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771" r:id="rId2"/>
    <p:sldMasterId id="2147483667" r:id="rId3"/>
  </p:sldMasterIdLst>
  <p:notesMasterIdLst>
    <p:notesMasterId r:id="rId22"/>
  </p:notesMasterIdLst>
  <p:handoutMasterIdLst>
    <p:handoutMasterId r:id="rId23"/>
  </p:handoutMasterIdLst>
  <p:sldIdLst>
    <p:sldId id="440" r:id="rId4"/>
    <p:sldId id="308" r:id="rId5"/>
    <p:sldId id="4235" r:id="rId6"/>
    <p:sldId id="534" r:id="rId7"/>
    <p:sldId id="4202" r:id="rId8"/>
    <p:sldId id="535" r:id="rId9"/>
    <p:sldId id="4206" r:id="rId10"/>
    <p:sldId id="4256" r:id="rId11"/>
    <p:sldId id="537" r:id="rId12"/>
    <p:sldId id="538" r:id="rId13"/>
    <p:sldId id="539" r:id="rId14"/>
    <p:sldId id="541" r:id="rId15"/>
    <p:sldId id="542" r:id="rId16"/>
    <p:sldId id="276" r:id="rId17"/>
    <p:sldId id="356" r:id="rId18"/>
    <p:sldId id="543" r:id="rId19"/>
    <p:sldId id="544" r:id="rId20"/>
    <p:sldId id="371" r:id="rId21"/>
  </p:sldIdLst>
  <p:sldSz cx="12193588" cy="6858000"/>
  <p:notesSz cx="11309350" cy="20104100"/>
  <p:embeddedFontLst>
    <p:embeddedFont>
      <p:font typeface="Calibri" panose="020F0502020204030204" pitchFamily="34" charset="0"/>
      <p:regular r:id="rId24"/>
      <p:bold r:id="rId25"/>
      <p:italic r:id="rId26"/>
      <p:boldItalic r:id="rId27"/>
    </p:embeddedFont>
    <p:embeddedFont>
      <p:font typeface="Exo" panose="020B0604020202020204" charset="0"/>
      <p:regular r:id="rId28"/>
      <p:bold r:id="rId29"/>
      <p:italic r:id="rId30"/>
      <p:boldItalic r:id="rId31"/>
    </p:embeddedFont>
    <p:embeddedFont>
      <p:font typeface="Exo Light" panose="020B0604020202020204" charset="0"/>
      <p:regular r:id="rId32"/>
      <p:italic r:id="rId33"/>
    </p:embeddedFont>
    <p:embeddedFont>
      <p:font typeface="Montserrat" panose="020B0604020202020204" charset="0"/>
      <p:regular r:id="rId34"/>
      <p:bold r:id="rId35"/>
      <p:italic r:id="rId36"/>
      <p:boldItalic r:id="rId37"/>
    </p:embeddedFont>
    <p:embeddedFont>
      <p:font typeface="Montserrat Light" panose="020B0604020202020204" charset="0"/>
      <p:regular r:id="rId38"/>
      <p:italic r:id="rId39"/>
    </p:embeddedFont>
    <p:embeddedFont>
      <p:font typeface="Montserrat Medium" panose="020B0604020202020204" charset="0"/>
      <p:regular r:id="rId40"/>
      <p:bold r:id="rId41"/>
      <p:italic r:id="rId42"/>
    </p:embeddedFont>
    <p:embeddedFont>
      <p:font typeface="Montserrat SemiBold" panose="020B0604020202020204" charset="0"/>
      <p:regular r:id="rId43"/>
      <p:bold r:id="rId44"/>
      <p:italic r:id="rId45"/>
      <p:boldItalic r:id="rId46"/>
    </p:embeddedFont>
    <p:embeddedFont>
      <p:font typeface="Roboto" panose="020B0604020202020204" charset="0"/>
      <p:regular r:id="rId47"/>
      <p:bold r:id="rId48"/>
      <p:italic r:id="rId49"/>
      <p:boldItalic r:id="rId50"/>
    </p:embeddedFont>
    <p:embeddedFont>
      <p:font typeface="Roboto Condensed Light" panose="020B0604020202020204" charset="0"/>
      <p:regular r:id="rId51"/>
      <p:italic r:id="rId52"/>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1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576B7"/>
    <a:srgbClr val="6699FF"/>
    <a:srgbClr val="4A4A4A"/>
    <a:srgbClr val="4C95E6"/>
    <a:srgbClr val="E75CF2"/>
    <a:srgbClr val="299D47"/>
    <a:srgbClr val="898989"/>
    <a:srgbClr val="F17A26"/>
    <a:srgbClr val="7CA4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814" autoAdjust="0"/>
    <p:restoredTop sz="96122" autoAdjust="0"/>
  </p:normalViewPr>
  <p:slideViewPr>
    <p:cSldViewPr snapToGrid="0">
      <p:cViewPr varScale="1">
        <p:scale>
          <a:sx n="114" d="100"/>
          <a:sy n="114" d="100"/>
        </p:scale>
        <p:origin x="1212" y="102"/>
      </p:cViewPr>
      <p:guideLst>
        <p:guide orient="horz" pos="3792"/>
        <p:guide pos="3817"/>
      </p:guideLst>
    </p:cSldViewPr>
  </p:slideViewPr>
  <p:notesTextViewPr>
    <p:cViewPr>
      <p:scale>
        <a:sx n="1" d="1"/>
        <a:sy n="1" d="1"/>
      </p:scale>
      <p:origin x="0" y="0"/>
    </p:cViewPr>
  </p:notesTextViewPr>
  <p:sorterViewPr>
    <p:cViewPr>
      <p:scale>
        <a:sx n="100" d="100"/>
        <a:sy n="100" d="100"/>
      </p:scale>
      <p:origin x="0" y="-23766"/>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8.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6.fntdata"/><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commentAuthors" Target="commentAuthor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7.xml"/><Relationship Id="rId41" Type="http://schemas.openxmlformats.org/officeDocument/2006/relationships/font" Target="fonts/font18.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gradFill>
                <a:gsLst>
                  <a:gs pos="0">
                    <a:srgbClr val="DC1115"/>
                  </a:gs>
                  <a:gs pos="85000">
                    <a:srgbClr val="B3252E"/>
                  </a:gs>
                </a:gsLst>
                <a:lin ang="3000000" scaled="0"/>
              </a:gradFill>
              <a:ln w="19050">
                <a:noFill/>
              </a:ln>
              <a:effectLst/>
            </c:spPr>
            <c:extLst>
              <c:ext xmlns:c16="http://schemas.microsoft.com/office/drawing/2014/chart" uri="{C3380CC4-5D6E-409C-BE32-E72D297353CC}">
                <c16:uniqueId val="{00000001-FAE0-9840-8FB2-1378F0E7FDB1}"/>
              </c:ext>
            </c:extLst>
          </c:dPt>
          <c:dPt>
            <c:idx val="1"/>
            <c:bubble3D val="0"/>
            <c:spPr>
              <a:gradFill>
                <a:gsLst>
                  <a:gs pos="0">
                    <a:srgbClr val="B3252E">
                      <a:alpha val="21000"/>
                    </a:srgbClr>
                  </a:gs>
                  <a:gs pos="85000">
                    <a:srgbClr val="B3252E">
                      <a:alpha val="8000"/>
                    </a:srgbClr>
                  </a:gs>
                </a:gsLst>
                <a:lin ang="3000000" scaled="0"/>
              </a:gradFill>
              <a:ln w="19050">
                <a:noFill/>
              </a:ln>
              <a:effectLst/>
            </c:spPr>
            <c:extLst>
              <c:ext xmlns:c16="http://schemas.microsoft.com/office/drawing/2014/chart" uri="{C3380CC4-5D6E-409C-BE32-E72D297353CC}">
                <c16:uniqueId val="{00000003-FAE0-9840-8FB2-1378F0E7FDB1}"/>
              </c:ext>
            </c:extLst>
          </c:dPt>
          <c:cat>
            <c:strRef>
              <c:f>Sheet1!$A$2:$A$3</c:f>
              <c:strCache>
                <c:ptCount val="2"/>
                <c:pt idx="0">
                  <c:v>1st Qtr</c:v>
                </c:pt>
                <c:pt idx="1">
                  <c:v>2nd Qtr</c:v>
                </c:pt>
              </c:strCache>
            </c:strRef>
          </c:cat>
          <c:val>
            <c:numRef>
              <c:f>Sheet1!$B$2:$B$3</c:f>
              <c:numCache>
                <c:formatCode>General</c:formatCode>
                <c:ptCount val="2"/>
                <c:pt idx="0">
                  <c:v>58</c:v>
                </c:pt>
                <c:pt idx="1">
                  <c:v>42</c:v>
                </c:pt>
              </c:numCache>
            </c:numRef>
          </c:val>
          <c:extLst>
            <c:ext xmlns:c16="http://schemas.microsoft.com/office/drawing/2014/chart" uri="{C3380CC4-5D6E-409C-BE32-E72D297353CC}">
              <c16:uniqueId val="{00000004-FAE0-9840-8FB2-1378F0E7FDB1}"/>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gradFill>
                <a:gsLst>
                  <a:gs pos="0">
                    <a:schemeClr val="accent4">
                      <a:lumMod val="60000"/>
                      <a:lumOff val="40000"/>
                    </a:schemeClr>
                  </a:gs>
                  <a:gs pos="85000">
                    <a:srgbClr val="299D47"/>
                  </a:gs>
                </a:gsLst>
                <a:lin ang="3000000" scaled="0"/>
              </a:gradFill>
              <a:ln w="19050">
                <a:noFill/>
              </a:ln>
              <a:effectLst/>
            </c:spPr>
            <c:extLst>
              <c:ext xmlns:c16="http://schemas.microsoft.com/office/drawing/2014/chart" uri="{C3380CC4-5D6E-409C-BE32-E72D297353CC}">
                <c16:uniqueId val="{00000001-3332-B740-8930-8722E89A8FA2}"/>
              </c:ext>
            </c:extLst>
          </c:dPt>
          <c:dPt>
            <c:idx val="1"/>
            <c:bubble3D val="0"/>
            <c:spPr>
              <a:gradFill>
                <a:gsLst>
                  <a:gs pos="0">
                    <a:srgbClr val="299D47">
                      <a:alpha val="30000"/>
                    </a:srgbClr>
                  </a:gs>
                  <a:gs pos="85000">
                    <a:srgbClr val="299D47">
                      <a:alpha val="8000"/>
                    </a:srgbClr>
                  </a:gs>
                </a:gsLst>
                <a:lin ang="3000000" scaled="0"/>
              </a:gradFill>
              <a:ln w="19050">
                <a:noFill/>
              </a:ln>
              <a:effectLst/>
            </c:spPr>
            <c:extLst>
              <c:ext xmlns:c16="http://schemas.microsoft.com/office/drawing/2014/chart" uri="{C3380CC4-5D6E-409C-BE32-E72D297353CC}">
                <c16:uniqueId val="{00000003-3332-B740-8930-8722E89A8FA2}"/>
              </c:ext>
            </c:extLst>
          </c:dPt>
          <c:cat>
            <c:strRef>
              <c:f>Sheet1!$A$2:$A$3</c:f>
              <c:strCache>
                <c:ptCount val="2"/>
                <c:pt idx="0">
                  <c:v>1st Qtr</c:v>
                </c:pt>
                <c:pt idx="1">
                  <c:v>2nd Qtr</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3332-B740-8930-8722E89A8FA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C791-4FBA-9608-BD644F34EB43}"/>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C791-4FBA-9608-BD644F34EB43}"/>
              </c:ext>
            </c:extLst>
          </c:dPt>
          <c:cat>
            <c:strRef>
              <c:f>Sheet1!$A$2:$A$3</c:f>
              <c:strCache>
                <c:ptCount val="2"/>
                <c:pt idx="0">
                  <c:v>1st Qtr</c:v>
                </c:pt>
                <c:pt idx="1">
                  <c:v>2nd Qtr</c:v>
                </c:pt>
              </c:strCache>
            </c:strRef>
          </c:cat>
          <c:val>
            <c:numRef>
              <c:f>Sheet1!$B$2:$B$3</c:f>
              <c:numCache>
                <c:formatCode>General</c:formatCode>
                <c:ptCount val="2"/>
                <c:pt idx="0">
                  <c:v>34</c:v>
                </c:pt>
                <c:pt idx="1">
                  <c:v>66</c:v>
                </c:pt>
              </c:numCache>
            </c:numRef>
          </c:val>
          <c:extLst>
            <c:ext xmlns:c16="http://schemas.microsoft.com/office/drawing/2014/chart" uri="{C3380CC4-5D6E-409C-BE32-E72D297353CC}">
              <c16:uniqueId val="{00000004-C791-4FBA-9608-BD644F34EB4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D6B1-481C-A16A-A3C7729E7F5E}"/>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D6B1-481C-A16A-A3C7729E7F5E}"/>
              </c:ext>
            </c:extLst>
          </c:dPt>
          <c:cat>
            <c:strRef>
              <c:f>Sheet1!$A$2:$A$3</c:f>
              <c:strCache>
                <c:ptCount val="2"/>
                <c:pt idx="0">
                  <c:v>1st Qtr</c:v>
                </c:pt>
                <c:pt idx="1">
                  <c:v>2nd Qtr</c:v>
                </c:pt>
              </c:strCache>
            </c:strRef>
          </c:cat>
          <c:val>
            <c:numRef>
              <c:f>Sheet1!$B$2:$B$3</c:f>
              <c:numCache>
                <c:formatCode>General</c:formatCode>
                <c:ptCount val="2"/>
                <c:pt idx="0">
                  <c:v>49</c:v>
                </c:pt>
                <c:pt idx="1">
                  <c:v>51</c:v>
                </c:pt>
              </c:numCache>
            </c:numRef>
          </c:val>
          <c:extLst>
            <c:ext xmlns:c16="http://schemas.microsoft.com/office/drawing/2014/chart" uri="{C3380CC4-5D6E-409C-BE32-E72D297353CC}">
              <c16:uniqueId val="{00000004-D6B1-481C-A16A-A3C7729E7F5E}"/>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DF65-4643-9315-EDECA61E18D7}"/>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DF65-4643-9315-EDECA61E18D7}"/>
              </c:ext>
            </c:extLst>
          </c:dPt>
          <c:cat>
            <c:strRef>
              <c:f>Sheet1!$A$2:$A$3</c:f>
              <c:strCache>
                <c:ptCount val="2"/>
                <c:pt idx="0">
                  <c:v>1st Qtr</c:v>
                </c:pt>
                <c:pt idx="1">
                  <c:v>2nd Qtr</c:v>
                </c:pt>
              </c:strCache>
            </c:strRef>
          </c:cat>
          <c:val>
            <c:numRef>
              <c:f>Sheet1!$B$2:$B$3</c:f>
              <c:numCache>
                <c:formatCode>General</c:formatCode>
                <c:ptCount val="2"/>
                <c:pt idx="0">
                  <c:v>40</c:v>
                </c:pt>
                <c:pt idx="1">
                  <c:v>51</c:v>
                </c:pt>
              </c:numCache>
            </c:numRef>
          </c:val>
          <c:extLst>
            <c:ext xmlns:c16="http://schemas.microsoft.com/office/drawing/2014/chart" uri="{C3380CC4-5D6E-409C-BE32-E72D297353CC}">
              <c16:uniqueId val="{00000004-DF65-4643-9315-EDECA61E18D7}"/>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F00A32-FC07-42E0-9C1A-0E43BBEBE0B6}"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CA"/>
        </a:p>
      </dgm:t>
    </dgm:pt>
    <dgm:pt modelId="{8F9D85AC-E93D-409E-B614-0A42882B82F1}">
      <dgm:prSet phldrT="[Text]" custT="1"/>
      <dgm:spPr>
        <a:solidFill>
          <a:schemeClr val="accent1">
            <a:lumMod val="40000"/>
            <a:lumOff val="60000"/>
          </a:schemeClr>
        </a:solidFill>
      </dgm:spPr>
      <dgm:t>
        <a:bodyPr/>
        <a:lstStyle/>
        <a:p>
          <a:r>
            <a:rPr lang="en-US" sz="1800" b="1" dirty="0">
              <a:solidFill>
                <a:schemeClr val="accent1"/>
              </a:solidFill>
              <a:latin typeface="Roboto Condensed Light" panose="02000000000000000000" pitchFamily="2" charset="0"/>
              <a:ea typeface="Roboto Condensed Light" panose="02000000000000000000" pitchFamily="2" charset="0"/>
            </a:rPr>
            <a:t>Data-In-Transit</a:t>
          </a:r>
          <a:endParaRPr lang="en-CA" sz="1800" b="1" dirty="0">
            <a:solidFill>
              <a:schemeClr val="accent1"/>
            </a:solidFill>
            <a:latin typeface="Roboto Condensed Light" panose="02000000000000000000" pitchFamily="2" charset="0"/>
            <a:ea typeface="Roboto Condensed Light" panose="02000000000000000000" pitchFamily="2" charset="0"/>
          </a:endParaRPr>
        </a:p>
      </dgm:t>
    </dgm:pt>
    <dgm:pt modelId="{72BCDDE9-0E28-4260-B9ED-240A5EA19321}" type="parTrans" cxnId="{0D515EC6-091C-47B8-81EA-78B6218EF18A}">
      <dgm:prSet/>
      <dgm:spPr/>
      <dgm:t>
        <a:bodyPr/>
        <a:lstStyle/>
        <a:p>
          <a:endParaRPr lang="en-CA"/>
        </a:p>
      </dgm:t>
    </dgm:pt>
    <dgm:pt modelId="{4488B4CF-2281-43FD-81A5-29DEF6AD1B00}" type="sibTrans" cxnId="{0D515EC6-091C-47B8-81EA-78B6218EF18A}">
      <dgm:prSet/>
      <dgm:spPr/>
      <dgm:t>
        <a:bodyPr/>
        <a:lstStyle/>
        <a:p>
          <a:endParaRPr lang="en-CA"/>
        </a:p>
      </dgm:t>
    </dgm:pt>
    <dgm:pt modelId="{6C67F3EF-331B-4292-B349-B3E24972FBAA}">
      <dgm:prSet phldrT="[Text]" custT="1"/>
      <dgm:spPr/>
      <dgm:t>
        <a:bodyPr/>
        <a:lstStyle/>
        <a:p>
          <a:r>
            <a:rPr lang="en-US" sz="1800" dirty="0"/>
            <a:t>Applications / Systems</a:t>
          </a:r>
          <a:endParaRPr lang="en-CA" sz="1800" dirty="0"/>
        </a:p>
      </dgm:t>
    </dgm:pt>
    <dgm:pt modelId="{B6126C29-2058-48DB-AD90-88B535551351}" type="parTrans" cxnId="{AB881F57-42E7-46A3-8EFA-B023A8523378}">
      <dgm:prSet/>
      <dgm:spPr/>
      <dgm:t>
        <a:bodyPr/>
        <a:lstStyle/>
        <a:p>
          <a:endParaRPr lang="en-CA"/>
        </a:p>
      </dgm:t>
    </dgm:pt>
    <dgm:pt modelId="{E2315ECB-8D8E-40E9-90AC-58BB54ABF77C}" type="sibTrans" cxnId="{AB881F57-42E7-46A3-8EFA-B023A8523378}">
      <dgm:prSet/>
      <dgm:spPr/>
      <dgm:t>
        <a:bodyPr/>
        <a:lstStyle/>
        <a:p>
          <a:endParaRPr lang="en-CA"/>
        </a:p>
      </dgm:t>
    </dgm:pt>
    <dgm:pt modelId="{0E603314-09A5-4A2B-9334-0F35F79BD024}">
      <dgm:prSet phldrT="[Text]" custT="1"/>
      <dgm:spPr/>
      <dgm:t>
        <a:bodyPr/>
        <a:lstStyle/>
        <a:p>
          <a:r>
            <a:rPr lang="en-US" sz="1800" dirty="0"/>
            <a:t>Data Warehouses</a:t>
          </a:r>
          <a:endParaRPr lang="en-CA" sz="1800" dirty="0"/>
        </a:p>
      </dgm:t>
    </dgm:pt>
    <dgm:pt modelId="{AA74DC5D-0166-4B14-ABDD-FBBA04863167}" type="parTrans" cxnId="{9C539D8E-8FDD-49DA-954B-C2C9E5130F48}">
      <dgm:prSet/>
      <dgm:spPr/>
      <dgm:t>
        <a:bodyPr/>
        <a:lstStyle/>
        <a:p>
          <a:endParaRPr lang="en-CA"/>
        </a:p>
      </dgm:t>
    </dgm:pt>
    <dgm:pt modelId="{CA303BB1-2997-4840-B3DC-AA0703145336}" type="sibTrans" cxnId="{9C539D8E-8FDD-49DA-954B-C2C9E5130F48}">
      <dgm:prSet/>
      <dgm:spPr/>
      <dgm:t>
        <a:bodyPr/>
        <a:lstStyle/>
        <a:p>
          <a:endParaRPr lang="en-CA"/>
        </a:p>
      </dgm:t>
    </dgm:pt>
    <dgm:pt modelId="{41CCB83F-375E-4588-87DB-CFF584A2D4FB}">
      <dgm:prSet phldrT="[Text]" custT="1"/>
      <dgm:spPr/>
      <dgm:t>
        <a:bodyPr/>
        <a:lstStyle/>
        <a:p>
          <a:r>
            <a:rPr lang="en-US" sz="1800" dirty="0"/>
            <a:t>Data Lakes</a:t>
          </a:r>
          <a:endParaRPr lang="en-CA" sz="1800" dirty="0"/>
        </a:p>
      </dgm:t>
    </dgm:pt>
    <dgm:pt modelId="{19DB9742-5409-4275-937C-BC88A40E4F72}" type="parTrans" cxnId="{552CD7B5-4CEF-443A-9668-A33624A88AE5}">
      <dgm:prSet/>
      <dgm:spPr/>
      <dgm:t>
        <a:bodyPr/>
        <a:lstStyle/>
        <a:p>
          <a:endParaRPr lang="en-CA"/>
        </a:p>
      </dgm:t>
    </dgm:pt>
    <dgm:pt modelId="{20D85D2A-3AC7-4B6C-9128-C2286CE99452}" type="sibTrans" cxnId="{552CD7B5-4CEF-443A-9668-A33624A88AE5}">
      <dgm:prSet/>
      <dgm:spPr/>
      <dgm:t>
        <a:bodyPr/>
        <a:lstStyle/>
        <a:p>
          <a:endParaRPr lang="en-CA"/>
        </a:p>
      </dgm:t>
    </dgm:pt>
    <dgm:pt modelId="{E715E96E-A7B6-4CBB-A66F-40AEBFEAC6FB}">
      <dgm:prSet phldrT="[Text]" custT="1"/>
      <dgm:spPr/>
      <dgm:t>
        <a:bodyPr/>
        <a:lstStyle/>
        <a:p>
          <a:r>
            <a:rPr lang="en-US" sz="1800" dirty="0"/>
            <a:t>Flat Files</a:t>
          </a:r>
          <a:endParaRPr lang="en-CA" sz="1800" dirty="0"/>
        </a:p>
      </dgm:t>
    </dgm:pt>
    <dgm:pt modelId="{DFCAD184-D401-481A-A55B-0AD40C04E1F4}" type="parTrans" cxnId="{13F12DA4-3BDE-42B5-96E5-ED134CD2A167}">
      <dgm:prSet/>
      <dgm:spPr/>
      <dgm:t>
        <a:bodyPr/>
        <a:lstStyle/>
        <a:p>
          <a:endParaRPr lang="en-CA"/>
        </a:p>
      </dgm:t>
    </dgm:pt>
    <dgm:pt modelId="{D472BA01-2439-4004-9944-08D19E0DC2D6}" type="sibTrans" cxnId="{13F12DA4-3BDE-42B5-96E5-ED134CD2A167}">
      <dgm:prSet/>
      <dgm:spPr/>
      <dgm:t>
        <a:bodyPr/>
        <a:lstStyle/>
        <a:p>
          <a:endParaRPr lang="en-CA"/>
        </a:p>
      </dgm:t>
    </dgm:pt>
    <dgm:pt modelId="{DFCCD8DC-581E-41FE-82CD-82F7EC98F93A}">
      <dgm:prSet phldrT="[Text]" custT="1"/>
      <dgm:spPr/>
      <dgm:t>
        <a:bodyPr/>
        <a:lstStyle/>
        <a:p>
          <a:r>
            <a:rPr lang="en-US" sz="1800" dirty="0"/>
            <a:t>Devices / Endpoints</a:t>
          </a:r>
          <a:endParaRPr lang="en-CA" sz="1800" dirty="0"/>
        </a:p>
      </dgm:t>
    </dgm:pt>
    <dgm:pt modelId="{27959298-BE76-4E4B-8AA7-E6E187061E88}" type="parTrans" cxnId="{FD9DE17C-7225-450A-8164-81C650A29A4C}">
      <dgm:prSet/>
      <dgm:spPr/>
      <dgm:t>
        <a:bodyPr/>
        <a:lstStyle/>
        <a:p>
          <a:endParaRPr lang="en-CA"/>
        </a:p>
      </dgm:t>
    </dgm:pt>
    <dgm:pt modelId="{550D0119-1E0B-41D8-85DB-D4A514F01BD0}" type="sibTrans" cxnId="{FD9DE17C-7225-450A-8164-81C650A29A4C}">
      <dgm:prSet/>
      <dgm:spPr/>
      <dgm:t>
        <a:bodyPr/>
        <a:lstStyle/>
        <a:p>
          <a:endParaRPr lang="en-CA"/>
        </a:p>
      </dgm:t>
    </dgm:pt>
    <dgm:pt modelId="{4BA4FE2A-81B7-461B-83B9-0F6C961B958E}">
      <dgm:prSet phldrT="[Text]" custT="1"/>
      <dgm:spPr/>
      <dgm:t>
        <a:bodyPr/>
        <a:lstStyle/>
        <a:p>
          <a:r>
            <a:rPr lang="en-US" sz="1800" dirty="0"/>
            <a:t>Data Marts</a:t>
          </a:r>
          <a:endParaRPr lang="en-CA" sz="1800" dirty="0"/>
        </a:p>
      </dgm:t>
    </dgm:pt>
    <dgm:pt modelId="{710CA2B7-04CE-4E47-9FE0-06F2751FAC61}" type="parTrans" cxnId="{09EFA661-0E44-4573-AEBC-B46BEF24EF1E}">
      <dgm:prSet/>
      <dgm:spPr/>
      <dgm:t>
        <a:bodyPr/>
        <a:lstStyle/>
        <a:p>
          <a:endParaRPr lang="en-CA"/>
        </a:p>
      </dgm:t>
    </dgm:pt>
    <dgm:pt modelId="{0101E8E3-48C5-44A1-931C-90FE19F89EAC}" type="sibTrans" cxnId="{09EFA661-0E44-4573-AEBC-B46BEF24EF1E}">
      <dgm:prSet/>
      <dgm:spPr/>
      <dgm:t>
        <a:bodyPr/>
        <a:lstStyle/>
        <a:p>
          <a:endParaRPr lang="en-CA"/>
        </a:p>
      </dgm:t>
    </dgm:pt>
    <dgm:pt modelId="{D5D3AAB3-1ACC-4DB0-B43B-35BA6B0D9323}" type="pres">
      <dgm:prSet presAssocID="{F8F00A32-FC07-42E0-9C1A-0E43BBEBE0B6}" presName="Name0" presStyleCnt="0">
        <dgm:presLayoutVars>
          <dgm:chMax val="1"/>
          <dgm:chPref val="1"/>
          <dgm:dir/>
          <dgm:animOne val="branch"/>
          <dgm:animLvl val="lvl"/>
        </dgm:presLayoutVars>
      </dgm:prSet>
      <dgm:spPr/>
    </dgm:pt>
    <dgm:pt modelId="{07F074F0-6C24-4C75-86A1-821E3E484F90}" type="pres">
      <dgm:prSet presAssocID="{8F9D85AC-E93D-409E-B614-0A42882B82F1}" presName="Parent" presStyleLbl="node0" presStyleIdx="0" presStyleCnt="1">
        <dgm:presLayoutVars>
          <dgm:chMax val="6"/>
          <dgm:chPref val="6"/>
        </dgm:presLayoutVars>
      </dgm:prSet>
      <dgm:spPr/>
    </dgm:pt>
    <dgm:pt modelId="{7BC5E8BC-18D7-4808-9175-E3971D7719A8}" type="pres">
      <dgm:prSet presAssocID="{6C67F3EF-331B-4292-B349-B3E24972FBAA}" presName="Accent1" presStyleCnt="0"/>
      <dgm:spPr/>
    </dgm:pt>
    <dgm:pt modelId="{CAB3FCC0-7744-41AE-A64D-DC3F6B6EA73C}" type="pres">
      <dgm:prSet presAssocID="{6C67F3EF-331B-4292-B349-B3E24972FBAA}" presName="Accent" presStyleLbl="bgShp" presStyleIdx="0" presStyleCnt="6"/>
      <dgm:spPr/>
    </dgm:pt>
    <dgm:pt modelId="{BBEAA0B8-5854-4E75-A5F1-F824C0CF592C}" type="pres">
      <dgm:prSet presAssocID="{6C67F3EF-331B-4292-B349-B3E24972FBAA}" presName="Child1" presStyleLbl="node1" presStyleIdx="0" presStyleCnt="6">
        <dgm:presLayoutVars>
          <dgm:chMax val="0"/>
          <dgm:chPref val="0"/>
          <dgm:bulletEnabled val="1"/>
        </dgm:presLayoutVars>
      </dgm:prSet>
      <dgm:spPr/>
    </dgm:pt>
    <dgm:pt modelId="{E4D36B5A-4234-4F9C-AAA8-FC28455E9093}" type="pres">
      <dgm:prSet presAssocID="{0E603314-09A5-4A2B-9334-0F35F79BD024}" presName="Accent2" presStyleCnt="0"/>
      <dgm:spPr/>
    </dgm:pt>
    <dgm:pt modelId="{2581DBEB-348B-42F5-BEB1-840305F8C31B}" type="pres">
      <dgm:prSet presAssocID="{0E603314-09A5-4A2B-9334-0F35F79BD024}" presName="Accent" presStyleLbl="bgShp" presStyleIdx="1" presStyleCnt="6"/>
      <dgm:spPr/>
    </dgm:pt>
    <dgm:pt modelId="{496062EB-CD12-4B03-92E6-F7C1217B3E19}" type="pres">
      <dgm:prSet presAssocID="{0E603314-09A5-4A2B-9334-0F35F79BD024}" presName="Child2" presStyleLbl="node1" presStyleIdx="1" presStyleCnt="6">
        <dgm:presLayoutVars>
          <dgm:chMax val="0"/>
          <dgm:chPref val="0"/>
          <dgm:bulletEnabled val="1"/>
        </dgm:presLayoutVars>
      </dgm:prSet>
      <dgm:spPr/>
    </dgm:pt>
    <dgm:pt modelId="{641936F8-0344-4532-B444-F9DEB83C42CA}" type="pres">
      <dgm:prSet presAssocID="{41CCB83F-375E-4588-87DB-CFF584A2D4FB}" presName="Accent3" presStyleCnt="0"/>
      <dgm:spPr/>
    </dgm:pt>
    <dgm:pt modelId="{27CA79FD-1C99-4F1A-A2DA-A46284D6C441}" type="pres">
      <dgm:prSet presAssocID="{41CCB83F-375E-4588-87DB-CFF584A2D4FB}" presName="Accent" presStyleLbl="bgShp" presStyleIdx="2" presStyleCnt="6"/>
      <dgm:spPr/>
    </dgm:pt>
    <dgm:pt modelId="{DFEADF56-4460-4B3F-8824-A862F622C294}" type="pres">
      <dgm:prSet presAssocID="{41CCB83F-375E-4588-87DB-CFF584A2D4FB}" presName="Child3" presStyleLbl="node1" presStyleIdx="2" presStyleCnt="6">
        <dgm:presLayoutVars>
          <dgm:chMax val="0"/>
          <dgm:chPref val="0"/>
          <dgm:bulletEnabled val="1"/>
        </dgm:presLayoutVars>
      </dgm:prSet>
      <dgm:spPr/>
    </dgm:pt>
    <dgm:pt modelId="{820D0936-2541-48B0-BA0E-F6354BFA159B}" type="pres">
      <dgm:prSet presAssocID="{4BA4FE2A-81B7-461B-83B9-0F6C961B958E}" presName="Accent4" presStyleCnt="0"/>
      <dgm:spPr/>
    </dgm:pt>
    <dgm:pt modelId="{F6E6CD91-D82F-411C-8985-C0B7DDAF7B69}" type="pres">
      <dgm:prSet presAssocID="{4BA4FE2A-81B7-461B-83B9-0F6C961B958E}" presName="Accent" presStyleLbl="bgShp" presStyleIdx="3" presStyleCnt="6"/>
      <dgm:spPr/>
    </dgm:pt>
    <dgm:pt modelId="{B7281AC1-8145-46D5-88C4-02BC0A34E388}" type="pres">
      <dgm:prSet presAssocID="{4BA4FE2A-81B7-461B-83B9-0F6C961B958E}" presName="Child4" presStyleLbl="node1" presStyleIdx="3" presStyleCnt="6">
        <dgm:presLayoutVars>
          <dgm:chMax val="0"/>
          <dgm:chPref val="0"/>
          <dgm:bulletEnabled val="1"/>
        </dgm:presLayoutVars>
      </dgm:prSet>
      <dgm:spPr/>
    </dgm:pt>
    <dgm:pt modelId="{0024A6E1-6258-4A1C-92AC-0A35B42F5514}" type="pres">
      <dgm:prSet presAssocID="{E715E96E-A7B6-4CBB-A66F-40AEBFEAC6FB}" presName="Accent5" presStyleCnt="0"/>
      <dgm:spPr/>
    </dgm:pt>
    <dgm:pt modelId="{1555014D-9FA3-448D-AE04-8C102EC65D35}" type="pres">
      <dgm:prSet presAssocID="{E715E96E-A7B6-4CBB-A66F-40AEBFEAC6FB}" presName="Accent" presStyleLbl="bgShp" presStyleIdx="4" presStyleCnt="6"/>
      <dgm:spPr/>
    </dgm:pt>
    <dgm:pt modelId="{7FC74B32-515E-430E-BF5F-12EAA2DFA66F}" type="pres">
      <dgm:prSet presAssocID="{E715E96E-A7B6-4CBB-A66F-40AEBFEAC6FB}" presName="Child5" presStyleLbl="node1" presStyleIdx="4" presStyleCnt="6">
        <dgm:presLayoutVars>
          <dgm:chMax val="0"/>
          <dgm:chPref val="0"/>
          <dgm:bulletEnabled val="1"/>
        </dgm:presLayoutVars>
      </dgm:prSet>
      <dgm:spPr/>
    </dgm:pt>
    <dgm:pt modelId="{A8DEA1F0-BF4E-4505-AA48-55BC670C92D6}" type="pres">
      <dgm:prSet presAssocID="{DFCCD8DC-581E-41FE-82CD-82F7EC98F93A}" presName="Accent6" presStyleCnt="0"/>
      <dgm:spPr/>
    </dgm:pt>
    <dgm:pt modelId="{3A6A6BFF-1F5E-4124-AA9B-28CA77360ED4}" type="pres">
      <dgm:prSet presAssocID="{DFCCD8DC-581E-41FE-82CD-82F7EC98F93A}" presName="Accent" presStyleLbl="bgShp" presStyleIdx="5" presStyleCnt="6"/>
      <dgm:spPr/>
    </dgm:pt>
    <dgm:pt modelId="{D3EDAC91-F58F-4EA8-BF5B-C5EE8754CDA7}" type="pres">
      <dgm:prSet presAssocID="{DFCCD8DC-581E-41FE-82CD-82F7EC98F93A}" presName="Child6" presStyleLbl="node1" presStyleIdx="5" presStyleCnt="6">
        <dgm:presLayoutVars>
          <dgm:chMax val="0"/>
          <dgm:chPref val="0"/>
          <dgm:bulletEnabled val="1"/>
        </dgm:presLayoutVars>
      </dgm:prSet>
      <dgm:spPr/>
    </dgm:pt>
  </dgm:ptLst>
  <dgm:cxnLst>
    <dgm:cxn modelId="{E7795A0A-3A23-4C30-9C12-8093AF9AD70A}" type="presOf" srcId="{8F9D85AC-E93D-409E-B614-0A42882B82F1}" destId="{07F074F0-6C24-4C75-86A1-821E3E484F90}" srcOrd="0" destOrd="0" presId="urn:microsoft.com/office/officeart/2011/layout/HexagonRadial"/>
    <dgm:cxn modelId="{A8B6210C-D357-4F0E-9D65-C3B5DD6598C3}" type="presOf" srcId="{4BA4FE2A-81B7-461B-83B9-0F6C961B958E}" destId="{B7281AC1-8145-46D5-88C4-02BC0A34E388}" srcOrd="0" destOrd="0" presId="urn:microsoft.com/office/officeart/2011/layout/HexagonRadial"/>
    <dgm:cxn modelId="{A9D22122-63B5-4961-8C7B-31DFA6E932C6}" type="presOf" srcId="{41CCB83F-375E-4588-87DB-CFF584A2D4FB}" destId="{DFEADF56-4460-4B3F-8824-A862F622C294}" srcOrd="0" destOrd="0" presId="urn:microsoft.com/office/officeart/2011/layout/HexagonRadial"/>
    <dgm:cxn modelId="{8283EC24-3EE1-4F35-B683-F9045421C667}" type="presOf" srcId="{6C67F3EF-331B-4292-B349-B3E24972FBAA}" destId="{BBEAA0B8-5854-4E75-A5F1-F824C0CF592C}" srcOrd="0" destOrd="0" presId="urn:microsoft.com/office/officeart/2011/layout/HexagonRadial"/>
    <dgm:cxn modelId="{5EAC0240-B3A2-4A6D-8D58-07FF0E8E196C}" type="presOf" srcId="{E715E96E-A7B6-4CBB-A66F-40AEBFEAC6FB}" destId="{7FC74B32-515E-430E-BF5F-12EAA2DFA66F}" srcOrd="0" destOrd="0" presId="urn:microsoft.com/office/officeart/2011/layout/HexagonRadial"/>
    <dgm:cxn modelId="{09EFA661-0E44-4573-AEBC-B46BEF24EF1E}" srcId="{8F9D85AC-E93D-409E-B614-0A42882B82F1}" destId="{4BA4FE2A-81B7-461B-83B9-0F6C961B958E}" srcOrd="3" destOrd="0" parTransId="{710CA2B7-04CE-4E47-9FE0-06F2751FAC61}" sibTransId="{0101E8E3-48C5-44A1-931C-90FE19F89EAC}"/>
    <dgm:cxn modelId="{AB881F57-42E7-46A3-8EFA-B023A8523378}" srcId="{8F9D85AC-E93D-409E-B614-0A42882B82F1}" destId="{6C67F3EF-331B-4292-B349-B3E24972FBAA}" srcOrd="0" destOrd="0" parTransId="{B6126C29-2058-48DB-AD90-88B535551351}" sibTransId="{E2315ECB-8D8E-40E9-90AC-58BB54ABF77C}"/>
    <dgm:cxn modelId="{FD9DE17C-7225-450A-8164-81C650A29A4C}" srcId="{8F9D85AC-E93D-409E-B614-0A42882B82F1}" destId="{DFCCD8DC-581E-41FE-82CD-82F7EC98F93A}" srcOrd="5" destOrd="0" parTransId="{27959298-BE76-4E4B-8AA7-E6E187061E88}" sibTransId="{550D0119-1E0B-41D8-85DB-D4A514F01BD0}"/>
    <dgm:cxn modelId="{9715EE7D-F196-499B-A582-85BE77DF32D0}" type="presOf" srcId="{0E603314-09A5-4A2B-9334-0F35F79BD024}" destId="{496062EB-CD12-4B03-92E6-F7C1217B3E19}" srcOrd="0" destOrd="0" presId="urn:microsoft.com/office/officeart/2011/layout/HexagonRadial"/>
    <dgm:cxn modelId="{9C539D8E-8FDD-49DA-954B-C2C9E5130F48}" srcId="{8F9D85AC-E93D-409E-B614-0A42882B82F1}" destId="{0E603314-09A5-4A2B-9334-0F35F79BD024}" srcOrd="1" destOrd="0" parTransId="{AA74DC5D-0166-4B14-ABDD-FBBA04863167}" sibTransId="{CA303BB1-2997-4840-B3DC-AA0703145336}"/>
    <dgm:cxn modelId="{C40F179B-2CD9-47CB-837F-72C0BEAA1A5C}" type="presOf" srcId="{F8F00A32-FC07-42E0-9C1A-0E43BBEBE0B6}" destId="{D5D3AAB3-1ACC-4DB0-B43B-35BA6B0D9323}" srcOrd="0" destOrd="0" presId="urn:microsoft.com/office/officeart/2011/layout/HexagonRadial"/>
    <dgm:cxn modelId="{13F12DA4-3BDE-42B5-96E5-ED134CD2A167}" srcId="{8F9D85AC-E93D-409E-B614-0A42882B82F1}" destId="{E715E96E-A7B6-4CBB-A66F-40AEBFEAC6FB}" srcOrd="4" destOrd="0" parTransId="{DFCAD184-D401-481A-A55B-0AD40C04E1F4}" sibTransId="{D472BA01-2439-4004-9944-08D19E0DC2D6}"/>
    <dgm:cxn modelId="{552CD7B5-4CEF-443A-9668-A33624A88AE5}" srcId="{8F9D85AC-E93D-409E-B614-0A42882B82F1}" destId="{41CCB83F-375E-4588-87DB-CFF584A2D4FB}" srcOrd="2" destOrd="0" parTransId="{19DB9742-5409-4275-937C-BC88A40E4F72}" sibTransId="{20D85D2A-3AC7-4B6C-9128-C2286CE99452}"/>
    <dgm:cxn modelId="{0D515EC6-091C-47B8-81EA-78B6218EF18A}" srcId="{F8F00A32-FC07-42E0-9C1A-0E43BBEBE0B6}" destId="{8F9D85AC-E93D-409E-B614-0A42882B82F1}" srcOrd="0" destOrd="0" parTransId="{72BCDDE9-0E28-4260-B9ED-240A5EA19321}" sibTransId="{4488B4CF-2281-43FD-81A5-29DEF6AD1B00}"/>
    <dgm:cxn modelId="{44128BF6-F1CB-4EC1-8F93-29918ADA269E}" type="presOf" srcId="{DFCCD8DC-581E-41FE-82CD-82F7EC98F93A}" destId="{D3EDAC91-F58F-4EA8-BF5B-C5EE8754CDA7}" srcOrd="0" destOrd="0" presId="urn:microsoft.com/office/officeart/2011/layout/HexagonRadial"/>
    <dgm:cxn modelId="{27B6C447-9F1D-446A-B4D3-15519C7C949A}" type="presParOf" srcId="{D5D3AAB3-1ACC-4DB0-B43B-35BA6B0D9323}" destId="{07F074F0-6C24-4C75-86A1-821E3E484F90}" srcOrd="0" destOrd="0" presId="urn:microsoft.com/office/officeart/2011/layout/HexagonRadial"/>
    <dgm:cxn modelId="{D6B72434-D379-47E6-B80C-2CD0EF66F939}" type="presParOf" srcId="{D5D3AAB3-1ACC-4DB0-B43B-35BA6B0D9323}" destId="{7BC5E8BC-18D7-4808-9175-E3971D7719A8}" srcOrd="1" destOrd="0" presId="urn:microsoft.com/office/officeart/2011/layout/HexagonRadial"/>
    <dgm:cxn modelId="{1F9879C0-5758-4B58-9FC8-EEE3D5B943A8}" type="presParOf" srcId="{7BC5E8BC-18D7-4808-9175-E3971D7719A8}" destId="{CAB3FCC0-7744-41AE-A64D-DC3F6B6EA73C}" srcOrd="0" destOrd="0" presId="urn:microsoft.com/office/officeart/2011/layout/HexagonRadial"/>
    <dgm:cxn modelId="{7DFA4846-F984-419E-86CC-98E4435A7D2C}" type="presParOf" srcId="{D5D3AAB3-1ACC-4DB0-B43B-35BA6B0D9323}" destId="{BBEAA0B8-5854-4E75-A5F1-F824C0CF592C}" srcOrd="2" destOrd="0" presId="urn:microsoft.com/office/officeart/2011/layout/HexagonRadial"/>
    <dgm:cxn modelId="{196655F2-86C1-4E84-A275-CD2D906A7C8F}" type="presParOf" srcId="{D5D3AAB3-1ACC-4DB0-B43B-35BA6B0D9323}" destId="{E4D36B5A-4234-4F9C-AAA8-FC28455E9093}" srcOrd="3" destOrd="0" presId="urn:microsoft.com/office/officeart/2011/layout/HexagonRadial"/>
    <dgm:cxn modelId="{7E611B22-2AD8-4CA6-82B9-79A266802892}" type="presParOf" srcId="{E4D36B5A-4234-4F9C-AAA8-FC28455E9093}" destId="{2581DBEB-348B-42F5-BEB1-840305F8C31B}" srcOrd="0" destOrd="0" presId="urn:microsoft.com/office/officeart/2011/layout/HexagonRadial"/>
    <dgm:cxn modelId="{B093592C-2FB2-4D4C-BF4C-118B0930E4CB}" type="presParOf" srcId="{D5D3AAB3-1ACC-4DB0-B43B-35BA6B0D9323}" destId="{496062EB-CD12-4B03-92E6-F7C1217B3E19}" srcOrd="4" destOrd="0" presId="urn:microsoft.com/office/officeart/2011/layout/HexagonRadial"/>
    <dgm:cxn modelId="{B5AEE87A-CEF3-4CA0-8766-FED16F769E8F}" type="presParOf" srcId="{D5D3AAB3-1ACC-4DB0-B43B-35BA6B0D9323}" destId="{641936F8-0344-4532-B444-F9DEB83C42CA}" srcOrd="5" destOrd="0" presId="urn:microsoft.com/office/officeart/2011/layout/HexagonRadial"/>
    <dgm:cxn modelId="{C32F90BF-DA87-4CFC-A697-050BDCC22E31}" type="presParOf" srcId="{641936F8-0344-4532-B444-F9DEB83C42CA}" destId="{27CA79FD-1C99-4F1A-A2DA-A46284D6C441}" srcOrd="0" destOrd="0" presId="urn:microsoft.com/office/officeart/2011/layout/HexagonRadial"/>
    <dgm:cxn modelId="{F82B3019-15FA-4244-B0D1-178BD4CD59F1}" type="presParOf" srcId="{D5D3AAB3-1ACC-4DB0-B43B-35BA6B0D9323}" destId="{DFEADF56-4460-4B3F-8824-A862F622C294}" srcOrd="6" destOrd="0" presId="urn:microsoft.com/office/officeart/2011/layout/HexagonRadial"/>
    <dgm:cxn modelId="{AEEE5551-023A-43F3-8AA0-23364830A1FB}" type="presParOf" srcId="{D5D3AAB3-1ACC-4DB0-B43B-35BA6B0D9323}" destId="{820D0936-2541-48B0-BA0E-F6354BFA159B}" srcOrd="7" destOrd="0" presId="urn:microsoft.com/office/officeart/2011/layout/HexagonRadial"/>
    <dgm:cxn modelId="{E7DFD651-4EF8-4E59-BEE7-3A50F43397C1}" type="presParOf" srcId="{820D0936-2541-48B0-BA0E-F6354BFA159B}" destId="{F6E6CD91-D82F-411C-8985-C0B7DDAF7B69}" srcOrd="0" destOrd="0" presId="urn:microsoft.com/office/officeart/2011/layout/HexagonRadial"/>
    <dgm:cxn modelId="{D21E7E45-4D28-4798-A5A0-4FCB363C5EDF}" type="presParOf" srcId="{D5D3AAB3-1ACC-4DB0-B43B-35BA6B0D9323}" destId="{B7281AC1-8145-46D5-88C4-02BC0A34E388}" srcOrd="8" destOrd="0" presId="urn:microsoft.com/office/officeart/2011/layout/HexagonRadial"/>
    <dgm:cxn modelId="{D5769610-89B5-4C22-A8F4-0DC8D0FD90FB}" type="presParOf" srcId="{D5D3AAB3-1ACC-4DB0-B43B-35BA6B0D9323}" destId="{0024A6E1-6258-4A1C-92AC-0A35B42F5514}" srcOrd="9" destOrd="0" presId="urn:microsoft.com/office/officeart/2011/layout/HexagonRadial"/>
    <dgm:cxn modelId="{4FA27202-BF73-4AB0-876D-72C201AEF18C}" type="presParOf" srcId="{0024A6E1-6258-4A1C-92AC-0A35B42F5514}" destId="{1555014D-9FA3-448D-AE04-8C102EC65D35}" srcOrd="0" destOrd="0" presId="urn:microsoft.com/office/officeart/2011/layout/HexagonRadial"/>
    <dgm:cxn modelId="{A8F1F6E8-3EFF-44E6-9AB0-9577270A2417}" type="presParOf" srcId="{D5D3AAB3-1ACC-4DB0-B43B-35BA6B0D9323}" destId="{7FC74B32-515E-430E-BF5F-12EAA2DFA66F}" srcOrd="10" destOrd="0" presId="urn:microsoft.com/office/officeart/2011/layout/HexagonRadial"/>
    <dgm:cxn modelId="{4CB365E8-E381-4106-9360-1B9E2E7E6E32}" type="presParOf" srcId="{D5D3AAB3-1ACC-4DB0-B43B-35BA6B0D9323}" destId="{A8DEA1F0-BF4E-4505-AA48-55BC670C92D6}" srcOrd="11" destOrd="0" presId="urn:microsoft.com/office/officeart/2011/layout/HexagonRadial"/>
    <dgm:cxn modelId="{9CC14B83-A92D-4B07-80A3-33EA0E98B219}" type="presParOf" srcId="{A8DEA1F0-BF4E-4505-AA48-55BC670C92D6}" destId="{3A6A6BFF-1F5E-4124-AA9B-28CA77360ED4}" srcOrd="0" destOrd="0" presId="urn:microsoft.com/office/officeart/2011/layout/HexagonRadial"/>
    <dgm:cxn modelId="{1ED807AA-6129-402E-9EC9-A880758DF814}" type="presParOf" srcId="{D5D3AAB3-1ACC-4DB0-B43B-35BA6B0D9323}" destId="{D3EDAC91-F58F-4EA8-BF5B-C5EE8754CDA7}"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B735F6-649E-4D6D-B516-CE209FB1D8EE}" type="doc">
      <dgm:prSet loTypeId="urn:microsoft.com/office/officeart/2005/8/layout/hProcess7" loCatId="list" qsTypeId="urn:microsoft.com/office/officeart/2005/8/quickstyle/simple1" qsCatId="simple" csTypeId="urn:microsoft.com/office/officeart/2005/8/colors/accent1_5" csCatId="accent1" phldr="1"/>
      <dgm:spPr/>
      <dgm:t>
        <a:bodyPr/>
        <a:lstStyle/>
        <a:p>
          <a:endParaRPr lang="en-CA"/>
        </a:p>
      </dgm:t>
    </dgm:pt>
    <dgm:pt modelId="{EA80BB24-B1A9-466B-9DA3-BB51DF8B59B0}">
      <dgm:prSet phldrT="[Text]" custT="1"/>
      <dgm:spPr/>
      <dgm:t>
        <a:bodyPr/>
        <a:lstStyle/>
        <a:p>
          <a:pPr algn="l"/>
          <a:r>
            <a:rPr lang="en-US" sz="1600" dirty="0">
              <a:latin typeface="Montserrat Medium" panose="00000600000000000000" pitchFamily="2" charset="0"/>
            </a:rPr>
            <a:t>Creation</a:t>
          </a:r>
          <a:endParaRPr lang="en-CA" sz="1600" dirty="0">
            <a:latin typeface="Montserrat Medium" panose="00000600000000000000" pitchFamily="2" charset="0"/>
          </a:endParaRPr>
        </a:p>
      </dgm:t>
    </dgm:pt>
    <dgm:pt modelId="{E11C55AC-4301-4723-A83C-974BF8F238F7}" type="parTrans" cxnId="{470E1D23-610C-4FA2-A730-D279620C59D4}">
      <dgm:prSet/>
      <dgm:spPr/>
      <dgm:t>
        <a:bodyPr/>
        <a:lstStyle/>
        <a:p>
          <a:endParaRPr lang="en-CA"/>
        </a:p>
      </dgm:t>
    </dgm:pt>
    <dgm:pt modelId="{DB30E887-049A-4283-ACDD-477ECCB48299}" type="sibTrans" cxnId="{470E1D23-610C-4FA2-A730-D279620C59D4}">
      <dgm:prSet/>
      <dgm:spPr/>
      <dgm:t>
        <a:bodyPr/>
        <a:lstStyle/>
        <a:p>
          <a:endParaRPr lang="en-CA"/>
        </a:p>
      </dgm:t>
    </dgm:pt>
    <dgm:pt modelId="{4FA5D7C7-E839-4330-99DD-0C7E97C9DD7C}">
      <dgm:prSet phldrT="[Text]" custT="1"/>
      <dgm:spPr/>
      <dgm:t>
        <a:bodyPr/>
        <a:lstStyle/>
        <a:p>
          <a:pPr algn="l"/>
          <a:r>
            <a:rPr lang="en-US" sz="1600" dirty="0">
              <a:latin typeface="Montserrat Medium" panose="00000600000000000000" pitchFamily="2" charset="0"/>
            </a:rPr>
            <a:t>Usage</a:t>
          </a:r>
          <a:endParaRPr lang="en-CA" sz="1600" dirty="0">
            <a:latin typeface="Montserrat Medium" panose="00000600000000000000" pitchFamily="2" charset="0"/>
          </a:endParaRPr>
        </a:p>
      </dgm:t>
    </dgm:pt>
    <dgm:pt modelId="{41B702C7-C1FA-4CB7-AECF-51C4976E3D76}" type="parTrans" cxnId="{28633A28-CF7E-4A37-8AF5-981900B719E6}">
      <dgm:prSet/>
      <dgm:spPr/>
      <dgm:t>
        <a:bodyPr/>
        <a:lstStyle/>
        <a:p>
          <a:endParaRPr lang="en-CA"/>
        </a:p>
      </dgm:t>
    </dgm:pt>
    <dgm:pt modelId="{A8E5F7FA-6195-428B-83FA-CC6AF7425559}" type="sibTrans" cxnId="{28633A28-CF7E-4A37-8AF5-981900B719E6}">
      <dgm:prSet/>
      <dgm:spPr/>
      <dgm:t>
        <a:bodyPr/>
        <a:lstStyle/>
        <a:p>
          <a:endParaRPr lang="en-CA"/>
        </a:p>
      </dgm:t>
    </dgm:pt>
    <dgm:pt modelId="{B48C59AB-6195-4646-B500-13584C2E5C52}">
      <dgm:prSet phldrT="[Text]" custT="1"/>
      <dgm:spPr/>
      <dgm:t>
        <a:bodyPr/>
        <a:lstStyle/>
        <a:p>
          <a:pPr algn="l"/>
          <a:r>
            <a:rPr lang="en-US" sz="1600" dirty="0">
              <a:latin typeface="Montserrat Medium" panose="00000600000000000000" pitchFamily="2" charset="0"/>
            </a:rPr>
            <a:t>Archiving</a:t>
          </a:r>
          <a:endParaRPr lang="en-CA" sz="1600" dirty="0">
            <a:latin typeface="Montserrat Medium" panose="00000600000000000000" pitchFamily="2" charset="0"/>
          </a:endParaRPr>
        </a:p>
      </dgm:t>
    </dgm:pt>
    <dgm:pt modelId="{991FADF6-B2DD-4A11-B74C-38BC4F372D18}" type="parTrans" cxnId="{F30D2469-71B4-41D5-905A-967BBE6A5980}">
      <dgm:prSet/>
      <dgm:spPr/>
      <dgm:t>
        <a:bodyPr/>
        <a:lstStyle/>
        <a:p>
          <a:endParaRPr lang="en-CA"/>
        </a:p>
      </dgm:t>
    </dgm:pt>
    <dgm:pt modelId="{864685C5-1604-4713-988C-17C96F8AC4E6}" type="sibTrans" cxnId="{F30D2469-71B4-41D5-905A-967BBE6A5980}">
      <dgm:prSet/>
      <dgm:spPr/>
      <dgm:t>
        <a:bodyPr/>
        <a:lstStyle/>
        <a:p>
          <a:endParaRPr lang="en-CA"/>
        </a:p>
      </dgm:t>
    </dgm:pt>
    <dgm:pt modelId="{EBF295F8-B16A-4E62-AB60-3BCA1D02D397}">
      <dgm:prSet phldrT="[Text]" custT="1"/>
      <dgm:spPr/>
      <dgm:t>
        <a:bodyPr/>
        <a:lstStyle/>
        <a:p>
          <a:pPr algn="l"/>
          <a:r>
            <a:rPr lang="en-US" sz="1600" dirty="0">
              <a:latin typeface="Montserrat Medium" panose="00000600000000000000" pitchFamily="2" charset="0"/>
            </a:rPr>
            <a:t>Destruction</a:t>
          </a:r>
          <a:endParaRPr lang="en-CA" sz="1600" dirty="0">
            <a:latin typeface="Montserrat Medium" panose="00000600000000000000" pitchFamily="2" charset="0"/>
          </a:endParaRPr>
        </a:p>
      </dgm:t>
    </dgm:pt>
    <dgm:pt modelId="{0F0F992E-B497-4DB0-9944-BFD953C3E385}" type="parTrans" cxnId="{8041544F-E742-4CBD-84E4-68DDE6AA3519}">
      <dgm:prSet/>
      <dgm:spPr/>
      <dgm:t>
        <a:bodyPr/>
        <a:lstStyle/>
        <a:p>
          <a:endParaRPr lang="en-CA"/>
        </a:p>
      </dgm:t>
    </dgm:pt>
    <dgm:pt modelId="{6A666A09-C28E-437F-84C1-32C81E22B327}" type="sibTrans" cxnId="{8041544F-E742-4CBD-84E4-68DDE6AA3519}">
      <dgm:prSet/>
      <dgm:spPr/>
      <dgm:t>
        <a:bodyPr/>
        <a:lstStyle/>
        <a:p>
          <a:endParaRPr lang="en-CA"/>
        </a:p>
      </dgm:t>
    </dgm:pt>
    <dgm:pt modelId="{37AED565-C037-42C7-B238-95F18750987F}">
      <dgm:prSet phldrT="[Text]" custT="1"/>
      <dgm:spPr/>
      <dgm:t>
        <a:bodyPr/>
        <a:lstStyle/>
        <a:p>
          <a:pPr algn="l"/>
          <a:r>
            <a:rPr lang="en-US" sz="1600" dirty="0">
              <a:latin typeface="Montserrat Medium" panose="00000600000000000000" pitchFamily="2" charset="0"/>
            </a:rPr>
            <a:t>Storage</a:t>
          </a:r>
          <a:endParaRPr lang="en-CA" sz="1600" dirty="0">
            <a:latin typeface="Montserrat Medium" panose="00000600000000000000" pitchFamily="2" charset="0"/>
          </a:endParaRPr>
        </a:p>
      </dgm:t>
    </dgm:pt>
    <dgm:pt modelId="{130C0529-3423-48FB-B092-1BFAC1B9D212}" type="parTrans" cxnId="{04721BD8-AEA3-4F23-9213-4CB445C796D1}">
      <dgm:prSet/>
      <dgm:spPr/>
      <dgm:t>
        <a:bodyPr/>
        <a:lstStyle/>
        <a:p>
          <a:endParaRPr lang="en-CA"/>
        </a:p>
      </dgm:t>
    </dgm:pt>
    <dgm:pt modelId="{0F606481-A51B-4FA0-A31C-1612B3587C09}" type="sibTrans" cxnId="{04721BD8-AEA3-4F23-9213-4CB445C796D1}">
      <dgm:prSet/>
      <dgm:spPr/>
      <dgm:t>
        <a:bodyPr/>
        <a:lstStyle/>
        <a:p>
          <a:endParaRPr lang="en-CA"/>
        </a:p>
      </dgm:t>
    </dgm:pt>
    <dgm:pt modelId="{69F4DA1A-9390-4C98-96FE-718776896D7C}" type="pres">
      <dgm:prSet presAssocID="{FCB735F6-649E-4D6D-B516-CE209FB1D8EE}" presName="Name0" presStyleCnt="0">
        <dgm:presLayoutVars>
          <dgm:dir/>
          <dgm:animLvl val="lvl"/>
          <dgm:resizeHandles val="exact"/>
        </dgm:presLayoutVars>
      </dgm:prSet>
      <dgm:spPr/>
    </dgm:pt>
    <dgm:pt modelId="{5C8C0F5F-1239-4B6E-B17F-9623F7ED4B1C}" type="pres">
      <dgm:prSet presAssocID="{EA80BB24-B1A9-466B-9DA3-BB51DF8B59B0}" presName="compositeNode" presStyleCnt="0">
        <dgm:presLayoutVars>
          <dgm:bulletEnabled val="1"/>
        </dgm:presLayoutVars>
      </dgm:prSet>
      <dgm:spPr/>
    </dgm:pt>
    <dgm:pt modelId="{8E3740DE-4187-4960-81BF-B989491C758D}" type="pres">
      <dgm:prSet presAssocID="{EA80BB24-B1A9-466B-9DA3-BB51DF8B59B0}" presName="bgRect" presStyleLbl="node1" presStyleIdx="0" presStyleCnt="5" custScaleY="128468"/>
      <dgm:spPr/>
    </dgm:pt>
    <dgm:pt modelId="{69088C35-E978-41EA-B156-00F40CB3FF10}" type="pres">
      <dgm:prSet presAssocID="{EA80BB24-B1A9-466B-9DA3-BB51DF8B59B0}" presName="parentNode" presStyleLbl="node1" presStyleIdx="0" presStyleCnt="5">
        <dgm:presLayoutVars>
          <dgm:chMax val="0"/>
          <dgm:bulletEnabled val="1"/>
        </dgm:presLayoutVars>
      </dgm:prSet>
      <dgm:spPr/>
    </dgm:pt>
    <dgm:pt modelId="{9851A915-A72D-4B31-871F-D9F4BC5BB2C7}" type="pres">
      <dgm:prSet presAssocID="{DB30E887-049A-4283-ACDD-477ECCB48299}" presName="hSp" presStyleCnt="0"/>
      <dgm:spPr/>
    </dgm:pt>
    <dgm:pt modelId="{2D23859D-BDCA-49C9-AE4F-C1085894D76B}" type="pres">
      <dgm:prSet presAssocID="{DB30E887-049A-4283-ACDD-477ECCB48299}" presName="vProcSp" presStyleCnt="0"/>
      <dgm:spPr/>
    </dgm:pt>
    <dgm:pt modelId="{A96FB5DB-5D42-4811-A546-7922A3BBF85F}" type="pres">
      <dgm:prSet presAssocID="{DB30E887-049A-4283-ACDD-477ECCB48299}" presName="vSp1" presStyleCnt="0"/>
      <dgm:spPr/>
    </dgm:pt>
    <dgm:pt modelId="{502F0400-A21F-462B-B936-F1FA57D2F612}" type="pres">
      <dgm:prSet presAssocID="{DB30E887-049A-4283-ACDD-477ECCB48299}" presName="simulatedConn" presStyleLbl="solidFgAcc1" presStyleIdx="0" presStyleCnt="4"/>
      <dgm:spPr/>
    </dgm:pt>
    <dgm:pt modelId="{07E15763-E477-412C-8DD4-DD3895E064F9}" type="pres">
      <dgm:prSet presAssocID="{DB30E887-049A-4283-ACDD-477ECCB48299}" presName="vSp2" presStyleCnt="0"/>
      <dgm:spPr/>
    </dgm:pt>
    <dgm:pt modelId="{0B81CD18-7B77-4F97-9B5B-2D6909031CB6}" type="pres">
      <dgm:prSet presAssocID="{DB30E887-049A-4283-ACDD-477ECCB48299}" presName="sibTrans" presStyleCnt="0"/>
      <dgm:spPr/>
    </dgm:pt>
    <dgm:pt modelId="{8C719BB9-1A7D-452C-B68A-B33142F14DF5}" type="pres">
      <dgm:prSet presAssocID="{37AED565-C037-42C7-B238-95F18750987F}" presName="compositeNode" presStyleCnt="0">
        <dgm:presLayoutVars>
          <dgm:bulletEnabled val="1"/>
        </dgm:presLayoutVars>
      </dgm:prSet>
      <dgm:spPr/>
    </dgm:pt>
    <dgm:pt modelId="{12D3A581-DCE7-4899-B4C5-4DC573965EDC}" type="pres">
      <dgm:prSet presAssocID="{37AED565-C037-42C7-B238-95F18750987F}" presName="bgRect" presStyleLbl="node1" presStyleIdx="1" presStyleCnt="5" custScaleY="128468"/>
      <dgm:spPr/>
    </dgm:pt>
    <dgm:pt modelId="{FDF810B5-834B-4242-A07B-24091E35133A}" type="pres">
      <dgm:prSet presAssocID="{37AED565-C037-42C7-B238-95F18750987F}" presName="parentNode" presStyleLbl="node1" presStyleIdx="1" presStyleCnt="5">
        <dgm:presLayoutVars>
          <dgm:chMax val="0"/>
          <dgm:bulletEnabled val="1"/>
        </dgm:presLayoutVars>
      </dgm:prSet>
      <dgm:spPr/>
    </dgm:pt>
    <dgm:pt modelId="{FB0F6919-5313-4B79-8429-304CB7A84F4C}" type="pres">
      <dgm:prSet presAssocID="{0F606481-A51B-4FA0-A31C-1612B3587C09}" presName="hSp" presStyleCnt="0"/>
      <dgm:spPr/>
    </dgm:pt>
    <dgm:pt modelId="{40422478-5410-4EC9-AAE5-811B8166FBBE}" type="pres">
      <dgm:prSet presAssocID="{0F606481-A51B-4FA0-A31C-1612B3587C09}" presName="vProcSp" presStyleCnt="0"/>
      <dgm:spPr/>
    </dgm:pt>
    <dgm:pt modelId="{ACC4A7BF-3469-4BDB-B27C-9B426D0CA039}" type="pres">
      <dgm:prSet presAssocID="{0F606481-A51B-4FA0-A31C-1612B3587C09}" presName="vSp1" presStyleCnt="0"/>
      <dgm:spPr/>
    </dgm:pt>
    <dgm:pt modelId="{BC7A4F24-EA38-4B63-8152-7053DF3E6A22}" type="pres">
      <dgm:prSet presAssocID="{0F606481-A51B-4FA0-A31C-1612B3587C09}" presName="simulatedConn" presStyleLbl="solidFgAcc1" presStyleIdx="1" presStyleCnt="4"/>
      <dgm:spPr/>
    </dgm:pt>
    <dgm:pt modelId="{44AB2383-8956-47DB-949C-A914C22DF805}" type="pres">
      <dgm:prSet presAssocID="{0F606481-A51B-4FA0-A31C-1612B3587C09}" presName="vSp2" presStyleCnt="0"/>
      <dgm:spPr/>
    </dgm:pt>
    <dgm:pt modelId="{5D5B7512-6B96-4DEC-A8D7-277411A3D11D}" type="pres">
      <dgm:prSet presAssocID="{0F606481-A51B-4FA0-A31C-1612B3587C09}" presName="sibTrans" presStyleCnt="0"/>
      <dgm:spPr/>
    </dgm:pt>
    <dgm:pt modelId="{E17069E0-F718-4274-99F0-8DDD7633224B}" type="pres">
      <dgm:prSet presAssocID="{4FA5D7C7-E839-4330-99DD-0C7E97C9DD7C}" presName="compositeNode" presStyleCnt="0">
        <dgm:presLayoutVars>
          <dgm:bulletEnabled val="1"/>
        </dgm:presLayoutVars>
      </dgm:prSet>
      <dgm:spPr/>
    </dgm:pt>
    <dgm:pt modelId="{F1B19E79-0932-485D-8F1D-22AF58AB2221}" type="pres">
      <dgm:prSet presAssocID="{4FA5D7C7-E839-4330-99DD-0C7E97C9DD7C}" presName="bgRect" presStyleLbl="node1" presStyleIdx="2" presStyleCnt="5" custScaleY="128468"/>
      <dgm:spPr/>
    </dgm:pt>
    <dgm:pt modelId="{BC1BD2F7-4048-4D1E-AB42-E6274B13FA40}" type="pres">
      <dgm:prSet presAssocID="{4FA5D7C7-E839-4330-99DD-0C7E97C9DD7C}" presName="parentNode" presStyleLbl="node1" presStyleIdx="2" presStyleCnt="5">
        <dgm:presLayoutVars>
          <dgm:chMax val="0"/>
          <dgm:bulletEnabled val="1"/>
        </dgm:presLayoutVars>
      </dgm:prSet>
      <dgm:spPr/>
    </dgm:pt>
    <dgm:pt modelId="{D4A903E1-7724-4319-8643-5C4DF862345E}" type="pres">
      <dgm:prSet presAssocID="{A8E5F7FA-6195-428B-83FA-CC6AF7425559}" presName="hSp" presStyleCnt="0"/>
      <dgm:spPr/>
    </dgm:pt>
    <dgm:pt modelId="{798A97DF-7BDD-41A9-A600-591B7DE7FE8D}" type="pres">
      <dgm:prSet presAssocID="{A8E5F7FA-6195-428B-83FA-CC6AF7425559}" presName="vProcSp" presStyleCnt="0"/>
      <dgm:spPr/>
    </dgm:pt>
    <dgm:pt modelId="{2A585030-CFAA-408E-97D0-579C40D7B715}" type="pres">
      <dgm:prSet presAssocID="{A8E5F7FA-6195-428B-83FA-CC6AF7425559}" presName="vSp1" presStyleCnt="0"/>
      <dgm:spPr/>
    </dgm:pt>
    <dgm:pt modelId="{30E8C5BC-EC27-4B8B-A1AF-9ED9BA6CDE4B}" type="pres">
      <dgm:prSet presAssocID="{A8E5F7FA-6195-428B-83FA-CC6AF7425559}" presName="simulatedConn" presStyleLbl="solidFgAcc1" presStyleIdx="2" presStyleCnt="4"/>
      <dgm:spPr/>
    </dgm:pt>
    <dgm:pt modelId="{71D8F807-42E3-4112-8B59-B19B6711C5B0}" type="pres">
      <dgm:prSet presAssocID="{A8E5F7FA-6195-428B-83FA-CC6AF7425559}" presName="vSp2" presStyleCnt="0"/>
      <dgm:spPr/>
    </dgm:pt>
    <dgm:pt modelId="{81E5D4D0-DD7D-4E6F-9998-D468C0F13795}" type="pres">
      <dgm:prSet presAssocID="{A8E5F7FA-6195-428B-83FA-CC6AF7425559}" presName="sibTrans" presStyleCnt="0"/>
      <dgm:spPr/>
    </dgm:pt>
    <dgm:pt modelId="{63B33E1C-25DC-4A54-BDBF-505167658CF9}" type="pres">
      <dgm:prSet presAssocID="{B48C59AB-6195-4646-B500-13584C2E5C52}" presName="compositeNode" presStyleCnt="0">
        <dgm:presLayoutVars>
          <dgm:bulletEnabled val="1"/>
        </dgm:presLayoutVars>
      </dgm:prSet>
      <dgm:spPr/>
    </dgm:pt>
    <dgm:pt modelId="{26659F0D-B00B-4CE6-9B7E-D4B29FBFBF73}" type="pres">
      <dgm:prSet presAssocID="{B48C59AB-6195-4646-B500-13584C2E5C52}" presName="bgRect" presStyleLbl="node1" presStyleIdx="3" presStyleCnt="5" custScaleY="128468"/>
      <dgm:spPr/>
    </dgm:pt>
    <dgm:pt modelId="{D03608DB-6B9A-40AC-ABBE-76024870E2DE}" type="pres">
      <dgm:prSet presAssocID="{B48C59AB-6195-4646-B500-13584C2E5C52}" presName="parentNode" presStyleLbl="node1" presStyleIdx="3" presStyleCnt="5">
        <dgm:presLayoutVars>
          <dgm:chMax val="0"/>
          <dgm:bulletEnabled val="1"/>
        </dgm:presLayoutVars>
      </dgm:prSet>
      <dgm:spPr/>
    </dgm:pt>
    <dgm:pt modelId="{24059964-8E98-41E2-8836-715D4AE90767}" type="pres">
      <dgm:prSet presAssocID="{864685C5-1604-4713-988C-17C96F8AC4E6}" presName="hSp" presStyleCnt="0"/>
      <dgm:spPr/>
    </dgm:pt>
    <dgm:pt modelId="{B4E1C88D-152F-427D-9DA3-24D0B477723B}" type="pres">
      <dgm:prSet presAssocID="{864685C5-1604-4713-988C-17C96F8AC4E6}" presName="vProcSp" presStyleCnt="0"/>
      <dgm:spPr/>
    </dgm:pt>
    <dgm:pt modelId="{75D281D9-5593-4750-A504-E54EF76794D6}" type="pres">
      <dgm:prSet presAssocID="{864685C5-1604-4713-988C-17C96F8AC4E6}" presName="vSp1" presStyleCnt="0"/>
      <dgm:spPr/>
    </dgm:pt>
    <dgm:pt modelId="{A13C457E-5EA4-4397-9338-E0FD0B07F9DB}" type="pres">
      <dgm:prSet presAssocID="{864685C5-1604-4713-988C-17C96F8AC4E6}" presName="simulatedConn" presStyleLbl="solidFgAcc1" presStyleIdx="3" presStyleCnt="4"/>
      <dgm:spPr/>
    </dgm:pt>
    <dgm:pt modelId="{47C5094B-263E-4AD9-89B0-918E3DEA5319}" type="pres">
      <dgm:prSet presAssocID="{864685C5-1604-4713-988C-17C96F8AC4E6}" presName="vSp2" presStyleCnt="0"/>
      <dgm:spPr/>
    </dgm:pt>
    <dgm:pt modelId="{BF20D10F-6347-4D3A-88CA-FFDA9ACD3D75}" type="pres">
      <dgm:prSet presAssocID="{864685C5-1604-4713-988C-17C96F8AC4E6}" presName="sibTrans" presStyleCnt="0"/>
      <dgm:spPr/>
    </dgm:pt>
    <dgm:pt modelId="{B955997C-EF23-428B-9F64-5C0439B93B01}" type="pres">
      <dgm:prSet presAssocID="{EBF295F8-B16A-4E62-AB60-3BCA1D02D397}" presName="compositeNode" presStyleCnt="0">
        <dgm:presLayoutVars>
          <dgm:bulletEnabled val="1"/>
        </dgm:presLayoutVars>
      </dgm:prSet>
      <dgm:spPr/>
    </dgm:pt>
    <dgm:pt modelId="{F323A790-CDBC-4E5A-A624-5F9F1D29274A}" type="pres">
      <dgm:prSet presAssocID="{EBF295F8-B16A-4E62-AB60-3BCA1D02D397}" presName="bgRect" presStyleLbl="node1" presStyleIdx="4" presStyleCnt="5" custScaleY="128468"/>
      <dgm:spPr/>
    </dgm:pt>
    <dgm:pt modelId="{3613FDD1-74BC-4EC3-A3A1-6D53334AC910}" type="pres">
      <dgm:prSet presAssocID="{EBF295F8-B16A-4E62-AB60-3BCA1D02D397}" presName="parentNode" presStyleLbl="node1" presStyleIdx="4" presStyleCnt="5">
        <dgm:presLayoutVars>
          <dgm:chMax val="0"/>
          <dgm:bulletEnabled val="1"/>
        </dgm:presLayoutVars>
      </dgm:prSet>
      <dgm:spPr/>
    </dgm:pt>
  </dgm:ptLst>
  <dgm:cxnLst>
    <dgm:cxn modelId="{54EFF21D-0F9B-4A9B-9A18-90B283B1F03D}" type="presOf" srcId="{37AED565-C037-42C7-B238-95F18750987F}" destId="{FDF810B5-834B-4242-A07B-24091E35133A}" srcOrd="1" destOrd="0" presId="urn:microsoft.com/office/officeart/2005/8/layout/hProcess7"/>
    <dgm:cxn modelId="{470E1D23-610C-4FA2-A730-D279620C59D4}" srcId="{FCB735F6-649E-4D6D-B516-CE209FB1D8EE}" destId="{EA80BB24-B1A9-466B-9DA3-BB51DF8B59B0}" srcOrd="0" destOrd="0" parTransId="{E11C55AC-4301-4723-A83C-974BF8F238F7}" sibTransId="{DB30E887-049A-4283-ACDD-477ECCB48299}"/>
    <dgm:cxn modelId="{CECF7327-2BF8-432D-A0CF-C95D385157A2}" type="presOf" srcId="{37AED565-C037-42C7-B238-95F18750987F}" destId="{12D3A581-DCE7-4899-B4C5-4DC573965EDC}" srcOrd="0" destOrd="0" presId="urn:microsoft.com/office/officeart/2005/8/layout/hProcess7"/>
    <dgm:cxn modelId="{28633A28-CF7E-4A37-8AF5-981900B719E6}" srcId="{FCB735F6-649E-4D6D-B516-CE209FB1D8EE}" destId="{4FA5D7C7-E839-4330-99DD-0C7E97C9DD7C}" srcOrd="2" destOrd="0" parTransId="{41B702C7-C1FA-4CB7-AECF-51C4976E3D76}" sibTransId="{A8E5F7FA-6195-428B-83FA-CC6AF7425559}"/>
    <dgm:cxn modelId="{93D15A3B-C5D0-4A3E-B3E6-C0E7FD09693D}" type="presOf" srcId="{4FA5D7C7-E839-4330-99DD-0C7E97C9DD7C}" destId="{F1B19E79-0932-485D-8F1D-22AF58AB2221}" srcOrd="0" destOrd="0" presId="urn:microsoft.com/office/officeart/2005/8/layout/hProcess7"/>
    <dgm:cxn modelId="{608B975E-6CEA-48EB-811A-7A61C496B632}" type="presOf" srcId="{EA80BB24-B1A9-466B-9DA3-BB51DF8B59B0}" destId="{8E3740DE-4187-4960-81BF-B989491C758D}" srcOrd="0" destOrd="0" presId="urn:microsoft.com/office/officeart/2005/8/layout/hProcess7"/>
    <dgm:cxn modelId="{F30D2469-71B4-41D5-905A-967BBE6A5980}" srcId="{FCB735F6-649E-4D6D-B516-CE209FB1D8EE}" destId="{B48C59AB-6195-4646-B500-13584C2E5C52}" srcOrd="3" destOrd="0" parTransId="{991FADF6-B2DD-4A11-B74C-38BC4F372D18}" sibTransId="{864685C5-1604-4713-988C-17C96F8AC4E6}"/>
    <dgm:cxn modelId="{E6540D6D-F5A3-49E4-B938-553218C85908}" type="presOf" srcId="{EBF295F8-B16A-4E62-AB60-3BCA1D02D397}" destId="{3613FDD1-74BC-4EC3-A3A1-6D53334AC910}" srcOrd="1" destOrd="0" presId="urn:microsoft.com/office/officeart/2005/8/layout/hProcess7"/>
    <dgm:cxn modelId="{8041544F-E742-4CBD-84E4-68DDE6AA3519}" srcId="{FCB735F6-649E-4D6D-B516-CE209FB1D8EE}" destId="{EBF295F8-B16A-4E62-AB60-3BCA1D02D397}" srcOrd="4" destOrd="0" parTransId="{0F0F992E-B497-4DB0-9944-BFD953C3E385}" sibTransId="{6A666A09-C28E-437F-84C1-32C81E22B327}"/>
    <dgm:cxn modelId="{7A75C385-C54D-4C00-B555-51027357B2EE}" type="presOf" srcId="{4FA5D7C7-E839-4330-99DD-0C7E97C9DD7C}" destId="{BC1BD2F7-4048-4D1E-AB42-E6274B13FA40}" srcOrd="1" destOrd="0" presId="urn:microsoft.com/office/officeart/2005/8/layout/hProcess7"/>
    <dgm:cxn modelId="{8F9CC599-AFC9-4D23-AEFE-2465116ED68E}" type="presOf" srcId="{EBF295F8-B16A-4E62-AB60-3BCA1D02D397}" destId="{F323A790-CDBC-4E5A-A624-5F9F1D29274A}" srcOrd="0" destOrd="0" presId="urn:microsoft.com/office/officeart/2005/8/layout/hProcess7"/>
    <dgm:cxn modelId="{66EA9BD3-DBAD-490E-8CDC-7D2043386F74}" type="presOf" srcId="{FCB735F6-649E-4D6D-B516-CE209FB1D8EE}" destId="{69F4DA1A-9390-4C98-96FE-718776896D7C}" srcOrd="0" destOrd="0" presId="urn:microsoft.com/office/officeart/2005/8/layout/hProcess7"/>
    <dgm:cxn modelId="{0FD8A4D3-AB89-4140-95BD-FC8D21AB5F65}" type="presOf" srcId="{B48C59AB-6195-4646-B500-13584C2E5C52}" destId="{26659F0D-B00B-4CE6-9B7E-D4B29FBFBF73}" srcOrd="0" destOrd="0" presId="urn:microsoft.com/office/officeart/2005/8/layout/hProcess7"/>
    <dgm:cxn modelId="{42CE43D6-D622-4EFB-8FEC-F3692F837D2A}" type="presOf" srcId="{EA80BB24-B1A9-466B-9DA3-BB51DF8B59B0}" destId="{69088C35-E978-41EA-B156-00F40CB3FF10}" srcOrd="1" destOrd="0" presId="urn:microsoft.com/office/officeart/2005/8/layout/hProcess7"/>
    <dgm:cxn modelId="{04721BD8-AEA3-4F23-9213-4CB445C796D1}" srcId="{FCB735F6-649E-4D6D-B516-CE209FB1D8EE}" destId="{37AED565-C037-42C7-B238-95F18750987F}" srcOrd="1" destOrd="0" parTransId="{130C0529-3423-48FB-B092-1BFAC1B9D212}" sibTransId="{0F606481-A51B-4FA0-A31C-1612B3587C09}"/>
    <dgm:cxn modelId="{98CBF8F9-8CD9-4680-8D42-18284BE419FA}" type="presOf" srcId="{B48C59AB-6195-4646-B500-13584C2E5C52}" destId="{D03608DB-6B9A-40AC-ABBE-76024870E2DE}" srcOrd="1" destOrd="0" presId="urn:microsoft.com/office/officeart/2005/8/layout/hProcess7"/>
    <dgm:cxn modelId="{873A6CAD-EF8A-4AAF-B739-A293B5F12926}" type="presParOf" srcId="{69F4DA1A-9390-4C98-96FE-718776896D7C}" destId="{5C8C0F5F-1239-4B6E-B17F-9623F7ED4B1C}" srcOrd="0" destOrd="0" presId="urn:microsoft.com/office/officeart/2005/8/layout/hProcess7"/>
    <dgm:cxn modelId="{372FA044-1D35-4EAE-9242-8AF337397DA1}" type="presParOf" srcId="{5C8C0F5F-1239-4B6E-B17F-9623F7ED4B1C}" destId="{8E3740DE-4187-4960-81BF-B989491C758D}" srcOrd="0" destOrd="0" presId="urn:microsoft.com/office/officeart/2005/8/layout/hProcess7"/>
    <dgm:cxn modelId="{651F27D1-CC50-4B78-8109-21714E8B8C8A}" type="presParOf" srcId="{5C8C0F5F-1239-4B6E-B17F-9623F7ED4B1C}" destId="{69088C35-E978-41EA-B156-00F40CB3FF10}" srcOrd="1" destOrd="0" presId="urn:microsoft.com/office/officeart/2005/8/layout/hProcess7"/>
    <dgm:cxn modelId="{176A759B-C166-4B51-839D-3796765EE3BB}" type="presParOf" srcId="{69F4DA1A-9390-4C98-96FE-718776896D7C}" destId="{9851A915-A72D-4B31-871F-D9F4BC5BB2C7}" srcOrd="1" destOrd="0" presId="urn:microsoft.com/office/officeart/2005/8/layout/hProcess7"/>
    <dgm:cxn modelId="{977F92EA-ACBD-4174-ABED-080BDCCCA2E6}" type="presParOf" srcId="{69F4DA1A-9390-4C98-96FE-718776896D7C}" destId="{2D23859D-BDCA-49C9-AE4F-C1085894D76B}" srcOrd="2" destOrd="0" presId="urn:microsoft.com/office/officeart/2005/8/layout/hProcess7"/>
    <dgm:cxn modelId="{BCD412AE-4D74-4130-BA38-B0366AC49A12}" type="presParOf" srcId="{2D23859D-BDCA-49C9-AE4F-C1085894D76B}" destId="{A96FB5DB-5D42-4811-A546-7922A3BBF85F}" srcOrd="0" destOrd="0" presId="urn:microsoft.com/office/officeart/2005/8/layout/hProcess7"/>
    <dgm:cxn modelId="{2B6EC560-F6B4-45AE-B953-A5AEF7390307}" type="presParOf" srcId="{2D23859D-BDCA-49C9-AE4F-C1085894D76B}" destId="{502F0400-A21F-462B-B936-F1FA57D2F612}" srcOrd="1" destOrd="0" presId="urn:microsoft.com/office/officeart/2005/8/layout/hProcess7"/>
    <dgm:cxn modelId="{79B30F00-19F6-455B-A8F6-A9FCD06ABAEA}" type="presParOf" srcId="{2D23859D-BDCA-49C9-AE4F-C1085894D76B}" destId="{07E15763-E477-412C-8DD4-DD3895E064F9}" srcOrd="2" destOrd="0" presId="urn:microsoft.com/office/officeart/2005/8/layout/hProcess7"/>
    <dgm:cxn modelId="{334E106D-26BB-486F-B0B6-294097E7428E}" type="presParOf" srcId="{69F4DA1A-9390-4C98-96FE-718776896D7C}" destId="{0B81CD18-7B77-4F97-9B5B-2D6909031CB6}" srcOrd="3" destOrd="0" presId="urn:microsoft.com/office/officeart/2005/8/layout/hProcess7"/>
    <dgm:cxn modelId="{3301D287-5BA7-48D1-9196-67FDC90C8A60}" type="presParOf" srcId="{69F4DA1A-9390-4C98-96FE-718776896D7C}" destId="{8C719BB9-1A7D-452C-B68A-B33142F14DF5}" srcOrd="4" destOrd="0" presId="urn:microsoft.com/office/officeart/2005/8/layout/hProcess7"/>
    <dgm:cxn modelId="{785D8E0A-10DD-4971-B7A7-71F9A46965DF}" type="presParOf" srcId="{8C719BB9-1A7D-452C-B68A-B33142F14DF5}" destId="{12D3A581-DCE7-4899-B4C5-4DC573965EDC}" srcOrd="0" destOrd="0" presId="urn:microsoft.com/office/officeart/2005/8/layout/hProcess7"/>
    <dgm:cxn modelId="{BA5A038F-5DD3-446A-8BDC-528B0F05C93C}" type="presParOf" srcId="{8C719BB9-1A7D-452C-B68A-B33142F14DF5}" destId="{FDF810B5-834B-4242-A07B-24091E35133A}" srcOrd="1" destOrd="0" presId="urn:microsoft.com/office/officeart/2005/8/layout/hProcess7"/>
    <dgm:cxn modelId="{6131DADA-662B-4252-BD99-B689EA46ADE6}" type="presParOf" srcId="{69F4DA1A-9390-4C98-96FE-718776896D7C}" destId="{FB0F6919-5313-4B79-8429-304CB7A84F4C}" srcOrd="5" destOrd="0" presId="urn:microsoft.com/office/officeart/2005/8/layout/hProcess7"/>
    <dgm:cxn modelId="{A65CB24B-2E59-480D-B217-1988E5448720}" type="presParOf" srcId="{69F4DA1A-9390-4C98-96FE-718776896D7C}" destId="{40422478-5410-4EC9-AAE5-811B8166FBBE}" srcOrd="6" destOrd="0" presId="urn:microsoft.com/office/officeart/2005/8/layout/hProcess7"/>
    <dgm:cxn modelId="{C9466049-80B6-43F6-9D6F-C4A7372A026B}" type="presParOf" srcId="{40422478-5410-4EC9-AAE5-811B8166FBBE}" destId="{ACC4A7BF-3469-4BDB-B27C-9B426D0CA039}" srcOrd="0" destOrd="0" presId="urn:microsoft.com/office/officeart/2005/8/layout/hProcess7"/>
    <dgm:cxn modelId="{59F8B136-6B89-48D8-A585-81DE184D0D5F}" type="presParOf" srcId="{40422478-5410-4EC9-AAE5-811B8166FBBE}" destId="{BC7A4F24-EA38-4B63-8152-7053DF3E6A22}" srcOrd="1" destOrd="0" presId="urn:microsoft.com/office/officeart/2005/8/layout/hProcess7"/>
    <dgm:cxn modelId="{ED166ECC-6FF2-4416-99D4-B32E95A7A3AB}" type="presParOf" srcId="{40422478-5410-4EC9-AAE5-811B8166FBBE}" destId="{44AB2383-8956-47DB-949C-A914C22DF805}" srcOrd="2" destOrd="0" presId="urn:microsoft.com/office/officeart/2005/8/layout/hProcess7"/>
    <dgm:cxn modelId="{B6718A4C-D84B-4692-A323-AE050CF0A7C7}" type="presParOf" srcId="{69F4DA1A-9390-4C98-96FE-718776896D7C}" destId="{5D5B7512-6B96-4DEC-A8D7-277411A3D11D}" srcOrd="7" destOrd="0" presId="urn:microsoft.com/office/officeart/2005/8/layout/hProcess7"/>
    <dgm:cxn modelId="{12DC6D28-09A6-46C5-9C5F-B7F11D51266B}" type="presParOf" srcId="{69F4DA1A-9390-4C98-96FE-718776896D7C}" destId="{E17069E0-F718-4274-99F0-8DDD7633224B}" srcOrd="8" destOrd="0" presId="urn:microsoft.com/office/officeart/2005/8/layout/hProcess7"/>
    <dgm:cxn modelId="{B2E3CBB6-7998-486F-929A-6A302DDD070E}" type="presParOf" srcId="{E17069E0-F718-4274-99F0-8DDD7633224B}" destId="{F1B19E79-0932-485D-8F1D-22AF58AB2221}" srcOrd="0" destOrd="0" presId="urn:microsoft.com/office/officeart/2005/8/layout/hProcess7"/>
    <dgm:cxn modelId="{9E7BBAEB-DFF2-43BE-B6F4-BD1FB1FABDAC}" type="presParOf" srcId="{E17069E0-F718-4274-99F0-8DDD7633224B}" destId="{BC1BD2F7-4048-4D1E-AB42-E6274B13FA40}" srcOrd="1" destOrd="0" presId="urn:microsoft.com/office/officeart/2005/8/layout/hProcess7"/>
    <dgm:cxn modelId="{1B65A0C8-E611-44FF-AEFE-9708FC1866B0}" type="presParOf" srcId="{69F4DA1A-9390-4C98-96FE-718776896D7C}" destId="{D4A903E1-7724-4319-8643-5C4DF862345E}" srcOrd="9" destOrd="0" presId="urn:microsoft.com/office/officeart/2005/8/layout/hProcess7"/>
    <dgm:cxn modelId="{7D01409E-A5ED-4CF5-8D5C-ACCA8F12EECD}" type="presParOf" srcId="{69F4DA1A-9390-4C98-96FE-718776896D7C}" destId="{798A97DF-7BDD-41A9-A600-591B7DE7FE8D}" srcOrd="10" destOrd="0" presId="urn:microsoft.com/office/officeart/2005/8/layout/hProcess7"/>
    <dgm:cxn modelId="{3A011D8C-6288-4074-96E9-7E6FC50EF344}" type="presParOf" srcId="{798A97DF-7BDD-41A9-A600-591B7DE7FE8D}" destId="{2A585030-CFAA-408E-97D0-579C40D7B715}" srcOrd="0" destOrd="0" presId="urn:microsoft.com/office/officeart/2005/8/layout/hProcess7"/>
    <dgm:cxn modelId="{07D41577-CEA7-4741-A124-266BD0BD82F4}" type="presParOf" srcId="{798A97DF-7BDD-41A9-A600-591B7DE7FE8D}" destId="{30E8C5BC-EC27-4B8B-A1AF-9ED9BA6CDE4B}" srcOrd="1" destOrd="0" presId="urn:microsoft.com/office/officeart/2005/8/layout/hProcess7"/>
    <dgm:cxn modelId="{656FD9AB-4917-4856-9DC3-4EF4ABAD659E}" type="presParOf" srcId="{798A97DF-7BDD-41A9-A600-591B7DE7FE8D}" destId="{71D8F807-42E3-4112-8B59-B19B6711C5B0}" srcOrd="2" destOrd="0" presId="urn:microsoft.com/office/officeart/2005/8/layout/hProcess7"/>
    <dgm:cxn modelId="{05F5DE39-CF41-4ECB-83EB-DF61DEF0FCAD}" type="presParOf" srcId="{69F4DA1A-9390-4C98-96FE-718776896D7C}" destId="{81E5D4D0-DD7D-4E6F-9998-D468C0F13795}" srcOrd="11" destOrd="0" presId="urn:microsoft.com/office/officeart/2005/8/layout/hProcess7"/>
    <dgm:cxn modelId="{973EA11A-1A62-4F09-9033-27F65E9E7840}" type="presParOf" srcId="{69F4DA1A-9390-4C98-96FE-718776896D7C}" destId="{63B33E1C-25DC-4A54-BDBF-505167658CF9}" srcOrd="12" destOrd="0" presId="urn:microsoft.com/office/officeart/2005/8/layout/hProcess7"/>
    <dgm:cxn modelId="{D96F1BD2-A1CB-406A-934D-0E7DB5B24C5C}" type="presParOf" srcId="{63B33E1C-25DC-4A54-BDBF-505167658CF9}" destId="{26659F0D-B00B-4CE6-9B7E-D4B29FBFBF73}" srcOrd="0" destOrd="0" presId="urn:microsoft.com/office/officeart/2005/8/layout/hProcess7"/>
    <dgm:cxn modelId="{59D24C72-BD27-4B83-A77B-388ADF75342C}" type="presParOf" srcId="{63B33E1C-25DC-4A54-BDBF-505167658CF9}" destId="{D03608DB-6B9A-40AC-ABBE-76024870E2DE}" srcOrd="1" destOrd="0" presId="urn:microsoft.com/office/officeart/2005/8/layout/hProcess7"/>
    <dgm:cxn modelId="{FB625C1B-F154-4862-B919-39C07C2E630F}" type="presParOf" srcId="{69F4DA1A-9390-4C98-96FE-718776896D7C}" destId="{24059964-8E98-41E2-8836-715D4AE90767}" srcOrd="13" destOrd="0" presId="urn:microsoft.com/office/officeart/2005/8/layout/hProcess7"/>
    <dgm:cxn modelId="{0FF01436-B21A-4038-BA7F-69CA9562ED1B}" type="presParOf" srcId="{69F4DA1A-9390-4C98-96FE-718776896D7C}" destId="{B4E1C88D-152F-427D-9DA3-24D0B477723B}" srcOrd="14" destOrd="0" presId="urn:microsoft.com/office/officeart/2005/8/layout/hProcess7"/>
    <dgm:cxn modelId="{478A68BD-54DE-4430-BB48-88F4D927117F}" type="presParOf" srcId="{B4E1C88D-152F-427D-9DA3-24D0B477723B}" destId="{75D281D9-5593-4750-A504-E54EF76794D6}" srcOrd="0" destOrd="0" presId="urn:microsoft.com/office/officeart/2005/8/layout/hProcess7"/>
    <dgm:cxn modelId="{1782B278-73C9-4985-96E2-4999C4872FDD}" type="presParOf" srcId="{B4E1C88D-152F-427D-9DA3-24D0B477723B}" destId="{A13C457E-5EA4-4397-9338-E0FD0B07F9DB}" srcOrd="1" destOrd="0" presId="urn:microsoft.com/office/officeart/2005/8/layout/hProcess7"/>
    <dgm:cxn modelId="{3E426A16-0A7C-4CC2-A94A-1608029D5A88}" type="presParOf" srcId="{B4E1C88D-152F-427D-9DA3-24D0B477723B}" destId="{47C5094B-263E-4AD9-89B0-918E3DEA5319}" srcOrd="2" destOrd="0" presId="urn:microsoft.com/office/officeart/2005/8/layout/hProcess7"/>
    <dgm:cxn modelId="{08612B14-B81B-44F2-91D8-A3AAEEB973B8}" type="presParOf" srcId="{69F4DA1A-9390-4C98-96FE-718776896D7C}" destId="{BF20D10F-6347-4D3A-88CA-FFDA9ACD3D75}" srcOrd="15" destOrd="0" presId="urn:microsoft.com/office/officeart/2005/8/layout/hProcess7"/>
    <dgm:cxn modelId="{354B22E9-0D35-47E8-8F1B-113015CFBEB9}" type="presParOf" srcId="{69F4DA1A-9390-4C98-96FE-718776896D7C}" destId="{B955997C-EF23-428B-9F64-5C0439B93B01}" srcOrd="16" destOrd="0" presId="urn:microsoft.com/office/officeart/2005/8/layout/hProcess7"/>
    <dgm:cxn modelId="{7C589BDE-B9B4-494E-8572-5A5A3F386F1B}" type="presParOf" srcId="{B955997C-EF23-428B-9F64-5C0439B93B01}" destId="{F323A790-CDBC-4E5A-A624-5F9F1D29274A}" srcOrd="0" destOrd="0" presId="urn:microsoft.com/office/officeart/2005/8/layout/hProcess7"/>
    <dgm:cxn modelId="{8DB1F828-88D2-4863-8BD2-CE5BE77A100A}" type="presParOf" srcId="{B955997C-EF23-428B-9F64-5C0439B93B01}" destId="{3613FDD1-74BC-4EC3-A3A1-6D53334AC910}" srcOrd="1"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200" dirty="0">
              <a:latin typeface="Montserrat" panose="00000500000000000000" pitchFamily="2" charset="0"/>
            </a:rPr>
            <a:t>Phase 1</a:t>
          </a:r>
        </a:p>
      </dgm:t>
    </dgm:pt>
    <dgm:pt modelId="{CB671421-7FE8-4F41-9B3C-CC2253A545B3}" type="parTrans" cxnId="{00A46D62-97D5-AA4F-9AB8-C84F71CDFFEE}">
      <dgm:prSet/>
      <dgm:spPr/>
      <dgm:t>
        <a:bodyPr/>
        <a:lstStyle/>
        <a:p>
          <a:endParaRPr lang="en-US" sz="1200">
            <a:latin typeface="Montserrat" panose="00000500000000000000" pitchFamily="2" charset="0"/>
          </a:endParaRPr>
        </a:p>
      </dgm:t>
    </dgm:pt>
    <dgm:pt modelId="{864DB94F-04A8-1846-AFB3-43417D234F21}" type="sibTrans" cxnId="{00A46D62-97D5-AA4F-9AB8-C84F71CDFFEE}">
      <dgm:prSet/>
      <dgm:spPr/>
      <dgm:t>
        <a:bodyPr/>
        <a:lstStyle/>
        <a:p>
          <a:endParaRPr lang="en-US" sz="1200">
            <a:latin typeface="Montserrat" panose="00000500000000000000" pitchFamily="2" charset="0"/>
          </a:endParaRPr>
        </a:p>
      </dgm:t>
    </dgm:pt>
    <dgm:pt modelId="{1D29978D-6375-461D-AFDD-E12FF6B400FF}">
      <dgm:prSet custT="1"/>
      <dgm:spPr/>
      <dgm:t>
        <a:bodyPr/>
        <a:lstStyle/>
        <a:p>
          <a:r>
            <a:rPr lang="en-US" sz="1200" dirty="0">
              <a:latin typeface="Montserrat" panose="00000500000000000000" pitchFamily="2" charset="0"/>
            </a:rPr>
            <a:t>Phase 2</a:t>
          </a:r>
          <a:endParaRPr lang="en-CA" sz="1200" dirty="0">
            <a:latin typeface="Montserrat" panose="00000500000000000000" pitchFamily="2" charset="0"/>
          </a:endParaRPr>
        </a:p>
      </dgm:t>
    </dgm:pt>
    <dgm:pt modelId="{27AF93DC-62EF-490F-BF95-BE2CE58191FD}" type="parTrans" cxnId="{E29BECCF-4CD0-4C8B-B367-68F288F0752A}">
      <dgm:prSet/>
      <dgm:spPr/>
      <dgm:t>
        <a:bodyPr/>
        <a:lstStyle/>
        <a:p>
          <a:endParaRPr lang="en-CA" sz="1200">
            <a:latin typeface="Montserrat" panose="00000500000000000000" pitchFamily="2" charset="0"/>
          </a:endParaRPr>
        </a:p>
      </dgm:t>
    </dgm:pt>
    <dgm:pt modelId="{343F2AF3-CD6D-43F9-9493-B2C1D0FEDA48}" type="sibTrans" cxnId="{E29BECCF-4CD0-4C8B-B367-68F288F0752A}">
      <dgm:prSet/>
      <dgm:spPr/>
      <dgm:t>
        <a:bodyPr/>
        <a:lstStyle/>
        <a:p>
          <a:endParaRPr lang="en-CA" sz="1200">
            <a:latin typeface="Montserrat" panose="00000500000000000000" pitchFamily="2" charset="0"/>
          </a:endParaRPr>
        </a:p>
      </dgm:t>
    </dgm:pt>
    <dgm:pt modelId="{D3F0A6D6-0FA2-45F8-AF4D-E995798E6A73}">
      <dgm:prSet custT="1"/>
      <dgm:spPr/>
      <dgm:t>
        <a:bodyPr/>
        <a:lstStyle/>
        <a:p>
          <a:r>
            <a:rPr lang="en-US" sz="1200" dirty="0">
              <a:latin typeface="Montserrat" panose="00000500000000000000" pitchFamily="2" charset="0"/>
            </a:rPr>
            <a:t>Phase 3</a:t>
          </a:r>
          <a:endParaRPr lang="en-CA" sz="1200" dirty="0">
            <a:latin typeface="Montserrat" panose="00000500000000000000" pitchFamily="2" charset="0"/>
          </a:endParaRPr>
        </a:p>
      </dgm:t>
    </dgm:pt>
    <dgm:pt modelId="{1FF7585F-8592-41B5-8A81-C0360E064060}" type="parTrans" cxnId="{9B56F1FF-DF04-4335-BFFE-EC7653E4EA87}">
      <dgm:prSet/>
      <dgm:spPr/>
      <dgm:t>
        <a:bodyPr/>
        <a:lstStyle/>
        <a:p>
          <a:endParaRPr lang="en-CA" sz="1200">
            <a:latin typeface="Montserrat" panose="00000500000000000000" pitchFamily="2" charset="0"/>
          </a:endParaRPr>
        </a:p>
      </dgm:t>
    </dgm:pt>
    <dgm:pt modelId="{5F0499E6-A836-4741-8AD6-C1E85B597A6F}" type="sibTrans" cxnId="{9B56F1FF-DF04-4335-BFFE-EC7653E4EA87}">
      <dgm:prSet/>
      <dgm:spPr/>
      <dgm:t>
        <a:bodyPr/>
        <a:lstStyle/>
        <a:p>
          <a:endParaRPr lang="en-CA" sz="12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3">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3">
        <dgm:presLayoutVars>
          <dgm:bulletEnabled val="1"/>
        </dgm:presLayoutVars>
      </dgm:prSet>
      <dgm:spPr/>
    </dgm:pt>
    <dgm:pt modelId="{9ECB9DCA-17FA-42DF-9A2F-9DB82C0EE3D0}" type="pres">
      <dgm:prSet presAssocID="{343F2AF3-CD6D-43F9-9493-B2C1D0FEDA48}" presName="parSpace" presStyleCnt="0"/>
      <dgm:spPr/>
    </dgm:pt>
    <dgm:pt modelId="{A8612D2A-892A-4F89-A395-9A98FAF04D82}" type="pres">
      <dgm:prSet presAssocID="{D3F0A6D6-0FA2-45F8-AF4D-E995798E6A73}" presName="parTxOnly" presStyleLbl="node1" presStyleIdx="2" presStyleCnt="3">
        <dgm:presLayoutVars>
          <dgm:bulletEnabled val="1"/>
        </dgm:presLayoutVars>
      </dgm:prSet>
      <dgm:spPr/>
    </dgm:pt>
  </dgm:ptLst>
  <dgm:cxnLst>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4C3E2C7F-1D2E-4655-A78A-27F207E64FF6}" type="presOf" srcId="{FC53A58F-395B-E34E-974F-C212E9B9E745}" destId="{9F474F36-DA79-054F-BBFD-666192C13D50}" srcOrd="0" destOrd="0" presId="urn:microsoft.com/office/officeart/2005/8/layout/hChevron3"/>
    <dgm:cxn modelId="{95C4CAC5-B88A-453B-8D70-13CAC2C88719}" type="presOf" srcId="{D3F0A6D6-0FA2-45F8-AF4D-E995798E6A73}" destId="{A8612D2A-892A-4F89-A395-9A98FAF04D82}"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9B56F1FF-DF04-4335-BFFE-EC7653E4EA87}" srcId="{FC53A58F-395B-E34E-974F-C212E9B9E745}" destId="{D3F0A6D6-0FA2-45F8-AF4D-E995798E6A73}" srcOrd="2" destOrd="0" parTransId="{1FF7585F-8592-41B5-8A81-C0360E064060}" sibTransId="{5F0499E6-A836-4741-8AD6-C1E85B597A6F}"/>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9B24C2AE-E529-474F-A208-4D2CED6A6E57}" type="presParOf" srcId="{9F474F36-DA79-054F-BBFD-666192C13D50}" destId="{A8612D2A-892A-4F89-A395-9A98FAF04D82}" srcOrd="4" destOrd="0" presId="urn:microsoft.com/office/officeart/2005/8/layout/hChevron3"/>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074F0-6C24-4C75-86A1-821E3E484F90}">
      <dsp:nvSpPr>
        <dsp:cNvPr id="0" name=""/>
        <dsp:cNvSpPr/>
      </dsp:nvSpPr>
      <dsp:spPr>
        <a:xfrm>
          <a:off x="2869182" y="1721779"/>
          <a:ext cx="2188456" cy="1893103"/>
        </a:xfrm>
        <a:prstGeom prst="hexagon">
          <a:avLst>
            <a:gd name="adj" fmla="val 28570"/>
            <a:gd name="vf" fmla="val 11547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1"/>
              </a:solidFill>
              <a:latin typeface="Roboto Condensed Light" panose="02000000000000000000" pitchFamily="2" charset="0"/>
              <a:ea typeface="Roboto Condensed Light" panose="02000000000000000000" pitchFamily="2" charset="0"/>
            </a:rPr>
            <a:t>Data-In-Transit</a:t>
          </a:r>
          <a:endParaRPr lang="en-CA" sz="1800" b="1" kern="1200" dirty="0">
            <a:solidFill>
              <a:schemeClr val="accent1"/>
            </a:solidFill>
            <a:latin typeface="Roboto Condensed Light" panose="02000000000000000000" pitchFamily="2" charset="0"/>
            <a:ea typeface="Roboto Condensed Light" panose="02000000000000000000" pitchFamily="2" charset="0"/>
          </a:endParaRPr>
        </a:p>
      </dsp:txBody>
      <dsp:txXfrm>
        <a:off x="3231840" y="2035493"/>
        <a:ext cx="1463140" cy="1265675"/>
      </dsp:txXfrm>
    </dsp:sp>
    <dsp:sp modelId="{2581DBEB-348B-42F5-BEB1-840305F8C31B}">
      <dsp:nvSpPr>
        <dsp:cNvPr id="0" name=""/>
        <dsp:cNvSpPr/>
      </dsp:nvSpPr>
      <dsp:spPr>
        <a:xfrm>
          <a:off x="4239576" y="816057"/>
          <a:ext cx="825698" cy="71144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EAA0B8-5854-4E75-A5F1-F824C0CF592C}">
      <dsp:nvSpPr>
        <dsp:cNvPr id="0" name=""/>
        <dsp:cNvSpPr/>
      </dsp:nvSpPr>
      <dsp:spPr>
        <a:xfrm>
          <a:off x="3070770" y="0"/>
          <a:ext cx="1793424" cy="15515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Applications / Systems</a:t>
          </a:r>
          <a:endParaRPr lang="en-CA" sz="1800" kern="1200" dirty="0"/>
        </a:p>
      </dsp:txBody>
      <dsp:txXfrm>
        <a:off x="3367979" y="257121"/>
        <a:ext cx="1199006" cy="1037281"/>
      </dsp:txXfrm>
    </dsp:sp>
    <dsp:sp modelId="{27CA79FD-1C99-4F1A-A2DA-A46284D6C441}">
      <dsp:nvSpPr>
        <dsp:cNvPr id="0" name=""/>
        <dsp:cNvSpPr/>
      </dsp:nvSpPr>
      <dsp:spPr>
        <a:xfrm>
          <a:off x="5203230" y="2146086"/>
          <a:ext cx="825698" cy="71144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6062EB-CD12-4B03-92E6-F7C1217B3E19}">
      <dsp:nvSpPr>
        <dsp:cNvPr id="0" name=""/>
        <dsp:cNvSpPr/>
      </dsp:nvSpPr>
      <dsp:spPr>
        <a:xfrm>
          <a:off x="4715549" y="954290"/>
          <a:ext cx="1793424" cy="15515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Data Warehouses</a:t>
          </a:r>
          <a:endParaRPr lang="en-CA" sz="1800" kern="1200" dirty="0"/>
        </a:p>
      </dsp:txBody>
      <dsp:txXfrm>
        <a:off x="5012758" y="1211411"/>
        <a:ext cx="1199006" cy="1037281"/>
      </dsp:txXfrm>
    </dsp:sp>
    <dsp:sp modelId="{F6E6CD91-D82F-411C-8985-C0B7DDAF7B69}">
      <dsp:nvSpPr>
        <dsp:cNvPr id="0" name=""/>
        <dsp:cNvSpPr/>
      </dsp:nvSpPr>
      <dsp:spPr>
        <a:xfrm>
          <a:off x="4533814" y="3647440"/>
          <a:ext cx="825698" cy="71144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EADF56-4460-4B3F-8824-A862F622C294}">
      <dsp:nvSpPr>
        <dsp:cNvPr id="0" name=""/>
        <dsp:cNvSpPr/>
      </dsp:nvSpPr>
      <dsp:spPr>
        <a:xfrm>
          <a:off x="4715549" y="2830315"/>
          <a:ext cx="1793424" cy="15515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Data Lakes</a:t>
          </a:r>
          <a:endParaRPr lang="en-CA" sz="1800" kern="1200" dirty="0"/>
        </a:p>
      </dsp:txBody>
      <dsp:txXfrm>
        <a:off x="5012758" y="3087436"/>
        <a:ext cx="1199006" cy="1037281"/>
      </dsp:txXfrm>
    </dsp:sp>
    <dsp:sp modelId="{1555014D-9FA3-448D-AE04-8C102EC65D35}">
      <dsp:nvSpPr>
        <dsp:cNvPr id="0" name=""/>
        <dsp:cNvSpPr/>
      </dsp:nvSpPr>
      <dsp:spPr>
        <a:xfrm>
          <a:off x="2873254" y="3803286"/>
          <a:ext cx="825698" cy="71144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281AC1-8145-46D5-88C4-02BC0A34E388}">
      <dsp:nvSpPr>
        <dsp:cNvPr id="0" name=""/>
        <dsp:cNvSpPr/>
      </dsp:nvSpPr>
      <dsp:spPr>
        <a:xfrm>
          <a:off x="3070770" y="3785673"/>
          <a:ext cx="1793424" cy="15515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Data Marts</a:t>
          </a:r>
          <a:endParaRPr lang="en-CA" sz="1800" kern="1200" dirty="0"/>
        </a:p>
      </dsp:txBody>
      <dsp:txXfrm>
        <a:off x="3367979" y="4042794"/>
        <a:ext cx="1199006" cy="1037281"/>
      </dsp:txXfrm>
    </dsp:sp>
    <dsp:sp modelId="{3A6A6BFF-1F5E-4124-AA9B-28CA77360ED4}">
      <dsp:nvSpPr>
        <dsp:cNvPr id="0" name=""/>
        <dsp:cNvSpPr/>
      </dsp:nvSpPr>
      <dsp:spPr>
        <a:xfrm>
          <a:off x="1893819" y="2473790"/>
          <a:ext cx="825698" cy="71144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C74B32-515E-430E-BF5F-12EAA2DFA66F}">
      <dsp:nvSpPr>
        <dsp:cNvPr id="0" name=""/>
        <dsp:cNvSpPr/>
      </dsp:nvSpPr>
      <dsp:spPr>
        <a:xfrm>
          <a:off x="1418355" y="2831383"/>
          <a:ext cx="1793424" cy="15515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Flat Files</a:t>
          </a:r>
          <a:endParaRPr lang="en-CA" sz="1800" kern="1200" dirty="0"/>
        </a:p>
      </dsp:txBody>
      <dsp:txXfrm>
        <a:off x="1715564" y="3088504"/>
        <a:ext cx="1199006" cy="1037281"/>
      </dsp:txXfrm>
    </dsp:sp>
    <dsp:sp modelId="{D3EDAC91-F58F-4EA8-BF5B-C5EE8754CDA7}">
      <dsp:nvSpPr>
        <dsp:cNvPr id="0" name=""/>
        <dsp:cNvSpPr/>
      </dsp:nvSpPr>
      <dsp:spPr>
        <a:xfrm>
          <a:off x="1418355" y="952155"/>
          <a:ext cx="1793424" cy="15515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Devices / Endpoints</a:t>
          </a:r>
          <a:endParaRPr lang="en-CA" sz="1800" kern="1200" dirty="0"/>
        </a:p>
      </dsp:txBody>
      <dsp:txXfrm>
        <a:off x="1715564" y="1209276"/>
        <a:ext cx="1199006" cy="1037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740DE-4187-4960-81BF-B989491C758D}">
      <dsp:nvSpPr>
        <dsp:cNvPr id="0" name=""/>
        <dsp:cNvSpPr/>
      </dsp:nvSpPr>
      <dsp:spPr>
        <a:xfrm>
          <a:off x="3752" y="674601"/>
          <a:ext cx="1310071" cy="2019626"/>
        </a:xfrm>
        <a:prstGeom prst="roundRect">
          <a:avLst>
            <a:gd name="adj" fmla="val 5000"/>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marL="0" lvl="0" indent="0" algn="l" defTabSz="711200">
            <a:lnSpc>
              <a:spcPct val="90000"/>
            </a:lnSpc>
            <a:spcBef>
              <a:spcPct val="0"/>
            </a:spcBef>
            <a:spcAft>
              <a:spcPct val="35000"/>
            </a:spcAft>
            <a:buNone/>
          </a:pPr>
          <a:r>
            <a:rPr lang="en-US" sz="1600" kern="1200" dirty="0">
              <a:latin typeface="Montserrat Medium" panose="00000600000000000000" pitchFamily="2" charset="0"/>
            </a:rPr>
            <a:t>Creation</a:t>
          </a:r>
          <a:endParaRPr lang="en-CA" sz="1600" kern="1200" dirty="0">
            <a:latin typeface="Montserrat Medium" panose="00000600000000000000" pitchFamily="2" charset="0"/>
          </a:endParaRPr>
        </a:p>
      </dsp:txBody>
      <dsp:txXfrm rot="16200000">
        <a:off x="-693287" y="1371640"/>
        <a:ext cx="1656093" cy="262014"/>
      </dsp:txXfrm>
    </dsp:sp>
    <dsp:sp modelId="{12D3A581-DCE7-4899-B4C5-4DC573965EDC}">
      <dsp:nvSpPr>
        <dsp:cNvPr id="0" name=""/>
        <dsp:cNvSpPr/>
      </dsp:nvSpPr>
      <dsp:spPr>
        <a:xfrm>
          <a:off x="1359676" y="674601"/>
          <a:ext cx="1310071" cy="2019626"/>
        </a:xfrm>
        <a:prstGeom prst="roundRect">
          <a:avLst>
            <a:gd name="adj" fmla="val 5000"/>
          </a:avLst>
        </a:prstGeom>
        <a:solidFill>
          <a:schemeClr val="accent1">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marL="0" lvl="0" indent="0" algn="l" defTabSz="711200">
            <a:lnSpc>
              <a:spcPct val="90000"/>
            </a:lnSpc>
            <a:spcBef>
              <a:spcPct val="0"/>
            </a:spcBef>
            <a:spcAft>
              <a:spcPct val="35000"/>
            </a:spcAft>
            <a:buNone/>
          </a:pPr>
          <a:r>
            <a:rPr lang="en-US" sz="1600" kern="1200" dirty="0">
              <a:latin typeface="Montserrat Medium" panose="00000600000000000000" pitchFamily="2" charset="0"/>
            </a:rPr>
            <a:t>Storage</a:t>
          </a:r>
          <a:endParaRPr lang="en-CA" sz="1600" kern="1200" dirty="0">
            <a:latin typeface="Montserrat Medium" panose="00000600000000000000" pitchFamily="2" charset="0"/>
          </a:endParaRPr>
        </a:p>
      </dsp:txBody>
      <dsp:txXfrm rot="16200000">
        <a:off x="662636" y="1371640"/>
        <a:ext cx="1656093" cy="262014"/>
      </dsp:txXfrm>
    </dsp:sp>
    <dsp:sp modelId="{502F0400-A21F-462B-B936-F1FA57D2F612}">
      <dsp:nvSpPr>
        <dsp:cNvPr id="0" name=""/>
        <dsp:cNvSpPr/>
      </dsp:nvSpPr>
      <dsp:spPr>
        <a:xfrm rot="5400000">
          <a:off x="1250641" y="1924838"/>
          <a:ext cx="231170" cy="196510"/>
        </a:xfrm>
        <a:prstGeom prst="flowChartExtract">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B19E79-0932-485D-8F1D-22AF58AB2221}">
      <dsp:nvSpPr>
        <dsp:cNvPr id="0" name=""/>
        <dsp:cNvSpPr/>
      </dsp:nvSpPr>
      <dsp:spPr>
        <a:xfrm>
          <a:off x="2715599" y="674601"/>
          <a:ext cx="1310071" cy="2019626"/>
        </a:xfrm>
        <a:prstGeom prst="roundRect">
          <a:avLst>
            <a:gd name="adj" fmla="val 5000"/>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marL="0" lvl="0" indent="0" algn="l" defTabSz="711200">
            <a:lnSpc>
              <a:spcPct val="90000"/>
            </a:lnSpc>
            <a:spcBef>
              <a:spcPct val="0"/>
            </a:spcBef>
            <a:spcAft>
              <a:spcPct val="35000"/>
            </a:spcAft>
            <a:buNone/>
          </a:pPr>
          <a:r>
            <a:rPr lang="en-US" sz="1600" kern="1200" dirty="0">
              <a:latin typeface="Montserrat Medium" panose="00000600000000000000" pitchFamily="2" charset="0"/>
            </a:rPr>
            <a:t>Usage</a:t>
          </a:r>
          <a:endParaRPr lang="en-CA" sz="1600" kern="1200" dirty="0">
            <a:latin typeface="Montserrat Medium" panose="00000600000000000000" pitchFamily="2" charset="0"/>
          </a:endParaRPr>
        </a:p>
      </dsp:txBody>
      <dsp:txXfrm rot="16200000">
        <a:off x="2018560" y="1371640"/>
        <a:ext cx="1656093" cy="262014"/>
      </dsp:txXfrm>
    </dsp:sp>
    <dsp:sp modelId="{BC7A4F24-EA38-4B63-8152-7053DF3E6A22}">
      <dsp:nvSpPr>
        <dsp:cNvPr id="0" name=""/>
        <dsp:cNvSpPr/>
      </dsp:nvSpPr>
      <dsp:spPr>
        <a:xfrm rot="5400000">
          <a:off x="2606565" y="1924838"/>
          <a:ext cx="231170" cy="196510"/>
        </a:xfrm>
        <a:prstGeom prst="flowChartExtract">
          <a:avLst/>
        </a:prstGeom>
        <a:solidFill>
          <a:schemeClr val="lt1">
            <a:hueOff val="0"/>
            <a:satOff val="0"/>
            <a:lumOff val="0"/>
            <a:alphaOff val="0"/>
          </a:schemeClr>
        </a:solidFill>
        <a:ln w="1270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26659F0D-B00B-4CE6-9B7E-D4B29FBFBF73}">
      <dsp:nvSpPr>
        <dsp:cNvPr id="0" name=""/>
        <dsp:cNvSpPr/>
      </dsp:nvSpPr>
      <dsp:spPr>
        <a:xfrm>
          <a:off x="4071523" y="674601"/>
          <a:ext cx="1310071" cy="2019626"/>
        </a:xfrm>
        <a:prstGeom prst="roundRect">
          <a:avLst>
            <a:gd name="adj" fmla="val 5000"/>
          </a:avLst>
        </a:prstGeom>
        <a:solidFill>
          <a:schemeClr val="accent1">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marL="0" lvl="0" indent="0" algn="l" defTabSz="711200">
            <a:lnSpc>
              <a:spcPct val="90000"/>
            </a:lnSpc>
            <a:spcBef>
              <a:spcPct val="0"/>
            </a:spcBef>
            <a:spcAft>
              <a:spcPct val="35000"/>
            </a:spcAft>
            <a:buNone/>
          </a:pPr>
          <a:r>
            <a:rPr lang="en-US" sz="1600" kern="1200" dirty="0">
              <a:latin typeface="Montserrat Medium" panose="00000600000000000000" pitchFamily="2" charset="0"/>
            </a:rPr>
            <a:t>Archiving</a:t>
          </a:r>
          <a:endParaRPr lang="en-CA" sz="1600" kern="1200" dirty="0">
            <a:latin typeface="Montserrat Medium" panose="00000600000000000000" pitchFamily="2" charset="0"/>
          </a:endParaRPr>
        </a:p>
      </dsp:txBody>
      <dsp:txXfrm rot="16200000">
        <a:off x="3374483" y="1371640"/>
        <a:ext cx="1656093" cy="262014"/>
      </dsp:txXfrm>
    </dsp:sp>
    <dsp:sp modelId="{30E8C5BC-EC27-4B8B-A1AF-9ED9BA6CDE4B}">
      <dsp:nvSpPr>
        <dsp:cNvPr id="0" name=""/>
        <dsp:cNvSpPr/>
      </dsp:nvSpPr>
      <dsp:spPr>
        <a:xfrm rot="5400000">
          <a:off x="3962488" y="1924838"/>
          <a:ext cx="231170" cy="196510"/>
        </a:xfrm>
        <a:prstGeom prst="flowChartExtract">
          <a:avLst/>
        </a:prstGeom>
        <a:solidFill>
          <a:schemeClr val="lt1">
            <a:hueOff val="0"/>
            <a:satOff val="0"/>
            <a:lumOff val="0"/>
            <a:alphaOff val="0"/>
          </a:schemeClr>
        </a:solidFill>
        <a:ln w="1270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F323A790-CDBC-4E5A-A624-5F9F1D29274A}">
      <dsp:nvSpPr>
        <dsp:cNvPr id="0" name=""/>
        <dsp:cNvSpPr/>
      </dsp:nvSpPr>
      <dsp:spPr>
        <a:xfrm>
          <a:off x="5427447" y="674601"/>
          <a:ext cx="1310071" cy="2019626"/>
        </a:xfrm>
        <a:prstGeom prst="roundRect">
          <a:avLst>
            <a:gd name="adj" fmla="val 5000"/>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marL="0" lvl="0" indent="0" algn="l" defTabSz="711200">
            <a:lnSpc>
              <a:spcPct val="90000"/>
            </a:lnSpc>
            <a:spcBef>
              <a:spcPct val="0"/>
            </a:spcBef>
            <a:spcAft>
              <a:spcPct val="35000"/>
            </a:spcAft>
            <a:buNone/>
          </a:pPr>
          <a:r>
            <a:rPr lang="en-US" sz="1600" kern="1200" dirty="0">
              <a:latin typeface="Montserrat Medium" panose="00000600000000000000" pitchFamily="2" charset="0"/>
            </a:rPr>
            <a:t>Destruction</a:t>
          </a:r>
          <a:endParaRPr lang="en-CA" sz="1600" kern="1200" dirty="0">
            <a:latin typeface="Montserrat Medium" panose="00000600000000000000" pitchFamily="2" charset="0"/>
          </a:endParaRPr>
        </a:p>
      </dsp:txBody>
      <dsp:txXfrm rot="16200000">
        <a:off x="4730407" y="1371640"/>
        <a:ext cx="1656093" cy="262014"/>
      </dsp:txXfrm>
    </dsp:sp>
    <dsp:sp modelId="{A13C457E-5EA4-4397-9338-E0FD0B07F9DB}">
      <dsp:nvSpPr>
        <dsp:cNvPr id="0" name=""/>
        <dsp:cNvSpPr/>
      </dsp:nvSpPr>
      <dsp:spPr>
        <a:xfrm rot="5400000">
          <a:off x="5318412" y="1924838"/>
          <a:ext cx="231170" cy="196510"/>
        </a:xfrm>
        <a:prstGeom prst="flowChartExtract">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3799" y="0"/>
          <a:ext cx="3322673" cy="1016192"/>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1</a:t>
          </a:r>
        </a:p>
      </dsp:txBody>
      <dsp:txXfrm>
        <a:off x="3799" y="0"/>
        <a:ext cx="3068625" cy="1016192"/>
      </dsp:txXfrm>
    </dsp:sp>
    <dsp:sp modelId="{BE840A39-1306-4AEF-ADCD-28099CAE7BE1}">
      <dsp:nvSpPr>
        <dsp:cNvPr id="0" name=""/>
        <dsp:cNvSpPr/>
      </dsp:nvSpPr>
      <dsp:spPr>
        <a:xfrm>
          <a:off x="2661938" y="0"/>
          <a:ext cx="3322673" cy="1016192"/>
        </a:xfrm>
        <a:prstGeom prst="chevron">
          <a:avLst/>
        </a:prstGeom>
        <a:solidFill>
          <a:schemeClr val="accent1">
            <a:shade val="80000"/>
            <a:hueOff val="267459"/>
            <a:satOff val="-14837"/>
            <a:lumOff val="15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2</a:t>
          </a:r>
          <a:endParaRPr lang="en-CA" sz="1200" kern="1200" dirty="0">
            <a:latin typeface="Montserrat" panose="00000500000000000000" pitchFamily="2" charset="0"/>
          </a:endParaRPr>
        </a:p>
      </dsp:txBody>
      <dsp:txXfrm>
        <a:off x="3170034" y="0"/>
        <a:ext cx="2306481" cy="1016192"/>
      </dsp:txXfrm>
    </dsp:sp>
    <dsp:sp modelId="{A8612D2A-892A-4F89-A395-9A98FAF04D82}">
      <dsp:nvSpPr>
        <dsp:cNvPr id="0" name=""/>
        <dsp:cNvSpPr/>
      </dsp:nvSpPr>
      <dsp:spPr>
        <a:xfrm>
          <a:off x="5320077" y="0"/>
          <a:ext cx="3322673" cy="1016192"/>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3</a:t>
          </a:r>
          <a:endParaRPr lang="en-CA" sz="1200" kern="1200" dirty="0">
            <a:latin typeface="Montserrat" panose="00000500000000000000" pitchFamily="2" charset="0"/>
          </a:endParaRPr>
        </a:p>
      </dsp:txBody>
      <dsp:txXfrm>
        <a:off x="5828173" y="0"/>
        <a:ext cx="2306481" cy="1016192"/>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11/11/2020</a:t>
            </a:fld>
            <a:endParaRPr lang="en-US" dirty="0"/>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dirty="0"/>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11/11/2020</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dirty="0"/>
          </a:p>
        </p:txBody>
      </p:sp>
    </p:spTree>
    <p:extLst>
      <p:ext uri="{BB962C8B-B14F-4D97-AF65-F5344CB8AC3E}">
        <p14:creationId xmlns:p14="http://schemas.microsoft.com/office/powerpoint/2010/main" val="377677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a:t>
            </a:fld>
            <a:endParaRPr lang="en-US" dirty="0"/>
          </a:p>
        </p:txBody>
      </p:sp>
    </p:spTree>
    <p:extLst>
      <p:ext uri="{BB962C8B-B14F-4D97-AF65-F5344CB8AC3E}">
        <p14:creationId xmlns:p14="http://schemas.microsoft.com/office/powerpoint/2010/main" val="1759624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5065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10</a:t>
            </a:fld>
            <a:endParaRPr lang="en-US" dirty="0"/>
          </a:p>
        </p:txBody>
      </p:sp>
    </p:spTree>
    <p:extLst>
      <p:ext uri="{BB962C8B-B14F-4D97-AF65-F5344CB8AC3E}">
        <p14:creationId xmlns:p14="http://schemas.microsoft.com/office/powerpoint/2010/main" val="2907799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296822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t>14</a:t>
            </a:fld>
            <a:endParaRPr lang="en-US" dirty="0"/>
          </a:p>
        </p:txBody>
      </p:sp>
    </p:spTree>
    <p:extLst>
      <p:ext uri="{BB962C8B-B14F-4D97-AF65-F5344CB8AC3E}">
        <p14:creationId xmlns:p14="http://schemas.microsoft.com/office/powerpoint/2010/main" val="3817834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B0FC7D-8687-9A40-9CA8-0B2F00AB98E3}" type="slidenum">
              <a:rPr lang="en-US" smtClean="0"/>
              <a:pPr/>
              <a:t>18</a:t>
            </a:fld>
            <a:endParaRPr lang="en-US" dirty="0"/>
          </a:p>
        </p:txBody>
      </p:sp>
    </p:spTree>
    <p:extLst>
      <p:ext uri="{BB962C8B-B14F-4D97-AF65-F5344CB8AC3E}">
        <p14:creationId xmlns:p14="http://schemas.microsoft.com/office/powerpoint/2010/main" val="2608392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3.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5D97B2C-35D2-554F-8B16-5AA9817BCA13}"/>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4" name="Text Placeholder 12">
            <a:extLst>
              <a:ext uri="{FF2B5EF4-FFF2-40B4-BE49-F238E27FC236}">
                <a16:creationId xmlns:a16="http://schemas.microsoft.com/office/drawing/2014/main" id="{680E6FFC-D1FC-344A-A0F9-0EFE0FCC0C84}"/>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3586"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5" y="5198224"/>
            <a:ext cx="5689600"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5777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52639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stablish Baseline Metric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6388"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1" y="0"/>
            <a:ext cx="4116387"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0" name="Table Placeholder 17">
            <a:extLst>
              <a:ext uri="{FF2B5EF4-FFF2-40B4-BE49-F238E27FC236}">
                <a16:creationId xmlns:a16="http://schemas.microsoft.com/office/drawing/2014/main" id="{7A09F54A-526E-F440-AECD-03D132A8D622}"/>
              </a:ext>
            </a:extLst>
          </p:cNvPr>
          <p:cNvSpPr>
            <a:spLocks noGrp="1"/>
          </p:cNvSpPr>
          <p:nvPr>
            <p:ph type="tbl" sz="quarter" idx="11"/>
          </p:nvPr>
        </p:nvSpPr>
        <p:spPr>
          <a:xfrm>
            <a:off x="4578171" y="515733"/>
            <a:ext cx="7242353" cy="5708493"/>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dirty="0"/>
          </a:p>
        </p:txBody>
      </p:sp>
      <p:sp>
        <p:nvSpPr>
          <p:cNvPr id="32" name="Text Placeholder 2">
            <a:extLst>
              <a:ext uri="{FF2B5EF4-FFF2-40B4-BE49-F238E27FC236}">
                <a16:creationId xmlns:a16="http://schemas.microsoft.com/office/drawing/2014/main" id="{3A6860E1-C025-B84A-897E-EE5DA2B84DBC}"/>
              </a:ext>
            </a:extLst>
          </p:cNvPr>
          <p:cNvSpPr>
            <a:spLocks noGrp="1"/>
          </p:cNvSpPr>
          <p:nvPr>
            <p:ph type="body" sz="quarter" idx="13" hasCustomPrompt="1"/>
          </p:nvPr>
        </p:nvSpPr>
        <p:spPr>
          <a:xfrm>
            <a:off x="354013" y="3073956"/>
            <a:ext cx="3146833" cy="3379898"/>
          </a:xfrm>
          <a:prstGeom prst="rect">
            <a:avLst/>
          </a:prstGeom>
        </p:spPr>
        <p:txBody>
          <a:bodyPr lIns="0">
            <a:noAutofit/>
          </a:bodyPr>
          <a:lstStyle>
            <a:lvl1pPr marL="342900" indent="-342900">
              <a:lnSpc>
                <a:spcPct val="110000"/>
              </a:lnSpc>
              <a:buFont typeface="+mj-lt"/>
              <a:buAutoNum type="arabicPeriod"/>
              <a:defRPr sz="1400" b="0" i="0">
                <a:solidFill>
                  <a:schemeClr val="bg1"/>
                </a:solidFill>
                <a:latin typeface="Roboto Condensed Light" panose="02000000000000000000" pitchFamily="2" charset="0"/>
                <a:ea typeface="Roboto Condensed Light" panose="02000000000000000000" pitchFamily="2" charset="0"/>
              </a:defRPr>
            </a:lvl1pPr>
            <a:lvl2pPr marL="457200" indent="0">
              <a:lnSpc>
                <a:spcPct val="110000"/>
              </a:lnSpc>
              <a:buNone/>
              <a:defRPr sz="1400" b="0" i="0">
                <a:solidFill>
                  <a:schemeClr val="bg1"/>
                </a:solidFill>
                <a:latin typeface="Roboto Condensed Light" panose="02000000000000000000" pitchFamily="2" charset="0"/>
                <a:ea typeface="Roboto Condensed Light" panose="02000000000000000000" pitchFamily="2" charset="0"/>
              </a:defRPr>
            </a:lvl2pPr>
            <a:lvl3pPr>
              <a:defRPr sz="1800" b="0" i="0">
                <a:solidFill>
                  <a:schemeClr val="bg1"/>
                </a:solidFill>
                <a:latin typeface="Montserrat Light" pitchFamily="2" charset="77"/>
              </a:defRPr>
            </a:lvl3pPr>
            <a:lvl4pPr>
              <a:defRPr sz="1800" b="0" i="0">
                <a:solidFill>
                  <a:schemeClr val="bg1"/>
                </a:solidFill>
                <a:latin typeface="Montserrat Light" pitchFamily="2" charset="77"/>
              </a:defRPr>
            </a:lvl4pPr>
            <a:lvl5pPr>
              <a:defRPr sz="1800" b="0" i="0">
                <a:solidFill>
                  <a:schemeClr val="bg1"/>
                </a:solidFill>
                <a:latin typeface="Montserrat Light" pitchFamily="2" charset="77"/>
              </a:defRPr>
            </a:lvl5pPr>
          </a:lstStyle>
          <a:p>
            <a:pPr lvl="0"/>
            <a:r>
              <a:rPr lang="en-US"/>
              <a:t>Increased Help Desk Efficiency</a:t>
            </a:r>
            <a:br>
              <a:rPr lang="en-US"/>
            </a:br>
            <a:r>
              <a:rPr lang="en-US"/>
              <a:t>Through training of personnel and increased efficiency of processes</a:t>
            </a:r>
          </a:p>
          <a:p>
            <a:pPr lvl="1"/>
            <a:endParaRPr lang="en-US"/>
          </a:p>
          <a:p>
            <a:pPr lvl="0"/>
            <a:endParaRPr lang="en-US"/>
          </a:p>
        </p:txBody>
      </p:sp>
      <p:sp>
        <p:nvSpPr>
          <p:cNvPr id="2" name="TextBox 1">
            <a:extLst>
              <a:ext uri="{FF2B5EF4-FFF2-40B4-BE49-F238E27FC236}">
                <a16:creationId xmlns:a16="http://schemas.microsoft.com/office/drawing/2014/main" id="{F16E9EDA-45C8-534C-88DF-427C9EF2E9E8}"/>
              </a:ext>
            </a:extLst>
          </p:cNvPr>
          <p:cNvSpPr txBox="1"/>
          <p:nvPr userDrawn="1"/>
        </p:nvSpPr>
        <p:spPr>
          <a:xfrm>
            <a:off x="365460" y="2212911"/>
            <a:ext cx="2995596" cy="758486"/>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55"/>
              </a:spcBef>
              <a:spcAft>
                <a:spcPts val="0"/>
              </a:spcAft>
              <a:buClrTx/>
              <a:buSzTx/>
              <a:buFontTx/>
              <a:buNone/>
              <a:tabLst/>
              <a:defRPr/>
            </a:pPr>
            <a:r>
              <a:rPr lang="en-US" sz="1600" dirty="0">
                <a:solidFill>
                  <a:schemeClr val="bg1"/>
                </a:solidFill>
                <a:latin typeface="Exo" panose="02000503000000000000" pitchFamily="2" charset="77"/>
              </a:rPr>
              <a:t>Baseline metrics will be improved through:</a:t>
            </a:r>
          </a:p>
          <a:p>
            <a:pPr marL="7701" marR="242975" algn="l">
              <a:lnSpc>
                <a:spcPct val="110000"/>
              </a:lnSpc>
              <a:spcBef>
                <a:spcPts val="55"/>
              </a:spcBef>
            </a:pPr>
            <a:endParaRPr lang="en-US" sz="1600" spc="-30" dirty="0">
              <a:solidFill>
                <a:schemeClr val="bg1"/>
              </a:solidFill>
              <a:latin typeface="Exo" panose="02000503000000000000" pitchFamily="2" charset="77"/>
              <a:cs typeface="Arial Narrow"/>
            </a:endParaRPr>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510" y="524427"/>
            <a:ext cx="3176337" cy="1545881"/>
          </a:xfrm>
          <a:prstGeom prst="rect">
            <a:avLst/>
          </a:prstGeom>
        </p:spPr>
        <p:txBody>
          <a:bodyPr vert="horz" wrap="square" lIns="0" tIns="6931" rIns="0" bIns="0" rtlCol="0">
            <a:noAutofit/>
          </a:bodyPr>
          <a:lstStyle/>
          <a:p>
            <a:pPr marL="7701" marR="242975" algn="just">
              <a:lnSpc>
                <a:spcPct val="90000"/>
              </a:lnSpc>
              <a:spcBef>
                <a:spcPts val="55"/>
              </a:spcBef>
            </a:pPr>
            <a:r>
              <a:rPr lang="en-US" sz="4000" b="1" i="0" dirty="0">
                <a:solidFill>
                  <a:schemeClr val="bg1"/>
                </a:solidFill>
                <a:latin typeface="Montserrat SemiBold" pitchFamily="2" charset="77"/>
              </a:rPr>
              <a:t>Establish Baseline Metrics</a:t>
            </a:r>
            <a:endParaRPr lang="en-US" sz="4000" b="1" i="0" spc="-30" dirty="0">
              <a:solidFill>
                <a:schemeClr val="bg1"/>
              </a:solidFill>
              <a:latin typeface="Montserrat SemiBold" pitchFamily="2" charset="77"/>
              <a:cs typeface="Arial Narrow"/>
            </a:endParaRPr>
          </a:p>
        </p:txBody>
      </p:sp>
    </p:spTree>
    <p:extLst>
      <p:ext uri="{BB962C8B-B14F-4D97-AF65-F5344CB8AC3E}">
        <p14:creationId xmlns:p14="http://schemas.microsoft.com/office/powerpoint/2010/main" val="3020621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workshops@infotech.com  </a:t>
            </a:r>
            <a:br>
              <a:rPr lang="en-US" sz="1600" dirty="0">
                <a:solidFill>
                  <a:schemeClr val="bg1"/>
                </a:solidFill>
                <a:latin typeface="Exo" panose="02000503000000000000" pitchFamily="2" charset="77"/>
              </a:rPr>
            </a:br>
            <a:r>
              <a:rPr lang="en-US" sz="1600" dirty="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Summary of Accomplishment</a:t>
            </a:r>
            <a:endParaRPr lang="en-US" sz="4000" b="1" i="0" spc="-30" dirty="0">
              <a:solidFill>
                <a:srgbClr val="4A4A4A"/>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35797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Info-Tech offers various levels of support to best suit your needs</a:t>
            </a:r>
            <a:endParaRPr lang="en-US" sz="4000" b="1" i="0" spc="-30" dirty="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dirty="0"/>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Additional Support</a:t>
            </a:r>
            <a:endParaRPr lang="en-US" sz="4000" b="1" i="0" spc="-30" dirty="0">
              <a:solidFill>
                <a:srgbClr val="4A4A4A"/>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rgbClr val="000000"/>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p:txBody>
      </p:sp>
    </p:spTree>
    <p:extLst>
      <p:ext uri="{BB962C8B-B14F-4D97-AF65-F5344CB8AC3E}">
        <p14:creationId xmlns:p14="http://schemas.microsoft.com/office/powerpoint/2010/main" val="3272561956"/>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userDrawn="1"/>
        </p:nvSpPr>
        <p:spPr>
          <a:xfrm>
            <a:off x="1707594" y="2457276"/>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2" name="object 5">
            <a:extLst>
              <a:ext uri="{FF2B5EF4-FFF2-40B4-BE49-F238E27FC236}">
                <a16:creationId xmlns:a16="http://schemas.microsoft.com/office/drawing/2014/main" id="{AD174F76-9714-0046-8434-6A3B94BD9179}"/>
              </a:ext>
            </a:extLst>
          </p:cNvPr>
          <p:cNvSpPr/>
          <p:nvPr userDrawn="1"/>
        </p:nvSpPr>
        <p:spPr>
          <a:xfrm>
            <a:off x="7559828" y="2457276"/>
            <a:ext cx="4234076"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Research Contributors and Experts</a:t>
            </a:r>
            <a:endParaRPr lang="en-US" sz="4000" b="1" i="0" spc="-30" dirty="0">
              <a:solidFill>
                <a:srgbClr val="4A4A4A"/>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2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1840" y="64109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501120" y="65125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32949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616787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ackCov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B0AC2-66C7-D54F-818A-30CDDABE10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120188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24673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se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30021"/>
            <a:ext cx="4983207"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8005763" y="1124222"/>
            <a:ext cx="1445326" cy="394612"/>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8005763" y="977814"/>
            <a:ext cx="1251459" cy="15356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54" name="Text Placeholder 14">
            <a:extLst>
              <a:ext uri="{FF2B5EF4-FFF2-40B4-BE49-F238E27FC236}">
                <a16:creationId xmlns:a16="http://schemas.microsoft.com/office/drawing/2014/main" id="{F31ECC89-3950-A44A-B9C2-4DF5545FAD1B}"/>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14">
            <a:extLst>
              <a:ext uri="{FF2B5EF4-FFF2-40B4-BE49-F238E27FC236}">
                <a16:creationId xmlns:a16="http://schemas.microsoft.com/office/drawing/2014/main" id="{A22EAF47-EEBC-D948-B06F-19136CA108E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14">
            <a:extLst>
              <a:ext uri="{FF2B5EF4-FFF2-40B4-BE49-F238E27FC236}">
                <a16:creationId xmlns:a16="http://schemas.microsoft.com/office/drawing/2014/main" id="{225195DF-386A-244D-B51F-F0ACC086AAA5}"/>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14">
            <a:extLst>
              <a:ext uri="{FF2B5EF4-FFF2-40B4-BE49-F238E27FC236}">
                <a16:creationId xmlns:a16="http://schemas.microsoft.com/office/drawing/2014/main" id="{E048AD23-3AE7-3B47-A0E6-79A758C4FE7C}"/>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14">
            <a:extLst>
              <a:ext uri="{FF2B5EF4-FFF2-40B4-BE49-F238E27FC236}">
                <a16:creationId xmlns:a16="http://schemas.microsoft.com/office/drawing/2014/main" id="{E09D719C-E598-1F42-A9D2-1903F3008133}"/>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0" name="Text Placeholder 14">
            <a:extLst>
              <a:ext uri="{FF2B5EF4-FFF2-40B4-BE49-F238E27FC236}">
                <a16:creationId xmlns:a16="http://schemas.microsoft.com/office/drawing/2014/main" id="{D32BE5B8-1D82-2A41-AFFB-C4E4055FFAA1}"/>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ext Placeholder 14">
            <a:extLst>
              <a:ext uri="{FF2B5EF4-FFF2-40B4-BE49-F238E27FC236}">
                <a16:creationId xmlns:a16="http://schemas.microsoft.com/office/drawing/2014/main" id="{8772DFBE-EF03-9343-AAE3-3C089F7E3230}"/>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3" name="Text Placeholder 14">
            <a:extLst>
              <a:ext uri="{FF2B5EF4-FFF2-40B4-BE49-F238E27FC236}">
                <a16:creationId xmlns:a16="http://schemas.microsoft.com/office/drawing/2014/main" id="{668AF041-2646-BB44-9FCB-DC5E5E798237}"/>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0" name="Text Placeholder 4">
            <a:extLst>
              <a:ext uri="{FF2B5EF4-FFF2-40B4-BE49-F238E27FC236}">
                <a16:creationId xmlns:a16="http://schemas.microsoft.com/office/drawing/2014/main" id="{0EA0FFF8-F61B-EC44-B4DB-C862F0CA1FB3}"/>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CDAEF467-C38A-4640-8685-AE1876532B8F}"/>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23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theme" Target="../theme/theme3.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 </a:t>
            </a:r>
            <a:r>
              <a:rPr sz="788" b="0" i="0" spc="3" dirty="0">
                <a:solidFill>
                  <a:srgbClr val="DCDCDC"/>
                </a:solidFill>
                <a:latin typeface="Roboto Condensed Light" panose="02000000000000000000" pitchFamily="2" charset="0"/>
                <a:ea typeface="Roboto Condensed Light" panose="02000000000000000000" pitchFamily="2" charset="0"/>
                <a:cs typeface="Arial"/>
              </a:rPr>
              <a:t>Inc. </a:t>
            </a:r>
            <a:r>
              <a:rPr sz="788" b="0" i="0" dirty="0">
                <a:solidFill>
                  <a:srgbClr val="DCDCDC"/>
                </a:solidFill>
                <a:latin typeface="Roboto Condensed Light" panose="02000000000000000000" pitchFamily="2" charset="0"/>
                <a:ea typeface="Roboto Condensed Light" panose="02000000000000000000" pitchFamily="2" charset="0"/>
                <a:cs typeface="Arial"/>
              </a:rPr>
              <a:t>is </a:t>
            </a:r>
            <a:r>
              <a:rPr sz="788" b="0" i="0" spc="6" dirty="0">
                <a:solidFill>
                  <a:srgbClr val="DCDCDC"/>
                </a:solidFill>
                <a:latin typeface="Roboto Condensed Light" panose="02000000000000000000" pitchFamily="2" charset="0"/>
                <a:ea typeface="Roboto Condensed Light" panose="02000000000000000000" pitchFamily="2" charset="0"/>
                <a:cs typeface="Arial"/>
              </a:rPr>
              <a:t>a </a:t>
            </a:r>
            <a:r>
              <a:rPr sz="788" b="0" i="0" dirty="0">
                <a:solidFill>
                  <a:srgbClr val="DCDCDC"/>
                </a:solidFill>
                <a:latin typeface="Roboto Condensed Light" panose="02000000000000000000" pitchFamily="2" charset="0"/>
                <a:ea typeface="Roboto Condensed Light" panose="02000000000000000000" pitchFamily="2" charset="0"/>
                <a:cs typeface="Arial"/>
              </a:rPr>
              <a:t>global leader </a:t>
            </a:r>
            <a:r>
              <a:rPr sz="788" b="0" i="0" spc="3" dirty="0">
                <a:solidFill>
                  <a:srgbClr val="DCDCDC"/>
                </a:solidFill>
                <a:latin typeface="Roboto Condensed Light" panose="02000000000000000000" pitchFamily="2" charset="0"/>
                <a:ea typeface="Roboto Condensed Light" panose="02000000000000000000" pitchFamily="2" charset="0"/>
                <a:cs typeface="Arial"/>
              </a:rPr>
              <a:t>in </a:t>
            </a:r>
            <a:r>
              <a:rPr sz="788" b="0" i="0" dirty="0">
                <a:solidFill>
                  <a:srgbClr val="DCDCDC"/>
                </a:solidFill>
                <a:latin typeface="Roboto Condensed Light" panose="02000000000000000000" pitchFamily="2" charset="0"/>
                <a:ea typeface="Roboto Condensed Light" panose="02000000000000000000" pitchFamily="2" charset="0"/>
                <a:cs typeface="Arial"/>
              </a:rPr>
              <a:t>providing </a:t>
            </a:r>
            <a:r>
              <a:rPr sz="788" b="0" i="0" spc="3" dirty="0">
                <a:solidFill>
                  <a:srgbClr val="DCDCDC"/>
                </a:solidFill>
                <a:latin typeface="Roboto Condensed Light" panose="02000000000000000000" pitchFamily="2" charset="0"/>
                <a:ea typeface="Roboto Condensed Light" panose="02000000000000000000" pitchFamily="2" charset="0"/>
                <a:cs typeface="Arial"/>
              </a:rPr>
              <a:t>IT research</a:t>
            </a:r>
            <a:r>
              <a:rPr sz="788" b="0" i="0" spc="64"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a:t>
            </a:r>
            <a:r>
              <a:rPr sz="788" b="0" i="0" spc="9"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advice.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Info-Tech’s </a:t>
            </a:r>
            <a:r>
              <a:rPr sz="788" b="0" i="0" dirty="0">
                <a:solidFill>
                  <a:srgbClr val="DCDCDC"/>
                </a:solidFill>
                <a:latin typeface="Roboto Condensed Light" panose="02000000000000000000" pitchFamily="2" charset="0"/>
                <a:ea typeface="Roboto Condensed Light" panose="02000000000000000000" pitchFamily="2" charset="0"/>
                <a:cs typeface="Arial"/>
              </a:rPr>
              <a:t>products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services </a:t>
            </a:r>
            <a:r>
              <a:rPr sz="788" b="0" i="0" spc="6" dirty="0">
                <a:solidFill>
                  <a:srgbClr val="DCDCDC"/>
                </a:solidFill>
                <a:latin typeface="Roboto Condensed Light" panose="02000000000000000000" pitchFamily="2" charset="0"/>
                <a:ea typeface="Roboto Condensed Light" panose="02000000000000000000" pitchFamily="2" charset="0"/>
                <a:cs typeface="Arial"/>
              </a:rPr>
              <a:t>combine </a:t>
            </a:r>
            <a:r>
              <a:rPr sz="788" b="0" i="0" dirty="0">
                <a:solidFill>
                  <a:srgbClr val="DCDCDC"/>
                </a:solidFill>
                <a:latin typeface="Roboto Condensed Light" panose="02000000000000000000" pitchFamily="2" charset="0"/>
                <a:ea typeface="Roboto Condensed Light" panose="02000000000000000000" pitchFamily="2" charset="0"/>
                <a:cs typeface="Arial"/>
              </a:rPr>
              <a:t>actionable insight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relevant</a:t>
            </a:r>
            <a:r>
              <a:rPr sz="788" b="0" i="0" spc="7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advice</a:t>
            </a:r>
            <a:r>
              <a:rPr sz="788" b="0" i="0" spc="12"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with  </a:t>
            </a:r>
            <a:r>
              <a:rPr sz="788" b="0" i="0" spc="3" dirty="0">
                <a:solidFill>
                  <a:srgbClr val="DCDCDC"/>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concerns.</a:t>
            </a:r>
            <a:endParaRPr sz="788" b="0" i="0" dirty="0">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1997-20</a:t>
            </a:r>
            <a:r>
              <a:rPr lang="en-US" sz="788" b="0" i="0" spc="3" dirty="0">
                <a:solidFill>
                  <a:srgbClr val="DCDCDC"/>
                </a:solidFill>
                <a:latin typeface="Roboto Condensed Light" panose="02000000000000000000" pitchFamily="2" charset="0"/>
                <a:ea typeface="Roboto Condensed Light" panose="02000000000000000000" pitchFamily="2" charset="0"/>
                <a:cs typeface="Arial"/>
              </a:rPr>
              <a:t>20</a:t>
            </a:r>
            <a:r>
              <a:rPr sz="788" b="0" i="0" spc="3" dirty="0">
                <a:solidFill>
                  <a:srgbClr val="DCDCDC"/>
                </a:solidFill>
                <a:latin typeface="Roboto Condensed Light" panose="02000000000000000000" pitchFamily="2" charset="0"/>
                <a:ea typeface="Roboto Condensed Light" panose="02000000000000000000" pitchFamily="2" charset="0"/>
                <a:cs typeface="Arial"/>
              </a:rPr>
              <a:t>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a:t>
            </a:r>
            <a:r>
              <a:rPr sz="788" b="0" i="0" spc="-27"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Inc.</a:t>
            </a:r>
            <a:endParaRPr sz="788" b="0" i="0" dirty="0">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98392" y="5803901"/>
            <a:ext cx="2818202" cy="96520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userDrawn="1">
          <p15:clr>
            <a:srgbClr val="F26B43"/>
          </p15:clr>
        </p15:guide>
        <p15:guide id="2" pos="3840" userDrawn="1">
          <p15:clr>
            <a:srgbClr val="F26B43"/>
          </p15:clr>
        </p15:guide>
        <p15:guide id="3"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sldLayoutIdLst>
    <p:sldLayoutId id="2147483801"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7" r:id="rId4"/>
    <p:sldLayoutId id="2147483676" r:id="rId5"/>
    <p:sldLayoutId id="2147483678" r:id="rId6"/>
    <p:sldLayoutId id="2147483669" r:id="rId7"/>
    <p:sldLayoutId id="2147483737" r:id="rId8"/>
    <p:sldLayoutId id="2147483734" r:id="rId9"/>
    <p:sldLayoutId id="2147483732" r:id="rId10"/>
    <p:sldLayoutId id="2147483707" r:id="rId11"/>
    <p:sldLayoutId id="2147483701" r:id="rId12"/>
    <p:sldLayoutId id="2147483695" r:id="rId13"/>
    <p:sldLayoutId id="2147483693" r:id="rId14"/>
    <p:sldLayoutId id="2147483691" r:id="rId15"/>
    <p:sldLayoutId id="2147483685" r:id="rId16"/>
    <p:sldLayoutId id="2147483684" r:id="rId17"/>
    <p:sldLayoutId id="2147483739" r:id="rId18"/>
    <p:sldLayoutId id="2147483741" r:id="rId19"/>
    <p:sldLayoutId id="2147483742" r:id="rId20"/>
    <p:sldLayoutId id="2147483708" r:id="rId21"/>
    <p:sldLayoutId id="2147483740" r:id="rId22"/>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hyperlink" Target="https://www.indeed.com/salaries/senior-cyber-security-consultant-Salaries" TargetMode="External"/><Relationship Id="rId2" Type="http://schemas.openxmlformats.org/officeDocument/2006/relationships/image" Target="../media/image31.png"/><Relationship Id="rId1" Type="http://schemas.openxmlformats.org/officeDocument/2006/relationships/slideLayout" Target="../slideLayouts/slideLayout24.xml"/><Relationship Id="rId5" Type="http://schemas.openxmlformats.org/officeDocument/2006/relationships/hyperlink" Target="https://www.ibm.com/downloads/cas/ZBZLY7KL?_ga=2.14364784.657973737.1595814556-539253309.1580481112&amp;_gac=1.262210046.1593005556.CjwKCAjw88v3BRBFEiwApwLevU4rFFJPycgaM9UXvlPoRIFoMuxxDyy9zmEm-awosd9y0S-GOC-yYBoCRlMQAvD_BwE" TargetMode="External"/><Relationship Id="rId4" Type="http://schemas.openxmlformats.org/officeDocument/2006/relationships/hyperlink" Target="https://databreachcalculator.mybluemix.net/executive-summar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scmagazine.com/home/security-news/database-security/oneclass-unsecured-s3-bucket-exposes-pii-on-more-than-one-million-students-instructors/"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hyperlink" Target="https://www.vpnmentor.com/blog/report-oneclass-breach/"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 Type="http://schemas.openxmlformats.org/officeDocument/2006/relationships/tags" Target="../tags/tag4.xml"/><Relationship Id="rId21" Type="http://schemas.openxmlformats.org/officeDocument/2006/relationships/tags" Target="../tags/tag22.xml"/><Relationship Id="rId34" Type="http://schemas.microsoft.com/office/2007/relationships/diagramDrawing" Target="../diagrams/drawing3.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diagramColors" Target="../diagrams/colors3.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image" Target="../media/image33.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diagramQuickStyle" Target="../diagrams/quickStyle3.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slideLayout" Target="../slideLayouts/slideLayout3.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diagramLayout" Target="../diagrams/layout3.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diagramData" Target="../diagrams/data3.xml"/><Relationship Id="rId8" Type="http://schemas.openxmlformats.org/officeDocument/2006/relationships/tags" Target="../tags/tag9.xml"/></Relationships>
</file>

<file path=ppt/slides/_rels/slide17.xml.rels><?xml version="1.0" encoding="UTF-8" standalone="yes"?>
<Relationships xmlns="http://schemas.openxmlformats.org/package/2006/relationships"><Relationship Id="rId2" Type="http://schemas.openxmlformats.org/officeDocument/2006/relationships/hyperlink" Target="mailto:workshops@infotech.com"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infotech.com/research/ss/discover-and-classify-your-data" TargetMode="Externa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3.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7.png"/><Relationship Id="rId2" Type="http://schemas.openxmlformats.org/officeDocument/2006/relationships/slideLayout" Target="../slideLayouts/slideLayout22.xml"/><Relationship Id="rId1" Type="http://schemas.openxmlformats.org/officeDocument/2006/relationships/tags" Target="../tags/tag1.xml"/><Relationship Id="rId6" Type="http://schemas.openxmlformats.org/officeDocument/2006/relationships/diagramColors" Target="../diagrams/colors2.xml"/><Relationship Id="rId11" Type="http://schemas.openxmlformats.org/officeDocument/2006/relationships/image" Target="../media/image16.png"/><Relationship Id="rId5" Type="http://schemas.openxmlformats.org/officeDocument/2006/relationships/diagramQuickStyle" Target="../diagrams/quickStyle2.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diagramLayout" Target="../diagrams/layout2.xml"/><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D5D29E-5ABA-4841-BCEB-7B7A04A02634}"/>
              </a:ext>
            </a:extLst>
          </p:cNvPr>
          <p:cNvSpPr/>
          <p:nvPr/>
        </p:nvSpPr>
        <p:spPr>
          <a:xfrm>
            <a:off x="0" y="4785448"/>
            <a:ext cx="12193588" cy="902525"/>
          </a:xfrm>
          <a:prstGeom prst="rect">
            <a:avLst/>
          </a:prstGeom>
          <a:gradFill>
            <a:gsLst>
              <a:gs pos="74000">
                <a:srgbClr val="2576B7">
                  <a:alpha val="9000"/>
                </a:srgbClr>
              </a:gs>
              <a:gs pos="0">
                <a:srgbClr val="2576B7">
                  <a:alpha val="4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43BAD26E-064F-D044-ABCA-4DC8C67EA529}"/>
              </a:ext>
            </a:extLst>
          </p:cNvPr>
          <p:cNvSpPr>
            <a:spLocks noGrp="1"/>
          </p:cNvSpPr>
          <p:nvPr>
            <p:ph type="body" sz="quarter" idx="10"/>
          </p:nvPr>
        </p:nvSpPr>
        <p:spPr/>
        <p:txBody>
          <a:bodyPr/>
          <a:lstStyle/>
          <a:p>
            <a:r>
              <a:rPr lang="en-US" dirty="0"/>
              <a:t>Secure Your High-Risk Data</a:t>
            </a:r>
          </a:p>
          <a:p>
            <a:endParaRPr lang="en-US" dirty="0"/>
          </a:p>
        </p:txBody>
      </p:sp>
      <p:sp>
        <p:nvSpPr>
          <p:cNvPr id="7" name="Text Placeholder 6">
            <a:extLst>
              <a:ext uri="{FF2B5EF4-FFF2-40B4-BE49-F238E27FC236}">
                <a16:creationId xmlns:a16="http://schemas.microsoft.com/office/drawing/2014/main" id="{168E69D2-48FC-6546-ABE7-2442A88ACAC2}"/>
              </a:ext>
            </a:extLst>
          </p:cNvPr>
          <p:cNvSpPr>
            <a:spLocks noGrp="1"/>
          </p:cNvSpPr>
          <p:nvPr>
            <p:ph type="body" sz="quarter" idx="11"/>
          </p:nvPr>
        </p:nvSpPr>
        <p:spPr/>
        <p:txBody>
          <a:bodyPr/>
          <a:lstStyle/>
          <a:p>
            <a:r>
              <a:rPr lang="en-US" dirty="0"/>
              <a:t>Develop a comprehensive data security plan. </a:t>
            </a:r>
          </a:p>
        </p:txBody>
      </p:sp>
      <p:sp>
        <p:nvSpPr>
          <p:cNvPr id="5" name="TextBox 4">
            <a:extLst>
              <a:ext uri="{FF2B5EF4-FFF2-40B4-BE49-F238E27FC236}">
                <a16:creationId xmlns:a16="http://schemas.microsoft.com/office/drawing/2014/main" id="{8B388D35-A4AE-6D44-B119-1C64DA5F7779}"/>
              </a:ext>
            </a:extLst>
          </p:cNvPr>
          <p:cNvSpPr txBox="1"/>
          <p:nvPr/>
        </p:nvSpPr>
        <p:spPr>
          <a:xfrm>
            <a:off x="658368" y="5182558"/>
            <a:ext cx="7498080" cy="553998"/>
          </a:xfrm>
          <a:prstGeom prst="rect">
            <a:avLst/>
          </a:prstGeom>
          <a:noFill/>
        </p:spPr>
        <p:txBody>
          <a:bodyPr wrap="square" lIns="0" tIns="0" rIns="0" bIns="0" rtlCol="0">
            <a:spAutoFit/>
          </a:bodyPr>
          <a:lstStyle/>
          <a:p>
            <a:pPr>
              <a:lnSpc>
                <a:spcPts val="1600"/>
              </a:lnSpc>
            </a:pPr>
            <a:r>
              <a:rPr lang="en-US" sz="2800" spc="500" dirty="0">
                <a:solidFill>
                  <a:schemeClr val="bg1"/>
                </a:solidFill>
                <a:latin typeface="Montserrat Medium" pitchFamily="2" charset="77"/>
                <a:ea typeface="Roboto Condensed Light" panose="02000000000000000000" pitchFamily="2" charset="0"/>
              </a:rPr>
              <a:t>EXECUTIVE BRIEF</a:t>
            </a:r>
          </a:p>
          <a:p>
            <a:pPr>
              <a:lnSpc>
                <a:spcPts val="1400"/>
              </a:lnSpc>
            </a:pPr>
            <a:br>
              <a:rPr lang="en-US" spc="500" dirty="0">
                <a:solidFill>
                  <a:schemeClr val="bg1"/>
                </a:solidFill>
                <a:latin typeface="Montserrat" pitchFamily="2" charset="77"/>
              </a:rPr>
            </a:br>
            <a:endParaRPr lang="en-US" spc="500" dirty="0">
              <a:solidFill>
                <a:schemeClr val="bg1"/>
              </a:solidFill>
              <a:latin typeface="Montserrat" pitchFamily="2" charset="77"/>
            </a:endParaRPr>
          </a:p>
        </p:txBody>
      </p:sp>
    </p:spTree>
    <p:extLst>
      <p:ext uri="{BB962C8B-B14F-4D97-AF65-F5344CB8AC3E}">
        <p14:creationId xmlns:p14="http://schemas.microsoft.com/office/powerpoint/2010/main" val="3604743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7F83C-53BE-854C-81B6-A99DD6EDD402}"/>
              </a:ext>
            </a:extLst>
          </p:cNvPr>
          <p:cNvSpPr>
            <a:spLocks noGrp="1"/>
          </p:cNvSpPr>
          <p:nvPr>
            <p:ph type="title"/>
          </p:nvPr>
        </p:nvSpPr>
        <p:spPr>
          <a:xfrm>
            <a:off x="354106" y="530020"/>
            <a:ext cx="2644071" cy="2240889"/>
          </a:xfrm>
        </p:spPr>
        <p:txBody>
          <a:bodyPr/>
          <a:lstStyle/>
          <a:p>
            <a:r>
              <a:rPr lang="en-US" dirty="0"/>
              <a:t>Data Security Has Layers</a:t>
            </a:r>
          </a:p>
        </p:txBody>
      </p:sp>
      <p:graphicFrame>
        <p:nvGraphicFramePr>
          <p:cNvPr id="25" name="Table 24">
            <a:extLst>
              <a:ext uri="{FF2B5EF4-FFF2-40B4-BE49-F238E27FC236}">
                <a16:creationId xmlns:a16="http://schemas.microsoft.com/office/drawing/2014/main" id="{33A80B2B-1D03-4BCD-AEB8-647ADC62AD9F}"/>
              </a:ext>
            </a:extLst>
          </p:cNvPr>
          <p:cNvGraphicFramePr>
            <a:graphicFrameLocks noGrp="1"/>
          </p:cNvGraphicFramePr>
          <p:nvPr>
            <p:extLst>
              <p:ext uri="{D42A27DB-BD31-4B8C-83A1-F6EECF244321}">
                <p14:modId xmlns:p14="http://schemas.microsoft.com/office/powerpoint/2010/main" val="1958276655"/>
              </p:ext>
            </p:extLst>
          </p:nvPr>
        </p:nvGraphicFramePr>
        <p:xfrm>
          <a:off x="3577625" y="820531"/>
          <a:ext cx="8286384" cy="892328"/>
        </p:xfrm>
        <a:graphic>
          <a:graphicData uri="http://schemas.openxmlformats.org/drawingml/2006/table">
            <a:tbl>
              <a:tblPr bandRow="1">
                <a:tableStyleId>{5C22544A-7EE6-4342-B048-85BDC9FD1C3A}</a:tableStyleId>
              </a:tblPr>
              <a:tblGrid>
                <a:gridCol w="8286384">
                  <a:extLst>
                    <a:ext uri="{9D8B030D-6E8A-4147-A177-3AD203B41FA5}">
                      <a16:colId xmlns:a16="http://schemas.microsoft.com/office/drawing/2014/main" val="1362635670"/>
                    </a:ext>
                  </a:extLst>
                </a:gridCol>
              </a:tblGrid>
              <a:tr h="0">
                <a:tc>
                  <a:txBody>
                    <a:bodyPr/>
                    <a:lstStyle/>
                    <a:p>
                      <a:pPr marL="0" algn="l" defTabSz="914400" rtl="0" eaLnBrk="1" latinLnBrk="0" hangingPunct="1">
                        <a:spcBef>
                          <a:spcPts val="800"/>
                        </a:spcBef>
                      </a:pPr>
                      <a:r>
                        <a:rPr lang="en-US" sz="1600" b="1" kern="1200" dirty="0">
                          <a:solidFill>
                            <a:schemeClr val="accent1"/>
                          </a:solidFill>
                          <a:latin typeface="Montserrat SemiBold" pitchFamily="2" charset="77"/>
                          <a:ea typeface="+mn-ea"/>
                          <a:cs typeface="+mn-cs"/>
                        </a:rPr>
                        <a:t>A modern data security strategy protects data throughout its entire lifecycle.</a:t>
                      </a:r>
                      <a:endParaRPr lang="en-CA" sz="1600" b="1" kern="1200" dirty="0">
                        <a:solidFill>
                          <a:schemeClr val="accent1"/>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557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Roboto Condensed Light" panose="02000000000000000000" pitchFamily="2" charset="0"/>
                          <a:ea typeface="Roboto Condensed Light" panose="02000000000000000000" pitchFamily="2" charset="0"/>
                        </a:rPr>
                        <a:t>Data security efforts must be prioritized, business-focused, with multi-layered defense, and extend to all data sources.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6" name="Table 25">
            <a:extLst>
              <a:ext uri="{FF2B5EF4-FFF2-40B4-BE49-F238E27FC236}">
                <a16:creationId xmlns:a16="http://schemas.microsoft.com/office/drawing/2014/main" id="{C09FA1B5-E16C-43CC-976D-E5325F4D9615}"/>
              </a:ext>
            </a:extLst>
          </p:cNvPr>
          <p:cNvGraphicFramePr>
            <a:graphicFrameLocks noGrp="1"/>
          </p:cNvGraphicFramePr>
          <p:nvPr>
            <p:extLst>
              <p:ext uri="{D42A27DB-BD31-4B8C-83A1-F6EECF244321}">
                <p14:modId xmlns:p14="http://schemas.microsoft.com/office/powerpoint/2010/main" val="1076794804"/>
              </p:ext>
            </p:extLst>
          </p:nvPr>
        </p:nvGraphicFramePr>
        <p:xfrm>
          <a:off x="3553097" y="2013908"/>
          <a:ext cx="2677886" cy="2814782"/>
        </p:xfrm>
        <a:graphic>
          <a:graphicData uri="http://schemas.openxmlformats.org/drawingml/2006/table">
            <a:tbl>
              <a:tblPr bandRow="1">
                <a:tableStyleId>{5C22544A-7EE6-4342-B048-85BDC9FD1C3A}</a:tableStyleId>
              </a:tblPr>
              <a:tblGrid>
                <a:gridCol w="2677886">
                  <a:extLst>
                    <a:ext uri="{9D8B030D-6E8A-4147-A177-3AD203B41FA5}">
                      <a16:colId xmlns:a16="http://schemas.microsoft.com/office/drawing/2014/main" val="1362635670"/>
                    </a:ext>
                  </a:extLst>
                </a:gridCol>
              </a:tblGrid>
              <a:tr h="803975">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Start with the technical, finish with the process.</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19918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For every technical control (think encryption, MFA), there are an adjacent set of supporting controls that must be put into action. Think technical, but follow-up by ensuring that the process is developed and documented.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7" name="Table 26">
            <a:extLst>
              <a:ext uri="{FF2B5EF4-FFF2-40B4-BE49-F238E27FC236}">
                <a16:creationId xmlns:a16="http://schemas.microsoft.com/office/drawing/2014/main" id="{F3AD3190-68CD-4553-B716-65571393DC30}"/>
              </a:ext>
            </a:extLst>
          </p:cNvPr>
          <p:cNvGraphicFramePr>
            <a:graphicFrameLocks noGrp="1"/>
          </p:cNvGraphicFramePr>
          <p:nvPr>
            <p:extLst>
              <p:ext uri="{D42A27DB-BD31-4B8C-83A1-F6EECF244321}">
                <p14:modId xmlns:p14="http://schemas.microsoft.com/office/powerpoint/2010/main" val="583781921"/>
              </p:ext>
            </p:extLst>
          </p:nvPr>
        </p:nvGraphicFramePr>
        <p:xfrm>
          <a:off x="6357346" y="2013908"/>
          <a:ext cx="2677886" cy="2804925"/>
        </p:xfrm>
        <a:graphic>
          <a:graphicData uri="http://schemas.openxmlformats.org/drawingml/2006/table">
            <a:tbl>
              <a:tblPr bandRow="1">
                <a:tableStyleId>{5C22544A-7EE6-4342-B048-85BDC9FD1C3A}</a:tableStyleId>
              </a:tblPr>
              <a:tblGrid>
                <a:gridCol w="2677886">
                  <a:extLst>
                    <a:ext uri="{9D8B030D-6E8A-4147-A177-3AD203B41FA5}">
                      <a16:colId xmlns:a16="http://schemas.microsoft.com/office/drawing/2014/main" val="1362635670"/>
                    </a:ext>
                  </a:extLst>
                </a:gridCol>
              </a:tblGrid>
              <a:tr h="569992">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Get your priorities right.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2225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Before you can present a set of controls back to your senior leadership team, you need to identify which ones are most important in securing what’s most important to the business. Prioritize using controls that consider cost, effort, as well as compliance and business risk reduction.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8" name="Table 27">
            <a:extLst>
              <a:ext uri="{FF2B5EF4-FFF2-40B4-BE49-F238E27FC236}">
                <a16:creationId xmlns:a16="http://schemas.microsoft.com/office/drawing/2014/main" id="{B64523AE-FEE2-428C-838E-7B923146631D}"/>
              </a:ext>
            </a:extLst>
          </p:cNvPr>
          <p:cNvGraphicFramePr>
            <a:graphicFrameLocks noGrp="1"/>
          </p:cNvGraphicFramePr>
          <p:nvPr>
            <p:extLst>
              <p:ext uri="{D42A27DB-BD31-4B8C-83A1-F6EECF244321}">
                <p14:modId xmlns:p14="http://schemas.microsoft.com/office/powerpoint/2010/main" val="3126841780"/>
              </p:ext>
            </p:extLst>
          </p:nvPr>
        </p:nvGraphicFramePr>
        <p:xfrm>
          <a:off x="9161595" y="2013906"/>
          <a:ext cx="2677886" cy="2814782"/>
        </p:xfrm>
        <a:graphic>
          <a:graphicData uri="http://schemas.openxmlformats.org/drawingml/2006/table">
            <a:tbl>
              <a:tblPr bandRow="1">
                <a:tableStyleId>{5C22544A-7EE6-4342-B048-85BDC9FD1C3A}</a:tableStyleId>
              </a:tblPr>
              <a:tblGrid>
                <a:gridCol w="2677886">
                  <a:extLst>
                    <a:ext uri="{9D8B030D-6E8A-4147-A177-3AD203B41FA5}">
                      <a16:colId xmlns:a16="http://schemas.microsoft.com/office/drawing/2014/main" val="1362635670"/>
                    </a:ext>
                  </a:extLst>
                </a:gridCol>
              </a:tblGrid>
              <a:tr h="36981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Secure your people.</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2444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During the implementation phase, ensure that any employees or end-users that will be impacted by changes in process, or additional controls in place are properly informed, trained, and supported. Secure data fails to remain secure when those managing it are not informed and educated.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9" name="Table 28">
            <a:extLst>
              <a:ext uri="{FF2B5EF4-FFF2-40B4-BE49-F238E27FC236}">
                <a16:creationId xmlns:a16="http://schemas.microsoft.com/office/drawing/2014/main" id="{9ADA2143-A8C4-4662-89D6-356689B01EDC}"/>
              </a:ext>
            </a:extLst>
          </p:cNvPr>
          <p:cNvGraphicFramePr>
            <a:graphicFrameLocks noGrp="1"/>
          </p:cNvGraphicFramePr>
          <p:nvPr>
            <p:extLst>
              <p:ext uri="{D42A27DB-BD31-4B8C-83A1-F6EECF244321}">
                <p14:modId xmlns:p14="http://schemas.microsoft.com/office/powerpoint/2010/main" val="1753231610"/>
              </p:ext>
            </p:extLst>
          </p:nvPr>
        </p:nvGraphicFramePr>
        <p:xfrm>
          <a:off x="7771481" y="4892104"/>
          <a:ext cx="4068000" cy="1339952"/>
        </p:xfrm>
        <a:graphic>
          <a:graphicData uri="http://schemas.openxmlformats.org/drawingml/2006/table">
            <a:tbl>
              <a:tblPr bandRow="1">
                <a:tableStyleId>{5C22544A-7EE6-4342-B048-85BDC9FD1C3A}</a:tableStyleId>
              </a:tblPr>
              <a:tblGrid>
                <a:gridCol w="4068000">
                  <a:extLst>
                    <a:ext uri="{9D8B030D-6E8A-4147-A177-3AD203B41FA5}">
                      <a16:colId xmlns:a16="http://schemas.microsoft.com/office/drawing/2014/main" val="1362635670"/>
                    </a:ext>
                  </a:extLst>
                </a:gridCol>
              </a:tblGrid>
              <a:tr h="395072">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Nothing in isolation.</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9070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With this exhaustive set of data security controls, you need to evaluate the organization’s full operational landscape. Assess your gap-closing initiatives as part of a comprehensive, defense-in-depth data security roadmap.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graphicFrame>
        <p:nvGraphicFramePr>
          <p:cNvPr id="30" name="Table 29">
            <a:extLst>
              <a:ext uri="{FF2B5EF4-FFF2-40B4-BE49-F238E27FC236}">
                <a16:creationId xmlns:a16="http://schemas.microsoft.com/office/drawing/2014/main" id="{99CBCCF7-D5B5-4A4A-9A88-77D5C5CD1BA8}"/>
              </a:ext>
            </a:extLst>
          </p:cNvPr>
          <p:cNvGraphicFramePr>
            <a:graphicFrameLocks noGrp="1"/>
          </p:cNvGraphicFramePr>
          <p:nvPr>
            <p:extLst>
              <p:ext uri="{D42A27DB-BD31-4B8C-83A1-F6EECF244321}">
                <p14:modId xmlns:p14="http://schemas.microsoft.com/office/powerpoint/2010/main" val="430702549"/>
              </p:ext>
            </p:extLst>
          </p:nvPr>
        </p:nvGraphicFramePr>
        <p:xfrm>
          <a:off x="3553097" y="4914106"/>
          <a:ext cx="4068000" cy="1317950"/>
        </p:xfrm>
        <a:graphic>
          <a:graphicData uri="http://schemas.openxmlformats.org/drawingml/2006/table">
            <a:tbl>
              <a:tblPr bandRow="1">
                <a:tableStyleId>{5C22544A-7EE6-4342-B048-85BDC9FD1C3A}</a:tableStyleId>
              </a:tblPr>
              <a:tblGrid>
                <a:gridCol w="4068000">
                  <a:extLst>
                    <a:ext uri="{9D8B030D-6E8A-4147-A177-3AD203B41FA5}">
                      <a16:colId xmlns:a16="http://schemas.microsoft.com/office/drawing/2014/main" val="1362635670"/>
                    </a:ext>
                  </a:extLst>
                </a:gridCol>
              </a:tblGrid>
              <a:tr h="345177">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Sometimes more is better.</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9727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Instead of focusing on one specific data security technique or technology, examine how multiple controls can work cohesively in order to facilitate a multi-faceted approach to securing your data.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spTree>
    <p:extLst>
      <p:ext uri="{BB962C8B-B14F-4D97-AF65-F5344CB8AC3E}">
        <p14:creationId xmlns:p14="http://schemas.microsoft.com/office/powerpoint/2010/main" val="2375331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5226982" y="1178421"/>
            <a:ext cx="5686987" cy="456696"/>
          </a:xfrm>
        </p:spPr>
        <p:txBody>
          <a:bodyPr/>
          <a:lstStyle/>
          <a:p>
            <a:pPr lvl="0">
              <a:lnSpc>
                <a:spcPct val="100000"/>
              </a:lnSpc>
            </a:pPr>
            <a:r>
              <a:rPr lang="en-US" sz="1400" dirty="0">
                <a:solidFill>
                  <a:srgbClr val="000000"/>
                </a:solidFill>
                <a:latin typeface="Montserrat" pitchFamily="2" charset="77"/>
              </a:rPr>
              <a:t>Each step of this blueprint is accompanied by supporting deliverables to help you accomplish your goals:</a:t>
            </a:r>
          </a:p>
          <a:p>
            <a:endParaRPr lang="en-US" sz="1800" dirty="0">
              <a:solidFill>
                <a:srgbClr val="000000"/>
              </a:solidFill>
            </a:endParaRPr>
          </a:p>
        </p:txBody>
      </p:sp>
      <p:sp>
        <p:nvSpPr>
          <p:cNvPr id="4" name="Title 3">
            <a:extLst>
              <a:ext uri="{FF2B5EF4-FFF2-40B4-BE49-F238E27FC236}">
                <a16:creationId xmlns:a16="http://schemas.microsoft.com/office/drawing/2014/main" id="{58FD480F-D98C-5C4A-9642-E63AD86D3330}"/>
              </a:ext>
            </a:extLst>
          </p:cNvPr>
          <p:cNvSpPr>
            <a:spLocks noGrp="1"/>
          </p:cNvSpPr>
          <p:nvPr>
            <p:ph type="title"/>
          </p:nvPr>
        </p:nvSpPr>
        <p:spPr>
          <a:xfrm>
            <a:off x="5194300" y="542721"/>
            <a:ext cx="5956300" cy="605627"/>
          </a:xfrm>
        </p:spPr>
        <p:txBody>
          <a:bodyPr/>
          <a:lstStyle/>
          <a:p>
            <a:r>
              <a:rPr lang="en-CA" dirty="0"/>
              <a:t>Blueprint deliverables</a:t>
            </a:r>
            <a:endParaRPr lang="en-US" dirty="0"/>
          </a:p>
        </p:txBody>
      </p:sp>
      <p:sp>
        <p:nvSpPr>
          <p:cNvPr id="10" name="Text Placeholder 6">
            <a:extLst>
              <a:ext uri="{FF2B5EF4-FFF2-40B4-BE49-F238E27FC236}">
                <a16:creationId xmlns:a16="http://schemas.microsoft.com/office/drawing/2014/main" id="{082B9CCD-7DA0-4B2D-BFEC-F2E76798C491}"/>
              </a:ext>
            </a:extLst>
          </p:cNvPr>
          <p:cNvSpPr txBox="1">
            <a:spLocks/>
          </p:cNvSpPr>
          <p:nvPr/>
        </p:nvSpPr>
        <p:spPr>
          <a:xfrm>
            <a:off x="357173" y="641075"/>
            <a:ext cx="2719621" cy="45663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Key deliverable</a:t>
            </a:r>
            <a:r>
              <a:rPr lang="en-US" dirty="0">
                <a:solidFill>
                  <a:schemeClr val="bg1"/>
                </a:solidFill>
              </a:rPr>
              <a:t>:</a:t>
            </a:r>
          </a:p>
        </p:txBody>
      </p:sp>
      <p:sp>
        <p:nvSpPr>
          <p:cNvPr id="12" name="TextBox 11">
            <a:extLst>
              <a:ext uri="{FF2B5EF4-FFF2-40B4-BE49-F238E27FC236}">
                <a16:creationId xmlns:a16="http://schemas.microsoft.com/office/drawing/2014/main" id="{569449DD-6B21-4B47-B1C6-FB02CD3414D0}"/>
              </a:ext>
            </a:extLst>
          </p:cNvPr>
          <p:cNvSpPr txBox="1"/>
          <p:nvPr/>
        </p:nvSpPr>
        <p:spPr>
          <a:xfrm>
            <a:off x="4757847" y="3026105"/>
            <a:ext cx="2342845" cy="430887"/>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Data Security Matrix tool</a:t>
            </a:r>
          </a:p>
        </p:txBody>
      </p:sp>
      <p:sp>
        <p:nvSpPr>
          <p:cNvPr id="13" name="Text Placeholder 7">
            <a:extLst>
              <a:ext uri="{FF2B5EF4-FFF2-40B4-BE49-F238E27FC236}">
                <a16:creationId xmlns:a16="http://schemas.microsoft.com/office/drawing/2014/main" id="{883DD862-27A6-49BD-B644-3AA5AA9A8E3B}"/>
              </a:ext>
            </a:extLst>
          </p:cNvPr>
          <p:cNvSpPr txBox="1">
            <a:spLocks/>
          </p:cNvSpPr>
          <p:nvPr/>
        </p:nvSpPr>
        <p:spPr>
          <a:xfrm>
            <a:off x="4694959" y="3493226"/>
            <a:ext cx="2597931" cy="112876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200" dirty="0">
                <a:solidFill>
                  <a:srgbClr val="000000"/>
                </a:solidFill>
                <a:ea typeface="Roboto Condensed Light" panose="02000000000000000000" pitchFamily="2" charset="0"/>
              </a:rPr>
              <a:t>An assessment tool based on the current state and desired future state, that leverages a set of targeted initiatives to close gaps and provide a data security roadmap.</a:t>
            </a:r>
            <a:endParaRPr lang="en-CA" sz="1200" dirty="0">
              <a:solidFill>
                <a:srgbClr val="000000"/>
              </a:solidFill>
              <a:ea typeface="Roboto Condensed Light" panose="02000000000000000000" pitchFamily="2" charset="0"/>
            </a:endParaRPr>
          </a:p>
        </p:txBody>
      </p:sp>
      <p:sp>
        <p:nvSpPr>
          <p:cNvPr id="29" name="Rectangle 28">
            <a:extLst>
              <a:ext uri="{FF2B5EF4-FFF2-40B4-BE49-F238E27FC236}">
                <a16:creationId xmlns:a16="http://schemas.microsoft.com/office/drawing/2014/main" id="{EF584645-5E2C-4554-AC9F-77DC7EE720BE}"/>
              </a:ext>
            </a:extLst>
          </p:cNvPr>
          <p:cNvSpPr/>
          <p:nvPr/>
        </p:nvSpPr>
        <p:spPr>
          <a:xfrm>
            <a:off x="434109" y="2825455"/>
            <a:ext cx="3295557" cy="1815882"/>
          </a:xfrm>
          <a:prstGeom prst="rect">
            <a:avLst/>
          </a:prstGeom>
        </p:spPr>
        <p:txBody>
          <a:bodyPr wrap="square">
            <a:spAutoFit/>
          </a:bodyPr>
          <a:lstStyle/>
          <a:p>
            <a:pPr defTabSz="554437"/>
            <a:r>
              <a:rPr lang="en-US" sz="1400" dirty="0">
                <a:solidFill>
                  <a:srgbClr val="FFFFFF"/>
                </a:solidFill>
                <a:latin typeface="Montserrat" panose="00000500000000000000" pitchFamily="2" charset="0"/>
              </a:rPr>
              <a:t>A comprehensive outlook on the current state of data security. The Data Security Roadmap Report also provides guidance on the implementation of technology, processes, and training to properly secure your high-risk, high-value data. </a:t>
            </a:r>
            <a:endParaRPr lang="en-CA" sz="1400" dirty="0">
              <a:solidFill>
                <a:srgbClr val="FFFFFF"/>
              </a:solidFill>
              <a:latin typeface="Montserrat" panose="00000500000000000000" pitchFamily="2" charset="0"/>
            </a:endParaRPr>
          </a:p>
        </p:txBody>
      </p:sp>
      <p:pic>
        <p:nvPicPr>
          <p:cNvPr id="30" name="Picture 29">
            <a:extLst>
              <a:ext uri="{FF2B5EF4-FFF2-40B4-BE49-F238E27FC236}">
                <a16:creationId xmlns:a16="http://schemas.microsoft.com/office/drawing/2014/main" id="{3030017B-7D60-48A7-95E8-B8132DA2DE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16999" y="1234303"/>
            <a:ext cx="634917" cy="634917"/>
          </a:xfrm>
          <a:prstGeom prst="rect">
            <a:avLst/>
          </a:prstGeom>
        </p:spPr>
      </p:pic>
      <p:sp>
        <p:nvSpPr>
          <p:cNvPr id="31" name="TextBox 30">
            <a:extLst>
              <a:ext uri="{FF2B5EF4-FFF2-40B4-BE49-F238E27FC236}">
                <a16:creationId xmlns:a16="http://schemas.microsoft.com/office/drawing/2014/main" id="{5891C79E-7977-4273-B86A-623CEC9EC3AC}"/>
              </a:ext>
            </a:extLst>
          </p:cNvPr>
          <p:cNvSpPr txBox="1"/>
          <p:nvPr/>
        </p:nvSpPr>
        <p:spPr>
          <a:xfrm>
            <a:off x="863035" y="1931839"/>
            <a:ext cx="2342845" cy="830997"/>
          </a:xfrm>
          <a:prstGeom prst="rect">
            <a:avLst/>
          </a:prstGeom>
        </p:spPr>
        <p:txBody>
          <a:bodyPr vert="horz" wrap="square" lIns="0" tIns="0" rIns="0" bIns="0" rtlCol="0">
            <a:spAutoFit/>
          </a:bodyPr>
          <a:lstStyle/>
          <a:p>
            <a:pPr marL="289917" marR="242951" lvl="1" algn="ctr" defTabSz="554437">
              <a:spcBef>
                <a:spcPts val="55"/>
              </a:spcBef>
            </a:pPr>
            <a:r>
              <a:rPr lang="en-US" sz="1800" b="1" spc="-30" dirty="0">
                <a:solidFill>
                  <a:srgbClr val="FFFFFF"/>
                </a:solidFill>
                <a:latin typeface="Montserrat" pitchFamily="2" charset="77"/>
                <a:cs typeface="Arial Narrow"/>
              </a:rPr>
              <a:t>Data Security Technical and Report </a:t>
            </a:r>
          </a:p>
        </p:txBody>
      </p:sp>
      <p:pic>
        <p:nvPicPr>
          <p:cNvPr id="44" name="Picture 43">
            <a:extLst>
              <a:ext uri="{FF2B5EF4-FFF2-40B4-BE49-F238E27FC236}">
                <a16:creationId xmlns:a16="http://schemas.microsoft.com/office/drawing/2014/main" id="{1093C6C9-6A63-4E2F-9A02-6F02824A1C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1810" y="2354953"/>
            <a:ext cx="634918" cy="634918"/>
          </a:xfrm>
          <a:prstGeom prst="rect">
            <a:avLst/>
          </a:prstGeom>
        </p:spPr>
      </p:pic>
      <p:pic>
        <p:nvPicPr>
          <p:cNvPr id="6" name="Picture 5">
            <a:extLst>
              <a:ext uri="{FF2B5EF4-FFF2-40B4-BE49-F238E27FC236}">
                <a16:creationId xmlns:a16="http://schemas.microsoft.com/office/drawing/2014/main" id="{10D4B58C-A763-4E1C-8D39-C8A0012D0F90}"/>
              </a:ext>
            </a:extLst>
          </p:cNvPr>
          <p:cNvPicPr>
            <a:picLocks noChangeAspect="1"/>
          </p:cNvPicPr>
          <p:nvPr/>
        </p:nvPicPr>
        <p:blipFill>
          <a:blip r:embed="rId4"/>
          <a:stretch>
            <a:fillRect/>
          </a:stretch>
        </p:blipFill>
        <p:spPr>
          <a:xfrm>
            <a:off x="7540586" y="1887314"/>
            <a:ext cx="3440603" cy="1645650"/>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E4B22AE4-8296-4D97-9F31-EC67FA325296}"/>
              </a:ext>
            </a:extLst>
          </p:cNvPr>
          <p:cNvPicPr>
            <a:picLocks noChangeAspect="1"/>
          </p:cNvPicPr>
          <p:nvPr/>
        </p:nvPicPr>
        <p:blipFill>
          <a:blip r:embed="rId5"/>
          <a:stretch>
            <a:fillRect/>
          </a:stretch>
        </p:blipFill>
        <p:spPr>
          <a:xfrm>
            <a:off x="8009489" y="2203725"/>
            <a:ext cx="3373536" cy="1790513"/>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1C5A39A1-AECA-404C-B55A-F6EB8B24276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11810" y="4365380"/>
            <a:ext cx="635000" cy="635000"/>
          </a:xfrm>
          <a:prstGeom prst="rect">
            <a:avLst/>
          </a:prstGeom>
        </p:spPr>
      </p:pic>
      <p:sp>
        <p:nvSpPr>
          <p:cNvPr id="8" name="TextBox 7">
            <a:extLst>
              <a:ext uri="{FF2B5EF4-FFF2-40B4-BE49-F238E27FC236}">
                <a16:creationId xmlns:a16="http://schemas.microsoft.com/office/drawing/2014/main" id="{AB19F13B-3764-4621-9941-B9C28A493E33}"/>
              </a:ext>
            </a:extLst>
          </p:cNvPr>
          <p:cNvSpPr txBox="1"/>
          <p:nvPr/>
        </p:nvSpPr>
        <p:spPr>
          <a:xfrm>
            <a:off x="4757847" y="4991935"/>
            <a:ext cx="2342845" cy="646331"/>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Data Security Executive Report template</a:t>
            </a:r>
          </a:p>
        </p:txBody>
      </p:sp>
      <p:pic>
        <p:nvPicPr>
          <p:cNvPr id="18" name="Picture 17">
            <a:extLst>
              <a:ext uri="{FF2B5EF4-FFF2-40B4-BE49-F238E27FC236}">
                <a16:creationId xmlns:a16="http://schemas.microsoft.com/office/drawing/2014/main" id="{8915B2D0-6AC0-4494-8424-25C0021676CC}"/>
              </a:ext>
            </a:extLst>
          </p:cNvPr>
          <p:cNvPicPr>
            <a:picLocks noChangeAspect="1"/>
          </p:cNvPicPr>
          <p:nvPr/>
        </p:nvPicPr>
        <p:blipFill>
          <a:blip r:embed="rId7"/>
          <a:stretch>
            <a:fillRect/>
          </a:stretch>
        </p:blipFill>
        <p:spPr>
          <a:xfrm>
            <a:off x="906213" y="5044361"/>
            <a:ext cx="2945257" cy="1586527"/>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09048D9F-B661-4C42-AA43-31B22A547F8C}"/>
              </a:ext>
            </a:extLst>
          </p:cNvPr>
          <p:cNvPicPr>
            <a:picLocks noChangeAspect="1"/>
          </p:cNvPicPr>
          <p:nvPr/>
        </p:nvPicPr>
        <p:blipFill>
          <a:blip r:embed="rId8"/>
          <a:stretch>
            <a:fillRect/>
          </a:stretch>
        </p:blipFill>
        <p:spPr>
          <a:xfrm>
            <a:off x="569010" y="4786929"/>
            <a:ext cx="2746345" cy="1525207"/>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2580818B-16E4-433C-B3E4-B10E87915505}"/>
              </a:ext>
            </a:extLst>
          </p:cNvPr>
          <p:cNvPicPr>
            <a:picLocks noChangeAspect="1"/>
          </p:cNvPicPr>
          <p:nvPr/>
        </p:nvPicPr>
        <p:blipFill>
          <a:blip r:embed="rId9"/>
          <a:stretch>
            <a:fillRect/>
          </a:stretch>
        </p:blipFill>
        <p:spPr>
          <a:xfrm>
            <a:off x="7540586" y="4156520"/>
            <a:ext cx="3227801" cy="178491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92870A3D-4DD4-4290-8E46-AA117486A8B7}"/>
              </a:ext>
            </a:extLst>
          </p:cNvPr>
          <p:cNvPicPr>
            <a:picLocks noChangeAspect="1"/>
          </p:cNvPicPr>
          <p:nvPr/>
        </p:nvPicPr>
        <p:blipFill>
          <a:blip r:embed="rId10"/>
          <a:stretch>
            <a:fillRect/>
          </a:stretch>
        </p:blipFill>
        <p:spPr>
          <a:xfrm>
            <a:off x="8342121" y="4654275"/>
            <a:ext cx="3040904" cy="1686985"/>
          </a:xfrm>
          <a:prstGeom prst="rect">
            <a:avLst/>
          </a:prstGeom>
          <a:effectLst>
            <a:outerShdw blurRad="50800" dist="38100" dir="2700000" algn="tl" rotWithShape="0">
              <a:prstClr val="black">
                <a:alpha val="40000"/>
              </a:prstClr>
            </a:outerShdw>
          </a:effectLst>
        </p:spPr>
      </p:pic>
      <p:sp>
        <p:nvSpPr>
          <p:cNvPr id="2" name="Text Placeholder 7">
            <a:extLst>
              <a:ext uri="{FF2B5EF4-FFF2-40B4-BE49-F238E27FC236}">
                <a16:creationId xmlns:a16="http://schemas.microsoft.com/office/drawing/2014/main" id="{929E8751-F75B-4EB9-8595-38A7B21243D7}"/>
              </a:ext>
            </a:extLst>
          </p:cNvPr>
          <p:cNvSpPr txBox="1">
            <a:spLocks/>
          </p:cNvSpPr>
          <p:nvPr/>
        </p:nvSpPr>
        <p:spPr>
          <a:xfrm>
            <a:off x="4694959" y="5638266"/>
            <a:ext cx="2597931" cy="112876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200" dirty="0">
                <a:solidFill>
                  <a:srgbClr val="000000"/>
                </a:solidFill>
                <a:ea typeface="Roboto Condensed Light" panose="02000000000000000000" pitchFamily="2" charset="0"/>
              </a:rPr>
              <a:t>Review and present your findings to your executive leadership team by highlighting core gaps and identified initiatives to ensure sufficient data security standards are in place.</a:t>
            </a:r>
            <a:endParaRPr lang="en-CA" sz="1200" dirty="0">
              <a:solidFill>
                <a:srgbClr val="000000"/>
              </a:solidFill>
              <a:ea typeface="Roboto Condensed Light" panose="02000000000000000000" pitchFamily="2" charset="0"/>
            </a:endParaRPr>
          </a:p>
        </p:txBody>
      </p:sp>
    </p:spTree>
    <p:extLst>
      <p:ext uri="{BB962C8B-B14F-4D97-AF65-F5344CB8AC3E}">
        <p14:creationId xmlns:p14="http://schemas.microsoft.com/office/powerpoint/2010/main" val="1254192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8449652" cy="1130188"/>
          </a:xfrm>
        </p:spPr>
        <p:txBody>
          <a:bodyPr/>
          <a:lstStyle/>
          <a:p>
            <a:r>
              <a:rPr lang="en-US" dirty="0"/>
              <a:t>Blueprint benefits </a:t>
            </a:r>
          </a:p>
        </p:txBody>
      </p:sp>
      <p:graphicFrame>
        <p:nvGraphicFramePr>
          <p:cNvPr id="11" name="Table 10">
            <a:extLst>
              <a:ext uri="{FF2B5EF4-FFF2-40B4-BE49-F238E27FC236}">
                <a16:creationId xmlns:a16="http://schemas.microsoft.com/office/drawing/2014/main" id="{D07E744E-A6AF-4096-8DEB-1E2503376BA5}"/>
              </a:ext>
            </a:extLst>
          </p:cNvPr>
          <p:cNvGraphicFramePr>
            <a:graphicFrameLocks noGrp="1"/>
          </p:cNvGraphicFramePr>
          <p:nvPr>
            <p:extLst>
              <p:ext uri="{D42A27DB-BD31-4B8C-83A1-F6EECF244321}">
                <p14:modId xmlns:p14="http://schemas.microsoft.com/office/powerpoint/2010/main" val="252062302"/>
              </p:ext>
            </p:extLst>
          </p:nvPr>
        </p:nvGraphicFramePr>
        <p:xfrm>
          <a:off x="371474" y="1660440"/>
          <a:ext cx="11450640" cy="4183312"/>
        </p:xfrm>
        <a:graphic>
          <a:graphicData uri="http://schemas.openxmlformats.org/drawingml/2006/table">
            <a:tbl>
              <a:tblPr firstRow="1" bandRow="1">
                <a:tableStyleId>{5C22544A-7EE6-4342-B048-85BDC9FD1C3A}</a:tableStyleId>
              </a:tblPr>
              <a:tblGrid>
                <a:gridCol w="5638392">
                  <a:extLst>
                    <a:ext uri="{9D8B030D-6E8A-4147-A177-3AD203B41FA5}">
                      <a16:colId xmlns:a16="http://schemas.microsoft.com/office/drawing/2014/main" val="2500794229"/>
                    </a:ext>
                  </a:extLst>
                </a:gridCol>
                <a:gridCol w="5812248">
                  <a:extLst>
                    <a:ext uri="{9D8B030D-6E8A-4147-A177-3AD203B41FA5}">
                      <a16:colId xmlns:a16="http://schemas.microsoft.com/office/drawing/2014/main" val="1791260046"/>
                    </a:ext>
                  </a:extLst>
                </a:gridCol>
              </a:tblGrid>
              <a:tr h="760281">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IT/InfoSec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Business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2052837071"/>
                  </a:ext>
                </a:extLst>
              </a:tr>
              <a:tr h="3423031">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A comprehensive understanding of where sensitive data exists within the organization.</a:t>
                      </a:r>
                      <a:endParaRPr lang="en-CA" sz="1600" b="0" i="0" kern="1200" dirty="0">
                        <a:solidFill>
                          <a:srgbClr val="000000"/>
                        </a:solidFill>
                        <a:latin typeface="Roboto Condensed Light" panose="02000000000000000000" pitchFamily="2" charset="0"/>
                        <a:ea typeface="+mn-ea"/>
                        <a:cs typeface="+mn-cs"/>
                      </a:endParaRP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A method of mapping the flow of sensitive or high-risk data between sources and while in transit.</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An overview of technical controls to evaluate and implement in order to enhance data security.</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An overview of process or administrative controls to evaluate and implement in order to enhance data security.</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A prioritized set of data security initiatives based on cost, effort, and compliance and business risk values. </a:t>
                      </a:r>
                      <a:endParaRPr lang="en-US" sz="1600" b="0" i="0" kern="1200" dirty="0">
                        <a:solidFill>
                          <a:srgbClr val="000000"/>
                        </a:solidFill>
                        <a:latin typeface="Roboto Condensed Light" panose="02000000000000000000" pitchFamily="2" charset="0"/>
                        <a:ea typeface="+mn-ea"/>
                        <a:cs typeface="+mn-cs"/>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Detailed set of initiatives to help effectively secure the organization’s highly sensitive or high-risk data.</a:t>
                      </a:r>
                    </a:p>
                    <a:p>
                      <a:pPr marL="184150" indent="-1841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An understanding of what the compliance obligations for the organization are, and how the security controls in place ensure full adherence.</a:t>
                      </a:r>
                    </a:p>
                    <a:p>
                      <a:pPr marL="184150" indent="-1841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An understanding of the best-practice data security frameworks, and the measures in place to meet framework standards.</a:t>
                      </a:r>
                    </a:p>
                    <a:p>
                      <a:pPr marL="184150" indent="-1841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Increased end-user trust and enhanced organizational reputation through improved data security practices.</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106570360"/>
                  </a:ext>
                </a:extLst>
              </a:tr>
            </a:tbl>
          </a:graphicData>
        </a:graphic>
      </p:graphicFrame>
    </p:spTree>
    <p:extLst>
      <p:ext uri="{BB962C8B-B14F-4D97-AF65-F5344CB8AC3E}">
        <p14:creationId xmlns:p14="http://schemas.microsoft.com/office/powerpoint/2010/main" val="4044380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CA" dirty="0">
                <a:solidFill>
                  <a:srgbClr val="2576B7"/>
                </a:solidFill>
              </a:rPr>
              <a:t>Measure the value of this blueprint</a:t>
            </a:r>
            <a:endParaRPr lang="en-US" dirty="0">
              <a:solidFill>
                <a:srgbClr val="2576B7"/>
              </a:solidFill>
            </a:endParaRP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54106" y="1755568"/>
            <a:ext cx="4191517"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Effective data security saves more than just money…</a:t>
            </a:r>
          </a:p>
        </p:txBody>
      </p:sp>
      <p:sp>
        <p:nvSpPr>
          <p:cNvPr id="10" name="Text Placeholder 7">
            <a:extLst>
              <a:ext uri="{FF2B5EF4-FFF2-40B4-BE49-F238E27FC236}">
                <a16:creationId xmlns:a16="http://schemas.microsoft.com/office/drawing/2014/main" id="{F2A29190-4792-4B40-B9C6-50DBC5208C37}"/>
              </a:ext>
            </a:extLst>
          </p:cNvPr>
          <p:cNvSpPr txBox="1">
            <a:spLocks/>
          </p:cNvSpPr>
          <p:nvPr/>
        </p:nvSpPr>
        <p:spPr>
          <a:xfrm>
            <a:off x="371473" y="2743199"/>
            <a:ext cx="7321561" cy="372903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buFont typeface="Arial" panose="020B0604020202020204" pitchFamily="34" charset="0"/>
              <a:buChar char="•"/>
            </a:pPr>
            <a:r>
              <a:rPr lang="en-US" sz="1600" dirty="0">
                <a:solidFill>
                  <a:srgbClr val="000000"/>
                </a:solidFill>
              </a:rPr>
              <a:t>Data breaches have become increasingly prevalent, costing organizations an extra </a:t>
            </a:r>
            <a:r>
              <a:rPr lang="en-US" sz="1600" b="1" dirty="0">
                <a:solidFill>
                  <a:srgbClr val="000000"/>
                </a:solidFill>
              </a:rPr>
              <a:t>83% between 2018 and 2019 alone. </a:t>
            </a:r>
          </a:p>
          <a:p>
            <a:pPr marL="184150" indent="-184150">
              <a:buFont typeface="Arial" panose="020B0604020202020204" pitchFamily="34" charset="0"/>
              <a:buChar char="•"/>
            </a:pPr>
            <a:r>
              <a:rPr lang="en-US" sz="1600" dirty="0">
                <a:solidFill>
                  <a:srgbClr val="000000"/>
                </a:solidFill>
              </a:rPr>
              <a:t>Legal fines and costs associated with customer damages and compensation are a small portion of the losses incurred as a result of a data breach; reputational damage to the business and brand can have an irreversible long-term impact on the organization.</a:t>
            </a:r>
            <a:endParaRPr lang="en-CA" sz="1600" dirty="0">
              <a:solidFill>
                <a:srgbClr val="000000"/>
              </a:solidFill>
            </a:endParaRPr>
          </a:p>
        </p:txBody>
      </p:sp>
      <p:sp>
        <p:nvSpPr>
          <p:cNvPr id="17" name="Speech Bubble: Rectangle 16">
            <a:extLst>
              <a:ext uri="{FF2B5EF4-FFF2-40B4-BE49-F238E27FC236}">
                <a16:creationId xmlns:a16="http://schemas.microsoft.com/office/drawing/2014/main" id="{1F243873-2F8C-4B40-BED4-26AFABB4088D}"/>
              </a:ext>
            </a:extLst>
          </p:cNvPr>
          <p:cNvSpPr/>
          <p:nvPr/>
        </p:nvSpPr>
        <p:spPr>
          <a:xfrm>
            <a:off x="425480" y="4330097"/>
            <a:ext cx="2953671" cy="1724024"/>
          </a:xfrm>
          <a:prstGeom prst="wedgeRectCallout">
            <a:avLst>
              <a:gd name="adj1" fmla="val 65243"/>
              <a:gd name="adj2" fmla="val -17794"/>
            </a:avLst>
          </a:prstGeom>
          <a:solidFill>
            <a:schemeClr val="bg1"/>
          </a:solid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ts val="1800"/>
              </a:lnSpc>
              <a:spcBef>
                <a:spcPts val="1000"/>
              </a:spcBef>
            </a:pPr>
            <a:r>
              <a:rPr lang="en-US" sz="1400" dirty="0">
                <a:solidFill>
                  <a:srgbClr val="000000"/>
                </a:solidFill>
                <a:latin typeface="Roboto Condensed Light" panose="02000000000000000000" pitchFamily="2" charset="0"/>
              </a:rPr>
              <a:t>I</a:t>
            </a:r>
            <a:r>
              <a:rPr lang="en-CA" sz="1400" dirty="0">
                <a:solidFill>
                  <a:srgbClr val="000000"/>
                </a:solidFill>
                <a:latin typeface="Roboto Condensed Light" panose="02000000000000000000" pitchFamily="2" charset="0"/>
              </a:rPr>
              <a:t>n Phase 1 of this blueprint, we will help you establish current and target state of data security.</a:t>
            </a:r>
          </a:p>
          <a:p>
            <a:pPr defTabSz="914400">
              <a:lnSpc>
                <a:spcPts val="1800"/>
              </a:lnSpc>
              <a:spcBef>
                <a:spcPts val="1000"/>
              </a:spcBef>
            </a:pPr>
            <a:r>
              <a:rPr lang="en-CA" sz="1400" dirty="0">
                <a:solidFill>
                  <a:srgbClr val="000000"/>
                </a:solidFill>
                <a:latin typeface="Roboto Condensed Light" panose="02000000000000000000" pitchFamily="2" charset="0"/>
              </a:rPr>
              <a:t>In Phase 3, we will help you develop a set of relevant and achievable metrics to support data security initiatives. </a:t>
            </a:r>
          </a:p>
        </p:txBody>
      </p:sp>
      <p:sp>
        <p:nvSpPr>
          <p:cNvPr id="8" name="Rectangle 7">
            <a:extLst>
              <a:ext uri="{FF2B5EF4-FFF2-40B4-BE49-F238E27FC236}">
                <a16:creationId xmlns:a16="http://schemas.microsoft.com/office/drawing/2014/main" id="{52D6D793-7F01-41A8-8B28-5420BCA2A72C}"/>
              </a:ext>
            </a:extLst>
          </p:cNvPr>
          <p:cNvSpPr/>
          <p:nvPr/>
        </p:nvSpPr>
        <p:spPr>
          <a:xfrm>
            <a:off x="8305499" y="1661747"/>
            <a:ext cx="3742243" cy="451845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F5BC6484-C764-484A-8C64-2BCFD44C7242}"/>
              </a:ext>
            </a:extLst>
          </p:cNvPr>
          <p:cNvSpPr txBox="1"/>
          <p:nvPr/>
        </p:nvSpPr>
        <p:spPr>
          <a:xfrm>
            <a:off x="8313530" y="1227833"/>
            <a:ext cx="2620107" cy="321209"/>
          </a:xfrm>
          <a:prstGeom prst="rect">
            <a:avLst/>
          </a:prstGeom>
        </p:spPr>
        <p:txBody>
          <a:bodyPr wrap="square" lIns="0" tIns="0" rIns="0" bIns="0" numCol="1" spcCol="360000" rtlCol="0">
            <a:noAutofit/>
          </a:bodyPr>
          <a:lstStyle/>
          <a:p>
            <a:pPr algn="l">
              <a:lnSpc>
                <a:spcPct val="110000"/>
              </a:lnSpc>
              <a:tabLst/>
            </a:pPr>
            <a:r>
              <a:rPr lang="en-US" sz="2000" b="1" dirty="0">
                <a:solidFill>
                  <a:srgbClr val="7030A0"/>
                </a:solidFill>
                <a:latin typeface="Roboto Condensed Light" panose="02000000000000000000" pitchFamily="2" charset="0"/>
                <a:ea typeface="Roboto Condensed Light" panose="02000000000000000000" pitchFamily="2" charset="0"/>
              </a:rPr>
              <a:t>Info-Tech Project Value</a:t>
            </a:r>
            <a:endParaRPr lang="en-CA" sz="2000" b="1" dirty="0">
              <a:solidFill>
                <a:srgbClr val="7030A0"/>
              </a:solidFill>
              <a:latin typeface="Roboto Condensed Light" panose="02000000000000000000" pitchFamily="2" charset="0"/>
              <a:ea typeface="Roboto Condensed Light" panose="02000000000000000000" pitchFamily="2" charset="0"/>
            </a:endParaRPr>
          </a:p>
        </p:txBody>
      </p:sp>
      <p:sp>
        <p:nvSpPr>
          <p:cNvPr id="11" name="TextBox 10">
            <a:extLst>
              <a:ext uri="{FF2B5EF4-FFF2-40B4-BE49-F238E27FC236}">
                <a16:creationId xmlns:a16="http://schemas.microsoft.com/office/drawing/2014/main" id="{0511AAFB-8687-46E8-B09E-6D6EFB368741}"/>
              </a:ext>
            </a:extLst>
          </p:cNvPr>
          <p:cNvSpPr txBox="1"/>
          <p:nvPr/>
        </p:nvSpPr>
        <p:spPr>
          <a:xfrm>
            <a:off x="8423604" y="1687248"/>
            <a:ext cx="1062594" cy="442453"/>
          </a:xfrm>
          <a:prstGeom prst="rect">
            <a:avLst/>
          </a:prstGeom>
        </p:spPr>
        <p:txBody>
          <a:bodyPr wrap="square" lIns="0" tIns="0" rIns="0" bIns="0" numCol="1" spcCol="360000" rtlCol="0">
            <a:noAutofit/>
          </a:bodyPr>
          <a:lstStyle/>
          <a:p>
            <a:pPr algn="l">
              <a:lnSpc>
                <a:spcPct val="110000"/>
              </a:lnSpc>
              <a:tabLst/>
            </a:pPr>
            <a:r>
              <a:rPr lang="en-US" sz="2400" b="1" dirty="0">
                <a:solidFill>
                  <a:schemeClr val="accent1"/>
                </a:solidFill>
                <a:latin typeface="Roboto Condensed Light" panose="02000000000000000000" pitchFamily="2" charset="0"/>
                <a:ea typeface="Roboto Condensed Light" panose="02000000000000000000" pitchFamily="2" charset="0"/>
              </a:rPr>
              <a:t>$116,383</a:t>
            </a:r>
            <a:endParaRPr lang="en-CA" sz="2400" b="1" dirty="0">
              <a:solidFill>
                <a:schemeClr val="accent1"/>
              </a:solidFill>
              <a:latin typeface="Roboto Condensed Light" panose="02000000000000000000" pitchFamily="2" charset="0"/>
              <a:ea typeface="Roboto Condensed Light" panose="02000000000000000000" pitchFamily="2" charset="0"/>
            </a:endParaRPr>
          </a:p>
        </p:txBody>
      </p:sp>
      <p:sp>
        <p:nvSpPr>
          <p:cNvPr id="12" name="TextBox 11">
            <a:extLst>
              <a:ext uri="{FF2B5EF4-FFF2-40B4-BE49-F238E27FC236}">
                <a16:creationId xmlns:a16="http://schemas.microsoft.com/office/drawing/2014/main" id="{D239A1E6-F410-4FDC-89FB-1F55587B1EEF}"/>
              </a:ext>
            </a:extLst>
          </p:cNvPr>
          <p:cNvSpPr txBox="1"/>
          <p:nvPr/>
        </p:nvSpPr>
        <p:spPr>
          <a:xfrm>
            <a:off x="9993125" y="1755568"/>
            <a:ext cx="2071237" cy="482138"/>
          </a:xfrm>
          <a:prstGeom prst="rect">
            <a:avLst/>
          </a:prstGeom>
        </p:spPr>
        <p:txBody>
          <a:bodyPr wrap="square" lIns="0" tIns="0" rIns="0" bIns="0" numCol="1" spcCol="360000" rtlCol="0">
            <a:noAutofit/>
          </a:bodyPr>
          <a:lstStyle/>
          <a:p>
            <a:pPr algn="l">
              <a:lnSpc>
                <a:spcPct val="110000"/>
              </a:lnSpc>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Average annual salary of a Senior Cybersecurity Consultant</a:t>
            </a:r>
            <a:endParaRPr lang="en-CA" sz="1200" baseline="300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3" name="TextBox 12">
            <a:extLst>
              <a:ext uri="{FF2B5EF4-FFF2-40B4-BE49-F238E27FC236}">
                <a16:creationId xmlns:a16="http://schemas.microsoft.com/office/drawing/2014/main" id="{0A95CB77-5842-4A51-BB5C-AAF4C05373DB}"/>
              </a:ext>
            </a:extLst>
          </p:cNvPr>
          <p:cNvSpPr txBox="1"/>
          <p:nvPr/>
        </p:nvSpPr>
        <p:spPr>
          <a:xfrm>
            <a:off x="9990175" y="2237706"/>
            <a:ext cx="2057567" cy="3472234"/>
          </a:xfrm>
          <a:prstGeom prst="rect">
            <a:avLst/>
          </a:prstGeom>
        </p:spPr>
        <p:txBody>
          <a:bodyPr wrap="square" lIns="0" tIns="0" rIns="0" bIns="0" numCol="1" spcCol="360000" rtlCol="0">
            <a:noAutofit/>
          </a:bodyPr>
          <a:lstStyle/>
          <a:p>
            <a:pPr algn="l">
              <a:lnSpc>
                <a:spcPct val="110000"/>
              </a:lnSpc>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Average total time/cost to completion for the following high-priority data security projects:</a:t>
            </a:r>
          </a:p>
          <a:p>
            <a:pPr marL="171450" indent="-171450" algn="l">
              <a:lnSpc>
                <a:spcPct val="110000"/>
              </a:lnSpc>
              <a:buFont typeface="Arial" panose="020B0604020202020204" pitchFamily="34" charset="0"/>
              <a:buChar char="•"/>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Map out full set of data sources for all high-sensitivity data</a:t>
            </a:r>
          </a:p>
          <a:p>
            <a:pPr marL="171450" indent="-171450" algn="l">
              <a:lnSpc>
                <a:spcPct val="110000"/>
              </a:lnSpc>
              <a:buFont typeface="Arial" panose="020B0604020202020204" pitchFamily="34" charset="0"/>
              <a:buChar char="•"/>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Complete and revise Data Matrix tool </a:t>
            </a:r>
            <a:endParaRPr lang="en-US" sz="1200" b="1" dirty="0">
              <a:solidFill>
                <a:schemeClr val="tx1">
                  <a:lumMod val="50000"/>
                </a:schemeClr>
              </a:solidFill>
              <a:latin typeface="Roboto Condensed Light" panose="02000000000000000000" pitchFamily="2" charset="0"/>
              <a:ea typeface="Roboto Condensed Light" panose="02000000000000000000" pitchFamily="2" charset="0"/>
            </a:endParaRPr>
          </a:p>
          <a:p>
            <a:pPr marL="171450" indent="-171450" algn="l">
              <a:lnSpc>
                <a:spcPct val="110000"/>
              </a:lnSpc>
              <a:buFont typeface="Arial" panose="020B0604020202020204" pitchFamily="34" charset="0"/>
              <a:buChar char="•"/>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Map all compliance obligations (regulatory and industry-specific) to current data security controls</a:t>
            </a:r>
          </a:p>
          <a:p>
            <a:pPr marL="171450" indent="-171450" algn="l">
              <a:lnSpc>
                <a:spcPct val="110000"/>
              </a:lnSpc>
              <a:buFont typeface="Arial" panose="020B0604020202020204" pitchFamily="34" charset="0"/>
              <a:buChar char="•"/>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Complete gap analysis of data security controls</a:t>
            </a:r>
          </a:p>
          <a:p>
            <a:pPr marL="171450" indent="-171450" algn="l">
              <a:lnSpc>
                <a:spcPct val="110000"/>
              </a:lnSpc>
              <a:buFont typeface="Arial" panose="020B0604020202020204" pitchFamily="34" charset="0"/>
              <a:buChar char="•"/>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Develop gap-closing initiatives and create implementation roadmap</a:t>
            </a:r>
          </a:p>
          <a:p>
            <a:pPr marL="171450" indent="-171450" algn="l">
              <a:lnSpc>
                <a:spcPct val="110000"/>
              </a:lnSpc>
              <a:buFont typeface="Arial" panose="020B0604020202020204" pitchFamily="34" charset="0"/>
              <a:buChar char="•"/>
              <a:tabLst/>
            </a:pPr>
            <a:r>
              <a:rPr lang="en-US" sz="1200" dirty="0">
                <a:solidFill>
                  <a:schemeClr val="tx1">
                    <a:lumMod val="50000"/>
                  </a:schemeClr>
                </a:solidFill>
                <a:latin typeface="Roboto Condensed Light" panose="02000000000000000000" pitchFamily="2" charset="0"/>
                <a:ea typeface="Roboto Condensed Light" panose="02000000000000000000" pitchFamily="2" charset="0"/>
              </a:rPr>
              <a:t>Establish metrics and monitoring schedule</a:t>
            </a:r>
          </a:p>
          <a:p>
            <a:pPr marL="171450" indent="-171450" algn="l">
              <a:lnSpc>
                <a:spcPct val="110000"/>
              </a:lnSpc>
              <a:buFont typeface="Arial" panose="020B0604020202020204" pitchFamily="34" charset="0"/>
              <a:buChar char="•"/>
              <a:tabLst/>
            </a:pPr>
            <a:endParaRPr lang="en-CA" sz="12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4" name="TextBox 13">
            <a:extLst>
              <a:ext uri="{FF2B5EF4-FFF2-40B4-BE49-F238E27FC236}">
                <a16:creationId xmlns:a16="http://schemas.microsoft.com/office/drawing/2014/main" id="{5EEABA5C-BCEB-4E6A-B232-65E2469216C2}"/>
              </a:ext>
            </a:extLst>
          </p:cNvPr>
          <p:cNvSpPr txBox="1"/>
          <p:nvPr/>
        </p:nvSpPr>
        <p:spPr>
          <a:xfrm>
            <a:off x="8445698" y="2138907"/>
            <a:ext cx="1527857" cy="587935"/>
          </a:xfrm>
          <a:prstGeom prst="rect">
            <a:avLst/>
          </a:prstGeom>
        </p:spPr>
        <p:txBody>
          <a:bodyPr wrap="square" lIns="0" tIns="0" rIns="0" bIns="0" numCol="1" spcCol="360000" rtlCol="0">
            <a:noAutofit/>
          </a:bodyPr>
          <a:lstStyle/>
          <a:p>
            <a:pPr algn="l">
              <a:lnSpc>
                <a:spcPct val="110000"/>
              </a:lnSpc>
              <a:tabLst/>
            </a:pPr>
            <a:r>
              <a:rPr lang="en-US" sz="2400" b="1" dirty="0">
                <a:solidFill>
                  <a:schemeClr val="accent1"/>
                </a:solidFill>
                <a:latin typeface="Roboto Condensed Light" panose="02000000000000000000" pitchFamily="2" charset="0"/>
                <a:ea typeface="Roboto Condensed Light" panose="02000000000000000000" pitchFamily="2" charset="0"/>
              </a:rPr>
              <a:t>200 </a:t>
            </a:r>
            <a:r>
              <a:rPr lang="en-US" sz="1400" b="1" dirty="0">
                <a:solidFill>
                  <a:schemeClr val="tx1">
                    <a:lumMod val="50000"/>
                  </a:schemeClr>
                </a:solidFill>
                <a:latin typeface="Roboto Condensed Light" panose="02000000000000000000" pitchFamily="2" charset="0"/>
                <a:ea typeface="Roboto Condensed Light" panose="02000000000000000000" pitchFamily="2" charset="0"/>
              </a:rPr>
              <a:t>hours (initial)</a:t>
            </a:r>
          </a:p>
          <a:p>
            <a:pPr algn="l">
              <a:lnSpc>
                <a:spcPct val="110000"/>
              </a:lnSpc>
              <a:tabLst/>
            </a:pPr>
            <a:br>
              <a:rPr lang="en-US" sz="1400" b="1" dirty="0">
                <a:solidFill>
                  <a:schemeClr val="tx1">
                    <a:lumMod val="50000"/>
                  </a:schemeClr>
                </a:solidFill>
                <a:latin typeface="Roboto Condensed Light" panose="02000000000000000000" pitchFamily="2" charset="0"/>
                <a:ea typeface="Roboto Condensed Light" panose="02000000000000000000" pitchFamily="2" charset="0"/>
              </a:rPr>
            </a:br>
            <a:endParaRPr lang="en-US"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algn="l">
              <a:lnSpc>
                <a:spcPct val="110000"/>
              </a:lnSpc>
              <a:tabLst/>
            </a:pPr>
            <a:endParaRPr lang="en-US" sz="2400" b="1" dirty="0">
              <a:solidFill>
                <a:schemeClr val="accent1"/>
              </a:solidFill>
              <a:latin typeface="Roboto Condensed Light" panose="02000000000000000000" pitchFamily="2" charset="0"/>
              <a:ea typeface="Roboto Condensed Light" panose="02000000000000000000" pitchFamily="2" charset="0"/>
            </a:endParaRPr>
          </a:p>
          <a:p>
            <a:pPr algn="l">
              <a:lnSpc>
                <a:spcPct val="110000"/>
              </a:lnSpc>
              <a:tabLst/>
            </a:pPr>
            <a:r>
              <a:rPr lang="en-US" sz="2400" b="1" dirty="0">
                <a:solidFill>
                  <a:schemeClr val="accent1"/>
                </a:solidFill>
                <a:latin typeface="Roboto Condensed Light" panose="02000000000000000000" pitchFamily="2" charset="0"/>
                <a:ea typeface="Roboto Condensed Light" panose="02000000000000000000" pitchFamily="2" charset="0"/>
              </a:rPr>
              <a:t>$ 69,875 </a:t>
            </a:r>
            <a:r>
              <a:rPr lang="en-US" sz="1400" b="1" dirty="0">
                <a:latin typeface="Roboto Condensed Light" panose="02000000000000000000" pitchFamily="2" charset="0"/>
                <a:ea typeface="Roboto Condensed Light" panose="02000000000000000000" pitchFamily="2" charset="0"/>
              </a:rPr>
              <a:t>(internal project cost)</a:t>
            </a:r>
            <a:endParaRPr lang="en-US"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algn="l">
              <a:lnSpc>
                <a:spcPct val="110000"/>
              </a:lnSpc>
              <a:tabLst/>
            </a:pPr>
            <a:r>
              <a:rPr lang="en-US" sz="2400" b="1" dirty="0">
                <a:solidFill>
                  <a:schemeClr val="accent1"/>
                </a:solidFill>
                <a:latin typeface="Roboto Condensed Light" panose="02000000000000000000" pitchFamily="2" charset="0"/>
                <a:ea typeface="Roboto Condensed Light" panose="02000000000000000000" pitchFamily="2" charset="0"/>
              </a:rPr>
              <a:t>$3.92 </a:t>
            </a:r>
            <a:r>
              <a:rPr lang="en-US" sz="1400" b="1" dirty="0">
                <a:solidFill>
                  <a:schemeClr val="tx2">
                    <a:lumMod val="50000"/>
                  </a:schemeClr>
                </a:solidFill>
                <a:latin typeface="Roboto Condensed Light" panose="02000000000000000000" pitchFamily="2" charset="0"/>
                <a:ea typeface="Roboto Condensed Light" panose="02000000000000000000" pitchFamily="2" charset="0"/>
              </a:rPr>
              <a:t>million</a:t>
            </a:r>
            <a:r>
              <a:rPr lang="en-US" sz="2400" b="1" dirty="0">
                <a:solidFill>
                  <a:schemeClr val="accent1"/>
                </a:solidFill>
                <a:latin typeface="Roboto Condensed Light" panose="02000000000000000000" pitchFamily="2" charset="0"/>
                <a:ea typeface="Roboto Condensed Light" panose="02000000000000000000" pitchFamily="2" charset="0"/>
              </a:rPr>
              <a:t> </a:t>
            </a:r>
            <a:r>
              <a:rPr lang="en-US" sz="2400" b="1" dirty="0">
                <a:solidFill>
                  <a:schemeClr val="tx1">
                    <a:lumMod val="50000"/>
                  </a:schemeClr>
                </a:solidFill>
                <a:latin typeface="Roboto Condensed Light" panose="02000000000000000000" pitchFamily="2" charset="0"/>
                <a:ea typeface="Roboto Condensed Light" panose="02000000000000000000" pitchFamily="2" charset="0"/>
              </a:rPr>
              <a:t> </a:t>
            </a:r>
            <a:r>
              <a:rPr lang="en-US" sz="1400" b="1" dirty="0">
                <a:solidFill>
                  <a:schemeClr val="tx1">
                    <a:lumMod val="50000"/>
                  </a:schemeClr>
                </a:solidFill>
                <a:latin typeface="Roboto Condensed Light" panose="02000000000000000000" pitchFamily="2" charset="0"/>
                <a:ea typeface="Roboto Condensed Light" panose="02000000000000000000" pitchFamily="2" charset="0"/>
              </a:rPr>
              <a:t>(data breach cost)</a:t>
            </a:r>
            <a:endParaRPr lang="en-CA" sz="24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8" name="TextBox 17">
            <a:extLst>
              <a:ext uri="{FF2B5EF4-FFF2-40B4-BE49-F238E27FC236}">
                <a16:creationId xmlns:a16="http://schemas.microsoft.com/office/drawing/2014/main" id="{B6AC6657-CCD5-4A11-90A3-94C0C2ADD77F}"/>
              </a:ext>
            </a:extLst>
          </p:cNvPr>
          <p:cNvSpPr txBox="1"/>
          <p:nvPr/>
        </p:nvSpPr>
        <p:spPr>
          <a:xfrm>
            <a:off x="8401389" y="3332747"/>
            <a:ext cx="1572166" cy="1434673"/>
          </a:xfrm>
          <a:prstGeom prst="rect">
            <a:avLst/>
          </a:prstGeom>
          <a:ln w="28575">
            <a:solidFill>
              <a:schemeClr val="accent1"/>
            </a:solidFill>
            <a:prstDash val="dash"/>
          </a:ln>
        </p:spPr>
        <p:txBody>
          <a:bodyPr wrap="square" lIns="0" tIns="0" rIns="0" bIns="0" numCol="1" spcCol="360000" rtlCol="0">
            <a:noAutofit/>
          </a:bodyPr>
          <a:lstStyle/>
          <a:p>
            <a:pPr marL="179388" indent="-179388" algn="l">
              <a:lnSpc>
                <a:spcPct val="110000"/>
              </a:lnSpc>
              <a:buFont typeface="Arial" panose="020B0604020202020204" pitchFamily="34" charset="0"/>
              <a:buChar char="•"/>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9" name="TextBox 18">
            <a:extLst>
              <a:ext uri="{FF2B5EF4-FFF2-40B4-BE49-F238E27FC236}">
                <a16:creationId xmlns:a16="http://schemas.microsoft.com/office/drawing/2014/main" id="{0305DBBC-99CB-4E0B-B318-BD21F5CD6C2D}"/>
              </a:ext>
            </a:extLst>
          </p:cNvPr>
          <p:cNvSpPr txBox="1"/>
          <p:nvPr/>
        </p:nvSpPr>
        <p:spPr>
          <a:xfrm>
            <a:off x="8401389" y="5692849"/>
            <a:ext cx="1775231" cy="442453"/>
          </a:xfrm>
          <a:prstGeom prst="rect">
            <a:avLst/>
          </a:prstGeom>
        </p:spPr>
        <p:txBody>
          <a:bodyPr wrap="square" lIns="0" tIns="0" rIns="0" bIns="0" numCol="1" spcCol="360000" rtlCol="0">
            <a:noAutofit/>
          </a:bodyPr>
          <a:lstStyle/>
          <a:p>
            <a:pPr algn="l">
              <a:lnSpc>
                <a:spcPct val="110000"/>
              </a:lnSpc>
              <a:tabLst/>
            </a:pPr>
            <a:r>
              <a:rPr lang="en-US" sz="2800" b="1" dirty="0">
                <a:solidFill>
                  <a:schemeClr val="accent1"/>
                </a:solidFill>
                <a:latin typeface="Roboto Condensed Light" panose="02000000000000000000" pitchFamily="2" charset="0"/>
                <a:ea typeface="Roboto Condensed Light" panose="02000000000000000000" pitchFamily="2" charset="0"/>
              </a:rPr>
              <a:t>$ 1,230,195</a:t>
            </a:r>
            <a:endParaRPr lang="en-US" sz="2800" b="1" dirty="0">
              <a:solidFill>
                <a:schemeClr val="tx1">
                  <a:lumMod val="50000"/>
                </a:schemeClr>
              </a:solidFill>
              <a:latin typeface="Roboto Condensed Light" panose="02000000000000000000" pitchFamily="2" charset="0"/>
              <a:ea typeface="Roboto Condensed Light" panose="02000000000000000000" pitchFamily="2" charset="0"/>
            </a:endParaRPr>
          </a:p>
          <a:p>
            <a:pPr algn="l">
              <a:lnSpc>
                <a:spcPct val="110000"/>
              </a:lnSpc>
              <a:tabLst/>
            </a:pPr>
            <a:r>
              <a:rPr lang="en-US" sz="2800" b="1" dirty="0">
                <a:solidFill>
                  <a:schemeClr val="accent1"/>
                </a:solidFill>
                <a:latin typeface="Roboto Condensed Light" panose="02000000000000000000" pitchFamily="2" charset="0"/>
                <a:ea typeface="Roboto Condensed Light" panose="02000000000000000000" pitchFamily="2" charset="0"/>
              </a:rPr>
              <a:t> </a:t>
            </a:r>
          </a:p>
          <a:p>
            <a:pPr algn="l">
              <a:lnSpc>
                <a:spcPct val="110000"/>
              </a:lnSpc>
              <a:tabLst/>
            </a:pPr>
            <a:endParaRPr lang="en-CA" sz="2800" b="1" dirty="0">
              <a:solidFill>
                <a:schemeClr val="accent1"/>
              </a:solidFill>
              <a:latin typeface="Roboto Condensed Light" panose="02000000000000000000" pitchFamily="2" charset="0"/>
              <a:ea typeface="Roboto Condensed Light" panose="02000000000000000000" pitchFamily="2" charset="0"/>
            </a:endParaRPr>
          </a:p>
        </p:txBody>
      </p:sp>
      <p:pic>
        <p:nvPicPr>
          <p:cNvPr id="2" name="Picture 1">
            <a:extLst>
              <a:ext uri="{FF2B5EF4-FFF2-40B4-BE49-F238E27FC236}">
                <a16:creationId xmlns:a16="http://schemas.microsoft.com/office/drawing/2014/main" id="{0A662EB2-A32A-46D5-A2B2-9BF1590C3506}"/>
              </a:ext>
            </a:extLst>
          </p:cNvPr>
          <p:cNvPicPr>
            <a:picLocks noChangeAspect="1"/>
          </p:cNvPicPr>
          <p:nvPr/>
        </p:nvPicPr>
        <p:blipFill>
          <a:blip r:embed="rId2"/>
          <a:stretch>
            <a:fillRect/>
          </a:stretch>
        </p:blipFill>
        <p:spPr>
          <a:xfrm>
            <a:off x="3843949" y="4161155"/>
            <a:ext cx="3588204" cy="2019042"/>
          </a:xfrm>
          <a:prstGeom prst="rect">
            <a:avLst/>
          </a:prstGeom>
          <a:effectLst>
            <a:outerShdw blurRad="50800" dist="38100" dir="2700000" algn="tl" rotWithShape="0">
              <a:prstClr val="black">
                <a:alpha val="40000"/>
              </a:prstClr>
            </a:outerShdw>
          </a:effectLst>
        </p:spPr>
      </p:pic>
      <p:sp>
        <p:nvSpPr>
          <p:cNvPr id="3" name="Equals 2">
            <a:extLst>
              <a:ext uri="{FF2B5EF4-FFF2-40B4-BE49-F238E27FC236}">
                <a16:creationId xmlns:a16="http://schemas.microsoft.com/office/drawing/2014/main" id="{00543B45-205D-40CC-8281-4037138A7FBF}"/>
              </a:ext>
            </a:extLst>
          </p:cNvPr>
          <p:cNvSpPr/>
          <p:nvPr/>
        </p:nvSpPr>
        <p:spPr>
          <a:xfrm>
            <a:off x="8821702" y="5373325"/>
            <a:ext cx="522399" cy="375893"/>
          </a:xfrm>
          <a:prstGeom prst="mathEqual">
            <a:avLst>
              <a:gd name="adj1" fmla="val 23520"/>
              <a:gd name="adj2" fmla="val 14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4" name="TextBox 3">
            <a:extLst>
              <a:ext uri="{FF2B5EF4-FFF2-40B4-BE49-F238E27FC236}">
                <a16:creationId xmlns:a16="http://schemas.microsoft.com/office/drawing/2014/main" id="{31864A4A-AD85-4C40-AA2D-4A0820A33C5E}"/>
              </a:ext>
            </a:extLst>
          </p:cNvPr>
          <p:cNvSpPr txBox="1"/>
          <p:nvPr/>
        </p:nvSpPr>
        <p:spPr>
          <a:xfrm>
            <a:off x="8305499" y="6180197"/>
            <a:ext cx="3516616" cy="170268"/>
          </a:xfrm>
          <a:prstGeom prst="rect">
            <a:avLst/>
          </a:prstGeom>
        </p:spPr>
        <p:txBody>
          <a:bodyPr wrap="square" lIns="0" tIns="0" rIns="0" bIns="0" numCol="1" spcCol="360000" rtlCol="0">
            <a:noAutofit/>
          </a:bodyPr>
          <a:lstStyle/>
          <a:p>
            <a:pPr algn="l">
              <a:lnSpc>
                <a:spcPct val="110000"/>
              </a:lnSpc>
              <a:tabLst/>
            </a:pPr>
            <a:r>
              <a:rPr lang="en-US" sz="1000" dirty="0">
                <a:solidFill>
                  <a:schemeClr val="tx1">
                    <a:lumMod val="50000"/>
                  </a:schemeClr>
                </a:solidFill>
                <a:latin typeface="Roboto Condensed Light" panose="02000000000000000000" pitchFamily="2" charset="0"/>
                <a:ea typeface="Roboto Condensed Light" panose="02000000000000000000" pitchFamily="2" charset="0"/>
              </a:rPr>
              <a:t>Source</a:t>
            </a:r>
            <a:r>
              <a:rPr lang="en-US" sz="1400" dirty="0">
                <a:solidFill>
                  <a:schemeClr val="tx1">
                    <a:lumMod val="50000"/>
                  </a:schemeClr>
                </a:solidFill>
                <a:latin typeface="Roboto Condensed Light" panose="02000000000000000000" pitchFamily="2" charset="0"/>
                <a:ea typeface="Roboto Condensed Light" panose="02000000000000000000" pitchFamily="2" charset="0"/>
              </a:rPr>
              <a:t>: </a:t>
            </a:r>
            <a:r>
              <a:rPr lang="en-US" sz="1000" dirty="0">
                <a:solidFill>
                  <a:schemeClr val="tx1">
                    <a:lumMod val="50000"/>
                  </a:schemeClr>
                </a:solidFill>
                <a:latin typeface="Roboto Condensed Light" panose="02000000000000000000" pitchFamily="2" charset="0"/>
                <a:ea typeface="Roboto Condensed Light" panose="02000000000000000000" pitchFamily="2" charset="0"/>
                <a:hlinkClick r:id="rId3"/>
              </a:rPr>
              <a:t>Indeed,</a:t>
            </a:r>
            <a:r>
              <a:rPr lang="en-US" sz="1000" dirty="0">
                <a:solidFill>
                  <a:schemeClr val="tx1">
                    <a:lumMod val="50000"/>
                  </a:schemeClr>
                </a:solidFill>
                <a:latin typeface="Roboto Condensed Light" panose="02000000000000000000" pitchFamily="2" charset="0"/>
                <a:ea typeface="Roboto Condensed Light" panose="02000000000000000000" pitchFamily="2" charset="0"/>
                <a:hlinkClick r:id="rId4"/>
              </a:rPr>
              <a:t> </a:t>
            </a:r>
            <a:r>
              <a:rPr lang="en-US" sz="1000" dirty="0">
                <a:solidFill>
                  <a:schemeClr val="tx1">
                    <a:lumMod val="50000"/>
                  </a:schemeClr>
                </a:solidFill>
                <a:latin typeface="Roboto Condensed Light" panose="02000000000000000000" pitchFamily="2" charset="0"/>
                <a:ea typeface="Roboto Condensed Light" panose="02000000000000000000" pitchFamily="2" charset="0"/>
                <a:hlinkClick r:id="rId5"/>
              </a:rPr>
              <a:t>Ponemon Institute  </a:t>
            </a:r>
            <a:endParaRPr lang="en-CA" sz="10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22" name="TextBox 21">
            <a:extLst>
              <a:ext uri="{FF2B5EF4-FFF2-40B4-BE49-F238E27FC236}">
                <a16:creationId xmlns:a16="http://schemas.microsoft.com/office/drawing/2014/main" id="{1477D4A6-E2B2-4FFA-9BCF-9066A2448B34}"/>
              </a:ext>
            </a:extLst>
          </p:cNvPr>
          <p:cNvSpPr txBox="1"/>
          <p:nvPr/>
        </p:nvSpPr>
        <p:spPr>
          <a:xfrm>
            <a:off x="8423604" y="4801740"/>
            <a:ext cx="1401329" cy="587935"/>
          </a:xfrm>
          <a:prstGeom prst="rect">
            <a:avLst/>
          </a:prstGeom>
        </p:spPr>
        <p:txBody>
          <a:bodyPr wrap="square" lIns="0" tIns="0" rIns="0" bIns="0" numCol="1" spcCol="360000" rtlCol="0">
            <a:noAutofit/>
          </a:bodyPr>
          <a:lstStyle/>
          <a:p>
            <a:pPr algn="l">
              <a:lnSpc>
                <a:spcPct val="110000"/>
              </a:lnSpc>
              <a:tabLst/>
            </a:pPr>
            <a:r>
              <a:rPr lang="en-US" sz="2400" b="1" dirty="0">
                <a:solidFill>
                  <a:schemeClr val="accent2"/>
                </a:solidFill>
                <a:latin typeface="Roboto Condensed Light" panose="02000000000000000000" pitchFamily="2" charset="0"/>
                <a:ea typeface="Roboto Condensed Light" panose="02000000000000000000" pitchFamily="2" charset="0"/>
              </a:rPr>
              <a:t>29.6% </a:t>
            </a:r>
            <a:r>
              <a:rPr lang="en-US" sz="1200" b="1" dirty="0">
                <a:latin typeface="Roboto Condensed Light" panose="02000000000000000000" pitchFamily="2" charset="0"/>
                <a:ea typeface="Roboto Condensed Light" panose="02000000000000000000" pitchFamily="2" charset="0"/>
              </a:rPr>
              <a:t>chance of a data breach occurring</a:t>
            </a:r>
          </a:p>
        </p:txBody>
      </p:sp>
      <p:sp>
        <p:nvSpPr>
          <p:cNvPr id="23" name="TextBox 22">
            <a:extLst>
              <a:ext uri="{FF2B5EF4-FFF2-40B4-BE49-F238E27FC236}">
                <a16:creationId xmlns:a16="http://schemas.microsoft.com/office/drawing/2014/main" id="{75B75EC0-4026-4187-BD9F-17B9E7EF9E3E}"/>
              </a:ext>
            </a:extLst>
          </p:cNvPr>
          <p:cNvSpPr txBox="1"/>
          <p:nvPr/>
        </p:nvSpPr>
        <p:spPr>
          <a:xfrm>
            <a:off x="10063807" y="5756884"/>
            <a:ext cx="1874193" cy="314381"/>
          </a:xfrm>
          <a:prstGeom prst="rect">
            <a:avLst/>
          </a:prstGeom>
          <a:noFill/>
        </p:spPr>
        <p:txBody>
          <a:bodyPr wrap="square">
            <a:spAutoFit/>
          </a:bodyPr>
          <a:lstStyle/>
          <a:p>
            <a:pPr algn="l">
              <a:lnSpc>
                <a:spcPct val="110000"/>
              </a:lnSpc>
              <a:tabLst/>
            </a:pPr>
            <a:r>
              <a:rPr lang="en-US" sz="1400" b="1" dirty="0">
                <a:solidFill>
                  <a:schemeClr val="tx1">
                    <a:lumMod val="50000"/>
                  </a:schemeClr>
                </a:solidFill>
                <a:latin typeface="Roboto Condensed Light" panose="02000000000000000000" pitchFamily="2" charset="0"/>
                <a:ea typeface="Roboto Condensed Light" panose="02000000000000000000" pitchFamily="2" charset="0"/>
              </a:rPr>
              <a:t>Total Dollars Saved</a:t>
            </a:r>
          </a:p>
        </p:txBody>
      </p:sp>
    </p:spTree>
    <p:extLst>
      <p:ext uri="{BB962C8B-B14F-4D97-AF65-F5344CB8AC3E}">
        <p14:creationId xmlns:p14="http://schemas.microsoft.com/office/powerpoint/2010/main" val="1342520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4B7FD4-CB2E-2245-9880-792CE65897E3}"/>
              </a:ext>
            </a:extLst>
          </p:cNvPr>
          <p:cNvSpPr>
            <a:spLocks noGrp="1"/>
          </p:cNvSpPr>
          <p:nvPr>
            <p:ph type="title"/>
          </p:nvPr>
        </p:nvSpPr>
        <p:spPr/>
        <p:txBody>
          <a:bodyPr>
            <a:noAutofit/>
          </a:body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11" name="Text Placeholder 10">
            <a:extLst>
              <a:ext uri="{FF2B5EF4-FFF2-40B4-BE49-F238E27FC236}">
                <a16:creationId xmlns:a16="http://schemas.microsoft.com/office/drawing/2014/main" id="{25F0E588-A074-014B-8DB2-287E9E17B156}"/>
              </a:ext>
            </a:extLst>
          </p:cNvPr>
          <p:cNvSpPr>
            <a:spLocks noGrp="1"/>
          </p:cNvSpPr>
          <p:nvPr>
            <p:ph type="body" sz="quarter" idx="15"/>
          </p:nvPr>
        </p:nvSpPr>
        <p:spPr/>
        <p:txBody>
          <a:bodyPr>
            <a:noAutofit/>
          </a:bodyPr>
          <a:lstStyle/>
          <a:p>
            <a:r>
              <a:rPr lang="en-US" dirty="0"/>
              <a:t>Education</a:t>
            </a:r>
          </a:p>
        </p:txBody>
      </p:sp>
      <p:sp>
        <p:nvSpPr>
          <p:cNvPr id="9" name="Text Placeholder 8">
            <a:extLst>
              <a:ext uri="{FF2B5EF4-FFF2-40B4-BE49-F238E27FC236}">
                <a16:creationId xmlns:a16="http://schemas.microsoft.com/office/drawing/2014/main" id="{EB79A99D-3EC9-344F-9B5D-9F3CBE524486}"/>
              </a:ext>
            </a:extLst>
          </p:cNvPr>
          <p:cNvSpPr>
            <a:spLocks noGrp="1"/>
          </p:cNvSpPr>
          <p:nvPr>
            <p:ph type="body" sz="quarter" idx="16"/>
          </p:nvPr>
        </p:nvSpPr>
        <p:spPr/>
        <p:txBody>
          <a:bodyPr>
            <a:noAutofit/>
          </a:bodyPr>
          <a:lstStyle/>
          <a:p>
            <a:r>
              <a:rPr lang="en-US" dirty="0"/>
              <a:t>INDUSTRY</a:t>
            </a:r>
          </a:p>
        </p:txBody>
      </p:sp>
      <p:sp>
        <p:nvSpPr>
          <p:cNvPr id="4" name="Text Placeholder 3">
            <a:extLst>
              <a:ext uri="{FF2B5EF4-FFF2-40B4-BE49-F238E27FC236}">
                <a16:creationId xmlns:a16="http://schemas.microsoft.com/office/drawing/2014/main" id="{6C15233C-A7D8-1D43-B41B-7764869FE116}"/>
              </a:ext>
            </a:extLst>
          </p:cNvPr>
          <p:cNvSpPr>
            <a:spLocks noGrp="1"/>
          </p:cNvSpPr>
          <p:nvPr>
            <p:ph type="body" sz="quarter" idx="17"/>
          </p:nvPr>
        </p:nvSpPr>
        <p:spPr/>
        <p:txBody>
          <a:bodyPr>
            <a:noAutofit/>
          </a:bodyPr>
          <a:lstStyle/>
          <a:p>
            <a:r>
              <a:rPr lang="en-US" dirty="0">
                <a:cs typeface="Arial"/>
                <a:hlinkClick r:id="rId3"/>
              </a:rPr>
              <a:t>SCMedia</a:t>
            </a:r>
            <a:r>
              <a:rPr lang="en-US" dirty="0">
                <a:cs typeface="Arial"/>
              </a:rPr>
              <a:t>, </a:t>
            </a:r>
            <a:r>
              <a:rPr lang="en-US" dirty="0">
                <a:cs typeface="Arial"/>
                <a:hlinkClick r:id="rId4"/>
              </a:rPr>
              <a:t>vpnMentor</a:t>
            </a:r>
            <a:endParaRPr lang="en-CA" dirty="0">
              <a:cs typeface="Arial"/>
            </a:endParaRPr>
          </a:p>
        </p:txBody>
      </p:sp>
      <p:sp>
        <p:nvSpPr>
          <p:cNvPr id="6" name="Text Placeholder 5">
            <a:extLst>
              <a:ext uri="{FF2B5EF4-FFF2-40B4-BE49-F238E27FC236}">
                <a16:creationId xmlns:a16="http://schemas.microsoft.com/office/drawing/2014/main" id="{27CDCE52-F976-9F4D-BBB2-FCD98894D84E}"/>
              </a:ext>
            </a:extLst>
          </p:cNvPr>
          <p:cNvSpPr>
            <a:spLocks noGrp="1"/>
          </p:cNvSpPr>
          <p:nvPr>
            <p:ph type="body" sz="quarter" idx="18"/>
          </p:nvPr>
        </p:nvSpPr>
        <p:spPr/>
        <p:txBody>
          <a:bodyPr>
            <a:noAutofit/>
          </a:bodyPr>
          <a:lstStyle/>
          <a:p>
            <a:r>
              <a:rPr lang="en-US" dirty="0"/>
              <a:t>SOURCE</a:t>
            </a:r>
          </a:p>
        </p:txBody>
      </p:sp>
      <p:sp>
        <p:nvSpPr>
          <p:cNvPr id="86" name="Text Placeholder 85">
            <a:extLst>
              <a:ext uri="{FF2B5EF4-FFF2-40B4-BE49-F238E27FC236}">
                <a16:creationId xmlns:a16="http://schemas.microsoft.com/office/drawing/2014/main" id="{D9666033-5A8F-F94B-83DC-A5753FEFE2DB}"/>
              </a:ext>
            </a:extLst>
          </p:cNvPr>
          <p:cNvSpPr>
            <a:spLocks noGrp="1"/>
          </p:cNvSpPr>
          <p:nvPr>
            <p:ph type="body" sz="quarter" idx="11"/>
          </p:nvPr>
        </p:nvSpPr>
        <p:spPr>
          <a:xfrm>
            <a:off x="354106" y="1816108"/>
            <a:ext cx="5247331" cy="364061"/>
          </a:xfrm>
          <a:prstGeom prst="rect">
            <a:avLst/>
          </a:prstGeom>
        </p:spPr>
        <p:txBody>
          <a:bodyPr>
            <a:noAutofit/>
          </a:bodyPr>
          <a:lstStyle/>
          <a:p>
            <a:r>
              <a:rPr lang="en-US" dirty="0">
                <a:latin typeface="Montserrat SemiBold" pitchFamily="2" charset="77"/>
              </a:rPr>
              <a:t>OneClass</a:t>
            </a:r>
          </a:p>
        </p:txBody>
      </p:sp>
      <p:sp>
        <p:nvSpPr>
          <p:cNvPr id="56" name="Text Placeholder 55">
            <a:extLst>
              <a:ext uri="{FF2B5EF4-FFF2-40B4-BE49-F238E27FC236}">
                <a16:creationId xmlns:a16="http://schemas.microsoft.com/office/drawing/2014/main" id="{32E3DBED-1F4A-DE4F-A784-E948F4D31FB9}"/>
              </a:ext>
            </a:extLst>
          </p:cNvPr>
          <p:cNvSpPr>
            <a:spLocks noGrp="1"/>
          </p:cNvSpPr>
          <p:nvPr>
            <p:ph type="body" sz="quarter" idx="32"/>
          </p:nvPr>
        </p:nvSpPr>
        <p:spPr>
          <a:xfrm>
            <a:off x="354106" y="2180169"/>
            <a:ext cx="6477000" cy="4266813"/>
          </a:xfrm>
          <a:prstGeom prst="rect">
            <a:avLst/>
          </a:prstGeom>
        </p:spPr>
        <p:txBody>
          <a:bodyPr>
            <a:noAutofit/>
          </a:bodyPr>
          <a:lstStyle/>
          <a:p>
            <a:pPr marL="0" indent="0">
              <a:lnSpc>
                <a:spcPct val="100000"/>
              </a:lnSpc>
              <a:spcBef>
                <a:spcPts val="55"/>
              </a:spcBef>
              <a:buNone/>
            </a:pPr>
            <a:r>
              <a:rPr lang="en-CA" spc="-6" dirty="0">
                <a:cs typeface="Arial Narrow"/>
              </a:rPr>
              <a:t>Remote learning platform OneClass was the recent victim of an extensive data breach, where personal information of over one million North American students was exposed. Information left exposed included records that were linkable to minors (under the age of 13) as well as other OneClass users. The data harvested (account credentials, personal information) provided hackers with the potential to leverage it for social engineering scams to inflict financial damage through obtained payment card information. </a:t>
            </a:r>
          </a:p>
          <a:p>
            <a:pPr marL="0" indent="0">
              <a:lnSpc>
                <a:spcPct val="100000"/>
              </a:lnSpc>
              <a:spcBef>
                <a:spcPts val="55"/>
              </a:spcBef>
              <a:buNone/>
            </a:pPr>
            <a:endParaRPr lang="en-CA" spc="-6" dirty="0">
              <a:cs typeface="Arial Narrow"/>
            </a:endParaRPr>
          </a:p>
          <a:p>
            <a:pPr marL="0" indent="0">
              <a:lnSpc>
                <a:spcPct val="100000"/>
              </a:lnSpc>
              <a:spcBef>
                <a:spcPts val="55"/>
              </a:spcBef>
              <a:buNone/>
            </a:pPr>
            <a:r>
              <a:rPr lang="en-CA" spc="-6" dirty="0">
                <a:cs typeface="Arial Narrow"/>
              </a:rPr>
              <a:t>The database breach was detected by researchers at vpnMentors, who notified the vendor shortly after the initial date of discovery. </a:t>
            </a:r>
            <a:r>
              <a:rPr lang="en-CA" spc="-6" dirty="0"/>
              <a:t>Upon notification, OneClass took down the unsecured database under the claim that the data within it was purely test data and was not linkable to individuals associated with OneClass. However, vpnMentor noted that the database contained over 27GB of data, and 8.9 million records, exposing and directly linked to over one million OneClass customers. </a:t>
            </a:r>
          </a:p>
          <a:p>
            <a:pPr marL="0" indent="0">
              <a:lnSpc>
                <a:spcPct val="100000"/>
              </a:lnSpc>
              <a:spcBef>
                <a:spcPts val="55"/>
              </a:spcBef>
              <a:buNone/>
            </a:pPr>
            <a:endParaRPr lang="en-CA" spc="-6" dirty="0"/>
          </a:p>
          <a:p>
            <a:pPr marL="0" indent="0">
              <a:lnSpc>
                <a:spcPct val="100000"/>
              </a:lnSpc>
              <a:spcBef>
                <a:spcPts val="55"/>
              </a:spcBef>
              <a:buNone/>
            </a:pPr>
            <a:r>
              <a:rPr lang="en-CA" spc="-6" dirty="0"/>
              <a:t>Researchers discovered this contradiction between OneClass’ statement and vpnMentors’ discovery, as a sample set of the exposed data was easily matched with public information. A key issue being the fact that many of OneClass’ users are young, and as such would be unaware of the fraudulent activities that could result from their information being stolen by malicious actors. </a:t>
            </a:r>
            <a:endParaRPr lang="en-US" dirty="0"/>
          </a:p>
        </p:txBody>
      </p:sp>
      <p:pic>
        <p:nvPicPr>
          <p:cNvPr id="3" name="Picture 2">
            <a:extLst>
              <a:ext uri="{FF2B5EF4-FFF2-40B4-BE49-F238E27FC236}">
                <a16:creationId xmlns:a16="http://schemas.microsoft.com/office/drawing/2014/main" id="{E9CA8205-3F0B-4992-925C-323B638CB968}"/>
              </a:ext>
            </a:extLst>
          </p:cNvPr>
          <p:cNvPicPr>
            <a:picLocks noChangeAspect="1"/>
          </p:cNvPicPr>
          <p:nvPr/>
        </p:nvPicPr>
        <p:blipFill>
          <a:blip r:embed="rId5"/>
          <a:stretch>
            <a:fillRect/>
          </a:stretch>
        </p:blipFill>
        <p:spPr>
          <a:xfrm>
            <a:off x="6232802" y="915132"/>
            <a:ext cx="1620611" cy="600646"/>
          </a:xfrm>
          <a:prstGeom prst="rect">
            <a:avLst/>
          </a:prstGeom>
        </p:spPr>
      </p:pic>
      <p:sp>
        <p:nvSpPr>
          <p:cNvPr id="20" name="Text Placeholder 19">
            <a:extLst>
              <a:ext uri="{FF2B5EF4-FFF2-40B4-BE49-F238E27FC236}">
                <a16:creationId xmlns:a16="http://schemas.microsoft.com/office/drawing/2014/main" id="{01FB2642-AAC4-4293-B894-E74DD25392F7}"/>
              </a:ext>
            </a:extLst>
          </p:cNvPr>
          <p:cNvSpPr>
            <a:spLocks noGrp="1"/>
          </p:cNvSpPr>
          <p:nvPr>
            <p:ph type="body" sz="quarter" idx="22"/>
          </p:nvPr>
        </p:nvSpPr>
        <p:spPr>
          <a:xfrm>
            <a:off x="7017687" y="2147247"/>
            <a:ext cx="4895273" cy="425957"/>
          </a:xfrm>
        </p:spPr>
        <p:txBody>
          <a:bodyPr/>
          <a:lstStyle/>
          <a:p>
            <a:r>
              <a:rPr lang="en-US" dirty="0"/>
              <a:t>The Data Security Impact</a:t>
            </a:r>
            <a:endParaRPr lang="en-CA" dirty="0"/>
          </a:p>
        </p:txBody>
      </p:sp>
      <p:sp>
        <p:nvSpPr>
          <p:cNvPr id="21" name="TextBox 20">
            <a:extLst>
              <a:ext uri="{FF2B5EF4-FFF2-40B4-BE49-F238E27FC236}">
                <a16:creationId xmlns:a16="http://schemas.microsoft.com/office/drawing/2014/main" id="{DB843AFA-B205-43A4-BCFF-CC3306062A20}"/>
              </a:ext>
            </a:extLst>
          </p:cNvPr>
          <p:cNvSpPr txBox="1"/>
          <p:nvPr/>
        </p:nvSpPr>
        <p:spPr>
          <a:xfrm>
            <a:off x="7093528" y="2606126"/>
            <a:ext cx="4743782" cy="3385542"/>
          </a:xfrm>
          <a:prstGeom prst="rect">
            <a:avLst/>
          </a:prstGeom>
          <a:noFill/>
        </p:spPr>
        <p:txBody>
          <a:bodyPr wrap="square">
            <a:spAutoFit/>
          </a:bodyPr>
          <a:lstStyle/>
          <a:p>
            <a:pPr marL="285750" indent="-285750">
              <a:buFont typeface="Arial" panose="020B0604020202020204" pitchFamily="34" charset="0"/>
              <a:buChar cha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The AWS-hosted Elasticsearch database used by OneClass was left unsecured.</a:t>
            </a:r>
          </a:p>
          <a:p>
            <a:pPr marL="285750" indent="-285750">
              <a:buFont typeface="Arial" panose="020B0604020202020204" pitchFamily="34" charset="0"/>
              <a:buChar cha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The issue of incorrectly configured/unsecured databases in the cloud has been a prominent issue, as the transition from a network security approach to a data-specific approach.</a:t>
            </a:r>
          </a:p>
          <a:p>
            <a:endParaRPr lang="en-US" sz="1600" dirty="0">
              <a:solidFill>
                <a:schemeClr val="tx1">
                  <a:lumMod val="50000"/>
                </a:schemeClr>
              </a:solidFill>
              <a:latin typeface="Roboto Condensed Light" panose="02000000000000000000" pitchFamily="2" charset="0"/>
              <a:ea typeface="Roboto Condensed Light" panose="02000000000000000000" pitchFamily="2" charset="0"/>
            </a:endParaRPr>
          </a:p>
          <a:p>
            <a:r>
              <a:rPr lang="en-US" sz="1600" b="1" dirty="0">
                <a:solidFill>
                  <a:schemeClr val="tx1">
                    <a:lumMod val="50000"/>
                  </a:schemeClr>
                </a:solidFill>
                <a:latin typeface="Roboto Condensed Light" panose="02000000000000000000" pitchFamily="2" charset="0"/>
                <a:ea typeface="Roboto Condensed Light" panose="02000000000000000000" pitchFamily="2" charset="0"/>
              </a:rPr>
              <a:t>Solution</a:t>
            </a:r>
          </a:p>
          <a:p>
            <a:pPr marL="285750" indent="-285750">
              <a:buFont typeface="Arial" panose="020B0604020202020204" pitchFamily="34" charset="0"/>
              <a:buChar cha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Organizations, like OneClass, need to adopt a more comprehensive approach to data secured off-prem through additional applied controls:</a:t>
            </a:r>
          </a:p>
          <a:p>
            <a:pPr marL="562996" lvl="1" indent="-285750">
              <a:buFont typeface="Arial" panose="020B0604020202020204" pitchFamily="34" charset="0"/>
              <a:buChar cha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Higher degree of server security.</a:t>
            </a:r>
          </a:p>
          <a:p>
            <a:pPr marL="562996" lvl="1" indent="-285750">
              <a:buFont typeface="Arial" panose="020B0604020202020204" pitchFamily="34" charset="0"/>
              <a:buChar cha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Strengthening of access control measures through additional access rules.</a:t>
            </a:r>
          </a:p>
          <a:p>
            <a:pPr marL="562996" lvl="1" indent="-285750">
              <a:buFont typeface="Arial" panose="020B0604020202020204" pitchFamily="34" charset="0"/>
              <a:buChar cha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Ensuring systems that contain large amounts of personal or sensitive data have appropriate authentication measures.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62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algn="r" defTabSz="914400">
              <a:spcBef>
                <a:spcPts val="161"/>
              </a:spcBef>
              <a:tabLst>
                <a:tab pos="1309472" algn="l"/>
              </a:tabLst>
              <a:defRPr/>
            </a:pPr>
            <a:r>
              <a:rPr lang="en-CA" sz="788" spc="-18" dirty="0">
                <a:solidFill>
                  <a:srgbClr val="FFFFFF"/>
                </a:solidFill>
                <a:latin typeface="Exo" pitchFamily="2" charset="77"/>
                <a:cs typeface="Arial"/>
              </a:rPr>
              <a:t>Info-</a:t>
            </a:r>
            <a:r>
              <a:rPr lang="en-CA" sz="788" spc="-103" dirty="0">
                <a:solidFill>
                  <a:srgbClr val="FFFFFF"/>
                </a:solidFill>
                <a:latin typeface="Exo" pitchFamily="2" charset="77"/>
                <a:cs typeface="Arial"/>
              </a:rPr>
              <a:t>T</a:t>
            </a:r>
            <a:r>
              <a:rPr lang="en-CA" sz="788" spc="-15" dirty="0">
                <a:solidFill>
                  <a:srgbClr val="FFFFFF"/>
                </a:solidFill>
                <a:latin typeface="Exo" pitchFamily="2" charset="77"/>
                <a:cs typeface="Arial"/>
              </a:rPr>
              <a:t>ec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Researc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Grou</a:t>
            </a:r>
            <a:r>
              <a:rPr lang="en-CA" sz="788" spc="6" dirty="0">
                <a:solidFill>
                  <a:srgbClr val="FFFFFF"/>
                </a:solidFill>
                <a:latin typeface="Exo" pitchFamily="2" charset="77"/>
                <a:cs typeface="Arial"/>
              </a:rPr>
              <a:t>p   |   </a:t>
            </a:r>
            <a:fld id="{81D60167-4931-47E6-BA6A-407CBD079E47}" type="slidenum">
              <a:rPr sz="788" spc="6" smtClean="0">
                <a:solidFill>
                  <a:srgbClr val="FFFFFF"/>
                </a:solidFill>
                <a:latin typeface="Exo" pitchFamily="2" charset="77"/>
                <a:cs typeface="Arial" panose="020B0604020202020204" pitchFamily="34" charset="0"/>
              </a:rPr>
              <a:pPr marL="7700" algn="r" defTabSz="914400">
                <a:spcBef>
                  <a:spcPts val="161"/>
                </a:spcBef>
                <a:tabLst>
                  <a:tab pos="1309472" algn="l"/>
                </a:tabLst>
                <a:defRPr/>
              </a:pPr>
              <a:t>16</a:t>
            </a:fld>
            <a:endParaRPr sz="788" spc="6" dirty="0">
              <a:solidFill>
                <a:srgbClr val="FFFFFF"/>
              </a:solidFill>
              <a:latin typeface="Exo" pitchFamily="2" charset="77"/>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dirty="0"/>
              <a:t>Guided Implementation</a:t>
            </a:r>
            <a:endParaRPr lang="en-CA" dirty="0"/>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ontserrat Medium" pitchFamily="2" charset="77"/>
              </a:rPr>
              <a:t>What does a typical GI </a:t>
            </a:r>
            <a:r>
              <a:rPr lang="en-US" sz="2000" dirty="0">
                <a:solidFill>
                  <a:srgbClr val="4A4A4A"/>
                </a:solidFill>
                <a:latin typeface="Montserrat Medium" pitchFamily="2" charset="77"/>
              </a:rPr>
              <a:t>on</a:t>
            </a:r>
            <a:r>
              <a:rPr lang="en-US" sz="2000" dirty="0">
                <a:latin typeface="Montserrat Medium" pitchFamily="2" charset="77"/>
              </a:rPr>
              <a:t> this topic look like?</a:t>
            </a:r>
            <a:endParaRPr lang="en-CA" sz="2000" dirty="0">
              <a:latin typeface="Montserrat Medium" pitchFamily="2" charset="77"/>
            </a:endParaRPr>
          </a:p>
        </p:txBody>
      </p:sp>
      <p:pic>
        <p:nvPicPr>
          <p:cNvPr id="5" name="Picture 4">
            <a:extLst>
              <a:ext uri="{FF2B5EF4-FFF2-40B4-BE49-F238E27FC236}">
                <a16:creationId xmlns:a16="http://schemas.microsoft.com/office/drawing/2014/main" id="{366A3DAB-D053-472C-9609-F2792872845E}"/>
              </a:ext>
            </a:extLst>
          </p:cNvPr>
          <p:cNvPicPr>
            <a:picLocks noChangeAspect="1"/>
          </p:cNvPicPr>
          <p:nvPr>
            <p:custDataLst>
              <p:tags r:id="rId5"/>
            </p:custDataLst>
          </p:nvPr>
        </p:nvPicPr>
        <p:blipFill>
          <a:blip r:embed="rId29" cstate="screen">
            <a:extLst>
              <a:ext uri="{28A0092B-C50C-407E-A947-70E740481C1C}">
                <a14:useLocalDpi xmlns:a14="http://schemas.microsoft.com/office/drawing/2010/main"/>
              </a:ext>
            </a:extLst>
          </a:blip>
          <a:stretch>
            <a:fillRect/>
          </a:stretch>
        </p:blipFill>
        <p:spPr>
          <a:xfrm>
            <a:off x="499883" y="3239666"/>
            <a:ext cx="520953" cy="520953"/>
          </a:xfrm>
          <a:prstGeom prst="rect">
            <a:avLst/>
          </a:prstGeom>
        </p:spPr>
      </p:pic>
      <p:graphicFrame>
        <p:nvGraphicFramePr>
          <p:cNvPr id="7" name="Diagram 6">
            <a:extLst>
              <a:ext uri="{FF2B5EF4-FFF2-40B4-BE49-F238E27FC236}">
                <a16:creationId xmlns:a16="http://schemas.microsoft.com/office/drawing/2014/main" id="{B8CCC49A-D6A3-43EE-9C49-CA6B950D6A07}"/>
              </a:ext>
            </a:extLst>
          </p:cNvPr>
          <p:cNvGraphicFramePr/>
          <p:nvPr>
            <p:custDataLst>
              <p:tags r:id="rId6"/>
            </p:custDataLst>
            <p:extLst>
              <p:ext uri="{D42A27DB-BD31-4B8C-83A1-F6EECF244321}">
                <p14:modId xmlns:p14="http://schemas.microsoft.com/office/powerpoint/2010/main" val="426536698"/>
              </p:ext>
            </p:extLst>
          </p:nvPr>
        </p:nvGraphicFramePr>
        <p:xfrm>
          <a:off x="309838" y="2092161"/>
          <a:ext cx="8646551" cy="1016192"/>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sp>
        <p:nvSpPr>
          <p:cNvPr id="8" name="Rectangle 7">
            <a:extLst>
              <a:ext uri="{FF2B5EF4-FFF2-40B4-BE49-F238E27FC236}">
                <a16:creationId xmlns:a16="http://schemas.microsoft.com/office/drawing/2014/main" id="{876C24BD-7B6E-4AFE-84D3-78440DEC4C54}"/>
              </a:ext>
            </a:extLst>
          </p:cNvPr>
          <p:cNvSpPr/>
          <p:nvPr>
            <p:custDataLst>
              <p:tags r:id="rId7"/>
            </p:custDataLst>
          </p:nvPr>
        </p:nvSpPr>
        <p:spPr>
          <a:xfrm>
            <a:off x="991181" y="3341647"/>
            <a:ext cx="1495549"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#1:</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Scope requirements, objectives, and your specific challenges. </a:t>
            </a:r>
          </a:p>
        </p:txBody>
      </p:sp>
      <p:pic>
        <p:nvPicPr>
          <p:cNvPr id="9" name="Picture 8">
            <a:extLst>
              <a:ext uri="{FF2B5EF4-FFF2-40B4-BE49-F238E27FC236}">
                <a16:creationId xmlns:a16="http://schemas.microsoft.com/office/drawing/2014/main" id="{C0706F1E-A435-4E93-8FC5-B8319B197A71}"/>
              </a:ext>
            </a:extLst>
          </p:cNvPr>
          <p:cNvPicPr>
            <a:picLocks noChangeAspect="1"/>
          </p:cNvPicPr>
          <p:nvPr>
            <p:custDataLst>
              <p:tags r:id="rId8"/>
            </p:custDataLst>
          </p:nvPr>
        </p:nvPicPr>
        <p:blipFill>
          <a:blip r:embed="rId29" cstate="screen">
            <a:extLst>
              <a:ext uri="{28A0092B-C50C-407E-A947-70E740481C1C}">
                <a14:useLocalDpi xmlns:a14="http://schemas.microsoft.com/office/drawing/2010/main"/>
              </a:ext>
            </a:extLst>
          </a:blip>
          <a:stretch>
            <a:fillRect/>
          </a:stretch>
        </p:blipFill>
        <p:spPr>
          <a:xfrm>
            <a:off x="408142" y="4597692"/>
            <a:ext cx="520953" cy="520953"/>
          </a:xfrm>
          <a:prstGeom prst="rect">
            <a:avLst/>
          </a:prstGeom>
        </p:spPr>
      </p:pic>
      <p:sp>
        <p:nvSpPr>
          <p:cNvPr id="10" name="Rectangle 9">
            <a:extLst>
              <a:ext uri="{FF2B5EF4-FFF2-40B4-BE49-F238E27FC236}">
                <a16:creationId xmlns:a16="http://schemas.microsoft.com/office/drawing/2014/main" id="{0A3D6A72-FBE2-44C3-BB5A-FF3B8AE94F0A}"/>
              </a:ext>
            </a:extLst>
          </p:cNvPr>
          <p:cNvSpPr/>
          <p:nvPr>
            <p:custDataLst>
              <p:tags r:id="rId9"/>
            </p:custDataLst>
          </p:nvPr>
        </p:nvSpPr>
        <p:spPr>
          <a:xfrm>
            <a:off x="1002743" y="4588770"/>
            <a:ext cx="1263685"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#2:</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r>
              <a:rPr lang="en-US" sz="1400" dirty="0">
                <a:solidFill>
                  <a:srgbClr val="000000"/>
                </a:solidFill>
                <a:latin typeface="Roboto Condensed Light" panose="02000000000000000000" pitchFamily="2" charset="0"/>
                <a:ea typeface="Roboto Condensed Light" panose="02000000000000000000" pitchFamily="2" charset="0"/>
              </a:rPr>
              <a:t>Review and complete data security controls matrix.</a:t>
            </a: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pic>
        <p:nvPicPr>
          <p:cNvPr id="14" name="Picture 13">
            <a:extLst>
              <a:ext uri="{FF2B5EF4-FFF2-40B4-BE49-F238E27FC236}">
                <a16:creationId xmlns:a16="http://schemas.microsoft.com/office/drawing/2014/main" id="{F3EADD81-E9B1-4D37-B4F5-B9C527649DDC}"/>
              </a:ext>
            </a:extLst>
          </p:cNvPr>
          <p:cNvPicPr>
            <a:picLocks noChangeAspect="1"/>
          </p:cNvPicPr>
          <p:nvPr>
            <p:custDataLst>
              <p:tags r:id="rId10"/>
            </p:custDataLst>
          </p:nvPr>
        </p:nvPicPr>
        <p:blipFill>
          <a:blip r:embed="rId29" cstate="screen">
            <a:extLst>
              <a:ext uri="{28A0092B-C50C-407E-A947-70E740481C1C}">
                <a14:useLocalDpi xmlns:a14="http://schemas.microsoft.com/office/drawing/2010/main"/>
              </a:ext>
            </a:extLst>
          </a:blip>
          <a:stretch>
            <a:fillRect/>
          </a:stretch>
        </p:blipFill>
        <p:spPr>
          <a:xfrm>
            <a:off x="372085" y="5658978"/>
            <a:ext cx="520953" cy="520953"/>
          </a:xfrm>
          <a:prstGeom prst="rect">
            <a:avLst/>
          </a:prstGeom>
        </p:spPr>
      </p:pic>
      <p:sp>
        <p:nvSpPr>
          <p:cNvPr id="15" name="Rectangle 14">
            <a:extLst>
              <a:ext uri="{FF2B5EF4-FFF2-40B4-BE49-F238E27FC236}">
                <a16:creationId xmlns:a16="http://schemas.microsoft.com/office/drawing/2014/main" id="{F995F532-DAD3-413C-BF05-3C3734A69655}"/>
              </a:ext>
            </a:extLst>
          </p:cNvPr>
          <p:cNvSpPr/>
          <p:nvPr>
            <p:custDataLst>
              <p:tags r:id="rId11"/>
            </p:custDataLst>
          </p:nvPr>
        </p:nvSpPr>
        <p:spPr>
          <a:xfrm>
            <a:off x="993826" y="5679156"/>
            <a:ext cx="1492904"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#3: </a:t>
            </a:r>
            <a:r>
              <a:rPr kumimoji="0" lang="en-US" sz="140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Review and align compliance framework matrix.</a:t>
            </a: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16" name="Rectangle 15">
            <a:extLst>
              <a:ext uri="{FF2B5EF4-FFF2-40B4-BE49-F238E27FC236}">
                <a16:creationId xmlns:a16="http://schemas.microsoft.com/office/drawing/2014/main" id="{6D800CA0-031A-458F-90E4-1C272CCDB6E4}"/>
              </a:ext>
            </a:extLst>
          </p:cNvPr>
          <p:cNvSpPr/>
          <p:nvPr>
            <p:custDataLst>
              <p:tags r:id="rId12"/>
            </p:custDataLst>
          </p:nvPr>
        </p:nvSpPr>
        <p:spPr>
          <a:xfrm>
            <a:off x="3762601" y="3341647"/>
            <a:ext cx="1415873"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#4: </a:t>
            </a:r>
            <a:r>
              <a:rPr kumimoji="0" lang="en-US" sz="140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Identify gap closing initiatives.</a:t>
            </a:r>
            <a:endParaRPr kumimoji="0" lang="en-CA" sz="140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pic>
        <p:nvPicPr>
          <p:cNvPr id="18" name="Picture 17">
            <a:extLst>
              <a:ext uri="{FF2B5EF4-FFF2-40B4-BE49-F238E27FC236}">
                <a16:creationId xmlns:a16="http://schemas.microsoft.com/office/drawing/2014/main" id="{9E229D89-0003-4F5C-8E9E-C7C880A7FA8F}"/>
              </a:ext>
            </a:extLst>
          </p:cNvPr>
          <p:cNvPicPr>
            <a:picLocks noChangeAspect="1"/>
          </p:cNvPicPr>
          <p:nvPr>
            <p:custDataLst>
              <p:tags r:id="rId13"/>
            </p:custDataLst>
          </p:nvPr>
        </p:nvPicPr>
        <p:blipFill>
          <a:blip r:embed="rId29" cstate="screen">
            <a:extLst>
              <a:ext uri="{28A0092B-C50C-407E-A947-70E740481C1C}">
                <a14:useLocalDpi xmlns:a14="http://schemas.microsoft.com/office/drawing/2010/main"/>
              </a:ext>
            </a:extLst>
          </a:blip>
          <a:stretch>
            <a:fillRect/>
          </a:stretch>
        </p:blipFill>
        <p:spPr>
          <a:xfrm>
            <a:off x="3125671" y="3247040"/>
            <a:ext cx="520953" cy="520953"/>
          </a:xfrm>
          <a:prstGeom prst="rect">
            <a:avLst/>
          </a:prstGeom>
        </p:spPr>
      </p:pic>
      <p:pic>
        <p:nvPicPr>
          <p:cNvPr id="19" name="Picture 18">
            <a:extLst>
              <a:ext uri="{FF2B5EF4-FFF2-40B4-BE49-F238E27FC236}">
                <a16:creationId xmlns:a16="http://schemas.microsoft.com/office/drawing/2014/main" id="{02B68E01-79DA-4B1C-AD8C-903D8F9A8CE5}"/>
              </a:ext>
            </a:extLst>
          </p:cNvPr>
          <p:cNvPicPr>
            <a:picLocks noChangeAspect="1"/>
          </p:cNvPicPr>
          <p:nvPr>
            <p:custDataLst>
              <p:tags r:id="rId14"/>
            </p:custDataLst>
          </p:nvPr>
        </p:nvPicPr>
        <p:blipFill>
          <a:blip r:embed="rId29" cstate="screen">
            <a:extLst>
              <a:ext uri="{28A0092B-C50C-407E-A947-70E740481C1C}">
                <a14:useLocalDpi xmlns:a14="http://schemas.microsoft.com/office/drawing/2010/main"/>
              </a:ext>
            </a:extLst>
          </a:blip>
          <a:stretch>
            <a:fillRect/>
          </a:stretch>
        </p:blipFill>
        <p:spPr>
          <a:xfrm>
            <a:off x="3164133" y="4626683"/>
            <a:ext cx="520953" cy="520953"/>
          </a:xfrm>
          <a:prstGeom prst="rect">
            <a:avLst/>
          </a:prstGeom>
        </p:spPr>
      </p:pic>
      <p:sp>
        <p:nvSpPr>
          <p:cNvPr id="20" name="Rectangle 19">
            <a:extLst>
              <a:ext uri="{FF2B5EF4-FFF2-40B4-BE49-F238E27FC236}">
                <a16:creationId xmlns:a16="http://schemas.microsoft.com/office/drawing/2014/main" id="{0D51DD75-BDD9-416B-996F-FBF3F604DDBE}"/>
              </a:ext>
            </a:extLst>
          </p:cNvPr>
          <p:cNvSpPr/>
          <p:nvPr>
            <p:custDataLst>
              <p:tags r:id="rId15"/>
            </p:custDataLst>
          </p:nvPr>
        </p:nvSpPr>
        <p:spPr>
          <a:xfrm>
            <a:off x="3711327" y="4413639"/>
            <a:ext cx="1577053"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#5: </a:t>
            </a:r>
            <a:r>
              <a:rPr kumimoji="0" lang="en-US" sz="140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Prioritize all gap-closing initiatives based on criteria.</a:t>
            </a:r>
          </a:p>
        </p:txBody>
      </p:sp>
      <p:sp>
        <p:nvSpPr>
          <p:cNvPr id="21" name="Rectangle 20">
            <a:extLst>
              <a:ext uri="{FF2B5EF4-FFF2-40B4-BE49-F238E27FC236}">
                <a16:creationId xmlns:a16="http://schemas.microsoft.com/office/drawing/2014/main" id="{0D40DC66-C24E-4113-9799-023CEE0F10C5}"/>
              </a:ext>
            </a:extLst>
          </p:cNvPr>
          <p:cNvSpPr/>
          <p:nvPr>
            <p:custDataLst>
              <p:tags r:id="rId16"/>
            </p:custDataLst>
          </p:nvPr>
        </p:nvSpPr>
        <p:spPr>
          <a:xfrm>
            <a:off x="6844648" y="4725049"/>
            <a:ext cx="1577053"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#8: </a:t>
            </a:r>
            <a:r>
              <a:rPr lang="en-CA" sz="1400" dirty="0">
                <a:solidFill>
                  <a:srgbClr val="000000"/>
                </a:solidFill>
                <a:latin typeface="Roboto Condensed Light" panose="02000000000000000000" pitchFamily="2" charset="0"/>
                <a:ea typeface="Roboto Condensed Light" panose="02000000000000000000" pitchFamily="2" charset="0"/>
              </a:rPr>
              <a:t>Define metrics and establish monitoring schedule.</a:t>
            </a: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22" name="Straight Connector 21">
            <a:extLst>
              <a:ext uri="{FF2B5EF4-FFF2-40B4-BE49-F238E27FC236}">
                <a16:creationId xmlns:a16="http://schemas.microsoft.com/office/drawing/2014/main" id="{01A375F6-4276-4357-9BBD-ECB456564305}"/>
              </a:ext>
            </a:extLst>
          </p:cNvPr>
          <p:cNvCxnSpPr>
            <a:cxnSpLocks/>
          </p:cNvCxnSpPr>
          <p:nvPr>
            <p:custDataLst>
              <p:tags r:id="rId17"/>
            </p:custDataLst>
          </p:nvPr>
        </p:nvCxnSpPr>
        <p:spPr>
          <a:xfrm flipH="1">
            <a:off x="3370803" y="3781550"/>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841EA5F-C7CE-4EE6-8CAB-638CE452BC69}"/>
              </a:ext>
            </a:extLst>
          </p:cNvPr>
          <p:cNvPicPr>
            <a:picLocks noChangeAspect="1"/>
          </p:cNvPicPr>
          <p:nvPr>
            <p:custDataLst>
              <p:tags r:id="rId18"/>
            </p:custDataLst>
          </p:nvPr>
        </p:nvPicPr>
        <p:blipFill>
          <a:blip r:embed="rId29" cstate="screen">
            <a:extLst>
              <a:ext uri="{28A0092B-C50C-407E-A947-70E740481C1C}">
                <a14:useLocalDpi xmlns:a14="http://schemas.microsoft.com/office/drawing/2010/main"/>
              </a:ext>
            </a:extLst>
          </a:blip>
          <a:stretch>
            <a:fillRect/>
          </a:stretch>
        </p:blipFill>
        <p:spPr>
          <a:xfrm>
            <a:off x="6220510" y="4626683"/>
            <a:ext cx="520953" cy="520953"/>
          </a:xfrm>
          <a:prstGeom prst="rect">
            <a:avLst/>
          </a:prstGeom>
        </p:spPr>
      </p:pic>
      <p:pic>
        <p:nvPicPr>
          <p:cNvPr id="24" name="Picture 23">
            <a:extLst>
              <a:ext uri="{FF2B5EF4-FFF2-40B4-BE49-F238E27FC236}">
                <a16:creationId xmlns:a16="http://schemas.microsoft.com/office/drawing/2014/main" id="{368B60EB-C827-4EC6-A97F-5F8A688424CC}"/>
              </a:ext>
            </a:extLst>
          </p:cNvPr>
          <p:cNvPicPr>
            <a:picLocks noChangeAspect="1"/>
          </p:cNvPicPr>
          <p:nvPr>
            <p:custDataLst>
              <p:tags r:id="rId19"/>
            </p:custDataLst>
          </p:nvPr>
        </p:nvPicPr>
        <p:blipFill>
          <a:blip r:embed="rId29" cstate="screen">
            <a:extLst>
              <a:ext uri="{28A0092B-C50C-407E-A947-70E740481C1C}">
                <a14:useLocalDpi xmlns:a14="http://schemas.microsoft.com/office/drawing/2010/main"/>
              </a:ext>
            </a:extLst>
          </a:blip>
          <a:stretch>
            <a:fillRect/>
          </a:stretch>
        </p:blipFill>
        <p:spPr>
          <a:xfrm>
            <a:off x="6262618" y="3239666"/>
            <a:ext cx="520953" cy="520953"/>
          </a:xfrm>
          <a:prstGeom prst="rect">
            <a:avLst/>
          </a:prstGeom>
        </p:spPr>
      </p:pic>
      <p:sp>
        <p:nvSpPr>
          <p:cNvPr id="25" name="Rectangle 24">
            <a:extLst>
              <a:ext uri="{FF2B5EF4-FFF2-40B4-BE49-F238E27FC236}">
                <a16:creationId xmlns:a16="http://schemas.microsoft.com/office/drawing/2014/main" id="{41B92865-F37C-4DD3-84FE-E43198CB0221}"/>
              </a:ext>
            </a:extLst>
          </p:cNvPr>
          <p:cNvSpPr/>
          <p:nvPr>
            <p:custDataLst>
              <p:tags r:id="rId20"/>
            </p:custDataLst>
          </p:nvPr>
        </p:nvSpPr>
        <p:spPr>
          <a:xfrm>
            <a:off x="6844649" y="3319309"/>
            <a:ext cx="1256805"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#7: </a:t>
            </a:r>
            <a:r>
              <a:rPr kumimoji="0" lang="en-US" sz="140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Identify user groups and assess appropriate training plans. </a:t>
            </a:r>
            <a:endParaRPr kumimoji="0" lang="en-US" sz="140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27" name="Straight Connector 26">
            <a:extLst>
              <a:ext uri="{FF2B5EF4-FFF2-40B4-BE49-F238E27FC236}">
                <a16:creationId xmlns:a16="http://schemas.microsoft.com/office/drawing/2014/main" id="{50595DC1-8D51-4EF1-AC47-0A4885AF2AF2}"/>
              </a:ext>
            </a:extLst>
          </p:cNvPr>
          <p:cNvCxnSpPr>
            <a:cxnSpLocks/>
            <a:stCxn id="24" idx="2"/>
          </p:cNvCxnSpPr>
          <p:nvPr>
            <p:custDataLst>
              <p:tags r:id="rId21"/>
            </p:custDataLst>
          </p:nvPr>
        </p:nvCxnSpPr>
        <p:spPr>
          <a:xfrm flipH="1">
            <a:off x="6515182" y="3760618"/>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C951CA7-C56F-4944-A437-B07E96483324}"/>
              </a:ext>
            </a:extLst>
          </p:cNvPr>
          <p:cNvSpPr txBox="1"/>
          <p:nvPr>
            <p:custDataLst>
              <p:tags r:id="rId22"/>
            </p:custDataLst>
          </p:nvPr>
        </p:nvSpPr>
        <p:spPr>
          <a:xfrm>
            <a:off x="9423238" y="943806"/>
            <a:ext cx="2693370" cy="4662118"/>
          </a:xfrm>
          <a:prstGeom prst="rect">
            <a:avLst/>
          </a:prstGeom>
        </p:spPr>
        <p:txBody>
          <a:bodyPr vert="horz" wrap="square" lIns="0" tIns="6930" rIns="0" bIns="0" rtlCol="0">
            <a:spAutoFit/>
          </a:bodyPr>
          <a:lstStyle/>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A Guided Implementation (GI) is a series </a:t>
            </a: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of calls with an Info-Tech analyst to help implement our best practices in your organization.</a:t>
            </a:r>
          </a:p>
          <a:p>
            <a:pPr marL="7700" marR="242951" lvl="0" indent="0" algn="l" defTabSz="554437" rtl="0" eaLnBrk="1" fontAlgn="auto" latinLnBrk="0" hangingPunct="1">
              <a:lnSpc>
                <a:spcPct val="100000"/>
              </a:lnSpc>
              <a:spcBef>
                <a:spcPts val="55"/>
              </a:spcBef>
              <a:spcAft>
                <a:spcPts val="0"/>
              </a:spcAft>
              <a:buClrTx/>
              <a:buSzTx/>
              <a:buFontTx/>
              <a:buNone/>
              <a:tabLst/>
              <a:defRPr/>
            </a:pPr>
            <a:endParaRPr kumimoji="0" lang="en-US" sz="2000" u="none" strike="noStrike" kern="1200" cap="none" spc="-30" normalizeH="0" baseline="0" noProof="0" dirty="0">
              <a:ln>
                <a:noFill/>
              </a:ln>
              <a:solidFill>
                <a:srgbClr val="FFFFFF"/>
              </a:solidFill>
              <a:effectLst/>
              <a:uLnTx/>
              <a:uFillTx/>
              <a:latin typeface="Montserrat Medium" pitchFamily="2" charset="77"/>
              <a:cs typeface="Arial Narrow"/>
            </a:endParaRP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A typical GI is between six to eight calls over the course of four to six months.</a:t>
            </a:r>
          </a:p>
        </p:txBody>
      </p:sp>
      <p:cxnSp>
        <p:nvCxnSpPr>
          <p:cNvPr id="33" name="Straight Connector 32">
            <a:extLst>
              <a:ext uri="{FF2B5EF4-FFF2-40B4-BE49-F238E27FC236}">
                <a16:creationId xmlns:a16="http://schemas.microsoft.com/office/drawing/2014/main" id="{CA4090DA-CC36-4B66-9D3B-C887516BEE4E}"/>
              </a:ext>
            </a:extLst>
          </p:cNvPr>
          <p:cNvCxnSpPr/>
          <p:nvPr>
            <p:custDataLst>
              <p:tags r:id="rId23"/>
            </p:custDataLst>
          </p:nvPr>
        </p:nvCxnSpPr>
        <p:spPr>
          <a:xfrm flipH="1">
            <a:off x="651186" y="3760619"/>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2E97D1B-E82A-4C4B-B4E4-C7AAFA80F166}"/>
              </a:ext>
            </a:extLst>
          </p:cNvPr>
          <p:cNvCxnSpPr>
            <a:cxnSpLocks/>
          </p:cNvCxnSpPr>
          <p:nvPr>
            <p:custDataLst>
              <p:tags r:id="rId24"/>
            </p:custDataLst>
          </p:nvPr>
        </p:nvCxnSpPr>
        <p:spPr>
          <a:xfrm>
            <a:off x="643578" y="5187787"/>
            <a:ext cx="0" cy="49136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60FBF20-F142-4BD9-9C6B-1DCF3CBA08FE}"/>
              </a:ext>
            </a:extLst>
          </p:cNvPr>
          <p:cNvSpPr/>
          <p:nvPr>
            <p:custDataLst>
              <p:tags r:id="rId25"/>
            </p:custDataLst>
          </p:nvPr>
        </p:nvSpPr>
        <p:spPr>
          <a:xfrm>
            <a:off x="3709967" y="5687965"/>
            <a:ext cx="1690037"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#6: </a:t>
            </a:r>
            <a:r>
              <a:rPr lang="en-US" sz="1400" dirty="0">
                <a:solidFill>
                  <a:srgbClr val="000000"/>
                </a:solidFill>
                <a:latin typeface="Roboto Condensed Light" panose="02000000000000000000" pitchFamily="2" charset="0"/>
                <a:ea typeface="Roboto Condensed Light" panose="02000000000000000000" pitchFamily="2" charset="0"/>
              </a:rPr>
              <a:t>Evaluate cost and effort table and implementation timeline</a:t>
            </a:r>
            <a:r>
              <a:rPr lang="en-US" sz="1400" b="1" dirty="0">
                <a:solidFill>
                  <a:srgbClr val="000000"/>
                </a:solidFill>
                <a:latin typeface="Roboto Condensed Light" panose="02000000000000000000" pitchFamily="2" charset="0"/>
                <a:ea typeface="Roboto Condensed Light" panose="02000000000000000000" pitchFamily="2" charset="0"/>
              </a:rPr>
              <a:t>.</a:t>
            </a: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35" name="Straight Connector 34">
            <a:extLst>
              <a:ext uri="{FF2B5EF4-FFF2-40B4-BE49-F238E27FC236}">
                <a16:creationId xmlns:a16="http://schemas.microsoft.com/office/drawing/2014/main" id="{655A9018-5657-42B2-ACCC-0FAC84F14F11}"/>
              </a:ext>
            </a:extLst>
          </p:cNvPr>
          <p:cNvCxnSpPr>
            <a:cxnSpLocks/>
          </p:cNvCxnSpPr>
          <p:nvPr>
            <p:custDataLst>
              <p:tags r:id="rId26"/>
            </p:custDataLst>
          </p:nvPr>
        </p:nvCxnSpPr>
        <p:spPr>
          <a:xfrm flipH="1">
            <a:off x="3387567" y="5202103"/>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201940B8-0776-43F9-8661-31732DEB14FD}"/>
              </a:ext>
            </a:extLst>
          </p:cNvPr>
          <p:cNvPicPr>
            <a:picLocks noChangeAspect="1"/>
          </p:cNvPicPr>
          <p:nvPr>
            <p:custDataLst>
              <p:tags r:id="rId27"/>
            </p:custDataLst>
          </p:nvPr>
        </p:nvPicPr>
        <p:blipFill>
          <a:blip r:embed="rId29" cstate="screen">
            <a:extLst>
              <a:ext uri="{28A0092B-C50C-407E-A947-70E740481C1C}">
                <a14:useLocalDpi xmlns:a14="http://schemas.microsoft.com/office/drawing/2010/main"/>
              </a:ext>
            </a:extLst>
          </a:blip>
          <a:stretch>
            <a:fillRect/>
          </a:stretch>
        </p:blipFill>
        <p:spPr>
          <a:xfrm>
            <a:off x="3148516" y="5932901"/>
            <a:ext cx="520953" cy="520953"/>
          </a:xfrm>
          <a:prstGeom prst="rect">
            <a:avLst/>
          </a:prstGeom>
        </p:spPr>
      </p:pic>
    </p:spTree>
    <p:extLst>
      <p:ext uri="{BB962C8B-B14F-4D97-AF65-F5344CB8AC3E}">
        <p14:creationId xmlns:p14="http://schemas.microsoft.com/office/powerpoint/2010/main" val="229917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EA4694C-54A6-46F0-8E70-B717AA3158DE}"/>
              </a:ext>
            </a:extLst>
          </p:cNvPr>
          <p:cNvSpPr txBox="1">
            <a:spLocks/>
          </p:cNvSpPr>
          <p:nvPr/>
        </p:nvSpPr>
        <p:spPr>
          <a:xfrm>
            <a:off x="354106" y="528985"/>
            <a:ext cx="8623208" cy="542716"/>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CA" dirty="0">
                <a:solidFill>
                  <a:srgbClr val="4A4A4A"/>
                </a:solidFill>
              </a:rPr>
              <a:t>Workshop Overview</a:t>
            </a:r>
          </a:p>
        </p:txBody>
      </p:sp>
      <p:graphicFrame>
        <p:nvGraphicFramePr>
          <p:cNvPr id="5" name="Table 2">
            <a:extLst>
              <a:ext uri="{FF2B5EF4-FFF2-40B4-BE49-F238E27FC236}">
                <a16:creationId xmlns:a16="http://schemas.microsoft.com/office/drawing/2014/main" id="{A2C116FC-287E-48F3-B2A5-369EDCD091AC}"/>
              </a:ext>
            </a:extLst>
          </p:cNvPr>
          <p:cNvGraphicFramePr>
            <a:graphicFrameLocks noGrp="1"/>
          </p:cNvGraphicFramePr>
          <p:nvPr>
            <p:extLst>
              <p:ext uri="{D42A27DB-BD31-4B8C-83A1-F6EECF244321}">
                <p14:modId xmlns:p14="http://schemas.microsoft.com/office/powerpoint/2010/main" val="3933566391"/>
              </p:ext>
            </p:extLst>
          </p:nvPr>
        </p:nvGraphicFramePr>
        <p:xfrm>
          <a:off x="354106" y="1184011"/>
          <a:ext cx="11643455" cy="5607942"/>
        </p:xfrm>
        <a:graphic>
          <a:graphicData uri="http://schemas.openxmlformats.org/drawingml/2006/table">
            <a:tbl>
              <a:tblPr firstRow="1" bandRow="1">
                <a:tableStyleId>{5C22544A-7EE6-4342-B048-85BDC9FD1C3A}</a:tableStyleId>
              </a:tblPr>
              <a:tblGrid>
                <a:gridCol w="438875">
                  <a:extLst>
                    <a:ext uri="{9D8B030D-6E8A-4147-A177-3AD203B41FA5}">
                      <a16:colId xmlns:a16="http://schemas.microsoft.com/office/drawing/2014/main" val="20000"/>
                    </a:ext>
                  </a:extLst>
                </a:gridCol>
                <a:gridCol w="2240916">
                  <a:extLst>
                    <a:ext uri="{9D8B030D-6E8A-4147-A177-3AD203B41FA5}">
                      <a16:colId xmlns:a16="http://schemas.microsoft.com/office/drawing/2014/main" val="20001"/>
                    </a:ext>
                  </a:extLst>
                </a:gridCol>
                <a:gridCol w="2240916">
                  <a:extLst>
                    <a:ext uri="{9D8B030D-6E8A-4147-A177-3AD203B41FA5}">
                      <a16:colId xmlns:a16="http://schemas.microsoft.com/office/drawing/2014/main" val="20002"/>
                    </a:ext>
                  </a:extLst>
                </a:gridCol>
                <a:gridCol w="2240916">
                  <a:extLst>
                    <a:ext uri="{9D8B030D-6E8A-4147-A177-3AD203B41FA5}">
                      <a16:colId xmlns:a16="http://schemas.microsoft.com/office/drawing/2014/main" val="20003"/>
                    </a:ext>
                  </a:extLst>
                </a:gridCol>
                <a:gridCol w="2240916">
                  <a:extLst>
                    <a:ext uri="{9D8B030D-6E8A-4147-A177-3AD203B41FA5}">
                      <a16:colId xmlns:a16="http://schemas.microsoft.com/office/drawing/2014/main" val="20004"/>
                    </a:ext>
                  </a:extLst>
                </a:gridCol>
                <a:gridCol w="2240916">
                  <a:extLst>
                    <a:ext uri="{9D8B030D-6E8A-4147-A177-3AD203B41FA5}">
                      <a16:colId xmlns:a16="http://schemas.microsoft.com/office/drawing/2014/main" val="20005"/>
                    </a:ext>
                  </a:extLst>
                </a:gridCol>
              </a:tblGrid>
              <a:tr h="448184">
                <a:tc>
                  <a:txBody>
                    <a:bodyPr/>
                    <a:lstStyle/>
                    <a:p>
                      <a:pPr algn="ctr"/>
                      <a:endParaRPr lang="en-CA" sz="1200" b="1" dirty="0">
                        <a:solidFill>
                          <a:schemeClr val="bg1"/>
                        </a:solidFill>
                        <a:latin typeface="Roboto" panose="02000000000000000000" pitchFamily="2" charset="0"/>
                        <a:ea typeface="Roboto" panose="02000000000000000000" pitchFamily="2" charset="0"/>
                      </a:endParaRPr>
                    </a:p>
                  </a:txBody>
                  <a:tcPr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000" b="1" i="0" dirty="0">
                          <a:solidFill>
                            <a:schemeClr val="bg1"/>
                          </a:solidFill>
                          <a:latin typeface="Montserrat SemiBold"/>
                          <a:ea typeface="Roboto"/>
                        </a:rPr>
                        <a:t>Day 1</a:t>
                      </a:r>
                    </a:p>
                  </a:txBody>
                  <a:tcPr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AED4"/>
                    </a:solidFill>
                  </a:tcPr>
                </a:tc>
                <a:tc>
                  <a:txBody>
                    <a:bodyPr/>
                    <a:lstStyle/>
                    <a:p>
                      <a:pPr algn="ctr"/>
                      <a:r>
                        <a:rPr lang="en-CA" sz="2000" b="1" i="0" dirty="0">
                          <a:solidFill>
                            <a:schemeClr val="bg1"/>
                          </a:solidFill>
                          <a:latin typeface="Montserrat SemiBold"/>
                          <a:ea typeface="Roboto"/>
                        </a:rPr>
                        <a:t>Day 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191C5"/>
                    </a:solidFill>
                  </a:tcPr>
                </a:tc>
                <a:tc>
                  <a:txBody>
                    <a:bodyPr/>
                    <a:lstStyle/>
                    <a:p>
                      <a:pPr algn="ctr"/>
                      <a:r>
                        <a:rPr lang="en-CA" sz="2000" b="1" i="0" dirty="0">
                          <a:solidFill>
                            <a:schemeClr val="bg1"/>
                          </a:solidFill>
                          <a:latin typeface="Montserrat SemiBold"/>
                          <a:ea typeface="Roboto"/>
                        </a:rPr>
                        <a:t>Day 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algn="ctr"/>
                      <a:r>
                        <a:rPr lang="en-CA" sz="2000" b="1" i="0" dirty="0">
                          <a:solidFill>
                            <a:schemeClr val="bg1"/>
                          </a:solidFill>
                          <a:latin typeface="Montserrat SemiBold"/>
                          <a:ea typeface="Roboto"/>
                        </a:rPr>
                        <a:t>Day 4</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5E92"/>
                    </a:solidFill>
                  </a:tcPr>
                </a:tc>
                <a:tc>
                  <a:txBody>
                    <a:bodyPr/>
                    <a:lstStyle/>
                    <a:p>
                      <a:pPr algn="ctr"/>
                      <a:r>
                        <a:rPr lang="en-CA" sz="2000" b="1" i="0" baseline="0" dirty="0">
                          <a:solidFill>
                            <a:schemeClr val="bg1"/>
                          </a:solidFill>
                          <a:latin typeface="Montserrat SemiBold"/>
                          <a:ea typeface="Roboto"/>
                        </a:rPr>
                        <a:t>Day 5</a:t>
                      </a:r>
                      <a:endParaRPr lang="en-CA" sz="2000" b="1" i="0" dirty="0">
                        <a:solidFill>
                          <a:schemeClr val="bg1"/>
                        </a:solidFill>
                        <a:latin typeface="Montserrat SemiBold"/>
                        <a:ea typeface="Roboto"/>
                      </a:endParaRPr>
                    </a:p>
                  </a:txBody>
                  <a:tcPr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6476E"/>
                    </a:solidFill>
                  </a:tcPr>
                </a:tc>
                <a:extLst>
                  <a:ext uri="{0D108BD9-81ED-4DB2-BD59-A6C34878D82A}">
                    <a16:rowId xmlns:a16="http://schemas.microsoft.com/office/drawing/2014/main" val="10000"/>
                  </a:ext>
                </a:extLst>
              </a:tr>
              <a:tr h="502910">
                <a:tc rowSpan="2">
                  <a:txBody>
                    <a:bodyPr/>
                    <a:lstStyle/>
                    <a:p>
                      <a:pPr marL="215900" indent="-457200" algn="ctr">
                        <a:spcAft>
                          <a:spcPts val="500"/>
                        </a:spcAft>
                      </a:pPr>
                      <a:r>
                        <a:rPr lang="en-CA" sz="1600" b="1" i="0" baseline="0" dirty="0">
                          <a:solidFill>
                            <a:srgbClr val="2576B7"/>
                          </a:solidFill>
                          <a:latin typeface="Montserrat SemiBold"/>
                          <a:ea typeface="Roboto"/>
                        </a:rPr>
                        <a:t>Activities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rgbClr val="7CAED4"/>
                          </a:solidFill>
                          <a:latin typeface="Montserrat SemiBold"/>
                          <a:ea typeface="Roboto"/>
                        </a:rPr>
                        <a:t>Identify Internal and External Drivers</a:t>
                      </a:r>
                      <a:endParaRPr lang="en-CA" sz="1200" b="1" i="0" dirty="0">
                        <a:solidFill>
                          <a:srgbClr val="7CAED4"/>
                        </a:solidFill>
                        <a:latin typeface="Montserrat SemiBold"/>
                        <a:ea typeface="Roboto"/>
                      </a:endParaRP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ts val="1500"/>
                        </a:lnSpc>
                        <a:spcBef>
                          <a:spcPts val="0"/>
                        </a:spcBef>
                        <a:spcAft>
                          <a:spcPts val="0"/>
                        </a:spcAft>
                        <a:buClrTx/>
                        <a:buSzTx/>
                        <a:buFontTx/>
                        <a:buNone/>
                        <a:tabLst/>
                        <a:defRPr/>
                      </a:pPr>
                      <a:r>
                        <a:rPr lang="en-US" sz="1200" b="1" i="0" dirty="0">
                          <a:solidFill>
                            <a:srgbClr val="5191C5"/>
                          </a:solidFill>
                          <a:latin typeface="Montserrat SemiBold"/>
                          <a:ea typeface="Roboto"/>
                        </a:rPr>
                        <a:t>Assess the Current State</a:t>
                      </a:r>
                      <a:endParaRPr lang="en-CA" sz="1200" b="1" i="0" dirty="0">
                        <a:solidFill>
                          <a:srgbClr val="5191C5"/>
                        </a:solidFill>
                        <a:latin typeface="Montserrat SemiBold"/>
                        <a:ea typeface="Roboto"/>
                      </a:endParaRP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accent1"/>
                          </a:solidFill>
                          <a:latin typeface="Montserrat SemiBold"/>
                          <a:ea typeface="Roboto"/>
                        </a:rPr>
                        <a:t>Identify Gaps and Define Initiatives </a:t>
                      </a:r>
                      <a:endParaRPr lang="en-CA" sz="1200" b="1" i="0" dirty="0">
                        <a:solidFill>
                          <a:schemeClr val="accent1"/>
                        </a:solidFill>
                        <a:latin typeface="Montserrat SemiBold"/>
                        <a:ea typeface="Roboto"/>
                      </a:endParaRP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accent1">
                              <a:lumMod val="75000"/>
                            </a:schemeClr>
                          </a:solidFill>
                          <a:latin typeface="Montserrat SemiBold"/>
                          <a:ea typeface="Roboto"/>
                        </a:rPr>
                        <a:t>Develop Implementation Plan and Define Metrics</a:t>
                      </a:r>
                      <a:endParaRPr lang="en-CA" sz="1200" b="1" i="0" dirty="0">
                        <a:solidFill>
                          <a:schemeClr val="accent1">
                            <a:lumMod val="75000"/>
                          </a:schemeClr>
                        </a:solidFill>
                        <a:latin typeface="Montserrat SemiBold"/>
                        <a:ea typeface="Roboto"/>
                      </a:endParaRP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6476E"/>
                          </a:solidFill>
                          <a:latin typeface="Montserrat SemiBold"/>
                          <a:ea typeface="Roboto"/>
                        </a:rPr>
                        <a:t>Next Steps and </a:t>
                      </a:r>
                      <a:br>
                        <a:rPr lang="en-CA" sz="1200" b="1" i="0" dirty="0">
                          <a:solidFill>
                            <a:srgbClr val="16476E"/>
                          </a:solidFill>
                          <a:latin typeface="Montserrat SemiBold"/>
                          <a:ea typeface="Roboto"/>
                        </a:rPr>
                      </a:br>
                      <a:r>
                        <a:rPr lang="en-CA" sz="1200" b="1" i="0" dirty="0">
                          <a:solidFill>
                            <a:srgbClr val="16476E"/>
                          </a:solidFill>
                          <a:latin typeface="Montserrat SemiBold"/>
                          <a:ea typeface="Roboto"/>
                        </a:rPr>
                        <a:t>Wrap-Up (offsite)</a:t>
                      </a:r>
                    </a:p>
                  </a:txBody>
                  <a:tcPr marL="108000" marR="108000" marT="144000" marB="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225850"/>
                  </a:ext>
                </a:extLst>
              </a:tr>
              <a:tr h="2469967">
                <a:tc vMerge="1">
                  <a:txBody>
                    <a:bodyPr/>
                    <a:lstStyle/>
                    <a:p>
                      <a:pPr marL="216000" indent="-457200" algn="ctr">
                        <a:spcAft>
                          <a:spcPts val="500"/>
                        </a:spcAft>
                      </a:pPr>
                      <a:endParaRPr lang="en-CA" sz="1600" b="1" i="0" baseline="0">
                        <a:solidFill>
                          <a:schemeClr val="bg1"/>
                        </a:solidFill>
                        <a:latin typeface="Montserrat SemiBold" pitchFamily="2" charset="77"/>
                        <a:ea typeface="Roboto" panose="02000000000000000000" pitchFamily="2" charset="0"/>
                      </a:endParaRP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rgbClr val="000000"/>
                          </a:solidFill>
                          <a:latin typeface="Roboto Condensed Light" panose="02000000000000000000" pitchFamily="2" charset="0"/>
                          <a:ea typeface="Roboto Condensed Light" panose="02000000000000000000" pitchFamily="2" charset="0"/>
                        </a:rPr>
                        <a:t>1.1 Review the business context. </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1.2 Review compliance drivers and relevant regulatory frameworks. </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1.3 Discuss current drivers from both the InfoSec and business context. </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1.4 Define the scope; which data sources will be examined, and what is the tier of data (classification standard) in focus for this project?</a:t>
                      </a:r>
                    </a:p>
                    <a:p>
                      <a:pPr marL="216000" indent="-457200">
                        <a:lnSpc>
                          <a:spcPts val="1300"/>
                        </a:lnSpc>
                        <a:spcBef>
                          <a:spcPts val="600"/>
                        </a:spcBef>
                        <a:spcAft>
                          <a:spcPts val="0"/>
                        </a:spcAft>
                      </a:pPr>
                      <a:endParaRPr lang="en-CA" sz="1200" b="0" i="0" baseline="0" dirty="0">
                        <a:solidFill>
                          <a:srgbClr val="000000"/>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2.1 Map the flow of all high-risk, highly sensitive data in-scope for project workshop (at-rest and in-transit); document and compare with Data Inventory.</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2.2 Review current set of data security controls.</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2.3 Identify and list future or potential adjustments to the organization’s data security landscape. </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2.4 Complete Data Security Matrix and recommended action items. </a:t>
                      </a:r>
                    </a:p>
                    <a:p>
                      <a:pPr marL="216000" indent="-457200">
                        <a:lnSpc>
                          <a:spcPts val="1300"/>
                        </a:lnSpc>
                        <a:spcBef>
                          <a:spcPts val="600"/>
                        </a:spcBef>
                        <a:spcAft>
                          <a:spcPts val="0"/>
                        </a:spcAft>
                      </a:pPr>
                      <a:endParaRPr lang="en-CA" sz="1200" b="0" i="0" dirty="0">
                        <a:solidFill>
                          <a:srgbClr val="000000"/>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3.1 Review data security Gaps. </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baseline="0" dirty="0">
                          <a:solidFill>
                            <a:srgbClr val="000000"/>
                          </a:solidFill>
                          <a:latin typeface="Roboto Condensed Light" panose="02000000000000000000" pitchFamily="2" charset="0"/>
                          <a:ea typeface="Roboto Condensed Light" panose="02000000000000000000" pitchFamily="2" charset="0"/>
                        </a:rPr>
                        <a:t>3.2 Identify gap-closing initiatives in-scope for each of the seven areas of data security.</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baseline="0" dirty="0">
                          <a:solidFill>
                            <a:srgbClr val="000000"/>
                          </a:solidFill>
                          <a:latin typeface="Roboto Condensed Light" panose="02000000000000000000" pitchFamily="2" charset="0"/>
                          <a:ea typeface="Roboto Condensed Light" panose="02000000000000000000" pitchFamily="2" charset="0"/>
                        </a:rPr>
                        <a:t>3.4 Allocate cost and effort values, and prioritize initiatives.</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baseline="0" dirty="0">
                          <a:solidFill>
                            <a:srgbClr val="000000"/>
                          </a:solidFill>
                          <a:latin typeface="Roboto Condensed Light" panose="02000000000000000000" pitchFamily="2" charset="0"/>
                          <a:ea typeface="Roboto Condensed Light" panose="02000000000000000000" pitchFamily="2" charset="0"/>
                        </a:rPr>
                        <a:t>3.5 Compare against compliance obligations and security frameworks.</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baseline="0" dirty="0">
                          <a:solidFill>
                            <a:srgbClr val="000000"/>
                          </a:solidFill>
                          <a:latin typeface="Roboto Condensed Light" panose="02000000000000000000" pitchFamily="2" charset="0"/>
                          <a:ea typeface="Roboto Condensed Light" panose="02000000000000000000" pitchFamily="2" charset="0"/>
                        </a:rPr>
                        <a:t>3.6 Define execution waves and initial timeline for implementation.</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4.1 Finalize implementation roadmap for data security initiatives.</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4.2 Identify scope of employees or end-users impacted by changes to data security landscape.</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4.3 Develop training plan for any process or administrative-based initiatives.</a:t>
                      </a:r>
                    </a:p>
                    <a:p>
                      <a:pPr marL="216000" indent="-457200">
                        <a:lnSpc>
                          <a:spcPts val="1300"/>
                        </a:lnSpc>
                        <a:spcBef>
                          <a:spcPts val="600"/>
                        </a:spcBef>
                        <a:spcAft>
                          <a:spcPts val="0"/>
                        </a:spcAft>
                      </a:pPr>
                      <a:r>
                        <a:rPr lang="en-CA" sz="1200" b="0" i="0" baseline="0" dirty="0">
                          <a:solidFill>
                            <a:srgbClr val="000000"/>
                          </a:solidFill>
                          <a:latin typeface="Roboto Condensed Light" panose="02000000000000000000" pitchFamily="2" charset="0"/>
                          <a:ea typeface="Roboto Condensed Light" panose="02000000000000000000" pitchFamily="2" charset="0"/>
                        </a:rPr>
                        <a:t>4.4 Define metrics for measurement of data security program success.</a:t>
                      </a:r>
                    </a:p>
                    <a:p>
                      <a:pPr marL="216000" indent="-457200">
                        <a:lnSpc>
                          <a:spcPts val="1300"/>
                        </a:lnSpc>
                        <a:spcBef>
                          <a:spcPts val="600"/>
                        </a:spcBef>
                        <a:spcAft>
                          <a:spcPts val="0"/>
                        </a:spcAft>
                      </a:pPr>
                      <a:r>
                        <a:rPr lang="en-CA" sz="1200" b="0" i="0" baseline="0" dirty="0">
                          <a:solidFill>
                            <a:srgbClr val="000000"/>
                          </a:solidFill>
                          <a:latin typeface="Roboto Condensed Light" panose="02000000000000000000" pitchFamily="2" charset="0"/>
                          <a:ea typeface="Roboto Condensed Light" panose="02000000000000000000" pitchFamily="2" charset="0"/>
                        </a:rPr>
                        <a:t>4.5 Outline schedule for monitoring and reporting. </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5900" indent="-457200">
                        <a:lnSpc>
                          <a:spcPts val="1300"/>
                        </a:lnSpc>
                        <a:spcBef>
                          <a:spcPts val="600"/>
                        </a:spcBef>
                        <a:spcAft>
                          <a:spcPts val="0"/>
                        </a:spcAft>
                      </a:pPr>
                      <a:r>
                        <a:rPr lang="en-CA" sz="1200" b="0" i="0" baseline="0" dirty="0">
                          <a:solidFill>
                            <a:srgbClr val="000000"/>
                          </a:solidFill>
                          <a:latin typeface="Roboto Condensed Light"/>
                          <a:ea typeface="Roboto Condensed Light"/>
                        </a:rPr>
                        <a:t>5.1 Complete in-progress deliverables from previous four days.</a:t>
                      </a:r>
                    </a:p>
                    <a:p>
                      <a:pPr marL="215900" indent="-457200">
                        <a:lnSpc>
                          <a:spcPts val="1300"/>
                        </a:lnSpc>
                        <a:spcBef>
                          <a:spcPts val="600"/>
                        </a:spcBef>
                        <a:spcAft>
                          <a:spcPts val="0"/>
                        </a:spcAft>
                      </a:pPr>
                      <a:r>
                        <a:rPr lang="en-CA" sz="1200" b="0" i="0" baseline="0" dirty="0">
                          <a:solidFill>
                            <a:srgbClr val="000000"/>
                          </a:solidFill>
                          <a:latin typeface="Roboto Condensed Light"/>
                          <a:ea typeface="Roboto Condensed Light"/>
                        </a:rPr>
                        <a:t>5.2 Set up review time for workshop deliverables and to discuss next steps.</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8698">
                <a:tc>
                  <a:txBody>
                    <a:bodyPr/>
                    <a:lstStyle/>
                    <a:p>
                      <a:pPr marL="215900" marR="0" indent="-457200" algn="ctr" defTabSz="914400" rtl="0" eaLnBrk="1" fontAlgn="auto" latinLnBrk="0" hangingPunct="1">
                        <a:lnSpc>
                          <a:spcPct val="100000"/>
                        </a:lnSpc>
                        <a:spcBef>
                          <a:spcPts val="0"/>
                        </a:spcBef>
                        <a:spcAft>
                          <a:spcPts val="500"/>
                        </a:spcAft>
                        <a:buClrTx/>
                        <a:buSzTx/>
                        <a:buFontTx/>
                        <a:buNone/>
                        <a:tabLst/>
                        <a:defRPr/>
                      </a:pPr>
                      <a:r>
                        <a:rPr lang="en-CA" sz="1600" b="1" i="0" dirty="0">
                          <a:solidFill>
                            <a:srgbClr val="2576B7"/>
                          </a:solidFill>
                          <a:latin typeface="Montserrat SemiBold"/>
                          <a:ea typeface="Roboto"/>
                        </a:rPr>
                        <a:t>Deliverables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a:ea typeface="Roboto Condensed Light"/>
                        </a:rPr>
                        <a:t>Set of data security objectives</a:t>
                      </a:r>
                    </a:p>
                    <a:p>
                      <a:pPr marL="143510" indent="-14351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a:ea typeface="Roboto Condensed Light"/>
                        </a:rPr>
                        <a:t>Mapped compliance matrix </a:t>
                      </a:r>
                    </a:p>
                    <a:p>
                      <a:pPr marL="143510" indent="-14351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a:ea typeface="Roboto Condensed Light"/>
                        </a:rPr>
                        <a:t>Defined project scope</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a:ea typeface="Roboto Condensed Light"/>
                        </a:rPr>
                        <a:t>Revised Data Inventory</a:t>
                      </a:r>
                    </a:p>
                    <a:p>
                      <a:pPr marL="143510" indent="-14351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a:ea typeface="Roboto Condensed Light"/>
                        </a:rPr>
                        <a:t>Completed Data Security Matrix (compliance frameworks and security controls)</a:t>
                      </a:r>
                      <a:endParaRPr lang="en-CA" sz="1200" b="0" i="0" baseline="0" dirty="0">
                        <a:solidFill>
                          <a:srgbClr val="000000"/>
                        </a:solidFill>
                        <a:latin typeface="Roboto Condensed Light"/>
                        <a:ea typeface="Roboto Condensed Light"/>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a:ea typeface="Roboto Condensed Light"/>
                        </a:rPr>
                        <a:t>Finalized Data Security Matrix</a:t>
                      </a:r>
                    </a:p>
                    <a:p>
                      <a:pPr marL="143510" indent="-14351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a:ea typeface="Roboto Condensed Light"/>
                        </a:rPr>
                        <a:t>Completed Data Security Initiatives list </a:t>
                      </a:r>
                    </a:p>
                    <a:p>
                      <a:pPr marL="0" indent="0">
                        <a:lnSpc>
                          <a:spcPts val="1300"/>
                        </a:lnSpc>
                        <a:spcBef>
                          <a:spcPts val="600"/>
                        </a:spcBef>
                        <a:spcAft>
                          <a:spcPts val="0"/>
                        </a:spcAft>
                        <a:buClrTx/>
                        <a:buFont typeface="+mj-lt"/>
                        <a:buNone/>
                      </a:pPr>
                      <a:endParaRPr lang="en-CA" sz="1200" b="0" i="0" baseline="0" dirty="0">
                        <a:solidFill>
                          <a:srgbClr val="000000"/>
                        </a:solidFill>
                        <a:latin typeface="Roboto Condensed Light"/>
                        <a:ea typeface="Roboto Condensed Light"/>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panose="02000000000000000000" pitchFamily="2" charset="0"/>
                          <a:ea typeface="Roboto Condensed Light" panose="02000000000000000000" pitchFamily="2" charset="0"/>
                        </a:rPr>
                        <a:t>Finalized Data Security Roadmap</a:t>
                      </a:r>
                    </a:p>
                    <a:p>
                      <a:pPr marL="144000" indent="-14400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panose="02000000000000000000" pitchFamily="2" charset="0"/>
                          <a:ea typeface="Roboto Condensed Light" panose="02000000000000000000" pitchFamily="2" charset="0"/>
                        </a:rPr>
                        <a:t>Data Security Metrics</a:t>
                      </a:r>
                    </a:p>
                    <a:p>
                      <a:pPr marL="144000" indent="-14400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panose="02000000000000000000" pitchFamily="2" charset="0"/>
                          <a:ea typeface="Roboto Condensed Light" panose="02000000000000000000" pitchFamily="2" charset="0"/>
                        </a:rPr>
                        <a:t>Outline for Data Security Technical report </a:t>
                      </a:r>
                    </a:p>
                    <a:p>
                      <a:pPr marL="144000" indent="-144000">
                        <a:lnSpc>
                          <a:spcPts val="1300"/>
                        </a:lnSpc>
                        <a:spcBef>
                          <a:spcPts val="600"/>
                        </a:spcBef>
                        <a:spcAft>
                          <a:spcPts val="0"/>
                        </a:spcAft>
                        <a:buClrTx/>
                        <a:buFont typeface="+mj-lt"/>
                        <a:buAutoNum type="arabicPeriod"/>
                      </a:pPr>
                      <a:endParaRPr lang="en-CA" sz="1200" b="0" i="0" baseline="0" dirty="0">
                        <a:solidFill>
                          <a:srgbClr val="000000"/>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panose="02000000000000000000" pitchFamily="2" charset="0"/>
                          <a:ea typeface="Roboto Condensed Light" panose="02000000000000000000" pitchFamily="2" charset="0"/>
                        </a:rPr>
                        <a:t>Completed and delivered Data Security Technical Report and Executive Presentation</a:t>
                      </a:r>
                    </a:p>
                    <a:p>
                      <a:pPr marL="228600" indent="-22860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panose="02000000000000000000" pitchFamily="2" charset="0"/>
                          <a:ea typeface="Roboto Condensed Light" panose="02000000000000000000" pitchFamily="2" charset="0"/>
                        </a:rPr>
                        <a:t>Additional recommendations based on days one to four of workshop</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6" name="Text Placeholder 29">
            <a:extLst>
              <a:ext uri="{FF2B5EF4-FFF2-40B4-BE49-F238E27FC236}">
                <a16:creationId xmlns:a16="http://schemas.microsoft.com/office/drawing/2014/main" id="{237E9D5F-7F5E-48E1-80EF-8DF1F5E7936B}"/>
              </a:ext>
            </a:extLst>
          </p:cNvPr>
          <p:cNvSpPr txBox="1">
            <a:spLocks/>
          </p:cNvSpPr>
          <p:nvPr/>
        </p:nvSpPr>
        <p:spPr>
          <a:xfrm>
            <a:off x="7237226" y="581657"/>
            <a:ext cx="4656325" cy="4373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200" dirty="0">
                <a:solidFill>
                  <a:srgbClr val="2576B7"/>
                </a:solidFill>
                <a:latin typeface="Montserrat Medium" pitchFamily="2" charset="77"/>
                <a:cs typeface="Arial"/>
              </a:rPr>
              <a:t>Contact your account representative for more information.</a:t>
            </a:r>
            <a:br>
              <a:rPr lang="en-CA" dirty="0">
                <a:cs typeface="Arial"/>
              </a:rPr>
            </a:br>
            <a:r>
              <a:rPr lang="en-CA" sz="1200" b="1" dirty="0">
                <a:solidFill>
                  <a:srgbClr val="2576B7"/>
                </a:solidFill>
                <a:latin typeface="Montserrat SemiBold" pitchFamily="2" charset="77"/>
                <a:cs typeface="Arial" panose="020B0604020202020204" pitchFamily="34" charset="0"/>
                <a:hlinkClick r:id="rId2">
                  <a:extLst>
                    <a:ext uri="{A12FA001-AC4F-418D-AE19-62706E023703}">
                      <ahyp:hlinkClr xmlns:ahyp="http://schemas.microsoft.com/office/drawing/2018/hyperlinkcolor" val="tx"/>
                    </a:ext>
                  </a:extLst>
                </a:hlinkClick>
              </a:rPr>
              <a:t>workshops@infotech.com</a:t>
            </a:r>
            <a:r>
              <a:rPr lang="en-CA" sz="1200" b="1" dirty="0">
                <a:solidFill>
                  <a:srgbClr val="2576B7"/>
                </a:solidFill>
                <a:latin typeface="Montserrat SemiBold" pitchFamily="2" charset="77"/>
                <a:cs typeface="Arial" panose="020B0604020202020204" pitchFamily="34" charset="0"/>
              </a:rPr>
              <a:t>   1-888-670-8889</a:t>
            </a:r>
          </a:p>
        </p:txBody>
      </p:sp>
    </p:spTree>
    <p:extLst>
      <p:ext uri="{BB962C8B-B14F-4D97-AF65-F5344CB8AC3E}">
        <p14:creationId xmlns:p14="http://schemas.microsoft.com/office/powerpoint/2010/main" val="4138785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040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p:txBody>
          <a:bodyPr>
            <a:noAutofit/>
          </a:bodyPr>
          <a:lstStyle/>
          <a:p>
            <a:r>
              <a:rPr lang="en-US" dirty="0">
                <a:solidFill>
                  <a:srgbClr val="2576B7"/>
                </a:solidFill>
              </a:rPr>
              <a:t>Analyst</a:t>
            </a:r>
            <a:br>
              <a:rPr lang="en-US" dirty="0">
                <a:solidFill>
                  <a:srgbClr val="2576B7"/>
                </a:solidFill>
              </a:rPr>
            </a:br>
            <a:r>
              <a:rPr lang="en-US" dirty="0">
                <a:solidFill>
                  <a:srgbClr val="2576B7"/>
                </a:solidFill>
              </a:rPr>
              <a:t>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a:xfrm>
            <a:off x="367657" y="1667939"/>
            <a:ext cx="3582043" cy="770461"/>
          </a:xfrm>
        </p:spPr>
        <p:txBody>
          <a:bodyPr>
            <a:noAutofit/>
          </a:bodyPr>
          <a:lstStyle/>
          <a:p>
            <a:r>
              <a:rPr lang="en-US" dirty="0"/>
              <a:t>Secure your data to help secure your business. </a:t>
            </a:r>
          </a:p>
        </p:txBody>
      </p:sp>
      <p:sp>
        <p:nvSpPr>
          <p:cNvPr id="8" name="Text Placeholder 7"/>
          <p:cNvSpPr>
            <a:spLocks noGrp="1"/>
          </p:cNvSpPr>
          <p:nvPr>
            <p:ph type="body" sz="quarter" idx="13"/>
          </p:nvPr>
        </p:nvSpPr>
        <p:spPr/>
        <p:txBody>
          <a:bodyPr>
            <a:noAutofit/>
          </a:bodyPr>
          <a:lstStyle/>
          <a:p>
            <a:r>
              <a:rPr lang="en-US" dirty="0"/>
              <a:t>Cassandra Cooper</a:t>
            </a:r>
            <a:br>
              <a:rPr lang="en-US" dirty="0"/>
            </a:br>
            <a:r>
              <a:rPr lang="en-US" dirty="0">
                <a:latin typeface="Montserrat Medium" pitchFamily="2" charset="77"/>
              </a:rPr>
              <a:t>Senior Research Analyst, Security, Risk, and Compliance</a:t>
            </a:r>
            <a:br>
              <a:rPr lang="en-US" dirty="0">
                <a:latin typeface="Montserrat Medium" pitchFamily="2" charset="77"/>
              </a:rPr>
            </a:br>
            <a:r>
              <a:rPr lang="en-US" dirty="0">
                <a:latin typeface="Montserrat Medium" pitchFamily="2" charset="77"/>
              </a:rPr>
              <a:t>Info-Tech Research Group</a:t>
            </a:r>
            <a:endParaRPr lang="en-CA" dirty="0">
              <a:latin typeface="Montserrat Medium" pitchFamily="2" charset="77"/>
            </a:endParaRPr>
          </a:p>
        </p:txBody>
      </p:sp>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xfrm>
            <a:off x="5232400" y="1528751"/>
            <a:ext cx="6661150" cy="4218417"/>
          </a:xfrm>
          <a:prstGeom prst="rect">
            <a:avLst/>
          </a:prstGeom>
        </p:spPr>
        <p:txBody>
          <a:bodyPr>
            <a:noAutofit/>
          </a:bodyPr>
          <a:lstStyle/>
          <a:p>
            <a:pPr marL="0" marR="3081" indent="0">
              <a:lnSpc>
                <a:spcPct val="101000"/>
              </a:lnSpc>
              <a:spcBef>
                <a:spcPts val="58"/>
              </a:spcBef>
              <a:buNone/>
            </a:pPr>
            <a:r>
              <a:rPr lang="en-US" dirty="0"/>
              <a:t>Gone are the days of simply protecting the network perimeter, or securing your primary assets, and resting comfortably at night knowing that your business’ most important data would not be at risk. An expanded global economy brings with it an expectation of collaboration – not just internally, but between different organizations in different areas of the world. Data has become an asset, and unlike the devices to which it travels, data is not static or stationary, but dynamic and fluid in nature.</a:t>
            </a:r>
          </a:p>
          <a:p>
            <a:pPr marL="0" marR="3081" indent="0">
              <a:lnSpc>
                <a:spcPct val="101000"/>
              </a:lnSpc>
              <a:spcBef>
                <a:spcPts val="58"/>
              </a:spcBef>
              <a:buNone/>
            </a:pPr>
            <a:r>
              <a:rPr lang="en-US" dirty="0"/>
              <a:t>Throughout its lifecycle, data will live in a multitude of repositories and move through various sources. The extent of a business’ data sources no longer lie within the confines of the office or primary workspace, a set of easily-controlled devices, or even a physical data center – organizations increasingly keep high volumes of sensitive, valuable data in the cloud. While accessible and convenient, this poses its own set of data security risks and questions. </a:t>
            </a:r>
          </a:p>
          <a:p>
            <a:pPr marL="0" marR="3081" indent="0">
              <a:lnSpc>
                <a:spcPct val="101000"/>
              </a:lnSpc>
              <a:spcBef>
                <a:spcPts val="58"/>
              </a:spcBef>
              <a:buNone/>
            </a:pPr>
            <a:r>
              <a:rPr lang="en-US" dirty="0"/>
              <a:t>As a result, business and IT leaders must map the flow of data throughout each stage of its lifecycle. In order to properly account for information that poses a risk to the organization should it be lost, corrupted, or used for malicious intent,  the IT leader’s mindset must switch from securing the assets and the network, to securing the data itself.</a:t>
            </a:r>
            <a:endParaRPr lang="en-US" dirty="0">
              <a:highlight>
                <a:srgbClr val="FFFF00"/>
              </a:highlight>
            </a:endParaRPr>
          </a:p>
        </p:txBody>
      </p:sp>
      <p:sp>
        <p:nvSpPr>
          <p:cNvPr id="6" name="Rectangle 5">
            <a:extLst>
              <a:ext uri="{FF2B5EF4-FFF2-40B4-BE49-F238E27FC236}">
                <a16:creationId xmlns:a16="http://schemas.microsoft.com/office/drawing/2014/main" id="{CA77F5FC-FE14-7A4D-AA82-AFE3CFD0AC20}"/>
              </a:ext>
            </a:extLst>
          </p:cNvPr>
          <p:cNvSpPr/>
          <p:nvPr/>
        </p:nvSpPr>
        <p:spPr>
          <a:xfrm>
            <a:off x="5232400" y="4839462"/>
            <a:ext cx="6624638"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pic>
        <p:nvPicPr>
          <p:cNvPr id="9" name="Picture 8" descr="A person standing in front of a brick building&#10;&#10;Description automatically generated">
            <a:extLst>
              <a:ext uri="{FF2B5EF4-FFF2-40B4-BE49-F238E27FC236}">
                <a16:creationId xmlns:a16="http://schemas.microsoft.com/office/drawing/2014/main" id="{A80B99B2-1909-43A0-B0AB-767107E28F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7008" y="2978668"/>
            <a:ext cx="1846384" cy="1767888"/>
          </a:xfrm>
          <a:prstGeom prst="rect">
            <a:avLst/>
          </a:prstGeom>
        </p:spPr>
      </p:pic>
    </p:spTree>
    <p:extLst>
      <p:ext uri="{BB962C8B-B14F-4D97-AF65-F5344CB8AC3E}">
        <p14:creationId xmlns:p14="http://schemas.microsoft.com/office/powerpoint/2010/main" val="243802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53710" y="1843701"/>
            <a:ext cx="5994371" cy="3373199"/>
          </a:xfrm>
          <a:prstGeom prst="rect">
            <a:avLst/>
          </a:prstGeom>
        </p:spPr>
      </p:pic>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086894" y="1742101"/>
            <a:ext cx="5994372" cy="3373199"/>
          </a:xfrm>
          <a:prstGeom prst="rect">
            <a:avLst/>
          </a:prstGeom>
        </p:spPr>
      </p:pic>
      <p:pic>
        <p:nvPicPr>
          <p:cNvPr id="12" name="Picture 11">
            <a:extLst>
              <a:ext uri="{FF2B5EF4-FFF2-40B4-BE49-F238E27FC236}">
                <a16:creationId xmlns:a16="http://schemas.microsoft.com/office/drawing/2014/main" id="{05757B9C-9790-5541-AD21-63015BF19168}"/>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6934995" y="1742101"/>
            <a:ext cx="5994637" cy="3373349"/>
          </a:xfrm>
          <a:prstGeom prst="rect">
            <a:avLst/>
          </a:prstGeom>
        </p:spPr>
      </p:pic>
      <p:sp>
        <p:nvSpPr>
          <p:cNvPr id="13" name="Rectangle 12">
            <a:extLst>
              <a:ext uri="{FF2B5EF4-FFF2-40B4-BE49-F238E27FC236}">
                <a16:creationId xmlns:a16="http://schemas.microsoft.com/office/drawing/2014/main" id="{81A7BD8C-6502-A549-A087-5E557EF075FB}"/>
              </a:ext>
            </a:extLst>
          </p:cNvPr>
          <p:cNvSpPr/>
          <p:nvPr/>
        </p:nvSpPr>
        <p:spPr>
          <a:xfrm>
            <a:off x="370864" y="4841832"/>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0850" y="4841832"/>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169825" y="4841832"/>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p:txBody>
          <a:bodyPr/>
          <a:lstStyle/>
          <a:p>
            <a:r>
              <a:rPr lang="en-CA" spc="-79" dirty="0"/>
              <a:t>E</a:t>
            </a:r>
            <a:r>
              <a:rPr lang="en-CA" spc="-130" dirty="0"/>
              <a:t>x</a:t>
            </a:r>
            <a:r>
              <a:rPr lang="en-CA" spc="-79" dirty="0"/>
              <a:t>ecuti</a:t>
            </a:r>
            <a:r>
              <a:rPr lang="en-CA" spc="-158" dirty="0"/>
              <a:t>v</a:t>
            </a:r>
            <a:r>
              <a:rPr lang="en-CA" spc="-3" dirty="0"/>
              <a:t>e </a:t>
            </a:r>
            <a:r>
              <a:rPr lang="en-CA" spc="-42" dirty="0"/>
              <a:t>Summary</a:t>
            </a:r>
            <a:endParaRPr lang="en-US" dirty="0"/>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p:txBody>
          <a:bodyPr/>
          <a:lstStyle/>
          <a:p>
            <a:r>
              <a:rPr lang="en-US" dirty="0"/>
              <a:t>Your Challenge</a:t>
            </a:r>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p:txBody>
          <a:bodyPr/>
          <a:lstStyle/>
          <a:p>
            <a:r>
              <a:rPr lang="en-US" dirty="0"/>
              <a:t>Common Obstacles</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p:txBody>
          <a:bodyPr/>
          <a:lstStyle/>
          <a:p>
            <a:r>
              <a:rPr lang="en-US" dirty="0"/>
              <a:t>Info-Tech’s Approach</a:t>
            </a:r>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prstGeom prst="rect">
            <a:avLst/>
          </a:prstGeom>
        </p:spPr>
        <p:txBody>
          <a:bodyPr/>
          <a:lstStyle/>
          <a:p>
            <a:pPr marL="0" indent="0">
              <a:lnSpc>
                <a:spcPts val="1800"/>
              </a:lnSpc>
              <a:buNone/>
            </a:pPr>
            <a:r>
              <a:rPr lang="en-CA" dirty="0">
                <a:solidFill>
                  <a:srgbClr val="000000"/>
                </a:solidFill>
              </a:rPr>
              <a:t>Securing data is no longer as simple as implementing a singular set of controls.</a:t>
            </a:r>
          </a:p>
          <a:p>
            <a:pPr marL="0" indent="0">
              <a:lnSpc>
                <a:spcPts val="1800"/>
              </a:lnSpc>
              <a:buNone/>
            </a:pPr>
            <a:r>
              <a:rPr lang="en-CA" dirty="0">
                <a:solidFill>
                  <a:srgbClr val="000000"/>
                </a:solidFill>
              </a:rPr>
              <a:t>Sensitive and high-risk data now lives in various repositories both in and out of the organization, in both on-prem and cloud environments. </a:t>
            </a:r>
          </a:p>
          <a:p>
            <a:pPr marL="0" indent="0">
              <a:lnSpc>
                <a:spcPts val="1800"/>
              </a:lnSpc>
              <a:buNone/>
            </a:pPr>
            <a:r>
              <a:rPr lang="en-CA" dirty="0">
                <a:solidFill>
                  <a:srgbClr val="000000"/>
                </a:solidFill>
              </a:rPr>
              <a:t>Layer in the process of exchanging data and ensuring secure transfer of this information while still making it accessible to the intended group of end-users, and the challenge becomes increasingly complex. </a:t>
            </a: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prstGeom prst="rect">
            <a:avLst/>
          </a:prstGeom>
        </p:spPr>
        <p:txBody>
          <a:bodyPr/>
          <a:lstStyle/>
          <a:p>
            <a:pPr marL="0" indent="0">
              <a:lnSpc>
                <a:spcPts val="1800"/>
              </a:lnSpc>
              <a:buNone/>
            </a:pPr>
            <a:r>
              <a:rPr lang="en-CA" dirty="0"/>
              <a:t>To implement appropriate security controls, InfoSec leaders must first understand:</a:t>
            </a:r>
          </a:p>
          <a:p>
            <a:pPr>
              <a:lnSpc>
                <a:spcPts val="1800"/>
              </a:lnSpc>
            </a:pPr>
            <a:r>
              <a:rPr lang="en-CA" dirty="0"/>
              <a:t>What data they need to keep safe</a:t>
            </a:r>
          </a:p>
          <a:p>
            <a:pPr>
              <a:lnSpc>
                <a:spcPts val="1800"/>
              </a:lnSpc>
            </a:pPr>
            <a:r>
              <a:rPr lang="en-CA" dirty="0"/>
              <a:t>Where it exists within the organization</a:t>
            </a:r>
          </a:p>
          <a:p>
            <a:pPr marL="0" indent="0">
              <a:lnSpc>
                <a:spcPts val="1800"/>
              </a:lnSpc>
              <a:buNone/>
            </a:pPr>
            <a:r>
              <a:rPr lang="en-CA" dirty="0">
                <a:solidFill>
                  <a:srgbClr val="000000"/>
                </a:solidFill>
              </a:rPr>
              <a:t>Additionally, organizations must understand the current compliance and regulatory obligations based on location and industry.</a:t>
            </a:r>
          </a:p>
          <a:p>
            <a:pPr marL="0" indent="0">
              <a:lnSpc>
                <a:spcPts val="1800"/>
              </a:lnSpc>
              <a:buNone/>
            </a:pPr>
            <a:r>
              <a:rPr lang="en-CA" dirty="0"/>
              <a:t>Finally, InfoSec leaders must select a combination of technical and process controls that fit the business environment and reduce user friction. </a:t>
            </a: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xfrm>
            <a:off x="8164513" y="1936914"/>
            <a:ext cx="3658265" cy="3190736"/>
          </a:xfrm>
          <a:prstGeom prst="rect">
            <a:avLst/>
          </a:prstGeom>
        </p:spPr>
        <p:txBody>
          <a:bodyPr/>
          <a:lstStyle/>
          <a:p>
            <a:pPr marL="0" indent="0">
              <a:lnSpc>
                <a:spcPts val="1800"/>
              </a:lnSpc>
              <a:buNone/>
            </a:pPr>
            <a:r>
              <a:rPr lang="en-US" dirty="0"/>
              <a:t>I</a:t>
            </a:r>
            <a:r>
              <a:rPr lang="en-CA" dirty="0"/>
              <a:t>nfo-Tech’s </a:t>
            </a:r>
            <a:r>
              <a:rPr lang="en-CA" i="1" dirty="0"/>
              <a:t>Secure your High-Risk Data </a:t>
            </a:r>
            <a:r>
              <a:rPr lang="en-CA" dirty="0"/>
              <a:t>takes a multi-faceted approach to the problem that incorporates foundational technical elements, compliance considerations, and supporting processes and policies.</a:t>
            </a:r>
          </a:p>
          <a:p>
            <a:pPr>
              <a:lnSpc>
                <a:spcPts val="1800"/>
              </a:lnSpc>
            </a:pPr>
            <a:r>
              <a:rPr lang="en-CA" dirty="0">
                <a:solidFill>
                  <a:srgbClr val="000000"/>
                </a:solidFill>
              </a:rPr>
              <a:t>Assess</a:t>
            </a:r>
            <a:r>
              <a:rPr lang="en-CA" dirty="0"/>
              <a:t> what technical controls currently exist within the organization and consider additional controls.</a:t>
            </a:r>
          </a:p>
          <a:p>
            <a:pPr>
              <a:lnSpc>
                <a:spcPts val="1800"/>
              </a:lnSpc>
            </a:pPr>
            <a:r>
              <a:rPr lang="en-CA" dirty="0"/>
              <a:t>Review compliance obligations and information security frameworks (NIST, CIS)</a:t>
            </a:r>
            <a:r>
              <a:rPr lang="en-CA" dirty="0">
                <a:solidFill>
                  <a:srgbClr val="000000"/>
                </a:solidFill>
              </a:rPr>
              <a:t> for guidance.</a:t>
            </a:r>
          </a:p>
          <a:p>
            <a:pPr>
              <a:lnSpc>
                <a:spcPts val="1800"/>
              </a:lnSpc>
            </a:pPr>
            <a:r>
              <a:rPr lang="en-CA" dirty="0"/>
              <a:t>Develop a set of data security initiatives that involve both technical and supporting procedural controls. </a:t>
            </a:r>
            <a:endParaRPr lang="en-CA" dirty="0">
              <a:solidFill>
                <a:srgbClr val="000000"/>
              </a:solidFill>
            </a:endParaRPr>
          </a:p>
        </p:txBody>
      </p:sp>
      <p:grpSp>
        <p:nvGrpSpPr>
          <p:cNvPr id="16" name="Group 15">
            <a:extLst>
              <a:ext uri="{FF2B5EF4-FFF2-40B4-BE49-F238E27FC236}">
                <a16:creationId xmlns:a16="http://schemas.microsoft.com/office/drawing/2014/main" id="{CAFF2AC8-5F14-D84D-86C3-BAF386B22002}"/>
              </a:ext>
            </a:extLst>
          </p:cNvPr>
          <p:cNvGrpSpPr/>
          <p:nvPr/>
        </p:nvGrpSpPr>
        <p:grpSpPr>
          <a:xfrm>
            <a:off x="375405" y="4995011"/>
            <a:ext cx="11502822" cy="1432165"/>
            <a:chOff x="6353842" y="3075471"/>
            <a:chExt cx="3892765" cy="1715985"/>
          </a:xfrm>
        </p:grpSpPr>
        <p:sp>
          <p:nvSpPr>
            <p:cNvPr id="17" name="Rectangle 16">
              <a:extLst>
                <a:ext uri="{FF2B5EF4-FFF2-40B4-BE49-F238E27FC236}">
                  <a16:creationId xmlns:a16="http://schemas.microsoft.com/office/drawing/2014/main" id="{78E41E68-57BC-5A45-8C5B-1F4EE2BA8F9D}"/>
                </a:ext>
              </a:extLst>
            </p:cNvPr>
            <p:cNvSpPr/>
            <p:nvPr/>
          </p:nvSpPr>
          <p:spPr>
            <a:xfrm>
              <a:off x="6359169" y="3075471"/>
              <a:ext cx="3887438" cy="1715984"/>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spcBef>
                  <a:spcPts val="800"/>
                </a:spcBef>
              </a:pPr>
              <a:r>
                <a:rPr lang="en-US" sz="1600" dirty="0">
                  <a:solidFill>
                    <a:schemeClr val="bg1"/>
                  </a:solidFill>
                  <a:latin typeface="Roboto Condensed Light" panose="02000000000000000000" pitchFamily="2" charset="0"/>
                  <a:ea typeface="Roboto Condensed Light" panose="02000000000000000000" pitchFamily="2" charset="0"/>
                </a:rPr>
                <a:t>A modern data security strategy must protect data through the entire data lifecycle.  Data security efforts must be business-focused, with multi-layered defense, while extending to all data sources.</a:t>
              </a:r>
            </a:p>
          </p:txBody>
        </p:sp>
        <p:sp>
          <p:nvSpPr>
            <p:cNvPr id="18" name="Rectangle 17">
              <a:extLst>
                <a:ext uri="{FF2B5EF4-FFF2-40B4-BE49-F238E27FC236}">
                  <a16:creationId xmlns:a16="http://schemas.microsoft.com/office/drawing/2014/main" id="{E5C426B7-54D5-6E4B-B315-687203C7E4D7}"/>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2974874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Hexagon 16">
            <a:extLst>
              <a:ext uri="{FF2B5EF4-FFF2-40B4-BE49-F238E27FC236}">
                <a16:creationId xmlns:a16="http://schemas.microsoft.com/office/drawing/2014/main" id="{58D0B8C5-4F3A-4C87-ABD0-617901D43B8E}"/>
              </a:ext>
            </a:extLst>
          </p:cNvPr>
          <p:cNvSpPr/>
          <p:nvPr/>
        </p:nvSpPr>
        <p:spPr>
          <a:xfrm rot="3357726">
            <a:off x="8086060" y="1629772"/>
            <a:ext cx="825698" cy="711448"/>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US" dirty="0">
                <a:solidFill>
                  <a:srgbClr val="2576B7"/>
                </a:solidFill>
              </a:rPr>
              <a:t>Your challenge</a:t>
            </a: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71474" y="1326943"/>
            <a:ext cx="5127407"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This research is designed to help organizations who are facing these challenges/looking to/need to:</a:t>
            </a:r>
          </a:p>
        </p:txBody>
      </p:sp>
      <p:sp>
        <p:nvSpPr>
          <p:cNvPr id="8" name="Text Placeholder 7">
            <a:extLst>
              <a:ext uri="{FF2B5EF4-FFF2-40B4-BE49-F238E27FC236}">
                <a16:creationId xmlns:a16="http://schemas.microsoft.com/office/drawing/2014/main" id="{A9187ECB-6A0B-445C-B2F7-BB5522D72622}"/>
              </a:ext>
            </a:extLst>
          </p:cNvPr>
          <p:cNvSpPr txBox="1">
            <a:spLocks/>
          </p:cNvSpPr>
          <p:nvPr/>
        </p:nvSpPr>
        <p:spPr>
          <a:xfrm>
            <a:off x="371473" y="2385807"/>
            <a:ext cx="6141631" cy="3729037"/>
          </a:xfrm>
          <a:prstGeom prst="rect">
            <a:avLst/>
          </a:prstGeom>
        </p:spPr>
        <p:txBody>
          <a:bodyPr lIns="90000" tIns="0" rIns="9000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lvl="0" indent="-184150">
              <a:lnSpc>
                <a:spcPct val="110000"/>
              </a:lnSpc>
              <a:buFont typeface="Arial" panose="020B0604020202020204" pitchFamily="34" charset="0"/>
              <a:buChar char="•"/>
            </a:pPr>
            <a:r>
              <a:rPr lang="en-US" sz="1600" dirty="0">
                <a:solidFill>
                  <a:srgbClr val="000000"/>
                </a:solidFill>
              </a:rPr>
              <a:t>Identify the set of technical controls involved in adequately securing the organization’s high-risk, or highly sensitive data.</a:t>
            </a:r>
          </a:p>
          <a:p>
            <a:pPr marL="184150" lvl="0" indent="-184150">
              <a:lnSpc>
                <a:spcPct val="110000"/>
              </a:lnSpc>
              <a:buFont typeface="Arial" panose="020B0604020202020204" pitchFamily="34" charset="0"/>
              <a:buChar char="•"/>
            </a:pPr>
            <a:r>
              <a:rPr lang="en-US" sz="1600" dirty="0">
                <a:solidFill>
                  <a:srgbClr val="000000"/>
                </a:solidFill>
              </a:rPr>
              <a:t>Develop a better understanding of the current sources and repositories for the organization’s data and how they are currently protected and secured.</a:t>
            </a:r>
          </a:p>
          <a:p>
            <a:pPr marL="184150" lvl="0" indent="-184150">
              <a:lnSpc>
                <a:spcPct val="110000"/>
              </a:lnSpc>
              <a:buFont typeface="Arial" panose="020B0604020202020204" pitchFamily="34" charset="0"/>
              <a:buChar char="•"/>
            </a:pPr>
            <a:r>
              <a:rPr lang="en-US" sz="1600" dirty="0">
                <a:solidFill>
                  <a:srgbClr val="000000"/>
                </a:solidFill>
              </a:rPr>
              <a:t>Implement an approach to effective data security that takes into account the relevant technical and process-based controls.</a:t>
            </a:r>
          </a:p>
          <a:p>
            <a:pPr marL="184150" lvl="0" indent="-184150">
              <a:lnSpc>
                <a:spcPct val="110000"/>
              </a:lnSpc>
              <a:buFont typeface="Arial" panose="020B0604020202020204" pitchFamily="34" charset="0"/>
              <a:buChar char="•"/>
            </a:pPr>
            <a:r>
              <a:rPr lang="en-US" sz="1600" dirty="0">
                <a:solidFill>
                  <a:srgbClr val="000000"/>
                </a:solidFill>
              </a:rPr>
              <a:t> Ensure that compliance and regulatory obligations are met and protect all retained sources of personal data. </a:t>
            </a:r>
            <a:endParaRPr lang="en-CA" sz="1600" dirty="0">
              <a:solidFill>
                <a:srgbClr val="000000"/>
              </a:solidFill>
            </a:endParaRPr>
          </a:p>
        </p:txBody>
      </p:sp>
      <p:sp>
        <p:nvSpPr>
          <p:cNvPr id="11" name="Rectangle 10">
            <a:extLst>
              <a:ext uri="{FF2B5EF4-FFF2-40B4-BE49-F238E27FC236}">
                <a16:creationId xmlns:a16="http://schemas.microsoft.com/office/drawing/2014/main" id="{52982652-A870-4B99-AC52-FA644680E50D}"/>
              </a:ext>
            </a:extLst>
          </p:cNvPr>
          <p:cNvSpPr/>
          <p:nvPr/>
        </p:nvSpPr>
        <p:spPr>
          <a:xfrm>
            <a:off x="1410083" y="5499026"/>
            <a:ext cx="6450061" cy="789409"/>
          </a:xfrm>
          <a:prstGeom prst="rect">
            <a:avLst/>
          </a:prstGeom>
          <a:solidFill>
            <a:schemeClr val="accent5"/>
          </a:solidFill>
          <a:ln w="187325" cmpd="thinThick">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This research is intended for organizations looking to protect highly sensitive or high-risk data, that have </a:t>
            </a:r>
            <a:r>
              <a:rPr lang="en-US" sz="1400" b="1" dirty="0">
                <a:solidFill>
                  <a:schemeClr val="bg1"/>
                </a:solidFill>
                <a:latin typeface="Roboto Condensed Light" panose="02000000000000000000" pitchFamily="2" charset="0"/>
                <a:ea typeface="Roboto Condensed Light" panose="02000000000000000000" pitchFamily="2" charset="0"/>
              </a:rPr>
              <a:t>previously undergone data classification</a:t>
            </a:r>
            <a:r>
              <a:rPr lang="en-US" sz="1400" dirty="0">
                <a:solidFill>
                  <a:schemeClr val="bg1"/>
                </a:solidFill>
                <a:latin typeface="Roboto Condensed Light" panose="02000000000000000000" pitchFamily="2" charset="0"/>
                <a:ea typeface="Roboto Condensed Light" panose="02000000000000000000" pitchFamily="2" charset="0"/>
              </a:rPr>
              <a:t> using either a tool or solution or Info-Tech’s </a:t>
            </a:r>
            <a:r>
              <a:rPr lang="en-US" sz="1400" i="1" dirty="0">
                <a:solidFill>
                  <a:schemeClr val="bg1"/>
                </a:solidFill>
                <a:latin typeface="Roboto Condensed Light" panose="02000000000000000000" pitchFamily="2" charset="0"/>
                <a:ea typeface="Roboto Condensed Light" panose="02000000000000000000" pitchFamily="2" charset="0"/>
                <a:hlinkClick r:id="rId2">
                  <a:extLst>
                    <a:ext uri="{A12FA001-AC4F-418D-AE19-62706E023703}">
                      <ahyp:hlinkClr xmlns:ahyp="http://schemas.microsoft.com/office/drawing/2018/hyperlinkcolor" val="tx"/>
                    </a:ext>
                  </a:extLst>
                </a:hlinkClick>
              </a:rPr>
              <a:t>Discover and Classify Your Data</a:t>
            </a:r>
            <a:r>
              <a:rPr lang="en-US" sz="1400" i="1" dirty="0">
                <a:solidFill>
                  <a:schemeClr val="bg1"/>
                </a:solidFill>
                <a:latin typeface="Roboto Condensed Light" panose="02000000000000000000" pitchFamily="2" charset="0"/>
                <a:ea typeface="Roboto Condensed Light" panose="02000000000000000000" pitchFamily="2" charset="0"/>
              </a:rPr>
              <a:t> </a:t>
            </a:r>
            <a:r>
              <a:rPr lang="en-US" sz="1400" dirty="0">
                <a:solidFill>
                  <a:schemeClr val="bg1"/>
                </a:solidFill>
                <a:latin typeface="Roboto Condensed Light" panose="02000000000000000000" pitchFamily="2" charset="0"/>
                <a:ea typeface="Roboto Condensed Light" panose="02000000000000000000" pitchFamily="2" charset="0"/>
              </a:rPr>
              <a:t>research. </a:t>
            </a:r>
          </a:p>
        </p:txBody>
      </p:sp>
      <p:graphicFrame>
        <p:nvGraphicFramePr>
          <p:cNvPr id="4" name="Diagram 3">
            <a:extLst>
              <a:ext uri="{FF2B5EF4-FFF2-40B4-BE49-F238E27FC236}">
                <a16:creationId xmlns:a16="http://schemas.microsoft.com/office/drawing/2014/main" id="{A45BD507-9829-44AD-B786-AFD5F44EBF92}"/>
              </a:ext>
            </a:extLst>
          </p:cNvPr>
          <p:cNvGraphicFramePr/>
          <p:nvPr>
            <p:extLst>
              <p:ext uri="{D42A27DB-BD31-4B8C-83A1-F6EECF244321}">
                <p14:modId xmlns:p14="http://schemas.microsoft.com/office/powerpoint/2010/main" val="2155778040"/>
              </p:ext>
            </p:extLst>
          </p:nvPr>
        </p:nvGraphicFramePr>
        <p:xfrm>
          <a:off x="5498881" y="645459"/>
          <a:ext cx="7927330" cy="5337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1B97836D-3A64-4A8E-A575-0542B92027D0}"/>
              </a:ext>
            </a:extLst>
          </p:cNvPr>
          <p:cNvPicPr>
            <a:picLocks noChangeAspect="1"/>
          </p:cNvPicPr>
          <p:nvPr/>
        </p:nvPicPr>
        <p:blipFill>
          <a:blip r:embed="rId8" cstate="screen">
            <a:duotone>
              <a:schemeClr val="accent5">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tretch>
            <a:fillRect/>
          </a:stretch>
        </p:blipFill>
        <p:spPr>
          <a:xfrm>
            <a:off x="270977" y="5324631"/>
            <a:ext cx="1055977" cy="1138198"/>
          </a:xfrm>
          <a:prstGeom prst="rect">
            <a:avLst/>
          </a:prstGeom>
        </p:spPr>
      </p:pic>
    </p:spTree>
    <p:extLst>
      <p:ext uri="{BB962C8B-B14F-4D97-AF65-F5344CB8AC3E}">
        <p14:creationId xmlns:p14="http://schemas.microsoft.com/office/powerpoint/2010/main" val="383963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787C9C1-5947-3344-BD5D-99D1F6827F03}"/>
              </a:ext>
            </a:extLst>
          </p:cNvPr>
          <p:cNvSpPr/>
          <p:nvPr/>
        </p:nvSpPr>
        <p:spPr>
          <a:xfrm>
            <a:off x="7423687" y="1890793"/>
            <a:ext cx="4215539" cy="4091553"/>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22" name="Rectangle 21">
            <a:extLst>
              <a:ext uri="{FF2B5EF4-FFF2-40B4-BE49-F238E27FC236}">
                <a16:creationId xmlns:a16="http://schemas.microsoft.com/office/drawing/2014/main" id="{47D1AD52-AB5C-2240-88DB-C3B03CE6B282}"/>
              </a:ext>
            </a:extLst>
          </p:cNvPr>
          <p:cNvSpPr/>
          <p:nvPr/>
        </p:nvSpPr>
        <p:spPr>
          <a:xfrm>
            <a:off x="0" y="0"/>
            <a:ext cx="12193588" cy="1328738"/>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5E92"/>
              </a:solidFill>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444219" y="1637939"/>
            <a:ext cx="5686987" cy="456696"/>
          </a:xfrm>
        </p:spPr>
        <p:txBody>
          <a:bodyPr/>
          <a:lstStyle/>
          <a:p>
            <a:r>
              <a:rPr lang="en-US" dirty="0">
                <a:solidFill>
                  <a:srgbClr val="2576B7"/>
                </a:solidFill>
              </a:rPr>
              <a:t>The Modern Data Breach Landscape</a:t>
            </a:r>
          </a:p>
        </p:txBody>
      </p:sp>
      <p:sp>
        <p:nvSpPr>
          <p:cNvPr id="8" name="Text Placeholder 7">
            <a:extLst>
              <a:ext uri="{FF2B5EF4-FFF2-40B4-BE49-F238E27FC236}">
                <a16:creationId xmlns:a16="http://schemas.microsoft.com/office/drawing/2014/main" id="{EF0A2FEC-8B02-6D42-864C-B8720FDC6A82}"/>
              </a:ext>
            </a:extLst>
          </p:cNvPr>
          <p:cNvSpPr>
            <a:spLocks noGrp="1"/>
          </p:cNvSpPr>
          <p:nvPr>
            <p:ph type="body" sz="quarter" idx="13"/>
          </p:nvPr>
        </p:nvSpPr>
        <p:spPr>
          <a:xfrm>
            <a:off x="7665156" y="2158539"/>
            <a:ext cx="3815643" cy="2079289"/>
          </a:xfrm>
          <a:prstGeom prst="rect">
            <a:avLst/>
          </a:prstGeom>
        </p:spPr>
        <p:txBody>
          <a:bodyPr/>
          <a:lstStyle/>
          <a:p>
            <a:r>
              <a:rPr lang="en-US" dirty="0"/>
              <a:t>The impact and frequency of data breaches is nothing new for CIOs and CISOs. And while even the tightest data security programs can still result in a breach, a comprehensive plan that covers all vectors of potential attack significantly reduces both </a:t>
            </a:r>
            <a:r>
              <a:rPr lang="en-US" b="1" dirty="0"/>
              <a:t>compliance </a:t>
            </a:r>
            <a:r>
              <a:rPr lang="en-US" dirty="0"/>
              <a:t>and</a:t>
            </a:r>
            <a:r>
              <a:rPr lang="en-US" b="1" dirty="0"/>
              <a:t> business risk. </a:t>
            </a:r>
            <a:endParaRPr lang="en-CA" b="1" dirty="0"/>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74088" y="217097"/>
            <a:ext cx="10636111" cy="1130188"/>
          </a:xfrm>
        </p:spPr>
        <p:txBody>
          <a:bodyPr/>
          <a:lstStyle/>
          <a:p>
            <a:r>
              <a:rPr lang="en-US" dirty="0">
                <a:solidFill>
                  <a:schemeClr val="bg1"/>
                </a:solidFill>
              </a:rPr>
              <a:t>Making the Case for End-to-End Data Security </a:t>
            </a:r>
          </a:p>
        </p:txBody>
      </p:sp>
      <p:sp>
        <p:nvSpPr>
          <p:cNvPr id="16" name="Text Placeholder 7">
            <a:extLst>
              <a:ext uri="{FF2B5EF4-FFF2-40B4-BE49-F238E27FC236}">
                <a16:creationId xmlns:a16="http://schemas.microsoft.com/office/drawing/2014/main" id="{C7156D6F-1CDB-7248-8880-F622EAE9406D}"/>
              </a:ext>
            </a:extLst>
          </p:cNvPr>
          <p:cNvSpPr txBox="1">
            <a:spLocks/>
          </p:cNvSpPr>
          <p:nvPr/>
        </p:nvSpPr>
        <p:spPr>
          <a:xfrm>
            <a:off x="2641750" y="2646359"/>
            <a:ext cx="3268044" cy="134302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US" dirty="0">
                <a:latin typeface="Montserrat Medium" pitchFamily="2" charset="77"/>
              </a:rPr>
              <a:t>O</a:t>
            </a:r>
            <a:r>
              <a:rPr lang="en-CA" dirty="0">
                <a:latin typeface="Montserrat Medium" pitchFamily="2" charset="77"/>
              </a:rPr>
              <a:t>f data breaches were perpetrated by external actors, while 45% of breaches featured hacking as the attack tactic. </a:t>
            </a:r>
          </a:p>
        </p:txBody>
      </p:sp>
      <p:sp>
        <p:nvSpPr>
          <p:cNvPr id="20" name="Text Placeholder 7">
            <a:extLst>
              <a:ext uri="{FF2B5EF4-FFF2-40B4-BE49-F238E27FC236}">
                <a16:creationId xmlns:a16="http://schemas.microsoft.com/office/drawing/2014/main" id="{658C81C1-3793-C748-AC68-BE9D0CAF2101}"/>
              </a:ext>
            </a:extLst>
          </p:cNvPr>
          <p:cNvSpPr txBox="1">
            <a:spLocks/>
          </p:cNvSpPr>
          <p:nvPr/>
        </p:nvSpPr>
        <p:spPr>
          <a:xfrm>
            <a:off x="462987" y="4745164"/>
            <a:ext cx="3275591" cy="160972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2000"/>
              </a:lnSpc>
            </a:pPr>
            <a:r>
              <a:rPr lang="en-US" dirty="0">
                <a:latin typeface="Montserrat" pitchFamily="2" charset="77"/>
              </a:rPr>
              <a:t>Of data-breach victims report having had their personal data compromised.</a:t>
            </a:r>
            <a:endParaRPr lang="en-CA" dirty="0">
              <a:latin typeface="Montserrat" pitchFamily="2" charset="77"/>
            </a:endParaRPr>
          </a:p>
        </p:txBody>
      </p:sp>
      <p:grpSp>
        <p:nvGrpSpPr>
          <p:cNvPr id="36" name="Group 35">
            <a:extLst>
              <a:ext uri="{FF2B5EF4-FFF2-40B4-BE49-F238E27FC236}">
                <a16:creationId xmlns:a16="http://schemas.microsoft.com/office/drawing/2014/main" id="{74ED21F5-8C05-674B-AE45-80714260EBD9}"/>
              </a:ext>
            </a:extLst>
          </p:cNvPr>
          <p:cNvGrpSpPr/>
          <p:nvPr/>
        </p:nvGrpSpPr>
        <p:grpSpPr>
          <a:xfrm>
            <a:off x="7504377" y="4365494"/>
            <a:ext cx="4134849" cy="1489186"/>
            <a:chOff x="6353842" y="3127248"/>
            <a:chExt cx="3887438" cy="1664208"/>
          </a:xfrm>
        </p:grpSpPr>
        <p:sp>
          <p:nvSpPr>
            <p:cNvPr id="37" name="Rectangle 36">
              <a:extLst>
                <a:ext uri="{FF2B5EF4-FFF2-40B4-BE49-F238E27FC236}">
                  <a16:creationId xmlns:a16="http://schemas.microsoft.com/office/drawing/2014/main" id="{152AC27D-DE6A-8D4E-A844-94F20CCDD805}"/>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A multi-vector defense involves protection of data-in-use, at-rest, and in-transit, through a combination of both technical and process controls aligned to specific control categories. </a:t>
              </a:r>
            </a:p>
          </p:txBody>
        </p:sp>
        <p:sp>
          <p:nvSpPr>
            <p:cNvPr id="38" name="Rectangle 37">
              <a:extLst>
                <a:ext uri="{FF2B5EF4-FFF2-40B4-BE49-F238E27FC236}">
                  <a16:creationId xmlns:a16="http://schemas.microsoft.com/office/drawing/2014/main" id="{B2D7E87A-C1E6-D640-BE53-932DB831CBF4}"/>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100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grpSp>
        <p:nvGrpSpPr>
          <p:cNvPr id="24" name="Group 23">
            <a:extLst>
              <a:ext uri="{FF2B5EF4-FFF2-40B4-BE49-F238E27FC236}">
                <a16:creationId xmlns:a16="http://schemas.microsoft.com/office/drawing/2014/main" id="{19960A22-6C7A-EF4D-B665-B04CF0B076C1}"/>
              </a:ext>
            </a:extLst>
          </p:cNvPr>
          <p:cNvGrpSpPr/>
          <p:nvPr/>
        </p:nvGrpSpPr>
        <p:grpSpPr>
          <a:xfrm>
            <a:off x="3287713" y="4063495"/>
            <a:ext cx="3273953" cy="2159884"/>
            <a:chOff x="6132779" y="3824285"/>
            <a:chExt cx="3273953" cy="2159884"/>
          </a:xfrm>
        </p:grpSpPr>
        <p:graphicFrame>
          <p:nvGraphicFramePr>
            <p:cNvPr id="25" name="Chart 24">
              <a:extLst>
                <a:ext uri="{FF2B5EF4-FFF2-40B4-BE49-F238E27FC236}">
                  <a16:creationId xmlns:a16="http://schemas.microsoft.com/office/drawing/2014/main" id="{E346590B-931E-DD4B-8F5D-FCEE40664E40}"/>
                </a:ext>
              </a:extLst>
            </p:cNvPr>
            <p:cNvGraphicFramePr/>
            <p:nvPr>
              <p:extLst>
                <p:ext uri="{D42A27DB-BD31-4B8C-83A1-F6EECF244321}">
                  <p14:modId xmlns:p14="http://schemas.microsoft.com/office/powerpoint/2010/main" val="1657234546"/>
                </p:ext>
              </p:extLst>
            </p:nvPr>
          </p:nvGraphicFramePr>
          <p:xfrm>
            <a:off x="6132779" y="3824285"/>
            <a:ext cx="3273953" cy="2159884"/>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Box 25">
              <a:extLst>
                <a:ext uri="{FF2B5EF4-FFF2-40B4-BE49-F238E27FC236}">
                  <a16:creationId xmlns:a16="http://schemas.microsoft.com/office/drawing/2014/main" id="{615228EF-FEB2-8A4E-856B-48CD25E0C8C7}"/>
                </a:ext>
              </a:extLst>
            </p:cNvPr>
            <p:cNvSpPr txBox="1"/>
            <p:nvPr/>
          </p:nvSpPr>
          <p:spPr>
            <a:xfrm>
              <a:off x="6586538" y="4786311"/>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B3252E"/>
                  </a:solidFill>
                  <a:latin typeface="Exo" panose="02000503000000000000" pitchFamily="2" charset="77"/>
                  <a:cs typeface="Arial Narrow"/>
                </a:rPr>
                <a:t>58%</a:t>
              </a:r>
            </a:p>
          </p:txBody>
        </p:sp>
      </p:grpSp>
      <p:grpSp>
        <p:nvGrpSpPr>
          <p:cNvPr id="27" name="Group 26">
            <a:extLst>
              <a:ext uri="{FF2B5EF4-FFF2-40B4-BE49-F238E27FC236}">
                <a16:creationId xmlns:a16="http://schemas.microsoft.com/office/drawing/2014/main" id="{8E48BBC8-C0A5-BD47-973F-36AA0207DCA9}"/>
              </a:ext>
            </a:extLst>
          </p:cNvPr>
          <p:cNvGrpSpPr/>
          <p:nvPr/>
        </p:nvGrpSpPr>
        <p:grpSpPr>
          <a:xfrm>
            <a:off x="-292364" y="2109083"/>
            <a:ext cx="3273953" cy="2159884"/>
            <a:chOff x="8701882" y="1490663"/>
            <a:chExt cx="3273953" cy="2159884"/>
          </a:xfrm>
        </p:grpSpPr>
        <p:graphicFrame>
          <p:nvGraphicFramePr>
            <p:cNvPr id="28" name="Chart 27">
              <a:extLst>
                <a:ext uri="{FF2B5EF4-FFF2-40B4-BE49-F238E27FC236}">
                  <a16:creationId xmlns:a16="http://schemas.microsoft.com/office/drawing/2014/main" id="{BFFB4520-9529-A940-B38A-7C66F9C00E63}"/>
                </a:ext>
              </a:extLst>
            </p:cNvPr>
            <p:cNvGraphicFramePr/>
            <p:nvPr>
              <p:extLst>
                <p:ext uri="{D42A27DB-BD31-4B8C-83A1-F6EECF244321}">
                  <p14:modId xmlns:p14="http://schemas.microsoft.com/office/powerpoint/2010/main" val="342599239"/>
                </p:ext>
              </p:extLst>
            </p:nvPr>
          </p:nvGraphicFramePr>
          <p:xfrm>
            <a:off x="8701882" y="1490663"/>
            <a:ext cx="3273953" cy="2159884"/>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a:extLst>
                <a:ext uri="{FF2B5EF4-FFF2-40B4-BE49-F238E27FC236}">
                  <a16:creationId xmlns:a16="http://schemas.microsoft.com/office/drawing/2014/main" id="{4C13CCB9-1970-A64B-9F86-3EB4B0C6A7AB}"/>
                </a:ext>
              </a:extLst>
            </p:cNvPr>
            <p:cNvSpPr txBox="1"/>
            <p:nvPr/>
          </p:nvSpPr>
          <p:spPr>
            <a:xfrm>
              <a:off x="9155641" y="2443161"/>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99D47"/>
                  </a:solidFill>
                  <a:latin typeface="Exo" panose="02000503000000000000" pitchFamily="2" charset="77"/>
                  <a:cs typeface="Arial Narrow"/>
                </a:rPr>
                <a:t>70%</a:t>
              </a:r>
            </a:p>
          </p:txBody>
        </p:sp>
      </p:grpSp>
      <p:sp>
        <p:nvSpPr>
          <p:cNvPr id="2" name="TextBox 1">
            <a:extLst>
              <a:ext uri="{FF2B5EF4-FFF2-40B4-BE49-F238E27FC236}">
                <a16:creationId xmlns:a16="http://schemas.microsoft.com/office/drawing/2014/main" id="{404692E8-063F-4701-97C7-CC12BED19328}"/>
              </a:ext>
            </a:extLst>
          </p:cNvPr>
          <p:cNvSpPr txBox="1"/>
          <p:nvPr/>
        </p:nvSpPr>
        <p:spPr>
          <a:xfrm>
            <a:off x="3924300" y="3821986"/>
            <a:ext cx="914400" cy="914400"/>
          </a:xfrm>
          <a:prstGeom prst="rect">
            <a:avLst/>
          </a:prstGeom>
        </p:spPr>
        <p:txBody>
          <a:bodyPr wrap="none" lIns="0" tIns="0" rIns="0" bIns="0" numCol="1" spcCol="360000" rtlCol="0">
            <a:noAutofit/>
          </a:bodyPr>
          <a:lstStyle/>
          <a:p>
            <a:pPr algn="l">
              <a:lnSpc>
                <a:spcPct val="110000"/>
              </a:lnSpc>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2" name="Text Placeholder 7">
            <a:extLst>
              <a:ext uri="{FF2B5EF4-FFF2-40B4-BE49-F238E27FC236}">
                <a16:creationId xmlns:a16="http://schemas.microsoft.com/office/drawing/2014/main" id="{7F1897C0-8B05-470E-A503-6A5DE69CA2DE}"/>
              </a:ext>
            </a:extLst>
          </p:cNvPr>
          <p:cNvSpPr txBox="1">
            <a:spLocks/>
          </p:cNvSpPr>
          <p:nvPr/>
        </p:nvSpPr>
        <p:spPr>
          <a:xfrm>
            <a:off x="374088" y="6035242"/>
            <a:ext cx="1750703" cy="31964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CA" sz="1000" dirty="0">
                <a:ea typeface="Roboto Condensed Light" panose="02000000000000000000" pitchFamily="2" charset="0"/>
              </a:rPr>
              <a:t>Source: Verizon Data Breaches 2020</a:t>
            </a:r>
          </a:p>
        </p:txBody>
      </p:sp>
    </p:spTree>
    <p:extLst>
      <p:ext uri="{BB962C8B-B14F-4D97-AF65-F5344CB8AC3E}">
        <p14:creationId xmlns:p14="http://schemas.microsoft.com/office/powerpoint/2010/main" val="2226656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5088332" cy="1130188"/>
          </a:xfrm>
        </p:spPr>
        <p:txBody>
          <a:bodyPr/>
          <a:lstStyle/>
          <a:p>
            <a:r>
              <a:rPr lang="en-US" dirty="0">
                <a:solidFill>
                  <a:srgbClr val="2576B7"/>
                </a:solidFill>
              </a:rPr>
              <a:t>Common obstacles</a:t>
            </a:r>
          </a:p>
        </p:txBody>
      </p:sp>
      <p:sp>
        <p:nvSpPr>
          <p:cNvPr id="15" name="object 19">
            <a:extLst>
              <a:ext uri="{FF2B5EF4-FFF2-40B4-BE49-F238E27FC236}">
                <a16:creationId xmlns:a16="http://schemas.microsoft.com/office/drawing/2014/main" id="{07D0A3C8-43C2-9A42-BDE5-4C44F613756D}"/>
              </a:ext>
            </a:extLst>
          </p:cNvPr>
          <p:cNvSpPr/>
          <p:nvPr/>
        </p:nvSpPr>
        <p:spPr>
          <a:xfrm rot="10800000" flipH="1">
            <a:off x="5926406" y="1356307"/>
            <a:ext cx="379861" cy="5071871"/>
          </a:xfrm>
          <a:custGeom>
            <a:avLst/>
            <a:gdLst/>
            <a:ahLst/>
            <a:cxnLst/>
            <a:rect l="l" t="t" r="r" b="b"/>
            <a:pathLst>
              <a:path h="7791450">
                <a:moveTo>
                  <a:pt x="0" y="0"/>
                </a:moveTo>
                <a:lnTo>
                  <a:pt x="0" y="7790956"/>
                </a:lnTo>
              </a:path>
            </a:pathLst>
          </a:custGeom>
          <a:ln w="3175">
            <a:solidFill>
              <a:srgbClr val="C9C9C9"/>
            </a:solidFill>
          </a:ln>
        </p:spPr>
        <p:txBody>
          <a:bodyPr wrap="square" lIns="0" tIns="0" rIns="0" bIns="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66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2" name="Text Placeholder 7">
            <a:extLst>
              <a:ext uri="{FF2B5EF4-FFF2-40B4-BE49-F238E27FC236}">
                <a16:creationId xmlns:a16="http://schemas.microsoft.com/office/drawing/2014/main" id="{404A78B1-2A18-429A-B1FD-48886CCC7F03}"/>
              </a:ext>
            </a:extLst>
          </p:cNvPr>
          <p:cNvSpPr txBox="1">
            <a:spLocks/>
          </p:cNvSpPr>
          <p:nvPr/>
        </p:nvSpPr>
        <p:spPr>
          <a:xfrm>
            <a:off x="371474" y="2430754"/>
            <a:ext cx="4843555" cy="3409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lnSpc>
                <a:spcPct val="110000"/>
              </a:lnSpc>
            </a:pPr>
            <a:endParaRPr lang="en-CA" sz="1400" dirty="0">
              <a:solidFill>
                <a:srgbClr val="000000"/>
              </a:solidFill>
              <a:latin typeface="Roboto Condensed Light" panose="02000000000000000000" pitchFamily="2" charset="0"/>
            </a:endParaRPr>
          </a:p>
        </p:txBody>
      </p:sp>
      <p:grpSp>
        <p:nvGrpSpPr>
          <p:cNvPr id="13" name="Group 12">
            <a:extLst>
              <a:ext uri="{FF2B5EF4-FFF2-40B4-BE49-F238E27FC236}">
                <a16:creationId xmlns:a16="http://schemas.microsoft.com/office/drawing/2014/main" id="{17C2834C-9D28-4CF0-858A-1E93B15410F7}"/>
              </a:ext>
            </a:extLst>
          </p:cNvPr>
          <p:cNvGrpSpPr/>
          <p:nvPr/>
        </p:nvGrpSpPr>
        <p:grpSpPr>
          <a:xfrm>
            <a:off x="5607624" y="1163192"/>
            <a:ext cx="3273953" cy="2159884"/>
            <a:chOff x="-252940" y="1981962"/>
            <a:chExt cx="3273953" cy="2159884"/>
          </a:xfrm>
        </p:grpSpPr>
        <p:graphicFrame>
          <p:nvGraphicFramePr>
            <p:cNvPr id="14" name="Chart 13">
              <a:extLst>
                <a:ext uri="{FF2B5EF4-FFF2-40B4-BE49-F238E27FC236}">
                  <a16:creationId xmlns:a16="http://schemas.microsoft.com/office/drawing/2014/main" id="{2DBD76D9-90CA-49DA-A360-3B21FA029B76}"/>
                </a:ext>
              </a:extLst>
            </p:cNvPr>
            <p:cNvGraphicFramePr/>
            <p:nvPr/>
          </p:nvGraphicFramePr>
          <p:xfrm>
            <a:off x="-252940" y="1981962"/>
            <a:ext cx="3273953" cy="2159884"/>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3F05C1A4-53FD-43E0-9842-BE43096A48DD}"/>
                </a:ext>
              </a:extLst>
            </p:cNvPr>
            <p:cNvSpPr txBox="1"/>
            <p:nvPr/>
          </p:nvSpPr>
          <p:spPr>
            <a:xfrm>
              <a:off x="200819" y="2934460"/>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34%</a:t>
              </a:r>
            </a:p>
          </p:txBody>
        </p:sp>
      </p:grpSp>
      <p:sp>
        <p:nvSpPr>
          <p:cNvPr id="17" name="Text Placeholder 7">
            <a:extLst>
              <a:ext uri="{FF2B5EF4-FFF2-40B4-BE49-F238E27FC236}">
                <a16:creationId xmlns:a16="http://schemas.microsoft.com/office/drawing/2014/main" id="{6DB8918A-9DD1-4891-B67B-20B5AF9E5EE1}"/>
              </a:ext>
            </a:extLst>
          </p:cNvPr>
          <p:cNvSpPr txBox="1">
            <a:spLocks/>
          </p:cNvSpPr>
          <p:nvPr/>
        </p:nvSpPr>
        <p:spPr>
          <a:xfrm>
            <a:off x="8457331" y="1748794"/>
            <a:ext cx="3263106" cy="493212"/>
          </a:xfrm>
          <a:prstGeom prst="rect">
            <a:avLst/>
          </a:prstGeom>
        </p:spPr>
        <p:txBody>
          <a:bodyPr wrap="square" lIns="0" tIns="0" rIns="0" bIns="0" numCol="1" spcCol="360000">
            <a:sp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US" dirty="0">
                <a:latin typeface="Montserrat Medium" pitchFamily="2" charset="77"/>
              </a:rPr>
              <a:t>Of an organization’s </a:t>
            </a:r>
            <a:r>
              <a:rPr lang="en-US" b="1" dirty="0">
                <a:latin typeface="Montserrat Medium" pitchFamily="2" charset="77"/>
              </a:rPr>
              <a:t>IT spend is dedicated to data security.</a:t>
            </a:r>
            <a:endParaRPr lang="en-CA" b="1" dirty="0">
              <a:latin typeface="Montserrat Medium" pitchFamily="2" charset="77"/>
            </a:endParaRPr>
          </a:p>
        </p:txBody>
      </p:sp>
      <p:sp>
        <p:nvSpPr>
          <p:cNvPr id="18" name="Text Placeholder 7">
            <a:extLst>
              <a:ext uri="{FF2B5EF4-FFF2-40B4-BE49-F238E27FC236}">
                <a16:creationId xmlns:a16="http://schemas.microsoft.com/office/drawing/2014/main" id="{F062F117-6C12-48E6-949F-BBDFD0700EC9}"/>
              </a:ext>
            </a:extLst>
          </p:cNvPr>
          <p:cNvSpPr txBox="1">
            <a:spLocks/>
          </p:cNvSpPr>
          <p:nvPr/>
        </p:nvSpPr>
        <p:spPr>
          <a:xfrm>
            <a:off x="6609637" y="3674032"/>
            <a:ext cx="2664005" cy="679160"/>
          </a:xfrm>
          <a:prstGeom prst="rect">
            <a:avLst/>
          </a:prstGeom>
        </p:spPr>
        <p:txBody>
          <a:bodyPr wrap="square" lIns="0" tIns="0" rIns="0" bIns="0" numCol="1" spcCol="360000">
            <a:sp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CA" dirty="0">
                <a:latin typeface="Montserrat Medium" pitchFamily="2" charset="77"/>
              </a:rPr>
              <a:t>Of organizations have </a:t>
            </a:r>
            <a:r>
              <a:rPr lang="en-CA" b="1" dirty="0">
                <a:latin typeface="Montserrat Medium" pitchFamily="2" charset="77"/>
              </a:rPr>
              <a:t>experienced a data breach </a:t>
            </a:r>
            <a:r>
              <a:rPr lang="en-CA" dirty="0">
                <a:latin typeface="Montserrat Medium" pitchFamily="2" charset="77"/>
              </a:rPr>
              <a:t>in the past year.</a:t>
            </a:r>
          </a:p>
        </p:txBody>
      </p:sp>
      <p:grpSp>
        <p:nvGrpSpPr>
          <p:cNvPr id="19" name="Group 18">
            <a:extLst>
              <a:ext uri="{FF2B5EF4-FFF2-40B4-BE49-F238E27FC236}">
                <a16:creationId xmlns:a16="http://schemas.microsoft.com/office/drawing/2014/main" id="{5B89971E-A506-43BB-A4B7-8B778AF8BE5A}"/>
              </a:ext>
            </a:extLst>
          </p:cNvPr>
          <p:cNvGrpSpPr/>
          <p:nvPr/>
        </p:nvGrpSpPr>
        <p:grpSpPr>
          <a:xfrm>
            <a:off x="9046763" y="2939745"/>
            <a:ext cx="3273953" cy="2159884"/>
            <a:chOff x="-252940" y="1981962"/>
            <a:chExt cx="3273953" cy="2159884"/>
          </a:xfrm>
        </p:grpSpPr>
        <p:graphicFrame>
          <p:nvGraphicFramePr>
            <p:cNvPr id="20" name="Chart 19">
              <a:extLst>
                <a:ext uri="{FF2B5EF4-FFF2-40B4-BE49-F238E27FC236}">
                  <a16:creationId xmlns:a16="http://schemas.microsoft.com/office/drawing/2014/main" id="{5D5FCF27-1EF4-44E7-BCE7-5EA84435BA3E}"/>
                </a:ext>
              </a:extLst>
            </p:cNvPr>
            <p:cNvGraphicFramePr/>
            <p:nvPr/>
          </p:nvGraphicFramePr>
          <p:xfrm>
            <a:off x="-252940" y="1981962"/>
            <a:ext cx="3273953" cy="2159884"/>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22213516-EDC3-47AD-883E-81255160A1C5}"/>
                </a:ext>
              </a:extLst>
            </p:cNvPr>
            <p:cNvSpPr txBox="1"/>
            <p:nvPr/>
          </p:nvSpPr>
          <p:spPr>
            <a:xfrm>
              <a:off x="200819" y="2934460"/>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49%</a:t>
              </a:r>
            </a:p>
          </p:txBody>
        </p:sp>
      </p:grpSp>
      <p:sp>
        <p:nvSpPr>
          <p:cNvPr id="22" name="Text Placeholder 6">
            <a:extLst>
              <a:ext uri="{FF2B5EF4-FFF2-40B4-BE49-F238E27FC236}">
                <a16:creationId xmlns:a16="http://schemas.microsoft.com/office/drawing/2014/main" id="{AEF12EEA-DE2C-4432-BAA3-6D372EC97D48}"/>
              </a:ext>
            </a:extLst>
          </p:cNvPr>
          <p:cNvSpPr txBox="1">
            <a:spLocks/>
          </p:cNvSpPr>
          <p:nvPr/>
        </p:nvSpPr>
        <p:spPr>
          <a:xfrm>
            <a:off x="371475" y="1300566"/>
            <a:ext cx="4124326"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These barriers make this challenge difficult to address for many organizations:</a:t>
            </a:r>
          </a:p>
        </p:txBody>
      </p:sp>
      <p:sp>
        <p:nvSpPr>
          <p:cNvPr id="28" name="Text Placeholder 6">
            <a:extLst>
              <a:ext uri="{FF2B5EF4-FFF2-40B4-BE49-F238E27FC236}">
                <a16:creationId xmlns:a16="http://schemas.microsoft.com/office/drawing/2014/main" id="{E910964F-5C86-450F-AE5F-054FD42F5010}"/>
              </a:ext>
            </a:extLst>
          </p:cNvPr>
          <p:cNvSpPr txBox="1">
            <a:spLocks/>
          </p:cNvSpPr>
          <p:nvPr/>
        </p:nvSpPr>
        <p:spPr>
          <a:xfrm>
            <a:off x="6385304" y="834938"/>
            <a:ext cx="5686987" cy="456696"/>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848585"/>
                </a:solidFill>
                <a:effectLst/>
                <a:uLnTx/>
                <a:uFillTx/>
                <a:latin typeface="Montserrat SemiBold" pitchFamily="2" charset="77"/>
                <a:ea typeface="+mn-ea"/>
                <a:cs typeface="Arial" panose="020B0604020202020204" pitchFamily="34" charset="0"/>
              </a:rPr>
              <a:t>The Data Security Dilemma</a:t>
            </a:r>
          </a:p>
        </p:txBody>
      </p:sp>
      <p:sp>
        <p:nvSpPr>
          <p:cNvPr id="2" name="TextBox 1">
            <a:extLst>
              <a:ext uri="{FF2B5EF4-FFF2-40B4-BE49-F238E27FC236}">
                <a16:creationId xmlns:a16="http://schemas.microsoft.com/office/drawing/2014/main" id="{BDB587FE-123D-43BB-8D64-6EB624DFF962}"/>
              </a:ext>
            </a:extLst>
          </p:cNvPr>
          <p:cNvSpPr txBox="1"/>
          <p:nvPr/>
        </p:nvSpPr>
        <p:spPr>
          <a:xfrm>
            <a:off x="371474" y="2687045"/>
            <a:ext cx="5070964" cy="3640934"/>
          </a:xfrm>
          <a:prstGeom prst="rect">
            <a:avLst/>
          </a:prstGeom>
        </p:spPr>
        <p:txBody>
          <a:bodyPr wrap="square" lIns="0" tIns="0" rIns="0" bIns="0" numCol="1" spcCol="360000" rtlCol="0">
            <a:noAutofit/>
          </a:bodyPr>
          <a:lstStyle/>
          <a:p>
            <a:pPr marL="179388" indent="-179388" algn="l">
              <a:lnSpc>
                <a:spcPct val="110000"/>
              </a:lnSpc>
              <a:buFont typeface="Arial" panose="020B0604020202020204" pitchFamily="34" charset="0"/>
              <a:buChar char="•"/>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F0441DDB-05A5-4AA6-A2AF-16FCB22E896E}"/>
              </a:ext>
            </a:extLst>
          </p:cNvPr>
          <p:cNvSpPr txBox="1"/>
          <p:nvPr/>
        </p:nvSpPr>
        <p:spPr>
          <a:xfrm>
            <a:off x="300742" y="2546007"/>
            <a:ext cx="4985017" cy="3520117"/>
          </a:xfrm>
          <a:prstGeom prst="rect">
            <a:avLst/>
          </a:prstGeom>
        </p:spPr>
        <p:txBody>
          <a:bodyPr wrap="square" lIns="0" tIns="0" rIns="0" bIns="0" numCol="1" spcCol="360000" rtlCol="0">
            <a:noAutofit/>
          </a:bodyPr>
          <a:lstStyle/>
          <a:p>
            <a:pPr marL="179388" indent="-179388" algn="l">
              <a:lnSpc>
                <a:spcPct val="110000"/>
              </a:lnSpc>
              <a:buFont typeface="Arial" panose="020B0604020202020204" pitchFamily="34" charset="0"/>
              <a:buChar char="•"/>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A changing technological environment characterized by an increase in cloud computing, rapid proliferation of IoT of connected devices, and a vast number of data sources that become targets for malicious attacks.</a:t>
            </a:r>
          </a:p>
          <a:p>
            <a:pPr marL="179388" indent="-179388" algn="l">
              <a:lnSpc>
                <a:spcPct val="110000"/>
              </a:lnSpc>
              <a:buFont typeface="Arial" panose="020B0604020202020204" pitchFamily="34" charset="0"/>
              <a:buChar char="•"/>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The traditional approach of securing the network perimeter no longer ensures security of all data; organizations must take a multi-faceted approach to securing data.</a:t>
            </a:r>
          </a:p>
          <a:p>
            <a:pPr marL="179388" indent="-179388" algn="l">
              <a:lnSpc>
                <a:spcPct val="110000"/>
              </a:lnSpc>
              <a:buFont typeface="Arial" panose="020B0604020202020204" pitchFamily="34" charset="0"/>
              <a:buChar char="•"/>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Global privacy regulations are increasing, adding to an already complex environment characterized by multi-jurisdictional differences in controls to implement.</a:t>
            </a:r>
          </a:p>
          <a:p>
            <a:pPr marL="179388" indent="-179388" algn="l">
              <a:lnSpc>
                <a:spcPct val="110000"/>
              </a:lnSpc>
              <a:buFont typeface="Arial" panose="020B0604020202020204" pitchFamily="34" charset="0"/>
              <a:buChar char="•"/>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Most organizations will be faced with multiple compliance obligations and must begin to start looking at data security holistically as opposed to piecemeal. </a:t>
            </a:r>
          </a:p>
          <a:p>
            <a:pPr marL="179388" indent="-179388" algn="l">
              <a:lnSpc>
                <a:spcPct val="110000"/>
              </a:lnSpc>
              <a:buFont typeface="Arial" panose="020B0604020202020204" pitchFamily="34" charset="0"/>
              <a:buChar char="•"/>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Additionally, industry-specific compliance regulations often present IT leaders with a host of instructions but lack specific examples of technical controls to be put into place in order to ensure data is secured. </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grpSp>
        <p:nvGrpSpPr>
          <p:cNvPr id="23" name="Group 22">
            <a:extLst>
              <a:ext uri="{FF2B5EF4-FFF2-40B4-BE49-F238E27FC236}">
                <a16:creationId xmlns:a16="http://schemas.microsoft.com/office/drawing/2014/main" id="{CAD98A36-0E1C-4E59-8D3C-A60D1D638DBD}"/>
              </a:ext>
            </a:extLst>
          </p:cNvPr>
          <p:cNvGrpSpPr/>
          <p:nvPr/>
        </p:nvGrpSpPr>
        <p:grpSpPr>
          <a:xfrm>
            <a:off x="5595981" y="4614866"/>
            <a:ext cx="3273953" cy="2159884"/>
            <a:chOff x="-252940" y="1981962"/>
            <a:chExt cx="3273953" cy="2159884"/>
          </a:xfrm>
        </p:grpSpPr>
        <p:graphicFrame>
          <p:nvGraphicFramePr>
            <p:cNvPr id="24" name="Chart 23">
              <a:extLst>
                <a:ext uri="{FF2B5EF4-FFF2-40B4-BE49-F238E27FC236}">
                  <a16:creationId xmlns:a16="http://schemas.microsoft.com/office/drawing/2014/main" id="{14F5D98C-E03F-4332-90CE-55369839A464}"/>
                </a:ext>
              </a:extLst>
            </p:cNvPr>
            <p:cNvGraphicFramePr/>
            <p:nvPr/>
          </p:nvGraphicFramePr>
          <p:xfrm>
            <a:off x="-252940" y="1981962"/>
            <a:ext cx="3273953" cy="2159884"/>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ADBE8FFD-8FAD-4584-BDC2-4AF01096CC51}"/>
                </a:ext>
              </a:extLst>
            </p:cNvPr>
            <p:cNvSpPr txBox="1"/>
            <p:nvPr/>
          </p:nvSpPr>
          <p:spPr>
            <a:xfrm>
              <a:off x="200819" y="2934460"/>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40%</a:t>
              </a:r>
            </a:p>
          </p:txBody>
        </p:sp>
      </p:grpSp>
      <p:sp>
        <p:nvSpPr>
          <p:cNvPr id="26" name="Text Placeholder 7">
            <a:extLst>
              <a:ext uri="{FF2B5EF4-FFF2-40B4-BE49-F238E27FC236}">
                <a16:creationId xmlns:a16="http://schemas.microsoft.com/office/drawing/2014/main" id="{167E1BDA-1D62-4E28-83AA-BA169F56DFB2}"/>
              </a:ext>
            </a:extLst>
          </p:cNvPr>
          <p:cNvSpPr txBox="1">
            <a:spLocks/>
          </p:cNvSpPr>
          <p:nvPr/>
        </p:nvSpPr>
        <p:spPr>
          <a:xfrm>
            <a:off x="8593146" y="5293835"/>
            <a:ext cx="2664005" cy="448328"/>
          </a:xfrm>
          <a:prstGeom prst="rect">
            <a:avLst/>
          </a:prstGeom>
        </p:spPr>
        <p:txBody>
          <a:bodyPr wrap="square" lIns="0" tIns="0" rIns="0" bIns="0" numCol="1" spcCol="360000">
            <a:sp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CA" dirty="0">
                <a:latin typeface="Montserrat Medium" pitchFamily="2" charset="77"/>
              </a:rPr>
              <a:t>Of attacks were a result of </a:t>
            </a:r>
            <a:r>
              <a:rPr lang="en-CA" b="1" dirty="0">
                <a:latin typeface="Montserrat Medium" pitchFamily="2" charset="77"/>
              </a:rPr>
              <a:t>unauthorized access.</a:t>
            </a:r>
          </a:p>
        </p:txBody>
      </p:sp>
      <p:sp>
        <p:nvSpPr>
          <p:cNvPr id="4" name="TextBox 3">
            <a:extLst>
              <a:ext uri="{FF2B5EF4-FFF2-40B4-BE49-F238E27FC236}">
                <a16:creationId xmlns:a16="http://schemas.microsoft.com/office/drawing/2014/main" id="{3E155713-48A7-4568-92F4-42C4BB9C3CA4}"/>
              </a:ext>
            </a:extLst>
          </p:cNvPr>
          <p:cNvSpPr txBox="1"/>
          <p:nvPr/>
        </p:nvSpPr>
        <p:spPr>
          <a:xfrm>
            <a:off x="8593146" y="6256719"/>
            <a:ext cx="2438400" cy="269400"/>
          </a:xfrm>
          <a:prstGeom prst="rect">
            <a:avLst/>
          </a:prstGeom>
        </p:spPr>
        <p:txBody>
          <a:bodyPr wrap="square" lIns="0" tIns="0" rIns="0" bIns="0" numCol="1" spcCol="360000" rtlCol="0">
            <a:noAutofit/>
          </a:bodyPr>
          <a:lstStyle/>
          <a:p>
            <a:pPr algn="l">
              <a:lnSpc>
                <a:spcPct val="110000"/>
              </a:lnSpc>
              <a:tabLst/>
            </a:pPr>
            <a:r>
              <a:rPr lang="en-US" sz="1000" dirty="0">
                <a:solidFill>
                  <a:schemeClr val="tx1">
                    <a:lumMod val="50000"/>
                  </a:schemeClr>
                </a:solidFill>
                <a:latin typeface="Roboto Condensed Light" panose="02000000000000000000" pitchFamily="2" charset="0"/>
                <a:ea typeface="Roboto Condensed Light" panose="02000000000000000000" pitchFamily="2" charset="0"/>
              </a:rPr>
              <a:t>Source: 2020 Thales Data Threat Report </a:t>
            </a:r>
            <a:endParaRPr lang="en-CA" sz="10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452059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8D0A7F5-B89F-4477-B543-68C38357F470}"/>
              </a:ext>
            </a:extLst>
          </p:cNvPr>
          <p:cNvSpPr/>
          <p:nvPr/>
        </p:nvSpPr>
        <p:spPr>
          <a:xfrm>
            <a:off x="517236" y="1385454"/>
            <a:ext cx="7439744" cy="5382099"/>
          </a:xfrm>
          <a:prstGeom prst="roundRect">
            <a:avLst/>
          </a:prstGeom>
          <a:solidFill>
            <a:schemeClr val="bg2">
              <a:lumMod val="8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2" name="Group 21">
            <a:extLst>
              <a:ext uri="{FF2B5EF4-FFF2-40B4-BE49-F238E27FC236}">
                <a16:creationId xmlns:a16="http://schemas.microsoft.com/office/drawing/2014/main" id="{409E46A1-1E2A-4F4E-A678-45EE64E8E397}"/>
              </a:ext>
            </a:extLst>
          </p:cNvPr>
          <p:cNvGrpSpPr/>
          <p:nvPr/>
        </p:nvGrpSpPr>
        <p:grpSpPr>
          <a:xfrm>
            <a:off x="912441" y="2216764"/>
            <a:ext cx="6748056" cy="3474579"/>
            <a:chOff x="685654" y="2209784"/>
            <a:chExt cx="6748056" cy="4507722"/>
          </a:xfrm>
          <a:solidFill>
            <a:schemeClr val="accent1">
              <a:lumMod val="60000"/>
              <a:lumOff val="40000"/>
              <a:alpha val="58000"/>
            </a:schemeClr>
          </a:solidFill>
        </p:grpSpPr>
        <p:sp>
          <p:nvSpPr>
            <p:cNvPr id="19" name="Rectangle: Rounded Corners 18">
              <a:extLst>
                <a:ext uri="{FF2B5EF4-FFF2-40B4-BE49-F238E27FC236}">
                  <a16:creationId xmlns:a16="http://schemas.microsoft.com/office/drawing/2014/main" id="{F5AA23BB-885B-48DD-BA16-9D52A0EC1291}"/>
                </a:ext>
              </a:extLst>
            </p:cNvPr>
            <p:cNvSpPr/>
            <p:nvPr/>
          </p:nvSpPr>
          <p:spPr>
            <a:xfrm>
              <a:off x="685654" y="2209784"/>
              <a:ext cx="874886" cy="4507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6" name="Rectangle: Rounded Corners 35">
              <a:extLst>
                <a:ext uri="{FF2B5EF4-FFF2-40B4-BE49-F238E27FC236}">
                  <a16:creationId xmlns:a16="http://schemas.microsoft.com/office/drawing/2014/main" id="{690AC851-C9DD-4FA3-AD78-18A9C3B2F346}"/>
                </a:ext>
              </a:extLst>
            </p:cNvPr>
            <p:cNvSpPr/>
            <p:nvPr/>
          </p:nvSpPr>
          <p:spPr>
            <a:xfrm>
              <a:off x="1664516" y="2209784"/>
              <a:ext cx="874886" cy="44808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Rectangle: Rounded Corners 36">
              <a:extLst>
                <a:ext uri="{FF2B5EF4-FFF2-40B4-BE49-F238E27FC236}">
                  <a16:creationId xmlns:a16="http://schemas.microsoft.com/office/drawing/2014/main" id="{858D72B4-83A8-4CE3-8335-345C5EC8E917}"/>
                </a:ext>
              </a:extLst>
            </p:cNvPr>
            <p:cNvSpPr/>
            <p:nvPr/>
          </p:nvSpPr>
          <p:spPr>
            <a:xfrm>
              <a:off x="2643378" y="2209784"/>
              <a:ext cx="874886" cy="44808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9" name="Rectangle: Rounded Corners 38">
              <a:extLst>
                <a:ext uri="{FF2B5EF4-FFF2-40B4-BE49-F238E27FC236}">
                  <a16:creationId xmlns:a16="http://schemas.microsoft.com/office/drawing/2014/main" id="{AF227FF4-690D-4BE6-82B9-3789DC57D107}"/>
                </a:ext>
              </a:extLst>
            </p:cNvPr>
            <p:cNvSpPr/>
            <p:nvPr/>
          </p:nvSpPr>
          <p:spPr>
            <a:xfrm>
              <a:off x="3622240" y="2209784"/>
              <a:ext cx="874886" cy="44808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0" name="Rectangle: Rounded Corners 39">
              <a:extLst>
                <a:ext uri="{FF2B5EF4-FFF2-40B4-BE49-F238E27FC236}">
                  <a16:creationId xmlns:a16="http://schemas.microsoft.com/office/drawing/2014/main" id="{8C9E1934-1A3E-4DFF-AD49-0E8E04C842DB}"/>
                </a:ext>
              </a:extLst>
            </p:cNvPr>
            <p:cNvSpPr/>
            <p:nvPr/>
          </p:nvSpPr>
          <p:spPr>
            <a:xfrm>
              <a:off x="4601102" y="2209784"/>
              <a:ext cx="874886" cy="44808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1" name="Rectangle: Rounded Corners 40">
              <a:extLst>
                <a:ext uri="{FF2B5EF4-FFF2-40B4-BE49-F238E27FC236}">
                  <a16:creationId xmlns:a16="http://schemas.microsoft.com/office/drawing/2014/main" id="{D7D260DE-20B3-43E2-AD14-C1DF09AA001D}"/>
                </a:ext>
              </a:extLst>
            </p:cNvPr>
            <p:cNvSpPr/>
            <p:nvPr/>
          </p:nvSpPr>
          <p:spPr>
            <a:xfrm>
              <a:off x="5579964" y="2209784"/>
              <a:ext cx="874886" cy="44808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2" name="Rectangle: Rounded Corners 41">
              <a:extLst>
                <a:ext uri="{FF2B5EF4-FFF2-40B4-BE49-F238E27FC236}">
                  <a16:creationId xmlns:a16="http://schemas.microsoft.com/office/drawing/2014/main" id="{1045CD53-577B-47C9-8A25-0CD004FB46EB}"/>
                </a:ext>
              </a:extLst>
            </p:cNvPr>
            <p:cNvSpPr/>
            <p:nvPr/>
          </p:nvSpPr>
          <p:spPr>
            <a:xfrm>
              <a:off x="6558824" y="2209784"/>
              <a:ext cx="874886" cy="44808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52" name="Rectangle: Rounded Corners 51">
            <a:extLst>
              <a:ext uri="{FF2B5EF4-FFF2-40B4-BE49-F238E27FC236}">
                <a16:creationId xmlns:a16="http://schemas.microsoft.com/office/drawing/2014/main" id="{E87279C5-44A6-4E3F-A646-38C57412FF72}"/>
              </a:ext>
            </a:extLst>
          </p:cNvPr>
          <p:cNvSpPr/>
          <p:nvPr/>
        </p:nvSpPr>
        <p:spPr>
          <a:xfrm>
            <a:off x="886011" y="5370872"/>
            <a:ext cx="6784317" cy="47411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7" name="Diagram 6">
            <a:extLst>
              <a:ext uri="{FF2B5EF4-FFF2-40B4-BE49-F238E27FC236}">
                <a16:creationId xmlns:a16="http://schemas.microsoft.com/office/drawing/2014/main" id="{10C2E060-7FC7-4005-A8C3-7314E91EB645}"/>
              </a:ext>
            </a:extLst>
          </p:cNvPr>
          <p:cNvGraphicFramePr/>
          <p:nvPr>
            <p:extLst>
              <p:ext uri="{D42A27DB-BD31-4B8C-83A1-F6EECF244321}">
                <p14:modId xmlns:p14="http://schemas.microsoft.com/office/powerpoint/2010/main" val="969503898"/>
              </p:ext>
            </p:extLst>
          </p:nvPr>
        </p:nvGraphicFramePr>
        <p:xfrm>
          <a:off x="909885" y="2515086"/>
          <a:ext cx="6741271" cy="3368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71220B1C-B892-462A-80F6-A9AFF35C00EE}"/>
              </a:ext>
            </a:extLst>
          </p:cNvPr>
          <p:cNvGrpSpPr/>
          <p:nvPr/>
        </p:nvGrpSpPr>
        <p:grpSpPr>
          <a:xfrm>
            <a:off x="901012" y="4874070"/>
            <a:ext cx="6775503" cy="442402"/>
            <a:chOff x="648937" y="5082900"/>
            <a:chExt cx="6400800" cy="967563"/>
          </a:xfrm>
        </p:grpSpPr>
        <p:sp>
          <p:nvSpPr>
            <p:cNvPr id="4" name="Arrow: Right 3">
              <a:extLst>
                <a:ext uri="{FF2B5EF4-FFF2-40B4-BE49-F238E27FC236}">
                  <a16:creationId xmlns:a16="http://schemas.microsoft.com/office/drawing/2014/main" id="{1E8C2AED-8F6E-484C-92ED-2BDD9592E604}"/>
                </a:ext>
              </a:extLst>
            </p:cNvPr>
            <p:cNvSpPr/>
            <p:nvPr/>
          </p:nvSpPr>
          <p:spPr>
            <a:xfrm>
              <a:off x="3849337" y="5082900"/>
              <a:ext cx="3200400" cy="9675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Arrow: Right 16">
              <a:extLst>
                <a:ext uri="{FF2B5EF4-FFF2-40B4-BE49-F238E27FC236}">
                  <a16:creationId xmlns:a16="http://schemas.microsoft.com/office/drawing/2014/main" id="{D7FCDD89-7DA4-4C65-904E-84ADF233091E}"/>
                </a:ext>
              </a:extLst>
            </p:cNvPr>
            <p:cNvSpPr/>
            <p:nvPr/>
          </p:nvSpPr>
          <p:spPr>
            <a:xfrm rot="10800000">
              <a:off x="648937" y="5082900"/>
              <a:ext cx="3200400" cy="9675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366000" y="316656"/>
            <a:ext cx="6741272" cy="1130188"/>
          </a:xfrm>
        </p:spPr>
        <p:txBody>
          <a:bodyPr/>
          <a:lstStyle/>
          <a:p>
            <a:r>
              <a:rPr lang="en-US" dirty="0"/>
              <a:t>Info-Tech’s approach: End-to-End Data Security</a:t>
            </a:r>
          </a:p>
        </p:txBody>
      </p:sp>
      <p:sp>
        <p:nvSpPr>
          <p:cNvPr id="11" name="Text Placeholder 7">
            <a:extLst>
              <a:ext uri="{FF2B5EF4-FFF2-40B4-BE49-F238E27FC236}">
                <a16:creationId xmlns:a16="http://schemas.microsoft.com/office/drawing/2014/main" id="{6B241221-753B-460C-8EA2-8E0C94D4D3DB}"/>
              </a:ext>
            </a:extLst>
          </p:cNvPr>
          <p:cNvSpPr txBox="1">
            <a:spLocks/>
          </p:cNvSpPr>
          <p:nvPr/>
        </p:nvSpPr>
        <p:spPr>
          <a:xfrm>
            <a:off x="8338439" y="1775100"/>
            <a:ext cx="3418132" cy="3307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mj-lt"/>
              <a:buAutoNum type="arabicPeriod"/>
            </a:pPr>
            <a:endParaRPr lang="en-US" sz="1600" dirty="0">
              <a:solidFill>
                <a:schemeClr val="bg1"/>
              </a:solidFill>
              <a:latin typeface="Roboto Condensed Light" panose="02000000000000000000" pitchFamily="2" charset="0"/>
            </a:endParaRPr>
          </a:p>
        </p:txBody>
      </p:sp>
      <p:sp>
        <p:nvSpPr>
          <p:cNvPr id="12" name="TextBox 11">
            <a:extLst>
              <a:ext uri="{FF2B5EF4-FFF2-40B4-BE49-F238E27FC236}">
                <a16:creationId xmlns:a16="http://schemas.microsoft.com/office/drawing/2014/main" id="{D8DCEB49-21B5-40C9-8A45-30D7DAAE2A59}"/>
              </a:ext>
            </a:extLst>
          </p:cNvPr>
          <p:cNvSpPr txBox="1"/>
          <p:nvPr>
            <p:custDataLst>
              <p:tags r:id="rId1"/>
            </p:custDataLst>
          </p:nvPr>
        </p:nvSpPr>
        <p:spPr>
          <a:xfrm>
            <a:off x="9019259" y="1022154"/>
            <a:ext cx="2909092" cy="253220"/>
          </a:xfrm>
          <a:prstGeom prst="rect">
            <a:avLst/>
          </a:prstGeom>
        </p:spPr>
        <p:txBody>
          <a:bodyPr vert="horz" wrap="square" lIns="0" tIns="6931" rIns="0" bIns="0" rtlCol="0">
            <a:spAutoFit/>
          </a:bodyPr>
          <a:lstStyle/>
          <a:p>
            <a:pPr marL="7701" marR="242975" algn="ctr">
              <a:spcBef>
                <a:spcPts val="55"/>
              </a:spcBef>
            </a:pPr>
            <a:r>
              <a:rPr lang="en-US" sz="1600" b="1" spc="-30" dirty="0">
                <a:solidFill>
                  <a:schemeClr val="bg1"/>
                </a:solidFill>
                <a:latin typeface="Montserrat" panose="00000500000000000000" pitchFamily="2" charset="0"/>
                <a:cs typeface="Arial Narrow"/>
              </a:rPr>
              <a:t>The Info-Tech difference:</a:t>
            </a:r>
            <a:endParaRPr lang="en-CA" sz="1600" b="1" spc="-30" dirty="0">
              <a:solidFill>
                <a:schemeClr val="bg1"/>
              </a:solidFill>
              <a:latin typeface="Montserrat" panose="00000500000000000000" pitchFamily="2" charset="0"/>
              <a:cs typeface="Arial Narrow"/>
            </a:endParaRPr>
          </a:p>
        </p:txBody>
      </p:sp>
      <p:pic>
        <p:nvPicPr>
          <p:cNvPr id="10" name="Picture 9">
            <a:extLst>
              <a:ext uri="{FF2B5EF4-FFF2-40B4-BE49-F238E27FC236}">
                <a16:creationId xmlns:a16="http://schemas.microsoft.com/office/drawing/2014/main" id="{0791E580-D274-472D-A05A-BF3E98C8EA12}"/>
              </a:ext>
            </a:extLst>
          </p:cNvPr>
          <p:cNvPicPr>
            <a:picLocks noChangeAspect="1"/>
          </p:cNvPicPr>
          <p:nvPr/>
        </p:nvPicPr>
        <p:blipFill>
          <a:blip r:embed="rId8"/>
          <a:stretch>
            <a:fillRect/>
          </a:stretch>
        </p:blipFill>
        <p:spPr>
          <a:xfrm>
            <a:off x="8210701" y="690018"/>
            <a:ext cx="923025" cy="923025"/>
          </a:xfrm>
          <a:prstGeom prst="rect">
            <a:avLst/>
          </a:prstGeom>
        </p:spPr>
      </p:pic>
      <p:sp>
        <p:nvSpPr>
          <p:cNvPr id="38" name="TextBox 37">
            <a:extLst>
              <a:ext uri="{FF2B5EF4-FFF2-40B4-BE49-F238E27FC236}">
                <a16:creationId xmlns:a16="http://schemas.microsoft.com/office/drawing/2014/main" id="{F98B5B2D-F170-4748-BB44-7A885E21E08C}"/>
              </a:ext>
            </a:extLst>
          </p:cNvPr>
          <p:cNvSpPr txBox="1"/>
          <p:nvPr/>
        </p:nvSpPr>
        <p:spPr>
          <a:xfrm>
            <a:off x="8210701" y="1495560"/>
            <a:ext cx="3799591" cy="4392882"/>
          </a:xfrm>
          <a:prstGeom prst="rect">
            <a:avLst/>
          </a:prstGeom>
        </p:spPr>
        <p:txBody>
          <a:bodyPr wrap="square" lIns="0" tIns="0" rIns="0" bIns="0" numCol="1" spcCol="360000" rtlCol="0">
            <a:noAutofit/>
          </a:bodyPr>
          <a:lstStyle/>
          <a:p>
            <a:pPr algn="l">
              <a:lnSpc>
                <a:spcPct val="110000"/>
              </a:lnSpc>
              <a:tabLst/>
            </a:pPr>
            <a:r>
              <a:rPr lang="en-US" sz="1600" dirty="0">
                <a:solidFill>
                  <a:schemeClr val="bg1"/>
                </a:solidFill>
                <a:latin typeface="Roboto Condensed Light" panose="02000000000000000000" pitchFamily="2" charset="0"/>
                <a:ea typeface="Roboto Condensed Light" panose="02000000000000000000" pitchFamily="2" charset="0"/>
              </a:rPr>
              <a:t>Effective data security is more than just a single layer or set of controls around your applications – it’s a comprehensive approach to both data-at-rest and data-in-transit. Successful end-to-end data security calls on an exhaustive strategy that includes:</a:t>
            </a:r>
          </a:p>
          <a:p>
            <a:pPr marL="285750" indent="-285750" algn="l">
              <a:lnSpc>
                <a:spcPct val="110000"/>
              </a:lnSpc>
              <a:buFont typeface="Arial" panose="020B0604020202020204" pitchFamily="34" charset="0"/>
              <a:buChar char="•"/>
              <a:tabLst/>
            </a:pPr>
            <a:r>
              <a:rPr lang="en-US" sz="1600" dirty="0">
                <a:solidFill>
                  <a:schemeClr val="bg1"/>
                </a:solidFill>
                <a:latin typeface="Roboto Condensed Light" panose="02000000000000000000" pitchFamily="2" charset="0"/>
                <a:ea typeface="Roboto Condensed Light" panose="02000000000000000000" pitchFamily="2" charset="0"/>
              </a:rPr>
              <a:t>Technical and process controls within the </a:t>
            </a:r>
            <a:r>
              <a:rPr lang="en-US" sz="1600" b="1" dirty="0">
                <a:solidFill>
                  <a:schemeClr val="bg1"/>
                </a:solidFill>
                <a:latin typeface="Roboto Condensed Light" panose="02000000000000000000" pitchFamily="2" charset="0"/>
                <a:ea typeface="Roboto Condensed Light" panose="02000000000000000000" pitchFamily="2" charset="0"/>
              </a:rPr>
              <a:t>seven core categories of data security;</a:t>
            </a:r>
          </a:p>
          <a:p>
            <a:pPr marL="285750" indent="-285750" algn="l">
              <a:lnSpc>
                <a:spcPct val="110000"/>
              </a:lnSpc>
              <a:buFont typeface="Arial" panose="020B0604020202020204" pitchFamily="34" charset="0"/>
              <a:buChar char="•"/>
              <a:tabLst/>
            </a:pPr>
            <a:r>
              <a:rPr lang="en-US" sz="1600" dirty="0">
                <a:solidFill>
                  <a:schemeClr val="bg1"/>
                </a:solidFill>
                <a:latin typeface="Roboto Condensed Light" panose="02000000000000000000" pitchFamily="2" charset="0"/>
                <a:ea typeface="Roboto Condensed Light" panose="02000000000000000000" pitchFamily="2" charset="0"/>
              </a:rPr>
              <a:t>Secures data through all </a:t>
            </a:r>
            <a:r>
              <a:rPr lang="en-US" sz="1600" b="1" dirty="0">
                <a:solidFill>
                  <a:schemeClr val="bg1"/>
                </a:solidFill>
                <a:latin typeface="Roboto Condensed Light" panose="02000000000000000000" pitchFamily="2" charset="0"/>
                <a:ea typeface="Roboto Condensed Light" panose="02000000000000000000" pitchFamily="2" charset="0"/>
              </a:rPr>
              <a:t>stages of the data lifecycle, </a:t>
            </a:r>
            <a:r>
              <a:rPr lang="en-US" sz="1600" dirty="0">
                <a:solidFill>
                  <a:schemeClr val="bg1"/>
                </a:solidFill>
                <a:latin typeface="Roboto Condensed Light" panose="02000000000000000000" pitchFamily="2" charset="0"/>
                <a:ea typeface="Roboto Condensed Light" panose="02000000000000000000" pitchFamily="2" charset="0"/>
              </a:rPr>
              <a:t>from</a:t>
            </a:r>
            <a:r>
              <a:rPr lang="en-US" sz="1600" b="1" dirty="0">
                <a:solidFill>
                  <a:schemeClr val="bg1"/>
                </a:solidFill>
                <a:latin typeface="Roboto Condensed Light" panose="02000000000000000000" pitchFamily="2" charset="0"/>
                <a:ea typeface="Roboto Condensed Light" panose="02000000000000000000" pitchFamily="2" charset="0"/>
              </a:rPr>
              <a:t> </a:t>
            </a:r>
            <a:r>
              <a:rPr lang="en-US" sz="1600" dirty="0">
                <a:solidFill>
                  <a:schemeClr val="bg1"/>
                </a:solidFill>
                <a:latin typeface="Roboto Condensed Light" panose="02000000000000000000" pitchFamily="2" charset="0"/>
                <a:ea typeface="Roboto Condensed Light" panose="02000000000000000000" pitchFamily="2" charset="0"/>
              </a:rPr>
              <a:t>data creation through until data destruction;</a:t>
            </a:r>
            <a:endParaRPr lang="en-US" sz="1600" b="1" dirty="0">
              <a:solidFill>
                <a:schemeClr val="bg1"/>
              </a:solidFill>
              <a:latin typeface="Roboto Condensed Light" panose="02000000000000000000" pitchFamily="2" charset="0"/>
              <a:ea typeface="Roboto Condensed Light" panose="02000000000000000000" pitchFamily="2" charset="0"/>
            </a:endParaRPr>
          </a:p>
          <a:p>
            <a:pPr marL="285750" indent="-285750" algn="l">
              <a:lnSpc>
                <a:spcPct val="110000"/>
              </a:lnSpc>
              <a:buFont typeface="Arial" panose="020B0604020202020204" pitchFamily="34" charset="0"/>
              <a:buChar char="•"/>
              <a:tabLst/>
            </a:pPr>
            <a:r>
              <a:rPr lang="en-US" sz="1600" dirty="0">
                <a:solidFill>
                  <a:schemeClr val="bg1"/>
                </a:solidFill>
                <a:latin typeface="Roboto Condensed Light" panose="02000000000000000000" pitchFamily="2" charset="0"/>
                <a:ea typeface="Roboto Condensed Light" panose="02000000000000000000" pitchFamily="2" charset="0"/>
              </a:rPr>
              <a:t>Encompasses both </a:t>
            </a:r>
            <a:r>
              <a:rPr lang="en-US" sz="1600" b="1" dirty="0">
                <a:solidFill>
                  <a:schemeClr val="bg1"/>
                </a:solidFill>
                <a:latin typeface="Roboto Condensed Light" panose="02000000000000000000" pitchFamily="2" charset="0"/>
                <a:ea typeface="Roboto Condensed Light" panose="02000000000000000000" pitchFamily="2" charset="0"/>
              </a:rPr>
              <a:t>data-at-rest and data-in-transit. </a:t>
            </a:r>
          </a:p>
          <a:p>
            <a:pPr algn="l">
              <a:lnSpc>
                <a:spcPct val="110000"/>
              </a:lnSpc>
              <a:tabLst/>
            </a:pPr>
            <a:endParaRPr lang="en-US" sz="1600" dirty="0">
              <a:solidFill>
                <a:schemeClr val="bg1"/>
              </a:solidFill>
              <a:latin typeface="Roboto Condensed Light" panose="02000000000000000000" pitchFamily="2" charset="0"/>
              <a:ea typeface="Roboto Condensed Light" panose="02000000000000000000" pitchFamily="2" charset="0"/>
            </a:endParaRPr>
          </a:p>
          <a:p>
            <a:pPr algn="l">
              <a:lnSpc>
                <a:spcPct val="110000"/>
              </a:lnSpc>
              <a:tabLst/>
            </a:pPr>
            <a:r>
              <a:rPr lang="en-US" sz="1600" dirty="0">
                <a:solidFill>
                  <a:schemeClr val="bg1"/>
                </a:solidFill>
                <a:latin typeface="Roboto Condensed Light" panose="02000000000000000000" pitchFamily="2" charset="0"/>
                <a:ea typeface="Roboto Condensed Light" panose="02000000000000000000" pitchFamily="2" charset="0"/>
              </a:rPr>
              <a:t>Through both technical and process controls, Info-Tech’s research equips you with the knowledge and tools for an effective approach to data security.</a:t>
            </a:r>
            <a:endParaRPr lang="en-CA" sz="1600" dirty="0">
              <a:solidFill>
                <a:schemeClr val="bg1"/>
              </a:solidFill>
              <a:latin typeface="Roboto Condensed Light" panose="02000000000000000000" pitchFamily="2" charset="0"/>
              <a:ea typeface="Roboto Condensed Light" panose="02000000000000000000" pitchFamily="2" charset="0"/>
            </a:endParaRPr>
          </a:p>
        </p:txBody>
      </p:sp>
      <p:sp>
        <p:nvSpPr>
          <p:cNvPr id="6" name="TextBox 5">
            <a:extLst>
              <a:ext uri="{FF2B5EF4-FFF2-40B4-BE49-F238E27FC236}">
                <a16:creationId xmlns:a16="http://schemas.microsoft.com/office/drawing/2014/main" id="{CD0A9994-C38D-4B1D-ABE4-F494B2E299D2}"/>
              </a:ext>
            </a:extLst>
          </p:cNvPr>
          <p:cNvSpPr txBox="1"/>
          <p:nvPr/>
        </p:nvSpPr>
        <p:spPr>
          <a:xfrm>
            <a:off x="3584372" y="4968600"/>
            <a:ext cx="2279081" cy="228600"/>
          </a:xfrm>
          <a:prstGeom prst="rect">
            <a:avLst/>
          </a:prstGeom>
        </p:spPr>
        <p:txBody>
          <a:bodyPr wrap="square" lIns="0" tIns="0" rIns="0" bIns="0" numCol="1" spcCol="360000" rtlCol="0">
            <a:noAutofit/>
          </a:bodyPr>
          <a:lstStyle/>
          <a:p>
            <a:pPr algn="l">
              <a:lnSpc>
                <a:spcPct val="110000"/>
              </a:lnSpc>
              <a:tabLst/>
            </a:pPr>
            <a:r>
              <a:rPr lang="en-US" sz="1400" dirty="0">
                <a:solidFill>
                  <a:schemeClr val="bg1"/>
                </a:solidFill>
                <a:latin typeface="Montserrat Medium" panose="00000600000000000000" pitchFamily="2" charset="0"/>
                <a:ea typeface="Roboto Condensed Light" panose="02000000000000000000" pitchFamily="2" charset="0"/>
              </a:rPr>
              <a:t>Data-in-Transit</a:t>
            </a:r>
            <a:endParaRPr lang="en-CA" sz="1400" dirty="0">
              <a:solidFill>
                <a:schemeClr val="bg1"/>
              </a:solidFill>
              <a:latin typeface="Montserrat Medium" panose="00000600000000000000" pitchFamily="2" charset="0"/>
              <a:ea typeface="Roboto Condensed Light" panose="02000000000000000000" pitchFamily="2" charset="0"/>
            </a:endParaRPr>
          </a:p>
        </p:txBody>
      </p:sp>
      <p:sp>
        <p:nvSpPr>
          <p:cNvPr id="8" name="Left Brace 7">
            <a:extLst>
              <a:ext uri="{FF2B5EF4-FFF2-40B4-BE49-F238E27FC236}">
                <a16:creationId xmlns:a16="http://schemas.microsoft.com/office/drawing/2014/main" id="{FE466ACF-67A7-475B-9113-7D0748A7BA3B}"/>
              </a:ext>
            </a:extLst>
          </p:cNvPr>
          <p:cNvSpPr/>
          <p:nvPr/>
        </p:nvSpPr>
        <p:spPr>
          <a:xfrm rot="5400000">
            <a:off x="4079596" y="-1224844"/>
            <a:ext cx="413748" cy="6798646"/>
          </a:xfrm>
          <a:prstGeom prst="leftBrace">
            <a:avLst>
              <a:gd name="adj1" fmla="val 140886"/>
              <a:gd name="adj2" fmla="val 49408"/>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pic>
        <p:nvPicPr>
          <p:cNvPr id="25" name="Picture 24">
            <a:extLst>
              <a:ext uri="{FF2B5EF4-FFF2-40B4-BE49-F238E27FC236}">
                <a16:creationId xmlns:a16="http://schemas.microsoft.com/office/drawing/2014/main" id="{3CC054E7-C874-44D4-8200-ACA1D070AC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68347" y="2554538"/>
            <a:ext cx="635000" cy="635000"/>
          </a:xfrm>
          <a:prstGeom prst="rect">
            <a:avLst/>
          </a:prstGeom>
        </p:spPr>
      </p:pic>
      <p:pic>
        <p:nvPicPr>
          <p:cNvPr id="26" name="Picture 25">
            <a:extLst>
              <a:ext uri="{FF2B5EF4-FFF2-40B4-BE49-F238E27FC236}">
                <a16:creationId xmlns:a16="http://schemas.microsoft.com/office/drawing/2014/main" id="{2978D4E5-39C1-4492-B95E-B0D1B7FE67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65755" y="2165682"/>
            <a:ext cx="635000" cy="635000"/>
          </a:xfrm>
          <a:prstGeom prst="rect">
            <a:avLst/>
          </a:prstGeom>
        </p:spPr>
      </p:pic>
      <p:pic>
        <p:nvPicPr>
          <p:cNvPr id="30" name="Picture 29">
            <a:extLst>
              <a:ext uri="{FF2B5EF4-FFF2-40B4-BE49-F238E27FC236}">
                <a16:creationId xmlns:a16="http://schemas.microsoft.com/office/drawing/2014/main" id="{C519ED16-B01F-4D6B-8FB2-0684E84A77A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86122" y="2598663"/>
            <a:ext cx="635000" cy="635000"/>
          </a:xfrm>
          <a:prstGeom prst="rect">
            <a:avLst/>
          </a:prstGeom>
        </p:spPr>
      </p:pic>
      <p:pic>
        <p:nvPicPr>
          <p:cNvPr id="31" name="Picture 30">
            <a:extLst>
              <a:ext uri="{FF2B5EF4-FFF2-40B4-BE49-F238E27FC236}">
                <a16:creationId xmlns:a16="http://schemas.microsoft.com/office/drawing/2014/main" id="{23C7D769-8013-4925-8B39-CD37826BDF8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17447" y="2260654"/>
            <a:ext cx="635000" cy="635000"/>
          </a:xfrm>
          <a:prstGeom prst="rect">
            <a:avLst/>
          </a:prstGeom>
        </p:spPr>
      </p:pic>
      <p:pic>
        <p:nvPicPr>
          <p:cNvPr id="32" name="Picture 31">
            <a:extLst>
              <a:ext uri="{FF2B5EF4-FFF2-40B4-BE49-F238E27FC236}">
                <a16:creationId xmlns:a16="http://schemas.microsoft.com/office/drawing/2014/main" id="{69584056-64AA-4975-B936-A9464599270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20323" y="2618424"/>
            <a:ext cx="635000" cy="635000"/>
          </a:xfrm>
          <a:prstGeom prst="rect">
            <a:avLst/>
          </a:prstGeom>
        </p:spPr>
      </p:pic>
      <p:sp>
        <p:nvSpPr>
          <p:cNvPr id="33" name="TextBox 32">
            <a:extLst>
              <a:ext uri="{FF2B5EF4-FFF2-40B4-BE49-F238E27FC236}">
                <a16:creationId xmlns:a16="http://schemas.microsoft.com/office/drawing/2014/main" id="{F3C210C3-6E5C-4C0B-ABCA-E7F365FF8AF6}"/>
              </a:ext>
            </a:extLst>
          </p:cNvPr>
          <p:cNvSpPr txBox="1"/>
          <p:nvPr/>
        </p:nvSpPr>
        <p:spPr>
          <a:xfrm>
            <a:off x="960416" y="2283516"/>
            <a:ext cx="849234" cy="212424"/>
          </a:xfrm>
          <a:prstGeom prst="rect">
            <a:avLst/>
          </a:prstGeom>
        </p:spPr>
        <p:txBody>
          <a:bodyPr wrap="square" lIns="0" tIns="0" rIns="0" bIns="0" numCol="1" spcCol="360000" rtlCol="0">
            <a:noAutofit/>
          </a:bodyPr>
          <a:lstStyle/>
          <a:p>
            <a:pPr algn="ctr">
              <a:lnSpc>
                <a:spcPct val="110000"/>
              </a:lnSpc>
              <a:tabLst/>
            </a:pPr>
            <a:r>
              <a:rPr lang="en-US" sz="1400" b="1" dirty="0">
                <a:solidFill>
                  <a:schemeClr val="accent1"/>
                </a:solidFill>
                <a:latin typeface="Roboto Condensed Light" panose="02000000000000000000" pitchFamily="2" charset="0"/>
                <a:ea typeface="Roboto Condensed Light" panose="02000000000000000000" pitchFamily="2" charset="0"/>
              </a:rPr>
              <a:t>Access Control</a:t>
            </a:r>
            <a:endParaRPr lang="en-CA" sz="1400" b="1" dirty="0">
              <a:solidFill>
                <a:schemeClr val="accent1"/>
              </a:solidFill>
              <a:latin typeface="Roboto Condensed Light" panose="02000000000000000000" pitchFamily="2" charset="0"/>
              <a:ea typeface="Roboto Condensed Light" panose="02000000000000000000" pitchFamily="2" charset="0"/>
            </a:endParaRPr>
          </a:p>
        </p:txBody>
      </p:sp>
      <p:sp>
        <p:nvSpPr>
          <p:cNvPr id="44" name="TextBox 43">
            <a:extLst>
              <a:ext uri="{FF2B5EF4-FFF2-40B4-BE49-F238E27FC236}">
                <a16:creationId xmlns:a16="http://schemas.microsoft.com/office/drawing/2014/main" id="{D96EB5EA-CD06-45F0-8846-4887B8505B63}"/>
              </a:ext>
            </a:extLst>
          </p:cNvPr>
          <p:cNvSpPr txBox="1"/>
          <p:nvPr/>
        </p:nvSpPr>
        <p:spPr>
          <a:xfrm>
            <a:off x="1894576" y="2703826"/>
            <a:ext cx="1008333" cy="191828"/>
          </a:xfrm>
          <a:prstGeom prst="rect">
            <a:avLst/>
          </a:prstGeom>
        </p:spPr>
        <p:txBody>
          <a:bodyPr wrap="square" lIns="0" tIns="0" rIns="0" bIns="0" numCol="1" spcCol="360000" rtlCol="0">
            <a:noAutofit/>
          </a:bodyPr>
          <a:lstStyle/>
          <a:p>
            <a:pPr algn="ctr">
              <a:lnSpc>
                <a:spcPct val="110000"/>
              </a:lnSpc>
              <a:tabLst/>
            </a:pPr>
            <a:r>
              <a:rPr lang="en-US" sz="1400" b="1" dirty="0">
                <a:solidFill>
                  <a:schemeClr val="accent1"/>
                </a:solidFill>
                <a:latin typeface="Roboto Condensed Light" panose="02000000000000000000" pitchFamily="2" charset="0"/>
                <a:ea typeface="Roboto Condensed Light" panose="02000000000000000000" pitchFamily="2" charset="0"/>
              </a:rPr>
              <a:t>Data Operations</a:t>
            </a:r>
            <a:endParaRPr lang="en-CA" sz="1400" b="1" dirty="0">
              <a:solidFill>
                <a:schemeClr val="accent1"/>
              </a:solidFill>
              <a:latin typeface="Roboto Condensed Light" panose="02000000000000000000" pitchFamily="2" charset="0"/>
              <a:ea typeface="Roboto Condensed Light" panose="02000000000000000000" pitchFamily="2" charset="0"/>
            </a:endParaRPr>
          </a:p>
        </p:txBody>
      </p:sp>
      <p:sp>
        <p:nvSpPr>
          <p:cNvPr id="45" name="TextBox 44">
            <a:extLst>
              <a:ext uri="{FF2B5EF4-FFF2-40B4-BE49-F238E27FC236}">
                <a16:creationId xmlns:a16="http://schemas.microsoft.com/office/drawing/2014/main" id="{F02F0B46-1421-4EC5-AD0F-14E14B87F58E}"/>
              </a:ext>
            </a:extLst>
          </p:cNvPr>
          <p:cNvSpPr txBox="1"/>
          <p:nvPr/>
        </p:nvSpPr>
        <p:spPr>
          <a:xfrm>
            <a:off x="2837257" y="2323840"/>
            <a:ext cx="984482" cy="141878"/>
          </a:xfrm>
          <a:prstGeom prst="rect">
            <a:avLst/>
          </a:prstGeom>
        </p:spPr>
        <p:txBody>
          <a:bodyPr wrap="square" lIns="0" tIns="0" rIns="0" bIns="0" numCol="1" spcCol="360000" rtlCol="0">
            <a:noAutofit/>
          </a:bodyPr>
          <a:lstStyle/>
          <a:p>
            <a:pPr algn="l">
              <a:lnSpc>
                <a:spcPct val="110000"/>
              </a:lnSpc>
              <a:tabLst/>
            </a:pPr>
            <a:r>
              <a:rPr lang="en-US" sz="1400" b="1" dirty="0">
                <a:solidFill>
                  <a:schemeClr val="accent1"/>
                </a:solidFill>
                <a:latin typeface="Roboto Condensed Light" panose="02000000000000000000" pitchFamily="2" charset="0"/>
                <a:ea typeface="Roboto Condensed Light" panose="02000000000000000000" pitchFamily="2" charset="0"/>
              </a:rPr>
              <a:t>Authentication</a:t>
            </a:r>
            <a:endParaRPr lang="en-CA" sz="1400" b="1" dirty="0">
              <a:solidFill>
                <a:schemeClr val="accent1"/>
              </a:solidFill>
              <a:latin typeface="Roboto Condensed Light" panose="02000000000000000000" pitchFamily="2" charset="0"/>
              <a:ea typeface="Roboto Condensed Light" panose="02000000000000000000" pitchFamily="2" charset="0"/>
            </a:endParaRPr>
          </a:p>
        </p:txBody>
      </p:sp>
      <p:sp>
        <p:nvSpPr>
          <p:cNvPr id="46" name="TextBox 45">
            <a:extLst>
              <a:ext uri="{FF2B5EF4-FFF2-40B4-BE49-F238E27FC236}">
                <a16:creationId xmlns:a16="http://schemas.microsoft.com/office/drawing/2014/main" id="{1B5DDB07-98FD-492E-94A4-854551616978}"/>
              </a:ext>
            </a:extLst>
          </p:cNvPr>
          <p:cNvSpPr txBox="1"/>
          <p:nvPr/>
        </p:nvSpPr>
        <p:spPr>
          <a:xfrm>
            <a:off x="3857846" y="2905157"/>
            <a:ext cx="1008333" cy="191828"/>
          </a:xfrm>
          <a:prstGeom prst="rect">
            <a:avLst/>
          </a:prstGeom>
        </p:spPr>
        <p:txBody>
          <a:bodyPr wrap="square" lIns="0" tIns="0" rIns="0" bIns="0" numCol="1" spcCol="360000" rtlCol="0">
            <a:noAutofit/>
          </a:bodyPr>
          <a:lstStyle/>
          <a:p>
            <a:pPr algn="l">
              <a:lnSpc>
                <a:spcPct val="110000"/>
              </a:lnSpc>
              <a:tabLst/>
            </a:pPr>
            <a:r>
              <a:rPr lang="en-US" sz="1400" b="1" dirty="0">
                <a:solidFill>
                  <a:schemeClr val="accent1"/>
                </a:solidFill>
                <a:latin typeface="Roboto Condensed Light" panose="02000000000000000000" pitchFamily="2" charset="0"/>
                <a:ea typeface="Roboto Condensed Light" panose="02000000000000000000" pitchFamily="2" charset="0"/>
              </a:rPr>
              <a:t>Data Integrity</a:t>
            </a:r>
            <a:endParaRPr lang="en-CA" sz="1400" b="1" dirty="0">
              <a:solidFill>
                <a:schemeClr val="accent1"/>
              </a:solidFill>
              <a:latin typeface="Roboto Condensed Light" panose="02000000000000000000" pitchFamily="2" charset="0"/>
              <a:ea typeface="Roboto Condensed Light" panose="02000000000000000000" pitchFamily="2" charset="0"/>
            </a:endParaRPr>
          </a:p>
        </p:txBody>
      </p:sp>
      <p:sp>
        <p:nvSpPr>
          <p:cNvPr id="47" name="TextBox 46">
            <a:extLst>
              <a:ext uri="{FF2B5EF4-FFF2-40B4-BE49-F238E27FC236}">
                <a16:creationId xmlns:a16="http://schemas.microsoft.com/office/drawing/2014/main" id="{58956663-50F4-4571-84F0-052912EAE700}"/>
              </a:ext>
            </a:extLst>
          </p:cNvPr>
          <p:cNvSpPr txBox="1"/>
          <p:nvPr/>
        </p:nvSpPr>
        <p:spPr>
          <a:xfrm>
            <a:off x="4798310" y="2279425"/>
            <a:ext cx="1008333" cy="191828"/>
          </a:xfrm>
          <a:prstGeom prst="rect">
            <a:avLst/>
          </a:prstGeom>
        </p:spPr>
        <p:txBody>
          <a:bodyPr wrap="square" lIns="0" tIns="0" rIns="0" bIns="0" numCol="1" spcCol="360000" rtlCol="0">
            <a:noAutofit/>
          </a:bodyPr>
          <a:lstStyle/>
          <a:p>
            <a:pPr algn="ctr">
              <a:lnSpc>
                <a:spcPct val="110000"/>
              </a:lnSpc>
              <a:tabLst/>
            </a:pPr>
            <a:r>
              <a:rPr lang="en-US" sz="1400" b="1" dirty="0">
                <a:solidFill>
                  <a:schemeClr val="accent1"/>
                </a:solidFill>
                <a:latin typeface="Roboto Condensed Light" panose="02000000000000000000" pitchFamily="2" charset="0"/>
                <a:ea typeface="Roboto Condensed Light" panose="02000000000000000000" pitchFamily="2" charset="0"/>
              </a:rPr>
              <a:t>Data Loss Management</a:t>
            </a:r>
            <a:endParaRPr lang="en-CA" sz="1400" b="1" dirty="0">
              <a:solidFill>
                <a:schemeClr val="accent1"/>
              </a:solidFill>
              <a:latin typeface="Roboto Condensed Light" panose="02000000000000000000" pitchFamily="2" charset="0"/>
              <a:ea typeface="Roboto Condensed Light" panose="02000000000000000000" pitchFamily="2" charset="0"/>
            </a:endParaRPr>
          </a:p>
        </p:txBody>
      </p:sp>
      <p:sp>
        <p:nvSpPr>
          <p:cNvPr id="48" name="TextBox 47">
            <a:extLst>
              <a:ext uri="{FF2B5EF4-FFF2-40B4-BE49-F238E27FC236}">
                <a16:creationId xmlns:a16="http://schemas.microsoft.com/office/drawing/2014/main" id="{972B283C-32A5-4E91-8C32-298CBFBAB82F}"/>
              </a:ext>
            </a:extLst>
          </p:cNvPr>
          <p:cNvSpPr txBox="1"/>
          <p:nvPr/>
        </p:nvSpPr>
        <p:spPr>
          <a:xfrm>
            <a:off x="5753890" y="2872038"/>
            <a:ext cx="1008333" cy="191828"/>
          </a:xfrm>
          <a:prstGeom prst="rect">
            <a:avLst/>
          </a:prstGeom>
        </p:spPr>
        <p:txBody>
          <a:bodyPr wrap="square" lIns="0" tIns="0" rIns="0" bIns="0" numCol="1" spcCol="360000" rtlCol="0">
            <a:noAutofit/>
          </a:bodyPr>
          <a:lstStyle/>
          <a:p>
            <a:pPr algn="ctr">
              <a:lnSpc>
                <a:spcPct val="110000"/>
              </a:lnSpc>
              <a:tabLst/>
            </a:pPr>
            <a:r>
              <a:rPr lang="en-US" sz="1400" b="1" dirty="0">
                <a:solidFill>
                  <a:schemeClr val="accent1"/>
                </a:solidFill>
                <a:latin typeface="Roboto Condensed Light" panose="02000000000000000000" pitchFamily="2" charset="0"/>
                <a:ea typeface="Roboto Condensed Light" panose="02000000000000000000" pitchFamily="2" charset="0"/>
              </a:rPr>
              <a:t>Encryption</a:t>
            </a:r>
            <a:endParaRPr lang="en-CA" sz="1400" b="1" dirty="0">
              <a:solidFill>
                <a:schemeClr val="accent1"/>
              </a:solidFill>
              <a:latin typeface="Roboto Condensed Light" panose="02000000000000000000" pitchFamily="2" charset="0"/>
              <a:ea typeface="Roboto Condensed Light" panose="02000000000000000000" pitchFamily="2" charset="0"/>
            </a:endParaRPr>
          </a:p>
        </p:txBody>
      </p:sp>
      <p:sp>
        <p:nvSpPr>
          <p:cNvPr id="49" name="TextBox 48">
            <a:extLst>
              <a:ext uri="{FF2B5EF4-FFF2-40B4-BE49-F238E27FC236}">
                <a16:creationId xmlns:a16="http://schemas.microsoft.com/office/drawing/2014/main" id="{122B967E-F8E4-4123-82E6-BD9E1217A10A}"/>
              </a:ext>
            </a:extLst>
          </p:cNvPr>
          <p:cNvSpPr txBox="1"/>
          <p:nvPr/>
        </p:nvSpPr>
        <p:spPr>
          <a:xfrm>
            <a:off x="6651271" y="2268624"/>
            <a:ext cx="1082498" cy="214310"/>
          </a:xfrm>
          <a:prstGeom prst="rect">
            <a:avLst/>
          </a:prstGeom>
        </p:spPr>
        <p:txBody>
          <a:bodyPr wrap="square" lIns="0" tIns="0" rIns="0" bIns="0" numCol="1" spcCol="360000" rtlCol="0">
            <a:noAutofit/>
          </a:bodyPr>
          <a:lstStyle/>
          <a:p>
            <a:pPr algn="ctr">
              <a:lnSpc>
                <a:spcPct val="110000"/>
              </a:lnSpc>
              <a:tabLst/>
            </a:pPr>
            <a:r>
              <a:rPr lang="en-US" sz="1200" b="1" dirty="0">
                <a:solidFill>
                  <a:schemeClr val="accent1"/>
                </a:solidFill>
                <a:latin typeface="Roboto Condensed Light" panose="02000000000000000000" pitchFamily="2" charset="0"/>
                <a:ea typeface="Roboto Condensed Light" panose="02000000000000000000" pitchFamily="2" charset="0"/>
              </a:rPr>
              <a:t>Obfuscation &amp; Data Minimization</a:t>
            </a:r>
            <a:endParaRPr lang="en-CA" sz="1200" b="1" dirty="0">
              <a:solidFill>
                <a:schemeClr val="accent1"/>
              </a:solidFill>
              <a:latin typeface="Roboto Condensed Light" panose="02000000000000000000" pitchFamily="2" charset="0"/>
              <a:ea typeface="Roboto Condensed Light" panose="02000000000000000000" pitchFamily="2" charset="0"/>
            </a:endParaRPr>
          </a:p>
        </p:txBody>
      </p:sp>
      <p:sp>
        <p:nvSpPr>
          <p:cNvPr id="34" name="Rectangle: Rounded Corners 33">
            <a:extLst>
              <a:ext uri="{FF2B5EF4-FFF2-40B4-BE49-F238E27FC236}">
                <a16:creationId xmlns:a16="http://schemas.microsoft.com/office/drawing/2014/main" id="{9C0BCE5F-365D-42FD-B179-AF4999039BD7}"/>
              </a:ext>
            </a:extLst>
          </p:cNvPr>
          <p:cNvSpPr/>
          <p:nvPr/>
        </p:nvSpPr>
        <p:spPr>
          <a:xfrm>
            <a:off x="2153773" y="5364401"/>
            <a:ext cx="1478553" cy="4741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1" name="TextBox 50">
            <a:extLst>
              <a:ext uri="{FF2B5EF4-FFF2-40B4-BE49-F238E27FC236}">
                <a16:creationId xmlns:a16="http://schemas.microsoft.com/office/drawing/2014/main" id="{F26CAC24-13BE-4928-B03D-851DF2EA00E3}"/>
              </a:ext>
            </a:extLst>
          </p:cNvPr>
          <p:cNvSpPr txBox="1"/>
          <p:nvPr/>
        </p:nvSpPr>
        <p:spPr>
          <a:xfrm>
            <a:off x="2201625" y="5505209"/>
            <a:ext cx="1321936" cy="228600"/>
          </a:xfrm>
          <a:prstGeom prst="rect">
            <a:avLst/>
          </a:prstGeom>
        </p:spPr>
        <p:txBody>
          <a:bodyPr wrap="square" lIns="0" tIns="0" rIns="0" bIns="0" numCol="1" spcCol="360000" rtlCol="0">
            <a:noAutofit/>
          </a:bodyPr>
          <a:lstStyle/>
          <a:p>
            <a:pPr algn="ctr">
              <a:lnSpc>
                <a:spcPct val="110000"/>
              </a:lnSpc>
              <a:tabLst/>
            </a:pPr>
            <a:r>
              <a:rPr lang="en-US" sz="1400" dirty="0">
                <a:solidFill>
                  <a:schemeClr val="bg1"/>
                </a:solidFill>
                <a:latin typeface="Montserrat Medium" panose="00000600000000000000" pitchFamily="2" charset="0"/>
                <a:ea typeface="Roboto Condensed Light" panose="02000000000000000000" pitchFamily="2" charset="0"/>
              </a:rPr>
              <a:t>Data-at-Rest</a:t>
            </a:r>
            <a:endParaRPr lang="en-CA" sz="1400" dirty="0">
              <a:solidFill>
                <a:schemeClr val="bg1"/>
              </a:solidFill>
              <a:latin typeface="Montserrat Medium" panose="00000600000000000000" pitchFamily="2" charset="0"/>
              <a:ea typeface="Roboto Condensed Light" panose="02000000000000000000" pitchFamily="2" charset="0"/>
            </a:endParaRPr>
          </a:p>
        </p:txBody>
      </p:sp>
      <p:sp>
        <p:nvSpPr>
          <p:cNvPr id="43" name="Rectangle: Rounded Corners 42">
            <a:extLst>
              <a:ext uri="{FF2B5EF4-FFF2-40B4-BE49-F238E27FC236}">
                <a16:creationId xmlns:a16="http://schemas.microsoft.com/office/drawing/2014/main" id="{01E720A3-0B82-46F9-8149-52E79FA06072}"/>
              </a:ext>
            </a:extLst>
          </p:cNvPr>
          <p:cNvSpPr/>
          <p:nvPr/>
        </p:nvSpPr>
        <p:spPr>
          <a:xfrm>
            <a:off x="5231403" y="5362936"/>
            <a:ext cx="2433380" cy="4741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0" name="TextBox 49">
            <a:extLst>
              <a:ext uri="{FF2B5EF4-FFF2-40B4-BE49-F238E27FC236}">
                <a16:creationId xmlns:a16="http://schemas.microsoft.com/office/drawing/2014/main" id="{8118D1A4-E7FE-44A8-9981-8AC39C9965B6}"/>
              </a:ext>
            </a:extLst>
          </p:cNvPr>
          <p:cNvSpPr txBox="1"/>
          <p:nvPr/>
        </p:nvSpPr>
        <p:spPr>
          <a:xfrm>
            <a:off x="5059976" y="5499360"/>
            <a:ext cx="2819679" cy="228600"/>
          </a:xfrm>
          <a:prstGeom prst="rect">
            <a:avLst/>
          </a:prstGeom>
        </p:spPr>
        <p:txBody>
          <a:bodyPr wrap="square" lIns="0" tIns="0" rIns="0" bIns="0" numCol="1" spcCol="360000" rtlCol="0">
            <a:noAutofit/>
          </a:bodyPr>
          <a:lstStyle/>
          <a:p>
            <a:pPr algn="ctr">
              <a:lnSpc>
                <a:spcPct val="110000"/>
              </a:lnSpc>
              <a:tabLst/>
            </a:pPr>
            <a:r>
              <a:rPr lang="en-US" sz="1400" dirty="0">
                <a:solidFill>
                  <a:schemeClr val="bg1"/>
                </a:solidFill>
                <a:latin typeface="Montserrat Medium" panose="00000600000000000000" pitchFamily="2" charset="0"/>
                <a:ea typeface="Roboto Condensed Light" panose="02000000000000000000" pitchFamily="2" charset="0"/>
              </a:rPr>
              <a:t>Data-at-Rest</a:t>
            </a:r>
            <a:endParaRPr lang="en-CA" sz="1400" dirty="0">
              <a:solidFill>
                <a:schemeClr val="bg1"/>
              </a:solidFill>
              <a:latin typeface="Montserrat Medium" panose="00000600000000000000" pitchFamily="2" charset="0"/>
              <a:ea typeface="Roboto Condensed Light" panose="02000000000000000000" pitchFamily="2" charset="0"/>
            </a:endParaRPr>
          </a:p>
        </p:txBody>
      </p:sp>
      <p:sp>
        <p:nvSpPr>
          <p:cNvPr id="53" name="TextBox 52">
            <a:extLst>
              <a:ext uri="{FF2B5EF4-FFF2-40B4-BE49-F238E27FC236}">
                <a16:creationId xmlns:a16="http://schemas.microsoft.com/office/drawing/2014/main" id="{D0029955-62C6-45F3-A1C8-A53F05D7A94F}"/>
              </a:ext>
            </a:extLst>
          </p:cNvPr>
          <p:cNvSpPr txBox="1"/>
          <p:nvPr/>
        </p:nvSpPr>
        <p:spPr>
          <a:xfrm>
            <a:off x="3758230" y="5493368"/>
            <a:ext cx="1321936" cy="228600"/>
          </a:xfrm>
          <a:prstGeom prst="rect">
            <a:avLst/>
          </a:prstGeom>
        </p:spPr>
        <p:txBody>
          <a:bodyPr wrap="square" lIns="0" tIns="0" rIns="0" bIns="0" numCol="1" spcCol="360000" rtlCol="0">
            <a:noAutofit/>
          </a:bodyPr>
          <a:lstStyle/>
          <a:p>
            <a:pPr algn="ctr">
              <a:lnSpc>
                <a:spcPct val="110000"/>
              </a:lnSpc>
              <a:tabLst/>
            </a:pPr>
            <a:r>
              <a:rPr lang="en-US" sz="1400" dirty="0">
                <a:solidFill>
                  <a:schemeClr val="bg1"/>
                </a:solidFill>
                <a:latin typeface="Montserrat Medium" panose="00000600000000000000" pitchFamily="2" charset="0"/>
                <a:ea typeface="Roboto Condensed Light" panose="02000000000000000000" pitchFamily="2" charset="0"/>
              </a:rPr>
              <a:t>Data-in-Use</a:t>
            </a:r>
            <a:endParaRPr lang="en-CA" sz="1400" dirty="0">
              <a:solidFill>
                <a:schemeClr val="bg1"/>
              </a:solidFill>
              <a:latin typeface="Montserrat Medium" panose="00000600000000000000" pitchFamily="2" charset="0"/>
              <a:ea typeface="Roboto Condensed Light" panose="02000000000000000000" pitchFamily="2" charset="0"/>
            </a:endParaRPr>
          </a:p>
        </p:txBody>
      </p:sp>
      <p:pic>
        <p:nvPicPr>
          <p:cNvPr id="56" name="Picture 55">
            <a:extLst>
              <a:ext uri="{FF2B5EF4-FFF2-40B4-BE49-F238E27FC236}">
                <a16:creationId xmlns:a16="http://schemas.microsoft.com/office/drawing/2014/main" id="{ED66E6FA-C639-4997-9BE7-CAF860EA9EA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004692" y="2237883"/>
            <a:ext cx="635000" cy="635000"/>
          </a:xfrm>
          <a:prstGeom prst="rect">
            <a:avLst/>
          </a:prstGeom>
        </p:spPr>
      </p:pic>
      <p:pic>
        <p:nvPicPr>
          <p:cNvPr id="57" name="Picture 56">
            <a:extLst>
              <a:ext uri="{FF2B5EF4-FFF2-40B4-BE49-F238E27FC236}">
                <a16:creationId xmlns:a16="http://schemas.microsoft.com/office/drawing/2014/main" id="{4FC3F631-1684-41FD-BF1D-22A09D98557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68106" y="2632979"/>
            <a:ext cx="635000" cy="635000"/>
          </a:xfrm>
          <a:prstGeom prst="rect">
            <a:avLst/>
          </a:prstGeom>
        </p:spPr>
      </p:pic>
      <p:sp>
        <p:nvSpPr>
          <p:cNvPr id="2" name="Rectangle 1">
            <a:extLst>
              <a:ext uri="{FF2B5EF4-FFF2-40B4-BE49-F238E27FC236}">
                <a16:creationId xmlns:a16="http://schemas.microsoft.com/office/drawing/2014/main" id="{38392AC0-4317-4869-ADF9-22D1BC06CD96}"/>
              </a:ext>
            </a:extLst>
          </p:cNvPr>
          <p:cNvSpPr/>
          <p:nvPr/>
        </p:nvSpPr>
        <p:spPr>
          <a:xfrm>
            <a:off x="883426" y="5929556"/>
            <a:ext cx="6775504" cy="4302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i="1" dirty="0">
                <a:latin typeface="Montserrat Medium" panose="00000600000000000000" pitchFamily="2" charset="0"/>
              </a:rPr>
              <a:t>Data Classification</a:t>
            </a:r>
            <a:endParaRPr lang="en-CA" sz="1400" i="1" dirty="0">
              <a:latin typeface="Montserrat Medium" panose="00000600000000000000" pitchFamily="2" charset="0"/>
            </a:endParaRPr>
          </a:p>
        </p:txBody>
      </p:sp>
      <p:sp>
        <p:nvSpPr>
          <p:cNvPr id="9" name="Arrow: Up 8">
            <a:extLst>
              <a:ext uri="{FF2B5EF4-FFF2-40B4-BE49-F238E27FC236}">
                <a16:creationId xmlns:a16="http://schemas.microsoft.com/office/drawing/2014/main" id="{2D9F7EA5-F3D3-4528-B324-A94CFD2B4BAB}"/>
              </a:ext>
            </a:extLst>
          </p:cNvPr>
          <p:cNvSpPr/>
          <p:nvPr/>
        </p:nvSpPr>
        <p:spPr>
          <a:xfrm>
            <a:off x="4113837" y="5813953"/>
            <a:ext cx="207588" cy="198216"/>
          </a:xfrm>
          <a:prstGeom prst="up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8" name="Arrow: Up 57">
            <a:extLst>
              <a:ext uri="{FF2B5EF4-FFF2-40B4-BE49-F238E27FC236}">
                <a16:creationId xmlns:a16="http://schemas.microsoft.com/office/drawing/2014/main" id="{E0E7885D-7809-4946-8B6E-995604469C33}"/>
              </a:ext>
            </a:extLst>
          </p:cNvPr>
          <p:cNvSpPr/>
          <p:nvPr/>
        </p:nvSpPr>
        <p:spPr>
          <a:xfrm>
            <a:off x="6373756" y="5828965"/>
            <a:ext cx="207588" cy="198216"/>
          </a:xfrm>
          <a:prstGeom prst="up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9" name="Arrow: Up 58">
            <a:extLst>
              <a:ext uri="{FF2B5EF4-FFF2-40B4-BE49-F238E27FC236}">
                <a16:creationId xmlns:a16="http://schemas.microsoft.com/office/drawing/2014/main" id="{3629D471-26A5-4DD1-861A-0092BEFCD9AE}"/>
              </a:ext>
            </a:extLst>
          </p:cNvPr>
          <p:cNvSpPr/>
          <p:nvPr/>
        </p:nvSpPr>
        <p:spPr>
          <a:xfrm>
            <a:off x="2009423" y="5844761"/>
            <a:ext cx="207588" cy="198216"/>
          </a:xfrm>
          <a:prstGeom prst="up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0" name="TextBox 59">
            <a:extLst>
              <a:ext uri="{FF2B5EF4-FFF2-40B4-BE49-F238E27FC236}">
                <a16:creationId xmlns:a16="http://schemas.microsoft.com/office/drawing/2014/main" id="{95C731BD-711D-409B-B1CB-791725836E0F}"/>
              </a:ext>
            </a:extLst>
          </p:cNvPr>
          <p:cNvSpPr txBox="1"/>
          <p:nvPr/>
        </p:nvSpPr>
        <p:spPr>
          <a:xfrm>
            <a:off x="1903149" y="1510549"/>
            <a:ext cx="4750039" cy="403905"/>
          </a:xfrm>
          <a:prstGeom prst="rect">
            <a:avLst/>
          </a:prstGeom>
        </p:spPr>
        <p:txBody>
          <a:bodyPr wrap="square" lIns="0" tIns="0" rIns="0" bIns="0" numCol="1" spcCol="360000" rtlCol="0">
            <a:noAutofit/>
          </a:bodyPr>
          <a:lstStyle/>
          <a:p>
            <a:pPr algn="ctr">
              <a:lnSpc>
                <a:spcPct val="110000"/>
              </a:lnSpc>
              <a:tabLst/>
            </a:pPr>
            <a:r>
              <a:rPr lang="en-US" sz="1600" dirty="0">
                <a:solidFill>
                  <a:schemeClr val="accent1"/>
                </a:solidFill>
                <a:latin typeface="Montserrat Medium" panose="00000600000000000000" pitchFamily="2" charset="0"/>
                <a:ea typeface="Roboto Condensed Light" panose="02000000000000000000" pitchFamily="2" charset="0"/>
              </a:rPr>
              <a:t>Data Security Control Categories</a:t>
            </a:r>
            <a:endParaRPr lang="en-CA" sz="1600" dirty="0">
              <a:solidFill>
                <a:schemeClr val="accent1"/>
              </a:solidFill>
              <a:latin typeface="Montserrat Medium" panose="00000600000000000000" pitchFamily="2" charset="0"/>
              <a:ea typeface="Roboto Condensed Light" panose="02000000000000000000" pitchFamily="2" charset="0"/>
            </a:endParaRPr>
          </a:p>
        </p:txBody>
      </p:sp>
      <p:sp>
        <p:nvSpPr>
          <p:cNvPr id="15" name="TextBox 14">
            <a:extLst>
              <a:ext uri="{FF2B5EF4-FFF2-40B4-BE49-F238E27FC236}">
                <a16:creationId xmlns:a16="http://schemas.microsoft.com/office/drawing/2014/main" id="{1BA346D8-0180-44BD-9EA7-CCCBA49294BE}"/>
              </a:ext>
            </a:extLst>
          </p:cNvPr>
          <p:cNvSpPr txBox="1"/>
          <p:nvPr/>
        </p:nvSpPr>
        <p:spPr>
          <a:xfrm rot="16200000">
            <a:off x="-610686" y="3886811"/>
            <a:ext cx="2063920" cy="302473"/>
          </a:xfrm>
          <a:prstGeom prst="rect">
            <a:avLst/>
          </a:prstGeom>
        </p:spPr>
        <p:txBody>
          <a:bodyPr wrap="square" lIns="0" tIns="0" rIns="0" bIns="0" numCol="1" spcCol="360000" rtlCol="0">
            <a:noAutofit/>
          </a:bodyPr>
          <a:lstStyle/>
          <a:p>
            <a:pPr algn="ctr">
              <a:lnSpc>
                <a:spcPct val="110000"/>
              </a:lnSpc>
              <a:tabLst/>
            </a:pPr>
            <a:r>
              <a:rPr lang="en-US" sz="1600" dirty="0">
                <a:solidFill>
                  <a:schemeClr val="accent1">
                    <a:lumMod val="60000"/>
                    <a:lumOff val="40000"/>
                  </a:schemeClr>
                </a:solidFill>
                <a:latin typeface="Montserrat Medium" panose="00000600000000000000" pitchFamily="2" charset="0"/>
                <a:ea typeface="Roboto Condensed Light" panose="02000000000000000000" pitchFamily="2" charset="0"/>
              </a:rPr>
              <a:t>Data Lifecycle Stages</a:t>
            </a:r>
            <a:endParaRPr lang="en-CA" sz="1600" dirty="0">
              <a:solidFill>
                <a:schemeClr val="accent1">
                  <a:lumMod val="60000"/>
                  <a:lumOff val="40000"/>
                </a:schemeClr>
              </a:solidFill>
              <a:latin typeface="Montserrat Medium" panose="00000600000000000000" pitchFamily="2" charset="0"/>
              <a:ea typeface="Roboto Condensed Light" panose="02000000000000000000" pitchFamily="2" charset="0"/>
            </a:endParaRPr>
          </a:p>
        </p:txBody>
      </p:sp>
      <p:sp>
        <p:nvSpPr>
          <p:cNvPr id="16" name="Left Bracket 15">
            <a:extLst>
              <a:ext uri="{FF2B5EF4-FFF2-40B4-BE49-F238E27FC236}">
                <a16:creationId xmlns:a16="http://schemas.microsoft.com/office/drawing/2014/main" id="{40A4A207-A4A6-47E1-9AB8-234C64CD007C}"/>
              </a:ext>
            </a:extLst>
          </p:cNvPr>
          <p:cNvSpPr/>
          <p:nvPr/>
        </p:nvSpPr>
        <p:spPr>
          <a:xfrm>
            <a:off x="797035" y="3198863"/>
            <a:ext cx="75039" cy="1675207"/>
          </a:xfrm>
          <a:prstGeom prst="leftBracket">
            <a:avLst/>
          </a:prstGeom>
          <a:ln w="28575">
            <a:solidFill>
              <a:srgbClr val="4C95E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Tree>
    <p:extLst>
      <p:ext uri="{BB962C8B-B14F-4D97-AF65-F5344CB8AC3E}">
        <p14:creationId xmlns:p14="http://schemas.microsoft.com/office/powerpoint/2010/main" val="2697981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695C4C-E4BA-4C33-AE4D-0F0187776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 y="0"/>
            <a:ext cx="12192000" cy="6858000"/>
          </a:xfrm>
          <a:prstGeom prst="rect">
            <a:avLst/>
          </a:prstGeom>
        </p:spPr>
      </p:pic>
    </p:spTree>
    <p:extLst>
      <p:ext uri="{BB962C8B-B14F-4D97-AF65-F5344CB8AC3E}">
        <p14:creationId xmlns:p14="http://schemas.microsoft.com/office/powerpoint/2010/main" val="3275093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105" y="530021"/>
            <a:ext cx="11536205" cy="1130188"/>
          </a:xfrm>
        </p:spPr>
        <p:txBody>
          <a:bodyPr>
            <a:noAutofit/>
          </a:bodyPr>
          <a:lstStyle/>
          <a:p>
            <a:r>
              <a:rPr lang="en-US" dirty="0"/>
              <a:t>Info-Tech’s methodology for Secure Your High-Risk Data </a:t>
            </a:r>
            <a:endParaRPr lang="en-US" dirty="0">
              <a:solidFill>
                <a:srgbClr val="717272"/>
              </a:solidFill>
            </a:endParaRPr>
          </a:p>
        </p:txBody>
      </p:sp>
      <p:sp>
        <p:nvSpPr>
          <p:cNvPr id="7" name="Rectangle 6">
            <a:extLst>
              <a:ext uri="{FF2B5EF4-FFF2-40B4-BE49-F238E27FC236}">
                <a16:creationId xmlns:a16="http://schemas.microsoft.com/office/drawing/2014/main" id="{CD4FD073-B817-4E3F-89E9-A6CEE16BA7E5}"/>
              </a:ext>
            </a:extLst>
          </p:cNvPr>
          <p:cNvSpPr/>
          <p:nvPr/>
        </p:nvSpPr>
        <p:spPr>
          <a:xfrm flipV="1">
            <a:off x="354105" y="1785789"/>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aphicFrame>
        <p:nvGraphicFramePr>
          <p:cNvPr id="8" name="Table 7">
            <a:extLst>
              <a:ext uri="{FF2B5EF4-FFF2-40B4-BE49-F238E27FC236}">
                <a16:creationId xmlns:a16="http://schemas.microsoft.com/office/drawing/2014/main" id="{7596626A-A49E-49CC-A20B-FA99D5E0E724}"/>
              </a:ext>
            </a:extLst>
          </p:cNvPr>
          <p:cNvGraphicFramePr>
            <a:graphicFrameLocks noGrp="1"/>
          </p:cNvGraphicFramePr>
          <p:nvPr>
            <p:extLst>
              <p:ext uri="{D42A27DB-BD31-4B8C-83A1-F6EECF244321}">
                <p14:modId xmlns:p14="http://schemas.microsoft.com/office/powerpoint/2010/main" val="2181578512"/>
              </p:ext>
            </p:extLst>
          </p:nvPr>
        </p:nvGraphicFramePr>
        <p:xfrm>
          <a:off x="364617" y="1769068"/>
          <a:ext cx="11625059" cy="4876098"/>
        </p:xfrm>
        <a:graphic>
          <a:graphicData uri="http://schemas.openxmlformats.org/drawingml/2006/table">
            <a:tbl>
              <a:tblPr firstRow="1" bandRow="1">
                <a:tableStyleId>{5C22544A-7EE6-4342-B048-85BDC9FD1C3A}</a:tableStyleId>
              </a:tblPr>
              <a:tblGrid>
                <a:gridCol w="1974054">
                  <a:extLst>
                    <a:ext uri="{9D8B030D-6E8A-4147-A177-3AD203B41FA5}">
                      <a16:colId xmlns:a16="http://schemas.microsoft.com/office/drawing/2014/main" val="976837652"/>
                    </a:ext>
                  </a:extLst>
                </a:gridCol>
                <a:gridCol w="3361830">
                  <a:extLst>
                    <a:ext uri="{9D8B030D-6E8A-4147-A177-3AD203B41FA5}">
                      <a16:colId xmlns:a16="http://schemas.microsoft.com/office/drawing/2014/main" val="2500794229"/>
                    </a:ext>
                  </a:extLst>
                </a:gridCol>
                <a:gridCol w="3320495">
                  <a:extLst>
                    <a:ext uri="{9D8B030D-6E8A-4147-A177-3AD203B41FA5}">
                      <a16:colId xmlns:a16="http://schemas.microsoft.com/office/drawing/2014/main" val="1791260046"/>
                    </a:ext>
                  </a:extLst>
                </a:gridCol>
                <a:gridCol w="2968680">
                  <a:extLst>
                    <a:ext uri="{9D8B030D-6E8A-4147-A177-3AD203B41FA5}">
                      <a16:colId xmlns:a16="http://schemas.microsoft.com/office/drawing/2014/main" val="4002077772"/>
                    </a:ext>
                  </a:extLst>
                </a:gridCol>
              </a:tblGrid>
              <a:tr h="965572">
                <a:tc>
                  <a:txBody>
                    <a:bodyPr/>
                    <a:lstStyle/>
                    <a:p>
                      <a:pPr marL="12700" marR="962660" indent="0">
                        <a:lnSpc>
                          <a:spcPct val="101000"/>
                        </a:lnSpc>
                        <a:spcBef>
                          <a:spcPts val="2045"/>
                        </a:spcBef>
                        <a:tabLst/>
                      </a:pPr>
                      <a:endParaRPr sz="1200" b="0" i="0" dirty="0">
                        <a:latin typeface="Montserrat SemiBold" pitchFamily="2" charset="77"/>
                        <a:cs typeface="Arial" panose="020B0604020202020204" pitchFamily="34" charset="0"/>
                      </a:endParaRPr>
                    </a:p>
                  </a:txBody>
                  <a:tcPr marL="108000" marR="0" marT="216000" marB="108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1. Review Data Security Methodologies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2. Develop the Data Security Roadmap</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3. Implement Data Security Roadmap</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2052837071"/>
                  </a:ext>
                </a:extLst>
              </a:tr>
              <a:tr h="1331530">
                <a:tc>
                  <a:txBody>
                    <a:bodyPr/>
                    <a:lstStyle/>
                    <a:p>
                      <a:r>
                        <a:rPr lang="en-US" sz="1400" b="1" i="0" dirty="0">
                          <a:solidFill>
                            <a:srgbClr val="4A4A4A"/>
                          </a:solidFill>
                          <a:latin typeface="Montserrat SemiBold" pitchFamily="2" charset="77"/>
                        </a:rPr>
                        <a:t>Phase Steps</a:t>
                      </a:r>
                    </a:p>
                  </a:txBody>
                  <a:tcPr marL="108000" marR="0" marT="36000" marB="144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1000"/>
                        </a:spcAf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1.1 Understand the Role of Data Security</a:t>
                      </a:r>
                    </a:p>
                    <a:p>
                      <a:pPr>
                        <a:spcAft>
                          <a:spcPts val="1000"/>
                        </a:spcAf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1.2  Review Current Security Controls</a:t>
                      </a:r>
                    </a:p>
                    <a:p>
                      <a:pPr>
                        <a:spcAft>
                          <a:spcPts val="1000"/>
                        </a:spcAf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1.3 Assess Compliance and Regulatory Frameworks</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a:spcAft>
                          <a:spcPts val="1000"/>
                        </a:spcAft>
                      </a:pPr>
                      <a:r>
                        <a:rPr lang="en-US" sz="1400" dirty="0">
                          <a:solidFill>
                            <a:schemeClr val="tx1"/>
                          </a:solidFill>
                          <a:latin typeface="Roboto Condensed Light" panose="02000000000000000000" pitchFamily="2" charset="0"/>
                          <a:ea typeface="Roboto Condensed Light" panose="02000000000000000000" pitchFamily="2" charset="0"/>
                        </a:rPr>
                        <a:t>2.1 Develop the Data Security Roadmap</a:t>
                      </a:r>
                    </a:p>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endPar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a:spcAft>
                          <a:spcPts val="1000"/>
                        </a:spcAft>
                      </a:pPr>
                      <a:r>
                        <a:rPr lang="en-US" sz="1400" dirty="0">
                          <a:solidFill>
                            <a:schemeClr val="tx1"/>
                          </a:solidFill>
                          <a:latin typeface="Roboto Condensed Light" panose="02000000000000000000" pitchFamily="2" charset="0"/>
                          <a:ea typeface="Roboto Condensed Light" panose="02000000000000000000" pitchFamily="2" charset="0"/>
                        </a:rPr>
                        <a:t>3.1 Prepare Your People  </a:t>
                      </a:r>
                    </a:p>
                    <a:p>
                      <a:pPr>
                        <a:spcAft>
                          <a:spcPts val="1000"/>
                        </a:spcAft>
                      </a:pPr>
                      <a:r>
                        <a:rPr lang="en-US" sz="1400" dirty="0">
                          <a:solidFill>
                            <a:schemeClr val="tx1"/>
                          </a:solidFill>
                          <a:latin typeface="Roboto Condensed Light" panose="02000000000000000000" pitchFamily="2" charset="0"/>
                          <a:ea typeface="Roboto Condensed Light" panose="02000000000000000000" pitchFamily="2" charset="0"/>
                        </a:rPr>
                        <a:t>3.2 Establish Metrics</a:t>
                      </a:r>
                    </a:p>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endPar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46800" marR="108000" marT="36000" marB="144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106570360"/>
                  </a:ext>
                </a:extLst>
              </a:tr>
              <a:tr h="2578996">
                <a:tc>
                  <a:txBody>
                    <a:bodyPr/>
                    <a:lstStyle/>
                    <a:p>
                      <a:r>
                        <a:rPr lang="en-US" sz="1400" b="1" i="0" dirty="0">
                          <a:solidFill>
                            <a:srgbClr val="4A4A4A"/>
                          </a:solidFill>
                          <a:latin typeface="Montserrat SemiBold" pitchFamily="2" charset="77"/>
                        </a:rPr>
                        <a:t>Phase Outcomes</a:t>
                      </a:r>
                    </a:p>
                  </a:txBody>
                  <a:tcPr marL="108000" marR="108000" marT="108000" marB="108000"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solidFill>
                            <a:schemeClr val="tx1"/>
                          </a:solidFill>
                          <a:latin typeface="Roboto Condensed Light" panose="02000000000000000000" pitchFamily="2" charset="0"/>
                          <a:ea typeface="Roboto Condensed Light" panose="02000000000000000000" pitchFamily="2" charset="0"/>
                          <a:cs typeface="Arial" panose="020B0604020202020204" pitchFamily="34" charset="0"/>
                        </a:rPr>
                        <a:t>Comprehensive overview of: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Roboto Condensed Light" panose="02000000000000000000" pitchFamily="2" charset="0"/>
                          <a:ea typeface="Roboto Condensed Light" panose="02000000000000000000" pitchFamily="2" charset="0"/>
                          <a:cs typeface="Arial" panose="020B0604020202020204" pitchFamily="34" charset="0"/>
                        </a:rPr>
                        <a:t>Access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chemeClr val="tx1"/>
                          </a:solidFill>
                          <a:latin typeface="Roboto Condensed Light" panose="02000000000000000000" pitchFamily="2" charset="0"/>
                          <a:ea typeface="Roboto Condensed Light" panose="02000000000000000000" pitchFamily="2" charset="0"/>
                          <a:cs typeface="Arial" panose="020B0604020202020204" pitchFamily="34" charset="0"/>
                        </a:rPr>
                        <a:t>Data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0" i="0" dirty="0">
                          <a:solidFill>
                            <a:schemeClr val="tx1"/>
                          </a:solidFill>
                          <a:latin typeface="Roboto Condensed Light" panose="02000000000000000000" pitchFamily="2" charset="0"/>
                          <a:ea typeface="Roboto Condensed Light" panose="02000000000000000000" pitchFamily="2" charset="0"/>
                          <a:cs typeface="Arial" panose="020B0604020202020204" pitchFamily="34" charset="0"/>
                        </a:rPr>
                        <a:t>Authentication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0" i="0" dirty="0">
                          <a:solidFill>
                            <a:schemeClr val="tx1"/>
                          </a:solidFill>
                          <a:latin typeface="Roboto Condensed Light" panose="02000000000000000000" pitchFamily="2" charset="0"/>
                          <a:ea typeface="Roboto Condensed Light" panose="02000000000000000000" pitchFamily="2" charset="0"/>
                          <a:cs typeface="Arial" panose="020B0604020202020204" pitchFamily="34" charset="0"/>
                        </a:rPr>
                        <a:t>Data Integrity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0" i="0" dirty="0">
                          <a:solidFill>
                            <a:schemeClr val="tx1"/>
                          </a:solidFill>
                          <a:latin typeface="Roboto Condensed Light" panose="02000000000000000000" pitchFamily="2" charset="0"/>
                          <a:ea typeface="Roboto Condensed Light" panose="02000000000000000000" pitchFamily="2" charset="0"/>
                          <a:cs typeface="Arial" panose="020B0604020202020204" pitchFamily="34" charset="0"/>
                        </a:rPr>
                        <a:t>Data Loss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0" i="0" dirty="0">
                          <a:solidFill>
                            <a:schemeClr val="tx1"/>
                          </a:solidFill>
                          <a:latin typeface="Roboto Condensed Light" panose="02000000000000000000" pitchFamily="2" charset="0"/>
                          <a:ea typeface="Roboto Condensed Light" panose="02000000000000000000" pitchFamily="2" charset="0"/>
                          <a:cs typeface="Arial" panose="020B0604020202020204" pitchFamily="34" charset="0"/>
                        </a:rPr>
                        <a:t>Encryption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0" i="0" dirty="0">
                          <a:solidFill>
                            <a:schemeClr val="tx1"/>
                          </a:solidFill>
                          <a:latin typeface="Roboto Condensed Light" panose="02000000000000000000" pitchFamily="2" charset="0"/>
                          <a:ea typeface="Roboto Condensed Light" panose="02000000000000000000" pitchFamily="2" charset="0"/>
                          <a:cs typeface="Arial" panose="020B0604020202020204" pitchFamily="34" charset="0"/>
                        </a:rPr>
                        <a:t>Obfuscation and Data Minimization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400" b="0" i="0" dirty="0">
                          <a:solidFill>
                            <a:schemeClr val="tx1"/>
                          </a:solidFill>
                          <a:latin typeface="Roboto Condensed Light" panose="02000000000000000000" pitchFamily="2" charset="0"/>
                          <a:ea typeface="Roboto Condensed Light" panose="02000000000000000000" pitchFamily="2" charset="0"/>
                          <a:cs typeface="Arial" panose="020B0604020202020204" pitchFamily="34" charset="0"/>
                        </a:rPr>
                        <a:t>Alignment to governing compliance regulations.</a:t>
                      </a: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285750" indent="-285750" algn="l">
                        <a:lnSpc>
                          <a:spcPct val="100000"/>
                        </a:lnSpc>
                        <a:buFont typeface="Arial" panose="020B0604020202020204" pitchFamily="34" charset="0"/>
                        <a:buChar char="•"/>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Understanding of where the gaps lie in current data security framework and control implementation. </a:t>
                      </a:r>
                    </a:p>
                    <a:p>
                      <a:pPr marL="285750" indent="-285750" algn="l">
                        <a:lnSpc>
                          <a:spcPct val="100000"/>
                        </a:lnSpc>
                        <a:buFont typeface="Arial" panose="020B0604020202020204" pitchFamily="34" charset="0"/>
                        <a:buChar char="•"/>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Prioritized set of technical and process-based data security initiatives based on specific criteria. </a:t>
                      </a: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285750" indent="-285750" algn="l">
                        <a:lnSpc>
                          <a:spcPct val="100000"/>
                        </a:lnSpc>
                        <a:buFont typeface="Arial" panose="020B0604020202020204" pitchFamily="34" charset="0"/>
                        <a:buChar char="•"/>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Strategy for implementing both technical and process-based data security controls.</a:t>
                      </a:r>
                    </a:p>
                    <a:p>
                      <a:pPr marL="285750" indent="-285750" algn="l">
                        <a:lnSpc>
                          <a:spcPct val="100000"/>
                        </a:lnSpc>
                        <a:buFont typeface="Arial" panose="020B0604020202020204" pitchFamily="34" charset="0"/>
                        <a:buChar char="•"/>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Metrics for evaluating the success of data security framework within the organization. </a:t>
                      </a:r>
                    </a:p>
                  </a:txBody>
                  <a:tcPr marL="180000" marR="180000" marT="180000" marB="18000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385565625"/>
                  </a:ext>
                </a:extLst>
              </a:tr>
            </a:tbl>
          </a:graphicData>
        </a:graphic>
      </p:graphicFrame>
    </p:spTree>
    <p:extLst>
      <p:ext uri="{BB962C8B-B14F-4D97-AF65-F5344CB8AC3E}">
        <p14:creationId xmlns:p14="http://schemas.microsoft.com/office/powerpoint/2010/main" val="25959729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C5B2D50A-4076-44B2-A355-1B3E6359D545}&quot;/&gt;&lt;isInvalidForFieldText val=&quot;0&quot;/&gt;&lt;Image&gt;&lt;filename val=&quot;C:\Users\natalie.sansone\AppData\Local\Temp\CP8220724968Session\CPTrustFolder8220724984\PPTImport822012416828\data\asimages\{C5B2D50A-4076-44B2-A355-1B3E6359D545}_5.png&quot;/&gt;&lt;left val=&quot;105&quot;/&gt;&lt;top val=&quot;204&quot;/&gt;&lt;width val=&quot;282&quot;/&gt;&lt;height val=&quot;40&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7098DC-DAB6-4EBE-A50C-7EF82B98056F}&quot;/&gt;&lt;isInvalidForFieldText val=&quot;0&quot;/&gt;&lt;Image&gt;&lt;filename val=&quot;C:\Users\natalie.sansone\AppData\Local\Temp\CP8220724968Session\CPTrustFolder8220724984\PPTImport822012416828\data\asimages\{F87098DC-DAB6-4EBE-A50C-7EF82B98056F}_16.png&quot;/&gt;&lt;left val=&quot;371&quot;/&gt;&lt;top val=&quot;489&quot;/&gt;&lt;width val=&quot;56&quot;/&gt;&lt;height val=&quot;5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81C16A-FA89-4C4B-8C06-BF439964DC40}&quot;/&gt;&lt;isInvalidForFieldText val=&quot;0&quot;/&gt;&lt;Image&gt;&lt;filename val=&quot;C:\Users\natalie.sansone\AppData\Local\Temp\CP8220724968Session\CPTrustFolder8220724984\PPTImport822012416828\data\asimages\{7381C16A-FA89-4C4B-8C06-BF439964DC40}_16.png&quot;/&gt;&lt;left val=&quot;542&quot;/&gt;&lt;top val=&quot;348&quot;/&gt;&lt;width val=&quot;55&quot;/&gt;&lt;height val=&quot;55&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1&quot;/&gt;&lt;lineCharCount val=&quot;15&quot;/&gt;&lt;lineCharCount val=&quot;12&quot;/&gt;&lt;lineCharCount val=&quot;10&quot;/&gt;&lt;/TableIndex&gt;&lt;/ShapeTextInfo&gt;"/>
  <p:tag name="HTML_SHAPEINFO" val="&lt;ThreeDShapeInfo&gt;&lt;uuid val=&quot;{9D041F7F-B4D1-4CFA-8BF6-476072E66827}&quot;/&gt;&lt;isInvalidForFieldText val=&quot;0&quot;/&gt;&lt;Image&gt;&lt;filename val=&quot;C:\Users\natalie.sansone\AppData\Local\Temp\CP8220724968Session\CPTrustFolder8220724984\PPTImport822012416828\data\asimages\{9D041F7F-B4D1-4CFA-8BF6-476072E66827}_16.png&quot;/&gt;&lt;left val=&quot;592&quot;/&gt;&lt;top val=&quot;352&quot;/&gt;&lt;width val=&quot;137&quot;/&gt;&lt;height val=&quot;130&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4&quot;/&gt;&lt;lineCharCount val=&quot;12&quot;/&gt;&lt;lineCharCount val=&quot;14&quot;/&gt;&lt;/TableIndex&gt;&lt;/ShapeTextInfo&gt;"/>
  <p:tag name="HTML_SHAPEINFO" val="&lt;ThreeDShapeInfo&gt;&lt;uuid val=&quot;{E014B474-F32A-4372-807B-DB4C9B862E10}&quot;/&gt;&lt;isInvalidForFieldText val=&quot;0&quot;/&gt;&lt;Image&gt;&lt;filename val=&quot;C:\Users\natalie.sansone\AppData\Local\Temp\CP8220724968Session\CPTrustFolder8220724984\PPTImport822012416828\data\asimages\{E014B474-F32A-4372-807B-DB4C9B862E10}_16.png&quot;/&gt;&lt;left val=&quot;592&quot;/&gt;&lt;top val=&quot;490&quot;/&gt;&lt;width val=&quot;118&quot;/&gt;&lt;height val=&quot;107&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E51CE0-FFE7-42C5-9268-C69AD7260F57}&quot;/&gt;&lt;isInvalidForFieldText val=&quot;0&quot;/&gt;&lt;Image&gt;&lt;filename val=&quot;C:\Users\natalie.sansone\AppData\Local\Temp\CP8220724968Session\CPTrustFolder8220724984\PPTImport822012416828\data\asimages\{84E51CE0-FFE7-42C5-9268-C69AD7260F57}_16.png&quot;/&gt;&lt;left val=&quot;568&quot;/&gt;&lt;top val=&quot;403&quot;/&gt;&lt;width val=&quot;3&quot;/&gt;&lt;height val=&quot;89&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C6706C-9433-4BB1-953C-066E225E5BF9}&quot;/&gt;&lt;isInvalidForFieldText val=&quot;0&quot;/&gt;&lt;Image&gt;&lt;filename val=&quot;C:\Users\natalie.sansone\AppData\Local\Temp\CP8220724968Session\CPTrustFolder8220724984\PPTImport822012416828\data\asimages\{06C6706C-9433-4BB1-953C-066E225E5BF9}_16.png&quot;/&gt;&lt;left val=&quot;541&quot;/&gt;&lt;top val=&quot;490&quot;/&gt;&lt;width val=&quot;55&quot;/&gt;&lt;height val=&quot;56&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B8B66D-7957-48F1-B00B-0CD06BEE03EA}&quot;/&gt;&lt;isInvalidForFieldText val=&quot;0&quot;/&gt;&lt;Image&gt;&lt;filename val=&quot;C:\Users\natalie.sansone\AppData\Local\Temp\CP8220724968Session\CPTrustFolder8220724984\PPTImport822012416828\data\asimages\{DEB8B66D-7957-48F1-B00B-0CD06BEE03EA}_16.png&quot;/&gt;&lt;left val=&quot;717&quot;/&gt;&lt;top val=&quot;347&quot;/&gt;&lt;width val=&quot;55&quot;/&gt;&lt;height val=&quot;55&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5&quot;/&gt;&lt;lineCharCount val=&quot;14&quot;/&gt;&lt;/TableIndex&gt;&lt;/ShapeTextInfo&gt;"/>
  <p:tag name="HTML_SHAPEINFO" val="&lt;ThreeDShapeInfo&gt;&lt;uuid val=&quot;{9E6D2209-8A17-4548-959D-9E0C2AA12002}&quot;/&gt;&lt;isInvalidForFieldText val=&quot;0&quot;/&gt;&lt;Image&gt;&lt;filename val=&quot;C:\Users\natalie.sansone\AppData\Local\Temp\CP8220724968Session\CPTrustFolder8220724984\PPTImport822012416828\data\asimages\{9E6D2209-8A17-4548-959D-9E0C2AA12002}_16.png&quot;/&gt;&lt;left val=&quot;766&quot;/&gt;&lt;top val=&quot;352&quot;/&gt;&lt;width val=&quot;136&quot;/&gt;&lt;height val=&quot;85&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479C18-9940-4388-811D-1939BAE52F28}&quot;/&gt;&lt;isInvalidForFieldText val=&quot;0&quot;/&gt;&lt;Image&gt;&lt;filename val=&quot;C:\Users\natalie.sansone\AppData\Local\Temp\CP8220724968Session\CPTrustFolder8220724984\PPTImport822012416828\data\asimages\{CC479C18-9940-4388-811D-1939BAE52F28}_16.png&quot;/&gt;&lt;left val=&quot;743&quot;/&gt;&lt;top val=&quot;402&quot;/&gt;&lt;width val=&quot;3&quot;/&gt;&lt;height val=&quot;89&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1&quot;/&gt;&lt;lineCharCount val=&quot;15&quot;/&gt;&lt;lineCharCount val=&quot;12&quot;/&gt;&lt;lineCharCount val=&quot;10&quot;/&gt;&lt;/TableIndex&gt;&lt;/ShapeTextInfo&gt;"/>
  <p:tag name="HTML_SHAPEINFO" val="&lt;ThreeDShapeInfo&gt;&lt;uuid val=&quot;{9D041F7F-B4D1-4CFA-8BF6-476072E66827}&quot;/&gt;&lt;isInvalidForFieldText val=&quot;0&quot;/&gt;&lt;Image&gt;&lt;filename val=&quot;C:\Users\natalie.sansone\AppData\Local\Temp\CP8220724968Session\CPTrustFolder8220724984\PPTImport822012416828\data\asimages\{9D041F7F-B4D1-4CFA-8BF6-476072E66827}_16.png&quot;/&gt;&lt;left val=&quot;592&quot;/&gt;&lt;top val=&quot;352&quot;/&gt;&lt;width val=&quot;137&quot;/&gt;&lt;height val=&quot;130&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E51CE0-FFE7-42C5-9268-C69AD7260F57}&quot;/&gt;&lt;isInvalidForFieldText val=&quot;0&quot;/&gt;&lt;Image&gt;&lt;filename val=&quot;C:\Users\natalie.sansone\AppData\Local\Temp\CP8220724968Session\CPTrustFolder8220724984\PPTImport822012416828\data\asimages\{84E51CE0-FFE7-42C5-9268-C69AD7260F57}_16.png&quot;/&gt;&lt;left val=&quot;568&quot;/&gt;&lt;top val=&quot;403&quot;/&gt;&lt;width val=&quot;3&quot;/&gt;&lt;height val=&quot;89&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C6706C-9433-4BB1-953C-066E225E5BF9}&quot;/&gt;&lt;isInvalidForFieldText val=&quot;0&quot;/&gt;&lt;Image&gt;&lt;filename val=&quot;C:\Users\natalie.sansone\AppData\Local\Temp\CP8220724968Session\CPTrustFolder8220724984\PPTImport822012416828\data\asimages\{06C6706C-9433-4BB1-953C-066E225E5BF9}_16.png&quot;/&gt;&lt;left val=&quot;541&quot;/&gt;&lt;top val=&quot;490&quot;/&gt;&lt;width val=&quot;55&quot;/&gt;&lt;height val=&quot;56&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383ABA-C57C-4A97-AAAC-8381DAB36AE5}&quot;/&gt;&lt;isInvalidForFieldText val=&quot;0&quot;/&gt;&lt;Image&gt;&lt;filename val=&quot;C:\Users\natalie.sansone\AppData\Local\Temp\CP8220724968Session\CPTrustFolder8220724984\PPTImport822012416828\data\asimages\{9B383ABA-C57C-4A97-AAAC-8381DAB36AE5}_16.png&quot;/&gt;&lt;left val=&quot;26&quot;/&gt;&lt;top val=&quot;342&quot;/&gt;&lt;width val=&quot;55&quot;/&gt;&lt;height val=&quot;56&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14&quot;/&gt;&lt;lineCharCount val=&quot;16&quot;/&gt;&lt;lineCharCount val=&quot;14&quot;/&gt;&lt;lineCharCount val=&quot;12&quot;/&gt;&lt;lineCharCount val=&quot;9&quot;/&gt;&lt;lineCharCount val=&quot;14&quot;/&gt;&lt;lineCharCount val=&quot;11&quot;/&gt;&lt;lineCharCount val=&quot;16&quot;/&gt;&lt;/TableIndex&gt;&lt;/ShapeTextInfo&gt;"/>
  <p:tag name="HTML_SHAPEINFO" val="&lt;ThreeDShapeInfo&gt;&lt;uuid val=&quot;{C52FA0B8-11A0-4601-8461-0186D8E83F7E}&quot;/&gt;&lt;isInvalidForFieldText val=&quot;0&quot;/&gt;&lt;Image&gt;&lt;filename val=&quot;C:\Users\natalie.sansone\AppData\Local\Temp\CP8220724968Session\CPTrustFolder8220724984\PPTImport822012416828\data\asimages\{C52FA0B8-11A0-4601-8461-0186D8E83F7E}_16.png&quot;/&gt;&lt;left val=&quot;75&quot;/&gt;&lt;top val=&quot;346&quot;/&gt;&lt;width val=&quot;135&quot;/&gt;&lt;height val=&quot;219&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heme/theme1.xml><?xml version="1.0" encoding="utf-8"?>
<a:theme xmlns:a="http://schemas.openxmlformats.org/drawingml/2006/main" name="FronCov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2941</Words>
  <Application>Microsoft Office PowerPoint</Application>
  <PresentationFormat>Custom</PresentationFormat>
  <Paragraphs>275</Paragraphs>
  <Slides>18</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Montserrat</vt:lpstr>
      <vt:lpstr>Montserrat Light</vt:lpstr>
      <vt:lpstr>Arial</vt:lpstr>
      <vt:lpstr>Montserrat SemiBold</vt:lpstr>
      <vt:lpstr>Roboto Condensed Light</vt:lpstr>
      <vt:lpstr>Exo Light</vt:lpstr>
      <vt:lpstr>Montserrat Medium</vt:lpstr>
      <vt:lpstr>Roboto</vt:lpstr>
      <vt:lpstr>Calibri</vt:lpstr>
      <vt:lpstr>Exo</vt:lpstr>
      <vt:lpstr>FronCovers-Dark</vt:lpstr>
      <vt:lpstr>BackCovers&amp;Dividers-Dark</vt:lpstr>
      <vt:lpstr>Slide-Generic</vt:lpstr>
      <vt:lpstr>PowerPoint Presentation</vt:lpstr>
      <vt:lpstr>Analyst Perspective</vt:lpstr>
      <vt:lpstr>Executive Summary</vt:lpstr>
      <vt:lpstr>Your challenge</vt:lpstr>
      <vt:lpstr>Making the Case for End-to-End Data Security </vt:lpstr>
      <vt:lpstr>Common obstacles</vt:lpstr>
      <vt:lpstr>Info-Tech’s approach: End-to-End Data Security</vt:lpstr>
      <vt:lpstr>PowerPoint Presentation</vt:lpstr>
      <vt:lpstr>Info-Tech’s methodology for Secure Your High-Risk Data </vt:lpstr>
      <vt:lpstr>Data Security Has Layers</vt:lpstr>
      <vt:lpstr>Blueprint deliverables</vt:lpstr>
      <vt:lpstr>Blueprint benefits </vt:lpstr>
      <vt:lpstr>Measure the value of this blueprint</vt:lpstr>
      <vt:lpstr>Executive Brief  Case Study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2020-11-09T18:17:57Z</dcterms:created>
  <dcterms:modified xsi:type="dcterms:W3CDTF">2020-11-11T13:41:57Z</dcterms:modified>
</cp:coreProperties>
</file>