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71" r:id="rId1"/>
    <p:sldMasterId id="2147483788" r:id="rId2"/>
    <p:sldMasterId id="2147483667" r:id="rId3"/>
  </p:sldMasterIdLst>
  <p:notesMasterIdLst>
    <p:notesMasterId r:id="rId21"/>
  </p:notesMasterIdLst>
  <p:handoutMasterIdLst>
    <p:handoutMasterId r:id="rId22"/>
  </p:handoutMasterIdLst>
  <p:sldIdLst>
    <p:sldId id="438" r:id="rId4"/>
    <p:sldId id="938" r:id="rId5"/>
    <p:sldId id="1530" r:id="rId6"/>
    <p:sldId id="1531" r:id="rId7"/>
    <p:sldId id="937" r:id="rId8"/>
    <p:sldId id="534" r:id="rId9"/>
    <p:sldId id="536" r:id="rId10"/>
    <p:sldId id="939" r:id="rId11"/>
    <p:sldId id="537" r:id="rId12"/>
    <p:sldId id="541" r:id="rId13"/>
    <p:sldId id="539" r:id="rId14"/>
    <p:sldId id="542" r:id="rId15"/>
    <p:sldId id="1528" r:id="rId16"/>
    <p:sldId id="276" r:id="rId17"/>
    <p:sldId id="356" r:id="rId18"/>
    <p:sldId id="543" r:id="rId19"/>
    <p:sldId id="544" r:id="rId20"/>
  </p:sldIdLst>
  <p:sldSz cx="12193588" cy="6858000"/>
  <p:notesSz cx="11309350" cy="201041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Exo Light" panose="020B0604020202020204" charset="0"/>
      <p:regular r:id="rId29"/>
      <p:italic r:id="rId30"/>
    </p:embeddedFont>
    <p:embeddedFont>
      <p:font typeface="Montserrat" panose="020B0604020202020204" charset="0"/>
      <p:regular r:id="rId31"/>
      <p:bold r:id="rId32"/>
      <p:italic r:id="rId33"/>
      <p:boldItalic r:id="rId34"/>
    </p:embeddedFont>
    <p:embeddedFont>
      <p:font typeface="Montserrat Light" panose="020B0604020202020204" charset="0"/>
      <p:regular r:id="rId35"/>
      <p:italic r:id="rId36"/>
    </p:embeddedFont>
    <p:embeddedFont>
      <p:font typeface="Montserrat Medium" panose="020B0604020202020204" charset="0"/>
      <p:regular r:id="rId37"/>
      <p:bold r:id="rId38"/>
      <p:italic r:id="rId39"/>
    </p:embeddedFont>
    <p:embeddedFont>
      <p:font typeface="Montserrat SemiBold" panose="020B0604020202020204" charset="0"/>
      <p:regular r:id="rId40"/>
      <p:bold r:id="rId41"/>
      <p:italic r:id="rId42"/>
      <p:boldItalic r:id="rId43"/>
    </p:embeddedFont>
    <p:embeddedFont>
      <p:font typeface="Roboto" panose="020B0604020202020204" charset="0"/>
      <p:regular r:id="rId44"/>
      <p:bold r:id="rId45"/>
      <p:italic r:id="rId46"/>
      <p:boldItalic r:id="rId47"/>
    </p:embeddedFont>
    <p:embeddedFont>
      <p:font typeface="Roboto Condensed Light" panose="020B0604020202020204" charset="0"/>
      <p:regular r:id="rId48"/>
      <p:italic r:id="rId49"/>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55C04E31-BB21-4546-B76F-82F0996EBF1A}">
          <p14:sldIdLst>
            <p14:sldId id="438"/>
            <p14:sldId id="938"/>
            <p14:sldId id="1530"/>
            <p14:sldId id="1531"/>
            <p14:sldId id="937"/>
            <p14:sldId id="534"/>
            <p14:sldId id="536"/>
            <p14:sldId id="939"/>
            <p14:sldId id="537"/>
            <p14:sldId id="541"/>
            <p14:sldId id="539"/>
            <p14:sldId id="542"/>
            <p14:sldId id="1528"/>
            <p14:sldId id="276"/>
            <p14:sldId id="356"/>
            <p14:sldId id="543"/>
            <p14:sldId id="544"/>
          </p14:sldIdLst>
        </p14:section>
      </p14:sectionLst>
    </p:ex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6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6B8"/>
    <a:srgbClr val="4A4A4A"/>
    <a:srgbClr val="2576B7"/>
    <a:srgbClr val="000000"/>
    <a:srgbClr val="EFC351"/>
    <a:srgbClr val="F17A26"/>
    <a:srgbClr val="69D988"/>
    <a:srgbClr val="299D47"/>
    <a:srgbClr val="5E3290"/>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866" autoAdjust="0"/>
    <p:restoredTop sz="96357" autoAdjust="0"/>
  </p:normalViewPr>
  <p:slideViewPr>
    <p:cSldViewPr snapToGrid="0">
      <p:cViewPr varScale="1">
        <p:scale>
          <a:sx n="114" d="100"/>
          <a:sy n="114" d="100"/>
        </p:scale>
        <p:origin x="1212" y="102"/>
      </p:cViewPr>
      <p:guideLst>
        <p:guide orient="horz" pos="3792"/>
        <p:guide pos="3817"/>
      </p:guideLst>
    </p:cSldViewPr>
  </p:slideViewPr>
  <p:notesTextViewPr>
    <p:cViewPr>
      <p:scale>
        <a:sx n="1" d="1"/>
        <a:sy n="1" d="1"/>
      </p:scale>
      <p:origin x="0" y="0"/>
    </p:cViewPr>
  </p:notesTextViewPr>
  <p:sorterViewPr>
    <p:cViewPr>
      <p:scale>
        <a:sx n="100" d="100"/>
        <a:sy n="100" d="100"/>
      </p:scale>
      <p:origin x="0" y="-23766"/>
    </p:cViewPr>
  </p:sorter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7.fntdata"/><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7.xml"/><Relationship Id="rId41" Type="http://schemas.openxmlformats.org/officeDocument/2006/relationships/font" Target="fonts/font1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solidFill>
              <a:srgbClr val="2576B7"/>
            </a:solidFill>
            <a:ln>
              <a:noFill/>
            </a:ln>
          </c:spPr>
          <c:dPt>
            <c:idx val="0"/>
            <c:bubble3D val="0"/>
            <c:spPr>
              <a:gradFill>
                <a:gsLst>
                  <a:gs pos="0">
                    <a:schemeClr val="accent1">
                      <a:lumMod val="40000"/>
                      <a:lumOff val="60000"/>
                    </a:schemeClr>
                  </a:gs>
                  <a:gs pos="65000">
                    <a:srgbClr val="2576B7"/>
                  </a:gs>
                </a:gsLst>
                <a:lin ang="2700000" scaled="0"/>
              </a:gradFill>
              <a:ln w="66675">
                <a:noFill/>
              </a:ln>
              <a:effectLst/>
            </c:spPr>
            <c:extLst>
              <c:ext xmlns:c16="http://schemas.microsoft.com/office/drawing/2014/chart" uri="{C3380CC4-5D6E-409C-BE32-E72D297353CC}">
                <c16:uniqueId val="{00000001-C791-4FBA-9608-BD644F34EB43}"/>
              </c:ext>
            </c:extLst>
          </c:dPt>
          <c:dPt>
            <c:idx val="1"/>
            <c:bubble3D val="0"/>
            <c:spPr>
              <a:gradFill>
                <a:gsLst>
                  <a:gs pos="0">
                    <a:srgbClr val="2576B7">
                      <a:alpha val="3000"/>
                    </a:srgbClr>
                  </a:gs>
                  <a:gs pos="99000">
                    <a:srgbClr val="2576B7">
                      <a:alpha val="26000"/>
                    </a:srgbClr>
                  </a:gs>
                </a:gsLst>
                <a:lin ang="2700000" scaled="0"/>
              </a:gradFill>
              <a:ln w="19050">
                <a:noFill/>
              </a:ln>
              <a:effectLst/>
            </c:spPr>
            <c:extLst>
              <c:ext xmlns:c16="http://schemas.microsoft.com/office/drawing/2014/chart" uri="{C3380CC4-5D6E-409C-BE32-E72D297353CC}">
                <c16:uniqueId val="{00000003-C791-4FBA-9608-BD644F34EB43}"/>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C791-4FBA-9608-BD644F34EB4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2062692015131913"/>
          <c:y val="8.7305133629350024E-2"/>
          <c:w val="0.6772893534246065"/>
          <c:h val="0.91269486637065"/>
        </c:manualLayout>
      </c:layout>
      <c:doughnutChart>
        <c:varyColors val="1"/>
        <c:ser>
          <c:idx val="0"/>
          <c:order val="0"/>
          <c:tx>
            <c:strRef>
              <c:f>Sheet1!$B$1</c:f>
              <c:strCache>
                <c:ptCount val="1"/>
                <c:pt idx="0">
                  <c:v>Sales</c:v>
                </c:pt>
              </c:strCache>
            </c:strRef>
          </c:tx>
          <c:spPr>
            <a:solidFill>
              <a:srgbClr val="2576B7"/>
            </a:solidFill>
            <a:ln>
              <a:noFill/>
            </a:ln>
          </c:spPr>
          <c:dPt>
            <c:idx val="0"/>
            <c:bubble3D val="0"/>
            <c:spPr>
              <a:gradFill>
                <a:gsLst>
                  <a:gs pos="0">
                    <a:schemeClr val="accent1">
                      <a:lumMod val="40000"/>
                      <a:lumOff val="60000"/>
                    </a:schemeClr>
                  </a:gs>
                  <a:gs pos="65000">
                    <a:srgbClr val="2576B7"/>
                  </a:gs>
                </a:gsLst>
                <a:lin ang="2700000" scaled="0"/>
              </a:gradFill>
              <a:ln w="66675">
                <a:noFill/>
              </a:ln>
              <a:effectLst/>
            </c:spPr>
            <c:extLst>
              <c:ext xmlns:c16="http://schemas.microsoft.com/office/drawing/2014/chart" uri="{C3380CC4-5D6E-409C-BE32-E72D297353CC}">
                <c16:uniqueId val="{00000001-D6B1-481C-A16A-A3C7729E7F5E}"/>
              </c:ext>
            </c:extLst>
          </c:dPt>
          <c:dPt>
            <c:idx val="1"/>
            <c:bubble3D val="0"/>
            <c:spPr>
              <a:gradFill>
                <a:gsLst>
                  <a:gs pos="0">
                    <a:srgbClr val="2576B7">
                      <a:alpha val="3000"/>
                    </a:srgbClr>
                  </a:gs>
                  <a:gs pos="99000">
                    <a:srgbClr val="2576B7">
                      <a:alpha val="26000"/>
                    </a:srgbClr>
                  </a:gs>
                </a:gsLst>
                <a:lin ang="2700000" scaled="0"/>
              </a:gradFill>
              <a:ln w="19050">
                <a:noFill/>
              </a:ln>
              <a:effectLst/>
            </c:spPr>
            <c:extLst>
              <c:ext xmlns:c16="http://schemas.microsoft.com/office/drawing/2014/chart" uri="{C3380CC4-5D6E-409C-BE32-E72D297353CC}">
                <c16:uniqueId val="{00000003-D6B1-481C-A16A-A3C7729E7F5E}"/>
              </c:ext>
            </c:extLst>
          </c:dPt>
          <c:cat>
            <c:strRef>
              <c:f>Sheet1!$A$2:$A$3</c:f>
              <c:strCache>
                <c:ptCount val="2"/>
                <c:pt idx="0">
                  <c:v>1st Qtr</c:v>
                </c:pt>
                <c:pt idx="1">
                  <c:v>2nd Qtr</c:v>
                </c:pt>
              </c:strCache>
            </c:strRef>
          </c:cat>
          <c:val>
            <c:numRef>
              <c:f>Sheet1!$B$2:$B$3</c:f>
              <c:numCache>
                <c:formatCode>General</c:formatCode>
                <c:ptCount val="2"/>
                <c:pt idx="0">
                  <c:v>32</c:v>
                </c:pt>
                <c:pt idx="1">
                  <c:v>66</c:v>
                </c:pt>
              </c:numCache>
            </c:numRef>
          </c:val>
          <c:extLst>
            <c:ext xmlns:c16="http://schemas.microsoft.com/office/drawing/2014/chart" uri="{C3380CC4-5D6E-409C-BE32-E72D297353CC}">
              <c16:uniqueId val="{00000004-D6B1-481C-A16A-A3C7729E7F5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solidFill>
              <a:srgbClr val="2576B7"/>
            </a:solidFill>
            <a:ln>
              <a:noFill/>
            </a:ln>
          </c:spPr>
          <c:dPt>
            <c:idx val="0"/>
            <c:bubble3D val="0"/>
            <c:spPr>
              <a:gradFill>
                <a:gsLst>
                  <a:gs pos="0">
                    <a:schemeClr val="accent1">
                      <a:lumMod val="40000"/>
                      <a:lumOff val="60000"/>
                    </a:schemeClr>
                  </a:gs>
                  <a:gs pos="65000">
                    <a:srgbClr val="2576B7"/>
                  </a:gs>
                </a:gsLst>
                <a:lin ang="2700000" scaled="0"/>
              </a:gradFill>
              <a:ln w="66675">
                <a:noFill/>
              </a:ln>
              <a:effectLst/>
            </c:spPr>
            <c:extLst>
              <c:ext xmlns:c16="http://schemas.microsoft.com/office/drawing/2014/chart" uri="{C3380CC4-5D6E-409C-BE32-E72D297353CC}">
                <c16:uniqueId val="{00000001-576F-4014-8644-F9DD7497ED58}"/>
              </c:ext>
            </c:extLst>
          </c:dPt>
          <c:dPt>
            <c:idx val="1"/>
            <c:bubble3D val="0"/>
            <c:spPr>
              <a:gradFill>
                <a:gsLst>
                  <a:gs pos="0">
                    <a:srgbClr val="2576B7">
                      <a:alpha val="3000"/>
                    </a:srgbClr>
                  </a:gs>
                  <a:gs pos="99000">
                    <a:srgbClr val="2576B7">
                      <a:alpha val="26000"/>
                    </a:srgbClr>
                  </a:gs>
                </a:gsLst>
                <a:lin ang="2700000" scaled="0"/>
              </a:gradFill>
              <a:ln w="19050">
                <a:noFill/>
              </a:ln>
              <a:effectLst/>
            </c:spPr>
            <c:extLst>
              <c:ext xmlns:c16="http://schemas.microsoft.com/office/drawing/2014/chart" uri="{C3380CC4-5D6E-409C-BE32-E72D297353CC}">
                <c16:uniqueId val="{00000003-576F-4014-8644-F9DD7497ED58}"/>
              </c:ext>
            </c:extLst>
          </c:dPt>
          <c:dPt>
            <c:idx val="2"/>
            <c:bubble3D val="0"/>
            <c:spPr>
              <a:solidFill>
                <a:srgbClr val="2576B7"/>
              </a:solidFill>
              <a:ln w="19050">
                <a:noFill/>
              </a:ln>
              <a:effectLst/>
            </c:spPr>
            <c:extLst>
              <c:ext xmlns:c16="http://schemas.microsoft.com/office/drawing/2014/chart" uri="{C3380CC4-5D6E-409C-BE32-E72D297353CC}">
                <c16:uniqueId val="{00000005-F76A-4774-A0F1-216E12F5AA3A}"/>
              </c:ext>
            </c:extLst>
          </c:dPt>
          <c:cat>
            <c:strRef>
              <c:f>Sheet1!$A$2:$A$4</c:f>
              <c:strCache>
                <c:ptCount val="2"/>
                <c:pt idx="0">
                  <c:v>1st Qtr</c:v>
                </c:pt>
                <c:pt idx="1">
                  <c:v>2nd Qtr</c:v>
                </c:pt>
              </c:strCache>
            </c:strRef>
          </c:cat>
          <c:val>
            <c:numRef>
              <c:f>Sheet1!$B$2:$B$4</c:f>
              <c:numCache>
                <c:formatCode>General</c:formatCode>
                <c:ptCount val="3"/>
                <c:pt idx="0">
                  <c:v>45</c:v>
                </c:pt>
                <c:pt idx="1">
                  <c:v>55</c:v>
                </c:pt>
              </c:numCache>
            </c:numRef>
          </c:val>
          <c:extLst>
            <c:ext xmlns:c16="http://schemas.microsoft.com/office/drawing/2014/chart" uri="{C3380CC4-5D6E-409C-BE32-E72D297353CC}">
              <c16:uniqueId val="{00000004-576F-4014-8644-F9DD7497ED5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2062692015131913"/>
          <c:y val="8.7305133629350024E-2"/>
          <c:w val="0.6772893534246065"/>
          <c:h val="0.91269486637065"/>
        </c:manualLayout>
      </c:layout>
      <c:doughnutChart>
        <c:varyColors val="1"/>
        <c:ser>
          <c:idx val="0"/>
          <c:order val="0"/>
          <c:tx>
            <c:strRef>
              <c:f>Sheet1!$B$1</c:f>
              <c:strCache>
                <c:ptCount val="1"/>
                <c:pt idx="0">
                  <c:v>Sales</c:v>
                </c:pt>
              </c:strCache>
            </c:strRef>
          </c:tx>
          <c:spPr>
            <a:solidFill>
              <a:srgbClr val="2576B7"/>
            </a:solidFill>
            <a:ln>
              <a:noFill/>
            </a:ln>
          </c:spPr>
          <c:dPt>
            <c:idx val="0"/>
            <c:bubble3D val="0"/>
            <c:spPr>
              <a:gradFill>
                <a:gsLst>
                  <a:gs pos="0">
                    <a:schemeClr val="accent1">
                      <a:lumMod val="40000"/>
                      <a:lumOff val="60000"/>
                    </a:schemeClr>
                  </a:gs>
                  <a:gs pos="65000">
                    <a:srgbClr val="2576B7"/>
                  </a:gs>
                </a:gsLst>
                <a:lin ang="2700000" scaled="0"/>
              </a:gradFill>
              <a:ln w="66675">
                <a:noFill/>
              </a:ln>
              <a:effectLst/>
            </c:spPr>
            <c:extLst>
              <c:ext xmlns:c16="http://schemas.microsoft.com/office/drawing/2014/chart" uri="{C3380CC4-5D6E-409C-BE32-E72D297353CC}">
                <c16:uniqueId val="{00000001-AA2A-47CF-B4F0-0BA676E20650}"/>
              </c:ext>
            </c:extLst>
          </c:dPt>
          <c:dPt>
            <c:idx val="1"/>
            <c:bubble3D val="0"/>
            <c:spPr>
              <a:gradFill>
                <a:gsLst>
                  <a:gs pos="0">
                    <a:srgbClr val="2576B7">
                      <a:alpha val="3000"/>
                    </a:srgbClr>
                  </a:gs>
                  <a:gs pos="99000">
                    <a:srgbClr val="2576B7">
                      <a:alpha val="26000"/>
                    </a:srgbClr>
                  </a:gs>
                </a:gsLst>
                <a:lin ang="2700000" scaled="0"/>
              </a:gradFill>
              <a:ln w="19050">
                <a:noFill/>
              </a:ln>
              <a:effectLst/>
            </c:spPr>
            <c:extLst>
              <c:ext xmlns:c16="http://schemas.microsoft.com/office/drawing/2014/chart" uri="{C3380CC4-5D6E-409C-BE32-E72D297353CC}">
                <c16:uniqueId val="{00000003-AA2A-47CF-B4F0-0BA676E20650}"/>
              </c:ext>
            </c:extLst>
          </c:dPt>
          <c:cat>
            <c:strRef>
              <c:f>Sheet1!$A$2:$A$3</c:f>
              <c:strCache>
                <c:ptCount val="2"/>
                <c:pt idx="0">
                  <c:v>1st Qtr</c:v>
                </c:pt>
                <c:pt idx="1">
                  <c:v>2nd Qtr</c:v>
                </c:pt>
              </c:strCache>
            </c:strRef>
          </c:cat>
          <c:val>
            <c:numRef>
              <c:f>Sheet1!$B$2:$B$3</c:f>
              <c:numCache>
                <c:formatCode>General</c:formatCode>
                <c:ptCount val="2"/>
                <c:pt idx="0">
                  <c:v>46</c:v>
                </c:pt>
                <c:pt idx="1">
                  <c:v>68</c:v>
                </c:pt>
              </c:numCache>
            </c:numRef>
          </c:val>
          <c:extLst>
            <c:ext xmlns:c16="http://schemas.microsoft.com/office/drawing/2014/chart" uri="{C3380CC4-5D6E-409C-BE32-E72D297353CC}">
              <c16:uniqueId val="{00000004-AA2A-47CF-B4F0-0BA676E2065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20F23-6728-4BB3-A1FA-5D11A08B63F4}" type="doc">
      <dgm:prSet loTypeId="urn:microsoft.com/office/officeart/2005/8/layout/hList7" loCatId="list" qsTypeId="urn:microsoft.com/office/officeart/2005/8/quickstyle/simple1" qsCatId="simple" csTypeId="urn:microsoft.com/office/officeart/2005/8/colors/accent1_2" csCatId="accent1" phldr="1"/>
      <dgm:spPr/>
    </dgm:pt>
    <dgm:pt modelId="{5DF9D06A-1E62-4F1A-BEF5-C635476D531E}">
      <dgm:prSet phldrT="[Text]" custT="1"/>
      <dgm:spPr/>
      <dgm:t>
        <a:bodyPr/>
        <a:lstStyle/>
        <a:p>
          <a:pPr algn="ctr"/>
          <a:r>
            <a:rPr lang="en-US" sz="1400" b="1" kern="1200" dirty="0">
              <a:solidFill>
                <a:schemeClr val="bg1"/>
              </a:solidFill>
              <a:latin typeface="+mn-lt"/>
              <a:ea typeface="+mn-ea"/>
              <a:cs typeface="Arial" panose="020B0604020202020204" pitchFamily="34" charset="0"/>
            </a:rPr>
            <a:t>Time to value </a:t>
          </a:r>
        </a:p>
        <a:p>
          <a:pPr algn="l"/>
          <a:r>
            <a:rPr lang="en-US" sz="1100" kern="1200" dirty="0">
              <a:solidFill>
                <a:schemeClr val="bg1"/>
              </a:solidFill>
              <a:latin typeface="+mn-lt"/>
              <a:ea typeface="+mn-ea"/>
              <a:cs typeface="Arial" panose="020B0604020202020204" pitchFamily="34" charset="0"/>
            </a:rPr>
            <a:t>- </a:t>
          </a:r>
          <a:r>
            <a:rPr lang="en-US" sz="1000" kern="1200" dirty="0">
              <a:solidFill>
                <a:schemeClr val="bg1"/>
              </a:solidFill>
              <a:latin typeface="+mn-lt"/>
              <a:ea typeface="+mn-ea"/>
              <a:cs typeface="Arial" panose="020B0604020202020204" pitchFamily="34" charset="0"/>
            </a:rPr>
            <a:t>No legal framework </a:t>
          </a:r>
        </a:p>
        <a:p>
          <a:pPr algn="l"/>
          <a:r>
            <a:rPr lang="en-US" sz="1000" kern="1200" dirty="0">
              <a:solidFill>
                <a:schemeClr val="bg1"/>
              </a:solidFill>
              <a:latin typeface="+mn-lt"/>
              <a:ea typeface="+mn-ea"/>
              <a:cs typeface="Arial" panose="020B0604020202020204" pitchFamily="34" charset="0"/>
            </a:rPr>
            <a:t>- Does not have established data ecosystems</a:t>
          </a:r>
        </a:p>
        <a:p>
          <a:pPr algn="l"/>
          <a:endParaRPr lang="en-US" sz="1100" kern="1200" dirty="0">
            <a:solidFill>
              <a:schemeClr val="bg1"/>
            </a:solidFill>
            <a:latin typeface="+mn-lt"/>
            <a:ea typeface="+mn-ea"/>
            <a:cs typeface="Arial" panose="020B0604020202020204" pitchFamily="34" charset="0"/>
          </a:endParaRPr>
        </a:p>
        <a:p>
          <a:pPr algn="l"/>
          <a:endParaRPr lang="en-US" sz="1200" kern="1200" dirty="0"/>
        </a:p>
      </dgm:t>
    </dgm:pt>
    <dgm:pt modelId="{E471D9DA-0874-4E6F-AB4D-6F30B8F2E9D2}" type="parTrans" cxnId="{47C1EE4C-67BF-4C67-9187-8FBC8FB6A71E}">
      <dgm:prSet/>
      <dgm:spPr/>
      <dgm:t>
        <a:bodyPr/>
        <a:lstStyle/>
        <a:p>
          <a:endParaRPr lang="en-CA"/>
        </a:p>
      </dgm:t>
    </dgm:pt>
    <dgm:pt modelId="{557FE97B-61BE-454B-AE5E-B1563E6F017D}" type="sibTrans" cxnId="{47C1EE4C-67BF-4C67-9187-8FBC8FB6A71E}">
      <dgm:prSet/>
      <dgm:spPr/>
      <dgm:t>
        <a:bodyPr/>
        <a:lstStyle/>
        <a:p>
          <a:endParaRPr lang="en-CA"/>
        </a:p>
      </dgm:t>
    </dgm:pt>
    <dgm:pt modelId="{EDDFA50D-4486-4BC3-9587-5938BF7F4129}">
      <dgm:prSet phldrT="[Text]" custT="1"/>
      <dgm:spPr/>
      <dgm:t>
        <a:bodyPr/>
        <a:lstStyle/>
        <a:p>
          <a:pPr algn="ctr">
            <a:spcAft>
              <a:spcPct val="35000"/>
            </a:spcAft>
          </a:pPr>
          <a:endParaRPr lang="en-US" sz="1400" b="1" dirty="0"/>
        </a:p>
        <a:p>
          <a:pPr algn="ctr">
            <a:spcAft>
              <a:spcPts val="1200"/>
            </a:spcAft>
          </a:pPr>
          <a:endParaRPr lang="en-US" sz="1400" b="1" dirty="0"/>
        </a:p>
        <a:p>
          <a:pPr algn="ctr">
            <a:spcAft>
              <a:spcPct val="35000"/>
            </a:spcAft>
          </a:pPr>
          <a:r>
            <a:rPr lang="en-US" sz="1400" b="1" dirty="0"/>
            <a:t>Privacy </a:t>
          </a:r>
        </a:p>
        <a:p>
          <a:pPr algn="l">
            <a:spcAft>
              <a:spcPct val="35000"/>
            </a:spcAft>
          </a:pPr>
          <a:r>
            <a:rPr lang="en-US" sz="1200" dirty="0"/>
            <a:t>- </a:t>
          </a:r>
          <a:r>
            <a:rPr lang="en-US" sz="1000" dirty="0"/>
            <a:t>PII rules and regulations are in its infancy </a:t>
          </a:r>
        </a:p>
        <a:p>
          <a:pPr algn="l">
            <a:spcAft>
              <a:spcPct val="35000"/>
            </a:spcAft>
          </a:pPr>
          <a:r>
            <a:rPr lang="en-US" sz="1000" dirty="0"/>
            <a:t>- No consistent or regulated approach to data merge and matching </a:t>
          </a:r>
        </a:p>
        <a:p>
          <a:pPr algn="l">
            <a:spcAft>
              <a:spcPct val="35000"/>
            </a:spcAft>
          </a:pPr>
          <a:r>
            <a:rPr lang="en-US" sz="1000" dirty="0"/>
            <a:t>- Framework for Consent to ensure data is shared and used as intended by its owners </a:t>
          </a:r>
        </a:p>
      </dgm:t>
    </dgm:pt>
    <dgm:pt modelId="{261C687F-4C55-4F0E-97C4-6BFB0D18C894}" type="parTrans" cxnId="{3D81A27C-36B2-44B0-BD94-27519401AC46}">
      <dgm:prSet/>
      <dgm:spPr/>
      <dgm:t>
        <a:bodyPr/>
        <a:lstStyle/>
        <a:p>
          <a:endParaRPr lang="en-CA"/>
        </a:p>
      </dgm:t>
    </dgm:pt>
    <dgm:pt modelId="{9F018E17-238C-48A6-A4D2-B948AA2A5AB5}" type="sibTrans" cxnId="{3D81A27C-36B2-44B0-BD94-27519401AC46}">
      <dgm:prSet/>
      <dgm:spPr/>
      <dgm:t>
        <a:bodyPr/>
        <a:lstStyle/>
        <a:p>
          <a:endParaRPr lang="en-CA"/>
        </a:p>
      </dgm:t>
    </dgm:pt>
    <dgm:pt modelId="{E630AA0A-5DC5-46EA-BB69-EEB3648CAC3A}">
      <dgm:prSet phldrT="[Text]" custT="1"/>
      <dgm:spPr/>
      <dgm:t>
        <a:bodyPr/>
        <a:lstStyle/>
        <a:p>
          <a:pPr algn="ctr">
            <a:spcAft>
              <a:spcPts val="1200"/>
            </a:spcAft>
          </a:pPr>
          <a:endParaRPr lang="en-US" sz="1400" b="1" dirty="0"/>
        </a:p>
        <a:p>
          <a:pPr algn="ctr">
            <a:spcAft>
              <a:spcPct val="35000"/>
            </a:spcAft>
          </a:pPr>
          <a:r>
            <a:rPr lang="en-US" sz="1400" b="1" dirty="0"/>
            <a:t>Access vs. Governance </a:t>
          </a:r>
        </a:p>
        <a:p>
          <a:pPr algn="l">
            <a:spcAft>
              <a:spcPct val="35000"/>
            </a:spcAft>
          </a:pPr>
          <a:r>
            <a:rPr lang="en-CA" sz="1050" dirty="0"/>
            <a:t>- Predefine workflows around data ownership</a:t>
          </a:r>
        </a:p>
        <a:p>
          <a:pPr algn="l">
            <a:spcAft>
              <a:spcPct val="35000"/>
            </a:spcAft>
          </a:pPr>
          <a:r>
            <a:rPr lang="en-CA" sz="1050" dirty="0"/>
            <a:t>- Complete Access Controls</a:t>
          </a:r>
        </a:p>
        <a:p>
          <a:pPr algn="l">
            <a:spcAft>
              <a:spcPct val="35000"/>
            </a:spcAft>
          </a:pPr>
          <a:r>
            <a:rPr lang="en-CA" sz="1050" dirty="0"/>
            <a:t>- Collaboration to contribute to the data value chain </a:t>
          </a:r>
          <a:endParaRPr lang="en-CA" sz="1100" dirty="0"/>
        </a:p>
      </dgm:t>
    </dgm:pt>
    <dgm:pt modelId="{9EF18024-22F2-4B77-AA8E-BB9F66519C8C}" type="parTrans" cxnId="{643A1B76-08BE-4616-915F-829536A85BF2}">
      <dgm:prSet/>
      <dgm:spPr/>
      <dgm:t>
        <a:bodyPr/>
        <a:lstStyle/>
        <a:p>
          <a:endParaRPr lang="en-CA"/>
        </a:p>
      </dgm:t>
    </dgm:pt>
    <dgm:pt modelId="{09B6E90E-B823-49F1-8667-30D64B6250DE}" type="sibTrans" cxnId="{643A1B76-08BE-4616-915F-829536A85BF2}">
      <dgm:prSet/>
      <dgm:spPr/>
      <dgm:t>
        <a:bodyPr/>
        <a:lstStyle/>
        <a:p>
          <a:endParaRPr lang="en-CA"/>
        </a:p>
      </dgm:t>
    </dgm:pt>
    <dgm:pt modelId="{75BBCB00-A02B-46DE-A8D1-4D738E509CBB}">
      <dgm:prSet phldrT="[Text]" custT="1"/>
      <dgm:spPr/>
      <dgm:t>
        <a:bodyPr/>
        <a:lstStyle/>
        <a:p>
          <a:pPr algn="ctr">
            <a:spcAft>
              <a:spcPct val="35000"/>
            </a:spcAft>
          </a:pPr>
          <a:endParaRPr lang="en-US" sz="1400" b="1" dirty="0"/>
        </a:p>
        <a:p>
          <a:pPr algn="ctr">
            <a:spcAft>
              <a:spcPts val="1200"/>
            </a:spcAft>
          </a:pPr>
          <a:endParaRPr lang="en-US" sz="1400" b="1" dirty="0"/>
        </a:p>
        <a:p>
          <a:pPr algn="ctr">
            <a:spcAft>
              <a:spcPct val="35000"/>
            </a:spcAft>
          </a:pPr>
          <a:r>
            <a:rPr lang="en-US" sz="1400" b="1" dirty="0"/>
            <a:t>Security</a:t>
          </a:r>
        </a:p>
        <a:p>
          <a:pPr algn="l">
            <a:spcAft>
              <a:spcPct val="35000"/>
            </a:spcAft>
          </a:pPr>
          <a:r>
            <a:rPr lang="en-US" sz="1000" dirty="0"/>
            <a:t>- Ability to work freely with the data within a dedicated workplace</a:t>
          </a:r>
        </a:p>
        <a:p>
          <a:pPr algn="l">
            <a:spcAft>
              <a:spcPct val="35000"/>
            </a:spcAft>
          </a:pPr>
          <a:r>
            <a:rPr lang="en-US" sz="1000" dirty="0"/>
            <a:t>- Unbiased and automated insights </a:t>
          </a:r>
        </a:p>
        <a:p>
          <a:pPr algn="l">
            <a:spcAft>
              <a:spcPct val="35000"/>
            </a:spcAft>
          </a:pPr>
          <a:r>
            <a:rPr lang="en-US" sz="1000" dirty="0"/>
            <a:t>- Clear visibility into data lineage and audit trails </a:t>
          </a:r>
        </a:p>
        <a:p>
          <a:pPr algn="l">
            <a:spcAft>
              <a:spcPct val="35000"/>
            </a:spcAft>
          </a:pPr>
          <a:r>
            <a:rPr lang="en-US" sz="1000" dirty="0"/>
            <a:t>- Flexibility and ability to Plug-and-Play with data tools</a:t>
          </a:r>
          <a:endParaRPr lang="en-CA" sz="1000" dirty="0"/>
        </a:p>
      </dgm:t>
    </dgm:pt>
    <dgm:pt modelId="{C72CE8D2-00F7-4D56-B6E1-852F53DC24E6}" type="parTrans" cxnId="{11D435DA-8949-4FEC-B5DA-9119E9133899}">
      <dgm:prSet/>
      <dgm:spPr/>
      <dgm:t>
        <a:bodyPr/>
        <a:lstStyle/>
        <a:p>
          <a:endParaRPr lang="en-CA"/>
        </a:p>
      </dgm:t>
    </dgm:pt>
    <dgm:pt modelId="{2A4C7DF5-3FC7-4071-A3BF-56C74E2B890A}" type="sibTrans" cxnId="{11D435DA-8949-4FEC-B5DA-9119E9133899}">
      <dgm:prSet/>
      <dgm:spPr/>
      <dgm:t>
        <a:bodyPr/>
        <a:lstStyle/>
        <a:p>
          <a:endParaRPr lang="en-CA"/>
        </a:p>
      </dgm:t>
    </dgm:pt>
    <dgm:pt modelId="{46597B78-39B4-464A-A46A-1FF102735CB0}">
      <dgm:prSet phldrT="[Text]" custT="1"/>
      <dgm:spPr/>
      <dgm:t>
        <a:bodyPr/>
        <a:lstStyle/>
        <a:p>
          <a:pPr algn="ctr">
            <a:lnSpc>
              <a:spcPct val="0"/>
            </a:lnSpc>
            <a:spcBef>
              <a:spcPts val="0"/>
            </a:spcBef>
            <a:spcAft>
              <a:spcPts val="1400"/>
            </a:spcAft>
          </a:pPr>
          <a:endParaRPr lang="en-US" sz="1400" b="1" dirty="0"/>
        </a:p>
        <a:p>
          <a:pPr algn="ctr">
            <a:lnSpc>
              <a:spcPct val="0"/>
            </a:lnSpc>
            <a:spcBef>
              <a:spcPts val="0"/>
            </a:spcBef>
            <a:spcAft>
              <a:spcPct val="35000"/>
            </a:spcAft>
          </a:pPr>
          <a:r>
            <a:rPr lang="en-US" sz="1400" b="1" dirty="0"/>
            <a:t>Scalability </a:t>
          </a:r>
        </a:p>
        <a:p>
          <a:pPr algn="l">
            <a:lnSpc>
              <a:spcPct val="90000"/>
            </a:lnSpc>
            <a:spcBef>
              <a:spcPct val="0"/>
            </a:spcBef>
            <a:spcAft>
              <a:spcPct val="35000"/>
            </a:spcAft>
          </a:pPr>
          <a:r>
            <a:rPr lang="en-US" sz="1000" dirty="0"/>
            <a:t>- Interoperability with predefined API accessibility and standards</a:t>
          </a:r>
        </a:p>
        <a:p>
          <a:pPr algn="l">
            <a:lnSpc>
              <a:spcPct val="90000"/>
            </a:lnSpc>
            <a:spcBef>
              <a:spcPct val="0"/>
            </a:spcBef>
            <a:spcAft>
              <a:spcPct val="35000"/>
            </a:spcAft>
          </a:pPr>
          <a:r>
            <a:rPr lang="en-US" sz="1000" dirty="0"/>
            <a:t>- Ability to integrate cloud support suite</a:t>
          </a:r>
        </a:p>
        <a:p>
          <a:pPr algn="l">
            <a:lnSpc>
              <a:spcPct val="90000"/>
            </a:lnSpc>
            <a:spcBef>
              <a:spcPct val="0"/>
            </a:spcBef>
            <a:spcAft>
              <a:spcPct val="35000"/>
            </a:spcAft>
          </a:pPr>
          <a:r>
            <a:rPr lang="en-US" sz="1000" dirty="0"/>
            <a:t>- Decentralized and scalable PII protection </a:t>
          </a:r>
          <a:endParaRPr lang="en-CA" sz="1000" dirty="0"/>
        </a:p>
      </dgm:t>
    </dgm:pt>
    <dgm:pt modelId="{1D378DA7-99A6-4E5D-9A6D-69011906C52E}" type="parTrans" cxnId="{C63F9879-119B-4F05-AD97-16A0FCFE8C6D}">
      <dgm:prSet/>
      <dgm:spPr/>
      <dgm:t>
        <a:bodyPr/>
        <a:lstStyle/>
        <a:p>
          <a:endParaRPr lang="en-CA"/>
        </a:p>
      </dgm:t>
    </dgm:pt>
    <dgm:pt modelId="{9A91B281-A4A1-4D74-AA36-43E20250E224}" type="sibTrans" cxnId="{C63F9879-119B-4F05-AD97-16A0FCFE8C6D}">
      <dgm:prSet/>
      <dgm:spPr/>
      <dgm:t>
        <a:bodyPr/>
        <a:lstStyle/>
        <a:p>
          <a:endParaRPr lang="en-CA"/>
        </a:p>
      </dgm:t>
    </dgm:pt>
    <dgm:pt modelId="{7CBD4021-3D90-4D78-A7FD-862A05BB9D80}" type="pres">
      <dgm:prSet presAssocID="{46120F23-6728-4BB3-A1FA-5D11A08B63F4}" presName="Name0" presStyleCnt="0">
        <dgm:presLayoutVars>
          <dgm:dir/>
          <dgm:resizeHandles val="exact"/>
        </dgm:presLayoutVars>
      </dgm:prSet>
      <dgm:spPr/>
    </dgm:pt>
    <dgm:pt modelId="{0579FB05-42E8-4B1A-87EA-0AA2F8C53137}" type="pres">
      <dgm:prSet presAssocID="{46120F23-6728-4BB3-A1FA-5D11A08B63F4}" presName="fgShape" presStyleLbl="fgShp" presStyleIdx="0" presStyleCnt="1" custScaleY="31659" custLinFactNeighborX="-381" custLinFactNeighborY="54607"/>
      <dgm:spPr/>
    </dgm:pt>
    <dgm:pt modelId="{A918FA78-E285-4DB2-B26F-5BF15B5FDB25}" type="pres">
      <dgm:prSet presAssocID="{46120F23-6728-4BB3-A1FA-5D11A08B63F4}" presName="linComp" presStyleCnt="0"/>
      <dgm:spPr/>
    </dgm:pt>
    <dgm:pt modelId="{551DDF49-E6C4-4C7D-B952-F31EE0013157}" type="pres">
      <dgm:prSet presAssocID="{5DF9D06A-1E62-4F1A-BEF5-C635476D531E}" presName="compNode" presStyleCnt="0"/>
      <dgm:spPr/>
    </dgm:pt>
    <dgm:pt modelId="{19440291-89F6-4795-9F14-090874BE3A21}" type="pres">
      <dgm:prSet presAssocID="{5DF9D06A-1E62-4F1A-BEF5-C635476D531E}" presName="bkgdShape" presStyleLbl="node1" presStyleIdx="0" presStyleCnt="5"/>
      <dgm:spPr/>
    </dgm:pt>
    <dgm:pt modelId="{7447041E-B8F8-4962-A2D9-A2B7EBB722E9}" type="pres">
      <dgm:prSet presAssocID="{5DF9D06A-1E62-4F1A-BEF5-C635476D531E}" presName="nodeTx" presStyleLbl="node1" presStyleIdx="0" presStyleCnt="5">
        <dgm:presLayoutVars>
          <dgm:bulletEnabled val="1"/>
        </dgm:presLayoutVars>
      </dgm:prSet>
      <dgm:spPr/>
    </dgm:pt>
    <dgm:pt modelId="{7C2829D9-F864-4E94-8F75-3D8CACA8BA44}" type="pres">
      <dgm:prSet presAssocID="{5DF9D06A-1E62-4F1A-BEF5-C635476D531E}" presName="invisiNode" presStyleLbl="node1" presStyleIdx="0" presStyleCnt="5"/>
      <dgm:spPr/>
    </dgm:pt>
    <dgm:pt modelId="{BEB25A14-536F-458C-988F-B9C6E8A99D3B}" type="pres">
      <dgm:prSet presAssocID="{5DF9D06A-1E62-4F1A-BEF5-C635476D531E}"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a:ext>
            </a:extLst>
          </a:blip>
          <a:srcRect/>
          <a:stretch>
            <a:fillRect/>
          </a:stretch>
        </a:blipFill>
      </dgm:spPr>
    </dgm:pt>
    <dgm:pt modelId="{818BBC40-743E-42B3-AACE-24469D1CA458}" type="pres">
      <dgm:prSet presAssocID="{557FE97B-61BE-454B-AE5E-B1563E6F017D}" presName="sibTrans" presStyleLbl="sibTrans2D1" presStyleIdx="0" presStyleCnt="0"/>
      <dgm:spPr/>
    </dgm:pt>
    <dgm:pt modelId="{9D12EDF9-E8E0-4BAD-9BCF-BEA7F3B1CD2F}" type="pres">
      <dgm:prSet presAssocID="{EDDFA50D-4486-4BC3-9587-5938BF7F4129}" presName="compNode" presStyleCnt="0"/>
      <dgm:spPr/>
    </dgm:pt>
    <dgm:pt modelId="{34FC5732-735B-4998-AC6B-9528970B75B4}" type="pres">
      <dgm:prSet presAssocID="{EDDFA50D-4486-4BC3-9587-5938BF7F4129}" presName="bkgdShape" presStyleLbl="node1" presStyleIdx="1" presStyleCnt="5"/>
      <dgm:spPr/>
    </dgm:pt>
    <dgm:pt modelId="{2B3669C4-0C81-4B80-9D4D-30AB7063EA9F}" type="pres">
      <dgm:prSet presAssocID="{EDDFA50D-4486-4BC3-9587-5938BF7F4129}" presName="nodeTx" presStyleLbl="node1" presStyleIdx="1" presStyleCnt="5">
        <dgm:presLayoutVars>
          <dgm:bulletEnabled val="1"/>
        </dgm:presLayoutVars>
      </dgm:prSet>
      <dgm:spPr/>
    </dgm:pt>
    <dgm:pt modelId="{98C38A1D-F220-49D5-ABE3-A731F909A624}" type="pres">
      <dgm:prSet presAssocID="{EDDFA50D-4486-4BC3-9587-5938BF7F4129}" presName="invisiNode" presStyleLbl="node1" presStyleIdx="1" presStyleCnt="5"/>
      <dgm:spPr/>
    </dgm:pt>
    <dgm:pt modelId="{6867A321-26CE-4728-BC37-8BAEE9BCB50A}" type="pres">
      <dgm:prSet presAssocID="{EDDFA50D-4486-4BC3-9587-5938BF7F4129}"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a:ext>
            </a:extLst>
          </a:blip>
          <a:srcRect/>
          <a:stretch>
            <a:fillRect/>
          </a:stretch>
        </a:blipFill>
      </dgm:spPr>
    </dgm:pt>
    <dgm:pt modelId="{F062EE23-221D-4360-A831-8B0E61468113}" type="pres">
      <dgm:prSet presAssocID="{9F018E17-238C-48A6-A4D2-B948AA2A5AB5}" presName="sibTrans" presStyleLbl="sibTrans2D1" presStyleIdx="0" presStyleCnt="0"/>
      <dgm:spPr/>
    </dgm:pt>
    <dgm:pt modelId="{477DE04B-3C23-4868-981D-3D4B0FFDE626}" type="pres">
      <dgm:prSet presAssocID="{E630AA0A-5DC5-46EA-BB69-EEB3648CAC3A}" presName="compNode" presStyleCnt="0"/>
      <dgm:spPr/>
    </dgm:pt>
    <dgm:pt modelId="{B4DB58E3-E374-44CB-8FB2-4384B736A7EC}" type="pres">
      <dgm:prSet presAssocID="{E630AA0A-5DC5-46EA-BB69-EEB3648CAC3A}" presName="bkgdShape" presStyleLbl="node1" presStyleIdx="2" presStyleCnt="5" custLinFactNeighborX="1165" custLinFactNeighborY="1546"/>
      <dgm:spPr/>
    </dgm:pt>
    <dgm:pt modelId="{2A52025B-01EB-48B0-843B-098023ED9BA8}" type="pres">
      <dgm:prSet presAssocID="{E630AA0A-5DC5-46EA-BB69-EEB3648CAC3A}" presName="nodeTx" presStyleLbl="node1" presStyleIdx="2" presStyleCnt="5">
        <dgm:presLayoutVars>
          <dgm:bulletEnabled val="1"/>
        </dgm:presLayoutVars>
      </dgm:prSet>
      <dgm:spPr/>
    </dgm:pt>
    <dgm:pt modelId="{E5500457-7324-43AC-A2F5-BC93761B4DE3}" type="pres">
      <dgm:prSet presAssocID="{E630AA0A-5DC5-46EA-BB69-EEB3648CAC3A}" presName="invisiNode" presStyleLbl="node1" presStyleIdx="2" presStyleCnt="5"/>
      <dgm:spPr/>
    </dgm:pt>
    <dgm:pt modelId="{1663FC35-AD05-40EF-889E-841830825427}" type="pres">
      <dgm:prSet presAssocID="{E630AA0A-5DC5-46EA-BB69-EEB3648CAC3A}" presName="imagNode" presStyleLbl="fgImgPlace1" presStyleIdx="2" presStyleCnt="5"/>
      <dgm:spPr>
        <a:blipFill>
          <a:blip xmlns:r="http://schemas.openxmlformats.org/officeDocument/2006/relationships" r:embed="rId3"/>
          <a:srcRect/>
          <a:stretch>
            <a:fillRect/>
          </a:stretch>
        </a:blipFill>
      </dgm:spPr>
    </dgm:pt>
    <dgm:pt modelId="{237312D8-B874-404E-9C2A-D04173781708}" type="pres">
      <dgm:prSet presAssocID="{09B6E90E-B823-49F1-8667-30D64B6250DE}" presName="sibTrans" presStyleLbl="sibTrans2D1" presStyleIdx="0" presStyleCnt="0"/>
      <dgm:spPr/>
    </dgm:pt>
    <dgm:pt modelId="{D2E958AD-6C3D-41FA-98A4-6114A896C733}" type="pres">
      <dgm:prSet presAssocID="{75BBCB00-A02B-46DE-A8D1-4D738E509CBB}" presName="compNode" presStyleCnt="0"/>
      <dgm:spPr/>
    </dgm:pt>
    <dgm:pt modelId="{C946B32A-EE3B-4920-B38C-1431BDA590C4}" type="pres">
      <dgm:prSet presAssocID="{75BBCB00-A02B-46DE-A8D1-4D738E509CBB}" presName="bkgdShape" presStyleLbl="node1" presStyleIdx="3" presStyleCnt="5"/>
      <dgm:spPr/>
    </dgm:pt>
    <dgm:pt modelId="{BC83522C-A1CC-46E0-A6CE-7550D6502C30}" type="pres">
      <dgm:prSet presAssocID="{75BBCB00-A02B-46DE-A8D1-4D738E509CBB}" presName="nodeTx" presStyleLbl="node1" presStyleIdx="3" presStyleCnt="5">
        <dgm:presLayoutVars>
          <dgm:bulletEnabled val="1"/>
        </dgm:presLayoutVars>
      </dgm:prSet>
      <dgm:spPr/>
    </dgm:pt>
    <dgm:pt modelId="{B7ED6884-AB56-424A-A6A0-59E6961E5B68}" type="pres">
      <dgm:prSet presAssocID="{75BBCB00-A02B-46DE-A8D1-4D738E509CBB}" presName="invisiNode" presStyleLbl="node1" presStyleIdx="3" presStyleCnt="5"/>
      <dgm:spPr/>
    </dgm:pt>
    <dgm:pt modelId="{3BD1B028-0938-45B9-AC2C-2540020E9F87}" type="pres">
      <dgm:prSet presAssocID="{75BBCB00-A02B-46DE-A8D1-4D738E509CBB}" presName="imagNode" presStyleLbl="fgImgPlace1" presStyleIdx="3" presStyleCnt="5" custLinFactNeighborX="5611" custLinFactNeighborY="1130"/>
      <dgm:spPr>
        <a:blipFill>
          <a:blip xmlns:r="http://schemas.openxmlformats.org/officeDocument/2006/relationships" r:embed="rId4">
            <a:extLst>
              <a:ext uri="{28A0092B-C50C-407E-A947-70E740481C1C}">
                <a14:useLocalDpi xmlns:a14="http://schemas.microsoft.com/office/drawing/2010/main"/>
              </a:ext>
            </a:extLst>
          </a:blip>
          <a:srcRect/>
          <a:stretch>
            <a:fillRect/>
          </a:stretch>
        </a:blipFill>
      </dgm:spPr>
    </dgm:pt>
    <dgm:pt modelId="{D52AE40C-4B40-4411-AAB1-A5F92C70E16D}" type="pres">
      <dgm:prSet presAssocID="{2A4C7DF5-3FC7-4071-A3BF-56C74E2B890A}" presName="sibTrans" presStyleLbl="sibTrans2D1" presStyleIdx="0" presStyleCnt="0"/>
      <dgm:spPr/>
    </dgm:pt>
    <dgm:pt modelId="{27DBF950-6586-4D07-8E69-00024014B236}" type="pres">
      <dgm:prSet presAssocID="{46597B78-39B4-464A-A46A-1FF102735CB0}" presName="compNode" presStyleCnt="0"/>
      <dgm:spPr/>
    </dgm:pt>
    <dgm:pt modelId="{AE9C21A1-70C7-46EB-A8A6-4889CA5FE2C9}" type="pres">
      <dgm:prSet presAssocID="{46597B78-39B4-464A-A46A-1FF102735CB0}" presName="bkgdShape" presStyleLbl="node1" presStyleIdx="4" presStyleCnt="5"/>
      <dgm:spPr/>
    </dgm:pt>
    <dgm:pt modelId="{D6F498C7-F041-43AA-B840-5C6BF1DFD501}" type="pres">
      <dgm:prSet presAssocID="{46597B78-39B4-464A-A46A-1FF102735CB0}" presName="nodeTx" presStyleLbl="node1" presStyleIdx="4" presStyleCnt="5">
        <dgm:presLayoutVars>
          <dgm:bulletEnabled val="1"/>
        </dgm:presLayoutVars>
      </dgm:prSet>
      <dgm:spPr/>
    </dgm:pt>
    <dgm:pt modelId="{238DBF93-E35C-4CC3-B8AB-0E243E70A2A0}" type="pres">
      <dgm:prSet presAssocID="{46597B78-39B4-464A-A46A-1FF102735CB0}" presName="invisiNode" presStyleLbl="node1" presStyleIdx="4" presStyleCnt="5"/>
      <dgm:spPr/>
    </dgm:pt>
    <dgm:pt modelId="{8276E1A5-46B2-4DCA-A441-B3133B938EE8}" type="pres">
      <dgm:prSet presAssocID="{46597B78-39B4-464A-A46A-1FF102735CB0}"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a:ext>
            </a:extLst>
          </a:blip>
          <a:srcRect/>
          <a:stretch>
            <a:fillRect/>
          </a:stretch>
        </a:blipFill>
      </dgm:spPr>
    </dgm:pt>
  </dgm:ptLst>
  <dgm:cxnLst>
    <dgm:cxn modelId="{C7BF1700-E1ED-4328-B9D9-E1E877B250A1}" type="presOf" srcId="{2A4C7DF5-3FC7-4071-A3BF-56C74E2B890A}" destId="{D52AE40C-4B40-4411-AAB1-A5F92C70E16D}" srcOrd="0" destOrd="0" presId="urn:microsoft.com/office/officeart/2005/8/layout/hList7"/>
    <dgm:cxn modelId="{135EF314-9709-4349-9688-EA98F0D513D1}" type="presOf" srcId="{5DF9D06A-1E62-4F1A-BEF5-C635476D531E}" destId="{19440291-89F6-4795-9F14-090874BE3A21}" srcOrd="0" destOrd="0" presId="urn:microsoft.com/office/officeart/2005/8/layout/hList7"/>
    <dgm:cxn modelId="{947E1832-A928-4A90-B8B4-AD4EFA6B221A}" type="presOf" srcId="{E630AA0A-5DC5-46EA-BB69-EEB3648CAC3A}" destId="{B4DB58E3-E374-44CB-8FB2-4384B736A7EC}" srcOrd="0" destOrd="0" presId="urn:microsoft.com/office/officeart/2005/8/layout/hList7"/>
    <dgm:cxn modelId="{47C1EE4C-67BF-4C67-9187-8FBC8FB6A71E}" srcId="{46120F23-6728-4BB3-A1FA-5D11A08B63F4}" destId="{5DF9D06A-1E62-4F1A-BEF5-C635476D531E}" srcOrd="0" destOrd="0" parTransId="{E471D9DA-0874-4E6F-AB4D-6F30B8F2E9D2}" sibTransId="{557FE97B-61BE-454B-AE5E-B1563E6F017D}"/>
    <dgm:cxn modelId="{0B944173-6104-434A-8177-0DAB20A3BEAB}" type="presOf" srcId="{557FE97B-61BE-454B-AE5E-B1563E6F017D}" destId="{818BBC40-743E-42B3-AACE-24469D1CA458}" srcOrd="0" destOrd="0" presId="urn:microsoft.com/office/officeart/2005/8/layout/hList7"/>
    <dgm:cxn modelId="{643A1B76-08BE-4616-915F-829536A85BF2}" srcId="{46120F23-6728-4BB3-A1FA-5D11A08B63F4}" destId="{E630AA0A-5DC5-46EA-BB69-EEB3648CAC3A}" srcOrd="2" destOrd="0" parTransId="{9EF18024-22F2-4B77-AA8E-BB9F66519C8C}" sibTransId="{09B6E90E-B823-49F1-8667-30D64B6250DE}"/>
    <dgm:cxn modelId="{C63F9879-119B-4F05-AD97-16A0FCFE8C6D}" srcId="{46120F23-6728-4BB3-A1FA-5D11A08B63F4}" destId="{46597B78-39B4-464A-A46A-1FF102735CB0}" srcOrd="4" destOrd="0" parTransId="{1D378DA7-99A6-4E5D-9A6D-69011906C52E}" sibTransId="{9A91B281-A4A1-4D74-AA36-43E20250E224}"/>
    <dgm:cxn modelId="{09A4BE79-1670-475E-B601-4321CFEEB41C}" type="presOf" srcId="{46120F23-6728-4BB3-A1FA-5D11A08B63F4}" destId="{7CBD4021-3D90-4D78-A7FD-862A05BB9D80}" srcOrd="0" destOrd="0" presId="urn:microsoft.com/office/officeart/2005/8/layout/hList7"/>
    <dgm:cxn modelId="{3D81A27C-36B2-44B0-BD94-27519401AC46}" srcId="{46120F23-6728-4BB3-A1FA-5D11A08B63F4}" destId="{EDDFA50D-4486-4BC3-9587-5938BF7F4129}" srcOrd="1" destOrd="0" parTransId="{261C687F-4C55-4F0E-97C4-6BFB0D18C894}" sibTransId="{9F018E17-238C-48A6-A4D2-B948AA2A5AB5}"/>
    <dgm:cxn modelId="{5A8C0483-2294-4275-87C8-5AC7D694C492}" type="presOf" srcId="{9F018E17-238C-48A6-A4D2-B948AA2A5AB5}" destId="{F062EE23-221D-4360-A831-8B0E61468113}" srcOrd="0" destOrd="0" presId="urn:microsoft.com/office/officeart/2005/8/layout/hList7"/>
    <dgm:cxn modelId="{FB0F18B4-A8D8-4D46-BB13-A3F1CD704353}" type="presOf" srcId="{EDDFA50D-4486-4BC3-9587-5938BF7F4129}" destId="{2B3669C4-0C81-4B80-9D4D-30AB7063EA9F}" srcOrd="1" destOrd="0" presId="urn:microsoft.com/office/officeart/2005/8/layout/hList7"/>
    <dgm:cxn modelId="{1D98B9BA-2A29-4372-AD24-48866D715049}" type="presOf" srcId="{75BBCB00-A02B-46DE-A8D1-4D738E509CBB}" destId="{C946B32A-EE3B-4920-B38C-1431BDA590C4}" srcOrd="0" destOrd="0" presId="urn:microsoft.com/office/officeart/2005/8/layout/hList7"/>
    <dgm:cxn modelId="{981404CD-664D-4DDC-915E-BF30B40CCED4}" type="presOf" srcId="{09B6E90E-B823-49F1-8667-30D64B6250DE}" destId="{237312D8-B874-404E-9C2A-D04173781708}" srcOrd="0" destOrd="0" presId="urn:microsoft.com/office/officeart/2005/8/layout/hList7"/>
    <dgm:cxn modelId="{440ABFD9-FA83-493C-859A-426216E64487}" type="presOf" srcId="{E630AA0A-5DC5-46EA-BB69-EEB3648CAC3A}" destId="{2A52025B-01EB-48B0-843B-098023ED9BA8}" srcOrd="1" destOrd="0" presId="urn:microsoft.com/office/officeart/2005/8/layout/hList7"/>
    <dgm:cxn modelId="{11D435DA-8949-4FEC-B5DA-9119E9133899}" srcId="{46120F23-6728-4BB3-A1FA-5D11A08B63F4}" destId="{75BBCB00-A02B-46DE-A8D1-4D738E509CBB}" srcOrd="3" destOrd="0" parTransId="{C72CE8D2-00F7-4D56-B6E1-852F53DC24E6}" sibTransId="{2A4C7DF5-3FC7-4071-A3BF-56C74E2B890A}"/>
    <dgm:cxn modelId="{21711AEA-8434-4E11-A0D4-4163DE15621B}" type="presOf" srcId="{46597B78-39B4-464A-A46A-1FF102735CB0}" destId="{AE9C21A1-70C7-46EB-A8A6-4889CA5FE2C9}" srcOrd="0" destOrd="0" presId="urn:microsoft.com/office/officeart/2005/8/layout/hList7"/>
    <dgm:cxn modelId="{74635BF8-C751-441D-8FEB-283F0CC87987}" type="presOf" srcId="{EDDFA50D-4486-4BC3-9587-5938BF7F4129}" destId="{34FC5732-735B-4998-AC6B-9528970B75B4}" srcOrd="0" destOrd="0" presId="urn:microsoft.com/office/officeart/2005/8/layout/hList7"/>
    <dgm:cxn modelId="{BCCBB8F8-B89B-496C-86F4-6B2F40B79846}" type="presOf" srcId="{5DF9D06A-1E62-4F1A-BEF5-C635476D531E}" destId="{7447041E-B8F8-4962-A2D9-A2B7EBB722E9}" srcOrd="1" destOrd="0" presId="urn:microsoft.com/office/officeart/2005/8/layout/hList7"/>
    <dgm:cxn modelId="{E0B741FC-04D0-406B-8539-25A31A812F8F}" type="presOf" srcId="{46597B78-39B4-464A-A46A-1FF102735CB0}" destId="{D6F498C7-F041-43AA-B840-5C6BF1DFD501}" srcOrd="1" destOrd="0" presId="urn:microsoft.com/office/officeart/2005/8/layout/hList7"/>
    <dgm:cxn modelId="{E540F2FD-0E80-48A9-9795-DCEBC7BE6910}" type="presOf" srcId="{75BBCB00-A02B-46DE-A8D1-4D738E509CBB}" destId="{BC83522C-A1CC-46E0-A6CE-7550D6502C30}" srcOrd="1" destOrd="0" presId="urn:microsoft.com/office/officeart/2005/8/layout/hList7"/>
    <dgm:cxn modelId="{FCE9B6A3-0AE4-448A-837D-4F283B3C8857}" type="presParOf" srcId="{7CBD4021-3D90-4D78-A7FD-862A05BB9D80}" destId="{0579FB05-42E8-4B1A-87EA-0AA2F8C53137}" srcOrd="0" destOrd="0" presId="urn:microsoft.com/office/officeart/2005/8/layout/hList7"/>
    <dgm:cxn modelId="{84C3D5A9-2232-479E-B9B6-7E978262F5CD}" type="presParOf" srcId="{7CBD4021-3D90-4D78-A7FD-862A05BB9D80}" destId="{A918FA78-E285-4DB2-B26F-5BF15B5FDB25}" srcOrd="1" destOrd="0" presId="urn:microsoft.com/office/officeart/2005/8/layout/hList7"/>
    <dgm:cxn modelId="{3809B15C-A552-4817-9C0E-61816287688D}" type="presParOf" srcId="{A918FA78-E285-4DB2-B26F-5BF15B5FDB25}" destId="{551DDF49-E6C4-4C7D-B952-F31EE0013157}" srcOrd="0" destOrd="0" presId="urn:microsoft.com/office/officeart/2005/8/layout/hList7"/>
    <dgm:cxn modelId="{5C686CCE-FFAF-4315-90BE-568681E902CB}" type="presParOf" srcId="{551DDF49-E6C4-4C7D-B952-F31EE0013157}" destId="{19440291-89F6-4795-9F14-090874BE3A21}" srcOrd="0" destOrd="0" presId="urn:microsoft.com/office/officeart/2005/8/layout/hList7"/>
    <dgm:cxn modelId="{EEC3135B-4BAC-4B26-AEC8-46EE2AA5370A}" type="presParOf" srcId="{551DDF49-E6C4-4C7D-B952-F31EE0013157}" destId="{7447041E-B8F8-4962-A2D9-A2B7EBB722E9}" srcOrd="1" destOrd="0" presId="urn:microsoft.com/office/officeart/2005/8/layout/hList7"/>
    <dgm:cxn modelId="{1E42A362-9346-4CC0-938C-899869A394F4}" type="presParOf" srcId="{551DDF49-E6C4-4C7D-B952-F31EE0013157}" destId="{7C2829D9-F864-4E94-8F75-3D8CACA8BA44}" srcOrd="2" destOrd="0" presId="urn:microsoft.com/office/officeart/2005/8/layout/hList7"/>
    <dgm:cxn modelId="{3FB74EAF-38E6-48F6-A40A-795887C4CB61}" type="presParOf" srcId="{551DDF49-E6C4-4C7D-B952-F31EE0013157}" destId="{BEB25A14-536F-458C-988F-B9C6E8A99D3B}" srcOrd="3" destOrd="0" presId="urn:microsoft.com/office/officeart/2005/8/layout/hList7"/>
    <dgm:cxn modelId="{0C2C552D-ABB6-4B23-925D-EDFCF98F0D26}" type="presParOf" srcId="{A918FA78-E285-4DB2-B26F-5BF15B5FDB25}" destId="{818BBC40-743E-42B3-AACE-24469D1CA458}" srcOrd="1" destOrd="0" presId="urn:microsoft.com/office/officeart/2005/8/layout/hList7"/>
    <dgm:cxn modelId="{62957AEE-52C2-4EF6-A058-75AE5CD22909}" type="presParOf" srcId="{A918FA78-E285-4DB2-B26F-5BF15B5FDB25}" destId="{9D12EDF9-E8E0-4BAD-9BCF-BEA7F3B1CD2F}" srcOrd="2" destOrd="0" presId="urn:microsoft.com/office/officeart/2005/8/layout/hList7"/>
    <dgm:cxn modelId="{98718ACD-B31F-4CBA-A03B-6FBE0C883C28}" type="presParOf" srcId="{9D12EDF9-E8E0-4BAD-9BCF-BEA7F3B1CD2F}" destId="{34FC5732-735B-4998-AC6B-9528970B75B4}" srcOrd="0" destOrd="0" presId="urn:microsoft.com/office/officeart/2005/8/layout/hList7"/>
    <dgm:cxn modelId="{758B255D-0F1D-42A7-9C99-BDA26B70E1D2}" type="presParOf" srcId="{9D12EDF9-E8E0-4BAD-9BCF-BEA7F3B1CD2F}" destId="{2B3669C4-0C81-4B80-9D4D-30AB7063EA9F}" srcOrd="1" destOrd="0" presId="urn:microsoft.com/office/officeart/2005/8/layout/hList7"/>
    <dgm:cxn modelId="{751FD1E6-C81B-4A66-84EE-432297F6F60B}" type="presParOf" srcId="{9D12EDF9-E8E0-4BAD-9BCF-BEA7F3B1CD2F}" destId="{98C38A1D-F220-49D5-ABE3-A731F909A624}" srcOrd="2" destOrd="0" presId="urn:microsoft.com/office/officeart/2005/8/layout/hList7"/>
    <dgm:cxn modelId="{05C1FD52-48BB-42F7-8EE6-D36D3A72E91B}" type="presParOf" srcId="{9D12EDF9-E8E0-4BAD-9BCF-BEA7F3B1CD2F}" destId="{6867A321-26CE-4728-BC37-8BAEE9BCB50A}" srcOrd="3" destOrd="0" presId="urn:microsoft.com/office/officeart/2005/8/layout/hList7"/>
    <dgm:cxn modelId="{E4999D9C-D81D-4C5E-9B1F-796BC6E9E129}" type="presParOf" srcId="{A918FA78-E285-4DB2-B26F-5BF15B5FDB25}" destId="{F062EE23-221D-4360-A831-8B0E61468113}" srcOrd="3" destOrd="0" presId="urn:microsoft.com/office/officeart/2005/8/layout/hList7"/>
    <dgm:cxn modelId="{A5F2D040-A9BD-414B-9299-7D30EC1EB5EE}" type="presParOf" srcId="{A918FA78-E285-4DB2-B26F-5BF15B5FDB25}" destId="{477DE04B-3C23-4868-981D-3D4B0FFDE626}" srcOrd="4" destOrd="0" presId="urn:microsoft.com/office/officeart/2005/8/layout/hList7"/>
    <dgm:cxn modelId="{FA345F1F-E1F3-43A8-88CE-96FFBD787256}" type="presParOf" srcId="{477DE04B-3C23-4868-981D-3D4B0FFDE626}" destId="{B4DB58E3-E374-44CB-8FB2-4384B736A7EC}" srcOrd="0" destOrd="0" presId="urn:microsoft.com/office/officeart/2005/8/layout/hList7"/>
    <dgm:cxn modelId="{5190C3B4-43D6-46CE-B7C2-7EAB3D5790E5}" type="presParOf" srcId="{477DE04B-3C23-4868-981D-3D4B0FFDE626}" destId="{2A52025B-01EB-48B0-843B-098023ED9BA8}" srcOrd="1" destOrd="0" presId="urn:microsoft.com/office/officeart/2005/8/layout/hList7"/>
    <dgm:cxn modelId="{17F6C45D-9196-4784-A7AA-1EA268E23E76}" type="presParOf" srcId="{477DE04B-3C23-4868-981D-3D4B0FFDE626}" destId="{E5500457-7324-43AC-A2F5-BC93761B4DE3}" srcOrd="2" destOrd="0" presId="urn:microsoft.com/office/officeart/2005/8/layout/hList7"/>
    <dgm:cxn modelId="{F52E9808-E373-4D8D-901F-A12F23AF8996}" type="presParOf" srcId="{477DE04B-3C23-4868-981D-3D4B0FFDE626}" destId="{1663FC35-AD05-40EF-889E-841830825427}" srcOrd="3" destOrd="0" presId="urn:microsoft.com/office/officeart/2005/8/layout/hList7"/>
    <dgm:cxn modelId="{DAC9D3FD-2BBA-4337-BBC9-3DE595FBD661}" type="presParOf" srcId="{A918FA78-E285-4DB2-B26F-5BF15B5FDB25}" destId="{237312D8-B874-404E-9C2A-D04173781708}" srcOrd="5" destOrd="0" presId="urn:microsoft.com/office/officeart/2005/8/layout/hList7"/>
    <dgm:cxn modelId="{1F846828-0325-4FDB-89D6-A0FCA2A7EE0F}" type="presParOf" srcId="{A918FA78-E285-4DB2-B26F-5BF15B5FDB25}" destId="{D2E958AD-6C3D-41FA-98A4-6114A896C733}" srcOrd="6" destOrd="0" presId="urn:microsoft.com/office/officeart/2005/8/layout/hList7"/>
    <dgm:cxn modelId="{5CB634B2-BA28-44C9-9E2B-F7A65AE4EC4A}" type="presParOf" srcId="{D2E958AD-6C3D-41FA-98A4-6114A896C733}" destId="{C946B32A-EE3B-4920-B38C-1431BDA590C4}" srcOrd="0" destOrd="0" presId="urn:microsoft.com/office/officeart/2005/8/layout/hList7"/>
    <dgm:cxn modelId="{3BD61953-EA63-46AA-89DC-B5C993BB55AF}" type="presParOf" srcId="{D2E958AD-6C3D-41FA-98A4-6114A896C733}" destId="{BC83522C-A1CC-46E0-A6CE-7550D6502C30}" srcOrd="1" destOrd="0" presId="urn:microsoft.com/office/officeart/2005/8/layout/hList7"/>
    <dgm:cxn modelId="{F26ECBB4-2899-42AC-BC06-D297DFB6549A}" type="presParOf" srcId="{D2E958AD-6C3D-41FA-98A4-6114A896C733}" destId="{B7ED6884-AB56-424A-A6A0-59E6961E5B68}" srcOrd="2" destOrd="0" presId="urn:microsoft.com/office/officeart/2005/8/layout/hList7"/>
    <dgm:cxn modelId="{FF8064CA-0C05-41BB-BB8D-488F3F064713}" type="presParOf" srcId="{D2E958AD-6C3D-41FA-98A4-6114A896C733}" destId="{3BD1B028-0938-45B9-AC2C-2540020E9F87}" srcOrd="3" destOrd="0" presId="urn:microsoft.com/office/officeart/2005/8/layout/hList7"/>
    <dgm:cxn modelId="{33784C65-8E9F-4FFC-99BB-586728BB5F2C}" type="presParOf" srcId="{A918FA78-E285-4DB2-B26F-5BF15B5FDB25}" destId="{D52AE40C-4B40-4411-AAB1-A5F92C70E16D}" srcOrd="7" destOrd="0" presId="urn:microsoft.com/office/officeart/2005/8/layout/hList7"/>
    <dgm:cxn modelId="{F41AB3DF-6608-4488-AAE5-5919AEC76BED}" type="presParOf" srcId="{A918FA78-E285-4DB2-B26F-5BF15B5FDB25}" destId="{27DBF950-6586-4D07-8E69-00024014B236}" srcOrd="8" destOrd="0" presId="urn:microsoft.com/office/officeart/2005/8/layout/hList7"/>
    <dgm:cxn modelId="{865F5495-18A7-4E3F-8E48-3BE404E271E4}" type="presParOf" srcId="{27DBF950-6586-4D07-8E69-00024014B236}" destId="{AE9C21A1-70C7-46EB-A8A6-4889CA5FE2C9}" srcOrd="0" destOrd="0" presId="urn:microsoft.com/office/officeart/2005/8/layout/hList7"/>
    <dgm:cxn modelId="{5FA05542-D28C-4543-9D83-90F8D15B5348}" type="presParOf" srcId="{27DBF950-6586-4D07-8E69-00024014B236}" destId="{D6F498C7-F041-43AA-B840-5C6BF1DFD501}" srcOrd="1" destOrd="0" presId="urn:microsoft.com/office/officeart/2005/8/layout/hList7"/>
    <dgm:cxn modelId="{887B63D2-B061-43A7-93E5-F9F23094230E}" type="presParOf" srcId="{27DBF950-6586-4D07-8E69-00024014B236}" destId="{238DBF93-E35C-4CC3-B8AB-0E243E70A2A0}" srcOrd="2" destOrd="0" presId="urn:microsoft.com/office/officeart/2005/8/layout/hList7"/>
    <dgm:cxn modelId="{AB77E92F-8406-402E-A23D-2C50B797F31C}" type="presParOf" srcId="{27DBF950-6586-4D07-8E69-00024014B236}" destId="{8276E1A5-46B2-4DCA-A441-B3133B938EE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CC14E-2C76-C348-B733-D60DB68613D8}" type="doc">
      <dgm:prSet loTypeId="urn:microsoft.com/office/officeart/2005/8/layout/venn3" loCatId="list" qsTypeId="urn:microsoft.com/office/officeart/2005/8/quickstyle/simple1" qsCatId="simple" csTypeId="urn:microsoft.com/office/officeart/2005/8/colors/accent1_3" csCatId="accent1" phldr="1"/>
      <dgm:spPr/>
      <dgm:t>
        <a:bodyPr/>
        <a:lstStyle/>
        <a:p>
          <a:endParaRPr lang="en-US"/>
        </a:p>
      </dgm:t>
    </dgm:pt>
    <dgm:pt modelId="{EBD3DE20-51E8-1740-A368-6F5820780DCA}">
      <dgm:prSet phldrT="[Text]" custT="1"/>
      <dgm:spPr>
        <a:ln>
          <a:noFill/>
        </a:ln>
      </dgm:spPr>
      <dgm:t>
        <a:bodyPr/>
        <a:lstStyle/>
        <a:p>
          <a:r>
            <a:rPr lang="en-US" sz="1400" b="0" i="0" dirty="0">
              <a:solidFill>
                <a:srgbClr val="2576B7"/>
              </a:solidFill>
              <a:latin typeface="Montserrat Medium" pitchFamily="2" charset="77"/>
            </a:rPr>
            <a:t>Number of data sources </a:t>
          </a:r>
        </a:p>
      </dgm:t>
    </dgm:pt>
    <dgm:pt modelId="{D6AECAA8-E534-B140-BCA8-D8AA0D1B897B}" type="parTrans" cxnId="{31E008D6-9DDB-C046-A48C-AA9BFAF50E6D}">
      <dgm:prSet/>
      <dgm:spPr/>
      <dgm:t>
        <a:bodyPr/>
        <a:lstStyle/>
        <a:p>
          <a:endParaRPr lang="en-US" sz="2000" b="0" i="0">
            <a:solidFill>
              <a:srgbClr val="2576B7"/>
            </a:solidFill>
            <a:latin typeface="Montserrat Medium" pitchFamily="2" charset="77"/>
          </a:endParaRPr>
        </a:p>
      </dgm:t>
    </dgm:pt>
    <dgm:pt modelId="{40DB7B52-2528-8344-9F64-6DCA53F35BF6}" type="sibTrans" cxnId="{31E008D6-9DDB-C046-A48C-AA9BFAF50E6D}">
      <dgm:prSet/>
      <dgm:spPr/>
      <dgm:t>
        <a:bodyPr/>
        <a:lstStyle/>
        <a:p>
          <a:endParaRPr lang="en-US" sz="2000" b="0" i="0">
            <a:solidFill>
              <a:srgbClr val="2576B7"/>
            </a:solidFill>
            <a:latin typeface="Montserrat Medium" pitchFamily="2" charset="77"/>
          </a:endParaRPr>
        </a:p>
      </dgm:t>
    </dgm:pt>
    <dgm:pt modelId="{F2A86C2B-CACF-4D4B-A517-5022510A8AE2}">
      <dgm:prSet phldrT="[Text]" custT="1"/>
      <dgm:spPr>
        <a:ln>
          <a:noFill/>
        </a:ln>
      </dgm:spPr>
      <dgm:t>
        <a:bodyPr lIns="36000" rIns="36000"/>
        <a:lstStyle/>
        <a:p>
          <a:pPr algn="ctr"/>
          <a:r>
            <a:rPr lang="en-US" sz="1400" b="0" i="0" kern="1200" dirty="0">
              <a:solidFill>
                <a:srgbClr val="2576B7"/>
              </a:solidFill>
              <a:latin typeface="Montserrat Medium" pitchFamily="2" charset="77"/>
              <a:ea typeface="+mn-ea"/>
              <a:cs typeface="+mn-cs"/>
            </a:rPr>
            <a:t>Complex data</a:t>
          </a:r>
        </a:p>
        <a:p>
          <a:pPr algn="ctr"/>
          <a:r>
            <a:rPr lang="en-US" sz="1400" b="0" i="0" kern="1200" dirty="0">
              <a:solidFill>
                <a:srgbClr val="2576B7"/>
              </a:solidFill>
              <a:latin typeface="Montserrat Medium" pitchFamily="2" charset="77"/>
              <a:ea typeface="+mn-ea"/>
              <a:cs typeface="+mn-cs"/>
            </a:rPr>
            <a:t>environment</a:t>
          </a:r>
        </a:p>
      </dgm:t>
    </dgm:pt>
    <dgm:pt modelId="{AA1EDDB8-F263-8B4E-933D-327387F9EE54}" type="parTrans" cxnId="{F9860B18-E230-6F44-9CA6-7FE8A4D6C236}">
      <dgm:prSet/>
      <dgm:spPr/>
      <dgm:t>
        <a:bodyPr/>
        <a:lstStyle/>
        <a:p>
          <a:endParaRPr lang="en-US" sz="2000" b="0" i="0">
            <a:solidFill>
              <a:srgbClr val="2576B7"/>
            </a:solidFill>
            <a:latin typeface="Montserrat Medium" pitchFamily="2" charset="77"/>
          </a:endParaRPr>
        </a:p>
      </dgm:t>
    </dgm:pt>
    <dgm:pt modelId="{DE3D0165-E31C-8840-944F-86E7DB9E0C3A}" type="sibTrans" cxnId="{F9860B18-E230-6F44-9CA6-7FE8A4D6C236}">
      <dgm:prSet/>
      <dgm:spPr/>
      <dgm:t>
        <a:bodyPr/>
        <a:lstStyle/>
        <a:p>
          <a:endParaRPr lang="en-US" sz="2000" b="0" i="0">
            <a:solidFill>
              <a:srgbClr val="2576B7"/>
            </a:solidFill>
            <a:latin typeface="Montserrat Medium" pitchFamily="2" charset="77"/>
          </a:endParaRPr>
        </a:p>
      </dgm:t>
    </dgm:pt>
    <dgm:pt modelId="{2A8EBEDC-DCDD-5746-A3A0-9964E82E9257}">
      <dgm:prSet phldrT="[Text]" custT="1"/>
      <dgm:spPr>
        <a:solidFill>
          <a:srgbClr val="2576B7">
            <a:shade val="80000"/>
            <a:alpha val="50000"/>
            <a:hueOff val="106984"/>
            <a:satOff val="-5935"/>
            <a:lumOff val="6349"/>
            <a:alphaOff val="0"/>
          </a:srgbClr>
        </a:solidFill>
        <a:ln w="12700" cap="flat" cmpd="sng" algn="ctr">
          <a:noFill/>
          <a:prstDash val="solid"/>
          <a:miter lim="800000"/>
        </a:ln>
        <a:effectLst/>
      </dgm:spPr>
      <dgm:t>
        <a:bodyPr spcFirstLastPara="0" vert="horz" wrap="square" lIns="77503" tIns="17780" rIns="77503" bIns="17780" numCol="1" spcCol="1270" anchor="ctr" anchorCtr="0"/>
        <a:lstStyle/>
        <a:p>
          <a:pPr marL="0" lvl="0" indent="0" algn="ctr" defTabSz="622300">
            <a:lnSpc>
              <a:spcPct val="90000"/>
            </a:lnSpc>
            <a:spcBef>
              <a:spcPct val="0"/>
            </a:spcBef>
            <a:spcAft>
              <a:spcPct val="35000"/>
            </a:spcAft>
            <a:buNone/>
          </a:pPr>
          <a:r>
            <a:rPr lang="en-US" sz="1400" b="0" i="0" kern="1200" dirty="0">
              <a:solidFill>
                <a:srgbClr val="2576B7"/>
              </a:solidFill>
              <a:latin typeface="Montserrat Medium" pitchFamily="2" charset="77"/>
              <a:ea typeface="+mn-ea"/>
              <a:cs typeface="+mn-cs"/>
            </a:rPr>
            <a:t>Unreliable external data sources </a:t>
          </a:r>
        </a:p>
      </dgm:t>
    </dgm:pt>
    <dgm:pt modelId="{555353E3-413C-A343-BDB9-8C066ED2B482}" type="parTrans" cxnId="{F6262186-186A-8145-82EE-4B7D884396E3}">
      <dgm:prSet/>
      <dgm:spPr/>
      <dgm:t>
        <a:bodyPr/>
        <a:lstStyle/>
        <a:p>
          <a:endParaRPr lang="en-US" sz="2000" b="0" i="0">
            <a:solidFill>
              <a:srgbClr val="2576B7"/>
            </a:solidFill>
            <a:latin typeface="Montserrat Medium" pitchFamily="2" charset="77"/>
          </a:endParaRPr>
        </a:p>
      </dgm:t>
    </dgm:pt>
    <dgm:pt modelId="{55A9B5EA-1D16-D44C-9FB3-00F695DD1C71}" type="sibTrans" cxnId="{F6262186-186A-8145-82EE-4B7D884396E3}">
      <dgm:prSet/>
      <dgm:spPr/>
      <dgm:t>
        <a:bodyPr/>
        <a:lstStyle/>
        <a:p>
          <a:endParaRPr lang="en-US" sz="2000" b="0" i="0">
            <a:solidFill>
              <a:srgbClr val="2576B7"/>
            </a:solidFill>
            <a:latin typeface="Montserrat Medium" pitchFamily="2" charset="77"/>
          </a:endParaRPr>
        </a:p>
      </dgm:t>
    </dgm:pt>
    <dgm:pt modelId="{109E782C-58E9-5444-840F-ABE06AD2727B}">
      <dgm:prSet custT="1"/>
      <dgm:spPr>
        <a:ln>
          <a:noFill/>
        </a:ln>
      </dgm:spPr>
      <dgm:t>
        <a:bodyPr/>
        <a:lstStyle/>
        <a:p>
          <a:pPr marL="0" lvl="0" indent="0" algn="ctr" defTabSz="622300">
            <a:lnSpc>
              <a:spcPct val="90000"/>
            </a:lnSpc>
            <a:spcBef>
              <a:spcPct val="0"/>
            </a:spcBef>
            <a:spcAft>
              <a:spcPct val="35000"/>
            </a:spcAft>
            <a:buNone/>
          </a:pPr>
          <a:r>
            <a:rPr lang="en-US" sz="1400" b="0" i="0" kern="1200" dirty="0">
              <a:solidFill>
                <a:srgbClr val="2576B7"/>
              </a:solidFill>
              <a:latin typeface="Montserrat Medium" pitchFamily="2" charset="77"/>
              <a:ea typeface="+mn-ea"/>
              <a:cs typeface="+mn-cs"/>
            </a:rPr>
            <a:t>Slow legacy data platforms </a:t>
          </a:r>
        </a:p>
      </dgm:t>
    </dgm:pt>
    <dgm:pt modelId="{DFDBC987-1A3D-E743-990E-D108662716AA}" type="parTrans" cxnId="{928FF720-FBBE-8B48-9908-7457A0103D30}">
      <dgm:prSet/>
      <dgm:spPr/>
      <dgm:t>
        <a:bodyPr/>
        <a:lstStyle/>
        <a:p>
          <a:endParaRPr lang="en-US" sz="2000" b="0" i="0">
            <a:solidFill>
              <a:srgbClr val="2576B7"/>
            </a:solidFill>
            <a:latin typeface="Montserrat Medium" pitchFamily="2" charset="77"/>
          </a:endParaRPr>
        </a:p>
      </dgm:t>
    </dgm:pt>
    <dgm:pt modelId="{3B995281-AC4B-0F40-9879-879A3F51B4EF}" type="sibTrans" cxnId="{928FF720-FBBE-8B48-9908-7457A0103D30}">
      <dgm:prSet/>
      <dgm:spPr/>
      <dgm:t>
        <a:bodyPr/>
        <a:lstStyle/>
        <a:p>
          <a:endParaRPr lang="en-US" sz="2000" b="0" i="0">
            <a:solidFill>
              <a:srgbClr val="2576B7"/>
            </a:solidFill>
            <a:latin typeface="Montserrat Medium" pitchFamily="2" charset="77"/>
          </a:endParaRPr>
        </a:p>
      </dgm:t>
    </dgm:pt>
    <dgm:pt modelId="{67C34E21-3665-E84D-A806-4546D650DE86}">
      <dgm:prSet custT="1"/>
      <dgm:spPr>
        <a:ln>
          <a:noFill/>
        </a:ln>
      </dgm:spPr>
      <dgm:t>
        <a:bodyPr/>
        <a:lstStyle/>
        <a:p>
          <a:pPr marL="0" lvl="0" indent="0" algn="ctr" defTabSz="622300">
            <a:lnSpc>
              <a:spcPct val="90000"/>
            </a:lnSpc>
            <a:spcBef>
              <a:spcPct val="0"/>
            </a:spcBef>
            <a:spcAft>
              <a:spcPct val="35000"/>
            </a:spcAft>
            <a:buNone/>
          </a:pPr>
          <a:r>
            <a:rPr lang="en-US" sz="1400" b="0" i="0" kern="1200" dirty="0">
              <a:solidFill>
                <a:srgbClr val="2576B7"/>
              </a:solidFill>
              <a:latin typeface="Montserrat Medium" pitchFamily="2" charset="77"/>
              <a:ea typeface="+mn-ea"/>
              <a:cs typeface="+mn-cs"/>
            </a:rPr>
            <a:t>Speed required for new insights</a:t>
          </a:r>
        </a:p>
      </dgm:t>
    </dgm:pt>
    <dgm:pt modelId="{3B7CBA37-A12C-744E-BEF5-F8A04A8E687E}" type="parTrans" cxnId="{C3BFB5A5-1954-284D-B1DE-C56D1913E54B}">
      <dgm:prSet/>
      <dgm:spPr/>
      <dgm:t>
        <a:bodyPr/>
        <a:lstStyle/>
        <a:p>
          <a:endParaRPr lang="en-US" sz="2000" b="0" i="0">
            <a:solidFill>
              <a:srgbClr val="2576B7"/>
            </a:solidFill>
            <a:latin typeface="Montserrat Medium" pitchFamily="2" charset="77"/>
          </a:endParaRPr>
        </a:p>
      </dgm:t>
    </dgm:pt>
    <dgm:pt modelId="{FDCD3117-BC32-FC41-993E-08E628752F5E}" type="sibTrans" cxnId="{C3BFB5A5-1954-284D-B1DE-C56D1913E54B}">
      <dgm:prSet/>
      <dgm:spPr/>
      <dgm:t>
        <a:bodyPr/>
        <a:lstStyle/>
        <a:p>
          <a:endParaRPr lang="en-US" sz="2000" b="0" i="0">
            <a:solidFill>
              <a:srgbClr val="2576B7"/>
            </a:solidFill>
            <a:latin typeface="Montserrat Medium" pitchFamily="2" charset="77"/>
          </a:endParaRPr>
        </a:p>
      </dgm:t>
    </dgm:pt>
    <dgm:pt modelId="{49463F14-F75C-A742-A5BE-9A69FDE356EF}" type="pres">
      <dgm:prSet presAssocID="{446CC14E-2C76-C348-B733-D60DB68613D8}" presName="Name0" presStyleCnt="0">
        <dgm:presLayoutVars>
          <dgm:dir/>
          <dgm:resizeHandles val="exact"/>
        </dgm:presLayoutVars>
      </dgm:prSet>
      <dgm:spPr/>
    </dgm:pt>
    <dgm:pt modelId="{1DBFFB18-7842-FD44-8705-14C2F0FDCBD8}" type="pres">
      <dgm:prSet presAssocID="{EBD3DE20-51E8-1740-A368-6F5820780DCA}" presName="Name5" presStyleLbl="vennNode1" presStyleIdx="0" presStyleCnt="5" custLinFactNeighborX="-19464">
        <dgm:presLayoutVars>
          <dgm:bulletEnabled val="1"/>
        </dgm:presLayoutVars>
      </dgm:prSet>
      <dgm:spPr/>
    </dgm:pt>
    <dgm:pt modelId="{DCC9916C-379B-CE44-9231-826B3681E032}" type="pres">
      <dgm:prSet presAssocID="{40DB7B52-2528-8344-9F64-6DCA53F35BF6}" presName="space" presStyleCnt="0"/>
      <dgm:spPr/>
    </dgm:pt>
    <dgm:pt modelId="{783CCB37-149D-A247-BAA1-1ECCA1090D11}" type="pres">
      <dgm:prSet presAssocID="{F2A86C2B-CACF-4D4B-A517-5022510A8AE2}" presName="Name5" presStyleLbl="vennNode1" presStyleIdx="1" presStyleCnt="5" custLinFactNeighborX="-7299">
        <dgm:presLayoutVars>
          <dgm:bulletEnabled val="1"/>
        </dgm:presLayoutVars>
      </dgm:prSet>
      <dgm:spPr/>
    </dgm:pt>
    <dgm:pt modelId="{E510E4C7-9D09-584E-BE7D-E9FBEA6DBA02}" type="pres">
      <dgm:prSet presAssocID="{DE3D0165-E31C-8840-944F-86E7DB9E0C3A}" presName="space" presStyleCnt="0"/>
      <dgm:spPr/>
    </dgm:pt>
    <dgm:pt modelId="{61922EB9-BF03-8F4D-BC40-04641AB9C9F6}" type="pres">
      <dgm:prSet presAssocID="{2A8EBEDC-DCDD-5746-A3A0-9964E82E9257}" presName="Name5" presStyleLbl="vennNode1" presStyleIdx="2" presStyleCnt="5">
        <dgm:presLayoutVars>
          <dgm:bulletEnabled val="1"/>
        </dgm:presLayoutVars>
      </dgm:prSet>
      <dgm:spPr>
        <a:xfrm>
          <a:off x="2254134" y="196505"/>
          <a:ext cx="1408296" cy="1408296"/>
        </a:xfrm>
        <a:prstGeom prst="ellipse">
          <a:avLst/>
        </a:prstGeom>
      </dgm:spPr>
    </dgm:pt>
    <dgm:pt modelId="{500F9F85-5D1E-8943-A0A0-C0D137563914}" type="pres">
      <dgm:prSet presAssocID="{55A9B5EA-1D16-D44C-9FB3-00F695DD1C71}" presName="space" presStyleCnt="0"/>
      <dgm:spPr/>
    </dgm:pt>
    <dgm:pt modelId="{9F42BC4C-405D-E24F-8ECA-8C20856D232E}" type="pres">
      <dgm:prSet presAssocID="{109E782C-58E9-5444-840F-ABE06AD2727B}" presName="Name5" presStyleLbl="vennNode1" presStyleIdx="3" presStyleCnt="5">
        <dgm:presLayoutVars>
          <dgm:bulletEnabled val="1"/>
        </dgm:presLayoutVars>
      </dgm:prSet>
      <dgm:spPr/>
    </dgm:pt>
    <dgm:pt modelId="{365F9C64-5752-3B4B-8C96-29BA5E62725D}" type="pres">
      <dgm:prSet presAssocID="{3B995281-AC4B-0F40-9879-879A3F51B4EF}" presName="space" presStyleCnt="0"/>
      <dgm:spPr/>
    </dgm:pt>
    <dgm:pt modelId="{482012EC-4D25-1C40-80FD-73DC9551DB39}" type="pres">
      <dgm:prSet presAssocID="{67C34E21-3665-E84D-A806-4546D650DE86}" presName="Name5" presStyleLbl="vennNode1" presStyleIdx="4" presStyleCnt="5">
        <dgm:presLayoutVars>
          <dgm:bulletEnabled val="1"/>
        </dgm:presLayoutVars>
      </dgm:prSet>
      <dgm:spPr/>
    </dgm:pt>
  </dgm:ptLst>
  <dgm:cxnLst>
    <dgm:cxn modelId="{F9860B18-E230-6F44-9CA6-7FE8A4D6C236}" srcId="{446CC14E-2C76-C348-B733-D60DB68613D8}" destId="{F2A86C2B-CACF-4D4B-A517-5022510A8AE2}" srcOrd="1" destOrd="0" parTransId="{AA1EDDB8-F263-8B4E-933D-327387F9EE54}" sibTransId="{DE3D0165-E31C-8840-944F-86E7DB9E0C3A}"/>
    <dgm:cxn modelId="{928FF720-FBBE-8B48-9908-7457A0103D30}" srcId="{446CC14E-2C76-C348-B733-D60DB68613D8}" destId="{109E782C-58E9-5444-840F-ABE06AD2727B}" srcOrd="3" destOrd="0" parTransId="{DFDBC987-1A3D-E743-990E-D108662716AA}" sibTransId="{3B995281-AC4B-0F40-9879-879A3F51B4EF}"/>
    <dgm:cxn modelId="{05944525-F77A-334E-AB51-006B8D50BA8B}" type="presOf" srcId="{EBD3DE20-51E8-1740-A368-6F5820780DCA}" destId="{1DBFFB18-7842-FD44-8705-14C2F0FDCBD8}" srcOrd="0" destOrd="0" presId="urn:microsoft.com/office/officeart/2005/8/layout/venn3"/>
    <dgm:cxn modelId="{0E369628-F8DE-BC44-B64A-175198FF1793}" type="presOf" srcId="{F2A86C2B-CACF-4D4B-A517-5022510A8AE2}" destId="{783CCB37-149D-A247-BAA1-1ECCA1090D11}" srcOrd="0" destOrd="0" presId="urn:microsoft.com/office/officeart/2005/8/layout/venn3"/>
    <dgm:cxn modelId="{E5E33372-0E95-984F-A4E9-765FCDB22CDD}" type="presOf" srcId="{109E782C-58E9-5444-840F-ABE06AD2727B}" destId="{9F42BC4C-405D-E24F-8ECA-8C20856D232E}" srcOrd="0" destOrd="0" presId="urn:microsoft.com/office/officeart/2005/8/layout/venn3"/>
    <dgm:cxn modelId="{105F3E78-B9F1-5949-B3A5-ADF9E03EEA4D}" type="presOf" srcId="{67C34E21-3665-E84D-A806-4546D650DE86}" destId="{482012EC-4D25-1C40-80FD-73DC9551DB39}" srcOrd="0" destOrd="0" presId="urn:microsoft.com/office/officeart/2005/8/layout/venn3"/>
    <dgm:cxn modelId="{F6262186-186A-8145-82EE-4B7D884396E3}" srcId="{446CC14E-2C76-C348-B733-D60DB68613D8}" destId="{2A8EBEDC-DCDD-5746-A3A0-9964E82E9257}" srcOrd="2" destOrd="0" parTransId="{555353E3-413C-A343-BDB9-8C066ED2B482}" sibTransId="{55A9B5EA-1D16-D44C-9FB3-00F695DD1C71}"/>
    <dgm:cxn modelId="{36393D99-6733-354B-82F2-1556C1758C8B}" type="presOf" srcId="{446CC14E-2C76-C348-B733-D60DB68613D8}" destId="{49463F14-F75C-A742-A5BE-9A69FDE356EF}" srcOrd="0" destOrd="0" presId="urn:microsoft.com/office/officeart/2005/8/layout/venn3"/>
    <dgm:cxn modelId="{C3BFB5A5-1954-284D-B1DE-C56D1913E54B}" srcId="{446CC14E-2C76-C348-B733-D60DB68613D8}" destId="{67C34E21-3665-E84D-A806-4546D650DE86}" srcOrd="4" destOrd="0" parTransId="{3B7CBA37-A12C-744E-BEF5-F8A04A8E687E}" sibTransId="{FDCD3117-BC32-FC41-993E-08E628752F5E}"/>
    <dgm:cxn modelId="{31E008D6-9DDB-C046-A48C-AA9BFAF50E6D}" srcId="{446CC14E-2C76-C348-B733-D60DB68613D8}" destId="{EBD3DE20-51E8-1740-A368-6F5820780DCA}" srcOrd="0" destOrd="0" parTransId="{D6AECAA8-E534-B140-BCA8-D8AA0D1B897B}" sibTransId="{40DB7B52-2528-8344-9F64-6DCA53F35BF6}"/>
    <dgm:cxn modelId="{A46293E1-9060-9040-921C-E9BEBC1D57CF}" type="presOf" srcId="{2A8EBEDC-DCDD-5746-A3A0-9964E82E9257}" destId="{61922EB9-BF03-8F4D-BC40-04641AB9C9F6}" srcOrd="0" destOrd="0" presId="urn:microsoft.com/office/officeart/2005/8/layout/venn3"/>
    <dgm:cxn modelId="{C8EA8FF8-6B46-9748-A34A-5B1BB345C4F2}" type="presParOf" srcId="{49463F14-F75C-A742-A5BE-9A69FDE356EF}" destId="{1DBFFB18-7842-FD44-8705-14C2F0FDCBD8}" srcOrd="0" destOrd="0" presId="urn:microsoft.com/office/officeart/2005/8/layout/venn3"/>
    <dgm:cxn modelId="{9C204CDE-BE20-454B-A6BF-F04493B507B3}" type="presParOf" srcId="{49463F14-F75C-A742-A5BE-9A69FDE356EF}" destId="{DCC9916C-379B-CE44-9231-826B3681E032}" srcOrd="1" destOrd="0" presId="urn:microsoft.com/office/officeart/2005/8/layout/venn3"/>
    <dgm:cxn modelId="{E3630F36-08E7-8F45-87DB-C0044A976333}" type="presParOf" srcId="{49463F14-F75C-A742-A5BE-9A69FDE356EF}" destId="{783CCB37-149D-A247-BAA1-1ECCA1090D11}" srcOrd="2" destOrd="0" presId="urn:microsoft.com/office/officeart/2005/8/layout/venn3"/>
    <dgm:cxn modelId="{7C8D9074-BEE8-934D-89E9-6F5CC117AC99}" type="presParOf" srcId="{49463F14-F75C-A742-A5BE-9A69FDE356EF}" destId="{E510E4C7-9D09-584E-BE7D-E9FBEA6DBA02}" srcOrd="3" destOrd="0" presId="urn:microsoft.com/office/officeart/2005/8/layout/venn3"/>
    <dgm:cxn modelId="{2A4209E9-54A1-0E49-885A-BD7D649987B6}" type="presParOf" srcId="{49463F14-F75C-A742-A5BE-9A69FDE356EF}" destId="{61922EB9-BF03-8F4D-BC40-04641AB9C9F6}" srcOrd="4" destOrd="0" presId="urn:microsoft.com/office/officeart/2005/8/layout/venn3"/>
    <dgm:cxn modelId="{2F66A784-F596-4341-9B24-16B1B79769AD}" type="presParOf" srcId="{49463F14-F75C-A742-A5BE-9A69FDE356EF}" destId="{500F9F85-5D1E-8943-A0A0-C0D137563914}" srcOrd="5" destOrd="0" presId="urn:microsoft.com/office/officeart/2005/8/layout/venn3"/>
    <dgm:cxn modelId="{3ED64D56-0760-CE47-958E-47423EF12260}" type="presParOf" srcId="{49463F14-F75C-A742-A5BE-9A69FDE356EF}" destId="{9F42BC4C-405D-E24F-8ECA-8C20856D232E}" srcOrd="6" destOrd="0" presId="urn:microsoft.com/office/officeart/2005/8/layout/venn3"/>
    <dgm:cxn modelId="{EB377DA3-5362-3749-AC0E-7DEBE4C7AA6A}" type="presParOf" srcId="{49463F14-F75C-A742-A5BE-9A69FDE356EF}" destId="{365F9C64-5752-3B4B-8C96-29BA5E62725D}" srcOrd="7" destOrd="0" presId="urn:microsoft.com/office/officeart/2005/8/layout/venn3"/>
    <dgm:cxn modelId="{71B7214E-3820-4344-A629-36AE033B2408}" type="presParOf" srcId="{49463F14-F75C-A742-A5BE-9A69FDE356EF}" destId="{482012EC-4D25-1C40-80FD-73DC9551DB39}"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17AAF-F8D9-4EC5-A134-295F8FBD992E}" type="doc">
      <dgm:prSet loTypeId="urn:microsoft.com/office/officeart/2005/8/layout/arrow2" loCatId="process" qsTypeId="urn:microsoft.com/office/officeart/2005/8/quickstyle/simple1" qsCatId="simple" csTypeId="urn:microsoft.com/office/officeart/2005/8/colors/accent1_2" csCatId="accent1" phldr="1"/>
      <dgm:spPr/>
    </dgm:pt>
    <dgm:pt modelId="{3B669C96-9AC8-40CF-A058-6C07C3883959}">
      <dgm:prSet phldrT="[Text]" custT="1"/>
      <dgm:spPr/>
      <dgm:t>
        <a:bodyPr/>
        <a:lstStyle/>
        <a:p>
          <a:pPr marL="0" lvl="0" algn="l" defTabSz="622300">
            <a:lnSpc>
              <a:spcPct val="90000"/>
            </a:lnSpc>
            <a:spcBef>
              <a:spcPct val="0"/>
            </a:spcBef>
            <a:spcAft>
              <a:spcPct val="35000"/>
            </a:spcAft>
            <a:buFont typeface="Arial" panose="020B0604020202020204" pitchFamily="34" charset="0"/>
            <a:buNone/>
          </a:pPr>
          <a:r>
            <a:rPr lang="en-US" sz="1400" b="1" kern="1200" dirty="0">
              <a:solidFill>
                <a:srgbClr val="494949"/>
              </a:solidFill>
              <a:latin typeface="Roboto Condensed Light" panose="02000000000000000000" pitchFamily="2" charset="0"/>
              <a:ea typeface="+mn-ea"/>
              <a:cs typeface="+mn-cs"/>
            </a:rPr>
            <a:t>Understand customer journey</a:t>
          </a:r>
        </a:p>
        <a:p>
          <a:pPr marL="0" lvl="0" algn="l" defTabSz="622300">
            <a:lnSpc>
              <a:spcPct val="90000"/>
            </a:lnSpc>
            <a:spcBef>
              <a:spcPct val="0"/>
            </a:spcBef>
            <a:spcAft>
              <a:spcPct val="35000"/>
            </a:spcAft>
            <a:buFont typeface="Arial" panose="020B0604020202020204" pitchFamily="34" charset="0"/>
            <a:buNone/>
          </a:pPr>
          <a:r>
            <a:rPr lang="en-US" sz="1400" b="0" kern="1200" dirty="0">
              <a:solidFill>
                <a:srgbClr val="494949"/>
              </a:solidFill>
              <a:latin typeface="Roboto Condensed Light" panose="02000000000000000000" pitchFamily="2" charset="0"/>
              <a:ea typeface="+mn-ea"/>
              <a:cs typeface="+mn-cs"/>
            </a:rPr>
            <a:t>Reduce uncertainty. </a:t>
          </a:r>
        </a:p>
        <a:p>
          <a:pPr marL="0" lvl="0" algn="l" defTabSz="622300">
            <a:lnSpc>
              <a:spcPct val="90000"/>
            </a:lnSpc>
            <a:spcBef>
              <a:spcPct val="0"/>
            </a:spcBef>
            <a:spcAft>
              <a:spcPct val="35000"/>
            </a:spcAft>
            <a:buFont typeface="Arial" panose="020B0604020202020204" pitchFamily="34" charset="0"/>
            <a:buNone/>
          </a:pPr>
          <a:r>
            <a:rPr lang="en-US" sz="1400" b="0" kern="1200" dirty="0">
              <a:solidFill>
                <a:srgbClr val="494949"/>
              </a:solidFill>
              <a:latin typeface="Roboto Condensed Light" panose="02000000000000000000" pitchFamily="2" charset="0"/>
              <a:ea typeface="+mn-ea"/>
              <a:cs typeface="+mn-cs"/>
            </a:rPr>
            <a:t>Provide information to get from worst to best case. </a:t>
          </a:r>
          <a:endParaRPr lang="en-CA" sz="1400" b="0" kern="1200" dirty="0">
            <a:solidFill>
              <a:srgbClr val="494949"/>
            </a:solidFill>
            <a:latin typeface="Roboto Condensed Light" panose="02000000000000000000" pitchFamily="2" charset="0"/>
            <a:ea typeface="+mn-ea"/>
            <a:cs typeface="+mn-cs"/>
          </a:endParaRPr>
        </a:p>
      </dgm:t>
    </dgm:pt>
    <dgm:pt modelId="{345FE294-F04D-44EA-B19C-3FAAF9E22DDD}" type="parTrans" cxnId="{51CAC235-AEC8-405F-BCB5-3E2D71933E79}">
      <dgm:prSet/>
      <dgm:spPr/>
      <dgm:t>
        <a:bodyPr/>
        <a:lstStyle/>
        <a:p>
          <a:endParaRPr lang="en-CA"/>
        </a:p>
      </dgm:t>
    </dgm:pt>
    <dgm:pt modelId="{474E005F-A1BE-4F4A-AD0E-1F1A8380DF4E}" type="sibTrans" cxnId="{51CAC235-AEC8-405F-BCB5-3E2D71933E79}">
      <dgm:prSet/>
      <dgm:spPr/>
      <dgm:t>
        <a:bodyPr/>
        <a:lstStyle/>
        <a:p>
          <a:endParaRPr lang="en-CA"/>
        </a:p>
      </dgm:t>
    </dgm:pt>
    <dgm:pt modelId="{E4575CB4-9D3F-4C6C-8D35-6ECBCAA6C8F2}">
      <dgm:prSet phldrT="[Text]" custT="1"/>
      <dgm:spPr/>
      <dgm:t>
        <a:bodyPr/>
        <a:lstStyle/>
        <a:p>
          <a:pPr marL="0" lvl="0" algn="l" defTabSz="622300">
            <a:lnSpc>
              <a:spcPct val="90000"/>
            </a:lnSpc>
            <a:spcBef>
              <a:spcPct val="0"/>
            </a:spcBef>
            <a:spcAft>
              <a:spcPct val="35000"/>
            </a:spcAft>
            <a:buFont typeface="Arial" panose="020B0604020202020204" pitchFamily="34" charset="0"/>
            <a:buNone/>
          </a:pPr>
          <a:r>
            <a:rPr lang="en-US" sz="1400" b="1" kern="1200" dirty="0">
              <a:solidFill>
                <a:srgbClr val="494949"/>
              </a:solidFill>
              <a:latin typeface="Roboto Condensed Light" panose="02000000000000000000" pitchFamily="2" charset="0"/>
              <a:ea typeface="+mn-ea"/>
              <a:cs typeface="+mn-cs"/>
            </a:rPr>
            <a:t>Data product ideas</a:t>
          </a:r>
        </a:p>
        <a:p>
          <a:pPr marL="0" lvl="0" algn="l" defTabSz="622300">
            <a:lnSpc>
              <a:spcPct val="90000"/>
            </a:lnSpc>
            <a:spcBef>
              <a:spcPct val="0"/>
            </a:spcBef>
            <a:spcAft>
              <a:spcPct val="35000"/>
            </a:spcAft>
            <a:buFont typeface="Arial" panose="020B0604020202020204" pitchFamily="34" charset="0"/>
            <a:buNone/>
          </a:pPr>
          <a:r>
            <a:rPr lang="en-US" sz="1400" b="0" kern="1200" dirty="0">
              <a:solidFill>
                <a:srgbClr val="494949"/>
              </a:solidFill>
              <a:latin typeface="Roboto Condensed Light" panose="02000000000000000000" pitchFamily="2" charset="0"/>
              <a:ea typeface="+mn-ea"/>
              <a:cs typeface="+mn-cs"/>
            </a:rPr>
            <a:t>Test different value proposition. </a:t>
          </a:r>
        </a:p>
        <a:p>
          <a:pPr marL="0" lvl="0" algn="l" defTabSz="622300">
            <a:lnSpc>
              <a:spcPct val="90000"/>
            </a:lnSpc>
            <a:spcBef>
              <a:spcPct val="0"/>
            </a:spcBef>
            <a:spcAft>
              <a:spcPct val="35000"/>
            </a:spcAft>
            <a:buFont typeface="Arial" panose="020B0604020202020204" pitchFamily="34" charset="0"/>
            <a:buNone/>
          </a:pPr>
          <a:r>
            <a:rPr lang="en-US" sz="1400" b="0" kern="1200" dirty="0">
              <a:solidFill>
                <a:srgbClr val="494949"/>
              </a:solidFill>
              <a:latin typeface="Roboto Condensed Light" panose="02000000000000000000" pitchFamily="2" charset="0"/>
              <a:ea typeface="+mn-ea"/>
              <a:cs typeface="+mn-cs"/>
            </a:rPr>
            <a:t>Rational for investment. </a:t>
          </a:r>
        </a:p>
        <a:p>
          <a:pPr marL="0" lvl="0" algn="l" defTabSz="622300">
            <a:lnSpc>
              <a:spcPct val="90000"/>
            </a:lnSpc>
            <a:spcBef>
              <a:spcPct val="0"/>
            </a:spcBef>
            <a:spcAft>
              <a:spcPct val="35000"/>
            </a:spcAft>
            <a:buFont typeface="Arial" panose="020B0604020202020204" pitchFamily="34" charset="0"/>
            <a:buNone/>
          </a:pPr>
          <a:r>
            <a:rPr lang="en-US" sz="1400" b="0" kern="1200" dirty="0">
              <a:solidFill>
                <a:srgbClr val="494949"/>
              </a:solidFill>
              <a:latin typeface="Roboto Condensed Light" panose="02000000000000000000" pitchFamily="2" charset="0"/>
              <a:ea typeface="+mn-ea"/>
              <a:cs typeface="+mn-cs"/>
            </a:rPr>
            <a:t>Uniqueness of data and external benefits. </a:t>
          </a:r>
          <a:endParaRPr lang="en-CA" sz="1400" b="0" kern="1200" dirty="0">
            <a:solidFill>
              <a:srgbClr val="494949"/>
            </a:solidFill>
            <a:latin typeface="Roboto Condensed Light" panose="02000000000000000000" pitchFamily="2" charset="0"/>
            <a:ea typeface="+mn-ea"/>
            <a:cs typeface="+mn-cs"/>
          </a:endParaRPr>
        </a:p>
      </dgm:t>
    </dgm:pt>
    <dgm:pt modelId="{112633B6-33F3-495B-B38A-F3F330BF2EBA}" type="parTrans" cxnId="{8ED8FED7-A094-4F91-A9CA-07AFF9840C18}">
      <dgm:prSet/>
      <dgm:spPr/>
      <dgm:t>
        <a:bodyPr/>
        <a:lstStyle/>
        <a:p>
          <a:endParaRPr lang="en-CA"/>
        </a:p>
      </dgm:t>
    </dgm:pt>
    <dgm:pt modelId="{69DD208B-5A9D-4903-BADD-CD0B2CE4B888}" type="sibTrans" cxnId="{8ED8FED7-A094-4F91-A9CA-07AFF9840C18}">
      <dgm:prSet/>
      <dgm:spPr/>
      <dgm:t>
        <a:bodyPr/>
        <a:lstStyle/>
        <a:p>
          <a:endParaRPr lang="en-CA"/>
        </a:p>
      </dgm:t>
    </dgm:pt>
    <dgm:pt modelId="{FA46856E-7E33-4AE3-9AA7-139F86E068E4}">
      <dgm:prSet phldrT="[Text]" custT="1"/>
      <dgm:spPr/>
      <dgm:t>
        <a:bodyPr/>
        <a:lstStyle/>
        <a:p>
          <a:pPr marL="0" lvl="0" indent="0" algn="l" defTabSz="622300">
            <a:lnSpc>
              <a:spcPct val="90000"/>
            </a:lnSpc>
            <a:spcBef>
              <a:spcPct val="0"/>
            </a:spcBef>
            <a:spcAft>
              <a:spcPct val="35000"/>
            </a:spcAft>
            <a:buNone/>
          </a:pPr>
          <a:r>
            <a:rPr lang="en-US" sz="1400" b="1" kern="1200" dirty="0">
              <a:solidFill>
                <a:srgbClr val="494949"/>
              </a:solidFill>
              <a:latin typeface="Roboto Condensed Light" panose="02000000000000000000" pitchFamily="2" charset="0"/>
              <a:ea typeface="+mn-ea"/>
              <a:cs typeface="+mn-cs"/>
            </a:rPr>
            <a:t>Value proposition </a:t>
          </a:r>
        </a:p>
        <a:p>
          <a:pPr marL="0" lvl="0" algn="l" defTabSz="622300">
            <a:lnSpc>
              <a:spcPct val="90000"/>
            </a:lnSpc>
            <a:spcBef>
              <a:spcPct val="0"/>
            </a:spcBef>
            <a:spcAft>
              <a:spcPct val="35000"/>
            </a:spcAft>
            <a:buNone/>
          </a:pPr>
          <a:r>
            <a:rPr lang="en-US" sz="1400" kern="1200" dirty="0">
              <a:solidFill>
                <a:srgbClr val="494949"/>
              </a:solidFill>
              <a:latin typeface="Roboto Condensed Light" panose="02000000000000000000" pitchFamily="2" charset="0"/>
              <a:ea typeface="+mn-ea"/>
              <a:cs typeface="+mn-cs"/>
            </a:rPr>
            <a:t>Optimize data products. </a:t>
          </a:r>
        </a:p>
        <a:p>
          <a:pPr marL="0" lvl="0" algn="l" defTabSz="622300">
            <a:lnSpc>
              <a:spcPct val="90000"/>
            </a:lnSpc>
            <a:spcBef>
              <a:spcPct val="0"/>
            </a:spcBef>
            <a:spcAft>
              <a:spcPct val="35000"/>
            </a:spcAft>
            <a:buNone/>
          </a:pPr>
          <a:r>
            <a:rPr lang="en-US" sz="1400" kern="1200" dirty="0">
              <a:solidFill>
                <a:srgbClr val="494949"/>
              </a:solidFill>
              <a:latin typeface="Roboto Condensed Light" panose="02000000000000000000" pitchFamily="2" charset="0"/>
              <a:ea typeface="+mn-ea"/>
              <a:cs typeface="+mn-cs"/>
            </a:rPr>
            <a:t>Include feedback loop.</a:t>
          </a:r>
        </a:p>
        <a:p>
          <a:pPr marL="0" lvl="0" algn="l" defTabSz="622300">
            <a:lnSpc>
              <a:spcPct val="90000"/>
            </a:lnSpc>
            <a:spcBef>
              <a:spcPct val="0"/>
            </a:spcBef>
            <a:spcAft>
              <a:spcPct val="35000"/>
            </a:spcAft>
            <a:buNone/>
          </a:pPr>
          <a:r>
            <a:rPr lang="en-CA" sz="1400" kern="1200" dirty="0">
              <a:solidFill>
                <a:srgbClr val="494949"/>
              </a:solidFill>
              <a:latin typeface="Roboto Condensed Light" panose="02000000000000000000" pitchFamily="2" charset="0"/>
              <a:ea typeface="+mn-ea"/>
              <a:cs typeface="+mn-cs"/>
            </a:rPr>
            <a:t>Optimize algorithm.</a:t>
          </a:r>
        </a:p>
      </dgm:t>
    </dgm:pt>
    <dgm:pt modelId="{7C63513C-FB19-42AE-9584-EE72068BC615}" type="parTrans" cxnId="{B81B191C-A56B-4509-9CC6-5CB8AA85B5E5}">
      <dgm:prSet/>
      <dgm:spPr/>
      <dgm:t>
        <a:bodyPr/>
        <a:lstStyle/>
        <a:p>
          <a:endParaRPr lang="en-CA"/>
        </a:p>
      </dgm:t>
    </dgm:pt>
    <dgm:pt modelId="{89A70B7A-5634-4338-B4C5-62FC357CD667}" type="sibTrans" cxnId="{B81B191C-A56B-4509-9CC6-5CB8AA85B5E5}">
      <dgm:prSet/>
      <dgm:spPr/>
      <dgm:t>
        <a:bodyPr/>
        <a:lstStyle/>
        <a:p>
          <a:endParaRPr lang="en-CA"/>
        </a:p>
      </dgm:t>
    </dgm:pt>
    <dgm:pt modelId="{282BAB99-3208-4C16-9526-8039AAF32E9E}" type="pres">
      <dgm:prSet presAssocID="{D5717AAF-F8D9-4EC5-A134-295F8FBD992E}" presName="arrowDiagram" presStyleCnt="0">
        <dgm:presLayoutVars>
          <dgm:chMax val="5"/>
          <dgm:dir/>
          <dgm:resizeHandles val="exact"/>
        </dgm:presLayoutVars>
      </dgm:prSet>
      <dgm:spPr/>
    </dgm:pt>
    <dgm:pt modelId="{4C4B66A8-61D7-469D-ABDE-4594C412F670}" type="pres">
      <dgm:prSet presAssocID="{D5717AAF-F8D9-4EC5-A134-295F8FBD992E}" presName="arrow" presStyleLbl="bgShp" presStyleIdx="0" presStyleCnt="1" custLinFactNeighborX="-16289" custLinFactNeighborY="7059"/>
      <dgm:spPr/>
    </dgm:pt>
    <dgm:pt modelId="{34D0B64C-85A0-4A49-82E5-B6C345436A0B}" type="pres">
      <dgm:prSet presAssocID="{D5717AAF-F8D9-4EC5-A134-295F8FBD992E}" presName="arrowDiagram3" presStyleCnt="0"/>
      <dgm:spPr/>
    </dgm:pt>
    <dgm:pt modelId="{75B6E8FA-0287-4C8D-9EDA-F37F55F9EA1D}" type="pres">
      <dgm:prSet presAssocID="{3B669C96-9AC8-40CF-A058-6C07C3883959}" presName="bullet3a" presStyleLbl="node1" presStyleIdx="0" presStyleCnt="3" custLinFactNeighborX="41398" custLinFactNeighborY="-11907"/>
      <dgm:spPr/>
    </dgm:pt>
    <dgm:pt modelId="{6656F275-D7F5-424C-A826-A3EA65538429}" type="pres">
      <dgm:prSet presAssocID="{3B669C96-9AC8-40CF-A058-6C07C3883959}" presName="textBox3a" presStyleLbl="revTx" presStyleIdx="0" presStyleCnt="3" custScaleX="112803" custLinFactNeighborX="14681" custLinFactNeighborY="953">
        <dgm:presLayoutVars>
          <dgm:bulletEnabled val="1"/>
        </dgm:presLayoutVars>
      </dgm:prSet>
      <dgm:spPr/>
    </dgm:pt>
    <dgm:pt modelId="{FCB912F1-0896-4845-A4FC-5B5DF77E3377}" type="pres">
      <dgm:prSet presAssocID="{E4575CB4-9D3F-4C6C-8D35-6ECBCAA6C8F2}" presName="bullet3b" presStyleLbl="node1" presStyleIdx="1" presStyleCnt="3"/>
      <dgm:spPr/>
    </dgm:pt>
    <dgm:pt modelId="{6C668D96-7B20-4AD0-BF27-182FE4852BDB}" type="pres">
      <dgm:prSet presAssocID="{E4575CB4-9D3F-4C6C-8D35-6ECBCAA6C8F2}" presName="textBox3b" presStyleLbl="revTx" presStyleIdx="1" presStyleCnt="3" custLinFactNeighborX="3298" custLinFactNeighborY="506">
        <dgm:presLayoutVars>
          <dgm:bulletEnabled val="1"/>
        </dgm:presLayoutVars>
      </dgm:prSet>
      <dgm:spPr/>
    </dgm:pt>
    <dgm:pt modelId="{201BC9E2-DA67-46B4-8395-59242BC92E45}" type="pres">
      <dgm:prSet presAssocID="{FA46856E-7E33-4AE3-9AA7-139F86E068E4}" presName="bullet3c" presStyleLbl="node1" presStyleIdx="2" presStyleCnt="3"/>
      <dgm:spPr/>
    </dgm:pt>
    <dgm:pt modelId="{5E3E2B20-E361-41D7-9738-B744C29B6453}" type="pres">
      <dgm:prSet presAssocID="{FA46856E-7E33-4AE3-9AA7-139F86E068E4}" presName="textBox3c" presStyleLbl="revTx" presStyleIdx="2" presStyleCnt="3" custScaleX="132056" custLinFactNeighborX="22725" custLinFactNeighborY="396">
        <dgm:presLayoutVars>
          <dgm:bulletEnabled val="1"/>
        </dgm:presLayoutVars>
      </dgm:prSet>
      <dgm:spPr/>
    </dgm:pt>
  </dgm:ptLst>
  <dgm:cxnLst>
    <dgm:cxn modelId="{B81B191C-A56B-4509-9CC6-5CB8AA85B5E5}" srcId="{D5717AAF-F8D9-4EC5-A134-295F8FBD992E}" destId="{FA46856E-7E33-4AE3-9AA7-139F86E068E4}" srcOrd="2" destOrd="0" parTransId="{7C63513C-FB19-42AE-9584-EE72068BC615}" sibTransId="{89A70B7A-5634-4338-B4C5-62FC357CD667}"/>
    <dgm:cxn modelId="{51CAC235-AEC8-405F-BCB5-3E2D71933E79}" srcId="{D5717AAF-F8D9-4EC5-A134-295F8FBD992E}" destId="{3B669C96-9AC8-40CF-A058-6C07C3883959}" srcOrd="0" destOrd="0" parTransId="{345FE294-F04D-44EA-B19C-3FAAF9E22DDD}" sibTransId="{474E005F-A1BE-4F4A-AD0E-1F1A8380DF4E}"/>
    <dgm:cxn modelId="{AE87C33D-7013-4559-8C1E-AB09A21424ED}" type="presOf" srcId="{FA46856E-7E33-4AE3-9AA7-139F86E068E4}" destId="{5E3E2B20-E361-41D7-9738-B744C29B6453}" srcOrd="0" destOrd="0" presId="urn:microsoft.com/office/officeart/2005/8/layout/arrow2"/>
    <dgm:cxn modelId="{C161FA5D-5555-433B-995D-80481C26F914}" type="presOf" srcId="{3B669C96-9AC8-40CF-A058-6C07C3883959}" destId="{6656F275-D7F5-424C-A826-A3EA65538429}" srcOrd="0" destOrd="0" presId="urn:microsoft.com/office/officeart/2005/8/layout/arrow2"/>
    <dgm:cxn modelId="{F338D973-F5CC-4484-8367-6FC1F8D6053B}" type="presOf" srcId="{D5717AAF-F8D9-4EC5-A134-295F8FBD992E}" destId="{282BAB99-3208-4C16-9526-8039AAF32E9E}" srcOrd="0" destOrd="0" presId="urn:microsoft.com/office/officeart/2005/8/layout/arrow2"/>
    <dgm:cxn modelId="{7C89E991-B8CA-41DB-8731-979ECD6000BE}" type="presOf" srcId="{E4575CB4-9D3F-4C6C-8D35-6ECBCAA6C8F2}" destId="{6C668D96-7B20-4AD0-BF27-182FE4852BDB}" srcOrd="0" destOrd="0" presId="urn:microsoft.com/office/officeart/2005/8/layout/arrow2"/>
    <dgm:cxn modelId="{8ED8FED7-A094-4F91-A9CA-07AFF9840C18}" srcId="{D5717AAF-F8D9-4EC5-A134-295F8FBD992E}" destId="{E4575CB4-9D3F-4C6C-8D35-6ECBCAA6C8F2}" srcOrd="1" destOrd="0" parTransId="{112633B6-33F3-495B-B38A-F3F330BF2EBA}" sibTransId="{69DD208B-5A9D-4903-BADD-CD0B2CE4B888}"/>
    <dgm:cxn modelId="{302F89FE-13EE-4DFE-BC4C-7A9331B2CA34}" type="presParOf" srcId="{282BAB99-3208-4C16-9526-8039AAF32E9E}" destId="{4C4B66A8-61D7-469D-ABDE-4594C412F670}" srcOrd="0" destOrd="0" presId="urn:microsoft.com/office/officeart/2005/8/layout/arrow2"/>
    <dgm:cxn modelId="{B9C6DA4A-C070-4C6B-BD8B-6D6CC3765526}" type="presParOf" srcId="{282BAB99-3208-4C16-9526-8039AAF32E9E}" destId="{34D0B64C-85A0-4A49-82E5-B6C345436A0B}" srcOrd="1" destOrd="0" presId="urn:microsoft.com/office/officeart/2005/8/layout/arrow2"/>
    <dgm:cxn modelId="{A2D5B23B-A368-49F2-B3D4-6D861893AF8D}" type="presParOf" srcId="{34D0B64C-85A0-4A49-82E5-B6C345436A0B}" destId="{75B6E8FA-0287-4C8D-9EDA-F37F55F9EA1D}" srcOrd="0" destOrd="0" presId="urn:microsoft.com/office/officeart/2005/8/layout/arrow2"/>
    <dgm:cxn modelId="{E2758F21-CFA2-43DE-B903-F7E0DEF8AC4E}" type="presParOf" srcId="{34D0B64C-85A0-4A49-82E5-B6C345436A0B}" destId="{6656F275-D7F5-424C-A826-A3EA65538429}" srcOrd="1" destOrd="0" presId="urn:microsoft.com/office/officeart/2005/8/layout/arrow2"/>
    <dgm:cxn modelId="{9B0AD7F5-970A-45DE-A10F-FFAA37208D32}" type="presParOf" srcId="{34D0B64C-85A0-4A49-82E5-B6C345436A0B}" destId="{FCB912F1-0896-4845-A4FC-5B5DF77E3377}" srcOrd="2" destOrd="0" presId="urn:microsoft.com/office/officeart/2005/8/layout/arrow2"/>
    <dgm:cxn modelId="{8CA9D4DC-6C38-4816-A0C9-71F449D4A028}" type="presParOf" srcId="{34D0B64C-85A0-4A49-82E5-B6C345436A0B}" destId="{6C668D96-7B20-4AD0-BF27-182FE4852BDB}" srcOrd="3" destOrd="0" presId="urn:microsoft.com/office/officeart/2005/8/layout/arrow2"/>
    <dgm:cxn modelId="{06226D99-CAA5-43F2-A3DC-9FC5FBD87C57}" type="presParOf" srcId="{34D0B64C-85A0-4A49-82E5-B6C345436A0B}" destId="{201BC9E2-DA67-46B4-8395-59242BC92E45}" srcOrd="4" destOrd="0" presId="urn:microsoft.com/office/officeart/2005/8/layout/arrow2"/>
    <dgm:cxn modelId="{86FA8C3F-4147-4940-ADE7-0A5CC35206A8}" type="presParOf" srcId="{34D0B64C-85A0-4A49-82E5-B6C345436A0B}" destId="{5E3E2B20-E361-41D7-9738-B744C29B645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3" csCatId="accent1" phldr="1"/>
      <dgm:spPr/>
      <dgm:t>
        <a:bodyPr/>
        <a:lstStyle/>
        <a:p>
          <a:endParaRPr lang="en-US"/>
        </a:p>
      </dgm:t>
    </dgm:pt>
    <dgm:pt modelId="{71621DFA-AD3E-CC48-A3D1-088566281118}">
      <dgm:prSet phldrT="[Text]" custT="1"/>
      <dgm:spPr/>
      <dgm:t>
        <a:bodyPr/>
        <a:lstStyle/>
        <a:p>
          <a:r>
            <a:rPr lang="en-US" sz="1200" dirty="0">
              <a:latin typeface="Montserrat" panose="00000500000000000000" pitchFamily="2" charset="0"/>
            </a:rPr>
            <a:t>Phase 0</a:t>
          </a: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7056D383-411B-7148-8C11-DEBBCFD10AE9}">
      <dgm:prSet phldrT="[Text]" custT="1"/>
      <dgm:spPr/>
      <dgm:t>
        <a:bodyPr/>
        <a:lstStyle/>
        <a:p>
          <a:r>
            <a:rPr lang="en-US" sz="1200" dirty="0">
              <a:latin typeface="Montserrat" panose="00000500000000000000" pitchFamily="2" charset="0"/>
            </a:rPr>
            <a:t>Phase 3</a:t>
          </a:r>
        </a:p>
      </dgm:t>
    </dgm:pt>
    <dgm:pt modelId="{D1165063-84DD-F249-B58B-B618D7B2D8D6}" type="parTrans" cxnId="{DB280919-C679-5349-A63E-298813BEF1C0}">
      <dgm:prSet/>
      <dgm:spPr/>
      <dgm:t>
        <a:bodyPr/>
        <a:lstStyle/>
        <a:p>
          <a:endParaRPr lang="en-US" sz="1200">
            <a:latin typeface="Montserrat" panose="00000500000000000000" pitchFamily="2" charset="0"/>
          </a:endParaRPr>
        </a:p>
      </dgm:t>
    </dgm:pt>
    <dgm:pt modelId="{A5AF815B-3CF0-6E42-8D38-9ADD345D7F12}" type="sibTrans" cxnId="{DB280919-C679-5349-A63E-298813BEF1C0}">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US" sz="1200" dirty="0">
              <a:latin typeface="Montserrat" panose="00000500000000000000" pitchFamily="2" charset="0"/>
            </a:rPr>
            <a:t>Phase 1</a:t>
          </a:r>
          <a:endParaRPr lang="en-CA" sz="1200" dirty="0">
            <a:latin typeface="Montserrat" panose="00000500000000000000" pitchFamily="2" charset="0"/>
          </a:endParaRP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D3F0A6D6-0FA2-45F8-AF4D-E995798E6A73}">
      <dgm:prSet custT="1"/>
      <dgm:spPr/>
      <dgm:t>
        <a:bodyPr/>
        <a:lstStyle/>
        <a:p>
          <a:r>
            <a:rPr lang="en-US" sz="1200" dirty="0">
              <a:latin typeface="Montserrat" panose="00000500000000000000" pitchFamily="2" charset="0"/>
            </a:rPr>
            <a:t>Phase 2</a:t>
          </a:r>
          <a:endParaRPr lang="en-CA" sz="1200" dirty="0">
            <a:latin typeface="Montserrat" panose="00000500000000000000" pitchFamily="2" charset="0"/>
          </a:endParaRPr>
        </a:p>
      </dgm:t>
    </dgm:pt>
    <dgm:pt modelId="{1FF7585F-8592-41B5-8A81-C0360E064060}" type="parTrans" cxnId="{9B56F1FF-DF04-4335-BFFE-EC7653E4EA87}">
      <dgm:prSet/>
      <dgm:spPr/>
      <dgm:t>
        <a:bodyPr/>
        <a:lstStyle/>
        <a:p>
          <a:endParaRPr lang="en-CA" sz="1200">
            <a:latin typeface="Montserrat" panose="00000500000000000000" pitchFamily="2" charset="0"/>
          </a:endParaRPr>
        </a:p>
      </dgm:t>
    </dgm:pt>
    <dgm:pt modelId="{5F0499E6-A836-4741-8AD6-C1E85B597A6F}" type="sibTrans" cxnId="{9B56F1FF-DF04-4335-BFFE-EC7653E4EA87}">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4">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4">
        <dgm:presLayoutVars>
          <dgm:bulletEnabled val="1"/>
        </dgm:presLayoutVars>
      </dgm:prSet>
      <dgm:spPr/>
    </dgm:pt>
    <dgm:pt modelId="{9ECB9DCA-17FA-42DF-9A2F-9DB82C0EE3D0}" type="pres">
      <dgm:prSet presAssocID="{343F2AF3-CD6D-43F9-9493-B2C1D0FEDA48}" presName="parSpace" presStyleCnt="0"/>
      <dgm:spPr/>
    </dgm:pt>
    <dgm:pt modelId="{A8612D2A-892A-4F89-A395-9A98FAF04D82}" type="pres">
      <dgm:prSet presAssocID="{D3F0A6D6-0FA2-45F8-AF4D-E995798E6A73}" presName="parTxOnly" presStyleLbl="node1" presStyleIdx="2" presStyleCnt="4">
        <dgm:presLayoutVars>
          <dgm:bulletEnabled val="1"/>
        </dgm:presLayoutVars>
      </dgm:prSet>
      <dgm:spPr/>
    </dgm:pt>
    <dgm:pt modelId="{29175B23-9301-4638-A3F5-836D9EBFA5B8}" type="pres">
      <dgm:prSet presAssocID="{5F0499E6-A836-4741-8AD6-C1E85B597A6F}" presName="parSpace" presStyleCnt="0"/>
      <dgm:spPr/>
    </dgm:pt>
    <dgm:pt modelId="{3DB7A99E-41BC-AC47-994C-7774AEF62FE1}" type="pres">
      <dgm:prSet presAssocID="{7056D383-411B-7148-8C11-DEBBCFD10AE9}" presName="parTxOnly" presStyleLbl="node1" presStyleIdx="3" presStyleCnt="4">
        <dgm:presLayoutVars>
          <dgm:bulletEnabled val="1"/>
        </dgm:presLayoutVars>
      </dgm:prSet>
      <dgm:spPr/>
    </dgm:pt>
  </dgm:ptLst>
  <dgm:cxnLst>
    <dgm:cxn modelId="{DB280919-C679-5349-A63E-298813BEF1C0}" srcId="{FC53A58F-395B-E34E-974F-C212E9B9E745}" destId="{7056D383-411B-7148-8C11-DEBBCFD10AE9}" srcOrd="3" destOrd="0" parTransId="{D1165063-84DD-F249-B58B-B618D7B2D8D6}" sibTransId="{A5AF815B-3CF0-6E42-8D38-9ADD345D7F12}"/>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5185D2AA-7298-4CFD-B9B1-4BC438C9C953}" type="presOf" srcId="{7056D383-411B-7148-8C11-DEBBCFD10AE9}" destId="{3DB7A99E-41BC-AC47-994C-7774AEF62FE1}" srcOrd="0" destOrd="0" presId="urn:microsoft.com/office/officeart/2005/8/layout/hChevron3"/>
    <dgm:cxn modelId="{95C4CAC5-B88A-453B-8D70-13CAC2C88719}" type="presOf" srcId="{D3F0A6D6-0FA2-45F8-AF4D-E995798E6A73}" destId="{A8612D2A-892A-4F89-A395-9A98FAF04D82}"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9B56F1FF-DF04-4335-BFFE-EC7653E4EA87}" srcId="{FC53A58F-395B-E34E-974F-C212E9B9E745}" destId="{D3F0A6D6-0FA2-45F8-AF4D-E995798E6A73}" srcOrd="2" destOrd="0" parTransId="{1FF7585F-8592-41B5-8A81-C0360E064060}" sibTransId="{5F0499E6-A836-4741-8AD6-C1E85B597A6F}"/>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 modelId="{0ADC04EB-47DA-4917-8F5F-2660F595DEE6}" type="presParOf" srcId="{9F474F36-DA79-054F-BBFD-666192C13D50}" destId="{9ECB9DCA-17FA-42DF-9A2F-9DB82C0EE3D0}" srcOrd="3" destOrd="0" presId="urn:microsoft.com/office/officeart/2005/8/layout/hChevron3"/>
    <dgm:cxn modelId="{9B24C2AE-E529-474F-A208-4D2CED6A6E57}" type="presParOf" srcId="{9F474F36-DA79-054F-BBFD-666192C13D50}" destId="{A8612D2A-892A-4F89-A395-9A98FAF04D82}" srcOrd="4" destOrd="0" presId="urn:microsoft.com/office/officeart/2005/8/layout/hChevron3"/>
    <dgm:cxn modelId="{D6DA4E03-2184-4397-BD3A-8022B4BEF974}" type="presParOf" srcId="{9F474F36-DA79-054F-BBFD-666192C13D50}" destId="{29175B23-9301-4638-A3F5-836D9EBFA5B8}" srcOrd="5" destOrd="0" presId="urn:microsoft.com/office/officeart/2005/8/layout/hChevron3"/>
    <dgm:cxn modelId="{0E64C360-D841-4C8A-84C9-D785DD990BD7}" type="presParOf" srcId="{9F474F36-DA79-054F-BBFD-666192C13D50}" destId="{3DB7A99E-41BC-AC47-994C-7774AEF62FE1}" srcOrd="6" destOrd="0" presId="urn:microsoft.com/office/officeart/2005/8/layout/hChevron3"/>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40291-89F6-4795-9F14-090874BE3A21}">
      <dsp:nvSpPr>
        <dsp:cNvPr id="0" name=""/>
        <dsp:cNvSpPr/>
      </dsp:nvSpPr>
      <dsp:spPr>
        <a:xfrm>
          <a:off x="0" y="0"/>
          <a:ext cx="1424091" cy="3999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mn-lt"/>
              <a:ea typeface="+mn-ea"/>
              <a:cs typeface="Arial" panose="020B0604020202020204" pitchFamily="34" charset="0"/>
            </a:rPr>
            <a:t>Time to value </a:t>
          </a:r>
        </a:p>
        <a:p>
          <a:pPr marL="0" lvl="0" indent="0" algn="l" defTabSz="622300">
            <a:lnSpc>
              <a:spcPct val="90000"/>
            </a:lnSpc>
            <a:spcBef>
              <a:spcPct val="0"/>
            </a:spcBef>
            <a:spcAft>
              <a:spcPct val="35000"/>
            </a:spcAft>
            <a:buNone/>
          </a:pPr>
          <a:r>
            <a:rPr lang="en-US" sz="1100" kern="1200" dirty="0">
              <a:solidFill>
                <a:schemeClr val="bg1"/>
              </a:solidFill>
              <a:latin typeface="+mn-lt"/>
              <a:ea typeface="+mn-ea"/>
              <a:cs typeface="Arial" panose="020B0604020202020204" pitchFamily="34" charset="0"/>
            </a:rPr>
            <a:t>- </a:t>
          </a:r>
          <a:r>
            <a:rPr lang="en-US" sz="1000" kern="1200" dirty="0">
              <a:solidFill>
                <a:schemeClr val="bg1"/>
              </a:solidFill>
              <a:latin typeface="+mn-lt"/>
              <a:ea typeface="+mn-ea"/>
              <a:cs typeface="Arial" panose="020B0604020202020204" pitchFamily="34" charset="0"/>
            </a:rPr>
            <a:t>No legal framework </a:t>
          </a:r>
        </a:p>
        <a:p>
          <a:pPr marL="0" lvl="0" indent="0" algn="l" defTabSz="622300">
            <a:lnSpc>
              <a:spcPct val="90000"/>
            </a:lnSpc>
            <a:spcBef>
              <a:spcPct val="0"/>
            </a:spcBef>
            <a:spcAft>
              <a:spcPct val="35000"/>
            </a:spcAft>
            <a:buNone/>
          </a:pPr>
          <a:r>
            <a:rPr lang="en-US" sz="1000" kern="1200" dirty="0">
              <a:solidFill>
                <a:schemeClr val="bg1"/>
              </a:solidFill>
              <a:latin typeface="+mn-lt"/>
              <a:ea typeface="+mn-ea"/>
              <a:cs typeface="Arial" panose="020B0604020202020204" pitchFamily="34" charset="0"/>
            </a:rPr>
            <a:t>- Does not have established data ecosystems</a:t>
          </a:r>
        </a:p>
        <a:p>
          <a:pPr marL="0" lvl="0" indent="0" algn="l" defTabSz="622300">
            <a:lnSpc>
              <a:spcPct val="90000"/>
            </a:lnSpc>
            <a:spcBef>
              <a:spcPct val="0"/>
            </a:spcBef>
            <a:spcAft>
              <a:spcPct val="35000"/>
            </a:spcAft>
            <a:buNone/>
          </a:pPr>
          <a:endParaRPr lang="en-US" sz="1100" kern="1200" dirty="0">
            <a:solidFill>
              <a:schemeClr val="bg1"/>
            </a:solidFill>
            <a:latin typeface="+mn-lt"/>
            <a:ea typeface="+mn-ea"/>
            <a:cs typeface="Arial" panose="020B0604020202020204" pitchFamily="34" charset="0"/>
          </a:endParaRPr>
        </a:p>
        <a:p>
          <a:pPr marL="0" lvl="0" indent="0" algn="l" defTabSz="622300">
            <a:lnSpc>
              <a:spcPct val="90000"/>
            </a:lnSpc>
            <a:spcBef>
              <a:spcPct val="0"/>
            </a:spcBef>
            <a:spcAft>
              <a:spcPct val="35000"/>
            </a:spcAft>
            <a:buNone/>
          </a:pPr>
          <a:endParaRPr lang="en-US" sz="1200" kern="1200" dirty="0"/>
        </a:p>
      </dsp:txBody>
      <dsp:txXfrm>
        <a:off x="0" y="1599802"/>
        <a:ext cx="1424091" cy="1599802"/>
      </dsp:txXfrm>
    </dsp:sp>
    <dsp:sp modelId="{BEB25A14-536F-458C-988F-B9C6E8A99D3B}">
      <dsp:nvSpPr>
        <dsp:cNvPr id="0" name=""/>
        <dsp:cNvSpPr/>
      </dsp:nvSpPr>
      <dsp:spPr>
        <a:xfrm>
          <a:off x="46127" y="239970"/>
          <a:ext cx="1331835" cy="1331835"/>
        </a:xfrm>
        <a:prstGeom prst="ellipse">
          <a:avLst/>
        </a:prstGeom>
        <a:blipFill>
          <a:blip xmlns:r="http://schemas.openxmlformats.org/officeDocument/2006/relationships" r:embed="rId1">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FC5732-735B-4998-AC6B-9528970B75B4}">
      <dsp:nvSpPr>
        <dsp:cNvPr id="0" name=""/>
        <dsp:cNvSpPr/>
      </dsp:nvSpPr>
      <dsp:spPr>
        <a:xfrm>
          <a:off x="1466813" y="0"/>
          <a:ext cx="1424091" cy="3999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ts val="1200"/>
            </a:spcAft>
            <a:buNone/>
          </a:pPr>
          <a:endParaRPr lang="en-US" sz="1400" b="1" kern="1200" dirty="0"/>
        </a:p>
        <a:p>
          <a:pPr marL="0" lvl="0" indent="0" algn="ctr" defTabSz="622300">
            <a:lnSpc>
              <a:spcPct val="90000"/>
            </a:lnSpc>
            <a:spcBef>
              <a:spcPct val="0"/>
            </a:spcBef>
            <a:spcAft>
              <a:spcPct val="35000"/>
            </a:spcAft>
            <a:buNone/>
          </a:pPr>
          <a:r>
            <a:rPr lang="en-US" sz="1400" b="1" kern="1200" dirty="0"/>
            <a:t>Privacy </a:t>
          </a:r>
        </a:p>
        <a:p>
          <a:pPr marL="0" lvl="0" indent="0" algn="l" defTabSz="622300">
            <a:lnSpc>
              <a:spcPct val="90000"/>
            </a:lnSpc>
            <a:spcBef>
              <a:spcPct val="0"/>
            </a:spcBef>
            <a:spcAft>
              <a:spcPct val="35000"/>
            </a:spcAft>
            <a:buNone/>
          </a:pPr>
          <a:r>
            <a:rPr lang="en-US" sz="1200" kern="1200" dirty="0"/>
            <a:t>- </a:t>
          </a:r>
          <a:r>
            <a:rPr lang="en-US" sz="1000" kern="1200" dirty="0"/>
            <a:t>PII rules and regulations are in its infancy </a:t>
          </a:r>
        </a:p>
        <a:p>
          <a:pPr marL="0" lvl="0" indent="0" algn="l" defTabSz="622300">
            <a:lnSpc>
              <a:spcPct val="90000"/>
            </a:lnSpc>
            <a:spcBef>
              <a:spcPct val="0"/>
            </a:spcBef>
            <a:spcAft>
              <a:spcPct val="35000"/>
            </a:spcAft>
            <a:buNone/>
          </a:pPr>
          <a:r>
            <a:rPr lang="en-US" sz="1000" kern="1200" dirty="0"/>
            <a:t>- No consistent or regulated approach to data merge and matching </a:t>
          </a:r>
        </a:p>
        <a:p>
          <a:pPr marL="0" lvl="0" indent="0" algn="l" defTabSz="622300">
            <a:lnSpc>
              <a:spcPct val="90000"/>
            </a:lnSpc>
            <a:spcBef>
              <a:spcPct val="0"/>
            </a:spcBef>
            <a:spcAft>
              <a:spcPct val="35000"/>
            </a:spcAft>
            <a:buNone/>
          </a:pPr>
          <a:r>
            <a:rPr lang="en-US" sz="1000" kern="1200" dirty="0"/>
            <a:t>- Framework for Consent to ensure data is shared and used as intended by its owners </a:t>
          </a:r>
        </a:p>
      </dsp:txBody>
      <dsp:txXfrm>
        <a:off x="1466813" y="1599802"/>
        <a:ext cx="1424091" cy="1599802"/>
      </dsp:txXfrm>
    </dsp:sp>
    <dsp:sp modelId="{6867A321-26CE-4728-BC37-8BAEE9BCB50A}">
      <dsp:nvSpPr>
        <dsp:cNvPr id="0" name=""/>
        <dsp:cNvSpPr/>
      </dsp:nvSpPr>
      <dsp:spPr>
        <a:xfrm>
          <a:off x="1512941" y="239970"/>
          <a:ext cx="1331835" cy="1331835"/>
        </a:xfrm>
        <a:prstGeom prst="ellipse">
          <a:avLst/>
        </a:prstGeom>
        <a:blipFill>
          <a:blip xmlns:r="http://schemas.openxmlformats.org/officeDocument/2006/relationships" r:embed="rId2">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B58E3-E374-44CB-8FB2-4384B736A7EC}">
      <dsp:nvSpPr>
        <dsp:cNvPr id="0" name=""/>
        <dsp:cNvSpPr/>
      </dsp:nvSpPr>
      <dsp:spPr>
        <a:xfrm>
          <a:off x="2950218" y="0"/>
          <a:ext cx="1424091" cy="3999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ts val="1200"/>
            </a:spcAft>
            <a:buNone/>
          </a:pPr>
          <a:endParaRPr lang="en-US" sz="1400" b="1" kern="1200" dirty="0"/>
        </a:p>
        <a:p>
          <a:pPr marL="0" lvl="0" indent="0" algn="ctr" defTabSz="622300">
            <a:lnSpc>
              <a:spcPct val="90000"/>
            </a:lnSpc>
            <a:spcBef>
              <a:spcPct val="0"/>
            </a:spcBef>
            <a:spcAft>
              <a:spcPct val="35000"/>
            </a:spcAft>
            <a:buNone/>
          </a:pPr>
          <a:r>
            <a:rPr lang="en-US" sz="1400" b="1" kern="1200" dirty="0"/>
            <a:t>Access vs. Governance </a:t>
          </a:r>
        </a:p>
        <a:p>
          <a:pPr marL="0" lvl="0" indent="0" algn="l" defTabSz="622300">
            <a:lnSpc>
              <a:spcPct val="90000"/>
            </a:lnSpc>
            <a:spcBef>
              <a:spcPct val="0"/>
            </a:spcBef>
            <a:spcAft>
              <a:spcPct val="35000"/>
            </a:spcAft>
            <a:buNone/>
          </a:pPr>
          <a:r>
            <a:rPr lang="en-CA" sz="1050" kern="1200" dirty="0"/>
            <a:t>- Predefine workflows around data ownership</a:t>
          </a:r>
        </a:p>
        <a:p>
          <a:pPr marL="0" lvl="0" indent="0" algn="l" defTabSz="622300">
            <a:lnSpc>
              <a:spcPct val="90000"/>
            </a:lnSpc>
            <a:spcBef>
              <a:spcPct val="0"/>
            </a:spcBef>
            <a:spcAft>
              <a:spcPct val="35000"/>
            </a:spcAft>
            <a:buNone/>
          </a:pPr>
          <a:r>
            <a:rPr lang="en-CA" sz="1050" kern="1200" dirty="0"/>
            <a:t>- Complete Access Controls</a:t>
          </a:r>
        </a:p>
        <a:p>
          <a:pPr marL="0" lvl="0" indent="0" algn="l" defTabSz="622300">
            <a:lnSpc>
              <a:spcPct val="90000"/>
            </a:lnSpc>
            <a:spcBef>
              <a:spcPct val="0"/>
            </a:spcBef>
            <a:spcAft>
              <a:spcPct val="35000"/>
            </a:spcAft>
            <a:buNone/>
          </a:pPr>
          <a:r>
            <a:rPr lang="en-CA" sz="1050" kern="1200" dirty="0"/>
            <a:t>- Collaboration to contribute to the data value chain </a:t>
          </a:r>
          <a:endParaRPr lang="en-CA" sz="1100" kern="1200" dirty="0"/>
        </a:p>
      </dsp:txBody>
      <dsp:txXfrm>
        <a:off x="2950218" y="1599802"/>
        <a:ext cx="1424091" cy="1599802"/>
      </dsp:txXfrm>
    </dsp:sp>
    <dsp:sp modelId="{1663FC35-AD05-40EF-889E-841830825427}">
      <dsp:nvSpPr>
        <dsp:cNvPr id="0" name=""/>
        <dsp:cNvSpPr/>
      </dsp:nvSpPr>
      <dsp:spPr>
        <a:xfrm>
          <a:off x="2979755" y="239970"/>
          <a:ext cx="1331835" cy="1331835"/>
        </a:xfrm>
        <a:prstGeom prst="ellipse">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46B32A-EE3B-4920-B38C-1431BDA590C4}">
      <dsp:nvSpPr>
        <dsp:cNvPr id="0" name=""/>
        <dsp:cNvSpPr/>
      </dsp:nvSpPr>
      <dsp:spPr>
        <a:xfrm>
          <a:off x="4400441" y="0"/>
          <a:ext cx="1424091" cy="3999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ts val="1200"/>
            </a:spcAft>
            <a:buNone/>
          </a:pPr>
          <a:endParaRPr lang="en-US" sz="1400" b="1" kern="1200" dirty="0"/>
        </a:p>
        <a:p>
          <a:pPr marL="0" lvl="0" indent="0" algn="ctr" defTabSz="622300">
            <a:lnSpc>
              <a:spcPct val="90000"/>
            </a:lnSpc>
            <a:spcBef>
              <a:spcPct val="0"/>
            </a:spcBef>
            <a:spcAft>
              <a:spcPct val="35000"/>
            </a:spcAft>
            <a:buNone/>
          </a:pPr>
          <a:r>
            <a:rPr lang="en-US" sz="1400" b="1" kern="1200" dirty="0"/>
            <a:t>Security</a:t>
          </a:r>
        </a:p>
        <a:p>
          <a:pPr marL="0" lvl="0" indent="0" algn="l" defTabSz="622300">
            <a:lnSpc>
              <a:spcPct val="90000"/>
            </a:lnSpc>
            <a:spcBef>
              <a:spcPct val="0"/>
            </a:spcBef>
            <a:spcAft>
              <a:spcPct val="35000"/>
            </a:spcAft>
            <a:buNone/>
          </a:pPr>
          <a:r>
            <a:rPr lang="en-US" sz="1000" kern="1200" dirty="0"/>
            <a:t>- Ability to work freely with the data within a dedicated workplace</a:t>
          </a:r>
        </a:p>
        <a:p>
          <a:pPr marL="0" lvl="0" indent="0" algn="l" defTabSz="622300">
            <a:lnSpc>
              <a:spcPct val="90000"/>
            </a:lnSpc>
            <a:spcBef>
              <a:spcPct val="0"/>
            </a:spcBef>
            <a:spcAft>
              <a:spcPct val="35000"/>
            </a:spcAft>
            <a:buNone/>
          </a:pPr>
          <a:r>
            <a:rPr lang="en-US" sz="1000" kern="1200" dirty="0"/>
            <a:t>- Unbiased and automated insights </a:t>
          </a:r>
        </a:p>
        <a:p>
          <a:pPr marL="0" lvl="0" indent="0" algn="l" defTabSz="622300">
            <a:lnSpc>
              <a:spcPct val="90000"/>
            </a:lnSpc>
            <a:spcBef>
              <a:spcPct val="0"/>
            </a:spcBef>
            <a:spcAft>
              <a:spcPct val="35000"/>
            </a:spcAft>
            <a:buNone/>
          </a:pPr>
          <a:r>
            <a:rPr lang="en-US" sz="1000" kern="1200" dirty="0"/>
            <a:t>- Clear visibility into data lineage and audit trails </a:t>
          </a:r>
        </a:p>
        <a:p>
          <a:pPr marL="0" lvl="0" indent="0" algn="l" defTabSz="622300">
            <a:lnSpc>
              <a:spcPct val="90000"/>
            </a:lnSpc>
            <a:spcBef>
              <a:spcPct val="0"/>
            </a:spcBef>
            <a:spcAft>
              <a:spcPct val="35000"/>
            </a:spcAft>
            <a:buNone/>
          </a:pPr>
          <a:r>
            <a:rPr lang="en-US" sz="1000" kern="1200" dirty="0"/>
            <a:t>- Flexibility and ability to Plug-and-Play with data tools</a:t>
          </a:r>
          <a:endParaRPr lang="en-CA" sz="1000" kern="1200" dirty="0"/>
        </a:p>
      </dsp:txBody>
      <dsp:txXfrm>
        <a:off x="4400441" y="1599802"/>
        <a:ext cx="1424091" cy="1599802"/>
      </dsp:txXfrm>
    </dsp:sp>
    <dsp:sp modelId="{3BD1B028-0938-45B9-AC2C-2540020E9F87}">
      <dsp:nvSpPr>
        <dsp:cNvPr id="0" name=""/>
        <dsp:cNvSpPr/>
      </dsp:nvSpPr>
      <dsp:spPr>
        <a:xfrm>
          <a:off x="4521298" y="255020"/>
          <a:ext cx="1331835" cy="1331835"/>
        </a:xfrm>
        <a:prstGeom prst="ellipse">
          <a:avLst/>
        </a:prstGeom>
        <a:blipFill>
          <a:blip xmlns:r="http://schemas.openxmlformats.org/officeDocument/2006/relationships" r:embed="rId4">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9C21A1-70C7-46EB-A8A6-4889CA5FE2C9}">
      <dsp:nvSpPr>
        <dsp:cNvPr id="0" name=""/>
        <dsp:cNvSpPr/>
      </dsp:nvSpPr>
      <dsp:spPr>
        <a:xfrm>
          <a:off x="5867255" y="0"/>
          <a:ext cx="1424091" cy="3999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0"/>
            </a:lnSpc>
            <a:spcBef>
              <a:spcPct val="0"/>
            </a:spcBef>
            <a:spcAft>
              <a:spcPts val="1400"/>
            </a:spcAft>
            <a:buNone/>
          </a:pPr>
          <a:endParaRPr lang="en-US" sz="1400" b="1" kern="1200" dirty="0"/>
        </a:p>
        <a:p>
          <a:pPr marL="0" lvl="0" indent="0" algn="ctr" defTabSz="622300">
            <a:lnSpc>
              <a:spcPct val="0"/>
            </a:lnSpc>
            <a:spcBef>
              <a:spcPct val="0"/>
            </a:spcBef>
            <a:spcAft>
              <a:spcPct val="35000"/>
            </a:spcAft>
            <a:buNone/>
          </a:pPr>
          <a:r>
            <a:rPr lang="en-US" sz="1400" b="1" kern="1200" dirty="0"/>
            <a:t>Scalability </a:t>
          </a:r>
        </a:p>
        <a:p>
          <a:pPr marL="0" lvl="0" indent="0" algn="l" defTabSz="622300">
            <a:lnSpc>
              <a:spcPct val="90000"/>
            </a:lnSpc>
            <a:spcBef>
              <a:spcPct val="0"/>
            </a:spcBef>
            <a:spcAft>
              <a:spcPct val="35000"/>
            </a:spcAft>
            <a:buNone/>
          </a:pPr>
          <a:r>
            <a:rPr lang="en-US" sz="1000" kern="1200" dirty="0"/>
            <a:t>- Interoperability with predefined API accessibility and standards</a:t>
          </a:r>
        </a:p>
        <a:p>
          <a:pPr marL="0" lvl="0" indent="0" algn="l" defTabSz="622300">
            <a:lnSpc>
              <a:spcPct val="90000"/>
            </a:lnSpc>
            <a:spcBef>
              <a:spcPct val="0"/>
            </a:spcBef>
            <a:spcAft>
              <a:spcPct val="35000"/>
            </a:spcAft>
            <a:buNone/>
          </a:pPr>
          <a:r>
            <a:rPr lang="en-US" sz="1000" kern="1200" dirty="0"/>
            <a:t>- Ability to integrate cloud support suite</a:t>
          </a:r>
        </a:p>
        <a:p>
          <a:pPr marL="0" lvl="0" indent="0" algn="l" defTabSz="622300">
            <a:lnSpc>
              <a:spcPct val="90000"/>
            </a:lnSpc>
            <a:spcBef>
              <a:spcPct val="0"/>
            </a:spcBef>
            <a:spcAft>
              <a:spcPct val="35000"/>
            </a:spcAft>
            <a:buNone/>
          </a:pPr>
          <a:r>
            <a:rPr lang="en-US" sz="1000" kern="1200" dirty="0"/>
            <a:t>- Decentralized and scalable PII protection </a:t>
          </a:r>
          <a:endParaRPr lang="en-CA" sz="1000" kern="1200" dirty="0"/>
        </a:p>
      </dsp:txBody>
      <dsp:txXfrm>
        <a:off x="5867255" y="1599802"/>
        <a:ext cx="1424091" cy="1599802"/>
      </dsp:txXfrm>
    </dsp:sp>
    <dsp:sp modelId="{8276E1A5-46B2-4DCA-A441-B3133B938EE8}">
      <dsp:nvSpPr>
        <dsp:cNvPr id="0" name=""/>
        <dsp:cNvSpPr/>
      </dsp:nvSpPr>
      <dsp:spPr>
        <a:xfrm>
          <a:off x="5913383" y="239970"/>
          <a:ext cx="1331835" cy="1331835"/>
        </a:xfrm>
        <a:prstGeom prst="ellipse">
          <a:avLst/>
        </a:prstGeom>
        <a:blipFill>
          <a:blip xmlns:r="http://schemas.openxmlformats.org/officeDocument/2006/relationships" r:embed="rId5">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79FB05-42E8-4B1A-87EA-0AA2F8C53137}">
      <dsp:nvSpPr>
        <dsp:cNvPr id="0" name=""/>
        <dsp:cNvSpPr/>
      </dsp:nvSpPr>
      <dsp:spPr>
        <a:xfrm>
          <a:off x="266096" y="3732204"/>
          <a:ext cx="6708039" cy="18993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FFB18-7842-FD44-8705-14C2F0FDCBD8}">
      <dsp:nvSpPr>
        <dsp:cNvPr id="0" name=""/>
        <dsp:cNvSpPr/>
      </dsp:nvSpPr>
      <dsp:spPr>
        <a:xfrm>
          <a:off x="236662" y="620"/>
          <a:ext cx="1798595" cy="1798595"/>
        </a:xfrm>
        <a:prstGeom prst="ellipse">
          <a:avLst/>
        </a:prstGeom>
        <a:solidFill>
          <a:schemeClr val="accent1">
            <a:shade val="80000"/>
            <a:alpha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983" tIns="17780" rIns="98983"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rgbClr val="2576B7"/>
              </a:solidFill>
              <a:latin typeface="Montserrat Medium" pitchFamily="2" charset="77"/>
            </a:rPr>
            <a:t>Number of data sources </a:t>
          </a:r>
        </a:p>
      </dsp:txBody>
      <dsp:txXfrm>
        <a:off x="500060" y="264018"/>
        <a:ext cx="1271799" cy="1271799"/>
      </dsp:txXfrm>
    </dsp:sp>
    <dsp:sp modelId="{783CCB37-149D-A247-BAA1-1ECCA1090D11}">
      <dsp:nvSpPr>
        <dsp:cNvPr id="0" name=""/>
        <dsp:cNvSpPr/>
      </dsp:nvSpPr>
      <dsp:spPr>
        <a:xfrm>
          <a:off x="1719298" y="620"/>
          <a:ext cx="1798595" cy="1798595"/>
        </a:xfrm>
        <a:prstGeom prst="ellipse">
          <a:avLst/>
        </a:prstGeom>
        <a:solidFill>
          <a:schemeClr val="accent1">
            <a:shade val="80000"/>
            <a:alpha val="50000"/>
            <a:hueOff val="133729"/>
            <a:satOff val="-7418"/>
            <a:lumOff val="7936"/>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6000" tIns="17780" rIns="3600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rgbClr val="2576B7"/>
              </a:solidFill>
              <a:latin typeface="Montserrat Medium" pitchFamily="2" charset="77"/>
              <a:ea typeface="+mn-ea"/>
              <a:cs typeface="+mn-cs"/>
            </a:rPr>
            <a:t>Complex data</a:t>
          </a:r>
        </a:p>
        <a:p>
          <a:pPr marL="0" lvl="0" indent="0" algn="ctr" defTabSz="622300">
            <a:lnSpc>
              <a:spcPct val="90000"/>
            </a:lnSpc>
            <a:spcBef>
              <a:spcPct val="0"/>
            </a:spcBef>
            <a:spcAft>
              <a:spcPct val="35000"/>
            </a:spcAft>
            <a:buNone/>
          </a:pPr>
          <a:r>
            <a:rPr lang="en-US" sz="1400" b="0" i="0" kern="1200" dirty="0">
              <a:solidFill>
                <a:srgbClr val="2576B7"/>
              </a:solidFill>
              <a:latin typeface="Montserrat Medium" pitchFamily="2" charset="77"/>
              <a:ea typeface="+mn-ea"/>
              <a:cs typeface="+mn-cs"/>
            </a:rPr>
            <a:t>environment</a:t>
          </a:r>
        </a:p>
      </dsp:txBody>
      <dsp:txXfrm>
        <a:off x="1982696" y="264018"/>
        <a:ext cx="1271799" cy="1271799"/>
      </dsp:txXfrm>
    </dsp:sp>
    <dsp:sp modelId="{61922EB9-BF03-8F4D-BC40-04641AB9C9F6}">
      <dsp:nvSpPr>
        <dsp:cNvPr id="0" name=""/>
        <dsp:cNvSpPr/>
      </dsp:nvSpPr>
      <dsp:spPr>
        <a:xfrm>
          <a:off x="3184430" y="620"/>
          <a:ext cx="1798595" cy="1798595"/>
        </a:xfrm>
        <a:prstGeom prst="ellipse">
          <a:avLst/>
        </a:prstGeom>
        <a:solidFill>
          <a:srgbClr val="2576B7">
            <a:shade val="80000"/>
            <a:alpha val="50000"/>
            <a:hueOff val="106984"/>
            <a:satOff val="-5935"/>
            <a:lumOff val="6349"/>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7503" tIns="17780" rIns="77503"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rgbClr val="2576B7"/>
              </a:solidFill>
              <a:latin typeface="Montserrat Medium" pitchFamily="2" charset="77"/>
              <a:ea typeface="+mn-ea"/>
              <a:cs typeface="+mn-cs"/>
            </a:rPr>
            <a:t>Unreliable external data sources </a:t>
          </a:r>
        </a:p>
      </dsp:txBody>
      <dsp:txXfrm>
        <a:off x="3447828" y="264018"/>
        <a:ext cx="1271799" cy="1271799"/>
      </dsp:txXfrm>
    </dsp:sp>
    <dsp:sp modelId="{9F42BC4C-405D-E24F-8ECA-8C20856D232E}">
      <dsp:nvSpPr>
        <dsp:cNvPr id="0" name=""/>
        <dsp:cNvSpPr/>
      </dsp:nvSpPr>
      <dsp:spPr>
        <a:xfrm>
          <a:off x="4623306" y="620"/>
          <a:ext cx="1798595" cy="1798595"/>
        </a:xfrm>
        <a:prstGeom prst="ellipse">
          <a:avLst/>
        </a:prstGeom>
        <a:solidFill>
          <a:schemeClr val="accent1">
            <a:shade val="80000"/>
            <a:alpha val="50000"/>
            <a:hueOff val="401188"/>
            <a:satOff val="-22255"/>
            <a:lumOff val="23809"/>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983" tIns="17780" rIns="98983"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rgbClr val="2576B7"/>
              </a:solidFill>
              <a:latin typeface="Montserrat Medium" pitchFamily="2" charset="77"/>
              <a:ea typeface="+mn-ea"/>
              <a:cs typeface="+mn-cs"/>
            </a:rPr>
            <a:t>Slow legacy data platforms </a:t>
          </a:r>
        </a:p>
      </dsp:txBody>
      <dsp:txXfrm>
        <a:off x="4886704" y="264018"/>
        <a:ext cx="1271799" cy="1271799"/>
      </dsp:txXfrm>
    </dsp:sp>
    <dsp:sp modelId="{482012EC-4D25-1C40-80FD-73DC9551DB39}">
      <dsp:nvSpPr>
        <dsp:cNvPr id="0" name=""/>
        <dsp:cNvSpPr/>
      </dsp:nvSpPr>
      <dsp:spPr>
        <a:xfrm>
          <a:off x="6062182" y="620"/>
          <a:ext cx="1798595" cy="1798595"/>
        </a:xfrm>
        <a:prstGeom prst="ellipse">
          <a:avLst/>
        </a:prstGeom>
        <a:solidFill>
          <a:schemeClr val="accent1">
            <a:shade val="80000"/>
            <a:alpha val="50000"/>
            <a:hueOff val="534918"/>
            <a:satOff val="-29673"/>
            <a:lumOff val="31745"/>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983" tIns="17780" rIns="98983"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rgbClr val="2576B7"/>
              </a:solidFill>
              <a:latin typeface="Montserrat Medium" pitchFamily="2" charset="77"/>
              <a:ea typeface="+mn-ea"/>
              <a:cs typeface="+mn-cs"/>
            </a:rPr>
            <a:t>Speed required for new insights</a:t>
          </a:r>
        </a:p>
      </dsp:txBody>
      <dsp:txXfrm>
        <a:off x="6325580" y="264018"/>
        <a:ext cx="1271799" cy="1271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B66A8-61D7-469D-ABDE-4594C412F670}">
      <dsp:nvSpPr>
        <dsp:cNvPr id="0" name=""/>
        <dsp:cNvSpPr/>
      </dsp:nvSpPr>
      <dsp:spPr>
        <a:xfrm>
          <a:off x="0" y="0"/>
          <a:ext cx="7279852" cy="454990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B6E8FA-0287-4C8D-9EDA-F37F55F9EA1D}">
      <dsp:nvSpPr>
        <dsp:cNvPr id="0" name=""/>
        <dsp:cNvSpPr/>
      </dsp:nvSpPr>
      <dsp:spPr>
        <a:xfrm>
          <a:off x="1007855" y="3117809"/>
          <a:ext cx="189276" cy="1892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56F275-D7F5-424C-A826-A3EA65538429}">
      <dsp:nvSpPr>
        <dsp:cNvPr id="0" name=""/>
        <dsp:cNvSpPr/>
      </dsp:nvSpPr>
      <dsp:spPr>
        <a:xfrm>
          <a:off x="1164574" y="3234984"/>
          <a:ext cx="1913370" cy="131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94" tIns="0" rIns="0" bIns="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kern="1200" dirty="0">
              <a:solidFill>
                <a:srgbClr val="494949"/>
              </a:solidFill>
              <a:latin typeface="Roboto Condensed Light" panose="02000000000000000000" pitchFamily="2" charset="0"/>
              <a:ea typeface="+mn-ea"/>
              <a:cs typeface="+mn-cs"/>
            </a:rPr>
            <a:t>Understand customer journey</a:t>
          </a:r>
        </a:p>
        <a:p>
          <a:pPr marL="0" lvl="0" indent="0" algn="l" defTabSz="622300">
            <a:lnSpc>
              <a:spcPct val="90000"/>
            </a:lnSpc>
            <a:spcBef>
              <a:spcPct val="0"/>
            </a:spcBef>
            <a:spcAft>
              <a:spcPct val="35000"/>
            </a:spcAft>
            <a:buFont typeface="Arial" panose="020B0604020202020204" pitchFamily="34" charset="0"/>
            <a:buNone/>
          </a:pPr>
          <a:r>
            <a:rPr lang="en-US" sz="1400" b="0" kern="1200" dirty="0">
              <a:solidFill>
                <a:srgbClr val="494949"/>
              </a:solidFill>
              <a:latin typeface="Roboto Condensed Light" panose="02000000000000000000" pitchFamily="2" charset="0"/>
              <a:ea typeface="+mn-ea"/>
              <a:cs typeface="+mn-cs"/>
            </a:rPr>
            <a:t>Reduce uncertainty. </a:t>
          </a:r>
        </a:p>
        <a:p>
          <a:pPr marL="0" lvl="0" indent="0" algn="l" defTabSz="622300">
            <a:lnSpc>
              <a:spcPct val="90000"/>
            </a:lnSpc>
            <a:spcBef>
              <a:spcPct val="0"/>
            </a:spcBef>
            <a:spcAft>
              <a:spcPct val="35000"/>
            </a:spcAft>
            <a:buFont typeface="Arial" panose="020B0604020202020204" pitchFamily="34" charset="0"/>
            <a:buNone/>
          </a:pPr>
          <a:r>
            <a:rPr lang="en-US" sz="1400" b="0" kern="1200" dirty="0">
              <a:solidFill>
                <a:srgbClr val="494949"/>
              </a:solidFill>
              <a:latin typeface="Roboto Condensed Light" panose="02000000000000000000" pitchFamily="2" charset="0"/>
              <a:ea typeface="+mn-ea"/>
              <a:cs typeface="+mn-cs"/>
            </a:rPr>
            <a:t>Provide information to get from worst to best case. </a:t>
          </a:r>
          <a:endParaRPr lang="en-CA" sz="1400" b="0" kern="1200" dirty="0">
            <a:solidFill>
              <a:srgbClr val="494949"/>
            </a:solidFill>
            <a:latin typeface="Roboto Condensed Light" panose="02000000000000000000" pitchFamily="2" charset="0"/>
            <a:ea typeface="+mn-ea"/>
            <a:cs typeface="+mn-cs"/>
          </a:endParaRPr>
        </a:p>
      </dsp:txBody>
      <dsp:txXfrm>
        <a:off x="1164574" y="3234984"/>
        <a:ext cx="1913370" cy="1314923"/>
      </dsp:txXfrm>
    </dsp:sp>
    <dsp:sp modelId="{FCB912F1-0896-4845-A4FC-5B5DF77E3377}">
      <dsp:nvSpPr>
        <dsp:cNvPr id="0" name=""/>
        <dsp:cNvSpPr/>
      </dsp:nvSpPr>
      <dsp:spPr>
        <a:xfrm>
          <a:off x="2600225" y="1903681"/>
          <a:ext cx="342153" cy="342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68D96-7B20-4AD0-BF27-182FE4852BDB}">
      <dsp:nvSpPr>
        <dsp:cNvPr id="0" name=""/>
        <dsp:cNvSpPr/>
      </dsp:nvSpPr>
      <dsp:spPr>
        <a:xfrm>
          <a:off x="2828923" y="2074758"/>
          <a:ext cx="1747164" cy="247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300" tIns="0" rIns="0" bIns="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kern="1200" dirty="0">
              <a:solidFill>
                <a:srgbClr val="494949"/>
              </a:solidFill>
              <a:latin typeface="Roboto Condensed Light" panose="02000000000000000000" pitchFamily="2" charset="0"/>
              <a:ea typeface="+mn-ea"/>
              <a:cs typeface="+mn-cs"/>
            </a:rPr>
            <a:t>Data product ideas</a:t>
          </a:r>
        </a:p>
        <a:p>
          <a:pPr marL="0" lvl="0" indent="0" algn="l" defTabSz="622300">
            <a:lnSpc>
              <a:spcPct val="90000"/>
            </a:lnSpc>
            <a:spcBef>
              <a:spcPct val="0"/>
            </a:spcBef>
            <a:spcAft>
              <a:spcPct val="35000"/>
            </a:spcAft>
            <a:buFont typeface="Arial" panose="020B0604020202020204" pitchFamily="34" charset="0"/>
            <a:buNone/>
          </a:pPr>
          <a:r>
            <a:rPr lang="en-US" sz="1400" b="0" kern="1200" dirty="0">
              <a:solidFill>
                <a:srgbClr val="494949"/>
              </a:solidFill>
              <a:latin typeface="Roboto Condensed Light" panose="02000000000000000000" pitchFamily="2" charset="0"/>
              <a:ea typeface="+mn-ea"/>
              <a:cs typeface="+mn-cs"/>
            </a:rPr>
            <a:t>Test different value proposition. </a:t>
          </a:r>
        </a:p>
        <a:p>
          <a:pPr marL="0" lvl="0" indent="0" algn="l" defTabSz="622300">
            <a:lnSpc>
              <a:spcPct val="90000"/>
            </a:lnSpc>
            <a:spcBef>
              <a:spcPct val="0"/>
            </a:spcBef>
            <a:spcAft>
              <a:spcPct val="35000"/>
            </a:spcAft>
            <a:buFont typeface="Arial" panose="020B0604020202020204" pitchFamily="34" charset="0"/>
            <a:buNone/>
          </a:pPr>
          <a:r>
            <a:rPr lang="en-US" sz="1400" b="0" kern="1200" dirty="0">
              <a:solidFill>
                <a:srgbClr val="494949"/>
              </a:solidFill>
              <a:latin typeface="Roboto Condensed Light" panose="02000000000000000000" pitchFamily="2" charset="0"/>
              <a:ea typeface="+mn-ea"/>
              <a:cs typeface="+mn-cs"/>
            </a:rPr>
            <a:t>Rational for investment. </a:t>
          </a:r>
        </a:p>
        <a:p>
          <a:pPr marL="0" lvl="0" indent="0" algn="l" defTabSz="622300">
            <a:lnSpc>
              <a:spcPct val="90000"/>
            </a:lnSpc>
            <a:spcBef>
              <a:spcPct val="0"/>
            </a:spcBef>
            <a:spcAft>
              <a:spcPct val="35000"/>
            </a:spcAft>
            <a:buFont typeface="Arial" panose="020B0604020202020204" pitchFamily="34" charset="0"/>
            <a:buNone/>
          </a:pPr>
          <a:r>
            <a:rPr lang="en-US" sz="1400" b="0" kern="1200" dirty="0">
              <a:solidFill>
                <a:srgbClr val="494949"/>
              </a:solidFill>
              <a:latin typeface="Roboto Condensed Light" panose="02000000000000000000" pitchFamily="2" charset="0"/>
              <a:ea typeface="+mn-ea"/>
              <a:cs typeface="+mn-cs"/>
            </a:rPr>
            <a:t>Uniqueness of data and external benefits. </a:t>
          </a:r>
          <a:endParaRPr lang="en-CA" sz="1400" b="0" kern="1200" dirty="0">
            <a:solidFill>
              <a:srgbClr val="494949"/>
            </a:solidFill>
            <a:latin typeface="Roboto Condensed Light" panose="02000000000000000000" pitchFamily="2" charset="0"/>
            <a:ea typeface="+mn-ea"/>
            <a:cs typeface="+mn-cs"/>
          </a:endParaRPr>
        </a:p>
      </dsp:txBody>
      <dsp:txXfrm>
        <a:off x="2828923" y="2074758"/>
        <a:ext cx="1747164" cy="2475149"/>
      </dsp:txXfrm>
    </dsp:sp>
    <dsp:sp modelId="{201BC9E2-DA67-46B4-8395-59242BC92E45}">
      <dsp:nvSpPr>
        <dsp:cNvPr id="0" name=""/>
        <dsp:cNvSpPr/>
      </dsp:nvSpPr>
      <dsp:spPr>
        <a:xfrm>
          <a:off x="4609464" y="1151126"/>
          <a:ext cx="473190" cy="4731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3E2B20-E361-41D7-9738-B744C29B6453}">
      <dsp:nvSpPr>
        <dsp:cNvPr id="0" name=""/>
        <dsp:cNvSpPr/>
      </dsp:nvSpPr>
      <dsp:spPr>
        <a:xfrm>
          <a:off x="4963067" y="1387721"/>
          <a:ext cx="2307235" cy="316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734"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494949"/>
              </a:solidFill>
              <a:latin typeface="Roboto Condensed Light" panose="02000000000000000000" pitchFamily="2" charset="0"/>
              <a:ea typeface="+mn-ea"/>
              <a:cs typeface="+mn-cs"/>
            </a:rPr>
            <a:t>Value proposition </a:t>
          </a:r>
        </a:p>
        <a:p>
          <a:pPr marL="0" lvl="0" algn="l" defTabSz="622300">
            <a:lnSpc>
              <a:spcPct val="90000"/>
            </a:lnSpc>
            <a:spcBef>
              <a:spcPct val="0"/>
            </a:spcBef>
            <a:spcAft>
              <a:spcPct val="35000"/>
            </a:spcAft>
            <a:buNone/>
          </a:pPr>
          <a:r>
            <a:rPr lang="en-US" sz="1400" kern="1200" dirty="0">
              <a:solidFill>
                <a:srgbClr val="494949"/>
              </a:solidFill>
              <a:latin typeface="Roboto Condensed Light" panose="02000000000000000000" pitchFamily="2" charset="0"/>
              <a:ea typeface="+mn-ea"/>
              <a:cs typeface="+mn-cs"/>
            </a:rPr>
            <a:t>Optimize data products. </a:t>
          </a:r>
        </a:p>
        <a:p>
          <a:pPr marL="0" lvl="0" algn="l" defTabSz="622300">
            <a:lnSpc>
              <a:spcPct val="90000"/>
            </a:lnSpc>
            <a:spcBef>
              <a:spcPct val="0"/>
            </a:spcBef>
            <a:spcAft>
              <a:spcPct val="35000"/>
            </a:spcAft>
            <a:buNone/>
          </a:pPr>
          <a:r>
            <a:rPr lang="en-US" sz="1400" kern="1200" dirty="0">
              <a:solidFill>
                <a:srgbClr val="494949"/>
              </a:solidFill>
              <a:latin typeface="Roboto Condensed Light" panose="02000000000000000000" pitchFamily="2" charset="0"/>
              <a:ea typeface="+mn-ea"/>
              <a:cs typeface="+mn-cs"/>
            </a:rPr>
            <a:t>Include feedback loop.</a:t>
          </a:r>
        </a:p>
        <a:p>
          <a:pPr marL="0" lvl="0" algn="l" defTabSz="622300">
            <a:lnSpc>
              <a:spcPct val="90000"/>
            </a:lnSpc>
            <a:spcBef>
              <a:spcPct val="0"/>
            </a:spcBef>
            <a:spcAft>
              <a:spcPct val="35000"/>
            </a:spcAft>
            <a:buNone/>
          </a:pPr>
          <a:r>
            <a:rPr lang="en-CA" sz="1400" kern="1200" dirty="0">
              <a:solidFill>
                <a:srgbClr val="494949"/>
              </a:solidFill>
              <a:latin typeface="Roboto Condensed Light" panose="02000000000000000000" pitchFamily="2" charset="0"/>
              <a:ea typeface="+mn-ea"/>
              <a:cs typeface="+mn-cs"/>
            </a:rPr>
            <a:t>Optimize algorithm.</a:t>
          </a:r>
        </a:p>
      </dsp:txBody>
      <dsp:txXfrm>
        <a:off x="4963067" y="1387721"/>
        <a:ext cx="2307235" cy="3162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2533" y="0"/>
          <a:ext cx="2541613" cy="101619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0</a:t>
          </a:r>
        </a:p>
      </dsp:txBody>
      <dsp:txXfrm>
        <a:off x="2533" y="0"/>
        <a:ext cx="2287565" cy="1016192"/>
      </dsp:txXfrm>
    </dsp:sp>
    <dsp:sp modelId="{BE840A39-1306-4AEF-ADCD-28099CAE7BE1}">
      <dsp:nvSpPr>
        <dsp:cNvPr id="0" name=""/>
        <dsp:cNvSpPr/>
      </dsp:nvSpPr>
      <dsp:spPr>
        <a:xfrm>
          <a:off x="2035823" y="0"/>
          <a:ext cx="2541613" cy="1016192"/>
        </a:xfrm>
        <a:prstGeom prst="chevron">
          <a:avLst/>
        </a:prstGeom>
        <a:solidFill>
          <a:schemeClr val="accent1">
            <a:shade val="80000"/>
            <a:hueOff val="178306"/>
            <a:satOff val="-9891"/>
            <a:lumOff val="105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1</a:t>
          </a:r>
          <a:endParaRPr lang="en-CA" sz="1200" kern="1200" dirty="0">
            <a:latin typeface="Montserrat" panose="00000500000000000000" pitchFamily="2" charset="0"/>
          </a:endParaRPr>
        </a:p>
      </dsp:txBody>
      <dsp:txXfrm>
        <a:off x="2543919" y="0"/>
        <a:ext cx="1525421" cy="1016192"/>
      </dsp:txXfrm>
    </dsp:sp>
    <dsp:sp modelId="{A8612D2A-892A-4F89-A395-9A98FAF04D82}">
      <dsp:nvSpPr>
        <dsp:cNvPr id="0" name=""/>
        <dsp:cNvSpPr/>
      </dsp:nvSpPr>
      <dsp:spPr>
        <a:xfrm>
          <a:off x="4069114" y="0"/>
          <a:ext cx="2541613" cy="1016192"/>
        </a:xfrm>
        <a:prstGeom prst="chevron">
          <a:avLst/>
        </a:prstGeom>
        <a:solidFill>
          <a:schemeClr val="accent1">
            <a:shade val="80000"/>
            <a:hueOff val="356612"/>
            <a:satOff val="-19782"/>
            <a:lumOff val="21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2</a:t>
          </a:r>
          <a:endParaRPr lang="en-CA" sz="1200" kern="1200" dirty="0">
            <a:latin typeface="Montserrat" panose="00000500000000000000" pitchFamily="2" charset="0"/>
          </a:endParaRPr>
        </a:p>
      </dsp:txBody>
      <dsp:txXfrm>
        <a:off x="4577210" y="0"/>
        <a:ext cx="1525421" cy="1016192"/>
      </dsp:txXfrm>
    </dsp:sp>
    <dsp:sp modelId="{3DB7A99E-41BC-AC47-994C-7774AEF62FE1}">
      <dsp:nvSpPr>
        <dsp:cNvPr id="0" name=""/>
        <dsp:cNvSpPr/>
      </dsp:nvSpPr>
      <dsp:spPr>
        <a:xfrm>
          <a:off x="6102404" y="0"/>
          <a:ext cx="2541613" cy="1016192"/>
        </a:xfrm>
        <a:prstGeom prst="chevron">
          <a:avLst/>
        </a:prstGeom>
        <a:solidFill>
          <a:schemeClr val="accent1">
            <a:shade val="80000"/>
            <a:hueOff val="534918"/>
            <a:satOff val="-29673"/>
            <a:lumOff val="31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3</a:t>
          </a:r>
        </a:p>
      </dsp:txBody>
      <dsp:txXfrm>
        <a:off x="6610500" y="0"/>
        <a:ext cx="1525421" cy="101619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10/23/2020</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10/23/2020</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336771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91567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dirty="0"/>
          </a:p>
        </p:txBody>
      </p:sp>
    </p:spTree>
    <p:extLst>
      <p:ext uri="{BB962C8B-B14F-4D97-AF65-F5344CB8AC3E}">
        <p14:creationId xmlns:p14="http://schemas.microsoft.com/office/powerpoint/2010/main" val="335833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8</a:t>
            </a:fld>
            <a:endParaRPr lang="en-US" dirty="0"/>
          </a:p>
        </p:txBody>
      </p:sp>
    </p:spTree>
    <p:extLst>
      <p:ext uri="{BB962C8B-B14F-4D97-AF65-F5344CB8AC3E}">
        <p14:creationId xmlns:p14="http://schemas.microsoft.com/office/powerpoint/2010/main" val="90128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9506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29682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13</a:t>
            </a:fld>
            <a:endParaRPr lang="en-US" dirty="0"/>
          </a:p>
        </p:txBody>
      </p:sp>
    </p:spTree>
    <p:extLst>
      <p:ext uri="{BB962C8B-B14F-4D97-AF65-F5344CB8AC3E}">
        <p14:creationId xmlns:p14="http://schemas.microsoft.com/office/powerpoint/2010/main" val="76847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t>14</a:t>
            </a:fld>
            <a:endParaRPr lang="en-US" dirty="0"/>
          </a:p>
        </p:txBody>
      </p:sp>
    </p:spTree>
    <p:extLst>
      <p:ext uri="{BB962C8B-B14F-4D97-AF65-F5344CB8AC3E}">
        <p14:creationId xmlns:p14="http://schemas.microsoft.com/office/powerpoint/2010/main" val="381783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16</a:t>
            </a:fld>
            <a:endParaRPr lang="en-US" dirty="0"/>
          </a:p>
        </p:txBody>
      </p:sp>
    </p:spTree>
    <p:extLst>
      <p:ext uri="{BB962C8B-B14F-4D97-AF65-F5344CB8AC3E}">
        <p14:creationId xmlns:p14="http://schemas.microsoft.com/office/powerpoint/2010/main" val="2524858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3.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Dar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C159DB-E140-2142-A538-00EA82E4EAB0}"/>
              </a:ext>
            </a:extLst>
          </p:cNvPr>
          <p:cNvSpPr>
            <a:spLocks noGrp="1"/>
          </p:cNvSpPr>
          <p:nvPr>
            <p:ph type="body" sz="quarter" idx="10" hasCustomPrompt="1"/>
          </p:nvPr>
        </p:nvSpPr>
        <p:spPr>
          <a:xfrm>
            <a:off x="650875" y="1391732"/>
            <a:ext cx="6579266" cy="724147"/>
          </a:xfrm>
          <a:prstGeom prst="rect">
            <a:avLst/>
          </a:prstGeom>
        </p:spPr>
        <p:txBody>
          <a:bodyPr/>
          <a:lstStyle>
            <a:lvl1pPr marL="0" indent="0">
              <a:lnSpc>
                <a:spcPct val="90000"/>
              </a:lnSpc>
              <a:buNone/>
              <a:defRPr sz="4400" b="1" i="0">
                <a:solidFill>
                  <a:schemeClr val="bg1"/>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Section Title</a:t>
            </a:r>
          </a:p>
        </p:txBody>
      </p:sp>
      <p:sp>
        <p:nvSpPr>
          <p:cNvPr id="5" name="Text Placeholder 12">
            <a:extLst>
              <a:ext uri="{FF2B5EF4-FFF2-40B4-BE49-F238E27FC236}">
                <a16:creationId xmlns:a16="http://schemas.microsoft.com/office/drawing/2014/main" id="{9F40FDD0-3CC9-E242-BC04-78D2DEF4846A}"/>
              </a:ext>
            </a:extLst>
          </p:cNvPr>
          <p:cNvSpPr>
            <a:spLocks noGrp="1"/>
          </p:cNvSpPr>
          <p:nvPr>
            <p:ph type="body" sz="quarter" idx="11" hasCustomPrompt="1"/>
          </p:nvPr>
        </p:nvSpPr>
        <p:spPr>
          <a:xfrm>
            <a:off x="650874" y="2166970"/>
            <a:ext cx="6589897" cy="2139216"/>
          </a:xfrm>
          <a:prstGeom prst="rect">
            <a:avLst/>
          </a:prstGeom>
        </p:spPr>
        <p:txBody>
          <a:bodyPr/>
          <a:lstStyle>
            <a:lvl1pPr marL="0" indent="0">
              <a:lnSpc>
                <a:spcPct val="100000"/>
              </a:lnSpc>
              <a:buNone/>
              <a:defRPr sz="2000" b="0" i="0">
                <a:solidFill>
                  <a:schemeClr val="bg1"/>
                </a:solidFill>
                <a:latin typeface="Montserrat Medium"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dirty="0"/>
              <a:t>Subtitle text here</a:t>
            </a:r>
          </a:p>
        </p:txBody>
      </p:sp>
      <p:sp>
        <p:nvSpPr>
          <p:cNvPr id="6" name="object 40">
            <a:extLst>
              <a:ext uri="{FF2B5EF4-FFF2-40B4-BE49-F238E27FC236}">
                <a16:creationId xmlns:a16="http://schemas.microsoft.com/office/drawing/2014/main" id="{83487BA0-4409-4843-A57A-699629B502E6}"/>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bg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bg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bg1"/>
                </a:solidFill>
                <a:latin typeface="Roboto Condensed Light" panose="02000000000000000000" pitchFamily="2" charset="0"/>
                <a:ea typeface="Roboto Condensed Light" panose="02000000000000000000" pitchFamily="2" charset="0"/>
                <a:cs typeface="Arial"/>
              </a:rPr>
              <a:t>Group </a:t>
            </a:r>
            <a:r>
              <a:rPr sz="788" b="0" i="0" spc="3" dirty="0">
                <a:solidFill>
                  <a:schemeClr val="bg1"/>
                </a:solidFill>
                <a:latin typeface="Roboto Condensed Light" panose="02000000000000000000" pitchFamily="2" charset="0"/>
                <a:ea typeface="Roboto Condensed Light" panose="02000000000000000000" pitchFamily="2" charset="0"/>
                <a:cs typeface="Arial"/>
              </a:rPr>
              <a:t>Inc. </a:t>
            </a:r>
            <a:r>
              <a:rPr sz="788" b="0" i="0" dirty="0">
                <a:solidFill>
                  <a:schemeClr val="bg1"/>
                </a:solidFill>
                <a:latin typeface="Roboto Condensed Light" panose="02000000000000000000" pitchFamily="2" charset="0"/>
                <a:ea typeface="Roboto Condensed Light" panose="02000000000000000000" pitchFamily="2" charset="0"/>
                <a:cs typeface="Arial"/>
              </a:rPr>
              <a:t>is </a:t>
            </a:r>
            <a:r>
              <a:rPr sz="788" b="0" i="0" spc="6" dirty="0">
                <a:solidFill>
                  <a:schemeClr val="bg1"/>
                </a:solidFill>
                <a:latin typeface="Roboto Condensed Light" panose="02000000000000000000" pitchFamily="2" charset="0"/>
                <a:ea typeface="Roboto Condensed Light" panose="02000000000000000000" pitchFamily="2" charset="0"/>
                <a:cs typeface="Arial"/>
              </a:rPr>
              <a:t>a </a:t>
            </a:r>
            <a:r>
              <a:rPr sz="788" b="0" i="0" dirty="0">
                <a:solidFill>
                  <a:schemeClr val="bg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bg1"/>
                </a:solidFill>
                <a:latin typeface="Roboto Condensed Light" panose="02000000000000000000" pitchFamily="2" charset="0"/>
                <a:ea typeface="Roboto Condensed Light" panose="02000000000000000000" pitchFamily="2" charset="0"/>
                <a:cs typeface="Arial"/>
              </a:rPr>
              <a:t>in </a:t>
            </a:r>
            <a:r>
              <a:rPr sz="788" b="0" i="0" dirty="0">
                <a:solidFill>
                  <a:schemeClr val="bg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bg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and</a:t>
            </a:r>
            <a:r>
              <a:rPr sz="788" b="0" i="0" spc="9" dirty="0">
                <a:solidFill>
                  <a:schemeClr val="bg1"/>
                </a:solidFill>
                <a:latin typeface="Roboto Condensed Light" panose="02000000000000000000" pitchFamily="2" charset="0"/>
                <a:ea typeface="Roboto Condensed Light" panose="02000000000000000000" pitchFamily="2" charset="0"/>
                <a:cs typeface="Arial"/>
              </a:rPr>
              <a:t> </a:t>
            </a:r>
            <a:r>
              <a:rPr sz="788" b="0" i="0" dirty="0">
                <a:solidFill>
                  <a:schemeClr val="bg1"/>
                </a:solidFill>
                <a:latin typeface="Roboto Condensed Light" panose="02000000000000000000" pitchFamily="2" charset="0"/>
                <a:ea typeface="Roboto Condensed Light" panose="02000000000000000000" pitchFamily="2" charset="0"/>
                <a:cs typeface="Arial"/>
              </a:rPr>
              <a:t>advice.  </a:t>
            </a:r>
            <a:r>
              <a:rPr sz="788" b="0" i="0" spc="-6" dirty="0">
                <a:solidFill>
                  <a:schemeClr val="bg1"/>
                </a:solidFill>
                <a:latin typeface="Roboto Condensed Light" panose="02000000000000000000" pitchFamily="2" charset="0"/>
                <a:ea typeface="Roboto Condensed Light" panose="02000000000000000000" pitchFamily="2" charset="0"/>
                <a:cs typeface="Arial"/>
              </a:rPr>
              <a:t>Info-Tech’s </a:t>
            </a:r>
            <a:r>
              <a:rPr sz="788" b="0" i="0" dirty="0">
                <a:solidFill>
                  <a:schemeClr val="bg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bg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bg1"/>
                </a:solidFill>
                <a:latin typeface="Roboto Condensed Light" panose="02000000000000000000" pitchFamily="2" charset="0"/>
                <a:ea typeface="Roboto Condensed Light" panose="02000000000000000000" pitchFamily="2" charset="0"/>
                <a:cs typeface="Arial"/>
              </a:rPr>
              <a:t>combine </a:t>
            </a:r>
            <a:r>
              <a:rPr sz="788" b="0" i="0" dirty="0">
                <a:solidFill>
                  <a:schemeClr val="bg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bg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advice</a:t>
            </a:r>
            <a:r>
              <a:rPr sz="788" b="0" i="0" spc="12" dirty="0">
                <a:solidFill>
                  <a:schemeClr val="bg1"/>
                </a:solidFill>
                <a:latin typeface="Roboto Condensed Light" panose="02000000000000000000" pitchFamily="2" charset="0"/>
                <a:ea typeface="Roboto Condensed Light" panose="02000000000000000000" pitchFamily="2" charset="0"/>
                <a:cs typeface="Arial"/>
              </a:rPr>
              <a:t> </a:t>
            </a:r>
            <a:r>
              <a:rPr sz="788" b="0" i="0" dirty="0">
                <a:solidFill>
                  <a:schemeClr val="bg1"/>
                </a:solidFill>
                <a:latin typeface="Roboto Condensed Light" panose="02000000000000000000" pitchFamily="2" charset="0"/>
                <a:ea typeface="Roboto Condensed Light" panose="02000000000000000000" pitchFamily="2" charset="0"/>
                <a:cs typeface="Arial"/>
              </a:rPr>
              <a:t>with  </a:t>
            </a:r>
            <a:r>
              <a:rPr sz="788" b="0" i="0" spc="3" dirty="0">
                <a:solidFill>
                  <a:schemeClr val="bg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concerns.</a:t>
            </a:r>
            <a:endParaRPr sz="788" b="0" i="0" dirty="0">
              <a:solidFill>
                <a:schemeClr val="bg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bg1"/>
                </a:solidFill>
                <a:latin typeface="Roboto Condensed Light" panose="02000000000000000000" pitchFamily="2" charset="0"/>
                <a:ea typeface="Roboto Condensed Light" panose="02000000000000000000" pitchFamily="2" charset="0"/>
                <a:cs typeface="Arial"/>
              </a:rPr>
              <a:t>20</a:t>
            </a:r>
            <a:r>
              <a:rPr sz="788" b="0" i="0" spc="3" dirty="0">
                <a:solidFill>
                  <a:schemeClr val="bg1"/>
                </a:solidFill>
                <a:latin typeface="Roboto Condensed Light" panose="02000000000000000000" pitchFamily="2" charset="0"/>
                <a:ea typeface="Roboto Condensed Light" panose="02000000000000000000" pitchFamily="2" charset="0"/>
                <a:cs typeface="Arial"/>
              </a:rPr>
              <a:t> </a:t>
            </a:r>
            <a:r>
              <a:rPr sz="788" b="0" i="0" spc="-6" dirty="0">
                <a:solidFill>
                  <a:schemeClr val="bg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bg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bg1"/>
                </a:solidFill>
                <a:latin typeface="Roboto Condensed Light" panose="02000000000000000000" pitchFamily="2" charset="0"/>
                <a:ea typeface="Roboto Condensed Light" panose="02000000000000000000" pitchFamily="2" charset="0"/>
                <a:cs typeface="Arial"/>
              </a:rPr>
              <a:t>Group</a:t>
            </a:r>
            <a:r>
              <a:rPr sz="788" b="0" i="0" spc="-27"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Inc.</a:t>
            </a:r>
            <a:endParaRPr sz="788" b="0" i="0" dirty="0">
              <a:solidFill>
                <a:schemeClr val="bg1"/>
              </a:solidFill>
              <a:latin typeface="Roboto Condensed Light" panose="02000000000000000000" pitchFamily="2" charset="0"/>
              <a:ea typeface="Roboto Condensed Light" panose="02000000000000000000" pitchFamily="2" charset="0"/>
              <a:cs typeface="Arial"/>
            </a:endParaRPr>
          </a:p>
        </p:txBody>
      </p:sp>
      <p:pic>
        <p:nvPicPr>
          <p:cNvPr id="8" name="Picture 7">
            <a:extLst>
              <a:ext uri="{FF2B5EF4-FFF2-40B4-BE49-F238E27FC236}">
                <a16:creationId xmlns:a16="http://schemas.microsoft.com/office/drawing/2014/main" id="{8DB70C8D-0F0F-4CB5-BBC6-A0638D6C1B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8392" y="5803901"/>
            <a:ext cx="2818202" cy="965200"/>
          </a:xfrm>
          <a:prstGeom prst="rect">
            <a:avLst/>
          </a:prstGeom>
        </p:spPr>
      </p:pic>
    </p:spTree>
    <p:extLst>
      <p:ext uri="{BB962C8B-B14F-4D97-AF65-F5344CB8AC3E}">
        <p14:creationId xmlns:p14="http://schemas.microsoft.com/office/powerpoint/2010/main" val="262630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1"/>
            <a:ext cx="3259394"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Roboto Condensed Light" panose="020000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Roboto Condensed Light" panose="020000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Roboto Condensed Light" panose="020000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373356"/>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4106" y="530021"/>
            <a:ext cx="4983207" cy="1130188"/>
          </a:xfrm>
        </p:spPr>
        <p:txBody>
          <a:bodyPr>
            <a:noAutofit/>
          </a:bodyPr>
          <a:lstStyle>
            <a:lvl1pPr>
              <a:lnSpc>
                <a:spcPct val="90000"/>
              </a:lnSpc>
              <a:defRPr b="0" i="0">
                <a:solidFill>
                  <a:srgbClr val="4A4A4A"/>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7032625" y="2124635"/>
            <a:ext cx="4860925"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8005763" y="1124222"/>
            <a:ext cx="1445326" cy="394612"/>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8005763" y="977814"/>
            <a:ext cx="1251459" cy="15356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603439" y="1124222"/>
            <a:ext cx="2245661"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606841" y="977814"/>
            <a:ext cx="2230468"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54" name="Text Placeholder 14">
            <a:extLst>
              <a:ext uri="{FF2B5EF4-FFF2-40B4-BE49-F238E27FC236}">
                <a16:creationId xmlns:a16="http://schemas.microsoft.com/office/drawing/2014/main" id="{F31ECC89-3950-A44A-B9C2-4DF5545FAD1B}"/>
              </a:ext>
            </a:extLst>
          </p:cNvPr>
          <p:cNvSpPr>
            <a:spLocks noGrp="1"/>
          </p:cNvSpPr>
          <p:nvPr>
            <p:ph type="body" sz="quarter" idx="19"/>
          </p:nvPr>
        </p:nvSpPr>
        <p:spPr>
          <a:xfrm>
            <a:off x="7580896" y="2505635"/>
            <a:ext cx="3764382" cy="466166"/>
          </a:xfrm>
          <a:prstGeom prst="rect">
            <a:avLst/>
          </a:prstGeom>
        </p:spPr>
        <p:txBody>
          <a:bodyPr lIns="0" tIns="0" rIns="0" bIns="0">
            <a:noAutofit/>
          </a:bodyPr>
          <a:lstStyle>
            <a:lvl1pPr marL="0" indent="0" algn="ctr">
              <a:lnSpc>
                <a:spcPct val="100000"/>
              </a:lnSpc>
              <a:buNone/>
              <a:defRPr sz="1200" b="1" i="0">
                <a:solidFill>
                  <a:srgbClr val="4A4A4A"/>
                </a:solidFill>
                <a:latin typeface="Montserrat"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6" name="Text Placeholder 14">
            <a:extLst>
              <a:ext uri="{FF2B5EF4-FFF2-40B4-BE49-F238E27FC236}">
                <a16:creationId xmlns:a16="http://schemas.microsoft.com/office/drawing/2014/main" id="{A22EAF47-EEBC-D948-B06F-19136CA108E3}"/>
              </a:ext>
            </a:extLst>
          </p:cNvPr>
          <p:cNvSpPr>
            <a:spLocks noGrp="1"/>
          </p:cNvSpPr>
          <p:nvPr>
            <p:ph type="body" sz="quarter" idx="21"/>
          </p:nvPr>
        </p:nvSpPr>
        <p:spPr>
          <a:xfrm>
            <a:off x="7930078" y="5545418"/>
            <a:ext cx="1523206" cy="363070"/>
          </a:xfrm>
          <a:prstGeom prst="rect">
            <a:avLst/>
          </a:prstGeom>
        </p:spPr>
        <p:txBody>
          <a:bodyPr lIns="0" tIns="0" rIns="0" bIns="0">
            <a:noAutofit/>
          </a:bodyPr>
          <a:lstStyle>
            <a:lvl1pPr marL="0" indent="0" algn="l">
              <a:lnSpc>
                <a:spcPct val="100000"/>
              </a:lnSpc>
              <a:buNone/>
              <a:defRPr sz="10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7" name="Text Placeholder 14">
            <a:extLst>
              <a:ext uri="{FF2B5EF4-FFF2-40B4-BE49-F238E27FC236}">
                <a16:creationId xmlns:a16="http://schemas.microsoft.com/office/drawing/2014/main" id="{225195DF-386A-244D-B51F-F0ACC086AAA5}"/>
              </a:ext>
            </a:extLst>
          </p:cNvPr>
          <p:cNvSpPr>
            <a:spLocks noGrp="1"/>
          </p:cNvSpPr>
          <p:nvPr>
            <p:ph type="body" sz="quarter" idx="22"/>
          </p:nvPr>
        </p:nvSpPr>
        <p:spPr>
          <a:xfrm>
            <a:off x="7648132" y="3106269"/>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8" name="Text Placeholder 14">
            <a:extLst>
              <a:ext uri="{FF2B5EF4-FFF2-40B4-BE49-F238E27FC236}">
                <a16:creationId xmlns:a16="http://schemas.microsoft.com/office/drawing/2014/main" id="{E048AD23-3AE7-3B47-A0E6-79A758C4FE7C}"/>
              </a:ext>
            </a:extLst>
          </p:cNvPr>
          <p:cNvSpPr>
            <a:spLocks noGrp="1"/>
          </p:cNvSpPr>
          <p:nvPr>
            <p:ph type="body" sz="quarter" idx="23"/>
          </p:nvPr>
        </p:nvSpPr>
        <p:spPr>
          <a:xfrm>
            <a:off x="7648132" y="3555625"/>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9" name="Text Placeholder 14">
            <a:extLst>
              <a:ext uri="{FF2B5EF4-FFF2-40B4-BE49-F238E27FC236}">
                <a16:creationId xmlns:a16="http://schemas.microsoft.com/office/drawing/2014/main" id="{E09D719C-E598-1F42-A9D2-1903F3008133}"/>
              </a:ext>
            </a:extLst>
          </p:cNvPr>
          <p:cNvSpPr>
            <a:spLocks noGrp="1"/>
          </p:cNvSpPr>
          <p:nvPr>
            <p:ph type="body" sz="quarter" idx="24"/>
          </p:nvPr>
        </p:nvSpPr>
        <p:spPr>
          <a:xfrm>
            <a:off x="7648132" y="4004981"/>
            <a:ext cx="3629911" cy="413999"/>
          </a:xfrm>
          <a:prstGeom prst="rect">
            <a:avLst/>
          </a:prstGeom>
          <a:solidFill>
            <a:srgbClr val="16476E"/>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0" name="Text Placeholder 14">
            <a:extLst>
              <a:ext uri="{FF2B5EF4-FFF2-40B4-BE49-F238E27FC236}">
                <a16:creationId xmlns:a16="http://schemas.microsoft.com/office/drawing/2014/main" id="{D32BE5B8-1D82-2A41-AFFB-C4E4055FFAA1}"/>
              </a:ext>
            </a:extLst>
          </p:cNvPr>
          <p:cNvSpPr>
            <a:spLocks noGrp="1"/>
          </p:cNvSpPr>
          <p:nvPr>
            <p:ph type="body" sz="quarter" idx="25"/>
          </p:nvPr>
        </p:nvSpPr>
        <p:spPr>
          <a:xfrm>
            <a:off x="7648132" y="4454337"/>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1" name="Text Placeholder 14">
            <a:extLst>
              <a:ext uri="{FF2B5EF4-FFF2-40B4-BE49-F238E27FC236}">
                <a16:creationId xmlns:a16="http://schemas.microsoft.com/office/drawing/2014/main" id="{8772DFBE-EF03-9343-AAE3-3C089F7E3230}"/>
              </a:ext>
            </a:extLst>
          </p:cNvPr>
          <p:cNvSpPr>
            <a:spLocks noGrp="1"/>
          </p:cNvSpPr>
          <p:nvPr>
            <p:ph type="body" sz="quarter" idx="26"/>
          </p:nvPr>
        </p:nvSpPr>
        <p:spPr>
          <a:xfrm>
            <a:off x="7648132" y="4903694"/>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3" name="Text Placeholder 14">
            <a:extLst>
              <a:ext uri="{FF2B5EF4-FFF2-40B4-BE49-F238E27FC236}">
                <a16:creationId xmlns:a16="http://schemas.microsoft.com/office/drawing/2014/main" id="{668AF041-2646-BB44-9FCB-DC5E5E798237}"/>
              </a:ext>
            </a:extLst>
          </p:cNvPr>
          <p:cNvSpPr>
            <a:spLocks noGrp="1"/>
          </p:cNvSpPr>
          <p:nvPr>
            <p:ph type="body" sz="quarter" idx="27"/>
          </p:nvPr>
        </p:nvSpPr>
        <p:spPr>
          <a:xfrm>
            <a:off x="9960583" y="5545418"/>
            <a:ext cx="1342417" cy="363070"/>
          </a:xfrm>
          <a:prstGeom prst="rect">
            <a:avLst/>
          </a:prstGeom>
        </p:spPr>
        <p:txBody>
          <a:bodyPr lIns="0" tIns="0" rIns="0" bIns="0">
            <a:noAutofit/>
          </a:bodyPr>
          <a:lstStyle>
            <a:lvl1pPr marL="0" indent="0" algn="l">
              <a:lnSpc>
                <a:spcPct val="100000"/>
              </a:lnSpc>
              <a:buNone/>
              <a:defRPr sz="10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5157693"/>
            <a:ext cx="3764382" cy="466166"/>
          </a:xfrm>
          <a:prstGeom prst="rect">
            <a:avLst/>
          </a:prstGeom>
        </p:spPr>
        <p:txBody>
          <a:bodyPr lIns="0" tIns="0" rIns="0" bIns="0">
            <a:noAutofit/>
          </a:bodyPr>
          <a:lstStyle>
            <a:lvl1pPr marL="0" indent="0" algn="l">
              <a:lnSpc>
                <a:spcPct val="90000"/>
              </a:lnSpc>
              <a:buNone/>
              <a:defRPr sz="1600" b="0" i="0">
                <a:solidFill>
                  <a:srgbClr val="2576B7"/>
                </a:solidFill>
                <a:latin typeface="Roboto Condensed Light" panose="02000000000000000000" pitchFamily="2" charset="0"/>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dirty="0"/>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367657" y="1998139"/>
            <a:ext cx="5247331" cy="364061"/>
          </a:xfrm>
          <a:prstGeom prst="rect">
            <a:avLst/>
          </a:prstGeom>
        </p:spPr>
        <p:txBody>
          <a:bodyPr lIns="0" tIns="0" rIns="0" bIns="0">
            <a:noAutofit/>
          </a:bodyPr>
          <a:lstStyle>
            <a:lvl1pPr marL="0" indent="0">
              <a:lnSpc>
                <a:spcPct val="90000"/>
              </a:lnSpc>
              <a:buNone/>
              <a:defRPr sz="2000" b="1" i="0" spc="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0" name="Text Placeholder 4">
            <a:extLst>
              <a:ext uri="{FF2B5EF4-FFF2-40B4-BE49-F238E27FC236}">
                <a16:creationId xmlns:a16="http://schemas.microsoft.com/office/drawing/2014/main" id="{0EA0FFF8-F61B-EC44-B4DB-C862F0CA1FB3}"/>
              </a:ext>
            </a:extLst>
          </p:cNvPr>
          <p:cNvSpPr>
            <a:spLocks noGrp="1"/>
          </p:cNvSpPr>
          <p:nvPr>
            <p:ph type="body" sz="quarter" idx="32"/>
          </p:nvPr>
        </p:nvSpPr>
        <p:spPr>
          <a:xfrm>
            <a:off x="371475" y="2412622"/>
            <a:ext cx="5689600" cy="2605945"/>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CDAEF467-C38A-4640-8685-AE1876532B8F}"/>
              </a:ext>
            </a:extLst>
          </p:cNvPr>
          <p:cNvSpPr>
            <a:spLocks noGrp="1"/>
          </p:cNvSpPr>
          <p:nvPr>
            <p:ph type="body" sz="quarter" idx="33"/>
          </p:nvPr>
        </p:nvSpPr>
        <p:spPr>
          <a:xfrm>
            <a:off x="371475" y="5410201"/>
            <a:ext cx="5689600" cy="79921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23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4A4A4A"/>
                </a:solidFill>
              </a:defRPr>
            </a:lvl1pPr>
          </a:lstStyle>
          <a:p>
            <a:r>
              <a:rPr lang="en-US" dirty="0"/>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ases t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1" y="5054266"/>
            <a:ext cx="12193586" cy="1937084"/>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4A4A4A"/>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371475" y="5198224"/>
            <a:ext cx="5689600" cy="1334923"/>
          </a:xfrm>
          <a:prstGeom prst="rect">
            <a:avLst/>
          </a:prstGeom>
        </p:spPr>
        <p:txBody>
          <a:bodyPr lIns="0" tIns="0" rIns="0" bIns="0" numCol="2"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7193883" y="5190061"/>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9" name="Text Placeholder 17">
            <a:extLst>
              <a:ext uri="{FF2B5EF4-FFF2-40B4-BE49-F238E27FC236}">
                <a16:creationId xmlns:a16="http://schemas.microsoft.com/office/drawing/2014/main" id="{87CC9A51-A52D-E842-9650-65635AA1CCED}"/>
              </a:ext>
            </a:extLst>
          </p:cNvPr>
          <p:cNvSpPr>
            <a:spLocks noGrp="1"/>
          </p:cNvSpPr>
          <p:nvPr>
            <p:ph type="body" sz="quarter" idx="16"/>
          </p:nvPr>
        </p:nvSpPr>
        <p:spPr>
          <a:xfrm>
            <a:off x="1814518" y="2667857"/>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EE7AE534-5D92-7542-94CD-46B93F8B035B}"/>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9556F70E-8924-D244-81F8-898F318C8A2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Roboto Condensed Light" panose="02000000000000000000" pitchFamily="2" charset="0"/>
              </a:rPr>
              <a:t>Info-</a:t>
            </a:r>
            <a:r>
              <a:rPr lang="en-CA" sz="800" spc="-103" dirty="0">
                <a:solidFill>
                  <a:schemeClr val="bg1"/>
                </a:solidFill>
                <a:latin typeface="Roboto Condensed Light" panose="02000000000000000000" pitchFamily="2" charset="0"/>
              </a:rPr>
              <a:t>T</a:t>
            </a:r>
            <a:r>
              <a:rPr lang="en-CA" sz="800" spc="-15" dirty="0">
                <a:solidFill>
                  <a:schemeClr val="bg1"/>
                </a:solidFill>
                <a:latin typeface="Roboto Condensed Light" panose="02000000000000000000" pitchFamily="2" charset="0"/>
              </a:rPr>
              <a:t>ec</a:t>
            </a:r>
            <a:r>
              <a:rPr lang="en-CA" sz="800" spc="6" dirty="0">
                <a:solidFill>
                  <a:schemeClr val="bg1"/>
                </a:solidFill>
                <a:latin typeface="Roboto Condensed Light" panose="02000000000000000000" pitchFamily="2" charset="0"/>
              </a:rPr>
              <a:t>h</a:t>
            </a:r>
            <a:r>
              <a:rPr lang="en-CA" sz="800" spc="-39" dirty="0">
                <a:solidFill>
                  <a:schemeClr val="bg1"/>
                </a:solidFill>
                <a:latin typeface="Roboto Condensed Light" panose="02000000000000000000" pitchFamily="2" charset="0"/>
              </a:rPr>
              <a:t> </a:t>
            </a:r>
            <a:r>
              <a:rPr lang="en-CA" sz="800" spc="-15" dirty="0">
                <a:solidFill>
                  <a:schemeClr val="bg1"/>
                </a:solidFill>
                <a:latin typeface="Roboto Condensed Light" panose="02000000000000000000" pitchFamily="2" charset="0"/>
              </a:rPr>
              <a:t>Researc</a:t>
            </a:r>
            <a:r>
              <a:rPr lang="en-CA" sz="800" spc="6" dirty="0">
                <a:solidFill>
                  <a:schemeClr val="bg1"/>
                </a:solidFill>
                <a:latin typeface="Roboto Condensed Light" panose="02000000000000000000" pitchFamily="2" charset="0"/>
              </a:rPr>
              <a:t>h</a:t>
            </a:r>
            <a:r>
              <a:rPr lang="en-CA" sz="800" spc="-39" dirty="0">
                <a:solidFill>
                  <a:schemeClr val="bg1"/>
                </a:solidFill>
                <a:latin typeface="Roboto Condensed Light" panose="02000000000000000000" pitchFamily="2" charset="0"/>
              </a:rPr>
              <a:t> </a:t>
            </a:r>
            <a:r>
              <a:rPr lang="en-CA" sz="800" spc="-15" dirty="0">
                <a:solidFill>
                  <a:schemeClr val="bg1"/>
                </a:solidFill>
                <a:latin typeface="Roboto Condensed Light" panose="02000000000000000000" pitchFamily="2" charset="0"/>
              </a:rPr>
              <a:t>Grou</a:t>
            </a:r>
            <a:r>
              <a:rPr lang="en-CA" sz="800" spc="6" dirty="0">
                <a:solidFill>
                  <a:schemeClr val="bg1"/>
                </a:solidFill>
                <a:latin typeface="Roboto Condensed Light" panose="02000000000000000000" pitchFamily="2" charset="0"/>
              </a:rPr>
              <a:t>p   |   </a:t>
            </a:r>
            <a:fld id="{81D60167-4931-47E6-BA6A-407CBD079E47}" type="slidenum">
              <a:rPr lang="en-CA" sz="800" spc="6" smtClean="0">
                <a:solidFill>
                  <a:schemeClr val="bg1"/>
                </a:solidFill>
                <a:latin typeface="Roboto Condensed Light" panose="02000000000000000000" pitchFamily="2" charset="0"/>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Roboto Condensed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1065777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837" y="2211573"/>
            <a:ext cx="3678865"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4834" y="2200941"/>
            <a:ext cx="3678865"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47913"/>
            <a:ext cx="4983207"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1" y="1227458"/>
            <a:ext cx="1411479"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3" y="1081050"/>
            <a:ext cx="1364984" cy="138064"/>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227458"/>
            <a:ext cx="2450131"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1081050"/>
            <a:ext cx="243355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351869"/>
            <a:ext cx="3764382" cy="466166"/>
          </a:xfrm>
          <a:prstGeom prst="rect">
            <a:avLst/>
          </a:prstGeom>
        </p:spPr>
        <p:txBody>
          <a:bodyPr lIns="0" tIns="0" rIns="0" bIns="0">
            <a:noAutofit/>
          </a:bodyPr>
          <a:lstStyle>
            <a:lvl1pPr marL="0" indent="0" algn="l">
              <a:lnSpc>
                <a:spcPct val="110000"/>
              </a:lnSpc>
              <a:buNone/>
              <a:defRPr sz="1600" b="0" i="0">
                <a:solidFill>
                  <a:srgbClr val="000000"/>
                </a:solidFill>
                <a:latin typeface="Roboto Condensed Light" panose="02000000000000000000" pitchFamily="2" charset="0"/>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dirty="0"/>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2007" y="2478199"/>
            <a:ext cx="2777181" cy="939371"/>
          </a:xfrm>
          <a:prstGeom prst="rect">
            <a:avLst/>
          </a:prstGeom>
        </p:spPr>
        <p:txBody>
          <a:bodyPr lIns="0" tIns="0" rIns="0" bIns="0">
            <a:noAutofit/>
          </a:bodyPr>
          <a:lstStyle>
            <a:lvl1pPr marL="0" indent="0">
              <a:lnSpc>
                <a:spcPct val="110000"/>
              </a:lnSpc>
              <a:buNone/>
              <a:defRPr sz="2000" b="1" i="0" spc="0">
                <a:solidFill>
                  <a:srgbClr val="F17A26"/>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2344" y="2478199"/>
            <a:ext cx="2777181" cy="939371"/>
          </a:xfrm>
          <a:prstGeom prst="rect">
            <a:avLst/>
          </a:prstGeom>
        </p:spPr>
        <p:txBody>
          <a:bodyPr lIns="0" tIns="0" rIns="0" bIns="0">
            <a:noAutofit/>
          </a:bodyPr>
          <a:lstStyle>
            <a:lvl1pPr marL="0" indent="0">
              <a:lnSpc>
                <a:spcPct val="110000"/>
              </a:lnSpc>
              <a:buNone/>
              <a:defRPr sz="2000" b="1" i="0" spc="0">
                <a:solidFill>
                  <a:srgbClr val="299D48"/>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4820" y="2124635"/>
            <a:ext cx="7612380"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794" y="2124635"/>
            <a:ext cx="3887787"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8002111" y="2124635"/>
            <a:ext cx="3888000"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7094" y="2478199"/>
            <a:ext cx="2777181" cy="939371"/>
          </a:xfrm>
          <a:prstGeom prst="rect">
            <a:avLst/>
          </a:prstGeom>
        </p:spPr>
        <p:txBody>
          <a:bodyPr lIns="0" tIns="0" rIns="0" bIns="0">
            <a:noAutofit/>
          </a:bodyPr>
          <a:lstStyle>
            <a:lvl1pPr marL="0" indent="0">
              <a:lnSpc>
                <a:spcPct val="110000"/>
              </a:lnSpc>
              <a:buNone/>
              <a:defRPr sz="2000" b="1" i="0" spc="0">
                <a:solidFill>
                  <a:srgbClr val="2576B7"/>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8001845" y="2119122"/>
            <a:ext cx="3888000"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latin typeface="Roboto Condensed Light" panose="02000000000000000000" pitchFamily="2" charset="0"/>
            </a:endParaRPr>
          </a:p>
        </p:txBody>
      </p:sp>
      <p:sp>
        <p:nvSpPr>
          <p:cNvPr id="21" name="Text Placeholder 4">
            <a:extLst>
              <a:ext uri="{FF2B5EF4-FFF2-40B4-BE49-F238E27FC236}">
                <a16:creationId xmlns:a16="http://schemas.microsoft.com/office/drawing/2014/main" id="{D66884E8-D3EE-4E4C-B7CB-7A9079FAB012}"/>
              </a:ext>
            </a:extLst>
          </p:cNvPr>
          <p:cNvSpPr>
            <a:spLocks noGrp="1"/>
          </p:cNvSpPr>
          <p:nvPr>
            <p:ph type="body" sz="quarter" idx="36"/>
          </p:nvPr>
        </p:nvSpPr>
        <p:spPr>
          <a:xfrm>
            <a:off x="881838"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
            <a:extLst>
              <a:ext uri="{FF2B5EF4-FFF2-40B4-BE49-F238E27FC236}">
                <a16:creationId xmlns:a16="http://schemas.microsoft.com/office/drawing/2014/main" id="{39AD2FE5-1A1C-8F4A-8981-1B6428087B4F}"/>
              </a:ext>
            </a:extLst>
          </p:cNvPr>
          <p:cNvSpPr>
            <a:spLocks noGrp="1"/>
          </p:cNvSpPr>
          <p:nvPr>
            <p:ph type="body" sz="quarter" idx="37"/>
          </p:nvPr>
        </p:nvSpPr>
        <p:spPr>
          <a:xfrm>
            <a:off x="4788992"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9B48A8C3-06D8-B942-939C-E150561466EB}"/>
              </a:ext>
            </a:extLst>
          </p:cNvPr>
          <p:cNvSpPr>
            <a:spLocks noGrp="1"/>
          </p:cNvSpPr>
          <p:nvPr>
            <p:ph type="body" sz="quarter" idx="38"/>
          </p:nvPr>
        </p:nvSpPr>
        <p:spPr>
          <a:xfrm>
            <a:off x="8501526"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97898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5632357"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405738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8480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stablish Baseline Metric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F98D3B-482F-0747-9502-8D7180CE448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1547" b="28119"/>
          <a:stretch/>
        </p:blipFill>
        <p:spPr>
          <a:xfrm>
            <a:off x="0" y="-1"/>
            <a:ext cx="4116388" cy="6873276"/>
          </a:xfrm>
          <a:prstGeom prst="rect">
            <a:avLst/>
          </a:prstGeom>
        </p:spPr>
      </p:pic>
      <p:sp>
        <p:nvSpPr>
          <p:cNvPr id="12" name="Rectangle 11">
            <a:extLst>
              <a:ext uri="{FF2B5EF4-FFF2-40B4-BE49-F238E27FC236}">
                <a16:creationId xmlns:a16="http://schemas.microsoft.com/office/drawing/2014/main" id="{E7372BDB-ADAA-F141-8B07-251E621C94BC}"/>
              </a:ext>
            </a:extLst>
          </p:cNvPr>
          <p:cNvSpPr/>
          <p:nvPr userDrawn="1"/>
        </p:nvSpPr>
        <p:spPr>
          <a:xfrm>
            <a:off x="1" y="0"/>
            <a:ext cx="4116387"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30" name="Table Placeholder 17">
            <a:extLst>
              <a:ext uri="{FF2B5EF4-FFF2-40B4-BE49-F238E27FC236}">
                <a16:creationId xmlns:a16="http://schemas.microsoft.com/office/drawing/2014/main" id="{7A09F54A-526E-F440-AECD-03D132A8D622}"/>
              </a:ext>
            </a:extLst>
          </p:cNvPr>
          <p:cNvSpPr>
            <a:spLocks noGrp="1"/>
          </p:cNvSpPr>
          <p:nvPr>
            <p:ph type="tbl" sz="quarter" idx="11"/>
          </p:nvPr>
        </p:nvSpPr>
        <p:spPr>
          <a:xfrm>
            <a:off x="4578171" y="515733"/>
            <a:ext cx="7242353" cy="5708493"/>
          </a:xfrm>
          <a:prstGeom prst="rect">
            <a:avLst/>
          </a:prstGeom>
        </p:spPr>
        <p:txBody>
          <a:bodyPr>
            <a:noAutofit/>
          </a:bodyPr>
          <a:lstStyle>
            <a:lvl1pPr>
              <a:lnSpc>
                <a:spcPct val="110000"/>
              </a:lnSpc>
              <a:defRPr>
                <a:latin typeface="Roboto Condensed Light" panose="02000000000000000000" pitchFamily="2" charset="0"/>
                <a:ea typeface="Roboto Condensed Light" panose="02000000000000000000" pitchFamily="2" charset="0"/>
              </a:defRPr>
            </a:lvl1pPr>
          </a:lstStyle>
          <a:p>
            <a:endParaRPr lang="en-US" dirty="0"/>
          </a:p>
        </p:txBody>
      </p:sp>
      <p:sp>
        <p:nvSpPr>
          <p:cNvPr id="32" name="Text Placeholder 2">
            <a:extLst>
              <a:ext uri="{FF2B5EF4-FFF2-40B4-BE49-F238E27FC236}">
                <a16:creationId xmlns:a16="http://schemas.microsoft.com/office/drawing/2014/main" id="{3A6860E1-C025-B84A-897E-EE5DA2B84DBC}"/>
              </a:ext>
            </a:extLst>
          </p:cNvPr>
          <p:cNvSpPr>
            <a:spLocks noGrp="1"/>
          </p:cNvSpPr>
          <p:nvPr>
            <p:ph type="body" sz="quarter" idx="13" hasCustomPrompt="1"/>
          </p:nvPr>
        </p:nvSpPr>
        <p:spPr>
          <a:xfrm>
            <a:off x="354013" y="3073956"/>
            <a:ext cx="3146833" cy="3379898"/>
          </a:xfrm>
          <a:prstGeom prst="rect">
            <a:avLst/>
          </a:prstGeom>
        </p:spPr>
        <p:txBody>
          <a:bodyPr lIns="0">
            <a:noAutofit/>
          </a:bodyPr>
          <a:lstStyle>
            <a:lvl1pPr marL="342900" indent="-342900">
              <a:lnSpc>
                <a:spcPct val="110000"/>
              </a:lnSpc>
              <a:buFont typeface="+mj-lt"/>
              <a:buAutoNum type="arabicPeriod"/>
              <a:defRPr sz="1400" b="0" i="0">
                <a:solidFill>
                  <a:schemeClr val="bg1"/>
                </a:solidFill>
                <a:latin typeface="Roboto Condensed Light" panose="02000000000000000000" pitchFamily="2" charset="0"/>
                <a:ea typeface="Roboto Condensed Light" panose="02000000000000000000" pitchFamily="2" charset="0"/>
              </a:defRPr>
            </a:lvl1pPr>
            <a:lvl2pPr marL="457200" indent="0">
              <a:lnSpc>
                <a:spcPct val="110000"/>
              </a:lnSpc>
              <a:buNone/>
              <a:defRPr sz="1400" b="0" i="0">
                <a:solidFill>
                  <a:schemeClr val="bg1"/>
                </a:solidFill>
                <a:latin typeface="Roboto Condensed Light" panose="02000000000000000000" pitchFamily="2" charset="0"/>
                <a:ea typeface="Roboto Condensed Light" panose="02000000000000000000" pitchFamily="2" charset="0"/>
              </a:defRPr>
            </a:lvl2pPr>
            <a:lvl3pPr>
              <a:defRPr sz="1800" b="0" i="0">
                <a:solidFill>
                  <a:schemeClr val="bg1"/>
                </a:solidFill>
                <a:latin typeface="Montserrat Light" pitchFamily="2" charset="77"/>
              </a:defRPr>
            </a:lvl3pPr>
            <a:lvl4pPr>
              <a:defRPr sz="1800" b="0" i="0">
                <a:solidFill>
                  <a:schemeClr val="bg1"/>
                </a:solidFill>
                <a:latin typeface="Montserrat Light" pitchFamily="2" charset="77"/>
              </a:defRPr>
            </a:lvl4pPr>
            <a:lvl5pPr>
              <a:defRPr sz="1800" b="0" i="0">
                <a:solidFill>
                  <a:schemeClr val="bg1"/>
                </a:solidFill>
                <a:latin typeface="Montserrat Light" pitchFamily="2" charset="77"/>
              </a:defRPr>
            </a:lvl5pPr>
          </a:lstStyle>
          <a:p>
            <a:pPr lvl="0"/>
            <a:r>
              <a:rPr lang="en-US"/>
              <a:t>Increased Help Desk Efficiency</a:t>
            </a:r>
            <a:br>
              <a:rPr lang="en-US"/>
            </a:br>
            <a:r>
              <a:rPr lang="en-US"/>
              <a:t>Through training of personnel and increased efficiency of processes</a:t>
            </a:r>
          </a:p>
          <a:p>
            <a:pPr lvl="1"/>
            <a:endParaRPr lang="en-US"/>
          </a:p>
          <a:p>
            <a:pPr lvl="0"/>
            <a:endParaRPr lang="en-US"/>
          </a:p>
        </p:txBody>
      </p:sp>
      <p:sp>
        <p:nvSpPr>
          <p:cNvPr id="2" name="TextBox 1">
            <a:extLst>
              <a:ext uri="{FF2B5EF4-FFF2-40B4-BE49-F238E27FC236}">
                <a16:creationId xmlns:a16="http://schemas.microsoft.com/office/drawing/2014/main" id="{F16E9EDA-45C8-534C-88DF-427C9EF2E9E8}"/>
              </a:ext>
            </a:extLst>
          </p:cNvPr>
          <p:cNvSpPr txBox="1"/>
          <p:nvPr userDrawn="1"/>
        </p:nvSpPr>
        <p:spPr>
          <a:xfrm>
            <a:off x="365460" y="2212911"/>
            <a:ext cx="2995596" cy="758486"/>
          </a:xfrm>
          <a:prstGeom prst="rect">
            <a:avLst/>
          </a:prstGeom>
        </p:spPr>
        <p:txBody>
          <a:bodyPr vert="horz" wrap="square" lIns="0" tIns="6931" rIns="0" bIns="0" rtlCol="0">
            <a:noAutofit/>
          </a:bodyPr>
          <a:lstStyle/>
          <a:p>
            <a:pPr marL="7701" marR="242975" lvl="0" indent="0" algn="l" defTabSz="554492" rtl="0" eaLnBrk="1" fontAlgn="auto" latinLnBrk="0" hangingPunct="1">
              <a:lnSpc>
                <a:spcPct val="110000"/>
              </a:lnSpc>
              <a:spcBef>
                <a:spcPts val="55"/>
              </a:spcBef>
              <a:spcAft>
                <a:spcPts val="0"/>
              </a:spcAft>
              <a:buClrTx/>
              <a:buSzTx/>
              <a:buFontTx/>
              <a:buNone/>
              <a:tabLst/>
              <a:defRPr/>
            </a:pPr>
            <a:r>
              <a:rPr lang="en-US" sz="1600" dirty="0">
                <a:solidFill>
                  <a:schemeClr val="bg1"/>
                </a:solidFill>
                <a:latin typeface="Roboto Condensed Light" panose="02000000000000000000" pitchFamily="2" charset="0"/>
              </a:rPr>
              <a:t>Baseline metrics will be improved through:</a:t>
            </a:r>
          </a:p>
          <a:p>
            <a:pPr marL="7701" marR="242975" algn="l">
              <a:lnSpc>
                <a:spcPct val="110000"/>
              </a:lnSpc>
              <a:spcBef>
                <a:spcPts val="55"/>
              </a:spcBef>
            </a:pPr>
            <a:endParaRPr lang="en-US" sz="1600" spc="-30" dirty="0">
              <a:solidFill>
                <a:schemeClr val="bg1"/>
              </a:solidFill>
              <a:latin typeface="Roboto Condensed Light" panose="02000000000000000000" pitchFamily="2" charset="0"/>
              <a:cs typeface="Arial Narrow"/>
            </a:endParaRPr>
          </a:p>
        </p:txBody>
      </p:sp>
      <p:sp>
        <p:nvSpPr>
          <p:cNvPr id="8" name="TextBox 7">
            <a:extLst>
              <a:ext uri="{FF2B5EF4-FFF2-40B4-BE49-F238E27FC236}">
                <a16:creationId xmlns:a16="http://schemas.microsoft.com/office/drawing/2014/main" id="{D18D8AB7-A57D-1241-931E-54086C3A65D6}"/>
              </a:ext>
            </a:extLst>
          </p:cNvPr>
          <p:cNvSpPr txBox="1"/>
          <p:nvPr userDrawn="1"/>
        </p:nvSpPr>
        <p:spPr>
          <a:xfrm>
            <a:off x="346510" y="524427"/>
            <a:ext cx="3176337" cy="1545881"/>
          </a:xfrm>
          <a:prstGeom prst="rect">
            <a:avLst/>
          </a:prstGeom>
        </p:spPr>
        <p:txBody>
          <a:bodyPr vert="horz" wrap="square" lIns="0" tIns="6931" rIns="0" bIns="0" rtlCol="0">
            <a:noAutofit/>
          </a:bodyPr>
          <a:lstStyle/>
          <a:p>
            <a:pPr marL="7701" marR="242975" algn="just">
              <a:lnSpc>
                <a:spcPct val="90000"/>
              </a:lnSpc>
              <a:spcBef>
                <a:spcPts val="55"/>
              </a:spcBef>
            </a:pPr>
            <a:r>
              <a:rPr lang="en-US" sz="4000" b="1" i="0" dirty="0">
                <a:solidFill>
                  <a:schemeClr val="bg1"/>
                </a:solidFill>
                <a:latin typeface="Montserrat SemiBold" pitchFamily="2" charset="77"/>
              </a:rPr>
              <a:t>Establish Baseline Metrics</a:t>
            </a:r>
            <a:endParaRPr lang="en-US" sz="4000" b="1" i="0" spc="-30" dirty="0">
              <a:solidFill>
                <a:schemeClr val="bg1"/>
              </a:solidFill>
              <a:latin typeface="Montserrat SemiBold" pitchFamily="2" charset="77"/>
              <a:cs typeface="Arial Narrow"/>
            </a:endParaRPr>
          </a:p>
        </p:txBody>
      </p:sp>
    </p:spTree>
    <p:extLst>
      <p:ext uri="{BB962C8B-B14F-4D97-AF65-F5344CB8AC3E}">
        <p14:creationId xmlns:p14="http://schemas.microsoft.com/office/powerpoint/2010/main" val="3020621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of Accomplish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B14535-AFB4-DB4C-ADB9-BBB42A2A64E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8638" y="-1"/>
            <a:ext cx="4044950" cy="6873276"/>
          </a:xfrm>
          <a:prstGeom prst="rect">
            <a:avLst/>
          </a:prstGeom>
        </p:spPr>
      </p:pic>
      <p:sp>
        <p:nvSpPr>
          <p:cNvPr id="18" name="Rectangle 17">
            <a:extLst>
              <a:ext uri="{FF2B5EF4-FFF2-40B4-BE49-F238E27FC236}">
                <a16:creationId xmlns:a16="http://schemas.microsoft.com/office/drawing/2014/main" id="{75343A8B-D3CE-D643-83E5-369C20113AA8}"/>
              </a:ext>
            </a:extLst>
          </p:cNvPr>
          <p:cNvSpPr/>
          <p:nvPr userDrawn="1"/>
        </p:nvSpPr>
        <p:spPr>
          <a:xfrm>
            <a:off x="8148638" y="0"/>
            <a:ext cx="404494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4" name="Text Placeholder 13">
            <a:extLst>
              <a:ext uri="{FF2B5EF4-FFF2-40B4-BE49-F238E27FC236}">
                <a16:creationId xmlns:a16="http://schemas.microsoft.com/office/drawing/2014/main" id="{B3A129CD-E31F-6C4B-AE63-A4E96E7F66D2}"/>
              </a:ext>
            </a:extLst>
          </p:cNvPr>
          <p:cNvSpPr>
            <a:spLocks noGrp="1"/>
          </p:cNvSpPr>
          <p:nvPr>
            <p:ph type="body" sz="quarter" idx="10" hasCustomPrompt="1"/>
          </p:nvPr>
        </p:nvSpPr>
        <p:spPr>
          <a:xfrm>
            <a:off x="374493" y="1827340"/>
            <a:ext cx="5319668" cy="377825"/>
          </a:xfrm>
          <a:prstGeom prst="rect">
            <a:avLst/>
          </a:prstGeom>
        </p:spPr>
        <p:txBody>
          <a:bodyPr lIns="0">
            <a:noAutofit/>
          </a:bodyPr>
          <a:lstStyle>
            <a:lvl1pPr marL="0" indent="0">
              <a:lnSpc>
                <a:spcPct val="110000"/>
              </a:lnSpc>
              <a:buNone/>
              <a:defRPr sz="2000" b="1" i="0" u="none">
                <a:solidFill>
                  <a:schemeClr val="accent1"/>
                </a:solidFill>
                <a:latin typeface="Montserrat SemiBold" pitchFamily="2" charset="77"/>
              </a:defRPr>
            </a:lvl1pPr>
            <a:lvl2pPr>
              <a:defRPr sz="2000" b="1" i="0">
                <a:solidFill>
                  <a:schemeClr val="accent1"/>
                </a:solidFill>
                <a:latin typeface="Montserrat SemiBold" pitchFamily="2" charset="77"/>
              </a:defRPr>
            </a:lvl2pPr>
            <a:lvl3pPr>
              <a:defRPr sz="2000" b="1" i="0">
                <a:solidFill>
                  <a:schemeClr val="accent1"/>
                </a:solidFill>
                <a:latin typeface="Montserrat SemiBold" pitchFamily="2" charset="77"/>
              </a:defRPr>
            </a:lvl3pPr>
            <a:lvl4pPr>
              <a:defRPr sz="2000" b="1" i="0">
                <a:solidFill>
                  <a:schemeClr val="accent1"/>
                </a:solidFill>
                <a:latin typeface="Montserrat SemiBold" pitchFamily="2" charset="77"/>
              </a:defRPr>
            </a:lvl4pPr>
            <a:lvl5pPr>
              <a:defRPr sz="2000" b="1" i="0">
                <a:solidFill>
                  <a:schemeClr val="accent1"/>
                </a:solidFill>
                <a:latin typeface="Montserrat SemiBold" pitchFamily="2" charset="77"/>
              </a:defRPr>
            </a:lvl5pPr>
          </a:lstStyle>
          <a:p>
            <a:pPr lvl="0"/>
            <a:r>
              <a:rPr lang="en-US"/>
              <a:t>Problem Solved</a:t>
            </a:r>
          </a:p>
        </p:txBody>
      </p:sp>
      <p:sp>
        <p:nvSpPr>
          <p:cNvPr id="11" name="TextBox 10">
            <a:extLst>
              <a:ext uri="{FF2B5EF4-FFF2-40B4-BE49-F238E27FC236}">
                <a16:creationId xmlns:a16="http://schemas.microsoft.com/office/drawing/2014/main" id="{1FAADCBA-255E-B849-A84F-D25B3C02195D}"/>
              </a:ext>
            </a:extLst>
          </p:cNvPr>
          <p:cNvSpPr txBox="1"/>
          <p:nvPr userDrawn="1"/>
        </p:nvSpPr>
        <p:spPr>
          <a:xfrm>
            <a:off x="8460606" y="739094"/>
            <a:ext cx="3128212" cy="1668992"/>
          </a:xfrm>
          <a:prstGeom prst="rect">
            <a:avLst/>
          </a:prstGeom>
        </p:spPr>
        <p:txBody>
          <a:bodyPr vert="horz" wrap="square" lIns="0" tIns="6931" rIns="0" bIns="0" rtlCol="0">
            <a:noAutofit/>
          </a:bodyPr>
          <a:lstStyle/>
          <a:p>
            <a:pPr rtl="0">
              <a:lnSpc>
                <a:spcPct val="11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If you would like additional support, have our analysts guide you through other phases as part of an Info-Tech workshop.</a:t>
            </a:r>
          </a:p>
        </p:txBody>
      </p:sp>
      <p:sp>
        <p:nvSpPr>
          <p:cNvPr id="15" name="TextBox 14">
            <a:extLst>
              <a:ext uri="{FF2B5EF4-FFF2-40B4-BE49-F238E27FC236}">
                <a16:creationId xmlns:a16="http://schemas.microsoft.com/office/drawing/2014/main" id="{845C2704-E323-6E41-84B8-A3709A2F6FB3}"/>
              </a:ext>
            </a:extLst>
          </p:cNvPr>
          <p:cNvSpPr txBox="1"/>
          <p:nvPr userDrawn="1"/>
        </p:nvSpPr>
        <p:spPr>
          <a:xfrm>
            <a:off x="8441356" y="2914403"/>
            <a:ext cx="3628724" cy="1481761"/>
          </a:xfrm>
          <a:prstGeom prst="rect">
            <a:avLst/>
          </a:prstGeom>
        </p:spPr>
        <p:txBody>
          <a:bodyPr vert="horz" wrap="square" lIns="0" tIns="6931" rIns="0" bIns="0" rtlCol="0">
            <a:noAutofit/>
          </a:bodyPr>
          <a:lstStyle/>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chemeClr val="bg1"/>
                </a:solidFill>
                <a:latin typeface="Roboto Condensed Light" panose="02000000000000000000" pitchFamily="2" charset="0"/>
              </a:rPr>
              <a:t>Contact your account representative for more information.</a:t>
            </a:r>
          </a:p>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chemeClr val="bg1"/>
                </a:solidFill>
                <a:latin typeface="Roboto Condensed Light" panose="02000000000000000000" pitchFamily="2" charset="0"/>
              </a:rPr>
              <a:t>workshops@infotech.com  </a:t>
            </a:r>
            <a:br>
              <a:rPr lang="en-US" sz="1600" dirty="0">
                <a:solidFill>
                  <a:schemeClr val="bg1"/>
                </a:solidFill>
                <a:latin typeface="Roboto Condensed Light" panose="02000000000000000000" pitchFamily="2" charset="0"/>
              </a:rPr>
            </a:br>
            <a:r>
              <a:rPr lang="en-US" sz="1600" dirty="0">
                <a:solidFill>
                  <a:schemeClr val="bg1"/>
                </a:solidFill>
                <a:latin typeface="Roboto Condensed Light" panose="02000000000000000000" pitchFamily="2" charset="0"/>
              </a:rPr>
              <a:t>1-888-670-8889</a:t>
            </a: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dirty="0">
              <a:solidFill>
                <a:schemeClr val="bg1"/>
              </a:solidFill>
              <a:latin typeface="Roboto Condensed Light" panose="02000000000000000000" pitchFamily="2" charset="0"/>
            </a:endParaRPr>
          </a:p>
        </p:txBody>
      </p:sp>
      <p:sp>
        <p:nvSpPr>
          <p:cNvPr id="19" name="TextBox 18">
            <a:extLst>
              <a:ext uri="{FF2B5EF4-FFF2-40B4-BE49-F238E27FC236}">
                <a16:creationId xmlns:a16="http://schemas.microsoft.com/office/drawing/2014/main" id="{E6640ACC-131C-E349-9AAB-91F1BC775CA0}"/>
              </a:ext>
            </a:extLst>
          </p:cNvPr>
          <p:cNvSpPr txBox="1"/>
          <p:nvPr userDrawn="1"/>
        </p:nvSpPr>
        <p:spPr>
          <a:xfrm>
            <a:off x="336885" y="544781"/>
            <a:ext cx="569815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4A4A4A"/>
                </a:solidFill>
                <a:latin typeface="Montserrat SemiBold" pitchFamily="2" charset="77"/>
              </a:rPr>
              <a:t>Summary of Accomplishment</a:t>
            </a:r>
            <a:endParaRPr lang="en-US" sz="4000" b="1" i="0" spc="-30" dirty="0">
              <a:solidFill>
                <a:srgbClr val="4A4A4A"/>
              </a:solidFill>
              <a:latin typeface="Montserrat SemiBold" pitchFamily="2" charset="77"/>
              <a:cs typeface="Arial Narrow"/>
            </a:endParaRPr>
          </a:p>
        </p:txBody>
      </p:sp>
      <p:sp>
        <p:nvSpPr>
          <p:cNvPr id="10" name="TextBox 9">
            <a:extLst>
              <a:ext uri="{FF2B5EF4-FFF2-40B4-BE49-F238E27FC236}">
                <a16:creationId xmlns:a16="http://schemas.microsoft.com/office/drawing/2014/main" id="{79D91D97-00C2-684C-8E8B-1CA8A8AB29F2}"/>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Roboto Condensed Light" panose="02000000000000000000" pitchFamily="2" charset="0"/>
              </a:rPr>
              <a:t>Info-</a:t>
            </a:r>
            <a:r>
              <a:rPr lang="en-CA" sz="800" spc="-103" dirty="0">
                <a:solidFill>
                  <a:schemeClr val="bg1"/>
                </a:solidFill>
                <a:latin typeface="Roboto Condensed Light" panose="02000000000000000000" pitchFamily="2" charset="0"/>
              </a:rPr>
              <a:t>T</a:t>
            </a:r>
            <a:r>
              <a:rPr lang="en-CA" sz="800" spc="-15" dirty="0">
                <a:solidFill>
                  <a:schemeClr val="bg1"/>
                </a:solidFill>
                <a:latin typeface="Roboto Condensed Light" panose="02000000000000000000" pitchFamily="2" charset="0"/>
              </a:rPr>
              <a:t>ec</a:t>
            </a:r>
            <a:r>
              <a:rPr lang="en-CA" sz="800" spc="6" dirty="0">
                <a:solidFill>
                  <a:schemeClr val="bg1"/>
                </a:solidFill>
                <a:latin typeface="Roboto Condensed Light" panose="02000000000000000000" pitchFamily="2" charset="0"/>
              </a:rPr>
              <a:t>h</a:t>
            </a:r>
            <a:r>
              <a:rPr lang="en-CA" sz="800" spc="-39" dirty="0">
                <a:solidFill>
                  <a:schemeClr val="bg1"/>
                </a:solidFill>
                <a:latin typeface="Roboto Condensed Light" panose="02000000000000000000" pitchFamily="2" charset="0"/>
              </a:rPr>
              <a:t> </a:t>
            </a:r>
            <a:r>
              <a:rPr lang="en-CA" sz="800" spc="-15" dirty="0">
                <a:solidFill>
                  <a:schemeClr val="bg1"/>
                </a:solidFill>
                <a:latin typeface="Roboto Condensed Light" panose="02000000000000000000" pitchFamily="2" charset="0"/>
              </a:rPr>
              <a:t>Researc</a:t>
            </a:r>
            <a:r>
              <a:rPr lang="en-CA" sz="800" spc="6" dirty="0">
                <a:solidFill>
                  <a:schemeClr val="bg1"/>
                </a:solidFill>
                <a:latin typeface="Roboto Condensed Light" panose="02000000000000000000" pitchFamily="2" charset="0"/>
              </a:rPr>
              <a:t>h</a:t>
            </a:r>
            <a:r>
              <a:rPr lang="en-CA" sz="800" spc="-39" dirty="0">
                <a:solidFill>
                  <a:schemeClr val="bg1"/>
                </a:solidFill>
                <a:latin typeface="Roboto Condensed Light" panose="02000000000000000000" pitchFamily="2" charset="0"/>
              </a:rPr>
              <a:t> </a:t>
            </a:r>
            <a:r>
              <a:rPr lang="en-CA" sz="800" spc="-15" dirty="0">
                <a:solidFill>
                  <a:schemeClr val="bg1"/>
                </a:solidFill>
                <a:latin typeface="Roboto Condensed Light" panose="02000000000000000000" pitchFamily="2" charset="0"/>
              </a:rPr>
              <a:t>Grou</a:t>
            </a:r>
            <a:r>
              <a:rPr lang="en-CA" sz="800" spc="6" dirty="0">
                <a:solidFill>
                  <a:schemeClr val="bg1"/>
                </a:solidFill>
                <a:latin typeface="Roboto Condensed Light" panose="02000000000000000000" pitchFamily="2" charset="0"/>
              </a:rPr>
              <a:t>p   |   </a:t>
            </a:r>
            <a:fld id="{81D60167-4931-47E6-BA6A-407CBD079E47}" type="slidenum">
              <a:rPr lang="en-CA" sz="800" spc="6" smtClean="0">
                <a:solidFill>
                  <a:schemeClr val="bg1"/>
                </a:solidFill>
                <a:latin typeface="Roboto Condensed Light" panose="02000000000000000000" pitchFamily="2" charset="0"/>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Roboto Condensed Light" panose="02000000000000000000" pitchFamily="2" charset="0"/>
              <a:cs typeface="Arial" panose="020B0604020202020204" pitchFamily="34" charset="0"/>
            </a:endParaRPr>
          </a:p>
        </p:txBody>
      </p:sp>
      <p:sp>
        <p:nvSpPr>
          <p:cNvPr id="13" name="Text Placeholder 4">
            <a:extLst>
              <a:ext uri="{FF2B5EF4-FFF2-40B4-BE49-F238E27FC236}">
                <a16:creationId xmlns:a16="http://schemas.microsoft.com/office/drawing/2014/main" id="{3A86E219-348B-4147-B8CE-5C090235D034}"/>
              </a:ext>
            </a:extLst>
          </p:cNvPr>
          <p:cNvSpPr>
            <a:spLocks noGrp="1"/>
          </p:cNvSpPr>
          <p:nvPr>
            <p:ph type="body" sz="quarter" idx="33"/>
          </p:nvPr>
        </p:nvSpPr>
        <p:spPr>
          <a:xfrm>
            <a:off x="371476" y="2306297"/>
            <a:ext cx="5689600" cy="3839322"/>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35797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4A4A4A"/>
                </a:solidFill>
                <a:latin typeface="Montserrat SemiBold" pitchFamily="2" charset="77"/>
              </a:rPr>
              <a:t>Info-Tech offers various levels of support to best suit your needs</a:t>
            </a:r>
            <a:endParaRPr lang="en-US" sz="4000" b="1" i="0" spc="-30" dirty="0">
              <a:solidFill>
                <a:srgbClr val="4A4A4A"/>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ackCover-Dark-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AE0643FF-A4E3-45C0-90E1-7A9399018D86}"/>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bg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bg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bg1"/>
                </a:solidFill>
                <a:latin typeface="Roboto Condensed Light" panose="02000000000000000000" pitchFamily="2" charset="0"/>
                <a:ea typeface="Roboto Condensed Light" panose="02000000000000000000" pitchFamily="2" charset="0"/>
                <a:cs typeface="Arial"/>
              </a:rPr>
              <a:t>Group </a:t>
            </a:r>
            <a:r>
              <a:rPr sz="788" b="0" i="0" spc="3" dirty="0">
                <a:solidFill>
                  <a:schemeClr val="bg1"/>
                </a:solidFill>
                <a:latin typeface="Roboto Condensed Light" panose="02000000000000000000" pitchFamily="2" charset="0"/>
                <a:ea typeface="Roboto Condensed Light" panose="02000000000000000000" pitchFamily="2" charset="0"/>
                <a:cs typeface="Arial"/>
              </a:rPr>
              <a:t>Inc. </a:t>
            </a:r>
            <a:r>
              <a:rPr sz="788" b="0" i="0" dirty="0">
                <a:solidFill>
                  <a:schemeClr val="bg1"/>
                </a:solidFill>
                <a:latin typeface="Roboto Condensed Light" panose="02000000000000000000" pitchFamily="2" charset="0"/>
                <a:ea typeface="Roboto Condensed Light" panose="02000000000000000000" pitchFamily="2" charset="0"/>
                <a:cs typeface="Arial"/>
              </a:rPr>
              <a:t>is </a:t>
            </a:r>
            <a:r>
              <a:rPr sz="788" b="0" i="0" spc="6" dirty="0">
                <a:solidFill>
                  <a:schemeClr val="bg1"/>
                </a:solidFill>
                <a:latin typeface="Roboto Condensed Light" panose="02000000000000000000" pitchFamily="2" charset="0"/>
                <a:ea typeface="Roboto Condensed Light" panose="02000000000000000000" pitchFamily="2" charset="0"/>
                <a:cs typeface="Arial"/>
              </a:rPr>
              <a:t>a </a:t>
            </a:r>
            <a:r>
              <a:rPr sz="788" b="0" i="0" dirty="0">
                <a:solidFill>
                  <a:schemeClr val="bg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bg1"/>
                </a:solidFill>
                <a:latin typeface="Roboto Condensed Light" panose="02000000000000000000" pitchFamily="2" charset="0"/>
                <a:ea typeface="Roboto Condensed Light" panose="02000000000000000000" pitchFamily="2" charset="0"/>
                <a:cs typeface="Arial"/>
              </a:rPr>
              <a:t>in </a:t>
            </a:r>
            <a:r>
              <a:rPr sz="788" b="0" i="0" dirty="0">
                <a:solidFill>
                  <a:schemeClr val="bg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bg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and</a:t>
            </a:r>
            <a:r>
              <a:rPr sz="788" b="0" i="0" spc="9" dirty="0">
                <a:solidFill>
                  <a:schemeClr val="bg1"/>
                </a:solidFill>
                <a:latin typeface="Roboto Condensed Light" panose="02000000000000000000" pitchFamily="2" charset="0"/>
                <a:ea typeface="Roboto Condensed Light" panose="02000000000000000000" pitchFamily="2" charset="0"/>
                <a:cs typeface="Arial"/>
              </a:rPr>
              <a:t> </a:t>
            </a:r>
            <a:r>
              <a:rPr sz="788" b="0" i="0" dirty="0">
                <a:solidFill>
                  <a:schemeClr val="bg1"/>
                </a:solidFill>
                <a:latin typeface="Roboto Condensed Light" panose="02000000000000000000" pitchFamily="2" charset="0"/>
                <a:ea typeface="Roboto Condensed Light" panose="02000000000000000000" pitchFamily="2" charset="0"/>
                <a:cs typeface="Arial"/>
              </a:rPr>
              <a:t>advice.  </a:t>
            </a:r>
            <a:r>
              <a:rPr sz="788" b="0" i="0" spc="-6" dirty="0">
                <a:solidFill>
                  <a:schemeClr val="bg1"/>
                </a:solidFill>
                <a:latin typeface="Roboto Condensed Light" panose="02000000000000000000" pitchFamily="2" charset="0"/>
                <a:ea typeface="Roboto Condensed Light" panose="02000000000000000000" pitchFamily="2" charset="0"/>
                <a:cs typeface="Arial"/>
              </a:rPr>
              <a:t>Info-Tech’s </a:t>
            </a:r>
            <a:r>
              <a:rPr sz="788" b="0" i="0" dirty="0">
                <a:solidFill>
                  <a:schemeClr val="bg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bg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bg1"/>
                </a:solidFill>
                <a:latin typeface="Roboto Condensed Light" panose="02000000000000000000" pitchFamily="2" charset="0"/>
                <a:ea typeface="Roboto Condensed Light" panose="02000000000000000000" pitchFamily="2" charset="0"/>
                <a:cs typeface="Arial"/>
              </a:rPr>
              <a:t>combine </a:t>
            </a:r>
            <a:r>
              <a:rPr sz="788" b="0" i="0" dirty="0">
                <a:solidFill>
                  <a:schemeClr val="bg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bg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advice</a:t>
            </a:r>
            <a:r>
              <a:rPr sz="788" b="0" i="0" spc="12" dirty="0">
                <a:solidFill>
                  <a:schemeClr val="bg1"/>
                </a:solidFill>
                <a:latin typeface="Roboto Condensed Light" panose="02000000000000000000" pitchFamily="2" charset="0"/>
                <a:ea typeface="Roboto Condensed Light" panose="02000000000000000000" pitchFamily="2" charset="0"/>
                <a:cs typeface="Arial"/>
              </a:rPr>
              <a:t> </a:t>
            </a:r>
            <a:r>
              <a:rPr sz="788" b="0" i="0" dirty="0">
                <a:solidFill>
                  <a:schemeClr val="bg1"/>
                </a:solidFill>
                <a:latin typeface="Roboto Condensed Light" panose="02000000000000000000" pitchFamily="2" charset="0"/>
                <a:ea typeface="Roboto Condensed Light" panose="02000000000000000000" pitchFamily="2" charset="0"/>
                <a:cs typeface="Arial"/>
              </a:rPr>
              <a:t>with  </a:t>
            </a:r>
            <a:r>
              <a:rPr sz="788" b="0" i="0" spc="3" dirty="0">
                <a:solidFill>
                  <a:schemeClr val="bg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concerns.</a:t>
            </a:r>
            <a:endParaRPr sz="788" b="0" i="0" dirty="0">
              <a:solidFill>
                <a:schemeClr val="bg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bg1"/>
                </a:solidFill>
                <a:latin typeface="Roboto Condensed Light" panose="02000000000000000000" pitchFamily="2" charset="0"/>
                <a:ea typeface="Roboto Condensed Light" panose="02000000000000000000" pitchFamily="2" charset="0"/>
                <a:cs typeface="Arial"/>
              </a:rPr>
              <a:t>20</a:t>
            </a:r>
            <a:r>
              <a:rPr sz="788" b="0" i="0" spc="3" dirty="0">
                <a:solidFill>
                  <a:schemeClr val="bg1"/>
                </a:solidFill>
                <a:latin typeface="Roboto Condensed Light" panose="02000000000000000000" pitchFamily="2" charset="0"/>
                <a:ea typeface="Roboto Condensed Light" panose="02000000000000000000" pitchFamily="2" charset="0"/>
                <a:cs typeface="Arial"/>
              </a:rPr>
              <a:t> </a:t>
            </a:r>
            <a:r>
              <a:rPr sz="788" b="0" i="0" spc="-6" dirty="0">
                <a:solidFill>
                  <a:schemeClr val="bg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bg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bg1"/>
                </a:solidFill>
                <a:latin typeface="Roboto Condensed Light" panose="02000000000000000000" pitchFamily="2" charset="0"/>
                <a:ea typeface="Roboto Condensed Light" panose="02000000000000000000" pitchFamily="2" charset="0"/>
                <a:cs typeface="Arial"/>
              </a:rPr>
              <a:t>Group</a:t>
            </a:r>
            <a:r>
              <a:rPr sz="788" b="0" i="0" spc="-27"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Inc.</a:t>
            </a:r>
            <a:endParaRPr sz="788" b="0" i="0" dirty="0">
              <a:solidFill>
                <a:schemeClr val="bg1"/>
              </a:solidFill>
              <a:latin typeface="Roboto Condensed Light" panose="02000000000000000000" pitchFamily="2" charset="0"/>
              <a:ea typeface="Roboto Condensed Light" panose="02000000000000000000" pitchFamily="2" charset="0"/>
              <a:cs typeface="Arial"/>
            </a:endParaRPr>
          </a:p>
        </p:txBody>
      </p:sp>
      <p:pic>
        <p:nvPicPr>
          <p:cNvPr id="5" name="Picture 4">
            <a:extLst>
              <a:ext uri="{FF2B5EF4-FFF2-40B4-BE49-F238E27FC236}">
                <a16:creationId xmlns:a16="http://schemas.microsoft.com/office/drawing/2014/main" id="{5F047DB4-4E68-4A37-9110-1EDA6DF75C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8392" y="5803901"/>
            <a:ext cx="2818202" cy="965200"/>
          </a:xfrm>
          <a:prstGeom prst="rect">
            <a:avLst/>
          </a:prstGeom>
        </p:spPr>
      </p:pic>
    </p:spTree>
    <p:extLst>
      <p:ext uri="{BB962C8B-B14F-4D97-AF65-F5344CB8AC3E}">
        <p14:creationId xmlns:p14="http://schemas.microsoft.com/office/powerpoint/2010/main" val="619541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dditional Suppor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FDF7C4F-1942-A845-B557-F88B7A27320F}"/>
              </a:ext>
            </a:extLst>
          </p:cNvPr>
          <p:cNvSpPr>
            <a:spLocks noGrp="1"/>
          </p:cNvSpPr>
          <p:nvPr>
            <p:ph type="pic" sz="quarter" idx="11"/>
          </p:nvPr>
        </p:nvSpPr>
        <p:spPr>
          <a:xfrm>
            <a:off x="6061075" y="3282771"/>
            <a:ext cx="2660650" cy="10398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9" name="object 7">
            <a:extLst>
              <a:ext uri="{FF2B5EF4-FFF2-40B4-BE49-F238E27FC236}">
                <a16:creationId xmlns:a16="http://schemas.microsoft.com/office/drawing/2014/main" id="{84D0A54C-032B-734B-AB0B-44B5BEA685CC}"/>
              </a:ext>
            </a:extLst>
          </p:cNvPr>
          <p:cNvSpPr/>
          <p:nvPr userDrawn="1"/>
        </p:nvSpPr>
        <p:spPr>
          <a:xfrm>
            <a:off x="-8709" y="3310826"/>
            <a:ext cx="54000" cy="1224000"/>
          </a:xfrm>
          <a:custGeom>
            <a:avLst/>
            <a:gdLst/>
            <a:ahLst/>
            <a:cxnLst/>
            <a:rect l="l" t="t" r="r" b="b"/>
            <a:pathLst>
              <a:path w="104775" h="2171065">
                <a:moveTo>
                  <a:pt x="0" y="2170782"/>
                </a:moveTo>
                <a:lnTo>
                  <a:pt x="104708" y="2170782"/>
                </a:lnTo>
                <a:lnTo>
                  <a:pt x="104708" y="0"/>
                </a:lnTo>
                <a:lnTo>
                  <a:pt x="0" y="0"/>
                </a:lnTo>
                <a:lnTo>
                  <a:pt x="0" y="2170782"/>
                </a:lnTo>
                <a:close/>
              </a:path>
            </a:pathLst>
          </a:custGeom>
          <a:solidFill>
            <a:srgbClr val="0076B7"/>
          </a:solidFill>
        </p:spPr>
        <p:txBody>
          <a:bodyPr wrap="square" lIns="0" tIns="0" rIns="0" bIns="0" rtlCol="0">
            <a:noAutofit/>
          </a:bodyPr>
          <a:lstStyle/>
          <a:p>
            <a:pPr>
              <a:lnSpc>
                <a:spcPct val="110000"/>
              </a:lnSpc>
            </a:pPr>
            <a:endParaRPr sz="662" dirty="0">
              <a:latin typeface="Roboto Condensed Light" panose="02000000000000000000" pitchFamily="2" charset="0"/>
            </a:endParaRPr>
          </a:p>
        </p:txBody>
      </p:sp>
      <p:sp>
        <p:nvSpPr>
          <p:cNvPr id="18" name="Picture Placeholder 16">
            <a:extLst>
              <a:ext uri="{FF2B5EF4-FFF2-40B4-BE49-F238E27FC236}">
                <a16:creationId xmlns:a16="http://schemas.microsoft.com/office/drawing/2014/main" id="{5DB72151-D5F9-F64A-A051-C8EBC82549B2}"/>
              </a:ext>
            </a:extLst>
          </p:cNvPr>
          <p:cNvSpPr>
            <a:spLocks noGrp="1"/>
          </p:cNvSpPr>
          <p:nvPr>
            <p:ph type="pic" sz="quarter" idx="12"/>
          </p:nvPr>
        </p:nvSpPr>
        <p:spPr>
          <a:xfrm>
            <a:off x="9131227" y="3282771"/>
            <a:ext cx="2660650" cy="10398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20" name="Picture Placeholder 19">
            <a:extLst>
              <a:ext uri="{FF2B5EF4-FFF2-40B4-BE49-F238E27FC236}">
                <a16:creationId xmlns:a16="http://schemas.microsoft.com/office/drawing/2014/main" id="{077EFE0D-4219-394E-9FD0-38C929E33BA2}"/>
              </a:ext>
            </a:extLst>
          </p:cNvPr>
          <p:cNvSpPr>
            <a:spLocks noGrp="1"/>
          </p:cNvSpPr>
          <p:nvPr>
            <p:ph type="pic" sz="quarter" idx="13"/>
          </p:nvPr>
        </p:nvSpPr>
        <p:spPr>
          <a:xfrm>
            <a:off x="6066872" y="541857"/>
            <a:ext cx="1026078" cy="9841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200" b="1" i="0">
                <a:latin typeface="Montserrat SemiBold" pitchFamily="2" charset="77"/>
              </a:defRPr>
            </a:lvl1pPr>
          </a:lstStyle>
          <a:p>
            <a:endParaRPr lang="en-US" dirty="0"/>
          </a:p>
        </p:txBody>
      </p:sp>
      <p:sp>
        <p:nvSpPr>
          <p:cNvPr id="27" name="Text Placeholder 26">
            <a:extLst>
              <a:ext uri="{FF2B5EF4-FFF2-40B4-BE49-F238E27FC236}">
                <a16:creationId xmlns:a16="http://schemas.microsoft.com/office/drawing/2014/main" id="{5EBCF6F3-8C74-8448-B393-09691B01DD72}"/>
              </a:ext>
            </a:extLst>
          </p:cNvPr>
          <p:cNvSpPr>
            <a:spLocks noGrp="1"/>
          </p:cNvSpPr>
          <p:nvPr>
            <p:ph type="body" sz="quarter" idx="14" hasCustomPrompt="1"/>
          </p:nvPr>
        </p:nvSpPr>
        <p:spPr>
          <a:xfrm>
            <a:off x="6052596" y="4561399"/>
            <a:ext cx="2669129" cy="292307"/>
          </a:xfrm>
          <a:prstGeom prst="rect">
            <a:avLst/>
          </a:prstGeom>
        </p:spPr>
        <p:txBody>
          <a:bodyPr lIns="0" tIns="0" rIns="0" bIns="0">
            <a:noAutofit/>
          </a:bodyPr>
          <a:lstStyle>
            <a:lvl1pPr marL="0" indent="0">
              <a:lnSpc>
                <a:spcPct val="110000"/>
              </a:lnSpc>
              <a:buNone/>
              <a:defRPr sz="1600" b="1" i="0">
                <a:solidFill>
                  <a:srgbClr val="2576B7"/>
                </a:solidFill>
                <a:latin typeface="Montserrat SemiBold" panose="020B0604020202020204" charset="0"/>
              </a:defRPr>
            </a:lvl1pPr>
            <a:lvl2pPr>
              <a:defRPr sz="1600" b="1" i="0">
                <a:latin typeface="Montserrat SemiBold" pitchFamily="2" charset="77"/>
              </a:defRPr>
            </a:lvl2pPr>
            <a:lvl3pPr>
              <a:defRPr sz="1600" b="1" i="0">
                <a:latin typeface="Montserrat SemiBold" pitchFamily="2" charset="77"/>
              </a:defRPr>
            </a:lvl3pPr>
            <a:lvl4pPr>
              <a:defRPr sz="1600" b="1" i="0">
                <a:latin typeface="Montserrat SemiBold" pitchFamily="2" charset="77"/>
              </a:defRPr>
            </a:lvl4pPr>
            <a:lvl5pPr>
              <a:defRPr sz="1600" b="1" i="0">
                <a:latin typeface="Montserrat SemiBold" pitchFamily="2" charset="77"/>
              </a:defRPr>
            </a:lvl5pPr>
          </a:lstStyle>
          <a:p>
            <a:pPr lvl="0"/>
            <a:r>
              <a:rPr lang="en-US"/>
              <a:t>Name of Activity</a:t>
            </a:r>
          </a:p>
        </p:txBody>
      </p:sp>
      <p:sp>
        <p:nvSpPr>
          <p:cNvPr id="29" name="Text Placeholder 26">
            <a:extLst>
              <a:ext uri="{FF2B5EF4-FFF2-40B4-BE49-F238E27FC236}">
                <a16:creationId xmlns:a16="http://schemas.microsoft.com/office/drawing/2014/main" id="{2AB9A0CE-721B-C049-A1F0-90286778FBFA}"/>
              </a:ext>
            </a:extLst>
          </p:cNvPr>
          <p:cNvSpPr>
            <a:spLocks noGrp="1"/>
          </p:cNvSpPr>
          <p:nvPr>
            <p:ph type="body" sz="quarter" idx="16" hasCustomPrompt="1"/>
          </p:nvPr>
        </p:nvSpPr>
        <p:spPr>
          <a:xfrm>
            <a:off x="9121775" y="4561399"/>
            <a:ext cx="2669129" cy="292307"/>
          </a:xfrm>
          <a:prstGeom prst="rect">
            <a:avLst/>
          </a:prstGeom>
        </p:spPr>
        <p:txBody>
          <a:bodyPr lIns="0" tIns="0" rIns="0" bIns="0">
            <a:noAutofit/>
          </a:bodyPr>
          <a:lstStyle>
            <a:lvl1pPr marL="0" indent="0">
              <a:lnSpc>
                <a:spcPct val="110000"/>
              </a:lnSpc>
              <a:buNone/>
              <a:defRPr sz="1600" b="1" i="0">
                <a:solidFill>
                  <a:srgbClr val="2576B7"/>
                </a:solidFill>
                <a:latin typeface="Montserrat SemiBold" panose="020B0604020202020204" charset="0"/>
              </a:defRPr>
            </a:lvl1pPr>
            <a:lvl2pPr>
              <a:defRPr sz="1600" b="1" i="0">
                <a:latin typeface="Montserrat SemiBold" pitchFamily="2" charset="77"/>
              </a:defRPr>
            </a:lvl2pPr>
            <a:lvl3pPr>
              <a:defRPr sz="1600" b="1" i="0">
                <a:latin typeface="Montserrat SemiBold" pitchFamily="2" charset="77"/>
              </a:defRPr>
            </a:lvl3pPr>
            <a:lvl4pPr>
              <a:defRPr sz="1600" b="1" i="0">
                <a:latin typeface="Montserrat SemiBold" pitchFamily="2" charset="77"/>
              </a:defRPr>
            </a:lvl4pPr>
            <a:lvl5pPr>
              <a:defRPr sz="1600" b="1" i="0">
                <a:latin typeface="Montserrat SemiBold" pitchFamily="2" charset="77"/>
              </a:defRPr>
            </a:lvl5pPr>
          </a:lstStyle>
          <a:p>
            <a:pPr lvl="0"/>
            <a:r>
              <a:rPr lang="en-US"/>
              <a:t>Name of Activity</a:t>
            </a:r>
          </a:p>
        </p:txBody>
      </p:sp>
      <p:sp>
        <p:nvSpPr>
          <p:cNvPr id="24"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6061075" y="2497122"/>
            <a:ext cx="5832475" cy="661714"/>
          </a:xfrm>
          <a:prstGeom prst="rect">
            <a:avLst/>
          </a:prstGeom>
        </p:spPr>
        <p:txBody>
          <a:bodyPr lIns="0" tIns="0" rIns="0" bIns="0">
            <a:noAutofit/>
          </a:bodyPr>
          <a:lstStyle>
            <a:lvl1pPr marL="0" indent="0">
              <a:lnSpc>
                <a:spcPct val="110000"/>
              </a:lnSpc>
              <a:buNone/>
              <a:defRPr sz="1600" b="0" i="0" spc="0">
                <a:solidFill>
                  <a:srgbClr val="2576B7"/>
                </a:solidFill>
                <a:latin typeface="Roboto Condensed Light" panose="02000000000000000000" pitchFamily="2"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5" name="Text Placeholder 11">
            <a:extLst>
              <a:ext uri="{FF2B5EF4-FFF2-40B4-BE49-F238E27FC236}">
                <a16:creationId xmlns:a16="http://schemas.microsoft.com/office/drawing/2014/main" id="{85DDFA7D-F891-5541-AA0E-D25B89A7FB95}"/>
              </a:ext>
            </a:extLst>
          </p:cNvPr>
          <p:cNvSpPr>
            <a:spLocks noGrp="1"/>
          </p:cNvSpPr>
          <p:nvPr>
            <p:ph type="body" sz="quarter" idx="36" hasCustomPrompt="1"/>
          </p:nvPr>
        </p:nvSpPr>
        <p:spPr>
          <a:xfrm>
            <a:off x="7336972" y="778330"/>
            <a:ext cx="2960914" cy="1028700"/>
          </a:xfrm>
          <a:prstGeom prst="rect">
            <a:avLst/>
          </a:prstGeom>
        </p:spPr>
        <p:txBody>
          <a:bodyPr lIns="0" tIns="0" rIns="0" bIns="0">
            <a:noAutofit/>
          </a:bodyPr>
          <a:lstStyle>
            <a:lvl1pPr marL="0" indent="0">
              <a:lnSpc>
                <a:spcPct val="110000"/>
              </a:lnSpc>
              <a:spcBef>
                <a:spcPts val="0"/>
              </a:spcBef>
              <a:buNone/>
              <a:defRPr sz="1200" b="0" i="0" spc="0">
                <a:solidFill>
                  <a:srgbClr val="2576B7"/>
                </a:solidFill>
                <a:latin typeface="Montserrat"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Contact your account representative for more information.</a:t>
            </a:r>
            <a:br>
              <a:rPr lang="en-US"/>
            </a:br>
            <a:r>
              <a:rPr lang="en-US" err="1"/>
              <a:t>workshops@infotech.com</a:t>
            </a:r>
            <a:r>
              <a:rPr lang="en-US"/>
              <a:t>   </a:t>
            </a:r>
            <a:br>
              <a:rPr lang="en-US"/>
            </a:br>
            <a:r>
              <a:rPr lang="en-US"/>
              <a:t>1-888-670-8889</a:t>
            </a:r>
          </a:p>
          <a:p>
            <a:pPr lvl="0"/>
            <a:endParaRPr lang="en-US"/>
          </a:p>
        </p:txBody>
      </p:sp>
      <p:sp>
        <p:nvSpPr>
          <p:cNvPr id="31" name="Text Placeholder 14">
            <a:extLst>
              <a:ext uri="{FF2B5EF4-FFF2-40B4-BE49-F238E27FC236}">
                <a16:creationId xmlns:a16="http://schemas.microsoft.com/office/drawing/2014/main" id="{D7149EE9-D7CB-2245-A969-E3DC476D8DF6}"/>
              </a:ext>
            </a:extLst>
          </p:cNvPr>
          <p:cNvSpPr>
            <a:spLocks noGrp="1"/>
          </p:cNvSpPr>
          <p:nvPr>
            <p:ph type="body" sz="quarter" idx="38"/>
          </p:nvPr>
        </p:nvSpPr>
        <p:spPr>
          <a:xfrm>
            <a:off x="6061075" y="4884772"/>
            <a:ext cx="2916238" cy="1371497"/>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4">
            <a:extLst>
              <a:ext uri="{FF2B5EF4-FFF2-40B4-BE49-F238E27FC236}">
                <a16:creationId xmlns:a16="http://schemas.microsoft.com/office/drawing/2014/main" id="{D7149EE9-D7CB-2245-A969-E3DC476D8DF6}"/>
              </a:ext>
            </a:extLst>
          </p:cNvPr>
          <p:cNvSpPr>
            <a:spLocks noGrp="1"/>
          </p:cNvSpPr>
          <p:nvPr>
            <p:ph type="body" sz="quarter" idx="39"/>
          </p:nvPr>
        </p:nvSpPr>
        <p:spPr>
          <a:xfrm>
            <a:off x="9131227" y="4884772"/>
            <a:ext cx="2762323" cy="1371497"/>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4">
            <a:extLst>
              <a:ext uri="{FF2B5EF4-FFF2-40B4-BE49-F238E27FC236}">
                <a16:creationId xmlns:a16="http://schemas.microsoft.com/office/drawing/2014/main" id="{D7149EE9-D7CB-2245-A969-E3DC476D8DF6}"/>
              </a:ext>
            </a:extLst>
          </p:cNvPr>
          <p:cNvSpPr>
            <a:spLocks noGrp="1"/>
          </p:cNvSpPr>
          <p:nvPr>
            <p:ph type="body" sz="quarter" idx="40"/>
          </p:nvPr>
        </p:nvSpPr>
        <p:spPr>
          <a:xfrm>
            <a:off x="354106" y="3310826"/>
            <a:ext cx="4733832" cy="1801477"/>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1A52D467-0F26-DA4A-97AF-2CD0DAFEB6E1}"/>
              </a:ext>
            </a:extLst>
          </p:cNvPr>
          <p:cNvSpPr txBox="1"/>
          <p:nvPr userDrawn="1"/>
        </p:nvSpPr>
        <p:spPr>
          <a:xfrm>
            <a:off x="336885" y="514801"/>
            <a:ext cx="7580199" cy="541209"/>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4A4A4A"/>
                </a:solidFill>
                <a:latin typeface="Montserrat SemiBold" pitchFamily="2" charset="77"/>
              </a:rPr>
              <a:t>Additional Support</a:t>
            </a:r>
            <a:endParaRPr lang="en-US" sz="4000" b="1" i="0" spc="-30" dirty="0">
              <a:solidFill>
                <a:srgbClr val="4A4A4A"/>
              </a:solidFill>
              <a:latin typeface="Montserrat SemiBold" pitchFamily="2" charset="77"/>
              <a:cs typeface="Arial Narrow"/>
            </a:endParaRPr>
          </a:p>
        </p:txBody>
      </p:sp>
      <p:sp>
        <p:nvSpPr>
          <p:cNvPr id="21" name="TextBox 20">
            <a:extLst>
              <a:ext uri="{FF2B5EF4-FFF2-40B4-BE49-F238E27FC236}">
                <a16:creationId xmlns:a16="http://schemas.microsoft.com/office/drawing/2014/main" id="{A36A0B17-8F6F-A645-8BB5-4B6254632B2D}"/>
              </a:ext>
            </a:extLst>
          </p:cNvPr>
          <p:cNvSpPr txBox="1"/>
          <p:nvPr userDrawn="1"/>
        </p:nvSpPr>
        <p:spPr>
          <a:xfrm>
            <a:off x="362227" y="1163682"/>
            <a:ext cx="4059302" cy="1481761"/>
          </a:xfrm>
          <a:prstGeom prst="rect">
            <a:avLst/>
          </a:prstGeom>
        </p:spPr>
        <p:txBody>
          <a:bodyPr vert="horz" wrap="square" lIns="0" tIns="6931" rIns="0" bIns="0" rtlCol="0">
            <a:noAutofit/>
          </a:bodyPr>
          <a:lstStyle/>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rgbClr val="000000"/>
                </a:solidFill>
                <a:latin typeface="Roboto Condensed Light" panose="02000000000000000000" pitchFamily="2" charset="0"/>
              </a:rPr>
              <a:t>If you would like additional support, have our analysts guide you through other phases as part of an Info-Tech Workshop.</a:t>
            </a: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dirty="0">
              <a:solidFill>
                <a:srgbClr val="000000"/>
              </a:solidFill>
              <a:latin typeface="Roboto Condensed Light" panose="02000000000000000000" pitchFamily="2" charset="0"/>
            </a:endParaRP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dirty="0">
              <a:solidFill>
                <a:srgbClr val="000000"/>
              </a:solidFill>
              <a:latin typeface="Roboto Condensed Light" panose="02000000000000000000" pitchFamily="2" charset="0"/>
            </a:endParaRP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dirty="0">
              <a:solidFill>
                <a:srgbClr val="000000"/>
              </a:solidFill>
              <a:latin typeface="Roboto Condensed Light" panose="02000000000000000000" pitchFamily="2" charset="0"/>
            </a:endParaRPr>
          </a:p>
        </p:txBody>
      </p:sp>
    </p:spTree>
    <p:extLst>
      <p:ext uri="{BB962C8B-B14F-4D97-AF65-F5344CB8AC3E}">
        <p14:creationId xmlns:p14="http://schemas.microsoft.com/office/powerpoint/2010/main" val="3272561956"/>
      </p:ext>
    </p:extLst>
  </p:cSld>
  <p:clrMapOvr>
    <a:masterClrMapping/>
  </p:clrMapOvr>
  <p:extLst>
    <p:ext uri="{DCECCB84-F9BA-43D5-87BE-67443E8EF086}">
      <p15:sldGuideLst xmlns:p15="http://schemas.microsoft.com/office/powerpoint/2012/main">
        <p15:guide id="1" orient="horz" pos="84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B">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9260A85E-D49A-B64A-B4F7-90C6CF1430F1}"/>
              </a:ext>
            </a:extLst>
          </p:cNvPr>
          <p:cNvSpPr/>
          <p:nvPr userDrawn="1"/>
        </p:nvSpPr>
        <p:spPr>
          <a:xfrm>
            <a:off x="1707594" y="2457276"/>
            <a:ext cx="4242631"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pPr>
              <a:lnSpc>
                <a:spcPct val="110000"/>
              </a:lnSpc>
            </a:pPr>
            <a:endParaRPr sz="662" dirty="0">
              <a:latin typeface="Roboto Condensed Light" panose="02000000000000000000" pitchFamily="2" charset="0"/>
            </a:endParaRPr>
          </a:p>
        </p:txBody>
      </p:sp>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1715620" y="1669609"/>
            <a:ext cx="3849687" cy="264974"/>
          </a:xfrm>
          <a:prstGeom prst="rect">
            <a:avLst/>
          </a:prstGeom>
        </p:spPr>
        <p:txBody>
          <a:bodyPr lIns="0" tIns="0" rIns="0" bIns="0">
            <a:noAutofit/>
          </a:bodyPr>
          <a:lstStyle>
            <a:lvl1pPr marL="0" indent="0">
              <a:lnSpc>
                <a:spcPct val="110000"/>
              </a:lnSpc>
              <a:buNone/>
              <a:defRPr sz="1400" b="1" i="0">
                <a:solidFill>
                  <a:srgbClr val="2576B7"/>
                </a:solidFill>
                <a:latin typeface="Montserrat SemiBold"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Paul </a:t>
            </a:r>
            <a:r>
              <a:rPr lang="en-US" err="1"/>
              <a:t>Willson</a:t>
            </a:r>
            <a:r>
              <a:rPr lang="en-US"/>
              <a:t> </a:t>
            </a:r>
          </a:p>
        </p:txBody>
      </p:sp>
      <p:sp>
        <p:nvSpPr>
          <p:cNvPr id="10" name="Text Placeholder 8">
            <a:extLst>
              <a:ext uri="{FF2B5EF4-FFF2-40B4-BE49-F238E27FC236}">
                <a16:creationId xmlns:a16="http://schemas.microsoft.com/office/drawing/2014/main" id="{20CC50DE-8543-1446-90E6-8AEF1CF32DC8}"/>
              </a:ext>
            </a:extLst>
          </p:cNvPr>
          <p:cNvSpPr>
            <a:spLocks noGrp="1"/>
          </p:cNvSpPr>
          <p:nvPr>
            <p:ph type="body" sz="quarter" idx="12" hasCustomPrompt="1"/>
          </p:nvPr>
        </p:nvSpPr>
        <p:spPr>
          <a:xfrm>
            <a:off x="1715620" y="1921449"/>
            <a:ext cx="3849687" cy="438571"/>
          </a:xfrm>
          <a:prstGeom prst="rect">
            <a:avLst/>
          </a:prstGeom>
        </p:spPr>
        <p:txBody>
          <a:bodyPr lIns="0" tIns="0" rIns="0" bIns="0">
            <a:no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1200" b="0" i="0">
                <a:solidFill>
                  <a:srgbClr val="000000"/>
                </a:solidFill>
                <a:latin typeface="Roboto Condensed Light" panose="02000000000000000000" pitchFamily="2" charset="0"/>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dirty="0"/>
              <a:t>Senior Demographer</a:t>
            </a:r>
            <a:br>
              <a:rPr lang="en-US" dirty="0"/>
            </a:br>
            <a:r>
              <a:rPr lang="en-US" dirty="0"/>
              <a:t>Info-Tech Research Group</a:t>
            </a:r>
          </a:p>
        </p:txBody>
      </p:sp>
      <p:sp>
        <p:nvSpPr>
          <p:cNvPr id="16" name="Picture Placeholder 15">
            <a:extLst>
              <a:ext uri="{FF2B5EF4-FFF2-40B4-BE49-F238E27FC236}">
                <a16:creationId xmlns:a16="http://schemas.microsoft.com/office/drawing/2014/main" id="{4AEE503A-ADB0-3C49-91AB-D3E44B6DC58A}"/>
              </a:ext>
            </a:extLst>
          </p:cNvPr>
          <p:cNvSpPr>
            <a:spLocks noGrp="1"/>
          </p:cNvSpPr>
          <p:nvPr>
            <p:ph type="pic" sz="quarter" idx="16"/>
          </p:nvPr>
        </p:nvSpPr>
        <p:spPr>
          <a:xfrm>
            <a:off x="354106" y="1670231"/>
            <a:ext cx="1210818"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600" b="1" i="0">
                <a:latin typeface="Montserrat SemiBold" pitchFamily="2" charset="77"/>
              </a:defRPr>
            </a:lvl1pPr>
          </a:lstStyle>
          <a:p>
            <a:endParaRPr lang="en-US" dirty="0"/>
          </a:p>
        </p:txBody>
      </p:sp>
      <p:sp>
        <p:nvSpPr>
          <p:cNvPr id="12" name="object 5">
            <a:extLst>
              <a:ext uri="{FF2B5EF4-FFF2-40B4-BE49-F238E27FC236}">
                <a16:creationId xmlns:a16="http://schemas.microsoft.com/office/drawing/2014/main" id="{AD174F76-9714-0046-8434-6A3B94BD9179}"/>
              </a:ext>
            </a:extLst>
          </p:cNvPr>
          <p:cNvSpPr/>
          <p:nvPr userDrawn="1"/>
        </p:nvSpPr>
        <p:spPr>
          <a:xfrm>
            <a:off x="7559828" y="2457276"/>
            <a:ext cx="4234076"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pPr>
              <a:lnSpc>
                <a:spcPct val="110000"/>
              </a:lnSpc>
            </a:pPr>
            <a:endParaRPr sz="662" dirty="0">
              <a:latin typeface="Roboto Condensed Light" panose="02000000000000000000" pitchFamily="2" charset="0"/>
            </a:endParaRPr>
          </a:p>
        </p:txBody>
      </p:sp>
      <p:sp>
        <p:nvSpPr>
          <p:cNvPr id="15" name="Text Placeholder 8">
            <a:extLst>
              <a:ext uri="{FF2B5EF4-FFF2-40B4-BE49-F238E27FC236}">
                <a16:creationId xmlns:a16="http://schemas.microsoft.com/office/drawing/2014/main" id="{9A018879-2AAE-DD4D-BED8-A9EBF65B3327}"/>
              </a:ext>
            </a:extLst>
          </p:cNvPr>
          <p:cNvSpPr>
            <a:spLocks noGrp="1"/>
          </p:cNvSpPr>
          <p:nvPr>
            <p:ph type="body" sz="quarter" idx="17" hasCustomPrompt="1"/>
          </p:nvPr>
        </p:nvSpPr>
        <p:spPr>
          <a:xfrm>
            <a:off x="7564252" y="1669609"/>
            <a:ext cx="3849687" cy="264974"/>
          </a:xfrm>
          <a:prstGeom prst="rect">
            <a:avLst/>
          </a:prstGeom>
        </p:spPr>
        <p:txBody>
          <a:bodyPr lIns="0" tIns="0" rIns="0" bIns="0">
            <a:noAutofit/>
          </a:bodyPr>
          <a:lstStyle>
            <a:lvl1pPr marL="0" indent="0">
              <a:lnSpc>
                <a:spcPct val="110000"/>
              </a:lnSpc>
              <a:buNone/>
              <a:defRPr sz="1400" b="1" i="0">
                <a:solidFill>
                  <a:srgbClr val="2576B7"/>
                </a:solidFill>
                <a:latin typeface="Montserrat SemiBold"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Paul </a:t>
            </a:r>
            <a:r>
              <a:rPr lang="en-US" err="1"/>
              <a:t>Willson</a:t>
            </a:r>
            <a:r>
              <a:rPr lang="en-US"/>
              <a:t> </a:t>
            </a:r>
          </a:p>
        </p:txBody>
      </p:sp>
      <p:sp>
        <p:nvSpPr>
          <p:cNvPr id="17" name="Text Placeholder 8">
            <a:extLst>
              <a:ext uri="{FF2B5EF4-FFF2-40B4-BE49-F238E27FC236}">
                <a16:creationId xmlns:a16="http://schemas.microsoft.com/office/drawing/2014/main" id="{BA22E391-D54A-C649-8259-B59C6D235D8E}"/>
              </a:ext>
            </a:extLst>
          </p:cNvPr>
          <p:cNvSpPr>
            <a:spLocks noGrp="1"/>
          </p:cNvSpPr>
          <p:nvPr>
            <p:ph type="body" sz="quarter" idx="18" hasCustomPrompt="1"/>
          </p:nvPr>
        </p:nvSpPr>
        <p:spPr>
          <a:xfrm>
            <a:off x="7564252" y="1921450"/>
            <a:ext cx="3849687" cy="455988"/>
          </a:xfrm>
          <a:prstGeom prst="rect">
            <a:avLst/>
          </a:prstGeom>
        </p:spPr>
        <p:txBody>
          <a:bodyPr lIns="0" tIns="0" rIns="0" bIns="0">
            <a:noAutofit/>
          </a:bodyPr>
          <a:lstStyle>
            <a:lvl1pPr marL="0" indent="0">
              <a:lnSpc>
                <a:spcPct val="110000"/>
              </a:lnSpc>
              <a:spcBef>
                <a:spcPts val="0"/>
              </a:spcBef>
              <a:buNone/>
              <a:defRPr sz="1200" b="0" i="0">
                <a:solidFill>
                  <a:srgbClr val="000000"/>
                </a:solidFill>
                <a:latin typeface="Roboto Condensed Light" panose="02000000000000000000" pitchFamily="2" charset="0"/>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dirty="0"/>
              <a:t>Senior Demographer</a:t>
            </a:r>
            <a:br>
              <a:rPr lang="en-US" dirty="0"/>
            </a:br>
            <a:r>
              <a:rPr lang="en-US" dirty="0"/>
              <a:t>Info-Tech Research Group</a:t>
            </a:r>
          </a:p>
        </p:txBody>
      </p:sp>
      <p:sp>
        <p:nvSpPr>
          <p:cNvPr id="20" name="Picture Placeholder 15">
            <a:extLst>
              <a:ext uri="{FF2B5EF4-FFF2-40B4-BE49-F238E27FC236}">
                <a16:creationId xmlns:a16="http://schemas.microsoft.com/office/drawing/2014/main" id="{B376A439-0F38-1245-AC0A-D61918E1F362}"/>
              </a:ext>
            </a:extLst>
          </p:cNvPr>
          <p:cNvSpPr>
            <a:spLocks noGrp="1"/>
          </p:cNvSpPr>
          <p:nvPr>
            <p:ph type="pic" sz="quarter" idx="21"/>
          </p:nvPr>
        </p:nvSpPr>
        <p:spPr>
          <a:xfrm>
            <a:off x="6199714" y="1670231"/>
            <a:ext cx="1210818"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600" b="1" i="0">
                <a:latin typeface="Montserrat SemiBold" pitchFamily="2" charset="77"/>
              </a:defRPr>
            </a:lvl1pPr>
          </a:lstStyle>
          <a:p>
            <a:endParaRPr lang="en-US" dirty="0"/>
          </a:p>
        </p:txBody>
      </p:sp>
      <p:sp>
        <p:nvSpPr>
          <p:cNvPr id="19" name="TextBox 18">
            <a:extLst>
              <a:ext uri="{FF2B5EF4-FFF2-40B4-BE49-F238E27FC236}">
                <a16:creationId xmlns:a16="http://schemas.microsoft.com/office/drawing/2014/main" id="{A6483C06-5D8D-1B47-B88B-5FEE88718A75}"/>
              </a:ext>
            </a:extLst>
          </p:cNvPr>
          <p:cNvSpPr txBox="1"/>
          <p:nvPr userDrawn="1"/>
        </p:nvSpPr>
        <p:spPr>
          <a:xfrm>
            <a:off x="336886" y="536067"/>
            <a:ext cx="11242306" cy="541209"/>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4A4A4A"/>
                </a:solidFill>
                <a:latin typeface="Montserrat SemiBold" pitchFamily="2" charset="77"/>
              </a:rPr>
              <a:t>Research Contributors and Experts</a:t>
            </a:r>
            <a:endParaRPr lang="en-US" sz="4000" b="1" i="0" spc="-30" dirty="0">
              <a:solidFill>
                <a:srgbClr val="4A4A4A"/>
              </a:solidFill>
              <a:latin typeface="Montserrat SemiBold" pitchFamily="2" charset="77"/>
              <a:cs typeface="Arial Narrow"/>
            </a:endParaRPr>
          </a:p>
        </p:txBody>
      </p:sp>
      <p:sp>
        <p:nvSpPr>
          <p:cNvPr id="13" name="Text Placeholder 4">
            <a:extLst>
              <a:ext uri="{FF2B5EF4-FFF2-40B4-BE49-F238E27FC236}">
                <a16:creationId xmlns:a16="http://schemas.microsoft.com/office/drawing/2014/main" id="{BEEA8162-DD20-8A4F-A217-8DF5CF442F3D}"/>
              </a:ext>
            </a:extLst>
          </p:cNvPr>
          <p:cNvSpPr>
            <a:spLocks noGrp="1"/>
          </p:cNvSpPr>
          <p:nvPr>
            <p:ph type="body" sz="quarter" idx="33"/>
          </p:nvPr>
        </p:nvSpPr>
        <p:spPr>
          <a:xfrm>
            <a:off x="1714242" y="2614641"/>
            <a:ext cx="4346833" cy="3424652"/>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2AA1EFD-B430-5B4D-AF9A-DB8AAC4C9735}"/>
              </a:ext>
            </a:extLst>
          </p:cNvPr>
          <p:cNvSpPr>
            <a:spLocks noGrp="1"/>
          </p:cNvSpPr>
          <p:nvPr>
            <p:ph type="body" sz="quarter" idx="34"/>
          </p:nvPr>
        </p:nvSpPr>
        <p:spPr>
          <a:xfrm>
            <a:off x="7544594" y="2614641"/>
            <a:ext cx="4346833" cy="3424652"/>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2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1130188"/>
          </a:xfrm>
        </p:spPr>
        <p:txBody>
          <a:bodyPr>
            <a:noAutofit/>
          </a:bodyPr>
          <a:lstStyle>
            <a:lvl1pPr>
              <a:defRPr>
                <a:solidFill>
                  <a:srgbClr val="2576B7"/>
                </a:solidFill>
              </a:defRPr>
            </a:lvl1pPr>
          </a:lstStyle>
          <a:p>
            <a:r>
              <a:rPr lang="en-US"/>
              <a:t>Bibliography</a:t>
            </a:r>
          </a:p>
        </p:txBody>
      </p:sp>
      <p:sp>
        <p:nvSpPr>
          <p:cNvPr id="7" name="Text Placeholder 10">
            <a:extLst>
              <a:ext uri="{FF2B5EF4-FFF2-40B4-BE49-F238E27FC236}">
                <a16:creationId xmlns:a16="http://schemas.microsoft.com/office/drawing/2014/main" id="{F31CD5B0-F94C-7D4D-97FF-D8D98F6F0C8E}"/>
              </a:ext>
            </a:extLst>
          </p:cNvPr>
          <p:cNvSpPr>
            <a:spLocks noGrp="1"/>
          </p:cNvSpPr>
          <p:nvPr>
            <p:ph type="body" sz="quarter" idx="13" hasCustomPrompt="1"/>
          </p:nvPr>
        </p:nvSpPr>
        <p:spPr>
          <a:xfrm>
            <a:off x="381794" y="1552498"/>
            <a:ext cx="5477732" cy="4503847"/>
          </a:xfrm>
          <a:prstGeom prst="rect">
            <a:avLst/>
          </a:prstGeom>
        </p:spPr>
        <p:txBody>
          <a:bodyPr lIns="0" tIns="0" rIns="0" bIns="0">
            <a:noAutofit/>
          </a:bodyPr>
          <a:lstStyle>
            <a:lvl1pPr marL="179388" marR="182520" indent="-179388" algn="l">
              <a:lnSpc>
                <a:spcPct val="110000"/>
              </a:lnSpc>
              <a:spcBef>
                <a:spcPts val="3"/>
              </a:spcBef>
              <a:spcAft>
                <a:spcPts val="1200"/>
              </a:spcAft>
              <a:buFont typeface="Arial" panose="020B0604020202020204" pitchFamily="34" charset="0"/>
              <a:buChar char="•"/>
              <a:tabLst/>
              <a:defRPr sz="1600" baseline="0">
                <a:solidFill>
                  <a:srgbClr val="2576B7"/>
                </a:solidFill>
                <a:latin typeface="Roboto Condensed Light" panose="02000000000000000000" pitchFamily="2" charset="0"/>
              </a:defRPr>
            </a:lvl1pPr>
          </a:lstStyle>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Bersin</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Josh.</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“Time</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to</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Scrap</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Appraisals?”</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Forbes</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5</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Web.  </a:t>
            </a:r>
            <a:r>
              <a:rPr lang="en-CA" sz="1200" spc="-21" dirty="0">
                <a:solidFill>
                  <a:srgbClr val="000000"/>
                </a:solidFill>
                <a:latin typeface="Roboto Condensed Light" panose="02000000000000000000" pitchFamily="2" charset="0"/>
                <a:cs typeface="Arial Narrow"/>
              </a:rPr>
              <a:t>30 </a:t>
            </a:r>
            <a:r>
              <a:rPr lang="en-CA" sz="1200" spc="-24" dirty="0">
                <a:solidFill>
                  <a:srgbClr val="000000"/>
                </a:solidFill>
                <a:latin typeface="Roboto Condensed Light" panose="02000000000000000000" pitchFamily="2" charset="0"/>
                <a:cs typeface="Arial Narrow"/>
              </a:rPr>
              <a:t>Oct </a:t>
            </a:r>
            <a:r>
              <a:rPr lang="en-CA" sz="1200" spc="-30" dirty="0">
                <a:solidFill>
                  <a:srgbClr val="000000"/>
                </a:solidFill>
                <a:latin typeface="Roboto Condensed Light" panose="02000000000000000000" pitchFamily="2" charset="0"/>
                <a:cs typeface="Arial Narrow"/>
              </a:rPr>
              <a:t>2013. </a:t>
            </a:r>
            <a:r>
              <a:rPr lang="en-CA" sz="1200" spc="-36" dirty="0">
                <a:solidFill>
                  <a:srgbClr val="25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dirty="0">
                <a:solidFill>
                  <a:srgbClr val="2576B7"/>
                </a:solidFill>
                <a:latin typeface="Roboto Condensed Light" panose="02000000000000000000" pitchFamily="2" charset="0"/>
                <a:cs typeface="Arial Narrow"/>
              </a:rPr>
              <a:t> </a:t>
            </a:r>
            <a:r>
              <a:rPr lang="en-CA" sz="1200" spc="-33" dirty="0">
                <a:solidFill>
                  <a:srgbClr val="2576B7"/>
                </a:solidFill>
                <a:latin typeface="Roboto Condensed Light" panose="02000000000000000000" pitchFamily="2" charset="0"/>
                <a:cs typeface="Arial Narrow"/>
              </a:rPr>
              <a:t>appraisals/&gt;.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a:solidFill>
                  <a:srgbClr val="000000"/>
                </a:solidFill>
                <a:latin typeface="Roboto Condensed Light" panose="02000000000000000000" pitchFamily="2" charset="0"/>
                <a:cs typeface="Arial Narrow"/>
              </a:rPr>
              <a:t>Cheese,</a:t>
            </a:r>
            <a:r>
              <a:rPr lang="en-CA" sz="1200" spc="-67" dirty="0">
                <a:solidFill>
                  <a:srgbClr val="000000"/>
                </a:solidFill>
                <a:latin typeface="Roboto Condensed Light" panose="02000000000000000000" pitchFamily="2" charset="0"/>
                <a:cs typeface="Arial Narrow"/>
              </a:rPr>
              <a:t> </a:t>
            </a:r>
            <a:r>
              <a:rPr lang="en-CA" sz="1200" spc="-39" dirty="0">
                <a:solidFill>
                  <a:srgbClr val="000000"/>
                </a:solidFill>
                <a:latin typeface="Roboto Condensed Light" panose="02000000000000000000" pitchFamily="2" charset="0"/>
                <a:cs typeface="Arial Narrow"/>
              </a:rPr>
              <a:t>Peter,</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Creating</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an</a:t>
            </a:r>
            <a:r>
              <a:rPr lang="en-CA" sz="1200" spc="-12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Agile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Organization.”</a:t>
            </a:r>
            <a:r>
              <a:rPr lang="en-CA" sz="1200" spc="-12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Accenture.</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2009.</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2013.</a:t>
            </a:r>
            <a:br>
              <a:rPr lang="en-CA" sz="1200" spc="0" dirty="0">
                <a:solidFill>
                  <a:srgbClr val="000000"/>
                </a:solidFill>
                <a:latin typeface="Roboto Condensed Light" panose="02000000000000000000" pitchFamily="2" charset="0"/>
                <a:cs typeface="Arial Narrow"/>
              </a:rPr>
            </a:br>
            <a:r>
              <a:rPr lang="en-CA" sz="1200" spc="-36" dirty="0">
                <a:solidFill>
                  <a:srgbClr val="25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dirty="0">
                <a:solidFill>
                  <a:srgbClr val="2576B7"/>
                </a:solidFill>
                <a:latin typeface="Roboto Condensed Light" panose="02000000000000000000" pitchFamily="2" charset="0"/>
                <a:cs typeface="Arial Narrow"/>
              </a:rPr>
              <a:t> </a:t>
            </a:r>
            <a:r>
              <a:rPr lang="en-CA" sz="1200" spc="-30" dirty="0">
                <a:solidFill>
                  <a:srgbClr val="2576B7"/>
                </a:solidFill>
                <a:latin typeface="Roboto Condensed Light" panose="02000000000000000000" pitchFamily="2" charset="0"/>
                <a:cs typeface="Arial Narrow"/>
              </a:rPr>
              <a:t>pdf&gt;.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Croxon</a:t>
            </a:r>
            <a:r>
              <a:rPr lang="en-CA" sz="1200" spc="-30" dirty="0">
                <a:solidFill>
                  <a:srgbClr val="000000"/>
                </a:solidFill>
                <a:latin typeface="Roboto Condensed Light" panose="02000000000000000000" pitchFamily="2" charset="0"/>
                <a:cs typeface="Arial Narrow"/>
              </a:rPr>
              <a: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“Dinner</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Series:</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Management</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30" dirty="0" err="1">
                <a:solidFill>
                  <a:srgbClr val="000000"/>
                </a:solidFill>
                <a:latin typeface="Roboto Condensed Light" panose="02000000000000000000" pitchFamily="2" charset="0"/>
                <a:cs typeface="Arial Narrow"/>
              </a:rPr>
              <a:t>Croxon</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from</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CBC’s  ‘Dragon’s </a:t>
            </a:r>
            <a:r>
              <a:rPr lang="en-CA" sz="1200" spc="-30" dirty="0">
                <a:solidFill>
                  <a:srgbClr val="000000"/>
                </a:solidFill>
                <a:latin typeface="Roboto Condensed Light" panose="02000000000000000000" pitchFamily="2" charset="0"/>
                <a:cs typeface="Arial Narrow"/>
              </a:rPr>
              <a:t>Den’” </a:t>
            </a:r>
            <a:r>
              <a:rPr lang="en-CA" sz="1200" spc="-49" dirty="0">
                <a:solidFill>
                  <a:srgbClr val="000000"/>
                </a:solidFill>
                <a:latin typeface="Roboto Condensed Light" panose="02000000000000000000" pitchFamily="2" charset="0"/>
                <a:cs typeface="Arial Narrow"/>
              </a:rPr>
              <a:t>HRPA Toronto </a:t>
            </a:r>
            <a:r>
              <a:rPr lang="en-CA" sz="1200" spc="-39" dirty="0">
                <a:solidFill>
                  <a:srgbClr val="000000"/>
                </a:solidFill>
                <a:latin typeface="Roboto Condensed Light" panose="02000000000000000000" pitchFamily="2" charset="0"/>
                <a:cs typeface="Arial Narrow"/>
              </a:rPr>
              <a:t>Chapter. </a:t>
            </a:r>
            <a:r>
              <a:rPr lang="en-CA" sz="1200" spc="-33" dirty="0">
                <a:solidFill>
                  <a:srgbClr val="000000"/>
                </a:solidFill>
                <a:latin typeface="Roboto Condensed Light" panose="02000000000000000000" pitchFamily="2" charset="0"/>
                <a:cs typeface="Arial Narrow"/>
              </a:rPr>
              <a:t>Sheraton </a:t>
            </a:r>
            <a:r>
              <a:rPr lang="en-CA" sz="1200" spc="-30" dirty="0">
                <a:solidFill>
                  <a:srgbClr val="000000"/>
                </a:solidFill>
                <a:latin typeface="Roboto Condensed Light" panose="02000000000000000000" pitchFamily="2" charset="0"/>
                <a:cs typeface="Arial Narrow"/>
              </a:rPr>
              <a:t>Hotel, </a:t>
            </a:r>
            <a:r>
              <a:rPr lang="en-CA" sz="1200" spc="-45" dirty="0">
                <a:solidFill>
                  <a:srgbClr val="000000"/>
                </a:solidFill>
                <a:latin typeface="Roboto Condensed Light" panose="02000000000000000000" pitchFamily="2" charset="0"/>
                <a:cs typeface="Arial Narrow"/>
              </a:rPr>
              <a:t>Toronto, </a:t>
            </a:r>
            <a:r>
              <a:rPr lang="en-CA" sz="1200" spc="-24" dirty="0">
                <a:solidFill>
                  <a:srgbClr val="000000"/>
                </a:solidFill>
                <a:latin typeface="Roboto Condensed Light" panose="02000000000000000000" pitchFamily="2" charset="0"/>
                <a:cs typeface="Arial Narrow"/>
              </a:rPr>
              <a:t>ON. </a:t>
            </a:r>
            <a:r>
              <a:rPr lang="en-CA" sz="1200" spc="-21" dirty="0">
                <a:solidFill>
                  <a:srgbClr val="000000"/>
                </a:solidFill>
                <a:latin typeface="Roboto Condensed Light" panose="02000000000000000000" pitchFamily="2" charset="0"/>
                <a:cs typeface="Arial Narrow"/>
              </a:rPr>
              <a:t>12 </a:t>
            </a:r>
            <a:r>
              <a:rPr lang="en-CA" sz="1200" spc="-49" dirty="0">
                <a:solidFill>
                  <a:srgbClr val="000000"/>
                </a:solidFill>
                <a:latin typeface="Roboto Condensed Light" panose="02000000000000000000" pitchFamily="2" charset="0"/>
                <a:cs typeface="Arial Narrow"/>
              </a:rPr>
              <a:t>Nov. </a:t>
            </a:r>
            <a:r>
              <a:rPr lang="en-CA" sz="1200" spc="-30" dirty="0">
                <a:solidFill>
                  <a:srgbClr val="000000"/>
                </a:solidFill>
                <a:latin typeface="Roboto Condensed Light" panose="02000000000000000000" pitchFamily="2" charset="0"/>
                <a:cs typeface="Arial Narrow"/>
              </a:rPr>
              <a:t>2013. </a:t>
            </a:r>
            <a:r>
              <a:rPr lang="en-CA" sz="1200" spc="-36" dirty="0">
                <a:solidFill>
                  <a:srgbClr val="000000"/>
                </a:solidFill>
                <a:latin typeface="Roboto Condensed Light" panose="02000000000000000000" pitchFamily="2" charset="0"/>
                <a:cs typeface="Arial Narrow"/>
              </a:rPr>
              <a:t>Panel  discussion.</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err="1">
                <a:solidFill>
                  <a:srgbClr val="000000"/>
                </a:solidFill>
                <a:latin typeface="Roboto Condensed Light" panose="02000000000000000000" pitchFamily="2" charset="0"/>
                <a:cs typeface="Arial Narrow"/>
              </a:rPr>
              <a:t>Culbert</a:t>
            </a:r>
            <a:r>
              <a:rPr lang="en-CA" sz="1200" spc="-33"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Samuel. </a:t>
            </a:r>
            <a:r>
              <a:rPr lang="en-CA" sz="1200" spc="-24" dirty="0">
                <a:solidFill>
                  <a:srgbClr val="000000"/>
                </a:solidFill>
                <a:latin typeface="Roboto Condensed Light" panose="02000000000000000000" pitchFamily="2" charset="0"/>
                <a:cs typeface="Arial Narrow"/>
              </a:rPr>
              <a:t>“10 </a:t>
            </a:r>
            <a:r>
              <a:rPr lang="en-CA" sz="1200" spc="-33" dirty="0">
                <a:solidFill>
                  <a:srgbClr val="000000"/>
                </a:solidFill>
                <a:latin typeface="Roboto Condensed Light" panose="02000000000000000000" pitchFamily="2" charset="0"/>
                <a:cs typeface="Arial Narrow"/>
              </a:rPr>
              <a:t>Reasons </a:t>
            </a:r>
            <a:r>
              <a:rPr lang="en-CA" sz="1200" spc="-18" dirty="0">
                <a:solidFill>
                  <a:srgbClr val="000000"/>
                </a:solidFill>
                <a:latin typeface="Roboto Condensed Light" panose="02000000000000000000" pitchFamily="2" charset="0"/>
                <a:cs typeface="Arial Narrow"/>
              </a:rPr>
              <a:t>to </a:t>
            </a:r>
            <a:r>
              <a:rPr lang="en-CA" sz="1200" spc="-24" dirty="0">
                <a:solidFill>
                  <a:srgbClr val="000000"/>
                </a:solidFill>
                <a:latin typeface="Roboto Condensed Light" panose="02000000000000000000" pitchFamily="2" charset="0"/>
                <a:cs typeface="Arial Narrow"/>
              </a:rPr>
              <a:t>Get Rid </a:t>
            </a:r>
            <a:r>
              <a:rPr lang="en-CA" sz="1200" spc="-18" dirty="0">
                <a:solidFill>
                  <a:srgbClr val="000000"/>
                </a:solidFill>
                <a:latin typeface="Roboto Condensed Light" panose="02000000000000000000" pitchFamily="2" charset="0"/>
                <a:cs typeface="Arial Narrow"/>
              </a:rPr>
              <a:t>of </a:t>
            </a:r>
            <a:r>
              <a:rPr lang="en-CA" sz="1200" spc="-33" dirty="0">
                <a:solidFill>
                  <a:srgbClr val="000000"/>
                </a:solidFill>
                <a:latin typeface="Roboto Condensed Light" panose="02000000000000000000" pitchFamily="2" charset="0"/>
                <a:cs typeface="Arial Narrow"/>
              </a:rPr>
              <a:t>Performance Reviews.” </a:t>
            </a:r>
            <a:r>
              <a:rPr lang="en-CA" sz="1200" spc="-30" dirty="0">
                <a:solidFill>
                  <a:srgbClr val="000000"/>
                </a:solidFill>
                <a:latin typeface="Roboto Condensed Light" panose="02000000000000000000" pitchFamily="2" charset="0"/>
                <a:cs typeface="Arial Narrow"/>
              </a:rPr>
              <a:t>Huffington </a:t>
            </a:r>
            <a:r>
              <a:rPr lang="en-CA" sz="1200" spc="-27" dirty="0">
                <a:solidFill>
                  <a:srgbClr val="000000"/>
                </a:solidFill>
                <a:latin typeface="Roboto Condensed Light" panose="02000000000000000000" pitchFamily="2" charset="0"/>
                <a:cs typeface="Arial Narrow"/>
              </a:rPr>
              <a:t>Post </a:t>
            </a:r>
            <a:r>
              <a:rPr lang="en-CA" sz="1200" spc="-36" dirty="0">
                <a:solidFill>
                  <a:srgbClr val="000000"/>
                </a:solidFill>
                <a:latin typeface="Roboto Condensed Light" panose="02000000000000000000" pitchFamily="2" charset="0"/>
                <a:cs typeface="Arial Narrow"/>
              </a:rPr>
              <a:t>Business.  </a:t>
            </a:r>
            <a:r>
              <a:rPr lang="en-CA" sz="1200" spc="-21" dirty="0">
                <a:solidFill>
                  <a:srgbClr val="000000"/>
                </a:solidFill>
                <a:latin typeface="Roboto Condensed Light" panose="02000000000000000000" pitchFamily="2" charset="0"/>
                <a:cs typeface="Arial Narrow"/>
              </a:rPr>
              <a:t>18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Dec.</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28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58"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dirty="0">
                <a:solidFill>
                  <a:srgbClr val="2576B7"/>
                </a:solidFill>
                <a:latin typeface="Roboto Condensed Light" panose="02000000000000000000" pitchFamily="2" charset="0"/>
                <a:cs typeface="Arial Narrow"/>
              </a:rPr>
              <a:t> reviews_b_2325104.html&gt;.</a:t>
            </a:r>
            <a:endParaRPr lang="en-CA" sz="1200" spc="0" dirty="0">
              <a:solidFill>
                <a:srgbClr val="2576B7"/>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a:solidFill>
                  <a:srgbClr val="000000"/>
                </a:solidFill>
                <a:latin typeface="Roboto Condensed Light" panose="02000000000000000000" pitchFamily="2" charset="0"/>
                <a:cs typeface="Arial Narrow"/>
              </a:rPr>
              <a:t>Denning, </a:t>
            </a:r>
            <a:r>
              <a:rPr lang="en-CA" sz="1200" spc="-30" dirty="0">
                <a:solidFill>
                  <a:srgbClr val="000000"/>
                </a:solidFill>
                <a:latin typeface="Roboto Condensed Light" panose="02000000000000000000" pitchFamily="2" charset="0"/>
                <a:cs typeface="Arial Narrow"/>
              </a:rPr>
              <a:t>Steve. </a:t>
            </a:r>
            <a:r>
              <a:rPr lang="en-CA" sz="1200" spc="-27" dirty="0">
                <a:solidFill>
                  <a:srgbClr val="000000"/>
                </a:solidFill>
                <a:latin typeface="Roboto Condensed Light" panose="02000000000000000000" pitchFamily="2" charset="0"/>
                <a:cs typeface="Arial Narrow"/>
              </a:rPr>
              <a:t>“The Case </a:t>
            </a:r>
            <a:r>
              <a:rPr lang="en-CA" sz="1200" spc="-30" dirty="0">
                <a:solidFill>
                  <a:srgbClr val="000000"/>
                </a:solidFill>
                <a:latin typeface="Roboto Condensed Light" panose="02000000000000000000" pitchFamily="2" charset="0"/>
                <a:cs typeface="Arial Narrow"/>
              </a:rPr>
              <a:t>Against Agile: </a:t>
            </a:r>
            <a:r>
              <a:rPr lang="en-CA" sz="1200" spc="-64" dirty="0">
                <a:solidFill>
                  <a:srgbClr val="000000"/>
                </a:solidFill>
                <a:latin typeface="Roboto Condensed Light" panose="02000000000000000000" pitchFamily="2" charset="0"/>
                <a:cs typeface="Arial Narrow"/>
              </a:rPr>
              <a:t>Ten </a:t>
            </a:r>
            <a:r>
              <a:rPr lang="en-CA" sz="1200" spc="-33" dirty="0">
                <a:solidFill>
                  <a:srgbClr val="000000"/>
                </a:solidFill>
                <a:latin typeface="Roboto Condensed Light" panose="02000000000000000000" pitchFamily="2" charset="0"/>
                <a:cs typeface="Arial Narrow"/>
              </a:rPr>
              <a:t>Perennial Management Objections.” </a:t>
            </a:r>
            <a:r>
              <a:rPr lang="en-CA" sz="1200" spc="-36" dirty="0">
                <a:solidFill>
                  <a:srgbClr val="000000"/>
                </a:solidFill>
                <a:latin typeface="Roboto Condensed Light" panose="02000000000000000000" pitchFamily="2" charset="0"/>
                <a:cs typeface="Arial Narrow"/>
              </a:rPr>
              <a:t>Forbes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12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Apr.</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58" dirty="0">
                <a:solidFill>
                  <a:srgbClr val="000000"/>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dirty="0">
                <a:solidFill>
                  <a:srgbClr val="2576B7"/>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the-case-against-agile-ten-perennial-management-objections/&gt;.</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Estis</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Ryan.</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“Blowing</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up</a:t>
            </a:r>
            <a:r>
              <a:rPr lang="en-CA" sz="1200" spc="-61"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the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Review:</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Interview</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Adobe’s</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Donna</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Morris.”</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Ryan  </a:t>
            </a:r>
            <a:r>
              <a:rPr lang="en-CA" sz="1200" spc="-30" dirty="0" err="1">
                <a:solidFill>
                  <a:srgbClr val="000000"/>
                </a:solidFill>
                <a:latin typeface="Roboto Condensed Light" panose="02000000000000000000" pitchFamily="2" charset="0"/>
                <a:cs typeface="Arial Narrow"/>
              </a:rPr>
              <a:t>Estis</a:t>
            </a:r>
            <a:r>
              <a:rPr lang="en-CA" sz="1200" spc="-61"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&amp;</a:t>
            </a:r>
            <a:r>
              <a:rPr lang="en-CA" sz="1200" spc="-118"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Associates.</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61"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rPr>
              <a:t>&lt;</a:t>
            </a:r>
            <a:r>
              <a:rPr lang="en-CA" sz="1200" spc="-36" dirty="0">
                <a:solidFill>
                  <a:srgbClr val="25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dirty="0">
                <a:solidFill>
                  <a:srgbClr val="2576B7"/>
                </a:solidFill>
                <a:latin typeface="Roboto Condensed Light" panose="02000000000000000000" pitchFamily="2" charset="0"/>
                <a:cs typeface="Arial Narrow"/>
              </a:rPr>
              <a:t>.</a:t>
            </a:r>
            <a:endParaRPr lang="en-CA" sz="1200" dirty="0">
              <a:solidFill>
                <a:srgbClr val="2576B7"/>
              </a:solidFill>
              <a:latin typeface="Roboto Condensed Light" panose="02000000000000000000" pitchFamily="2" charset="0"/>
              <a:cs typeface="Arial Narrow"/>
            </a:endParaRPr>
          </a:p>
          <a:p>
            <a:pPr marL="0" lvl="0" indent="0" algn="l">
              <a:lnSpc>
                <a:spcPct val="110000"/>
              </a:lnSpc>
              <a:spcAft>
                <a:spcPts val="1200"/>
              </a:spcAft>
              <a:buFont typeface="Arial" panose="020B0604020202020204" pitchFamily="34" charset="0"/>
              <a:buNone/>
            </a:pPr>
            <a:endParaRPr lang="en-US" sz="1200" dirty="0">
              <a:solidFill>
                <a:srgbClr val="000000"/>
              </a:solidFill>
            </a:endParaRPr>
          </a:p>
          <a:p>
            <a:pPr marL="0" indent="0" algn="l">
              <a:lnSpc>
                <a:spcPct val="110000"/>
              </a:lnSpc>
              <a:spcAft>
                <a:spcPts val="1200"/>
              </a:spcAft>
              <a:buFont typeface="Arial" panose="020B0604020202020204" pitchFamily="34" charset="0"/>
              <a:buNone/>
              <a:tabLst/>
            </a:pPr>
            <a:endParaRPr lang="en-US" sz="1200" dirty="0">
              <a:solidFill>
                <a:srgbClr val="000000"/>
              </a:solidFill>
              <a:latin typeface="Roboto Condensed Light" panose="02000000000000000000" pitchFamily="2" charset="0"/>
              <a:ea typeface="Roboto Condensed Light" panose="02000000000000000000" pitchFamily="2" charset="0"/>
            </a:endParaRPr>
          </a:p>
          <a:p>
            <a:pPr marL="179388" indent="-179388" algn="l">
              <a:lnSpc>
                <a:spcPct val="110000"/>
              </a:lnSpc>
              <a:spcAft>
                <a:spcPts val="1200"/>
              </a:spcAft>
              <a:buFont typeface="Arial" panose="020B0604020202020204" pitchFamily="34" charset="0"/>
              <a:buChar char="•"/>
              <a:tabLst/>
            </a:pPr>
            <a:endParaRPr lang="en-US" sz="1200" dirty="0" err="1">
              <a:solidFill>
                <a:srgbClr val="000000"/>
              </a:solidFill>
              <a:latin typeface="Roboto Condensed Light" panose="02000000000000000000" pitchFamily="2" charset="0"/>
              <a:ea typeface="Roboto Condensed Light" panose="02000000000000000000" pitchFamily="2" charset="0"/>
            </a:endParaRPr>
          </a:p>
        </p:txBody>
      </p:sp>
      <p:sp>
        <p:nvSpPr>
          <p:cNvPr id="8" name="Text Placeholder 10">
            <a:extLst>
              <a:ext uri="{FF2B5EF4-FFF2-40B4-BE49-F238E27FC236}">
                <a16:creationId xmlns:a16="http://schemas.microsoft.com/office/drawing/2014/main" id="{1EAEE0FF-8280-464B-BE45-2710E99284E9}"/>
              </a:ext>
            </a:extLst>
          </p:cNvPr>
          <p:cNvSpPr>
            <a:spLocks noGrp="1"/>
          </p:cNvSpPr>
          <p:nvPr>
            <p:ph type="body" sz="quarter" idx="14" hasCustomPrompt="1"/>
          </p:nvPr>
        </p:nvSpPr>
        <p:spPr>
          <a:xfrm>
            <a:off x="6205538" y="1552498"/>
            <a:ext cx="5477732" cy="4503847"/>
          </a:xfrm>
          <a:prstGeom prst="rect">
            <a:avLst/>
          </a:prstGeom>
        </p:spPr>
        <p:txBody>
          <a:bodyPr lIns="0" tIns="0" rIns="0" bIns="0">
            <a:noAutofit/>
          </a:bodyPr>
          <a:lstStyle>
            <a:lvl1pPr marL="179388" marR="182520" indent="-179388" algn="l">
              <a:lnSpc>
                <a:spcPct val="110000"/>
              </a:lnSpc>
              <a:spcBef>
                <a:spcPts val="3"/>
              </a:spcBef>
              <a:spcAft>
                <a:spcPts val="1200"/>
              </a:spcAft>
              <a:buFont typeface="Arial" panose="020B0604020202020204" pitchFamily="34" charset="0"/>
              <a:buChar char="•"/>
              <a:tabLst/>
              <a:defRPr sz="1600" baseline="0">
                <a:solidFill>
                  <a:srgbClr val="2576B7"/>
                </a:solidFill>
                <a:latin typeface="Roboto Condensed Light" panose="02000000000000000000" pitchFamily="2" charset="0"/>
              </a:defRPr>
            </a:lvl1pPr>
          </a:lstStyle>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Bersin</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Josh.</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“Time</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to</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Scrap</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Appraisals?”</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Forbes</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5</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Web.  </a:t>
            </a:r>
            <a:r>
              <a:rPr lang="en-CA" sz="1200" spc="-21" dirty="0">
                <a:solidFill>
                  <a:srgbClr val="000000"/>
                </a:solidFill>
                <a:latin typeface="Roboto Condensed Light" panose="02000000000000000000" pitchFamily="2" charset="0"/>
                <a:cs typeface="Arial Narrow"/>
              </a:rPr>
              <a:t>30 </a:t>
            </a:r>
            <a:r>
              <a:rPr lang="en-CA" sz="1200" spc="-24" dirty="0">
                <a:solidFill>
                  <a:srgbClr val="000000"/>
                </a:solidFill>
                <a:latin typeface="Roboto Condensed Light" panose="02000000000000000000" pitchFamily="2" charset="0"/>
                <a:cs typeface="Arial Narrow"/>
              </a:rPr>
              <a:t>Oct </a:t>
            </a:r>
            <a:r>
              <a:rPr lang="en-CA" sz="1200" spc="-30" dirty="0">
                <a:solidFill>
                  <a:srgbClr val="000000"/>
                </a:solidFill>
                <a:latin typeface="Roboto Condensed Light" panose="02000000000000000000" pitchFamily="2" charset="0"/>
                <a:cs typeface="Arial Narrow"/>
              </a:rPr>
              <a:t>2013. </a:t>
            </a:r>
            <a:r>
              <a:rPr lang="en-CA" sz="1200" spc="-36" dirty="0">
                <a:solidFill>
                  <a:srgbClr val="25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dirty="0">
                <a:solidFill>
                  <a:srgbClr val="2576B7"/>
                </a:solidFill>
                <a:latin typeface="Roboto Condensed Light" panose="02000000000000000000" pitchFamily="2" charset="0"/>
                <a:cs typeface="Arial Narrow"/>
              </a:rPr>
              <a:t> </a:t>
            </a:r>
            <a:r>
              <a:rPr lang="en-CA" sz="1200" spc="-33" dirty="0">
                <a:solidFill>
                  <a:srgbClr val="2576B7"/>
                </a:solidFill>
                <a:latin typeface="Roboto Condensed Light" panose="02000000000000000000" pitchFamily="2" charset="0"/>
                <a:cs typeface="Arial Narrow"/>
              </a:rPr>
              <a:t>appraisals/&gt;.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a:solidFill>
                  <a:srgbClr val="000000"/>
                </a:solidFill>
                <a:latin typeface="Roboto Condensed Light" panose="02000000000000000000" pitchFamily="2" charset="0"/>
                <a:cs typeface="Arial Narrow"/>
              </a:rPr>
              <a:t>Cheese,</a:t>
            </a:r>
            <a:r>
              <a:rPr lang="en-CA" sz="1200" spc="-67" dirty="0">
                <a:solidFill>
                  <a:srgbClr val="000000"/>
                </a:solidFill>
                <a:latin typeface="Roboto Condensed Light" panose="02000000000000000000" pitchFamily="2" charset="0"/>
                <a:cs typeface="Arial Narrow"/>
              </a:rPr>
              <a:t> </a:t>
            </a:r>
            <a:r>
              <a:rPr lang="en-CA" sz="1200" spc="-39" dirty="0">
                <a:solidFill>
                  <a:srgbClr val="000000"/>
                </a:solidFill>
                <a:latin typeface="Roboto Condensed Light" panose="02000000000000000000" pitchFamily="2" charset="0"/>
                <a:cs typeface="Arial Narrow"/>
              </a:rPr>
              <a:t>Peter,</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Creating</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an</a:t>
            </a:r>
            <a:r>
              <a:rPr lang="en-CA" sz="1200" spc="-12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Agile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Organization.”</a:t>
            </a:r>
            <a:r>
              <a:rPr lang="en-CA" sz="1200" spc="-12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Accenture.</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2009.</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2013.</a:t>
            </a:r>
            <a:br>
              <a:rPr lang="en-CA" sz="1200" spc="0" dirty="0">
                <a:solidFill>
                  <a:srgbClr val="000000"/>
                </a:solidFill>
                <a:latin typeface="Roboto Condensed Light" panose="02000000000000000000" pitchFamily="2" charset="0"/>
                <a:cs typeface="Arial Narrow"/>
              </a:rPr>
            </a:br>
            <a:r>
              <a:rPr lang="en-CA" sz="1200" spc="-36" dirty="0">
                <a:solidFill>
                  <a:srgbClr val="25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dirty="0">
                <a:solidFill>
                  <a:srgbClr val="2576B7"/>
                </a:solidFill>
                <a:latin typeface="Roboto Condensed Light" panose="02000000000000000000" pitchFamily="2" charset="0"/>
                <a:cs typeface="Arial Narrow"/>
              </a:rPr>
              <a:t> </a:t>
            </a:r>
            <a:r>
              <a:rPr lang="en-CA" sz="1200" spc="-30" dirty="0">
                <a:solidFill>
                  <a:srgbClr val="2576B7"/>
                </a:solidFill>
                <a:latin typeface="Roboto Condensed Light" panose="02000000000000000000" pitchFamily="2" charset="0"/>
                <a:cs typeface="Arial Narrow"/>
              </a:rPr>
              <a:t>pdf&gt;.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Croxon</a:t>
            </a:r>
            <a:r>
              <a:rPr lang="en-CA" sz="1200" spc="-30" dirty="0">
                <a:solidFill>
                  <a:srgbClr val="000000"/>
                </a:solidFill>
                <a:latin typeface="Roboto Condensed Light" panose="02000000000000000000" pitchFamily="2" charset="0"/>
                <a:cs typeface="Arial Narrow"/>
              </a:rPr>
              <a: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“Dinner</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Series:</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Management</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30" dirty="0" err="1">
                <a:solidFill>
                  <a:srgbClr val="000000"/>
                </a:solidFill>
                <a:latin typeface="Roboto Condensed Light" panose="02000000000000000000" pitchFamily="2" charset="0"/>
                <a:cs typeface="Arial Narrow"/>
              </a:rPr>
              <a:t>Croxon</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from</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CBC’s  ‘Dragon’s </a:t>
            </a:r>
            <a:r>
              <a:rPr lang="en-CA" sz="1200" spc="-30" dirty="0">
                <a:solidFill>
                  <a:srgbClr val="000000"/>
                </a:solidFill>
                <a:latin typeface="Roboto Condensed Light" panose="02000000000000000000" pitchFamily="2" charset="0"/>
                <a:cs typeface="Arial Narrow"/>
              </a:rPr>
              <a:t>Den’” </a:t>
            </a:r>
            <a:r>
              <a:rPr lang="en-CA" sz="1200" spc="-49" dirty="0">
                <a:solidFill>
                  <a:srgbClr val="000000"/>
                </a:solidFill>
                <a:latin typeface="Roboto Condensed Light" panose="02000000000000000000" pitchFamily="2" charset="0"/>
                <a:cs typeface="Arial Narrow"/>
              </a:rPr>
              <a:t>HRPA Toronto </a:t>
            </a:r>
            <a:r>
              <a:rPr lang="en-CA" sz="1200" spc="-39" dirty="0">
                <a:solidFill>
                  <a:srgbClr val="000000"/>
                </a:solidFill>
                <a:latin typeface="Roboto Condensed Light" panose="02000000000000000000" pitchFamily="2" charset="0"/>
                <a:cs typeface="Arial Narrow"/>
              </a:rPr>
              <a:t>Chapter. </a:t>
            </a:r>
            <a:r>
              <a:rPr lang="en-CA" sz="1200" spc="-33" dirty="0">
                <a:solidFill>
                  <a:srgbClr val="000000"/>
                </a:solidFill>
                <a:latin typeface="Roboto Condensed Light" panose="02000000000000000000" pitchFamily="2" charset="0"/>
                <a:cs typeface="Arial Narrow"/>
              </a:rPr>
              <a:t>Sheraton </a:t>
            </a:r>
            <a:r>
              <a:rPr lang="en-CA" sz="1200" spc="-30" dirty="0">
                <a:solidFill>
                  <a:srgbClr val="000000"/>
                </a:solidFill>
                <a:latin typeface="Roboto Condensed Light" panose="02000000000000000000" pitchFamily="2" charset="0"/>
                <a:cs typeface="Arial Narrow"/>
              </a:rPr>
              <a:t>Hotel, </a:t>
            </a:r>
            <a:r>
              <a:rPr lang="en-CA" sz="1200" spc="-45" dirty="0">
                <a:solidFill>
                  <a:srgbClr val="000000"/>
                </a:solidFill>
                <a:latin typeface="Roboto Condensed Light" panose="02000000000000000000" pitchFamily="2" charset="0"/>
                <a:cs typeface="Arial Narrow"/>
              </a:rPr>
              <a:t>Toronto, </a:t>
            </a:r>
            <a:r>
              <a:rPr lang="en-CA" sz="1200" spc="-24" dirty="0">
                <a:solidFill>
                  <a:srgbClr val="000000"/>
                </a:solidFill>
                <a:latin typeface="Roboto Condensed Light" panose="02000000000000000000" pitchFamily="2" charset="0"/>
                <a:cs typeface="Arial Narrow"/>
              </a:rPr>
              <a:t>ON. </a:t>
            </a:r>
            <a:r>
              <a:rPr lang="en-CA" sz="1200" spc="-21" dirty="0">
                <a:solidFill>
                  <a:srgbClr val="000000"/>
                </a:solidFill>
                <a:latin typeface="Roboto Condensed Light" panose="02000000000000000000" pitchFamily="2" charset="0"/>
                <a:cs typeface="Arial Narrow"/>
              </a:rPr>
              <a:t>12 </a:t>
            </a:r>
            <a:r>
              <a:rPr lang="en-CA" sz="1200" spc="-49" dirty="0">
                <a:solidFill>
                  <a:srgbClr val="000000"/>
                </a:solidFill>
                <a:latin typeface="Roboto Condensed Light" panose="02000000000000000000" pitchFamily="2" charset="0"/>
                <a:cs typeface="Arial Narrow"/>
              </a:rPr>
              <a:t>Nov. </a:t>
            </a:r>
            <a:r>
              <a:rPr lang="en-CA" sz="1200" spc="-30" dirty="0">
                <a:solidFill>
                  <a:srgbClr val="000000"/>
                </a:solidFill>
                <a:latin typeface="Roboto Condensed Light" panose="02000000000000000000" pitchFamily="2" charset="0"/>
                <a:cs typeface="Arial Narrow"/>
              </a:rPr>
              <a:t>2013. </a:t>
            </a:r>
            <a:r>
              <a:rPr lang="en-CA" sz="1200" spc="-36" dirty="0">
                <a:solidFill>
                  <a:srgbClr val="000000"/>
                </a:solidFill>
                <a:latin typeface="Roboto Condensed Light" panose="02000000000000000000" pitchFamily="2" charset="0"/>
                <a:cs typeface="Arial Narrow"/>
              </a:rPr>
              <a:t>Panel  discussion.</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err="1">
                <a:solidFill>
                  <a:srgbClr val="000000"/>
                </a:solidFill>
                <a:latin typeface="Roboto Condensed Light" panose="02000000000000000000" pitchFamily="2" charset="0"/>
                <a:cs typeface="Arial Narrow"/>
              </a:rPr>
              <a:t>Culbert</a:t>
            </a:r>
            <a:r>
              <a:rPr lang="en-CA" sz="1200" spc="-33"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Samuel. </a:t>
            </a:r>
            <a:r>
              <a:rPr lang="en-CA" sz="1200" spc="-24" dirty="0">
                <a:solidFill>
                  <a:srgbClr val="000000"/>
                </a:solidFill>
                <a:latin typeface="Roboto Condensed Light" panose="02000000000000000000" pitchFamily="2" charset="0"/>
                <a:cs typeface="Arial Narrow"/>
              </a:rPr>
              <a:t>“10 </a:t>
            </a:r>
            <a:r>
              <a:rPr lang="en-CA" sz="1200" spc="-33" dirty="0">
                <a:solidFill>
                  <a:srgbClr val="000000"/>
                </a:solidFill>
                <a:latin typeface="Roboto Condensed Light" panose="02000000000000000000" pitchFamily="2" charset="0"/>
                <a:cs typeface="Arial Narrow"/>
              </a:rPr>
              <a:t>Reasons </a:t>
            </a:r>
            <a:r>
              <a:rPr lang="en-CA" sz="1200" spc="-18" dirty="0">
                <a:solidFill>
                  <a:srgbClr val="000000"/>
                </a:solidFill>
                <a:latin typeface="Roboto Condensed Light" panose="02000000000000000000" pitchFamily="2" charset="0"/>
                <a:cs typeface="Arial Narrow"/>
              </a:rPr>
              <a:t>to </a:t>
            </a:r>
            <a:r>
              <a:rPr lang="en-CA" sz="1200" spc="-24" dirty="0">
                <a:solidFill>
                  <a:srgbClr val="000000"/>
                </a:solidFill>
                <a:latin typeface="Roboto Condensed Light" panose="02000000000000000000" pitchFamily="2" charset="0"/>
                <a:cs typeface="Arial Narrow"/>
              </a:rPr>
              <a:t>Get Rid </a:t>
            </a:r>
            <a:r>
              <a:rPr lang="en-CA" sz="1200" spc="-18" dirty="0">
                <a:solidFill>
                  <a:srgbClr val="000000"/>
                </a:solidFill>
                <a:latin typeface="Roboto Condensed Light" panose="02000000000000000000" pitchFamily="2" charset="0"/>
                <a:cs typeface="Arial Narrow"/>
              </a:rPr>
              <a:t>of </a:t>
            </a:r>
            <a:r>
              <a:rPr lang="en-CA" sz="1200" spc="-33" dirty="0">
                <a:solidFill>
                  <a:srgbClr val="000000"/>
                </a:solidFill>
                <a:latin typeface="Roboto Condensed Light" panose="02000000000000000000" pitchFamily="2" charset="0"/>
                <a:cs typeface="Arial Narrow"/>
              </a:rPr>
              <a:t>Performance Reviews.” </a:t>
            </a:r>
            <a:r>
              <a:rPr lang="en-CA" sz="1200" spc="-30" dirty="0">
                <a:solidFill>
                  <a:srgbClr val="000000"/>
                </a:solidFill>
                <a:latin typeface="Roboto Condensed Light" panose="02000000000000000000" pitchFamily="2" charset="0"/>
                <a:cs typeface="Arial Narrow"/>
              </a:rPr>
              <a:t>Huffington </a:t>
            </a:r>
            <a:r>
              <a:rPr lang="en-CA" sz="1200" spc="-27" dirty="0">
                <a:solidFill>
                  <a:srgbClr val="000000"/>
                </a:solidFill>
                <a:latin typeface="Roboto Condensed Light" panose="02000000000000000000" pitchFamily="2" charset="0"/>
                <a:cs typeface="Arial Narrow"/>
              </a:rPr>
              <a:t>Post </a:t>
            </a:r>
            <a:r>
              <a:rPr lang="en-CA" sz="1200" spc="-36" dirty="0">
                <a:solidFill>
                  <a:srgbClr val="000000"/>
                </a:solidFill>
                <a:latin typeface="Roboto Condensed Light" panose="02000000000000000000" pitchFamily="2" charset="0"/>
                <a:cs typeface="Arial Narrow"/>
              </a:rPr>
              <a:t>Business.  </a:t>
            </a:r>
            <a:r>
              <a:rPr lang="en-CA" sz="1200" spc="-21" dirty="0">
                <a:solidFill>
                  <a:srgbClr val="000000"/>
                </a:solidFill>
                <a:latin typeface="Roboto Condensed Light" panose="02000000000000000000" pitchFamily="2" charset="0"/>
                <a:cs typeface="Arial Narrow"/>
              </a:rPr>
              <a:t>18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Dec.</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28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58"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dirty="0">
                <a:solidFill>
                  <a:srgbClr val="2576B7"/>
                </a:solidFill>
                <a:latin typeface="Roboto Condensed Light" panose="02000000000000000000" pitchFamily="2" charset="0"/>
                <a:cs typeface="Arial Narrow"/>
              </a:rPr>
              <a:t> reviews_b_2325104.html&gt;.</a:t>
            </a:r>
            <a:endParaRPr lang="en-CA" sz="1200" spc="0" dirty="0">
              <a:solidFill>
                <a:srgbClr val="2576B7"/>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a:solidFill>
                  <a:srgbClr val="000000"/>
                </a:solidFill>
                <a:latin typeface="Roboto Condensed Light" panose="02000000000000000000" pitchFamily="2" charset="0"/>
                <a:cs typeface="Arial Narrow"/>
              </a:rPr>
              <a:t>Denning, </a:t>
            </a:r>
            <a:r>
              <a:rPr lang="en-CA" sz="1200" spc="-30" dirty="0">
                <a:solidFill>
                  <a:srgbClr val="000000"/>
                </a:solidFill>
                <a:latin typeface="Roboto Condensed Light" panose="02000000000000000000" pitchFamily="2" charset="0"/>
                <a:cs typeface="Arial Narrow"/>
              </a:rPr>
              <a:t>Steve. </a:t>
            </a:r>
            <a:r>
              <a:rPr lang="en-CA" sz="1200" spc="-27" dirty="0">
                <a:solidFill>
                  <a:srgbClr val="000000"/>
                </a:solidFill>
                <a:latin typeface="Roboto Condensed Light" panose="02000000000000000000" pitchFamily="2" charset="0"/>
                <a:cs typeface="Arial Narrow"/>
              </a:rPr>
              <a:t>“The Case </a:t>
            </a:r>
            <a:r>
              <a:rPr lang="en-CA" sz="1200" spc="-30" dirty="0">
                <a:solidFill>
                  <a:srgbClr val="000000"/>
                </a:solidFill>
                <a:latin typeface="Roboto Condensed Light" panose="02000000000000000000" pitchFamily="2" charset="0"/>
                <a:cs typeface="Arial Narrow"/>
              </a:rPr>
              <a:t>Against Agile: </a:t>
            </a:r>
            <a:r>
              <a:rPr lang="en-CA" sz="1200" spc="-64" dirty="0">
                <a:solidFill>
                  <a:srgbClr val="000000"/>
                </a:solidFill>
                <a:latin typeface="Roboto Condensed Light" panose="02000000000000000000" pitchFamily="2" charset="0"/>
                <a:cs typeface="Arial Narrow"/>
              </a:rPr>
              <a:t>Ten </a:t>
            </a:r>
            <a:r>
              <a:rPr lang="en-CA" sz="1200" spc="-33" dirty="0">
                <a:solidFill>
                  <a:srgbClr val="000000"/>
                </a:solidFill>
                <a:latin typeface="Roboto Condensed Light" panose="02000000000000000000" pitchFamily="2" charset="0"/>
                <a:cs typeface="Arial Narrow"/>
              </a:rPr>
              <a:t>Perennial Management Objections.” </a:t>
            </a:r>
            <a:r>
              <a:rPr lang="en-CA" sz="1200" spc="-36" dirty="0">
                <a:solidFill>
                  <a:srgbClr val="000000"/>
                </a:solidFill>
                <a:latin typeface="Roboto Condensed Light" panose="02000000000000000000" pitchFamily="2" charset="0"/>
                <a:cs typeface="Arial Narrow"/>
              </a:rPr>
              <a:t>Forbes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12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Apr.</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58" dirty="0">
                <a:solidFill>
                  <a:srgbClr val="000000"/>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dirty="0">
                <a:solidFill>
                  <a:srgbClr val="2576B7"/>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the-case-against-agile-ten-perennial-management-objections/&gt;.</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Estis</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Ryan.</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“Blowing</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up</a:t>
            </a:r>
            <a:r>
              <a:rPr lang="en-CA" sz="1200" spc="-61"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the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Review:</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Interview</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Adobe’s</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Donna</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Morris.”</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Ryan  </a:t>
            </a:r>
            <a:r>
              <a:rPr lang="en-CA" sz="1200" spc="-30" dirty="0" err="1">
                <a:solidFill>
                  <a:srgbClr val="000000"/>
                </a:solidFill>
                <a:latin typeface="Roboto Condensed Light" panose="02000000000000000000" pitchFamily="2" charset="0"/>
                <a:cs typeface="Arial Narrow"/>
              </a:rPr>
              <a:t>Estis</a:t>
            </a:r>
            <a:r>
              <a:rPr lang="en-CA" sz="1200" spc="-61"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&amp;</a:t>
            </a:r>
            <a:r>
              <a:rPr lang="en-CA" sz="1200" spc="-118"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Associates.</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61"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rPr>
              <a:t>&lt;</a:t>
            </a:r>
            <a:r>
              <a:rPr lang="en-CA" sz="1200" spc="-36" dirty="0">
                <a:solidFill>
                  <a:srgbClr val="25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dirty="0">
                <a:solidFill>
                  <a:srgbClr val="2576B7"/>
                </a:solidFill>
                <a:latin typeface="Roboto Condensed Light" panose="02000000000000000000" pitchFamily="2" charset="0"/>
                <a:cs typeface="Arial Narrow"/>
              </a:rPr>
              <a:t>.</a:t>
            </a:r>
            <a:endParaRPr lang="en-CA" sz="1200" dirty="0">
              <a:solidFill>
                <a:srgbClr val="2576B7"/>
              </a:solidFill>
              <a:latin typeface="Roboto Condensed Light" panose="02000000000000000000" pitchFamily="2" charset="0"/>
              <a:cs typeface="Arial Narrow"/>
            </a:endParaRPr>
          </a:p>
          <a:p>
            <a:pPr marL="0" lvl="0" indent="0" algn="l">
              <a:lnSpc>
                <a:spcPct val="110000"/>
              </a:lnSpc>
              <a:spcAft>
                <a:spcPts val="1200"/>
              </a:spcAft>
              <a:buFont typeface="Arial" panose="020B0604020202020204" pitchFamily="34" charset="0"/>
              <a:buNone/>
            </a:pPr>
            <a:endParaRPr lang="en-US" sz="1200" dirty="0">
              <a:solidFill>
                <a:srgbClr val="000000"/>
              </a:solidFill>
            </a:endParaRPr>
          </a:p>
          <a:p>
            <a:pPr marL="0" indent="0" algn="l">
              <a:lnSpc>
                <a:spcPct val="110000"/>
              </a:lnSpc>
              <a:spcAft>
                <a:spcPts val="1200"/>
              </a:spcAft>
              <a:buFont typeface="Arial" panose="020B0604020202020204" pitchFamily="34" charset="0"/>
              <a:buNone/>
              <a:tabLst/>
            </a:pPr>
            <a:endParaRPr lang="en-US" sz="1200" dirty="0">
              <a:solidFill>
                <a:srgbClr val="000000"/>
              </a:solidFill>
              <a:latin typeface="Roboto Condensed Light" panose="02000000000000000000" pitchFamily="2" charset="0"/>
              <a:ea typeface="Roboto Condensed Light" panose="02000000000000000000" pitchFamily="2" charset="0"/>
            </a:endParaRPr>
          </a:p>
          <a:p>
            <a:pPr marL="179388" indent="-179388" algn="l">
              <a:lnSpc>
                <a:spcPct val="110000"/>
              </a:lnSpc>
              <a:spcAft>
                <a:spcPts val="1200"/>
              </a:spcAft>
              <a:buFont typeface="Arial" panose="020B0604020202020204" pitchFamily="34" charset="0"/>
              <a:buChar char="•"/>
              <a:tabLst/>
            </a:pPr>
            <a:endParaRPr lang="en-US" sz="1200" dirty="0" err="1">
              <a:solidFill>
                <a:srgbClr val="000000"/>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616787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6735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Roboto Condensed Light" panose="02000000000000000000" pitchFamily="2" charset="0"/>
              </a:rPr>
              <a:t>Info-</a:t>
            </a:r>
            <a:r>
              <a:rPr lang="en-CA" sz="800" spc="-103" dirty="0">
                <a:solidFill>
                  <a:schemeClr val="bg1"/>
                </a:solidFill>
                <a:latin typeface="Roboto Condensed Light" panose="02000000000000000000" pitchFamily="2" charset="0"/>
              </a:rPr>
              <a:t>T</a:t>
            </a:r>
            <a:r>
              <a:rPr lang="en-CA" sz="800" spc="-15" dirty="0">
                <a:solidFill>
                  <a:schemeClr val="bg1"/>
                </a:solidFill>
                <a:latin typeface="Roboto Condensed Light" panose="02000000000000000000" pitchFamily="2" charset="0"/>
              </a:rPr>
              <a:t>ec</a:t>
            </a:r>
            <a:r>
              <a:rPr lang="en-CA" sz="800" spc="6" dirty="0">
                <a:solidFill>
                  <a:schemeClr val="bg1"/>
                </a:solidFill>
                <a:latin typeface="Roboto Condensed Light" panose="02000000000000000000" pitchFamily="2" charset="0"/>
              </a:rPr>
              <a:t>h</a:t>
            </a:r>
            <a:r>
              <a:rPr lang="en-CA" sz="800" spc="-39" dirty="0">
                <a:solidFill>
                  <a:schemeClr val="bg1"/>
                </a:solidFill>
                <a:latin typeface="Roboto Condensed Light" panose="02000000000000000000" pitchFamily="2" charset="0"/>
              </a:rPr>
              <a:t> </a:t>
            </a:r>
            <a:r>
              <a:rPr lang="en-CA" sz="800" spc="-15" dirty="0">
                <a:solidFill>
                  <a:schemeClr val="bg1"/>
                </a:solidFill>
                <a:latin typeface="Roboto Condensed Light" panose="02000000000000000000" pitchFamily="2" charset="0"/>
              </a:rPr>
              <a:t>Researc</a:t>
            </a:r>
            <a:r>
              <a:rPr lang="en-CA" sz="800" spc="6" dirty="0">
                <a:solidFill>
                  <a:schemeClr val="bg1"/>
                </a:solidFill>
                <a:latin typeface="Roboto Condensed Light" panose="02000000000000000000" pitchFamily="2" charset="0"/>
              </a:rPr>
              <a:t>h</a:t>
            </a:r>
            <a:r>
              <a:rPr lang="en-CA" sz="800" spc="-39" dirty="0">
                <a:solidFill>
                  <a:schemeClr val="bg1"/>
                </a:solidFill>
                <a:latin typeface="Roboto Condensed Light" panose="02000000000000000000" pitchFamily="2" charset="0"/>
              </a:rPr>
              <a:t> </a:t>
            </a:r>
            <a:r>
              <a:rPr lang="en-CA" sz="800" spc="-15" dirty="0">
                <a:solidFill>
                  <a:schemeClr val="bg1"/>
                </a:solidFill>
                <a:latin typeface="Roboto Condensed Light" panose="02000000000000000000" pitchFamily="2" charset="0"/>
              </a:rPr>
              <a:t>Grou</a:t>
            </a:r>
            <a:r>
              <a:rPr lang="en-CA" sz="800" spc="6" dirty="0">
                <a:solidFill>
                  <a:schemeClr val="bg1"/>
                </a:solidFill>
                <a:latin typeface="Roboto Condensed Light" panose="02000000000000000000" pitchFamily="2" charset="0"/>
              </a:rPr>
              <a:t>p   |   </a:t>
            </a:r>
            <a:fld id="{81D60167-4931-47E6-BA6A-407CBD079E47}" type="slidenum">
              <a:rPr lang="en-CA" sz="800" spc="6" smtClean="0">
                <a:solidFill>
                  <a:schemeClr val="bg1"/>
                </a:solidFill>
                <a:latin typeface="Roboto Condensed Light" panose="02000000000000000000" pitchFamily="2" charset="0"/>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Roboto Condensed Light" panose="02000000000000000000" pitchFamily="2" charset="0"/>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04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39C547E-7388-DC4A-B7BE-F29EBC5287ED}"/>
              </a:ext>
            </a:extLst>
          </p:cNvPr>
          <p:cNvSpPr txBox="1"/>
          <p:nvPr userDrawn="1"/>
        </p:nvSpPr>
        <p:spPr>
          <a:xfrm>
            <a:off x="11409680" y="647192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324673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Slide-Dark-bk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BD26176-8E72-8545-BF35-F0975CEECAC1}"/>
              </a:ext>
            </a:extLst>
          </p:cNvPr>
          <p:cNvSpPr/>
          <p:nvPr userDrawn="1"/>
        </p:nvSpPr>
        <p:spPr>
          <a:xfrm>
            <a:off x="8005764" y="0"/>
            <a:ext cx="4187824" cy="6858000"/>
          </a:xfrm>
          <a:prstGeom prst="rect">
            <a:avLst/>
          </a:prstGeom>
          <a:gradFill>
            <a:gsLst>
              <a:gs pos="0">
                <a:srgbClr val="414141"/>
              </a:gs>
              <a:gs pos="85000">
                <a:schemeClr val="tx2">
                  <a:lumMod val="5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Roboto Condensed Light" panose="02000000000000000000" pitchFamily="2" charset="0"/>
              </a:rPr>
              <a:t>Info-</a:t>
            </a:r>
            <a:r>
              <a:rPr lang="en-CA" sz="800" spc="-103" dirty="0">
                <a:solidFill>
                  <a:schemeClr val="bg1"/>
                </a:solidFill>
                <a:latin typeface="Roboto Condensed Light" panose="02000000000000000000" pitchFamily="2" charset="0"/>
              </a:rPr>
              <a:t>T</a:t>
            </a:r>
            <a:r>
              <a:rPr lang="en-CA" sz="800" spc="-15" dirty="0">
                <a:solidFill>
                  <a:schemeClr val="bg1"/>
                </a:solidFill>
                <a:latin typeface="Roboto Condensed Light" panose="02000000000000000000" pitchFamily="2" charset="0"/>
              </a:rPr>
              <a:t>ec</a:t>
            </a:r>
            <a:r>
              <a:rPr lang="en-CA" sz="800" spc="6" dirty="0">
                <a:solidFill>
                  <a:schemeClr val="bg1"/>
                </a:solidFill>
                <a:latin typeface="Roboto Condensed Light" panose="02000000000000000000" pitchFamily="2" charset="0"/>
              </a:rPr>
              <a:t>h</a:t>
            </a:r>
            <a:r>
              <a:rPr lang="en-CA" sz="800" spc="-39" dirty="0">
                <a:solidFill>
                  <a:schemeClr val="bg1"/>
                </a:solidFill>
                <a:latin typeface="Roboto Condensed Light" panose="02000000000000000000" pitchFamily="2" charset="0"/>
              </a:rPr>
              <a:t> </a:t>
            </a:r>
            <a:r>
              <a:rPr lang="en-CA" sz="800" spc="-15" dirty="0">
                <a:solidFill>
                  <a:schemeClr val="bg1"/>
                </a:solidFill>
                <a:latin typeface="Roboto Condensed Light" panose="02000000000000000000" pitchFamily="2" charset="0"/>
              </a:rPr>
              <a:t>Researc</a:t>
            </a:r>
            <a:r>
              <a:rPr lang="en-CA" sz="800" spc="6" dirty="0">
                <a:solidFill>
                  <a:schemeClr val="bg1"/>
                </a:solidFill>
                <a:latin typeface="Roboto Condensed Light" panose="02000000000000000000" pitchFamily="2" charset="0"/>
              </a:rPr>
              <a:t>h</a:t>
            </a:r>
            <a:r>
              <a:rPr lang="en-CA" sz="800" spc="-39" dirty="0">
                <a:solidFill>
                  <a:schemeClr val="bg1"/>
                </a:solidFill>
                <a:latin typeface="Roboto Condensed Light" panose="02000000000000000000" pitchFamily="2" charset="0"/>
              </a:rPr>
              <a:t> </a:t>
            </a:r>
            <a:r>
              <a:rPr lang="en-CA" sz="800" spc="-15" dirty="0">
                <a:solidFill>
                  <a:schemeClr val="bg1"/>
                </a:solidFill>
                <a:latin typeface="Roboto Condensed Light" panose="02000000000000000000" pitchFamily="2" charset="0"/>
              </a:rPr>
              <a:t>Grou</a:t>
            </a:r>
            <a:r>
              <a:rPr lang="en-CA" sz="800" spc="6" dirty="0">
                <a:solidFill>
                  <a:schemeClr val="bg1"/>
                </a:solidFill>
                <a:latin typeface="Roboto Condensed Light" panose="02000000000000000000" pitchFamily="2" charset="0"/>
              </a:rPr>
              <a:t>p   |   </a:t>
            </a:r>
            <a:fld id="{81D60167-4931-47E6-BA6A-407CBD079E47}" type="slidenum">
              <a:rPr lang="en-CA" sz="800" spc="6" smtClean="0">
                <a:solidFill>
                  <a:schemeClr val="bg1"/>
                </a:solidFill>
                <a:latin typeface="Roboto Condensed Light" panose="02000000000000000000" pitchFamily="2" charset="0"/>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Roboto Condensed Light" panose="02000000000000000000" pitchFamily="2" charset="0"/>
              <a:cs typeface="Arial" panose="020B0604020202020204" pitchFamily="34" charset="0"/>
            </a:endParaRPr>
          </a:p>
        </p:txBody>
      </p:sp>
      <p:sp>
        <p:nvSpPr>
          <p:cNvPr id="10" name="Text Placeholder 4">
            <a:extLst>
              <a:ext uri="{FF2B5EF4-FFF2-40B4-BE49-F238E27FC236}">
                <a16:creationId xmlns:a16="http://schemas.microsoft.com/office/drawing/2014/main" id="{B0D1623B-96EE-2840-8716-288265D76E04}"/>
              </a:ext>
            </a:extLst>
          </p:cNvPr>
          <p:cNvSpPr>
            <a:spLocks noGrp="1"/>
          </p:cNvSpPr>
          <p:nvPr>
            <p:ph type="body" sz="quarter" idx="33"/>
          </p:nvPr>
        </p:nvSpPr>
        <p:spPr>
          <a:xfrm>
            <a:off x="371476" y="3146269"/>
            <a:ext cx="5689599"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598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Roboto Condensed Light" panose="02000000000000000000" pitchFamily="2" charset="0"/>
              </a:rPr>
              <a:t>Info-</a:t>
            </a:r>
            <a:r>
              <a:rPr lang="en-CA" sz="800" spc="-103" dirty="0">
                <a:solidFill>
                  <a:schemeClr val="bg1"/>
                </a:solidFill>
                <a:latin typeface="Roboto Condensed Light" panose="02000000000000000000" pitchFamily="2" charset="0"/>
              </a:rPr>
              <a:t>T</a:t>
            </a:r>
            <a:r>
              <a:rPr lang="en-CA" sz="800" spc="-15" dirty="0">
                <a:solidFill>
                  <a:schemeClr val="bg1"/>
                </a:solidFill>
                <a:latin typeface="Roboto Condensed Light" panose="02000000000000000000" pitchFamily="2" charset="0"/>
              </a:rPr>
              <a:t>ec</a:t>
            </a:r>
            <a:r>
              <a:rPr lang="en-CA" sz="800" spc="6" dirty="0">
                <a:solidFill>
                  <a:schemeClr val="bg1"/>
                </a:solidFill>
                <a:latin typeface="Roboto Condensed Light" panose="02000000000000000000" pitchFamily="2" charset="0"/>
              </a:rPr>
              <a:t>h</a:t>
            </a:r>
            <a:r>
              <a:rPr lang="en-CA" sz="800" spc="-39" dirty="0">
                <a:solidFill>
                  <a:schemeClr val="bg1"/>
                </a:solidFill>
                <a:latin typeface="Roboto Condensed Light" panose="02000000000000000000" pitchFamily="2" charset="0"/>
              </a:rPr>
              <a:t> </a:t>
            </a:r>
            <a:r>
              <a:rPr lang="en-CA" sz="800" spc="-15" dirty="0">
                <a:solidFill>
                  <a:schemeClr val="bg1"/>
                </a:solidFill>
                <a:latin typeface="Roboto Condensed Light" panose="02000000000000000000" pitchFamily="2" charset="0"/>
              </a:rPr>
              <a:t>Researc</a:t>
            </a:r>
            <a:r>
              <a:rPr lang="en-CA" sz="800" spc="6" dirty="0">
                <a:solidFill>
                  <a:schemeClr val="bg1"/>
                </a:solidFill>
                <a:latin typeface="Roboto Condensed Light" panose="02000000000000000000" pitchFamily="2" charset="0"/>
              </a:rPr>
              <a:t>h</a:t>
            </a:r>
            <a:r>
              <a:rPr lang="en-CA" sz="800" spc="-39" dirty="0">
                <a:solidFill>
                  <a:schemeClr val="bg1"/>
                </a:solidFill>
                <a:latin typeface="Roboto Condensed Light" panose="02000000000000000000" pitchFamily="2" charset="0"/>
              </a:rPr>
              <a:t> </a:t>
            </a:r>
            <a:r>
              <a:rPr lang="en-CA" sz="800" spc="-15" dirty="0">
                <a:solidFill>
                  <a:schemeClr val="bg1"/>
                </a:solidFill>
                <a:latin typeface="Roboto Condensed Light" panose="02000000000000000000" pitchFamily="2" charset="0"/>
              </a:rPr>
              <a:t>Grou</a:t>
            </a:r>
            <a:r>
              <a:rPr lang="en-CA" sz="800" spc="6" dirty="0">
                <a:solidFill>
                  <a:schemeClr val="bg1"/>
                </a:solidFill>
                <a:latin typeface="Roboto Condensed Light" panose="02000000000000000000" pitchFamily="2" charset="0"/>
              </a:rPr>
              <a:t>p   |   </a:t>
            </a:r>
            <a:fld id="{81D60167-4931-47E6-BA6A-407CBD079E47}" type="slidenum">
              <a:rPr lang="en-CA" sz="800" spc="6" smtClean="0">
                <a:solidFill>
                  <a:schemeClr val="bg1"/>
                </a:solidFill>
                <a:latin typeface="Roboto Condensed Light" panose="02000000000000000000" pitchFamily="2" charset="0"/>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Roboto Condensed Light" panose="02000000000000000000" pitchFamily="2" charset="0"/>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1553" y="6451496"/>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tx1">
                    <a:lumMod val="50000"/>
                  </a:schemeClr>
                </a:solidFill>
                <a:latin typeface="Roboto Condensed Light" panose="02000000000000000000" pitchFamily="2" charset="0"/>
              </a:rPr>
              <a:t>Info-</a:t>
            </a:r>
            <a:r>
              <a:rPr lang="en-CA" sz="800" spc="-103" dirty="0">
                <a:solidFill>
                  <a:schemeClr val="tx1">
                    <a:lumMod val="50000"/>
                  </a:schemeClr>
                </a:solidFill>
                <a:latin typeface="Roboto Condensed Light" panose="02000000000000000000" pitchFamily="2" charset="0"/>
              </a:rPr>
              <a:t>T</a:t>
            </a:r>
            <a:r>
              <a:rPr lang="en-CA" sz="800" spc="-15" dirty="0">
                <a:solidFill>
                  <a:schemeClr val="tx1">
                    <a:lumMod val="50000"/>
                  </a:schemeClr>
                </a:solidFill>
                <a:latin typeface="Roboto Condensed Light" panose="02000000000000000000" pitchFamily="2" charset="0"/>
              </a:rPr>
              <a:t>ec</a:t>
            </a:r>
            <a:r>
              <a:rPr lang="en-CA" sz="800" spc="6" dirty="0">
                <a:solidFill>
                  <a:schemeClr val="tx1">
                    <a:lumMod val="50000"/>
                  </a:schemeClr>
                </a:solidFill>
                <a:latin typeface="Roboto Condensed Light" panose="02000000000000000000" pitchFamily="2" charset="0"/>
              </a:rPr>
              <a:t>h</a:t>
            </a:r>
            <a:r>
              <a:rPr lang="en-CA" sz="800" spc="-39" dirty="0">
                <a:solidFill>
                  <a:schemeClr val="tx1">
                    <a:lumMod val="50000"/>
                  </a:schemeClr>
                </a:solidFill>
                <a:latin typeface="Roboto Condensed Light" panose="02000000000000000000" pitchFamily="2" charset="0"/>
              </a:rPr>
              <a:t> </a:t>
            </a:r>
            <a:r>
              <a:rPr lang="en-CA" sz="800" spc="-15" dirty="0">
                <a:solidFill>
                  <a:schemeClr val="tx1">
                    <a:lumMod val="50000"/>
                  </a:schemeClr>
                </a:solidFill>
                <a:latin typeface="Roboto Condensed Light" panose="02000000000000000000" pitchFamily="2" charset="0"/>
              </a:rPr>
              <a:t>Researc</a:t>
            </a:r>
            <a:r>
              <a:rPr lang="en-CA" sz="800" spc="6" dirty="0">
                <a:solidFill>
                  <a:schemeClr val="tx1">
                    <a:lumMod val="50000"/>
                  </a:schemeClr>
                </a:solidFill>
                <a:latin typeface="Roboto Condensed Light" panose="02000000000000000000" pitchFamily="2" charset="0"/>
              </a:rPr>
              <a:t>h</a:t>
            </a:r>
            <a:r>
              <a:rPr lang="en-CA" sz="800" spc="-39" dirty="0">
                <a:solidFill>
                  <a:schemeClr val="tx1">
                    <a:lumMod val="50000"/>
                  </a:schemeClr>
                </a:solidFill>
                <a:latin typeface="Roboto Condensed Light" panose="02000000000000000000" pitchFamily="2" charset="0"/>
              </a:rPr>
              <a:t> </a:t>
            </a:r>
            <a:r>
              <a:rPr lang="en-CA" sz="800" spc="-15" dirty="0">
                <a:solidFill>
                  <a:schemeClr val="tx1">
                    <a:lumMod val="50000"/>
                  </a:schemeClr>
                </a:solidFill>
                <a:latin typeface="Roboto Condensed Light" panose="02000000000000000000" pitchFamily="2" charset="0"/>
              </a:rPr>
              <a:t>Grou</a:t>
            </a:r>
            <a:r>
              <a:rPr lang="en-CA" sz="800" spc="6" dirty="0">
                <a:solidFill>
                  <a:schemeClr val="tx1">
                    <a:lumMod val="50000"/>
                  </a:schemeClr>
                </a:solidFill>
                <a:latin typeface="Roboto Condensed Light" panose="02000000000000000000" pitchFamily="2" charset="0"/>
              </a:rPr>
              <a:t>p   |   </a:t>
            </a:r>
            <a:fld id="{81D60167-4931-47E6-BA6A-407CBD079E47}" type="slidenum">
              <a:rPr lang="en-CA" sz="800" spc="6" smtClean="0">
                <a:solidFill>
                  <a:schemeClr val="tx1">
                    <a:lumMod val="50000"/>
                  </a:schemeClr>
                </a:solidFill>
                <a:latin typeface="Roboto Condensed Light" panose="02000000000000000000" pitchFamily="2" charset="0"/>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tx1">
                  <a:lumMod val="50000"/>
                </a:schemeClr>
              </a:solidFill>
              <a:latin typeface="Roboto Condensed Light" panose="02000000000000000000" pitchFamily="2" charset="0"/>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75" y="3135637"/>
            <a:ext cx="5689600"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70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ackCover-Light-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CED2D3-C5F7-A340-9A6C-DD3EEEE7C8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6078" y="3195534"/>
            <a:ext cx="2341433" cy="466933"/>
          </a:xfrm>
          <a:prstGeom prst="rect">
            <a:avLst/>
          </a:prstGeom>
        </p:spPr>
      </p:pic>
    </p:spTree>
    <p:extLst>
      <p:ext uri="{BB962C8B-B14F-4D97-AF65-F5344CB8AC3E}">
        <p14:creationId xmlns:p14="http://schemas.microsoft.com/office/powerpoint/2010/main" val="8559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106" y="530021"/>
            <a:ext cx="2644071"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851" y="1713470"/>
            <a:ext cx="7424644" cy="4337706"/>
          </a:xfrm>
          <a:prstGeom prst="rect">
            <a:avLst/>
          </a:prstGeom>
        </p:spPr>
        <p:txBody>
          <a:bodyPr lIns="0" tIns="0" rIns="0" bIns="0" numCol="2" spcCol="360000">
            <a:noAutofit/>
          </a:bodyPr>
          <a:lstStyle>
            <a:lvl1pPr marL="14288" marR="0" indent="-230188" algn="l" defTabSz="914400" rtl="0" eaLnBrk="1" fontAlgn="auto" latinLnBrk="0" hangingPunct="1">
              <a:lnSpc>
                <a:spcPct val="90000"/>
              </a:lnSpc>
              <a:spcBef>
                <a:spcPts val="1000"/>
              </a:spcBef>
              <a:spcAft>
                <a:spcPts val="800"/>
              </a:spcAft>
              <a:buClrTx/>
              <a:buSzTx/>
              <a:buFont typeface="Arial" panose="020B0604020202020204" pitchFamily="34" charset="0"/>
              <a:buNone/>
              <a:tabLst>
                <a:tab pos="439738" algn="l"/>
              </a:tabLst>
              <a:defRPr sz="1600" b="0" i="0">
                <a:solidFill>
                  <a:srgbClr val="4A4A4A"/>
                </a:solidFill>
                <a:latin typeface="Montserrat Medium"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396822990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4A4A4A"/>
                </a:solidFill>
              </a:defRPr>
            </a:lvl1pPr>
          </a:lstStyle>
          <a:p>
            <a:r>
              <a:rPr lang="en-US" dirty="0"/>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4A4A4A"/>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Medium"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Medium"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Medium"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Medium" pitchFamily="2" charset="77"/>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64650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cSummary-Situ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B5A0D7-1CFE-114F-BE64-C4BB6DE4825E}"/>
              </a:ext>
            </a:extLst>
          </p:cNvPr>
          <p:cNvSpPr/>
          <p:nvPr userDrawn="1"/>
        </p:nvSpPr>
        <p:spPr>
          <a:xfrm>
            <a:off x="1" y="0"/>
            <a:ext cx="3293806" cy="6858000"/>
          </a:xfrm>
          <a:prstGeom prst="rect">
            <a:avLst/>
          </a:prstGeom>
          <a:gradFill>
            <a:gsLst>
              <a:gs pos="27000">
                <a:srgbClr val="B3252E"/>
              </a:gs>
              <a:gs pos="100000">
                <a:schemeClr val="accent5">
                  <a:lumMod val="60000"/>
                  <a:lumOff val="40000"/>
                  <a:alpha val="83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defRPr b="0" i="0">
                <a:solidFill>
                  <a:schemeClr val="bg1"/>
                </a:solidFill>
              </a:defRPr>
            </a:lvl1pPr>
          </a:lstStyle>
          <a:p>
            <a:r>
              <a:rPr lang="en-US" dirty="0"/>
              <a:t>Click to edit Master title style</a:t>
            </a:r>
          </a:p>
        </p:txBody>
      </p:sp>
      <p:pic>
        <p:nvPicPr>
          <p:cNvPr id="16" name="Picture 15" descr="A close up of a logo&#10;&#10;Description automatically generated">
            <a:extLst>
              <a:ext uri="{FF2B5EF4-FFF2-40B4-BE49-F238E27FC236}">
                <a16:creationId xmlns:a16="http://schemas.microsoft.com/office/drawing/2014/main" id="{95A47295-3336-6046-B665-401600988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886" t="2140" r="30868" b="8926"/>
          <a:stretch/>
        </p:blipFill>
        <p:spPr>
          <a:xfrm>
            <a:off x="0" y="2039815"/>
            <a:ext cx="3296168" cy="4816800"/>
          </a:xfrm>
          <a:prstGeom prst="rect">
            <a:avLst/>
          </a:prstGeom>
        </p:spPr>
      </p:pic>
      <p:sp>
        <p:nvSpPr>
          <p:cNvPr id="8" name="Text Placeholder 11">
            <a:extLst>
              <a:ext uri="{FF2B5EF4-FFF2-40B4-BE49-F238E27FC236}">
                <a16:creationId xmlns:a16="http://schemas.microsoft.com/office/drawing/2014/main" id="{E92CA91A-4327-E649-BDB7-0B30E06376CD}"/>
              </a:ext>
            </a:extLst>
          </p:cNvPr>
          <p:cNvSpPr>
            <a:spLocks noGrp="1"/>
          </p:cNvSpPr>
          <p:nvPr>
            <p:ph type="body" sz="quarter" idx="11"/>
          </p:nvPr>
        </p:nvSpPr>
        <p:spPr>
          <a:xfrm>
            <a:off x="367657" y="1643564"/>
            <a:ext cx="1938567" cy="1689100"/>
          </a:xfrm>
          <a:prstGeom prst="rect">
            <a:avLst/>
          </a:prstGeom>
        </p:spPr>
        <p:txBody>
          <a:bodyPr lIns="0" tIns="0" rIns="0" bIns="0" anchor="t">
            <a:noAutofit/>
          </a:bodyPr>
          <a:lstStyle>
            <a:lvl1pPr marL="0" indent="0">
              <a:lnSpc>
                <a:spcPct val="11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F6687A7F-9C00-B742-8C4F-A99637E14E60}"/>
              </a:ext>
            </a:extLst>
          </p:cNvPr>
          <p:cNvSpPr>
            <a:spLocks noGrp="1"/>
          </p:cNvSpPr>
          <p:nvPr>
            <p:ph type="body" sz="quarter" idx="14"/>
          </p:nvPr>
        </p:nvSpPr>
        <p:spPr>
          <a:xfrm>
            <a:off x="5243286" y="1710873"/>
            <a:ext cx="6661150" cy="3924384"/>
          </a:xfrm>
          <a:prstGeom prst="rect">
            <a:avLst/>
          </a:prstGeom>
        </p:spPr>
        <p:txBody>
          <a:bodyPr lIns="0" tIns="0" rIns="0" bIns="0" numCol="2"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7345795"/>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ecSummary-Resolu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0109CA-D1B3-9242-AFBD-3B98EF620AB6}"/>
              </a:ext>
            </a:extLst>
          </p:cNvPr>
          <p:cNvSpPr/>
          <p:nvPr userDrawn="1"/>
        </p:nvSpPr>
        <p:spPr>
          <a:xfrm>
            <a:off x="1" y="0"/>
            <a:ext cx="3293806" cy="6858000"/>
          </a:xfrm>
          <a:prstGeom prst="rect">
            <a:avLst/>
          </a:prstGeom>
          <a:gradFill>
            <a:gsLst>
              <a:gs pos="21000">
                <a:srgbClr val="2B9E48"/>
              </a:gs>
              <a:gs pos="100000">
                <a:schemeClr val="accent4">
                  <a:lumMod val="60000"/>
                  <a:lumOff val="40000"/>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56E9B647-9AFE-2044-840F-85CE251FAB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71" t="7332" r="35825" b="19360"/>
          <a:stretch/>
        </p:blipFill>
        <p:spPr>
          <a:xfrm>
            <a:off x="0" y="2509025"/>
            <a:ext cx="3289610" cy="4348975"/>
          </a:xfrm>
          <a:prstGeom prst="rect">
            <a:avLst/>
          </a:prstGeom>
        </p:spPr>
      </p:pic>
      <p:sp>
        <p:nvSpPr>
          <p:cNvPr id="16" name="Text Placeholder 11">
            <a:extLst>
              <a:ext uri="{FF2B5EF4-FFF2-40B4-BE49-F238E27FC236}">
                <a16:creationId xmlns:a16="http://schemas.microsoft.com/office/drawing/2014/main" id="{1D7403FD-7A26-084E-889B-C321E8984873}"/>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Text Placeholder 4">
            <a:extLst>
              <a:ext uri="{FF2B5EF4-FFF2-40B4-BE49-F238E27FC236}">
                <a16:creationId xmlns:a16="http://schemas.microsoft.com/office/drawing/2014/main" id="{AA3D98B5-D921-874D-A4FE-904585B6DA69}"/>
              </a:ext>
            </a:extLst>
          </p:cNvPr>
          <p:cNvSpPr>
            <a:spLocks noGrp="1"/>
          </p:cNvSpPr>
          <p:nvPr>
            <p:ph type="body" sz="quarter" idx="14"/>
          </p:nvPr>
        </p:nvSpPr>
        <p:spPr>
          <a:xfrm>
            <a:off x="5243286" y="1710873"/>
            <a:ext cx="6661150" cy="3924384"/>
          </a:xfrm>
          <a:prstGeom prst="rect">
            <a:avLst/>
          </a:prstGeom>
        </p:spPr>
        <p:txBody>
          <a:bodyPr lIns="0" tIns="0" rIns="0" bIns="0" numCol="2"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417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4A4A4A"/>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Roboto Condensed Light" panose="020000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Roboto Condensed Light" panose="020000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Roboto Condensed Light" panose="020000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14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theme" Target="../theme/theme3.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84488"/>
      </p:ext>
    </p:extLst>
  </p:cSld>
  <p:clrMap bg1="lt1" tx1="dk1" bg2="lt2" tx2="dk2" accent1="accent1" accent2="accent2" accent3="accent3" accent4="accent4" accent5="accent5" accent6="accent6" hlink="hlink" folHlink="folHlink"/>
  <p:sldLayoutIdLst>
    <p:sldLayoutId id="2147483780" r:id="rId1"/>
    <p:sldLayoutId id="2147483802" r:id="rId2"/>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1997"/>
      </p:ext>
    </p:extLst>
  </p:cSld>
  <p:clrMap bg1="lt1" tx1="dk1" bg2="lt2" tx2="dk2" accent1="accent1" accent2="accent2" accent3="accent3" accent4="accent4" accent5="accent5" accent6="accent6" hlink="hlink" folHlink="folHlink"/>
  <p:sldLayoutIdLst>
    <p:sldLayoutId id="2147483799"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dirty="0"/>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Roboto Condensed Light" panose="02000000000000000000" pitchFamily="2" charset="0"/>
              </a:rPr>
              <a:t>Info-</a:t>
            </a:r>
            <a:r>
              <a:rPr lang="en-CA" sz="800" spc="-103" dirty="0">
                <a:solidFill>
                  <a:schemeClr val="tx1">
                    <a:lumMod val="50000"/>
                  </a:schemeClr>
                </a:solidFill>
                <a:latin typeface="Roboto Condensed Light" panose="02000000000000000000" pitchFamily="2" charset="0"/>
              </a:rPr>
              <a:t>T</a:t>
            </a:r>
            <a:r>
              <a:rPr lang="en-CA" sz="800" spc="-15" dirty="0">
                <a:solidFill>
                  <a:schemeClr val="tx1">
                    <a:lumMod val="50000"/>
                  </a:schemeClr>
                </a:solidFill>
                <a:latin typeface="Roboto Condensed Light" panose="02000000000000000000" pitchFamily="2" charset="0"/>
              </a:rPr>
              <a:t>ec</a:t>
            </a:r>
            <a:r>
              <a:rPr lang="en-CA" sz="800" spc="6" dirty="0">
                <a:solidFill>
                  <a:schemeClr val="tx1">
                    <a:lumMod val="50000"/>
                  </a:schemeClr>
                </a:solidFill>
                <a:latin typeface="Roboto Condensed Light" panose="02000000000000000000" pitchFamily="2" charset="0"/>
              </a:rPr>
              <a:t>h</a:t>
            </a:r>
            <a:r>
              <a:rPr lang="en-CA" sz="800" spc="-39" dirty="0">
                <a:solidFill>
                  <a:schemeClr val="tx1">
                    <a:lumMod val="50000"/>
                  </a:schemeClr>
                </a:solidFill>
                <a:latin typeface="Roboto Condensed Light" panose="02000000000000000000" pitchFamily="2" charset="0"/>
              </a:rPr>
              <a:t> </a:t>
            </a:r>
            <a:r>
              <a:rPr lang="en-CA" sz="800" spc="-15" dirty="0">
                <a:solidFill>
                  <a:schemeClr val="tx1">
                    <a:lumMod val="50000"/>
                  </a:schemeClr>
                </a:solidFill>
                <a:latin typeface="Roboto Condensed Light" panose="02000000000000000000" pitchFamily="2" charset="0"/>
              </a:rPr>
              <a:t>Researc</a:t>
            </a:r>
            <a:r>
              <a:rPr lang="en-CA" sz="800" spc="6" dirty="0">
                <a:solidFill>
                  <a:schemeClr val="tx1">
                    <a:lumMod val="50000"/>
                  </a:schemeClr>
                </a:solidFill>
                <a:latin typeface="Roboto Condensed Light" panose="02000000000000000000" pitchFamily="2" charset="0"/>
              </a:rPr>
              <a:t>h</a:t>
            </a:r>
            <a:r>
              <a:rPr lang="en-CA" sz="800" spc="-39" dirty="0">
                <a:solidFill>
                  <a:schemeClr val="tx1">
                    <a:lumMod val="50000"/>
                  </a:schemeClr>
                </a:solidFill>
                <a:latin typeface="Roboto Condensed Light" panose="02000000000000000000" pitchFamily="2" charset="0"/>
              </a:rPr>
              <a:t> </a:t>
            </a:r>
            <a:r>
              <a:rPr lang="en-CA" sz="800" spc="-15" dirty="0">
                <a:solidFill>
                  <a:schemeClr val="tx1">
                    <a:lumMod val="50000"/>
                  </a:schemeClr>
                </a:solidFill>
                <a:latin typeface="Roboto Condensed Light" panose="02000000000000000000" pitchFamily="2" charset="0"/>
              </a:rPr>
              <a:t>Grou</a:t>
            </a:r>
            <a:r>
              <a:rPr lang="en-CA" sz="800" spc="6" dirty="0">
                <a:solidFill>
                  <a:schemeClr val="tx1">
                    <a:lumMod val="50000"/>
                  </a:schemeClr>
                </a:solidFill>
                <a:latin typeface="Roboto Condensed Light" panose="02000000000000000000" pitchFamily="2" charset="0"/>
              </a:rPr>
              <a:t>p   |   </a:t>
            </a:r>
            <a:fld id="{81D60167-4931-47E6-BA6A-407CBD079E47}" type="slidenum">
              <a:rPr lang="en-CA" sz="800" spc="6" smtClean="0">
                <a:solidFill>
                  <a:schemeClr val="tx1">
                    <a:lumMod val="50000"/>
                  </a:schemeClr>
                </a:solidFill>
                <a:latin typeface="Roboto Condensed Light" panose="02000000000000000000" pitchFamily="2" charset="0"/>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Roboto Condensed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718" r:id="rId2"/>
    <p:sldLayoutId id="2147483672" r:id="rId3"/>
    <p:sldLayoutId id="2147483673" r:id="rId4"/>
    <p:sldLayoutId id="2147483675" r:id="rId5"/>
    <p:sldLayoutId id="2147483677" r:id="rId6"/>
    <p:sldLayoutId id="2147483676" r:id="rId7"/>
    <p:sldLayoutId id="2147483678" r:id="rId8"/>
    <p:sldLayoutId id="2147483669" r:id="rId9"/>
    <p:sldLayoutId id="2147483737" r:id="rId10"/>
    <p:sldLayoutId id="2147483697" r:id="rId11"/>
    <p:sldLayoutId id="2147483682" r:id="rId12"/>
    <p:sldLayoutId id="2147483732" r:id="rId13"/>
    <p:sldLayoutId id="2147483707" r:id="rId14"/>
    <p:sldLayoutId id="2147483701" r:id="rId15"/>
    <p:sldLayoutId id="2147483695" r:id="rId16"/>
    <p:sldLayoutId id="2147483693" r:id="rId17"/>
    <p:sldLayoutId id="2147483691" r:id="rId18"/>
    <p:sldLayoutId id="2147483684" r:id="rId19"/>
    <p:sldLayoutId id="2147483741" r:id="rId20"/>
    <p:sldLayoutId id="2147483742" r:id="rId21"/>
    <p:sldLayoutId id="2147483708" r:id="rId22"/>
    <p:sldLayoutId id="2147483738" r:id="rId23"/>
    <p:sldLayoutId id="2147483740" r:id="rId24"/>
  </p:sldLayoutIdLst>
  <p:hf hdr="0" ftr="0" dt="0"/>
  <p:txStyles>
    <p:titleStyle>
      <a:lvl1pPr algn="l" defTabSz="914400" rtl="0" eaLnBrk="1" latinLnBrk="0" hangingPunct="1">
        <a:lnSpc>
          <a:spcPct val="90000"/>
        </a:lnSpc>
        <a:spcBef>
          <a:spcPct val="0"/>
        </a:spcBef>
        <a:buNone/>
        <a:defRPr sz="4000" b="0" i="0" kern="1200">
          <a:solidFill>
            <a:srgbClr val="4A4A4A"/>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hyperlink" Target="https://www.infotech.com/research/ss/mandate-data-valuation-before-it-s-mandate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tis.org/"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microsoft.com/office/2007/relationships/diagramDrawing" Target="../diagrams/drawin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diagramColors" Target="../diagrams/colors4.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28.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diagramQuickStyle" Target="../diagrams/quickStyle4.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notesSlide" Target="../notesSlides/notesSlide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diagramLayout" Target="../diagrams/layout4.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slideLayout" Target="../slideLayouts/slideLayout4.xml"/><Relationship Id="rId30" Type="http://schemas.openxmlformats.org/officeDocument/2006/relationships/diagramData" Target="../diagrams/data4.xml"/><Relationship Id="rId8"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hyperlink" Target="mailto:workshops@infotech.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5.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dreads.com/quotes/1432753-getting-information-off-the-internet-is-like-taking-a-drink"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21.png"/><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48A1D9-D245-0C4A-AE4F-0A3291334997}"/>
              </a:ext>
            </a:extLst>
          </p:cNvPr>
          <p:cNvSpPr>
            <a:spLocks noGrp="1"/>
          </p:cNvSpPr>
          <p:nvPr>
            <p:ph type="body" sz="quarter" idx="4294967295"/>
          </p:nvPr>
        </p:nvSpPr>
        <p:spPr>
          <a:xfrm>
            <a:off x="720000" y="1440000"/>
            <a:ext cx="10395751" cy="600075"/>
          </a:xfrm>
          <a:prstGeom prst="rect">
            <a:avLst/>
          </a:prstGeom>
        </p:spPr>
        <p:txBody>
          <a:bodyPr/>
          <a:lstStyle/>
          <a:p>
            <a:pPr>
              <a:lnSpc>
                <a:spcPct val="90000"/>
              </a:lnSpc>
            </a:pPr>
            <a:r>
              <a:rPr lang="en-US" sz="5400" b="1" dirty="0">
                <a:solidFill>
                  <a:schemeClr val="bg1"/>
                </a:solidFill>
                <a:latin typeface="Montserrat SemiBold" pitchFamily="2" charset="77"/>
              </a:rPr>
              <a:t>Design Data-as-a-Service (DaaS)</a:t>
            </a:r>
          </a:p>
          <a:p>
            <a:pPr marL="0" indent="0">
              <a:buNone/>
            </a:pPr>
            <a:r>
              <a:rPr lang="en-US" sz="4000" dirty="0"/>
              <a:t>			</a:t>
            </a:r>
            <a:endParaRPr lang="en-US" sz="3200" dirty="0"/>
          </a:p>
        </p:txBody>
      </p:sp>
      <p:sp>
        <p:nvSpPr>
          <p:cNvPr id="5" name="Text Placeholder 4">
            <a:extLst>
              <a:ext uri="{FF2B5EF4-FFF2-40B4-BE49-F238E27FC236}">
                <a16:creationId xmlns:a16="http://schemas.microsoft.com/office/drawing/2014/main" id="{790843DC-A077-D040-97A9-F0761CF34B02}"/>
              </a:ext>
            </a:extLst>
          </p:cNvPr>
          <p:cNvSpPr>
            <a:spLocks noGrp="1"/>
          </p:cNvSpPr>
          <p:nvPr>
            <p:ph type="body" sz="quarter" idx="4294967295"/>
          </p:nvPr>
        </p:nvSpPr>
        <p:spPr>
          <a:xfrm>
            <a:off x="720000" y="3240000"/>
            <a:ext cx="8651875" cy="601662"/>
          </a:xfrm>
          <a:prstGeom prst="rect">
            <a:avLst/>
          </a:prstGeom>
        </p:spPr>
        <p:txBody>
          <a:bodyPr/>
          <a:lstStyle/>
          <a:p>
            <a:r>
              <a:rPr lang="en-US" sz="2000" dirty="0">
                <a:solidFill>
                  <a:schemeClr val="bg1"/>
                </a:solidFill>
                <a:latin typeface="Montserrat Medium" pitchFamily="2" charset="77"/>
              </a:rPr>
              <a:t>Get ready to exchange data products in the data marketplace</a:t>
            </a:r>
          </a:p>
          <a:p>
            <a:pPr marL="0" indent="0">
              <a:buNone/>
            </a:pPr>
            <a:endParaRPr lang="en-US" dirty="0"/>
          </a:p>
        </p:txBody>
      </p:sp>
      <p:grpSp>
        <p:nvGrpSpPr>
          <p:cNvPr id="7" name="Group 6">
            <a:extLst>
              <a:ext uri="{FF2B5EF4-FFF2-40B4-BE49-F238E27FC236}">
                <a16:creationId xmlns:a16="http://schemas.microsoft.com/office/drawing/2014/main" id="{C1E926B1-1B9E-784A-B535-464EB0084C7A}"/>
              </a:ext>
            </a:extLst>
          </p:cNvPr>
          <p:cNvGrpSpPr/>
          <p:nvPr/>
        </p:nvGrpSpPr>
        <p:grpSpPr>
          <a:xfrm>
            <a:off x="0" y="4767200"/>
            <a:ext cx="12193588" cy="969356"/>
            <a:chOff x="0" y="4767200"/>
            <a:chExt cx="12193588" cy="969356"/>
          </a:xfrm>
        </p:grpSpPr>
        <p:sp>
          <p:nvSpPr>
            <p:cNvPr id="8" name="Rectangle 7">
              <a:extLst>
                <a:ext uri="{FF2B5EF4-FFF2-40B4-BE49-F238E27FC236}">
                  <a16:creationId xmlns:a16="http://schemas.microsoft.com/office/drawing/2014/main" id="{A3AE7F3D-9AFA-C148-B778-50FB5B29AF44}"/>
                </a:ext>
              </a:extLst>
            </p:cNvPr>
            <p:cNvSpPr/>
            <p:nvPr/>
          </p:nvSpPr>
          <p:spPr>
            <a:xfrm>
              <a:off x="0" y="4767200"/>
              <a:ext cx="12193588" cy="902525"/>
            </a:xfrm>
            <a:prstGeom prst="rect">
              <a:avLst/>
            </a:prstGeom>
            <a:gradFill>
              <a:gsLst>
                <a:gs pos="99000">
                  <a:schemeClr val="bg1">
                    <a:alpha val="15000"/>
                  </a:schemeClr>
                </a:gs>
                <a:gs pos="0">
                  <a:srgbClr val="2576B7">
                    <a:alpha val="9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CA0BDF1F-5570-CA4B-B219-C56191E26025}"/>
                </a:ext>
              </a:extLst>
            </p:cNvPr>
            <p:cNvSpPr txBox="1"/>
            <p:nvPr/>
          </p:nvSpPr>
          <p:spPr>
            <a:xfrm>
              <a:off x="707136"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Medium" pitchFamily="2" charset="77"/>
                  <a:ea typeface="Roboto Condensed Light" panose="02000000000000000000" pitchFamily="2" charset="0"/>
                </a:rPr>
                <a:t>EXECUTIVE BRIEF</a:t>
              </a:r>
            </a:p>
            <a:p>
              <a:pPr>
                <a:lnSpc>
                  <a:spcPts val="1400"/>
                </a:lnSpc>
              </a:pPr>
              <a:br>
                <a:rPr lang="en-US" spc="500" dirty="0">
                  <a:solidFill>
                    <a:srgbClr val="2576B7"/>
                  </a:solidFill>
                  <a:latin typeface="Montserrat" pitchFamily="2" charset="77"/>
                </a:rPr>
              </a:br>
              <a:endParaRPr lang="en-US" spc="500" dirty="0">
                <a:solidFill>
                  <a:srgbClr val="2576B7"/>
                </a:solidFill>
                <a:latin typeface="Montserrat" pitchFamily="2" charset="77"/>
              </a:endParaRPr>
            </a:p>
          </p:txBody>
        </p:sp>
      </p:grpSp>
    </p:spTree>
    <p:extLst>
      <p:ext uri="{BB962C8B-B14F-4D97-AF65-F5344CB8AC3E}">
        <p14:creationId xmlns:p14="http://schemas.microsoft.com/office/powerpoint/2010/main" val="416306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6E8AF-AA02-8A45-8B51-0888B0C66904}"/>
              </a:ext>
            </a:extLst>
          </p:cNvPr>
          <p:cNvSpPr>
            <a:spLocks noGrp="1"/>
          </p:cNvSpPr>
          <p:nvPr>
            <p:ph type="title"/>
          </p:nvPr>
        </p:nvSpPr>
        <p:spPr>
          <a:xfrm>
            <a:off x="354106" y="540000"/>
            <a:ext cx="8449652" cy="1130188"/>
          </a:xfrm>
        </p:spPr>
        <p:txBody>
          <a:bodyPr/>
          <a:lstStyle/>
          <a:p>
            <a:r>
              <a:rPr lang="en-US" sz="3200" dirty="0">
                <a:solidFill>
                  <a:srgbClr val="2576B7"/>
                </a:solidFill>
              </a:rPr>
              <a:t>Benefits of DaaS </a:t>
            </a:r>
          </a:p>
        </p:txBody>
      </p:sp>
      <p:graphicFrame>
        <p:nvGraphicFramePr>
          <p:cNvPr id="11" name="Table 10">
            <a:extLst>
              <a:ext uri="{FF2B5EF4-FFF2-40B4-BE49-F238E27FC236}">
                <a16:creationId xmlns:a16="http://schemas.microsoft.com/office/drawing/2014/main" id="{D07E744E-A6AF-4096-8DEB-1E2503376BA5}"/>
              </a:ext>
            </a:extLst>
          </p:cNvPr>
          <p:cNvGraphicFramePr>
            <a:graphicFrameLocks noGrp="1"/>
          </p:cNvGraphicFramePr>
          <p:nvPr>
            <p:extLst>
              <p:ext uri="{D42A27DB-BD31-4B8C-83A1-F6EECF244321}">
                <p14:modId xmlns:p14="http://schemas.microsoft.com/office/powerpoint/2010/main" val="4038340727"/>
              </p:ext>
            </p:extLst>
          </p:nvPr>
        </p:nvGraphicFramePr>
        <p:xfrm>
          <a:off x="371474" y="1660440"/>
          <a:ext cx="11450640" cy="4764632"/>
        </p:xfrm>
        <a:graphic>
          <a:graphicData uri="http://schemas.openxmlformats.org/drawingml/2006/table">
            <a:tbl>
              <a:tblPr firstRow="1" bandRow="1">
                <a:tableStyleId>{5C22544A-7EE6-4342-B048-85BDC9FD1C3A}</a:tableStyleId>
              </a:tblPr>
              <a:tblGrid>
                <a:gridCol w="5638392">
                  <a:extLst>
                    <a:ext uri="{9D8B030D-6E8A-4147-A177-3AD203B41FA5}">
                      <a16:colId xmlns:a16="http://schemas.microsoft.com/office/drawing/2014/main" val="2500794229"/>
                    </a:ext>
                  </a:extLst>
                </a:gridCol>
                <a:gridCol w="5812248">
                  <a:extLst>
                    <a:ext uri="{9D8B030D-6E8A-4147-A177-3AD203B41FA5}">
                      <a16:colId xmlns:a16="http://schemas.microsoft.com/office/drawing/2014/main" val="1791260046"/>
                    </a:ext>
                  </a:extLst>
                </a:gridCol>
              </a:tblGrid>
              <a:tr h="76028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IT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Business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3423031">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Agility: Firms become more agile, as they can quickly implement changes and roll out new data due to the unified data models, transparency, and simplicity of the process.</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Flexibility and Cost Efficiency: IT becomes more efficient in managing internal and external data by eliminating redundant copies of data and business processes. This can result in an overall reduction in data management cost and can result in faster access to data. </a:t>
                      </a:r>
                      <a:endParaRPr lang="en-US" sz="1800" b="0" i="0" u="none" strike="noStrike" kern="1200" dirty="0">
                        <a:solidFill>
                          <a:srgbClr val="FF0000"/>
                        </a:solidFill>
                        <a:effectLst/>
                        <a:latin typeface="+mn-lt"/>
                        <a:ea typeface="+mn-ea"/>
                        <a:cs typeface="+mn-cs"/>
                      </a:endParaRP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Transparency: Firms utilize unified data models, definitions, metadata, tools, and support. They can leverage specific experience of data owners and providers to access data closer to the source, to increase transparency, and to benefit from enhancements</a:t>
                      </a:r>
                      <a:r>
                        <a:rPr lang="en-US" sz="1800" b="0" i="0" u="none" strike="noStrike" kern="1200" dirty="0">
                          <a:solidFill>
                            <a:schemeClr val="dk1"/>
                          </a:solidFill>
                          <a:effectLst/>
                          <a:latin typeface="+mn-lt"/>
                          <a:ea typeface="+mn-ea"/>
                          <a:cs typeface="+mn-cs"/>
                        </a:rPr>
                        <a:t>.</a:t>
                      </a:r>
                    </a:p>
                    <a:p>
                      <a:pPr marL="0" indent="0" algn="l" defTabSz="914400" rtl="0" eaLnBrk="1" latinLnBrk="0" hangingPunct="1">
                        <a:lnSpc>
                          <a:spcPct val="110000"/>
                        </a:lnSpc>
                        <a:spcBef>
                          <a:spcPts val="1000"/>
                        </a:spcBef>
                        <a:buFont typeface="Arial" panose="020B0604020202020204" pitchFamily="34" charset="0"/>
                        <a:buNone/>
                      </a:pPr>
                      <a:endParaRPr lang="en-US" sz="1200" b="0" i="0" u="none" strike="noStrike" kern="1200" dirty="0">
                        <a:solidFill>
                          <a:schemeClr val="dk1"/>
                        </a:solidFill>
                        <a:effectLst/>
                        <a:latin typeface="+mn-lt"/>
                        <a:ea typeface="+mn-ea"/>
                        <a:cs typeface="+mn-cs"/>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The business will have a strong understanding of customer and competitor needs with easy, consistent, cost effective, and secure access to data for market analysis. </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The business will be able to monetize organization data and explore new business opportunities. </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Data is an asset, and accessibility to data incurs costs. The business must effectively leverage its assets and look for opportunities to increase its value.</a:t>
                      </a:r>
                    </a:p>
                    <a:p>
                      <a:pPr marL="184150" indent="-184150" algn="l" defTabSz="914400" rtl="0" eaLnBrk="1" latinLnBrk="0" hangingPunct="1">
                        <a:lnSpc>
                          <a:spcPct val="110000"/>
                        </a:lnSpc>
                        <a:spcBef>
                          <a:spcPts val="1000"/>
                        </a:spcBef>
                        <a:buFont typeface="Arial" panose="020B0604020202020204" pitchFamily="34" charset="0"/>
                        <a:buChar char="•"/>
                      </a:pPr>
                      <a:r>
                        <a:rPr lang="en-US" sz="1600" b="0" i="0" kern="1200" dirty="0">
                          <a:solidFill>
                            <a:srgbClr val="000000"/>
                          </a:solidFill>
                          <a:latin typeface="Roboto Condensed Light" panose="02000000000000000000" pitchFamily="2" charset="0"/>
                          <a:ea typeface="+mn-ea"/>
                          <a:cs typeface="+mn-cs"/>
                        </a:rPr>
                        <a:t>The business will have a mature data practice by adopting a comprehensive legal, financial, and monetary framework for data and its ownership. </a:t>
                      </a:r>
                    </a:p>
                    <a:p>
                      <a:pPr marL="184150" indent="-184150" algn="l" defTabSz="914400" rtl="0" eaLnBrk="1" latinLnBrk="0" hangingPunct="1">
                        <a:lnSpc>
                          <a:spcPct val="110000"/>
                        </a:lnSpc>
                        <a:spcBef>
                          <a:spcPts val="1000"/>
                        </a:spcBef>
                        <a:buFont typeface="Arial" panose="020B0604020202020204" pitchFamily="34" charset="0"/>
                        <a:buChar char="•"/>
                      </a:pPr>
                      <a:endParaRPr lang="en-US" sz="1600" b="0" i="0" kern="1200" dirty="0">
                        <a:solidFill>
                          <a:srgbClr val="000000"/>
                        </a:solidFill>
                        <a:latin typeface="Roboto Condensed Light" panose="02000000000000000000" pitchFamily="2" charset="0"/>
                        <a:ea typeface="+mn-ea"/>
                        <a:cs typeface="+mn-cs"/>
                      </a:endParaRP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bl>
          </a:graphicData>
        </a:graphic>
      </p:graphicFrame>
      <p:sp>
        <p:nvSpPr>
          <p:cNvPr id="2" name="Rectangle 1">
            <a:extLst>
              <a:ext uri="{FF2B5EF4-FFF2-40B4-BE49-F238E27FC236}">
                <a16:creationId xmlns:a16="http://schemas.microsoft.com/office/drawing/2014/main" id="{9D28FD35-42B0-4547-BC9B-F56DD833CA95}"/>
              </a:ext>
            </a:extLst>
          </p:cNvPr>
          <p:cNvSpPr/>
          <p:nvPr/>
        </p:nvSpPr>
        <p:spPr>
          <a:xfrm>
            <a:off x="360000" y="1080000"/>
            <a:ext cx="8212505" cy="400110"/>
          </a:xfrm>
          <a:prstGeom prst="rect">
            <a:avLst/>
          </a:prstGeom>
        </p:spPr>
        <p:txBody>
          <a:bodyPr wrap="none">
            <a:spAutoFit/>
          </a:bodyPr>
          <a:lstStyle/>
          <a:p>
            <a:r>
              <a:rPr lang="en-US" sz="2000" dirty="0">
                <a:latin typeface="Montserrat SemiBold" panose="020B0604020202020204" charset="0"/>
              </a:rPr>
              <a:t>Consistently deliver and manage internal and external data </a:t>
            </a:r>
            <a:endParaRPr lang="en-CA" sz="2000" dirty="0">
              <a:latin typeface="Montserrat SemiBold" panose="020B0604020202020204" charset="0"/>
            </a:endParaRPr>
          </a:p>
        </p:txBody>
      </p:sp>
    </p:spTree>
    <p:extLst>
      <p:ext uri="{BB962C8B-B14F-4D97-AF65-F5344CB8AC3E}">
        <p14:creationId xmlns:p14="http://schemas.microsoft.com/office/powerpoint/2010/main" val="404438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6BB3CB-E573-174B-83BB-8EEF9C3E5BF1}"/>
              </a:ext>
            </a:extLst>
          </p:cNvPr>
          <p:cNvSpPr/>
          <p:nvPr/>
        </p:nvSpPr>
        <p:spPr>
          <a:xfrm>
            <a:off x="379524" y="1164354"/>
            <a:ext cx="3144716" cy="4784852"/>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ontserrat" pitchFamily="2" charset="77"/>
                <a:cs typeface="Arial" panose="020B0604020202020204" pitchFamily="34" charset="0"/>
              </a:rPr>
              <a:t>This blueprint will generate following outputs </a:t>
            </a:r>
          </a:p>
          <a:p>
            <a:pPr marL="285750" marR="0" lvl="0" indent="-285750"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bg1"/>
              </a:solidFill>
              <a:latin typeface="Montserrat" pitchFamily="2" charset="77"/>
              <a:cs typeface="Arial" panose="020B0604020202020204" pitchFamily="34" charset="0"/>
            </a:endParaRPr>
          </a:p>
          <a:p>
            <a:pPr marL="285750" marR="0" lvl="0" indent="-285750"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Montserrat" pitchFamily="2" charset="77"/>
                <a:cs typeface="Arial" panose="020B0604020202020204" pitchFamily="34" charset="0"/>
              </a:rPr>
              <a:t>Data product ideas</a:t>
            </a:r>
          </a:p>
          <a:p>
            <a:pPr marL="285750" marR="0" lvl="0" indent="-285750"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Montserrat" pitchFamily="2" charset="77"/>
                <a:cs typeface="Arial" panose="020B0604020202020204" pitchFamily="34" charset="0"/>
              </a:rPr>
              <a:t>Data marketplace alignment </a:t>
            </a:r>
          </a:p>
          <a:p>
            <a:pPr marL="285750" marR="0" lvl="0" indent="-285750"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Montserrat" pitchFamily="2" charset="77"/>
                <a:cs typeface="Arial" panose="020B0604020202020204" pitchFamily="34" charset="0"/>
              </a:rPr>
              <a:t>Data product design </a:t>
            </a:r>
          </a:p>
          <a:p>
            <a:pPr marL="285750" marR="0" lvl="0" indent="-285750"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Montserrat" pitchFamily="2" charset="77"/>
                <a:cs typeface="Arial" panose="020B0604020202020204" pitchFamily="34" charset="0"/>
              </a:rPr>
              <a:t>Internal and external data source mapping </a:t>
            </a:r>
          </a:p>
          <a:p>
            <a:pPr marL="285750" marR="0" lvl="0" indent="-285750"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Montserrat" pitchFamily="2" charset="77"/>
                <a:cs typeface="Arial" panose="020B0604020202020204" pitchFamily="34" charset="0"/>
              </a:rPr>
              <a:t>DaaS framework </a:t>
            </a:r>
          </a:p>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226982" y="1178421"/>
            <a:ext cx="5686987" cy="456696"/>
          </a:xfrm>
        </p:spPr>
        <p:txBody>
          <a:bodyPr/>
          <a:lstStyle/>
          <a:p>
            <a:pPr lvl="0">
              <a:lnSpc>
                <a:spcPct val="100000"/>
              </a:lnSpc>
            </a:pPr>
            <a:r>
              <a:rPr lang="en-US" sz="1400" dirty="0">
                <a:solidFill>
                  <a:srgbClr val="000000"/>
                </a:solidFill>
                <a:latin typeface="Montserrat" pitchFamily="2" charset="77"/>
              </a:rPr>
              <a:t>Each step of this blueprint is accompanied by supporting deliverables to help accomplish the most important goals:</a:t>
            </a:r>
          </a:p>
          <a:p>
            <a:endParaRPr lang="en-US" sz="1800" dirty="0">
              <a:solidFill>
                <a:srgbClr val="000000"/>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a:xfrm>
            <a:off x="5194300" y="542721"/>
            <a:ext cx="5956300" cy="605627"/>
          </a:xfrm>
        </p:spPr>
        <p:txBody>
          <a:bodyPr/>
          <a:lstStyle/>
          <a:p>
            <a:r>
              <a:rPr lang="en-CA" dirty="0"/>
              <a:t>Blueprint deliverables</a:t>
            </a:r>
            <a:endParaRPr lang="en-US" dirty="0"/>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357173" y="641075"/>
            <a:ext cx="2719621"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Key deliverable</a:t>
            </a:r>
            <a:r>
              <a:rPr lang="en-US" dirty="0">
                <a:solidFill>
                  <a:schemeClr val="bg1"/>
                </a:solidFill>
              </a:rPr>
              <a:t>:</a:t>
            </a:r>
          </a:p>
        </p:txBody>
      </p:sp>
      <p:sp>
        <p:nvSpPr>
          <p:cNvPr id="12" name="TextBox 11">
            <a:extLst>
              <a:ext uri="{FF2B5EF4-FFF2-40B4-BE49-F238E27FC236}">
                <a16:creationId xmlns:a16="http://schemas.microsoft.com/office/drawing/2014/main" id="{569449DD-6B21-4B47-B1C6-FB02CD3414D0}"/>
              </a:ext>
            </a:extLst>
          </p:cNvPr>
          <p:cNvSpPr txBox="1"/>
          <p:nvPr/>
        </p:nvSpPr>
        <p:spPr>
          <a:xfrm>
            <a:off x="5219593" y="2315588"/>
            <a:ext cx="3144716" cy="430887"/>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Data product ideas &amp; data marketplace alignment </a:t>
            </a:r>
          </a:p>
        </p:txBody>
      </p:sp>
      <p:pic>
        <p:nvPicPr>
          <p:cNvPr id="15" name="Picture 14">
            <a:extLst>
              <a:ext uri="{FF2B5EF4-FFF2-40B4-BE49-F238E27FC236}">
                <a16:creationId xmlns:a16="http://schemas.microsoft.com/office/drawing/2014/main" id="{B8324E6D-B267-4817-ACC6-F2926C4C6A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4377" y="1698365"/>
            <a:ext cx="634917" cy="634917"/>
          </a:xfrm>
          <a:prstGeom prst="rect">
            <a:avLst/>
          </a:prstGeom>
        </p:spPr>
      </p:pic>
      <p:sp>
        <p:nvSpPr>
          <p:cNvPr id="22" name="TextBox 21">
            <a:extLst>
              <a:ext uri="{FF2B5EF4-FFF2-40B4-BE49-F238E27FC236}">
                <a16:creationId xmlns:a16="http://schemas.microsoft.com/office/drawing/2014/main" id="{A099B95D-3827-48AF-8DF9-3D996A6D6405}"/>
              </a:ext>
            </a:extLst>
          </p:cNvPr>
          <p:cNvSpPr txBox="1"/>
          <p:nvPr/>
        </p:nvSpPr>
        <p:spPr>
          <a:xfrm>
            <a:off x="8844296" y="2315589"/>
            <a:ext cx="2554632" cy="430887"/>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Internal and external data source mapping </a:t>
            </a:r>
          </a:p>
        </p:txBody>
      </p:sp>
      <p:sp>
        <p:nvSpPr>
          <p:cNvPr id="27" name="TextBox 26">
            <a:extLst>
              <a:ext uri="{FF2B5EF4-FFF2-40B4-BE49-F238E27FC236}">
                <a16:creationId xmlns:a16="http://schemas.microsoft.com/office/drawing/2014/main" id="{452E91F2-C3D3-491F-9B7F-D9C5CECEEB8E}"/>
              </a:ext>
            </a:extLst>
          </p:cNvPr>
          <p:cNvSpPr txBox="1"/>
          <p:nvPr/>
        </p:nvSpPr>
        <p:spPr>
          <a:xfrm>
            <a:off x="5328600" y="4622403"/>
            <a:ext cx="3144716" cy="215444"/>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Data product design</a:t>
            </a:r>
          </a:p>
        </p:txBody>
      </p:sp>
      <p:sp>
        <p:nvSpPr>
          <p:cNvPr id="28" name="Text Placeholder 7">
            <a:extLst>
              <a:ext uri="{FF2B5EF4-FFF2-40B4-BE49-F238E27FC236}">
                <a16:creationId xmlns:a16="http://schemas.microsoft.com/office/drawing/2014/main" id="{19E9F9A3-3A7C-4D60-83CF-B5632F469E31}"/>
              </a:ext>
            </a:extLst>
          </p:cNvPr>
          <p:cNvSpPr txBox="1">
            <a:spLocks/>
          </p:cNvSpPr>
          <p:nvPr/>
        </p:nvSpPr>
        <p:spPr>
          <a:xfrm>
            <a:off x="8471439" y="5949206"/>
            <a:ext cx="1558382" cy="577613"/>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endParaRPr lang="en-CA" sz="1100" dirty="0">
              <a:solidFill>
                <a:srgbClr val="000000"/>
              </a:solidFill>
              <a:ea typeface="Roboto Condensed Light" panose="02000000000000000000" pitchFamily="2" charset="0"/>
            </a:endParaRPr>
          </a:p>
        </p:txBody>
      </p:sp>
      <p:pic>
        <p:nvPicPr>
          <p:cNvPr id="2" name="Picture 1">
            <a:extLst>
              <a:ext uri="{FF2B5EF4-FFF2-40B4-BE49-F238E27FC236}">
                <a16:creationId xmlns:a16="http://schemas.microsoft.com/office/drawing/2014/main" id="{4BA6089E-989F-4F4D-9893-FE7FE97FA2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24513" y="2875739"/>
            <a:ext cx="1994198" cy="1114497"/>
          </a:xfrm>
          <a:prstGeom prst="rect">
            <a:avLst/>
          </a:prstGeom>
        </p:spPr>
      </p:pic>
      <p:pic>
        <p:nvPicPr>
          <p:cNvPr id="6" name="Picture 5">
            <a:extLst>
              <a:ext uri="{FF2B5EF4-FFF2-40B4-BE49-F238E27FC236}">
                <a16:creationId xmlns:a16="http://schemas.microsoft.com/office/drawing/2014/main" id="{65C2C7A3-66A0-41F0-B30E-362CF3D406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84746" y="4910603"/>
            <a:ext cx="1706551" cy="1265913"/>
          </a:xfrm>
          <a:prstGeom prst="rect">
            <a:avLst/>
          </a:prstGeom>
        </p:spPr>
      </p:pic>
      <p:pic>
        <p:nvPicPr>
          <p:cNvPr id="8" name="Picture 7">
            <a:extLst>
              <a:ext uri="{FF2B5EF4-FFF2-40B4-BE49-F238E27FC236}">
                <a16:creationId xmlns:a16="http://schemas.microsoft.com/office/drawing/2014/main" id="{F9190EAC-6F85-42E9-A023-0DDACA6B50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26765" y="5031000"/>
            <a:ext cx="2036473" cy="1145516"/>
          </a:xfrm>
          <a:prstGeom prst="rect">
            <a:avLst/>
          </a:prstGeom>
        </p:spPr>
      </p:pic>
      <p:pic>
        <p:nvPicPr>
          <p:cNvPr id="11" name="Picture 10">
            <a:extLst>
              <a:ext uri="{FF2B5EF4-FFF2-40B4-BE49-F238E27FC236}">
                <a16:creationId xmlns:a16="http://schemas.microsoft.com/office/drawing/2014/main" id="{F1321433-717A-4492-8DE7-D943437585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53921" y="2938961"/>
            <a:ext cx="2476061" cy="1121281"/>
          </a:xfrm>
          <a:prstGeom prst="rect">
            <a:avLst/>
          </a:prstGeom>
        </p:spPr>
      </p:pic>
      <p:pic>
        <p:nvPicPr>
          <p:cNvPr id="24" name="Picture 23">
            <a:extLst>
              <a:ext uri="{FF2B5EF4-FFF2-40B4-BE49-F238E27FC236}">
                <a16:creationId xmlns:a16="http://schemas.microsoft.com/office/drawing/2014/main" id="{A122B3F9-8086-4606-815B-45E663DBB5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590" y="1665190"/>
            <a:ext cx="634917" cy="634917"/>
          </a:xfrm>
          <a:prstGeom prst="rect">
            <a:avLst/>
          </a:prstGeom>
        </p:spPr>
      </p:pic>
      <p:pic>
        <p:nvPicPr>
          <p:cNvPr id="25" name="Picture 24">
            <a:extLst>
              <a:ext uri="{FF2B5EF4-FFF2-40B4-BE49-F238E27FC236}">
                <a16:creationId xmlns:a16="http://schemas.microsoft.com/office/drawing/2014/main" id="{F5801ED2-FB61-4BE8-8B2E-B2AC39D0D5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3500" y="4095208"/>
            <a:ext cx="634917" cy="634917"/>
          </a:xfrm>
          <a:prstGeom prst="rect">
            <a:avLst/>
          </a:prstGeom>
        </p:spPr>
      </p:pic>
      <p:pic>
        <p:nvPicPr>
          <p:cNvPr id="29" name="Picture 28">
            <a:extLst>
              <a:ext uri="{FF2B5EF4-FFF2-40B4-BE49-F238E27FC236}">
                <a16:creationId xmlns:a16="http://schemas.microsoft.com/office/drawing/2014/main" id="{AAFB2E48-BAF6-4BFF-9C24-745413CD27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590" y="3987486"/>
            <a:ext cx="634917" cy="634917"/>
          </a:xfrm>
          <a:prstGeom prst="rect">
            <a:avLst/>
          </a:prstGeom>
        </p:spPr>
      </p:pic>
      <p:sp>
        <p:nvSpPr>
          <p:cNvPr id="30" name="TextBox 29">
            <a:extLst>
              <a:ext uri="{FF2B5EF4-FFF2-40B4-BE49-F238E27FC236}">
                <a16:creationId xmlns:a16="http://schemas.microsoft.com/office/drawing/2014/main" id="{D9760923-B8C4-48A9-9374-4ADB3BDE0DD9}"/>
              </a:ext>
            </a:extLst>
          </p:cNvPr>
          <p:cNvSpPr txBox="1"/>
          <p:nvPr/>
        </p:nvSpPr>
        <p:spPr>
          <a:xfrm>
            <a:off x="8706180" y="4622403"/>
            <a:ext cx="3144716" cy="215444"/>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DaaS framework</a:t>
            </a:r>
          </a:p>
        </p:txBody>
      </p:sp>
    </p:spTree>
    <p:extLst>
      <p:ext uri="{BB962C8B-B14F-4D97-AF65-F5344CB8AC3E}">
        <p14:creationId xmlns:p14="http://schemas.microsoft.com/office/powerpoint/2010/main" val="125419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60000" y="540000"/>
            <a:ext cx="11405078" cy="549979"/>
          </a:xfrm>
        </p:spPr>
        <p:txBody>
          <a:bodyPr/>
          <a:lstStyle/>
          <a:p>
            <a:r>
              <a:rPr lang="en-CA" sz="3200" dirty="0">
                <a:solidFill>
                  <a:srgbClr val="2576B7"/>
                </a:solidFill>
              </a:rPr>
              <a:t>Measure the value of data products</a:t>
            </a:r>
            <a:endParaRPr lang="en-US" sz="3200" dirty="0">
              <a:solidFill>
                <a:srgbClr val="2576B7"/>
              </a:solidFill>
            </a:endParaRPr>
          </a:p>
        </p:txBody>
      </p:sp>
      <p:sp>
        <p:nvSpPr>
          <p:cNvPr id="7" name="Text Placeholder 6">
            <a:extLst>
              <a:ext uri="{FF2B5EF4-FFF2-40B4-BE49-F238E27FC236}">
                <a16:creationId xmlns:a16="http://schemas.microsoft.com/office/drawing/2014/main" id="{68B9093A-6C76-4D5C-A83A-7045BC4E2AF3}"/>
              </a:ext>
            </a:extLst>
          </p:cNvPr>
          <p:cNvSpPr txBox="1">
            <a:spLocks/>
          </p:cNvSpPr>
          <p:nvPr/>
        </p:nvSpPr>
        <p:spPr>
          <a:xfrm>
            <a:off x="354106" y="1755568"/>
            <a:ext cx="3025045"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A4A4A"/>
              </a:solidFill>
            </a:endParaRPr>
          </a:p>
        </p:txBody>
      </p:sp>
      <p:sp>
        <p:nvSpPr>
          <p:cNvPr id="10" name="Text Placeholder 7">
            <a:extLst>
              <a:ext uri="{FF2B5EF4-FFF2-40B4-BE49-F238E27FC236}">
                <a16:creationId xmlns:a16="http://schemas.microsoft.com/office/drawing/2014/main" id="{F2A29190-4792-4B40-B9C6-50DBC5208C37}"/>
              </a:ext>
            </a:extLst>
          </p:cNvPr>
          <p:cNvSpPr txBox="1">
            <a:spLocks/>
          </p:cNvSpPr>
          <p:nvPr/>
        </p:nvSpPr>
        <p:spPr>
          <a:xfrm>
            <a:off x="8565419" y="1564481"/>
            <a:ext cx="2773142" cy="3729037"/>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1600" dirty="0">
                <a:solidFill>
                  <a:srgbClr val="000000"/>
                </a:solidFill>
              </a:rPr>
              <a:t>Data providers have the potential to create new revenue streams by effectively leveraging their existing data assets and business models. The most obvious benefit is the opportunity to effectively transact data with other organizations and create a new digital data economy with new recurring revenue models. </a:t>
            </a:r>
          </a:p>
          <a:p>
            <a:pPr lvl="0"/>
            <a:r>
              <a:rPr lang="en-CA" sz="1600" dirty="0">
                <a:solidFill>
                  <a:srgbClr val="000000"/>
                </a:solidFill>
              </a:rPr>
              <a:t>Data consumers get on-demand access to data with fewer barriers. Also, many data consumers realize that internal data is not sufficient and would find greater value by augmenting data with other related external data assets. Additionally, data consumers can become data providers by providing value-added data services with combined data assets. </a:t>
            </a:r>
          </a:p>
          <a:p>
            <a:endParaRPr lang="en-CA" sz="1600" dirty="0">
              <a:solidFill>
                <a:srgbClr val="000000"/>
              </a:solidFill>
            </a:endParaRPr>
          </a:p>
        </p:txBody>
      </p:sp>
      <p:graphicFrame>
        <p:nvGraphicFramePr>
          <p:cNvPr id="3" name="Diagram 2">
            <a:extLst>
              <a:ext uri="{FF2B5EF4-FFF2-40B4-BE49-F238E27FC236}">
                <a16:creationId xmlns:a16="http://schemas.microsoft.com/office/drawing/2014/main" id="{7B2BC977-F9B5-4D58-9412-B6A8274047C2}"/>
              </a:ext>
            </a:extLst>
          </p:cNvPr>
          <p:cNvGraphicFramePr/>
          <p:nvPr>
            <p:extLst>
              <p:ext uri="{D42A27DB-BD31-4B8C-83A1-F6EECF244321}">
                <p14:modId xmlns:p14="http://schemas.microsoft.com/office/powerpoint/2010/main" val="2009803103"/>
              </p:ext>
            </p:extLst>
          </p:nvPr>
        </p:nvGraphicFramePr>
        <p:xfrm>
          <a:off x="550227" y="1755568"/>
          <a:ext cx="7289769" cy="4549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1203934E-BFB3-4B8A-BB1F-79480905B2B8}"/>
              </a:ext>
            </a:extLst>
          </p:cNvPr>
          <p:cNvSpPr/>
          <p:nvPr/>
        </p:nvSpPr>
        <p:spPr>
          <a:xfrm>
            <a:off x="360000" y="1080000"/>
            <a:ext cx="9959778" cy="400110"/>
          </a:xfrm>
          <a:prstGeom prst="rect">
            <a:avLst/>
          </a:prstGeom>
        </p:spPr>
        <p:txBody>
          <a:bodyPr wrap="none">
            <a:spAutoFit/>
          </a:bodyPr>
          <a:lstStyle/>
          <a:p>
            <a:r>
              <a:rPr lang="en-US" sz="2000" dirty="0">
                <a:latin typeface="Montserrat SemiBold" panose="020B0604020202020204" charset="0"/>
              </a:rPr>
              <a:t>Measure the value of data products as a data provider and data consumer </a:t>
            </a:r>
            <a:endParaRPr lang="en-CA" sz="2000" dirty="0">
              <a:latin typeface="Montserrat SemiBold" panose="020B0604020202020204" charset="0"/>
            </a:endParaRPr>
          </a:p>
        </p:txBody>
      </p:sp>
    </p:spTree>
    <p:extLst>
      <p:ext uri="{BB962C8B-B14F-4D97-AF65-F5344CB8AC3E}">
        <p14:creationId xmlns:p14="http://schemas.microsoft.com/office/powerpoint/2010/main" val="134252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7FD4153F-63B7-0646-AE33-DF58C5827007}"/>
              </a:ext>
            </a:extLst>
          </p:cNvPr>
          <p:cNvGraphicFramePr>
            <a:graphicFrameLocks noGrp="1"/>
          </p:cNvGraphicFramePr>
          <p:nvPr>
            <p:ph type="tbl" sz="quarter" idx="11"/>
            <p:extLst>
              <p:ext uri="{D42A27DB-BD31-4B8C-83A1-F6EECF244321}">
                <p14:modId xmlns:p14="http://schemas.microsoft.com/office/powerpoint/2010/main" val="2585450944"/>
              </p:ext>
            </p:extLst>
          </p:nvPr>
        </p:nvGraphicFramePr>
        <p:xfrm>
          <a:off x="4578350" y="515938"/>
          <a:ext cx="7242113" cy="1402080"/>
        </p:xfrm>
        <a:graphic>
          <a:graphicData uri="http://schemas.openxmlformats.org/drawingml/2006/table">
            <a:tbl>
              <a:tblPr firstRow="1" bandRow="1">
                <a:tableStyleId>{6E25E649-3F16-4E02-A733-19D2CDBF48F0}</a:tableStyleId>
              </a:tblPr>
              <a:tblGrid>
                <a:gridCol w="4418007">
                  <a:extLst>
                    <a:ext uri="{9D8B030D-6E8A-4147-A177-3AD203B41FA5}">
                      <a16:colId xmlns:a16="http://schemas.microsoft.com/office/drawing/2014/main" val="1630859194"/>
                    </a:ext>
                  </a:extLst>
                </a:gridCol>
                <a:gridCol w="1658345">
                  <a:extLst>
                    <a:ext uri="{9D8B030D-6E8A-4147-A177-3AD203B41FA5}">
                      <a16:colId xmlns:a16="http://schemas.microsoft.com/office/drawing/2014/main" val="654359126"/>
                    </a:ext>
                  </a:extLst>
                </a:gridCol>
                <a:gridCol w="1165761">
                  <a:extLst>
                    <a:ext uri="{9D8B030D-6E8A-4147-A177-3AD203B41FA5}">
                      <a16:colId xmlns:a16="http://schemas.microsoft.com/office/drawing/2014/main" val="3126207091"/>
                    </a:ext>
                  </a:extLst>
                </a:gridCol>
              </a:tblGrid>
              <a:tr h="241088">
                <a:tc>
                  <a:txBody>
                    <a:bodyPr/>
                    <a:lstStyle/>
                    <a:p>
                      <a:r>
                        <a:rPr lang="en-US" sz="2000" b="0" i="0" dirty="0">
                          <a:latin typeface="Montserrat" pitchFamily="2" charset="77"/>
                          <a:ea typeface="Roboto Condensed Light" panose="02000000000000000000" pitchFamily="2" charset="0"/>
                        </a:rPr>
                        <a:t>Metric</a:t>
                      </a:r>
                    </a:p>
                  </a:txBody>
                  <a:tcPr marL="90566" marR="90566" anchor="ct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i="0" dirty="0">
                          <a:latin typeface="Montserrat" pitchFamily="2" charset="77"/>
                          <a:ea typeface="Roboto Condensed Light" panose="02000000000000000000" pitchFamily="2" charset="0"/>
                        </a:rPr>
                        <a:t>Current</a:t>
                      </a:r>
                    </a:p>
                  </a:txBody>
                  <a:tcPr marL="90566" marR="905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i="0" dirty="0">
                          <a:latin typeface="Montserrat" pitchFamily="2" charset="77"/>
                          <a:ea typeface="Roboto Condensed Light" panose="02000000000000000000" pitchFamily="2" charset="0"/>
                        </a:rPr>
                        <a:t>Goal</a:t>
                      </a:r>
                    </a:p>
                  </a:txBody>
                  <a:tcPr marL="90566" marR="90566" anchor="ctr">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11935"/>
                  </a:ext>
                </a:extLst>
              </a:tr>
              <a:tr h="203997">
                <a:tc>
                  <a:txBody>
                    <a:bodyPr/>
                    <a:lstStyle/>
                    <a:p>
                      <a:r>
                        <a:rPr lang="en-US" sz="1600" b="0" i="0" dirty="0">
                          <a:solidFill>
                            <a:srgbClr val="000000"/>
                          </a:solidFill>
                          <a:latin typeface="Roboto Condensed Light" panose="02000000000000000000" pitchFamily="2" charset="0"/>
                          <a:ea typeface="Roboto Condensed Light" panose="02000000000000000000" pitchFamily="2" charset="0"/>
                        </a:rPr>
                        <a:t>Usage Metrics </a:t>
                      </a:r>
                    </a:p>
                  </a:txBody>
                  <a:tcPr marL="90566" marR="90566"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0" i="0" dirty="0">
                        <a:solidFill>
                          <a:srgbClr val="000000"/>
                        </a:solidFill>
                        <a:latin typeface="Roboto Condensed Light" panose="02000000000000000000" pitchFamily="2" charset="0"/>
                        <a:ea typeface="Roboto Condensed Light" panose="02000000000000000000" pitchFamily="2" charset="0"/>
                      </a:endParaRPr>
                    </a:p>
                  </a:txBody>
                  <a:tcPr marL="90566" marR="905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0" i="0" dirty="0">
                        <a:solidFill>
                          <a:srgbClr val="000000"/>
                        </a:solidFill>
                        <a:latin typeface="Roboto Condensed Light" panose="02000000000000000000" pitchFamily="2" charset="0"/>
                        <a:ea typeface="Roboto Condensed Light" panose="02000000000000000000" pitchFamily="2" charset="0"/>
                      </a:endParaRPr>
                    </a:p>
                  </a:txBody>
                  <a:tcPr marL="90566" marR="90566"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4949766"/>
                  </a:ext>
                </a:extLst>
              </a:tr>
              <a:tr h="203997">
                <a:tc>
                  <a:txBody>
                    <a:bodyPr/>
                    <a:lstStyle/>
                    <a:p>
                      <a:r>
                        <a:rPr lang="en-US" sz="1600" b="0" i="0" dirty="0">
                          <a:solidFill>
                            <a:srgbClr val="000000"/>
                          </a:solidFill>
                          <a:latin typeface="Roboto Condensed Light" panose="02000000000000000000" pitchFamily="2" charset="0"/>
                          <a:ea typeface="Roboto Condensed Light" panose="02000000000000000000" pitchFamily="2" charset="0"/>
                        </a:rPr>
                        <a:t>Quality Metrics </a:t>
                      </a:r>
                    </a:p>
                  </a:txBody>
                  <a:tcPr marL="90566" marR="90566"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0" i="0" dirty="0">
                        <a:solidFill>
                          <a:srgbClr val="000000"/>
                        </a:solidFill>
                        <a:latin typeface="Roboto Condensed Light" panose="02000000000000000000" pitchFamily="2" charset="0"/>
                        <a:ea typeface="Roboto Condensed Light" panose="02000000000000000000" pitchFamily="2" charset="0"/>
                      </a:endParaRPr>
                    </a:p>
                  </a:txBody>
                  <a:tcPr marL="90566" marR="905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0" i="0" dirty="0">
                        <a:solidFill>
                          <a:srgbClr val="000000"/>
                        </a:solidFill>
                        <a:latin typeface="Roboto Condensed Light" panose="02000000000000000000" pitchFamily="2" charset="0"/>
                        <a:ea typeface="Roboto Condensed Light" panose="02000000000000000000" pitchFamily="2" charset="0"/>
                      </a:endParaRPr>
                    </a:p>
                  </a:txBody>
                  <a:tcPr marL="90566" marR="90566"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586934"/>
                  </a:ext>
                </a:extLst>
              </a:tr>
              <a:tr h="203997">
                <a:tc>
                  <a:txBody>
                    <a:bodyPr/>
                    <a:lstStyle/>
                    <a:p>
                      <a:r>
                        <a:rPr lang="en-US" sz="1600" b="0" i="0" dirty="0">
                          <a:solidFill>
                            <a:srgbClr val="000000"/>
                          </a:solidFill>
                          <a:latin typeface="Roboto Condensed Light" panose="02000000000000000000" pitchFamily="2" charset="0"/>
                          <a:ea typeface="Roboto Condensed Light" panose="02000000000000000000" pitchFamily="2" charset="0"/>
                        </a:rPr>
                        <a:t>Value Metrics </a:t>
                      </a:r>
                    </a:p>
                  </a:txBody>
                  <a:tcPr marL="90566" marR="90566"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endParaRPr lang="en-US" sz="1600" b="0" i="0" dirty="0">
                        <a:solidFill>
                          <a:srgbClr val="000000"/>
                        </a:solidFill>
                        <a:latin typeface="Roboto Condensed Light" panose="02000000000000000000" pitchFamily="2" charset="0"/>
                        <a:ea typeface="Roboto Condensed Light" panose="02000000000000000000" pitchFamily="2" charset="0"/>
                      </a:endParaRPr>
                    </a:p>
                  </a:txBody>
                  <a:tcPr marL="90566" marR="905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endParaRPr lang="en-US" sz="1600" b="0" i="0" dirty="0">
                        <a:solidFill>
                          <a:srgbClr val="000000"/>
                        </a:solidFill>
                        <a:latin typeface="Roboto Condensed Light" panose="02000000000000000000" pitchFamily="2" charset="0"/>
                        <a:ea typeface="Roboto Condensed Light" panose="02000000000000000000" pitchFamily="2" charset="0"/>
                      </a:endParaRPr>
                    </a:p>
                  </a:txBody>
                  <a:tcPr marL="90566" marR="90566"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4258598727"/>
                  </a:ext>
                </a:extLst>
              </a:tr>
            </a:tbl>
          </a:graphicData>
        </a:graphic>
      </p:graphicFrame>
      <p:sp>
        <p:nvSpPr>
          <p:cNvPr id="8" name="Text Placeholder 7">
            <a:extLst>
              <a:ext uri="{FF2B5EF4-FFF2-40B4-BE49-F238E27FC236}">
                <a16:creationId xmlns:a16="http://schemas.microsoft.com/office/drawing/2014/main" id="{532E7346-BF66-2942-A1C9-214951806924}"/>
              </a:ext>
            </a:extLst>
          </p:cNvPr>
          <p:cNvSpPr>
            <a:spLocks noGrp="1"/>
          </p:cNvSpPr>
          <p:nvPr>
            <p:ph type="body" sz="quarter" idx="13"/>
          </p:nvPr>
        </p:nvSpPr>
        <p:spPr/>
        <p:txBody>
          <a:bodyPr/>
          <a:lstStyle/>
          <a:p>
            <a:r>
              <a:rPr lang="en-US" sz="1600" dirty="0"/>
              <a:t>Data product ideas evolution </a:t>
            </a:r>
          </a:p>
          <a:p>
            <a:r>
              <a:rPr lang="en-US" sz="1600" dirty="0"/>
              <a:t>Data product development </a:t>
            </a:r>
          </a:p>
          <a:p>
            <a:r>
              <a:rPr lang="en-US" sz="1600" dirty="0"/>
              <a:t>Establishing data value metrics </a:t>
            </a:r>
          </a:p>
          <a:p>
            <a:pPr marL="0" indent="0">
              <a:buNone/>
            </a:pPr>
            <a:r>
              <a:rPr lang="en-US" sz="1600" dirty="0"/>
              <a:t>Establish quantitative &amp; qualitative metrics based on product ideas or development. </a:t>
            </a:r>
          </a:p>
          <a:p>
            <a:endParaRPr lang="en-US" dirty="0"/>
          </a:p>
        </p:txBody>
      </p:sp>
      <p:pic>
        <p:nvPicPr>
          <p:cNvPr id="3" name="Picture 2">
            <a:extLst>
              <a:ext uri="{FF2B5EF4-FFF2-40B4-BE49-F238E27FC236}">
                <a16:creationId xmlns:a16="http://schemas.microsoft.com/office/drawing/2014/main" id="{A98DBE15-E78B-4133-BB95-E450943053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4046" y="4410846"/>
            <a:ext cx="7269464" cy="1592092"/>
          </a:xfrm>
          <a:prstGeom prst="rect">
            <a:avLst/>
          </a:prstGeom>
        </p:spPr>
      </p:pic>
      <p:sp>
        <p:nvSpPr>
          <p:cNvPr id="2" name="Rectangle 1">
            <a:extLst>
              <a:ext uri="{FF2B5EF4-FFF2-40B4-BE49-F238E27FC236}">
                <a16:creationId xmlns:a16="http://schemas.microsoft.com/office/drawing/2014/main" id="{FD91C0F8-F7DA-4B95-BBBC-50DBC19EAA08}"/>
              </a:ext>
            </a:extLst>
          </p:cNvPr>
          <p:cNvSpPr/>
          <p:nvPr/>
        </p:nvSpPr>
        <p:spPr>
          <a:xfrm>
            <a:off x="4578350" y="2103740"/>
            <a:ext cx="6539305" cy="1569660"/>
          </a:xfrm>
          <a:prstGeom prst="rect">
            <a:avLst/>
          </a:prstGeom>
          <a:solidFill>
            <a:schemeClr val="bg1">
              <a:lumMod val="95000"/>
            </a:schemeClr>
          </a:solidFill>
        </p:spPr>
        <p:txBody>
          <a:bodyPr wrap="square">
            <a:spAutoFit/>
          </a:bodyPr>
          <a:lstStyle/>
          <a:p>
            <a:r>
              <a:rPr lang="en-US" sz="1600" dirty="0">
                <a:solidFill>
                  <a:srgbClr val="000000"/>
                </a:solidFill>
                <a:latin typeface="Roboto Condensed Light" panose="02000000000000000000" pitchFamily="2" charset="0"/>
                <a:ea typeface="Roboto Condensed Light" panose="02000000000000000000" pitchFamily="2" charset="0"/>
              </a:rPr>
              <a:t>For example, the following metrics will help measure the data product for recommending nearby coffee shops</a:t>
            </a:r>
          </a:p>
          <a:p>
            <a:r>
              <a:rPr lang="en-US" sz="1600" dirty="0">
                <a:solidFill>
                  <a:srgbClr val="000000"/>
                </a:solidFill>
                <a:latin typeface="Roboto Condensed Light" panose="02000000000000000000" pitchFamily="2" charset="0"/>
                <a:ea typeface="Roboto Condensed Light" panose="02000000000000000000" pitchFamily="2" charset="0"/>
              </a:rPr>
              <a:t>Usage Metrics: No. of coffee shops suggested </a:t>
            </a:r>
          </a:p>
          <a:p>
            <a:r>
              <a:rPr lang="en-US" sz="1600" dirty="0">
                <a:solidFill>
                  <a:srgbClr val="000000"/>
                </a:solidFill>
                <a:latin typeface="Roboto Condensed Light" panose="02000000000000000000" pitchFamily="2" charset="0"/>
                <a:ea typeface="Roboto Condensed Light" panose="02000000000000000000" pitchFamily="2" charset="0"/>
              </a:rPr>
              <a:t>                           No. of preferred coffee shops suggested </a:t>
            </a:r>
          </a:p>
          <a:p>
            <a:r>
              <a:rPr lang="en-US" sz="1600" dirty="0">
                <a:solidFill>
                  <a:srgbClr val="000000"/>
                </a:solidFill>
                <a:latin typeface="Roboto Condensed Light" panose="02000000000000000000" pitchFamily="2" charset="0"/>
                <a:ea typeface="Roboto Condensed Light" panose="02000000000000000000" pitchFamily="2" charset="0"/>
              </a:rPr>
              <a:t>Quality: Accuracy of suggested coffee shops</a:t>
            </a:r>
          </a:p>
          <a:p>
            <a:r>
              <a:rPr lang="en-US" sz="1600" dirty="0">
                <a:solidFill>
                  <a:srgbClr val="000000"/>
                </a:solidFill>
                <a:latin typeface="Roboto Condensed Light" panose="02000000000000000000" pitchFamily="2" charset="0"/>
                <a:ea typeface="Roboto Condensed Light" panose="02000000000000000000" pitchFamily="2" charset="0"/>
              </a:rPr>
              <a:t>Value Metrics: Market value, Data API cost structure </a:t>
            </a:r>
            <a:endParaRPr lang="en-US" sz="1400" dirty="0">
              <a:solidFill>
                <a:srgbClr val="333333"/>
              </a:solidFill>
              <a:latin typeface="Arial"/>
            </a:endParaRPr>
          </a:p>
        </p:txBody>
      </p:sp>
      <p:sp>
        <p:nvSpPr>
          <p:cNvPr id="4" name="Rectangle 3">
            <a:extLst>
              <a:ext uri="{FF2B5EF4-FFF2-40B4-BE49-F238E27FC236}">
                <a16:creationId xmlns:a16="http://schemas.microsoft.com/office/drawing/2014/main" id="{497A17C5-6315-488A-A97F-6B0952096597}"/>
              </a:ext>
            </a:extLst>
          </p:cNvPr>
          <p:cNvSpPr/>
          <p:nvPr/>
        </p:nvSpPr>
        <p:spPr>
          <a:xfrm>
            <a:off x="4704046" y="4000737"/>
            <a:ext cx="6115777" cy="584775"/>
          </a:xfrm>
          <a:prstGeom prst="rect">
            <a:avLst/>
          </a:prstGeom>
        </p:spPr>
        <p:txBody>
          <a:bodyPr wrap="none">
            <a:spAutoFit/>
          </a:bodyPr>
          <a:lstStyle/>
          <a:p>
            <a:pPr defTabSz="914400"/>
            <a:r>
              <a:rPr lang="en-US" sz="1600" dirty="0">
                <a:solidFill>
                  <a:srgbClr val="000000"/>
                </a:solidFill>
                <a:latin typeface="Roboto Condensed Light" panose="02000000000000000000" pitchFamily="2" charset="0"/>
                <a:ea typeface="Roboto Condensed Light" panose="02000000000000000000" pitchFamily="2" charset="0"/>
              </a:rPr>
              <a:t>Leverage Info-Tech’s </a:t>
            </a:r>
            <a:r>
              <a:rPr lang="en-US" sz="1600" dirty="0">
                <a:solidFill>
                  <a:srgbClr val="000000"/>
                </a:solidFill>
                <a:latin typeface="Roboto Condensed Light" panose="02000000000000000000" pitchFamily="2" charset="0"/>
                <a:ea typeface="Roboto Condensed Light" panose="02000000000000000000" pitchFamily="2" charset="0"/>
                <a:hlinkClick r:id="rId4"/>
              </a:rPr>
              <a:t>Data Valuation</a:t>
            </a:r>
            <a:r>
              <a:rPr lang="en-US" sz="1600" dirty="0">
                <a:solidFill>
                  <a:srgbClr val="000000"/>
                </a:solidFill>
                <a:latin typeface="Roboto Condensed Light" panose="02000000000000000000" pitchFamily="2" charset="0"/>
                <a:ea typeface="Roboto Condensed Light" panose="02000000000000000000" pitchFamily="2" charset="0"/>
              </a:rPr>
              <a:t> blueprint to take a more comprehensive  </a:t>
            </a:r>
          </a:p>
          <a:p>
            <a:pPr defTabSz="914400"/>
            <a:r>
              <a:rPr lang="en-US" sz="1600" dirty="0">
                <a:solidFill>
                  <a:srgbClr val="000000"/>
                </a:solidFill>
                <a:latin typeface="Roboto Condensed Light" panose="02000000000000000000" pitchFamily="2" charset="0"/>
                <a:ea typeface="Roboto Condensed Light" panose="02000000000000000000" pitchFamily="2" charset="0"/>
              </a:rPr>
              <a:t>approach to data valuation.</a:t>
            </a:r>
          </a:p>
        </p:txBody>
      </p:sp>
    </p:spTree>
    <p:extLst>
      <p:ext uri="{BB962C8B-B14F-4D97-AF65-F5344CB8AC3E}">
        <p14:creationId xmlns:p14="http://schemas.microsoft.com/office/powerpoint/2010/main" val="131238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594B7FD4-CB2E-2245-9880-792CE65897E3}"/>
              </a:ext>
            </a:extLst>
          </p:cNvPr>
          <p:cNvSpPr>
            <a:spLocks noGrp="1"/>
          </p:cNvSpPr>
          <p:nvPr>
            <p:ph type="title"/>
          </p:nvPr>
        </p:nvSpPr>
        <p:spPr>
          <a:xfrm>
            <a:off x="360000" y="540000"/>
            <a:ext cx="5839960" cy="1130188"/>
          </a:xfrm>
        </p:spPr>
        <p:txBody>
          <a:bodyPr>
            <a:noAutofit/>
          </a:bodyPr>
          <a:lstStyle/>
          <a:p>
            <a:r>
              <a:rPr lang="en-CA" sz="3200" dirty="0">
                <a:solidFill>
                  <a:srgbClr val="2576B7"/>
                </a:solidFill>
              </a:rPr>
              <a:t>Smart Cities – Use Case</a:t>
            </a:r>
            <a:endParaRPr lang="en-US" sz="3200" dirty="0">
              <a:solidFill>
                <a:srgbClr val="2576B7"/>
              </a:solidFill>
            </a:endParaRPr>
          </a:p>
        </p:txBody>
      </p:sp>
      <p:sp>
        <p:nvSpPr>
          <p:cNvPr id="11" name="Text Placeholder 10">
            <a:extLst>
              <a:ext uri="{FF2B5EF4-FFF2-40B4-BE49-F238E27FC236}">
                <a16:creationId xmlns:a16="http://schemas.microsoft.com/office/drawing/2014/main" id="{25F0E588-A074-014B-8DB2-287E9E17B156}"/>
              </a:ext>
            </a:extLst>
          </p:cNvPr>
          <p:cNvSpPr>
            <a:spLocks noGrp="1"/>
          </p:cNvSpPr>
          <p:nvPr>
            <p:ph type="body" sz="quarter" idx="15"/>
          </p:nvPr>
        </p:nvSpPr>
        <p:spPr/>
        <p:txBody>
          <a:bodyPr>
            <a:noAutofit/>
          </a:bodyPr>
          <a:lstStyle/>
          <a:p>
            <a:r>
              <a:rPr lang="en-US" dirty="0"/>
              <a:t>City &amp; Municipal Government </a:t>
            </a:r>
          </a:p>
        </p:txBody>
      </p:sp>
      <p:sp>
        <p:nvSpPr>
          <p:cNvPr id="9" name="Text Placeholder 8">
            <a:extLst>
              <a:ext uri="{FF2B5EF4-FFF2-40B4-BE49-F238E27FC236}">
                <a16:creationId xmlns:a16="http://schemas.microsoft.com/office/drawing/2014/main" id="{EB79A99D-3EC9-344F-9B5D-9F3CBE524486}"/>
              </a:ext>
            </a:extLst>
          </p:cNvPr>
          <p:cNvSpPr>
            <a:spLocks noGrp="1"/>
          </p:cNvSpPr>
          <p:nvPr>
            <p:ph type="body" sz="quarter" idx="16"/>
          </p:nvPr>
        </p:nvSpPr>
        <p:spPr/>
        <p:txBody>
          <a:bodyPr>
            <a:noAutofit/>
          </a:bodyPr>
          <a:lstStyle/>
          <a:p>
            <a:r>
              <a:rPr lang="en-US" dirty="0"/>
              <a:t>INDUSTRY</a:t>
            </a:r>
          </a:p>
        </p:txBody>
      </p:sp>
      <p:sp>
        <p:nvSpPr>
          <p:cNvPr id="4" name="Text Placeholder 3">
            <a:extLst>
              <a:ext uri="{FF2B5EF4-FFF2-40B4-BE49-F238E27FC236}">
                <a16:creationId xmlns:a16="http://schemas.microsoft.com/office/drawing/2014/main" id="{6C15233C-A7D8-1D43-B41B-7764869FE116}"/>
              </a:ext>
            </a:extLst>
          </p:cNvPr>
          <p:cNvSpPr>
            <a:spLocks noGrp="1"/>
          </p:cNvSpPr>
          <p:nvPr>
            <p:ph type="body" sz="quarter" idx="17"/>
          </p:nvPr>
        </p:nvSpPr>
        <p:spPr/>
        <p:txBody>
          <a:bodyPr>
            <a:noAutofit/>
          </a:bodyPr>
          <a:lstStyle/>
          <a:p>
            <a:r>
              <a:rPr lang="en-CA" dirty="0">
                <a:cs typeface="Arial"/>
              </a:rPr>
              <a:t>Data Ecosystem: Sovereign Data Exchange among organizations </a:t>
            </a:r>
          </a:p>
        </p:txBody>
      </p:sp>
      <p:sp>
        <p:nvSpPr>
          <p:cNvPr id="6" name="Text Placeholder 5">
            <a:extLst>
              <a:ext uri="{FF2B5EF4-FFF2-40B4-BE49-F238E27FC236}">
                <a16:creationId xmlns:a16="http://schemas.microsoft.com/office/drawing/2014/main" id="{27CDCE52-F976-9F4D-BBB2-FCD98894D84E}"/>
              </a:ext>
            </a:extLst>
          </p:cNvPr>
          <p:cNvSpPr>
            <a:spLocks noGrp="1"/>
          </p:cNvSpPr>
          <p:nvPr>
            <p:ph type="body" sz="quarter" idx="18"/>
          </p:nvPr>
        </p:nvSpPr>
        <p:spPr/>
        <p:txBody>
          <a:bodyPr>
            <a:noAutofit/>
          </a:bodyPr>
          <a:lstStyle/>
          <a:p>
            <a:r>
              <a:rPr lang="en-US" dirty="0"/>
              <a:t>SOURCE</a:t>
            </a:r>
          </a:p>
        </p:txBody>
      </p:sp>
      <p:sp>
        <p:nvSpPr>
          <p:cNvPr id="109" name="Text Placeholder 108">
            <a:extLst>
              <a:ext uri="{FF2B5EF4-FFF2-40B4-BE49-F238E27FC236}">
                <a16:creationId xmlns:a16="http://schemas.microsoft.com/office/drawing/2014/main" id="{10FF818F-90FD-CE43-9B91-8B2104208FAE}"/>
              </a:ext>
            </a:extLst>
          </p:cNvPr>
          <p:cNvSpPr>
            <a:spLocks noGrp="1"/>
          </p:cNvSpPr>
          <p:nvPr>
            <p:ph type="body" sz="quarter" idx="31"/>
          </p:nvPr>
        </p:nvSpPr>
        <p:spPr>
          <a:xfrm>
            <a:off x="407194" y="4228322"/>
            <a:ext cx="3764382" cy="466166"/>
          </a:xfrm>
          <a:prstGeom prst="rect">
            <a:avLst/>
          </a:prstGeom>
        </p:spPr>
        <p:txBody>
          <a:bodyPr>
            <a:noAutofit/>
          </a:bodyPr>
          <a:lstStyle/>
          <a:p>
            <a:r>
              <a:rPr lang="en-US" sz="1600" b="1" dirty="0"/>
              <a:t>Results</a:t>
            </a:r>
          </a:p>
        </p:txBody>
      </p:sp>
      <p:sp>
        <p:nvSpPr>
          <p:cNvPr id="86" name="Text Placeholder 85">
            <a:extLst>
              <a:ext uri="{FF2B5EF4-FFF2-40B4-BE49-F238E27FC236}">
                <a16:creationId xmlns:a16="http://schemas.microsoft.com/office/drawing/2014/main" id="{D9666033-5A8F-F94B-83DC-A5753FEFE2DB}"/>
              </a:ext>
            </a:extLst>
          </p:cNvPr>
          <p:cNvSpPr>
            <a:spLocks noGrp="1"/>
          </p:cNvSpPr>
          <p:nvPr>
            <p:ph type="body" sz="quarter" idx="11"/>
          </p:nvPr>
        </p:nvSpPr>
        <p:spPr>
          <a:xfrm>
            <a:off x="360000" y="1080000"/>
            <a:ext cx="5247331" cy="364061"/>
          </a:xfrm>
          <a:prstGeom prst="rect">
            <a:avLst/>
          </a:prstGeom>
        </p:spPr>
        <p:txBody>
          <a:bodyPr>
            <a:noAutofit/>
          </a:bodyPr>
          <a:lstStyle/>
          <a:p>
            <a:r>
              <a:rPr lang="en-US" dirty="0">
                <a:latin typeface="Montserrat SemiBold" pitchFamily="2" charset="77"/>
              </a:rPr>
              <a:t>What </a:t>
            </a:r>
            <a:r>
              <a:rPr lang="en-US" dirty="0"/>
              <a:t>does it </a:t>
            </a:r>
            <a:r>
              <a:rPr lang="en-US" dirty="0">
                <a:latin typeface="Montserrat SemiBold" pitchFamily="2" charset="77"/>
              </a:rPr>
              <a:t>really mean to be smart</a:t>
            </a:r>
          </a:p>
        </p:txBody>
      </p:sp>
      <p:sp>
        <p:nvSpPr>
          <p:cNvPr id="56" name="Text Placeholder 55">
            <a:extLst>
              <a:ext uri="{FF2B5EF4-FFF2-40B4-BE49-F238E27FC236}">
                <a16:creationId xmlns:a16="http://schemas.microsoft.com/office/drawing/2014/main" id="{32E3DBED-1F4A-DE4F-A784-E948F4D31FB9}"/>
              </a:ext>
            </a:extLst>
          </p:cNvPr>
          <p:cNvSpPr>
            <a:spLocks noGrp="1"/>
          </p:cNvSpPr>
          <p:nvPr>
            <p:ph type="body" sz="quarter" idx="32"/>
          </p:nvPr>
        </p:nvSpPr>
        <p:spPr>
          <a:xfrm>
            <a:off x="407194" y="1553158"/>
            <a:ext cx="5689600" cy="1834188"/>
          </a:xfrm>
          <a:prstGeom prst="rect">
            <a:avLst/>
          </a:prstGeom>
        </p:spPr>
        <p:txBody>
          <a:bodyPr>
            <a:noAutofit/>
          </a:bodyPr>
          <a:lstStyle/>
          <a:p>
            <a:pPr marL="0" indent="0">
              <a:buNone/>
            </a:pPr>
            <a:r>
              <a:rPr lang="en-CA" sz="1600" dirty="0"/>
              <a:t>Smart Cities concept is driven by embedding sensors across every aspect of the city and forming an “Internet of Things (IoT).” Data is collected through these IoT devices and leveraged strategically for performance analysis and for detecting patterns and inefficiencies with the ultimate goal to improve the quality of the life of the citizens. </a:t>
            </a:r>
          </a:p>
          <a:p>
            <a:pPr marL="0" indent="0">
              <a:buNone/>
            </a:pPr>
            <a:r>
              <a:rPr lang="en-CA" sz="1600" dirty="0"/>
              <a:t>However, the much less discussed topic is how cities could leverage data ecosystems that connect multiple smart cities. The learnings from the aggregate data of all cities can be leveraged and applied towards a rapid transformation into a smart city network.</a:t>
            </a:r>
          </a:p>
          <a:p>
            <a:pPr marL="0" indent="0">
              <a:buNone/>
            </a:pPr>
            <a:endParaRPr lang="en-CA" sz="1600" dirty="0"/>
          </a:p>
          <a:p>
            <a:pPr marL="0" indent="0">
              <a:buNone/>
            </a:pPr>
            <a:r>
              <a:rPr lang="en-CA" sz="1600" dirty="0"/>
              <a:t> </a:t>
            </a:r>
          </a:p>
          <a:p>
            <a:pPr marL="0" marR="3081" indent="0">
              <a:lnSpc>
                <a:spcPct val="100000"/>
              </a:lnSpc>
              <a:spcBef>
                <a:spcPts val="55"/>
              </a:spcBef>
              <a:buNone/>
            </a:pPr>
            <a:endParaRPr lang="en-CA" spc="-6" dirty="0">
              <a:cs typeface="Arial Narrow"/>
            </a:endParaRPr>
          </a:p>
        </p:txBody>
      </p:sp>
      <p:sp>
        <p:nvSpPr>
          <p:cNvPr id="108" name="Text Placeholder 107">
            <a:extLst>
              <a:ext uri="{FF2B5EF4-FFF2-40B4-BE49-F238E27FC236}">
                <a16:creationId xmlns:a16="http://schemas.microsoft.com/office/drawing/2014/main" id="{FD456675-E852-4548-BCB0-226E1D689542}"/>
              </a:ext>
            </a:extLst>
          </p:cNvPr>
          <p:cNvSpPr>
            <a:spLocks noGrp="1"/>
          </p:cNvSpPr>
          <p:nvPr>
            <p:ph type="body" sz="quarter" idx="33"/>
          </p:nvPr>
        </p:nvSpPr>
        <p:spPr>
          <a:xfrm>
            <a:off x="407194" y="4655999"/>
            <a:ext cx="5689600" cy="799214"/>
          </a:xfrm>
          <a:prstGeom prst="rect">
            <a:avLst/>
          </a:prstGeom>
        </p:spPr>
        <p:txBody>
          <a:bodyPr>
            <a:noAutofit/>
          </a:bodyPr>
          <a:lstStyle/>
          <a:p>
            <a:pPr marL="0" indent="0">
              <a:buNone/>
            </a:pPr>
            <a:r>
              <a:rPr lang="en-CA" sz="1600" dirty="0"/>
              <a:t>US Ignite, the non-profit organization, and </a:t>
            </a:r>
            <a:r>
              <a:rPr lang="en-CA" sz="1600" dirty="0">
                <a:hlinkClick r:id="rId3"/>
              </a:rPr>
              <a:t>ATIS technology </a:t>
            </a:r>
            <a:r>
              <a:rPr lang="en-CA" sz="1600" dirty="0"/>
              <a:t>is such an initiative whereby accelerating the smart cities movement. The foundation component of this initiative includes a data-sharing framework, data formats, protocols, security, privacy requirement, and common APIs. All cities and municipalities are invited to participate in this program, which can potentially enable many next-generation smart cities applications. </a:t>
            </a:r>
          </a:p>
          <a:p>
            <a:pPr marL="0" indent="0">
              <a:lnSpc>
                <a:spcPct val="100000"/>
              </a:lnSpc>
              <a:buNone/>
            </a:pPr>
            <a:endParaRPr lang="en-US" sz="1600" dirty="0"/>
          </a:p>
          <a:p>
            <a:pPr marL="0" indent="0">
              <a:lnSpc>
                <a:spcPct val="100000"/>
              </a:lnSpc>
              <a:buNone/>
            </a:pPr>
            <a:endParaRPr lang="en-US" dirty="0"/>
          </a:p>
        </p:txBody>
      </p:sp>
      <p:sp>
        <p:nvSpPr>
          <p:cNvPr id="18" name="Text Placeholder 7">
            <a:extLst>
              <a:ext uri="{FF2B5EF4-FFF2-40B4-BE49-F238E27FC236}">
                <a16:creationId xmlns:a16="http://schemas.microsoft.com/office/drawing/2014/main" id="{F43B45B6-5EC1-4D61-B828-898EA3200A5F}"/>
              </a:ext>
            </a:extLst>
          </p:cNvPr>
          <p:cNvSpPr txBox="1">
            <a:spLocks/>
          </p:cNvSpPr>
          <p:nvPr/>
        </p:nvSpPr>
        <p:spPr>
          <a:xfrm>
            <a:off x="9096602" y="2629678"/>
            <a:ext cx="2455565" cy="698012"/>
          </a:xfrm>
          <a:prstGeom prst="rect">
            <a:avLst/>
          </a:prstGeom>
        </p:spPr>
        <p:txBody>
          <a:bodyPr wrap="square" lIns="0" tIns="0" rIns="0" bIns="0" numCol="1" spcCol="360000">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222222"/>
                </a:solidFill>
              </a:rPr>
              <a:t>IoT data potentially unlocking more than $3.6 trillion in value by 2030</a:t>
            </a:r>
          </a:p>
        </p:txBody>
      </p:sp>
      <p:sp>
        <p:nvSpPr>
          <p:cNvPr id="23" name="Text Placeholder 7">
            <a:extLst>
              <a:ext uri="{FF2B5EF4-FFF2-40B4-BE49-F238E27FC236}">
                <a16:creationId xmlns:a16="http://schemas.microsoft.com/office/drawing/2014/main" id="{7B250881-FD3D-48C0-B109-0C6AC0E6FD29}"/>
              </a:ext>
            </a:extLst>
          </p:cNvPr>
          <p:cNvSpPr txBox="1">
            <a:spLocks/>
          </p:cNvSpPr>
          <p:nvPr/>
        </p:nvSpPr>
        <p:spPr>
          <a:xfrm>
            <a:off x="9096602" y="4204944"/>
            <a:ext cx="2288280" cy="467179"/>
          </a:xfrm>
          <a:prstGeom prst="rect">
            <a:avLst/>
          </a:prstGeom>
        </p:spPr>
        <p:txBody>
          <a:bodyPr wrap="square" lIns="0" tIns="0" rIns="0" bIns="0" numCol="1" spcCol="360000">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222222"/>
                </a:solidFill>
              </a:rPr>
              <a:t>IoT data traded yearly by 2030</a:t>
            </a:r>
          </a:p>
        </p:txBody>
      </p:sp>
      <p:sp>
        <p:nvSpPr>
          <p:cNvPr id="24" name="TextBox 8">
            <a:extLst>
              <a:ext uri="{FF2B5EF4-FFF2-40B4-BE49-F238E27FC236}">
                <a16:creationId xmlns:a16="http://schemas.microsoft.com/office/drawing/2014/main" id="{378B1FF4-AA0F-4904-8470-3CABB0926A1C}"/>
              </a:ext>
            </a:extLst>
          </p:cNvPr>
          <p:cNvSpPr txBox="1"/>
          <p:nvPr/>
        </p:nvSpPr>
        <p:spPr>
          <a:xfrm>
            <a:off x="7074568" y="2292128"/>
            <a:ext cx="1948302" cy="1323439"/>
          </a:xfrm>
          <a:prstGeom prst="rect">
            <a:avLst/>
          </a:prstGeom>
        </p:spPr>
        <p:txBody>
          <a:bodyPr wrap="square" rtlCol="0">
            <a:spAutoFit/>
          </a:bodyPr>
          <a:lstStyle/>
          <a:p>
            <a:pPr algn="ctr"/>
            <a:r>
              <a:rPr lang="en-CA" sz="4000" b="1" dirty="0">
                <a:solidFill>
                  <a:schemeClr val="accent2"/>
                </a:solidFill>
              </a:rPr>
              <a:t>$3.6</a:t>
            </a:r>
          </a:p>
          <a:p>
            <a:pPr algn="ctr"/>
            <a:r>
              <a:rPr lang="en-CA" sz="4000" b="1" dirty="0">
                <a:solidFill>
                  <a:schemeClr val="accent2"/>
                </a:solidFill>
              </a:rPr>
              <a:t>Trillion </a:t>
            </a:r>
          </a:p>
        </p:txBody>
      </p:sp>
      <p:sp>
        <p:nvSpPr>
          <p:cNvPr id="25" name="TextBox 8">
            <a:extLst>
              <a:ext uri="{FF2B5EF4-FFF2-40B4-BE49-F238E27FC236}">
                <a16:creationId xmlns:a16="http://schemas.microsoft.com/office/drawing/2014/main" id="{2130BBA8-DC38-47A5-A33F-D00CD5D9666C}"/>
              </a:ext>
            </a:extLst>
          </p:cNvPr>
          <p:cNvSpPr txBox="1"/>
          <p:nvPr/>
        </p:nvSpPr>
        <p:spPr>
          <a:xfrm>
            <a:off x="6897147" y="3987867"/>
            <a:ext cx="2781534" cy="1336263"/>
          </a:xfrm>
          <a:prstGeom prst="rect">
            <a:avLst/>
          </a:prstGeom>
        </p:spPr>
        <p:txBody>
          <a:bodyPr wrap="square" rtlCol="0">
            <a:spAutoFit/>
          </a:bodyPr>
          <a:lstStyle/>
          <a:p>
            <a:pPr marL="0" marR="242975" lvl="1" algn="ctr">
              <a:spcBef>
                <a:spcPts val="55"/>
              </a:spcBef>
            </a:pPr>
            <a:r>
              <a:rPr lang="en-CA" sz="4000" b="1" dirty="0">
                <a:solidFill>
                  <a:schemeClr val="accent2"/>
                </a:solidFill>
              </a:rPr>
              <a:t>$</a:t>
            </a:r>
            <a:r>
              <a:rPr lang="en-US" sz="4000" b="1" dirty="0">
                <a:solidFill>
                  <a:schemeClr val="accent2"/>
                </a:solidFill>
              </a:rPr>
              <a:t>4.38</a:t>
            </a:r>
          </a:p>
          <a:p>
            <a:pPr marL="0" marR="242975" lvl="1" algn="ctr">
              <a:spcBef>
                <a:spcPts val="55"/>
              </a:spcBef>
            </a:pPr>
            <a:r>
              <a:rPr lang="en-US" sz="4000" b="1" dirty="0">
                <a:solidFill>
                  <a:schemeClr val="accent2"/>
                </a:solidFill>
              </a:rPr>
              <a:t>Zettabytes</a:t>
            </a:r>
          </a:p>
        </p:txBody>
      </p:sp>
      <p:sp>
        <p:nvSpPr>
          <p:cNvPr id="2" name="Rectangle 1">
            <a:extLst>
              <a:ext uri="{FF2B5EF4-FFF2-40B4-BE49-F238E27FC236}">
                <a16:creationId xmlns:a16="http://schemas.microsoft.com/office/drawing/2014/main" id="{D9199C7F-308D-4D00-B04D-B69F67B74D8A}"/>
              </a:ext>
            </a:extLst>
          </p:cNvPr>
          <p:cNvSpPr/>
          <p:nvPr/>
        </p:nvSpPr>
        <p:spPr>
          <a:xfrm>
            <a:off x="7034701" y="5889720"/>
            <a:ext cx="3296095" cy="261610"/>
          </a:xfrm>
          <a:prstGeom prst="rect">
            <a:avLst/>
          </a:prstGeom>
        </p:spPr>
        <p:txBody>
          <a:bodyPr wrap="none">
            <a:spAutoFit/>
          </a:bodyPr>
          <a:lstStyle/>
          <a:p>
            <a:r>
              <a:rPr lang="en-US" sz="1100" dirty="0">
                <a:solidFill>
                  <a:srgbClr val="222222"/>
                </a:solidFill>
                <a:latin typeface="Montserrat Medium" pitchFamily="2" charset="77"/>
              </a:rPr>
              <a:t>Source: The Dawn of the Data Marketplace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8E28CD-9326-FB4C-889F-EA66E5B9FC82}"/>
              </a:ext>
            </a:extLst>
          </p:cNvPr>
          <p:cNvSpPr txBox="1"/>
          <p:nvPr/>
        </p:nvSpPr>
        <p:spPr>
          <a:xfrm>
            <a:off x="2398643" y="3737113"/>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93376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algn="r" defTabSz="914400">
              <a:spcBef>
                <a:spcPts val="161"/>
              </a:spcBef>
              <a:tabLst>
                <a:tab pos="1309472" algn="l"/>
              </a:tabLst>
              <a:defRPr/>
            </a:pPr>
            <a:r>
              <a:rPr lang="en-CA" sz="788" spc="-18" dirty="0">
                <a:solidFill>
                  <a:srgbClr val="FFFFFF"/>
                </a:solidFill>
                <a:latin typeface="Roboto Condensed Light" panose="02000000000000000000" pitchFamily="2" charset="0"/>
                <a:cs typeface="Arial"/>
              </a:rPr>
              <a:t>Info-</a:t>
            </a:r>
            <a:r>
              <a:rPr lang="en-CA" sz="788" spc="-103" dirty="0">
                <a:solidFill>
                  <a:srgbClr val="FFFFFF"/>
                </a:solidFill>
                <a:latin typeface="Roboto Condensed Light" panose="02000000000000000000" pitchFamily="2" charset="0"/>
                <a:cs typeface="Arial"/>
              </a:rPr>
              <a:t>T</a:t>
            </a:r>
            <a:r>
              <a:rPr lang="en-CA" sz="788" spc="-15" dirty="0">
                <a:solidFill>
                  <a:srgbClr val="FFFFFF"/>
                </a:solidFill>
                <a:latin typeface="Roboto Condensed Light" panose="02000000000000000000" pitchFamily="2" charset="0"/>
                <a:cs typeface="Arial"/>
              </a:rPr>
              <a:t>ec</a:t>
            </a:r>
            <a:r>
              <a:rPr lang="en-CA" sz="788" spc="6" dirty="0">
                <a:solidFill>
                  <a:srgbClr val="FFFFFF"/>
                </a:solidFill>
                <a:latin typeface="Roboto Condensed Light" panose="02000000000000000000" pitchFamily="2" charset="0"/>
                <a:cs typeface="Arial"/>
              </a:rPr>
              <a:t>h</a:t>
            </a:r>
            <a:r>
              <a:rPr lang="en-CA" sz="788" spc="-39" dirty="0">
                <a:solidFill>
                  <a:srgbClr val="FFFFFF"/>
                </a:solidFill>
                <a:latin typeface="Roboto Condensed Light" panose="02000000000000000000" pitchFamily="2" charset="0"/>
                <a:cs typeface="Arial"/>
              </a:rPr>
              <a:t> </a:t>
            </a:r>
            <a:r>
              <a:rPr lang="en-CA" sz="788" spc="-15" dirty="0">
                <a:solidFill>
                  <a:srgbClr val="FFFFFF"/>
                </a:solidFill>
                <a:latin typeface="Roboto Condensed Light" panose="02000000000000000000" pitchFamily="2" charset="0"/>
                <a:cs typeface="Arial"/>
              </a:rPr>
              <a:t>Researc</a:t>
            </a:r>
            <a:r>
              <a:rPr lang="en-CA" sz="788" spc="6" dirty="0">
                <a:solidFill>
                  <a:srgbClr val="FFFFFF"/>
                </a:solidFill>
                <a:latin typeface="Roboto Condensed Light" panose="02000000000000000000" pitchFamily="2" charset="0"/>
                <a:cs typeface="Arial"/>
              </a:rPr>
              <a:t>h</a:t>
            </a:r>
            <a:r>
              <a:rPr lang="en-CA" sz="788" spc="-39" dirty="0">
                <a:solidFill>
                  <a:srgbClr val="FFFFFF"/>
                </a:solidFill>
                <a:latin typeface="Roboto Condensed Light" panose="02000000000000000000" pitchFamily="2" charset="0"/>
                <a:cs typeface="Arial"/>
              </a:rPr>
              <a:t> </a:t>
            </a:r>
            <a:r>
              <a:rPr lang="en-CA" sz="788" spc="-15" dirty="0">
                <a:solidFill>
                  <a:srgbClr val="FFFFFF"/>
                </a:solidFill>
                <a:latin typeface="Roboto Condensed Light" panose="02000000000000000000" pitchFamily="2" charset="0"/>
                <a:cs typeface="Arial"/>
              </a:rPr>
              <a:t>Grou</a:t>
            </a:r>
            <a:r>
              <a:rPr lang="en-CA" sz="788" spc="6" dirty="0">
                <a:solidFill>
                  <a:srgbClr val="FFFFFF"/>
                </a:solidFill>
                <a:latin typeface="Roboto Condensed Light" panose="02000000000000000000" pitchFamily="2" charset="0"/>
                <a:cs typeface="Arial"/>
              </a:rPr>
              <a:t>p   |   </a:t>
            </a:r>
            <a:fld id="{81D60167-4931-47E6-BA6A-407CBD079E47}" type="slidenum">
              <a:rPr sz="788" spc="6" smtClean="0">
                <a:solidFill>
                  <a:srgbClr val="FFFFFF"/>
                </a:solidFill>
                <a:latin typeface="Roboto Condensed Light" panose="02000000000000000000" pitchFamily="2" charset="0"/>
                <a:cs typeface="Arial" panose="020B0604020202020204" pitchFamily="34" charset="0"/>
              </a:rPr>
              <a:pPr marL="7700" algn="r" defTabSz="914400">
                <a:spcBef>
                  <a:spcPts val="161"/>
                </a:spcBef>
                <a:tabLst>
                  <a:tab pos="1309472" algn="l"/>
                </a:tabLst>
                <a:defRPr/>
              </a:pPr>
              <a:t>16</a:t>
            </a:fld>
            <a:endParaRPr sz="788" spc="6" dirty="0">
              <a:solidFill>
                <a:srgbClr val="FFFFFF"/>
              </a:solidFill>
              <a:latin typeface="Roboto Condensed Light" panose="02000000000000000000" pitchFamily="2" charset="0"/>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54855" y="530399"/>
            <a:ext cx="6674475"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t>Guided Implementation</a:t>
            </a:r>
            <a:endParaRPr lang="en-CA" dirty="0"/>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54854" y="1230096"/>
            <a:ext cx="7461054" cy="669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ontserrat Medium" pitchFamily="2" charset="77"/>
              </a:rPr>
              <a:t>What does a typical GI </a:t>
            </a:r>
            <a:r>
              <a:rPr lang="en-US" sz="2000" dirty="0">
                <a:solidFill>
                  <a:srgbClr val="4A4A4A"/>
                </a:solidFill>
                <a:latin typeface="Montserrat Medium" pitchFamily="2" charset="77"/>
              </a:rPr>
              <a:t>on</a:t>
            </a:r>
            <a:r>
              <a:rPr lang="en-US" sz="2000" dirty="0">
                <a:latin typeface="Montserrat Medium" pitchFamily="2" charset="77"/>
              </a:rPr>
              <a:t> this topic look like?</a:t>
            </a:r>
            <a:endParaRPr lang="en-CA" sz="2000" dirty="0">
              <a:latin typeface="Montserrat Medium" pitchFamily="2" charset="77"/>
            </a:endParaRPr>
          </a:p>
        </p:txBody>
      </p:sp>
      <p:pic>
        <p:nvPicPr>
          <p:cNvPr id="5" name="Picture 4">
            <a:extLst>
              <a:ext uri="{FF2B5EF4-FFF2-40B4-BE49-F238E27FC236}">
                <a16:creationId xmlns:a16="http://schemas.microsoft.com/office/drawing/2014/main" id="{366A3DAB-D053-472C-9609-F2792872845E}"/>
              </a:ext>
            </a:extLst>
          </p:cNvPr>
          <p:cNvPicPr>
            <a:picLocks noChangeAspect="1"/>
          </p:cNvPicPr>
          <p:nvPr>
            <p:custDataLst>
              <p:tags r:id="rId5"/>
            </p:custDataLst>
          </p:nvPr>
        </p:nvPicPr>
        <p:blipFill>
          <a:blip r:embed="rId29" cstate="screen">
            <a:extLst>
              <a:ext uri="{28A0092B-C50C-407E-A947-70E740481C1C}">
                <a14:useLocalDpi xmlns:a14="http://schemas.microsoft.com/office/drawing/2010/main"/>
              </a:ext>
            </a:extLst>
          </a:blip>
          <a:stretch>
            <a:fillRect/>
          </a:stretch>
        </p:blipFill>
        <p:spPr>
          <a:xfrm>
            <a:off x="259833" y="3268453"/>
            <a:ext cx="520953" cy="520953"/>
          </a:xfrm>
          <a:prstGeom prst="rect">
            <a:avLst/>
          </a:prstGeom>
        </p:spPr>
      </p:pic>
      <p:graphicFrame>
        <p:nvGraphicFramePr>
          <p:cNvPr id="7" name="Diagram 6">
            <a:extLst>
              <a:ext uri="{FF2B5EF4-FFF2-40B4-BE49-F238E27FC236}">
                <a16:creationId xmlns:a16="http://schemas.microsoft.com/office/drawing/2014/main" id="{B8CCC49A-D6A3-43EE-9C49-CA6B950D6A07}"/>
              </a:ext>
            </a:extLst>
          </p:cNvPr>
          <p:cNvGraphicFramePr/>
          <p:nvPr>
            <p:custDataLst>
              <p:tags r:id="rId6"/>
            </p:custDataLst>
            <p:extLst>
              <p:ext uri="{D42A27DB-BD31-4B8C-83A1-F6EECF244321}">
                <p14:modId xmlns:p14="http://schemas.microsoft.com/office/powerpoint/2010/main" val="1430237526"/>
              </p:ext>
            </p:extLst>
          </p:nvPr>
        </p:nvGraphicFramePr>
        <p:xfrm>
          <a:off x="309838" y="2092161"/>
          <a:ext cx="8646551" cy="1016192"/>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8" name="Rectangle 7">
            <a:extLst>
              <a:ext uri="{FF2B5EF4-FFF2-40B4-BE49-F238E27FC236}">
                <a16:creationId xmlns:a16="http://schemas.microsoft.com/office/drawing/2014/main" id="{876C24BD-7B6E-4AFE-84D3-78440DEC4C54}"/>
              </a:ext>
            </a:extLst>
          </p:cNvPr>
          <p:cNvSpPr/>
          <p:nvPr>
            <p:custDataLst>
              <p:tags r:id="rId7"/>
            </p:custDataLst>
          </p:nvPr>
        </p:nvSpPr>
        <p:spPr>
          <a:xfrm>
            <a:off x="745785" y="3315409"/>
            <a:ext cx="1256805"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#1:</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Scope requirements, objectives, and your specific challenges.</a:t>
            </a:r>
          </a:p>
        </p:txBody>
      </p:sp>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8"/>
            </p:custDataLst>
          </p:nvPr>
        </p:nvPicPr>
        <p:blipFill>
          <a:blip r:embed="rId29" cstate="screen">
            <a:extLst>
              <a:ext uri="{28A0092B-C50C-407E-A947-70E740481C1C}">
                <a14:useLocalDpi xmlns:a14="http://schemas.microsoft.com/office/drawing/2010/main"/>
              </a:ext>
            </a:extLst>
          </a:blip>
          <a:stretch>
            <a:fillRect/>
          </a:stretch>
        </p:blipFill>
        <p:spPr>
          <a:xfrm>
            <a:off x="2566147" y="3268453"/>
            <a:ext cx="520953" cy="520953"/>
          </a:xfrm>
          <a:prstGeom prst="rect">
            <a:avLst/>
          </a:prstGeom>
        </p:spPr>
      </p:pic>
      <p:sp>
        <p:nvSpPr>
          <p:cNvPr id="10" name="Rectangle 9">
            <a:extLst>
              <a:ext uri="{FF2B5EF4-FFF2-40B4-BE49-F238E27FC236}">
                <a16:creationId xmlns:a16="http://schemas.microsoft.com/office/drawing/2014/main" id="{0A3D6A72-FBE2-44C3-BB5A-FF3B8AE94F0A}"/>
              </a:ext>
            </a:extLst>
          </p:cNvPr>
          <p:cNvSpPr/>
          <p:nvPr>
            <p:custDataLst>
              <p:tags r:id="rId9"/>
            </p:custDataLst>
          </p:nvPr>
        </p:nvSpPr>
        <p:spPr>
          <a:xfrm>
            <a:off x="3052099" y="3315409"/>
            <a:ext cx="1059097"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#2:</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Assess current  maturity </a:t>
            </a:r>
          </a:p>
        </p:txBody>
      </p:sp>
      <p:sp>
        <p:nvSpPr>
          <p:cNvPr id="11" name="Rectangle 10">
            <a:extLst>
              <a:ext uri="{FF2B5EF4-FFF2-40B4-BE49-F238E27FC236}">
                <a16:creationId xmlns:a16="http://schemas.microsoft.com/office/drawing/2014/main" id="{821F6F67-AB2F-4087-9A7A-78D6B956A59F}"/>
              </a:ext>
            </a:extLst>
          </p:cNvPr>
          <p:cNvSpPr/>
          <p:nvPr>
            <p:custDataLst>
              <p:tags r:id="rId10"/>
            </p:custDataLst>
          </p:nvPr>
        </p:nvSpPr>
        <p:spPr>
          <a:xfrm>
            <a:off x="3052099" y="4637121"/>
            <a:ext cx="1118097"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#3:</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Discuss DaaS benefits and concepts</a:t>
            </a:r>
            <a:endPar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2" name="Straight Connector 11">
            <a:extLst>
              <a:ext uri="{FF2B5EF4-FFF2-40B4-BE49-F238E27FC236}">
                <a16:creationId xmlns:a16="http://schemas.microsoft.com/office/drawing/2014/main" id="{8BC4D908-63E3-4DF4-BF38-40DDD2D98765}"/>
              </a:ext>
            </a:extLst>
          </p:cNvPr>
          <p:cNvCxnSpPr>
            <a:stCxn id="9" idx="2"/>
            <a:endCxn id="13" idx="0"/>
          </p:cNvCxnSpPr>
          <p:nvPr>
            <p:custDataLst>
              <p:tags r:id="rId11"/>
            </p:custDataLst>
          </p:nvPr>
        </p:nvCxnSpPr>
        <p:spPr>
          <a:xfrm flipH="1">
            <a:off x="2818711" y="3789405"/>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994C6C-B107-4965-8D1C-052FDFE2543D}"/>
              </a:ext>
            </a:extLst>
          </p:cNvPr>
          <p:cNvPicPr>
            <a:picLocks noChangeAspect="1"/>
          </p:cNvPicPr>
          <p:nvPr>
            <p:custDataLst>
              <p:tags r:id="rId12"/>
            </p:custDataLst>
          </p:nvPr>
        </p:nvPicPr>
        <p:blipFill>
          <a:blip r:embed="rId29" cstate="screen">
            <a:extLst>
              <a:ext uri="{28A0092B-C50C-407E-A947-70E740481C1C}">
                <a14:useLocalDpi xmlns:a14="http://schemas.microsoft.com/office/drawing/2010/main"/>
              </a:ext>
            </a:extLst>
          </a:blip>
          <a:stretch>
            <a:fillRect/>
          </a:stretch>
        </p:blipFill>
        <p:spPr>
          <a:xfrm>
            <a:off x="2558235" y="4625680"/>
            <a:ext cx="520953" cy="520953"/>
          </a:xfrm>
          <a:prstGeom prst="rect">
            <a:avLst/>
          </a:prstGeom>
        </p:spPr>
      </p:pic>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3"/>
            </p:custDataLst>
          </p:nvPr>
        </p:nvPicPr>
        <p:blipFill>
          <a:blip r:embed="rId29" cstate="screen">
            <a:extLst>
              <a:ext uri="{28A0092B-C50C-407E-A947-70E740481C1C}">
                <a14:useLocalDpi xmlns:a14="http://schemas.microsoft.com/office/drawing/2010/main"/>
              </a:ext>
            </a:extLst>
          </a:blip>
          <a:stretch>
            <a:fillRect/>
          </a:stretch>
        </p:blipFill>
        <p:spPr>
          <a:xfrm>
            <a:off x="4405865" y="3315409"/>
            <a:ext cx="520953" cy="520953"/>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4"/>
            </p:custDataLst>
          </p:nvPr>
        </p:nvSpPr>
        <p:spPr>
          <a:xfrm>
            <a:off x="4891817" y="3362365"/>
            <a:ext cx="1351485"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#4:</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a:t>
            </a:r>
            <a:r>
              <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Evaluate data </a:t>
            </a:r>
            <a:r>
              <a:rPr lang="en-CA" sz="1400" dirty="0">
                <a:solidFill>
                  <a:srgbClr val="000000"/>
                </a:solidFill>
                <a:latin typeface="Roboto Condensed Light" panose="02000000000000000000" pitchFamily="2" charset="0"/>
                <a:ea typeface="Roboto Condensed Light" panose="02000000000000000000" pitchFamily="2" charset="0"/>
              </a:rPr>
              <a:t>p</a:t>
            </a:r>
            <a:r>
              <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roduct idea</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Rectangle 15">
            <a:extLst>
              <a:ext uri="{FF2B5EF4-FFF2-40B4-BE49-F238E27FC236}">
                <a16:creationId xmlns:a16="http://schemas.microsoft.com/office/drawing/2014/main" id="{6D800CA0-031A-458F-90E4-1C272CCDB6E4}"/>
              </a:ext>
            </a:extLst>
          </p:cNvPr>
          <p:cNvSpPr/>
          <p:nvPr>
            <p:custDataLst>
              <p:tags r:id="rId15"/>
            </p:custDataLst>
          </p:nvPr>
        </p:nvSpPr>
        <p:spPr>
          <a:xfrm>
            <a:off x="4891817" y="4484381"/>
            <a:ext cx="1174220"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#5: </a:t>
            </a:r>
            <a:r>
              <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Create </a:t>
            </a:r>
            <a:r>
              <a:rPr lang="en-CA" sz="1400" dirty="0">
                <a:solidFill>
                  <a:srgbClr val="000000"/>
                </a:solidFill>
                <a:latin typeface="Roboto Condensed Light" panose="02000000000000000000" pitchFamily="2" charset="0"/>
                <a:ea typeface="Roboto Condensed Light" panose="02000000000000000000" pitchFamily="2" charset="0"/>
              </a:rPr>
              <a:t>d</a:t>
            </a:r>
            <a:r>
              <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ata product design</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7" name="Straight Connector 16">
            <a:extLst>
              <a:ext uri="{FF2B5EF4-FFF2-40B4-BE49-F238E27FC236}">
                <a16:creationId xmlns:a16="http://schemas.microsoft.com/office/drawing/2014/main" id="{43795F84-DBA5-4611-AFF5-08BD5AB31DA7}"/>
              </a:ext>
            </a:extLst>
          </p:cNvPr>
          <p:cNvCxnSpPr>
            <a:cxnSpLocks/>
            <a:stCxn id="14" idx="2"/>
          </p:cNvCxnSpPr>
          <p:nvPr>
            <p:custDataLst>
              <p:tags r:id="rId16"/>
            </p:custDataLst>
          </p:nvPr>
        </p:nvCxnSpPr>
        <p:spPr>
          <a:xfrm flipH="1">
            <a:off x="4658429" y="3836362"/>
            <a:ext cx="7913" cy="531211"/>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E229D89-0003-4F5C-8E9E-C7C880A7FA8F}"/>
              </a:ext>
            </a:extLst>
          </p:cNvPr>
          <p:cNvPicPr>
            <a:picLocks noChangeAspect="1"/>
          </p:cNvPicPr>
          <p:nvPr>
            <p:custDataLst>
              <p:tags r:id="rId17"/>
            </p:custDataLst>
          </p:nvPr>
        </p:nvPicPr>
        <p:blipFill>
          <a:blip r:embed="rId29" cstate="screen">
            <a:extLst>
              <a:ext uri="{28A0092B-C50C-407E-A947-70E740481C1C}">
                <a14:useLocalDpi xmlns:a14="http://schemas.microsoft.com/office/drawing/2010/main"/>
              </a:ext>
            </a:extLst>
          </a:blip>
          <a:stretch>
            <a:fillRect/>
          </a:stretch>
        </p:blipFill>
        <p:spPr>
          <a:xfrm>
            <a:off x="4397953" y="4472940"/>
            <a:ext cx="520953" cy="520953"/>
          </a:xfrm>
          <a:prstGeom prst="rect">
            <a:avLst/>
          </a:prstGeom>
        </p:spPr>
      </p:pic>
      <p:pic>
        <p:nvPicPr>
          <p:cNvPr id="19" name="Picture 18">
            <a:extLst>
              <a:ext uri="{FF2B5EF4-FFF2-40B4-BE49-F238E27FC236}">
                <a16:creationId xmlns:a16="http://schemas.microsoft.com/office/drawing/2014/main" id="{02B68E01-79DA-4B1C-AD8C-903D8F9A8CE5}"/>
              </a:ext>
            </a:extLst>
          </p:cNvPr>
          <p:cNvPicPr>
            <a:picLocks noChangeAspect="1"/>
          </p:cNvPicPr>
          <p:nvPr>
            <p:custDataLst>
              <p:tags r:id="rId18"/>
            </p:custDataLst>
          </p:nvPr>
        </p:nvPicPr>
        <p:blipFill>
          <a:blip r:embed="rId29" cstate="screen">
            <a:extLst>
              <a:ext uri="{28A0092B-C50C-407E-A947-70E740481C1C}">
                <a14:useLocalDpi xmlns:a14="http://schemas.microsoft.com/office/drawing/2010/main"/>
              </a:ext>
            </a:extLst>
          </a:blip>
          <a:stretch>
            <a:fillRect/>
          </a:stretch>
        </p:blipFill>
        <p:spPr>
          <a:xfrm>
            <a:off x="6677864" y="3323923"/>
            <a:ext cx="520953" cy="520953"/>
          </a:xfrm>
          <a:prstGeom prst="rect">
            <a:avLst/>
          </a:prstGeom>
        </p:spPr>
      </p:pic>
      <p:sp>
        <p:nvSpPr>
          <p:cNvPr id="20" name="Rectangle 19">
            <a:extLst>
              <a:ext uri="{FF2B5EF4-FFF2-40B4-BE49-F238E27FC236}">
                <a16:creationId xmlns:a16="http://schemas.microsoft.com/office/drawing/2014/main" id="{0D51DD75-BDD9-416B-996F-FBF3F604DDBE}"/>
              </a:ext>
            </a:extLst>
          </p:cNvPr>
          <p:cNvSpPr/>
          <p:nvPr>
            <p:custDataLst>
              <p:tags r:id="rId19"/>
            </p:custDataLst>
          </p:nvPr>
        </p:nvSpPr>
        <p:spPr>
          <a:xfrm>
            <a:off x="7163816" y="3370879"/>
            <a:ext cx="1256805"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#6:</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 </a:t>
            </a:r>
            <a:r>
              <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Map internal and external data </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21" name="Rectangle 20">
            <a:extLst>
              <a:ext uri="{FF2B5EF4-FFF2-40B4-BE49-F238E27FC236}">
                <a16:creationId xmlns:a16="http://schemas.microsoft.com/office/drawing/2014/main" id="{0D40DC66-C24E-4113-9799-023CEE0F10C5}"/>
              </a:ext>
            </a:extLst>
          </p:cNvPr>
          <p:cNvSpPr/>
          <p:nvPr>
            <p:custDataLst>
              <p:tags r:id="rId20"/>
            </p:custDataLst>
          </p:nvPr>
        </p:nvSpPr>
        <p:spPr>
          <a:xfrm>
            <a:off x="7163815" y="4398521"/>
            <a:ext cx="1256805"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#7: </a:t>
            </a: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Document data service framework</a:t>
            </a:r>
          </a:p>
        </p:txBody>
      </p:sp>
      <p:cxnSp>
        <p:nvCxnSpPr>
          <p:cNvPr id="22" name="Straight Connector 21">
            <a:extLst>
              <a:ext uri="{FF2B5EF4-FFF2-40B4-BE49-F238E27FC236}">
                <a16:creationId xmlns:a16="http://schemas.microsoft.com/office/drawing/2014/main" id="{01A375F6-4276-4357-9BBD-ECB456564305}"/>
              </a:ext>
            </a:extLst>
          </p:cNvPr>
          <p:cNvCxnSpPr>
            <a:cxnSpLocks/>
            <a:stCxn id="19" idx="2"/>
          </p:cNvCxnSpPr>
          <p:nvPr>
            <p:custDataLst>
              <p:tags r:id="rId21"/>
            </p:custDataLst>
          </p:nvPr>
        </p:nvCxnSpPr>
        <p:spPr>
          <a:xfrm>
            <a:off x="6938341" y="3844876"/>
            <a:ext cx="8194" cy="47159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841EA5F-C7CE-4EE6-8CAB-638CE452BC69}"/>
              </a:ext>
            </a:extLst>
          </p:cNvPr>
          <p:cNvPicPr>
            <a:picLocks noChangeAspect="1"/>
          </p:cNvPicPr>
          <p:nvPr>
            <p:custDataLst>
              <p:tags r:id="rId22"/>
            </p:custDataLst>
          </p:nvPr>
        </p:nvPicPr>
        <p:blipFill>
          <a:blip r:embed="rId29" cstate="screen">
            <a:extLst>
              <a:ext uri="{28A0092B-C50C-407E-A947-70E740481C1C}">
                <a14:useLocalDpi xmlns:a14="http://schemas.microsoft.com/office/drawing/2010/main"/>
              </a:ext>
            </a:extLst>
          </a:blip>
          <a:stretch>
            <a:fillRect/>
          </a:stretch>
        </p:blipFill>
        <p:spPr>
          <a:xfrm>
            <a:off x="6669952" y="4481454"/>
            <a:ext cx="520953" cy="520953"/>
          </a:xfrm>
          <a:prstGeom prst="rect">
            <a:avLst/>
          </a:prstGeom>
        </p:spPr>
      </p:pic>
      <p:sp>
        <p:nvSpPr>
          <p:cNvPr id="31" name="TextBox 30">
            <a:extLst>
              <a:ext uri="{FF2B5EF4-FFF2-40B4-BE49-F238E27FC236}">
                <a16:creationId xmlns:a16="http://schemas.microsoft.com/office/drawing/2014/main" id="{3C951CA7-C56F-4944-A437-B07E96483324}"/>
              </a:ext>
            </a:extLst>
          </p:cNvPr>
          <p:cNvSpPr txBox="1"/>
          <p:nvPr>
            <p:custDataLst>
              <p:tags r:id="rId23"/>
            </p:custDataLst>
          </p:nvPr>
        </p:nvSpPr>
        <p:spPr>
          <a:xfrm>
            <a:off x="9423238" y="943806"/>
            <a:ext cx="2693370" cy="4649294"/>
          </a:xfrm>
          <a:prstGeom prst="rect">
            <a:avLst/>
          </a:prstGeom>
        </p:spPr>
        <p:txBody>
          <a:bodyPr vert="horz" wrap="square" lIns="0" tIns="6930" rIns="0" bIns="0" rtlCol="0">
            <a:spAutoFit/>
          </a:bodyPr>
          <a:lstStyle/>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u="none" strike="noStrike" kern="1200" cap="none" spc="-30" normalizeH="0" baseline="0" noProof="0" dirty="0">
                <a:ln>
                  <a:noFill/>
                </a:ln>
                <a:solidFill>
                  <a:srgbClr val="FFFFFF"/>
                </a:solidFill>
                <a:effectLst/>
                <a:uLnTx/>
                <a:uFillTx/>
                <a:latin typeface="Montserrat Medium" pitchFamily="2" charset="77"/>
                <a:cs typeface="Arial Narrow"/>
              </a:rPr>
              <a:t>A Guided Implementation (GI) is a series </a:t>
            </a: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u="none" strike="noStrike" kern="1200" cap="none" spc="-30" normalizeH="0" baseline="0" noProof="0" dirty="0">
                <a:ln>
                  <a:noFill/>
                </a:ln>
                <a:solidFill>
                  <a:srgbClr val="FFFFFF"/>
                </a:solidFill>
                <a:effectLst/>
                <a:uLnTx/>
                <a:uFillTx/>
                <a:latin typeface="Montserrat Medium" pitchFamily="2" charset="77"/>
                <a:cs typeface="Arial Narrow"/>
              </a:rPr>
              <a:t>of calls with an Info-Tech analyst to help implement our best practices into your organization.</a:t>
            </a:r>
          </a:p>
          <a:p>
            <a:pPr marL="7700" marR="242951" lvl="0" indent="0" algn="l" defTabSz="554437" rtl="0" eaLnBrk="1" fontAlgn="auto" latinLnBrk="0" hangingPunct="1">
              <a:lnSpc>
                <a:spcPct val="100000"/>
              </a:lnSpc>
              <a:spcBef>
                <a:spcPts val="55"/>
              </a:spcBef>
              <a:spcAft>
                <a:spcPts val="0"/>
              </a:spcAft>
              <a:buClrTx/>
              <a:buSzTx/>
              <a:buFontTx/>
              <a:buNone/>
              <a:tabLst/>
              <a:defRPr/>
            </a:pPr>
            <a:endParaRPr kumimoji="0" lang="en-US" sz="2000" u="none" strike="noStrike" kern="1200" cap="none" spc="-30" normalizeH="0" baseline="0" noProof="0" dirty="0">
              <a:ln>
                <a:noFill/>
              </a:ln>
              <a:solidFill>
                <a:srgbClr val="FFFFFF"/>
              </a:solidFill>
              <a:effectLst/>
              <a:uLnTx/>
              <a:uFillTx/>
              <a:latin typeface="Montserrat Medium" pitchFamily="2" charset="77"/>
              <a:cs typeface="Arial Narrow"/>
            </a:endParaRP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u="none" strike="noStrike" kern="1200" cap="none" spc="-30" normalizeH="0" baseline="0" noProof="0" dirty="0">
                <a:ln>
                  <a:noFill/>
                </a:ln>
                <a:solidFill>
                  <a:srgbClr val="FFFFFF"/>
                </a:solidFill>
                <a:effectLst/>
                <a:uLnTx/>
                <a:uFillTx/>
                <a:latin typeface="Montserrat Medium" pitchFamily="2" charset="77"/>
                <a:cs typeface="Arial Narrow"/>
              </a:rPr>
              <a:t>A typical GI is between 8 to 12 calls over the course of 1 to </a:t>
            </a:r>
            <a:r>
              <a:rPr lang="en-US" sz="2000" spc="-30" dirty="0">
                <a:solidFill>
                  <a:srgbClr val="FFFFFF"/>
                </a:solidFill>
                <a:latin typeface="Montserrat Medium" pitchFamily="2" charset="77"/>
                <a:cs typeface="Arial Narrow"/>
              </a:rPr>
              <a:t>3</a:t>
            </a:r>
            <a:r>
              <a:rPr kumimoji="0" lang="en-US" sz="2000" u="none" strike="noStrike" kern="1200" cap="none" spc="-30" normalizeH="0" baseline="0" noProof="0" dirty="0">
                <a:ln>
                  <a:noFill/>
                </a:ln>
                <a:solidFill>
                  <a:srgbClr val="FFFFFF"/>
                </a:solidFill>
                <a:effectLst/>
                <a:uLnTx/>
                <a:uFillTx/>
                <a:latin typeface="Montserrat Medium" pitchFamily="2" charset="77"/>
                <a:cs typeface="Arial Narrow"/>
              </a:rPr>
              <a:t> months.</a:t>
            </a:r>
          </a:p>
        </p:txBody>
      </p:sp>
      <p:sp>
        <p:nvSpPr>
          <p:cNvPr id="36" name="Rectangle 35">
            <a:extLst>
              <a:ext uri="{FF2B5EF4-FFF2-40B4-BE49-F238E27FC236}">
                <a16:creationId xmlns:a16="http://schemas.microsoft.com/office/drawing/2014/main" id="{B4A9E575-07C1-46C8-A732-328C5BD4A35F}"/>
              </a:ext>
            </a:extLst>
          </p:cNvPr>
          <p:cNvSpPr/>
          <p:nvPr>
            <p:custDataLst>
              <p:tags r:id="rId24"/>
            </p:custDataLst>
          </p:nvPr>
        </p:nvSpPr>
        <p:spPr>
          <a:xfrm>
            <a:off x="7180433" y="5552996"/>
            <a:ext cx="1059096"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Call #8: </a:t>
            </a:r>
            <a:r>
              <a:rPr lang="en-US" sz="1400" dirty="0">
                <a:solidFill>
                  <a:srgbClr val="000000"/>
                </a:solidFill>
                <a:latin typeface="Roboto Condensed Light" panose="02000000000000000000" pitchFamily="2" charset="0"/>
                <a:ea typeface="Roboto Condensed Light" panose="02000000000000000000" pitchFamily="2" charset="0"/>
              </a:rPr>
              <a:t>Formalize data sharing agreements </a:t>
            </a:r>
            <a:endPar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41" name="Straight Connector 40">
            <a:extLst>
              <a:ext uri="{FF2B5EF4-FFF2-40B4-BE49-F238E27FC236}">
                <a16:creationId xmlns:a16="http://schemas.microsoft.com/office/drawing/2014/main" id="{6554D55C-FA77-4028-84D6-9766833DE967}"/>
              </a:ext>
            </a:extLst>
          </p:cNvPr>
          <p:cNvCxnSpPr>
            <a:cxnSpLocks/>
          </p:cNvCxnSpPr>
          <p:nvPr>
            <p:custDataLst>
              <p:tags r:id="rId25"/>
            </p:custDataLst>
          </p:nvPr>
        </p:nvCxnSpPr>
        <p:spPr>
          <a:xfrm>
            <a:off x="6946535" y="5013123"/>
            <a:ext cx="8194" cy="47159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461B4DFE-9BEB-4F50-97B6-F82B6E63CDAC}"/>
              </a:ext>
            </a:extLst>
          </p:cNvPr>
          <p:cNvPicPr>
            <a:picLocks noChangeAspect="1"/>
          </p:cNvPicPr>
          <p:nvPr>
            <p:custDataLst>
              <p:tags r:id="rId26"/>
            </p:custDataLst>
          </p:nvPr>
        </p:nvPicPr>
        <p:blipFill>
          <a:blip r:embed="rId29" cstate="screen">
            <a:extLst>
              <a:ext uri="{28A0092B-C50C-407E-A947-70E740481C1C}">
                <a14:useLocalDpi xmlns:a14="http://schemas.microsoft.com/office/drawing/2010/main"/>
              </a:ext>
            </a:extLst>
          </a:blip>
          <a:stretch>
            <a:fillRect/>
          </a:stretch>
        </p:blipFill>
        <p:spPr>
          <a:xfrm>
            <a:off x="6686058" y="5759925"/>
            <a:ext cx="520953" cy="520953"/>
          </a:xfrm>
          <a:prstGeom prst="rect">
            <a:avLst/>
          </a:prstGeom>
        </p:spPr>
      </p:pic>
    </p:spTree>
    <p:extLst>
      <p:ext uri="{BB962C8B-B14F-4D97-AF65-F5344CB8AC3E}">
        <p14:creationId xmlns:p14="http://schemas.microsoft.com/office/powerpoint/2010/main" val="22991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EA4694C-54A6-46F0-8E70-B717AA3158DE}"/>
              </a:ext>
            </a:extLst>
          </p:cNvPr>
          <p:cNvSpPr txBox="1">
            <a:spLocks/>
          </p:cNvSpPr>
          <p:nvPr/>
        </p:nvSpPr>
        <p:spPr>
          <a:xfrm>
            <a:off x="354106" y="528985"/>
            <a:ext cx="8623208" cy="542716"/>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CA" dirty="0">
                <a:solidFill>
                  <a:srgbClr val="4A4A4A"/>
                </a:solidFill>
              </a:rPr>
              <a:t>Workshop Overview</a:t>
            </a:r>
          </a:p>
        </p:txBody>
      </p:sp>
      <p:graphicFrame>
        <p:nvGraphicFramePr>
          <p:cNvPr id="5" name="Table 2">
            <a:extLst>
              <a:ext uri="{FF2B5EF4-FFF2-40B4-BE49-F238E27FC236}">
                <a16:creationId xmlns:a16="http://schemas.microsoft.com/office/drawing/2014/main" id="{A2C116FC-287E-48F3-B2A5-369EDCD091AC}"/>
              </a:ext>
            </a:extLst>
          </p:cNvPr>
          <p:cNvGraphicFramePr>
            <a:graphicFrameLocks noGrp="1"/>
          </p:cNvGraphicFramePr>
          <p:nvPr>
            <p:extLst>
              <p:ext uri="{D42A27DB-BD31-4B8C-83A1-F6EECF244321}">
                <p14:modId xmlns:p14="http://schemas.microsoft.com/office/powerpoint/2010/main" val="1728548008"/>
              </p:ext>
            </p:extLst>
          </p:nvPr>
        </p:nvGraphicFramePr>
        <p:xfrm>
          <a:off x="354106" y="1215542"/>
          <a:ext cx="11539445" cy="5281629"/>
        </p:xfrm>
        <a:graphic>
          <a:graphicData uri="http://schemas.openxmlformats.org/drawingml/2006/table">
            <a:tbl>
              <a:tblPr firstRow="1" bandRow="1">
                <a:tableStyleId>{5C22544A-7EE6-4342-B048-85BDC9FD1C3A}</a:tableStyleId>
              </a:tblPr>
              <a:tblGrid>
                <a:gridCol w="434955">
                  <a:extLst>
                    <a:ext uri="{9D8B030D-6E8A-4147-A177-3AD203B41FA5}">
                      <a16:colId xmlns:a16="http://schemas.microsoft.com/office/drawing/2014/main" val="20000"/>
                    </a:ext>
                  </a:extLst>
                </a:gridCol>
                <a:gridCol w="2220898">
                  <a:extLst>
                    <a:ext uri="{9D8B030D-6E8A-4147-A177-3AD203B41FA5}">
                      <a16:colId xmlns:a16="http://schemas.microsoft.com/office/drawing/2014/main" val="20001"/>
                    </a:ext>
                  </a:extLst>
                </a:gridCol>
                <a:gridCol w="2220898">
                  <a:extLst>
                    <a:ext uri="{9D8B030D-6E8A-4147-A177-3AD203B41FA5}">
                      <a16:colId xmlns:a16="http://schemas.microsoft.com/office/drawing/2014/main" val="20002"/>
                    </a:ext>
                  </a:extLst>
                </a:gridCol>
                <a:gridCol w="2220898">
                  <a:extLst>
                    <a:ext uri="{9D8B030D-6E8A-4147-A177-3AD203B41FA5}">
                      <a16:colId xmlns:a16="http://schemas.microsoft.com/office/drawing/2014/main" val="20003"/>
                    </a:ext>
                  </a:extLst>
                </a:gridCol>
                <a:gridCol w="2220898">
                  <a:extLst>
                    <a:ext uri="{9D8B030D-6E8A-4147-A177-3AD203B41FA5}">
                      <a16:colId xmlns:a16="http://schemas.microsoft.com/office/drawing/2014/main" val="20004"/>
                    </a:ext>
                  </a:extLst>
                </a:gridCol>
                <a:gridCol w="2220898">
                  <a:extLst>
                    <a:ext uri="{9D8B030D-6E8A-4147-A177-3AD203B41FA5}">
                      <a16:colId xmlns:a16="http://schemas.microsoft.com/office/drawing/2014/main" val="20005"/>
                    </a:ext>
                  </a:extLst>
                </a:gridCol>
              </a:tblGrid>
              <a:tr h="448184">
                <a:tc>
                  <a:txBody>
                    <a:bodyPr/>
                    <a:lstStyle/>
                    <a:p>
                      <a:pPr algn="ctr"/>
                      <a:endParaRPr lang="en-CA" sz="1200" b="1" dirty="0">
                        <a:solidFill>
                          <a:schemeClr val="bg1"/>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i="0" dirty="0">
                          <a:solidFill>
                            <a:schemeClr val="bg1"/>
                          </a:solidFill>
                          <a:latin typeface="Montserrat SemiBold"/>
                          <a:ea typeface="Roboto"/>
                        </a:rPr>
                        <a:t>Day 1</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CAED4"/>
                    </a:solidFill>
                  </a:tcPr>
                </a:tc>
                <a:tc>
                  <a:txBody>
                    <a:bodyPr/>
                    <a:lstStyle/>
                    <a:p>
                      <a:pPr algn="ctr"/>
                      <a:r>
                        <a:rPr lang="en-CA" sz="2000" b="1" i="0" dirty="0">
                          <a:solidFill>
                            <a:schemeClr val="bg1"/>
                          </a:solidFill>
                          <a:latin typeface="Montserrat SemiBold"/>
                          <a:ea typeface="Roboto"/>
                        </a:rPr>
                        <a:t>Day 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191C5"/>
                    </a:solidFill>
                  </a:tcPr>
                </a:tc>
                <a:tc>
                  <a:txBody>
                    <a:bodyPr/>
                    <a:lstStyle/>
                    <a:p>
                      <a:pPr algn="ctr"/>
                      <a:r>
                        <a:rPr lang="en-CA" sz="2000" b="1" i="0" dirty="0">
                          <a:solidFill>
                            <a:schemeClr val="bg1"/>
                          </a:solidFill>
                          <a:latin typeface="Montserrat SemiBold"/>
                          <a:ea typeface="Roboto"/>
                        </a:rPr>
                        <a:t>Day 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2000" b="1" i="0" dirty="0">
                          <a:solidFill>
                            <a:schemeClr val="bg1"/>
                          </a:solidFill>
                          <a:latin typeface="Montserrat SemiBold"/>
                          <a:ea typeface="Roboto"/>
                        </a:rPr>
                        <a:t>Day 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5E92"/>
                    </a:solidFill>
                  </a:tcPr>
                </a:tc>
                <a:tc>
                  <a:txBody>
                    <a:bodyPr/>
                    <a:lstStyle/>
                    <a:p>
                      <a:pPr algn="ctr"/>
                      <a:r>
                        <a:rPr lang="en-CA" sz="2000" b="1" i="0" baseline="0" dirty="0">
                          <a:solidFill>
                            <a:schemeClr val="bg1"/>
                          </a:solidFill>
                          <a:latin typeface="Montserrat SemiBold"/>
                          <a:ea typeface="Roboto"/>
                        </a:rPr>
                        <a:t>Day 5</a:t>
                      </a:r>
                      <a:endParaRPr lang="en-CA" sz="2000" b="1" i="0" dirty="0">
                        <a:solidFill>
                          <a:schemeClr val="bg1"/>
                        </a:solidFill>
                        <a:latin typeface="Montserrat SemiBold"/>
                        <a:ea typeface="Roboto"/>
                      </a:endParaRPr>
                    </a:p>
                  </a:txBody>
                  <a:tcPr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6476E"/>
                    </a:solidFill>
                  </a:tcPr>
                </a:tc>
                <a:extLst>
                  <a:ext uri="{0D108BD9-81ED-4DB2-BD59-A6C34878D82A}">
                    <a16:rowId xmlns:a16="http://schemas.microsoft.com/office/drawing/2014/main" val="10000"/>
                  </a:ext>
                </a:extLst>
              </a:tr>
              <a:tr h="674780">
                <a:tc rowSpan="2">
                  <a:txBody>
                    <a:bodyPr/>
                    <a:lstStyle/>
                    <a:p>
                      <a:pPr marL="215900" indent="-457200" algn="ctr">
                        <a:spcAft>
                          <a:spcPts val="500"/>
                        </a:spcAft>
                      </a:pPr>
                      <a:r>
                        <a:rPr lang="en-CA" sz="1600" b="1" i="0" baseline="0" dirty="0">
                          <a:solidFill>
                            <a:srgbClr val="2576B7"/>
                          </a:solidFill>
                          <a:latin typeface="Montserrat SemiBold"/>
                          <a:ea typeface="Roboto"/>
                        </a:rPr>
                        <a:t>Activities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400" b="1" i="0" dirty="0">
                          <a:solidFill>
                            <a:srgbClr val="7CAED4"/>
                          </a:solidFill>
                          <a:latin typeface="Montserrat SemiBold"/>
                          <a:ea typeface="Roboto"/>
                        </a:rPr>
                        <a:t>Data Marketplace and DaaS explained </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ts val="1500"/>
                        </a:lnSpc>
                        <a:spcBef>
                          <a:spcPts val="0"/>
                        </a:spcBef>
                        <a:spcAft>
                          <a:spcPts val="0"/>
                        </a:spcAft>
                        <a:buClrTx/>
                        <a:buSzTx/>
                        <a:buFontTx/>
                        <a:buNone/>
                        <a:tabLst/>
                        <a:defRPr/>
                      </a:pPr>
                      <a:r>
                        <a:rPr lang="en-CA" sz="1400" b="1" i="0" dirty="0">
                          <a:solidFill>
                            <a:srgbClr val="5191C5"/>
                          </a:solidFill>
                          <a:latin typeface="Montserrat SemiBold"/>
                          <a:ea typeface="Roboto"/>
                        </a:rPr>
                        <a:t>Design Data Product</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400" b="1" i="0" dirty="0">
                          <a:solidFill>
                            <a:srgbClr val="2576B7"/>
                          </a:solidFill>
                          <a:latin typeface="Montserrat SemiBold"/>
                          <a:ea typeface="Roboto"/>
                        </a:rPr>
                        <a:t>Assess Data Sources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1E5E92"/>
                          </a:solidFill>
                          <a:latin typeface="Montserrat SemiBold"/>
                          <a:ea typeface="Roboto"/>
                        </a:rPr>
                        <a:t>E</a:t>
                      </a:r>
                      <a:r>
                        <a:rPr lang="en-CA" sz="1400" b="1" i="0" dirty="0">
                          <a:solidFill>
                            <a:srgbClr val="1E5E92"/>
                          </a:solidFill>
                          <a:latin typeface="Montserrat SemiBold"/>
                          <a:ea typeface="Roboto"/>
                        </a:rPr>
                        <a:t>stablish a DaaS Framework</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400" b="1" i="0" dirty="0">
                          <a:solidFill>
                            <a:srgbClr val="16476E"/>
                          </a:solidFill>
                          <a:latin typeface="Montserrat SemiBold"/>
                          <a:ea typeface="Roboto"/>
                        </a:rPr>
                        <a:t>Next Steps and </a:t>
                      </a:r>
                      <a:br>
                        <a:rPr lang="en-CA" sz="1400" b="1" i="0" dirty="0">
                          <a:solidFill>
                            <a:srgbClr val="16476E"/>
                          </a:solidFill>
                          <a:latin typeface="Montserrat SemiBold"/>
                          <a:ea typeface="Roboto"/>
                        </a:rPr>
                      </a:br>
                      <a:r>
                        <a:rPr lang="en-CA" sz="1400" b="1" i="0" dirty="0">
                          <a:solidFill>
                            <a:srgbClr val="16476E"/>
                          </a:solidFill>
                          <a:latin typeface="Montserrat SemiBold"/>
                          <a:ea typeface="Roboto"/>
                        </a:rPr>
                        <a:t>Wrap-Up (offsite)</a:t>
                      </a:r>
                    </a:p>
                  </a:txBody>
                  <a:tcPr marL="108000" marR="108000" marT="144000" marB="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2469967">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216000" marR="0" lvl="0" indent="-457200" algn="l" defTabSz="914400" rtl="0" eaLnBrk="1" fontAlgn="auto" latinLnBrk="0" hangingPunct="1">
                        <a:lnSpc>
                          <a:spcPts val="1200"/>
                        </a:lnSpc>
                        <a:spcBef>
                          <a:spcPts val="1200"/>
                        </a:spcBef>
                        <a:spcAft>
                          <a:spcPts val="0"/>
                        </a:spcAft>
                        <a:buClrTx/>
                        <a:buSzTx/>
                        <a:buFontTx/>
                        <a:buNone/>
                        <a:tabLst/>
                        <a:defRPr/>
                      </a:pPr>
                      <a:r>
                        <a:rPr lang="en-CA" sz="1400" b="0" i="0" dirty="0">
                          <a:solidFill>
                            <a:srgbClr val="000000"/>
                          </a:solidFill>
                          <a:latin typeface="Roboto Condensed Light" panose="02000000000000000000" pitchFamily="2" charset="0"/>
                          <a:ea typeface="Roboto Condensed Light" panose="02000000000000000000" pitchFamily="2" charset="0"/>
                        </a:rPr>
                        <a:t>1.1 Review the business context </a:t>
                      </a:r>
                    </a:p>
                    <a:p>
                      <a:pPr marL="216000" indent="-457200">
                        <a:lnSpc>
                          <a:spcPts val="1200"/>
                        </a:lnSpc>
                        <a:spcBef>
                          <a:spcPts val="1200"/>
                        </a:spcBef>
                        <a:spcAft>
                          <a:spcPts val="0"/>
                        </a:spcAft>
                      </a:pPr>
                      <a:r>
                        <a:rPr lang="en-CA" sz="1400" b="0" i="0" dirty="0">
                          <a:solidFill>
                            <a:srgbClr val="000000"/>
                          </a:solidFill>
                          <a:latin typeface="Roboto Condensed Light" panose="02000000000000000000" pitchFamily="2" charset="0"/>
                          <a:ea typeface="Roboto Condensed Light" panose="02000000000000000000" pitchFamily="2" charset="0"/>
                        </a:rPr>
                        <a:t>1.2 </a:t>
                      </a: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Understand data ecosystems</a:t>
                      </a:r>
                    </a:p>
                    <a:p>
                      <a:pPr marL="216000" indent="-457200">
                        <a:lnSpc>
                          <a:spcPts val="1200"/>
                        </a:lnSpc>
                        <a:spcBef>
                          <a:spcPts val="1200"/>
                        </a:spcBef>
                        <a:spcAft>
                          <a:spcPts val="0"/>
                        </a:spcAft>
                      </a:pPr>
                      <a:r>
                        <a:rPr lang="en-CA" sz="1400" b="0" i="0" dirty="0">
                          <a:solidFill>
                            <a:srgbClr val="000000"/>
                          </a:solidFill>
                          <a:latin typeface="Roboto Condensed Light" panose="02000000000000000000" pitchFamily="2" charset="0"/>
                          <a:ea typeface="Roboto Condensed Light" panose="02000000000000000000" pitchFamily="2" charset="0"/>
                        </a:rPr>
                        <a:t>1.3 Draft product ideas and use cases </a:t>
                      </a:r>
                    </a:p>
                    <a:p>
                      <a:pPr marL="216000" indent="-457200">
                        <a:lnSpc>
                          <a:spcPts val="1200"/>
                        </a:lnSpc>
                        <a:spcBef>
                          <a:spcPts val="1200"/>
                        </a:spcBef>
                        <a:spcAft>
                          <a:spcPts val="0"/>
                        </a:spcAft>
                      </a:pPr>
                      <a:r>
                        <a:rPr lang="en-CA" sz="1400" b="0" i="0" dirty="0">
                          <a:solidFill>
                            <a:srgbClr val="000000"/>
                          </a:solidFill>
                          <a:latin typeface="Roboto Condensed Light" panose="02000000000000000000" pitchFamily="2" charset="0"/>
                          <a:ea typeface="Roboto Condensed Light" panose="02000000000000000000" pitchFamily="2" charset="0"/>
                        </a:rPr>
                        <a:t>1.4 Capture data product metrics</a:t>
                      </a:r>
                      <a:endParaRPr lang="en-CA" sz="1400" b="0" i="0" baseline="0" dirty="0">
                        <a:solidFill>
                          <a:srgbClr val="000000"/>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2.1 Create a Stakeholder Map</a:t>
                      </a:r>
                    </a:p>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2.2 Establish a Persona</a:t>
                      </a:r>
                    </a:p>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2.3 Data Consumer Journey Map</a:t>
                      </a:r>
                    </a:p>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2.4 Document data product design  </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3.1 Review the conceptual data model </a:t>
                      </a:r>
                    </a:p>
                    <a:p>
                      <a:pPr marL="216000" marR="0" lvl="0" indent="-457200" algn="l" defTabSz="914400" rtl="0" eaLnBrk="1" fontAlgn="auto" latinLnBrk="0" hangingPunct="1">
                        <a:lnSpc>
                          <a:spcPts val="1200"/>
                        </a:lnSpc>
                        <a:spcBef>
                          <a:spcPts val="1200"/>
                        </a:spcBef>
                        <a:spcAft>
                          <a:spcPts val="0"/>
                        </a:spcAft>
                        <a:buClrTx/>
                        <a:buSzTx/>
                        <a:buFontTx/>
                        <a:buNone/>
                        <a:tabLst/>
                        <a:defRPr/>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3.2 Map internal and external data sources </a:t>
                      </a:r>
                    </a:p>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3.2 Document data sources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4.1 Design target state DaaS framework </a:t>
                      </a:r>
                    </a:p>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4.2 Document DaaS  framework </a:t>
                      </a:r>
                    </a:p>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4.3 Assess the gaps between the current environment and the target environment </a:t>
                      </a:r>
                    </a:p>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4.4 Brainstorm initiatives to develop DaaS capabilities </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5.1 Complete in-progress deliverables from previous four days</a:t>
                      </a:r>
                    </a:p>
                    <a:p>
                      <a:pPr marL="216000" indent="-457200" algn="l" defTabSz="914400" rtl="0" eaLnBrk="1" latinLnBrk="0" hangingPunct="1">
                        <a:lnSpc>
                          <a:spcPts val="1200"/>
                        </a:lnSpc>
                        <a:spcBef>
                          <a:spcPts val="1200"/>
                        </a:spcBef>
                        <a:spcAft>
                          <a:spcPts val="0"/>
                        </a:spcAft>
                      </a:pPr>
                      <a:r>
                        <a:rPr lang="en-CA" sz="1400" b="0" i="0" kern="1200" dirty="0">
                          <a:solidFill>
                            <a:srgbClr val="000000"/>
                          </a:solidFill>
                          <a:latin typeface="Roboto Condensed Light" panose="02000000000000000000" pitchFamily="2" charset="0"/>
                          <a:ea typeface="Roboto Condensed Light" panose="02000000000000000000" pitchFamily="2" charset="0"/>
                          <a:cs typeface="+mn-cs"/>
                        </a:rPr>
                        <a:t>5.2 Set up review time for workshop deliverables and to discuss next steps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88698">
                <a:tc>
                  <a:txBody>
                    <a:bodyPr/>
                    <a:lstStyle/>
                    <a:p>
                      <a:pPr marL="215900" marR="0" indent="-457200" algn="ctr" defTabSz="914400" rtl="0" eaLnBrk="1" fontAlgn="auto" latinLnBrk="0" hangingPunct="1">
                        <a:lnSpc>
                          <a:spcPct val="100000"/>
                        </a:lnSpc>
                        <a:spcBef>
                          <a:spcPts val="0"/>
                        </a:spcBef>
                        <a:spcAft>
                          <a:spcPts val="500"/>
                        </a:spcAft>
                        <a:buClrTx/>
                        <a:buSzTx/>
                        <a:buFontTx/>
                        <a:buNone/>
                        <a:tabLst/>
                        <a:defRPr/>
                      </a:pPr>
                      <a:r>
                        <a:rPr lang="en-CA" sz="1600" b="1" i="0" dirty="0">
                          <a:solidFill>
                            <a:srgbClr val="2576B7"/>
                          </a:solidFill>
                          <a:latin typeface="Montserrat SemiBold"/>
                          <a:ea typeface="Roboto"/>
                        </a:rPr>
                        <a:t>Deliverables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400" b="0" i="0" baseline="0" dirty="0">
                          <a:solidFill>
                            <a:srgbClr val="000000"/>
                          </a:solidFill>
                          <a:latin typeface="Roboto Condensed Light"/>
                          <a:ea typeface="Roboto Condensed Light"/>
                        </a:rPr>
                        <a:t>Data product ideas </a:t>
                      </a:r>
                    </a:p>
                    <a:p>
                      <a:pPr marL="228600" indent="-228600">
                        <a:lnSpc>
                          <a:spcPts val="1300"/>
                        </a:lnSpc>
                        <a:spcBef>
                          <a:spcPts val="600"/>
                        </a:spcBef>
                        <a:spcAft>
                          <a:spcPts val="0"/>
                        </a:spcAft>
                        <a:buClrTx/>
                        <a:buFont typeface="+mj-lt"/>
                        <a:buAutoNum type="arabicPeriod"/>
                      </a:pPr>
                      <a:r>
                        <a:rPr lang="en-CA" sz="1400" b="0" i="0" baseline="0" dirty="0">
                          <a:solidFill>
                            <a:srgbClr val="000000"/>
                          </a:solidFill>
                          <a:latin typeface="Roboto Condensed Light"/>
                          <a:ea typeface="Roboto Condensed Light"/>
                        </a:rPr>
                        <a:t>Data sharing use cases</a:t>
                      </a:r>
                    </a:p>
                    <a:p>
                      <a:pPr marL="228600" indent="-228600">
                        <a:lnSpc>
                          <a:spcPts val="1300"/>
                        </a:lnSpc>
                        <a:spcBef>
                          <a:spcPts val="600"/>
                        </a:spcBef>
                        <a:spcAft>
                          <a:spcPts val="0"/>
                        </a:spcAft>
                        <a:buClrTx/>
                        <a:buFont typeface="+mj-lt"/>
                        <a:buAutoNum type="arabicPeriod"/>
                      </a:pPr>
                      <a:r>
                        <a:rPr lang="en-CA" sz="1400" b="0" i="0" baseline="0" dirty="0">
                          <a:solidFill>
                            <a:srgbClr val="000000"/>
                          </a:solidFill>
                          <a:latin typeface="Roboto Condensed Light"/>
                          <a:ea typeface="Roboto Condensed Light"/>
                        </a:rPr>
                        <a:t>Data product metrics </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400" b="0" i="0" dirty="0">
                          <a:solidFill>
                            <a:srgbClr val="000000"/>
                          </a:solidFill>
                          <a:latin typeface="Roboto Condensed Light"/>
                          <a:ea typeface="Roboto Condensed Light"/>
                        </a:rPr>
                        <a:t>Data product design </a:t>
                      </a:r>
                      <a:endParaRPr lang="en-CA" sz="1400" b="0" i="0" baseline="0" dirty="0">
                        <a:solidFill>
                          <a:srgbClr val="000000"/>
                        </a:solidFill>
                        <a:latin typeface="Roboto Condensed Light"/>
                        <a:ea typeface="Roboto Condensed Light"/>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400" b="0" i="0" baseline="0" dirty="0">
                          <a:solidFill>
                            <a:srgbClr val="000000"/>
                          </a:solidFill>
                          <a:latin typeface="Roboto Condensed Light"/>
                          <a:ea typeface="Roboto Condensed Light"/>
                        </a:rPr>
                        <a:t>Internal and external data sources relationship map</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a:lnSpc>
                          <a:spcPts val="1300"/>
                        </a:lnSpc>
                        <a:spcBef>
                          <a:spcPts val="600"/>
                        </a:spcBef>
                        <a:spcAft>
                          <a:spcPts val="0"/>
                        </a:spcAft>
                        <a:buClrTx/>
                        <a:buFont typeface="+mj-lt"/>
                        <a:buAutoNum type="arabicPeriod"/>
                      </a:pPr>
                      <a:r>
                        <a:rPr lang="en-CA" sz="1400" b="0" i="0" baseline="0" dirty="0">
                          <a:solidFill>
                            <a:srgbClr val="000000"/>
                          </a:solidFill>
                          <a:latin typeface="Roboto Condensed Light" panose="02000000000000000000" pitchFamily="2" charset="0"/>
                          <a:ea typeface="Roboto Condensed Light" panose="02000000000000000000" pitchFamily="2" charset="0"/>
                        </a:rPr>
                        <a:t>Target DaaS framework</a:t>
                      </a:r>
                    </a:p>
                    <a:p>
                      <a:pPr marL="144000" indent="-144000">
                        <a:lnSpc>
                          <a:spcPts val="1300"/>
                        </a:lnSpc>
                        <a:spcBef>
                          <a:spcPts val="600"/>
                        </a:spcBef>
                        <a:spcAft>
                          <a:spcPts val="0"/>
                        </a:spcAft>
                        <a:buClrTx/>
                        <a:buFont typeface="+mj-lt"/>
                        <a:buAutoNum type="arabicPeriod"/>
                      </a:pPr>
                      <a:r>
                        <a:rPr lang="en-CA" sz="1400" b="0" i="0" baseline="0" dirty="0">
                          <a:solidFill>
                            <a:srgbClr val="000000"/>
                          </a:solidFill>
                          <a:latin typeface="Roboto Condensed Light" panose="02000000000000000000" pitchFamily="2" charset="0"/>
                          <a:ea typeface="Roboto Condensed Light" panose="02000000000000000000" pitchFamily="2" charset="0"/>
                        </a:rPr>
                        <a:t>DaaS initiative </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400" b="0" i="0" baseline="0" dirty="0">
                          <a:solidFill>
                            <a:srgbClr val="000000"/>
                          </a:solidFill>
                          <a:latin typeface="Roboto Condensed Light" panose="02000000000000000000" pitchFamily="2" charset="0"/>
                          <a:ea typeface="Roboto Condensed Light" panose="02000000000000000000" pitchFamily="2" charset="0"/>
                        </a:rPr>
                        <a:t>DaaS framework strategy and report </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Text Placeholder 29">
            <a:extLst>
              <a:ext uri="{FF2B5EF4-FFF2-40B4-BE49-F238E27FC236}">
                <a16:creationId xmlns:a16="http://schemas.microsoft.com/office/drawing/2014/main" id="{237E9D5F-7F5E-48E1-80EF-8DF1F5E7936B}"/>
              </a:ext>
            </a:extLst>
          </p:cNvPr>
          <p:cNvSpPr txBox="1">
            <a:spLocks/>
          </p:cNvSpPr>
          <p:nvPr/>
        </p:nvSpPr>
        <p:spPr>
          <a:xfrm>
            <a:off x="7237226" y="581657"/>
            <a:ext cx="4656325" cy="4373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200" dirty="0">
                <a:solidFill>
                  <a:srgbClr val="2576B7"/>
                </a:solidFill>
                <a:latin typeface="Montserrat Medium" pitchFamily="2" charset="77"/>
                <a:cs typeface="Arial"/>
              </a:rPr>
              <a:t>Contact your account representative for more information.</a:t>
            </a:r>
            <a:br>
              <a:rPr lang="en-CA" dirty="0">
                <a:cs typeface="Arial"/>
              </a:rPr>
            </a:br>
            <a:r>
              <a:rPr lang="en-CA" sz="1200" b="1" dirty="0">
                <a:solidFill>
                  <a:srgbClr val="2576B7"/>
                </a:solidFill>
                <a:latin typeface="Montserrat SemiBold" pitchFamily="2" charset="77"/>
                <a:cs typeface="Arial" panose="020B0604020202020204" pitchFamily="34" charset="0"/>
                <a:hlinkClick r:id="rId2">
                  <a:extLst>
                    <a:ext uri="{A12FA001-AC4F-418D-AE19-62706E023703}">
                      <ahyp:hlinkClr xmlns:ahyp="http://schemas.microsoft.com/office/drawing/2018/hyperlinkcolor" val="tx"/>
                    </a:ext>
                  </a:extLst>
                </a:hlinkClick>
              </a:rPr>
              <a:t>workshops@infotech.com</a:t>
            </a:r>
            <a:r>
              <a:rPr lang="en-CA" sz="1200" b="1" dirty="0">
                <a:solidFill>
                  <a:srgbClr val="2576B7"/>
                </a:solidFill>
                <a:latin typeface="Montserrat SemiBold" pitchFamily="2" charset="77"/>
                <a:cs typeface="Arial" panose="020B0604020202020204" pitchFamily="34" charset="0"/>
              </a:rPr>
              <a:t>   1-888-670-8889</a:t>
            </a:r>
          </a:p>
        </p:txBody>
      </p:sp>
    </p:spTree>
    <p:extLst>
      <p:ext uri="{BB962C8B-B14F-4D97-AF65-F5344CB8AC3E}">
        <p14:creationId xmlns:p14="http://schemas.microsoft.com/office/powerpoint/2010/main" val="413878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60000" y="540000"/>
            <a:ext cx="10986247" cy="1130188"/>
          </a:xfrm>
        </p:spPr>
        <p:txBody>
          <a:bodyPr/>
          <a:lstStyle/>
          <a:p>
            <a:r>
              <a:rPr lang="en-US" sz="3200" dirty="0">
                <a:solidFill>
                  <a:srgbClr val="2576B7"/>
                </a:solidFill>
              </a:rPr>
              <a:t>Data locked in silos</a:t>
            </a:r>
            <a:br>
              <a:rPr lang="en-US" sz="3200" dirty="0">
                <a:solidFill>
                  <a:srgbClr val="2576B7"/>
                </a:solidFill>
              </a:rPr>
            </a:br>
            <a:endParaRPr lang="en-US" sz="2000" dirty="0">
              <a:latin typeface="Montserrat SemiBold" panose="020B0604020202020204" charset="0"/>
            </a:endParaRPr>
          </a:p>
        </p:txBody>
      </p:sp>
      <p:sp>
        <p:nvSpPr>
          <p:cNvPr id="15" name="object 19">
            <a:extLst>
              <a:ext uri="{FF2B5EF4-FFF2-40B4-BE49-F238E27FC236}">
                <a16:creationId xmlns:a16="http://schemas.microsoft.com/office/drawing/2014/main" id="{07D0A3C8-43C2-9A42-BDE5-4C44F613756D}"/>
              </a:ext>
            </a:extLst>
          </p:cNvPr>
          <p:cNvSpPr/>
          <p:nvPr/>
        </p:nvSpPr>
        <p:spPr>
          <a:xfrm rot="10800000" flipH="1">
            <a:off x="5967041" y="914400"/>
            <a:ext cx="379861" cy="5071871"/>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12" name="Text Placeholder 7">
            <a:extLst>
              <a:ext uri="{FF2B5EF4-FFF2-40B4-BE49-F238E27FC236}">
                <a16:creationId xmlns:a16="http://schemas.microsoft.com/office/drawing/2014/main" id="{404A78B1-2A18-429A-B1FD-48886CCC7F03}"/>
              </a:ext>
            </a:extLst>
          </p:cNvPr>
          <p:cNvSpPr txBox="1">
            <a:spLocks/>
          </p:cNvSpPr>
          <p:nvPr/>
        </p:nvSpPr>
        <p:spPr>
          <a:xfrm>
            <a:off x="559779" y="2005285"/>
            <a:ext cx="4843555" cy="2320529"/>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0" lvl="2" indent="0" fontAlgn="base">
              <a:lnSpc>
                <a:spcPct val="110000"/>
              </a:lnSpc>
              <a:spcBef>
                <a:spcPts val="1000"/>
              </a:spcBef>
              <a:spcAft>
                <a:spcPct val="0"/>
              </a:spcAft>
              <a:buSzPct val="100000"/>
              <a:buFont typeface="Arial" panose="020B0604020202020204" pitchFamily="34" charset="0"/>
              <a:buNone/>
              <a:defRPr/>
            </a:pPr>
            <a:r>
              <a:rPr lang="en-US" sz="1600" dirty="0">
                <a:latin typeface="Roboto Condensed Light" panose="02000000000000000000" pitchFamily="2" charset="0"/>
                <a:cs typeface="Arial" panose="020B0604020202020204" pitchFamily="34" charset="0"/>
              </a:rPr>
              <a:t>Data silos lead to significant roadblocks toward the modernization of data ecosystems. Here are some of the common symptoms of data silos:</a:t>
            </a:r>
          </a:p>
          <a:p>
            <a:pPr marL="412750" lvl="2" indent="-285750" fontAlgn="base">
              <a:lnSpc>
                <a:spcPct val="110000"/>
              </a:lnSpc>
              <a:spcBef>
                <a:spcPts val="0"/>
              </a:spcBef>
              <a:spcAft>
                <a:spcPct val="0"/>
              </a:spcAft>
              <a:buSzPct val="100000"/>
              <a:defRPr/>
            </a:pPr>
            <a:r>
              <a:rPr lang="en-US" sz="1600" dirty="0">
                <a:latin typeface="Roboto Condensed Light" panose="02000000000000000000" pitchFamily="2" charset="0"/>
                <a:cs typeface="Arial" panose="020B0604020202020204" pitchFamily="34" charset="0"/>
              </a:rPr>
              <a:t>Point to Point B2B and B2C integration</a:t>
            </a:r>
          </a:p>
          <a:p>
            <a:pPr marL="412750" lvl="2" indent="-285750" fontAlgn="base">
              <a:lnSpc>
                <a:spcPct val="110000"/>
              </a:lnSpc>
              <a:spcBef>
                <a:spcPts val="0"/>
              </a:spcBef>
              <a:spcAft>
                <a:spcPct val="0"/>
              </a:spcAft>
              <a:buSzPct val="100000"/>
              <a:defRPr/>
            </a:pPr>
            <a:r>
              <a:rPr lang="en-US" sz="1600" dirty="0">
                <a:latin typeface="Roboto Condensed Light" panose="02000000000000000000" pitchFamily="2" charset="0"/>
                <a:cs typeface="Arial" panose="020B0604020202020204" pitchFamily="34" charset="0"/>
              </a:rPr>
              <a:t>Low adoption of data marketplaces </a:t>
            </a:r>
          </a:p>
          <a:p>
            <a:pPr marL="412750" lvl="2" indent="-285750" fontAlgn="base">
              <a:lnSpc>
                <a:spcPct val="110000"/>
              </a:lnSpc>
              <a:spcBef>
                <a:spcPts val="0"/>
              </a:spcBef>
              <a:spcAft>
                <a:spcPct val="0"/>
              </a:spcAft>
              <a:buSzPct val="100000"/>
              <a:defRPr/>
            </a:pPr>
            <a:r>
              <a:rPr lang="en-US" sz="1600" dirty="0">
                <a:latin typeface="Roboto Condensed Light" panose="02000000000000000000" pitchFamily="2" charset="0"/>
                <a:cs typeface="Arial" panose="020B0604020202020204" pitchFamily="34" charset="0"/>
              </a:rPr>
              <a:t>Inadequate technology to break down silos  </a:t>
            </a:r>
          </a:p>
          <a:p>
            <a:pPr marL="412750" lvl="2" indent="-285750" fontAlgn="base">
              <a:lnSpc>
                <a:spcPct val="110000"/>
              </a:lnSpc>
              <a:spcBef>
                <a:spcPts val="0"/>
              </a:spcBef>
              <a:spcAft>
                <a:spcPct val="0"/>
              </a:spcAft>
              <a:buSzPct val="100000"/>
              <a:defRPr/>
            </a:pPr>
            <a:r>
              <a:rPr lang="en-US" sz="1600" dirty="0">
                <a:latin typeface="Roboto Condensed Light" panose="02000000000000000000" pitchFamily="2" charset="0"/>
                <a:cs typeface="Arial" panose="020B0604020202020204" pitchFamily="34" charset="0"/>
              </a:rPr>
              <a:t>Lack of business ownership</a:t>
            </a:r>
          </a:p>
          <a:p>
            <a:pPr marL="412750" lvl="2" indent="-285750" fontAlgn="base">
              <a:lnSpc>
                <a:spcPct val="110000"/>
              </a:lnSpc>
              <a:spcBef>
                <a:spcPts val="0"/>
              </a:spcBef>
              <a:spcAft>
                <a:spcPct val="0"/>
              </a:spcAft>
              <a:buSzPct val="100000"/>
              <a:defRPr/>
            </a:pPr>
            <a:r>
              <a:rPr lang="en-US" sz="1600" dirty="0">
                <a:latin typeface="Roboto Condensed Light" panose="02000000000000000000" pitchFamily="2" charset="0"/>
                <a:cs typeface="Arial" panose="020B0604020202020204" pitchFamily="34" charset="0"/>
              </a:rPr>
              <a:t>Poorly defined data laws</a:t>
            </a:r>
          </a:p>
        </p:txBody>
      </p:sp>
      <p:grpSp>
        <p:nvGrpSpPr>
          <p:cNvPr id="13" name="Group 12">
            <a:extLst>
              <a:ext uri="{FF2B5EF4-FFF2-40B4-BE49-F238E27FC236}">
                <a16:creationId xmlns:a16="http://schemas.microsoft.com/office/drawing/2014/main" id="{17C2834C-9D28-4CF0-858A-1E93B15410F7}"/>
              </a:ext>
            </a:extLst>
          </p:cNvPr>
          <p:cNvGrpSpPr/>
          <p:nvPr/>
        </p:nvGrpSpPr>
        <p:grpSpPr>
          <a:xfrm>
            <a:off x="6120000" y="565729"/>
            <a:ext cx="2363074" cy="1721758"/>
            <a:chOff x="-252940" y="1981962"/>
            <a:chExt cx="3273953" cy="2159884"/>
          </a:xfrm>
        </p:grpSpPr>
        <p:graphicFrame>
          <p:nvGraphicFramePr>
            <p:cNvPr id="14" name="Chart 13">
              <a:extLst>
                <a:ext uri="{FF2B5EF4-FFF2-40B4-BE49-F238E27FC236}">
                  <a16:creationId xmlns:a16="http://schemas.microsoft.com/office/drawing/2014/main" id="{2DBD76D9-90CA-49DA-A360-3B21FA029B76}"/>
                </a:ext>
              </a:extLst>
            </p:cNvPr>
            <p:cNvGraphicFramePr/>
            <p:nvPr>
              <p:extLst>
                <p:ext uri="{D42A27DB-BD31-4B8C-83A1-F6EECF244321}">
                  <p14:modId xmlns:p14="http://schemas.microsoft.com/office/powerpoint/2010/main" val="4128089986"/>
                </p:ext>
              </p:extLst>
            </p:nvPr>
          </p:nvGraphicFramePr>
          <p:xfrm>
            <a:off x="-252940" y="1981962"/>
            <a:ext cx="3273953" cy="2159884"/>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3F05C1A4-53FD-43E0-9842-BE43096A48DD}"/>
                </a:ext>
              </a:extLst>
            </p:cNvPr>
            <p:cNvSpPr txBox="1"/>
            <p:nvPr/>
          </p:nvSpPr>
          <p:spPr>
            <a:xfrm>
              <a:off x="260428" y="2825460"/>
              <a:ext cx="2343151" cy="347485"/>
            </a:xfrm>
            <a:prstGeom prst="rect">
              <a:avLst/>
            </a:prstGeom>
          </p:spPr>
          <p:txBody>
            <a:bodyPr vert="horz" wrap="square" lIns="0" tIns="0" rIns="0" bIns="0" rtlCol="0">
              <a:spAutoFit/>
            </a:bodyPr>
            <a:lstStyle/>
            <a:p>
              <a:pPr marL="289946" marR="242975" lvl="1" algn="ctr">
                <a:spcBef>
                  <a:spcPts val="55"/>
                </a:spcBef>
              </a:pPr>
              <a:r>
                <a:rPr lang="en-US" sz="1800" b="1" spc="-30" dirty="0">
                  <a:solidFill>
                    <a:srgbClr val="2576B7"/>
                  </a:solidFill>
                  <a:latin typeface="Roboto Condensed Light" panose="02000000000000000000" pitchFamily="2" charset="0"/>
                  <a:cs typeface="Arial Narrow"/>
                </a:rPr>
                <a:t>20%</a:t>
              </a:r>
            </a:p>
          </p:txBody>
        </p:sp>
      </p:grpSp>
      <p:sp>
        <p:nvSpPr>
          <p:cNvPr id="17" name="Text Placeholder 7">
            <a:extLst>
              <a:ext uri="{FF2B5EF4-FFF2-40B4-BE49-F238E27FC236}">
                <a16:creationId xmlns:a16="http://schemas.microsoft.com/office/drawing/2014/main" id="{6DB8918A-9DD1-4891-B67B-20B5AF9E5EE1}"/>
              </a:ext>
            </a:extLst>
          </p:cNvPr>
          <p:cNvSpPr txBox="1">
            <a:spLocks/>
          </p:cNvSpPr>
          <p:nvPr/>
        </p:nvSpPr>
        <p:spPr>
          <a:xfrm>
            <a:off x="8449970" y="1112716"/>
            <a:ext cx="3344220" cy="733791"/>
          </a:xfrm>
          <a:prstGeom prst="rect">
            <a:avLst/>
          </a:prstGeom>
        </p:spPr>
        <p:txBody>
          <a:bodyPr wrap="square" lIns="0" tIns="0" rIns="0" bIns="0" numCol="1" spcCol="360000">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lang="en-US" dirty="0">
                <a:latin typeface="Montserrat Medium" pitchFamily="2" charset="77"/>
              </a:rPr>
              <a:t>of organizations purchase data directly from the data provider.</a:t>
            </a:r>
            <a:endParaRPr lang="en-CA" dirty="0">
              <a:latin typeface="Montserrat Medium" pitchFamily="2" charset="77"/>
            </a:endParaRPr>
          </a:p>
          <a:p>
            <a:pPr algn="r">
              <a:lnSpc>
                <a:spcPts val="2000"/>
              </a:lnSpc>
              <a:spcBef>
                <a:spcPts val="0"/>
              </a:spcBef>
            </a:pPr>
            <a:r>
              <a:rPr lang="en-CA" sz="900" dirty="0">
                <a:solidFill>
                  <a:srgbClr val="333333"/>
                </a:solidFill>
              </a:rPr>
              <a:t>Source</a:t>
            </a:r>
            <a:r>
              <a:rPr lang="en-CA" sz="900" b="1" dirty="0">
                <a:solidFill>
                  <a:srgbClr val="333333"/>
                </a:solidFill>
              </a:rPr>
              <a:t>: </a:t>
            </a:r>
            <a:r>
              <a:rPr lang="en-CA" sz="900" dirty="0">
                <a:solidFill>
                  <a:prstClr val="black">
                    <a:lumMod val="85000"/>
                    <a:lumOff val="15000"/>
                  </a:prstClr>
                </a:solidFill>
                <a:ea typeface="Roboto" panose="02000000000000000000" pitchFamily="2" charset="0"/>
              </a:rPr>
              <a:t>IDC Survey,  2020  “</a:t>
            </a:r>
            <a:r>
              <a:rPr lang="en-US" sz="900" dirty="0">
                <a:solidFill>
                  <a:srgbClr val="333333"/>
                </a:solidFill>
              </a:rPr>
              <a:t>The Data-as-a-Service (DaaS) Market at a Glance</a:t>
            </a:r>
            <a:r>
              <a:rPr lang="en-CA" sz="900" dirty="0">
                <a:solidFill>
                  <a:prstClr val="black">
                    <a:lumMod val="85000"/>
                    <a:lumOff val="15000"/>
                  </a:prstClr>
                </a:solidFill>
                <a:ea typeface="Roboto" panose="02000000000000000000" pitchFamily="2" charset="0"/>
              </a:rPr>
              <a:t>” </a:t>
            </a:r>
            <a:endParaRPr lang="en-CA" sz="900" i="1" dirty="0"/>
          </a:p>
        </p:txBody>
      </p:sp>
      <p:sp>
        <p:nvSpPr>
          <p:cNvPr id="18" name="Text Placeholder 7">
            <a:extLst>
              <a:ext uri="{FF2B5EF4-FFF2-40B4-BE49-F238E27FC236}">
                <a16:creationId xmlns:a16="http://schemas.microsoft.com/office/drawing/2014/main" id="{F062F117-6C12-48E6-949F-BBDFD0700EC9}"/>
              </a:ext>
            </a:extLst>
          </p:cNvPr>
          <p:cNvSpPr txBox="1">
            <a:spLocks/>
          </p:cNvSpPr>
          <p:nvPr/>
        </p:nvSpPr>
        <p:spPr>
          <a:xfrm>
            <a:off x="8449970" y="2633753"/>
            <a:ext cx="2722003" cy="1169872"/>
          </a:xfrm>
          <a:prstGeom prst="rect">
            <a:avLst/>
          </a:prstGeom>
        </p:spPr>
        <p:txBody>
          <a:bodyPr wrap="square" lIns="0" tIns="0" rIns="0" bIns="0" numCol="1" spcCol="360000">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latin typeface="Montserrat Medium" pitchFamily="2" charset="77"/>
              </a:rPr>
              <a:t>of organizations purchase data via open or closed data marketplaces.</a:t>
            </a:r>
          </a:p>
          <a:p>
            <a:pPr algn="r">
              <a:lnSpc>
                <a:spcPts val="2000"/>
              </a:lnSpc>
              <a:spcBef>
                <a:spcPts val="0"/>
              </a:spcBef>
              <a:defRPr/>
            </a:pPr>
            <a:r>
              <a:rPr lang="en-CA" sz="900" dirty="0">
                <a:solidFill>
                  <a:srgbClr val="333333"/>
                </a:solidFill>
              </a:rPr>
              <a:t>Source: IDC Survey,  2020  “</a:t>
            </a:r>
            <a:r>
              <a:rPr lang="en-US" sz="900" dirty="0">
                <a:solidFill>
                  <a:srgbClr val="333333"/>
                </a:solidFill>
              </a:rPr>
              <a:t>The Data-as-a-Service (DaaS) Market at a Glance</a:t>
            </a:r>
            <a:r>
              <a:rPr lang="en-CA" sz="900" dirty="0">
                <a:solidFill>
                  <a:srgbClr val="333333"/>
                </a:solidFill>
              </a:rPr>
              <a:t>”</a:t>
            </a:r>
            <a:endParaRPr lang="en-CA" dirty="0">
              <a:latin typeface="Montserrat Medium" pitchFamily="2" charset="77"/>
            </a:endParaRPr>
          </a:p>
        </p:txBody>
      </p:sp>
      <p:grpSp>
        <p:nvGrpSpPr>
          <p:cNvPr id="19" name="Group 18">
            <a:extLst>
              <a:ext uri="{FF2B5EF4-FFF2-40B4-BE49-F238E27FC236}">
                <a16:creationId xmlns:a16="http://schemas.microsoft.com/office/drawing/2014/main" id="{5B89971E-A506-43BB-A4B7-8B778AF8BE5A}"/>
              </a:ext>
            </a:extLst>
          </p:cNvPr>
          <p:cNvGrpSpPr/>
          <p:nvPr/>
        </p:nvGrpSpPr>
        <p:grpSpPr>
          <a:xfrm>
            <a:off x="5967040" y="2282206"/>
            <a:ext cx="2363746" cy="1600135"/>
            <a:chOff x="-322941" y="2809364"/>
            <a:chExt cx="3273953" cy="2159884"/>
          </a:xfrm>
        </p:grpSpPr>
        <p:graphicFrame>
          <p:nvGraphicFramePr>
            <p:cNvPr id="20" name="Chart 19">
              <a:extLst>
                <a:ext uri="{FF2B5EF4-FFF2-40B4-BE49-F238E27FC236}">
                  <a16:creationId xmlns:a16="http://schemas.microsoft.com/office/drawing/2014/main" id="{5D5FCF27-1EF4-44E7-BCE7-5EA84435BA3E}"/>
                </a:ext>
              </a:extLst>
            </p:cNvPr>
            <p:cNvGraphicFramePr/>
            <p:nvPr>
              <p:extLst>
                <p:ext uri="{D42A27DB-BD31-4B8C-83A1-F6EECF244321}">
                  <p14:modId xmlns:p14="http://schemas.microsoft.com/office/powerpoint/2010/main" val="505465359"/>
                </p:ext>
              </p:extLst>
            </p:nvPr>
          </p:nvGraphicFramePr>
          <p:xfrm>
            <a:off x="-322941" y="2809364"/>
            <a:ext cx="3273953" cy="215988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22213516-EDC3-47AD-883E-81255160A1C5}"/>
                </a:ext>
              </a:extLst>
            </p:cNvPr>
            <p:cNvSpPr txBox="1"/>
            <p:nvPr/>
          </p:nvSpPr>
          <p:spPr>
            <a:xfrm>
              <a:off x="352735" y="3783619"/>
              <a:ext cx="2343150" cy="373897"/>
            </a:xfrm>
            <a:prstGeom prst="rect">
              <a:avLst/>
            </a:prstGeom>
          </p:spPr>
          <p:txBody>
            <a:bodyPr vert="horz" wrap="square" lIns="0" tIns="0" rIns="0" bIns="0" rtlCol="0">
              <a:spAutoFit/>
            </a:bodyPr>
            <a:lstStyle/>
            <a:p>
              <a:pPr marL="289946" marR="242975" lvl="1" algn="ctr">
                <a:spcBef>
                  <a:spcPts val="55"/>
                </a:spcBef>
              </a:pPr>
              <a:r>
                <a:rPr lang="en-US" sz="1800" b="1" spc="-30" dirty="0">
                  <a:solidFill>
                    <a:srgbClr val="2576B7"/>
                  </a:solidFill>
                  <a:latin typeface="Roboto Condensed Light" panose="02000000000000000000" pitchFamily="2" charset="0"/>
                  <a:cs typeface="Arial Narrow"/>
                </a:rPr>
                <a:t>32%</a:t>
              </a:r>
            </a:p>
          </p:txBody>
        </p:sp>
      </p:grpSp>
      <p:sp>
        <p:nvSpPr>
          <p:cNvPr id="35" name="TextBox 34">
            <a:extLst>
              <a:ext uri="{FF2B5EF4-FFF2-40B4-BE49-F238E27FC236}">
                <a16:creationId xmlns:a16="http://schemas.microsoft.com/office/drawing/2014/main" id="{9CFC1CF6-E786-4C5C-B235-70BA22CDB91B}"/>
              </a:ext>
            </a:extLst>
          </p:cNvPr>
          <p:cNvSpPr txBox="1"/>
          <p:nvPr/>
        </p:nvSpPr>
        <p:spPr>
          <a:xfrm>
            <a:off x="6656487" y="4931909"/>
            <a:ext cx="1208693" cy="276999"/>
          </a:xfrm>
          <a:prstGeom prst="rect">
            <a:avLst/>
          </a:prstGeom>
        </p:spPr>
        <p:txBody>
          <a:bodyPr vert="horz" wrap="square" lIns="0" tIns="0" rIns="0" bIns="0" rtlCol="0">
            <a:spAutoFit/>
          </a:bodyPr>
          <a:lstStyle/>
          <a:p>
            <a:pPr marL="289946" marR="242975" lvl="1" algn="ctr">
              <a:spcBef>
                <a:spcPts val="55"/>
              </a:spcBef>
            </a:pPr>
            <a:r>
              <a:rPr lang="en-US" sz="1800" b="1" spc="-30" dirty="0">
                <a:solidFill>
                  <a:srgbClr val="2576B7"/>
                </a:solidFill>
                <a:latin typeface="Roboto Condensed Light" panose="02000000000000000000" pitchFamily="2" charset="0"/>
                <a:cs typeface="Arial Narrow"/>
              </a:rPr>
              <a:t>46%</a:t>
            </a:r>
          </a:p>
        </p:txBody>
      </p:sp>
      <p:sp>
        <p:nvSpPr>
          <p:cNvPr id="36" name="Text Placeholder 7">
            <a:extLst>
              <a:ext uri="{FF2B5EF4-FFF2-40B4-BE49-F238E27FC236}">
                <a16:creationId xmlns:a16="http://schemas.microsoft.com/office/drawing/2014/main" id="{7641EB58-2879-4955-901A-08215F2784EE}"/>
              </a:ext>
            </a:extLst>
          </p:cNvPr>
          <p:cNvSpPr txBox="1">
            <a:spLocks/>
          </p:cNvSpPr>
          <p:nvPr/>
        </p:nvSpPr>
        <p:spPr>
          <a:xfrm>
            <a:off x="8436627" y="4422961"/>
            <a:ext cx="2722003" cy="1169872"/>
          </a:xfrm>
          <a:prstGeom prst="rect">
            <a:avLst/>
          </a:prstGeom>
        </p:spPr>
        <p:txBody>
          <a:bodyPr wrap="square" lIns="0" tIns="0" rIns="0" bIns="0" numCol="1" spcCol="360000">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latin typeface="Montserrat Medium" pitchFamily="2" charset="77"/>
              </a:rPr>
              <a:t>of organizations haven’t had the technology in place to take advantage of their data. </a:t>
            </a:r>
          </a:p>
          <a:p>
            <a:pPr algn="r">
              <a:lnSpc>
                <a:spcPts val="2000"/>
              </a:lnSpc>
              <a:spcBef>
                <a:spcPts val="0"/>
              </a:spcBef>
            </a:pPr>
            <a:r>
              <a:rPr lang="en-CA" sz="900" dirty="0">
                <a:solidFill>
                  <a:srgbClr val="333333"/>
                </a:solidFill>
              </a:rPr>
              <a:t>Source</a:t>
            </a:r>
            <a:r>
              <a:rPr lang="en-CA" sz="900" b="1" dirty="0">
                <a:solidFill>
                  <a:srgbClr val="333333"/>
                </a:solidFill>
              </a:rPr>
              <a:t>:  </a:t>
            </a:r>
            <a:r>
              <a:rPr lang="en-CA" sz="900" dirty="0">
                <a:solidFill>
                  <a:prstClr val="black">
                    <a:lumMod val="85000"/>
                    <a:lumOff val="15000"/>
                  </a:prstClr>
                </a:solidFill>
                <a:ea typeface="Roboto" panose="02000000000000000000" pitchFamily="2" charset="0"/>
              </a:rPr>
              <a:t>dun &amp; bradstreet,  “the Past, Present and Future of data” 2020</a:t>
            </a:r>
            <a:endParaRPr lang="en-CA" dirty="0">
              <a:latin typeface="Montserrat Medium" pitchFamily="2" charset="77"/>
            </a:endParaRPr>
          </a:p>
        </p:txBody>
      </p:sp>
      <p:graphicFrame>
        <p:nvGraphicFramePr>
          <p:cNvPr id="38" name="Chart 37">
            <a:extLst>
              <a:ext uri="{FF2B5EF4-FFF2-40B4-BE49-F238E27FC236}">
                <a16:creationId xmlns:a16="http://schemas.microsoft.com/office/drawing/2014/main" id="{5617AD46-66E6-4F04-8337-0DA201B4823D}"/>
              </a:ext>
            </a:extLst>
          </p:cNvPr>
          <p:cNvGraphicFramePr/>
          <p:nvPr>
            <p:extLst>
              <p:ext uri="{D42A27DB-BD31-4B8C-83A1-F6EECF244321}">
                <p14:modId xmlns:p14="http://schemas.microsoft.com/office/powerpoint/2010/main" val="3328052218"/>
              </p:ext>
            </p:extLst>
          </p:nvPr>
        </p:nvGraphicFramePr>
        <p:xfrm>
          <a:off x="322968" y="4325814"/>
          <a:ext cx="2142326" cy="2002165"/>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a:extLst>
              <a:ext uri="{FF2B5EF4-FFF2-40B4-BE49-F238E27FC236}">
                <a16:creationId xmlns:a16="http://schemas.microsoft.com/office/drawing/2014/main" id="{2370A984-AA6D-4907-9A8B-F8F180350A73}"/>
              </a:ext>
            </a:extLst>
          </p:cNvPr>
          <p:cNvSpPr txBox="1"/>
          <p:nvPr/>
        </p:nvSpPr>
        <p:spPr>
          <a:xfrm>
            <a:off x="748019" y="5163887"/>
            <a:ext cx="1206288" cy="369332"/>
          </a:xfrm>
          <a:prstGeom prst="rect">
            <a:avLst/>
          </a:prstGeom>
        </p:spPr>
        <p:txBody>
          <a:bodyPr vert="horz" wrap="square" lIns="0" tIns="0" rIns="0" bIns="0" rtlCol="0">
            <a:spAutoFit/>
          </a:bodyPr>
          <a:lstStyle/>
          <a:p>
            <a:pPr marL="289946" marR="242975" lvl="1" algn="ctr">
              <a:spcBef>
                <a:spcPts val="55"/>
              </a:spcBef>
            </a:pPr>
            <a:r>
              <a:rPr lang="en-US" sz="2400" b="1" spc="-30" dirty="0">
                <a:solidFill>
                  <a:srgbClr val="2576B7"/>
                </a:solidFill>
                <a:latin typeface="Roboto Condensed Light" panose="02000000000000000000" pitchFamily="2" charset="0"/>
                <a:cs typeface="Arial Narrow"/>
              </a:rPr>
              <a:t>45%</a:t>
            </a:r>
          </a:p>
        </p:txBody>
      </p:sp>
      <p:sp>
        <p:nvSpPr>
          <p:cNvPr id="40" name="Text Placeholder 7">
            <a:extLst>
              <a:ext uri="{FF2B5EF4-FFF2-40B4-BE49-F238E27FC236}">
                <a16:creationId xmlns:a16="http://schemas.microsoft.com/office/drawing/2014/main" id="{D456FA41-0801-4FCB-B1B8-2B948CFC1932}"/>
              </a:ext>
            </a:extLst>
          </p:cNvPr>
          <p:cNvSpPr txBox="1">
            <a:spLocks/>
          </p:cNvSpPr>
          <p:nvPr/>
        </p:nvSpPr>
        <p:spPr>
          <a:xfrm>
            <a:off x="2528158" y="4816464"/>
            <a:ext cx="2722003" cy="1169807"/>
          </a:xfrm>
          <a:prstGeom prst="rect">
            <a:avLst/>
          </a:prstGeom>
        </p:spPr>
        <p:txBody>
          <a:bodyPr wrap="square" lIns="0" tIns="0" rIns="0" bIns="0" numCol="1" spcCol="360000">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latin typeface="Montserrat Medium" pitchFamily="2" charset="77"/>
              </a:rPr>
              <a:t>of data has been the concern of the IT department rather than the business. </a:t>
            </a:r>
          </a:p>
          <a:p>
            <a:pPr algn="r">
              <a:lnSpc>
                <a:spcPts val="2000"/>
              </a:lnSpc>
              <a:spcBef>
                <a:spcPts val="0"/>
              </a:spcBef>
            </a:pPr>
            <a:r>
              <a:rPr lang="en-CA" sz="900" dirty="0">
                <a:solidFill>
                  <a:srgbClr val="333333"/>
                </a:solidFill>
              </a:rPr>
              <a:t>Source</a:t>
            </a:r>
            <a:r>
              <a:rPr lang="en-CA" sz="900" b="1" dirty="0">
                <a:solidFill>
                  <a:srgbClr val="333333"/>
                </a:solidFill>
              </a:rPr>
              <a:t>: </a:t>
            </a:r>
            <a:r>
              <a:rPr lang="en-CA" sz="900" dirty="0">
                <a:solidFill>
                  <a:prstClr val="black">
                    <a:lumMod val="85000"/>
                    <a:lumOff val="15000"/>
                  </a:prstClr>
                </a:solidFill>
                <a:ea typeface="Roboto" panose="02000000000000000000" pitchFamily="2" charset="0"/>
              </a:rPr>
              <a:t>dun &amp; bradstreet,  “the Past, Present and Future of data” 2020 </a:t>
            </a:r>
            <a:endParaRPr lang="en-CA" sz="900" i="1" dirty="0"/>
          </a:p>
        </p:txBody>
      </p:sp>
      <p:graphicFrame>
        <p:nvGraphicFramePr>
          <p:cNvPr id="42" name="Chart 41">
            <a:extLst>
              <a:ext uri="{FF2B5EF4-FFF2-40B4-BE49-F238E27FC236}">
                <a16:creationId xmlns:a16="http://schemas.microsoft.com/office/drawing/2014/main" id="{CA92B1C2-2252-4187-852B-383F61508D3F}"/>
              </a:ext>
            </a:extLst>
          </p:cNvPr>
          <p:cNvGraphicFramePr/>
          <p:nvPr>
            <p:extLst>
              <p:ext uri="{D42A27DB-BD31-4B8C-83A1-F6EECF244321}">
                <p14:modId xmlns:p14="http://schemas.microsoft.com/office/powerpoint/2010/main" val="1481145348"/>
              </p:ext>
            </p:extLst>
          </p:nvPr>
        </p:nvGraphicFramePr>
        <p:xfrm>
          <a:off x="5962777" y="4135156"/>
          <a:ext cx="2363746" cy="1600135"/>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0BC235A8-FA03-4458-84F5-A61EBE74EE08}"/>
              </a:ext>
            </a:extLst>
          </p:cNvPr>
          <p:cNvSpPr/>
          <p:nvPr/>
        </p:nvSpPr>
        <p:spPr>
          <a:xfrm>
            <a:off x="359999" y="1080000"/>
            <a:ext cx="5159097" cy="707886"/>
          </a:xfrm>
          <a:prstGeom prst="rect">
            <a:avLst/>
          </a:prstGeom>
        </p:spPr>
        <p:txBody>
          <a:bodyPr wrap="square">
            <a:spAutoFit/>
          </a:bodyPr>
          <a:lstStyle/>
          <a:p>
            <a:r>
              <a:rPr lang="en-US" sz="2000" dirty="0">
                <a:latin typeface="Montserrat SemiBold" panose="020B0604020202020204" charset="0"/>
              </a:rPr>
              <a:t>As a result, organizations struggle </a:t>
            </a:r>
          </a:p>
          <a:p>
            <a:r>
              <a:rPr lang="en-US" sz="2000" dirty="0">
                <a:latin typeface="Montserrat SemiBold" panose="020B0604020202020204" charset="0"/>
              </a:rPr>
              <a:t>to find data</a:t>
            </a:r>
            <a:endParaRPr lang="en-CA" sz="2000" dirty="0"/>
          </a:p>
        </p:txBody>
      </p:sp>
    </p:spTree>
    <p:extLst>
      <p:ext uri="{BB962C8B-B14F-4D97-AF65-F5344CB8AC3E}">
        <p14:creationId xmlns:p14="http://schemas.microsoft.com/office/powerpoint/2010/main" val="2213943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6198B6-4654-4702-BC45-75EE436A1A64}"/>
              </a:ext>
            </a:extLst>
          </p:cNvPr>
          <p:cNvSpPr/>
          <p:nvPr/>
        </p:nvSpPr>
        <p:spPr>
          <a:xfrm>
            <a:off x="8323626" y="1080000"/>
            <a:ext cx="3733111" cy="2657138"/>
          </a:xfrm>
          <a:prstGeom prst="rect">
            <a:avLst/>
          </a:prstGeom>
        </p:spPr>
        <p:txBody>
          <a:bodyPr wrap="square">
            <a:spAutoFit/>
          </a:bodyPr>
          <a:lstStyle/>
          <a:p>
            <a:pPr>
              <a:lnSpc>
                <a:spcPts val="2000"/>
              </a:lnSpc>
            </a:pPr>
            <a:r>
              <a:rPr lang="en-US" sz="1800" dirty="0">
                <a:latin typeface="Roboto Condensed Light" panose="02000000000000000000" pitchFamily="2" charset="0"/>
                <a:cs typeface="Arial" panose="020B0604020202020204" pitchFamily="34" charset="0"/>
              </a:rPr>
              <a:t>Benefits of data sharing</a:t>
            </a:r>
          </a:p>
          <a:p>
            <a:pPr marL="182563" indent="-182563">
              <a:lnSpc>
                <a:spcPts val="2000"/>
              </a:lnSpc>
              <a:buFont typeface="+mj-lt"/>
              <a:buAutoNum type="arabicPeriod"/>
            </a:pPr>
            <a:endParaRPr lang="en-US" sz="1400" dirty="0">
              <a:latin typeface="Roboto Condensed Light" panose="02000000000000000000" pitchFamily="2" charset="0"/>
              <a:cs typeface="Arial" panose="020B0604020202020204" pitchFamily="34" charset="0"/>
            </a:endParaRPr>
          </a:p>
          <a:p>
            <a:pPr marL="182563" indent="-182563">
              <a:lnSpc>
                <a:spcPts val="2000"/>
              </a:lnSpc>
              <a:spcBef>
                <a:spcPts val="0"/>
              </a:spcBef>
              <a:buFont typeface="+mj-lt"/>
              <a:buAutoNum type="arabicPeriod"/>
            </a:pPr>
            <a:r>
              <a:rPr lang="en-US" sz="1400" dirty="0">
                <a:latin typeface="Roboto Condensed Light" panose="02000000000000000000" pitchFamily="2" charset="0"/>
                <a:cs typeface="Arial" panose="020B0604020202020204" pitchFamily="34" charset="0"/>
              </a:rPr>
              <a:t>Utility </a:t>
            </a:r>
          </a:p>
          <a:p>
            <a:pPr marL="182563" indent="-182563">
              <a:lnSpc>
                <a:spcPts val="2000"/>
              </a:lnSpc>
              <a:spcBef>
                <a:spcPts val="0"/>
              </a:spcBef>
              <a:buFont typeface="+mj-lt"/>
              <a:buAutoNum type="arabicPeriod"/>
            </a:pPr>
            <a:r>
              <a:rPr lang="en-US" sz="1400" dirty="0">
                <a:latin typeface="Roboto Condensed Light" panose="02000000000000000000" pitchFamily="2" charset="0"/>
                <a:cs typeface="Arial" panose="020B0604020202020204" pitchFamily="34" charset="0"/>
              </a:rPr>
              <a:t>Uniqueness or exclusivity </a:t>
            </a:r>
          </a:p>
          <a:p>
            <a:pPr marL="182563" indent="-182563">
              <a:lnSpc>
                <a:spcPts val="2000"/>
              </a:lnSpc>
              <a:spcBef>
                <a:spcPts val="0"/>
              </a:spcBef>
              <a:buFont typeface="+mj-lt"/>
              <a:buAutoNum type="arabicPeriod"/>
            </a:pPr>
            <a:r>
              <a:rPr lang="en-US" sz="1400" dirty="0">
                <a:latin typeface="Roboto Condensed Light" panose="02000000000000000000" pitchFamily="2" charset="0"/>
                <a:cs typeface="Arial" panose="020B0604020202020204" pitchFamily="34" charset="0"/>
              </a:rPr>
              <a:t>Ease of production </a:t>
            </a:r>
          </a:p>
          <a:p>
            <a:pPr marL="182563" indent="-182563">
              <a:lnSpc>
                <a:spcPts val="2000"/>
              </a:lnSpc>
              <a:spcBef>
                <a:spcPts val="0"/>
              </a:spcBef>
              <a:buFont typeface="+mj-lt"/>
              <a:buAutoNum type="arabicPeriod"/>
            </a:pPr>
            <a:r>
              <a:rPr lang="en-US" sz="1400" dirty="0">
                <a:latin typeface="Roboto Condensed Light" panose="02000000000000000000" pitchFamily="2" charset="0"/>
                <a:cs typeface="Arial" panose="020B0604020202020204" pitchFamily="34" charset="0"/>
              </a:rPr>
              <a:t>Usage and sharing restrictions </a:t>
            </a:r>
          </a:p>
          <a:p>
            <a:pPr marL="182563" indent="-182563">
              <a:lnSpc>
                <a:spcPts val="2000"/>
              </a:lnSpc>
              <a:spcBef>
                <a:spcPts val="0"/>
              </a:spcBef>
              <a:buFont typeface="+mj-lt"/>
              <a:buAutoNum type="arabicPeriod"/>
            </a:pPr>
            <a:r>
              <a:rPr lang="en-US" sz="1400" dirty="0">
                <a:latin typeface="Roboto Condensed Light" panose="02000000000000000000" pitchFamily="2" charset="0"/>
                <a:cs typeface="Arial" panose="020B0604020202020204" pitchFamily="34" charset="0"/>
              </a:rPr>
              <a:t>Usability and integration </a:t>
            </a:r>
          </a:p>
          <a:p>
            <a:pPr marL="182563" indent="-182563">
              <a:lnSpc>
                <a:spcPts val="2000"/>
              </a:lnSpc>
              <a:spcBef>
                <a:spcPts val="0"/>
              </a:spcBef>
              <a:buFont typeface="+mj-lt"/>
              <a:buAutoNum type="arabicPeriod"/>
            </a:pPr>
            <a:r>
              <a:rPr lang="en-US" sz="1400" dirty="0">
                <a:latin typeface="Roboto Condensed Light" panose="02000000000000000000" pitchFamily="2" charset="0"/>
                <a:cs typeface="Arial" panose="020B0604020202020204" pitchFamily="34" charset="0"/>
              </a:rPr>
              <a:t>Trustworthiness </a:t>
            </a:r>
          </a:p>
          <a:p>
            <a:pPr marL="182563" indent="-182563">
              <a:lnSpc>
                <a:spcPts val="2000"/>
              </a:lnSpc>
              <a:spcBef>
                <a:spcPts val="0"/>
              </a:spcBef>
              <a:buFont typeface="+mj-lt"/>
              <a:buAutoNum type="arabicPeriod"/>
            </a:pPr>
            <a:r>
              <a:rPr lang="en-US" sz="1400" dirty="0">
                <a:latin typeface="Roboto Condensed Light" panose="02000000000000000000" pitchFamily="2" charset="0"/>
                <a:cs typeface="Arial" panose="020B0604020202020204" pitchFamily="34" charset="0"/>
              </a:rPr>
              <a:t>Support </a:t>
            </a:r>
          </a:p>
          <a:p>
            <a:pPr marL="182563" indent="-182563">
              <a:lnSpc>
                <a:spcPts val="2000"/>
              </a:lnSpc>
              <a:spcBef>
                <a:spcPts val="0"/>
              </a:spcBef>
              <a:buFont typeface="+mj-lt"/>
              <a:buAutoNum type="arabicPeriod"/>
            </a:pPr>
            <a:r>
              <a:rPr lang="en-US" sz="1400" dirty="0">
                <a:latin typeface="Roboto Condensed Light" panose="02000000000000000000" pitchFamily="2" charset="0"/>
                <a:cs typeface="Arial" panose="020B0604020202020204" pitchFamily="34" charset="0"/>
              </a:rPr>
              <a:t>Consumer demand</a:t>
            </a:r>
            <a:endParaRPr lang="en-CA" sz="1400" dirty="0">
              <a:latin typeface="Roboto Condensed Light" panose="02000000000000000000" pitchFamily="2" charset="0"/>
              <a:cs typeface="Arial" panose="020B0604020202020204" pitchFamily="34" charset="0"/>
            </a:endParaRPr>
          </a:p>
        </p:txBody>
      </p:sp>
      <p:sp>
        <p:nvSpPr>
          <p:cNvPr id="20" name="Title 5">
            <a:extLst>
              <a:ext uri="{FF2B5EF4-FFF2-40B4-BE49-F238E27FC236}">
                <a16:creationId xmlns:a16="http://schemas.microsoft.com/office/drawing/2014/main" id="{10545E99-D144-4B09-B88F-AE8795D4CB3D}"/>
              </a:ext>
            </a:extLst>
          </p:cNvPr>
          <p:cNvSpPr txBox="1">
            <a:spLocks/>
          </p:cNvSpPr>
          <p:nvPr/>
        </p:nvSpPr>
        <p:spPr>
          <a:xfrm>
            <a:off x="360000" y="540000"/>
            <a:ext cx="6605343" cy="6805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rgbClr val="4A4A4A"/>
                </a:solidFill>
                <a:latin typeface="Montserrat SemiBold" pitchFamily="2" charset="77"/>
                <a:ea typeface="+mj-ea"/>
                <a:cs typeface="Arial" panose="020B0604020202020204" pitchFamily="34" charset="0"/>
              </a:defRPr>
            </a:lvl1pPr>
          </a:lstStyle>
          <a:p>
            <a:r>
              <a:rPr lang="en-US" sz="3200" dirty="0">
                <a:solidFill>
                  <a:srgbClr val="2576B7"/>
                </a:solidFill>
              </a:rPr>
              <a:t>Data sharing challenge</a:t>
            </a:r>
          </a:p>
        </p:txBody>
      </p:sp>
      <p:sp>
        <p:nvSpPr>
          <p:cNvPr id="21" name="Text Placeholder 6">
            <a:extLst>
              <a:ext uri="{FF2B5EF4-FFF2-40B4-BE49-F238E27FC236}">
                <a16:creationId xmlns:a16="http://schemas.microsoft.com/office/drawing/2014/main" id="{B294199D-81D8-4082-B72A-71C0ACAB83C1}"/>
              </a:ext>
            </a:extLst>
          </p:cNvPr>
          <p:cNvSpPr txBox="1">
            <a:spLocks/>
          </p:cNvSpPr>
          <p:nvPr/>
        </p:nvSpPr>
        <p:spPr>
          <a:xfrm>
            <a:off x="371474" y="1326943"/>
            <a:ext cx="4160421"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solidFill>
                <a:srgbClr val="4A4A4A"/>
              </a:solidFill>
            </a:endParaRPr>
          </a:p>
        </p:txBody>
      </p:sp>
      <p:sp>
        <p:nvSpPr>
          <p:cNvPr id="22" name="Text Placeholder 7">
            <a:extLst>
              <a:ext uri="{FF2B5EF4-FFF2-40B4-BE49-F238E27FC236}">
                <a16:creationId xmlns:a16="http://schemas.microsoft.com/office/drawing/2014/main" id="{CCBDE864-4BF2-4DB8-91A8-7EA9BF04BE49}"/>
              </a:ext>
            </a:extLst>
          </p:cNvPr>
          <p:cNvSpPr txBox="1">
            <a:spLocks/>
          </p:cNvSpPr>
          <p:nvPr/>
        </p:nvSpPr>
        <p:spPr>
          <a:xfrm>
            <a:off x="360000" y="1080000"/>
            <a:ext cx="7440230" cy="1087857"/>
          </a:xfrm>
          <a:prstGeom prst="rect">
            <a:avLst/>
          </a:prstGeom>
        </p:spPr>
        <p:txBody>
          <a:bodyPr lIns="90000" tIns="0" rIns="9000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fontAlgn="base">
              <a:lnSpc>
                <a:spcPct val="110000"/>
              </a:lnSpc>
              <a:spcBef>
                <a:spcPts val="1000"/>
              </a:spcBef>
              <a:spcAft>
                <a:spcPct val="0"/>
              </a:spcAft>
              <a:buSzPct val="100000"/>
              <a:defRPr/>
            </a:pPr>
            <a:r>
              <a:rPr lang="en-US" sz="1600" dirty="0">
                <a:solidFill>
                  <a:srgbClr val="000000"/>
                </a:solidFill>
                <a:latin typeface="Roboto Condensed Light" panose="02000000000000000000" pitchFamily="2" charset="0"/>
              </a:rPr>
              <a:t>Data sharing has enormous economic and societal benefits. Data can stimulate economic growth, promote better decision making, increase transparency and efficiency, as well as improve your quality of life. However, in the current state, it is difficult and risky to share data at the larger scale. Common data sharing issues can be categorized as follows: </a:t>
            </a:r>
          </a:p>
        </p:txBody>
      </p:sp>
      <p:sp>
        <p:nvSpPr>
          <p:cNvPr id="23" name="Freeform 1015">
            <a:extLst>
              <a:ext uri="{FF2B5EF4-FFF2-40B4-BE49-F238E27FC236}">
                <a16:creationId xmlns:a16="http://schemas.microsoft.com/office/drawing/2014/main" id="{CDEB7F78-F85D-4C5D-957E-56B070D2C186}"/>
              </a:ext>
            </a:extLst>
          </p:cNvPr>
          <p:cNvSpPr>
            <a:spLocks noChangeAspect="1"/>
          </p:cNvSpPr>
          <p:nvPr/>
        </p:nvSpPr>
        <p:spPr bwMode="auto">
          <a:xfrm>
            <a:off x="2483567" y="2743775"/>
            <a:ext cx="991796" cy="991796"/>
          </a:xfrm>
          <a:custGeom>
            <a:avLst/>
            <a:gdLst>
              <a:gd name="T0" fmla="*/ 7726423 w 293329"/>
              <a:gd name="T1" fmla="*/ 9850932 h 293332"/>
              <a:gd name="T2" fmla="*/ 2935958 w 293329"/>
              <a:gd name="T3" fmla="*/ 9676341 h 293332"/>
              <a:gd name="T4" fmla="*/ 8633732 w 293329"/>
              <a:gd name="T5" fmla="*/ 8887648 h 293332"/>
              <a:gd name="T6" fmla="*/ 8503163 w 293329"/>
              <a:gd name="T7" fmla="*/ 10333017 h 293332"/>
              <a:gd name="T8" fmla="*/ 10187033 w 293329"/>
              <a:gd name="T9" fmla="*/ 9107071 h 293332"/>
              <a:gd name="T10" fmla="*/ 10656909 w 293329"/>
              <a:gd name="T11" fmla="*/ 9507104 h 293332"/>
              <a:gd name="T12" fmla="*/ 8346597 w 293329"/>
              <a:gd name="T13" fmla="*/ 10655613 h 293332"/>
              <a:gd name="T14" fmla="*/ 8398777 w 293329"/>
              <a:gd name="T15" fmla="*/ 8900613 h 293332"/>
              <a:gd name="T16" fmla="*/ 456778 w 293329"/>
              <a:gd name="T17" fmla="*/ 9107071 h 293332"/>
              <a:gd name="T18" fmla="*/ 2153785 w 293329"/>
              <a:gd name="T19" fmla="*/ 10333017 h 293332"/>
              <a:gd name="T20" fmla="*/ 2023134 w 293329"/>
              <a:gd name="T21" fmla="*/ 8887648 h 293332"/>
              <a:gd name="T22" fmla="*/ 2466970 w 293329"/>
              <a:gd name="T23" fmla="*/ 10500789 h 293332"/>
              <a:gd name="T24" fmla="*/ 0 w 293329"/>
              <a:gd name="T25" fmla="*/ 10500789 h 293332"/>
              <a:gd name="T26" fmla="*/ 443780 w 293329"/>
              <a:gd name="T27" fmla="*/ 8887648 h 293332"/>
              <a:gd name="T28" fmla="*/ 9388267 w 293329"/>
              <a:gd name="T29" fmla="*/ 8605304 h 293332"/>
              <a:gd name="T30" fmla="*/ 1198367 w 293329"/>
              <a:gd name="T31" fmla="*/ 7874844 h 293332"/>
              <a:gd name="T32" fmla="*/ 1570072 w 293329"/>
              <a:gd name="T33" fmla="*/ 8233637 h 293332"/>
              <a:gd name="T34" fmla="*/ 10080391 w 293329"/>
              <a:gd name="T35" fmla="*/ 8233637 h 293332"/>
              <a:gd name="T36" fmla="*/ 9388267 w 293329"/>
              <a:gd name="T37" fmla="*/ 7554479 h 293332"/>
              <a:gd name="T38" fmla="*/ 1198367 w 293329"/>
              <a:gd name="T39" fmla="*/ 8925645 h 293332"/>
              <a:gd name="T40" fmla="*/ 5130248 w 293329"/>
              <a:gd name="T41" fmla="*/ 6689459 h 293332"/>
              <a:gd name="T42" fmla="*/ 6635580 w 293329"/>
              <a:gd name="T43" fmla="*/ 7022186 h 293332"/>
              <a:gd name="T44" fmla="*/ 5130248 w 293329"/>
              <a:gd name="T45" fmla="*/ 6689459 h 293332"/>
              <a:gd name="T46" fmla="*/ 6792622 w 293329"/>
              <a:gd name="T47" fmla="*/ 5753460 h 293332"/>
              <a:gd name="T48" fmla="*/ 4960060 w 293329"/>
              <a:gd name="T49" fmla="*/ 5753460 h 293332"/>
              <a:gd name="T50" fmla="*/ 4394049 w 293329"/>
              <a:gd name="T51" fmla="*/ 8425350 h 293332"/>
              <a:gd name="T52" fmla="*/ 4394049 w 293329"/>
              <a:gd name="T53" fmla="*/ 4434924 h 293332"/>
              <a:gd name="T54" fmla="*/ 3801866 w 293329"/>
              <a:gd name="T55" fmla="*/ 8425350 h 293332"/>
              <a:gd name="T56" fmla="*/ 3801866 w 293329"/>
              <a:gd name="T57" fmla="*/ 4434924 h 293332"/>
              <a:gd name="T58" fmla="*/ 10173087 w 293329"/>
              <a:gd name="T59" fmla="*/ 3648251 h 293332"/>
              <a:gd name="T60" fmla="*/ 9880272 w 293329"/>
              <a:gd name="T61" fmla="*/ 7355373 h 293332"/>
              <a:gd name="T62" fmla="*/ 9960128 w 293329"/>
              <a:gd name="T63" fmla="*/ 3543768 h 293332"/>
              <a:gd name="T64" fmla="*/ 882485 w 293329"/>
              <a:gd name="T65" fmla="*/ 7043025 h 293332"/>
              <a:gd name="T66" fmla="*/ 572838 w 293329"/>
              <a:gd name="T67" fmla="*/ 7161164 h 293332"/>
              <a:gd name="T68" fmla="*/ 3801866 w 293329"/>
              <a:gd name="T69" fmla="*/ 3139719 h 293332"/>
              <a:gd name="T70" fmla="*/ 6999706 w 293329"/>
              <a:gd name="T71" fmla="*/ 4120936 h 293332"/>
              <a:gd name="T72" fmla="*/ 3801866 w 293329"/>
              <a:gd name="T73" fmla="*/ 2825664 h 293332"/>
              <a:gd name="T74" fmla="*/ 7486601 w 293329"/>
              <a:gd name="T75" fmla="*/ 3139719 h 293332"/>
              <a:gd name="T76" fmla="*/ 7486601 w 293329"/>
              <a:gd name="T77" fmla="*/ 4120936 h 293332"/>
              <a:gd name="T78" fmla="*/ 7486601 w 293329"/>
              <a:gd name="T79" fmla="*/ 8752426 h 293332"/>
              <a:gd name="T80" fmla="*/ 2999112 w 293329"/>
              <a:gd name="T81" fmla="*/ 3623786 h 293332"/>
              <a:gd name="T82" fmla="*/ 8646767 w 293329"/>
              <a:gd name="T83" fmla="*/ 1554601 h 293332"/>
              <a:gd name="T84" fmla="*/ 10330586 w 293329"/>
              <a:gd name="T85" fmla="*/ 2789136 h 293332"/>
              <a:gd name="T86" fmla="*/ 10213098 w 293329"/>
              <a:gd name="T87" fmla="*/ 1333651 h 293332"/>
              <a:gd name="T88" fmla="*/ 10656909 w 293329"/>
              <a:gd name="T89" fmla="*/ 2945074 h 293332"/>
              <a:gd name="T90" fmla="*/ 8189923 w 293329"/>
              <a:gd name="T91" fmla="*/ 2945074 h 293332"/>
              <a:gd name="T92" fmla="*/ 8633732 w 293329"/>
              <a:gd name="T93" fmla="*/ 1333651 h 293332"/>
              <a:gd name="T94" fmla="*/ 313320 w 293329"/>
              <a:gd name="T95" fmla="*/ 1957394 h 293332"/>
              <a:gd name="T96" fmla="*/ 2153785 w 293329"/>
              <a:gd name="T97" fmla="*/ 1957394 h 293332"/>
              <a:gd name="T98" fmla="*/ 2245154 w 293329"/>
              <a:gd name="T99" fmla="*/ 1346649 h 293332"/>
              <a:gd name="T100" fmla="*/ 2310348 w 293329"/>
              <a:gd name="T101" fmla="*/ 3101058 h 293332"/>
              <a:gd name="T102" fmla="*/ 0 w 293329"/>
              <a:gd name="T103" fmla="*/ 1957394 h 293332"/>
              <a:gd name="T104" fmla="*/ 9388267 w 293329"/>
              <a:gd name="T105" fmla="*/ 307485 h 293332"/>
              <a:gd name="T106" fmla="*/ 9759991 w 293329"/>
              <a:gd name="T107" fmla="*/ 679246 h 293332"/>
              <a:gd name="T108" fmla="*/ 826690 w 293329"/>
              <a:gd name="T109" fmla="*/ 679246 h 293332"/>
              <a:gd name="T110" fmla="*/ 1198367 w 293329"/>
              <a:gd name="T111" fmla="*/ 307485 h 293332"/>
              <a:gd name="T112" fmla="*/ 8022361 w 293329"/>
              <a:gd name="T113" fmla="*/ 1208071 h 293332"/>
              <a:gd name="T114" fmla="*/ 2720558 w 293329"/>
              <a:gd name="T115" fmla="*/ 1286932 h 293332"/>
              <a:gd name="T116" fmla="*/ 5293109 w 293329"/>
              <a:gd name="T117" fmla="*/ 246183 h 293332"/>
              <a:gd name="T118" fmla="*/ 9388267 w 293329"/>
              <a:gd name="T119" fmla="*/ 1371250 h 293332"/>
              <a:gd name="T120" fmla="*/ 1198367 w 293329"/>
              <a:gd name="T121" fmla="*/ 0 h 293332"/>
              <a:gd name="T122" fmla="*/ 519153 w 293329"/>
              <a:gd name="T123" fmla="*/ 679246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p:spPr>
        <p:txBody>
          <a:bodyPr anchor="ctr"/>
          <a:lstStyle/>
          <a:p>
            <a:endParaRPr lang="en-US" dirty="0"/>
          </a:p>
        </p:txBody>
      </p:sp>
      <p:graphicFrame>
        <p:nvGraphicFramePr>
          <p:cNvPr id="24" name="Diagram 23">
            <a:extLst>
              <a:ext uri="{FF2B5EF4-FFF2-40B4-BE49-F238E27FC236}">
                <a16:creationId xmlns:a16="http://schemas.microsoft.com/office/drawing/2014/main" id="{2E828A49-ADC4-4609-A312-5C8E98AB3B0F}"/>
              </a:ext>
            </a:extLst>
          </p:cNvPr>
          <p:cNvGraphicFramePr/>
          <p:nvPr>
            <p:extLst>
              <p:ext uri="{D42A27DB-BD31-4B8C-83A1-F6EECF244321}">
                <p14:modId xmlns:p14="http://schemas.microsoft.com/office/powerpoint/2010/main" val="3161263592"/>
              </p:ext>
            </p:extLst>
          </p:nvPr>
        </p:nvGraphicFramePr>
        <p:xfrm>
          <a:off x="477079" y="2178665"/>
          <a:ext cx="7291347" cy="3999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ectangle 27">
            <a:extLst>
              <a:ext uri="{FF2B5EF4-FFF2-40B4-BE49-F238E27FC236}">
                <a16:creationId xmlns:a16="http://schemas.microsoft.com/office/drawing/2014/main" id="{5E66A427-1675-48CA-A181-4A90B6F03DC1}"/>
              </a:ext>
            </a:extLst>
          </p:cNvPr>
          <p:cNvSpPr/>
          <p:nvPr/>
        </p:nvSpPr>
        <p:spPr>
          <a:xfrm>
            <a:off x="8625312" y="4545549"/>
            <a:ext cx="2806811" cy="1232451"/>
          </a:xfrm>
          <a:prstGeom prst="rect">
            <a:avLst/>
          </a:prstGeom>
          <a:solidFill>
            <a:srgbClr val="289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2000"/>
              </a:lnSpc>
            </a:pPr>
            <a:r>
              <a:rPr lang="en-US" sz="1600" dirty="0">
                <a:latin typeface="Roboto Condensed Light" panose="02000000000000000000" pitchFamily="2" charset="0"/>
                <a:cs typeface="Arial" panose="020B0604020202020204" pitchFamily="34" charset="0"/>
              </a:rPr>
              <a:t>“Getting information off the internet is like taking a drink from a firehose.” </a:t>
            </a:r>
          </a:p>
          <a:p>
            <a:pPr algn="ctr">
              <a:lnSpc>
                <a:spcPts val="2000"/>
              </a:lnSpc>
            </a:pPr>
            <a:r>
              <a:rPr lang="en-US" sz="1600" dirty="0">
                <a:latin typeface="Roboto Condensed Light" panose="02000000000000000000" pitchFamily="2" charset="0"/>
                <a:cs typeface="Arial" panose="020B0604020202020204" pitchFamily="34" charset="0"/>
              </a:rPr>
              <a:t>– </a:t>
            </a:r>
            <a:r>
              <a:rPr lang="en-US" sz="1600" dirty="0">
                <a:solidFill>
                  <a:schemeClr val="bg2"/>
                </a:solidFill>
                <a:latin typeface="Roboto Condensed Light" panose="02000000000000000000" pitchFamily="2" charset="0"/>
                <a:cs typeface="Arial" panose="020B0604020202020204" pitchFamily="34" charset="0"/>
                <a:hlinkClick r:id="rId8">
                  <a:extLst>
                    <a:ext uri="{A12FA001-AC4F-418D-AE19-62706E023703}">
                      <ahyp:hlinkClr xmlns:ahyp="http://schemas.microsoft.com/office/drawing/2018/hyperlinkcolor" val="tx"/>
                    </a:ext>
                  </a:extLst>
                </a:hlinkClick>
              </a:rPr>
              <a:t>Mitchell Kapor</a:t>
            </a:r>
            <a:r>
              <a:rPr lang="en-US" sz="1600" dirty="0">
                <a:latin typeface="Roboto Condensed Light" panose="02000000000000000000" pitchFamily="2" charset="0"/>
                <a:cs typeface="Arial" panose="020B0604020202020204" pitchFamily="34" charset="0"/>
              </a:rPr>
              <a:t> </a:t>
            </a:r>
            <a:endParaRPr lang="en-CA" sz="1600" dirty="0">
              <a:latin typeface="Roboto Condensed Light" panose="02000000000000000000" pitchFamily="2" charset="0"/>
              <a:cs typeface="Arial" panose="020B0604020202020204" pitchFamily="34" charset="0"/>
            </a:endParaRPr>
          </a:p>
          <a:p>
            <a:pPr algn="ctr"/>
            <a:endParaRPr lang="en-US" sz="1600" dirty="0">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92625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6F11F9-8707-4DDF-97D9-7D0B8AE6C4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7422" y="3126253"/>
            <a:ext cx="5450883" cy="3636431"/>
          </a:xfrm>
          <a:prstGeom prst="rect">
            <a:avLst/>
          </a:prstGeom>
        </p:spPr>
      </p:pic>
      <p:sp>
        <p:nvSpPr>
          <p:cNvPr id="11" name="Rectangle 10">
            <a:extLst>
              <a:ext uri="{FF2B5EF4-FFF2-40B4-BE49-F238E27FC236}">
                <a16:creationId xmlns:a16="http://schemas.microsoft.com/office/drawing/2014/main" id="{3F6A3475-6311-43D5-8E12-A7DAEA5AF8B3}"/>
              </a:ext>
            </a:extLst>
          </p:cNvPr>
          <p:cNvSpPr/>
          <p:nvPr/>
        </p:nvSpPr>
        <p:spPr>
          <a:xfrm>
            <a:off x="360000" y="1621209"/>
            <a:ext cx="6420405" cy="1569660"/>
          </a:xfrm>
          <a:prstGeom prst="rect">
            <a:avLst/>
          </a:prstGeom>
        </p:spPr>
        <p:txBody>
          <a:bodyPr wrap="square">
            <a:spAutoFit/>
          </a:bodyPr>
          <a:lstStyle/>
          <a:p>
            <a:r>
              <a:rPr lang="en-US" sz="1600" dirty="0">
                <a:solidFill>
                  <a:srgbClr val="000000"/>
                </a:solidFill>
                <a:latin typeface="Roboto Condensed Light" panose="02000000000000000000" pitchFamily="2" charset="0"/>
                <a:ea typeface="Roboto Condensed Light" panose="02000000000000000000" pitchFamily="2" charset="0"/>
              </a:rPr>
              <a:t>The data marketplace can be understood as a digital platform on which data products are traded. In today’s digital economy, there is a huge supply of data; however, finding good quality data remains a challenge. Data marketplaces and specialized data vendors may create an ecosystem to alleviate this pain. Data marketplaces provide standardized access to data, and they regulate the usage of data.</a:t>
            </a:r>
          </a:p>
        </p:txBody>
      </p:sp>
      <p:sp>
        <p:nvSpPr>
          <p:cNvPr id="12" name="Rectangle 11">
            <a:extLst>
              <a:ext uri="{FF2B5EF4-FFF2-40B4-BE49-F238E27FC236}">
                <a16:creationId xmlns:a16="http://schemas.microsoft.com/office/drawing/2014/main" id="{95E7F307-52CA-4815-8AA9-47650146C139}"/>
              </a:ext>
            </a:extLst>
          </p:cNvPr>
          <p:cNvSpPr/>
          <p:nvPr/>
        </p:nvSpPr>
        <p:spPr>
          <a:xfrm>
            <a:off x="360000" y="1080000"/>
            <a:ext cx="5859296" cy="400110"/>
          </a:xfrm>
          <a:prstGeom prst="rect">
            <a:avLst/>
          </a:prstGeom>
        </p:spPr>
        <p:txBody>
          <a:bodyPr wrap="none">
            <a:spAutoFit/>
          </a:bodyPr>
          <a:lstStyle/>
          <a:p>
            <a:r>
              <a:rPr lang="en-US" sz="2000" dirty="0">
                <a:latin typeface="Montserrat SemiBold" panose="020B0604020202020204" charset="0"/>
              </a:rPr>
              <a:t>Digital platform to exchange or trade data </a:t>
            </a:r>
            <a:endParaRPr lang="en-CA" sz="2000" dirty="0">
              <a:latin typeface="Montserrat SemiBold" panose="020B0604020202020204" charset="0"/>
            </a:endParaRPr>
          </a:p>
        </p:txBody>
      </p:sp>
      <p:sp>
        <p:nvSpPr>
          <p:cNvPr id="13" name="Title 9">
            <a:extLst>
              <a:ext uri="{FF2B5EF4-FFF2-40B4-BE49-F238E27FC236}">
                <a16:creationId xmlns:a16="http://schemas.microsoft.com/office/drawing/2014/main" id="{D7251DA0-C232-49F2-8858-AF3483E6EAAB}"/>
              </a:ext>
            </a:extLst>
          </p:cNvPr>
          <p:cNvSpPr>
            <a:spLocks noGrp="1"/>
          </p:cNvSpPr>
          <p:nvPr>
            <p:ph type="title"/>
          </p:nvPr>
        </p:nvSpPr>
        <p:spPr>
          <a:xfrm>
            <a:off x="360000" y="540000"/>
            <a:ext cx="7818344" cy="384379"/>
          </a:xfrm>
        </p:spPr>
        <p:txBody>
          <a:bodyPr/>
          <a:lstStyle/>
          <a:p>
            <a:r>
              <a:rPr lang="en-US" sz="3200" dirty="0">
                <a:solidFill>
                  <a:srgbClr val="2576B7"/>
                </a:solidFill>
              </a:rPr>
              <a:t>Data Marketplace</a:t>
            </a:r>
            <a:br>
              <a:rPr lang="en-US" sz="3200" dirty="0">
                <a:solidFill>
                  <a:srgbClr val="2576B7"/>
                </a:solidFill>
              </a:rPr>
            </a:br>
            <a:endParaRPr lang="en-US" sz="2400" dirty="0">
              <a:latin typeface="Montserrat SemiBold" panose="020B0604020202020204" charset="0"/>
            </a:endParaRPr>
          </a:p>
        </p:txBody>
      </p:sp>
      <p:pic>
        <p:nvPicPr>
          <p:cNvPr id="14" name="Picture 13">
            <a:extLst>
              <a:ext uri="{FF2B5EF4-FFF2-40B4-BE49-F238E27FC236}">
                <a16:creationId xmlns:a16="http://schemas.microsoft.com/office/drawing/2014/main" id="{C28F6287-88D1-4D65-8AE9-8CA1D26AEC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35576" y="1245365"/>
            <a:ext cx="4898012" cy="1809039"/>
          </a:xfrm>
          <a:prstGeom prst="rect">
            <a:avLst/>
          </a:prstGeom>
        </p:spPr>
      </p:pic>
      <p:sp>
        <p:nvSpPr>
          <p:cNvPr id="15" name="Rectangle 14">
            <a:extLst>
              <a:ext uri="{FF2B5EF4-FFF2-40B4-BE49-F238E27FC236}">
                <a16:creationId xmlns:a16="http://schemas.microsoft.com/office/drawing/2014/main" id="{BC58CE4A-4DAA-4548-997D-E13C572D695C}"/>
              </a:ext>
            </a:extLst>
          </p:cNvPr>
          <p:cNvSpPr/>
          <p:nvPr/>
        </p:nvSpPr>
        <p:spPr>
          <a:xfrm>
            <a:off x="8332966" y="4057233"/>
            <a:ext cx="3601941" cy="2246769"/>
          </a:xfrm>
          <a:prstGeom prst="rect">
            <a:avLst/>
          </a:prstGeom>
        </p:spPr>
        <p:txBody>
          <a:bodyPr wrap="square">
            <a:spAutoFit/>
          </a:bodyPr>
          <a:lstStyle/>
          <a:p>
            <a:r>
              <a:rPr lang="en-US" sz="1400" dirty="0">
                <a:solidFill>
                  <a:schemeClr val="bg1"/>
                </a:solidFill>
                <a:latin typeface="Roboto Condensed Light" panose="02000000000000000000" pitchFamily="2" charset="0"/>
                <a:ea typeface="Roboto Condensed Light" panose="02000000000000000000" pitchFamily="2" charset="0"/>
              </a:rPr>
              <a:t>Even though consumers have become large data generators, they do no have the luxury to opine on how their data is to be used by organizations. Personal data is often aggregated by value-added service providers in exchange for a free service (for example, Facebook and Google). In such scenarios, the value of data is already recognized in the form of free service; however, the true cost of the data cannot be determined until data is traded openly in the marketplace. </a:t>
            </a:r>
            <a:endParaRPr lang="en-CA" sz="1400" dirty="0">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09404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60000" y="540000"/>
            <a:ext cx="10977282" cy="456696"/>
          </a:xfrm>
        </p:spPr>
        <p:txBody>
          <a:bodyPr vert="horz" lIns="0" tIns="0" rIns="0" bIns="0" rtlCol="0" anchor="t" anchorCtr="0">
            <a:noAutofit/>
          </a:bodyPr>
          <a:lstStyle/>
          <a:p>
            <a:r>
              <a:rPr lang="en-US" sz="3200" dirty="0">
                <a:solidFill>
                  <a:srgbClr val="2576B7"/>
                </a:solidFill>
              </a:rPr>
              <a:t>Rise of Data Marketplace</a:t>
            </a:r>
            <a:br>
              <a:rPr lang="en-US" dirty="0"/>
            </a:br>
            <a:endParaRPr lang="en-US" dirty="0"/>
          </a:p>
        </p:txBody>
      </p:sp>
      <p:sp>
        <p:nvSpPr>
          <p:cNvPr id="15" name="object 19">
            <a:extLst>
              <a:ext uri="{FF2B5EF4-FFF2-40B4-BE49-F238E27FC236}">
                <a16:creationId xmlns:a16="http://schemas.microsoft.com/office/drawing/2014/main" id="{07D0A3C8-43C2-9A42-BDE5-4C44F613756D}"/>
              </a:ext>
            </a:extLst>
          </p:cNvPr>
          <p:cNvSpPr/>
          <p:nvPr/>
        </p:nvSpPr>
        <p:spPr>
          <a:xfrm rot="10800000" flipH="1">
            <a:off x="6948382" y="1684213"/>
            <a:ext cx="379861" cy="4406159"/>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sp>
        <p:nvSpPr>
          <p:cNvPr id="24" name="Text Placeholder 7">
            <a:extLst>
              <a:ext uri="{FF2B5EF4-FFF2-40B4-BE49-F238E27FC236}">
                <a16:creationId xmlns:a16="http://schemas.microsoft.com/office/drawing/2014/main" id="{F2E898C7-A1DC-D745-BBB2-F0F0CB08192A}"/>
              </a:ext>
            </a:extLst>
          </p:cNvPr>
          <p:cNvSpPr txBox="1">
            <a:spLocks/>
          </p:cNvSpPr>
          <p:nvPr/>
        </p:nvSpPr>
        <p:spPr>
          <a:xfrm>
            <a:off x="607719" y="1684214"/>
            <a:ext cx="6005750" cy="1130188"/>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solidFill>
                  <a:srgbClr val="000000"/>
                </a:solidFill>
                <a:ea typeface="Roboto Condensed Light" panose="02000000000000000000" pitchFamily="2" charset="0"/>
                <a:cs typeface="+mn-cs"/>
              </a:rPr>
              <a:t>The data marketplace is based on the concept that the data product can be provided on demand to data consumers regardless of the geographic or organizational separation of the provider. This development has enabled the recent emergence of the relatively new concept of DaaS. In a DaaS ecosystem, every organization must first identify the type of data that they need to consume from the marketplace and/or exchange with the marketplace.</a:t>
            </a:r>
            <a:endParaRPr lang="en-CA" dirty="0">
              <a:solidFill>
                <a:srgbClr val="000000"/>
              </a:solidFill>
              <a:ea typeface="Roboto Condensed Light" panose="02000000000000000000" pitchFamily="2" charset="0"/>
              <a:cs typeface="+mn-cs"/>
            </a:endParaRPr>
          </a:p>
        </p:txBody>
      </p:sp>
      <p:sp>
        <p:nvSpPr>
          <p:cNvPr id="25" name="Text Placeholder 7">
            <a:extLst>
              <a:ext uri="{FF2B5EF4-FFF2-40B4-BE49-F238E27FC236}">
                <a16:creationId xmlns:a16="http://schemas.microsoft.com/office/drawing/2014/main" id="{7ADC85E1-A98B-1847-B2C4-B319B6276C03}"/>
              </a:ext>
            </a:extLst>
          </p:cNvPr>
          <p:cNvSpPr txBox="1">
            <a:spLocks/>
          </p:cNvSpPr>
          <p:nvPr/>
        </p:nvSpPr>
        <p:spPr>
          <a:xfrm>
            <a:off x="7238428" y="3663475"/>
            <a:ext cx="4594984" cy="286882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Bef>
                <a:spcPts val="0"/>
              </a:spcBef>
            </a:pPr>
            <a:endParaRPr lang="en-CA" dirty="0">
              <a:solidFill>
                <a:srgbClr val="000000"/>
              </a:solidFill>
              <a:ea typeface="Roboto Condensed Light" panose="02000000000000000000" pitchFamily="2" charset="0"/>
              <a:cs typeface="+mn-cs"/>
            </a:endParaRPr>
          </a:p>
        </p:txBody>
      </p:sp>
      <p:sp>
        <p:nvSpPr>
          <p:cNvPr id="13" name="Text Placeholder 6">
            <a:extLst>
              <a:ext uri="{FF2B5EF4-FFF2-40B4-BE49-F238E27FC236}">
                <a16:creationId xmlns:a16="http://schemas.microsoft.com/office/drawing/2014/main" id="{88E68D11-24E3-4AB4-8A19-01198F50C8EA}"/>
              </a:ext>
            </a:extLst>
          </p:cNvPr>
          <p:cNvSpPr txBox="1">
            <a:spLocks/>
          </p:cNvSpPr>
          <p:nvPr/>
        </p:nvSpPr>
        <p:spPr>
          <a:xfrm>
            <a:off x="7238428" y="1640230"/>
            <a:ext cx="4737549" cy="1442663"/>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4A4A4A"/>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000000"/>
                </a:solidFill>
                <a:latin typeface="Roboto Condensed Light" panose="02000000000000000000" pitchFamily="2" charset="0"/>
                <a:ea typeface="Roboto Condensed Light" panose="02000000000000000000" pitchFamily="2" charset="0"/>
                <a:cs typeface="+mn-cs"/>
              </a:rPr>
              <a:t>Also, not all data can be shared in the data marketplace. An organization must survey its data sources and identify those that benefit from sharing. Organizations willing to participate in data sharing have a responsibility to be a good data steward to ensure the highest data quality.</a:t>
            </a:r>
          </a:p>
          <a:p>
            <a:r>
              <a:rPr lang="en-US" sz="1400" dirty="0">
                <a:solidFill>
                  <a:srgbClr val="000000"/>
                </a:solidFill>
                <a:latin typeface="Roboto Condensed Light" panose="02000000000000000000" pitchFamily="2" charset="0"/>
                <a:ea typeface="Roboto Condensed Light" panose="02000000000000000000" pitchFamily="2" charset="0"/>
                <a:cs typeface="+mn-cs"/>
              </a:rPr>
              <a:t> </a:t>
            </a:r>
          </a:p>
        </p:txBody>
      </p:sp>
      <p:sp>
        <p:nvSpPr>
          <p:cNvPr id="2" name="Rectangle 1">
            <a:extLst>
              <a:ext uri="{FF2B5EF4-FFF2-40B4-BE49-F238E27FC236}">
                <a16:creationId xmlns:a16="http://schemas.microsoft.com/office/drawing/2014/main" id="{79DBCDD7-ED88-494E-881F-813A60F49EB6}"/>
              </a:ext>
            </a:extLst>
          </p:cNvPr>
          <p:cNvSpPr/>
          <p:nvPr/>
        </p:nvSpPr>
        <p:spPr>
          <a:xfrm>
            <a:off x="360000" y="1080000"/>
            <a:ext cx="7972054" cy="400110"/>
          </a:xfrm>
          <a:prstGeom prst="rect">
            <a:avLst/>
          </a:prstGeom>
        </p:spPr>
        <p:txBody>
          <a:bodyPr wrap="none">
            <a:spAutoFit/>
          </a:bodyPr>
          <a:lstStyle/>
          <a:p>
            <a:r>
              <a:rPr lang="en-US" sz="2000" dirty="0">
                <a:latin typeface="Montserrat SemiBold" panose="020B0604020202020204" charset="0"/>
              </a:rPr>
              <a:t>Breaking down barriers between provider and consumer </a:t>
            </a:r>
            <a:endParaRPr lang="en-CA" sz="2000" dirty="0">
              <a:latin typeface="Montserrat SemiBold" panose="020B0604020202020204" charset="0"/>
            </a:endParaRPr>
          </a:p>
        </p:txBody>
      </p:sp>
      <p:sp>
        <p:nvSpPr>
          <p:cNvPr id="11" name="Rectangle 10">
            <a:extLst>
              <a:ext uri="{FF2B5EF4-FFF2-40B4-BE49-F238E27FC236}">
                <a16:creationId xmlns:a16="http://schemas.microsoft.com/office/drawing/2014/main" id="{6C207F7C-EBB8-476C-9E7D-98B13A31736D}"/>
              </a:ext>
            </a:extLst>
          </p:cNvPr>
          <p:cNvSpPr/>
          <p:nvPr/>
        </p:nvSpPr>
        <p:spPr>
          <a:xfrm>
            <a:off x="7139972" y="3062914"/>
            <a:ext cx="4791895" cy="3027459"/>
          </a:xfrm>
          <a:prstGeom prst="rect">
            <a:avLst/>
          </a:prstGeom>
          <a:solidFill>
            <a:srgbClr val="289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solidFill>
                  <a:schemeClr val="bg1"/>
                </a:solidFill>
                <a:latin typeface="Roboto Condensed Light" panose="02000000000000000000" pitchFamily="2" charset="0"/>
                <a:ea typeface="Roboto Condensed Light" panose="02000000000000000000" pitchFamily="2" charset="0"/>
              </a:rPr>
              <a:t>“Data driven companies are already providing additional benefits to its customers and are well-positioned to upsell new services to these customers. However, its very important to maintain data quality as they start providing additional data products. This is hard to do, so better to go slow than to dilute your brand. They are better off increasing value of their existing data assets through well organized data management practice” </a:t>
            </a:r>
          </a:p>
          <a:p>
            <a:endParaRPr lang="en-US" sz="1600" dirty="0">
              <a:solidFill>
                <a:schemeClr val="bg1"/>
              </a:solidFill>
              <a:latin typeface="Roboto Condensed Light" panose="02000000000000000000" pitchFamily="2" charset="0"/>
              <a:ea typeface="Roboto Condensed Light" panose="02000000000000000000" pitchFamily="2" charset="0"/>
            </a:endParaRPr>
          </a:p>
          <a:p>
            <a:r>
              <a:rPr lang="en-US" sz="1600" dirty="0">
                <a:solidFill>
                  <a:schemeClr val="bg1"/>
                </a:solidFill>
                <a:latin typeface="Roboto Condensed Light" panose="02000000000000000000" pitchFamily="2" charset="0"/>
                <a:ea typeface="Roboto Condensed Light" panose="02000000000000000000" pitchFamily="2" charset="0"/>
              </a:rPr>
              <a:t>Source: Hoffmen, 2019 </a:t>
            </a:r>
          </a:p>
        </p:txBody>
      </p:sp>
      <p:pic>
        <p:nvPicPr>
          <p:cNvPr id="5" name="Picture 4">
            <a:extLst>
              <a:ext uri="{FF2B5EF4-FFF2-40B4-BE49-F238E27FC236}">
                <a16:creationId xmlns:a16="http://schemas.microsoft.com/office/drawing/2014/main" id="{26D22855-FB28-4184-9F94-9425375E42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719" y="3281074"/>
            <a:ext cx="6210332" cy="2809299"/>
          </a:xfrm>
          <a:prstGeom prst="rect">
            <a:avLst/>
          </a:prstGeom>
        </p:spPr>
      </p:pic>
    </p:spTree>
    <p:extLst>
      <p:ext uri="{BB962C8B-B14F-4D97-AF65-F5344CB8AC3E}">
        <p14:creationId xmlns:p14="http://schemas.microsoft.com/office/powerpoint/2010/main" val="280643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EC9E8B-E405-4D9A-85B2-B9684E8242B3}"/>
              </a:ext>
            </a:extLst>
          </p:cNvPr>
          <p:cNvSpPr/>
          <p:nvPr/>
        </p:nvSpPr>
        <p:spPr>
          <a:xfrm>
            <a:off x="3657601" y="4030150"/>
            <a:ext cx="8167456" cy="23758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Reason to move towards DaaS foundation </a:t>
            </a:r>
          </a:p>
          <a:p>
            <a:pPr algn="ctr"/>
            <a:endParaRPr lang="en-US" b="1"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CA" dirty="0">
              <a:solidFill>
                <a:schemeClr val="tx1"/>
              </a:solidFill>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155863" y="1242874"/>
            <a:ext cx="3182141" cy="3924384"/>
          </a:xfrm>
        </p:spPr>
        <p:txBody>
          <a:bodyPr vert="horz" lIns="91440" tIns="45720" rIns="91440" bIns="45720" rtlCol="0" anchor="ctr">
            <a:noAutofit/>
          </a:bodyPr>
          <a:lstStyle/>
          <a:p>
            <a:r>
              <a:rPr lang="en-US" sz="3200" b="1" dirty="0">
                <a:solidFill>
                  <a:srgbClr val="FFFFFF"/>
                </a:solidFill>
              </a:rPr>
              <a:t>Data </a:t>
            </a:r>
            <a:r>
              <a:rPr lang="en-US" sz="3200" dirty="0">
                <a:solidFill>
                  <a:srgbClr val="FFFFFF"/>
                </a:solidFill>
              </a:rPr>
              <a:t>marketplace success depends on robust Data- as-a-Service in every organization </a:t>
            </a:r>
            <a:endParaRPr lang="en-US" sz="3200" dirty="0">
              <a:solidFill>
                <a:srgbClr val="FFFFFF"/>
              </a:solidFill>
              <a:latin typeface="+mj-lt"/>
              <a:cs typeface="+mj-cs"/>
            </a:endParaRPr>
          </a:p>
        </p:txBody>
      </p:sp>
      <p:sp>
        <p:nvSpPr>
          <p:cNvPr id="9" name="Text Placeholder 8">
            <a:extLst>
              <a:ext uri="{FF2B5EF4-FFF2-40B4-BE49-F238E27FC236}">
                <a16:creationId xmlns:a16="http://schemas.microsoft.com/office/drawing/2014/main" id="{B4BFD292-6A9B-440A-9823-CCDCD5B2E716}"/>
              </a:ext>
            </a:extLst>
          </p:cNvPr>
          <p:cNvSpPr>
            <a:spLocks noGrp="1"/>
          </p:cNvSpPr>
          <p:nvPr>
            <p:ph type="body" sz="quarter" idx="14"/>
          </p:nvPr>
        </p:nvSpPr>
        <p:spPr>
          <a:xfrm>
            <a:off x="3765333" y="0"/>
            <a:ext cx="7664846" cy="4051970"/>
          </a:xfrm>
        </p:spPr>
        <p:txBody>
          <a:bodyPr/>
          <a:lstStyle/>
          <a:p>
            <a:pPr marL="0" lvl="2" indent="0" fontAlgn="base">
              <a:lnSpc>
                <a:spcPct val="90000"/>
              </a:lnSpc>
              <a:spcBef>
                <a:spcPts val="1000"/>
              </a:spcBef>
              <a:spcAft>
                <a:spcPct val="0"/>
              </a:spcAft>
              <a:buSzPct val="100000"/>
              <a:buNone/>
              <a:defRPr/>
            </a:pPr>
            <a:r>
              <a:rPr lang="en-US" sz="1600" b="1" dirty="0">
                <a:solidFill>
                  <a:schemeClr val="tx1"/>
                </a:solidFill>
              </a:rPr>
              <a:t>Most organizations are missing the following DaaS features:</a:t>
            </a:r>
          </a:p>
          <a:p>
            <a:pPr marL="184150" lvl="2" indent="-183600" fontAlgn="base">
              <a:lnSpc>
                <a:spcPct val="90000"/>
              </a:lnSpc>
              <a:spcBef>
                <a:spcPts val="1000"/>
              </a:spcBef>
              <a:spcAft>
                <a:spcPct val="0"/>
              </a:spcAft>
              <a:buSzPct val="100000"/>
              <a:defRPr/>
            </a:pPr>
            <a:r>
              <a:rPr lang="en-US" b="1" dirty="0">
                <a:solidFill>
                  <a:schemeClr val="tx1"/>
                </a:solidFill>
              </a:rPr>
              <a:t>Standards &amp; Interoperability</a:t>
            </a:r>
            <a:r>
              <a:rPr lang="en-US" dirty="0">
                <a:solidFill>
                  <a:schemeClr val="tx1"/>
                </a:solidFill>
              </a:rPr>
              <a:t>: There is a lack of a consistent approach towards accessing internal and external data within the organization and sharing data with third parties.   </a:t>
            </a:r>
          </a:p>
          <a:p>
            <a:pPr marL="184150" lvl="2" indent="-183600" fontAlgn="base">
              <a:lnSpc>
                <a:spcPct val="90000"/>
              </a:lnSpc>
              <a:spcBef>
                <a:spcPts val="1000"/>
              </a:spcBef>
              <a:spcAft>
                <a:spcPct val="0"/>
              </a:spcAft>
              <a:buSzPct val="100000"/>
              <a:defRPr/>
            </a:pPr>
            <a:r>
              <a:rPr lang="en-US" b="1" dirty="0">
                <a:solidFill>
                  <a:schemeClr val="tx1"/>
                </a:solidFill>
              </a:rPr>
              <a:t>Quality &amp; Certification</a:t>
            </a:r>
            <a:r>
              <a:rPr lang="en-US" dirty="0">
                <a:solidFill>
                  <a:schemeClr val="tx1"/>
                </a:solidFill>
              </a:rPr>
              <a:t>: Data consumed or shared by organizations lack proper data quality, data certification, tractability, and lineage. </a:t>
            </a:r>
          </a:p>
          <a:p>
            <a:pPr marL="184150" lvl="2" indent="-183600" fontAlgn="base">
              <a:lnSpc>
                <a:spcPct val="90000"/>
              </a:lnSpc>
              <a:spcBef>
                <a:spcPts val="1000"/>
              </a:spcBef>
              <a:spcAft>
                <a:spcPct val="0"/>
              </a:spcAft>
              <a:buSzPct val="100000"/>
              <a:defRPr/>
            </a:pPr>
            <a:r>
              <a:rPr lang="en-US" b="1" dirty="0">
                <a:solidFill>
                  <a:schemeClr val="tx1"/>
                </a:solidFill>
              </a:rPr>
              <a:t>Discoverability &amp; Sharing</a:t>
            </a:r>
            <a:r>
              <a:rPr lang="en-US" dirty="0">
                <a:solidFill>
                  <a:schemeClr val="tx1"/>
                </a:solidFill>
              </a:rPr>
              <a:t>: Organizations are often unable to discover external data in a timely manner and at the same time fail to make their own data discoverable and shareable with all stakeholders.</a:t>
            </a:r>
          </a:p>
          <a:p>
            <a:r>
              <a:rPr lang="en-CA" b="1" dirty="0">
                <a:solidFill>
                  <a:schemeClr val="tx1"/>
                </a:solidFill>
              </a:rPr>
              <a:t>Tools &amp; Technology</a:t>
            </a:r>
            <a:r>
              <a:rPr lang="en-CA" dirty="0">
                <a:solidFill>
                  <a:schemeClr val="tx1"/>
                </a:solidFill>
              </a:rPr>
              <a:t>: Organizations are immature and are constantly involving data platforms, data standards, and technology to truly take advantage of the data. </a:t>
            </a:r>
          </a:p>
          <a:p>
            <a:endParaRPr lang="en-CA" b="1" dirty="0">
              <a:solidFill>
                <a:schemeClr val="tx1"/>
              </a:solidFill>
            </a:endParaRPr>
          </a:p>
          <a:p>
            <a:endParaRPr lang="en-CA" b="1" dirty="0">
              <a:solidFill>
                <a:schemeClr val="tx1"/>
              </a:solidFill>
            </a:endParaRPr>
          </a:p>
          <a:p>
            <a:r>
              <a:rPr lang="en-CA" b="1" dirty="0">
                <a:solidFill>
                  <a:schemeClr val="tx1"/>
                </a:solidFill>
              </a:rPr>
              <a:t>Culture &amp; Literacy</a:t>
            </a:r>
            <a:r>
              <a:rPr lang="en-CA" dirty="0">
                <a:solidFill>
                  <a:schemeClr val="tx1"/>
                </a:solidFill>
              </a:rPr>
              <a:t>: There is a lack of data literacy and value proposition in data sharing. Everyone strives to become a data centric organization, but very few understand what it really means. </a:t>
            </a:r>
          </a:p>
          <a:p>
            <a:r>
              <a:rPr lang="en-CA" b="1" dirty="0">
                <a:solidFill>
                  <a:schemeClr val="tx1"/>
                </a:solidFill>
              </a:rPr>
              <a:t>Ownership &amp; Stewardship:</a:t>
            </a:r>
            <a:r>
              <a:rPr lang="en-CA" dirty="0">
                <a:solidFill>
                  <a:schemeClr val="tx1"/>
                </a:solidFill>
              </a:rPr>
              <a:t> </a:t>
            </a:r>
            <a:r>
              <a:rPr lang="en-US" dirty="0">
                <a:solidFill>
                  <a:schemeClr val="tx1"/>
                </a:solidFill>
              </a:rPr>
              <a:t>Organizations take very little responsibility to ensure data quality is of the highest degree. Data is often considered as a byproduct of existing processes. </a:t>
            </a:r>
          </a:p>
          <a:p>
            <a:r>
              <a:rPr lang="en-US" b="1" dirty="0">
                <a:solidFill>
                  <a:schemeClr val="tx1"/>
                </a:solidFill>
              </a:rPr>
              <a:t>Speed &amp; Scalability: </a:t>
            </a:r>
            <a:r>
              <a:rPr lang="en-US" dirty="0">
                <a:solidFill>
                  <a:schemeClr val="tx1"/>
                </a:solidFill>
              </a:rPr>
              <a:t>Organizations are unable to rapidly expand to incorporate new data sources or participate in large crowdsource data exchanges. </a:t>
            </a:r>
          </a:p>
        </p:txBody>
      </p:sp>
      <p:graphicFrame>
        <p:nvGraphicFramePr>
          <p:cNvPr id="15" name="Diagram 14">
            <a:extLst>
              <a:ext uri="{FF2B5EF4-FFF2-40B4-BE49-F238E27FC236}">
                <a16:creationId xmlns:a16="http://schemas.microsoft.com/office/drawing/2014/main" id="{2E0687DE-12F5-4CF6-AA5D-73C7554CA1E1}"/>
              </a:ext>
            </a:extLst>
          </p:cNvPr>
          <p:cNvGraphicFramePr/>
          <p:nvPr>
            <p:extLst>
              <p:ext uri="{D42A27DB-BD31-4B8C-83A1-F6EECF244321}">
                <p14:modId xmlns:p14="http://schemas.microsoft.com/office/powerpoint/2010/main" val="3969779128"/>
              </p:ext>
            </p:extLst>
          </p:nvPr>
        </p:nvGraphicFramePr>
        <p:xfrm>
          <a:off x="3657601" y="4452730"/>
          <a:ext cx="8167456" cy="179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63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a:xfrm>
            <a:off x="360000" y="540000"/>
            <a:ext cx="7448838" cy="1130188"/>
          </a:xfrm>
        </p:spPr>
        <p:txBody>
          <a:bodyPr vert="horz" lIns="0" tIns="0" rIns="0" bIns="0" rtlCol="0" anchor="t" anchorCtr="0">
            <a:noAutofit/>
          </a:bodyPr>
          <a:lstStyle/>
          <a:p>
            <a:r>
              <a:rPr lang="en-US" sz="3000" dirty="0">
                <a:solidFill>
                  <a:srgbClr val="2576B7"/>
                </a:solidFill>
              </a:rPr>
              <a:t>Info-Tech’s DaaS Framework</a:t>
            </a:r>
            <a:br>
              <a:rPr lang="en-US" sz="3000" dirty="0">
                <a:solidFill>
                  <a:srgbClr val="2576B7"/>
                </a:solidFill>
              </a:rPr>
            </a:br>
            <a:endParaRPr lang="en-US" sz="3000" dirty="0">
              <a:solidFill>
                <a:srgbClr val="2576B7"/>
              </a:solidFill>
            </a:endParaRPr>
          </a:p>
        </p:txBody>
      </p:sp>
      <p:sp>
        <p:nvSpPr>
          <p:cNvPr id="11" name="Text Placeholder 7">
            <a:extLst>
              <a:ext uri="{FF2B5EF4-FFF2-40B4-BE49-F238E27FC236}">
                <a16:creationId xmlns:a16="http://schemas.microsoft.com/office/drawing/2014/main" id="{6B241221-753B-460C-8EA2-8E0C94D4D3DB}"/>
              </a:ext>
            </a:extLst>
          </p:cNvPr>
          <p:cNvSpPr txBox="1">
            <a:spLocks/>
          </p:cNvSpPr>
          <p:nvPr/>
        </p:nvSpPr>
        <p:spPr>
          <a:xfrm>
            <a:off x="8338439" y="1775100"/>
            <a:ext cx="3418132" cy="3307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buNone/>
            </a:pPr>
            <a:r>
              <a:rPr lang="en-CA" sz="1600" dirty="0">
                <a:solidFill>
                  <a:srgbClr val="000000"/>
                </a:solidFill>
              </a:rPr>
              <a:t>Info-Tech’s approach to DaaS improvement</a:t>
            </a:r>
          </a:p>
          <a:p>
            <a:pPr>
              <a:lnSpc>
                <a:spcPts val="1800"/>
              </a:lnSpc>
            </a:pPr>
            <a:r>
              <a:rPr lang="en-CA" sz="1600" dirty="0">
                <a:solidFill>
                  <a:srgbClr val="000000"/>
                </a:solidFill>
              </a:rPr>
              <a:t>Step1</a:t>
            </a:r>
            <a:r>
              <a:rPr lang="en-CA" sz="1600" dirty="0"/>
              <a:t>: Understand Data Ecosystems </a:t>
            </a:r>
            <a:endParaRPr lang="en-CA" sz="1600" dirty="0">
              <a:solidFill>
                <a:srgbClr val="000000"/>
              </a:solidFill>
            </a:endParaRPr>
          </a:p>
          <a:p>
            <a:pPr>
              <a:lnSpc>
                <a:spcPts val="1800"/>
              </a:lnSpc>
            </a:pPr>
            <a:r>
              <a:rPr lang="en-CA" sz="1600" dirty="0">
                <a:solidFill>
                  <a:srgbClr val="000000"/>
                </a:solidFill>
              </a:rPr>
              <a:t>Step2: </a:t>
            </a:r>
            <a:r>
              <a:rPr lang="en-CA" sz="1600" dirty="0"/>
              <a:t>Design Data Product</a:t>
            </a:r>
          </a:p>
          <a:p>
            <a:pPr>
              <a:lnSpc>
                <a:spcPts val="1800"/>
              </a:lnSpc>
            </a:pPr>
            <a:r>
              <a:rPr lang="en-CA" sz="1600" dirty="0">
                <a:solidFill>
                  <a:srgbClr val="000000"/>
                </a:solidFill>
              </a:rPr>
              <a:t>Step3: </a:t>
            </a:r>
            <a:r>
              <a:rPr lang="en-CA" sz="1600" dirty="0"/>
              <a:t>Establish DaaS framework</a:t>
            </a:r>
          </a:p>
          <a:p>
            <a:pPr marL="0" indent="0">
              <a:lnSpc>
                <a:spcPts val="1800"/>
              </a:lnSpc>
              <a:buNone/>
            </a:pPr>
            <a:endParaRPr lang="en-CA" sz="1600" dirty="0"/>
          </a:p>
        </p:txBody>
      </p:sp>
      <p:sp>
        <p:nvSpPr>
          <p:cNvPr id="12" name="TextBox 11">
            <a:extLst>
              <a:ext uri="{FF2B5EF4-FFF2-40B4-BE49-F238E27FC236}">
                <a16:creationId xmlns:a16="http://schemas.microsoft.com/office/drawing/2014/main" id="{D8DCEB49-21B5-40C9-8A45-30D7DAAE2A59}"/>
              </a:ext>
            </a:extLst>
          </p:cNvPr>
          <p:cNvSpPr txBox="1"/>
          <p:nvPr>
            <p:custDataLst>
              <p:tags r:id="rId2"/>
            </p:custDataLst>
          </p:nvPr>
        </p:nvSpPr>
        <p:spPr>
          <a:xfrm>
            <a:off x="9019259" y="1022154"/>
            <a:ext cx="2909092" cy="499441"/>
          </a:xfrm>
          <a:prstGeom prst="rect">
            <a:avLst/>
          </a:prstGeom>
        </p:spPr>
        <p:txBody>
          <a:bodyPr vert="horz" wrap="square" lIns="0" tIns="6931" rIns="0" bIns="0" rtlCol="0">
            <a:spAutoFit/>
          </a:bodyPr>
          <a:lstStyle/>
          <a:p>
            <a:pPr marL="7701" marR="242975" algn="ctr">
              <a:spcBef>
                <a:spcPts val="55"/>
              </a:spcBef>
            </a:pPr>
            <a:r>
              <a:rPr lang="en-US" sz="1600" b="1" spc="-30" dirty="0">
                <a:solidFill>
                  <a:schemeClr val="bg1"/>
                </a:solidFill>
                <a:latin typeface="Montserrat" panose="00000500000000000000" pitchFamily="2" charset="0"/>
                <a:cs typeface="Arial Narrow"/>
              </a:rPr>
              <a:t>The Info-Tech Data-as-a-Service framework</a:t>
            </a:r>
            <a:endParaRPr lang="en-CA" sz="1600" b="1" spc="-30" dirty="0">
              <a:solidFill>
                <a:schemeClr val="bg1"/>
              </a:solidFill>
              <a:latin typeface="Montserrat" panose="00000500000000000000" pitchFamily="2" charset="0"/>
              <a:cs typeface="Arial Narrow"/>
            </a:endParaRPr>
          </a:p>
        </p:txBody>
      </p:sp>
      <p:pic>
        <p:nvPicPr>
          <p:cNvPr id="10" name="Picture 9">
            <a:extLst>
              <a:ext uri="{FF2B5EF4-FFF2-40B4-BE49-F238E27FC236}">
                <a16:creationId xmlns:a16="http://schemas.microsoft.com/office/drawing/2014/main" id="{0791E580-D274-472D-A05A-BF3E98C8EA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0701" y="690018"/>
            <a:ext cx="923025" cy="923025"/>
          </a:xfrm>
          <a:prstGeom prst="rect">
            <a:avLst/>
          </a:prstGeom>
        </p:spPr>
      </p:pic>
      <p:sp>
        <p:nvSpPr>
          <p:cNvPr id="2" name="Rectangle 1">
            <a:extLst>
              <a:ext uri="{FF2B5EF4-FFF2-40B4-BE49-F238E27FC236}">
                <a16:creationId xmlns:a16="http://schemas.microsoft.com/office/drawing/2014/main" id="{A563354B-B7BA-4615-9298-ECDF24805AA2}"/>
              </a:ext>
            </a:extLst>
          </p:cNvPr>
          <p:cNvSpPr/>
          <p:nvPr/>
        </p:nvSpPr>
        <p:spPr>
          <a:xfrm>
            <a:off x="360000" y="1080000"/>
            <a:ext cx="6577442" cy="400110"/>
          </a:xfrm>
          <a:prstGeom prst="rect">
            <a:avLst/>
          </a:prstGeom>
        </p:spPr>
        <p:txBody>
          <a:bodyPr wrap="none">
            <a:spAutoFit/>
          </a:bodyPr>
          <a:lstStyle/>
          <a:p>
            <a:r>
              <a:rPr lang="en-US" sz="2000" dirty="0">
                <a:latin typeface="Montserrat SemiBold" panose="020B0604020202020204" charset="0"/>
              </a:rPr>
              <a:t>A better way to securely share or consume data </a:t>
            </a:r>
            <a:endParaRPr lang="en-CA" sz="2000" dirty="0">
              <a:latin typeface="Montserrat SemiBold" panose="020B0604020202020204" charset="0"/>
            </a:endParaRPr>
          </a:p>
        </p:txBody>
      </p:sp>
      <p:sp>
        <p:nvSpPr>
          <p:cNvPr id="13" name="Rectangle 12">
            <a:extLst>
              <a:ext uri="{FF2B5EF4-FFF2-40B4-BE49-F238E27FC236}">
                <a16:creationId xmlns:a16="http://schemas.microsoft.com/office/drawing/2014/main" id="{657DB3E5-ECED-48AC-AC0C-0B40A87C86A7}"/>
              </a:ext>
            </a:extLst>
          </p:cNvPr>
          <p:cNvSpPr/>
          <p:nvPr/>
        </p:nvSpPr>
        <p:spPr>
          <a:xfrm>
            <a:off x="8212620" y="4192172"/>
            <a:ext cx="3808799" cy="2124222"/>
          </a:xfrm>
          <a:prstGeom prst="rect">
            <a:avLst/>
          </a:prstGeom>
          <a:solidFill>
            <a:srgbClr val="289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1600" dirty="0">
                <a:solidFill>
                  <a:schemeClr val="bg1"/>
                </a:solidFill>
                <a:latin typeface="Roboto Condensed Light" panose="02000000000000000000" pitchFamily="2" charset="0"/>
                <a:ea typeface="Roboto Condensed Light" panose="02000000000000000000" pitchFamily="2" charset="0"/>
              </a:rPr>
              <a:t>“The design of data ecosystems, infrastructures for the secure and reliable data exchange among organizations, is considered one of the key technological enablers for digitalization and the digital economy of the future.” </a:t>
            </a:r>
          </a:p>
          <a:p>
            <a:endParaRPr lang="en-US" sz="1600" dirty="0">
              <a:solidFill>
                <a:schemeClr val="bg1"/>
              </a:solidFill>
              <a:latin typeface="Roboto Condensed Light" panose="02000000000000000000" pitchFamily="2" charset="0"/>
              <a:ea typeface="Roboto Condensed Light" panose="02000000000000000000" pitchFamily="2" charset="0"/>
            </a:endParaRPr>
          </a:p>
          <a:p>
            <a:r>
              <a:rPr lang="en-US" sz="1600" dirty="0">
                <a:solidFill>
                  <a:schemeClr val="bg1"/>
                </a:solidFill>
                <a:latin typeface="Roboto Condensed Light" panose="02000000000000000000" pitchFamily="2" charset="0"/>
                <a:ea typeface="Roboto Condensed Light" panose="02000000000000000000" pitchFamily="2" charset="0"/>
              </a:rPr>
              <a:t>Source: Cappiello, et al. 2019 </a:t>
            </a:r>
          </a:p>
        </p:txBody>
      </p:sp>
      <p:pic>
        <p:nvPicPr>
          <p:cNvPr id="5" name="Picture 4">
            <a:extLst>
              <a:ext uri="{FF2B5EF4-FFF2-40B4-BE49-F238E27FC236}">
                <a16:creationId xmlns:a16="http://schemas.microsoft.com/office/drawing/2014/main" id="{4DB0191E-7B80-420F-AEC0-C696252C18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390" y="1670188"/>
            <a:ext cx="7830201" cy="4922478"/>
          </a:xfrm>
          <a:prstGeom prst="rect">
            <a:avLst/>
          </a:prstGeom>
        </p:spPr>
      </p:pic>
    </p:spTree>
    <p:extLst>
      <p:ext uri="{BB962C8B-B14F-4D97-AF65-F5344CB8AC3E}">
        <p14:creationId xmlns:p14="http://schemas.microsoft.com/office/powerpoint/2010/main" val="286660569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a:xfrm>
            <a:off x="331405" y="1710873"/>
            <a:ext cx="2644071" cy="1163598"/>
          </a:xfrm>
        </p:spPr>
        <p:txBody>
          <a:bodyPr/>
          <a:lstStyle/>
          <a:p>
            <a:r>
              <a:rPr lang="en-CA" sz="2800" spc="-79" dirty="0"/>
              <a:t>Make data easy to Discover,  Integrate,  Connect, and make it Interoperable</a:t>
            </a:r>
            <a:endParaRPr lang="en-US" sz="2800" dirty="0"/>
          </a:p>
        </p:txBody>
      </p:sp>
      <p:graphicFrame>
        <p:nvGraphicFramePr>
          <p:cNvPr id="25" name="Table 24">
            <a:extLst>
              <a:ext uri="{FF2B5EF4-FFF2-40B4-BE49-F238E27FC236}">
                <a16:creationId xmlns:a16="http://schemas.microsoft.com/office/drawing/2014/main" id="{33A80B2B-1D03-4BCD-AEB8-647ADC62AD9F}"/>
              </a:ext>
            </a:extLst>
          </p:cNvPr>
          <p:cNvGraphicFramePr>
            <a:graphicFrameLocks noGrp="1"/>
          </p:cNvGraphicFramePr>
          <p:nvPr>
            <p:extLst>
              <p:ext uri="{D42A27DB-BD31-4B8C-83A1-F6EECF244321}">
                <p14:modId xmlns:p14="http://schemas.microsoft.com/office/powerpoint/2010/main" val="1035967186"/>
              </p:ext>
            </p:extLst>
          </p:nvPr>
        </p:nvGraphicFramePr>
        <p:xfrm>
          <a:off x="3578087" y="550087"/>
          <a:ext cx="8248331" cy="1066800"/>
        </p:xfrm>
        <a:graphic>
          <a:graphicData uri="http://schemas.openxmlformats.org/drawingml/2006/table">
            <a:tbl>
              <a:tblPr bandRow="1">
                <a:tableStyleId>{5C22544A-7EE6-4342-B048-85BDC9FD1C3A}</a:tableStyleId>
              </a:tblPr>
              <a:tblGrid>
                <a:gridCol w="8248331">
                  <a:extLst>
                    <a:ext uri="{9D8B030D-6E8A-4147-A177-3AD203B41FA5}">
                      <a16:colId xmlns:a16="http://schemas.microsoft.com/office/drawing/2014/main" val="1362635670"/>
                    </a:ext>
                  </a:extLst>
                </a:gridCol>
              </a:tblGrid>
              <a:tr h="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Overarching insight </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557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Despite data being everywhere, most organizations struggle to find accurate, trustworthy, and meaningful data when required. Connecting to data should be as easy as connecting to the internet. This is achievable if all organizations start participating in the data marketplace ecosystem by leveraging a DaaS framework.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6" name="Table 25">
            <a:extLst>
              <a:ext uri="{FF2B5EF4-FFF2-40B4-BE49-F238E27FC236}">
                <a16:creationId xmlns:a16="http://schemas.microsoft.com/office/drawing/2014/main" id="{C09FA1B5-E16C-43CC-976D-E5325F4D9615}"/>
              </a:ext>
            </a:extLst>
          </p:cNvPr>
          <p:cNvGraphicFramePr>
            <a:graphicFrameLocks noGrp="1"/>
          </p:cNvGraphicFramePr>
          <p:nvPr>
            <p:extLst>
              <p:ext uri="{D42A27DB-BD31-4B8C-83A1-F6EECF244321}">
                <p14:modId xmlns:p14="http://schemas.microsoft.com/office/powerpoint/2010/main" val="2150814595"/>
              </p:ext>
            </p:extLst>
          </p:nvPr>
        </p:nvGraphicFramePr>
        <p:xfrm>
          <a:off x="3579070" y="2013906"/>
          <a:ext cx="2517724" cy="2577840"/>
        </p:xfrm>
        <a:graphic>
          <a:graphicData uri="http://schemas.openxmlformats.org/drawingml/2006/table">
            <a:tbl>
              <a:tblPr bandRow="1">
                <a:tableStyleId>{5C22544A-7EE6-4342-B048-85BDC9FD1C3A}</a:tableStyleId>
              </a:tblPr>
              <a:tblGrid>
                <a:gridCol w="2517724">
                  <a:extLst>
                    <a:ext uri="{9D8B030D-6E8A-4147-A177-3AD203B41FA5}">
                      <a16:colId xmlns:a16="http://schemas.microsoft.com/office/drawing/2014/main" val="1362635670"/>
                    </a:ext>
                  </a:extLst>
                </a:gridCol>
              </a:tblGrid>
              <a:tr h="35280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Phase 1 insight </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216679">
                <a:tc>
                  <a:txBody>
                    <a:bodyPr/>
                    <a:lstStyle/>
                    <a:p>
                      <a:r>
                        <a:rPr lang="en-US" sz="1400" kern="1200" dirty="0">
                          <a:solidFill>
                            <a:schemeClr val="dk1"/>
                          </a:solidFill>
                          <a:latin typeface="+mn-lt"/>
                          <a:ea typeface="+mn-ea"/>
                          <a:cs typeface="+mn-cs"/>
                        </a:rPr>
                        <a:t>All organizations want to turn data into knowledge; however, there is a significant gap in the commercialization and the free exchange of data. The first step towards data-driven knowledge building is to make underlying data available quickly, securely, and consistently to a wider audience. </a:t>
                      </a:r>
                      <a:endParaRPr lang="en-CA"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7" name="Table 26">
            <a:extLst>
              <a:ext uri="{FF2B5EF4-FFF2-40B4-BE49-F238E27FC236}">
                <a16:creationId xmlns:a16="http://schemas.microsoft.com/office/drawing/2014/main" id="{F3AD3190-68CD-4553-B716-65571393DC30}"/>
              </a:ext>
            </a:extLst>
          </p:cNvPr>
          <p:cNvGraphicFramePr>
            <a:graphicFrameLocks noGrp="1"/>
          </p:cNvGraphicFramePr>
          <p:nvPr>
            <p:extLst>
              <p:ext uri="{D42A27DB-BD31-4B8C-83A1-F6EECF244321}">
                <p14:modId xmlns:p14="http://schemas.microsoft.com/office/powerpoint/2010/main" val="4185135123"/>
              </p:ext>
            </p:extLst>
          </p:nvPr>
        </p:nvGraphicFramePr>
        <p:xfrm>
          <a:off x="6448508" y="2013908"/>
          <a:ext cx="2586724" cy="2694605"/>
        </p:xfrm>
        <a:graphic>
          <a:graphicData uri="http://schemas.openxmlformats.org/drawingml/2006/table">
            <a:tbl>
              <a:tblPr bandRow="1">
                <a:tableStyleId>{5C22544A-7EE6-4342-B048-85BDC9FD1C3A}</a:tableStyleId>
              </a:tblPr>
              <a:tblGrid>
                <a:gridCol w="2586724">
                  <a:extLst>
                    <a:ext uri="{9D8B030D-6E8A-4147-A177-3AD203B41FA5}">
                      <a16:colId xmlns:a16="http://schemas.microsoft.com/office/drawing/2014/main" val="1362635670"/>
                    </a:ext>
                  </a:extLst>
                </a:gridCol>
              </a:tblGrid>
              <a:tr h="2174906">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Phase 2 insight</a:t>
                      </a:r>
                    </a:p>
                    <a:p>
                      <a:pPr marL="0" marR="0" lvl="0" indent="0" algn="l" defTabSz="914400" rtl="0" eaLnBrk="1" fontAlgn="auto" latinLnBrk="0" hangingPunct="1">
                        <a:lnSpc>
                          <a:spcPct val="100000"/>
                        </a:lnSpc>
                        <a:spcBef>
                          <a:spcPts val="800"/>
                        </a:spcBef>
                        <a:spcAft>
                          <a:spcPts val="0"/>
                        </a:spcAft>
                        <a:buClrTx/>
                        <a:buSzTx/>
                        <a:buFontTx/>
                        <a:buNone/>
                        <a:tabLst/>
                        <a:defRPr/>
                      </a:pPr>
                      <a:r>
                        <a:rPr lang="en-US" sz="1400" kern="1200" dirty="0">
                          <a:solidFill>
                            <a:schemeClr val="dk1"/>
                          </a:solidFill>
                          <a:latin typeface="+mn-lt"/>
                          <a:ea typeface="+mn-ea"/>
                          <a:cs typeface="+mn-cs"/>
                        </a:rPr>
                        <a:t>To get data in order, organizations must first understand the value data provides to its most important stakeholder. Organizations must develop data products by leveraging a customer journey map and a design thinking approach.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33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8" name="Table 27">
            <a:extLst>
              <a:ext uri="{FF2B5EF4-FFF2-40B4-BE49-F238E27FC236}">
                <a16:creationId xmlns:a16="http://schemas.microsoft.com/office/drawing/2014/main" id="{B64523AE-FEE2-428C-838E-7B923146631D}"/>
              </a:ext>
            </a:extLst>
          </p:cNvPr>
          <p:cNvGraphicFramePr>
            <a:graphicFrameLocks noGrp="1"/>
          </p:cNvGraphicFramePr>
          <p:nvPr>
            <p:extLst>
              <p:ext uri="{D42A27DB-BD31-4B8C-83A1-F6EECF244321}">
                <p14:modId xmlns:p14="http://schemas.microsoft.com/office/powerpoint/2010/main" val="1440713256"/>
              </p:ext>
            </p:extLst>
          </p:nvPr>
        </p:nvGraphicFramePr>
        <p:xfrm>
          <a:off x="9334831" y="2013906"/>
          <a:ext cx="2504650" cy="3644640"/>
        </p:xfrm>
        <a:graphic>
          <a:graphicData uri="http://schemas.openxmlformats.org/drawingml/2006/table">
            <a:tbl>
              <a:tblPr bandRow="1">
                <a:tableStyleId>{5C22544A-7EE6-4342-B048-85BDC9FD1C3A}</a:tableStyleId>
              </a:tblPr>
              <a:tblGrid>
                <a:gridCol w="2504650">
                  <a:extLst>
                    <a:ext uri="{9D8B030D-6E8A-4147-A177-3AD203B41FA5}">
                      <a16:colId xmlns:a16="http://schemas.microsoft.com/office/drawing/2014/main" val="1362635670"/>
                    </a:ext>
                  </a:extLst>
                </a:gridCol>
              </a:tblGrid>
              <a:tr h="35280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Phase 3 insight </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221667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Most organizations understand core competencies and business strategy; however, very few can connect core data domains to organizational strategy. An organization needs to decouple data from its underlying business processes. This can be achieved by developing a clear data product model that includes core data assets that they own and data that they can easily procure from outside.</a:t>
                      </a:r>
                      <a:endParaRPr lang="en-CA" sz="1400" kern="1200" dirty="0">
                        <a:solidFill>
                          <a:schemeClr val="dk1"/>
                        </a:solidFill>
                        <a:latin typeface="+mn-lt"/>
                        <a:ea typeface="+mn-ea"/>
                        <a:cs typeface="+mn-cs"/>
                      </a:endParaRPr>
                    </a:p>
                    <a:p>
                      <a:pPr fontAlgn="base" latinLnBrk="0"/>
                      <a:endParaRPr lang="en-US"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spTree>
    <p:extLst>
      <p:ext uri="{BB962C8B-B14F-4D97-AF65-F5344CB8AC3E}">
        <p14:creationId xmlns:p14="http://schemas.microsoft.com/office/powerpoint/2010/main" val="200789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105" y="530021"/>
            <a:ext cx="11536205" cy="1130188"/>
          </a:xfrm>
        </p:spPr>
        <p:txBody>
          <a:bodyPr>
            <a:noAutofit/>
          </a:bodyPr>
          <a:lstStyle/>
          <a:p>
            <a:r>
              <a:rPr lang="en-US" dirty="0"/>
              <a:t>Understanding the organization’s role in a Data ecosystem</a:t>
            </a:r>
            <a:endParaRPr lang="en-US" dirty="0">
              <a:solidFill>
                <a:srgbClr val="717272"/>
              </a:solidFill>
            </a:endParaRPr>
          </a:p>
        </p:txBody>
      </p:sp>
      <p:sp>
        <p:nvSpPr>
          <p:cNvPr id="7" name="Rectangle 6">
            <a:extLst>
              <a:ext uri="{FF2B5EF4-FFF2-40B4-BE49-F238E27FC236}">
                <a16:creationId xmlns:a16="http://schemas.microsoft.com/office/drawing/2014/main" id="{CD4FD073-B817-4E3F-89E9-A6CEE16BA7E5}"/>
              </a:ext>
            </a:extLst>
          </p:cNvPr>
          <p:cNvSpPr/>
          <p:nvPr/>
        </p:nvSpPr>
        <p:spPr>
          <a:xfrm flipV="1">
            <a:off x="354105" y="1785789"/>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2339090304"/>
              </p:ext>
            </p:extLst>
          </p:nvPr>
        </p:nvGraphicFramePr>
        <p:xfrm>
          <a:off x="375131" y="1878701"/>
          <a:ext cx="11515179" cy="4653834"/>
        </p:xfrm>
        <a:graphic>
          <a:graphicData uri="http://schemas.openxmlformats.org/drawingml/2006/table">
            <a:tbl>
              <a:tblPr firstRow="1" bandRow="1">
                <a:tableStyleId>{5C22544A-7EE6-4342-B048-85BDC9FD1C3A}</a:tableStyleId>
              </a:tblPr>
              <a:tblGrid>
                <a:gridCol w="1955395">
                  <a:extLst>
                    <a:ext uri="{9D8B030D-6E8A-4147-A177-3AD203B41FA5}">
                      <a16:colId xmlns:a16="http://schemas.microsoft.com/office/drawing/2014/main" val="976837652"/>
                    </a:ext>
                  </a:extLst>
                </a:gridCol>
                <a:gridCol w="3330054">
                  <a:extLst>
                    <a:ext uri="{9D8B030D-6E8A-4147-A177-3AD203B41FA5}">
                      <a16:colId xmlns:a16="http://schemas.microsoft.com/office/drawing/2014/main" val="2500794229"/>
                    </a:ext>
                  </a:extLst>
                </a:gridCol>
                <a:gridCol w="3289110">
                  <a:extLst>
                    <a:ext uri="{9D8B030D-6E8A-4147-A177-3AD203B41FA5}">
                      <a16:colId xmlns:a16="http://schemas.microsoft.com/office/drawing/2014/main" val="1791260046"/>
                    </a:ext>
                  </a:extLst>
                </a:gridCol>
                <a:gridCol w="2940620">
                  <a:extLst>
                    <a:ext uri="{9D8B030D-6E8A-4147-A177-3AD203B41FA5}">
                      <a16:colId xmlns:a16="http://schemas.microsoft.com/office/drawing/2014/main" val="4002077772"/>
                    </a:ext>
                  </a:extLst>
                </a:gridCol>
              </a:tblGrid>
              <a:tr h="828456">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1. Understand Data Ecosystem </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2. Design Data Product</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3. Establish DaaS Framework</a:t>
                      </a: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1674375">
                <a:tc>
                  <a:txBody>
                    <a:bodyPr/>
                    <a:lstStyle/>
                    <a:p>
                      <a:r>
                        <a:rPr lang="en-US" sz="1400" b="1" i="0" dirty="0">
                          <a:solidFill>
                            <a:srgbClr val="4A4A4A"/>
                          </a:solidFill>
                          <a:latin typeface="Montserrat SemiBold" pitchFamily="2" charset="77"/>
                        </a:rPr>
                        <a:t>Phase Steps</a:t>
                      </a:r>
                    </a:p>
                  </a:txBody>
                  <a:tcPr marL="108000" marR="0" marT="36000" marB="14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Data Democratization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Internet of Data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Data Broker and Data Marketplace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Data Value Chain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Data Marketplace - Use Cases </a:t>
                      </a: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342900" indent="-342900" algn="l">
                        <a:lnSpc>
                          <a:spcPct val="100000"/>
                        </a:lnSpc>
                        <a:buFont typeface="+mj-lt"/>
                        <a:buAutoNum type="arabicPeriod"/>
                      </a:pPr>
                      <a:r>
                        <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Create Stakeholder Map</a:t>
                      </a:r>
                    </a:p>
                    <a:p>
                      <a:pPr marL="342900" indent="-342900" algn="l">
                        <a:lnSpc>
                          <a:spcPct val="100000"/>
                        </a:lnSpc>
                        <a:buFont typeface="+mj-lt"/>
                        <a:buAutoNum type="arabicPeriod"/>
                      </a:pPr>
                      <a:r>
                        <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Establish Persona – example: Coffee Consumer</a:t>
                      </a:r>
                    </a:p>
                    <a:p>
                      <a:pPr marL="342900" indent="-342900" algn="l">
                        <a:lnSpc>
                          <a:spcPct val="100000"/>
                        </a:lnSpc>
                        <a:buFont typeface="+mj-lt"/>
                        <a:buAutoNum type="arabicPeriod"/>
                      </a:pPr>
                      <a:r>
                        <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Data Consumer Journey Maps</a:t>
                      </a:r>
                    </a:p>
                    <a:p>
                      <a:pPr marL="342900" indent="-342900" algn="l">
                        <a:lnSpc>
                          <a:spcPct val="100000"/>
                        </a:lnSpc>
                        <a:buFont typeface="+mj-lt"/>
                        <a:buAutoNum type="arabicPeriod"/>
                      </a:pPr>
                      <a:r>
                        <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Data Product Design</a:t>
                      </a: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Understand Data Exchange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Map Internal and External Data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Document and Prioritize Data Product Framework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Establish Data Exchange Agreement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endParaRPr>
                    </a:p>
                    <a:p>
                      <a:pPr algn="ctr">
                        <a:lnSpc>
                          <a:spcPct val="100000"/>
                        </a:lnSpc>
                      </a:pPr>
                      <a:endParaRPr lang="en-US" sz="1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2045859">
                <a:tc>
                  <a:txBody>
                    <a:bodyPr/>
                    <a:lstStyle/>
                    <a:p>
                      <a:r>
                        <a:rPr lang="en-US" sz="1400" b="1" i="0" dirty="0">
                          <a:solidFill>
                            <a:srgbClr val="4A4A4A"/>
                          </a:solidFill>
                          <a:latin typeface="Montserrat SemiBold" pitchFamily="2" charset="77"/>
                        </a:rPr>
                        <a:t>Phase Outcomes</a:t>
                      </a:r>
                    </a:p>
                  </a:txBody>
                  <a:tcPr marL="108000" marR="108000" marT="108000" marB="108000">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0" i="0" kern="1200" dirty="0">
                          <a:solidFill>
                            <a:srgbClr val="000000"/>
                          </a:solidFill>
                          <a:effectLst/>
                          <a:latin typeface="Roboto Condensed Light" panose="02000000000000000000" pitchFamily="2" charset="0"/>
                          <a:ea typeface="Roboto Condensed Light" panose="02000000000000000000" pitchFamily="2" charset="0"/>
                          <a:cs typeface="Arial" panose="020B0604020202020204" pitchFamily="34" charset="0"/>
                        </a:rPr>
                        <a:t>This phase will provide clear benefits of adopting the DaaS framework and will provide solid rationale for moving towards a more connected data ecosystem and avoiding data silos. </a:t>
                      </a:r>
                    </a:p>
                  </a:txBody>
                  <a:tcPr marL="180000" marR="1800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000000"/>
                          </a:solidFill>
                          <a:effectLst/>
                          <a:latin typeface="Roboto Condensed Light" panose="02000000000000000000" pitchFamily="2" charset="0"/>
                          <a:ea typeface="Roboto Condensed Light" panose="02000000000000000000" pitchFamily="2" charset="0"/>
                          <a:cs typeface="Arial" panose="020B0604020202020204" pitchFamily="34" charset="0"/>
                        </a:rPr>
                        <a:t>This phase will leverage design thinking methodology and templates to document the organization’s most important data products.</a:t>
                      </a:r>
                    </a:p>
                    <a:p>
                      <a:pPr algn="ctr">
                        <a:lnSpc>
                          <a:spcPct val="100000"/>
                        </a:lnSpc>
                      </a:pPr>
                      <a:endParaRPr lang="en-US" sz="24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400" b="0" i="0" kern="1200" dirty="0">
                        <a:solidFill>
                          <a:srgbClr val="000000"/>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0" i="0" kern="1200" dirty="0">
                          <a:solidFill>
                            <a:srgbClr val="000000"/>
                          </a:solidFill>
                          <a:effectLst/>
                          <a:latin typeface="Roboto Condensed Light" panose="02000000000000000000" pitchFamily="2" charset="0"/>
                          <a:ea typeface="Roboto Condensed Light" panose="02000000000000000000" pitchFamily="2" charset="0"/>
                          <a:cs typeface="Arial" panose="020B0604020202020204" pitchFamily="34" charset="0"/>
                        </a:rPr>
                        <a:t>This phase will provide a step-by-step guide to capture internal and external data sources that are critical to data product success for the organization, and it will document an end-to-end DaaS framework.</a:t>
                      </a:r>
                    </a:p>
                  </a:txBody>
                  <a:tcPr marL="180000" marR="180000" marT="180000" marB="180000">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Tree>
    <p:extLst>
      <p:ext uri="{BB962C8B-B14F-4D97-AF65-F5344CB8AC3E}">
        <p14:creationId xmlns:p14="http://schemas.microsoft.com/office/powerpoint/2010/main" val="2595972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5B2D50A-4076-44B2-A355-1B3E6359D545}&quot;/&gt;&lt;isInvalidForFieldText val=&quot;0&quot;/&gt;&lt;Image&gt;&lt;filename val=&quot;C:\Users\natalie.sansone\AppData\Local\Temp\CP8220724968Session\CPTrustFolder8220724984\PPTImport822012416828\data\asimages\{C5B2D50A-4076-44B2-A355-1B3E6359D545}_5.png&quot;/&gt;&lt;left val=&quot;105&quot;/&gt;&lt;top val=&quot;204&quot;/&gt;&lt;width val=&quot;282&quot;/&gt;&lt;height val=&quot;40&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7&quot;/&gt;&lt;lineCharCount val=&quot;12&quot;/&gt;&lt;/TableIndex&gt;&lt;/ShapeTextInfo&gt;"/>
  <p:tag name="HTML_SHAPEINFO" val="&lt;ThreeDShapeInfo&gt;&lt;uuid val=&quot;{E9D1F414-E548-4C0D-AA1D-FA33352AB456}&quot;/&gt;&lt;isInvalidForFieldText val=&quot;0&quot;/&gt;&lt;Image&gt;&lt;filename val=&quot;C:\Users\natalie.sansone\AppData\Local\Temp\CP8220724968Session\CPTrustFolder8220724984\PPTImport822012416828\data\asimages\{E9D1F414-E548-4C0D-AA1D-FA33352AB456}_16.png&quot;/&gt;&lt;left val=&quot;256&quot;/&gt;&lt;top val=&quot;485&quot;/&gt;&lt;width val=&quot;120&quot;/&gt;&lt;height val=&quot;10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81C16A-FA89-4C4B-8C06-BF439964DC40}&quot;/&gt;&lt;isInvalidForFieldText val=&quot;0&quot;/&gt;&lt;Image&gt;&lt;filename val=&quot;C:\Users\natalie.sansone\AppData\Local\Temp\CP8220724968Session\CPTrustFolder8220724984\PPTImport822012416828\data\asimages\{7381C16A-FA89-4C4B-8C06-BF439964DC40}_16.png&quot;/&gt;&lt;left val=&quot;542&quot;/&gt;&lt;top val=&quot;348&quot;/&gt;&lt;width val=&quot;55&quot;/&gt;&lt;height val=&quot;5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11&quot;/&gt;&lt;lineCharCount val=&quot;15&quot;/&gt;&lt;lineCharCount val=&quot;12&quot;/&gt;&lt;lineCharCount val=&quot;10&quot;/&gt;&lt;/TableIndex&gt;&lt;/ShapeTextInfo&gt;"/>
  <p:tag name="HTML_SHAPEINFO" val="&lt;ThreeDShapeInfo&gt;&lt;uuid val=&quot;{9D041F7F-B4D1-4CFA-8BF6-476072E66827}&quot;/&gt;&lt;isInvalidForFieldText val=&quot;0&quot;/&gt;&lt;Image&gt;&lt;filename val=&quot;C:\Users\natalie.sansone\AppData\Local\Temp\CP8220724968Session\CPTrustFolder8220724984\PPTImport822012416828\data\asimages\{9D041F7F-B4D1-4CFA-8BF6-476072E66827}_16.png&quot;/&gt;&lt;left val=&quot;592&quot;/&gt;&lt;top val=&quot;352&quot;/&gt;&lt;width val=&quot;137&quot;/&gt;&lt;height val=&quot;13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4&quot;/&gt;&lt;lineCharCount val=&quot;12&quot;/&gt;&lt;lineCharCount val=&quot;14&quot;/&gt;&lt;/TableIndex&gt;&lt;/ShapeTextInfo&gt;"/>
  <p:tag name="HTML_SHAPEINFO" val="&lt;ThreeDShapeInfo&gt;&lt;uuid val=&quot;{E014B474-F32A-4372-807B-DB4C9B862E10}&quot;/&gt;&lt;isInvalidForFieldText val=&quot;0&quot;/&gt;&lt;Image&gt;&lt;filename val=&quot;C:\Users\natalie.sansone\AppData\Local\Temp\CP8220724968Session\CPTrustFolder8220724984\PPTImport822012416828\data\asimages\{E014B474-F32A-4372-807B-DB4C9B862E10}_16.png&quot;/&gt;&lt;left val=&quot;592&quot;/&gt;&lt;top val=&quot;490&quot;/&gt;&lt;width val=&quot;118&quot;/&gt;&lt;height val=&quot;107&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E51CE0-FFE7-42C5-9268-C69AD7260F57}&quot;/&gt;&lt;isInvalidForFieldText val=&quot;0&quot;/&gt;&lt;Image&gt;&lt;filename val=&quot;C:\Users\natalie.sansone\AppData\Local\Temp\CP8220724968Session\CPTrustFolder8220724984\PPTImport822012416828\data\asimages\{84E51CE0-FFE7-42C5-9268-C69AD7260F57}_16.png&quot;/&gt;&lt;left val=&quot;568&quot;/&gt;&lt;top val=&quot;403&quot;/&gt;&lt;width val=&quot;3&quot;/&gt;&lt;height val=&quot;8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C6706C-9433-4BB1-953C-066E225E5BF9}&quot;/&gt;&lt;isInvalidForFieldText val=&quot;0&quot;/&gt;&lt;Image&gt;&lt;filename val=&quot;C:\Users\natalie.sansone\AppData\Local\Temp\CP8220724968Session\CPTrustFolder8220724984\PPTImport822012416828\data\asimages\{06C6706C-9433-4BB1-953C-066E225E5BF9}_16.png&quot;/&gt;&lt;left val=&quot;541&quot;/&gt;&lt;top val=&quot;490&quot;/&gt;&lt;width val=&quot;55&quot;/&gt;&lt;height val=&quot;5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4&quot;/&gt;&lt;lineCharCount val=&quot;12&quot;/&gt;&lt;lineCharCount val=&quot;14&quot;/&gt;&lt;/TableIndex&gt;&lt;/ShapeTextInfo&gt;"/>
  <p:tag name="HTML_SHAPEINFO" val="&lt;ThreeDShapeInfo&gt;&lt;uuid val=&quot;{E014B474-F32A-4372-807B-DB4C9B862E10}&quot;/&gt;&lt;isInvalidForFieldText val=&quot;0&quot;/&gt;&lt;Image&gt;&lt;filename val=&quot;C:\Users\natalie.sansone\AppData\Local\Temp\CP8220724968Session\CPTrustFolder8220724984\PPTImport822012416828\data\asimages\{E014B474-F32A-4372-807B-DB4C9B862E10}_16.png&quot;/&gt;&lt;left val=&quot;592&quot;/&gt;&lt;top val=&quot;490&quot;/&gt;&lt;width val=&quot;118&quot;/&gt;&lt;height val=&quot;10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E51CE0-FFE7-42C5-9268-C69AD7260F57}&quot;/&gt;&lt;isInvalidForFieldText val=&quot;0&quot;/&gt;&lt;Image&gt;&lt;filename val=&quot;C:\Users\natalie.sansone\AppData\Local\Temp\CP8220724968Session\CPTrustFolder8220724984\PPTImport822012416828\data\asimages\{84E51CE0-FFE7-42C5-9268-C69AD7260F57}_16.png&quot;/&gt;&lt;left val=&quot;568&quot;/&gt;&lt;top val=&quot;403&quot;/&gt;&lt;width val=&quot;3&quot;/&gt;&lt;height val=&quot;8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C6706C-9433-4BB1-953C-066E225E5BF9}&quot;/&gt;&lt;isInvalidForFieldText val=&quot;0&quot;/&gt;&lt;Image&gt;&lt;filename val=&quot;C:\Users\natalie.sansone\AppData\Local\Temp\CP8220724968Session\CPTrustFolder8220724984\PPTImport822012416828\data\asimages\{06C6706C-9433-4BB1-953C-066E225E5BF9}_16.png&quot;/&gt;&lt;left val=&quot;541&quot;/&gt;&lt;top val=&quot;490&quot;/&gt;&lt;width val=&quot;55&quot;/&gt;&lt;height val=&quot;5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heme/theme1.xml><?xml version="1.0" encoding="utf-8"?>
<a:theme xmlns:a="http://schemas.openxmlformats.org/drawingml/2006/main" name="BackCovers&amp;Dividers-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3.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themeOverride>
</file>

<file path=docProps/app.xml><?xml version="1.0" encoding="utf-8"?>
<Properties xmlns="http://schemas.openxmlformats.org/officeDocument/2006/extended-properties" xmlns:vt="http://schemas.openxmlformats.org/officeDocument/2006/docPropsVTypes">
  <TotalTime>0</TotalTime>
  <Words>2676</Words>
  <Application>Microsoft Office PowerPoint</Application>
  <PresentationFormat>Custom</PresentationFormat>
  <Paragraphs>290</Paragraphs>
  <Slides>17</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Arial</vt:lpstr>
      <vt:lpstr>Montserrat</vt:lpstr>
      <vt:lpstr>Exo Light</vt:lpstr>
      <vt:lpstr>Roboto Condensed Light</vt:lpstr>
      <vt:lpstr>Montserrat Light</vt:lpstr>
      <vt:lpstr>Montserrat SemiBold</vt:lpstr>
      <vt:lpstr>Roboto</vt:lpstr>
      <vt:lpstr>Calibri Light</vt:lpstr>
      <vt:lpstr>Montserrat Medium</vt:lpstr>
      <vt:lpstr>Calibri</vt:lpstr>
      <vt:lpstr>BackCovers&amp;Dividers-Dark</vt:lpstr>
      <vt:lpstr>BackCovers&amp;Dividers-Light</vt:lpstr>
      <vt:lpstr>Slide-Generic</vt:lpstr>
      <vt:lpstr>PowerPoint Presentation</vt:lpstr>
      <vt:lpstr>Data locked in silos </vt:lpstr>
      <vt:lpstr>PowerPoint Presentation</vt:lpstr>
      <vt:lpstr>Data Marketplace </vt:lpstr>
      <vt:lpstr>Rise of Data Marketplace </vt:lpstr>
      <vt:lpstr>Data marketplace success depends on robust Data- as-a-Service in every organization </vt:lpstr>
      <vt:lpstr>Info-Tech’s DaaS Framework </vt:lpstr>
      <vt:lpstr>Make data easy to Discover,  Integrate,  Connect, and make it Interoperable</vt:lpstr>
      <vt:lpstr>Understanding the organization’s role in a Data ecosystem</vt:lpstr>
      <vt:lpstr>Benefits of DaaS </vt:lpstr>
      <vt:lpstr>Blueprint deliverables</vt:lpstr>
      <vt:lpstr>Measure the value of data products</vt:lpstr>
      <vt:lpstr>PowerPoint Presentation</vt:lpstr>
      <vt:lpstr>Smart Cities – Use Case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2020-10-23T17:48:49Z</dcterms:created>
  <dcterms:modified xsi:type="dcterms:W3CDTF">2020-10-23T19:33:59Z</dcterms:modified>
</cp:coreProperties>
</file>