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4"/>
    <p:sldMasterId id="2147483806" r:id="rId5"/>
    <p:sldMasterId id="2147483867" r:id="rId6"/>
  </p:sldMasterIdLst>
  <p:notesMasterIdLst>
    <p:notesMasterId r:id="rId23"/>
  </p:notesMasterIdLst>
  <p:handoutMasterIdLst>
    <p:handoutMasterId r:id="rId24"/>
  </p:handoutMasterIdLst>
  <p:sldIdLst>
    <p:sldId id="5264" r:id="rId7"/>
    <p:sldId id="554" r:id="rId8"/>
    <p:sldId id="556" r:id="rId9"/>
    <p:sldId id="535" r:id="rId10"/>
    <p:sldId id="557" r:id="rId11"/>
    <p:sldId id="558" r:id="rId12"/>
    <p:sldId id="536" r:id="rId13"/>
    <p:sldId id="341" r:id="rId14"/>
    <p:sldId id="4062" r:id="rId15"/>
    <p:sldId id="4161" r:id="rId16"/>
    <p:sldId id="5230" r:id="rId17"/>
    <p:sldId id="538" r:id="rId18"/>
    <p:sldId id="541" r:id="rId19"/>
    <p:sldId id="356" r:id="rId20"/>
    <p:sldId id="5263" r:id="rId21"/>
    <p:sldId id="544" r:id="rId22"/>
  </p:sldIdLst>
  <p:sldSz cx="12193588" cy="6858000"/>
  <p:notesSz cx="11309350" cy="20104100"/>
  <p:embeddedFontLst>
    <p:embeddedFont>
      <p:font typeface="Calibri" panose="020F0502020204030204" pitchFamily="34" charset="0"/>
      <p:regular r:id="rId25"/>
      <p:bold r:id="rId26"/>
      <p:italic r:id="rId27"/>
      <p:boldItalic r:id="rId28"/>
    </p:embeddedFont>
    <p:embeddedFont>
      <p:font typeface="Exo" panose="020B0604020202020204" charset="0"/>
      <p:regular r:id="rId29"/>
      <p:bold r:id="rId30"/>
      <p:italic r:id="rId31"/>
      <p:boldItalic r:id="rId32"/>
    </p:embeddedFont>
    <p:embeddedFont>
      <p:font typeface="Exo Light" panose="020B0604020202020204" charset="0"/>
      <p:regular r:id="rId33"/>
    </p:embeddedFont>
    <p:embeddedFont>
      <p:font typeface="Montserrat" panose="020B0604020202020204" charset="0"/>
      <p:regular r:id="rId34"/>
      <p:bold r:id="rId35"/>
      <p:italic r:id="rId36"/>
      <p:boldItalic r:id="rId37"/>
    </p:embeddedFont>
    <p:embeddedFont>
      <p:font typeface="Montserrat Light" panose="020B0604020202020204" charset="0"/>
      <p:regular r:id="rId38"/>
      <p:italic r:id="rId39"/>
    </p:embeddedFont>
    <p:embeddedFont>
      <p:font typeface="Montserrat Medium" panose="020B0604020202020204" charset="0"/>
      <p:regular r:id="rId40"/>
      <p:italic r:id="rId41"/>
    </p:embeddedFont>
    <p:embeddedFont>
      <p:font typeface="Montserrat SemiBold" panose="020B0604020202020204" charset="0"/>
      <p:bold r:id="rId42"/>
      <p:boldItalic r:id="rId43"/>
    </p:embeddedFont>
    <p:embeddedFont>
      <p:font typeface="Roboto" panose="020B0604020202020204" charset="0"/>
      <p:regular r:id="rId44"/>
      <p:bold r:id="rId45"/>
      <p:italic r:id="rId46"/>
      <p:boldItalic r:id="rId47"/>
    </p:embeddedFont>
    <p:embeddedFont>
      <p:font typeface="Roboto Condensed Light" panose="020B0604020202020204" charset="0"/>
      <p:regular r:id="rId48"/>
      <p:italic r:id="rId49"/>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6D494268-E602-4F42-AACA-8AA37897D0A0}">
          <p14:sldIdLst>
            <p14:sldId id="5264"/>
            <p14:sldId id="554"/>
            <p14:sldId id="556"/>
            <p14:sldId id="535"/>
            <p14:sldId id="557"/>
            <p14:sldId id="558"/>
            <p14:sldId id="536"/>
            <p14:sldId id="341"/>
            <p14:sldId id="4062"/>
            <p14:sldId id="4161"/>
            <p14:sldId id="5230"/>
            <p14:sldId id="538"/>
            <p14:sldId id="541"/>
            <p14:sldId id="356"/>
            <p14:sldId id="5263"/>
            <p14:sldId id="544"/>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2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5191C5"/>
    <a:srgbClr val="289D48"/>
    <a:srgbClr val="C9C9C9"/>
    <a:srgbClr val="5E3391"/>
    <a:srgbClr val="5E3290"/>
    <a:srgbClr val="7CADD4"/>
    <a:srgbClr val="F17A26"/>
    <a:srgbClr val="EFC351"/>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122" autoAdjust="0"/>
  </p:normalViewPr>
  <p:slideViewPr>
    <p:cSldViewPr snapToGrid="0">
      <p:cViewPr varScale="1">
        <p:scale>
          <a:sx n="114" d="100"/>
          <a:sy n="114" d="100"/>
        </p:scale>
        <p:origin x="1212" y="102"/>
      </p:cViewPr>
      <p:guideLst>
        <p:guide orient="horz" pos="3792"/>
        <p:guide pos="3817"/>
      </p:guideLst>
    </p:cSldViewPr>
  </p:slideViewPr>
  <p:notesTextViewPr>
    <p:cViewPr>
      <p:scale>
        <a:sx n="1" d="1"/>
        <a:sy n="1" d="1"/>
      </p:scale>
      <p:origin x="0" y="0"/>
    </p:cViewPr>
  </p:notesText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5.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5.fntdata"/><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4.xml"/><Relationship Id="rId41" Type="http://schemas.openxmlformats.org/officeDocument/2006/relationships/font" Target="fonts/font17.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3</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3">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3">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3">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3799" y="0"/>
          <a:ext cx="332267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3799" y="0"/>
        <a:ext cx="3068625" cy="1016192"/>
      </dsp:txXfrm>
    </dsp:sp>
    <dsp:sp modelId="{BE840A39-1306-4AEF-ADCD-28099CAE7BE1}">
      <dsp:nvSpPr>
        <dsp:cNvPr id="0" name=""/>
        <dsp:cNvSpPr/>
      </dsp:nvSpPr>
      <dsp:spPr>
        <a:xfrm>
          <a:off x="2661938" y="0"/>
          <a:ext cx="3322673" cy="1016192"/>
        </a:xfrm>
        <a:prstGeom prst="chevron">
          <a:avLst/>
        </a:prstGeom>
        <a:solidFill>
          <a:schemeClr val="accent1">
            <a:shade val="80000"/>
            <a:hueOff val="267459"/>
            <a:satOff val="-14837"/>
            <a:lumOff val="158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3170034" y="0"/>
        <a:ext cx="2306481" cy="1016192"/>
      </dsp:txXfrm>
    </dsp:sp>
    <dsp:sp modelId="{A8612D2A-892A-4F89-A395-9A98FAF04D82}">
      <dsp:nvSpPr>
        <dsp:cNvPr id="0" name=""/>
        <dsp:cNvSpPr/>
      </dsp:nvSpPr>
      <dsp:spPr>
        <a:xfrm>
          <a:off x="5320077" y="0"/>
          <a:ext cx="332267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endParaRPr lang="en-CA" sz="1200" kern="1200" dirty="0">
            <a:latin typeface="Montserrat" panose="00000500000000000000" pitchFamily="2" charset="0"/>
          </a:endParaRPr>
        </a:p>
      </dsp:txBody>
      <dsp:txXfrm>
        <a:off x="5828173" y="0"/>
        <a:ext cx="230648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10/8/2020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10/8/2020</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253123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77677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70224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157603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3.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50397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8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90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34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9016" y="528895"/>
            <a:ext cx="1051697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937" y="1098118"/>
            <a:ext cx="3832724"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200" indent="0">
              <a:lnSpc>
                <a:spcPct val="110000"/>
              </a:lnSpc>
              <a:buNone/>
              <a:defRPr sz="1600" b="0" i="0">
                <a:solidFill>
                  <a:srgbClr val="717171"/>
                </a:solidFill>
                <a:latin typeface="Exo" panose="02000503000000000000" pitchFamily="2" charset="77"/>
              </a:defRPr>
            </a:lvl2pPr>
            <a:lvl3pPr marL="914400" indent="0">
              <a:lnSpc>
                <a:spcPct val="110000"/>
              </a:lnSpc>
              <a:buNone/>
              <a:defRPr sz="1600" b="0" i="0">
                <a:solidFill>
                  <a:srgbClr val="717171"/>
                </a:solidFill>
                <a:latin typeface="Exo" panose="02000503000000000000" pitchFamily="2" charset="77"/>
              </a:defRPr>
            </a:lvl3pPr>
            <a:lvl4pPr marL="1371600" indent="0">
              <a:lnSpc>
                <a:spcPct val="110000"/>
              </a:lnSpc>
              <a:buNone/>
              <a:defRPr sz="1600" b="0" i="0">
                <a:solidFill>
                  <a:srgbClr val="717171"/>
                </a:solidFill>
                <a:latin typeface="Exo" panose="02000503000000000000" pitchFamily="2" charset="77"/>
              </a:defRPr>
            </a:lvl4pPr>
            <a:lvl5pPr marL="1828800"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57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108208"/>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99686116"/>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76627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4083464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65780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16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901154"/>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31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0" indent="0" algn="l">
              <a:lnSpc>
                <a:spcPct val="110000"/>
              </a:lnSpc>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146022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912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979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9016" y="528895"/>
            <a:ext cx="1051697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937" y="1098118"/>
            <a:ext cx="3832724"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200" indent="0">
              <a:lnSpc>
                <a:spcPct val="110000"/>
              </a:lnSpc>
              <a:buNone/>
              <a:defRPr sz="1600" b="0" i="0">
                <a:solidFill>
                  <a:srgbClr val="717171"/>
                </a:solidFill>
                <a:latin typeface="Exo" panose="02000503000000000000" pitchFamily="2" charset="77"/>
              </a:defRPr>
            </a:lvl2pPr>
            <a:lvl3pPr marL="914400" indent="0">
              <a:lnSpc>
                <a:spcPct val="110000"/>
              </a:lnSpc>
              <a:buNone/>
              <a:defRPr sz="1600" b="0" i="0">
                <a:solidFill>
                  <a:srgbClr val="717171"/>
                </a:solidFill>
                <a:latin typeface="Exo" panose="02000503000000000000" pitchFamily="2" charset="77"/>
              </a:defRPr>
            </a:lvl3pPr>
            <a:lvl4pPr marL="1371600" indent="0">
              <a:lnSpc>
                <a:spcPct val="110000"/>
              </a:lnSpc>
              <a:buNone/>
              <a:defRPr sz="1600" b="0" i="0">
                <a:solidFill>
                  <a:srgbClr val="717171"/>
                </a:solidFill>
                <a:latin typeface="Exo" panose="02000503000000000000" pitchFamily="2" charset="77"/>
              </a:defRPr>
            </a:lvl4pPr>
            <a:lvl5pPr marL="1828800"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27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340514"/>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49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00675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454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47913"/>
            <a:ext cx="4983207"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227458"/>
            <a:ext cx="1411479"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1081050"/>
            <a:ext cx="1364984"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227458"/>
            <a:ext cx="2450131"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1081050"/>
            <a:ext cx="2433555"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351869"/>
            <a:ext cx="3764382" cy="466166"/>
          </a:xfrm>
          <a:prstGeom prst="rect">
            <a:avLst/>
          </a:prstGeom>
        </p:spPr>
        <p:txBody>
          <a:bodyPr lIns="0" tIns="0" rIns="0" bIns="0">
            <a:noAutofit/>
          </a:bodyPr>
          <a:lstStyle>
            <a:lvl1pPr marL="0" indent="0" algn="l">
              <a:lnSpc>
                <a:spcPct val="1100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ct val="1100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ct val="1100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b="0" i="0" dirty="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ct val="1100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838"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8992"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501526" y="2816659"/>
            <a:ext cx="2924618" cy="3084411"/>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0645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93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2754664786"/>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20</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9788054"/>
      </p:ext>
    </p:extLst>
  </p:cSld>
  <p:clrMap bg1="lt1" tx1="dk1" bg2="lt2" tx2="dk2" accent1="accent1" accent2="accent2" accent3="accent3" accent4="accent4" accent5="accent5" accent6="accent6" hlink="hlink" folHlink="folHlink"/>
  <p:sldLayoutIdLst>
    <p:sldLayoutId id="2147483807" r:id="rId1"/>
    <p:sldLayoutId id="2147483809" r:id="rId2"/>
    <p:sldLayoutId id="2147483813" r:id="rId3"/>
    <p:sldLayoutId id="2147483835" r:id="rId4"/>
    <p:sldLayoutId id="2147483836" r:id="rId5"/>
    <p:sldLayoutId id="2147483837" r:id="rId6"/>
    <p:sldLayoutId id="2147483842" r:id="rId7"/>
    <p:sldLayoutId id="2147483847" r:id="rId8"/>
    <p:sldLayoutId id="2147483857" r:id="rId9"/>
    <p:sldLayoutId id="2147483858" r:id="rId10"/>
    <p:sldLayoutId id="2147483859" r:id="rId11"/>
    <p:sldLayoutId id="2147483866" r:id="rId12"/>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136396672"/>
      </p:ext>
    </p:extLst>
  </p:cSld>
  <p:clrMap bg1="lt1" tx1="dk1" bg2="lt2" tx2="dk2" accent1="accent1" accent2="accent2" accent3="accent3" accent4="accent4" accent5="accent5" accent6="accent6" hlink="hlink" folHlink="folHlink"/>
  <p:sldLayoutIdLst>
    <p:sldLayoutId id="2147483875" r:id="rId1"/>
    <p:sldLayoutId id="2147483880" r:id="rId2"/>
    <p:sldLayoutId id="2147483896" r:id="rId3"/>
    <p:sldLayoutId id="2147483897" r:id="rId4"/>
    <p:sldLayoutId id="2147483898" r:id="rId5"/>
    <p:sldLayoutId id="2147483903" r:id="rId6"/>
    <p:sldLayoutId id="2147483913" r:id="rId7"/>
    <p:sldLayoutId id="2147483915" r:id="rId8"/>
    <p:sldLayoutId id="2147483919" r:id="rId9"/>
    <p:sldLayoutId id="2147483921" r:id="rId10"/>
    <p:sldLayoutId id="2147483924" r:id="rId11"/>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diagramQuickStyle" Target="../diagrams/quickStyle1.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diagramLayout" Target="../diagrams/layout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diagramData" Target="../diagrams/data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1.png"/><Relationship Id="rId28" Type="http://schemas.microsoft.com/office/2007/relationships/diagramDrawing" Target="../diagrams/drawing1.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xml"/><Relationship Id="rId27"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BA843-8BCE-274D-89C4-821AC0B247E4}"/>
              </a:ext>
            </a:extLst>
          </p:cNvPr>
          <p:cNvSpPr>
            <a:spLocks noGrp="1"/>
          </p:cNvSpPr>
          <p:nvPr>
            <p:ph type="body" sz="quarter" idx="10"/>
          </p:nvPr>
        </p:nvSpPr>
        <p:spPr>
          <a:xfrm>
            <a:off x="650874" y="1391732"/>
            <a:ext cx="8040544" cy="1306512"/>
          </a:xfrm>
        </p:spPr>
        <p:txBody>
          <a:bodyPr/>
          <a:lstStyle/>
          <a:p>
            <a:r>
              <a:rPr lang="en-US" dirty="0"/>
              <a:t>Implement Infrastructure Shared Services</a:t>
            </a:r>
          </a:p>
        </p:txBody>
      </p:sp>
      <p:sp>
        <p:nvSpPr>
          <p:cNvPr id="3" name="Text Placeholder 2">
            <a:extLst>
              <a:ext uri="{FF2B5EF4-FFF2-40B4-BE49-F238E27FC236}">
                <a16:creationId xmlns:a16="http://schemas.microsoft.com/office/drawing/2014/main" id="{86D276D7-DC79-5840-BFB0-E604DE2F3011}"/>
              </a:ext>
            </a:extLst>
          </p:cNvPr>
          <p:cNvSpPr>
            <a:spLocks noGrp="1"/>
          </p:cNvSpPr>
          <p:nvPr>
            <p:ph type="body" sz="quarter" idx="11"/>
          </p:nvPr>
        </p:nvSpPr>
        <p:spPr>
          <a:xfrm>
            <a:off x="650874" y="2794291"/>
            <a:ext cx="9093489" cy="881782"/>
          </a:xfrm>
        </p:spPr>
        <p:txBody>
          <a:bodyPr/>
          <a:lstStyle/>
          <a:p>
            <a:r>
              <a:rPr lang="en-US" dirty="0"/>
              <a:t>Assess internal capabilities, pick a model, and make a comprehensive plan</a:t>
            </a:r>
          </a:p>
        </p:txBody>
      </p:sp>
      <p:grpSp>
        <p:nvGrpSpPr>
          <p:cNvPr id="4" name="Group 3">
            <a:extLst>
              <a:ext uri="{FF2B5EF4-FFF2-40B4-BE49-F238E27FC236}">
                <a16:creationId xmlns:a16="http://schemas.microsoft.com/office/drawing/2014/main" id="{D152A7A9-D8BE-4C35-829F-F3C305A54B4D}"/>
              </a:ext>
            </a:extLst>
          </p:cNvPr>
          <p:cNvGrpSpPr/>
          <p:nvPr/>
        </p:nvGrpSpPr>
        <p:grpSpPr>
          <a:xfrm>
            <a:off x="0" y="4767200"/>
            <a:ext cx="12193588" cy="969356"/>
            <a:chOff x="0" y="4767200"/>
            <a:chExt cx="12193588" cy="969356"/>
          </a:xfrm>
        </p:grpSpPr>
        <p:sp>
          <p:nvSpPr>
            <p:cNvPr id="5" name="Rectangle 4">
              <a:extLst>
                <a:ext uri="{FF2B5EF4-FFF2-40B4-BE49-F238E27FC236}">
                  <a16:creationId xmlns:a16="http://schemas.microsoft.com/office/drawing/2014/main" id="{930C1A52-E1FE-498C-889E-9D805B510E1B}"/>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9CAC1AF6-B203-45BA-8772-CE6EA4172C87}"/>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Light"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27014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A5C4-9B38-4545-9326-B1DF4AE03E3D}"/>
              </a:ext>
            </a:extLst>
          </p:cNvPr>
          <p:cNvSpPr>
            <a:spLocks noGrp="1"/>
          </p:cNvSpPr>
          <p:nvPr>
            <p:ph type="title"/>
          </p:nvPr>
        </p:nvSpPr>
        <p:spPr>
          <a:xfrm>
            <a:off x="369016" y="316462"/>
            <a:ext cx="10516970" cy="1325563"/>
          </a:xfrm>
        </p:spPr>
        <p:txBody>
          <a:bodyPr>
            <a:normAutofit fontScale="90000"/>
          </a:bodyPr>
          <a:lstStyle/>
          <a:p>
            <a:r>
              <a:rPr lang="en-CA" b="0" dirty="0">
                <a:solidFill>
                  <a:srgbClr val="2576B7"/>
                </a:solidFill>
              </a:rPr>
              <a:t>Ineffective governance undermines the benefits of shared services</a:t>
            </a:r>
            <a:br>
              <a:rPr lang="en-CA" b="0" dirty="0">
                <a:solidFill>
                  <a:srgbClr val="2576B7"/>
                </a:solidFill>
              </a:rPr>
            </a:br>
            <a:endParaRPr lang="en-CA" b="0" dirty="0">
              <a:solidFill>
                <a:srgbClr val="2576B7"/>
              </a:solidFill>
            </a:endParaRPr>
          </a:p>
        </p:txBody>
      </p:sp>
      <p:sp>
        <p:nvSpPr>
          <p:cNvPr id="3" name="Text Placeholder 2">
            <a:extLst>
              <a:ext uri="{FF2B5EF4-FFF2-40B4-BE49-F238E27FC236}">
                <a16:creationId xmlns:a16="http://schemas.microsoft.com/office/drawing/2014/main" id="{A356D44D-083C-4649-B9BA-260933284CA2}"/>
              </a:ext>
            </a:extLst>
          </p:cNvPr>
          <p:cNvSpPr>
            <a:spLocks noGrp="1"/>
          </p:cNvSpPr>
          <p:nvPr>
            <p:ph type="body" sz="quarter" idx="10"/>
          </p:nvPr>
        </p:nvSpPr>
        <p:spPr>
          <a:xfrm>
            <a:off x="369015" y="1333833"/>
            <a:ext cx="4267639" cy="616383"/>
          </a:xfrm>
        </p:spPr>
        <p:txBody>
          <a:bodyPr/>
          <a:lstStyle/>
          <a:p>
            <a:r>
              <a:rPr lang="en-CA" sz="1800" b="1" dirty="0"/>
              <a:t>Poorly planned shared services lead to:</a:t>
            </a:r>
          </a:p>
        </p:txBody>
      </p:sp>
      <p:sp>
        <p:nvSpPr>
          <p:cNvPr id="4" name="Text Placeholder 7">
            <a:extLst>
              <a:ext uri="{FF2B5EF4-FFF2-40B4-BE49-F238E27FC236}">
                <a16:creationId xmlns:a16="http://schemas.microsoft.com/office/drawing/2014/main" id="{A62683E6-AD76-4CA9-A64B-C6A92E32EA9D}"/>
              </a:ext>
            </a:extLst>
          </p:cNvPr>
          <p:cNvSpPr txBox="1">
            <a:spLocks/>
          </p:cNvSpPr>
          <p:nvPr/>
        </p:nvSpPr>
        <p:spPr>
          <a:xfrm>
            <a:off x="369015" y="1657920"/>
            <a:ext cx="7555785" cy="2002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600" dirty="0">
                <a:solidFill>
                  <a:srgbClr val="000000"/>
                </a:solidFill>
                <a:latin typeface="Roboto Condensed Light" panose="02000000000000000000" pitchFamily="2" charset="0"/>
              </a:rPr>
              <a:t>Participant resistance</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Without proper incentives, BUs will resist sharing their capabilities.</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Failure to align the interest of BUs with the organization’s strategy results in limited participation.</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Not specifying the benefits of shared services causes BUs to lose faith in their implementation.</a:t>
            </a:r>
          </a:p>
          <a:p>
            <a:pPr>
              <a:lnSpc>
                <a:spcPct val="110000"/>
              </a:lnSpc>
            </a:pPr>
            <a:r>
              <a:rPr lang="en-US" sz="1600" dirty="0">
                <a:solidFill>
                  <a:srgbClr val="000000"/>
                </a:solidFill>
                <a:latin typeface="Roboto Condensed Light" panose="02000000000000000000" pitchFamily="2" charset="0"/>
              </a:rPr>
              <a:t>Underperformance of services</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A lack of well-planned shared services may worsen service quality and/or increase IT expenditures.</a:t>
            </a:r>
          </a:p>
          <a:p>
            <a:pPr lvl="1">
              <a:lnSpc>
                <a:spcPct val="110000"/>
              </a:lnSpc>
              <a:buFont typeface="Courier New" panose="02070309020205020404" pitchFamily="49" charset="0"/>
              <a:buChar char="o"/>
            </a:pPr>
            <a:endParaRPr lang="en-US" sz="1400" dirty="0">
              <a:solidFill>
                <a:srgbClr val="000000"/>
              </a:solidFill>
              <a:latin typeface="Roboto Condensed Light" panose="02000000000000000000" pitchFamily="2" charset="0"/>
            </a:endParaRPr>
          </a:p>
        </p:txBody>
      </p:sp>
      <p:sp>
        <p:nvSpPr>
          <p:cNvPr id="8" name="Text Placeholder 7">
            <a:extLst>
              <a:ext uri="{FF2B5EF4-FFF2-40B4-BE49-F238E27FC236}">
                <a16:creationId xmlns:a16="http://schemas.microsoft.com/office/drawing/2014/main" id="{4B51E994-A382-4C93-8EF9-03D0C41F2E3C}"/>
              </a:ext>
            </a:extLst>
          </p:cNvPr>
          <p:cNvSpPr txBox="1">
            <a:spLocks/>
          </p:cNvSpPr>
          <p:nvPr/>
        </p:nvSpPr>
        <p:spPr>
          <a:xfrm>
            <a:off x="369015" y="5044207"/>
            <a:ext cx="7555785" cy="1542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600" dirty="0">
                <a:solidFill>
                  <a:srgbClr val="000000"/>
                </a:solidFill>
                <a:latin typeface="Roboto Condensed Light" panose="02000000000000000000" pitchFamily="2" charset="0"/>
              </a:rPr>
              <a:t>Common problems in governing shared services:</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Failure to encourage participation in the implementation.</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A lack of accountability for the success of the implementation.</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The business practices of the participants fail to change.</a:t>
            </a:r>
          </a:p>
          <a:p>
            <a:pPr lvl="1">
              <a:lnSpc>
                <a:spcPct val="110000"/>
              </a:lnSpc>
              <a:buFont typeface="Courier New" panose="02070309020205020404" pitchFamily="49" charset="0"/>
              <a:buChar char="o"/>
            </a:pPr>
            <a:r>
              <a:rPr lang="en-US" sz="1400" dirty="0">
                <a:solidFill>
                  <a:srgbClr val="000000"/>
                </a:solidFill>
                <a:latin typeface="Roboto Condensed Light" panose="02000000000000000000" pitchFamily="2" charset="0"/>
              </a:rPr>
              <a:t>No attempt at reconciling the various interests of participations to the implementation.</a:t>
            </a:r>
          </a:p>
          <a:p>
            <a:pPr lvl="1">
              <a:lnSpc>
                <a:spcPct val="110000"/>
              </a:lnSpc>
              <a:buFont typeface="Courier New" panose="02070309020205020404" pitchFamily="49" charset="0"/>
              <a:buChar char="o"/>
            </a:pPr>
            <a:endParaRPr lang="en-US" sz="1400" dirty="0">
              <a:solidFill>
                <a:srgbClr val="000000"/>
              </a:solidFill>
              <a:latin typeface="Roboto Condensed Light" panose="02000000000000000000" pitchFamily="2" charset="0"/>
            </a:endParaRPr>
          </a:p>
        </p:txBody>
      </p:sp>
      <p:sp>
        <p:nvSpPr>
          <p:cNvPr id="9" name="Rectangle 8">
            <a:extLst>
              <a:ext uri="{FF2B5EF4-FFF2-40B4-BE49-F238E27FC236}">
                <a16:creationId xmlns:a16="http://schemas.microsoft.com/office/drawing/2014/main" id="{AA30B90D-2178-41E3-818E-08BDE0DC6F98}"/>
              </a:ext>
            </a:extLst>
          </p:cNvPr>
          <p:cNvSpPr/>
          <p:nvPr/>
        </p:nvSpPr>
        <p:spPr>
          <a:xfrm>
            <a:off x="398590" y="3646177"/>
            <a:ext cx="7119810" cy="771710"/>
          </a:xfrm>
          <a:prstGeom prst="rect">
            <a:avLst/>
          </a:prstGeom>
          <a:solidFill>
            <a:schemeClr val="bg1">
              <a:lumMod val="95000"/>
            </a:schemeClr>
          </a:soli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lnSpc>
                <a:spcPts val="1800"/>
              </a:lnSpc>
              <a:spcBef>
                <a:spcPts val="800"/>
              </a:spcBef>
            </a:pPr>
            <a:r>
              <a:rPr lang="en-US" sz="1400" dirty="0">
                <a:solidFill>
                  <a:schemeClr val="tx1"/>
                </a:solidFill>
                <a:latin typeface="Roboto Condensed Light" panose="02000000000000000000" pitchFamily="2" charset="0"/>
                <a:ea typeface="Roboto Condensed Light" panose="02000000000000000000" pitchFamily="2" charset="0"/>
              </a:rPr>
              <a:t>“I would absolutely agree that [stakeholder resistance] at the senior level is the number one issue.” –Al Povoledo, Partner, Canadian Project Partners</a:t>
            </a:r>
          </a:p>
        </p:txBody>
      </p:sp>
      <p:sp>
        <p:nvSpPr>
          <p:cNvPr id="7" name="Text Placeholder 2">
            <a:extLst>
              <a:ext uri="{FF2B5EF4-FFF2-40B4-BE49-F238E27FC236}">
                <a16:creationId xmlns:a16="http://schemas.microsoft.com/office/drawing/2014/main" id="{8B2E95ED-7CB4-436B-87D9-0BCE30D0573E}"/>
              </a:ext>
            </a:extLst>
          </p:cNvPr>
          <p:cNvSpPr txBox="1">
            <a:spLocks/>
          </p:cNvSpPr>
          <p:nvPr/>
        </p:nvSpPr>
        <p:spPr>
          <a:xfrm>
            <a:off x="369014" y="4427823"/>
            <a:ext cx="6992368" cy="616383"/>
          </a:xfrm>
          <a:prstGeom prst="rect">
            <a:avLst/>
          </a:prstGeom>
        </p:spPr>
        <p:txBody>
          <a:bodyPr lIns="0" tIns="0" rIns="0" bIns="0"/>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717171"/>
                </a:solidFill>
                <a:latin typeface="Exo" panose="02000503000000000000" pitchFamily="2" charset="77"/>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600" b="0" i="0" kern="1200">
                <a:solidFill>
                  <a:srgbClr val="717171"/>
                </a:solidFill>
                <a:latin typeface="Exo" panose="02000503000000000000" pitchFamily="2" charset="77"/>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b="0" i="0" kern="1200">
                <a:solidFill>
                  <a:srgbClr val="717171"/>
                </a:solidFill>
                <a:latin typeface="Exo" panose="02000503000000000000" pitchFamily="2" charset="77"/>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0" i="0" kern="1200">
                <a:solidFill>
                  <a:srgbClr val="717171"/>
                </a:solidFill>
                <a:latin typeface="Exo" panose="02000503000000000000" pitchFamily="2" charset="77"/>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0" i="0" kern="1200">
                <a:solidFill>
                  <a:srgbClr val="717171"/>
                </a:solidFill>
                <a:latin typeface="Exo" panose="02000503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Ineffective governance has a major role in the failure of shared services implementation</a:t>
            </a:r>
            <a:endParaRPr lang="en-CA" sz="1800" b="1" dirty="0"/>
          </a:p>
        </p:txBody>
      </p:sp>
      <p:sp>
        <p:nvSpPr>
          <p:cNvPr id="5" name="TextBox 4">
            <a:extLst>
              <a:ext uri="{FF2B5EF4-FFF2-40B4-BE49-F238E27FC236}">
                <a16:creationId xmlns:a16="http://schemas.microsoft.com/office/drawing/2014/main" id="{B82661C3-1932-4A92-8975-C0C2214563A5}"/>
              </a:ext>
            </a:extLst>
          </p:cNvPr>
          <p:cNvSpPr txBox="1"/>
          <p:nvPr/>
        </p:nvSpPr>
        <p:spPr>
          <a:xfrm>
            <a:off x="8362950" y="5929233"/>
            <a:ext cx="3692595" cy="451855"/>
          </a:xfrm>
          <a:prstGeom prst="rect">
            <a:avLst/>
          </a:prstGeom>
          <a:noFill/>
        </p:spPr>
        <p:txBody>
          <a:bodyPr wrap="square" rtlCol="0" anchor="ctr" anchorCtr="0">
            <a:spAutoFit/>
          </a:bodyPr>
          <a:lstStyle/>
          <a:p>
            <a:pPr lvl="0">
              <a:lnSpc>
                <a:spcPct val="110000"/>
              </a:lnSpc>
            </a:pPr>
            <a:r>
              <a:rPr lang="en-US" sz="1000" dirty="0">
                <a:solidFill>
                  <a:srgbClr val="000000"/>
                </a:solidFill>
                <a:latin typeface="Roboto Condensed Light" panose="02000000000000000000" pitchFamily="2" charset="0"/>
              </a:rPr>
              <a:t>Source: </a:t>
            </a:r>
            <a:r>
              <a:rPr lang="en-US" sz="1000" i="1" dirty="0">
                <a:solidFill>
                  <a:srgbClr val="000000"/>
                </a:solidFill>
                <a:latin typeface="Roboto Condensed Light" panose="02000000000000000000" pitchFamily="2" charset="0"/>
              </a:rPr>
              <a:t>Implement a Shared Services Model. </a:t>
            </a:r>
            <a:r>
              <a:rPr lang="en-US" sz="1000" dirty="0">
                <a:solidFill>
                  <a:srgbClr val="000000"/>
                </a:solidFill>
                <a:latin typeface="Roboto Condensed Light" panose="02000000000000000000" pitchFamily="2" charset="0"/>
              </a:rPr>
              <a:t>Info-Tech Research Group.</a:t>
            </a:r>
          </a:p>
          <a:p>
            <a:pPr lvl="0" algn="r">
              <a:lnSpc>
                <a:spcPct val="110000"/>
              </a:lnSpc>
            </a:pPr>
            <a:endParaRPr lang="en-US" sz="1200" dirty="0">
              <a:solidFill>
                <a:srgbClr val="000000"/>
              </a:solidFill>
              <a:latin typeface="Roboto Condensed Light" panose="02000000000000000000" pitchFamily="2" charset="0"/>
            </a:endParaRPr>
          </a:p>
        </p:txBody>
      </p:sp>
      <p:pic>
        <p:nvPicPr>
          <p:cNvPr id="11" name="Picture 10" descr="Diagram, schematic&#10;&#10;Description automatically generated">
            <a:extLst>
              <a:ext uri="{FF2B5EF4-FFF2-40B4-BE49-F238E27FC236}">
                <a16:creationId xmlns:a16="http://schemas.microsoft.com/office/drawing/2014/main" id="{7FAB1C43-9AD5-40BA-B830-2B19CA51B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6941" y="1038961"/>
            <a:ext cx="4198604" cy="4198604"/>
          </a:xfrm>
          <a:prstGeom prst="rect">
            <a:avLst/>
          </a:prstGeom>
        </p:spPr>
      </p:pic>
    </p:spTree>
    <p:extLst>
      <p:ext uri="{BB962C8B-B14F-4D97-AF65-F5344CB8AC3E}">
        <p14:creationId xmlns:p14="http://schemas.microsoft.com/office/powerpoint/2010/main" val="341606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85A820A-424C-9440-A568-A8F72B529C5D}"/>
              </a:ext>
            </a:extLst>
          </p:cNvPr>
          <p:cNvSpPr/>
          <p:nvPr/>
        </p:nvSpPr>
        <p:spPr>
          <a:xfrm>
            <a:off x="6096794" y="0"/>
            <a:ext cx="609679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0" name="Subtitle 2">
            <a:extLst>
              <a:ext uri="{FF2B5EF4-FFF2-40B4-BE49-F238E27FC236}">
                <a16:creationId xmlns:a16="http://schemas.microsoft.com/office/drawing/2014/main" id="{7E149CC4-314D-7842-A8FE-6E8C5116B374}"/>
              </a:ext>
            </a:extLst>
          </p:cNvPr>
          <p:cNvSpPr txBox="1">
            <a:spLocks/>
          </p:cNvSpPr>
          <p:nvPr/>
        </p:nvSpPr>
        <p:spPr>
          <a:xfrm>
            <a:off x="369016" y="2158990"/>
            <a:ext cx="4713081" cy="784842"/>
          </a:xfrm>
          <a:prstGeom prst="rect">
            <a:avLst/>
          </a:prstGeom>
        </p:spPr>
        <p:txBody>
          <a:bodyPr vert="horz" wrap="square" lIns="45732" tIns="22866" rIns="45732" bIns="2286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600" dirty="0">
                <a:solidFill>
                  <a:srgbClr val="000000"/>
                </a:solidFill>
                <a:latin typeface="Roboto Condensed Light" panose="02000000000000000000" pitchFamily="2" charset="0"/>
                <a:cs typeface="+mn-cs"/>
              </a:rPr>
              <a:t>Follow the steps for your appropriate model to ensure the smooth implementation of shared services and to reduce internal resistance to new service delivery methods. </a:t>
            </a:r>
          </a:p>
        </p:txBody>
      </p:sp>
      <p:sp>
        <p:nvSpPr>
          <p:cNvPr id="16" name="Subtitle 2">
            <a:extLst>
              <a:ext uri="{FF2B5EF4-FFF2-40B4-BE49-F238E27FC236}">
                <a16:creationId xmlns:a16="http://schemas.microsoft.com/office/drawing/2014/main" id="{D16A45F9-41BA-F447-B2E6-7EC544BB4C51}"/>
              </a:ext>
            </a:extLst>
          </p:cNvPr>
          <p:cNvSpPr txBox="1">
            <a:spLocks/>
          </p:cNvSpPr>
          <p:nvPr/>
        </p:nvSpPr>
        <p:spPr>
          <a:xfrm>
            <a:off x="1501445" y="4069786"/>
            <a:ext cx="2665177" cy="261750"/>
          </a:xfrm>
          <a:prstGeom prst="rect">
            <a:avLst/>
          </a:prstGeom>
        </p:spPr>
        <p:txBody>
          <a:bodyPr vert="horz" wrap="square" lIns="45732" tIns="22866" rIns="45732" bIns="2286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401" b="1" dirty="0">
                <a:solidFill>
                  <a:srgbClr val="494949">
                    <a:lumMod val="50000"/>
                  </a:srgbClr>
                </a:solidFill>
                <a:latin typeface="Montserrat SemiBold" pitchFamily="2" charset="77"/>
                <a:ea typeface="League Spartan" charset="0"/>
                <a:cs typeface="Noto Serif" panose="02020600060500020200" pitchFamily="18" charset="0"/>
              </a:rPr>
              <a:t>Improve participation</a:t>
            </a:r>
            <a:endParaRPr kumimoji="0" lang="en-US" sz="1401" b="1" i="0" u="none" strike="noStrike" kern="1200" cap="none" spc="0" normalizeH="0" baseline="0" noProof="0" dirty="0">
              <a:ln>
                <a:noFill/>
              </a:ln>
              <a:solidFill>
                <a:srgbClr val="494949">
                  <a:lumMod val="50000"/>
                </a:srgbClr>
              </a:solidFill>
              <a:effectLst/>
              <a:uLnTx/>
              <a:uFillTx/>
              <a:latin typeface="Montserrat SemiBold" pitchFamily="2" charset="77"/>
              <a:ea typeface="League Spartan" charset="0"/>
              <a:cs typeface="Noto Serif" panose="02020600060500020200" pitchFamily="18" charset="0"/>
            </a:endParaRPr>
          </a:p>
        </p:txBody>
      </p:sp>
      <p:sp>
        <p:nvSpPr>
          <p:cNvPr id="13" name="Freeform 982">
            <a:extLst>
              <a:ext uri="{FF2B5EF4-FFF2-40B4-BE49-F238E27FC236}">
                <a16:creationId xmlns:a16="http://schemas.microsoft.com/office/drawing/2014/main" id="{6F93ACCA-CA11-F84E-BB5A-1FA53BE05744}"/>
              </a:ext>
            </a:extLst>
          </p:cNvPr>
          <p:cNvSpPr>
            <a:spLocks noChangeArrowheads="1"/>
          </p:cNvSpPr>
          <p:nvPr/>
        </p:nvSpPr>
        <p:spPr bwMode="auto">
          <a:xfrm>
            <a:off x="897220" y="3571076"/>
            <a:ext cx="307909" cy="306245"/>
          </a:xfrm>
          <a:custGeom>
            <a:avLst/>
            <a:gdLst>
              <a:gd name="T0" fmla="*/ 173100 w 293061"/>
              <a:gd name="T1" fmla="*/ 225315 h 292849"/>
              <a:gd name="T2" fmla="*/ 124785 w 293061"/>
              <a:gd name="T3" fmla="*/ 216288 h 292849"/>
              <a:gd name="T4" fmla="*/ 120342 w 293061"/>
              <a:gd name="T5" fmla="*/ 220801 h 292849"/>
              <a:gd name="T6" fmla="*/ 152413 w 293061"/>
              <a:gd name="T7" fmla="*/ 263489 h 292849"/>
              <a:gd name="T8" fmla="*/ 198136 w 293061"/>
              <a:gd name="T9" fmla="*/ 275908 h 292849"/>
              <a:gd name="T10" fmla="*/ 232250 w 293061"/>
              <a:gd name="T11" fmla="*/ 227300 h 292849"/>
              <a:gd name="T12" fmla="*/ 64232 w 293061"/>
              <a:gd name="T13" fmla="*/ 227300 h 292849"/>
              <a:gd name="T14" fmla="*/ 98344 w 293061"/>
              <a:gd name="T15" fmla="*/ 276262 h 292849"/>
              <a:gd name="T16" fmla="*/ 143704 w 293061"/>
              <a:gd name="T17" fmla="*/ 263489 h 292849"/>
              <a:gd name="T18" fmla="*/ 196977 w 293061"/>
              <a:gd name="T19" fmla="*/ 181619 h 292849"/>
              <a:gd name="T20" fmla="*/ 192355 w 293061"/>
              <a:gd name="T21" fmla="*/ 177105 h 292849"/>
              <a:gd name="T22" fmla="*/ 163665 w 293061"/>
              <a:gd name="T23" fmla="*/ 186132 h 292849"/>
              <a:gd name="T24" fmla="*/ 134591 w 293061"/>
              <a:gd name="T25" fmla="*/ 177105 h 292849"/>
              <a:gd name="T26" fmla="*/ 129969 w 293061"/>
              <a:gd name="T27" fmla="*/ 181619 h 292849"/>
              <a:gd name="T28" fmla="*/ 110346 w 293061"/>
              <a:gd name="T29" fmla="*/ 181619 h 292849"/>
              <a:gd name="T30" fmla="*/ 105530 w 293061"/>
              <a:gd name="T31" fmla="*/ 177105 h 292849"/>
              <a:gd name="T32" fmla="*/ 146970 w 293061"/>
              <a:gd name="T33" fmla="*/ 193239 h 292849"/>
              <a:gd name="T34" fmla="*/ 215192 w 293061"/>
              <a:gd name="T35" fmla="*/ 168049 h 292849"/>
              <a:gd name="T36" fmla="*/ 104874 w 293061"/>
              <a:gd name="T37" fmla="*/ 159180 h 292849"/>
              <a:gd name="T38" fmla="*/ 104874 w 293061"/>
              <a:gd name="T39" fmla="*/ 138956 h 292849"/>
              <a:gd name="T40" fmla="*/ 200316 w 293061"/>
              <a:gd name="T41" fmla="*/ 134344 h 292849"/>
              <a:gd name="T42" fmla="*/ 224267 w 293061"/>
              <a:gd name="T43" fmla="*/ 163792 h 292849"/>
              <a:gd name="T44" fmla="*/ 242047 w 293061"/>
              <a:gd name="T45" fmla="*/ 225526 h 292849"/>
              <a:gd name="T46" fmla="*/ 250393 w 293061"/>
              <a:gd name="T47" fmla="*/ 276262 h 292849"/>
              <a:gd name="T48" fmla="*/ 295030 w 293061"/>
              <a:gd name="T49" fmla="*/ 264908 h 292849"/>
              <a:gd name="T50" fmla="*/ 244587 w 293061"/>
              <a:gd name="T51" fmla="*/ 283003 h 292849"/>
              <a:gd name="T52" fmla="*/ 203582 w 293061"/>
              <a:gd name="T53" fmla="*/ 283003 h 292849"/>
              <a:gd name="T54" fmla="*/ 136084 w 293061"/>
              <a:gd name="T55" fmla="*/ 275908 h 292849"/>
              <a:gd name="T56" fmla="*/ 92537 w 293061"/>
              <a:gd name="T57" fmla="*/ 283003 h 292849"/>
              <a:gd name="T58" fmla="*/ 51893 w 293061"/>
              <a:gd name="T59" fmla="*/ 283003 h 292849"/>
              <a:gd name="T60" fmla="*/ 1451 w 293061"/>
              <a:gd name="T61" fmla="*/ 264908 h 292849"/>
              <a:gd name="T62" fmla="*/ 46087 w 293061"/>
              <a:gd name="T63" fmla="*/ 275908 h 292849"/>
              <a:gd name="T64" fmla="*/ 54433 w 293061"/>
              <a:gd name="T65" fmla="*/ 225526 h 292849"/>
              <a:gd name="T66" fmla="*/ 71851 w 293061"/>
              <a:gd name="T67" fmla="*/ 163792 h 292849"/>
              <a:gd name="T68" fmla="*/ 95803 w 293061"/>
              <a:gd name="T69" fmla="*/ 134344 h 292849"/>
              <a:gd name="T70" fmla="*/ 200078 w 293061"/>
              <a:gd name="T71" fmla="*/ 102332 h 292849"/>
              <a:gd name="T72" fmla="*/ 128414 w 293061"/>
              <a:gd name="T73" fmla="*/ 10304 h 292849"/>
              <a:gd name="T74" fmla="*/ 128414 w 293061"/>
              <a:gd name="T75" fmla="*/ 10304 h 292849"/>
              <a:gd name="T76" fmla="*/ 148057 w 293061"/>
              <a:gd name="T77" fmla="*/ 93449 h 292849"/>
              <a:gd name="T78" fmla="*/ 148057 w 293061"/>
              <a:gd name="T79" fmla="*/ 0 h 292849"/>
              <a:gd name="T80" fmla="*/ 291751 w 293061"/>
              <a:gd name="T81" fmla="*/ 113701 h 292849"/>
              <a:gd name="T82" fmla="*/ 193530 w 293061"/>
              <a:gd name="T83" fmla="*/ 112991 h 292849"/>
              <a:gd name="T84" fmla="*/ 6913 w 293061"/>
              <a:gd name="T85" fmla="*/ 112991 h 292849"/>
              <a:gd name="T86" fmla="*/ 148057 w 293061"/>
              <a:gd name="T87" fmla="*/ 0 h 2928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061" h="292849">
                <a:moveTo>
                  <a:pt x="171260" y="219075"/>
                </a:moveTo>
                <a:cubicBezTo>
                  <a:pt x="173927" y="219075"/>
                  <a:pt x="175832" y="220980"/>
                  <a:pt x="175832" y="223647"/>
                </a:cubicBezTo>
                <a:cubicBezTo>
                  <a:pt x="175832" y="226314"/>
                  <a:pt x="173927" y="228219"/>
                  <a:pt x="171260" y="228219"/>
                </a:cubicBezTo>
                <a:cubicBezTo>
                  <a:pt x="168974" y="228219"/>
                  <a:pt x="166688" y="226314"/>
                  <a:pt x="166688" y="223647"/>
                </a:cubicBezTo>
                <a:cubicBezTo>
                  <a:pt x="166688" y="220980"/>
                  <a:pt x="168974" y="219075"/>
                  <a:pt x="171260" y="219075"/>
                </a:cubicBezTo>
                <a:close/>
                <a:moveTo>
                  <a:pt x="123459" y="219075"/>
                </a:moveTo>
                <a:cubicBezTo>
                  <a:pt x="126024" y="219075"/>
                  <a:pt x="128222" y="220980"/>
                  <a:pt x="128222" y="223647"/>
                </a:cubicBezTo>
                <a:cubicBezTo>
                  <a:pt x="128222" y="226314"/>
                  <a:pt x="126024" y="228219"/>
                  <a:pt x="123459" y="228219"/>
                </a:cubicBezTo>
                <a:cubicBezTo>
                  <a:pt x="121261" y="228219"/>
                  <a:pt x="119063" y="226314"/>
                  <a:pt x="119063" y="223647"/>
                </a:cubicBezTo>
                <a:cubicBezTo>
                  <a:pt x="119063" y="220980"/>
                  <a:pt x="121261" y="219075"/>
                  <a:pt x="123459" y="219075"/>
                </a:cubicBezTo>
                <a:close/>
                <a:moveTo>
                  <a:pt x="150793" y="205792"/>
                </a:moveTo>
                <a:lnTo>
                  <a:pt x="150793" y="266885"/>
                </a:lnTo>
                <a:cubicBezTo>
                  <a:pt x="155820" y="267604"/>
                  <a:pt x="160128" y="269401"/>
                  <a:pt x="164078" y="272994"/>
                </a:cubicBezTo>
                <a:lnTo>
                  <a:pt x="172335" y="279463"/>
                </a:lnTo>
                <a:cubicBezTo>
                  <a:pt x="179157" y="285213"/>
                  <a:pt x="188851" y="285213"/>
                  <a:pt x="196031" y="279463"/>
                </a:cubicBezTo>
                <a:lnTo>
                  <a:pt x="204289" y="272635"/>
                </a:lnTo>
                <a:cubicBezTo>
                  <a:pt x="208598" y="269041"/>
                  <a:pt x="214342" y="266885"/>
                  <a:pt x="219728" y="266526"/>
                </a:cubicBezTo>
                <a:lnTo>
                  <a:pt x="229780" y="230229"/>
                </a:lnTo>
                <a:lnTo>
                  <a:pt x="150793" y="205792"/>
                </a:lnTo>
                <a:close/>
                <a:moveTo>
                  <a:pt x="142177" y="205792"/>
                </a:moveTo>
                <a:lnTo>
                  <a:pt x="63549" y="230229"/>
                </a:lnTo>
                <a:lnTo>
                  <a:pt x="73242" y="266526"/>
                </a:lnTo>
                <a:cubicBezTo>
                  <a:pt x="78987" y="266885"/>
                  <a:pt x="84372" y="269041"/>
                  <a:pt x="88681" y="272635"/>
                </a:cubicBezTo>
                <a:lnTo>
                  <a:pt x="97298" y="279822"/>
                </a:lnTo>
                <a:cubicBezTo>
                  <a:pt x="104119" y="285572"/>
                  <a:pt x="114172" y="285572"/>
                  <a:pt x="120994" y="279822"/>
                </a:cubicBezTo>
                <a:lnTo>
                  <a:pt x="129251" y="272994"/>
                </a:lnTo>
                <a:cubicBezTo>
                  <a:pt x="133201" y="269401"/>
                  <a:pt x="137509" y="267604"/>
                  <a:pt x="142177" y="266885"/>
                </a:cubicBezTo>
                <a:lnTo>
                  <a:pt x="142177" y="205792"/>
                </a:lnTo>
                <a:close/>
                <a:moveTo>
                  <a:pt x="190310" y="179387"/>
                </a:moveTo>
                <a:cubicBezTo>
                  <a:pt x="192596" y="179387"/>
                  <a:pt x="194882" y="181292"/>
                  <a:pt x="194882" y="183959"/>
                </a:cubicBezTo>
                <a:cubicBezTo>
                  <a:pt x="194882" y="186626"/>
                  <a:pt x="192596" y="188531"/>
                  <a:pt x="190310" y="188531"/>
                </a:cubicBezTo>
                <a:cubicBezTo>
                  <a:pt x="187643" y="188531"/>
                  <a:pt x="185738" y="186626"/>
                  <a:pt x="185738" y="183959"/>
                </a:cubicBezTo>
                <a:cubicBezTo>
                  <a:pt x="185738" y="181292"/>
                  <a:pt x="187643" y="179387"/>
                  <a:pt x="190310" y="179387"/>
                </a:cubicBezTo>
                <a:close/>
                <a:moveTo>
                  <a:pt x="161926" y="179387"/>
                </a:moveTo>
                <a:cubicBezTo>
                  <a:pt x="164490" y="179387"/>
                  <a:pt x="166322" y="181292"/>
                  <a:pt x="166322" y="183959"/>
                </a:cubicBezTo>
                <a:cubicBezTo>
                  <a:pt x="166322" y="186626"/>
                  <a:pt x="164490" y="188531"/>
                  <a:pt x="161926" y="188531"/>
                </a:cubicBezTo>
                <a:cubicBezTo>
                  <a:pt x="159361" y="188531"/>
                  <a:pt x="157163" y="186626"/>
                  <a:pt x="157163" y="183959"/>
                </a:cubicBezTo>
                <a:cubicBezTo>
                  <a:pt x="157163" y="181292"/>
                  <a:pt x="159361" y="179387"/>
                  <a:pt x="161926" y="179387"/>
                </a:cubicBezTo>
                <a:close/>
                <a:moveTo>
                  <a:pt x="133160" y="179387"/>
                </a:moveTo>
                <a:cubicBezTo>
                  <a:pt x="135827" y="179387"/>
                  <a:pt x="137732" y="181292"/>
                  <a:pt x="137732" y="183959"/>
                </a:cubicBezTo>
                <a:cubicBezTo>
                  <a:pt x="137732" y="186626"/>
                  <a:pt x="135827" y="188531"/>
                  <a:pt x="133160" y="188531"/>
                </a:cubicBezTo>
                <a:cubicBezTo>
                  <a:pt x="130493" y="188531"/>
                  <a:pt x="128588" y="186626"/>
                  <a:pt x="128588" y="183959"/>
                </a:cubicBezTo>
                <a:cubicBezTo>
                  <a:pt x="128588" y="181292"/>
                  <a:pt x="130493" y="179387"/>
                  <a:pt x="133160" y="179387"/>
                </a:cubicBezTo>
                <a:close/>
                <a:moveTo>
                  <a:pt x="104409" y="179387"/>
                </a:moveTo>
                <a:cubicBezTo>
                  <a:pt x="107340" y="179387"/>
                  <a:pt x="109172" y="181292"/>
                  <a:pt x="109172" y="183959"/>
                </a:cubicBezTo>
                <a:cubicBezTo>
                  <a:pt x="109172" y="186626"/>
                  <a:pt x="107340" y="188531"/>
                  <a:pt x="104409" y="188531"/>
                </a:cubicBezTo>
                <a:cubicBezTo>
                  <a:pt x="102211" y="188531"/>
                  <a:pt x="100013" y="186626"/>
                  <a:pt x="100013" y="183959"/>
                </a:cubicBezTo>
                <a:cubicBezTo>
                  <a:pt x="100013" y="181292"/>
                  <a:pt x="102211" y="179387"/>
                  <a:pt x="104409" y="179387"/>
                </a:cubicBezTo>
                <a:close/>
                <a:moveTo>
                  <a:pt x="80064" y="170214"/>
                </a:moveTo>
                <a:lnTo>
                  <a:pt x="80064" y="215495"/>
                </a:lnTo>
                <a:lnTo>
                  <a:pt x="145408" y="195730"/>
                </a:lnTo>
                <a:cubicBezTo>
                  <a:pt x="146126" y="195011"/>
                  <a:pt x="146844" y="195011"/>
                  <a:pt x="147921" y="195730"/>
                </a:cubicBezTo>
                <a:lnTo>
                  <a:pt x="212906" y="215495"/>
                </a:lnTo>
                <a:lnTo>
                  <a:pt x="212906" y="170214"/>
                </a:lnTo>
                <a:lnTo>
                  <a:pt x="80064" y="170214"/>
                </a:lnTo>
                <a:close/>
                <a:moveTo>
                  <a:pt x="103760" y="140746"/>
                </a:moveTo>
                <a:lnTo>
                  <a:pt x="103760" y="161230"/>
                </a:lnTo>
                <a:lnTo>
                  <a:pt x="189210" y="161230"/>
                </a:lnTo>
                <a:lnTo>
                  <a:pt x="189210" y="140746"/>
                </a:lnTo>
                <a:lnTo>
                  <a:pt x="103760" y="140746"/>
                </a:lnTo>
                <a:close/>
                <a:moveTo>
                  <a:pt x="99452" y="131762"/>
                </a:moveTo>
                <a:lnTo>
                  <a:pt x="193877" y="131762"/>
                </a:lnTo>
                <a:cubicBezTo>
                  <a:pt x="196390" y="131762"/>
                  <a:pt x="198186" y="133918"/>
                  <a:pt x="198186" y="136074"/>
                </a:cubicBezTo>
                <a:lnTo>
                  <a:pt x="198186" y="161230"/>
                </a:lnTo>
                <a:lnTo>
                  <a:pt x="217573" y="161230"/>
                </a:lnTo>
                <a:cubicBezTo>
                  <a:pt x="219728" y="161230"/>
                  <a:pt x="221882" y="163386"/>
                  <a:pt x="221882" y="165902"/>
                </a:cubicBezTo>
                <a:lnTo>
                  <a:pt x="221882" y="218370"/>
                </a:lnTo>
                <a:lnTo>
                  <a:pt x="236602" y="223042"/>
                </a:lnTo>
                <a:cubicBezTo>
                  <a:pt x="238756" y="223761"/>
                  <a:pt x="240192" y="225917"/>
                  <a:pt x="239474" y="228432"/>
                </a:cubicBezTo>
                <a:lnTo>
                  <a:pt x="228703" y="267244"/>
                </a:lnTo>
                <a:cubicBezTo>
                  <a:pt x="232294" y="268322"/>
                  <a:pt x="235884" y="270119"/>
                  <a:pt x="238756" y="272635"/>
                </a:cubicBezTo>
                <a:lnTo>
                  <a:pt x="247732" y="279822"/>
                </a:lnTo>
                <a:cubicBezTo>
                  <a:pt x="254195" y="285572"/>
                  <a:pt x="264247" y="285572"/>
                  <a:pt x="271069" y="279822"/>
                </a:cubicBezTo>
                <a:lnTo>
                  <a:pt x="285430" y="267604"/>
                </a:lnTo>
                <a:cubicBezTo>
                  <a:pt x="287585" y="266166"/>
                  <a:pt x="290098" y="266166"/>
                  <a:pt x="291893" y="268322"/>
                </a:cubicBezTo>
                <a:cubicBezTo>
                  <a:pt x="293329" y="270119"/>
                  <a:pt x="292970" y="272994"/>
                  <a:pt x="291175" y="274432"/>
                </a:cubicBezTo>
                <a:lnTo>
                  <a:pt x="276814" y="286650"/>
                </a:lnTo>
                <a:cubicBezTo>
                  <a:pt x="266402" y="294916"/>
                  <a:pt x="252040" y="294916"/>
                  <a:pt x="241987" y="286650"/>
                </a:cubicBezTo>
                <a:lnTo>
                  <a:pt x="233371" y="279463"/>
                </a:lnTo>
                <a:cubicBezTo>
                  <a:pt x="226549" y="274072"/>
                  <a:pt x="216496" y="274072"/>
                  <a:pt x="209675" y="279463"/>
                </a:cubicBezTo>
                <a:lnTo>
                  <a:pt x="201417" y="286650"/>
                </a:lnTo>
                <a:cubicBezTo>
                  <a:pt x="191364" y="294916"/>
                  <a:pt x="176644" y="294916"/>
                  <a:pt x="166591" y="286650"/>
                </a:cubicBezTo>
                <a:lnTo>
                  <a:pt x="158333" y="279463"/>
                </a:lnTo>
                <a:cubicBezTo>
                  <a:pt x="151511" y="274072"/>
                  <a:pt x="141817" y="274072"/>
                  <a:pt x="134637" y="279463"/>
                </a:cubicBezTo>
                <a:lnTo>
                  <a:pt x="126379" y="286650"/>
                </a:lnTo>
                <a:cubicBezTo>
                  <a:pt x="121353" y="290963"/>
                  <a:pt x="115249" y="292760"/>
                  <a:pt x="109146" y="292760"/>
                </a:cubicBezTo>
                <a:cubicBezTo>
                  <a:pt x="103042" y="292760"/>
                  <a:pt x="96939" y="290963"/>
                  <a:pt x="91553" y="286650"/>
                </a:cubicBezTo>
                <a:lnTo>
                  <a:pt x="83295" y="279463"/>
                </a:lnTo>
                <a:cubicBezTo>
                  <a:pt x="76474" y="274072"/>
                  <a:pt x="66421" y="274072"/>
                  <a:pt x="59599" y="279463"/>
                </a:cubicBezTo>
                <a:lnTo>
                  <a:pt x="51341" y="286650"/>
                </a:lnTo>
                <a:cubicBezTo>
                  <a:pt x="40930" y="294916"/>
                  <a:pt x="26568" y="294916"/>
                  <a:pt x="16515" y="286650"/>
                </a:cubicBezTo>
                <a:lnTo>
                  <a:pt x="1795" y="274432"/>
                </a:lnTo>
                <a:cubicBezTo>
                  <a:pt x="0" y="272994"/>
                  <a:pt x="0" y="270119"/>
                  <a:pt x="1436" y="268322"/>
                </a:cubicBezTo>
                <a:cubicBezTo>
                  <a:pt x="2872" y="266166"/>
                  <a:pt x="5744" y="266166"/>
                  <a:pt x="7540" y="267604"/>
                </a:cubicBezTo>
                <a:lnTo>
                  <a:pt x="22260" y="279463"/>
                </a:lnTo>
                <a:cubicBezTo>
                  <a:pt x="29082" y="285213"/>
                  <a:pt x="38775" y="285213"/>
                  <a:pt x="45597" y="279463"/>
                </a:cubicBezTo>
                <a:lnTo>
                  <a:pt x="53855" y="272635"/>
                </a:lnTo>
                <a:cubicBezTo>
                  <a:pt x="57086" y="270119"/>
                  <a:pt x="60676" y="268322"/>
                  <a:pt x="64267" y="267244"/>
                </a:cubicBezTo>
                <a:lnTo>
                  <a:pt x="53855" y="228432"/>
                </a:lnTo>
                <a:cubicBezTo>
                  <a:pt x="53137" y="225917"/>
                  <a:pt x="54573" y="223761"/>
                  <a:pt x="56727" y="223042"/>
                </a:cubicBezTo>
                <a:lnTo>
                  <a:pt x="71088" y="218370"/>
                </a:lnTo>
                <a:lnTo>
                  <a:pt x="71088" y="165902"/>
                </a:lnTo>
                <a:cubicBezTo>
                  <a:pt x="71088" y="163386"/>
                  <a:pt x="73242" y="161230"/>
                  <a:pt x="75756" y="161230"/>
                </a:cubicBezTo>
                <a:lnTo>
                  <a:pt x="94784" y="161230"/>
                </a:lnTo>
                <a:lnTo>
                  <a:pt x="94784" y="136074"/>
                </a:lnTo>
                <a:cubicBezTo>
                  <a:pt x="94784" y="133918"/>
                  <a:pt x="96939" y="131762"/>
                  <a:pt x="99452" y="131762"/>
                </a:cubicBezTo>
                <a:close/>
                <a:moveTo>
                  <a:pt x="165919" y="10437"/>
                </a:moveTo>
                <a:cubicBezTo>
                  <a:pt x="182475" y="27712"/>
                  <a:pt x="193993" y="65861"/>
                  <a:pt x="197952" y="103650"/>
                </a:cubicBezTo>
                <a:cubicBezTo>
                  <a:pt x="222426" y="92134"/>
                  <a:pt x="256617" y="91414"/>
                  <a:pt x="281811" y="102211"/>
                </a:cubicBezTo>
                <a:cubicBezTo>
                  <a:pt x="268494" y="60463"/>
                  <a:pt x="223505" y="18355"/>
                  <a:pt x="165919" y="10437"/>
                </a:cubicBezTo>
                <a:close/>
                <a:moveTo>
                  <a:pt x="127049" y="10437"/>
                </a:moveTo>
                <a:cubicBezTo>
                  <a:pt x="69463" y="18355"/>
                  <a:pt x="25194" y="60463"/>
                  <a:pt x="11157" y="102211"/>
                </a:cubicBezTo>
                <a:cubicBezTo>
                  <a:pt x="36711" y="91414"/>
                  <a:pt x="70903" y="92134"/>
                  <a:pt x="95377" y="103650"/>
                </a:cubicBezTo>
                <a:cubicBezTo>
                  <a:pt x="98976" y="65861"/>
                  <a:pt x="110493" y="27712"/>
                  <a:pt x="127049" y="10437"/>
                </a:cubicBezTo>
                <a:close/>
                <a:moveTo>
                  <a:pt x="146484" y="8637"/>
                </a:moveTo>
                <a:cubicBezTo>
                  <a:pt x="128488" y="8637"/>
                  <a:pt x="109413" y="52185"/>
                  <a:pt x="104374" y="102931"/>
                </a:cubicBezTo>
                <a:cubicBezTo>
                  <a:pt x="116611" y="97172"/>
                  <a:pt x="131728" y="94653"/>
                  <a:pt x="146484" y="94653"/>
                </a:cubicBezTo>
                <a:cubicBezTo>
                  <a:pt x="161600" y="94653"/>
                  <a:pt x="176357" y="97172"/>
                  <a:pt x="188954" y="102931"/>
                </a:cubicBezTo>
                <a:cubicBezTo>
                  <a:pt x="183555" y="52185"/>
                  <a:pt x="164840" y="8637"/>
                  <a:pt x="146484" y="8637"/>
                </a:cubicBezTo>
                <a:close/>
                <a:moveTo>
                  <a:pt x="146484" y="0"/>
                </a:moveTo>
                <a:cubicBezTo>
                  <a:pt x="222785" y="0"/>
                  <a:pt x="281811" y="57224"/>
                  <a:pt x="292968" y="109769"/>
                </a:cubicBezTo>
                <a:cubicBezTo>
                  <a:pt x="293328" y="111208"/>
                  <a:pt x="292608" y="113368"/>
                  <a:pt x="291529" y="114447"/>
                </a:cubicBezTo>
                <a:cubicBezTo>
                  <a:pt x="290449" y="114807"/>
                  <a:pt x="289729" y="115167"/>
                  <a:pt x="288649" y="115167"/>
                </a:cubicBezTo>
                <a:cubicBezTo>
                  <a:pt x="287929" y="115167"/>
                  <a:pt x="287210" y="114807"/>
                  <a:pt x="286490" y="114447"/>
                </a:cubicBezTo>
                <a:cubicBezTo>
                  <a:pt x="261656" y="99332"/>
                  <a:pt x="221346" y="99332"/>
                  <a:pt x="196152" y="114447"/>
                </a:cubicBezTo>
                <a:cubicBezTo>
                  <a:pt x="194712" y="115527"/>
                  <a:pt x="192913" y="115527"/>
                  <a:pt x="191473" y="114447"/>
                </a:cubicBezTo>
                <a:cubicBezTo>
                  <a:pt x="166999" y="99332"/>
                  <a:pt x="126329" y="99332"/>
                  <a:pt x="101495" y="114447"/>
                </a:cubicBezTo>
                <a:cubicBezTo>
                  <a:pt x="100055" y="115527"/>
                  <a:pt x="98256" y="115527"/>
                  <a:pt x="96816" y="114447"/>
                </a:cubicBezTo>
                <a:cubicBezTo>
                  <a:pt x="72342" y="99332"/>
                  <a:pt x="31672" y="99332"/>
                  <a:pt x="6838" y="114447"/>
                </a:cubicBezTo>
                <a:cubicBezTo>
                  <a:pt x="5399" y="115527"/>
                  <a:pt x="3599" y="115527"/>
                  <a:pt x="1799" y="114447"/>
                </a:cubicBezTo>
                <a:cubicBezTo>
                  <a:pt x="360" y="113368"/>
                  <a:pt x="0" y="111208"/>
                  <a:pt x="0" y="109769"/>
                </a:cubicBezTo>
                <a:cubicBezTo>
                  <a:pt x="11517" y="57224"/>
                  <a:pt x="70543" y="0"/>
                  <a:pt x="146484" y="0"/>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14" name="Freeform 981">
            <a:extLst>
              <a:ext uri="{FF2B5EF4-FFF2-40B4-BE49-F238E27FC236}">
                <a16:creationId xmlns:a16="http://schemas.microsoft.com/office/drawing/2014/main" id="{D915E514-7D9F-5A48-9D5C-85F3DF9F7536}"/>
              </a:ext>
            </a:extLst>
          </p:cNvPr>
          <p:cNvSpPr>
            <a:spLocks noChangeArrowheads="1"/>
          </p:cNvSpPr>
          <p:nvPr/>
        </p:nvSpPr>
        <p:spPr bwMode="auto">
          <a:xfrm>
            <a:off x="894382" y="4556379"/>
            <a:ext cx="307909" cy="307909"/>
          </a:xfrm>
          <a:custGeom>
            <a:avLst/>
            <a:gdLst>
              <a:gd name="T0" fmla="*/ 34401 w 293328"/>
              <a:gd name="T1" fmla="*/ 71877 h 293327"/>
              <a:gd name="T2" fmla="*/ 34401 w 293328"/>
              <a:gd name="T3" fmla="*/ 80937 h 293327"/>
              <a:gd name="T4" fmla="*/ 9053 w 293328"/>
              <a:gd name="T5" fmla="*/ 214674 h 293327"/>
              <a:gd name="T6" fmla="*/ 73149 w 293328"/>
              <a:gd name="T7" fmla="*/ 215762 h 293327"/>
              <a:gd name="T8" fmla="*/ 221983 w 293328"/>
              <a:gd name="T9" fmla="*/ 215762 h 293327"/>
              <a:gd name="T10" fmla="*/ 286079 w 293328"/>
              <a:gd name="T11" fmla="*/ 214674 h 293327"/>
              <a:gd name="T12" fmla="*/ 260731 w 293328"/>
              <a:gd name="T13" fmla="*/ 80937 h 293327"/>
              <a:gd name="T14" fmla="*/ 260731 w 293328"/>
              <a:gd name="T15" fmla="*/ 71877 h 293327"/>
              <a:gd name="T16" fmla="*/ 295132 w 293328"/>
              <a:gd name="T17" fmla="*/ 76227 h 293327"/>
              <a:gd name="T18" fmla="*/ 290425 w 293328"/>
              <a:gd name="T19" fmla="*/ 223735 h 293327"/>
              <a:gd name="T20" fmla="*/ 150644 w 293328"/>
              <a:gd name="T21" fmla="*/ 294046 h 293327"/>
              <a:gd name="T22" fmla="*/ 144488 w 293328"/>
              <a:gd name="T23" fmla="*/ 294046 h 293327"/>
              <a:gd name="T24" fmla="*/ 4344 w 293328"/>
              <a:gd name="T25" fmla="*/ 223735 h 293327"/>
              <a:gd name="T26" fmla="*/ 0 w 293328"/>
              <a:gd name="T27" fmla="*/ 76227 h 293327"/>
              <a:gd name="T28" fmla="*/ 172081 w 293328"/>
              <a:gd name="T29" fmla="*/ 70280 h 293327"/>
              <a:gd name="T30" fmla="*/ 191369 w 293328"/>
              <a:gd name="T31" fmla="*/ 97081 h 293327"/>
              <a:gd name="T32" fmla="*/ 172081 w 293328"/>
              <a:gd name="T33" fmla="*/ 78744 h 293327"/>
              <a:gd name="T34" fmla="*/ 172081 w 293328"/>
              <a:gd name="T35" fmla="*/ 70280 h 293327"/>
              <a:gd name="T36" fmla="*/ 131727 w 293328"/>
              <a:gd name="T37" fmla="*/ 93876 h 293327"/>
              <a:gd name="T38" fmla="*/ 212555 w 293328"/>
              <a:gd name="T39" fmla="*/ 93876 h 293327"/>
              <a:gd name="T40" fmla="*/ 93885 w 293328"/>
              <a:gd name="T41" fmla="*/ 53598 h 293327"/>
              <a:gd name="T42" fmla="*/ 93885 w 293328"/>
              <a:gd name="T43" fmla="*/ 73830 h 293327"/>
              <a:gd name="T44" fmla="*/ 93885 w 293328"/>
              <a:gd name="T45" fmla="*/ 53598 h 293327"/>
              <a:gd name="T46" fmla="*/ 221656 w 293328"/>
              <a:gd name="T47" fmla="*/ 93876 h 293327"/>
              <a:gd name="T48" fmla="*/ 122990 w 293328"/>
              <a:gd name="T49" fmla="*/ 93876 h 293327"/>
              <a:gd name="T50" fmla="*/ 93885 w 293328"/>
              <a:gd name="T51" fmla="*/ 44725 h 293327"/>
              <a:gd name="T52" fmla="*/ 93885 w 293328"/>
              <a:gd name="T53" fmla="*/ 82704 h 293327"/>
              <a:gd name="T54" fmla="*/ 93885 w 293328"/>
              <a:gd name="T55" fmla="*/ 44725 h 293327"/>
              <a:gd name="T56" fmla="*/ 185106 w 293328"/>
              <a:gd name="T57" fmla="*/ 23957 h 293327"/>
              <a:gd name="T58" fmla="*/ 185106 w 293328"/>
              <a:gd name="T59" fmla="*/ 33175 h 293327"/>
              <a:gd name="T60" fmla="*/ 151741 w 293328"/>
              <a:gd name="T61" fmla="*/ 28750 h 293327"/>
              <a:gd name="T62" fmla="*/ 144678 w 293328"/>
              <a:gd name="T63" fmla="*/ 8666 h 293327"/>
              <a:gd name="T64" fmla="*/ 129875 w 293328"/>
              <a:gd name="T65" fmla="*/ 32492 h 293327"/>
              <a:gd name="T66" fmla="*/ 56945 w 293328"/>
              <a:gd name="T67" fmla="*/ 45847 h 293327"/>
              <a:gd name="T68" fmla="*/ 70303 w 293328"/>
              <a:gd name="T69" fmla="*/ 160287 h 293327"/>
              <a:gd name="T70" fmla="*/ 238190 w 293328"/>
              <a:gd name="T71" fmla="*/ 146568 h 293327"/>
              <a:gd name="T72" fmla="*/ 224831 w 293328"/>
              <a:gd name="T73" fmla="*/ 32492 h 293327"/>
              <a:gd name="T74" fmla="*/ 208944 w 293328"/>
              <a:gd name="T75" fmla="*/ 30324 h 293327"/>
              <a:gd name="T76" fmla="*/ 144678 w 293328"/>
              <a:gd name="T77" fmla="*/ 8666 h 293327"/>
              <a:gd name="T78" fmla="*/ 201001 w 293328"/>
              <a:gd name="T79" fmla="*/ 0 h 293327"/>
              <a:gd name="T80" fmla="*/ 215805 w 293328"/>
              <a:gd name="T81" fmla="*/ 23467 h 293327"/>
              <a:gd name="T82" fmla="*/ 247216 w 293328"/>
              <a:gd name="T83" fmla="*/ 45847 h 293327"/>
              <a:gd name="T84" fmla="*/ 224831 w 293328"/>
              <a:gd name="T85" fmla="*/ 168950 h 293327"/>
              <a:gd name="T86" fmla="*/ 47919 w 293328"/>
              <a:gd name="T87" fmla="*/ 146568 h 293327"/>
              <a:gd name="T88" fmla="*/ 70303 w 293328"/>
              <a:gd name="T89" fmla="*/ 23467 h 293327"/>
              <a:gd name="T90" fmla="*/ 137819 w 293328"/>
              <a:gd name="T91" fmla="*/ 2526 h 2933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7">
                <a:moveTo>
                  <a:pt x="4319" y="71437"/>
                </a:moveTo>
                <a:lnTo>
                  <a:pt x="34191" y="71437"/>
                </a:lnTo>
                <a:cubicBezTo>
                  <a:pt x="36711" y="71437"/>
                  <a:pt x="38510" y="73598"/>
                  <a:pt x="38510" y="75760"/>
                </a:cubicBezTo>
                <a:cubicBezTo>
                  <a:pt x="38510" y="78281"/>
                  <a:pt x="36711" y="80442"/>
                  <a:pt x="34191" y="80442"/>
                </a:cubicBezTo>
                <a:lnTo>
                  <a:pt x="8998" y="80442"/>
                </a:lnTo>
                <a:lnTo>
                  <a:pt x="8998" y="213360"/>
                </a:lnTo>
                <a:lnTo>
                  <a:pt x="69463" y="213360"/>
                </a:lnTo>
                <a:cubicBezTo>
                  <a:pt x="70902" y="213360"/>
                  <a:pt x="71982" y="214081"/>
                  <a:pt x="72702" y="214441"/>
                </a:cubicBezTo>
                <a:lnTo>
                  <a:pt x="146844" y="282881"/>
                </a:lnTo>
                <a:lnTo>
                  <a:pt x="220626" y="214441"/>
                </a:lnTo>
                <a:cubicBezTo>
                  <a:pt x="221346" y="214081"/>
                  <a:pt x="222426" y="213360"/>
                  <a:pt x="223505" y="213360"/>
                </a:cubicBezTo>
                <a:lnTo>
                  <a:pt x="284330" y="213360"/>
                </a:lnTo>
                <a:lnTo>
                  <a:pt x="284330" y="80442"/>
                </a:lnTo>
                <a:lnTo>
                  <a:pt x="259137" y="80442"/>
                </a:lnTo>
                <a:cubicBezTo>
                  <a:pt x="256617" y="80442"/>
                  <a:pt x="254818" y="78281"/>
                  <a:pt x="254818" y="75760"/>
                </a:cubicBezTo>
                <a:cubicBezTo>
                  <a:pt x="254818" y="73598"/>
                  <a:pt x="256617" y="71437"/>
                  <a:pt x="259137" y="71437"/>
                </a:cubicBezTo>
                <a:lnTo>
                  <a:pt x="288649" y="71437"/>
                </a:lnTo>
                <a:cubicBezTo>
                  <a:pt x="291169" y="71437"/>
                  <a:pt x="293328" y="73598"/>
                  <a:pt x="293328" y="75760"/>
                </a:cubicBezTo>
                <a:lnTo>
                  <a:pt x="293328" y="218043"/>
                </a:lnTo>
                <a:cubicBezTo>
                  <a:pt x="293328" y="220204"/>
                  <a:pt x="291169" y="222365"/>
                  <a:pt x="288649" y="222365"/>
                </a:cubicBezTo>
                <a:lnTo>
                  <a:pt x="225305" y="222365"/>
                </a:lnTo>
                <a:lnTo>
                  <a:pt x="149723" y="292246"/>
                </a:lnTo>
                <a:cubicBezTo>
                  <a:pt x="148643" y="292967"/>
                  <a:pt x="147924" y="293327"/>
                  <a:pt x="146844" y="293327"/>
                </a:cubicBezTo>
                <a:cubicBezTo>
                  <a:pt x="145404" y="293327"/>
                  <a:pt x="144324" y="292967"/>
                  <a:pt x="143605" y="292246"/>
                </a:cubicBezTo>
                <a:lnTo>
                  <a:pt x="67663" y="222365"/>
                </a:lnTo>
                <a:lnTo>
                  <a:pt x="4319" y="222365"/>
                </a:lnTo>
                <a:cubicBezTo>
                  <a:pt x="2159" y="222365"/>
                  <a:pt x="0" y="220204"/>
                  <a:pt x="0" y="218043"/>
                </a:cubicBezTo>
                <a:lnTo>
                  <a:pt x="0" y="75760"/>
                </a:lnTo>
                <a:cubicBezTo>
                  <a:pt x="0" y="73598"/>
                  <a:pt x="2159" y="71437"/>
                  <a:pt x="4319" y="71437"/>
                </a:cubicBezTo>
                <a:close/>
                <a:moveTo>
                  <a:pt x="171029" y="69850"/>
                </a:moveTo>
                <a:cubicBezTo>
                  <a:pt x="184050" y="69850"/>
                  <a:pt x="194901" y="80014"/>
                  <a:pt x="194901" y="92281"/>
                </a:cubicBezTo>
                <a:cubicBezTo>
                  <a:pt x="194901" y="94734"/>
                  <a:pt x="192731" y="96487"/>
                  <a:pt x="190199" y="96487"/>
                </a:cubicBezTo>
                <a:cubicBezTo>
                  <a:pt x="187667" y="96487"/>
                  <a:pt x="185859" y="94734"/>
                  <a:pt x="185859" y="92281"/>
                </a:cubicBezTo>
                <a:cubicBezTo>
                  <a:pt x="185859" y="84570"/>
                  <a:pt x="179348" y="78262"/>
                  <a:pt x="171029" y="78262"/>
                </a:cubicBezTo>
                <a:cubicBezTo>
                  <a:pt x="168497" y="78262"/>
                  <a:pt x="166688" y="76509"/>
                  <a:pt x="166688" y="74056"/>
                </a:cubicBezTo>
                <a:cubicBezTo>
                  <a:pt x="166688" y="71603"/>
                  <a:pt x="168497" y="69850"/>
                  <a:pt x="171029" y="69850"/>
                </a:cubicBezTo>
                <a:close/>
                <a:moveTo>
                  <a:pt x="171089" y="53497"/>
                </a:moveTo>
                <a:cubicBezTo>
                  <a:pt x="149015" y="53497"/>
                  <a:pt x="130922" y="71589"/>
                  <a:pt x="130922" y="93301"/>
                </a:cubicBezTo>
                <a:cubicBezTo>
                  <a:pt x="130922" y="115374"/>
                  <a:pt x="149015" y="133467"/>
                  <a:pt x="171089" y="133467"/>
                </a:cubicBezTo>
                <a:cubicBezTo>
                  <a:pt x="193162" y="133467"/>
                  <a:pt x="211255" y="115374"/>
                  <a:pt x="211255" y="93301"/>
                </a:cubicBezTo>
                <a:cubicBezTo>
                  <a:pt x="211255" y="71589"/>
                  <a:pt x="193162" y="53497"/>
                  <a:pt x="171089" y="53497"/>
                </a:cubicBezTo>
                <a:close/>
                <a:moveTo>
                  <a:pt x="93310" y="53270"/>
                </a:moveTo>
                <a:cubicBezTo>
                  <a:pt x="87666" y="53270"/>
                  <a:pt x="83080" y="57856"/>
                  <a:pt x="83080" y="63147"/>
                </a:cubicBezTo>
                <a:cubicBezTo>
                  <a:pt x="83080" y="68792"/>
                  <a:pt x="87666" y="73378"/>
                  <a:pt x="93310" y="73378"/>
                </a:cubicBezTo>
                <a:cubicBezTo>
                  <a:pt x="99307" y="73378"/>
                  <a:pt x="103541" y="68792"/>
                  <a:pt x="103541" y="63147"/>
                </a:cubicBezTo>
                <a:cubicBezTo>
                  <a:pt x="103541" y="57856"/>
                  <a:pt x="99307" y="53270"/>
                  <a:pt x="93310" y="53270"/>
                </a:cubicBezTo>
                <a:close/>
                <a:moveTo>
                  <a:pt x="171089" y="44450"/>
                </a:moveTo>
                <a:cubicBezTo>
                  <a:pt x="198228" y="44450"/>
                  <a:pt x="220301" y="66523"/>
                  <a:pt x="220301" y="93301"/>
                </a:cubicBezTo>
                <a:cubicBezTo>
                  <a:pt x="220301" y="120440"/>
                  <a:pt x="198228" y="142513"/>
                  <a:pt x="171089" y="142513"/>
                </a:cubicBezTo>
                <a:cubicBezTo>
                  <a:pt x="143949" y="142513"/>
                  <a:pt x="122238" y="120440"/>
                  <a:pt x="122238" y="93301"/>
                </a:cubicBezTo>
                <a:cubicBezTo>
                  <a:pt x="122238" y="66523"/>
                  <a:pt x="143949" y="44450"/>
                  <a:pt x="171089" y="44450"/>
                </a:cubicBezTo>
                <a:close/>
                <a:moveTo>
                  <a:pt x="93310" y="44450"/>
                </a:moveTo>
                <a:cubicBezTo>
                  <a:pt x="103893" y="44450"/>
                  <a:pt x="112360" y="52917"/>
                  <a:pt x="112360" y="63147"/>
                </a:cubicBezTo>
                <a:cubicBezTo>
                  <a:pt x="112360" y="73731"/>
                  <a:pt x="103893" y="82197"/>
                  <a:pt x="93310" y="82197"/>
                </a:cubicBezTo>
                <a:cubicBezTo>
                  <a:pt x="83080" y="82197"/>
                  <a:pt x="74613" y="73731"/>
                  <a:pt x="74613" y="63147"/>
                </a:cubicBezTo>
                <a:cubicBezTo>
                  <a:pt x="74613" y="52917"/>
                  <a:pt x="83080" y="44450"/>
                  <a:pt x="93310" y="44450"/>
                </a:cubicBezTo>
                <a:close/>
                <a:moveTo>
                  <a:pt x="155046" y="23812"/>
                </a:moveTo>
                <a:lnTo>
                  <a:pt x="183974" y="23812"/>
                </a:lnTo>
                <a:cubicBezTo>
                  <a:pt x="186444" y="23812"/>
                  <a:pt x="188560" y="26010"/>
                  <a:pt x="188560" y="28575"/>
                </a:cubicBezTo>
                <a:cubicBezTo>
                  <a:pt x="188560" y="31139"/>
                  <a:pt x="186444" y="32971"/>
                  <a:pt x="183974" y="32971"/>
                </a:cubicBezTo>
                <a:lnTo>
                  <a:pt x="155046" y="32971"/>
                </a:lnTo>
                <a:cubicBezTo>
                  <a:pt x="152577" y="32971"/>
                  <a:pt x="150813" y="31139"/>
                  <a:pt x="150813" y="28575"/>
                </a:cubicBezTo>
                <a:cubicBezTo>
                  <a:pt x="150813" y="26010"/>
                  <a:pt x="152577" y="23812"/>
                  <a:pt x="155046" y="23812"/>
                </a:cubicBezTo>
                <a:close/>
                <a:moveTo>
                  <a:pt x="143794" y="8611"/>
                </a:moveTo>
                <a:lnTo>
                  <a:pt x="133029" y="30139"/>
                </a:lnTo>
                <a:cubicBezTo>
                  <a:pt x="132311" y="31574"/>
                  <a:pt x="130876" y="32292"/>
                  <a:pt x="129081" y="32292"/>
                </a:cubicBezTo>
                <a:lnTo>
                  <a:pt x="69873" y="32292"/>
                </a:lnTo>
                <a:cubicBezTo>
                  <a:pt x="62696" y="32292"/>
                  <a:pt x="56596" y="38391"/>
                  <a:pt x="56596" y="45567"/>
                </a:cubicBezTo>
                <a:lnTo>
                  <a:pt x="56596" y="145671"/>
                </a:lnTo>
                <a:cubicBezTo>
                  <a:pt x="56596" y="152847"/>
                  <a:pt x="62696" y="159305"/>
                  <a:pt x="69873" y="159305"/>
                </a:cubicBezTo>
                <a:lnTo>
                  <a:pt x="223456" y="159305"/>
                </a:lnTo>
                <a:cubicBezTo>
                  <a:pt x="230992" y="159305"/>
                  <a:pt x="236733" y="152847"/>
                  <a:pt x="236733" y="145671"/>
                </a:cubicBezTo>
                <a:lnTo>
                  <a:pt x="236733" y="45567"/>
                </a:lnTo>
                <a:cubicBezTo>
                  <a:pt x="236733" y="38391"/>
                  <a:pt x="230992" y="32292"/>
                  <a:pt x="223456" y="32292"/>
                </a:cubicBezTo>
                <a:lnTo>
                  <a:pt x="211615" y="32292"/>
                </a:lnTo>
                <a:cubicBezTo>
                  <a:pt x="210179" y="32292"/>
                  <a:pt x="208744" y="31574"/>
                  <a:pt x="207667" y="30139"/>
                </a:cubicBezTo>
                <a:lnTo>
                  <a:pt x="197261" y="8611"/>
                </a:lnTo>
                <a:lnTo>
                  <a:pt x="143794" y="8611"/>
                </a:lnTo>
                <a:close/>
                <a:moveTo>
                  <a:pt x="140923" y="0"/>
                </a:moveTo>
                <a:lnTo>
                  <a:pt x="199773" y="0"/>
                </a:lnTo>
                <a:cubicBezTo>
                  <a:pt x="201567" y="0"/>
                  <a:pt x="203002" y="1076"/>
                  <a:pt x="204079" y="2511"/>
                </a:cubicBezTo>
                <a:lnTo>
                  <a:pt x="214485" y="23322"/>
                </a:lnTo>
                <a:lnTo>
                  <a:pt x="223456" y="23322"/>
                </a:lnTo>
                <a:cubicBezTo>
                  <a:pt x="235657" y="23322"/>
                  <a:pt x="245704" y="33368"/>
                  <a:pt x="245704" y="45567"/>
                </a:cubicBezTo>
                <a:lnTo>
                  <a:pt x="245704" y="145671"/>
                </a:lnTo>
                <a:cubicBezTo>
                  <a:pt x="245704" y="157870"/>
                  <a:pt x="235657" y="167916"/>
                  <a:pt x="223456" y="167916"/>
                </a:cubicBezTo>
                <a:lnTo>
                  <a:pt x="69873" y="167916"/>
                </a:lnTo>
                <a:cubicBezTo>
                  <a:pt x="58031" y="167916"/>
                  <a:pt x="47625" y="157870"/>
                  <a:pt x="47625" y="145671"/>
                </a:cubicBezTo>
                <a:lnTo>
                  <a:pt x="47625" y="45567"/>
                </a:lnTo>
                <a:cubicBezTo>
                  <a:pt x="47625" y="33368"/>
                  <a:pt x="58031" y="23322"/>
                  <a:pt x="69873" y="23322"/>
                </a:cubicBezTo>
                <a:lnTo>
                  <a:pt x="126569" y="23322"/>
                </a:lnTo>
                <a:lnTo>
                  <a:pt x="136976" y="2511"/>
                </a:lnTo>
                <a:cubicBezTo>
                  <a:pt x="137693" y="1076"/>
                  <a:pt x="139129" y="0"/>
                  <a:pt x="140923" y="0"/>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15" name="Freeform 980">
            <a:extLst>
              <a:ext uri="{FF2B5EF4-FFF2-40B4-BE49-F238E27FC236}">
                <a16:creationId xmlns:a16="http://schemas.microsoft.com/office/drawing/2014/main" id="{38A5B85D-76F9-C046-8233-C98DA4E9D3F2}"/>
              </a:ext>
            </a:extLst>
          </p:cNvPr>
          <p:cNvSpPr>
            <a:spLocks noChangeArrowheads="1"/>
          </p:cNvSpPr>
          <p:nvPr/>
        </p:nvSpPr>
        <p:spPr bwMode="auto">
          <a:xfrm>
            <a:off x="897221" y="5543867"/>
            <a:ext cx="307908" cy="307909"/>
          </a:xfrm>
          <a:custGeom>
            <a:avLst/>
            <a:gdLst>
              <a:gd name="T0" fmla="*/ 153224 w 292610"/>
              <a:gd name="T1" fmla="*/ 287484 h 293056"/>
              <a:gd name="T2" fmla="*/ 218680 w 292610"/>
              <a:gd name="T3" fmla="*/ 248510 h 293056"/>
              <a:gd name="T4" fmla="*/ 78989 w 292610"/>
              <a:gd name="T5" fmla="*/ 248510 h 293056"/>
              <a:gd name="T6" fmla="*/ 144447 w 292610"/>
              <a:gd name="T7" fmla="*/ 287484 h 293056"/>
              <a:gd name="T8" fmla="*/ 78989 w 292610"/>
              <a:gd name="T9" fmla="*/ 248510 h 293056"/>
              <a:gd name="T10" fmla="*/ 50043 w 292610"/>
              <a:gd name="T11" fmla="*/ 178397 h 293056"/>
              <a:gd name="T12" fmla="*/ 82784 w 292610"/>
              <a:gd name="T13" fmla="*/ 222584 h 293056"/>
              <a:gd name="T14" fmla="*/ 76601 w 292610"/>
              <a:gd name="T15" fmla="*/ 222224 h 293056"/>
              <a:gd name="T16" fmla="*/ 43493 w 292610"/>
              <a:gd name="T17" fmla="*/ 177677 h 293056"/>
              <a:gd name="T18" fmla="*/ 239564 w 292610"/>
              <a:gd name="T19" fmla="*/ 175529 h 293056"/>
              <a:gd name="T20" fmla="*/ 280611 w 292610"/>
              <a:gd name="T21" fmla="*/ 161263 h 293056"/>
              <a:gd name="T22" fmla="*/ 244371 w 292610"/>
              <a:gd name="T23" fmla="*/ 190505 h 293056"/>
              <a:gd name="T24" fmla="*/ 235126 w 292610"/>
              <a:gd name="T25" fmla="*/ 190505 h 293056"/>
              <a:gd name="T26" fmla="*/ 198516 w 292610"/>
              <a:gd name="T27" fmla="*/ 161263 h 293056"/>
              <a:gd name="T28" fmla="*/ 57383 w 292610"/>
              <a:gd name="T29" fmla="*/ 124891 h 293056"/>
              <a:gd name="T30" fmla="*/ 117765 w 292610"/>
              <a:gd name="T31" fmla="*/ 124891 h 293056"/>
              <a:gd name="T32" fmla="*/ 117765 w 292610"/>
              <a:gd name="T33" fmla="*/ 134048 h 293056"/>
              <a:gd name="T34" fmla="*/ 87757 w 292610"/>
              <a:gd name="T35" fmla="*/ 158222 h 293056"/>
              <a:gd name="T36" fmla="*/ 57383 w 292610"/>
              <a:gd name="T37" fmla="*/ 134048 h 293056"/>
              <a:gd name="T38" fmla="*/ 57383 w 292610"/>
              <a:gd name="T39" fmla="*/ 124891 h 293056"/>
              <a:gd name="T40" fmla="*/ 199300 w 292610"/>
              <a:gd name="T41" fmla="*/ 99896 h 293056"/>
              <a:gd name="T42" fmla="*/ 159806 w 292610"/>
              <a:gd name="T43" fmla="*/ 17211 h 293056"/>
              <a:gd name="T44" fmla="*/ 23038 w 292610"/>
              <a:gd name="T45" fmla="*/ 92974 h 293056"/>
              <a:gd name="T46" fmla="*/ 137865 w 292610"/>
              <a:gd name="T47" fmla="*/ 17211 h 293056"/>
              <a:gd name="T48" fmla="*/ 110802 w 292610"/>
              <a:gd name="T49" fmla="*/ 95523 h 293056"/>
              <a:gd name="T50" fmla="*/ 187233 w 292610"/>
              <a:gd name="T51" fmla="*/ 95523 h 293056"/>
              <a:gd name="T52" fmla="*/ 245377 w 292610"/>
              <a:gd name="T53" fmla="*/ 8833 h 293056"/>
              <a:gd name="T54" fmla="*/ 213561 w 292610"/>
              <a:gd name="T55" fmla="*/ 41979 h 293056"/>
              <a:gd name="T56" fmla="*/ 276824 w 292610"/>
              <a:gd name="T57" fmla="*/ 40522 h 293056"/>
              <a:gd name="T58" fmla="*/ 245377 w 292610"/>
              <a:gd name="T59" fmla="*/ 89 h 293056"/>
              <a:gd name="T60" fmla="*/ 264757 w 292610"/>
              <a:gd name="T61" fmla="*/ 75854 h 293056"/>
              <a:gd name="T62" fmla="*/ 297302 w 292610"/>
              <a:gd name="T63" fmla="*/ 101716 h 293056"/>
              <a:gd name="T64" fmla="*/ 199666 w 292610"/>
              <a:gd name="T65" fmla="*/ 109730 h 293056"/>
              <a:gd name="T66" fmla="*/ 194545 w 292610"/>
              <a:gd name="T67" fmla="*/ 109730 h 293056"/>
              <a:gd name="T68" fmla="*/ 153224 w 292610"/>
              <a:gd name="T69" fmla="*/ 239403 h 293056"/>
              <a:gd name="T70" fmla="*/ 224530 w 292610"/>
              <a:gd name="T71" fmla="*/ 241225 h 293056"/>
              <a:gd name="T72" fmla="*/ 293283 w 292610"/>
              <a:gd name="T73" fmla="*/ 287484 h 293056"/>
              <a:gd name="T74" fmla="*/ 293283 w 292610"/>
              <a:gd name="T75" fmla="*/ 296226 h 293056"/>
              <a:gd name="T76" fmla="*/ 0 w 292610"/>
              <a:gd name="T77" fmla="*/ 291856 h 293056"/>
              <a:gd name="T78" fmla="*/ 38397 w 292610"/>
              <a:gd name="T79" fmla="*/ 287484 h 293056"/>
              <a:gd name="T80" fmla="*/ 19015 w 292610"/>
              <a:gd name="T81" fmla="*/ 184037 h 293056"/>
              <a:gd name="T82" fmla="*/ 25964 w 292610"/>
              <a:gd name="T83" fmla="*/ 178209 h 293056"/>
              <a:gd name="T84" fmla="*/ 144447 w 292610"/>
              <a:gd name="T85" fmla="*/ 239403 h 293056"/>
              <a:gd name="T86" fmla="*/ 103490 w 292610"/>
              <a:gd name="T87" fmla="*/ 109730 h 293056"/>
              <a:gd name="T88" fmla="*/ 5485 w 292610"/>
              <a:gd name="T89" fmla="*/ 104266 h 293056"/>
              <a:gd name="T90" fmla="*/ 1830 w 292610"/>
              <a:gd name="T91" fmla="*/ 96252 h 293056"/>
              <a:gd name="T92" fmla="*/ 151394 w 292610"/>
              <a:gd name="T93" fmla="*/ 820 h 293056"/>
              <a:gd name="T94" fmla="*/ 245377 w 292610"/>
              <a:gd name="T95" fmla="*/ 89 h 2930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2610" h="293056">
                <a:moveTo>
                  <a:pt x="150434" y="245850"/>
                </a:moveTo>
                <a:lnTo>
                  <a:pt x="150434" y="284407"/>
                </a:lnTo>
                <a:lnTo>
                  <a:pt x="243782" y="284407"/>
                </a:lnTo>
                <a:lnTo>
                  <a:pt x="214700" y="245850"/>
                </a:lnTo>
                <a:lnTo>
                  <a:pt x="150434" y="245850"/>
                </a:lnTo>
                <a:close/>
                <a:moveTo>
                  <a:pt x="77551" y="245850"/>
                </a:moveTo>
                <a:lnTo>
                  <a:pt x="48828" y="284407"/>
                </a:lnTo>
                <a:lnTo>
                  <a:pt x="141817" y="284407"/>
                </a:lnTo>
                <a:lnTo>
                  <a:pt x="141817" y="245850"/>
                </a:lnTo>
                <a:lnTo>
                  <a:pt x="77551" y="245850"/>
                </a:lnTo>
                <a:close/>
                <a:moveTo>
                  <a:pt x="42702" y="175776"/>
                </a:moveTo>
                <a:cubicBezTo>
                  <a:pt x="44845" y="174354"/>
                  <a:pt x="47345" y="174354"/>
                  <a:pt x="49131" y="176487"/>
                </a:cubicBezTo>
                <a:lnTo>
                  <a:pt x="81992" y="214160"/>
                </a:lnTo>
                <a:cubicBezTo>
                  <a:pt x="83421" y="215937"/>
                  <a:pt x="83064" y="218780"/>
                  <a:pt x="81278" y="220202"/>
                </a:cubicBezTo>
                <a:cubicBezTo>
                  <a:pt x="80206" y="220913"/>
                  <a:pt x="79492" y="221624"/>
                  <a:pt x="78420" y="221624"/>
                </a:cubicBezTo>
                <a:cubicBezTo>
                  <a:pt x="77349" y="221624"/>
                  <a:pt x="75920" y="220913"/>
                  <a:pt x="75206" y="219847"/>
                </a:cubicBezTo>
                <a:lnTo>
                  <a:pt x="42345" y="182173"/>
                </a:lnTo>
                <a:cubicBezTo>
                  <a:pt x="40916" y="180041"/>
                  <a:pt x="41273" y="177553"/>
                  <a:pt x="42702" y="175776"/>
                </a:cubicBezTo>
                <a:close/>
                <a:moveTo>
                  <a:pt x="199260" y="155304"/>
                </a:moveTo>
                <a:cubicBezTo>
                  <a:pt x="214872" y="155304"/>
                  <a:pt x="228305" y="162712"/>
                  <a:pt x="235203" y="173649"/>
                </a:cubicBezTo>
                <a:cubicBezTo>
                  <a:pt x="241738" y="162712"/>
                  <a:pt x="255535" y="155304"/>
                  <a:pt x="271146" y="155304"/>
                </a:cubicBezTo>
                <a:cubicBezTo>
                  <a:pt x="273325" y="155304"/>
                  <a:pt x="275503" y="157421"/>
                  <a:pt x="275503" y="159537"/>
                </a:cubicBezTo>
                <a:cubicBezTo>
                  <a:pt x="275503" y="162007"/>
                  <a:pt x="273325" y="163771"/>
                  <a:pt x="271146" y="163771"/>
                </a:cubicBezTo>
                <a:cubicBezTo>
                  <a:pt x="253719" y="163771"/>
                  <a:pt x="239923" y="175060"/>
                  <a:pt x="239923" y="188465"/>
                </a:cubicBezTo>
                <a:cubicBezTo>
                  <a:pt x="239923" y="191287"/>
                  <a:pt x="237745" y="193051"/>
                  <a:pt x="235203" y="193051"/>
                </a:cubicBezTo>
                <a:cubicBezTo>
                  <a:pt x="232662" y="193051"/>
                  <a:pt x="230846" y="191287"/>
                  <a:pt x="230846" y="188465"/>
                </a:cubicBezTo>
                <a:cubicBezTo>
                  <a:pt x="230846" y="175060"/>
                  <a:pt x="216687" y="163771"/>
                  <a:pt x="199260" y="163771"/>
                </a:cubicBezTo>
                <a:cubicBezTo>
                  <a:pt x="197082" y="163771"/>
                  <a:pt x="194903" y="162007"/>
                  <a:pt x="194903" y="159537"/>
                </a:cubicBezTo>
                <a:cubicBezTo>
                  <a:pt x="194903" y="157421"/>
                  <a:pt x="197082" y="155304"/>
                  <a:pt x="199260" y="155304"/>
                </a:cubicBezTo>
                <a:close/>
                <a:moveTo>
                  <a:pt x="56339" y="123554"/>
                </a:moveTo>
                <a:cubicBezTo>
                  <a:pt x="68914" y="123554"/>
                  <a:pt x="80052" y="129352"/>
                  <a:pt x="86160" y="138048"/>
                </a:cubicBezTo>
                <a:cubicBezTo>
                  <a:pt x="91908" y="129352"/>
                  <a:pt x="102686" y="123554"/>
                  <a:pt x="115621" y="123554"/>
                </a:cubicBezTo>
                <a:cubicBezTo>
                  <a:pt x="118135" y="123554"/>
                  <a:pt x="119932" y="125728"/>
                  <a:pt x="119932" y="128265"/>
                </a:cubicBezTo>
                <a:cubicBezTo>
                  <a:pt x="119932" y="130801"/>
                  <a:pt x="118135" y="132613"/>
                  <a:pt x="115621" y="132613"/>
                </a:cubicBezTo>
                <a:cubicBezTo>
                  <a:pt x="101968" y="132613"/>
                  <a:pt x="90471" y="141310"/>
                  <a:pt x="90471" y="151818"/>
                </a:cubicBezTo>
                <a:cubicBezTo>
                  <a:pt x="90471" y="154355"/>
                  <a:pt x="88315" y="156529"/>
                  <a:pt x="86160" y="156529"/>
                </a:cubicBezTo>
                <a:cubicBezTo>
                  <a:pt x="83645" y="156529"/>
                  <a:pt x="81489" y="154355"/>
                  <a:pt x="81489" y="151818"/>
                </a:cubicBezTo>
                <a:cubicBezTo>
                  <a:pt x="81489" y="141310"/>
                  <a:pt x="70351" y="132613"/>
                  <a:pt x="56339" y="132613"/>
                </a:cubicBezTo>
                <a:cubicBezTo>
                  <a:pt x="53825" y="132613"/>
                  <a:pt x="52028" y="130801"/>
                  <a:pt x="52028" y="128265"/>
                </a:cubicBezTo>
                <a:cubicBezTo>
                  <a:pt x="52028" y="125728"/>
                  <a:pt x="53825" y="123554"/>
                  <a:pt x="56339" y="123554"/>
                </a:cubicBezTo>
                <a:close/>
                <a:moveTo>
                  <a:pt x="156897" y="17026"/>
                </a:moveTo>
                <a:lnTo>
                  <a:pt x="195672" y="98826"/>
                </a:lnTo>
                <a:cubicBezTo>
                  <a:pt x="215059" y="89096"/>
                  <a:pt x="248449" y="90177"/>
                  <a:pt x="269632" y="91979"/>
                </a:cubicBezTo>
                <a:lnTo>
                  <a:pt x="156897" y="17026"/>
                </a:lnTo>
                <a:close/>
                <a:moveTo>
                  <a:pt x="135355" y="17026"/>
                </a:moveTo>
                <a:lnTo>
                  <a:pt x="22619" y="91979"/>
                </a:lnTo>
                <a:cubicBezTo>
                  <a:pt x="43802" y="90177"/>
                  <a:pt x="77551" y="89096"/>
                  <a:pt x="96938" y="98826"/>
                </a:cubicBezTo>
                <a:lnTo>
                  <a:pt x="135355" y="17026"/>
                </a:lnTo>
                <a:close/>
                <a:moveTo>
                  <a:pt x="146126" y="15224"/>
                </a:moveTo>
                <a:lnTo>
                  <a:pt x="108786" y="94501"/>
                </a:lnTo>
                <a:cubicBezTo>
                  <a:pt x="120275" y="89817"/>
                  <a:pt x="133201" y="87294"/>
                  <a:pt x="146126" y="87294"/>
                </a:cubicBezTo>
                <a:cubicBezTo>
                  <a:pt x="159051" y="87294"/>
                  <a:pt x="172335" y="89817"/>
                  <a:pt x="183824" y="94501"/>
                </a:cubicBezTo>
                <a:lnTo>
                  <a:pt x="146126" y="15224"/>
                </a:lnTo>
                <a:close/>
                <a:moveTo>
                  <a:pt x="240910" y="8738"/>
                </a:moveTo>
                <a:cubicBezTo>
                  <a:pt x="223676" y="8738"/>
                  <a:pt x="209674" y="22791"/>
                  <a:pt x="209674" y="40088"/>
                </a:cubicBezTo>
                <a:cubicBezTo>
                  <a:pt x="209674" y="40809"/>
                  <a:pt x="209674" y="41169"/>
                  <a:pt x="209674" y="41530"/>
                </a:cubicBezTo>
                <a:lnTo>
                  <a:pt x="250603" y="69277"/>
                </a:lnTo>
                <a:cubicBezTo>
                  <a:pt x="262811" y="64953"/>
                  <a:pt x="271786" y="53421"/>
                  <a:pt x="271786" y="40088"/>
                </a:cubicBezTo>
                <a:cubicBezTo>
                  <a:pt x="271786" y="22791"/>
                  <a:pt x="257784" y="8738"/>
                  <a:pt x="240910" y="8738"/>
                </a:cubicBezTo>
                <a:close/>
                <a:moveTo>
                  <a:pt x="240910" y="89"/>
                </a:moveTo>
                <a:cubicBezTo>
                  <a:pt x="262811" y="89"/>
                  <a:pt x="280762" y="18107"/>
                  <a:pt x="280762" y="40088"/>
                </a:cubicBezTo>
                <a:cubicBezTo>
                  <a:pt x="280762" y="55223"/>
                  <a:pt x="272145" y="68556"/>
                  <a:pt x="259938" y="75042"/>
                </a:cubicBezTo>
                <a:lnTo>
                  <a:pt x="290456" y="95222"/>
                </a:lnTo>
                <a:cubicBezTo>
                  <a:pt x="292251" y="96303"/>
                  <a:pt x="292969" y="98826"/>
                  <a:pt x="291892" y="100627"/>
                </a:cubicBezTo>
                <a:cubicBezTo>
                  <a:pt x="291174" y="102429"/>
                  <a:pt x="289379" y="103871"/>
                  <a:pt x="287225" y="103150"/>
                </a:cubicBezTo>
                <a:cubicBezTo>
                  <a:pt x="286507" y="103150"/>
                  <a:pt x="220445" y="91619"/>
                  <a:pt x="196031" y="108555"/>
                </a:cubicBezTo>
                <a:cubicBezTo>
                  <a:pt x="195313" y="109276"/>
                  <a:pt x="194595" y="109276"/>
                  <a:pt x="193518" y="109276"/>
                </a:cubicBezTo>
                <a:cubicBezTo>
                  <a:pt x="192441" y="109276"/>
                  <a:pt x="191722" y="109276"/>
                  <a:pt x="191004" y="108555"/>
                </a:cubicBezTo>
                <a:cubicBezTo>
                  <a:pt x="179515" y="100988"/>
                  <a:pt x="165513" y="96664"/>
                  <a:pt x="150434" y="95943"/>
                </a:cubicBezTo>
                <a:lnTo>
                  <a:pt x="150434" y="236841"/>
                </a:lnTo>
                <a:lnTo>
                  <a:pt x="216855" y="236841"/>
                </a:lnTo>
                <a:cubicBezTo>
                  <a:pt x="218291" y="236841"/>
                  <a:pt x="219727" y="237562"/>
                  <a:pt x="220445" y="238643"/>
                </a:cubicBezTo>
                <a:lnTo>
                  <a:pt x="254553" y="284407"/>
                </a:lnTo>
                <a:lnTo>
                  <a:pt x="287943" y="284407"/>
                </a:lnTo>
                <a:cubicBezTo>
                  <a:pt x="290456" y="284407"/>
                  <a:pt x="292610" y="286209"/>
                  <a:pt x="292610" y="288732"/>
                </a:cubicBezTo>
                <a:cubicBezTo>
                  <a:pt x="292610" y="291254"/>
                  <a:pt x="290456" y="293056"/>
                  <a:pt x="287943" y="293056"/>
                </a:cubicBezTo>
                <a:lnTo>
                  <a:pt x="4308" y="293056"/>
                </a:lnTo>
                <a:cubicBezTo>
                  <a:pt x="1795" y="293056"/>
                  <a:pt x="0" y="291254"/>
                  <a:pt x="0" y="288732"/>
                </a:cubicBezTo>
                <a:cubicBezTo>
                  <a:pt x="0" y="286209"/>
                  <a:pt x="1795" y="284407"/>
                  <a:pt x="4308" y="284407"/>
                </a:cubicBezTo>
                <a:lnTo>
                  <a:pt x="37698" y="284407"/>
                </a:lnTo>
                <a:lnTo>
                  <a:pt x="69652" y="241525"/>
                </a:lnTo>
                <a:lnTo>
                  <a:pt x="18669" y="182067"/>
                </a:lnTo>
                <a:cubicBezTo>
                  <a:pt x="17233" y="179905"/>
                  <a:pt x="17592" y="177383"/>
                  <a:pt x="19029" y="175581"/>
                </a:cubicBezTo>
                <a:cubicBezTo>
                  <a:pt x="21183" y="174140"/>
                  <a:pt x="24055" y="174140"/>
                  <a:pt x="25491" y="176302"/>
                </a:cubicBezTo>
                <a:lnTo>
                  <a:pt x="77551" y="236841"/>
                </a:lnTo>
                <a:lnTo>
                  <a:pt x="141817" y="236841"/>
                </a:lnTo>
                <a:lnTo>
                  <a:pt x="141817" y="95943"/>
                </a:lnTo>
                <a:cubicBezTo>
                  <a:pt x="127097" y="96664"/>
                  <a:pt x="112736" y="100988"/>
                  <a:pt x="101606" y="108555"/>
                </a:cubicBezTo>
                <a:cubicBezTo>
                  <a:pt x="100170" y="109636"/>
                  <a:pt x="98016" y="109636"/>
                  <a:pt x="96579" y="108555"/>
                </a:cubicBezTo>
                <a:cubicBezTo>
                  <a:pt x="72165" y="91619"/>
                  <a:pt x="6103" y="103150"/>
                  <a:pt x="5385" y="103150"/>
                </a:cubicBezTo>
                <a:cubicBezTo>
                  <a:pt x="3231" y="103871"/>
                  <a:pt x="1077" y="102429"/>
                  <a:pt x="359" y="100627"/>
                </a:cubicBezTo>
                <a:cubicBezTo>
                  <a:pt x="-359" y="98826"/>
                  <a:pt x="359" y="96303"/>
                  <a:pt x="1795" y="95222"/>
                </a:cubicBezTo>
                <a:lnTo>
                  <a:pt x="143971" y="810"/>
                </a:lnTo>
                <a:cubicBezTo>
                  <a:pt x="145408" y="-271"/>
                  <a:pt x="147203" y="-271"/>
                  <a:pt x="148639" y="810"/>
                </a:cubicBezTo>
                <a:lnTo>
                  <a:pt x="201057" y="35764"/>
                </a:lnTo>
                <a:cubicBezTo>
                  <a:pt x="203211" y="15584"/>
                  <a:pt x="220086" y="89"/>
                  <a:pt x="240910" y="89"/>
                </a:cubicBezTo>
                <a:close/>
              </a:path>
            </a:pathLst>
          </a:custGeom>
          <a:solidFill>
            <a:schemeClr val="bg1"/>
          </a:solidFill>
          <a:ln>
            <a:noFill/>
          </a:ln>
          <a:effectLst/>
        </p:spPr>
        <p:txBody>
          <a:bodyPr anchor="ct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494949"/>
              </a:solidFill>
              <a:effectLst/>
              <a:uLnTx/>
              <a:uFillTx/>
              <a:latin typeface="Arial" panose="020B0604020202020204" pitchFamily="34" charset="0"/>
              <a:ea typeface="+mn-ea"/>
              <a:cs typeface="+mn-cs"/>
            </a:endParaRPr>
          </a:p>
        </p:txBody>
      </p:sp>
      <p:sp>
        <p:nvSpPr>
          <p:cNvPr id="23" name="Subtitle 2">
            <a:extLst>
              <a:ext uri="{FF2B5EF4-FFF2-40B4-BE49-F238E27FC236}">
                <a16:creationId xmlns:a16="http://schemas.microsoft.com/office/drawing/2014/main" id="{032A53B6-4B3C-E848-82BA-6C8BCF806F9A}"/>
              </a:ext>
            </a:extLst>
          </p:cNvPr>
          <p:cNvSpPr txBox="1">
            <a:spLocks/>
          </p:cNvSpPr>
          <p:nvPr/>
        </p:nvSpPr>
        <p:spPr>
          <a:xfrm>
            <a:off x="1501446" y="5057495"/>
            <a:ext cx="2927679" cy="261750"/>
          </a:xfrm>
          <a:prstGeom prst="rect">
            <a:avLst/>
          </a:prstGeom>
        </p:spPr>
        <p:txBody>
          <a:bodyPr vert="horz" wrap="square" lIns="45732" tIns="22866" rIns="45732" bIns="2286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401" b="1" dirty="0">
                <a:solidFill>
                  <a:srgbClr val="494949">
                    <a:lumMod val="50000"/>
                  </a:srgbClr>
                </a:solidFill>
                <a:latin typeface="Montserrat SemiBold" pitchFamily="2" charset="77"/>
                <a:ea typeface="League Spartan" charset="0"/>
                <a:cs typeface="Noto Serif" panose="02020600060500020200" pitchFamily="18" charset="0"/>
              </a:rPr>
              <a:t>Create accountability</a:t>
            </a:r>
            <a:endParaRPr kumimoji="0" lang="en-US" sz="1401" b="1" i="0" u="none" strike="noStrike" kern="1200" cap="none" spc="0" normalizeH="0" baseline="0" noProof="0" dirty="0">
              <a:ln>
                <a:noFill/>
              </a:ln>
              <a:solidFill>
                <a:srgbClr val="494949">
                  <a:lumMod val="50000"/>
                </a:srgbClr>
              </a:solidFill>
              <a:effectLst/>
              <a:uLnTx/>
              <a:uFillTx/>
              <a:latin typeface="Montserrat SemiBold" pitchFamily="2" charset="77"/>
              <a:ea typeface="League Spartan" charset="0"/>
              <a:cs typeface="Noto Serif" panose="02020600060500020200" pitchFamily="18" charset="0"/>
            </a:endParaRPr>
          </a:p>
        </p:txBody>
      </p:sp>
      <p:sp>
        <p:nvSpPr>
          <p:cNvPr id="25" name="Subtitle 2">
            <a:extLst>
              <a:ext uri="{FF2B5EF4-FFF2-40B4-BE49-F238E27FC236}">
                <a16:creationId xmlns:a16="http://schemas.microsoft.com/office/drawing/2014/main" id="{A15FE4D2-5825-4244-BEDF-131E56ABC437}"/>
              </a:ext>
            </a:extLst>
          </p:cNvPr>
          <p:cNvSpPr txBox="1">
            <a:spLocks/>
          </p:cNvSpPr>
          <p:nvPr/>
        </p:nvSpPr>
        <p:spPr>
          <a:xfrm>
            <a:off x="1501446" y="6045204"/>
            <a:ext cx="2665177" cy="261750"/>
          </a:xfrm>
          <a:prstGeom prst="rect">
            <a:avLst/>
          </a:prstGeom>
        </p:spPr>
        <p:txBody>
          <a:bodyPr vert="horz" wrap="none" lIns="45732" tIns="22866" rIns="45732" bIns="2286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401" b="1" dirty="0">
                <a:solidFill>
                  <a:srgbClr val="494949">
                    <a:lumMod val="50000"/>
                  </a:srgbClr>
                </a:solidFill>
                <a:latin typeface="Montserrat SemiBold" pitchFamily="2" charset="77"/>
                <a:ea typeface="League Spartan" charset="0"/>
                <a:cs typeface="Noto Serif" panose="02020600060500020200" pitchFamily="18" charset="0"/>
              </a:rPr>
              <a:t>Reconcile varying interests</a:t>
            </a:r>
            <a:endParaRPr kumimoji="0" lang="en-US" sz="1401" b="1" i="0" u="none" strike="noStrike" kern="1200" cap="none" spc="0" normalizeH="0" baseline="0" noProof="0" dirty="0">
              <a:ln>
                <a:noFill/>
              </a:ln>
              <a:solidFill>
                <a:srgbClr val="494949">
                  <a:lumMod val="50000"/>
                </a:srgbClr>
              </a:solidFill>
              <a:effectLst/>
              <a:uLnTx/>
              <a:uFillTx/>
              <a:latin typeface="Montserrat SemiBold" pitchFamily="2" charset="77"/>
              <a:ea typeface="League Spartan" charset="0"/>
              <a:cs typeface="Noto Serif" panose="02020600060500020200" pitchFamily="18" charset="0"/>
            </a:endParaRPr>
          </a:p>
        </p:txBody>
      </p:sp>
      <p:sp>
        <p:nvSpPr>
          <p:cNvPr id="2" name="Title 1">
            <a:extLst>
              <a:ext uri="{FF2B5EF4-FFF2-40B4-BE49-F238E27FC236}">
                <a16:creationId xmlns:a16="http://schemas.microsoft.com/office/drawing/2014/main" id="{D3AECDB8-576E-5B4D-BB2B-806619CE0DE3}"/>
              </a:ext>
            </a:extLst>
          </p:cNvPr>
          <p:cNvSpPr>
            <a:spLocks noGrp="1"/>
          </p:cNvSpPr>
          <p:nvPr>
            <p:ph type="title"/>
          </p:nvPr>
        </p:nvSpPr>
        <p:spPr>
          <a:xfrm>
            <a:off x="369016" y="528895"/>
            <a:ext cx="5727778" cy="1498296"/>
          </a:xfrm>
        </p:spPr>
        <p:txBody>
          <a:bodyPr>
            <a:normAutofit fontScale="90000"/>
          </a:bodyPr>
          <a:lstStyle/>
          <a:p>
            <a:r>
              <a:rPr lang="en-CA" b="0" dirty="0">
                <a:solidFill>
                  <a:srgbClr val="2576B7"/>
                </a:solidFill>
              </a:rPr>
              <a:t>Follow Info-Tech’s three levels of implementing shared services</a:t>
            </a:r>
            <a:endParaRPr lang="en-US" dirty="0"/>
          </a:p>
        </p:txBody>
      </p:sp>
      <p:sp>
        <p:nvSpPr>
          <p:cNvPr id="27" name="Subtitle 2">
            <a:extLst>
              <a:ext uri="{FF2B5EF4-FFF2-40B4-BE49-F238E27FC236}">
                <a16:creationId xmlns:a16="http://schemas.microsoft.com/office/drawing/2014/main" id="{EB70C306-A783-4073-A20A-95CBD68FA201}"/>
              </a:ext>
            </a:extLst>
          </p:cNvPr>
          <p:cNvSpPr txBox="1">
            <a:spLocks/>
          </p:cNvSpPr>
          <p:nvPr/>
        </p:nvSpPr>
        <p:spPr>
          <a:xfrm>
            <a:off x="369015" y="3414407"/>
            <a:ext cx="4713081" cy="292400"/>
          </a:xfrm>
          <a:prstGeom prst="rect">
            <a:avLst/>
          </a:prstGeom>
        </p:spPr>
        <p:txBody>
          <a:bodyPr vert="horz" wrap="square" lIns="45732" tIns="22866" rIns="45732" bIns="2286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600" b="1" dirty="0">
                <a:solidFill>
                  <a:srgbClr val="000000"/>
                </a:solidFill>
                <a:latin typeface="Roboto Condensed Light" panose="02000000000000000000" pitchFamily="2" charset="0"/>
                <a:cs typeface="+mn-cs"/>
              </a:rPr>
              <a:t>Follow these steps to:</a:t>
            </a:r>
          </a:p>
        </p:txBody>
      </p:sp>
      <p:pic>
        <p:nvPicPr>
          <p:cNvPr id="29" name="Picture 28">
            <a:extLst>
              <a:ext uri="{FF2B5EF4-FFF2-40B4-BE49-F238E27FC236}">
                <a16:creationId xmlns:a16="http://schemas.microsoft.com/office/drawing/2014/main" id="{6E38B55B-52C4-49FA-A1B2-4E8A59E732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704" y="3883161"/>
            <a:ext cx="635000" cy="635000"/>
          </a:xfrm>
          <a:prstGeom prst="rect">
            <a:avLst/>
          </a:prstGeom>
          <a:ln>
            <a:noFill/>
          </a:ln>
        </p:spPr>
      </p:pic>
      <p:pic>
        <p:nvPicPr>
          <p:cNvPr id="31" name="Picture 30">
            <a:extLst>
              <a:ext uri="{FF2B5EF4-FFF2-40B4-BE49-F238E27FC236}">
                <a16:creationId xmlns:a16="http://schemas.microsoft.com/office/drawing/2014/main" id="{33DDEC5B-F6C8-43AC-BCF4-4FC0682FD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704" y="4870870"/>
            <a:ext cx="635000" cy="635000"/>
          </a:xfrm>
          <a:prstGeom prst="rect">
            <a:avLst/>
          </a:prstGeom>
        </p:spPr>
      </p:pic>
      <p:pic>
        <p:nvPicPr>
          <p:cNvPr id="32" name="Picture 31">
            <a:extLst>
              <a:ext uri="{FF2B5EF4-FFF2-40B4-BE49-F238E27FC236}">
                <a16:creationId xmlns:a16="http://schemas.microsoft.com/office/drawing/2014/main" id="{99B9EDFD-66E8-424B-8060-EB23E6F37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704" y="5858579"/>
            <a:ext cx="635000" cy="63500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1B8F914E-5084-4AEA-8E15-47A06CC8DC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0079" y="87187"/>
            <a:ext cx="2609708" cy="3340796"/>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DE2FBB41-B4D8-499C-980A-45CF64AF98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9251" y="146776"/>
            <a:ext cx="3347296" cy="1381780"/>
          </a:xfrm>
          <a:prstGeom prst="rect">
            <a:avLst/>
          </a:prstGeom>
        </p:spPr>
      </p:pic>
      <p:pic>
        <p:nvPicPr>
          <p:cNvPr id="37" name="Picture 36" descr="A screenshot of a social media post&#10;&#10;Description automatically generated">
            <a:extLst>
              <a:ext uri="{FF2B5EF4-FFF2-40B4-BE49-F238E27FC236}">
                <a16:creationId xmlns:a16="http://schemas.microsoft.com/office/drawing/2014/main" id="{E6622BBC-008D-4257-8185-9B1D48C29D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30493" y="1075165"/>
            <a:ext cx="2612318" cy="3340796"/>
          </a:xfrm>
          <a:prstGeom prst="rect">
            <a:avLst/>
          </a:prstGeom>
        </p:spPr>
      </p:pic>
      <p:pic>
        <p:nvPicPr>
          <p:cNvPr id="17" name="Picture 16" descr="A close up of a card&#10;&#10;Description automatically generated">
            <a:extLst>
              <a:ext uri="{FF2B5EF4-FFF2-40B4-BE49-F238E27FC236}">
                <a16:creationId xmlns:a16="http://schemas.microsoft.com/office/drawing/2014/main" id="{6544DE17-1E66-4B1D-A816-093E301EB22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503685" y="3513067"/>
            <a:ext cx="1363078" cy="3257306"/>
          </a:xfrm>
          <a:prstGeom prst="rect">
            <a:avLst/>
          </a:prstGeom>
        </p:spPr>
      </p:pic>
      <p:pic>
        <p:nvPicPr>
          <p:cNvPr id="33" name="Picture 32" descr="A screenshot of a cell phone&#10;&#10;Description automatically generated">
            <a:extLst>
              <a:ext uri="{FF2B5EF4-FFF2-40B4-BE49-F238E27FC236}">
                <a16:creationId xmlns:a16="http://schemas.microsoft.com/office/drawing/2014/main" id="{6C3B25ED-805F-427A-BB8E-9022C2E753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26955" y="3962570"/>
            <a:ext cx="3495000" cy="2161820"/>
          </a:xfrm>
          <a:prstGeom prst="rect">
            <a:avLst/>
          </a:prstGeom>
        </p:spPr>
      </p:pic>
    </p:spTree>
    <p:extLst>
      <p:ext uri="{BB962C8B-B14F-4D97-AF65-F5344CB8AC3E}">
        <p14:creationId xmlns:p14="http://schemas.microsoft.com/office/powerpoint/2010/main" val="10429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dirty="0"/>
              <a:t>Insight summary</a:t>
            </a:r>
            <a:endParaRPr lang="en-US"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3492787421"/>
              </p:ext>
            </p:extLst>
          </p:nvPr>
        </p:nvGraphicFramePr>
        <p:xfrm>
          <a:off x="3540034" y="883820"/>
          <a:ext cx="8286384" cy="1066800"/>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Overarching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Identify your current processes, tools, staff resources, and capabilities before implementing shared services. Understanding the financial considerations prior to implementation will help you assess if your organization is ready to transition to a shared services model.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3908369450"/>
              </p:ext>
            </p:extLst>
          </p:nvPr>
        </p:nvGraphicFramePr>
        <p:xfrm>
          <a:off x="3553097" y="2013907"/>
          <a:ext cx="2677886" cy="2569479"/>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Phase 1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1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Shared services require fundamental changes in IT delivery. Evaluate these changes and assess the advantages of transitioning to shared services prior to their implementation. Otherwise, it may incur more costs and deteriorate service quality.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1308140565"/>
              </p:ext>
            </p:extLst>
          </p:nvPr>
        </p:nvGraphicFramePr>
        <p:xfrm>
          <a:off x="6357346" y="2013907"/>
          <a:ext cx="2677886" cy="2569479"/>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Phase 2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21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Choose a model based on your capabilities and requirements, not just the overall maturity of your organization.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1947211990"/>
              </p:ext>
            </p:extLst>
          </p:nvPr>
        </p:nvGraphicFramePr>
        <p:xfrm>
          <a:off x="9161595" y="2013906"/>
          <a:ext cx="2677886" cy="2569479"/>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35280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Phase 3 insight </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2216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Establish clear information, prioritize your key processes, and build concrete expectations in your plans to make develop a consistent and efficient practice.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1310845009"/>
              </p:ext>
            </p:extLst>
          </p:nvPr>
        </p:nvGraphicFramePr>
        <p:xfrm>
          <a:off x="3553097" y="4709958"/>
          <a:ext cx="4068000" cy="1280160"/>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Tactical insight 1</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This is a good opportunity to see how you can </a:t>
                      </a:r>
                      <a:r>
                        <a:rPr lang="en-US" sz="1400" b="1" dirty="0">
                          <a:solidFill>
                            <a:srgbClr val="2576B7"/>
                          </a:solidFill>
                          <a:latin typeface="Roboto Condensed Light" panose="02000000000000000000" pitchFamily="2" charset="0"/>
                          <a:ea typeface="Roboto Condensed Light" panose="02000000000000000000" pitchFamily="2" charset="0"/>
                        </a:rPr>
                        <a:t>improve services</a:t>
                      </a:r>
                      <a:r>
                        <a:rPr lang="en-US" sz="1400" dirty="0">
                          <a:solidFill>
                            <a:srgbClr val="2576B7"/>
                          </a:solidFill>
                          <a:latin typeface="Roboto Condensed Light" panose="02000000000000000000" pitchFamily="2" charset="0"/>
                          <a:ea typeface="Roboto Condensed Light" panose="02000000000000000000" pitchFamily="2" charset="0"/>
                        </a:rPr>
                        <a:t> while </a:t>
                      </a:r>
                      <a:r>
                        <a:rPr lang="en-US" sz="1400" b="1" dirty="0">
                          <a:solidFill>
                            <a:srgbClr val="2576B7"/>
                          </a:solidFill>
                          <a:latin typeface="Roboto Condensed Light" panose="02000000000000000000" pitchFamily="2" charset="0"/>
                          <a:ea typeface="Roboto Condensed Light" panose="02000000000000000000" pitchFamily="2" charset="0"/>
                        </a:rPr>
                        <a:t>saving money</a:t>
                      </a:r>
                      <a:r>
                        <a:rPr lang="en-US" sz="1400" dirty="0">
                          <a:solidFill>
                            <a:srgbClr val="2576B7"/>
                          </a:solidFill>
                          <a:latin typeface="Roboto Condensed Light" panose="02000000000000000000" pitchFamily="2" charset="0"/>
                          <a:ea typeface="Roboto Condensed Light" panose="02000000000000000000" pitchFamily="2" charset="0"/>
                        </a:rPr>
                        <a:t>. Maintain a balance between these two factors to ensure the success of shared services plan.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30" name="Table 29">
            <a:extLst>
              <a:ext uri="{FF2B5EF4-FFF2-40B4-BE49-F238E27FC236}">
                <a16:creationId xmlns:a16="http://schemas.microsoft.com/office/drawing/2014/main" id="{99CBCCF7-D5B5-4A4A-9A88-77D5C5CD1BA8}"/>
              </a:ext>
            </a:extLst>
          </p:cNvPr>
          <p:cNvGraphicFramePr>
            <a:graphicFrameLocks noGrp="1"/>
          </p:cNvGraphicFramePr>
          <p:nvPr>
            <p:extLst>
              <p:ext uri="{D42A27DB-BD31-4B8C-83A1-F6EECF244321}">
                <p14:modId xmlns:p14="http://schemas.microsoft.com/office/powerpoint/2010/main" val="2408606524"/>
              </p:ext>
            </p:extLst>
          </p:nvPr>
        </p:nvGraphicFramePr>
        <p:xfrm>
          <a:off x="7758418" y="4709958"/>
          <a:ext cx="4068000" cy="1105088"/>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Tactical insight 2</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Create an </a:t>
                      </a:r>
                      <a:r>
                        <a:rPr lang="en-US" sz="1400" b="1" dirty="0">
                          <a:solidFill>
                            <a:srgbClr val="2576B7"/>
                          </a:solidFill>
                          <a:latin typeface="Roboto Condensed Light" panose="02000000000000000000" pitchFamily="2" charset="0"/>
                          <a:ea typeface="Roboto Condensed Light" panose="02000000000000000000" pitchFamily="2" charset="0"/>
                        </a:rPr>
                        <a:t>actionable timeline </a:t>
                      </a:r>
                      <a:r>
                        <a:rPr lang="en-US" sz="1400" dirty="0">
                          <a:solidFill>
                            <a:srgbClr val="2576B7"/>
                          </a:solidFill>
                          <a:latin typeface="Roboto Condensed Light" panose="02000000000000000000" pitchFamily="2" charset="0"/>
                          <a:ea typeface="Roboto Condensed Light" panose="02000000000000000000" pitchFamily="2" charset="0"/>
                        </a:rPr>
                        <a:t>for your initiatives and communicate it to the participating BUs.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Blueprint benefits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2027678874"/>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As IT becomes a service provider, allocating a small team within IT for shared services gives you the control you need to ensure that your plan will reach its long-term goals.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Selecting the right technology and model that suits organizations’ requirements enhances the value of your plan.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Successful shared services planning will improve the end-user experience and augment their overall satisfaction with IT. </a:t>
                      </a:r>
                    </a:p>
                    <a:p>
                      <a:pPr marL="184150" indent="-184150" algn="l" defTabSz="914400" rtl="0" eaLnBrk="1" latinLnBrk="0" hangingPunct="1">
                        <a:lnSpc>
                          <a:spcPct val="110000"/>
                        </a:lnSpc>
                        <a:spcBef>
                          <a:spcPts val="1000"/>
                        </a:spcBef>
                        <a:buFont typeface="Arial" panose="020B0604020202020204" pitchFamily="34" charset="0"/>
                        <a:buChar char="•"/>
                      </a:pPr>
                      <a:endParaRPr lang="en-CA"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Implementing shared services provides cost-effective, high-quality, and efficient service management that will benefit the whole organization.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Service consolidation results in better governance through concrete service management.  </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Transitioning to shared services helps ensure that services are provided at a competitive rate when compared to the cost of the same services when provided externally. </a:t>
                      </a:r>
                    </a:p>
                    <a:p>
                      <a:pPr marL="184150" indent="-184150" algn="l" defTabSz="914400" rtl="0" eaLnBrk="1" latinLnBrk="0" hangingPunct="1">
                        <a:lnSpc>
                          <a:spcPct val="110000"/>
                        </a:lnSpc>
                        <a:spcBef>
                          <a:spcPts val="1000"/>
                        </a:spcBef>
                        <a:buFont typeface="Arial" panose="020B0604020202020204" pitchFamily="34" charset="0"/>
                        <a:buChar char="•"/>
                      </a:pPr>
                      <a:endParaRPr lang="en-US"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404438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FFFFFF"/>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FFFFFF"/>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FFFFFF"/>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FFFFFF"/>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FFFFFF"/>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FFFFFF"/>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FFFFFF"/>
                </a:solidFill>
                <a:effectLst/>
                <a:uLnTx/>
                <a:uFillTx/>
                <a:latin typeface="Exo" pitchFamily="2" charset="77"/>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15</a:t>
            </a:fld>
            <a:endParaRPr kumimoji="0" sz="788" b="0" i="0" u="none" strike="noStrike" kern="1200" cap="none" spc="6" normalizeH="0" baseline="0" noProof="0" dirty="0">
              <a:ln>
                <a:noFill/>
              </a:ln>
              <a:solidFill>
                <a:srgbClr val="FFFFFF"/>
              </a:solidFill>
              <a:effectLst/>
              <a:uLnTx/>
              <a:uFillTx/>
              <a:latin typeface="Exo" pitchFamily="2" charset="77"/>
              <a:ea typeface="+mn-ea"/>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rPr>
              <a:t>Guided implementation</a:t>
            </a:r>
            <a:endParaRPr kumimoji="0" lang="en-CA" sz="4000"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94949"/>
                </a:solidFill>
                <a:effectLst/>
                <a:uLnTx/>
                <a:uFillTx/>
                <a:latin typeface="Montserrat Light" panose="00000400000000000000" pitchFamily="2" charset="0"/>
                <a:ea typeface="+mn-ea"/>
                <a:cs typeface="+mn-cs"/>
              </a:rPr>
              <a:t>What does a typical GI on this topic look like?</a:t>
            </a:r>
            <a:endParaRPr kumimoji="0" lang="en-CA" sz="2000" b="0" i="0" u="none" strike="noStrike" kern="1200" cap="none" spc="0" normalizeH="0" baseline="0" noProof="0" dirty="0">
              <a:ln>
                <a:noFill/>
              </a:ln>
              <a:solidFill>
                <a:srgbClr val="494949"/>
              </a:solidFill>
              <a:effectLst/>
              <a:uLnTx/>
              <a:uFillTx/>
              <a:latin typeface="Montserrat Light" panose="00000400000000000000" pitchFamily="2" charset="0"/>
              <a:ea typeface="+mn-ea"/>
              <a:cs typeface="+mn-cs"/>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3" cstate="screen">
            <a:extLst>
              <a:ext uri="{28A0092B-C50C-407E-A947-70E740481C1C}">
                <a14:useLocalDpi xmlns:a14="http://schemas.microsoft.com/office/drawing/2010/main"/>
              </a:ext>
            </a:extLst>
          </a:blip>
          <a:stretch>
            <a:fillRect/>
          </a:stretch>
        </p:blipFill>
        <p:spPr>
          <a:xfrm>
            <a:off x="832164" y="3262604"/>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1318116" y="3309560"/>
            <a:ext cx="1530143"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3" cstate="screen">
            <a:extLst>
              <a:ext uri="{28A0092B-C50C-407E-A947-70E740481C1C}">
                <a14:useLocalDpi xmlns:a14="http://schemas.microsoft.com/office/drawing/2010/main"/>
              </a:ext>
            </a:extLst>
          </a:blip>
          <a:stretch>
            <a:fillRect/>
          </a:stretch>
        </p:blipFill>
        <p:spPr>
          <a:xfrm>
            <a:off x="3646236" y="3268782"/>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4132188" y="3315738"/>
            <a:ext cx="1059097"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Assess </a:t>
            </a:r>
            <a:r>
              <a:rPr lang="en-US" sz="1400" dirty="0">
                <a:solidFill>
                  <a:srgbClr val="494949"/>
                </a:solidFill>
                <a:latin typeface="Roboto Condensed Light" panose="02000000000000000000" pitchFamily="2" charset="0"/>
                <a:ea typeface="Roboto Condensed Light" panose="02000000000000000000" pitchFamily="2" charset="0"/>
              </a:rPr>
              <a:t>key players.</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4132188" y="4637450"/>
            <a:ext cx="1254893"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Identify the best shared-services model for your organization.</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3898800" y="3789734"/>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3" cstate="screen">
            <a:extLst>
              <a:ext uri="{28A0092B-C50C-407E-A947-70E740481C1C}">
                <a14:useLocalDpi xmlns:a14="http://schemas.microsoft.com/office/drawing/2010/main"/>
              </a:ext>
            </a:extLst>
          </a:blip>
          <a:stretch>
            <a:fillRect/>
          </a:stretch>
        </p:blipFill>
        <p:spPr>
          <a:xfrm>
            <a:off x="3638324" y="4626009"/>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3" cstate="screen">
            <a:extLst>
              <a:ext uri="{28A0092B-C50C-407E-A947-70E740481C1C}">
                <a14:useLocalDpi xmlns:a14="http://schemas.microsoft.com/office/drawing/2010/main"/>
              </a:ext>
            </a:extLst>
          </a:blip>
          <a:stretch>
            <a:fillRect/>
          </a:stretch>
        </p:blipFill>
        <p:spPr>
          <a:xfrm>
            <a:off x="6274785" y="3262604"/>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6760737" y="3309560"/>
            <a:ext cx="1472089"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Create an implementation roadmap.</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6760737" y="4631272"/>
            <a:ext cx="1351484"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#6: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Establish a communication plan.</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flipH="1">
            <a:off x="6527349" y="3783556"/>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3" cstate="screen">
            <a:extLst>
              <a:ext uri="{28A0092B-C50C-407E-A947-70E740481C1C}">
                <a14:useLocalDpi xmlns:a14="http://schemas.microsoft.com/office/drawing/2010/main"/>
              </a:ext>
            </a:extLst>
          </a:blip>
          <a:stretch>
            <a:fillRect/>
          </a:stretch>
        </p:blipFill>
        <p:spPr>
          <a:xfrm>
            <a:off x="6266873" y="4619831"/>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18"/>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a:t>
            </a:r>
            <a:r>
              <a:rPr lang="en-US" sz="2000" spc="-30" dirty="0">
                <a:solidFill>
                  <a:srgbClr val="FFFFFF"/>
                </a:solidFill>
                <a:latin typeface="Montserrat" panose="00000500000000000000" pitchFamily="2" charset="0"/>
                <a:cs typeface="Arial Narrow"/>
              </a:rPr>
              <a:t>i</a:t>
            </a: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mplementation (GI) is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five to </a:t>
            </a:r>
            <a:r>
              <a:rPr lang="en-US" sz="2000" spc="-30" dirty="0">
                <a:solidFill>
                  <a:srgbClr val="FFFFFF"/>
                </a:solidFill>
                <a:latin typeface="Montserrat" panose="00000500000000000000" pitchFamily="2" charset="0"/>
                <a:cs typeface="Arial Narrow"/>
              </a:rPr>
              <a:t>six</a:t>
            </a: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 calls over the course of three to four months.</a:t>
            </a:r>
          </a:p>
        </p:txBody>
      </p:sp>
      <p:sp>
        <p:nvSpPr>
          <p:cNvPr id="20" name="Rectangle 19">
            <a:extLst>
              <a:ext uri="{FF2B5EF4-FFF2-40B4-BE49-F238E27FC236}">
                <a16:creationId xmlns:a16="http://schemas.microsoft.com/office/drawing/2014/main" id="{C0A81EE5-ED1B-4188-80C9-8E03D18E08F3}"/>
              </a:ext>
            </a:extLst>
          </p:cNvPr>
          <p:cNvSpPr/>
          <p:nvPr>
            <p:custDataLst>
              <p:tags r:id="rId19"/>
            </p:custDataLst>
          </p:nvPr>
        </p:nvSpPr>
        <p:spPr>
          <a:xfrm>
            <a:off x="1318114" y="5006782"/>
            <a:ext cx="1530127" cy="1384995"/>
          </a:xfrm>
          <a:prstGeom prst="rect">
            <a:avLst/>
          </a:prstGeom>
        </p:spPr>
        <p:txBody>
          <a:bodyPr wrap="square">
            <a:spAutoFit/>
          </a:bodyPr>
          <a:lstStyle/>
          <a:p>
            <a:pPr lvl="0" defTabSz="554437">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lang="en-US" sz="1400" dirty="0">
                <a:solidFill>
                  <a:srgbClr val="494949"/>
                </a:solidFill>
                <a:latin typeface="Roboto Condensed Light" panose="02000000000000000000" pitchFamily="2" charset="0"/>
                <a:ea typeface="Roboto Condensed Light" panose="02000000000000000000" pitchFamily="2" charset="0"/>
              </a:rPr>
              <a:t> Assess end-user satisfaction and align it with technical and process capabilities.</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21" name="Straight Connector 20">
            <a:extLst>
              <a:ext uri="{FF2B5EF4-FFF2-40B4-BE49-F238E27FC236}">
                <a16:creationId xmlns:a16="http://schemas.microsoft.com/office/drawing/2014/main" id="{B6272744-B096-4FE8-9EE4-1BB672BC0050}"/>
              </a:ext>
            </a:extLst>
          </p:cNvPr>
          <p:cNvCxnSpPr>
            <a:cxnSpLocks/>
          </p:cNvCxnSpPr>
          <p:nvPr>
            <p:custDataLst>
              <p:tags r:id="rId20"/>
            </p:custDataLst>
          </p:nvPr>
        </p:nvCxnSpPr>
        <p:spPr>
          <a:xfrm>
            <a:off x="1764714" y="4457105"/>
            <a:ext cx="0" cy="49358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B09A462-1F5B-4C88-B2B6-594088B429D4}"/>
              </a:ext>
            </a:extLst>
          </p:cNvPr>
          <p:cNvPicPr>
            <a:picLocks noChangeAspect="1"/>
          </p:cNvPicPr>
          <p:nvPr>
            <p:custDataLst>
              <p:tags r:id="rId21"/>
            </p:custDataLst>
          </p:nvPr>
        </p:nvPicPr>
        <p:blipFill>
          <a:blip r:embed="rId23" cstate="screen">
            <a:extLst>
              <a:ext uri="{28A0092B-C50C-407E-A947-70E740481C1C}">
                <a14:useLocalDpi xmlns:a14="http://schemas.microsoft.com/office/drawing/2010/main"/>
              </a:ext>
            </a:extLst>
          </a:blip>
          <a:stretch>
            <a:fillRect/>
          </a:stretch>
        </p:blipFill>
        <p:spPr>
          <a:xfrm>
            <a:off x="832163" y="5006782"/>
            <a:ext cx="520953" cy="520953"/>
          </a:xfrm>
          <a:prstGeom prst="rect">
            <a:avLst/>
          </a:prstGeom>
        </p:spPr>
      </p:pic>
    </p:spTree>
    <p:extLst>
      <p:ext uri="{BB962C8B-B14F-4D97-AF65-F5344CB8AC3E}">
        <p14:creationId xmlns:p14="http://schemas.microsoft.com/office/powerpoint/2010/main" val="140694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446197842"/>
              </p:ext>
            </p:extLst>
          </p:nvPr>
        </p:nvGraphicFramePr>
        <p:xfrm>
          <a:off x="509588" y="1131146"/>
          <a:ext cx="11174412" cy="5109759"/>
        </p:xfrm>
        <a:graphic>
          <a:graphicData uri="http://schemas.openxmlformats.org/drawingml/2006/table">
            <a:tbl>
              <a:tblPr firstRow="1" bandRow="1">
                <a:tableStyleId>{5C22544A-7EE6-4342-B048-85BDC9FD1C3A}</a:tableStyleId>
              </a:tblPr>
              <a:tblGrid>
                <a:gridCol w="521580">
                  <a:extLst>
                    <a:ext uri="{9D8B030D-6E8A-4147-A177-3AD203B41FA5}">
                      <a16:colId xmlns:a16="http://schemas.microsoft.com/office/drawing/2014/main" val="20000"/>
                    </a:ext>
                  </a:extLst>
                </a:gridCol>
                <a:gridCol w="2663208">
                  <a:extLst>
                    <a:ext uri="{9D8B030D-6E8A-4147-A177-3AD203B41FA5}">
                      <a16:colId xmlns:a16="http://schemas.microsoft.com/office/drawing/2014/main" val="20001"/>
                    </a:ext>
                  </a:extLst>
                </a:gridCol>
                <a:gridCol w="2663208">
                  <a:extLst>
                    <a:ext uri="{9D8B030D-6E8A-4147-A177-3AD203B41FA5}">
                      <a16:colId xmlns:a16="http://schemas.microsoft.com/office/drawing/2014/main" val="20002"/>
                    </a:ext>
                  </a:extLst>
                </a:gridCol>
                <a:gridCol w="2663208">
                  <a:extLst>
                    <a:ext uri="{9D8B030D-6E8A-4147-A177-3AD203B41FA5}">
                      <a16:colId xmlns:a16="http://schemas.microsoft.com/office/drawing/2014/main" val="20003"/>
                    </a:ext>
                  </a:extLst>
                </a:gridCol>
                <a:gridCol w="2663208">
                  <a:extLst>
                    <a:ext uri="{9D8B030D-6E8A-4147-A177-3AD203B41FA5}">
                      <a16:colId xmlns:a16="http://schemas.microsoft.com/office/drawing/2014/main" val="20004"/>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7CAED4"/>
                          </a:solidFill>
                          <a:latin typeface="Montserrat SemiBold"/>
                          <a:ea typeface="Roboto"/>
                        </a:rPr>
                        <a:t>Identify your challenges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a:ea typeface="Roboto"/>
                        </a:rPr>
                        <a:t>Assess your capabilities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a:ea typeface="Roboto"/>
                        </a:rPr>
                        <a:t>Define the model</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a:ea typeface="Roboto"/>
                        </a:rPr>
                        <a:t>Implement and communicate </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469967">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4A4A4A"/>
                          </a:solidFill>
                          <a:latin typeface="Roboto Condensed Light" panose="02000000000000000000" pitchFamily="2" charset="0"/>
                          <a:ea typeface="Roboto Condensed Light" panose="02000000000000000000" pitchFamily="2" charset="0"/>
                        </a:rPr>
                        <a:t>1.1 </a:t>
                      </a:r>
                      <a:r>
                        <a:rPr lang="en-US" sz="1200" b="0" i="0" dirty="0">
                          <a:solidFill>
                            <a:srgbClr val="4A4A4A"/>
                          </a:solidFill>
                          <a:latin typeface="Roboto Condensed Light" panose="02000000000000000000" pitchFamily="2" charset="0"/>
                          <a:ea typeface="Roboto Condensed Light" panose="02000000000000000000" pitchFamily="2" charset="0"/>
                        </a:rPr>
                        <a:t>Identify your organization’s main drivers for using a shared services model.</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US" sz="1200" b="0" i="0" baseline="0" dirty="0">
                          <a:solidFill>
                            <a:srgbClr val="4A4A4A"/>
                          </a:solidFill>
                          <a:latin typeface="Roboto Condensed Light" panose="02000000000000000000" pitchFamily="2" charset="0"/>
                          <a:ea typeface="Roboto Condensed Light" panose="02000000000000000000" pitchFamily="2" charset="0"/>
                        </a:rPr>
                        <a:t>1.2 Define whether it’s beneficial to implement shared services.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2.1</a:t>
                      </a:r>
                      <a:r>
                        <a:rPr lang="en-CA" sz="1200" b="0" i="0" baseline="0" dirty="0">
                          <a:solidFill>
                            <a:schemeClr val="tx1"/>
                          </a:solidFill>
                          <a:latin typeface="Roboto Condensed Light" panose="02000000000000000000" pitchFamily="2" charset="0"/>
                          <a:ea typeface="Roboto Condensed Light" panose="02000000000000000000" pitchFamily="2" charset="0"/>
                        </a:rPr>
                        <a:t> </a:t>
                      </a:r>
                      <a:r>
                        <a:rPr lang="en-US" sz="1200" b="0" i="0" baseline="0" dirty="0">
                          <a:solidFill>
                            <a:schemeClr val="tx1"/>
                          </a:solidFill>
                          <a:latin typeface="Roboto Condensed Light" panose="02000000000000000000" pitchFamily="2" charset="0"/>
                          <a:ea typeface="Roboto Condensed Light" panose="02000000000000000000" pitchFamily="2" charset="0"/>
                        </a:rPr>
                        <a:t>Identify your organization’s resistance to implement shared services.</a:t>
                      </a:r>
                    </a:p>
                    <a:p>
                      <a:pPr marL="216000" indent="-457200">
                        <a:lnSpc>
                          <a:spcPts val="1300"/>
                        </a:lnSpc>
                        <a:spcBef>
                          <a:spcPts val="600"/>
                        </a:spcBef>
                        <a:spcAft>
                          <a:spcPts val="0"/>
                        </a:spcAft>
                      </a:pPr>
                      <a:r>
                        <a:rPr lang="en-US" sz="1200" b="0" i="0" baseline="0" dirty="0">
                          <a:solidFill>
                            <a:schemeClr val="tx1"/>
                          </a:solidFill>
                          <a:latin typeface="Roboto Condensed Light" panose="02000000000000000000" pitchFamily="2" charset="0"/>
                          <a:ea typeface="Roboto Condensed Light" panose="02000000000000000000" pitchFamily="2" charset="0"/>
                        </a:rPr>
                        <a:t>2.2. Assess process and people capabilities.</a:t>
                      </a:r>
                      <a:endParaRPr lang="en-CA" sz="1200" b="0" i="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3.1 </a:t>
                      </a:r>
                      <a:r>
                        <a:rPr lang="en-US" sz="1200" b="0" i="0" dirty="0">
                          <a:solidFill>
                            <a:schemeClr val="tx1"/>
                          </a:solidFill>
                          <a:latin typeface="Roboto Condensed Light" panose="02000000000000000000" pitchFamily="2" charset="0"/>
                          <a:ea typeface="Roboto Condensed Light" panose="02000000000000000000" pitchFamily="2" charset="0"/>
                        </a:rPr>
                        <a:t>Define core services that will be moved to shared services.</a:t>
                      </a:r>
                    </a:p>
                    <a:p>
                      <a:pPr marL="216000" indent="-457200">
                        <a:lnSpc>
                          <a:spcPts val="1300"/>
                        </a:lnSpc>
                        <a:spcBef>
                          <a:spcPts val="600"/>
                        </a:spcBef>
                        <a:spcAft>
                          <a:spcPts val="0"/>
                        </a:spcAft>
                      </a:pPr>
                      <a:r>
                        <a:rPr lang="en-US" sz="1200" b="0" i="0" baseline="0" dirty="0">
                          <a:solidFill>
                            <a:schemeClr val="tx1"/>
                          </a:solidFill>
                          <a:latin typeface="Roboto Condensed Light" panose="02000000000000000000" pitchFamily="2" charset="0"/>
                          <a:ea typeface="Roboto Condensed Light" panose="02000000000000000000" pitchFamily="2" charset="0"/>
                        </a:rPr>
                        <a:t>3.2 Assess different models of shared services and pick the one that satisfies your goals and needs.</a:t>
                      </a:r>
                      <a:endParaRPr lang="en-CA" sz="1200" b="0" i="0" baseline="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4.1 Create an implementation roadmap for shared services.</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4.2 Make a plan to communicate about the changes.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Executive presentation</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Shared services mission</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Shared services goals</a:t>
                      </a:r>
                    </a:p>
                    <a:p>
                      <a:pPr marL="228600" indent="-228600">
                        <a:lnSpc>
                          <a:spcPts val="1300"/>
                        </a:lnSpc>
                        <a:spcBef>
                          <a:spcPts val="600"/>
                        </a:spcBef>
                        <a:spcAft>
                          <a:spcPts val="0"/>
                        </a:spcAft>
                        <a:buClrTx/>
                        <a:buFont typeface="+mj-lt"/>
                        <a:buAutoNum type="arabicPeriod"/>
                      </a:pPr>
                      <a:endParaRPr lang="en-CA" sz="1200" b="0" i="0" baseline="0" dirty="0">
                        <a:solidFill>
                          <a:srgbClr val="4A4A4A"/>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Shared services business case</a:t>
                      </a:r>
                    </a:p>
                    <a:p>
                      <a:pPr marL="228600" indent="-2286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Shared services assessment</a:t>
                      </a:r>
                    </a:p>
                    <a:p>
                      <a:pPr marL="143510" indent="-143510">
                        <a:lnSpc>
                          <a:spcPts val="1300"/>
                        </a:lnSpc>
                        <a:spcBef>
                          <a:spcPts val="600"/>
                        </a:spcBef>
                        <a:spcAft>
                          <a:spcPts val="0"/>
                        </a:spcAft>
                        <a:buClrTx/>
                        <a:buFont typeface="+mj-lt"/>
                        <a:buAutoNum type="arabicPeriod"/>
                      </a:pPr>
                      <a:endParaRPr lang="en-CA" sz="1200" b="0" i="0" baseline="0" dirty="0">
                        <a:solidFill>
                          <a:srgbClr val="4A4A4A"/>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US" sz="1200" b="0" i="0" baseline="0" dirty="0">
                          <a:solidFill>
                            <a:srgbClr val="4A4A4A"/>
                          </a:solidFill>
                          <a:latin typeface="Roboto Condensed Light"/>
                          <a:ea typeface="Roboto Condensed Light"/>
                        </a:rPr>
                        <a:t>L</a:t>
                      </a:r>
                      <a:r>
                        <a:rPr lang="en-CA" sz="1200" b="0" i="0" baseline="0" dirty="0">
                          <a:solidFill>
                            <a:srgbClr val="4A4A4A"/>
                          </a:solidFill>
                          <a:latin typeface="Roboto Condensed Light"/>
                          <a:ea typeface="Roboto Condensed Light"/>
                        </a:rPr>
                        <a:t>ist of services to be transitioned into shared services</a:t>
                      </a:r>
                    </a:p>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Shared services model</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List of initiatives to reach the end target</a:t>
                      </a:r>
                    </a:p>
                    <a:p>
                      <a:pPr marL="144000" marR="0" indent="-144000" algn="l" defTabSz="914400" rtl="0" eaLnBrk="1" fontAlgn="auto" latinLnBrk="0" hangingPunct="1">
                        <a:lnSpc>
                          <a:spcPts val="1300"/>
                        </a:lnSpc>
                        <a:spcBef>
                          <a:spcPts val="600"/>
                        </a:spcBef>
                        <a:spcAft>
                          <a:spcPts val="0"/>
                        </a:spcAft>
                        <a:buClrTx/>
                        <a:buSzTx/>
                        <a:buFont typeface="+mj-lt"/>
                        <a:buAutoNum type="arabicPeriod"/>
                        <a:tabLst/>
                        <a:defRPr/>
                      </a:pPr>
                      <a:r>
                        <a:rPr lang="en-CA" sz="1200" b="0" i="0" baseline="0" dirty="0">
                          <a:solidFill>
                            <a:srgbClr val="4A4A4A"/>
                          </a:solidFill>
                          <a:latin typeface="Roboto Condensed Light" panose="02000000000000000000" pitchFamily="2" charset="0"/>
                          <a:ea typeface="Roboto Condensed Light" panose="02000000000000000000" pitchFamily="2" charset="0"/>
                        </a:rPr>
                        <a:t>Shared services strategy risks</a:t>
                      </a:r>
                    </a:p>
                    <a:p>
                      <a:pPr marL="144000" marR="0" indent="-144000" algn="l" defTabSz="914400" rtl="0" eaLnBrk="1" fontAlgn="auto" latinLnBrk="0" hangingPunct="1">
                        <a:lnSpc>
                          <a:spcPts val="1300"/>
                        </a:lnSpc>
                        <a:spcBef>
                          <a:spcPts val="600"/>
                        </a:spcBef>
                        <a:spcAft>
                          <a:spcPts val="0"/>
                        </a:spcAft>
                        <a:buClrTx/>
                        <a:buSzTx/>
                        <a:buFont typeface="+mj-lt"/>
                        <a:buAutoNum type="arabicPeriod"/>
                        <a:tabLst/>
                        <a:defRPr/>
                      </a:pPr>
                      <a:r>
                        <a:rPr lang="en-CA" sz="1200" b="0" i="0" baseline="0" dirty="0">
                          <a:solidFill>
                            <a:srgbClr val="4A4A4A"/>
                          </a:solidFill>
                          <a:latin typeface="Roboto Condensed Light" panose="02000000000000000000" pitchFamily="2" charset="0"/>
                          <a:ea typeface="Roboto Condensed Light" panose="02000000000000000000" pitchFamily="2" charset="0"/>
                        </a:rPr>
                        <a:t>Timeline</a:t>
                      </a:r>
                    </a:p>
                    <a:p>
                      <a:pPr marL="144000" marR="0" indent="-144000" algn="l" defTabSz="914400" rtl="0" eaLnBrk="1" fontAlgn="auto" latinLnBrk="0" hangingPunct="1">
                        <a:lnSpc>
                          <a:spcPts val="1300"/>
                        </a:lnSpc>
                        <a:spcBef>
                          <a:spcPts val="600"/>
                        </a:spcBef>
                        <a:spcAft>
                          <a:spcPts val="0"/>
                        </a:spcAft>
                        <a:buClrTx/>
                        <a:buSzTx/>
                        <a:buFont typeface="+mj-lt"/>
                        <a:buAutoNum type="arabicPeriod"/>
                        <a:tabLst/>
                        <a:defRPr/>
                      </a:pPr>
                      <a:r>
                        <a:rPr lang="en-CA" sz="1200" b="0" i="0" baseline="0" dirty="0">
                          <a:solidFill>
                            <a:srgbClr val="4A4A4A"/>
                          </a:solidFill>
                          <a:latin typeface="Roboto Condensed Light" panose="02000000000000000000" pitchFamily="2" charset="0"/>
                          <a:ea typeface="Roboto Condensed Light" panose="02000000000000000000" pitchFamily="2" charset="0"/>
                        </a:rPr>
                        <a:t>Communication plan</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Light"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13878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39"/>
            <a:ext cx="4121216" cy="1631315"/>
          </a:xfrm>
        </p:spPr>
        <p:txBody>
          <a:bodyPr>
            <a:noAutofit/>
          </a:bodyPr>
          <a:lstStyle/>
          <a:p>
            <a:r>
              <a:rPr lang="en-US" dirty="0">
                <a:cs typeface="Arial"/>
              </a:rPr>
              <a:t>Assess internal capabilities, pick a model, and make a comprehensive plan before implementing</a:t>
            </a:r>
          </a:p>
        </p:txBody>
      </p:sp>
      <p:sp>
        <p:nvSpPr>
          <p:cNvPr id="8" name="Text Placeholder 7"/>
          <p:cNvSpPr>
            <a:spLocks noGrp="1"/>
          </p:cNvSpPr>
          <p:nvPr>
            <p:ph type="body" sz="quarter" idx="13"/>
          </p:nvPr>
        </p:nvSpPr>
        <p:spPr>
          <a:xfrm>
            <a:off x="5232400" y="5058297"/>
            <a:ext cx="4386045" cy="1269682"/>
          </a:xfrm>
        </p:spPr>
        <p:txBody>
          <a:bodyPr>
            <a:noAutofit/>
          </a:bodyPr>
          <a:lstStyle/>
          <a:p>
            <a:r>
              <a:rPr lang="en-US" dirty="0"/>
              <a:t>Mahmoud Ramin</a:t>
            </a:r>
            <a:br>
              <a:rPr lang="en-US" dirty="0"/>
            </a:br>
            <a:r>
              <a:rPr lang="en-US" dirty="0">
                <a:latin typeface="Montserrat Light" panose="020B0604020202020204" charset="0"/>
              </a:rPr>
              <a:t>Research Specialist, Infrastructure and Operations</a:t>
            </a:r>
            <a:br>
              <a:rPr lang="en-US" dirty="0">
                <a:latin typeface="Montserrat Light" panose="020B0604020202020204" charset="0"/>
              </a:rPr>
            </a:br>
            <a:r>
              <a:rPr lang="en-US" dirty="0">
                <a:latin typeface="Montserrat Light" panose="020B0604020202020204" charset="0"/>
              </a:rPr>
              <a:t>Info-Tech Research Group</a:t>
            </a:r>
            <a:endParaRPr lang="en-CA" dirty="0">
              <a:latin typeface="Montserrat Light"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195888" y="1449538"/>
            <a:ext cx="6661150" cy="4218417"/>
          </a:xfrm>
          <a:prstGeom prst="rect">
            <a:avLst/>
          </a:prstGeom>
        </p:spPr>
        <p:txBody>
          <a:bodyPr>
            <a:noAutofit/>
          </a:bodyPr>
          <a:lstStyle/>
          <a:p>
            <a:pPr marL="0" marR="3081" indent="0">
              <a:lnSpc>
                <a:spcPct val="101000"/>
              </a:lnSpc>
              <a:spcBef>
                <a:spcPts val="58"/>
              </a:spcBef>
              <a:buNone/>
            </a:pPr>
            <a:r>
              <a:rPr lang="en-US" sz="2000" dirty="0"/>
              <a:t>It’s tempting to make a strategic plan for sharing the services that are common across all units of an organization. However, business units leverage these services in different ways. </a:t>
            </a:r>
          </a:p>
          <a:p>
            <a:pPr marL="0" marR="3081" indent="0">
              <a:lnSpc>
                <a:spcPct val="101000"/>
              </a:lnSpc>
              <a:spcBef>
                <a:spcPts val="58"/>
              </a:spcBef>
              <a:buNone/>
            </a:pPr>
            <a:r>
              <a:rPr lang="en-US" sz="2000" dirty="0"/>
              <a:t>The most common barrier to implementing shared services is the resistance of the workforce to change. Cultural differences, perceived risks, a lack of communication, and inefficient data collection impede the sharing of services. </a:t>
            </a:r>
          </a:p>
          <a:p>
            <a:pPr marL="0" marR="3081" indent="0">
              <a:lnSpc>
                <a:spcPct val="101000"/>
              </a:lnSpc>
              <a:spcBef>
                <a:spcPts val="58"/>
              </a:spcBef>
              <a:buNone/>
            </a:pPr>
            <a:r>
              <a:rPr lang="en-US" sz="2000" dirty="0"/>
              <a:t>This research is designed to assist you in identifying core services, assessing risks, and communicating with the business units that will be most affected.  </a:t>
            </a: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pic>
        <p:nvPicPr>
          <p:cNvPr id="11" name="Picture 10" descr="Headshot of Mahmoud Ramin.">
            <a:extLst>
              <a:ext uri="{FF2B5EF4-FFF2-40B4-BE49-F238E27FC236}">
                <a16:creationId xmlns:a16="http://schemas.microsoft.com/office/drawing/2014/main" id="{0405EA73-1231-43EB-A06E-9295A62E57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694" y="3168073"/>
            <a:ext cx="2736523" cy="2526020"/>
          </a:xfrm>
          <a:prstGeom prst="rect">
            <a:avLst/>
          </a:prstGeom>
        </p:spPr>
      </p:pic>
    </p:spTree>
    <p:extLst>
      <p:ext uri="{BB962C8B-B14F-4D97-AF65-F5344CB8AC3E}">
        <p14:creationId xmlns:p14="http://schemas.microsoft.com/office/powerpoint/2010/main" val="209169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1843701"/>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1742101"/>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84183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84183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84183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solidFill>
                  <a:srgbClr val="717171"/>
                </a:solidFill>
              </a:rPr>
              <a:t>E</a:t>
            </a:r>
            <a:r>
              <a:rPr lang="en-CA" spc="-130" dirty="0">
                <a:solidFill>
                  <a:srgbClr val="717171"/>
                </a:solidFill>
              </a:rPr>
              <a:t>x</a:t>
            </a:r>
            <a:r>
              <a:rPr lang="en-CA" spc="-79" dirty="0">
                <a:solidFill>
                  <a:srgbClr val="717171"/>
                </a:solidFill>
              </a:rPr>
              <a:t>ecuti</a:t>
            </a:r>
            <a:r>
              <a:rPr lang="en-CA" spc="-158" dirty="0">
                <a:solidFill>
                  <a:srgbClr val="717171"/>
                </a:solidFill>
              </a:rPr>
              <a:t>v</a:t>
            </a:r>
            <a:r>
              <a:rPr lang="en-CA" spc="-3" dirty="0">
                <a:solidFill>
                  <a:srgbClr val="717171"/>
                </a:solidFill>
              </a:rPr>
              <a:t>e </a:t>
            </a:r>
            <a:r>
              <a:rPr lang="en-CA" spc="-42" dirty="0"/>
              <a:t>s</a:t>
            </a:r>
            <a:r>
              <a:rPr lang="en-CA" spc="-42" dirty="0">
                <a:solidFill>
                  <a:srgbClr val="717171"/>
                </a:solidFill>
              </a:rPr>
              <a:t>ummary</a:t>
            </a:r>
            <a:endParaRPr lang="en-US" dirty="0">
              <a:solidFill>
                <a:srgbClr val="717171"/>
              </a:solidFill>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414953"/>
            <a:ext cx="3542400" cy="297314"/>
          </a:xfrm>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414953"/>
            <a:ext cx="3542400" cy="297314"/>
          </a:xfrm>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414953"/>
            <a:ext cx="3542400" cy="297314"/>
          </a:xfrm>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81794" y="1852097"/>
            <a:ext cx="3658265" cy="2888135"/>
          </a:xfrm>
          <a:prstGeom prst="rect">
            <a:avLst/>
          </a:prstGeom>
        </p:spPr>
        <p:txBody>
          <a:bodyPr/>
          <a:lstStyle/>
          <a:p>
            <a:pPr marL="285750" indent="-285750">
              <a:lnSpc>
                <a:spcPts val="1800"/>
              </a:lnSpc>
            </a:pPr>
            <a:r>
              <a:rPr lang="en-US" dirty="0">
                <a:solidFill>
                  <a:srgbClr val="000000"/>
                </a:solidFill>
              </a:rPr>
              <a:t>Many organizations have service duplications, and these duplications increase business expenditure.   </a:t>
            </a:r>
          </a:p>
          <a:p>
            <a:pPr marL="285750" indent="-285750">
              <a:lnSpc>
                <a:spcPts val="1800"/>
              </a:lnSpc>
            </a:pPr>
            <a:r>
              <a:rPr lang="en-US" dirty="0">
                <a:solidFill>
                  <a:srgbClr val="000000"/>
                </a:solidFill>
              </a:rPr>
              <a:t>A lack of collaboration between business units (BUs) to share services increases costs and reduces the organization’s faith in implementing shared services. </a:t>
            </a:r>
          </a:p>
          <a:p>
            <a:pPr marL="285750" indent="-285750">
              <a:lnSpc>
                <a:spcPts val="1800"/>
              </a:lnSpc>
            </a:pPr>
            <a:r>
              <a:rPr lang="en-US" dirty="0">
                <a:solidFill>
                  <a:srgbClr val="000000"/>
                </a:solidFill>
              </a:rPr>
              <a:t>Transitioning to shared services is challenging for many organizations. It requires accurate planning and efficient communication between participating BUs.</a:t>
            </a: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30948" y="1858036"/>
            <a:ext cx="3658265" cy="3190736"/>
          </a:xfrm>
          <a:prstGeom prst="rect">
            <a:avLst/>
          </a:prstGeom>
        </p:spPr>
        <p:txBody>
          <a:bodyPr/>
          <a:lstStyle/>
          <a:p>
            <a:pPr marL="285750" indent="-285750">
              <a:lnSpc>
                <a:spcPts val="1800"/>
              </a:lnSpc>
            </a:pPr>
            <a:r>
              <a:rPr lang="en-US" dirty="0">
                <a:solidFill>
                  <a:srgbClr val="000000"/>
                </a:solidFill>
              </a:rPr>
              <a:t>Improper planning for shared services increases workload and causes businesses to hesitate implementing shared services. </a:t>
            </a:r>
          </a:p>
          <a:p>
            <a:pPr marL="285750" indent="-285750">
              <a:lnSpc>
                <a:spcPts val="1800"/>
              </a:lnSpc>
            </a:pPr>
            <a:r>
              <a:rPr lang="en-US" dirty="0">
                <a:solidFill>
                  <a:srgbClr val="000000"/>
                </a:solidFill>
              </a:rPr>
              <a:t>Some BUs fear that sharing IT services will mean they are competing with other departments to access services they need. They believe that some BUs’ requirements may take priority over their own.</a:t>
            </a:r>
          </a:p>
          <a:p>
            <a:pPr marL="285750" indent="-285750">
              <a:lnSpc>
                <a:spcPts val="1800"/>
              </a:lnSpc>
            </a:pPr>
            <a:r>
              <a:rPr lang="en-CA" dirty="0">
                <a:solidFill>
                  <a:srgbClr val="000000"/>
                </a:solidFill>
              </a:rPr>
              <a:t>Some BUs are afraid sharing services will result in the loss of in-house functionality.</a:t>
            </a:r>
          </a:p>
          <a:p>
            <a:pPr marL="0" indent="0">
              <a:lnSpc>
                <a:spcPts val="1800"/>
              </a:lnSpc>
              <a:buNone/>
            </a:pPr>
            <a:endParaRPr lang="en-CA" dirty="0">
              <a:solidFill>
                <a:srgbClr val="000000"/>
              </a:solidFill>
              <a:highlight>
                <a:srgbClr val="FFFF00"/>
              </a:highlight>
            </a:endParaRPr>
          </a:p>
          <a:p>
            <a:pPr marL="0" indent="0">
              <a:lnSpc>
                <a:spcPts val="1800"/>
              </a:lnSpc>
              <a:buNone/>
            </a:pPr>
            <a:endParaRPr lang="en-CA" dirty="0">
              <a:solidFill>
                <a:srgbClr val="000000"/>
              </a:solidFill>
              <a:highlight>
                <a:srgbClr val="FFFF00"/>
              </a:highlight>
            </a:endParaRPr>
          </a:p>
          <a:p>
            <a:pPr marL="0" indent="0">
              <a:lnSpc>
                <a:spcPts val="1800"/>
              </a:lnSpc>
              <a:buNone/>
            </a:pPr>
            <a:endParaRPr lang="en-CA" dirty="0">
              <a:solidFill>
                <a:srgbClr val="000000"/>
              </a:solidFill>
              <a:highlight>
                <a:srgbClr val="FFFF00"/>
              </a:highlight>
            </a:endParaRPr>
          </a:p>
          <a:p>
            <a:pPr marL="0" indent="0">
              <a:lnSpc>
                <a:spcPts val="1800"/>
              </a:lnSpc>
              <a:buNone/>
            </a:pPr>
            <a:endParaRPr lang="en-CA" dirty="0">
              <a:solidFill>
                <a:srgbClr val="000000"/>
              </a:solidFill>
              <a:highlight>
                <a:srgbClr val="FFFF00"/>
              </a:highlight>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03180" y="1804391"/>
            <a:ext cx="3683186" cy="2817823"/>
          </a:xfrm>
          <a:prstGeom prst="rect">
            <a:avLst/>
          </a:prstGeom>
        </p:spPr>
        <p:txBody>
          <a:bodyPr/>
          <a:lstStyle/>
          <a:p>
            <a:pPr marL="0" indent="0">
              <a:lnSpc>
                <a:spcPts val="1800"/>
              </a:lnSpc>
              <a:buNone/>
            </a:pPr>
            <a:r>
              <a:rPr lang="en-CA" dirty="0">
                <a:solidFill>
                  <a:srgbClr val="000000"/>
                </a:solidFill>
              </a:rPr>
              <a:t>Info-Tech can help an organization to:</a:t>
            </a:r>
          </a:p>
          <a:p>
            <a:pPr marL="285750" indent="-285750">
              <a:lnSpc>
                <a:spcPct val="100000"/>
              </a:lnSpc>
            </a:pPr>
            <a:r>
              <a:rPr lang="en-CA" dirty="0">
                <a:solidFill>
                  <a:srgbClr val="000000"/>
                </a:solidFill>
              </a:rPr>
              <a:t>Understand the value of shared services and determine whether transitioning to shared services would benefit their organization.</a:t>
            </a:r>
          </a:p>
          <a:p>
            <a:pPr marL="285750" indent="-285750">
              <a:lnSpc>
                <a:spcPct val="100000"/>
              </a:lnSpc>
            </a:pPr>
            <a:r>
              <a:rPr lang="en-CA" dirty="0">
                <a:solidFill>
                  <a:srgbClr val="000000"/>
                </a:solidFill>
              </a:rPr>
              <a:t>Identify the best implementation plan based on their goals, needs, and services.</a:t>
            </a:r>
          </a:p>
          <a:p>
            <a:pPr marL="285750" indent="-285750">
              <a:lnSpc>
                <a:spcPct val="100000"/>
              </a:lnSpc>
            </a:pPr>
            <a:r>
              <a:rPr lang="en-CA" dirty="0">
                <a:solidFill>
                  <a:srgbClr val="000000"/>
                </a:solidFill>
              </a:rPr>
              <a:t>Build a process for managing and ensuring the success of their implementation plan.</a:t>
            </a:r>
          </a:p>
        </p:txBody>
      </p:sp>
      <p:sp>
        <p:nvSpPr>
          <p:cNvPr id="3" name="Rectangle 2">
            <a:extLst>
              <a:ext uri="{FF2B5EF4-FFF2-40B4-BE49-F238E27FC236}">
                <a16:creationId xmlns:a16="http://schemas.microsoft.com/office/drawing/2014/main" id="{7F25E886-E4FB-49E9-B8BE-C27B7802864F}"/>
              </a:ext>
            </a:extLst>
          </p:cNvPr>
          <p:cNvSpPr/>
          <p:nvPr/>
        </p:nvSpPr>
        <p:spPr>
          <a:xfrm>
            <a:off x="461344" y="5332835"/>
            <a:ext cx="11487081" cy="1057523"/>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Info-Tech Insight</a:t>
            </a:r>
          </a:p>
          <a:p>
            <a:pPr marL="0" marR="0" lvl="0" indent="0" algn="l" defTabSz="554492" rtl="0" eaLnBrk="1" fontAlgn="auto" latinLnBrk="0" hangingPunct="1">
              <a:lnSpc>
                <a:spcPts val="1800"/>
              </a:lnSpc>
              <a:spcBef>
                <a:spcPts val="8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It’s </a:t>
            </a:r>
            <a:r>
              <a:rPr lang="en-US" sz="1400" dirty="0">
                <a:solidFill>
                  <a:srgbClr val="FFFFFF"/>
                </a:solidFill>
                <a:latin typeface="Roboto Condensed Light" panose="02000000000000000000" pitchFamily="2" charset="0"/>
                <a:ea typeface="Roboto Condensed Light" panose="02000000000000000000" pitchFamily="2" charset="0"/>
              </a:rPr>
              <a:t>important to i</a:t>
            </a:r>
            <a:r>
              <a:rPr kumimoji="0" lang="en-US" sz="1400"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dentify your current processes, tools, staff resources, and capabilities before implementing shared services. Understanding the financial considerations prior to implementation will help you assess if your organization is ready </a:t>
            </a:r>
            <a:r>
              <a:rPr lang="en-US" sz="1400" dirty="0">
                <a:solidFill>
                  <a:srgbClr val="FFFFFF"/>
                </a:solidFill>
                <a:latin typeface="Roboto Condensed Light" panose="02000000000000000000" pitchFamily="2" charset="0"/>
                <a:ea typeface="Roboto Condensed Light" panose="02000000000000000000" pitchFamily="2" charset="0"/>
              </a:rPr>
              <a:t>to</a:t>
            </a:r>
            <a:r>
              <a:rPr kumimoji="0" lang="en-US" sz="1400" b="0" i="0"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 transition to a shared services model. </a:t>
            </a:r>
          </a:p>
        </p:txBody>
      </p:sp>
    </p:spTree>
    <p:extLst>
      <p:ext uri="{BB962C8B-B14F-4D97-AF65-F5344CB8AC3E}">
        <p14:creationId xmlns:p14="http://schemas.microsoft.com/office/powerpoint/2010/main" val="222735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422966" y="351998"/>
            <a:ext cx="11468009" cy="906424"/>
          </a:xfrm>
        </p:spPr>
        <p:txBody>
          <a:bodyPr/>
          <a:lstStyle/>
          <a:p>
            <a:r>
              <a:rPr lang="en-US" sz="3600" b="1" dirty="0">
                <a:solidFill>
                  <a:srgbClr val="2576B7"/>
                </a:solidFill>
              </a:rPr>
              <a:t>Shared services is a growing trend that needs better governance to realize the benefits</a:t>
            </a: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19919" y="1539715"/>
            <a:ext cx="5445047" cy="5071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lnSpc>
                <a:spcPct val="110000"/>
              </a:lnSpc>
            </a:pPr>
            <a:r>
              <a:rPr lang="en-US" sz="1600" b="1" dirty="0">
                <a:solidFill>
                  <a:srgbClr val="000000"/>
                </a:solidFill>
                <a:latin typeface="Roboto Condensed Light" panose="02000000000000000000" pitchFamily="2" charset="0"/>
              </a:rPr>
              <a:t>91% of C-level executives </a:t>
            </a:r>
            <a:r>
              <a:rPr lang="en-US" sz="1600" dirty="0">
                <a:solidFill>
                  <a:srgbClr val="000000"/>
                </a:solidFill>
                <a:latin typeface="Roboto Condensed Light" panose="02000000000000000000" pitchFamily="2" charset="0"/>
              </a:rPr>
              <a:t>believe that implementing shared services is critical for reducing complexity in their organizations. </a:t>
            </a:r>
            <a:r>
              <a:rPr lang="en-US" sz="1600" b="1" dirty="0">
                <a:solidFill>
                  <a:srgbClr val="000000"/>
                </a:solidFill>
                <a:latin typeface="Roboto Condensed Light" panose="02000000000000000000" pitchFamily="2" charset="0"/>
              </a:rPr>
              <a:t>89%</a:t>
            </a:r>
            <a:r>
              <a:rPr lang="en-US" sz="1600" dirty="0">
                <a:solidFill>
                  <a:srgbClr val="000000"/>
                </a:solidFill>
                <a:latin typeface="Roboto Condensed Light" panose="02000000000000000000" pitchFamily="2" charset="0"/>
              </a:rPr>
              <a:t> believe that shared services can be leveraged to redesign the fundamental structure of their companies (Accenture, 2015).</a:t>
            </a:r>
          </a:p>
          <a:p>
            <a:pPr marL="184150" indent="-184150">
              <a:lnSpc>
                <a:spcPct val="110000"/>
              </a:lnSpc>
            </a:pPr>
            <a:r>
              <a:rPr lang="en-US" sz="1600" dirty="0">
                <a:solidFill>
                  <a:srgbClr val="000000"/>
                </a:solidFill>
                <a:latin typeface="Roboto Condensed Light" panose="02000000000000000000" pitchFamily="2" charset="0"/>
              </a:rPr>
              <a:t>“</a:t>
            </a:r>
            <a:r>
              <a:rPr lang="en-US" sz="1600" b="1" dirty="0">
                <a:solidFill>
                  <a:srgbClr val="000000"/>
                </a:solidFill>
                <a:latin typeface="Roboto Condensed Light" panose="02000000000000000000" pitchFamily="2" charset="0"/>
              </a:rPr>
              <a:t>Over 80% of Fortune 500 companies </a:t>
            </a:r>
            <a:r>
              <a:rPr lang="en-US" sz="1600" dirty="0">
                <a:solidFill>
                  <a:srgbClr val="000000"/>
                </a:solidFill>
                <a:latin typeface="Roboto Condensed Light" panose="02000000000000000000" pitchFamily="2" charset="0"/>
              </a:rPr>
              <a:t>have implemented some form of shared services in their US operations” (Deloitte Shared Services Handbook, 2011).</a:t>
            </a:r>
          </a:p>
          <a:p>
            <a:pPr marL="184150" indent="-184150">
              <a:lnSpc>
                <a:spcPct val="110000"/>
              </a:lnSpc>
            </a:pPr>
            <a:r>
              <a:rPr lang="en-US" sz="1600" b="1" dirty="0">
                <a:solidFill>
                  <a:srgbClr val="000000"/>
                </a:solidFill>
                <a:latin typeface="Roboto Condensed Light" panose="02000000000000000000" pitchFamily="2" charset="0"/>
              </a:rPr>
              <a:t>The global shared services practice was about $56 billion in 2018 </a:t>
            </a:r>
            <a:r>
              <a:rPr lang="en-US" sz="1600" dirty="0">
                <a:solidFill>
                  <a:srgbClr val="000000"/>
                </a:solidFill>
                <a:latin typeface="Roboto Condensed Light" panose="02000000000000000000" pitchFamily="2" charset="0"/>
              </a:rPr>
              <a:t>and is estimated to reach </a:t>
            </a:r>
            <a:r>
              <a:rPr lang="en-US" sz="1600" b="1" dirty="0">
                <a:solidFill>
                  <a:srgbClr val="000000"/>
                </a:solidFill>
                <a:latin typeface="Roboto Condensed Light" panose="02000000000000000000" pitchFamily="2" charset="0"/>
              </a:rPr>
              <a:t>over $110 billion by 2025</a:t>
            </a:r>
            <a:r>
              <a:rPr lang="en-US" sz="1600" dirty="0">
                <a:solidFill>
                  <a:srgbClr val="000000"/>
                </a:solidFill>
                <a:latin typeface="Roboto Condensed Light" panose="02000000000000000000" pitchFamily="2" charset="0"/>
              </a:rPr>
              <a:t>. As government organizations have been moving towards deploying shared services, vendors have been competing to secure contracts with them (MarketWatch, 2019). </a:t>
            </a:r>
          </a:p>
          <a:p>
            <a:pPr marL="184150" indent="-184150">
              <a:lnSpc>
                <a:spcPct val="110000"/>
              </a:lnSpc>
            </a:pPr>
            <a:r>
              <a:rPr lang="en-US" sz="1600" dirty="0">
                <a:solidFill>
                  <a:srgbClr val="000000"/>
                </a:solidFill>
                <a:latin typeface="Roboto Condensed Light" panose="02000000000000000000" pitchFamily="2" charset="0"/>
              </a:rPr>
              <a:t>Shared services allow multiple BUs to use a single IT capability. The main purposes of using shared services are to </a:t>
            </a:r>
            <a:r>
              <a:rPr lang="en-US" sz="1600" b="1" dirty="0">
                <a:solidFill>
                  <a:srgbClr val="000000"/>
                </a:solidFill>
                <a:latin typeface="Roboto Condensed Light" panose="02000000000000000000" pitchFamily="2" charset="0"/>
              </a:rPr>
              <a:t>maximize use of resources</a:t>
            </a:r>
            <a:r>
              <a:rPr lang="en-US" sz="1600" dirty="0">
                <a:solidFill>
                  <a:srgbClr val="000000"/>
                </a:solidFill>
                <a:latin typeface="Roboto Condensed Light" panose="02000000000000000000" pitchFamily="2" charset="0"/>
              </a:rPr>
              <a:t>, </a:t>
            </a:r>
            <a:r>
              <a:rPr lang="en-US" sz="1600" b="1" dirty="0">
                <a:solidFill>
                  <a:srgbClr val="000000"/>
                </a:solidFill>
                <a:latin typeface="Roboto Condensed Light" panose="02000000000000000000" pitchFamily="2" charset="0"/>
              </a:rPr>
              <a:t>increase efficiency</a:t>
            </a:r>
            <a:r>
              <a:rPr lang="en-US" sz="1600" dirty="0">
                <a:solidFill>
                  <a:srgbClr val="000000"/>
                </a:solidFill>
                <a:latin typeface="Roboto Condensed Light" panose="02000000000000000000" pitchFamily="2" charset="0"/>
              </a:rPr>
              <a:t>, </a:t>
            </a:r>
            <a:r>
              <a:rPr lang="en-US" sz="1600" b="1" dirty="0">
                <a:solidFill>
                  <a:srgbClr val="000000"/>
                </a:solidFill>
                <a:latin typeface="Roboto Condensed Light" panose="02000000000000000000" pitchFamily="2" charset="0"/>
              </a:rPr>
              <a:t>reduce costs, </a:t>
            </a:r>
            <a:r>
              <a:rPr lang="en-US" sz="1600" dirty="0">
                <a:solidFill>
                  <a:srgbClr val="000000"/>
                </a:solidFill>
                <a:latin typeface="Roboto Condensed Light" panose="02000000000000000000" pitchFamily="2" charset="0"/>
              </a:rPr>
              <a:t>and </a:t>
            </a:r>
            <a:r>
              <a:rPr lang="en-US" sz="1600" b="1" dirty="0">
                <a:solidFill>
                  <a:srgbClr val="000000"/>
                </a:solidFill>
                <a:latin typeface="Roboto Condensed Light" panose="02000000000000000000" pitchFamily="2" charset="0"/>
              </a:rPr>
              <a:t>create opportunities to improve quality</a:t>
            </a:r>
            <a:r>
              <a:rPr lang="en-US" sz="1600" dirty="0">
                <a:solidFill>
                  <a:srgbClr val="000000"/>
                </a:solidFill>
                <a:latin typeface="Roboto Condensed Light" panose="02000000000000000000" pitchFamily="2" charset="0"/>
              </a:rPr>
              <a:t>.</a:t>
            </a:r>
          </a:p>
        </p:txBody>
      </p:sp>
      <p:grpSp>
        <p:nvGrpSpPr>
          <p:cNvPr id="24" name="Group 23">
            <a:extLst>
              <a:ext uri="{FF2B5EF4-FFF2-40B4-BE49-F238E27FC236}">
                <a16:creationId xmlns:a16="http://schemas.microsoft.com/office/drawing/2014/main" id="{0FB3F391-0F08-440E-AD96-0F46909FE0F2}"/>
              </a:ext>
            </a:extLst>
          </p:cNvPr>
          <p:cNvGrpSpPr/>
          <p:nvPr/>
        </p:nvGrpSpPr>
        <p:grpSpPr>
          <a:xfrm>
            <a:off x="6377290" y="1844927"/>
            <a:ext cx="5209947" cy="2983419"/>
            <a:chOff x="4830761" y="4605592"/>
            <a:chExt cx="8043930" cy="4606268"/>
          </a:xfrm>
          <a:solidFill>
            <a:srgbClr val="289D48"/>
          </a:solidFill>
        </p:grpSpPr>
        <p:sp>
          <p:nvSpPr>
            <p:cNvPr id="25" name="Shape 60111">
              <a:extLst>
                <a:ext uri="{FF2B5EF4-FFF2-40B4-BE49-F238E27FC236}">
                  <a16:creationId xmlns:a16="http://schemas.microsoft.com/office/drawing/2014/main" id="{61780683-4E59-4943-9CE8-20B07E7267BC}"/>
                </a:ext>
              </a:extLst>
            </p:cNvPr>
            <p:cNvSpPr/>
            <p:nvPr/>
          </p:nvSpPr>
          <p:spPr>
            <a:xfrm>
              <a:off x="9960110" y="5516495"/>
              <a:ext cx="1289936" cy="754004"/>
            </a:xfrm>
            <a:prstGeom prst="rect">
              <a:avLst/>
            </a:pr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26" name="Shape 60112">
              <a:extLst>
                <a:ext uri="{FF2B5EF4-FFF2-40B4-BE49-F238E27FC236}">
                  <a16:creationId xmlns:a16="http://schemas.microsoft.com/office/drawing/2014/main" id="{0510D7C7-8B03-4BEF-9A94-3B102422ECBF}"/>
                </a:ext>
              </a:extLst>
            </p:cNvPr>
            <p:cNvSpPr/>
            <p:nvPr/>
          </p:nvSpPr>
          <p:spPr>
            <a:xfrm>
              <a:off x="4833439" y="7395683"/>
              <a:ext cx="1401114" cy="1816177"/>
            </a:xfrm>
            <a:custGeom>
              <a:avLst/>
              <a:gdLst/>
              <a:ahLst/>
              <a:cxnLst>
                <a:cxn ang="0">
                  <a:pos x="wd2" y="hd2"/>
                </a:cxn>
                <a:cxn ang="5400000">
                  <a:pos x="wd2" y="hd2"/>
                </a:cxn>
                <a:cxn ang="10800000">
                  <a:pos x="wd2" y="hd2"/>
                </a:cxn>
                <a:cxn ang="16200000">
                  <a:pos x="wd2" y="hd2"/>
                </a:cxn>
              </a:cxnLst>
              <a:rect l="0" t="0" r="r" b="b"/>
              <a:pathLst>
                <a:path w="21600" h="21600" extrusionOk="0">
                  <a:moveTo>
                    <a:pt x="0" y="11582"/>
                  </a:moveTo>
                  <a:lnTo>
                    <a:pt x="21600" y="0"/>
                  </a:lnTo>
                  <a:lnTo>
                    <a:pt x="21600" y="10018"/>
                  </a:lnTo>
                  <a:lnTo>
                    <a:pt x="0" y="21600"/>
                  </a:lnTo>
                  <a:lnTo>
                    <a:pt x="0" y="11582"/>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27" name="Shape 60113">
              <a:extLst>
                <a:ext uri="{FF2B5EF4-FFF2-40B4-BE49-F238E27FC236}">
                  <a16:creationId xmlns:a16="http://schemas.microsoft.com/office/drawing/2014/main" id="{0BB944F3-29CD-4477-8A4B-212C24BBA9EE}"/>
                </a:ext>
              </a:extLst>
            </p:cNvPr>
            <p:cNvSpPr/>
            <p:nvPr/>
          </p:nvSpPr>
          <p:spPr>
            <a:xfrm>
              <a:off x="6234370" y="7395839"/>
              <a:ext cx="1042122" cy="15662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614"/>
                  </a:lnTo>
                  <a:lnTo>
                    <a:pt x="21600" y="21600"/>
                  </a:lnTo>
                  <a:lnTo>
                    <a:pt x="21600" y="9986"/>
                  </a:lnTo>
                  <a:lnTo>
                    <a:pt x="0" y="0"/>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31" name="Shape 60114">
              <a:extLst>
                <a:ext uri="{FF2B5EF4-FFF2-40B4-BE49-F238E27FC236}">
                  <a16:creationId xmlns:a16="http://schemas.microsoft.com/office/drawing/2014/main" id="{03CE2BA6-B1D8-4986-BDBD-4CCB53F951C9}"/>
                </a:ext>
              </a:extLst>
            </p:cNvPr>
            <p:cNvSpPr/>
            <p:nvPr/>
          </p:nvSpPr>
          <p:spPr>
            <a:xfrm>
              <a:off x="7276491" y="6727628"/>
              <a:ext cx="1407629" cy="22344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8141"/>
                  </a:lnTo>
                  <a:lnTo>
                    <a:pt x="0" y="21600"/>
                  </a:lnTo>
                  <a:lnTo>
                    <a:pt x="0" y="13459"/>
                  </a:lnTo>
                  <a:lnTo>
                    <a:pt x="21600" y="0"/>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32" name="Shape 60115">
              <a:extLst>
                <a:ext uri="{FF2B5EF4-FFF2-40B4-BE49-F238E27FC236}">
                  <a16:creationId xmlns:a16="http://schemas.microsoft.com/office/drawing/2014/main" id="{FA3A1021-98FD-4287-9B58-C7E834FED97B}"/>
                </a:ext>
              </a:extLst>
            </p:cNvPr>
            <p:cNvSpPr/>
            <p:nvPr/>
          </p:nvSpPr>
          <p:spPr>
            <a:xfrm>
              <a:off x="8675471" y="6707278"/>
              <a:ext cx="1416278" cy="21086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2" y="8835"/>
                  </a:lnTo>
                  <a:lnTo>
                    <a:pt x="21600" y="21600"/>
                  </a:lnTo>
                  <a:lnTo>
                    <a:pt x="21600" y="12974"/>
                  </a:lnTo>
                  <a:lnTo>
                    <a:pt x="0" y="0"/>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33" name="Shape 60116">
              <a:extLst>
                <a:ext uri="{FF2B5EF4-FFF2-40B4-BE49-F238E27FC236}">
                  <a16:creationId xmlns:a16="http://schemas.microsoft.com/office/drawing/2014/main" id="{012DAE45-1577-4637-B26E-D456D2856B8E}"/>
                </a:ext>
              </a:extLst>
            </p:cNvPr>
            <p:cNvSpPr/>
            <p:nvPr/>
          </p:nvSpPr>
          <p:spPr>
            <a:xfrm>
              <a:off x="10091747" y="5552972"/>
              <a:ext cx="1937986" cy="32629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6025"/>
                  </a:lnTo>
                  <a:lnTo>
                    <a:pt x="21600" y="0"/>
                  </a:lnTo>
                  <a:lnTo>
                    <a:pt x="21600" y="5575"/>
                  </a:lnTo>
                  <a:lnTo>
                    <a:pt x="0" y="21600"/>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34" name="Shape 60117">
              <a:extLst>
                <a:ext uri="{FF2B5EF4-FFF2-40B4-BE49-F238E27FC236}">
                  <a16:creationId xmlns:a16="http://schemas.microsoft.com/office/drawing/2014/main" id="{72F0FE27-E923-4C87-BEA5-23C429B28B51}"/>
                </a:ext>
              </a:extLst>
            </p:cNvPr>
            <p:cNvSpPr/>
            <p:nvPr/>
          </p:nvSpPr>
          <p:spPr>
            <a:xfrm>
              <a:off x="12030003" y="5553186"/>
              <a:ext cx="836555" cy="1434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679"/>
                  </a:lnTo>
                  <a:lnTo>
                    <a:pt x="21600" y="21600"/>
                  </a:lnTo>
                  <a:lnTo>
                    <a:pt x="21600" y="8921"/>
                  </a:lnTo>
                  <a:lnTo>
                    <a:pt x="0" y="0"/>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sp>
          <p:nvSpPr>
            <p:cNvPr id="35" name="Shape 60119">
              <a:extLst>
                <a:ext uri="{FF2B5EF4-FFF2-40B4-BE49-F238E27FC236}">
                  <a16:creationId xmlns:a16="http://schemas.microsoft.com/office/drawing/2014/main" id="{E7A6B35F-B744-4F52-83CC-893FFCDFBBC7}"/>
                </a:ext>
              </a:extLst>
            </p:cNvPr>
            <p:cNvSpPr/>
            <p:nvPr/>
          </p:nvSpPr>
          <p:spPr>
            <a:xfrm>
              <a:off x="4830761" y="4605592"/>
              <a:ext cx="8043930" cy="3768864"/>
            </a:xfrm>
            <a:custGeom>
              <a:avLst/>
              <a:gdLst/>
              <a:ahLst/>
              <a:cxnLst>
                <a:cxn ang="0">
                  <a:pos x="wd2" y="hd2"/>
                </a:cxn>
                <a:cxn ang="5400000">
                  <a:pos x="wd2" y="hd2"/>
                </a:cxn>
                <a:cxn ang="10800000">
                  <a:pos x="wd2" y="hd2"/>
                </a:cxn>
                <a:cxn ang="16200000">
                  <a:pos x="wd2" y="hd2"/>
                </a:cxn>
              </a:cxnLst>
              <a:rect l="0" t="0" r="r" b="b"/>
              <a:pathLst>
                <a:path w="21600" h="21600" extrusionOk="0">
                  <a:moveTo>
                    <a:pt x="13752" y="5267"/>
                  </a:moveTo>
                  <a:lnTo>
                    <a:pt x="17189" y="5238"/>
                  </a:lnTo>
                  <a:lnTo>
                    <a:pt x="14130" y="14437"/>
                  </a:lnTo>
                  <a:lnTo>
                    <a:pt x="10346" y="8021"/>
                  </a:lnTo>
                  <a:lnTo>
                    <a:pt x="6583" y="17082"/>
                  </a:lnTo>
                  <a:lnTo>
                    <a:pt x="3856" y="14088"/>
                  </a:lnTo>
                  <a:lnTo>
                    <a:pt x="0" y="21600"/>
                  </a:lnTo>
                  <a:lnTo>
                    <a:pt x="3780" y="16030"/>
                  </a:lnTo>
                  <a:lnTo>
                    <a:pt x="6570" y="20173"/>
                  </a:lnTo>
                  <a:lnTo>
                    <a:pt x="10354" y="12187"/>
                  </a:lnTo>
                  <a:lnTo>
                    <a:pt x="14129" y="19344"/>
                  </a:lnTo>
                  <a:lnTo>
                    <a:pt x="19332" y="5454"/>
                  </a:lnTo>
                  <a:lnTo>
                    <a:pt x="21600" y="8890"/>
                  </a:lnTo>
                  <a:lnTo>
                    <a:pt x="19599" y="0"/>
                  </a:lnTo>
                  <a:lnTo>
                    <a:pt x="13752" y="5267"/>
                  </a:lnTo>
                  <a:close/>
                </a:path>
              </a:pathLst>
            </a:custGeom>
            <a:grpFill/>
            <a:ln w="12700" cap="flat">
              <a:noFill/>
              <a:miter lim="400000"/>
            </a:ln>
            <a:effectLst/>
          </p:spPr>
          <p:txBody>
            <a:bodyPr wrap="square" lIns="0" tIns="0" rIns="0" bIns="0" numCol="1" anchor="t">
              <a:noAutofit/>
            </a:bodyPr>
            <a:lstStyle/>
            <a:p>
              <a:pPr>
                <a:lnSpc>
                  <a:spcPct val="110000"/>
                </a:lnSpc>
              </a:pPr>
              <a:endParaRPr sz="2532" dirty="0">
                <a:latin typeface="Arial" panose="020B0604020202020204" pitchFamily="34" charset="0"/>
              </a:endParaRPr>
            </a:p>
          </p:txBody>
        </p:sp>
      </p:grpSp>
      <p:sp>
        <p:nvSpPr>
          <p:cNvPr id="36" name="TextBox 35">
            <a:extLst>
              <a:ext uri="{FF2B5EF4-FFF2-40B4-BE49-F238E27FC236}">
                <a16:creationId xmlns:a16="http://schemas.microsoft.com/office/drawing/2014/main" id="{7E63CB9F-4078-4313-80B6-5C17C65223FC}"/>
              </a:ext>
            </a:extLst>
          </p:cNvPr>
          <p:cNvSpPr txBox="1"/>
          <p:nvPr/>
        </p:nvSpPr>
        <p:spPr>
          <a:xfrm>
            <a:off x="10459247" y="1110249"/>
            <a:ext cx="1508746" cy="663451"/>
          </a:xfrm>
          <a:prstGeom prst="rect">
            <a:avLst/>
          </a:prstGeom>
          <a:noFill/>
        </p:spPr>
        <p:txBody>
          <a:bodyPr wrap="none" rtlCol="0" anchor="ctr">
            <a:spAutoFit/>
          </a:bodyPr>
          <a:lstStyle/>
          <a:p>
            <a:pPr algn="ctr">
              <a:lnSpc>
                <a:spcPct val="110000"/>
              </a:lnSpc>
            </a:pPr>
            <a:r>
              <a:rPr lang="en-US" sz="3600" b="1" dirty="0">
                <a:solidFill>
                  <a:schemeClr val="accent1"/>
                </a:solidFill>
                <a:latin typeface="Montserrat" pitchFamily="2" charset="77"/>
                <a:cs typeface="Poppins" pitchFamily="2" charset="77"/>
              </a:rPr>
              <a:t>$110B</a:t>
            </a:r>
          </a:p>
        </p:txBody>
      </p:sp>
      <p:sp>
        <p:nvSpPr>
          <p:cNvPr id="37" name="TextBox 36">
            <a:extLst>
              <a:ext uri="{FF2B5EF4-FFF2-40B4-BE49-F238E27FC236}">
                <a16:creationId xmlns:a16="http://schemas.microsoft.com/office/drawing/2014/main" id="{F86A14A6-98BC-4C53-8FA5-8B3B002986A4}"/>
              </a:ext>
            </a:extLst>
          </p:cNvPr>
          <p:cNvSpPr txBox="1"/>
          <p:nvPr/>
        </p:nvSpPr>
        <p:spPr>
          <a:xfrm>
            <a:off x="5706471" y="4815367"/>
            <a:ext cx="1399743" cy="663451"/>
          </a:xfrm>
          <a:prstGeom prst="rect">
            <a:avLst/>
          </a:prstGeom>
          <a:noFill/>
        </p:spPr>
        <p:txBody>
          <a:bodyPr wrap="none" rtlCol="0" anchor="ctr">
            <a:spAutoFit/>
          </a:bodyPr>
          <a:lstStyle/>
          <a:p>
            <a:pPr algn="ctr">
              <a:lnSpc>
                <a:spcPct val="110000"/>
              </a:lnSpc>
            </a:pPr>
            <a:r>
              <a:rPr lang="en-US" sz="3600" b="1" dirty="0">
                <a:solidFill>
                  <a:schemeClr val="accent1">
                    <a:lumMod val="50000"/>
                  </a:schemeClr>
                </a:solidFill>
                <a:latin typeface="Montserrat" pitchFamily="2" charset="77"/>
                <a:cs typeface="Poppins" pitchFamily="2" charset="77"/>
              </a:rPr>
              <a:t>$56B</a:t>
            </a:r>
          </a:p>
        </p:txBody>
      </p:sp>
      <p:sp>
        <p:nvSpPr>
          <p:cNvPr id="2" name="TextBox 1">
            <a:extLst>
              <a:ext uri="{FF2B5EF4-FFF2-40B4-BE49-F238E27FC236}">
                <a16:creationId xmlns:a16="http://schemas.microsoft.com/office/drawing/2014/main" id="{99E7C68A-831E-46B2-B4C5-1175D6F47EB4}"/>
              </a:ext>
            </a:extLst>
          </p:cNvPr>
          <p:cNvSpPr txBox="1"/>
          <p:nvPr/>
        </p:nvSpPr>
        <p:spPr>
          <a:xfrm>
            <a:off x="6022099" y="4432520"/>
            <a:ext cx="528063" cy="382847"/>
          </a:xfrm>
          <a:prstGeom prst="rect">
            <a:avLst/>
          </a:prstGeom>
        </p:spPr>
        <p:txBody>
          <a:bodyPr wrap="none" lIns="0" tIns="0" rIns="0" bIns="0" numCol="1" spcCol="360000" rtlCol="0">
            <a:noAutofit/>
          </a:bodyPr>
          <a:lstStyle/>
          <a:p>
            <a:pPr algn="l">
              <a:lnSpc>
                <a:spcPct val="110000"/>
              </a:lnSpc>
              <a:tabLst/>
            </a:pPr>
            <a:r>
              <a:rPr lang="en-US" sz="1400" b="1" dirty="0">
                <a:solidFill>
                  <a:schemeClr val="tx1">
                    <a:lumMod val="50000"/>
                  </a:schemeClr>
                </a:solidFill>
                <a:latin typeface="Roboto Condensed Light" panose="02000000000000000000" pitchFamily="2" charset="0"/>
                <a:ea typeface="Roboto Condensed Light" panose="02000000000000000000" pitchFamily="2" charset="0"/>
              </a:rPr>
              <a:t>2018</a:t>
            </a:r>
            <a:endParaRPr lang="en-CA" sz="1400" b="1"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8" name="TextBox 37">
            <a:extLst>
              <a:ext uri="{FF2B5EF4-FFF2-40B4-BE49-F238E27FC236}">
                <a16:creationId xmlns:a16="http://schemas.microsoft.com/office/drawing/2014/main" id="{638C8537-58DE-4364-99CC-5F33E50E770C}"/>
              </a:ext>
            </a:extLst>
          </p:cNvPr>
          <p:cNvSpPr txBox="1"/>
          <p:nvPr/>
        </p:nvSpPr>
        <p:spPr>
          <a:xfrm>
            <a:off x="11196769" y="1724871"/>
            <a:ext cx="528063" cy="382847"/>
          </a:xfrm>
          <a:prstGeom prst="rect">
            <a:avLst/>
          </a:prstGeom>
        </p:spPr>
        <p:txBody>
          <a:bodyPr wrap="none" lIns="0" tIns="0" rIns="0" bIns="0" numCol="1" spcCol="360000" rtlCol="0">
            <a:noAutofit/>
          </a:bodyPr>
          <a:lstStyle/>
          <a:p>
            <a:pPr algn="l">
              <a:lnSpc>
                <a:spcPct val="110000"/>
              </a:lnSpc>
              <a:tabLst/>
            </a:pPr>
            <a:r>
              <a:rPr lang="en-US" sz="1400" b="1" dirty="0">
                <a:solidFill>
                  <a:schemeClr val="tx1">
                    <a:lumMod val="50000"/>
                  </a:schemeClr>
                </a:solidFill>
                <a:latin typeface="Roboto Condensed Light" panose="02000000000000000000" pitchFamily="2" charset="0"/>
                <a:ea typeface="Roboto Condensed Light" panose="02000000000000000000" pitchFamily="2" charset="0"/>
              </a:rPr>
              <a:t>2025</a:t>
            </a:r>
            <a:endParaRPr lang="en-CA" sz="1400" b="1"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45205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221673" y="2631849"/>
            <a:ext cx="11491556" cy="17270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rgbClr val="000000"/>
                </a:solidFill>
                <a:latin typeface="Roboto Condensed Light"/>
              </a:rPr>
              <a:t>However, ineffective governance incurs further costs and undermines the benefits of shared services. In fact, Info-Tech research shows that while 33% of shared services implementations were found to increase service quality, 11% worsened IT service. This is mainly due to ineffective governance. </a:t>
            </a:r>
            <a:endParaRPr lang="en-US" sz="1800" dirty="0">
              <a:solidFill>
                <a:srgbClr val="000000"/>
              </a:solidFill>
              <a:latin typeface="Roboto Condensed Light" panose="02000000000000000000" pitchFamily="2" charset="0"/>
            </a:endParaRPr>
          </a:p>
        </p:txBody>
      </p:sp>
      <p:sp>
        <p:nvSpPr>
          <p:cNvPr id="17" name="Text Placeholder 6">
            <a:extLst>
              <a:ext uri="{FF2B5EF4-FFF2-40B4-BE49-F238E27FC236}">
                <a16:creationId xmlns:a16="http://schemas.microsoft.com/office/drawing/2014/main" id="{7D4D54C6-11FA-43D0-A89C-23121D4D6E1B}"/>
              </a:ext>
            </a:extLst>
          </p:cNvPr>
          <p:cNvSpPr txBox="1">
            <a:spLocks/>
          </p:cNvSpPr>
          <p:nvPr/>
        </p:nvSpPr>
        <p:spPr>
          <a:xfrm>
            <a:off x="354106" y="1765214"/>
            <a:ext cx="11734810"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The potential to control costs while improving quality makes businesses interested in implementing shared services.</a:t>
            </a:r>
          </a:p>
        </p:txBody>
      </p:sp>
      <p:sp>
        <p:nvSpPr>
          <p:cNvPr id="18" name="Title 1">
            <a:extLst>
              <a:ext uri="{FF2B5EF4-FFF2-40B4-BE49-F238E27FC236}">
                <a16:creationId xmlns:a16="http://schemas.microsoft.com/office/drawing/2014/main" id="{F12DF74A-45DF-4095-89D6-E430854A768A}"/>
              </a:ext>
            </a:extLst>
          </p:cNvPr>
          <p:cNvSpPr txBox="1">
            <a:spLocks/>
          </p:cNvSpPr>
          <p:nvPr/>
        </p:nvSpPr>
        <p:spPr>
          <a:xfrm>
            <a:off x="354105" y="544769"/>
            <a:ext cx="11599769" cy="11301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sz="3600" dirty="0">
                <a:solidFill>
                  <a:srgbClr val="2576B7"/>
                </a:solidFill>
              </a:rPr>
              <a:t>An effective shared-services model reduces costs and improves service quality</a:t>
            </a:r>
            <a:endParaRPr lang="en-CA" sz="3600" dirty="0">
              <a:solidFill>
                <a:srgbClr val="2576B7"/>
              </a:solidFill>
            </a:endParaRPr>
          </a:p>
        </p:txBody>
      </p:sp>
      <p:sp>
        <p:nvSpPr>
          <p:cNvPr id="19" name="Text Placeholder 7">
            <a:extLst>
              <a:ext uri="{FF2B5EF4-FFF2-40B4-BE49-F238E27FC236}">
                <a16:creationId xmlns:a16="http://schemas.microsoft.com/office/drawing/2014/main" id="{68DD80B2-ADE5-4F98-B65F-ADE670B0FA14}"/>
              </a:ext>
            </a:extLst>
          </p:cNvPr>
          <p:cNvSpPr txBox="1">
            <a:spLocks/>
          </p:cNvSpPr>
          <p:nvPr/>
        </p:nvSpPr>
        <p:spPr>
          <a:xfrm>
            <a:off x="221673" y="3818145"/>
            <a:ext cx="4502727" cy="2609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rgbClr val="000000"/>
                </a:solidFill>
                <a:latin typeface="Roboto Condensed Light" panose="02000000000000000000" pitchFamily="2" charset="0"/>
              </a:rPr>
              <a:t>A good shared services model should: </a:t>
            </a:r>
          </a:p>
          <a:p>
            <a:pPr>
              <a:lnSpc>
                <a:spcPct val="110000"/>
              </a:lnSpc>
              <a:buFont typeface="Courier New" panose="02070309020205020404" pitchFamily="49" charset="0"/>
              <a:buChar char="o"/>
            </a:pPr>
            <a:r>
              <a:rPr lang="en-US" sz="1800" dirty="0">
                <a:solidFill>
                  <a:srgbClr val="000000"/>
                </a:solidFill>
                <a:latin typeface="Roboto Condensed Light" panose="02000000000000000000" pitchFamily="2" charset="0"/>
              </a:rPr>
              <a:t>Improve quality</a:t>
            </a:r>
          </a:p>
          <a:p>
            <a:pPr>
              <a:lnSpc>
                <a:spcPct val="110000"/>
              </a:lnSpc>
              <a:buFont typeface="Courier New" panose="02070309020205020404" pitchFamily="49" charset="0"/>
              <a:buChar char="o"/>
            </a:pPr>
            <a:r>
              <a:rPr lang="en-US" sz="1800" dirty="0">
                <a:solidFill>
                  <a:srgbClr val="000000"/>
                </a:solidFill>
                <a:latin typeface="Roboto Condensed Light" panose="02000000000000000000" pitchFamily="2" charset="0"/>
              </a:rPr>
              <a:t>Comply with best practices</a:t>
            </a:r>
          </a:p>
          <a:p>
            <a:pPr>
              <a:lnSpc>
                <a:spcPct val="110000"/>
              </a:lnSpc>
              <a:buFont typeface="Courier New" panose="02070309020205020404" pitchFamily="49" charset="0"/>
              <a:buChar char="o"/>
            </a:pPr>
            <a:r>
              <a:rPr lang="en-US" sz="1800" dirty="0">
                <a:solidFill>
                  <a:srgbClr val="000000"/>
                </a:solidFill>
                <a:latin typeface="Roboto Condensed Light" panose="02000000000000000000" pitchFamily="2" charset="0"/>
              </a:rPr>
              <a:t>Manage external relationships</a:t>
            </a:r>
          </a:p>
          <a:p>
            <a:pPr>
              <a:lnSpc>
                <a:spcPct val="110000"/>
              </a:lnSpc>
              <a:buFont typeface="Courier New" panose="02070309020205020404" pitchFamily="49" charset="0"/>
              <a:buChar char="o"/>
            </a:pPr>
            <a:r>
              <a:rPr lang="en-US" sz="1800" dirty="0">
                <a:solidFill>
                  <a:srgbClr val="000000"/>
                </a:solidFill>
                <a:latin typeface="Roboto Condensed Light" panose="02000000000000000000" pitchFamily="2" charset="0"/>
              </a:rPr>
              <a:t>Analyze end-user satisfaction</a:t>
            </a:r>
          </a:p>
          <a:p>
            <a:pPr>
              <a:lnSpc>
                <a:spcPct val="110000"/>
              </a:lnSpc>
              <a:buFont typeface="Courier New" panose="02070309020205020404" pitchFamily="49" charset="0"/>
              <a:buChar char="o"/>
            </a:pPr>
            <a:r>
              <a:rPr lang="en-US" sz="1800" dirty="0">
                <a:solidFill>
                  <a:srgbClr val="000000"/>
                </a:solidFill>
                <a:latin typeface="Roboto Condensed Light" panose="02000000000000000000" pitchFamily="2" charset="0"/>
              </a:rPr>
              <a:t>Define technological requirements</a:t>
            </a:r>
          </a:p>
        </p:txBody>
      </p:sp>
      <p:pic>
        <p:nvPicPr>
          <p:cNvPr id="3" name="Picture 2" descr="A picture containing person, holding, wearing, hand&#10;&#10;Description automatically generated">
            <a:extLst>
              <a:ext uri="{FF2B5EF4-FFF2-40B4-BE49-F238E27FC236}">
                <a16:creationId xmlns:a16="http://schemas.microsoft.com/office/drawing/2014/main" id="{A5270C19-8689-4711-BEE1-F860B41C4E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794" y="3429000"/>
            <a:ext cx="5726113" cy="2827347"/>
          </a:xfrm>
          <a:prstGeom prst="rect">
            <a:avLst/>
          </a:prstGeom>
        </p:spPr>
      </p:pic>
      <p:sp>
        <p:nvSpPr>
          <p:cNvPr id="2" name="TextBox 1">
            <a:extLst>
              <a:ext uri="{FF2B5EF4-FFF2-40B4-BE49-F238E27FC236}">
                <a16:creationId xmlns:a16="http://schemas.microsoft.com/office/drawing/2014/main" id="{C15715EF-587C-4D13-923C-2EA2616BB262}"/>
              </a:ext>
            </a:extLst>
          </p:cNvPr>
          <p:cNvSpPr txBox="1"/>
          <p:nvPr/>
        </p:nvSpPr>
        <p:spPr>
          <a:xfrm>
            <a:off x="6096794" y="6313231"/>
            <a:ext cx="3692595" cy="451855"/>
          </a:xfrm>
          <a:prstGeom prst="rect">
            <a:avLst/>
          </a:prstGeom>
          <a:noFill/>
        </p:spPr>
        <p:txBody>
          <a:bodyPr wrap="square" rtlCol="0" anchor="ctr" anchorCtr="0">
            <a:spAutoFit/>
          </a:bodyPr>
          <a:lstStyle/>
          <a:p>
            <a:pPr lvl="0">
              <a:lnSpc>
                <a:spcPct val="110000"/>
              </a:lnSpc>
            </a:pPr>
            <a:r>
              <a:rPr lang="en-US" sz="1000" dirty="0">
                <a:solidFill>
                  <a:srgbClr val="000000"/>
                </a:solidFill>
                <a:latin typeface="Roboto Condensed Light" panose="02000000000000000000" pitchFamily="2" charset="0"/>
              </a:rPr>
              <a:t>Source: </a:t>
            </a:r>
            <a:r>
              <a:rPr lang="en-US" sz="1000" i="1" dirty="0">
                <a:solidFill>
                  <a:srgbClr val="000000"/>
                </a:solidFill>
                <a:latin typeface="Roboto Condensed Light" panose="02000000000000000000" pitchFamily="2" charset="0"/>
              </a:rPr>
              <a:t>Implement a Shared Services Model. </a:t>
            </a:r>
            <a:r>
              <a:rPr lang="en-US" sz="1000" dirty="0">
                <a:solidFill>
                  <a:srgbClr val="000000"/>
                </a:solidFill>
                <a:latin typeface="Roboto Condensed Light" panose="02000000000000000000" pitchFamily="2" charset="0"/>
              </a:rPr>
              <a:t>Info-Tech Research Group.</a:t>
            </a:r>
          </a:p>
          <a:p>
            <a:pPr lvl="0" algn="r">
              <a:lnSpc>
                <a:spcPct val="110000"/>
              </a:lnSpc>
            </a:pPr>
            <a:endParaRPr lang="en-US" sz="1200" dirty="0">
              <a:solidFill>
                <a:srgbClr val="000000"/>
              </a:solidFill>
              <a:latin typeface="Roboto Condensed Light" panose="02000000000000000000" pitchFamily="2" charset="0"/>
            </a:endParaRPr>
          </a:p>
        </p:txBody>
      </p:sp>
    </p:spTree>
    <p:extLst>
      <p:ext uri="{BB962C8B-B14F-4D97-AF65-F5344CB8AC3E}">
        <p14:creationId xmlns:p14="http://schemas.microsoft.com/office/powerpoint/2010/main" val="144097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12DF74A-45DF-4095-89D6-E430854A768A}"/>
              </a:ext>
            </a:extLst>
          </p:cNvPr>
          <p:cNvSpPr txBox="1">
            <a:spLocks/>
          </p:cNvSpPr>
          <p:nvPr/>
        </p:nvSpPr>
        <p:spPr>
          <a:xfrm>
            <a:off x="282214" y="479297"/>
            <a:ext cx="11471824" cy="55933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sz="3600" dirty="0">
                <a:solidFill>
                  <a:srgbClr val="2576B7"/>
                </a:solidFill>
              </a:rPr>
              <a:t>Shared services can improve service quality</a:t>
            </a:r>
            <a:endParaRPr lang="en-CA" sz="3600" dirty="0">
              <a:solidFill>
                <a:srgbClr val="2576B7"/>
              </a:solidFill>
            </a:endParaRPr>
          </a:p>
        </p:txBody>
      </p:sp>
      <p:sp>
        <p:nvSpPr>
          <p:cNvPr id="49" name="Text Placeholder 6">
            <a:extLst>
              <a:ext uri="{FF2B5EF4-FFF2-40B4-BE49-F238E27FC236}">
                <a16:creationId xmlns:a16="http://schemas.microsoft.com/office/drawing/2014/main" id="{DA7BE2F2-4D30-4233-BDEE-9399982BC4ED}"/>
              </a:ext>
            </a:extLst>
          </p:cNvPr>
          <p:cNvSpPr txBox="1">
            <a:spLocks/>
          </p:cNvSpPr>
          <p:nvPr/>
        </p:nvSpPr>
        <p:spPr>
          <a:xfrm>
            <a:off x="282214" y="1106714"/>
            <a:ext cx="11734810"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Implementing shared services helps organizations improve service quality and control costs.</a:t>
            </a:r>
            <a:endParaRPr lang="en-CA" sz="1900" dirty="0"/>
          </a:p>
        </p:txBody>
      </p:sp>
      <p:sp>
        <p:nvSpPr>
          <p:cNvPr id="87" name="Freeform 1">
            <a:extLst>
              <a:ext uri="{FF2B5EF4-FFF2-40B4-BE49-F238E27FC236}">
                <a16:creationId xmlns:a16="http://schemas.microsoft.com/office/drawing/2014/main" id="{0C1D996A-5CEA-4A73-9560-59D97B8B3D0B}"/>
              </a:ext>
            </a:extLst>
          </p:cNvPr>
          <p:cNvSpPr>
            <a:spLocks noChangeArrowheads="1"/>
          </p:cNvSpPr>
          <p:nvPr/>
        </p:nvSpPr>
        <p:spPr bwMode="auto">
          <a:xfrm flipH="1">
            <a:off x="1562674" y="1870461"/>
            <a:ext cx="3783918" cy="455519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rgbClr val="494A4A">
              <a:lumMod val="5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88" name="Freeform 2">
            <a:extLst>
              <a:ext uri="{FF2B5EF4-FFF2-40B4-BE49-F238E27FC236}">
                <a16:creationId xmlns:a16="http://schemas.microsoft.com/office/drawing/2014/main" id="{195E3564-AFB4-48CB-8FC4-1D34A81B4D17}"/>
              </a:ext>
            </a:extLst>
          </p:cNvPr>
          <p:cNvSpPr>
            <a:spLocks noChangeArrowheads="1"/>
          </p:cNvSpPr>
          <p:nvPr/>
        </p:nvSpPr>
        <p:spPr bwMode="auto">
          <a:xfrm flipH="1">
            <a:off x="1421517" y="1843098"/>
            <a:ext cx="3832891" cy="4586881"/>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solidFill>
                <a:srgbClr val="494949"/>
              </a:solidFill>
              <a:latin typeface="Arial" panose="020B0604020202020204" pitchFamily="34" charset="0"/>
            </a:endParaRPr>
          </a:p>
        </p:txBody>
      </p:sp>
      <p:sp>
        <p:nvSpPr>
          <p:cNvPr id="89" name="Freeform 3">
            <a:extLst>
              <a:ext uri="{FF2B5EF4-FFF2-40B4-BE49-F238E27FC236}">
                <a16:creationId xmlns:a16="http://schemas.microsoft.com/office/drawing/2014/main" id="{C379AE87-FB1B-41A2-BC87-8F521403512A}"/>
              </a:ext>
            </a:extLst>
          </p:cNvPr>
          <p:cNvSpPr>
            <a:spLocks noChangeArrowheads="1"/>
          </p:cNvSpPr>
          <p:nvPr/>
        </p:nvSpPr>
        <p:spPr bwMode="auto">
          <a:xfrm flipH="1">
            <a:off x="1659571" y="2092674"/>
            <a:ext cx="3357106" cy="4087432"/>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rgbClr val="494A4A"/>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grpSp>
        <p:nvGrpSpPr>
          <p:cNvPr id="90" name="Group 89">
            <a:extLst>
              <a:ext uri="{FF2B5EF4-FFF2-40B4-BE49-F238E27FC236}">
                <a16:creationId xmlns:a16="http://schemas.microsoft.com/office/drawing/2014/main" id="{5548E8BA-942F-4F92-A08F-D4CA0F710DA7}"/>
              </a:ext>
            </a:extLst>
          </p:cNvPr>
          <p:cNvGrpSpPr/>
          <p:nvPr/>
        </p:nvGrpSpPr>
        <p:grpSpPr>
          <a:xfrm flipH="1">
            <a:off x="751732" y="1565149"/>
            <a:ext cx="2386735" cy="2515945"/>
            <a:chOff x="6420196" y="3478339"/>
            <a:chExt cx="4772662" cy="5031889"/>
          </a:xfrm>
        </p:grpSpPr>
        <p:sp>
          <p:nvSpPr>
            <p:cNvPr id="91" name="Freeform 7">
              <a:extLst>
                <a:ext uri="{FF2B5EF4-FFF2-40B4-BE49-F238E27FC236}">
                  <a16:creationId xmlns:a16="http://schemas.microsoft.com/office/drawing/2014/main" id="{72B2B12B-0DDC-4AE9-8060-71C18E70CD27}"/>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2" name="Freeform 8">
              <a:extLst>
                <a:ext uri="{FF2B5EF4-FFF2-40B4-BE49-F238E27FC236}">
                  <a16:creationId xmlns:a16="http://schemas.microsoft.com/office/drawing/2014/main" id="{114C22C0-E527-4DF5-BB45-3F79EDAC9BFB}"/>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3" name="Freeform 9">
              <a:extLst>
                <a:ext uri="{FF2B5EF4-FFF2-40B4-BE49-F238E27FC236}">
                  <a16:creationId xmlns:a16="http://schemas.microsoft.com/office/drawing/2014/main" id="{F36452A8-E666-4142-8EB5-407B2844F7B9}"/>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4" name="Freeform 10">
              <a:extLst>
                <a:ext uri="{FF2B5EF4-FFF2-40B4-BE49-F238E27FC236}">
                  <a16:creationId xmlns:a16="http://schemas.microsoft.com/office/drawing/2014/main" id="{58C78098-C1CA-46E3-A46F-31A8D371847F}"/>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rgbClr val="494A4A">
                <a:lumMod val="75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5" name="Freeform 11">
              <a:extLst>
                <a:ext uri="{FF2B5EF4-FFF2-40B4-BE49-F238E27FC236}">
                  <a16:creationId xmlns:a16="http://schemas.microsoft.com/office/drawing/2014/main" id="{039E3F37-34D0-492F-A799-05F0FF497CB6}"/>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rgbClr val="494A4A">
                <a:lumMod val="5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6" name="Freeform 13">
              <a:extLst>
                <a:ext uri="{FF2B5EF4-FFF2-40B4-BE49-F238E27FC236}">
                  <a16:creationId xmlns:a16="http://schemas.microsoft.com/office/drawing/2014/main" id="{8F2CA25F-1DA0-4A95-815B-14003F82FAA0}"/>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rgbClr val="494A4A">
                <a:lumMod val="60000"/>
                <a:lumOff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7" name="Freeform 14">
              <a:extLst>
                <a:ext uri="{FF2B5EF4-FFF2-40B4-BE49-F238E27FC236}">
                  <a16:creationId xmlns:a16="http://schemas.microsoft.com/office/drawing/2014/main" id="{141859EC-078F-46AA-99A9-0A7AD628F272}"/>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rgbClr val="494A4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8" name="Freeform 15">
              <a:extLst>
                <a:ext uri="{FF2B5EF4-FFF2-40B4-BE49-F238E27FC236}">
                  <a16:creationId xmlns:a16="http://schemas.microsoft.com/office/drawing/2014/main" id="{B7BEF172-0385-48F1-B9FB-982B5F2BB232}"/>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rgbClr val="494A4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99" name="Freeform 18">
              <a:extLst>
                <a:ext uri="{FF2B5EF4-FFF2-40B4-BE49-F238E27FC236}">
                  <a16:creationId xmlns:a16="http://schemas.microsoft.com/office/drawing/2014/main" id="{13084F32-7800-4E84-AD5E-27E2D21C4D2D}"/>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100" name="Freeform 17">
              <a:extLst>
                <a:ext uri="{FF2B5EF4-FFF2-40B4-BE49-F238E27FC236}">
                  <a16:creationId xmlns:a16="http://schemas.microsoft.com/office/drawing/2014/main" id="{459FCF96-277B-4F02-B538-6B4FFB5BF20D}"/>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101" name="Freeform 14">
              <a:extLst>
                <a:ext uri="{FF2B5EF4-FFF2-40B4-BE49-F238E27FC236}">
                  <a16:creationId xmlns:a16="http://schemas.microsoft.com/office/drawing/2014/main" id="{6C3FA578-73DD-4D8F-8556-2139BDA62823}"/>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102" name="Freeform 15">
              <a:extLst>
                <a:ext uri="{FF2B5EF4-FFF2-40B4-BE49-F238E27FC236}">
                  <a16:creationId xmlns:a16="http://schemas.microsoft.com/office/drawing/2014/main" id="{F3E9FD8B-7180-44FE-94A4-7440482FD122}"/>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grpSp>
      <p:sp>
        <p:nvSpPr>
          <p:cNvPr id="103" name="Freeform 46">
            <a:extLst>
              <a:ext uri="{FF2B5EF4-FFF2-40B4-BE49-F238E27FC236}">
                <a16:creationId xmlns:a16="http://schemas.microsoft.com/office/drawing/2014/main" id="{16AFEEBE-13CC-4FC0-A39F-C240733F1ECE}"/>
              </a:ext>
            </a:extLst>
          </p:cNvPr>
          <p:cNvSpPr/>
          <p:nvPr/>
        </p:nvSpPr>
        <p:spPr>
          <a:xfrm>
            <a:off x="5155031" y="1896145"/>
            <a:ext cx="6275764" cy="1605399"/>
          </a:xfrm>
          <a:custGeom>
            <a:avLst/>
            <a:gdLst>
              <a:gd name="connsiteX0" fmla="*/ 1883526 w 12551527"/>
              <a:gd name="connsiteY0" fmla="*/ 1002344 h 3210797"/>
              <a:gd name="connsiteX1" fmla="*/ 1883526 w 12551527"/>
              <a:gd name="connsiteY1" fmla="*/ 1002345 h 3210797"/>
              <a:gd name="connsiteX2" fmla="*/ 1883526 w 12551527"/>
              <a:gd name="connsiteY2" fmla="*/ 1002345 h 3210797"/>
              <a:gd name="connsiteX3" fmla="*/ 2885871 w 12551527"/>
              <a:gd name="connsiteY3" fmla="*/ 0 h 3210797"/>
              <a:gd name="connsiteX4" fmla="*/ 11549181 w 12551527"/>
              <a:gd name="connsiteY4" fmla="*/ 0 h 3210797"/>
              <a:gd name="connsiteX5" fmla="*/ 12551527 w 12551527"/>
              <a:gd name="connsiteY5" fmla="*/ 1002345 h 3210797"/>
              <a:gd name="connsiteX6" fmla="*/ 12551525 w 12551527"/>
              <a:gd name="connsiteY6" fmla="*/ 1002345 h 3210797"/>
              <a:gd name="connsiteX7" fmla="*/ 11549181 w 12551527"/>
              <a:gd name="connsiteY7" fmla="*/ 2004690 h 3210797"/>
              <a:gd name="connsiteX8" fmla="*/ 2885871 w 12551527"/>
              <a:gd name="connsiteY8" fmla="*/ 2004689 h 3210797"/>
              <a:gd name="connsiteX9" fmla="*/ 2325450 w 12551527"/>
              <a:gd name="connsiteY9" fmla="*/ 1833504 h 3210797"/>
              <a:gd name="connsiteX10" fmla="*/ 2232768 w 12551527"/>
              <a:gd name="connsiteY10" fmla="*/ 1757034 h 3210797"/>
              <a:gd name="connsiteX11" fmla="*/ 0 w 12551527"/>
              <a:gd name="connsiteY11" fmla="*/ 3210797 h 3210797"/>
              <a:gd name="connsiteX12" fmla="*/ 2014864 w 12551527"/>
              <a:gd name="connsiteY12" fmla="*/ 1489352 h 3210797"/>
              <a:gd name="connsiteX13" fmla="*/ 1962295 w 12551527"/>
              <a:gd name="connsiteY13" fmla="*/ 1392502 h 3210797"/>
              <a:gd name="connsiteX14" fmla="*/ 1903890 w 12551527"/>
              <a:gd name="connsiteY14" fmla="*/ 1204352 h 3210797"/>
              <a:gd name="connsiteX15" fmla="*/ 1883526 w 12551527"/>
              <a:gd name="connsiteY15" fmla="*/ 1002345 h 3210797"/>
              <a:gd name="connsiteX16" fmla="*/ 1903890 w 12551527"/>
              <a:gd name="connsiteY16" fmla="*/ 800338 h 3210797"/>
              <a:gd name="connsiteX17" fmla="*/ 2885871 w 12551527"/>
              <a:gd name="connsiteY17" fmla="*/ 0 h 32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1527" h="3210797">
                <a:moveTo>
                  <a:pt x="1883526" y="1002344"/>
                </a:moveTo>
                <a:lnTo>
                  <a:pt x="1883526" y="1002345"/>
                </a:lnTo>
                <a:lnTo>
                  <a:pt x="1883526" y="1002345"/>
                </a:lnTo>
                <a:close/>
                <a:moveTo>
                  <a:pt x="2885871" y="0"/>
                </a:moveTo>
                <a:lnTo>
                  <a:pt x="11549181" y="0"/>
                </a:lnTo>
                <a:cubicBezTo>
                  <a:pt x="12102761" y="0"/>
                  <a:pt x="12551527" y="448765"/>
                  <a:pt x="12551527" y="1002345"/>
                </a:cubicBezTo>
                <a:lnTo>
                  <a:pt x="12551525" y="1002345"/>
                </a:lnTo>
                <a:cubicBezTo>
                  <a:pt x="12551525" y="1555925"/>
                  <a:pt x="12102761" y="2004690"/>
                  <a:pt x="11549181" y="2004690"/>
                </a:cubicBezTo>
                <a:lnTo>
                  <a:pt x="2885871" y="2004689"/>
                </a:lnTo>
                <a:cubicBezTo>
                  <a:pt x="2678279" y="2004689"/>
                  <a:pt x="2485426" y="1941582"/>
                  <a:pt x="2325450" y="1833504"/>
                </a:cubicBezTo>
                <a:lnTo>
                  <a:pt x="2232768" y="1757034"/>
                </a:lnTo>
                <a:lnTo>
                  <a:pt x="0" y="3210797"/>
                </a:lnTo>
                <a:lnTo>
                  <a:pt x="2014864" y="1489352"/>
                </a:lnTo>
                <a:lnTo>
                  <a:pt x="1962295" y="1392502"/>
                </a:lnTo>
                <a:cubicBezTo>
                  <a:pt x="1936935" y="1332543"/>
                  <a:pt x="1917242" y="1269602"/>
                  <a:pt x="1903890" y="1204352"/>
                </a:cubicBezTo>
                <a:lnTo>
                  <a:pt x="1883526" y="1002345"/>
                </a:lnTo>
                <a:lnTo>
                  <a:pt x="1903890" y="800338"/>
                </a:lnTo>
                <a:cubicBezTo>
                  <a:pt x="1997355" y="343586"/>
                  <a:pt x="2401489" y="0"/>
                  <a:pt x="2885871" y="0"/>
                </a:cubicBezTo>
                <a:close/>
              </a:path>
            </a:pathLst>
          </a:custGeom>
          <a:solidFill>
            <a:srgbClr val="2576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6" name="Freeform 43">
            <a:extLst>
              <a:ext uri="{FF2B5EF4-FFF2-40B4-BE49-F238E27FC236}">
                <a16:creationId xmlns:a16="http://schemas.microsoft.com/office/drawing/2014/main" id="{A9143EDC-41B0-4C48-80FD-EA51611C63C7}"/>
              </a:ext>
            </a:extLst>
          </p:cNvPr>
          <p:cNvSpPr/>
          <p:nvPr/>
        </p:nvSpPr>
        <p:spPr>
          <a:xfrm>
            <a:off x="5116671" y="4034462"/>
            <a:ext cx="6341832" cy="1435786"/>
          </a:xfrm>
          <a:custGeom>
            <a:avLst/>
            <a:gdLst>
              <a:gd name="connsiteX0" fmla="*/ 2015662 w 12683663"/>
              <a:gd name="connsiteY0" fmla="*/ 1869226 h 2871572"/>
              <a:gd name="connsiteX1" fmla="*/ 2015662 w 12683663"/>
              <a:gd name="connsiteY1" fmla="*/ 1869226 h 2871572"/>
              <a:gd name="connsiteX2" fmla="*/ 2015662 w 12683663"/>
              <a:gd name="connsiteY2" fmla="*/ 1869227 h 2871572"/>
              <a:gd name="connsiteX3" fmla="*/ 0 w 12683663"/>
              <a:gd name="connsiteY3" fmla="*/ 0 h 2871572"/>
              <a:gd name="connsiteX4" fmla="*/ 2489604 w 12683663"/>
              <a:gd name="connsiteY4" fmla="*/ 1018616 h 2871572"/>
              <a:gd name="connsiteX5" fmla="*/ 2540230 w 12683663"/>
              <a:gd name="connsiteY5" fmla="*/ 987860 h 2871572"/>
              <a:gd name="connsiteX6" fmla="*/ 3018007 w 12683663"/>
              <a:gd name="connsiteY6" fmla="*/ 866882 h 2871572"/>
              <a:gd name="connsiteX7" fmla="*/ 11681317 w 12683663"/>
              <a:gd name="connsiteY7" fmla="*/ 866882 h 2871572"/>
              <a:gd name="connsiteX8" fmla="*/ 12683663 w 12683663"/>
              <a:gd name="connsiteY8" fmla="*/ 1869227 h 2871572"/>
              <a:gd name="connsiteX9" fmla="*/ 12683661 w 12683663"/>
              <a:gd name="connsiteY9" fmla="*/ 1869227 h 2871572"/>
              <a:gd name="connsiteX10" fmla="*/ 11681317 w 12683663"/>
              <a:gd name="connsiteY10" fmla="*/ 2871572 h 2871572"/>
              <a:gd name="connsiteX11" fmla="*/ 3018007 w 12683663"/>
              <a:gd name="connsiteY11" fmla="*/ 2871571 h 2871572"/>
              <a:gd name="connsiteX12" fmla="*/ 2036026 w 12683663"/>
              <a:gd name="connsiteY12" fmla="*/ 2071234 h 2871572"/>
              <a:gd name="connsiteX13" fmla="*/ 2015662 w 12683663"/>
              <a:gd name="connsiteY13" fmla="*/ 1869226 h 2871572"/>
              <a:gd name="connsiteX14" fmla="*/ 2036026 w 12683663"/>
              <a:gd name="connsiteY14" fmla="*/ 1667220 h 2871572"/>
              <a:gd name="connsiteX15" fmla="*/ 2186847 w 12683663"/>
              <a:gd name="connsiteY15" fmla="*/ 1308806 h 2871572"/>
              <a:gd name="connsiteX16" fmla="*/ 2221908 w 12683663"/>
              <a:gd name="connsiteY16" fmla="*/ 1266312 h 28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83663" h="2871572">
                <a:moveTo>
                  <a:pt x="2015662" y="1869226"/>
                </a:moveTo>
                <a:lnTo>
                  <a:pt x="2015662" y="1869226"/>
                </a:lnTo>
                <a:lnTo>
                  <a:pt x="2015662" y="1869227"/>
                </a:lnTo>
                <a:close/>
                <a:moveTo>
                  <a:pt x="0" y="0"/>
                </a:moveTo>
                <a:lnTo>
                  <a:pt x="2489604" y="1018616"/>
                </a:lnTo>
                <a:lnTo>
                  <a:pt x="2540230" y="987860"/>
                </a:lnTo>
                <a:cubicBezTo>
                  <a:pt x="2682256" y="910707"/>
                  <a:pt x="2845013" y="866882"/>
                  <a:pt x="3018007" y="866882"/>
                </a:cubicBezTo>
                <a:lnTo>
                  <a:pt x="11681317" y="866882"/>
                </a:lnTo>
                <a:cubicBezTo>
                  <a:pt x="12234897" y="866882"/>
                  <a:pt x="12683663" y="1315647"/>
                  <a:pt x="12683663" y="1869227"/>
                </a:cubicBezTo>
                <a:lnTo>
                  <a:pt x="12683661" y="1869227"/>
                </a:lnTo>
                <a:cubicBezTo>
                  <a:pt x="12683661" y="2422807"/>
                  <a:pt x="12234897" y="2871572"/>
                  <a:pt x="11681317" y="2871572"/>
                </a:cubicBezTo>
                <a:lnTo>
                  <a:pt x="3018007" y="2871571"/>
                </a:lnTo>
                <a:cubicBezTo>
                  <a:pt x="2533625" y="2871571"/>
                  <a:pt x="2129491" y="2527985"/>
                  <a:pt x="2036026" y="2071234"/>
                </a:cubicBezTo>
                <a:lnTo>
                  <a:pt x="2015662" y="1869226"/>
                </a:lnTo>
                <a:lnTo>
                  <a:pt x="2036026" y="1667220"/>
                </a:lnTo>
                <a:cubicBezTo>
                  <a:pt x="2062731" y="1536719"/>
                  <a:pt x="2114796" y="1415457"/>
                  <a:pt x="2186847" y="1308806"/>
                </a:cubicBezTo>
                <a:lnTo>
                  <a:pt x="2221908" y="1266312"/>
                </a:lnTo>
                <a:close/>
              </a:path>
            </a:pathLst>
          </a:custGeom>
          <a:solidFill>
            <a:srgbClr val="299C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Oval 106">
            <a:extLst>
              <a:ext uri="{FF2B5EF4-FFF2-40B4-BE49-F238E27FC236}">
                <a16:creationId xmlns:a16="http://schemas.microsoft.com/office/drawing/2014/main" id="{687AEB8B-7220-436D-82A3-920009BF4684}"/>
              </a:ext>
            </a:extLst>
          </p:cNvPr>
          <p:cNvSpPr/>
          <p:nvPr/>
        </p:nvSpPr>
        <p:spPr>
          <a:xfrm>
            <a:off x="6199489" y="1998899"/>
            <a:ext cx="796834" cy="796834"/>
          </a:xfrm>
          <a:prstGeom prst="ellipse">
            <a:avLst/>
          </a:prstGeom>
          <a:solidFill>
            <a:srgbClr val="FFFFFF"/>
          </a:solidFill>
          <a:ln w="50800" cap="flat" cmpd="sng" algn="ctr">
            <a:solidFill>
              <a:srgbClr val="2576B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0" name="Oval 109">
            <a:extLst>
              <a:ext uri="{FF2B5EF4-FFF2-40B4-BE49-F238E27FC236}">
                <a16:creationId xmlns:a16="http://schemas.microsoft.com/office/drawing/2014/main" id="{61D01695-4B56-4271-818A-F1E7CF8D534A}"/>
              </a:ext>
            </a:extLst>
          </p:cNvPr>
          <p:cNvSpPr/>
          <p:nvPr/>
        </p:nvSpPr>
        <p:spPr>
          <a:xfrm>
            <a:off x="6227197" y="4570659"/>
            <a:ext cx="796834" cy="796834"/>
          </a:xfrm>
          <a:prstGeom prst="ellipse">
            <a:avLst/>
          </a:prstGeom>
          <a:solidFill>
            <a:srgbClr val="FFFFFF"/>
          </a:solidFill>
          <a:ln w="50800" cap="flat" cmpd="sng" algn="ctr">
            <a:solidFill>
              <a:srgbClr val="299C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1" name="TextBox 110">
            <a:extLst>
              <a:ext uri="{FF2B5EF4-FFF2-40B4-BE49-F238E27FC236}">
                <a16:creationId xmlns:a16="http://schemas.microsoft.com/office/drawing/2014/main" id="{240718C0-B27C-42A3-B4DB-F046CBE14936}"/>
              </a:ext>
            </a:extLst>
          </p:cNvPr>
          <p:cNvSpPr txBox="1"/>
          <p:nvPr/>
        </p:nvSpPr>
        <p:spPr>
          <a:xfrm>
            <a:off x="7327918" y="2052513"/>
            <a:ext cx="3044685" cy="646331"/>
          </a:xfrm>
          <a:prstGeom prst="rect">
            <a:avLst/>
          </a:prstGeom>
          <a:noFill/>
        </p:spPr>
        <p:txBody>
          <a:bodyPr wrap="square" rtlCol="0" anchor="ctr" anchorCtr="0">
            <a:spAutoFit/>
          </a:bodyPr>
          <a:lstStyle/>
          <a:p>
            <a:r>
              <a:rPr lang="en-US" sz="1800" b="1" dirty="0">
                <a:solidFill>
                  <a:srgbClr val="FFFFFF"/>
                </a:solidFill>
                <a:latin typeface="Montserrat SemiBold" pitchFamily="2" charset="77"/>
                <a:ea typeface="League Spartan" charset="0"/>
                <a:cs typeface="Poppins" pitchFamily="2" charset="77"/>
              </a:rPr>
              <a:t>Shared services reduce duplication</a:t>
            </a:r>
          </a:p>
        </p:txBody>
      </p:sp>
      <p:sp>
        <p:nvSpPr>
          <p:cNvPr id="117" name="TextBox 116">
            <a:extLst>
              <a:ext uri="{FF2B5EF4-FFF2-40B4-BE49-F238E27FC236}">
                <a16:creationId xmlns:a16="http://schemas.microsoft.com/office/drawing/2014/main" id="{46A7C536-B9EA-4F0A-9B13-7BA492B65B13}"/>
              </a:ext>
            </a:extLst>
          </p:cNvPr>
          <p:cNvSpPr txBox="1"/>
          <p:nvPr/>
        </p:nvSpPr>
        <p:spPr>
          <a:xfrm>
            <a:off x="7327918" y="4536496"/>
            <a:ext cx="3695150" cy="830997"/>
          </a:xfrm>
          <a:prstGeom prst="rect">
            <a:avLst/>
          </a:prstGeom>
          <a:noFill/>
        </p:spPr>
        <p:txBody>
          <a:bodyPr wrap="square" rtlCol="0" anchor="ctr" anchorCtr="0">
            <a:spAutoFit/>
          </a:bodyPr>
          <a:lstStyle/>
          <a:p>
            <a:r>
              <a:rPr lang="en-US" sz="1600" b="1" dirty="0">
                <a:solidFill>
                  <a:srgbClr val="FFFFFF"/>
                </a:solidFill>
                <a:latin typeface="Montserrat SemiBold" pitchFamily="2" charset="77"/>
                <a:ea typeface="League Spartan" charset="0"/>
                <a:cs typeface="Poppins" pitchFamily="2" charset="77"/>
              </a:rPr>
              <a:t>Shared services help multiple BUs share a single, high-quality service provider</a:t>
            </a:r>
          </a:p>
        </p:txBody>
      </p:sp>
      <p:sp>
        <p:nvSpPr>
          <p:cNvPr id="119" name="Freeform 755">
            <a:extLst>
              <a:ext uri="{FF2B5EF4-FFF2-40B4-BE49-F238E27FC236}">
                <a16:creationId xmlns:a16="http://schemas.microsoft.com/office/drawing/2014/main" id="{BE68325B-B862-418C-862F-31978E49DBB5}"/>
              </a:ext>
            </a:extLst>
          </p:cNvPr>
          <p:cNvSpPr>
            <a:spLocks noChangeArrowheads="1"/>
          </p:cNvSpPr>
          <p:nvPr/>
        </p:nvSpPr>
        <p:spPr bwMode="auto">
          <a:xfrm>
            <a:off x="6370164" y="2203443"/>
            <a:ext cx="455484" cy="387746"/>
          </a:xfrm>
          <a:custGeom>
            <a:avLst/>
            <a:gdLst/>
            <a:ahLst/>
            <a:cxnLst/>
            <a:rect l="0" t="0" r="r" b="b"/>
            <a:pathLst>
              <a:path w="309201" h="263164">
                <a:moveTo>
                  <a:pt x="179032" y="175928"/>
                </a:moveTo>
                <a:cubicBezTo>
                  <a:pt x="171213" y="175928"/>
                  <a:pt x="164816" y="182681"/>
                  <a:pt x="164816" y="190500"/>
                </a:cubicBezTo>
                <a:cubicBezTo>
                  <a:pt x="164816" y="198319"/>
                  <a:pt x="171213" y="204716"/>
                  <a:pt x="179032" y="204716"/>
                </a:cubicBezTo>
                <a:cubicBezTo>
                  <a:pt x="187207" y="204716"/>
                  <a:pt x="193604" y="198319"/>
                  <a:pt x="193604" y="190500"/>
                </a:cubicBezTo>
                <a:cubicBezTo>
                  <a:pt x="193604" y="182681"/>
                  <a:pt x="187207" y="175928"/>
                  <a:pt x="179032" y="175928"/>
                </a:cubicBezTo>
                <a:close/>
                <a:moveTo>
                  <a:pt x="179032" y="166687"/>
                </a:moveTo>
                <a:cubicBezTo>
                  <a:pt x="192182" y="166687"/>
                  <a:pt x="202845" y="177350"/>
                  <a:pt x="202845" y="190500"/>
                </a:cubicBezTo>
                <a:cubicBezTo>
                  <a:pt x="202845" y="203295"/>
                  <a:pt x="192182" y="213957"/>
                  <a:pt x="179032" y="213957"/>
                </a:cubicBezTo>
                <a:cubicBezTo>
                  <a:pt x="166237" y="213957"/>
                  <a:pt x="155575" y="203295"/>
                  <a:pt x="155575" y="190500"/>
                </a:cubicBezTo>
                <a:cubicBezTo>
                  <a:pt x="155575" y="177350"/>
                  <a:pt x="166237" y="166687"/>
                  <a:pt x="179032" y="166687"/>
                </a:cubicBezTo>
                <a:close/>
                <a:moveTo>
                  <a:pt x="173745" y="127236"/>
                </a:moveTo>
                <a:lnTo>
                  <a:pt x="170853" y="147119"/>
                </a:lnTo>
                <a:cubicBezTo>
                  <a:pt x="170130" y="148926"/>
                  <a:pt x="169407" y="150372"/>
                  <a:pt x="167599" y="151095"/>
                </a:cubicBezTo>
                <a:cubicBezTo>
                  <a:pt x="165792" y="151457"/>
                  <a:pt x="163984" y="152180"/>
                  <a:pt x="162177" y="152903"/>
                </a:cubicBezTo>
                <a:cubicBezTo>
                  <a:pt x="160731" y="153987"/>
                  <a:pt x="158562" y="153626"/>
                  <a:pt x="157477" y="152541"/>
                </a:cubicBezTo>
                <a:lnTo>
                  <a:pt x="140847" y="140973"/>
                </a:lnTo>
                <a:cubicBezTo>
                  <a:pt x="137232" y="143865"/>
                  <a:pt x="134340" y="147119"/>
                  <a:pt x="131448" y="150734"/>
                </a:cubicBezTo>
                <a:lnTo>
                  <a:pt x="143016" y="166640"/>
                </a:lnTo>
                <a:cubicBezTo>
                  <a:pt x="144101" y="168448"/>
                  <a:pt x="144101" y="170256"/>
                  <a:pt x="143378" y="171702"/>
                </a:cubicBezTo>
                <a:cubicBezTo>
                  <a:pt x="142655" y="173509"/>
                  <a:pt x="141932" y="175317"/>
                  <a:pt x="141209" y="177124"/>
                </a:cubicBezTo>
                <a:cubicBezTo>
                  <a:pt x="140486" y="178932"/>
                  <a:pt x="139040" y="180016"/>
                  <a:pt x="137232" y="180378"/>
                </a:cubicBezTo>
                <a:lnTo>
                  <a:pt x="117711" y="183632"/>
                </a:lnTo>
                <a:cubicBezTo>
                  <a:pt x="117349" y="185801"/>
                  <a:pt x="117349" y="187970"/>
                  <a:pt x="117349" y="190500"/>
                </a:cubicBezTo>
                <a:cubicBezTo>
                  <a:pt x="117349" y="192669"/>
                  <a:pt x="117349" y="195200"/>
                  <a:pt x="117711" y="197369"/>
                </a:cubicBezTo>
                <a:lnTo>
                  <a:pt x="137232" y="200261"/>
                </a:lnTo>
                <a:cubicBezTo>
                  <a:pt x="139040" y="200984"/>
                  <a:pt x="140486" y="202069"/>
                  <a:pt x="141209" y="203515"/>
                </a:cubicBezTo>
                <a:cubicBezTo>
                  <a:pt x="141932" y="205684"/>
                  <a:pt x="142655" y="207130"/>
                  <a:pt x="143378" y="208937"/>
                </a:cubicBezTo>
                <a:cubicBezTo>
                  <a:pt x="144101" y="210383"/>
                  <a:pt x="144101" y="212552"/>
                  <a:pt x="143016" y="213637"/>
                </a:cubicBezTo>
                <a:lnTo>
                  <a:pt x="131448" y="230266"/>
                </a:lnTo>
                <a:cubicBezTo>
                  <a:pt x="134340" y="233881"/>
                  <a:pt x="137232" y="236774"/>
                  <a:pt x="140847" y="240027"/>
                </a:cubicBezTo>
                <a:lnTo>
                  <a:pt x="157477" y="228097"/>
                </a:lnTo>
                <a:cubicBezTo>
                  <a:pt x="158562" y="227374"/>
                  <a:pt x="160731" y="227013"/>
                  <a:pt x="162177" y="227736"/>
                </a:cubicBezTo>
                <a:cubicBezTo>
                  <a:pt x="163623" y="228459"/>
                  <a:pt x="165792" y="229182"/>
                  <a:pt x="167599" y="229905"/>
                </a:cubicBezTo>
                <a:cubicBezTo>
                  <a:pt x="169407" y="230628"/>
                  <a:pt x="170130" y="232074"/>
                  <a:pt x="170853" y="233881"/>
                </a:cubicBezTo>
                <a:lnTo>
                  <a:pt x="173745" y="253403"/>
                </a:lnTo>
                <a:cubicBezTo>
                  <a:pt x="178445" y="253764"/>
                  <a:pt x="183144" y="253764"/>
                  <a:pt x="187844" y="253403"/>
                </a:cubicBezTo>
                <a:lnTo>
                  <a:pt x="191097" y="233881"/>
                </a:lnTo>
                <a:cubicBezTo>
                  <a:pt x="191097" y="232074"/>
                  <a:pt x="192182" y="230628"/>
                  <a:pt x="193989" y="229905"/>
                </a:cubicBezTo>
                <a:cubicBezTo>
                  <a:pt x="195797" y="229182"/>
                  <a:pt x="197605" y="228459"/>
                  <a:pt x="199412" y="227736"/>
                </a:cubicBezTo>
                <a:cubicBezTo>
                  <a:pt x="200858" y="227013"/>
                  <a:pt x="202666" y="227374"/>
                  <a:pt x="204473" y="228097"/>
                </a:cubicBezTo>
                <a:lnTo>
                  <a:pt x="220380" y="240027"/>
                </a:lnTo>
                <a:cubicBezTo>
                  <a:pt x="223995" y="236774"/>
                  <a:pt x="227248" y="233881"/>
                  <a:pt x="230140" y="230266"/>
                </a:cubicBezTo>
                <a:lnTo>
                  <a:pt x="218572" y="213637"/>
                </a:lnTo>
                <a:cubicBezTo>
                  <a:pt x="217488" y="212552"/>
                  <a:pt x="217126" y="210383"/>
                  <a:pt x="218211" y="208937"/>
                </a:cubicBezTo>
                <a:cubicBezTo>
                  <a:pt x="218934" y="207130"/>
                  <a:pt x="219657" y="205322"/>
                  <a:pt x="220380" y="203515"/>
                </a:cubicBezTo>
                <a:cubicBezTo>
                  <a:pt x="220741" y="202069"/>
                  <a:pt x="222187" y="200984"/>
                  <a:pt x="223995" y="200261"/>
                </a:cubicBezTo>
                <a:lnTo>
                  <a:pt x="243878" y="197369"/>
                </a:lnTo>
                <a:cubicBezTo>
                  <a:pt x="243878" y="195200"/>
                  <a:pt x="244239" y="192669"/>
                  <a:pt x="244239" y="190500"/>
                </a:cubicBezTo>
                <a:cubicBezTo>
                  <a:pt x="244239" y="187970"/>
                  <a:pt x="243878" y="185801"/>
                  <a:pt x="243878" y="183632"/>
                </a:cubicBezTo>
                <a:lnTo>
                  <a:pt x="223995" y="180378"/>
                </a:lnTo>
                <a:cubicBezTo>
                  <a:pt x="222187" y="180016"/>
                  <a:pt x="220741" y="178932"/>
                  <a:pt x="220380" y="177124"/>
                </a:cubicBezTo>
                <a:cubicBezTo>
                  <a:pt x="219657" y="175317"/>
                  <a:pt x="218934" y="173509"/>
                  <a:pt x="218211" y="171702"/>
                </a:cubicBezTo>
                <a:cubicBezTo>
                  <a:pt x="217126" y="170256"/>
                  <a:pt x="217488" y="168448"/>
                  <a:pt x="218572" y="166640"/>
                </a:cubicBezTo>
                <a:lnTo>
                  <a:pt x="230140" y="150734"/>
                </a:lnTo>
                <a:cubicBezTo>
                  <a:pt x="227610" y="147119"/>
                  <a:pt x="223995" y="143865"/>
                  <a:pt x="220380" y="140973"/>
                </a:cubicBezTo>
                <a:lnTo>
                  <a:pt x="204473" y="152541"/>
                </a:lnTo>
                <a:cubicBezTo>
                  <a:pt x="202666" y="153626"/>
                  <a:pt x="200858" y="153987"/>
                  <a:pt x="199412" y="152903"/>
                </a:cubicBezTo>
                <a:cubicBezTo>
                  <a:pt x="197605" y="152180"/>
                  <a:pt x="195797" y="151457"/>
                  <a:pt x="193989" y="151095"/>
                </a:cubicBezTo>
                <a:cubicBezTo>
                  <a:pt x="192182" y="150372"/>
                  <a:pt x="191097" y="148926"/>
                  <a:pt x="191097" y="147119"/>
                </a:cubicBezTo>
                <a:lnTo>
                  <a:pt x="187844" y="127236"/>
                </a:lnTo>
                <a:cubicBezTo>
                  <a:pt x="183144" y="126874"/>
                  <a:pt x="178445" y="126874"/>
                  <a:pt x="173745" y="127236"/>
                </a:cubicBezTo>
                <a:close/>
                <a:moveTo>
                  <a:pt x="169045" y="118559"/>
                </a:moveTo>
                <a:cubicBezTo>
                  <a:pt x="176637" y="117475"/>
                  <a:pt x="184590" y="117475"/>
                  <a:pt x="192543" y="118559"/>
                </a:cubicBezTo>
                <a:cubicBezTo>
                  <a:pt x="194351" y="118921"/>
                  <a:pt x="196159" y="120728"/>
                  <a:pt x="196520" y="122536"/>
                </a:cubicBezTo>
                <a:lnTo>
                  <a:pt x="199412" y="142780"/>
                </a:lnTo>
                <a:cubicBezTo>
                  <a:pt x="200135" y="143142"/>
                  <a:pt x="200497" y="143142"/>
                  <a:pt x="200858" y="143503"/>
                </a:cubicBezTo>
                <a:lnTo>
                  <a:pt x="217488" y="131212"/>
                </a:lnTo>
                <a:cubicBezTo>
                  <a:pt x="219295" y="130128"/>
                  <a:pt x="221464" y="130128"/>
                  <a:pt x="223272" y="131212"/>
                </a:cubicBezTo>
                <a:cubicBezTo>
                  <a:pt x="229779" y="135912"/>
                  <a:pt x="235202" y="141696"/>
                  <a:pt x="239901" y="147842"/>
                </a:cubicBezTo>
                <a:cubicBezTo>
                  <a:pt x="240986" y="149649"/>
                  <a:pt x="240986" y="151818"/>
                  <a:pt x="239901" y="153626"/>
                </a:cubicBezTo>
                <a:lnTo>
                  <a:pt x="227610" y="170256"/>
                </a:lnTo>
                <a:cubicBezTo>
                  <a:pt x="227971" y="170617"/>
                  <a:pt x="227971" y="170979"/>
                  <a:pt x="228333" y="171702"/>
                </a:cubicBezTo>
                <a:lnTo>
                  <a:pt x="248577" y="174594"/>
                </a:lnTo>
                <a:cubicBezTo>
                  <a:pt x="250747" y="174955"/>
                  <a:pt x="252193" y="176763"/>
                  <a:pt x="252554" y="178570"/>
                </a:cubicBezTo>
                <a:cubicBezTo>
                  <a:pt x="253277" y="182547"/>
                  <a:pt x="253639" y="186524"/>
                  <a:pt x="253639" y="190500"/>
                </a:cubicBezTo>
                <a:cubicBezTo>
                  <a:pt x="253639" y="194115"/>
                  <a:pt x="253277" y="198453"/>
                  <a:pt x="252554" y="202430"/>
                </a:cubicBezTo>
                <a:cubicBezTo>
                  <a:pt x="252193" y="204238"/>
                  <a:pt x="250747" y="205684"/>
                  <a:pt x="248577" y="206045"/>
                </a:cubicBezTo>
                <a:lnTo>
                  <a:pt x="228333" y="209299"/>
                </a:lnTo>
                <a:cubicBezTo>
                  <a:pt x="227971" y="209660"/>
                  <a:pt x="227971" y="210022"/>
                  <a:pt x="227610" y="210383"/>
                </a:cubicBezTo>
                <a:lnTo>
                  <a:pt x="239901" y="227374"/>
                </a:lnTo>
                <a:cubicBezTo>
                  <a:pt x="240986" y="229182"/>
                  <a:pt x="240986" y="231351"/>
                  <a:pt x="239901" y="232797"/>
                </a:cubicBezTo>
                <a:cubicBezTo>
                  <a:pt x="235202" y="239304"/>
                  <a:pt x="229417" y="245088"/>
                  <a:pt x="223272" y="249426"/>
                </a:cubicBezTo>
                <a:cubicBezTo>
                  <a:pt x="221464" y="250511"/>
                  <a:pt x="219295" y="250511"/>
                  <a:pt x="217488" y="249426"/>
                </a:cubicBezTo>
                <a:lnTo>
                  <a:pt x="200858" y="237497"/>
                </a:lnTo>
                <a:cubicBezTo>
                  <a:pt x="200497" y="237497"/>
                  <a:pt x="200135" y="237858"/>
                  <a:pt x="199412" y="237858"/>
                </a:cubicBezTo>
                <a:lnTo>
                  <a:pt x="196520" y="258464"/>
                </a:lnTo>
                <a:cubicBezTo>
                  <a:pt x="196159" y="260272"/>
                  <a:pt x="194351" y="262079"/>
                  <a:pt x="192543" y="262079"/>
                </a:cubicBezTo>
                <a:cubicBezTo>
                  <a:pt x="188928" y="262802"/>
                  <a:pt x="184590" y="263164"/>
                  <a:pt x="180614" y="263164"/>
                </a:cubicBezTo>
                <a:cubicBezTo>
                  <a:pt x="176637" y="263164"/>
                  <a:pt x="173022" y="262802"/>
                  <a:pt x="169045" y="262079"/>
                </a:cubicBezTo>
                <a:cubicBezTo>
                  <a:pt x="166876" y="262079"/>
                  <a:pt x="165430" y="260272"/>
                  <a:pt x="165069" y="258464"/>
                </a:cubicBezTo>
                <a:lnTo>
                  <a:pt x="161815" y="237858"/>
                </a:lnTo>
                <a:cubicBezTo>
                  <a:pt x="161454" y="237858"/>
                  <a:pt x="161092" y="237497"/>
                  <a:pt x="160731" y="237497"/>
                </a:cubicBezTo>
                <a:lnTo>
                  <a:pt x="143739" y="249426"/>
                </a:lnTo>
                <a:cubicBezTo>
                  <a:pt x="141932" y="250511"/>
                  <a:pt x="140124" y="250511"/>
                  <a:pt x="138317" y="249426"/>
                </a:cubicBezTo>
                <a:cubicBezTo>
                  <a:pt x="131810" y="245088"/>
                  <a:pt x="126025" y="239304"/>
                  <a:pt x="121687" y="232797"/>
                </a:cubicBezTo>
                <a:cubicBezTo>
                  <a:pt x="120603" y="231351"/>
                  <a:pt x="120603" y="229182"/>
                  <a:pt x="121687" y="227374"/>
                </a:cubicBezTo>
                <a:lnTo>
                  <a:pt x="133617" y="210383"/>
                </a:lnTo>
                <a:cubicBezTo>
                  <a:pt x="133617" y="210022"/>
                  <a:pt x="133256" y="209660"/>
                  <a:pt x="133256" y="209299"/>
                </a:cubicBezTo>
                <a:lnTo>
                  <a:pt x="112650" y="206045"/>
                </a:lnTo>
                <a:cubicBezTo>
                  <a:pt x="110842" y="205684"/>
                  <a:pt x="109034" y="204238"/>
                  <a:pt x="109034" y="202430"/>
                </a:cubicBezTo>
                <a:cubicBezTo>
                  <a:pt x="108311" y="198453"/>
                  <a:pt x="107950" y="194115"/>
                  <a:pt x="107950" y="190500"/>
                </a:cubicBezTo>
                <a:cubicBezTo>
                  <a:pt x="107950" y="186524"/>
                  <a:pt x="108311" y="182547"/>
                  <a:pt x="109034" y="178570"/>
                </a:cubicBezTo>
                <a:cubicBezTo>
                  <a:pt x="109034" y="176763"/>
                  <a:pt x="110842" y="174955"/>
                  <a:pt x="112650" y="174594"/>
                </a:cubicBezTo>
                <a:lnTo>
                  <a:pt x="133256" y="171702"/>
                </a:lnTo>
                <a:cubicBezTo>
                  <a:pt x="133256" y="170979"/>
                  <a:pt x="133617" y="170617"/>
                  <a:pt x="133617" y="170256"/>
                </a:cubicBezTo>
                <a:lnTo>
                  <a:pt x="121687" y="153626"/>
                </a:lnTo>
                <a:cubicBezTo>
                  <a:pt x="120603" y="151818"/>
                  <a:pt x="120603" y="149649"/>
                  <a:pt x="121687" y="147842"/>
                </a:cubicBezTo>
                <a:cubicBezTo>
                  <a:pt x="126025" y="141696"/>
                  <a:pt x="131810" y="135912"/>
                  <a:pt x="138317" y="131212"/>
                </a:cubicBezTo>
                <a:cubicBezTo>
                  <a:pt x="140124" y="130128"/>
                  <a:pt x="141932" y="130128"/>
                  <a:pt x="143739" y="131212"/>
                </a:cubicBezTo>
                <a:lnTo>
                  <a:pt x="160731" y="143503"/>
                </a:lnTo>
                <a:cubicBezTo>
                  <a:pt x="161092" y="143142"/>
                  <a:pt x="161454" y="143142"/>
                  <a:pt x="161815" y="142780"/>
                </a:cubicBezTo>
                <a:lnTo>
                  <a:pt x="165069" y="122536"/>
                </a:lnTo>
                <a:cubicBezTo>
                  <a:pt x="165430" y="120728"/>
                  <a:pt x="166876" y="118921"/>
                  <a:pt x="169045" y="118559"/>
                </a:cubicBezTo>
                <a:close/>
                <a:moveTo>
                  <a:pt x="97414" y="9386"/>
                </a:moveTo>
                <a:cubicBezTo>
                  <a:pt x="76849" y="9386"/>
                  <a:pt x="59892" y="25994"/>
                  <a:pt x="59892" y="46572"/>
                </a:cubicBezTo>
                <a:cubicBezTo>
                  <a:pt x="59892" y="49461"/>
                  <a:pt x="60253" y="52710"/>
                  <a:pt x="60974" y="55598"/>
                </a:cubicBezTo>
                <a:cubicBezTo>
                  <a:pt x="61335" y="57042"/>
                  <a:pt x="61335" y="58847"/>
                  <a:pt x="60253" y="59569"/>
                </a:cubicBezTo>
                <a:cubicBezTo>
                  <a:pt x="59531" y="60652"/>
                  <a:pt x="58449" y="61374"/>
                  <a:pt x="56645" y="61735"/>
                </a:cubicBezTo>
                <a:cubicBezTo>
                  <a:pt x="30307" y="62819"/>
                  <a:pt x="9020" y="85202"/>
                  <a:pt x="9020" y="111918"/>
                </a:cubicBezTo>
                <a:cubicBezTo>
                  <a:pt x="9020" y="133941"/>
                  <a:pt x="23812" y="153797"/>
                  <a:pt x="44738" y="159935"/>
                </a:cubicBezTo>
                <a:cubicBezTo>
                  <a:pt x="49429" y="133219"/>
                  <a:pt x="73963" y="113001"/>
                  <a:pt x="102466" y="115529"/>
                </a:cubicBezTo>
                <a:cubicBezTo>
                  <a:pt x="102466" y="113723"/>
                  <a:pt x="102466" y="111918"/>
                  <a:pt x="102466" y="110474"/>
                </a:cubicBezTo>
                <a:cubicBezTo>
                  <a:pt x="102466" y="75454"/>
                  <a:pt x="130608" y="47294"/>
                  <a:pt x="165605" y="47294"/>
                </a:cubicBezTo>
                <a:cubicBezTo>
                  <a:pt x="170656" y="47294"/>
                  <a:pt x="175346" y="48016"/>
                  <a:pt x="180398" y="48738"/>
                </a:cubicBezTo>
                <a:cubicBezTo>
                  <a:pt x="178954" y="34658"/>
                  <a:pt x="166687" y="23828"/>
                  <a:pt x="152255" y="23828"/>
                </a:cubicBezTo>
                <a:cubicBezTo>
                  <a:pt x="146122" y="23828"/>
                  <a:pt x="140710" y="25272"/>
                  <a:pt x="135659" y="28882"/>
                </a:cubicBezTo>
                <a:cubicBezTo>
                  <a:pt x="134576" y="29604"/>
                  <a:pt x="133494" y="29965"/>
                  <a:pt x="132051" y="29604"/>
                </a:cubicBezTo>
                <a:cubicBezTo>
                  <a:pt x="130608" y="29604"/>
                  <a:pt x="129886" y="28521"/>
                  <a:pt x="129164" y="27438"/>
                </a:cubicBezTo>
                <a:cubicBezTo>
                  <a:pt x="122309" y="15885"/>
                  <a:pt x="110403" y="9386"/>
                  <a:pt x="97414" y="9386"/>
                </a:cubicBezTo>
                <a:close/>
                <a:moveTo>
                  <a:pt x="97414" y="0"/>
                </a:moveTo>
                <a:cubicBezTo>
                  <a:pt x="112207" y="0"/>
                  <a:pt x="125556" y="6859"/>
                  <a:pt x="134216" y="18773"/>
                </a:cubicBezTo>
                <a:cubicBezTo>
                  <a:pt x="139988" y="15885"/>
                  <a:pt x="145761" y="14441"/>
                  <a:pt x="152255" y="14441"/>
                </a:cubicBezTo>
                <a:cubicBezTo>
                  <a:pt x="172821" y="14441"/>
                  <a:pt x="189778" y="31409"/>
                  <a:pt x="189778" y="51988"/>
                </a:cubicBezTo>
                <a:cubicBezTo>
                  <a:pt x="207818" y="59569"/>
                  <a:pt x="221528" y="75454"/>
                  <a:pt x="226579" y="94589"/>
                </a:cubicBezTo>
                <a:cubicBezTo>
                  <a:pt x="232352" y="91340"/>
                  <a:pt x="238846" y="89535"/>
                  <a:pt x="245341" y="89535"/>
                </a:cubicBezTo>
                <a:cubicBezTo>
                  <a:pt x="265545" y="89535"/>
                  <a:pt x="282503" y="106503"/>
                  <a:pt x="282503" y="126720"/>
                </a:cubicBezTo>
                <a:cubicBezTo>
                  <a:pt x="282503" y="131053"/>
                  <a:pt x="281781" y="135746"/>
                  <a:pt x="279977" y="139717"/>
                </a:cubicBezTo>
                <a:cubicBezTo>
                  <a:pt x="297295" y="145494"/>
                  <a:pt x="309201" y="161740"/>
                  <a:pt x="309201" y="180514"/>
                </a:cubicBezTo>
                <a:cubicBezTo>
                  <a:pt x="309201" y="203981"/>
                  <a:pt x="290079" y="223476"/>
                  <a:pt x="266267" y="223476"/>
                </a:cubicBezTo>
                <a:cubicBezTo>
                  <a:pt x="263741" y="223476"/>
                  <a:pt x="261576" y="221310"/>
                  <a:pt x="261576" y="218783"/>
                </a:cubicBezTo>
                <a:cubicBezTo>
                  <a:pt x="261576" y="215895"/>
                  <a:pt x="263741" y="214090"/>
                  <a:pt x="266267" y="214090"/>
                </a:cubicBezTo>
                <a:cubicBezTo>
                  <a:pt x="284667" y="214090"/>
                  <a:pt x="299821" y="198926"/>
                  <a:pt x="299821" y="180514"/>
                </a:cubicBezTo>
                <a:cubicBezTo>
                  <a:pt x="299821" y="164267"/>
                  <a:pt x="288275" y="150548"/>
                  <a:pt x="272400" y="147660"/>
                </a:cubicBezTo>
                <a:cubicBezTo>
                  <a:pt x="270957" y="146938"/>
                  <a:pt x="269875" y="146216"/>
                  <a:pt x="269153" y="144772"/>
                </a:cubicBezTo>
                <a:cubicBezTo>
                  <a:pt x="268432" y="143328"/>
                  <a:pt x="268792" y="141884"/>
                  <a:pt x="269153" y="140439"/>
                </a:cubicBezTo>
                <a:cubicBezTo>
                  <a:pt x="271679" y="136107"/>
                  <a:pt x="272761" y="131775"/>
                  <a:pt x="272761" y="126720"/>
                </a:cubicBezTo>
                <a:cubicBezTo>
                  <a:pt x="272761" y="111557"/>
                  <a:pt x="260494" y="98921"/>
                  <a:pt x="245341" y="98921"/>
                </a:cubicBezTo>
                <a:cubicBezTo>
                  <a:pt x="238486" y="98921"/>
                  <a:pt x="231630" y="101809"/>
                  <a:pt x="226579" y="106503"/>
                </a:cubicBezTo>
                <a:cubicBezTo>
                  <a:pt x="225136" y="107586"/>
                  <a:pt x="223332" y="107947"/>
                  <a:pt x="221889" y="107225"/>
                </a:cubicBezTo>
                <a:cubicBezTo>
                  <a:pt x="220085" y="106503"/>
                  <a:pt x="219003" y="105059"/>
                  <a:pt x="218642" y="103254"/>
                </a:cubicBezTo>
                <a:cubicBezTo>
                  <a:pt x="215395" y="76538"/>
                  <a:pt x="192304" y="56681"/>
                  <a:pt x="165605" y="56681"/>
                </a:cubicBezTo>
                <a:cubicBezTo>
                  <a:pt x="136020" y="56681"/>
                  <a:pt x="111846" y="80870"/>
                  <a:pt x="111846" y="110474"/>
                </a:cubicBezTo>
                <a:cubicBezTo>
                  <a:pt x="111846" y="113723"/>
                  <a:pt x="111846" y="116612"/>
                  <a:pt x="112568" y="120222"/>
                </a:cubicBezTo>
                <a:cubicBezTo>
                  <a:pt x="112929" y="122027"/>
                  <a:pt x="112207" y="123471"/>
                  <a:pt x="111125" y="124554"/>
                </a:cubicBezTo>
                <a:cubicBezTo>
                  <a:pt x="110403" y="125637"/>
                  <a:pt x="108599" y="125998"/>
                  <a:pt x="107156" y="125637"/>
                </a:cubicBezTo>
                <a:cubicBezTo>
                  <a:pt x="103909" y="124915"/>
                  <a:pt x="101022" y="124915"/>
                  <a:pt x="97775" y="124915"/>
                </a:cubicBezTo>
                <a:cubicBezTo>
                  <a:pt x="73241" y="124915"/>
                  <a:pt x="53037" y="144772"/>
                  <a:pt x="53037" y="169322"/>
                </a:cubicBezTo>
                <a:cubicBezTo>
                  <a:pt x="53037" y="193872"/>
                  <a:pt x="73241" y="214090"/>
                  <a:pt x="97775" y="214090"/>
                </a:cubicBezTo>
                <a:cubicBezTo>
                  <a:pt x="100301" y="214090"/>
                  <a:pt x="102466" y="215895"/>
                  <a:pt x="102466" y="218783"/>
                </a:cubicBezTo>
                <a:cubicBezTo>
                  <a:pt x="102466" y="221310"/>
                  <a:pt x="100301" y="223476"/>
                  <a:pt x="97775" y="223476"/>
                </a:cubicBezTo>
                <a:cubicBezTo>
                  <a:pt x="68190" y="223476"/>
                  <a:pt x="44017" y="199287"/>
                  <a:pt x="44017" y="169683"/>
                </a:cubicBezTo>
                <a:cubicBezTo>
                  <a:pt x="18040" y="162462"/>
                  <a:pt x="0" y="138995"/>
                  <a:pt x="0" y="111918"/>
                </a:cubicBezTo>
                <a:cubicBezTo>
                  <a:pt x="0" y="81953"/>
                  <a:pt x="22008" y="57042"/>
                  <a:pt x="51233" y="52710"/>
                </a:cubicBezTo>
                <a:cubicBezTo>
                  <a:pt x="50511" y="50544"/>
                  <a:pt x="50511" y="48738"/>
                  <a:pt x="50511" y="46572"/>
                </a:cubicBezTo>
                <a:cubicBezTo>
                  <a:pt x="50511" y="20939"/>
                  <a:pt x="71437" y="0"/>
                  <a:pt x="97414" y="0"/>
                </a:cubicBezTo>
                <a:close/>
              </a:path>
            </a:pathLst>
          </a:custGeom>
          <a:solidFill>
            <a:srgbClr val="2576B7">
              <a:lumMod val="75000"/>
            </a:srgbClr>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120" name="Freeform 756">
            <a:extLst>
              <a:ext uri="{FF2B5EF4-FFF2-40B4-BE49-F238E27FC236}">
                <a16:creationId xmlns:a16="http://schemas.microsoft.com/office/drawing/2014/main" id="{FF693DFC-1CDA-4CF8-97CA-9CC81EA63BC0}"/>
              </a:ext>
            </a:extLst>
          </p:cNvPr>
          <p:cNvSpPr>
            <a:spLocks noChangeArrowheads="1"/>
          </p:cNvSpPr>
          <p:nvPr/>
        </p:nvSpPr>
        <p:spPr bwMode="auto">
          <a:xfrm>
            <a:off x="6397872" y="4744534"/>
            <a:ext cx="455486" cy="455484"/>
          </a:xfrm>
          <a:custGeom>
            <a:avLst/>
            <a:gdLst/>
            <a:ahLst/>
            <a:cxnLst/>
            <a:rect l="0" t="0" r="r" b="b"/>
            <a:pathLst>
              <a:path w="309203" h="309202">
                <a:moveTo>
                  <a:pt x="9719" y="281813"/>
                </a:moveTo>
                <a:lnTo>
                  <a:pt x="9719" y="290102"/>
                </a:lnTo>
                <a:cubicBezTo>
                  <a:pt x="9719" y="295508"/>
                  <a:pt x="13678" y="299832"/>
                  <a:pt x="19078" y="299832"/>
                </a:cubicBezTo>
                <a:lnTo>
                  <a:pt x="290125" y="299832"/>
                </a:lnTo>
                <a:cubicBezTo>
                  <a:pt x="295525" y="299832"/>
                  <a:pt x="299484" y="295508"/>
                  <a:pt x="299484" y="290102"/>
                </a:cubicBezTo>
                <a:lnTo>
                  <a:pt x="299484" y="281813"/>
                </a:lnTo>
                <a:lnTo>
                  <a:pt x="9719" y="281813"/>
                </a:lnTo>
                <a:close/>
                <a:moveTo>
                  <a:pt x="30596" y="240370"/>
                </a:moveTo>
                <a:lnTo>
                  <a:pt x="12958" y="272444"/>
                </a:lnTo>
                <a:lnTo>
                  <a:pt x="296245" y="272444"/>
                </a:lnTo>
                <a:lnTo>
                  <a:pt x="278607" y="240370"/>
                </a:lnTo>
                <a:lnTo>
                  <a:pt x="241531" y="240370"/>
                </a:lnTo>
                <a:lnTo>
                  <a:pt x="200136" y="240370"/>
                </a:lnTo>
                <a:lnTo>
                  <a:pt x="109067" y="240370"/>
                </a:lnTo>
                <a:lnTo>
                  <a:pt x="68032" y="240370"/>
                </a:lnTo>
                <a:lnTo>
                  <a:pt x="30596" y="240370"/>
                </a:lnTo>
                <a:close/>
                <a:moveTo>
                  <a:pt x="100248" y="200025"/>
                </a:moveTo>
                <a:lnTo>
                  <a:pt x="164865" y="200025"/>
                </a:lnTo>
                <a:cubicBezTo>
                  <a:pt x="167364" y="200025"/>
                  <a:pt x="169506" y="201789"/>
                  <a:pt x="169506" y="204611"/>
                </a:cubicBezTo>
                <a:cubicBezTo>
                  <a:pt x="169506" y="207081"/>
                  <a:pt x="167364" y="209197"/>
                  <a:pt x="164865" y="209197"/>
                </a:cubicBezTo>
                <a:lnTo>
                  <a:pt x="100248" y="209197"/>
                </a:lnTo>
                <a:cubicBezTo>
                  <a:pt x="97392" y="209197"/>
                  <a:pt x="95250" y="207081"/>
                  <a:pt x="95250" y="204611"/>
                </a:cubicBezTo>
                <a:cubicBezTo>
                  <a:pt x="95250" y="201789"/>
                  <a:pt x="97392" y="200025"/>
                  <a:pt x="100248" y="200025"/>
                </a:cubicBezTo>
                <a:close/>
                <a:moveTo>
                  <a:pt x="100250" y="166687"/>
                </a:moveTo>
                <a:lnTo>
                  <a:pt x="147399" y="166687"/>
                </a:lnTo>
                <a:cubicBezTo>
                  <a:pt x="149900" y="166687"/>
                  <a:pt x="152043" y="168728"/>
                  <a:pt x="152043" y="171450"/>
                </a:cubicBezTo>
                <a:cubicBezTo>
                  <a:pt x="152043" y="173831"/>
                  <a:pt x="149900" y="175872"/>
                  <a:pt x="147399" y="175872"/>
                </a:cubicBezTo>
                <a:lnTo>
                  <a:pt x="100250" y="175872"/>
                </a:lnTo>
                <a:cubicBezTo>
                  <a:pt x="97393" y="175872"/>
                  <a:pt x="95250" y="173831"/>
                  <a:pt x="95250" y="171450"/>
                </a:cubicBezTo>
                <a:cubicBezTo>
                  <a:pt x="95250" y="168728"/>
                  <a:pt x="97393" y="166687"/>
                  <a:pt x="100250" y="166687"/>
                </a:cubicBezTo>
                <a:close/>
                <a:moveTo>
                  <a:pt x="100314" y="133350"/>
                </a:moveTo>
                <a:lnTo>
                  <a:pt x="147336" y="133350"/>
                </a:lnTo>
                <a:cubicBezTo>
                  <a:pt x="149868" y="133350"/>
                  <a:pt x="152038" y="135391"/>
                  <a:pt x="152038" y="137773"/>
                </a:cubicBezTo>
                <a:cubicBezTo>
                  <a:pt x="152038" y="140494"/>
                  <a:pt x="149868" y="142535"/>
                  <a:pt x="147336" y="142535"/>
                </a:cubicBezTo>
                <a:lnTo>
                  <a:pt x="100314" y="142535"/>
                </a:lnTo>
                <a:cubicBezTo>
                  <a:pt x="97420" y="142535"/>
                  <a:pt x="95250" y="140494"/>
                  <a:pt x="95250" y="137773"/>
                </a:cubicBezTo>
                <a:cubicBezTo>
                  <a:pt x="95250" y="135391"/>
                  <a:pt x="97420" y="133350"/>
                  <a:pt x="100314" y="133350"/>
                </a:cubicBezTo>
                <a:close/>
                <a:moveTo>
                  <a:pt x="174464" y="111009"/>
                </a:moveTo>
                <a:lnTo>
                  <a:pt x="174464" y="168182"/>
                </a:lnTo>
                <a:lnTo>
                  <a:pt x="185989" y="168182"/>
                </a:lnTo>
                <a:cubicBezTo>
                  <a:pt x="188510" y="168182"/>
                  <a:pt x="190671" y="170353"/>
                  <a:pt x="190671" y="173248"/>
                </a:cubicBezTo>
                <a:lnTo>
                  <a:pt x="190671" y="185913"/>
                </a:lnTo>
                <a:lnTo>
                  <a:pt x="214080" y="169267"/>
                </a:lnTo>
                <a:cubicBezTo>
                  <a:pt x="214801" y="168906"/>
                  <a:pt x="215521" y="168182"/>
                  <a:pt x="216601" y="168182"/>
                </a:cubicBezTo>
                <a:lnTo>
                  <a:pt x="276026" y="168182"/>
                </a:lnTo>
                <a:lnTo>
                  <a:pt x="276026" y="111009"/>
                </a:lnTo>
                <a:lnTo>
                  <a:pt x="174464" y="111009"/>
                </a:lnTo>
                <a:close/>
                <a:moveTo>
                  <a:pt x="169782" y="101600"/>
                </a:moveTo>
                <a:lnTo>
                  <a:pt x="280708" y="101600"/>
                </a:lnTo>
                <a:cubicBezTo>
                  <a:pt x="283229" y="101600"/>
                  <a:pt x="285390" y="103771"/>
                  <a:pt x="285390" y="106304"/>
                </a:cubicBezTo>
                <a:lnTo>
                  <a:pt x="285390" y="173248"/>
                </a:lnTo>
                <a:cubicBezTo>
                  <a:pt x="285390" y="175781"/>
                  <a:pt x="283229" y="177952"/>
                  <a:pt x="280708" y="177952"/>
                </a:cubicBezTo>
                <a:lnTo>
                  <a:pt x="218042" y="177952"/>
                </a:lnTo>
                <a:lnTo>
                  <a:pt x="188870" y="198578"/>
                </a:lnTo>
                <a:cubicBezTo>
                  <a:pt x="187790" y="199302"/>
                  <a:pt x="186709" y="199663"/>
                  <a:pt x="185989" y="199663"/>
                </a:cubicBezTo>
                <a:cubicBezTo>
                  <a:pt x="185268" y="199663"/>
                  <a:pt x="184548" y="199663"/>
                  <a:pt x="183828" y="199302"/>
                </a:cubicBezTo>
                <a:cubicBezTo>
                  <a:pt x="182027" y="198216"/>
                  <a:pt x="181307" y="196769"/>
                  <a:pt x="181307" y="194959"/>
                </a:cubicBezTo>
                <a:lnTo>
                  <a:pt x="181307" y="177952"/>
                </a:lnTo>
                <a:lnTo>
                  <a:pt x="169782" y="177952"/>
                </a:lnTo>
                <a:cubicBezTo>
                  <a:pt x="167261" y="177952"/>
                  <a:pt x="165100" y="175781"/>
                  <a:pt x="165100" y="173248"/>
                </a:cubicBezTo>
                <a:lnTo>
                  <a:pt x="165100" y="106304"/>
                </a:lnTo>
                <a:cubicBezTo>
                  <a:pt x="165100" y="103771"/>
                  <a:pt x="167261" y="101600"/>
                  <a:pt x="169782" y="101600"/>
                </a:cubicBezTo>
                <a:close/>
                <a:moveTo>
                  <a:pt x="100264" y="101600"/>
                </a:moveTo>
                <a:lnTo>
                  <a:pt x="148974" y="101600"/>
                </a:lnTo>
                <a:cubicBezTo>
                  <a:pt x="151481" y="101600"/>
                  <a:pt x="153630" y="103717"/>
                  <a:pt x="153630" y="106186"/>
                </a:cubicBezTo>
                <a:cubicBezTo>
                  <a:pt x="153630" y="108656"/>
                  <a:pt x="151481" y="110772"/>
                  <a:pt x="148974" y="110772"/>
                </a:cubicBezTo>
                <a:lnTo>
                  <a:pt x="100264" y="110772"/>
                </a:lnTo>
                <a:cubicBezTo>
                  <a:pt x="97399" y="110772"/>
                  <a:pt x="95250" y="108656"/>
                  <a:pt x="95250" y="106186"/>
                </a:cubicBezTo>
                <a:cubicBezTo>
                  <a:pt x="95250" y="103717"/>
                  <a:pt x="97399" y="101600"/>
                  <a:pt x="100264" y="101600"/>
                </a:cubicBezTo>
                <a:close/>
                <a:moveTo>
                  <a:pt x="150721" y="68262"/>
                </a:moveTo>
                <a:lnTo>
                  <a:pt x="209643" y="68262"/>
                </a:lnTo>
                <a:cubicBezTo>
                  <a:pt x="212157" y="68262"/>
                  <a:pt x="213954" y="70378"/>
                  <a:pt x="213954" y="72848"/>
                </a:cubicBezTo>
                <a:cubicBezTo>
                  <a:pt x="213954" y="75317"/>
                  <a:pt x="212157" y="77434"/>
                  <a:pt x="209643" y="77434"/>
                </a:cubicBezTo>
                <a:lnTo>
                  <a:pt x="150721" y="77434"/>
                </a:lnTo>
                <a:cubicBezTo>
                  <a:pt x="148206" y="77434"/>
                  <a:pt x="146050" y="75317"/>
                  <a:pt x="146050" y="72848"/>
                </a:cubicBezTo>
                <a:cubicBezTo>
                  <a:pt x="146050" y="70378"/>
                  <a:pt x="148206" y="68262"/>
                  <a:pt x="150721" y="68262"/>
                </a:cubicBezTo>
                <a:close/>
                <a:moveTo>
                  <a:pt x="100301" y="68262"/>
                </a:moveTo>
                <a:lnTo>
                  <a:pt x="129887" y="68262"/>
                </a:lnTo>
                <a:cubicBezTo>
                  <a:pt x="132412" y="68262"/>
                  <a:pt x="134577" y="70378"/>
                  <a:pt x="134577" y="72848"/>
                </a:cubicBezTo>
                <a:cubicBezTo>
                  <a:pt x="134577" y="75317"/>
                  <a:pt x="132412" y="77434"/>
                  <a:pt x="129887" y="77434"/>
                </a:cubicBezTo>
                <a:lnTo>
                  <a:pt x="100301" y="77434"/>
                </a:lnTo>
                <a:cubicBezTo>
                  <a:pt x="97415" y="77434"/>
                  <a:pt x="95250" y="75317"/>
                  <a:pt x="95250" y="72848"/>
                </a:cubicBezTo>
                <a:cubicBezTo>
                  <a:pt x="95250" y="70378"/>
                  <a:pt x="97415" y="68262"/>
                  <a:pt x="100301" y="68262"/>
                </a:cubicBezTo>
                <a:close/>
                <a:moveTo>
                  <a:pt x="263319" y="47625"/>
                </a:moveTo>
                <a:lnTo>
                  <a:pt x="266123" y="47625"/>
                </a:lnTo>
                <a:cubicBezTo>
                  <a:pt x="276638" y="47625"/>
                  <a:pt x="285400" y="56676"/>
                  <a:pt x="285400" y="67176"/>
                </a:cubicBezTo>
                <a:lnTo>
                  <a:pt x="285400" y="83831"/>
                </a:lnTo>
                <a:cubicBezTo>
                  <a:pt x="285400" y="86365"/>
                  <a:pt x="283297" y="88538"/>
                  <a:pt x="280843" y="88538"/>
                </a:cubicBezTo>
                <a:cubicBezTo>
                  <a:pt x="278390" y="88538"/>
                  <a:pt x="276287" y="86365"/>
                  <a:pt x="276287" y="83831"/>
                </a:cubicBezTo>
                <a:lnTo>
                  <a:pt x="276287" y="67176"/>
                </a:lnTo>
                <a:cubicBezTo>
                  <a:pt x="276287" y="61745"/>
                  <a:pt x="271731" y="57400"/>
                  <a:pt x="266123" y="57400"/>
                </a:cubicBezTo>
                <a:lnTo>
                  <a:pt x="263319" y="57400"/>
                </a:lnTo>
                <a:cubicBezTo>
                  <a:pt x="260866" y="57400"/>
                  <a:pt x="258763" y="55228"/>
                  <a:pt x="258763" y="52694"/>
                </a:cubicBezTo>
                <a:cubicBezTo>
                  <a:pt x="258763" y="49797"/>
                  <a:pt x="260866" y="47625"/>
                  <a:pt x="263319" y="47625"/>
                </a:cubicBezTo>
                <a:close/>
                <a:moveTo>
                  <a:pt x="100284" y="34925"/>
                </a:moveTo>
                <a:lnTo>
                  <a:pt x="155303" y="34925"/>
                </a:lnTo>
                <a:cubicBezTo>
                  <a:pt x="157821" y="34925"/>
                  <a:pt x="159978" y="37041"/>
                  <a:pt x="159978" y="39511"/>
                </a:cubicBezTo>
                <a:cubicBezTo>
                  <a:pt x="159978" y="41980"/>
                  <a:pt x="157821" y="44097"/>
                  <a:pt x="155303" y="44097"/>
                </a:cubicBezTo>
                <a:lnTo>
                  <a:pt x="100284" y="44097"/>
                </a:lnTo>
                <a:cubicBezTo>
                  <a:pt x="97407" y="44097"/>
                  <a:pt x="95250" y="41980"/>
                  <a:pt x="95250" y="39511"/>
                </a:cubicBezTo>
                <a:cubicBezTo>
                  <a:pt x="95250" y="37041"/>
                  <a:pt x="97407" y="34925"/>
                  <a:pt x="100284" y="34925"/>
                </a:cubicBezTo>
                <a:close/>
                <a:moveTo>
                  <a:pt x="211655" y="15856"/>
                </a:moveTo>
                <a:lnTo>
                  <a:pt x="211655" y="34235"/>
                </a:lnTo>
                <a:lnTo>
                  <a:pt x="230013" y="34235"/>
                </a:lnTo>
                <a:lnTo>
                  <a:pt x="221014" y="25226"/>
                </a:lnTo>
                <a:lnTo>
                  <a:pt x="211655" y="15856"/>
                </a:lnTo>
                <a:close/>
                <a:moveTo>
                  <a:pt x="68032" y="0"/>
                </a:moveTo>
                <a:lnTo>
                  <a:pt x="206975" y="0"/>
                </a:lnTo>
                <a:cubicBezTo>
                  <a:pt x="207335" y="0"/>
                  <a:pt x="207335" y="0"/>
                  <a:pt x="207335" y="0"/>
                </a:cubicBezTo>
                <a:cubicBezTo>
                  <a:pt x="207695" y="0"/>
                  <a:pt x="208055" y="0"/>
                  <a:pt x="208415" y="360"/>
                </a:cubicBezTo>
                <a:cubicBezTo>
                  <a:pt x="208415" y="360"/>
                  <a:pt x="208775" y="360"/>
                  <a:pt x="209135" y="360"/>
                </a:cubicBezTo>
                <a:cubicBezTo>
                  <a:pt x="209495" y="720"/>
                  <a:pt x="209855" y="1081"/>
                  <a:pt x="210215" y="1441"/>
                </a:cubicBezTo>
                <a:lnTo>
                  <a:pt x="244771" y="35677"/>
                </a:lnTo>
                <a:cubicBezTo>
                  <a:pt x="245131" y="36398"/>
                  <a:pt x="245491" y="36758"/>
                  <a:pt x="245491" y="37118"/>
                </a:cubicBezTo>
                <a:cubicBezTo>
                  <a:pt x="245851" y="37479"/>
                  <a:pt x="245851" y="37479"/>
                  <a:pt x="245851" y="37839"/>
                </a:cubicBezTo>
                <a:cubicBezTo>
                  <a:pt x="246211" y="37839"/>
                  <a:pt x="246211" y="38199"/>
                  <a:pt x="246211" y="38920"/>
                </a:cubicBezTo>
                <a:cubicBezTo>
                  <a:pt x="246211" y="38920"/>
                  <a:pt x="246211" y="38920"/>
                  <a:pt x="246211" y="39281"/>
                </a:cubicBezTo>
                <a:lnTo>
                  <a:pt x="246211" y="83246"/>
                </a:lnTo>
                <a:cubicBezTo>
                  <a:pt x="246211" y="85769"/>
                  <a:pt x="244051" y="87931"/>
                  <a:pt x="241531" y="87931"/>
                </a:cubicBezTo>
                <a:cubicBezTo>
                  <a:pt x="239012" y="87931"/>
                  <a:pt x="236852" y="85769"/>
                  <a:pt x="236852" y="83246"/>
                </a:cubicBezTo>
                <a:lnTo>
                  <a:pt x="236852" y="43965"/>
                </a:lnTo>
                <a:lnTo>
                  <a:pt x="206975" y="43965"/>
                </a:lnTo>
                <a:cubicBezTo>
                  <a:pt x="204456" y="43965"/>
                  <a:pt x="202296" y="41803"/>
                  <a:pt x="202296" y="39281"/>
                </a:cubicBezTo>
                <a:lnTo>
                  <a:pt x="202296" y="9369"/>
                </a:lnTo>
                <a:lnTo>
                  <a:pt x="72351" y="9369"/>
                </a:lnTo>
                <a:lnTo>
                  <a:pt x="72351" y="231001"/>
                </a:lnTo>
                <a:lnTo>
                  <a:pt x="109067" y="231001"/>
                </a:lnTo>
                <a:lnTo>
                  <a:pt x="200136" y="231001"/>
                </a:lnTo>
                <a:lnTo>
                  <a:pt x="236852" y="231001"/>
                </a:lnTo>
                <a:lnTo>
                  <a:pt x="236852" y="195323"/>
                </a:lnTo>
                <a:cubicBezTo>
                  <a:pt x="236852" y="192440"/>
                  <a:pt x="239012" y="190639"/>
                  <a:pt x="241531" y="190639"/>
                </a:cubicBezTo>
                <a:cubicBezTo>
                  <a:pt x="244051" y="190639"/>
                  <a:pt x="246211" y="192440"/>
                  <a:pt x="246211" y="195323"/>
                </a:cubicBezTo>
                <a:lnTo>
                  <a:pt x="246211" y="231001"/>
                </a:lnTo>
                <a:lnTo>
                  <a:pt x="276807" y="231001"/>
                </a:lnTo>
                <a:lnTo>
                  <a:pt x="276807" y="195323"/>
                </a:lnTo>
                <a:cubicBezTo>
                  <a:pt x="276807" y="192440"/>
                  <a:pt x="278967" y="190639"/>
                  <a:pt x="281486" y="190639"/>
                </a:cubicBezTo>
                <a:cubicBezTo>
                  <a:pt x="284006" y="190639"/>
                  <a:pt x="286166" y="192440"/>
                  <a:pt x="286166" y="195323"/>
                </a:cubicBezTo>
                <a:lnTo>
                  <a:pt x="286166" y="234244"/>
                </a:lnTo>
                <a:lnTo>
                  <a:pt x="308483" y="274966"/>
                </a:lnTo>
                <a:cubicBezTo>
                  <a:pt x="308483" y="274966"/>
                  <a:pt x="308483" y="274966"/>
                  <a:pt x="308483" y="275327"/>
                </a:cubicBezTo>
                <a:cubicBezTo>
                  <a:pt x="308843" y="275327"/>
                  <a:pt x="308843" y="275327"/>
                  <a:pt x="308843" y="275687"/>
                </a:cubicBezTo>
                <a:cubicBezTo>
                  <a:pt x="308843" y="276047"/>
                  <a:pt x="308843" y="276408"/>
                  <a:pt x="309203" y="277128"/>
                </a:cubicBezTo>
                <a:lnTo>
                  <a:pt x="309203" y="290102"/>
                </a:lnTo>
                <a:cubicBezTo>
                  <a:pt x="309203" y="300553"/>
                  <a:pt x="300564" y="309202"/>
                  <a:pt x="290125" y="309202"/>
                </a:cubicBezTo>
                <a:lnTo>
                  <a:pt x="19078" y="309202"/>
                </a:lnTo>
                <a:cubicBezTo>
                  <a:pt x="8639" y="309202"/>
                  <a:pt x="0" y="300553"/>
                  <a:pt x="0" y="290102"/>
                </a:cubicBezTo>
                <a:lnTo>
                  <a:pt x="0" y="277128"/>
                </a:lnTo>
                <a:cubicBezTo>
                  <a:pt x="0" y="276408"/>
                  <a:pt x="360" y="276047"/>
                  <a:pt x="720" y="275687"/>
                </a:cubicBezTo>
                <a:cubicBezTo>
                  <a:pt x="720" y="275327"/>
                  <a:pt x="720" y="275327"/>
                  <a:pt x="720" y="275327"/>
                </a:cubicBezTo>
                <a:cubicBezTo>
                  <a:pt x="720" y="274966"/>
                  <a:pt x="720" y="274966"/>
                  <a:pt x="720" y="274966"/>
                </a:cubicBezTo>
                <a:lnTo>
                  <a:pt x="23037" y="234244"/>
                </a:lnTo>
                <a:lnTo>
                  <a:pt x="23037" y="66669"/>
                </a:lnTo>
                <a:cubicBezTo>
                  <a:pt x="23037" y="56218"/>
                  <a:pt x="32036" y="47209"/>
                  <a:pt x="42835" y="47209"/>
                </a:cubicBezTo>
                <a:lnTo>
                  <a:pt x="45714" y="47209"/>
                </a:lnTo>
                <a:cubicBezTo>
                  <a:pt x="48234" y="47209"/>
                  <a:pt x="50394" y="49371"/>
                  <a:pt x="50394" y="52254"/>
                </a:cubicBezTo>
                <a:cubicBezTo>
                  <a:pt x="50394" y="54777"/>
                  <a:pt x="48234" y="56939"/>
                  <a:pt x="45714" y="56939"/>
                </a:cubicBezTo>
                <a:lnTo>
                  <a:pt x="42835" y="56939"/>
                </a:lnTo>
                <a:cubicBezTo>
                  <a:pt x="37075" y="56939"/>
                  <a:pt x="32396" y="61263"/>
                  <a:pt x="32396" y="66669"/>
                </a:cubicBezTo>
                <a:lnTo>
                  <a:pt x="32396" y="231001"/>
                </a:lnTo>
                <a:lnTo>
                  <a:pt x="62992" y="231001"/>
                </a:lnTo>
                <a:lnTo>
                  <a:pt x="62992" y="4685"/>
                </a:lnTo>
                <a:cubicBezTo>
                  <a:pt x="62992" y="1802"/>
                  <a:pt x="65152" y="0"/>
                  <a:pt x="68032" y="0"/>
                </a:cubicBezTo>
                <a:close/>
              </a:path>
            </a:pathLst>
          </a:custGeom>
          <a:solidFill>
            <a:srgbClr val="289D48"/>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123" name="Freeform 57">
            <a:extLst>
              <a:ext uri="{FF2B5EF4-FFF2-40B4-BE49-F238E27FC236}">
                <a16:creationId xmlns:a16="http://schemas.microsoft.com/office/drawing/2014/main" id="{B573BCA2-DFED-49C5-AFDB-E3B0CF65A030}"/>
              </a:ext>
            </a:extLst>
          </p:cNvPr>
          <p:cNvSpPr>
            <a:spLocks noChangeArrowheads="1"/>
          </p:cNvSpPr>
          <p:nvPr/>
        </p:nvSpPr>
        <p:spPr bwMode="auto">
          <a:xfrm rot="16200000" flipH="1">
            <a:off x="707908" y="3999031"/>
            <a:ext cx="2366009" cy="2497329"/>
          </a:xfrm>
          <a:custGeom>
            <a:avLst/>
            <a:gdLst>
              <a:gd name="connsiteX0" fmla="*/ 3804046 w 4732018"/>
              <a:gd name="connsiteY0" fmla="*/ 986 h 4994658"/>
              <a:gd name="connsiteX1" fmla="*/ 3471921 w 4732018"/>
              <a:gd name="connsiteY1" fmla="*/ 143825 h 4994658"/>
              <a:gd name="connsiteX2" fmla="*/ 3165341 w 4732018"/>
              <a:gd name="connsiteY2" fmla="*/ 596139 h 4994658"/>
              <a:gd name="connsiteX3" fmla="*/ 2882276 w 4732018"/>
              <a:gd name="connsiteY3" fmla="*/ 1748945 h 4994658"/>
              <a:gd name="connsiteX4" fmla="*/ 2864808 w 4732018"/>
              <a:gd name="connsiteY4" fmla="*/ 1839337 h 4994658"/>
              <a:gd name="connsiteX5" fmla="*/ 1311976 w 4732018"/>
              <a:gd name="connsiteY5" fmla="*/ 3381048 h 4994658"/>
              <a:gd name="connsiteX6" fmla="*/ 1311789 w 4732018"/>
              <a:gd name="connsiteY6" fmla="*/ 3373701 h 4994658"/>
              <a:gd name="connsiteX7" fmla="*/ 1188272 w 4732018"/>
              <a:gd name="connsiteY7" fmla="*/ 3497244 h 4994658"/>
              <a:gd name="connsiteX8" fmla="*/ 1185147 w 4732018"/>
              <a:gd name="connsiteY8" fmla="*/ 3492818 h 4994658"/>
              <a:gd name="connsiteX9" fmla="*/ 1177057 w 4732018"/>
              <a:gd name="connsiteY9" fmla="*/ 3497817 h 4994658"/>
              <a:gd name="connsiteX10" fmla="*/ 1177270 w 4732018"/>
              <a:gd name="connsiteY10" fmla="*/ 3508248 h 4994658"/>
              <a:gd name="connsiteX11" fmla="*/ 1145127 w 4732018"/>
              <a:gd name="connsiteY11" fmla="*/ 3540398 h 4994658"/>
              <a:gd name="connsiteX12" fmla="*/ 1143145 w 4732018"/>
              <a:gd name="connsiteY12" fmla="*/ 3537362 h 4994658"/>
              <a:gd name="connsiteX13" fmla="*/ 1134883 w 4732018"/>
              <a:gd name="connsiteY13" fmla="*/ 3542599 h 4994658"/>
              <a:gd name="connsiteX14" fmla="*/ 1135076 w 4732018"/>
              <a:gd name="connsiteY14" fmla="*/ 3550451 h 4994658"/>
              <a:gd name="connsiteX15" fmla="*/ 1095354 w 4732018"/>
              <a:gd name="connsiteY15" fmla="*/ 3590182 h 4994658"/>
              <a:gd name="connsiteX16" fmla="*/ 1094855 w 4732018"/>
              <a:gd name="connsiteY16" fmla="*/ 3589504 h 4994658"/>
              <a:gd name="connsiteX17" fmla="*/ 1087031 w 4732018"/>
              <a:gd name="connsiteY17" fmla="*/ 3595079 h 4994658"/>
              <a:gd name="connsiteX18" fmla="*/ 1087203 w 4732018"/>
              <a:gd name="connsiteY18" fmla="*/ 3598334 h 4994658"/>
              <a:gd name="connsiteX19" fmla="*/ 710932 w 4732018"/>
              <a:gd name="connsiteY19" fmla="*/ 3974685 h 4994658"/>
              <a:gd name="connsiteX20" fmla="*/ 708159 w 4732018"/>
              <a:gd name="connsiteY20" fmla="*/ 3969867 h 4994658"/>
              <a:gd name="connsiteX21" fmla="*/ 700043 w 4732018"/>
              <a:gd name="connsiteY21" fmla="*/ 3974443 h 4994658"/>
              <a:gd name="connsiteX22" fmla="*/ 699179 w 4732018"/>
              <a:gd name="connsiteY22" fmla="*/ 3986440 h 4994658"/>
              <a:gd name="connsiteX23" fmla="*/ 667707 w 4732018"/>
              <a:gd name="connsiteY23" fmla="*/ 4017918 h 4994658"/>
              <a:gd name="connsiteX24" fmla="*/ 666350 w 4732018"/>
              <a:gd name="connsiteY24" fmla="*/ 4015709 h 4994658"/>
              <a:gd name="connsiteX25" fmla="*/ 658261 w 4732018"/>
              <a:gd name="connsiteY25" fmla="*/ 4020338 h 4994658"/>
              <a:gd name="connsiteX26" fmla="*/ 657616 w 4732018"/>
              <a:gd name="connsiteY26" fmla="*/ 4028011 h 4994658"/>
              <a:gd name="connsiteX27" fmla="*/ 625338 w 4732018"/>
              <a:gd name="connsiteY27" fmla="*/ 4060297 h 4994658"/>
              <a:gd name="connsiteX28" fmla="*/ 624821 w 4732018"/>
              <a:gd name="connsiteY28" fmla="*/ 4059436 h 4994658"/>
              <a:gd name="connsiteX29" fmla="*/ 616713 w 4732018"/>
              <a:gd name="connsiteY29" fmla="*/ 4064269 h 4994658"/>
              <a:gd name="connsiteX30" fmla="*/ 616233 w 4732018"/>
              <a:gd name="connsiteY30" fmla="*/ 4069404 h 4994658"/>
              <a:gd name="connsiteX31" fmla="*/ 577283 w 4732018"/>
              <a:gd name="connsiteY31" fmla="*/ 4108362 h 4994658"/>
              <a:gd name="connsiteX32" fmla="*/ 574486 w 4732018"/>
              <a:gd name="connsiteY32" fmla="*/ 4110203 h 4994658"/>
              <a:gd name="connsiteX33" fmla="*/ 574378 w 4732018"/>
              <a:gd name="connsiteY33" fmla="*/ 4111267 h 4994658"/>
              <a:gd name="connsiteX34" fmla="*/ 495673 w 4732018"/>
              <a:gd name="connsiteY34" fmla="*/ 4189989 h 4994658"/>
              <a:gd name="connsiteX35" fmla="*/ 475433 w 4732018"/>
              <a:gd name="connsiteY35" fmla="*/ 4210249 h 4994658"/>
              <a:gd name="connsiteX36" fmla="*/ 471516 w 4732018"/>
              <a:gd name="connsiteY36" fmla="*/ 4214824 h 4994658"/>
              <a:gd name="connsiteX37" fmla="*/ 464987 w 4732018"/>
              <a:gd name="connsiteY37" fmla="*/ 4221360 h 4994658"/>
              <a:gd name="connsiteX38" fmla="*/ 465640 w 4732018"/>
              <a:gd name="connsiteY38" fmla="*/ 4221360 h 4994658"/>
              <a:gd name="connsiteX39" fmla="*/ 419937 w 4732018"/>
              <a:gd name="connsiteY39" fmla="*/ 4488355 h 4994658"/>
              <a:gd name="connsiteX40" fmla="*/ 425252 w 4732018"/>
              <a:gd name="connsiteY40" fmla="*/ 4494811 h 4994658"/>
              <a:gd name="connsiteX41" fmla="*/ 400431 w 4732018"/>
              <a:gd name="connsiteY41" fmla="*/ 4521180 h 4994658"/>
              <a:gd name="connsiteX42" fmla="*/ 400637 w 4732018"/>
              <a:gd name="connsiteY42" fmla="*/ 4521570 h 4994658"/>
              <a:gd name="connsiteX43" fmla="*/ 62595 w 4732018"/>
              <a:gd name="connsiteY43" fmla="*/ 4885400 h 4994658"/>
              <a:gd name="connsiteX44" fmla="*/ 20208 w 4732018"/>
              <a:gd name="connsiteY44" fmla="*/ 4959386 h 4994658"/>
              <a:gd name="connsiteX45" fmla="*/ 17605 w 4732018"/>
              <a:gd name="connsiteY45" fmla="*/ 4961122 h 4994658"/>
              <a:gd name="connsiteX46" fmla="*/ 0 w 4732018"/>
              <a:gd name="connsiteY46" fmla="*/ 4991778 h 4994658"/>
              <a:gd name="connsiteX47" fmla="*/ 2686 w 4732018"/>
              <a:gd name="connsiteY47" fmla="*/ 4989969 h 4994658"/>
              <a:gd name="connsiteX48" fmla="*/ 0 w 4732018"/>
              <a:gd name="connsiteY48" fmla="*/ 4994658 h 4994658"/>
              <a:gd name="connsiteX49" fmla="*/ 101717 w 4732018"/>
              <a:gd name="connsiteY49" fmla="*/ 4925963 h 4994658"/>
              <a:gd name="connsiteX50" fmla="*/ 468525 w 4732018"/>
              <a:gd name="connsiteY50" fmla="*/ 4530820 h 4994658"/>
              <a:gd name="connsiteX51" fmla="*/ 504722 w 4732018"/>
              <a:gd name="connsiteY51" fmla="*/ 4551506 h 4994658"/>
              <a:gd name="connsiteX52" fmla="*/ 728103 w 4732018"/>
              <a:gd name="connsiteY52" fmla="*/ 4481474 h 4994658"/>
              <a:gd name="connsiteX53" fmla="*/ 735937 w 4732018"/>
              <a:gd name="connsiteY53" fmla="*/ 4473631 h 4994658"/>
              <a:gd name="connsiteX54" fmla="*/ 841382 w 4732018"/>
              <a:gd name="connsiteY54" fmla="*/ 4353639 h 4994658"/>
              <a:gd name="connsiteX55" fmla="*/ 851907 w 4732018"/>
              <a:gd name="connsiteY55" fmla="*/ 4351032 h 4994658"/>
              <a:gd name="connsiteX56" fmla="*/ 855817 w 4732018"/>
              <a:gd name="connsiteY56" fmla="*/ 4342586 h 4994658"/>
              <a:gd name="connsiteX57" fmla="*/ 852534 w 4732018"/>
              <a:gd name="connsiteY57" fmla="*/ 4340949 h 4994658"/>
              <a:gd name="connsiteX58" fmla="*/ 881868 w 4732018"/>
              <a:gd name="connsiteY58" fmla="*/ 4307568 h 4994658"/>
              <a:gd name="connsiteX59" fmla="*/ 895291 w 4732018"/>
              <a:gd name="connsiteY59" fmla="*/ 4304332 h 4994658"/>
              <a:gd name="connsiteX60" fmla="*/ 899129 w 4732018"/>
              <a:gd name="connsiteY60" fmla="*/ 4295388 h 4994658"/>
              <a:gd name="connsiteX61" fmla="*/ 894504 w 4732018"/>
              <a:gd name="connsiteY61" fmla="*/ 4293189 h 4994658"/>
              <a:gd name="connsiteX62" fmla="*/ 919344 w 4732018"/>
              <a:gd name="connsiteY62" fmla="*/ 4264922 h 4994658"/>
              <a:gd name="connsiteX63" fmla="*/ 936143 w 4732018"/>
              <a:gd name="connsiteY63" fmla="*/ 4261119 h 4994658"/>
              <a:gd name="connsiteX64" fmla="*/ 939971 w 4732018"/>
              <a:gd name="connsiteY64" fmla="*/ 4252437 h 4994658"/>
              <a:gd name="connsiteX65" fmla="*/ 933012 w 4732018"/>
              <a:gd name="connsiteY65" fmla="*/ 4249368 h 4994658"/>
              <a:gd name="connsiteX66" fmla="*/ 957583 w 4732018"/>
              <a:gd name="connsiteY66" fmla="*/ 4221407 h 4994658"/>
              <a:gd name="connsiteX67" fmla="*/ 978917 w 4732018"/>
              <a:gd name="connsiteY67" fmla="*/ 4216717 h 4994658"/>
              <a:gd name="connsiteX68" fmla="*/ 975438 w 4732018"/>
              <a:gd name="connsiteY68" fmla="*/ 4203934 h 4994658"/>
              <a:gd name="connsiteX69" fmla="*/ 972346 w 4732018"/>
              <a:gd name="connsiteY69" fmla="*/ 4204608 h 4994658"/>
              <a:gd name="connsiteX70" fmla="*/ 1326326 w 4732018"/>
              <a:gd name="connsiteY70" fmla="*/ 3801794 h 4994658"/>
              <a:gd name="connsiteX71" fmla="*/ 1338641 w 4732018"/>
              <a:gd name="connsiteY71" fmla="*/ 3799217 h 4994658"/>
              <a:gd name="connsiteX72" fmla="*/ 1343099 w 4732018"/>
              <a:gd name="connsiteY72" fmla="*/ 3789716 h 4994658"/>
              <a:gd name="connsiteX73" fmla="*/ 1338886 w 4732018"/>
              <a:gd name="connsiteY73" fmla="*/ 3787501 h 4994658"/>
              <a:gd name="connsiteX74" fmla="*/ 1372455 w 4732018"/>
              <a:gd name="connsiteY74" fmla="*/ 3749301 h 4994658"/>
              <a:gd name="connsiteX75" fmla="*/ 1386220 w 4732018"/>
              <a:gd name="connsiteY75" fmla="*/ 3746377 h 4994658"/>
              <a:gd name="connsiteX76" fmla="*/ 1390351 w 4732018"/>
              <a:gd name="connsiteY76" fmla="*/ 3736688 h 4994658"/>
              <a:gd name="connsiteX77" fmla="*/ 1385554 w 4732018"/>
              <a:gd name="connsiteY77" fmla="*/ 3734395 h 4994658"/>
              <a:gd name="connsiteX78" fmla="*/ 1410216 w 4732018"/>
              <a:gd name="connsiteY78" fmla="*/ 3706331 h 4994658"/>
              <a:gd name="connsiteX79" fmla="*/ 1429687 w 4732018"/>
              <a:gd name="connsiteY79" fmla="*/ 3702221 h 4994658"/>
              <a:gd name="connsiteX80" fmla="*/ 1425916 w 4732018"/>
              <a:gd name="connsiteY80" fmla="*/ 3688471 h 4994658"/>
              <a:gd name="connsiteX81" fmla="*/ 1425909 w 4732018"/>
              <a:gd name="connsiteY81" fmla="*/ 3688472 h 4994658"/>
              <a:gd name="connsiteX82" fmla="*/ 1537689 w 4732018"/>
              <a:gd name="connsiteY82" fmla="*/ 3561271 h 4994658"/>
              <a:gd name="connsiteX83" fmla="*/ 1529166 w 4732018"/>
              <a:gd name="connsiteY83" fmla="*/ 3562604 h 4994658"/>
              <a:gd name="connsiteX84" fmla="*/ 2947629 w 4732018"/>
              <a:gd name="connsiteY84" fmla="*/ 1936262 h 4994658"/>
              <a:gd name="connsiteX85" fmla="*/ 3055398 w 4732018"/>
              <a:gd name="connsiteY85" fmla="*/ 1907355 h 4994658"/>
              <a:gd name="connsiteX86" fmla="*/ 4184225 w 4732018"/>
              <a:gd name="connsiteY86" fmla="*/ 1542736 h 4994658"/>
              <a:gd name="connsiteX87" fmla="*/ 4613420 w 4732018"/>
              <a:gd name="connsiteY87" fmla="*/ 1205130 h 4994658"/>
              <a:gd name="connsiteX88" fmla="*/ 4709450 w 4732018"/>
              <a:gd name="connsiteY88" fmla="*/ 737575 h 4994658"/>
              <a:gd name="connsiteX89" fmla="*/ 4579338 w 4732018"/>
              <a:gd name="connsiteY89" fmla="*/ 572692 h 4994658"/>
              <a:gd name="connsiteX90" fmla="*/ 4536243 w 4732018"/>
              <a:gd name="connsiteY90" fmla="*/ 545972 h 4994658"/>
              <a:gd name="connsiteX91" fmla="*/ 4535828 w 4732018"/>
              <a:gd name="connsiteY91" fmla="*/ 544479 h 4994658"/>
              <a:gd name="connsiteX92" fmla="*/ 4417109 w 4732018"/>
              <a:gd name="connsiteY92" fmla="*/ 461066 h 4994658"/>
              <a:gd name="connsiteX93" fmla="*/ 4139754 w 4732018"/>
              <a:gd name="connsiteY93" fmla="*/ 578507 h 4994658"/>
              <a:gd name="connsiteX94" fmla="*/ 4102569 w 4732018"/>
              <a:gd name="connsiteY94" fmla="*/ 612062 h 4994658"/>
              <a:gd name="connsiteX95" fmla="*/ 4113115 w 4732018"/>
              <a:gd name="connsiteY95" fmla="*/ 599971 h 4994658"/>
              <a:gd name="connsiteX96" fmla="*/ 4097610 w 4732018"/>
              <a:gd name="connsiteY96" fmla="*/ 615365 h 4994658"/>
              <a:gd name="connsiteX97" fmla="*/ 4126444 w 4732018"/>
              <a:gd name="connsiteY97" fmla="*/ 584352 h 4994658"/>
              <a:gd name="connsiteX98" fmla="*/ 4142111 w 4732018"/>
              <a:gd name="connsiteY98" fmla="*/ 120920 h 4994658"/>
              <a:gd name="connsiteX99" fmla="*/ 4096560 w 4732018"/>
              <a:gd name="connsiteY99" fmla="*/ 125211 h 4994658"/>
              <a:gd name="connsiteX100" fmla="*/ 4061722 w 4732018"/>
              <a:gd name="connsiteY100" fmla="*/ 88011 h 4994658"/>
              <a:gd name="connsiteX101" fmla="*/ 3932118 w 4732018"/>
              <a:gd name="connsiteY101" fmla="*/ 14406 h 4994658"/>
              <a:gd name="connsiteX102" fmla="*/ 3804046 w 4732018"/>
              <a:gd name="connsiteY102" fmla="*/ 986 h 49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32018" h="4994658">
                <a:moveTo>
                  <a:pt x="3804046" y="986"/>
                </a:moveTo>
                <a:cubicBezTo>
                  <a:pt x="3678446" y="9994"/>
                  <a:pt x="3562130" y="79116"/>
                  <a:pt x="3471921" y="143825"/>
                </a:cubicBezTo>
                <a:cubicBezTo>
                  <a:pt x="3320919" y="251675"/>
                  <a:pt x="3229403" y="434038"/>
                  <a:pt x="3165341" y="596139"/>
                </a:cubicBezTo>
                <a:cubicBezTo>
                  <a:pt x="3073646" y="829914"/>
                  <a:pt x="2956438" y="1372456"/>
                  <a:pt x="2882276" y="1748945"/>
                </a:cubicBezTo>
                <a:lnTo>
                  <a:pt x="2864808" y="1839337"/>
                </a:lnTo>
                <a:lnTo>
                  <a:pt x="1311976" y="3381048"/>
                </a:lnTo>
                <a:lnTo>
                  <a:pt x="1311789" y="3373701"/>
                </a:lnTo>
                <a:lnTo>
                  <a:pt x="1188272" y="3497244"/>
                </a:lnTo>
                <a:lnTo>
                  <a:pt x="1185147" y="3492818"/>
                </a:lnTo>
                <a:cubicBezTo>
                  <a:pt x="1181612" y="3492036"/>
                  <a:pt x="1177685" y="3493442"/>
                  <a:pt x="1177057" y="3497817"/>
                </a:cubicBezTo>
                <a:lnTo>
                  <a:pt x="1177270" y="3508248"/>
                </a:lnTo>
                <a:lnTo>
                  <a:pt x="1145127" y="3540398"/>
                </a:lnTo>
                <a:lnTo>
                  <a:pt x="1143145" y="3537362"/>
                </a:lnTo>
                <a:cubicBezTo>
                  <a:pt x="1139717" y="3536504"/>
                  <a:pt x="1135819" y="3537910"/>
                  <a:pt x="1134883" y="3542599"/>
                </a:cubicBezTo>
                <a:lnTo>
                  <a:pt x="1135076" y="3550451"/>
                </a:lnTo>
                <a:lnTo>
                  <a:pt x="1095354" y="3590182"/>
                </a:lnTo>
                <a:lnTo>
                  <a:pt x="1094855" y="3589504"/>
                </a:lnTo>
                <a:cubicBezTo>
                  <a:pt x="1091412" y="3588798"/>
                  <a:pt x="1087657" y="3590368"/>
                  <a:pt x="1087031" y="3595079"/>
                </a:cubicBezTo>
                <a:lnTo>
                  <a:pt x="1087203" y="3598334"/>
                </a:lnTo>
                <a:lnTo>
                  <a:pt x="710932" y="3974685"/>
                </a:lnTo>
                <a:lnTo>
                  <a:pt x="708159" y="3969867"/>
                </a:lnTo>
                <a:cubicBezTo>
                  <a:pt x="704971" y="3969068"/>
                  <a:pt x="701203" y="3970375"/>
                  <a:pt x="700043" y="3974443"/>
                </a:cubicBezTo>
                <a:lnTo>
                  <a:pt x="699179" y="3986440"/>
                </a:lnTo>
                <a:lnTo>
                  <a:pt x="667707" y="4017918"/>
                </a:lnTo>
                <a:lnTo>
                  <a:pt x="666350" y="4015709"/>
                </a:lnTo>
                <a:cubicBezTo>
                  <a:pt x="663172" y="4014984"/>
                  <a:pt x="659417" y="4016288"/>
                  <a:pt x="658261" y="4020338"/>
                </a:cubicBezTo>
                <a:lnTo>
                  <a:pt x="657616" y="4028011"/>
                </a:lnTo>
                <a:lnTo>
                  <a:pt x="625338" y="4060297"/>
                </a:lnTo>
                <a:lnTo>
                  <a:pt x="624821" y="4059436"/>
                </a:lnTo>
                <a:cubicBezTo>
                  <a:pt x="621635" y="4058642"/>
                  <a:pt x="617870" y="4059941"/>
                  <a:pt x="616713" y="4064269"/>
                </a:cubicBezTo>
                <a:lnTo>
                  <a:pt x="616233" y="4069404"/>
                </a:lnTo>
                <a:lnTo>
                  <a:pt x="577283" y="4108362"/>
                </a:lnTo>
                <a:lnTo>
                  <a:pt x="574486" y="4110203"/>
                </a:lnTo>
                <a:lnTo>
                  <a:pt x="574378" y="4111267"/>
                </a:lnTo>
                <a:lnTo>
                  <a:pt x="495673" y="4189989"/>
                </a:lnTo>
                <a:cubicBezTo>
                  <a:pt x="489144" y="4196524"/>
                  <a:pt x="481962" y="4203060"/>
                  <a:pt x="475433" y="4210249"/>
                </a:cubicBezTo>
                <a:cubicBezTo>
                  <a:pt x="474127" y="4211556"/>
                  <a:pt x="472822" y="4213517"/>
                  <a:pt x="471516" y="4214824"/>
                </a:cubicBezTo>
                <a:lnTo>
                  <a:pt x="464987" y="4221360"/>
                </a:lnTo>
                <a:lnTo>
                  <a:pt x="465640" y="4221360"/>
                </a:lnTo>
                <a:cubicBezTo>
                  <a:pt x="393087" y="4307710"/>
                  <a:pt x="375520" y="4417579"/>
                  <a:pt x="419937" y="4488355"/>
                </a:cubicBezTo>
                <a:lnTo>
                  <a:pt x="425252" y="4494811"/>
                </a:lnTo>
                <a:lnTo>
                  <a:pt x="400431" y="4521180"/>
                </a:lnTo>
                <a:lnTo>
                  <a:pt x="400637" y="4521570"/>
                </a:lnTo>
                <a:lnTo>
                  <a:pt x="62595" y="4885400"/>
                </a:lnTo>
                <a:lnTo>
                  <a:pt x="20208" y="4959386"/>
                </a:lnTo>
                <a:lnTo>
                  <a:pt x="17605" y="4961122"/>
                </a:lnTo>
                <a:lnTo>
                  <a:pt x="0" y="4991778"/>
                </a:lnTo>
                <a:lnTo>
                  <a:pt x="2686" y="4989969"/>
                </a:lnTo>
                <a:lnTo>
                  <a:pt x="0" y="4994658"/>
                </a:lnTo>
                <a:lnTo>
                  <a:pt x="101717" y="4925963"/>
                </a:lnTo>
                <a:lnTo>
                  <a:pt x="468525" y="4530820"/>
                </a:lnTo>
                <a:lnTo>
                  <a:pt x="504722" y="4551506"/>
                </a:lnTo>
                <a:cubicBezTo>
                  <a:pt x="573490" y="4572277"/>
                  <a:pt x="659059" y="4549116"/>
                  <a:pt x="728103" y="4481474"/>
                </a:cubicBezTo>
                <a:lnTo>
                  <a:pt x="735937" y="4473631"/>
                </a:lnTo>
                <a:lnTo>
                  <a:pt x="841382" y="4353639"/>
                </a:lnTo>
                <a:lnTo>
                  <a:pt x="851907" y="4351032"/>
                </a:lnTo>
                <a:cubicBezTo>
                  <a:pt x="855672" y="4349588"/>
                  <a:pt x="856686" y="4345690"/>
                  <a:pt x="855817" y="4342586"/>
                </a:cubicBezTo>
                <a:lnTo>
                  <a:pt x="852534" y="4340949"/>
                </a:lnTo>
                <a:lnTo>
                  <a:pt x="881868" y="4307568"/>
                </a:lnTo>
                <a:lnTo>
                  <a:pt x="895291" y="4304332"/>
                </a:lnTo>
                <a:cubicBezTo>
                  <a:pt x="899056" y="4302601"/>
                  <a:pt x="900070" y="4298561"/>
                  <a:pt x="899129" y="4295388"/>
                </a:cubicBezTo>
                <a:lnTo>
                  <a:pt x="894504" y="4293189"/>
                </a:lnTo>
                <a:lnTo>
                  <a:pt x="919344" y="4264922"/>
                </a:lnTo>
                <a:lnTo>
                  <a:pt x="936143" y="4261119"/>
                </a:lnTo>
                <a:cubicBezTo>
                  <a:pt x="939899" y="4259382"/>
                  <a:pt x="940910" y="4255475"/>
                  <a:pt x="939971" y="4252437"/>
                </a:cubicBezTo>
                <a:lnTo>
                  <a:pt x="933012" y="4249368"/>
                </a:lnTo>
                <a:lnTo>
                  <a:pt x="957583" y="4221407"/>
                </a:lnTo>
                <a:lnTo>
                  <a:pt x="978917" y="4216717"/>
                </a:lnTo>
                <a:cubicBezTo>
                  <a:pt x="987035" y="4213230"/>
                  <a:pt x="982976" y="4200450"/>
                  <a:pt x="975438" y="4203934"/>
                </a:cubicBezTo>
                <a:lnTo>
                  <a:pt x="972346" y="4204608"/>
                </a:lnTo>
                <a:lnTo>
                  <a:pt x="1326326" y="3801794"/>
                </a:lnTo>
                <a:lnTo>
                  <a:pt x="1338641" y="3799217"/>
                </a:lnTo>
                <a:cubicBezTo>
                  <a:pt x="1343021" y="3797647"/>
                  <a:pt x="1344116" y="3793250"/>
                  <a:pt x="1343099" y="3789716"/>
                </a:cubicBezTo>
                <a:lnTo>
                  <a:pt x="1338886" y="3787501"/>
                </a:lnTo>
                <a:lnTo>
                  <a:pt x="1372455" y="3749301"/>
                </a:lnTo>
                <a:lnTo>
                  <a:pt x="1386220" y="3746377"/>
                </a:lnTo>
                <a:cubicBezTo>
                  <a:pt x="1390273" y="3744502"/>
                  <a:pt x="1391364" y="3740126"/>
                  <a:pt x="1390351" y="3736688"/>
                </a:cubicBezTo>
                <a:lnTo>
                  <a:pt x="1385554" y="3734395"/>
                </a:lnTo>
                <a:lnTo>
                  <a:pt x="1410216" y="3706331"/>
                </a:lnTo>
                <a:lnTo>
                  <a:pt x="1429687" y="3702221"/>
                </a:lnTo>
                <a:cubicBezTo>
                  <a:pt x="1438485" y="3698472"/>
                  <a:pt x="1434086" y="3684719"/>
                  <a:pt x="1425916" y="3688471"/>
                </a:cubicBezTo>
                <a:lnTo>
                  <a:pt x="1425909" y="3688472"/>
                </a:lnTo>
                <a:lnTo>
                  <a:pt x="1537689" y="3561271"/>
                </a:lnTo>
                <a:lnTo>
                  <a:pt x="1529166" y="3562604"/>
                </a:lnTo>
                <a:lnTo>
                  <a:pt x="2947629" y="1936262"/>
                </a:lnTo>
                <a:lnTo>
                  <a:pt x="3055398" y="1907355"/>
                </a:lnTo>
                <a:cubicBezTo>
                  <a:pt x="3425547" y="1806605"/>
                  <a:pt x="3958083" y="1650942"/>
                  <a:pt x="4184225" y="1542736"/>
                </a:cubicBezTo>
                <a:cubicBezTo>
                  <a:pt x="4341009" y="1468293"/>
                  <a:pt x="4516737" y="1363811"/>
                  <a:pt x="4613420" y="1205130"/>
                </a:cubicBezTo>
                <a:cubicBezTo>
                  <a:pt x="4690505" y="1079099"/>
                  <a:pt x="4772817" y="906704"/>
                  <a:pt x="4709450" y="737575"/>
                </a:cubicBezTo>
                <a:cubicBezTo>
                  <a:pt x="4688341" y="680334"/>
                  <a:pt x="4642299" y="618618"/>
                  <a:pt x="4579338" y="572692"/>
                </a:cubicBezTo>
                <a:lnTo>
                  <a:pt x="4536243" y="545972"/>
                </a:lnTo>
                <a:lnTo>
                  <a:pt x="4535828" y="544479"/>
                </a:lnTo>
                <a:cubicBezTo>
                  <a:pt x="4516405" y="502173"/>
                  <a:pt x="4475983" y="467991"/>
                  <a:pt x="4417109" y="461066"/>
                </a:cubicBezTo>
                <a:cubicBezTo>
                  <a:pt x="4348423" y="452986"/>
                  <a:pt x="4254623" y="482006"/>
                  <a:pt x="4139754" y="578507"/>
                </a:cubicBezTo>
                <a:lnTo>
                  <a:pt x="4102569" y="612062"/>
                </a:lnTo>
                <a:lnTo>
                  <a:pt x="4113115" y="599971"/>
                </a:lnTo>
                <a:lnTo>
                  <a:pt x="4097610" y="615365"/>
                </a:lnTo>
                <a:lnTo>
                  <a:pt x="4126444" y="584352"/>
                </a:lnTo>
                <a:cubicBezTo>
                  <a:pt x="4381030" y="281716"/>
                  <a:pt x="4264182" y="122881"/>
                  <a:pt x="4142111" y="120920"/>
                </a:cubicBezTo>
                <a:lnTo>
                  <a:pt x="4096560" y="125211"/>
                </a:lnTo>
                <a:lnTo>
                  <a:pt x="4061722" y="88011"/>
                </a:lnTo>
                <a:cubicBezTo>
                  <a:pt x="4020489" y="52194"/>
                  <a:pt x="3974608" y="26825"/>
                  <a:pt x="3932118" y="14406"/>
                </a:cubicBezTo>
                <a:cubicBezTo>
                  <a:pt x="3888811" y="1660"/>
                  <a:pt x="3845913" y="-2016"/>
                  <a:pt x="3804046" y="986"/>
                </a:cubicBezTo>
                <a:close/>
              </a:path>
            </a:pathLst>
          </a:custGeom>
          <a:solidFill>
            <a:srgbClr val="717171">
              <a:alpha val="60000"/>
            </a:srgbClr>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srgbClr val="494949"/>
              </a:solidFill>
              <a:effectLst/>
              <a:uLnTx/>
              <a:uFillTx/>
              <a:latin typeface="Arial" panose="020B0604020202020204" pitchFamily="34" charset="0"/>
            </a:endParaRPr>
          </a:p>
        </p:txBody>
      </p:sp>
      <p:sp>
        <p:nvSpPr>
          <p:cNvPr id="124" name="Text Placeholder 7">
            <a:extLst>
              <a:ext uri="{FF2B5EF4-FFF2-40B4-BE49-F238E27FC236}">
                <a16:creationId xmlns:a16="http://schemas.microsoft.com/office/drawing/2014/main" id="{8BD4D2A3-3FF8-4D08-936E-35F80BE24CA0}"/>
              </a:ext>
            </a:extLst>
          </p:cNvPr>
          <p:cNvSpPr txBox="1">
            <a:spLocks/>
          </p:cNvSpPr>
          <p:nvPr/>
        </p:nvSpPr>
        <p:spPr>
          <a:xfrm>
            <a:off x="6760310" y="2865702"/>
            <a:ext cx="4502727" cy="1435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dirty="0">
                <a:solidFill>
                  <a:srgbClr val="000000"/>
                </a:solidFill>
                <a:latin typeface="Roboto Condensed Light" panose="02000000000000000000" pitchFamily="2" charset="0"/>
              </a:rPr>
              <a:t>Example: A state government has two IT departments performing similar functions using similar human resources and technology. They reduce costs by combining the IT departments in a separate entity and sharing the services.</a:t>
            </a:r>
          </a:p>
        </p:txBody>
      </p:sp>
      <p:sp>
        <p:nvSpPr>
          <p:cNvPr id="125" name="Text Placeholder 7">
            <a:extLst>
              <a:ext uri="{FF2B5EF4-FFF2-40B4-BE49-F238E27FC236}">
                <a16:creationId xmlns:a16="http://schemas.microsoft.com/office/drawing/2014/main" id="{D26EE002-AE1D-4314-A47B-4A434680123C}"/>
              </a:ext>
            </a:extLst>
          </p:cNvPr>
          <p:cNvSpPr txBox="1">
            <a:spLocks/>
          </p:cNvSpPr>
          <p:nvPr/>
        </p:nvSpPr>
        <p:spPr>
          <a:xfrm>
            <a:off x="6825648" y="5438669"/>
            <a:ext cx="4502727" cy="1092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dirty="0">
                <a:solidFill>
                  <a:srgbClr val="000000"/>
                </a:solidFill>
                <a:latin typeface="Roboto Condensed Light" panose="02000000000000000000" pitchFamily="2" charset="0"/>
              </a:rPr>
              <a:t>Example: BU1 has more advanced data center operations than BU2. Leveraging the more advanced services of BU1 would benefit BU2.</a:t>
            </a:r>
          </a:p>
        </p:txBody>
      </p:sp>
    </p:spTree>
    <p:extLst>
      <p:ext uri="{BB962C8B-B14F-4D97-AF65-F5344CB8AC3E}">
        <p14:creationId xmlns:p14="http://schemas.microsoft.com/office/powerpoint/2010/main" val="146300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p:txBody>
          <a:bodyPr/>
          <a:lstStyle/>
          <a:p>
            <a:r>
              <a:rPr lang="en-US" dirty="0"/>
              <a:t>Info-Tech’s approach</a:t>
            </a:r>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338439" y="1775100"/>
            <a:ext cx="3418132" cy="330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mj-lt"/>
              <a:buAutoNum type="arabicPeriod"/>
            </a:pPr>
            <a:r>
              <a:rPr lang="en-US" sz="1600" dirty="0">
                <a:solidFill>
                  <a:schemeClr val="bg1"/>
                </a:solidFill>
                <a:latin typeface="Roboto Condensed Light" panose="02000000000000000000" pitchFamily="2" charset="0"/>
              </a:rPr>
              <a:t>Discover the benefits of shared services for your organization.</a:t>
            </a:r>
          </a:p>
          <a:p>
            <a:pPr marL="342900" indent="-342900">
              <a:lnSpc>
                <a:spcPct val="110000"/>
              </a:lnSpc>
              <a:buFont typeface="+mj-lt"/>
              <a:buAutoNum type="arabicPeriod"/>
            </a:pPr>
            <a:r>
              <a:rPr lang="en-US" sz="1600" dirty="0">
                <a:solidFill>
                  <a:schemeClr val="bg1"/>
                </a:solidFill>
                <a:latin typeface="Roboto Condensed Light" panose="02000000000000000000" pitchFamily="2" charset="0"/>
              </a:rPr>
              <a:t>Define your goals and challenges on the way to reaching them.</a:t>
            </a:r>
          </a:p>
          <a:p>
            <a:pPr marL="342900" indent="-342900">
              <a:lnSpc>
                <a:spcPct val="110000"/>
              </a:lnSpc>
              <a:buFont typeface="+mj-lt"/>
              <a:buAutoNum type="arabicPeriod"/>
            </a:pPr>
            <a:r>
              <a:rPr lang="en-US" sz="1600" dirty="0">
                <a:solidFill>
                  <a:schemeClr val="bg1"/>
                </a:solidFill>
                <a:latin typeface="Roboto Condensed Light" panose="02000000000000000000" pitchFamily="2" charset="0"/>
              </a:rPr>
              <a:t>As an IT service provider, view the services you offer as a product.</a:t>
            </a:r>
          </a:p>
          <a:p>
            <a:pPr marL="342900" indent="-342900">
              <a:lnSpc>
                <a:spcPct val="110000"/>
              </a:lnSpc>
              <a:buFont typeface="+mj-lt"/>
              <a:buAutoNum type="arabicPeriod"/>
            </a:pPr>
            <a:r>
              <a:rPr lang="en-US" sz="1600" dirty="0">
                <a:solidFill>
                  <a:schemeClr val="bg1"/>
                </a:solidFill>
                <a:latin typeface="Roboto Condensed Light" panose="02000000000000000000" pitchFamily="2" charset="0"/>
              </a:rPr>
              <a:t>Build a clear process and timeline.</a:t>
            </a:r>
          </a:p>
          <a:p>
            <a:pPr marL="342900" indent="-342900">
              <a:lnSpc>
                <a:spcPct val="110000"/>
              </a:lnSpc>
              <a:buFont typeface="+mj-lt"/>
              <a:buAutoNum type="arabicPeriod"/>
            </a:pPr>
            <a:r>
              <a:rPr lang="en-US" sz="1600" dirty="0">
                <a:solidFill>
                  <a:schemeClr val="bg1"/>
                </a:solidFill>
                <a:latin typeface="Roboto Condensed Light" panose="02000000000000000000" pitchFamily="2" charset="0"/>
              </a:rPr>
              <a:t>Communicate effectively for continuous improvement.</a:t>
            </a:r>
          </a:p>
          <a:p>
            <a:pPr marL="342900" indent="-342900">
              <a:lnSpc>
                <a:spcPct val="110000"/>
              </a:lnSpc>
              <a:buFont typeface="+mj-lt"/>
              <a:buAutoNum type="arabicPeriod"/>
            </a:pPr>
            <a:endParaRPr lang="en-US" sz="1600" dirty="0">
              <a:solidFill>
                <a:schemeClr val="bg1"/>
              </a:solidFill>
              <a:latin typeface="Roboto Condensed Light" panose="02000000000000000000" pitchFamily="2" charset="0"/>
            </a:endParaRPr>
          </a:p>
          <a:p>
            <a:pPr marL="342900" indent="-342900">
              <a:lnSpc>
                <a:spcPct val="110000"/>
              </a:lnSpc>
              <a:buFont typeface="+mj-lt"/>
              <a:buAutoNum type="arabicPeriod"/>
            </a:pPr>
            <a:endParaRPr lang="en-US" sz="1600" dirty="0">
              <a:solidFill>
                <a:schemeClr val="bg1"/>
              </a:solidFill>
              <a:latin typeface="Roboto Condensed Light" panose="02000000000000000000" pitchFamily="2" charset="0"/>
            </a:endParaRPr>
          </a:p>
        </p:txBody>
      </p:sp>
      <p:sp>
        <p:nvSpPr>
          <p:cNvPr id="12" name="TextBox 11">
            <a:extLst>
              <a:ext uri="{FF2B5EF4-FFF2-40B4-BE49-F238E27FC236}">
                <a16:creationId xmlns:a16="http://schemas.microsoft.com/office/drawing/2014/main" id="{D8DCEB49-21B5-40C9-8A45-30D7DAAE2A59}"/>
              </a:ext>
            </a:extLst>
          </p:cNvPr>
          <p:cNvSpPr txBox="1"/>
          <p:nvPr>
            <p:custDataLst>
              <p:tags r:id="rId1"/>
            </p:custDataLst>
          </p:nvPr>
        </p:nvSpPr>
        <p:spPr>
          <a:xfrm>
            <a:off x="9019259" y="1022154"/>
            <a:ext cx="2909092" cy="253220"/>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0701" y="690018"/>
            <a:ext cx="923025" cy="923025"/>
          </a:xfrm>
          <a:prstGeom prst="rect">
            <a:avLst/>
          </a:prstGeom>
        </p:spPr>
      </p:pic>
      <p:sp>
        <p:nvSpPr>
          <p:cNvPr id="15" name="TextBox 14">
            <a:extLst>
              <a:ext uri="{FF2B5EF4-FFF2-40B4-BE49-F238E27FC236}">
                <a16:creationId xmlns:a16="http://schemas.microsoft.com/office/drawing/2014/main" id="{C48EB70C-C8D5-42B5-B6F7-62FB6D8CC1CE}"/>
              </a:ext>
            </a:extLst>
          </p:cNvPr>
          <p:cNvSpPr txBox="1"/>
          <p:nvPr/>
        </p:nvSpPr>
        <p:spPr>
          <a:xfrm>
            <a:off x="377363" y="2659216"/>
            <a:ext cx="2715210" cy="402283"/>
          </a:xfrm>
          <a:prstGeom prst="rect">
            <a:avLst/>
          </a:prstGeom>
          <a:noFill/>
        </p:spPr>
        <p:txBody>
          <a:bodyPr wrap="square" lIns="0" tIns="0" rIns="0" bIns="0" rtlCol="0" anchor="b" anchorCtr="0">
            <a:spAutoFit/>
          </a:bodyPr>
          <a:lstStyle/>
          <a:p>
            <a:pPr>
              <a:lnSpc>
                <a:spcPct val="110000"/>
              </a:lnSpc>
            </a:pPr>
            <a:r>
              <a:rPr lang="en-US" sz="1200" b="1" dirty="0">
                <a:solidFill>
                  <a:srgbClr val="717171"/>
                </a:solidFill>
                <a:latin typeface="Montserrat SemiBold" pitchFamily="2" charset="77"/>
                <a:ea typeface="League Spartan" charset="0"/>
                <a:cs typeface="Poppins" pitchFamily="2" charset="77"/>
              </a:rPr>
              <a:t>Develop your product vision and roadmap</a:t>
            </a:r>
          </a:p>
        </p:txBody>
      </p:sp>
      <p:sp>
        <p:nvSpPr>
          <p:cNvPr id="18" name="TextBox 17">
            <a:extLst>
              <a:ext uri="{FF2B5EF4-FFF2-40B4-BE49-F238E27FC236}">
                <a16:creationId xmlns:a16="http://schemas.microsoft.com/office/drawing/2014/main" id="{1A3DEF70-C471-4254-867C-3C7552CE2679}"/>
              </a:ext>
            </a:extLst>
          </p:cNvPr>
          <p:cNvSpPr txBox="1"/>
          <p:nvPr/>
        </p:nvSpPr>
        <p:spPr>
          <a:xfrm>
            <a:off x="1216325" y="5166198"/>
            <a:ext cx="2023553" cy="190373"/>
          </a:xfrm>
          <a:prstGeom prst="rect">
            <a:avLst/>
          </a:prstGeom>
          <a:noFill/>
        </p:spPr>
        <p:txBody>
          <a:bodyPr wrap="square" lIns="0" tIns="0" rIns="0" bIns="0" rtlCol="0" anchor="b" anchorCtr="0">
            <a:spAutoFit/>
          </a:bodyPr>
          <a:lstStyle/>
          <a:p>
            <a:pPr>
              <a:lnSpc>
                <a:spcPct val="110000"/>
              </a:lnSpc>
            </a:pPr>
            <a:r>
              <a:rPr lang="en-US" sz="1200" b="1" dirty="0">
                <a:solidFill>
                  <a:srgbClr val="717171"/>
                </a:solidFill>
                <a:latin typeface="Montserrat SemiBold" pitchFamily="2" charset="77"/>
                <a:ea typeface="League Spartan" charset="0"/>
                <a:cs typeface="Poppins" pitchFamily="2" charset="77"/>
              </a:rPr>
              <a:t>Define the opportunity</a:t>
            </a:r>
          </a:p>
        </p:txBody>
      </p:sp>
      <p:grpSp>
        <p:nvGrpSpPr>
          <p:cNvPr id="20" name="Group 19">
            <a:extLst>
              <a:ext uri="{FF2B5EF4-FFF2-40B4-BE49-F238E27FC236}">
                <a16:creationId xmlns:a16="http://schemas.microsoft.com/office/drawing/2014/main" id="{134957CB-7DB6-43F3-A2B3-E843EBDF9BBD}"/>
              </a:ext>
            </a:extLst>
          </p:cNvPr>
          <p:cNvGrpSpPr/>
          <p:nvPr/>
        </p:nvGrpSpPr>
        <p:grpSpPr>
          <a:xfrm>
            <a:off x="2493726" y="1275374"/>
            <a:ext cx="4851448" cy="4904298"/>
            <a:chOff x="3125754" y="1609539"/>
            <a:chExt cx="5116087" cy="5167169"/>
          </a:xfrm>
        </p:grpSpPr>
        <p:grpSp>
          <p:nvGrpSpPr>
            <p:cNvPr id="21" name="Group 20">
              <a:extLst>
                <a:ext uri="{FF2B5EF4-FFF2-40B4-BE49-F238E27FC236}">
                  <a16:creationId xmlns:a16="http://schemas.microsoft.com/office/drawing/2014/main" id="{66C93237-024C-4B94-BC1C-BA811B46C9DD}"/>
                </a:ext>
              </a:extLst>
            </p:cNvPr>
            <p:cNvGrpSpPr/>
            <p:nvPr/>
          </p:nvGrpSpPr>
          <p:grpSpPr>
            <a:xfrm>
              <a:off x="3125754" y="1609539"/>
              <a:ext cx="5116087" cy="5167169"/>
              <a:chOff x="3120765" y="1545942"/>
              <a:chExt cx="5157530" cy="5159454"/>
            </a:xfrm>
          </p:grpSpPr>
          <p:grpSp>
            <p:nvGrpSpPr>
              <p:cNvPr id="23" name="Group 22">
                <a:extLst>
                  <a:ext uri="{FF2B5EF4-FFF2-40B4-BE49-F238E27FC236}">
                    <a16:creationId xmlns:a16="http://schemas.microsoft.com/office/drawing/2014/main" id="{C097BC34-3E72-47FA-81BA-9C1EBB9989F4}"/>
                  </a:ext>
                </a:extLst>
              </p:cNvPr>
              <p:cNvGrpSpPr/>
              <p:nvPr/>
            </p:nvGrpSpPr>
            <p:grpSpPr>
              <a:xfrm>
                <a:off x="3120765" y="1545942"/>
                <a:ext cx="5157530" cy="5159454"/>
                <a:chOff x="3120765" y="1545942"/>
                <a:chExt cx="5157530" cy="5159454"/>
              </a:xfrm>
            </p:grpSpPr>
            <p:sp>
              <p:nvSpPr>
                <p:cNvPr id="26" name="Freeform 80">
                  <a:extLst>
                    <a:ext uri="{FF2B5EF4-FFF2-40B4-BE49-F238E27FC236}">
                      <a16:creationId xmlns:a16="http://schemas.microsoft.com/office/drawing/2014/main" id="{AFC091D3-A4FA-41A9-88DD-D5B984B199A7}"/>
                    </a:ext>
                  </a:extLst>
                </p:cNvPr>
                <p:cNvSpPr/>
                <p:nvPr/>
              </p:nvSpPr>
              <p:spPr>
                <a:xfrm rot="5400000">
                  <a:off x="5543655" y="2146992"/>
                  <a:ext cx="3042464" cy="2426817"/>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77">
                  <a:extLst>
                    <a:ext uri="{FF2B5EF4-FFF2-40B4-BE49-F238E27FC236}">
                      <a16:creationId xmlns:a16="http://schemas.microsoft.com/office/drawing/2014/main" id="{9660136D-3209-4381-8FE8-E8325345AE9A}"/>
                    </a:ext>
                  </a:extLst>
                </p:cNvPr>
                <p:cNvSpPr/>
                <p:nvPr/>
              </p:nvSpPr>
              <p:spPr>
                <a:xfrm rot="5400000">
                  <a:off x="3719620" y="1238363"/>
                  <a:ext cx="2427421" cy="304257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8" name="Freeform 78">
                  <a:extLst>
                    <a:ext uri="{FF2B5EF4-FFF2-40B4-BE49-F238E27FC236}">
                      <a16:creationId xmlns:a16="http://schemas.microsoft.com/office/drawing/2014/main" id="{C387F0B4-16A2-4F43-968C-13BC26D98A3E}"/>
                    </a:ext>
                  </a:extLst>
                </p:cNvPr>
                <p:cNvSpPr/>
                <p:nvPr/>
              </p:nvSpPr>
              <p:spPr>
                <a:xfrm rot="5400000">
                  <a:off x="2813077" y="3679231"/>
                  <a:ext cx="3042737" cy="2427361"/>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9" name="Freeform 79">
                  <a:extLst>
                    <a:ext uri="{FF2B5EF4-FFF2-40B4-BE49-F238E27FC236}">
                      <a16:creationId xmlns:a16="http://schemas.microsoft.com/office/drawing/2014/main" id="{EA423C33-12B2-4332-8C25-6F189FD14E22}"/>
                    </a:ext>
                  </a:extLst>
                </p:cNvPr>
                <p:cNvSpPr/>
                <p:nvPr/>
              </p:nvSpPr>
              <p:spPr>
                <a:xfrm rot="5400000">
                  <a:off x="5254056" y="3972335"/>
                  <a:ext cx="2425519" cy="3040604"/>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0" name="TextBox 29">
                  <a:extLst>
                    <a:ext uri="{FF2B5EF4-FFF2-40B4-BE49-F238E27FC236}">
                      <a16:creationId xmlns:a16="http://schemas.microsoft.com/office/drawing/2014/main" id="{CAEF2111-1D07-4451-9F5C-570FCDAE8738}"/>
                    </a:ext>
                  </a:extLst>
                </p:cNvPr>
                <p:cNvSpPr txBox="1"/>
                <p:nvPr/>
              </p:nvSpPr>
              <p:spPr>
                <a:xfrm>
                  <a:off x="5466192" y="2317052"/>
                  <a:ext cx="668773" cy="497691"/>
                </a:xfrm>
                <a:prstGeom prst="rect">
                  <a:avLst/>
                </a:prstGeom>
                <a:noFill/>
              </p:spPr>
              <p:txBody>
                <a:bodyPr wrap="square" rtlCol="0" anchor="ctr" anchorCtr="0">
                  <a:spAutoFit/>
                </a:bodyPr>
                <a:lstStyle/>
                <a:p>
                  <a:pPr algn="ctr">
                    <a:lnSpc>
                      <a:spcPct val="110000"/>
                    </a:lnSpc>
                  </a:pPr>
                  <a:r>
                    <a:rPr lang="en-US" sz="2400" b="1" dirty="0">
                      <a:solidFill>
                        <a:schemeClr val="bg1"/>
                      </a:solidFill>
                      <a:latin typeface="Montserrat SemiBold" pitchFamily="2" charset="77"/>
                      <a:ea typeface="League Spartan" charset="0"/>
                      <a:cs typeface="Poppins" pitchFamily="2" charset="77"/>
                    </a:rPr>
                    <a:t>02</a:t>
                  </a:r>
                </a:p>
              </p:txBody>
            </p:sp>
            <p:sp>
              <p:nvSpPr>
                <p:cNvPr id="31" name="TextBox 30">
                  <a:extLst>
                    <a:ext uri="{FF2B5EF4-FFF2-40B4-BE49-F238E27FC236}">
                      <a16:creationId xmlns:a16="http://schemas.microsoft.com/office/drawing/2014/main" id="{BB7686D3-977D-4DC7-AEA8-20BC068ECA57}"/>
                    </a:ext>
                  </a:extLst>
                </p:cNvPr>
                <p:cNvSpPr txBox="1"/>
                <p:nvPr/>
              </p:nvSpPr>
              <p:spPr>
                <a:xfrm>
                  <a:off x="5247732" y="5436598"/>
                  <a:ext cx="705643" cy="497691"/>
                </a:xfrm>
                <a:prstGeom prst="rect">
                  <a:avLst/>
                </a:prstGeom>
                <a:noFill/>
              </p:spPr>
              <p:txBody>
                <a:bodyPr wrap="square" rtlCol="0" anchor="ctr" anchorCtr="0">
                  <a:spAutoFit/>
                </a:bodyPr>
                <a:lstStyle/>
                <a:p>
                  <a:pPr algn="ctr">
                    <a:lnSpc>
                      <a:spcPct val="110000"/>
                    </a:lnSpc>
                  </a:pPr>
                  <a:r>
                    <a:rPr lang="en-US" sz="2400" b="1" dirty="0">
                      <a:solidFill>
                        <a:schemeClr val="bg1"/>
                      </a:solidFill>
                      <a:latin typeface="Montserrat SemiBold" pitchFamily="2" charset="77"/>
                      <a:ea typeface="League Spartan" charset="0"/>
                      <a:cs typeface="Poppins" pitchFamily="2" charset="77"/>
                    </a:rPr>
                    <a:t>04</a:t>
                  </a:r>
                </a:p>
              </p:txBody>
            </p:sp>
            <p:sp>
              <p:nvSpPr>
                <p:cNvPr id="32" name="TextBox 31">
                  <a:extLst>
                    <a:ext uri="{FF2B5EF4-FFF2-40B4-BE49-F238E27FC236}">
                      <a16:creationId xmlns:a16="http://schemas.microsoft.com/office/drawing/2014/main" id="{15B711F5-A944-4769-90B9-EDC84CBDD0CC}"/>
                    </a:ext>
                  </a:extLst>
                </p:cNvPr>
                <p:cNvSpPr txBox="1"/>
                <p:nvPr/>
              </p:nvSpPr>
              <p:spPr>
                <a:xfrm>
                  <a:off x="6923954" y="3891051"/>
                  <a:ext cx="668773" cy="497691"/>
                </a:xfrm>
                <a:prstGeom prst="rect">
                  <a:avLst/>
                </a:prstGeom>
                <a:noFill/>
              </p:spPr>
              <p:txBody>
                <a:bodyPr wrap="square" rtlCol="0" anchor="ctr" anchorCtr="0">
                  <a:spAutoFit/>
                </a:bodyPr>
                <a:lstStyle/>
                <a:p>
                  <a:pPr algn="ctr">
                    <a:lnSpc>
                      <a:spcPct val="110000"/>
                    </a:lnSpc>
                  </a:pPr>
                  <a:r>
                    <a:rPr lang="en-US" sz="2400" b="1" dirty="0">
                      <a:solidFill>
                        <a:schemeClr val="bg1"/>
                      </a:solidFill>
                      <a:latin typeface="Montserrat SemiBold" pitchFamily="2" charset="77"/>
                      <a:ea typeface="League Spartan" charset="0"/>
                      <a:cs typeface="Poppins" pitchFamily="2" charset="77"/>
                    </a:rPr>
                    <a:t>03</a:t>
                  </a:r>
                </a:p>
              </p:txBody>
            </p:sp>
            <p:sp>
              <p:nvSpPr>
                <p:cNvPr id="33" name="TextBox 32">
                  <a:extLst>
                    <a:ext uri="{FF2B5EF4-FFF2-40B4-BE49-F238E27FC236}">
                      <a16:creationId xmlns:a16="http://schemas.microsoft.com/office/drawing/2014/main" id="{F5AC9E01-F8E5-47E6-A656-72915A3247F0}"/>
                    </a:ext>
                  </a:extLst>
                </p:cNvPr>
                <p:cNvSpPr txBox="1"/>
                <p:nvPr/>
              </p:nvSpPr>
              <p:spPr>
                <a:xfrm>
                  <a:off x="3845607" y="3786917"/>
                  <a:ext cx="590225" cy="497691"/>
                </a:xfrm>
                <a:prstGeom prst="rect">
                  <a:avLst/>
                </a:prstGeom>
                <a:noFill/>
              </p:spPr>
              <p:txBody>
                <a:bodyPr wrap="square" rtlCol="0" anchor="ctr" anchorCtr="0">
                  <a:spAutoFit/>
                </a:bodyPr>
                <a:lstStyle/>
                <a:p>
                  <a:pPr algn="ctr">
                    <a:lnSpc>
                      <a:spcPct val="110000"/>
                    </a:lnSpc>
                  </a:pPr>
                  <a:r>
                    <a:rPr lang="en-US" sz="2400" b="1" dirty="0">
                      <a:solidFill>
                        <a:schemeClr val="bg1"/>
                      </a:solidFill>
                      <a:latin typeface="Montserrat SemiBold" pitchFamily="2" charset="77"/>
                      <a:ea typeface="League Spartan" charset="0"/>
                      <a:cs typeface="Poppins" pitchFamily="2" charset="77"/>
                    </a:rPr>
                    <a:t>01</a:t>
                  </a:r>
                </a:p>
              </p:txBody>
            </p:sp>
            <p:sp>
              <p:nvSpPr>
                <p:cNvPr id="34" name="Freeform 1025">
                  <a:extLst>
                    <a:ext uri="{FF2B5EF4-FFF2-40B4-BE49-F238E27FC236}">
                      <a16:creationId xmlns:a16="http://schemas.microsoft.com/office/drawing/2014/main" id="{D21252F6-4FE6-4225-A15F-6B4399BB7DF1}"/>
                    </a:ext>
                  </a:extLst>
                </p:cNvPr>
                <p:cNvSpPr>
                  <a:spLocks noChangeAspect="1" noChangeArrowheads="1"/>
                </p:cNvSpPr>
                <p:nvPr/>
              </p:nvSpPr>
              <p:spPr bwMode="auto">
                <a:xfrm>
                  <a:off x="4509087" y="2519642"/>
                  <a:ext cx="633202" cy="633202"/>
                </a:xfrm>
                <a:custGeom>
                  <a:avLst/>
                  <a:gdLst>
                    <a:gd name="T0" fmla="*/ 2479687 w 288771"/>
                    <a:gd name="T1" fmla="*/ 4236112 h 290202"/>
                    <a:gd name="T2" fmla="*/ 3229034 w 288771"/>
                    <a:gd name="T3" fmla="*/ 4236112 h 290202"/>
                    <a:gd name="T4" fmla="*/ 2854346 w 288771"/>
                    <a:gd name="T5" fmla="*/ 3720588 h 290202"/>
                    <a:gd name="T6" fmla="*/ 2854346 w 288771"/>
                    <a:gd name="T7" fmla="*/ 4751613 h 290202"/>
                    <a:gd name="T8" fmla="*/ 2854346 w 288771"/>
                    <a:gd name="T9" fmla="*/ 3720588 h 290202"/>
                    <a:gd name="T10" fmla="*/ 4162414 w 288771"/>
                    <a:gd name="T11" fmla="*/ 3138851 h 290202"/>
                    <a:gd name="T12" fmla="*/ 4068831 w 288771"/>
                    <a:gd name="T13" fmla="*/ 3794167 h 290202"/>
                    <a:gd name="T14" fmla="*/ 4450161 w 288771"/>
                    <a:gd name="T15" fmla="*/ 3179379 h 290202"/>
                    <a:gd name="T16" fmla="*/ 4119228 w 288771"/>
                    <a:gd name="T17" fmla="*/ 2983458 h 290202"/>
                    <a:gd name="T18" fmla="*/ 4795527 w 288771"/>
                    <a:gd name="T19" fmla="*/ 3348273 h 290202"/>
                    <a:gd name="T20" fmla="*/ 4406951 w 288771"/>
                    <a:gd name="T21" fmla="*/ 3990023 h 290202"/>
                    <a:gd name="T22" fmla="*/ 3982530 w 288771"/>
                    <a:gd name="T23" fmla="*/ 3936047 h 290202"/>
                    <a:gd name="T24" fmla="*/ 3781039 w 288771"/>
                    <a:gd name="T25" fmla="*/ 3226665 h 290202"/>
                    <a:gd name="T26" fmla="*/ 4263091 w 288771"/>
                    <a:gd name="T27" fmla="*/ 1590318 h 290202"/>
                    <a:gd name="T28" fmla="*/ 3932162 w 288771"/>
                    <a:gd name="T29" fmla="*/ 2130786 h 290202"/>
                    <a:gd name="T30" fmla="*/ 4450161 w 288771"/>
                    <a:gd name="T31" fmla="*/ 2259137 h 290202"/>
                    <a:gd name="T32" fmla="*/ 4263091 w 288771"/>
                    <a:gd name="T33" fmla="*/ 1590318 h 290202"/>
                    <a:gd name="T34" fmla="*/ 1135847 w 288771"/>
                    <a:gd name="T35" fmla="*/ 1769443 h 290202"/>
                    <a:gd name="T36" fmla="*/ 1270191 w 288771"/>
                    <a:gd name="T37" fmla="*/ 2258124 h 290202"/>
                    <a:gd name="T38" fmla="*/ 1779589 w 288771"/>
                    <a:gd name="T39" fmla="*/ 2129167 h 290202"/>
                    <a:gd name="T40" fmla="*/ 1461295 w 288771"/>
                    <a:gd name="T41" fmla="*/ 1586177 h 290202"/>
                    <a:gd name="T42" fmla="*/ 4745157 w 288771"/>
                    <a:gd name="T43" fmla="*/ 1691653 h 290202"/>
                    <a:gd name="T44" fmla="*/ 4543688 w 288771"/>
                    <a:gd name="T45" fmla="*/ 2400988 h 290202"/>
                    <a:gd name="T46" fmla="*/ 4119228 w 288771"/>
                    <a:gd name="T47" fmla="*/ 2455054 h 290202"/>
                    <a:gd name="T48" fmla="*/ 3723523 w 288771"/>
                    <a:gd name="T49" fmla="*/ 1813281 h 290202"/>
                    <a:gd name="T50" fmla="*/ 4406951 w 288771"/>
                    <a:gd name="T51" fmla="*/ 1441710 h 290202"/>
                    <a:gd name="T52" fmla="*/ 1730113 w 288771"/>
                    <a:gd name="T53" fmla="*/ 1491178 h 290202"/>
                    <a:gd name="T54" fmla="*/ 1602711 w 288771"/>
                    <a:gd name="T55" fmla="*/ 2454964 h 290202"/>
                    <a:gd name="T56" fmla="*/ 1192382 w 288771"/>
                    <a:gd name="T57" fmla="*/ 2400652 h 290202"/>
                    <a:gd name="T58" fmla="*/ 1318901 w 288771"/>
                    <a:gd name="T59" fmla="*/ 1439415 h 290202"/>
                    <a:gd name="T60" fmla="*/ 2479687 w 288771"/>
                    <a:gd name="T61" fmla="*/ 1178907 h 290202"/>
                    <a:gd name="T62" fmla="*/ 3229034 w 288771"/>
                    <a:gd name="T63" fmla="*/ 1178907 h 290202"/>
                    <a:gd name="T64" fmla="*/ 2854346 w 288771"/>
                    <a:gd name="T65" fmla="*/ 666714 h 290202"/>
                    <a:gd name="T66" fmla="*/ 2854346 w 288771"/>
                    <a:gd name="T67" fmla="*/ 1697789 h 290202"/>
                    <a:gd name="T68" fmla="*/ 2854346 w 288771"/>
                    <a:gd name="T69" fmla="*/ 666714 h 290202"/>
                    <a:gd name="T70" fmla="*/ 326357 w 288771"/>
                    <a:gd name="T71" fmla="*/ 1862106 h 290202"/>
                    <a:gd name="T72" fmla="*/ 305041 w 288771"/>
                    <a:gd name="T73" fmla="*/ 2920052 h 290202"/>
                    <a:gd name="T74" fmla="*/ 1318108 w 288771"/>
                    <a:gd name="T75" fmla="*/ 2879605 h 290202"/>
                    <a:gd name="T76" fmla="*/ 2005184 w 288771"/>
                    <a:gd name="T77" fmla="*/ 3182851 h 290202"/>
                    <a:gd name="T78" fmla="*/ 1495155 w 288771"/>
                    <a:gd name="T79" fmla="*/ 4422756 h 290202"/>
                    <a:gd name="T80" fmla="*/ 1608548 w 288771"/>
                    <a:gd name="T81" fmla="*/ 4961800 h 290202"/>
                    <a:gd name="T82" fmla="*/ 5377170 w 288771"/>
                    <a:gd name="T83" fmla="*/ 3540009 h 290202"/>
                    <a:gd name="T84" fmla="*/ 3322828 w 288771"/>
                    <a:gd name="T85" fmla="*/ 204427 h 290202"/>
                    <a:gd name="T86" fmla="*/ 5306340 w 288771"/>
                    <a:gd name="T87" fmla="*/ 1336489 h 290202"/>
                    <a:gd name="T88" fmla="*/ 2841121 w 288771"/>
                    <a:gd name="T89" fmla="*/ 5420042 h 290202"/>
                    <a:gd name="T90" fmla="*/ 1523479 w 288771"/>
                    <a:gd name="T91" fmla="*/ 5110055 h 290202"/>
                    <a:gd name="T92" fmla="*/ 1360590 w 288771"/>
                    <a:gd name="T93" fmla="*/ 4321665 h 290202"/>
                    <a:gd name="T94" fmla="*/ 1856409 w 288771"/>
                    <a:gd name="T95" fmla="*/ 3263697 h 290202"/>
                    <a:gd name="T96" fmla="*/ 637991 w 288771"/>
                    <a:gd name="T97" fmla="*/ 3155899 h 290202"/>
                    <a:gd name="T98" fmla="*/ 477 w 288771"/>
                    <a:gd name="T99" fmla="*/ 2637034 h 290202"/>
                    <a:gd name="T100" fmla="*/ 3351188 w 288771"/>
                    <a:gd name="T101" fmla="*/ 42717 h 290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8771" h="290202">
                      <a:moveTo>
                        <a:pt x="144742" y="208171"/>
                      </a:moveTo>
                      <a:cubicBezTo>
                        <a:pt x="134346" y="208171"/>
                        <a:pt x="125743" y="216416"/>
                        <a:pt x="125743" y="226812"/>
                      </a:cubicBezTo>
                      <a:cubicBezTo>
                        <a:pt x="125743" y="237207"/>
                        <a:pt x="134346" y="245810"/>
                        <a:pt x="144742" y="245810"/>
                      </a:cubicBezTo>
                      <a:cubicBezTo>
                        <a:pt x="155138" y="245810"/>
                        <a:pt x="163741" y="237207"/>
                        <a:pt x="163741" y="226812"/>
                      </a:cubicBezTo>
                      <a:cubicBezTo>
                        <a:pt x="163741" y="216416"/>
                        <a:pt x="155138" y="208171"/>
                        <a:pt x="144742" y="208171"/>
                      </a:cubicBezTo>
                      <a:close/>
                      <a:moveTo>
                        <a:pt x="144742" y="199209"/>
                      </a:moveTo>
                      <a:cubicBezTo>
                        <a:pt x="159798" y="199209"/>
                        <a:pt x="172344" y="211756"/>
                        <a:pt x="172344" y="226812"/>
                      </a:cubicBezTo>
                      <a:cubicBezTo>
                        <a:pt x="172344" y="242226"/>
                        <a:pt x="159798" y="254414"/>
                        <a:pt x="144742" y="254414"/>
                      </a:cubicBezTo>
                      <a:cubicBezTo>
                        <a:pt x="129328" y="254414"/>
                        <a:pt x="117140" y="242226"/>
                        <a:pt x="117140" y="226812"/>
                      </a:cubicBezTo>
                      <a:cubicBezTo>
                        <a:pt x="117140" y="211756"/>
                        <a:pt x="129328" y="199209"/>
                        <a:pt x="144742" y="199209"/>
                      </a:cubicBezTo>
                      <a:close/>
                      <a:moveTo>
                        <a:pt x="216177" y="167700"/>
                      </a:moveTo>
                      <a:cubicBezTo>
                        <a:pt x="214353" y="167700"/>
                        <a:pt x="212893" y="167700"/>
                        <a:pt x="211069" y="168062"/>
                      </a:cubicBezTo>
                      <a:cubicBezTo>
                        <a:pt x="206326" y="169509"/>
                        <a:pt x="201948" y="172764"/>
                        <a:pt x="199395" y="177105"/>
                      </a:cubicBezTo>
                      <a:cubicBezTo>
                        <a:pt x="193922" y="186148"/>
                        <a:pt x="197206" y="198084"/>
                        <a:pt x="206326" y="203148"/>
                      </a:cubicBezTo>
                      <a:cubicBezTo>
                        <a:pt x="215812" y="208573"/>
                        <a:pt x="227487" y="205318"/>
                        <a:pt x="232959" y="196275"/>
                      </a:cubicBezTo>
                      <a:cubicBezTo>
                        <a:pt x="238067" y="187233"/>
                        <a:pt x="235148" y="175296"/>
                        <a:pt x="225662" y="170232"/>
                      </a:cubicBezTo>
                      <a:cubicBezTo>
                        <a:pt x="222744" y="168424"/>
                        <a:pt x="219460" y="167700"/>
                        <a:pt x="216177" y="167700"/>
                      </a:cubicBezTo>
                      <a:close/>
                      <a:moveTo>
                        <a:pt x="208880" y="159743"/>
                      </a:moveTo>
                      <a:cubicBezTo>
                        <a:pt x="216177" y="157934"/>
                        <a:pt x="223473" y="158658"/>
                        <a:pt x="230405" y="162275"/>
                      </a:cubicBezTo>
                      <a:cubicBezTo>
                        <a:pt x="236607" y="166254"/>
                        <a:pt x="241350" y="172403"/>
                        <a:pt x="243174" y="179275"/>
                      </a:cubicBezTo>
                      <a:cubicBezTo>
                        <a:pt x="245363" y="186509"/>
                        <a:pt x="244269" y="194105"/>
                        <a:pt x="240621" y="200616"/>
                      </a:cubicBezTo>
                      <a:cubicBezTo>
                        <a:pt x="236607" y="207127"/>
                        <a:pt x="230770" y="211829"/>
                        <a:pt x="223473" y="213637"/>
                      </a:cubicBezTo>
                      <a:cubicBezTo>
                        <a:pt x="220920" y="214361"/>
                        <a:pt x="218366" y="214723"/>
                        <a:pt x="216177" y="214723"/>
                      </a:cubicBezTo>
                      <a:cubicBezTo>
                        <a:pt x="211069" y="214723"/>
                        <a:pt x="206326" y="213276"/>
                        <a:pt x="201948" y="210744"/>
                      </a:cubicBezTo>
                      <a:cubicBezTo>
                        <a:pt x="195381" y="207127"/>
                        <a:pt x="191003" y="200978"/>
                        <a:pt x="188814" y="193743"/>
                      </a:cubicBezTo>
                      <a:cubicBezTo>
                        <a:pt x="186990" y="186509"/>
                        <a:pt x="188085" y="179275"/>
                        <a:pt x="191733" y="172764"/>
                      </a:cubicBezTo>
                      <a:cubicBezTo>
                        <a:pt x="195381" y="166254"/>
                        <a:pt x="201584" y="161551"/>
                        <a:pt x="208880" y="159743"/>
                      </a:cubicBezTo>
                      <a:close/>
                      <a:moveTo>
                        <a:pt x="216177" y="85150"/>
                      </a:moveTo>
                      <a:cubicBezTo>
                        <a:pt x="212893" y="85150"/>
                        <a:pt x="209610" y="86236"/>
                        <a:pt x="206326" y="87682"/>
                      </a:cubicBezTo>
                      <a:cubicBezTo>
                        <a:pt x="197206" y="93108"/>
                        <a:pt x="193922" y="104683"/>
                        <a:pt x="199395" y="114087"/>
                      </a:cubicBezTo>
                      <a:cubicBezTo>
                        <a:pt x="201948" y="118428"/>
                        <a:pt x="206326" y="121683"/>
                        <a:pt x="211069" y="122768"/>
                      </a:cubicBezTo>
                      <a:cubicBezTo>
                        <a:pt x="216177" y="124215"/>
                        <a:pt x="221284" y="123492"/>
                        <a:pt x="225662" y="120960"/>
                      </a:cubicBezTo>
                      <a:cubicBezTo>
                        <a:pt x="235148" y="115534"/>
                        <a:pt x="238067" y="103959"/>
                        <a:pt x="232959" y="94917"/>
                      </a:cubicBezTo>
                      <a:cubicBezTo>
                        <a:pt x="229311" y="88767"/>
                        <a:pt x="222744" y="85150"/>
                        <a:pt x="216177" y="85150"/>
                      </a:cubicBezTo>
                      <a:close/>
                      <a:moveTo>
                        <a:pt x="74098" y="84928"/>
                      </a:moveTo>
                      <a:cubicBezTo>
                        <a:pt x="67641" y="84928"/>
                        <a:pt x="61183" y="88562"/>
                        <a:pt x="57596" y="94740"/>
                      </a:cubicBezTo>
                      <a:cubicBezTo>
                        <a:pt x="55084" y="99101"/>
                        <a:pt x="54367" y="104189"/>
                        <a:pt x="55802" y="109276"/>
                      </a:cubicBezTo>
                      <a:cubicBezTo>
                        <a:pt x="57237" y="114001"/>
                        <a:pt x="60466" y="118362"/>
                        <a:pt x="64412" y="120905"/>
                      </a:cubicBezTo>
                      <a:cubicBezTo>
                        <a:pt x="69076" y="123449"/>
                        <a:pt x="74098" y="124176"/>
                        <a:pt x="79121" y="122722"/>
                      </a:cubicBezTo>
                      <a:cubicBezTo>
                        <a:pt x="83785" y="121632"/>
                        <a:pt x="87731" y="118362"/>
                        <a:pt x="90242" y="114001"/>
                      </a:cubicBezTo>
                      <a:cubicBezTo>
                        <a:pt x="95624" y="104552"/>
                        <a:pt x="92754" y="92923"/>
                        <a:pt x="83426" y="87472"/>
                      </a:cubicBezTo>
                      <a:cubicBezTo>
                        <a:pt x="80556" y="86019"/>
                        <a:pt x="77327" y="84928"/>
                        <a:pt x="74098" y="84928"/>
                      </a:cubicBezTo>
                      <a:close/>
                      <a:moveTo>
                        <a:pt x="223473" y="77193"/>
                      </a:moveTo>
                      <a:cubicBezTo>
                        <a:pt x="230770" y="79363"/>
                        <a:pt x="236607" y="84065"/>
                        <a:pt x="240621" y="90576"/>
                      </a:cubicBezTo>
                      <a:cubicBezTo>
                        <a:pt x="244269" y="97087"/>
                        <a:pt x="245363" y="104321"/>
                        <a:pt x="243174" y="111555"/>
                      </a:cubicBezTo>
                      <a:cubicBezTo>
                        <a:pt x="241350" y="118789"/>
                        <a:pt x="236607" y="124577"/>
                        <a:pt x="230405" y="128555"/>
                      </a:cubicBezTo>
                      <a:cubicBezTo>
                        <a:pt x="226027" y="131087"/>
                        <a:pt x="220920" y="132173"/>
                        <a:pt x="216177" y="132173"/>
                      </a:cubicBezTo>
                      <a:cubicBezTo>
                        <a:pt x="213623" y="132173"/>
                        <a:pt x="211069" y="131811"/>
                        <a:pt x="208880" y="131449"/>
                      </a:cubicBezTo>
                      <a:cubicBezTo>
                        <a:pt x="201584" y="129279"/>
                        <a:pt x="195381" y="124577"/>
                        <a:pt x="191733" y="118428"/>
                      </a:cubicBezTo>
                      <a:cubicBezTo>
                        <a:pt x="188085" y="111917"/>
                        <a:pt x="186990" y="104321"/>
                        <a:pt x="188814" y="97087"/>
                      </a:cubicBezTo>
                      <a:cubicBezTo>
                        <a:pt x="191003" y="89853"/>
                        <a:pt x="195381" y="84065"/>
                        <a:pt x="201948" y="80086"/>
                      </a:cubicBezTo>
                      <a:cubicBezTo>
                        <a:pt x="208515" y="76469"/>
                        <a:pt x="216177" y="75384"/>
                        <a:pt x="223473" y="77193"/>
                      </a:cubicBezTo>
                      <a:close/>
                      <a:moveTo>
                        <a:pt x="66878" y="77070"/>
                      </a:moveTo>
                      <a:cubicBezTo>
                        <a:pt x="73740" y="75207"/>
                        <a:pt x="81274" y="76025"/>
                        <a:pt x="87731" y="79841"/>
                      </a:cubicBezTo>
                      <a:cubicBezTo>
                        <a:pt x="101005" y="87472"/>
                        <a:pt x="105669" y="104916"/>
                        <a:pt x="98135" y="118362"/>
                      </a:cubicBezTo>
                      <a:cubicBezTo>
                        <a:pt x="94548" y="124539"/>
                        <a:pt x="88449" y="129264"/>
                        <a:pt x="81274" y="131444"/>
                      </a:cubicBezTo>
                      <a:cubicBezTo>
                        <a:pt x="78762" y="131807"/>
                        <a:pt x="76610" y="132171"/>
                        <a:pt x="74098" y="132171"/>
                      </a:cubicBezTo>
                      <a:cubicBezTo>
                        <a:pt x="69076" y="132171"/>
                        <a:pt x="64412" y="131081"/>
                        <a:pt x="60466" y="128537"/>
                      </a:cubicBezTo>
                      <a:cubicBezTo>
                        <a:pt x="46833" y="120542"/>
                        <a:pt x="42528" y="103462"/>
                        <a:pt x="50062" y="90379"/>
                      </a:cubicBezTo>
                      <a:cubicBezTo>
                        <a:pt x="53829" y="83475"/>
                        <a:pt x="60017" y="78932"/>
                        <a:pt x="66878" y="77070"/>
                      </a:cubicBezTo>
                      <a:close/>
                      <a:moveTo>
                        <a:pt x="144742" y="44245"/>
                      </a:moveTo>
                      <a:cubicBezTo>
                        <a:pt x="134346" y="44245"/>
                        <a:pt x="125743" y="52793"/>
                        <a:pt x="125743" y="63122"/>
                      </a:cubicBezTo>
                      <a:cubicBezTo>
                        <a:pt x="125743" y="73450"/>
                        <a:pt x="134346" y="81999"/>
                        <a:pt x="144742" y="81999"/>
                      </a:cubicBezTo>
                      <a:cubicBezTo>
                        <a:pt x="155138" y="81999"/>
                        <a:pt x="163741" y="73450"/>
                        <a:pt x="163741" y="63122"/>
                      </a:cubicBezTo>
                      <a:cubicBezTo>
                        <a:pt x="163741" y="52793"/>
                        <a:pt x="155138" y="44245"/>
                        <a:pt x="144742" y="44245"/>
                      </a:cubicBezTo>
                      <a:close/>
                      <a:moveTo>
                        <a:pt x="144742" y="35697"/>
                      </a:moveTo>
                      <a:cubicBezTo>
                        <a:pt x="159798" y="35697"/>
                        <a:pt x="172344" y="48163"/>
                        <a:pt x="172344" y="63122"/>
                      </a:cubicBezTo>
                      <a:cubicBezTo>
                        <a:pt x="172344" y="78437"/>
                        <a:pt x="159798" y="90903"/>
                        <a:pt x="144742" y="90903"/>
                      </a:cubicBezTo>
                      <a:cubicBezTo>
                        <a:pt x="129328" y="90903"/>
                        <a:pt x="117140" y="78437"/>
                        <a:pt x="117140" y="63122"/>
                      </a:cubicBezTo>
                      <a:cubicBezTo>
                        <a:pt x="117140" y="48163"/>
                        <a:pt x="129328" y="35697"/>
                        <a:pt x="144742" y="35697"/>
                      </a:cubicBezTo>
                      <a:close/>
                      <a:moveTo>
                        <a:pt x="168496" y="10946"/>
                      </a:moveTo>
                      <a:cubicBezTo>
                        <a:pt x="103478" y="-600"/>
                        <a:pt x="38101" y="37284"/>
                        <a:pt x="16548" y="99702"/>
                      </a:cubicBezTo>
                      <a:cubicBezTo>
                        <a:pt x="11878" y="113412"/>
                        <a:pt x="9364" y="127483"/>
                        <a:pt x="9004" y="141554"/>
                      </a:cubicBezTo>
                      <a:cubicBezTo>
                        <a:pt x="8645" y="146966"/>
                        <a:pt x="10800" y="152378"/>
                        <a:pt x="15470" y="156347"/>
                      </a:cubicBezTo>
                      <a:cubicBezTo>
                        <a:pt x="19422" y="159955"/>
                        <a:pt x="25528" y="161398"/>
                        <a:pt x="30916" y="160315"/>
                      </a:cubicBezTo>
                      <a:lnTo>
                        <a:pt x="66838" y="154182"/>
                      </a:lnTo>
                      <a:cubicBezTo>
                        <a:pt x="68634" y="153821"/>
                        <a:pt x="70789" y="153821"/>
                        <a:pt x="72585" y="153821"/>
                      </a:cubicBezTo>
                      <a:cubicBezTo>
                        <a:pt x="84440" y="153821"/>
                        <a:pt x="95216" y="159955"/>
                        <a:pt x="101682" y="170418"/>
                      </a:cubicBezTo>
                      <a:cubicBezTo>
                        <a:pt x="108507" y="182685"/>
                        <a:pt x="107429" y="197838"/>
                        <a:pt x="98808" y="208662"/>
                      </a:cubicBezTo>
                      <a:lnTo>
                        <a:pt x="75818" y="236804"/>
                      </a:lnTo>
                      <a:cubicBezTo>
                        <a:pt x="72226" y="241494"/>
                        <a:pt x="70789" y="247267"/>
                        <a:pt x="71867" y="253040"/>
                      </a:cubicBezTo>
                      <a:cubicBezTo>
                        <a:pt x="72945" y="258452"/>
                        <a:pt x="76537" y="263142"/>
                        <a:pt x="81566" y="265668"/>
                      </a:cubicBezTo>
                      <a:cubicBezTo>
                        <a:pt x="93779" y="272523"/>
                        <a:pt x="107429" y="277213"/>
                        <a:pt x="121439" y="279378"/>
                      </a:cubicBezTo>
                      <a:cubicBezTo>
                        <a:pt x="186098" y="290923"/>
                        <a:pt x="251116" y="252318"/>
                        <a:pt x="272669" y="189540"/>
                      </a:cubicBezTo>
                      <a:cubicBezTo>
                        <a:pt x="285601" y="151656"/>
                        <a:pt x="281290" y="110526"/>
                        <a:pt x="261174" y="76250"/>
                      </a:cubicBezTo>
                      <a:cubicBezTo>
                        <a:pt x="241417" y="41974"/>
                        <a:pt x="207292" y="18162"/>
                        <a:pt x="168496" y="10946"/>
                      </a:cubicBezTo>
                      <a:close/>
                      <a:moveTo>
                        <a:pt x="169933" y="2287"/>
                      </a:moveTo>
                      <a:cubicBezTo>
                        <a:pt x="211602" y="9863"/>
                        <a:pt x="247524" y="35119"/>
                        <a:pt x="269077" y="71559"/>
                      </a:cubicBezTo>
                      <a:cubicBezTo>
                        <a:pt x="290270" y="108000"/>
                        <a:pt x="294581" y="152378"/>
                        <a:pt x="280931" y="192426"/>
                      </a:cubicBezTo>
                      <a:cubicBezTo>
                        <a:pt x="260815" y="251236"/>
                        <a:pt x="204777" y="290202"/>
                        <a:pt x="144069" y="290202"/>
                      </a:cubicBezTo>
                      <a:cubicBezTo>
                        <a:pt x="136167" y="290202"/>
                        <a:pt x="127905" y="289480"/>
                        <a:pt x="119643" y="288037"/>
                      </a:cubicBezTo>
                      <a:cubicBezTo>
                        <a:pt x="104915" y="285512"/>
                        <a:pt x="90546" y="280460"/>
                        <a:pt x="77255" y="273605"/>
                      </a:cubicBezTo>
                      <a:cubicBezTo>
                        <a:pt x="70071" y="269997"/>
                        <a:pt x="65042" y="263142"/>
                        <a:pt x="63246" y="254844"/>
                      </a:cubicBezTo>
                      <a:cubicBezTo>
                        <a:pt x="61450" y="246546"/>
                        <a:pt x="63605" y="237887"/>
                        <a:pt x="68993" y="231392"/>
                      </a:cubicBezTo>
                      <a:lnTo>
                        <a:pt x="91983" y="203250"/>
                      </a:lnTo>
                      <a:cubicBezTo>
                        <a:pt x="99886" y="193148"/>
                        <a:pt x="98090" y="181963"/>
                        <a:pt x="94138" y="174747"/>
                      </a:cubicBezTo>
                      <a:cubicBezTo>
                        <a:pt x="89828" y="167531"/>
                        <a:pt x="80847" y="160676"/>
                        <a:pt x="68275" y="163202"/>
                      </a:cubicBezTo>
                      <a:lnTo>
                        <a:pt x="32353" y="168975"/>
                      </a:lnTo>
                      <a:cubicBezTo>
                        <a:pt x="24091" y="170779"/>
                        <a:pt x="16189" y="168253"/>
                        <a:pt x="9364" y="162841"/>
                      </a:cubicBezTo>
                      <a:cubicBezTo>
                        <a:pt x="3257" y="157429"/>
                        <a:pt x="-335" y="149492"/>
                        <a:pt x="24" y="141193"/>
                      </a:cubicBezTo>
                      <a:cubicBezTo>
                        <a:pt x="383" y="126040"/>
                        <a:pt x="2898" y="111247"/>
                        <a:pt x="8286" y="96815"/>
                      </a:cubicBezTo>
                      <a:cubicBezTo>
                        <a:pt x="31276" y="30429"/>
                        <a:pt x="100604" y="-10341"/>
                        <a:pt x="169933" y="2287"/>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grpSp>
          <p:sp>
            <p:nvSpPr>
              <p:cNvPr id="24" name="Freeform 1023">
                <a:extLst>
                  <a:ext uri="{FF2B5EF4-FFF2-40B4-BE49-F238E27FC236}">
                    <a16:creationId xmlns:a16="http://schemas.microsoft.com/office/drawing/2014/main" id="{22B927D0-BC81-48D5-956A-51E745D0E101}"/>
                  </a:ext>
                </a:extLst>
              </p:cNvPr>
              <p:cNvSpPr>
                <a:spLocks noChangeAspect="1" noChangeArrowheads="1"/>
              </p:cNvSpPr>
              <p:nvPr/>
            </p:nvSpPr>
            <p:spPr bwMode="auto">
              <a:xfrm>
                <a:off x="6317558" y="5128600"/>
                <a:ext cx="637039" cy="637039"/>
              </a:xfrm>
              <a:custGeom>
                <a:avLst/>
                <a:gdLst>
                  <a:gd name="T0" fmla="*/ 3670157 w 290207"/>
                  <a:gd name="T1" fmla="*/ 5477950 h 290151"/>
                  <a:gd name="T2" fmla="*/ 3670157 w 290207"/>
                  <a:gd name="T3" fmla="*/ 4845325 h 290151"/>
                  <a:gd name="T4" fmla="*/ 1584205 w 290207"/>
                  <a:gd name="T5" fmla="*/ 4859715 h 290151"/>
                  <a:gd name="T6" fmla="*/ 1792085 w 290207"/>
                  <a:gd name="T7" fmla="*/ 4126449 h 290151"/>
                  <a:gd name="T8" fmla="*/ 2236500 w 290207"/>
                  <a:gd name="T9" fmla="*/ 4327731 h 290151"/>
                  <a:gd name="T10" fmla="*/ 5240015 w 290207"/>
                  <a:gd name="T11" fmla="*/ 1804432 h 290151"/>
                  <a:gd name="T12" fmla="*/ 2649283 w 290207"/>
                  <a:gd name="T13" fmla="*/ 1423059 h 290151"/>
                  <a:gd name="T14" fmla="*/ 3337750 w 290207"/>
                  <a:gd name="T15" fmla="*/ 1514130 h 290151"/>
                  <a:gd name="T16" fmla="*/ 2649283 w 290207"/>
                  <a:gd name="T17" fmla="*/ 1605202 h 290151"/>
                  <a:gd name="T18" fmla="*/ 2649283 w 290207"/>
                  <a:gd name="T19" fmla="*/ 1423059 h 290151"/>
                  <a:gd name="T20" fmla="*/ 1870901 w 290207"/>
                  <a:gd name="T21" fmla="*/ 3961101 h 290151"/>
                  <a:gd name="T22" fmla="*/ 4874450 w 290207"/>
                  <a:gd name="T23" fmla="*/ 1437791 h 290151"/>
                  <a:gd name="T24" fmla="*/ 5039301 w 290207"/>
                  <a:gd name="T25" fmla="*/ 841146 h 290151"/>
                  <a:gd name="T26" fmla="*/ 4752598 w 290207"/>
                  <a:gd name="T27" fmla="*/ 1071158 h 290151"/>
                  <a:gd name="T28" fmla="*/ 5555429 w 290207"/>
                  <a:gd name="T29" fmla="*/ 1495302 h 290151"/>
                  <a:gd name="T30" fmla="*/ 5139671 w 290207"/>
                  <a:gd name="T31" fmla="*/ 877052 h 290151"/>
                  <a:gd name="T32" fmla="*/ 93200 w 290207"/>
                  <a:gd name="T33" fmla="*/ 0 h 290151"/>
                  <a:gd name="T34" fmla="*/ 4609201 w 290207"/>
                  <a:gd name="T35" fmla="*/ 86224 h 290151"/>
                  <a:gd name="T36" fmla="*/ 4516025 w 290207"/>
                  <a:gd name="T37" fmla="*/ 603897 h 290151"/>
                  <a:gd name="T38" fmla="*/ 4429994 w 290207"/>
                  <a:gd name="T39" fmla="*/ 172546 h 290151"/>
                  <a:gd name="T40" fmla="*/ 179216 w 290207"/>
                  <a:gd name="T41" fmla="*/ 5607360 h 290151"/>
                  <a:gd name="T42" fmla="*/ 3498122 w 290207"/>
                  <a:gd name="T43" fmla="*/ 4759072 h 290151"/>
                  <a:gd name="T44" fmla="*/ 4429994 w 290207"/>
                  <a:gd name="T45" fmla="*/ 4665598 h 290151"/>
                  <a:gd name="T46" fmla="*/ 2544751 w 290207"/>
                  <a:gd name="T47" fmla="*/ 4759072 h 290151"/>
                  <a:gd name="T48" fmla="*/ 1483861 w 290207"/>
                  <a:gd name="T49" fmla="*/ 5075377 h 290151"/>
                  <a:gd name="T50" fmla="*/ 587786 w 290207"/>
                  <a:gd name="T51" fmla="*/ 4198348 h 290151"/>
                  <a:gd name="T52" fmla="*/ 1763397 w 290207"/>
                  <a:gd name="T53" fmla="*/ 3012178 h 290151"/>
                  <a:gd name="T54" fmla="*/ 1218620 w 290207"/>
                  <a:gd name="T55" fmla="*/ 2710236 h 290151"/>
                  <a:gd name="T56" fmla="*/ 1218620 w 290207"/>
                  <a:gd name="T57" fmla="*/ 1437791 h 290151"/>
                  <a:gd name="T58" fmla="*/ 2258041 w 290207"/>
                  <a:gd name="T59" fmla="*/ 1524048 h 290151"/>
                  <a:gd name="T60" fmla="*/ 1218620 w 290207"/>
                  <a:gd name="T61" fmla="*/ 1610319 h 290151"/>
                  <a:gd name="T62" fmla="*/ 1218620 w 290207"/>
                  <a:gd name="T63" fmla="*/ 2530489 h 290151"/>
                  <a:gd name="T64" fmla="*/ 1942626 w 290207"/>
                  <a:gd name="T65" fmla="*/ 3012178 h 290151"/>
                  <a:gd name="T66" fmla="*/ 759822 w 290207"/>
                  <a:gd name="T67" fmla="*/ 4198348 h 290151"/>
                  <a:gd name="T68" fmla="*/ 1663024 w 290207"/>
                  <a:gd name="T69" fmla="*/ 3932364 h 290151"/>
                  <a:gd name="T70" fmla="*/ 4501690 w 290207"/>
                  <a:gd name="T71" fmla="*/ 1071158 h 290151"/>
                  <a:gd name="T72" fmla="*/ 4487376 w 290207"/>
                  <a:gd name="T73" fmla="*/ 927350 h 290151"/>
                  <a:gd name="T74" fmla="*/ 4623530 w 290207"/>
                  <a:gd name="T75" fmla="*/ 941739 h 290151"/>
                  <a:gd name="T76" fmla="*/ 5039301 w 290207"/>
                  <a:gd name="T77" fmla="*/ 661380 h 290151"/>
                  <a:gd name="T78" fmla="*/ 5677274 w 290207"/>
                  <a:gd name="T79" fmla="*/ 1164612 h 290151"/>
                  <a:gd name="T80" fmla="*/ 5490922 w 290207"/>
                  <a:gd name="T81" fmla="*/ 1804432 h 290151"/>
                  <a:gd name="T82" fmla="*/ 5512410 w 290207"/>
                  <a:gd name="T83" fmla="*/ 1955386 h 290151"/>
                  <a:gd name="T84" fmla="*/ 5390551 w 290207"/>
                  <a:gd name="T85" fmla="*/ 1955386 h 290151"/>
                  <a:gd name="T86" fmla="*/ 4609201 w 290207"/>
                  <a:gd name="T87" fmla="*/ 2695869 h 290151"/>
                  <a:gd name="T88" fmla="*/ 4580526 w 290207"/>
                  <a:gd name="T89" fmla="*/ 4816592 h 290151"/>
                  <a:gd name="T90" fmla="*/ 3584151 w 290207"/>
                  <a:gd name="T91" fmla="*/ 5779869 h 290151"/>
                  <a:gd name="T92" fmla="*/ 0 w 290207"/>
                  <a:gd name="T93" fmla="*/ 5686422 h 290151"/>
                  <a:gd name="T94" fmla="*/ 93200 w 290207"/>
                  <a:gd name="T95" fmla="*/ 0 h 290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207" h="290151">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25" name="Freeform 1024">
                <a:extLst>
                  <a:ext uri="{FF2B5EF4-FFF2-40B4-BE49-F238E27FC236}">
                    <a16:creationId xmlns:a16="http://schemas.microsoft.com/office/drawing/2014/main" id="{25D82538-BC88-4AAA-AB70-4A1406927201}"/>
                  </a:ext>
                </a:extLst>
              </p:cNvPr>
              <p:cNvSpPr>
                <a:spLocks noChangeAspect="1" noChangeArrowheads="1"/>
              </p:cNvSpPr>
              <p:nvPr/>
            </p:nvSpPr>
            <p:spPr bwMode="auto">
              <a:xfrm>
                <a:off x="4106460" y="4693451"/>
                <a:ext cx="637039" cy="637039"/>
              </a:xfrm>
              <a:custGeom>
                <a:avLst/>
                <a:gdLst>
                  <a:gd name="T0" fmla="*/ 2048306 w 290151"/>
                  <a:gd name="T1" fmla="*/ 5000275 h 290151"/>
                  <a:gd name="T2" fmla="*/ 474371 w 290151"/>
                  <a:gd name="T3" fmla="*/ 5000275 h 290151"/>
                  <a:gd name="T4" fmla="*/ 1613868 w 290151"/>
                  <a:gd name="T5" fmla="*/ 4205917 h 290151"/>
                  <a:gd name="T6" fmla="*/ 560869 w 290151"/>
                  <a:gd name="T7" fmla="*/ 4388056 h 290151"/>
                  <a:gd name="T8" fmla="*/ 4488890 w 290151"/>
                  <a:gd name="T9" fmla="*/ 3736553 h 290151"/>
                  <a:gd name="T10" fmla="*/ 4424856 w 290151"/>
                  <a:gd name="T11" fmla="*/ 4169303 h 290151"/>
                  <a:gd name="T12" fmla="*/ 4545818 w 290151"/>
                  <a:gd name="T13" fmla="*/ 3743779 h 290151"/>
                  <a:gd name="T14" fmla="*/ 4830421 w 290151"/>
                  <a:gd name="T15" fmla="*/ 3765391 h 290151"/>
                  <a:gd name="T16" fmla="*/ 4375067 w 290151"/>
                  <a:gd name="T17" fmla="*/ 4342407 h 290151"/>
                  <a:gd name="T18" fmla="*/ 4588507 w 290151"/>
                  <a:gd name="T19" fmla="*/ 3570675 h 290151"/>
                  <a:gd name="T20" fmla="*/ 2016784 w 290151"/>
                  <a:gd name="T21" fmla="*/ 3608837 h 290151"/>
                  <a:gd name="T22" fmla="*/ 1264894 w 290151"/>
                  <a:gd name="T23" fmla="*/ 3608837 h 290151"/>
                  <a:gd name="T24" fmla="*/ 910225 w 290151"/>
                  <a:gd name="T25" fmla="*/ 3510199 h 290151"/>
                  <a:gd name="T26" fmla="*/ 561492 w 290151"/>
                  <a:gd name="T27" fmla="*/ 3692338 h 290151"/>
                  <a:gd name="T28" fmla="*/ 560869 w 290151"/>
                  <a:gd name="T29" fmla="*/ 2814459 h 290151"/>
                  <a:gd name="T30" fmla="*/ 1613868 w 290151"/>
                  <a:gd name="T31" fmla="*/ 2996631 h 290151"/>
                  <a:gd name="T32" fmla="*/ 560869 w 290151"/>
                  <a:gd name="T33" fmla="*/ 2814459 h 290151"/>
                  <a:gd name="T34" fmla="*/ 4549836 w 290151"/>
                  <a:gd name="T35" fmla="*/ 3052396 h 290151"/>
                  <a:gd name="T36" fmla="*/ 5039091 w 290151"/>
                  <a:gd name="T37" fmla="*/ 2727537 h 290151"/>
                  <a:gd name="T38" fmla="*/ 5312500 w 290151"/>
                  <a:gd name="T39" fmla="*/ 2994664 h 290151"/>
                  <a:gd name="T40" fmla="*/ 4549836 w 290151"/>
                  <a:gd name="T41" fmla="*/ 3254557 h 290151"/>
                  <a:gd name="T42" fmla="*/ 4017348 w 290151"/>
                  <a:gd name="T43" fmla="*/ 2778077 h 290151"/>
                  <a:gd name="T44" fmla="*/ 3837483 w 290151"/>
                  <a:gd name="T45" fmla="*/ 3528881 h 290151"/>
                  <a:gd name="T46" fmla="*/ 3117982 w 290151"/>
                  <a:gd name="T47" fmla="*/ 3745501 h 290151"/>
                  <a:gd name="T48" fmla="*/ 3679200 w 290151"/>
                  <a:gd name="T49" fmla="*/ 4265296 h 290151"/>
                  <a:gd name="T50" fmla="*/ 3341039 w 290151"/>
                  <a:gd name="T51" fmla="*/ 4799553 h 290151"/>
                  <a:gd name="T52" fmla="*/ 3499335 w 290151"/>
                  <a:gd name="T53" fmla="*/ 4359149 h 290151"/>
                  <a:gd name="T54" fmla="*/ 3010044 w 290151"/>
                  <a:gd name="T55" fmla="*/ 4113702 h 290151"/>
                  <a:gd name="T56" fmla="*/ 3657598 w 290151"/>
                  <a:gd name="T57" fmla="*/ 3427822 h 290151"/>
                  <a:gd name="T58" fmla="*/ 3636035 w 290151"/>
                  <a:gd name="T59" fmla="*/ 2871938 h 290151"/>
                  <a:gd name="T60" fmla="*/ 2508893 w 290151"/>
                  <a:gd name="T61" fmla="*/ 4902840 h 290151"/>
                  <a:gd name="T62" fmla="*/ 2508893 w 290151"/>
                  <a:gd name="T63" fmla="*/ 2271678 h 290151"/>
                  <a:gd name="T64" fmla="*/ 2048306 w 290151"/>
                  <a:gd name="T65" fmla="*/ 2185843 h 290151"/>
                  <a:gd name="T66" fmla="*/ 474371 w 290151"/>
                  <a:gd name="T67" fmla="*/ 2185843 h 290151"/>
                  <a:gd name="T68" fmla="*/ 4049803 w 290151"/>
                  <a:gd name="T69" fmla="*/ 1391442 h 290151"/>
                  <a:gd name="T70" fmla="*/ 3121489 w 290151"/>
                  <a:gd name="T71" fmla="*/ 1573584 h 290151"/>
                  <a:gd name="T72" fmla="*/ 1698436 w 290151"/>
                  <a:gd name="T73" fmla="*/ 1391442 h 290151"/>
                  <a:gd name="T74" fmla="*/ 2626747 w 290151"/>
                  <a:gd name="T75" fmla="*/ 1573584 h 290151"/>
                  <a:gd name="T76" fmla="*/ 1698436 w 290151"/>
                  <a:gd name="T77" fmla="*/ 1391442 h 290151"/>
                  <a:gd name="T78" fmla="*/ 1352520 w 290151"/>
                  <a:gd name="T79" fmla="*/ 1482514 h 290151"/>
                  <a:gd name="T80" fmla="*/ 474371 w 290151"/>
                  <a:gd name="T81" fmla="*/ 1482514 h 290151"/>
                  <a:gd name="T82" fmla="*/ 1337142 w 290151"/>
                  <a:gd name="T83" fmla="*/ 438512 h 290151"/>
                  <a:gd name="T84" fmla="*/ 3270919 w 290151"/>
                  <a:gd name="T85" fmla="*/ 438512 h 290151"/>
                  <a:gd name="T86" fmla="*/ 553576 w 290151"/>
                  <a:gd name="T87" fmla="*/ 172546 h 290151"/>
                  <a:gd name="T88" fmla="*/ 553576 w 290151"/>
                  <a:gd name="T89" fmla="*/ 5607360 h 290151"/>
                  <a:gd name="T90" fmla="*/ 4435510 w 290151"/>
                  <a:gd name="T91" fmla="*/ 5075377 h 290151"/>
                  <a:gd name="T92" fmla="*/ 2329161 w 290151"/>
                  <a:gd name="T93" fmla="*/ 2192604 h 290151"/>
                  <a:gd name="T94" fmla="*/ 4435510 w 290151"/>
                  <a:gd name="T95" fmla="*/ 553576 h 290151"/>
                  <a:gd name="T96" fmla="*/ 3443426 w 290151"/>
                  <a:gd name="T97" fmla="*/ 438512 h 290151"/>
                  <a:gd name="T98" fmla="*/ 1164592 w 290151"/>
                  <a:gd name="T99" fmla="*/ 438512 h 290151"/>
                  <a:gd name="T100" fmla="*/ 553576 w 290151"/>
                  <a:gd name="T101" fmla="*/ 0 h 290151"/>
                  <a:gd name="T102" fmla="*/ 4608061 w 290151"/>
                  <a:gd name="T103" fmla="*/ 2099149 h 290151"/>
                  <a:gd name="T104" fmla="*/ 5779816 w 290151"/>
                  <a:gd name="T105" fmla="*/ 4989109 h 290151"/>
                  <a:gd name="T106" fmla="*/ 4608061 w 290151"/>
                  <a:gd name="T107" fmla="*/ 5226334 h 290151"/>
                  <a:gd name="T108" fmla="*/ 0 w 290151"/>
                  <a:gd name="T109" fmla="*/ 5226334 h 2901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1" h="290151">
                    <a:moveTo>
                      <a:pt x="28141" y="246062"/>
                    </a:moveTo>
                    <a:lnTo>
                      <a:pt x="98496" y="246062"/>
                    </a:lnTo>
                    <a:cubicBezTo>
                      <a:pt x="101022" y="246062"/>
                      <a:pt x="102826" y="248348"/>
                      <a:pt x="102826" y="251015"/>
                    </a:cubicBezTo>
                    <a:cubicBezTo>
                      <a:pt x="102826" y="253301"/>
                      <a:pt x="101022" y="255206"/>
                      <a:pt x="98496" y="255206"/>
                    </a:cubicBezTo>
                    <a:lnTo>
                      <a:pt x="28141" y="255206"/>
                    </a:lnTo>
                    <a:cubicBezTo>
                      <a:pt x="25616" y="255206"/>
                      <a:pt x="23812" y="253301"/>
                      <a:pt x="23812" y="251015"/>
                    </a:cubicBezTo>
                    <a:cubicBezTo>
                      <a:pt x="23812" y="248348"/>
                      <a:pt x="25616" y="246062"/>
                      <a:pt x="28141" y="246062"/>
                    </a:cubicBezTo>
                    <a:close/>
                    <a:moveTo>
                      <a:pt x="28157" y="211137"/>
                    </a:moveTo>
                    <a:lnTo>
                      <a:pt x="81018" y="211137"/>
                    </a:lnTo>
                    <a:cubicBezTo>
                      <a:pt x="83552" y="211137"/>
                      <a:pt x="85363" y="213042"/>
                      <a:pt x="85363" y="215709"/>
                    </a:cubicBezTo>
                    <a:cubicBezTo>
                      <a:pt x="85363" y="218376"/>
                      <a:pt x="83552" y="220281"/>
                      <a:pt x="81018" y="220281"/>
                    </a:cubicBezTo>
                    <a:lnTo>
                      <a:pt x="28157" y="220281"/>
                    </a:lnTo>
                    <a:cubicBezTo>
                      <a:pt x="25622" y="220281"/>
                      <a:pt x="23812" y="218376"/>
                      <a:pt x="23812" y="215709"/>
                    </a:cubicBezTo>
                    <a:cubicBezTo>
                      <a:pt x="23812" y="213042"/>
                      <a:pt x="25622" y="211137"/>
                      <a:pt x="28157" y="211137"/>
                    </a:cubicBezTo>
                    <a:close/>
                    <a:moveTo>
                      <a:pt x="225346" y="187576"/>
                    </a:moveTo>
                    <a:cubicBezTo>
                      <a:pt x="223203" y="187576"/>
                      <a:pt x="221417" y="187938"/>
                      <a:pt x="219631" y="189024"/>
                    </a:cubicBezTo>
                    <a:cubicBezTo>
                      <a:pt x="217488" y="190110"/>
                      <a:pt x="215344" y="192645"/>
                      <a:pt x="214630" y="195541"/>
                    </a:cubicBezTo>
                    <a:cubicBezTo>
                      <a:pt x="212844" y="201334"/>
                      <a:pt x="216416" y="207851"/>
                      <a:pt x="222131" y="209300"/>
                    </a:cubicBezTo>
                    <a:cubicBezTo>
                      <a:pt x="228203" y="211110"/>
                      <a:pt x="233918" y="207851"/>
                      <a:pt x="235704" y="201696"/>
                    </a:cubicBezTo>
                    <a:cubicBezTo>
                      <a:pt x="236775" y="198800"/>
                      <a:pt x="236061" y="195903"/>
                      <a:pt x="234632" y="193369"/>
                    </a:cubicBezTo>
                    <a:cubicBezTo>
                      <a:pt x="233561" y="190834"/>
                      <a:pt x="231061" y="188662"/>
                      <a:pt x="228203" y="187938"/>
                    </a:cubicBezTo>
                    <a:cubicBezTo>
                      <a:pt x="227132" y="187576"/>
                      <a:pt x="226060" y="187576"/>
                      <a:pt x="225346" y="187576"/>
                    </a:cubicBezTo>
                    <a:close/>
                    <a:moveTo>
                      <a:pt x="230346" y="179248"/>
                    </a:moveTo>
                    <a:cubicBezTo>
                      <a:pt x="235704" y="181059"/>
                      <a:pt x="239990" y="184317"/>
                      <a:pt x="242490" y="189024"/>
                    </a:cubicBezTo>
                    <a:cubicBezTo>
                      <a:pt x="244991" y="193731"/>
                      <a:pt x="245705" y="199162"/>
                      <a:pt x="244276" y="204231"/>
                    </a:cubicBezTo>
                    <a:cubicBezTo>
                      <a:pt x="241776" y="212920"/>
                      <a:pt x="233918" y="218713"/>
                      <a:pt x="225346" y="218713"/>
                    </a:cubicBezTo>
                    <a:cubicBezTo>
                      <a:pt x="223203" y="218713"/>
                      <a:pt x="221417" y="218351"/>
                      <a:pt x="219631" y="217989"/>
                    </a:cubicBezTo>
                    <a:cubicBezTo>
                      <a:pt x="209272" y="214731"/>
                      <a:pt x="203200" y="203507"/>
                      <a:pt x="206058" y="193369"/>
                    </a:cubicBezTo>
                    <a:cubicBezTo>
                      <a:pt x="207486" y="187938"/>
                      <a:pt x="211058" y="183955"/>
                      <a:pt x="215702" y="181059"/>
                    </a:cubicBezTo>
                    <a:cubicBezTo>
                      <a:pt x="220345" y="178524"/>
                      <a:pt x="225346" y="177800"/>
                      <a:pt x="230346" y="179248"/>
                    </a:cubicBezTo>
                    <a:close/>
                    <a:moveTo>
                      <a:pt x="68129" y="176212"/>
                    </a:moveTo>
                    <a:lnTo>
                      <a:pt x="96971" y="176212"/>
                    </a:lnTo>
                    <a:cubicBezTo>
                      <a:pt x="99463" y="176212"/>
                      <a:pt x="101244" y="178498"/>
                      <a:pt x="101244" y="181165"/>
                    </a:cubicBezTo>
                    <a:cubicBezTo>
                      <a:pt x="101244" y="183451"/>
                      <a:pt x="99463" y="185356"/>
                      <a:pt x="96971" y="185356"/>
                    </a:cubicBezTo>
                    <a:lnTo>
                      <a:pt x="68129" y="185356"/>
                    </a:lnTo>
                    <a:cubicBezTo>
                      <a:pt x="65636" y="185356"/>
                      <a:pt x="63500" y="183451"/>
                      <a:pt x="63500" y="181165"/>
                    </a:cubicBezTo>
                    <a:cubicBezTo>
                      <a:pt x="63500" y="178498"/>
                      <a:pt x="65636" y="176212"/>
                      <a:pt x="68129" y="176212"/>
                    </a:cubicBezTo>
                    <a:close/>
                    <a:moveTo>
                      <a:pt x="28188" y="176212"/>
                    </a:moveTo>
                    <a:lnTo>
                      <a:pt x="45694" y="176212"/>
                    </a:lnTo>
                    <a:cubicBezTo>
                      <a:pt x="48247" y="176212"/>
                      <a:pt x="50435" y="178498"/>
                      <a:pt x="50435" y="181165"/>
                    </a:cubicBezTo>
                    <a:cubicBezTo>
                      <a:pt x="50435" y="183451"/>
                      <a:pt x="48247" y="185356"/>
                      <a:pt x="45694" y="185356"/>
                    </a:cubicBezTo>
                    <a:lnTo>
                      <a:pt x="28188" y="185356"/>
                    </a:lnTo>
                    <a:cubicBezTo>
                      <a:pt x="25635" y="185356"/>
                      <a:pt x="23812" y="183451"/>
                      <a:pt x="23812" y="181165"/>
                    </a:cubicBezTo>
                    <a:cubicBezTo>
                      <a:pt x="23812" y="178498"/>
                      <a:pt x="25635" y="176212"/>
                      <a:pt x="28188" y="176212"/>
                    </a:cubicBezTo>
                    <a:close/>
                    <a:moveTo>
                      <a:pt x="28157" y="141287"/>
                    </a:moveTo>
                    <a:lnTo>
                      <a:pt x="81018" y="141287"/>
                    </a:lnTo>
                    <a:cubicBezTo>
                      <a:pt x="83552" y="141287"/>
                      <a:pt x="85363" y="143192"/>
                      <a:pt x="85363" y="145859"/>
                    </a:cubicBezTo>
                    <a:cubicBezTo>
                      <a:pt x="85363" y="148526"/>
                      <a:pt x="83552" y="150431"/>
                      <a:pt x="81018" y="150431"/>
                    </a:cubicBezTo>
                    <a:lnTo>
                      <a:pt x="28157" y="150431"/>
                    </a:lnTo>
                    <a:cubicBezTo>
                      <a:pt x="25622" y="150431"/>
                      <a:pt x="23812" y="148526"/>
                      <a:pt x="23812" y="145859"/>
                    </a:cubicBezTo>
                    <a:cubicBezTo>
                      <a:pt x="23812" y="143192"/>
                      <a:pt x="25622" y="141287"/>
                      <a:pt x="28157" y="141287"/>
                    </a:cubicBezTo>
                    <a:close/>
                    <a:moveTo>
                      <a:pt x="198785" y="130761"/>
                    </a:moveTo>
                    <a:cubicBezTo>
                      <a:pt x="205648" y="128587"/>
                      <a:pt x="211427" y="128949"/>
                      <a:pt x="216123" y="132211"/>
                    </a:cubicBezTo>
                    <a:cubicBezTo>
                      <a:pt x="222263" y="135473"/>
                      <a:pt x="226237" y="142721"/>
                      <a:pt x="228404" y="153231"/>
                    </a:cubicBezTo>
                    <a:cubicBezTo>
                      <a:pt x="228765" y="154319"/>
                      <a:pt x="229487" y="154681"/>
                      <a:pt x="229849" y="154681"/>
                    </a:cubicBezTo>
                    <a:cubicBezTo>
                      <a:pt x="230571" y="154681"/>
                      <a:pt x="230932" y="154681"/>
                      <a:pt x="231655" y="153956"/>
                    </a:cubicBezTo>
                    <a:cubicBezTo>
                      <a:pt x="238156" y="143808"/>
                      <a:pt x="245019" y="138010"/>
                      <a:pt x="252965" y="136922"/>
                    </a:cubicBezTo>
                    <a:cubicBezTo>
                      <a:pt x="259467" y="135835"/>
                      <a:pt x="265968" y="138010"/>
                      <a:pt x="272470" y="143446"/>
                    </a:cubicBezTo>
                    <a:cubicBezTo>
                      <a:pt x="274276" y="145258"/>
                      <a:pt x="274276" y="147795"/>
                      <a:pt x="272831" y="149607"/>
                    </a:cubicBezTo>
                    <a:cubicBezTo>
                      <a:pt x="271025" y="151782"/>
                      <a:pt x="268497" y="151782"/>
                      <a:pt x="266691" y="150332"/>
                    </a:cubicBezTo>
                    <a:cubicBezTo>
                      <a:pt x="261995" y="146708"/>
                      <a:pt x="258022" y="144896"/>
                      <a:pt x="254410" y="145621"/>
                    </a:cubicBezTo>
                    <a:cubicBezTo>
                      <a:pt x="247908" y="146708"/>
                      <a:pt x="242490" y="153231"/>
                      <a:pt x="239240" y="158668"/>
                    </a:cubicBezTo>
                    <a:cubicBezTo>
                      <a:pt x="236711" y="162292"/>
                      <a:pt x="232738" y="164104"/>
                      <a:pt x="228404" y="163379"/>
                    </a:cubicBezTo>
                    <a:cubicBezTo>
                      <a:pt x="223708" y="162654"/>
                      <a:pt x="220457" y="159030"/>
                      <a:pt x="219735" y="154681"/>
                    </a:cubicBezTo>
                    <a:cubicBezTo>
                      <a:pt x="218290" y="147070"/>
                      <a:pt x="215401" y="141996"/>
                      <a:pt x="211789" y="139459"/>
                    </a:cubicBezTo>
                    <a:cubicBezTo>
                      <a:pt x="208899" y="138010"/>
                      <a:pt x="206009" y="138010"/>
                      <a:pt x="201674" y="139459"/>
                    </a:cubicBezTo>
                    <a:cubicBezTo>
                      <a:pt x="195895" y="140909"/>
                      <a:pt x="192283" y="143808"/>
                      <a:pt x="190477" y="147433"/>
                    </a:cubicBezTo>
                    <a:cubicBezTo>
                      <a:pt x="188671" y="152869"/>
                      <a:pt x="190838" y="160117"/>
                      <a:pt x="193728" y="165191"/>
                    </a:cubicBezTo>
                    <a:cubicBezTo>
                      <a:pt x="195895" y="169178"/>
                      <a:pt x="195173" y="173889"/>
                      <a:pt x="192644" y="177151"/>
                    </a:cubicBezTo>
                    <a:cubicBezTo>
                      <a:pt x="189394" y="180413"/>
                      <a:pt x="185059" y="181863"/>
                      <a:pt x="180725" y="180051"/>
                    </a:cubicBezTo>
                    <a:cubicBezTo>
                      <a:pt x="172417" y="177151"/>
                      <a:pt x="165555" y="177151"/>
                      <a:pt x="161581" y="179326"/>
                    </a:cubicBezTo>
                    <a:cubicBezTo>
                      <a:pt x="159053" y="180776"/>
                      <a:pt x="157247" y="183675"/>
                      <a:pt x="156525" y="188024"/>
                    </a:cubicBezTo>
                    <a:cubicBezTo>
                      <a:pt x="155080" y="193461"/>
                      <a:pt x="155802" y="198172"/>
                      <a:pt x="157969" y="201071"/>
                    </a:cubicBezTo>
                    <a:cubicBezTo>
                      <a:pt x="161581" y="205421"/>
                      <a:pt x="169167" y="206508"/>
                      <a:pt x="174585" y="206870"/>
                    </a:cubicBezTo>
                    <a:cubicBezTo>
                      <a:pt x="179280" y="207233"/>
                      <a:pt x="183253" y="210132"/>
                      <a:pt x="184698" y="214119"/>
                    </a:cubicBezTo>
                    <a:cubicBezTo>
                      <a:pt x="186143" y="218468"/>
                      <a:pt x="185059" y="222817"/>
                      <a:pt x="181447" y="225716"/>
                    </a:cubicBezTo>
                    <a:cubicBezTo>
                      <a:pt x="176391" y="230065"/>
                      <a:pt x="173140" y="234052"/>
                      <a:pt x="172056" y="237676"/>
                    </a:cubicBezTo>
                    <a:cubicBezTo>
                      <a:pt x="171334" y="239488"/>
                      <a:pt x="169889" y="240938"/>
                      <a:pt x="167722" y="240938"/>
                    </a:cubicBezTo>
                    <a:cubicBezTo>
                      <a:pt x="167361" y="240938"/>
                      <a:pt x="166999" y="240938"/>
                      <a:pt x="166638" y="240575"/>
                    </a:cubicBezTo>
                    <a:cubicBezTo>
                      <a:pt x="164110" y="240213"/>
                      <a:pt x="163026" y="237314"/>
                      <a:pt x="163749" y="235139"/>
                    </a:cubicBezTo>
                    <a:cubicBezTo>
                      <a:pt x="165193" y="229703"/>
                      <a:pt x="169528" y="224629"/>
                      <a:pt x="175668" y="218830"/>
                    </a:cubicBezTo>
                    <a:cubicBezTo>
                      <a:pt x="176391" y="218468"/>
                      <a:pt x="176752" y="217743"/>
                      <a:pt x="176391" y="217018"/>
                    </a:cubicBezTo>
                    <a:cubicBezTo>
                      <a:pt x="176029" y="216656"/>
                      <a:pt x="175668" y="215931"/>
                      <a:pt x="174585" y="215931"/>
                    </a:cubicBezTo>
                    <a:cubicBezTo>
                      <a:pt x="163387" y="215206"/>
                      <a:pt x="155802" y="212307"/>
                      <a:pt x="151107" y="206508"/>
                    </a:cubicBezTo>
                    <a:cubicBezTo>
                      <a:pt x="147133" y="201434"/>
                      <a:pt x="146050" y="194548"/>
                      <a:pt x="147856" y="186212"/>
                    </a:cubicBezTo>
                    <a:cubicBezTo>
                      <a:pt x="148939" y="179326"/>
                      <a:pt x="152190" y="174614"/>
                      <a:pt x="157247" y="171715"/>
                    </a:cubicBezTo>
                    <a:cubicBezTo>
                      <a:pt x="163749" y="167728"/>
                      <a:pt x="172417" y="168091"/>
                      <a:pt x="183614" y="172077"/>
                    </a:cubicBezTo>
                    <a:cubicBezTo>
                      <a:pt x="185059" y="172440"/>
                      <a:pt x="185420" y="171715"/>
                      <a:pt x="185782" y="171352"/>
                    </a:cubicBezTo>
                    <a:cubicBezTo>
                      <a:pt x="186143" y="170990"/>
                      <a:pt x="186504" y="170265"/>
                      <a:pt x="185782" y="169178"/>
                    </a:cubicBezTo>
                    <a:cubicBezTo>
                      <a:pt x="180725" y="159393"/>
                      <a:pt x="179641" y="150694"/>
                      <a:pt x="182531" y="144171"/>
                    </a:cubicBezTo>
                    <a:cubicBezTo>
                      <a:pt x="185059" y="138010"/>
                      <a:pt x="190477" y="133298"/>
                      <a:pt x="198785" y="130761"/>
                    </a:cubicBezTo>
                    <a:close/>
                    <a:moveTo>
                      <a:pt x="125948" y="114039"/>
                    </a:moveTo>
                    <a:lnTo>
                      <a:pt x="125948" y="246123"/>
                    </a:lnTo>
                    <a:lnTo>
                      <a:pt x="281490" y="246123"/>
                    </a:lnTo>
                    <a:lnTo>
                      <a:pt x="281490" y="114039"/>
                    </a:lnTo>
                    <a:lnTo>
                      <a:pt x="125948" y="114039"/>
                    </a:lnTo>
                    <a:close/>
                    <a:moveTo>
                      <a:pt x="28141" y="104775"/>
                    </a:moveTo>
                    <a:lnTo>
                      <a:pt x="98496" y="104775"/>
                    </a:lnTo>
                    <a:cubicBezTo>
                      <a:pt x="101022" y="104775"/>
                      <a:pt x="102826" y="107061"/>
                      <a:pt x="102826" y="109728"/>
                    </a:cubicBezTo>
                    <a:cubicBezTo>
                      <a:pt x="102826" y="112014"/>
                      <a:pt x="101022" y="113919"/>
                      <a:pt x="98496" y="113919"/>
                    </a:cubicBezTo>
                    <a:lnTo>
                      <a:pt x="28141" y="113919"/>
                    </a:lnTo>
                    <a:cubicBezTo>
                      <a:pt x="25616" y="113919"/>
                      <a:pt x="23812" y="112014"/>
                      <a:pt x="23812" y="109728"/>
                    </a:cubicBezTo>
                    <a:cubicBezTo>
                      <a:pt x="23812" y="107061"/>
                      <a:pt x="25616" y="104775"/>
                      <a:pt x="28141" y="104775"/>
                    </a:cubicBezTo>
                    <a:close/>
                    <a:moveTo>
                      <a:pt x="156701" y="69850"/>
                    </a:moveTo>
                    <a:lnTo>
                      <a:pt x="203302" y="69850"/>
                    </a:lnTo>
                    <a:cubicBezTo>
                      <a:pt x="205811" y="69850"/>
                      <a:pt x="207604" y="71755"/>
                      <a:pt x="207604" y="74422"/>
                    </a:cubicBezTo>
                    <a:cubicBezTo>
                      <a:pt x="207604" y="76708"/>
                      <a:pt x="205811" y="78994"/>
                      <a:pt x="203302" y="78994"/>
                    </a:cubicBezTo>
                    <a:lnTo>
                      <a:pt x="156701" y="78994"/>
                    </a:lnTo>
                    <a:cubicBezTo>
                      <a:pt x="154551" y="78994"/>
                      <a:pt x="152400" y="76708"/>
                      <a:pt x="152400" y="74422"/>
                    </a:cubicBezTo>
                    <a:cubicBezTo>
                      <a:pt x="152400" y="71755"/>
                      <a:pt x="154551" y="69850"/>
                      <a:pt x="156701" y="69850"/>
                    </a:cubicBezTo>
                    <a:close/>
                    <a:moveTo>
                      <a:pt x="85263" y="69850"/>
                    </a:moveTo>
                    <a:lnTo>
                      <a:pt x="131865" y="69850"/>
                    </a:lnTo>
                    <a:cubicBezTo>
                      <a:pt x="134374" y="69850"/>
                      <a:pt x="136166" y="71755"/>
                      <a:pt x="136166" y="74422"/>
                    </a:cubicBezTo>
                    <a:cubicBezTo>
                      <a:pt x="136166" y="76708"/>
                      <a:pt x="134374" y="78994"/>
                      <a:pt x="131865" y="78994"/>
                    </a:cubicBezTo>
                    <a:lnTo>
                      <a:pt x="85263" y="78994"/>
                    </a:lnTo>
                    <a:cubicBezTo>
                      <a:pt x="83113" y="78994"/>
                      <a:pt x="80962" y="76708"/>
                      <a:pt x="80962" y="74422"/>
                    </a:cubicBezTo>
                    <a:cubicBezTo>
                      <a:pt x="80962" y="71755"/>
                      <a:pt x="83113" y="69850"/>
                      <a:pt x="85263" y="69850"/>
                    </a:cubicBezTo>
                    <a:close/>
                    <a:moveTo>
                      <a:pt x="28184" y="69850"/>
                    </a:moveTo>
                    <a:lnTo>
                      <a:pt x="63525" y="69850"/>
                    </a:lnTo>
                    <a:cubicBezTo>
                      <a:pt x="66076" y="69850"/>
                      <a:pt x="67897" y="71755"/>
                      <a:pt x="67897" y="74422"/>
                    </a:cubicBezTo>
                    <a:cubicBezTo>
                      <a:pt x="67897" y="76708"/>
                      <a:pt x="66076" y="78994"/>
                      <a:pt x="63525" y="78994"/>
                    </a:cubicBezTo>
                    <a:lnTo>
                      <a:pt x="28184" y="78994"/>
                    </a:lnTo>
                    <a:cubicBezTo>
                      <a:pt x="25633" y="78994"/>
                      <a:pt x="23812" y="76708"/>
                      <a:pt x="23812" y="74422"/>
                    </a:cubicBezTo>
                    <a:cubicBezTo>
                      <a:pt x="23812" y="71755"/>
                      <a:pt x="25633" y="69850"/>
                      <a:pt x="28184" y="69850"/>
                    </a:cubicBezTo>
                    <a:close/>
                    <a:moveTo>
                      <a:pt x="67124" y="8661"/>
                    </a:moveTo>
                    <a:lnTo>
                      <a:pt x="67124" y="22014"/>
                    </a:lnTo>
                    <a:cubicBezTo>
                      <a:pt x="67124" y="29231"/>
                      <a:pt x="73259" y="35006"/>
                      <a:pt x="80477" y="35006"/>
                    </a:cubicBezTo>
                    <a:lnTo>
                      <a:pt x="150849" y="35006"/>
                    </a:lnTo>
                    <a:cubicBezTo>
                      <a:pt x="158067" y="35006"/>
                      <a:pt x="164202" y="29231"/>
                      <a:pt x="164202" y="22014"/>
                    </a:cubicBezTo>
                    <a:lnTo>
                      <a:pt x="164202" y="8661"/>
                    </a:lnTo>
                    <a:lnTo>
                      <a:pt x="67124" y="8661"/>
                    </a:lnTo>
                    <a:close/>
                    <a:moveTo>
                      <a:pt x="27788" y="8661"/>
                    </a:moveTo>
                    <a:cubicBezTo>
                      <a:pt x="17322" y="8661"/>
                      <a:pt x="8661" y="17322"/>
                      <a:pt x="8661" y="27788"/>
                    </a:cubicBezTo>
                    <a:lnTo>
                      <a:pt x="8661" y="262363"/>
                    </a:lnTo>
                    <a:cubicBezTo>
                      <a:pt x="8661" y="272829"/>
                      <a:pt x="17322" y="281490"/>
                      <a:pt x="27788" y="281490"/>
                    </a:cubicBezTo>
                    <a:lnTo>
                      <a:pt x="203539" y="281490"/>
                    </a:lnTo>
                    <a:cubicBezTo>
                      <a:pt x="214005" y="281490"/>
                      <a:pt x="222666" y="272829"/>
                      <a:pt x="222666" y="262363"/>
                    </a:cubicBezTo>
                    <a:lnTo>
                      <a:pt x="222666" y="254785"/>
                    </a:lnTo>
                    <a:lnTo>
                      <a:pt x="121618" y="254785"/>
                    </a:lnTo>
                    <a:cubicBezTo>
                      <a:pt x="119092" y="254785"/>
                      <a:pt x="116926" y="252980"/>
                      <a:pt x="116926" y="250454"/>
                    </a:cubicBezTo>
                    <a:lnTo>
                      <a:pt x="116926" y="110070"/>
                    </a:lnTo>
                    <a:cubicBezTo>
                      <a:pt x="116926" y="107543"/>
                      <a:pt x="119092" y="105378"/>
                      <a:pt x="121618" y="105378"/>
                    </a:cubicBezTo>
                    <a:lnTo>
                      <a:pt x="222666" y="105378"/>
                    </a:lnTo>
                    <a:lnTo>
                      <a:pt x="222666" y="27788"/>
                    </a:lnTo>
                    <a:cubicBezTo>
                      <a:pt x="222666" y="17322"/>
                      <a:pt x="214005" y="8661"/>
                      <a:pt x="203539" y="8661"/>
                    </a:cubicBezTo>
                    <a:lnTo>
                      <a:pt x="172863" y="8661"/>
                    </a:lnTo>
                    <a:lnTo>
                      <a:pt x="172863" y="22014"/>
                    </a:lnTo>
                    <a:cubicBezTo>
                      <a:pt x="172863" y="33923"/>
                      <a:pt x="163120" y="43667"/>
                      <a:pt x="150849" y="43667"/>
                    </a:cubicBezTo>
                    <a:lnTo>
                      <a:pt x="80477" y="43667"/>
                    </a:lnTo>
                    <a:cubicBezTo>
                      <a:pt x="68207" y="43667"/>
                      <a:pt x="58463" y="33923"/>
                      <a:pt x="58463" y="22014"/>
                    </a:cubicBezTo>
                    <a:lnTo>
                      <a:pt x="58463" y="8661"/>
                    </a:lnTo>
                    <a:lnTo>
                      <a:pt x="27788" y="8661"/>
                    </a:lnTo>
                    <a:close/>
                    <a:moveTo>
                      <a:pt x="27788" y="0"/>
                    </a:moveTo>
                    <a:lnTo>
                      <a:pt x="203539" y="0"/>
                    </a:lnTo>
                    <a:cubicBezTo>
                      <a:pt x="219057" y="0"/>
                      <a:pt x="231327" y="12270"/>
                      <a:pt x="231327" y="27788"/>
                    </a:cubicBezTo>
                    <a:lnTo>
                      <a:pt x="231327" y="105378"/>
                    </a:lnTo>
                    <a:lnTo>
                      <a:pt x="285821" y="105378"/>
                    </a:lnTo>
                    <a:cubicBezTo>
                      <a:pt x="287986" y="105378"/>
                      <a:pt x="290151" y="107543"/>
                      <a:pt x="290151" y="110070"/>
                    </a:cubicBezTo>
                    <a:lnTo>
                      <a:pt x="290151" y="250454"/>
                    </a:lnTo>
                    <a:cubicBezTo>
                      <a:pt x="290151" y="252980"/>
                      <a:pt x="287986" y="254785"/>
                      <a:pt x="285821" y="254785"/>
                    </a:cubicBezTo>
                    <a:lnTo>
                      <a:pt x="231327" y="254785"/>
                    </a:lnTo>
                    <a:lnTo>
                      <a:pt x="231327" y="262363"/>
                    </a:lnTo>
                    <a:cubicBezTo>
                      <a:pt x="231327" y="277520"/>
                      <a:pt x="219057" y="290151"/>
                      <a:pt x="203539" y="290151"/>
                    </a:cubicBezTo>
                    <a:lnTo>
                      <a:pt x="27788" y="290151"/>
                    </a:lnTo>
                    <a:cubicBezTo>
                      <a:pt x="12270" y="290151"/>
                      <a:pt x="0" y="277520"/>
                      <a:pt x="0" y="262363"/>
                    </a:cubicBezTo>
                    <a:lnTo>
                      <a:pt x="0" y="27788"/>
                    </a:lnTo>
                    <a:cubicBezTo>
                      <a:pt x="0" y="12270"/>
                      <a:pt x="12270" y="0"/>
                      <a:pt x="27788" y="0"/>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grpSp>
        <p:sp>
          <p:nvSpPr>
            <p:cNvPr id="22" name="Freeform 906">
              <a:extLst>
                <a:ext uri="{FF2B5EF4-FFF2-40B4-BE49-F238E27FC236}">
                  <a16:creationId xmlns:a16="http://schemas.microsoft.com/office/drawing/2014/main" id="{9E48CB1E-3986-40AA-AD31-11354639313C}"/>
                </a:ext>
              </a:extLst>
            </p:cNvPr>
            <p:cNvSpPr>
              <a:spLocks noChangeAspect="1" noChangeArrowheads="1"/>
            </p:cNvSpPr>
            <p:nvPr/>
          </p:nvSpPr>
          <p:spPr bwMode="auto">
            <a:xfrm>
              <a:off x="6658989" y="2792280"/>
              <a:ext cx="637039" cy="585232"/>
            </a:xfrm>
            <a:custGeom>
              <a:avLst/>
              <a:gdLst>
                <a:gd name="T0" fmla="*/ 2147483646 w 805"/>
                <a:gd name="T1" fmla="*/ 2147483646 h 740"/>
                <a:gd name="T2" fmla="*/ 2147483646 w 805"/>
                <a:gd name="T3" fmla="*/ 2147483646 h 740"/>
                <a:gd name="T4" fmla="*/ 2147483646 w 805"/>
                <a:gd name="T5" fmla="*/ 2147483646 h 740"/>
                <a:gd name="T6" fmla="*/ 2147483646 w 805"/>
                <a:gd name="T7" fmla="*/ 2147483646 h 740"/>
                <a:gd name="T8" fmla="*/ 2147483646 w 805"/>
                <a:gd name="T9" fmla="*/ 2147483646 h 740"/>
                <a:gd name="T10" fmla="*/ 2147483646 w 805"/>
                <a:gd name="T11" fmla="*/ 2147483646 h 740"/>
                <a:gd name="T12" fmla="*/ 2147483646 w 805"/>
                <a:gd name="T13" fmla="*/ 2147483646 h 740"/>
                <a:gd name="T14" fmla="*/ 2147483646 w 805"/>
                <a:gd name="T15" fmla="*/ 2147483646 h 740"/>
                <a:gd name="T16" fmla="*/ 2147483646 w 805"/>
                <a:gd name="T17" fmla="*/ 2147483646 h 740"/>
                <a:gd name="T18" fmla="*/ 2147483646 w 805"/>
                <a:gd name="T19" fmla="*/ 2147483646 h 740"/>
                <a:gd name="T20" fmla="*/ 2147483646 w 805"/>
                <a:gd name="T21" fmla="*/ 2147483646 h 740"/>
                <a:gd name="T22" fmla="*/ 2147483646 w 805"/>
                <a:gd name="T23" fmla="*/ 2147483646 h 740"/>
                <a:gd name="T24" fmla="*/ 2147483646 w 805"/>
                <a:gd name="T25" fmla="*/ 2147483646 h 740"/>
                <a:gd name="T26" fmla="*/ 2147483646 w 805"/>
                <a:gd name="T27" fmla="*/ 2147483646 h 740"/>
                <a:gd name="T28" fmla="*/ 2147483646 w 805"/>
                <a:gd name="T29" fmla="*/ 2147483646 h 740"/>
                <a:gd name="T30" fmla="*/ 2147483646 w 805"/>
                <a:gd name="T31" fmla="*/ 2147483646 h 740"/>
                <a:gd name="T32" fmla="*/ 2147483646 w 805"/>
                <a:gd name="T33" fmla="*/ 2147483646 h 740"/>
                <a:gd name="T34" fmla="*/ 2147483646 w 805"/>
                <a:gd name="T35" fmla="*/ 2147483646 h 740"/>
                <a:gd name="T36" fmla="*/ 2147483646 w 805"/>
                <a:gd name="T37" fmla="*/ 2147483646 h 740"/>
                <a:gd name="T38" fmla="*/ 2147483646 w 805"/>
                <a:gd name="T39" fmla="*/ 2147483646 h 740"/>
                <a:gd name="T40" fmla="*/ 2147483646 w 805"/>
                <a:gd name="T41" fmla="*/ 2147483646 h 740"/>
                <a:gd name="T42" fmla="*/ 2147483646 w 805"/>
                <a:gd name="T43" fmla="*/ 2147483646 h 740"/>
                <a:gd name="T44" fmla="*/ 2147483646 w 805"/>
                <a:gd name="T45" fmla="*/ 2147483646 h 740"/>
                <a:gd name="T46" fmla="*/ 2147483646 w 805"/>
                <a:gd name="T47" fmla="*/ 2147483646 h 740"/>
                <a:gd name="T48" fmla="*/ 2147483646 w 805"/>
                <a:gd name="T49" fmla="*/ 2147483646 h 740"/>
                <a:gd name="T50" fmla="*/ 2147483646 w 805"/>
                <a:gd name="T51" fmla="*/ 2147483646 h 740"/>
                <a:gd name="T52" fmla="*/ 2147483646 w 805"/>
                <a:gd name="T53" fmla="*/ 2147483646 h 740"/>
                <a:gd name="T54" fmla="*/ 2147483646 w 805"/>
                <a:gd name="T55" fmla="*/ 2147483646 h 740"/>
                <a:gd name="T56" fmla="*/ 2147483646 w 805"/>
                <a:gd name="T57" fmla="*/ 2147483646 h 740"/>
                <a:gd name="T58" fmla="*/ 2147483646 w 805"/>
                <a:gd name="T59" fmla="*/ 2147483646 h 740"/>
                <a:gd name="T60" fmla="*/ 2147483646 w 805"/>
                <a:gd name="T61" fmla="*/ 2147483646 h 740"/>
                <a:gd name="T62" fmla="*/ 2147483646 w 805"/>
                <a:gd name="T63" fmla="*/ 2147483646 h 740"/>
                <a:gd name="T64" fmla="*/ 2147483646 w 805"/>
                <a:gd name="T65" fmla="*/ 2147483646 h 740"/>
                <a:gd name="T66" fmla="*/ 2147483646 w 805"/>
                <a:gd name="T67" fmla="*/ 0 h 740"/>
                <a:gd name="T68" fmla="*/ 2147483646 w 805"/>
                <a:gd name="T69" fmla="*/ 0 h 740"/>
                <a:gd name="T70" fmla="*/ 2147483646 w 805"/>
                <a:gd name="T71" fmla="*/ 0 h 740"/>
                <a:gd name="T72" fmla="*/ 2147483646 w 805"/>
                <a:gd name="T73" fmla="*/ 2147483646 h 740"/>
                <a:gd name="T74" fmla="*/ 2147483646 w 805"/>
                <a:gd name="T75" fmla="*/ 2147483646 h 740"/>
                <a:gd name="T76" fmla="*/ 2147483646 w 805"/>
                <a:gd name="T77" fmla="*/ 2147483646 h 740"/>
                <a:gd name="T78" fmla="*/ 2147483646 w 805"/>
                <a:gd name="T79" fmla="*/ 2147483646 h 740"/>
                <a:gd name="T80" fmla="*/ 0 w 805"/>
                <a:gd name="T81" fmla="*/ 2147483646 h 740"/>
                <a:gd name="T82" fmla="*/ 0 w 805"/>
                <a:gd name="T83" fmla="*/ 2147483646 h 740"/>
                <a:gd name="T84" fmla="*/ 2147483646 w 805"/>
                <a:gd name="T85" fmla="*/ 2147483646 h 740"/>
                <a:gd name="T86" fmla="*/ 2147483646 w 805"/>
                <a:gd name="T87" fmla="*/ 2147483646 h 740"/>
                <a:gd name="T88" fmla="*/ 2147483646 w 805"/>
                <a:gd name="T89" fmla="*/ 2147483646 h 740"/>
                <a:gd name="T90" fmla="*/ 2147483646 w 805"/>
                <a:gd name="T91" fmla="*/ 2147483646 h 740"/>
                <a:gd name="T92" fmla="*/ 2147483646 w 805"/>
                <a:gd name="T93" fmla="*/ 2147483646 h 740"/>
                <a:gd name="T94" fmla="*/ 2147483646 w 805"/>
                <a:gd name="T95" fmla="*/ 2147483646 h 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5" h="740">
                  <a:moveTo>
                    <a:pt x="109" y="715"/>
                  </a:moveTo>
                  <a:lnTo>
                    <a:pt x="158" y="564"/>
                  </a:lnTo>
                  <a:lnTo>
                    <a:pt x="646" y="564"/>
                  </a:lnTo>
                  <a:lnTo>
                    <a:pt x="693" y="715"/>
                  </a:lnTo>
                  <a:lnTo>
                    <a:pt x="109" y="715"/>
                  </a:lnTo>
                  <a:close/>
                  <a:moveTo>
                    <a:pt x="318" y="61"/>
                  </a:moveTo>
                  <a:lnTo>
                    <a:pt x="318" y="61"/>
                  </a:lnTo>
                  <a:cubicBezTo>
                    <a:pt x="324" y="39"/>
                    <a:pt x="345" y="25"/>
                    <a:pt x="368" y="25"/>
                  </a:cubicBezTo>
                  <a:lnTo>
                    <a:pt x="435" y="25"/>
                  </a:lnTo>
                  <a:cubicBezTo>
                    <a:pt x="458" y="25"/>
                    <a:pt x="478" y="39"/>
                    <a:pt x="485" y="61"/>
                  </a:cubicBezTo>
                  <a:lnTo>
                    <a:pt x="522" y="176"/>
                  </a:lnTo>
                  <a:lnTo>
                    <a:pt x="281" y="176"/>
                  </a:lnTo>
                  <a:lnTo>
                    <a:pt x="318" y="61"/>
                  </a:lnTo>
                  <a:close/>
                  <a:moveTo>
                    <a:pt x="273" y="200"/>
                  </a:moveTo>
                  <a:lnTo>
                    <a:pt x="530" y="200"/>
                  </a:lnTo>
                  <a:lnTo>
                    <a:pt x="552" y="270"/>
                  </a:lnTo>
                  <a:lnTo>
                    <a:pt x="251" y="270"/>
                  </a:lnTo>
                  <a:lnTo>
                    <a:pt x="273" y="200"/>
                  </a:lnTo>
                  <a:close/>
                  <a:moveTo>
                    <a:pt x="243" y="294"/>
                  </a:moveTo>
                  <a:lnTo>
                    <a:pt x="559" y="294"/>
                  </a:lnTo>
                  <a:lnTo>
                    <a:pt x="607" y="445"/>
                  </a:lnTo>
                  <a:lnTo>
                    <a:pt x="195" y="445"/>
                  </a:lnTo>
                  <a:lnTo>
                    <a:pt x="243" y="294"/>
                  </a:lnTo>
                  <a:close/>
                  <a:moveTo>
                    <a:pt x="188" y="470"/>
                  </a:moveTo>
                  <a:lnTo>
                    <a:pt x="616" y="470"/>
                  </a:lnTo>
                  <a:lnTo>
                    <a:pt x="637" y="540"/>
                  </a:lnTo>
                  <a:lnTo>
                    <a:pt x="165" y="540"/>
                  </a:lnTo>
                  <a:lnTo>
                    <a:pt x="188" y="470"/>
                  </a:lnTo>
                  <a:close/>
                  <a:moveTo>
                    <a:pt x="791" y="715"/>
                  </a:moveTo>
                  <a:lnTo>
                    <a:pt x="719" y="715"/>
                  </a:lnTo>
                  <a:lnTo>
                    <a:pt x="509" y="54"/>
                  </a:lnTo>
                  <a:cubicBezTo>
                    <a:pt x="498" y="22"/>
                    <a:pt x="469" y="0"/>
                    <a:pt x="435" y="0"/>
                  </a:cubicBezTo>
                  <a:lnTo>
                    <a:pt x="368" y="0"/>
                  </a:lnTo>
                  <a:cubicBezTo>
                    <a:pt x="334" y="0"/>
                    <a:pt x="304" y="22"/>
                    <a:pt x="294" y="54"/>
                  </a:cubicBezTo>
                  <a:lnTo>
                    <a:pt x="84" y="715"/>
                  </a:lnTo>
                  <a:lnTo>
                    <a:pt x="11" y="715"/>
                  </a:lnTo>
                  <a:cubicBezTo>
                    <a:pt x="5" y="715"/>
                    <a:pt x="0" y="721"/>
                    <a:pt x="0" y="727"/>
                  </a:cubicBezTo>
                  <a:cubicBezTo>
                    <a:pt x="0" y="734"/>
                    <a:pt x="5" y="739"/>
                    <a:pt x="11" y="739"/>
                  </a:cubicBezTo>
                  <a:lnTo>
                    <a:pt x="791" y="739"/>
                  </a:lnTo>
                  <a:cubicBezTo>
                    <a:pt x="798" y="739"/>
                    <a:pt x="804" y="734"/>
                    <a:pt x="804" y="727"/>
                  </a:cubicBezTo>
                  <a:cubicBezTo>
                    <a:pt x="804" y="721"/>
                    <a:pt x="798" y="715"/>
                    <a:pt x="791" y="715"/>
                  </a:cubicBezTo>
                  <a:close/>
                </a:path>
              </a:pathLst>
            </a:custGeom>
            <a:solidFill>
              <a:schemeClr val="bg1"/>
            </a:solidFill>
            <a:ln>
              <a:noFill/>
            </a:ln>
            <a:effectLst/>
          </p:spPr>
          <p:txBody>
            <a:bodyPr wrap="none" anchor="ctr"/>
            <a:lstStyle/>
            <a:p>
              <a:pPr>
                <a:lnSpc>
                  <a:spcPct val="110000"/>
                </a:lnSpc>
              </a:pPr>
              <a:endParaRPr lang="en-US" sz="900" dirty="0">
                <a:latin typeface="Arial" panose="020B0604020202020204" pitchFamily="34" charset="0"/>
              </a:endParaRPr>
            </a:p>
          </p:txBody>
        </p:sp>
      </p:grpSp>
      <p:sp>
        <p:nvSpPr>
          <p:cNvPr id="35" name="TextBox 34">
            <a:extLst>
              <a:ext uri="{FF2B5EF4-FFF2-40B4-BE49-F238E27FC236}">
                <a16:creationId xmlns:a16="http://schemas.microsoft.com/office/drawing/2014/main" id="{327A434C-A91F-40B7-89FE-5EBEABB2906D}"/>
              </a:ext>
            </a:extLst>
          </p:cNvPr>
          <p:cNvSpPr txBox="1"/>
          <p:nvPr/>
        </p:nvSpPr>
        <p:spPr>
          <a:xfrm>
            <a:off x="6800549" y="2114024"/>
            <a:ext cx="1217616" cy="393506"/>
          </a:xfrm>
          <a:prstGeom prst="rect">
            <a:avLst/>
          </a:prstGeom>
          <a:noFill/>
        </p:spPr>
        <p:txBody>
          <a:bodyPr wrap="square" lIns="0" tIns="0" rIns="0" bIns="0" rtlCol="0" anchor="b" anchorCtr="0">
            <a:spAutoFit/>
          </a:bodyPr>
          <a:lstStyle/>
          <a:p>
            <a:pPr>
              <a:lnSpc>
                <a:spcPct val="110000"/>
              </a:lnSpc>
            </a:pPr>
            <a:r>
              <a:rPr lang="en-US" sz="1200" b="1" dirty="0">
                <a:solidFill>
                  <a:srgbClr val="717171"/>
                </a:solidFill>
                <a:latin typeface="Montserrat SemiBold" pitchFamily="2" charset="77"/>
                <a:ea typeface="League Spartan" charset="0"/>
                <a:cs typeface="Poppins" pitchFamily="2" charset="77"/>
              </a:rPr>
              <a:t>Design the product</a:t>
            </a:r>
          </a:p>
        </p:txBody>
      </p:sp>
      <p:sp>
        <p:nvSpPr>
          <p:cNvPr id="36" name="TextBox 35">
            <a:extLst>
              <a:ext uri="{FF2B5EF4-FFF2-40B4-BE49-F238E27FC236}">
                <a16:creationId xmlns:a16="http://schemas.microsoft.com/office/drawing/2014/main" id="{36785F49-3A6B-4A7D-B629-7B88732FDC8E}"/>
              </a:ext>
            </a:extLst>
          </p:cNvPr>
          <p:cNvSpPr txBox="1"/>
          <p:nvPr/>
        </p:nvSpPr>
        <p:spPr>
          <a:xfrm>
            <a:off x="6254104" y="5446699"/>
            <a:ext cx="1692920" cy="596638"/>
          </a:xfrm>
          <a:prstGeom prst="rect">
            <a:avLst/>
          </a:prstGeom>
          <a:noFill/>
        </p:spPr>
        <p:txBody>
          <a:bodyPr wrap="square" lIns="0" tIns="0" rIns="0" bIns="0" rtlCol="0" anchor="b" anchorCtr="0">
            <a:spAutoFit/>
          </a:bodyPr>
          <a:lstStyle/>
          <a:p>
            <a:pPr>
              <a:lnSpc>
                <a:spcPct val="110000"/>
              </a:lnSpc>
            </a:pPr>
            <a:r>
              <a:rPr lang="en-US" sz="1200" b="1" dirty="0">
                <a:solidFill>
                  <a:srgbClr val="717171"/>
                </a:solidFill>
                <a:latin typeface="Montserrat SemiBold" pitchFamily="2" charset="77"/>
                <a:ea typeface="League Spartan" charset="0"/>
                <a:cs typeface="Poppins" pitchFamily="2" charset="77"/>
              </a:rPr>
              <a:t>Support and continuously improve the product</a:t>
            </a:r>
          </a:p>
        </p:txBody>
      </p:sp>
    </p:spTree>
    <p:extLst>
      <p:ext uri="{BB962C8B-B14F-4D97-AF65-F5344CB8AC3E}">
        <p14:creationId xmlns:p14="http://schemas.microsoft.com/office/powerpoint/2010/main" val="286660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1050F2-5B4B-2D4A-81D8-89C8175EA2CB}"/>
              </a:ext>
            </a:extLst>
          </p:cNvPr>
          <p:cNvSpPr>
            <a:spLocks noGrp="1"/>
          </p:cNvSpPr>
          <p:nvPr>
            <p:ph type="title"/>
          </p:nvPr>
        </p:nvSpPr>
        <p:spPr/>
        <p:txBody>
          <a:bodyPr/>
          <a:lstStyle/>
          <a:p>
            <a:r>
              <a:rPr lang="en-US" dirty="0"/>
              <a:t>Case Study</a:t>
            </a:r>
          </a:p>
        </p:txBody>
      </p:sp>
      <p:sp>
        <p:nvSpPr>
          <p:cNvPr id="3" name="Text Placeholder 2">
            <a:extLst>
              <a:ext uri="{FF2B5EF4-FFF2-40B4-BE49-F238E27FC236}">
                <a16:creationId xmlns:a16="http://schemas.microsoft.com/office/drawing/2014/main" id="{618E0930-2CCB-5E4C-82F7-FE73774A412C}"/>
              </a:ext>
            </a:extLst>
          </p:cNvPr>
          <p:cNvSpPr>
            <a:spLocks noGrp="1"/>
          </p:cNvSpPr>
          <p:nvPr>
            <p:ph type="body" sz="quarter" idx="15"/>
          </p:nvPr>
        </p:nvSpPr>
        <p:spPr>
          <a:xfrm>
            <a:off x="9942422" y="1245266"/>
            <a:ext cx="1411479" cy="381201"/>
          </a:xfrm>
          <a:prstGeom prst="rect">
            <a:avLst/>
          </a:prstGeom>
        </p:spPr>
        <p:txBody>
          <a:bodyPr>
            <a:noAutofit/>
          </a:bodyPr>
          <a:lstStyle/>
          <a:p>
            <a:r>
              <a:rPr lang="en-US" dirty="0"/>
              <a:t>Government</a:t>
            </a:r>
          </a:p>
        </p:txBody>
      </p:sp>
      <p:sp>
        <p:nvSpPr>
          <p:cNvPr id="4" name="Text Placeholder 3">
            <a:extLst>
              <a:ext uri="{FF2B5EF4-FFF2-40B4-BE49-F238E27FC236}">
                <a16:creationId xmlns:a16="http://schemas.microsoft.com/office/drawing/2014/main" id="{DDF58630-2D94-E24B-BECE-61D1A0368170}"/>
              </a:ext>
            </a:extLst>
          </p:cNvPr>
          <p:cNvSpPr>
            <a:spLocks noGrp="1"/>
          </p:cNvSpPr>
          <p:nvPr>
            <p:ph type="body" sz="quarter" idx="16"/>
          </p:nvPr>
        </p:nvSpPr>
        <p:spPr>
          <a:xfrm>
            <a:off x="9988917" y="1089394"/>
            <a:ext cx="1364984" cy="138064"/>
          </a:xfrm>
          <a:prstGeom prst="rect">
            <a:avLst/>
          </a:prstGeom>
        </p:spPr>
        <p:txBody>
          <a:bodyPr>
            <a:noAutofit/>
          </a:bodyPr>
          <a:lstStyle/>
          <a:p>
            <a:r>
              <a:rPr lang="en-US" dirty="0"/>
              <a:t>INDUSTRY</a:t>
            </a:r>
          </a:p>
        </p:txBody>
      </p:sp>
      <p:sp>
        <p:nvSpPr>
          <p:cNvPr id="2" name="Text Placeholder 1"/>
          <p:cNvSpPr>
            <a:spLocks noGrp="1"/>
          </p:cNvSpPr>
          <p:nvPr>
            <p:ph type="body" sz="quarter" idx="31"/>
          </p:nvPr>
        </p:nvSpPr>
        <p:spPr>
          <a:xfrm>
            <a:off x="381793" y="1351869"/>
            <a:ext cx="6397698" cy="466166"/>
          </a:xfrm>
        </p:spPr>
        <p:txBody>
          <a:bodyPr/>
          <a:lstStyle/>
          <a:p>
            <a:r>
              <a:rPr lang="en-US" dirty="0">
                <a:solidFill>
                  <a:srgbClr val="919191"/>
                </a:solidFill>
                <a:cs typeface="Arial"/>
              </a:rPr>
              <a:t>The Government of Canada created Shared Services Canada (SSC) to consolidate the IT infrastructure services of federal departments.</a:t>
            </a:r>
            <a:endParaRPr lang="en-US" dirty="0"/>
          </a:p>
        </p:txBody>
      </p:sp>
      <p:sp>
        <p:nvSpPr>
          <p:cNvPr id="38" name="Text Placeholder 37">
            <a:extLst>
              <a:ext uri="{FF2B5EF4-FFF2-40B4-BE49-F238E27FC236}">
                <a16:creationId xmlns:a16="http://schemas.microsoft.com/office/drawing/2014/main" id="{A4405161-182F-DF42-AFC0-E2BB1CD3B11B}"/>
              </a:ext>
            </a:extLst>
          </p:cNvPr>
          <p:cNvSpPr>
            <a:spLocks noGrp="1"/>
          </p:cNvSpPr>
          <p:nvPr>
            <p:ph type="body" sz="quarter" idx="11"/>
          </p:nvPr>
        </p:nvSpPr>
        <p:spPr>
          <a:xfrm>
            <a:off x="529751" y="2364795"/>
            <a:ext cx="3605278" cy="466167"/>
          </a:xfrm>
        </p:spPr>
        <p:txBody>
          <a:bodyPr>
            <a:noAutofit/>
          </a:bodyPr>
          <a:lstStyle/>
          <a:p>
            <a:r>
              <a:rPr lang="en-US" sz="1900" dirty="0"/>
              <a:t>Situation</a:t>
            </a:r>
          </a:p>
        </p:txBody>
      </p:sp>
      <p:sp>
        <p:nvSpPr>
          <p:cNvPr id="44" name="Text Placeholder 43">
            <a:extLst>
              <a:ext uri="{FF2B5EF4-FFF2-40B4-BE49-F238E27FC236}">
                <a16:creationId xmlns:a16="http://schemas.microsoft.com/office/drawing/2014/main" id="{544E203F-D4CE-D740-A617-96E69CD74363}"/>
              </a:ext>
            </a:extLst>
          </p:cNvPr>
          <p:cNvSpPr>
            <a:spLocks noGrp="1"/>
          </p:cNvSpPr>
          <p:nvPr>
            <p:ph type="body" sz="quarter" idx="35"/>
          </p:nvPr>
        </p:nvSpPr>
        <p:spPr>
          <a:xfrm>
            <a:off x="8175639" y="2364795"/>
            <a:ext cx="2777181" cy="939371"/>
          </a:xfrm>
        </p:spPr>
        <p:txBody>
          <a:bodyPr>
            <a:noAutofit/>
          </a:bodyPr>
          <a:lstStyle/>
          <a:p>
            <a:r>
              <a:rPr lang="en-US" dirty="0"/>
              <a:t>Results</a:t>
            </a:r>
          </a:p>
        </p:txBody>
      </p:sp>
      <p:sp>
        <p:nvSpPr>
          <p:cNvPr id="39" name="Text Placeholder 38">
            <a:extLst>
              <a:ext uri="{FF2B5EF4-FFF2-40B4-BE49-F238E27FC236}">
                <a16:creationId xmlns:a16="http://schemas.microsoft.com/office/drawing/2014/main" id="{C075DF3F-9EF6-2543-8486-B3264E787D4C}"/>
              </a:ext>
            </a:extLst>
          </p:cNvPr>
          <p:cNvSpPr>
            <a:spLocks noGrp="1"/>
          </p:cNvSpPr>
          <p:nvPr>
            <p:ph type="body" sz="quarter" idx="36"/>
          </p:nvPr>
        </p:nvSpPr>
        <p:spPr>
          <a:xfrm>
            <a:off x="529751" y="2936732"/>
            <a:ext cx="3471476" cy="3084411"/>
          </a:xfrm>
          <a:prstGeom prst="rect">
            <a:avLst/>
          </a:prstGeom>
        </p:spPr>
        <p:txBody>
          <a:bodyPr>
            <a:noAutofit/>
          </a:bodyPr>
          <a:lstStyle/>
          <a:p>
            <a:pPr lvl="0"/>
            <a:r>
              <a:rPr lang="en-CA" dirty="0"/>
              <a:t>Until 2011, each of the 43 departments of the Government of Canada (GC) used their own IT services based on their own requirements.</a:t>
            </a:r>
          </a:p>
          <a:p>
            <a:pPr lvl="0"/>
            <a:r>
              <a:rPr lang="en-CA" dirty="0"/>
              <a:t>IT services varied widely across the government.</a:t>
            </a:r>
          </a:p>
          <a:p>
            <a:pPr lvl="0"/>
            <a:r>
              <a:rPr lang="en-CA" dirty="0"/>
              <a:t>Each IT department funded its own IT investments from their allocated budgets. </a:t>
            </a:r>
          </a:p>
          <a:p>
            <a:pPr lvl="0"/>
            <a:r>
              <a:rPr lang="en-CA" dirty="0"/>
              <a:t>The government’s IT infrastructure was at the risk of breaking down, which would have a devastating impact on the government’s functionality.</a:t>
            </a:r>
          </a:p>
        </p:txBody>
      </p:sp>
      <p:sp>
        <p:nvSpPr>
          <p:cNvPr id="41" name="Text Placeholder 40">
            <a:extLst>
              <a:ext uri="{FF2B5EF4-FFF2-40B4-BE49-F238E27FC236}">
                <a16:creationId xmlns:a16="http://schemas.microsoft.com/office/drawing/2014/main" id="{768205AD-13FF-FB47-B315-7451D3762DD3}"/>
              </a:ext>
            </a:extLst>
          </p:cNvPr>
          <p:cNvSpPr>
            <a:spLocks noGrp="1"/>
          </p:cNvSpPr>
          <p:nvPr>
            <p:ph type="body" sz="quarter" idx="37"/>
          </p:nvPr>
        </p:nvSpPr>
        <p:spPr>
          <a:xfrm>
            <a:off x="4418361" y="2999998"/>
            <a:ext cx="3383944" cy="3084411"/>
          </a:xfrm>
          <a:prstGeom prst="rect">
            <a:avLst/>
          </a:prstGeom>
        </p:spPr>
        <p:txBody>
          <a:bodyPr>
            <a:noAutofit/>
          </a:bodyPr>
          <a:lstStyle/>
          <a:p>
            <a:pPr lvl="0"/>
            <a:r>
              <a:rPr lang="en-CA" dirty="0"/>
              <a:t>In August 2011, the GC announced the creation of SSC to centralize infrastructure services from 43 individual departments, including servers, human resources, data centers, and IT budgets. These departments are now known as partners.</a:t>
            </a:r>
          </a:p>
          <a:p>
            <a:pPr lvl="0"/>
            <a:r>
              <a:rPr lang="en-CA" dirty="0"/>
              <a:t>Although IT infrastructure is managed by SSC, each department is responsible and accountable for their own data. </a:t>
            </a:r>
          </a:p>
        </p:txBody>
      </p:sp>
      <p:sp>
        <p:nvSpPr>
          <p:cNvPr id="43" name="Text Placeholder 42">
            <a:extLst>
              <a:ext uri="{FF2B5EF4-FFF2-40B4-BE49-F238E27FC236}">
                <a16:creationId xmlns:a16="http://schemas.microsoft.com/office/drawing/2014/main" id="{97577EB0-ABD3-8748-9EF6-93308190EA98}"/>
              </a:ext>
            </a:extLst>
          </p:cNvPr>
          <p:cNvSpPr>
            <a:spLocks noGrp="1"/>
          </p:cNvSpPr>
          <p:nvPr>
            <p:ph type="body" sz="quarter" idx="38"/>
          </p:nvPr>
        </p:nvSpPr>
        <p:spPr>
          <a:xfrm>
            <a:off x="8156462" y="2761240"/>
            <a:ext cx="3242688" cy="3084411"/>
          </a:xfrm>
          <a:prstGeom prst="rect">
            <a:avLst/>
          </a:prstGeom>
        </p:spPr>
        <p:txBody>
          <a:bodyPr>
            <a:noAutofit/>
          </a:bodyPr>
          <a:lstStyle/>
          <a:p>
            <a:pPr lvl="0"/>
            <a:r>
              <a:rPr lang="en-CA" dirty="0"/>
              <a:t>The GC developed a transformation plan through the creation of SSC to consolidate, standardize, and modernize the GC’s IT infrastructure. </a:t>
            </a:r>
          </a:p>
          <a:p>
            <a:pPr lvl="0"/>
            <a:r>
              <a:rPr lang="en-CA" dirty="0"/>
              <a:t>SSC is now committed to reducing costs and improving IT services and security.</a:t>
            </a:r>
          </a:p>
        </p:txBody>
      </p:sp>
      <p:sp>
        <p:nvSpPr>
          <p:cNvPr id="13" name="Text Placeholder 12">
            <a:extLst>
              <a:ext uri="{FF2B5EF4-FFF2-40B4-BE49-F238E27FC236}">
                <a16:creationId xmlns:a16="http://schemas.microsoft.com/office/drawing/2014/main" id="{AA700CB9-AC58-49ED-A5AD-0A3FDCB413F1}"/>
              </a:ext>
            </a:extLst>
          </p:cNvPr>
          <p:cNvSpPr>
            <a:spLocks noGrp="1"/>
          </p:cNvSpPr>
          <p:nvPr>
            <p:ph type="body" sz="quarter" idx="33"/>
          </p:nvPr>
        </p:nvSpPr>
        <p:spPr>
          <a:xfrm>
            <a:off x="4418361" y="2364796"/>
            <a:ext cx="3665880" cy="635202"/>
          </a:xfrm>
        </p:spPr>
        <p:txBody>
          <a:bodyPr/>
          <a:lstStyle/>
          <a:p>
            <a:r>
              <a:rPr lang="en-US" sz="1900" dirty="0"/>
              <a:t>Creation of Shared Services Canada</a:t>
            </a:r>
          </a:p>
          <a:p>
            <a:endParaRPr lang="en-CA" dirty="0"/>
          </a:p>
        </p:txBody>
      </p:sp>
      <p:pic>
        <p:nvPicPr>
          <p:cNvPr id="8" name="Picture 7" descr="Shared services Canada logo.">
            <a:extLst>
              <a:ext uri="{FF2B5EF4-FFF2-40B4-BE49-F238E27FC236}">
                <a16:creationId xmlns:a16="http://schemas.microsoft.com/office/drawing/2014/main" id="{0A8D07BE-ADE9-4946-B528-0176F86B32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8543" y="449787"/>
            <a:ext cx="1110462" cy="1368248"/>
          </a:xfrm>
          <a:prstGeom prst="rect">
            <a:avLst/>
          </a:prstGeom>
        </p:spPr>
      </p:pic>
    </p:spTree>
    <p:extLst>
      <p:ext uri="{BB962C8B-B14F-4D97-AF65-F5344CB8AC3E}">
        <p14:creationId xmlns:p14="http://schemas.microsoft.com/office/powerpoint/2010/main" val="27886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214177-6A62-44BE-9FB1-B8E7A91028BC}"/>
              </a:ext>
            </a:extLst>
          </p:cNvPr>
          <p:cNvGrpSpPr/>
          <p:nvPr/>
        </p:nvGrpSpPr>
        <p:grpSpPr>
          <a:xfrm>
            <a:off x="2003710" y="1781585"/>
            <a:ext cx="6568010" cy="1151566"/>
            <a:chOff x="1966388" y="1686778"/>
            <a:chExt cx="6568010" cy="1151566"/>
          </a:xfrm>
        </p:grpSpPr>
        <p:sp>
          <p:nvSpPr>
            <p:cNvPr id="4" name="Freeform 2">
              <a:extLst>
                <a:ext uri="{FF2B5EF4-FFF2-40B4-BE49-F238E27FC236}">
                  <a16:creationId xmlns:a16="http://schemas.microsoft.com/office/drawing/2014/main" id="{7F5D33A3-5F21-C44D-9664-86221C7969F6}"/>
                </a:ext>
              </a:extLst>
            </p:cNvPr>
            <p:cNvSpPr>
              <a:spLocks noChangeArrowheads="1"/>
            </p:cNvSpPr>
            <p:nvPr/>
          </p:nvSpPr>
          <p:spPr bwMode="auto">
            <a:xfrm>
              <a:off x="1966388" y="1686778"/>
              <a:ext cx="6568010" cy="1151566"/>
            </a:xfrm>
            <a:prstGeom prst="rect">
              <a:avLst/>
            </a:prstGeom>
            <a:solidFill>
              <a:schemeClr val="accent1"/>
            </a:solidFill>
            <a:ln>
              <a:noFill/>
            </a:ln>
            <a:effectLst/>
          </p:spPr>
          <p:txBody>
            <a:bodyPr wrap="none" anchor="ctr"/>
            <a:lstStyle/>
            <a:p>
              <a:endParaRPr lang="en-US" sz="3266" dirty="0">
                <a:latin typeface="Arial" panose="020B0604020202020204" pitchFamily="34" charset="0"/>
              </a:endParaRPr>
            </a:p>
          </p:txBody>
        </p:sp>
        <p:sp>
          <p:nvSpPr>
            <p:cNvPr id="5" name="Freeform 3">
              <a:extLst>
                <a:ext uri="{FF2B5EF4-FFF2-40B4-BE49-F238E27FC236}">
                  <a16:creationId xmlns:a16="http://schemas.microsoft.com/office/drawing/2014/main" id="{99692E03-6E00-D444-8051-262D2C5974F3}"/>
                </a:ext>
              </a:extLst>
            </p:cNvPr>
            <p:cNvSpPr>
              <a:spLocks noChangeArrowheads="1"/>
            </p:cNvSpPr>
            <p:nvPr/>
          </p:nvSpPr>
          <p:spPr bwMode="auto">
            <a:xfrm>
              <a:off x="1966388" y="1887666"/>
              <a:ext cx="812955" cy="744294"/>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p>
              <a:endParaRPr lang="en-US" sz="3266" dirty="0">
                <a:latin typeface="Arial" panose="020B0604020202020204" pitchFamily="34" charset="0"/>
              </a:endParaRPr>
            </a:p>
          </p:txBody>
        </p:sp>
        <p:sp>
          <p:nvSpPr>
            <p:cNvPr id="25" name="Subtitle 2">
              <a:extLst>
                <a:ext uri="{FF2B5EF4-FFF2-40B4-BE49-F238E27FC236}">
                  <a16:creationId xmlns:a16="http://schemas.microsoft.com/office/drawing/2014/main" id="{91B9C561-4E92-A442-8A93-B29F67CE4A8C}"/>
                </a:ext>
              </a:extLst>
            </p:cNvPr>
            <p:cNvSpPr txBox="1">
              <a:spLocks/>
            </p:cNvSpPr>
            <p:nvPr/>
          </p:nvSpPr>
          <p:spPr>
            <a:xfrm>
              <a:off x="3054575" y="2146763"/>
              <a:ext cx="5203638" cy="4851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Arial" panose="020B0604020202020204" pitchFamily="34" charset="0"/>
                  <a:ea typeface="Roboto Condensed Light" panose="02000000000000000000" pitchFamily="2" charset="0"/>
                  <a:cs typeface="Mukta ExtraLight" panose="020B0000000000000000" pitchFamily="34" charset="77"/>
                </a:rPr>
                <a:t>Is there a specific need in your industry that existing service providers don’t accommodate?</a:t>
              </a:r>
            </a:p>
          </p:txBody>
        </p:sp>
        <p:sp>
          <p:nvSpPr>
            <p:cNvPr id="26" name="TextBox 25">
              <a:extLst>
                <a:ext uri="{FF2B5EF4-FFF2-40B4-BE49-F238E27FC236}">
                  <a16:creationId xmlns:a16="http://schemas.microsoft.com/office/drawing/2014/main" id="{E2424E18-46BF-1641-BF1A-D3DA8F0FD33D}"/>
                </a:ext>
              </a:extLst>
            </p:cNvPr>
            <p:cNvSpPr txBox="1"/>
            <p:nvPr/>
          </p:nvSpPr>
          <p:spPr>
            <a:xfrm>
              <a:off x="2991852" y="1797598"/>
              <a:ext cx="4393642" cy="338554"/>
            </a:xfrm>
            <a:prstGeom prst="rect">
              <a:avLst/>
            </a:prstGeom>
            <a:noFill/>
          </p:spPr>
          <p:txBody>
            <a:bodyPr wrap="square" rtlCol="0" anchor="b" anchorCtr="0">
              <a:spAutoFit/>
            </a:bodyPr>
            <a:lstStyle/>
            <a:p>
              <a:r>
                <a:rPr lang="en-US" sz="1600" b="1" dirty="0">
                  <a:solidFill>
                    <a:schemeClr val="bg1"/>
                  </a:solidFill>
                  <a:latin typeface="Montserrat SemiBold" pitchFamily="2" charset="77"/>
                  <a:ea typeface="League Spartan" charset="0"/>
                  <a:cs typeface="Poppins" pitchFamily="2" charset="77"/>
                </a:rPr>
                <a:t>1. Are you solving unmet needs?  </a:t>
              </a:r>
            </a:p>
          </p:txBody>
        </p:sp>
        <p:sp>
          <p:nvSpPr>
            <p:cNvPr id="37" name="Freeform 45">
              <a:extLst>
                <a:ext uri="{FF2B5EF4-FFF2-40B4-BE49-F238E27FC236}">
                  <a16:creationId xmlns:a16="http://schemas.microsoft.com/office/drawing/2014/main" id="{2539A937-8083-5A42-A660-E81B40B8D165}"/>
                </a:ext>
              </a:extLst>
            </p:cNvPr>
            <p:cNvSpPr>
              <a:spLocks noChangeAspect="1" noChangeArrowheads="1"/>
            </p:cNvSpPr>
            <p:nvPr/>
          </p:nvSpPr>
          <p:spPr bwMode="auto">
            <a:xfrm>
              <a:off x="2168146" y="2136152"/>
              <a:ext cx="264319" cy="265113"/>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dirty="0">
                <a:latin typeface="Arial" panose="020B0604020202020204" pitchFamily="34" charset="0"/>
              </a:endParaRPr>
            </a:p>
          </p:txBody>
        </p:sp>
      </p:grpSp>
      <p:grpSp>
        <p:nvGrpSpPr>
          <p:cNvPr id="10" name="Group 9">
            <a:extLst>
              <a:ext uri="{FF2B5EF4-FFF2-40B4-BE49-F238E27FC236}">
                <a16:creationId xmlns:a16="http://schemas.microsoft.com/office/drawing/2014/main" id="{07539DA7-622E-4119-A455-05451D65DA6E}"/>
              </a:ext>
            </a:extLst>
          </p:cNvPr>
          <p:cNvGrpSpPr/>
          <p:nvPr/>
        </p:nvGrpSpPr>
        <p:grpSpPr>
          <a:xfrm>
            <a:off x="3318805" y="3041981"/>
            <a:ext cx="6744607" cy="1190728"/>
            <a:chOff x="3206838" y="2946335"/>
            <a:chExt cx="6744607" cy="1190728"/>
          </a:xfrm>
        </p:grpSpPr>
        <p:grpSp>
          <p:nvGrpSpPr>
            <p:cNvPr id="3" name="Group 2">
              <a:extLst>
                <a:ext uri="{FF2B5EF4-FFF2-40B4-BE49-F238E27FC236}">
                  <a16:creationId xmlns:a16="http://schemas.microsoft.com/office/drawing/2014/main" id="{41FB28D1-56D7-4995-B404-5EFEB5F1EA88}"/>
                </a:ext>
              </a:extLst>
            </p:cNvPr>
            <p:cNvGrpSpPr/>
            <p:nvPr/>
          </p:nvGrpSpPr>
          <p:grpSpPr>
            <a:xfrm>
              <a:off x="3206838" y="2946335"/>
              <a:ext cx="6744607" cy="1190728"/>
              <a:chOff x="3151618" y="2956433"/>
              <a:chExt cx="6744607" cy="1190728"/>
            </a:xfrm>
          </p:grpSpPr>
          <p:sp>
            <p:nvSpPr>
              <p:cNvPr id="6" name="Rectangle 5">
                <a:extLst>
                  <a:ext uri="{FF2B5EF4-FFF2-40B4-BE49-F238E27FC236}">
                    <a16:creationId xmlns:a16="http://schemas.microsoft.com/office/drawing/2014/main" id="{6D0119C0-884D-1B41-B575-2E3DAC018950}"/>
                  </a:ext>
                </a:extLst>
              </p:cNvPr>
              <p:cNvSpPr>
                <a:spLocks noChangeArrowheads="1"/>
              </p:cNvSpPr>
              <p:nvPr/>
            </p:nvSpPr>
            <p:spPr bwMode="auto">
              <a:xfrm>
                <a:off x="3152570" y="2995595"/>
                <a:ext cx="6568010" cy="1151566"/>
              </a:xfrm>
              <a:prstGeom prst="rect">
                <a:avLst/>
              </a:prstGeom>
              <a:solidFill>
                <a:schemeClr val="accent2"/>
              </a:solidFill>
              <a:ln>
                <a:noFill/>
              </a:ln>
              <a:effectLst/>
            </p:spPr>
            <p:txBody>
              <a:bodyPr wrap="none" anchor="ctr"/>
              <a:lstStyle/>
              <a:p>
                <a:endParaRPr lang="en-US" sz="3266" dirty="0">
                  <a:latin typeface="Arial" panose="020B0604020202020204" pitchFamily="34" charset="0"/>
                </a:endParaRPr>
              </a:p>
            </p:txBody>
          </p:sp>
          <p:sp>
            <p:nvSpPr>
              <p:cNvPr id="7" name="Freeform 6">
                <a:extLst>
                  <a:ext uri="{FF2B5EF4-FFF2-40B4-BE49-F238E27FC236}">
                    <a16:creationId xmlns:a16="http://schemas.microsoft.com/office/drawing/2014/main" id="{5701964D-095A-9A4B-9920-E2DBFC8AD871}"/>
                  </a:ext>
                </a:extLst>
              </p:cNvPr>
              <p:cNvSpPr>
                <a:spLocks noChangeArrowheads="1"/>
              </p:cNvSpPr>
              <p:nvPr/>
            </p:nvSpPr>
            <p:spPr bwMode="auto">
              <a:xfrm>
                <a:off x="3151618" y="3182694"/>
                <a:ext cx="812955" cy="744292"/>
              </a:xfrm>
              <a:custGeom>
                <a:avLst/>
                <a:gdLst>
                  <a:gd name="T0" fmla="*/ 487 w 1307"/>
                  <a:gd name="T1" fmla="*/ 217 h 1194"/>
                  <a:gd name="T2" fmla="*/ 0 w 1307"/>
                  <a:gd name="T3" fmla="*/ 217 h 1194"/>
                  <a:gd name="T4" fmla="*/ 0 w 1307"/>
                  <a:gd name="T5" fmla="*/ 978 h 1194"/>
                  <a:gd name="T6" fmla="*/ 487 w 1307"/>
                  <a:gd name="T7" fmla="*/ 978 h 1194"/>
                  <a:gd name="T8" fmla="*/ 487 w 1307"/>
                  <a:gd name="T9" fmla="*/ 978 h 1194"/>
                  <a:gd name="T10" fmla="*/ 520 w 1307"/>
                  <a:gd name="T11" fmla="*/ 1012 h 1194"/>
                  <a:gd name="T12" fmla="*/ 520 w 1307"/>
                  <a:gd name="T13" fmla="*/ 1150 h 1194"/>
                  <a:gd name="T14" fmla="*/ 520 w 1307"/>
                  <a:gd name="T15" fmla="*/ 1150 h 1194"/>
                  <a:gd name="T16" fmla="*/ 576 w 1307"/>
                  <a:gd name="T17" fmla="*/ 1176 h 1194"/>
                  <a:gd name="T18" fmla="*/ 1289 w 1307"/>
                  <a:gd name="T19" fmla="*/ 623 h 1194"/>
                  <a:gd name="T20" fmla="*/ 1289 w 1307"/>
                  <a:gd name="T21" fmla="*/ 623 h 1194"/>
                  <a:gd name="T22" fmla="*/ 1289 w 1307"/>
                  <a:gd name="T23" fmla="*/ 570 h 1194"/>
                  <a:gd name="T24" fmla="*/ 576 w 1307"/>
                  <a:gd name="T25" fmla="*/ 17 h 1194"/>
                  <a:gd name="T26" fmla="*/ 576 w 1307"/>
                  <a:gd name="T27" fmla="*/ 17 h 1194"/>
                  <a:gd name="T28" fmla="*/ 520 w 1307"/>
                  <a:gd name="T29" fmla="*/ 44 h 1194"/>
                  <a:gd name="T30" fmla="*/ 520 w 1307"/>
                  <a:gd name="T31" fmla="*/ 184 h 1194"/>
                  <a:gd name="T32" fmla="*/ 520 w 1307"/>
                  <a:gd name="T33" fmla="*/ 184 h 1194"/>
                  <a:gd name="T34" fmla="*/ 487 w 1307"/>
                  <a:gd name="T35" fmla="*/ 217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4">
                    <a:moveTo>
                      <a:pt x="487" y="217"/>
                    </a:moveTo>
                    <a:lnTo>
                      <a:pt x="0" y="217"/>
                    </a:lnTo>
                    <a:lnTo>
                      <a:pt x="0" y="978"/>
                    </a:lnTo>
                    <a:lnTo>
                      <a:pt x="487" y="978"/>
                    </a:lnTo>
                    <a:lnTo>
                      <a:pt x="487" y="978"/>
                    </a:lnTo>
                    <a:cubicBezTo>
                      <a:pt x="506" y="978"/>
                      <a:pt x="520" y="993"/>
                      <a:pt x="520" y="1012"/>
                    </a:cubicBezTo>
                    <a:lnTo>
                      <a:pt x="520" y="1150"/>
                    </a:lnTo>
                    <a:lnTo>
                      <a:pt x="520" y="1150"/>
                    </a:lnTo>
                    <a:cubicBezTo>
                      <a:pt x="520" y="1178"/>
                      <a:pt x="553" y="1193"/>
                      <a:pt x="576" y="1176"/>
                    </a:cubicBezTo>
                    <a:lnTo>
                      <a:pt x="1289" y="623"/>
                    </a:lnTo>
                    <a:lnTo>
                      <a:pt x="1289" y="623"/>
                    </a:lnTo>
                    <a:cubicBezTo>
                      <a:pt x="1306" y="610"/>
                      <a:pt x="1306" y="583"/>
                      <a:pt x="1289" y="570"/>
                    </a:cubicBezTo>
                    <a:lnTo>
                      <a:pt x="576" y="17"/>
                    </a:lnTo>
                    <a:lnTo>
                      <a:pt x="576" y="17"/>
                    </a:lnTo>
                    <a:cubicBezTo>
                      <a:pt x="553" y="0"/>
                      <a:pt x="520" y="15"/>
                      <a:pt x="520" y="44"/>
                    </a:cubicBezTo>
                    <a:lnTo>
                      <a:pt x="520" y="184"/>
                    </a:lnTo>
                    <a:lnTo>
                      <a:pt x="520" y="184"/>
                    </a:lnTo>
                    <a:cubicBezTo>
                      <a:pt x="520" y="203"/>
                      <a:pt x="506" y="217"/>
                      <a:pt x="487" y="217"/>
                    </a:cubicBezTo>
                  </a:path>
                </a:pathLst>
              </a:custGeom>
              <a:solidFill>
                <a:schemeClr val="bg1"/>
              </a:solidFill>
              <a:ln>
                <a:noFill/>
              </a:ln>
              <a:effectLst/>
            </p:spPr>
            <p:txBody>
              <a:bodyPr wrap="none" anchor="ctr"/>
              <a:lstStyle/>
              <a:p>
                <a:endParaRPr lang="en-US" sz="3266" dirty="0">
                  <a:latin typeface="Arial" panose="020B0604020202020204" pitchFamily="34" charset="0"/>
                </a:endParaRPr>
              </a:p>
            </p:txBody>
          </p:sp>
          <p:sp>
            <p:nvSpPr>
              <p:cNvPr id="29" name="Subtitle 2">
                <a:extLst>
                  <a:ext uri="{FF2B5EF4-FFF2-40B4-BE49-F238E27FC236}">
                    <a16:creationId xmlns:a16="http://schemas.microsoft.com/office/drawing/2014/main" id="{203BBA6B-43BA-2242-835D-FD81E3156B12}"/>
                  </a:ext>
                </a:extLst>
              </p:cNvPr>
              <p:cNvSpPr txBox="1">
                <a:spLocks/>
              </p:cNvSpPr>
              <p:nvPr/>
            </p:nvSpPr>
            <p:spPr>
              <a:xfrm>
                <a:off x="4195099" y="3428493"/>
                <a:ext cx="5419839" cy="71603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pPr>
                <a:r>
                  <a:rPr lang="en-US" sz="1200" dirty="0">
                    <a:solidFill>
                      <a:schemeClr val="bg1"/>
                    </a:solidFill>
                    <a:latin typeface="Arial" panose="020B0604020202020204" pitchFamily="34" charset="0"/>
                    <a:ea typeface="Roboto Condensed Light" panose="02000000000000000000" pitchFamily="2" charset="0"/>
                    <a:cs typeface="Mukta ExtraLight" panose="020B0000000000000000" pitchFamily="34" charset="77"/>
                  </a:rPr>
                  <a:t>For example, if users are currently accessing the help desk service through a phone number, will your product offer a more effective channel or process (such as a self-service ticketing system)?</a:t>
                </a:r>
              </a:p>
            </p:txBody>
          </p:sp>
          <p:sp>
            <p:nvSpPr>
              <p:cNvPr id="30" name="TextBox 29">
                <a:extLst>
                  <a:ext uri="{FF2B5EF4-FFF2-40B4-BE49-F238E27FC236}">
                    <a16:creationId xmlns:a16="http://schemas.microsoft.com/office/drawing/2014/main" id="{F03C11DA-F8A1-D344-A40C-615AA3814890}"/>
                  </a:ext>
                </a:extLst>
              </p:cNvPr>
              <p:cNvSpPr txBox="1"/>
              <p:nvPr/>
            </p:nvSpPr>
            <p:spPr>
              <a:xfrm>
                <a:off x="4131953" y="2956433"/>
                <a:ext cx="5764272" cy="584775"/>
              </a:xfrm>
              <a:prstGeom prst="rect">
                <a:avLst/>
              </a:prstGeom>
              <a:noFill/>
            </p:spPr>
            <p:txBody>
              <a:bodyPr wrap="square" rtlCol="0" anchor="b" anchorCtr="0">
                <a:spAutoFit/>
              </a:bodyPr>
              <a:lstStyle/>
              <a:p>
                <a:r>
                  <a:rPr lang="en-US" sz="1600" b="1" dirty="0">
                    <a:solidFill>
                      <a:schemeClr val="bg1"/>
                    </a:solidFill>
                    <a:latin typeface="Montserrat SemiBold" pitchFamily="2" charset="77"/>
                    <a:ea typeface="League Spartan" charset="0"/>
                    <a:cs typeface="Poppins" pitchFamily="2" charset="77"/>
                  </a:rPr>
                  <a:t>2. Will shared services improve the way users access the service?</a:t>
                </a:r>
              </a:p>
            </p:txBody>
          </p:sp>
        </p:grpSp>
        <p:sp>
          <p:nvSpPr>
            <p:cNvPr id="38" name="Freeform 942">
              <a:extLst>
                <a:ext uri="{FF2B5EF4-FFF2-40B4-BE49-F238E27FC236}">
                  <a16:creationId xmlns:a16="http://schemas.microsoft.com/office/drawing/2014/main" id="{E025A2D0-4DBC-C743-A11C-23CB54DE15A0}"/>
                </a:ext>
              </a:extLst>
            </p:cNvPr>
            <p:cNvSpPr>
              <a:spLocks noChangeAspect="1" noChangeArrowheads="1"/>
            </p:cNvSpPr>
            <p:nvPr/>
          </p:nvSpPr>
          <p:spPr bwMode="auto">
            <a:xfrm>
              <a:off x="3383096" y="3401498"/>
              <a:ext cx="230188" cy="265113"/>
            </a:xfrm>
            <a:custGeom>
              <a:avLst/>
              <a:gdLst>
                <a:gd name="T0" fmla="*/ 38826898 w 253639"/>
                <a:gd name="T1" fmla="*/ 61580218 h 291740"/>
                <a:gd name="T2" fmla="*/ 42103199 w 253639"/>
                <a:gd name="T3" fmla="*/ 39767947 h 291740"/>
                <a:gd name="T4" fmla="*/ 45379289 w 253639"/>
                <a:gd name="T5" fmla="*/ 61580218 h 291740"/>
                <a:gd name="T6" fmla="*/ 36486696 w 253639"/>
                <a:gd name="T7" fmla="*/ 37413931 h 291740"/>
                <a:gd name="T8" fmla="*/ 43090063 w 253639"/>
                <a:gd name="T9" fmla="*/ 31362832 h 291740"/>
                <a:gd name="T10" fmla="*/ 41113528 w 253639"/>
                <a:gd name="T11" fmla="*/ 30711645 h 291740"/>
                <a:gd name="T12" fmla="*/ 43090063 w 253639"/>
                <a:gd name="T13" fmla="*/ 24800808 h 291740"/>
                <a:gd name="T14" fmla="*/ 41113528 w 253639"/>
                <a:gd name="T15" fmla="*/ 26293842 h 291740"/>
                <a:gd name="T16" fmla="*/ 42141223 w 253639"/>
                <a:gd name="T17" fmla="*/ 17979373 h 291740"/>
                <a:gd name="T18" fmla="*/ 42141223 w 253639"/>
                <a:gd name="T19" fmla="*/ 21360285 h 291740"/>
                <a:gd name="T20" fmla="*/ 42141223 w 253639"/>
                <a:gd name="T21" fmla="*/ 17979373 h 291740"/>
                <a:gd name="T22" fmla="*/ 9897189 w 253639"/>
                <a:gd name="T23" fmla="*/ 17078087 h 291740"/>
                <a:gd name="T24" fmla="*/ 9897189 w 253639"/>
                <a:gd name="T25" fmla="*/ 10718883 h 291740"/>
                <a:gd name="T26" fmla="*/ 5824391 w 253639"/>
                <a:gd name="T27" fmla="*/ 14828956 h 291740"/>
                <a:gd name="T28" fmla="*/ 22523800 w 253639"/>
                <a:gd name="T29" fmla="*/ 4852976 h 291740"/>
                <a:gd name="T30" fmla="*/ 36486696 w 253639"/>
                <a:gd name="T31" fmla="*/ 23448102 h 291740"/>
                <a:gd name="T32" fmla="*/ 47641635 w 253639"/>
                <a:gd name="T33" fmla="*/ 20309573 h 291740"/>
                <a:gd name="T34" fmla="*/ 49591655 w 253639"/>
                <a:gd name="T35" fmla="*/ 36707873 h 291740"/>
                <a:gd name="T36" fmla="*/ 52867961 w 253639"/>
                <a:gd name="T37" fmla="*/ 19367994 h 291740"/>
                <a:gd name="T38" fmla="*/ 42103199 w 253639"/>
                <a:gd name="T39" fmla="*/ 15837232 h 291740"/>
                <a:gd name="T40" fmla="*/ 33288556 w 253639"/>
                <a:gd name="T41" fmla="*/ 13247904 h 291740"/>
                <a:gd name="T42" fmla="*/ 23693629 w 253639"/>
                <a:gd name="T43" fmla="*/ 2420817 h 291740"/>
                <a:gd name="T44" fmla="*/ 37734859 w 253639"/>
                <a:gd name="T45" fmla="*/ 13247904 h 291740"/>
                <a:gd name="T46" fmla="*/ 54740364 w 253639"/>
                <a:gd name="T47" fmla="*/ 36707873 h 291740"/>
                <a:gd name="T48" fmla="*/ 49591655 w 253639"/>
                <a:gd name="T49" fmla="*/ 59304768 h 291740"/>
                <a:gd name="T50" fmla="*/ 38826898 w 253639"/>
                <a:gd name="T51" fmla="*/ 63541585 h 291740"/>
                <a:gd name="T52" fmla="*/ 33522404 w 253639"/>
                <a:gd name="T53" fmla="*/ 21015897 h 291740"/>
                <a:gd name="T54" fmla="*/ 23693629 w 253639"/>
                <a:gd name="T55" fmla="*/ 2420817 h 291740"/>
                <a:gd name="T56" fmla="*/ 7531619 w 253639"/>
                <a:gd name="T57" fmla="*/ 6676204 h 291740"/>
                <a:gd name="T58" fmla="*/ 6987530 w 253639"/>
                <a:gd name="T59" fmla="*/ 22542010 h 291740"/>
                <a:gd name="T60" fmla="*/ 7919387 w 253639"/>
                <a:gd name="T61" fmla="*/ 61578057 h 291740"/>
                <a:gd name="T62" fmla="*/ 12034516 w 253639"/>
                <a:gd name="T63" fmla="*/ 57414934 h 291740"/>
                <a:gd name="T64" fmla="*/ 19643384 w 253639"/>
                <a:gd name="T65" fmla="*/ 53252521 h 291740"/>
                <a:gd name="T66" fmla="*/ 12034516 w 253639"/>
                <a:gd name="T67" fmla="*/ 45869397 h 291740"/>
                <a:gd name="T68" fmla="*/ 19643384 w 253639"/>
                <a:gd name="T69" fmla="*/ 41706616 h 291740"/>
                <a:gd name="T70" fmla="*/ 12034516 w 253639"/>
                <a:gd name="T71" fmla="*/ 23484618 h 291740"/>
                <a:gd name="T72" fmla="*/ 12655709 w 253639"/>
                <a:gd name="T73" fmla="*/ 7618318 h 291740"/>
                <a:gd name="T74" fmla="*/ 11724043 w 253639"/>
                <a:gd name="T75" fmla="*/ 1963323 h 291740"/>
                <a:gd name="T76" fmla="*/ 38525589 w 253639"/>
                <a:gd name="T77" fmla="*/ 5571784 h 291740"/>
                <a:gd name="T78" fmla="*/ 42102411 w 253639"/>
                <a:gd name="T79" fmla="*/ 1961514 h 291740"/>
                <a:gd name="T80" fmla="*/ 42102411 w 253639"/>
                <a:gd name="T81" fmla="*/ 10985799 h 291740"/>
                <a:gd name="T82" fmla="*/ 7919387 w 253639"/>
                <a:gd name="T83" fmla="*/ 0 h 291740"/>
                <a:gd name="T84" fmla="*/ 13897837 w 253639"/>
                <a:gd name="T85" fmla="*/ 6047268 h 291740"/>
                <a:gd name="T86" fmla="*/ 13897837 w 253639"/>
                <a:gd name="T87" fmla="*/ 39742801 h 291740"/>
                <a:gd name="T88" fmla="*/ 21506847 w 253639"/>
                <a:gd name="T89" fmla="*/ 45869397 h 291740"/>
                <a:gd name="T90" fmla="*/ 13897837 w 253639"/>
                <a:gd name="T91" fmla="*/ 51367263 h 291740"/>
                <a:gd name="T92" fmla="*/ 21506847 w 253639"/>
                <a:gd name="T93" fmla="*/ 57414934 h 291740"/>
                <a:gd name="T94" fmla="*/ 13897837 w 253639"/>
                <a:gd name="T95" fmla="*/ 61263900 h 291740"/>
                <a:gd name="T96" fmla="*/ 5667833 w 253639"/>
                <a:gd name="T97" fmla="*/ 61263900 h 291740"/>
                <a:gd name="T98" fmla="*/ 5667833 w 253639"/>
                <a:gd name="T99" fmla="*/ 6047268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Arial" panose="020B0604020202020204" pitchFamily="34" charset="0"/>
              </a:endParaRPr>
            </a:p>
          </p:txBody>
        </p:sp>
      </p:grpSp>
      <p:grpSp>
        <p:nvGrpSpPr>
          <p:cNvPr id="11" name="Group 10">
            <a:extLst>
              <a:ext uri="{FF2B5EF4-FFF2-40B4-BE49-F238E27FC236}">
                <a16:creationId xmlns:a16="http://schemas.microsoft.com/office/drawing/2014/main" id="{6D2D660C-34BD-4545-8E3D-738CC845C22A}"/>
              </a:ext>
            </a:extLst>
          </p:cNvPr>
          <p:cNvGrpSpPr/>
          <p:nvPr/>
        </p:nvGrpSpPr>
        <p:grpSpPr>
          <a:xfrm>
            <a:off x="4589727" y="4372680"/>
            <a:ext cx="6568962" cy="1151566"/>
            <a:chOff x="4337800" y="4274085"/>
            <a:chExt cx="6568962" cy="1151566"/>
          </a:xfrm>
        </p:grpSpPr>
        <p:sp>
          <p:nvSpPr>
            <p:cNvPr id="8" name="Freeform 11">
              <a:extLst>
                <a:ext uri="{FF2B5EF4-FFF2-40B4-BE49-F238E27FC236}">
                  <a16:creationId xmlns:a16="http://schemas.microsoft.com/office/drawing/2014/main" id="{DEE10597-5982-B140-B9DE-594F3A6C6348}"/>
                </a:ext>
              </a:extLst>
            </p:cNvPr>
            <p:cNvSpPr>
              <a:spLocks noChangeArrowheads="1"/>
            </p:cNvSpPr>
            <p:nvPr/>
          </p:nvSpPr>
          <p:spPr bwMode="auto">
            <a:xfrm>
              <a:off x="4338752" y="4274085"/>
              <a:ext cx="6568010" cy="1151566"/>
            </a:xfrm>
            <a:prstGeom prst="rect">
              <a:avLst/>
            </a:prstGeom>
            <a:solidFill>
              <a:srgbClr val="299C47"/>
            </a:solidFill>
            <a:ln w="12700" cap="flat" cmpd="sng" algn="ctr">
              <a:noFill/>
              <a:prstDash val="solid"/>
              <a:miter lim="800000"/>
            </a:ln>
            <a:effectLst/>
          </p:spPr>
          <p:txBody>
            <a:bodyPr rtlCol="0" anchor="ctr"/>
            <a:lstStyle/>
            <a:p>
              <a:pPr algn="ctr" defTabSz="914400"/>
              <a:endParaRPr lang="en-US" sz="900" kern="0" dirty="0">
                <a:solidFill>
                  <a:srgbClr val="FFFFFF"/>
                </a:solidFill>
                <a:latin typeface="Arial" panose="020B0604020202020204" pitchFamily="34" charset="0"/>
              </a:endParaRPr>
            </a:p>
          </p:txBody>
        </p:sp>
        <p:sp>
          <p:nvSpPr>
            <p:cNvPr id="9" name="Freeform 12">
              <a:extLst>
                <a:ext uri="{FF2B5EF4-FFF2-40B4-BE49-F238E27FC236}">
                  <a16:creationId xmlns:a16="http://schemas.microsoft.com/office/drawing/2014/main" id="{D3D77646-86D0-1C41-B11B-CBF0C3DD9891}"/>
                </a:ext>
              </a:extLst>
            </p:cNvPr>
            <p:cNvSpPr>
              <a:spLocks noChangeArrowheads="1"/>
            </p:cNvSpPr>
            <p:nvPr/>
          </p:nvSpPr>
          <p:spPr bwMode="auto">
            <a:xfrm>
              <a:off x="4337800" y="4477722"/>
              <a:ext cx="812955" cy="744292"/>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3"/>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p>
              <a:endParaRPr lang="en-US" sz="3266" dirty="0">
                <a:latin typeface="Arial" panose="020B0604020202020204" pitchFamily="34" charset="0"/>
              </a:endParaRPr>
            </a:p>
          </p:txBody>
        </p:sp>
        <p:sp>
          <p:nvSpPr>
            <p:cNvPr id="33" name="TextBox 32">
              <a:extLst>
                <a:ext uri="{FF2B5EF4-FFF2-40B4-BE49-F238E27FC236}">
                  <a16:creationId xmlns:a16="http://schemas.microsoft.com/office/drawing/2014/main" id="{165B45DE-B03B-3940-96D6-9D068AFC8FD7}"/>
                </a:ext>
              </a:extLst>
            </p:cNvPr>
            <p:cNvSpPr txBox="1"/>
            <p:nvPr/>
          </p:nvSpPr>
          <p:spPr>
            <a:xfrm>
              <a:off x="5442939" y="4434369"/>
              <a:ext cx="5203638" cy="830997"/>
            </a:xfrm>
            <a:prstGeom prst="rect">
              <a:avLst/>
            </a:prstGeom>
            <a:noFill/>
          </p:spPr>
          <p:txBody>
            <a:bodyPr wrap="square" rtlCol="0" anchor="b" anchorCtr="0">
              <a:spAutoFit/>
            </a:bodyPr>
            <a:lstStyle/>
            <a:p>
              <a:r>
                <a:rPr lang="en-US" sz="1600" b="1" dirty="0">
                  <a:solidFill>
                    <a:schemeClr val="bg1"/>
                  </a:solidFill>
                  <a:latin typeface="Montserrat SemiBold" pitchFamily="2" charset="77"/>
                  <a:ea typeface="League Spartan" charset="0"/>
                  <a:cs typeface="Poppins" pitchFamily="2" charset="77"/>
                </a:rPr>
                <a:t>3. Will you be providing service capabilities that your customers can’t currently deliver on their own?</a:t>
              </a:r>
            </a:p>
          </p:txBody>
        </p:sp>
        <p:sp>
          <p:nvSpPr>
            <p:cNvPr id="39" name="Freeform 949">
              <a:extLst>
                <a:ext uri="{FF2B5EF4-FFF2-40B4-BE49-F238E27FC236}">
                  <a16:creationId xmlns:a16="http://schemas.microsoft.com/office/drawing/2014/main" id="{08E4BDB7-8820-7241-A578-0D9378FFDB90}"/>
                </a:ext>
              </a:extLst>
            </p:cNvPr>
            <p:cNvSpPr>
              <a:spLocks noChangeAspect="1" noChangeArrowheads="1"/>
            </p:cNvSpPr>
            <p:nvPr/>
          </p:nvSpPr>
          <p:spPr bwMode="auto">
            <a:xfrm>
              <a:off x="4552213" y="4696525"/>
              <a:ext cx="264319" cy="265113"/>
            </a:xfrm>
            <a:custGeom>
              <a:avLst/>
              <a:gdLst>
                <a:gd name="T0" fmla="*/ 17188036 w 291288"/>
                <a:gd name="T1" fmla="*/ 55444532 h 291739"/>
                <a:gd name="T2" fmla="*/ 16244316 w 291288"/>
                <a:gd name="T3" fmla="*/ 61657358 h 291739"/>
                <a:gd name="T4" fmla="*/ 30865571 w 291288"/>
                <a:gd name="T5" fmla="*/ 61657358 h 291739"/>
                <a:gd name="T6" fmla="*/ 30865571 w 291288"/>
                <a:gd name="T7" fmla="*/ 55444532 h 291739"/>
                <a:gd name="T8" fmla="*/ 18367107 w 291288"/>
                <a:gd name="T9" fmla="*/ 48130317 h 291739"/>
                <a:gd name="T10" fmla="*/ 17502179 w 291288"/>
                <a:gd name="T11" fmla="*/ 53478323 h 291739"/>
                <a:gd name="T12" fmla="*/ 31808901 w 291288"/>
                <a:gd name="T13" fmla="*/ 53478323 h 291739"/>
                <a:gd name="T14" fmla="*/ 32751898 w 291288"/>
                <a:gd name="T15" fmla="*/ 54500850 h 291739"/>
                <a:gd name="T16" fmla="*/ 32751898 w 291288"/>
                <a:gd name="T17" fmla="*/ 61657358 h 291739"/>
                <a:gd name="T18" fmla="*/ 58535385 w 291288"/>
                <a:gd name="T19" fmla="*/ 61657358 h 291739"/>
                <a:gd name="T20" fmla="*/ 31573312 w 291288"/>
                <a:gd name="T21" fmla="*/ 48130317 h 291739"/>
                <a:gd name="T22" fmla="*/ 6340013 w 291288"/>
                <a:gd name="T23" fmla="*/ 48130317 h 291739"/>
                <a:gd name="T24" fmla="*/ 2252486 w 291288"/>
                <a:gd name="T25" fmla="*/ 61657358 h 291739"/>
                <a:gd name="T26" fmla="*/ 14278986 w 291288"/>
                <a:gd name="T27" fmla="*/ 61657358 h 291739"/>
                <a:gd name="T28" fmla="*/ 16480182 w 291288"/>
                <a:gd name="T29" fmla="*/ 48130317 h 291739"/>
                <a:gd name="T30" fmla="*/ 56334896 w 291288"/>
                <a:gd name="T31" fmla="*/ 44984780 h 291739"/>
                <a:gd name="T32" fmla="*/ 42892346 w 291288"/>
                <a:gd name="T33" fmla="*/ 51748095 h 291739"/>
                <a:gd name="T34" fmla="*/ 61050793 w 291288"/>
                <a:gd name="T35" fmla="*/ 60792384 h 291739"/>
                <a:gd name="T36" fmla="*/ 41163334 w 291288"/>
                <a:gd name="T37" fmla="*/ 37906726 h 291739"/>
                <a:gd name="T38" fmla="*/ 33381254 w 291288"/>
                <a:gd name="T39" fmla="*/ 46950774 h 291739"/>
                <a:gd name="T40" fmla="*/ 40770472 w 291288"/>
                <a:gd name="T41" fmla="*/ 50568564 h 291739"/>
                <a:gd name="T42" fmla="*/ 55783949 w 291288"/>
                <a:gd name="T43" fmla="*/ 43097175 h 291739"/>
                <a:gd name="T44" fmla="*/ 54211526 w 291288"/>
                <a:gd name="T45" fmla="*/ 37906726 h 291739"/>
                <a:gd name="T46" fmla="*/ 20096331 w 291288"/>
                <a:gd name="T47" fmla="*/ 37906726 h 291739"/>
                <a:gd name="T48" fmla="*/ 18760174 w 291288"/>
                <a:gd name="T49" fmla="*/ 46242897 h 291739"/>
                <a:gd name="T50" fmla="*/ 29450189 w 291288"/>
                <a:gd name="T51" fmla="*/ 46242897 h 291739"/>
                <a:gd name="T52" fmla="*/ 22454634 w 291288"/>
                <a:gd name="T53" fmla="*/ 37906726 h 291739"/>
                <a:gd name="T54" fmla="*/ 9405428 w 291288"/>
                <a:gd name="T55" fmla="*/ 37906726 h 291739"/>
                <a:gd name="T56" fmla="*/ 6890061 w 291288"/>
                <a:gd name="T57" fmla="*/ 46242897 h 291739"/>
                <a:gd name="T58" fmla="*/ 16795130 w 291288"/>
                <a:gd name="T59" fmla="*/ 46242897 h 291739"/>
                <a:gd name="T60" fmla="*/ 18131296 w 291288"/>
                <a:gd name="T61" fmla="*/ 37906726 h 291739"/>
                <a:gd name="T62" fmla="*/ 31808901 w 291288"/>
                <a:gd name="T63" fmla="*/ 11235834 h 291739"/>
                <a:gd name="T64" fmla="*/ 25146144 w 291288"/>
                <a:gd name="T65" fmla="*/ 18002802 h 291739"/>
                <a:gd name="T66" fmla="*/ 31808901 w 291288"/>
                <a:gd name="T67" fmla="*/ 24690642 h 291739"/>
                <a:gd name="T68" fmla="*/ 38471938 w 291288"/>
                <a:gd name="T69" fmla="*/ 18002802 h 291739"/>
                <a:gd name="T70" fmla="*/ 31808901 w 291288"/>
                <a:gd name="T71" fmla="*/ 11235834 h 291739"/>
                <a:gd name="T72" fmla="*/ 31808901 w 291288"/>
                <a:gd name="T73" fmla="*/ 9347110 h 291739"/>
                <a:gd name="T74" fmla="*/ 40431402 w 291288"/>
                <a:gd name="T75" fmla="*/ 18002802 h 291739"/>
                <a:gd name="T76" fmla="*/ 31808901 w 291288"/>
                <a:gd name="T77" fmla="*/ 26579223 h 291739"/>
                <a:gd name="T78" fmla="*/ 23186248 w 291288"/>
                <a:gd name="T79" fmla="*/ 18002802 h 291739"/>
                <a:gd name="T80" fmla="*/ 31808901 w 291288"/>
                <a:gd name="T81" fmla="*/ 9347110 h 291739"/>
                <a:gd name="T82" fmla="*/ 31808901 w 291288"/>
                <a:gd name="T83" fmla="*/ 1887859 h 291739"/>
                <a:gd name="T84" fmla="*/ 15930079 w 291288"/>
                <a:gd name="T85" fmla="*/ 17773654 h 291739"/>
                <a:gd name="T86" fmla="*/ 31808901 w 291288"/>
                <a:gd name="T87" fmla="*/ 45849675 h 291739"/>
                <a:gd name="T88" fmla="*/ 47608971 w 291288"/>
                <a:gd name="T89" fmla="*/ 17773654 h 291739"/>
                <a:gd name="T90" fmla="*/ 31808901 w 291288"/>
                <a:gd name="T91" fmla="*/ 1887859 h 291739"/>
                <a:gd name="T92" fmla="*/ 31808901 w 291288"/>
                <a:gd name="T93" fmla="*/ 0 h 291739"/>
                <a:gd name="T94" fmla="*/ 49495374 w 291288"/>
                <a:gd name="T95" fmla="*/ 17773654 h 291739"/>
                <a:gd name="T96" fmla="*/ 42420578 w 291288"/>
                <a:gd name="T97" fmla="*/ 35940424 h 291739"/>
                <a:gd name="T98" fmla="*/ 54918927 w 291288"/>
                <a:gd name="T99" fmla="*/ 35940424 h 291739"/>
                <a:gd name="T100" fmla="*/ 55783949 w 291288"/>
                <a:gd name="T101" fmla="*/ 36648300 h 291739"/>
                <a:gd name="T102" fmla="*/ 63487558 w 291288"/>
                <a:gd name="T103" fmla="*/ 62286550 h 291739"/>
                <a:gd name="T104" fmla="*/ 63409105 w 291288"/>
                <a:gd name="T105" fmla="*/ 63230248 h 291739"/>
                <a:gd name="T106" fmla="*/ 62622895 w 291288"/>
                <a:gd name="T107" fmla="*/ 63623352 h 291739"/>
                <a:gd name="T108" fmla="*/ 916583 w 291288"/>
                <a:gd name="T109" fmla="*/ 63623352 h 291739"/>
                <a:gd name="T110" fmla="*/ 130588 w 291288"/>
                <a:gd name="T111" fmla="*/ 63230248 h 291739"/>
                <a:gd name="T112" fmla="*/ 51989 w 291288"/>
                <a:gd name="T113" fmla="*/ 62286550 h 291739"/>
                <a:gd name="T114" fmla="*/ 7754965 w 291288"/>
                <a:gd name="T115" fmla="*/ 36648300 h 291739"/>
                <a:gd name="T116" fmla="*/ 8698175 w 291288"/>
                <a:gd name="T117" fmla="*/ 35940424 h 291739"/>
                <a:gd name="T118" fmla="*/ 21039383 w 291288"/>
                <a:gd name="T119" fmla="*/ 35940424 h 291739"/>
                <a:gd name="T120" fmla="*/ 14043429 w 291288"/>
                <a:gd name="T121" fmla="*/ 17773654 h 291739"/>
                <a:gd name="T122" fmla="*/ 31808901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sz="900" dirty="0">
                <a:latin typeface="Arial" panose="020B0604020202020204" pitchFamily="34" charset="0"/>
              </a:endParaRPr>
            </a:p>
          </p:txBody>
        </p:sp>
      </p:grpSp>
      <p:sp>
        <p:nvSpPr>
          <p:cNvPr id="12" name="Title 11">
            <a:extLst>
              <a:ext uri="{FF2B5EF4-FFF2-40B4-BE49-F238E27FC236}">
                <a16:creationId xmlns:a16="http://schemas.microsoft.com/office/drawing/2014/main" id="{4D554B95-F8A2-6142-A88B-3083CFA3CB9D}"/>
              </a:ext>
            </a:extLst>
          </p:cNvPr>
          <p:cNvSpPr>
            <a:spLocks noGrp="1"/>
          </p:cNvSpPr>
          <p:nvPr>
            <p:ph type="title"/>
          </p:nvPr>
        </p:nvSpPr>
        <p:spPr>
          <a:xfrm>
            <a:off x="391162" y="368771"/>
            <a:ext cx="11160136" cy="539618"/>
          </a:xfrm>
        </p:spPr>
        <p:txBody>
          <a:bodyPr>
            <a:noAutofit/>
          </a:bodyPr>
          <a:lstStyle/>
          <a:p>
            <a:r>
              <a:rPr lang="en-CA" sz="3600" dirty="0">
                <a:solidFill>
                  <a:srgbClr val="2576B7"/>
                </a:solidFill>
              </a:rPr>
              <a:t>Gauge if shared services is worth pursuing</a:t>
            </a:r>
            <a:br>
              <a:rPr lang="en-CA" sz="3600" dirty="0">
                <a:solidFill>
                  <a:srgbClr val="2576B7"/>
                </a:solidFill>
              </a:rPr>
            </a:br>
            <a:endParaRPr lang="en-US" sz="3600" dirty="0">
              <a:solidFill>
                <a:srgbClr val="2576B7"/>
              </a:solidFill>
            </a:endParaRPr>
          </a:p>
        </p:txBody>
      </p:sp>
      <p:sp>
        <p:nvSpPr>
          <p:cNvPr id="13" name="Text Placeholder 12">
            <a:extLst>
              <a:ext uri="{FF2B5EF4-FFF2-40B4-BE49-F238E27FC236}">
                <a16:creationId xmlns:a16="http://schemas.microsoft.com/office/drawing/2014/main" id="{E66826F0-CEFF-374F-BDC6-9C3C59EEB3BF}"/>
              </a:ext>
            </a:extLst>
          </p:cNvPr>
          <p:cNvSpPr>
            <a:spLocks noGrp="1"/>
          </p:cNvSpPr>
          <p:nvPr>
            <p:ph type="body" sz="quarter" idx="10"/>
          </p:nvPr>
        </p:nvSpPr>
        <p:spPr>
          <a:xfrm>
            <a:off x="537868" y="1389779"/>
            <a:ext cx="9525544" cy="490875"/>
          </a:xfrm>
        </p:spPr>
        <p:txBody>
          <a:bodyPr/>
          <a:lstStyle/>
          <a:p>
            <a:r>
              <a:rPr lang="en-CA" dirty="0"/>
              <a:t>Ask these three questions to find out if it’s worth providing shared services in your organization:</a:t>
            </a:r>
          </a:p>
          <a:p>
            <a:endParaRPr lang="en-US" dirty="0"/>
          </a:p>
        </p:txBody>
      </p:sp>
      <p:sp>
        <p:nvSpPr>
          <p:cNvPr id="24" name="TextBox 23">
            <a:extLst>
              <a:ext uri="{FF2B5EF4-FFF2-40B4-BE49-F238E27FC236}">
                <a16:creationId xmlns:a16="http://schemas.microsoft.com/office/drawing/2014/main" id="{537D9735-6C2E-4510-8619-BCB45E5CB6F7}"/>
              </a:ext>
            </a:extLst>
          </p:cNvPr>
          <p:cNvSpPr txBox="1"/>
          <p:nvPr/>
        </p:nvSpPr>
        <p:spPr>
          <a:xfrm>
            <a:off x="958880" y="5872811"/>
            <a:ext cx="10199809" cy="524631"/>
          </a:xfrm>
          <a:prstGeom prst="rect">
            <a:avLst/>
          </a:prstGeom>
          <a:noFill/>
        </p:spPr>
        <p:txBody>
          <a:bodyPr wrap="square" lIns="0" tIns="0" rIns="0" bIns="0" rtlCol="0" anchor="b" anchorCtr="0">
            <a:spAutoFit/>
          </a:bodyPr>
          <a:lstStyle/>
          <a:p>
            <a:pPr>
              <a:lnSpc>
                <a:spcPct val="110000"/>
              </a:lnSpc>
            </a:pPr>
            <a:r>
              <a:rPr lang="en-US" sz="1600" b="1" dirty="0">
                <a:solidFill>
                  <a:srgbClr val="717171"/>
                </a:solidFill>
                <a:latin typeface="Montserrat SemiBold" pitchFamily="2" charset="77"/>
                <a:ea typeface="League Spartan" charset="0"/>
                <a:cs typeface="Poppins" pitchFamily="2" charset="77"/>
              </a:rPr>
              <a:t>If you could not answer “yes” to any of the above questions, you should reconsider pursuing shared services.</a:t>
            </a:r>
          </a:p>
        </p:txBody>
      </p:sp>
    </p:spTree>
    <p:extLst>
      <p:ext uri="{BB962C8B-B14F-4D97-AF65-F5344CB8AC3E}">
        <p14:creationId xmlns:p14="http://schemas.microsoft.com/office/powerpoint/2010/main" val="803882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Generic">
  <a:themeElements>
    <a:clrScheme name="Custom 3">
      <a:dk1>
        <a:srgbClr val="494949"/>
      </a:dk1>
      <a:lt1>
        <a:srgbClr val="FFFFFF"/>
      </a:lt1>
      <a:dk2>
        <a:srgbClr val="494949"/>
      </a:dk2>
      <a:lt2>
        <a:srgbClr val="FFFFFF"/>
      </a:lt2>
      <a:accent1>
        <a:srgbClr val="2576B7"/>
      </a:accent1>
      <a:accent2>
        <a:srgbClr val="5090C4"/>
      </a:accent2>
      <a:accent3>
        <a:srgbClr val="15466D"/>
      </a:accent3>
      <a:accent4>
        <a:srgbClr val="299C47"/>
      </a:accent4>
      <a:accent5>
        <a:srgbClr val="494A4A"/>
      </a:accent5>
      <a:accent6>
        <a:srgbClr val="717171"/>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vision xmlns="2637e5a0-6ef7-4e7a-9d91-3c84acf97fda" xsi:nil="true"/>
    <Sub_x002d_Practice xmlns="2637e5a0-6ef7-4e7a-9d91-3c84acf97fda" xsi:nil="true"/>
    <FY_x002d_2020 xmlns="2637e5a0-6ef7-4e7a-9d91-3c84acf97fda" xsi:nil="true"/>
    <FY xmlns="2637e5a0-6ef7-4e7a-9d91-3c84acf97fda" xsi:nil="true"/>
    <Research_x0020_Production_x0020__x002d__x0020_Submit_x0020_for_x0020_Publication xmlns="2637e5a0-6ef7-4e7a-9d91-3c84acf97fda">
      <Url xsi:nil="true"/>
      <Description xsi:nil="true"/>
    </Research_x0020_Production_x0020__x002d__x0020_Submit_x0020_for_x0020_Publication>
    <Comments xmlns="2637e5a0-6ef7-4e7a-9d91-3c84acf97fda" xsi:nil="true"/>
    <Research_x0020_Team xmlns="2637e5a0-6ef7-4e7a-9d91-3c84acf97fda">
      <UserInfo>
        <DisplayName/>
        <AccountId xsi:nil="true"/>
        <AccountType/>
      </UserInfo>
    </Research_x0020_Team>
    <Lead_x0020_Analyst xmlns="2637e5a0-6ef7-4e7a-9d91-3c84acf97fda">
      <UserInfo>
        <DisplayName/>
        <AccountId xsi:nil="true"/>
        <AccountType/>
      </UserInfo>
    </Lead_x0020_Analyst>
    <Executive_x0020_Reviewers xmlns="2637e5a0-6ef7-4e7a-9d91-3c84acf97fda">
      <UserInfo>
        <DisplayName/>
        <AccountId xsi:nil="true"/>
        <AccountType/>
      </UserInfo>
    </Executive_x0020_Reviewers>
    <Action_x0020_this_x0020_Item xmlns="2637e5a0-6ef7-4e7a-9d91-3c84acf97fda" xsi:nil="true"/>
    <Research_x0020_Practice xmlns="2637e5a0-6ef7-4e7a-9d91-3c84acf97fda" xsi:nil="true"/>
    <Project_x0020_Type xmlns="2637e5a0-6ef7-4e7a-9d91-3c84acf97fda" xsi:nil="true"/>
    <Archive_x0020__x002d__x0020_Move_x0020_Items_x0020_from_x0020_Research_x0020_Project_x0020_Workstation xmlns="2637e5a0-6ef7-4e7a-9d91-3c84acf97fda">
      <Url xsi:nil="true"/>
      <Description xsi:nil="true"/>
    </Archive_x0020__x002d__x0020_Move_x0020_Items_x0020_from_x0020_Research_x0020_Project_x0020_Workstation>
    <Production_x0020_Status xmlns="2637e5a0-6ef7-4e7a-9d91-3c84acf97fda" xsi:nil="true"/>
    <Cycle xmlns="2637e5a0-6ef7-4e7a-9d91-3c84acf97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E5ABC857A4D341AE3B679D232CA58A" ma:contentTypeVersion="36" ma:contentTypeDescription="Create a new document." ma:contentTypeScope="" ma:versionID="1e4dbb5aea9921438ff6ddde378c8532">
  <xsd:schema xmlns:xsd="http://www.w3.org/2001/XMLSchema" xmlns:xs="http://www.w3.org/2001/XMLSchema" xmlns:p="http://schemas.microsoft.com/office/2006/metadata/properties" xmlns:ns2="2637e5a0-6ef7-4e7a-9d91-3c84acf97fda" xmlns:ns3="75a5c94b-9737-4653-bbee-ba6d28873f9d" targetNamespace="http://schemas.microsoft.com/office/2006/metadata/properties" ma:root="true" ma:fieldsID="e40409319bc8d98d431648edc1993c29" ns2:_="" ns3:_="">
    <xsd:import namespace="2637e5a0-6ef7-4e7a-9d91-3c84acf97fda"/>
    <xsd:import namespace="75a5c94b-9737-4653-bbee-ba6d28873f9d"/>
    <xsd:element name="properties">
      <xsd:complexType>
        <xsd:sequence>
          <xsd:element name="documentManagement">
            <xsd:complexType>
              <xsd:all>
                <xsd:element ref="ns2:FY" minOccurs="0"/>
                <xsd:element ref="ns2:Cycle" minOccurs="0"/>
                <xsd:element ref="ns2:Lead_x0020_Analyst" minOccurs="0"/>
                <xsd:element ref="ns2:Research_x0020_Team" minOccurs="0"/>
                <xsd:element ref="ns2:Executive_x0020_Reviewers" minOccurs="0"/>
                <xsd:element ref="ns2:Project_x0020_Type" minOccurs="0"/>
                <xsd:element ref="ns2:Division" minOccurs="0"/>
                <xsd:element ref="ns2:Research_x0020_Practice" minOccurs="0"/>
                <xsd:element ref="ns2:Sub_x002d_Practice" minOccurs="0"/>
                <xsd:element ref="ns2:Action_x0020_this_x0020_Item" minOccurs="0"/>
                <xsd:element ref="ns2:MediaServiceMetadata" minOccurs="0"/>
                <xsd:element ref="ns2:MediaServiceFastMetadata" minOccurs="0"/>
                <xsd:element ref="ns3:SharedWithUsers" minOccurs="0"/>
                <xsd:element ref="ns3:SharedWithDetails" minOccurs="0"/>
                <xsd:element ref="ns2:MediaServiceAutoTags" minOccurs="0"/>
                <xsd:element ref="ns2:Research_x0020_Production_x0020__x002d__x0020_Submit_x0020_for_x0020_Publication" minOccurs="0"/>
                <xsd:element ref="ns2:MediaServiceDateTaken" minOccurs="0"/>
                <xsd:element ref="ns2:Archive_x0020__x002d__x0020_Move_x0020_Items_x0020_from_x0020_Research_x0020_Project_x0020_Workstation" minOccurs="0"/>
                <xsd:element ref="ns2:MediaServiceOCR" minOccurs="0"/>
                <xsd:element ref="ns2:MediaServiceLocation" minOccurs="0"/>
                <xsd:element ref="ns2:Comments" minOccurs="0"/>
                <xsd:element ref="ns2:Production_x0020_Status" minOccurs="0"/>
                <xsd:element ref="ns2:MediaServiceEventHashCode" minOccurs="0"/>
                <xsd:element ref="ns2:MediaServiceGenerationTime" minOccurs="0"/>
                <xsd:element ref="ns2:MediaServiceAutoKeyPoints" minOccurs="0"/>
                <xsd:element ref="ns2:MediaServiceKeyPoints" minOccurs="0"/>
                <xsd:element ref="ns2:FY_x002d_202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7e5a0-6ef7-4e7a-9d91-3c84acf97fda" elementFormDefault="qualified">
    <xsd:import namespace="http://schemas.microsoft.com/office/2006/documentManagement/types"/>
    <xsd:import namespace="http://schemas.microsoft.com/office/infopath/2007/PartnerControls"/>
    <xsd:element name="FY" ma:index="2" nillable="true" ma:displayName="FY" ma:description="Fiscal Year" ma:internalName="FY">
      <xsd:simpleType>
        <xsd:restriction base="dms:Choice">
          <xsd:enumeration value="FY-2013"/>
          <xsd:enumeration value="FY-2014"/>
          <xsd:enumeration value="FY-2015"/>
          <xsd:enumeration value="FY-2016"/>
          <xsd:enumeration value="FY-2017"/>
          <xsd:enumeration value="FY-2018"/>
          <xsd:enumeration value="FY-2019"/>
          <xsd:enumeration value="FY-2020"/>
          <xsd:enumeration value="FY-2021"/>
          <xsd:enumeration value="FY-2022"/>
          <xsd:enumeration value="FY-2023"/>
          <xsd:enumeration value="FY-2024"/>
          <xsd:enumeration value="FY-2025"/>
          <xsd:enumeration value="FY-2026"/>
          <xsd:enumeration value="FY-2027"/>
          <xsd:enumeration value="FY-2028"/>
          <xsd:enumeration value="FY-2029"/>
          <xsd:enumeration value="FY-2030"/>
          <xsd:enumeration value="FY-2031"/>
          <xsd:enumeration value="FY-2032"/>
          <xsd:enumeration value="FY-2033"/>
          <xsd:enumeration value="FY-2034"/>
          <xsd:enumeration value="FY-2035"/>
          <xsd:enumeration value="FY-2036"/>
          <xsd:enumeration value="FY-2037"/>
          <xsd:enumeration value="FY-2038"/>
          <xsd:enumeration value="FY-2039"/>
          <xsd:enumeration value="FY-2040"/>
          <xsd:enumeration value="FY-2041"/>
          <xsd:enumeration value="FY-2042"/>
          <xsd:enumeration value="FY-2043"/>
          <xsd:enumeration value="FY-2044"/>
          <xsd:enumeration value="FY-2045"/>
          <xsd:enumeration value="FY-2046"/>
          <xsd:enumeration value="FY-2047"/>
          <xsd:enumeration value="FY-2048"/>
          <xsd:enumeration value="FY-2049"/>
          <xsd:enumeration value="FY-2050"/>
          <xsd:enumeration value="FY-2051"/>
          <xsd:enumeration value="FY-2052"/>
          <xsd:enumeration value="FY-2053"/>
          <xsd:enumeration value="FY-2054"/>
          <xsd:enumeration value="FY-2055"/>
          <xsd:enumeration value="FY-2056"/>
          <xsd:enumeration value="FY-2057"/>
        </xsd:restriction>
      </xsd:simpleType>
    </xsd:element>
    <xsd:element name="Cycle" ma:index="3" nillable="true" ma:displayName="Cycle" ma:format="Dropdown" ma:internalName="Cycle">
      <xsd:simpleType>
        <xsd:restriction base="dms:Choice">
          <xsd:enumeration value="C1"/>
          <xsd:enumeration value="C2"/>
          <xsd:enumeration value="C3"/>
          <xsd:enumeration value="C4"/>
          <xsd:enumeration value="C5"/>
          <xsd:enumeration value="C6"/>
          <xsd:enumeration value="C7"/>
          <xsd:enumeration value="C8"/>
          <xsd:enumeration value="Super Cycle 1"/>
          <xsd:enumeration value="Super Cycle 2"/>
          <xsd:enumeration value="Super Cycle 3"/>
          <xsd:enumeration value="Super Cycle 4"/>
          <xsd:enumeration value="Super Cycle 5"/>
          <xsd:enumeration value="Super Cycle 6"/>
          <xsd:enumeration value="Super Cycle 7"/>
          <xsd:enumeration value="Super Cycle 8"/>
        </xsd:restriction>
      </xsd:simpleType>
    </xsd:element>
    <xsd:element name="Lead_x0020_Analyst" ma:index="4" nillable="true" ma:displayName="Project Author" ma:description="Name of Analyst responsible for the project." ma:list="UserInfo" ma:SharePointGroup="0" ma:internalName="Lead_x0020_Analys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search_x0020_Team" ma:index="5" nillable="true" ma:displayName="Research Team" ma:description="Names of Analysts who are playing a supporting or QR role on this project." ma:SharePointGroup="0" ma:internalName="Research_x0020_Team"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ecutive_x0020_Reviewers" ma:index="6" nillable="true" ma:displayName="Executive Reviewers" ma:description="Names of people who need to perform a review of a given file." ma:SharePointGroup="0" ma:internalName="Executive_x0020_Review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Type" ma:index="7" nillable="true" ma:displayName="Project Type" ma:description="Indicates the type of research product being created." ma:internalName="Project_x0020_Type">
      <xsd:simpleType>
        <xsd:union memberTypes="dms:Text">
          <xsd:simpleType>
            <xsd:restriction base="dms:Choice">
              <xsd:enumeration value="ITRG - Blueprint: Topical/Compendium"/>
              <xsd:enumeration value="ITRG - Blueprint: Industry"/>
              <xsd:enumeration value="ITRG - Blueprint: KIP"/>
              <xsd:enumeration value="ITRG - Blueprint: M&amp;G (core)"/>
              <xsd:enumeration value="ITRG - Software Reviews"/>
              <xsd:enumeration value="ITRG - Premium"/>
              <xsd:enumeration value="ITRG - Internal Project"/>
              <xsd:enumeration value="ITRG - Select &amp; Implement"/>
              <xsd:enumeration value="ITRG - Workshop Support"/>
              <xsd:enumeration value="ITRG - Academy"/>
              <xsd:enumeration value="ITRG - LEAP"/>
              <xsd:enumeration value="ITRG - Keynote"/>
            </xsd:restriction>
          </xsd:simpleType>
        </xsd:union>
      </xsd:simpleType>
    </xsd:element>
    <xsd:element name="Division" ma:index="8" nillable="true" ma:displayName="Division" ma:description="Indicates the research division for which the project is being written." ma:format="Dropdown" ma:indexed="true" ma:internalName="Division">
      <xsd:simpleType>
        <xsd:restriction base="dms:Choice">
          <xsd:enumeration value="IT Research"/>
          <xsd:enumeration value="HR Research"/>
          <xsd:enumeration value="SE Research"/>
        </xsd:restriction>
      </xsd:simpleType>
    </xsd:element>
    <xsd:element name="Research_x0020_Practice" ma:index="9" nillable="true" ma:displayName="Practice" ma:description="Indicates the practice for which the project is being created." ma:indexed="true" ma:internalName="Research_x0020_Practice">
      <xsd:simpleType>
        <xsd:restriction base="dms:Choice">
          <xsd:enumeration value="CIO/CTO"/>
          <xsd:enumeration value="Infrastructure and Operations"/>
          <xsd:enumeration value="Enterprise Architecture"/>
          <xsd:enumeration value="Applications"/>
          <xsd:enumeration value="Project and Portfolio Management"/>
          <xsd:enumeration value="Data and Business Intelligence"/>
          <xsd:enumeration value="Security"/>
          <xsd:enumeration value="Vendor Management"/>
          <xsd:enumeration value="Consulting"/>
          <xsd:enumeration value="Small Enterprise Research"/>
          <xsd:enumeration value="M&amp;Co - HR Strategy"/>
          <xsd:enumeration value="M&amp;Co - Culture"/>
          <xsd:enumeration value="M&amp;Co - Talent Management"/>
          <xsd:enumeration value="M&amp;Co - Talent Acquisition"/>
          <xsd:enumeration value="M&amp;Co - L&amp;D"/>
          <xsd:enumeration value="M&amp;Co - Total Rewards"/>
          <xsd:enumeration value="M&amp;Co - HR Infrastructure"/>
        </xsd:restriction>
      </xsd:simpleType>
    </xsd:element>
    <xsd:element name="Sub_x002d_Practice" ma:index="10" nillable="true" ma:displayName="Sub-Practice" ma:description="Indicates the sub-practice for which the project is being created." ma:internalName="Sub_x002d_Practice">
      <xsd:simpleType>
        <xsd:restriction base="dms:Choice">
          <xsd:enumeration value="CIO/CTO - Gaming &amp; Hospitality Research Center"/>
          <xsd:enumeration value="CIO/CTO - People and Leadership"/>
          <xsd:enumeration value="CIO/CTO - Strategy and Governance"/>
          <xsd:enumeration value="CIO/CTO - Value and Performance"/>
          <xsd:enumeration value="Infrastructure and Operations - End User Computing"/>
          <xsd:enumeration value="Infrastructure and Operations - Process Management (Infra and Ops)"/>
          <xsd:enumeration value="Infrastructure and Operations - Networks and Data Center"/>
          <xsd:enumeration value="Infrastructure and Operations - Operations"/>
          <xsd:enumeration value="Enterprise Architecture - Data and Business Intelligence"/>
          <xsd:enumeration value="Enterprise Architecture - Strategy and Operating Model"/>
          <xsd:enumeration value="Applications - Application Development"/>
          <xsd:enumeration value="Applications - Business Process"/>
          <xsd:enumeration value="Applications - Enterprise Applications"/>
          <xsd:enumeration value="Project and Portfolio Management - Project Management Office"/>
          <xsd:enumeration value="Project and Portfolio Management - Requirements and Analysis"/>
          <xsd:enumeration value="Project and Portfolio Management - Value and Performance"/>
          <xsd:enumeration value="Data and Business Intelligence - Data Management and Governance"/>
          <xsd:enumeration value="Data and Business Intelligence - Enterprise Information Management"/>
          <xsd:enumeration value="Security - Security Operations"/>
          <xsd:enumeration value="Security - Security Strategy and Governance"/>
          <xsd:enumeration value="Vendor Management - Evaluation"/>
          <xsd:enumeration value="Vendor Management - Strategy"/>
          <xsd:enumeration value="Consulting"/>
          <xsd:enumeration value="Small Enterprise Research"/>
          <xsd:enumeration value="M&amp;Co - HR Strategy - Strategy"/>
          <xsd:enumeration value="M&amp;Co - HR Strategy - Stakeholder"/>
          <xsd:enumeration value="M&amp;Co - HR Strategy - HRMG"/>
          <xsd:enumeration value="M&amp;Co - HR Strategy - HR Development  &amp; HR Structure"/>
          <xsd:enumeration value="M&amp;Co - HR Strategy - Organizational Design"/>
          <xsd:enumeration value="M&amp;Co - HR Strategy - Change Management"/>
          <xsd:enumeration value="M&amp;Co - HR Strategy - Metrics &amp; Analytics"/>
          <xsd:enumeration value="M&amp;Co - Culture - Employee Engagement"/>
          <xsd:enumeration value="M&amp;Co - Culture - MLI"/>
          <xsd:enumeration value="M&amp;Co - Culture - Annual Survey"/>
          <xsd:enumeration value="M&amp;Co - Culture - Total Rewards"/>
          <xsd:enumeration value="M&amp;Co - Culture - Work Environment"/>
          <xsd:enumeration value="M&amp;Co - Culture - Culture"/>
          <xsd:enumeration value="M&amp;Co - Culture - Diversity"/>
          <xsd:enumeration value="M&amp;Co - Talent Management - Competencies"/>
          <xsd:enumeration value="M&amp;Co - Talent Management - Workforce planning"/>
          <xsd:enumeration value="M&amp;Co - Talent Management - Performance Management"/>
          <xsd:enumeration value="M&amp;Co - Talent Management - Talent Assessment"/>
          <xsd:enumeration value="M&amp;Co - Talent Management - Succession Planning"/>
          <xsd:enumeration value="M&amp;Co - Talent Acquisition - Sourcing"/>
          <xsd:enumeration value="M&amp;Co - Talent Acquisition - Social Media"/>
          <xsd:enumeration value="M&amp;Co - Talent Acquisition - Candidate Assessment"/>
          <xsd:enumeration value="M&amp;Co - L&amp;D - L&amp;D Strategy"/>
          <xsd:enumeration value="M&amp;Co - L&amp;D - Development"/>
          <xsd:enumeration value="M&amp;Co - L&amp;D - New Hire Survey"/>
          <xsd:enumeration value="M&amp;Co - L&amp;D - 360 Feedback Tool"/>
          <xsd:enumeration value="M&amp;Co - L&amp;D - Coaching &amp; Mentoring"/>
          <xsd:enumeration value="M&amp;Co - HR Infrastructure - HR Operations"/>
          <xsd:enumeration value="M&amp;Co - HR Infrastructure - Exit Survey"/>
          <xsd:enumeration value="M&amp;Co - HR Infrastructure - HR Technology"/>
        </xsd:restriction>
      </xsd:simpleType>
    </xsd:element>
    <xsd:element name="Action_x0020_this_x0020_Item" ma:index="11" nillable="true" ma:displayName="Action this Item" ma:indexed="true" ma:internalName="Action_x0020_this_x0020_Item">
      <xsd:simpleType>
        <xsd:restriction base="dms:Choice">
          <xsd:enumeration value="Submit for Executive Review"/>
          <xsd:enumeration value="Submit for Publication"/>
          <xsd:enumeration value="Submit to Past Project Store"/>
          <xsd:enumeration value="Submit to Cancelled Project Store"/>
          <xsd:enumeration value="Administrative Folder"/>
          <xsd:enumeration value="Send to Archive"/>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internalName="MediaServiceAutoTags" ma:readOnly="true">
      <xsd:simpleType>
        <xsd:restriction base="dms:Text"/>
      </xsd:simpleType>
    </xsd:element>
    <xsd:element name="Research_x0020_Production_x0020__x002d__x0020_Submit_x0020_for_x0020_Publication" ma:index="23" nillable="true" ma:displayName="Research Production - Submit for Publication" ma:internalName="Research_x0020_Production_x0020__x002d__x0020_Submit_x0020_for_x0020_Public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24" nillable="true" ma:displayName="MediaServiceDateTaken" ma:hidden="true" ma:internalName="MediaServiceDateTaken" ma:readOnly="true">
      <xsd:simpleType>
        <xsd:restriction base="dms:Text"/>
      </xsd:simpleType>
    </xsd:element>
    <xsd:element name="Archive_x0020__x002d__x0020_Move_x0020_Items_x0020_from_x0020_Research_x0020_Project_x0020_Workstation" ma:index="25" nillable="true" ma:displayName="Archive - Move Items from Research Project Workstation" ma:internalName="Archive_x0020__x002d__x0020_Move_x0020_Items_x0020_from_x0020_Research_x0020_Project_x0020_Workst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26" nillable="true" ma:displayName="MediaServiceOCR" ma:internalName="MediaServiceOCR" ma:readOnly="true">
      <xsd:simpleType>
        <xsd:restriction base="dms:Note">
          <xsd:maxLength value="255"/>
        </xsd:restriction>
      </xsd:simpleType>
    </xsd:element>
    <xsd:element name="MediaServiceLocation" ma:index="27" nillable="true" ma:displayName="MediaServiceLocation" ma:internalName="MediaServiceLocation" ma:readOnly="true">
      <xsd:simpleType>
        <xsd:restriction base="dms:Text"/>
      </xsd:simpleType>
    </xsd:element>
    <xsd:element name="Comments" ma:index="28" nillable="true" ma:displayName="Comments" ma:format="Dropdown" ma:internalName="Comments">
      <xsd:simpleType>
        <xsd:restriction base="dms:Text">
          <xsd:maxLength value="255"/>
        </xsd:restriction>
      </xsd:simpleType>
    </xsd:element>
    <xsd:element name="Production_x0020_Status" ma:index="29" nillable="true" ma:displayName="Production Status" ma:internalName="Production_x0020_Status">
      <xsd:simpleType>
        <xsd:restriction base="dms:Choice">
          <xsd:enumeration value="For Review"/>
          <xsd:enumeration value="Reviewed"/>
          <xsd:enumeration value="Completed"/>
          <xsd:enumeration value="Published"/>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FY_x002d_2020" ma:index="34" nillable="true" ma:displayName="FY-2020" ma:format="DateOnly" ma:internalName="FY_x002d_202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5a5c94b-9737-4653-bbee-ba6d28873f9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14768-6090-45C7-B8A7-C0FE3DC92C3E}">
  <ds:schemaRefs>
    <ds:schemaRef ds:uri="http://schemas.microsoft.com/sharepoint/v3/contenttype/forms"/>
  </ds:schemaRefs>
</ds:datastoreItem>
</file>

<file path=customXml/itemProps2.xml><?xml version="1.0" encoding="utf-8"?>
<ds:datastoreItem xmlns:ds="http://schemas.openxmlformats.org/officeDocument/2006/customXml" ds:itemID="{BDE7D594-E46B-4475-AE8E-D79ED064455A}">
  <ds:schemaRefs>
    <ds:schemaRef ds:uri="http://schemas.microsoft.com/office/2006/documentManagement/types"/>
    <ds:schemaRef ds:uri="75a5c94b-9737-4653-bbee-ba6d28873f9d"/>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2637e5a0-6ef7-4e7a-9d91-3c84acf97fda"/>
    <ds:schemaRef ds:uri="http://www.w3.org/XML/1998/namespace"/>
    <ds:schemaRef ds:uri="http://purl.org/dc/terms/"/>
  </ds:schemaRefs>
</ds:datastoreItem>
</file>

<file path=customXml/itemProps3.xml><?xml version="1.0" encoding="utf-8"?>
<ds:datastoreItem xmlns:ds="http://schemas.openxmlformats.org/officeDocument/2006/customXml" ds:itemID="{2A597FE4-C55B-4638-A433-D67C0C7DA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7e5a0-6ef7-4e7a-9d91-3c84acf97fda"/>
    <ds:schemaRef ds:uri="75a5c94b-9737-4653-bbee-ba6d28873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2014</Words>
  <Application>Microsoft Office PowerPoint</Application>
  <PresentationFormat>Custom</PresentationFormat>
  <Paragraphs>187</Paragraphs>
  <Slides>16</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Exo</vt:lpstr>
      <vt:lpstr>Montserrat Light</vt:lpstr>
      <vt:lpstr>Montserrat</vt:lpstr>
      <vt:lpstr>Exo Light</vt:lpstr>
      <vt:lpstr>Roboto</vt:lpstr>
      <vt:lpstr>Montserrat SemiBold</vt:lpstr>
      <vt:lpstr>Roboto Condensed Light</vt:lpstr>
      <vt:lpstr>Courier New</vt:lpstr>
      <vt:lpstr>Calibri</vt:lpstr>
      <vt:lpstr>Montserrat Medium</vt:lpstr>
      <vt:lpstr>FrontCovers-Light</vt:lpstr>
      <vt:lpstr>Slide-Generic</vt:lpstr>
      <vt:lpstr>1_Slide-Generic</vt:lpstr>
      <vt:lpstr>PowerPoint Presentation</vt:lpstr>
      <vt:lpstr>Analyst perspective</vt:lpstr>
      <vt:lpstr>Executive summary</vt:lpstr>
      <vt:lpstr>Shared services is a growing trend that needs better governance to realize the benefits</vt:lpstr>
      <vt:lpstr>PowerPoint Presentation</vt:lpstr>
      <vt:lpstr>PowerPoint Presentation</vt:lpstr>
      <vt:lpstr>Info-Tech’s approach</vt:lpstr>
      <vt:lpstr>Case Study</vt:lpstr>
      <vt:lpstr>Gauge if shared services is worth pursuing </vt:lpstr>
      <vt:lpstr>Ineffective governance undermines the benefits of shared services </vt:lpstr>
      <vt:lpstr>Follow Info-Tech’s three levels of implementing shared services</vt:lpstr>
      <vt:lpstr>Insight summary</vt:lpstr>
      <vt:lpstr>Blueprint benefits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2020-04-21T14:08:56Z</dcterms:created>
  <dcterms:modified xsi:type="dcterms:W3CDTF">2020-10-08T20:05:04Z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0x010100A8E5ABC857A4D341AE3B679D232CA58A</vt:lpwstr>
  </property>
</Properties>
</file>