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771" r:id="rId2"/>
    <p:sldMasterId id="2147483788" r:id="rId3"/>
    <p:sldMasterId id="2147483667" r:id="rId4"/>
  </p:sldMasterIdLst>
  <p:notesMasterIdLst>
    <p:notesMasterId r:id="rId25"/>
  </p:notesMasterIdLst>
  <p:handoutMasterIdLst>
    <p:handoutMasterId r:id="rId26"/>
  </p:handoutMasterIdLst>
  <p:sldIdLst>
    <p:sldId id="549" r:id="rId5"/>
    <p:sldId id="308" r:id="rId6"/>
    <p:sldId id="312" r:id="rId7"/>
    <p:sldId id="705" r:id="rId8"/>
    <p:sldId id="702" r:id="rId9"/>
    <p:sldId id="709" r:id="rId10"/>
    <p:sldId id="769" r:id="rId11"/>
    <p:sldId id="807" r:id="rId12"/>
    <p:sldId id="406" r:id="rId13"/>
    <p:sldId id="762" r:id="rId14"/>
    <p:sldId id="760" r:id="rId15"/>
    <p:sldId id="743" r:id="rId16"/>
    <p:sldId id="537" r:id="rId17"/>
    <p:sldId id="542" r:id="rId18"/>
    <p:sldId id="717" r:id="rId19"/>
    <p:sldId id="276" r:id="rId20"/>
    <p:sldId id="356" r:id="rId21"/>
    <p:sldId id="543" r:id="rId22"/>
    <p:sldId id="544" r:id="rId23"/>
    <p:sldId id="430" r:id="rId24"/>
  </p:sldIdLst>
  <p:sldSz cx="12193588" cy="6858000"/>
  <p:notesSz cx="11309350" cy="20104100"/>
  <p:embeddedFontLst>
    <p:embeddedFont>
      <p:font typeface="Calibri" panose="020F0502020204030204" pitchFamily="34" charset="0"/>
      <p:regular r:id="rId27"/>
      <p:bold r:id="rId28"/>
      <p:italic r:id="rId29"/>
      <p:boldItalic r:id="rId30"/>
    </p:embeddedFont>
    <p:embeddedFont>
      <p:font typeface="Exo" panose="020B0604020202020204" charset="0"/>
      <p:regular r:id="rId31"/>
      <p:bold r:id="rId32"/>
      <p:italic r:id="rId33"/>
      <p:boldItalic r:id="rId34"/>
    </p:embeddedFont>
    <p:embeddedFont>
      <p:font typeface="Exo Light" panose="020B0604020202020204" charset="0"/>
      <p:regular r:id="rId35"/>
      <p:italic r:id="rId36"/>
    </p:embeddedFont>
    <p:embeddedFont>
      <p:font typeface="Montserrat" panose="020B0604020202020204" charset="0"/>
      <p:regular r:id="rId37"/>
      <p:bold r:id="rId38"/>
      <p:italic r:id="rId39"/>
      <p:boldItalic r:id="rId40"/>
    </p:embeddedFont>
    <p:embeddedFont>
      <p:font typeface="Montserrat Black" panose="020B0604020202020204" charset="0"/>
      <p:bold r:id="rId41"/>
      <p:boldItalic r:id="rId42"/>
    </p:embeddedFont>
    <p:embeddedFont>
      <p:font typeface="Montserrat Light" panose="020B0604020202020204" charset="0"/>
      <p:regular r:id="rId43"/>
      <p:italic r:id="rId44"/>
    </p:embeddedFont>
    <p:embeddedFont>
      <p:font typeface="Montserrat Medium" panose="020B0604020202020204" charset="0"/>
      <p:regular r:id="rId45"/>
      <p:bold r:id="rId46"/>
      <p:italic r:id="rId47"/>
    </p:embeddedFont>
    <p:embeddedFont>
      <p:font typeface="Montserrat SemiBold" panose="020B0604020202020204" charset="0"/>
      <p:regular r:id="rId48"/>
      <p:bold r:id="rId49"/>
      <p:italic r:id="rId50"/>
      <p:boldItalic r:id="rId51"/>
    </p:embeddedFont>
    <p:embeddedFont>
      <p:font typeface="Roboto" panose="020B0604020202020204" charset="0"/>
      <p:regular r:id="rId52"/>
      <p:bold r:id="rId53"/>
      <p:italic r:id="rId54"/>
      <p:boldItalic r:id="rId55"/>
    </p:embeddedFont>
    <p:embeddedFont>
      <p:font typeface="Roboto Condensed Light" panose="020B0604020202020204" charset="0"/>
      <p:regular r:id="rId56"/>
      <p:italic r:id="rId57"/>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Content Slides" id="{A311DB59-13B4-49E4-B48F-D68BC3E5D795}">
          <p14:sldIdLst>
            <p14:sldId id="549"/>
            <p14:sldId id="308"/>
            <p14:sldId id="312"/>
            <p14:sldId id="705"/>
            <p14:sldId id="702"/>
            <p14:sldId id="709"/>
            <p14:sldId id="769"/>
            <p14:sldId id="807"/>
            <p14:sldId id="406"/>
            <p14:sldId id="762"/>
            <p14:sldId id="760"/>
            <p14:sldId id="743"/>
            <p14:sldId id="537"/>
            <p14:sldId id="542"/>
            <p14:sldId id="717"/>
            <p14:sldId id="276"/>
            <p14:sldId id="356"/>
            <p14:sldId id="543"/>
            <p14:sldId id="544"/>
          </p14:sldIdLst>
        </p14:section>
        <p14:section name="Back Cover" id="{A33FA048-A074-6242-932F-9B3FEE01EFFF}">
          <p14:sldIdLst>
            <p14:sldId id="430"/>
          </p14:sldIdLst>
        </p14:section>
      </p14:sectionLst>
    </p:ext>
    <p:ext uri="{EFAFB233-063F-42B5-8137-9DF3F51BA10A}">
      <p15:sldGuideLst xmlns:p15="http://schemas.microsoft.com/office/powerpoint/2012/main">
        <p15:guide id="1" orient="horz" pos="377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4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17171"/>
    <a:srgbClr val="7F7F7F"/>
    <a:srgbClr val="494949"/>
    <a:srgbClr val="F17A26"/>
    <a:srgbClr val="E16C74"/>
    <a:srgbClr val="1C5989"/>
    <a:srgbClr val="1F2531"/>
    <a:srgbClr val="191C26"/>
    <a:srgbClr val="212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4023" autoAdjust="0"/>
    <p:restoredTop sz="96122" autoAdjust="0"/>
  </p:normalViewPr>
  <p:slideViewPr>
    <p:cSldViewPr snapToGrid="0">
      <p:cViewPr varScale="1">
        <p:scale>
          <a:sx n="114" d="100"/>
          <a:sy n="114" d="100"/>
        </p:scale>
        <p:origin x="1212" y="102"/>
      </p:cViewPr>
      <p:guideLst>
        <p:guide orient="horz" pos="3770"/>
        <p:guide pos="3817"/>
      </p:guideLst>
    </p:cSldViewPr>
  </p:slideViewPr>
  <p:notesTextViewPr>
    <p:cViewPr>
      <p:scale>
        <a:sx n="1" d="1"/>
        <a:sy n="1" d="1"/>
      </p:scale>
      <p:origin x="0" y="0"/>
    </p:cViewPr>
  </p:notesTextViewPr>
  <p:notesViewPr>
    <p:cSldViewPr snapToGrid="0">
      <p:cViewPr>
        <p:scale>
          <a:sx n="1" d="2"/>
          <a:sy n="1" d="2"/>
        </p:scale>
        <p:origin x="3930" y="-6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8" Type="http://schemas.openxmlformats.org/officeDocument/2006/relationships/slide" Target="slides/slide4.xml"/><Relationship Id="rId51" Type="http://schemas.openxmlformats.org/officeDocument/2006/relationships/font" Target="fonts/font2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6.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9/27/2020</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9/27/2020</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377677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170224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18725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02677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t>16</a:t>
            </a:fld>
            <a:endParaRPr lang="en-US" dirty="0"/>
          </a:p>
        </p:txBody>
      </p:sp>
    </p:spTree>
    <p:extLst>
      <p:ext uri="{BB962C8B-B14F-4D97-AF65-F5344CB8AC3E}">
        <p14:creationId xmlns:p14="http://schemas.microsoft.com/office/powerpoint/2010/main" val="930239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4.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00000"/>
              </a:lnSpc>
              <a:defRPr sz="2400" b="0" i="0">
                <a:solidFill>
                  <a:srgbClr val="858585"/>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74117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Study-Overvie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33AFED-7F68-D14D-8FF8-7CF369A24AA9}"/>
              </a:ext>
            </a:extLst>
          </p:cNvPr>
          <p:cNvSpPr/>
          <p:nvPr userDrawn="1"/>
        </p:nvSpPr>
        <p:spPr>
          <a:xfrm>
            <a:off x="467837" y="2211573"/>
            <a:ext cx="3678865"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sp>
        <p:nvSpPr>
          <p:cNvPr id="26" name="Rectangle 25">
            <a:extLst>
              <a:ext uri="{FF2B5EF4-FFF2-40B4-BE49-F238E27FC236}">
                <a16:creationId xmlns:a16="http://schemas.microsoft.com/office/drawing/2014/main" id="{B38A9B09-49D1-CE44-A049-6DA802C9A72D}"/>
              </a:ext>
            </a:extLst>
          </p:cNvPr>
          <p:cNvSpPr/>
          <p:nvPr userDrawn="1"/>
        </p:nvSpPr>
        <p:spPr>
          <a:xfrm>
            <a:off x="4354834" y="2200941"/>
            <a:ext cx="3678865" cy="3891517"/>
          </a:xfrm>
          <a:prstGeom prst="rect">
            <a:avLst/>
          </a:prstGeom>
          <a:gradFill>
            <a:gsLst>
              <a:gs pos="0">
                <a:srgbClr val="299D48">
                  <a:alpha val="17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106" y="547913"/>
            <a:ext cx="4983207"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5991" y="1227458"/>
            <a:ext cx="1411479"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5993" y="1081050"/>
            <a:ext cx="1364984" cy="138064"/>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3419" y="1227458"/>
            <a:ext cx="2450131"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6820" y="1081050"/>
            <a:ext cx="2433555"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1351869"/>
            <a:ext cx="3764382" cy="466166"/>
          </a:xfrm>
          <a:prstGeom prst="rect">
            <a:avLst/>
          </a:prstGeom>
        </p:spPr>
        <p:txBody>
          <a:bodyPr lIns="0" tIns="0" rIns="0" bIns="0">
            <a:noAutofit/>
          </a:bodyPr>
          <a:lstStyle>
            <a:lvl1pPr marL="0" indent="0" algn="l">
              <a:lnSpc>
                <a:spcPct val="110000"/>
              </a:lnSpc>
              <a:buNone/>
              <a:defRPr sz="1600" b="0" i="0">
                <a:solidFill>
                  <a:srgbClr val="848585"/>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882007" y="2478199"/>
            <a:ext cx="2777181" cy="939371"/>
          </a:xfrm>
          <a:prstGeom prst="rect">
            <a:avLst/>
          </a:prstGeom>
        </p:spPr>
        <p:txBody>
          <a:bodyPr lIns="0" tIns="0" rIns="0" bIns="0">
            <a:noAutofit/>
          </a:bodyPr>
          <a:lstStyle>
            <a:lvl1pPr marL="0" indent="0">
              <a:lnSpc>
                <a:spcPct val="110000"/>
              </a:lnSpc>
              <a:buNone/>
              <a:defRPr sz="2000" b="1" i="0" spc="0">
                <a:solidFill>
                  <a:srgbClr val="F17A26"/>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1">
            <a:extLst>
              <a:ext uri="{FF2B5EF4-FFF2-40B4-BE49-F238E27FC236}">
                <a16:creationId xmlns:a16="http://schemas.microsoft.com/office/drawing/2014/main" id="{12597800-6F28-C54E-B9B2-4BE07EA00286}"/>
              </a:ext>
            </a:extLst>
          </p:cNvPr>
          <p:cNvSpPr>
            <a:spLocks noGrp="1"/>
          </p:cNvSpPr>
          <p:nvPr>
            <p:ph type="body" sz="quarter" idx="33"/>
          </p:nvPr>
        </p:nvSpPr>
        <p:spPr>
          <a:xfrm>
            <a:off x="4782344" y="2478199"/>
            <a:ext cx="2777181" cy="939371"/>
          </a:xfrm>
          <a:prstGeom prst="rect">
            <a:avLst/>
          </a:prstGeom>
        </p:spPr>
        <p:txBody>
          <a:bodyPr lIns="0" tIns="0" rIns="0" bIns="0">
            <a:noAutofit/>
          </a:bodyPr>
          <a:lstStyle>
            <a:lvl1pPr marL="0" indent="0">
              <a:lnSpc>
                <a:spcPct val="110000"/>
              </a:lnSpc>
              <a:buNone/>
              <a:defRPr sz="2000" b="1" i="0" spc="0">
                <a:solidFill>
                  <a:srgbClr val="299D48"/>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Rectangle 19">
            <a:extLst>
              <a:ext uri="{FF2B5EF4-FFF2-40B4-BE49-F238E27FC236}">
                <a16:creationId xmlns:a16="http://schemas.microsoft.com/office/drawing/2014/main" id="{19BB4306-6F73-514A-8275-451C49DE6376}"/>
              </a:ext>
            </a:extLst>
          </p:cNvPr>
          <p:cNvSpPr/>
          <p:nvPr userDrawn="1"/>
        </p:nvSpPr>
        <p:spPr>
          <a:xfrm>
            <a:off x="4274820" y="2124635"/>
            <a:ext cx="7612380"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a:latin typeface="Roboto Condensed Light" panose="02000000000000000000" pitchFamily="2" charset="0"/>
            </a:endParaRPr>
          </a:p>
        </p:txBody>
      </p:sp>
      <p:sp>
        <p:nvSpPr>
          <p:cNvPr id="23" name="Rectangle 22">
            <a:extLst>
              <a:ext uri="{FF2B5EF4-FFF2-40B4-BE49-F238E27FC236}">
                <a16:creationId xmlns:a16="http://schemas.microsoft.com/office/drawing/2014/main" id="{06CD7AF2-1439-1042-84B1-9FA17C1579F2}"/>
              </a:ext>
            </a:extLst>
          </p:cNvPr>
          <p:cNvSpPr/>
          <p:nvPr userDrawn="1"/>
        </p:nvSpPr>
        <p:spPr>
          <a:xfrm>
            <a:off x="381794" y="2124635"/>
            <a:ext cx="3887787"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a:latin typeface="Roboto Condensed Light" panose="02000000000000000000" pitchFamily="2"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8002111" y="2124635"/>
            <a:ext cx="3888000"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a:latin typeface="Roboto Condensed Light" panose="02000000000000000000" pitchFamily="2" charset="0"/>
            </a:endParaRP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497094" y="2478199"/>
            <a:ext cx="2777181" cy="939371"/>
          </a:xfrm>
          <a:prstGeom prst="rect">
            <a:avLst/>
          </a:prstGeom>
        </p:spPr>
        <p:txBody>
          <a:bodyPr lIns="0" tIns="0" rIns="0" bIns="0">
            <a:noAutofit/>
          </a:bodyPr>
          <a:lstStyle>
            <a:lvl1pPr marL="0" indent="0">
              <a:lnSpc>
                <a:spcPct val="110000"/>
              </a:lnSpc>
              <a:buNone/>
              <a:defRPr sz="2000" b="1" i="0" spc="0">
                <a:solidFill>
                  <a:srgbClr val="2576B7"/>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Rectangle 28">
            <a:extLst>
              <a:ext uri="{FF2B5EF4-FFF2-40B4-BE49-F238E27FC236}">
                <a16:creationId xmlns:a16="http://schemas.microsoft.com/office/drawing/2014/main" id="{D84F50E7-9C84-0041-B92B-5909E8001F65}"/>
              </a:ext>
            </a:extLst>
          </p:cNvPr>
          <p:cNvSpPr/>
          <p:nvPr userDrawn="1"/>
        </p:nvSpPr>
        <p:spPr>
          <a:xfrm>
            <a:off x="8001845" y="2119122"/>
            <a:ext cx="3888000"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latin typeface="Roboto Condensed Light" panose="02000000000000000000" pitchFamily="2" charset="0"/>
            </a:endParaRPr>
          </a:p>
        </p:txBody>
      </p:sp>
      <p:sp>
        <p:nvSpPr>
          <p:cNvPr id="21" name="Text Placeholder 4">
            <a:extLst>
              <a:ext uri="{FF2B5EF4-FFF2-40B4-BE49-F238E27FC236}">
                <a16:creationId xmlns:a16="http://schemas.microsoft.com/office/drawing/2014/main" id="{D66884E8-D3EE-4E4C-B7CB-7A9079FAB012}"/>
              </a:ext>
            </a:extLst>
          </p:cNvPr>
          <p:cNvSpPr>
            <a:spLocks noGrp="1"/>
          </p:cNvSpPr>
          <p:nvPr>
            <p:ph type="body" sz="quarter" idx="36"/>
          </p:nvPr>
        </p:nvSpPr>
        <p:spPr>
          <a:xfrm>
            <a:off x="881838"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4">
            <a:extLst>
              <a:ext uri="{FF2B5EF4-FFF2-40B4-BE49-F238E27FC236}">
                <a16:creationId xmlns:a16="http://schemas.microsoft.com/office/drawing/2014/main" id="{39AD2FE5-1A1C-8F4A-8981-1B6428087B4F}"/>
              </a:ext>
            </a:extLst>
          </p:cNvPr>
          <p:cNvSpPr>
            <a:spLocks noGrp="1"/>
          </p:cNvSpPr>
          <p:nvPr>
            <p:ph type="body" sz="quarter" idx="37"/>
          </p:nvPr>
        </p:nvSpPr>
        <p:spPr>
          <a:xfrm>
            <a:off x="4788992"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9B48A8C3-06D8-B942-939C-E150561466EB}"/>
              </a:ext>
            </a:extLst>
          </p:cNvPr>
          <p:cNvSpPr>
            <a:spLocks noGrp="1"/>
          </p:cNvSpPr>
          <p:nvPr>
            <p:ph type="body" sz="quarter" idx="38"/>
          </p:nvPr>
        </p:nvSpPr>
        <p:spPr>
          <a:xfrm>
            <a:off x="8501526"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97898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Study-Challeng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CCCD150-1E43-B047-BBCD-E7CD4E6655BC}"/>
              </a:ext>
            </a:extLst>
          </p:cNvPr>
          <p:cNvSpPr/>
          <p:nvPr userDrawn="1"/>
        </p:nvSpPr>
        <p:spPr>
          <a:xfrm>
            <a:off x="471384" y="2215122"/>
            <a:ext cx="3678865"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378300" y="2124635"/>
            <a:ext cx="11516400" cy="4087906"/>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a:latin typeface="Roboto Condensed Light" panose="02000000000000000000" pitchFamily="2" charset="0"/>
            </a:endParaRPr>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106" y="547913"/>
            <a:ext cx="4983207"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5991" y="1227458"/>
            <a:ext cx="1411479"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5993" y="1081050"/>
            <a:ext cx="1364984" cy="138064"/>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3419" y="1227458"/>
            <a:ext cx="2450131"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6820" y="1081050"/>
            <a:ext cx="2433555"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1351869"/>
            <a:ext cx="3764382" cy="466166"/>
          </a:xfrm>
          <a:prstGeom prst="rect">
            <a:avLst/>
          </a:prstGeom>
        </p:spPr>
        <p:txBody>
          <a:bodyPr lIns="0" tIns="0" rIns="0" bIns="0">
            <a:noAutofit/>
          </a:bodyPr>
          <a:lstStyle>
            <a:lvl1pPr marL="0" indent="0" algn="l">
              <a:lnSpc>
                <a:spcPct val="110000"/>
              </a:lnSpc>
              <a:buNone/>
              <a:defRPr sz="1600" b="0" i="0">
                <a:solidFill>
                  <a:srgbClr val="848585"/>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7102" y="2823210"/>
            <a:ext cx="2906863" cy="3097530"/>
          </a:xfrm>
          <a:prstGeom prst="rect">
            <a:avLst/>
          </a:prstGeom>
        </p:spPr>
        <p:txBody>
          <a:bodyPr lIns="0" tIns="0" rIns="0" bIns="0">
            <a:noAutofit/>
          </a:bodyPr>
          <a:lstStyle>
            <a:lvl1pPr marL="0" indent="0">
              <a:lnSpc>
                <a:spcPct val="110000"/>
              </a:lnSpc>
              <a:buNone/>
              <a:defRPr sz="1600" b="0" i="0">
                <a:solidFill>
                  <a:srgbClr val="848585"/>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3284" y="2478199"/>
            <a:ext cx="2777181" cy="939371"/>
          </a:xfrm>
          <a:prstGeom prst="rect">
            <a:avLst/>
          </a:prstGeom>
        </p:spPr>
        <p:txBody>
          <a:bodyPr lIns="0" tIns="0" rIns="0" bIns="0">
            <a:noAutofit/>
          </a:bodyPr>
          <a:lstStyle>
            <a:lvl1pPr marL="0" indent="0">
              <a:lnSpc>
                <a:spcPct val="110000"/>
              </a:lnSpc>
              <a:buNone/>
              <a:defRPr sz="2000" b="1" i="0" spc="0">
                <a:solidFill>
                  <a:srgbClr val="F17A26"/>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4">
            <a:extLst>
              <a:ext uri="{FF2B5EF4-FFF2-40B4-BE49-F238E27FC236}">
                <a16:creationId xmlns:a16="http://schemas.microsoft.com/office/drawing/2014/main" id="{7CC5F6BB-EA9F-D840-8B69-03B879A19A3B}"/>
              </a:ext>
            </a:extLst>
          </p:cNvPr>
          <p:cNvSpPr>
            <a:spLocks noGrp="1"/>
          </p:cNvSpPr>
          <p:nvPr>
            <p:ph type="body" sz="quarter" idx="33"/>
          </p:nvPr>
        </p:nvSpPr>
        <p:spPr>
          <a:xfrm>
            <a:off x="4773353" y="2859190"/>
            <a:ext cx="6291521" cy="270163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8869445"/>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Study-Soluti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6B6B27B-BCD4-EC48-AEB7-B3D393D6BBC5}"/>
              </a:ext>
            </a:extLst>
          </p:cNvPr>
          <p:cNvSpPr/>
          <p:nvPr userDrawn="1"/>
        </p:nvSpPr>
        <p:spPr>
          <a:xfrm>
            <a:off x="471384" y="2215122"/>
            <a:ext cx="3678865" cy="3891517"/>
          </a:xfrm>
          <a:prstGeom prst="rect">
            <a:avLst/>
          </a:prstGeom>
          <a:gradFill>
            <a:gsLst>
              <a:gs pos="0">
                <a:srgbClr val="299D48">
                  <a:alpha val="18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sp>
        <p:nvSpPr>
          <p:cNvPr id="16" name="Rectangle 15">
            <a:extLst>
              <a:ext uri="{FF2B5EF4-FFF2-40B4-BE49-F238E27FC236}">
                <a16:creationId xmlns:a16="http://schemas.microsoft.com/office/drawing/2014/main" id="{95371860-ED38-0C40-8EE6-0ED187190BD6}"/>
              </a:ext>
            </a:extLst>
          </p:cNvPr>
          <p:cNvSpPr/>
          <p:nvPr userDrawn="1"/>
        </p:nvSpPr>
        <p:spPr>
          <a:xfrm>
            <a:off x="378300" y="2124635"/>
            <a:ext cx="11516400" cy="4087906"/>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a:latin typeface="Roboto Condensed Light" panose="02000000000000000000" pitchFamily="2" charset="0"/>
            </a:endParaRPr>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106" y="545358"/>
            <a:ext cx="4983207"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5991" y="1212711"/>
            <a:ext cx="1411479"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5992" y="1066302"/>
            <a:ext cx="1395981" cy="200057"/>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3419" y="1212711"/>
            <a:ext cx="2450131"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6820" y="1066303"/>
            <a:ext cx="2433555"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1337122"/>
            <a:ext cx="3764382" cy="466166"/>
          </a:xfrm>
          <a:prstGeom prst="rect">
            <a:avLst/>
          </a:prstGeom>
        </p:spPr>
        <p:txBody>
          <a:bodyPr lIns="0" tIns="0" rIns="0" bIns="0">
            <a:noAutofit/>
          </a:bodyPr>
          <a:lstStyle>
            <a:lvl1pPr marL="0" indent="0" algn="l">
              <a:lnSpc>
                <a:spcPct val="110000"/>
              </a:lnSpc>
              <a:buNone/>
              <a:defRPr sz="1600" b="0" i="0">
                <a:solidFill>
                  <a:srgbClr val="848585"/>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7102" y="2823210"/>
            <a:ext cx="2906863" cy="3097530"/>
          </a:xfrm>
          <a:prstGeom prst="rect">
            <a:avLst/>
          </a:prstGeom>
        </p:spPr>
        <p:txBody>
          <a:bodyPr lIns="0" tIns="0" rIns="0" bIns="0">
            <a:noAutofit/>
          </a:bodyPr>
          <a:lstStyle>
            <a:lvl1pPr marL="0" indent="0">
              <a:lnSpc>
                <a:spcPct val="110000"/>
              </a:lnSpc>
              <a:buNone/>
              <a:defRPr sz="1600" b="0" i="0">
                <a:solidFill>
                  <a:srgbClr val="848585"/>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3284" y="2478199"/>
            <a:ext cx="2777181" cy="939371"/>
          </a:xfrm>
          <a:prstGeom prst="rect">
            <a:avLst/>
          </a:prstGeom>
        </p:spPr>
        <p:txBody>
          <a:bodyPr lIns="0" tIns="0" rIns="0" bIns="0">
            <a:noAutofit/>
          </a:bodyPr>
          <a:lstStyle>
            <a:lvl1pPr marL="0" indent="0">
              <a:lnSpc>
                <a:spcPct val="110000"/>
              </a:lnSpc>
              <a:buNone/>
              <a:defRPr sz="2000" b="1" i="0" spc="0">
                <a:solidFill>
                  <a:srgbClr val="299D48"/>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4">
            <a:extLst>
              <a:ext uri="{FF2B5EF4-FFF2-40B4-BE49-F238E27FC236}">
                <a16:creationId xmlns:a16="http://schemas.microsoft.com/office/drawing/2014/main" id="{EBC06712-582F-5A4A-B1A9-40F085BF682E}"/>
              </a:ext>
            </a:extLst>
          </p:cNvPr>
          <p:cNvSpPr>
            <a:spLocks noGrp="1"/>
          </p:cNvSpPr>
          <p:nvPr>
            <p:ph type="body" sz="quarter" idx="33"/>
          </p:nvPr>
        </p:nvSpPr>
        <p:spPr>
          <a:xfrm>
            <a:off x="4773353" y="2859190"/>
            <a:ext cx="6291521" cy="270163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50861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seStudy-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106" y="545357"/>
            <a:ext cx="4983207" cy="1130188"/>
          </a:xfrm>
        </p:spPr>
        <p:txBody>
          <a:bodyPr>
            <a:noAutofit/>
          </a:bodyPr>
          <a:lstStyle>
            <a:lvl1pPr>
              <a:lnSpc>
                <a:spcPct val="90000"/>
              </a:lnSpc>
              <a:defRPr b="0" i="0">
                <a:solidFill>
                  <a:srgbClr val="717171"/>
                </a:solidFill>
              </a:defRPr>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5992" y="1212711"/>
            <a:ext cx="1411479" cy="379114"/>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5992" y="1066302"/>
            <a:ext cx="1974105"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3419" y="1212710"/>
            <a:ext cx="2450131"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6820" y="1066302"/>
            <a:ext cx="2433555"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1337121"/>
            <a:ext cx="3764382" cy="466166"/>
          </a:xfrm>
          <a:prstGeom prst="rect">
            <a:avLst/>
          </a:prstGeom>
        </p:spPr>
        <p:txBody>
          <a:bodyPr lIns="0" tIns="0" rIns="0" bIns="0">
            <a:noAutofit/>
          </a:bodyPr>
          <a:lstStyle>
            <a:lvl1pPr marL="0" indent="0" algn="l">
              <a:lnSpc>
                <a:spcPct val="110000"/>
              </a:lnSpc>
              <a:buNone/>
              <a:defRPr sz="1600" b="0" i="0">
                <a:solidFill>
                  <a:srgbClr val="848585"/>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378300" y="2124635"/>
            <a:ext cx="11516400"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a:latin typeface="Roboto Condensed Light" panose="02000000000000000000" pitchFamily="2" charset="0"/>
            </a:endParaRP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7102" y="2823210"/>
            <a:ext cx="2906863" cy="3097530"/>
          </a:xfrm>
          <a:prstGeom prst="rect">
            <a:avLst/>
          </a:prstGeom>
        </p:spPr>
        <p:txBody>
          <a:bodyPr lIns="0" tIns="0" rIns="0" bIns="0">
            <a:noAutofit/>
          </a:bodyPr>
          <a:lstStyle>
            <a:lvl1pPr marL="0" indent="0">
              <a:lnSpc>
                <a:spcPct val="110000"/>
              </a:lnSpc>
              <a:buNone/>
              <a:defRPr sz="1600" b="0" i="0">
                <a:solidFill>
                  <a:srgbClr val="848585"/>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3284" y="2478199"/>
            <a:ext cx="2777181" cy="939371"/>
          </a:xfrm>
          <a:prstGeom prst="rect">
            <a:avLst/>
          </a:prstGeom>
        </p:spPr>
        <p:txBody>
          <a:bodyPr lIns="0" tIns="0" rIns="0" bIns="0">
            <a:noAutofit/>
          </a:bodyPr>
          <a:lstStyle>
            <a:lvl1pPr marL="0" indent="0">
              <a:lnSpc>
                <a:spcPct val="110000"/>
              </a:lnSpc>
              <a:buNone/>
              <a:defRPr sz="2000" b="1" i="0" spc="0">
                <a:solidFill>
                  <a:srgbClr val="2576B7"/>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4" name="Rectangle 23">
            <a:extLst>
              <a:ext uri="{FF2B5EF4-FFF2-40B4-BE49-F238E27FC236}">
                <a16:creationId xmlns:a16="http://schemas.microsoft.com/office/drawing/2014/main" id="{B39A272B-80C2-6041-B7D7-2757D1FF9673}"/>
              </a:ext>
            </a:extLst>
          </p:cNvPr>
          <p:cNvSpPr/>
          <p:nvPr userDrawn="1"/>
        </p:nvSpPr>
        <p:spPr>
          <a:xfrm>
            <a:off x="378301" y="2119122"/>
            <a:ext cx="11516400"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latin typeface="Roboto Condensed Light" panose="02000000000000000000" pitchFamily="2" charset="0"/>
            </a:endParaRPr>
          </a:p>
        </p:txBody>
      </p:sp>
      <p:sp>
        <p:nvSpPr>
          <p:cNvPr id="13" name="Text Placeholder 4">
            <a:extLst>
              <a:ext uri="{FF2B5EF4-FFF2-40B4-BE49-F238E27FC236}">
                <a16:creationId xmlns:a16="http://schemas.microsoft.com/office/drawing/2014/main" id="{4F68E92D-CD33-6243-896E-3C6A0C308B22}"/>
              </a:ext>
            </a:extLst>
          </p:cNvPr>
          <p:cNvSpPr>
            <a:spLocks noGrp="1"/>
          </p:cNvSpPr>
          <p:nvPr>
            <p:ph type="body" sz="quarter" idx="33"/>
          </p:nvPr>
        </p:nvSpPr>
        <p:spPr>
          <a:xfrm>
            <a:off x="4773353" y="2859190"/>
            <a:ext cx="6291521" cy="270163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4079180"/>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191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12970"/>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09837"/>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a:solidFill>
                  <a:srgbClr val="717171"/>
                </a:solidFill>
                <a:latin typeface="Montserrat SemiBold" pitchFamily="2" charset="77"/>
              </a:rPr>
              <a:t>Info-Tech offers various levels of support to best suit your needs</a:t>
            </a:r>
            <a:endParaRPr lang="en-US" sz="4000" b="1" i="0" spc="-3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userDrawn="1">
          <p15:clr>
            <a:srgbClr val="FBAE40"/>
          </p15:clr>
        </p15:guide>
        <p15:guide id="2" orient="horz" pos="19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earch Contributors and Experts B">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9260A85E-D49A-B64A-B4F7-90C6CF1430F1}"/>
              </a:ext>
            </a:extLst>
          </p:cNvPr>
          <p:cNvSpPr/>
          <p:nvPr userDrawn="1"/>
        </p:nvSpPr>
        <p:spPr>
          <a:xfrm>
            <a:off x="1707594" y="2457276"/>
            <a:ext cx="4242631" cy="312427"/>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pPr>
              <a:lnSpc>
                <a:spcPct val="110000"/>
              </a:lnSpc>
            </a:pPr>
            <a:endParaRPr sz="662">
              <a:latin typeface="Roboto Condensed Light" panose="02000000000000000000" pitchFamily="2" charset="0"/>
            </a:endParaRPr>
          </a:p>
        </p:txBody>
      </p:sp>
      <p:sp>
        <p:nvSpPr>
          <p:cNvPr id="9" name="Text Placeholder 8">
            <a:extLst>
              <a:ext uri="{FF2B5EF4-FFF2-40B4-BE49-F238E27FC236}">
                <a16:creationId xmlns:a16="http://schemas.microsoft.com/office/drawing/2014/main" id="{0A7A87E3-6D99-8946-A365-05075C72EA60}"/>
              </a:ext>
            </a:extLst>
          </p:cNvPr>
          <p:cNvSpPr>
            <a:spLocks noGrp="1"/>
          </p:cNvSpPr>
          <p:nvPr>
            <p:ph type="body" sz="quarter" idx="11" hasCustomPrompt="1"/>
          </p:nvPr>
        </p:nvSpPr>
        <p:spPr>
          <a:xfrm>
            <a:off x="1715620" y="1669609"/>
            <a:ext cx="3849687" cy="264974"/>
          </a:xfrm>
          <a:prstGeom prst="rect">
            <a:avLst/>
          </a:prstGeom>
        </p:spPr>
        <p:txBody>
          <a:bodyPr lIns="0" tIns="0" rIns="0" bIns="0">
            <a:noAutofit/>
          </a:bodyPr>
          <a:lstStyle>
            <a:lvl1pPr marL="0" indent="0">
              <a:lnSpc>
                <a:spcPct val="110000"/>
              </a:lnSpc>
              <a:buNone/>
              <a:defRPr sz="1400" b="1" i="0">
                <a:solidFill>
                  <a:srgbClr val="2576B7"/>
                </a:solidFill>
                <a:latin typeface="Montserrat SemiBold"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Paul </a:t>
            </a:r>
            <a:r>
              <a:rPr lang="en-US" err="1"/>
              <a:t>Willson</a:t>
            </a:r>
            <a:r>
              <a:rPr lang="en-US"/>
              <a:t> </a:t>
            </a:r>
          </a:p>
        </p:txBody>
      </p:sp>
      <p:sp>
        <p:nvSpPr>
          <p:cNvPr id="10" name="Text Placeholder 8">
            <a:extLst>
              <a:ext uri="{FF2B5EF4-FFF2-40B4-BE49-F238E27FC236}">
                <a16:creationId xmlns:a16="http://schemas.microsoft.com/office/drawing/2014/main" id="{20CC50DE-8543-1446-90E6-8AEF1CF32DC8}"/>
              </a:ext>
            </a:extLst>
          </p:cNvPr>
          <p:cNvSpPr>
            <a:spLocks noGrp="1"/>
          </p:cNvSpPr>
          <p:nvPr>
            <p:ph type="body" sz="quarter" idx="12" hasCustomPrompt="1"/>
          </p:nvPr>
        </p:nvSpPr>
        <p:spPr>
          <a:xfrm>
            <a:off x="1715620" y="1921449"/>
            <a:ext cx="3849687" cy="438571"/>
          </a:xfrm>
          <a:prstGeom prst="rect">
            <a:avLst/>
          </a:prstGeom>
        </p:spPr>
        <p:txBody>
          <a:bodyPr lIns="0" tIns="0" rIns="0" bIns="0">
            <a:no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1200" b="0" i="0">
                <a:solidFill>
                  <a:srgbClr val="4A4A4A"/>
                </a:solidFill>
                <a:latin typeface="Exo"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Senior Demographer</a:t>
            </a:r>
            <a:br>
              <a:rPr lang="en-US"/>
            </a:br>
            <a:r>
              <a:rPr lang="en-US"/>
              <a:t>Info-Tech Research Group</a:t>
            </a:r>
          </a:p>
        </p:txBody>
      </p:sp>
      <p:sp>
        <p:nvSpPr>
          <p:cNvPr id="16" name="Picture Placeholder 15">
            <a:extLst>
              <a:ext uri="{FF2B5EF4-FFF2-40B4-BE49-F238E27FC236}">
                <a16:creationId xmlns:a16="http://schemas.microsoft.com/office/drawing/2014/main" id="{4AEE503A-ADB0-3C49-91AB-D3E44B6DC58A}"/>
              </a:ext>
            </a:extLst>
          </p:cNvPr>
          <p:cNvSpPr>
            <a:spLocks noGrp="1"/>
          </p:cNvSpPr>
          <p:nvPr>
            <p:ph type="pic" sz="quarter" idx="16"/>
          </p:nvPr>
        </p:nvSpPr>
        <p:spPr>
          <a:xfrm>
            <a:off x="354106" y="1670231"/>
            <a:ext cx="1210818" cy="12108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600" b="1" i="0">
                <a:latin typeface="Montserrat SemiBold" pitchFamily="2" charset="77"/>
              </a:defRPr>
            </a:lvl1pPr>
          </a:lstStyle>
          <a:p>
            <a:endParaRPr lang="en-US"/>
          </a:p>
        </p:txBody>
      </p:sp>
      <p:sp>
        <p:nvSpPr>
          <p:cNvPr id="12" name="object 5">
            <a:extLst>
              <a:ext uri="{FF2B5EF4-FFF2-40B4-BE49-F238E27FC236}">
                <a16:creationId xmlns:a16="http://schemas.microsoft.com/office/drawing/2014/main" id="{AD174F76-9714-0046-8434-6A3B94BD9179}"/>
              </a:ext>
            </a:extLst>
          </p:cNvPr>
          <p:cNvSpPr/>
          <p:nvPr userDrawn="1"/>
        </p:nvSpPr>
        <p:spPr>
          <a:xfrm>
            <a:off x="7559828" y="2457276"/>
            <a:ext cx="4234076" cy="312427"/>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pPr>
              <a:lnSpc>
                <a:spcPct val="110000"/>
              </a:lnSpc>
            </a:pPr>
            <a:endParaRPr sz="662">
              <a:latin typeface="Roboto Condensed Light" panose="02000000000000000000" pitchFamily="2" charset="0"/>
            </a:endParaRPr>
          </a:p>
        </p:txBody>
      </p:sp>
      <p:sp>
        <p:nvSpPr>
          <p:cNvPr id="15" name="Text Placeholder 8">
            <a:extLst>
              <a:ext uri="{FF2B5EF4-FFF2-40B4-BE49-F238E27FC236}">
                <a16:creationId xmlns:a16="http://schemas.microsoft.com/office/drawing/2014/main" id="{9A018879-2AAE-DD4D-BED8-A9EBF65B3327}"/>
              </a:ext>
            </a:extLst>
          </p:cNvPr>
          <p:cNvSpPr>
            <a:spLocks noGrp="1"/>
          </p:cNvSpPr>
          <p:nvPr>
            <p:ph type="body" sz="quarter" idx="17" hasCustomPrompt="1"/>
          </p:nvPr>
        </p:nvSpPr>
        <p:spPr>
          <a:xfrm>
            <a:off x="7564252" y="1669609"/>
            <a:ext cx="3849687" cy="264974"/>
          </a:xfrm>
          <a:prstGeom prst="rect">
            <a:avLst/>
          </a:prstGeom>
        </p:spPr>
        <p:txBody>
          <a:bodyPr lIns="0" tIns="0" rIns="0" bIns="0">
            <a:noAutofit/>
          </a:bodyPr>
          <a:lstStyle>
            <a:lvl1pPr marL="0" indent="0">
              <a:lnSpc>
                <a:spcPct val="110000"/>
              </a:lnSpc>
              <a:buNone/>
              <a:defRPr sz="1400" b="1" i="0">
                <a:solidFill>
                  <a:srgbClr val="2576B7"/>
                </a:solidFill>
                <a:latin typeface="Montserrat SemiBold"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Paul </a:t>
            </a:r>
            <a:r>
              <a:rPr lang="en-US" err="1"/>
              <a:t>Willson</a:t>
            </a:r>
            <a:r>
              <a:rPr lang="en-US"/>
              <a:t> </a:t>
            </a:r>
          </a:p>
        </p:txBody>
      </p:sp>
      <p:sp>
        <p:nvSpPr>
          <p:cNvPr id="17" name="Text Placeholder 8">
            <a:extLst>
              <a:ext uri="{FF2B5EF4-FFF2-40B4-BE49-F238E27FC236}">
                <a16:creationId xmlns:a16="http://schemas.microsoft.com/office/drawing/2014/main" id="{BA22E391-D54A-C649-8259-B59C6D235D8E}"/>
              </a:ext>
            </a:extLst>
          </p:cNvPr>
          <p:cNvSpPr>
            <a:spLocks noGrp="1"/>
          </p:cNvSpPr>
          <p:nvPr>
            <p:ph type="body" sz="quarter" idx="18" hasCustomPrompt="1"/>
          </p:nvPr>
        </p:nvSpPr>
        <p:spPr>
          <a:xfrm>
            <a:off x="7564252" y="1921450"/>
            <a:ext cx="3849687" cy="455988"/>
          </a:xfrm>
          <a:prstGeom prst="rect">
            <a:avLst/>
          </a:prstGeom>
        </p:spPr>
        <p:txBody>
          <a:bodyPr lIns="0" tIns="0" rIns="0" bIns="0">
            <a:noAutofit/>
          </a:bodyPr>
          <a:lstStyle>
            <a:lvl1pPr marL="0" indent="0">
              <a:lnSpc>
                <a:spcPct val="110000"/>
              </a:lnSpc>
              <a:spcBef>
                <a:spcPts val="0"/>
              </a:spcBef>
              <a:buNone/>
              <a:defRPr sz="1200" b="0" i="0">
                <a:solidFill>
                  <a:srgbClr val="4A4A4A"/>
                </a:solidFill>
                <a:latin typeface="Exo"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Senior Demographer</a:t>
            </a:r>
            <a:br>
              <a:rPr lang="en-US"/>
            </a:br>
            <a:r>
              <a:rPr lang="en-US"/>
              <a:t>Info-Tech Research Group</a:t>
            </a:r>
          </a:p>
        </p:txBody>
      </p:sp>
      <p:sp>
        <p:nvSpPr>
          <p:cNvPr id="20" name="Picture Placeholder 15">
            <a:extLst>
              <a:ext uri="{FF2B5EF4-FFF2-40B4-BE49-F238E27FC236}">
                <a16:creationId xmlns:a16="http://schemas.microsoft.com/office/drawing/2014/main" id="{B376A439-0F38-1245-AC0A-D61918E1F362}"/>
              </a:ext>
            </a:extLst>
          </p:cNvPr>
          <p:cNvSpPr>
            <a:spLocks noGrp="1"/>
          </p:cNvSpPr>
          <p:nvPr>
            <p:ph type="pic" sz="quarter" idx="21"/>
          </p:nvPr>
        </p:nvSpPr>
        <p:spPr>
          <a:xfrm>
            <a:off x="6199714" y="1670231"/>
            <a:ext cx="1210818" cy="12108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600" b="1" i="0">
                <a:latin typeface="Montserrat SemiBold" pitchFamily="2" charset="77"/>
              </a:defRPr>
            </a:lvl1pPr>
          </a:lstStyle>
          <a:p>
            <a:endParaRPr lang="en-US"/>
          </a:p>
        </p:txBody>
      </p:sp>
      <p:sp>
        <p:nvSpPr>
          <p:cNvPr id="19" name="TextBox 18">
            <a:extLst>
              <a:ext uri="{FF2B5EF4-FFF2-40B4-BE49-F238E27FC236}">
                <a16:creationId xmlns:a16="http://schemas.microsoft.com/office/drawing/2014/main" id="{A6483C06-5D8D-1B47-B88B-5FEE88718A75}"/>
              </a:ext>
            </a:extLst>
          </p:cNvPr>
          <p:cNvSpPr txBox="1"/>
          <p:nvPr userDrawn="1"/>
        </p:nvSpPr>
        <p:spPr>
          <a:xfrm>
            <a:off x="336886" y="536067"/>
            <a:ext cx="11242306" cy="541209"/>
          </a:xfrm>
          <a:prstGeom prst="rect">
            <a:avLst/>
          </a:prstGeom>
        </p:spPr>
        <p:txBody>
          <a:bodyPr vert="horz" wrap="square" lIns="0" tIns="6931" rIns="0" bIns="0" rtlCol="0">
            <a:noAutofit/>
          </a:bodyPr>
          <a:lstStyle/>
          <a:p>
            <a:pPr marL="7701" marR="242975" algn="l">
              <a:lnSpc>
                <a:spcPct val="90000"/>
              </a:lnSpc>
              <a:spcBef>
                <a:spcPts val="55"/>
              </a:spcBef>
            </a:pPr>
            <a:r>
              <a:rPr lang="en-US" sz="4000" b="1" i="0">
                <a:solidFill>
                  <a:srgbClr val="717171"/>
                </a:solidFill>
                <a:latin typeface="Montserrat SemiBold" pitchFamily="2" charset="77"/>
              </a:rPr>
              <a:t>Research Contributors and Experts</a:t>
            </a:r>
            <a:endParaRPr lang="en-US" sz="4000" b="1" i="0" spc="-30">
              <a:solidFill>
                <a:srgbClr val="717171"/>
              </a:solidFill>
              <a:latin typeface="Montserrat SemiBold" pitchFamily="2" charset="77"/>
              <a:cs typeface="Arial Narrow"/>
            </a:endParaRPr>
          </a:p>
        </p:txBody>
      </p:sp>
      <p:sp>
        <p:nvSpPr>
          <p:cNvPr id="13" name="Text Placeholder 4">
            <a:extLst>
              <a:ext uri="{FF2B5EF4-FFF2-40B4-BE49-F238E27FC236}">
                <a16:creationId xmlns:a16="http://schemas.microsoft.com/office/drawing/2014/main" id="{BEEA8162-DD20-8A4F-A217-8DF5CF442F3D}"/>
              </a:ext>
            </a:extLst>
          </p:cNvPr>
          <p:cNvSpPr>
            <a:spLocks noGrp="1"/>
          </p:cNvSpPr>
          <p:nvPr>
            <p:ph type="body" sz="quarter" idx="33"/>
          </p:nvPr>
        </p:nvSpPr>
        <p:spPr>
          <a:xfrm>
            <a:off x="1714242" y="2614641"/>
            <a:ext cx="4346833" cy="3424652"/>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2AA1EFD-B430-5B4D-AF9A-DB8AAC4C9735}"/>
              </a:ext>
            </a:extLst>
          </p:cNvPr>
          <p:cNvSpPr>
            <a:spLocks noGrp="1"/>
          </p:cNvSpPr>
          <p:nvPr>
            <p:ph type="body" sz="quarter" idx="34"/>
          </p:nvPr>
        </p:nvSpPr>
        <p:spPr>
          <a:xfrm>
            <a:off x="7544594" y="2614641"/>
            <a:ext cx="4346833" cy="3424652"/>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2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earch Contributors and Experts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DF3A-D7BD-4347-93CE-2595601EC355}"/>
              </a:ext>
            </a:extLst>
          </p:cNvPr>
          <p:cNvSpPr>
            <a:spLocks noGrp="1"/>
          </p:cNvSpPr>
          <p:nvPr>
            <p:ph type="title" hasCustomPrompt="1"/>
          </p:nvPr>
        </p:nvSpPr>
        <p:spPr>
          <a:xfrm>
            <a:off x="354106" y="530021"/>
            <a:ext cx="6713321" cy="1130188"/>
          </a:xfrm>
        </p:spPr>
        <p:txBody>
          <a:bodyPr>
            <a:noAutofit/>
          </a:bodyPr>
          <a:lstStyle>
            <a:lvl1pPr>
              <a:lnSpc>
                <a:spcPct val="90000"/>
              </a:lnSpc>
              <a:defRPr/>
            </a:lvl1pPr>
          </a:lstStyle>
          <a:p>
            <a:r>
              <a:rPr lang="en-US"/>
              <a:t>Research Contributors and Experts</a:t>
            </a:r>
          </a:p>
        </p:txBody>
      </p:sp>
      <p:sp>
        <p:nvSpPr>
          <p:cNvPr id="7" name="object 5">
            <a:extLst>
              <a:ext uri="{FF2B5EF4-FFF2-40B4-BE49-F238E27FC236}">
                <a16:creationId xmlns:a16="http://schemas.microsoft.com/office/drawing/2014/main" id="{9260A85E-D49A-B64A-B4F7-90C6CF1430F1}"/>
              </a:ext>
            </a:extLst>
          </p:cNvPr>
          <p:cNvSpPr/>
          <p:nvPr userDrawn="1"/>
        </p:nvSpPr>
        <p:spPr>
          <a:xfrm>
            <a:off x="2324430" y="2457277"/>
            <a:ext cx="9576000" cy="0"/>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pPr>
              <a:lnSpc>
                <a:spcPct val="110000"/>
              </a:lnSpc>
            </a:pPr>
            <a:endParaRPr sz="662">
              <a:latin typeface="Roboto Condensed Light" panose="02000000000000000000" pitchFamily="2" charset="0"/>
            </a:endParaRPr>
          </a:p>
        </p:txBody>
      </p:sp>
      <p:sp>
        <p:nvSpPr>
          <p:cNvPr id="9" name="Text Placeholder 8">
            <a:extLst>
              <a:ext uri="{FF2B5EF4-FFF2-40B4-BE49-F238E27FC236}">
                <a16:creationId xmlns:a16="http://schemas.microsoft.com/office/drawing/2014/main" id="{0A7A87E3-6D99-8946-A365-05075C72EA60}"/>
              </a:ext>
            </a:extLst>
          </p:cNvPr>
          <p:cNvSpPr>
            <a:spLocks noGrp="1"/>
          </p:cNvSpPr>
          <p:nvPr>
            <p:ph type="body" sz="quarter" idx="11" hasCustomPrompt="1"/>
          </p:nvPr>
        </p:nvSpPr>
        <p:spPr>
          <a:xfrm>
            <a:off x="2323663" y="1669609"/>
            <a:ext cx="3849687" cy="264974"/>
          </a:xfrm>
          <a:prstGeom prst="rect">
            <a:avLst/>
          </a:prstGeom>
        </p:spPr>
        <p:txBody>
          <a:bodyPr lIns="0" tIns="0" rIns="0" bIns="0">
            <a:noAutofit/>
          </a:bodyPr>
          <a:lstStyle>
            <a:lvl1pPr marL="0" indent="0">
              <a:lnSpc>
                <a:spcPct val="110000"/>
              </a:lnSpc>
              <a:buNone/>
              <a:defRPr sz="1400" b="1" i="0">
                <a:solidFill>
                  <a:srgbClr val="2576B7"/>
                </a:solidFill>
                <a:latin typeface="Montserrat SemiBold"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Paul </a:t>
            </a:r>
            <a:r>
              <a:rPr lang="en-US" err="1"/>
              <a:t>Willson</a:t>
            </a:r>
            <a:r>
              <a:rPr lang="en-US"/>
              <a:t> </a:t>
            </a:r>
          </a:p>
        </p:txBody>
      </p:sp>
      <p:sp>
        <p:nvSpPr>
          <p:cNvPr id="16" name="Picture Placeholder 15">
            <a:extLst>
              <a:ext uri="{FF2B5EF4-FFF2-40B4-BE49-F238E27FC236}">
                <a16:creationId xmlns:a16="http://schemas.microsoft.com/office/drawing/2014/main" id="{4AEE503A-ADB0-3C49-91AB-D3E44B6DC58A}"/>
              </a:ext>
            </a:extLst>
          </p:cNvPr>
          <p:cNvSpPr>
            <a:spLocks noGrp="1"/>
          </p:cNvSpPr>
          <p:nvPr>
            <p:ph type="pic" sz="quarter" idx="16"/>
          </p:nvPr>
        </p:nvSpPr>
        <p:spPr>
          <a:xfrm>
            <a:off x="354106" y="1670231"/>
            <a:ext cx="1806482" cy="180648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800" b="1" i="0">
                <a:latin typeface="Montserrat SemiBold" pitchFamily="2" charset="77"/>
              </a:defRPr>
            </a:lvl1pPr>
          </a:lstStyle>
          <a:p>
            <a:endParaRPr lang="en-US"/>
          </a:p>
        </p:txBody>
      </p:sp>
      <p:sp>
        <p:nvSpPr>
          <p:cNvPr id="15" name="Text Placeholder 8">
            <a:extLst>
              <a:ext uri="{FF2B5EF4-FFF2-40B4-BE49-F238E27FC236}">
                <a16:creationId xmlns:a16="http://schemas.microsoft.com/office/drawing/2014/main" id="{32FA5BF0-482C-C048-BF1A-BF2D6BE55AF6}"/>
              </a:ext>
            </a:extLst>
          </p:cNvPr>
          <p:cNvSpPr>
            <a:spLocks noGrp="1"/>
          </p:cNvSpPr>
          <p:nvPr>
            <p:ph type="body" sz="quarter" idx="12" hasCustomPrompt="1"/>
          </p:nvPr>
        </p:nvSpPr>
        <p:spPr>
          <a:xfrm>
            <a:off x="2336006" y="1956285"/>
            <a:ext cx="3849687" cy="438571"/>
          </a:xfrm>
          <a:prstGeom prst="rect">
            <a:avLst/>
          </a:prstGeom>
        </p:spPr>
        <p:txBody>
          <a:bodyPr lIns="0" tIns="0" rIns="0" bIns="0">
            <a:no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1200" b="0" i="0">
                <a:solidFill>
                  <a:srgbClr val="4B4B4B"/>
                </a:solidFill>
                <a:latin typeface="Exo"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Senior Demographer</a:t>
            </a:r>
          </a:p>
          <a:p>
            <a:pPr lvl="0"/>
            <a:r>
              <a:rPr lang="en-US"/>
              <a:t>Info-Tech Research Group</a:t>
            </a:r>
          </a:p>
        </p:txBody>
      </p:sp>
      <p:sp>
        <p:nvSpPr>
          <p:cNvPr id="8" name="Text Placeholder 4">
            <a:extLst>
              <a:ext uri="{FF2B5EF4-FFF2-40B4-BE49-F238E27FC236}">
                <a16:creationId xmlns:a16="http://schemas.microsoft.com/office/drawing/2014/main" id="{C6B7AE9C-B978-B146-B05A-A85368127C31}"/>
              </a:ext>
            </a:extLst>
          </p:cNvPr>
          <p:cNvSpPr>
            <a:spLocks noGrp="1"/>
          </p:cNvSpPr>
          <p:nvPr>
            <p:ph type="body" sz="quarter" idx="33"/>
          </p:nvPr>
        </p:nvSpPr>
        <p:spPr>
          <a:xfrm>
            <a:off x="2316163" y="2561477"/>
            <a:ext cx="9577387" cy="3318327"/>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671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lated Research A">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910DF08-7026-664D-B665-454241ABB9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24" name="Rectangle 23">
            <a:extLst>
              <a:ext uri="{FF2B5EF4-FFF2-40B4-BE49-F238E27FC236}">
                <a16:creationId xmlns:a16="http://schemas.microsoft.com/office/drawing/2014/main" id="{617BD03E-54AB-3E4C-8B2B-01F4843F6E8D}"/>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sp>
        <p:nvSpPr>
          <p:cNvPr id="32" name="Picture Placeholder 31">
            <a:extLst>
              <a:ext uri="{FF2B5EF4-FFF2-40B4-BE49-F238E27FC236}">
                <a16:creationId xmlns:a16="http://schemas.microsoft.com/office/drawing/2014/main" id="{06E425A5-C952-374F-8050-A2393321E7A8}"/>
              </a:ext>
            </a:extLst>
          </p:cNvPr>
          <p:cNvSpPr>
            <a:spLocks noGrp="1"/>
          </p:cNvSpPr>
          <p:nvPr>
            <p:ph type="pic" sz="quarter" idx="11"/>
          </p:nvPr>
        </p:nvSpPr>
        <p:spPr>
          <a:xfrm>
            <a:off x="3662363" y="574675"/>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2363" y="2341386"/>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a:p>
        </p:txBody>
      </p:sp>
      <p:sp>
        <p:nvSpPr>
          <p:cNvPr id="35" name="Picture Placeholder 31">
            <a:extLst>
              <a:ext uri="{FF2B5EF4-FFF2-40B4-BE49-F238E27FC236}">
                <a16:creationId xmlns:a16="http://schemas.microsoft.com/office/drawing/2014/main" id="{2BBE0ADF-1343-9540-96CB-1F8B7367207D}"/>
              </a:ext>
            </a:extLst>
          </p:cNvPr>
          <p:cNvSpPr>
            <a:spLocks noGrp="1"/>
          </p:cNvSpPr>
          <p:nvPr>
            <p:ph type="pic" sz="quarter" idx="13"/>
          </p:nvPr>
        </p:nvSpPr>
        <p:spPr>
          <a:xfrm>
            <a:off x="3662363" y="4158897"/>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a:p>
        </p:txBody>
      </p:sp>
      <p:sp>
        <p:nvSpPr>
          <p:cNvPr id="4" name="Text Placeholder 3">
            <a:extLst>
              <a:ext uri="{FF2B5EF4-FFF2-40B4-BE49-F238E27FC236}">
                <a16:creationId xmlns:a16="http://schemas.microsoft.com/office/drawing/2014/main" id="{060A9573-73C9-FD44-B7AF-0D9F9C006C8B}"/>
              </a:ext>
            </a:extLst>
          </p:cNvPr>
          <p:cNvSpPr>
            <a:spLocks noGrp="1"/>
          </p:cNvSpPr>
          <p:nvPr>
            <p:ph type="body" sz="quarter" idx="19" hasCustomPrompt="1"/>
          </p:nvPr>
        </p:nvSpPr>
        <p:spPr>
          <a:xfrm>
            <a:off x="6501813" y="522421"/>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8" name="Text Placeholder 3">
            <a:extLst>
              <a:ext uri="{FF2B5EF4-FFF2-40B4-BE49-F238E27FC236}">
                <a16:creationId xmlns:a16="http://schemas.microsoft.com/office/drawing/2014/main" id="{DE4B797A-3634-5A48-B5BC-3ECDA11783E2}"/>
              </a:ext>
            </a:extLst>
          </p:cNvPr>
          <p:cNvSpPr>
            <a:spLocks noGrp="1"/>
          </p:cNvSpPr>
          <p:nvPr>
            <p:ph type="body" sz="quarter" idx="21" hasCustomPrompt="1"/>
          </p:nvPr>
        </p:nvSpPr>
        <p:spPr>
          <a:xfrm>
            <a:off x="6501813" y="2297433"/>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20" name="Text Placeholder 3">
            <a:extLst>
              <a:ext uri="{FF2B5EF4-FFF2-40B4-BE49-F238E27FC236}">
                <a16:creationId xmlns:a16="http://schemas.microsoft.com/office/drawing/2014/main" id="{944478D2-E7F8-C243-AA66-3B1878B49256}"/>
              </a:ext>
            </a:extLst>
          </p:cNvPr>
          <p:cNvSpPr>
            <a:spLocks noGrp="1"/>
          </p:cNvSpPr>
          <p:nvPr>
            <p:ph type="body" sz="quarter" idx="23" hasCustomPrompt="1"/>
          </p:nvPr>
        </p:nvSpPr>
        <p:spPr>
          <a:xfrm>
            <a:off x="6501813" y="4099339"/>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4" name="Title 1">
            <a:extLst>
              <a:ext uri="{FF2B5EF4-FFF2-40B4-BE49-F238E27FC236}">
                <a16:creationId xmlns:a16="http://schemas.microsoft.com/office/drawing/2014/main" id="{C42E7176-D606-0141-AE7A-6525F8273FB2}"/>
              </a:ext>
            </a:extLst>
          </p:cNvPr>
          <p:cNvSpPr>
            <a:spLocks noGrp="1"/>
          </p:cNvSpPr>
          <p:nvPr>
            <p:ph type="title" hasCustomPrompt="1"/>
          </p:nvPr>
        </p:nvSpPr>
        <p:spPr>
          <a:xfrm>
            <a:off x="354107" y="530020"/>
            <a:ext cx="2528793"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9" name="Text Placeholder 4">
            <a:extLst>
              <a:ext uri="{FF2B5EF4-FFF2-40B4-BE49-F238E27FC236}">
                <a16:creationId xmlns:a16="http://schemas.microsoft.com/office/drawing/2014/main" id="{6DD138BE-D45D-9D4D-AF5B-E321D9F85B7D}"/>
              </a:ext>
            </a:extLst>
          </p:cNvPr>
          <p:cNvSpPr>
            <a:spLocks noGrp="1"/>
          </p:cNvSpPr>
          <p:nvPr>
            <p:ph type="body" sz="quarter" idx="33"/>
          </p:nvPr>
        </p:nvSpPr>
        <p:spPr>
          <a:xfrm>
            <a:off x="6495828" y="108355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5869B384-9C2F-F347-BAE3-5DCC96829BB3}"/>
              </a:ext>
            </a:extLst>
          </p:cNvPr>
          <p:cNvSpPr>
            <a:spLocks noGrp="1"/>
          </p:cNvSpPr>
          <p:nvPr>
            <p:ph type="body" sz="quarter" idx="34"/>
          </p:nvPr>
        </p:nvSpPr>
        <p:spPr>
          <a:xfrm>
            <a:off x="6495828" y="284243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C13E2497-852B-6C4D-9573-4A393AA2B2EF}"/>
              </a:ext>
            </a:extLst>
          </p:cNvPr>
          <p:cNvSpPr>
            <a:spLocks noGrp="1"/>
          </p:cNvSpPr>
          <p:nvPr>
            <p:ph type="body" sz="quarter" idx="35"/>
          </p:nvPr>
        </p:nvSpPr>
        <p:spPr>
          <a:xfrm>
            <a:off x="6495828" y="4660602"/>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9491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8985" y="1552498"/>
            <a:ext cx="5477732" cy="4503847"/>
          </a:xfrm>
          <a:prstGeom prst="rect">
            <a:avLst/>
          </a:prstGeom>
        </p:spPr>
        <p:txBody>
          <a:bodyPr lIns="0" tIns="0" rIns="0" bIns="0">
            <a:noAutofit/>
          </a:bodyPr>
          <a:lstStyle>
            <a:lvl1pPr marL="0" indent="0" algn="l">
              <a:lnSpc>
                <a:spcPct val="110000"/>
              </a:lnSpc>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106" y="530021"/>
            <a:ext cx="6713321" cy="1130188"/>
          </a:xfrm>
        </p:spPr>
        <p:txBody>
          <a:bodyPr>
            <a:noAutofit/>
          </a:bodyPr>
          <a:lstStyle>
            <a:lvl1pPr>
              <a:defRPr>
                <a:solidFill>
                  <a:srgbClr val="2576B7"/>
                </a:solidFill>
              </a:defRPr>
            </a:lvl1pPr>
          </a:lstStyle>
          <a:p>
            <a:r>
              <a:rPr lang="en-US"/>
              <a:t>Bibliography</a:t>
            </a:r>
          </a:p>
        </p:txBody>
      </p:sp>
      <p:sp>
        <p:nvSpPr>
          <p:cNvPr id="7" name="Text Placeholder 10">
            <a:extLst>
              <a:ext uri="{FF2B5EF4-FFF2-40B4-BE49-F238E27FC236}">
                <a16:creationId xmlns:a16="http://schemas.microsoft.com/office/drawing/2014/main" id="{F31CD5B0-F94C-7D4D-97FF-D8D98F6F0C8E}"/>
              </a:ext>
            </a:extLst>
          </p:cNvPr>
          <p:cNvSpPr>
            <a:spLocks noGrp="1"/>
          </p:cNvSpPr>
          <p:nvPr>
            <p:ph type="body" sz="quarter" idx="13" hasCustomPrompt="1"/>
          </p:nvPr>
        </p:nvSpPr>
        <p:spPr>
          <a:xfrm>
            <a:off x="381794" y="1552498"/>
            <a:ext cx="5477732" cy="4503847"/>
          </a:xfrm>
          <a:prstGeom prst="rect">
            <a:avLst/>
          </a:prstGeom>
        </p:spPr>
        <p:txBody>
          <a:bodyPr lIns="0" tIns="0" rIns="0" bIns="0">
            <a:noAutofit/>
          </a:bodyPr>
          <a:lstStyle>
            <a:lvl1pPr marL="0" indent="0" algn="l">
              <a:lnSpc>
                <a:spcPct val="110000"/>
              </a:lnSpc>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Tree>
    <p:extLst>
      <p:ext uri="{BB962C8B-B14F-4D97-AF65-F5344CB8AC3E}">
        <p14:creationId xmlns:p14="http://schemas.microsoft.com/office/powerpoint/2010/main" val="61678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73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BackCover-Light-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CED2D3-C5F7-A340-9A6C-DD3EEEE7C8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6078" y="3195534"/>
            <a:ext cx="2341433" cy="466933"/>
          </a:xfrm>
          <a:prstGeom prst="rect">
            <a:avLst/>
          </a:prstGeom>
        </p:spPr>
      </p:pic>
    </p:spTree>
    <p:extLst>
      <p:ext uri="{BB962C8B-B14F-4D97-AF65-F5344CB8AC3E}">
        <p14:creationId xmlns:p14="http://schemas.microsoft.com/office/powerpoint/2010/main" val="3571013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345"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63" y="530021"/>
            <a:ext cx="667272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5762" y="0"/>
            <a:ext cx="418782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75" y="2508316"/>
            <a:ext cx="6678613"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904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673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12624" y="0"/>
            <a:ext cx="4180964"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801553" y="6451496"/>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75" y="3135637"/>
            <a:ext cx="5689600"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701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Slide-smaller headers">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639749"/>
            <a:ext cx="4967041" cy="1130188"/>
          </a:xfrm>
        </p:spPr>
        <p:txBody>
          <a:bodyPr>
            <a:noAutofit/>
          </a:bodyPr>
          <a:lstStyle>
            <a:lvl1pPr>
              <a:lnSpc>
                <a:spcPct val="90000"/>
              </a:lnSpc>
              <a:defRPr sz="3000" b="0" i="0"/>
            </a:lvl1pPr>
          </a:lstStyle>
          <a:p>
            <a:r>
              <a:rPr lang="en-US"/>
              <a:t>Click to edit Master title style</a:t>
            </a:r>
          </a:p>
        </p:txBody>
      </p:sp>
      <p:sp>
        <p:nvSpPr>
          <p:cNvPr id="8" name="Text Placeholder 4">
            <a:extLst>
              <a:ext uri="{FF2B5EF4-FFF2-40B4-BE49-F238E27FC236}">
                <a16:creationId xmlns:a16="http://schemas.microsoft.com/office/drawing/2014/main" id="{72B6490B-6D4F-0845-B0AE-4710BA366ADC}"/>
              </a:ext>
            </a:extLst>
          </p:cNvPr>
          <p:cNvSpPr>
            <a:spLocks noGrp="1"/>
          </p:cNvSpPr>
          <p:nvPr>
            <p:ph type="body" sz="quarter" idx="33"/>
          </p:nvPr>
        </p:nvSpPr>
        <p:spPr>
          <a:xfrm>
            <a:off x="371475" y="3135637"/>
            <a:ext cx="6678613" cy="2648475"/>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330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 Slide-smaller headers">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628191"/>
            <a:ext cx="4967041" cy="1130188"/>
          </a:xfrm>
        </p:spPr>
        <p:txBody>
          <a:bodyPr>
            <a:noAutofit/>
          </a:bodyPr>
          <a:lstStyle>
            <a:lvl1pPr>
              <a:lnSpc>
                <a:spcPct val="90000"/>
              </a:lnSpc>
              <a:defRPr sz="3000" b="0" i="0">
                <a:solidFill>
                  <a:srgbClr val="2576B7"/>
                </a:solidFill>
              </a:defRPr>
            </a:lvl1pPr>
          </a:lstStyle>
          <a:p>
            <a:r>
              <a:rPr lang="en-US"/>
              <a:t>Click to edit Master title style</a:t>
            </a:r>
          </a:p>
        </p:txBody>
      </p:sp>
      <p:sp>
        <p:nvSpPr>
          <p:cNvPr id="8" name="Text Placeholder 4">
            <a:extLst>
              <a:ext uri="{FF2B5EF4-FFF2-40B4-BE49-F238E27FC236}">
                <a16:creationId xmlns:a16="http://schemas.microsoft.com/office/drawing/2014/main" id="{E2FF14F4-5112-EB4A-875A-8BC71999E52F}"/>
              </a:ext>
            </a:extLst>
          </p:cNvPr>
          <p:cNvSpPr>
            <a:spLocks noGrp="1"/>
          </p:cNvSpPr>
          <p:nvPr>
            <p:ph type="body" sz="quarter" idx="33"/>
          </p:nvPr>
        </p:nvSpPr>
        <p:spPr>
          <a:xfrm>
            <a:off x="371475" y="3135637"/>
            <a:ext cx="6678613" cy="276543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269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106" y="530021"/>
            <a:ext cx="2644071"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851" y="1713470"/>
            <a:ext cx="7424644" cy="4337706"/>
          </a:xfrm>
          <a:prstGeom prst="rect">
            <a:avLst/>
          </a:prstGeom>
        </p:spPr>
        <p:txBody>
          <a:bodyPr lIns="0" tIns="0" rIns="0" bIns="0" numCol="2" spcCol="360000">
            <a:noAutofit/>
          </a:bodyPr>
          <a:lstStyle>
            <a:lvl1pPr marL="14288" marR="0" indent="-230188" algn="l" defTabSz="914400" rtl="0" eaLnBrk="1" fontAlgn="auto" latinLnBrk="0" hangingPunct="1">
              <a:lnSpc>
                <a:spcPct val="90000"/>
              </a:lnSpc>
              <a:spcBef>
                <a:spcPts val="1000"/>
              </a:spcBef>
              <a:spcAft>
                <a:spcPts val="800"/>
              </a:spcAft>
              <a:buClrTx/>
              <a:buSzTx/>
              <a:buFont typeface="Arial" panose="020B0604020202020204" pitchFamily="34" charset="0"/>
              <a:buNone/>
              <a:tabLst>
                <a:tab pos="439738" algn="l"/>
              </a:tabLst>
              <a:defRPr sz="1600" b="0" i="0">
                <a:solidFill>
                  <a:srgbClr val="000000"/>
                </a:solidFill>
                <a:latin typeface="Montserrat"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396822990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71717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Light"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Light"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Light"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64650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717171"/>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1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4106" y="530021"/>
            <a:ext cx="4983207" cy="1130188"/>
          </a:xfrm>
        </p:spPr>
        <p:txBody>
          <a:bodyPr>
            <a:noAutofit/>
          </a:bodyPr>
          <a:lstStyle>
            <a:lvl1pPr>
              <a:lnSpc>
                <a:spcPct val="90000"/>
              </a:lnSpc>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7032625" y="2124635"/>
            <a:ext cx="4860925"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a:latin typeface="Roboto Condensed Light" panose="02000000000000000000" pitchFamily="2" charset="0"/>
            </a:endParaRP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8005763" y="1124222"/>
            <a:ext cx="1445326" cy="394612"/>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8005763" y="977814"/>
            <a:ext cx="1251459" cy="15356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603439" y="1124222"/>
            <a:ext cx="2245661"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606841" y="977814"/>
            <a:ext cx="2230468"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54" name="Text Placeholder 14">
            <a:extLst>
              <a:ext uri="{FF2B5EF4-FFF2-40B4-BE49-F238E27FC236}">
                <a16:creationId xmlns:a16="http://schemas.microsoft.com/office/drawing/2014/main" id="{F31ECC89-3950-A44A-B9C2-4DF5545FAD1B}"/>
              </a:ext>
            </a:extLst>
          </p:cNvPr>
          <p:cNvSpPr>
            <a:spLocks noGrp="1"/>
          </p:cNvSpPr>
          <p:nvPr>
            <p:ph type="body" sz="quarter" idx="19"/>
          </p:nvPr>
        </p:nvSpPr>
        <p:spPr>
          <a:xfrm>
            <a:off x="7580896" y="2505635"/>
            <a:ext cx="3764382" cy="466166"/>
          </a:xfrm>
          <a:prstGeom prst="rect">
            <a:avLst/>
          </a:prstGeom>
        </p:spPr>
        <p:txBody>
          <a:bodyPr lIns="0" tIns="0" rIns="0" bIns="0">
            <a:noAutofit/>
          </a:bodyPr>
          <a:lstStyle>
            <a:lvl1pPr marL="0" indent="0" algn="ctr">
              <a:lnSpc>
                <a:spcPct val="100000"/>
              </a:lnSpc>
              <a:buNone/>
              <a:defRPr sz="1200" b="1" i="0">
                <a:solidFill>
                  <a:srgbClr val="717272"/>
                </a:solidFill>
                <a:latin typeface="Montserrat"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6" name="Text Placeholder 14">
            <a:extLst>
              <a:ext uri="{FF2B5EF4-FFF2-40B4-BE49-F238E27FC236}">
                <a16:creationId xmlns:a16="http://schemas.microsoft.com/office/drawing/2014/main" id="{A22EAF47-EEBC-D948-B06F-19136CA108E3}"/>
              </a:ext>
            </a:extLst>
          </p:cNvPr>
          <p:cNvSpPr>
            <a:spLocks noGrp="1"/>
          </p:cNvSpPr>
          <p:nvPr>
            <p:ph type="body" sz="quarter" idx="21"/>
          </p:nvPr>
        </p:nvSpPr>
        <p:spPr>
          <a:xfrm>
            <a:off x="7930078" y="5545418"/>
            <a:ext cx="1523206" cy="363070"/>
          </a:xfrm>
          <a:prstGeom prst="rect">
            <a:avLst/>
          </a:prstGeom>
        </p:spPr>
        <p:txBody>
          <a:bodyPr lIns="0" tIns="0" rIns="0" bIns="0">
            <a:noAutofit/>
          </a:bodyPr>
          <a:lstStyle>
            <a:lvl1pPr marL="0" indent="0" algn="l">
              <a:lnSpc>
                <a:spcPct val="100000"/>
              </a:lnSpc>
              <a:buNone/>
              <a:defRPr sz="10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7" name="Text Placeholder 14">
            <a:extLst>
              <a:ext uri="{FF2B5EF4-FFF2-40B4-BE49-F238E27FC236}">
                <a16:creationId xmlns:a16="http://schemas.microsoft.com/office/drawing/2014/main" id="{225195DF-386A-244D-B51F-F0ACC086AAA5}"/>
              </a:ext>
            </a:extLst>
          </p:cNvPr>
          <p:cNvSpPr>
            <a:spLocks noGrp="1"/>
          </p:cNvSpPr>
          <p:nvPr>
            <p:ph type="body" sz="quarter" idx="22"/>
          </p:nvPr>
        </p:nvSpPr>
        <p:spPr>
          <a:xfrm>
            <a:off x="7648132" y="3106269"/>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8" name="Text Placeholder 14">
            <a:extLst>
              <a:ext uri="{FF2B5EF4-FFF2-40B4-BE49-F238E27FC236}">
                <a16:creationId xmlns:a16="http://schemas.microsoft.com/office/drawing/2014/main" id="{E048AD23-3AE7-3B47-A0E6-79A758C4FE7C}"/>
              </a:ext>
            </a:extLst>
          </p:cNvPr>
          <p:cNvSpPr>
            <a:spLocks noGrp="1"/>
          </p:cNvSpPr>
          <p:nvPr>
            <p:ph type="body" sz="quarter" idx="23"/>
          </p:nvPr>
        </p:nvSpPr>
        <p:spPr>
          <a:xfrm>
            <a:off x="7648132" y="3555625"/>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9" name="Text Placeholder 14">
            <a:extLst>
              <a:ext uri="{FF2B5EF4-FFF2-40B4-BE49-F238E27FC236}">
                <a16:creationId xmlns:a16="http://schemas.microsoft.com/office/drawing/2014/main" id="{E09D719C-E598-1F42-A9D2-1903F3008133}"/>
              </a:ext>
            </a:extLst>
          </p:cNvPr>
          <p:cNvSpPr>
            <a:spLocks noGrp="1"/>
          </p:cNvSpPr>
          <p:nvPr>
            <p:ph type="body" sz="quarter" idx="24"/>
          </p:nvPr>
        </p:nvSpPr>
        <p:spPr>
          <a:xfrm>
            <a:off x="7648132" y="4004981"/>
            <a:ext cx="3629911" cy="413999"/>
          </a:xfrm>
          <a:prstGeom prst="rect">
            <a:avLst/>
          </a:prstGeom>
          <a:solidFill>
            <a:srgbClr val="16476E"/>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0" name="Text Placeholder 14">
            <a:extLst>
              <a:ext uri="{FF2B5EF4-FFF2-40B4-BE49-F238E27FC236}">
                <a16:creationId xmlns:a16="http://schemas.microsoft.com/office/drawing/2014/main" id="{D32BE5B8-1D82-2A41-AFFB-C4E4055FFAA1}"/>
              </a:ext>
            </a:extLst>
          </p:cNvPr>
          <p:cNvSpPr>
            <a:spLocks noGrp="1"/>
          </p:cNvSpPr>
          <p:nvPr>
            <p:ph type="body" sz="quarter" idx="25"/>
          </p:nvPr>
        </p:nvSpPr>
        <p:spPr>
          <a:xfrm>
            <a:off x="7648132" y="4454337"/>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1" name="Text Placeholder 14">
            <a:extLst>
              <a:ext uri="{FF2B5EF4-FFF2-40B4-BE49-F238E27FC236}">
                <a16:creationId xmlns:a16="http://schemas.microsoft.com/office/drawing/2014/main" id="{8772DFBE-EF03-9343-AAE3-3C089F7E3230}"/>
              </a:ext>
            </a:extLst>
          </p:cNvPr>
          <p:cNvSpPr>
            <a:spLocks noGrp="1"/>
          </p:cNvSpPr>
          <p:nvPr>
            <p:ph type="body" sz="quarter" idx="26"/>
          </p:nvPr>
        </p:nvSpPr>
        <p:spPr>
          <a:xfrm>
            <a:off x="7648132" y="4903694"/>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3" name="Text Placeholder 14">
            <a:extLst>
              <a:ext uri="{FF2B5EF4-FFF2-40B4-BE49-F238E27FC236}">
                <a16:creationId xmlns:a16="http://schemas.microsoft.com/office/drawing/2014/main" id="{668AF041-2646-BB44-9FCB-DC5E5E798237}"/>
              </a:ext>
            </a:extLst>
          </p:cNvPr>
          <p:cNvSpPr>
            <a:spLocks noGrp="1"/>
          </p:cNvSpPr>
          <p:nvPr>
            <p:ph type="body" sz="quarter" idx="27"/>
          </p:nvPr>
        </p:nvSpPr>
        <p:spPr>
          <a:xfrm>
            <a:off x="9960583" y="5545418"/>
            <a:ext cx="1342417" cy="363070"/>
          </a:xfrm>
          <a:prstGeom prst="rect">
            <a:avLst/>
          </a:prstGeom>
        </p:spPr>
        <p:txBody>
          <a:bodyPr lIns="0" tIns="0" rIns="0" bIns="0">
            <a:noAutofit/>
          </a:bodyPr>
          <a:lstStyle>
            <a:lvl1pPr marL="0" indent="0" algn="l">
              <a:lnSpc>
                <a:spcPct val="100000"/>
              </a:lnSpc>
              <a:buNone/>
              <a:defRPr sz="10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5157693"/>
            <a:ext cx="3764382" cy="466166"/>
          </a:xfrm>
          <a:prstGeom prst="rect">
            <a:avLst/>
          </a:prstGeom>
        </p:spPr>
        <p:txBody>
          <a:bodyPr lIns="0" tIns="0" rIns="0" bIns="0">
            <a:noAutofit/>
          </a:bodyPr>
          <a:lstStyle>
            <a:lvl1pPr marL="0" indent="0" algn="l">
              <a:lnSpc>
                <a:spcPct val="9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367657" y="1998139"/>
            <a:ext cx="5247331" cy="364061"/>
          </a:xfrm>
          <a:prstGeom prst="rect">
            <a:avLst/>
          </a:prstGeom>
        </p:spPr>
        <p:txBody>
          <a:bodyPr lIns="0" tIns="0" rIns="0" bIns="0">
            <a:noAutofit/>
          </a:bodyPr>
          <a:lstStyle>
            <a:lvl1pPr marL="0" indent="0">
              <a:lnSpc>
                <a:spcPct val="90000"/>
              </a:lnSpc>
              <a:buNone/>
              <a:defRPr sz="2000" b="1" i="0" spc="0">
                <a:solidFill>
                  <a:srgbClr val="717272"/>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4">
            <a:extLst>
              <a:ext uri="{FF2B5EF4-FFF2-40B4-BE49-F238E27FC236}">
                <a16:creationId xmlns:a16="http://schemas.microsoft.com/office/drawing/2014/main" id="{0EA0FFF8-F61B-EC44-B4DB-C862F0CA1FB3}"/>
              </a:ext>
            </a:extLst>
          </p:cNvPr>
          <p:cNvSpPr>
            <a:spLocks noGrp="1"/>
          </p:cNvSpPr>
          <p:nvPr>
            <p:ph type="body" sz="quarter" idx="32"/>
          </p:nvPr>
        </p:nvSpPr>
        <p:spPr>
          <a:xfrm>
            <a:off x="371475" y="2412622"/>
            <a:ext cx="5689600" cy="2605945"/>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CDAEF467-C38A-4640-8685-AE1876532B8F}"/>
              </a:ext>
            </a:extLst>
          </p:cNvPr>
          <p:cNvSpPr>
            <a:spLocks noGrp="1"/>
          </p:cNvSpPr>
          <p:nvPr>
            <p:ph type="body" sz="quarter" idx="33"/>
          </p:nvPr>
        </p:nvSpPr>
        <p:spPr>
          <a:xfrm>
            <a:off x="371475" y="5410201"/>
            <a:ext cx="5689600" cy="79921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23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ases tab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1" y="5054266"/>
            <a:ext cx="12193586" cy="1937084"/>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371475" y="5198224"/>
            <a:ext cx="5689600" cy="1334923"/>
          </a:xfrm>
          <a:prstGeom prst="rect">
            <a:avLst/>
          </a:prstGeom>
        </p:spPr>
        <p:txBody>
          <a:bodyPr lIns="0" tIns="0" rIns="0" bIns="0" numCol="2"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7193883" y="5190061"/>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87CC9A51-A52D-E842-9650-65635AA1CCED}"/>
              </a:ext>
            </a:extLst>
          </p:cNvPr>
          <p:cNvSpPr>
            <a:spLocks noGrp="1"/>
          </p:cNvSpPr>
          <p:nvPr>
            <p:ph type="body" sz="quarter" idx="16"/>
          </p:nvPr>
        </p:nvSpPr>
        <p:spPr>
          <a:xfrm>
            <a:off x="1814518" y="2667857"/>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EE7AE534-5D92-7542-94CD-46B93F8B035B}"/>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9556F70E-8924-D244-81F8-898F318C8A2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065777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4.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20</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6"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84488"/>
      </p:ext>
    </p:extLst>
  </p:cSld>
  <p:clrMap bg1="lt1" tx1="dk1" bg2="lt2" tx2="dk2" accent1="accent1" accent2="accent2" accent3="accent3" accent4="accent4" accent5="accent5" accent6="accent6" hlink="hlink" folHlink="folHlink"/>
  <p:sldLayoutIdLst>
    <p:sldLayoutId id="2147483814"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01997"/>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718" r:id="rId2"/>
    <p:sldLayoutId id="2147483672" r:id="rId3"/>
    <p:sldLayoutId id="2147483677" r:id="rId4"/>
    <p:sldLayoutId id="2147483678" r:id="rId5"/>
    <p:sldLayoutId id="2147483669" r:id="rId6"/>
    <p:sldLayoutId id="2147483737" r:id="rId7"/>
    <p:sldLayoutId id="2147483697" r:id="rId8"/>
    <p:sldLayoutId id="2147483704" r:id="rId9"/>
    <p:sldLayoutId id="2147483705" r:id="rId10"/>
    <p:sldLayoutId id="2147483706" r:id="rId11"/>
    <p:sldLayoutId id="2147483695" r:id="rId12"/>
    <p:sldLayoutId id="2147483691" r:id="rId13"/>
    <p:sldLayoutId id="2147483687" r:id="rId14"/>
    <p:sldLayoutId id="2147483685" r:id="rId15"/>
    <p:sldLayoutId id="2147483684" r:id="rId16"/>
    <p:sldLayoutId id="2147483741" r:id="rId17"/>
    <p:sldLayoutId id="2147483742" r:id="rId18"/>
    <p:sldLayoutId id="2147483708" r:id="rId19"/>
    <p:sldLayoutId id="2147483740" r:id="rId20"/>
    <p:sldLayoutId id="2147483735" r:id="rId21"/>
    <p:sldLayoutId id="2147483736" r:id="rId22"/>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infotech.com/benchmarking/cio-business-vision" TargetMode="Externa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hyperlink" Target="mailto:workshops@infotech.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9062D9-2B73-AD4E-A744-A96E487D619D}"/>
              </a:ext>
            </a:extLst>
          </p:cNvPr>
          <p:cNvSpPr>
            <a:spLocks noGrp="1"/>
          </p:cNvSpPr>
          <p:nvPr>
            <p:ph type="body" sz="quarter" idx="10"/>
          </p:nvPr>
        </p:nvSpPr>
        <p:spPr>
          <a:xfrm>
            <a:off x="650874" y="1391732"/>
            <a:ext cx="8615046" cy="1306512"/>
          </a:xfrm>
        </p:spPr>
        <p:txBody>
          <a:bodyPr/>
          <a:lstStyle/>
          <a:p>
            <a:r>
              <a:rPr lang="en-US" dirty="0"/>
              <a:t>Gov 2.0: </a:t>
            </a:r>
          </a:p>
          <a:p>
            <a:r>
              <a:rPr lang="en-US" dirty="0"/>
              <a:t>Government as a Platform</a:t>
            </a:r>
          </a:p>
        </p:txBody>
      </p:sp>
      <p:sp>
        <p:nvSpPr>
          <p:cNvPr id="5" name="Text Placeholder 4">
            <a:extLst>
              <a:ext uri="{FF2B5EF4-FFF2-40B4-BE49-F238E27FC236}">
                <a16:creationId xmlns:a16="http://schemas.microsoft.com/office/drawing/2014/main" id="{D2E36ABC-364E-584B-A19D-34FC9EC8ACD0}"/>
              </a:ext>
            </a:extLst>
          </p:cNvPr>
          <p:cNvSpPr>
            <a:spLocks noGrp="1"/>
          </p:cNvSpPr>
          <p:nvPr>
            <p:ph type="body" sz="quarter" idx="11"/>
          </p:nvPr>
        </p:nvSpPr>
        <p:spPr/>
        <p:txBody>
          <a:bodyPr/>
          <a:lstStyle/>
          <a:p>
            <a:r>
              <a:rPr lang="en-US" dirty="0"/>
              <a:t>A blueprint for digital governments.</a:t>
            </a:r>
          </a:p>
          <a:p>
            <a:endParaRPr lang="en-US" dirty="0"/>
          </a:p>
        </p:txBody>
      </p:sp>
      <p:grpSp>
        <p:nvGrpSpPr>
          <p:cNvPr id="6" name="Group 5">
            <a:extLst>
              <a:ext uri="{FF2B5EF4-FFF2-40B4-BE49-F238E27FC236}">
                <a16:creationId xmlns:a16="http://schemas.microsoft.com/office/drawing/2014/main" id="{F8868313-D31B-4837-BA2B-6D683D2B7EB5}"/>
              </a:ext>
            </a:extLst>
          </p:cNvPr>
          <p:cNvGrpSpPr/>
          <p:nvPr/>
        </p:nvGrpSpPr>
        <p:grpSpPr>
          <a:xfrm>
            <a:off x="0" y="4767200"/>
            <a:ext cx="12193588" cy="969356"/>
            <a:chOff x="0" y="4767200"/>
            <a:chExt cx="12193588" cy="969356"/>
          </a:xfrm>
        </p:grpSpPr>
        <p:sp>
          <p:nvSpPr>
            <p:cNvPr id="7" name="Rectangle 6">
              <a:extLst>
                <a:ext uri="{FF2B5EF4-FFF2-40B4-BE49-F238E27FC236}">
                  <a16:creationId xmlns:a16="http://schemas.microsoft.com/office/drawing/2014/main" id="{4918D035-86B5-40A3-B15C-7B80E39A611B}"/>
                </a:ext>
              </a:extLst>
            </p:cNvPr>
            <p:cNvSpPr/>
            <p:nvPr/>
          </p:nvSpPr>
          <p:spPr>
            <a:xfrm>
              <a:off x="0" y="4767200"/>
              <a:ext cx="12193588" cy="902525"/>
            </a:xfrm>
            <a:prstGeom prst="rect">
              <a:avLst/>
            </a:prstGeom>
            <a:gradFill>
              <a:gsLst>
                <a:gs pos="99000">
                  <a:schemeClr val="bg1">
                    <a:alpha val="15000"/>
                  </a:schemeClr>
                </a:gs>
                <a:gs pos="0">
                  <a:srgbClr val="2576B7">
                    <a:alpha val="9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TextBox 7">
              <a:extLst>
                <a:ext uri="{FF2B5EF4-FFF2-40B4-BE49-F238E27FC236}">
                  <a16:creationId xmlns:a16="http://schemas.microsoft.com/office/drawing/2014/main" id="{153C2CBB-654B-458B-8303-FD5F42A5A0C8}"/>
                </a:ext>
              </a:extLst>
            </p:cNvPr>
            <p:cNvSpPr txBox="1"/>
            <p:nvPr/>
          </p:nvSpPr>
          <p:spPr>
            <a:xfrm>
              <a:off x="707136"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Light" pitchFamily="2" charset="77"/>
                  <a:ea typeface="Roboto Condensed Light" panose="02000000000000000000" pitchFamily="2" charset="0"/>
                </a:rPr>
                <a:t>EXECUTIVE BRIEF</a:t>
              </a:r>
            </a:p>
            <a:p>
              <a:pPr>
                <a:lnSpc>
                  <a:spcPts val="1400"/>
                </a:lnSpc>
              </a:pPr>
              <a:br>
                <a:rPr lang="en-US" spc="500" dirty="0">
                  <a:solidFill>
                    <a:srgbClr val="2576B7"/>
                  </a:solidFill>
                  <a:latin typeface="Montserrat" pitchFamily="2" charset="77"/>
                </a:rPr>
              </a:br>
              <a:endParaRPr lang="en-US" spc="500" dirty="0">
                <a:solidFill>
                  <a:srgbClr val="2576B7"/>
                </a:solidFill>
                <a:latin typeface="Montserrat" pitchFamily="2" charset="77"/>
              </a:endParaRPr>
            </a:p>
          </p:txBody>
        </p:sp>
      </p:grpSp>
    </p:spTree>
    <p:extLst>
      <p:ext uri="{BB962C8B-B14F-4D97-AF65-F5344CB8AC3E}">
        <p14:creationId xmlns:p14="http://schemas.microsoft.com/office/powerpoint/2010/main" val="30034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4643871" y="393801"/>
            <a:ext cx="7574503" cy="762904"/>
          </a:xfrm>
        </p:spPr>
        <p:txBody>
          <a:bodyPr/>
          <a:lstStyle/>
          <a:p>
            <a:r>
              <a:rPr lang="en-US" dirty="0"/>
              <a:t>Digital government </a:t>
            </a:r>
          </a:p>
        </p:txBody>
      </p:sp>
      <p:sp>
        <p:nvSpPr>
          <p:cNvPr id="3" name="Text Placeholder 2">
            <a:extLst>
              <a:ext uri="{FF2B5EF4-FFF2-40B4-BE49-F238E27FC236}">
                <a16:creationId xmlns:a16="http://schemas.microsoft.com/office/drawing/2014/main" id="{5A0D6CA2-B6FE-0448-A128-0F7D03701F6D}"/>
              </a:ext>
            </a:extLst>
          </p:cNvPr>
          <p:cNvSpPr>
            <a:spLocks noGrp="1"/>
          </p:cNvSpPr>
          <p:nvPr>
            <p:ph type="body" sz="quarter" idx="33"/>
          </p:nvPr>
        </p:nvSpPr>
        <p:spPr>
          <a:xfrm>
            <a:off x="4643871" y="1584487"/>
            <a:ext cx="6861969" cy="3275796"/>
          </a:xfrm>
        </p:spPr>
        <p:txBody>
          <a:bodyPr/>
          <a:lstStyle/>
          <a:p>
            <a:pPr marL="0" indent="0">
              <a:buNone/>
            </a:pPr>
            <a:r>
              <a:rPr lang="en-US" dirty="0"/>
              <a:t>The term “Government as a Platform” was originally coined by Tim O’Reilly (Forbes, 2009) and was influenced by open source software, the Internet, the Web, and a paradigm shift towards platform enterprises.</a:t>
            </a:r>
          </a:p>
          <a:p>
            <a:pPr marL="0" indent="0">
              <a:buNone/>
            </a:pPr>
            <a:r>
              <a:rPr lang="en-US" dirty="0"/>
              <a:t>This model of government is a departure from the traditional government model, which is deeply hierarchical and do-it-all (</a:t>
            </a:r>
            <a:r>
              <a:rPr lang="en-US"/>
              <a:t>i</a:t>
            </a:r>
            <a:r>
              <a:rPr lang="en-US" dirty="0"/>
              <a:t>.e. government should do everything by itself). The traditional model results in inefficiencies, silos, information fragmentation, high expenses, and poor delivery of services to citizens and other stakeholders. Moreover, it has led to the engagement of preferred vendors, which in turn leads to transparency issues and hampers innovation.</a:t>
            </a:r>
          </a:p>
          <a:p>
            <a:pPr marL="0" indent="0">
              <a:buNone/>
            </a:pPr>
            <a:r>
              <a:rPr lang="en-US" dirty="0"/>
              <a:t>The Government as a Platform model turns the old style of government on its head and favors an open and participatory style of government, where collective intelligence and collaboration lead to a more agile and effective government.</a:t>
            </a:r>
          </a:p>
          <a:p>
            <a:pPr marL="0" indent="0">
              <a:buNone/>
            </a:pPr>
            <a:r>
              <a:rPr lang="en-US" dirty="0"/>
              <a:t>GaaP allows data to be turned into asset through the strategies of open data and open API.</a:t>
            </a:r>
          </a:p>
          <a:p>
            <a:pPr marL="0" indent="0">
              <a:buNone/>
            </a:pPr>
            <a:endParaRPr lang="en-US" dirty="0"/>
          </a:p>
          <a:p>
            <a:pPr marL="0" indent="0">
              <a:buNone/>
            </a:pPr>
            <a:endParaRPr lang="en-US" dirty="0"/>
          </a:p>
        </p:txBody>
      </p:sp>
      <p:sp>
        <p:nvSpPr>
          <p:cNvPr id="14" name="Text Placeholder 6">
            <a:extLst>
              <a:ext uri="{FF2B5EF4-FFF2-40B4-BE49-F238E27FC236}">
                <a16:creationId xmlns:a16="http://schemas.microsoft.com/office/drawing/2014/main" id="{598A4212-10DE-4744-A78A-B5F7C1DDE3D1}"/>
              </a:ext>
            </a:extLst>
          </p:cNvPr>
          <p:cNvSpPr txBox="1">
            <a:spLocks/>
          </p:cNvSpPr>
          <p:nvPr/>
        </p:nvSpPr>
        <p:spPr>
          <a:xfrm>
            <a:off x="184727" y="278616"/>
            <a:ext cx="3588975" cy="638888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a:lnSpc>
                <a:spcPct val="100000"/>
              </a:lnSpc>
            </a:pPr>
            <a:endParaRPr lang="en-US" sz="1400" dirty="0">
              <a:solidFill>
                <a:schemeClr val="bg1"/>
              </a:solidFill>
              <a:latin typeface="Montserrat Light" pitchFamily="2" charset="77"/>
            </a:endParaRPr>
          </a:p>
          <a:p>
            <a:pPr marL="366713">
              <a:lnSpc>
                <a:spcPct val="100000"/>
              </a:lnSpc>
            </a:pPr>
            <a:endParaRPr lang="en-US" sz="1400" dirty="0">
              <a:solidFill>
                <a:schemeClr val="bg1"/>
              </a:solidFill>
              <a:latin typeface="Montserrat Light" pitchFamily="2" charset="77"/>
            </a:endParaRPr>
          </a:p>
          <a:p>
            <a:pPr marL="366713">
              <a:lnSpc>
                <a:spcPct val="100000"/>
              </a:lnSpc>
            </a:pPr>
            <a:r>
              <a:rPr lang="en-US" sz="1600" dirty="0">
                <a:solidFill>
                  <a:schemeClr val="bg1"/>
                </a:solidFill>
                <a:latin typeface="Montserrat Medium" panose="020B0604020202020204" charset="0"/>
              </a:rPr>
              <a:t>“This [Gov 2.0] is a radical departure from the old model of government, which Donald Kettl so aptly named ‘vending machine government.’ We pay our taxes; we get back services. And when we don't get what we expect, our ‘participation’ is limited to protest – essentially, shaking the vending machine.</a:t>
            </a:r>
          </a:p>
          <a:p>
            <a:pPr marL="366713">
              <a:lnSpc>
                <a:spcPct val="100000"/>
              </a:lnSpc>
            </a:pPr>
            <a:r>
              <a:rPr lang="en-US" sz="1600" dirty="0">
                <a:solidFill>
                  <a:schemeClr val="bg1"/>
                </a:solidFill>
                <a:latin typeface="Montserrat Medium" panose="020B0604020202020204" charset="0"/>
              </a:rPr>
              <a:t>In the vending-machine model, the full menu of available services is determined beforehand. A small number of vendors have the ability to get their products into the machine, and as a result, the choices are limited, and the prices are high.”</a:t>
            </a:r>
          </a:p>
          <a:p>
            <a:pPr marL="366713">
              <a:lnSpc>
                <a:spcPct val="100000"/>
              </a:lnSpc>
            </a:pPr>
            <a:r>
              <a:rPr lang="en-US" sz="1200" dirty="0">
                <a:solidFill>
                  <a:schemeClr val="bg1"/>
                </a:solidFill>
                <a:latin typeface="Montserrat Medium" panose="020B0604020202020204" charset="0"/>
              </a:rPr>
              <a:t>– Tim O'Reilly, “Gov 2.0: The Promise Of Innovation”</a:t>
            </a:r>
          </a:p>
        </p:txBody>
      </p:sp>
      <p:sp>
        <p:nvSpPr>
          <p:cNvPr id="27" name="Text Placeholder 6">
            <a:extLst>
              <a:ext uri="{FF2B5EF4-FFF2-40B4-BE49-F238E27FC236}">
                <a16:creationId xmlns:a16="http://schemas.microsoft.com/office/drawing/2014/main" id="{96B039F5-6A43-4592-88BA-E2327560A8A2}"/>
              </a:ext>
            </a:extLst>
          </p:cNvPr>
          <p:cNvSpPr txBox="1">
            <a:spLocks/>
          </p:cNvSpPr>
          <p:nvPr/>
        </p:nvSpPr>
        <p:spPr>
          <a:xfrm>
            <a:off x="4643871" y="1041319"/>
            <a:ext cx="6074928"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717171"/>
                </a:solidFill>
              </a:rPr>
              <a:t>Gov 2.0: Government as a Platform</a:t>
            </a:r>
          </a:p>
        </p:txBody>
      </p:sp>
      <p:grpSp>
        <p:nvGrpSpPr>
          <p:cNvPr id="26" name="Group 25">
            <a:extLst>
              <a:ext uri="{FF2B5EF4-FFF2-40B4-BE49-F238E27FC236}">
                <a16:creationId xmlns:a16="http://schemas.microsoft.com/office/drawing/2014/main" id="{DFA4EE24-C7C1-4986-8ED1-E51838454093}"/>
              </a:ext>
            </a:extLst>
          </p:cNvPr>
          <p:cNvGrpSpPr/>
          <p:nvPr/>
        </p:nvGrpSpPr>
        <p:grpSpPr>
          <a:xfrm>
            <a:off x="4643871" y="4948629"/>
            <a:ext cx="6861969" cy="1371754"/>
            <a:chOff x="6353842" y="3127248"/>
            <a:chExt cx="3887438" cy="1664208"/>
          </a:xfrm>
        </p:grpSpPr>
        <p:sp>
          <p:nvSpPr>
            <p:cNvPr id="28" name="Rectangle 27">
              <a:extLst>
                <a:ext uri="{FF2B5EF4-FFF2-40B4-BE49-F238E27FC236}">
                  <a16:creationId xmlns:a16="http://schemas.microsoft.com/office/drawing/2014/main" id="{BBE548D3-F0F1-4479-B030-42069572687E}"/>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endParaRPr lang="en-US" sz="1600" dirty="0">
                <a:solidFill>
                  <a:schemeClr val="bg1"/>
                </a:solidFill>
                <a:latin typeface="Montserrat Medium" pitchFamily="2" charset="77"/>
              </a:endParaRPr>
            </a:p>
            <a:p>
              <a:pPr>
                <a:spcBef>
                  <a:spcPts val="800"/>
                </a:spcBef>
              </a:pPr>
              <a:r>
                <a:rPr lang="en-US" sz="1600" dirty="0">
                  <a:solidFill>
                    <a:schemeClr val="bg1"/>
                  </a:solidFill>
                  <a:latin typeface="Montserrat Medium" pitchFamily="2" charset="77"/>
                </a:rPr>
                <a:t>Info-Tech Insight</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GaaP is not just about technology – it is a shift in mindset, culture, and organization. It is also a change in how a government’s relationship changes from simply a doer to more of an enabler and an orchestrator.</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a:t>
              </a:r>
            </a:p>
          </p:txBody>
        </p:sp>
        <p:sp>
          <p:nvSpPr>
            <p:cNvPr id="29" name="Rectangle 28">
              <a:extLst>
                <a:ext uri="{FF2B5EF4-FFF2-40B4-BE49-F238E27FC236}">
                  <a16:creationId xmlns:a16="http://schemas.microsoft.com/office/drawing/2014/main" id="{4D725920-4D24-4C5E-B540-7D117A38A8DF}"/>
                </a:ext>
              </a:extLst>
            </p:cNvPr>
            <p:cNvSpPr/>
            <p:nvPr/>
          </p:nvSpPr>
          <p:spPr>
            <a:xfrm>
              <a:off x="6353842" y="3127248"/>
              <a:ext cx="3887438" cy="1664208"/>
            </a:xfrm>
            <a:prstGeom prst="rect">
              <a:avLst/>
            </a:prstGeom>
            <a:noFill/>
            <a:ln w="3175" cmpd="thinThick">
              <a:gradFill>
                <a:gsLst>
                  <a:gs pos="0">
                    <a:srgbClr val="2576B7"/>
                  </a:gs>
                  <a:gs pos="47000">
                    <a:srgbClr val="2576B7">
                      <a:alpha val="0"/>
                    </a:srgbClr>
                  </a:gs>
                  <a:gs pos="99000">
                    <a:srgbClr val="2576B7"/>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268356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p:txBody>
          <a:bodyPr/>
          <a:lstStyle/>
          <a:p>
            <a:r>
              <a:rPr lang="en-US" dirty="0"/>
              <a:t>Digital government </a:t>
            </a:r>
          </a:p>
        </p:txBody>
      </p:sp>
      <p:sp>
        <p:nvSpPr>
          <p:cNvPr id="4" name="Text Placeholder 3">
            <a:extLst>
              <a:ext uri="{FF2B5EF4-FFF2-40B4-BE49-F238E27FC236}">
                <a16:creationId xmlns:a16="http://schemas.microsoft.com/office/drawing/2014/main" id="{29B45843-4793-0D46-ADB9-5222430FB6D3}"/>
              </a:ext>
            </a:extLst>
          </p:cNvPr>
          <p:cNvSpPr>
            <a:spLocks noGrp="1"/>
          </p:cNvSpPr>
          <p:nvPr>
            <p:ph type="body" sz="quarter" idx="14"/>
          </p:nvPr>
        </p:nvSpPr>
        <p:spPr>
          <a:xfrm>
            <a:off x="8494728" y="1171354"/>
            <a:ext cx="3247133" cy="4881142"/>
          </a:xfrm>
        </p:spPr>
        <p:txBody>
          <a:bodyPr/>
          <a:lstStyle/>
          <a:p>
            <a:pPr marL="14288">
              <a:lnSpc>
                <a:spcPct val="100000"/>
              </a:lnSpc>
            </a:pPr>
            <a:r>
              <a:rPr lang="en-US" sz="1600" dirty="0">
                <a:latin typeface="Montserrat Medium" panose="020B0604020202020204" charset="0"/>
              </a:rPr>
              <a:t>“… many governments are still focused on simple digitisation rather than system transformation. … many governments have, to date, largely interpreted ‘Gov as a Platform’ as simply common or shared platforms or shared services. While common or shared platforms can provide savings and efficiencies, it has not enabled the system transformation needed to get true digital transformation across government or third-party value-add on the top of reusable government service components.”</a:t>
            </a:r>
          </a:p>
          <a:p>
            <a:pPr marL="14288">
              <a:lnSpc>
                <a:spcPct val="100000"/>
              </a:lnSpc>
            </a:pPr>
            <a:r>
              <a:rPr lang="en-US" sz="1200" dirty="0">
                <a:solidFill>
                  <a:srgbClr val="FFFFFF"/>
                </a:solidFill>
                <a:latin typeface="Montserrat Medium" panose="020B0604020202020204" charset="0"/>
              </a:rPr>
              <a:t>– Pia Andrews, “Government as a Platform: the foundation for Digital Government and Gov 2.0”</a:t>
            </a:r>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33"/>
          </p:nvPr>
        </p:nvSpPr>
        <p:spPr>
          <a:xfrm>
            <a:off x="377363" y="2233114"/>
            <a:ext cx="6678613" cy="3243898"/>
          </a:xfrm>
          <a:prstGeom prst="rect">
            <a:avLst/>
          </a:prstGeom>
        </p:spPr>
        <p:txBody>
          <a:bodyPr/>
          <a:lstStyle/>
          <a:p>
            <a:pPr marL="0" indent="0">
              <a:buNone/>
            </a:pPr>
            <a:r>
              <a:rPr lang="en-US" b="1" dirty="0"/>
              <a:t>GaaP</a:t>
            </a:r>
            <a:r>
              <a:rPr lang="en-US" dirty="0"/>
              <a:t> is a model that helps envision strategies for a digital government. It is the culmination of strategies that include society, citizens, and technologies. It is also about creating opportunities for economic growth, citizen engagement and participation, collaboration, and co-creation through the use of digital assets like data and APIs. It is a model for a programmable government.</a:t>
            </a:r>
          </a:p>
          <a:p>
            <a:pPr marL="0" indent="0">
              <a:buNone/>
            </a:pPr>
            <a:r>
              <a:rPr lang="en-US" dirty="0"/>
              <a:t>The GaaP concept can be applied at the federal, provincial, city, and even agency level.</a:t>
            </a:r>
          </a:p>
          <a:p>
            <a:pPr marL="0" indent="0">
              <a:buNone/>
            </a:pPr>
            <a:r>
              <a:rPr lang="en-US" b="1" dirty="0"/>
              <a:t>Government platforms </a:t>
            </a:r>
            <a:r>
              <a:rPr lang="en-US" dirty="0"/>
              <a:t>are enablers of digital services, products, applications, and infrastructure. Digital governments, including tech giants like Google, Amazon, Facebook, etc., develop these digital platforms as part of their digital strategies. </a:t>
            </a:r>
          </a:p>
          <a:p>
            <a:pPr marL="0" indent="0">
              <a:buNone/>
            </a:pPr>
            <a:r>
              <a:rPr lang="en-US" dirty="0"/>
              <a:t>Examples of government platforms include digital identity platforms, open data platforms, and integration platforms.</a:t>
            </a:r>
          </a:p>
          <a:p>
            <a:pPr marL="0" indent="0">
              <a:buNone/>
            </a:pPr>
            <a:endParaRPr lang="en-US" dirty="0"/>
          </a:p>
        </p:txBody>
      </p:sp>
      <p:sp>
        <p:nvSpPr>
          <p:cNvPr id="11" name="Rectangle 10">
            <a:extLst>
              <a:ext uri="{FF2B5EF4-FFF2-40B4-BE49-F238E27FC236}">
                <a16:creationId xmlns:a16="http://schemas.microsoft.com/office/drawing/2014/main" id="{FF707AFD-EEE2-475B-9A7E-225FC113942F}"/>
              </a:ext>
            </a:extLst>
          </p:cNvPr>
          <p:cNvSpPr/>
          <p:nvPr/>
        </p:nvSpPr>
        <p:spPr>
          <a:xfrm>
            <a:off x="283635" y="1171354"/>
            <a:ext cx="7291294" cy="400110"/>
          </a:xfrm>
          <a:prstGeom prst="rect">
            <a:avLst/>
          </a:prstGeom>
        </p:spPr>
        <p:txBody>
          <a:bodyPr wrap="square">
            <a:spAutoFit/>
          </a:bodyPr>
          <a:lstStyle/>
          <a:p>
            <a:r>
              <a:rPr lang="en-US" sz="2000" dirty="0">
                <a:solidFill>
                  <a:srgbClr val="717171"/>
                </a:solidFill>
                <a:latin typeface="Montserrat SemiBold" pitchFamily="2" charset="77"/>
                <a:cs typeface="Arial" panose="020B0604020202020204" pitchFamily="34" charset="0"/>
              </a:rPr>
              <a:t>GaaP vs. digital/government platforms</a:t>
            </a:r>
          </a:p>
        </p:txBody>
      </p:sp>
      <p:grpSp>
        <p:nvGrpSpPr>
          <p:cNvPr id="6" name="Group 5">
            <a:extLst>
              <a:ext uri="{FF2B5EF4-FFF2-40B4-BE49-F238E27FC236}">
                <a16:creationId xmlns:a16="http://schemas.microsoft.com/office/drawing/2014/main" id="{AC3DC31C-3D40-4B02-9DD7-BD9F18FE97AC}"/>
              </a:ext>
            </a:extLst>
          </p:cNvPr>
          <p:cNvGrpSpPr/>
          <p:nvPr/>
        </p:nvGrpSpPr>
        <p:grpSpPr>
          <a:xfrm>
            <a:off x="387071" y="5377343"/>
            <a:ext cx="7291294" cy="1371754"/>
            <a:chOff x="6353842" y="3127248"/>
            <a:chExt cx="3887438" cy="1664208"/>
          </a:xfrm>
        </p:grpSpPr>
        <p:sp>
          <p:nvSpPr>
            <p:cNvPr id="7" name="Rectangle 6">
              <a:extLst>
                <a:ext uri="{FF2B5EF4-FFF2-40B4-BE49-F238E27FC236}">
                  <a16:creationId xmlns:a16="http://schemas.microsoft.com/office/drawing/2014/main" id="{A2FB9724-4AF8-4396-B76F-B99674790274}"/>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endParaRPr lang="en-US" sz="1600" dirty="0">
                <a:solidFill>
                  <a:schemeClr val="bg1"/>
                </a:solidFill>
                <a:latin typeface="Montserrat Medium" pitchFamily="2" charset="77"/>
              </a:endParaRPr>
            </a:p>
            <a:p>
              <a:pPr>
                <a:spcBef>
                  <a:spcPts val="800"/>
                </a:spcBef>
              </a:pPr>
              <a:r>
                <a:rPr lang="en-US" sz="1600" dirty="0">
                  <a:solidFill>
                    <a:schemeClr val="bg1"/>
                  </a:solidFill>
                  <a:latin typeface="Montserrat Medium" pitchFamily="2" charset="77"/>
                </a:rPr>
                <a:t>Info-Tech Insight</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GaaP is about the digital transformation of a government, whereas digital platforms are vehicles through which governments use and develop technologies as part of their digital transformation strategy.</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a:t>
              </a:r>
            </a:p>
          </p:txBody>
        </p:sp>
        <p:sp>
          <p:nvSpPr>
            <p:cNvPr id="9" name="Rectangle 8">
              <a:extLst>
                <a:ext uri="{FF2B5EF4-FFF2-40B4-BE49-F238E27FC236}">
                  <a16:creationId xmlns:a16="http://schemas.microsoft.com/office/drawing/2014/main" id="{7554E905-738C-43AE-AD6E-12164C04C31C}"/>
                </a:ext>
              </a:extLst>
            </p:cNvPr>
            <p:cNvSpPr/>
            <p:nvPr/>
          </p:nvSpPr>
          <p:spPr>
            <a:xfrm>
              <a:off x="6353842" y="3127248"/>
              <a:ext cx="3887438" cy="1664208"/>
            </a:xfrm>
            <a:prstGeom prst="rect">
              <a:avLst/>
            </a:prstGeom>
            <a:noFill/>
            <a:ln w="3175" cmpd="thinThick">
              <a:gradFill>
                <a:gsLst>
                  <a:gs pos="0">
                    <a:srgbClr val="2576B7"/>
                  </a:gs>
                  <a:gs pos="47000">
                    <a:srgbClr val="2576B7">
                      <a:alpha val="0"/>
                    </a:srgbClr>
                  </a:gs>
                  <a:gs pos="99000">
                    <a:srgbClr val="2576B7"/>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404026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5555627" cy="744655"/>
          </a:xfrm>
        </p:spPr>
        <p:txBody>
          <a:bodyPr/>
          <a:lstStyle/>
          <a:p>
            <a:r>
              <a:rPr lang="en-US" dirty="0"/>
              <a:t>Digital government</a:t>
            </a:r>
          </a:p>
        </p:txBody>
      </p:sp>
      <p:sp>
        <p:nvSpPr>
          <p:cNvPr id="2" name="Rectangle 1">
            <a:extLst>
              <a:ext uri="{FF2B5EF4-FFF2-40B4-BE49-F238E27FC236}">
                <a16:creationId xmlns:a16="http://schemas.microsoft.com/office/drawing/2014/main" id="{4590AC26-8C2F-4681-A0EF-F0C6FFC6A26E}"/>
              </a:ext>
            </a:extLst>
          </p:cNvPr>
          <p:cNvSpPr/>
          <p:nvPr/>
        </p:nvSpPr>
        <p:spPr>
          <a:xfrm>
            <a:off x="353822" y="1184865"/>
            <a:ext cx="5742972" cy="400110"/>
          </a:xfrm>
          <a:prstGeom prst="rect">
            <a:avLst/>
          </a:prstGeom>
        </p:spPr>
        <p:txBody>
          <a:bodyPr wrap="square">
            <a:spAutoFit/>
          </a:bodyPr>
          <a:lstStyle/>
          <a:p>
            <a:r>
              <a:rPr lang="en-US" sz="2000" dirty="0">
                <a:solidFill>
                  <a:srgbClr val="717171"/>
                </a:solidFill>
                <a:latin typeface="Montserrat SemiBold" pitchFamily="2" charset="77"/>
                <a:cs typeface="Arial" panose="020B0604020202020204" pitchFamily="34" charset="0"/>
              </a:rPr>
              <a:t>Benefits of GaaP</a:t>
            </a:r>
          </a:p>
        </p:txBody>
      </p:sp>
      <p:sp>
        <p:nvSpPr>
          <p:cNvPr id="77" name="Text Placeholder 7">
            <a:extLst>
              <a:ext uri="{FF2B5EF4-FFF2-40B4-BE49-F238E27FC236}">
                <a16:creationId xmlns:a16="http://schemas.microsoft.com/office/drawing/2014/main" id="{A39DA254-BD9B-4741-977F-B3D376346C24}"/>
              </a:ext>
            </a:extLst>
          </p:cNvPr>
          <p:cNvSpPr txBox="1">
            <a:spLocks/>
          </p:cNvSpPr>
          <p:nvPr/>
        </p:nvSpPr>
        <p:spPr>
          <a:xfrm>
            <a:off x="428367" y="2047538"/>
            <a:ext cx="5742972" cy="3729037"/>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rPr>
              <a:t>Government as a Platform provides a necessary foundation for governments to experience four important advantages:</a:t>
            </a:r>
          </a:p>
          <a:p>
            <a:pPr marL="285750" indent="-285750">
              <a:buFont typeface="Arial" panose="020B0604020202020204" pitchFamily="34" charset="0"/>
              <a:buChar char="•"/>
            </a:pPr>
            <a:r>
              <a:rPr lang="en-US" dirty="0">
                <a:solidFill>
                  <a:srgbClr val="000000"/>
                </a:solidFill>
              </a:rPr>
              <a:t>Allowing government programs and policy to become “responsive, resilient, and relevant throughout a time of increasing societal and economic change” </a:t>
            </a:r>
          </a:p>
          <a:p>
            <a:pPr marL="285750" indent="-285750">
              <a:buFont typeface="Arial" panose="020B0604020202020204" pitchFamily="34" charset="0"/>
              <a:buChar char="•"/>
            </a:pPr>
            <a:r>
              <a:rPr lang="en-US" dirty="0">
                <a:solidFill>
                  <a:srgbClr val="000000"/>
                </a:solidFill>
              </a:rPr>
              <a:t>Digitally enabling government practices in order to create “better service delivery, modern and scalable approaches to regulation and compliance, [and[ better risk and security management”</a:t>
            </a:r>
          </a:p>
          <a:p>
            <a:pPr marL="285750" indent="-285750">
              <a:buFont typeface="Arial" panose="020B0604020202020204" pitchFamily="34" charset="0"/>
              <a:buChar char="•"/>
            </a:pPr>
            <a:r>
              <a:rPr lang="en-US" dirty="0">
                <a:solidFill>
                  <a:srgbClr val="000000"/>
                </a:solidFill>
              </a:rPr>
              <a:t>Adding an “ecosystem of services, products, and other value-add” onto the base of public investment and digital public infrastructure </a:t>
            </a:r>
          </a:p>
          <a:p>
            <a:pPr marL="285750" indent="-285750">
              <a:buFont typeface="Arial" panose="020B0604020202020204" pitchFamily="34" charset="0"/>
              <a:buChar char="•"/>
            </a:pPr>
            <a:r>
              <a:rPr lang="en-US" dirty="0">
                <a:solidFill>
                  <a:srgbClr val="000000"/>
                </a:solidFill>
              </a:rPr>
              <a:t>Automating service delivery – if “data, content, transaction systems, and rules are programmatically available, you create the opportunity for holistic service delivery across portfolios and jurisdictional boundaries”</a:t>
            </a:r>
          </a:p>
          <a:p>
            <a:pPr marL="285750" indent="-285750">
              <a:buFont typeface="Arial" panose="020B0604020202020204" pitchFamily="34" charset="0"/>
              <a:buChar char="•"/>
            </a:pP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CA" i="1" dirty="0">
              <a:solidFill>
                <a:srgbClr val="000000"/>
              </a:solidFill>
            </a:endParaRPr>
          </a:p>
        </p:txBody>
      </p:sp>
      <p:pic>
        <p:nvPicPr>
          <p:cNvPr id="7" name="Picture 4">
            <a:extLst>
              <a:ext uri="{FF2B5EF4-FFF2-40B4-BE49-F238E27FC236}">
                <a16:creationId xmlns:a16="http://schemas.microsoft.com/office/drawing/2014/main" id="{94209396-D8B0-4C9B-8849-0E6BF4FD3E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445188" y="1784851"/>
            <a:ext cx="5162116" cy="37290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42D82A8-B95E-43F1-B2F1-73CF185DFB97}"/>
              </a:ext>
            </a:extLst>
          </p:cNvPr>
          <p:cNvSpPr/>
          <p:nvPr/>
        </p:nvSpPr>
        <p:spPr>
          <a:xfrm>
            <a:off x="428367" y="5620474"/>
            <a:ext cx="5254678" cy="564016"/>
          </a:xfrm>
          <a:prstGeom prst="rect">
            <a:avLst/>
          </a:prstGeom>
        </p:spPr>
        <p:txBody>
          <a:bodyPr lIns="0" tIns="0" rIns="0" bIns="0" numCol="1" spcCol="360000">
            <a:noAutofit/>
          </a:bodyPr>
          <a:lstStyle/>
          <a:p>
            <a:pPr defTabSz="914400">
              <a:lnSpc>
                <a:spcPts val="1800"/>
              </a:lnSpc>
              <a:spcBef>
                <a:spcPts val="1000"/>
              </a:spcBef>
            </a:pPr>
            <a:r>
              <a:rPr lang="en-US" sz="1400" dirty="0">
                <a:solidFill>
                  <a:srgbClr val="000000"/>
                </a:solidFill>
                <a:latin typeface="Roboto Condensed Light" panose="02000000000000000000" pitchFamily="2" charset="0"/>
              </a:rPr>
              <a:t>– Pia Andrews, “Government as a Platform: the foundation for Digital Government and Gov 2.0”</a:t>
            </a:r>
          </a:p>
        </p:txBody>
      </p:sp>
    </p:spTree>
    <p:extLst>
      <p:ext uri="{BB962C8B-B14F-4D97-AF65-F5344CB8AC3E}">
        <p14:creationId xmlns:p14="http://schemas.microsoft.com/office/powerpoint/2010/main" val="205576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54105" y="530021"/>
            <a:ext cx="11536205" cy="1130188"/>
          </a:xfrm>
        </p:spPr>
        <p:txBody>
          <a:bodyPr>
            <a:noAutofit/>
          </a:bodyPr>
          <a:lstStyle/>
          <a:p>
            <a:r>
              <a:rPr lang="en-US" dirty="0">
                <a:solidFill>
                  <a:srgbClr val="717171"/>
                </a:solidFill>
              </a:rPr>
              <a:t>Info-Tech’s methodology for GaaP strategy</a:t>
            </a:r>
          </a:p>
        </p:txBody>
      </p:sp>
      <p:sp>
        <p:nvSpPr>
          <p:cNvPr id="7" name="Rectangle 6">
            <a:extLst>
              <a:ext uri="{FF2B5EF4-FFF2-40B4-BE49-F238E27FC236}">
                <a16:creationId xmlns:a16="http://schemas.microsoft.com/office/drawing/2014/main" id="{CD4FD073-B817-4E3F-89E9-A6CEE16BA7E5}"/>
              </a:ext>
            </a:extLst>
          </p:cNvPr>
          <p:cNvSpPr/>
          <p:nvPr/>
        </p:nvSpPr>
        <p:spPr>
          <a:xfrm flipV="1">
            <a:off x="354105" y="1785789"/>
            <a:ext cx="11536206" cy="83864"/>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extLst>
              <p:ext uri="{D42A27DB-BD31-4B8C-83A1-F6EECF244321}">
                <p14:modId xmlns:p14="http://schemas.microsoft.com/office/powerpoint/2010/main" val="10577591"/>
              </p:ext>
            </p:extLst>
          </p:nvPr>
        </p:nvGraphicFramePr>
        <p:xfrm>
          <a:off x="375131" y="1995233"/>
          <a:ext cx="11515179" cy="4397492"/>
        </p:xfrm>
        <a:graphic>
          <a:graphicData uri="http://schemas.openxmlformats.org/drawingml/2006/table">
            <a:tbl>
              <a:tblPr firstRow="1" bandRow="1">
                <a:tableStyleId>{5C22544A-7EE6-4342-B048-85BDC9FD1C3A}</a:tableStyleId>
              </a:tblPr>
              <a:tblGrid>
                <a:gridCol w="1955395">
                  <a:extLst>
                    <a:ext uri="{9D8B030D-6E8A-4147-A177-3AD203B41FA5}">
                      <a16:colId xmlns:a16="http://schemas.microsoft.com/office/drawing/2014/main" val="976837652"/>
                    </a:ext>
                  </a:extLst>
                </a:gridCol>
                <a:gridCol w="3155874">
                  <a:extLst>
                    <a:ext uri="{9D8B030D-6E8A-4147-A177-3AD203B41FA5}">
                      <a16:colId xmlns:a16="http://schemas.microsoft.com/office/drawing/2014/main" val="2500794229"/>
                    </a:ext>
                  </a:extLst>
                </a:gridCol>
                <a:gridCol w="3217653">
                  <a:extLst>
                    <a:ext uri="{9D8B030D-6E8A-4147-A177-3AD203B41FA5}">
                      <a16:colId xmlns:a16="http://schemas.microsoft.com/office/drawing/2014/main" val="1791260046"/>
                    </a:ext>
                  </a:extLst>
                </a:gridCol>
                <a:gridCol w="3186257">
                  <a:extLst>
                    <a:ext uri="{9D8B030D-6E8A-4147-A177-3AD203B41FA5}">
                      <a16:colId xmlns:a16="http://schemas.microsoft.com/office/drawing/2014/main" val="4002077772"/>
                    </a:ext>
                  </a:extLst>
                </a:gridCol>
              </a:tblGrid>
              <a:tr h="898372">
                <a:tc>
                  <a:txBody>
                    <a:bodyPr/>
                    <a:lstStyle/>
                    <a:p>
                      <a:pPr marL="12700" marR="962660" indent="0">
                        <a:lnSpc>
                          <a:spcPct val="101000"/>
                        </a:lnSpc>
                        <a:spcBef>
                          <a:spcPts val="2045"/>
                        </a:spcBef>
                        <a:tabLst/>
                      </a:pPr>
                      <a:endParaRPr sz="1200" b="0" i="0" dirty="0">
                        <a:latin typeface="Montserrat SemiBold" pitchFamily="2" charset="77"/>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1. Open and Collaborative</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2. Accessible and Connected</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3. Digital and Programmable</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1610372">
                <a:tc>
                  <a:txBody>
                    <a:bodyPr/>
                    <a:lstStyle/>
                    <a:p>
                      <a:r>
                        <a:rPr lang="en-US" sz="1400" b="1" i="0" dirty="0">
                          <a:solidFill>
                            <a:srgbClr val="4A4A4A"/>
                          </a:solidFill>
                          <a:latin typeface="Montserrat SemiBold" pitchFamily="2" charset="77"/>
                        </a:rPr>
                        <a:t>Phase Steps</a:t>
                      </a:r>
                    </a:p>
                  </a:txBody>
                  <a:tcPr marL="108000" marR="0" marT="36000" marB="14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 GaaP Strategy: Open and Collaborative</a:t>
                      </a:r>
                    </a:p>
                    <a:p>
                      <a:pPr algn="ctr">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2. Case Study: Open APIs</a:t>
                      </a:r>
                    </a:p>
                    <a:p>
                      <a:pPr algn="ctr">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3. Case Study: Open Data</a:t>
                      </a:r>
                    </a:p>
                    <a:p>
                      <a:pPr algn="ctr">
                        <a:lnSpc>
                          <a:spcPct val="100000"/>
                        </a:lnSpc>
                      </a:pP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ctr">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 GaaP Strategy: Accessible and Connected</a:t>
                      </a:r>
                    </a:p>
                    <a:p>
                      <a:pPr algn="ctr">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2. Digital Equity and Digital Inclusion</a:t>
                      </a:r>
                    </a:p>
                    <a:p>
                      <a:pPr algn="ctr">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3. Case Study: Interoperability</a:t>
                      </a:r>
                    </a:p>
                    <a:p>
                      <a:pPr algn="ctr">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4. Digital Marketplace</a:t>
                      </a:r>
                    </a:p>
                    <a:p>
                      <a:pPr algn="ctr">
                        <a:lnSpc>
                          <a:spcPct val="100000"/>
                        </a:lnSpc>
                      </a:pP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ctr">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1. GaaP Strategy: Digital and Programmable</a:t>
                      </a:r>
                    </a:p>
                    <a:p>
                      <a:pPr algn="ctr">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2. Digital Identity</a:t>
                      </a:r>
                    </a:p>
                    <a:p>
                      <a:pPr algn="ctr">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3. Programmable Policies: Legislation as Code</a:t>
                      </a:r>
                    </a:p>
                    <a:p>
                      <a:pPr algn="ctr">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4. Enabling Platforms</a:t>
                      </a:r>
                    </a:p>
                    <a:p>
                      <a:pPr algn="ctr">
                        <a:lnSpc>
                          <a:spcPct val="100000"/>
                        </a:lnSpc>
                      </a:pP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1740139">
                <a:tc>
                  <a:txBody>
                    <a:bodyPr/>
                    <a:lstStyle/>
                    <a:p>
                      <a:r>
                        <a:rPr lang="en-US" sz="1400" b="1" i="0" dirty="0">
                          <a:solidFill>
                            <a:srgbClr val="4A4A4A"/>
                          </a:solidFill>
                          <a:latin typeface="Montserrat SemiBold" pitchFamily="2" charset="77"/>
                        </a:rPr>
                        <a:t>Phase Outcomes</a:t>
                      </a:r>
                    </a:p>
                  </a:txBody>
                  <a:tcPr marL="108000" marR="10800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This section helps develop a clear understanding of the important aspects of being an open and collaborative government. Examples and case studies clarify the strategy. </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ctr">
                        <a:lnSpc>
                          <a:spcPct val="100000"/>
                        </a:lnSpc>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This section’s core learning objective is to consider accessibility and integration as strategies for a digital government. Case studies show how these strategies are being implemented by various governments.</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ctr">
                        <a:lnSpc>
                          <a:spcPct val="100000"/>
                        </a:lnSpc>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The goals of this section are to (a) demonstrate how digitized services like identity play a critical role in digital transformation; (b) show the potential of legislation as code; and (c) show how being digital requires having well-designed infrastructure and platforms.</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Tree>
    <p:extLst>
      <p:ext uri="{BB962C8B-B14F-4D97-AF65-F5344CB8AC3E}">
        <p14:creationId xmlns:p14="http://schemas.microsoft.com/office/powerpoint/2010/main" val="165356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7574705" cy="1130188"/>
          </a:xfrm>
        </p:spPr>
        <p:txBody>
          <a:bodyPr/>
          <a:lstStyle/>
          <a:p>
            <a:r>
              <a:rPr lang="en-CA" dirty="0">
                <a:solidFill>
                  <a:srgbClr val="2576B7"/>
                </a:solidFill>
              </a:rPr>
              <a:t>Measure the value of this blueprint</a:t>
            </a:r>
            <a:endParaRPr lang="en-US" dirty="0">
              <a:solidFill>
                <a:srgbClr val="2576B7"/>
              </a:solidFill>
            </a:endParaRPr>
          </a:p>
        </p:txBody>
      </p:sp>
      <p:sp>
        <p:nvSpPr>
          <p:cNvPr id="7" name="Text Placeholder 6">
            <a:extLst>
              <a:ext uri="{FF2B5EF4-FFF2-40B4-BE49-F238E27FC236}">
                <a16:creationId xmlns:a16="http://schemas.microsoft.com/office/drawing/2014/main" id="{68B9093A-6C76-4D5C-A83A-7045BC4E2AF3}"/>
              </a:ext>
            </a:extLst>
          </p:cNvPr>
          <p:cNvSpPr txBox="1">
            <a:spLocks/>
          </p:cNvSpPr>
          <p:nvPr/>
        </p:nvSpPr>
        <p:spPr>
          <a:xfrm>
            <a:off x="354103" y="1614782"/>
            <a:ext cx="7273918"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717171"/>
                </a:solidFill>
              </a:rPr>
              <a:t>A GaaP strategy will drive your digital transformation and result in material impacts for your enterprise. </a:t>
            </a:r>
          </a:p>
        </p:txBody>
      </p:sp>
      <p:sp>
        <p:nvSpPr>
          <p:cNvPr id="10" name="Text Placeholder 7">
            <a:extLst>
              <a:ext uri="{FF2B5EF4-FFF2-40B4-BE49-F238E27FC236}">
                <a16:creationId xmlns:a16="http://schemas.microsoft.com/office/drawing/2014/main" id="{F2A29190-4792-4B40-B9C6-50DBC5208C37}"/>
              </a:ext>
            </a:extLst>
          </p:cNvPr>
          <p:cNvSpPr txBox="1">
            <a:spLocks/>
          </p:cNvSpPr>
          <p:nvPr/>
        </p:nvSpPr>
        <p:spPr>
          <a:xfrm>
            <a:off x="354103" y="2503449"/>
            <a:ext cx="7273918" cy="3729037"/>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0000"/>
                </a:solidFill>
              </a:rPr>
              <a:t>Those impacts will translate into increased business satisfaction, particularly in the innovation leadership category. Use our </a:t>
            </a:r>
            <a:r>
              <a:rPr lang="en-US" sz="1600" dirty="0">
                <a:hlinkClick r:id="rId2"/>
              </a:rPr>
              <a:t>CIO Business Vision Diagnostic</a:t>
            </a:r>
            <a:r>
              <a:rPr lang="en-US" sz="1600" dirty="0"/>
              <a:t> </a:t>
            </a:r>
            <a:r>
              <a:rPr lang="en-US" sz="1600" dirty="0">
                <a:solidFill>
                  <a:srgbClr val="000000"/>
                </a:solidFill>
              </a:rPr>
              <a:t>to measure your results.</a:t>
            </a:r>
          </a:p>
        </p:txBody>
      </p:sp>
      <p:sp>
        <p:nvSpPr>
          <p:cNvPr id="2" name="Rectangle 1">
            <a:extLst>
              <a:ext uri="{FF2B5EF4-FFF2-40B4-BE49-F238E27FC236}">
                <a16:creationId xmlns:a16="http://schemas.microsoft.com/office/drawing/2014/main" id="{98642A9F-C347-481D-AFB5-EF854B82CB90}"/>
              </a:ext>
            </a:extLst>
          </p:cNvPr>
          <p:cNvSpPr/>
          <p:nvPr/>
        </p:nvSpPr>
        <p:spPr>
          <a:xfrm>
            <a:off x="8830674" y="1873226"/>
            <a:ext cx="2536272" cy="400110"/>
          </a:xfrm>
          <a:prstGeom prst="rect">
            <a:avLst/>
          </a:prstGeom>
        </p:spPr>
        <p:txBody>
          <a:bodyPr wrap="none">
            <a:spAutoFit/>
          </a:bodyPr>
          <a:lstStyle/>
          <a:p>
            <a:r>
              <a:rPr lang="en-CA" sz="2000" b="1" dirty="0">
                <a:solidFill>
                  <a:srgbClr val="717171"/>
                </a:solidFill>
                <a:latin typeface="Montserrat SemiBold" pitchFamily="2" charset="77"/>
                <a:ea typeface="+mj-ea"/>
                <a:cs typeface="+mj-cs"/>
              </a:rPr>
              <a:t>Value Proposition</a:t>
            </a:r>
          </a:p>
        </p:txBody>
      </p:sp>
      <p:sp>
        <p:nvSpPr>
          <p:cNvPr id="3" name="Rectangle 2">
            <a:extLst>
              <a:ext uri="{FF2B5EF4-FFF2-40B4-BE49-F238E27FC236}">
                <a16:creationId xmlns:a16="http://schemas.microsoft.com/office/drawing/2014/main" id="{8149C800-B269-4C29-A332-F58F3FF0FC65}"/>
              </a:ext>
            </a:extLst>
          </p:cNvPr>
          <p:cNvSpPr/>
          <p:nvPr/>
        </p:nvSpPr>
        <p:spPr>
          <a:xfrm>
            <a:off x="8876785" y="2758071"/>
            <a:ext cx="2444050" cy="325538"/>
          </a:xfrm>
          <a:prstGeom prst="rect">
            <a:avLst/>
          </a:prstGeom>
        </p:spPr>
        <p:txBody>
          <a:bodyPr lIns="0" tIns="0" rIns="0" bIns="0" numCol="1" spcCol="360000">
            <a:noAutofit/>
          </a:bodyPr>
          <a:lstStyle/>
          <a:p>
            <a:pPr marL="342900" indent="-342900" defTabSz="914400">
              <a:lnSpc>
                <a:spcPts val="1800"/>
              </a:lnSpc>
              <a:spcBef>
                <a:spcPts val="1000"/>
              </a:spcBef>
              <a:buFont typeface="Arial" panose="020B0604020202020204" pitchFamily="34" charset="0"/>
              <a:buChar char="•"/>
            </a:pPr>
            <a:r>
              <a:rPr lang="en-US" sz="1800" dirty="0">
                <a:solidFill>
                  <a:srgbClr val="000000"/>
                </a:solidFill>
                <a:latin typeface="Roboto Condensed Light" panose="02000000000000000000" pitchFamily="2" charset="0"/>
              </a:rPr>
              <a:t>GaaP as a strategy for digital government</a:t>
            </a:r>
          </a:p>
          <a:p>
            <a:pPr marL="342900" indent="-342900" defTabSz="914400">
              <a:lnSpc>
                <a:spcPts val="1800"/>
              </a:lnSpc>
              <a:spcBef>
                <a:spcPts val="1000"/>
              </a:spcBef>
              <a:buFont typeface="Arial" panose="020B0604020202020204" pitchFamily="34" charset="0"/>
              <a:buChar char="•"/>
            </a:pPr>
            <a:r>
              <a:rPr lang="en-US" sz="1800" dirty="0">
                <a:solidFill>
                  <a:srgbClr val="000000"/>
                </a:solidFill>
                <a:latin typeface="Roboto Condensed Light" panose="02000000000000000000" pitchFamily="2" charset="0"/>
              </a:rPr>
              <a:t>Scaled agility and innovation</a:t>
            </a:r>
          </a:p>
          <a:p>
            <a:pPr marL="342900" indent="-342900" defTabSz="914400">
              <a:lnSpc>
                <a:spcPts val="1800"/>
              </a:lnSpc>
              <a:spcBef>
                <a:spcPts val="1000"/>
              </a:spcBef>
              <a:buFont typeface="Arial" panose="020B0604020202020204" pitchFamily="34" charset="0"/>
              <a:buChar char="•"/>
            </a:pPr>
            <a:r>
              <a:rPr lang="en-US" sz="1800" dirty="0">
                <a:solidFill>
                  <a:srgbClr val="000000"/>
                </a:solidFill>
                <a:latin typeface="Roboto Condensed Light" panose="02000000000000000000" pitchFamily="2" charset="0"/>
              </a:rPr>
              <a:t>Increased capability and capacity to provide government services efficiently and effectively</a:t>
            </a:r>
          </a:p>
          <a:p>
            <a:pPr marL="342900" indent="-342900" defTabSz="914400">
              <a:lnSpc>
                <a:spcPts val="1800"/>
              </a:lnSpc>
              <a:spcBef>
                <a:spcPts val="1000"/>
              </a:spcBef>
              <a:buFont typeface="Arial" panose="020B0604020202020204" pitchFamily="34" charset="0"/>
              <a:buChar char="•"/>
            </a:pPr>
            <a:r>
              <a:rPr lang="en-US" sz="1800" dirty="0">
                <a:solidFill>
                  <a:srgbClr val="000000"/>
                </a:solidFill>
                <a:latin typeface="Roboto Condensed Light" panose="02000000000000000000" pitchFamily="2" charset="0"/>
              </a:rPr>
              <a:t>Increased citizen engagement and satisfaction</a:t>
            </a:r>
          </a:p>
          <a:p>
            <a:pPr marL="342900" indent="-342900" defTabSz="914400">
              <a:lnSpc>
                <a:spcPts val="1800"/>
              </a:lnSpc>
              <a:spcBef>
                <a:spcPts val="1000"/>
              </a:spcBef>
              <a:buAutoNum type="arabicPeriod"/>
            </a:pPr>
            <a:endParaRPr lang="en-CA" sz="1800" dirty="0">
              <a:solidFill>
                <a:srgbClr val="4A4A4A"/>
              </a:solidFill>
              <a:latin typeface="Roboto Condensed Light" panose="02000000000000000000" pitchFamily="2" charset="0"/>
            </a:endParaRPr>
          </a:p>
        </p:txBody>
      </p:sp>
      <p:pic>
        <p:nvPicPr>
          <p:cNvPr id="5" name="Picture 4">
            <a:extLst>
              <a:ext uri="{FF2B5EF4-FFF2-40B4-BE49-F238E27FC236}">
                <a16:creationId xmlns:a16="http://schemas.microsoft.com/office/drawing/2014/main" id="{0C9B7F32-9652-4800-81B2-892FF27B06CA}"/>
              </a:ext>
            </a:extLst>
          </p:cNvPr>
          <p:cNvPicPr>
            <a:picLocks noChangeAspect="1"/>
          </p:cNvPicPr>
          <p:nvPr/>
        </p:nvPicPr>
        <p:blipFill rotWithShape="1">
          <a:blip r:embed="rId3"/>
          <a:srcRect b="5072"/>
          <a:stretch/>
        </p:blipFill>
        <p:spPr>
          <a:xfrm>
            <a:off x="1036231" y="3083609"/>
            <a:ext cx="5730750" cy="3521728"/>
          </a:xfrm>
          <a:prstGeom prst="rect">
            <a:avLst/>
          </a:prstGeom>
        </p:spPr>
      </p:pic>
      <p:sp>
        <p:nvSpPr>
          <p:cNvPr id="8" name="Rectangle 7">
            <a:extLst>
              <a:ext uri="{FF2B5EF4-FFF2-40B4-BE49-F238E27FC236}">
                <a16:creationId xmlns:a16="http://schemas.microsoft.com/office/drawing/2014/main" id="{D56CC013-DA43-4C96-875B-85999D73F506}"/>
              </a:ext>
            </a:extLst>
          </p:cNvPr>
          <p:cNvSpPr/>
          <p:nvPr/>
        </p:nvSpPr>
        <p:spPr>
          <a:xfrm rot="10800000">
            <a:off x="1125687" y="5065293"/>
            <a:ext cx="5551839" cy="1515979"/>
          </a:xfrm>
          <a:prstGeom prst="rect">
            <a:avLst/>
          </a:prstGeom>
          <a:gradFill>
            <a:gsLst>
              <a:gs pos="0">
                <a:schemeClr val="bg1"/>
              </a:gs>
              <a:gs pos="100000">
                <a:schemeClr val="accent1">
                  <a:lumMod val="45000"/>
                  <a:lumOff val="55000"/>
                  <a:alpha val="0"/>
                </a:schemeClr>
              </a:gs>
              <a:gs pos="100000">
                <a:schemeClr val="accent1">
                  <a:lumMod val="45000"/>
                  <a:lumOff val="5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8683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6E8AF-AA02-8A45-8B51-0888B0C66904}"/>
              </a:ext>
            </a:extLst>
          </p:cNvPr>
          <p:cNvSpPr>
            <a:spLocks noGrp="1"/>
          </p:cNvSpPr>
          <p:nvPr>
            <p:ph type="title"/>
          </p:nvPr>
        </p:nvSpPr>
        <p:spPr>
          <a:xfrm>
            <a:off x="354106" y="530021"/>
            <a:ext cx="8449652" cy="1130188"/>
          </a:xfrm>
        </p:spPr>
        <p:txBody>
          <a:bodyPr/>
          <a:lstStyle/>
          <a:p>
            <a:r>
              <a:rPr lang="en-US" dirty="0"/>
              <a:t>Blueprint benefits </a:t>
            </a:r>
          </a:p>
        </p:txBody>
      </p:sp>
      <p:graphicFrame>
        <p:nvGraphicFramePr>
          <p:cNvPr id="11" name="Table 10">
            <a:extLst>
              <a:ext uri="{FF2B5EF4-FFF2-40B4-BE49-F238E27FC236}">
                <a16:creationId xmlns:a16="http://schemas.microsoft.com/office/drawing/2014/main" id="{D07E744E-A6AF-4096-8DEB-1E2503376BA5}"/>
              </a:ext>
            </a:extLst>
          </p:cNvPr>
          <p:cNvGraphicFramePr>
            <a:graphicFrameLocks noGrp="1"/>
          </p:cNvGraphicFramePr>
          <p:nvPr>
            <p:extLst>
              <p:ext uri="{D42A27DB-BD31-4B8C-83A1-F6EECF244321}">
                <p14:modId xmlns:p14="http://schemas.microsoft.com/office/powerpoint/2010/main" val="3308404518"/>
              </p:ext>
            </p:extLst>
          </p:nvPr>
        </p:nvGraphicFramePr>
        <p:xfrm>
          <a:off x="371474" y="1660440"/>
          <a:ext cx="11450640" cy="4183312"/>
        </p:xfrm>
        <a:graphic>
          <a:graphicData uri="http://schemas.openxmlformats.org/drawingml/2006/table">
            <a:tbl>
              <a:tblPr firstRow="1" bandRow="1">
                <a:tableStyleId>{5C22544A-7EE6-4342-B048-85BDC9FD1C3A}</a:tableStyleId>
              </a:tblPr>
              <a:tblGrid>
                <a:gridCol w="5638392">
                  <a:extLst>
                    <a:ext uri="{9D8B030D-6E8A-4147-A177-3AD203B41FA5}">
                      <a16:colId xmlns:a16="http://schemas.microsoft.com/office/drawing/2014/main" val="2500794229"/>
                    </a:ext>
                  </a:extLst>
                </a:gridCol>
                <a:gridCol w="5812248">
                  <a:extLst>
                    <a:ext uri="{9D8B030D-6E8A-4147-A177-3AD203B41FA5}">
                      <a16:colId xmlns:a16="http://schemas.microsoft.com/office/drawing/2014/main" val="1791260046"/>
                    </a:ext>
                  </a:extLst>
                </a:gridCol>
              </a:tblGrid>
              <a:tr h="760281">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Organizational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Customer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52837071"/>
                  </a:ext>
                </a:extLst>
              </a:tr>
              <a:tr h="3423031">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Cost reductions due to open government strategies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Better integration and interoperability of data and services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Agility and efficiencies across government</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Better citizen engagement and increased satisfaction</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Increased collaboration and cooperation between public, private, and citizens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Increased opportunities for innovation through open data and open APIs</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Better, more efficient, and automated services result in time and cost savings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Better user experiences because of consistent, seamless services </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Better understanding of service availability and accessibility</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Better and quicker access to information and data</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Digital inclusiveness: providing equal opportunities for all citizens regardless of demographics or geographies</a:t>
                      </a:r>
                    </a:p>
                    <a:p>
                      <a:pPr marL="184150" indent="-184150" algn="l" defTabSz="914400" rtl="0" eaLnBrk="1" latinLnBrk="0" hangingPunct="1">
                        <a:lnSpc>
                          <a:spcPct val="110000"/>
                        </a:lnSpc>
                        <a:spcBef>
                          <a:spcPts val="1000"/>
                        </a:spcBef>
                        <a:buFont typeface="Arial" panose="020B0604020202020204" pitchFamily="34" charset="0"/>
                        <a:buChar char="•"/>
                      </a:pPr>
                      <a:endParaRPr lang="en-US" sz="1600" b="0" i="0" kern="1200" dirty="0">
                        <a:solidFill>
                          <a:srgbClr val="000000"/>
                        </a:solidFill>
                        <a:latin typeface="Roboto Condensed Light" panose="02000000000000000000" pitchFamily="2" charset="0"/>
                        <a:ea typeface="+mn-ea"/>
                        <a:cs typeface="+mn-cs"/>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106570360"/>
                  </a:ext>
                </a:extLst>
              </a:tr>
            </a:tbl>
          </a:graphicData>
        </a:graphic>
      </p:graphicFrame>
    </p:spTree>
    <p:extLst>
      <p:ext uri="{BB962C8B-B14F-4D97-AF65-F5344CB8AC3E}">
        <p14:creationId xmlns:p14="http://schemas.microsoft.com/office/powerpoint/2010/main" val="1049281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594B7FD4-CB2E-2245-9880-792CE65897E3}"/>
              </a:ext>
            </a:extLst>
          </p:cNvPr>
          <p:cNvSpPr>
            <a:spLocks noGrp="1"/>
          </p:cNvSpPr>
          <p:nvPr>
            <p:ph type="title"/>
          </p:nvPr>
        </p:nvSpPr>
        <p:spPr/>
        <p:txBody>
          <a:bodyPr>
            <a:noAutofit/>
          </a:bodyPr>
          <a:lstStyle/>
          <a:p>
            <a:r>
              <a:rPr lang="en-CA" spc="-85" dirty="0"/>
              <a:t>Executive</a:t>
            </a:r>
            <a:r>
              <a:rPr lang="en-CA" spc="-188" dirty="0"/>
              <a:t> </a:t>
            </a:r>
            <a:r>
              <a:rPr lang="en-CA" spc="-79" dirty="0"/>
              <a:t>Brief </a:t>
            </a:r>
            <a:r>
              <a:rPr lang="en-CA" spc="-61" dirty="0"/>
              <a:t>Case</a:t>
            </a:r>
            <a:r>
              <a:rPr lang="en-CA" spc="-158" dirty="0"/>
              <a:t> </a:t>
            </a:r>
            <a:r>
              <a:rPr lang="en-CA" spc="-79" dirty="0"/>
              <a:t>Study</a:t>
            </a:r>
            <a:endParaRPr lang="en-US" dirty="0"/>
          </a:p>
        </p:txBody>
      </p:sp>
      <p:sp>
        <p:nvSpPr>
          <p:cNvPr id="11" name="Text Placeholder 10">
            <a:extLst>
              <a:ext uri="{FF2B5EF4-FFF2-40B4-BE49-F238E27FC236}">
                <a16:creationId xmlns:a16="http://schemas.microsoft.com/office/drawing/2014/main" id="{25F0E588-A074-014B-8DB2-287E9E17B156}"/>
              </a:ext>
            </a:extLst>
          </p:cNvPr>
          <p:cNvSpPr>
            <a:spLocks noGrp="1"/>
          </p:cNvSpPr>
          <p:nvPr>
            <p:ph type="body" sz="quarter" idx="15"/>
          </p:nvPr>
        </p:nvSpPr>
        <p:spPr>
          <a:xfrm>
            <a:off x="8011788" y="1135064"/>
            <a:ext cx="1445326" cy="394612"/>
          </a:xfrm>
        </p:spPr>
        <p:txBody>
          <a:bodyPr>
            <a:noAutofit/>
          </a:bodyPr>
          <a:lstStyle/>
          <a:p>
            <a:r>
              <a:rPr lang="en-US" dirty="0"/>
              <a:t>Government</a:t>
            </a:r>
          </a:p>
        </p:txBody>
      </p:sp>
      <p:sp>
        <p:nvSpPr>
          <p:cNvPr id="9" name="Text Placeholder 8">
            <a:extLst>
              <a:ext uri="{FF2B5EF4-FFF2-40B4-BE49-F238E27FC236}">
                <a16:creationId xmlns:a16="http://schemas.microsoft.com/office/drawing/2014/main" id="{EB79A99D-3EC9-344F-9B5D-9F3CBE524486}"/>
              </a:ext>
            </a:extLst>
          </p:cNvPr>
          <p:cNvSpPr>
            <a:spLocks noGrp="1"/>
          </p:cNvSpPr>
          <p:nvPr>
            <p:ph type="body" sz="quarter" idx="16"/>
          </p:nvPr>
        </p:nvSpPr>
        <p:spPr/>
        <p:txBody>
          <a:bodyPr>
            <a:noAutofit/>
          </a:bodyPr>
          <a:lstStyle/>
          <a:p>
            <a:r>
              <a:rPr lang="en-US" dirty="0"/>
              <a:t>INDUSTRY</a:t>
            </a:r>
          </a:p>
        </p:txBody>
      </p:sp>
      <p:sp>
        <p:nvSpPr>
          <p:cNvPr id="4" name="Text Placeholder 3">
            <a:extLst>
              <a:ext uri="{FF2B5EF4-FFF2-40B4-BE49-F238E27FC236}">
                <a16:creationId xmlns:a16="http://schemas.microsoft.com/office/drawing/2014/main" id="{6C15233C-A7D8-1D43-B41B-7764869FE116}"/>
              </a:ext>
            </a:extLst>
          </p:cNvPr>
          <p:cNvSpPr>
            <a:spLocks noGrp="1"/>
          </p:cNvSpPr>
          <p:nvPr>
            <p:ph type="body" sz="quarter" idx="17"/>
          </p:nvPr>
        </p:nvSpPr>
        <p:spPr>
          <a:xfrm>
            <a:off x="9618632" y="1131376"/>
            <a:ext cx="2245661" cy="810909"/>
          </a:xfrm>
        </p:spPr>
        <p:txBody>
          <a:bodyPr>
            <a:noAutofit/>
          </a:bodyPr>
          <a:lstStyle/>
          <a:p>
            <a:r>
              <a:rPr lang="en-US" dirty="0">
                <a:cs typeface="Arial"/>
              </a:rPr>
              <a:t>Secondary research</a:t>
            </a:r>
            <a:endParaRPr lang="en-CA" dirty="0">
              <a:cs typeface="Arial"/>
            </a:endParaRPr>
          </a:p>
        </p:txBody>
      </p:sp>
      <p:sp>
        <p:nvSpPr>
          <p:cNvPr id="6" name="Text Placeholder 5">
            <a:extLst>
              <a:ext uri="{FF2B5EF4-FFF2-40B4-BE49-F238E27FC236}">
                <a16:creationId xmlns:a16="http://schemas.microsoft.com/office/drawing/2014/main" id="{27CDCE52-F976-9F4D-BBB2-FCD98894D84E}"/>
              </a:ext>
            </a:extLst>
          </p:cNvPr>
          <p:cNvSpPr>
            <a:spLocks noGrp="1"/>
          </p:cNvSpPr>
          <p:nvPr>
            <p:ph type="body" sz="quarter" idx="18"/>
          </p:nvPr>
        </p:nvSpPr>
        <p:spPr>
          <a:xfrm>
            <a:off x="9618632" y="982624"/>
            <a:ext cx="2230468" cy="148752"/>
          </a:xfrm>
        </p:spPr>
        <p:txBody>
          <a:bodyPr>
            <a:noAutofit/>
          </a:bodyPr>
          <a:lstStyle/>
          <a:p>
            <a:r>
              <a:rPr lang="en-US" dirty="0"/>
              <a:t>SOURCE</a:t>
            </a:r>
          </a:p>
        </p:txBody>
      </p:sp>
      <p:sp>
        <p:nvSpPr>
          <p:cNvPr id="76" name="Text Placeholder 75">
            <a:extLst>
              <a:ext uri="{FF2B5EF4-FFF2-40B4-BE49-F238E27FC236}">
                <a16:creationId xmlns:a16="http://schemas.microsoft.com/office/drawing/2014/main" id="{EE8D7A0D-33D3-DD41-885F-2A8BBBFF9C6B}"/>
              </a:ext>
            </a:extLst>
          </p:cNvPr>
          <p:cNvSpPr>
            <a:spLocks noGrp="1"/>
          </p:cNvSpPr>
          <p:nvPr>
            <p:ph type="body" sz="quarter" idx="25"/>
          </p:nvPr>
        </p:nvSpPr>
        <p:spPr>
          <a:xfrm>
            <a:off x="7648131" y="3763831"/>
            <a:ext cx="3629911" cy="306166"/>
          </a:xfrm>
          <a:prstGeom prst="rect">
            <a:avLst/>
          </a:prstGeom>
          <a:solidFill>
            <a:schemeClr val="accent4"/>
          </a:solidFill>
          <a:ln>
            <a:solidFill>
              <a:schemeClr val="accent4"/>
            </a:solidFill>
          </a:ln>
        </p:spPr>
        <p:txBody>
          <a:bodyPr bIns="36000">
            <a:noAutofit/>
          </a:bodyPr>
          <a:lstStyle/>
          <a:p>
            <a:r>
              <a:rPr lang="en-CA" spc="3" dirty="0">
                <a:solidFill>
                  <a:srgbClr val="FFFFFF"/>
                </a:solidFill>
              </a:rPr>
              <a:t>Accessible and Connected</a:t>
            </a:r>
            <a:endParaRPr lang="en-CA" dirty="0"/>
          </a:p>
        </p:txBody>
      </p:sp>
      <p:sp>
        <p:nvSpPr>
          <p:cNvPr id="109" name="Text Placeholder 108">
            <a:extLst>
              <a:ext uri="{FF2B5EF4-FFF2-40B4-BE49-F238E27FC236}">
                <a16:creationId xmlns:a16="http://schemas.microsoft.com/office/drawing/2014/main" id="{10FF818F-90FD-CE43-9B91-8B2104208FAE}"/>
              </a:ext>
            </a:extLst>
          </p:cNvPr>
          <p:cNvSpPr>
            <a:spLocks noGrp="1"/>
          </p:cNvSpPr>
          <p:nvPr>
            <p:ph type="body" sz="quarter" idx="31"/>
          </p:nvPr>
        </p:nvSpPr>
        <p:spPr>
          <a:xfrm>
            <a:off x="394409" y="4999597"/>
            <a:ext cx="3764382" cy="306166"/>
          </a:xfrm>
          <a:prstGeom prst="rect">
            <a:avLst/>
          </a:prstGeom>
        </p:spPr>
        <p:txBody>
          <a:bodyPr>
            <a:noAutofit/>
          </a:bodyPr>
          <a:lstStyle/>
          <a:p>
            <a:r>
              <a:rPr lang="en-US" dirty="0">
                <a:solidFill>
                  <a:schemeClr val="accent1"/>
                </a:solidFill>
                <a:latin typeface="Exo" panose="020B0604020202020204" charset="0"/>
              </a:rPr>
              <a:t>Results</a:t>
            </a:r>
          </a:p>
        </p:txBody>
      </p:sp>
      <p:sp>
        <p:nvSpPr>
          <p:cNvPr id="86" name="Text Placeholder 85">
            <a:extLst>
              <a:ext uri="{FF2B5EF4-FFF2-40B4-BE49-F238E27FC236}">
                <a16:creationId xmlns:a16="http://schemas.microsoft.com/office/drawing/2014/main" id="{D9666033-5A8F-F94B-83DC-A5753FEFE2DB}"/>
              </a:ext>
            </a:extLst>
          </p:cNvPr>
          <p:cNvSpPr>
            <a:spLocks noGrp="1"/>
          </p:cNvSpPr>
          <p:nvPr>
            <p:ph type="body" sz="quarter" idx="11"/>
          </p:nvPr>
        </p:nvSpPr>
        <p:spPr>
          <a:xfrm>
            <a:off x="354106" y="1760254"/>
            <a:ext cx="5247331" cy="364061"/>
          </a:xfrm>
          <a:prstGeom prst="rect">
            <a:avLst/>
          </a:prstGeom>
        </p:spPr>
        <p:txBody>
          <a:bodyPr>
            <a:noAutofit/>
          </a:bodyPr>
          <a:lstStyle/>
          <a:p>
            <a:r>
              <a:rPr lang="en-US" b="0" dirty="0">
                <a:solidFill>
                  <a:srgbClr val="717171"/>
                </a:solidFill>
                <a:latin typeface="Montserrat SemiBold" pitchFamily="2" charset="77"/>
              </a:rPr>
              <a:t>e-Estonia</a:t>
            </a:r>
          </a:p>
        </p:txBody>
      </p:sp>
      <p:sp>
        <p:nvSpPr>
          <p:cNvPr id="56" name="Text Placeholder 55">
            <a:extLst>
              <a:ext uri="{FF2B5EF4-FFF2-40B4-BE49-F238E27FC236}">
                <a16:creationId xmlns:a16="http://schemas.microsoft.com/office/drawing/2014/main" id="{32E3DBED-1F4A-DE4F-A784-E948F4D31FB9}"/>
              </a:ext>
            </a:extLst>
          </p:cNvPr>
          <p:cNvSpPr>
            <a:spLocks noGrp="1"/>
          </p:cNvSpPr>
          <p:nvPr>
            <p:ph type="body" sz="quarter" idx="32"/>
          </p:nvPr>
        </p:nvSpPr>
        <p:spPr>
          <a:xfrm>
            <a:off x="383355" y="2209808"/>
            <a:ext cx="5689600" cy="4432179"/>
          </a:xfrm>
          <a:prstGeom prst="rect">
            <a:avLst/>
          </a:prstGeom>
        </p:spPr>
        <p:txBody>
          <a:bodyPr>
            <a:noAutofit/>
          </a:bodyPr>
          <a:lstStyle/>
          <a:p>
            <a:pPr marL="0" indent="0">
              <a:lnSpc>
                <a:spcPct val="100000"/>
              </a:lnSpc>
              <a:spcBef>
                <a:spcPts val="55"/>
              </a:spcBef>
              <a:buNone/>
            </a:pPr>
            <a:r>
              <a:rPr lang="en-US" spc="-3" dirty="0">
                <a:solidFill>
                  <a:srgbClr val="000000"/>
                </a:solidFill>
                <a:cs typeface="Arial Narrow"/>
              </a:rPr>
              <a:t>The digital strategy of Estonia resulted in e-Estonia, with the vision of “creating a society with more transparency, trust and efficiency.” Estonia has addressed the challenge by creating structures, organizations, and a culture of innovation, and then utilizing the speed and efficiencies of digital infrastructure, apps, and services. This strategy can reduce or eliminate bureaucracy through transparency and automation.</a:t>
            </a:r>
            <a:endParaRPr lang="en-US" i="1" spc="-3" dirty="0">
              <a:solidFill>
                <a:srgbClr val="000000"/>
              </a:solidFill>
              <a:cs typeface="Arial Narrow"/>
            </a:endParaRPr>
          </a:p>
          <a:p>
            <a:pPr marL="0" indent="0">
              <a:lnSpc>
                <a:spcPct val="100000"/>
              </a:lnSpc>
              <a:spcBef>
                <a:spcPts val="55"/>
              </a:spcBef>
              <a:buNone/>
            </a:pPr>
            <a:endParaRPr lang="en-CA" dirty="0">
              <a:solidFill>
                <a:srgbClr val="000000"/>
              </a:solidFill>
              <a:latin typeface="Roboto Condensed Light" panose="020B0604020202020204" charset="0"/>
              <a:ea typeface="Roboto Condensed Light" panose="020B0604020202020204" charset="0"/>
              <a:cs typeface="Arial" panose="020B0604020202020204" pitchFamily="34" charset="0"/>
            </a:endParaRPr>
          </a:p>
          <a:p>
            <a:pPr marL="0" marR="3081" indent="0">
              <a:lnSpc>
                <a:spcPct val="100000"/>
              </a:lnSpc>
              <a:spcBef>
                <a:spcPts val="55"/>
              </a:spcBef>
              <a:buNone/>
            </a:pPr>
            <a:r>
              <a:rPr lang="en-US" spc="-3" dirty="0">
                <a:solidFill>
                  <a:srgbClr val="000000"/>
                </a:solidFill>
                <a:cs typeface="Arial Narrow"/>
              </a:rPr>
              <a:t>Estonia embarked on its journey to making digital a priority in 1994–1996, focusing on a committed investment in infrastructure and digital literacy. With that infrastructure in place, they started providing digital services like an e-banking service (1996), e-Tax and Mobile Parking (2002), and then went full steam ahead with a digital information interoperability platform in 2001, digital identity in 2002, e-Health in 2008, and e-Prescription in 2010. The government is now strategizing for AI.</a:t>
            </a:r>
          </a:p>
        </p:txBody>
      </p:sp>
      <p:sp>
        <p:nvSpPr>
          <p:cNvPr id="108" name="Text Placeholder 107">
            <a:extLst>
              <a:ext uri="{FF2B5EF4-FFF2-40B4-BE49-F238E27FC236}">
                <a16:creationId xmlns:a16="http://schemas.microsoft.com/office/drawing/2014/main" id="{FD456675-E852-4548-BCB0-226E1D689542}"/>
              </a:ext>
            </a:extLst>
          </p:cNvPr>
          <p:cNvSpPr>
            <a:spLocks noGrp="1"/>
          </p:cNvSpPr>
          <p:nvPr>
            <p:ph type="body" sz="quarter" idx="33"/>
          </p:nvPr>
        </p:nvSpPr>
        <p:spPr>
          <a:xfrm>
            <a:off x="394409" y="5378493"/>
            <a:ext cx="5689600" cy="1168178"/>
          </a:xfrm>
          <a:prstGeom prst="rect">
            <a:avLst/>
          </a:prstGeom>
        </p:spPr>
        <p:txBody>
          <a:bodyPr>
            <a:noAutofit/>
          </a:bodyPr>
          <a:lstStyle/>
          <a:p>
            <a:pPr marL="0" marR="3081" indent="0">
              <a:lnSpc>
                <a:spcPct val="100000"/>
              </a:lnSpc>
              <a:spcBef>
                <a:spcPts val="55"/>
              </a:spcBef>
              <a:buNone/>
            </a:pPr>
            <a:r>
              <a:rPr lang="en-US" spc="-3" dirty="0">
                <a:solidFill>
                  <a:srgbClr val="000000"/>
                </a:solidFill>
                <a:cs typeface="Arial Narrow"/>
              </a:rPr>
              <a:t>The e-Estonia digital government model serves as a reference for governments across the world; this is acknowledged by the various awards it has received, like #2 in “internet freedom,” awarded by Freedom House in 2019; #1 on the “digital health index,” awarded by the Bertelsmann Foundation in 2019; and #1 on “start-up friendliness,” awarded by Index Venture in 2018.</a:t>
            </a:r>
          </a:p>
          <a:p>
            <a:pPr marL="0" marR="3081" indent="0">
              <a:lnSpc>
                <a:spcPct val="100000"/>
              </a:lnSpc>
              <a:spcBef>
                <a:spcPts val="55"/>
              </a:spcBef>
              <a:buNone/>
            </a:pPr>
            <a:endParaRPr lang="en-US" dirty="0">
              <a:solidFill>
                <a:srgbClr val="000000"/>
              </a:solidFill>
            </a:endParaRPr>
          </a:p>
          <a:p>
            <a:pPr marL="0" indent="0">
              <a:lnSpc>
                <a:spcPct val="100000"/>
              </a:lnSpc>
              <a:buNone/>
            </a:pPr>
            <a:endParaRPr lang="en-US" dirty="0"/>
          </a:p>
        </p:txBody>
      </p:sp>
      <p:sp>
        <p:nvSpPr>
          <p:cNvPr id="73" name="Text Placeholder 72">
            <a:extLst>
              <a:ext uri="{FF2B5EF4-FFF2-40B4-BE49-F238E27FC236}">
                <a16:creationId xmlns:a16="http://schemas.microsoft.com/office/drawing/2014/main" id="{0F0A7642-3DF0-4D41-9B6A-6A8DAB3DF8DB}"/>
              </a:ext>
            </a:extLst>
          </p:cNvPr>
          <p:cNvSpPr>
            <a:spLocks noGrp="1"/>
          </p:cNvSpPr>
          <p:nvPr>
            <p:ph type="body" sz="quarter" idx="22"/>
          </p:nvPr>
        </p:nvSpPr>
        <p:spPr>
          <a:xfrm>
            <a:off x="7648132" y="2631847"/>
            <a:ext cx="3629911" cy="306166"/>
          </a:xfrm>
          <a:prstGeom prst="rect">
            <a:avLst/>
          </a:prstGeom>
          <a:solidFill>
            <a:schemeClr val="accent1">
              <a:lumMod val="75000"/>
            </a:schemeClr>
          </a:solidFill>
          <a:ln>
            <a:solidFill>
              <a:schemeClr val="accent1">
                <a:lumMod val="75000"/>
              </a:schemeClr>
            </a:solidFill>
          </a:ln>
        </p:spPr>
        <p:txBody>
          <a:bodyPr bIns="36000">
            <a:noAutofit/>
          </a:bodyPr>
          <a:lstStyle/>
          <a:p>
            <a:r>
              <a:rPr lang="en-CA" spc="3" dirty="0">
                <a:solidFill>
                  <a:srgbClr val="FFFFFF"/>
                </a:solidFill>
              </a:rPr>
              <a:t>Open and Collaborative</a:t>
            </a:r>
            <a:endParaRPr lang="en-CA" dirty="0"/>
          </a:p>
        </p:txBody>
      </p:sp>
      <p:sp>
        <p:nvSpPr>
          <p:cNvPr id="71" name="Text Placeholder 70">
            <a:extLst>
              <a:ext uri="{FF2B5EF4-FFF2-40B4-BE49-F238E27FC236}">
                <a16:creationId xmlns:a16="http://schemas.microsoft.com/office/drawing/2014/main" id="{29ADFADB-F393-BD4F-963B-565C93656DC6}"/>
              </a:ext>
            </a:extLst>
          </p:cNvPr>
          <p:cNvSpPr>
            <a:spLocks noGrp="1"/>
          </p:cNvSpPr>
          <p:nvPr>
            <p:ph type="body" sz="quarter" idx="19"/>
          </p:nvPr>
        </p:nvSpPr>
        <p:spPr>
          <a:xfrm>
            <a:off x="7548140" y="2273813"/>
            <a:ext cx="3764382" cy="466166"/>
          </a:xfrm>
        </p:spPr>
        <p:txBody>
          <a:bodyPr>
            <a:noAutofit/>
          </a:bodyPr>
          <a:lstStyle/>
          <a:p>
            <a:r>
              <a:rPr lang="en-CA" sz="1400" spc="-3" dirty="0">
                <a:solidFill>
                  <a:srgbClr val="717171"/>
                </a:solidFill>
              </a:rPr>
              <a:t>Info-Tech’s GaaP Framework</a:t>
            </a:r>
            <a:endParaRPr lang="en-CA" sz="1400" dirty="0">
              <a:solidFill>
                <a:srgbClr val="717171"/>
              </a:solidFill>
            </a:endParaRPr>
          </a:p>
          <a:p>
            <a:endParaRPr lang="en-US" sz="1400" dirty="0">
              <a:solidFill>
                <a:srgbClr val="717272"/>
              </a:solidFill>
            </a:endParaRPr>
          </a:p>
        </p:txBody>
      </p:sp>
      <p:sp>
        <p:nvSpPr>
          <p:cNvPr id="30" name="Text Placeholder 76">
            <a:extLst>
              <a:ext uri="{FF2B5EF4-FFF2-40B4-BE49-F238E27FC236}">
                <a16:creationId xmlns:a16="http://schemas.microsoft.com/office/drawing/2014/main" id="{25F05357-8549-474C-A788-FF302721F272}"/>
              </a:ext>
            </a:extLst>
          </p:cNvPr>
          <p:cNvSpPr txBox="1">
            <a:spLocks/>
          </p:cNvSpPr>
          <p:nvPr/>
        </p:nvSpPr>
        <p:spPr>
          <a:xfrm>
            <a:off x="7648131" y="4964539"/>
            <a:ext cx="3629911" cy="306166"/>
          </a:xfrm>
          <a:prstGeom prst="rect">
            <a:avLst/>
          </a:prstGeom>
          <a:solidFill>
            <a:schemeClr val="accent2"/>
          </a:solidFill>
          <a:ln>
            <a:solidFill>
              <a:schemeClr val="accent2"/>
            </a:solidFill>
          </a:ln>
        </p:spPr>
        <p:txBody>
          <a:bodyPr lIns="0" tIns="0" rIns="0" bIns="36000" anchor="ctr" anchorCtr="0">
            <a:noAutofit/>
          </a:bodyPr>
          <a:lstStyle>
            <a:lvl1pPr marL="0" indent="0" algn="ctr" defTabSz="914400" rtl="0" eaLnBrk="1" latinLnBrk="0" hangingPunct="1">
              <a:lnSpc>
                <a:spcPts val="1700"/>
              </a:lnSpc>
              <a:spcBef>
                <a:spcPts val="1000"/>
              </a:spcBef>
              <a:buFont typeface="Arial" panose="020B0604020202020204" pitchFamily="34" charset="0"/>
              <a:buNone/>
              <a:defRPr sz="1200" b="0" i="0" kern="1200">
                <a:solidFill>
                  <a:schemeClr val="bg1"/>
                </a:solidFill>
                <a:latin typeface="Montserrat SemiBold"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 dirty="0">
                <a:solidFill>
                  <a:srgbClr val="FFFFFF"/>
                </a:solidFill>
              </a:rPr>
              <a:t>Digital and Programmable </a:t>
            </a:r>
            <a:endParaRPr lang="en-CA" dirty="0"/>
          </a:p>
        </p:txBody>
      </p:sp>
      <p:sp>
        <p:nvSpPr>
          <p:cNvPr id="19" name="Rectangle 18">
            <a:extLst>
              <a:ext uri="{FF2B5EF4-FFF2-40B4-BE49-F238E27FC236}">
                <a16:creationId xmlns:a16="http://schemas.microsoft.com/office/drawing/2014/main" id="{914FC930-961E-4B9C-9513-85CEED7D333A}"/>
              </a:ext>
            </a:extLst>
          </p:cNvPr>
          <p:cNvSpPr/>
          <p:nvPr/>
        </p:nvSpPr>
        <p:spPr>
          <a:xfrm>
            <a:off x="7648131" y="2938014"/>
            <a:ext cx="3617967" cy="6964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Rectangle 41">
            <a:extLst>
              <a:ext uri="{FF2B5EF4-FFF2-40B4-BE49-F238E27FC236}">
                <a16:creationId xmlns:a16="http://schemas.microsoft.com/office/drawing/2014/main" id="{DC55A732-7F53-4711-B00C-FFA7FA239C06}"/>
              </a:ext>
            </a:extLst>
          </p:cNvPr>
          <p:cNvSpPr/>
          <p:nvPr/>
        </p:nvSpPr>
        <p:spPr>
          <a:xfrm>
            <a:off x="7649671" y="4077684"/>
            <a:ext cx="3616428" cy="69642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Rectangle 42">
            <a:extLst>
              <a:ext uri="{FF2B5EF4-FFF2-40B4-BE49-F238E27FC236}">
                <a16:creationId xmlns:a16="http://schemas.microsoft.com/office/drawing/2014/main" id="{7920BB6A-4966-4867-A8CD-145ED4CBA95B}"/>
              </a:ext>
            </a:extLst>
          </p:cNvPr>
          <p:cNvSpPr/>
          <p:nvPr/>
        </p:nvSpPr>
        <p:spPr>
          <a:xfrm>
            <a:off x="7648131" y="5270705"/>
            <a:ext cx="3629911" cy="6964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16B4FC7D-A4A3-4A54-9BED-70344C476CB6}"/>
              </a:ext>
            </a:extLst>
          </p:cNvPr>
          <p:cNvSpPr/>
          <p:nvPr/>
        </p:nvSpPr>
        <p:spPr>
          <a:xfrm>
            <a:off x="7741381" y="2993293"/>
            <a:ext cx="2359300" cy="276999"/>
          </a:xfrm>
          <a:prstGeom prst="rect">
            <a:avLst/>
          </a:prstGeom>
        </p:spPr>
        <p:txBody>
          <a:bodyPr wrap="none">
            <a:spAutoFit/>
          </a:bodyPr>
          <a:lstStyle/>
          <a:p>
            <a:r>
              <a:rPr lang="en-US" sz="1200" spc="-3" dirty="0">
                <a:latin typeface="Roboto Condensed Light" panose="02000000000000000000" pitchFamily="2" charset="0"/>
                <a:ea typeface="Roboto Condensed Light" panose="02000000000000000000" pitchFamily="2" charset="0"/>
                <a:cs typeface="Arial Narrow"/>
              </a:rPr>
              <a:t>Examples: e-Residency, data embassy</a:t>
            </a:r>
            <a:endParaRPr lang="en-CA" sz="1200" dirty="0">
              <a:latin typeface="Roboto Condensed Light" panose="02000000000000000000" pitchFamily="2" charset="0"/>
              <a:ea typeface="Roboto Condensed Light" panose="02000000000000000000" pitchFamily="2" charset="0"/>
            </a:endParaRPr>
          </a:p>
        </p:txBody>
      </p:sp>
      <p:sp>
        <p:nvSpPr>
          <p:cNvPr id="45" name="Rectangle 44">
            <a:extLst>
              <a:ext uri="{FF2B5EF4-FFF2-40B4-BE49-F238E27FC236}">
                <a16:creationId xmlns:a16="http://schemas.microsoft.com/office/drawing/2014/main" id="{93AD0439-4CD2-4E90-BCCA-FCD33FD2CE44}"/>
              </a:ext>
            </a:extLst>
          </p:cNvPr>
          <p:cNvSpPr/>
          <p:nvPr/>
        </p:nvSpPr>
        <p:spPr>
          <a:xfrm>
            <a:off x="7741381" y="4121924"/>
            <a:ext cx="2632324" cy="276999"/>
          </a:xfrm>
          <a:prstGeom prst="rect">
            <a:avLst/>
          </a:prstGeom>
        </p:spPr>
        <p:txBody>
          <a:bodyPr wrap="none">
            <a:spAutoFit/>
          </a:bodyPr>
          <a:lstStyle/>
          <a:p>
            <a:r>
              <a:rPr lang="en-US" sz="1200" spc="-3" dirty="0">
                <a:latin typeface="Roboto Condensed Light" panose="02000000000000000000" pitchFamily="2" charset="0"/>
                <a:ea typeface="Roboto Condensed Light" panose="02000000000000000000" pitchFamily="2" charset="0"/>
                <a:cs typeface="Arial Narrow"/>
              </a:rPr>
              <a:t>Examples: X-Road interoperability platform</a:t>
            </a:r>
            <a:endParaRPr lang="en-CA" sz="1200" dirty="0">
              <a:latin typeface="Roboto Condensed Light" panose="02000000000000000000" pitchFamily="2" charset="0"/>
              <a:ea typeface="Roboto Condensed Light" panose="02000000000000000000" pitchFamily="2" charset="0"/>
            </a:endParaRPr>
          </a:p>
        </p:txBody>
      </p:sp>
      <p:sp>
        <p:nvSpPr>
          <p:cNvPr id="46" name="Rectangle 45">
            <a:extLst>
              <a:ext uri="{FF2B5EF4-FFF2-40B4-BE49-F238E27FC236}">
                <a16:creationId xmlns:a16="http://schemas.microsoft.com/office/drawing/2014/main" id="{722C4B3D-721B-4867-B254-9F7A4A21893F}"/>
              </a:ext>
            </a:extLst>
          </p:cNvPr>
          <p:cNvSpPr/>
          <p:nvPr/>
        </p:nvSpPr>
        <p:spPr>
          <a:xfrm>
            <a:off x="7741380" y="5317693"/>
            <a:ext cx="2405467" cy="276999"/>
          </a:xfrm>
          <a:prstGeom prst="rect">
            <a:avLst/>
          </a:prstGeom>
        </p:spPr>
        <p:txBody>
          <a:bodyPr wrap="none">
            <a:spAutoFit/>
          </a:bodyPr>
          <a:lstStyle/>
          <a:p>
            <a:r>
              <a:rPr lang="en-US" sz="1200" spc="-3" dirty="0">
                <a:latin typeface="Roboto Condensed Light" panose="02000000000000000000" pitchFamily="2" charset="0"/>
                <a:ea typeface="Roboto Condensed Light" panose="02000000000000000000" pitchFamily="2" charset="0"/>
                <a:cs typeface="Arial Narrow"/>
              </a:rPr>
              <a:t>Examples: e-Health, e-Prescription, etc.</a:t>
            </a:r>
            <a:endParaRPr lang="en-CA" sz="1200"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544366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762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2761" y="1"/>
            <a:ext cx="3030827" cy="6857999"/>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97A6139-8636-49C9-AC94-29F3DD54AD18}"/>
              </a:ext>
            </a:extLst>
          </p:cNvPr>
          <p:cNvSpPr txBox="1">
            <a:spLocks/>
          </p:cNvSpPr>
          <p:nvPr>
            <p:custDataLst>
              <p:tags r:id="rId2"/>
            </p:custDataLst>
          </p:nvPr>
        </p:nvSpPr>
        <p:spPr>
          <a:xfrm>
            <a:off x="9649144" y="6453854"/>
            <a:ext cx="2240414" cy="121252"/>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0" algn="r" defTabSz="914400">
              <a:spcBef>
                <a:spcPts val="161"/>
              </a:spcBef>
              <a:tabLst>
                <a:tab pos="1309472" algn="l"/>
              </a:tabLst>
              <a:defRPr/>
            </a:pPr>
            <a:r>
              <a:rPr lang="en-CA" sz="788" spc="-18" dirty="0">
                <a:solidFill>
                  <a:srgbClr val="FFFFFF"/>
                </a:solidFill>
                <a:latin typeface="Exo" pitchFamily="2" charset="77"/>
                <a:cs typeface="Arial"/>
              </a:rPr>
              <a:t>Info-</a:t>
            </a:r>
            <a:r>
              <a:rPr lang="en-CA" sz="788" spc="-103" dirty="0">
                <a:solidFill>
                  <a:srgbClr val="FFFFFF"/>
                </a:solidFill>
                <a:latin typeface="Exo" pitchFamily="2" charset="77"/>
                <a:cs typeface="Arial"/>
              </a:rPr>
              <a:t>T</a:t>
            </a:r>
            <a:r>
              <a:rPr lang="en-CA" sz="788" spc="-15" dirty="0">
                <a:solidFill>
                  <a:srgbClr val="FFFFFF"/>
                </a:solidFill>
                <a:latin typeface="Exo" pitchFamily="2" charset="77"/>
                <a:cs typeface="Arial"/>
              </a:rPr>
              <a:t>ec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Researc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Grou</a:t>
            </a:r>
            <a:r>
              <a:rPr lang="en-CA" sz="788" spc="6" dirty="0">
                <a:solidFill>
                  <a:srgbClr val="FFFFFF"/>
                </a:solidFill>
                <a:latin typeface="Exo" pitchFamily="2" charset="77"/>
                <a:cs typeface="Arial"/>
              </a:rPr>
              <a:t>p   |   </a:t>
            </a:r>
            <a:fld id="{81D60167-4931-47E6-BA6A-407CBD079E47}" type="slidenum">
              <a:rPr sz="788" spc="6" smtClean="0">
                <a:solidFill>
                  <a:srgbClr val="FFFFFF"/>
                </a:solidFill>
                <a:latin typeface="Exo" pitchFamily="2" charset="77"/>
                <a:cs typeface="Arial" panose="020B0604020202020204" pitchFamily="34" charset="0"/>
              </a:rPr>
              <a:pPr marL="7700" algn="r" defTabSz="914400">
                <a:spcBef>
                  <a:spcPts val="161"/>
                </a:spcBef>
                <a:tabLst>
                  <a:tab pos="1309472" algn="l"/>
                </a:tabLst>
                <a:defRPr/>
              </a:pPr>
              <a:t>18</a:t>
            </a:fld>
            <a:endParaRPr sz="788" spc="6" dirty="0">
              <a:solidFill>
                <a:srgbClr val="FFFFFF"/>
              </a:solidFill>
              <a:latin typeface="Exo" pitchFamily="2" charset="77"/>
              <a:cs typeface="Arial" panose="020B0604020202020204" pitchFamily="34" charset="0"/>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3"/>
            </p:custDataLst>
          </p:nvPr>
        </p:nvSpPr>
        <p:spPr>
          <a:xfrm>
            <a:off x="354855" y="530399"/>
            <a:ext cx="6674475" cy="1130041"/>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t>Guided Implementation</a:t>
            </a:r>
            <a:endParaRPr lang="en-CA" dirty="0"/>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4"/>
            </p:custDataLst>
          </p:nvPr>
        </p:nvSpPr>
        <p:spPr>
          <a:xfrm>
            <a:off x="354854" y="1230096"/>
            <a:ext cx="7461054" cy="669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717171"/>
                </a:solidFill>
                <a:latin typeface="Montserrat Medium" panose="020B0604020202020204" charset="0"/>
              </a:rPr>
              <a:t>What does a typical GI on this topic look like?</a:t>
            </a:r>
            <a:endParaRPr lang="en-CA" sz="2000" dirty="0">
              <a:solidFill>
                <a:srgbClr val="717171"/>
              </a:solidFill>
              <a:latin typeface="Montserrat Medium" panose="020B0604020202020204" charset="0"/>
            </a:endParaRPr>
          </a:p>
        </p:txBody>
      </p:sp>
      <p:grpSp>
        <p:nvGrpSpPr>
          <p:cNvPr id="38" name="Group 37">
            <a:extLst>
              <a:ext uri="{FF2B5EF4-FFF2-40B4-BE49-F238E27FC236}">
                <a16:creationId xmlns:a16="http://schemas.microsoft.com/office/drawing/2014/main" id="{23A01A57-1CBA-4BE1-BC81-3874850F0E46}"/>
              </a:ext>
            </a:extLst>
          </p:cNvPr>
          <p:cNvGrpSpPr/>
          <p:nvPr/>
        </p:nvGrpSpPr>
        <p:grpSpPr>
          <a:xfrm>
            <a:off x="1191964" y="2178336"/>
            <a:ext cx="6089679" cy="2727231"/>
            <a:chOff x="259833" y="2188616"/>
            <a:chExt cx="5402380" cy="2727231"/>
          </a:xfrm>
        </p:grpSpPr>
        <p:pic>
          <p:nvPicPr>
            <p:cNvPr id="5" name="Picture 4">
              <a:extLst>
                <a:ext uri="{FF2B5EF4-FFF2-40B4-BE49-F238E27FC236}">
                  <a16:creationId xmlns:a16="http://schemas.microsoft.com/office/drawing/2014/main" id="{366A3DAB-D053-472C-9609-F2792872845E}"/>
                </a:ext>
              </a:extLst>
            </p:cNvPr>
            <p:cNvPicPr>
              <a:picLocks noChangeAspect="1"/>
            </p:cNvPicPr>
            <p:nvPr>
              <p:custDataLst>
                <p:tags r:id="rId6"/>
              </p:custDataLst>
            </p:nvPr>
          </p:nvPicPr>
          <p:blipFill>
            <a:blip r:embed="rId13" cstate="screen">
              <a:extLst>
                <a:ext uri="{28A0092B-C50C-407E-A947-70E740481C1C}">
                  <a14:useLocalDpi xmlns:a14="http://schemas.microsoft.com/office/drawing/2010/main"/>
                </a:ext>
              </a:extLst>
            </a:blip>
            <a:stretch>
              <a:fillRect/>
            </a:stretch>
          </p:blipFill>
          <p:spPr>
            <a:xfrm>
              <a:off x="259833" y="3268453"/>
              <a:ext cx="520953" cy="520953"/>
            </a:xfrm>
            <a:prstGeom prst="rect">
              <a:avLst/>
            </a:prstGeom>
          </p:spPr>
        </p:pic>
        <p:grpSp>
          <p:nvGrpSpPr>
            <p:cNvPr id="6" name="Group 5">
              <a:extLst>
                <a:ext uri="{FF2B5EF4-FFF2-40B4-BE49-F238E27FC236}">
                  <a16:creationId xmlns:a16="http://schemas.microsoft.com/office/drawing/2014/main" id="{B99CFCA1-D091-4EFE-BAA4-BDCD973C824F}"/>
                </a:ext>
              </a:extLst>
            </p:cNvPr>
            <p:cNvGrpSpPr/>
            <p:nvPr/>
          </p:nvGrpSpPr>
          <p:grpSpPr>
            <a:xfrm>
              <a:off x="310893" y="2188616"/>
              <a:ext cx="5351320" cy="823280"/>
              <a:chOff x="310893" y="2188616"/>
              <a:chExt cx="5351320" cy="823280"/>
            </a:xfrm>
          </p:grpSpPr>
          <p:sp>
            <p:nvSpPr>
              <p:cNvPr id="33" name="Freeform: Shape 32">
                <a:extLst>
                  <a:ext uri="{FF2B5EF4-FFF2-40B4-BE49-F238E27FC236}">
                    <a16:creationId xmlns:a16="http://schemas.microsoft.com/office/drawing/2014/main" id="{F14F10B9-996F-4FFE-A9C0-2432558E5E63}"/>
                  </a:ext>
                </a:extLst>
              </p:cNvPr>
              <p:cNvSpPr/>
              <p:nvPr/>
            </p:nvSpPr>
            <p:spPr>
              <a:xfrm>
                <a:off x="310893" y="2188616"/>
                <a:ext cx="2058200" cy="823280"/>
              </a:xfrm>
              <a:custGeom>
                <a:avLst/>
                <a:gdLst>
                  <a:gd name="connsiteX0" fmla="*/ 0 w 2058200"/>
                  <a:gd name="connsiteY0" fmla="*/ 0 h 823280"/>
                  <a:gd name="connsiteX1" fmla="*/ 1646560 w 2058200"/>
                  <a:gd name="connsiteY1" fmla="*/ 0 h 823280"/>
                  <a:gd name="connsiteX2" fmla="*/ 2058200 w 2058200"/>
                  <a:gd name="connsiteY2" fmla="*/ 411640 h 823280"/>
                  <a:gd name="connsiteX3" fmla="*/ 1646560 w 2058200"/>
                  <a:gd name="connsiteY3" fmla="*/ 823280 h 823280"/>
                  <a:gd name="connsiteX4" fmla="*/ 0 w 2058200"/>
                  <a:gd name="connsiteY4" fmla="*/ 823280 h 823280"/>
                  <a:gd name="connsiteX5" fmla="*/ 0 w 2058200"/>
                  <a:gd name="connsiteY5" fmla="*/ 0 h 82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8200" h="823280">
                    <a:moveTo>
                      <a:pt x="0" y="0"/>
                    </a:moveTo>
                    <a:lnTo>
                      <a:pt x="1646560" y="0"/>
                    </a:lnTo>
                    <a:lnTo>
                      <a:pt x="2058200" y="411640"/>
                    </a:lnTo>
                    <a:lnTo>
                      <a:pt x="1646560" y="823280"/>
                    </a:lnTo>
                    <a:lnTo>
                      <a:pt x="0" y="823280"/>
                    </a:lnTo>
                    <a:lnTo>
                      <a:pt x="0" y="0"/>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64008" tIns="32004" rIns="22182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1</a:t>
                </a:r>
              </a:p>
            </p:txBody>
          </p:sp>
          <p:sp>
            <p:nvSpPr>
              <p:cNvPr id="34" name="Freeform: Shape 33">
                <a:extLst>
                  <a:ext uri="{FF2B5EF4-FFF2-40B4-BE49-F238E27FC236}">
                    <a16:creationId xmlns:a16="http://schemas.microsoft.com/office/drawing/2014/main" id="{569D3403-3A70-493D-B54A-E07B0067A89A}"/>
                  </a:ext>
                </a:extLst>
              </p:cNvPr>
              <p:cNvSpPr/>
              <p:nvPr/>
            </p:nvSpPr>
            <p:spPr>
              <a:xfrm>
                <a:off x="1957453" y="2188616"/>
                <a:ext cx="2058200" cy="823280"/>
              </a:xfrm>
              <a:custGeom>
                <a:avLst/>
                <a:gdLst>
                  <a:gd name="connsiteX0" fmla="*/ 0 w 2058200"/>
                  <a:gd name="connsiteY0" fmla="*/ 0 h 823280"/>
                  <a:gd name="connsiteX1" fmla="*/ 1646560 w 2058200"/>
                  <a:gd name="connsiteY1" fmla="*/ 0 h 823280"/>
                  <a:gd name="connsiteX2" fmla="*/ 2058200 w 2058200"/>
                  <a:gd name="connsiteY2" fmla="*/ 411640 h 823280"/>
                  <a:gd name="connsiteX3" fmla="*/ 1646560 w 2058200"/>
                  <a:gd name="connsiteY3" fmla="*/ 823280 h 823280"/>
                  <a:gd name="connsiteX4" fmla="*/ 0 w 2058200"/>
                  <a:gd name="connsiteY4" fmla="*/ 823280 h 823280"/>
                  <a:gd name="connsiteX5" fmla="*/ 411640 w 2058200"/>
                  <a:gd name="connsiteY5" fmla="*/ 411640 h 823280"/>
                  <a:gd name="connsiteX6" fmla="*/ 0 w 2058200"/>
                  <a:gd name="connsiteY6" fmla="*/ 0 h 82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200" h="823280">
                    <a:moveTo>
                      <a:pt x="0" y="0"/>
                    </a:moveTo>
                    <a:lnTo>
                      <a:pt x="1646560" y="0"/>
                    </a:lnTo>
                    <a:lnTo>
                      <a:pt x="2058200" y="411640"/>
                    </a:lnTo>
                    <a:lnTo>
                      <a:pt x="1646560" y="823280"/>
                    </a:lnTo>
                    <a:lnTo>
                      <a:pt x="0" y="823280"/>
                    </a:lnTo>
                    <a:lnTo>
                      <a:pt x="411640" y="411640"/>
                    </a:lnTo>
                    <a:lnTo>
                      <a:pt x="0" y="0"/>
                    </a:lnTo>
                    <a:close/>
                  </a:path>
                </a:pathLst>
              </a:custGeom>
            </p:spPr>
            <p:style>
              <a:lnRef idx="2">
                <a:schemeClr val="lt1">
                  <a:hueOff val="0"/>
                  <a:satOff val="0"/>
                  <a:lumOff val="0"/>
                  <a:alphaOff val="0"/>
                </a:schemeClr>
              </a:lnRef>
              <a:fillRef idx="1">
                <a:schemeClr val="accent1">
                  <a:shade val="80000"/>
                  <a:hueOff val="133729"/>
                  <a:satOff val="-7418"/>
                  <a:lumOff val="7936"/>
                  <a:alphaOff val="0"/>
                </a:schemeClr>
              </a:fillRef>
              <a:effectRef idx="0">
                <a:schemeClr val="accent1">
                  <a:shade val="80000"/>
                  <a:hueOff val="133729"/>
                  <a:satOff val="-7418"/>
                  <a:lumOff val="7936"/>
                  <a:alphaOff val="0"/>
                </a:schemeClr>
              </a:effectRef>
              <a:fontRef idx="minor">
                <a:schemeClr val="lt1"/>
              </a:fontRef>
            </p:style>
            <p:txBody>
              <a:bodyPr spcFirstLastPara="0" vert="horz" wrap="square" lIns="459646" tIns="32004" rIns="427642" bIns="32004" numCol="1" spcCol="1270" anchor="ctr" anchorCtr="0">
                <a:noAutofit/>
              </a:bodyPr>
              <a:lstStyle/>
              <a:p>
                <a:pPr lvl="0" algn="ctr" defTabSz="533400">
                  <a:lnSpc>
                    <a:spcPct val="90000"/>
                  </a:lnSpc>
                  <a:spcBef>
                    <a:spcPct val="0"/>
                  </a:spcBef>
                  <a:spcAft>
                    <a:spcPct val="35000"/>
                  </a:spcAft>
                </a:pPr>
                <a:r>
                  <a:rPr lang="en-US" sz="1200" dirty="0">
                    <a:latin typeface="Montserrat" panose="00000500000000000000" pitchFamily="2" charset="0"/>
                  </a:rPr>
                  <a:t>Phase </a:t>
                </a:r>
                <a:r>
                  <a:rPr lang="en-US" sz="1200" kern="1200" dirty="0">
                    <a:latin typeface="Montserrat" panose="00000500000000000000" pitchFamily="2" charset="0"/>
                  </a:rPr>
                  <a:t>2</a:t>
                </a:r>
                <a:endParaRPr lang="en-CA" sz="1200" kern="1200" dirty="0">
                  <a:latin typeface="Montserrat" panose="00000500000000000000" pitchFamily="2" charset="0"/>
                </a:endParaRPr>
              </a:p>
            </p:txBody>
          </p:sp>
          <p:sp>
            <p:nvSpPr>
              <p:cNvPr id="35" name="Freeform: Shape 34">
                <a:extLst>
                  <a:ext uri="{FF2B5EF4-FFF2-40B4-BE49-F238E27FC236}">
                    <a16:creationId xmlns:a16="http://schemas.microsoft.com/office/drawing/2014/main" id="{1EC70E8B-D5A6-43D0-847D-D60E2EF3869B}"/>
                  </a:ext>
                </a:extLst>
              </p:cNvPr>
              <p:cNvSpPr/>
              <p:nvPr/>
            </p:nvSpPr>
            <p:spPr>
              <a:xfrm>
                <a:off x="3604013" y="2188616"/>
                <a:ext cx="2058200" cy="823280"/>
              </a:xfrm>
              <a:custGeom>
                <a:avLst/>
                <a:gdLst>
                  <a:gd name="connsiteX0" fmla="*/ 0 w 2058200"/>
                  <a:gd name="connsiteY0" fmla="*/ 0 h 823280"/>
                  <a:gd name="connsiteX1" fmla="*/ 1646560 w 2058200"/>
                  <a:gd name="connsiteY1" fmla="*/ 0 h 823280"/>
                  <a:gd name="connsiteX2" fmla="*/ 2058200 w 2058200"/>
                  <a:gd name="connsiteY2" fmla="*/ 411640 h 823280"/>
                  <a:gd name="connsiteX3" fmla="*/ 1646560 w 2058200"/>
                  <a:gd name="connsiteY3" fmla="*/ 823280 h 823280"/>
                  <a:gd name="connsiteX4" fmla="*/ 0 w 2058200"/>
                  <a:gd name="connsiteY4" fmla="*/ 823280 h 823280"/>
                  <a:gd name="connsiteX5" fmla="*/ 411640 w 2058200"/>
                  <a:gd name="connsiteY5" fmla="*/ 411640 h 823280"/>
                  <a:gd name="connsiteX6" fmla="*/ 0 w 2058200"/>
                  <a:gd name="connsiteY6" fmla="*/ 0 h 82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200" h="823280">
                    <a:moveTo>
                      <a:pt x="0" y="0"/>
                    </a:moveTo>
                    <a:lnTo>
                      <a:pt x="1646560" y="0"/>
                    </a:lnTo>
                    <a:lnTo>
                      <a:pt x="2058200" y="411640"/>
                    </a:lnTo>
                    <a:lnTo>
                      <a:pt x="1646560" y="823280"/>
                    </a:lnTo>
                    <a:lnTo>
                      <a:pt x="0" y="823280"/>
                    </a:lnTo>
                    <a:lnTo>
                      <a:pt x="411640" y="411640"/>
                    </a:lnTo>
                    <a:lnTo>
                      <a:pt x="0" y="0"/>
                    </a:lnTo>
                    <a:close/>
                  </a:path>
                </a:pathLst>
              </a:custGeom>
            </p:spPr>
            <p:style>
              <a:lnRef idx="2">
                <a:schemeClr val="lt1">
                  <a:hueOff val="0"/>
                  <a:satOff val="0"/>
                  <a:lumOff val="0"/>
                  <a:alphaOff val="0"/>
                </a:schemeClr>
              </a:lnRef>
              <a:fillRef idx="1">
                <a:schemeClr val="accent1">
                  <a:shade val="80000"/>
                  <a:hueOff val="267459"/>
                  <a:satOff val="-14837"/>
                  <a:lumOff val="15873"/>
                  <a:alphaOff val="0"/>
                </a:schemeClr>
              </a:fillRef>
              <a:effectRef idx="0">
                <a:schemeClr val="accent1">
                  <a:shade val="80000"/>
                  <a:hueOff val="267459"/>
                  <a:satOff val="-14837"/>
                  <a:lumOff val="15873"/>
                  <a:alphaOff val="0"/>
                </a:schemeClr>
              </a:effectRef>
              <a:fontRef idx="minor">
                <a:schemeClr val="lt1"/>
              </a:fontRef>
            </p:style>
            <p:txBody>
              <a:bodyPr spcFirstLastPara="0" vert="horz" wrap="square" lIns="459646" tIns="32004" rIns="427642" bIns="32004" numCol="1" spcCol="1270" anchor="ctr" anchorCtr="0">
                <a:noAutofit/>
              </a:bodyPr>
              <a:lstStyle/>
              <a:p>
                <a:pPr lvl="0" algn="ctr" defTabSz="533400">
                  <a:lnSpc>
                    <a:spcPct val="90000"/>
                  </a:lnSpc>
                  <a:spcBef>
                    <a:spcPct val="0"/>
                  </a:spcBef>
                  <a:spcAft>
                    <a:spcPct val="35000"/>
                  </a:spcAft>
                </a:pPr>
                <a:r>
                  <a:rPr lang="en-US" sz="1200" dirty="0">
                    <a:latin typeface="Montserrat" panose="00000500000000000000" pitchFamily="2" charset="0"/>
                  </a:rPr>
                  <a:t>Phase </a:t>
                </a:r>
                <a:r>
                  <a:rPr lang="en-US" sz="1200" kern="1200" dirty="0">
                    <a:latin typeface="Montserrat" panose="00000500000000000000" pitchFamily="2" charset="0"/>
                  </a:rPr>
                  <a:t>3</a:t>
                </a:r>
                <a:endParaRPr lang="en-CA" sz="1200" kern="1200" dirty="0">
                  <a:latin typeface="Montserrat" panose="00000500000000000000" pitchFamily="2" charset="0"/>
                </a:endParaRPr>
              </a:p>
            </p:txBody>
          </p:sp>
        </p:grpSp>
        <p:sp>
          <p:nvSpPr>
            <p:cNvPr id="8" name="Rectangle 7">
              <a:extLst>
                <a:ext uri="{FF2B5EF4-FFF2-40B4-BE49-F238E27FC236}">
                  <a16:creationId xmlns:a16="http://schemas.microsoft.com/office/drawing/2014/main" id="{876C24BD-7B6E-4AFE-84D3-78440DEC4C54}"/>
                </a:ext>
              </a:extLst>
            </p:cNvPr>
            <p:cNvSpPr/>
            <p:nvPr>
              <p:custDataLst>
                <p:tags r:id="rId7"/>
              </p:custDataLst>
            </p:nvPr>
          </p:nvSpPr>
          <p:spPr>
            <a:xfrm>
              <a:off x="745785" y="3315409"/>
              <a:ext cx="1091007" cy="138499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#1:</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Discuss ways for government to become more open and collaborative.</a:t>
              </a:r>
            </a:p>
          </p:txBody>
        </p:sp>
        <p:pic>
          <p:nvPicPr>
            <p:cNvPr id="9" name="Picture 8">
              <a:extLst>
                <a:ext uri="{FF2B5EF4-FFF2-40B4-BE49-F238E27FC236}">
                  <a16:creationId xmlns:a16="http://schemas.microsoft.com/office/drawing/2014/main" id="{C0706F1E-A435-4E93-8FC5-B8319B197A71}"/>
                </a:ext>
              </a:extLst>
            </p:cNvPr>
            <p:cNvPicPr>
              <a:picLocks noChangeAspect="1"/>
            </p:cNvPicPr>
            <p:nvPr>
              <p:custDataLst>
                <p:tags r:id="rId8"/>
              </p:custDataLst>
            </p:nvPr>
          </p:nvPicPr>
          <p:blipFill>
            <a:blip r:embed="rId13" cstate="screen">
              <a:extLst>
                <a:ext uri="{28A0092B-C50C-407E-A947-70E740481C1C}">
                  <a14:useLocalDpi xmlns:a14="http://schemas.microsoft.com/office/drawing/2010/main"/>
                </a:ext>
              </a:extLst>
            </a:blip>
            <a:stretch>
              <a:fillRect/>
            </a:stretch>
          </p:blipFill>
          <p:spPr>
            <a:xfrm>
              <a:off x="1977570" y="3268453"/>
              <a:ext cx="520953" cy="520953"/>
            </a:xfrm>
            <a:prstGeom prst="rect">
              <a:avLst/>
            </a:prstGeom>
          </p:spPr>
        </p:pic>
        <p:sp>
          <p:nvSpPr>
            <p:cNvPr id="10" name="Rectangle 9">
              <a:extLst>
                <a:ext uri="{FF2B5EF4-FFF2-40B4-BE49-F238E27FC236}">
                  <a16:creationId xmlns:a16="http://schemas.microsoft.com/office/drawing/2014/main" id="{0A3D6A72-FBE2-44C3-BB5A-FF3B8AE94F0A}"/>
                </a:ext>
              </a:extLst>
            </p:cNvPr>
            <p:cNvSpPr/>
            <p:nvPr>
              <p:custDataLst>
                <p:tags r:id="rId9"/>
              </p:custDataLst>
            </p:nvPr>
          </p:nvSpPr>
          <p:spPr>
            <a:xfrm>
              <a:off x="2463522" y="3315409"/>
              <a:ext cx="1091006" cy="1600438"/>
            </a:xfrm>
            <a:prstGeom prst="rect">
              <a:avLst/>
            </a:prstGeom>
          </p:spPr>
          <p:txBody>
            <a:bodyPr wrap="square">
              <a:spAutoFit/>
            </a:bodyPr>
            <a:lstStyle/>
            <a:p>
              <a:pPr lvl="0" defTabSz="554437">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#2:</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lang="en-US" sz="1400" dirty="0">
                  <a:solidFill>
                    <a:srgbClr val="494949"/>
                  </a:solidFill>
                  <a:latin typeface="Roboto Condensed Light" panose="02000000000000000000" pitchFamily="2" charset="0"/>
                  <a:ea typeface="Roboto Condensed Light" panose="02000000000000000000" pitchFamily="2" charset="0"/>
                </a:rPr>
                <a:t>Discuss ways for government to become more accessible and connected.</a:t>
              </a: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pic>
          <p:nvPicPr>
            <p:cNvPr id="14" name="Picture 13">
              <a:extLst>
                <a:ext uri="{FF2B5EF4-FFF2-40B4-BE49-F238E27FC236}">
                  <a16:creationId xmlns:a16="http://schemas.microsoft.com/office/drawing/2014/main" id="{F3EADD81-E9B1-4D37-B4F5-B9C527649DDC}"/>
                </a:ext>
              </a:extLst>
            </p:cNvPr>
            <p:cNvPicPr>
              <a:picLocks noChangeAspect="1"/>
            </p:cNvPicPr>
            <p:nvPr>
              <p:custDataLst>
                <p:tags r:id="rId10"/>
              </p:custDataLst>
            </p:nvPr>
          </p:nvPicPr>
          <p:blipFill>
            <a:blip r:embed="rId13" cstate="screen">
              <a:extLst>
                <a:ext uri="{28A0092B-C50C-407E-A947-70E740481C1C}">
                  <a14:useLocalDpi xmlns:a14="http://schemas.microsoft.com/office/drawing/2010/main"/>
                </a:ext>
              </a:extLst>
            </a:blip>
            <a:stretch>
              <a:fillRect/>
            </a:stretch>
          </p:blipFill>
          <p:spPr>
            <a:xfrm>
              <a:off x="3554530" y="3268453"/>
              <a:ext cx="520953" cy="520953"/>
            </a:xfrm>
            <a:prstGeom prst="rect">
              <a:avLst/>
            </a:prstGeom>
          </p:spPr>
        </p:pic>
        <p:sp>
          <p:nvSpPr>
            <p:cNvPr id="15" name="Rectangle 14">
              <a:extLst>
                <a:ext uri="{FF2B5EF4-FFF2-40B4-BE49-F238E27FC236}">
                  <a16:creationId xmlns:a16="http://schemas.microsoft.com/office/drawing/2014/main" id="{F995F532-DAD3-413C-BF05-3C3734A69655}"/>
                </a:ext>
              </a:extLst>
            </p:cNvPr>
            <p:cNvSpPr/>
            <p:nvPr>
              <p:custDataLst>
                <p:tags r:id="rId11"/>
              </p:custDataLst>
            </p:nvPr>
          </p:nvSpPr>
          <p:spPr>
            <a:xfrm>
              <a:off x="4040482" y="3315409"/>
              <a:ext cx="1182855" cy="1384995"/>
            </a:xfrm>
            <a:prstGeom prst="rect">
              <a:avLst/>
            </a:prstGeom>
          </p:spPr>
          <p:txBody>
            <a:bodyPr wrap="square">
              <a:spAutoFit/>
            </a:bodyPr>
            <a:lstStyle/>
            <a:p>
              <a:pPr lvl="0" defTabSz="554437">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#3:</a:t>
              </a:r>
              <a:r>
                <a:rPr lang="en-US" sz="1400" dirty="0">
                  <a:solidFill>
                    <a:srgbClr val="494949"/>
                  </a:solidFill>
                  <a:latin typeface="Roboto Condensed Light" panose="02000000000000000000" pitchFamily="2" charset="0"/>
                  <a:ea typeface="Roboto Condensed Light" panose="02000000000000000000" pitchFamily="2" charset="0"/>
                </a:rPr>
                <a:t> Discuss ways for government to become more digital and programmable.</a:t>
              </a: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grpSp>
      <p:sp>
        <p:nvSpPr>
          <p:cNvPr id="31" name="TextBox 30">
            <a:extLst>
              <a:ext uri="{FF2B5EF4-FFF2-40B4-BE49-F238E27FC236}">
                <a16:creationId xmlns:a16="http://schemas.microsoft.com/office/drawing/2014/main" id="{3C951CA7-C56F-4944-A437-B07E96483324}"/>
              </a:ext>
            </a:extLst>
          </p:cNvPr>
          <p:cNvSpPr txBox="1"/>
          <p:nvPr>
            <p:custDataLst>
              <p:tags r:id="rId5"/>
            </p:custDataLst>
          </p:nvPr>
        </p:nvSpPr>
        <p:spPr>
          <a:xfrm>
            <a:off x="9423238" y="943806"/>
            <a:ext cx="2549774" cy="4649294"/>
          </a:xfrm>
          <a:prstGeom prst="rect">
            <a:avLst/>
          </a:prstGeom>
        </p:spPr>
        <p:txBody>
          <a:bodyPr vert="horz" wrap="square" lIns="0" tIns="6930" rIns="0" bIns="0" rtlCol="0">
            <a:spAutoFit/>
          </a:bodyPr>
          <a:lstStyle/>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Medium" panose="020B0604020202020204" charset="0"/>
                <a:cs typeface="Arial Narrow"/>
              </a:rPr>
              <a:t>A Guided Implementation (GI) is series of calls with an Info-Tech analyst to help implement our best practices in your organization.</a:t>
            </a:r>
          </a:p>
          <a:p>
            <a:pPr marL="7700" marR="242951" lvl="0" indent="0" algn="l" defTabSz="554437" rtl="0" eaLnBrk="1" fontAlgn="auto" latinLnBrk="0" hangingPunct="1">
              <a:lnSpc>
                <a:spcPct val="100000"/>
              </a:lnSpc>
              <a:spcBef>
                <a:spcPts val="55"/>
              </a:spcBef>
              <a:spcAft>
                <a:spcPts val="0"/>
              </a:spcAft>
              <a:buClrTx/>
              <a:buSzTx/>
              <a:buFontTx/>
              <a:buNone/>
              <a:tabLst/>
              <a:defRPr/>
            </a:pPr>
            <a:endParaRPr kumimoji="0" lang="en-US" sz="2000" b="0" i="0" u="none" strike="noStrike" kern="1200" cap="none" spc="-30" normalizeH="0" baseline="0" noProof="0" dirty="0">
              <a:ln>
                <a:noFill/>
              </a:ln>
              <a:solidFill>
                <a:srgbClr val="FFFFFF"/>
              </a:solidFill>
              <a:effectLst/>
              <a:uLnTx/>
              <a:uFillTx/>
              <a:latin typeface="Montserrat Medium" panose="020B0604020202020204" charset="0"/>
              <a:cs typeface="Arial Narrow"/>
            </a:endParaRPr>
          </a:p>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Medium" panose="020B0604020202020204" charset="0"/>
                <a:cs typeface="Arial Narrow"/>
              </a:rPr>
              <a:t>A typical GI is between 8 to 12 calls over the course of 4 to 6 months.</a:t>
            </a:r>
          </a:p>
        </p:txBody>
      </p:sp>
    </p:spTree>
    <p:extLst>
      <p:ext uri="{BB962C8B-B14F-4D97-AF65-F5344CB8AC3E}">
        <p14:creationId xmlns:p14="http://schemas.microsoft.com/office/powerpoint/2010/main" val="124492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EA4694C-54A6-46F0-8E70-B717AA3158DE}"/>
              </a:ext>
            </a:extLst>
          </p:cNvPr>
          <p:cNvSpPr txBox="1">
            <a:spLocks/>
          </p:cNvSpPr>
          <p:nvPr/>
        </p:nvSpPr>
        <p:spPr>
          <a:xfrm>
            <a:off x="354106" y="528985"/>
            <a:ext cx="8623208" cy="542716"/>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CA" dirty="0"/>
              <a:t>Workshop Overview</a:t>
            </a:r>
          </a:p>
        </p:txBody>
      </p:sp>
      <p:graphicFrame>
        <p:nvGraphicFramePr>
          <p:cNvPr id="5" name="Table 2">
            <a:extLst>
              <a:ext uri="{FF2B5EF4-FFF2-40B4-BE49-F238E27FC236}">
                <a16:creationId xmlns:a16="http://schemas.microsoft.com/office/drawing/2014/main" id="{A2C116FC-287E-48F3-B2A5-369EDCD091AC}"/>
              </a:ext>
            </a:extLst>
          </p:cNvPr>
          <p:cNvGraphicFramePr>
            <a:graphicFrameLocks noGrp="1"/>
          </p:cNvGraphicFramePr>
          <p:nvPr>
            <p:extLst>
              <p:ext uri="{D42A27DB-BD31-4B8C-83A1-F6EECF244321}">
                <p14:modId xmlns:p14="http://schemas.microsoft.com/office/powerpoint/2010/main" val="762923632"/>
              </p:ext>
            </p:extLst>
          </p:nvPr>
        </p:nvGraphicFramePr>
        <p:xfrm>
          <a:off x="354106" y="1215542"/>
          <a:ext cx="11539445" cy="5448113"/>
        </p:xfrm>
        <a:graphic>
          <a:graphicData uri="http://schemas.openxmlformats.org/drawingml/2006/table">
            <a:tbl>
              <a:tblPr firstRow="1" bandRow="1">
                <a:tableStyleId>{5C22544A-7EE6-4342-B048-85BDC9FD1C3A}</a:tableStyleId>
              </a:tblPr>
              <a:tblGrid>
                <a:gridCol w="434955">
                  <a:extLst>
                    <a:ext uri="{9D8B030D-6E8A-4147-A177-3AD203B41FA5}">
                      <a16:colId xmlns:a16="http://schemas.microsoft.com/office/drawing/2014/main" val="20000"/>
                    </a:ext>
                  </a:extLst>
                </a:gridCol>
                <a:gridCol w="2220898">
                  <a:extLst>
                    <a:ext uri="{9D8B030D-6E8A-4147-A177-3AD203B41FA5}">
                      <a16:colId xmlns:a16="http://schemas.microsoft.com/office/drawing/2014/main" val="20001"/>
                    </a:ext>
                  </a:extLst>
                </a:gridCol>
                <a:gridCol w="2220898">
                  <a:extLst>
                    <a:ext uri="{9D8B030D-6E8A-4147-A177-3AD203B41FA5}">
                      <a16:colId xmlns:a16="http://schemas.microsoft.com/office/drawing/2014/main" val="20002"/>
                    </a:ext>
                  </a:extLst>
                </a:gridCol>
                <a:gridCol w="2220898">
                  <a:extLst>
                    <a:ext uri="{9D8B030D-6E8A-4147-A177-3AD203B41FA5}">
                      <a16:colId xmlns:a16="http://schemas.microsoft.com/office/drawing/2014/main" val="20003"/>
                    </a:ext>
                  </a:extLst>
                </a:gridCol>
                <a:gridCol w="2220898">
                  <a:extLst>
                    <a:ext uri="{9D8B030D-6E8A-4147-A177-3AD203B41FA5}">
                      <a16:colId xmlns:a16="http://schemas.microsoft.com/office/drawing/2014/main" val="20004"/>
                    </a:ext>
                  </a:extLst>
                </a:gridCol>
                <a:gridCol w="2220898">
                  <a:extLst>
                    <a:ext uri="{9D8B030D-6E8A-4147-A177-3AD203B41FA5}">
                      <a16:colId xmlns:a16="http://schemas.microsoft.com/office/drawing/2014/main" val="20005"/>
                    </a:ext>
                  </a:extLst>
                </a:gridCol>
              </a:tblGrid>
              <a:tr h="448184">
                <a:tc>
                  <a:txBody>
                    <a:bodyPr/>
                    <a:lstStyle/>
                    <a:p>
                      <a:pPr algn="ctr"/>
                      <a:endParaRPr lang="en-CA" sz="1200" b="1" dirty="0">
                        <a:solidFill>
                          <a:schemeClr val="bg1"/>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i="0" dirty="0">
                          <a:solidFill>
                            <a:schemeClr val="bg1"/>
                          </a:solidFill>
                          <a:latin typeface="Montserrat SemiBold"/>
                          <a:ea typeface="Roboto"/>
                        </a:rPr>
                        <a:t>Day 1</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CAED4"/>
                    </a:solidFill>
                  </a:tcPr>
                </a:tc>
                <a:tc>
                  <a:txBody>
                    <a:bodyPr/>
                    <a:lstStyle/>
                    <a:p>
                      <a:pPr algn="ctr"/>
                      <a:r>
                        <a:rPr lang="en-CA" sz="2000" b="1" i="0" dirty="0">
                          <a:solidFill>
                            <a:schemeClr val="bg1"/>
                          </a:solidFill>
                          <a:latin typeface="Montserrat SemiBold"/>
                          <a:ea typeface="Roboto"/>
                        </a:rPr>
                        <a:t>Day 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191C5"/>
                    </a:solidFill>
                  </a:tcPr>
                </a:tc>
                <a:tc>
                  <a:txBody>
                    <a:bodyPr/>
                    <a:lstStyle/>
                    <a:p>
                      <a:pPr algn="ctr"/>
                      <a:r>
                        <a:rPr lang="en-CA" sz="2000" b="1" i="0" dirty="0">
                          <a:solidFill>
                            <a:schemeClr val="bg1"/>
                          </a:solidFill>
                          <a:latin typeface="Montserrat SemiBold"/>
                          <a:ea typeface="Roboto"/>
                        </a:rPr>
                        <a:t>Day 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2000" b="1" i="0" dirty="0">
                          <a:solidFill>
                            <a:schemeClr val="bg1"/>
                          </a:solidFill>
                          <a:latin typeface="Montserrat SemiBold"/>
                          <a:ea typeface="Roboto"/>
                        </a:rPr>
                        <a:t>Day 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5E92"/>
                    </a:solidFill>
                  </a:tcPr>
                </a:tc>
                <a:tc>
                  <a:txBody>
                    <a:bodyPr/>
                    <a:lstStyle/>
                    <a:p>
                      <a:pPr algn="ctr"/>
                      <a:r>
                        <a:rPr lang="en-CA" sz="2000" b="1" i="0" baseline="0" dirty="0">
                          <a:solidFill>
                            <a:schemeClr val="bg1"/>
                          </a:solidFill>
                          <a:latin typeface="Montserrat SemiBold"/>
                          <a:ea typeface="Roboto"/>
                        </a:rPr>
                        <a:t>Day 5</a:t>
                      </a:r>
                      <a:endParaRPr lang="en-CA" sz="2000" b="1" i="0" dirty="0">
                        <a:solidFill>
                          <a:schemeClr val="bg1"/>
                        </a:solidFill>
                        <a:latin typeface="Montserrat SemiBold"/>
                        <a:ea typeface="Roboto"/>
                      </a:endParaRPr>
                    </a:p>
                  </a:txBody>
                  <a:tcPr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6476E"/>
                    </a:solidFill>
                  </a:tcPr>
                </a:tc>
                <a:extLst>
                  <a:ext uri="{0D108BD9-81ED-4DB2-BD59-A6C34878D82A}">
                    <a16:rowId xmlns:a16="http://schemas.microsoft.com/office/drawing/2014/main" val="10000"/>
                  </a:ext>
                </a:extLst>
              </a:tr>
              <a:tr h="502910">
                <a:tc rowSpan="2">
                  <a:txBody>
                    <a:bodyPr/>
                    <a:lstStyle/>
                    <a:p>
                      <a:pPr marL="215900" indent="-457200" algn="ctr">
                        <a:spcAft>
                          <a:spcPts val="500"/>
                        </a:spcAft>
                      </a:pPr>
                      <a:r>
                        <a:rPr lang="en-CA" sz="1600" b="1" i="0" baseline="0" dirty="0">
                          <a:solidFill>
                            <a:srgbClr val="2576B7"/>
                          </a:solidFill>
                          <a:latin typeface="Montserrat SemiBold"/>
                          <a:ea typeface="Roboto"/>
                        </a:rPr>
                        <a:t>Activities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7CAED4"/>
                          </a:solidFill>
                          <a:latin typeface="Montserrat SemiBold"/>
                          <a:ea typeface="Roboto"/>
                        </a:rPr>
                        <a:t>Understand </a:t>
                      </a:r>
                      <a:r>
                        <a:rPr lang="en-CA" sz="1200" b="1" i="0" dirty="0">
                          <a:solidFill>
                            <a:srgbClr val="7CAED4"/>
                          </a:solidFill>
                          <a:latin typeface="Montserrat SemiBold"/>
                          <a:ea typeface="Roboto"/>
                        </a:rPr>
                        <a:t>the GaaP Concepts and Strategies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ts val="1500"/>
                        </a:lnSpc>
                        <a:spcBef>
                          <a:spcPts val="0"/>
                        </a:spcBef>
                        <a:spcAft>
                          <a:spcPts val="0"/>
                        </a:spcAft>
                        <a:buClrTx/>
                        <a:buSzTx/>
                        <a:buFontTx/>
                        <a:buNone/>
                        <a:tabLst/>
                        <a:defRPr/>
                      </a:pPr>
                      <a:r>
                        <a:rPr lang="en-CA" sz="1200" b="1" i="0" dirty="0">
                          <a:solidFill>
                            <a:srgbClr val="5191C5"/>
                          </a:solidFill>
                          <a:latin typeface="Montserrat SemiBold"/>
                          <a:ea typeface="Roboto"/>
                        </a:rPr>
                        <a:t>Map Goals with GaaP Strategies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2576B7"/>
                          </a:solidFill>
                          <a:latin typeface="Montserrat SemiBold"/>
                          <a:ea typeface="Roboto"/>
                        </a:rPr>
                        <a:t>Digital Platform Strategy</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E5E92"/>
                          </a:solidFill>
                          <a:latin typeface="Montserrat SemiBold"/>
                          <a:ea typeface="Roboto"/>
                        </a:rPr>
                        <a:t>Digital Platform Design: Key Components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6476E"/>
                          </a:solidFill>
                          <a:latin typeface="Montserrat SemiBold"/>
                          <a:ea typeface="Roboto"/>
                        </a:rPr>
                        <a:t>Next Steps and </a:t>
                      </a:r>
                      <a:br>
                        <a:rPr lang="en-CA" sz="1200" b="1" i="0" dirty="0">
                          <a:solidFill>
                            <a:srgbClr val="16476E"/>
                          </a:solidFill>
                          <a:latin typeface="Montserrat SemiBold"/>
                          <a:ea typeface="Roboto"/>
                        </a:rPr>
                      </a:br>
                      <a:r>
                        <a:rPr lang="en-CA" sz="1200" b="1" i="0" dirty="0">
                          <a:solidFill>
                            <a:srgbClr val="16476E"/>
                          </a:solidFill>
                          <a:latin typeface="Montserrat SemiBold"/>
                          <a:ea typeface="Roboto"/>
                        </a:rPr>
                        <a:t>Wrap-Up (offsite)</a:t>
                      </a:r>
                    </a:p>
                  </a:txBody>
                  <a:tcPr marL="108000" marR="108000" marT="144000" marB="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25850"/>
                  </a:ext>
                </a:extLst>
              </a:tr>
              <a:tr h="2469967">
                <a:tc vMerge="1">
                  <a:txBody>
                    <a:bodyPr/>
                    <a:lstStyle/>
                    <a:p>
                      <a:pPr marL="216000" indent="-457200" algn="ctr">
                        <a:spcAft>
                          <a:spcPts val="500"/>
                        </a:spcAft>
                      </a:pPr>
                      <a:endParaRPr lang="en-CA" sz="1600" b="1" i="0" baseline="0">
                        <a:solidFill>
                          <a:schemeClr val="bg1"/>
                        </a:solidFill>
                        <a:latin typeface="Montserrat SemiBold" pitchFamily="2" charset="77"/>
                        <a:ea typeface="Roboto" panose="02000000000000000000" pitchFamily="2" charset="0"/>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dirty="0">
                          <a:solidFill>
                            <a:srgbClr val="000000"/>
                          </a:solidFill>
                          <a:latin typeface="Roboto Condensed Light" panose="02000000000000000000" pitchFamily="2" charset="0"/>
                          <a:ea typeface="Roboto Condensed Light" panose="02000000000000000000" pitchFamily="2" charset="0"/>
                        </a:rPr>
                        <a:t>1.1 Discuss what it means to be a digital government.</a:t>
                      </a:r>
                    </a:p>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1.2 Discuss the platform model.</a:t>
                      </a:r>
                    </a:p>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1.3 Discuss platform strategies.</a:t>
                      </a:r>
                    </a:p>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1.4 Overview of GaaP.</a:t>
                      </a:r>
                    </a:p>
                    <a:p>
                      <a:pPr marL="216000" indent="-457200">
                        <a:lnSpc>
                          <a:spcPts val="1300"/>
                        </a:lnSpc>
                        <a:spcBef>
                          <a:spcPts val="600"/>
                        </a:spcBef>
                        <a:spcAft>
                          <a:spcPts val="0"/>
                        </a:spcAft>
                      </a:pPr>
                      <a:endParaRPr lang="en-CA" sz="1200" b="0" i="0" baseline="0" dirty="0">
                        <a:solidFill>
                          <a:srgbClr val="000000"/>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2.1</a:t>
                      </a:r>
                      <a:r>
                        <a:rPr lang="en-CA" sz="1200" b="0" i="0" baseline="0" dirty="0">
                          <a:solidFill>
                            <a:srgbClr val="000000"/>
                          </a:solidFill>
                          <a:latin typeface="Roboto Condensed Light" panose="02000000000000000000" pitchFamily="2" charset="0"/>
                          <a:ea typeface="Roboto Condensed Light" panose="02000000000000000000" pitchFamily="2" charset="0"/>
                        </a:rPr>
                        <a:t> Open and collaborative.</a:t>
                      </a:r>
                    </a:p>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2.2 Accessible and connected.</a:t>
                      </a:r>
                    </a:p>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2.3 Digital and programmable. </a:t>
                      </a:r>
                      <a:endParaRPr lang="en-CA" sz="1200" b="0" i="0" baseline="0" dirty="0">
                        <a:solidFill>
                          <a:srgbClr val="000000"/>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3.1 Discuss design goals for the digital platform.</a:t>
                      </a:r>
                    </a:p>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3.2 Discuss digital transformation (DX) themes:</a:t>
                      </a:r>
                    </a:p>
                    <a:p>
                      <a:pPr marL="215900" indent="-1270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a. Analyze DX themes;</a:t>
                      </a:r>
                    </a:p>
                    <a:p>
                      <a:pPr marL="215900" indent="-1270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b. Analyze platform capabilities;</a:t>
                      </a:r>
                    </a:p>
                    <a:p>
                      <a:pPr marL="215900" indent="-1270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c. Do gap analysis capabilities vs. platform capabilities required to enable DX;</a:t>
                      </a:r>
                    </a:p>
                    <a:p>
                      <a:pPr marL="215900" indent="-1270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d. Align digital platform with DX roadmap.</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US" sz="1200" b="0" i="0" dirty="0">
                          <a:solidFill>
                            <a:srgbClr val="000000"/>
                          </a:solidFill>
                          <a:latin typeface="Roboto Condensed Light" panose="02000000000000000000" pitchFamily="2" charset="0"/>
                          <a:ea typeface="Roboto Condensed Light" panose="02000000000000000000" pitchFamily="2" charset="0"/>
                        </a:rPr>
                        <a:t>4.1 User experience (US)/user interface (UI): discuss UX/UI strategy in the context of DX.</a:t>
                      </a:r>
                    </a:p>
                    <a:p>
                      <a:pPr marL="216000" indent="-457200">
                        <a:lnSpc>
                          <a:spcPts val="1300"/>
                        </a:lnSpc>
                        <a:spcBef>
                          <a:spcPts val="600"/>
                        </a:spcBef>
                        <a:spcAft>
                          <a:spcPts val="0"/>
                        </a:spcAft>
                      </a:pPr>
                      <a:r>
                        <a:rPr lang="en-US" sz="1200" b="0" i="0" dirty="0">
                          <a:solidFill>
                            <a:srgbClr val="000000"/>
                          </a:solidFill>
                          <a:latin typeface="Roboto Condensed Light" panose="02000000000000000000" pitchFamily="2" charset="0"/>
                          <a:ea typeface="Roboto Condensed Light" panose="02000000000000000000" pitchFamily="2" charset="0"/>
                        </a:rPr>
                        <a:t>4.2 APIs: discuss API strategy in the context of DX.</a:t>
                      </a:r>
                    </a:p>
                    <a:p>
                      <a:pPr marL="216000" indent="-457200">
                        <a:lnSpc>
                          <a:spcPts val="1300"/>
                        </a:lnSpc>
                        <a:spcBef>
                          <a:spcPts val="600"/>
                        </a:spcBef>
                        <a:spcAft>
                          <a:spcPts val="0"/>
                        </a:spcAft>
                      </a:pPr>
                      <a:r>
                        <a:rPr lang="en-US" sz="1200" b="0" i="0" dirty="0">
                          <a:solidFill>
                            <a:srgbClr val="000000"/>
                          </a:solidFill>
                          <a:latin typeface="Roboto Condensed Light" panose="02000000000000000000" pitchFamily="2" charset="0"/>
                          <a:ea typeface="Roboto Condensed Light" panose="02000000000000000000" pitchFamily="2" charset="0"/>
                        </a:rPr>
                        <a:t>4.3 Microservices: discuss architectural style, characteristics, constraints, and deployment models.</a:t>
                      </a:r>
                    </a:p>
                    <a:p>
                      <a:pPr marL="216000" indent="-457200">
                        <a:lnSpc>
                          <a:spcPts val="1300"/>
                        </a:lnSpc>
                        <a:spcBef>
                          <a:spcPts val="600"/>
                        </a:spcBef>
                        <a:spcAft>
                          <a:spcPts val="0"/>
                        </a:spcAft>
                      </a:pPr>
                      <a:r>
                        <a:rPr lang="en-US" sz="1200" b="0" i="0" dirty="0">
                          <a:solidFill>
                            <a:srgbClr val="000000"/>
                          </a:solidFill>
                          <a:latin typeface="Roboto Condensed Light" panose="02000000000000000000" pitchFamily="2" charset="0"/>
                          <a:ea typeface="Roboto Condensed Light" panose="02000000000000000000" pitchFamily="2" charset="0"/>
                        </a:rPr>
                        <a:t>4.4 Discuss real-time stream processing. </a:t>
                      </a:r>
                    </a:p>
                    <a:p>
                      <a:pPr marL="216000" indent="-457200">
                        <a:lnSpc>
                          <a:spcPts val="1300"/>
                        </a:lnSpc>
                        <a:spcBef>
                          <a:spcPts val="600"/>
                        </a:spcBef>
                        <a:spcAft>
                          <a:spcPts val="0"/>
                        </a:spcAft>
                      </a:pPr>
                      <a:r>
                        <a:rPr lang="en-US" sz="1200" b="0" i="0" dirty="0">
                          <a:solidFill>
                            <a:srgbClr val="000000"/>
                          </a:solidFill>
                          <a:latin typeface="Roboto Condensed Light" panose="02000000000000000000" pitchFamily="2" charset="0"/>
                          <a:ea typeface="Roboto Condensed Light" panose="02000000000000000000" pitchFamily="2" charset="0"/>
                        </a:rPr>
                        <a:t>4.5 Platform engineering teams: culture, structure, principles, and practices.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5900" indent="-457200">
                        <a:lnSpc>
                          <a:spcPts val="1300"/>
                        </a:lnSpc>
                        <a:spcBef>
                          <a:spcPts val="600"/>
                        </a:spcBef>
                        <a:spcAft>
                          <a:spcPts val="0"/>
                        </a:spcAft>
                      </a:pPr>
                      <a:r>
                        <a:rPr lang="en-CA" sz="1200" b="0" i="0" baseline="0" dirty="0">
                          <a:solidFill>
                            <a:srgbClr val="000000"/>
                          </a:solidFill>
                          <a:latin typeface="Roboto Condensed Light"/>
                          <a:ea typeface="Roboto Condensed Light"/>
                        </a:rPr>
                        <a:t>5.1 Complete in-progress deliverables from previous four days.</a:t>
                      </a:r>
                    </a:p>
                    <a:p>
                      <a:pPr marL="215900" indent="-457200">
                        <a:lnSpc>
                          <a:spcPts val="1300"/>
                        </a:lnSpc>
                        <a:spcBef>
                          <a:spcPts val="600"/>
                        </a:spcBef>
                        <a:spcAft>
                          <a:spcPts val="0"/>
                        </a:spcAft>
                      </a:pPr>
                      <a:r>
                        <a:rPr lang="en-CA" sz="1200" b="0" i="0" baseline="0" dirty="0">
                          <a:solidFill>
                            <a:srgbClr val="000000"/>
                          </a:solidFill>
                          <a:latin typeface="Roboto Condensed Light"/>
                          <a:ea typeface="Roboto Condensed Light"/>
                        </a:rPr>
                        <a:t>5.2 Set up review time for workshop deliverables and to discuss next steps.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88698">
                <a:tc>
                  <a:txBody>
                    <a:bodyPr/>
                    <a:lstStyle/>
                    <a:p>
                      <a:pPr marL="215900" marR="0" indent="-457200" algn="ctr" defTabSz="914400" rtl="0" eaLnBrk="1" fontAlgn="auto" latinLnBrk="0" hangingPunct="1">
                        <a:lnSpc>
                          <a:spcPct val="100000"/>
                        </a:lnSpc>
                        <a:spcBef>
                          <a:spcPts val="0"/>
                        </a:spcBef>
                        <a:spcAft>
                          <a:spcPts val="500"/>
                        </a:spcAft>
                        <a:buClrTx/>
                        <a:buSzTx/>
                        <a:buFontTx/>
                        <a:buNone/>
                        <a:tabLst/>
                        <a:defRPr/>
                      </a:pPr>
                      <a:r>
                        <a:rPr lang="en-CA" sz="1600" b="1" i="0" dirty="0">
                          <a:solidFill>
                            <a:srgbClr val="2576B7"/>
                          </a:solidFill>
                          <a:latin typeface="Montserrat SemiBold"/>
                          <a:ea typeface="Roboto"/>
                        </a:rPr>
                        <a:t>Deliverables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Documented motivations for being a digital government.</a:t>
                      </a:r>
                    </a:p>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Documented platform strategies within the context of the enterprise.</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Documented strategic goals.</a:t>
                      </a:r>
                    </a:p>
                    <a:p>
                      <a:pPr marL="143510" indent="-14351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Mapping between goals and GaaP strategies.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US" sz="1200" b="0" i="0" baseline="0" dirty="0">
                          <a:solidFill>
                            <a:srgbClr val="000000"/>
                          </a:solidFill>
                          <a:latin typeface="Roboto Condensed Light"/>
                          <a:ea typeface="Roboto Condensed Light"/>
                        </a:rPr>
                        <a:t>Documented design goals for digital platform.</a:t>
                      </a:r>
                    </a:p>
                    <a:p>
                      <a:pPr marL="143510" indent="-143510">
                        <a:lnSpc>
                          <a:spcPts val="1300"/>
                        </a:lnSpc>
                        <a:spcBef>
                          <a:spcPts val="600"/>
                        </a:spcBef>
                        <a:spcAft>
                          <a:spcPts val="0"/>
                        </a:spcAft>
                        <a:buClrTx/>
                        <a:buFont typeface="+mj-lt"/>
                        <a:buAutoNum type="arabicPeriod"/>
                      </a:pPr>
                      <a:r>
                        <a:rPr lang="en-US" sz="1200" b="0" i="0" baseline="0" dirty="0">
                          <a:solidFill>
                            <a:srgbClr val="000000"/>
                          </a:solidFill>
                          <a:latin typeface="Roboto Condensed Light"/>
                          <a:ea typeface="Roboto Condensed Light"/>
                        </a:rPr>
                        <a:t>Documented DX themes and platform capabilities.</a:t>
                      </a:r>
                    </a:p>
                    <a:p>
                      <a:pPr marL="143510" indent="-143510">
                        <a:lnSpc>
                          <a:spcPts val="1300"/>
                        </a:lnSpc>
                        <a:spcBef>
                          <a:spcPts val="600"/>
                        </a:spcBef>
                        <a:spcAft>
                          <a:spcPts val="0"/>
                        </a:spcAft>
                        <a:buClrTx/>
                        <a:buFont typeface="+mj-lt"/>
                        <a:buAutoNum type="arabicPeriod"/>
                      </a:pPr>
                      <a:r>
                        <a:rPr lang="en-US" sz="1200" b="0" i="0" baseline="0" dirty="0">
                          <a:solidFill>
                            <a:srgbClr val="000000"/>
                          </a:solidFill>
                          <a:latin typeface="Roboto Condensed Light"/>
                          <a:ea typeface="Roboto Condensed Light"/>
                        </a:rPr>
                        <a:t>DX themes and platform capabilities map.</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a:lnSpc>
                          <a:spcPts val="1300"/>
                        </a:lnSpc>
                        <a:spcBef>
                          <a:spcPts val="600"/>
                        </a:spcBef>
                        <a:spcAft>
                          <a:spcPts val="0"/>
                        </a:spcAft>
                        <a:buClrTx/>
                        <a:buFont typeface="+mj-lt"/>
                        <a:buAutoNum type="arabicPeriod"/>
                      </a:pPr>
                      <a:r>
                        <a:rPr lang="en-US" sz="1200" b="0" i="0" baseline="0" dirty="0">
                          <a:solidFill>
                            <a:srgbClr val="000000"/>
                          </a:solidFill>
                          <a:latin typeface="Roboto Condensed Light" panose="02000000000000000000" pitchFamily="2" charset="0"/>
                          <a:ea typeface="Roboto Condensed Light" panose="02000000000000000000" pitchFamily="2" charset="0"/>
                        </a:rPr>
                        <a:t>Confirmation of UX/UI and API strategies.</a:t>
                      </a:r>
                    </a:p>
                    <a:p>
                      <a:pPr marL="144000" indent="-144000">
                        <a:lnSpc>
                          <a:spcPts val="1300"/>
                        </a:lnSpc>
                        <a:spcBef>
                          <a:spcPts val="600"/>
                        </a:spcBef>
                        <a:spcAft>
                          <a:spcPts val="0"/>
                        </a:spcAft>
                        <a:buClrTx/>
                        <a:buFont typeface="+mj-lt"/>
                        <a:buAutoNum type="arabicPeriod"/>
                      </a:pPr>
                      <a:r>
                        <a:rPr lang="en-US" sz="1200" b="0" i="0" baseline="0" dirty="0">
                          <a:solidFill>
                            <a:srgbClr val="000000"/>
                          </a:solidFill>
                          <a:latin typeface="Roboto Condensed Light" panose="02000000000000000000" pitchFamily="2" charset="0"/>
                          <a:ea typeface="Roboto Condensed Light" panose="02000000000000000000" pitchFamily="2" charset="0"/>
                        </a:rPr>
                        <a:t>Microservices canvas.</a:t>
                      </a:r>
                    </a:p>
                    <a:p>
                      <a:pPr marL="144000" indent="-144000">
                        <a:lnSpc>
                          <a:spcPts val="1300"/>
                        </a:lnSpc>
                        <a:spcBef>
                          <a:spcPts val="600"/>
                        </a:spcBef>
                        <a:spcAft>
                          <a:spcPts val="0"/>
                        </a:spcAft>
                        <a:buClrTx/>
                        <a:buFont typeface="+mj-lt"/>
                        <a:buAutoNum type="arabicPeriod"/>
                      </a:pPr>
                      <a:r>
                        <a:rPr lang="en-US" sz="1200" b="0" i="0" baseline="0" dirty="0">
                          <a:solidFill>
                            <a:srgbClr val="000000"/>
                          </a:solidFill>
                          <a:latin typeface="Roboto Condensed Light" panose="02000000000000000000" pitchFamily="2" charset="0"/>
                          <a:ea typeface="Roboto Condensed Light" panose="02000000000000000000" pitchFamily="2" charset="0"/>
                        </a:rPr>
                        <a:t>Real-time stream processing data pipeline and tool map.</a:t>
                      </a:r>
                    </a:p>
                    <a:p>
                      <a:pPr marL="144000" indent="-144000">
                        <a:lnSpc>
                          <a:spcPts val="1300"/>
                        </a:lnSpc>
                        <a:spcBef>
                          <a:spcPts val="600"/>
                        </a:spcBef>
                        <a:spcAft>
                          <a:spcPts val="0"/>
                        </a:spcAft>
                        <a:buClrTx/>
                        <a:buFont typeface="+mj-lt"/>
                        <a:buAutoNum type="arabicPeriod"/>
                      </a:pPr>
                      <a:r>
                        <a:rPr lang="en-US" sz="1200" b="0" i="0" baseline="0" dirty="0">
                          <a:solidFill>
                            <a:srgbClr val="000000"/>
                          </a:solidFill>
                          <a:latin typeface="Roboto Condensed Light" panose="02000000000000000000" pitchFamily="2" charset="0"/>
                          <a:ea typeface="Roboto Condensed Light" panose="02000000000000000000" pitchFamily="2" charset="0"/>
                        </a:rPr>
                        <a:t>High-level architectural view.</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panose="02000000000000000000" pitchFamily="2" charset="0"/>
                          <a:ea typeface="Roboto Condensed Light" panose="02000000000000000000" pitchFamily="2" charset="0"/>
                        </a:rPr>
                        <a:t>Completed deliverables.</a:t>
                      </a:r>
                    </a:p>
                    <a:p>
                      <a:pPr marL="228600" indent="-228600">
                        <a:lnSpc>
                          <a:spcPts val="1300"/>
                        </a:lnSpc>
                        <a:spcBef>
                          <a:spcPts val="600"/>
                        </a:spcBef>
                        <a:spcAft>
                          <a:spcPts val="0"/>
                        </a:spcAft>
                        <a:buClrTx/>
                        <a:buFont typeface="+mj-lt"/>
                        <a:buAutoNum type="arabicPeriod"/>
                      </a:pPr>
                      <a:endParaRPr lang="en-CA" sz="1200" b="0" i="0" baseline="0" dirty="0">
                        <a:solidFill>
                          <a:srgbClr val="000000"/>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Text Placeholder 29">
            <a:extLst>
              <a:ext uri="{FF2B5EF4-FFF2-40B4-BE49-F238E27FC236}">
                <a16:creationId xmlns:a16="http://schemas.microsoft.com/office/drawing/2014/main" id="{237E9D5F-7F5E-48E1-80EF-8DF1F5E7936B}"/>
              </a:ext>
            </a:extLst>
          </p:cNvPr>
          <p:cNvSpPr txBox="1">
            <a:spLocks/>
          </p:cNvSpPr>
          <p:nvPr/>
        </p:nvSpPr>
        <p:spPr>
          <a:xfrm>
            <a:off x="7237226" y="581657"/>
            <a:ext cx="4656325" cy="4373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200" dirty="0">
                <a:solidFill>
                  <a:srgbClr val="2576B7"/>
                </a:solidFill>
                <a:latin typeface="Montserrat Light" pitchFamily="2" charset="77"/>
                <a:cs typeface="Arial"/>
              </a:rPr>
              <a:t>Contact your account representative for more information.</a:t>
            </a:r>
            <a:br>
              <a:rPr lang="en-CA" dirty="0">
                <a:cs typeface="Arial"/>
              </a:rPr>
            </a:br>
            <a:r>
              <a:rPr lang="en-CA" sz="1200" b="1" dirty="0">
                <a:solidFill>
                  <a:srgbClr val="2576B7"/>
                </a:solidFill>
                <a:latin typeface="Montserrat SemiBold" pitchFamily="2" charset="77"/>
                <a:cs typeface="Arial" panose="020B0604020202020204" pitchFamily="34" charset="0"/>
                <a:hlinkClick r:id="rId2">
                  <a:extLst>
                    <a:ext uri="{A12FA001-AC4F-418D-AE19-62706E023703}">
                      <ahyp:hlinkClr xmlns:ahyp="http://schemas.microsoft.com/office/drawing/2018/hyperlinkcolor" val="tx"/>
                    </a:ext>
                  </a:extLst>
                </a:hlinkClick>
              </a:rPr>
              <a:t>workshops@infotech.com</a:t>
            </a:r>
            <a:r>
              <a:rPr lang="en-CA" sz="1200" b="1" dirty="0">
                <a:solidFill>
                  <a:srgbClr val="2576B7"/>
                </a:solidFill>
                <a:latin typeface="Montserrat SemiBold" pitchFamily="2" charset="77"/>
                <a:cs typeface="Arial" panose="020B0604020202020204" pitchFamily="34" charset="0"/>
              </a:rPr>
              <a:t>   1-888-670-8889</a:t>
            </a:r>
          </a:p>
        </p:txBody>
      </p:sp>
    </p:spTree>
    <p:extLst>
      <p:ext uri="{BB962C8B-B14F-4D97-AF65-F5344CB8AC3E}">
        <p14:creationId xmlns:p14="http://schemas.microsoft.com/office/powerpoint/2010/main" val="421925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p:txBody>
          <a:bodyPr>
            <a:noAutofit/>
          </a:bodyPr>
          <a:lstStyle/>
          <a:p>
            <a:r>
              <a:rPr lang="en-US" dirty="0">
                <a:solidFill>
                  <a:srgbClr val="2576B7"/>
                </a:solidFill>
              </a:rPr>
              <a:t>Analyst</a:t>
            </a:r>
            <a:br>
              <a:rPr lang="en-US" dirty="0">
                <a:solidFill>
                  <a:srgbClr val="2576B7"/>
                </a:solidFill>
              </a:rPr>
            </a:br>
            <a:r>
              <a:rPr lang="en-US" dirty="0">
                <a:solidFill>
                  <a:srgbClr val="2576B7"/>
                </a:solidFill>
              </a:rPr>
              <a:t>Perspective</a:t>
            </a:r>
          </a:p>
        </p:txBody>
      </p:sp>
      <p:sp>
        <p:nvSpPr>
          <p:cNvPr id="3" name="Text Placeholder 2">
            <a:extLst>
              <a:ext uri="{FF2B5EF4-FFF2-40B4-BE49-F238E27FC236}">
                <a16:creationId xmlns:a16="http://schemas.microsoft.com/office/drawing/2014/main" id="{3689B9D3-E749-9E4F-B868-F1D6E60CDACB}"/>
              </a:ext>
            </a:extLst>
          </p:cNvPr>
          <p:cNvSpPr>
            <a:spLocks noGrp="1"/>
          </p:cNvSpPr>
          <p:nvPr>
            <p:ph type="body" sz="quarter" idx="11"/>
          </p:nvPr>
        </p:nvSpPr>
        <p:spPr/>
        <p:txBody>
          <a:bodyPr>
            <a:noAutofit/>
          </a:bodyPr>
          <a:lstStyle/>
          <a:p>
            <a:r>
              <a:rPr lang="en-CA" dirty="0">
                <a:solidFill>
                  <a:schemeClr val="bg1">
                    <a:lumMod val="50000"/>
                  </a:schemeClr>
                </a:solidFill>
                <a:latin typeface="Montserrat Medium" panose="020B0604020202020204" charset="0"/>
                <a:cs typeface="Arial"/>
              </a:rPr>
              <a:t>Government as a Platform is the right thought and execution model for a digital government.</a:t>
            </a:r>
            <a:endParaRPr lang="en-US" dirty="0">
              <a:solidFill>
                <a:schemeClr val="bg1">
                  <a:lumMod val="50000"/>
                </a:schemeClr>
              </a:solidFill>
              <a:latin typeface="Montserrat Medium" panose="020B0604020202020204" charset="0"/>
            </a:endParaRPr>
          </a:p>
        </p:txBody>
      </p:sp>
      <p:sp>
        <p:nvSpPr>
          <p:cNvPr id="8" name="Text Placeholder 7"/>
          <p:cNvSpPr>
            <a:spLocks noGrp="1"/>
          </p:cNvSpPr>
          <p:nvPr>
            <p:ph type="body" sz="quarter" idx="13"/>
          </p:nvPr>
        </p:nvSpPr>
        <p:spPr/>
        <p:txBody>
          <a:bodyPr>
            <a:noAutofit/>
          </a:bodyPr>
          <a:lstStyle/>
          <a:p>
            <a:r>
              <a:rPr lang="en-US" dirty="0"/>
              <a:t>Arif Mustafa</a:t>
            </a:r>
            <a:br>
              <a:rPr lang="en-US" dirty="0"/>
            </a:br>
            <a:r>
              <a:rPr lang="en-US" dirty="0">
                <a:latin typeface="Montserrat Medium" panose="020B0604020202020204" charset="0"/>
              </a:rPr>
              <a:t>Director</a:t>
            </a:r>
            <a:r>
              <a:rPr lang="en-US" dirty="0">
                <a:latin typeface="Montserrat Light" panose="020B0604020202020204" charset="0"/>
              </a:rPr>
              <a:t>, </a:t>
            </a:r>
            <a:r>
              <a:rPr lang="en-US" dirty="0">
                <a:latin typeface="Montserrat Medium" panose="020B0604020202020204" charset="0"/>
              </a:rPr>
              <a:t>CIO</a:t>
            </a:r>
            <a:r>
              <a:rPr lang="en-US" dirty="0">
                <a:latin typeface="Montserrat Light" panose="020B0604020202020204" charset="0"/>
              </a:rPr>
              <a:t> </a:t>
            </a:r>
            <a:r>
              <a:rPr lang="en-US" dirty="0">
                <a:latin typeface="Montserrat Medium" panose="020B0604020202020204" charset="0"/>
              </a:rPr>
              <a:t>Advisory</a:t>
            </a:r>
            <a:br>
              <a:rPr lang="en-US" dirty="0">
                <a:latin typeface="Montserrat Light" panose="020B0604020202020204" charset="0"/>
              </a:rPr>
            </a:br>
            <a:r>
              <a:rPr lang="en-US" dirty="0">
                <a:latin typeface="Montserrat Medium" panose="020B0604020202020204" charset="0"/>
              </a:rPr>
              <a:t>Info-Tech</a:t>
            </a:r>
            <a:r>
              <a:rPr lang="en-US" dirty="0">
                <a:latin typeface="Montserrat Light" panose="020B0604020202020204" charset="0"/>
              </a:rPr>
              <a:t> </a:t>
            </a:r>
            <a:r>
              <a:rPr lang="en-US" dirty="0">
                <a:latin typeface="Montserrat Medium" panose="020B0604020202020204" charset="0"/>
              </a:rPr>
              <a:t>Research</a:t>
            </a:r>
            <a:r>
              <a:rPr lang="en-US" dirty="0">
                <a:latin typeface="Montserrat Light" panose="020B0604020202020204" charset="0"/>
              </a:rPr>
              <a:t> </a:t>
            </a:r>
            <a:r>
              <a:rPr lang="en-US" dirty="0">
                <a:latin typeface="Montserrat Medium" panose="020B0604020202020204" charset="0"/>
              </a:rPr>
              <a:t>Group</a:t>
            </a:r>
            <a:endParaRPr lang="en-CA" dirty="0">
              <a:latin typeface="Montserrat Medium" panose="020B0604020202020204" charset="0"/>
            </a:endParaRP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4"/>
          </p:nvPr>
        </p:nvSpPr>
        <p:spPr>
          <a:prstGeom prst="rect">
            <a:avLst/>
          </a:prstGeom>
        </p:spPr>
        <p:txBody>
          <a:bodyPr>
            <a:noAutofit/>
          </a:bodyPr>
          <a:lstStyle/>
          <a:p>
            <a:pPr marL="0" marR="3081" indent="0">
              <a:lnSpc>
                <a:spcPct val="101000"/>
              </a:lnSpc>
              <a:spcBef>
                <a:spcPts val="58"/>
              </a:spcBef>
              <a:buNone/>
            </a:pPr>
            <a:endParaRPr lang="en-CA" dirty="0"/>
          </a:p>
          <a:p>
            <a:pPr marL="0" marR="3081" indent="0">
              <a:lnSpc>
                <a:spcPct val="101000"/>
              </a:lnSpc>
              <a:spcBef>
                <a:spcPts val="58"/>
              </a:spcBef>
              <a:buNone/>
            </a:pPr>
            <a:r>
              <a:rPr lang="en-CA" dirty="0">
                <a:solidFill>
                  <a:srgbClr val="000000"/>
                </a:solidFill>
              </a:rPr>
              <a:t>Governments realize that a digital model is the way to provide more effective services to citizens in a cost-effective and agile fashion.</a:t>
            </a:r>
          </a:p>
          <a:p>
            <a:pPr marL="0" marR="3081" indent="0">
              <a:lnSpc>
                <a:spcPct val="101000"/>
              </a:lnSpc>
              <a:spcBef>
                <a:spcPts val="58"/>
              </a:spcBef>
              <a:buNone/>
            </a:pPr>
            <a:r>
              <a:rPr lang="en-CA" dirty="0">
                <a:solidFill>
                  <a:srgbClr val="000000"/>
                </a:solidFill>
              </a:rPr>
              <a:t>Government as a Platform (</a:t>
            </a:r>
            <a:r>
              <a:rPr lang="en-CA">
                <a:solidFill>
                  <a:srgbClr val="000000"/>
                </a:solidFill>
              </a:rPr>
              <a:t>GaaP</a:t>
            </a:r>
            <a:r>
              <a:rPr lang="en-CA" dirty="0">
                <a:solidFill>
                  <a:srgbClr val="000000"/>
                </a:solidFill>
              </a:rPr>
              <a:t>), also termed Gov 2.0, is a strategy that paves the way for governments to become digital. </a:t>
            </a:r>
            <a:r>
              <a:rPr lang="en-CA">
                <a:solidFill>
                  <a:srgbClr val="000000"/>
                </a:solidFill>
              </a:rPr>
              <a:t>GaaP</a:t>
            </a:r>
            <a:r>
              <a:rPr lang="en-CA" dirty="0">
                <a:solidFill>
                  <a:srgbClr val="000000"/>
                </a:solidFill>
              </a:rPr>
              <a:t> helps governments use their assets (e.g. data) in the most efficient ways and become more open to co-creation and co-development. Moreover, this strategy opens up opportunities for innovation and cross-industry collaborations.</a:t>
            </a:r>
          </a:p>
          <a:p>
            <a:pPr marL="0" marR="3081" indent="0">
              <a:lnSpc>
                <a:spcPct val="101000"/>
              </a:lnSpc>
              <a:spcBef>
                <a:spcPts val="58"/>
              </a:spcBef>
              <a:buNone/>
            </a:pPr>
            <a:r>
              <a:rPr lang="en-CA" dirty="0">
                <a:solidFill>
                  <a:srgbClr val="000000"/>
                </a:solidFill>
              </a:rPr>
              <a:t>A GaaP strategy can be applied to all levels of government. This blueprint helps deliver a clearer understanding of GaaP as a strategy and presents various case studies from across the globe to demonstrate how governments are digitally transforming using the GaaP strategy.</a:t>
            </a:r>
            <a:endParaRPr lang="en-US" dirty="0">
              <a:solidFill>
                <a:srgbClr val="000000"/>
              </a:solidFill>
            </a:endParaRPr>
          </a:p>
        </p:txBody>
      </p:sp>
      <p:sp>
        <p:nvSpPr>
          <p:cNvPr id="6" name="Rectangle 5">
            <a:extLst>
              <a:ext uri="{FF2B5EF4-FFF2-40B4-BE49-F238E27FC236}">
                <a16:creationId xmlns:a16="http://schemas.microsoft.com/office/drawing/2014/main" id="{CA77F5FC-FE14-7A4D-AA82-AFE3CFD0AC20}"/>
              </a:ext>
            </a:extLst>
          </p:cNvPr>
          <p:cNvSpPr/>
          <p:nvPr/>
        </p:nvSpPr>
        <p:spPr>
          <a:xfrm>
            <a:off x="5232400" y="4839462"/>
            <a:ext cx="6624638"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pic>
        <p:nvPicPr>
          <p:cNvPr id="11" name="Picture 10" descr="A person wearing glasses&#10;&#10;Description automatically generated">
            <a:extLst>
              <a:ext uri="{FF2B5EF4-FFF2-40B4-BE49-F238E27FC236}">
                <a16:creationId xmlns:a16="http://schemas.microsoft.com/office/drawing/2014/main" id="{61258C87-EC36-400F-A01A-EE43AA517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224" y="2984384"/>
            <a:ext cx="1667074" cy="2301951"/>
          </a:xfrm>
          <a:prstGeom prst="rect">
            <a:avLst/>
          </a:prstGeom>
        </p:spPr>
      </p:pic>
    </p:spTree>
    <p:extLst>
      <p:ext uri="{BB962C8B-B14F-4D97-AF65-F5344CB8AC3E}">
        <p14:creationId xmlns:p14="http://schemas.microsoft.com/office/powerpoint/2010/main" val="243802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A2D3AE-0239-5543-8B5E-BF4913C05174}"/>
              </a:ext>
            </a:extLst>
          </p:cNvPr>
          <p:cNvSpPr txBox="1"/>
          <p:nvPr/>
        </p:nvSpPr>
        <p:spPr>
          <a:xfrm>
            <a:off x="1313793" y="548640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5726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9F5F89-FF8D-5F49-8452-D4CC10E288E8}"/>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853710" y="1843701"/>
            <a:ext cx="5994371" cy="3373199"/>
          </a:xfrm>
          <a:prstGeom prst="rect">
            <a:avLst/>
          </a:prstGeom>
        </p:spPr>
      </p:pic>
      <p:pic>
        <p:nvPicPr>
          <p:cNvPr id="11" name="Picture 10">
            <a:extLst>
              <a:ext uri="{FF2B5EF4-FFF2-40B4-BE49-F238E27FC236}">
                <a16:creationId xmlns:a16="http://schemas.microsoft.com/office/drawing/2014/main" id="{C05D3A47-8F5D-9647-A863-1DE56A91E3A4}"/>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3099608" y="1734760"/>
            <a:ext cx="5994372" cy="3373199"/>
          </a:xfrm>
          <a:prstGeom prst="rect">
            <a:avLst/>
          </a:prstGeom>
        </p:spPr>
      </p:pic>
      <p:pic>
        <p:nvPicPr>
          <p:cNvPr id="12" name="Picture 11">
            <a:extLst>
              <a:ext uri="{FF2B5EF4-FFF2-40B4-BE49-F238E27FC236}">
                <a16:creationId xmlns:a16="http://schemas.microsoft.com/office/drawing/2014/main" id="{05757B9C-9790-5541-AD21-63015BF19168}"/>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6934995" y="1742101"/>
            <a:ext cx="5994637" cy="3373349"/>
          </a:xfrm>
          <a:prstGeom prst="rect">
            <a:avLst/>
          </a:prstGeom>
        </p:spPr>
      </p:pic>
      <p:sp>
        <p:nvSpPr>
          <p:cNvPr id="13" name="Rectangle 12">
            <a:extLst>
              <a:ext uri="{FF2B5EF4-FFF2-40B4-BE49-F238E27FC236}">
                <a16:creationId xmlns:a16="http://schemas.microsoft.com/office/drawing/2014/main" id="{81A7BD8C-6502-A549-A087-5E557EF075FB}"/>
              </a:ext>
            </a:extLst>
          </p:cNvPr>
          <p:cNvSpPr/>
          <p:nvPr/>
        </p:nvSpPr>
        <p:spPr>
          <a:xfrm>
            <a:off x="370864" y="4841832"/>
            <a:ext cx="3708401"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4" name="Rectangle 13">
            <a:extLst>
              <a:ext uri="{FF2B5EF4-FFF2-40B4-BE49-F238E27FC236}">
                <a16:creationId xmlns:a16="http://schemas.microsoft.com/office/drawing/2014/main" id="{05BCA3C4-18C9-9845-B05E-44B99BE411EC}"/>
              </a:ext>
            </a:extLst>
          </p:cNvPr>
          <p:cNvSpPr/>
          <p:nvPr/>
        </p:nvSpPr>
        <p:spPr>
          <a:xfrm>
            <a:off x="4260850" y="4841832"/>
            <a:ext cx="3708401"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5" name="Rectangle 14">
            <a:extLst>
              <a:ext uri="{FF2B5EF4-FFF2-40B4-BE49-F238E27FC236}">
                <a16:creationId xmlns:a16="http://schemas.microsoft.com/office/drawing/2014/main" id="{8B947AAF-002F-4B47-B7A1-5BED7E696C90}"/>
              </a:ext>
            </a:extLst>
          </p:cNvPr>
          <p:cNvSpPr/>
          <p:nvPr/>
        </p:nvSpPr>
        <p:spPr>
          <a:xfrm>
            <a:off x="8169825" y="4841832"/>
            <a:ext cx="3708401"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p:txBody>
          <a:bodyPr/>
          <a:lstStyle/>
          <a:p>
            <a:r>
              <a:rPr lang="en-CA" spc="-79" dirty="0"/>
              <a:t>E</a:t>
            </a:r>
            <a:r>
              <a:rPr lang="en-CA" spc="-130" dirty="0"/>
              <a:t>x</a:t>
            </a:r>
            <a:r>
              <a:rPr lang="en-CA" spc="-79" dirty="0"/>
              <a:t>ecuti</a:t>
            </a:r>
            <a:r>
              <a:rPr lang="en-CA" spc="-158" dirty="0"/>
              <a:t>v</a:t>
            </a:r>
            <a:r>
              <a:rPr lang="en-CA" spc="-3" dirty="0"/>
              <a:t>e </a:t>
            </a:r>
            <a:r>
              <a:rPr lang="en-CA" spc="-42" dirty="0"/>
              <a:t>Summary</a:t>
            </a:r>
            <a:endParaRPr lang="en-US" dirty="0"/>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p:txBody>
          <a:bodyPr/>
          <a:lstStyle/>
          <a:p>
            <a:r>
              <a:rPr lang="en-US" dirty="0"/>
              <a:t>Your Challenge</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p:txBody>
          <a:bodyPr/>
          <a:lstStyle/>
          <a:p>
            <a:r>
              <a:rPr lang="en-US" dirty="0"/>
              <a:t>Common Obstacles</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p:txBody>
          <a:bodyPr/>
          <a:lstStyle/>
          <a:p>
            <a:r>
              <a:rPr lang="en-US" dirty="0"/>
              <a:t>Info-Tech’s Approach</a:t>
            </a: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8"/>
          </p:nvPr>
        </p:nvSpPr>
        <p:spPr>
          <a:xfrm>
            <a:off x="381129" y="1944628"/>
            <a:ext cx="3658265" cy="3190736"/>
          </a:xfrm>
          <a:prstGeom prst="rect">
            <a:avLst/>
          </a:prstGeom>
        </p:spPr>
        <p:txBody>
          <a:bodyPr/>
          <a:lstStyle/>
          <a:p>
            <a:pPr marL="0" indent="0">
              <a:lnSpc>
                <a:spcPts val="1800"/>
              </a:lnSpc>
              <a:buNone/>
            </a:pPr>
            <a:r>
              <a:rPr lang="en-CA" dirty="0">
                <a:solidFill>
                  <a:srgbClr val="000000"/>
                </a:solidFill>
              </a:rPr>
              <a:t>Your organization is struggling with digital transformation, for example with:</a:t>
            </a:r>
          </a:p>
          <a:p>
            <a:pPr>
              <a:lnSpc>
                <a:spcPts val="1800"/>
              </a:lnSpc>
            </a:pPr>
            <a:r>
              <a:rPr lang="en-US" dirty="0">
                <a:solidFill>
                  <a:srgbClr val="000000"/>
                </a:solidFill>
              </a:rPr>
              <a:t>Cutting costs and still providing digital services</a:t>
            </a:r>
          </a:p>
          <a:p>
            <a:pPr>
              <a:lnSpc>
                <a:spcPts val="1800"/>
              </a:lnSpc>
            </a:pPr>
            <a:r>
              <a:rPr lang="en-CA" dirty="0">
                <a:solidFill>
                  <a:srgbClr val="000000"/>
                </a:solidFill>
              </a:rPr>
              <a:t>Citizens who are disengaged and unhappy with services</a:t>
            </a:r>
          </a:p>
          <a:p>
            <a:pPr>
              <a:lnSpc>
                <a:spcPts val="1800"/>
              </a:lnSpc>
            </a:pPr>
            <a:r>
              <a:rPr lang="en-CA" dirty="0">
                <a:solidFill>
                  <a:srgbClr val="000000"/>
                </a:solidFill>
              </a:rPr>
              <a:t>Utilizing assets more effectively for citizens</a:t>
            </a:r>
          </a:p>
          <a:p>
            <a:pPr>
              <a:lnSpc>
                <a:spcPts val="1800"/>
              </a:lnSpc>
            </a:pPr>
            <a:r>
              <a:rPr lang="en-CA" dirty="0">
                <a:solidFill>
                  <a:srgbClr val="000000"/>
                </a:solidFill>
              </a:rPr>
              <a:t>Providing services to all citizens anywhere and everywhere</a:t>
            </a:r>
          </a:p>
          <a:p>
            <a:pPr>
              <a:lnSpc>
                <a:spcPts val="1800"/>
              </a:lnSpc>
            </a:pPr>
            <a:r>
              <a:rPr lang="en-CA" dirty="0">
                <a:solidFill>
                  <a:srgbClr val="000000"/>
                </a:solidFill>
              </a:rPr>
              <a:t>Becoming agile and innovative</a:t>
            </a: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9"/>
          </p:nvPr>
        </p:nvSpPr>
        <p:spPr>
          <a:xfrm>
            <a:off x="4267994" y="1944628"/>
            <a:ext cx="3658265" cy="3190736"/>
          </a:xfrm>
          <a:prstGeom prst="rect">
            <a:avLst/>
          </a:prstGeom>
        </p:spPr>
        <p:txBody>
          <a:bodyPr/>
          <a:lstStyle/>
          <a:p>
            <a:pPr marL="0" indent="0">
              <a:lnSpc>
                <a:spcPts val="1800"/>
              </a:lnSpc>
              <a:buNone/>
            </a:pPr>
            <a:r>
              <a:rPr lang="en-CA" dirty="0">
                <a:solidFill>
                  <a:srgbClr val="000000"/>
                </a:solidFill>
              </a:rPr>
              <a:t>Common barriers to digital governments are:</a:t>
            </a:r>
          </a:p>
          <a:p>
            <a:pPr>
              <a:lnSpc>
                <a:spcPts val="1800"/>
              </a:lnSpc>
            </a:pPr>
            <a:r>
              <a:rPr lang="en-CA" dirty="0">
                <a:solidFill>
                  <a:srgbClr val="000000"/>
                </a:solidFill>
              </a:rPr>
              <a:t>Government silos</a:t>
            </a:r>
          </a:p>
          <a:p>
            <a:pPr>
              <a:lnSpc>
                <a:spcPts val="1800"/>
              </a:lnSpc>
            </a:pPr>
            <a:r>
              <a:rPr lang="en-CA" dirty="0">
                <a:solidFill>
                  <a:srgbClr val="000000"/>
                </a:solidFill>
              </a:rPr>
              <a:t>The assumption that technology can solve every problem</a:t>
            </a:r>
          </a:p>
          <a:p>
            <a:pPr>
              <a:lnSpc>
                <a:spcPts val="1800"/>
              </a:lnSpc>
            </a:pPr>
            <a:r>
              <a:rPr lang="en-CA" dirty="0">
                <a:solidFill>
                  <a:srgbClr val="000000"/>
                </a:solidFill>
              </a:rPr>
              <a:t>Dispersed data, with no easy way to turn it into an asset</a:t>
            </a:r>
          </a:p>
          <a:p>
            <a:pPr>
              <a:lnSpc>
                <a:spcPts val="1800"/>
              </a:lnSpc>
            </a:pPr>
            <a:r>
              <a:rPr lang="en-CA" dirty="0">
                <a:solidFill>
                  <a:srgbClr val="000000"/>
                </a:solidFill>
              </a:rPr>
              <a:t>Poorly integrated government systems, resulting in poor user/citizen experience</a:t>
            </a:r>
          </a:p>
          <a:p>
            <a:pPr>
              <a:lnSpc>
                <a:spcPts val="1800"/>
              </a:lnSpc>
            </a:pPr>
            <a:r>
              <a:rPr lang="en-CA" dirty="0">
                <a:solidFill>
                  <a:srgbClr val="000000"/>
                </a:solidFill>
              </a:rPr>
              <a:t>System fragmentation, leading to duplication and high costs</a:t>
            </a: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20"/>
          </p:nvPr>
        </p:nvSpPr>
        <p:spPr>
          <a:xfrm>
            <a:off x="8150836" y="1944628"/>
            <a:ext cx="3658265" cy="3190736"/>
          </a:xfrm>
          <a:prstGeom prst="rect">
            <a:avLst/>
          </a:prstGeom>
        </p:spPr>
        <p:txBody>
          <a:bodyPr/>
          <a:lstStyle/>
          <a:p>
            <a:pPr marL="0" indent="0">
              <a:lnSpc>
                <a:spcPts val="1800"/>
              </a:lnSpc>
              <a:buNone/>
            </a:pPr>
            <a:r>
              <a:rPr lang="en-CA" dirty="0">
                <a:solidFill>
                  <a:srgbClr val="000000"/>
                </a:solidFill>
              </a:rPr>
              <a:t>This research helps your leadership develop a clear understanding of GaaP and then address the challenges identified by:</a:t>
            </a:r>
          </a:p>
          <a:p>
            <a:pPr>
              <a:lnSpc>
                <a:spcPts val="1800"/>
              </a:lnSpc>
            </a:pPr>
            <a:r>
              <a:rPr lang="en-CA" dirty="0">
                <a:solidFill>
                  <a:srgbClr val="000000"/>
                </a:solidFill>
              </a:rPr>
              <a:t>Explaining GaaP concepts and strategies</a:t>
            </a:r>
          </a:p>
          <a:p>
            <a:pPr>
              <a:lnSpc>
                <a:spcPts val="1800"/>
              </a:lnSpc>
            </a:pPr>
            <a:r>
              <a:rPr lang="en-CA" dirty="0">
                <a:solidFill>
                  <a:srgbClr val="000000"/>
                </a:solidFill>
              </a:rPr>
              <a:t>Turning data into an asset with open data and application programming interfaces (APIs)</a:t>
            </a:r>
          </a:p>
          <a:p>
            <a:pPr>
              <a:lnSpc>
                <a:spcPts val="1800"/>
              </a:lnSpc>
            </a:pPr>
            <a:r>
              <a:rPr lang="en-CA" dirty="0">
                <a:solidFill>
                  <a:srgbClr val="000000"/>
                </a:solidFill>
              </a:rPr>
              <a:t>Enabling innovation with open APIs and co-creation</a:t>
            </a:r>
          </a:p>
          <a:p>
            <a:pPr>
              <a:lnSpc>
                <a:spcPts val="1800"/>
              </a:lnSpc>
            </a:pPr>
            <a:r>
              <a:rPr lang="en-CA" dirty="0">
                <a:solidFill>
                  <a:srgbClr val="000000"/>
                </a:solidFill>
              </a:rPr>
              <a:t>Explaining digital services, like digital identity, etc.</a:t>
            </a:r>
          </a:p>
          <a:p>
            <a:pPr>
              <a:lnSpc>
                <a:spcPts val="1800"/>
              </a:lnSpc>
            </a:pPr>
            <a:r>
              <a:rPr lang="en-CA" dirty="0">
                <a:solidFill>
                  <a:srgbClr val="000000"/>
                </a:solidFill>
              </a:rPr>
              <a:t>Enabling platforms (technology foundation)</a:t>
            </a:r>
          </a:p>
        </p:txBody>
      </p:sp>
      <p:grpSp>
        <p:nvGrpSpPr>
          <p:cNvPr id="16" name="Group 15">
            <a:extLst>
              <a:ext uri="{FF2B5EF4-FFF2-40B4-BE49-F238E27FC236}">
                <a16:creationId xmlns:a16="http://schemas.microsoft.com/office/drawing/2014/main" id="{CAFF2AC8-5F14-D84D-86C3-BAF386B22002}"/>
              </a:ext>
            </a:extLst>
          </p:cNvPr>
          <p:cNvGrpSpPr/>
          <p:nvPr/>
        </p:nvGrpSpPr>
        <p:grpSpPr>
          <a:xfrm>
            <a:off x="381794" y="5189834"/>
            <a:ext cx="11487081" cy="1057523"/>
            <a:chOff x="6353842" y="3127248"/>
            <a:chExt cx="3887438" cy="1664208"/>
          </a:xfrm>
        </p:grpSpPr>
        <p:sp>
          <p:nvSpPr>
            <p:cNvPr id="17" name="Rectangle 16">
              <a:extLst>
                <a:ext uri="{FF2B5EF4-FFF2-40B4-BE49-F238E27FC236}">
                  <a16:creationId xmlns:a16="http://schemas.microsoft.com/office/drawing/2014/main" id="{78E41E68-57BC-5A45-8C5B-1F4EE2BA8F9D}"/>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dirty="0">
                  <a:solidFill>
                    <a:schemeClr val="bg1"/>
                  </a:solidFill>
                  <a:latin typeface="Montserrat Medium" pitchFamily="2" charset="77"/>
                </a:rPr>
                <a:t>Info-Tech Insight</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Thinking of Government as a Platform unfolds new strategies, opportunities, and innovation that would otherwise be elusive to leaders. </a:t>
              </a:r>
            </a:p>
          </p:txBody>
        </p:sp>
        <p:sp>
          <p:nvSpPr>
            <p:cNvPr id="18" name="Rectangle 17">
              <a:extLst>
                <a:ext uri="{FF2B5EF4-FFF2-40B4-BE49-F238E27FC236}">
                  <a16:creationId xmlns:a16="http://schemas.microsoft.com/office/drawing/2014/main" id="{E5C426B7-54D5-6E4B-B315-687203C7E4D7}"/>
                </a:ext>
              </a:extLst>
            </p:cNvPr>
            <p:cNvSpPr/>
            <p:nvPr/>
          </p:nvSpPr>
          <p:spPr>
            <a:xfrm>
              <a:off x="6353842" y="3127248"/>
              <a:ext cx="3887438" cy="1664208"/>
            </a:xfrm>
            <a:prstGeom prst="rect">
              <a:avLst/>
            </a:prstGeom>
            <a:noFill/>
            <a:ln w="3175" cmpd="thinThick">
              <a:gradFill>
                <a:gsLst>
                  <a:gs pos="0">
                    <a:srgbClr val="2576B7"/>
                  </a:gs>
                  <a:gs pos="50000">
                    <a:srgbClr val="2576B7">
                      <a:alpha val="0"/>
                    </a:srgbClr>
                  </a:gs>
                  <a:gs pos="99000">
                    <a:srgbClr val="2576B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78981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34963D-55E3-2943-8231-F41398050D29}"/>
              </a:ext>
            </a:extLst>
          </p:cNvPr>
          <p:cNvSpPr/>
          <p:nvPr/>
        </p:nvSpPr>
        <p:spPr>
          <a:xfrm>
            <a:off x="6205538" y="0"/>
            <a:ext cx="5988050" cy="6858000"/>
          </a:xfrm>
          <a:prstGeom prst="rect">
            <a:avLst/>
          </a:prstGeom>
          <a:gradFill>
            <a:gsLst>
              <a:gs pos="0">
                <a:schemeClr val="bg1"/>
              </a:gs>
              <a:gs pos="85000">
                <a:schemeClr val="bg1">
                  <a:lumMod val="8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11"/>
          </p:nvPr>
        </p:nvSpPr>
        <p:spPr>
          <a:xfrm>
            <a:off x="354106" y="1233182"/>
            <a:ext cx="5686987" cy="456696"/>
          </a:xfrm>
          <a:prstGeom prst="rect">
            <a:avLst/>
          </a:prstGeom>
        </p:spPr>
        <p:txBody>
          <a:bodyPr/>
          <a:lstStyle/>
          <a:p>
            <a:r>
              <a:rPr lang="en-US" dirty="0">
                <a:solidFill>
                  <a:srgbClr val="717171"/>
                </a:solidFill>
              </a:rPr>
              <a:t>This research is designed to help government agencies that are facing the following challenges:</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5875805" cy="703161"/>
          </a:xfrm>
        </p:spPr>
        <p:txBody>
          <a:bodyPr/>
          <a:lstStyle/>
          <a:p>
            <a:r>
              <a:rPr lang="en-US" dirty="0">
                <a:solidFill>
                  <a:schemeClr val="accent1"/>
                </a:solidFill>
              </a:rPr>
              <a:t>Your challenge</a:t>
            </a:r>
          </a:p>
        </p:txBody>
      </p:sp>
      <p:sp>
        <p:nvSpPr>
          <p:cNvPr id="3" name="Text Placeholder 2">
            <a:extLst>
              <a:ext uri="{FF2B5EF4-FFF2-40B4-BE49-F238E27FC236}">
                <a16:creationId xmlns:a16="http://schemas.microsoft.com/office/drawing/2014/main" id="{3FD76469-F4E8-5F45-BC9C-F1CB6CBCD6BD}"/>
              </a:ext>
            </a:extLst>
          </p:cNvPr>
          <p:cNvSpPr>
            <a:spLocks noGrp="1"/>
          </p:cNvSpPr>
          <p:nvPr>
            <p:ph type="body" sz="quarter" idx="33"/>
          </p:nvPr>
        </p:nvSpPr>
        <p:spPr>
          <a:xfrm>
            <a:off x="6758340" y="1964805"/>
            <a:ext cx="5208287" cy="2637843"/>
          </a:xfrm>
        </p:spPr>
        <p:txBody>
          <a:bodyPr/>
          <a:lstStyle/>
          <a:p>
            <a:pPr marL="0" indent="0">
              <a:buNone/>
            </a:pPr>
            <a:r>
              <a:rPr lang="en-US" sz="1600" dirty="0"/>
              <a:t>Governments are struggling to get digital right!</a:t>
            </a:r>
          </a:p>
          <a:p>
            <a:pPr marL="0" indent="0">
              <a:buNone/>
            </a:pPr>
            <a:endParaRPr lang="en-US" dirty="0"/>
          </a:p>
        </p:txBody>
      </p:sp>
      <p:sp>
        <p:nvSpPr>
          <p:cNvPr id="26" name="Text Placeholder 6">
            <a:extLst>
              <a:ext uri="{FF2B5EF4-FFF2-40B4-BE49-F238E27FC236}">
                <a16:creationId xmlns:a16="http://schemas.microsoft.com/office/drawing/2014/main" id="{8FE447AE-0CDE-824F-B5DA-9CAAFB86E048}"/>
              </a:ext>
            </a:extLst>
          </p:cNvPr>
          <p:cNvSpPr txBox="1">
            <a:spLocks/>
          </p:cNvSpPr>
          <p:nvPr/>
        </p:nvSpPr>
        <p:spPr>
          <a:xfrm>
            <a:off x="6758340" y="1198858"/>
            <a:ext cx="5158558" cy="99931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solidFill>
                  <a:schemeClr val="accent1"/>
                </a:solidFill>
                <a:latin typeface="Montserrat Medium" panose="020B0604020202020204" charset="0"/>
              </a:rPr>
              <a:t>Digital transformation: are we finally past the unmet expectations?</a:t>
            </a:r>
          </a:p>
        </p:txBody>
      </p:sp>
      <p:sp>
        <p:nvSpPr>
          <p:cNvPr id="9" name="Text Placeholder 7">
            <a:extLst>
              <a:ext uri="{FF2B5EF4-FFF2-40B4-BE49-F238E27FC236}">
                <a16:creationId xmlns:a16="http://schemas.microsoft.com/office/drawing/2014/main" id="{017D8237-C5DD-4E11-AD0C-FDBA1591022D}"/>
              </a:ext>
            </a:extLst>
          </p:cNvPr>
          <p:cNvSpPr txBox="1">
            <a:spLocks/>
          </p:cNvSpPr>
          <p:nvPr/>
        </p:nvSpPr>
        <p:spPr>
          <a:xfrm>
            <a:off x="354106" y="2571941"/>
            <a:ext cx="5586610" cy="2950294"/>
          </a:xfrm>
          <a:prstGeom prst="rect">
            <a:avLst/>
          </a:prstGeom>
        </p:spPr>
        <p:txBody>
          <a:bodyPr lIns="90000" tIns="0" rIns="9000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lvl="0" indent="-184150">
              <a:lnSpc>
                <a:spcPct val="110000"/>
              </a:lnSpc>
              <a:buFont typeface="Arial" panose="020B0604020202020204" pitchFamily="34" charset="0"/>
              <a:buChar char="•"/>
            </a:pPr>
            <a:r>
              <a:rPr lang="en-CA" sz="1600" dirty="0">
                <a:solidFill>
                  <a:srgbClr val="000000"/>
                </a:solidFill>
              </a:rPr>
              <a:t>Citizen satisfaction with products and services is low.</a:t>
            </a:r>
          </a:p>
          <a:p>
            <a:pPr marL="184150" lvl="0" indent="-184150">
              <a:lnSpc>
                <a:spcPct val="110000"/>
              </a:lnSpc>
              <a:buFont typeface="Arial" panose="020B0604020202020204" pitchFamily="34" charset="0"/>
              <a:buChar char="•"/>
            </a:pPr>
            <a:r>
              <a:rPr lang="en-CA" sz="1600" dirty="0">
                <a:solidFill>
                  <a:srgbClr val="000000"/>
                </a:solidFill>
              </a:rPr>
              <a:t>Citizen engagement is low.</a:t>
            </a:r>
          </a:p>
          <a:p>
            <a:pPr marL="184150" lvl="0" indent="-184150">
              <a:lnSpc>
                <a:spcPct val="110000"/>
              </a:lnSpc>
              <a:buFont typeface="Arial" panose="020B0604020202020204" pitchFamily="34" charset="0"/>
              <a:buChar char="•"/>
            </a:pPr>
            <a:r>
              <a:rPr lang="en-CA" sz="1600" dirty="0">
                <a:solidFill>
                  <a:srgbClr val="000000"/>
                </a:solidFill>
              </a:rPr>
              <a:t>It is a struggle to deliver services on time and on budget.</a:t>
            </a:r>
          </a:p>
          <a:p>
            <a:pPr marL="184150" lvl="0" indent="-184150">
              <a:lnSpc>
                <a:spcPct val="110000"/>
              </a:lnSpc>
              <a:buFont typeface="Arial" panose="020B0604020202020204" pitchFamily="34" charset="0"/>
              <a:buChar char="•"/>
            </a:pPr>
            <a:r>
              <a:rPr lang="en-CA" sz="1600" dirty="0">
                <a:solidFill>
                  <a:srgbClr val="000000"/>
                </a:solidFill>
              </a:rPr>
              <a:t>Providing services on all channels is difficult.</a:t>
            </a:r>
          </a:p>
          <a:p>
            <a:pPr marL="184150" lvl="0" indent="-184150">
              <a:lnSpc>
                <a:spcPct val="110000"/>
              </a:lnSpc>
              <a:buFont typeface="Arial" panose="020B0604020202020204" pitchFamily="34" charset="0"/>
              <a:buChar char="•"/>
            </a:pPr>
            <a:r>
              <a:rPr lang="en-CA" sz="1600" dirty="0">
                <a:solidFill>
                  <a:srgbClr val="000000"/>
                </a:solidFill>
              </a:rPr>
              <a:t>Data is dispersed across organizational silos and poses interoperability challenges.</a:t>
            </a:r>
          </a:p>
          <a:p>
            <a:pPr marL="184150" lvl="0" indent="-184150">
              <a:lnSpc>
                <a:spcPct val="110000"/>
              </a:lnSpc>
              <a:buFont typeface="Arial" panose="020B0604020202020204" pitchFamily="34" charset="0"/>
              <a:buChar char="•"/>
            </a:pPr>
            <a:r>
              <a:rPr lang="en-CA" sz="1600" dirty="0">
                <a:solidFill>
                  <a:srgbClr val="000000"/>
                </a:solidFill>
              </a:rPr>
              <a:t>Costs are high.</a:t>
            </a:r>
          </a:p>
          <a:p>
            <a:pPr marL="184150" indent="-184150">
              <a:lnSpc>
                <a:spcPct val="110000"/>
              </a:lnSpc>
              <a:buFont typeface="Arial" panose="020B0604020202020204" pitchFamily="34" charset="0"/>
              <a:buChar char="•"/>
            </a:pPr>
            <a:r>
              <a:rPr lang="en-CA" sz="1600" dirty="0">
                <a:solidFill>
                  <a:srgbClr val="000000"/>
                </a:solidFill>
              </a:rPr>
              <a:t>Agencies are failing to innovate.</a:t>
            </a:r>
          </a:p>
          <a:p>
            <a:pPr marL="184150" lvl="0" indent="-184150">
              <a:lnSpc>
                <a:spcPct val="110000"/>
              </a:lnSpc>
              <a:buFont typeface="Arial" panose="020B0604020202020204" pitchFamily="34" charset="0"/>
              <a:buChar char="•"/>
            </a:pPr>
            <a:endParaRPr lang="en-CA" sz="1600" dirty="0">
              <a:solidFill>
                <a:srgbClr val="000000"/>
              </a:solidFill>
            </a:endParaRPr>
          </a:p>
          <a:p>
            <a:pPr lvl="0">
              <a:lnSpc>
                <a:spcPct val="110000"/>
              </a:lnSpc>
            </a:pPr>
            <a:endParaRPr lang="en-CA" sz="1600" dirty="0">
              <a:solidFill>
                <a:srgbClr val="000000"/>
              </a:solidFill>
            </a:endParaRPr>
          </a:p>
        </p:txBody>
      </p:sp>
      <p:grpSp>
        <p:nvGrpSpPr>
          <p:cNvPr id="13" name="Group 12">
            <a:extLst>
              <a:ext uri="{FF2B5EF4-FFF2-40B4-BE49-F238E27FC236}">
                <a16:creationId xmlns:a16="http://schemas.microsoft.com/office/drawing/2014/main" id="{1FE702E9-0470-4DF9-A76E-9ECD70307787}"/>
              </a:ext>
            </a:extLst>
          </p:cNvPr>
          <p:cNvGrpSpPr/>
          <p:nvPr/>
        </p:nvGrpSpPr>
        <p:grpSpPr>
          <a:xfrm>
            <a:off x="6600400" y="2575480"/>
            <a:ext cx="5225464" cy="3357958"/>
            <a:chOff x="6592897" y="3158067"/>
            <a:chExt cx="5225464" cy="3357958"/>
          </a:xfrm>
        </p:grpSpPr>
        <p:sp>
          <p:nvSpPr>
            <p:cNvPr id="4" name="Rectangle 3">
              <a:extLst>
                <a:ext uri="{FF2B5EF4-FFF2-40B4-BE49-F238E27FC236}">
                  <a16:creationId xmlns:a16="http://schemas.microsoft.com/office/drawing/2014/main" id="{B582D361-6D5A-4A29-AD1F-410AE97AA8CE}"/>
                </a:ext>
              </a:extLst>
            </p:cNvPr>
            <p:cNvSpPr/>
            <p:nvPr/>
          </p:nvSpPr>
          <p:spPr>
            <a:xfrm>
              <a:off x="6599330" y="3425881"/>
              <a:ext cx="2595688" cy="1432473"/>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63D83294-B7B9-4F94-A548-B052FD4EBFE8}"/>
                </a:ext>
              </a:extLst>
            </p:cNvPr>
            <p:cNvSpPr/>
            <p:nvPr/>
          </p:nvSpPr>
          <p:spPr>
            <a:xfrm>
              <a:off x="9231266" y="3416684"/>
              <a:ext cx="2580172" cy="144479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781DC9CF-E25C-4330-A241-D550222B0D49}"/>
                </a:ext>
              </a:extLst>
            </p:cNvPr>
            <p:cNvSpPr/>
            <p:nvPr/>
          </p:nvSpPr>
          <p:spPr>
            <a:xfrm>
              <a:off x="6599330" y="5083552"/>
              <a:ext cx="2595688" cy="1432473"/>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8FE1F0D0-6B54-48BF-AE24-71ED3BDEE0A2}"/>
                </a:ext>
              </a:extLst>
            </p:cNvPr>
            <p:cNvSpPr/>
            <p:nvPr/>
          </p:nvSpPr>
          <p:spPr>
            <a:xfrm>
              <a:off x="9231266" y="5083551"/>
              <a:ext cx="2587095" cy="1432473"/>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A99A0220-3596-4BBC-8BC9-75820FAF0B82}"/>
                </a:ext>
              </a:extLst>
            </p:cNvPr>
            <p:cNvSpPr/>
            <p:nvPr/>
          </p:nvSpPr>
          <p:spPr>
            <a:xfrm>
              <a:off x="6595532" y="3158067"/>
              <a:ext cx="2599485" cy="266207"/>
            </a:xfrm>
            <a:prstGeom prst="rect">
              <a:avLst/>
            </a:prstGeom>
            <a:solidFill>
              <a:schemeClr val="tx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Montserrat" panose="00000500000000000000" pitchFamily="2" charset="0"/>
                  <a:ea typeface="Roboto Condensed Light" panose="02000000000000000000" pitchFamily="2" charset="0"/>
                </a:rPr>
                <a:t>Services are designed mostly for PC</a:t>
              </a:r>
              <a:endParaRPr lang="en-CA" sz="1000" dirty="0">
                <a:latin typeface="Montserrat" panose="00000500000000000000" pitchFamily="2" charset="0"/>
                <a:ea typeface="Roboto Condensed Light" panose="02000000000000000000" pitchFamily="2" charset="0"/>
              </a:endParaRPr>
            </a:p>
          </p:txBody>
        </p:sp>
        <p:sp>
          <p:nvSpPr>
            <p:cNvPr id="20" name="Rectangle 19">
              <a:extLst>
                <a:ext uri="{FF2B5EF4-FFF2-40B4-BE49-F238E27FC236}">
                  <a16:creationId xmlns:a16="http://schemas.microsoft.com/office/drawing/2014/main" id="{A4A4A788-1F3D-4EDF-B612-B53A3B52BA05}"/>
                </a:ext>
              </a:extLst>
            </p:cNvPr>
            <p:cNvSpPr/>
            <p:nvPr/>
          </p:nvSpPr>
          <p:spPr>
            <a:xfrm>
              <a:off x="9227804" y="3158067"/>
              <a:ext cx="2583634" cy="266207"/>
            </a:xfrm>
            <a:prstGeom prst="rect">
              <a:avLst/>
            </a:prstGeom>
            <a:solidFill>
              <a:schemeClr val="tx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Montserrat" panose="00000500000000000000" pitchFamily="2" charset="0"/>
                  <a:ea typeface="Roboto Condensed Light" panose="02000000000000000000" pitchFamily="2" charset="0"/>
                </a:rPr>
                <a:t>Lack of data</a:t>
              </a:r>
              <a:endParaRPr lang="en-CA" sz="1000" dirty="0">
                <a:latin typeface="Montserrat" panose="00000500000000000000" pitchFamily="2" charset="0"/>
                <a:ea typeface="Roboto Condensed Light" panose="02000000000000000000" pitchFamily="2" charset="0"/>
              </a:endParaRPr>
            </a:p>
          </p:txBody>
        </p:sp>
        <p:sp>
          <p:nvSpPr>
            <p:cNvPr id="21" name="Rectangle 20">
              <a:extLst>
                <a:ext uri="{FF2B5EF4-FFF2-40B4-BE49-F238E27FC236}">
                  <a16:creationId xmlns:a16="http://schemas.microsoft.com/office/drawing/2014/main" id="{E057BDF0-1671-40B5-A450-77AB4732DCA7}"/>
                </a:ext>
              </a:extLst>
            </p:cNvPr>
            <p:cNvSpPr/>
            <p:nvPr/>
          </p:nvSpPr>
          <p:spPr>
            <a:xfrm>
              <a:off x="9225491" y="4826684"/>
              <a:ext cx="2587096" cy="285821"/>
            </a:xfrm>
            <a:prstGeom prst="rect">
              <a:avLst/>
            </a:prstGeom>
            <a:solidFill>
              <a:schemeClr val="tx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Montserrat" panose="00000500000000000000" pitchFamily="2" charset="0"/>
                  <a:ea typeface="Roboto Condensed Light" panose="02000000000000000000" pitchFamily="2" charset="0"/>
                </a:rPr>
                <a:t>User dissatisfaction</a:t>
              </a:r>
              <a:endParaRPr lang="en-CA" sz="1000" dirty="0">
                <a:latin typeface="Montserrat" panose="00000500000000000000" pitchFamily="2" charset="0"/>
                <a:ea typeface="Roboto Condensed Light" panose="02000000000000000000" pitchFamily="2" charset="0"/>
              </a:endParaRPr>
            </a:p>
          </p:txBody>
        </p:sp>
        <p:sp>
          <p:nvSpPr>
            <p:cNvPr id="22" name="Rectangle 21">
              <a:extLst>
                <a:ext uri="{FF2B5EF4-FFF2-40B4-BE49-F238E27FC236}">
                  <a16:creationId xmlns:a16="http://schemas.microsoft.com/office/drawing/2014/main" id="{00A26437-41E6-4831-BB4F-8BA9A87C49A4}"/>
                </a:ext>
              </a:extLst>
            </p:cNvPr>
            <p:cNvSpPr/>
            <p:nvPr/>
          </p:nvSpPr>
          <p:spPr>
            <a:xfrm>
              <a:off x="6592897" y="4834599"/>
              <a:ext cx="2602122" cy="285821"/>
            </a:xfrm>
            <a:prstGeom prst="rect">
              <a:avLst/>
            </a:prstGeom>
            <a:solidFill>
              <a:schemeClr val="tx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Montserrat" panose="00000500000000000000" pitchFamily="2" charset="0"/>
                  <a:ea typeface="Roboto Condensed Light" panose="02000000000000000000" pitchFamily="2" charset="0"/>
                </a:rPr>
                <a:t>High error rate in online services</a:t>
              </a:r>
              <a:endParaRPr lang="en-CA" sz="1000" dirty="0">
                <a:latin typeface="Montserrat" panose="00000500000000000000" pitchFamily="2" charset="0"/>
                <a:ea typeface="Roboto Condensed Light" panose="02000000000000000000" pitchFamily="2" charset="0"/>
              </a:endParaRPr>
            </a:p>
          </p:txBody>
        </p:sp>
        <p:sp>
          <p:nvSpPr>
            <p:cNvPr id="23" name="Oval 22">
              <a:extLst>
                <a:ext uri="{FF2B5EF4-FFF2-40B4-BE49-F238E27FC236}">
                  <a16:creationId xmlns:a16="http://schemas.microsoft.com/office/drawing/2014/main" id="{52CDC3F7-8005-4057-9BA3-F68873E00E7A}"/>
                </a:ext>
              </a:extLst>
            </p:cNvPr>
            <p:cNvSpPr/>
            <p:nvPr/>
          </p:nvSpPr>
          <p:spPr>
            <a:xfrm>
              <a:off x="9275437" y="3472050"/>
              <a:ext cx="798185" cy="62488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ontserrat" panose="00000500000000000000" pitchFamily="2" charset="0"/>
                  <a:ea typeface="Roboto Condensed Light" panose="02000000000000000000" pitchFamily="2" charset="0"/>
                </a:rPr>
                <a:t>&lt;35%</a:t>
              </a:r>
              <a:endParaRPr lang="en-CA" sz="1100" b="1" dirty="0">
                <a:latin typeface="Montserrat" panose="00000500000000000000" pitchFamily="2" charset="0"/>
                <a:ea typeface="Roboto Condensed Light" panose="02000000000000000000" pitchFamily="2" charset="0"/>
              </a:endParaRPr>
            </a:p>
          </p:txBody>
        </p:sp>
        <p:sp>
          <p:nvSpPr>
            <p:cNvPr id="24" name="Oval 23">
              <a:extLst>
                <a:ext uri="{FF2B5EF4-FFF2-40B4-BE49-F238E27FC236}">
                  <a16:creationId xmlns:a16="http://schemas.microsoft.com/office/drawing/2014/main" id="{974E8F9B-C8A3-4585-A456-51986A0BF378}"/>
                </a:ext>
              </a:extLst>
            </p:cNvPr>
            <p:cNvSpPr/>
            <p:nvPr/>
          </p:nvSpPr>
          <p:spPr>
            <a:xfrm>
              <a:off x="6638669" y="3476046"/>
              <a:ext cx="798185" cy="62488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ontserrat" panose="00000500000000000000" pitchFamily="2" charset="0"/>
                  <a:ea typeface="Roboto Condensed Light" panose="02000000000000000000" pitchFamily="2" charset="0"/>
                </a:rPr>
                <a:t>85%</a:t>
              </a:r>
              <a:endParaRPr lang="en-CA" sz="1100" b="1" dirty="0">
                <a:latin typeface="Montserrat" panose="00000500000000000000" pitchFamily="2" charset="0"/>
                <a:ea typeface="Roboto Condensed Light" panose="02000000000000000000" pitchFamily="2" charset="0"/>
              </a:endParaRPr>
            </a:p>
          </p:txBody>
        </p:sp>
        <p:sp>
          <p:nvSpPr>
            <p:cNvPr id="25" name="Oval 24">
              <a:extLst>
                <a:ext uri="{FF2B5EF4-FFF2-40B4-BE49-F238E27FC236}">
                  <a16:creationId xmlns:a16="http://schemas.microsoft.com/office/drawing/2014/main" id="{214F029D-0569-485A-8336-D6A3D4BB88B4}"/>
                </a:ext>
              </a:extLst>
            </p:cNvPr>
            <p:cNvSpPr/>
            <p:nvPr/>
          </p:nvSpPr>
          <p:spPr>
            <a:xfrm>
              <a:off x="6638669" y="5174378"/>
              <a:ext cx="798185" cy="62488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ontserrat" panose="00000500000000000000" pitchFamily="2" charset="0"/>
                  <a:ea typeface="Roboto Condensed Light" panose="02000000000000000000" pitchFamily="2" charset="0"/>
                </a:rPr>
                <a:t>67%</a:t>
              </a:r>
              <a:endParaRPr lang="en-CA" sz="1100" b="1" dirty="0">
                <a:latin typeface="Montserrat" panose="00000500000000000000" pitchFamily="2" charset="0"/>
                <a:ea typeface="Roboto Condensed Light" panose="02000000000000000000" pitchFamily="2" charset="0"/>
              </a:endParaRPr>
            </a:p>
          </p:txBody>
        </p:sp>
        <p:sp>
          <p:nvSpPr>
            <p:cNvPr id="27" name="Oval 26">
              <a:extLst>
                <a:ext uri="{FF2B5EF4-FFF2-40B4-BE49-F238E27FC236}">
                  <a16:creationId xmlns:a16="http://schemas.microsoft.com/office/drawing/2014/main" id="{EB9F7F29-35DE-4878-B886-38B2604E468A}"/>
                </a:ext>
              </a:extLst>
            </p:cNvPr>
            <p:cNvSpPr/>
            <p:nvPr/>
          </p:nvSpPr>
          <p:spPr>
            <a:xfrm>
              <a:off x="9263577" y="5174590"/>
              <a:ext cx="798185" cy="62488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ontserrat" panose="00000500000000000000" pitchFamily="2" charset="0"/>
                  <a:ea typeface="Roboto Condensed Light" panose="02000000000000000000" pitchFamily="2" charset="0"/>
                </a:rPr>
                <a:t>10%</a:t>
              </a:r>
              <a:endParaRPr lang="en-CA" sz="1100" b="1" dirty="0">
                <a:latin typeface="Montserrat" panose="00000500000000000000" pitchFamily="2" charset="0"/>
                <a:ea typeface="Roboto Condensed Light" panose="02000000000000000000" pitchFamily="2" charset="0"/>
              </a:endParaRPr>
            </a:p>
          </p:txBody>
        </p:sp>
        <p:sp>
          <p:nvSpPr>
            <p:cNvPr id="7" name="TextBox 6">
              <a:extLst>
                <a:ext uri="{FF2B5EF4-FFF2-40B4-BE49-F238E27FC236}">
                  <a16:creationId xmlns:a16="http://schemas.microsoft.com/office/drawing/2014/main" id="{9941B19D-8B33-4DEB-BDEE-6BD0A68B2093}"/>
                </a:ext>
              </a:extLst>
            </p:cNvPr>
            <p:cNvSpPr txBox="1"/>
            <p:nvPr/>
          </p:nvSpPr>
          <p:spPr>
            <a:xfrm>
              <a:off x="7511783" y="3692974"/>
              <a:ext cx="1683234" cy="914400"/>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of users access the </a:t>
              </a:r>
            </a:p>
            <a:p>
              <a:pPr algn="l">
                <a:lnSpc>
                  <a:spcPct val="110000"/>
                </a:lnSpc>
                <a:tabLst/>
              </a:pPr>
              <a:r>
                <a:rPr lang="en-US" sz="1200" dirty="0">
                  <a:latin typeface="Roboto Condensed Light" panose="02000000000000000000" pitchFamily="2" charset="0"/>
                  <a:ea typeface="Roboto Condensed Light" panose="02000000000000000000" pitchFamily="2" charset="0"/>
                </a:rPr>
                <a:t>internet using three </a:t>
              </a:r>
            </a:p>
            <a:p>
              <a:pPr algn="l">
                <a:lnSpc>
                  <a:spcPct val="110000"/>
                </a:lnSpc>
                <a:tabLst/>
              </a:pPr>
              <a:r>
                <a:rPr lang="en-US" sz="1200" dirty="0">
                  <a:latin typeface="Roboto Condensed Light" panose="02000000000000000000" pitchFamily="2" charset="0"/>
                  <a:ea typeface="Roboto Condensed Light" panose="02000000000000000000" pitchFamily="2" charset="0"/>
                </a:rPr>
                <a:t>or more devices, and</a:t>
              </a:r>
            </a:p>
            <a:p>
              <a:pPr algn="l">
                <a:lnSpc>
                  <a:spcPct val="110000"/>
                </a:lnSpc>
                <a:tabLst/>
              </a:pPr>
              <a:r>
                <a:rPr lang="en-US" sz="1200" dirty="0">
                  <a:latin typeface="Roboto Condensed Light" panose="02000000000000000000" pitchFamily="2" charset="0"/>
                  <a:ea typeface="Roboto Condensed Light" panose="02000000000000000000" pitchFamily="2" charset="0"/>
                </a:rPr>
                <a:t>nearly half use five or </a:t>
              </a:r>
            </a:p>
            <a:p>
              <a:pPr algn="l">
                <a:lnSpc>
                  <a:spcPct val="110000"/>
                </a:lnSpc>
                <a:tabLst/>
              </a:pPr>
              <a:r>
                <a:rPr lang="en-US" sz="1200" dirty="0">
                  <a:latin typeface="Roboto Condensed Light" panose="02000000000000000000" pitchFamily="2" charset="0"/>
                  <a:ea typeface="Roboto Condensed Light" panose="02000000000000000000" pitchFamily="2" charset="0"/>
                </a:rPr>
                <a:t>more devices.</a:t>
              </a:r>
              <a:endParaRPr lang="en-CA" sz="1200" dirty="0">
                <a:latin typeface="Roboto Condensed Light" panose="02000000000000000000" pitchFamily="2" charset="0"/>
                <a:ea typeface="Roboto Condensed Light" panose="02000000000000000000" pitchFamily="2" charset="0"/>
              </a:endParaRPr>
            </a:p>
          </p:txBody>
        </p:sp>
        <p:sp>
          <p:nvSpPr>
            <p:cNvPr id="28" name="TextBox 27">
              <a:extLst>
                <a:ext uri="{FF2B5EF4-FFF2-40B4-BE49-F238E27FC236}">
                  <a16:creationId xmlns:a16="http://schemas.microsoft.com/office/drawing/2014/main" id="{CE9CA751-2465-4E92-9DD8-0E89CF61B4A8}"/>
                </a:ext>
              </a:extLst>
            </p:cNvPr>
            <p:cNvSpPr txBox="1"/>
            <p:nvPr/>
          </p:nvSpPr>
          <p:spPr>
            <a:xfrm>
              <a:off x="10172714" y="3686442"/>
              <a:ext cx="1645647" cy="914400"/>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of users feel confident that</a:t>
              </a:r>
            </a:p>
            <a:p>
              <a:pPr algn="l">
                <a:lnSpc>
                  <a:spcPct val="110000"/>
                </a:lnSpc>
                <a:tabLst/>
              </a:pPr>
              <a:r>
                <a:rPr lang="en-US" sz="1200" dirty="0">
                  <a:latin typeface="Roboto Condensed Light" panose="02000000000000000000" pitchFamily="2" charset="0"/>
                  <a:ea typeface="Roboto Condensed Light" panose="02000000000000000000" pitchFamily="2" charset="0"/>
                </a:rPr>
                <a:t>their personal information is </a:t>
              </a:r>
            </a:p>
            <a:p>
              <a:pPr algn="l">
                <a:lnSpc>
                  <a:spcPct val="110000"/>
                </a:lnSpc>
                <a:tabLst/>
              </a:pPr>
              <a:r>
                <a:rPr lang="en-US" sz="1200" dirty="0">
                  <a:latin typeface="Roboto Condensed Light" panose="02000000000000000000" pitchFamily="2" charset="0"/>
                  <a:ea typeface="Roboto Condensed Light" panose="02000000000000000000" pitchFamily="2" charset="0"/>
                </a:rPr>
                <a:t>secure and that they have </a:t>
              </a:r>
            </a:p>
            <a:p>
              <a:pPr algn="l">
                <a:lnSpc>
                  <a:spcPct val="110000"/>
                </a:lnSpc>
                <a:tabLst/>
              </a:pPr>
              <a:r>
                <a:rPr lang="en-US" sz="1200" dirty="0">
                  <a:latin typeface="Roboto Condensed Light" panose="02000000000000000000" pitchFamily="2" charset="0"/>
                  <a:ea typeface="Roboto Condensed Light" panose="02000000000000000000" pitchFamily="2" charset="0"/>
                </a:rPr>
                <a:t>control over it.</a:t>
              </a:r>
              <a:endParaRPr lang="en-CA" sz="1200" dirty="0">
                <a:latin typeface="Roboto Condensed Light" panose="02000000000000000000" pitchFamily="2" charset="0"/>
                <a:ea typeface="Roboto Condensed Light" panose="02000000000000000000" pitchFamily="2" charset="0"/>
              </a:endParaRPr>
            </a:p>
          </p:txBody>
        </p:sp>
        <p:sp>
          <p:nvSpPr>
            <p:cNvPr id="29" name="TextBox 28">
              <a:extLst>
                <a:ext uri="{FF2B5EF4-FFF2-40B4-BE49-F238E27FC236}">
                  <a16:creationId xmlns:a16="http://schemas.microsoft.com/office/drawing/2014/main" id="{01ACE6CC-7719-49AD-B4A9-626ACED8D82B}"/>
                </a:ext>
              </a:extLst>
            </p:cNvPr>
            <p:cNvSpPr txBox="1"/>
            <p:nvPr/>
          </p:nvSpPr>
          <p:spPr>
            <a:xfrm>
              <a:off x="10172714" y="5381761"/>
              <a:ext cx="1645647" cy="914400"/>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is the average decline of net</a:t>
              </a:r>
            </a:p>
            <a:p>
              <a:pPr algn="l">
                <a:lnSpc>
                  <a:spcPct val="110000"/>
                </a:lnSpc>
                <a:tabLst/>
              </a:pPr>
              <a:r>
                <a:rPr lang="en-US" sz="1200" dirty="0">
                  <a:latin typeface="Roboto Condensed Light" panose="02000000000000000000" pitchFamily="2" charset="0"/>
                  <a:ea typeface="Roboto Condensed Light" panose="02000000000000000000" pitchFamily="2" charset="0"/>
                </a:rPr>
                <a:t>satisfaction scores across</a:t>
              </a:r>
            </a:p>
            <a:p>
              <a:pPr algn="l">
                <a:lnSpc>
                  <a:spcPct val="110000"/>
                </a:lnSpc>
                <a:tabLst/>
              </a:pPr>
              <a:r>
                <a:rPr lang="en-US" sz="1200" dirty="0">
                  <a:latin typeface="Roboto Condensed Light" panose="02000000000000000000" pitchFamily="2" charset="0"/>
                  <a:ea typeface="Roboto Condensed Light" panose="02000000000000000000" pitchFamily="2" charset="0"/>
                </a:rPr>
                <a:t>all individual digital </a:t>
              </a:r>
            </a:p>
            <a:p>
              <a:pPr algn="l">
                <a:lnSpc>
                  <a:spcPct val="110000"/>
                </a:lnSpc>
                <a:tabLst/>
              </a:pPr>
              <a:r>
                <a:rPr lang="en-US" sz="1200" dirty="0">
                  <a:latin typeface="Roboto Condensed Light" panose="02000000000000000000" pitchFamily="2" charset="0"/>
                  <a:ea typeface="Roboto Condensed Light" panose="02000000000000000000" pitchFamily="2" charset="0"/>
                </a:rPr>
                <a:t>government services.</a:t>
              </a:r>
              <a:endParaRPr lang="en-CA" sz="1200" dirty="0">
                <a:latin typeface="Roboto Condensed Light" panose="02000000000000000000" pitchFamily="2" charset="0"/>
                <a:ea typeface="Roboto Condensed Light" panose="02000000000000000000" pitchFamily="2" charset="0"/>
              </a:endParaRPr>
            </a:p>
          </p:txBody>
        </p:sp>
        <p:sp>
          <p:nvSpPr>
            <p:cNvPr id="30" name="TextBox 29">
              <a:extLst>
                <a:ext uri="{FF2B5EF4-FFF2-40B4-BE49-F238E27FC236}">
                  <a16:creationId xmlns:a16="http://schemas.microsoft.com/office/drawing/2014/main" id="{B22E2C07-946F-4227-9B67-3A4B025AC271}"/>
                </a:ext>
              </a:extLst>
            </p:cNvPr>
            <p:cNvSpPr txBox="1"/>
            <p:nvPr/>
          </p:nvSpPr>
          <p:spPr>
            <a:xfrm>
              <a:off x="7497169" y="5410433"/>
              <a:ext cx="1654240" cy="914400"/>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of users faced a problem </a:t>
              </a:r>
            </a:p>
            <a:p>
              <a:pPr algn="l">
                <a:lnSpc>
                  <a:spcPct val="110000"/>
                </a:lnSpc>
                <a:tabLst/>
              </a:pPr>
              <a:r>
                <a:rPr lang="en-US" sz="1200" dirty="0">
                  <a:latin typeface="Roboto Condensed Light" panose="02000000000000000000" pitchFamily="2" charset="0"/>
                  <a:ea typeface="Roboto Condensed Light" panose="02000000000000000000" pitchFamily="2" charset="0"/>
                </a:rPr>
                <a:t>while using online </a:t>
              </a:r>
            </a:p>
            <a:p>
              <a:pPr algn="l">
                <a:lnSpc>
                  <a:spcPct val="110000"/>
                </a:lnSpc>
                <a:tabLst/>
              </a:pPr>
              <a:r>
                <a:rPr lang="en-US" sz="1200" dirty="0">
                  <a:latin typeface="Roboto Condensed Light" panose="02000000000000000000" pitchFamily="2" charset="0"/>
                  <a:ea typeface="Roboto Condensed Light" panose="02000000000000000000" pitchFamily="2" charset="0"/>
                </a:rPr>
                <a:t>government services.</a:t>
              </a:r>
              <a:endParaRPr lang="en-CA" sz="1200" dirty="0">
                <a:latin typeface="Roboto Condensed Light" panose="02000000000000000000" pitchFamily="2" charset="0"/>
                <a:ea typeface="Roboto Condensed Light" panose="02000000000000000000" pitchFamily="2" charset="0"/>
              </a:endParaRPr>
            </a:p>
          </p:txBody>
        </p:sp>
      </p:grpSp>
      <p:sp>
        <p:nvSpPr>
          <p:cNvPr id="2" name="Rectangle 1">
            <a:extLst>
              <a:ext uri="{FF2B5EF4-FFF2-40B4-BE49-F238E27FC236}">
                <a16:creationId xmlns:a16="http://schemas.microsoft.com/office/drawing/2014/main" id="{0F8EBFC2-38B0-4884-B4B3-CB8DC77FA7AE}"/>
              </a:ext>
            </a:extLst>
          </p:cNvPr>
          <p:cNvSpPr/>
          <p:nvPr/>
        </p:nvSpPr>
        <p:spPr>
          <a:xfrm>
            <a:off x="6600399" y="6245616"/>
            <a:ext cx="2922291" cy="346057"/>
          </a:xfrm>
          <a:prstGeom prst="rect">
            <a:avLst/>
          </a:prstGeom>
        </p:spPr>
        <p:txBody>
          <a:bodyPr lIns="90000" tIns="0" rIns="90000" bIns="0" numCol="1" spcCol="360000">
            <a:noAutofit/>
          </a:bodyPr>
          <a:lstStyle/>
          <a:p>
            <a:pPr defTabSz="914400">
              <a:lnSpc>
                <a:spcPct val="110000"/>
              </a:lnSpc>
              <a:spcBef>
                <a:spcPts val="1000"/>
              </a:spcBef>
            </a:pPr>
            <a:r>
              <a:rPr lang="en-CA" sz="1100" dirty="0">
                <a:latin typeface="Roboto Condensed Light" panose="02000000000000000000" pitchFamily="2" charset="0"/>
              </a:rPr>
              <a:t>Source: “Realizing the Power of Digital Government”</a:t>
            </a:r>
          </a:p>
        </p:txBody>
      </p:sp>
    </p:spTree>
    <p:extLst>
      <p:ext uri="{BB962C8B-B14F-4D97-AF65-F5344CB8AC3E}">
        <p14:creationId xmlns:p14="http://schemas.microsoft.com/office/powerpoint/2010/main" val="168881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5088332" cy="1130188"/>
          </a:xfrm>
        </p:spPr>
        <p:txBody>
          <a:bodyPr/>
          <a:lstStyle/>
          <a:p>
            <a:r>
              <a:rPr lang="en-US" dirty="0">
                <a:solidFill>
                  <a:srgbClr val="2576B7"/>
                </a:solidFill>
              </a:rPr>
              <a:t>Common obstacles</a:t>
            </a:r>
          </a:p>
        </p:txBody>
      </p:sp>
      <p:sp>
        <p:nvSpPr>
          <p:cNvPr id="22" name="Text Placeholder 6">
            <a:extLst>
              <a:ext uri="{FF2B5EF4-FFF2-40B4-BE49-F238E27FC236}">
                <a16:creationId xmlns:a16="http://schemas.microsoft.com/office/drawing/2014/main" id="{AEF12EEA-DE2C-4432-BAA3-6D372EC97D48}"/>
              </a:ext>
            </a:extLst>
          </p:cNvPr>
          <p:cNvSpPr txBox="1">
            <a:spLocks/>
          </p:cNvSpPr>
          <p:nvPr/>
        </p:nvSpPr>
        <p:spPr>
          <a:xfrm>
            <a:off x="354106" y="1149893"/>
            <a:ext cx="10391601"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717171"/>
                </a:solidFill>
              </a:rPr>
              <a:t>These barriers make the GaaP challenge difficult to address for many organizations:</a:t>
            </a:r>
          </a:p>
        </p:txBody>
      </p:sp>
      <p:grpSp>
        <p:nvGrpSpPr>
          <p:cNvPr id="7" name="Group 6">
            <a:extLst>
              <a:ext uri="{FF2B5EF4-FFF2-40B4-BE49-F238E27FC236}">
                <a16:creationId xmlns:a16="http://schemas.microsoft.com/office/drawing/2014/main" id="{B22175CC-83CB-418C-B0B1-7C79E89E1460}"/>
              </a:ext>
            </a:extLst>
          </p:cNvPr>
          <p:cNvGrpSpPr/>
          <p:nvPr/>
        </p:nvGrpSpPr>
        <p:grpSpPr>
          <a:xfrm>
            <a:off x="1809841" y="2094422"/>
            <a:ext cx="8791393" cy="4017857"/>
            <a:chOff x="680241" y="2243012"/>
            <a:chExt cx="8791393" cy="4017857"/>
          </a:xfrm>
        </p:grpSpPr>
        <p:sp>
          <p:nvSpPr>
            <p:cNvPr id="40" name="TextBox 39">
              <a:extLst>
                <a:ext uri="{FF2B5EF4-FFF2-40B4-BE49-F238E27FC236}">
                  <a16:creationId xmlns:a16="http://schemas.microsoft.com/office/drawing/2014/main" id="{059FA922-8083-4661-8D1F-962391DAE668}"/>
                </a:ext>
              </a:extLst>
            </p:cNvPr>
            <p:cNvSpPr txBox="1"/>
            <p:nvPr/>
          </p:nvSpPr>
          <p:spPr>
            <a:xfrm>
              <a:off x="2048843" y="2243012"/>
              <a:ext cx="1787662" cy="206591"/>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Too many competing priorities</a:t>
              </a:r>
              <a:endParaRPr lang="en-CA" sz="1200" dirty="0">
                <a:latin typeface="Roboto Condensed Light" panose="02000000000000000000" pitchFamily="2" charset="0"/>
                <a:ea typeface="Roboto Condensed Light" panose="02000000000000000000" pitchFamily="2" charset="0"/>
              </a:endParaRPr>
            </a:p>
          </p:txBody>
        </p:sp>
        <p:sp>
          <p:nvSpPr>
            <p:cNvPr id="41" name="TextBox 40">
              <a:extLst>
                <a:ext uri="{FF2B5EF4-FFF2-40B4-BE49-F238E27FC236}">
                  <a16:creationId xmlns:a16="http://schemas.microsoft.com/office/drawing/2014/main" id="{18090CD6-BD56-47A5-B8A7-E113AB68FC3A}"/>
                </a:ext>
              </a:extLst>
            </p:cNvPr>
            <p:cNvSpPr txBox="1"/>
            <p:nvPr/>
          </p:nvSpPr>
          <p:spPr>
            <a:xfrm>
              <a:off x="2658443" y="2682994"/>
              <a:ext cx="1178062" cy="206591"/>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Insufficient funding</a:t>
              </a:r>
              <a:endParaRPr lang="en-CA" sz="1200" dirty="0">
                <a:latin typeface="Roboto Condensed Light" panose="02000000000000000000" pitchFamily="2" charset="0"/>
                <a:ea typeface="Roboto Condensed Light" panose="02000000000000000000" pitchFamily="2" charset="0"/>
              </a:endParaRPr>
            </a:p>
          </p:txBody>
        </p:sp>
        <p:sp>
          <p:nvSpPr>
            <p:cNvPr id="42" name="TextBox 41">
              <a:extLst>
                <a:ext uri="{FF2B5EF4-FFF2-40B4-BE49-F238E27FC236}">
                  <a16:creationId xmlns:a16="http://schemas.microsoft.com/office/drawing/2014/main" id="{8A96C2F4-2579-4E83-BE48-48F990228006}"/>
                </a:ext>
              </a:extLst>
            </p:cNvPr>
            <p:cNvSpPr txBox="1"/>
            <p:nvPr/>
          </p:nvSpPr>
          <p:spPr>
            <a:xfrm>
              <a:off x="2766107" y="3103743"/>
              <a:ext cx="1025368" cy="206591"/>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Security concerns</a:t>
              </a:r>
              <a:endParaRPr lang="en-CA" sz="1200" dirty="0">
                <a:latin typeface="Roboto Condensed Light" panose="02000000000000000000" pitchFamily="2" charset="0"/>
                <a:ea typeface="Roboto Condensed Light" panose="02000000000000000000" pitchFamily="2" charset="0"/>
              </a:endParaRPr>
            </a:p>
          </p:txBody>
        </p:sp>
        <p:sp>
          <p:nvSpPr>
            <p:cNvPr id="43" name="TextBox 42">
              <a:extLst>
                <a:ext uri="{FF2B5EF4-FFF2-40B4-BE49-F238E27FC236}">
                  <a16:creationId xmlns:a16="http://schemas.microsoft.com/office/drawing/2014/main" id="{4EEA0BE6-06A5-4832-9571-ED15939EA46E}"/>
                </a:ext>
              </a:extLst>
            </p:cNvPr>
            <p:cNvSpPr txBox="1"/>
            <p:nvPr/>
          </p:nvSpPr>
          <p:spPr>
            <a:xfrm>
              <a:off x="2283917" y="3527012"/>
              <a:ext cx="1555618" cy="206591"/>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Lack of an overall strategy</a:t>
              </a:r>
              <a:endParaRPr lang="en-CA" sz="1200" dirty="0">
                <a:latin typeface="Roboto Condensed Light" panose="02000000000000000000" pitchFamily="2" charset="0"/>
                <a:ea typeface="Roboto Condensed Light" panose="02000000000000000000" pitchFamily="2" charset="0"/>
              </a:endParaRPr>
            </a:p>
          </p:txBody>
        </p:sp>
        <p:sp>
          <p:nvSpPr>
            <p:cNvPr id="44" name="TextBox 43">
              <a:extLst>
                <a:ext uri="{FF2B5EF4-FFF2-40B4-BE49-F238E27FC236}">
                  <a16:creationId xmlns:a16="http://schemas.microsoft.com/office/drawing/2014/main" id="{9B4BD30F-2C4F-41FD-B298-14AACE1E1572}"/>
                </a:ext>
              </a:extLst>
            </p:cNvPr>
            <p:cNvSpPr txBox="1"/>
            <p:nvPr/>
          </p:nvSpPr>
          <p:spPr>
            <a:xfrm>
              <a:off x="2093873" y="3955592"/>
              <a:ext cx="1697602" cy="206591"/>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Lack of organizational agility</a:t>
              </a:r>
              <a:endParaRPr lang="en-CA" sz="1200" dirty="0">
                <a:latin typeface="Roboto Condensed Light" panose="02000000000000000000" pitchFamily="2" charset="0"/>
                <a:ea typeface="Roboto Condensed Light" panose="02000000000000000000" pitchFamily="2" charset="0"/>
              </a:endParaRPr>
            </a:p>
          </p:txBody>
        </p:sp>
        <p:sp>
          <p:nvSpPr>
            <p:cNvPr id="45" name="TextBox 44">
              <a:extLst>
                <a:ext uri="{FF2B5EF4-FFF2-40B4-BE49-F238E27FC236}">
                  <a16:creationId xmlns:a16="http://schemas.microsoft.com/office/drawing/2014/main" id="{23AF3038-9352-4DDF-B76B-C4CA1207DE18}"/>
                </a:ext>
              </a:extLst>
            </p:cNvPr>
            <p:cNvSpPr txBox="1"/>
            <p:nvPr/>
          </p:nvSpPr>
          <p:spPr>
            <a:xfrm>
              <a:off x="2211583" y="4375264"/>
              <a:ext cx="1579892" cy="206591"/>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Insufficient technical skills</a:t>
              </a:r>
              <a:endParaRPr lang="en-CA" sz="1200" dirty="0">
                <a:latin typeface="Roboto Condensed Light" panose="02000000000000000000" pitchFamily="2" charset="0"/>
                <a:ea typeface="Roboto Condensed Light" panose="02000000000000000000" pitchFamily="2" charset="0"/>
              </a:endParaRPr>
            </a:p>
          </p:txBody>
        </p:sp>
        <p:sp>
          <p:nvSpPr>
            <p:cNvPr id="46" name="TextBox 45">
              <a:extLst>
                <a:ext uri="{FF2B5EF4-FFF2-40B4-BE49-F238E27FC236}">
                  <a16:creationId xmlns:a16="http://schemas.microsoft.com/office/drawing/2014/main" id="{50BAA764-F479-409C-A1A3-876C7B695527}"/>
                </a:ext>
              </a:extLst>
            </p:cNvPr>
            <p:cNvSpPr txBox="1"/>
            <p:nvPr/>
          </p:nvSpPr>
          <p:spPr>
            <a:xfrm>
              <a:off x="680241" y="4802131"/>
              <a:ext cx="3111234" cy="206591"/>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Lack of entrepreneurial spirit/willingness to take risks</a:t>
              </a:r>
              <a:endParaRPr lang="en-CA" sz="1200" dirty="0">
                <a:latin typeface="Roboto Condensed Light" panose="02000000000000000000" pitchFamily="2" charset="0"/>
                <a:ea typeface="Roboto Condensed Light" panose="02000000000000000000" pitchFamily="2" charset="0"/>
              </a:endParaRPr>
            </a:p>
          </p:txBody>
        </p:sp>
        <p:sp>
          <p:nvSpPr>
            <p:cNvPr id="47" name="TextBox 46">
              <a:extLst>
                <a:ext uri="{FF2B5EF4-FFF2-40B4-BE49-F238E27FC236}">
                  <a16:creationId xmlns:a16="http://schemas.microsoft.com/office/drawing/2014/main" id="{8C2FA48B-DBFA-46DE-A678-9182A97D2C7F}"/>
                </a:ext>
              </a:extLst>
            </p:cNvPr>
            <p:cNvSpPr txBox="1"/>
            <p:nvPr/>
          </p:nvSpPr>
          <p:spPr>
            <a:xfrm>
              <a:off x="2475530" y="5217527"/>
              <a:ext cx="1315945" cy="206591"/>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Lack of understanding</a:t>
              </a:r>
              <a:endParaRPr lang="en-CA" sz="1200" dirty="0">
                <a:latin typeface="Roboto Condensed Light" panose="02000000000000000000" pitchFamily="2" charset="0"/>
                <a:ea typeface="Roboto Condensed Light" panose="02000000000000000000" pitchFamily="2" charset="0"/>
              </a:endParaRPr>
            </a:p>
          </p:txBody>
        </p:sp>
        <p:grpSp>
          <p:nvGrpSpPr>
            <p:cNvPr id="5" name="Group 4">
              <a:extLst>
                <a:ext uri="{FF2B5EF4-FFF2-40B4-BE49-F238E27FC236}">
                  <a16:creationId xmlns:a16="http://schemas.microsoft.com/office/drawing/2014/main" id="{3452D0A7-02F6-44AB-83C2-5E659FD19DEC}"/>
                </a:ext>
              </a:extLst>
            </p:cNvPr>
            <p:cNvGrpSpPr/>
            <p:nvPr/>
          </p:nvGrpSpPr>
          <p:grpSpPr>
            <a:xfrm>
              <a:off x="3836505" y="2250547"/>
              <a:ext cx="5635129" cy="4010322"/>
              <a:chOff x="3836505" y="2250547"/>
              <a:chExt cx="5635129" cy="4010322"/>
            </a:xfrm>
          </p:grpSpPr>
          <p:sp>
            <p:nvSpPr>
              <p:cNvPr id="23" name="Rectangle 22">
                <a:extLst>
                  <a:ext uri="{FF2B5EF4-FFF2-40B4-BE49-F238E27FC236}">
                    <a16:creationId xmlns:a16="http://schemas.microsoft.com/office/drawing/2014/main" id="{3B736E2F-4EA2-406A-8C10-E6C1814995BD}"/>
                  </a:ext>
                </a:extLst>
              </p:cNvPr>
              <p:cNvSpPr/>
              <p:nvPr/>
            </p:nvSpPr>
            <p:spPr>
              <a:xfrm>
                <a:off x="3836505" y="3083275"/>
                <a:ext cx="4012515" cy="2217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32%</a:t>
                </a:r>
                <a:endParaRPr lang="en-CA" sz="1050" dirty="0"/>
              </a:p>
            </p:txBody>
          </p:sp>
          <p:sp>
            <p:nvSpPr>
              <p:cNvPr id="28" name="Rectangle 27">
                <a:extLst>
                  <a:ext uri="{FF2B5EF4-FFF2-40B4-BE49-F238E27FC236}">
                    <a16:creationId xmlns:a16="http://schemas.microsoft.com/office/drawing/2014/main" id="{79EBE445-B076-4F93-8320-D9DD4BC677C3}"/>
                  </a:ext>
                </a:extLst>
              </p:cNvPr>
              <p:cNvSpPr/>
              <p:nvPr/>
            </p:nvSpPr>
            <p:spPr>
              <a:xfrm>
                <a:off x="3839536" y="3525154"/>
                <a:ext cx="3881635" cy="2217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31%</a:t>
                </a:r>
                <a:endParaRPr lang="en-CA" sz="1050" dirty="0"/>
              </a:p>
            </p:txBody>
          </p:sp>
          <p:sp>
            <p:nvSpPr>
              <p:cNvPr id="29" name="Rectangle 28">
                <a:extLst>
                  <a:ext uri="{FF2B5EF4-FFF2-40B4-BE49-F238E27FC236}">
                    <a16:creationId xmlns:a16="http://schemas.microsoft.com/office/drawing/2014/main" id="{210C677F-6517-45CB-B02A-0A0A2A6A5119}"/>
                  </a:ext>
                </a:extLst>
              </p:cNvPr>
              <p:cNvSpPr/>
              <p:nvPr/>
            </p:nvSpPr>
            <p:spPr>
              <a:xfrm>
                <a:off x="3839536" y="3948014"/>
                <a:ext cx="3581504" cy="2217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27%</a:t>
                </a:r>
                <a:endParaRPr lang="en-CA" sz="1050" dirty="0"/>
              </a:p>
            </p:txBody>
          </p:sp>
          <p:sp>
            <p:nvSpPr>
              <p:cNvPr id="30" name="Rectangle 29">
                <a:extLst>
                  <a:ext uri="{FF2B5EF4-FFF2-40B4-BE49-F238E27FC236}">
                    <a16:creationId xmlns:a16="http://schemas.microsoft.com/office/drawing/2014/main" id="{D08C9D5A-1A8B-42BC-B035-2AF00B6CBB1B}"/>
                  </a:ext>
                </a:extLst>
              </p:cNvPr>
              <p:cNvSpPr/>
              <p:nvPr/>
            </p:nvSpPr>
            <p:spPr>
              <a:xfrm>
                <a:off x="3839536" y="2675416"/>
                <a:ext cx="4732970" cy="2217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37%</a:t>
                </a:r>
                <a:endParaRPr lang="en-CA" sz="1050" dirty="0"/>
              </a:p>
            </p:txBody>
          </p:sp>
          <p:sp>
            <p:nvSpPr>
              <p:cNvPr id="35" name="Rectangle 34">
                <a:extLst>
                  <a:ext uri="{FF2B5EF4-FFF2-40B4-BE49-F238E27FC236}">
                    <a16:creationId xmlns:a16="http://schemas.microsoft.com/office/drawing/2014/main" id="{5F7AA7D0-DD6C-4EE4-A902-988AF826E34E}"/>
                  </a:ext>
                </a:extLst>
              </p:cNvPr>
              <p:cNvSpPr/>
              <p:nvPr/>
            </p:nvSpPr>
            <p:spPr>
              <a:xfrm>
                <a:off x="3839536" y="2250547"/>
                <a:ext cx="5632098" cy="2217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41%</a:t>
                </a:r>
                <a:endParaRPr lang="en-CA" sz="1050" dirty="0"/>
              </a:p>
            </p:txBody>
          </p:sp>
          <p:sp>
            <p:nvSpPr>
              <p:cNvPr id="36" name="Rectangle 35">
                <a:extLst>
                  <a:ext uri="{FF2B5EF4-FFF2-40B4-BE49-F238E27FC236}">
                    <a16:creationId xmlns:a16="http://schemas.microsoft.com/office/drawing/2014/main" id="{060318A0-9721-4EC3-A29E-28537F3AC596}"/>
                  </a:ext>
                </a:extLst>
              </p:cNvPr>
              <p:cNvSpPr/>
              <p:nvPr/>
            </p:nvSpPr>
            <p:spPr>
              <a:xfrm>
                <a:off x="3839536" y="4367682"/>
                <a:ext cx="3166637" cy="2217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23%</a:t>
                </a:r>
                <a:endParaRPr lang="en-CA" sz="1050" dirty="0"/>
              </a:p>
            </p:txBody>
          </p:sp>
          <p:sp>
            <p:nvSpPr>
              <p:cNvPr id="37" name="Rectangle 36">
                <a:extLst>
                  <a:ext uri="{FF2B5EF4-FFF2-40B4-BE49-F238E27FC236}">
                    <a16:creationId xmlns:a16="http://schemas.microsoft.com/office/drawing/2014/main" id="{AA85634F-78C5-4646-AC42-065EB5D2B31E}"/>
                  </a:ext>
                </a:extLst>
              </p:cNvPr>
              <p:cNvSpPr/>
              <p:nvPr/>
            </p:nvSpPr>
            <p:spPr>
              <a:xfrm>
                <a:off x="3839536" y="4787207"/>
                <a:ext cx="2557037" cy="2217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19%</a:t>
                </a:r>
                <a:endParaRPr lang="en-CA" sz="1050" dirty="0"/>
              </a:p>
            </p:txBody>
          </p:sp>
          <p:sp>
            <p:nvSpPr>
              <p:cNvPr id="38" name="Rectangle 37">
                <a:extLst>
                  <a:ext uri="{FF2B5EF4-FFF2-40B4-BE49-F238E27FC236}">
                    <a16:creationId xmlns:a16="http://schemas.microsoft.com/office/drawing/2014/main" id="{0801A380-4745-42D1-B72A-2946A6921159}"/>
                  </a:ext>
                </a:extLst>
              </p:cNvPr>
              <p:cNvSpPr/>
              <p:nvPr/>
            </p:nvSpPr>
            <p:spPr>
              <a:xfrm>
                <a:off x="3839535" y="5623059"/>
                <a:ext cx="2032104" cy="2217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13%</a:t>
                </a:r>
                <a:endParaRPr lang="en-CA" sz="1050" dirty="0"/>
              </a:p>
            </p:txBody>
          </p:sp>
          <p:sp>
            <p:nvSpPr>
              <p:cNvPr id="39" name="Rectangle 38">
                <a:extLst>
                  <a:ext uri="{FF2B5EF4-FFF2-40B4-BE49-F238E27FC236}">
                    <a16:creationId xmlns:a16="http://schemas.microsoft.com/office/drawing/2014/main" id="{03E6C1E4-C51D-4E8D-88FA-DBAC26244C2E}"/>
                  </a:ext>
                </a:extLst>
              </p:cNvPr>
              <p:cNvSpPr/>
              <p:nvPr/>
            </p:nvSpPr>
            <p:spPr>
              <a:xfrm>
                <a:off x="3839536" y="6039121"/>
                <a:ext cx="1710370" cy="2217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11%</a:t>
                </a:r>
                <a:endParaRPr lang="en-CA" sz="1050" dirty="0"/>
              </a:p>
            </p:txBody>
          </p:sp>
          <p:sp>
            <p:nvSpPr>
              <p:cNvPr id="48" name="Rectangle 47">
                <a:extLst>
                  <a:ext uri="{FF2B5EF4-FFF2-40B4-BE49-F238E27FC236}">
                    <a16:creationId xmlns:a16="http://schemas.microsoft.com/office/drawing/2014/main" id="{84559CFB-8E50-4334-B761-2EE9124FDA3E}"/>
                  </a:ext>
                </a:extLst>
              </p:cNvPr>
              <p:cNvSpPr/>
              <p:nvPr/>
            </p:nvSpPr>
            <p:spPr>
              <a:xfrm>
                <a:off x="3839535" y="5206732"/>
                <a:ext cx="2557037" cy="2217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19%</a:t>
                </a:r>
                <a:endParaRPr lang="en-CA" sz="1050" dirty="0"/>
              </a:p>
            </p:txBody>
          </p:sp>
        </p:grpSp>
        <p:sp>
          <p:nvSpPr>
            <p:cNvPr id="49" name="TextBox 48">
              <a:extLst>
                <a:ext uri="{FF2B5EF4-FFF2-40B4-BE49-F238E27FC236}">
                  <a16:creationId xmlns:a16="http://schemas.microsoft.com/office/drawing/2014/main" id="{32AD0992-1154-40FB-9FC2-B7E696D9921F}"/>
                </a:ext>
              </a:extLst>
            </p:cNvPr>
            <p:cNvSpPr txBox="1"/>
            <p:nvPr/>
          </p:nvSpPr>
          <p:spPr>
            <a:xfrm>
              <a:off x="1659006" y="5629089"/>
              <a:ext cx="2132469" cy="206591"/>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Lack of collaborative, sharing culture</a:t>
              </a:r>
              <a:endParaRPr lang="en-CA" sz="1200" dirty="0">
                <a:latin typeface="Roboto Condensed Light" panose="02000000000000000000" pitchFamily="2" charset="0"/>
                <a:ea typeface="Roboto Condensed Light" panose="02000000000000000000" pitchFamily="2" charset="0"/>
              </a:endParaRPr>
            </a:p>
          </p:txBody>
        </p:sp>
        <p:sp>
          <p:nvSpPr>
            <p:cNvPr id="50" name="TextBox 49">
              <a:extLst>
                <a:ext uri="{FF2B5EF4-FFF2-40B4-BE49-F238E27FC236}">
                  <a16:creationId xmlns:a16="http://schemas.microsoft.com/office/drawing/2014/main" id="{6B043FF0-DA1A-4504-ABF6-FD93AF90B687}"/>
                </a:ext>
              </a:extLst>
            </p:cNvPr>
            <p:cNvSpPr txBox="1"/>
            <p:nvPr/>
          </p:nvSpPr>
          <p:spPr>
            <a:xfrm>
              <a:off x="1926014" y="6054278"/>
              <a:ext cx="1865461" cy="206591"/>
            </a:xfrm>
            <a:prstGeom prst="rect">
              <a:avLst/>
            </a:prstGeom>
          </p:spPr>
          <p:txBody>
            <a:bodyPr wrap="non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Legislative and legal constraints</a:t>
              </a:r>
              <a:endParaRPr lang="en-CA" sz="1200" dirty="0">
                <a:latin typeface="Roboto Condensed Light" panose="02000000000000000000" pitchFamily="2" charset="0"/>
                <a:ea typeface="Roboto Condensed Light" panose="02000000000000000000" pitchFamily="2" charset="0"/>
              </a:endParaRPr>
            </a:p>
          </p:txBody>
        </p:sp>
      </p:grpSp>
      <p:sp>
        <p:nvSpPr>
          <p:cNvPr id="2" name="Rectangle 1">
            <a:extLst>
              <a:ext uri="{FF2B5EF4-FFF2-40B4-BE49-F238E27FC236}">
                <a16:creationId xmlns:a16="http://schemas.microsoft.com/office/drawing/2014/main" id="{997BB566-8BBC-4162-9C04-EAAD6B7092BD}"/>
              </a:ext>
            </a:extLst>
          </p:cNvPr>
          <p:cNvSpPr/>
          <p:nvPr/>
        </p:nvSpPr>
        <p:spPr>
          <a:xfrm>
            <a:off x="534747" y="6430107"/>
            <a:ext cx="4120380" cy="322913"/>
          </a:xfrm>
          <a:prstGeom prst="rect">
            <a:avLst/>
          </a:prstGeom>
        </p:spPr>
        <p:txBody>
          <a:bodyPr wrap="none" lIns="0" tIns="0" rIns="0" bIns="0" numCol="1" spcCol="360000" rtlCol="0">
            <a:noAutofit/>
          </a:bodyPr>
          <a:lstStyle/>
          <a:p>
            <a:pPr>
              <a:lnSpc>
                <a:spcPct val="110000"/>
              </a:lnSpc>
            </a:pPr>
            <a:r>
              <a:rPr lang="en-CA" sz="1100" dirty="0">
                <a:latin typeface="Roboto Condensed Light" panose="02000000000000000000" pitchFamily="2" charset="0"/>
                <a:ea typeface="Roboto Condensed Light" panose="02000000000000000000" pitchFamily="2" charset="0"/>
              </a:rPr>
              <a:t>Source: “</a:t>
            </a:r>
            <a:r>
              <a:rPr lang="en-US" sz="1100" dirty="0">
                <a:latin typeface="Roboto Condensed Light" panose="02000000000000000000" pitchFamily="2" charset="0"/>
                <a:ea typeface="Roboto Condensed Light" panose="02000000000000000000" pitchFamily="2" charset="0"/>
              </a:rPr>
              <a:t>Top-5 Challenges Governments Face Within Digital Transformation”</a:t>
            </a:r>
            <a:endParaRPr lang="en-CA" sz="1100"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04817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409806" y="1209531"/>
            <a:ext cx="5686988" cy="456696"/>
          </a:xfrm>
        </p:spPr>
        <p:txBody>
          <a:bodyPr/>
          <a:lstStyle/>
          <a:p>
            <a:r>
              <a:rPr lang="en-US" dirty="0">
                <a:solidFill>
                  <a:schemeClr val="accent6"/>
                </a:solidFill>
              </a:rPr>
              <a:t>A framework for GaaP/Gov 2.0</a:t>
            </a:r>
          </a:p>
        </p:txBody>
      </p:sp>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a:xfrm>
            <a:off x="377363" y="530021"/>
            <a:ext cx="6672725" cy="679510"/>
          </a:xfrm>
        </p:spPr>
        <p:txBody>
          <a:bodyPr/>
          <a:lstStyle/>
          <a:p>
            <a:r>
              <a:rPr lang="en-US" dirty="0"/>
              <a:t>Info-Tech’s approach</a:t>
            </a:r>
          </a:p>
        </p:txBody>
      </p:sp>
      <p:sp>
        <p:nvSpPr>
          <p:cNvPr id="11" name="Text Placeholder 7">
            <a:extLst>
              <a:ext uri="{FF2B5EF4-FFF2-40B4-BE49-F238E27FC236}">
                <a16:creationId xmlns:a16="http://schemas.microsoft.com/office/drawing/2014/main" id="{6B241221-753B-460C-8EA2-8E0C94D4D3DB}"/>
              </a:ext>
            </a:extLst>
          </p:cNvPr>
          <p:cNvSpPr txBox="1">
            <a:spLocks/>
          </p:cNvSpPr>
          <p:nvPr/>
        </p:nvSpPr>
        <p:spPr>
          <a:xfrm>
            <a:off x="8413940" y="2231093"/>
            <a:ext cx="3418132" cy="3307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mj-lt"/>
              <a:buAutoNum type="arabicPeriod"/>
            </a:pPr>
            <a:r>
              <a:rPr lang="en-CA" sz="1600" dirty="0">
                <a:solidFill>
                  <a:schemeClr val="bg1"/>
                </a:solidFill>
                <a:latin typeface="Roboto Condensed Light" panose="02000000000000000000" pitchFamily="2" charset="0"/>
              </a:rPr>
              <a:t>Understand the concept of Government as a Platform. </a:t>
            </a:r>
          </a:p>
          <a:p>
            <a:pPr marL="342900" indent="-342900">
              <a:lnSpc>
                <a:spcPct val="110000"/>
              </a:lnSpc>
              <a:buFont typeface="+mj-lt"/>
              <a:buAutoNum type="arabicPeriod"/>
            </a:pPr>
            <a:r>
              <a:rPr lang="en-CA" sz="1600" dirty="0">
                <a:solidFill>
                  <a:schemeClr val="bg1"/>
                </a:solidFill>
                <a:latin typeface="Roboto Condensed Light" panose="02000000000000000000" pitchFamily="2" charset="0"/>
              </a:rPr>
              <a:t>Develop strategies for Government as a Platform.</a:t>
            </a:r>
          </a:p>
          <a:p>
            <a:pPr marL="342900" indent="-342900">
              <a:lnSpc>
                <a:spcPct val="110000"/>
              </a:lnSpc>
              <a:buFont typeface="+mj-lt"/>
              <a:buAutoNum type="arabicPeriod"/>
            </a:pPr>
            <a:r>
              <a:rPr lang="en-CA" sz="1600" dirty="0">
                <a:solidFill>
                  <a:schemeClr val="bg1"/>
                </a:solidFill>
                <a:latin typeface="Roboto Condensed Light" panose="02000000000000000000" pitchFamily="2" charset="0"/>
              </a:rPr>
              <a:t>Develop strategies for implementing digital services and enabling backbone.</a:t>
            </a:r>
          </a:p>
          <a:p>
            <a:pPr marL="342900" indent="-342900">
              <a:lnSpc>
                <a:spcPct val="110000"/>
              </a:lnSpc>
              <a:buFont typeface="+mj-lt"/>
              <a:buAutoNum type="arabicPeriod"/>
            </a:pPr>
            <a:r>
              <a:rPr lang="en-CA" sz="1600" dirty="0">
                <a:solidFill>
                  <a:schemeClr val="bg1"/>
                </a:solidFill>
                <a:latin typeface="Roboto Condensed Light" panose="02000000000000000000" pitchFamily="2" charset="0"/>
              </a:rPr>
              <a:t>Clarify concepts with global case studies.</a:t>
            </a:r>
            <a:endParaRPr lang="en-US" sz="1600" dirty="0">
              <a:solidFill>
                <a:schemeClr val="bg1"/>
              </a:solidFill>
              <a:latin typeface="Roboto Condensed Light" panose="02000000000000000000" pitchFamily="2" charset="0"/>
            </a:endParaRPr>
          </a:p>
        </p:txBody>
      </p:sp>
      <p:sp>
        <p:nvSpPr>
          <p:cNvPr id="12" name="TextBox 11">
            <a:extLst>
              <a:ext uri="{FF2B5EF4-FFF2-40B4-BE49-F238E27FC236}">
                <a16:creationId xmlns:a16="http://schemas.microsoft.com/office/drawing/2014/main" id="{D8DCEB49-21B5-40C9-8A45-30D7DAAE2A59}"/>
              </a:ext>
            </a:extLst>
          </p:cNvPr>
          <p:cNvSpPr txBox="1"/>
          <p:nvPr>
            <p:custDataLst>
              <p:tags r:id="rId1"/>
            </p:custDataLst>
          </p:nvPr>
        </p:nvSpPr>
        <p:spPr>
          <a:xfrm>
            <a:off x="9019259" y="1022154"/>
            <a:ext cx="2909092" cy="253220"/>
          </a:xfrm>
          <a:prstGeom prst="rect">
            <a:avLst/>
          </a:prstGeom>
        </p:spPr>
        <p:txBody>
          <a:bodyPr vert="horz" wrap="square" lIns="0" tIns="6931" rIns="0" bIns="0" rtlCol="0">
            <a:spAutoFit/>
          </a:bodyPr>
          <a:lstStyle/>
          <a:p>
            <a:pPr marL="7701" marR="242975" algn="ctr">
              <a:spcBef>
                <a:spcPts val="55"/>
              </a:spcBef>
            </a:pPr>
            <a:r>
              <a:rPr lang="en-US" sz="1600" b="1" spc="-30" dirty="0">
                <a:solidFill>
                  <a:schemeClr val="bg1"/>
                </a:solidFill>
                <a:latin typeface="Montserrat" panose="00000500000000000000" pitchFamily="2" charset="0"/>
                <a:cs typeface="Arial Narrow"/>
              </a:rPr>
              <a:t>The Info-Tech difference:</a:t>
            </a:r>
            <a:endParaRPr lang="en-CA" sz="1600" b="1" spc="-30" dirty="0">
              <a:solidFill>
                <a:schemeClr val="bg1"/>
              </a:solidFill>
              <a:latin typeface="Montserrat" panose="00000500000000000000" pitchFamily="2" charset="0"/>
              <a:cs typeface="Arial Narrow"/>
            </a:endParaRPr>
          </a:p>
        </p:txBody>
      </p:sp>
      <p:pic>
        <p:nvPicPr>
          <p:cNvPr id="10" name="Picture 9">
            <a:extLst>
              <a:ext uri="{FF2B5EF4-FFF2-40B4-BE49-F238E27FC236}">
                <a16:creationId xmlns:a16="http://schemas.microsoft.com/office/drawing/2014/main" id="{0791E580-D274-472D-A05A-BF3E98C8EA12}"/>
              </a:ext>
            </a:extLst>
          </p:cNvPr>
          <p:cNvPicPr>
            <a:picLocks noChangeAspect="1"/>
          </p:cNvPicPr>
          <p:nvPr/>
        </p:nvPicPr>
        <p:blipFill>
          <a:blip r:embed="rId3"/>
          <a:stretch>
            <a:fillRect/>
          </a:stretch>
        </p:blipFill>
        <p:spPr>
          <a:xfrm>
            <a:off x="8210701" y="690018"/>
            <a:ext cx="923025" cy="923025"/>
          </a:xfrm>
          <a:prstGeom prst="rect">
            <a:avLst/>
          </a:prstGeom>
        </p:spPr>
      </p:pic>
      <p:sp>
        <p:nvSpPr>
          <p:cNvPr id="29" name="Text Placeholder 7">
            <a:extLst>
              <a:ext uri="{FF2B5EF4-FFF2-40B4-BE49-F238E27FC236}">
                <a16:creationId xmlns:a16="http://schemas.microsoft.com/office/drawing/2014/main" id="{7B0814D6-349A-4E9B-BAEC-9AAEF21CC3FE}"/>
              </a:ext>
            </a:extLst>
          </p:cNvPr>
          <p:cNvSpPr txBox="1">
            <a:spLocks/>
          </p:cNvSpPr>
          <p:nvPr/>
        </p:nvSpPr>
        <p:spPr>
          <a:xfrm>
            <a:off x="1726684" y="1889041"/>
            <a:ext cx="4758337" cy="4438938"/>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accent1">
                    <a:lumMod val="50000"/>
                  </a:schemeClr>
                </a:solidFill>
                <a:latin typeface="Montserrat" panose="00000500000000000000" pitchFamily="2" charset="0"/>
              </a:rPr>
              <a:t>Open and Collaborative</a:t>
            </a:r>
          </a:p>
          <a:p>
            <a:pPr marL="742950" lvl="1" indent="-285750">
              <a:buFont typeface="Arial" panose="020B0604020202020204" pitchFamily="34" charset="0"/>
              <a:buChar char="•"/>
            </a:pPr>
            <a:r>
              <a:rPr lang="en-US" dirty="0">
                <a:solidFill>
                  <a:srgbClr val="000000"/>
                </a:solidFill>
                <a:latin typeface="Roboto Condensed Light" panose="020B0604020202020204" charset="0"/>
                <a:ea typeface="Roboto Condensed Light" panose="020B0604020202020204" charset="0"/>
              </a:rPr>
              <a:t>Open government: open data, open APIs, transparency, and citizen participation</a:t>
            </a:r>
          </a:p>
          <a:p>
            <a:pPr marL="742950" lvl="1" indent="-285750">
              <a:buFont typeface="Arial" panose="020B0604020202020204" pitchFamily="34" charset="0"/>
              <a:buChar char="•"/>
            </a:pPr>
            <a:r>
              <a:rPr lang="en-US" dirty="0">
                <a:solidFill>
                  <a:srgbClr val="000000"/>
                </a:solidFill>
                <a:latin typeface="Roboto Condensed Light" panose="020B0604020202020204" charset="0"/>
                <a:ea typeface="Roboto Condensed Light" panose="020B0604020202020204" charset="0"/>
              </a:rPr>
              <a:t>Collaboration, co-creation, crowdsourcing, and innovation</a:t>
            </a:r>
          </a:p>
          <a:p>
            <a:pPr marL="742950" lvl="1" indent="-285750">
              <a:buFont typeface="Wingdings" panose="05000000000000000000" pitchFamily="2" charset="2"/>
              <a:buChar char="§"/>
            </a:pPr>
            <a:endParaRPr lang="en-US" dirty="0">
              <a:solidFill>
                <a:srgbClr val="000000"/>
              </a:solidFill>
              <a:latin typeface="Roboto Condensed Light" panose="020B0604020202020204" charset="0"/>
              <a:ea typeface="Roboto Condensed Light" panose="020B0604020202020204" charset="0"/>
            </a:endParaRPr>
          </a:p>
          <a:p>
            <a:r>
              <a:rPr lang="en-US" sz="1600" b="1" dirty="0">
                <a:solidFill>
                  <a:schemeClr val="accent4"/>
                </a:solidFill>
                <a:latin typeface="Montserrat" panose="00000500000000000000" pitchFamily="2" charset="0"/>
              </a:rPr>
              <a:t>Accessible and Connected</a:t>
            </a:r>
          </a:p>
          <a:p>
            <a:pPr marL="742950" lvl="1" indent="-285750">
              <a:buFont typeface="Arial" panose="020B0604020202020204" pitchFamily="34" charset="0"/>
              <a:buChar char="•"/>
            </a:pPr>
            <a:r>
              <a:rPr lang="en-US" dirty="0">
                <a:solidFill>
                  <a:srgbClr val="000000"/>
                </a:solidFill>
                <a:latin typeface="Roboto Condensed Light" panose="020B0604020202020204" charset="0"/>
                <a:ea typeface="Roboto Condensed Light" panose="020B0604020202020204" charset="0"/>
              </a:rPr>
              <a:t>Digital inclusion</a:t>
            </a:r>
          </a:p>
          <a:p>
            <a:pPr marL="742950" lvl="1" indent="-285750">
              <a:buFont typeface="Arial" panose="020B0604020202020204" pitchFamily="34" charset="0"/>
              <a:buChar char="•"/>
            </a:pPr>
            <a:r>
              <a:rPr lang="en-US" dirty="0">
                <a:solidFill>
                  <a:srgbClr val="000000"/>
                </a:solidFill>
                <a:latin typeface="Roboto Condensed Light" panose="020B0604020202020204" charset="0"/>
                <a:ea typeface="Roboto Condensed Light" panose="020B0604020202020204" charset="0"/>
              </a:rPr>
              <a:t>Channel ubiquity</a:t>
            </a:r>
          </a:p>
          <a:p>
            <a:pPr marL="742950" lvl="1" indent="-285750">
              <a:buFont typeface="Arial" panose="020B0604020202020204" pitchFamily="34" charset="0"/>
              <a:buChar char="•"/>
            </a:pPr>
            <a:r>
              <a:rPr lang="en-US" dirty="0">
                <a:solidFill>
                  <a:srgbClr val="000000"/>
                </a:solidFill>
                <a:latin typeface="Roboto Condensed Light" panose="020B0604020202020204" charset="0"/>
                <a:ea typeface="Roboto Condensed Light" panose="020B0604020202020204" charset="0"/>
              </a:rPr>
              <a:t>Integration and interoperability</a:t>
            </a:r>
          </a:p>
          <a:p>
            <a:pPr marL="742950" lvl="1" indent="-285750">
              <a:buFont typeface="Arial" panose="020B0604020202020204" pitchFamily="34" charset="0"/>
              <a:buChar char="•"/>
            </a:pPr>
            <a:r>
              <a:rPr lang="en-US" dirty="0">
                <a:solidFill>
                  <a:srgbClr val="000000"/>
                </a:solidFill>
                <a:latin typeface="Roboto Condensed Light" panose="020B0604020202020204" charset="0"/>
                <a:ea typeface="Roboto Condensed Light" panose="020B0604020202020204" charset="0"/>
              </a:rPr>
              <a:t>Digital marketplace</a:t>
            </a:r>
          </a:p>
          <a:p>
            <a:pPr marL="742950" lvl="1" indent="-285750">
              <a:buFont typeface="Wingdings" panose="05000000000000000000" pitchFamily="2" charset="2"/>
              <a:buChar char="§"/>
            </a:pPr>
            <a:endParaRPr lang="en-US" dirty="0">
              <a:solidFill>
                <a:srgbClr val="000000"/>
              </a:solidFill>
              <a:latin typeface="Montserrat" panose="00000500000000000000" pitchFamily="2" charset="0"/>
              <a:ea typeface="Roboto Condensed Light" panose="02000000000000000000" pitchFamily="2" charset="0"/>
            </a:endParaRPr>
          </a:p>
          <a:p>
            <a:r>
              <a:rPr lang="en-US" sz="1600" b="1" dirty="0">
                <a:solidFill>
                  <a:schemeClr val="accent2"/>
                </a:solidFill>
                <a:latin typeface="Montserrat" panose="00000500000000000000" pitchFamily="2" charset="0"/>
              </a:rPr>
              <a:t>Digital and Programmable</a:t>
            </a:r>
            <a:r>
              <a:rPr lang="en-US" sz="1600" b="1" dirty="0">
                <a:solidFill>
                  <a:schemeClr val="accent5">
                    <a:lumMod val="60000"/>
                    <a:lumOff val="40000"/>
                  </a:schemeClr>
                </a:solidFill>
                <a:latin typeface="Montserrat" panose="00000500000000000000" pitchFamily="2" charset="0"/>
              </a:rPr>
              <a:t> </a:t>
            </a:r>
          </a:p>
          <a:p>
            <a:pPr marL="742950" lvl="1" indent="-285750">
              <a:buFont typeface="Arial" panose="020B0604020202020204" pitchFamily="34" charset="0"/>
              <a:buChar char="•"/>
            </a:pPr>
            <a:r>
              <a:rPr lang="en-US" dirty="0">
                <a:solidFill>
                  <a:srgbClr val="000000"/>
                </a:solidFill>
                <a:latin typeface="Roboto Condensed Light" panose="020B0604020202020204" charset="0"/>
                <a:ea typeface="Roboto Condensed Light" panose="020B0604020202020204" charset="0"/>
              </a:rPr>
              <a:t>Digital identity</a:t>
            </a:r>
          </a:p>
          <a:p>
            <a:pPr marL="742950" lvl="1" indent="-285750">
              <a:buFont typeface="Arial" panose="020B0604020202020204" pitchFamily="34" charset="0"/>
              <a:buChar char="•"/>
            </a:pPr>
            <a:r>
              <a:rPr lang="en-US" dirty="0">
                <a:solidFill>
                  <a:srgbClr val="000000"/>
                </a:solidFill>
                <a:latin typeface="Roboto Condensed Light" panose="020B0604020202020204" charset="0"/>
                <a:ea typeface="Roboto Condensed Light" panose="020B0604020202020204" charset="0"/>
              </a:rPr>
              <a:t>Legislation as code</a:t>
            </a:r>
          </a:p>
          <a:p>
            <a:pPr marL="742950" lvl="1" indent="-285750">
              <a:buFont typeface="Arial" panose="020B0604020202020204" pitchFamily="34" charset="0"/>
              <a:buChar char="•"/>
            </a:pPr>
            <a:r>
              <a:rPr lang="en-US" dirty="0">
                <a:solidFill>
                  <a:srgbClr val="000000"/>
                </a:solidFill>
                <a:latin typeface="Roboto Condensed Light" panose="020B0604020202020204" charset="0"/>
                <a:ea typeface="Roboto Condensed Light" panose="020B0604020202020204" charset="0"/>
              </a:rPr>
              <a:t>Enabling digital platforms</a:t>
            </a:r>
          </a:p>
          <a:p>
            <a:endParaRPr lang="en-US" dirty="0">
              <a:solidFill>
                <a:srgbClr val="000000"/>
              </a:solidFill>
              <a:latin typeface="Montserrat" panose="00000500000000000000" pitchFamily="2" charset="0"/>
            </a:endParaRPr>
          </a:p>
          <a:p>
            <a:endParaRPr lang="en-CA" dirty="0">
              <a:solidFill>
                <a:srgbClr val="000000"/>
              </a:solidFill>
              <a:latin typeface="Montserrat" panose="00000500000000000000" pitchFamily="2" charset="0"/>
            </a:endParaRPr>
          </a:p>
        </p:txBody>
      </p:sp>
      <p:sp>
        <p:nvSpPr>
          <p:cNvPr id="2" name="TextBox 1">
            <a:extLst>
              <a:ext uri="{FF2B5EF4-FFF2-40B4-BE49-F238E27FC236}">
                <a16:creationId xmlns:a16="http://schemas.microsoft.com/office/drawing/2014/main" id="{D1038165-3A51-43F4-9124-19E90A044109}"/>
              </a:ext>
            </a:extLst>
          </p:cNvPr>
          <p:cNvSpPr txBox="1"/>
          <p:nvPr/>
        </p:nvSpPr>
        <p:spPr>
          <a:xfrm>
            <a:off x="565303" y="1792295"/>
            <a:ext cx="902368" cy="1167473"/>
          </a:xfrm>
          <a:prstGeom prst="rect">
            <a:avLst/>
          </a:prstGeom>
          <a:solidFill>
            <a:schemeClr val="accent1">
              <a:lumMod val="50000"/>
            </a:schemeClr>
          </a:solidFill>
        </p:spPr>
        <p:txBody>
          <a:bodyPr wrap="square" lIns="0" tIns="0" rIns="0" bIns="0" numCol="1" spcCol="360000" rtlCol="0">
            <a:noAutofit/>
          </a:bodyPr>
          <a:lstStyle/>
          <a:p>
            <a:pPr algn="ctr">
              <a:lnSpc>
                <a:spcPct val="110000"/>
              </a:lnSpc>
              <a:tabLst/>
            </a:pPr>
            <a:r>
              <a:rPr lang="en-US" sz="7200" dirty="0">
                <a:solidFill>
                  <a:schemeClr val="bg2"/>
                </a:solidFill>
                <a:latin typeface="Montserrat Black" panose="00000A00000000000000" pitchFamily="2" charset="0"/>
                <a:ea typeface="Roboto Condensed Light" panose="02000000000000000000" pitchFamily="2" charset="0"/>
              </a:rPr>
              <a:t>1</a:t>
            </a:r>
            <a:endParaRPr lang="en-CA" sz="7200" dirty="0">
              <a:solidFill>
                <a:schemeClr val="bg2"/>
              </a:solidFill>
              <a:latin typeface="Montserrat Black" panose="00000A00000000000000" pitchFamily="2" charset="0"/>
              <a:ea typeface="Roboto Condensed Light" panose="02000000000000000000" pitchFamily="2" charset="0"/>
            </a:endParaRPr>
          </a:p>
        </p:txBody>
      </p:sp>
      <p:sp>
        <p:nvSpPr>
          <p:cNvPr id="9" name="TextBox 8">
            <a:extLst>
              <a:ext uri="{FF2B5EF4-FFF2-40B4-BE49-F238E27FC236}">
                <a16:creationId xmlns:a16="http://schemas.microsoft.com/office/drawing/2014/main" id="{660AFEF6-17F5-45C1-B828-2F8D55D0C344}"/>
              </a:ext>
            </a:extLst>
          </p:cNvPr>
          <p:cNvSpPr txBox="1"/>
          <p:nvPr/>
        </p:nvSpPr>
        <p:spPr>
          <a:xfrm>
            <a:off x="565303" y="3437021"/>
            <a:ext cx="902368" cy="1167473"/>
          </a:xfrm>
          <a:prstGeom prst="rect">
            <a:avLst/>
          </a:prstGeom>
          <a:solidFill>
            <a:schemeClr val="accent4"/>
          </a:solidFill>
        </p:spPr>
        <p:txBody>
          <a:bodyPr wrap="square" lIns="0" tIns="0" rIns="0" bIns="0" numCol="1" spcCol="360000" rtlCol="0">
            <a:noAutofit/>
          </a:bodyPr>
          <a:lstStyle/>
          <a:p>
            <a:pPr algn="ctr">
              <a:lnSpc>
                <a:spcPct val="110000"/>
              </a:lnSpc>
              <a:tabLst/>
            </a:pPr>
            <a:r>
              <a:rPr lang="en-US" sz="7200" dirty="0">
                <a:solidFill>
                  <a:schemeClr val="bg2"/>
                </a:solidFill>
                <a:latin typeface="Montserrat Black" panose="00000A00000000000000" pitchFamily="2" charset="0"/>
                <a:ea typeface="Roboto Condensed Light" panose="02000000000000000000" pitchFamily="2" charset="0"/>
              </a:rPr>
              <a:t>2</a:t>
            </a:r>
            <a:endParaRPr lang="en-CA" sz="7200" dirty="0">
              <a:solidFill>
                <a:schemeClr val="bg2"/>
              </a:solidFill>
              <a:latin typeface="Montserrat Black" panose="00000A00000000000000" pitchFamily="2" charset="0"/>
              <a:ea typeface="Roboto Condensed Light" panose="02000000000000000000" pitchFamily="2" charset="0"/>
            </a:endParaRPr>
          </a:p>
        </p:txBody>
      </p:sp>
      <p:sp>
        <p:nvSpPr>
          <p:cNvPr id="13" name="TextBox 12">
            <a:extLst>
              <a:ext uri="{FF2B5EF4-FFF2-40B4-BE49-F238E27FC236}">
                <a16:creationId xmlns:a16="http://schemas.microsoft.com/office/drawing/2014/main" id="{56119AF0-61D0-40A3-A3AA-4981C1D2965B}"/>
              </a:ext>
            </a:extLst>
          </p:cNvPr>
          <p:cNvSpPr txBox="1"/>
          <p:nvPr/>
        </p:nvSpPr>
        <p:spPr>
          <a:xfrm>
            <a:off x="565303" y="5081747"/>
            <a:ext cx="902368" cy="1167473"/>
          </a:xfrm>
          <a:prstGeom prst="rect">
            <a:avLst/>
          </a:prstGeom>
          <a:solidFill>
            <a:schemeClr val="accent2"/>
          </a:solidFill>
        </p:spPr>
        <p:txBody>
          <a:bodyPr wrap="square" lIns="0" tIns="0" rIns="0" bIns="0" numCol="1" spcCol="360000" rtlCol="0">
            <a:noAutofit/>
          </a:bodyPr>
          <a:lstStyle/>
          <a:p>
            <a:pPr algn="ctr">
              <a:lnSpc>
                <a:spcPct val="110000"/>
              </a:lnSpc>
              <a:tabLst/>
            </a:pPr>
            <a:r>
              <a:rPr lang="en-US" sz="7200" dirty="0">
                <a:solidFill>
                  <a:schemeClr val="bg2"/>
                </a:solidFill>
                <a:latin typeface="Montserrat Black" panose="00000A00000000000000" pitchFamily="2" charset="0"/>
                <a:ea typeface="Roboto Condensed Light" panose="02000000000000000000" pitchFamily="2" charset="0"/>
              </a:rPr>
              <a:t>3</a:t>
            </a:r>
            <a:endParaRPr lang="en-CA" sz="7200" dirty="0">
              <a:solidFill>
                <a:schemeClr val="bg2"/>
              </a:solidFill>
              <a:latin typeface="Montserrat Black" panose="00000A00000000000000" pitchFamily="2" charset="0"/>
              <a:ea typeface="Roboto Condensed Light" panose="02000000000000000000" pitchFamily="2" charset="0"/>
            </a:endParaRPr>
          </a:p>
        </p:txBody>
      </p:sp>
    </p:spTree>
    <p:extLst>
      <p:ext uri="{BB962C8B-B14F-4D97-AF65-F5344CB8AC3E}">
        <p14:creationId xmlns:p14="http://schemas.microsoft.com/office/powerpoint/2010/main" val="103857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5640294" cy="744655"/>
          </a:xfrm>
        </p:spPr>
        <p:txBody>
          <a:bodyPr/>
          <a:lstStyle/>
          <a:p>
            <a:r>
              <a:rPr lang="en-US" dirty="0"/>
              <a:t>Info-Tech’s approach</a:t>
            </a:r>
          </a:p>
        </p:txBody>
      </p:sp>
      <p:sp>
        <p:nvSpPr>
          <p:cNvPr id="2" name="Rectangle 1">
            <a:extLst>
              <a:ext uri="{FF2B5EF4-FFF2-40B4-BE49-F238E27FC236}">
                <a16:creationId xmlns:a16="http://schemas.microsoft.com/office/drawing/2014/main" id="{4590AC26-8C2F-4681-A0EF-F0C6FFC6A26E}"/>
              </a:ext>
            </a:extLst>
          </p:cNvPr>
          <p:cNvSpPr/>
          <p:nvPr/>
        </p:nvSpPr>
        <p:spPr>
          <a:xfrm>
            <a:off x="302767" y="1129910"/>
            <a:ext cx="5742972" cy="400110"/>
          </a:xfrm>
          <a:prstGeom prst="rect">
            <a:avLst/>
          </a:prstGeom>
        </p:spPr>
        <p:txBody>
          <a:bodyPr wrap="square">
            <a:spAutoFit/>
          </a:bodyPr>
          <a:lstStyle/>
          <a:p>
            <a:r>
              <a:rPr lang="en-US" sz="2000" dirty="0">
                <a:solidFill>
                  <a:srgbClr val="F17A26"/>
                </a:solidFill>
                <a:latin typeface="Montserrat SemiBold" pitchFamily="2" charset="77"/>
                <a:cs typeface="Arial" panose="020B0604020202020204" pitchFamily="34" charset="0"/>
              </a:rPr>
              <a:t>Visualizing a platform</a:t>
            </a:r>
          </a:p>
        </p:txBody>
      </p:sp>
      <p:sp>
        <p:nvSpPr>
          <p:cNvPr id="77" name="Text Placeholder 7">
            <a:extLst>
              <a:ext uri="{FF2B5EF4-FFF2-40B4-BE49-F238E27FC236}">
                <a16:creationId xmlns:a16="http://schemas.microsoft.com/office/drawing/2014/main" id="{A39DA254-BD9B-4741-977F-B3D376346C24}"/>
              </a:ext>
            </a:extLst>
          </p:cNvPr>
          <p:cNvSpPr txBox="1">
            <a:spLocks/>
          </p:cNvSpPr>
          <p:nvPr/>
        </p:nvSpPr>
        <p:spPr>
          <a:xfrm>
            <a:off x="388123" y="1627116"/>
            <a:ext cx="5031995" cy="4682096"/>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000000"/>
                </a:solidFill>
              </a:rPr>
              <a:t>To be able to discuss platforms, we should be able to visualize them. We visualize a platform by breaking it down into layers and components that encapsulate the stakeholders and technologies that make up the platform ecosystem.</a:t>
            </a:r>
          </a:p>
          <a:p>
            <a:r>
              <a:rPr lang="en-US" sz="1200" b="1" dirty="0">
                <a:solidFill>
                  <a:schemeClr val="accent2"/>
                </a:solidFill>
              </a:rPr>
              <a:t>Stakeholders:</a:t>
            </a:r>
            <a:r>
              <a:rPr lang="en-US" sz="1200" b="1" dirty="0">
                <a:solidFill>
                  <a:schemeClr val="accent5">
                    <a:lumMod val="60000"/>
                    <a:lumOff val="40000"/>
                  </a:schemeClr>
                </a:solidFill>
              </a:rPr>
              <a:t> </a:t>
            </a:r>
            <a:r>
              <a:rPr lang="en-US" sz="1200" dirty="0">
                <a:solidFill>
                  <a:srgbClr val="000000"/>
                </a:solidFill>
              </a:rPr>
              <a:t>Every person and every entity that engages with and contributes to the interaction on the platform – this can be citizens, agencies, vendors, partners, etc.</a:t>
            </a:r>
          </a:p>
          <a:p>
            <a:r>
              <a:rPr lang="en-US" sz="1200" b="1" dirty="0">
                <a:solidFill>
                  <a:srgbClr val="000000"/>
                </a:solidFill>
              </a:rPr>
              <a:t>Channels and integrations: </a:t>
            </a:r>
            <a:r>
              <a:rPr lang="en-US" sz="1200" dirty="0">
                <a:solidFill>
                  <a:srgbClr val="000000"/>
                </a:solidFill>
              </a:rPr>
              <a:t>Every possible medium/channel/mode through which stakeholders will interact and/or integrate with the platform.</a:t>
            </a:r>
          </a:p>
          <a:p>
            <a:r>
              <a:rPr lang="en-US" sz="1200" b="1" dirty="0">
                <a:solidFill>
                  <a:schemeClr val="accent4"/>
                </a:solidFill>
              </a:rPr>
              <a:t>Value generators: </a:t>
            </a:r>
            <a:r>
              <a:rPr lang="en-US" sz="1200" dirty="0">
                <a:solidFill>
                  <a:srgbClr val="000000"/>
                </a:solidFill>
              </a:rPr>
              <a:t>Interaction is a vital part of a platform, and a platform’s goal is to increase interaction and engagement of stakeholders. The best way to do that is to understand the benefits and motivations that increase interaction. </a:t>
            </a:r>
            <a:endParaRPr lang="en-US" sz="1200" b="1" dirty="0">
              <a:solidFill>
                <a:srgbClr val="000000"/>
              </a:solidFill>
            </a:endParaRPr>
          </a:p>
          <a:p>
            <a:r>
              <a:rPr lang="en-US" sz="1200" b="1" dirty="0">
                <a:solidFill>
                  <a:schemeClr val="accent1"/>
                </a:solidFill>
              </a:rPr>
              <a:t>Strategies: </a:t>
            </a:r>
            <a:r>
              <a:rPr lang="en-US" sz="1200" dirty="0">
                <a:solidFill>
                  <a:srgbClr val="000000"/>
                </a:solidFill>
              </a:rPr>
              <a:t>This is the management and governance layer, where all the strategies are formulated and executed. Governments are complex entities and require careful attention to not only strategies (the focus of this blueprint) but also organization, structure, alignment, and culture.</a:t>
            </a:r>
            <a:endParaRPr lang="en-US" sz="1200" b="1" dirty="0">
              <a:solidFill>
                <a:srgbClr val="000000"/>
              </a:solidFill>
            </a:endParaRPr>
          </a:p>
          <a:p>
            <a:r>
              <a:rPr lang="en-US" sz="1200" b="1" dirty="0">
                <a:solidFill>
                  <a:schemeClr val="accent1">
                    <a:lumMod val="75000"/>
                  </a:schemeClr>
                </a:solidFill>
              </a:rPr>
              <a:t>Enabling platforms: </a:t>
            </a:r>
            <a:r>
              <a:rPr lang="en-US" sz="1200" dirty="0">
                <a:solidFill>
                  <a:srgbClr val="000000"/>
                </a:solidFill>
              </a:rPr>
              <a:t>Digital technology enables digital governments to execute their strategies – this is a vital and integral part of Gov. 2.0/Government as a Platform. It also includes Agile and DevOps practices for efficient execution and delivery of technology solutions.</a:t>
            </a:r>
            <a:endParaRPr lang="en-US" sz="1200" b="1" dirty="0">
              <a:solidFill>
                <a:srgbClr val="000000"/>
              </a:solidFill>
            </a:endParaRPr>
          </a:p>
          <a:p>
            <a:endParaRPr lang="en-US" sz="1200" b="1" dirty="0">
              <a:solidFill>
                <a:srgbClr val="000000"/>
              </a:solidFill>
            </a:endParaRPr>
          </a:p>
          <a:p>
            <a:endParaRPr lang="en-US" sz="1300" dirty="0">
              <a:solidFill>
                <a:srgbClr val="000000"/>
              </a:solidFill>
            </a:endParaRPr>
          </a:p>
          <a:p>
            <a:endParaRPr lang="en-CA" sz="1300" dirty="0">
              <a:solidFill>
                <a:srgbClr val="000000"/>
              </a:solidFill>
            </a:endParaRPr>
          </a:p>
        </p:txBody>
      </p:sp>
      <p:grpSp>
        <p:nvGrpSpPr>
          <p:cNvPr id="49" name="Group 48">
            <a:extLst>
              <a:ext uri="{FF2B5EF4-FFF2-40B4-BE49-F238E27FC236}">
                <a16:creationId xmlns:a16="http://schemas.microsoft.com/office/drawing/2014/main" id="{C36BEA34-2FE3-4DD2-B0CC-6DD54B7849BC}"/>
              </a:ext>
            </a:extLst>
          </p:cNvPr>
          <p:cNvGrpSpPr/>
          <p:nvPr/>
        </p:nvGrpSpPr>
        <p:grpSpPr>
          <a:xfrm>
            <a:off x="6096794" y="1329965"/>
            <a:ext cx="5951414" cy="4901468"/>
            <a:chOff x="5545532" y="1274675"/>
            <a:chExt cx="6502676" cy="4836757"/>
          </a:xfrm>
        </p:grpSpPr>
        <p:sp>
          <p:nvSpPr>
            <p:cNvPr id="50" name="Arrow: Up 49">
              <a:extLst>
                <a:ext uri="{FF2B5EF4-FFF2-40B4-BE49-F238E27FC236}">
                  <a16:creationId xmlns:a16="http://schemas.microsoft.com/office/drawing/2014/main" id="{06AAE81C-192A-4A55-BD54-0C82382F032A}"/>
                </a:ext>
              </a:extLst>
            </p:cNvPr>
            <p:cNvSpPr/>
            <p:nvPr/>
          </p:nvSpPr>
          <p:spPr>
            <a:xfrm>
              <a:off x="5713214" y="1274675"/>
              <a:ext cx="6277413" cy="4836757"/>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Isosceles Triangle 50">
              <a:extLst>
                <a:ext uri="{FF2B5EF4-FFF2-40B4-BE49-F238E27FC236}">
                  <a16:creationId xmlns:a16="http://schemas.microsoft.com/office/drawing/2014/main" id="{6323C6C5-11A9-4F97-954E-7ECAD9A2E790}"/>
                </a:ext>
              </a:extLst>
            </p:cNvPr>
            <p:cNvSpPr/>
            <p:nvPr/>
          </p:nvSpPr>
          <p:spPr>
            <a:xfrm>
              <a:off x="6321286" y="4227079"/>
              <a:ext cx="5239730" cy="626998"/>
            </a:xfrm>
            <a:prstGeom prst="triangle">
              <a:avLst/>
            </a:prstGeom>
            <a:solidFill>
              <a:srgbClr val="1C5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2" name="Group 51">
              <a:extLst>
                <a:ext uri="{FF2B5EF4-FFF2-40B4-BE49-F238E27FC236}">
                  <a16:creationId xmlns:a16="http://schemas.microsoft.com/office/drawing/2014/main" id="{1695B711-9DBD-4640-9921-4EE5BDC2AE28}"/>
                </a:ext>
              </a:extLst>
            </p:cNvPr>
            <p:cNvGrpSpPr/>
            <p:nvPr/>
          </p:nvGrpSpPr>
          <p:grpSpPr>
            <a:xfrm>
              <a:off x="5545532" y="1425959"/>
              <a:ext cx="6502676" cy="4376147"/>
              <a:chOff x="5545532" y="1611153"/>
              <a:chExt cx="6502676" cy="4376147"/>
            </a:xfrm>
          </p:grpSpPr>
          <p:grpSp>
            <p:nvGrpSpPr>
              <p:cNvPr id="65" name="Group 64">
                <a:extLst>
                  <a:ext uri="{FF2B5EF4-FFF2-40B4-BE49-F238E27FC236}">
                    <a16:creationId xmlns:a16="http://schemas.microsoft.com/office/drawing/2014/main" id="{7F71F4B8-BEBA-443D-9BCA-41D6E7CB2146}"/>
                  </a:ext>
                </a:extLst>
              </p:cNvPr>
              <p:cNvGrpSpPr/>
              <p:nvPr/>
            </p:nvGrpSpPr>
            <p:grpSpPr>
              <a:xfrm>
                <a:off x="5545532" y="1621622"/>
                <a:ext cx="6002281" cy="4365678"/>
                <a:chOff x="5543606" y="2054739"/>
                <a:chExt cx="6002281" cy="4365678"/>
              </a:xfrm>
            </p:grpSpPr>
            <p:sp>
              <p:nvSpPr>
                <p:cNvPr id="78" name="Rectangle 77">
                  <a:extLst>
                    <a:ext uri="{FF2B5EF4-FFF2-40B4-BE49-F238E27FC236}">
                      <a16:creationId xmlns:a16="http://schemas.microsoft.com/office/drawing/2014/main" id="{9B5F672E-9A69-4A12-97CA-B4A9B058C740}"/>
                    </a:ext>
                  </a:extLst>
                </p:cNvPr>
                <p:cNvSpPr/>
                <p:nvPr/>
              </p:nvSpPr>
              <p:spPr>
                <a:xfrm>
                  <a:off x="5543606" y="5820437"/>
                  <a:ext cx="1449861" cy="276999"/>
                </a:xfrm>
                <a:prstGeom prst="rect">
                  <a:avLst/>
                </a:prstGeom>
                <a:effectLst/>
              </p:spPr>
              <p:txBody>
                <a:bodyPr wrap="square">
                  <a:spAutoFit/>
                </a:bodyPr>
                <a:lstStyle/>
                <a:p>
                  <a:pPr algn="ctr"/>
                  <a:r>
                    <a:rPr lang="en-US" sz="1200" dirty="0">
                      <a:solidFill>
                        <a:schemeClr val="bg1"/>
                      </a:solidFill>
                    </a:rPr>
                    <a:t>Digital Platform</a:t>
                  </a:r>
                  <a:endParaRPr lang="en-CA" sz="1200" dirty="0">
                    <a:solidFill>
                      <a:schemeClr val="bg1"/>
                    </a:solidFill>
                  </a:endParaRPr>
                </a:p>
              </p:txBody>
            </p:sp>
            <p:sp>
              <p:nvSpPr>
                <p:cNvPr id="79" name="Rectangle 78">
                  <a:extLst>
                    <a:ext uri="{FF2B5EF4-FFF2-40B4-BE49-F238E27FC236}">
                      <a16:creationId xmlns:a16="http://schemas.microsoft.com/office/drawing/2014/main" id="{3D4302FB-CBF7-428C-B736-2D20D4626BF5}"/>
                    </a:ext>
                  </a:extLst>
                </p:cNvPr>
                <p:cNvSpPr/>
                <p:nvPr/>
              </p:nvSpPr>
              <p:spPr>
                <a:xfrm rot="16200000">
                  <a:off x="7505736" y="1441630"/>
                  <a:ext cx="546676" cy="1772894"/>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200" b="1" dirty="0">
                    <a:solidFill>
                      <a:schemeClr val="tx2"/>
                    </a:solidFill>
                    <a:latin typeface="Roboto Condensed Light" panose="02000000000000000000" pitchFamily="2" charset="0"/>
                    <a:ea typeface="Roboto Condensed Light" panose="02000000000000000000" pitchFamily="2" charset="0"/>
                  </a:endParaRPr>
                </a:p>
              </p:txBody>
            </p:sp>
            <p:sp>
              <p:nvSpPr>
                <p:cNvPr id="80" name="TextBox 79">
                  <a:extLst>
                    <a:ext uri="{FF2B5EF4-FFF2-40B4-BE49-F238E27FC236}">
                      <a16:creationId xmlns:a16="http://schemas.microsoft.com/office/drawing/2014/main" id="{5E323D22-F625-46E5-9C88-BAB030458EF0}"/>
                    </a:ext>
                  </a:extLst>
                </p:cNvPr>
                <p:cNvSpPr txBox="1"/>
                <p:nvPr/>
              </p:nvSpPr>
              <p:spPr>
                <a:xfrm>
                  <a:off x="7380705" y="2158800"/>
                  <a:ext cx="790601" cy="338554"/>
                </a:xfrm>
                <a:prstGeom prst="rect">
                  <a:avLst/>
                </a:prstGeom>
              </p:spPr>
              <p:txBody>
                <a:bodyPr wrap="none" rtlCol="0">
                  <a:spAutoFit/>
                </a:bodyPr>
                <a:lstStyle/>
                <a:p>
                  <a:r>
                    <a:rPr lang="en-US" sz="1600" dirty="0">
                      <a:solidFill>
                        <a:schemeClr val="bg1"/>
                      </a:solidFill>
                      <a:latin typeface="Roboto Condensed Light" panose="02000000000000000000" pitchFamily="2" charset="0"/>
                      <a:ea typeface="Roboto Condensed Light" panose="02000000000000000000" pitchFamily="2" charset="0"/>
                    </a:rPr>
                    <a:t>Citizens</a:t>
                  </a:r>
                  <a:endParaRPr lang="en-CA" sz="1600" dirty="0">
                    <a:solidFill>
                      <a:schemeClr val="bg1"/>
                    </a:solidFill>
                    <a:latin typeface="Roboto Condensed Light" panose="02000000000000000000" pitchFamily="2" charset="0"/>
                    <a:ea typeface="Roboto Condensed Light" panose="02000000000000000000" pitchFamily="2" charset="0"/>
                  </a:endParaRPr>
                </a:p>
              </p:txBody>
            </p:sp>
            <p:sp>
              <p:nvSpPr>
                <p:cNvPr id="81" name="Left-Right Arrow 62">
                  <a:extLst>
                    <a:ext uri="{FF2B5EF4-FFF2-40B4-BE49-F238E27FC236}">
                      <a16:creationId xmlns:a16="http://schemas.microsoft.com/office/drawing/2014/main" id="{1425D1D4-582E-4367-9EF1-881F3411A602}"/>
                    </a:ext>
                  </a:extLst>
                </p:cNvPr>
                <p:cNvSpPr/>
                <p:nvPr/>
              </p:nvSpPr>
              <p:spPr>
                <a:xfrm rot="3153884">
                  <a:off x="8093237" y="2731236"/>
                  <a:ext cx="527922" cy="287172"/>
                </a:xfrm>
                <a:prstGeom prst="leftRightArrow">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latin typeface="Roboto Condensed Light" panose="02000000000000000000" pitchFamily="2" charset="0"/>
                    <a:ea typeface="Roboto Condensed Light" panose="02000000000000000000" pitchFamily="2" charset="0"/>
                  </a:endParaRPr>
                </a:p>
              </p:txBody>
            </p:sp>
            <p:sp>
              <p:nvSpPr>
                <p:cNvPr id="82" name="Rectangle 81">
                  <a:extLst>
                    <a:ext uri="{FF2B5EF4-FFF2-40B4-BE49-F238E27FC236}">
                      <a16:creationId xmlns:a16="http://schemas.microsoft.com/office/drawing/2014/main" id="{100CC072-3A75-44BC-B449-B6C01AFE4202}"/>
                    </a:ext>
                  </a:extLst>
                </p:cNvPr>
                <p:cNvSpPr/>
                <p:nvPr/>
              </p:nvSpPr>
              <p:spPr>
                <a:xfrm>
                  <a:off x="6302555" y="5472388"/>
                  <a:ext cx="5243332" cy="94802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200" b="1" dirty="0">
                    <a:solidFill>
                      <a:schemeClr val="tx2"/>
                    </a:solidFill>
                    <a:latin typeface="Roboto Condensed Light" panose="02000000000000000000" pitchFamily="2" charset="0"/>
                    <a:ea typeface="Roboto Condensed Light" panose="02000000000000000000" pitchFamily="2" charset="0"/>
                  </a:endParaRPr>
                </a:p>
              </p:txBody>
            </p:sp>
            <p:sp>
              <p:nvSpPr>
                <p:cNvPr id="83" name="TextBox 82">
                  <a:extLst>
                    <a:ext uri="{FF2B5EF4-FFF2-40B4-BE49-F238E27FC236}">
                      <a16:creationId xmlns:a16="http://schemas.microsoft.com/office/drawing/2014/main" id="{DC020211-4ABB-42AC-B351-00E6E04DA3C8}"/>
                    </a:ext>
                  </a:extLst>
                </p:cNvPr>
                <p:cNvSpPr txBox="1"/>
                <p:nvPr/>
              </p:nvSpPr>
              <p:spPr>
                <a:xfrm>
                  <a:off x="6256958" y="5136148"/>
                  <a:ext cx="5243331" cy="307777"/>
                </a:xfrm>
                <a:prstGeom prst="rect">
                  <a:avLst/>
                </a:prstGeom>
              </p:spPr>
              <p:txBody>
                <a:bodyPr wrap="square" rtlCol="0">
                  <a:spAutoFit/>
                </a:bodyPr>
                <a:lstStyle/>
                <a:p>
                  <a:pPr algn="ctr"/>
                  <a:endParaRPr lang="en-CA" sz="1400" i="1" dirty="0">
                    <a:solidFill>
                      <a:schemeClr val="bg1"/>
                    </a:solidFill>
                    <a:latin typeface="Roboto Condensed Light" panose="02000000000000000000" pitchFamily="2" charset="0"/>
                    <a:ea typeface="Roboto Condensed Light" panose="02000000000000000000" pitchFamily="2" charset="0"/>
                  </a:endParaRPr>
                </a:p>
              </p:txBody>
            </p:sp>
            <p:sp>
              <p:nvSpPr>
                <p:cNvPr id="84" name="Rectangle 83">
                  <a:extLst>
                    <a:ext uri="{FF2B5EF4-FFF2-40B4-BE49-F238E27FC236}">
                      <a16:creationId xmlns:a16="http://schemas.microsoft.com/office/drawing/2014/main" id="{4E755503-2C8A-42A8-B1C7-C1EFEE693888}"/>
                    </a:ext>
                  </a:extLst>
                </p:cNvPr>
                <p:cNvSpPr/>
                <p:nvPr/>
              </p:nvSpPr>
              <p:spPr>
                <a:xfrm>
                  <a:off x="6268536" y="4288212"/>
                  <a:ext cx="5243332" cy="98975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200" b="1" dirty="0">
                    <a:solidFill>
                      <a:schemeClr val="tx2"/>
                    </a:solidFill>
                    <a:latin typeface="Roboto Condensed Light" panose="02000000000000000000" pitchFamily="2" charset="0"/>
                    <a:ea typeface="Roboto Condensed Light" panose="02000000000000000000" pitchFamily="2" charset="0"/>
                  </a:endParaRPr>
                </a:p>
              </p:txBody>
            </p:sp>
          </p:grpSp>
          <p:sp>
            <p:nvSpPr>
              <p:cNvPr id="66" name="Rectangle 65">
                <a:extLst>
                  <a:ext uri="{FF2B5EF4-FFF2-40B4-BE49-F238E27FC236}">
                    <a16:creationId xmlns:a16="http://schemas.microsoft.com/office/drawing/2014/main" id="{DC3AC99A-1C38-4EE0-BFA8-D911815B952E}"/>
                  </a:ext>
                </a:extLst>
              </p:cNvPr>
              <p:cNvSpPr/>
              <p:nvPr/>
            </p:nvSpPr>
            <p:spPr>
              <a:xfrm rot="16200000">
                <a:off x="9727356" y="998044"/>
                <a:ext cx="546676" cy="1772894"/>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200" b="1" dirty="0">
                  <a:solidFill>
                    <a:schemeClr val="tx2"/>
                  </a:solidFill>
                  <a:latin typeface="Roboto Condensed Light" panose="02000000000000000000" pitchFamily="2" charset="0"/>
                  <a:ea typeface="Roboto Condensed Light" panose="02000000000000000000" pitchFamily="2" charset="0"/>
                </a:endParaRPr>
              </a:p>
            </p:txBody>
          </p:sp>
          <p:sp>
            <p:nvSpPr>
              <p:cNvPr id="67" name="TextBox 66">
                <a:extLst>
                  <a:ext uri="{FF2B5EF4-FFF2-40B4-BE49-F238E27FC236}">
                    <a16:creationId xmlns:a16="http://schemas.microsoft.com/office/drawing/2014/main" id="{53E502A5-168C-4BC9-B3E2-149BA8387950}"/>
                  </a:ext>
                </a:extLst>
              </p:cNvPr>
              <p:cNvSpPr txBox="1"/>
              <p:nvPr/>
            </p:nvSpPr>
            <p:spPr>
              <a:xfrm>
                <a:off x="9602325" y="1715214"/>
                <a:ext cx="843501" cy="338554"/>
              </a:xfrm>
              <a:prstGeom prst="rect">
                <a:avLst/>
              </a:prstGeom>
            </p:spPr>
            <p:txBody>
              <a:bodyPr wrap="none" rtlCol="0">
                <a:spAutoFit/>
              </a:bodyPr>
              <a:lstStyle/>
              <a:p>
                <a:r>
                  <a:rPr lang="en-US" sz="1600" dirty="0">
                    <a:solidFill>
                      <a:schemeClr val="bg1"/>
                    </a:solidFill>
                    <a:latin typeface="Roboto Condensed Light" panose="02000000000000000000" pitchFamily="2" charset="0"/>
                    <a:ea typeface="Roboto Condensed Light" panose="02000000000000000000" pitchFamily="2" charset="0"/>
                  </a:rPr>
                  <a:t>Partners</a:t>
                </a:r>
                <a:endParaRPr lang="en-CA" sz="1600" dirty="0">
                  <a:solidFill>
                    <a:schemeClr val="bg1"/>
                  </a:solidFill>
                  <a:latin typeface="Roboto Condensed Light" panose="02000000000000000000" pitchFamily="2" charset="0"/>
                  <a:ea typeface="Roboto Condensed Light" panose="02000000000000000000" pitchFamily="2" charset="0"/>
                </a:endParaRPr>
              </a:p>
            </p:txBody>
          </p:sp>
          <p:sp>
            <p:nvSpPr>
              <p:cNvPr id="68" name="Left-Right Arrow 62">
                <a:extLst>
                  <a:ext uri="{FF2B5EF4-FFF2-40B4-BE49-F238E27FC236}">
                    <a16:creationId xmlns:a16="http://schemas.microsoft.com/office/drawing/2014/main" id="{D7427A95-11B8-4F4E-B222-C1E83B5864EE}"/>
                  </a:ext>
                </a:extLst>
              </p:cNvPr>
              <p:cNvSpPr/>
              <p:nvPr/>
            </p:nvSpPr>
            <p:spPr>
              <a:xfrm rot="7674109">
                <a:off x="9164839" y="2296510"/>
                <a:ext cx="539207" cy="287172"/>
              </a:xfrm>
              <a:prstGeom prst="leftRightArrow">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latin typeface="Roboto Condensed Light" panose="02000000000000000000" pitchFamily="2" charset="0"/>
                  <a:ea typeface="Roboto Condensed Light" panose="02000000000000000000" pitchFamily="2" charset="0"/>
                </a:endParaRPr>
              </a:p>
            </p:txBody>
          </p:sp>
          <p:sp>
            <p:nvSpPr>
              <p:cNvPr id="69" name="Rectangle 68">
                <a:extLst>
                  <a:ext uri="{FF2B5EF4-FFF2-40B4-BE49-F238E27FC236}">
                    <a16:creationId xmlns:a16="http://schemas.microsoft.com/office/drawing/2014/main" id="{EBF97B89-FFF0-4547-9859-2A519C3E44F1}"/>
                  </a:ext>
                </a:extLst>
              </p:cNvPr>
              <p:cNvSpPr/>
              <p:nvPr/>
            </p:nvSpPr>
            <p:spPr>
              <a:xfrm rot="16200000">
                <a:off x="6447706" y="2267483"/>
                <a:ext cx="546676" cy="1772894"/>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200" b="1" dirty="0">
                  <a:solidFill>
                    <a:schemeClr val="tx2"/>
                  </a:solidFill>
                  <a:latin typeface="Roboto Condensed Light" panose="02000000000000000000" pitchFamily="2" charset="0"/>
                  <a:ea typeface="Roboto Condensed Light" panose="02000000000000000000" pitchFamily="2" charset="0"/>
                </a:endParaRPr>
              </a:p>
            </p:txBody>
          </p:sp>
          <p:sp>
            <p:nvSpPr>
              <p:cNvPr id="70" name="TextBox 69">
                <a:extLst>
                  <a:ext uri="{FF2B5EF4-FFF2-40B4-BE49-F238E27FC236}">
                    <a16:creationId xmlns:a16="http://schemas.microsoft.com/office/drawing/2014/main" id="{F7AD852F-84CA-4748-92EC-6C3955B40926}"/>
                  </a:ext>
                </a:extLst>
              </p:cNvPr>
              <p:cNvSpPr txBox="1"/>
              <p:nvPr/>
            </p:nvSpPr>
            <p:spPr>
              <a:xfrm>
                <a:off x="6322674" y="2984653"/>
                <a:ext cx="889987" cy="338554"/>
              </a:xfrm>
              <a:prstGeom prst="rect">
                <a:avLst/>
              </a:prstGeom>
            </p:spPr>
            <p:txBody>
              <a:bodyPr wrap="none" rtlCol="0">
                <a:spAutoFit/>
              </a:bodyPr>
              <a:lstStyle/>
              <a:p>
                <a:r>
                  <a:rPr lang="en-US" sz="1600" dirty="0">
                    <a:solidFill>
                      <a:schemeClr val="bg1"/>
                    </a:solidFill>
                    <a:latin typeface="Roboto Condensed Light" panose="02000000000000000000" pitchFamily="2" charset="0"/>
                    <a:ea typeface="Roboto Condensed Light" panose="02000000000000000000" pitchFamily="2" charset="0"/>
                  </a:rPr>
                  <a:t>Agencies</a:t>
                </a:r>
                <a:endParaRPr lang="en-CA" sz="1600" dirty="0">
                  <a:solidFill>
                    <a:schemeClr val="bg1"/>
                  </a:solidFill>
                  <a:latin typeface="Roboto Condensed Light" panose="02000000000000000000" pitchFamily="2" charset="0"/>
                  <a:ea typeface="Roboto Condensed Light" panose="02000000000000000000" pitchFamily="2" charset="0"/>
                </a:endParaRPr>
              </a:p>
            </p:txBody>
          </p:sp>
          <p:sp>
            <p:nvSpPr>
              <p:cNvPr id="71" name="Rectangle 70">
                <a:extLst>
                  <a:ext uri="{FF2B5EF4-FFF2-40B4-BE49-F238E27FC236}">
                    <a16:creationId xmlns:a16="http://schemas.microsoft.com/office/drawing/2014/main" id="{EC248430-113B-4890-B7E1-471812E71E25}"/>
                  </a:ext>
                </a:extLst>
              </p:cNvPr>
              <p:cNvSpPr/>
              <p:nvPr/>
            </p:nvSpPr>
            <p:spPr>
              <a:xfrm rot="16200000">
                <a:off x="10686309" y="2296568"/>
                <a:ext cx="546676" cy="1772894"/>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200" b="1" dirty="0">
                  <a:solidFill>
                    <a:schemeClr val="tx2"/>
                  </a:solidFill>
                  <a:latin typeface="Roboto Condensed Light" panose="02000000000000000000" pitchFamily="2" charset="0"/>
                  <a:ea typeface="Roboto Condensed Light" panose="02000000000000000000" pitchFamily="2" charset="0"/>
                </a:endParaRPr>
              </a:p>
            </p:txBody>
          </p:sp>
          <p:sp>
            <p:nvSpPr>
              <p:cNvPr id="72" name="TextBox 71">
                <a:extLst>
                  <a:ext uri="{FF2B5EF4-FFF2-40B4-BE49-F238E27FC236}">
                    <a16:creationId xmlns:a16="http://schemas.microsoft.com/office/drawing/2014/main" id="{73BFA16B-4A11-4D2E-9F6D-BFD1DBF8DEB4}"/>
                  </a:ext>
                </a:extLst>
              </p:cNvPr>
              <p:cNvSpPr txBox="1"/>
              <p:nvPr/>
            </p:nvSpPr>
            <p:spPr>
              <a:xfrm>
                <a:off x="10561278" y="3013738"/>
                <a:ext cx="822661" cy="338554"/>
              </a:xfrm>
              <a:prstGeom prst="rect">
                <a:avLst/>
              </a:prstGeom>
            </p:spPr>
            <p:txBody>
              <a:bodyPr wrap="none" rtlCol="0">
                <a:spAutoFit/>
              </a:bodyPr>
              <a:lstStyle/>
              <a:p>
                <a:r>
                  <a:rPr lang="en-US" sz="1600" dirty="0">
                    <a:solidFill>
                      <a:schemeClr val="bg1"/>
                    </a:solidFill>
                    <a:latin typeface="Roboto Condensed Light" panose="02000000000000000000" pitchFamily="2" charset="0"/>
                    <a:ea typeface="Roboto Condensed Light" panose="02000000000000000000" pitchFamily="2" charset="0"/>
                  </a:rPr>
                  <a:t>Vendors</a:t>
                </a:r>
                <a:endParaRPr lang="en-CA" sz="1600" dirty="0">
                  <a:solidFill>
                    <a:schemeClr val="bg1"/>
                  </a:solidFill>
                  <a:latin typeface="Roboto Condensed Light" panose="02000000000000000000" pitchFamily="2" charset="0"/>
                  <a:ea typeface="Roboto Condensed Light" panose="02000000000000000000" pitchFamily="2" charset="0"/>
                </a:endParaRPr>
              </a:p>
            </p:txBody>
          </p:sp>
          <p:sp>
            <p:nvSpPr>
              <p:cNvPr id="73" name="Rectangle 72">
                <a:extLst>
                  <a:ext uri="{FF2B5EF4-FFF2-40B4-BE49-F238E27FC236}">
                    <a16:creationId xmlns:a16="http://schemas.microsoft.com/office/drawing/2014/main" id="{E7AE0880-B210-4746-B65C-CDD614B3023C}"/>
                  </a:ext>
                </a:extLst>
              </p:cNvPr>
              <p:cNvSpPr/>
              <p:nvPr/>
            </p:nvSpPr>
            <p:spPr>
              <a:xfrm>
                <a:off x="5952208" y="4987176"/>
                <a:ext cx="6096000" cy="850397"/>
              </a:xfrm>
              <a:prstGeom prst="rect">
                <a:avLst/>
              </a:prstGeom>
            </p:spPr>
            <p:txBody>
              <a:bodyPr wrap="square">
                <a:spAutoFit/>
              </a:bodyPr>
              <a:lstStyle/>
              <a:p>
                <a:pPr algn="ctr"/>
                <a:endParaRPr lang="en-US" sz="1200" dirty="0">
                  <a:solidFill>
                    <a:schemeClr val="bg1"/>
                  </a:solidFill>
                  <a:latin typeface="Roboto Condensed Light" panose="02000000000000000000" pitchFamily="2" charset="0"/>
                  <a:ea typeface="Roboto Condensed Light" panose="02000000000000000000" pitchFamily="2" charset="0"/>
                </a:endParaRPr>
              </a:p>
              <a:p>
                <a:pPr algn="ctr"/>
                <a:r>
                  <a:rPr lang="en-US" sz="1400" b="1" dirty="0">
                    <a:solidFill>
                      <a:schemeClr val="bg1"/>
                    </a:solidFill>
                    <a:latin typeface="Roboto Condensed Light" panose="020B0604020202020204" charset="0"/>
                    <a:ea typeface="Roboto Condensed Light" panose="020B0604020202020204" charset="0"/>
                  </a:rPr>
                  <a:t>Enabling Platforms and Ecosystems</a:t>
                </a:r>
                <a:endParaRPr lang="en-US" sz="1400" dirty="0">
                  <a:solidFill>
                    <a:schemeClr val="bg1"/>
                  </a:solidFill>
                  <a:latin typeface="Roboto Condensed Light" panose="020B0604020202020204" charset="0"/>
                  <a:ea typeface="Roboto Condensed Light" panose="020B0604020202020204" charset="0"/>
                </a:endParaRPr>
              </a:p>
              <a:p>
                <a:pPr algn="ctr"/>
                <a:r>
                  <a:rPr lang="en-US" sz="1200" dirty="0">
                    <a:solidFill>
                      <a:schemeClr val="bg1"/>
                    </a:solidFill>
                    <a:latin typeface="Roboto Condensed Light" panose="02000000000000000000" pitchFamily="2" charset="0"/>
                    <a:ea typeface="Roboto Condensed Light" panose="02000000000000000000" pitchFamily="2" charset="0"/>
                  </a:rPr>
                  <a:t> APIs, data, information, intelligence, automation, integration, security, cloud, etc.</a:t>
                </a:r>
              </a:p>
              <a:p>
                <a:pPr algn="ctr"/>
                <a:r>
                  <a:rPr lang="en-US" sz="1200" dirty="0">
                    <a:solidFill>
                      <a:schemeClr val="bg1"/>
                    </a:solidFill>
                    <a:latin typeface="Roboto Condensed Light" panose="02000000000000000000" pitchFamily="2" charset="0"/>
                    <a:ea typeface="Roboto Condensed Light" panose="02000000000000000000" pitchFamily="2" charset="0"/>
                  </a:rPr>
                  <a:t>Execution and delivery: Lean, Agile, DevOps </a:t>
                </a:r>
                <a:endParaRPr lang="en-CA" sz="1200" dirty="0">
                  <a:solidFill>
                    <a:schemeClr val="bg1"/>
                  </a:solidFill>
                  <a:latin typeface="Roboto Condensed Light" panose="02000000000000000000" pitchFamily="2" charset="0"/>
                  <a:ea typeface="Roboto Condensed Light" panose="02000000000000000000" pitchFamily="2" charset="0"/>
                </a:endParaRPr>
              </a:p>
            </p:txBody>
          </p:sp>
          <p:sp>
            <p:nvSpPr>
              <p:cNvPr id="74" name="Left-Right Arrow 62">
                <a:extLst>
                  <a:ext uri="{FF2B5EF4-FFF2-40B4-BE49-F238E27FC236}">
                    <a16:creationId xmlns:a16="http://schemas.microsoft.com/office/drawing/2014/main" id="{27FFB0F3-827E-43CE-AD41-C7B9785EA1DB}"/>
                  </a:ext>
                </a:extLst>
              </p:cNvPr>
              <p:cNvSpPr/>
              <p:nvPr/>
            </p:nvSpPr>
            <p:spPr>
              <a:xfrm>
                <a:off x="7619692" y="3005372"/>
                <a:ext cx="527922" cy="287172"/>
              </a:xfrm>
              <a:prstGeom prst="leftRightArrow">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latin typeface="Roboto Condensed Light" panose="02000000000000000000" pitchFamily="2" charset="0"/>
                  <a:ea typeface="Roboto Condensed Light" panose="02000000000000000000" pitchFamily="2" charset="0"/>
                </a:endParaRPr>
              </a:p>
            </p:txBody>
          </p:sp>
          <p:sp>
            <p:nvSpPr>
              <p:cNvPr id="75" name="Left-Right Arrow 62">
                <a:extLst>
                  <a:ext uri="{FF2B5EF4-FFF2-40B4-BE49-F238E27FC236}">
                    <a16:creationId xmlns:a16="http://schemas.microsoft.com/office/drawing/2014/main" id="{4601C89A-79FF-49E4-908B-99B427F0C84F}"/>
                  </a:ext>
                </a:extLst>
              </p:cNvPr>
              <p:cNvSpPr/>
              <p:nvPr/>
            </p:nvSpPr>
            <p:spPr>
              <a:xfrm>
                <a:off x="9522128" y="2984653"/>
                <a:ext cx="527922" cy="287172"/>
              </a:xfrm>
              <a:prstGeom prst="leftRightArrow">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latin typeface="Roboto Condensed Light" panose="02000000000000000000" pitchFamily="2" charset="0"/>
                  <a:ea typeface="Roboto Condensed Light" panose="02000000000000000000" pitchFamily="2" charset="0"/>
                </a:endParaRPr>
              </a:p>
            </p:txBody>
          </p:sp>
        </p:grpSp>
        <p:sp>
          <p:nvSpPr>
            <p:cNvPr id="58" name="TextBox 57">
              <a:extLst>
                <a:ext uri="{FF2B5EF4-FFF2-40B4-BE49-F238E27FC236}">
                  <a16:creationId xmlns:a16="http://schemas.microsoft.com/office/drawing/2014/main" id="{ED556783-9D08-4F55-8766-6CD098AEABC7}"/>
                </a:ext>
              </a:extLst>
            </p:cNvPr>
            <p:cNvSpPr txBox="1"/>
            <p:nvPr/>
          </p:nvSpPr>
          <p:spPr>
            <a:xfrm>
              <a:off x="6317684" y="3744158"/>
              <a:ext cx="5148887" cy="850397"/>
            </a:xfrm>
            <a:prstGeom prst="rect">
              <a:avLst/>
            </a:prstGeom>
          </p:spPr>
          <p:txBody>
            <a:bodyPr wrap="square" rtlCol="0">
              <a:spAutoFit/>
            </a:bodyPr>
            <a:lstStyle/>
            <a:p>
              <a:pPr algn="ctr"/>
              <a:r>
                <a:rPr lang="en-US" sz="1400" b="1" dirty="0">
                  <a:solidFill>
                    <a:schemeClr val="bg1"/>
                  </a:solidFill>
                  <a:latin typeface="Roboto Condensed Light" panose="020B0604020202020204" charset="0"/>
                  <a:ea typeface="Roboto Condensed Light" panose="020B0604020202020204" charset="0"/>
                </a:rPr>
                <a:t>Leadership and Management</a:t>
              </a:r>
            </a:p>
            <a:p>
              <a:pPr algn="ctr"/>
              <a:r>
                <a:rPr lang="en-US" sz="1200" dirty="0">
                  <a:solidFill>
                    <a:schemeClr val="bg1"/>
                  </a:solidFill>
                  <a:latin typeface="Roboto Condensed Light" panose="02000000000000000000" pitchFamily="2" charset="0"/>
                  <a:ea typeface="Roboto Condensed Light" panose="02000000000000000000" pitchFamily="2" charset="0"/>
                </a:rPr>
                <a:t>Organization, structure, culture strategies, policies, standards, regulations, services, business models (open government, open data, open APIs, digital identity, etc.)</a:t>
              </a:r>
              <a:endParaRPr lang="en-CA" sz="1200" dirty="0">
                <a:solidFill>
                  <a:schemeClr val="bg1"/>
                </a:solidFill>
                <a:latin typeface="Roboto Condensed Light" panose="02000000000000000000" pitchFamily="2" charset="0"/>
                <a:ea typeface="Roboto Condensed Light" panose="02000000000000000000" pitchFamily="2" charset="0"/>
              </a:endParaRPr>
            </a:p>
          </p:txBody>
        </p:sp>
        <p:sp>
          <p:nvSpPr>
            <p:cNvPr id="59" name="Isosceles Triangle 58">
              <a:extLst>
                <a:ext uri="{FF2B5EF4-FFF2-40B4-BE49-F238E27FC236}">
                  <a16:creationId xmlns:a16="http://schemas.microsoft.com/office/drawing/2014/main" id="{790E5469-7E53-4BAF-878A-FA10A074996E}"/>
                </a:ext>
              </a:extLst>
            </p:cNvPr>
            <p:cNvSpPr/>
            <p:nvPr/>
          </p:nvSpPr>
          <p:spPr>
            <a:xfrm>
              <a:off x="6256723" y="3023536"/>
              <a:ext cx="5239730" cy="6491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Rectangle 62">
              <a:extLst>
                <a:ext uri="{FF2B5EF4-FFF2-40B4-BE49-F238E27FC236}">
                  <a16:creationId xmlns:a16="http://schemas.microsoft.com/office/drawing/2014/main" id="{CC44EE33-F6A9-44B4-AC0B-2EED9E5F3010}"/>
                </a:ext>
              </a:extLst>
            </p:cNvPr>
            <p:cNvSpPr/>
            <p:nvPr/>
          </p:nvSpPr>
          <p:spPr>
            <a:xfrm>
              <a:off x="8187419" y="2541286"/>
              <a:ext cx="1329002" cy="93394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200" b="1" dirty="0">
                <a:solidFill>
                  <a:schemeClr val="bg1"/>
                </a:solidFill>
                <a:latin typeface="Roboto Condensed Light" panose="02000000000000000000" pitchFamily="2" charset="0"/>
                <a:ea typeface="Roboto Condensed Light" panose="02000000000000000000" pitchFamily="2" charset="0"/>
              </a:endParaRPr>
            </a:p>
          </p:txBody>
        </p:sp>
        <p:sp>
          <p:nvSpPr>
            <p:cNvPr id="64" name="TextBox 63">
              <a:extLst>
                <a:ext uri="{FF2B5EF4-FFF2-40B4-BE49-F238E27FC236}">
                  <a16:creationId xmlns:a16="http://schemas.microsoft.com/office/drawing/2014/main" id="{4B525A81-17CE-4EB7-BF2E-9EEE1348C7F6}"/>
                </a:ext>
              </a:extLst>
            </p:cNvPr>
            <p:cNvSpPr txBox="1"/>
            <p:nvPr/>
          </p:nvSpPr>
          <p:spPr>
            <a:xfrm>
              <a:off x="8282511" y="2733098"/>
              <a:ext cx="1138816" cy="577055"/>
            </a:xfrm>
            <a:prstGeom prst="rect">
              <a:avLst/>
            </a:prstGeom>
          </p:spPr>
          <p:txBody>
            <a:bodyPr wrap="none" rtlCol="0">
              <a:spAutoFit/>
            </a:bodyPr>
            <a:lstStyle/>
            <a:p>
              <a:pPr algn="ctr"/>
              <a:r>
                <a:rPr lang="en-US" sz="1600" b="1" dirty="0">
                  <a:latin typeface="Roboto Condensed Light" panose="020B0604020202020204" charset="0"/>
                  <a:ea typeface="Roboto Condensed Light" panose="020B0604020202020204" charset="0"/>
                </a:rPr>
                <a:t>Value </a:t>
              </a:r>
            </a:p>
            <a:p>
              <a:pPr algn="ctr"/>
              <a:r>
                <a:rPr lang="en-US" sz="1600" b="1" dirty="0">
                  <a:latin typeface="Roboto Condensed Light" panose="020B0604020202020204" charset="0"/>
                  <a:ea typeface="Roboto Condensed Light" panose="020B0604020202020204" charset="0"/>
                </a:rPr>
                <a:t>Generators</a:t>
              </a:r>
              <a:endParaRPr lang="en-CA" sz="1600" b="1" dirty="0">
                <a:latin typeface="Roboto Condensed Light" panose="020B0604020202020204" charset="0"/>
                <a:ea typeface="Roboto Condensed Light" panose="020B0604020202020204" charset="0"/>
              </a:endParaRPr>
            </a:p>
          </p:txBody>
        </p:sp>
      </p:grpSp>
    </p:spTree>
    <p:extLst>
      <p:ext uri="{BB962C8B-B14F-4D97-AF65-F5344CB8AC3E}">
        <p14:creationId xmlns:p14="http://schemas.microsoft.com/office/powerpoint/2010/main" val="288366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121317-0076-A24E-A26A-B4592E8FBDFC}"/>
              </a:ext>
            </a:extLst>
          </p:cNvPr>
          <p:cNvSpPr>
            <a:spLocks noGrp="1"/>
          </p:cNvSpPr>
          <p:nvPr>
            <p:ph type="body" sz="quarter" idx="11"/>
          </p:nvPr>
        </p:nvSpPr>
        <p:spPr>
          <a:xfrm>
            <a:off x="347866" y="1274313"/>
            <a:ext cx="7086929" cy="456696"/>
          </a:xfrm>
          <a:prstGeom prst="rect">
            <a:avLst/>
          </a:prstGeom>
        </p:spPr>
        <p:txBody>
          <a:bodyPr/>
          <a:lstStyle/>
          <a:p>
            <a:r>
              <a:rPr lang="en-US" dirty="0">
                <a:solidFill>
                  <a:srgbClr val="717171"/>
                </a:solidFill>
                <a:latin typeface="Montserrat SemiBold" panose="020B0604020202020204" charset="0"/>
              </a:rPr>
              <a:t>Core principles</a:t>
            </a:r>
          </a:p>
        </p:txBody>
      </p:sp>
      <p:sp>
        <p:nvSpPr>
          <p:cNvPr id="10" name="Title 9">
            <a:extLst>
              <a:ext uri="{FF2B5EF4-FFF2-40B4-BE49-F238E27FC236}">
                <a16:creationId xmlns:a16="http://schemas.microsoft.com/office/drawing/2014/main" id="{78D49266-72CA-084A-BF10-99D892BF40B9}"/>
              </a:ext>
            </a:extLst>
          </p:cNvPr>
          <p:cNvSpPr>
            <a:spLocks noGrp="1"/>
          </p:cNvSpPr>
          <p:nvPr>
            <p:ph type="title"/>
          </p:nvPr>
        </p:nvSpPr>
        <p:spPr>
          <a:xfrm>
            <a:off x="354106" y="628191"/>
            <a:ext cx="7228949" cy="550991"/>
          </a:xfrm>
        </p:spPr>
        <p:txBody>
          <a:bodyPr/>
          <a:lstStyle/>
          <a:p>
            <a:r>
              <a:rPr lang="en-US" sz="4000" dirty="0">
                <a:solidFill>
                  <a:srgbClr val="717171"/>
                </a:solidFill>
                <a:latin typeface="Montserrat SemiBold" panose="020B0604020202020204" charset="0"/>
              </a:rPr>
              <a:t>Digital government</a:t>
            </a:r>
          </a:p>
        </p:txBody>
      </p:sp>
      <p:sp>
        <p:nvSpPr>
          <p:cNvPr id="5" name="Text Placeholder 4">
            <a:extLst>
              <a:ext uri="{FF2B5EF4-FFF2-40B4-BE49-F238E27FC236}">
                <a16:creationId xmlns:a16="http://schemas.microsoft.com/office/drawing/2014/main" id="{4AFDAAA5-009C-0047-98D2-E682C9F439BD}"/>
              </a:ext>
            </a:extLst>
          </p:cNvPr>
          <p:cNvSpPr>
            <a:spLocks noGrp="1"/>
          </p:cNvSpPr>
          <p:nvPr>
            <p:ph type="body" sz="quarter" idx="33"/>
          </p:nvPr>
        </p:nvSpPr>
        <p:spPr>
          <a:xfrm>
            <a:off x="373000" y="1838174"/>
            <a:ext cx="11522075" cy="4843283"/>
          </a:xfrm>
          <a:prstGeom prst="rect">
            <a:avLst/>
          </a:prstGeom>
        </p:spPr>
        <p:txBody>
          <a:bodyPr numCol="2"/>
          <a:lstStyle/>
          <a:p>
            <a:pPr marL="0" indent="0">
              <a:lnSpc>
                <a:spcPts val="1800"/>
              </a:lnSpc>
              <a:buNone/>
            </a:pPr>
            <a:r>
              <a:rPr lang="en-US" sz="1600" dirty="0"/>
              <a:t>A digital government operates like a digital-native enterprise, and thus it is based on the same models, principles, and practices.</a:t>
            </a:r>
          </a:p>
          <a:p>
            <a:pPr marL="0" indent="0">
              <a:lnSpc>
                <a:spcPts val="1800"/>
              </a:lnSpc>
              <a:buNone/>
            </a:pPr>
            <a:endParaRPr lang="en-US" dirty="0"/>
          </a:p>
          <a:p>
            <a:pPr marL="0" indent="0">
              <a:lnSpc>
                <a:spcPts val="1800"/>
              </a:lnSpc>
              <a:buNone/>
            </a:pPr>
            <a:endParaRPr lang="en-US" dirty="0"/>
          </a:p>
          <a:p>
            <a:pPr marL="0" indent="0">
              <a:lnSpc>
                <a:spcPts val="1800"/>
              </a:lnSpc>
              <a:buNone/>
            </a:pPr>
            <a:endParaRPr lang="en-US" b="1" dirty="0">
              <a:solidFill>
                <a:schemeClr val="accent1"/>
              </a:solidFill>
            </a:endParaRPr>
          </a:p>
          <a:p>
            <a:pPr marL="0" indent="0">
              <a:lnSpc>
                <a:spcPts val="1800"/>
              </a:lnSpc>
              <a:buNone/>
            </a:pPr>
            <a:endParaRPr lang="en-US" dirty="0"/>
          </a:p>
          <a:p>
            <a:pPr marL="0" indent="0">
              <a:lnSpc>
                <a:spcPts val="1800"/>
              </a:lnSpc>
              <a:buNone/>
            </a:pPr>
            <a:endParaRPr lang="en-US" dirty="0"/>
          </a:p>
          <a:p>
            <a:pPr marL="0" indent="0">
              <a:lnSpc>
                <a:spcPts val="1800"/>
              </a:lnSpc>
              <a:buNone/>
            </a:pPr>
            <a:endParaRPr lang="en-US" dirty="0"/>
          </a:p>
          <a:p>
            <a:pPr marL="0" indent="0">
              <a:lnSpc>
                <a:spcPts val="1800"/>
              </a:lnSpc>
              <a:buNone/>
            </a:pPr>
            <a:endParaRPr lang="en-US" dirty="0"/>
          </a:p>
          <a:p>
            <a:pPr marL="0" indent="0">
              <a:lnSpc>
                <a:spcPts val="1800"/>
              </a:lnSpc>
              <a:buNone/>
            </a:pPr>
            <a:endParaRPr lang="en-US" dirty="0"/>
          </a:p>
          <a:p>
            <a:pPr marL="0" indent="0">
              <a:lnSpc>
                <a:spcPts val="1800"/>
              </a:lnSpc>
              <a:buNone/>
            </a:pPr>
            <a:endParaRPr lang="en-US" dirty="0"/>
          </a:p>
          <a:p>
            <a:pPr marL="0" indent="0">
              <a:lnSpc>
                <a:spcPts val="1800"/>
              </a:lnSpc>
              <a:buNone/>
            </a:pPr>
            <a:endParaRPr lang="en-US" b="1" dirty="0">
              <a:solidFill>
                <a:schemeClr val="accent1"/>
              </a:solidFill>
            </a:endParaRPr>
          </a:p>
          <a:p>
            <a:pPr marL="0" indent="0">
              <a:lnSpc>
                <a:spcPts val="1800"/>
              </a:lnSpc>
              <a:buNone/>
            </a:pPr>
            <a:r>
              <a:rPr lang="en-US" dirty="0"/>
              <a:t>.</a:t>
            </a:r>
            <a:endParaRPr lang="en-US" b="1" dirty="0">
              <a:solidFill>
                <a:schemeClr val="accent1"/>
              </a:solidFill>
            </a:endParaRPr>
          </a:p>
          <a:p>
            <a:pPr marL="0" indent="0">
              <a:lnSpc>
                <a:spcPts val="1800"/>
              </a:lnSpc>
              <a:buNone/>
            </a:pPr>
            <a:endParaRPr lang="en-US" b="1" dirty="0">
              <a:solidFill>
                <a:schemeClr val="accent1"/>
              </a:solidFill>
            </a:endParaRPr>
          </a:p>
          <a:p>
            <a:pPr marL="0" indent="0">
              <a:lnSpc>
                <a:spcPts val="1800"/>
              </a:lnSpc>
              <a:buNone/>
            </a:pPr>
            <a:endParaRPr lang="en-US" dirty="0"/>
          </a:p>
        </p:txBody>
      </p:sp>
      <p:pic>
        <p:nvPicPr>
          <p:cNvPr id="6" name="Picture 5">
            <a:extLst>
              <a:ext uri="{FF2B5EF4-FFF2-40B4-BE49-F238E27FC236}">
                <a16:creationId xmlns:a16="http://schemas.microsoft.com/office/drawing/2014/main" id="{F4596CE9-A8FC-4786-AD4B-9CDB0BAF15B0}"/>
              </a:ext>
            </a:extLst>
          </p:cNvPr>
          <p:cNvPicPr>
            <a:picLocks noChangeAspect="1"/>
          </p:cNvPicPr>
          <p:nvPr/>
        </p:nvPicPr>
        <p:blipFill>
          <a:blip r:embed="rId2"/>
          <a:stretch>
            <a:fillRect/>
          </a:stretch>
        </p:blipFill>
        <p:spPr>
          <a:xfrm>
            <a:off x="6221130" y="4259815"/>
            <a:ext cx="766999" cy="710507"/>
          </a:xfrm>
          <a:prstGeom prst="rect">
            <a:avLst/>
          </a:prstGeom>
        </p:spPr>
      </p:pic>
      <p:pic>
        <p:nvPicPr>
          <p:cNvPr id="7" name="Picture 6">
            <a:extLst>
              <a:ext uri="{FF2B5EF4-FFF2-40B4-BE49-F238E27FC236}">
                <a16:creationId xmlns:a16="http://schemas.microsoft.com/office/drawing/2014/main" id="{8E7EF58D-0C50-47DC-BDB5-459A26EAE6AC}"/>
              </a:ext>
            </a:extLst>
          </p:cNvPr>
          <p:cNvPicPr>
            <a:picLocks noChangeAspect="1"/>
          </p:cNvPicPr>
          <p:nvPr/>
        </p:nvPicPr>
        <p:blipFill>
          <a:blip r:embed="rId3"/>
          <a:stretch>
            <a:fillRect/>
          </a:stretch>
        </p:blipFill>
        <p:spPr>
          <a:xfrm>
            <a:off x="354106" y="2462775"/>
            <a:ext cx="710508" cy="710508"/>
          </a:xfrm>
          <a:prstGeom prst="rect">
            <a:avLst/>
          </a:prstGeom>
        </p:spPr>
      </p:pic>
      <p:pic>
        <p:nvPicPr>
          <p:cNvPr id="8" name="Picture 7">
            <a:extLst>
              <a:ext uri="{FF2B5EF4-FFF2-40B4-BE49-F238E27FC236}">
                <a16:creationId xmlns:a16="http://schemas.microsoft.com/office/drawing/2014/main" id="{E7BFF402-69D3-4D89-9063-42BA3C2B0954}"/>
              </a:ext>
            </a:extLst>
          </p:cNvPr>
          <p:cNvPicPr>
            <a:picLocks noChangeAspect="1"/>
          </p:cNvPicPr>
          <p:nvPr/>
        </p:nvPicPr>
        <p:blipFill>
          <a:blip r:embed="rId4"/>
          <a:stretch>
            <a:fillRect/>
          </a:stretch>
        </p:blipFill>
        <p:spPr>
          <a:xfrm>
            <a:off x="6164637" y="2690336"/>
            <a:ext cx="823492" cy="710507"/>
          </a:xfrm>
          <a:prstGeom prst="rect">
            <a:avLst/>
          </a:prstGeom>
        </p:spPr>
      </p:pic>
      <p:pic>
        <p:nvPicPr>
          <p:cNvPr id="18" name="Picture 17">
            <a:extLst>
              <a:ext uri="{FF2B5EF4-FFF2-40B4-BE49-F238E27FC236}">
                <a16:creationId xmlns:a16="http://schemas.microsoft.com/office/drawing/2014/main" id="{04C1FDF1-2F0F-4994-AE61-F9BA28116E50}"/>
              </a:ext>
            </a:extLst>
          </p:cNvPr>
          <p:cNvPicPr>
            <a:picLocks noChangeAspect="1"/>
          </p:cNvPicPr>
          <p:nvPr/>
        </p:nvPicPr>
        <p:blipFill>
          <a:blip r:embed="rId5"/>
          <a:stretch>
            <a:fillRect/>
          </a:stretch>
        </p:blipFill>
        <p:spPr>
          <a:xfrm>
            <a:off x="330824" y="4218304"/>
            <a:ext cx="729402" cy="710507"/>
          </a:xfrm>
          <a:prstGeom prst="rect">
            <a:avLst/>
          </a:prstGeom>
        </p:spPr>
      </p:pic>
      <p:pic>
        <p:nvPicPr>
          <p:cNvPr id="19" name="Picture 18">
            <a:extLst>
              <a:ext uri="{FF2B5EF4-FFF2-40B4-BE49-F238E27FC236}">
                <a16:creationId xmlns:a16="http://schemas.microsoft.com/office/drawing/2014/main" id="{8B780026-CBC5-4DDD-8DC7-9A03C25BE6E6}"/>
              </a:ext>
            </a:extLst>
          </p:cNvPr>
          <p:cNvPicPr>
            <a:picLocks noChangeAspect="1"/>
          </p:cNvPicPr>
          <p:nvPr/>
        </p:nvPicPr>
        <p:blipFill>
          <a:blip r:embed="rId6"/>
          <a:stretch>
            <a:fillRect/>
          </a:stretch>
        </p:blipFill>
        <p:spPr>
          <a:xfrm>
            <a:off x="6221130" y="1409541"/>
            <a:ext cx="784689" cy="784690"/>
          </a:xfrm>
          <a:prstGeom prst="rect">
            <a:avLst/>
          </a:prstGeom>
        </p:spPr>
      </p:pic>
      <p:sp>
        <p:nvSpPr>
          <p:cNvPr id="2" name="Rectangle 1">
            <a:extLst>
              <a:ext uri="{FF2B5EF4-FFF2-40B4-BE49-F238E27FC236}">
                <a16:creationId xmlns:a16="http://schemas.microsoft.com/office/drawing/2014/main" id="{67A4E41E-F803-41BE-B40B-18D94899A734}"/>
              </a:ext>
            </a:extLst>
          </p:cNvPr>
          <p:cNvSpPr/>
          <p:nvPr/>
        </p:nvSpPr>
        <p:spPr>
          <a:xfrm>
            <a:off x="1032502" y="2466204"/>
            <a:ext cx="4803584" cy="1925592"/>
          </a:xfrm>
          <a:prstGeom prst="rect">
            <a:avLst/>
          </a:prstGeom>
        </p:spPr>
        <p:txBody>
          <a:bodyPr wrap="square">
            <a:spAutoFit/>
          </a:bodyPr>
          <a:lstStyle/>
          <a:p>
            <a:pPr>
              <a:lnSpc>
                <a:spcPts val="1800"/>
              </a:lnSpc>
            </a:pPr>
            <a:r>
              <a:rPr lang="en-US" sz="1400" b="1" dirty="0">
                <a:solidFill>
                  <a:schemeClr val="accent1"/>
                </a:solidFill>
                <a:latin typeface="Roboto Condensed Light" panose="02000000000000000000" pitchFamily="2" charset="0"/>
                <a:ea typeface="Roboto Condensed Light" panose="02000000000000000000" pitchFamily="2" charset="0"/>
              </a:rPr>
              <a:t>Customer-centricity: </a:t>
            </a:r>
            <a:r>
              <a:rPr lang="en-US" sz="1400" dirty="0">
                <a:solidFill>
                  <a:srgbClr val="000000"/>
                </a:solidFill>
                <a:latin typeface="Roboto Condensed Light" panose="020B0604020202020204" charset="0"/>
                <a:ea typeface="Roboto Condensed Light" panose="020B0604020202020204" charset="0"/>
              </a:rPr>
              <a:t>Digital enterprise is driven by customer focus, meeting and exceeding customer expectations. It must design its services with a “digital first” principle, providing access through every expected channel and including seamless integration and interoperability with other agencies and the private sector. For governments, it also means creating trust in its ability to provide secure services and to keep privacy and ethics as core pillars.</a:t>
            </a:r>
            <a:endParaRPr lang="en-US" sz="1400" b="1" dirty="0">
              <a:solidFill>
                <a:srgbClr val="000000"/>
              </a:solidFill>
              <a:latin typeface="Roboto Condensed Light" panose="020B0604020202020204" charset="0"/>
              <a:ea typeface="Roboto Condensed Light" panose="020B0604020202020204" charset="0"/>
            </a:endParaRPr>
          </a:p>
          <a:p>
            <a:pPr>
              <a:lnSpc>
                <a:spcPts val="1800"/>
              </a:lnSpc>
            </a:pPr>
            <a:endParaRPr lang="en-US" sz="1400" dirty="0">
              <a:solidFill>
                <a:srgbClr val="000000"/>
              </a:solidFill>
              <a:latin typeface="Roboto Condensed Light" panose="02000000000000000000" pitchFamily="2" charset="0"/>
              <a:ea typeface="Roboto Condensed Light" panose="02000000000000000000" pitchFamily="2" charset="0"/>
            </a:endParaRPr>
          </a:p>
        </p:txBody>
      </p:sp>
      <p:sp>
        <p:nvSpPr>
          <p:cNvPr id="3" name="Rectangle 2">
            <a:extLst>
              <a:ext uri="{FF2B5EF4-FFF2-40B4-BE49-F238E27FC236}">
                <a16:creationId xmlns:a16="http://schemas.microsoft.com/office/drawing/2014/main" id="{30C9BF5B-0095-4DC7-8893-B319628C9241}"/>
              </a:ext>
            </a:extLst>
          </p:cNvPr>
          <p:cNvSpPr/>
          <p:nvPr/>
        </p:nvSpPr>
        <p:spPr>
          <a:xfrm>
            <a:off x="1060225" y="4215421"/>
            <a:ext cx="4803584" cy="2156424"/>
          </a:xfrm>
          <a:prstGeom prst="rect">
            <a:avLst/>
          </a:prstGeom>
        </p:spPr>
        <p:txBody>
          <a:bodyPr wrap="square">
            <a:spAutoFit/>
          </a:bodyPr>
          <a:lstStyle/>
          <a:p>
            <a:pPr>
              <a:lnSpc>
                <a:spcPts val="1800"/>
              </a:lnSpc>
            </a:pPr>
            <a:r>
              <a:rPr lang="en-US" sz="1400" b="1" dirty="0">
                <a:solidFill>
                  <a:schemeClr val="accent1"/>
                </a:solidFill>
                <a:latin typeface="Roboto Condensed Light" panose="02000000000000000000" pitchFamily="2" charset="0"/>
                <a:ea typeface="Roboto Condensed Light" panose="02000000000000000000" pitchFamily="2" charset="0"/>
              </a:rPr>
              <a:t>Leadership, management, and strategies: </a:t>
            </a:r>
            <a:r>
              <a:rPr lang="en-US" sz="1400" dirty="0">
                <a:solidFill>
                  <a:srgbClr val="000000"/>
                </a:solidFill>
                <a:latin typeface="Roboto Condensed Light" panose="020B0604020202020204" charset="0"/>
                <a:ea typeface="Roboto Condensed Light" panose="020B0604020202020204" charset="0"/>
              </a:rPr>
              <a:t>Digital leadership brings customer focus to the enterprise and its structures and organizes efficient networks and ecosystems. Accomplishing this means getting rid of silos and a siloed mentality and aligning on digital vision to design policies and services that are efficient and cost-effective while providing maximum benefit to the user. Asset sharing, co-creation, and being open and transparent become cornerstones of a digital government.</a:t>
            </a:r>
          </a:p>
          <a:p>
            <a:pPr>
              <a:lnSpc>
                <a:spcPts val="1800"/>
              </a:lnSpc>
            </a:pPr>
            <a:endParaRPr lang="en-US" sz="1400" dirty="0">
              <a:solidFill>
                <a:srgbClr val="000000"/>
              </a:solidFill>
              <a:latin typeface="Roboto Condensed Light" panose="02000000000000000000" pitchFamily="2" charset="0"/>
              <a:ea typeface="Roboto Condensed Light" panose="02000000000000000000" pitchFamily="2" charset="0"/>
            </a:endParaRPr>
          </a:p>
        </p:txBody>
      </p:sp>
      <p:sp>
        <p:nvSpPr>
          <p:cNvPr id="9" name="Rectangle 8">
            <a:extLst>
              <a:ext uri="{FF2B5EF4-FFF2-40B4-BE49-F238E27FC236}">
                <a16:creationId xmlns:a16="http://schemas.microsoft.com/office/drawing/2014/main" id="{52E0EFF9-B041-401A-AE0F-1F314298E9EC}"/>
              </a:ext>
            </a:extLst>
          </p:cNvPr>
          <p:cNvSpPr/>
          <p:nvPr/>
        </p:nvSpPr>
        <p:spPr>
          <a:xfrm>
            <a:off x="6988129" y="1406864"/>
            <a:ext cx="4961081" cy="1694759"/>
          </a:xfrm>
          <a:prstGeom prst="rect">
            <a:avLst/>
          </a:prstGeom>
        </p:spPr>
        <p:txBody>
          <a:bodyPr wrap="square">
            <a:spAutoFit/>
          </a:bodyPr>
          <a:lstStyle/>
          <a:p>
            <a:pPr marL="0" indent="0">
              <a:lnSpc>
                <a:spcPts val="1800"/>
              </a:lnSpc>
              <a:buNone/>
            </a:pPr>
            <a:r>
              <a:rPr lang="en-US" sz="1400" b="1" dirty="0">
                <a:solidFill>
                  <a:schemeClr val="accent1"/>
                </a:solidFill>
                <a:latin typeface="Roboto Condensed Light" panose="02000000000000000000" pitchFamily="2" charset="0"/>
                <a:ea typeface="Roboto Condensed Light" panose="02000000000000000000" pitchFamily="2" charset="0"/>
              </a:rPr>
              <a:t>Infrastructure: </a:t>
            </a:r>
            <a:r>
              <a:rPr lang="en-US" sz="1400" dirty="0">
                <a:solidFill>
                  <a:srgbClr val="000000"/>
                </a:solidFill>
                <a:latin typeface="Roboto Condensed Light" panose="020B0604020202020204" charset="0"/>
                <a:ea typeface="Roboto Condensed Light" panose="020B0604020202020204" charset="0"/>
              </a:rPr>
              <a:t>Providing digital services across demographics and geographies requires infrastructure, and that in turn requires long-term vision, smart investments, and partnerships with private industries to create the necessary foundational infrastructure upon which to build digital services.</a:t>
            </a:r>
          </a:p>
          <a:p>
            <a:pPr marL="0" indent="0">
              <a:lnSpc>
                <a:spcPts val="1800"/>
              </a:lnSpc>
              <a:buNone/>
            </a:pPr>
            <a:endParaRPr lang="en-US" sz="1800" b="1" dirty="0">
              <a:solidFill>
                <a:srgbClr val="000000"/>
              </a:solidFill>
            </a:endParaRPr>
          </a:p>
          <a:p>
            <a:pPr>
              <a:lnSpc>
                <a:spcPts val="1800"/>
              </a:lnSpc>
            </a:pPr>
            <a:endParaRPr lang="en-US" sz="1400" dirty="0">
              <a:solidFill>
                <a:srgbClr val="000000"/>
              </a:solidFill>
              <a:latin typeface="Roboto Condensed Light" panose="02000000000000000000" pitchFamily="2" charset="0"/>
              <a:ea typeface="Roboto Condensed Light" panose="02000000000000000000" pitchFamily="2" charset="0"/>
            </a:endParaRPr>
          </a:p>
        </p:txBody>
      </p:sp>
      <p:sp>
        <p:nvSpPr>
          <p:cNvPr id="12" name="Rectangle 11">
            <a:extLst>
              <a:ext uri="{FF2B5EF4-FFF2-40B4-BE49-F238E27FC236}">
                <a16:creationId xmlns:a16="http://schemas.microsoft.com/office/drawing/2014/main" id="{611992AB-62B7-4401-928B-DDCE407CBFF7}"/>
              </a:ext>
            </a:extLst>
          </p:cNvPr>
          <p:cNvSpPr/>
          <p:nvPr/>
        </p:nvSpPr>
        <p:spPr>
          <a:xfrm>
            <a:off x="6988129" y="2690336"/>
            <a:ext cx="4690598" cy="1477328"/>
          </a:xfrm>
          <a:prstGeom prst="rect">
            <a:avLst/>
          </a:prstGeom>
        </p:spPr>
        <p:txBody>
          <a:bodyPr wrap="square">
            <a:spAutoFit/>
          </a:bodyPr>
          <a:lstStyle/>
          <a:p>
            <a:pPr>
              <a:lnSpc>
                <a:spcPts val="1800"/>
              </a:lnSpc>
            </a:pPr>
            <a:r>
              <a:rPr lang="en-US" sz="1400" b="1" dirty="0">
                <a:solidFill>
                  <a:schemeClr val="accent1"/>
                </a:solidFill>
                <a:latin typeface="Roboto Condensed Light" panose="02000000000000000000" pitchFamily="2" charset="0"/>
                <a:ea typeface="Roboto Condensed Light" panose="02000000000000000000" pitchFamily="2" charset="0"/>
              </a:rPr>
              <a:t>Digitization and automation: </a:t>
            </a:r>
            <a:r>
              <a:rPr lang="en-US" sz="1400" dirty="0">
                <a:solidFill>
                  <a:srgbClr val="000000"/>
                </a:solidFill>
                <a:latin typeface="Roboto Condensed Light" panose="020B0604020202020204" charset="0"/>
                <a:ea typeface="Roboto Condensed Light" panose="020B0604020202020204" charset="0"/>
              </a:rPr>
              <a:t>Automation and digitization of processes and services, as well as creating digital-first products, lead to increased efficiency and reach of the government across demographics and geographies. Moreover, by taking a digital-first approach, governments future-proof their services and demonstrate their commitment to stakeholders.</a:t>
            </a:r>
          </a:p>
        </p:txBody>
      </p:sp>
      <p:sp>
        <p:nvSpPr>
          <p:cNvPr id="13" name="Rectangle 12">
            <a:extLst>
              <a:ext uri="{FF2B5EF4-FFF2-40B4-BE49-F238E27FC236}">
                <a16:creationId xmlns:a16="http://schemas.microsoft.com/office/drawing/2014/main" id="{6C7549DA-B1D5-4737-9118-BAEE1FCBEE7C}"/>
              </a:ext>
            </a:extLst>
          </p:cNvPr>
          <p:cNvSpPr/>
          <p:nvPr/>
        </p:nvSpPr>
        <p:spPr>
          <a:xfrm>
            <a:off x="6988129" y="4215421"/>
            <a:ext cx="4690598" cy="2387257"/>
          </a:xfrm>
          <a:prstGeom prst="rect">
            <a:avLst/>
          </a:prstGeom>
        </p:spPr>
        <p:txBody>
          <a:bodyPr wrap="square">
            <a:spAutoFit/>
          </a:bodyPr>
          <a:lstStyle/>
          <a:p>
            <a:pPr>
              <a:lnSpc>
                <a:spcPts val="1800"/>
              </a:lnSpc>
            </a:pPr>
            <a:r>
              <a:rPr lang="en-US" sz="1400" b="1" dirty="0">
                <a:solidFill>
                  <a:schemeClr val="accent1"/>
                </a:solidFill>
                <a:latin typeface="Roboto Condensed Light" panose="02000000000000000000" pitchFamily="2" charset="0"/>
                <a:ea typeface="Roboto Condensed Light" panose="02000000000000000000" pitchFamily="2" charset="0"/>
              </a:rPr>
              <a:t>Enabling platforms</a:t>
            </a:r>
            <a:r>
              <a:rPr lang="en-US" sz="1400" b="1" dirty="0">
                <a:latin typeface="Roboto Condensed Light" panose="020B0604020202020204" charset="0"/>
                <a:ea typeface="Roboto Condensed Light" panose="020B0604020202020204" charset="0"/>
              </a:rPr>
              <a:t>: </a:t>
            </a:r>
            <a:r>
              <a:rPr lang="en-US" sz="1400" dirty="0">
                <a:solidFill>
                  <a:srgbClr val="000000"/>
                </a:solidFill>
                <a:latin typeface="Roboto Condensed Light" panose="020B0604020202020204" charset="0"/>
                <a:ea typeface="Roboto Condensed Light" panose="020B0604020202020204" charset="0"/>
              </a:rPr>
              <a:t>Like digital-native enterprises, government platforms must embrace open standards, designing and developing government platforms and ecosystems with a cloud-first mindset and sound API strategies. Developer experience must also take center stage; providing the necessary tools and embracing Agile and DevOps practices and culture become prerequisites. Cybersecurity and privacy are central to the digital platforms, hence they must be part of the design and development principles and practices.</a:t>
            </a:r>
          </a:p>
          <a:p>
            <a:pPr>
              <a:lnSpc>
                <a:spcPts val="1800"/>
              </a:lnSpc>
            </a:pPr>
            <a:endParaRPr lang="en-US" sz="1400" dirty="0">
              <a:solidFill>
                <a:srgbClr val="000000"/>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74196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a:xfrm>
            <a:off x="351962" y="530021"/>
            <a:ext cx="6672725" cy="1130188"/>
          </a:xfrm>
        </p:spPr>
        <p:txBody>
          <a:bodyPr/>
          <a:lstStyle/>
          <a:p>
            <a:r>
              <a:rPr lang="en-US" dirty="0"/>
              <a:t>Digital government </a:t>
            </a:r>
          </a:p>
        </p:txBody>
      </p:sp>
      <p:sp>
        <p:nvSpPr>
          <p:cNvPr id="4" name="Text Placeholder 3">
            <a:extLst>
              <a:ext uri="{FF2B5EF4-FFF2-40B4-BE49-F238E27FC236}">
                <a16:creationId xmlns:a16="http://schemas.microsoft.com/office/drawing/2014/main" id="{29B45843-4793-0D46-ADB9-5222430FB6D3}"/>
              </a:ext>
            </a:extLst>
          </p:cNvPr>
          <p:cNvSpPr>
            <a:spLocks noGrp="1"/>
          </p:cNvSpPr>
          <p:nvPr>
            <p:ph type="body" sz="quarter" idx="14"/>
          </p:nvPr>
        </p:nvSpPr>
        <p:spPr>
          <a:xfrm>
            <a:off x="8385550" y="1279358"/>
            <a:ext cx="3456076" cy="4881142"/>
          </a:xfrm>
        </p:spPr>
        <p:txBody>
          <a:bodyPr/>
          <a:lstStyle/>
          <a:p>
            <a:pPr marL="14288">
              <a:lnSpc>
                <a:spcPct val="100000"/>
              </a:lnSpc>
            </a:pPr>
            <a:r>
              <a:rPr lang="en-US" sz="1600" dirty="0">
                <a:latin typeface="Montserrat Medium" panose="020B0604020202020204" charset="0"/>
              </a:rPr>
              <a:t>“… for governments the key to digital transformation is not the technology itself, but the creation of a vision, the correct and faithful implementation of this vision, implemented by the correct individuals, and at the correct time, in order to achieve the desired cultural change. … Governments need a new way to interact with their stakeholders: citizens, constituents and communities, as well as the various arms of the administration and the business community. The expectation of these stakeholders has grown considerably in light of technological change, and they will no longer be satisfied with such an obsolete and inefficient system.”</a:t>
            </a:r>
          </a:p>
          <a:p>
            <a:pPr marL="14288">
              <a:lnSpc>
                <a:spcPct val="100000"/>
              </a:lnSpc>
            </a:pPr>
            <a:r>
              <a:rPr lang="en-US" sz="1200" dirty="0">
                <a:solidFill>
                  <a:srgbClr val="FFFFFF"/>
                </a:solidFill>
                <a:latin typeface="Montserrat Medium" panose="020B0604020202020204" charset="0"/>
              </a:rPr>
              <a:t>– Carla Cico, “Digital Transformation: The Challenge for Government”</a:t>
            </a:r>
          </a:p>
          <a:p>
            <a:pPr marL="14288">
              <a:lnSpc>
                <a:spcPct val="100000"/>
              </a:lnSpc>
            </a:pPr>
            <a:endParaRPr lang="en-US" sz="1200" dirty="0">
              <a:solidFill>
                <a:srgbClr val="FFFFFF"/>
              </a:solidFill>
            </a:endParaRPr>
          </a:p>
          <a:p>
            <a:pPr marL="14288">
              <a:lnSpc>
                <a:spcPct val="100000"/>
              </a:lnSpc>
            </a:pPr>
            <a:endParaRPr lang="en-US" sz="1200" dirty="0">
              <a:solidFill>
                <a:srgbClr val="FFFFFF"/>
              </a:solidFill>
            </a:endParaRPr>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33"/>
          </p:nvPr>
        </p:nvSpPr>
        <p:spPr>
          <a:xfrm>
            <a:off x="379864" y="1901006"/>
            <a:ext cx="6678613" cy="3243898"/>
          </a:xfrm>
          <a:prstGeom prst="rect">
            <a:avLst/>
          </a:prstGeom>
        </p:spPr>
        <p:txBody>
          <a:bodyPr/>
          <a:lstStyle/>
          <a:p>
            <a:pPr marL="0" indent="0">
              <a:buNone/>
            </a:pPr>
            <a:r>
              <a:rPr lang="en-US" dirty="0"/>
              <a:t>We are living at the edges of a digital age and looking towards a post-digital era. This age is defined by rapid changes and disruptions on one hand and resource constraints on the other.</a:t>
            </a:r>
          </a:p>
          <a:p>
            <a:pPr marL="0" indent="0">
              <a:buNone/>
            </a:pPr>
            <a:r>
              <a:rPr lang="en-US" dirty="0"/>
              <a:t>How can governments respond to rapidly changing societal needs with increased efficiency and agility while dealing with constrained financial, economic, and human capital?</a:t>
            </a:r>
          </a:p>
          <a:p>
            <a:pPr marL="0" indent="0">
              <a:buNone/>
            </a:pPr>
            <a:r>
              <a:rPr lang="en-US" dirty="0"/>
              <a:t>Can governments deliver on their promises with siloed structures, legacy systems, and a do-it-all mindset?</a:t>
            </a:r>
          </a:p>
          <a:p>
            <a:pPr marL="0" indent="0">
              <a:buNone/>
            </a:pPr>
            <a:r>
              <a:rPr lang="en-US" dirty="0"/>
              <a:t>Digital transformation (DX) is not only for private enterprise; governments cannot afford to overlook or undervalue the promise of digital transformation. </a:t>
            </a:r>
          </a:p>
        </p:txBody>
      </p:sp>
      <p:grpSp>
        <p:nvGrpSpPr>
          <p:cNvPr id="6" name="Group 5">
            <a:extLst>
              <a:ext uri="{FF2B5EF4-FFF2-40B4-BE49-F238E27FC236}">
                <a16:creationId xmlns:a16="http://schemas.microsoft.com/office/drawing/2014/main" id="{C4727DA4-F0F9-4FA8-996C-D7031931C0C1}"/>
              </a:ext>
            </a:extLst>
          </p:cNvPr>
          <p:cNvGrpSpPr/>
          <p:nvPr/>
        </p:nvGrpSpPr>
        <p:grpSpPr>
          <a:xfrm>
            <a:off x="379864" y="4474403"/>
            <a:ext cx="7291294" cy="2235163"/>
            <a:chOff x="6353842" y="3127248"/>
            <a:chExt cx="3887438" cy="1664208"/>
          </a:xfrm>
        </p:grpSpPr>
        <p:sp>
          <p:nvSpPr>
            <p:cNvPr id="9" name="Rectangle 8">
              <a:extLst>
                <a:ext uri="{FF2B5EF4-FFF2-40B4-BE49-F238E27FC236}">
                  <a16:creationId xmlns:a16="http://schemas.microsoft.com/office/drawing/2014/main" id="{8DC6FD30-4200-4BEC-BCF5-B79B5EF87026}"/>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dirty="0">
                  <a:solidFill>
                    <a:schemeClr val="bg1"/>
                  </a:solidFill>
                  <a:latin typeface="Montserrat Medium" pitchFamily="2" charset="77"/>
                </a:rPr>
                <a:t>Info-Tech Insight</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DX is not just about technology, and it is not the sole responsibility of either IT or business – it is the collective responsibility of an organization.</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DX is all about the transformation of an enterprise to be more agile, adaptive, and innovative. It is a strategy that best utilizes both human capital and technologies. It is also about an organizational structure and culture that fits the overall vision of a digital enterprise.</a:t>
              </a:r>
            </a:p>
          </p:txBody>
        </p:sp>
        <p:sp>
          <p:nvSpPr>
            <p:cNvPr id="10" name="Rectangle 9">
              <a:extLst>
                <a:ext uri="{FF2B5EF4-FFF2-40B4-BE49-F238E27FC236}">
                  <a16:creationId xmlns:a16="http://schemas.microsoft.com/office/drawing/2014/main" id="{A5F7A94F-CE26-4FCA-A679-53EDB723A07C}"/>
                </a:ext>
              </a:extLst>
            </p:cNvPr>
            <p:cNvSpPr/>
            <p:nvPr/>
          </p:nvSpPr>
          <p:spPr>
            <a:xfrm>
              <a:off x="6353842" y="3127248"/>
              <a:ext cx="3887438" cy="1664208"/>
            </a:xfrm>
            <a:prstGeom prst="rect">
              <a:avLst/>
            </a:prstGeom>
            <a:noFill/>
            <a:ln w="3175" cmpd="thinThick">
              <a:gradFill>
                <a:gsLst>
                  <a:gs pos="0">
                    <a:srgbClr val="2576B7"/>
                  </a:gs>
                  <a:gs pos="47000">
                    <a:srgbClr val="2576B7">
                      <a:alpha val="0"/>
                    </a:srgbClr>
                  </a:gs>
                  <a:gs pos="99000">
                    <a:srgbClr val="2576B7"/>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
        <p:nvSpPr>
          <p:cNvPr id="11" name="Rectangle 10">
            <a:extLst>
              <a:ext uri="{FF2B5EF4-FFF2-40B4-BE49-F238E27FC236}">
                <a16:creationId xmlns:a16="http://schemas.microsoft.com/office/drawing/2014/main" id="{FF707AFD-EEE2-475B-9A7E-225FC113942F}"/>
              </a:ext>
            </a:extLst>
          </p:cNvPr>
          <p:cNvSpPr/>
          <p:nvPr/>
        </p:nvSpPr>
        <p:spPr>
          <a:xfrm>
            <a:off x="278071" y="1184686"/>
            <a:ext cx="7291294" cy="400110"/>
          </a:xfrm>
          <a:prstGeom prst="rect">
            <a:avLst/>
          </a:prstGeom>
        </p:spPr>
        <p:txBody>
          <a:bodyPr wrap="square">
            <a:spAutoFit/>
          </a:bodyPr>
          <a:lstStyle/>
          <a:p>
            <a:r>
              <a:rPr lang="en-US" sz="2000" dirty="0">
                <a:solidFill>
                  <a:srgbClr val="717171"/>
                </a:solidFill>
                <a:latin typeface="Montserrat SemiBold" pitchFamily="2" charset="77"/>
                <a:cs typeface="Arial" panose="020B0604020202020204" pitchFamily="34" charset="0"/>
              </a:rPr>
              <a:t>Why do governments need to digitally transform?</a:t>
            </a:r>
          </a:p>
        </p:txBody>
      </p:sp>
    </p:spTree>
    <p:extLst>
      <p:ext uri="{BB962C8B-B14F-4D97-AF65-F5344CB8AC3E}">
        <p14:creationId xmlns:p14="http://schemas.microsoft.com/office/powerpoint/2010/main" val="4002289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5B2D50A-4076-44B2-A355-1B3E6359D545}&quot;/&gt;&lt;isInvalidForFieldText val=&quot;0&quot;/&gt;&lt;Image&gt;&lt;filename val=&quot;C:\Users\natalie.sansone\AppData\Local\Temp\CP8220724968Session\CPTrustFolder8220724984\PPTImport822012416828\data\asimages\{C5B2D50A-4076-44B2-A355-1B3E6359D545}_5.png&quot;/&gt;&lt;left val=&quot;105&quot;/&gt;&lt;top val=&quot;204&quot;/&gt;&lt;width val=&quot;282&quot;/&gt;&lt;height val=&quot;40&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heme/theme1.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BackCovers&amp;Dividers-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3.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4.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3594</Words>
  <Application>Microsoft Office PowerPoint</Application>
  <PresentationFormat>Custom</PresentationFormat>
  <Paragraphs>334</Paragraphs>
  <Slides>20</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20</vt:i4>
      </vt:variant>
    </vt:vector>
  </HeadingPairs>
  <TitlesOfParts>
    <vt:vector size="36" baseType="lpstr">
      <vt:lpstr>Exo Light</vt:lpstr>
      <vt:lpstr>Montserrat Light</vt:lpstr>
      <vt:lpstr>Roboto Condensed Light</vt:lpstr>
      <vt:lpstr>Roboto</vt:lpstr>
      <vt:lpstr>Calibri</vt:lpstr>
      <vt:lpstr>Wingdings</vt:lpstr>
      <vt:lpstr>Exo</vt:lpstr>
      <vt:lpstr>Arial</vt:lpstr>
      <vt:lpstr>Montserrat Medium</vt:lpstr>
      <vt:lpstr>Montserrat Black</vt:lpstr>
      <vt:lpstr>Montserrat</vt:lpstr>
      <vt:lpstr>Montserrat SemiBold</vt:lpstr>
      <vt:lpstr>FrontCovers-Light</vt:lpstr>
      <vt:lpstr>BackCovers&amp;Dividers-Dark</vt:lpstr>
      <vt:lpstr>BackCovers&amp;Dividers-Light</vt:lpstr>
      <vt:lpstr>Slide-Generic</vt:lpstr>
      <vt:lpstr>PowerPoint Presentation</vt:lpstr>
      <vt:lpstr>Analyst Perspective</vt:lpstr>
      <vt:lpstr>Executive Summary</vt:lpstr>
      <vt:lpstr>Your challenge</vt:lpstr>
      <vt:lpstr>Common obstacles</vt:lpstr>
      <vt:lpstr>Info-Tech’s approach</vt:lpstr>
      <vt:lpstr>Info-Tech’s approach</vt:lpstr>
      <vt:lpstr>Digital government</vt:lpstr>
      <vt:lpstr>Digital government </vt:lpstr>
      <vt:lpstr>Digital government </vt:lpstr>
      <vt:lpstr>Digital government </vt:lpstr>
      <vt:lpstr>Digital government</vt:lpstr>
      <vt:lpstr>Info-Tech’s methodology for GaaP strategy</vt:lpstr>
      <vt:lpstr>Measure the value of this blueprint</vt:lpstr>
      <vt:lpstr>Blueprint benefits </vt:lpstr>
      <vt:lpstr>Executive Brief Case Study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2020-09-27T23:18:11Z</dcterms:created>
  <dcterms:modified xsi:type="dcterms:W3CDTF">2020-09-27T23:19:23Z</dcterms:modified>
</cp:coreProperties>
</file>