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3" r:id="rId1"/>
    <p:sldMasterId id="2147483771" r:id="rId2"/>
    <p:sldMasterId id="2147483788" r:id="rId3"/>
    <p:sldMasterId id="2147483667" r:id="rId4"/>
    <p:sldMasterId id="2147483818" r:id="rId5"/>
  </p:sldMasterIdLst>
  <p:notesMasterIdLst>
    <p:notesMasterId r:id="rId24"/>
  </p:notesMasterIdLst>
  <p:handoutMasterIdLst>
    <p:handoutMasterId r:id="rId25"/>
  </p:handoutMasterIdLst>
  <p:sldIdLst>
    <p:sldId id="549" r:id="rId6"/>
    <p:sldId id="308" r:id="rId7"/>
    <p:sldId id="312" r:id="rId8"/>
    <p:sldId id="563" r:id="rId9"/>
    <p:sldId id="559" r:id="rId10"/>
    <p:sldId id="535" r:id="rId11"/>
    <p:sldId id="536" r:id="rId12"/>
    <p:sldId id="537" r:id="rId13"/>
    <p:sldId id="1171" r:id="rId14"/>
    <p:sldId id="1172" r:id="rId15"/>
    <p:sldId id="539" r:id="rId16"/>
    <p:sldId id="564" r:id="rId17"/>
    <p:sldId id="542" r:id="rId18"/>
    <p:sldId id="565" r:id="rId19"/>
    <p:sldId id="356" r:id="rId20"/>
    <p:sldId id="543" r:id="rId21"/>
    <p:sldId id="544" r:id="rId22"/>
    <p:sldId id="430" r:id="rId23"/>
  </p:sldIdLst>
  <p:sldSz cx="12193588" cy="6858000"/>
  <p:notesSz cx="11309350" cy="20104100"/>
  <p:embeddedFontLst>
    <p:embeddedFont>
      <p:font typeface="Calibri" panose="020F0502020204030204" pitchFamily="34" charset="0"/>
      <p:regular r:id="rId26"/>
      <p:bold r:id="rId27"/>
      <p:italic r:id="rId28"/>
      <p:boldItalic r:id="rId29"/>
    </p:embeddedFont>
    <p:embeddedFont>
      <p:font typeface="Exo" panose="020B0604020202020204" charset="0"/>
      <p:regular r:id="rId30"/>
      <p:bold r:id="rId31"/>
      <p:italic r:id="rId32"/>
      <p:boldItalic r:id="rId33"/>
    </p:embeddedFont>
    <p:embeddedFont>
      <p:font typeface="Exo DemiBold" panose="020B0604020202020204" charset="0"/>
      <p:regular r:id="rId34"/>
      <p:bold r:id="rId35"/>
      <p:italic r:id="rId36"/>
      <p:boldItalic r:id="rId37"/>
    </p:embeddedFont>
    <p:embeddedFont>
      <p:font typeface="Exo Light" panose="020B0604020202020204" charset="0"/>
      <p:regular r:id="rId38"/>
      <p:italic r:id="rId39"/>
    </p:embeddedFont>
    <p:embeddedFont>
      <p:font typeface="Montserrat" panose="020B0604020202020204" charset="0"/>
      <p:regular r:id="rId40"/>
      <p:bold r:id="rId41"/>
      <p:italic r:id="rId42"/>
      <p:boldItalic r:id="rId43"/>
    </p:embeddedFont>
    <p:embeddedFont>
      <p:font typeface="Montserrat Light" panose="020B0604020202020204" charset="0"/>
      <p:regular r:id="rId44"/>
      <p:italic r:id="rId45"/>
    </p:embeddedFont>
    <p:embeddedFont>
      <p:font typeface="Montserrat Medium" panose="020B0604020202020204" charset="0"/>
      <p:regular r:id="rId46"/>
      <p:bold r:id="rId47"/>
      <p:italic r:id="rId48"/>
    </p:embeddedFont>
    <p:embeddedFont>
      <p:font typeface="Montserrat SemiBold" panose="020B0604020202020204" charset="0"/>
      <p:regular r:id="rId49"/>
      <p:bold r:id="rId50"/>
      <p:italic r:id="rId51"/>
      <p:boldItalic r:id="rId52"/>
    </p:embeddedFont>
    <p:embeddedFont>
      <p:font typeface="Roboto" panose="020B0604020202020204" charset="0"/>
      <p:regular r:id="rId53"/>
      <p:bold r:id="rId54"/>
      <p:italic r:id="rId55"/>
      <p:boldItalic r:id="rId56"/>
    </p:embeddedFont>
    <p:embeddedFont>
      <p:font typeface="Roboto Condensed" panose="020B0604020202020204" charset="0"/>
      <p:regular r:id="rId57"/>
      <p:bold r:id="rId58"/>
      <p:italic r:id="rId59"/>
      <p:boldItalic r:id="rId60"/>
    </p:embeddedFont>
    <p:embeddedFont>
      <p:font typeface="Roboto Condensed Light" panose="020B0604020202020204" charset="0"/>
      <p:regular r:id="rId61"/>
      <p:italic r:id="rId62"/>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Executive Brief" id="{7385AE86-18AD-4EB0-B145-669753AD03E9}">
          <p14:sldIdLst>
            <p14:sldId id="549"/>
            <p14:sldId id="308"/>
            <p14:sldId id="312"/>
            <p14:sldId id="563"/>
            <p14:sldId id="559"/>
            <p14:sldId id="535"/>
            <p14:sldId id="536"/>
            <p14:sldId id="537"/>
            <p14:sldId id="1171"/>
            <p14:sldId id="1172"/>
            <p14:sldId id="539"/>
            <p14:sldId id="564"/>
            <p14:sldId id="542"/>
            <p14:sldId id="565"/>
            <p14:sldId id="356"/>
            <p14:sldId id="543"/>
            <p14:sldId id="544"/>
          </p14:sldIdLst>
        </p14:section>
        <p14:section name="Concluding Slides" id="{B23963F3-C808-454B-B812-D52523E0225E}">
          <p14:sldIdLst>
            <p14:sldId id="430"/>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36"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90C4"/>
    <a:srgbClr val="4A4A4A"/>
    <a:srgbClr val="1C5989"/>
    <a:srgbClr val="DCEBF8"/>
    <a:srgbClr val="1F6295"/>
    <a:srgbClr val="1A507C"/>
    <a:srgbClr val="559FDD"/>
    <a:srgbClr val="F6F3FB"/>
    <a:srgbClr val="EDE6F6"/>
    <a:srgbClr val="FDF1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814" autoAdjust="0"/>
    <p:restoredTop sz="96357" autoAdjust="0"/>
  </p:normalViewPr>
  <p:slideViewPr>
    <p:cSldViewPr snapToGrid="0">
      <p:cViewPr varScale="1">
        <p:scale>
          <a:sx n="114" d="100"/>
          <a:sy n="114" d="100"/>
        </p:scale>
        <p:origin x="1212" y="102"/>
      </p:cViewPr>
      <p:guideLst>
        <p:guide orient="horz" pos="3792"/>
        <p:guide pos="3817"/>
      </p:guideLst>
    </p:cSldViewPr>
  </p:slideViewPr>
  <p:notesTextViewPr>
    <p:cViewPr>
      <p:scale>
        <a:sx n="1" d="1"/>
        <a:sy n="1" d="1"/>
      </p:scale>
      <p:origin x="0" y="0"/>
    </p:cViewPr>
  </p:notesTextViewPr>
  <p:sorterViewPr>
    <p:cViewPr>
      <p:scale>
        <a:sx n="100" d="100"/>
        <a:sy n="100" d="100"/>
      </p:scale>
      <p:origin x="0" y="-23766"/>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font" Target="fonts/font30.fntdata"/><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4.fntdata"/><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font" Target="fonts/font33.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3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font" Target="fonts/font34.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6.fntdata"/><Relationship Id="rId54" Type="http://schemas.openxmlformats.org/officeDocument/2006/relationships/font" Target="fonts/font29.fntdata"/><Relationship Id="rId62" Type="http://schemas.openxmlformats.org/officeDocument/2006/relationships/font" Target="fonts/font37.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10" Type="http://schemas.openxmlformats.org/officeDocument/2006/relationships/slide" Target="slides/slide5.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font" Target="fonts/font35.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0" i="0" u="none" strike="noStrike" kern="1200" cap="none" spc="0" normalizeH="0" baseline="0">
                <a:solidFill>
                  <a:schemeClr val="tx1"/>
                </a:solidFill>
                <a:latin typeface="Exo" panose="02000503000000000000" pitchFamily="2" charset="77"/>
                <a:ea typeface="+mj-ea"/>
                <a:cs typeface="+mj-cs"/>
              </a:defRPr>
            </a:pPr>
            <a:r>
              <a:rPr lang="en-US" sz="1600" b="1" i="0" dirty="0">
                <a:solidFill>
                  <a:schemeClr val="tx1"/>
                </a:solidFill>
                <a:latin typeface="Montserrat SemiBold" pitchFamily="2" charset="77"/>
              </a:rPr>
              <a:t>Cost</a:t>
            </a:r>
            <a:r>
              <a:rPr lang="en-US" sz="1600" b="1" i="0" baseline="0" dirty="0">
                <a:solidFill>
                  <a:schemeClr val="tx1"/>
                </a:solidFill>
                <a:latin typeface="Montserrat SemiBold" pitchFamily="2" charset="77"/>
              </a:rPr>
              <a:t> of Resolution by Support Level</a:t>
            </a:r>
            <a:endParaRPr lang="en-US" sz="1600" b="1" i="0" dirty="0">
              <a:solidFill>
                <a:schemeClr val="tx1"/>
              </a:solidFill>
              <a:latin typeface="Montserrat SemiBold" pitchFamily="2" charset="77"/>
            </a:endParaRPr>
          </a:p>
        </c:rich>
      </c:tx>
      <c:layout>
        <c:manualLayout>
          <c:xMode val="edge"/>
          <c:yMode val="edge"/>
          <c:x val="0.14422119255614169"/>
          <c:y val="2.2675394786095662E-2"/>
        </c:manualLayout>
      </c:layout>
      <c:overlay val="0"/>
      <c:spPr>
        <a:noFill/>
        <a:ln>
          <a:noFill/>
        </a:ln>
        <a:effectLst/>
      </c:spPr>
      <c:txPr>
        <a:bodyPr rot="0" spcFirstLastPara="1" vertOverflow="ellipsis" vert="horz" wrap="square" anchor="ctr" anchorCtr="1"/>
        <a:lstStyle/>
        <a:p>
          <a:pPr>
            <a:defRPr sz="1600" b="0" i="0" u="none" strike="noStrike" kern="1200" cap="none" spc="0" normalizeH="0" baseline="0">
              <a:solidFill>
                <a:schemeClr val="tx1"/>
              </a:solidFill>
              <a:latin typeface="Exo" panose="02000503000000000000" pitchFamily="2" charset="77"/>
              <a:ea typeface="+mj-ea"/>
              <a:cs typeface="+mj-cs"/>
            </a:defRPr>
          </a:pPr>
          <a:endParaRPr lang="en-US"/>
        </a:p>
      </c:txPr>
    </c:title>
    <c:autoTitleDeleted val="0"/>
    <c:plotArea>
      <c:layout>
        <c:manualLayout>
          <c:layoutTarget val="inner"/>
          <c:xMode val="edge"/>
          <c:yMode val="edge"/>
          <c:x val="0.14424255442981551"/>
          <c:y val="0.17577719137658918"/>
          <c:w val="0.83263815078929382"/>
          <c:h val="0.66926157671652464"/>
        </c:manualLayout>
      </c:layout>
      <c:lineChart>
        <c:grouping val="standard"/>
        <c:varyColors val="0"/>
        <c:ser>
          <c:idx val="0"/>
          <c:order val="0"/>
          <c:tx>
            <c:strRef>
              <c:f>Sheet1!$B$1</c:f>
              <c:strCache>
                <c:ptCount val="1"/>
                <c:pt idx="0">
                  <c:v>Series 1</c:v>
                </c:pt>
              </c:strCache>
            </c:strRef>
          </c:tx>
          <c:spPr>
            <a:ln w="38100" cap="rnd">
              <a:solidFill>
                <a:schemeClr val="accent5"/>
              </a:solidFill>
              <a:round/>
            </a:ln>
            <a:effectLst/>
          </c:spPr>
          <c:marker>
            <c:symbol val="none"/>
          </c:marker>
          <c:dLbls>
            <c:dLbl>
              <c:idx val="1"/>
              <c:layout>
                <c:manualLayout>
                  <c:x val="-8.4946894537787102E-2"/>
                  <c:y val="-4.05179697439424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E8-4653-AA98-F4F649D9F89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Exo" panose="02000503000000000000" pitchFamily="2" charset="77"/>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Self-help (Level 0)</c:v>
                </c:pt>
                <c:pt idx="1">
                  <c:v>Service desk (Level 1)</c:v>
                </c:pt>
                <c:pt idx="2">
                  <c:v>Desktop support (Level 2)</c:v>
                </c:pt>
                <c:pt idx="3">
                  <c:v>IT support (Level 3)</c:v>
                </c:pt>
              </c:strCache>
            </c:strRef>
          </c:cat>
          <c:val>
            <c:numRef>
              <c:f>Sheet1!$B$2:$B$5</c:f>
              <c:numCache>
                <c:formatCode>"$"#,##0_);[Red]\("$"#,##0\)</c:formatCode>
                <c:ptCount val="4"/>
                <c:pt idx="0">
                  <c:v>2</c:v>
                </c:pt>
                <c:pt idx="1">
                  <c:v>22</c:v>
                </c:pt>
                <c:pt idx="2">
                  <c:v>69</c:v>
                </c:pt>
                <c:pt idx="3">
                  <c:v>104</c:v>
                </c:pt>
              </c:numCache>
            </c:numRef>
          </c:val>
          <c:smooth val="0"/>
          <c:extLst>
            <c:ext xmlns:c16="http://schemas.microsoft.com/office/drawing/2014/chart" uri="{C3380CC4-5D6E-409C-BE32-E72D297353CC}">
              <c16:uniqueId val="{00000001-66E8-4653-AA98-F4F649D9F894}"/>
            </c:ext>
          </c:extLst>
        </c:ser>
        <c:dLbls>
          <c:showLegendKey val="0"/>
          <c:showVal val="0"/>
          <c:showCatName val="0"/>
          <c:showSerName val="0"/>
          <c:showPercent val="0"/>
          <c:showBubbleSize val="0"/>
        </c:dLbls>
        <c:smooth val="0"/>
        <c:axId val="479367048"/>
        <c:axId val="479367440"/>
      </c:lineChart>
      <c:catAx>
        <c:axId val="479367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none" spc="0" normalizeH="0" baseline="0">
                <a:solidFill>
                  <a:schemeClr val="tx1"/>
                </a:solidFill>
                <a:latin typeface="Roboto Condensed" panose="02000000000000000000" pitchFamily="2" charset="0"/>
                <a:ea typeface="Roboto Condensed" panose="02000000000000000000" pitchFamily="2" charset="0"/>
                <a:cs typeface="+mn-cs"/>
              </a:defRPr>
            </a:pPr>
            <a:endParaRPr lang="en-US"/>
          </a:p>
        </c:txPr>
        <c:crossAx val="479367440"/>
        <c:crosses val="autoZero"/>
        <c:auto val="1"/>
        <c:lblAlgn val="ctr"/>
        <c:lblOffset val="100"/>
        <c:noMultiLvlLbl val="0"/>
      </c:catAx>
      <c:valAx>
        <c:axId val="479367440"/>
        <c:scaling>
          <c:orientation val="minMax"/>
          <c:max val="1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Exo" panose="02000503000000000000" pitchFamily="2" charset="77"/>
                <a:ea typeface="+mn-ea"/>
                <a:cs typeface="+mn-cs"/>
              </a:defRPr>
            </a:pPr>
            <a:endParaRPr lang="en-US"/>
          </a:p>
        </c:txPr>
        <c:crossAx val="47936704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Exo" panose="02000503000000000000" pitchFamily="2"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1-AF76-44BE-B84C-B3837651A535}"/>
              </c:ext>
            </c:extLst>
          </c:dPt>
          <c:dPt>
            <c:idx val="1"/>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3-AF76-44BE-B84C-B3837651A535}"/>
              </c:ext>
            </c:extLst>
          </c:dPt>
          <c:cat>
            <c:strRef>
              <c:f>Sheet1!$A$2:$A$3</c:f>
              <c:strCache>
                <c:ptCount val="2"/>
                <c:pt idx="0">
                  <c:v>1st Qtr</c:v>
                </c:pt>
                <c:pt idx="1">
                  <c:v>2nd Qtr</c:v>
                </c:pt>
              </c:strCache>
            </c:strRef>
          </c:cat>
          <c:val>
            <c:numRef>
              <c:f>Sheet1!$B$2:$B$3</c:f>
              <c:numCache>
                <c:formatCode>General</c:formatCode>
                <c:ptCount val="2"/>
                <c:pt idx="0">
                  <c:v>61</c:v>
                </c:pt>
                <c:pt idx="1">
                  <c:v>39</c:v>
                </c:pt>
              </c:numCache>
            </c:numRef>
          </c:val>
          <c:extLst>
            <c:ext xmlns:c16="http://schemas.microsoft.com/office/drawing/2014/chart" uri="{C3380CC4-5D6E-409C-BE32-E72D297353CC}">
              <c16:uniqueId val="{00000004-AF76-44BE-B84C-B3837651A535}"/>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1-7DE0-45A9-931D-935AEB95D9B4}"/>
              </c:ext>
            </c:extLst>
          </c:dPt>
          <c:dPt>
            <c:idx val="1"/>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3-7DE0-45A9-931D-935AEB95D9B4}"/>
              </c:ext>
            </c:extLst>
          </c:dPt>
          <c:cat>
            <c:strRef>
              <c:f>Sheet1!$A$2:$A$3</c:f>
              <c:strCache>
                <c:ptCount val="2"/>
                <c:pt idx="0">
                  <c:v>1st Qtr</c:v>
                </c:pt>
                <c:pt idx="1">
                  <c:v>2nd Qtr</c:v>
                </c:pt>
              </c:strCache>
            </c:strRef>
          </c:cat>
          <c:val>
            <c:numRef>
              <c:f>Sheet1!$B$2:$B$3</c:f>
              <c:numCache>
                <c:formatCode>General</c:formatCode>
                <c:ptCount val="2"/>
                <c:pt idx="0">
                  <c:v>51</c:v>
                </c:pt>
                <c:pt idx="1">
                  <c:v>49</c:v>
                </c:pt>
              </c:numCache>
            </c:numRef>
          </c:val>
          <c:extLst>
            <c:ext xmlns:c16="http://schemas.microsoft.com/office/drawing/2014/chart" uri="{C3380CC4-5D6E-409C-BE32-E72D297353CC}">
              <c16:uniqueId val="{00000004-7DE0-45A9-931D-935AEB95D9B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7081-4A36-B38A-B07616D3342B}"/>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7081-4A36-B38A-B07616D3342B}"/>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7081-4A36-B38A-B07616D3342B}"/>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24602591118446887"/>
          <c:y val="5.7986748784967075E-2"/>
          <c:w val="0.55823680929851316"/>
          <c:h val="0.85825461408119164"/>
        </c:manualLayout>
      </c:layout>
      <c:doughnutChart>
        <c:varyColors val="1"/>
        <c:ser>
          <c:idx val="0"/>
          <c:order val="0"/>
          <c:tx>
            <c:strRef>
              <c:f>Sheet1!$B$1</c:f>
              <c:strCache>
                <c:ptCount val="1"/>
                <c:pt idx="0">
                  <c:v>Sales</c:v>
                </c:pt>
              </c:strCache>
            </c:strRef>
          </c:tx>
          <c:dPt>
            <c:idx val="0"/>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1-735E-45E3-8CFA-8AB572BC5068}"/>
              </c:ext>
            </c:extLst>
          </c:dPt>
          <c:dPt>
            <c:idx val="1"/>
            <c:bubble3D val="0"/>
            <c:spPr>
              <a:solidFill>
                <a:schemeClr val="accent4">
                  <a:tint val="77000"/>
                </a:schemeClr>
              </a:solidFill>
              <a:ln w="19050">
                <a:solidFill>
                  <a:schemeClr val="lt1"/>
                </a:solidFill>
              </a:ln>
              <a:effectLst/>
            </c:spPr>
            <c:extLst>
              <c:ext xmlns:c16="http://schemas.microsoft.com/office/drawing/2014/chart" uri="{C3380CC4-5D6E-409C-BE32-E72D297353CC}">
                <c16:uniqueId val="{00000003-735E-45E3-8CFA-8AB572BC5068}"/>
              </c:ext>
            </c:extLst>
          </c:dPt>
          <c:cat>
            <c:strRef>
              <c:f>Sheet1!$A$2:$A$3</c:f>
              <c:strCache>
                <c:ptCount val="2"/>
                <c:pt idx="0">
                  <c:v>1st Qtr</c:v>
                </c:pt>
                <c:pt idx="1">
                  <c:v>2nd Qtr</c:v>
                </c:pt>
              </c:strCache>
            </c:strRef>
          </c:cat>
          <c:val>
            <c:numRef>
              <c:f>Sheet1!$B$2:$B$3</c:f>
              <c:numCache>
                <c:formatCode>General</c:formatCode>
                <c:ptCount val="2"/>
                <c:pt idx="0">
                  <c:v>44</c:v>
                </c:pt>
                <c:pt idx="1">
                  <c:v>56</c:v>
                </c:pt>
              </c:numCache>
            </c:numRef>
          </c:val>
          <c:extLst>
            <c:ext xmlns:c16="http://schemas.microsoft.com/office/drawing/2014/chart" uri="{C3380CC4-5D6E-409C-BE32-E72D297353CC}">
              <c16:uniqueId val="{00000004-735E-45E3-8CFA-8AB572BC5068}"/>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562925108205256E-2"/>
          <c:y val="5.813276765594818E-2"/>
          <c:w val="0.93687414978358952"/>
          <c:h val="0.8172970159384486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4-EC23-4E05-817B-4B37867831D9}"/>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EC23-4E05-817B-4B37867831D9}"/>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Exo" panose="02000503000000000000"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Category 1</c:v>
                </c:pt>
                <c:pt idx="1">
                  <c:v>Category 2</c:v>
                </c:pt>
                <c:pt idx="2">
                  <c:v>Category 3</c:v>
                </c:pt>
              </c:strCache>
            </c:strRef>
          </c:cat>
          <c:val>
            <c:numRef>
              <c:f>Sheet1!$B$2:$B$4</c:f>
              <c:numCache>
                <c:formatCode>0%</c:formatCode>
                <c:ptCount val="3"/>
                <c:pt idx="0">
                  <c:v>0.16</c:v>
                </c:pt>
                <c:pt idx="1">
                  <c:v>0.27</c:v>
                </c:pt>
                <c:pt idx="2">
                  <c:v>0.28000000000000003</c:v>
                </c:pt>
              </c:numCache>
            </c:numRef>
          </c:val>
          <c:extLst>
            <c:ext xmlns:c16="http://schemas.microsoft.com/office/drawing/2014/chart" uri="{C3380CC4-5D6E-409C-BE32-E72D297353CC}">
              <c16:uniqueId val="{00000000-EC23-4E05-817B-4B37867831D9}"/>
            </c:ext>
          </c:extLst>
        </c:ser>
        <c:dLbls>
          <c:showLegendKey val="0"/>
          <c:showVal val="0"/>
          <c:showCatName val="0"/>
          <c:showSerName val="0"/>
          <c:showPercent val="0"/>
          <c:showBubbleSize val="0"/>
        </c:dLbls>
        <c:gapWidth val="27"/>
        <c:axId val="479370968"/>
        <c:axId val="479371360"/>
      </c:barChart>
      <c:catAx>
        <c:axId val="479370968"/>
        <c:scaling>
          <c:orientation val="minMax"/>
        </c:scaling>
        <c:delete val="1"/>
        <c:axPos val="l"/>
        <c:numFmt formatCode="General" sourceLinked="1"/>
        <c:majorTickMark val="none"/>
        <c:minorTickMark val="none"/>
        <c:tickLblPos val="nextTo"/>
        <c:crossAx val="479371360"/>
        <c:crosses val="autoZero"/>
        <c:auto val="1"/>
        <c:lblAlgn val="ctr"/>
        <c:lblOffset val="100"/>
        <c:noMultiLvlLbl val="0"/>
      </c:catAx>
      <c:valAx>
        <c:axId val="479371360"/>
        <c:scaling>
          <c:orientation val="minMax"/>
        </c:scaling>
        <c:delete val="1"/>
        <c:axPos val="b"/>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crossAx val="479370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Exo" panose="02000503000000000000" pitchFamily="2" charset="77"/>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562925108205256E-2"/>
          <c:y val="5.813276765594818E-2"/>
          <c:w val="0.93687414978358952"/>
          <c:h val="0.8172970159384486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066A-4910-947B-2DF6F8D7BCCC}"/>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5-066A-4910-947B-2DF6F8D7BCC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066A-4910-947B-2DF6F8D7BCC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Exo" panose="02000503000000000000"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Category 1</c:v>
                </c:pt>
                <c:pt idx="1">
                  <c:v>Category 2</c:v>
                </c:pt>
                <c:pt idx="2">
                  <c:v>Category 3</c:v>
                </c:pt>
              </c:strCache>
            </c:strRef>
          </c:cat>
          <c:val>
            <c:numRef>
              <c:f>Sheet1!$B$2:$B$4</c:f>
              <c:numCache>
                <c:formatCode>0%</c:formatCode>
                <c:ptCount val="3"/>
                <c:pt idx="0">
                  <c:v>0.28000000000000003</c:v>
                </c:pt>
                <c:pt idx="1">
                  <c:v>0.43</c:v>
                </c:pt>
                <c:pt idx="2">
                  <c:v>0.5</c:v>
                </c:pt>
              </c:numCache>
            </c:numRef>
          </c:val>
          <c:extLst>
            <c:ext xmlns:c16="http://schemas.microsoft.com/office/drawing/2014/chart" uri="{C3380CC4-5D6E-409C-BE32-E72D297353CC}">
              <c16:uniqueId val="{00000004-066A-4910-947B-2DF6F8D7BCCC}"/>
            </c:ext>
          </c:extLst>
        </c:ser>
        <c:dLbls>
          <c:showLegendKey val="0"/>
          <c:showVal val="0"/>
          <c:showCatName val="0"/>
          <c:showSerName val="0"/>
          <c:showPercent val="0"/>
          <c:showBubbleSize val="0"/>
        </c:dLbls>
        <c:gapWidth val="27"/>
        <c:axId val="479370968"/>
        <c:axId val="479371360"/>
      </c:barChart>
      <c:catAx>
        <c:axId val="479370968"/>
        <c:scaling>
          <c:orientation val="minMax"/>
        </c:scaling>
        <c:delete val="1"/>
        <c:axPos val="l"/>
        <c:numFmt formatCode="General" sourceLinked="1"/>
        <c:majorTickMark val="none"/>
        <c:minorTickMark val="none"/>
        <c:tickLblPos val="nextTo"/>
        <c:crossAx val="479371360"/>
        <c:crosses val="autoZero"/>
        <c:auto val="1"/>
        <c:lblAlgn val="ctr"/>
        <c:lblOffset val="100"/>
        <c:noMultiLvlLbl val="0"/>
      </c:catAx>
      <c:valAx>
        <c:axId val="479371360"/>
        <c:scaling>
          <c:orientation val="minMax"/>
        </c:scaling>
        <c:delete val="1"/>
        <c:axPos val="b"/>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crossAx val="479370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Exo" panose="02000503000000000000"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400" dirty="0">
              <a:latin typeface="Montserrat" panose="00000500000000000000" pitchFamily="2" charset="0"/>
            </a:rPr>
            <a:t>Prepare</a:t>
          </a: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7056D383-411B-7148-8C11-DEBBCFD10AE9}">
      <dgm:prSet phldrT="[Text]" custT="1"/>
      <dgm:spPr/>
      <dgm:t>
        <a:bodyPr/>
        <a:lstStyle/>
        <a:p>
          <a:r>
            <a:rPr lang="en-US" sz="1400" dirty="0">
              <a:latin typeface="Montserrat" panose="00000500000000000000" pitchFamily="2" charset="0"/>
            </a:rPr>
            <a:t>Shift to automation</a:t>
          </a:r>
        </a:p>
      </dgm:t>
    </dgm:pt>
    <dgm:pt modelId="{D1165063-84DD-F249-B58B-B618D7B2D8D6}" type="parTrans" cxnId="{DB280919-C679-5349-A63E-298813BEF1C0}">
      <dgm:prSet/>
      <dgm:spPr/>
      <dgm:t>
        <a:bodyPr/>
        <a:lstStyle/>
        <a:p>
          <a:endParaRPr lang="en-US" sz="1200">
            <a:latin typeface="Montserrat" panose="00000500000000000000" pitchFamily="2" charset="0"/>
          </a:endParaRPr>
        </a:p>
      </dgm:t>
    </dgm:pt>
    <dgm:pt modelId="{A5AF815B-3CF0-6E42-8D38-9ADD345D7F12}" type="sibTrans" cxnId="{DB280919-C679-5349-A63E-298813BEF1C0}">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US" sz="1400" dirty="0">
              <a:latin typeface="Montserrat" panose="00000500000000000000" pitchFamily="2" charset="0"/>
            </a:rPr>
            <a:t>Shift to Level 1</a:t>
          </a:r>
          <a:endParaRPr lang="en-CA" sz="1400" dirty="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dgm:t>
        <a:bodyPr/>
        <a:lstStyle/>
        <a:p>
          <a:r>
            <a:rPr lang="en-US" sz="1400" dirty="0">
              <a:latin typeface="Montserrat" panose="00000500000000000000" pitchFamily="2" charset="0"/>
            </a:rPr>
            <a:t>Shift to end user</a:t>
          </a:r>
          <a:endParaRPr lang="en-CA" sz="1400" dirty="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5F6C611F-A00D-49C9-BCC6-94D5B64140D5}">
      <dgm:prSet custT="1"/>
      <dgm:spPr/>
      <dgm:t>
        <a:bodyPr/>
        <a:lstStyle/>
        <a:p>
          <a:r>
            <a:rPr lang="en-US" sz="1400" dirty="0">
              <a:latin typeface="Montserrat" panose="00000500000000000000" pitchFamily="2" charset="0"/>
            </a:rPr>
            <a:t>Implement</a:t>
          </a:r>
          <a:endParaRPr lang="en-CA" sz="1400" dirty="0">
            <a:latin typeface="Montserrat" panose="00000500000000000000" pitchFamily="2" charset="0"/>
          </a:endParaRPr>
        </a:p>
      </dgm:t>
    </dgm:pt>
    <dgm:pt modelId="{326A71CD-9A9F-4E2C-9657-1A8EF0F3683F}" type="parTrans" cxnId="{70CEFB52-187B-424E-B94B-065F811195BB}">
      <dgm:prSet/>
      <dgm:spPr/>
      <dgm:t>
        <a:bodyPr/>
        <a:lstStyle/>
        <a:p>
          <a:endParaRPr lang="en-CA" sz="1200">
            <a:latin typeface="Montserrat" panose="00000500000000000000" pitchFamily="2" charset="0"/>
          </a:endParaRPr>
        </a:p>
      </dgm:t>
    </dgm:pt>
    <dgm:pt modelId="{0DCA11DC-69F2-4038-8148-F8EFAC97C681}" type="sibTrans" cxnId="{70CEFB52-187B-424E-B94B-065F811195BB}">
      <dgm:prSet/>
      <dgm:spPr/>
      <dgm:t>
        <a:bodyPr/>
        <a:lstStyle/>
        <a:p>
          <a:endParaRPr lang="en-CA"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5">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5">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5">
        <dgm:presLayoutVars>
          <dgm:bulletEnabled val="1"/>
        </dgm:presLayoutVars>
      </dgm:prSet>
      <dgm:spPr/>
    </dgm:pt>
    <dgm:pt modelId="{29175B23-9301-4638-A3F5-836D9EBFA5B8}" type="pres">
      <dgm:prSet presAssocID="{5F0499E6-A836-4741-8AD6-C1E85B597A6F}" presName="parSpace" presStyleCnt="0"/>
      <dgm:spPr/>
    </dgm:pt>
    <dgm:pt modelId="{3DB7A99E-41BC-AC47-994C-7774AEF62FE1}" type="pres">
      <dgm:prSet presAssocID="{7056D383-411B-7148-8C11-DEBBCFD10AE9}" presName="parTxOnly" presStyleLbl="node1" presStyleIdx="3" presStyleCnt="5">
        <dgm:presLayoutVars>
          <dgm:bulletEnabled val="1"/>
        </dgm:presLayoutVars>
      </dgm:prSet>
      <dgm:spPr/>
    </dgm:pt>
    <dgm:pt modelId="{56E9E376-C35D-3A43-9D88-F119A55CFB51}" type="pres">
      <dgm:prSet presAssocID="{A5AF815B-3CF0-6E42-8D38-9ADD345D7F12}" presName="parSpace" presStyleCnt="0"/>
      <dgm:spPr/>
    </dgm:pt>
    <dgm:pt modelId="{C57FC37E-A485-469F-A59F-383E1BCAC426}" type="pres">
      <dgm:prSet presAssocID="{5F6C611F-A00D-49C9-BCC6-94D5B64140D5}" presName="parTxOnly" presStyleLbl="node1" presStyleIdx="4" presStyleCnt="5">
        <dgm:presLayoutVars>
          <dgm:bulletEnabled val="1"/>
        </dgm:presLayoutVars>
      </dgm:prSet>
      <dgm:spPr/>
    </dgm:pt>
  </dgm:ptLst>
  <dgm:cxnLst>
    <dgm:cxn modelId="{DB280919-C679-5349-A63E-298813BEF1C0}" srcId="{FC53A58F-395B-E34E-974F-C212E9B9E745}" destId="{7056D383-411B-7148-8C11-DEBBCFD10AE9}" srcOrd="3" destOrd="0" parTransId="{D1165063-84DD-F249-B58B-B618D7B2D8D6}" sibTransId="{A5AF815B-3CF0-6E42-8D38-9ADD345D7F12}"/>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70CEFB52-187B-424E-B94B-065F811195BB}" srcId="{FC53A58F-395B-E34E-974F-C212E9B9E745}" destId="{5F6C611F-A00D-49C9-BCC6-94D5B64140D5}" srcOrd="4" destOrd="0" parTransId="{326A71CD-9A9F-4E2C-9657-1A8EF0F3683F}" sibTransId="{0DCA11DC-69F2-4038-8148-F8EFAC97C681}"/>
    <dgm:cxn modelId="{4C3E2C7F-1D2E-4655-A78A-27F207E64FF6}" type="presOf" srcId="{FC53A58F-395B-E34E-974F-C212E9B9E745}" destId="{9F474F36-DA79-054F-BBFD-666192C13D50}" srcOrd="0" destOrd="0" presId="urn:microsoft.com/office/officeart/2005/8/layout/hChevron3"/>
    <dgm:cxn modelId="{95A8C48B-6968-46B3-9E1F-C73715DBEFEB}" type="presOf" srcId="{5F6C611F-A00D-49C9-BCC6-94D5B64140D5}" destId="{C57FC37E-A485-469F-A59F-383E1BCAC426}" srcOrd="0" destOrd="0" presId="urn:microsoft.com/office/officeart/2005/8/layout/hChevron3"/>
    <dgm:cxn modelId="{5185D2AA-7298-4CFD-B9B1-4BC438C9C953}" type="presOf" srcId="{7056D383-411B-7148-8C11-DEBBCFD10AE9}" destId="{3DB7A99E-41BC-AC47-994C-7774AEF62FE1}"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 modelId="{D6DA4E03-2184-4397-BD3A-8022B4BEF974}" type="presParOf" srcId="{9F474F36-DA79-054F-BBFD-666192C13D50}" destId="{29175B23-9301-4638-A3F5-836D9EBFA5B8}" srcOrd="5" destOrd="0" presId="urn:microsoft.com/office/officeart/2005/8/layout/hChevron3"/>
    <dgm:cxn modelId="{0E64C360-D841-4C8A-84C9-D785DD990BD7}" type="presParOf" srcId="{9F474F36-DA79-054F-BBFD-666192C13D50}" destId="{3DB7A99E-41BC-AC47-994C-7774AEF62FE1}" srcOrd="6" destOrd="0" presId="urn:microsoft.com/office/officeart/2005/8/layout/hChevron3"/>
    <dgm:cxn modelId="{7E59CA68-239F-46B7-9A34-054680508DE3}" type="presParOf" srcId="{9F474F36-DA79-054F-BBFD-666192C13D50}" destId="{56E9E376-C35D-3A43-9D88-F119A55CFB51}" srcOrd="7" destOrd="0" presId="urn:microsoft.com/office/officeart/2005/8/layout/hChevron3"/>
    <dgm:cxn modelId="{2872F454-02AC-4E1A-9C47-525019E3A960}" type="presParOf" srcId="{9F474F36-DA79-054F-BBFD-666192C13D50}" destId="{C57FC37E-A485-469F-A59F-383E1BCAC426}" srcOrd="8" destOrd="0" presId="urn:microsoft.com/office/officeart/2005/8/layout/hChevron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1055" y="96455"/>
          <a:ext cx="2058200" cy="823280"/>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panose="00000500000000000000" pitchFamily="2" charset="0"/>
            </a:rPr>
            <a:t>Prepare</a:t>
          </a:r>
        </a:p>
      </dsp:txBody>
      <dsp:txXfrm>
        <a:off x="1055" y="96455"/>
        <a:ext cx="1852380" cy="823280"/>
      </dsp:txXfrm>
    </dsp:sp>
    <dsp:sp modelId="{BE840A39-1306-4AEF-ADCD-28099CAE7BE1}">
      <dsp:nvSpPr>
        <dsp:cNvPr id="0" name=""/>
        <dsp:cNvSpPr/>
      </dsp:nvSpPr>
      <dsp:spPr>
        <a:xfrm>
          <a:off x="1647615" y="96455"/>
          <a:ext cx="2058200" cy="823280"/>
        </a:xfrm>
        <a:prstGeom prst="chevron">
          <a:avLst/>
        </a:prstGeom>
        <a:solidFill>
          <a:schemeClr val="accent1">
            <a:shade val="80000"/>
            <a:hueOff val="133729"/>
            <a:satOff val="-7418"/>
            <a:lumOff val="79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panose="00000500000000000000" pitchFamily="2" charset="0"/>
            </a:rPr>
            <a:t>Shift to Level 1</a:t>
          </a:r>
          <a:endParaRPr lang="en-CA" sz="1400" kern="1200" dirty="0">
            <a:latin typeface="Montserrat" panose="00000500000000000000" pitchFamily="2" charset="0"/>
          </a:endParaRPr>
        </a:p>
      </dsp:txBody>
      <dsp:txXfrm>
        <a:off x="2059255" y="96455"/>
        <a:ext cx="1234920" cy="823280"/>
      </dsp:txXfrm>
    </dsp:sp>
    <dsp:sp modelId="{A8612D2A-892A-4F89-A395-9A98FAF04D82}">
      <dsp:nvSpPr>
        <dsp:cNvPr id="0" name=""/>
        <dsp:cNvSpPr/>
      </dsp:nvSpPr>
      <dsp:spPr>
        <a:xfrm>
          <a:off x="3294175" y="96455"/>
          <a:ext cx="2058200" cy="823280"/>
        </a:xfrm>
        <a:prstGeom prst="chevron">
          <a:avLst/>
        </a:prstGeom>
        <a:solidFill>
          <a:schemeClr val="accent1">
            <a:shade val="80000"/>
            <a:hueOff val="267459"/>
            <a:satOff val="-14837"/>
            <a:lumOff val="15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panose="00000500000000000000" pitchFamily="2" charset="0"/>
            </a:rPr>
            <a:t>Shift to end user</a:t>
          </a:r>
          <a:endParaRPr lang="en-CA" sz="1400" kern="1200" dirty="0">
            <a:latin typeface="Montserrat" panose="00000500000000000000" pitchFamily="2" charset="0"/>
          </a:endParaRPr>
        </a:p>
      </dsp:txBody>
      <dsp:txXfrm>
        <a:off x="3705815" y="96455"/>
        <a:ext cx="1234920" cy="823280"/>
      </dsp:txXfrm>
    </dsp:sp>
    <dsp:sp modelId="{3DB7A99E-41BC-AC47-994C-7774AEF62FE1}">
      <dsp:nvSpPr>
        <dsp:cNvPr id="0" name=""/>
        <dsp:cNvSpPr/>
      </dsp:nvSpPr>
      <dsp:spPr>
        <a:xfrm>
          <a:off x="4940735" y="96455"/>
          <a:ext cx="2058200" cy="823280"/>
        </a:xfrm>
        <a:prstGeom prst="chevron">
          <a:avLst/>
        </a:prstGeom>
        <a:solidFill>
          <a:schemeClr val="accent1">
            <a:shade val="80000"/>
            <a:hueOff val="401188"/>
            <a:satOff val="-22255"/>
            <a:lumOff val="238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panose="00000500000000000000" pitchFamily="2" charset="0"/>
            </a:rPr>
            <a:t>Shift to automation</a:t>
          </a:r>
        </a:p>
      </dsp:txBody>
      <dsp:txXfrm>
        <a:off x="5352375" y="96455"/>
        <a:ext cx="1234920" cy="823280"/>
      </dsp:txXfrm>
    </dsp:sp>
    <dsp:sp modelId="{C57FC37E-A485-469F-A59F-383E1BCAC426}">
      <dsp:nvSpPr>
        <dsp:cNvPr id="0" name=""/>
        <dsp:cNvSpPr/>
      </dsp:nvSpPr>
      <dsp:spPr>
        <a:xfrm>
          <a:off x="6587295" y="96455"/>
          <a:ext cx="2058200" cy="823280"/>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panose="00000500000000000000" pitchFamily="2" charset="0"/>
            </a:rPr>
            <a:t>Implement</a:t>
          </a:r>
          <a:endParaRPr lang="en-CA" sz="1400" kern="1200" dirty="0">
            <a:latin typeface="Montserrat" panose="00000500000000000000" pitchFamily="2" charset="0"/>
          </a:endParaRPr>
        </a:p>
      </dsp:txBody>
      <dsp:txXfrm>
        <a:off x="6998935" y="96455"/>
        <a:ext cx="1234920" cy="82328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3/3/2021</a:t>
            </a:fld>
            <a:endParaRPr lang="en-US" dirty="0"/>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dirty="0"/>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3/3/2021</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377677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dirty="0"/>
          </a:p>
        </p:txBody>
      </p:sp>
    </p:spTree>
    <p:extLst>
      <p:ext uri="{BB962C8B-B14F-4D97-AF65-F5344CB8AC3E}">
        <p14:creationId xmlns:p14="http://schemas.microsoft.com/office/powerpoint/2010/main" val="1702244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5065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907799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t>14</a:t>
            </a:fld>
            <a:endParaRPr lang="en-US" dirty="0"/>
          </a:p>
        </p:txBody>
      </p:sp>
    </p:spTree>
    <p:extLst>
      <p:ext uri="{BB962C8B-B14F-4D97-AF65-F5344CB8AC3E}">
        <p14:creationId xmlns:p14="http://schemas.microsoft.com/office/powerpoint/2010/main" val="371060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4.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858585"/>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741173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970301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858585"/>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52639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chemeClr val="accent1"/>
                </a:solidFill>
                <a:latin typeface="Montserrat SemiBold" pitchFamily="2" charset="77"/>
              </a:rPr>
              <a:t>Info-Tech offers various levels of support to best suit your needs</a:t>
            </a:r>
            <a:endParaRPr lang="en-US" sz="4000" b="1" i="0" spc="-30" dirty="0">
              <a:solidFill>
                <a:schemeClr val="accent1"/>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491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40878CB2-B10A-DE43-B5F1-CC1A4F9590DA}"/>
              </a:ext>
            </a:extLst>
          </p:cNvPr>
          <p:cNvSpPr>
            <a:spLocks noGrp="1"/>
          </p:cNvSpPr>
          <p:nvPr>
            <p:ph type="body" sz="quarter" idx="12" hasCustomPrompt="1"/>
          </p:nvPr>
        </p:nvSpPr>
        <p:spPr>
          <a:xfrm>
            <a:off x="6218985"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Tree>
    <p:extLst>
      <p:ext uri="{BB962C8B-B14F-4D97-AF65-F5344CB8AC3E}">
        <p14:creationId xmlns:p14="http://schemas.microsoft.com/office/powerpoint/2010/main" val="616787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915400" y="0"/>
            <a:ext cx="3278187"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9633526" y="952500"/>
            <a:ext cx="1956811"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673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7334250" y="0"/>
            <a:ext cx="4859338"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ack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ED2D3-C5F7-A340-9A6C-DD3EEEE7C8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85599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7"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3"/>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3"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3"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3"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8"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1" y="1710872"/>
            <a:ext cx="6261395" cy="1393834"/>
          </a:xfrm>
          <a:prstGeom prst="rect">
            <a:avLst/>
          </a:prstGeom>
        </p:spPr>
        <p:txBody>
          <a:bodyPr lIns="0" tIns="0" rIns="0" bIns="0" numCol="1" spcCol="292608"/>
          <a:lstStyle>
            <a:lvl1pPr marL="179370" indent="-17937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1" y="3276600"/>
            <a:ext cx="6261395" cy="1393834"/>
          </a:xfrm>
          <a:prstGeom prst="rect">
            <a:avLst/>
          </a:prstGeom>
        </p:spPr>
        <p:txBody>
          <a:bodyPr lIns="0" tIns="0" rIns="0" bIns="0" numCol="1" spcCol="292608"/>
          <a:lstStyle>
            <a:lvl1pPr marL="179370" indent="-17937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1" y="4876800"/>
            <a:ext cx="6261395" cy="1393834"/>
          </a:xfrm>
          <a:prstGeom prst="rect">
            <a:avLst/>
          </a:prstGeom>
        </p:spPr>
        <p:txBody>
          <a:bodyPr lIns="0" tIns="0" rIns="0" bIns="0" numCol="1" spcCol="292608"/>
          <a:lstStyle>
            <a:lvl1pPr marL="179370" indent="-17937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190922"/>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5"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5"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62074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5"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5"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1503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800"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3"/>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90000"/>
              </a:lnSpc>
              <a:buNone/>
              <a:defRPr sz="2000" b="0" i="0">
                <a:solidFill>
                  <a:srgbClr val="848585"/>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31"/>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4" y="4835638"/>
            <a:ext cx="7070567" cy="939371"/>
          </a:xfrm>
          <a:prstGeom prst="rect">
            <a:avLst/>
          </a:prstGeom>
        </p:spPr>
        <p:txBody>
          <a:bodyPr lIns="0" tIns="0" rIns="0" bIns="0">
            <a:noAutofit/>
          </a:bodyPr>
          <a:lstStyle>
            <a:lvl1pPr marL="0" indent="0">
              <a:lnSpc>
                <a:spcPct val="90000"/>
              </a:lnSpc>
              <a:buNone/>
              <a:defRPr sz="2000" b="1" i="0" spc="0">
                <a:solidFill>
                  <a:srgbClr val="858585"/>
                </a:solidFill>
                <a:latin typeface="Montserrat SemiBold"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5"/>
            <a:ext cx="5237948" cy="1263015"/>
          </a:xfrm>
          <a:prstGeom prst="rect">
            <a:avLst/>
          </a:prstGeom>
        </p:spPr>
        <p:txBody>
          <a:bodyPr lIns="0" tIns="0" rIns="0" bIns="0">
            <a:noAutofit/>
          </a:bodyPr>
          <a:lstStyle>
            <a:lvl1pPr marL="0" indent="0">
              <a:lnSpc>
                <a:spcPct val="90000"/>
              </a:lnSpc>
              <a:buNone/>
              <a:defRPr sz="1600" b="0" i="0">
                <a:solidFill>
                  <a:srgbClr val="848585"/>
                </a:solidFill>
                <a:latin typeface="Exo" panose="02000503000000000000" pitchFamily="2" charset="77"/>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614778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6" y="3282773"/>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3"/>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9"/>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dirty="0"/>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7" y="4561401"/>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6" y="4561401"/>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6"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4"/>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8" y="4884774"/>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8"/>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6" y="514803"/>
            <a:ext cx="7580199" cy="541209"/>
          </a:xfrm>
          <a:prstGeom prst="rect">
            <a:avLst/>
          </a:prstGeom>
        </p:spPr>
        <p:txBody>
          <a:bodyPr vert="horz" wrap="square" lIns="0" tIns="6930" rIns="0" bIns="0" rtlCol="0">
            <a:noAutofit/>
          </a:bodyPr>
          <a:lstStyle/>
          <a:p>
            <a:pPr marL="7700" marR="242951" algn="l">
              <a:lnSpc>
                <a:spcPct val="90000"/>
              </a:lnSpc>
              <a:spcBef>
                <a:spcPts val="55"/>
              </a:spcBef>
            </a:pPr>
            <a:r>
              <a:rPr lang="en-US" sz="4000" b="1" i="0" dirty="0">
                <a:solidFill>
                  <a:srgbClr val="717171"/>
                </a:solidFill>
                <a:latin typeface="Montserrat SemiBold" pitchFamily="2" charset="77"/>
              </a:rPr>
              <a:t>Additional Support</a:t>
            </a:r>
            <a:endParaRPr lang="en-US" sz="4000" b="1" i="0" spc="-30" dirty="0">
              <a:solidFill>
                <a:srgbClr val="717171"/>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8" y="1163684"/>
            <a:ext cx="4059302" cy="1481761"/>
          </a:xfrm>
          <a:prstGeom prst="rect">
            <a:avLst/>
          </a:prstGeom>
        </p:spPr>
        <p:txBody>
          <a:bodyPr vert="horz" wrap="square" lIns="0" tIns="6930" rIns="0" bIns="0" rtlCol="0">
            <a:noAutofit/>
          </a:bodyPr>
          <a:lstStyle/>
          <a:p>
            <a:pPr marL="7700" marR="242951" lvl="0" indent="0" algn="l" defTabSz="554437" rtl="0" eaLnBrk="1" fontAlgn="auto" latinLnBrk="0" hangingPunct="1">
              <a:lnSpc>
                <a:spcPct val="110000"/>
              </a:lnSpc>
              <a:spcBef>
                <a:spcPts val="1000"/>
              </a:spcBef>
              <a:spcAft>
                <a:spcPts val="0"/>
              </a:spcAft>
              <a:buClrTx/>
              <a:buSzTx/>
              <a:buFontTx/>
              <a:buNone/>
              <a:tabLst/>
              <a:defRPr/>
            </a:pPr>
            <a:r>
              <a:rPr lang="en-US" sz="1600" dirty="0">
                <a:solidFill>
                  <a:srgbClr val="717171"/>
                </a:solidFill>
                <a:latin typeface="Exo" panose="02000503000000000000" pitchFamily="2" charset="77"/>
              </a:rPr>
              <a:t>If you would like additional support, have our analysts guide you through other phases as part of an Info-Tech Workshop.</a:t>
            </a:r>
          </a:p>
          <a:p>
            <a:pPr marL="7700" marR="242951" lvl="0" indent="0" algn="l" defTabSz="554437" rtl="0" eaLnBrk="1" fontAlgn="auto" latinLnBrk="0" hangingPunct="1">
              <a:lnSpc>
                <a:spcPct val="110000"/>
              </a:lnSpc>
              <a:spcBef>
                <a:spcPts val="1000"/>
              </a:spcBef>
              <a:spcAft>
                <a:spcPts val="0"/>
              </a:spcAft>
              <a:buClrTx/>
              <a:buSzTx/>
              <a:buFontTx/>
              <a:buNone/>
              <a:tabLst/>
              <a:defRPr/>
            </a:pPr>
            <a:endParaRPr lang="en-US" sz="1600" dirty="0">
              <a:solidFill>
                <a:srgbClr val="717171"/>
              </a:solidFill>
              <a:latin typeface="Exo" panose="02000503000000000000" pitchFamily="2" charset="77"/>
            </a:endParaRPr>
          </a:p>
          <a:p>
            <a:pPr marL="7700" marR="242951" lvl="0" indent="0" algn="l" defTabSz="554437" rtl="0" eaLnBrk="1" fontAlgn="auto" latinLnBrk="0" hangingPunct="1">
              <a:lnSpc>
                <a:spcPct val="110000"/>
              </a:lnSpc>
              <a:spcBef>
                <a:spcPts val="1000"/>
              </a:spcBef>
              <a:spcAft>
                <a:spcPts val="0"/>
              </a:spcAft>
              <a:buClrTx/>
              <a:buSzTx/>
              <a:buFontTx/>
              <a:buNone/>
              <a:tabLst/>
              <a:defRPr/>
            </a:pPr>
            <a:endParaRPr lang="en-US" sz="1600" dirty="0">
              <a:solidFill>
                <a:srgbClr val="717171"/>
              </a:solidFill>
              <a:latin typeface="Exo" panose="02000503000000000000" pitchFamily="2" charset="77"/>
            </a:endParaRPr>
          </a:p>
          <a:p>
            <a:pPr marL="7700" marR="242951" lvl="0" indent="0" algn="l" defTabSz="554437" rtl="0" eaLnBrk="1" fontAlgn="auto" latinLnBrk="0" hangingPunct="1">
              <a:lnSpc>
                <a:spcPct val="110000"/>
              </a:lnSpc>
              <a:spcBef>
                <a:spcPts val="1000"/>
              </a:spcBef>
              <a:spcAft>
                <a:spcPts val="0"/>
              </a:spcAft>
              <a:buClrTx/>
              <a:buSzTx/>
              <a:buFontTx/>
              <a:buNone/>
              <a:tabLst/>
              <a:defRPr/>
            </a:pPr>
            <a:endParaRPr lang="en-US" sz="1600" dirty="0">
              <a:solidFill>
                <a:srgbClr val="717171"/>
              </a:solidFill>
              <a:latin typeface="Exo" panose="02000503000000000000" pitchFamily="2" charset="77"/>
            </a:endParaRPr>
          </a:p>
        </p:txBody>
      </p:sp>
    </p:spTree>
    <p:extLst>
      <p:ext uri="{BB962C8B-B14F-4D97-AF65-F5344CB8AC3E}">
        <p14:creationId xmlns:p14="http://schemas.microsoft.com/office/powerpoint/2010/main" val="1605338033"/>
      </p:ext>
    </p:extLst>
  </p:cSld>
  <p:clrMapOvr>
    <a:masterClrMapping/>
  </p:clrMapOvr>
  <p:extLst>
    <p:ext uri="{DCECCB84-F9BA-43D5-87BE-67443E8EF086}">
      <p15:sldGuideLst xmlns:p15="http://schemas.microsoft.com/office/powerpoint/2012/main">
        <p15:guide id="1" orient="horz" pos="84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858585"/>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410549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000000"/>
                </a:solidFill>
                <a:latin typeface="Montserrat"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71717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Light"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Light"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Light"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Light"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baseline="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lnSpc>
                <a:spcPct val="90000"/>
              </a:lnSpc>
              <a:defRPr b="0" i="0">
                <a:solidFill>
                  <a:srgbClr val="717171"/>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5763" y="1124222"/>
            <a:ext cx="1445326"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5763" y="977814"/>
            <a:ext cx="1251459"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717272"/>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23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717272"/>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4.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 </a:t>
            </a:r>
            <a:r>
              <a:rPr sz="788" b="0" i="0" spc="3" dirty="0">
                <a:solidFill>
                  <a:schemeClr val="tx1"/>
                </a:solidFill>
                <a:latin typeface="Roboto Condensed Light" panose="02000000000000000000" pitchFamily="2" charset="0"/>
                <a:ea typeface="Roboto Condensed Light" panose="02000000000000000000" pitchFamily="2" charset="0"/>
                <a:cs typeface="Arial"/>
              </a:rPr>
              <a:t>Inc. </a:t>
            </a:r>
            <a:r>
              <a:rPr sz="788" b="0" i="0" dirty="0">
                <a:solidFill>
                  <a:schemeClr val="tx1"/>
                </a:solidFill>
                <a:latin typeface="Roboto Condensed Light" panose="02000000000000000000" pitchFamily="2" charset="0"/>
                <a:ea typeface="Roboto Condensed Light" panose="02000000000000000000" pitchFamily="2" charset="0"/>
                <a:cs typeface="Arial"/>
              </a:rPr>
              <a:t>is </a:t>
            </a:r>
            <a:r>
              <a:rPr sz="788" b="0" i="0" spc="6" dirty="0">
                <a:solidFill>
                  <a:schemeClr val="tx1"/>
                </a:solidFill>
                <a:latin typeface="Roboto Condensed Light" panose="02000000000000000000" pitchFamily="2" charset="0"/>
                <a:ea typeface="Roboto Condensed Light" panose="02000000000000000000" pitchFamily="2" charset="0"/>
                <a:cs typeface="Arial"/>
              </a:rPr>
              <a:t>a </a:t>
            </a:r>
            <a:r>
              <a:rPr sz="788" b="0" i="0" dirty="0">
                <a:solidFill>
                  <a:schemeClr val="tx1"/>
                </a:solidFill>
                <a:latin typeface="Roboto Condensed Light" panose="02000000000000000000" pitchFamily="2" charset="0"/>
                <a:ea typeface="Roboto Condensed Light" panose="02000000000000000000" pitchFamily="2" charset="0"/>
                <a:cs typeface="Arial"/>
              </a:rPr>
              <a:t>global leader </a:t>
            </a:r>
            <a:r>
              <a:rPr sz="788" b="0" i="0" spc="3" dirty="0">
                <a:solidFill>
                  <a:schemeClr val="tx1"/>
                </a:solidFill>
                <a:latin typeface="Roboto Condensed Light" panose="02000000000000000000" pitchFamily="2" charset="0"/>
                <a:ea typeface="Roboto Condensed Light" panose="02000000000000000000" pitchFamily="2" charset="0"/>
                <a:cs typeface="Arial"/>
              </a:rPr>
              <a:t>in </a:t>
            </a:r>
            <a:r>
              <a:rPr sz="788" b="0" i="0" dirty="0">
                <a:solidFill>
                  <a:schemeClr val="tx1"/>
                </a:solidFill>
                <a:latin typeface="Roboto Condensed Light" panose="02000000000000000000" pitchFamily="2" charset="0"/>
                <a:ea typeface="Roboto Condensed Light" panose="02000000000000000000" pitchFamily="2" charset="0"/>
                <a:cs typeface="Arial"/>
              </a:rPr>
              <a:t>providing </a:t>
            </a:r>
            <a:r>
              <a:rPr sz="788" b="0" i="0" spc="3" dirty="0">
                <a:solidFill>
                  <a:schemeClr val="tx1"/>
                </a:solidFill>
                <a:latin typeface="Roboto Condensed Light" panose="02000000000000000000" pitchFamily="2" charset="0"/>
                <a:ea typeface="Roboto Condensed Light" panose="02000000000000000000" pitchFamily="2" charset="0"/>
                <a:cs typeface="Arial"/>
              </a:rPr>
              <a:t>IT research</a:t>
            </a:r>
            <a:r>
              <a:rPr sz="788" b="0" i="0" spc="64"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and</a:t>
            </a:r>
            <a:r>
              <a:rPr sz="788" b="0" i="0" spc="9"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advice.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Info-Tech’s </a:t>
            </a:r>
            <a:r>
              <a:rPr sz="788" b="0" i="0" dirty="0">
                <a:solidFill>
                  <a:schemeClr val="tx1"/>
                </a:solidFill>
                <a:latin typeface="Roboto Condensed Light" panose="02000000000000000000" pitchFamily="2" charset="0"/>
                <a:ea typeface="Roboto Condensed Light" panose="02000000000000000000" pitchFamily="2" charset="0"/>
                <a:cs typeface="Arial"/>
              </a:rPr>
              <a:t>products </a:t>
            </a:r>
            <a:r>
              <a:rPr sz="788" b="0" i="0" spc="3" dirty="0">
                <a:solidFill>
                  <a:schemeClr val="tx1"/>
                </a:solidFill>
                <a:latin typeface="Roboto Condensed Light" panose="02000000000000000000" pitchFamily="2" charset="0"/>
                <a:ea typeface="Roboto Condensed Light" panose="02000000000000000000" pitchFamily="2" charset="0"/>
                <a:cs typeface="Arial"/>
              </a:rPr>
              <a:t>and services </a:t>
            </a:r>
            <a:r>
              <a:rPr sz="788" b="0" i="0" spc="6" dirty="0">
                <a:solidFill>
                  <a:schemeClr val="tx1"/>
                </a:solidFill>
                <a:latin typeface="Roboto Condensed Light" panose="02000000000000000000" pitchFamily="2" charset="0"/>
                <a:ea typeface="Roboto Condensed Light" panose="02000000000000000000" pitchFamily="2" charset="0"/>
                <a:cs typeface="Arial"/>
              </a:rPr>
              <a:t>combine </a:t>
            </a:r>
            <a:r>
              <a:rPr sz="788" b="0" i="0" dirty="0">
                <a:solidFill>
                  <a:schemeClr val="tx1"/>
                </a:solidFill>
                <a:latin typeface="Roboto Condensed Light" panose="02000000000000000000" pitchFamily="2" charset="0"/>
                <a:ea typeface="Roboto Condensed Light" panose="02000000000000000000" pitchFamily="2" charset="0"/>
                <a:cs typeface="Arial"/>
              </a:rPr>
              <a:t>actionable insight </a:t>
            </a:r>
            <a:r>
              <a:rPr sz="788" b="0" i="0" spc="3" dirty="0">
                <a:solidFill>
                  <a:schemeClr val="tx1"/>
                </a:solidFill>
                <a:latin typeface="Roboto Condensed Light" panose="02000000000000000000" pitchFamily="2" charset="0"/>
                <a:ea typeface="Roboto Condensed Light" panose="02000000000000000000" pitchFamily="2" charset="0"/>
                <a:cs typeface="Arial"/>
              </a:rPr>
              <a:t>and relevant</a:t>
            </a:r>
            <a:r>
              <a:rPr sz="788" b="0" i="0" spc="7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advice</a:t>
            </a:r>
            <a:r>
              <a:rPr sz="788" b="0" i="0" spc="12"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with  </a:t>
            </a:r>
            <a:r>
              <a:rPr sz="788" b="0" i="0" spc="3" dirty="0">
                <a:solidFill>
                  <a:schemeClr val="tx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concerns.</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1997-20</a:t>
            </a:r>
            <a:r>
              <a:rPr lang="en-US" sz="788" b="0" i="0" spc="3" dirty="0">
                <a:solidFill>
                  <a:schemeClr val="tx1"/>
                </a:solidFill>
                <a:latin typeface="Roboto Condensed Light" panose="02000000000000000000" pitchFamily="2" charset="0"/>
                <a:ea typeface="Roboto Condensed Light" panose="02000000000000000000" pitchFamily="2" charset="0"/>
                <a:cs typeface="Arial"/>
              </a:rPr>
              <a:t>20</a:t>
            </a:r>
            <a:r>
              <a:rPr sz="788" b="0" i="0" spc="3" dirty="0">
                <a:solidFill>
                  <a:schemeClr val="tx1"/>
                </a:solidFill>
                <a:latin typeface="Roboto Condensed Light" panose="02000000000000000000" pitchFamily="2" charset="0"/>
                <a:ea typeface="Roboto Condensed Light" panose="02000000000000000000" pitchFamily="2" charset="0"/>
                <a:cs typeface="Arial"/>
              </a:rPr>
              <a:t>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a:t>
            </a:r>
            <a:r>
              <a:rPr sz="788" b="0" i="0" spc="-27"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Inc.</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spTree>
    <p:extLst>
      <p:ext uri="{BB962C8B-B14F-4D97-AF65-F5344CB8AC3E}">
        <p14:creationId xmlns:p14="http://schemas.microsoft.com/office/powerpoint/2010/main" val="200115512"/>
      </p:ext>
    </p:extLst>
  </p:cSld>
  <p:clrMap bg1="lt1" tx1="dk1" bg2="lt2" tx2="dk2" accent1="accent1" accent2="accent2" accent3="accent3" accent4="accent4" accent5="accent5" accent6="accent6" hlink="hlink" folHlink="folHlink"/>
  <p:sldLayoutIdLst>
    <p:sldLayoutId id="2147483716"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1997"/>
      </p:ext>
    </p:extLst>
  </p:cSld>
  <p:clrMap bg1="lt1" tx1="dk1" bg2="lt2" tx2="dk2" accent1="accent1" accent2="accent2" accent3="accent3" accent4="accent4" accent5="accent5" accent6="accent6" hlink="hlink" folHlink="folHlink"/>
  <p:sldLayoutIdLst>
    <p:sldLayoutId id="2147483799" r:id="rId1"/>
    <p:sldLayoutId id="2147483814" r:id="rId2"/>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7" r:id="rId4"/>
    <p:sldLayoutId id="2147483678" r:id="rId5"/>
    <p:sldLayoutId id="2147483669" r:id="rId6"/>
    <p:sldLayoutId id="2147483683" r:id="rId7"/>
    <p:sldLayoutId id="2147483734" r:id="rId8"/>
    <p:sldLayoutId id="2147483682" r:id="rId9"/>
    <p:sldLayoutId id="2147483732" r:id="rId10"/>
    <p:sldLayoutId id="2147483695" r:id="rId11"/>
    <p:sldLayoutId id="2147483685" r:id="rId12"/>
    <p:sldLayoutId id="2147483684" r:id="rId13"/>
    <p:sldLayoutId id="2147483742" r:id="rId14"/>
    <p:sldLayoutId id="2147483708" r:id="rId15"/>
    <p:sldLayoutId id="2147483740" r:id="rId16"/>
  </p:sldLayoutIdLst>
  <p:hf hdr="0" ftr="0" dt="0"/>
  <p:txStyles>
    <p:titleStyle>
      <a:lvl1pPr algn="l" defTabSz="914400" rtl="0" eaLnBrk="1" latinLnBrk="0" hangingPunct="1">
        <a:lnSpc>
          <a:spcPct val="90000"/>
        </a:lnSpc>
        <a:spcBef>
          <a:spcPct val="0"/>
        </a:spcBef>
        <a:buNone/>
        <a:defRPr sz="4000" b="0" i="0" kern="1200" baseline="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7"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17641829"/>
      </p:ext>
    </p:extLst>
  </p:cSld>
  <p:clrMap bg1="lt1" tx1="dk1" bg2="lt2" tx2="dk2" accent1="accent1" accent2="accent2" accent3="accent3" accent4="accent4" accent5="accent5" accent6="accent6" hlink="hlink" folHlink="folHlink"/>
  <p:sldLayoutIdLst>
    <p:sldLayoutId id="2147483826" r:id="rId1"/>
    <p:sldLayoutId id="2147483836" r:id="rId2"/>
    <p:sldLayoutId id="2147483837" r:id="rId3"/>
    <p:sldLayoutId id="2147483848" r:id="rId4"/>
    <p:sldLayoutId id="2147483861" r:id="rId5"/>
  </p:sldLayoutIdLst>
  <p:hf hdr="0" ftr="0" dt="0"/>
  <p:txStyles>
    <p:titleStyle>
      <a:lvl1pPr algn="l" defTabSz="914309" rtl="0" eaLnBrk="1" latinLnBrk="0" hangingPunct="1">
        <a:lnSpc>
          <a:spcPct val="90000"/>
        </a:lnSpc>
        <a:spcBef>
          <a:spcPct val="0"/>
        </a:spcBef>
        <a:buNone/>
        <a:defRPr sz="4000" b="0" i="0" kern="1200" baseline="0">
          <a:solidFill>
            <a:srgbClr val="4A4A4A"/>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26" Type="http://schemas.microsoft.com/office/2007/relationships/diagramDrawing" Target="../diagrams/drawing1.xml"/><Relationship Id="rId3" Type="http://schemas.openxmlformats.org/officeDocument/2006/relationships/tags" Target="../tags/tag5.xml"/><Relationship Id="rId21" Type="http://schemas.openxmlformats.org/officeDocument/2006/relationships/image" Target="../media/image45.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diagramColors" Target="../diagrams/colors1.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diagramQuickStyle" Target="../diagrams/quickStyle1.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diagramLayout" Target="../diagrams/layout1.xml"/><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2" Type="http://schemas.openxmlformats.org/officeDocument/2006/relationships/hyperlink" Target="mailto:workshops@infotech.com"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7.wdp"/><Relationship Id="rId3" Type="http://schemas.openxmlformats.org/officeDocument/2006/relationships/image" Target="../media/image13.emf"/><Relationship Id="rId7" Type="http://schemas.microsoft.com/office/2007/relationships/hdphoto" Target="../media/hdphoto4.wdp"/><Relationship Id="rId12" Type="http://schemas.openxmlformats.org/officeDocument/2006/relationships/image" Target="../media/image18.pn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15.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5.wdp"/><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9062D9-2B73-AD4E-A744-A96E487D619D}"/>
              </a:ext>
            </a:extLst>
          </p:cNvPr>
          <p:cNvSpPr>
            <a:spLocks noGrp="1"/>
          </p:cNvSpPr>
          <p:nvPr>
            <p:ph type="body" sz="quarter" idx="10"/>
          </p:nvPr>
        </p:nvSpPr>
        <p:spPr>
          <a:xfrm>
            <a:off x="650874" y="1391732"/>
            <a:ext cx="7939453" cy="1306512"/>
          </a:xfrm>
        </p:spPr>
        <p:txBody>
          <a:bodyPr/>
          <a:lstStyle/>
          <a:p>
            <a:r>
              <a:rPr lang="en-US" dirty="0"/>
              <a:t>Optimize the Service Desk With a Shift-Left Strategy</a:t>
            </a:r>
          </a:p>
          <a:p>
            <a:endParaRPr lang="en-US" dirty="0"/>
          </a:p>
        </p:txBody>
      </p:sp>
      <p:sp>
        <p:nvSpPr>
          <p:cNvPr id="5" name="Text Placeholder 4">
            <a:extLst>
              <a:ext uri="{FF2B5EF4-FFF2-40B4-BE49-F238E27FC236}">
                <a16:creationId xmlns:a16="http://schemas.microsoft.com/office/drawing/2014/main" id="{D2E36ABC-364E-584B-A19D-34FC9EC8ACD0}"/>
              </a:ext>
            </a:extLst>
          </p:cNvPr>
          <p:cNvSpPr>
            <a:spLocks noGrp="1"/>
          </p:cNvSpPr>
          <p:nvPr>
            <p:ph type="body" sz="quarter" idx="11"/>
          </p:nvPr>
        </p:nvSpPr>
        <p:spPr/>
        <p:txBody>
          <a:bodyPr/>
          <a:lstStyle/>
          <a:p>
            <a:r>
              <a:rPr lang="en-US" dirty="0">
                <a:solidFill>
                  <a:schemeClr val="tx2"/>
                </a:solidFill>
              </a:rPr>
              <a:t>The best type of service desk ticket is the one that doesn’t exist.</a:t>
            </a:r>
          </a:p>
        </p:txBody>
      </p:sp>
      <p:grpSp>
        <p:nvGrpSpPr>
          <p:cNvPr id="6" name="Group 5">
            <a:extLst>
              <a:ext uri="{FF2B5EF4-FFF2-40B4-BE49-F238E27FC236}">
                <a16:creationId xmlns:a16="http://schemas.microsoft.com/office/drawing/2014/main" id="{F8868313-D31B-4837-BA2B-6D683D2B7EB5}"/>
              </a:ext>
            </a:extLst>
          </p:cNvPr>
          <p:cNvGrpSpPr/>
          <p:nvPr/>
        </p:nvGrpSpPr>
        <p:grpSpPr>
          <a:xfrm>
            <a:off x="0" y="4767200"/>
            <a:ext cx="12193588" cy="969356"/>
            <a:chOff x="0" y="4767200"/>
            <a:chExt cx="12193588" cy="969356"/>
          </a:xfrm>
        </p:grpSpPr>
        <p:sp>
          <p:nvSpPr>
            <p:cNvPr id="7" name="Rectangle 6">
              <a:extLst>
                <a:ext uri="{FF2B5EF4-FFF2-40B4-BE49-F238E27FC236}">
                  <a16:creationId xmlns:a16="http://schemas.microsoft.com/office/drawing/2014/main" id="{4918D035-86B5-40A3-B15C-7B80E39A611B}"/>
                </a:ext>
              </a:extLst>
            </p:cNvPr>
            <p:cNvSpPr/>
            <p:nvPr/>
          </p:nvSpPr>
          <p:spPr>
            <a:xfrm>
              <a:off x="0" y="4767200"/>
              <a:ext cx="12193588" cy="902525"/>
            </a:xfrm>
            <a:prstGeom prst="rect">
              <a:avLst/>
            </a:prstGeom>
            <a:gradFill>
              <a:gsLst>
                <a:gs pos="99000">
                  <a:schemeClr val="bg1">
                    <a:alpha val="15000"/>
                  </a:schemeClr>
                </a:gs>
                <a:gs pos="0">
                  <a:srgbClr val="2576B7">
                    <a:alpha val="94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153C2CBB-654B-458B-8303-FD5F42A5A0C8}"/>
                </a:ext>
              </a:extLst>
            </p:cNvPr>
            <p:cNvSpPr txBox="1"/>
            <p:nvPr/>
          </p:nvSpPr>
          <p:spPr>
            <a:xfrm>
              <a:off x="707136" y="5182558"/>
              <a:ext cx="7498080" cy="553998"/>
            </a:xfrm>
            <a:prstGeom prst="rect">
              <a:avLst/>
            </a:prstGeom>
            <a:noFill/>
          </p:spPr>
          <p:txBody>
            <a:bodyPr wrap="square" lIns="0" tIns="0" rIns="0" bIns="0" rtlCol="0">
              <a:spAutoFit/>
            </a:bodyPr>
            <a:lstStyle/>
            <a:p>
              <a:pPr>
                <a:lnSpc>
                  <a:spcPts val="1600"/>
                </a:lnSpc>
              </a:pPr>
              <a:r>
                <a:rPr lang="en-US" sz="2800" spc="500" dirty="0">
                  <a:solidFill>
                    <a:schemeClr val="bg1"/>
                  </a:solidFill>
                  <a:latin typeface="Montserrat Light" pitchFamily="2" charset="77"/>
                  <a:ea typeface="Roboto Condensed Light" panose="02000000000000000000" pitchFamily="2" charset="0"/>
                </a:rPr>
                <a:t>EXECUTIVE BRIEF</a:t>
              </a:r>
            </a:p>
            <a:p>
              <a:pPr>
                <a:lnSpc>
                  <a:spcPts val="1400"/>
                </a:lnSpc>
              </a:pPr>
              <a:br>
                <a:rPr lang="en-US" spc="500" dirty="0">
                  <a:solidFill>
                    <a:srgbClr val="2576B7"/>
                  </a:solidFill>
                  <a:latin typeface="Montserrat" pitchFamily="2" charset="77"/>
                </a:rPr>
              </a:br>
              <a:endParaRPr lang="en-US" spc="500" dirty="0">
                <a:solidFill>
                  <a:srgbClr val="2576B7"/>
                </a:solidFill>
                <a:latin typeface="Montserrat" pitchFamily="2" charset="77"/>
              </a:endParaRPr>
            </a:p>
          </p:txBody>
        </p:sp>
      </p:grpSp>
    </p:spTree>
    <p:extLst>
      <p:ext uri="{BB962C8B-B14F-4D97-AF65-F5344CB8AC3E}">
        <p14:creationId xmlns:p14="http://schemas.microsoft.com/office/powerpoint/2010/main" val="30034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66FFA6F-5CE3-4F0F-B9EC-8D8B7DD9704F}"/>
              </a:ext>
            </a:extLst>
          </p:cNvPr>
          <p:cNvSpPr/>
          <p:nvPr/>
        </p:nvSpPr>
        <p:spPr>
          <a:xfrm>
            <a:off x="8938211" y="0"/>
            <a:ext cx="3261491" cy="6858000"/>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E6CE61-5BE7-4E0F-BBAD-EDA3275EE989}"/>
              </a:ext>
            </a:extLst>
          </p:cNvPr>
          <p:cNvSpPr>
            <a:spLocks noGrp="1"/>
          </p:cNvSpPr>
          <p:nvPr>
            <p:ph type="title"/>
          </p:nvPr>
        </p:nvSpPr>
        <p:spPr>
          <a:xfrm>
            <a:off x="354106" y="544769"/>
            <a:ext cx="7489600" cy="1130188"/>
          </a:xfrm>
        </p:spPr>
        <p:txBody>
          <a:bodyPr/>
          <a:lstStyle/>
          <a:p>
            <a:r>
              <a:rPr lang="en-US" dirty="0">
                <a:solidFill>
                  <a:schemeClr val="accent1"/>
                </a:solidFill>
              </a:rPr>
              <a:t>Blueprint deliverables</a:t>
            </a:r>
            <a:endParaRPr lang="en-CA" dirty="0">
              <a:solidFill>
                <a:schemeClr val="accent1"/>
              </a:solidFill>
            </a:endParaRPr>
          </a:p>
        </p:txBody>
      </p:sp>
      <p:sp>
        <p:nvSpPr>
          <p:cNvPr id="3" name="Rectangle 2">
            <a:extLst>
              <a:ext uri="{FF2B5EF4-FFF2-40B4-BE49-F238E27FC236}">
                <a16:creationId xmlns:a16="http://schemas.microsoft.com/office/drawing/2014/main" id="{CD8F0EE2-81BD-466E-BEB0-580B789E5FF6}"/>
              </a:ext>
            </a:extLst>
          </p:cNvPr>
          <p:cNvSpPr/>
          <p:nvPr/>
        </p:nvSpPr>
        <p:spPr>
          <a:xfrm>
            <a:off x="512456" y="2678421"/>
            <a:ext cx="4047823" cy="738664"/>
          </a:xfrm>
          <a:prstGeom prst="rect">
            <a:avLst/>
          </a:prstGeom>
        </p:spPr>
        <p:txBody>
          <a:bodyPr wrap="square">
            <a:spAutoFit/>
          </a:bodyPr>
          <a:lstStyle/>
          <a:p>
            <a:pPr defTabSz="554437"/>
            <a:r>
              <a:rPr lang="en-US" sz="1400" dirty="0">
                <a:solidFill>
                  <a:srgbClr val="4A4A4A"/>
                </a:solidFill>
                <a:latin typeface="Montserrat" panose="00000500000000000000" pitchFamily="2" charset="0"/>
              </a:rPr>
              <a:t>Use this tool to track and prioritize opportunities and tasks to  be completed as part of the shift-left initiative.</a:t>
            </a:r>
            <a:endParaRPr lang="en-CA" sz="1400" dirty="0">
              <a:solidFill>
                <a:srgbClr val="4A4A4A"/>
              </a:solidFill>
              <a:latin typeface="Montserrat" panose="00000500000000000000" pitchFamily="2" charset="0"/>
            </a:endParaRPr>
          </a:p>
        </p:txBody>
      </p:sp>
      <p:sp>
        <p:nvSpPr>
          <p:cNvPr id="4" name="TextBox 3">
            <a:extLst>
              <a:ext uri="{FF2B5EF4-FFF2-40B4-BE49-F238E27FC236}">
                <a16:creationId xmlns:a16="http://schemas.microsoft.com/office/drawing/2014/main" id="{A1F7CA86-4B5B-4A69-A5EB-575A28D8E985}"/>
              </a:ext>
            </a:extLst>
          </p:cNvPr>
          <p:cNvSpPr txBox="1"/>
          <p:nvPr/>
        </p:nvSpPr>
        <p:spPr>
          <a:xfrm>
            <a:off x="1036166" y="2230970"/>
            <a:ext cx="3062740" cy="276999"/>
          </a:xfrm>
          <a:prstGeom prst="rect">
            <a:avLst/>
          </a:prstGeom>
        </p:spPr>
        <p:txBody>
          <a:bodyPr vert="horz" wrap="square" lIns="0" tIns="0" rIns="0" bIns="0" rtlCol="0">
            <a:spAutoFit/>
          </a:bodyPr>
          <a:lstStyle/>
          <a:p>
            <a:pPr marL="289917" marR="242951" lvl="1" defTabSz="554437">
              <a:spcBef>
                <a:spcPts val="55"/>
              </a:spcBef>
            </a:pPr>
            <a:r>
              <a:rPr lang="en-US" sz="1800" b="1" spc="-30" dirty="0">
                <a:solidFill>
                  <a:schemeClr val="accent1"/>
                </a:solidFill>
                <a:latin typeface="Montserrat" pitchFamily="2" charset="77"/>
                <a:cs typeface="Arial Narrow"/>
              </a:rPr>
              <a:t>Shift-Left Action Plan</a:t>
            </a:r>
          </a:p>
        </p:txBody>
      </p:sp>
      <p:pic>
        <p:nvPicPr>
          <p:cNvPr id="6" name="Picture 5">
            <a:extLst>
              <a:ext uri="{FF2B5EF4-FFF2-40B4-BE49-F238E27FC236}">
                <a16:creationId xmlns:a16="http://schemas.microsoft.com/office/drawing/2014/main" id="{308D8EC2-D730-49A8-8E8A-7CFC9BD3E7B1}"/>
              </a:ext>
            </a:extLst>
          </p:cNvPr>
          <p:cNvPicPr>
            <a:picLocks noChangeAspect="1"/>
          </p:cNvPicPr>
          <p:nvPr/>
        </p:nvPicPr>
        <p:blipFill>
          <a:blip r:embed="rId2"/>
          <a:stretch>
            <a:fillRect/>
          </a:stretch>
        </p:blipFill>
        <p:spPr>
          <a:xfrm>
            <a:off x="512456" y="3557629"/>
            <a:ext cx="4047823" cy="1156211"/>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094B4181-B3FB-40AB-ACDB-DCB7E3370EBF}"/>
              </a:ext>
            </a:extLst>
          </p:cNvPr>
          <p:cNvPicPr>
            <a:picLocks noChangeAspect="1"/>
          </p:cNvPicPr>
          <p:nvPr/>
        </p:nvPicPr>
        <p:blipFill>
          <a:blip r:embed="rId3"/>
          <a:stretch>
            <a:fillRect/>
          </a:stretch>
        </p:blipFill>
        <p:spPr>
          <a:xfrm>
            <a:off x="2249721" y="4028744"/>
            <a:ext cx="2116679" cy="1784979"/>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8F83C747-EF5C-41BB-A3F2-D041F9F37002}"/>
              </a:ext>
            </a:extLst>
          </p:cNvPr>
          <p:cNvPicPr>
            <a:picLocks noChangeAspect="1"/>
          </p:cNvPicPr>
          <p:nvPr/>
        </p:nvPicPr>
        <p:blipFill>
          <a:blip r:embed="rId4"/>
          <a:stretch>
            <a:fillRect/>
          </a:stretch>
        </p:blipFill>
        <p:spPr>
          <a:xfrm>
            <a:off x="629655" y="4899906"/>
            <a:ext cx="3005352" cy="1374203"/>
          </a:xfrm>
          <a:prstGeom prst="rect">
            <a:avLst/>
          </a:prstGeom>
          <a:ln>
            <a:solidFill>
              <a:schemeClr val="bg1">
                <a:lumMod val="75000"/>
              </a:schemeClr>
            </a:solidFill>
          </a:ln>
        </p:spPr>
      </p:pic>
      <p:sp>
        <p:nvSpPr>
          <p:cNvPr id="10" name="TextBox 9">
            <a:extLst>
              <a:ext uri="{FF2B5EF4-FFF2-40B4-BE49-F238E27FC236}">
                <a16:creationId xmlns:a16="http://schemas.microsoft.com/office/drawing/2014/main" id="{576BB378-FE91-4842-9026-351013FD6727}"/>
              </a:ext>
            </a:extLst>
          </p:cNvPr>
          <p:cNvSpPr txBox="1"/>
          <p:nvPr/>
        </p:nvSpPr>
        <p:spPr>
          <a:xfrm>
            <a:off x="5216602" y="2223427"/>
            <a:ext cx="3190322" cy="276999"/>
          </a:xfrm>
          <a:prstGeom prst="rect">
            <a:avLst/>
          </a:prstGeom>
        </p:spPr>
        <p:txBody>
          <a:bodyPr vert="horz" wrap="square" lIns="0" tIns="0" rIns="0" bIns="0" rtlCol="0">
            <a:spAutoFit/>
          </a:bodyPr>
          <a:lstStyle>
            <a:defPPr>
              <a:defRPr lang="en-US"/>
            </a:defPPr>
            <a:lvl2pPr marL="289917" marR="242951" lvl="1" algn="ctr" defTabSz="554437">
              <a:spcBef>
                <a:spcPts val="55"/>
              </a:spcBef>
              <a:defRPr sz="1800" b="1" spc="-30">
                <a:solidFill>
                  <a:schemeClr val="accent1"/>
                </a:solidFill>
                <a:latin typeface="Montserrat" pitchFamily="2" charset="77"/>
                <a:cs typeface="Arial Narrow"/>
              </a:defRPr>
            </a:lvl2pPr>
          </a:lstStyle>
          <a:p>
            <a:pPr lvl="1"/>
            <a:r>
              <a:rPr lang="en-US" dirty="0"/>
              <a:t>Shift-Left Strategy</a:t>
            </a:r>
          </a:p>
        </p:txBody>
      </p:sp>
      <p:sp>
        <p:nvSpPr>
          <p:cNvPr id="11" name="Text Placeholder 7">
            <a:extLst>
              <a:ext uri="{FF2B5EF4-FFF2-40B4-BE49-F238E27FC236}">
                <a16:creationId xmlns:a16="http://schemas.microsoft.com/office/drawing/2014/main" id="{053537CB-B805-45BB-8892-B00EAD821DA1}"/>
              </a:ext>
            </a:extLst>
          </p:cNvPr>
          <p:cNvSpPr txBox="1">
            <a:spLocks/>
          </p:cNvSpPr>
          <p:nvPr/>
        </p:nvSpPr>
        <p:spPr>
          <a:xfrm>
            <a:off x="4999095" y="2676003"/>
            <a:ext cx="3625336" cy="523220"/>
          </a:xfrm>
          <a:prstGeom prst="rect">
            <a:avLst/>
          </a:prstGeom>
        </p:spPr>
        <p:txBody>
          <a:bodyPr wrap="square">
            <a:spAutoFit/>
          </a:bodyPr>
          <a:lstStyle>
            <a:defPPr>
              <a:defRPr lang="en-US"/>
            </a:defPPr>
            <a:lvl1pPr defTabSz="554437">
              <a:defRPr sz="1400">
                <a:solidFill>
                  <a:srgbClr val="4A4A4A"/>
                </a:solidFill>
                <a:latin typeface="Montserrat" panose="00000500000000000000" pitchFamily="2"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this template to document the strategy to shift service support left. </a:t>
            </a:r>
            <a:endParaRPr lang="en-CA" dirty="0"/>
          </a:p>
        </p:txBody>
      </p:sp>
      <p:pic>
        <p:nvPicPr>
          <p:cNvPr id="12" name="Picture 11">
            <a:extLst>
              <a:ext uri="{FF2B5EF4-FFF2-40B4-BE49-F238E27FC236}">
                <a16:creationId xmlns:a16="http://schemas.microsoft.com/office/drawing/2014/main" id="{8E7F0592-1C94-447A-986D-011886F6A7E4}"/>
              </a:ext>
            </a:extLst>
          </p:cNvPr>
          <p:cNvPicPr>
            <a:picLocks noChangeAspect="1"/>
          </p:cNvPicPr>
          <p:nvPr/>
        </p:nvPicPr>
        <p:blipFill>
          <a:blip r:embed="rId5"/>
          <a:stretch>
            <a:fillRect/>
          </a:stretch>
        </p:blipFill>
        <p:spPr>
          <a:xfrm>
            <a:off x="5102130" y="3382616"/>
            <a:ext cx="1624490" cy="2093787"/>
          </a:xfrm>
          <a:prstGeom prst="rect">
            <a:avLst/>
          </a:prstGeom>
        </p:spPr>
      </p:pic>
      <p:pic>
        <p:nvPicPr>
          <p:cNvPr id="13" name="Picture 12">
            <a:extLst>
              <a:ext uri="{FF2B5EF4-FFF2-40B4-BE49-F238E27FC236}">
                <a16:creationId xmlns:a16="http://schemas.microsoft.com/office/drawing/2014/main" id="{EEA7BDBC-BECB-4906-800B-0E3FB6B18D12}"/>
              </a:ext>
            </a:extLst>
          </p:cNvPr>
          <p:cNvPicPr>
            <a:picLocks noChangeAspect="1"/>
          </p:cNvPicPr>
          <p:nvPr/>
        </p:nvPicPr>
        <p:blipFill>
          <a:blip r:embed="rId6"/>
          <a:stretch>
            <a:fillRect/>
          </a:stretch>
        </p:blipFill>
        <p:spPr>
          <a:xfrm>
            <a:off x="5829424" y="4180322"/>
            <a:ext cx="1629598" cy="2093787"/>
          </a:xfrm>
          <a:prstGeom prst="rect">
            <a:avLst/>
          </a:prstGeom>
        </p:spPr>
      </p:pic>
      <p:pic>
        <p:nvPicPr>
          <p:cNvPr id="14" name="Picture 13">
            <a:extLst>
              <a:ext uri="{FF2B5EF4-FFF2-40B4-BE49-F238E27FC236}">
                <a16:creationId xmlns:a16="http://schemas.microsoft.com/office/drawing/2014/main" id="{53C6EB1C-D76F-47CF-87B6-BE1735BD2B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63728" y="2052010"/>
            <a:ext cx="634917" cy="634917"/>
          </a:xfrm>
          <a:prstGeom prst="rect">
            <a:avLst/>
          </a:prstGeom>
        </p:spPr>
      </p:pic>
      <p:grpSp>
        <p:nvGrpSpPr>
          <p:cNvPr id="15" name="Group 14">
            <a:extLst>
              <a:ext uri="{FF2B5EF4-FFF2-40B4-BE49-F238E27FC236}">
                <a16:creationId xmlns:a16="http://schemas.microsoft.com/office/drawing/2014/main" id="{712DE32E-7060-49C4-80BA-3D7BB20E5513}"/>
              </a:ext>
            </a:extLst>
          </p:cNvPr>
          <p:cNvGrpSpPr/>
          <p:nvPr/>
        </p:nvGrpSpPr>
        <p:grpSpPr>
          <a:xfrm>
            <a:off x="9216497" y="4857361"/>
            <a:ext cx="2751952" cy="558788"/>
            <a:chOff x="2179926" y="2707426"/>
            <a:chExt cx="1608070" cy="367159"/>
          </a:xfrm>
        </p:grpSpPr>
        <p:sp>
          <p:nvSpPr>
            <p:cNvPr id="16" name="Rectangle 15">
              <a:extLst>
                <a:ext uri="{FF2B5EF4-FFF2-40B4-BE49-F238E27FC236}">
                  <a16:creationId xmlns:a16="http://schemas.microsoft.com/office/drawing/2014/main" id="{29948961-2C00-4A6E-8566-281A422EAE5B}"/>
                </a:ext>
              </a:extLst>
            </p:cNvPr>
            <p:cNvSpPr/>
            <p:nvPr/>
          </p:nvSpPr>
          <p:spPr>
            <a:xfrm>
              <a:off x="2440811" y="2707426"/>
              <a:ext cx="1347185" cy="365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Exo" panose="02000303000000000000" pitchFamily="2" charset="0"/>
                </a:rPr>
                <a:t>Document in the </a:t>
              </a:r>
              <a:r>
                <a:rPr lang="en-US" sz="1400" i="1" dirty="0">
                  <a:solidFill>
                    <a:schemeClr val="bg1"/>
                  </a:solidFill>
                  <a:latin typeface="Exo" panose="02000303000000000000" pitchFamily="2" charset="0"/>
                </a:rPr>
                <a:t>Shift-Left Strategy</a:t>
              </a:r>
              <a:endParaRPr lang="en-US" sz="1400" dirty="0">
                <a:solidFill>
                  <a:schemeClr val="bg1"/>
                </a:solidFill>
                <a:latin typeface="Exo" panose="02000303000000000000" pitchFamily="2" charset="0"/>
              </a:endParaRPr>
            </a:p>
          </p:txBody>
        </p:sp>
        <p:sp>
          <p:nvSpPr>
            <p:cNvPr id="17" name="Rectangle 16">
              <a:extLst>
                <a:ext uri="{FF2B5EF4-FFF2-40B4-BE49-F238E27FC236}">
                  <a16:creationId xmlns:a16="http://schemas.microsoft.com/office/drawing/2014/main" id="{3C9E5212-0826-41EA-8ADB-6CBC63B3104D}"/>
                </a:ext>
              </a:extLst>
            </p:cNvPr>
            <p:cNvSpPr>
              <a:spLocks noChangeAspect="1"/>
            </p:cNvSpPr>
            <p:nvPr/>
          </p:nvSpPr>
          <p:spPr>
            <a:xfrm>
              <a:off x="2179926" y="2709432"/>
              <a:ext cx="260885" cy="365153"/>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grpSp>
        <p:nvGrpSpPr>
          <p:cNvPr id="18" name="Group 17">
            <a:extLst>
              <a:ext uri="{FF2B5EF4-FFF2-40B4-BE49-F238E27FC236}">
                <a16:creationId xmlns:a16="http://schemas.microsoft.com/office/drawing/2014/main" id="{29C2C4B3-7A8D-4DD2-ACD3-C6C7B5FE1763}"/>
              </a:ext>
            </a:extLst>
          </p:cNvPr>
          <p:cNvGrpSpPr/>
          <p:nvPr/>
        </p:nvGrpSpPr>
        <p:grpSpPr>
          <a:xfrm>
            <a:off x="9216497" y="4157128"/>
            <a:ext cx="2751953" cy="558788"/>
            <a:chOff x="2179926" y="2643841"/>
            <a:chExt cx="1585338" cy="435043"/>
          </a:xfrm>
        </p:grpSpPr>
        <p:grpSp>
          <p:nvGrpSpPr>
            <p:cNvPr id="19" name="Group 18">
              <a:extLst>
                <a:ext uri="{FF2B5EF4-FFF2-40B4-BE49-F238E27FC236}">
                  <a16:creationId xmlns:a16="http://schemas.microsoft.com/office/drawing/2014/main" id="{1B7081CA-3229-4762-B09A-EB7BE61312B0}"/>
                </a:ext>
              </a:extLst>
            </p:cNvPr>
            <p:cNvGrpSpPr/>
            <p:nvPr/>
          </p:nvGrpSpPr>
          <p:grpSpPr>
            <a:xfrm>
              <a:off x="2179926" y="2643841"/>
              <a:ext cx="1585338" cy="435043"/>
              <a:chOff x="2179926" y="2643841"/>
              <a:chExt cx="1585338" cy="435043"/>
            </a:xfrm>
          </p:grpSpPr>
          <p:sp>
            <p:nvSpPr>
              <p:cNvPr id="21" name="Rectangle 20">
                <a:extLst>
                  <a:ext uri="{FF2B5EF4-FFF2-40B4-BE49-F238E27FC236}">
                    <a16:creationId xmlns:a16="http://schemas.microsoft.com/office/drawing/2014/main" id="{F0B3DA2D-3276-4045-BDA3-9047B29DE145}"/>
                  </a:ext>
                </a:extLst>
              </p:cNvPr>
              <p:cNvSpPr/>
              <p:nvPr/>
            </p:nvSpPr>
            <p:spPr>
              <a:xfrm>
                <a:off x="2440811" y="2644675"/>
                <a:ext cx="1324453" cy="4342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Exo" panose="02000303000000000000" pitchFamily="2" charset="0"/>
                  </a:rPr>
                  <a:t>Document in the </a:t>
                </a:r>
                <a:r>
                  <a:rPr lang="en-US" sz="1400" i="1" dirty="0">
                    <a:solidFill>
                      <a:schemeClr val="bg1"/>
                    </a:solidFill>
                    <a:latin typeface="Exo" panose="02000303000000000000" pitchFamily="2" charset="0"/>
                  </a:rPr>
                  <a:t>Shift-Left Action Plan</a:t>
                </a:r>
              </a:p>
            </p:txBody>
          </p:sp>
          <p:sp>
            <p:nvSpPr>
              <p:cNvPr id="22" name="Rectangle 21">
                <a:extLst>
                  <a:ext uri="{FF2B5EF4-FFF2-40B4-BE49-F238E27FC236}">
                    <a16:creationId xmlns:a16="http://schemas.microsoft.com/office/drawing/2014/main" id="{58BA40F1-82EF-42C0-85C8-34A99444B445}"/>
                  </a:ext>
                </a:extLst>
              </p:cNvPr>
              <p:cNvSpPr>
                <a:spLocks noChangeAspect="1"/>
              </p:cNvSpPr>
              <p:nvPr/>
            </p:nvSpPr>
            <p:spPr>
              <a:xfrm>
                <a:off x="2179926" y="2643841"/>
                <a:ext cx="260885" cy="43504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20" name="Picture 19">
              <a:extLst>
                <a:ext uri="{FF2B5EF4-FFF2-40B4-BE49-F238E27FC236}">
                  <a16:creationId xmlns:a16="http://schemas.microsoft.com/office/drawing/2014/main" id="{8617FBF1-6FFE-4E5A-80FC-9F11BBC733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2179927" y="2752158"/>
              <a:ext cx="260883" cy="208940"/>
            </a:xfrm>
            <a:prstGeom prst="rect">
              <a:avLst/>
            </a:prstGeom>
          </p:spPr>
        </p:pic>
      </p:grpSp>
      <p:pic>
        <p:nvPicPr>
          <p:cNvPr id="23" name="Picture 22">
            <a:extLst>
              <a:ext uri="{FF2B5EF4-FFF2-40B4-BE49-F238E27FC236}">
                <a16:creationId xmlns:a16="http://schemas.microsoft.com/office/drawing/2014/main" id="{B0D17C37-CDA4-4779-9164-561D03AE9FF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7636052" y="4972793"/>
            <a:ext cx="392974" cy="425348"/>
          </a:xfrm>
          <a:prstGeom prst="rect">
            <a:avLst/>
          </a:prstGeom>
        </p:spPr>
      </p:pic>
      <p:pic>
        <p:nvPicPr>
          <p:cNvPr id="24" name="Picture 23">
            <a:extLst>
              <a:ext uri="{FF2B5EF4-FFF2-40B4-BE49-F238E27FC236}">
                <a16:creationId xmlns:a16="http://schemas.microsoft.com/office/drawing/2014/main" id="{F47FEB2B-7409-440C-9B0E-8B60716EB4D3}"/>
              </a:ext>
            </a:extLst>
          </p:cNvPr>
          <p:cNvPicPr>
            <a:picLocks noChangeAspect="1"/>
          </p:cNvPicPr>
          <p:nvPr/>
        </p:nvPicPr>
        <p:blipFill>
          <a:blip r:embed="rId9"/>
          <a:stretch>
            <a:fillRect/>
          </a:stretch>
        </p:blipFill>
        <p:spPr>
          <a:xfrm>
            <a:off x="6901995" y="3415231"/>
            <a:ext cx="1629165" cy="2113898"/>
          </a:xfrm>
          <a:prstGeom prst="rect">
            <a:avLst/>
          </a:prstGeom>
        </p:spPr>
      </p:pic>
      <p:sp>
        <p:nvSpPr>
          <p:cNvPr id="25" name="Text Placeholder 6">
            <a:extLst>
              <a:ext uri="{FF2B5EF4-FFF2-40B4-BE49-F238E27FC236}">
                <a16:creationId xmlns:a16="http://schemas.microsoft.com/office/drawing/2014/main" id="{26457D03-7525-441B-A00F-D2EEE4775E9B}"/>
              </a:ext>
            </a:extLst>
          </p:cNvPr>
          <p:cNvSpPr txBox="1">
            <a:spLocks/>
          </p:cNvSpPr>
          <p:nvPr/>
        </p:nvSpPr>
        <p:spPr>
          <a:xfrm>
            <a:off x="287986" y="1262998"/>
            <a:ext cx="8009981" cy="379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1600" dirty="0">
                <a:solidFill>
                  <a:srgbClr val="4A4A4A"/>
                </a:solidFill>
                <a:latin typeface="Montserrat" pitchFamily="2" charset="77"/>
              </a:rPr>
              <a:t>The two </a:t>
            </a:r>
            <a:r>
              <a:rPr lang="en-US" sz="1600" b="1" dirty="0">
                <a:solidFill>
                  <a:srgbClr val="4A4A4A"/>
                </a:solidFill>
                <a:latin typeface="Montserrat" pitchFamily="2" charset="77"/>
              </a:rPr>
              <a:t>key deliverables </a:t>
            </a:r>
            <a:r>
              <a:rPr lang="en-US" sz="1600" dirty="0">
                <a:solidFill>
                  <a:srgbClr val="4A4A4A"/>
                </a:solidFill>
                <a:latin typeface="Montserrat" pitchFamily="2" charset="77"/>
              </a:rPr>
              <a:t>where you will document most of the outcomes from the activities in this blueprint are:</a:t>
            </a:r>
          </a:p>
          <a:p>
            <a:pPr>
              <a:lnSpc>
                <a:spcPct val="110000"/>
              </a:lnSpc>
            </a:pPr>
            <a:endParaRPr lang="en-US" sz="1800" dirty="0">
              <a:solidFill>
                <a:srgbClr val="F17A26"/>
              </a:solidFill>
            </a:endParaRPr>
          </a:p>
        </p:txBody>
      </p:sp>
      <p:pic>
        <p:nvPicPr>
          <p:cNvPr id="5" name="Picture 4">
            <a:extLst>
              <a:ext uri="{FF2B5EF4-FFF2-40B4-BE49-F238E27FC236}">
                <a16:creationId xmlns:a16="http://schemas.microsoft.com/office/drawing/2014/main" id="{96754B18-2704-412A-9D3B-A373835D71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341" y="2052010"/>
            <a:ext cx="634918" cy="634917"/>
          </a:xfrm>
          <a:prstGeom prst="rect">
            <a:avLst/>
          </a:prstGeom>
        </p:spPr>
      </p:pic>
      <p:pic>
        <p:nvPicPr>
          <p:cNvPr id="29" name="Picture 28">
            <a:extLst>
              <a:ext uri="{FF2B5EF4-FFF2-40B4-BE49-F238E27FC236}">
                <a16:creationId xmlns:a16="http://schemas.microsoft.com/office/drawing/2014/main" id="{61523B31-9565-42C2-A222-BD5E7AC037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9278996" y="4962838"/>
            <a:ext cx="335089" cy="362694"/>
          </a:xfrm>
          <a:prstGeom prst="rect">
            <a:avLst/>
          </a:prstGeom>
        </p:spPr>
      </p:pic>
      <p:sp>
        <p:nvSpPr>
          <p:cNvPr id="30" name="Text Placeholder 6">
            <a:extLst>
              <a:ext uri="{FF2B5EF4-FFF2-40B4-BE49-F238E27FC236}">
                <a16:creationId xmlns:a16="http://schemas.microsoft.com/office/drawing/2014/main" id="{ACD030BF-C129-4873-B7F5-E5F41CB6B1EB}"/>
              </a:ext>
            </a:extLst>
          </p:cNvPr>
          <p:cNvSpPr txBox="1">
            <a:spLocks/>
          </p:cNvSpPr>
          <p:nvPr/>
        </p:nvSpPr>
        <p:spPr>
          <a:xfrm>
            <a:off x="9368987" y="1642411"/>
            <a:ext cx="2499055" cy="10832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US" sz="1400" dirty="0">
                <a:solidFill>
                  <a:srgbClr val="4A4A4A"/>
                </a:solidFill>
                <a:latin typeface="Montserrat" pitchFamily="2" charset="77"/>
              </a:rPr>
              <a:t>As you work through the activities in this blueprint, </a:t>
            </a:r>
            <a:r>
              <a:rPr lang="en-US" sz="1400" b="1" dirty="0">
                <a:solidFill>
                  <a:srgbClr val="4A4A4A"/>
                </a:solidFill>
                <a:latin typeface="Montserrat" pitchFamily="2" charset="77"/>
              </a:rPr>
              <a:t>watch for these two icons </a:t>
            </a:r>
            <a:r>
              <a:rPr lang="en-US" sz="1400" dirty="0">
                <a:solidFill>
                  <a:srgbClr val="4A4A4A"/>
                </a:solidFill>
                <a:latin typeface="Montserrat" pitchFamily="2" charset="77"/>
              </a:rPr>
              <a:t>which will instruct you on how to complete these two deliverables by pointing you to specific sections of each.</a:t>
            </a:r>
          </a:p>
          <a:p>
            <a:pPr>
              <a:lnSpc>
                <a:spcPct val="130000"/>
              </a:lnSpc>
            </a:pPr>
            <a:endParaRPr lang="en-US" sz="1600" dirty="0">
              <a:solidFill>
                <a:srgbClr val="F17A26"/>
              </a:solidFill>
            </a:endParaRPr>
          </a:p>
        </p:txBody>
      </p:sp>
      <p:pic>
        <p:nvPicPr>
          <p:cNvPr id="31" name="Picture 30">
            <a:extLst>
              <a:ext uri="{FF2B5EF4-FFF2-40B4-BE49-F238E27FC236}">
                <a16:creationId xmlns:a16="http://schemas.microsoft.com/office/drawing/2014/main" id="{1AD255F1-93DE-4EE5-9A09-C8EB996DAEB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09990" y="700023"/>
            <a:ext cx="917931" cy="917931"/>
          </a:xfrm>
          <a:prstGeom prst="rect">
            <a:avLst/>
          </a:prstGeom>
        </p:spPr>
      </p:pic>
    </p:spTree>
    <p:extLst>
      <p:ext uri="{BB962C8B-B14F-4D97-AF65-F5344CB8AC3E}">
        <p14:creationId xmlns:p14="http://schemas.microsoft.com/office/powerpoint/2010/main" val="1496442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Rounded Corners 121">
            <a:extLst>
              <a:ext uri="{FF2B5EF4-FFF2-40B4-BE49-F238E27FC236}">
                <a16:creationId xmlns:a16="http://schemas.microsoft.com/office/drawing/2014/main" id="{47559AD8-D6AD-453F-96E3-D0E86FF7FAA0}"/>
              </a:ext>
            </a:extLst>
          </p:cNvPr>
          <p:cNvSpPr/>
          <p:nvPr/>
        </p:nvSpPr>
        <p:spPr>
          <a:xfrm>
            <a:off x="4227609" y="4226140"/>
            <a:ext cx="3747606" cy="22131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3" name="Rectangle: Rounded Corners 122">
            <a:extLst>
              <a:ext uri="{FF2B5EF4-FFF2-40B4-BE49-F238E27FC236}">
                <a16:creationId xmlns:a16="http://schemas.microsoft.com/office/drawing/2014/main" id="{1D7C3BA6-B383-4E04-93D0-0E8DD93C8077}"/>
              </a:ext>
            </a:extLst>
          </p:cNvPr>
          <p:cNvSpPr/>
          <p:nvPr/>
        </p:nvSpPr>
        <p:spPr>
          <a:xfrm>
            <a:off x="340388" y="4238015"/>
            <a:ext cx="3747606" cy="22131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a:xfrm>
            <a:off x="354106" y="544769"/>
            <a:ext cx="9192566" cy="1130188"/>
          </a:xfrm>
        </p:spPr>
        <p:txBody>
          <a:bodyPr/>
          <a:lstStyle/>
          <a:p>
            <a:r>
              <a:rPr lang="en-CA" dirty="0">
                <a:solidFill>
                  <a:schemeClr val="accent1"/>
                </a:solidFill>
              </a:rPr>
              <a:t>Additional blueprint deliverables</a:t>
            </a:r>
            <a:endParaRPr lang="en-US" dirty="0">
              <a:solidFill>
                <a:schemeClr val="accent1"/>
              </a:solidFill>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4294967295"/>
          </p:nvPr>
        </p:nvSpPr>
        <p:spPr>
          <a:xfrm>
            <a:off x="368214" y="1116840"/>
            <a:ext cx="11233760" cy="379413"/>
          </a:xfrm>
          <a:prstGeom prst="rect">
            <a:avLst/>
          </a:prstGeom>
        </p:spPr>
        <p:txBody>
          <a:bodyPr/>
          <a:lstStyle/>
          <a:p>
            <a:pPr marL="0" lvl="0" indent="0">
              <a:lnSpc>
                <a:spcPct val="120000"/>
              </a:lnSpc>
              <a:buNone/>
            </a:pPr>
            <a:r>
              <a:rPr lang="en-US" sz="1400" dirty="0">
                <a:solidFill>
                  <a:srgbClr val="4A4A4A"/>
                </a:solidFill>
                <a:latin typeface="Montserrat" pitchFamily="2" charset="77"/>
              </a:rPr>
              <a:t>In addition to the two key deliverables described on the previous slide, each step of this blueprint is accompanied by supporting tools and templates to help you accomplish your goals. </a:t>
            </a:r>
          </a:p>
          <a:p>
            <a:pPr>
              <a:lnSpc>
                <a:spcPct val="120000"/>
              </a:lnSpc>
            </a:pPr>
            <a:endParaRPr lang="en-US" sz="1800" dirty="0">
              <a:solidFill>
                <a:srgbClr val="F17A26"/>
              </a:solidFill>
            </a:endParaRPr>
          </a:p>
        </p:txBody>
      </p:sp>
      <p:grpSp>
        <p:nvGrpSpPr>
          <p:cNvPr id="134" name="Group 133">
            <a:extLst>
              <a:ext uri="{FF2B5EF4-FFF2-40B4-BE49-F238E27FC236}">
                <a16:creationId xmlns:a16="http://schemas.microsoft.com/office/drawing/2014/main" id="{B0F3F891-8889-4BC7-8FCF-3F4950C31DEB}"/>
              </a:ext>
            </a:extLst>
          </p:cNvPr>
          <p:cNvGrpSpPr/>
          <p:nvPr/>
        </p:nvGrpSpPr>
        <p:grpSpPr>
          <a:xfrm>
            <a:off x="340388" y="1812430"/>
            <a:ext cx="3747606" cy="2292714"/>
            <a:chOff x="368214" y="1770756"/>
            <a:chExt cx="3747606" cy="2292714"/>
          </a:xfrm>
        </p:grpSpPr>
        <p:sp>
          <p:nvSpPr>
            <p:cNvPr id="117" name="Rectangle: Rounded Corners 116">
              <a:extLst>
                <a:ext uri="{FF2B5EF4-FFF2-40B4-BE49-F238E27FC236}">
                  <a16:creationId xmlns:a16="http://schemas.microsoft.com/office/drawing/2014/main" id="{D7322CAA-7A17-48FE-9254-9BCE683D8356}"/>
                </a:ext>
              </a:extLst>
            </p:cNvPr>
            <p:cNvSpPr/>
            <p:nvPr/>
          </p:nvSpPr>
          <p:spPr>
            <a:xfrm>
              <a:off x="368214" y="1770756"/>
              <a:ext cx="3747606" cy="229271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4" name="Picture 43">
              <a:extLst>
                <a:ext uri="{FF2B5EF4-FFF2-40B4-BE49-F238E27FC236}">
                  <a16:creationId xmlns:a16="http://schemas.microsoft.com/office/drawing/2014/main" id="{21EA1BE7-6D19-4209-9D04-735495DE35E5}"/>
                </a:ext>
              </a:extLst>
            </p:cNvPr>
            <p:cNvPicPr>
              <a:picLocks noChangeAspect="1"/>
            </p:cNvPicPr>
            <p:nvPr/>
          </p:nvPicPr>
          <p:blipFill>
            <a:blip r:embed="rId2"/>
            <a:stretch>
              <a:fillRect/>
            </a:stretch>
          </p:blipFill>
          <p:spPr>
            <a:xfrm>
              <a:off x="2460223" y="3045520"/>
              <a:ext cx="1502907" cy="849769"/>
            </a:xfrm>
            <a:prstGeom prst="rect">
              <a:avLst/>
            </a:prstGeom>
            <a:ln>
              <a:solidFill>
                <a:schemeClr val="bg1">
                  <a:lumMod val="85000"/>
                </a:schemeClr>
              </a:solidFill>
            </a:ln>
          </p:spPr>
        </p:pic>
        <p:pic>
          <p:nvPicPr>
            <p:cNvPr id="45" name="Picture 44">
              <a:extLst>
                <a:ext uri="{FF2B5EF4-FFF2-40B4-BE49-F238E27FC236}">
                  <a16:creationId xmlns:a16="http://schemas.microsoft.com/office/drawing/2014/main" id="{C7FFFB4B-370E-4FD5-8290-921139E310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66674" y="2553303"/>
              <a:ext cx="1376688" cy="774387"/>
            </a:xfrm>
            <a:prstGeom prst="rect">
              <a:avLst/>
            </a:prstGeom>
            <a:ln>
              <a:solidFill>
                <a:schemeClr val="bg1">
                  <a:lumMod val="85000"/>
                </a:schemeClr>
              </a:solidFill>
            </a:ln>
          </p:spPr>
        </p:pic>
        <p:sp>
          <p:nvSpPr>
            <p:cNvPr id="63" name="TextBox 62">
              <a:extLst>
                <a:ext uri="{FF2B5EF4-FFF2-40B4-BE49-F238E27FC236}">
                  <a16:creationId xmlns:a16="http://schemas.microsoft.com/office/drawing/2014/main" id="{132D8DFA-41A7-4B00-B2A9-9C1C44FFD1C6}"/>
                </a:ext>
              </a:extLst>
            </p:cNvPr>
            <p:cNvSpPr txBox="1"/>
            <p:nvPr/>
          </p:nvSpPr>
          <p:spPr>
            <a:xfrm>
              <a:off x="932753" y="1916732"/>
              <a:ext cx="3002871" cy="430887"/>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j-lt"/>
                </a:rPr>
                <a:t>Shift-Left Stakeholder Buy-In Presentation</a:t>
              </a:r>
            </a:p>
          </p:txBody>
        </p:sp>
        <p:sp>
          <p:nvSpPr>
            <p:cNvPr id="64" name="Text Placeholder 7">
              <a:extLst>
                <a:ext uri="{FF2B5EF4-FFF2-40B4-BE49-F238E27FC236}">
                  <a16:creationId xmlns:a16="http://schemas.microsoft.com/office/drawing/2014/main" id="{A5C38DA7-2198-4712-8392-B92A7B022818}"/>
                </a:ext>
              </a:extLst>
            </p:cNvPr>
            <p:cNvSpPr txBox="1">
              <a:spLocks/>
            </p:cNvSpPr>
            <p:nvPr/>
          </p:nvSpPr>
          <p:spPr>
            <a:xfrm>
              <a:off x="658566" y="2448865"/>
              <a:ext cx="1441987" cy="68749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ea typeface="Roboto Condensed Light" panose="02000000000000000000" pitchFamily="2" charset="0"/>
                </a:rPr>
                <a:t>Use this template to build the business case and get everyone on board with the shift left optimization initiative. </a:t>
              </a:r>
              <a:endParaRPr lang="en-CA" dirty="0">
                <a:ea typeface="Roboto Condensed Light" panose="02000000000000000000" pitchFamily="2" charset="0"/>
              </a:endParaRPr>
            </a:p>
          </p:txBody>
        </p:sp>
        <p:pic>
          <p:nvPicPr>
            <p:cNvPr id="65" name="Picture 64">
              <a:extLst>
                <a:ext uri="{FF2B5EF4-FFF2-40B4-BE49-F238E27FC236}">
                  <a16:creationId xmlns:a16="http://schemas.microsoft.com/office/drawing/2014/main" id="{AA3835A8-1EA9-4F48-96BA-71F0413521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066" y="1784940"/>
              <a:ext cx="622546" cy="634917"/>
            </a:xfrm>
            <a:prstGeom prst="rect">
              <a:avLst/>
            </a:prstGeom>
          </p:spPr>
        </p:pic>
      </p:grpSp>
      <p:grpSp>
        <p:nvGrpSpPr>
          <p:cNvPr id="133" name="Group 132">
            <a:extLst>
              <a:ext uri="{FF2B5EF4-FFF2-40B4-BE49-F238E27FC236}">
                <a16:creationId xmlns:a16="http://schemas.microsoft.com/office/drawing/2014/main" id="{41E51876-B4B3-4137-B5C2-35D1108F7518}"/>
              </a:ext>
            </a:extLst>
          </p:cNvPr>
          <p:cNvGrpSpPr/>
          <p:nvPr/>
        </p:nvGrpSpPr>
        <p:grpSpPr>
          <a:xfrm>
            <a:off x="4227609" y="1815911"/>
            <a:ext cx="3747606" cy="2292713"/>
            <a:chOff x="4319054" y="1771647"/>
            <a:chExt cx="3747606" cy="2292713"/>
          </a:xfrm>
        </p:grpSpPr>
        <p:sp>
          <p:nvSpPr>
            <p:cNvPr id="125" name="Rectangle: Rounded Corners 124">
              <a:extLst>
                <a:ext uri="{FF2B5EF4-FFF2-40B4-BE49-F238E27FC236}">
                  <a16:creationId xmlns:a16="http://schemas.microsoft.com/office/drawing/2014/main" id="{F26FED02-8DDC-4959-A6EC-2D7288C6C0EE}"/>
                </a:ext>
              </a:extLst>
            </p:cNvPr>
            <p:cNvSpPr/>
            <p:nvPr/>
          </p:nvSpPr>
          <p:spPr>
            <a:xfrm>
              <a:off x="4319054" y="1771647"/>
              <a:ext cx="3747606" cy="229271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5" name="TextBox 74">
              <a:extLst>
                <a:ext uri="{FF2B5EF4-FFF2-40B4-BE49-F238E27FC236}">
                  <a16:creationId xmlns:a16="http://schemas.microsoft.com/office/drawing/2014/main" id="{A22D438C-F126-401F-9179-C73DB1FDEDCC}"/>
                </a:ext>
              </a:extLst>
            </p:cNvPr>
            <p:cNvSpPr txBox="1"/>
            <p:nvPr/>
          </p:nvSpPr>
          <p:spPr>
            <a:xfrm>
              <a:off x="4775117" y="1901340"/>
              <a:ext cx="3202611" cy="430887"/>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j-lt"/>
                </a:rPr>
                <a:t>Shift-Left Prerequisites Assessment</a:t>
              </a:r>
            </a:p>
          </p:txBody>
        </p:sp>
        <p:sp>
          <p:nvSpPr>
            <p:cNvPr id="76" name="Text Placeholder 7">
              <a:extLst>
                <a:ext uri="{FF2B5EF4-FFF2-40B4-BE49-F238E27FC236}">
                  <a16:creationId xmlns:a16="http://schemas.microsoft.com/office/drawing/2014/main" id="{248D528F-4CAC-4FD4-940E-C33D44D9993B}"/>
                </a:ext>
              </a:extLst>
            </p:cNvPr>
            <p:cNvSpPr txBox="1">
              <a:spLocks/>
            </p:cNvSpPr>
            <p:nvPr/>
          </p:nvSpPr>
          <p:spPr>
            <a:xfrm>
              <a:off x="4600033" y="2433117"/>
              <a:ext cx="1522821" cy="68749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ea typeface="Roboto Condensed Light" panose="02000000000000000000" pitchFamily="2" charset="0"/>
                </a:rPr>
                <a:t>Use this lightweight tool to assess your current service desk maturity to decide whether to proceed with the shift-left project.</a:t>
              </a:r>
              <a:endParaRPr lang="en-CA" dirty="0">
                <a:ea typeface="Roboto Condensed Light" panose="02000000000000000000" pitchFamily="2" charset="0"/>
              </a:endParaRPr>
            </a:p>
          </p:txBody>
        </p:sp>
        <p:pic>
          <p:nvPicPr>
            <p:cNvPr id="78" name="Picture 77">
              <a:extLst>
                <a:ext uri="{FF2B5EF4-FFF2-40B4-BE49-F238E27FC236}">
                  <a16:creationId xmlns:a16="http://schemas.microsoft.com/office/drawing/2014/main" id="{11645D11-DA2D-4A7C-89FD-5E170EB25999}"/>
                </a:ext>
              </a:extLst>
            </p:cNvPr>
            <p:cNvPicPr>
              <a:picLocks noChangeAspect="1"/>
            </p:cNvPicPr>
            <p:nvPr/>
          </p:nvPicPr>
          <p:blipFill>
            <a:blip r:embed="rId5"/>
            <a:stretch>
              <a:fillRect/>
            </a:stretch>
          </p:blipFill>
          <p:spPr>
            <a:xfrm>
              <a:off x="6102499" y="2638720"/>
              <a:ext cx="1818153" cy="884310"/>
            </a:xfrm>
            <a:prstGeom prst="rect">
              <a:avLst/>
            </a:prstGeom>
            <a:ln>
              <a:solidFill>
                <a:schemeClr val="bg1">
                  <a:lumMod val="85000"/>
                </a:schemeClr>
              </a:solidFill>
            </a:ln>
          </p:spPr>
        </p:pic>
        <p:pic>
          <p:nvPicPr>
            <p:cNvPr id="80" name="Picture 79">
              <a:extLst>
                <a:ext uri="{FF2B5EF4-FFF2-40B4-BE49-F238E27FC236}">
                  <a16:creationId xmlns:a16="http://schemas.microsoft.com/office/drawing/2014/main" id="{E9294BDB-3E97-4860-88CF-4FE3553FCA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9039" y="1778651"/>
              <a:ext cx="634918" cy="634917"/>
            </a:xfrm>
            <a:prstGeom prst="rect">
              <a:avLst/>
            </a:prstGeom>
          </p:spPr>
        </p:pic>
      </p:grpSp>
      <p:sp>
        <p:nvSpPr>
          <p:cNvPr id="86" name="TextBox 85">
            <a:extLst>
              <a:ext uri="{FF2B5EF4-FFF2-40B4-BE49-F238E27FC236}">
                <a16:creationId xmlns:a16="http://schemas.microsoft.com/office/drawing/2014/main" id="{675A9065-4195-438B-9E1F-4F490A555D85}"/>
              </a:ext>
            </a:extLst>
          </p:cNvPr>
          <p:cNvSpPr txBox="1"/>
          <p:nvPr/>
        </p:nvSpPr>
        <p:spPr>
          <a:xfrm>
            <a:off x="891415" y="4354085"/>
            <a:ext cx="2903853" cy="430887"/>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j-lt"/>
              </a:rPr>
              <a:t>Knowledge Management Workflows</a:t>
            </a:r>
          </a:p>
        </p:txBody>
      </p:sp>
      <p:sp>
        <p:nvSpPr>
          <p:cNvPr id="87" name="Text Placeholder 7">
            <a:extLst>
              <a:ext uri="{FF2B5EF4-FFF2-40B4-BE49-F238E27FC236}">
                <a16:creationId xmlns:a16="http://schemas.microsoft.com/office/drawing/2014/main" id="{23503570-45F2-4DA6-9764-B7D724595E6E}"/>
              </a:ext>
            </a:extLst>
          </p:cNvPr>
          <p:cNvSpPr txBox="1">
            <a:spLocks/>
          </p:cNvSpPr>
          <p:nvPr/>
        </p:nvSpPr>
        <p:spPr>
          <a:xfrm>
            <a:off x="633729" y="4927647"/>
            <a:ext cx="1346073" cy="948349"/>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ea typeface="Roboto Condensed Light" panose="02000000000000000000" pitchFamily="2" charset="0"/>
              </a:rPr>
              <a:t>Use this template to document service desk process workflows for knowledge creation, usage, and review.</a:t>
            </a:r>
            <a:endParaRPr lang="en-CA" dirty="0">
              <a:ea typeface="Roboto Condensed Light" panose="02000000000000000000" pitchFamily="2" charset="0"/>
            </a:endParaRPr>
          </a:p>
        </p:txBody>
      </p:sp>
      <p:sp>
        <p:nvSpPr>
          <p:cNvPr id="94" name="TextBox 93">
            <a:extLst>
              <a:ext uri="{FF2B5EF4-FFF2-40B4-BE49-F238E27FC236}">
                <a16:creationId xmlns:a16="http://schemas.microsoft.com/office/drawing/2014/main" id="{7DE49D94-56DB-4EBB-8253-EBBFEEC6EDD4}"/>
              </a:ext>
            </a:extLst>
          </p:cNvPr>
          <p:cNvSpPr txBox="1"/>
          <p:nvPr/>
        </p:nvSpPr>
        <p:spPr>
          <a:xfrm>
            <a:off x="4998489" y="4352209"/>
            <a:ext cx="2420687" cy="430887"/>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j-lt"/>
              </a:rPr>
              <a:t>Self-Service Resolution Workflow</a:t>
            </a:r>
          </a:p>
        </p:txBody>
      </p:sp>
      <p:sp>
        <p:nvSpPr>
          <p:cNvPr id="95" name="Text Placeholder 7">
            <a:extLst>
              <a:ext uri="{FF2B5EF4-FFF2-40B4-BE49-F238E27FC236}">
                <a16:creationId xmlns:a16="http://schemas.microsoft.com/office/drawing/2014/main" id="{7B555578-6E35-4241-8B83-18E5B8A43064}"/>
              </a:ext>
            </a:extLst>
          </p:cNvPr>
          <p:cNvSpPr txBox="1">
            <a:spLocks/>
          </p:cNvSpPr>
          <p:nvPr/>
        </p:nvSpPr>
        <p:spPr>
          <a:xfrm>
            <a:off x="4438357" y="4927647"/>
            <a:ext cx="1634744" cy="127487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ea typeface="Roboto Condensed Light" panose="02000000000000000000" pitchFamily="2" charset="0"/>
              </a:rPr>
              <a:t>Use this template to document the process through which users will interact with the self-service portal to resolve their issue.</a:t>
            </a:r>
            <a:endParaRPr lang="en-CA" dirty="0">
              <a:ea typeface="Roboto Condensed Light" panose="02000000000000000000" pitchFamily="2" charset="0"/>
            </a:endParaRPr>
          </a:p>
        </p:txBody>
      </p:sp>
      <p:pic>
        <p:nvPicPr>
          <p:cNvPr id="103" name="Picture 102">
            <a:extLst>
              <a:ext uri="{FF2B5EF4-FFF2-40B4-BE49-F238E27FC236}">
                <a16:creationId xmlns:a16="http://schemas.microsoft.com/office/drawing/2014/main" id="{3FCF79C3-EB69-421B-89DC-D23DE9CCB16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33729" y="4265085"/>
            <a:ext cx="635000" cy="635000"/>
          </a:xfrm>
          <a:prstGeom prst="rect">
            <a:avLst/>
          </a:prstGeom>
        </p:spPr>
      </p:pic>
      <p:pic>
        <p:nvPicPr>
          <p:cNvPr id="104" name="Picture 103">
            <a:extLst>
              <a:ext uri="{FF2B5EF4-FFF2-40B4-BE49-F238E27FC236}">
                <a16:creationId xmlns:a16="http://schemas.microsoft.com/office/drawing/2014/main" id="{C11C0954-BE2A-46D4-A03A-C1CCA1908FF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44089" y="4238016"/>
            <a:ext cx="635000" cy="635000"/>
          </a:xfrm>
          <a:prstGeom prst="rect">
            <a:avLst/>
          </a:prstGeom>
        </p:spPr>
      </p:pic>
      <p:pic>
        <p:nvPicPr>
          <p:cNvPr id="8" name="Picture 7">
            <a:extLst>
              <a:ext uri="{FF2B5EF4-FFF2-40B4-BE49-F238E27FC236}">
                <a16:creationId xmlns:a16="http://schemas.microsoft.com/office/drawing/2014/main" id="{DB920CB8-2151-44F0-88F0-2FB351457DAA}"/>
              </a:ext>
            </a:extLst>
          </p:cNvPr>
          <p:cNvPicPr>
            <a:picLocks noChangeAspect="1"/>
          </p:cNvPicPr>
          <p:nvPr/>
        </p:nvPicPr>
        <p:blipFill>
          <a:blip r:embed="rId8"/>
          <a:stretch>
            <a:fillRect/>
          </a:stretch>
        </p:blipFill>
        <p:spPr>
          <a:xfrm>
            <a:off x="2476482" y="5282854"/>
            <a:ext cx="1415345" cy="1088727"/>
          </a:xfrm>
          <a:prstGeom prst="rect">
            <a:avLst/>
          </a:prstGeom>
        </p:spPr>
      </p:pic>
      <p:pic>
        <p:nvPicPr>
          <p:cNvPr id="14" name="Picture 13">
            <a:extLst>
              <a:ext uri="{FF2B5EF4-FFF2-40B4-BE49-F238E27FC236}">
                <a16:creationId xmlns:a16="http://schemas.microsoft.com/office/drawing/2014/main" id="{DEC72EAD-26D3-4F6C-BCFD-CFA69406DF0D}"/>
              </a:ext>
            </a:extLst>
          </p:cNvPr>
          <p:cNvPicPr>
            <a:picLocks noChangeAspect="1"/>
          </p:cNvPicPr>
          <p:nvPr/>
        </p:nvPicPr>
        <p:blipFill>
          <a:blip r:embed="rId9"/>
          <a:stretch>
            <a:fillRect/>
          </a:stretch>
        </p:blipFill>
        <p:spPr>
          <a:xfrm>
            <a:off x="2010757" y="4934652"/>
            <a:ext cx="1431094" cy="1088727"/>
          </a:xfrm>
          <a:prstGeom prst="rect">
            <a:avLst/>
          </a:prstGeom>
        </p:spPr>
      </p:pic>
      <p:pic>
        <p:nvPicPr>
          <p:cNvPr id="108" name="Picture 107">
            <a:extLst>
              <a:ext uri="{FF2B5EF4-FFF2-40B4-BE49-F238E27FC236}">
                <a16:creationId xmlns:a16="http://schemas.microsoft.com/office/drawing/2014/main" id="{390B827C-CA3C-4AE4-958D-86DA17FEC572}"/>
              </a:ext>
            </a:extLst>
          </p:cNvPr>
          <p:cNvPicPr>
            <a:picLocks noChangeAspect="1"/>
          </p:cNvPicPr>
          <p:nvPr/>
        </p:nvPicPr>
        <p:blipFill>
          <a:blip r:embed="rId10"/>
          <a:stretch>
            <a:fillRect/>
          </a:stretch>
        </p:blipFill>
        <p:spPr>
          <a:xfrm>
            <a:off x="6168170" y="4981842"/>
            <a:ext cx="1634744" cy="1223387"/>
          </a:xfrm>
          <a:prstGeom prst="rect">
            <a:avLst/>
          </a:prstGeom>
        </p:spPr>
      </p:pic>
      <p:grpSp>
        <p:nvGrpSpPr>
          <p:cNvPr id="135" name="Group 134">
            <a:extLst>
              <a:ext uri="{FF2B5EF4-FFF2-40B4-BE49-F238E27FC236}">
                <a16:creationId xmlns:a16="http://schemas.microsoft.com/office/drawing/2014/main" id="{5E721E26-E7CE-4D56-A4ED-67F81BF68A33}"/>
              </a:ext>
            </a:extLst>
          </p:cNvPr>
          <p:cNvGrpSpPr/>
          <p:nvPr/>
        </p:nvGrpSpPr>
        <p:grpSpPr>
          <a:xfrm>
            <a:off x="8114830" y="1805528"/>
            <a:ext cx="3747606" cy="2291822"/>
            <a:chOff x="8153111" y="1771648"/>
            <a:chExt cx="3747606" cy="2291822"/>
          </a:xfrm>
        </p:grpSpPr>
        <p:sp>
          <p:nvSpPr>
            <p:cNvPr id="124" name="Rectangle: Rounded Corners 123">
              <a:extLst>
                <a:ext uri="{FF2B5EF4-FFF2-40B4-BE49-F238E27FC236}">
                  <a16:creationId xmlns:a16="http://schemas.microsoft.com/office/drawing/2014/main" id="{C2B0BC28-1662-43BC-A9DD-3FBC5A32FCAC}"/>
                </a:ext>
              </a:extLst>
            </p:cNvPr>
            <p:cNvSpPr/>
            <p:nvPr/>
          </p:nvSpPr>
          <p:spPr>
            <a:xfrm>
              <a:off x="8153111" y="1771648"/>
              <a:ext cx="3747606" cy="229182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8" name="TextBox 97">
              <a:extLst>
                <a:ext uri="{FF2B5EF4-FFF2-40B4-BE49-F238E27FC236}">
                  <a16:creationId xmlns:a16="http://schemas.microsoft.com/office/drawing/2014/main" id="{A028FB85-01ED-4353-9982-3493E3543D4A}"/>
                </a:ext>
              </a:extLst>
            </p:cNvPr>
            <p:cNvSpPr txBox="1"/>
            <p:nvPr/>
          </p:nvSpPr>
          <p:spPr>
            <a:xfrm>
              <a:off x="8939770" y="1882939"/>
              <a:ext cx="2420687" cy="430887"/>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j-lt"/>
                </a:rPr>
                <a:t>Self-Service Portal Checklist</a:t>
              </a:r>
            </a:p>
          </p:txBody>
        </p:sp>
        <p:sp>
          <p:nvSpPr>
            <p:cNvPr id="99" name="Text Placeholder 7">
              <a:extLst>
                <a:ext uri="{FF2B5EF4-FFF2-40B4-BE49-F238E27FC236}">
                  <a16:creationId xmlns:a16="http://schemas.microsoft.com/office/drawing/2014/main" id="{5CB29D87-69F1-491C-9AE8-AA31E7BE354A}"/>
                </a:ext>
              </a:extLst>
            </p:cNvPr>
            <p:cNvSpPr txBox="1">
              <a:spLocks/>
            </p:cNvSpPr>
            <p:nvPr/>
          </p:nvSpPr>
          <p:spPr>
            <a:xfrm>
              <a:off x="8363637" y="2426991"/>
              <a:ext cx="1409045" cy="1554639"/>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ea typeface="Roboto Condensed Light" panose="02000000000000000000" pitchFamily="2" charset="0"/>
                </a:rPr>
                <a:t>Use this checklist as a self-evaluation of features and criteria to optimize the self-service portal to enable a shift-left strategy.</a:t>
              </a:r>
              <a:endParaRPr lang="en-CA" dirty="0">
                <a:ea typeface="Roboto Condensed Light" panose="02000000000000000000" pitchFamily="2" charset="0"/>
              </a:endParaRPr>
            </a:p>
          </p:txBody>
        </p:sp>
        <p:pic>
          <p:nvPicPr>
            <p:cNvPr id="105" name="Picture 104">
              <a:extLst>
                <a:ext uri="{FF2B5EF4-FFF2-40B4-BE49-F238E27FC236}">
                  <a16:creationId xmlns:a16="http://schemas.microsoft.com/office/drawing/2014/main" id="{EA407BE5-E2D4-4AF9-BB8C-276E99FFAF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2724" y="1780925"/>
              <a:ext cx="634918" cy="634917"/>
            </a:xfrm>
            <a:prstGeom prst="rect">
              <a:avLst/>
            </a:prstGeom>
          </p:spPr>
        </p:pic>
        <p:pic>
          <p:nvPicPr>
            <p:cNvPr id="109" name="Picture 108">
              <a:extLst>
                <a:ext uri="{FF2B5EF4-FFF2-40B4-BE49-F238E27FC236}">
                  <a16:creationId xmlns:a16="http://schemas.microsoft.com/office/drawing/2014/main" id="{AD0879D9-8364-4BDE-B78E-49102F867C97}"/>
                </a:ext>
              </a:extLst>
            </p:cNvPr>
            <p:cNvPicPr>
              <a:picLocks noChangeAspect="1"/>
            </p:cNvPicPr>
            <p:nvPr/>
          </p:nvPicPr>
          <p:blipFill>
            <a:blip r:embed="rId11"/>
            <a:stretch>
              <a:fillRect/>
            </a:stretch>
          </p:blipFill>
          <p:spPr>
            <a:xfrm>
              <a:off x="9849887" y="2535741"/>
              <a:ext cx="1914089" cy="1206642"/>
            </a:xfrm>
            <a:prstGeom prst="rect">
              <a:avLst/>
            </a:prstGeom>
          </p:spPr>
        </p:pic>
      </p:grpSp>
      <p:sp>
        <p:nvSpPr>
          <p:cNvPr id="127" name="Rectangle: Rounded Corners 126">
            <a:extLst>
              <a:ext uri="{FF2B5EF4-FFF2-40B4-BE49-F238E27FC236}">
                <a16:creationId xmlns:a16="http://schemas.microsoft.com/office/drawing/2014/main" id="{3F34A8FB-CEAE-439C-AA6D-8858C840751B}"/>
              </a:ext>
            </a:extLst>
          </p:cNvPr>
          <p:cNvSpPr/>
          <p:nvPr/>
        </p:nvSpPr>
        <p:spPr>
          <a:xfrm>
            <a:off x="8153111" y="4223943"/>
            <a:ext cx="3747606" cy="22131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8" name="TextBox 127">
            <a:extLst>
              <a:ext uri="{FF2B5EF4-FFF2-40B4-BE49-F238E27FC236}">
                <a16:creationId xmlns:a16="http://schemas.microsoft.com/office/drawing/2014/main" id="{5C97AEFC-0FAD-4617-94A4-D704A8036588}"/>
              </a:ext>
            </a:extLst>
          </p:cNvPr>
          <p:cNvSpPr txBox="1"/>
          <p:nvPr/>
        </p:nvSpPr>
        <p:spPr>
          <a:xfrm>
            <a:off x="8923991" y="4367310"/>
            <a:ext cx="2532476" cy="430887"/>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j-lt"/>
              </a:rPr>
              <a:t>Incident Management Workflow</a:t>
            </a:r>
          </a:p>
        </p:txBody>
      </p:sp>
      <p:sp>
        <p:nvSpPr>
          <p:cNvPr id="129" name="Text Placeholder 7">
            <a:extLst>
              <a:ext uri="{FF2B5EF4-FFF2-40B4-BE49-F238E27FC236}">
                <a16:creationId xmlns:a16="http://schemas.microsoft.com/office/drawing/2014/main" id="{68B6DA92-6AF3-42E5-945B-67AB6AE643CE}"/>
              </a:ext>
            </a:extLst>
          </p:cNvPr>
          <p:cNvSpPr txBox="1">
            <a:spLocks/>
          </p:cNvSpPr>
          <p:nvPr/>
        </p:nvSpPr>
        <p:spPr>
          <a:xfrm>
            <a:off x="8363859" y="4942748"/>
            <a:ext cx="1634744" cy="127487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ea typeface="Roboto Condensed Light" panose="02000000000000000000" pitchFamily="2" charset="0"/>
              </a:rPr>
              <a:t>Use this template to document the incident management process workflow and identify where opportunities for shift left exist.</a:t>
            </a:r>
            <a:endParaRPr lang="en-CA" dirty="0">
              <a:ea typeface="Roboto Condensed Light" panose="02000000000000000000" pitchFamily="2" charset="0"/>
            </a:endParaRPr>
          </a:p>
        </p:txBody>
      </p:sp>
      <p:pic>
        <p:nvPicPr>
          <p:cNvPr id="130" name="Picture 129">
            <a:extLst>
              <a:ext uri="{FF2B5EF4-FFF2-40B4-BE49-F238E27FC236}">
                <a16:creationId xmlns:a16="http://schemas.microsoft.com/office/drawing/2014/main" id="{4C660CE1-FE59-46E4-8761-AE819E15884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669591" y="4253117"/>
            <a:ext cx="635000" cy="635000"/>
          </a:xfrm>
          <a:prstGeom prst="rect">
            <a:avLst/>
          </a:prstGeom>
        </p:spPr>
      </p:pic>
      <p:pic>
        <p:nvPicPr>
          <p:cNvPr id="132" name="Picture 131">
            <a:extLst>
              <a:ext uri="{FF2B5EF4-FFF2-40B4-BE49-F238E27FC236}">
                <a16:creationId xmlns:a16="http://schemas.microsoft.com/office/drawing/2014/main" id="{EC63A954-4397-4646-899A-E347DCACC46C}"/>
              </a:ext>
            </a:extLst>
          </p:cNvPr>
          <p:cNvPicPr>
            <a:picLocks noChangeAspect="1"/>
          </p:cNvPicPr>
          <p:nvPr/>
        </p:nvPicPr>
        <p:blipFill>
          <a:blip r:embed="rId12"/>
          <a:stretch>
            <a:fillRect/>
          </a:stretch>
        </p:blipFill>
        <p:spPr>
          <a:xfrm>
            <a:off x="10026914" y="4934652"/>
            <a:ext cx="1634744" cy="1279996"/>
          </a:xfrm>
          <a:prstGeom prst="rect">
            <a:avLst/>
          </a:prstGeom>
        </p:spPr>
      </p:pic>
    </p:spTree>
    <p:extLst>
      <p:ext uri="{BB962C8B-B14F-4D97-AF65-F5344CB8AC3E}">
        <p14:creationId xmlns:p14="http://schemas.microsoft.com/office/powerpoint/2010/main" val="1254192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9A3352-FCF0-4557-AD08-9441941E25B9}"/>
              </a:ext>
            </a:extLst>
          </p:cNvPr>
          <p:cNvSpPr>
            <a:spLocks noGrp="1"/>
          </p:cNvSpPr>
          <p:nvPr>
            <p:ph type="title"/>
          </p:nvPr>
        </p:nvSpPr>
        <p:spPr/>
        <p:txBody>
          <a:bodyPr/>
          <a:lstStyle/>
          <a:p>
            <a:r>
              <a:rPr lang="en-US" dirty="0">
                <a:solidFill>
                  <a:schemeClr val="accent1"/>
                </a:solidFill>
              </a:rPr>
              <a:t>Project benefits</a:t>
            </a:r>
            <a:endParaRPr lang="en-CA" dirty="0">
              <a:solidFill>
                <a:schemeClr val="accent1"/>
              </a:solidFill>
            </a:endParaRPr>
          </a:p>
        </p:txBody>
      </p:sp>
      <p:pic>
        <p:nvPicPr>
          <p:cNvPr id="6" name="Picture 5">
            <a:extLst>
              <a:ext uri="{FF2B5EF4-FFF2-40B4-BE49-F238E27FC236}">
                <a16:creationId xmlns:a16="http://schemas.microsoft.com/office/drawing/2014/main" id="{AC486DFA-62F0-4385-9FD0-14E47DEFC108}"/>
              </a:ext>
            </a:extLst>
          </p:cNvPr>
          <p:cNvPicPr>
            <a:picLocks noChangeAspect="1"/>
          </p:cNvPicPr>
          <p:nvPr/>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201390" y="1079158"/>
            <a:ext cx="1790808" cy="1790808"/>
          </a:xfrm>
          <a:prstGeom prst="rect">
            <a:avLst/>
          </a:prstGeom>
        </p:spPr>
      </p:pic>
      <p:sp>
        <p:nvSpPr>
          <p:cNvPr id="8" name="Arrow: Chevron 7">
            <a:extLst>
              <a:ext uri="{FF2B5EF4-FFF2-40B4-BE49-F238E27FC236}">
                <a16:creationId xmlns:a16="http://schemas.microsoft.com/office/drawing/2014/main" id="{22C3F4BD-2649-4BD3-82F1-253E5AC2E126}"/>
              </a:ext>
            </a:extLst>
          </p:cNvPr>
          <p:cNvSpPr/>
          <p:nvPr/>
        </p:nvSpPr>
        <p:spPr>
          <a:xfrm>
            <a:off x="6897708" y="1454445"/>
            <a:ext cx="4653932" cy="52011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mj-lt"/>
              </a:rPr>
              <a:t>Benefits for the business</a:t>
            </a:r>
            <a:endParaRPr lang="en-CA" sz="1600" dirty="0">
              <a:solidFill>
                <a:schemeClr val="bg1"/>
              </a:solidFill>
              <a:latin typeface="+mj-lt"/>
            </a:endParaRPr>
          </a:p>
        </p:txBody>
      </p:sp>
      <p:sp>
        <p:nvSpPr>
          <p:cNvPr id="10" name="Arrow: Chevron 9">
            <a:extLst>
              <a:ext uri="{FF2B5EF4-FFF2-40B4-BE49-F238E27FC236}">
                <a16:creationId xmlns:a16="http://schemas.microsoft.com/office/drawing/2014/main" id="{3CA3AE6F-023E-4CFE-BC63-52B964D8FB81}"/>
              </a:ext>
            </a:extLst>
          </p:cNvPr>
          <p:cNvSpPr/>
          <p:nvPr/>
        </p:nvSpPr>
        <p:spPr>
          <a:xfrm flipH="1">
            <a:off x="474169" y="1454445"/>
            <a:ext cx="4821711" cy="520117"/>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mj-lt"/>
              </a:rPr>
              <a:t>Benefits for IT</a:t>
            </a:r>
            <a:endParaRPr lang="en-CA" sz="1600" dirty="0">
              <a:solidFill>
                <a:schemeClr val="bg1"/>
              </a:solidFill>
              <a:latin typeface="+mj-lt"/>
            </a:endParaRPr>
          </a:p>
        </p:txBody>
      </p:sp>
      <p:sp>
        <p:nvSpPr>
          <p:cNvPr id="11" name="Rectangle 10">
            <a:extLst>
              <a:ext uri="{FF2B5EF4-FFF2-40B4-BE49-F238E27FC236}">
                <a16:creationId xmlns:a16="http://schemas.microsoft.com/office/drawing/2014/main" id="{247E9FF6-8A2C-4A70-B176-C06BFFBA1512}"/>
              </a:ext>
            </a:extLst>
          </p:cNvPr>
          <p:cNvSpPr/>
          <p:nvPr/>
        </p:nvSpPr>
        <p:spPr>
          <a:xfrm>
            <a:off x="463594" y="1760825"/>
            <a:ext cx="5280678" cy="4692310"/>
          </a:xfrm>
          <a:prstGeom prst="rect">
            <a:avLst/>
          </a:prstGeom>
        </p:spPr>
        <p:txBody>
          <a:bodyPr wrap="square">
            <a:spAutoFit/>
          </a:bodyPr>
          <a:lstStyle/>
          <a:p>
            <a:pPr marL="285750" indent="-285750">
              <a:buFont typeface="Arial" panose="020B0604020202020204" pitchFamily="34" charset="0"/>
              <a:buChar char="•"/>
            </a:pPr>
            <a:endParaRPr lang="en-US" sz="1700" dirty="0">
              <a:solidFill>
                <a:schemeClr val="tx1">
                  <a:lumMod val="50000"/>
                </a:schemeClr>
              </a:solidFill>
              <a:latin typeface="Roboto Condensed Light" panose="02000000000000000000" pitchFamily="2" charset="0"/>
              <a:ea typeface="Roboto Condensed Light" panose="02000000000000000000" pitchFamily="2" charset="0"/>
            </a:endParaRPr>
          </a:p>
          <a:p>
            <a:pPr marL="285750" indent="-285750">
              <a:lnSpc>
                <a:spcPct val="110000"/>
              </a:lnSpc>
              <a:spcAft>
                <a:spcPts val="1200"/>
              </a:spcAft>
              <a:buFont typeface="Arial" panose="020B0604020202020204" pitchFamily="34" charset="0"/>
              <a:buChar char="•"/>
            </a:pPr>
            <a:r>
              <a:rPr lang="en-US" sz="1700" b="1" dirty="0">
                <a:solidFill>
                  <a:schemeClr val="accent4"/>
                </a:solidFill>
                <a:latin typeface="Roboto Condensed" panose="02000000000000000000" pitchFamily="2" charset="0"/>
                <a:ea typeface="Roboto Condensed" panose="02000000000000000000" pitchFamily="2" charset="0"/>
              </a:rPr>
              <a:t>Reduce repetitive tasks:</a:t>
            </a:r>
            <a:r>
              <a:rPr lang="en-US" sz="1700" dirty="0">
                <a:solidFill>
                  <a:schemeClr val="accent4"/>
                </a:solidFill>
                <a:latin typeface="Roboto Condensed" panose="02000000000000000000" pitchFamily="2" charset="0"/>
                <a:ea typeface="Roboto Condensed" panose="02000000000000000000" pitchFamily="2" charset="0"/>
              </a:rPr>
              <a:t> </a:t>
            </a:r>
            <a:r>
              <a:rPr lang="en-US" sz="1700" dirty="0">
                <a:solidFill>
                  <a:schemeClr val="tx1">
                    <a:lumMod val="50000"/>
                  </a:schemeClr>
                </a:solidFill>
                <a:latin typeface="Roboto Condensed Light" panose="02000000000000000000" pitchFamily="2" charset="0"/>
                <a:ea typeface="Roboto Condensed Light" panose="02000000000000000000" pitchFamily="2" charset="0"/>
              </a:rPr>
              <a:t>Automation and self-service reduce the amount of time IT has to spend on repeated low-value tasks.</a:t>
            </a:r>
            <a:endParaRPr lang="en-CA" sz="1700" dirty="0">
              <a:solidFill>
                <a:schemeClr val="tx1">
                  <a:lumMod val="50000"/>
                </a:schemeClr>
              </a:solidFill>
              <a:latin typeface="Roboto Condensed Light" panose="02000000000000000000" pitchFamily="2" charset="0"/>
              <a:ea typeface="Roboto Condensed Light" panose="02000000000000000000" pitchFamily="2" charset="0"/>
            </a:endParaRPr>
          </a:p>
          <a:p>
            <a:pPr marL="285750" indent="-285750">
              <a:lnSpc>
                <a:spcPct val="110000"/>
              </a:lnSpc>
              <a:spcAft>
                <a:spcPts val="1200"/>
              </a:spcAft>
              <a:buFont typeface="Arial" panose="020B0604020202020204" pitchFamily="34" charset="0"/>
              <a:buChar char="•"/>
            </a:pPr>
            <a:r>
              <a:rPr lang="en-US" sz="1700" b="1" dirty="0">
                <a:solidFill>
                  <a:schemeClr val="accent4"/>
                </a:solidFill>
                <a:latin typeface="Roboto Condensed" panose="02000000000000000000" pitchFamily="2" charset="0"/>
                <a:ea typeface="Roboto Condensed" panose="02000000000000000000" pitchFamily="2" charset="0"/>
              </a:rPr>
              <a:t>Decrease ticket volume:</a:t>
            </a:r>
            <a:r>
              <a:rPr lang="en-US" sz="1700" dirty="0">
                <a:solidFill>
                  <a:schemeClr val="tx1">
                    <a:lumMod val="50000"/>
                  </a:schemeClr>
                </a:solidFill>
                <a:latin typeface="Roboto Condensed Light" panose="02000000000000000000" pitchFamily="2" charset="0"/>
                <a:ea typeface="Roboto Condensed Light" panose="02000000000000000000" pitchFamily="2" charset="0"/>
              </a:rPr>
              <a:t> The ultimate goal of shift left is preventing a ticket from coming to the service desk.</a:t>
            </a:r>
          </a:p>
          <a:p>
            <a:pPr marL="285750" indent="-285750">
              <a:lnSpc>
                <a:spcPct val="110000"/>
              </a:lnSpc>
              <a:spcAft>
                <a:spcPts val="1200"/>
              </a:spcAft>
              <a:buFont typeface="Arial" panose="020B0604020202020204" pitchFamily="34" charset="0"/>
              <a:buChar char="•"/>
            </a:pPr>
            <a:r>
              <a:rPr lang="en-US" sz="1700" b="1" dirty="0">
                <a:solidFill>
                  <a:schemeClr val="accent4"/>
                </a:solidFill>
                <a:latin typeface="Roboto Condensed" panose="02000000000000000000" pitchFamily="2" charset="0"/>
                <a:ea typeface="Roboto Condensed" panose="02000000000000000000" pitchFamily="2" charset="0"/>
              </a:rPr>
              <a:t>Reduce time to resolve:</a:t>
            </a:r>
            <a:r>
              <a:rPr lang="en-US" sz="1700" dirty="0">
                <a:solidFill>
                  <a:schemeClr val="tx1">
                    <a:lumMod val="50000"/>
                  </a:schemeClr>
                </a:solidFill>
                <a:latin typeface="Roboto Condensed Light" panose="02000000000000000000" pitchFamily="2" charset="0"/>
                <a:ea typeface="Roboto Condensed Light" panose="02000000000000000000" pitchFamily="2" charset="0"/>
              </a:rPr>
              <a:t> Providing tools and knowledge to frontline staff and users reduces the amount of troubleshooting time and escalations, which should lead to a reduction in overall resolution time.</a:t>
            </a:r>
          </a:p>
          <a:p>
            <a:pPr marL="285750" indent="-285750">
              <a:lnSpc>
                <a:spcPct val="110000"/>
              </a:lnSpc>
              <a:spcAft>
                <a:spcPts val="1200"/>
              </a:spcAft>
              <a:buFont typeface="Arial" panose="020B0604020202020204" pitchFamily="34" charset="0"/>
              <a:buChar char="•"/>
            </a:pPr>
            <a:r>
              <a:rPr lang="en-US" sz="1700" b="1" dirty="0">
                <a:solidFill>
                  <a:schemeClr val="accent4"/>
                </a:solidFill>
                <a:latin typeface="Roboto Condensed" panose="02000000000000000000" pitchFamily="2" charset="0"/>
                <a:ea typeface="Roboto Condensed" panose="02000000000000000000" pitchFamily="2" charset="0"/>
              </a:rPr>
              <a:t>Free up time for project work:</a:t>
            </a:r>
            <a:r>
              <a:rPr lang="en-US" sz="1700" b="1" dirty="0">
                <a:solidFill>
                  <a:schemeClr val="tx1">
                    <a:lumMod val="50000"/>
                  </a:schemeClr>
                </a:solidFill>
                <a:latin typeface="Roboto Condensed Light" panose="02000000000000000000" pitchFamily="2" charset="0"/>
                <a:ea typeface="Roboto Condensed Light" panose="02000000000000000000" pitchFamily="2" charset="0"/>
              </a:rPr>
              <a:t> </a:t>
            </a:r>
            <a:r>
              <a:rPr lang="en-US" sz="1700" dirty="0">
                <a:solidFill>
                  <a:schemeClr val="tx1">
                    <a:lumMod val="50000"/>
                  </a:schemeClr>
                </a:solidFill>
                <a:latin typeface="Roboto Condensed Light" panose="02000000000000000000" pitchFamily="2" charset="0"/>
                <a:ea typeface="Roboto Condensed Light" panose="02000000000000000000" pitchFamily="2" charset="0"/>
              </a:rPr>
              <a:t>Specialists will have more time for project work when they shift tickets left.</a:t>
            </a:r>
          </a:p>
          <a:p>
            <a:pPr marL="285750" indent="-285750">
              <a:lnSpc>
                <a:spcPct val="110000"/>
              </a:lnSpc>
              <a:spcAft>
                <a:spcPts val="1200"/>
              </a:spcAft>
              <a:buFont typeface="Arial" panose="020B0604020202020204" pitchFamily="34" charset="0"/>
              <a:buChar char="•"/>
            </a:pPr>
            <a:r>
              <a:rPr lang="en-US" sz="1700" b="1" dirty="0">
                <a:solidFill>
                  <a:schemeClr val="accent4"/>
                </a:solidFill>
                <a:latin typeface="Roboto Condensed" panose="02000000000000000000" pitchFamily="2" charset="0"/>
                <a:ea typeface="Roboto Condensed" panose="02000000000000000000" pitchFamily="2" charset="0"/>
              </a:rPr>
              <a:t>More efficient processes:</a:t>
            </a:r>
            <a:r>
              <a:rPr lang="en-US" sz="1700" b="1" dirty="0">
                <a:solidFill>
                  <a:schemeClr val="tx1">
                    <a:lumMod val="50000"/>
                  </a:schemeClr>
                </a:solidFill>
                <a:latin typeface="Roboto Condensed Light" panose="02000000000000000000" pitchFamily="2" charset="0"/>
                <a:ea typeface="Roboto Condensed Light" panose="02000000000000000000" pitchFamily="2" charset="0"/>
              </a:rPr>
              <a:t> </a:t>
            </a:r>
            <a:r>
              <a:rPr lang="en-US" sz="1700" dirty="0">
                <a:solidFill>
                  <a:schemeClr val="tx1">
                    <a:lumMod val="50000"/>
                  </a:schemeClr>
                </a:solidFill>
                <a:latin typeface="Roboto Condensed Light" panose="02000000000000000000" pitchFamily="2" charset="0"/>
                <a:ea typeface="Roboto Condensed Light" panose="02000000000000000000" pitchFamily="2" charset="0"/>
              </a:rPr>
              <a:t>Documentation and automation will streamline manual processes.</a:t>
            </a:r>
          </a:p>
        </p:txBody>
      </p:sp>
      <p:sp>
        <p:nvSpPr>
          <p:cNvPr id="12" name="Rectangle 11">
            <a:extLst>
              <a:ext uri="{FF2B5EF4-FFF2-40B4-BE49-F238E27FC236}">
                <a16:creationId xmlns:a16="http://schemas.microsoft.com/office/drawing/2014/main" id="{E7941542-832C-4AA0-9868-D2E958194781}"/>
              </a:ext>
            </a:extLst>
          </p:cNvPr>
          <p:cNvSpPr/>
          <p:nvPr/>
        </p:nvSpPr>
        <p:spPr>
          <a:xfrm>
            <a:off x="6897708" y="2054015"/>
            <a:ext cx="4653932" cy="4276812"/>
          </a:xfrm>
          <a:prstGeom prst="rect">
            <a:avLst/>
          </a:prstGeom>
        </p:spPr>
        <p:txBody>
          <a:bodyPr wrap="square">
            <a:spAutoFit/>
          </a:bodyPr>
          <a:lstStyle/>
          <a:p>
            <a:pPr marL="171450" indent="-171450">
              <a:lnSpc>
                <a:spcPct val="110000"/>
              </a:lnSpc>
              <a:spcAft>
                <a:spcPts val="1200"/>
              </a:spcAft>
              <a:buFont typeface="Arial" panose="020B0604020202020204" pitchFamily="34" charset="0"/>
              <a:buChar char="•"/>
            </a:pPr>
            <a:r>
              <a:rPr lang="en-US" sz="1700" b="1" dirty="0">
                <a:solidFill>
                  <a:schemeClr val="accent1"/>
                </a:solidFill>
                <a:latin typeface="Roboto Condensed" panose="02000000000000000000" pitchFamily="2" charset="0"/>
                <a:ea typeface="Roboto Condensed" panose="02000000000000000000" pitchFamily="2" charset="0"/>
              </a:rPr>
              <a:t>Increase end-user satisfaction and empower employees: </a:t>
            </a:r>
            <a:r>
              <a:rPr lang="en-US" sz="1700" dirty="0">
                <a:solidFill>
                  <a:schemeClr val="tx1">
                    <a:lumMod val="50000"/>
                  </a:schemeClr>
                </a:solidFill>
                <a:latin typeface="Roboto Condensed Light" panose="02000000000000000000" pitchFamily="2" charset="0"/>
                <a:ea typeface="Roboto Condensed Light" panose="02000000000000000000" pitchFamily="2" charset="0"/>
              </a:rPr>
              <a:t>Self-service and more efficient ticket resolution will improve customer service and the overall customer experience.</a:t>
            </a:r>
          </a:p>
          <a:p>
            <a:pPr marL="171450" indent="-171450">
              <a:lnSpc>
                <a:spcPct val="110000"/>
              </a:lnSpc>
              <a:spcAft>
                <a:spcPts val="1200"/>
              </a:spcAft>
              <a:buFont typeface="Arial" panose="020B0604020202020204" pitchFamily="34" charset="0"/>
              <a:buChar char="•"/>
            </a:pPr>
            <a:r>
              <a:rPr lang="en-US" sz="1700" b="1" dirty="0">
                <a:solidFill>
                  <a:schemeClr val="accent1"/>
                </a:solidFill>
                <a:latin typeface="Roboto Condensed" panose="02000000000000000000" pitchFamily="2" charset="0"/>
                <a:ea typeface="Roboto Condensed" panose="02000000000000000000" pitchFamily="2" charset="0"/>
              </a:rPr>
              <a:t>Improve business productivity:</a:t>
            </a:r>
            <a:r>
              <a:rPr lang="en-US" sz="1700" b="1" dirty="0">
                <a:solidFill>
                  <a:schemeClr val="accent1"/>
                </a:solidFill>
                <a:latin typeface="Roboto Condensed Light" panose="02000000000000000000" pitchFamily="2" charset="0"/>
                <a:ea typeface="Roboto Condensed Light" panose="02000000000000000000" pitchFamily="2" charset="0"/>
              </a:rPr>
              <a:t> </a:t>
            </a:r>
            <a:r>
              <a:rPr lang="en-US" sz="1700" dirty="0">
                <a:solidFill>
                  <a:schemeClr val="tx1">
                    <a:lumMod val="50000"/>
                  </a:schemeClr>
                </a:solidFill>
                <a:latin typeface="Roboto Condensed Light" panose="02000000000000000000" pitchFamily="2" charset="0"/>
                <a:ea typeface="Roboto Condensed Light" panose="02000000000000000000" pitchFamily="2" charset="0"/>
              </a:rPr>
              <a:t>When users aren’t left waiting for solutions so that they can do their work, they have more time to be productive.</a:t>
            </a:r>
          </a:p>
          <a:p>
            <a:pPr marL="171450" indent="-171450">
              <a:lnSpc>
                <a:spcPct val="110000"/>
              </a:lnSpc>
              <a:spcAft>
                <a:spcPts val="1200"/>
              </a:spcAft>
              <a:buFont typeface="Arial" panose="020B0604020202020204" pitchFamily="34" charset="0"/>
              <a:buChar char="•"/>
            </a:pPr>
            <a:r>
              <a:rPr lang="en-US" sz="1700" b="1" dirty="0">
                <a:solidFill>
                  <a:schemeClr val="accent1"/>
                </a:solidFill>
                <a:latin typeface="Roboto Condensed" panose="02000000000000000000" pitchFamily="2" charset="0"/>
                <a:ea typeface="Roboto Condensed" panose="02000000000000000000" pitchFamily="2" charset="0"/>
              </a:rPr>
              <a:t>Reduce costs:</a:t>
            </a:r>
            <a:r>
              <a:rPr lang="en-US" sz="1700" b="1" dirty="0">
                <a:solidFill>
                  <a:schemeClr val="accent1"/>
                </a:solidFill>
                <a:latin typeface="Roboto Condensed Light" panose="02000000000000000000" pitchFamily="2" charset="0"/>
                <a:ea typeface="Roboto Condensed Light" panose="02000000000000000000" pitchFamily="2" charset="0"/>
              </a:rPr>
              <a:t> </a:t>
            </a:r>
            <a:r>
              <a:rPr lang="en-US" sz="1700" dirty="0">
                <a:solidFill>
                  <a:schemeClr val="tx1">
                    <a:lumMod val="50000"/>
                  </a:schemeClr>
                </a:solidFill>
                <a:latin typeface="Roboto Condensed Light" panose="02000000000000000000" pitchFamily="2" charset="0"/>
                <a:ea typeface="Roboto Condensed Light" panose="02000000000000000000" pitchFamily="2" charset="0"/>
              </a:rPr>
              <a:t>While this shouldn’t be the only goal of shift left, it can be a result of shifting support into lower-cost delivery channels.</a:t>
            </a:r>
          </a:p>
          <a:p>
            <a:pPr marL="171450" indent="-171450">
              <a:lnSpc>
                <a:spcPct val="110000"/>
              </a:lnSpc>
              <a:spcAft>
                <a:spcPts val="1200"/>
              </a:spcAft>
              <a:buFont typeface="Arial" panose="020B0604020202020204" pitchFamily="34" charset="0"/>
              <a:buChar char="•"/>
            </a:pPr>
            <a:r>
              <a:rPr lang="en-US" sz="1700" b="1" dirty="0">
                <a:solidFill>
                  <a:schemeClr val="accent1"/>
                </a:solidFill>
                <a:latin typeface="Roboto Condensed" panose="02000000000000000000" pitchFamily="2" charset="0"/>
                <a:ea typeface="Roboto Condensed" panose="02000000000000000000" pitchFamily="2" charset="0"/>
              </a:rPr>
              <a:t>Better allocation of resources and alignment to the business:</a:t>
            </a:r>
            <a:r>
              <a:rPr lang="en-US" sz="1700" b="1" dirty="0">
                <a:solidFill>
                  <a:schemeClr val="tx1">
                    <a:lumMod val="50000"/>
                  </a:schemeClr>
                </a:solidFill>
                <a:latin typeface="Roboto Condensed Light" panose="02000000000000000000" pitchFamily="2" charset="0"/>
                <a:ea typeface="Roboto Condensed Light" panose="02000000000000000000" pitchFamily="2" charset="0"/>
              </a:rPr>
              <a:t> </a:t>
            </a:r>
            <a:r>
              <a:rPr lang="en-US" sz="1700" dirty="0">
                <a:solidFill>
                  <a:schemeClr val="tx1">
                    <a:lumMod val="50000"/>
                  </a:schemeClr>
                </a:solidFill>
                <a:latin typeface="Roboto Condensed Light" panose="02000000000000000000" pitchFamily="2" charset="0"/>
                <a:ea typeface="Roboto Condensed Light" panose="02000000000000000000" pitchFamily="2" charset="0"/>
              </a:rPr>
              <a:t>The IT team will have more time to focus on complex tasks, innovation, and strategic projects.</a:t>
            </a:r>
          </a:p>
        </p:txBody>
      </p:sp>
    </p:spTree>
    <p:extLst>
      <p:ext uri="{BB962C8B-B14F-4D97-AF65-F5344CB8AC3E}">
        <p14:creationId xmlns:p14="http://schemas.microsoft.com/office/powerpoint/2010/main" val="2966801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1D74C6AF-F466-48D8-92E7-31A4E0EF15FE}"/>
              </a:ext>
            </a:extLst>
          </p:cNvPr>
          <p:cNvSpPr/>
          <p:nvPr>
            <p:custDataLst>
              <p:tags r:id="rId1"/>
            </p:custDataLst>
          </p:nvPr>
        </p:nvSpPr>
        <p:spPr>
          <a:xfrm>
            <a:off x="8848362" y="1"/>
            <a:ext cx="3345226" cy="6857999"/>
          </a:xfrm>
          <a:custGeom>
            <a:avLst/>
            <a:gdLst>
              <a:gd name="connsiteX0" fmla="*/ 0 w 3345226"/>
              <a:gd name="connsiteY0" fmla="*/ 0 h 6857999"/>
              <a:gd name="connsiteX1" fmla="*/ 3345226 w 3345226"/>
              <a:gd name="connsiteY1" fmla="*/ 0 h 6857999"/>
              <a:gd name="connsiteX2" fmla="*/ 3345226 w 3345226"/>
              <a:gd name="connsiteY2" fmla="*/ 6857999 h 6857999"/>
              <a:gd name="connsiteX3" fmla="*/ 0 w 3345226"/>
              <a:gd name="connsiteY3" fmla="*/ 6857999 h 6857999"/>
              <a:gd name="connsiteX4" fmla="*/ 774091 w 3345226"/>
              <a:gd name="connsiteY4" fmla="*/ 342900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226" h="6857999">
                <a:moveTo>
                  <a:pt x="0" y="0"/>
                </a:moveTo>
                <a:lnTo>
                  <a:pt x="3345226" y="0"/>
                </a:lnTo>
                <a:lnTo>
                  <a:pt x="3345226" y="6857999"/>
                </a:lnTo>
                <a:lnTo>
                  <a:pt x="0" y="6857999"/>
                </a:lnTo>
                <a:lnTo>
                  <a:pt x="774091" y="3429000"/>
                </a:lnTo>
                <a:close/>
              </a:path>
            </a:pathLst>
          </a:cu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44769"/>
            <a:ext cx="8538224" cy="1130188"/>
          </a:xfrm>
        </p:spPr>
        <p:txBody>
          <a:bodyPr/>
          <a:lstStyle/>
          <a:p>
            <a:r>
              <a:rPr lang="en-CA" dirty="0">
                <a:solidFill>
                  <a:srgbClr val="2576B7"/>
                </a:solidFill>
              </a:rPr>
              <a:t>Measure the value of shift left</a:t>
            </a:r>
            <a:endParaRPr lang="en-US" dirty="0">
              <a:solidFill>
                <a:srgbClr val="2576B7"/>
              </a:solidFill>
            </a:endParaRPr>
          </a:p>
        </p:txBody>
      </p:sp>
      <p:sp>
        <p:nvSpPr>
          <p:cNvPr id="10" name="Text Placeholder 7">
            <a:extLst>
              <a:ext uri="{FF2B5EF4-FFF2-40B4-BE49-F238E27FC236}">
                <a16:creationId xmlns:a16="http://schemas.microsoft.com/office/drawing/2014/main" id="{F2A29190-4792-4B40-B9C6-50DBC5208C37}"/>
              </a:ext>
            </a:extLst>
          </p:cNvPr>
          <p:cNvSpPr txBox="1">
            <a:spLocks/>
          </p:cNvSpPr>
          <p:nvPr/>
        </p:nvSpPr>
        <p:spPr>
          <a:xfrm>
            <a:off x="379992" y="1358215"/>
            <a:ext cx="8538225" cy="133385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ct val="110000"/>
              </a:lnSpc>
              <a:buFont typeface="Arial" panose="020B0604020202020204" pitchFamily="34" charset="0"/>
              <a:buChar char="•"/>
            </a:pPr>
            <a:r>
              <a:rPr lang="en-CA" sz="1600" dirty="0">
                <a:solidFill>
                  <a:schemeClr val="tx1">
                    <a:lumMod val="50000"/>
                  </a:schemeClr>
                </a:solidFill>
              </a:rPr>
              <a:t>There are many measurable and immeasurable benefits to a shift-left project, from increased end-user satisfaction to more efficient customer service delivery. </a:t>
            </a:r>
          </a:p>
          <a:p>
            <a:pPr marL="184150" indent="-184150">
              <a:lnSpc>
                <a:spcPct val="110000"/>
              </a:lnSpc>
              <a:buFont typeface="Arial" panose="020B0604020202020204" pitchFamily="34" charset="0"/>
              <a:buChar char="•"/>
            </a:pPr>
            <a:r>
              <a:rPr lang="en-CA" sz="1600" dirty="0">
                <a:solidFill>
                  <a:schemeClr val="tx1">
                    <a:lumMod val="50000"/>
                  </a:schemeClr>
                </a:solidFill>
              </a:rPr>
              <a:t>In order to estimate the ROI from a shift-left project to gain buy-in, you can estimate the time and cost savings of shifting resolution of tickets to Level 1 of the service desk, and to end users through the portal.</a:t>
            </a:r>
          </a:p>
          <a:p>
            <a:pPr>
              <a:lnSpc>
                <a:spcPct val="110000"/>
              </a:lnSpc>
            </a:pPr>
            <a:endParaRPr lang="en-CA" sz="1600" dirty="0"/>
          </a:p>
        </p:txBody>
      </p:sp>
      <p:sp>
        <p:nvSpPr>
          <p:cNvPr id="5" name="Rectangle: Rounded Corners 4">
            <a:extLst>
              <a:ext uri="{FF2B5EF4-FFF2-40B4-BE49-F238E27FC236}">
                <a16:creationId xmlns:a16="http://schemas.microsoft.com/office/drawing/2014/main" id="{0C6BF53D-90BC-469B-9C31-675BE862F698}"/>
              </a:ext>
            </a:extLst>
          </p:cNvPr>
          <p:cNvSpPr/>
          <p:nvPr/>
        </p:nvSpPr>
        <p:spPr>
          <a:xfrm>
            <a:off x="593226" y="4410039"/>
            <a:ext cx="2185334" cy="6591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 of prevented escalations to Level 2</a:t>
            </a:r>
            <a:endParaRPr lang="en-CA" sz="1400" dirty="0"/>
          </a:p>
        </p:txBody>
      </p:sp>
      <p:sp>
        <p:nvSpPr>
          <p:cNvPr id="13" name="Rectangle: Rounded Corners 12">
            <a:extLst>
              <a:ext uri="{FF2B5EF4-FFF2-40B4-BE49-F238E27FC236}">
                <a16:creationId xmlns:a16="http://schemas.microsoft.com/office/drawing/2014/main" id="{35635846-7214-488A-8F8A-7DD7AB1F9EFC}"/>
              </a:ext>
            </a:extLst>
          </p:cNvPr>
          <p:cNvSpPr/>
          <p:nvPr/>
        </p:nvSpPr>
        <p:spPr>
          <a:xfrm>
            <a:off x="3245928" y="4410039"/>
            <a:ext cx="2185334" cy="6591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Average handle time of a Level 2 ticket</a:t>
            </a:r>
            <a:endParaRPr lang="en-CA" sz="1400" dirty="0"/>
          </a:p>
        </p:txBody>
      </p:sp>
      <p:sp>
        <p:nvSpPr>
          <p:cNvPr id="14" name="Rectangle: Rounded Corners 13">
            <a:extLst>
              <a:ext uri="{FF2B5EF4-FFF2-40B4-BE49-F238E27FC236}">
                <a16:creationId xmlns:a16="http://schemas.microsoft.com/office/drawing/2014/main" id="{015FC7D1-D14C-4DE8-81FA-7ABD6FBA2929}"/>
              </a:ext>
            </a:extLst>
          </p:cNvPr>
          <p:cNvSpPr/>
          <p:nvPr/>
        </p:nvSpPr>
        <p:spPr>
          <a:xfrm>
            <a:off x="6136737" y="4410039"/>
            <a:ext cx="2185334" cy="6591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Level 2 hours saved to be redirected to projects</a:t>
            </a:r>
            <a:endParaRPr lang="en-CA" sz="1400" dirty="0"/>
          </a:p>
        </p:txBody>
      </p:sp>
      <p:sp>
        <p:nvSpPr>
          <p:cNvPr id="15" name="Rectangle: Rounded Corners 14">
            <a:extLst>
              <a:ext uri="{FF2B5EF4-FFF2-40B4-BE49-F238E27FC236}">
                <a16:creationId xmlns:a16="http://schemas.microsoft.com/office/drawing/2014/main" id="{A00D97AB-320C-47EB-8277-1AC7EF9430FF}"/>
              </a:ext>
            </a:extLst>
          </p:cNvPr>
          <p:cNvSpPr/>
          <p:nvPr/>
        </p:nvSpPr>
        <p:spPr>
          <a:xfrm>
            <a:off x="593226" y="5500586"/>
            <a:ext cx="2185334" cy="65914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 of tickets prevented through self-help</a:t>
            </a:r>
            <a:endParaRPr lang="en-CA" sz="1400" dirty="0"/>
          </a:p>
        </p:txBody>
      </p:sp>
      <p:sp>
        <p:nvSpPr>
          <p:cNvPr id="19" name="Rectangle: Rounded Corners 18">
            <a:extLst>
              <a:ext uri="{FF2B5EF4-FFF2-40B4-BE49-F238E27FC236}">
                <a16:creationId xmlns:a16="http://schemas.microsoft.com/office/drawing/2014/main" id="{8B2274C4-F2A6-428F-AF3D-DF9AD11EFF66}"/>
              </a:ext>
            </a:extLst>
          </p:cNvPr>
          <p:cNvSpPr/>
          <p:nvPr/>
        </p:nvSpPr>
        <p:spPr>
          <a:xfrm>
            <a:off x="3245928" y="5500586"/>
            <a:ext cx="2185334" cy="65914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Average cost per ticket – Average cost per self-help </a:t>
            </a:r>
            <a:endParaRPr lang="en-CA" sz="1400" dirty="0"/>
          </a:p>
        </p:txBody>
      </p:sp>
      <p:sp>
        <p:nvSpPr>
          <p:cNvPr id="20" name="Rectangle: Rounded Corners 19">
            <a:extLst>
              <a:ext uri="{FF2B5EF4-FFF2-40B4-BE49-F238E27FC236}">
                <a16:creationId xmlns:a16="http://schemas.microsoft.com/office/drawing/2014/main" id="{4502E4C9-C7EF-487F-8A24-F5E371A15521}"/>
              </a:ext>
            </a:extLst>
          </p:cNvPr>
          <p:cNvSpPr/>
          <p:nvPr/>
        </p:nvSpPr>
        <p:spPr>
          <a:xfrm>
            <a:off x="6136737" y="5500586"/>
            <a:ext cx="2185334" cy="65914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Amount of money saved</a:t>
            </a:r>
            <a:endParaRPr lang="en-CA" sz="1400" dirty="0"/>
          </a:p>
        </p:txBody>
      </p:sp>
      <p:sp>
        <p:nvSpPr>
          <p:cNvPr id="21" name="Rectangle: Rounded Corners 20">
            <a:extLst>
              <a:ext uri="{FF2B5EF4-FFF2-40B4-BE49-F238E27FC236}">
                <a16:creationId xmlns:a16="http://schemas.microsoft.com/office/drawing/2014/main" id="{7043A547-7212-4DD9-AD66-CF0EDB0F2845}"/>
              </a:ext>
            </a:extLst>
          </p:cNvPr>
          <p:cNvSpPr/>
          <p:nvPr/>
        </p:nvSpPr>
        <p:spPr>
          <a:xfrm>
            <a:off x="593226" y="3319492"/>
            <a:ext cx="2185334" cy="6591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 of internal knowledgebase articles created</a:t>
            </a:r>
            <a:endParaRPr lang="en-CA" sz="1400" dirty="0"/>
          </a:p>
        </p:txBody>
      </p:sp>
      <p:sp>
        <p:nvSpPr>
          <p:cNvPr id="22" name="Rectangle: Rounded Corners 21">
            <a:extLst>
              <a:ext uri="{FF2B5EF4-FFF2-40B4-BE49-F238E27FC236}">
                <a16:creationId xmlns:a16="http://schemas.microsoft.com/office/drawing/2014/main" id="{F95C2961-5407-47D5-BDA6-53AA5E4823CA}"/>
              </a:ext>
            </a:extLst>
          </p:cNvPr>
          <p:cNvSpPr/>
          <p:nvPr/>
        </p:nvSpPr>
        <p:spPr>
          <a:xfrm>
            <a:off x="3245928" y="3319492"/>
            <a:ext cx="2185334" cy="6591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Average reduction in Level 1 troubleshooting time</a:t>
            </a:r>
            <a:endParaRPr lang="en-CA" sz="1400" dirty="0"/>
          </a:p>
        </p:txBody>
      </p:sp>
      <p:sp>
        <p:nvSpPr>
          <p:cNvPr id="23" name="Rectangle: Rounded Corners 22">
            <a:extLst>
              <a:ext uri="{FF2B5EF4-FFF2-40B4-BE49-F238E27FC236}">
                <a16:creationId xmlns:a16="http://schemas.microsoft.com/office/drawing/2014/main" id="{6BC33DEB-AC63-4EF7-9724-5E0840647BAD}"/>
              </a:ext>
            </a:extLst>
          </p:cNvPr>
          <p:cNvSpPr/>
          <p:nvPr/>
        </p:nvSpPr>
        <p:spPr>
          <a:xfrm>
            <a:off x="6136737" y="3319492"/>
            <a:ext cx="2185334" cy="6591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Level 1 hours saved to solve other tickets, per analyst</a:t>
            </a:r>
            <a:endParaRPr lang="en-CA" sz="1400" dirty="0"/>
          </a:p>
        </p:txBody>
      </p:sp>
      <p:sp>
        <p:nvSpPr>
          <p:cNvPr id="8" name="Equals 7">
            <a:extLst>
              <a:ext uri="{FF2B5EF4-FFF2-40B4-BE49-F238E27FC236}">
                <a16:creationId xmlns:a16="http://schemas.microsoft.com/office/drawing/2014/main" id="{5EB2A331-E26A-4986-94E6-09B55077CCE4}"/>
              </a:ext>
            </a:extLst>
          </p:cNvPr>
          <p:cNvSpPr/>
          <p:nvPr/>
        </p:nvSpPr>
        <p:spPr>
          <a:xfrm>
            <a:off x="5550108" y="3523785"/>
            <a:ext cx="467781" cy="306125"/>
          </a:xfrm>
          <a:prstGeom prst="math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4" name="Equals 23">
            <a:extLst>
              <a:ext uri="{FF2B5EF4-FFF2-40B4-BE49-F238E27FC236}">
                <a16:creationId xmlns:a16="http://schemas.microsoft.com/office/drawing/2014/main" id="{8A43D2B0-C52C-4255-A03D-874C594C8BBB}"/>
              </a:ext>
            </a:extLst>
          </p:cNvPr>
          <p:cNvSpPr/>
          <p:nvPr/>
        </p:nvSpPr>
        <p:spPr>
          <a:xfrm>
            <a:off x="5533740" y="4564147"/>
            <a:ext cx="467781" cy="306125"/>
          </a:xfrm>
          <a:prstGeom prst="mathEqual">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5" name="Equals 24">
            <a:extLst>
              <a:ext uri="{FF2B5EF4-FFF2-40B4-BE49-F238E27FC236}">
                <a16:creationId xmlns:a16="http://schemas.microsoft.com/office/drawing/2014/main" id="{904829F7-3D00-4B60-B210-B39824D49915}"/>
              </a:ext>
            </a:extLst>
          </p:cNvPr>
          <p:cNvSpPr/>
          <p:nvPr/>
        </p:nvSpPr>
        <p:spPr>
          <a:xfrm>
            <a:off x="5560195" y="5677093"/>
            <a:ext cx="467781" cy="306125"/>
          </a:xfrm>
          <a:prstGeom prst="mathEqual">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dirty="0">
              <a:solidFill>
                <a:schemeClr val="tx1"/>
              </a:solidFill>
            </a:endParaRPr>
          </a:p>
        </p:txBody>
      </p:sp>
      <p:sp>
        <p:nvSpPr>
          <p:cNvPr id="9" name="TextBox 8">
            <a:extLst>
              <a:ext uri="{FF2B5EF4-FFF2-40B4-BE49-F238E27FC236}">
                <a16:creationId xmlns:a16="http://schemas.microsoft.com/office/drawing/2014/main" id="{B19603D3-6788-4A97-947B-34979D7AD837}"/>
              </a:ext>
            </a:extLst>
          </p:cNvPr>
          <p:cNvSpPr txBox="1"/>
          <p:nvPr/>
        </p:nvSpPr>
        <p:spPr>
          <a:xfrm>
            <a:off x="517725" y="2920846"/>
            <a:ext cx="7124646" cy="225026"/>
          </a:xfrm>
          <a:prstGeom prst="rect">
            <a:avLst/>
          </a:prstGeom>
        </p:spPr>
        <p:txBody>
          <a:bodyPr wrap="square" lIns="36000" tIns="36000" rIns="36000" bIns="36000" numCol="1" spcCol="360000" rtlCol="0">
            <a:noAutofit/>
          </a:bodyPr>
          <a:lstStyle/>
          <a:p>
            <a:pPr algn="l">
              <a:tabLst/>
            </a:pPr>
            <a:r>
              <a:rPr lang="en-US" sz="1600" dirty="0">
                <a:solidFill>
                  <a:schemeClr val="tx1">
                    <a:lumMod val="50000"/>
                  </a:schemeClr>
                </a:solidFill>
                <a:latin typeface="+mj-lt"/>
                <a:ea typeface="Roboto Condensed Light" panose="02000000000000000000" pitchFamily="2" charset="0"/>
              </a:rPr>
              <a:t>Examples of possible savings per month:</a:t>
            </a:r>
            <a:endParaRPr lang="en-CA" sz="1600" dirty="0">
              <a:solidFill>
                <a:schemeClr val="tx1">
                  <a:lumMod val="50000"/>
                </a:schemeClr>
              </a:solidFill>
              <a:latin typeface="+mj-lt"/>
              <a:ea typeface="Roboto Condensed Light" panose="02000000000000000000" pitchFamily="2" charset="0"/>
            </a:endParaRPr>
          </a:p>
        </p:txBody>
      </p:sp>
      <p:sp>
        <p:nvSpPr>
          <p:cNvPr id="12" name="Multiplication Sign 11">
            <a:extLst>
              <a:ext uri="{FF2B5EF4-FFF2-40B4-BE49-F238E27FC236}">
                <a16:creationId xmlns:a16="http://schemas.microsoft.com/office/drawing/2014/main" id="{E15F326E-8253-4089-B152-B99B333AE638}"/>
              </a:ext>
            </a:extLst>
          </p:cNvPr>
          <p:cNvSpPr/>
          <p:nvPr/>
        </p:nvSpPr>
        <p:spPr>
          <a:xfrm>
            <a:off x="2819297" y="3486181"/>
            <a:ext cx="385893" cy="368707"/>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Multiplication Sign 25">
            <a:extLst>
              <a:ext uri="{FF2B5EF4-FFF2-40B4-BE49-F238E27FC236}">
                <a16:creationId xmlns:a16="http://schemas.microsoft.com/office/drawing/2014/main" id="{A59C3443-FEE7-4FFF-BC35-FC1C8FF4E1ED}"/>
              </a:ext>
            </a:extLst>
          </p:cNvPr>
          <p:cNvSpPr/>
          <p:nvPr/>
        </p:nvSpPr>
        <p:spPr>
          <a:xfrm>
            <a:off x="2825672" y="4555255"/>
            <a:ext cx="385893" cy="368707"/>
          </a:xfrm>
          <a:prstGeom prst="mathMultipl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dirty="0"/>
          </a:p>
        </p:txBody>
      </p:sp>
      <p:sp>
        <p:nvSpPr>
          <p:cNvPr id="27" name="Multiplication Sign 26">
            <a:extLst>
              <a:ext uri="{FF2B5EF4-FFF2-40B4-BE49-F238E27FC236}">
                <a16:creationId xmlns:a16="http://schemas.microsoft.com/office/drawing/2014/main" id="{1B17F3E3-FBF8-4A1D-B1B6-11202F5DF951}"/>
              </a:ext>
            </a:extLst>
          </p:cNvPr>
          <p:cNvSpPr/>
          <p:nvPr/>
        </p:nvSpPr>
        <p:spPr>
          <a:xfrm>
            <a:off x="2825672" y="5644208"/>
            <a:ext cx="385893" cy="368707"/>
          </a:xfrm>
          <a:prstGeom prst="mathMultiply">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dirty="0"/>
          </a:p>
        </p:txBody>
      </p:sp>
      <p:sp>
        <p:nvSpPr>
          <p:cNvPr id="28" name="TextBox 27">
            <a:extLst>
              <a:ext uri="{FF2B5EF4-FFF2-40B4-BE49-F238E27FC236}">
                <a16:creationId xmlns:a16="http://schemas.microsoft.com/office/drawing/2014/main" id="{32A3F232-79CB-4932-8FDB-64C8818F5A6A}"/>
              </a:ext>
            </a:extLst>
          </p:cNvPr>
          <p:cNvSpPr txBox="1"/>
          <p:nvPr/>
        </p:nvSpPr>
        <p:spPr>
          <a:xfrm>
            <a:off x="1481244" y="3973044"/>
            <a:ext cx="366612" cy="271783"/>
          </a:xfrm>
          <a:prstGeom prst="rect">
            <a:avLst/>
          </a:prstGeom>
        </p:spPr>
        <p:txBody>
          <a:bodyPr wrap="square" lIns="36000" tIns="36000" rIns="36000" bIns="36000" numCol="1" spcCol="360000" rtlCol="0">
            <a:noAutofit/>
          </a:bodyPr>
          <a:lstStyle/>
          <a:p>
            <a:pPr algn="l">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10</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29" name="TextBox 28">
            <a:extLst>
              <a:ext uri="{FF2B5EF4-FFF2-40B4-BE49-F238E27FC236}">
                <a16:creationId xmlns:a16="http://schemas.microsoft.com/office/drawing/2014/main" id="{CF25DD93-B955-4093-B081-F77BA3652918}"/>
              </a:ext>
            </a:extLst>
          </p:cNvPr>
          <p:cNvSpPr txBox="1"/>
          <p:nvPr/>
        </p:nvSpPr>
        <p:spPr>
          <a:xfrm>
            <a:off x="4074657" y="3973044"/>
            <a:ext cx="949577" cy="271783"/>
          </a:xfrm>
          <a:prstGeom prst="rect">
            <a:avLst/>
          </a:prstGeom>
        </p:spPr>
        <p:txBody>
          <a:bodyPr wrap="square" lIns="36000" tIns="36000" rIns="36000" bIns="36000" numCol="1" spcCol="360000" rtlCol="0">
            <a:noAutofit/>
          </a:bodyPr>
          <a:lstStyle/>
          <a:p>
            <a:pPr algn="l">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1 hour</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0" name="TextBox 29">
            <a:extLst>
              <a:ext uri="{FF2B5EF4-FFF2-40B4-BE49-F238E27FC236}">
                <a16:creationId xmlns:a16="http://schemas.microsoft.com/office/drawing/2014/main" id="{6E3F2CBF-CBBE-45CE-BF3D-246E550DC404}"/>
              </a:ext>
            </a:extLst>
          </p:cNvPr>
          <p:cNvSpPr txBox="1"/>
          <p:nvPr/>
        </p:nvSpPr>
        <p:spPr>
          <a:xfrm>
            <a:off x="7012640" y="3987365"/>
            <a:ext cx="949577" cy="271783"/>
          </a:xfrm>
          <a:prstGeom prst="rect">
            <a:avLst/>
          </a:prstGeom>
        </p:spPr>
        <p:txBody>
          <a:bodyPr wrap="square" lIns="36000" tIns="36000" rIns="36000" bIns="36000" numCol="1" spcCol="360000" rtlCol="0">
            <a:noAutofit/>
          </a:bodyPr>
          <a:lstStyle/>
          <a:p>
            <a:pPr algn="l">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10 hours</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1" name="TextBox 30">
            <a:extLst>
              <a:ext uri="{FF2B5EF4-FFF2-40B4-BE49-F238E27FC236}">
                <a16:creationId xmlns:a16="http://schemas.microsoft.com/office/drawing/2014/main" id="{1F5B25EF-29A3-4755-84C0-A112B2FBE737}"/>
              </a:ext>
            </a:extLst>
          </p:cNvPr>
          <p:cNvSpPr txBox="1"/>
          <p:nvPr/>
        </p:nvSpPr>
        <p:spPr>
          <a:xfrm>
            <a:off x="1481244" y="5069179"/>
            <a:ext cx="366612" cy="271783"/>
          </a:xfrm>
          <a:prstGeom prst="rect">
            <a:avLst/>
          </a:prstGeom>
        </p:spPr>
        <p:txBody>
          <a:bodyPr wrap="square" lIns="36000" tIns="36000" rIns="36000" bIns="36000" numCol="1" spcCol="360000" rtlCol="0">
            <a:noAutofit/>
          </a:bodyPr>
          <a:lstStyle/>
          <a:p>
            <a:pPr algn="l">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50</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2" name="TextBox 31">
            <a:extLst>
              <a:ext uri="{FF2B5EF4-FFF2-40B4-BE49-F238E27FC236}">
                <a16:creationId xmlns:a16="http://schemas.microsoft.com/office/drawing/2014/main" id="{6AF88C5F-EF13-405F-918F-42624AD8A77F}"/>
              </a:ext>
            </a:extLst>
          </p:cNvPr>
          <p:cNvSpPr txBox="1"/>
          <p:nvPr/>
        </p:nvSpPr>
        <p:spPr>
          <a:xfrm>
            <a:off x="4028085" y="5098499"/>
            <a:ext cx="621020" cy="271783"/>
          </a:xfrm>
          <a:prstGeom prst="rect">
            <a:avLst/>
          </a:prstGeom>
        </p:spPr>
        <p:txBody>
          <a:bodyPr wrap="square" lIns="36000" tIns="36000" rIns="36000" bIns="36000" numCol="1" spcCol="360000" rtlCol="0">
            <a:noAutofit/>
          </a:bodyPr>
          <a:lstStyle/>
          <a:p>
            <a:pPr algn="l">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1 hour</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3" name="TextBox 32">
            <a:extLst>
              <a:ext uri="{FF2B5EF4-FFF2-40B4-BE49-F238E27FC236}">
                <a16:creationId xmlns:a16="http://schemas.microsoft.com/office/drawing/2014/main" id="{F02D805A-6BE4-4055-9426-C5F4D41B0CC0}"/>
              </a:ext>
            </a:extLst>
          </p:cNvPr>
          <p:cNvSpPr txBox="1"/>
          <p:nvPr/>
        </p:nvSpPr>
        <p:spPr>
          <a:xfrm>
            <a:off x="7012640" y="5098499"/>
            <a:ext cx="685130" cy="271783"/>
          </a:xfrm>
          <a:prstGeom prst="rect">
            <a:avLst/>
          </a:prstGeom>
        </p:spPr>
        <p:txBody>
          <a:bodyPr wrap="square" lIns="36000" tIns="36000" rIns="36000" bIns="36000" numCol="1" spcCol="360000" rtlCol="0">
            <a:noAutofit/>
          </a:bodyPr>
          <a:lstStyle/>
          <a:p>
            <a:pPr algn="l">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50 hours</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4" name="TextBox 33">
            <a:extLst>
              <a:ext uri="{FF2B5EF4-FFF2-40B4-BE49-F238E27FC236}">
                <a16:creationId xmlns:a16="http://schemas.microsoft.com/office/drawing/2014/main" id="{4AA97942-872C-4147-AC97-83EE1AA8B820}"/>
              </a:ext>
            </a:extLst>
          </p:cNvPr>
          <p:cNvSpPr txBox="1"/>
          <p:nvPr/>
        </p:nvSpPr>
        <p:spPr>
          <a:xfrm>
            <a:off x="1460859" y="6159726"/>
            <a:ext cx="366612" cy="271783"/>
          </a:xfrm>
          <a:prstGeom prst="rect">
            <a:avLst/>
          </a:prstGeom>
        </p:spPr>
        <p:txBody>
          <a:bodyPr wrap="square" lIns="36000" tIns="36000" rIns="36000" bIns="36000" numCol="1" spcCol="360000" rtlCol="0">
            <a:noAutofit/>
          </a:bodyPr>
          <a:lstStyle/>
          <a:p>
            <a:pPr algn="l">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200</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5" name="TextBox 34">
            <a:extLst>
              <a:ext uri="{FF2B5EF4-FFF2-40B4-BE49-F238E27FC236}">
                <a16:creationId xmlns:a16="http://schemas.microsoft.com/office/drawing/2014/main" id="{46107CEE-6C2D-4114-ABC4-30725FB5FA27}"/>
              </a:ext>
            </a:extLst>
          </p:cNvPr>
          <p:cNvSpPr txBox="1"/>
          <p:nvPr/>
        </p:nvSpPr>
        <p:spPr>
          <a:xfrm>
            <a:off x="7012640" y="6177339"/>
            <a:ext cx="516331" cy="271783"/>
          </a:xfrm>
          <a:prstGeom prst="rect">
            <a:avLst/>
          </a:prstGeom>
        </p:spPr>
        <p:txBody>
          <a:bodyPr wrap="square" lIns="36000" tIns="36000" rIns="36000" bIns="36000" numCol="1" spcCol="360000" rtlCol="0">
            <a:noAutofit/>
          </a:bodyPr>
          <a:lstStyle/>
          <a:p>
            <a:pPr algn="l">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$2800</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6" name="TextBox 35">
            <a:extLst>
              <a:ext uri="{FF2B5EF4-FFF2-40B4-BE49-F238E27FC236}">
                <a16:creationId xmlns:a16="http://schemas.microsoft.com/office/drawing/2014/main" id="{0B7B8E0C-B45A-4025-91D8-B4885B25B999}"/>
              </a:ext>
            </a:extLst>
          </p:cNvPr>
          <p:cNvSpPr txBox="1"/>
          <p:nvPr/>
        </p:nvSpPr>
        <p:spPr>
          <a:xfrm>
            <a:off x="3854739" y="6177339"/>
            <a:ext cx="1051016" cy="271783"/>
          </a:xfrm>
          <a:prstGeom prst="rect">
            <a:avLst/>
          </a:prstGeom>
        </p:spPr>
        <p:txBody>
          <a:bodyPr wrap="square" lIns="36000" tIns="36000" rIns="36000" bIns="36000" numCol="1" spcCol="360000" rtlCol="0">
            <a:noAutofit/>
          </a:bodyPr>
          <a:lstStyle/>
          <a:p>
            <a:pPr algn="l">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$16-$2 = $14</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8" name="Rectangle 37">
            <a:extLst>
              <a:ext uri="{FF2B5EF4-FFF2-40B4-BE49-F238E27FC236}">
                <a16:creationId xmlns:a16="http://schemas.microsoft.com/office/drawing/2014/main" id="{0BA5AAAC-7617-4C01-BDED-97EAD7BBFF6B}"/>
              </a:ext>
            </a:extLst>
          </p:cNvPr>
          <p:cNvSpPr/>
          <p:nvPr/>
        </p:nvSpPr>
        <p:spPr>
          <a:xfrm>
            <a:off x="9941079" y="2165330"/>
            <a:ext cx="1963745" cy="2062103"/>
          </a:xfrm>
          <a:prstGeom prst="rect">
            <a:avLst/>
          </a:prstGeom>
        </p:spPr>
        <p:txBody>
          <a:bodyPr wrap="square">
            <a:spAutoFit/>
          </a:bodyPr>
          <a:lstStyle/>
          <a:p>
            <a:pPr defTabSz="914400">
              <a:spcBef>
                <a:spcPts val="1000"/>
              </a:spcBef>
            </a:pPr>
            <a:r>
              <a:rPr lang="en-US" sz="1600" dirty="0">
                <a:solidFill>
                  <a:schemeClr val="bg1"/>
                </a:solidFill>
                <a:latin typeface="Montserrat" panose="00000500000000000000" pitchFamily="2" charset="0"/>
              </a:rPr>
              <a:t>I</a:t>
            </a:r>
            <a:r>
              <a:rPr lang="en-CA" sz="1600" dirty="0">
                <a:solidFill>
                  <a:schemeClr val="bg1"/>
                </a:solidFill>
                <a:latin typeface="Montserrat" panose="00000500000000000000" pitchFamily="2" charset="0"/>
              </a:rPr>
              <a:t>n Phase 1 of this blueprint, we will help you establish metrics to track and evaluate the success of the shift-left project.</a:t>
            </a:r>
          </a:p>
        </p:txBody>
      </p:sp>
      <p:pic>
        <p:nvPicPr>
          <p:cNvPr id="47" name="Picture 46">
            <a:extLst>
              <a:ext uri="{FF2B5EF4-FFF2-40B4-BE49-F238E27FC236}">
                <a16:creationId xmlns:a16="http://schemas.microsoft.com/office/drawing/2014/main" id="{CC5AC5E5-0D67-47CB-9C34-4345E64A2B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494122" y="1601189"/>
            <a:ext cx="770862" cy="746081"/>
          </a:xfrm>
          <a:prstGeom prst="rect">
            <a:avLst/>
          </a:prstGeom>
        </p:spPr>
      </p:pic>
    </p:spTree>
    <p:extLst>
      <p:ext uri="{BB962C8B-B14F-4D97-AF65-F5344CB8AC3E}">
        <p14:creationId xmlns:p14="http://schemas.microsoft.com/office/powerpoint/2010/main" val="1342520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B9D9E73-82EF-4270-ACAD-14800A84C244}"/>
              </a:ext>
            </a:extLst>
          </p:cNvPr>
          <p:cNvSpPr/>
          <p:nvPr/>
        </p:nvSpPr>
        <p:spPr>
          <a:xfrm>
            <a:off x="7193280" y="2103433"/>
            <a:ext cx="4480681" cy="4224545"/>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48" name="Title 47">
            <a:extLst>
              <a:ext uri="{FF2B5EF4-FFF2-40B4-BE49-F238E27FC236}">
                <a16:creationId xmlns:a16="http://schemas.microsoft.com/office/drawing/2014/main" id="{594B7FD4-CB2E-2245-9880-792CE65897E3}"/>
              </a:ext>
            </a:extLst>
          </p:cNvPr>
          <p:cNvSpPr>
            <a:spLocks noGrp="1"/>
          </p:cNvSpPr>
          <p:nvPr>
            <p:ph type="title"/>
          </p:nvPr>
        </p:nvSpPr>
        <p:spPr>
          <a:xfrm>
            <a:off x="354106" y="530021"/>
            <a:ext cx="6961094" cy="1130188"/>
          </a:xfrm>
        </p:spPr>
        <p:txBody>
          <a:bodyPr>
            <a:noAutofit/>
          </a:bodyPr>
          <a:lstStyle/>
          <a:p>
            <a:r>
              <a:rPr lang="en-CA" spc="-85" dirty="0">
                <a:solidFill>
                  <a:schemeClr val="accent1"/>
                </a:solidFill>
              </a:rPr>
              <a:t>Executive</a:t>
            </a:r>
            <a:r>
              <a:rPr lang="en-CA" spc="-188" dirty="0">
                <a:solidFill>
                  <a:schemeClr val="accent1"/>
                </a:solidFill>
              </a:rPr>
              <a:t> </a:t>
            </a:r>
            <a:r>
              <a:rPr lang="en-CA" spc="-79" dirty="0">
                <a:solidFill>
                  <a:schemeClr val="accent1"/>
                </a:solidFill>
              </a:rPr>
              <a:t>Brief </a:t>
            </a:r>
            <a:r>
              <a:rPr lang="en-CA" spc="-61" dirty="0">
                <a:solidFill>
                  <a:schemeClr val="accent1"/>
                </a:solidFill>
              </a:rPr>
              <a:t>Case</a:t>
            </a:r>
            <a:r>
              <a:rPr lang="en-CA" spc="-158" dirty="0">
                <a:solidFill>
                  <a:schemeClr val="accent1"/>
                </a:solidFill>
              </a:rPr>
              <a:t> </a:t>
            </a:r>
            <a:r>
              <a:rPr lang="en-CA" spc="-79" dirty="0">
                <a:solidFill>
                  <a:schemeClr val="accent1"/>
                </a:solidFill>
              </a:rPr>
              <a:t>Study</a:t>
            </a:r>
            <a:endParaRPr lang="en-US" dirty="0">
              <a:solidFill>
                <a:schemeClr val="accent1"/>
              </a:solidFill>
            </a:endParaRPr>
          </a:p>
        </p:txBody>
      </p:sp>
      <p:sp>
        <p:nvSpPr>
          <p:cNvPr id="11" name="Text Placeholder 10">
            <a:extLst>
              <a:ext uri="{FF2B5EF4-FFF2-40B4-BE49-F238E27FC236}">
                <a16:creationId xmlns:a16="http://schemas.microsoft.com/office/drawing/2014/main" id="{25F0E588-A074-014B-8DB2-287E9E17B156}"/>
              </a:ext>
            </a:extLst>
          </p:cNvPr>
          <p:cNvSpPr>
            <a:spLocks noGrp="1"/>
          </p:cNvSpPr>
          <p:nvPr>
            <p:ph type="body" sz="quarter" idx="15"/>
          </p:nvPr>
        </p:nvSpPr>
        <p:spPr>
          <a:xfrm>
            <a:off x="7834305" y="623790"/>
            <a:ext cx="1445326" cy="394612"/>
          </a:xfrm>
        </p:spPr>
        <p:txBody>
          <a:bodyPr>
            <a:noAutofit/>
          </a:bodyPr>
          <a:lstStyle/>
          <a:p>
            <a:r>
              <a:rPr lang="en-US" sz="1100" dirty="0">
                <a:latin typeface="Exo Light" panose="02000303000000000000" pitchFamily="2" charset="0"/>
              </a:rPr>
              <a:t>Support Center</a:t>
            </a:r>
          </a:p>
        </p:txBody>
      </p:sp>
      <p:sp>
        <p:nvSpPr>
          <p:cNvPr id="9" name="Text Placeholder 8">
            <a:extLst>
              <a:ext uri="{FF2B5EF4-FFF2-40B4-BE49-F238E27FC236}">
                <a16:creationId xmlns:a16="http://schemas.microsoft.com/office/drawing/2014/main" id="{EB79A99D-3EC9-344F-9B5D-9F3CBE524486}"/>
              </a:ext>
            </a:extLst>
          </p:cNvPr>
          <p:cNvSpPr>
            <a:spLocks noGrp="1"/>
          </p:cNvSpPr>
          <p:nvPr>
            <p:ph type="body" sz="quarter" idx="16"/>
          </p:nvPr>
        </p:nvSpPr>
        <p:spPr>
          <a:xfrm>
            <a:off x="7834305" y="391944"/>
            <a:ext cx="1251459" cy="153562"/>
          </a:xfrm>
        </p:spPr>
        <p:txBody>
          <a:bodyPr>
            <a:noAutofit/>
          </a:bodyPr>
          <a:lstStyle/>
          <a:p>
            <a:r>
              <a:rPr lang="en-US" sz="1050" dirty="0"/>
              <a:t>INDUSTRY</a:t>
            </a:r>
          </a:p>
        </p:txBody>
      </p:sp>
      <p:sp>
        <p:nvSpPr>
          <p:cNvPr id="4" name="Text Placeholder 3">
            <a:extLst>
              <a:ext uri="{FF2B5EF4-FFF2-40B4-BE49-F238E27FC236}">
                <a16:creationId xmlns:a16="http://schemas.microsoft.com/office/drawing/2014/main" id="{6C15233C-A7D8-1D43-B41B-7764869FE116}"/>
              </a:ext>
            </a:extLst>
          </p:cNvPr>
          <p:cNvSpPr>
            <a:spLocks noGrp="1"/>
          </p:cNvSpPr>
          <p:nvPr>
            <p:ph type="body" sz="quarter" idx="17"/>
          </p:nvPr>
        </p:nvSpPr>
        <p:spPr>
          <a:xfrm>
            <a:off x="9115472" y="607658"/>
            <a:ext cx="3014949" cy="762054"/>
          </a:xfrm>
        </p:spPr>
        <p:txBody>
          <a:bodyPr>
            <a:noAutofit/>
          </a:bodyPr>
          <a:lstStyle/>
          <a:p>
            <a:r>
              <a:rPr lang="en-US" sz="1100" dirty="0">
                <a:latin typeface="Exo Light" panose="02000303000000000000" pitchFamily="2" charset="0"/>
                <a:cs typeface="Arial"/>
              </a:rPr>
              <a:t>Richard Sykora, </a:t>
            </a:r>
            <a:r>
              <a:rPr lang="en-US" sz="1100" dirty="0">
                <a:latin typeface="Exo Light" panose="02000303000000000000" pitchFamily="2" charset="0"/>
              </a:rPr>
              <a:t>Senior Manager, Support Operations at Blackbaud (via HDI 2017)</a:t>
            </a:r>
          </a:p>
          <a:p>
            <a:endParaRPr lang="en-CA" dirty="0">
              <a:latin typeface="Exo Light" panose="02000303000000000000" pitchFamily="2" charset="0"/>
              <a:cs typeface="Arial"/>
            </a:endParaRPr>
          </a:p>
        </p:txBody>
      </p:sp>
      <p:sp>
        <p:nvSpPr>
          <p:cNvPr id="6" name="Text Placeholder 5">
            <a:extLst>
              <a:ext uri="{FF2B5EF4-FFF2-40B4-BE49-F238E27FC236}">
                <a16:creationId xmlns:a16="http://schemas.microsoft.com/office/drawing/2014/main" id="{27CDCE52-F976-9F4D-BBB2-FCD98894D84E}"/>
              </a:ext>
            </a:extLst>
          </p:cNvPr>
          <p:cNvSpPr>
            <a:spLocks noGrp="1"/>
          </p:cNvSpPr>
          <p:nvPr>
            <p:ph type="body" sz="quarter" idx="18"/>
          </p:nvPr>
        </p:nvSpPr>
        <p:spPr>
          <a:xfrm>
            <a:off x="9115472" y="397081"/>
            <a:ext cx="978793" cy="153562"/>
          </a:xfrm>
        </p:spPr>
        <p:txBody>
          <a:bodyPr>
            <a:noAutofit/>
          </a:bodyPr>
          <a:lstStyle/>
          <a:p>
            <a:r>
              <a:rPr lang="en-US" sz="1050" dirty="0"/>
              <a:t>SOURCE</a:t>
            </a:r>
          </a:p>
        </p:txBody>
      </p:sp>
      <p:sp>
        <p:nvSpPr>
          <p:cNvPr id="109" name="Text Placeholder 108">
            <a:extLst>
              <a:ext uri="{FF2B5EF4-FFF2-40B4-BE49-F238E27FC236}">
                <a16:creationId xmlns:a16="http://schemas.microsoft.com/office/drawing/2014/main" id="{10FF818F-90FD-CE43-9B91-8B2104208FAE}"/>
              </a:ext>
            </a:extLst>
          </p:cNvPr>
          <p:cNvSpPr>
            <a:spLocks noGrp="1"/>
          </p:cNvSpPr>
          <p:nvPr>
            <p:ph type="body" sz="quarter" idx="31"/>
          </p:nvPr>
        </p:nvSpPr>
        <p:spPr>
          <a:xfrm>
            <a:off x="7193280" y="1290449"/>
            <a:ext cx="3671904" cy="269819"/>
          </a:xfrm>
          <a:prstGeom prst="rect">
            <a:avLst/>
          </a:prstGeom>
        </p:spPr>
        <p:txBody>
          <a:bodyPr>
            <a:noAutofit/>
          </a:bodyPr>
          <a:lstStyle/>
          <a:p>
            <a:r>
              <a:rPr lang="en-US" sz="1800" dirty="0">
                <a:latin typeface="Exo DemiBold" panose="02000703000000000000" pitchFamily="2" charset="0"/>
              </a:rPr>
              <a:t>Results</a:t>
            </a:r>
          </a:p>
        </p:txBody>
      </p:sp>
      <p:sp>
        <p:nvSpPr>
          <p:cNvPr id="56" name="Text Placeholder 55">
            <a:extLst>
              <a:ext uri="{FF2B5EF4-FFF2-40B4-BE49-F238E27FC236}">
                <a16:creationId xmlns:a16="http://schemas.microsoft.com/office/drawing/2014/main" id="{32E3DBED-1F4A-DE4F-A784-E948F4D31FB9}"/>
              </a:ext>
            </a:extLst>
          </p:cNvPr>
          <p:cNvSpPr>
            <a:spLocks noGrp="1"/>
          </p:cNvSpPr>
          <p:nvPr>
            <p:ph type="body" sz="quarter" idx="32"/>
          </p:nvPr>
        </p:nvSpPr>
        <p:spPr>
          <a:xfrm>
            <a:off x="421924" y="1803356"/>
            <a:ext cx="6144339" cy="691529"/>
          </a:xfrm>
          <a:prstGeom prst="rect">
            <a:avLst/>
          </a:prstGeom>
        </p:spPr>
        <p:txBody>
          <a:bodyPr>
            <a:noAutofit/>
          </a:bodyPr>
          <a:lstStyle/>
          <a:p>
            <a:pPr>
              <a:lnSpc>
                <a:spcPct val="100000"/>
              </a:lnSpc>
              <a:spcBef>
                <a:spcPts val="55"/>
              </a:spcBef>
            </a:pPr>
            <a:r>
              <a:rPr lang="en-US" sz="1600" dirty="0"/>
              <a:t>A two-year support center transformation to improve tools and processes, improve efficiency, provide a consistent customer experience, make major changes to knowledge management, establish a single online community, and ultimately give users the tools to help themselves and deflect calls.</a:t>
            </a:r>
          </a:p>
        </p:txBody>
      </p:sp>
      <p:sp>
        <p:nvSpPr>
          <p:cNvPr id="108" name="Text Placeholder 107">
            <a:extLst>
              <a:ext uri="{FF2B5EF4-FFF2-40B4-BE49-F238E27FC236}">
                <a16:creationId xmlns:a16="http://schemas.microsoft.com/office/drawing/2014/main" id="{FD456675-E852-4548-BCB0-226E1D689542}"/>
              </a:ext>
            </a:extLst>
          </p:cNvPr>
          <p:cNvSpPr>
            <a:spLocks noGrp="1"/>
          </p:cNvSpPr>
          <p:nvPr>
            <p:ph type="body" sz="quarter" idx="33"/>
          </p:nvPr>
        </p:nvSpPr>
        <p:spPr>
          <a:xfrm>
            <a:off x="7210302" y="1762671"/>
            <a:ext cx="4275910" cy="375031"/>
          </a:xfrm>
          <a:prstGeom prst="rect">
            <a:avLst/>
          </a:prstGeom>
        </p:spPr>
        <p:txBody>
          <a:bodyPr>
            <a:noAutofit/>
          </a:bodyPr>
          <a:lstStyle/>
          <a:p>
            <a:pPr marL="0" marR="3081" indent="0">
              <a:lnSpc>
                <a:spcPct val="100000"/>
              </a:lnSpc>
              <a:spcBef>
                <a:spcPts val="55"/>
              </a:spcBef>
              <a:buNone/>
            </a:pPr>
            <a:r>
              <a:rPr lang="en-US" sz="1600" dirty="0"/>
              <a:t>The transformation was complete in just over a year. </a:t>
            </a:r>
          </a:p>
        </p:txBody>
      </p:sp>
      <p:sp>
        <p:nvSpPr>
          <p:cNvPr id="44" name="Text Placeholder 108">
            <a:extLst>
              <a:ext uri="{FF2B5EF4-FFF2-40B4-BE49-F238E27FC236}">
                <a16:creationId xmlns:a16="http://schemas.microsoft.com/office/drawing/2014/main" id="{01FBD64F-EE1C-4206-9A9A-A6B6DBA11F6A}"/>
              </a:ext>
            </a:extLst>
          </p:cNvPr>
          <p:cNvSpPr txBox="1">
            <a:spLocks/>
          </p:cNvSpPr>
          <p:nvPr/>
        </p:nvSpPr>
        <p:spPr>
          <a:xfrm>
            <a:off x="421924" y="1338392"/>
            <a:ext cx="3764382" cy="466166"/>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2"/>
                </a:solidFill>
                <a:latin typeface="Exo DemiBold" panose="02000703000000000000" pitchFamily="2" charset="0"/>
              </a:rPr>
              <a:t>Objective</a:t>
            </a:r>
          </a:p>
        </p:txBody>
      </p:sp>
      <p:sp>
        <p:nvSpPr>
          <p:cNvPr id="45" name="Text Placeholder 55">
            <a:extLst>
              <a:ext uri="{FF2B5EF4-FFF2-40B4-BE49-F238E27FC236}">
                <a16:creationId xmlns:a16="http://schemas.microsoft.com/office/drawing/2014/main" id="{372F101D-4977-4BCC-8204-EB48930A6C02}"/>
              </a:ext>
            </a:extLst>
          </p:cNvPr>
          <p:cNvSpPr txBox="1">
            <a:spLocks/>
          </p:cNvSpPr>
          <p:nvPr/>
        </p:nvSpPr>
        <p:spPr>
          <a:xfrm>
            <a:off x="402846" y="3430081"/>
            <a:ext cx="6267920" cy="1980131"/>
          </a:xfrm>
          <a:prstGeom prst="rect">
            <a:avLst/>
          </a:prstGeom>
        </p:spPr>
        <p:txBody>
          <a:bodyPr lIns="0" tIns="0" rIns="0" bIns="0" numCol="1" spcCol="292608">
            <a:noAutofit/>
          </a:bodyPr>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5"/>
              </a:spcBef>
              <a:spcAft>
                <a:spcPts val="600"/>
              </a:spcAft>
            </a:pPr>
            <a:r>
              <a:rPr lang="en-CA" sz="1600" b="1" spc="-3" dirty="0">
                <a:solidFill>
                  <a:schemeClr val="accent4"/>
                </a:solidFill>
                <a:cs typeface="Arial Narrow"/>
              </a:rPr>
              <a:t>Vision: </a:t>
            </a:r>
            <a:r>
              <a:rPr lang="en-CA" sz="1600" spc="-3" dirty="0">
                <a:cs typeface="Arial Narrow"/>
              </a:rPr>
              <a:t>The first step was to create a clear vision and get buy-in from leadership.</a:t>
            </a:r>
          </a:p>
          <a:p>
            <a:pPr>
              <a:lnSpc>
                <a:spcPct val="100000"/>
              </a:lnSpc>
              <a:spcBef>
                <a:spcPts val="55"/>
              </a:spcBef>
              <a:spcAft>
                <a:spcPts val="600"/>
              </a:spcAft>
            </a:pPr>
            <a:r>
              <a:rPr lang="en-CA" sz="1600" b="1" spc="-3" dirty="0">
                <a:solidFill>
                  <a:schemeClr val="accent4"/>
                </a:solidFill>
                <a:cs typeface="Arial Narrow"/>
              </a:rPr>
              <a:t>Accountability:</a:t>
            </a:r>
            <a:r>
              <a:rPr lang="en-CA" sz="1600" spc="-3" dirty="0">
                <a:solidFill>
                  <a:schemeClr val="accent4"/>
                </a:solidFill>
                <a:cs typeface="Arial Narrow"/>
              </a:rPr>
              <a:t> </a:t>
            </a:r>
            <a:r>
              <a:rPr lang="en-CA" sz="1600" spc="-3" dirty="0">
                <a:cs typeface="Arial Narrow"/>
              </a:rPr>
              <a:t>Assigned a change manager to communicate and gather feedback throughout the change. A project manager helped to keep things on track. Knowledgebase coaches and champions were identified to develop and maintain content.</a:t>
            </a:r>
          </a:p>
          <a:p>
            <a:pPr>
              <a:lnSpc>
                <a:spcPct val="100000"/>
              </a:lnSpc>
              <a:spcBef>
                <a:spcPts val="55"/>
              </a:spcBef>
              <a:spcAft>
                <a:spcPts val="600"/>
              </a:spcAft>
            </a:pPr>
            <a:r>
              <a:rPr lang="en-CA" sz="1600" b="1" spc="-3" dirty="0">
                <a:solidFill>
                  <a:schemeClr val="accent4"/>
                </a:solidFill>
                <a:cs typeface="Arial Narrow"/>
              </a:rPr>
              <a:t>Divided the work:</a:t>
            </a:r>
            <a:r>
              <a:rPr lang="en-CA" sz="1600" spc="-3" dirty="0">
                <a:solidFill>
                  <a:schemeClr val="accent4"/>
                </a:solidFill>
                <a:cs typeface="Arial Narrow"/>
              </a:rPr>
              <a:t> </a:t>
            </a:r>
            <a:r>
              <a:rPr lang="en-CA" sz="1600" spc="-3" dirty="0">
                <a:cs typeface="Arial Narrow"/>
              </a:rPr>
              <a:t>The tasks were compartmentalized and assigned to different support leaders, allowing everyone the time to continue to deliver daily operations</a:t>
            </a:r>
          </a:p>
          <a:p>
            <a:pPr>
              <a:lnSpc>
                <a:spcPct val="100000"/>
              </a:lnSpc>
              <a:spcBef>
                <a:spcPts val="55"/>
              </a:spcBef>
              <a:spcAft>
                <a:spcPts val="600"/>
              </a:spcAft>
            </a:pPr>
            <a:r>
              <a:rPr lang="en-CA" sz="1600" b="1" spc="-3" dirty="0">
                <a:solidFill>
                  <a:schemeClr val="accent4"/>
                </a:solidFill>
                <a:cs typeface="Arial Narrow"/>
              </a:rPr>
              <a:t>Metrics</a:t>
            </a:r>
            <a:r>
              <a:rPr lang="en-CA" sz="1600" spc="-3" dirty="0">
                <a:solidFill>
                  <a:schemeClr val="accent4"/>
                </a:solidFill>
                <a:cs typeface="Arial Narrow"/>
              </a:rPr>
              <a:t> </a:t>
            </a:r>
            <a:r>
              <a:rPr lang="en-CA" sz="1600" spc="-3" dirty="0">
                <a:cs typeface="Arial Narrow"/>
              </a:rPr>
              <a:t>were defined to establish clear goals and a means to measure success.</a:t>
            </a:r>
          </a:p>
          <a:p>
            <a:pPr>
              <a:lnSpc>
                <a:spcPct val="100000"/>
              </a:lnSpc>
              <a:spcBef>
                <a:spcPts val="55"/>
              </a:spcBef>
              <a:spcAft>
                <a:spcPts val="600"/>
              </a:spcAft>
            </a:pPr>
            <a:r>
              <a:rPr lang="en-CA" sz="1600" b="1" spc="-3" dirty="0">
                <a:solidFill>
                  <a:schemeClr val="accent4"/>
                </a:solidFill>
                <a:cs typeface="Arial Narrow"/>
              </a:rPr>
              <a:t>Communication:</a:t>
            </a:r>
            <a:r>
              <a:rPr lang="en-CA" sz="1600" spc="-3" dirty="0">
                <a:solidFill>
                  <a:schemeClr val="accent4"/>
                </a:solidFill>
                <a:cs typeface="Arial Narrow"/>
              </a:rPr>
              <a:t> </a:t>
            </a:r>
            <a:r>
              <a:rPr lang="en-CA" sz="1600" spc="-3" dirty="0">
                <a:cs typeface="Arial Narrow"/>
              </a:rPr>
              <a:t>Regular communication throughout the project and webinars for content delivery were conducted continuously.</a:t>
            </a:r>
          </a:p>
        </p:txBody>
      </p:sp>
      <p:sp>
        <p:nvSpPr>
          <p:cNvPr id="46" name="Text Placeholder 108">
            <a:extLst>
              <a:ext uri="{FF2B5EF4-FFF2-40B4-BE49-F238E27FC236}">
                <a16:creationId xmlns:a16="http://schemas.microsoft.com/office/drawing/2014/main" id="{36FAF458-78BA-48A7-8263-EEF4E8A77FD4}"/>
              </a:ext>
            </a:extLst>
          </p:cNvPr>
          <p:cNvSpPr txBox="1">
            <a:spLocks/>
          </p:cNvSpPr>
          <p:nvPr/>
        </p:nvSpPr>
        <p:spPr>
          <a:xfrm>
            <a:off x="402846" y="3000838"/>
            <a:ext cx="1752215" cy="256461"/>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4"/>
                </a:solidFill>
                <a:latin typeface="Exo DemiBold" panose="02000703000000000000" pitchFamily="2" charset="0"/>
              </a:rPr>
              <a:t>Keys to Success</a:t>
            </a:r>
          </a:p>
        </p:txBody>
      </p:sp>
      <p:sp>
        <p:nvSpPr>
          <p:cNvPr id="17" name="Rectangle 16">
            <a:extLst>
              <a:ext uri="{FF2B5EF4-FFF2-40B4-BE49-F238E27FC236}">
                <a16:creationId xmlns:a16="http://schemas.microsoft.com/office/drawing/2014/main" id="{D4DCB951-4DAE-4B81-96FF-5E01856C4972}"/>
              </a:ext>
            </a:extLst>
          </p:cNvPr>
          <p:cNvSpPr/>
          <p:nvPr/>
        </p:nvSpPr>
        <p:spPr>
          <a:xfrm>
            <a:off x="421924" y="1629207"/>
            <a:ext cx="3708401" cy="54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3" name="Rectangle 2">
            <a:extLst>
              <a:ext uri="{FF2B5EF4-FFF2-40B4-BE49-F238E27FC236}">
                <a16:creationId xmlns:a16="http://schemas.microsoft.com/office/drawing/2014/main" id="{BC629ADA-52A3-4DC9-8588-EF3E94BFC14D}"/>
              </a:ext>
            </a:extLst>
          </p:cNvPr>
          <p:cNvSpPr/>
          <p:nvPr/>
        </p:nvSpPr>
        <p:spPr>
          <a:xfrm>
            <a:off x="8078775" y="2245339"/>
            <a:ext cx="3312272" cy="584775"/>
          </a:xfrm>
          <a:prstGeom prst="rect">
            <a:avLst/>
          </a:prstGeom>
        </p:spPr>
        <p:txBody>
          <a:bodyPr wrap="square">
            <a:spAutoFit/>
          </a:bodyPr>
          <a:lstStyle/>
          <a:p>
            <a:pPr marR="3081">
              <a:lnSpc>
                <a:spcPct val="100000"/>
              </a:lnSpc>
              <a:spcBef>
                <a:spcPts val="55"/>
              </a:spcBef>
            </a:pPr>
            <a:r>
              <a:rPr lang="en-US" sz="1600" dirty="0"/>
              <a:t>Unique </a:t>
            </a:r>
            <a:r>
              <a:rPr lang="en-US" sz="1600" b="1" dirty="0">
                <a:solidFill>
                  <a:schemeClr val="accent1"/>
                </a:solidFill>
              </a:rPr>
              <a:t>knowledgebase users increased </a:t>
            </a:r>
            <a:r>
              <a:rPr lang="en-US" sz="1600" dirty="0"/>
              <a:t>from 20,000 to 80,000 users.</a:t>
            </a:r>
          </a:p>
        </p:txBody>
      </p:sp>
      <p:sp>
        <p:nvSpPr>
          <p:cNvPr id="5" name="Rectangle 4">
            <a:extLst>
              <a:ext uri="{FF2B5EF4-FFF2-40B4-BE49-F238E27FC236}">
                <a16:creationId xmlns:a16="http://schemas.microsoft.com/office/drawing/2014/main" id="{D5C747FE-0B70-41E7-ACE8-1CB3C0807989}"/>
              </a:ext>
            </a:extLst>
          </p:cNvPr>
          <p:cNvSpPr/>
          <p:nvPr/>
        </p:nvSpPr>
        <p:spPr>
          <a:xfrm>
            <a:off x="8037748" y="2961762"/>
            <a:ext cx="3428855" cy="584775"/>
          </a:xfrm>
          <a:prstGeom prst="rect">
            <a:avLst/>
          </a:prstGeom>
        </p:spPr>
        <p:txBody>
          <a:bodyPr wrap="square">
            <a:spAutoFit/>
          </a:bodyPr>
          <a:lstStyle/>
          <a:p>
            <a:pPr marR="3081">
              <a:lnSpc>
                <a:spcPct val="100000"/>
              </a:lnSpc>
              <a:spcBef>
                <a:spcPts val="55"/>
              </a:spcBef>
            </a:pPr>
            <a:r>
              <a:rPr lang="en-US" sz="1600" dirty="0"/>
              <a:t>Community </a:t>
            </a:r>
            <a:r>
              <a:rPr lang="en-US" sz="1600" b="1" dirty="0">
                <a:solidFill>
                  <a:schemeClr val="accent1"/>
                </a:solidFill>
              </a:rPr>
              <a:t>page views increased </a:t>
            </a:r>
            <a:r>
              <a:rPr lang="en-US" sz="1600" dirty="0"/>
              <a:t>by over 300,000 quarterly.</a:t>
            </a:r>
          </a:p>
        </p:txBody>
      </p:sp>
      <p:sp>
        <p:nvSpPr>
          <p:cNvPr id="7" name="Rectangle 6">
            <a:extLst>
              <a:ext uri="{FF2B5EF4-FFF2-40B4-BE49-F238E27FC236}">
                <a16:creationId xmlns:a16="http://schemas.microsoft.com/office/drawing/2014/main" id="{BA37AA2F-7FE1-4339-AF3B-77DB92E4C0FB}"/>
              </a:ext>
            </a:extLst>
          </p:cNvPr>
          <p:cNvSpPr/>
          <p:nvPr/>
        </p:nvSpPr>
        <p:spPr>
          <a:xfrm>
            <a:off x="8038280" y="3734442"/>
            <a:ext cx="3447932" cy="584775"/>
          </a:xfrm>
          <a:prstGeom prst="rect">
            <a:avLst/>
          </a:prstGeom>
        </p:spPr>
        <p:txBody>
          <a:bodyPr wrap="square">
            <a:spAutoFit/>
          </a:bodyPr>
          <a:lstStyle/>
          <a:p>
            <a:pPr marR="3081">
              <a:lnSpc>
                <a:spcPct val="100000"/>
              </a:lnSpc>
              <a:spcBef>
                <a:spcPts val="55"/>
              </a:spcBef>
            </a:pPr>
            <a:r>
              <a:rPr lang="en-US" sz="1600" b="1" dirty="0">
                <a:solidFill>
                  <a:schemeClr val="accent1"/>
                </a:solidFill>
              </a:rPr>
              <a:t>Calls have been deflected </a:t>
            </a:r>
            <a:r>
              <a:rPr lang="en-US" sz="1600" dirty="0"/>
              <a:t>with incoming volume remaining flat or lower YOY. </a:t>
            </a:r>
          </a:p>
        </p:txBody>
      </p:sp>
      <p:sp>
        <p:nvSpPr>
          <p:cNvPr id="8" name="Rectangle 7">
            <a:extLst>
              <a:ext uri="{FF2B5EF4-FFF2-40B4-BE49-F238E27FC236}">
                <a16:creationId xmlns:a16="http://schemas.microsoft.com/office/drawing/2014/main" id="{D88D3475-3DE3-46DC-ADA9-2A6B5473DC27}"/>
              </a:ext>
            </a:extLst>
          </p:cNvPr>
          <p:cNvSpPr/>
          <p:nvPr/>
        </p:nvSpPr>
        <p:spPr>
          <a:xfrm>
            <a:off x="8046854" y="4463446"/>
            <a:ext cx="3346908" cy="584775"/>
          </a:xfrm>
          <a:prstGeom prst="rect">
            <a:avLst/>
          </a:prstGeom>
        </p:spPr>
        <p:txBody>
          <a:bodyPr wrap="square">
            <a:spAutoFit/>
          </a:bodyPr>
          <a:lstStyle/>
          <a:p>
            <a:pPr marR="3081">
              <a:lnSpc>
                <a:spcPct val="100000"/>
              </a:lnSpc>
              <a:spcBef>
                <a:spcPts val="55"/>
              </a:spcBef>
            </a:pPr>
            <a:r>
              <a:rPr lang="en-US" sz="1600" b="1" dirty="0">
                <a:solidFill>
                  <a:schemeClr val="accent1"/>
                </a:solidFill>
              </a:rPr>
              <a:t>Operational costs decreased </a:t>
            </a:r>
            <a:r>
              <a:rPr lang="en-US" sz="1600" dirty="0"/>
              <a:t>more than $1 million.</a:t>
            </a:r>
          </a:p>
        </p:txBody>
      </p:sp>
      <p:sp>
        <p:nvSpPr>
          <p:cNvPr id="10" name="Rectangle 9">
            <a:extLst>
              <a:ext uri="{FF2B5EF4-FFF2-40B4-BE49-F238E27FC236}">
                <a16:creationId xmlns:a16="http://schemas.microsoft.com/office/drawing/2014/main" id="{16102FF8-DA88-4462-BAB6-DA01A4B4EEFA}"/>
              </a:ext>
            </a:extLst>
          </p:cNvPr>
          <p:cNvSpPr/>
          <p:nvPr/>
        </p:nvSpPr>
        <p:spPr>
          <a:xfrm>
            <a:off x="8044672" y="5212978"/>
            <a:ext cx="3385907" cy="338554"/>
          </a:xfrm>
          <a:prstGeom prst="rect">
            <a:avLst/>
          </a:prstGeom>
        </p:spPr>
        <p:txBody>
          <a:bodyPr wrap="square">
            <a:spAutoFit/>
          </a:bodyPr>
          <a:lstStyle/>
          <a:p>
            <a:pPr marR="3081">
              <a:lnSpc>
                <a:spcPct val="100000"/>
              </a:lnSpc>
              <a:spcBef>
                <a:spcPts val="55"/>
              </a:spcBef>
            </a:pPr>
            <a:r>
              <a:rPr lang="en-US" sz="1600" b="1" dirty="0">
                <a:solidFill>
                  <a:schemeClr val="accent1"/>
                </a:solidFill>
              </a:rPr>
              <a:t>Client base increased </a:t>
            </a:r>
            <a:r>
              <a:rPr lang="en-US" sz="1600" dirty="0"/>
              <a:t>8% YOY.</a:t>
            </a:r>
          </a:p>
        </p:txBody>
      </p:sp>
      <p:sp>
        <p:nvSpPr>
          <p:cNvPr id="12" name="Rectangle 11">
            <a:extLst>
              <a:ext uri="{FF2B5EF4-FFF2-40B4-BE49-F238E27FC236}">
                <a16:creationId xmlns:a16="http://schemas.microsoft.com/office/drawing/2014/main" id="{9846235C-CF66-4EE4-8663-CEDFB44E66C8}"/>
              </a:ext>
            </a:extLst>
          </p:cNvPr>
          <p:cNvSpPr/>
          <p:nvPr/>
        </p:nvSpPr>
        <p:spPr>
          <a:xfrm>
            <a:off x="8041852" y="5851254"/>
            <a:ext cx="3544560" cy="338554"/>
          </a:xfrm>
          <a:prstGeom prst="rect">
            <a:avLst/>
          </a:prstGeom>
        </p:spPr>
        <p:txBody>
          <a:bodyPr wrap="none">
            <a:spAutoFit/>
          </a:bodyPr>
          <a:lstStyle/>
          <a:p>
            <a:pPr marR="3081">
              <a:lnSpc>
                <a:spcPct val="100000"/>
              </a:lnSpc>
              <a:spcBef>
                <a:spcPts val="55"/>
              </a:spcBef>
            </a:pPr>
            <a:r>
              <a:rPr lang="en-US" sz="1600" b="1" dirty="0">
                <a:solidFill>
                  <a:schemeClr val="accent1"/>
                </a:solidFill>
              </a:rPr>
              <a:t>Customer satisfaction </a:t>
            </a:r>
            <a:r>
              <a:rPr lang="en-US" sz="1600" dirty="0"/>
              <a:t>is 93%+ each month.</a:t>
            </a:r>
          </a:p>
        </p:txBody>
      </p:sp>
      <p:sp>
        <p:nvSpPr>
          <p:cNvPr id="30" name="Rectangle 29">
            <a:extLst>
              <a:ext uri="{FF2B5EF4-FFF2-40B4-BE49-F238E27FC236}">
                <a16:creationId xmlns:a16="http://schemas.microsoft.com/office/drawing/2014/main" id="{B94FCC70-F121-46C6-A5C4-FD802C2E1B43}"/>
              </a:ext>
            </a:extLst>
          </p:cNvPr>
          <p:cNvSpPr/>
          <p:nvPr/>
        </p:nvSpPr>
        <p:spPr>
          <a:xfrm>
            <a:off x="421923" y="3316690"/>
            <a:ext cx="3708401" cy="54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pic>
        <p:nvPicPr>
          <p:cNvPr id="41" name="Picture 40">
            <a:extLst>
              <a:ext uri="{FF2B5EF4-FFF2-40B4-BE49-F238E27FC236}">
                <a16:creationId xmlns:a16="http://schemas.microsoft.com/office/drawing/2014/main" id="{DBC295E0-7566-4016-A1A7-D1FEF9EEDF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1847" y="4438334"/>
            <a:ext cx="635000" cy="635000"/>
          </a:xfrm>
          <a:prstGeom prst="rect">
            <a:avLst/>
          </a:prstGeom>
        </p:spPr>
      </p:pic>
      <p:pic>
        <p:nvPicPr>
          <p:cNvPr id="42" name="Picture 41">
            <a:extLst>
              <a:ext uri="{FF2B5EF4-FFF2-40B4-BE49-F238E27FC236}">
                <a16:creationId xmlns:a16="http://schemas.microsoft.com/office/drawing/2014/main" id="{128B694B-58ED-4451-A3DB-DDC443E2D7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2748" y="5708192"/>
            <a:ext cx="635000" cy="635000"/>
          </a:xfrm>
          <a:prstGeom prst="rect">
            <a:avLst/>
          </a:prstGeom>
        </p:spPr>
      </p:pic>
      <p:pic>
        <p:nvPicPr>
          <p:cNvPr id="43" name="Picture 42">
            <a:extLst>
              <a:ext uri="{FF2B5EF4-FFF2-40B4-BE49-F238E27FC236}">
                <a16:creationId xmlns:a16="http://schemas.microsoft.com/office/drawing/2014/main" id="{7A98E97F-E7E8-4AE7-B333-A52E762538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2748" y="2195114"/>
            <a:ext cx="635000" cy="635000"/>
          </a:xfrm>
          <a:prstGeom prst="rect">
            <a:avLst/>
          </a:prstGeom>
        </p:spPr>
      </p:pic>
      <p:pic>
        <p:nvPicPr>
          <p:cNvPr id="47" name="Picture 46">
            <a:extLst>
              <a:ext uri="{FF2B5EF4-FFF2-40B4-BE49-F238E27FC236}">
                <a16:creationId xmlns:a16="http://schemas.microsoft.com/office/drawing/2014/main" id="{0EBB0551-E2FC-4BD3-9021-8AAB5A5573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91847" y="3693201"/>
            <a:ext cx="635000" cy="635000"/>
          </a:xfrm>
          <a:prstGeom prst="rect">
            <a:avLst/>
          </a:prstGeom>
        </p:spPr>
      </p:pic>
      <p:pic>
        <p:nvPicPr>
          <p:cNvPr id="49" name="Picture 48">
            <a:extLst>
              <a:ext uri="{FF2B5EF4-FFF2-40B4-BE49-F238E27FC236}">
                <a16:creationId xmlns:a16="http://schemas.microsoft.com/office/drawing/2014/main" id="{30CFB51B-292C-4CA4-87F4-286FCBDF99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02748" y="5087007"/>
            <a:ext cx="635000" cy="635000"/>
          </a:xfrm>
          <a:prstGeom prst="rect">
            <a:avLst/>
          </a:prstGeom>
        </p:spPr>
      </p:pic>
      <p:pic>
        <p:nvPicPr>
          <p:cNvPr id="50" name="Picture 49">
            <a:extLst>
              <a:ext uri="{FF2B5EF4-FFF2-40B4-BE49-F238E27FC236}">
                <a16:creationId xmlns:a16="http://schemas.microsoft.com/office/drawing/2014/main" id="{939D3362-2AA8-44CD-9EEC-12D7158B98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91847" y="2936650"/>
            <a:ext cx="635000" cy="635000"/>
          </a:xfrm>
          <a:prstGeom prst="rect">
            <a:avLst/>
          </a:prstGeom>
        </p:spPr>
      </p:pic>
      <p:sp>
        <p:nvSpPr>
          <p:cNvPr id="52" name="Rectangle 51">
            <a:extLst>
              <a:ext uri="{FF2B5EF4-FFF2-40B4-BE49-F238E27FC236}">
                <a16:creationId xmlns:a16="http://schemas.microsoft.com/office/drawing/2014/main" id="{BB61079D-C639-42F0-B813-29FCE992983F}"/>
              </a:ext>
            </a:extLst>
          </p:cNvPr>
          <p:cNvSpPr/>
          <p:nvPr/>
        </p:nvSpPr>
        <p:spPr>
          <a:xfrm>
            <a:off x="7193280" y="1570279"/>
            <a:ext cx="3708401" cy="54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Tree>
    <p:extLst>
      <p:ext uri="{BB962C8B-B14F-4D97-AF65-F5344CB8AC3E}">
        <p14:creationId xmlns:p14="http://schemas.microsoft.com/office/powerpoint/2010/main" val="4224416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62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algn="r" defTabSz="914400">
              <a:spcBef>
                <a:spcPts val="161"/>
              </a:spcBef>
              <a:tabLst>
                <a:tab pos="1309472" algn="l"/>
              </a:tabLst>
              <a:defRPr/>
            </a:pPr>
            <a:r>
              <a:rPr lang="en-CA" sz="788" spc="-18" dirty="0">
                <a:solidFill>
                  <a:srgbClr val="FFFFFF"/>
                </a:solidFill>
                <a:latin typeface="Exo" pitchFamily="2" charset="77"/>
                <a:cs typeface="Arial"/>
              </a:rPr>
              <a:t>Info-</a:t>
            </a:r>
            <a:r>
              <a:rPr lang="en-CA" sz="788" spc="-103" dirty="0">
                <a:solidFill>
                  <a:srgbClr val="FFFFFF"/>
                </a:solidFill>
                <a:latin typeface="Exo" pitchFamily="2" charset="77"/>
                <a:cs typeface="Arial"/>
              </a:rPr>
              <a:t>T</a:t>
            </a:r>
            <a:r>
              <a:rPr lang="en-CA" sz="788" spc="-15" dirty="0">
                <a:solidFill>
                  <a:srgbClr val="FFFFFF"/>
                </a:solidFill>
                <a:latin typeface="Exo" pitchFamily="2" charset="77"/>
                <a:cs typeface="Arial"/>
              </a:rPr>
              <a:t>ec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Researc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Grou</a:t>
            </a:r>
            <a:r>
              <a:rPr lang="en-CA" sz="788" spc="6" dirty="0">
                <a:solidFill>
                  <a:srgbClr val="FFFFFF"/>
                </a:solidFill>
                <a:latin typeface="Exo" pitchFamily="2" charset="77"/>
                <a:cs typeface="Arial"/>
              </a:rPr>
              <a:t>p   |   </a:t>
            </a:r>
            <a:fld id="{81D60167-4931-47E6-BA6A-407CBD079E47}" type="slidenum">
              <a:rPr sz="788" spc="6" smtClean="0">
                <a:solidFill>
                  <a:srgbClr val="FFFFFF"/>
                </a:solidFill>
                <a:latin typeface="Exo" pitchFamily="2" charset="77"/>
                <a:cs typeface="Arial" panose="020B0604020202020204" pitchFamily="34" charset="0"/>
              </a:rPr>
              <a:pPr marL="7700" algn="r" defTabSz="914400">
                <a:spcBef>
                  <a:spcPts val="161"/>
                </a:spcBef>
                <a:tabLst>
                  <a:tab pos="1309472" algn="l"/>
                </a:tabLst>
                <a:defRPr/>
              </a:pPr>
              <a:t>16</a:t>
            </a:fld>
            <a:endParaRPr sz="788" spc="6" dirty="0">
              <a:solidFill>
                <a:srgbClr val="FFFFFF"/>
              </a:solidFill>
              <a:latin typeface="Exo" pitchFamily="2" charset="77"/>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solidFill>
                  <a:schemeClr val="accent1"/>
                </a:solidFill>
              </a:rPr>
              <a:t>Guided Implementation</a:t>
            </a:r>
            <a:endParaRPr lang="en-CA" dirty="0">
              <a:solidFill>
                <a:schemeClr val="accent1"/>
              </a:solidFill>
            </a:endParaRPr>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4A4A4A"/>
                </a:solidFill>
                <a:latin typeface="Montserrat Light" panose="00000400000000000000" pitchFamily="2" charset="0"/>
              </a:rPr>
              <a:t>What does a typical GI on this topic look like?</a:t>
            </a:r>
            <a:endParaRPr lang="en-CA" sz="2000" dirty="0">
              <a:solidFill>
                <a:srgbClr val="4A4A4A"/>
              </a:solidFill>
              <a:latin typeface="Montserrat Light" panose="00000400000000000000" pitchFamily="2" charset="0"/>
            </a:endParaRPr>
          </a:p>
        </p:txBody>
      </p:sp>
      <p:pic>
        <p:nvPicPr>
          <p:cNvPr id="5" name="Picture 4">
            <a:extLst>
              <a:ext uri="{FF2B5EF4-FFF2-40B4-BE49-F238E27FC236}">
                <a16:creationId xmlns:a16="http://schemas.microsoft.com/office/drawing/2014/main" id="{366A3DAB-D053-472C-9609-F2792872845E}"/>
              </a:ext>
            </a:extLst>
          </p:cNvPr>
          <p:cNvPicPr>
            <a:picLocks noChangeAspect="1"/>
          </p:cNvPicPr>
          <p:nvPr>
            <p:custDataLst>
              <p:tags r:id="rId5"/>
            </p:custDataLst>
          </p:nvPr>
        </p:nvPicPr>
        <p:blipFill>
          <a:blip r:embed="rId21" cstate="screen">
            <a:extLst>
              <a:ext uri="{28A0092B-C50C-407E-A947-70E740481C1C}">
                <a14:useLocalDpi xmlns:a14="http://schemas.microsoft.com/office/drawing/2010/main"/>
              </a:ext>
            </a:extLst>
          </a:blip>
          <a:stretch>
            <a:fillRect/>
          </a:stretch>
        </p:blipFill>
        <p:spPr>
          <a:xfrm>
            <a:off x="259833" y="3268453"/>
            <a:ext cx="520953" cy="520953"/>
          </a:xfrm>
          <a:prstGeom prst="rect">
            <a:avLst/>
          </a:prstGeom>
        </p:spPr>
      </p:pic>
      <p:graphicFrame>
        <p:nvGraphicFramePr>
          <p:cNvPr id="7" name="Diagram 6">
            <a:extLst>
              <a:ext uri="{FF2B5EF4-FFF2-40B4-BE49-F238E27FC236}">
                <a16:creationId xmlns:a16="http://schemas.microsoft.com/office/drawing/2014/main" id="{B8CCC49A-D6A3-43EE-9C49-CA6B950D6A07}"/>
              </a:ext>
            </a:extLst>
          </p:cNvPr>
          <p:cNvGraphicFramePr/>
          <p:nvPr>
            <p:custDataLst>
              <p:tags r:id="rId6"/>
            </p:custDataLst>
            <p:extLst>
              <p:ext uri="{D42A27DB-BD31-4B8C-83A1-F6EECF244321}">
                <p14:modId xmlns:p14="http://schemas.microsoft.com/office/powerpoint/2010/main" val="1597368476"/>
              </p:ext>
            </p:extLst>
          </p:nvPr>
        </p:nvGraphicFramePr>
        <p:xfrm>
          <a:off x="309838" y="2092161"/>
          <a:ext cx="8646551" cy="101619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7"/>
            </p:custDataLst>
          </p:nvPr>
        </p:nvSpPr>
        <p:spPr>
          <a:xfrm>
            <a:off x="745785" y="3315409"/>
            <a:ext cx="1256805"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#1:</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Discuss shift left and determine readiness </a:t>
            </a:r>
          </a:p>
        </p:txBody>
      </p:sp>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8"/>
            </p:custDataLst>
          </p:nvPr>
        </p:nvPicPr>
        <p:blipFill>
          <a:blip r:embed="rId21" cstate="screen">
            <a:extLst>
              <a:ext uri="{28A0092B-C50C-407E-A947-70E740481C1C}">
                <a14:useLocalDpi xmlns:a14="http://schemas.microsoft.com/office/drawing/2010/main"/>
              </a:ext>
            </a:extLst>
          </a:blip>
          <a:stretch>
            <a:fillRect/>
          </a:stretch>
        </p:blipFill>
        <p:spPr>
          <a:xfrm>
            <a:off x="1977570" y="3268453"/>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9"/>
            </p:custDataLst>
          </p:nvPr>
        </p:nvSpPr>
        <p:spPr>
          <a:xfrm>
            <a:off x="2463522" y="3315409"/>
            <a:ext cx="1091007" cy="203132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#3:</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Identify opportunities to shift resolution to Level 1 and optimize knowledge sharing</a:t>
            </a:r>
          </a:p>
        </p:txBody>
      </p:sp>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0"/>
            </p:custDataLst>
          </p:nvPr>
        </p:nvPicPr>
        <p:blipFill>
          <a:blip r:embed="rId21" cstate="screen">
            <a:extLst>
              <a:ext uri="{28A0092B-C50C-407E-A947-70E740481C1C}">
                <a14:useLocalDpi xmlns:a14="http://schemas.microsoft.com/office/drawing/2010/main"/>
              </a:ext>
            </a:extLst>
          </a:blip>
          <a:stretch>
            <a:fillRect/>
          </a:stretch>
        </p:blipFill>
        <p:spPr>
          <a:xfrm>
            <a:off x="3536664" y="3268452"/>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1"/>
            </p:custDataLst>
          </p:nvPr>
        </p:nvSpPr>
        <p:spPr>
          <a:xfrm>
            <a:off x="4040482" y="3362365"/>
            <a:ext cx="1351485" cy="1815882"/>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#4:</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Identify opportunities to shift resolution to the end user and optimize self-service portal</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pic>
        <p:nvPicPr>
          <p:cNvPr id="19" name="Picture 18">
            <a:extLst>
              <a:ext uri="{FF2B5EF4-FFF2-40B4-BE49-F238E27FC236}">
                <a16:creationId xmlns:a16="http://schemas.microsoft.com/office/drawing/2014/main" id="{02B68E01-79DA-4B1C-AD8C-903D8F9A8CE5}"/>
              </a:ext>
            </a:extLst>
          </p:cNvPr>
          <p:cNvPicPr>
            <a:picLocks noChangeAspect="1"/>
          </p:cNvPicPr>
          <p:nvPr>
            <p:custDataLst>
              <p:tags r:id="rId12"/>
            </p:custDataLst>
          </p:nvPr>
        </p:nvPicPr>
        <p:blipFill>
          <a:blip r:embed="rId21" cstate="screen">
            <a:extLst>
              <a:ext uri="{28A0092B-C50C-407E-A947-70E740481C1C}">
                <a14:useLocalDpi xmlns:a14="http://schemas.microsoft.com/office/drawing/2010/main"/>
              </a:ext>
            </a:extLst>
          </a:blip>
          <a:stretch>
            <a:fillRect/>
          </a:stretch>
        </p:blipFill>
        <p:spPr>
          <a:xfrm>
            <a:off x="5239750" y="3264524"/>
            <a:ext cx="520953" cy="520953"/>
          </a:xfrm>
          <a:prstGeom prst="rect">
            <a:avLst/>
          </a:prstGeom>
        </p:spPr>
      </p:pic>
      <p:sp>
        <p:nvSpPr>
          <p:cNvPr id="20" name="Rectangle 19">
            <a:extLst>
              <a:ext uri="{FF2B5EF4-FFF2-40B4-BE49-F238E27FC236}">
                <a16:creationId xmlns:a16="http://schemas.microsoft.com/office/drawing/2014/main" id="{0D51DD75-BDD9-416B-996F-FBF3F604DDBE}"/>
              </a:ext>
            </a:extLst>
          </p:cNvPr>
          <p:cNvSpPr/>
          <p:nvPr>
            <p:custDataLst>
              <p:tags r:id="rId13"/>
            </p:custDataLst>
          </p:nvPr>
        </p:nvSpPr>
        <p:spPr>
          <a:xfrm>
            <a:off x="5660839" y="3370879"/>
            <a:ext cx="1256805"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#5:</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Identify opportunities to shift resolution to automation and AI</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pic>
        <p:nvPicPr>
          <p:cNvPr id="24" name="Picture 23">
            <a:extLst>
              <a:ext uri="{FF2B5EF4-FFF2-40B4-BE49-F238E27FC236}">
                <a16:creationId xmlns:a16="http://schemas.microsoft.com/office/drawing/2014/main" id="{368B60EB-C827-4EC6-A97F-5F8A688424CC}"/>
              </a:ext>
            </a:extLst>
          </p:cNvPr>
          <p:cNvPicPr>
            <a:picLocks noChangeAspect="1"/>
          </p:cNvPicPr>
          <p:nvPr>
            <p:custDataLst>
              <p:tags r:id="rId14"/>
            </p:custDataLst>
          </p:nvPr>
        </p:nvPicPr>
        <p:blipFill>
          <a:blip r:embed="rId21" cstate="screen">
            <a:extLst>
              <a:ext uri="{28A0092B-C50C-407E-A947-70E740481C1C}">
                <a14:useLocalDpi xmlns:a14="http://schemas.microsoft.com/office/drawing/2010/main"/>
              </a:ext>
            </a:extLst>
          </a:blip>
          <a:stretch>
            <a:fillRect/>
          </a:stretch>
        </p:blipFill>
        <p:spPr>
          <a:xfrm>
            <a:off x="6842972" y="3315409"/>
            <a:ext cx="520953"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p:nvPr>
            <p:custDataLst>
              <p:tags r:id="rId15"/>
            </p:custDataLst>
          </p:nvPr>
        </p:nvSpPr>
        <p:spPr>
          <a:xfrm>
            <a:off x="7328924" y="3362364"/>
            <a:ext cx="1581967"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#6:</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Build implementation and communication plan</a:t>
            </a:r>
          </a:p>
        </p:txBody>
      </p:sp>
      <p:sp>
        <p:nvSpPr>
          <p:cNvPr id="31" name="TextBox 30">
            <a:extLst>
              <a:ext uri="{FF2B5EF4-FFF2-40B4-BE49-F238E27FC236}">
                <a16:creationId xmlns:a16="http://schemas.microsoft.com/office/drawing/2014/main" id="{3C951CA7-C56F-4944-A437-B07E96483324}"/>
              </a:ext>
            </a:extLst>
          </p:cNvPr>
          <p:cNvSpPr txBox="1"/>
          <p:nvPr>
            <p:custDataLst>
              <p:tags r:id="rId16"/>
            </p:custDataLst>
          </p:nvPr>
        </p:nvSpPr>
        <p:spPr>
          <a:xfrm>
            <a:off x="9423238" y="943806"/>
            <a:ext cx="2549774" cy="4649294"/>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A Guided Implementation (GI) is a series 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A typical GI is between six to nine calls over the course of three to four months.</a:t>
            </a:r>
          </a:p>
        </p:txBody>
      </p:sp>
      <p:sp>
        <p:nvSpPr>
          <p:cNvPr id="34" name="Rectangle 33">
            <a:extLst>
              <a:ext uri="{FF2B5EF4-FFF2-40B4-BE49-F238E27FC236}">
                <a16:creationId xmlns:a16="http://schemas.microsoft.com/office/drawing/2014/main" id="{E27A12CF-A69B-41F6-BA2B-3F12ABA744BF}"/>
              </a:ext>
            </a:extLst>
          </p:cNvPr>
          <p:cNvSpPr/>
          <p:nvPr>
            <p:custDataLst>
              <p:tags r:id="rId17"/>
            </p:custDataLst>
          </p:nvPr>
        </p:nvSpPr>
        <p:spPr>
          <a:xfrm>
            <a:off x="745785" y="4608813"/>
            <a:ext cx="1256805"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#2:</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Complete buy-in presentation and define metrics</a:t>
            </a:r>
          </a:p>
        </p:txBody>
      </p:sp>
      <p:cxnSp>
        <p:nvCxnSpPr>
          <p:cNvPr id="35" name="Straight Connector 34">
            <a:extLst>
              <a:ext uri="{FF2B5EF4-FFF2-40B4-BE49-F238E27FC236}">
                <a16:creationId xmlns:a16="http://schemas.microsoft.com/office/drawing/2014/main" id="{6A155E47-B173-4246-9802-3A9F4EE196F6}"/>
              </a:ext>
            </a:extLst>
          </p:cNvPr>
          <p:cNvCxnSpPr>
            <a:endCxn id="36" idx="0"/>
          </p:cNvCxnSpPr>
          <p:nvPr>
            <p:custDataLst>
              <p:tags r:id="rId18"/>
            </p:custDataLst>
          </p:nvPr>
        </p:nvCxnSpPr>
        <p:spPr>
          <a:xfrm flipH="1">
            <a:off x="521004" y="3785477"/>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3C827341-A52F-4B21-BA77-571A1ACEA2DE}"/>
              </a:ext>
            </a:extLst>
          </p:cNvPr>
          <p:cNvPicPr>
            <a:picLocks noChangeAspect="1"/>
          </p:cNvPicPr>
          <p:nvPr>
            <p:custDataLst>
              <p:tags r:id="rId19"/>
            </p:custDataLst>
          </p:nvPr>
        </p:nvPicPr>
        <p:blipFill>
          <a:blip r:embed="rId21" cstate="screen">
            <a:extLst>
              <a:ext uri="{28A0092B-C50C-407E-A947-70E740481C1C}">
                <a14:useLocalDpi xmlns:a14="http://schemas.microsoft.com/office/drawing/2010/main"/>
              </a:ext>
            </a:extLst>
          </a:blip>
          <a:stretch>
            <a:fillRect/>
          </a:stretch>
        </p:blipFill>
        <p:spPr>
          <a:xfrm>
            <a:off x="260528" y="4621752"/>
            <a:ext cx="520953" cy="520953"/>
          </a:xfrm>
          <a:prstGeom prst="rect">
            <a:avLst/>
          </a:prstGeom>
        </p:spPr>
      </p:pic>
    </p:spTree>
    <p:extLst>
      <p:ext uri="{BB962C8B-B14F-4D97-AF65-F5344CB8AC3E}">
        <p14:creationId xmlns:p14="http://schemas.microsoft.com/office/powerpoint/2010/main" val="229917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EA4694C-54A6-46F0-8E70-B717AA3158DE}"/>
              </a:ext>
            </a:extLst>
          </p:cNvPr>
          <p:cNvSpPr txBox="1">
            <a:spLocks/>
          </p:cNvSpPr>
          <p:nvPr/>
        </p:nvSpPr>
        <p:spPr>
          <a:xfrm>
            <a:off x="354106" y="528985"/>
            <a:ext cx="8623208" cy="542716"/>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CA" dirty="0">
                <a:solidFill>
                  <a:schemeClr val="accent1"/>
                </a:solidFill>
              </a:rPr>
              <a:t>Workshop Overview</a:t>
            </a:r>
          </a:p>
        </p:txBody>
      </p:sp>
      <p:graphicFrame>
        <p:nvGraphicFramePr>
          <p:cNvPr id="5" name="Table 2">
            <a:extLst>
              <a:ext uri="{FF2B5EF4-FFF2-40B4-BE49-F238E27FC236}">
                <a16:creationId xmlns:a16="http://schemas.microsoft.com/office/drawing/2014/main" id="{A2C116FC-287E-48F3-B2A5-369EDCD091AC}"/>
              </a:ext>
            </a:extLst>
          </p:cNvPr>
          <p:cNvGraphicFramePr>
            <a:graphicFrameLocks noGrp="1"/>
          </p:cNvGraphicFramePr>
          <p:nvPr>
            <p:extLst>
              <p:ext uri="{D42A27DB-BD31-4B8C-83A1-F6EECF244321}">
                <p14:modId xmlns:p14="http://schemas.microsoft.com/office/powerpoint/2010/main" val="1012844070"/>
              </p:ext>
            </p:extLst>
          </p:nvPr>
        </p:nvGraphicFramePr>
        <p:xfrm>
          <a:off x="354106" y="1215542"/>
          <a:ext cx="11539445" cy="5585082"/>
        </p:xfrm>
        <a:graphic>
          <a:graphicData uri="http://schemas.openxmlformats.org/drawingml/2006/table">
            <a:tbl>
              <a:tblPr firstRow="1" bandRow="1">
                <a:tableStyleId>{5C22544A-7EE6-4342-B048-85BDC9FD1C3A}</a:tableStyleId>
              </a:tblPr>
              <a:tblGrid>
                <a:gridCol w="434955">
                  <a:extLst>
                    <a:ext uri="{9D8B030D-6E8A-4147-A177-3AD203B41FA5}">
                      <a16:colId xmlns:a16="http://schemas.microsoft.com/office/drawing/2014/main" val="20000"/>
                    </a:ext>
                  </a:extLst>
                </a:gridCol>
                <a:gridCol w="2457478">
                  <a:extLst>
                    <a:ext uri="{9D8B030D-6E8A-4147-A177-3AD203B41FA5}">
                      <a16:colId xmlns:a16="http://schemas.microsoft.com/office/drawing/2014/main" val="20001"/>
                    </a:ext>
                  </a:extLst>
                </a:gridCol>
                <a:gridCol w="2223083">
                  <a:extLst>
                    <a:ext uri="{9D8B030D-6E8A-4147-A177-3AD203B41FA5}">
                      <a16:colId xmlns:a16="http://schemas.microsoft.com/office/drawing/2014/main" val="20002"/>
                    </a:ext>
                  </a:extLst>
                </a:gridCol>
                <a:gridCol w="2634143">
                  <a:extLst>
                    <a:ext uri="{9D8B030D-6E8A-4147-A177-3AD203B41FA5}">
                      <a16:colId xmlns:a16="http://schemas.microsoft.com/office/drawing/2014/main" val="20003"/>
                    </a:ext>
                  </a:extLst>
                </a:gridCol>
                <a:gridCol w="2164360">
                  <a:extLst>
                    <a:ext uri="{9D8B030D-6E8A-4147-A177-3AD203B41FA5}">
                      <a16:colId xmlns:a16="http://schemas.microsoft.com/office/drawing/2014/main" val="20004"/>
                    </a:ext>
                  </a:extLst>
                </a:gridCol>
                <a:gridCol w="1625426">
                  <a:extLst>
                    <a:ext uri="{9D8B030D-6E8A-4147-A177-3AD203B41FA5}">
                      <a16:colId xmlns:a16="http://schemas.microsoft.com/office/drawing/2014/main" val="20005"/>
                    </a:ext>
                  </a:extLst>
                </a:gridCol>
              </a:tblGrid>
              <a:tr h="448184">
                <a:tc>
                  <a:txBody>
                    <a:bodyPr/>
                    <a:lstStyle/>
                    <a:p>
                      <a:pPr algn="ctr"/>
                      <a:endParaRPr lang="en-CA" sz="1200" b="1" dirty="0">
                        <a:solidFill>
                          <a:schemeClr val="bg1"/>
                        </a:solidFill>
                        <a:latin typeface="Roboto" panose="02000000000000000000" pitchFamily="2" charset="0"/>
                        <a:ea typeface="Roboto" panose="02000000000000000000" pitchFamily="2" charset="0"/>
                      </a:endParaRPr>
                    </a:p>
                  </a:txBody>
                  <a:tcPr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b="1" i="0" dirty="0">
                          <a:solidFill>
                            <a:schemeClr val="bg1"/>
                          </a:solidFill>
                          <a:latin typeface="Montserrat SemiBold"/>
                          <a:ea typeface="Roboto"/>
                        </a:rPr>
                        <a:t>Day 1</a:t>
                      </a:r>
                    </a:p>
                  </a:txBody>
                  <a:tcPr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r>
                        <a:rPr lang="en-CA" sz="2000" b="1" i="0" dirty="0">
                          <a:solidFill>
                            <a:schemeClr val="bg1"/>
                          </a:solidFill>
                          <a:latin typeface="Montserrat SemiBold"/>
                          <a:ea typeface="Roboto"/>
                        </a:rPr>
                        <a:t>Day 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r>
                        <a:rPr lang="en-CA" sz="2000" b="1" i="0" dirty="0">
                          <a:solidFill>
                            <a:schemeClr val="bg1"/>
                          </a:solidFill>
                          <a:latin typeface="Montserrat SemiBold"/>
                          <a:ea typeface="Roboto"/>
                        </a:rPr>
                        <a:t>Day 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algn="ctr"/>
                      <a:r>
                        <a:rPr lang="en-CA" sz="2000" b="1" i="0" dirty="0">
                          <a:solidFill>
                            <a:schemeClr val="bg1"/>
                          </a:solidFill>
                          <a:latin typeface="Montserrat SemiBold"/>
                          <a:ea typeface="Roboto"/>
                        </a:rPr>
                        <a:t>Day 4</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tc>
                  <a:txBody>
                    <a:bodyPr/>
                    <a:lstStyle/>
                    <a:p>
                      <a:pPr algn="ctr"/>
                      <a:r>
                        <a:rPr lang="en-CA" sz="2000" b="1" i="0" baseline="0" dirty="0">
                          <a:solidFill>
                            <a:schemeClr val="bg1"/>
                          </a:solidFill>
                          <a:latin typeface="Montserrat SemiBold"/>
                          <a:ea typeface="Roboto"/>
                        </a:rPr>
                        <a:t>Day 5</a:t>
                      </a:r>
                      <a:endParaRPr lang="en-CA" sz="2000" b="1" i="0" dirty="0">
                        <a:solidFill>
                          <a:schemeClr val="bg1"/>
                        </a:solidFill>
                        <a:latin typeface="Montserrat SemiBold"/>
                        <a:ea typeface="Roboto"/>
                      </a:endParaRPr>
                    </a:p>
                  </a:txBody>
                  <a:tcPr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6476E"/>
                    </a:solidFill>
                  </a:tcPr>
                </a:tc>
                <a:extLst>
                  <a:ext uri="{0D108BD9-81ED-4DB2-BD59-A6C34878D82A}">
                    <a16:rowId xmlns:a16="http://schemas.microsoft.com/office/drawing/2014/main" val="10000"/>
                  </a:ext>
                </a:extLst>
              </a:tr>
              <a:tr h="502910">
                <a:tc rowSpan="2">
                  <a:txBody>
                    <a:bodyPr/>
                    <a:lstStyle/>
                    <a:p>
                      <a:pPr marL="215900" indent="-457200" algn="ctr">
                        <a:spcAft>
                          <a:spcPts val="500"/>
                        </a:spcAft>
                      </a:pPr>
                      <a:r>
                        <a:rPr lang="en-CA" sz="1600" b="1" i="0" baseline="0" dirty="0">
                          <a:solidFill>
                            <a:srgbClr val="2576B7"/>
                          </a:solidFill>
                          <a:latin typeface="Montserrat SemiBold"/>
                          <a:ea typeface="Roboto"/>
                        </a:rPr>
                        <a:t>Activities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7CAED4"/>
                          </a:solidFill>
                          <a:latin typeface="Montserrat SemiBold"/>
                          <a:ea typeface="Roboto"/>
                        </a:rPr>
                        <a:t>Prepare to Shift Left</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ts val="1500"/>
                        </a:lnSpc>
                        <a:spcBef>
                          <a:spcPts val="0"/>
                        </a:spcBef>
                        <a:spcAft>
                          <a:spcPts val="0"/>
                        </a:spcAft>
                        <a:buClrTx/>
                        <a:buSzTx/>
                        <a:buFontTx/>
                        <a:buNone/>
                        <a:tabLst/>
                        <a:defRPr/>
                      </a:pPr>
                      <a:r>
                        <a:rPr lang="en-US" sz="1200" b="1" i="0" dirty="0">
                          <a:solidFill>
                            <a:srgbClr val="5191C5"/>
                          </a:solidFill>
                          <a:latin typeface="Montserrat SemiBold"/>
                          <a:ea typeface="Roboto"/>
                        </a:rPr>
                        <a:t>Plan to Shift to Level 1</a:t>
                      </a:r>
                      <a:endParaRPr lang="en-CA" sz="1200" b="1" i="0" dirty="0">
                        <a:solidFill>
                          <a:srgbClr val="5191C5"/>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2576B7"/>
                          </a:solidFill>
                          <a:latin typeface="Montserrat SemiBold"/>
                          <a:ea typeface="Roboto"/>
                        </a:rPr>
                        <a:t>Plan to Shift to End User and Automation</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E5E92"/>
                          </a:solidFill>
                          <a:latin typeface="Montserrat SemiBold"/>
                          <a:ea typeface="Roboto"/>
                        </a:rPr>
                        <a:t>Build Implementation &amp; Communication Plan</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6476E"/>
                          </a:solidFill>
                          <a:latin typeface="Montserrat SemiBold"/>
                          <a:ea typeface="Roboto"/>
                        </a:rPr>
                        <a:t>Next Steps and </a:t>
                      </a:r>
                      <a:br>
                        <a:rPr lang="en-CA" sz="1200" b="1" i="0" dirty="0">
                          <a:solidFill>
                            <a:srgbClr val="16476E"/>
                          </a:solidFill>
                          <a:latin typeface="Montserrat SemiBold"/>
                          <a:ea typeface="Roboto"/>
                        </a:rPr>
                      </a:br>
                      <a:r>
                        <a:rPr lang="en-CA" sz="1200" b="1" i="0" dirty="0">
                          <a:solidFill>
                            <a:srgbClr val="16476E"/>
                          </a:solidFill>
                          <a:latin typeface="Montserrat SemiBold"/>
                          <a:ea typeface="Roboto"/>
                        </a:rPr>
                        <a:t>Wrap-Up (offsite)</a:t>
                      </a:r>
                    </a:p>
                  </a:txBody>
                  <a:tcPr marL="108000" marR="108000" marT="144000" marB="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200609">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r>
                        <a:rPr lang="en-US" sz="1200" b="0" dirty="0">
                          <a:solidFill>
                            <a:schemeClr val="tx1">
                              <a:lumMod val="50000"/>
                            </a:schemeClr>
                          </a:solidFill>
                        </a:rPr>
                        <a:t>1.1 Review current service desk structure</a:t>
                      </a:r>
                    </a:p>
                    <a:p>
                      <a:r>
                        <a:rPr lang="en-US" sz="1200" b="0" dirty="0">
                          <a:solidFill>
                            <a:schemeClr val="tx1">
                              <a:lumMod val="50000"/>
                            </a:schemeClr>
                          </a:solidFill>
                        </a:rPr>
                        <a:t>1.2 Discuss challenges</a:t>
                      </a:r>
                    </a:p>
                    <a:p>
                      <a:r>
                        <a:rPr lang="en-US" sz="1200" b="0" dirty="0">
                          <a:solidFill>
                            <a:schemeClr val="tx1">
                              <a:lumMod val="50000"/>
                            </a:schemeClr>
                          </a:solidFill>
                        </a:rPr>
                        <a:t>1.3 Review shift-left model and discuss how it would apply in your organization</a:t>
                      </a:r>
                    </a:p>
                    <a:p>
                      <a:r>
                        <a:rPr lang="en-US" sz="1200" b="0" dirty="0">
                          <a:solidFill>
                            <a:schemeClr val="tx1">
                              <a:lumMod val="50000"/>
                            </a:schemeClr>
                          </a:solidFill>
                        </a:rPr>
                        <a:t>1.4 Complete the Shift-Left Prerequisites Assessment</a:t>
                      </a:r>
                    </a:p>
                    <a:p>
                      <a:r>
                        <a:rPr lang="en-US" sz="1200" b="0" dirty="0">
                          <a:solidFill>
                            <a:schemeClr val="tx1">
                              <a:lumMod val="50000"/>
                            </a:schemeClr>
                          </a:solidFill>
                        </a:rPr>
                        <a:t>1.5 Complete an RACI chart for the project</a:t>
                      </a:r>
                    </a:p>
                    <a:p>
                      <a:r>
                        <a:rPr lang="en-US" sz="1200" b="0" dirty="0">
                          <a:solidFill>
                            <a:schemeClr val="tx1">
                              <a:lumMod val="50000"/>
                            </a:schemeClr>
                          </a:solidFill>
                        </a:rPr>
                        <a:t>1.6 Define and document objectives</a:t>
                      </a:r>
                    </a:p>
                    <a:p>
                      <a:r>
                        <a:rPr lang="en-US" sz="1200" b="0" dirty="0">
                          <a:solidFill>
                            <a:schemeClr val="tx1">
                              <a:lumMod val="50000"/>
                            </a:schemeClr>
                          </a:solidFill>
                        </a:rPr>
                        <a:t>1.7 Review the stakeholder buy-in presentation</a:t>
                      </a:r>
                    </a:p>
                    <a:p>
                      <a:r>
                        <a:rPr lang="en-US" sz="1200" b="0" dirty="0">
                          <a:solidFill>
                            <a:schemeClr val="tx1">
                              <a:lumMod val="50000"/>
                            </a:schemeClr>
                          </a:solidFill>
                        </a:rPr>
                        <a:t>1.8 Document critical success factors</a:t>
                      </a:r>
                    </a:p>
                    <a:p>
                      <a:r>
                        <a:rPr lang="en-US" sz="1200" b="0" dirty="0">
                          <a:solidFill>
                            <a:schemeClr val="tx1">
                              <a:lumMod val="50000"/>
                            </a:schemeClr>
                          </a:solidFill>
                        </a:rPr>
                        <a:t>1.9 Define KPIs and metrics</a:t>
                      </a:r>
                      <a:endParaRPr lang="en-CA" sz="1200" b="0" i="0" baseline="0" dirty="0">
                        <a:solidFill>
                          <a:schemeClr val="tx1"/>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dirty="0">
                          <a:solidFill>
                            <a:schemeClr val="tx1">
                              <a:lumMod val="50000"/>
                            </a:schemeClr>
                          </a:solidFill>
                        </a:rPr>
                        <a:t>2.1 Identify barriers to Level 1 resolution</a:t>
                      </a:r>
                    </a:p>
                    <a:p>
                      <a:r>
                        <a:rPr lang="en-US" sz="1200" b="0" dirty="0">
                          <a:solidFill>
                            <a:schemeClr val="tx1">
                              <a:lumMod val="50000"/>
                            </a:schemeClr>
                          </a:solidFill>
                        </a:rPr>
                        <a:t>2.2 Discuss knowledgebase challenges and areas for improvement</a:t>
                      </a:r>
                    </a:p>
                    <a:p>
                      <a:r>
                        <a:rPr lang="en-US" sz="1200" b="0" dirty="0">
                          <a:solidFill>
                            <a:schemeClr val="tx1">
                              <a:lumMod val="50000"/>
                            </a:schemeClr>
                          </a:solidFill>
                        </a:rPr>
                        <a:t>2.3 Optimize KB input process</a:t>
                      </a:r>
                    </a:p>
                    <a:p>
                      <a:r>
                        <a:rPr lang="en-US" sz="1200" b="0" dirty="0">
                          <a:solidFill>
                            <a:schemeClr val="tx1">
                              <a:lumMod val="50000"/>
                            </a:schemeClr>
                          </a:solidFill>
                        </a:rPr>
                        <a:t>2.4 Optimize KB usage process</a:t>
                      </a:r>
                    </a:p>
                    <a:p>
                      <a:r>
                        <a:rPr lang="en-US" sz="1200" b="0" dirty="0">
                          <a:solidFill>
                            <a:schemeClr val="tx1">
                              <a:lumMod val="50000"/>
                            </a:schemeClr>
                          </a:solidFill>
                        </a:rPr>
                        <a:t>2.5 Optimize KB review process</a:t>
                      </a:r>
                    </a:p>
                    <a:p>
                      <a:r>
                        <a:rPr lang="en-US" sz="1200" b="0" dirty="0">
                          <a:solidFill>
                            <a:schemeClr val="tx1">
                              <a:lumMod val="50000"/>
                            </a:schemeClr>
                          </a:solidFill>
                        </a:rPr>
                        <a:t>2.6 Discuss and document KCS strategy and roles</a:t>
                      </a:r>
                    </a:p>
                    <a:p>
                      <a:r>
                        <a:rPr lang="en-US" sz="1200" b="0" dirty="0">
                          <a:solidFill>
                            <a:schemeClr val="tx1">
                              <a:lumMod val="50000"/>
                            </a:schemeClr>
                          </a:solidFill>
                        </a:rPr>
                        <a:t>2.7 Document knowledge success metrics</a:t>
                      </a:r>
                    </a:p>
                    <a:p>
                      <a:r>
                        <a:rPr lang="en-US" sz="1200" b="0" dirty="0">
                          <a:solidFill>
                            <a:schemeClr val="tx1">
                              <a:lumMod val="50000"/>
                            </a:schemeClr>
                          </a:solidFill>
                        </a:rPr>
                        <a:t>2.8 Brainstorm additional methods of increasing FLR</a:t>
                      </a:r>
                      <a:endParaRPr lang="en-CA" sz="1200" b="0" i="0" dirty="0">
                        <a:solidFill>
                          <a:schemeClr val="tx1"/>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en-US" sz="1200" b="0" dirty="0">
                          <a:solidFill>
                            <a:schemeClr val="tx1">
                              <a:lumMod val="50000"/>
                            </a:schemeClr>
                          </a:solidFill>
                        </a:rPr>
                        <a:t>3.1 Review existing self-service portal and discuss vision</a:t>
                      </a:r>
                    </a:p>
                    <a:p>
                      <a:pPr>
                        <a:spcBef>
                          <a:spcPts val="600"/>
                        </a:spcBef>
                      </a:pPr>
                      <a:r>
                        <a:rPr lang="en-US" sz="1200" b="0" dirty="0">
                          <a:solidFill>
                            <a:schemeClr val="tx1">
                              <a:lumMod val="50000"/>
                            </a:schemeClr>
                          </a:solidFill>
                        </a:rPr>
                        <a:t>3.2 Identify opportunities to improve portal accessibility, UI, and features </a:t>
                      </a:r>
                    </a:p>
                    <a:p>
                      <a:pPr>
                        <a:spcBef>
                          <a:spcPts val="600"/>
                        </a:spcBef>
                      </a:pPr>
                      <a:r>
                        <a:rPr lang="en-US" sz="1200" b="0" dirty="0">
                          <a:solidFill>
                            <a:schemeClr val="tx1">
                              <a:lumMod val="50000"/>
                            </a:schemeClr>
                          </a:solidFill>
                        </a:rPr>
                        <a:t>3.3 Evaluate the user-facing knowledgebase</a:t>
                      </a:r>
                    </a:p>
                    <a:p>
                      <a:pPr>
                        <a:spcBef>
                          <a:spcPts val="600"/>
                        </a:spcBef>
                      </a:pPr>
                      <a:r>
                        <a:rPr lang="en-US" sz="1200" b="0" dirty="0">
                          <a:solidFill>
                            <a:schemeClr val="tx1">
                              <a:lumMod val="50000"/>
                            </a:schemeClr>
                          </a:solidFill>
                        </a:rPr>
                        <a:t>3.4 Optimize the ticket intake form</a:t>
                      </a:r>
                    </a:p>
                    <a:p>
                      <a:pPr>
                        <a:spcBef>
                          <a:spcPts val="600"/>
                        </a:spcBef>
                      </a:pPr>
                      <a:r>
                        <a:rPr lang="en-US" sz="1200" b="0" dirty="0">
                          <a:solidFill>
                            <a:schemeClr val="tx1">
                              <a:lumMod val="50000"/>
                            </a:schemeClr>
                          </a:solidFill>
                        </a:rPr>
                        <a:t>3.5 Document plan to improve, communicate, and evaluate portal</a:t>
                      </a:r>
                    </a:p>
                    <a:p>
                      <a:pPr>
                        <a:spcBef>
                          <a:spcPts val="600"/>
                        </a:spcBef>
                      </a:pPr>
                      <a:r>
                        <a:rPr lang="en-US" sz="1200" b="0" dirty="0">
                          <a:solidFill>
                            <a:schemeClr val="tx1">
                              <a:lumMod val="50000"/>
                            </a:schemeClr>
                          </a:solidFill>
                        </a:rPr>
                        <a:t>3.6 Map the user experience with a workflow</a:t>
                      </a:r>
                    </a:p>
                    <a:p>
                      <a:r>
                        <a:rPr lang="it-IT" sz="1200" b="0" dirty="0">
                          <a:solidFill>
                            <a:schemeClr val="tx1">
                              <a:lumMod val="50000"/>
                            </a:schemeClr>
                          </a:solidFill>
                        </a:rPr>
                        <a:t>3.7 Document your AI strategy</a:t>
                      </a:r>
                    </a:p>
                    <a:p>
                      <a:r>
                        <a:rPr lang="en-US" sz="1200" b="0" dirty="0">
                          <a:solidFill>
                            <a:schemeClr val="tx1">
                              <a:lumMod val="50000"/>
                            </a:schemeClr>
                          </a:solidFill>
                        </a:rPr>
                        <a:t>3.8 Identify candidates </a:t>
                      </a:r>
                      <a:r>
                        <a:rPr lang="en-US" sz="1200" dirty="0">
                          <a:solidFill>
                            <a:schemeClr val="tx1">
                              <a:lumMod val="50000"/>
                            </a:schemeClr>
                          </a:solidFill>
                        </a:rPr>
                        <a:t>for automation </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dirty="0">
                          <a:solidFill>
                            <a:schemeClr val="tx1">
                              <a:lumMod val="50000"/>
                            </a:schemeClr>
                          </a:solidFill>
                        </a:rPr>
                        <a:t>4.1 Examine process workflows for shift-left opportunities</a:t>
                      </a:r>
                    </a:p>
                    <a:p>
                      <a:r>
                        <a:rPr lang="en-US" sz="1200" b="0" dirty="0">
                          <a:solidFill>
                            <a:schemeClr val="tx1">
                              <a:lumMod val="50000"/>
                            </a:schemeClr>
                          </a:solidFill>
                        </a:rPr>
                        <a:t>4.2 Document shift-left-specific responsibilities for each role</a:t>
                      </a:r>
                    </a:p>
                    <a:p>
                      <a:r>
                        <a:rPr lang="en-US" sz="1200" b="0" dirty="0">
                          <a:solidFill>
                            <a:schemeClr val="tx1">
                              <a:lumMod val="50000"/>
                            </a:schemeClr>
                          </a:solidFill>
                        </a:rPr>
                        <a:t>4.3 Identify and track shift-left opportunities in the action plan</a:t>
                      </a:r>
                    </a:p>
                    <a:p>
                      <a:r>
                        <a:rPr lang="en-US" sz="1200" b="0" dirty="0">
                          <a:solidFill>
                            <a:schemeClr val="tx1">
                              <a:lumMod val="50000"/>
                            </a:schemeClr>
                          </a:solidFill>
                        </a:rPr>
                        <a:t>4.4 Brainstorm objections and responses</a:t>
                      </a:r>
                    </a:p>
                    <a:p>
                      <a:r>
                        <a:rPr lang="en-US" sz="1200" b="0" dirty="0">
                          <a:solidFill>
                            <a:schemeClr val="tx1">
                              <a:lumMod val="50000"/>
                            </a:schemeClr>
                          </a:solidFill>
                        </a:rPr>
                        <a:t>4.5 Document communications plan</a:t>
                      </a:r>
                      <a:endParaRPr lang="en-CA" sz="1200" b="0" i="0" baseline="0" dirty="0">
                        <a:solidFill>
                          <a:schemeClr val="tx1"/>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5900" indent="-457200">
                        <a:lnSpc>
                          <a:spcPts val="1300"/>
                        </a:lnSpc>
                        <a:spcBef>
                          <a:spcPts val="600"/>
                        </a:spcBef>
                        <a:spcAft>
                          <a:spcPts val="0"/>
                        </a:spcAft>
                      </a:pPr>
                      <a:r>
                        <a:rPr lang="en-CA" sz="1200" b="0" i="0" baseline="0" dirty="0">
                          <a:solidFill>
                            <a:schemeClr val="tx1"/>
                          </a:solidFill>
                          <a:latin typeface="Roboto Condensed Light"/>
                          <a:ea typeface="Roboto Condensed Light"/>
                        </a:rPr>
                        <a:t>5.1 Complete in-progress deliverables from previous four days</a:t>
                      </a:r>
                    </a:p>
                    <a:p>
                      <a:pPr marL="215900" indent="-457200">
                        <a:lnSpc>
                          <a:spcPts val="1300"/>
                        </a:lnSpc>
                        <a:spcBef>
                          <a:spcPts val="600"/>
                        </a:spcBef>
                        <a:spcAft>
                          <a:spcPts val="0"/>
                        </a:spcAft>
                      </a:pPr>
                      <a:r>
                        <a:rPr lang="en-CA" sz="1200" b="0" i="0" baseline="0" dirty="0">
                          <a:solidFill>
                            <a:schemeClr val="tx1"/>
                          </a:solidFill>
                          <a:latin typeface="Roboto Condensed Light"/>
                          <a:ea typeface="Roboto Condensed Light"/>
                        </a:rPr>
                        <a:t>5.2 Set up review time for workshop deliverables and to discuss next steps</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8698">
                <a:tc>
                  <a:txBody>
                    <a:bodyPr/>
                    <a:lstStyle/>
                    <a:p>
                      <a:pPr marL="215900" marR="0" indent="-457200" algn="ctr" defTabSz="914400" rtl="0" eaLnBrk="1" fontAlgn="auto" latinLnBrk="0" hangingPunct="1">
                        <a:lnSpc>
                          <a:spcPct val="100000"/>
                        </a:lnSpc>
                        <a:spcBef>
                          <a:spcPts val="0"/>
                        </a:spcBef>
                        <a:spcAft>
                          <a:spcPts val="500"/>
                        </a:spcAft>
                        <a:buClrTx/>
                        <a:buSzTx/>
                        <a:buFontTx/>
                        <a:buNone/>
                        <a:tabLst/>
                        <a:defRPr/>
                      </a:pPr>
                      <a:r>
                        <a:rPr lang="en-CA" sz="1600" b="1" i="0" dirty="0">
                          <a:solidFill>
                            <a:srgbClr val="2576B7"/>
                          </a:solidFill>
                          <a:latin typeface="Montserrat SemiBold"/>
                          <a:ea typeface="Roboto"/>
                        </a:rPr>
                        <a:t>Deliverables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0"/>
                        </a:spcBef>
                        <a:spcAft>
                          <a:spcPts val="0"/>
                        </a:spcAft>
                        <a:buClrTx/>
                        <a:buFont typeface="+mj-lt"/>
                        <a:buAutoNum type="arabicPeriod"/>
                      </a:pPr>
                      <a:r>
                        <a:rPr lang="en-CA" sz="1200" b="0" i="0" baseline="0" dirty="0">
                          <a:solidFill>
                            <a:srgbClr val="4A4A4A"/>
                          </a:solidFill>
                          <a:latin typeface="Roboto Condensed Light"/>
                          <a:ea typeface="Roboto Condensed Light"/>
                        </a:rPr>
                        <a:t>Completed shift-left prerequisites assessment</a:t>
                      </a:r>
                    </a:p>
                    <a:p>
                      <a:pPr marL="228600" indent="-228600">
                        <a:lnSpc>
                          <a:spcPts val="1300"/>
                        </a:lnSpc>
                        <a:spcBef>
                          <a:spcPts val="0"/>
                        </a:spcBef>
                        <a:spcAft>
                          <a:spcPts val="0"/>
                        </a:spcAft>
                        <a:buClrTx/>
                        <a:buFont typeface="+mj-lt"/>
                        <a:buAutoNum type="arabicPeriod"/>
                      </a:pPr>
                      <a:r>
                        <a:rPr lang="en-CA" sz="1200" b="0" i="0" baseline="0" dirty="0">
                          <a:solidFill>
                            <a:srgbClr val="4A4A4A"/>
                          </a:solidFill>
                          <a:latin typeface="Roboto Condensed Light"/>
                          <a:ea typeface="Roboto Condensed Light"/>
                        </a:rPr>
                        <a:t>RACI chart</a:t>
                      </a:r>
                    </a:p>
                    <a:p>
                      <a:pPr marL="228600" indent="-228600">
                        <a:lnSpc>
                          <a:spcPts val="1300"/>
                        </a:lnSpc>
                        <a:spcBef>
                          <a:spcPts val="0"/>
                        </a:spcBef>
                        <a:spcAft>
                          <a:spcPts val="0"/>
                        </a:spcAft>
                        <a:buClrTx/>
                        <a:buFont typeface="+mj-lt"/>
                        <a:buAutoNum type="arabicPeriod"/>
                      </a:pPr>
                      <a:r>
                        <a:rPr lang="en-CA" sz="1200" b="0" i="0" baseline="0" dirty="0">
                          <a:solidFill>
                            <a:srgbClr val="4A4A4A"/>
                          </a:solidFill>
                          <a:latin typeface="Roboto Condensed Light"/>
                          <a:ea typeface="Roboto Condensed Light"/>
                        </a:rPr>
                        <a:t>Defined objectives</a:t>
                      </a:r>
                    </a:p>
                    <a:p>
                      <a:pPr marL="228600" indent="-228600">
                        <a:lnSpc>
                          <a:spcPts val="1300"/>
                        </a:lnSpc>
                        <a:spcBef>
                          <a:spcPts val="0"/>
                        </a:spcBef>
                        <a:spcAft>
                          <a:spcPts val="0"/>
                        </a:spcAft>
                        <a:buClrTx/>
                        <a:buFont typeface="+mj-lt"/>
                        <a:buAutoNum type="arabicPeriod"/>
                      </a:pPr>
                      <a:r>
                        <a:rPr lang="en-CA" sz="1200" b="0" i="0" baseline="0" dirty="0">
                          <a:solidFill>
                            <a:srgbClr val="4A4A4A"/>
                          </a:solidFill>
                          <a:latin typeface="Roboto Condensed Light"/>
                          <a:ea typeface="Roboto Condensed Light"/>
                        </a:rPr>
                        <a:t>Stakeholder buy-in presentation</a:t>
                      </a:r>
                    </a:p>
                    <a:p>
                      <a:pPr marL="228600" indent="-228600">
                        <a:lnSpc>
                          <a:spcPts val="1300"/>
                        </a:lnSpc>
                        <a:spcBef>
                          <a:spcPts val="0"/>
                        </a:spcBef>
                        <a:spcAft>
                          <a:spcPts val="0"/>
                        </a:spcAft>
                        <a:buClrTx/>
                        <a:buFont typeface="+mj-lt"/>
                        <a:buAutoNum type="arabicPeriod"/>
                      </a:pPr>
                      <a:r>
                        <a:rPr lang="en-CA" sz="1200" b="0" i="0" baseline="0" dirty="0">
                          <a:solidFill>
                            <a:srgbClr val="4A4A4A"/>
                          </a:solidFill>
                          <a:latin typeface="Roboto Condensed Light"/>
                          <a:ea typeface="Roboto Condensed Light"/>
                        </a:rPr>
                        <a:t>Documented KPIs and metrics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0"/>
                        </a:spcBef>
                        <a:spcAft>
                          <a:spcPts val="0"/>
                        </a:spcAft>
                        <a:buClrTx/>
                        <a:buFont typeface="+mj-lt"/>
                        <a:buAutoNum type="arabicPeriod"/>
                      </a:pPr>
                      <a:r>
                        <a:rPr lang="en-US" sz="1200" b="0" i="0" baseline="0" dirty="0">
                          <a:solidFill>
                            <a:srgbClr val="4A4A4A"/>
                          </a:solidFill>
                          <a:latin typeface="Roboto Condensed Light"/>
                          <a:ea typeface="Roboto Condensed Light"/>
                        </a:rPr>
                        <a:t>KCS strategy and roles</a:t>
                      </a:r>
                    </a:p>
                    <a:p>
                      <a:pPr marL="143510" indent="-143510">
                        <a:lnSpc>
                          <a:spcPts val="1300"/>
                        </a:lnSpc>
                        <a:spcBef>
                          <a:spcPts val="0"/>
                        </a:spcBef>
                        <a:spcAft>
                          <a:spcPts val="0"/>
                        </a:spcAft>
                        <a:buClrTx/>
                        <a:buFont typeface="+mj-lt"/>
                        <a:buAutoNum type="arabicPeriod"/>
                      </a:pPr>
                      <a:r>
                        <a:rPr lang="en-US" sz="1200" b="0" i="0" baseline="0" dirty="0">
                          <a:solidFill>
                            <a:srgbClr val="4A4A4A"/>
                          </a:solidFill>
                          <a:latin typeface="Roboto Condensed Light"/>
                          <a:ea typeface="Roboto Condensed Light"/>
                        </a:rPr>
                        <a:t>Knowledge success metrics</a:t>
                      </a:r>
                    </a:p>
                    <a:p>
                      <a:pPr marL="143510" indent="-143510">
                        <a:lnSpc>
                          <a:spcPts val="1300"/>
                        </a:lnSpc>
                        <a:spcBef>
                          <a:spcPts val="0"/>
                        </a:spcBef>
                        <a:spcAft>
                          <a:spcPts val="0"/>
                        </a:spcAft>
                        <a:buClrTx/>
                        <a:buFont typeface="+mj-lt"/>
                        <a:buAutoNum type="arabicPeriod"/>
                      </a:pPr>
                      <a:r>
                        <a:rPr lang="en-US" sz="1200" b="0" i="0" baseline="0" dirty="0">
                          <a:solidFill>
                            <a:srgbClr val="4A4A4A"/>
                          </a:solidFill>
                          <a:latin typeface="Roboto Condensed Light"/>
                          <a:ea typeface="Roboto Condensed Light"/>
                        </a:rPr>
                        <a:t>KB input process</a:t>
                      </a:r>
                    </a:p>
                    <a:p>
                      <a:pPr marL="143510" indent="-143510">
                        <a:lnSpc>
                          <a:spcPts val="1300"/>
                        </a:lnSpc>
                        <a:spcBef>
                          <a:spcPts val="0"/>
                        </a:spcBef>
                        <a:spcAft>
                          <a:spcPts val="0"/>
                        </a:spcAft>
                        <a:buClrTx/>
                        <a:buFont typeface="+mj-lt"/>
                        <a:buAutoNum type="arabicPeriod"/>
                      </a:pPr>
                      <a:r>
                        <a:rPr lang="en-US" sz="1200" b="0" i="0" baseline="0" dirty="0">
                          <a:solidFill>
                            <a:srgbClr val="4A4A4A"/>
                          </a:solidFill>
                          <a:latin typeface="Roboto Condensed Light"/>
                          <a:ea typeface="Roboto Condensed Light"/>
                        </a:rPr>
                        <a:t>KB usage process</a:t>
                      </a:r>
                    </a:p>
                    <a:p>
                      <a:pPr marL="143510" indent="-143510">
                        <a:lnSpc>
                          <a:spcPts val="1300"/>
                        </a:lnSpc>
                        <a:spcBef>
                          <a:spcPts val="0"/>
                        </a:spcBef>
                        <a:spcAft>
                          <a:spcPts val="0"/>
                        </a:spcAft>
                        <a:buClrTx/>
                        <a:buFont typeface="+mj-lt"/>
                        <a:buAutoNum type="arabicPeriod"/>
                      </a:pPr>
                      <a:r>
                        <a:rPr lang="en-US" sz="1200" b="0" i="0" baseline="0" dirty="0">
                          <a:solidFill>
                            <a:srgbClr val="4A4A4A"/>
                          </a:solidFill>
                          <a:latin typeface="Roboto Condensed Light"/>
                          <a:ea typeface="Roboto Condensed Light"/>
                        </a:rPr>
                        <a:t>KB review process</a:t>
                      </a:r>
                    </a:p>
                    <a:p>
                      <a:pPr marL="143510" indent="-143510">
                        <a:lnSpc>
                          <a:spcPts val="1300"/>
                        </a:lnSpc>
                        <a:spcBef>
                          <a:spcPts val="0"/>
                        </a:spcBef>
                        <a:spcAft>
                          <a:spcPts val="0"/>
                        </a:spcAft>
                        <a:buClrTx/>
                        <a:buFont typeface="+mj-lt"/>
                        <a:buAutoNum type="arabicPeriod"/>
                      </a:pPr>
                      <a:r>
                        <a:rPr lang="en-US" sz="1200" b="0" i="0" baseline="0" dirty="0">
                          <a:solidFill>
                            <a:srgbClr val="4A4A4A"/>
                          </a:solidFill>
                          <a:latin typeface="Roboto Condensed Light"/>
                          <a:ea typeface="Roboto Condensed Light"/>
                        </a:rPr>
                        <a:t>Identified opportunities to increase FLR</a:t>
                      </a:r>
                      <a:endParaRPr lang="en-CA" sz="1200" b="0" i="0" baseline="0" dirty="0">
                        <a:solidFill>
                          <a:srgbClr val="4A4A4A"/>
                        </a:solidFill>
                        <a:latin typeface="Roboto Condensed Light"/>
                        <a:ea typeface="Roboto Condensed Light"/>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0"/>
                        </a:spcBef>
                        <a:spcAft>
                          <a:spcPts val="0"/>
                        </a:spcAft>
                        <a:buClrTx/>
                        <a:buFont typeface="+mj-lt"/>
                        <a:buAutoNum type="arabicPeriod"/>
                      </a:pPr>
                      <a:r>
                        <a:rPr lang="en-US" sz="1200" b="0" i="0" baseline="0" dirty="0">
                          <a:solidFill>
                            <a:srgbClr val="4A4A4A"/>
                          </a:solidFill>
                          <a:latin typeface="Roboto Condensed Light"/>
                          <a:ea typeface="Roboto Condensed Light"/>
                        </a:rPr>
                        <a:t>Identified opportunities to improve self-service portal</a:t>
                      </a:r>
                    </a:p>
                    <a:p>
                      <a:pPr marL="143510" indent="-143510">
                        <a:lnSpc>
                          <a:spcPts val="1300"/>
                        </a:lnSpc>
                        <a:spcBef>
                          <a:spcPts val="0"/>
                        </a:spcBef>
                        <a:spcAft>
                          <a:spcPts val="0"/>
                        </a:spcAft>
                        <a:buClrTx/>
                        <a:buFont typeface="+mj-lt"/>
                        <a:buAutoNum type="arabicPeriod"/>
                      </a:pPr>
                      <a:r>
                        <a:rPr lang="en-US" sz="1200" b="0" i="0" baseline="0" dirty="0">
                          <a:solidFill>
                            <a:srgbClr val="4A4A4A"/>
                          </a:solidFill>
                          <a:latin typeface="Roboto Condensed Light"/>
                          <a:ea typeface="Roboto Condensed Light"/>
                        </a:rPr>
                        <a:t>Self-service resolution workflow</a:t>
                      </a:r>
                    </a:p>
                    <a:p>
                      <a:pPr marL="143510" indent="-143510">
                        <a:lnSpc>
                          <a:spcPts val="1300"/>
                        </a:lnSpc>
                        <a:spcBef>
                          <a:spcPts val="0"/>
                        </a:spcBef>
                        <a:spcAft>
                          <a:spcPts val="0"/>
                        </a:spcAft>
                        <a:buClrTx/>
                        <a:buFont typeface="+mj-lt"/>
                        <a:buAutoNum type="arabicPeriod"/>
                      </a:pPr>
                      <a:r>
                        <a:rPr lang="en-US" sz="1200" b="0" i="0" baseline="0" dirty="0">
                          <a:solidFill>
                            <a:srgbClr val="4A4A4A"/>
                          </a:solidFill>
                          <a:latin typeface="Roboto Condensed Light"/>
                          <a:ea typeface="Roboto Condensed Light"/>
                        </a:rPr>
                        <a:t>Identified candidates for automation and AI</a:t>
                      </a:r>
                      <a:endParaRPr lang="en-CA" sz="1200" b="0" i="0" baseline="0" dirty="0">
                        <a:solidFill>
                          <a:srgbClr val="4A4A4A"/>
                        </a:solidFill>
                        <a:latin typeface="Roboto Condensed Light"/>
                        <a:ea typeface="Roboto Condensed Light"/>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nSpc>
                          <a:spcPts val="1300"/>
                        </a:lnSpc>
                        <a:spcBef>
                          <a:spcPts val="0"/>
                        </a:spcBef>
                        <a:spcAft>
                          <a:spcPts val="0"/>
                        </a:spcAft>
                        <a:buClrTx/>
                        <a:buFont typeface="+mj-lt"/>
                        <a:buAutoNum type="arabicPeriod"/>
                      </a:pPr>
                      <a:r>
                        <a:rPr lang="en-US" sz="1200" b="0" i="0" baseline="0" dirty="0">
                          <a:solidFill>
                            <a:srgbClr val="4A4A4A"/>
                          </a:solidFill>
                          <a:latin typeface="Roboto Condensed Light" panose="02000000000000000000" pitchFamily="2" charset="0"/>
                          <a:ea typeface="Roboto Condensed Light" panose="02000000000000000000" pitchFamily="2" charset="0"/>
                        </a:rPr>
                        <a:t>Incident management process with shift-left opportunities</a:t>
                      </a:r>
                    </a:p>
                    <a:p>
                      <a:pPr marL="144000" indent="-144000">
                        <a:lnSpc>
                          <a:spcPts val="1300"/>
                        </a:lnSpc>
                        <a:spcBef>
                          <a:spcPts val="0"/>
                        </a:spcBef>
                        <a:spcAft>
                          <a:spcPts val="0"/>
                        </a:spcAft>
                        <a:buClrTx/>
                        <a:buFont typeface="+mj-lt"/>
                        <a:buAutoNum type="arabicPeriod"/>
                      </a:pPr>
                      <a:r>
                        <a:rPr lang="en-US" sz="1200" b="0" i="0" baseline="0" dirty="0">
                          <a:solidFill>
                            <a:srgbClr val="4A4A4A"/>
                          </a:solidFill>
                          <a:latin typeface="Roboto Condensed Light" panose="02000000000000000000" pitchFamily="2" charset="0"/>
                          <a:ea typeface="Roboto Condensed Light" panose="02000000000000000000" pitchFamily="2" charset="0"/>
                        </a:rPr>
                        <a:t>Shift-left responsibilities</a:t>
                      </a:r>
                    </a:p>
                    <a:p>
                      <a:pPr marL="144000" indent="-144000">
                        <a:lnSpc>
                          <a:spcPts val="1300"/>
                        </a:lnSpc>
                        <a:spcBef>
                          <a:spcPts val="0"/>
                        </a:spcBef>
                        <a:spcAft>
                          <a:spcPts val="0"/>
                        </a:spcAft>
                        <a:buClrTx/>
                        <a:buFont typeface="+mj-lt"/>
                        <a:buAutoNum type="arabicPeriod"/>
                      </a:pPr>
                      <a:r>
                        <a:rPr lang="en-US" sz="1200" b="0" i="0" baseline="0" dirty="0">
                          <a:solidFill>
                            <a:srgbClr val="4A4A4A"/>
                          </a:solidFill>
                          <a:latin typeface="Roboto Condensed Light" panose="02000000000000000000" pitchFamily="2" charset="0"/>
                          <a:ea typeface="Roboto Condensed Light" panose="02000000000000000000" pitchFamily="2" charset="0"/>
                        </a:rPr>
                        <a:t>Action plan with populated list of opportunities to shift left</a:t>
                      </a:r>
                    </a:p>
                    <a:p>
                      <a:pPr marL="144000" indent="-144000">
                        <a:lnSpc>
                          <a:spcPts val="1300"/>
                        </a:lnSpc>
                        <a:spcBef>
                          <a:spcPts val="0"/>
                        </a:spcBef>
                        <a:spcAft>
                          <a:spcPts val="0"/>
                        </a:spcAft>
                        <a:buClrTx/>
                        <a:buFont typeface="+mj-lt"/>
                        <a:buAutoNum type="arabicPeriod"/>
                      </a:pPr>
                      <a:r>
                        <a:rPr lang="en-US" sz="1200" b="0" i="0" baseline="0" dirty="0">
                          <a:solidFill>
                            <a:srgbClr val="4A4A4A"/>
                          </a:solidFill>
                          <a:latin typeface="Roboto Condensed Light" panose="02000000000000000000" pitchFamily="2" charset="0"/>
                          <a:ea typeface="Roboto Condensed Light" panose="02000000000000000000" pitchFamily="2" charset="0"/>
                        </a:rPr>
                        <a:t>Objection handling plan</a:t>
                      </a:r>
                    </a:p>
                    <a:p>
                      <a:pPr marL="144000" indent="-144000">
                        <a:lnSpc>
                          <a:spcPts val="1300"/>
                        </a:lnSpc>
                        <a:spcBef>
                          <a:spcPts val="0"/>
                        </a:spcBef>
                        <a:spcAft>
                          <a:spcPts val="0"/>
                        </a:spcAft>
                        <a:buClrTx/>
                        <a:buFont typeface="+mj-lt"/>
                        <a:buAutoNum type="arabicPeriod"/>
                      </a:pPr>
                      <a:r>
                        <a:rPr lang="en-US" sz="1200" b="0" i="0" baseline="0" dirty="0">
                          <a:solidFill>
                            <a:srgbClr val="4A4A4A"/>
                          </a:solidFill>
                          <a:latin typeface="Roboto Condensed Light" panose="02000000000000000000" pitchFamily="2" charset="0"/>
                          <a:ea typeface="Roboto Condensed Light" panose="02000000000000000000" pitchFamily="2" charset="0"/>
                        </a:rPr>
                        <a:t>Communication plan</a:t>
                      </a:r>
                      <a:endParaRPr lang="en-CA" sz="1200" b="0" i="0" baseline="0" dirty="0">
                        <a:solidFill>
                          <a:srgbClr val="4A4A4A"/>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0"/>
                        </a:spcBef>
                        <a:spcAft>
                          <a:spcPts val="0"/>
                        </a:spcAft>
                        <a:buClrTx/>
                        <a:buFont typeface="+mj-lt"/>
                        <a:buAutoNum type="arabicPeriod"/>
                      </a:pPr>
                      <a:r>
                        <a:rPr lang="en-CA" sz="1200" b="0" i="0" baseline="0" dirty="0">
                          <a:solidFill>
                            <a:srgbClr val="4A4A4A"/>
                          </a:solidFill>
                          <a:latin typeface="Roboto Condensed Light" panose="02000000000000000000" pitchFamily="2" charset="0"/>
                          <a:ea typeface="Roboto Condensed Light" panose="02000000000000000000" pitchFamily="2" charset="0"/>
                        </a:rPr>
                        <a:t>Completed shift-left strategy document</a:t>
                      </a:r>
                    </a:p>
                    <a:p>
                      <a:pPr marL="228600" indent="-228600">
                        <a:lnSpc>
                          <a:spcPts val="1300"/>
                        </a:lnSpc>
                        <a:spcBef>
                          <a:spcPts val="0"/>
                        </a:spcBef>
                        <a:spcAft>
                          <a:spcPts val="0"/>
                        </a:spcAft>
                        <a:buClrTx/>
                        <a:buFont typeface="+mj-lt"/>
                        <a:buAutoNum type="arabicPeriod"/>
                      </a:pPr>
                      <a:r>
                        <a:rPr lang="en-CA" sz="1200" b="0" i="0" baseline="0" dirty="0">
                          <a:solidFill>
                            <a:srgbClr val="4A4A4A"/>
                          </a:solidFill>
                          <a:latin typeface="Roboto Condensed Light" panose="02000000000000000000" pitchFamily="2" charset="0"/>
                          <a:ea typeface="Roboto Condensed Light" panose="02000000000000000000" pitchFamily="2" charset="0"/>
                        </a:rPr>
                        <a:t>Shift-left action plan</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 name="Text Placeholder 29">
            <a:extLst>
              <a:ext uri="{FF2B5EF4-FFF2-40B4-BE49-F238E27FC236}">
                <a16:creationId xmlns:a16="http://schemas.microsoft.com/office/drawing/2014/main" id="{237E9D5F-7F5E-48E1-80EF-8DF1F5E7936B}"/>
              </a:ext>
            </a:extLst>
          </p:cNvPr>
          <p:cNvSpPr txBox="1">
            <a:spLocks/>
          </p:cNvSpPr>
          <p:nvPr/>
        </p:nvSpPr>
        <p:spPr>
          <a:xfrm>
            <a:off x="7237226" y="581657"/>
            <a:ext cx="4656325"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200" dirty="0">
                <a:solidFill>
                  <a:srgbClr val="2576B7"/>
                </a:solidFill>
                <a:latin typeface="Montserrat Light" pitchFamily="2" charset="77"/>
                <a:cs typeface="Arial"/>
              </a:rPr>
              <a:t>Contact your account representative for more information.</a:t>
            </a:r>
            <a:br>
              <a:rPr lang="en-CA" dirty="0">
                <a:cs typeface="Arial"/>
              </a:rPr>
            </a:br>
            <a:r>
              <a:rPr lang="en-CA" sz="1200" b="1" dirty="0">
                <a:solidFill>
                  <a:srgbClr val="2576B7"/>
                </a:solidFill>
                <a:latin typeface="Montserrat SemiBold" pitchFamily="2" charset="77"/>
                <a:cs typeface="Arial" panose="020B0604020202020204" pitchFamily="34" charset="0"/>
                <a:hlinkClick r:id="rId2">
                  <a:extLst>
                    <a:ext uri="{A12FA001-AC4F-418D-AE19-62706E023703}">
                      <ahyp:hlinkClr xmlns:ahyp="http://schemas.microsoft.com/office/drawing/2018/hyperlinkcolor" val="tx"/>
                    </a:ext>
                  </a:extLst>
                </a:hlinkClick>
              </a:rPr>
              <a:t>workshops@infotech.com</a:t>
            </a:r>
            <a:r>
              <a:rPr lang="en-CA" sz="1200" b="1" dirty="0">
                <a:solidFill>
                  <a:srgbClr val="2576B7"/>
                </a:solidFill>
                <a:latin typeface="Montserrat SemiBold" pitchFamily="2" charset="77"/>
                <a:cs typeface="Arial" panose="020B0604020202020204" pitchFamily="34" charset="0"/>
              </a:rPr>
              <a:t>   1-888-670-8889</a:t>
            </a:r>
          </a:p>
        </p:txBody>
      </p:sp>
    </p:spTree>
    <p:extLst>
      <p:ext uri="{BB962C8B-B14F-4D97-AF65-F5344CB8AC3E}">
        <p14:creationId xmlns:p14="http://schemas.microsoft.com/office/powerpoint/2010/main" val="4138785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A2D3AE-0239-5543-8B5E-BF4913C05174}"/>
              </a:ext>
            </a:extLst>
          </p:cNvPr>
          <p:cNvSpPr txBox="1"/>
          <p:nvPr/>
        </p:nvSpPr>
        <p:spPr>
          <a:xfrm>
            <a:off x="1313793" y="548640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57260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noAutofit/>
          </a:bodyPr>
          <a:lstStyle/>
          <a:p>
            <a:r>
              <a:rPr lang="en-US" dirty="0">
                <a:solidFill>
                  <a:srgbClr val="2576B7"/>
                </a:solidFill>
              </a:rPr>
              <a:t>Analyst</a:t>
            </a:r>
            <a:br>
              <a:rPr lang="en-US" dirty="0">
                <a:solidFill>
                  <a:srgbClr val="2576B7"/>
                </a:solidFill>
              </a:rPr>
            </a:br>
            <a:r>
              <a:rPr lang="en-US" dirty="0">
                <a:solidFill>
                  <a:srgbClr val="2576B7"/>
                </a:solidFill>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67657" y="1667939"/>
            <a:ext cx="3586505" cy="1631315"/>
          </a:xfrm>
        </p:spPr>
        <p:txBody>
          <a:bodyPr>
            <a:noAutofit/>
          </a:bodyPr>
          <a:lstStyle/>
          <a:p>
            <a:r>
              <a:rPr lang="en-CA" dirty="0">
                <a:solidFill>
                  <a:schemeClr val="tx2"/>
                </a:solidFill>
                <a:cs typeface="Arial"/>
              </a:rPr>
              <a:t>Shifting left is a win-win for IT and end users.</a:t>
            </a:r>
            <a:endParaRPr lang="en-US" dirty="0">
              <a:solidFill>
                <a:schemeClr val="tx2"/>
              </a:solidFill>
            </a:endParaRPr>
          </a:p>
        </p:txBody>
      </p:sp>
      <p:sp>
        <p:nvSpPr>
          <p:cNvPr id="8" name="Text Placeholder 7"/>
          <p:cNvSpPr>
            <a:spLocks noGrp="1"/>
          </p:cNvSpPr>
          <p:nvPr>
            <p:ph type="body" sz="quarter" idx="13"/>
          </p:nvPr>
        </p:nvSpPr>
        <p:spPr>
          <a:xfrm>
            <a:off x="4390931" y="5694629"/>
            <a:ext cx="4711512" cy="849321"/>
          </a:xfrm>
        </p:spPr>
        <p:txBody>
          <a:bodyPr>
            <a:noAutofit/>
          </a:bodyPr>
          <a:lstStyle/>
          <a:p>
            <a:r>
              <a:rPr lang="en-US" dirty="0"/>
              <a:t>Natalie Sansone</a:t>
            </a:r>
            <a:br>
              <a:rPr lang="en-US" dirty="0"/>
            </a:br>
            <a:r>
              <a:rPr lang="en-US" dirty="0">
                <a:latin typeface="Montserrat Light" panose="020B0604020202020204" charset="0"/>
              </a:rPr>
              <a:t>Senior Research Analyst, Infrastructure &amp; Operations </a:t>
            </a:r>
          </a:p>
          <a:p>
            <a:r>
              <a:rPr lang="en-US" dirty="0">
                <a:latin typeface="Montserrat Light" panose="020B0604020202020204" charset="0"/>
              </a:rPr>
              <a:t>Info-Tech Research Group</a:t>
            </a:r>
            <a:endParaRPr lang="en-CA" dirty="0">
              <a:latin typeface="Montserrat Light" panose="020B0604020202020204" charset="0"/>
            </a:endParaRP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4390931" y="711238"/>
            <a:ext cx="7064642" cy="3350518"/>
          </a:xfrm>
          <a:prstGeom prst="rect">
            <a:avLst/>
          </a:prstGeom>
        </p:spPr>
        <p:txBody>
          <a:bodyPr>
            <a:noAutofit/>
          </a:bodyPr>
          <a:lstStyle/>
          <a:p>
            <a:pPr marL="0" marR="3081" indent="0">
              <a:lnSpc>
                <a:spcPct val="120000"/>
              </a:lnSpc>
              <a:spcBef>
                <a:spcPts val="58"/>
              </a:spcBef>
              <a:buNone/>
            </a:pPr>
            <a:r>
              <a:rPr lang="en-US" dirty="0">
                <a:latin typeface="Montserrat" panose="00000500000000000000" pitchFamily="2" charset="0"/>
              </a:rPr>
              <a:t>A shift-left strategy involves shifting resolution of service desk tickets down from more costly resources to the first line of support and to end users themselves through self-service options. This not only </a:t>
            </a:r>
            <a:r>
              <a:rPr lang="en-US" b="1" dirty="0">
                <a:latin typeface="Montserrat" panose="00000500000000000000" pitchFamily="2" charset="0"/>
              </a:rPr>
              <a:t>reduces operating costs </a:t>
            </a:r>
            <a:r>
              <a:rPr lang="en-US" dirty="0">
                <a:latin typeface="Montserrat" panose="00000500000000000000" pitchFamily="2" charset="0"/>
              </a:rPr>
              <a:t>and </a:t>
            </a:r>
            <a:r>
              <a:rPr lang="en-US" b="1" dirty="0">
                <a:latin typeface="Montserrat" panose="00000500000000000000" pitchFamily="2" charset="0"/>
              </a:rPr>
              <a:t>frees up time </a:t>
            </a:r>
            <a:r>
              <a:rPr lang="en-US" dirty="0">
                <a:latin typeface="Montserrat" panose="00000500000000000000" pitchFamily="2" charset="0"/>
              </a:rPr>
              <a:t>at the service desk to focus on strategic improvements, but also </a:t>
            </a:r>
            <a:r>
              <a:rPr lang="en-US" b="1" dirty="0">
                <a:latin typeface="Montserrat" panose="00000500000000000000" pitchFamily="2" charset="0"/>
              </a:rPr>
              <a:t>improves service delivery </a:t>
            </a:r>
            <a:r>
              <a:rPr lang="en-US" dirty="0">
                <a:latin typeface="Montserrat" panose="00000500000000000000" pitchFamily="2" charset="0"/>
              </a:rPr>
              <a:t>and end-user satisfaction, making it a win-win for everyone.</a:t>
            </a:r>
          </a:p>
          <a:p>
            <a:pPr marL="0" marR="3081" indent="0">
              <a:lnSpc>
                <a:spcPct val="120000"/>
              </a:lnSpc>
              <a:spcBef>
                <a:spcPts val="58"/>
              </a:spcBef>
              <a:buNone/>
            </a:pPr>
            <a:r>
              <a:rPr lang="en-US" dirty="0">
                <a:latin typeface="Montserrat" panose="00000500000000000000" pitchFamily="2" charset="0"/>
              </a:rPr>
              <a:t>Shifting left should be a priority for IT departments that have already standardized their service desk processes and are looking to optimize service delivery. Practically, shift left tasks can include building a comprehensive knowledge management program, a user-friendly self-service portal, and automating manual, repetitive tasks.</a:t>
            </a:r>
          </a:p>
          <a:p>
            <a:pPr marL="0" marR="3081" indent="0">
              <a:lnSpc>
                <a:spcPct val="120000"/>
              </a:lnSpc>
              <a:spcBef>
                <a:spcPts val="58"/>
              </a:spcBef>
              <a:buNone/>
            </a:pPr>
            <a:r>
              <a:rPr lang="en-US" dirty="0">
                <a:latin typeface="Montserrat" panose="00000500000000000000" pitchFamily="2" charset="0"/>
              </a:rPr>
              <a:t>However, shifting left isn’t as simple as deploying a knowledgebase, self-service portal, or chatbot, then sitting back to reap the benefits. In order to be successful, there needs to be assigned </a:t>
            </a:r>
            <a:r>
              <a:rPr lang="en-US" b="1" dirty="0">
                <a:latin typeface="Montserrat" panose="00000500000000000000" pitchFamily="2" charset="0"/>
              </a:rPr>
              <a:t>accountability</a:t>
            </a:r>
            <a:r>
              <a:rPr lang="en-US" dirty="0">
                <a:latin typeface="Montserrat" panose="00000500000000000000" pitchFamily="2" charset="0"/>
              </a:rPr>
              <a:t> for the project, a defined, </a:t>
            </a:r>
            <a:r>
              <a:rPr lang="en-US" b="1" dirty="0">
                <a:latin typeface="Montserrat" panose="00000500000000000000" pitchFamily="2" charset="0"/>
              </a:rPr>
              <a:t>holistic strategy</a:t>
            </a:r>
            <a:r>
              <a:rPr lang="en-US" dirty="0">
                <a:latin typeface="Montserrat" panose="00000500000000000000" pitchFamily="2" charset="0"/>
              </a:rPr>
              <a:t> in place for how and what work will be shifted left, a sustained effort to </a:t>
            </a:r>
            <a:r>
              <a:rPr lang="en-US" b="1" dirty="0">
                <a:latin typeface="Montserrat" panose="00000500000000000000" pitchFamily="2" charset="0"/>
              </a:rPr>
              <a:t>continually improve </a:t>
            </a:r>
            <a:r>
              <a:rPr lang="en-US" dirty="0">
                <a:latin typeface="Montserrat" panose="00000500000000000000" pitchFamily="2" charset="0"/>
              </a:rPr>
              <a:t>and expand the effort, and a solid </a:t>
            </a:r>
            <a:r>
              <a:rPr lang="en-US" b="1" dirty="0">
                <a:latin typeface="Montserrat" panose="00000500000000000000" pitchFamily="2" charset="0"/>
              </a:rPr>
              <a:t>communication</a:t>
            </a:r>
            <a:r>
              <a:rPr lang="en-US" dirty="0">
                <a:latin typeface="Montserrat" panose="00000500000000000000" pitchFamily="2" charset="0"/>
              </a:rPr>
              <a:t> and adoption plan in place. </a:t>
            </a:r>
          </a:p>
        </p:txBody>
      </p:sp>
      <p:sp>
        <p:nvSpPr>
          <p:cNvPr id="6" name="Rectangle 5">
            <a:extLst>
              <a:ext uri="{FF2B5EF4-FFF2-40B4-BE49-F238E27FC236}">
                <a16:creationId xmlns:a16="http://schemas.microsoft.com/office/drawing/2014/main" id="{CA77F5FC-FE14-7A4D-AA82-AFE3CFD0AC20}"/>
              </a:ext>
            </a:extLst>
          </p:cNvPr>
          <p:cNvSpPr/>
          <p:nvPr/>
        </p:nvSpPr>
        <p:spPr>
          <a:xfrm>
            <a:off x="4390931" y="5486720"/>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pic>
        <p:nvPicPr>
          <p:cNvPr id="11" name="Picture 10" descr="A person standing in front of a brick wall&#10;&#10;Description automatically generated">
            <a:extLst>
              <a:ext uri="{FF2B5EF4-FFF2-40B4-BE49-F238E27FC236}">
                <a16:creationId xmlns:a16="http://schemas.microsoft.com/office/drawing/2014/main" id="{D395D66C-E810-45F5-9EC6-839DFB7A4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3" b="-477"/>
          <a:stretch/>
        </p:blipFill>
        <p:spPr>
          <a:xfrm>
            <a:off x="1649743" y="2856219"/>
            <a:ext cx="1724998" cy="2053921"/>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3802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l="22924" r="23600"/>
          <a:stretch/>
        </p:blipFill>
        <p:spPr>
          <a:xfrm>
            <a:off x="520439" y="1550086"/>
            <a:ext cx="3205527" cy="3348785"/>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l="24771" r="25042"/>
          <a:stretch/>
        </p:blipFill>
        <p:spPr>
          <a:xfrm>
            <a:off x="4571768" y="1448486"/>
            <a:ext cx="300835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rotWithShape="1">
          <a:blip r:embed="rId5" cstate="screen">
            <a:alphaModFix amt="50000"/>
            <a:extLst>
              <a:ext uri="{28A0092B-C50C-407E-A947-70E740481C1C}">
                <a14:useLocalDpi xmlns:a14="http://schemas.microsoft.com/office/drawing/2010/main"/>
              </a:ext>
            </a:extLst>
          </a:blip>
          <a:srcRect l="24179" r="25637"/>
          <a:stretch/>
        </p:blipFill>
        <p:spPr>
          <a:xfrm>
            <a:off x="8384468" y="1448486"/>
            <a:ext cx="3008352" cy="337334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4801310"/>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7994" y="4801310"/>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54194" y="4794685"/>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a:xfrm>
            <a:off x="354106" y="530021"/>
            <a:ext cx="11220578" cy="801463"/>
          </a:xfrm>
        </p:spPr>
        <p:txBody>
          <a:bodyPr/>
          <a:lstStyle/>
          <a:p>
            <a:r>
              <a:rPr lang="en-CA" spc="-79" dirty="0">
                <a:solidFill>
                  <a:schemeClr val="accent1"/>
                </a:solidFill>
              </a:rPr>
              <a:t>E</a:t>
            </a:r>
            <a:r>
              <a:rPr lang="en-CA" spc="-130" dirty="0">
                <a:solidFill>
                  <a:schemeClr val="accent1"/>
                </a:solidFill>
              </a:rPr>
              <a:t>x</a:t>
            </a:r>
            <a:r>
              <a:rPr lang="en-CA" spc="-79" dirty="0">
                <a:solidFill>
                  <a:schemeClr val="accent1"/>
                </a:solidFill>
              </a:rPr>
              <a:t>ecuti</a:t>
            </a:r>
            <a:r>
              <a:rPr lang="en-CA" spc="-158" dirty="0">
                <a:solidFill>
                  <a:schemeClr val="accent1"/>
                </a:solidFill>
              </a:rPr>
              <a:t>v</a:t>
            </a:r>
            <a:r>
              <a:rPr lang="en-CA" spc="-3" dirty="0">
                <a:solidFill>
                  <a:schemeClr val="accent1"/>
                </a:solidFill>
              </a:rPr>
              <a:t>e </a:t>
            </a:r>
            <a:r>
              <a:rPr lang="en-CA" spc="-42" dirty="0">
                <a:solidFill>
                  <a:schemeClr val="accent1"/>
                </a:solidFill>
              </a:rPr>
              <a:t>Summary</a:t>
            </a:r>
            <a:endParaRPr lang="en-US" dirty="0">
              <a:solidFill>
                <a:schemeClr val="accent1"/>
              </a:solidFill>
            </a:endParaRPr>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a:xfrm>
            <a:off x="368194" y="1324530"/>
            <a:ext cx="3542400" cy="297314"/>
          </a:xfrm>
        </p:spPr>
        <p:txBody>
          <a:bodyPr/>
          <a:lstStyle/>
          <a:p>
            <a:r>
              <a:rPr lang="en-US" b="1" dirty="0"/>
              <a:t>Your Challenge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a:xfrm>
            <a:off x="4267994" y="1324530"/>
            <a:ext cx="3542400" cy="297314"/>
          </a:xfrm>
        </p:spPr>
        <p:txBody>
          <a:bodyPr/>
          <a:lstStyle/>
          <a:p>
            <a:r>
              <a:rPr lang="en-US" b="1"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a:xfrm>
            <a:off x="8130748" y="1324530"/>
            <a:ext cx="3542400" cy="297314"/>
          </a:xfrm>
        </p:spPr>
        <p:txBody>
          <a:bodyPr/>
          <a:lstStyle/>
          <a:p>
            <a:r>
              <a:rPr lang="en-US" b="1"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xfrm>
            <a:off x="371475" y="1698142"/>
            <a:ext cx="3658265" cy="2630607"/>
          </a:xfrm>
          <a:prstGeom prst="rect">
            <a:avLst/>
          </a:prstGeom>
        </p:spPr>
        <p:txBody>
          <a:bodyPr/>
          <a:lstStyle/>
          <a:p>
            <a:pPr>
              <a:lnSpc>
                <a:spcPts val="1800"/>
              </a:lnSpc>
            </a:pPr>
            <a:r>
              <a:rPr lang="en-US" dirty="0"/>
              <a:t>Tier 2 and 3 specialists lose time working on tickets instead of more complex projects.</a:t>
            </a:r>
          </a:p>
          <a:p>
            <a:pPr>
              <a:lnSpc>
                <a:spcPts val="1800"/>
              </a:lnSpc>
            </a:pPr>
            <a:r>
              <a:rPr lang="en-US" dirty="0"/>
              <a:t>The service desk finds themselves resolving the same incidents over and over, wasting manual work on tasks that could be automated.</a:t>
            </a:r>
          </a:p>
          <a:p>
            <a:pPr>
              <a:lnSpc>
                <a:spcPts val="1800"/>
              </a:lnSpc>
            </a:pPr>
            <a:r>
              <a:rPr lang="en-US" dirty="0"/>
              <a:t>Employees expect modern, consumer-like experiences when they need help; they want to access information and resources from wherever they are and have the tools to solve their problems themselves without waiting for help.</a:t>
            </a: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xfrm>
            <a:off x="4267994" y="1698142"/>
            <a:ext cx="3658265" cy="2904075"/>
          </a:xfrm>
          <a:prstGeom prst="rect">
            <a:avLst/>
          </a:prstGeom>
        </p:spPr>
        <p:txBody>
          <a:bodyPr/>
          <a:lstStyle/>
          <a:p>
            <a:pPr>
              <a:lnSpc>
                <a:spcPts val="1800"/>
              </a:lnSpc>
            </a:pPr>
            <a:r>
              <a:rPr lang="en-US" dirty="0">
                <a:solidFill>
                  <a:srgbClr val="000000"/>
                </a:solidFill>
              </a:rPr>
              <a:t>Specialists would often rather work on projects, but it can be difficult to overcome the mindset that difficult functions need to be escalated. </a:t>
            </a:r>
          </a:p>
          <a:p>
            <a:pPr>
              <a:lnSpc>
                <a:spcPts val="1800"/>
              </a:lnSpc>
            </a:pPr>
            <a:r>
              <a:rPr lang="en-US" dirty="0">
                <a:solidFill>
                  <a:srgbClr val="000000"/>
                </a:solidFill>
              </a:rPr>
              <a:t>Most IT departments aren’t successful at capturing, storing, using, and maintaining shared knowledge.</a:t>
            </a:r>
          </a:p>
          <a:p>
            <a:pPr>
              <a:lnSpc>
                <a:spcPts val="1800"/>
              </a:lnSpc>
            </a:pPr>
            <a:r>
              <a:rPr lang="en-US" dirty="0">
                <a:solidFill>
                  <a:srgbClr val="000000"/>
                </a:solidFill>
              </a:rPr>
              <a:t>The self-service portal is often deployed out of the box with little input from end users and fails to deliver its intended benefits. </a:t>
            </a:r>
          </a:p>
          <a:p>
            <a:pPr>
              <a:lnSpc>
                <a:spcPts val="1800"/>
              </a:lnSpc>
            </a:pPr>
            <a:r>
              <a:rPr lang="en-US" dirty="0">
                <a:solidFill>
                  <a:srgbClr val="000000"/>
                </a:solidFill>
              </a:rPr>
              <a:t>Management wants to enable more automation of tasks but doesn’t know where to start with identifying the best opportunities for automation.</a:t>
            </a:r>
            <a:endParaRPr lang="en-CA" dirty="0">
              <a:solidFill>
                <a:srgbClr val="000000"/>
              </a:solidFill>
            </a:endParaRPr>
          </a:p>
          <a:p>
            <a:pPr marL="0" indent="0">
              <a:lnSpc>
                <a:spcPts val="1800"/>
              </a:lnSpc>
              <a:buNone/>
            </a:pPr>
            <a:endParaRPr lang="en-CA" dirty="0">
              <a:solidFill>
                <a:srgbClr val="000000"/>
              </a:solidFill>
            </a:endParaRP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xfrm>
            <a:off x="8154194" y="1698142"/>
            <a:ext cx="3658265" cy="3190736"/>
          </a:xfrm>
          <a:prstGeom prst="rect">
            <a:avLst/>
          </a:prstGeom>
        </p:spPr>
        <p:txBody>
          <a:bodyPr/>
          <a:lstStyle/>
          <a:p>
            <a:pPr>
              <a:lnSpc>
                <a:spcPts val="1800"/>
              </a:lnSpc>
            </a:pPr>
            <a:r>
              <a:rPr lang="en-US" dirty="0">
                <a:solidFill>
                  <a:srgbClr val="000000"/>
                </a:solidFill>
              </a:rPr>
              <a:t>Embrace a shift-left strategy by moving service desk tasks and requests into lower-cost delivery channels such as self-help tools and automation. </a:t>
            </a:r>
          </a:p>
          <a:p>
            <a:pPr>
              <a:lnSpc>
                <a:spcPts val="1800"/>
              </a:lnSpc>
            </a:pPr>
            <a:r>
              <a:rPr lang="en-US" dirty="0">
                <a:solidFill>
                  <a:srgbClr val="000000"/>
                </a:solidFill>
              </a:rPr>
              <a:t>Shift work from Tier 2 and 3 to Tier 1 through good knowledge management practices, scripts, and templates. Shift work to the end user by empowering them to find their own solutions on a self-service portal. Shift away manual repetitive work through the use of AI and automation.</a:t>
            </a:r>
          </a:p>
          <a:p>
            <a:pPr>
              <a:lnSpc>
                <a:spcPts val="1800"/>
              </a:lnSpc>
            </a:pPr>
            <a:r>
              <a:rPr lang="en-US" dirty="0">
                <a:solidFill>
                  <a:srgbClr val="000000"/>
                </a:solidFill>
              </a:rPr>
              <a:t>Successfully shifting this work left can reduce time to resolve, decrease support costs, and increase end-user satisfaction.</a:t>
            </a:r>
          </a:p>
          <a:p>
            <a:pPr marL="0" indent="0">
              <a:lnSpc>
                <a:spcPts val="1800"/>
              </a:lnSpc>
              <a:buNone/>
            </a:pPr>
            <a:endParaRPr lang="en-CA" dirty="0">
              <a:solidFill>
                <a:srgbClr val="000000"/>
              </a:solidFill>
            </a:endParaRP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68194" y="4998975"/>
            <a:ext cx="11487081" cy="1316439"/>
            <a:chOff x="6353842" y="3127248"/>
            <a:chExt cx="3887438" cy="2071660"/>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8"/>
              <a:ext cx="3887438" cy="2071660"/>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spcBef>
                  <a:spcPts val="800"/>
                </a:spcBef>
              </a:pPr>
              <a:r>
                <a:rPr lang="en-US" sz="1400" dirty="0">
                  <a:solidFill>
                    <a:schemeClr val="bg1"/>
                  </a:solidFill>
                  <a:latin typeface="Montserrat" panose="00000500000000000000" pitchFamily="2" charset="0"/>
                  <a:ea typeface="Roboto Condensed Light" panose="02000000000000000000" pitchFamily="2" charset="0"/>
                </a:rPr>
                <a:t>Shift left; shift all the way left. Don’t just stop at shifting tasks to Level 1 support; the greatest return on investment from a shift-left strategy is empowering users with the resources to solve their own issues, and the ultimate goal should be the prevention of a ticket reaching the service desk at all. </a:t>
              </a: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2071660"/>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78981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B4B6CF-3CA8-48A3-AD7F-5BD67903C6CD}"/>
              </a:ext>
            </a:extLst>
          </p:cNvPr>
          <p:cNvSpPr/>
          <p:nvPr/>
        </p:nvSpPr>
        <p:spPr>
          <a:xfrm>
            <a:off x="7147420" y="0"/>
            <a:ext cx="5046167" cy="6858000"/>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id="{1C83EB8B-C3C4-4AB0-AB27-0F1C0B2FB531}"/>
              </a:ext>
            </a:extLst>
          </p:cNvPr>
          <p:cNvSpPr txBox="1">
            <a:spLocks/>
          </p:cNvSpPr>
          <p:nvPr/>
        </p:nvSpPr>
        <p:spPr>
          <a:xfrm>
            <a:off x="354103" y="1263436"/>
            <a:ext cx="6449072" cy="964867"/>
          </a:xfrm>
          <a:prstGeom prst="rect">
            <a:avLst/>
          </a:prstGeom>
        </p:spPr>
        <p:txBody>
          <a:bodyPr lIns="90000" tIns="0" rIns="9000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pPr>
            <a:r>
              <a:rPr lang="en-US" sz="1600" dirty="0">
                <a:solidFill>
                  <a:srgbClr val="000000"/>
                </a:solidFill>
                <a:latin typeface="Montserrat" panose="00000500000000000000" pitchFamily="2" charset="0"/>
                <a:ea typeface="Roboto Condensed Light" panose="02000000000000000000" pitchFamily="2" charset="0"/>
              </a:rPr>
              <a:t>With digital transformation efforts, the </a:t>
            </a:r>
            <a:r>
              <a:rPr lang="en-US" sz="1600" b="1" dirty="0">
                <a:solidFill>
                  <a:srgbClr val="000000"/>
                </a:solidFill>
                <a:latin typeface="Montserrat" panose="00000500000000000000" pitchFamily="2" charset="0"/>
                <a:ea typeface="Roboto Condensed Light" panose="02000000000000000000" pitchFamily="2" charset="0"/>
              </a:rPr>
              <a:t>service desk must support a growing complexity of devices and technologies</a:t>
            </a:r>
            <a:r>
              <a:rPr lang="en-US" sz="1600" dirty="0">
                <a:solidFill>
                  <a:srgbClr val="000000"/>
                </a:solidFill>
                <a:latin typeface="Montserrat" panose="00000500000000000000" pitchFamily="2" charset="0"/>
                <a:ea typeface="Roboto Condensed Light" panose="02000000000000000000" pitchFamily="2" charset="0"/>
              </a:rPr>
              <a:t>,</a:t>
            </a:r>
            <a:r>
              <a:rPr lang="en-US" sz="1600" b="1" dirty="0">
                <a:solidFill>
                  <a:srgbClr val="000000"/>
                </a:solidFill>
                <a:latin typeface="Montserrat" panose="00000500000000000000" pitchFamily="2" charset="0"/>
                <a:ea typeface="Roboto Condensed Light" panose="02000000000000000000" pitchFamily="2" charset="0"/>
              </a:rPr>
              <a:t> </a:t>
            </a:r>
            <a:r>
              <a:rPr lang="en-US" sz="1600" dirty="0">
                <a:solidFill>
                  <a:srgbClr val="000000"/>
                </a:solidFill>
                <a:latin typeface="Montserrat" panose="00000500000000000000" pitchFamily="2" charset="0"/>
                <a:ea typeface="Roboto Condensed Light" panose="02000000000000000000" pitchFamily="2" charset="0"/>
              </a:rPr>
              <a:t>but doesn’t have the time, resources, or training to do so.</a:t>
            </a:r>
          </a:p>
        </p:txBody>
      </p:sp>
      <p:graphicFrame>
        <p:nvGraphicFramePr>
          <p:cNvPr id="7" name="Chart 6">
            <a:extLst>
              <a:ext uri="{FF2B5EF4-FFF2-40B4-BE49-F238E27FC236}">
                <a16:creationId xmlns:a16="http://schemas.microsoft.com/office/drawing/2014/main" id="{33E33949-E70B-4FA1-89F4-FA2EC42F69CE}"/>
              </a:ext>
            </a:extLst>
          </p:cNvPr>
          <p:cNvGraphicFramePr/>
          <p:nvPr>
            <p:extLst>
              <p:ext uri="{D42A27DB-BD31-4B8C-83A1-F6EECF244321}">
                <p14:modId xmlns:p14="http://schemas.microsoft.com/office/powerpoint/2010/main" val="1647398224"/>
              </p:ext>
            </p:extLst>
          </p:nvPr>
        </p:nvGraphicFramePr>
        <p:xfrm>
          <a:off x="7456970" y="346313"/>
          <a:ext cx="4511588" cy="4991451"/>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5">
            <a:extLst>
              <a:ext uri="{FF2B5EF4-FFF2-40B4-BE49-F238E27FC236}">
                <a16:creationId xmlns:a16="http://schemas.microsoft.com/office/drawing/2014/main" id="{DB88411A-E605-4E9E-8FC1-5B5763C69CBF}"/>
              </a:ext>
            </a:extLst>
          </p:cNvPr>
          <p:cNvSpPr txBox="1">
            <a:spLocks/>
          </p:cNvSpPr>
          <p:nvPr/>
        </p:nvSpPr>
        <p:spPr>
          <a:xfrm>
            <a:off x="354106" y="530021"/>
            <a:ext cx="4848089" cy="113018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solidFill>
                  <a:srgbClr val="2576B7"/>
                </a:solidFill>
              </a:rPr>
              <a:t>Your challenge</a:t>
            </a:r>
          </a:p>
        </p:txBody>
      </p:sp>
      <p:sp>
        <p:nvSpPr>
          <p:cNvPr id="12" name="TextBox 11">
            <a:extLst>
              <a:ext uri="{FF2B5EF4-FFF2-40B4-BE49-F238E27FC236}">
                <a16:creationId xmlns:a16="http://schemas.microsoft.com/office/drawing/2014/main" id="{47C87278-EEF3-4E36-A915-1D22A651BA08}"/>
              </a:ext>
            </a:extLst>
          </p:cNvPr>
          <p:cNvSpPr txBox="1"/>
          <p:nvPr/>
        </p:nvSpPr>
        <p:spPr>
          <a:xfrm>
            <a:off x="10946167" y="4875367"/>
            <a:ext cx="1022391" cy="248697"/>
          </a:xfrm>
          <a:prstGeom prst="rect">
            <a:avLst/>
          </a:prstGeom>
        </p:spPr>
        <p:txBody>
          <a:bodyPr wrap="square" lIns="36000" tIns="36000" rIns="36000" bIns="36000" numCol="1" spcCol="360000" rtlCol="0">
            <a:noAutofit/>
          </a:bodyPr>
          <a:lstStyle/>
          <a:p>
            <a:pPr algn="r">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Source: MetricNet 2016.</a:t>
            </a:r>
            <a:endParaRPr lang="en-CA" sz="12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9" name="Rectangle: Rounded Corners 18">
            <a:extLst>
              <a:ext uri="{FF2B5EF4-FFF2-40B4-BE49-F238E27FC236}">
                <a16:creationId xmlns:a16="http://schemas.microsoft.com/office/drawing/2014/main" id="{AA09E757-D4C9-482C-8EE0-B0E30AF93037}"/>
              </a:ext>
            </a:extLst>
          </p:cNvPr>
          <p:cNvSpPr/>
          <p:nvPr/>
        </p:nvSpPr>
        <p:spPr>
          <a:xfrm>
            <a:off x="7456970" y="5479510"/>
            <a:ext cx="4511588" cy="739596"/>
          </a:xfrm>
          <a:prstGeom prst="round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800" dirty="0">
                <a:solidFill>
                  <a:schemeClr val="bg1"/>
                </a:solidFill>
                <a:latin typeface="Exo DemiBold" panose="02000703000000000000" pitchFamily="2" charset="0"/>
                <a:ea typeface="Roboto Condensed Light" panose="02000000000000000000" pitchFamily="2" charset="0"/>
              </a:rPr>
              <a:t>The further right a ticket is escalated, the more costly it becomes to resolve.</a:t>
            </a:r>
            <a:endParaRPr lang="en-CA" sz="1800" dirty="0">
              <a:solidFill>
                <a:schemeClr val="bg1"/>
              </a:solidFill>
              <a:latin typeface="Exo DemiBold" panose="02000703000000000000" pitchFamily="2" charset="0"/>
              <a:ea typeface="Roboto Condensed Light" panose="02000000000000000000" pitchFamily="2" charset="0"/>
            </a:endParaRPr>
          </a:p>
        </p:txBody>
      </p:sp>
      <p:grpSp>
        <p:nvGrpSpPr>
          <p:cNvPr id="20" name="Group 19">
            <a:extLst>
              <a:ext uri="{FF2B5EF4-FFF2-40B4-BE49-F238E27FC236}">
                <a16:creationId xmlns:a16="http://schemas.microsoft.com/office/drawing/2014/main" id="{B5D92B9F-951C-4570-B99F-AB5BF7171BD1}"/>
              </a:ext>
            </a:extLst>
          </p:cNvPr>
          <p:cNvGrpSpPr/>
          <p:nvPr/>
        </p:nvGrpSpPr>
        <p:grpSpPr>
          <a:xfrm>
            <a:off x="422733" y="4748206"/>
            <a:ext cx="6380445" cy="1627609"/>
            <a:chOff x="6353842" y="3127248"/>
            <a:chExt cx="3887440" cy="1664208"/>
          </a:xfrm>
        </p:grpSpPr>
        <p:sp>
          <p:nvSpPr>
            <p:cNvPr id="21" name="Rectangle 20">
              <a:extLst>
                <a:ext uri="{FF2B5EF4-FFF2-40B4-BE49-F238E27FC236}">
                  <a16:creationId xmlns:a16="http://schemas.microsoft.com/office/drawing/2014/main" id="{DBF9B375-79C8-4CEA-8EDD-51AAEF1DED5D}"/>
                </a:ext>
              </a:extLst>
            </p:cNvPr>
            <p:cNvSpPr/>
            <p:nvPr/>
          </p:nvSpPr>
          <p:spPr>
            <a:xfrm>
              <a:off x="6353844"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This project will help you</a:t>
              </a:r>
            </a:p>
            <a:p>
              <a:pPr>
                <a:spcBef>
                  <a:spcPts val="800"/>
                </a:spcBef>
              </a:pPr>
              <a:r>
                <a:rPr lang="en-US" sz="1800" dirty="0">
                  <a:solidFill>
                    <a:schemeClr val="bg1"/>
                  </a:solidFill>
                  <a:latin typeface="Exo Light" panose="02000303000000000000" pitchFamily="2" charset="0"/>
                  <a:ea typeface="Roboto Condensed Light" panose="02000000000000000000" pitchFamily="2" charset="0"/>
                </a:rPr>
                <a:t>Build a strategy to shift service support left to free up time and resources, reduce costs, and increase end-user satisfaction.</a:t>
              </a:r>
            </a:p>
          </p:txBody>
        </p:sp>
        <p:sp>
          <p:nvSpPr>
            <p:cNvPr id="22" name="Rectangle 21">
              <a:extLst>
                <a:ext uri="{FF2B5EF4-FFF2-40B4-BE49-F238E27FC236}">
                  <a16:creationId xmlns:a16="http://schemas.microsoft.com/office/drawing/2014/main" id="{024D153C-D2B4-481F-B8A0-732EB6BDD1B1}"/>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grpSp>
        <p:nvGrpSpPr>
          <p:cNvPr id="13" name="Group 12">
            <a:extLst>
              <a:ext uri="{FF2B5EF4-FFF2-40B4-BE49-F238E27FC236}">
                <a16:creationId xmlns:a16="http://schemas.microsoft.com/office/drawing/2014/main" id="{67595637-2A07-4610-B049-18FDE7CE9A7D}"/>
              </a:ext>
            </a:extLst>
          </p:cNvPr>
          <p:cNvGrpSpPr/>
          <p:nvPr/>
        </p:nvGrpSpPr>
        <p:grpSpPr>
          <a:xfrm>
            <a:off x="-208369" y="2259707"/>
            <a:ext cx="2465739" cy="1608929"/>
            <a:chOff x="8869320" y="1673414"/>
            <a:chExt cx="3431401" cy="2227465"/>
          </a:xfrm>
        </p:grpSpPr>
        <p:graphicFrame>
          <p:nvGraphicFramePr>
            <p:cNvPr id="14" name="Chart 13">
              <a:extLst>
                <a:ext uri="{FF2B5EF4-FFF2-40B4-BE49-F238E27FC236}">
                  <a16:creationId xmlns:a16="http://schemas.microsoft.com/office/drawing/2014/main" id="{01E3F405-D90C-4FBF-89A6-0F315F3D8FA9}"/>
                </a:ext>
              </a:extLst>
            </p:cNvPr>
            <p:cNvGraphicFramePr/>
            <p:nvPr>
              <p:extLst>
                <p:ext uri="{D42A27DB-BD31-4B8C-83A1-F6EECF244321}">
                  <p14:modId xmlns:p14="http://schemas.microsoft.com/office/powerpoint/2010/main" val="395370869"/>
                </p:ext>
              </p:extLst>
            </p:nvPr>
          </p:nvGraphicFramePr>
          <p:xfrm>
            <a:off x="8869320" y="1673414"/>
            <a:ext cx="3431401" cy="2227465"/>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047B6E41-45B0-4541-A581-203B01D0EF37}"/>
                </a:ext>
              </a:extLst>
            </p:cNvPr>
            <p:cNvSpPr txBox="1"/>
            <p:nvPr/>
          </p:nvSpPr>
          <p:spPr>
            <a:xfrm>
              <a:off x="9779162" y="2567111"/>
              <a:ext cx="1660787" cy="511318"/>
            </a:xfrm>
            <a:prstGeom prst="rect">
              <a:avLst/>
            </a:prstGeom>
          </p:spPr>
          <p:txBody>
            <a:bodyPr vert="horz" wrap="square" lIns="0" tIns="0" rIns="0" bIns="0" rtlCol="0">
              <a:spAutoFit/>
            </a:bodyPr>
            <a:lstStyle/>
            <a:p>
              <a:pPr marL="289946" marR="242975" lvl="1" algn="ctr">
                <a:spcBef>
                  <a:spcPts val="55"/>
                </a:spcBef>
              </a:pPr>
              <a:r>
                <a:rPr lang="en-US" sz="2400" b="1" spc="-30" dirty="0">
                  <a:solidFill>
                    <a:schemeClr val="accent5"/>
                  </a:solidFill>
                  <a:latin typeface="Exo" panose="02000503000000000000" pitchFamily="2" charset="77"/>
                  <a:cs typeface="Arial Narrow"/>
                </a:rPr>
                <a:t>61%</a:t>
              </a:r>
            </a:p>
          </p:txBody>
        </p:sp>
      </p:grpSp>
      <p:sp>
        <p:nvSpPr>
          <p:cNvPr id="3" name="Rectangle 2">
            <a:extLst>
              <a:ext uri="{FF2B5EF4-FFF2-40B4-BE49-F238E27FC236}">
                <a16:creationId xmlns:a16="http://schemas.microsoft.com/office/drawing/2014/main" id="{F7625CB1-ABCC-438D-8AFE-3C8F474E6F71}"/>
              </a:ext>
            </a:extLst>
          </p:cNvPr>
          <p:cNvSpPr/>
          <p:nvPr/>
        </p:nvSpPr>
        <p:spPr>
          <a:xfrm>
            <a:off x="388421" y="3868636"/>
            <a:ext cx="6380441" cy="616964"/>
          </a:xfrm>
          <a:prstGeom prst="rect">
            <a:avLst/>
          </a:prstGeom>
        </p:spPr>
        <p:txBody>
          <a:bodyPr wrap="square">
            <a:spAutoFit/>
          </a:bodyPr>
          <a:lstStyle/>
          <a:p>
            <a:pPr lvl="0">
              <a:lnSpc>
                <a:spcPct val="110000"/>
              </a:lnSpc>
            </a:pPr>
            <a:r>
              <a:rPr lang="en-US" sz="1600" dirty="0">
                <a:solidFill>
                  <a:srgbClr val="000000"/>
                </a:solidFill>
                <a:latin typeface="Montserrat" panose="00000500000000000000" pitchFamily="2" charset="0"/>
                <a:ea typeface="Roboto Condensed Light" panose="02000000000000000000" pitchFamily="2" charset="0"/>
              </a:rPr>
              <a:t>Traditional support models can lead to </a:t>
            </a:r>
            <a:r>
              <a:rPr lang="en-US" sz="1600" b="1" dirty="0">
                <a:solidFill>
                  <a:srgbClr val="000000"/>
                </a:solidFill>
                <a:latin typeface="Montserrat" panose="00000500000000000000" pitchFamily="2" charset="0"/>
                <a:ea typeface="Roboto Condensed Light" panose="02000000000000000000" pitchFamily="2" charset="0"/>
              </a:rPr>
              <a:t>high costs</a:t>
            </a:r>
            <a:r>
              <a:rPr lang="en-US" sz="1600" dirty="0">
                <a:solidFill>
                  <a:srgbClr val="000000"/>
                </a:solidFill>
                <a:latin typeface="Montserrat" panose="00000500000000000000" pitchFamily="2" charset="0"/>
                <a:ea typeface="Roboto Condensed Light" panose="02000000000000000000" pitchFamily="2" charset="0"/>
              </a:rPr>
              <a:t>, </a:t>
            </a:r>
            <a:r>
              <a:rPr lang="en-US" sz="1600" b="1" dirty="0">
                <a:solidFill>
                  <a:srgbClr val="000000"/>
                </a:solidFill>
                <a:latin typeface="Montserrat" panose="00000500000000000000" pitchFamily="2" charset="0"/>
                <a:ea typeface="Roboto Condensed Light" panose="02000000000000000000" pitchFamily="2" charset="0"/>
              </a:rPr>
              <a:t>long times to resolve tickets</a:t>
            </a:r>
            <a:r>
              <a:rPr lang="en-US" sz="1600" dirty="0">
                <a:solidFill>
                  <a:srgbClr val="000000"/>
                </a:solidFill>
                <a:latin typeface="Montserrat" panose="00000500000000000000" pitchFamily="2" charset="0"/>
                <a:ea typeface="Roboto Condensed Light" panose="02000000000000000000" pitchFamily="2" charset="0"/>
              </a:rPr>
              <a:t>, and </a:t>
            </a:r>
            <a:r>
              <a:rPr lang="en-US" sz="1600" b="1" dirty="0">
                <a:solidFill>
                  <a:srgbClr val="000000"/>
                </a:solidFill>
                <a:latin typeface="Montserrat" panose="00000500000000000000" pitchFamily="2" charset="0"/>
                <a:ea typeface="Roboto Condensed Light" panose="02000000000000000000" pitchFamily="2" charset="0"/>
              </a:rPr>
              <a:t>frustrated end users</a:t>
            </a:r>
            <a:r>
              <a:rPr lang="en-US" sz="1600" dirty="0">
                <a:solidFill>
                  <a:srgbClr val="000000"/>
                </a:solidFill>
                <a:latin typeface="Montserrat" panose="00000500000000000000" pitchFamily="2" charset="0"/>
                <a:ea typeface="Roboto Condensed Light" panose="02000000000000000000" pitchFamily="2" charset="0"/>
              </a:rPr>
              <a:t>. </a:t>
            </a:r>
          </a:p>
        </p:txBody>
      </p:sp>
      <p:sp>
        <p:nvSpPr>
          <p:cNvPr id="5" name="Rectangle 4">
            <a:extLst>
              <a:ext uri="{FF2B5EF4-FFF2-40B4-BE49-F238E27FC236}">
                <a16:creationId xmlns:a16="http://schemas.microsoft.com/office/drawing/2014/main" id="{123228B5-0D2E-42B7-ACF5-A00B548C551B}"/>
              </a:ext>
            </a:extLst>
          </p:cNvPr>
          <p:cNvSpPr/>
          <p:nvPr/>
        </p:nvSpPr>
        <p:spPr>
          <a:xfrm>
            <a:off x="1815654" y="2447379"/>
            <a:ext cx="5154948" cy="1158651"/>
          </a:xfrm>
          <a:prstGeom prst="rect">
            <a:avLst/>
          </a:prstGeom>
        </p:spPr>
        <p:txBody>
          <a:bodyPr wrap="square">
            <a:spAutoFit/>
          </a:bodyPr>
          <a:lstStyle/>
          <a:p>
            <a:pPr lvl="0">
              <a:lnSpc>
                <a:spcPct val="110000"/>
              </a:lnSpc>
            </a:pPr>
            <a:r>
              <a:rPr lang="en-US" sz="1600" dirty="0">
                <a:solidFill>
                  <a:srgbClr val="000000"/>
                </a:solidFill>
                <a:latin typeface="Montserrat" panose="00000500000000000000" pitchFamily="2" charset="0"/>
                <a:ea typeface="Roboto Condensed Light" panose="02000000000000000000" pitchFamily="2" charset="0"/>
              </a:rPr>
              <a:t>The majority of organizations are seeing </a:t>
            </a:r>
            <a:r>
              <a:rPr lang="en-US" sz="1600" b="1" dirty="0">
                <a:solidFill>
                  <a:srgbClr val="000000"/>
                </a:solidFill>
                <a:latin typeface="Montserrat" panose="00000500000000000000" pitchFamily="2" charset="0"/>
                <a:ea typeface="Roboto Condensed Light" panose="02000000000000000000" pitchFamily="2" charset="0"/>
              </a:rPr>
              <a:t>increasing ticket volumes </a:t>
            </a:r>
            <a:r>
              <a:rPr lang="en-US" sz="1600" dirty="0">
                <a:solidFill>
                  <a:srgbClr val="000000"/>
                </a:solidFill>
                <a:latin typeface="Montserrat" panose="00000500000000000000" pitchFamily="2" charset="0"/>
                <a:ea typeface="Roboto Condensed Light" panose="02000000000000000000" pitchFamily="2" charset="0"/>
              </a:rPr>
              <a:t>each year, with 61% of organizations reporting an increase in ticket volume in 2018 </a:t>
            </a:r>
            <a:r>
              <a:rPr lang="en-US" sz="1400" dirty="0">
                <a:solidFill>
                  <a:srgbClr val="000000"/>
                </a:solidFill>
                <a:latin typeface="Montserrat" panose="00000500000000000000" pitchFamily="2" charset="0"/>
                <a:ea typeface="Roboto Condensed Light" panose="02000000000000000000" pitchFamily="2" charset="0"/>
              </a:rPr>
              <a:t>(HDI, 2018)</a:t>
            </a:r>
            <a:r>
              <a:rPr lang="en-US" sz="1600" dirty="0">
                <a:solidFill>
                  <a:srgbClr val="000000"/>
                </a:solidFill>
                <a:latin typeface="Montserrat" panose="00000500000000000000" pitchFamily="2" charset="0"/>
                <a:ea typeface="Roboto Condensed Light" panose="02000000000000000000" pitchFamily="2" charset="0"/>
              </a:rPr>
              <a:t>. </a:t>
            </a:r>
          </a:p>
        </p:txBody>
      </p:sp>
    </p:spTree>
    <p:extLst>
      <p:ext uri="{BB962C8B-B14F-4D97-AF65-F5344CB8AC3E}">
        <p14:creationId xmlns:p14="http://schemas.microsoft.com/office/powerpoint/2010/main" val="624509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5956B48-8B64-4435-8466-9D285A66C895}"/>
              </a:ext>
            </a:extLst>
          </p:cNvPr>
          <p:cNvSpPr/>
          <p:nvPr/>
        </p:nvSpPr>
        <p:spPr>
          <a:xfrm>
            <a:off x="6030876" y="0"/>
            <a:ext cx="6162712" cy="6858000"/>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9FD2B22-FDFC-48A7-8B1C-FBA3B7EE6B3B}"/>
              </a:ext>
            </a:extLst>
          </p:cNvPr>
          <p:cNvSpPr>
            <a:spLocks noGrp="1"/>
          </p:cNvSpPr>
          <p:nvPr>
            <p:ph type="title"/>
          </p:nvPr>
        </p:nvSpPr>
        <p:spPr/>
        <p:txBody>
          <a:bodyPr/>
          <a:lstStyle/>
          <a:p>
            <a:r>
              <a:rPr lang="en-US" dirty="0">
                <a:solidFill>
                  <a:schemeClr val="accent1"/>
                </a:solidFill>
              </a:rPr>
              <a:t>Your challenge</a:t>
            </a:r>
            <a:endParaRPr lang="en-CA" dirty="0">
              <a:solidFill>
                <a:schemeClr val="accent1"/>
              </a:solidFill>
            </a:endParaRPr>
          </a:p>
        </p:txBody>
      </p:sp>
      <p:sp>
        <p:nvSpPr>
          <p:cNvPr id="6" name="Rectangle 5">
            <a:extLst>
              <a:ext uri="{FF2B5EF4-FFF2-40B4-BE49-F238E27FC236}">
                <a16:creationId xmlns:a16="http://schemas.microsoft.com/office/drawing/2014/main" id="{D3C7B201-7E32-43AE-A677-FC64E580B703}"/>
              </a:ext>
            </a:extLst>
          </p:cNvPr>
          <p:cNvSpPr/>
          <p:nvPr/>
        </p:nvSpPr>
        <p:spPr>
          <a:xfrm>
            <a:off x="6279893" y="455001"/>
            <a:ext cx="5221259" cy="1106778"/>
          </a:xfrm>
          <a:prstGeom prst="rect">
            <a:avLst/>
          </a:prstGeom>
        </p:spPr>
        <p:txBody>
          <a:bodyPr wrap="square">
            <a:spAutoFit/>
          </a:bodyPr>
          <a:lstStyle/>
          <a:p>
            <a:r>
              <a:rPr lang="en-US" sz="1500" dirty="0">
                <a:solidFill>
                  <a:schemeClr val="tx2"/>
                </a:solidFill>
                <a:latin typeface="Montserrat" panose="00000500000000000000" pitchFamily="2" charset="0"/>
              </a:rPr>
              <a:t>SDI’s</a:t>
            </a:r>
            <a:r>
              <a:rPr lang="en-US" sz="1500" dirty="0">
                <a:latin typeface="Montserrat" panose="00000500000000000000" pitchFamily="2" charset="0"/>
              </a:rPr>
              <a:t> 2019 survey </a:t>
            </a:r>
            <a:r>
              <a:rPr lang="en-US" sz="1500" dirty="0">
                <a:solidFill>
                  <a:schemeClr val="tx2"/>
                </a:solidFill>
                <a:latin typeface="Montserrat" panose="00000500000000000000" pitchFamily="2" charset="0"/>
              </a:rPr>
              <a:t>of service desk professionals asked</a:t>
            </a:r>
            <a:r>
              <a:rPr lang="en-US" sz="1400" dirty="0">
                <a:solidFill>
                  <a:schemeClr val="tx2"/>
                </a:solidFill>
                <a:latin typeface="Montserrat" panose="00000500000000000000" pitchFamily="2" charset="0"/>
              </a:rPr>
              <a:t>:</a:t>
            </a:r>
          </a:p>
          <a:p>
            <a:r>
              <a:rPr lang="en-US" sz="2000" dirty="0">
                <a:latin typeface="Montserrat SemiBold" panose="00000700000000000000" pitchFamily="2" charset="0"/>
              </a:rPr>
              <a:t>In your daily service desk life, what causes you the most pain?</a:t>
            </a:r>
          </a:p>
          <a:p>
            <a:endParaRPr lang="en-CA" dirty="0"/>
          </a:p>
        </p:txBody>
      </p:sp>
      <p:sp>
        <p:nvSpPr>
          <p:cNvPr id="7" name="Rectangle 6">
            <a:extLst>
              <a:ext uri="{FF2B5EF4-FFF2-40B4-BE49-F238E27FC236}">
                <a16:creationId xmlns:a16="http://schemas.microsoft.com/office/drawing/2014/main" id="{65D62D0D-82A6-4B06-9678-2F664147E283}"/>
              </a:ext>
            </a:extLst>
          </p:cNvPr>
          <p:cNvSpPr/>
          <p:nvPr/>
        </p:nvSpPr>
        <p:spPr>
          <a:xfrm>
            <a:off x="8526665" y="2135653"/>
            <a:ext cx="2974487" cy="615553"/>
          </a:xfrm>
          <a:prstGeom prst="rect">
            <a:avLst/>
          </a:prstGeom>
        </p:spPr>
        <p:txBody>
          <a:bodyPr wrap="square" lIns="0" tIns="0" rIns="0" bIns="0">
            <a:spAutoFit/>
          </a:bodyPr>
          <a:lstStyle/>
          <a:p>
            <a:r>
              <a:rPr lang="en-US" sz="2000" dirty="0">
                <a:solidFill>
                  <a:schemeClr val="accent5"/>
                </a:solidFill>
                <a:latin typeface="Montserrat" pitchFamily="2" charset="77"/>
                <a:ea typeface="Roboto" panose="02000000000000000000" pitchFamily="2" charset="0"/>
              </a:rPr>
              <a:t>I</a:t>
            </a:r>
            <a:r>
              <a:rPr lang="en-CA" sz="2000" dirty="0">
                <a:solidFill>
                  <a:schemeClr val="accent5"/>
                </a:solidFill>
                <a:latin typeface="Montserrat" pitchFamily="2" charset="77"/>
                <a:ea typeface="Roboto" panose="02000000000000000000" pitchFamily="2" charset="0"/>
              </a:rPr>
              <a:t>ncreasing business demand for services</a:t>
            </a:r>
          </a:p>
        </p:txBody>
      </p:sp>
      <p:grpSp>
        <p:nvGrpSpPr>
          <p:cNvPr id="8" name="Group 7">
            <a:extLst>
              <a:ext uri="{FF2B5EF4-FFF2-40B4-BE49-F238E27FC236}">
                <a16:creationId xmlns:a16="http://schemas.microsoft.com/office/drawing/2014/main" id="{79D18A61-34CD-48D4-B668-0AA9A389EFAE}"/>
              </a:ext>
            </a:extLst>
          </p:cNvPr>
          <p:cNvGrpSpPr/>
          <p:nvPr/>
        </p:nvGrpSpPr>
        <p:grpSpPr>
          <a:xfrm>
            <a:off x="5890974" y="1457860"/>
            <a:ext cx="3168413" cy="1971140"/>
            <a:chOff x="8870768" y="2022787"/>
            <a:chExt cx="3273953" cy="2159884"/>
          </a:xfrm>
        </p:grpSpPr>
        <p:graphicFrame>
          <p:nvGraphicFramePr>
            <p:cNvPr id="9" name="Chart 8">
              <a:extLst>
                <a:ext uri="{FF2B5EF4-FFF2-40B4-BE49-F238E27FC236}">
                  <a16:creationId xmlns:a16="http://schemas.microsoft.com/office/drawing/2014/main" id="{D3118066-5377-4047-B09D-B171BE196F84}"/>
                </a:ext>
              </a:extLst>
            </p:cNvPr>
            <p:cNvGraphicFramePr/>
            <p:nvPr>
              <p:extLst>
                <p:ext uri="{D42A27DB-BD31-4B8C-83A1-F6EECF244321}">
                  <p14:modId xmlns:p14="http://schemas.microsoft.com/office/powerpoint/2010/main" val="328464122"/>
                </p:ext>
              </p:extLst>
            </p:nvPr>
          </p:nvGraphicFramePr>
          <p:xfrm>
            <a:off x="8870768" y="2022787"/>
            <a:ext cx="3273953" cy="215988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59134C9C-14B7-4084-80AF-6D15D5515026}"/>
                </a:ext>
              </a:extLst>
            </p:cNvPr>
            <p:cNvSpPr txBox="1"/>
            <p:nvPr/>
          </p:nvSpPr>
          <p:spPr>
            <a:xfrm>
              <a:off x="9365356" y="2874869"/>
              <a:ext cx="2343150" cy="430887"/>
            </a:xfrm>
            <a:prstGeom prst="rect">
              <a:avLst/>
            </a:prstGeom>
          </p:spPr>
          <p:txBody>
            <a:bodyPr vert="horz" wrap="square" lIns="0" tIns="0" rIns="0" bIns="0" rtlCol="0">
              <a:spAutoFit/>
            </a:bodyPr>
            <a:lstStyle/>
            <a:p>
              <a:pPr marL="289946" marR="242975" lvl="1" algn="ctr">
                <a:spcBef>
                  <a:spcPts val="55"/>
                </a:spcBef>
              </a:pPr>
              <a:r>
                <a:rPr lang="en-US" sz="2800" b="1" spc="-30" dirty="0">
                  <a:solidFill>
                    <a:schemeClr val="accent5"/>
                  </a:solidFill>
                  <a:latin typeface="Exo" panose="02000503000000000000" pitchFamily="2" charset="77"/>
                  <a:cs typeface="Arial Narrow"/>
                </a:rPr>
                <a:t>51%</a:t>
              </a:r>
            </a:p>
          </p:txBody>
        </p:sp>
      </p:grpSp>
      <p:sp>
        <p:nvSpPr>
          <p:cNvPr id="11" name="Rectangle 10">
            <a:extLst>
              <a:ext uri="{FF2B5EF4-FFF2-40B4-BE49-F238E27FC236}">
                <a16:creationId xmlns:a16="http://schemas.microsoft.com/office/drawing/2014/main" id="{36FD451B-12E9-487B-9686-A550035A956F}"/>
              </a:ext>
            </a:extLst>
          </p:cNvPr>
          <p:cNvSpPr/>
          <p:nvPr/>
        </p:nvSpPr>
        <p:spPr>
          <a:xfrm>
            <a:off x="7488243" y="3715586"/>
            <a:ext cx="2343150" cy="615553"/>
          </a:xfrm>
          <a:prstGeom prst="rect">
            <a:avLst/>
          </a:prstGeom>
        </p:spPr>
        <p:txBody>
          <a:bodyPr wrap="square" lIns="0" tIns="0" rIns="0" bIns="0">
            <a:spAutoFit/>
          </a:bodyPr>
          <a:lstStyle/>
          <a:p>
            <a:r>
              <a:rPr lang="en-US" sz="2000" dirty="0">
                <a:solidFill>
                  <a:schemeClr val="accent1"/>
                </a:solidFill>
                <a:latin typeface="Montserrat" pitchFamily="2" charset="77"/>
                <a:ea typeface="Roboto" panose="02000000000000000000" pitchFamily="2" charset="0"/>
              </a:rPr>
              <a:t>Low self-service adoption</a:t>
            </a:r>
            <a:endParaRPr lang="en-CA" sz="2000" dirty="0">
              <a:solidFill>
                <a:schemeClr val="accent1"/>
              </a:solidFill>
              <a:latin typeface="Montserrat" pitchFamily="2" charset="77"/>
              <a:ea typeface="Roboto" panose="02000000000000000000" pitchFamily="2" charset="0"/>
            </a:endParaRPr>
          </a:p>
        </p:txBody>
      </p:sp>
      <p:grpSp>
        <p:nvGrpSpPr>
          <p:cNvPr id="12" name="Group 11">
            <a:extLst>
              <a:ext uri="{FF2B5EF4-FFF2-40B4-BE49-F238E27FC236}">
                <a16:creationId xmlns:a16="http://schemas.microsoft.com/office/drawing/2014/main" id="{53298FD2-739F-45C5-82EC-2AEA6568AC82}"/>
              </a:ext>
            </a:extLst>
          </p:cNvPr>
          <p:cNvGrpSpPr/>
          <p:nvPr/>
        </p:nvGrpSpPr>
        <p:grpSpPr>
          <a:xfrm>
            <a:off x="9049626" y="2998451"/>
            <a:ext cx="3119328" cy="1971140"/>
            <a:chOff x="12895093" y="1963850"/>
            <a:chExt cx="3273953" cy="2159884"/>
          </a:xfrm>
        </p:grpSpPr>
        <p:graphicFrame>
          <p:nvGraphicFramePr>
            <p:cNvPr id="13" name="Chart 12">
              <a:extLst>
                <a:ext uri="{FF2B5EF4-FFF2-40B4-BE49-F238E27FC236}">
                  <a16:creationId xmlns:a16="http://schemas.microsoft.com/office/drawing/2014/main" id="{B1F78685-95B2-4E8C-A9DE-5C7A3E318F94}"/>
                </a:ext>
              </a:extLst>
            </p:cNvPr>
            <p:cNvGraphicFramePr/>
            <p:nvPr>
              <p:extLst>
                <p:ext uri="{D42A27DB-BD31-4B8C-83A1-F6EECF244321}">
                  <p14:modId xmlns:p14="http://schemas.microsoft.com/office/powerpoint/2010/main" val="830188551"/>
                </p:ext>
              </p:extLst>
            </p:nvPr>
          </p:nvGraphicFramePr>
          <p:xfrm>
            <a:off x="12895093" y="1963850"/>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EE206F8F-4416-4FFF-BE85-9045E76539B5}"/>
                </a:ext>
              </a:extLst>
            </p:cNvPr>
            <p:cNvSpPr txBox="1"/>
            <p:nvPr/>
          </p:nvSpPr>
          <p:spPr>
            <a:xfrm>
              <a:off x="13360495" y="2808680"/>
              <a:ext cx="2343150" cy="430888"/>
            </a:xfrm>
            <a:prstGeom prst="rect">
              <a:avLst/>
            </a:prstGeom>
          </p:spPr>
          <p:txBody>
            <a:bodyPr vert="horz" wrap="square" lIns="0" tIns="0" rIns="0" bIns="0" rtlCol="0">
              <a:spAutoFit/>
            </a:bodyPr>
            <a:lstStyle/>
            <a:p>
              <a:pPr marL="289946" marR="242975" lvl="1" algn="ctr">
                <a:spcBef>
                  <a:spcPts val="55"/>
                </a:spcBef>
              </a:pPr>
              <a:r>
                <a:rPr lang="en-US" sz="2800" b="1" spc="-30" dirty="0">
                  <a:solidFill>
                    <a:srgbClr val="2576B7"/>
                  </a:solidFill>
                  <a:latin typeface="Exo" panose="02000503000000000000" pitchFamily="2" charset="77"/>
                  <a:cs typeface="Arial Narrow"/>
                </a:rPr>
                <a:t>50%</a:t>
              </a:r>
            </a:p>
          </p:txBody>
        </p:sp>
      </p:grpSp>
      <p:sp>
        <p:nvSpPr>
          <p:cNvPr id="15" name="Rectangle 14">
            <a:extLst>
              <a:ext uri="{FF2B5EF4-FFF2-40B4-BE49-F238E27FC236}">
                <a16:creationId xmlns:a16="http://schemas.microsoft.com/office/drawing/2014/main" id="{7D819296-3605-4858-8D6D-7F67331367A7}"/>
              </a:ext>
            </a:extLst>
          </p:cNvPr>
          <p:cNvSpPr/>
          <p:nvPr/>
        </p:nvSpPr>
        <p:spPr>
          <a:xfrm>
            <a:off x="8693831" y="5291450"/>
            <a:ext cx="2610629" cy="615553"/>
          </a:xfrm>
          <a:prstGeom prst="rect">
            <a:avLst/>
          </a:prstGeom>
        </p:spPr>
        <p:txBody>
          <a:bodyPr wrap="square" lIns="0" tIns="0" rIns="0" bIns="0">
            <a:spAutoFit/>
          </a:bodyPr>
          <a:lstStyle/>
          <a:p>
            <a:r>
              <a:rPr lang="en-US" sz="2000" dirty="0">
                <a:solidFill>
                  <a:schemeClr val="accent4"/>
                </a:solidFill>
                <a:latin typeface="Montserrat" pitchFamily="2" charset="77"/>
                <a:ea typeface="Roboto" panose="02000000000000000000" pitchFamily="2" charset="0"/>
              </a:rPr>
              <a:t>Lack of integrated knowledge tools</a:t>
            </a:r>
            <a:endParaRPr lang="en-CA" sz="2000" dirty="0">
              <a:solidFill>
                <a:schemeClr val="accent4"/>
              </a:solidFill>
              <a:latin typeface="Montserrat" pitchFamily="2" charset="77"/>
              <a:ea typeface="Roboto" panose="02000000000000000000" pitchFamily="2" charset="0"/>
            </a:endParaRPr>
          </a:p>
        </p:txBody>
      </p:sp>
      <p:grpSp>
        <p:nvGrpSpPr>
          <p:cNvPr id="16" name="Group 15">
            <a:extLst>
              <a:ext uri="{FF2B5EF4-FFF2-40B4-BE49-F238E27FC236}">
                <a16:creationId xmlns:a16="http://schemas.microsoft.com/office/drawing/2014/main" id="{6B886F32-AC0D-43BB-AB7E-DCA77E666935}"/>
              </a:ext>
            </a:extLst>
          </p:cNvPr>
          <p:cNvGrpSpPr/>
          <p:nvPr/>
        </p:nvGrpSpPr>
        <p:grpSpPr>
          <a:xfrm>
            <a:off x="5949169" y="4624940"/>
            <a:ext cx="3030506" cy="1971140"/>
            <a:chOff x="3938224" y="5203486"/>
            <a:chExt cx="3273953" cy="2159884"/>
          </a:xfrm>
        </p:grpSpPr>
        <p:graphicFrame>
          <p:nvGraphicFramePr>
            <p:cNvPr id="17" name="Chart 16">
              <a:extLst>
                <a:ext uri="{FF2B5EF4-FFF2-40B4-BE49-F238E27FC236}">
                  <a16:creationId xmlns:a16="http://schemas.microsoft.com/office/drawing/2014/main" id="{A35E94C8-94E5-4F16-82F0-A3DA1C7A2418}"/>
                </a:ext>
              </a:extLst>
            </p:cNvPr>
            <p:cNvGraphicFramePr/>
            <p:nvPr>
              <p:extLst>
                <p:ext uri="{D42A27DB-BD31-4B8C-83A1-F6EECF244321}">
                  <p14:modId xmlns:p14="http://schemas.microsoft.com/office/powerpoint/2010/main" val="298562220"/>
                </p:ext>
              </p:extLst>
            </p:nvPr>
          </p:nvGraphicFramePr>
          <p:xfrm>
            <a:off x="3938224" y="5203486"/>
            <a:ext cx="3273953" cy="21598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26EAD8A4-4C0E-4150-AF8A-6F7E5CB3E904}"/>
                </a:ext>
              </a:extLst>
            </p:cNvPr>
            <p:cNvSpPr txBox="1"/>
            <p:nvPr/>
          </p:nvSpPr>
          <p:spPr>
            <a:xfrm>
              <a:off x="4483746" y="6052914"/>
              <a:ext cx="2343150" cy="430887"/>
            </a:xfrm>
            <a:prstGeom prst="rect">
              <a:avLst/>
            </a:prstGeom>
          </p:spPr>
          <p:txBody>
            <a:bodyPr vert="horz" wrap="square" lIns="0" tIns="0" rIns="0" bIns="0" rtlCol="0">
              <a:spAutoFit/>
            </a:bodyPr>
            <a:lstStyle/>
            <a:p>
              <a:pPr marL="289946" marR="242975" lvl="1" algn="ctr">
                <a:spcBef>
                  <a:spcPts val="55"/>
                </a:spcBef>
              </a:pPr>
              <a:r>
                <a:rPr lang="en-US" sz="2800" b="1" spc="-30" dirty="0">
                  <a:solidFill>
                    <a:schemeClr val="accent4"/>
                  </a:solidFill>
                  <a:latin typeface="Exo" panose="02000503000000000000" pitchFamily="2" charset="77"/>
                  <a:cs typeface="Arial Narrow"/>
                </a:rPr>
                <a:t>44%</a:t>
              </a:r>
            </a:p>
          </p:txBody>
        </p:sp>
      </p:grpSp>
      <p:sp>
        <p:nvSpPr>
          <p:cNvPr id="2" name="Rectangle 1">
            <a:extLst>
              <a:ext uri="{FF2B5EF4-FFF2-40B4-BE49-F238E27FC236}">
                <a16:creationId xmlns:a16="http://schemas.microsoft.com/office/drawing/2014/main" id="{93667829-15BB-4965-BF82-BF23C230F3E5}"/>
              </a:ext>
            </a:extLst>
          </p:cNvPr>
          <p:cNvSpPr/>
          <p:nvPr/>
        </p:nvSpPr>
        <p:spPr>
          <a:xfrm>
            <a:off x="523022" y="2135653"/>
            <a:ext cx="5003369" cy="4169347"/>
          </a:xfrm>
          <a:prstGeom prst="rect">
            <a:avLst/>
          </a:prstGeom>
        </p:spPr>
        <p:txBody>
          <a:bodyPr wrap="square">
            <a:spAutoFit/>
          </a:bodyPr>
          <a:lstStyle/>
          <a:p>
            <a:pPr marL="184150" lvl="0" indent="-184150">
              <a:lnSpc>
                <a:spcPct val="130000"/>
              </a:lnSpc>
              <a:spcAft>
                <a:spcPts val="1800"/>
              </a:spcAft>
              <a:buFont typeface="Arial" panose="020B0604020202020204" pitchFamily="34" charset="0"/>
              <a:buChar char="•"/>
            </a:pPr>
            <a:r>
              <a:rPr lang="en-US" sz="1400" dirty="0">
                <a:solidFill>
                  <a:srgbClr val="000000"/>
                </a:solidFill>
                <a:latin typeface="Montserrat" panose="00000500000000000000" pitchFamily="2" charset="0"/>
                <a:ea typeface="Roboto Condensed Light" panose="02000000000000000000" pitchFamily="2" charset="0"/>
              </a:rPr>
              <a:t>The service desk finds themselves resolving the same incidents over and over, </a:t>
            </a:r>
            <a:r>
              <a:rPr lang="en-US" sz="1400" b="1" dirty="0">
                <a:solidFill>
                  <a:srgbClr val="000000"/>
                </a:solidFill>
                <a:latin typeface="Montserrat" panose="00000500000000000000" pitchFamily="2" charset="0"/>
                <a:ea typeface="Roboto Condensed Light" panose="02000000000000000000" pitchFamily="2" charset="0"/>
              </a:rPr>
              <a:t>wasting manual work on tasks that could be automated or tickets that could be prevented</a:t>
            </a:r>
            <a:r>
              <a:rPr lang="en-US" sz="1400" dirty="0">
                <a:solidFill>
                  <a:srgbClr val="000000"/>
                </a:solidFill>
                <a:latin typeface="Montserrat" panose="00000500000000000000" pitchFamily="2" charset="0"/>
                <a:ea typeface="Roboto Condensed Light" panose="02000000000000000000" pitchFamily="2" charset="0"/>
              </a:rPr>
              <a:t>.</a:t>
            </a:r>
          </a:p>
          <a:p>
            <a:pPr marL="184150" indent="-184150">
              <a:lnSpc>
                <a:spcPct val="130000"/>
              </a:lnSpc>
              <a:spcAft>
                <a:spcPts val="1800"/>
              </a:spcAft>
              <a:buFont typeface="Arial" panose="020B0604020202020204" pitchFamily="34" charset="0"/>
              <a:buChar char="•"/>
            </a:pPr>
            <a:r>
              <a:rPr lang="en-US" sz="1400" b="1" dirty="0">
                <a:solidFill>
                  <a:srgbClr val="000000"/>
                </a:solidFill>
                <a:latin typeface="Montserrat" panose="00000500000000000000" pitchFamily="2" charset="0"/>
                <a:ea typeface="Roboto Condensed Light" panose="02000000000000000000" pitchFamily="2" charset="0"/>
              </a:rPr>
              <a:t>Tier 2 and 3 support staff lose time and resources working on service desk tickets </a:t>
            </a:r>
            <a:r>
              <a:rPr lang="en-US" sz="1400" dirty="0">
                <a:solidFill>
                  <a:srgbClr val="000000"/>
                </a:solidFill>
                <a:latin typeface="Montserrat" panose="00000500000000000000" pitchFamily="2" charset="0"/>
                <a:ea typeface="Roboto Condensed Light" panose="02000000000000000000" pitchFamily="2" charset="0"/>
              </a:rPr>
              <a:t>that are repeatedly escalated instead of more complex projects.</a:t>
            </a:r>
          </a:p>
          <a:p>
            <a:pPr marL="184150" lvl="0" indent="-184150">
              <a:lnSpc>
                <a:spcPct val="130000"/>
              </a:lnSpc>
              <a:spcAft>
                <a:spcPts val="1800"/>
              </a:spcAft>
              <a:buFont typeface="Arial" panose="020B0604020202020204" pitchFamily="34" charset="0"/>
              <a:buChar char="•"/>
            </a:pPr>
            <a:r>
              <a:rPr lang="en-US" sz="1400" b="1" dirty="0">
                <a:solidFill>
                  <a:srgbClr val="000000"/>
                </a:solidFill>
                <a:latin typeface="Montserrat" panose="00000500000000000000" pitchFamily="2" charset="0"/>
                <a:ea typeface="Roboto Condensed Light" panose="02000000000000000000" pitchFamily="2" charset="0"/>
              </a:rPr>
              <a:t>Employees want a modern, streamlined self-service experience</a:t>
            </a:r>
            <a:r>
              <a:rPr lang="en-US" sz="1400" dirty="0">
                <a:solidFill>
                  <a:srgbClr val="000000"/>
                </a:solidFill>
                <a:latin typeface="Montserrat" panose="00000500000000000000" pitchFamily="2" charset="0"/>
                <a:ea typeface="Roboto Condensed Light" panose="02000000000000000000" pitchFamily="2" charset="0"/>
              </a:rPr>
              <a:t>. They want access to information and resources from wherever they are and tools to solve their problems themselves without waiting for help.</a:t>
            </a:r>
          </a:p>
        </p:txBody>
      </p:sp>
      <p:sp>
        <p:nvSpPr>
          <p:cNvPr id="20" name="object 19">
            <a:extLst>
              <a:ext uri="{FF2B5EF4-FFF2-40B4-BE49-F238E27FC236}">
                <a16:creationId xmlns:a16="http://schemas.microsoft.com/office/drawing/2014/main" id="{7C26A81C-F58D-4FF3-8FCD-D623F898D2DF}"/>
              </a:ext>
            </a:extLst>
          </p:cNvPr>
          <p:cNvSpPr/>
          <p:nvPr/>
        </p:nvSpPr>
        <p:spPr>
          <a:xfrm rot="10800000" flipH="1">
            <a:off x="6038456" y="648082"/>
            <a:ext cx="440817" cy="5754917"/>
          </a:xfrm>
          <a:custGeom>
            <a:avLst/>
            <a:gdLst/>
            <a:ahLst/>
            <a:cxnLst/>
            <a:rect l="l" t="t" r="r" b="b"/>
            <a:pathLst>
              <a:path h="7791450">
                <a:moveTo>
                  <a:pt x="0" y="0"/>
                </a:moveTo>
                <a:lnTo>
                  <a:pt x="0" y="7790956"/>
                </a:lnTo>
              </a:path>
            </a:pathLst>
          </a:custGeom>
          <a:ln w="12700">
            <a:solidFill>
              <a:srgbClr val="C9C9C9"/>
            </a:solidFill>
          </a:ln>
        </p:spPr>
        <p:txBody>
          <a:bodyPr wrap="square" lIns="0" tIns="0" rIns="0" bIns="0" rtlCol="0">
            <a:noAutofit/>
          </a:bodyPr>
          <a:lstStyle/>
          <a:p>
            <a:endParaRPr sz="662" dirty="0">
              <a:latin typeface="Roboto Condensed Light" panose="02000000000000000000" pitchFamily="2" charset="0"/>
            </a:endParaRPr>
          </a:p>
        </p:txBody>
      </p:sp>
      <p:sp>
        <p:nvSpPr>
          <p:cNvPr id="22" name="Text Placeholder 6">
            <a:extLst>
              <a:ext uri="{FF2B5EF4-FFF2-40B4-BE49-F238E27FC236}">
                <a16:creationId xmlns:a16="http://schemas.microsoft.com/office/drawing/2014/main" id="{9E250746-31EA-4DBE-A523-AB9F22708CC8}"/>
              </a:ext>
            </a:extLst>
          </p:cNvPr>
          <p:cNvSpPr txBox="1">
            <a:spLocks/>
          </p:cNvSpPr>
          <p:nvPr/>
        </p:nvSpPr>
        <p:spPr>
          <a:xfrm>
            <a:off x="475032" y="1345680"/>
            <a:ext cx="5371529"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solidFill>
              </a:rPr>
              <a:t>This research is designed to help organizations facing these challenges:</a:t>
            </a:r>
          </a:p>
        </p:txBody>
      </p:sp>
    </p:spTree>
    <p:extLst>
      <p:ext uri="{BB962C8B-B14F-4D97-AF65-F5344CB8AC3E}">
        <p14:creationId xmlns:p14="http://schemas.microsoft.com/office/powerpoint/2010/main" val="2083737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6C3DA46-48B2-4A43-9995-B3810978ADF7}"/>
              </a:ext>
            </a:extLst>
          </p:cNvPr>
          <p:cNvSpPr/>
          <p:nvPr/>
        </p:nvSpPr>
        <p:spPr>
          <a:xfrm>
            <a:off x="7039992" y="0"/>
            <a:ext cx="5153595" cy="6858000"/>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5088332" cy="1130188"/>
          </a:xfrm>
        </p:spPr>
        <p:txBody>
          <a:bodyPr/>
          <a:lstStyle/>
          <a:p>
            <a:r>
              <a:rPr lang="en-US" dirty="0">
                <a:solidFill>
                  <a:srgbClr val="2576B7"/>
                </a:solidFill>
              </a:rPr>
              <a:t>Common obstacles</a:t>
            </a:r>
          </a:p>
        </p:txBody>
      </p:sp>
      <p:sp>
        <p:nvSpPr>
          <p:cNvPr id="12" name="Text Placeholder 7">
            <a:extLst>
              <a:ext uri="{FF2B5EF4-FFF2-40B4-BE49-F238E27FC236}">
                <a16:creationId xmlns:a16="http://schemas.microsoft.com/office/drawing/2014/main" id="{404A78B1-2A18-429A-B1FD-48886CCC7F03}"/>
              </a:ext>
            </a:extLst>
          </p:cNvPr>
          <p:cNvSpPr txBox="1">
            <a:spLocks/>
          </p:cNvSpPr>
          <p:nvPr/>
        </p:nvSpPr>
        <p:spPr>
          <a:xfrm>
            <a:off x="420817" y="2079804"/>
            <a:ext cx="6370600" cy="4128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ct val="110000"/>
              </a:lnSpc>
            </a:pPr>
            <a:r>
              <a:rPr lang="en-US" sz="1800" dirty="0">
                <a:solidFill>
                  <a:srgbClr val="000000"/>
                </a:solidFill>
              </a:rPr>
              <a:t>IT leaders </a:t>
            </a:r>
            <a:r>
              <a:rPr lang="en-US" sz="1800" b="1" dirty="0">
                <a:solidFill>
                  <a:srgbClr val="000000"/>
                </a:solidFill>
              </a:rPr>
              <a:t>don’t know where to start </a:t>
            </a:r>
            <a:r>
              <a:rPr lang="en-US" sz="1800" dirty="0">
                <a:solidFill>
                  <a:srgbClr val="000000"/>
                </a:solidFill>
              </a:rPr>
              <a:t>to implement shift-left strategies. They feel they lack time or resources for seemingly large projects such as knowledge management, self-service, and automation.</a:t>
            </a:r>
          </a:p>
          <a:p>
            <a:pPr marL="184150" indent="-184150">
              <a:lnSpc>
                <a:spcPct val="110000"/>
              </a:lnSpc>
            </a:pPr>
            <a:r>
              <a:rPr lang="en-US" sz="1800" dirty="0">
                <a:solidFill>
                  <a:srgbClr val="000000"/>
                </a:solidFill>
              </a:rPr>
              <a:t>It’s difficult to overcome the mindset that complicated tasks need to be escalated to more experienced resources. There may also be </a:t>
            </a:r>
            <a:r>
              <a:rPr lang="en-US" sz="1800" b="1" dirty="0">
                <a:solidFill>
                  <a:srgbClr val="000000"/>
                </a:solidFill>
              </a:rPr>
              <a:t>internal resistance </a:t>
            </a:r>
            <a:r>
              <a:rPr lang="en-US" sz="1800" dirty="0">
                <a:solidFill>
                  <a:srgbClr val="000000"/>
                </a:solidFill>
              </a:rPr>
              <a:t>to the idea of “taking work away” through automation.</a:t>
            </a:r>
          </a:p>
          <a:p>
            <a:pPr marL="184150" indent="-184150">
              <a:lnSpc>
                <a:spcPct val="110000"/>
              </a:lnSpc>
            </a:pPr>
            <a:r>
              <a:rPr lang="en-US" sz="1800" dirty="0">
                <a:solidFill>
                  <a:srgbClr val="000000"/>
                </a:solidFill>
              </a:rPr>
              <a:t>Knowledge management programs are critical to the success of shift left but often </a:t>
            </a:r>
            <a:r>
              <a:rPr lang="en-US" sz="1800" b="1" dirty="0">
                <a:solidFill>
                  <a:srgbClr val="000000"/>
                </a:solidFill>
              </a:rPr>
              <a:t>lack the dedicated resources </a:t>
            </a:r>
            <a:r>
              <a:rPr lang="en-US" sz="1800" dirty="0">
                <a:solidFill>
                  <a:srgbClr val="000000"/>
                </a:solidFill>
              </a:rPr>
              <a:t>to keep them relevant.</a:t>
            </a:r>
          </a:p>
          <a:p>
            <a:pPr marL="184150" indent="-184150">
              <a:lnSpc>
                <a:spcPct val="110000"/>
              </a:lnSpc>
            </a:pPr>
            <a:r>
              <a:rPr lang="en-US" sz="1800" dirty="0">
                <a:solidFill>
                  <a:srgbClr val="000000"/>
                </a:solidFill>
              </a:rPr>
              <a:t>The self-service portal is often deployed out of the box with little input from end users or the business and without a communication strategy, so it </a:t>
            </a:r>
            <a:r>
              <a:rPr lang="en-US" sz="1800" b="1" dirty="0">
                <a:solidFill>
                  <a:srgbClr val="000000"/>
                </a:solidFill>
              </a:rPr>
              <a:t>fails to be adopted.</a:t>
            </a:r>
          </a:p>
        </p:txBody>
      </p:sp>
      <p:sp>
        <p:nvSpPr>
          <p:cNvPr id="22" name="Text Placeholder 6">
            <a:extLst>
              <a:ext uri="{FF2B5EF4-FFF2-40B4-BE49-F238E27FC236}">
                <a16:creationId xmlns:a16="http://schemas.microsoft.com/office/drawing/2014/main" id="{AEF12EEA-DE2C-4432-BAA3-6D372EC97D48}"/>
              </a:ext>
            </a:extLst>
          </p:cNvPr>
          <p:cNvSpPr txBox="1">
            <a:spLocks/>
          </p:cNvSpPr>
          <p:nvPr/>
        </p:nvSpPr>
        <p:spPr>
          <a:xfrm>
            <a:off x="371474" y="1300566"/>
            <a:ext cx="6784335"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solidFill>
              </a:rPr>
              <a:t>These barriers make shifting left difficult to implement for many organizations:</a:t>
            </a:r>
          </a:p>
        </p:txBody>
      </p:sp>
      <p:sp>
        <p:nvSpPr>
          <p:cNvPr id="9" name="Rectangle 8">
            <a:extLst>
              <a:ext uri="{FF2B5EF4-FFF2-40B4-BE49-F238E27FC236}">
                <a16:creationId xmlns:a16="http://schemas.microsoft.com/office/drawing/2014/main" id="{F067DF29-B711-4078-9F15-85F3C216BFB0}"/>
              </a:ext>
            </a:extLst>
          </p:cNvPr>
          <p:cNvSpPr/>
          <p:nvPr/>
        </p:nvSpPr>
        <p:spPr>
          <a:xfrm>
            <a:off x="7308251" y="514317"/>
            <a:ext cx="4840777" cy="553998"/>
          </a:xfrm>
          <a:prstGeom prst="rect">
            <a:avLst/>
          </a:prstGeom>
        </p:spPr>
        <p:txBody>
          <a:bodyPr wrap="square">
            <a:spAutoFit/>
          </a:bodyPr>
          <a:lstStyle/>
          <a:p>
            <a:r>
              <a:rPr lang="en-US" sz="1500" dirty="0">
                <a:solidFill>
                  <a:srgbClr val="4A4A4A"/>
                </a:solidFill>
                <a:latin typeface="Montserrat" panose="00000500000000000000" pitchFamily="2" charset="0"/>
              </a:rPr>
              <a:t>HDI’s</a:t>
            </a:r>
            <a:r>
              <a:rPr lang="en-US" sz="1500" dirty="0">
                <a:latin typeface="Montserrat" panose="00000500000000000000" pitchFamily="2" charset="0"/>
              </a:rPr>
              <a:t> 2019 </a:t>
            </a:r>
            <a:r>
              <a:rPr lang="en-US" sz="1500" dirty="0">
                <a:solidFill>
                  <a:srgbClr val="4A4A4A"/>
                </a:solidFill>
                <a:latin typeface="Montserrat" panose="00000500000000000000" pitchFamily="2" charset="0"/>
              </a:rPr>
              <a:t>state of user-facing knowledge and knowledge management (KM) report asked:</a:t>
            </a:r>
          </a:p>
        </p:txBody>
      </p:sp>
      <p:sp>
        <p:nvSpPr>
          <p:cNvPr id="4" name="Rectangle 3">
            <a:extLst>
              <a:ext uri="{FF2B5EF4-FFF2-40B4-BE49-F238E27FC236}">
                <a16:creationId xmlns:a16="http://schemas.microsoft.com/office/drawing/2014/main" id="{F324597F-4927-4465-805E-73C74CF4408D}"/>
              </a:ext>
            </a:extLst>
          </p:cNvPr>
          <p:cNvSpPr/>
          <p:nvPr/>
        </p:nvSpPr>
        <p:spPr>
          <a:xfrm>
            <a:off x="7324078" y="1231944"/>
            <a:ext cx="4423697" cy="523220"/>
          </a:xfrm>
          <a:prstGeom prst="rect">
            <a:avLst/>
          </a:prstGeom>
        </p:spPr>
        <p:txBody>
          <a:bodyPr wrap="square">
            <a:spAutoFit/>
          </a:bodyPr>
          <a:lstStyle/>
          <a:p>
            <a:r>
              <a:rPr lang="en-US" sz="1400" dirty="0">
                <a:latin typeface="Montserrat SemiBold" panose="00000700000000000000" pitchFamily="2" charset="0"/>
              </a:rPr>
              <a:t>What’s the primary reason your KM program hasn’t met your organization’s expectations?</a:t>
            </a:r>
          </a:p>
        </p:txBody>
      </p:sp>
      <p:graphicFrame>
        <p:nvGraphicFramePr>
          <p:cNvPr id="13" name="Chart 12">
            <a:extLst>
              <a:ext uri="{FF2B5EF4-FFF2-40B4-BE49-F238E27FC236}">
                <a16:creationId xmlns:a16="http://schemas.microsoft.com/office/drawing/2014/main" id="{FA673850-9015-4439-B78F-F338481C3C68}"/>
              </a:ext>
            </a:extLst>
          </p:cNvPr>
          <p:cNvGraphicFramePr/>
          <p:nvPr>
            <p:extLst>
              <p:ext uri="{D42A27DB-BD31-4B8C-83A1-F6EECF244321}">
                <p14:modId xmlns:p14="http://schemas.microsoft.com/office/powerpoint/2010/main" val="37932998"/>
              </p:ext>
            </p:extLst>
          </p:nvPr>
        </p:nvGraphicFramePr>
        <p:xfrm>
          <a:off x="7259316" y="1613408"/>
          <a:ext cx="4513455" cy="210633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DAB5F114-F212-4251-AF8D-EFD923231599}"/>
              </a:ext>
            </a:extLst>
          </p:cNvPr>
          <p:cNvSpPr txBox="1"/>
          <p:nvPr/>
        </p:nvSpPr>
        <p:spPr>
          <a:xfrm>
            <a:off x="7537139" y="1910009"/>
            <a:ext cx="3471171" cy="201341"/>
          </a:xfrm>
          <a:prstGeom prst="rect">
            <a:avLst/>
          </a:prstGeom>
        </p:spPr>
        <p:txBody>
          <a:bodyPr wrap="square" lIns="36000" tIns="36000" rIns="36000" bIns="36000" numCol="1" spcCol="360000" rtlCol="0">
            <a:noAutofit/>
          </a:bodyPr>
          <a:lstStyle/>
          <a:p>
            <a:pPr algn="l">
              <a:tabLst/>
            </a:pPr>
            <a:r>
              <a:rPr lang="en-US" sz="1400" dirty="0">
                <a:solidFill>
                  <a:schemeClr val="bg1"/>
                </a:solidFill>
                <a:latin typeface="Exo DemiBold" panose="02000703000000000000" pitchFamily="2" charset="0"/>
                <a:ea typeface="Roboto Condensed Light" panose="02000000000000000000" pitchFamily="2" charset="0"/>
              </a:rPr>
              <a:t>We can’t get users to adopt it</a:t>
            </a:r>
            <a:endParaRPr lang="en-CA" sz="1400" dirty="0">
              <a:solidFill>
                <a:schemeClr val="bg1"/>
              </a:solidFill>
              <a:latin typeface="Exo DemiBold" panose="02000703000000000000" pitchFamily="2" charset="0"/>
              <a:ea typeface="Roboto Condensed Light" panose="02000000000000000000" pitchFamily="2" charset="0"/>
            </a:endParaRPr>
          </a:p>
        </p:txBody>
      </p:sp>
      <p:sp>
        <p:nvSpPr>
          <p:cNvPr id="14" name="TextBox 13">
            <a:extLst>
              <a:ext uri="{FF2B5EF4-FFF2-40B4-BE49-F238E27FC236}">
                <a16:creationId xmlns:a16="http://schemas.microsoft.com/office/drawing/2014/main" id="{A6943433-1D45-4217-9C18-1A38A82BCF08}"/>
              </a:ext>
            </a:extLst>
          </p:cNvPr>
          <p:cNvSpPr txBox="1"/>
          <p:nvPr/>
        </p:nvSpPr>
        <p:spPr>
          <a:xfrm>
            <a:off x="7537141" y="2465234"/>
            <a:ext cx="3471170" cy="201341"/>
          </a:xfrm>
          <a:prstGeom prst="rect">
            <a:avLst/>
          </a:prstGeom>
        </p:spPr>
        <p:txBody>
          <a:bodyPr wrap="square" lIns="36000" tIns="36000" rIns="36000" bIns="36000" numCol="1" spcCol="360000" rtlCol="0">
            <a:noAutofit/>
          </a:bodyPr>
          <a:lstStyle/>
          <a:p>
            <a:r>
              <a:rPr lang="en-US" sz="1400" dirty="0">
                <a:solidFill>
                  <a:schemeClr val="bg1"/>
                </a:solidFill>
                <a:latin typeface="Exo DemiBold" panose="02000703000000000000" pitchFamily="2" charset="0"/>
                <a:ea typeface="Roboto Condensed Light" panose="02000000000000000000" pitchFamily="2" charset="0"/>
              </a:rPr>
              <a:t>It’s a lot more work than we anticipated</a:t>
            </a:r>
            <a:endParaRPr lang="en-CA" sz="1400" dirty="0">
              <a:solidFill>
                <a:schemeClr val="bg1"/>
              </a:solidFill>
              <a:latin typeface="Exo DemiBold" panose="02000703000000000000" pitchFamily="2" charset="0"/>
              <a:ea typeface="Roboto Condensed Light" panose="02000000000000000000" pitchFamily="2" charset="0"/>
            </a:endParaRPr>
          </a:p>
        </p:txBody>
      </p:sp>
      <p:sp>
        <p:nvSpPr>
          <p:cNvPr id="15" name="TextBox 14">
            <a:extLst>
              <a:ext uri="{FF2B5EF4-FFF2-40B4-BE49-F238E27FC236}">
                <a16:creationId xmlns:a16="http://schemas.microsoft.com/office/drawing/2014/main" id="{F662A3CC-0D32-4E86-88C1-BDB093DB1225}"/>
              </a:ext>
            </a:extLst>
          </p:cNvPr>
          <p:cNvSpPr txBox="1"/>
          <p:nvPr/>
        </p:nvSpPr>
        <p:spPr>
          <a:xfrm>
            <a:off x="7537141" y="2935661"/>
            <a:ext cx="1909107" cy="232152"/>
          </a:xfrm>
          <a:prstGeom prst="rect">
            <a:avLst/>
          </a:prstGeom>
        </p:spPr>
        <p:txBody>
          <a:bodyPr wrap="square" lIns="36000" tIns="36000" rIns="36000" bIns="36000" numCol="1" spcCol="360000" rtlCol="0">
            <a:noAutofit/>
          </a:bodyPr>
          <a:lstStyle/>
          <a:p>
            <a:pPr algn="l">
              <a:tabLst/>
            </a:pPr>
            <a:r>
              <a:rPr lang="en-US" sz="1400" dirty="0">
                <a:solidFill>
                  <a:schemeClr val="bg1"/>
                </a:solidFill>
                <a:latin typeface="Exo DemiBold" panose="02000703000000000000" pitchFamily="2" charset="0"/>
                <a:ea typeface="Roboto Condensed Light" panose="02000000000000000000" pitchFamily="2" charset="0"/>
              </a:rPr>
              <a:t>We can’t get analysts to adopt it</a:t>
            </a:r>
            <a:endParaRPr lang="en-CA" sz="1400" dirty="0">
              <a:solidFill>
                <a:schemeClr val="bg1"/>
              </a:solidFill>
              <a:latin typeface="Exo DemiBold" panose="02000703000000000000" pitchFamily="2" charset="0"/>
              <a:ea typeface="Roboto Condensed Light" panose="02000000000000000000" pitchFamily="2" charset="0"/>
            </a:endParaRPr>
          </a:p>
        </p:txBody>
      </p:sp>
      <p:sp>
        <p:nvSpPr>
          <p:cNvPr id="16" name="Rectangle 15">
            <a:extLst>
              <a:ext uri="{FF2B5EF4-FFF2-40B4-BE49-F238E27FC236}">
                <a16:creationId xmlns:a16="http://schemas.microsoft.com/office/drawing/2014/main" id="{A38A91EC-0C68-4FCC-94EB-75FCF6AF2875}"/>
              </a:ext>
            </a:extLst>
          </p:cNvPr>
          <p:cNvSpPr/>
          <p:nvPr/>
        </p:nvSpPr>
        <p:spPr>
          <a:xfrm>
            <a:off x="7395099" y="3795190"/>
            <a:ext cx="4355294" cy="523220"/>
          </a:xfrm>
          <a:prstGeom prst="rect">
            <a:avLst/>
          </a:prstGeom>
        </p:spPr>
        <p:txBody>
          <a:bodyPr wrap="square">
            <a:spAutoFit/>
          </a:bodyPr>
          <a:lstStyle/>
          <a:p>
            <a:r>
              <a:rPr lang="en-US" sz="1400" dirty="0">
                <a:latin typeface="Montserrat SemiBold" panose="00000700000000000000" pitchFamily="2" charset="0"/>
              </a:rPr>
              <a:t>What are the barriers preventing your organization from investing in KM?</a:t>
            </a:r>
          </a:p>
        </p:txBody>
      </p:sp>
      <p:graphicFrame>
        <p:nvGraphicFramePr>
          <p:cNvPr id="17" name="Chart 16">
            <a:extLst>
              <a:ext uri="{FF2B5EF4-FFF2-40B4-BE49-F238E27FC236}">
                <a16:creationId xmlns:a16="http://schemas.microsoft.com/office/drawing/2014/main" id="{B766DD43-3B08-4A72-8890-70873540A63F}"/>
              </a:ext>
            </a:extLst>
          </p:cNvPr>
          <p:cNvGraphicFramePr/>
          <p:nvPr>
            <p:extLst>
              <p:ext uri="{D42A27DB-BD31-4B8C-83A1-F6EECF244321}">
                <p14:modId xmlns:p14="http://schemas.microsoft.com/office/powerpoint/2010/main" val="794369037"/>
              </p:ext>
            </p:extLst>
          </p:nvPr>
        </p:nvGraphicFramePr>
        <p:xfrm>
          <a:off x="7261934" y="4190224"/>
          <a:ext cx="4513455" cy="2106335"/>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7C939876-E36A-4FD7-81FE-1B4EF5145961}"/>
              </a:ext>
            </a:extLst>
          </p:cNvPr>
          <p:cNvSpPr txBox="1"/>
          <p:nvPr/>
        </p:nvSpPr>
        <p:spPr>
          <a:xfrm>
            <a:off x="7537141" y="4486825"/>
            <a:ext cx="3473787" cy="201341"/>
          </a:xfrm>
          <a:prstGeom prst="rect">
            <a:avLst/>
          </a:prstGeom>
        </p:spPr>
        <p:txBody>
          <a:bodyPr wrap="square" lIns="36000" tIns="36000" rIns="36000" bIns="36000" numCol="1" spcCol="360000" rtlCol="0">
            <a:noAutofit/>
          </a:bodyPr>
          <a:lstStyle/>
          <a:p>
            <a:pPr algn="l">
              <a:tabLst/>
            </a:pPr>
            <a:r>
              <a:rPr lang="en-US" sz="1400" dirty="0">
                <a:solidFill>
                  <a:schemeClr val="bg1"/>
                </a:solidFill>
                <a:latin typeface="Exo DemiBold" panose="02000703000000000000" pitchFamily="2" charset="0"/>
                <a:ea typeface="Roboto Condensed Light" panose="02000000000000000000" pitchFamily="2" charset="0"/>
              </a:rPr>
              <a:t>No budget available</a:t>
            </a:r>
            <a:endParaRPr lang="en-CA" sz="1400" dirty="0">
              <a:solidFill>
                <a:schemeClr val="bg1"/>
              </a:solidFill>
              <a:latin typeface="Exo DemiBold" panose="02000703000000000000" pitchFamily="2" charset="0"/>
              <a:ea typeface="Roboto Condensed Light" panose="02000000000000000000" pitchFamily="2" charset="0"/>
            </a:endParaRPr>
          </a:p>
        </p:txBody>
      </p:sp>
      <p:sp>
        <p:nvSpPr>
          <p:cNvPr id="19" name="TextBox 18">
            <a:extLst>
              <a:ext uri="{FF2B5EF4-FFF2-40B4-BE49-F238E27FC236}">
                <a16:creationId xmlns:a16="http://schemas.microsoft.com/office/drawing/2014/main" id="{569CA672-89DB-47C4-9223-0F3732CC425A}"/>
              </a:ext>
            </a:extLst>
          </p:cNvPr>
          <p:cNvSpPr txBox="1"/>
          <p:nvPr/>
        </p:nvSpPr>
        <p:spPr>
          <a:xfrm>
            <a:off x="7537141" y="5069629"/>
            <a:ext cx="3473788" cy="173762"/>
          </a:xfrm>
          <a:prstGeom prst="rect">
            <a:avLst/>
          </a:prstGeom>
        </p:spPr>
        <p:txBody>
          <a:bodyPr wrap="square" lIns="36000" tIns="36000" rIns="36000" bIns="36000" numCol="1" spcCol="360000" rtlCol="0">
            <a:noAutofit/>
          </a:bodyPr>
          <a:lstStyle/>
          <a:p>
            <a:r>
              <a:rPr lang="en-US" sz="1400" dirty="0">
                <a:solidFill>
                  <a:schemeClr val="bg1"/>
                </a:solidFill>
                <a:latin typeface="Exo DemiBold" panose="02000703000000000000" pitchFamily="2" charset="0"/>
                <a:ea typeface="Roboto Condensed Light" panose="02000000000000000000" pitchFamily="2" charset="0"/>
              </a:rPr>
              <a:t>No time for the project</a:t>
            </a:r>
            <a:endParaRPr lang="en-CA" sz="1400" dirty="0">
              <a:solidFill>
                <a:schemeClr val="bg1"/>
              </a:solidFill>
              <a:latin typeface="Exo DemiBold" panose="02000703000000000000" pitchFamily="2" charset="0"/>
              <a:ea typeface="Roboto Condensed Light" panose="02000000000000000000" pitchFamily="2" charset="0"/>
            </a:endParaRPr>
          </a:p>
        </p:txBody>
      </p:sp>
      <p:sp>
        <p:nvSpPr>
          <p:cNvPr id="20" name="TextBox 19">
            <a:extLst>
              <a:ext uri="{FF2B5EF4-FFF2-40B4-BE49-F238E27FC236}">
                <a16:creationId xmlns:a16="http://schemas.microsoft.com/office/drawing/2014/main" id="{C1F22FA5-A081-4E1F-85C2-B823FBE8AFA0}"/>
              </a:ext>
            </a:extLst>
          </p:cNvPr>
          <p:cNvSpPr txBox="1"/>
          <p:nvPr/>
        </p:nvSpPr>
        <p:spPr>
          <a:xfrm>
            <a:off x="7537141" y="5624853"/>
            <a:ext cx="1909106" cy="204573"/>
          </a:xfrm>
          <a:prstGeom prst="rect">
            <a:avLst/>
          </a:prstGeom>
        </p:spPr>
        <p:txBody>
          <a:bodyPr wrap="square" lIns="36000" tIns="36000" rIns="36000" bIns="36000" numCol="1" spcCol="360000" rtlCol="0">
            <a:noAutofit/>
          </a:bodyPr>
          <a:lstStyle/>
          <a:p>
            <a:pPr algn="l">
              <a:tabLst/>
            </a:pPr>
            <a:r>
              <a:rPr lang="en-US" sz="1400" dirty="0">
                <a:solidFill>
                  <a:schemeClr val="bg1"/>
                </a:solidFill>
                <a:latin typeface="Exo DemiBold" panose="02000703000000000000" pitchFamily="2" charset="0"/>
                <a:ea typeface="Roboto Condensed Light" panose="02000000000000000000" pitchFamily="2" charset="0"/>
              </a:rPr>
              <a:t>Lack of ROI</a:t>
            </a:r>
            <a:endParaRPr lang="en-CA" sz="1400" dirty="0">
              <a:solidFill>
                <a:schemeClr val="bg1"/>
              </a:solidFill>
              <a:latin typeface="Exo DemiBold" panose="02000703000000000000" pitchFamily="2" charset="0"/>
              <a:ea typeface="Roboto Condensed Light" panose="02000000000000000000" pitchFamily="2" charset="0"/>
            </a:endParaRPr>
          </a:p>
        </p:txBody>
      </p:sp>
    </p:spTree>
    <p:extLst>
      <p:ext uri="{BB962C8B-B14F-4D97-AF65-F5344CB8AC3E}">
        <p14:creationId xmlns:p14="http://schemas.microsoft.com/office/powerpoint/2010/main" val="2452059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77363" y="530021"/>
            <a:ext cx="8941906" cy="1130188"/>
          </a:xfrm>
        </p:spPr>
        <p:txBody>
          <a:bodyPr/>
          <a:lstStyle/>
          <a:p>
            <a:r>
              <a:rPr lang="en-US" dirty="0">
                <a:solidFill>
                  <a:schemeClr val="accent1"/>
                </a:solidFill>
              </a:rPr>
              <a:t>Info-Tech’s approach</a:t>
            </a:r>
          </a:p>
        </p:txBody>
      </p:sp>
      <p:sp>
        <p:nvSpPr>
          <p:cNvPr id="11" name="Text Placeholder 7">
            <a:extLst>
              <a:ext uri="{FF2B5EF4-FFF2-40B4-BE49-F238E27FC236}">
                <a16:creationId xmlns:a16="http://schemas.microsoft.com/office/drawing/2014/main" id="{6B241221-753B-460C-8EA2-8E0C94D4D3DB}"/>
              </a:ext>
            </a:extLst>
          </p:cNvPr>
          <p:cNvSpPr txBox="1">
            <a:spLocks/>
          </p:cNvSpPr>
          <p:nvPr/>
        </p:nvSpPr>
        <p:spPr>
          <a:xfrm>
            <a:off x="9390029" y="1453043"/>
            <a:ext cx="2537925" cy="52555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mj-lt"/>
              <a:buAutoNum type="arabicPeriod"/>
            </a:pPr>
            <a:endParaRPr lang="en-CA" sz="1600" dirty="0">
              <a:solidFill>
                <a:schemeClr val="bg1"/>
              </a:solidFill>
              <a:latin typeface="Roboto Condensed Light" panose="02000000000000000000" pitchFamily="2" charset="0"/>
            </a:endParaRPr>
          </a:p>
        </p:txBody>
      </p:sp>
      <p:sp>
        <p:nvSpPr>
          <p:cNvPr id="12" name="TextBox 11">
            <a:extLst>
              <a:ext uri="{FF2B5EF4-FFF2-40B4-BE49-F238E27FC236}">
                <a16:creationId xmlns:a16="http://schemas.microsoft.com/office/drawing/2014/main" id="{D8DCEB49-21B5-40C9-8A45-30D7DAAE2A59}"/>
              </a:ext>
            </a:extLst>
          </p:cNvPr>
          <p:cNvSpPr txBox="1"/>
          <p:nvPr>
            <p:custDataLst>
              <p:tags r:id="rId1"/>
            </p:custDataLst>
          </p:nvPr>
        </p:nvSpPr>
        <p:spPr>
          <a:xfrm>
            <a:off x="9731393" y="530021"/>
            <a:ext cx="2462195" cy="499441"/>
          </a:xfrm>
          <a:prstGeom prst="rect">
            <a:avLst/>
          </a:prstGeom>
        </p:spPr>
        <p:txBody>
          <a:bodyPr vert="horz" wrap="square" lIns="0" tIns="6931" rIns="0" bIns="0" rtlCol="0">
            <a:spAutoFit/>
          </a:bodyPr>
          <a:lstStyle/>
          <a:p>
            <a:pPr marL="7701" marR="242975">
              <a:spcBef>
                <a:spcPts val="55"/>
              </a:spcBef>
            </a:pPr>
            <a:r>
              <a:rPr lang="en-US" sz="1600" b="1" spc="-30" dirty="0">
                <a:solidFill>
                  <a:schemeClr val="bg1"/>
                </a:solidFill>
                <a:latin typeface="Montserrat" panose="00000500000000000000" pitchFamily="2" charset="0"/>
                <a:cs typeface="Arial Narrow"/>
              </a:rPr>
              <a:t>Info-Tech’s Approach to Shift Left</a:t>
            </a:r>
            <a:endParaRPr lang="en-CA" sz="1600" b="1" spc="-30" dirty="0">
              <a:solidFill>
                <a:schemeClr val="bg1"/>
              </a:solidFill>
              <a:latin typeface="Montserrat" panose="00000500000000000000" pitchFamily="2" charset="0"/>
              <a:cs typeface="Arial Narrow"/>
            </a:endParaRPr>
          </a:p>
        </p:txBody>
      </p:sp>
      <p:pic>
        <p:nvPicPr>
          <p:cNvPr id="10" name="Picture 9">
            <a:extLst>
              <a:ext uri="{FF2B5EF4-FFF2-40B4-BE49-F238E27FC236}">
                <a16:creationId xmlns:a16="http://schemas.microsoft.com/office/drawing/2014/main" id="{0791E580-D274-472D-A05A-BF3E98C8EA12}"/>
              </a:ext>
            </a:extLst>
          </p:cNvPr>
          <p:cNvPicPr>
            <a:picLocks noChangeAspect="1"/>
          </p:cNvPicPr>
          <p:nvPr/>
        </p:nvPicPr>
        <p:blipFill>
          <a:blip r:embed="rId3"/>
          <a:stretch>
            <a:fillRect/>
          </a:stretch>
        </p:blipFill>
        <p:spPr>
          <a:xfrm>
            <a:off x="8917415" y="329108"/>
            <a:ext cx="923025" cy="923025"/>
          </a:xfrm>
          <a:prstGeom prst="rect">
            <a:avLst/>
          </a:prstGeom>
        </p:spPr>
      </p:pic>
      <p:cxnSp>
        <p:nvCxnSpPr>
          <p:cNvPr id="4" name="Straight Arrow Connector 3">
            <a:extLst>
              <a:ext uri="{FF2B5EF4-FFF2-40B4-BE49-F238E27FC236}">
                <a16:creationId xmlns:a16="http://schemas.microsoft.com/office/drawing/2014/main" id="{6CBD3557-52E4-421B-8889-B195A220B37C}"/>
              </a:ext>
            </a:extLst>
          </p:cNvPr>
          <p:cNvCxnSpPr>
            <a:cxnSpLocks/>
          </p:cNvCxnSpPr>
          <p:nvPr/>
        </p:nvCxnSpPr>
        <p:spPr>
          <a:xfrm flipV="1">
            <a:off x="1518852" y="1418287"/>
            <a:ext cx="20128" cy="45397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4982F9B-A872-4973-97E1-446F75A7D004}"/>
              </a:ext>
            </a:extLst>
          </p:cNvPr>
          <p:cNvCxnSpPr>
            <a:cxnSpLocks/>
          </p:cNvCxnSpPr>
          <p:nvPr/>
        </p:nvCxnSpPr>
        <p:spPr>
          <a:xfrm>
            <a:off x="1518852" y="5957987"/>
            <a:ext cx="713732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7F985AD-9DB2-47A7-BB86-E935C97BB293}"/>
              </a:ext>
            </a:extLst>
          </p:cNvPr>
          <p:cNvSpPr txBox="1"/>
          <p:nvPr/>
        </p:nvSpPr>
        <p:spPr>
          <a:xfrm rot="16200000">
            <a:off x="733297" y="3538470"/>
            <a:ext cx="993171" cy="298580"/>
          </a:xfrm>
          <a:prstGeom prst="rect">
            <a:avLst/>
          </a:prstGeom>
        </p:spPr>
        <p:txBody>
          <a:bodyPr wrap="square" lIns="0" tIns="0" rIns="0" bIns="0" numCol="1" spcCol="360000" rtlCol="0">
            <a:noAutofit/>
          </a:bodyPr>
          <a:lstStyle/>
          <a:p>
            <a:pPr algn="ctr">
              <a:lnSpc>
                <a:spcPct val="110000"/>
              </a:lnSpc>
              <a:tabLst/>
            </a:pPr>
            <a:r>
              <a:rPr lang="en-US" sz="1800" dirty="0">
                <a:latin typeface="Montserrat SemiBold" panose="00000700000000000000" pitchFamily="2" charset="0"/>
                <a:ea typeface="Roboto Condensed Light" panose="02000000000000000000" pitchFamily="2" charset="0"/>
              </a:rPr>
              <a:t>Cost</a:t>
            </a:r>
            <a:endParaRPr lang="en-CA" sz="1800" dirty="0">
              <a:latin typeface="Montserrat SemiBold" panose="00000700000000000000" pitchFamily="2" charset="0"/>
              <a:ea typeface="Roboto Condensed Light" panose="02000000000000000000" pitchFamily="2" charset="0"/>
            </a:endParaRPr>
          </a:p>
        </p:txBody>
      </p:sp>
      <p:sp>
        <p:nvSpPr>
          <p:cNvPr id="13" name="TextBox 12">
            <a:extLst>
              <a:ext uri="{FF2B5EF4-FFF2-40B4-BE49-F238E27FC236}">
                <a16:creationId xmlns:a16="http://schemas.microsoft.com/office/drawing/2014/main" id="{A5288ACB-7E4E-47F2-B3AA-60C46F144680}"/>
              </a:ext>
            </a:extLst>
          </p:cNvPr>
          <p:cNvSpPr txBox="1"/>
          <p:nvPr/>
        </p:nvSpPr>
        <p:spPr>
          <a:xfrm>
            <a:off x="3768586" y="6154679"/>
            <a:ext cx="2131759" cy="298580"/>
          </a:xfrm>
          <a:prstGeom prst="rect">
            <a:avLst/>
          </a:prstGeom>
        </p:spPr>
        <p:txBody>
          <a:bodyPr wrap="square" lIns="0" tIns="0" rIns="0" bIns="0" numCol="1" spcCol="360000" rtlCol="0">
            <a:noAutofit/>
          </a:bodyPr>
          <a:lstStyle/>
          <a:p>
            <a:pPr algn="ctr">
              <a:lnSpc>
                <a:spcPct val="110000"/>
              </a:lnSpc>
              <a:tabLst/>
            </a:pPr>
            <a:r>
              <a:rPr lang="en-US" sz="1800" dirty="0">
                <a:latin typeface="Montserrat SemiBold" panose="00000700000000000000" pitchFamily="2" charset="0"/>
                <a:ea typeface="Roboto Condensed Light" panose="02000000000000000000" pitchFamily="2" charset="0"/>
              </a:rPr>
              <a:t>Time to Resolve</a:t>
            </a:r>
            <a:endParaRPr lang="en-CA" sz="1800" dirty="0">
              <a:latin typeface="Montserrat SemiBold" panose="00000700000000000000" pitchFamily="2" charset="0"/>
              <a:ea typeface="Roboto Condensed Light" panose="02000000000000000000" pitchFamily="2" charset="0"/>
            </a:endParaRPr>
          </a:p>
        </p:txBody>
      </p:sp>
      <p:sp>
        <p:nvSpPr>
          <p:cNvPr id="16" name="TextBox 15">
            <a:extLst>
              <a:ext uri="{FF2B5EF4-FFF2-40B4-BE49-F238E27FC236}">
                <a16:creationId xmlns:a16="http://schemas.microsoft.com/office/drawing/2014/main" id="{C665A755-F2F7-4333-8F35-04A9D8D1915C}"/>
              </a:ext>
            </a:extLst>
          </p:cNvPr>
          <p:cNvSpPr txBox="1"/>
          <p:nvPr/>
        </p:nvSpPr>
        <p:spPr>
          <a:xfrm>
            <a:off x="1738232" y="4215899"/>
            <a:ext cx="1395214" cy="525774"/>
          </a:xfrm>
          <a:prstGeom prst="rect">
            <a:avLst/>
          </a:prstGeom>
        </p:spPr>
        <p:txBody>
          <a:bodyPr wrap="square" lIns="36000" tIns="36000" rIns="36000" bIns="36000" numCol="1" spcCol="360000" rtlCol="0">
            <a:noAutofit/>
          </a:bodyPr>
          <a:lstStyle/>
          <a:p>
            <a:pPr algn="ctr">
              <a:tabLst/>
            </a:pPr>
            <a:r>
              <a:rPr lang="en-US" sz="1600" b="1" dirty="0">
                <a:solidFill>
                  <a:schemeClr val="tx1">
                    <a:lumMod val="50000"/>
                  </a:schemeClr>
                </a:solidFill>
                <a:latin typeface="Montserrat" panose="00000500000000000000" pitchFamily="2" charset="0"/>
                <a:ea typeface="Roboto Condensed Light" panose="02000000000000000000" pitchFamily="2" charset="0"/>
              </a:rPr>
              <a:t>Level 0</a:t>
            </a:r>
          </a:p>
          <a:p>
            <a:pPr algn="ctr">
              <a:tabLst/>
            </a:pPr>
            <a:r>
              <a:rPr lang="en-US" sz="1600" dirty="0">
                <a:solidFill>
                  <a:schemeClr val="tx1">
                    <a:lumMod val="50000"/>
                  </a:schemeClr>
                </a:solidFill>
                <a:latin typeface="Montserrat" panose="00000500000000000000" pitchFamily="2" charset="0"/>
                <a:ea typeface="Roboto Condensed Light" panose="02000000000000000000" pitchFamily="2" charset="0"/>
              </a:rPr>
              <a:t>Self-Help</a:t>
            </a:r>
            <a:endParaRPr lang="en-CA" sz="1600" dirty="0">
              <a:solidFill>
                <a:schemeClr val="tx1">
                  <a:lumMod val="50000"/>
                </a:schemeClr>
              </a:solidFill>
              <a:latin typeface="Montserrat" panose="00000500000000000000" pitchFamily="2" charset="0"/>
              <a:ea typeface="Roboto Condensed Light" panose="02000000000000000000" pitchFamily="2" charset="0"/>
            </a:endParaRPr>
          </a:p>
        </p:txBody>
      </p:sp>
      <p:sp>
        <p:nvSpPr>
          <p:cNvPr id="20" name="TextBox 19">
            <a:extLst>
              <a:ext uri="{FF2B5EF4-FFF2-40B4-BE49-F238E27FC236}">
                <a16:creationId xmlns:a16="http://schemas.microsoft.com/office/drawing/2014/main" id="{68671948-42AB-4C39-91B8-EC9EDBA27C15}"/>
              </a:ext>
            </a:extLst>
          </p:cNvPr>
          <p:cNvSpPr txBox="1"/>
          <p:nvPr/>
        </p:nvSpPr>
        <p:spPr>
          <a:xfrm>
            <a:off x="2940466" y="3198371"/>
            <a:ext cx="1395214" cy="525774"/>
          </a:xfrm>
          <a:prstGeom prst="rect">
            <a:avLst/>
          </a:prstGeom>
        </p:spPr>
        <p:txBody>
          <a:bodyPr wrap="square" lIns="36000" tIns="36000" rIns="36000" bIns="36000" numCol="1" spcCol="360000" rtlCol="0">
            <a:noAutofit/>
          </a:bodyPr>
          <a:lstStyle/>
          <a:p>
            <a:pPr algn="ctr">
              <a:tabLst/>
            </a:pPr>
            <a:r>
              <a:rPr lang="en-US" sz="1600" b="1" dirty="0">
                <a:solidFill>
                  <a:schemeClr val="tx1">
                    <a:lumMod val="50000"/>
                  </a:schemeClr>
                </a:solidFill>
                <a:latin typeface="Montserrat" panose="00000500000000000000" pitchFamily="2" charset="0"/>
                <a:ea typeface="Roboto Condensed Light" panose="02000000000000000000" pitchFamily="2" charset="0"/>
              </a:rPr>
              <a:t>Level 1</a:t>
            </a:r>
            <a:endParaRPr lang="en-CA" sz="1600" b="1" dirty="0">
              <a:solidFill>
                <a:schemeClr val="tx1">
                  <a:lumMod val="50000"/>
                </a:schemeClr>
              </a:solidFill>
              <a:latin typeface="Montserrat" panose="00000500000000000000" pitchFamily="2" charset="0"/>
              <a:ea typeface="Roboto Condensed Light" panose="02000000000000000000" pitchFamily="2" charset="0"/>
            </a:endParaRPr>
          </a:p>
          <a:p>
            <a:pPr algn="ctr">
              <a:tabLst/>
            </a:pPr>
            <a:r>
              <a:rPr lang="en-CA" sz="1600" dirty="0">
                <a:solidFill>
                  <a:schemeClr val="tx1">
                    <a:lumMod val="50000"/>
                  </a:schemeClr>
                </a:solidFill>
                <a:latin typeface="Montserrat" panose="00000500000000000000" pitchFamily="2" charset="0"/>
                <a:ea typeface="Roboto Condensed Light" panose="02000000000000000000" pitchFamily="2" charset="0"/>
              </a:rPr>
              <a:t>Service Desk</a:t>
            </a:r>
            <a:endParaRPr lang="en-US" sz="1600" dirty="0">
              <a:solidFill>
                <a:schemeClr val="tx1">
                  <a:lumMod val="50000"/>
                </a:schemeClr>
              </a:solidFill>
              <a:latin typeface="Montserrat" panose="00000500000000000000" pitchFamily="2" charset="0"/>
              <a:ea typeface="Roboto Condensed Light" panose="02000000000000000000" pitchFamily="2" charset="0"/>
            </a:endParaRPr>
          </a:p>
        </p:txBody>
      </p:sp>
      <p:sp>
        <p:nvSpPr>
          <p:cNvPr id="21" name="TextBox 20">
            <a:extLst>
              <a:ext uri="{FF2B5EF4-FFF2-40B4-BE49-F238E27FC236}">
                <a16:creationId xmlns:a16="http://schemas.microsoft.com/office/drawing/2014/main" id="{84B254C7-60C4-422B-A069-E40DF3E22FC9}"/>
              </a:ext>
            </a:extLst>
          </p:cNvPr>
          <p:cNvSpPr txBox="1"/>
          <p:nvPr/>
        </p:nvSpPr>
        <p:spPr>
          <a:xfrm>
            <a:off x="4085353" y="2234139"/>
            <a:ext cx="1395214" cy="525774"/>
          </a:xfrm>
          <a:prstGeom prst="rect">
            <a:avLst/>
          </a:prstGeom>
        </p:spPr>
        <p:txBody>
          <a:bodyPr wrap="square" lIns="36000" tIns="36000" rIns="36000" bIns="36000" numCol="1" spcCol="360000" rtlCol="0">
            <a:noAutofit/>
          </a:bodyPr>
          <a:lstStyle/>
          <a:p>
            <a:pPr algn="ctr">
              <a:tabLst/>
            </a:pPr>
            <a:r>
              <a:rPr lang="en-US" sz="1600" b="1" dirty="0">
                <a:solidFill>
                  <a:schemeClr val="tx1">
                    <a:lumMod val="50000"/>
                  </a:schemeClr>
                </a:solidFill>
                <a:latin typeface="Montserrat" panose="00000500000000000000" pitchFamily="2" charset="0"/>
                <a:ea typeface="Roboto Condensed Light" panose="02000000000000000000" pitchFamily="2" charset="0"/>
              </a:rPr>
              <a:t>Level 2</a:t>
            </a:r>
            <a:endParaRPr lang="en-CA" sz="1600" b="1" dirty="0">
              <a:solidFill>
                <a:schemeClr val="tx1">
                  <a:lumMod val="50000"/>
                </a:schemeClr>
              </a:solidFill>
              <a:latin typeface="Montserrat" panose="00000500000000000000" pitchFamily="2" charset="0"/>
              <a:ea typeface="Roboto Condensed Light" panose="02000000000000000000" pitchFamily="2" charset="0"/>
            </a:endParaRPr>
          </a:p>
          <a:p>
            <a:pPr algn="ctr">
              <a:tabLst/>
            </a:pPr>
            <a:r>
              <a:rPr lang="en-CA" sz="1600" dirty="0">
                <a:solidFill>
                  <a:schemeClr val="tx1">
                    <a:lumMod val="50000"/>
                  </a:schemeClr>
                </a:solidFill>
                <a:latin typeface="Montserrat" panose="00000500000000000000" pitchFamily="2" charset="0"/>
                <a:ea typeface="Roboto Condensed Light" panose="02000000000000000000" pitchFamily="2" charset="0"/>
              </a:rPr>
              <a:t>Desktop Support</a:t>
            </a:r>
            <a:endParaRPr lang="en-US" sz="1600" dirty="0">
              <a:solidFill>
                <a:schemeClr val="tx1">
                  <a:lumMod val="50000"/>
                </a:schemeClr>
              </a:solidFill>
              <a:latin typeface="Montserrat" panose="00000500000000000000" pitchFamily="2" charset="0"/>
              <a:ea typeface="Roboto Condensed Light" panose="02000000000000000000" pitchFamily="2" charset="0"/>
            </a:endParaRPr>
          </a:p>
        </p:txBody>
      </p:sp>
      <p:sp>
        <p:nvSpPr>
          <p:cNvPr id="22" name="TextBox 21">
            <a:extLst>
              <a:ext uri="{FF2B5EF4-FFF2-40B4-BE49-F238E27FC236}">
                <a16:creationId xmlns:a16="http://schemas.microsoft.com/office/drawing/2014/main" id="{D27EDDAE-9EB5-4D99-A2C9-B51434149B31}"/>
              </a:ext>
            </a:extLst>
          </p:cNvPr>
          <p:cNvSpPr txBox="1"/>
          <p:nvPr/>
        </p:nvSpPr>
        <p:spPr>
          <a:xfrm>
            <a:off x="5389834" y="1645435"/>
            <a:ext cx="1395214" cy="525774"/>
          </a:xfrm>
          <a:prstGeom prst="rect">
            <a:avLst/>
          </a:prstGeom>
        </p:spPr>
        <p:txBody>
          <a:bodyPr wrap="square" lIns="36000" tIns="36000" rIns="36000" bIns="36000" numCol="1" spcCol="360000" rtlCol="0">
            <a:noAutofit/>
          </a:bodyPr>
          <a:lstStyle/>
          <a:p>
            <a:pPr algn="ctr">
              <a:tabLst/>
            </a:pPr>
            <a:r>
              <a:rPr lang="en-US" sz="1600" b="1" dirty="0">
                <a:solidFill>
                  <a:schemeClr val="tx1">
                    <a:lumMod val="50000"/>
                  </a:schemeClr>
                </a:solidFill>
                <a:latin typeface="Montserrat" panose="00000500000000000000" pitchFamily="2" charset="0"/>
                <a:ea typeface="Roboto Condensed Light" panose="02000000000000000000" pitchFamily="2" charset="0"/>
              </a:rPr>
              <a:t>Level 3</a:t>
            </a:r>
          </a:p>
          <a:p>
            <a:pPr algn="ctr">
              <a:tabLst/>
            </a:pPr>
            <a:r>
              <a:rPr lang="en-US" sz="1600" dirty="0">
                <a:solidFill>
                  <a:schemeClr val="tx1">
                    <a:lumMod val="50000"/>
                  </a:schemeClr>
                </a:solidFill>
                <a:latin typeface="Montserrat" panose="00000500000000000000" pitchFamily="2" charset="0"/>
                <a:ea typeface="Roboto Condensed Light" panose="02000000000000000000" pitchFamily="2" charset="0"/>
              </a:rPr>
              <a:t>Specialists</a:t>
            </a:r>
            <a:endParaRPr lang="en-CA" sz="1600" dirty="0">
              <a:solidFill>
                <a:schemeClr val="tx1">
                  <a:lumMod val="50000"/>
                </a:schemeClr>
              </a:solidFill>
              <a:latin typeface="Montserrat" panose="00000500000000000000" pitchFamily="2" charset="0"/>
              <a:ea typeface="Roboto Condensed Light" panose="02000000000000000000" pitchFamily="2" charset="0"/>
            </a:endParaRPr>
          </a:p>
        </p:txBody>
      </p:sp>
      <p:sp>
        <p:nvSpPr>
          <p:cNvPr id="23" name="TextBox 22">
            <a:extLst>
              <a:ext uri="{FF2B5EF4-FFF2-40B4-BE49-F238E27FC236}">
                <a16:creationId xmlns:a16="http://schemas.microsoft.com/office/drawing/2014/main" id="{7A6E7E13-2590-4B43-99C5-0110EC9E9E9D}"/>
              </a:ext>
            </a:extLst>
          </p:cNvPr>
          <p:cNvSpPr txBox="1"/>
          <p:nvPr/>
        </p:nvSpPr>
        <p:spPr>
          <a:xfrm>
            <a:off x="6628612" y="1089524"/>
            <a:ext cx="1395214" cy="324355"/>
          </a:xfrm>
          <a:prstGeom prst="rect">
            <a:avLst/>
          </a:prstGeom>
        </p:spPr>
        <p:txBody>
          <a:bodyPr wrap="square" lIns="36000" tIns="36000" rIns="36000" bIns="36000" numCol="1" spcCol="360000" rtlCol="0">
            <a:noAutofit/>
          </a:bodyPr>
          <a:lstStyle/>
          <a:p>
            <a:pPr algn="ctr">
              <a:tabLst/>
            </a:pPr>
            <a:r>
              <a:rPr lang="en-US" sz="1600" b="1" dirty="0">
                <a:solidFill>
                  <a:schemeClr val="tx1">
                    <a:lumMod val="50000"/>
                  </a:schemeClr>
                </a:solidFill>
                <a:latin typeface="Montserrat" panose="00000500000000000000" pitchFamily="2" charset="0"/>
                <a:ea typeface="Roboto Condensed Light" panose="02000000000000000000" pitchFamily="2" charset="0"/>
              </a:rPr>
              <a:t>Vendor</a:t>
            </a:r>
            <a:endParaRPr lang="en-CA" sz="1600" b="1" dirty="0">
              <a:solidFill>
                <a:schemeClr val="tx1">
                  <a:lumMod val="50000"/>
                </a:schemeClr>
              </a:solidFill>
              <a:latin typeface="Montserrat" panose="00000500000000000000" pitchFamily="2" charset="0"/>
              <a:ea typeface="Roboto Condensed Light" panose="02000000000000000000" pitchFamily="2" charset="0"/>
            </a:endParaRPr>
          </a:p>
        </p:txBody>
      </p:sp>
      <p:sp>
        <p:nvSpPr>
          <p:cNvPr id="18" name="Arrow: Left 17">
            <a:extLst>
              <a:ext uri="{FF2B5EF4-FFF2-40B4-BE49-F238E27FC236}">
                <a16:creationId xmlns:a16="http://schemas.microsoft.com/office/drawing/2014/main" id="{49B520E0-487B-439C-A653-22068BC3C13F}"/>
              </a:ext>
            </a:extLst>
          </p:cNvPr>
          <p:cNvSpPr/>
          <p:nvPr/>
        </p:nvSpPr>
        <p:spPr>
          <a:xfrm>
            <a:off x="3217895" y="4815175"/>
            <a:ext cx="5270489" cy="1014803"/>
          </a:xfrm>
          <a:prstGeom prst="leftArrow">
            <a:avLst>
              <a:gd name="adj1" fmla="val 66895"/>
              <a:gd name="adj2" fmla="val 70689"/>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latin typeface="Montserrat SemiBold" panose="00000700000000000000" pitchFamily="2" charset="0"/>
              </a:rPr>
              <a:t>SHIFT TICKET VOLUME AND RESOLUTION LEFT</a:t>
            </a:r>
            <a:endParaRPr lang="en-CA" sz="2000" dirty="0">
              <a:latin typeface="Montserrat SemiBold" panose="00000700000000000000" pitchFamily="2" charset="0"/>
            </a:endParaRPr>
          </a:p>
        </p:txBody>
      </p:sp>
      <p:sp>
        <p:nvSpPr>
          <p:cNvPr id="25" name="TextBox 24">
            <a:extLst>
              <a:ext uri="{FF2B5EF4-FFF2-40B4-BE49-F238E27FC236}">
                <a16:creationId xmlns:a16="http://schemas.microsoft.com/office/drawing/2014/main" id="{3CD6B2E8-EC35-428D-99C7-F953E74A9ACA}"/>
              </a:ext>
            </a:extLst>
          </p:cNvPr>
          <p:cNvSpPr txBox="1"/>
          <p:nvPr/>
        </p:nvSpPr>
        <p:spPr>
          <a:xfrm>
            <a:off x="218024" y="5180642"/>
            <a:ext cx="1395214" cy="525774"/>
          </a:xfrm>
          <a:prstGeom prst="rect">
            <a:avLst/>
          </a:prstGeom>
        </p:spPr>
        <p:txBody>
          <a:bodyPr wrap="square" lIns="36000" tIns="36000" rIns="36000" bIns="36000" numCol="1" spcCol="360000" rtlCol="0">
            <a:noAutofit/>
          </a:bodyPr>
          <a:lstStyle/>
          <a:p>
            <a:pPr algn="ctr">
              <a:tabLst/>
            </a:pPr>
            <a:r>
              <a:rPr lang="en-US" sz="1600" b="1" dirty="0">
                <a:solidFill>
                  <a:schemeClr val="tx1">
                    <a:lumMod val="50000"/>
                  </a:schemeClr>
                </a:solidFill>
                <a:latin typeface="Montserrat" panose="00000500000000000000" pitchFamily="2" charset="0"/>
                <a:ea typeface="Roboto Condensed Light" panose="02000000000000000000" pitchFamily="2" charset="0"/>
              </a:rPr>
              <a:t>Ticket Prevention</a:t>
            </a:r>
            <a:endParaRPr lang="en-CA" sz="1600" b="1" dirty="0">
              <a:solidFill>
                <a:schemeClr val="tx1">
                  <a:lumMod val="50000"/>
                </a:schemeClr>
              </a:solidFill>
              <a:latin typeface="Montserrat" panose="00000500000000000000" pitchFamily="2" charset="0"/>
              <a:ea typeface="Roboto Condensed Light" panose="02000000000000000000" pitchFamily="2" charset="0"/>
            </a:endParaRPr>
          </a:p>
        </p:txBody>
      </p:sp>
      <p:pic>
        <p:nvPicPr>
          <p:cNvPr id="41" name="Picture 40" descr="A close up of text on a white background&#10;&#10;Description automatically generated">
            <a:extLst>
              <a:ext uri="{FF2B5EF4-FFF2-40B4-BE49-F238E27FC236}">
                <a16:creationId xmlns:a16="http://schemas.microsoft.com/office/drawing/2014/main" id="{3869EE21-ABE8-414F-BC39-4A23B367EC6F}"/>
              </a:ext>
            </a:extLst>
          </p:cNvPr>
          <p:cNvPicPr>
            <a:picLocks noChangeAspect="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5344" b="89695" l="9934" r="89845">
                        <a14:foregroundMark x1="69316" y1="9542" x2="69536" y2="9924"/>
                        <a14:foregroundMark x1="50331" y1="6679" x2="41280" y2="5534"/>
                        <a14:foregroundMark x1="65563" y1="8397" x2="57616" y2="7443"/>
                        <a14:foregroundMark x1="39956" y1="37595" x2="40839" y2="39504"/>
                        <a14:foregroundMark x1="60044" y1="37023" x2="60265" y2="38931"/>
                        <a14:foregroundMark x1="88079" y1="76527" x2="87196" y2="89885"/>
                        <a14:backgroundMark x1="64680" y1="11450" x2="36645" y2="12214"/>
                        <a14:backgroundMark x1="54525" y1="54962" x2="52980" y2="55344"/>
                        <a14:backgroundMark x1="72627" y1="53244" x2="71965" y2="54008"/>
                        <a14:backgroundMark x1="58057" y1="8206" x2="51435" y2="8015"/>
                      </a14:backgroundRemoval>
                    </a14:imgEffect>
                    <a14:imgEffect>
                      <a14:saturation sat="0"/>
                    </a14:imgEffect>
                    <a14:imgEffect>
                      <a14:brightnessContrast bright="2000" contrast="100000"/>
                    </a14:imgEffect>
                  </a14:imgLayer>
                </a14:imgProps>
              </a:ext>
              <a:ext uri="{28A0092B-C50C-407E-A947-70E740481C1C}">
                <a14:useLocalDpi xmlns:a14="http://schemas.microsoft.com/office/drawing/2010/main" val="0"/>
              </a:ext>
            </a:extLst>
          </a:blip>
          <a:srcRect/>
          <a:stretch/>
        </p:blipFill>
        <p:spPr>
          <a:xfrm>
            <a:off x="6868716" y="1407993"/>
            <a:ext cx="876907" cy="1014805"/>
          </a:xfrm>
          <a:prstGeom prst="rect">
            <a:avLst/>
          </a:prstGeom>
        </p:spPr>
      </p:pic>
      <p:pic>
        <p:nvPicPr>
          <p:cNvPr id="42" name="Picture 41" descr="A close up of text on a white background&#10;&#10;Description automatically generated">
            <a:extLst>
              <a:ext uri="{FF2B5EF4-FFF2-40B4-BE49-F238E27FC236}">
                <a16:creationId xmlns:a16="http://schemas.microsoft.com/office/drawing/2014/main" id="{F22E8593-3500-438A-B860-768E1C7A2952}"/>
              </a:ext>
            </a:extLst>
          </p:cNvPr>
          <p:cNvPicPr>
            <a:picLocks noChangeAspect="1"/>
          </p:cNvPicPr>
          <p:nvPr/>
        </p:nvPicPr>
        <p:blipFill rotWithShape="1">
          <a:blip r:embed="rId6" cstate="print">
            <a:alphaModFix/>
            <a:duotone>
              <a:schemeClr val="accent1">
                <a:shade val="45000"/>
                <a:satMod val="135000"/>
              </a:schemeClr>
              <a:prstClr val="white"/>
            </a:duotone>
            <a:extLst>
              <a:ext uri="{BEBA8EAE-BF5A-486C-A8C5-ECC9F3942E4B}">
                <a14:imgProps xmlns:a14="http://schemas.microsoft.com/office/drawing/2010/main">
                  <a14:imgLayer r:embed="rId7">
                    <a14:imgEffect>
                      <a14:backgroundRemoval t="6483" b="93320" l="5238" r="90317">
                        <a14:foregroundMark x1="90952" y1="41650" x2="88889" y2="53635"/>
                        <a14:foregroundMark x1="54762" y1="7662" x2="67619" y2="6483"/>
                        <a14:foregroundMark x1="61587" y1="21807" x2="60794" y2="22397"/>
                        <a14:foregroundMark x1="59683" y1="33792" x2="60000" y2="34185"/>
                        <a14:foregroundMark x1="25556" y1="73674" x2="22381" y2="76621"/>
                        <a14:foregroundMark x1="17778" y1="47348" x2="18571" y2="47741"/>
                        <a14:foregroundMark x1="15079" y1="93517" x2="20635" y2="92141"/>
                        <a14:foregroundMark x1="5238" y1="56778" x2="6032" y2="69941"/>
                        <a14:backgroundMark x1="11270" y1="50688" x2="13016" y2="74067"/>
                        <a14:backgroundMark x1="10952" y1="48723" x2="20000" y2="81532"/>
                        <a14:backgroundMark x1="20000" y1="81532" x2="18889" y2="82711"/>
                        <a14:backgroundMark x1="12857" y1="77014" x2="10794" y2="74656"/>
                        <a14:backgroundMark x1="8571" y1="68173" x2="8571" y2="55206"/>
                        <a14:backgroundMark x1="8730" y1="54813" x2="9683" y2="69745"/>
                        <a14:backgroundMark x1="54762" y1="11395" x2="60635" y2="12181"/>
                        <a14:backgroundMark x1="68571" y1="12181" x2="70794" y2="12967"/>
                        <a14:backgroundMark x1="53333" y1="11591" x2="55556" y2="10806"/>
                        <a14:backgroundMark x1="77302" y1="15914" x2="78095" y2="14145"/>
                        <a14:backgroundMark x1="86349" y1="33792" x2="88413" y2="42829"/>
                        <a14:backgroundMark x1="77460" y1="16896" x2="80952" y2="22790"/>
                        <a14:backgroundMark x1="60000" y1="12181" x2="57143" y2="10413"/>
                        <a14:backgroundMark x1="72698" y1="12181" x2="74762" y2="14342"/>
                        <a14:backgroundMark x1="71746" y1="13949" x2="55873" y2="9430"/>
                        <a14:backgroundMark x1="78413" y1="16110" x2="81587" y2="22593"/>
                        <a14:backgroundMark x1="78889" y1="16896" x2="83810" y2="26523"/>
                        <a14:backgroundMark x1="79524" y1="18664" x2="86508" y2="32417"/>
                        <a14:backgroundMark x1="78413" y1="16699" x2="80635" y2="20629"/>
                      </a14:backgroundRemoval>
                    </a14:imgEffect>
                    <a14:imgEffect>
                      <a14:colorTemperature colorTemp="4700"/>
                    </a14:imgEffect>
                    <a14:imgEffect>
                      <a14:saturation sat="400000"/>
                    </a14:imgEffect>
                    <a14:imgEffect>
                      <a14:brightnessContrast bright="2000" contrast="100000"/>
                    </a14:imgEffect>
                  </a14:imgLayer>
                </a14:imgProps>
              </a:ext>
              <a:ext uri="{28A0092B-C50C-407E-A947-70E740481C1C}">
                <a14:useLocalDpi xmlns:a14="http://schemas.microsoft.com/office/drawing/2010/main" val="0"/>
              </a:ext>
            </a:extLst>
          </a:blip>
          <a:srcRect/>
          <a:stretch/>
        </p:blipFill>
        <p:spPr>
          <a:xfrm>
            <a:off x="345239" y="5730667"/>
            <a:ext cx="1143899" cy="922131"/>
          </a:xfrm>
          <a:prstGeom prst="rect">
            <a:avLst/>
          </a:prstGeom>
        </p:spPr>
      </p:pic>
      <p:pic>
        <p:nvPicPr>
          <p:cNvPr id="43" name="Picture 42" descr="A close up of text on a white background&#10;&#10;Description automatically generated">
            <a:extLst>
              <a:ext uri="{FF2B5EF4-FFF2-40B4-BE49-F238E27FC236}">
                <a16:creationId xmlns:a16="http://schemas.microsoft.com/office/drawing/2014/main" id="{65121140-CA6E-4325-A8E1-98B7810DFA38}"/>
              </a:ext>
            </a:extLst>
          </p:cNvPr>
          <p:cNvPicPr>
            <a:picLocks noChangeAspect="1"/>
          </p:cNvPicPr>
          <p:nvPr/>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backgroundRemoval t="9814" b="89848" l="7899" r="89717">
                        <a14:foregroundMark x1="34277" y1="35195" x2="37407" y2="39255"/>
                        <a14:foregroundMark x1="37258" y1="34687" x2="34277" y2="33503"/>
                        <a14:foregroundMark x1="8048" y1="71574" x2="9836" y2="80372"/>
                        <a14:foregroundMark x1="48584" y1="54484" x2="46796" y2="52453"/>
                        <a14:backgroundMark x1="37854" y1="38579" x2="45007" y2="44332"/>
                        <a14:backgroundMark x1="40238" y1="38748" x2="39642" y2="40778"/>
                        <a14:backgroundMark x1="41133" y1="41624" x2="38450" y2="38579"/>
                        <a14:backgroundMark x1="38897" y1="41624" x2="44113" y2="53807"/>
                        <a14:backgroundMark x1="38003" y1="40102" x2="39195" y2="42301"/>
                        <a14:backgroundMark x1="38897" y1="38071" x2="40686" y2="40271"/>
                      </a14:backgroundRemoval>
                    </a14:imgEffect>
                    <a14:imgEffect>
                      <a14:saturation sat="0"/>
                    </a14:imgEffect>
                    <a14:imgEffect>
                      <a14:brightnessContrast bright="2000" contrast="100000"/>
                    </a14:imgEffect>
                  </a14:imgLayer>
                </a14:imgProps>
              </a:ext>
              <a:ext uri="{28A0092B-C50C-407E-A947-70E740481C1C}">
                <a14:useLocalDpi xmlns:a14="http://schemas.microsoft.com/office/drawing/2010/main" val="0"/>
              </a:ext>
            </a:extLst>
          </a:blip>
          <a:srcRect/>
          <a:stretch/>
        </p:blipFill>
        <p:spPr>
          <a:xfrm>
            <a:off x="1873823" y="4682737"/>
            <a:ext cx="1178722" cy="1037368"/>
          </a:xfrm>
          <a:prstGeom prst="rect">
            <a:avLst/>
          </a:prstGeom>
        </p:spPr>
      </p:pic>
      <p:pic>
        <p:nvPicPr>
          <p:cNvPr id="44" name="Picture 43" descr="A close up of text on a white background&#10;&#10;Description automatically generated">
            <a:extLst>
              <a:ext uri="{FF2B5EF4-FFF2-40B4-BE49-F238E27FC236}">
                <a16:creationId xmlns:a16="http://schemas.microsoft.com/office/drawing/2014/main" id="{360D19D8-DD3B-4947-A82F-336A9ED5D3A6}"/>
              </a:ext>
            </a:extLst>
          </p:cNvPr>
          <p:cNvPicPr>
            <a:picLocks noChangeAspect="1"/>
          </p:cNvPicPr>
          <p:nvPr/>
        </p:nvPicPr>
        <p:blipFill rotWithShape="1">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backgroundRemoval t="10000" b="89831" l="6133" r="89608">
                        <a14:foregroundMark x1="10051" y1="59153" x2="10903" y2="68475"/>
                        <a14:foregroundMark x1="6133" y1="54915" x2="6133" y2="56610"/>
                        <a14:foregroundMark x1="64566" y1="41864" x2="68143" y2="37627"/>
                        <a14:foregroundMark x1="8177" y1="58305" x2="8518" y2="59153"/>
                        <a14:foregroundMark x1="31857" y1="65254" x2="31346" y2="64746"/>
                        <a14:backgroundMark x1="47019" y1="22034" x2="59114" y2="37458"/>
                        <a14:backgroundMark x1="46848" y1="22034" x2="59966" y2="38136"/>
                        <a14:backgroundMark x1="46848" y1="22373" x2="54514" y2="33220"/>
                        <a14:backgroundMark x1="46508" y1="21186" x2="57751" y2="37119"/>
                        <a14:backgroundMark x1="47530" y1="21017" x2="61499" y2="35424"/>
                        <a14:backgroundMark x1="55877" y1="47458" x2="60307" y2="47627"/>
                        <a14:backgroundMark x1="32198" y1="70000" x2="30494" y2="68305"/>
                        <a14:backgroundMark x1="46337" y1="22712" x2="50426" y2="20339"/>
                        <a14:backgroundMark x1="61329" y1="39153" x2="62692" y2="26610"/>
                        <a14:backgroundMark x1="61840" y1="37966" x2="57240" y2="29831"/>
                        <a14:backgroundMark x1="61158" y1="37627" x2="54174" y2="31017"/>
                      </a14:backgroundRemoval>
                    </a14:imgEffect>
                    <a14:imgEffect>
                      <a14:saturation sat="0"/>
                    </a14:imgEffect>
                    <a14:imgEffect>
                      <a14:brightnessContrast bright="2000" contrast="100000"/>
                    </a14:imgEffect>
                  </a14:imgLayer>
                </a14:imgProps>
              </a:ext>
              <a:ext uri="{28A0092B-C50C-407E-A947-70E740481C1C}">
                <a14:useLocalDpi xmlns:a14="http://schemas.microsoft.com/office/drawing/2010/main" val="0"/>
              </a:ext>
            </a:extLst>
          </a:blip>
          <a:srcRect/>
          <a:stretch/>
        </p:blipFill>
        <p:spPr>
          <a:xfrm>
            <a:off x="3141706" y="3734280"/>
            <a:ext cx="1146439" cy="1150956"/>
          </a:xfrm>
          <a:prstGeom prst="rect">
            <a:avLst/>
          </a:prstGeom>
        </p:spPr>
      </p:pic>
      <p:pic>
        <p:nvPicPr>
          <p:cNvPr id="45" name="Picture 44" descr="A close up of text on a white background&#10;&#10;Description automatically generated">
            <a:extLst>
              <a:ext uri="{FF2B5EF4-FFF2-40B4-BE49-F238E27FC236}">
                <a16:creationId xmlns:a16="http://schemas.microsoft.com/office/drawing/2014/main" id="{227368BA-68BE-454A-B86D-F3B7960AD769}"/>
              </a:ext>
            </a:extLst>
          </p:cNvPr>
          <p:cNvPicPr>
            <a:picLocks noChangeAspect="1"/>
          </p:cNvPicPr>
          <p:nvPr/>
        </p:nvPicPr>
        <p:blipFill rotWithShape="1">
          <a:blip r:embed="rId12" cstate="print">
            <a:duotone>
              <a:schemeClr val="accent1">
                <a:shade val="45000"/>
                <a:satMod val="135000"/>
              </a:schemeClr>
              <a:prstClr val="white"/>
            </a:duotone>
            <a:extLst>
              <a:ext uri="{BEBA8EAE-BF5A-486C-A8C5-ECC9F3942E4B}">
                <a14:imgProps xmlns:a14="http://schemas.microsoft.com/office/drawing/2010/main">
                  <a14:imgLayer r:embed="rId13">
                    <a14:imgEffect>
                      <a14:backgroundRemoval t="9839" b="92487" l="9506" r="89734">
                        <a14:foregroundMark x1="10456" y1="56887" x2="11977" y2="88551"/>
                        <a14:foregroundMark x1="19582" y1="63506" x2="19582" y2="63506"/>
                        <a14:foregroundMark x1="20722" y1="64043" x2="19582" y2="63506"/>
                        <a14:foregroundMark x1="11217" y1="91413" x2="28327" y2="92665"/>
                        <a14:foregroundMark x1="42776" y1="91234" x2="72814" y2="91234"/>
                      </a14:backgroundRemoval>
                    </a14:imgEffect>
                    <a14:imgEffect>
                      <a14:saturation sat="0"/>
                    </a14:imgEffect>
                    <a14:imgEffect>
                      <a14:brightnessContrast bright="2000" contrast="100000"/>
                    </a14:imgEffect>
                  </a14:imgLayer>
                </a14:imgProps>
              </a:ext>
              <a:ext uri="{28A0092B-C50C-407E-A947-70E740481C1C}">
                <a14:useLocalDpi xmlns:a14="http://schemas.microsoft.com/office/drawing/2010/main" val="0"/>
              </a:ext>
            </a:extLst>
          </a:blip>
          <a:srcRect/>
          <a:stretch/>
        </p:blipFill>
        <p:spPr>
          <a:xfrm>
            <a:off x="4371634" y="2920592"/>
            <a:ext cx="1029610" cy="1093016"/>
          </a:xfrm>
          <a:prstGeom prst="rect">
            <a:avLst/>
          </a:prstGeom>
        </p:spPr>
      </p:pic>
      <p:pic>
        <p:nvPicPr>
          <p:cNvPr id="46" name="Picture 45" descr="A close up of text on a white background&#10;&#10;Description automatically generated">
            <a:extLst>
              <a:ext uri="{FF2B5EF4-FFF2-40B4-BE49-F238E27FC236}">
                <a16:creationId xmlns:a16="http://schemas.microsoft.com/office/drawing/2014/main" id="{E0BF55F1-3BCE-4591-9675-52C144868F51}"/>
              </a:ext>
            </a:extLst>
          </p:cNvPr>
          <p:cNvPicPr>
            <a:picLocks noChangeAspect="1"/>
          </p:cNvPicPr>
          <p:nvPr/>
        </p:nvPicPr>
        <p:blipFill rotWithShape="1">
          <a:blip r:embed="rId14" cstate="print">
            <a:duotone>
              <a:schemeClr val="accent1">
                <a:shade val="45000"/>
                <a:satMod val="135000"/>
              </a:schemeClr>
              <a:prstClr val="white"/>
            </a:duotone>
            <a:extLst>
              <a:ext uri="{BEBA8EAE-BF5A-486C-A8C5-ECC9F3942E4B}">
                <a14:imgProps xmlns:a14="http://schemas.microsoft.com/office/drawing/2010/main">
                  <a14:imgLayer r:embed="rId15">
                    <a14:imgEffect>
                      <a14:backgroundRemoval t="7184" b="94175" l="9386" r="95392">
                        <a14:foregroundMark x1="87031" y1="41748" x2="92662" y2="53981"/>
                        <a14:foregroundMark x1="59898" y1="7184" x2="46758" y2="7184"/>
                        <a14:foregroundMark x1="81399" y1="40388" x2="81911" y2="42330"/>
                        <a14:foregroundMark x1="61945" y1="16699" x2="50341" y2="14175"/>
                        <a14:foregroundMark x1="61945" y1="15728" x2="53072" y2="13010"/>
                        <a14:foregroundMark x1="64164" y1="16505" x2="50683" y2="13592"/>
                        <a14:foregroundMark x1="66894" y1="18641" x2="51195" y2="14175"/>
                        <a14:foregroundMark x1="42150" y1="11456" x2="33276" y2="12427"/>
                        <a14:foregroundMark x1="61263" y1="15146" x2="52218" y2="14175"/>
                        <a14:foregroundMark x1="94027" y1="53204" x2="95734" y2="74175"/>
                        <a14:foregroundMark x1="58020" y1="41165" x2="47440" y2="41359"/>
                        <a14:foregroundMark x1="48805" y1="93592" x2="51365" y2="94175"/>
                        <a14:foregroundMark x1="52730" y1="51262" x2="48976" y2="52621"/>
                        <a14:foregroundMark x1="58532" y1="64660" x2="57679" y2="64660"/>
                        <a14:backgroundMark x1="52730" y1="47573" x2="50000" y2="44078"/>
                        <a14:backgroundMark x1="58532" y1="59612" x2="52218" y2="61165"/>
                        <a14:backgroundMark x1="72867" y1="18252" x2="75256" y2="23495"/>
                        <a14:backgroundMark x1="69966" y1="15146" x2="60922" y2="14369"/>
                        <a14:backgroundMark x1="69113" y1="15146" x2="70478" y2="16505"/>
                        <a14:backgroundMark x1="77304" y1="21359" x2="77304" y2="21359"/>
                        <a14:backgroundMark x1="78328" y1="20971" x2="77474" y2="22330"/>
                        <a14:backgroundMark x1="87201" y1="42136" x2="87201" y2="43689"/>
                        <a14:backgroundMark x1="72526" y1="29709" x2="74573" y2="29320"/>
                        <a14:backgroundMark x1="73208" y1="38058" x2="69113" y2="34563"/>
                        <a14:backgroundMark x1="62628" y1="22913" x2="77986" y2="41748"/>
                        <a14:backgroundMark x1="89932" y1="55728" x2="90785" y2="55340"/>
                        <a14:backgroundMark x1="90785" y1="74757" x2="90785" y2="74757"/>
                        <a14:backgroundMark x1="91126" y1="68932" x2="88396" y2="74563"/>
                        <a14:backgroundMark x1="73208" y1="91845" x2="62799" y2="93592"/>
                        <a14:backgroundMark x1="67918" y1="92621" x2="67918" y2="92621"/>
                        <a14:backgroundMark x1="64164" y1="93010" x2="70648" y2="92427"/>
                        <a14:backgroundMark x1="52560" y1="89903" x2="56826" y2="89903"/>
                        <a14:backgroundMark x1="59044" y1="68544" x2="61433" y2="69515"/>
                        <a14:backgroundMark x1="59386" y1="68932" x2="59386" y2="68932"/>
                        <a14:backgroundMark x1="60751" y1="69515" x2="58191" y2="70097"/>
                        <a14:backgroundMark x1="58191" y1="70097" x2="58191" y2="70097"/>
                        <a14:backgroundMark x1="65017" y1="25049" x2="57679" y2="21942"/>
                        <a14:backgroundMark x1="59556" y1="22524" x2="53413" y2="20194"/>
                        <a14:backgroundMark x1="76109" y1="30680" x2="70137" y2="23495"/>
                        <a14:backgroundMark x1="55290" y1="55728" x2="56655" y2="54757"/>
                      </a14:backgroundRemoval>
                    </a14:imgEffect>
                    <a14:imgEffect>
                      <a14:saturation sat="0"/>
                    </a14:imgEffect>
                    <a14:imgEffect>
                      <a14:brightnessContrast bright="2000" contrast="100000"/>
                    </a14:imgEffect>
                  </a14:imgLayer>
                </a14:imgProps>
              </a:ext>
              <a:ext uri="{28A0092B-C50C-407E-A947-70E740481C1C}">
                <a14:useLocalDpi xmlns:a14="http://schemas.microsoft.com/office/drawing/2010/main" val="0"/>
              </a:ext>
            </a:extLst>
          </a:blip>
          <a:srcRect/>
          <a:stretch/>
        </p:blipFill>
        <p:spPr>
          <a:xfrm>
            <a:off x="5521790" y="2213559"/>
            <a:ext cx="1178722" cy="1035634"/>
          </a:xfrm>
          <a:prstGeom prst="rect">
            <a:avLst/>
          </a:prstGeom>
        </p:spPr>
      </p:pic>
      <p:cxnSp>
        <p:nvCxnSpPr>
          <p:cNvPr id="51" name="Straight Connector 50">
            <a:extLst>
              <a:ext uri="{FF2B5EF4-FFF2-40B4-BE49-F238E27FC236}">
                <a16:creationId xmlns:a16="http://schemas.microsoft.com/office/drawing/2014/main" id="{8B54663B-E7C4-4733-9B2E-5E7C6B660C1E}"/>
              </a:ext>
            </a:extLst>
          </p:cNvPr>
          <p:cNvCxnSpPr>
            <a:cxnSpLocks/>
          </p:cNvCxnSpPr>
          <p:nvPr/>
        </p:nvCxnSpPr>
        <p:spPr>
          <a:xfrm flipV="1">
            <a:off x="1528916" y="5550201"/>
            <a:ext cx="515366" cy="360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BC001A-3D86-443B-9698-8C3E1D57DD11}"/>
              </a:ext>
            </a:extLst>
          </p:cNvPr>
          <p:cNvCxnSpPr>
            <a:cxnSpLocks/>
          </p:cNvCxnSpPr>
          <p:nvPr/>
        </p:nvCxnSpPr>
        <p:spPr>
          <a:xfrm flipV="1">
            <a:off x="2840935" y="4663301"/>
            <a:ext cx="461262" cy="335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E5987B-A3B9-4679-96FB-4C39AD70F688}"/>
              </a:ext>
            </a:extLst>
          </p:cNvPr>
          <p:cNvCxnSpPr>
            <a:cxnSpLocks/>
          </p:cNvCxnSpPr>
          <p:nvPr/>
        </p:nvCxnSpPr>
        <p:spPr>
          <a:xfrm flipV="1">
            <a:off x="3797903" y="3842274"/>
            <a:ext cx="657897" cy="467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2B5168E-5DA3-49D3-8A4E-AF9F69A9B35E}"/>
              </a:ext>
            </a:extLst>
          </p:cNvPr>
          <p:cNvCxnSpPr>
            <a:cxnSpLocks/>
          </p:cNvCxnSpPr>
          <p:nvPr/>
        </p:nvCxnSpPr>
        <p:spPr>
          <a:xfrm flipV="1">
            <a:off x="7538402" y="1305775"/>
            <a:ext cx="516045" cy="386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2D8B1CB-E0DE-44EE-9EF8-2B2FFE301C09}"/>
              </a:ext>
            </a:extLst>
          </p:cNvPr>
          <p:cNvCxnSpPr>
            <a:cxnSpLocks/>
          </p:cNvCxnSpPr>
          <p:nvPr/>
        </p:nvCxnSpPr>
        <p:spPr>
          <a:xfrm flipV="1">
            <a:off x="5223276" y="2966341"/>
            <a:ext cx="475775" cy="3335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E0A1A52-0D3E-4089-808B-B259F365A437}"/>
              </a:ext>
            </a:extLst>
          </p:cNvPr>
          <p:cNvCxnSpPr>
            <a:cxnSpLocks/>
          </p:cNvCxnSpPr>
          <p:nvPr/>
        </p:nvCxnSpPr>
        <p:spPr>
          <a:xfrm flipV="1">
            <a:off x="6453111" y="2023561"/>
            <a:ext cx="596977" cy="412401"/>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 Placeholder 7">
            <a:extLst>
              <a:ext uri="{FF2B5EF4-FFF2-40B4-BE49-F238E27FC236}">
                <a16:creationId xmlns:a16="http://schemas.microsoft.com/office/drawing/2014/main" id="{B726D671-60D8-4A77-8410-3ED4363B9485}"/>
              </a:ext>
            </a:extLst>
          </p:cNvPr>
          <p:cNvSpPr txBox="1">
            <a:spLocks/>
          </p:cNvSpPr>
          <p:nvPr/>
        </p:nvSpPr>
        <p:spPr>
          <a:xfrm>
            <a:off x="9177346" y="1252130"/>
            <a:ext cx="2853834" cy="52555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400" dirty="0">
                <a:solidFill>
                  <a:schemeClr val="bg1"/>
                </a:solidFill>
                <a:latin typeface="Roboto" panose="02000000000000000000" pitchFamily="2" charset="0"/>
                <a:ea typeface="Roboto" panose="02000000000000000000" pitchFamily="2" charset="0"/>
              </a:rPr>
              <a:t>Move repeatable service desk tasks and requests into lower-cost delivery channels such as self-help tools and automation.</a:t>
            </a:r>
          </a:p>
          <a:p>
            <a:pPr marL="0" indent="0">
              <a:lnSpc>
                <a:spcPct val="110000"/>
              </a:lnSpc>
              <a:buNone/>
            </a:pPr>
            <a:r>
              <a:rPr lang="en-US" sz="1400" dirty="0">
                <a:solidFill>
                  <a:schemeClr val="bg1"/>
                </a:solidFill>
                <a:latin typeface="Roboto" panose="02000000000000000000" pitchFamily="2" charset="0"/>
                <a:ea typeface="Roboto" panose="02000000000000000000" pitchFamily="2" charset="0"/>
              </a:rPr>
              <a:t>Successfully shifting this work left can reduce time to resolve, decrease support costs, and increase end-user satisfaction.</a:t>
            </a:r>
          </a:p>
          <a:p>
            <a:pPr marL="0" indent="0">
              <a:lnSpc>
                <a:spcPct val="110000"/>
              </a:lnSpc>
              <a:buNone/>
            </a:pPr>
            <a:r>
              <a:rPr lang="en-US" sz="1400" dirty="0">
                <a:solidFill>
                  <a:schemeClr val="bg1"/>
                </a:solidFill>
                <a:latin typeface="Roboto" panose="02000000000000000000" pitchFamily="2" charset="0"/>
                <a:ea typeface="Roboto" panose="02000000000000000000" pitchFamily="2" charset="0"/>
              </a:rPr>
              <a:t>Apply a shift-left strategy through:</a:t>
            </a:r>
          </a:p>
          <a:p>
            <a:pPr marL="342900" indent="-342900">
              <a:lnSpc>
                <a:spcPct val="110000"/>
              </a:lnSpc>
              <a:buAutoNum type="arabicPeriod"/>
            </a:pPr>
            <a:r>
              <a:rPr lang="en-US" sz="1400" dirty="0">
                <a:solidFill>
                  <a:schemeClr val="bg1"/>
                </a:solidFill>
                <a:latin typeface="Roboto" panose="02000000000000000000" pitchFamily="2" charset="0"/>
                <a:ea typeface="Roboto" panose="02000000000000000000" pitchFamily="2" charset="0"/>
              </a:rPr>
              <a:t>A comprehensive knowledge management program</a:t>
            </a:r>
          </a:p>
          <a:p>
            <a:pPr marL="342900" indent="-342900">
              <a:lnSpc>
                <a:spcPct val="110000"/>
              </a:lnSpc>
              <a:buAutoNum type="arabicPeriod"/>
            </a:pPr>
            <a:r>
              <a:rPr lang="en-US" sz="1400" dirty="0">
                <a:solidFill>
                  <a:schemeClr val="bg1"/>
                </a:solidFill>
                <a:latin typeface="Roboto" panose="02000000000000000000" pitchFamily="2" charset="0"/>
                <a:ea typeface="Roboto" panose="02000000000000000000" pitchFamily="2" charset="0"/>
              </a:rPr>
              <a:t>A user-friendly self-service portal</a:t>
            </a:r>
          </a:p>
          <a:p>
            <a:pPr marL="342900" indent="-342900">
              <a:lnSpc>
                <a:spcPct val="110000"/>
              </a:lnSpc>
              <a:buAutoNum type="arabicPeriod"/>
            </a:pPr>
            <a:r>
              <a:rPr lang="en-US" sz="1400" dirty="0">
                <a:solidFill>
                  <a:schemeClr val="bg1"/>
                </a:solidFill>
                <a:latin typeface="Roboto" panose="02000000000000000000" pitchFamily="2" charset="0"/>
                <a:ea typeface="Roboto" panose="02000000000000000000" pitchFamily="2" charset="0"/>
              </a:rPr>
              <a:t>A holistic view into automation opportunities</a:t>
            </a:r>
          </a:p>
        </p:txBody>
      </p:sp>
    </p:spTree>
    <p:extLst>
      <p:ext uri="{BB962C8B-B14F-4D97-AF65-F5344CB8AC3E}">
        <p14:creationId xmlns:p14="http://schemas.microsoft.com/office/powerpoint/2010/main" val="2866605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5" y="530021"/>
            <a:ext cx="11536205" cy="1130188"/>
          </a:xfrm>
        </p:spPr>
        <p:txBody>
          <a:bodyPr>
            <a:noAutofit/>
          </a:bodyPr>
          <a:lstStyle/>
          <a:p>
            <a:r>
              <a:rPr lang="en-US" dirty="0">
                <a:solidFill>
                  <a:schemeClr val="accent1"/>
                </a:solidFill>
              </a:rPr>
              <a:t>Info-Tech’s methodology for building a strategy to shift service support left</a:t>
            </a:r>
          </a:p>
        </p:txBody>
      </p:sp>
      <p:sp>
        <p:nvSpPr>
          <p:cNvPr id="7" name="Rectangle 6">
            <a:extLst>
              <a:ext uri="{FF2B5EF4-FFF2-40B4-BE49-F238E27FC236}">
                <a16:creationId xmlns:a16="http://schemas.microsoft.com/office/drawing/2014/main" id="{CD4FD073-B817-4E3F-89E9-A6CEE16BA7E5}"/>
              </a:ext>
            </a:extLst>
          </p:cNvPr>
          <p:cNvSpPr/>
          <p:nvPr/>
        </p:nvSpPr>
        <p:spPr>
          <a:xfrm flipV="1">
            <a:off x="366237" y="1692470"/>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aphicFrame>
        <p:nvGraphicFramePr>
          <p:cNvPr id="8" name="Table 7">
            <a:extLst>
              <a:ext uri="{FF2B5EF4-FFF2-40B4-BE49-F238E27FC236}">
                <a16:creationId xmlns:a16="http://schemas.microsoft.com/office/drawing/2014/main" id="{7596626A-A49E-49CC-A20B-FA99D5E0E724}"/>
              </a:ext>
            </a:extLst>
          </p:cNvPr>
          <p:cNvGraphicFramePr>
            <a:graphicFrameLocks noGrp="1"/>
          </p:cNvGraphicFramePr>
          <p:nvPr>
            <p:extLst>
              <p:ext uri="{D42A27DB-BD31-4B8C-83A1-F6EECF244321}">
                <p14:modId xmlns:p14="http://schemas.microsoft.com/office/powerpoint/2010/main" val="3931470655"/>
              </p:ext>
            </p:extLst>
          </p:nvPr>
        </p:nvGraphicFramePr>
        <p:xfrm>
          <a:off x="366237" y="1808595"/>
          <a:ext cx="11511939" cy="4718640"/>
        </p:xfrm>
        <a:graphic>
          <a:graphicData uri="http://schemas.openxmlformats.org/drawingml/2006/table">
            <a:tbl>
              <a:tblPr firstRow="1" bandRow="1">
                <a:tableStyleId>{5C22544A-7EE6-4342-B048-85BDC9FD1C3A}</a:tableStyleId>
              </a:tblPr>
              <a:tblGrid>
                <a:gridCol w="1215537">
                  <a:extLst>
                    <a:ext uri="{9D8B030D-6E8A-4147-A177-3AD203B41FA5}">
                      <a16:colId xmlns:a16="http://schemas.microsoft.com/office/drawing/2014/main" val="976837652"/>
                    </a:ext>
                  </a:extLst>
                </a:gridCol>
                <a:gridCol w="3447875">
                  <a:extLst>
                    <a:ext uri="{9D8B030D-6E8A-4147-A177-3AD203B41FA5}">
                      <a16:colId xmlns:a16="http://schemas.microsoft.com/office/drawing/2014/main" val="2500794229"/>
                    </a:ext>
                  </a:extLst>
                </a:gridCol>
                <a:gridCol w="3896237">
                  <a:extLst>
                    <a:ext uri="{9D8B030D-6E8A-4147-A177-3AD203B41FA5}">
                      <a16:colId xmlns:a16="http://schemas.microsoft.com/office/drawing/2014/main" val="1791260046"/>
                    </a:ext>
                  </a:extLst>
                </a:gridCol>
                <a:gridCol w="2952290">
                  <a:extLst>
                    <a:ext uri="{9D8B030D-6E8A-4147-A177-3AD203B41FA5}">
                      <a16:colId xmlns:a16="http://schemas.microsoft.com/office/drawing/2014/main" val="4002077772"/>
                    </a:ext>
                  </a:extLst>
                </a:gridCol>
              </a:tblGrid>
              <a:tr h="537108">
                <a:tc>
                  <a:txBody>
                    <a:bodyPr/>
                    <a:lstStyle/>
                    <a:p>
                      <a:pPr marL="12700" marR="962660" indent="0">
                        <a:lnSpc>
                          <a:spcPct val="101000"/>
                        </a:lnSpc>
                        <a:spcBef>
                          <a:spcPts val="2045"/>
                        </a:spcBef>
                        <a:tabLst/>
                      </a:pPr>
                      <a:endParaRPr sz="1200" b="0" i="0" dirty="0">
                        <a:latin typeface="Montserrat SemiBold" pitchFamily="2" charset="77"/>
                        <a:cs typeface="Arial" panose="020B0604020202020204" pitchFamily="34" charset="0"/>
                      </a:endParaRPr>
                    </a:p>
                  </a:txBody>
                  <a:tcPr marL="108000" marR="0" marT="216000" marB="108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sz="1800" b="0" i="0" spc="6" dirty="0">
                          <a:solidFill>
                            <a:srgbClr val="2576B7"/>
                          </a:solidFill>
                          <a:latin typeface="Montserrat SemiBold" pitchFamily="2" charset="77"/>
                          <a:cs typeface="Arial" panose="020B0604020202020204" pitchFamily="34" charset="0"/>
                        </a:rPr>
                        <a:t>1. Prepare to shift left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spc="6" dirty="0">
                          <a:solidFill>
                            <a:srgbClr val="2576B7"/>
                          </a:solidFill>
                          <a:latin typeface="Montserrat SemiBold" pitchFamily="2" charset="77"/>
                          <a:cs typeface="Arial" panose="020B0604020202020204" pitchFamily="34" charset="0"/>
                        </a:rPr>
                        <a:t>2. Design shift-left model</a:t>
                      </a:r>
                      <a:endParaRPr lang="en-CA" sz="1800" b="0" i="0" dirty="0">
                        <a:solidFill>
                          <a:srgbClr val="2576B7"/>
                        </a:solidFill>
                        <a:latin typeface="Montserrat SemiBold" pitchFamily="2" charset="77"/>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spc="6" dirty="0">
                          <a:solidFill>
                            <a:srgbClr val="2576B7"/>
                          </a:solidFill>
                          <a:latin typeface="Montserrat SemiBold" pitchFamily="2" charset="77"/>
                          <a:cs typeface="Arial" panose="020B0604020202020204" pitchFamily="34" charset="0"/>
                        </a:rPr>
                        <a:t>3. Implement &amp; communicate</a:t>
                      </a:r>
                      <a:endParaRPr lang="en-CA" sz="1800" b="0" i="0" dirty="0">
                        <a:solidFill>
                          <a:srgbClr val="2576B7"/>
                        </a:solidFill>
                        <a:latin typeface="Montserrat SemiBold" pitchFamily="2" charset="77"/>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2052837071"/>
                  </a:ext>
                </a:extLst>
              </a:tr>
              <a:tr h="449187">
                <a:tc>
                  <a:txBody>
                    <a:bodyPr/>
                    <a:lstStyle/>
                    <a:p>
                      <a:r>
                        <a:rPr lang="en-US" sz="1400" b="1" i="0" dirty="0">
                          <a:solidFill>
                            <a:srgbClr val="4A4A4A"/>
                          </a:solidFill>
                          <a:latin typeface="Montserrat SemiBold" pitchFamily="2" charset="77"/>
                        </a:rPr>
                        <a:t>Phase Steps</a:t>
                      </a:r>
                    </a:p>
                  </a:txBody>
                  <a:tcPr marL="108000" marR="0" marT="36000" marB="144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b="0" i="0" spc="-5" dirty="0">
                          <a:solidFill>
                            <a:srgbClr val="4B4B4B"/>
                          </a:solidFill>
                          <a:latin typeface="Roboto" panose="02000000000000000000" pitchFamily="2" charset="0"/>
                          <a:ea typeface="Roboto" panose="02000000000000000000" pitchFamily="2" charset="0"/>
                          <a:cs typeface="Arial" panose="020B0604020202020204" pitchFamily="34" charset="0"/>
                        </a:rPr>
                        <a:t>1.1 Determine readiness to shift left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b="0" i="0" spc="-5" dirty="0">
                          <a:solidFill>
                            <a:srgbClr val="4B4B4B"/>
                          </a:solidFill>
                          <a:latin typeface="Roboto" panose="02000000000000000000" pitchFamily="2" charset="0"/>
                          <a:ea typeface="Roboto" panose="02000000000000000000" pitchFamily="2" charset="0"/>
                          <a:cs typeface="Arial" panose="020B0604020202020204" pitchFamily="34" charset="0"/>
                        </a:rPr>
                        <a:t>1.2 Make the case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b="0" i="0" spc="-5" dirty="0">
                          <a:solidFill>
                            <a:srgbClr val="4B4B4B"/>
                          </a:solidFill>
                          <a:latin typeface="Roboto" panose="02000000000000000000" pitchFamily="2" charset="0"/>
                          <a:ea typeface="Roboto" panose="02000000000000000000" pitchFamily="2" charset="0"/>
                          <a:cs typeface="Arial" panose="020B0604020202020204" pitchFamily="34" charset="0"/>
                        </a:rPr>
                        <a:t>1.3 Define metrics to measure success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r>
                        <a:rPr lang="en-US" sz="1400" dirty="0">
                          <a:latin typeface="Roboto" panose="02000000000000000000" pitchFamily="2" charset="0"/>
                          <a:ea typeface="Roboto" panose="02000000000000000000" pitchFamily="2" charset="0"/>
                        </a:rPr>
                        <a:t>2.1 Shift resolution to Level 1</a:t>
                      </a:r>
                    </a:p>
                    <a:p>
                      <a:r>
                        <a:rPr lang="en-US" sz="1400" dirty="0">
                          <a:latin typeface="Roboto" panose="02000000000000000000" pitchFamily="2" charset="0"/>
                          <a:ea typeface="Roboto" panose="02000000000000000000" pitchFamily="2" charset="0"/>
                        </a:rPr>
                        <a:t>2.2 Shift resolution to end user</a:t>
                      </a:r>
                    </a:p>
                    <a:p>
                      <a:r>
                        <a:rPr lang="en-US" sz="1400" dirty="0">
                          <a:latin typeface="Roboto" panose="02000000000000000000" pitchFamily="2" charset="0"/>
                          <a:ea typeface="Roboto" panose="02000000000000000000" pitchFamily="2" charset="0"/>
                        </a:rPr>
                        <a:t>2.3 Shift resolution to automation</a:t>
                      </a:r>
                      <a:endParaRPr lang="en-US" sz="1400" b="0" i="0" dirty="0">
                        <a:solidFill>
                          <a:srgbClr val="4B4B4B"/>
                        </a:solidFill>
                        <a:latin typeface="Roboto" panose="02000000000000000000" pitchFamily="2"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r>
                        <a:rPr lang="en-US" sz="1400" dirty="0">
                          <a:latin typeface="Roboto" panose="02000000000000000000" pitchFamily="2" charset="0"/>
                          <a:ea typeface="Roboto" panose="02000000000000000000" pitchFamily="2" charset="0"/>
                        </a:rPr>
                        <a:t>3.1 Implement changes</a:t>
                      </a:r>
                    </a:p>
                    <a:p>
                      <a:r>
                        <a:rPr lang="en-US" sz="1400" dirty="0">
                          <a:latin typeface="Roboto" panose="02000000000000000000" pitchFamily="2" charset="0"/>
                          <a:ea typeface="Roboto" panose="02000000000000000000" pitchFamily="2" charset="0"/>
                        </a:rPr>
                        <a:t>3.2 Communicate to increase adoption</a:t>
                      </a:r>
                      <a:endParaRPr lang="en-US" sz="1400" b="0" i="0" dirty="0">
                        <a:solidFill>
                          <a:srgbClr val="4B4B4B"/>
                        </a:solidFill>
                        <a:latin typeface="Roboto" panose="02000000000000000000" pitchFamily="2"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106570360"/>
                  </a:ext>
                </a:extLst>
              </a:tr>
              <a:tr h="2901793">
                <a:tc>
                  <a:txBody>
                    <a:bodyPr/>
                    <a:lstStyle/>
                    <a:p>
                      <a:r>
                        <a:rPr lang="en-US" sz="1400" b="1" i="0" dirty="0">
                          <a:solidFill>
                            <a:srgbClr val="4A4A4A"/>
                          </a:solidFill>
                          <a:latin typeface="Montserrat SemiBold" pitchFamily="2" charset="77"/>
                        </a:rPr>
                        <a:t>Phase Outcomes</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Understanding of shift left and how it applies to your service desk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Prerequisites assessment to determine whether you are ready to shift left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RACI outlining high-level accountability and responsibilities for the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Documented objectives for the shift-left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Stakeholder presentation to get buy-in for the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Documented critical success factors based on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Defined KPIs and metrics to measure the success of shift left</a:t>
                      </a:r>
                    </a:p>
                  </a:txBody>
                  <a:tcPr marL="180000" marR="1800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285750" indent="-285750" algn="l">
                        <a:lnSpc>
                          <a:spcPct val="100000"/>
                        </a:lnSpc>
                        <a:buFont typeface="Arial" panose="020B0604020202020204" pitchFamily="34" charset="0"/>
                        <a:buChar cha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Documented process workflows to embed knowledge creation, usage, and review in service desk processes</a:t>
                      </a:r>
                    </a:p>
                    <a:p>
                      <a:pPr marL="285750" indent="-285750" algn="l">
                        <a:lnSpc>
                          <a:spcPct val="100000"/>
                        </a:lnSpc>
                        <a:buFont typeface="Arial" panose="020B0604020202020204" pitchFamily="34" charset="0"/>
                        <a:buChar cha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Documented KCS strategy, responsibilities, and metrics</a:t>
                      </a:r>
                    </a:p>
                    <a:p>
                      <a:pPr marL="285750" indent="-285750" algn="l">
                        <a:lnSpc>
                          <a:spcPct val="100000"/>
                        </a:lnSpc>
                        <a:buFont typeface="Arial" panose="020B0604020202020204" pitchFamily="34" charset="0"/>
                        <a:buChar cha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Strategy and identified opportunities to improve self-service portal and increase its adoption</a:t>
                      </a:r>
                    </a:p>
                    <a:p>
                      <a:pPr marL="285750" indent="-285750" algn="l">
                        <a:lnSpc>
                          <a:spcPct val="100000"/>
                        </a:lnSpc>
                        <a:buFont typeface="Arial" panose="020B0604020202020204" pitchFamily="34" charset="0"/>
                        <a:buChar cha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Plan to continually improve, update, maintain, and measure the success of the self-service portal</a:t>
                      </a:r>
                    </a:p>
                    <a:p>
                      <a:pPr marL="285750" indent="-285750" algn="l">
                        <a:lnSpc>
                          <a:spcPct val="100000"/>
                        </a:lnSpc>
                        <a:buFont typeface="Arial" panose="020B0604020202020204" pitchFamily="34" charset="0"/>
                        <a:buChar cha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Self-service workflow and checklist</a:t>
                      </a:r>
                    </a:p>
                    <a:p>
                      <a:pPr marL="285750" indent="-285750" algn="l">
                        <a:lnSpc>
                          <a:spcPct val="100000"/>
                        </a:lnSpc>
                        <a:buFont typeface="Arial" panose="020B0604020202020204" pitchFamily="34" charset="0"/>
                        <a:buChar cha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Strategy to leverage AI and automation to support the shift-left strategy</a:t>
                      </a:r>
                    </a:p>
                    <a:p>
                      <a:pPr marL="285750" indent="-285750" algn="l">
                        <a:lnSpc>
                          <a:spcPct val="100000"/>
                        </a:lnSpc>
                        <a:buFont typeface="Arial" panose="020B0604020202020204" pitchFamily="34" charset="0"/>
                        <a:buChar char="•"/>
                      </a:pPr>
                      <a:r>
                        <a:rPr lang="en-US"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Identified candidates for automation</a:t>
                      </a:r>
                      <a:endPar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285750" indent="-285750" algn="l">
                        <a:lnSpc>
                          <a:spcPct val="100000"/>
                        </a:lnSpc>
                        <a:buFont typeface="Arial" panose="020B0604020202020204" pitchFamily="34" charset="0"/>
                        <a:buChar char="•"/>
                      </a:pPr>
                      <a:r>
                        <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Incident management workflow with shift-left opportunities embedded</a:t>
                      </a:r>
                    </a:p>
                    <a:p>
                      <a:pPr marL="285750" indent="-285750" algn="l">
                        <a:lnSpc>
                          <a:spcPct val="100000"/>
                        </a:lnSpc>
                        <a:buFont typeface="Arial" panose="020B0604020202020204" pitchFamily="34" charset="0"/>
                        <a:buChar char="•"/>
                      </a:pPr>
                      <a:r>
                        <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Documented responsibilities specific to shift left for each role</a:t>
                      </a:r>
                    </a:p>
                    <a:p>
                      <a:pPr marL="285750" indent="-285750" algn="l">
                        <a:lnSpc>
                          <a:spcPct val="100000"/>
                        </a:lnSpc>
                        <a:buFont typeface="Arial" panose="020B0604020202020204" pitchFamily="34" charset="0"/>
                        <a:buChar char="•"/>
                      </a:pPr>
                      <a:r>
                        <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Completed shift-left action plan to track and manage opportunities</a:t>
                      </a:r>
                    </a:p>
                    <a:p>
                      <a:pPr marL="285750" indent="-285750" algn="l">
                        <a:lnSpc>
                          <a:spcPct val="100000"/>
                        </a:lnSpc>
                        <a:buFont typeface="Arial" panose="020B0604020202020204" pitchFamily="34" charset="0"/>
                        <a:buChar char="•"/>
                      </a:pPr>
                      <a:r>
                        <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Documented communications plan and objection responses</a:t>
                      </a:r>
                    </a:p>
                  </a:txBody>
                  <a:tcPr marL="180000" marR="180000" marT="180000" marB="180000">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2595972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p:txBody>
          <a:bodyPr/>
          <a:lstStyle/>
          <a:p>
            <a:r>
              <a:rPr lang="en-CA" spc="-79" dirty="0"/>
              <a:t>Insight summary</a:t>
            </a:r>
            <a:endParaRPr lang="en-US" dirty="0"/>
          </a:p>
        </p:txBody>
      </p:sp>
      <p:graphicFrame>
        <p:nvGraphicFramePr>
          <p:cNvPr id="25" name="Table 24">
            <a:extLst>
              <a:ext uri="{FF2B5EF4-FFF2-40B4-BE49-F238E27FC236}">
                <a16:creationId xmlns:a16="http://schemas.microsoft.com/office/drawing/2014/main" id="{33A80B2B-1D03-4BCD-AEB8-647ADC62AD9F}"/>
              </a:ext>
            </a:extLst>
          </p:cNvPr>
          <p:cNvGraphicFramePr>
            <a:graphicFrameLocks noGrp="1"/>
          </p:cNvGraphicFramePr>
          <p:nvPr>
            <p:extLst>
              <p:ext uri="{D42A27DB-BD31-4B8C-83A1-F6EECF244321}">
                <p14:modId xmlns:p14="http://schemas.microsoft.com/office/powerpoint/2010/main" val="703869510"/>
              </p:ext>
            </p:extLst>
          </p:nvPr>
        </p:nvGraphicFramePr>
        <p:xfrm>
          <a:off x="3540368" y="718521"/>
          <a:ext cx="8285305" cy="1066776"/>
        </p:xfrm>
        <a:graphic>
          <a:graphicData uri="http://schemas.openxmlformats.org/drawingml/2006/table">
            <a:tbl>
              <a:tblPr bandRow="1">
                <a:tableStyleId>{5C22544A-7EE6-4342-B048-85BDC9FD1C3A}</a:tableStyleId>
              </a:tblPr>
              <a:tblGrid>
                <a:gridCol w="8285305">
                  <a:extLst>
                    <a:ext uri="{9D8B030D-6E8A-4147-A177-3AD203B41FA5}">
                      <a16:colId xmlns:a16="http://schemas.microsoft.com/office/drawing/2014/main" val="1362635670"/>
                    </a:ext>
                  </a:extLst>
                </a:gridCol>
              </a:tblGrid>
              <a:tr h="335236">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Shift left; shift all the way left </a:t>
                      </a:r>
                      <a:endParaRPr lang="en-CA" sz="1600" b="1" kern="1200" dirty="0">
                        <a:solidFill>
                          <a:srgbClr val="2576B7"/>
                        </a:solidFill>
                        <a:latin typeface="Montserrat SemiBold" pitchFamily="2" charset="77"/>
                        <a:ea typeface="+mn-ea"/>
                        <a:cs typeface="+mn-cs"/>
                      </a:endParaRPr>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7314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Don’t just stop at shifting tasks to Level 1 support; the greatest return on investment from a shift-left strategy is empowering users with the resources to solve their own issues, and the ultimate goal should be the prevention of a ticket reaching the service desk at all. </a:t>
                      </a:r>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6" name="Table 25">
            <a:extLst>
              <a:ext uri="{FF2B5EF4-FFF2-40B4-BE49-F238E27FC236}">
                <a16:creationId xmlns:a16="http://schemas.microsoft.com/office/drawing/2014/main" id="{C09FA1B5-E16C-43CC-976D-E5325F4D9615}"/>
              </a:ext>
            </a:extLst>
          </p:cNvPr>
          <p:cNvGraphicFramePr>
            <a:graphicFrameLocks noGrp="1"/>
          </p:cNvGraphicFramePr>
          <p:nvPr/>
        </p:nvGraphicFramePr>
        <p:xfrm>
          <a:off x="3553429" y="2014092"/>
          <a:ext cx="2677537" cy="2616034"/>
        </p:xfrm>
        <a:graphic>
          <a:graphicData uri="http://schemas.openxmlformats.org/drawingml/2006/table">
            <a:tbl>
              <a:tblPr bandRow="1">
                <a:tableStyleId>{5C22544A-7EE6-4342-B048-85BDC9FD1C3A}</a:tableStyleId>
              </a:tblPr>
              <a:tblGrid>
                <a:gridCol w="2677537">
                  <a:extLst>
                    <a:ext uri="{9D8B030D-6E8A-4147-A177-3AD203B41FA5}">
                      <a16:colId xmlns:a16="http://schemas.microsoft.com/office/drawing/2014/main" val="1362635670"/>
                    </a:ext>
                  </a:extLst>
                </a:gridCol>
              </a:tblGrid>
              <a:tr h="532217">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To shift left, you need support from the right</a:t>
                      </a:r>
                      <a:endParaRPr lang="en-CA" sz="1600" b="1" kern="1200" dirty="0">
                        <a:solidFill>
                          <a:srgbClr val="2576B7"/>
                        </a:solidFill>
                        <a:latin typeface="Montserrat SemiBold" pitchFamily="2" charset="77"/>
                        <a:ea typeface="+mn-ea"/>
                        <a:cs typeface="+mn-cs"/>
                      </a:endParaRPr>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2036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Shift left involves a change to the traditional support model, which can cause some internal resistance. Manage the change carefully and get buy-in from all levels of support before implementing any changes.</a:t>
                      </a:r>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7" name="Table 26">
            <a:extLst>
              <a:ext uri="{FF2B5EF4-FFF2-40B4-BE49-F238E27FC236}">
                <a16:creationId xmlns:a16="http://schemas.microsoft.com/office/drawing/2014/main" id="{F3AD3190-68CD-4553-B716-65571393DC30}"/>
              </a:ext>
            </a:extLst>
          </p:cNvPr>
          <p:cNvGraphicFramePr>
            <a:graphicFrameLocks noGrp="1"/>
          </p:cNvGraphicFramePr>
          <p:nvPr/>
        </p:nvGraphicFramePr>
        <p:xfrm>
          <a:off x="6357313" y="2014094"/>
          <a:ext cx="2677537" cy="2624149"/>
        </p:xfrm>
        <a:graphic>
          <a:graphicData uri="http://schemas.openxmlformats.org/drawingml/2006/table">
            <a:tbl>
              <a:tblPr bandRow="1">
                <a:tableStyleId>{5C22544A-7EE6-4342-B048-85BDC9FD1C3A}</a:tableStyleId>
              </a:tblPr>
              <a:tblGrid>
                <a:gridCol w="2677537">
                  <a:extLst>
                    <a:ext uri="{9D8B030D-6E8A-4147-A177-3AD203B41FA5}">
                      <a16:colId xmlns:a16="http://schemas.microsoft.com/office/drawing/2014/main" val="1362635670"/>
                    </a:ext>
                  </a:extLst>
                </a:gridCol>
              </a:tblGrid>
              <a:tr h="570993">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If you build it, they won’t come</a:t>
                      </a:r>
                      <a:endParaRPr lang="en-CA" sz="1600" b="1" kern="1200" dirty="0">
                        <a:solidFill>
                          <a:srgbClr val="2576B7"/>
                        </a:solidFill>
                        <a:latin typeface="Montserrat SemiBold" pitchFamily="2" charset="77"/>
                        <a:ea typeface="+mn-ea"/>
                        <a:cs typeface="+mn-cs"/>
                      </a:endParaRPr>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2045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Many organizations build a knowledgebase and self-service portal, sit back to await the benefits, then wonder why nothing changes. Both projects require continual investment, maintenance, communication, and integration into processes in order to succeed.</a:t>
                      </a:r>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8" name="Table 27">
            <a:extLst>
              <a:ext uri="{FF2B5EF4-FFF2-40B4-BE49-F238E27FC236}">
                <a16:creationId xmlns:a16="http://schemas.microsoft.com/office/drawing/2014/main" id="{B64523AE-FEE2-428C-838E-7B923146631D}"/>
              </a:ext>
            </a:extLst>
          </p:cNvPr>
          <p:cNvGraphicFramePr>
            <a:graphicFrameLocks noGrp="1"/>
          </p:cNvGraphicFramePr>
          <p:nvPr>
            <p:extLst>
              <p:ext uri="{D42A27DB-BD31-4B8C-83A1-F6EECF244321}">
                <p14:modId xmlns:p14="http://schemas.microsoft.com/office/powerpoint/2010/main" val="1462728257"/>
              </p:ext>
            </p:extLst>
          </p:nvPr>
        </p:nvGraphicFramePr>
        <p:xfrm>
          <a:off x="9161197" y="2014091"/>
          <a:ext cx="2677537" cy="2569144"/>
        </p:xfrm>
        <a:graphic>
          <a:graphicData uri="http://schemas.openxmlformats.org/drawingml/2006/table">
            <a:tbl>
              <a:tblPr bandRow="1">
                <a:tableStyleId>{5C22544A-7EE6-4342-B048-85BDC9FD1C3A}</a:tableStyleId>
              </a:tblPr>
              <a:tblGrid>
                <a:gridCol w="2677537">
                  <a:extLst>
                    <a:ext uri="{9D8B030D-6E8A-4147-A177-3AD203B41FA5}">
                      <a16:colId xmlns:a16="http://schemas.microsoft.com/office/drawing/2014/main" val="1362635670"/>
                    </a:ext>
                  </a:extLst>
                </a:gridCol>
              </a:tblGrid>
              <a:tr h="352754">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Look at the big picture</a:t>
                      </a:r>
                      <a:endParaRPr lang="en-CA" sz="1600" b="1" kern="1200" dirty="0">
                        <a:solidFill>
                          <a:srgbClr val="2576B7"/>
                        </a:solidFill>
                        <a:latin typeface="Montserrat SemiBold" pitchFamily="2" charset="77"/>
                        <a:ea typeface="+mn-ea"/>
                        <a:cs typeface="+mn-cs"/>
                      </a:endParaRPr>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22163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While specific tasks may shift only one level left, a successful shift-left model impacts processes that flow across all levels of the service desk and beyond. Look holistically across tiers, across types of process workflows, and across IT departments when building your strategy.</a:t>
                      </a:r>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9" name="Table 28">
            <a:extLst>
              <a:ext uri="{FF2B5EF4-FFF2-40B4-BE49-F238E27FC236}">
                <a16:creationId xmlns:a16="http://schemas.microsoft.com/office/drawing/2014/main" id="{9ADA2143-A8C4-4662-89D6-356689B01EDC}"/>
              </a:ext>
            </a:extLst>
          </p:cNvPr>
          <p:cNvGraphicFramePr>
            <a:graphicFrameLocks noGrp="1"/>
          </p:cNvGraphicFramePr>
          <p:nvPr>
            <p:extLst>
              <p:ext uri="{D42A27DB-BD31-4B8C-83A1-F6EECF244321}">
                <p14:modId xmlns:p14="http://schemas.microsoft.com/office/powerpoint/2010/main" val="2256507212"/>
              </p:ext>
            </p:extLst>
          </p:nvPr>
        </p:nvGraphicFramePr>
        <p:xfrm>
          <a:off x="3553428" y="4709791"/>
          <a:ext cx="4067470" cy="1523976"/>
        </p:xfrm>
        <a:graphic>
          <a:graphicData uri="http://schemas.openxmlformats.org/drawingml/2006/table">
            <a:tbl>
              <a:tblPr bandRow="1">
                <a:tableStyleId>{5C22544A-7EE6-4342-B048-85BDC9FD1C3A}</a:tableStyleId>
              </a:tblPr>
              <a:tblGrid>
                <a:gridCol w="4067470">
                  <a:extLst>
                    <a:ext uri="{9D8B030D-6E8A-4147-A177-3AD203B41FA5}">
                      <a16:colId xmlns:a16="http://schemas.microsoft.com/office/drawing/2014/main" val="1362635670"/>
                    </a:ext>
                  </a:extLst>
                </a:gridCol>
              </a:tblGrid>
              <a:tr h="335236">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shift-left metrics can appear counterintuitive</a:t>
                      </a:r>
                      <a:endParaRPr lang="en-CA" sz="1600" b="1" kern="1200" dirty="0">
                        <a:solidFill>
                          <a:srgbClr val="2576B7"/>
                        </a:solidFill>
                        <a:latin typeface="Montserrat SemiBold" pitchFamily="2" charset="77"/>
                        <a:ea typeface="+mn-ea"/>
                        <a:cs typeface="+mn-cs"/>
                      </a:endParaRPr>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769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A successful shift-left program should result in the service desk handling fewer and more complex tickets, which could </a:t>
                      </a:r>
                      <a:r>
                        <a:rPr lang="en-US" sz="1400" i="1" dirty="0">
                          <a:solidFill>
                            <a:srgbClr val="2576B7"/>
                          </a:solidFill>
                          <a:latin typeface="Roboto Condensed Light" panose="02000000000000000000" pitchFamily="2" charset="0"/>
                          <a:ea typeface="Roboto Condensed Light" panose="02000000000000000000" pitchFamily="2" charset="0"/>
                        </a:rPr>
                        <a:t>increase</a:t>
                      </a:r>
                      <a:r>
                        <a:rPr lang="en-US" sz="1400" dirty="0">
                          <a:solidFill>
                            <a:srgbClr val="2576B7"/>
                          </a:solidFill>
                          <a:latin typeface="Roboto Condensed Light" panose="02000000000000000000" pitchFamily="2" charset="0"/>
                          <a:ea typeface="Roboto Condensed Light" panose="02000000000000000000" pitchFamily="2" charset="0"/>
                        </a:rPr>
                        <a:t> mean time to resolve. Carefully define goals and metrics up front to interpret them correctly.</a:t>
                      </a:r>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30" name="Table 29">
            <a:extLst>
              <a:ext uri="{FF2B5EF4-FFF2-40B4-BE49-F238E27FC236}">
                <a16:creationId xmlns:a16="http://schemas.microsoft.com/office/drawing/2014/main" id="{99CBCCF7-D5B5-4A4A-9A88-77D5C5CD1BA8}"/>
              </a:ext>
            </a:extLst>
          </p:cNvPr>
          <p:cNvGraphicFramePr>
            <a:graphicFrameLocks noGrp="1"/>
          </p:cNvGraphicFramePr>
          <p:nvPr>
            <p:extLst>
              <p:ext uri="{D42A27DB-BD31-4B8C-83A1-F6EECF244321}">
                <p14:modId xmlns:p14="http://schemas.microsoft.com/office/powerpoint/2010/main" val="3006506428"/>
              </p:ext>
            </p:extLst>
          </p:nvPr>
        </p:nvGraphicFramePr>
        <p:xfrm>
          <a:off x="7758202" y="4709791"/>
          <a:ext cx="4067470" cy="1523976"/>
        </p:xfrm>
        <a:graphic>
          <a:graphicData uri="http://schemas.openxmlformats.org/drawingml/2006/table">
            <a:tbl>
              <a:tblPr bandRow="1">
                <a:tableStyleId>{5C22544A-7EE6-4342-B048-85BDC9FD1C3A}</a:tableStyleId>
              </a:tblPr>
              <a:tblGrid>
                <a:gridCol w="4067470">
                  <a:extLst>
                    <a:ext uri="{9D8B030D-6E8A-4147-A177-3AD203B41FA5}">
                      <a16:colId xmlns:a16="http://schemas.microsoft.com/office/drawing/2014/main" val="1362635670"/>
                    </a:ext>
                  </a:extLst>
                </a:gridCol>
              </a:tblGrid>
              <a:tr h="335236">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Shift left is a way of working, not a one-time project</a:t>
                      </a:r>
                      <a:endParaRPr lang="en-CA" sz="1600" b="1" kern="1200" dirty="0">
                        <a:solidFill>
                          <a:srgbClr val="2576B7"/>
                        </a:solidFill>
                        <a:latin typeface="Montserrat SemiBold" pitchFamily="2" charset="77"/>
                        <a:ea typeface="+mn-ea"/>
                        <a:cs typeface="+mn-cs"/>
                      </a:endParaRPr>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769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This optimization project will never really have a completion date. Embed the changes in your way of working and have everyone on the team contribute to continual opportunity identification and improvement.</a:t>
                      </a:r>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spTree>
    <p:extLst>
      <p:ext uri="{BB962C8B-B14F-4D97-AF65-F5344CB8AC3E}">
        <p14:creationId xmlns:p14="http://schemas.microsoft.com/office/powerpoint/2010/main" val="35238130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C5B2D50A-4076-44B2-A355-1B3E6359D545}&quot;/&gt;&lt;isInvalidForFieldText val=&quot;0&quot;/&gt;&lt;Image&gt;&lt;filename val=&quot;C:\Users\natalie.sansone\AppData\Local\Temp\CP8220724968Session\CPTrustFolder8220724984\PPTImport822012416828\data\asimages\{C5B2D50A-4076-44B2-A355-1B3E6359D545}_5.png&quot;/&gt;&lt;left val=&quot;105&quot;/&gt;&lt;top val=&quot;204&quot;/&gt;&lt;width val=&quot;282&quot;/&gt;&lt;height val=&quot;40&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83ABA-C57C-4A97-AAAC-8381DAB36AE5}&quot;/&gt;&lt;isInvalidForFieldText val=&quot;0&quot;/&gt;&lt;Image&gt;&lt;filename val=&quot;C:\Users\natalie.sansone\AppData\Local\Temp\CP8220724968Session\CPTrustFolder8220724984\PPTImport822012416828\data\asimages\{9B383ABA-C57C-4A97-AAAC-8381DAB36AE5}_16.png&quot;/&gt;&lt;left val=&quot;26&quot;/&gt;&lt;top val=&quot;342&quot;/&gt;&lt;width val=&quot;55&quot;/&gt;&lt;height val=&quot;56&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heme/theme1.xml><?xml version="1.0" encoding="utf-8"?>
<a:theme xmlns:a="http://schemas.openxmlformats.org/drawingml/2006/main" name="FrontCovers-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4.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ITRG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36000" tIns="36000" rIns="36000" bIns="36000" numCol="1" spcCol="360000" rtlCol="0">
        <a:noAutofit/>
      </a:bodyPr>
      <a:lstStyle>
        <a:defPPr algn="l">
          <a:tabLst/>
          <a:defRPr sz="1600" dirty="0"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ITRG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36000" tIns="36000" rIns="36000" bIns="36000" numCol="1" spcCol="360000" rtlCol="0">
        <a:noAutofit/>
      </a:bodyPr>
      <a:lstStyle>
        <a:defPPr algn="l">
          <a:tabLst/>
          <a:defRPr sz="1600" dirty="0"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3155</Words>
  <Application>Microsoft Office PowerPoint</Application>
  <PresentationFormat>Custom</PresentationFormat>
  <Paragraphs>303</Paragraphs>
  <Slides>18</Slides>
  <Notes>5</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18</vt:i4>
      </vt:variant>
    </vt:vector>
  </HeadingPairs>
  <TitlesOfParts>
    <vt:vector size="35" baseType="lpstr">
      <vt:lpstr>Roboto Condensed Light</vt:lpstr>
      <vt:lpstr>Roboto Condensed</vt:lpstr>
      <vt:lpstr>Arial</vt:lpstr>
      <vt:lpstr>Calibri</vt:lpstr>
      <vt:lpstr>Roboto</vt:lpstr>
      <vt:lpstr>Montserrat Light</vt:lpstr>
      <vt:lpstr>Montserrat</vt:lpstr>
      <vt:lpstr>Exo</vt:lpstr>
      <vt:lpstr>Exo Light</vt:lpstr>
      <vt:lpstr>Montserrat Medium</vt:lpstr>
      <vt:lpstr>Exo DemiBold</vt:lpstr>
      <vt:lpstr>Montserrat SemiBold</vt:lpstr>
      <vt:lpstr>FrontCovers-Light</vt:lpstr>
      <vt:lpstr>BackCovers&amp;Dividers-Dark</vt:lpstr>
      <vt:lpstr>BackCovers&amp;Dividers-Light</vt:lpstr>
      <vt:lpstr>Slide-Generic</vt:lpstr>
      <vt:lpstr>1_Slide-Generic</vt:lpstr>
      <vt:lpstr>PowerPoint Presentation</vt:lpstr>
      <vt:lpstr>Analyst Perspective</vt:lpstr>
      <vt:lpstr>Executive Summary</vt:lpstr>
      <vt:lpstr>PowerPoint Presentation</vt:lpstr>
      <vt:lpstr>Your challenge</vt:lpstr>
      <vt:lpstr>Common obstacles</vt:lpstr>
      <vt:lpstr>Info-Tech’s approach</vt:lpstr>
      <vt:lpstr>Info-Tech’s methodology for building a strategy to shift service support left</vt:lpstr>
      <vt:lpstr>Insight summary</vt:lpstr>
      <vt:lpstr>Blueprint deliverables</vt:lpstr>
      <vt:lpstr>Additional blueprint deliverables</vt:lpstr>
      <vt:lpstr>Project benefits</vt:lpstr>
      <vt:lpstr>Measure the value of shift left</vt:lpstr>
      <vt:lpstr>Executive Brief Case Study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2021-03-03T23:19:41Z</dcterms:created>
  <dcterms:modified xsi:type="dcterms:W3CDTF">2021-03-03T23:26:27Z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2021-03-03T23:25:56Z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6caf6ad6-98cf-4163-ac26-8c8cfd0c3917</vt:lpwstr>
  </property>
  <property fmtid="{D5CDD505-2E9C-101B-9397-08002B2CF9AE}" pid="8" name="MSIP_Label_7d24214e-5322-4789-8422-cbe411bc3a74_ContentBits">
    <vt:lpwstr>0</vt:lpwstr>
  </property>
</Properties>
</file>