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88" r:id="rId2"/>
    <p:sldMasterId id="2147483667" r:id="rId3"/>
  </p:sldMasterIdLst>
  <p:notesMasterIdLst>
    <p:notesMasterId r:id="rId18"/>
  </p:notesMasterIdLst>
  <p:handoutMasterIdLst>
    <p:handoutMasterId r:id="rId19"/>
  </p:handoutMasterIdLst>
  <p:sldIdLst>
    <p:sldId id="549" r:id="rId4"/>
    <p:sldId id="308" r:id="rId5"/>
    <p:sldId id="312" r:id="rId6"/>
    <p:sldId id="534" r:id="rId7"/>
    <p:sldId id="535" r:id="rId8"/>
    <p:sldId id="536" r:id="rId9"/>
    <p:sldId id="537" r:id="rId10"/>
    <p:sldId id="559" r:id="rId11"/>
    <p:sldId id="539" r:id="rId12"/>
    <p:sldId id="541" r:id="rId13"/>
    <p:sldId id="542" r:id="rId14"/>
    <p:sldId id="276" r:id="rId15"/>
    <p:sldId id="356" r:id="rId16"/>
    <p:sldId id="543" r:id="rId17"/>
  </p:sldIdLst>
  <p:sldSz cx="12193588" cy="6858000"/>
  <p:notesSz cx="11309350" cy="20104100"/>
  <p:embeddedFontLst>
    <p:embeddedFont>
      <p:font typeface="Calibri" panose="020F0502020204030204" pitchFamily="34" charset="0"/>
      <p:regular r:id="rId20"/>
      <p:bold r:id="rId21"/>
      <p:italic r:id="rId22"/>
      <p:boldItalic r:id="rId23"/>
    </p:embeddedFont>
    <p:embeddedFont>
      <p:font typeface="Exo" panose="020B0604020202020204" charset="0"/>
      <p:regular r:id="rId24"/>
      <p:bold r:id="rId25"/>
      <p:italic r:id="rId26"/>
      <p:boldItalic r:id="rId27"/>
    </p:embeddedFont>
    <p:embeddedFont>
      <p:font typeface="Exo Light" panose="020B0604020202020204" charset="0"/>
      <p:regular r:id="rId28"/>
      <p:italic r:id="rId29"/>
    </p:embeddedFont>
    <p:embeddedFont>
      <p:font typeface="Montserrat" panose="020B0604020202020204" charset="0"/>
      <p:regular r:id="rId30"/>
      <p:bold r:id="rId31"/>
      <p:italic r:id="rId32"/>
      <p:boldItalic r:id="rId33"/>
    </p:embeddedFont>
    <p:embeddedFont>
      <p:font typeface="Montserrat Light" panose="020B0604020202020204" charset="0"/>
      <p:regular r:id="rId34"/>
      <p:italic r:id="rId35"/>
    </p:embeddedFont>
    <p:embeddedFont>
      <p:font typeface="Montserrat Medium" panose="020B0604020202020204" charset="0"/>
      <p:regular r:id="rId36"/>
      <p:bold r:id="rId37"/>
      <p:italic r:id="rId38"/>
    </p:embeddedFont>
    <p:embeddedFont>
      <p:font typeface="Montserrat SemiBold" panose="020B0604020202020204" charset="0"/>
      <p:regular r:id="rId39"/>
      <p:bold r:id="rId40"/>
      <p:italic r:id="rId41"/>
      <p:boldItalic r:id="rId42"/>
    </p:embeddedFont>
    <p:embeddedFont>
      <p:font typeface="Roboto" panose="020B0604020202020204" charset="0"/>
      <p:regular r:id="rId43"/>
      <p:bold r:id="rId44"/>
      <p:italic r:id="rId45"/>
      <p:boldItalic r:id="rId46"/>
    </p:embeddedFont>
    <p:embeddedFont>
      <p:font typeface="Roboto Condensed Light" panose="020B0604020202020204" charset="0"/>
      <p:regular r:id="rId47"/>
      <p:italic r:id="rId48"/>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Brief Content Slides" id="{A311DB59-13B4-49E4-B48F-D68BC3E5D795}">
          <p14:sldIdLst>
            <p14:sldId id="549"/>
            <p14:sldId id="308"/>
            <p14:sldId id="312"/>
            <p14:sldId id="534"/>
            <p14:sldId id="535"/>
            <p14:sldId id="536"/>
            <p14:sldId id="537"/>
            <p14:sldId id="559"/>
            <p14:sldId id="539"/>
            <p14:sldId id="541"/>
            <p14:sldId id="542"/>
            <p14:sldId id="276"/>
            <p14:sldId id="356"/>
            <p14:sldId id="54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E92"/>
    <a:srgbClr val="289D48"/>
    <a:srgbClr val="EFC351"/>
    <a:srgbClr val="5E3391"/>
    <a:srgbClr val="5E3290"/>
    <a:srgbClr val="5191C5"/>
    <a:srgbClr val="2576B7"/>
    <a:srgbClr val="299D47"/>
    <a:srgbClr val="F17A26"/>
    <a:srgbClr val="F9C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814" autoAdjust="0"/>
    <p:restoredTop sz="96349" autoAdjust="0"/>
  </p:normalViewPr>
  <p:slideViewPr>
    <p:cSldViewPr snapToGrid="0">
      <p:cViewPr varScale="1">
        <p:scale>
          <a:sx n="114" d="100"/>
          <a:sy n="114" d="100"/>
        </p:scale>
        <p:origin x="1212" y="102"/>
      </p:cViewPr>
      <p:guideLst>
        <p:guide orient="horz" pos="3792"/>
        <p:guide pos="3817"/>
      </p:guideLst>
    </p:cSldViewPr>
  </p:slideViewPr>
  <p:notesTextViewPr>
    <p:cViewPr>
      <p:scale>
        <a:sx n="1" d="1"/>
        <a:sy n="1" d="1"/>
      </p:scale>
      <p:origin x="0" y="0"/>
    </p:cViewPr>
  </p:notesText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88D5-481B-A7EE-95CDA0A115D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88D5-481B-A7EE-95CDA0A115D6}"/>
              </c:ext>
            </c:extLst>
          </c:dPt>
          <c:cat>
            <c:strRef>
              <c:f>Sheet1!$A$2:$A$3</c:f>
              <c:strCache>
                <c:ptCount val="2"/>
                <c:pt idx="0">
                  <c:v>1st Qtr</c:v>
                </c:pt>
                <c:pt idx="1">
                  <c:v>2nd Qtr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88D5-481B-A7EE-95CDA0A115D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444E04-674F-4480-ACB8-3C7C5A8C4FB7}" type="doc">
      <dgm:prSet loTypeId="urn:microsoft.com/office/officeart/2005/8/layout/hProcess11" loCatId="process" qsTypeId="urn:microsoft.com/office/officeart/2005/8/quickstyle/simple1" qsCatId="simple" csTypeId="urn:microsoft.com/office/officeart/2005/8/colors/accent1_2" csCatId="accent1" phldr="1"/>
      <dgm:spPr/>
    </dgm:pt>
    <dgm:pt modelId="{0391FEFE-6A27-4BC9-92F1-552DF2149A0E}">
      <dgm:prSet phldrT="[Text]"/>
      <dgm:spPr/>
      <dgm:t>
        <a:bodyPr/>
        <a:lstStyle/>
        <a:p>
          <a:r>
            <a:rPr lang="en-US" b="1" dirty="0">
              <a:latin typeface="Roboto" panose="02000000000000000000" pitchFamily="2" charset="0"/>
              <a:ea typeface="Roboto" panose="02000000000000000000" pitchFamily="2" charset="0"/>
            </a:rPr>
            <a:t>1. Prepare</a:t>
          </a:r>
          <a:endParaRPr lang="en-CA" b="1" dirty="0">
            <a:latin typeface="Roboto" panose="02000000000000000000" pitchFamily="2" charset="0"/>
            <a:ea typeface="Roboto" panose="02000000000000000000" pitchFamily="2" charset="0"/>
          </a:endParaRPr>
        </a:p>
      </dgm:t>
    </dgm:pt>
    <dgm:pt modelId="{4B3CA54F-B99E-4088-B7E6-5EA7FBE81E0A}" type="parTrans" cxnId="{77E9B0CE-2796-4120-9B2B-4BB2691A824B}">
      <dgm:prSet/>
      <dgm:spPr/>
      <dgm:t>
        <a:bodyPr/>
        <a:lstStyle/>
        <a:p>
          <a:endParaRPr lang="en-CA">
            <a:latin typeface="Roboto" panose="02000000000000000000" pitchFamily="2" charset="0"/>
            <a:ea typeface="Roboto" panose="02000000000000000000" pitchFamily="2" charset="0"/>
          </a:endParaRPr>
        </a:p>
      </dgm:t>
    </dgm:pt>
    <dgm:pt modelId="{A6DBBC25-79CA-4D62-83C7-405B55A5E80D}" type="sibTrans" cxnId="{77E9B0CE-2796-4120-9B2B-4BB2691A824B}">
      <dgm:prSet/>
      <dgm:spPr/>
      <dgm:t>
        <a:bodyPr/>
        <a:lstStyle/>
        <a:p>
          <a:endParaRPr lang="en-CA">
            <a:latin typeface="Roboto" panose="02000000000000000000" pitchFamily="2" charset="0"/>
            <a:ea typeface="Roboto" panose="02000000000000000000" pitchFamily="2" charset="0"/>
          </a:endParaRPr>
        </a:p>
      </dgm:t>
    </dgm:pt>
    <dgm:pt modelId="{5567E8A3-A7DF-4C84-8735-E748B9B9F6A5}">
      <dgm:prSet phldrT="[Text]"/>
      <dgm:spPr/>
      <dgm:t>
        <a:bodyPr/>
        <a:lstStyle/>
        <a:p>
          <a:r>
            <a:rPr lang="en-US" b="1" dirty="0">
              <a:latin typeface="Roboto" panose="02000000000000000000" pitchFamily="2" charset="0"/>
              <a:ea typeface="Roboto" panose="02000000000000000000" pitchFamily="2" charset="0"/>
            </a:rPr>
            <a:t>2. Build Relationships</a:t>
          </a:r>
          <a:endParaRPr lang="en-CA" b="1" dirty="0">
            <a:latin typeface="Roboto" panose="02000000000000000000" pitchFamily="2" charset="0"/>
            <a:ea typeface="Roboto" panose="02000000000000000000" pitchFamily="2" charset="0"/>
          </a:endParaRPr>
        </a:p>
      </dgm:t>
    </dgm:pt>
    <dgm:pt modelId="{F813CC5F-DA55-4AA2-B41E-E598344E5C28}" type="parTrans" cxnId="{97E1F4D9-9420-4E90-89BC-03F34D62690E}">
      <dgm:prSet/>
      <dgm:spPr/>
      <dgm:t>
        <a:bodyPr/>
        <a:lstStyle/>
        <a:p>
          <a:endParaRPr lang="en-CA">
            <a:latin typeface="Roboto" panose="02000000000000000000" pitchFamily="2" charset="0"/>
            <a:ea typeface="Roboto" panose="02000000000000000000" pitchFamily="2" charset="0"/>
          </a:endParaRPr>
        </a:p>
      </dgm:t>
    </dgm:pt>
    <dgm:pt modelId="{A465F72A-08ED-4CF6-B2AF-880DEB1B0694}" type="sibTrans" cxnId="{97E1F4D9-9420-4E90-89BC-03F34D62690E}">
      <dgm:prSet/>
      <dgm:spPr/>
      <dgm:t>
        <a:bodyPr/>
        <a:lstStyle/>
        <a:p>
          <a:endParaRPr lang="en-CA">
            <a:latin typeface="Roboto" panose="02000000000000000000" pitchFamily="2" charset="0"/>
            <a:ea typeface="Roboto" panose="02000000000000000000" pitchFamily="2" charset="0"/>
          </a:endParaRPr>
        </a:p>
      </dgm:t>
    </dgm:pt>
    <dgm:pt modelId="{3D1797F8-1D83-4826-87F6-EF7D82CD27A1}">
      <dgm:prSet phldrT="[Text]"/>
      <dgm:spPr/>
      <dgm:t>
        <a:bodyPr/>
        <a:lstStyle/>
        <a:p>
          <a:r>
            <a:rPr lang="en-US" b="1" dirty="0">
              <a:latin typeface="Roboto" panose="02000000000000000000" pitchFamily="2" charset="0"/>
              <a:ea typeface="Roboto" panose="02000000000000000000" pitchFamily="2" charset="0"/>
            </a:rPr>
            <a:t>3. Inventory components of the business </a:t>
          </a:r>
          <a:endParaRPr lang="en-CA" b="1" dirty="0">
            <a:latin typeface="Roboto" panose="02000000000000000000" pitchFamily="2" charset="0"/>
            <a:ea typeface="Roboto" panose="02000000000000000000" pitchFamily="2" charset="0"/>
          </a:endParaRPr>
        </a:p>
      </dgm:t>
    </dgm:pt>
    <dgm:pt modelId="{B570084B-4AE5-4FB3-896C-C431BF3C110B}" type="parTrans" cxnId="{D0048D32-9211-43A3-A48C-0295EF61F5E6}">
      <dgm:prSet/>
      <dgm:spPr/>
      <dgm:t>
        <a:bodyPr/>
        <a:lstStyle/>
        <a:p>
          <a:endParaRPr lang="en-CA">
            <a:latin typeface="Roboto" panose="02000000000000000000" pitchFamily="2" charset="0"/>
            <a:ea typeface="Roboto" panose="02000000000000000000" pitchFamily="2" charset="0"/>
          </a:endParaRPr>
        </a:p>
      </dgm:t>
    </dgm:pt>
    <dgm:pt modelId="{B778B458-AB6B-4C3F-8310-E3E43CFCB0BA}" type="sibTrans" cxnId="{D0048D32-9211-43A3-A48C-0295EF61F5E6}">
      <dgm:prSet/>
      <dgm:spPr/>
      <dgm:t>
        <a:bodyPr/>
        <a:lstStyle/>
        <a:p>
          <a:endParaRPr lang="en-CA">
            <a:latin typeface="Roboto" panose="02000000000000000000" pitchFamily="2" charset="0"/>
            <a:ea typeface="Roboto" panose="02000000000000000000" pitchFamily="2" charset="0"/>
          </a:endParaRPr>
        </a:p>
      </dgm:t>
    </dgm:pt>
    <dgm:pt modelId="{2DB334C2-7D0E-4559-BCF4-DF083CFD267B}">
      <dgm:prSet phldrT="[Text]"/>
      <dgm:spPr/>
      <dgm:t>
        <a:bodyPr/>
        <a:lstStyle/>
        <a:p>
          <a:r>
            <a:rPr lang="en-US" b="1" dirty="0">
              <a:latin typeface="Roboto" panose="02000000000000000000" pitchFamily="2" charset="0"/>
              <a:ea typeface="Roboto" panose="02000000000000000000" pitchFamily="2" charset="0"/>
            </a:rPr>
            <a:t>4. Assess Security Posture</a:t>
          </a:r>
          <a:endParaRPr lang="en-CA" b="1" dirty="0">
            <a:latin typeface="Roboto" panose="02000000000000000000" pitchFamily="2" charset="0"/>
            <a:ea typeface="Roboto" panose="02000000000000000000" pitchFamily="2" charset="0"/>
          </a:endParaRPr>
        </a:p>
      </dgm:t>
    </dgm:pt>
    <dgm:pt modelId="{8EE7BFB5-36D4-445A-B2A1-877622DB27A4}" type="parTrans" cxnId="{DE6DF0BA-75EA-49F4-A6FB-5B6B92F33E04}">
      <dgm:prSet/>
      <dgm:spPr/>
      <dgm:t>
        <a:bodyPr/>
        <a:lstStyle/>
        <a:p>
          <a:endParaRPr lang="en-CA">
            <a:latin typeface="Roboto" panose="02000000000000000000" pitchFamily="2" charset="0"/>
            <a:ea typeface="Roboto" panose="02000000000000000000" pitchFamily="2" charset="0"/>
          </a:endParaRPr>
        </a:p>
      </dgm:t>
    </dgm:pt>
    <dgm:pt modelId="{47E0323D-C5C9-4D86-9599-D0901975D7BB}" type="sibTrans" cxnId="{DE6DF0BA-75EA-49F4-A6FB-5B6B92F33E04}">
      <dgm:prSet/>
      <dgm:spPr/>
      <dgm:t>
        <a:bodyPr/>
        <a:lstStyle/>
        <a:p>
          <a:endParaRPr lang="en-CA">
            <a:latin typeface="Roboto" panose="02000000000000000000" pitchFamily="2" charset="0"/>
            <a:ea typeface="Roboto" panose="02000000000000000000" pitchFamily="2" charset="0"/>
          </a:endParaRPr>
        </a:p>
      </dgm:t>
    </dgm:pt>
    <dgm:pt modelId="{C3098A43-852A-4C18-9D4E-4B6CCBA7CDEE}">
      <dgm:prSet phldrT="[Text]"/>
      <dgm:spPr/>
      <dgm:t>
        <a:bodyPr/>
        <a:lstStyle/>
        <a:p>
          <a:r>
            <a:rPr lang="en-US" b="1" dirty="0">
              <a:latin typeface="Roboto" panose="02000000000000000000" pitchFamily="2" charset="0"/>
              <a:ea typeface="Roboto" panose="02000000000000000000" pitchFamily="2" charset="0"/>
            </a:rPr>
            <a:t>5. Deliver Plan</a:t>
          </a:r>
          <a:endParaRPr lang="en-CA" b="1" dirty="0">
            <a:latin typeface="Roboto" panose="02000000000000000000" pitchFamily="2" charset="0"/>
            <a:ea typeface="Roboto" panose="02000000000000000000" pitchFamily="2" charset="0"/>
          </a:endParaRPr>
        </a:p>
      </dgm:t>
    </dgm:pt>
    <dgm:pt modelId="{43A6AE2B-71E0-427A-9EB5-C9A0D93366B5}" type="parTrans" cxnId="{46D387CF-F600-4B78-B346-0B48417B3E84}">
      <dgm:prSet/>
      <dgm:spPr/>
      <dgm:t>
        <a:bodyPr/>
        <a:lstStyle/>
        <a:p>
          <a:endParaRPr lang="en-CA">
            <a:latin typeface="Roboto" panose="02000000000000000000" pitchFamily="2" charset="0"/>
            <a:ea typeface="Roboto" panose="02000000000000000000" pitchFamily="2" charset="0"/>
          </a:endParaRPr>
        </a:p>
      </dgm:t>
    </dgm:pt>
    <dgm:pt modelId="{E396DCE3-0A8E-4280-B62B-02980C6B5D36}" type="sibTrans" cxnId="{46D387CF-F600-4B78-B346-0B48417B3E84}">
      <dgm:prSet/>
      <dgm:spPr/>
      <dgm:t>
        <a:bodyPr/>
        <a:lstStyle/>
        <a:p>
          <a:endParaRPr lang="en-CA">
            <a:latin typeface="Roboto" panose="02000000000000000000" pitchFamily="2" charset="0"/>
            <a:ea typeface="Roboto" panose="02000000000000000000" pitchFamily="2" charset="0"/>
          </a:endParaRPr>
        </a:p>
      </dgm:t>
    </dgm:pt>
    <dgm:pt modelId="{AB6B2BD3-7B6C-432A-818C-2B8925D99E37}" type="pres">
      <dgm:prSet presAssocID="{86444E04-674F-4480-ACB8-3C7C5A8C4FB7}" presName="Name0" presStyleCnt="0">
        <dgm:presLayoutVars>
          <dgm:dir/>
          <dgm:resizeHandles val="exact"/>
        </dgm:presLayoutVars>
      </dgm:prSet>
      <dgm:spPr/>
    </dgm:pt>
    <dgm:pt modelId="{72B8BFD9-E9DD-4E6C-A177-3CC5DABFD69E}" type="pres">
      <dgm:prSet presAssocID="{86444E04-674F-4480-ACB8-3C7C5A8C4FB7}" presName="arrow" presStyleLbl="bgShp" presStyleIdx="0" presStyleCnt="1"/>
      <dgm:spPr/>
    </dgm:pt>
    <dgm:pt modelId="{402A662C-51F6-4BA3-845A-2D4E6691DAEE}" type="pres">
      <dgm:prSet presAssocID="{86444E04-674F-4480-ACB8-3C7C5A8C4FB7}" presName="points" presStyleCnt="0"/>
      <dgm:spPr/>
    </dgm:pt>
    <dgm:pt modelId="{C704D94A-1B4B-4F68-A2DF-36F702147CC1}" type="pres">
      <dgm:prSet presAssocID="{0391FEFE-6A27-4BC9-92F1-552DF2149A0E}" presName="compositeA" presStyleCnt="0"/>
      <dgm:spPr/>
    </dgm:pt>
    <dgm:pt modelId="{7296A5F1-3C3B-4B58-A8B8-1A55A4BD8287}" type="pres">
      <dgm:prSet presAssocID="{0391FEFE-6A27-4BC9-92F1-552DF2149A0E}" presName="textA" presStyleLbl="revTx" presStyleIdx="0" presStyleCnt="5">
        <dgm:presLayoutVars>
          <dgm:bulletEnabled val="1"/>
        </dgm:presLayoutVars>
      </dgm:prSet>
      <dgm:spPr/>
    </dgm:pt>
    <dgm:pt modelId="{22D080FF-2464-4FA7-ACF7-66747B51C3E4}" type="pres">
      <dgm:prSet presAssocID="{0391FEFE-6A27-4BC9-92F1-552DF2149A0E}" presName="circleA" presStyleLbl="node1" presStyleIdx="0" presStyleCnt="5"/>
      <dgm:spPr/>
    </dgm:pt>
    <dgm:pt modelId="{3682FA18-EE9D-4AAE-878F-EAE3C177BE5F}" type="pres">
      <dgm:prSet presAssocID="{0391FEFE-6A27-4BC9-92F1-552DF2149A0E}" presName="spaceA" presStyleCnt="0"/>
      <dgm:spPr/>
    </dgm:pt>
    <dgm:pt modelId="{63626C1D-C841-4900-91F2-A97FA6499DC9}" type="pres">
      <dgm:prSet presAssocID="{A6DBBC25-79CA-4D62-83C7-405B55A5E80D}" presName="space" presStyleCnt="0"/>
      <dgm:spPr/>
    </dgm:pt>
    <dgm:pt modelId="{FE1F8BD2-06C6-46B7-906C-8FAC571C6F7A}" type="pres">
      <dgm:prSet presAssocID="{5567E8A3-A7DF-4C84-8735-E748B9B9F6A5}" presName="compositeB" presStyleCnt="0"/>
      <dgm:spPr/>
    </dgm:pt>
    <dgm:pt modelId="{503379E0-6194-4A77-9DE2-185B78D30F41}" type="pres">
      <dgm:prSet presAssocID="{5567E8A3-A7DF-4C84-8735-E748B9B9F6A5}" presName="textB" presStyleLbl="revTx" presStyleIdx="1" presStyleCnt="5">
        <dgm:presLayoutVars>
          <dgm:bulletEnabled val="1"/>
        </dgm:presLayoutVars>
      </dgm:prSet>
      <dgm:spPr/>
    </dgm:pt>
    <dgm:pt modelId="{7CC32687-F93B-436F-B3C1-4F7862AC0B29}" type="pres">
      <dgm:prSet presAssocID="{5567E8A3-A7DF-4C84-8735-E748B9B9F6A5}" presName="circleB" presStyleLbl="node1" presStyleIdx="1" presStyleCnt="5"/>
      <dgm:spPr/>
    </dgm:pt>
    <dgm:pt modelId="{6160FCDC-A372-4F06-B5D1-94689CCE1ED2}" type="pres">
      <dgm:prSet presAssocID="{5567E8A3-A7DF-4C84-8735-E748B9B9F6A5}" presName="spaceB" presStyleCnt="0"/>
      <dgm:spPr/>
    </dgm:pt>
    <dgm:pt modelId="{81309DB6-486A-40C5-B9F9-B781A20B4DE1}" type="pres">
      <dgm:prSet presAssocID="{A465F72A-08ED-4CF6-B2AF-880DEB1B0694}" presName="space" presStyleCnt="0"/>
      <dgm:spPr/>
    </dgm:pt>
    <dgm:pt modelId="{D5904778-EF60-4C12-B607-9FF6754838B6}" type="pres">
      <dgm:prSet presAssocID="{3D1797F8-1D83-4826-87F6-EF7D82CD27A1}" presName="compositeA" presStyleCnt="0"/>
      <dgm:spPr/>
    </dgm:pt>
    <dgm:pt modelId="{1CFE1CB8-59D1-48A0-87D5-34E3CD696D0B}" type="pres">
      <dgm:prSet presAssocID="{3D1797F8-1D83-4826-87F6-EF7D82CD27A1}" presName="textA" presStyleLbl="revTx" presStyleIdx="2" presStyleCnt="5">
        <dgm:presLayoutVars>
          <dgm:bulletEnabled val="1"/>
        </dgm:presLayoutVars>
      </dgm:prSet>
      <dgm:spPr/>
    </dgm:pt>
    <dgm:pt modelId="{6233DA8B-51D7-44B1-81E1-6416761CBB6F}" type="pres">
      <dgm:prSet presAssocID="{3D1797F8-1D83-4826-87F6-EF7D82CD27A1}" presName="circleA" presStyleLbl="node1" presStyleIdx="2" presStyleCnt="5"/>
      <dgm:spPr/>
    </dgm:pt>
    <dgm:pt modelId="{9539F3B2-A179-44A4-89DA-AC97DE3355B4}" type="pres">
      <dgm:prSet presAssocID="{3D1797F8-1D83-4826-87F6-EF7D82CD27A1}" presName="spaceA" presStyleCnt="0"/>
      <dgm:spPr/>
    </dgm:pt>
    <dgm:pt modelId="{2C6F641D-AAF3-4AE2-B4DD-416DAEFEDF45}" type="pres">
      <dgm:prSet presAssocID="{B778B458-AB6B-4C3F-8310-E3E43CFCB0BA}" presName="space" presStyleCnt="0"/>
      <dgm:spPr/>
    </dgm:pt>
    <dgm:pt modelId="{98A1B696-0A25-4C30-9045-12D2A747ED7A}" type="pres">
      <dgm:prSet presAssocID="{2DB334C2-7D0E-4559-BCF4-DF083CFD267B}" presName="compositeB" presStyleCnt="0"/>
      <dgm:spPr/>
    </dgm:pt>
    <dgm:pt modelId="{57AE6F06-0E72-451A-9B71-B1FFCA0137D6}" type="pres">
      <dgm:prSet presAssocID="{2DB334C2-7D0E-4559-BCF4-DF083CFD267B}" presName="textB" presStyleLbl="revTx" presStyleIdx="3" presStyleCnt="5">
        <dgm:presLayoutVars>
          <dgm:bulletEnabled val="1"/>
        </dgm:presLayoutVars>
      </dgm:prSet>
      <dgm:spPr/>
    </dgm:pt>
    <dgm:pt modelId="{35B2A69A-6547-4A24-AEBA-B0536DF4C347}" type="pres">
      <dgm:prSet presAssocID="{2DB334C2-7D0E-4559-BCF4-DF083CFD267B}" presName="circleB" presStyleLbl="node1" presStyleIdx="3" presStyleCnt="5"/>
      <dgm:spPr/>
    </dgm:pt>
    <dgm:pt modelId="{635108B0-91FA-4456-B8E6-2DC3889775CC}" type="pres">
      <dgm:prSet presAssocID="{2DB334C2-7D0E-4559-BCF4-DF083CFD267B}" presName="spaceB" presStyleCnt="0"/>
      <dgm:spPr/>
    </dgm:pt>
    <dgm:pt modelId="{DDEE0188-65A9-4BDB-BAE1-0A0772560B12}" type="pres">
      <dgm:prSet presAssocID="{47E0323D-C5C9-4D86-9599-D0901975D7BB}" presName="space" presStyleCnt="0"/>
      <dgm:spPr/>
    </dgm:pt>
    <dgm:pt modelId="{65D310B7-92FB-4B0D-B76C-4E9B7709440C}" type="pres">
      <dgm:prSet presAssocID="{C3098A43-852A-4C18-9D4E-4B6CCBA7CDEE}" presName="compositeA" presStyleCnt="0"/>
      <dgm:spPr/>
    </dgm:pt>
    <dgm:pt modelId="{73C40A8D-1E81-4BD0-ABB5-9E27E32E8CD8}" type="pres">
      <dgm:prSet presAssocID="{C3098A43-852A-4C18-9D4E-4B6CCBA7CDEE}" presName="textA" presStyleLbl="revTx" presStyleIdx="4" presStyleCnt="5">
        <dgm:presLayoutVars>
          <dgm:bulletEnabled val="1"/>
        </dgm:presLayoutVars>
      </dgm:prSet>
      <dgm:spPr/>
    </dgm:pt>
    <dgm:pt modelId="{13719D78-445B-4D82-A681-3C87B3ED229F}" type="pres">
      <dgm:prSet presAssocID="{C3098A43-852A-4C18-9D4E-4B6CCBA7CDEE}" presName="circleA" presStyleLbl="node1" presStyleIdx="4" presStyleCnt="5"/>
      <dgm:spPr/>
    </dgm:pt>
    <dgm:pt modelId="{39188439-0AD2-4303-A548-72A259C81E0B}" type="pres">
      <dgm:prSet presAssocID="{C3098A43-852A-4C18-9D4E-4B6CCBA7CDEE}" presName="spaceA" presStyleCnt="0"/>
      <dgm:spPr/>
    </dgm:pt>
  </dgm:ptLst>
  <dgm:cxnLst>
    <dgm:cxn modelId="{C0C4A90E-05C9-45EA-9902-010E499AAAF5}" type="presOf" srcId="{3D1797F8-1D83-4826-87F6-EF7D82CD27A1}" destId="{1CFE1CB8-59D1-48A0-87D5-34E3CD696D0B}" srcOrd="0" destOrd="0" presId="urn:microsoft.com/office/officeart/2005/8/layout/hProcess11"/>
    <dgm:cxn modelId="{D0048D32-9211-43A3-A48C-0295EF61F5E6}" srcId="{86444E04-674F-4480-ACB8-3C7C5A8C4FB7}" destId="{3D1797F8-1D83-4826-87F6-EF7D82CD27A1}" srcOrd="2" destOrd="0" parTransId="{B570084B-4AE5-4FB3-896C-C431BF3C110B}" sibTransId="{B778B458-AB6B-4C3F-8310-E3E43CFCB0BA}"/>
    <dgm:cxn modelId="{4A9C1D3D-3603-4D60-A5EC-F1FB08EAC445}" type="presOf" srcId="{0391FEFE-6A27-4BC9-92F1-552DF2149A0E}" destId="{7296A5F1-3C3B-4B58-A8B8-1A55A4BD8287}" srcOrd="0" destOrd="0" presId="urn:microsoft.com/office/officeart/2005/8/layout/hProcess11"/>
    <dgm:cxn modelId="{9B883945-ED98-4192-88FA-20E2230D2DB0}" type="presOf" srcId="{C3098A43-852A-4C18-9D4E-4B6CCBA7CDEE}" destId="{73C40A8D-1E81-4BD0-ABB5-9E27E32E8CD8}" srcOrd="0" destOrd="0" presId="urn:microsoft.com/office/officeart/2005/8/layout/hProcess11"/>
    <dgm:cxn modelId="{7EB2967A-D11E-465C-AFC1-4594FC16859E}" type="presOf" srcId="{2DB334C2-7D0E-4559-BCF4-DF083CFD267B}" destId="{57AE6F06-0E72-451A-9B71-B1FFCA0137D6}" srcOrd="0" destOrd="0" presId="urn:microsoft.com/office/officeart/2005/8/layout/hProcess11"/>
    <dgm:cxn modelId="{2A5B5086-E58A-44F6-8ACE-B9F9940F4D77}" type="presOf" srcId="{5567E8A3-A7DF-4C84-8735-E748B9B9F6A5}" destId="{503379E0-6194-4A77-9DE2-185B78D30F41}" srcOrd="0" destOrd="0" presId="urn:microsoft.com/office/officeart/2005/8/layout/hProcess11"/>
    <dgm:cxn modelId="{DE6DF0BA-75EA-49F4-A6FB-5B6B92F33E04}" srcId="{86444E04-674F-4480-ACB8-3C7C5A8C4FB7}" destId="{2DB334C2-7D0E-4559-BCF4-DF083CFD267B}" srcOrd="3" destOrd="0" parTransId="{8EE7BFB5-36D4-445A-B2A1-877622DB27A4}" sibTransId="{47E0323D-C5C9-4D86-9599-D0901975D7BB}"/>
    <dgm:cxn modelId="{77E9B0CE-2796-4120-9B2B-4BB2691A824B}" srcId="{86444E04-674F-4480-ACB8-3C7C5A8C4FB7}" destId="{0391FEFE-6A27-4BC9-92F1-552DF2149A0E}" srcOrd="0" destOrd="0" parTransId="{4B3CA54F-B99E-4088-B7E6-5EA7FBE81E0A}" sibTransId="{A6DBBC25-79CA-4D62-83C7-405B55A5E80D}"/>
    <dgm:cxn modelId="{46D387CF-F600-4B78-B346-0B48417B3E84}" srcId="{86444E04-674F-4480-ACB8-3C7C5A8C4FB7}" destId="{C3098A43-852A-4C18-9D4E-4B6CCBA7CDEE}" srcOrd="4" destOrd="0" parTransId="{43A6AE2B-71E0-427A-9EB5-C9A0D93366B5}" sibTransId="{E396DCE3-0A8E-4280-B62B-02980C6B5D36}"/>
    <dgm:cxn modelId="{896EF0D6-9F9C-490E-A010-54A7C1751E47}" type="presOf" srcId="{86444E04-674F-4480-ACB8-3C7C5A8C4FB7}" destId="{AB6B2BD3-7B6C-432A-818C-2B8925D99E37}" srcOrd="0" destOrd="0" presId="urn:microsoft.com/office/officeart/2005/8/layout/hProcess11"/>
    <dgm:cxn modelId="{97E1F4D9-9420-4E90-89BC-03F34D62690E}" srcId="{86444E04-674F-4480-ACB8-3C7C5A8C4FB7}" destId="{5567E8A3-A7DF-4C84-8735-E748B9B9F6A5}" srcOrd="1" destOrd="0" parTransId="{F813CC5F-DA55-4AA2-B41E-E598344E5C28}" sibTransId="{A465F72A-08ED-4CF6-B2AF-880DEB1B0694}"/>
    <dgm:cxn modelId="{A036ED50-60A5-4AA4-84EF-6E347ED9A3FE}" type="presParOf" srcId="{AB6B2BD3-7B6C-432A-818C-2B8925D99E37}" destId="{72B8BFD9-E9DD-4E6C-A177-3CC5DABFD69E}" srcOrd="0" destOrd="0" presId="urn:microsoft.com/office/officeart/2005/8/layout/hProcess11"/>
    <dgm:cxn modelId="{CA27ECC1-2997-4792-991C-CE107A19B492}" type="presParOf" srcId="{AB6B2BD3-7B6C-432A-818C-2B8925D99E37}" destId="{402A662C-51F6-4BA3-845A-2D4E6691DAEE}" srcOrd="1" destOrd="0" presId="urn:microsoft.com/office/officeart/2005/8/layout/hProcess11"/>
    <dgm:cxn modelId="{F128510D-5451-4FC4-A8CD-A10AA689F136}" type="presParOf" srcId="{402A662C-51F6-4BA3-845A-2D4E6691DAEE}" destId="{C704D94A-1B4B-4F68-A2DF-36F702147CC1}" srcOrd="0" destOrd="0" presId="urn:microsoft.com/office/officeart/2005/8/layout/hProcess11"/>
    <dgm:cxn modelId="{C9F2EDEB-45DD-4472-9BB0-0408CCBA113F}" type="presParOf" srcId="{C704D94A-1B4B-4F68-A2DF-36F702147CC1}" destId="{7296A5F1-3C3B-4B58-A8B8-1A55A4BD8287}" srcOrd="0" destOrd="0" presId="urn:microsoft.com/office/officeart/2005/8/layout/hProcess11"/>
    <dgm:cxn modelId="{E62C0C6E-C794-46AB-BB2F-766B873D9178}" type="presParOf" srcId="{C704D94A-1B4B-4F68-A2DF-36F702147CC1}" destId="{22D080FF-2464-4FA7-ACF7-66747B51C3E4}" srcOrd="1" destOrd="0" presId="urn:microsoft.com/office/officeart/2005/8/layout/hProcess11"/>
    <dgm:cxn modelId="{072253F6-6287-4852-A92E-7FED48B71260}" type="presParOf" srcId="{C704D94A-1B4B-4F68-A2DF-36F702147CC1}" destId="{3682FA18-EE9D-4AAE-878F-EAE3C177BE5F}" srcOrd="2" destOrd="0" presId="urn:microsoft.com/office/officeart/2005/8/layout/hProcess11"/>
    <dgm:cxn modelId="{5ED7DBFD-619C-4CAC-B24E-CF0A61DED821}" type="presParOf" srcId="{402A662C-51F6-4BA3-845A-2D4E6691DAEE}" destId="{63626C1D-C841-4900-91F2-A97FA6499DC9}" srcOrd="1" destOrd="0" presId="urn:microsoft.com/office/officeart/2005/8/layout/hProcess11"/>
    <dgm:cxn modelId="{78C1A3BF-291F-4A79-865C-86A1CE39D842}" type="presParOf" srcId="{402A662C-51F6-4BA3-845A-2D4E6691DAEE}" destId="{FE1F8BD2-06C6-46B7-906C-8FAC571C6F7A}" srcOrd="2" destOrd="0" presId="urn:microsoft.com/office/officeart/2005/8/layout/hProcess11"/>
    <dgm:cxn modelId="{A1614083-EEA0-4C26-BA2E-EBDC4CDA38A7}" type="presParOf" srcId="{FE1F8BD2-06C6-46B7-906C-8FAC571C6F7A}" destId="{503379E0-6194-4A77-9DE2-185B78D30F41}" srcOrd="0" destOrd="0" presId="urn:microsoft.com/office/officeart/2005/8/layout/hProcess11"/>
    <dgm:cxn modelId="{EE322205-32D2-425B-A71B-74C488122AAC}" type="presParOf" srcId="{FE1F8BD2-06C6-46B7-906C-8FAC571C6F7A}" destId="{7CC32687-F93B-436F-B3C1-4F7862AC0B29}" srcOrd="1" destOrd="0" presId="urn:microsoft.com/office/officeart/2005/8/layout/hProcess11"/>
    <dgm:cxn modelId="{A0CACA49-5420-4713-896D-FE2D33B35EBE}" type="presParOf" srcId="{FE1F8BD2-06C6-46B7-906C-8FAC571C6F7A}" destId="{6160FCDC-A372-4F06-B5D1-94689CCE1ED2}" srcOrd="2" destOrd="0" presId="urn:microsoft.com/office/officeart/2005/8/layout/hProcess11"/>
    <dgm:cxn modelId="{D628AF65-FCB2-4F68-89BF-156E1EDB785B}" type="presParOf" srcId="{402A662C-51F6-4BA3-845A-2D4E6691DAEE}" destId="{81309DB6-486A-40C5-B9F9-B781A20B4DE1}" srcOrd="3" destOrd="0" presId="urn:microsoft.com/office/officeart/2005/8/layout/hProcess11"/>
    <dgm:cxn modelId="{03320A31-016C-418D-80F9-0DCF3D6613B9}" type="presParOf" srcId="{402A662C-51F6-4BA3-845A-2D4E6691DAEE}" destId="{D5904778-EF60-4C12-B607-9FF6754838B6}" srcOrd="4" destOrd="0" presId="urn:microsoft.com/office/officeart/2005/8/layout/hProcess11"/>
    <dgm:cxn modelId="{C1EEA1FB-6E2F-431D-9237-92DCCC351698}" type="presParOf" srcId="{D5904778-EF60-4C12-B607-9FF6754838B6}" destId="{1CFE1CB8-59D1-48A0-87D5-34E3CD696D0B}" srcOrd="0" destOrd="0" presId="urn:microsoft.com/office/officeart/2005/8/layout/hProcess11"/>
    <dgm:cxn modelId="{C54DC12C-B62B-4893-A140-457650103E6E}" type="presParOf" srcId="{D5904778-EF60-4C12-B607-9FF6754838B6}" destId="{6233DA8B-51D7-44B1-81E1-6416761CBB6F}" srcOrd="1" destOrd="0" presId="urn:microsoft.com/office/officeart/2005/8/layout/hProcess11"/>
    <dgm:cxn modelId="{C06AAD7F-DA03-401A-B270-95EC09CEC001}" type="presParOf" srcId="{D5904778-EF60-4C12-B607-9FF6754838B6}" destId="{9539F3B2-A179-44A4-89DA-AC97DE3355B4}" srcOrd="2" destOrd="0" presId="urn:microsoft.com/office/officeart/2005/8/layout/hProcess11"/>
    <dgm:cxn modelId="{A6D8A4C7-0CC1-4FB5-BEFF-3FB6F21E5715}" type="presParOf" srcId="{402A662C-51F6-4BA3-845A-2D4E6691DAEE}" destId="{2C6F641D-AAF3-4AE2-B4DD-416DAEFEDF45}" srcOrd="5" destOrd="0" presId="urn:microsoft.com/office/officeart/2005/8/layout/hProcess11"/>
    <dgm:cxn modelId="{DB5F0DFB-4BB2-409D-AFA1-866A77A6AEDA}" type="presParOf" srcId="{402A662C-51F6-4BA3-845A-2D4E6691DAEE}" destId="{98A1B696-0A25-4C30-9045-12D2A747ED7A}" srcOrd="6" destOrd="0" presId="urn:microsoft.com/office/officeart/2005/8/layout/hProcess11"/>
    <dgm:cxn modelId="{30AF95EE-989B-49EB-89AE-17F9569AD0C7}" type="presParOf" srcId="{98A1B696-0A25-4C30-9045-12D2A747ED7A}" destId="{57AE6F06-0E72-451A-9B71-B1FFCA0137D6}" srcOrd="0" destOrd="0" presId="urn:microsoft.com/office/officeart/2005/8/layout/hProcess11"/>
    <dgm:cxn modelId="{D3603CCC-5C64-4F2A-8107-B3D093DCE8D1}" type="presParOf" srcId="{98A1B696-0A25-4C30-9045-12D2A747ED7A}" destId="{35B2A69A-6547-4A24-AEBA-B0536DF4C347}" srcOrd="1" destOrd="0" presId="urn:microsoft.com/office/officeart/2005/8/layout/hProcess11"/>
    <dgm:cxn modelId="{7B38D935-3AAE-4F8C-8CA8-916CDE2367CF}" type="presParOf" srcId="{98A1B696-0A25-4C30-9045-12D2A747ED7A}" destId="{635108B0-91FA-4456-B8E6-2DC3889775CC}" srcOrd="2" destOrd="0" presId="urn:microsoft.com/office/officeart/2005/8/layout/hProcess11"/>
    <dgm:cxn modelId="{3612A163-7717-425C-8A79-BC38D8271F33}" type="presParOf" srcId="{402A662C-51F6-4BA3-845A-2D4E6691DAEE}" destId="{DDEE0188-65A9-4BDB-BAE1-0A0772560B12}" srcOrd="7" destOrd="0" presId="urn:microsoft.com/office/officeart/2005/8/layout/hProcess11"/>
    <dgm:cxn modelId="{3644412E-FA5F-430B-9A6B-C4291F6A1873}" type="presParOf" srcId="{402A662C-51F6-4BA3-845A-2D4E6691DAEE}" destId="{65D310B7-92FB-4B0D-B76C-4E9B7709440C}" srcOrd="8" destOrd="0" presId="urn:microsoft.com/office/officeart/2005/8/layout/hProcess11"/>
    <dgm:cxn modelId="{D2F6660D-B273-426E-ABDE-C7344D89CF17}" type="presParOf" srcId="{65D310B7-92FB-4B0D-B76C-4E9B7709440C}" destId="{73C40A8D-1E81-4BD0-ABB5-9E27E32E8CD8}" srcOrd="0" destOrd="0" presId="urn:microsoft.com/office/officeart/2005/8/layout/hProcess11"/>
    <dgm:cxn modelId="{BE377E15-9A3B-40D6-A0CE-524DBB25A3BC}" type="presParOf" srcId="{65D310B7-92FB-4B0D-B76C-4E9B7709440C}" destId="{13719D78-445B-4D82-A681-3C87B3ED229F}" srcOrd="1" destOrd="0" presId="urn:microsoft.com/office/officeart/2005/8/layout/hProcess11"/>
    <dgm:cxn modelId="{05F33AA0-9093-4033-9C2A-09B0B7601667}" type="presParOf" srcId="{65D310B7-92FB-4B0D-B76C-4E9B7709440C}" destId="{39188439-0AD2-4303-A548-72A259C81E0B}"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5</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 &amp; Phase 3</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4</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8BFD9-E9DD-4E6C-A177-3CC5DABFD69E}">
      <dsp:nvSpPr>
        <dsp:cNvPr id="0" name=""/>
        <dsp:cNvSpPr/>
      </dsp:nvSpPr>
      <dsp:spPr>
        <a:xfrm>
          <a:off x="0" y="489394"/>
          <a:ext cx="6607082" cy="65252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6A5F1-3C3B-4B58-A8B8-1A55A4BD8287}">
      <dsp:nvSpPr>
        <dsp:cNvPr id="0" name=""/>
        <dsp:cNvSpPr/>
      </dsp:nvSpPr>
      <dsp:spPr>
        <a:xfrm>
          <a:off x="2613" y="0"/>
          <a:ext cx="1142528" cy="652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b="1" kern="1200" dirty="0">
              <a:latin typeface="Roboto" panose="02000000000000000000" pitchFamily="2" charset="0"/>
              <a:ea typeface="Roboto" panose="02000000000000000000" pitchFamily="2" charset="0"/>
            </a:rPr>
            <a:t>1. Prepare</a:t>
          </a:r>
          <a:endParaRPr lang="en-CA" sz="1000" b="1" kern="1200" dirty="0">
            <a:latin typeface="Roboto" panose="02000000000000000000" pitchFamily="2" charset="0"/>
            <a:ea typeface="Roboto" panose="02000000000000000000" pitchFamily="2" charset="0"/>
          </a:endParaRPr>
        </a:p>
      </dsp:txBody>
      <dsp:txXfrm>
        <a:off x="2613" y="0"/>
        <a:ext cx="1142528" cy="652526"/>
      </dsp:txXfrm>
    </dsp:sp>
    <dsp:sp modelId="{22D080FF-2464-4FA7-ACF7-66747B51C3E4}">
      <dsp:nvSpPr>
        <dsp:cNvPr id="0" name=""/>
        <dsp:cNvSpPr/>
      </dsp:nvSpPr>
      <dsp:spPr>
        <a:xfrm>
          <a:off x="492311" y="734091"/>
          <a:ext cx="163131" cy="163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379E0-6194-4A77-9DE2-185B78D30F41}">
      <dsp:nvSpPr>
        <dsp:cNvPr id="0" name=""/>
        <dsp:cNvSpPr/>
      </dsp:nvSpPr>
      <dsp:spPr>
        <a:xfrm>
          <a:off x="1202267" y="978789"/>
          <a:ext cx="1142528" cy="652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b="1" kern="1200" dirty="0">
              <a:latin typeface="Roboto" panose="02000000000000000000" pitchFamily="2" charset="0"/>
              <a:ea typeface="Roboto" panose="02000000000000000000" pitchFamily="2" charset="0"/>
            </a:rPr>
            <a:t>2. Build Relationships</a:t>
          </a:r>
          <a:endParaRPr lang="en-CA" sz="1000" b="1" kern="1200" dirty="0">
            <a:latin typeface="Roboto" panose="02000000000000000000" pitchFamily="2" charset="0"/>
            <a:ea typeface="Roboto" panose="02000000000000000000" pitchFamily="2" charset="0"/>
          </a:endParaRPr>
        </a:p>
      </dsp:txBody>
      <dsp:txXfrm>
        <a:off x="1202267" y="978789"/>
        <a:ext cx="1142528" cy="652526"/>
      </dsp:txXfrm>
    </dsp:sp>
    <dsp:sp modelId="{7CC32687-F93B-436F-B3C1-4F7862AC0B29}">
      <dsp:nvSpPr>
        <dsp:cNvPr id="0" name=""/>
        <dsp:cNvSpPr/>
      </dsp:nvSpPr>
      <dsp:spPr>
        <a:xfrm>
          <a:off x="1691966" y="734091"/>
          <a:ext cx="163131" cy="163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E1CB8-59D1-48A0-87D5-34E3CD696D0B}">
      <dsp:nvSpPr>
        <dsp:cNvPr id="0" name=""/>
        <dsp:cNvSpPr/>
      </dsp:nvSpPr>
      <dsp:spPr>
        <a:xfrm>
          <a:off x="2401922" y="0"/>
          <a:ext cx="1142528" cy="652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b="1" kern="1200" dirty="0">
              <a:latin typeface="Roboto" panose="02000000000000000000" pitchFamily="2" charset="0"/>
              <a:ea typeface="Roboto" panose="02000000000000000000" pitchFamily="2" charset="0"/>
            </a:rPr>
            <a:t>3. Inventory components of the business </a:t>
          </a:r>
          <a:endParaRPr lang="en-CA" sz="1000" b="1" kern="1200" dirty="0">
            <a:latin typeface="Roboto" panose="02000000000000000000" pitchFamily="2" charset="0"/>
            <a:ea typeface="Roboto" panose="02000000000000000000" pitchFamily="2" charset="0"/>
          </a:endParaRPr>
        </a:p>
      </dsp:txBody>
      <dsp:txXfrm>
        <a:off x="2401922" y="0"/>
        <a:ext cx="1142528" cy="652526"/>
      </dsp:txXfrm>
    </dsp:sp>
    <dsp:sp modelId="{6233DA8B-51D7-44B1-81E1-6416761CBB6F}">
      <dsp:nvSpPr>
        <dsp:cNvPr id="0" name=""/>
        <dsp:cNvSpPr/>
      </dsp:nvSpPr>
      <dsp:spPr>
        <a:xfrm>
          <a:off x="2891621" y="734091"/>
          <a:ext cx="163131" cy="163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E6F06-0E72-451A-9B71-B1FFCA0137D6}">
      <dsp:nvSpPr>
        <dsp:cNvPr id="0" name=""/>
        <dsp:cNvSpPr/>
      </dsp:nvSpPr>
      <dsp:spPr>
        <a:xfrm>
          <a:off x="3601577" y="978789"/>
          <a:ext cx="1142528" cy="652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b="1" kern="1200" dirty="0">
              <a:latin typeface="Roboto" panose="02000000000000000000" pitchFamily="2" charset="0"/>
              <a:ea typeface="Roboto" panose="02000000000000000000" pitchFamily="2" charset="0"/>
            </a:rPr>
            <a:t>4. Assess Security Posture</a:t>
          </a:r>
          <a:endParaRPr lang="en-CA" sz="1000" b="1" kern="1200" dirty="0">
            <a:latin typeface="Roboto" panose="02000000000000000000" pitchFamily="2" charset="0"/>
            <a:ea typeface="Roboto" panose="02000000000000000000" pitchFamily="2" charset="0"/>
          </a:endParaRPr>
        </a:p>
      </dsp:txBody>
      <dsp:txXfrm>
        <a:off x="3601577" y="978789"/>
        <a:ext cx="1142528" cy="652526"/>
      </dsp:txXfrm>
    </dsp:sp>
    <dsp:sp modelId="{35B2A69A-6547-4A24-AEBA-B0536DF4C347}">
      <dsp:nvSpPr>
        <dsp:cNvPr id="0" name=""/>
        <dsp:cNvSpPr/>
      </dsp:nvSpPr>
      <dsp:spPr>
        <a:xfrm>
          <a:off x="4091275" y="734091"/>
          <a:ext cx="163131" cy="163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40A8D-1E81-4BD0-ABB5-9E27E32E8CD8}">
      <dsp:nvSpPr>
        <dsp:cNvPr id="0" name=""/>
        <dsp:cNvSpPr/>
      </dsp:nvSpPr>
      <dsp:spPr>
        <a:xfrm>
          <a:off x="4801232" y="0"/>
          <a:ext cx="1142528" cy="652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b="1" kern="1200" dirty="0">
              <a:latin typeface="Roboto" panose="02000000000000000000" pitchFamily="2" charset="0"/>
              <a:ea typeface="Roboto" panose="02000000000000000000" pitchFamily="2" charset="0"/>
            </a:rPr>
            <a:t>5. Deliver Plan</a:t>
          </a:r>
          <a:endParaRPr lang="en-CA" sz="1000" b="1" kern="1200" dirty="0">
            <a:latin typeface="Roboto" panose="02000000000000000000" pitchFamily="2" charset="0"/>
            <a:ea typeface="Roboto" panose="02000000000000000000" pitchFamily="2" charset="0"/>
          </a:endParaRPr>
        </a:p>
      </dsp:txBody>
      <dsp:txXfrm>
        <a:off x="4801232" y="0"/>
        <a:ext cx="1142528" cy="652526"/>
      </dsp:txXfrm>
    </dsp:sp>
    <dsp:sp modelId="{13719D78-445B-4D82-A681-3C87B3ED229F}">
      <dsp:nvSpPr>
        <dsp:cNvPr id="0" name=""/>
        <dsp:cNvSpPr/>
      </dsp:nvSpPr>
      <dsp:spPr>
        <a:xfrm>
          <a:off x="5290930" y="734091"/>
          <a:ext cx="163131" cy="163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chemeClr val="accent1">
            <a:shade val="80000"/>
            <a:hueOff val="178306"/>
            <a:satOff val="-9891"/>
            <a:lumOff val="10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 &amp; Phase 3</a:t>
          </a:r>
          <a:endParaRPr lang="en-CA" sz="1200" kern="1200" dirty="0">
            <a:latin typeface="Montserrat" panose="00000500000000000000" pitchFamily="2" charset="0"/>
          </a:endParaRP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chemeClr val="accent1">
            <a:shade val="80000"/>
            <a:hueOff val="356612"/>
            <a:satOff val="-19782"/>
            <a:lumOff val="21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5</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9/21/2020</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9/21/2020</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316002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t>12</a:t>
            </a:fld>
            <a:endParaRPr lang="en-US" dirty="0"/>
          </a:p>
        </p:txBody>
      </p:sp>
    </p:spTree>
    <p:extLst>
      <p:ext uri="{BB962C8B-B14F-4D97-AF65-F5344CB8AC3E}">
        <p14:creationId xmlns:p14="http://schemas.microsoft.com/office/powerpoint/2010/main" val="3817834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717171"/>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a:t>As the project nears completion:</a:t>
            </a:r>
            <a:endParaRPr lang="en-US"/>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Summary of Accomplishment</a:t>
            </a:r>
            <a:endParaRPr lang="en-US" sz="4000" b="1" i="0" spc="-3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Info-Tech offers various levels of support to best suit your needs</a:t>
            </a:r>
            <a:endParaRPr lang="en-US" sz="4000" b="1" i="0" spc="-3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Research Contributors and Experts</a:t>
            </a:r>
            <a:endParaRPr lang="en-US" sz="4000" b="1" i="0" spc="-3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228488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theme" Target="../theme/theme3.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20</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9"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81" r:id="rId6"/>
    <p:sldLayoutId id="2147483669" r:id="rId7"/>
    <p:sldLayoutId id="2147483694" r:id="rId8"/>
    <p:sldLayoutId id="2147483709" r:id="rId9"/>
    <p:sldLayoutId id="2147483710" r:id="rId10"/>
    <p:sldLayoutId id="2147483711" r:id="rId11"/>
    <p:sldLayoutId id="2147483712" r:id="rId12"/>
    <p:sldLayoutId id="2147483682" r:id="rId13"/>
    <p:sldLayoutId id="2147483732" r:id="rId14"/>
    <p:sldLayoutId id="2147483703" r:id="rId15"/>
    <p:sldLayoutId id="2147483701" r:id="rId16"/>
    <p:sldLayoutId id="2147483695" r:id="rId17"/>
    <p:sldLayoutId id="2147483691" r:id="rId18"/>
    <p:sldLayoutId id="2147483685" r:id="rId19"/>
    <p:sldLayoutId id="2147483684" r:id="rId20"/>
    <p:sldLayoutId id="2147483739" r:id="rId21"/>
    <p:sldLayoutId id="2147483741" r:id="rId22"/>
    <p:sldLayoutId id="2147483742" r:id="rId23"/>
    <p:sldLayoutId id="2147483708" r:id="rId24"/>
    <p:sldLayoutId id="2147483738" r:id="rId25"/>
    <p:sldLayoutId id="2147483740" r:id="rId26"/>
    <p:sldLayoutId id="2147483808" r:id="rId27"/>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diagramColors" Target="../diagrams/colors2.xml"/><Relationship Id="rId3" Type="http://schemas.openxmlformats.org/officeDocument/2006/relationships/tags" Target="../tags/tag4.xml"/><Relationship Id="rId21" Type="http://schemas.openxmlformats.org/officeDocument/2006/relationships/slideLayout" Target="../slideLayouts/slideLayout3.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diagramQuickStyle" Target="../diagrams/quickStyle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diagramLayout" Target="../diagrams/layout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diagramData" Target="../diagrams/data2.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5.png"/><Relationship Id="rId27" Type="http://schemas.microsoft.com/office/2007/relationships/diagramDrawing" Target="../diagrams/drawing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391732"/>
            <a:ext cx="8652783" cy="1306512"/>
          </a:xfrm>
        </p:spPr>
        <p:txBody>
          <a:bodyPr/>
          <a:lstStyle/>
          <a:p>
            <a:pPr marL="0" indent="0">
              <a:buNone/>
            </a:pPr>
            <a:r>
              <a:rPr lang="en-US" dirty="0"/>
              <a:t>The First 100 Days as CISO</a:t>
            </a:r>
          </a:p>
          <a:p>
            <a:pPr marL="0" indent="0">
              <a:buNone/>
            </a:pPr>
            <a:endParaRPr lang="en-US"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p:txBody>
          <a:bodyPr/>
          <a:lstStyle/>
          <a:p>
            <a:pPr marL="0" indent="0">
              <a:buNone/>
            </a:pPr>
            <a:r>
              <a:rPr lang="en-US" dirty="0">
                <a:latin typeface="Montserrat Light" panose="00000400000000000000" pitchFamily="2" charset="0"/>
              </a:rPr>
              <a:t>CISO success in five steps.</a:t>
            </a:r>
          </a:p>
          <a:p>
            <a:endParaRPr lang="en-US" dirty="0">
              <a:latin typeface="Montserrat Light" panose="00000400000000000000" pitchFamily="2" charset="0"/>
            </a:endParaRPr>
          </a:p>
        </p:txBody>
      </p:sp>
      <p:grpSp>
        <p:nvGrpSpPr>
          <p:cNvPr id="6" name="Group 5">
            <a:extLst>
              <a:ext uri="{FF2B5EF4-FFF2-40B4-BE49-F238E27FC236}">
                <a16:creationId xmlns:a16="http://schemas.microsoft.com/office/drawing/2014/main" id="{F8868313-D31B-4837-BA2B-6D683D2B7EB5}"/>
              </a:ext>
            </a:extLst>
          </p:cNvPr>
          <p:cNvGrpSpPr/>
          <p:nvPr/>
        </p:nvGrpSpPr>
        <p:grpSpPr>
          <a:xfrm>
            <a:off x="0" y="4767200"/>
            <a:ext cx="12193588" cy="969356"/>
            <a:chOff x="0" y="4767200"/>
            <a:chExt cx="12193588" cy="969356"/>
          </a:xfrm>
        </p:grpSpPr>
        <p:sp>
          <p:nvSpPr>
            <p:cNvPr id="7" name="Rectangle 6">
              <a:extLst>
                <a:ext uri="{FF2B5EF4-FFF2-40B4-BE49-F238E27FC236}">
                  <a16:creationId xmlns:a16="http://schemas.microsoft.com/office/drawing/2014/main" id="{4918D035-86B5-40A3-B15C-7B80E39A611B}"/>
                </a:ext>
              </a:extLst>
            </p:cNvPr>
            <p:cNvSpPr/>
            <p:nvPr/>
          </p:nvSpPr>
          <p:spPr>
            <a:xfrm>
              <a:off x="0" y="4767200"/>
              <a:ext cx="12193588" cy="902525"/>
            </a:xfrm>
            <a:prstGeom prst="rect">
              <a:avLst/>
            </a:prstGeom>
            <a:gradFill>
              <a:gsLst>
                <a:gs pos="99000">
                  <a:schemeClr val="bg1">
                    <a:alpha val="15000"/>
                  </a:schemeClr>
                </a:gs>
                <a:gs pos="0">
                  <a:srgbClr val="2576B7">
                    <a:alpha val="9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153C2CBB-654B-458B-8303-FD5F42A5A0C8}"/>
                </a:ext>
              </a:extLst>
            </p:cNvPr>
            <p:cNvSpPr txBox="1"/>
            <p:nvPr/>
          </p:nvSpPr>
          <p:spPr>
            <a:xfrm>
              <a:off x="707136"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Light" pitchFamily="2" charset="77"/>
                  <a:ea typeface="Roboto Condensed Light" panose="02000000000000000000" pitchFamily="2" charset="0"/>
                </a:rPr>
                <a:t>EXECUTIVE BRIEF</a:t>
              </a:r>
            </a:p>
            <a:p>
              <a:pPr>
                <a:lnSpc>
                  <a:spcPts val="1400"/>
                </a:lnSpc>
              </a:pPr>
              <a:br>
                <a:rPr lang="en-US" spc="500" dirty="0">
                  <a:solidFill>
                    <a:srgbClr val="2576B7"/>
                  </a:solidFill>
                  <a:latin typeface="Montserrat" pitchFamily="2" charset="77"/>
                </a:rPr>
              </a:br>
              <a:endParaRPr lang="en-US" spc="500" dirty="0">
                <a:solidFill>
                  <a:srgbClr val="2576B7"/>
                </a:solidFill>
                <a:latin typeface="Montserrat" pitchFamily="2" charset="77"/>
              </a:endParaRPr>
            </a:p>
          </p:txBody>
        </p:sp>
      </p:grpSp>
    </p:spTree>
    <p:extLst>
      <p:ext uri="{BB962C8B-B14F-4D97-AF65-F5344CB8AC3E}">
        <p14:creationId xmlns:p14="http://schemas.microsoft.com/office/powerpoint/2010/main" val="2753115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64313088"/>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CISO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Hit the ground running with Info-Tech’s ready-made agenda vetted by CISO professionals to impress your colleagues and superiors.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Gather details needed to understand the organization (people, process, technology) and to determine the current state of the security program.</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Track and assess high-level security gaps using Info-Tech’s Diagnostic Tools and cross compare yourself to industry benchmarking data. </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Increase visibility into the organization’s security program strengths and weaknesses.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Learn of information security gaps and possible solutions to minimize risk to the organization. </a:t>
                      </a:r>
                    </a:p>
                    <a:p>
                      <a:pPr marL="184150" indent="-184150" algn="l" defTabSz="914400" rtl="0" eaLnBrk="1" latinLnBrk="0" hangingPunct="1">
                        <a:lnSpc>
                          <a:spcPct val="110000"/>
                        </a:lnSpc>
                        <a:spcBef>
                          <a:spcPts val="1000"/>
                        </a:spcBef>
                        <a:buFont typeface="Arial" panose="020B0604020202020204" pitchFamily="34" charset="0"/>
                        <a:buChar char="•"/>
                      </a:pPr>
                      <a:endParaRPr lang="en-CA" sz="1600" b="0" i="0" kern="1200" dirty="0">
                        <a:solidFill>
                          <a:srgbClr val="000000"/>
                        </a:solidFill>
                        <a:latin typeface="Roboto Condensed Light" panose="02000000000000000000" pitchFamily="2" charset="0"/>
                        <a:ea typeface="+mn-ea"/>
                        <a:cs typeface="+mn-cs"/>
                      </a:endParaRPr>
                    </a:p>
                    <a:p>
                      <a:pPr marL="184150" indent="-184150" algn="l" defTabSz="914400" rtl="0" eaLnBrk="1" latinLnBrk="0" hangingPunct="1">
                        <a:lnSpc>
                          <a:spcPct val="110000"/>
                        </a:lnSpc>
                        <a:spcBef>
                          <a:spcPts val="1000"/>
                        </a:spcBef>
                        <a:buFont typeface="Arial" panose="020B0604020202020204" pitchFamily="34" charset="0"/>
                        <a:buChar char="•"/>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5" y="530021"/>
            <a:ext cx="655151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6" y="1755568"/>
            <a:ext cx="7338928"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Within the first 100 days you will have </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71473" y="2275964"/>
            <a:ext cx="7629527" cy="17376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CA" sz="1600" dirty="0"/>
              <a:t>Achieved a general understanding of the business operations and strategy.</a:t>
            </a:r>
          </a:p>
          <a:p>
            <a:pPr marL="285750" indent="-285750">
              <a:buFont typeface="Wingdings" panose="05000000000000000000" pitchFamily="2" charset="2"/>
              <a:buChar char="ü"/>
            </a:pPr>
            <a:r>
              <a:rPr lang="en-CA" sz="1600" dirty="0"/>
              <a:t>Inventoried and acquainted yourself with elements of the business (people, process, and technology).</a:t>
            </a:r>
          </a:p>
          <a:p>
            <a:pPr marL="285750" indent="-285750">
              <a:buFont typeface="Wingdings" panose="05000000000000000000" pitchFamily="2" charset="2"/>
              <a:buChar char="ü"/>
            </a:pPr>
            <a:r>
              <a:rPr lang="en-CA" sz="1600" dirty="0"/>
              <a:t>Assessed the security posture of the business.</a:t>
            </a:r>
          </a:p>
          <a:p>
            <a:pPr marL="285750" indent="-285750">
              <a:buFont typeface="Wingdings" panose="05000000000000000000" pitchFamily="2" charset="2"/>
              <a:buChar char="ü"/>
            </a:pPr>
            <a:r>
              <a:rPr lang="en-CA" sz="1600" dirty="0"/>
              <a:t>Prepared and communicated a high-level security strategy to stakeholders.</a:t>
            </a:r>
          </a:p>
          <a:p>
            <a:pPr marL="285750" indent="-285750">
              <a:buFont typeface="Wingdings" panose="05000000000000000000" pitchFamily="2" charset="2"/>
              <a:buChar char="ü"/>
            </a:pPr>
            <a:endParaRPr lang="en-CA" sz="1600" dirty="0"/>
          </a:p>
        </p:txBody>
      </p:sp>
      <p:pic>
        <p:nvPicPr>
          <p:cNvPr id="2" name="Picture 1">
            <a:extLst>
              <a:ext uri="{FF2B5EF4-FFF2-40B4-BE49-F238E27FC236}">
                <a16:creationId xmlns:a16="http://schemas.microsoft.com/office/drawing/2014/main" id="{E48DFC6B-7D9F-4767-A8D8-E940040E761F}"/>
              </a:ext>
            </a:extLst>
          </p:cNvPr>
          <p:cNvPicPr>
            <a:picLocks noChangeAspect="1"/>
          </p:cNvPicPr>
          <p:nvPr/>
        </p:nvPicPr>
        <p:blipFill>
          <a:blip r:embed="rId2"/>
          <a:stretch>
            <a:fillRect/>
          </a:stretch>
        </p:blipFill>
        <p:spPr>
          <a:xfrm>
            <a:off x="8505825" y="1903062"/>
            <a:ext cx="3137840" cy="2032082"/>
          </a:xfrm>
          <a:prstGeom prst="rect">
            <a:avLst/>
          </a:prstGeom>
        </p:spPr>
      </p:pic>
      <p:sp>
        <p:nvSpPr>
          <p:cNvPr id="5" name="Rectangle 4">
            <a:extLst>
              <a:ext uri="{FF2B5EF4-FFF2-40B4-BE49-F238E27FC236}">
                <a16:creationId xmlns:a16="http://schemas.microsoft.com/office/drawing/2014/main" id="{15F29152-CE11-4A8F-823E-F6742751739E}"/>
              </a:ext>
            </a:extLst>
          </p:cNvPr>
          <p:cNvSpPr/>
          <p:nvPr/>
        </p:nvSpPr>
        <p:spPr>
          <a:xfrm>
            <a:off x="8258128" y="530021"/>
            <a:ext cx="3676650" cy="1077218"/>
          </a:xfrm>
          <a:prstGeom prst="rect">
            <a:avLst/>
          </a:prstGeom>
          <a:noFill/>
          <a:ln>
            <a:noFill/>
          </a:ln>
        </p:spPr>
        <p:txBody>
          <a:bodyPr wrap="square">
            <a:spAutoFit/>
          </a:bodyPr>
          <a:lstStyle/>
          <a:p>
            <a:r>
              <a:rPr lang="en-CA" sz="1600" dirty="0">
                <a:solidFill>
                  <a:schemeClr val="tx1">
                    <a:lumMod val="50000"/>
                  </a:schemeClr>
                </a:solidFill>
                <a:latin typeface="Roboto Condensed Light" panose="02000000000000000000" pitchFamily="2" charset="0"/>
              </a:rPr>
              <a:t>In </a:t>
            </a:r>
            <a:r>
              <a:rPr lang="en-CA" sz="1600" b="1" dirty="0">
                <a:solidFill>
                  <a:schemeClr val="tx1">
                    <a:lumMod val="50000"/>
                  </a:schemeClr>
                </a:solidFill>
                <a:latin typeface="Roboto Condensed Light" panose="02000000000000000000" pitchFamily="2" charset="0"/>
              </a:rPr>
              <a:t>Phase Four </a:t>
            </a:r>
            <a:r>
              <a:rPr lang="en-CA" sz="1600" dirty="0">
                <a:solidFill>
                  <a:schemeClr val="tx1">
                    <a:lumMod val="50000"/>
                  </a:schemeClr>
                </a:solidFill>
                <a:latin typeface="Roboto Condensed Light" panose="02000000000000000000" pitchFamily="2" charset="0"/>
              </a:rPr>
              <a:t>of this blueprint, you will </a:t>
            </a:r>
            <a:r>
              <a:rPr lang="en-CA" sz="1600" b="1" dirty="0">
                <a:solidFill>
                  <a:schemeClr val="tx1">
                    <a:lumMod val="50000"/>
                  </a:schemeClr>
                </a:solidFill>
                <a:latin typeface="Roboto Condensed Light" panose="02000000000000000000" pitchFamily="2" charset="0"/>
              </a:rPr>
              <a:t>complete two IT Security Diagnostic Tools </a:t>
            </a:r>
            <a:r>
              <a:rPr lang="en-CA" sz="1600" dirty="0">
                <a:solidFill>
                  <a:schemeClr val="tx1">
                    <a:lumMod val="50000"/>
                  </a:schemeClr>
                </a:solidFill>
                <a:latin typeface="Roboto Condensed Light" panose="02000000000000000000" pitchFamily="2" charset="0"/>
              </a:rPr>
              <a:t>to evaluate the strengths and weaknesses of your organization’s security program. </a:t>
            </a:r>
          </a:p>
        </p:txBody>
      </p:sp>
      <p:pic>
        <p:nvPicPr>
          <p:cNvPr id="8" name="Picture 7">
            <a:extLst>
              <a:ext uri="{FF2B5EF4-FFF2-40B4-BE49-F238E27FC236}">
                <a16:creationId xmlns:a16="http://schemas.microsoft.com/office/drawing/2014/main" id="{01CCF23A-9925-49AA-AA1A-6353AD700686}"/>
              </a:ext>
            </a:extLst>
          </p:cNvPr>
          <p:cNvPicPr>
            <a:picLocks noChangeAspect="1"/>
          </p:cNvPicPr>
          <p:nvPr/>
        </p:nvPicPr>
        <p:blipFill>
          <a:blip r:embed="rId3"/>
          <a:stretch>
            <a:fillRect/>
          </a:stretch>
        </p:blipFill>
        <p:spPr>
          <a:xfrm>
            <a:off x="8527533" y="4189602"/>
            <a:ext cx="3137840" cy="2046418"/>
          </a:xfrm>
          <a:prstGeom prst="rect">
            <a:avLst/>
          </a:prstGeom>
        </p:spPr>
      </p:pic>
      <p:sp>
        <p:nvSpPr>
          <p:cNvPr id="14" name="Text Placeholder 6">
            <a:extLst>
              <a:ext uri="{FF2B5EF4-FFF2-40B4-BE49-F238E27FC236}">
                <a16:creationId xmlns:a16="http://schemas.microsoft.com/office/drawing/2014/main" id="{D33AD00C-63FA-4CD9-8D8E-02801C8D683A}"/>
              </a:ext>
            </a:extLst>
          </p:cNvPr>
          <p:cNvSpPr txBox="1">
            <a:spLocks/>
          </p:cNvSpPr>
          <p:nvPr/>
        </p:nvSpPr>
        <p:spPr>
          <a:xfrm>
            <a:off x="1" y="4413183"/>
            <a:ext cx="8000999" cy="658554"/>
          </a:xfrm>
          <a:prstGeom prst="rect">
            <a:avLst/>
          </a:prstGeom>
          <a:solidFill>
            <a:schemeClr val="accent1"/>
          </a:solidFill>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rPr>
              <a:t>Our IT Security Diagnostic Program offers a self-evaluation of your overall security posture. </a:t>
            </a:r>
          </a:p>
        </p:txBody>
      </p:sp>
      <p:sp>
        <p:nvSpPr>
          <p:cNvPr id="9" name="TextBox 8">
            <a:extLst>
              <a:ext uri="{FF2B5EF4-FFF2-40B4-BE49-F238E27FC236}">
                <a16:creationId xmlns:a16="http://schemas.microsoft.com/office/drawing/2014/main" id="{E9D3E56A-AC2B-4FFA-A409-7E5CF9B2AB0F}"/>
              </a:ext>
            </a:extLst>
          </p:cNvPr>
          <p:cNvSpPr txBox="1"/>
          <p:nvPr/>
        </p:nvSpPr>
        <p:spPr>
          <a:xfrm>
            <a:off x="703098" y="5071706"/>
            <a:ext cx="2771775" cy="399472"/>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9" name="TextBox 18">
            <a:extLst>
              <a:ext uri="{FF2B5EF4-FFF2-40B4-BE49-F238E27FC236}">
                <a16:creationId xmlns:a16="http://schemas.microsoft.com/office/drawing/2014/main" id="{76478B1F-48A9-449B-A956-60906EFF3C90}"/>
              </a:ext>
            </a:extLst>
          </p:cNvPr>
          <p:cNvSpPr txBox="1"/>
          <p:nvPr/>
        </p:nvSpPr>
        <p:spPr>
          <a:xfrm>
            <a:off x="3492240" y="5171559"/>
            <a:ext cx="2771775" cy="199766"/>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aphicFrame>
        <p:nvGraphicFramePr>
          <p:cNvPr id="11" name="Table 11">
            <a:extLst>
              <a:ext uri="{FF2B5EF4-FFF2-40B4-BE49-F238E27FC236}">
                <a16:creationId xmlns:a16="http://schemas.microsoft.com/office/drawing/2014/main" id="{C7DD0FE0-0C84-4E20-A6C9-E35873012C34}"/>
              </a:ext>
            </a:extLst>
          </p:cNvPr>
          <p:cNvGraphicFramePr>
            <a:graphicFrameLocks noGrp="1"/>
          </p:cNvGraphicFramePr>
          <p:nvPr>
            <p:extLst>
              <p:ext uri="{D42A27DB-BD31-4B8C-83A1-F6EECF244321}">
                <p14:modId xmlns:p14="http://schemas.microsoft.com/office/powerpoint/2010/main" val="2594850226"/>
              </p:ext>
            </p:extLst>
          </p:nvPr>
        </p:nvGraphicFramePr>
        <p:xfrm>
          <a:off x="1" y="5056194"/>
          <a:ext cx="8001000" cy="370840"/>
        </p:xfrm>
        <a:graphic>
          <a:graphicData uri="http://schemas.openxmlformats.org/drawingml/2006/table">
            <a:tbl>
              <a:tblPr firstRow="1" bandRow="1">
                <a:tableStyleId>{7DF18680-E054-41AD-8BC1-D1AEF772440D}</a:tableStyleId>
              </a:tblPr>
              <a:tblGrid>
                <a:gridCol w="4000500">
                  <a:extLst>
                    <a:ext uri="{9D8B030D-6E8A-4147-A177-3AD203B41FA5}">
                      <a16:colId xmlns:a16="http://schemas.microsoft.com/office/drawing/2014/main" val="1840474773"/>
                    </a:ext>
                  </a:extLst>
                </a:gridCol>
                <a:gridCol w="4000500">
                  <a:extLst>
                    <a:ext uri="{9D8B030D-6E8A-4147-A177-3AD203B41FA5}">
                      <a16:colId xmlns:a16="http://schemas.microsoft.com/office/drawing/2014/main" val="304081337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lumMod val="95000"/>
                            </a:schemeClr>
                          </a:solidFill>
                          <a:latin typeface="Roboto Condensed Light" panose="02000000000000000000" pitchFamily="2" charset="0"/>
                          <a:ea typeface="Roboto Condensed Light" panose="02000000000000000000" pitchFamily="2" charset="0"/>
                        </a:rPr>
                        <a:t>Average Days saved: 28 Days</a:t>
                      </a:r>
                      <a:endParaRPr lang="en-CA" sz="1600" b="0" dirty="0">
                        <a:solidFill>
                          <a:schemeClr val="bg1">
                            <a:lumMod val="95000"/>
                          </a:schemeClr>
                        </a:solidFill>
                        <a:latin typeface="Roboto Condensed Light" panose="02000000000000000000" pitchFamily="2" charset="0"/>
                        <a:ea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lumMod val="95000"/>
                            </a:schemeClr>
                          </a:solidFill>
                          <a:latin typeface="Roboto Condensed Light" panose="02000000000000000000" pitchFamily="2" charset="0"/>
                          <a:ea typeface="Roboto Condensed Light" panose="02000000000000000000" pitchFamily="2" charset="0"/>
                        </a:rPr>
                        <a:t>Average Dollars Saved: $11,000 USD</a:t>
                      </a:r>
                      <a:endParaRPr lang="en-CA" sz="1600" b="0" dirty="0">
                        <a:solidFill>
                          <a:schemeClr val="bg1">
                            <a:lumMod val="95000"/>
                          </a:schemeClr>
                        </a:solidFill>
                        <a:latin typeface="Roboto Condensed Light" panose="02000000000000000000" pitchFamily="2" charset="0"/>
                        <a:ea typeface="Roboto Condensed Light" panose="02000000000000000000" pitchFamily="2" charset="0"/>
                      </a:endParaRPr>
                    </a:p>
                  </a:txBody>
                  <a:tcPr/>
                </a:tc>
                <a:extLst>
                  <a:ext uri="{0D108BD9-81ED-4DB2-BD59-A6C34878D82A}">
                    <a16:rowId xmlns:a16="http://schemas.microsoft.com/office/drawing/2014/main" val="2737681292"/>
                  </a:ext>
                </a:extLst>
              </a:tr>
            </a:tbl>
          </a:graphicData>
        </a:graphic>
      </p:graphicFrame>
      <p:sp>
        <p:nvSpPr>
          <p:cNvPr id="28" name="Rectangle 27">
            <a:extLst>
              <a:ext uri="{FF2B5EF4-FFF2-40B4-BE49-F238E27FC236}">
                <a16:creationId xmlns:a16="http://schemas.microsoft.com/office/drawing/2014/main" id="{063B0A01-AF7E-479B-B790-BB4BD1DBE3F8}"/>
              </a:ext>
            </a:extLst>
          </p:cNvPr>
          <p:cNvSpPr/>
          <p:nvPr/>
        </p:nvSpPr>
        <p:spPr>
          <a:xfrm>
            <a:off x="1" y="5508969"/>
            <a:ext cx="7693033" cy="1540871"/>
          </a:xfrm>
          <a:prstGeom prst="rect">
            <a:avLst/>
          </a:prstGeom>
        </p:spPr>
        <p:txBody>
          <a:bodyPr wrap="square">
            <a:spAutoFit/>
          </a:bodyPr>
          <a:lstStyle/>
          <a:p>
            <a:pPr marL="323850"/>
            <a:r>
              <a:rPr lang="en-US" sz="1400" dirty="0">
                <a:latin typeface="Roboto Condensed Light" panose="02000000000000000000" pitchFamily="2" charset="0"/>
                <a:ea typeface="Roboto Condensed Light" panose="02000000000000000000" pitchFamily="2" charset="0"/>
              </a:rPr>
              <a:t>“The diagnostic report is </a:t>
            </a:r>
            <a:r>
              <a:rPr lang="en-US" sz="1400" b="1" dirty="0">
                <a:solidFill>
                  <a:schemeClr val="accent1"/>
                </a:solidFill>
                <a:latin typeface="Roboto Condensed Light" panose="02000000000000000000" pitchFamily="2" charset="0"/>
                <a:ea typeface="Roboto Condensed Light" panose="02000000000000000000" pitchFamily="2" charset="0"/>
              </a:rPr>
              <a:t>easy to read, follow, and understand </a:t>
            </a:r>
            <a:r>
              <a:rPr lang="en-US" sz="1400" dirty="0">
                <a:latin typeface="Roboto Condensed Light" panose="02000000000000000000" pitchFamily="2" charset="0"/>
                <a:ea typeface="Roboto Condensed Light" panose="02000000000000000000" pitchFamily="2" charset="0"/>
              </a:rPr>
              <a:t>and, importantly, it </a:t>
            </a:r>
            <a:r>
              <a:rPr lang="en-US" sz="1400" b="1" dirty="0">
                <a:solidFill>
                  <a:schemeClr val="accent1"/>
                </a:solidFill>
                <a:latin typeface="Roboto Condensed Light" panose="02000000000000000000" pitchFamily="2" charset="0"/>
                <a:ea typeface="Roboto Condensed Light" panose="02000000000000000000" pitchFamily="2" charset="0"/>
              </a:rPr>
              <a:t>includes recommendations for action </a:t>
            </a:r>
            <a:r>
              <a:rPr lang="en-US" sz="1400" dirty="0">
                <a:latin typeface="Roboto Condensed Light" panose="02000000000000000000" pitchFamily="2" charset="0"/>
                <a:ea typeface="Roboto Condensed Light" panose="02000000000000000000" pitchFamily="2" charset="0"/>
              </a:rPr>
              <a:t>with the description of the issues. Going through the report with the security expert from Info-Tech helped us to understand more thoroughly, and through discussion, helped to</a:t>
            </a:r>
            <a:r>
              <a:rPr lang="en-US" sz="1400" dirty="0">
                <a:solidFill>
                  <a:schemeClr val="accent1"/>
                </a:solidFill>
                <a:latin typeface="Roboto Condensed Light" panose="02000000000000000000" pitchFamily="2" charset="0"/>
                <a:ea typeface="Roboto Condensed Light" panose="02000000000000000000" pitchFamily="2" charset="0"/>
              </a:rPr>
              <a:t> </a:t>
            </a:r>
            <a:r>
              <a:rPr lang="en-US" sz="1400" b="1" dirty="0">
                <a:solidFill>
                  <a:schemeClr val="accent1"/>
                </a:solidFill>
                <a:latin typeface="Roboto Condensed Light" panose="02000000000000000000" pitchFamily="2" charset="0"/>
                <a:ea typeface="Roboto Condensed Light" panose="02000000000000000000" pitchFamily="2" charset="0"/>
              </a:rPr>
              <a:t>identify which areas should be our priorities</a:t>
            </a:r>
            <a:r>
              <a:rPr lang="en-US" sz="1400" dirty="0">
                <a:solidFill>
                  <a:schemeClr val="accent1"/>
                </a:solidFill>
                <a:latin typeface="Roboto Condensed Light" panose="02000000000000000000" pitchFamily="2" charset="0"/>
                <a:ea typeface="Roboto Condensed Light" panose="02000000000000000000" pitchFamily="2" charset="0"/>
              </a:rPr>
              <a:t>. </a:t>
            </a:r>
            <a:r>
              <a:rPr lang="en-US" sz="1400" dirty="0">
                <a:latin typeface="Roboto Condensed Light" panose="02000000000000000000" pitchFamily="2" charset="0"/>
                <a:ea typeface="Roboto Condensed Light" panose="02000000000000000000" pitchFamily="2" charset="0"/>
              </a:rPr>
              <a:t>This will help us move forward quickly and get the most benefits faster.”</a:t>
            </a:r>
          </a:p>
          <a:p>
            <a:pPr marL="323850"/>
            <a:endParaRPr lang="en-US" sz="900" dirty="0">
              <a:latin typeface="Roboto Condensed Light" panose="02000000000000000000" pitchFamily="2" charset="0"/>
              <a:ea typeface="Roboto Condensed Light" panose="02000000000000000000" pitchFamily="2" charset="0"/>
            </a:endParaRPr>
          </a:p>
          <a:p>
            <a:pPr lvl="0" algn="r" defTabSz="914400">
              <a:defRPr/>
            </a:pPr>
            <a:r>
              <a:rPr lang="en-US" sz="1400" b="1" dirty="0">
                <a:latin typeface="Roboto Condensed Light" panose="02000000000000000000" pitchFamily="2" charset="0"/>
                <a:ea typeface="Roboto Condensed Light" panose="02000000000000000000" pitchFamily="2" charset="0"/>
              </a:rPr>
              <a:t>– </a:t>
            </a:r>
            <a:r>
              <a:rPr lang="en-CA" sz="1400" dirty="0">
                <a:latin typeface="Roboto Condensed Light" panose="02000000000000000000" pitchFamily="2" charset="0"/>
                <a:ea typeface="Roboto Condensed Light" panose="02000000000000000000" pitchFamily="2" charset="0"/>
                <a:cs typeface="Arial" panose="020B0604020202020204" pitchFamily="34" charset="0"/>
              </a:rPr>
              <a:t>Nuna Logistics Limited</a:t>
            </a:r>
          </a:p>
          <a:p>
            <a:pPr marL="323850">
              <a:lnSpc>
                <a:spcPts val="1800"/>
              </a:lnSpc>
            </a:pPr>
            <a:endParaRPr lang="en-US" sz="1400"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4252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4B7FD4-CB2E-2245-9880-792CE65897E3}"/>
              </a:ext>
            </a:extLst>
          </p:cNvPr>
          <p:cNvSpPr>
            <a:spLocks noGrp="1"/>
          </p:cNvSpPr>
          <p:nvPr>
            <p:ph type="title"/>
          </p:nvPr>
        </p:nvSpPr>
        <p:spPr/>
        <p:txBody>
          <a:bodyPr>
            <a:noAutofit/>
          </a:body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6" name="Text Placeholder 5">
            <a:extLst>
              <a:ext uri="{FF2B5EF4-FFF2-40B4-BE49-F238E27FC236}">
                <a16:creationId xmlns:a16="http://schemas.microsoft.com/office/drawing/2014/main" id="{27CDCE52-F976-9F4D-BBB2-FCD98894D84E}"/>
              </a:ext>
            </a:extLst>
          </p:cNvPr>
          <p:cNvSpPr>
            <a:spLocks noGrp="1"/>
          </p:cNvSpPr>
          <p:nvPr>
            <p:ph type="body" sz="quarter" idx="17"/>
          </p:nvPr>
        </p:nvSpPr>
        <p:spPr>
          <a:xfrm>
            <a:off x="8403812" y="1124222"/>
            <a:ext cx="2245661" cy="381201"/>
          </a:xfrm>
        </p:spPr>
        <p:txBody>
          <a:bodyPr>
            <a:noAutofit/>
          </a:bodyPr>
          <a:lstStyle/>
          <a:p>
            <a:r>
              <a:rPr lang="en-US" sz="1600" dirty="0"/>
              <a:t>Christine Coz</a:t>
            </a:r>
          </a:p>
        </p:txBody>
      </p:sp>
      <p:sp>
        <p:nvSpPr>
          <p:cNvPr id="58" name="Text Placeholder 57">
            <a:extLst>
              <a:ext uri="{FF2B5EF4-FFF2-40B4-BE49-F238E27FC236}">
                <a16:creationId xmlns:a16="http://schemas.microsoft.com/office/drawing/2014/main" id="{C6F74ACE-FEEB-42A5-8844-C09F230A4150}"/>
              </a:ext>
            </a:extLst>
          </p:cNvPr>
          <p:cNvSpPr>
            <a:spLocks noGrp="1"/>
          </p:cNvSpPr>
          <p:nvPr>
            <p:ph type="body" sz="quarter" idx="18"/>
          </p:nvPr>
        </p:nvSpPr>
        <p:spPr>
          <a:xfrm>
            <a:off x="8407214" y="977814"/>
            <a:ext cx="2230468" cy="148752"/>
          </a:xfrm>
        </p:spPr>
        <p:txBody>
          <a:bodyPr/>
          <a:lstStyle/>
          <a:p>
            <a:r>
              <a:rPr lang="en-US" sz="1000" dirty="0"/>
              <a:t>Source</a:t>
            </a:r>
            <a:endParaRPr lang="en-CA" sz="1000" dirty="0"/>
          </a:p>
        </p:txBody>
      </p:sp>
      <p:sp>
        <p:nvSpPr>
          <p:cNvPr id="81" name="Text Placeholder 15">
            <a:extLst>
              <a:ext uri="{FF2B5EF4-FFF2-40B4-BE49-F238E27FC236}">
                <a16:creationId xmlns:a16="http://schemas.microsoft.com/office/drawing/2014/main" id="{38823704-1DB3-4046-995D-C0D087097CF0}"/>
              </a:ext>
            </a:extLst>
          </p:cNvPr>
          <p:cNvSpPr>
            <a:spLocks noGrp="1"/>
          </p:cNvSpPr>
          <p:nvPr>
            <p:ph type="body" sz="quarter" idx="11"/>
          </p:nvPr>
        </p:nvSpPr>
        <p:spPr>
          <a:xfrm>
            <a:off x="537667" y="1914249"/>
            <a:ext cx="4218631" cy="364061"/>
          </a:xfrm>
        </p:spPr>
        <p:txBody>
          <a:bodyPr/>
          <a:lstStyle/>
          <a:p>
            <a:r>
              <a:rPr lang="en-US" dirty="0">
                <a:solidFill>
                  <a:schemeClr val="accent1"/>
                </a:solidFill>
              </a:rPr>
              <a:t>Background</a:t>
            </a:r>
            <a:endParaRPr lang="en-CA" dirty="0">
              <a:solidFill>
                <a:schemeClr val="accent1"/>
              </a:solidFill>
            </a:endParaRPr>
          </a:p>
        </p:txBody>
      </p:sp>
      <p:sp>
        <p:nvSpPr>
          <p:cNvPr id="9" name="Text Placeholder 8">
            <a:extLst>
              <a:ext uri="{FF2B5EF4-FFF2-40B4-BE49-F238E27FC236}">
                <a16:creationId xmlns:a16="http://schemas.microsoft.com/office/drawing/2014/main" id="{EB79A99D-3EC9-344F-9B5D-9F3CBE524486}"/>
              </a:ext>
            </a:extLst>
          </p:cNvPr>
          <p:cNvSpPr>
            <a:spLocks noGrp="1"/>
          </p:cNvSpPr>
          <p:nvPr>
            <p:ph type="body" sz="quarter" idx="15"/>
          </p:nvPr>
        </p:nvSpPr>
        <p:spPr>
          <a:xfrm>
            <a:off x="7060558" y="1124222"/>
            <a:ext cx="1381527" cy="381201"/>
          </a:xfrm>
        </p:spPr>
        <p:txBody>
          <a:bodyPr>
            <a:noAutofit/>
          </a:bodyPr>
          <a:lstStyle/>
          <a:p>
            <a:r>
              <a:rPr lang="en-US" sz="1600" dirty="0"/>
              <a:t>Healthcare</a:t>
            </a:r>
          </a:p>
        </p:txBody>
      </p:sp>
      <p:sp>
        <p:nvSpPr>
          <p:cNvPr id="4" name="Text Placeholder 3">
            <a:extLst>
              <a:ext uri="{FF2B5EF4-FFF2-40B4-BE49-F238E27FC236}">
                <a16:creationId xmlns:a16="http://schemas.microsoft.com/office/drawing/2014/main" id="{6C15233C-A7D8-1D43-B41B-7764869FE116}"/>
              </a:ext>
            </a:extLst>
          </p:cNvPr>
          <p:cNvSpPr>
            <a:spLocks noGrp="1"/>
          </p:cNvSpPr>
          <p:nvPr>
            <p:ph type="body" sz="quarter" idx="16"/>
          </p:nvPr>
        </p:nvSpPr>
        <p:spPr>
          <a:xfrm>
            <a:off x="7060559" y="977814"/>
            <a:ext cx="1372180" cy="148752"/>
          </a:xfrm>
        </p:spPr>
        <p:txBody>
          <a:bodyPr>
            <a:noAutofit/>
          </a:bodyPr>
          <a:lstStyle/>
          <a:p>
            <a:r>
              <a:rPr lang="en-US" sz="1000" dirty="0">
                <a:cs typeface="Arial"/>
              </a:rPr>
              <a:t>Industry</a:t>
            </a:r>
            <a:endParaRPr lang="en-CA" sz="1000" dirty="0">
              <a:cs typeface="Arial"/>
            </a:endParaRPr>
          </a:p>
        </p:txBody>
      </p:sp>
      <p:sp>
        <p:nvSpPr>
          <p:cNvPr id="86" name="Text Placeholder 85">
            <a:extLst>
              <a:ext uri="{FF2B5EF4-FFF2-40B4-BE49-F238E27FC236}">
                <a16:creationId xmlns:a16="http://schemas.microsoft.com/office/drawing/2014/main" id="{536CDB1F-662E-42BA-A290-5B2C8F14918B}"/>
              </a:ext>
            </a:extLst>
          </p:cNvPr>
          <p:cNvSpPr>
            <a:spLocks noGrp="1"/>
          </p:cNvSpPr>
          <p:nvPr>
            <p:ph type="body" sz="quarter" idx="33"/>
          </p:nvPr>
        </p:nvSpPr>
        <p:spPr>
          <a:xfrm>
            <a:off x="541484" y="4841618"/>
            <a:ext cx="6049815" cy="1617906"/>
          </a:xfrm>
        </p:spPr>
        <p:txBody>
          <a:bodyPr/>
          <a:lstStyle/>
          <a:p>
            <a:pPr marL="0" indent="0">
              <a:buNone/>
            </a:pPr>
            <a:r>
              <a:rPr lang="en-US" sz="1200" dirty="0"/>
              <a:t>To jumpstart the security program, Christine followed the 100-day approach outlined in this blueprint.  As a first step, Christine familiarized herself with existing contracts and obligations to members, clients, and other stakeholders including eHealth Ontario. She then liaised with senior stakeholders to review corporate strategy materials, external member security requirements, vendor managed services contracts, and member and client agreements, amongst other resources. A review of existing skillsets within the operational and vendor teams was also performed along with a current security posture assessment. Evaluating the information collected, Christine consolidated her resources and developed a strategy to present to the board.</a:t>
            </a:r>
          </a:p>
        </p:txBody>
      </p:sp>
      <p:sp>
        <p:nvSpPr>
          <p:cNvPr id="78" name="Text Placeholder 53">
            <a:extLst>
              <a:ext uri="{FF2B5EF4-FFF2-40B4-BE49-F238E27FC236}">
                <a16:creationId xmlns:a16="http://schemas.microsoft.com/office/drawing/2014/main" id="{720604D7-CABD-4EAF-9CC9-C21917ED97B8}"/>
              </a:ext>
            </a:extLst>
          </p:cNvPr>
          <p:cNvSpPr txBox="1">
            <a:spLocks/>
          </p:cNvSpPr>
          <p:nvPr/>
        </p:nvSpPr>
        <p:spPr>
          <a:xfrm>
            <a:off x="524114" y="2278311"/>
            <a:ext cx="6067186" cy="1782468"/>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When Christine Coz started as the Director of IT at the Hospital Diagnostic Imaging Repository Services (HDIRS), a role that included PMO, IT Operations, IT Architecture, and the Clinical Program, the security function had been handled at a middle management operational level. Security as a function was handled within the IT Operations group, with the support of an external advisor. Upon reviewing existing managed service contracts and the progress on the program to date, it was clear to HDIRS that a formalized security program was needed. To get the program started, a strategy was put forward to the Board of Directors to create the CISO role. In obtaining approval, Christine was internally promoted to Sr. Director Operations (CIO), CISO, and CPO.  Her previous experience leading security in several organizations along with her professional development degrees and certificates helped.</a:t>
            </a:r>
          </a:p>
        </p:txBody>
      </p:sp>
      <p:sp>
        <p:nvSpPr>
          <p:cNvPr id="82" name="Text Placeholder 15">
            <a:extLst>
              <a:ext uri="{FF2B5EF4-FFF2-40B4-BE49-F238E27FC236}">
                <a16:creationId xmlns:a16="http://schemas.microsoft.com/office/drawing/2014/main" id="{375C973F-A840-4A58-BEE2-764455D872A5}"/>
              </a:ext>
            </a:extLst>
          </p:cNvPr>
          <p:cNvSpPr txBox="1">
            <a:spLocks/>
          </p:cNvSpPr>
          <p:nvPr/>
        </p:nvSpPr>
        <p:spPr>
          <a:xfrm>
            <a:off x="537667" y="4477556"/>
            <a:ext cx="5247331" cy="36406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spc="0">
                <a:solidFill>
                  <a:srgbClr val="717272"/>
                </a:solidFill>
                <a:latin typeface="Montserrat"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latin typeface="Montserrat SemiBold" panose="00000700000000000000" pitchFamily="2" charset="0"/>
              </a:rPr>
              <a:t>Approach</a:t>
            </a:r>
            <a:endParaRPr lang="en-CA" dirty="0">
              <a:solidFill>
                <a:schemeClr val="accent1"/>
              </a:solidFill>
              <a:latin typeface="Montserrat SemiBold" panose="00000700000000000000" pitchFamily="2" charset="0"/>
            </a:endParaRPr>
          </a:p>
        </p:txBody>
      </p:sp>
      <p:pic>
        <p:nvPicPr>
          <p:cNvPr id="2050" name="Picture 2" descr="Home - Hospital Diagnostic Imaging Repository Services">
            <a:extLst>
              <a:ext uri="{FF2B5EF4-FFF2-40B4-BE49-F238E27FC236}">
                <a16:creationId xmlns:a16="http://schemas.microsoft.com/office/drawing/2014/main" id="{11F74223-8D9F-49C0-BDCF-543BC62D7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846" y="776417"/>
            <a:ext cx="1416959" cy="665971"/>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D80E1BC6-9406-4CB3-98BD-B371162DB31C}"/>
              </a:ext>
            </a:extLst>
          </p:cNvPr>
          <p:cNvCxnSpPr>
            <a:cxnSpLocks/>
          </p:cNvCxnSpPr>
          <p:nvPr/>
        </p:nvCxnSpPr>
        <p:spPr>
          <a:xfrm>
            <a:off x="354105" y="1726253"/>
            <a:ext cx="11539444"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BED2C5CD-1065-4496-A802-1633878E7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708" y="2446091"/>
            <a:ext cx="3367480" cy="3367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14</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Light" panose="00000400000000000000" pitchFamily="2" charset="0"/>
              </a:rPr>
              <a:t>What does a typical GI on this topic look like?</a:t>
            </a:r>
            <a:endParaRPr lang="en-CA" sz="2000" dirty="0">
              <a:latin typeface="Montserrat Light" panose="00000400000000000000" pitchFamily="2" charset="0"/>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2" cstate="screen">
            <a:extLst>
              <a:ext uri="{28A0092B-C50C-407E-A947-70E740481C1C}">
                <a14:useLocalDpi xmlns:a14="http://schemas.microsoft.com/office/drawing/2010/main"/>
              </a:ext>
            </a:extLst>
          </a:blip>
          <a:stretch>
            <a:fillRect/>
          </a:stretch>
        </p:blipFill>
        <p:spPr>
          <a:xfrm>
            <a:off x="259833" y="298364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2882128723"/>
              </p:ext>
            </p:extLst>
          </p:nvPr>
        </p:nvGraphicFramePr>
        <p:xfrm>
          <a:off x="309838" y="1807351"/>
          <a:ext cx="8646551" cy="101619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030599"/>
            <a:ext cx="125680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Prepare before you start.</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2" cstate="screen">
            <a:extLst>
              <a:ext uri="{28A0092B-C50C-407E-A947-70E740481C1C}">
                <a14:useLocalDpi xmlns:a14="http://schemas.microsoft.com/office/drawing/2010/main"/>
              </a:ext>
            </a:extLst>
          </a:blip>
          <a:stretch>
            <a:fillRect/>
          </a:stretch>
        </p:blipFill>
        <p:spPr>
          <a:xfrm>
            <a:off x="2523670" y="298364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3009622" y="3030599"/>
            <a:ext cx="1083096"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lang="en-US" sz="1400" dirty="0">
                <a:solidFill>
                  <a:srgbClr val="494949"/>
                </a:solidFill>
                <a:latin typeface="Roboto Condensed Light" panose="02000000000000000000" pitchFamily="2" charset="0"/>
                <a:ea typeface="Roboto Condensed Light" panose="02000000000000000000" pitchFamily="2" charset="0"/>
              </a:rPr>
              <a:t>Understand the business.</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0"/>
            </p:custDataLst>
          </p:nvPr>
        </p:nvPicPr>
        <p:blipFill>
          <a:blip r:embed="rId22" cstate="screen">
            <a:extLst>
              <a:ext uri="{28A0092B-C50C-407E-A947-70E740481C1C}">
                <a14:useLocalDpi xmlns:a14="http://schemas.microsoft.com/office/drawing/2010/main"/>
              </a:ext>
            </a:extLst>
          </a:blip>
          <a:stretch>
            <a:fillRect/>
          </a:stretch>
        </p:blipFill>
        <p:spPr>
          <a:xfrm>
            <a:off x="4449880" y="303059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1"/>
            </p:custDataLst>
          </p:nvPr>
        </p:nvSpPr>
        <p:spPr>
          <a:xfrm>
            <a:off x="4935832" y="3077555"/>
            <a:ext cx="1620180"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lang="en-CA" sz="1400" dirty="0">
                <a:solidFill>
                  <a:srgbClr val="494949"/>
                </a:solidFill>
                <a:latin typeface="Roboto Condensed Light" panose="02000000000000000000" pitchFamily="2" charset="0"/>
                <a:ea typeface="Roboto Condensed Light" panose="02000000000000000000" pitchFamily="2" charset="0"/>
              </a:rPr>
              <a:t>Evaluate the business’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security posture using the Info-Tech Diagnostic Program.</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2"/>
            </p:custDataLst>
          </p:nvPr>
        </p:nvSpPr>
        <p:spPr>
          <a:xfrm>
            <a:off x="4935832" y="4399267"/>
            <a:ext cx="1779292"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Review Security Governance and Management Scorecard.</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3"/>
            </p:custDataLst>
          </p:nvPr>
        </p:nvCxnSpPr>
        <p:spPr>
          <a:xfrm flipH="1">
            <a:off x="4702444" y="355155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4"/>
            </p:custDataLst>
          </p:nvPr>
        </p:nvPicPr>
        <p:blipFill>
          <a:blip r:embed="rId22" cstate="screen">
            <a:extLst>
              <a:ext uri="{28A0092B-C50C-407E-A947-70E740481C1C}">
                <a14:useLocalDpi xmlns:a14="http://schemas.microsoft.com/office/drawing/2010/main"/>
              </a:ext>
            </a:extLst>
          </a:blip>
          <a:stretch>
            <a:fillRect/>
          </a:stretch>
        </p:blipFill>
        <p:spPr>
          <a:xfrm>
            <a:off x="4441968" y="4387826"/>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5"/>
            </p:custDataLst>
          </p:nvPr>
        </p:nvPicPr>
        <p:blipFill>
          <a:blip r:embed="rId22" cstate="screen">
            <a:extLst>
              <a:ext uri="{28A0092B-C50C-407E-A947-70E740481C1C}">
                <a14:useLocalDpi xmlns:a14="http://schemas.microsoft.com/office/drawing/2010/main"/>
              </a:ext>
            </a:extLst>
          </a:blip>
          <a:stretch>
            <a:fillRect/>
          </a:stretch>
        </p:blipFill>
        <p:spPr>
          <a:xfrm>
            <a:off x="6556012" y="303911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6"/>
            </p:custDataLst>
          </p:nvPr>
        </p:nvSpPr>
        <p:spPr>
          <a:xfrm>
            <a:off x="7041964" y="3086069"/>
            <a:ext cx="125680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Build Executive Deck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3C951CA7-C56F-4944-A437-B07E96483324}"/>
              </a:ext>
            </a:extLst>
          </p:cNvPr>
          <p:cNvSpPr txBox="1"/>
          <p:nvPr>
            <p:custDataLst>
              <p:tags r:id="rId17"/>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a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between five to eight calls over the course of two to three months.</a:t>
            </a:r>
          </a:p>
        </p:txBody>
      </p:sp>
      <p:sp>
        <p:nvSpPr>
          <p:cNvPr id="21" name="Rectangle 20">
            <a:extLst>
              <a:ext uri="{FF2B5EF4-FFF2-40B4-BE49-F238E27FC236}">
                <a16:creationId xmlns:a16="http://schemas.microsoft.com/office/drawing/2014/main" id="{579E290D-4732-4C66-8483-75F574EF3A5D}"/>
              </a:ext>
            </a:extLst>
          </p:cNvPr>
          <p:cNvSpPr/>
          <p:nvPr>
            <p:custDataLst>
              <p:tags r:id="rId18"/>
            </p:custDataLst>
          </p:nvPr>
        </p:nvSpPr>
        <p:spPr>
          <a:xfrm>
            <a:off x="4944537" y="5782534"/>
            <a:ext cx="177058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Review IT Business Satisfaction and Alignment Report</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D42635DE-BCCF-4874-8CFA-B9E202D73074}"/>
              </a:ext>
            </a:extLst>
          </p:cNvPr>
          <p:cNvCxnSpPr>
            <a:endCxn id="23" idx="0"/>
          </p:cNvCxnSpPr>
          <p:nvPr>
            <p:custDataLst>
              <p:tags r:id="rId19"/>
            </p:custDataLst>
          </p:nvPr>
        </p:nvCxnSpPr>
        <p:spPr>
          <a:xfrm flipH="1">
            <a:off x="4711150" y="4934818"/>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E3C041B-3E86-4912-A2F8-560D6C63065D}"/>
              </a:ext>
            </a:extLst>
          </p:cNvPr>
          <p:cNvPicPr>
            <a:picLocks noChangeAspect="1"/>
          </p:cNvPicPr>
          <p:nvPr>
            <p:custDataLst>
              <p:tags r:id="rId20"/>
            </p:custDataLst>
          </p:nvPr>
        </p:nvPicPr>
        <p:blipFill>
          <a:blip r:embed="rId22" cstate="screen">
            <a:extLst>
              <a:ext uri="{28A0092B-C50C-407E-A947-70E740481C1C}">
                <a14:useLocalDpi xmlns:a14="http://schemas.microsoft.com/office/drawing/2010/main"/>
              </a:ext>
            </a:extLst>
          </a:blip>
          <a:stretch>
            <a:fillRect/>
          </a:stretch>
        </p:blipFill>
        <p:spPr>
          <a:xfrm>
            <a:off x="4450674" y="5771093"/>
            <a:ext cx="520953" cy="520953"/>
          </a:xfrm>
          <a:prstGeom prst="rect">
            <a:avLst/>
          </a:prstGeom>
        </p:spPr>
      </p:pic>
    </p:spTree>
    <p:extLst>
      <p:ext uri="{BB962C8B-B14F-4D97-AF65-F5344CB8AC3E}">
        <p14:creationId xmlns:p14="http://schemas.microsoft.com/office/powerpoint/2010/main" val="22991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54106" y="1797685"/>
            <a:ext cx="4027394" cy="1631315"/>
          </a:xfrm>
        </p:spPr>
        <p:txBody>
          <a:bodyPr>
            <a:noAutofit/>
          </a:bodyPr>
          <a:lstStyle/>
          <a:p>
            <a:r>
              <a:rPr lang="en-US" sz="1800" b="1" dirty="0">
                <a:cs typeface="Arial"/>
              </a:rPr>
              <a:t>Every CISO needs to follow </a:t>
            </a:r>
            <a:br>
              <a:rPr lang="en-US" sz="1800" b="1" dirty="0">
                <a:cs typeface="Arial"/>
              </a:rPr>
            </a:br>
            <a:r>
              <a:rPr lang="en-US" sz="1800" b="1" dirty="0">
                <a:cs typeface="Arial"/>
              </a:rPr>
              <a:t>Info-Tech’s five-step approach to truly succeed in their new position.</a:t>
            </a:r>
            <a:endParaRPr lang="en-US" sz="1800" b="1" dirty="0"/>
          </a:p>
        </p:txBody>
      </p:sp>
      <p:sp>
        <p:nvSpPr>
          <p:cNvPr id="8" name="Text Placeholder 7"/>
          <p:cNvSpPr>
            <a:spLocks noGrp="1"/>
          </p:cNvSpPr>
          <p:nvPr>
            <p:ph type="body" sz="quarter" idx="13"/>
          </p:nvPr>
        </p:nvSpPr>
        <p:spPr>
          <a:xfrm>
            <a:off x="5238246" y="5691860"/>
            <a:ext cx="2840037" cy="1269682"/>
          </a:xfrm>
        </p:spPr>
        <p:txBody>
          <a:bodyPr>
            <a:noAutofit/>
          </a:bodyPr>
          <a:lstStyle/>
          <a:p>
            <a:r>
              <a:rPr lang="en-US" dirty="0"/>
              <a:t>Michelle Tran</a:t>
            </a:r>
            <a:br>
              <a:rPr lang="en-US" dirty="0"/>
            </a:br>
            <a:r>
              <a:rPr lang="en-US" dirty="0">
                <a:latin typeface="Montserrat Light" panose="020B0604020202020204" charset="0"/>
              </a:rPr>
              <a:t>Security, Risk &amp; Compliance</a:t>
            </a:r>
            <a:br>
              <a:rPr lang="en-US" dirty="0">
                <a:latin typeface="Montserrat Light" panose="020B0604020202020204" charset="0"/>
              </a:rPr>
            </a:br>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23715" y="2944840"/>
            <a:ext cx="6661150" cy="2239224"/>
          </a:xfrm>
          <a:prstGeom prst="rect">
            <a:avLst/>
          </a:prstGeom>
        </p:spPr>
        <p:txBody>
          <a:bodyPr>
            <a:noAutofit/>
          </a:bodyPr>
          <a:lstStyle/>
          <a:p>
            <a:pPr marL="0" marR="3081" indent="0">
              <a:lnSpc>
                <a:spcPct val="101000"/>
              </a:lnSpc>
              <a:spcBef>
                <a:spcPts val="58"/>
              </a:spcBef>
              <a:buNone/>
            </a:pPr>
            <a:r>
              <a:rPr lang="en-US" sz="1600" dirty="0"/>
              <a:t>Throughout the first 100 days, expect to engage in several meet and greets, be in a constant state of discovery and analysis, and most importantly, build and educate a high-level security strategy that reflects the needs of the business to your stakeholders. While these steps are probably not surprising, it is easy to get overwhelmed and sidetracked.</a:t>
            </a:r>
            <a:r>
              <a:rPr lang="en-US" sz="1600" b="1" dirty="0"/>
              <a:t> </a:t>
            </a:r>
            <a:r>
              <a:rPr lang="en-US" sz="1600" dirty="0"/>
              <a:t>For this reason, Info-Tech developed a </a:t>
            </a:r>
            <a:r>
              <a:rPr lang="en-US" sz="1600" b="1" dirty="0"/>
              <a:t>five-step approach </a:t>
            </a:r>
            <a:r>
              <a:rPr lang="en-US" sz="1600" dirty="0"/>
              <a:t>based on the experiences of seasoned CISO professionals to provide a roadmap to structuring your first 100 days in the new position. Of course, the circumstances of the role will impact the priorities of each CISO. As a result, there may be changes to the order or amount of time allocated to the steps; however, the overall approach will remain the same.</a:t>
            </a:r>
          </a:p>
        </p:txBody>
      </p:sp>
      <p:sp>
        <p:nvSpPr>
          <p:cNvPr id="6" name="Rectangle 5">
            <a:extLst>
              <a:ext uri="{FF2B5EF4-FFF2-40B4-BE49-F238E27FC236}">
                <a16:creationId xmlns:a16="http://schemas.microsoft.com/office/drawing/2014/main" id="{CA77F5FC-FE14-7A4D-AA82-AFE3CFD0AC20}"/>
              </a:ext>
            </a:extLst>
          </p:cNvPr>
          <p:cNvSpPr/>
          <p:nvPr/>
        </p:nvSpPr>
        <p:spPr>
          <a:xfrm>
            <a:off x="5232400" y="54109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0" name="Picture 9">
            <a:extLst>
              <a:ext uri="{FF2B5EF4-FFF2-40B4-BE49-F238E27FC236}">
                <a16:creationId xmlns:a16="http://schemas.microsoft.com/office/drawing/2014/main" id="{230DD2AB-B59E-4A11-9A0E-5BAD0C58797F}"/>
              </a:ext>
            </a:extLst>
          </p:cNvPr>
          <p:cNvPicPr>
            <a:picLocks noChangeAspect="1"/>
          </p:cNvPicPr>
          <p:nvPr/>
        </p:nvPicPr>
        <p:blipFill>
          <a:blip r:embed="rId3"/>
          <a:stretch>
            <a:fillRect/>
          </a:stretch>
        </p:blipFill>
        <p:spPr>
          <a:xfrm>
            <a:off x="1311924" y="3124138"/>
            <a:ext cx="2059926" cy="2059926"/>
          </a:xfrm>
          <a:prstGeom prst="rect">
            <a:avLst/>
          </a:prstGeom>
        </p:spPr>
      </p:pic>
      <p:graphicFrame>
        <p:nvGraphicFramePr>
          <p:cNvPr id="4" name="Diagram 3">
            <a:extLst>
              <a:ext uri="{FF2B5EF4-FFF2-40B4-BE49-F238E27FC236}">
                <a16:creationId xmlns:a16="http://schemas.microsoft.com/office/drawing/2014/main" id="{957CFB9B-98D4-4EB2-BAFE-6FAD562734C9}"/>
              </a:ext>
            </a:extLst>
          </p:cNvPr>
          <p:cNvGraphicFramePr/>
          <p:nvPr>
            <p:extLst>
              <p:ext uri="{D42A27DB-BD31-4B8C-83A1-F6EECF244321}">
                <p14:modId xmlns:p14="http://schemas.microsoft.com/office/powerpoint/2010/main" val="2129806912"/>
              </p:ext>
            </p:extLst>
          </p:nvPr>
        </p:nvGraphicFramePr>
        <p:xfrm>
          <a:off x="5277783" y="1289775"/>
          <a:ext cx="6607082" cy="1631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802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solidFill>
                  <a:srgbClr val="717171"/>
                </a:solidFill>
              </a:rPr>
              <a:t>E</a:t>
            </a:r>
            <a:r>
              <a:rPr lang="en-CA" spc="-130" dirty="0">
                <a:solidFill>
                  <a:srgbClr val="717171"/>
                </a:solidFill>
              </a:rPr>
              <a:t>x</a:t>
            </a:r>
            <a:r>
              <a:rPr lang="en-CA" spc="-79" dirty="0">
                <a:solidFill>
                  <a:srgbClr val="717171"/>
                </a:solidFill>
              </a:rPr>
              <a:t>ecuti</a:t>
            </a:r>
            <a:r>
              <a:rPr lang="en-CA" spc="-158" dirty="0">
                <a:solidFill>
                  <a:srgbClr val="717171"/>
                </a:solidFill>
              </a:rPr>
              <a:t>v</a:t>
            </a:r>
            <a:r>
              <a:rPr lang="en-CA" spc="-3" dirty="0">
                <a:solidFill>
                  <a:srgbClr val="717171"/>
                </a:solidFill>
              </a:rPr>
              <a:t>e </a:t>
            </a:r>
            <a:r>
              <a:rPr lang="en-CA" spc="-42" dirty="0">
                <a:solidFill>
                  <a:srgbClr val="717171"/>
                </a:solidFill>
              </a:rPr>
              <a:t>Summary</a:t>
            </a:r>
            <a:endParaRPr lang="en-US" dirty="0">
              <a:solidFill>
                <a:srgbClr val="717171"/>
              </a:solidFill>
            </a:endParaRP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618145"/>
            <a:ext cx="3542400" cy="297314"/>
          </a:xfrm>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618145"/>
            <a:ext cx="3542400" cy="297314"/>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618145"/>
            <a:ext cx="3542400" cy="297314"/>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a:lnSpc>
                <a:spcPts val="1800"/>
              </a:lnSpc>
            </a:pPr>
            <a:r>
              <a:rPr lang="en-CA" dirty="0">
                <a:solidFill>
                  <a:srgbClr val="000000"/>
                </a:solidFill>
              </a:rPr>
              <a:t>You have been promoted from within the organization to the role of CISO. </a:t>
            </a:r>
          </a:p>
          <a:p>
            <a:pPr>
              <a:lnSpc>
                <a:spcPts val="1800"/>
              </a:lnSpc>
            </a:pPr>
            <a:r>
              <a:rPr lang="en-CA" dirty="0">
                <a:solidFill>
                  <a:srgbClr val="000000"/>
                </a:solidFill>
              </a:rPr>
              <a:t>You have been hired externally to take on the role of CISO.</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5" y="1991757"/>
            <a:ext cx="3457404" cy="3190736"/>
          </a:xfrm>
          <a:prstGeom prst="rect">
            <a:avLst/>
          </a:prstGeom>
        </p:spPr>
        <p:txBody>
          <a:bodyPr/>
          <a:lstStyle/>
          <a:p>
            <a:pPr>
              <a:lnSpc>
                <a:spcPts val="1800"/>
              </a:lnSpc>
            </a:pPr>
            <a:r>
              <a:rPr lang="en-US" dirty="0">
                <a:solidFill>
                  <a:srgbClr val="000000"/>
                </a:solidFill>
              </a:rPr>
              <a:t>Making a strong first impression; establishing trust and credibility.</a:t>
            </a:r>
          </a:p>
          <a:p>
            <a:pPr>
              <a:lnSpc>
                <a:spcPts val="1800"/>
              </a:lnSpc>
            </a:pPr>
            <a:r>
              <a:rPr lang="en-US" dirty="0">
                <a:solidFill>
                  <a:srgbClr val="000000"/>
                </a:solidFill>
              </a:rPr>
              <a:t>Developing a high-level security strategy in a short time. </a:t>
            </a:r>
          </a:p>
          <a:p>
            <a:pPr>
              <a:lnSpc>
                <a:spcPts val="1800"/>
              </a:lnSpc>
            </a:pPr>
            <a:r>
              <a:rPr lang="en-US" dirty="0">
                <a:solidFill>
                  <a:srgbClr val="000000"/>
                </a:solidFill>
              </a:rPr>
              <a:t>Clarifying the scope of your role and setting expectations with stakeholders.</a:t>
            </a: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prstGeom prst="rect">
            <a:avLst/>
          </a:prstGeom>
        </p:spPr>
        <p:txBody>
          <a:bodyPr/>
          <a:lstStyle/>
          <a:p>
            <a:pPr>
              <a:lnSpc>
                <a:spcPts val="1800"/>
              </a:lnSpc>
            </a:pPr>
            <a:r>
              <a:rPr lang="en-CA" dirty="0">
                <a:solidFill>
                  <a:srgbClr val="000000"/>
                </a:solidFill>
              </a:rPr>
              <a:t>Use Info-Tech’s 100-day plan to get you on the right track.</a:t>
            </a:r>
          </a:p>
          <a:p>
            <a:pPr>
              <a:lnSpc>
                <a:spcPts val="1800"/>
              </a:lnSpc>
            </a:pPr>
            <a:r>
              <a:rPr lang="en-CA" dirty="0">
                <a:solidFill>
                  <a:srgbClr val="000000"/>
                </a:solidFill>
              </a:rPr>
              <a:t>Use Info-Tech’s diagnostic tools to inform you and the organization of gaps in the security program. </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450248"/>
            <a:chOff x="6353842" y="3127248"/>
            <a:chExt cx="3887438" cy="2282233"/>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228223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b="1" dirty="0">
                  <a:solidFill>
                    <a:schemeClr val="bg1"/>
                  </a:solidFill>
                  <a:latin typeface="Roboto Condensed Light" panose="02000000000000000000" pitchFamily="2" charset="0"/>
                  <a:ea typeface="Roboto Condensed Light" panose="02000000000000000000" pitchFamily="2" charset="0"/>
                </a:rPr>
                <a:t>80% of your time will be spent listening. </a:t>
              </a:r>
              <a:r>
                <a:rPr lang="en-US" sz="1400" dirty="0">
                  <a:solidFill>
                    <a:schemeClr val="bg1"/>
                  </a:solidFill>
                  <a:latin typeface="Roboto Condensed Light" panose="02000000000000000000" pitchFamily="2" charset="0"/>
                  <a:ea typeface="Roboto Condensed Light" panose="02000000000000000000" pitchFamily="2" charset="0"/>
                </a:rPr>
                <a:t>The first 100 days of the CISO role is an information gathering exercise which will involve several conversations with different stakeholders and business divisions. Leverage this collaborative time to understand the business, its internal and external operations, and people. Unequivocally, active listening will build company trust and help you to build an information security vision that reflects that of the business strategy.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2282233"/>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535A89-28CF-4E31-8317-F346764C78C2}"/>
              </a:ext>
            </a:extLst>
          </p:cNvPr>
          <p:cNvSpPr/>
          <p:nvPr/>
        </p:nvSpPr>
        <p:spPr>
          <a:xfrm>
            <a:off x="354106" y="4888420"/>
            <a:ext cx="6389594" cy="1385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6197492"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research is designed for newly positioned CISOs who are looking to</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7"/>
            <a:ext cx="6372226" cy="2102303"/>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CA" sz="1800" dirty="0">
                <a:solidFill>
                  <a:srgbClr val="000000"/>
                </a:solidFill>
              </a:rPr>
              <a:t>Make a good first impression at their new job.</a:t>
            </a:r>
          </a:p>
          <a:p>
            <a:pPr marL="184150" lvl="0" indent="-184150">
              <a:lnSpc>
                <a:spcPct val="110000"/>
              </a:lnSpc>
              <a:buFont typeface="Arial" panose="020B0604020202020204" pitchFamily="34" charset="0"/>
              <a:buChar char="•"/>
            </a:pPr>
            <a:r>
              <a:rPr lang="en-CA" sz="1800" dirty="0">
                <a:solidFill>
                  <a:srgbClr val="000000"/>
                </a:solidFill>
              </a:rPr>
              <a:t>Obtain guidance on how they should approach the first 100 days. </a:t>
            </a:r>
          </a:p>
          <a:p>
            <a:pPr marL="184150" lvl="0" indent="-184150">
              <a:lnSpc>
                <a:spcPct val="110000"/>
              </a:lnSpc>
              <a:buFont typeface="Arial" panose="020B0604020202020204" pitchFamily="34" charset="0"/>
              <a:buChar char="•"/>
            </a:pPr>
            <a:r>
              <a:rPr lang="en-CA" sz="1800" dirty="0">
                <a:solidFill>
                  <a:srgbClr val="000000"/>
                </a:solidFill>
              </a:rPr>
              <a:t>Assess the current state of the security program and recommend areas of improvement and possible solutions.</a:t>
            </a:r>
          </a:p>
          <a:p>
            <a:pPr marL="184150" lvl="0" indent="-184150">
              <a:lnSpc>
                <a:spcPct val="110000"/>
              </a:lnSpc>
              <a:buFont typeface="Arial" panose="020B0604020202020204" pitchFamily="34" charset="0"/>
              <a:buChar char="•"/>
            </a:pPr>
            <a:r>
              <a:rPr lang="en-CA" sz="1800" dirty="0">
                <a:solidFill>
                  <a:srgbClr val="000000"/>
                </a:solidFill>
              </a:rPr>
              <a:t>Develop a high-level security strategy in three months. </a:t>
            </a:r>
          </a:p>
          <a:p>
            <a:pPr lvl="0">
              <a:lnSpc>
                <a:spcPct val="110000"/>
              </a:lnSpc>
            </a:pPr>
            <a:endParaRPr lang="en-CA" sz="1800" dirty="0">
              <a:solidFill>
                <a:srgbClr val="000000"/>
              </a:solidFill>
            </a:endParaRPr>
          </a:p>
        </p:txBody>
      </p:sp>
      <p:sp>
        <p:nvSpPr>
          <p:cNvPr id="3" name="TextBox 2">
            <a:extLst>
              <a:ext uri="{FF2B5EF4-FFF2-40B4-BE49-F238E27FC236}">
                <a16:creationId xmlns:a16="http://schemas.microsoft.com/office/drawing/2014/main" id="{3770B8A7-1BEA-4C41-B008-188224826AAF}"/>
              </a:ext>
            </a:extLst>
          </p:cNvPr>
          <p:cNvSpPr txBox="1"/>
          <p:nvPr/>
        </p:nvSpPr>
        <p:spPr>
          <a:xfrm>
            <a:off x="1360939" y="4888420"/>
            <a:ext cx="5382761" cy="1385923"/>
          </a:xfrm>
          <a:prstGeom prst="rect">
            <a:avLst/>
          </a:prstGeom>
        </p:spPr>
        <p:txBody>
          <a:bodyPr wrap="square" lIns="0" tIns="0" rIns="0" bIns="0" numCol="1" spcCol="360000" rtlCol="0" anchor="ctr" anchorCtr="0">
            <a:noAutofit/>
          </a:bodyPr>
          <a:lstStyle/>
          <a:p>
            <a:pPr algn="l">
              <a:lnSpc>
                <a:spcPct val="110000"/>
              </a:lnSpc>
              <a:tabLst/>
            </a:pPr>
            <a:r>
              <a:rPr lang="en-US" sz="2000" dirty="0">
                <a:solidFill>
                  <a:schemeClr val="tx1">
                    <a:lumMod val="50000"/>
                  </a:schemeClr>
                </a:solidFill>
                <a:latin typeface="Roboto Condensed Light" panose="02000000000000000000" pitchFamily="2" charset="0"/>
                <a:ea typeface="Roboto Condensed Light" panose="02000000000000000000" pitchFamily="2" charset="0"/>
              </a:rPr>
              <a:t>Starting a new position is daunting. </a:t>
            </a:r>
          </a:p>
          <a:p>
            <a:pPr algn="l">
              <a:lnSpc>
                <a:spcPct val="110000"/>
              </a:lnSpc>
              <a:tabLst/>
            </a:pPr>
            <a:r>
              <a:rPr lang="en-US" sz="2000" dirty="0">
                <a:solidFill>
                  <a:schemeClr val="tx1">
                    <a:lumMod val="50000"/>
                  </a:schemeClr>
                </a:solidFill>
                <a:latin typeface="Roboto Condensed Light" panose="02000000000000000000" pitchFamily="2" charset="0"/>
                <a:ea typeface="Roboto Condensed Light" panose="02000000000000000000" pitchFamily="2" charset="0"/>
              </a:rPr>
              <a:t>Being CISO is stressful.</a:t>
            </a:r>
          </a:p>
          <a:p>
            <a:pPr algn="l">
              <a:lnSpc>
                <a:spcPct val="110000"/>
              </a:lnSpc>
              <a:tabLst/>
            </a:pPr>
            <a:r>
              <a:rPr lang="en-US" sz="2000" dirty="0">
                <a:solidFill>
                  <a:schemeClr val="tx1">
                    <a:lumMod val="50000"/>
                  </a:schemeClr>
                </a:solidFill>
                <a:latin typeface="Roboto Condensed Light" panose="02000000000000000000" pitchFamily="2" charset="0"/>
                <a:ea typeface="Roboto Condensed Light" panose="02000000000000000000" pitchFamily="2" charset="0"/>
              </a:rPr>
              <a:t>Let Info-Tech help make the transition easier.  </a:t>
            </a:r>
          </a:p>
        </p:txBody>
      </p:sp>
      <p:sp>
        <p:nvSpPr>
          <p:cNvPr id="15" name="TextBox 14">
            <a:extLst>
              <a:ext uri="{FF2B5EF4-FFF2-40B4-BE49-F238E27FC236}">
                <a16:creationId xmlns:a16="http://schemas.microsoft.com/office/drawing/2014/main" id="{DD9097A4-9AC8-43E1-98AE-2BA55E4FB5F3}"/>
              </a:ext>
            </a:extLst>
          </p:cNvPr>
          <p:cNvSpPr txBox="1"/>
          <p:nvPr/>
        </p:nvSpPr>
        <p:spPr>
          <a:xfrm>
            <a:off x="8051801" y="901015"/>
            <a:ext cx="4141788" cy="907605"/>
          </a:xfrm>
          <a:prstGeom prst="rect">
            <a:avLst/>
          </a:prstGeom>
          <a:solidFill>
            <a:schemeClr val="accent1"/>
          </a:solidFill>
          <a:ln>
            <a:noFill/>
          </a:ln>
        </p:spPr>
        <p:txBody>
          <a:bodyPr wrap="square" lIns="0" tIns="0" rIns="0" bIns="0" numCol="1" spcCol="360000" rtlCol="0" anchor="ctr" anchorCtr="0">
            <a:noAutofit/>
          </a:bodyPr>
          <a:lstStyle/>
          <a:p>
            <a:pPr algn="ctr">
              <a:lnSpc>
                <a:spcPct val="110000"/>
              </a:lnSpc>
              <a:tabLst/>
            </a:pPr>
            <a:r>
              <a:rPr lang="en-US" sz="2000" dirty="0">
                <a:solidFill>
                  <a:schemeClr val="bg1"/>
                </a:solidFill>
                <a:latin typeface="Roboto Condensed Light" panose="02000000000000000000" pitchFamily="2" charset="0"/>
                <a:ea typeface="Roboto Condensed Light" panose="02000000000000000000" pitchFamily="2" charset="0"/>
              </a:rPr>
              <a:t>Average Tenure of a CISO is </a:t>
            </a:r>
          </a:p>
          <a:p>
            <a:pPr algn="ctr">
              <a:lnSpc>
                <a:spcPct val="110000"/>
              </a:lnSpc>
              <a:tabLst/>
            </a:pPr>
            <a:r>
              <a:rPr lang="en-US" sz="3600" dirty="0">
                <a:solidFill>
                  <a:schemeClr val="bg1"/>
                </a:solidFill>
                <a:latin typeface="Roboto Condensed Light" panose="02000000000000000000" pitchFamily="2" charset="0"/>
                <a:ea typeface="Roboto Condensed Light" panose="02000000000000000000" pitchFamily="2" charset="0"/>
              </a:rPr>
              <a:t>26 months</a:t>
            </a:r>
            <a:r>
              <a:rPr lang="en-US" sz="2000" dirty="0">
                <a:solidFill>
                  <a:schemeClr val="bg1"/>
                </a:solidFill>
                <a:latin typeface="Roboto Condensed Light" panose="02000000000000000000" pitchFamily="2" charset="0"/>
                <a:ea typeface="Roboto Condensed Light" panose="02000000000000000000" pitchFamily="2" charset="0"/>
              </a:rPr>
              <a:t>. </a:t>
            </a:r>
            <a:endParaRPr lang="en-CA" sz="2000" dirty="0">
              <a:solidFill>
                <a:schemeClr val="bg1"/>
              </a:solidFill>
              <a:latin typeface="Roboto Condensed Light" panose="02000000000000000000" pitchFamily="2" charset="0"/>
              <a:ea typeface="Roboto Condensed Light" panose="02000000000000000000" pitchFamily="2" charset="0"/>
            </a:endParaRPr>
          </a:p>
        </p:txBody>
      </p:sp>
      <p:grpSp>
        <p:nvGrpSpPr>
          <p:cNvPr id="16" name="Group 15">
            <a:extLst>
              <a:ext uri="{FF2B5EF4-FFF2-40B4-BE49-F238E27FC236}">
                <a16:creationId xmlns:a16="http://schemas.microsoft.com/office/drawing/2014/main" id="{284AC7DA-004A-49CC-B7D1-A9A7792D8ED0}"/>
              </a:ext>
            </a:extLst>
          </p:cNvPr>
          <p:cNvGrpSpPr/>
          <p:nvPr/>
        </p:nvGrpSpPr>
        <p:grpSpPr>
          <a:xfrm>
            <a:off x="7225938" y="2087399"/>
            <a:ext cx="5613762" cy="3703497"/>
            <a:chOff x="6121136" y="3824285"/>
            <a:chExt cx="3273953" cy="2159884"/>
          </a:xfrm>
        </p:grpSpPr>
        <p:graphicFrame>
          <p:nvGraphicFramePr>
            <p:cNvPr id="17" name="Chart 16">
              <a:extLst>
                <a:ext uri="{FF2B5EF4-FFF2-40B4-BE49-F238E27FC236}">
                  <a16:creationId xmlns:a16="http://schemas.microsoft.com/office/drawing/2014/main" id="{2638C0EC-2213-4D22-BFFE-16B5DA2DB14D}"/>
                </a:ext>
              </a:extLst>
            </p:cNvPr>
            <p:cNvGraphicFramePr/>
            <p:nvPr>
              <p:extLst>
                <p:ext uri="{D42A27DB-BD31-4B8C-83A1-F6EECF244321}">
                  <p14:modId xmlns:p14="http://schemas.microsoft.com/office/powerpoint/2010/main" val="2045130348"/>
                </p:ext>
              </p:extLst>
            </p:nvPr>
          </p:nvGraphicFramePr>
          <p:xfrm>
            <a:off x="6121136" y="3824285"/>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81E62F37-D27F-46C3-81BE-4DED9707C374}"/>
                </a:ext>
              </a:extLst>
            </p:cNvPr>
            <p:cNvSpPr txBox="1"/>
            <p:nvPr/>
          </p:nvSpPr>
          <p:spPr>
            <a:xfrm>
              <a:off x="7057169" y="4451748"/>
              <a:ext cx="1388721" cy="904957"/>
            </a:xfrm>
            <a:prstGeom prst="rect">
              <a:avLst/>
            </a:prstGeom>
          </p:spPr>
          <p:txBody>
            <a:bodyPr vert="horz" wrap="square" lIns="0" tIns="0" rIns="0" bIns="0" rtlCol="0">
              <a:spAutoFit/>
            </a:bodyPr>
            <a:lstStyle/>
            <a:p>
              <a:pPr marL="289946" marR="242975" lvl="1" algn="ctr">
                <a:spcBef>
                  <a:spcPts val="55"/>
                </a:spcBef>
              </a:pPr>
              <a:r>
                <a:rPr lang="en-US" sz="3600" spc="-30" dirty="0">
                  <a:latin typeface="Exo" panose="02000503000000000000" pitchFamily="2" charset="77"/>
                  <a:cs typeface="Arial Narrow"/>
                </a:rPr>
                <a:t>88% </a:t>
              </a:r>
            </a:p>
            <a:p>
              <a:pPr marL="289946" marR="242975" lvl="1" algn="ctr">
                <a:spcBef>
                  <a:spcPts val="55"/>
                </a:spcBef>
              </a:pPr>
              <a:r>
                <a:rPr lang="en-US" sz="1600" spc="-30" dirty="0">
                  <a:latin typeface="Exo" panose="02000503000000000000" pitchFamily="2" charset="77"/>
                  <a:cs typeface="Arial Narrow"/>
                </a:rPr>
                <a:t>of CISOs report being moderately or tremendously stressed. </a:t>
              </a:r>
            </a:p>
          </p:txBody>
        </p:sp>
      </p:grpSp>
      <p:sp>
        <p:nvSpPr>
          <p:cNvPr id="5" name="Arrow: Pentagon 4">
            <a:extLst>
              <a:ext uri="{FF2B5EF4-FFF2-40B4-BE49-F238E27FC236}">
                <a16:creationId xmlns:a16="http://schemas.microsoft.com/office/drawing/2014/main" id="{A6F90959-682C-4364-8E85-400E18CE41C4}"/>
              </a:ext>
            </a:extLst>
          </p:cNvPr>
          <p:cNvSpPr/>
          <p:nvPr/>
        </p:nvSpPr>
        <p:spPr>
          <a:xfrm>
            <a:off x="354106" y="4888420"/>
            <a:ext cx="877794" cy="138592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F25DB729-C968-4D76-8AAE-50AC51D870A0}"/>
              </a:ext>
            </a:extLst>
          </p:cNvPr>
          <p:cNvSpPr txBox="1"/>
          <p:nvPr/>
        </p:nvSpPr>
        <p:spPr>
          <a:xfrm>
            <a:off x="8238200" y="6069676"/>
            <a:ext cx="3566661" cy="330743"/>
          </a:xfrm>
          <a:prstGeom prst="rect">
            <a:avLst/>
          </a:prstGeom>
        </p:spPr>
        <p:txBody>
          <a:bodyPr wrap="non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Source: CISO Stress report, Nominet Cyber Security, 2020</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83963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56765-6D96-40E6-B518-2E5410442C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96794" y="0"/>
            <a:ext cx="6104246" cy="6855823"/>
          </a:xfrm>
          <a:prstGeom prst="rect">
            <a:avLst/>
          </a:prstGeom>
        </p:spPr>
      </p:pic>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71474" y="2430754"/>
            <a:ext cx="4843555" cy="3409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endParaRPr lang="en-CA" sz="1400" dirty="0">
              <a:solidFill>
                <a:srgbClr val="000000"/>
              </a:solidFill>
              <a:latin typeface="Roboto Condensed Light" panose="02000000000000000000" pitchFamily="2" charset="0"/>
            </a:endParaRPr>
          </a:p>
        </p:txBody>
      </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4" y="1300566"/>
            <a:ext cx="5479429"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These barriers make this challenge difficult to address for many CISOs:</a:t>
            </a:r>
          </a:p>
        </p:txBody>
      </p:sp>
      <p:sp>
        <p:nvSpPr>
          <p:cNvPr id="25" name="Text Placeholder 7">
            <a:extLst>
              <a:ext uri="{FF2B5EF4-FFF2-40B4-BE49-F238E27FC236}">
                <a16:creationId xmlns:a16="http://schemas.microsoft.com/office/drawing/2014/main" id="{2A8CC225-8DBF-4675-A08B-57D5AC766226}"/>
              </a:ext>
            </a:extLst>
          </p:cNvPr>
          <p:cNvSpPr txBox="1">
            <a:spLocks/>
          </p:cNvSpPr>
          <p:nvPr/>
        </p:nvSpPr>
        <p:spPr>
          <a:xfrm>
            <a:off x="371474" y="2385807"/>
            <a:ext cx="5070964" cy="3942172"/>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US" sz="1800" dirty="0">
                <a:solidFill>
                  <a:srgbClr val="000000"/>
                </a:solidFill>
              </a:rPr>
              <a:t>The expectations, responsibilities, and scope of the role are unclear. </a:t>
            </a:r>
          </a:p>
          <a:p>
            <a:pPr marL="184150" lvl="0" indent="-184150">
              <a:lnSpc>
                <a:spcPct val="110000"/>
              </a:lnSpc>
              <a:buFont typeface="Arial" panose="020B0604020202020204" pitchFamily="34" charset="0"/>
              <a:buChar char="•"/>
            </a:pPr>
            <a:r>
              <a:rPr lang="en-US" sz="1800" dirty="0">
                <a:solidFill>
                  <a:srgbClr val="000000"/>
                </a:solidFill>
              </a:rPr>
              <a:t>The organization has a non-existent or immature security program or has not previously evaluated their security program.</a:t>
            </a:r>
          </a:p>
          <a:p>
            <a:pPr marL="184150" lvl="0" indent="-184150">
              <a:lnSpc>
                <a:spcPct val="110000"/>
              </a:lnSpc>
              <a:buFont typeface="Arial" panose="020B0604020202020204" pitchFamily="34" charset="0"/>
              <a:buChar char="•"/>
            </a:pPr>
            <a:r>
              <a:rPr lang="en-US" sz="1800" dirty="0">
                <a:solidFill>
                  <a:srgbClr val="000000"/>
                </a:solidFill>
              </a:rPr>
              <a:t>The security strategy must be drafted to reflect business requirements. </a:t>
            </a:r>
          </a:p>
          <a:p>
            <a:pPr marL="184150" lvl="0" indent="-184150">
              <a:lnSpc>
                <a:spcPct val="110000"/>
              </a:lnSpc>
              <a:buFont typeface="Arial" panose="020B0604020202020204" pitchFamily="34" charset="0"/>
              <a:buChar char="•"/>
            </a:pPr>
            <a:endParaRPr lang="en-CA" sz="1800" dirty="0">
              <a:solidFill>
                <a:srgbClr val="000000"/>
              </a:solidFill>
            </a:endParaRPr>
          </a:p>
        </p:txBody>
      </p:sp>
    </p:spTree>
    <p:extLst>
      <p:ext uri="{BB962C8B-B14F-4D97-AF65-F5344CB8AC3E}">
        <p14:creationId xmlns:p14="http://schemas.microsoft.com/office/powerpoint/2010/main" val="2452059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530021"/>
            <a:ext cx="6672725" cy="670129"/>
          </a:xfrm>
        </p:spPr>
        <p:txBody>
          <a:bodyPr/>
          <a:lstStyle/>
          <a:p>
            <a:r>
              <a:rPr lang="en-US" dirty="0"/>
              <a:t>Info-Tech’s approach</a:t>
            </a:r>
            <a:br>
              <a:rPr lang="en-US" dirty="0"/>
            </a:br>
            <a:endParaRPr lang="en-US" dirty="0"/>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9019259" y="1775100"/>
            <a:ext cx="2737311" cy="330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1800" dirty="0">
                <a:solidFill>
                  <a:schemeClr val="bg1"/>
                </a:solidFill>
                <a:latin typeface="Roboto Condensed Light" panose="02000000000000000000" pitchFamily="2" charset="0"/>
              </a:rPr>
              <a:t>Work with Info-Tech to prepare a 100-day plan that will position you for success.</a:t>
            </a:r>
          </a:p>
          <a:p>
            <a:pPr marL="0" indent="0">
              <a:lnSpc>
                <a:spcPct val="110000"/>
              </a:lnSpc>
              <a:buNone/>
            </a:pPr>
            <a:endParaRPr lang="en-CA" sz="1800" dirty="0">
              <a:solidFill>
                <a:schemeClr val="bg1"/>
              </a:solidFill>
              <a:latin typeface="Roboto Condensed Light" panose="02000000000000000000" pitchFamily="2" charset="0"/>
            </a:endParaRPr>
          </a:p>
          <a:p>
            <a:pPr marL="0" indent="0">
              <a:lnSpc>
                <a:spcPct val="110000"/>
              </a:lnSpc>
              <a:buNone/>
            </a:pPr>
            <a:r>
              <a:rPr lang="en-CA" sz="1800" dirty="0">
                <a:solidFill>
                  <a:schemeClr val="bg1"/>
                </a:solidFill>
                <a:latin typeface="Roboto Condensed Light" panose="02000000000000000000" pitchFamily="2" charset="0"/>
              </a:rPr>
              <a:t>Leverage Info-Tech Diagnostic Surveys and Tools to collect the details needed to build out a high-level information security strategy quickly.</a:t>
            </a: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3"/>
          <a:stretch>
            <a:fillRect/>
          </a:stretch>
        </p:blipFill>
        <p:spPr>
          <a:xfrm>
            <a:off x="8210701" y="690018"/>
            <a:ext cx="923025" cy="923025"/>
          </a:xfrm>
          <a:prstGeom prst="rect">
            <a:avLst/>
          </a:prstGeom>
        </p:spPr>
      </p:pic>
      <p:sp>
        <p:nvSpPr>
          <p:cNvPr id="13" name="Rectangle 12">
            <a:extLst>
              <a:ext uri="{FF2B5EF4-FFF2-40B4-BE49-F238E27FC236}">
                <a16:creationId xmlns:a16="http://schemas.microsoft.com/office/drawing/2014/main" id="{DCFD69CB-163D-417E-9B29-829510A8A9E3}"/>
              </a:ext>
            </a:extLst>
          </p:cNvPr>
          <p:cNvSpPr/>
          <p:nvPr/>
        </p:nvSpPr>
        <p:spPr>
          <a:xfrm>
            <a:off x="1" y="1350797"/>
            <a:ext cx="7992974" cy="4977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Roboto" panose="02000000000000000000" pitchFamily="2" charset="0"/>
                <a:ea typeface="Roboto" panose="02000000000000000000" pitchFamily="2" charset="0"/>
              </a:rPr>
              <a:t>C</a:t>
            </a:r>
            <a:endParaRPr lang="en-CA" dirty="0">
              <a:solidFill>
                <a:srgbClr val="FFFFFF"/>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67377826-58F1-4F62-B6CE-357CBA6E5A83}"/>
              </a:ext>
            </a:extLst>
          </p:cNvPr>
          <p:cNvSpPr/>
          <p:nvPr/>
        </p:nvSpPr>
        <p:spPr>
          <a:xfrm>
            <a:off x="142875" y="1477865"/>
            <a:ext cx="781200" cy="4690815"/>
          </a:xfrm>
          <a:prstGeom prst="rect">
            <a:avLst/>
          </a:prstGeom>
          <a:solidFill>
            <a:srgbClr val="E8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5A18ED4-23E1-4F2B-BC11-A446FC4DD8E7}"/>
              </a:ext>
            </a:extLst>
          </p:cNvPr>
          <p:cNvSpPr txBox="1"/>
          <p:nvPr/>
        </p:nvSpPr>
        <p:spPr>
          <a:xfrm>
            <a:off x="784349" y="5888975"/>
            <a:ext cx="269626" cy="276999"/>
          </a:xfrm>
          <a:prstGeom prst="rect">
            <a:avLst/>
          </a:prstGeom>
        </p:spPr>
        <p:txBody>
          <a:bodyPr wrap="none" rtlCol="0">
            <a:spAutoFit/>
          </a:bodyPr>
          <a:lstStyle/>
          <a:p>
            <a:r>
              <a:rPr lang="en-CA" sz="1200" dirty="0">
                <a:solidFill>
                  <a:srgbClr val="29475F">
                    <a:lumMod val="40000"/>
                    <a:lumOff val="60000"/>
                  </a:srgbClr>
                </a:solidFill>
                <a:latin typeface="Roboto" panose="02000000000000000000" pitchFamily="2" charset="0"/>
                <a:ea typeface="Roboto" panose="02000000000000000000" pitchFamily="2" charset="0"/>
              </a:rPr>
              <a:t>0</a:t>
            </a:r>
          </a:p>
        </p:txBody>
      </p:sp>
      <p:sp>
        <p:nvSpPr>
          <p:cNvPr id="18" name="TextBox 17">
            <a:extLst>
              <a:ext uri="{FF2B5EF4-FFF2-40B4-BE49-F238E27FC236}">
                <a16:creationId xmlns:a16="http://schemas.microsoft.com/office/drawing/2014/main" id="{94E563B3-2561-4E55-A929-9F813FDA816D}"/>
              </a:ext>
            </a:extLst>
          </p:cNvPr>
          <p:cNvSpPr txBox="1"/>
          <p:nvPr/>
        </p:nvSpPr>
        <p:spPr>
          <a:xfrm>
            <a:off x="3054557" y="5888975"/>
            <a:ext cx="354584" cy="276999"/>
          </a:xfrm>
          <a:prstGeom prst="rect">
            <a:avLst/>
          </a:prstGeom>
        </p:spPr>
        <p:txBody>
          <a:bodyPr wrap="none" rtlCol="0">
            <a:spAutoFit/>
          </a:bodyPr>
          <a:lstStyle/>
          <a:p>
            <a:r>
              <a:rPr lang="en-CA" sz="1200" dirty="0">
                <a:solidFill>
                  <a:srgbClr val="29475F">
                    <a:lumMod val="40000"/>
                    <a:lumOff val="60000"/>
                  </a:srgbClr>
                </a:solidFill>
                <a:latin typeface="Roboto" panose="02000000000000000000" pitchFamily="2" charset="0"/>
                <a:ea typeface="Roboto" panose="02000000000000000000" pitchFamily="2" charset="0"/>
              </a:rPr>
              <a:t>30</a:t>
            </a:r>
          </a:p>
        </p:txBody>
      </p:sp>
      <p:sp>
        <p:nvSpPr>
          <p:cNvPr id="20" name="TextBox 19">
            <a:extLst>
              <a:ext uri="{FF2B5EF4-FFF2-40B4-BE49-F238E27FC236}">
                <a16:creationId xmlns:a16="http://schemas.microsoft.com/office/drawing/2014/main" id="{0DB70D58-28E1-4E99-8216-5BA200D41676}"/>
              </a:ext>
            </a:extLst>
          </p:cNvPr>
          <p:cNvSpPr txBox="1"/>
          <p:nvPr/>
        </p:nvSpPr>
        <p:spPr>
          <a:xfrm>
            <a:off x="5415438" y="5888975"/>
            <a:ext cx="354584" cy="276999"/>
          </a:xfrm>
          <a:prstGeom prst="rect">
            <a:avLst/>
          </a:prstGeom>
        </p:spPr>
        <p:txBody>
          <a:bodyPr wrap="none" rtlCol="0">
            <a:spAutoFit/>
          </a:bodyPr>
          <a:lstStyle/>
          <a:p>
            <a:r>
              <a:rPr lang="en-CA" sz="1200" dirty="0">
                <a:solidFill>
                  <a:srgbClr val="29475F">
                    <a:lumMod val="40000"/>
                    <a:lumOff val="60000"/>
                  </a:srgbClr>
                </a:solidFill>
                <a:latin typeface="Roboto" panose="02000000000000000000" pitchFamily="2" charset="0"/>
                <a:ea typeface="Roboto" panose="02000000000000000000" pitchFamily="2" charset="0"/>
              </a:rPr>
              <a:t>60</a:t>
            </a:r>
          </a:p>
        </p:txBody>
      </p:sp>
      <p:sp>
        <p:nvSpPr>
          <p:cNvPr id="21" name="TextBox 20">
            <a:extLst>
              <a:ext uri="{FF2B5EF4-FFF2-40B4-BE49-F238E27FC236}">
                <a16:creationId xmlns:a16="http://schemas.microsoft.com/office/drawing/2014/main" id="{B3FCAF66-26C9-450B-944C-1BCA98F2148A}"/>
              </a:ext>
            </a:extLst>
          </p:cNvPr>
          <p:cNvSpPr txBox="1"/>
          <p:nvPr/>
        </p:nvSpPr>
        <p:spPr>
          <a:xfrm>
            <a:off x="7690476" y="5888975"/>
            <a:ext cx="354584" cy="276999"/>
          </a:xfrm>
          <a:prstGeom prst="rect">
            <a:avLst/>
          </a:prstGeom>
        </p:spPr>
        <p:txBody>
          <a:bodyPr wrap="none" rtlCol="0">
            <a:spAutoFit/>
          </a:bodyPr>
          <a:lstStyle/>
          <a:p>
            <a:r>
              <a:rPr lang="en-CA" sz="1200" dirty="0">
                <a:solidFill>
                  <a:srgbClr val="29475F">
                    <a:lumMod val="40000"/>
                    <a:lumOff val="60000"/>
                  </a:srgbClr>
                </a:solidFill>
                <a:latin typeface="Roboto" panose="02000000000000000000" pitchFamily="2" charset="0"/>
                <a:ea typeface="Roboto" panose="02000000000000000000" pitchFamily="2" charset="0"/>
              </a:rPr>
              <a:t>90</a:t>
            </a:r>
          </a:p>
        </p:txBody>
      </p:sp>
      <p:sp>
        <p:nvSpPr>
          <p:cNvPr id="22" name="TextBox 21">
            <a:extLst>
              <a:ext uri="{FF2B5EF4-FFF2-40B4-BE49-F238E27FC236}">
                <a16:creationId xmlns:a16="http://schemas.microsoft.com/office/drawing/2014/main" id="{CE16C19D-3B61-4A29-B8EC-193E3925D8EC}"/>
              </a:ext>
            </a:extLst>
          </p:cNvPr>
          <p:cNvSpPr txBox="1"/>
          <p:nvPr/>
        </p:nvSpPr>
        <p:spPr>
          <a:xfrm>
            <a:off x="36150" y="5888975"/>
            <a:ext cx="405880" cy="276999"/>
          </a:xfrm>
          <a:prstGeom prst="rect">
            <a:avLst/>
          </a:prstGeom>
        </p:spPr>
        <p:txBody>
          <a:bodyPr wrap="none" rtlCol="0">
            <a:spAutoFit/>
          </a:bodyPr>
          <a:lstStyle/>
          <a:p>
            <a:r>
              <a:rPr lang="en-CA" sz="1200" dirty="0">
                <a:solidFill>
                  <a:srgbClr val="29475F">
                    <a:lumMod val="40000"/>
                    <a:lumOff val="60000"/>
                  </a:srgbClr>
                </a:solidFill>
                <a:latin typeface="Roboto" panose="02000000000000000000" pitchFamily="2" charset="0"/>
                <a:ea typeface="Roboto" panose="02000000000000000000" pitchFamily="2" charset="0"/>
              </a:rPr>
              <a:t>-10</a:t>
            </a:r>
          </a:p>
        </p:txBody>
      </p:sp>
      <p:sp>
        <p:nvSpPr>
          <p:cNvPr id="23" name="Rectangle 22">
            <a:extLst>
              <a:ext uri="{FF2B5EF4-FFF2-40B4-BE49-F238E27FC236}">
                <a16:creationId xmlns:a16="http://schemas.microsoft.com/office/drawing/2014/main" id="{6A3DCAC7-8898-479D-A7F0-36C0C2CC0191}"/>
              </a:ext>
            </a:extLst>
          </p:cNvPr>
          <p:cNvSpPr/>
          <p:nvPr/>
        </p:nvSpPr>
        <p:spPr>
          <a:xfrm>
            <a:off x="142875" y="1871762"/>
            <a:ext cx="781199" cy="40930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200" b="1" dirty="0">
                <a:solidFill>
                  <a:srgbClr val="FFFFFF"/>
                </a:solidFill>
                <a:latin typeface="Roboto" panose="02000000000000000000" pitchFamily="2" charset="0"/>
                <a:ea typeface="Roboto" panose="02000000000000000000" pitchFamily="2" charset="0"/>
              </a:rPr>
              <a:t>P</a:t>
            </a:r>
            <a:r>
              <a:rPr lang="en-CA" sz="1200" b="1" dirty="0">
                <a:solidFill>
                  <a:srgbClr val="FFFFFF"/>
                </a:solidFill>
                <a:latin typeface="Roboto" panose="02000000000000000000" pitchFamily="2" charset="0"/>
                <a:ea typeface="Roboto" panose="02000000000000000000" pitchFamily="2" charset="0"/>
              </a:rPr>
              <a:t>REPARE</a:t>
            </a:r>
          </a:p>
        </p:txBody>
      </p:sp>
      <p:sp>
        <p:nvSpPr>
          <p:cNvPr id="24" name="Rectangle 23">
            <a:extLst>
              <a:ext uri="{FF2B5EF4-FFF2-40B4-BE49-F238E27FC236}">
                <a16:creationId xmlns:a16="http://schemas.microsoft.com/office/drawing/2014/main" id="{79E333A3-92B3-42FA-8339-4EA98AD7B076}"/>
              </a:ext>
            </a:extLst>
          </p:cNvPr>
          <p:cNvSpPr/>
          <p:nvPr/>
        </p:nvSpPr>
        <p:spPr>
          <a:xfrm>
            <a:off x="902070" y="2696449"/>
            <a:ext cx="2167854" cy="40930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Roboto" panose="02000000000000000000" pitchFamily="2" charset="0"/>
                <a:ea typeface="Roboto" panose="02000000000000000000" pitchFamily="2" charset="0"/>
              </a:rPr>
              <a:t>BUILD RELATIONSHIPS</a:t>
            </a:r>
          </a:p>
        </p:txBody>
      </p:sp>
      <p:sp>
        <p:nvSpPr>
          <p:cNvPr id="25" name="Rectangle 24">
            <a:extLst>
              <a:ext uri="{FF2B5EF4-FFF2-40B4-BE49-F238E27FC236}">
                <a16:creationId xmlns:a16="http://schemas.microsoft.com/office/drawing/2014/main" id="{4B39A05E-8523-4531-A9C4-EA6B04F222BC}"/>
              </a:ext>
            </a:extLst>
          </p:cNvPr>
          <p:cNvSpPr/>
          <p:nvPr/>
        </p:nvSpPr>
        <p:spPr>
          <a:xfrm>
            <a:off x="902071" y="3521136"/>
            <a:ext cx="3259402" cy="40930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Roboto" panose="02000000000000000000" pitchFamily="2" charset="0"/>
                <a:ea typeface="Roboto" panose="02000000000000000000" pitchFamily="2" charset="0"/>
              </a:rPr>
              <a:t>I</a:t>
            </a:r>
            <a:r>
              <a:rPr lang="en-CA" sz="1200" b="1" dirty="0">
                <a:solidFill>
                  <a:srgbClr val="FFFFFF"/>
                </a:solidFill>
                <a:latin typeface="Roboto" panose="02000000000000000000" pitchFamily="2" charset="0"/>
                <a:ea typeface="Roboto" panose="02000000000000000000" pitchFamily="2" charset="0"/>
              </a:rPr>
              <a:t>NVENTORY COMPONENTS OF THE BUSINESS</a:t>
            </a:r>
          </a:p>
        </p:txBody>
      </p:sp>
      <p:sp>
        <p:nvSpPr>
          <p:cNvPr id="26" name="Rectangle 25">
            <a:extLst>
              <a:ext uri="{FF2B5EF4-FFF2-40B4-BE49-F238E27FC236}">
                <a16:creationId xmlns:a16="http://schemas.microsoft.com/office/drawing/2014/main" id="{6E965251-F89F-4B58-A361-75654C938327}"/>
              </a:ext>
            </a:extLst>
          </p:cNvPr>
          <p:cNvSpPr/>
          <p:nvPr/>
        </p:nvSpPr>
        <p:spPr>
          <a:xfrm>
            <a:off x="3209925" y="4755398"/>
            <a:ext cx="3897313" cy="40930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Roboto" panose="02000000000000000000" pitchFamily="2" charset="0"/>
                <a:ea typeface="Roboto" panose="02000000000000000000" pitchFamily="2" charset="0"/>
              </a:rPr>
              <a:t>A</a:t>
            </a:r>
            <a:r>
              <a:rPr lang="en-CA" sz="1200" b="1" dirty="0">
                <a:solidFill>
                  <a:srgbClr val="FFFFFF"/>
                </a:solidFill>
                <a:latin typeface="Roboto" panose="02000000000000000000" pitchFamily="2" charset="0"/>
                <a:ea typeface="Roboto" panose="02000000000000000000" pitchFamily="2" charset="0"/>
              </a:rPr>
              <a:t>SSESS SECURITY POSTURE</a:t>
            </a:r>
          </a:p>
        </p:txBody>
      </p:sp>
      <p:sp>
        <p:nvSpPr>
          <p:cNvPr id="27" name="Rectangle 26">
            <a:extLst>
              <a:ext uri="{FF2B5EF4-FFF2-40B4-BE49-F238E27FC236}">
                <a16:creationId xmlns:a16="http://schemas.microsoft.com/office/drawing/2014/main" id="{AE9A742B-74A4-459C-A240-D8FC07BB2AF5}"/>
              </a:ext>
            </a:extLst>
          </p:cNvPr>
          <p:cNvSpPr/>
          <p:nvPr/>
        </p:nvSpPr>
        <p:spPr>
          <a:xfrm>
            <a:off x="7107238" y="5423505"/>
            <a:ext cx="785069" cy="409303"/>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rgbClr val="FFFFFF"/>
                </a:solidFill>
                <a:latin typeface="Roboto" panose="02000000000000000000" pitchFamily="2" charset="0"/>
                <a:ea typeface="Roboto" panose="02000000000000000000" pitchFamily="2" charset="0"/>
              </a:rPr>
              <a:t>DELIVER PLAN</a:t>
            </a:r>
          </a:p>
        </p:txBody>
      </p:sp>
      <p:sp>
        <p:nvSpPr>
          <p:cNvPr id="28" name="Rectangle 27">
            <a:extLst>
              <a:ext uri="{FF2B5EF4-FFF2-40B4-BE49-F238E27FC236}">
                <a16:creationId xmlns:a16="http://schemas.microsoft.com/office/drawing/2014/main" id="{87EA09F0-A963-4948-B4BA-4658F204C1BC}"/>
              </a:ext>
            </a:extLst>
          </p:cNvPr>
          <p:cNvSpPr/>
          <p:nvPr/>
        </p:nvSpPr>
        <p:spPr>
          <a:xfrm>
            <a:off x="-1" y="1350797"/>
            <a:ext cx="8002800" cy="488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800" b="1" dirty="0">
                <a:solidFill>
                  <a:srgbClr val="FFFFFF"/>
                </a:solidFill>
                <a:latin typeface="Roboto" panose="02000000000000000000" pitchFamily="2" charset="0"/>
                <a:ea typeface="Roboto" panose="02000000000000000000" pitchFamily="2" charset="0"/>
              </a:rPr>
              <a:t>THE 100-DAY PLAN</a:t>
            </a:r>
          </a:p>
        </p:txBody>
      </p:sp>
      <p:sp>
        <p:nvSpPr>
          <p:cNvPr id="29" name="TextBox 28">
            <a:extLst>
              <a:ext uri="{FF2B5EF4-FFF2-40B4-BE49-F238E27FC236}">
                <a16:creationId xmlns:a16="http://schemas.microsoft.com/office/drawing/2014/main" id="{CDD3562B-C8D6-4A33-9DF4-58C7A76FB0F1}"/>
              </a:ext>
            </a:extLst>
          </p:cNvPr>
          <p:cNvSpPr txBox="1"/>
          <p:nvPr/>
        </p:nvSpPr>
        <p:spPr>
          <a:xfrm>
            <a:off x="2561718" y="4047231"/>
            <a:ext cx="1847850" cy="461665"/>
          </a:xfrm>
          <a:prstGeom prst="rect">
            <a:avLst/>
          </a:prstGeom>
        </p:spPr>
        <p:txBody>
          <a:bodyPr wrap="square" rtlCol="0">
            <a:spAutoFit/>
          </a:bodyPr>
          <a:lstStyle/>
          <a:p>
            <a:pPr algn="ctr"/>
            <a:r>
              <a:rPr lang="en-US" sz="1200" b="1" dirty="0">
                <a:solidFill>
                  <a:schemeClr val="accent5"/>
                </a:solidFill>
                <a:latin typeface="Roboto" panose="02000000000000000000" pitchFamily="2" charset="0"/>
                <a:ea typeface="Roboto" panose="02000000000000000000" pitchFamily="2" charset="0"/>
              </a:rPr>
              <a:t>Governance &amp; Management Scorecard</a:t>
            </a:r>
            <a:endParaRPr lang="en-CA" sz="1200" b="1" dirty="0">
              <a:solidFill>
                <a:schemeClr val="accent5"/>
              </a:solidFill>
              <a:latin typeface="Roboto" panose="02000000000000000000" pitchFamily="2" charset="0"/>
              <a:ea typeface="Roboto" panose="02000000000000000000" pitchFamily="2" charset="0"/>
            </a:endParaRPr>
          </a:p>
        </p:txBody>
      </p:sp>
      <p:sp>
        <p:nvSpPr>
          <p:cNvPr id="30" name="Down Arrow 40">
            <a:extLst>
              <a:ext uri="{FF2B5EF4-FFF2-40B4-BE49-F238E27FC236}">
                <a16:creationId xmlns:a16="http://schemas.microsoft.com/office/drawing/2014/main" id="{1A0E61AA-5887-4417-A05D-BED158359BB3}"/>
              </a:ext>
            </a:extLst>
          </p:cNvPr>
          <p:cNvSpPr/>
          <p:nvPr/>
        </p:nvSpPr>
        <p:spPr>
          <a:xfrm>
            <a:off x="3211346" y="4526826"/>
            <a:ext cx="167595" cy="137987"/>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latin typeface="Roboto" panose="02000000000000000000" pitchFamily="2" charset="0"/>
              <a:ea typeface="Roboto" panose="02000000000000000000" pitchFamily="2" charset="0"/>
            </a:endParaRPr>
          </a:p>
        </p:txBody>
      </p:sp>
      <p:graphicFrame>
        <p:nvGraphicFramePr>
          <p:cNvPr id="5" name="Table 5">
            <a:extLst>
              <a:ext uri="{FF2B5EF4-FFF2-40B4-BE49-F238E27FC236}">
                <a16:creationId xmlns:a16="http://schemas.microsoft.com/office/drawing/2014/main" id="{DFB374EB-7BB2-453C-B874-2F4182C76943}"/>
              </a:ext>
            </a:extLst>
          </p:cNvPr>
          <p:cNvGraphicFramePr>
            <a:graphicFrameLocks noGrp="1"/>
          </p:cNvGraphicFramePr>
          <p:nvPr>
            <p:extLst>
              <p:ext uri="{D42A27DB-BD31-4B8C-83A1-F6EECF244321}">
                <p14:modId xmlns:p14="http://schemas.microsoft.com/office/powerpoint/2010/main" val="470229412"/>
              </p:ext>
            </p:extLst>
          </p:nvPr>
        </p:nvGraphicFramePr>
        <p:xfrm>
          <a:off x="142875" y="6169620"/>
          <a:ext cx="7743830" cy="158359"/>
        </p:xfrm>
        <a:graphic>
          <a:graphicData uri="http://schemas.openxmlformats.org/drawingml/2006/table">
            <a:tbl>
              <a:tblPr firstRow="1" bandRow="1">
                <a:tableStyleId>{5C22544A-7EE6-4342-B048-85BDC9FD1C3A}</a:tableStyleId>
              </a:tblPr>
              <a:tblGrid>
                <a:gridCol w="774383">
                  <a:extLst>
                    <a:ext uri="{9D8B030D-6E8A-4147-A177-3AD203B41FA5}">
                      <a16:colId xmlns:a16="http://schemas.microsoft.com/office/drawing/2014/main" val="1291944042"/>
                    </a:ext>
                  </a:extLst>
                </a:gridCol>
                <a:gridCol w="774383">
                  <a:extLst>
                    <a:ext uri="{9D8B030D-6E8A-4147-A177-3AD203B41FA5}">
                      <a16:colId xmlns:a16="http://schemas.microsoft.com/office/drawing/2014/main" val="3227272586"/>
                    </a:ext>
                  </a:extLst>
                </a:gridCol>
                <a:gridCol w="774383">
                  <a:extLst>
                    <a:ext uri="{9D8B030D-6E8A-4147-A177-3AD203B41FA5}">
                      <a16:colId xmlns:a16="http://schemas.microsoft.com/office/drawing/2014/main" val="2296088855"/>
                    </a:ext>
                  </a:extLst>
                </a:gridCol>
                <a:gridCol w="774383">
                  <a:extLst>
                    <a:ext uri="{9D8B030D-6E8A-4147-A177-3AD203B41FA5}">
                      <a16:colId xmlns:a16="http://schemas.microsoft.com/office/drawing/2014/main" val="3472358307"/>
                    </a:ext>
                  </a:extLst>
                </a:gridCol>
                <a:gridCol w="774383">
                  <a:extLst>
                    <a:ext uri="{9D8B030D-6E8A-4147-A177-3AD203B41FA5}">
                      <a16:colId xmlns:a16="http://schemas.microsoft.com/office/drawing/2014/main" val="1360279559"/>
                    </a:ext>
                  </a:extLst>
                </a:gridCol>
                <a:gridCol w="774383">
                  <a:extLst>
                    <a:ext uri="{9D8B030D-6E8A-4147-A177-3AD203B41FA5}">
                      <a16:colId xmlns:a16="http://schemas.microsoft.com/office/drawing/2014/main" val="744587309"/>
                    </a:ext>
                  </a:extLst>
                </a:gridCol>
                <a:gridCol w="774383">
                  <a:extLst>
                    <a:ext uri="{9D8B030D-6E8A-4147-A177-3AD203B41FA5}">
                      <a16:colId xmlns:a16="http://schemas.microsoft.com/office/drawing/2014/main" val="572088950"/>
                    </a:ext>
                  </a:extLst>
                </a:gridCol>
                <a:gridCol w="774383">
                  <a:extLst>
                    <a:ext uri="{9D8B030D-6E8A-4147-A177-3AD203B41FA5}">
                      <a16:colId xmlns:a16="http://schemas.microsoft.com/office/drawing/2014/main" val="694860500"/>
                    </a:ext>
                  </a:extLst>
                </a:gridCol>
                <a:gridCol w="774383">
                  <a:extLst>
                    <a:ext uri="{9D8B030D-6E8A-4147-A177-3AD203B41FA5}">
                      <a16:colId xmlns:a16="http://schemas.microsoft.com/office/drawing/2014/main" val="3023042660"/>
                    </a:ext>
                  </a:extLst>
                </a:gridCol>
                <a:gridCol w="774383">
                  <a:extLst>
                    <a:ext uri="{9D8B030D-6E8A-4147-A177-3AD203B41FA5}">
                      <a16:colId xmlns:a16="http://schemas.microsoft.com/office/drawing/2014/main" val="4197801457"/>
                    </a:ext>
                  </a:extLst>
                </a:gridCol>
              </a:tblGrid>
              <a:tr h="158359">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tc>
                  <a:txBody>
                    <a:bodyPr/>
                    <a:lstStyle/>
                    <a:p>
                      <a:endParaRPr lang="en-CA" sz="100" dirty="0"/>
                    </a:p>
                  </a:txBody>
                  <a:tcPr/>
                </a:tc>
                <a:extLst>
                  <a:ext uri="{0D108BD9-81ED-4DB2-BD59-A6C34878D82A}">
                    <a16:rowId xmlns:a16="http://schemas.microsoft.com/office/drawing/2014/main" val="3705909810"/>
                  </a:ext>
                </a:extLst>
              </a:tr>
            </a:tbl>
          </a:graphicData>
        </a:graphic>
      </p:graphicFrame>
      <p:sp>
        <p:nvSpPr>
          <p:cNvPr id="32" name="Oval 31">
            <a:extLst>
              <a:ext uri="{FF2B5EF4-FFF2-40B4-BE49-F238E27FC236}">
                <a16:creationId xmlns:a16="http://schemas.microsoft.com/office/drawing/2014/main" id="{7E7C6C75-D042-4BEE-B55A-5BB9B31D8242}"/>
              </a:ext>
            </a:extLst>
          </p:cNvPr>
          <p:cNvSpPr/>
          <p:nvPr/>
        </p:nvSpPr>
        <p:spPr>
          <a:xfrm>
            <a:off x="8496300" y="1833115"/>
            <a:ext cx="371475" cy="371475"/>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accent1"/>
                </a:solidFill>
                <a:latin typeface="Montserrat" panose="00000500000000000000" pitchFamily="2" charset="0"/>
              </a:rPr>
              <a:t>1</a:t>
            </a:r>
            <a:endParaRPr lang="en-CA" sz="1200" dirty="0">
              <a:solidFill>
                <a:schemeClr val="accent1"/>
              </a:solidFill>
              <a:latin typeface="Montserrat" panose="00000500000000000000" pitchFamily="2" charset="0"/>
            </a:endParaRPr>
          </a:p>
        </p:txBody>
      </p:sp>
      <p:sp>
        <p:nvSpPr>
          <p:cNvPr id="33" name="Oval 32">
            <a:extLst>
              <a:ext uri="{FF2B5EF4-FFF2-40B4-BE49-F238E27FC236}">
                <a16:creationId xmlns:a16="http://schemas.microsoft.com/office/drawing/2014/main" id="{B9E3E69E-2637-48F9-891A-BFFD31B441A2}"/>
              </a:ext>
            </a:extLst>
          </p:cNvPr>
          <p:cNvSpPr/>
          <p:nvPr/>
        </p:nvSpPr>
        <p:spPr>
          <a:xfrm>
            <a:off x="8486475" y="3243262"/>
            <a:ext cx="371475" cy="371475"/>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accent1"/>
                </a:solidFill>
                <a:latin typeface="Montserrat" panose="00000500000000000000" pitchFamily="2" charset="0"/>
              </a:rPr>
              <a:t>2</a:t>
            </a:r>
            <a:endParaRPr lang="en-CA" sz="1200" dirty="0">
              <a:solidFill>
                <a:schemeClr val="accent1"/>
              </a:solidFill>
              <a:latin typeface="Montserrat" panose="00000500000000000000" pitchFamily="2" charset="0"/>
            </a:endParaRPr>
          </a:p>
        </p:txBody>
      </p:sp>
      <p:cxnSp>
        <p:nvCxnSpPr>
          <p:cNvPr id="35" name="Straight Connector 34">
            <a:extLst>
              <a:ext uri="{FF2B5EF4-FFF2-40B4-BE49-F238E27FC236}">
                <a16:creationId xmlns:a16="http://schemas.microsoft.com/office/drawing/2014/main" id="{B12A5BBE-7B1B-4E7B-8E3E-7E6920A80889}"/>
              </a:ext>
            </a:extLst>
          </p:cNvPr>
          <p:cNvCxnSpPr>
            <a:stCxn id="32" idx="4"/>
            <a:endCxn id="33" idx="0"/>
          </p:cNvCxnSpPr>
          <p:nvPr/>
        </p:nvCxnSpPr>
        <p:spPr>
          <a:xfrm flipH="1">
            <a:off x="8672213" y="2204590"/>
            <a:ext cx="9825" cy="103867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0BAE78-6333-47A3-AC63-F24310F3D4BE}"/>
              </a:ext>
            </a:extLst>
          </p:cNvPr>
          <p:cNvSpPr txBox="1"/>
          <p:nvPr/>
        </p:nvSpPr>
        <p:spPr>
          <a:xfrm>
            <a:off x="4131861" y="5346522"/>
            <a:ext cx="1847850" cy="646331"/>
          </a:xfrm>
          <a:prstGeom prst="rect">
            <a:avLst/>
          </a:prstGeom>
        </p:spPr>
        <p:txBody>
          <a:bodyPr wrap="square" rtlCol="0">
            <a:spAutoFit/>
          </a:bodyPr>
          <a:lstStyle/>
          <a:p>
            <a:pPr algn="ctr"/>
            <a:r>
              <a:rPr lang="en-US" sz="1200" b="1" dirty="0">
                <a:solidFill>
                  <a:schemeClr val="accent5"/>
                </a:solidFill>
                <a:latin typeface="Roboto" panose="02000000000000000000" pitchFamily="2" charset="0"/>
                <a:ea typeface="Roboto" panose="02000000000000000000" pitchFamily="2" charset="0"/>
              </a:rPr>
              <a:t>IT Security Business Satisfaction &amp; Alignment</a:t>
            </a:r>
            <a:endParaRPr lang="en-CA" sz="1200" b="1" dirty="0">
              <a:solidFill>
                <a:schemeClr val="accent5"/>
              </a:solidFill>
              <a:latin typeface="Roboto" panose="02000000000000000000" pitchFamily="2" charset="0"/>
              <a:ea typeface="Roboto" panose="02000000000000000000" pitchFamily="2" charset="0"/>
            </a:endParaRPr>
          </a:p>
        </p:txBody>
      </p:sp>
      <p:sp>
        <p:nvSpPr>
          <p:cNvPr id="37" name="Down Arrow 40">
            <a:extLst>
              <a:ext uri="{FF2B5EF4-FFF2-40B4-BE49-F238E27FC236}">
                <a16:creationId xmlns:a16="http://schemas.microsoft.com/office/drawing/2014/main" id="{562A8F34-46C9-4886-9FE7-115129CCF0C9}"/>
              </a:ext>
            </a:extLst>
          </p:cNvPr>
          <p:cNvSpPr/>
          <p:nvPr/>
        </p:nvSpPr>
        <p:spPr>
          <a:xfrm flipV="1">
            <a:off x="4781489" y="5195746"/>
            <a:ext cx="167595" cy="137987"/>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6660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a:t>
            </a:r>
            <a:br>
              <a:rPr lang="en-US" dirty="0"/>
            </a:br>
            <a:r>
              <a:rPr lang="en-US" dirty="0">
                <a:solidFill>
                  <a:schemeClr val="accent1"/>
                </a:solidFill>
              </a:rPr>
              <a:t>The First 100 Days as CISO</a:t>
            </a:r>
            <a:br>
              <a:rPr lang="en-US" dirty="0"/>
            </a:b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1917608289"/>
              </p:ext>
            </p:extLst>
          </p:nvPr>
        </p:nvGraphicFramePr>
        <p:xfrm>
          <a:off x="378371" y="1995233"/>
          <a:ext cx="11197543" cy="4365456"/>
        </p:xfrm>
        <a:graphic>
          <a:graphicData uri="http://schemas.openxmlformats.org/drawingml/2006/table">
            <a:tbl>
              <a:tblPr firstRow="1" bandRow="1">
                <a:tableStyleId>{5C22544A-7EE6-4342-B048-85BDC9FD1C3A}</a:tableStyleId>
              </a:tblPr>
              <a:tblGrid>
                <a:gridCol w="1258628">
                  <a:extLst>
                    <a:ext uri="{9D8B030D-6E8A-4147-A177-3AD203B41FA5}">
                      <a16:colId xmlns:a16="http://schemas.microsoft.com/office/drawing/2014/main" val="976837652"/>
                    </a:ext>
                  </a:extLst>
                </a:gridCol>
                <a:gridCol w="2143454">
                  <a:extLst>
                    <a:ext uri="{9D8B030D-6E8A-4147-A177-3AD203B41FA5}">
                      <a16:colId xmlns:a16="http://schemas.microsoft.com/office/drawing/2014/main" val="2500794229"/>
                    </a:ext>
                  </a:extLst>
                </a:gridCol>
                <a:gridCol w="2117100">
                  <a:extLst>
                    <a:ext uri="{9D8B030D-6E8A-4147-A177-3AD203B41FA5}">
                      <a16:colId xmlns:a16="http://schemas.microsoft.com/office/drawing/2014/main" val="1791260046"/>
                    </a:ext>
                  </a:extLst>
                </a:gridCol>
                <a:gridCol w="1892787">
                  <a:extLst>
                    <a:ext uri="{9D8B030D-6E8A-4147-A177-3AD203B41FA5}">
                      <a16:colId xmlns:a16="http://schemas.microsoft.com/office/drawing/2014/main" val="4002077772"/>
                    </a:ext>
                  </a:extLst>
                </a:gridCol>
                <a:gridCol w="1892787">
                  <a:extLst>
                    <a:ext uri="{9D8B030D-6E8A-4147-A177-3AD203B41FA5}">
                      <a16:colId xmlns:a16="http://schemas.microsoft.com/office/drawing/2014/main" val="2425506989"/>
                    </a:ext>
                  </a:extLst>
                </a:gridCol>
                <a:gridCol w="1892787">
                  <a:extLst>
                    <a:ext uri="{9D8B030D-6E8A-4147-A177-3AD203B41FA5}">
                      <a16:colId xmlns:a16="http://schemas.microsoft.com/office/drawing/2014/main" val="3179947667"/>
                    </a:ext>
                  </a:extLst>
                </a:gridCol>
              </a:tblGrid>
              <a:tr h="681701">
                <a:tc>
                  <a:txBody>
                    <a:bodyPr/>
                    <a:lstStyle/>
                    <a:p>
                      <a:pPr marL="12700" marR="962660" indent="0">
                        <a:lnSpc>
                          <a:spcPct val="101000"/>
                        </a:lnSpc>
                        <a:spcBef>
                          <a:spcPts val="2045"/>
                        </a:spcBef>
                        <a:tabLst/>
                      </a:pPr>
                      <a:endParaRPr sz="900" b="0" i="0" dirty="0">
                        <a:latin typeface="Montserrat SemiBold" pitchFamily="2" charset="77"/>
                        <a:cs typeface="Arial" panose="020B0604020202020204" pitchFamily="34" charset="0"/>
                      </a:endParaRPr>
                    </a:p>
                  </a:txBody>
                  <a:tcPr marL="99912" marR="0" marT="199824" marB="99912"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400" b="0" i="0" spc="6" dirty="0">
                          <a:solidFill>
                            <a:srgbClr val="2576B7"/>
                          </a:solidFill>
                          <a:latin typeface="Montserrat SemiBold" pitchFamily="2" charset="77"/>
                          <a:cs typeface="Arial" panose="020B0604020202020204" pitchFamily="34" charset="0"/>
                        </a:rPr>
                        <a:t>1. Prepare</a:t>
                      </a:r>
                      <a:endParaRPr lang="en-CA" sz="1400" b="0" i="0" dirty="0">
                        <a:solidFill>
                          <a:srgbClr val="2576B7"/>
                        </a:solidFill>
                        <a:latin typeface="Montserrat SemiBold" pitchFamily="2" charset="77"/>
                        <a:cs typeface="Arial" panose="020B0604020202020204" pitchFamily="34" charset="0"/>
                      </a:endParaRPr>
                    </a:p>
                  </a:txBody>
                  <a:tcPr marL="99912" marR="99912" marT="199824" marB="999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spc="6" dirty="0">
                          <a:solidFill>
                            <a:srgbClr val="2576B7"/>
                          </a:solidFill>
                          <a:latin typeface="Montserrat SemiBold" pitchFamily="2" charset="77"/>
                          <a:cs typeface="Arial" panose="020B0604020202020204" pitchFamily="34" charset="0"/>
                        </a:rPr>
                        <a:t>2. Build Relationships</a:t>
                      </a:r>
                      <a:endParaRPr lang="en-CA" sz="1400" b="0" i="0" dirty="0">
                        <a:solidFill>
                          <a:srgbClr val="2576B7"/>
                        </a:solidFill>
                        <a:latin typeface="Montserrat SemiBold" pitchFamily="2" charset="77"/>
                        <a:cs typeface="Arial" panose="020B0604020202020204" pitchFamily="34" charset="0"/>
                      </a:endParaRPr>
                    </a:p>
                  </a:txBody>
                  <a:tcPr marL="99912" marR="99912" marT="199824" marB="999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spc="6" dirty="0">
                          <a:solidFill>
                            <a:srgbClr val="2576B7"/>
                          </a:solidFill>
                          <a:latin typeface="Montserrat SemiBold" pitchFamily="2" charset="77"/>
                          <a:cs typeface="Arial" panose="020B0604020202020204" pitchFamily="34" charset="0"/>
                        </a:rPr>
                        <a:t>3. Inventory Components of the Business</a:t>
                      </a:r>
                      <a:endParaRPr lang="en-CA" sz="1400" b="0" i="0" dirty="0">
                        <a:solidFill>
                          <a:srgbClr val="2576B7"/>
                        </a:solidFill>
                        <a:latin typeface="Montserrat SemiBold" pitchFamily="2" charset="77"/>
                        <a:cs typeface="Arial" panose="020B0604020202020204" pitchFamily="34" charset="0"/>
                      </a:endParaRPr>
                    </a:p>
                  </a:txBody>
                  <a:tcPr marL="99912" marR="99912" marT="199824" marB="99912"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2576B7"/>
                          </a:solidFill>
                          <a:latin typeface="Montserrat SemiBold" pitchFamily="2" charset="77"/>
                          <a:cs typeface="Arial" panose="020B0604020202020204" pitchFamily="34" charset="0"/>
                        </a:rPr>
                        <a:t>4. Assess Security Posture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400" b="0" i="0" dirty="0">
                        <a:solidFill>
                          <a:srgbClr val="2576B7"/>
                        </a:solidFill>
                        <a:latin typeface="Montserrat SemiBold" pitchFamily="2" charset="77"/>
                        <a:cs typeface="Arial" panose="020B0604020202020204" pitchFamily="34" charset="0"/>
                      </a:endParaRPr>
                    </a:p>
                  </a:txBody>
                  <a:tcPr marL="99912" marR="99912" marT="199824" marB="99912"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2576B7"/>
                          </a:solidFill>
                          <a:latin typeface="Montserrat SemiBold" pitchFamily="2" charset="77"/>
                          <a:cs typeface="Arial" panose="020B0604020202020204" pitchFamily="34" charset="0"/>
                        </a:rPr>
                        <a:t>5. Deliver Plan</a:t>
                      </a:r>
                      <a:endParaRPr lang="en-CA" sz="1400" b="0" i="0" dirty="0">
                        <a:solidFill>
                          <a:srgbClr val="2576B7"/>
                        </a:solidFill>
                        <a:latin typeface="Montserrat SemiBold" pitchFamily="2" charset="77"/>
                        <a:cs typeface="Arial" panose="020B0604020202020204" pitchFamily="34" charset="0"/>
                      </a:endParaRPr>
                    </a:p>
                  </a:txBody>
                  <a:tcPr marL="99912" marR="99912" marT="199824" marB="99912"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815201">
                <a:tc>
                  <a:txBody>
                    <a:bodyPr/>
                    <a:lstStyle/>
                    <a:p>
                      <a:r>
                        <a:rPr lang="en-US" sz="1200" b="1" i="0" dirty="0">
                          <a:solidFill>
                            <a:srgbClr val="4A4A4A"/>
                          </a:solidFill>
                          <a:latin typeface="Montserrat SemiBold" pitchFamily="2" charset="77"/>
                        </a:rPr>
                        <a:t>Phase Steps</a:t>
                      </a:r>
                    </a:p>
                  </a:txBody>
                  <a:tcPr marL="99912" marR="0" marT="33304" marB="13321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1.1 Interview your predecessor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1.2 Learn the corporate structure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1.3 Review communications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1.4 Use the intro sheet</a:t>
                      </a:r>
                      <a:endParaRPr lang="en-CA"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3295" marR="99912" marT="33304" marB="1332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2.1 Introduce yourself to your team</a:t>
                      </a:r>
                    </a:p>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2.2 Get to know your sphere of influence</a:t>
                      </a:r>
                    </a:p>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2.3 Schedule and Conduct Interviews</a:t>
                      </a:r>
                    </a:p>
                  </a:txBody>
                  <a:tcPr marL="43295" marR="99912" marT="33304" marB="1332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3.1 Inventory company assets to know what to protect</a:t>
                      </a:r>
                    </a:p>
                  </a:txBody>
                  <a:tcPr marL="43295" marR="99912" marT="33304" marB="13321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4.1 Leverage the Security Diagnostic Program</a:t>
                      </a:r>
                    </a:p>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4.2 Benchmark your results</a:t>
                      </a:r>
                    </a:p>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4.3 Build an Information Security Strategy</a:t>
                      </a:r>
                    </a:p>
                  </a:txBody>
                  <a:tcPr marL="43295" marR="99912" marT="33304" marB="13321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5.1 Build the executive deck</a:t>
                      </a:r>
                    </a:p>
                    <a:p>
                      <a:pPr algn="l">
                        <a:lnSpc>
                          <a:spcPct val="100000"/>
                        </a:lnSpc>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5.2 Communication considerations</a:t>
                      </a:r>
                    </a:p>
                  </a:txBody>
                  <a:tcPr marL="43295" marR="99912" marT="33304" marB="13321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943861">
                <a:tc>
                  <a:txBody>
                    <a:bodyPr/>
                    <a:lstStyle/>
                    <a:p>
                      <a:r>
                        <a:rPr lang="en-US" sz="1200" b="1" i="0" dirty="0">
                          <a:solidFill>
                            <a:srgbClr val="4A4A4A"/>
                          </a:solidFill>
                          <a:latin typeface="Montserrat SemiBold" pitchFamily="2" charset="77"/>
                        </a:rPr>
                        <a:t>Phase Outcomes</a:t>
                      </a:r>
                    </a:p>
                  </a:txBody>
                  <a:tcPr marL="99912" marR="99912" marT="99912" marB="99912"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Interview your predecessor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Create a one-page introduction sheet</a:t>
                      </a:r>
                      <a:endParaRPr lang="en-CA"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66520" marR="166520" marT="166520" marB="1665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Brainstorm a list of business stakeholders to meet</a:t>
                      </a:r>
                    </a:p>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Conduct interviews with key stakeholders</a:t>
                      </a:r>
                    </a:p>
                  </a:txBody>
                  <a:tcPr marL="166520" marR="166520" marT="166520" marB="1665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Inventory and review company assets</a:t>
                      </a:r>
                    </a:p>
                  </a:txBody>
                  <a:tcPr marL="166520" marR="166520" marT="166520" marB="16652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Complete the Security Governance &amp; Management Scorecard</a:t>
                      </a:r>
                    </a:p>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Complete the IT Security Business Satisfaction Alignment Report</a:t>
                      </a:r>
                    </a:p>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Complete Diagnostic Benchmarking</a:t>
                      </a:r>
                    </a:p>
                  </a:txBody>
                  <a:tcPr marL="166520" marR="166520" marT="166520" marB="16652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285750" indent="-285750" algn="l">
                        <a:lnSpc>
                          <a:spcPct val="100000"/>
                        </a:lnSpc>
                        <a:buFont typeface="Arial" panose="020B0604020202020204" pitchFamily="34" charset="0"/>
                        <a:buChar char="•"/>
                      </a:pPr>
                      <a:r>
                        <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Build and communicate the executive deck</a:t>
                      </a:r>
                    </a:p>
                    <a:p>
                      <a:pPr marL="285750" indent="-285750" algn="ctr">
                        <a:lnSpc>
                          <a:spcPct val="100000"/>
                        </a:lnSpc>
                        <a:buFont typeface="Arial" panose="020B0604020202020204" pitchFamily="34" charset="0"/>
                        <a:buChar char="•"/>
                      </a:pPr>
                      <a:endParaRPr lang="en-US" sz="12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66520" marR="166520" marT="166520" marB="16652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sp>
        <p:nvSpPr>
          <p:cNvPr id="20" name="Text Placeholder 19">
            <a:extLst>
              <a:ext uri="{FF2B5EF4-FFF2-40B4-BE49-F238E27FC236}">
                <a16:creationId xmlns:a16="http://schemas.microsoft.com/office/drawing/2014/main" id="{EF027D83-59FF-DD4A-85C4-030CEEFCB4A1}"/>
              </a:ext>
            </a:extLst>
          </p:cNvPr>
          <p:cNvSpPr>
            <a:spLocks noGrp="1"/>
          </p:cNvSpPr>
          <p:nvPr>
            <p:ph type="body" sz="quarter" idx="13"/>
          </p:nvPr>
        </p:nvSpPr>
        <p:spPr/>
        <p:txBody>
          <a:bodyPr/>
          <a:lstStyle/>
          <a:p>
            <a:r>
              <a:rPr lang="en-US" sz="2000" dirty="0">
                <a:latin typeface="Roboto Condensed Light" panose="020B0604020202020204" charset="0"/>
                <a:ea typeface="Roboto Condensed Light" panose="020B0604020202020204" charset="0"/>
              </a:rPr>
              <a:t>Insight 1</a:t>
            </a:r>
          </a:p>
        </p:txBody>
      </p:sp>
      <p:sp>
        <p:nvSpPr>
          <p:cNvPr id="22" name="Text Placeholder 21">
            <a:extLst>
              <a:ext uri="{FF2B5EF4-FFF2-40B4-BE49-F238E27FC236}">
                <a16:creationId xmlns:a16="http://schemas.microsoft.com/office/drawing/2014/main" id="{F08506D8-19BA-8940-AA85-B2348030F36D}"/>
              </a:ext>
            </a:extLst>
          </p:cNvPr>
          <p:cNvSpPr>
            <a:spLocks noGrp="1"/>
          </p:cNvSpPr>
          <p:nvPr>
            <p:ph type="body" sz="quarter" idx="15"/>
          </p:nvPr>
        </p:nvSpPr>
        <p:spPr>
          <a:xfrm>
            <a:off x="3646192" y="3079263"/>
            <a:ext cx="1363689" cy="1456894"/>
          </a:xfrm>
        </p:spPr>
        <p:txBody>
          <a:bodyPr/>
          <a:lstStyle/>
          <a:p>
            <a:r>
              <a:rPr lang="en-US" sz="2000" dirty="0">
                <a:latin typeface="Roboto Condensed Light" panose="020B0604020202020204" charset="0"/>
                <a:ea typeface="Roboto Condensed Light" panose="020B0604020202020204" charset="0"/>
              </a:rPr>
              <a:t>Insight</a:t>
            </a:r>
            <a:r>
              <a:rPr lang="en-US" dirty="0">
                <a:latin typeface="Roboto Condensed Light" panose="020B0604020202020204" charset="0"/>
                <a:ea typeface="Roboto Condensed Light" panose="020B0604020202020204" charset="0"/>
              </a:rPr>
              <a:t> 2</a:t>
            </a:r>
          </a:p>
        </p:txBody>
      </p:sp>
      <p:sp>
        <p:nvSpPr>
          <p:cNvPr id="24" name="Text Placeholder 23">
            <a:extLst>
              <a:ext uri="{FF2B5EF4-FFF2-40B4-BE49-F238E27FC236}">
                <a16:creationId xmlns:a16="http://schemas.microsoft.com/office/drawing/2014/main" id="{2C0C0C86-050B-F442-BEDA-457337068CC3}"/>
              </a:ext>
            </a:extLst>
          </p:cNvPr>
          <p:cNvSpPr>
            <a:spLocks noGrp="1"/>
          </p:cNvSpPr>
          <p:nvPr>
            <p:ph type="body" sz="quarter" idx="17"/>
          </p:nvPr>
        </p:nvSpPr>
        <p:spPr/>
        <p:txBody>
          <a:bodyPr/>
          <a:lstStyle/>
          <a:p>
            <a:r>
              <a:rPr lang="en-US" dirty="0">
                <a:latin typeface="Roboto Condensed Light" panose="020B0604020202020204" charset="0"/>
                <a:ea typeface="Roboto Condensed Light" panose="020B0604020202020204" charset="0"/>
              </a:rPr>
              <a:t>Insight 3</a:t>
            </a:r>
          </a:p>
        </p:txBody>
      </p:sp>
      <p:sp>
        <p:nvSpPr>
          <p:cNvPr id="19" name="Text Placeholder 18">
            <a:extLst>
              <a:ext uri="{FF2B5EF4-FFF2-40B4-BE49-F238E27FC236}">
                <a16:creationId xmlns:a16="http://schemas.microsoft.com/office/drawing/2014/main" id="{6E77F424-FEB1-3646-B51A-15D3B28DFC2F}"/>
              </a:ext>
            </a:extLst>
          </p:cNvPr>
          <p:cNvSpPr>
            <a:spLocks noGrp="1"/>
          </p:cNvSpPr>
          <p:nvPr>
            <p:ph type="body" sz="quarter" idx="18"/>
          </p:nvPr>
        </p:nvSpPr>
        <p:spPr>
          <a:xfrm>
            <a:off x="5232400" y="1710872"/>
            <a:ext cx="6261395" cy="775153"/>
          </a:xfrm>
          <a:prstGeom prst="rect">
            <a:avLst/>
          </a:prstGeom>
        </p:spPr>
        <p:txBody>
          <a:bodyPr/>
          <a:lstStyle/>
          <a:p>
            <a:pPr marL="0" indent="0">
              <a:lnSpc>
                <a:spcPct val="100000"/>
              </a:lnSpc>
              <a:buNone/>
            </a:pPr>
            <a:r>
              <a:rPr lang="en-US" sz="1600" b="1" dirty="0">
                <a:cs typeface="Arial"/>
              </a:rPr>
              <a:t>Every CISO needs to follow Info-Tech’s 5-step approach to truly succeed in their new position. </a:t>
            </a:r>
            <a:r>
              <a:rPr lang="en-US" sz="1600" dirty="0"/>
              <a:t>The meaning and expectations of a CISO role will differ from organization to organization and person to person; however, the approach to the new position will be relatively the same. </a:t>
            </a:r>
          </a:p>
        </p:txBody>
      </p:sp>
      <p:sp>
        <p:nvSpPr>
          <p:cNvPr id="21" name="Text Placeholder 20">
            <a:extLst>
              <a:ext uri="{FF2B5EF4-FFF2-40B4-BE49-F238E27FC236}">
                <a16:creationId xmlns:a16="http://schemas.microsoft.com/office/drawing/2014/main" id="{B5DF844B-E4ED-B347-BF4C-556A40F82865}"/>
              </a:ext>
            </a:extLst>
          </p:cNvPr>
          <p:cNvSpPr>
            <a:spLocks noGrp="1"/>
          </p:cNvSpPr>
          <p:nvPr>
            <p:ph type="body" sz="quarter" idx="19"/>
          </p:nvPr>
        </p:nvSpPr>
        <p:spPr>
          <a:xfrm>
            <a:off x="5232400" y="3067050"/>
            <a:ext cx="6261395" cy="1393834"/>
          </a:xfrm>
          <a:prstGeom prst="rect">
            <a:avLst/>
          </a:prstGeom>
        </p:spPr>
        <p:txBody>
          <a:bodyPr/>
          <a:lstStyle/>
          <a:p>
            <a:pPr marL="0" indent="0">
              <a:lnSpc>
                <a:spcPct val="100000"/>
              </a:lnSpc>
              <a:buNone/>
            </a:pPr>
            <a:r>
              <a:rPr lang="en-US" sz="1600" b="1" dirty="0"/>
              <a:t>80% of your time will be spent listening. </a:t>
            </a:r>
            <a:r>
              <a:rPr lang="en-US" sz="1600" dirty="0"/>
              <a:t>The first 100 days of the CISO role is an information gathering exercise which will involve several conversations with different stakeholders and business divisions. Leverage this collaborative time to understand the business, its internal and external operations, and people. Unequivocally, active listening will build company trust and help you to build an information security vision that reflects that of the business strategy. </a:t>
            </a:r>
          </a:p>
        </p:txBody>
      </p:sp>
      <p:sp>
        <p:nvSpPr>
          <p:cNvPr id="23" name="Text Placeholder 22">
            <a:extLst>
              <a:ext uri="{FF2B5EF4-FFF2-40B4-BE49-F238E27FC236}">
                <a16:creationId xmlns:a16="http://schemas.microsoft.com/office/drawing/2014/main" id="{D2590016-21AA-BE46-A85F-C4DA8DCBEF4B}"/>
              </a:ext>
            </a:extLst>
          </p:cNvPr>
          <p:cNvSpPr>
            <a:spLocks noGrp="1"/>
          </p:cNvSpPr>
          <p:nvPr>
            <p:ph type="body" sz="quarter" idx="20"/>
          </p:nvPr>
        </p:nvSpPr>
        <p:spPr>
          <a:prstGeom prst="rect">
            <a:avLst/>
          </a:prstGeom>
        </p:spPr>
        <p:txBody>
          <a:bodyPr/>
          <a:lstStyle/>
          <a:p>
            <a:pPr marL="0" indent="0">
              <a:lnSpc>
                <a:spcPct val="100000"/>
              </a:lnSpc>
              <a:buNone/>
            </a:pPr>
            <a:r>
              <a:rPr lang="en-CA" sz="1600" b="1" dirty="0"/>
              <a:t>Start “working” before you actually start the job. </a:t>
            </a:r>
            <a:r>
              <a:rPr lang="en-CA" sz="1600" dirty="0"/>
              <a:t>This involves finding out as much information about the company before officially being an employee. Investigate the company website and leverage available organizational documents and initial discussions to better understand your employer’s leadership, company culture, and business model. </a:t>
            </a:r>
            <a:endParaRPr lang="en-US" sz="1600" b="1" dirty="0"/>
          </a:p>
        </p:txBody>
      </p:sp>
    </p:spTree>
    <p:extLst>
      <p:ext uri="{BB962C8B-B14F-4D97-AF65-F5344CB8AC3E}">
        <p14:creationId xmlns:p14="http://schemas.microsoft.com/office/powerpoint/2010/main" val="115512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5FFA5E74-3306-4CD1-873A-72D08C4D0126}"/>
              </a:ext>
            </a:extLst>
          </p:cNvPr>
          <p:cNvPicPr>
            <a:picLocks noChangeAspect="1"/>
          </p:cNvPicPr>
          <p:nvPr/>
        </p:nvPicPr>
        <p:blipFill>
          <a:blip r:embed="rId2"/>
          <a:stretch>
            <a:fillRect/>
          </a:stretch>
        </p:blipFill>
        <p:spPr>
          <a:xfrm>
            <a:off x="10471526" y="3082209"/>
            <a:ext cx="1440962" cy="932537"/>
          </a:xfrm>
          <a:prstGeom prst="rect">
            <a:avLst/>
          </a:prstGeom>
          <a:ln>
            <a:solidFill>
              <a:schemeClr val="tx2">
                <a:lumMod val="50000"/>
              </a:schemeClr>
            </a:solidFill>
          </a:ln>
        </p:spPr>
      </p:pic>
      <p:pic>
        <p:nvPicPr>
          <p:cNvPr id="50" name="Picture 49">
            <a:extLst>
              <a:ext uri="{FF2B5EF4-FFF2-40B4-BE49-F238E27FC236}">
                <a16:creationId xmlns:a16="http://schemas.microsoft.com/office/drawing/2014/main" id="{7F465A06-E64B-4411-962E-98AC17441C34}"/>
              </a:ext>
            </a:extLst>
          </p:cNvPr>
          <p:cNvPicPr>
            <a:picLocks noChangeAspect="1"/>
          </p:cNvPicPr>
          <p:nvPr/>
        </p:nvPicPr>
        <p:blipFill>
          <a:blip r:embed="rId3"/>
          <a:stretch>
            <a:fillRect/>
          </a:stretch>
        </p:blipFill>
        <p:spPr>
          <a:xfrm>
            <a:off x="6509530" y="3080172"/>
            <a:ext cx="1440962" cy="934574"/>
          </a:xfrm>
          <a:prstGeom prst="rect">
            <a:avLst/>
          </a:prstGeom>
          <a:ln>
            <a:solidFill>
              <a:schemeClr val="tx2">
                <a:lumMod val="50000"/>
              </a:schemeClr>
            </a:solidFill>
          </a:ln>
        </p:spPr>
      </p:pic>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4784539" y="1648758"/>
            <a:ext cx="5686987" cy="456696"/>
          </a:xfrm>
        </p:spPr>
        <p:txBody>
          <a:bodyPr/>
          <a:lstStyle/>
          <a:p>
            <a:pPr lvl="0">
              <a:lnSpc>
                <a:spcPct val="100000"/>
              </a:lnSpc>
            </a:pPr>
            <a:r>
              <a:rPr lang="en-US" sz="1400" dirty="0">
                <a:solidFill>
                  <a:srgbClr val="717171"/>
                </a:solidFill>
                <a:latin typeface="Montserrat" pitchFamily="2" charset="77"/>
              </a:rPr>
              <a:t>Each step of this blueprint is accompanied by supporting deliverables to help you accomplish your goals:</a:t>
            </a:r>
          </a:p>
          <a:p>
            <a:endParaRPr lang="en-US" sz="1800" dirty="0">
              <a:solidFill>
                <a:srgbClr val="F17A26"/>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4793793" y="530021"/>
            <a:ext cx="4967041" cy="1130188"/>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757301"/>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grpSp>
        <p:nvGrpSpPr>
          <p:cNvPr id="16" name="Group 15">
            <a:extLst>
              <a:ext uri="{FF2B5EF4-FFF2-40B4-BE49-F238E27FC236}">
                <a16:creationId xmlns:a16="http://schemas.microsoft.com/office/drawing/2014/main" id="{58574050-503A-4E2E-90DD-0D600268B46E}"/>
              </a:ext>
            </a:extLst>
          </p:cNvPr>
          <p:cNvGrpSpPr/>
          <p:nvPr/>
        </p:nvGrpSpPr>
        <p:grpSpPr>
          <a:xfrm>
            <a:off x="4152568" y="4616159"/>
            <a:ext cx="2342845" cy="1775404"/>
            <a:chOff x="2412911" y="3986265"/>
            <a:chExt cx="2343150" cy="1775635"/>
          </a:xfrm>
        </p:grpSpPr>
        <p:grpSp>
          <p:nvGrpSpPr>
            <p:cNvPr id="17" name="Group 16">
              <a:extLst>
                <a:ext uri="{FF2B5EF4-FFF2-40B4-BE49-F238E27FC236}">
                  <a16:creationId xmlns:a16="http://schemas.microsoft.com/office/drawing/2014/main" id="{04496A7E-D40D-4B2A-92F0-06C14BEB519B}"/>
                </a:ext>
              </a:extLst>
            </p:cNvPr>
            <p:cNvGrpSpPr/>
            <p:nvPr/>
          </p:nvGrpSpPr>
          <p:grpSpPr>
            <a:xfrm>
              <a:off x="2412911" y="4636459"/>
              <a:ext cx="2343150" cy="1125441"/>
              <a:chOff x="4618515" y="4118180"/>
              <a:chExt cx="2343150" cy="1125441"/>
            </a:xfrm>
          </p:grpSpPr>
          <p:sp>
            <p:nvSpPr>
              <p:cNvPr id="19" name="TextBox 18">
                <a:extLst>
                  <a:ext uri="{FF2B5EF4-FFF2-40B4-BE49-F238E27FC236}">
                    <a16:creationId xmlns:a16="http://schemas.microsoft.com/office/drawing/2014/main" id="{3F40C270-1BB1-47ED-B351-7E5BA06F2437}"/>
                  </a:ext>
                </a:extLst>
              </p:cNvPr>
              <p:cNvSpPr txBox="1"/>
              <p:nvPr/>
            </p:nvSpPr>
            <p:spPr>
              <a:xfrm>
                <a:off x="4618515" y="4118180"/>
                <a:ext cx="2343150" cy="215472"/>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CISO Diary</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904404" y="4649270"/>
                <a:ext cx="1964478" cy="594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A single resource to record meeting notes. Includes example stakeholder interview questions.</a:t>
                </a:r>
              </a:p>
              <a:p>
                <a:pPr algn="ctr">
                  <a:lnSpc>
                    <a:spcPct val="100000"/>
                  </a:lnSpc>
                  <a:spcBef>
                    <a:spcPts val="0"/>
                  </a:spcBef>
                </a:pPr>
                <a:endParaRPr lang="en-CA" sz="1100" dirty="0">
                  <a:ea typeface="Roboto Condensed Light" panose="02000000000000000000" pitchFamily="2" charset="0"/>
                </a:endParaRPr>
              </a:p>
            </p:txBody>
          </p:sp>
        </p:grpSp>
        <p:pic>
          <p:nvPicPr>
            <p:cNvPr id="18" name="Picture 17">
              <a:extLst>
                <a:ext uri="{FF2B5EF4-FFF2-40B4-BE49-F238E27FC236}">
                  <a16:creationId xmlns:a16="http://schemas.microsoft.com/office/drawing/2014/main" id="{32E33DBA-9EC1-49A4-AAF2-3A04CA7C9A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3269" y="3986265"/>
              <a:ext cx="635000" cy="635000"/>
            </a:xfrm>
            <a:prstGeom prst="rect">
              <a:avLst/>
            </a:prstGeom>
          </p:spPr>
        </p:pic>
      </p:grpSp>
      <p:grpSp>
        <p:nvGrpSpPr>
          <p:cNvPr id="21" name="Group 20">
            <a:extLst>
              <a:ext uri="{FF2B5EF4-FFF2-40B4-BE49-F238E27FC236}">
                <a16:creationId xmlns:a16="http://schemas.microsoft.com/office/drawing/2014/main" id="{6941285E-07B5-4895-A3D0-E79D394C49C8}"/>
              </a:ext>
            </a:extLst>
          </p:cNvPr>
          <p:cNvGrpSpPr/>
          <p:nvPr/>
        </p:nvGrpSpPr>
        <p:grpSpPr>
          <a:xfrm>
            <a:off x="4152568" y="3061775"/>
            <a:ext cx="2420684" cy="1417122"/>
            <a:chOff x="4644345" y="4135733"/>
            <a:chExt cx="2420999" cy="1417307"/>
          </a:xfrm>
        </p:grpSpPr>
        <p:sp>
          <p:nvSpPr>
            <p:cNvPr id="22" name="TextBox 21">
              <a:extLst>
                <a:ext uri="{FF2B5EF4-FFF2-40B4-BE49-F238E27FC236}">
                  <a16:creationId xmlns:a16="http://schemas.microsoft.com/office/drawing/2014/main" id="{A099B95D-3827-48AF-8DF9-3D996A6D6405}"/>
                </a:ext>
              </a:extLst>
            </p:cNvPr>
            <p:cNvSpPr txBox="1"/>
            <p:nvPr/>
          </p:nvSpPr>
          <p:spPr>
            <a:xfrm>
              <a:off x="4644345" y="4135733"/>
              <a:ext cx="2420999" cy="646415"/>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Security Management Scorecard</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4922361" y="4850346"/>
              <a:ext cx="1813302" cy="70269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ea typeface="Roboto Condensed Light" panose="02000000000000000000" pitchFamily="2" charset="0"/>
                </a:rPr>
                <a:t>Assess security practices and identify areas for improvement and optimization. </a:t>
              </a:r>
              <a:endParaRPr lang="en-CA" sz="1100" dirty="0">
                <a:ea typeface="Roboto Condensed Light" panose="02000000000000000000" pitchFamily="2" charset="0"/>
              </a:endParaRPr>
            </a:p>
          </p:txBody>
        </p:sp>
      </p:grpSp>
      <p:grpSp>
        <p:nvGrpSpPr>
          <p:cNvPr id="25" name="Group 24">
            <a:extLst>
              <a:ext uri="{FF2B5EF4-FFF2-40B4-BE49-F238E27FC236}">
                <a16:creationId xmlns:a16="http://schemas.microsoft.com/office/drawing/2014/main" id="{D6D57671-67C1-4380-BD14-F0276C70D45F}"/>
              </a:ext>
            </a:extLst>
          </p:cNvPr>
          <p:cNvGrpSpPr/>
          <p:nvPr/>
        </p:nvGrpSpPr>
        <p:grpSpPr>
          <a:xfrm>
            <a:off x="7877199" y="5291465"/>
            <a:ext cx="2420688" cy="1083149"/>
            <a:chOff x="4619581" y="4022795"/>
            <a:chExt cx="2420999" cy="1083289"/>
          </a:xfrm>
        </p:grpSpPr>
        <p:sp>
          <p:nvSpPr>
            <p:cNvPr id="27" name="TextBox 26">
              <a:extLst>
                <a:ext uri="{FF2B5EF4-FFF2-40B4-BE49-F238E27FC236}">
                  <a16:creationId xmlns:a16="http://schemas.microsoft.com/office/drawing/2014/main" id="{452E91F2-C3D3-491F-9B7F-D9C5CECEEB8E}"/>
                </a:ext>
              </a:extLst>
            </p:cNvPr>
            <p:cNvSpPr txBox="1"/>
            <p:nvPr/>
          </p:nvSpPr>
          <p:spPr>
            <a:xfrm>
              <a:off x="4619581" y="4022795"/>
              <a:ext cx="2420999" cy="215472"/>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Introduction Sheet</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4944309" y="4528396"/>
              <a:ext cx="1813302" cy="57768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ea typeface="Roboto Condensed Light" panose="02000000000000000000" pitchFamily="2" charset="0"/>
                </a:rPr>
                <a:t>A template used to communicate to the business who you are on your very first day.</a:t>
              </a:r>
              <a:endParaRPr lang="en-CA" sz="1100" dirty="0">
                <a:ea typeface="Roboto Condensed Light" panose="02000000000000000000" pitchFamily="2" charset="0"/>
              </a:endParaRPr>
            </a:p>
          </p:txBody>
        </p:sp>
      </p:grpSp>
      <p:sp>
        <p:nvSpPr>
          <p:cNvPr id="29" name="Rectangle 28">
            <a:extLst>
              <a:ext uri="{FF2B5EF4-FFF2-40B4-BE49-F238E27FC236}">
                <a16:creationId xmlns:a16="http://schemas.microsoft.com/office/drawing/2014/main" id="{EF584645-5E2C-4554-AC9F-77DC7EE720BE}"/>
              </a:ext>
            </a:extLst>
          </p:cNvPr>
          <p:cNvSpPr/>
          <p:nvPr/>
        </p:nvSpPr>
        <p:spPr>
          <a:xfrm>
            <a:off x="552290" y="2848331"/>
            <a:ext cx="3152453" cy="954107"/>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Deliver your high-level security strategy to the business using Info-Tech’s easy-to-use presentation template. </a:t>
            </a:r>
            <a:endParaRPr lang="en-CA" sz="1400" dirty="0">
              <a:solidFill>
                <a:srgbClr val="FFFFFF"/>
              </a:solidFill>
              <a:latin typeface="Montserrat" panose="00000500000000000000" pitchFamily="2" charset="0"/>
            </a:endParaRPr>
          </a:p>
        </p:txBody>
      </p:sp>
      <p:pic>
        <p:nvPicPr>
          <p:cNvPr id="30" name="Picture 29">
            <a:extLst>
              <a:ext uri="{FF2B5EF4-FFF2-40B4-BE49-F238E27FC236}">
                <a16:creationId xmlns:a16="http://schemas.microsoft.com/office/drawing/2014/main" id="{3030017B-7D60-48A7-95E8-B8132DA2DE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6999" y="1234303"/>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284166" y="1931839"/>
            <a:ext cx="3302639" cy="553998"/>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Executive Presentation Template</a:t>
            </a:r>
          </a:p>
        </p:txBody>
      </p:sp>
      <p:pic>
        <p:nvPicPr>
          <p:cNvPr id="43" name="Picture 42">
            <a:extLst>
              <a:ext uri="{FF2B5EF4-FFF2-40B4-BE49-F238E27FC236}">
                <a16:creationId xmlns:a16="http://schemas.microsoft.com/office/drawing/2014/main" id="{8C3B0168-76CA-46F1-84EE-0F9D59E7C0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5879" y="2402371"/>
            <a:ext cx="634917" cy="634917"/>
          </a:xfrm>
          <a:prstGeom prst="rect">
            <a:avLst/>
          </a:prstGeom>
        </p:spPr>
      </p:pic>
      <p:grpSp>
        <p:nvGrpSpPr>
          <p:cNvPr id="8" name="Group 7">
            <a:extLst>
              <a:ext uri="{FF2B5EF4-FFF2-40B4-BE49-F238E27FC236}">
                <a16:creationId xmlns:a16="http://schemas.microsoft.com/office/drawing/2014/main" id="{33E13D2B-B0E6-4FDF-A2EB-195DB408A8F2}"/>
              </a:ext>
            </a:extLst>
          </p:cNvPr>
          <p:cNvGrpSpPr/>
          <p:nvPr/>
        </p:nvGrpSpPr>
        <p:grpSpPr>
          <a:xfrm>
            <a:off x="487852" y="4141412"/>
            <a:ext cx="3354166" cy="2328070"/>
            <a:chOff x="143327" y="4166154"/>
            <a:chExt cx="3354166" cy="2328070"/>
          </a:xfrm>
        </p:grpSpPr>
        <p:pic>
          <p:nvPicPr>
            <p:cNvPr id="6" name="Picture 5">
              <a:extLst>
                <a:ext uri="{FF2B5EF4-FFF2-40B4-BE49-F238E27FC236}">
                  <a16:creationId xmlns:a16="http://schemas.microsoft.com/office/drawing/2014/main" id="{42DFBBDB-8C40-4B3D-9B1D-09BFF000BF4C}"/>
                </a:ext>
              </a:extLst>
            </p:cNvPr>
            <p:cNvPicPr>
              <a:picLocks noChangeAspect="1"/>
            </p:cNvPicPr>
            <p:nvPr/>
          </p:nvPicPr>
          <p:blipFill>
            <a:blip r:embed="rId7"/>
            <a:stretch>
              <a:fillRect/>
            </a:stretch>
          </p:blipFill>
          <p:spPr>
            <a:xfrm>
              <a:off x="906684" y="5056787"/>
              <a:ext cx="2590809" cy="1437437"/>
            </a:xfrm>
            <a:prstGeom prst="rect">
              <a:avLst/>
            </a:prstGeom>
            <a:ln>
              <a:solidFill>
                <a:schemeClr val="tx2">
                  <a:lumMod val="50000"/>
                </a:schemeClr>
              </a:solidFill>
            </a:ln>
          </p:spPr>
        </p:pic>
        <p:pic>
          <p:nvPicPr>
            <p:cNvPr id="3" name="Picture 2">
              <a:extLst>
                <a:ext uri="{FF2B5EF4-FFF2-40B4-BE49-F238E27FC236}">
                  <a16:creationId xmlns:a16="http://schemas.microsoft.com/office/drawing/2014/main" id="{823A79E1-882F-4B50-B397-0700C3AEECCB}"/>
                </a:ext>
              </a:extLst>
            </p:cNvPr>
            <p:cNvPicPr>
              <a:picLocks noChangeAspect="1"/>
            </p:cNvPicPr>
            <p:nvPr/>
          </p:nvPicPr>
          <p:blipFill>
            <a:blip r:embed="rId8"/>
            <a:stretch>
              <a:fillRect/>
            </a:stretch>
          </p:blipFill>
          <p:spPr>
            <a:xfrm>
              <a:off x="494327" y="4682007"/>
              <a:ext cx="2590809" cy="1439794"/>
            </a:xfrm>
            <a:prstGeom prst="rect">
              <a:avLst/>
            </a:prstGeom>
            <a:ln>
              <a:solidFill>
                <a:schemeClr val="tx2">
                  <a:lumMod val="50000"/>
                </a:schemeClr>
              </a:solidFill>
            </a:ln>
          </p:spPr>
        </p:pic>
        <p:pic>
          <p:nvPicPr>
            <p:cNvPr id="2" name="Picture 1">
              <a:extLst>
                <a:ext uri="{FF2B5EF4-FFF2-40B4-BE49-F238E27FC236}">
                  <a16:creationId xmlns:a16="http://schemas.microsoft.com/office/drawing/2014/main" id="{80CF917D-2E2B-413A-A759-810864CD2DD3}"/>
                </a:ext>
              </a:extLst>
            </p:cNvPr>
            <p:cNvPicPr>
              <a:picLocks noChangeAspect="1"/>
            </p:cNvPicPr>
            <p:nvPr/>
          </p:nvPicPr>
          <p:blipFill>
            <a:blip r:embed="rId9"/>
            <a:stretch>
              <a:fillRect/>
            </a:stretch>
          </p:blipFill>
          <p:spPr>
            <a:xfrm>
              <a:off x="143327" y="4166154"/>
              <a:ext cx="2590809" cy="1457543"/>
            </a:xfrm>
            <a:prstGeom prst="rect">
              <a:avLst/>
            </a:prstGeom>
            <a:ln>
              <a:solidFill>
                <a:schemeClr val="tx2">
                  <a:lumMod val="50000"/>
                </a:schemeClr>
              </a:solidFill>
            </a:ln>
          </p:spPr>
        </p:pic>
      </p:grpSp>
      <p:pic>
        <p:nvPicPr>
          <p:cNvPr id="45" name="Picture 44">
            <a:extLst>
              <a:ext uri="{FF2B5EF4-FFF2-40B4-BE49-F238E27FC236}">
                <a16:creationId xmlns:a16="http://schemas.microsoft.com/office/drawing/2014/main" id="{676E40DF-775F-4518-A1C7-8D61B06F51E2}"/>
              </a:ext>
            </a:extLst>
          </p:cNvPr>
          <p:cNvPicPr>
            <a:picLocks noChangeAspect="1"/>
          </p:cNvPicPr>
          <p:nvPr/>
        </p:nvPicPr>
        <p:blipFill>
          <a:blip r:embed="rId10"/>
          <a:stretch>
            <a:fillRect/>
          </a:stretch>
        </p:blipFill>
        <p:spPr>
          <a:xfrm>
            <a:off x="6522481" y="4733402"/>
            <a:ext cx="949418" cy="1225980"/>
          </a:xfrm>
          <a:prstGeom prst="rect">
            <a:avLst/>
          </a:prstGeom>
          <a:ln>
            <a:solidFill>
              <a:schemeClr val="tx2">
                <a:lumMod val="50000"/>
              </a:schemeClr>
            </a:solidFill>
          </a:ln>
        </p:spPr>
      </p:pic>
      <p:pic>
        <p:nvPicPr>
          <p:cNvPr id="46" name="Picture 45">
            <a:extLst>
              <a:ext uri="{FF2B5EF4-FFF2-40B4-BE49-F238E27FC236}">
                <a16:creationId xmlns:a16="http://schemas.microsoft.com/office/drawing/2014/main" id="{84DED1CC-F1CA-421A-BE59-5B542694C64E}"/>
              </a:ext>
            </a:extLst>
          </p:cNvPr>
          <p:cNvPicPr>
            <a:picLocks noChangeAspect="1"/>
          </p:cNvPicPr>
          <p:nvPr/>
        </p:nvPicPr>
        <p:blipFill>
          <a:blip r:embed="rId11"/>
          <a:stretch>
            <a:fillRect/>
          </a:stretch>
        </p:blipFill>
        <p:spPr>
          <a:xfrm>
            <a:off x="6932950" y="5160551"/>
            <a:ext cx="936752" cy="1220464"/>
          </a:xfrm>
          <a:prstGeom prst="rect">
            <a:avLst/>
          </a:prstGeom>
          <a:ln>
            <a:solidFill>
              <a:schemeClr val="tx2">
                <a:lumMod val="50000"/>
              </a:schemeClr>
            </a:solidFill>
          </a:ln>
        </p:spPr>
      </p:pic>
      <p:pic>
        <p:nvPicPr>
          <p:cNvPr id="49" name="Picture 48">
            <a:extLst>
              <a:ext uri="{FF2B5EF4-FFF2-40B4-BE49-F238E27FC236}">
                <a16:creationId xmlns:a16="http://schemas.microsoft.com/office/drawing/2014/main" id="{05487744-7B89-4D54-8EEB-0E1C456C5D99}"/>
              </a:ext>
            </a:extLst>
          </p:cNvPr>
          <p:cNvPicPr>
            <a:picLocks noChangeAspect="1"/>
          </p:cNvPicPr>
          <p:nvPr/>
        </p:nvPicPr>
        <p:blipFill>
          <a:blip r:embed="rId12"/>
          <a:stretch>
            <a:fillRect/>
          </a:stretch>
        </p:blipFill>
        <p:spPr>
          <a:xfrm>
            <a:off x="6067773" y="2461696"/>
            <a:ext cx="1453062" cy="934574"/>
          </a:xfrm>
          <a:prstGeom prst="rect">
            <a:avLst/>
          </a:prstGeom>
          <a:ln>
            <a:solidFill>
              <a:schemeClr val="tx2">
                <a:lumMod val="50000"/>
              </a:schemeClr>
            </a:solidFill>
          </a:ln>
        </p:spPr>
      </p:pic>
      <p:grpSp>
        <p:nvGrpSpPr>
          <p:cNvPr id="51" name="Group 50">
            <a:extLst>
              <a:ext uri="{FF2B5EF4-FFF2-40B4-BE49-F238E27FC236}">
                <a16:creationId xmlns:a16="http://schemas.microsoft.com/office/drawing/2014/main" id="{A8D17E9F-E821-4E83-A748-F73D1599AB26}"/>
              </a:ext>
            </a:extLst>
          </p:cNvPr>
          <p:cNvGrpSpPr/>
          <p:nvPr/>
        </p:nvGrpSpPr>
        <p:grpSpPr>
          <a:xfrm>
            <a:off x="7864116" y="3067734"/>
            <a:ext cx="2420684" cy="1417122"/>
            <a:chOff x="4644345" y="4135733"/>
            <a:chExt cx="2420999" cy="1417307"/>
          </a:xfrm>
        </p:grpSpPr>
        <p:sp>
          <p:nvSpPr>
            <p:cNvPr id="52" name="TextBox 51">
              <a:extLst>
                <a:ext uri="{FF2B5EF4-FFF2-40B4-BE49-F238E27FC236}">
                  <a16:creationId xmlns:a16="http://schemas.microsoft.com/office/drawing/2014/main" id="{F797DA9A-0E2A-47CF-984D-D1F38351FE14}"/>
                </a:ext>
              </a:extLst>
            </p:cNvPr>
            <p:cNvSpPr txBox="1"/>
            <p:nvPr/>
          </p:nvSpPr>
          <p:spPr>
            <a:xfrm>
              <a:off x="4644345" y="4135733"/>
              <a:ext cx="2420999" cy="646415"/>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Business Satisfaction and Alignment Report</a:t>
              </a:r>
            </a:p>
          </p:txBody>
        </p:sp>
        <p:sp>
          <p:nvSpPr>
            <p:cNvPr id="53" name="Text Placeholder 7">
              <a:extLst>
                <a:ext uri="{FF2B5EF4-FFF2-40B4-BE49-F238E27FC236}">
                  <a16:creationId xmlns:a16="http://schemas.microsoft.com/office/drawing/2014/main" id="{0480AC7C-9E3A-4456-98AD-9F2B01690121}"/>
                </a:ext>
              </a:extLst>
            </p:cNvPr>
            <p:cNvSpPr txBox="1">
              <a:spLocks/>
            </p:cNvSpPr>
            <p:nvPr/>
          </p:nvSpPr>
          <p:spPr>
            <a:xfrm>
              <a:off x="4922361" y="4850346"/>
              <a:ext cx="1813302" cy="70269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ea typeface="Roboto Condensed Light" panose="02000000000000000000" pitchFamily="2" charset="0"/>
                </a:rPr>
                <a:t>Measure business satisfaction and gaps between IT and business perceptions of security practices. </a:t>
              </a:r>
              <a:endParaRPr lang="en-CA" sz="1100" dirty="0">
                <a:ea typeface="Roboto Condensed Light" panose="02000000000000000000" pitchFamily="2" charset="0"/>
              </a:endParaRPr>
            </a:p>
          </p:txBody>
        </p:sp>
      </p:grpSp>
      <p:pic>
        <p:nvPicPr>
          <p:cNvPr id="54" name="Picture 53">
            <a:extLst>
              <a:ext uri="{FF2B5EF4-FFF2-40B4-BE49-F238E27FC236}">
                <a16:creationId xmlns:a16="http://schemas.microsoft.com/office/drawing/2014/main" id="{819A33B4-076D-4C7E-9E1B-F3E7DE218D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3121" y="2408330"/>
            <a:ext cx="634917" cy="634917"/>
          </a:xfrm>
          <a:prstGeom prst="rect">
            <a:avLst/>
          </a:prstGeom>
        </p:spPr>
      </p:pic>
      <p:pic>
        <p:nvPicPr>
          <p:cNvPr id="55" name="Picture 54">
            <a:extLst>
              <a:ext uri="{FF2B5EF4-FFF2-40B4-BE49-F238E27FC236}">
                <a16:creationId xmlns:a16="http://schemas.microsoft.com/office/drawing/2014/main" id="{5AB1449E-8643-4873-9AEC-FF2EDFA1BBA6}"/>
              </a:ext>
            </a:extLst>
          </p:cNvPr>
          <p:cNvPicPr>
            <a:picLocks noChangeAspect="1"/>
          </p:cNvPicPr>
          <p:nvPr/>
        </p:nvPicPr>
        <p:blipFill>
          <a:blip r:embed="rId13"/>
          <a:stretch>
            <a:fillRect/>
          </a:stretch>
        </p:blipFill>
        <p:spPr>
          <a:xfrm>
            <a:off x="10122942" y="2461696"/>
            <a:ext cx="1453062" cy="955314"/>
          </a:xfrm>
          <a:prstGeom prst="rect">
            <a:avLst/>
          </a:prstGeom>
          <a:ln>
            <a:solidFill>
              <a:schemeClr val="tx2">
                <a:lumMod val="50000"/>
              </a:schemeClr>
            </a:solidFill>
          </a:ln>
        </p:spPr>
      </p:pic>
      <p:pic>
        <p:nvPicPr>
          <p:cNvPr id="57" name="Picture 56">
            <a:extLst>
              <a:ext uri="{FF2B5EF4-FFF2-40B4-BE49-F238E27FC236}">
                <a16:creationId xmlns:a16="http://schemas.microsoft.com/office/drawing/2014/main" id="{D4E7070B-A855-454D-911E-0AF868E6FBC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90960" y="4611163"/>
            <a:ext cx="634917" cy="634917"/>
          </a:xfrm>
          <a:prstGeom prst="rect">
            <a:avLst/>
          </a:prstGeom>
        </p:spPr>
      </p:pic>
      <p:pic>
        <p:nvPicPr>
          <p:cNvPr id="58" name="Picture 57">
            <a:extLst>
              <a:ext uri="{FF2B5EF4-FFF2-40B4-BE49-F238E27FC236}">
                <a16:creationId xmlns:a16="http://schemas.microsoft.com/office/drawing/2014/main" id="{C799C3D4-C366-4570-BD50-9AD9BAE3ACD0}"/>
              </a:ext>
            </a:extLst>
          </p:cNvPr>
          <p:cNvPicPr>
            <a:picLocks noChangeAspect="1"/>
          </p:cNvPicPr>
          <p:nvPr/>
        </p:nvPicPr>
        <p:blipFill rotWithShape="1">
          <a:blip r:embed="rId15"/>
          <a:srcRect l="-616" r="7342"/>
          <a:stretch/>
        </p:blipFill>
        <p:spPr>
          <a:xfrm>
            <a:off x="10377776" y="5015443"/>
            <a:ext cx="1628461" cy="932537"/>
          </a:xfrm>
          <a:prstGeom prst="rect">
            <a:avLst/>
          </a:prstGeom>
          <a:solidFill>
            <a:srgbClr val="FFFFFF">
              <a:shade val="85000"/>
            </a:srgbClr>
          </a:solidFill>
          <a:ln w="9525" cap="sq">
            <a:solidFill>
              <a:schemeClr val="tx2">
                <a:lumMod val="50000"/>
              </a:schemeClr>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192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1767</Words>
  <Application>Microsoft Office PowerPoint</Application>
  <PresentationFormat>Custom</PresentationFormat>
  <Paragraphs>171</Paragraphs>
  <Slides>14</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Roboto</vt:lpstr>
      <vt:lpstr>Wingdings</vt:lpstr>
      <vt:lpstr>Calibri</vt:lpstr>
      <vt:lpstr>Montserrat</vt:lpstr>
      <vt:lpstr>Arial</vt:lpstr>
      <vt:lpstr>Montserrat Medium</vt:lpstr>
      <vt:lpstr>Montserrat Light</vt:lpstr>
      <vt:lpstr>Exo Light</vt:lpstr>
      <vt:lpstr>Roboto Condensed Light</vt:lpstr>
      <vt:lpstr>Montserrat SemiBold</vt:lpstr>
      <vt:lpstr>Exo</vt:lpstr>
      <vt:lpstr>FrontCovers-Light</vt:lpstr>
      <vt:lpstr>BackCovers&amp;Dividers-Light</vt:lpstr>
      <vt:lpstr>Slide-Generic</vt:lpstr>
      <vt:lpstr>PowerPoint Presentation</vt:lpstr>
      <vt:lpstr>Analyst Perspective</vt:lpstr>
      <vt:lpstr>Executive Summary</vt:lpstr>
      <vt:lpstr>Your challenge</vt:lpstr>
      <vt:lpstr>Common obstacles</vt:lpstr>
      <vt:lpstr>Info-Tech’s approach </vt:lpstr>
      <vt:lpstr>Info-Tech’s methodology for  The First 100 Days as CISO </vt:lpstr>
      <vt:lpstr>Insight Summary</vt:lpstr>
      <vt:lpstr>Blueprint deliverables</vt:lpstr>
      <vt:lpstr>Blueprint benefits </vt:lpstr>
      <vt:lpstr>Measure the value of this blueprint</vt:lpstr>
      <vt:lpstr>Executive Brief  Case Study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2020-09-21T17:54:51Z</dcterms:created>
  <dcterms:modified xsi:type="dcterms:W3CDTF">2020-09-21T17:56:19Z</dcterms:modified>
</cp:coreProperties>
</file>