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8"/>
  </p:notesMasterIdLst>
  <p:handoutMasterIdLst>
    <p:handoutMasterId r:id="rId19"/>
  </p:handoutMasterIdLst>
  <p:sldIdLst>
    <p:sldId id="278" r:id="rId2"/>
    <p:sldId id="484" r:id="rId3"/>
    <p:sldId id="399" r:id="rId4"/>
    <p:sldId id="403" r:id="rId5"/>
    <p:sldId id="779" r:id="rId6"/>
    <p:sldId id="497" r:id="rId7"/>
    <p:sldId id="502" r:id="rId8"/>
    <p:sldId id="787" r:id="rId9"/>
    <p:sldId id="788" r:id="rId10"/>
    <p:sldId id="786" r:id="rId11"/>
    <p:sldId id="500" r:id="rId12"/>
    <p:sldId id="503" r:id="rId13"/>
    <p:sldId id="426" r:id="rId14"/>
    <p:sldId id="410" r:id="rId15"/>
    <p:sldId id="411" r:id="rId16"/>
    <p:sldId id="413" r:id="rId17"/>
  </p:sldIdLst>
  <p:sldSz cx="9144000" cy="6858000" type="screen4x3"/>
  <p:notesSz cx="6858000" cy="9144000"/>
  <p:custShowLst>
    <p:custShow name="Custom Show 1" id="0">
      <p:sldLst>
        <p:sld r:id="rId2"/>
      </p:sldLst>
    </p:custShow>
  </p:custShowLst>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BFA8"/>
    <a:srgbClr val="E8E9EA"/>
    <a:srgbClr val="B1B2B2"/>
    <a:srgbClr val="CDCFD2"/>
    <a:srgbClr val="2576B7"/>
    <a:srgbClr val="7C7C7C"/>
    <a:srgbClr val="29475F"/>
    <a:srgbClr val="243F54"/>
    <a:srgbClr val="2B9E3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949" autoAdjust="0"/>
    <p:restoredTop sz="96357" autoAdjust="0"/>
  </p:normalViewPr>
  <p:slideViewPr>
    <p:cSldViewPr snapToGrid="0">
      <p:cViewPr varScale="1">
        <p:scale>
          <a:sx n="114" d="100"/>
          <a:sy n="114" d="100"/>
        </p:scale>
        <p:origin x="2304" y="102"/>
      </p:cViewPr>
      <p:guideLst>
        <p:guide orient="horz" pos="2160"/>
        <p:guide pos="204"/>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9/18/2020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9/18/2020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898375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3144001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2968902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13</a:t>
            </a:fld>
            <a:endParaRPr lang="en-US" dirty="0"/>
          </a:p>
        </p:txBody>
      </p:sp>
    </p:spTree>
    <p:extLst>
      <p:ext uri="{BB962C8B-B14F-4D97-AF65-F5344CB8AC3E}">
        <p14:creationId xmlns:p14="http://schemas.microsoft.com/office/powerpoint/2010/main" val="4151421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14</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15</a:t>
            </a:fld>
            <a:endParaRPr lang="en-US" dirty="0"/>
          </a:p>
        </p:txBody>
      </p:sp>
    </p:spTree>
    <p:extLst>
      <p:ext uri="{BB962C8B-B14F-4D97-AF65-F5344CB8AC3E}">
        <p14:creationId xmlns:p14="http://schemas.microsoft.com/office/powerpoint/2010/main" val="4160297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16</a:t>
            </a:fld>
            <a:endParaRPr lang="en-US" dirty="0"/>
          </a:p>
        </p:txBody>
      </p:sp>
    </p:spTree>
    <p:extLst>
      <p:ext uri="{BB962C8B-B14F-4D97-AF65-F5344CB8AC3E}">
        <p14:creationId xmlns:p14="http://schemas.microsoft.com/office/powerpoint/2010/main" val="16751021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6"/>
            <a:ext cx="9144000" cy="767954"/>
            <a:chOff x="0" y="6090046"/>
            <a:chExt cx="9144000" cy="767954"/>
          </a:xfrm>
        </p:grpSpPr>
        <p:sp>
          <p:nvSpPr>
            <p:cNvPr id="29" name="Rectangle 28"/>
            <p:cNvSpPr/>
            <p:nvPr/>
          </p:nvSpPr>
          <p:spPr>
            <a:xfrm>
              <a:off x="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1997-2020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a:t>Headline (Georgia, 28pt)</a:t>
            </a:r>
            <a:endParaRPr lang="en-CA"/>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a:t>Subhead (Arial, 14pt)</a:t>
            </a:r>
          </a:p>
        </p:txBody>
      </p:sp>
    </p:spTree>
    <p:extLst>
      <p:ext uri="{BB962C8B-B14F-4D97-AF65-F5344CB8AC3E}">
        <p14:creationId xmlns:p14="http://schemas.microsoft.com/office/powerpoint/2010/main" val="354402858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82416060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a:xfrm>
            <a:off x="0" y="-31213"/>
            <a:ext cx="9144000" cy="1124744"/>
          </a:xfrm>
        </p:spPr>
        <p:txBody>
          <a:bodyPr/>
          <a:lstStyle>
            <a:lvl1pPr marL="182563" indent="0">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1885625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4" name="Rectangle 23"/>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93374"/>
            <a:ext cx="3096774" cy="286513"/>
          </a:xfrm>
          <a:prstGeom prst="rect">
            <a:avLst/>
          </a:prstGeom>
        </p:spPr>
      </p:pic>
    </p:spTree>
    <p:extLst>
      <p:ext uri="{BB962C8B-B14F-4D97-AF65-F5344CB8AC3E}">
        <p14:creationId xmlns:p14="http://schemas.microsoft.com/office/powerpoint/2010/main" val="3355300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156219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6" name="Rectangle 15"/>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Two small sections, one large</a:t>
            </a:r>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Tree>
    <p:extLst>
      <p:ext uri="{BB962C8B-B14F-4D97-AF65-F5344CB8AC3E}">
        <p14:creationId xmlns:p14="http://schemas.microsoft.com/office/powerpoint/2010/main" val="477908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1997-2020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a:t>Replace with Phase Title</a:t>
            </a:r>
            <a:endParaRPr lang="en-US"/>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a:t>#</a:t>
            </a:r>
            <a:endParaRPr lang="en-US"/>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a:t>Blueprint Title</a:t>
            </a:r>
          </a:p>
        </p:txBody>
      </p:sp>
    </p:spTree>
    <p:extLst>
      <p:ext uri="{BB962C8B-B14F-4D97-AF65-F5344CB8AC3E}">
        <p14:creationId xmlns:p14="http://schemas.microsoft.com/office/powerpoint/2010/main" val="2129235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First Level</a:t>
            </a:r>
          </a:p>
          <a:p>
            <a:pPr lvl="1"/>
            <a:r>
              <a:rPr lang="en-US"/>
              <a:t>Second Level</a:t>
            </a:r>
          </a:p>
          <a:p>
            <a:pPr lvl="2"/>
            <a:r>
              <a:rPr lang="en-US"/>
              <a:t>Third Level</a:t>
            </a:r>
          </a:p>
          <a:p>
            <a:pPr lvl="3"/>
            <a:r>
              <a:rPr lang="en-US"/>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706" r:id="rId3"/>
    <p:sldLayoutId id="2147483721" r:id="rId4"/>
    <p:sldLayoutId id="2147483710" r:id="rId5"/>
    <p:sldLayoutId id="2147483711" r:id="rId6"/>
    <p:sldLayoutId id="2147483699" r:id="rId7"/>
    <p:sldLayoutId id="2147483726" r:id="rId8"/>
    <p:sldLayoutId id="2147483761" r:id="rId9"/>
    <p:sldLayoutId id="2147483763" r:id="rId10"/>
    <p:sldLayoutId id="2147483769" r:id="rId11"/>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nfotech.com/research/ss/build-an-information-security-strategy" TargetMode="External"/><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5.png"/><Relationship Id="rId4" Type="http://schemas.openxmlformats.org/officeDocument/2006/relationships/image" Target="../media/image21.png"/></Relationships>
</file>

<file path=ppt/slides/_rels/slide16.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2829698"/>
            <a:ext cx="7454900" cy="886268"/>
          </a:xfrm>
        </p:spPr>
        <p:txBody>
          <a:bodyPr/>
          <a:lstStyle/>
          <a:p>
            <a:r>
              <a:rPr lang="en-US" dirty="0"/>
              <a:t>Build a Security Metrics Program to Drive Maturity</a:t>
            </a:r>
          </a:p>
        </p:txBody>
      </p:sp>
      <p:sp>
        <p:nvSpPr>
          <p:cNvPr id="5" name="Tagline"/>
          <p:cNvSpPr>
            <a:spLocks noGrp="1"/>
          </p:cNvSpPr>
          <p:nvPr>
            <p:ph type="body" sz="quarter" idx="16"/>
          </p:nvPr>
        </p:nvSpPr>
        <p:spPr>
          <a:xfrm>
            <a:off x="774700" y="3715965"/>
            <a:ext cx="7467600" cy="508000"/>
          </a:xfrm>
        </p:spPr>
        <p:txBody>
          <a:bodyPr/>
          <a:lstStyle/>
          <a:p>
            <a:r>
              <a:rPr lang="en-US" dirty="0"/>
              <a:t>Good metrics come from good goals.</a:t>
            </a:r>
          </a:p>
        </p:txBody>
      </p:sp>
      <p:pic>
        <p:nvPicPr>
          <p:cNvPr id="6" name="Picture 5" descr="executive-brief-stamp.png">
            <a:extLst>
              <a:ext uri="{FF2B5EF4-FFF2-40B4-BE49-F238E27FC236}">
                <a16:creationId xmlns:a16="http://schemas.microsoft.com/office/drawing/2014/main" id="{81469702-C505-4A4F-9484-282592C810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5654" y="4011343"/>
            <a:ext cx="2279546" cy="1796282"/>
          </a:xfrm>
          <a:prstGeom prst="rect">
            <a:avLst/>
          </a:prstGeom>
        </p:spPr>
      </p:pic>
    </p:spTree>
    <p:extLst>
      <p:ext uri="{BB962C8B-B14F-4D97-AF65-F5344CB8AC3E}">
        <p14:creationId xmlns:p14="http://schemas.microsoft.com/office/powerpoint/2010/main" val="1383694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lowchart: Process 21">
            <a:extLst>
              <a:ext uri="{FF2B5EF4-FFF2-40B4-BE49-F238E27FC236}">
                <a16:creationId xmlns:a16="http://schemas.microsoft.com/office/drawing/2014/main" id="{A51C1BE0-245E-418C-8135-83DAD7130F4F}"/>
              </a:ext>
            </a:extLst>
          </p:cNvPr>
          <p:cNvSpPr/>
          <p:nvPr/>
        </p:nvSpPr>
        <p:spPr>
          <a:xfrm>
            <a:off x="257174" y="1133474"/>
            <a:ext cx="8620125" cy="5178115"/>
          </a:xfrm>
          <a:prstGeom prst="flowChartProcess">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a:extLst>
              <a:ext uri="{FF2B5EF4-FFF2-40B4-BE49-F238E27FC236}">
                <a16:creationId xmlns:a16="http://schemas.microsoft.com/office/drawing/2014/main" id="{9F61A5CA-59D3-4710-8B0D-47464F3BDC3A}"/>
              </a:ext>
            </a:extLst>
          </p:cNvPr>
          <p:cNvSpPr>
            <a:spLocks noGrp="1"/>
          </p:cNvSpPr>
          <p:nvPr>
            <p:ph type="title"/>
          </p:nvPr>
        </p:nvSpPr>
        <p:spPr/>
        <p:txBody>
          <a:bodyPr/>
          <a:lstStyle/>
          <a:p>
            <a:r>
              <a:rPr lang="en-US" dirty="0"/>
              <a:t>Info-Tech’s security metrics methodology is repeatable and iterative to help boost maturity</a:t>
            </a:r>
            <a:endParaRPr lang="en-CA" dirty="0"/>
          </a:p>
        </p:txBody>
      </p:sp>
      <p:sp>
        <p:nvSpPr>
          <p:cNvPr id="10" name="Rectangle 9">
            <a:extLst>
              <a:ext uri="{FF2B5EF4-FFF2-40B4-BE49-F238E27FC236}">
                <a16:creationId xmlns:a16="http://schemas.microsoft.com/office/drawing/2014/main" id="{375A5C15-9B96-435B-A252-05D85805DDC1}"/>
              </a:ext>
            </a:extLst>
          </p:cNvPr>
          <p:cNvSpPr/>
          <p:nvPr/>
        </p:nvSpPr>
        <p:spPr>
          <a:xfrm>
            <a:off x="3230973" y="3483533"/>
            <a:ext cx="2890535" cy="369332"/>
          </a:xfrm>
          <a:prstGeom prst="rect">
            <a:avLst/>
          </a:prstGeom>
        </p:spPr>
        <p:txBody>
          <a:bodyPr wrap="none">
            <a:spAutoFit/>
          </a:bodyPr>
          <a:lstStyle/>
          <a:p>
            <a:r>
              <a:rPr lang="en-US" b="1" dirty="0"/>
              <a:t>Security Metric Lifecycle</a:t>
            </a:r>
            <a:endParaRPr lang="en-CA" b="1" dirty="0"/>
          </a:p>
        </p:txBody>
      </p:sp>
      <p:grpSp>
        <p:nvGrpSpPr>
          <p:cNvPr id="21" name="Group 20">
            <a:extLst>
              <a:ext uri="{FF2B5EF4-FFF2-40B4-BE49-F238E27FC236}">
                <a16:creationId xmlns:a16="http://schemas.microsoft.com/office/drawing/2014/main" id="{CA3D06A7-EADD-4CC1-8886-68EE79C6ED20}"/>
              </a:ext>
            </a:extLst>
          </p:cNvPr>
          <p:cNvGrpSpPr/>
          <p:nvPr/>
        </p:nvGrpSpPr>
        <p:grpSpPr>
          <a:xfrm>
            <a:off x="751776" y="2226525"/>
            <a:ext cx="7757488" cy="2883349"/>
            <a:chOff x="693257" y="2754685"/>
            <a:chExt cx="7757488" cy="2883349"/>
          </a:xfrm>
        </p:grpSpPr>
        <p:sp>
          <p:nvSpPr>
            <p:cNvPr id="4" name="Flowchart: Process 3">
              <a:extLst>
                <a:ext uri="{FF2B5EF4-FFF2-40B4-BE49-F238E27FC236}">
                  <a16:creationId xmlns:a16="http://schemas.microsoft.com/office/drawing/2014/main" id="{0084D986-9275-4099-B051-B131F8E08DBB}"/>
                </a:ext>
              </a:extLst>
            </p:cNvPr>
            <p:cNvSpPr/>
            <p:nvPr/>
          </p:nvSpPr>
          <p:spPr>
            <a:xfrm>
              <a:off x="693257" y="2754685"/>
              <a:ext cx="1505414" cy="769434"/>
            </a:xfrm>
            <a:prstGeom prst="flowChartProcess">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Review current state and decide on priorities.</a:t>
              </a:r>
              <a:endParaRPr lang="en-CA" sz="1400" dirty="0"/>
            </a:p>
          </p:txBody>
        </p:sp>
        <p:sp>
          <p:nvSpPr>
            <p:cNvPr id="5" name="Flowchart: Process 4">
              <a:extLst>
                <a:ext uri="{FF2B5EF4-FFF2-40B4-BE49-F238E27FC236}">
                  <a16:creationId xmlns:a16="http://schemas.microsoft.com/office/drawing/2014/main" id="{035F08C4-DC49-47C3-8C72-624B6437E10E}"/>
                </a:ext>
              </a:extLst>
            </p:cNvPr>
            <p:cNvSpPr/>
            <p:nvPr/>
          </p:nvSpPr>
          <p:spPr>
            <a:xfrm>
              <a:off x="3819293" y="2754685"/>
              <a:ext cx="1505414" cy="769434"/>
            </a:xfrm>
            <a:prstGeom prst="flowChartProcess">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Set a SMART goal for improvement.</a:t>
              </a:r>
              <a:endParaRPr lang="en-CA" sz="1400" dirty="0"/>
            </a:p>
          </p:txBody>
        </p:sp>
        <p:sp>
          <p:nvSpPr>
            <p:cNvPr id="8" name="Flowchart: Process 7">
              <a:extLst>
                <a:ext uri="{FF2B5EF4-FFF2-40B4-BE49-F238E27FC236}">
                  <a16:creationId xmlns:a16="http://schemas.microsoft.com/office/drawing/2014/main" id="{059724A3-D23D-44B0-9820-EF11D0B54E59}"/>
                </a:ext>
              </a:extLst>
            </p:cNvPr>
            <p:cNvSpPr/>
            <p:nvPr/>
          </p:nvSpPr>
          <p:spPr>
            <a:xfrm>
              <a:off x="6945331" y="2754685"/>
              <a:ext cx="1505414" cy="769434"/>
            </a:xfrm>
            <a:prstGeom prst="flowChartProcess">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Develop an appropriate KPI.</a:t>
              </a:r>
              <a:endParaRPr lang="en-CA" sz="1400" dirty="0"/>
            </a:p>
          </p:txBody>
        </p:sp>
        <p:sp>
          <p:nvSpPr>
            <p:cNvPr id="9" name="Flowchart: Process 8">
              <a:extLst>
                <a:ext uri="{FF2B5EF4-FFF2-40B4-BE49-F238E27FC236}">
                  <a16:creationId xmlns:a16="http://schemas.microsoft.com/office/drawing/2014/main" id="{64470AFA-7429-42E3-A8E2-A1140E9DF10A}"/>
                </a:ext>
              </a:extLst>
            </p:cNvPr>
            <p:cNvSpPr/>
            <p:nvPr/>
          </p:nvSpPr>
          <p:spPr>
            <a:xfrm>
              <a:off x="6945331" y="4868600"/>
              <a:ext cx="1505414" cy="769434"/>
            </a:xfrm>
            <a:prstGeom prst="flowChartProcess">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Use KPI to monitor program improvement.</a:t>
              </a:r>
              <a:endParaRPr lang="en-CA" sz="1400" dirty="0"/>
            </a:p>
          </p:txBody>
        </p:sp>
        <p:sp>
          <p:nvSpPr>
            <p:cNvPr id="12" name="Flowchart: Process 11">
              <a:extLst>
                <a:ext uri="{FF2B5EF4-FFF2-40B4-BE49-F238E27FC236}">
                  <a16:creationId xmlns:a16="http://schemas.microsoft.com/office/drawing/2014/main" id="{216564D4-F7BE-4742-947E-15516055EF9C}"/>
                </a:ext>
              </a:extLst>
            </p:cNvPr>
            <p:cNvSpPr/>
            <p:nvPr/>
          </p:nvSpPr>
          <p:spPr>
            <a:xfrm>
              <a:off x="3819293" y="4868600"/>
              <a:ext cx="1505414" cy="769434"/>
            </a:xfrm>
            <a:prstGeom prst="flowChartProcess">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Present metrics to the board.</a:t>
              </a:r>
              <a:endParaRPr lang="en-CA" sz="1400" dirty="0"/>
            </a:p>
          </p:txBody>
        </p:sp>
        <p:sp>
          <p:nvSpPr>
            <p:cNvPr id="14" name="Arrow: Right 13">
              <a:extLst>
                <a:ext uri="{FF2B5EF4-FFF2-40B4-BE49-F238E27FC236}">
                  <a16:creationId xmlns:a16="http://schemas.microsoft.com/office/drawing/2014/main" id="{8DBF3F0D-E88C-419C-9759-A0444384014F}"/>
                </a:ext>
              </a:extLst>
            </p:cNvPr>
            <p:cNvSpPr/>
            <p:nvPr/>
          </p:nvSpPr>
          <p:spPr>
            <a:xfrm>
              <a:off x="2722708" y="2887055"/>
              <a:ext cx="572546" cy="504694"/>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Arrow: Right 14">
              <a:extLst>
                <a:ext uri="{FF2B5EF4-FFF2-40B4-BE49-F238E27FC236}">
                  <a16:creationId xmlns:a16="http://schemas.microsoft.com/office/drawing/2014/main" id="{A1CE600F-8B05-4D07-9AB5-38B8881B022D}"/>
                </a:ext>
              </a:extLst>
            </p:cNvPr>
            <p:cNvSpPr/>
            <p:nvPr/>
          </p:nvSpPr>
          <p:spPr>
            <a:xfrm>
              <a:off x="5848746" y="2887055"/>
              <a:ext cx="572546" cy="504694"/>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Arrow: Right 15">
              <a:extLst>
                <a:ext uri="{FF2B5EF4-FFF2-40B4-BE49-F238E27FC236}">
                  <a16:creationId xmlns:a16="http://schemas.microsoft.com/office/drawing/2014/main" id="{9793BF21-3868-40CD-8292-47A2E368D6AB}"/>
                </a:ext>
              </a:extLst>
            </p:cNvPr>
            <p:cNvSpPr/>
            <p:nvPr/>
          </p:nvSpPr>
          <p:spPr>
            <a:xfrm rot="5400000">
              <a:off x="7411765" y="3863775"/>
              <a:ext cx="572546" cy="504694"/>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Arrow: Right 16">
              <a:extLst>
                <a:ext uri="{FF2B5EF4-FFF2-40B4-BE49-F238E27FC236}">
                  <a16:creationId xmlns:a16="http://schemas.microsoft.com/office/drawing/2014/main" id="{152A88A6-8496-47B8-8793-A774D8A0A4BB}"/>
                </a:ext>
              </a:extLst>
            </p:cNvPr>
            <p:cNvSpPr/>
            <p:nvPr/>
          </p:nvSpPr>
          <p:spPr>
            <a:xfrm rot="10800000">
              <a:off x="5848746" y="5000970"/>
              <a:ext cx="572546" cy="504694"/>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Arrow: Right 17">
              <a:extLst>
                <a:ext uri="{FF2B5EF4-FFF2-40B4-BE49-F238E27FC236}">
                  <a16:creationId xmlns:a16="http://schemas.microsoft.com/office/drawing/2014/main" id="{0345C962-1A71-45D1-8065-17C020CDF6F0}"/>
                </a:ext>
              </a:extLst>
            </p:cNvPr>
            <p:cNvSpPr/>
            <p:nvPr/>
          </p:nvSpPr>
          <p:spPr>
            <a:xfrm rot="10800000">
              <a:off x="2722708" y="4986961"/>
              <a:ext cx="572546" cy="504694"/>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Arrow: Right 18">
              <a:extLst>
                <a:ext uri="{FF2B5EF4-FFF2-40B4-BE49-F238E27FC236}">
                  <a16:creationId xmlns:a16="http://schemas.microsoft.com/office/drawing/2014/main" id="{2017EBC0-32B4-486E-A4B7-89D0352C0031}"/>
                </a:ext>
              </a:extLst>
            </p:cNvPr>
            <p:cNvSpPr/>
            <p:nvPr/>
          </p:nvSpPr>
          <p:spPr>
            <a:xfrm rot="16200000">
              <a:off x="1114035" y="3885537"/>
              <a:ext cx="572546" cy="504694"/>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0" name="Flowchart: Process 19">
            <a:extLst>
              <a:ext uri="{FF2B5EF4-FFF2-40B4-BE49-F238E27FC236}">
                <a16:creationId xmlns:a16="http://schemas.microsoft.com/office/drawing/2014/main" id="{EEEFB376-5639-495A-9A59-F72B36DAEC27}"/>
              </a:ext>
            </a:extLst>
          </p:cNvPr>
          <p:cNvSpPr/>
          <p:nvPr/>
        </p:nvSpPr>
        <p:spPr>
          <a:xfrm>
            <a:off x="751773" y="4340440"/>
            <a:ext cx="1505414" cy="769434"/>
          </a:xfrm>
          <a:prstGeom prst="flowChartProcess">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Revise metrics if necessary.</a:t>
            </a:r>
            <a:endParaRPr lang="en-CA" sz="1400" dirty="0"/>
          </a:p>
        </p:txBody>
      </p:sp>
      <p:sp>
        <p:nvSpPr>
          <p:cNvPr id="7" name="Rectangle 6">
            <a:extLst>
              <a:ext uri="{FF2B5EF4-FFF2-40B4-BE49-F238E27FC236}">
                <a16:creationId xmlns:a16="http://schemas.microsoft.com/office/drawing/2014/main" id="{CDFFD8E2-0A11-4844-97FF-F5F6ACCD2DC9}"/>
              </a:ext>
            </a:extLst>
          </p:cNvPr>
          <p:cNvSpPr/>
          <p:nvPr/>
        </p:nvSpPr>
        <p:spPr>
          <a:xfrm>
            <a:off x="751773" y="1895707"/>
            <a:ext cx="1505414" cy="3308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Start</a:t>
            </a:r>
            <a:endParaRPr lang="en-CA" sz="1400" dirty="0"/>
          </a:p>
        </p:txBody>
      </p:sp>
    </p:spTree>
    <p:extLst>
      <p:ext uri="{BB962C8B-B14F-4D97-AF65-F5344CB8AC3E}">
        <p14:creationId xmlns:p14="http://schemas.microsoft.com/office/powerpoint/2010/main" val="3006291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96851-4479-47F5-A1EC-8604CB3B5D37}"/>
              </a:ext>
            </a:extLst>
          </p:cNvPr>
          <p:cNvSpPr/>
          <p:nvPr/>
        </p:nvSpPr>
        <p:spPr>
          <a:xfrm>
            <a:off x="3468027" y="1133474"/>
            <a:ext cx="5675971" cy="5378837"/>
          </a:xfrm>
          <a:prstGeom prst="rect">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a:extLst>
              <a:ext uri="{FF2B5EF4-FFF2-40B4-BE49-F238E27FC236}">
                <a16:creationId xmlns:a16="http://schemas.microsoft.com/office/drawing/2014/main" id="{54170304-6F89-4420-BD7C-7B82CE9776C2}"/>
              </a:ext>
            </a:extLst>
          </p:cNvPr>
          <p:cNvSpPr>
            <a:spLocks noGrp="1"/>
          </p:cNvSpPr>
          <p:nvPr>
            <p:ph type="title"/>
          </p:nvPr>
        </p:nvSpPr>
        <p:spPr/>
        <p:txBody>
          <a:bodyPr/>
          <a:lstStyle/>
          <a:p>
            <a:r>
              <a:rPr lang="en-US" dirty="0"/>
              <a:t>Metrics go hand in hand with your security strategy</a:t>
            </a:r>
            <a:endParaRPr lang="en-CA" dirty="0"/>
          </a:p>
        </p:txBody>
      </p:sp>
      <p:grpSp>
        <p:nvGrpSpPr>
          <p:cNvPr id="5" name="Group 4">
            <a:extLst>
              <a:ext uri="{FF2B5EF4-FFF2-40B4-BE49-F238E27FC236}">
                <a16:creationId xmlns:a16="http://schemas.microsoft.com/office/drawing/2014/main" id="{2197706E-2D0A-4CC5-B244-559850DAB6B3}"/>
              </a:ext>
            </a:extLst>
          </p:cNvPr>
          <p:cNvGrpSpPr/>
          <p:nvPr/>
        </p:nvGrpSpPr>
        <p:grpSpPr>
          <a:xfrm>
            <a:off x="3969367" y="2298456"/>
            <a:ext cx="4673289" cy="3048874"/>
            <a:chOff x="4000266" y="2992051"/>
            <a:chExt cx="4877033" cy="3502192"/>
          </a:xfrm>
        </p:grpSpPr>
        <p:pic>
          <p:nvPicPr>
            <p:cNvPr id="1026" name="Picture 2" descr="Build an Information Security Strategy icon / link">
              <a:extLst>
                <a:ext uri="{FF2B5EF4-FFF2-40B4-BE49-F238E27FC236}">
                  <a16:creationId xmlns:a16="http://schemas.microsoft.com/office/drawing/2014/main" id="{1A253EC1-0B88-46D1-B4E7-C44CCECCD9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0266" y="2992051"/>
              <a:ext cx="4877033" cy="2786876"/>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CBF47DA3-A412-4C6B-81D6-3D846698CC34}"/>
                </a:ext>
              </a:extLst>
            </p:cNvPr>
            <p:cNvSpPr/>
            <p:nvPr/>
          </p:nvSpPr>
          <p:spPr>
            <a:xfrm>
              <a:off x="4106114" y="6034643"/>
              <a:ext cx="4681082" cy="459600"/>
            </a:xfrm>
            <a:prstGeom prst="rect">
              <a:avLst/>
            </a:prstGeom>
          </p:spPr>
          <p:txBody>
            <a:bodyPr wrap="none">
              <a:spAutoFit/>
            </a:bodyPr>
            <a:lstStyle/>
            <a:p>
              <a:r>
                <a:rPr lang="en-US" sz="2000" i="1" dirty="0">
                  <a:hlinkClick r:id="rId3"/>
                </a:rPr>
                <a:t>Build an Information Security Strategy</a:t>
              </a:r>
              <a:endParaRPr lang="en-CA" sz="2000" i="1" dirty="0"/>
            </a:p>
          </p:txBody>
        </p:sp>
      </p:grpSp>
      <p:sp>
        <p:nvSpPr>
          <p:cNvPr id="7" name="TextBox 6">
            <a:extLst>
              <a:ext uri="{FF2B5EF4-FFF2-40B4-BE49-F238E27FC236}">
                <a16:creationId xmlns:a16="http://schemas.microsoft.com/office/drawing/2014/main" id="{2F1382E5-1F4A-4293-9567-8AC1843049CC}"/>
              </a:ext>
            </a:extLst>
          </p:cNvPr>
          <p:cNvSpPr txBox="1"/>
          <p:nvPr/>
        </p:nvSpPr>
        <p:spPr>
          <a:xfrm>
            <a:off x="508886" y="1345290"/>
            <a:ext cx="2798260" cy="4955203"/>
          </a:xfrm>
          <a:prstGeom prst="rect">
            <a:avLst/>
          </a:prstGeom>
        </p:spPr>
        <p:txBody>
          <a:bodyPr wrap="square" rtlCol="0">
            <a:spAutoFit/>
          </a:bodyPr>
          <a:lstStyle/>
          <a:p>
            <a:pPr>
              <a:spcAft>
                <a:spcPts val="1200"/>
              </a:spcAft>
            </a:pPr>
            <a:r>
              <a:rPr lang="en-US" dirty="0"/>
              <a:t>A security strategy is ultimately a large goal-setting exercise. You begin by determining your current maturity and how mature you need to be across all areas of information security, i.e. completing a gap analysis. </a:t>
            </a:r>
          </a:p>
          <a:p>
            <a:pPr>
              <a:spcAft>
                <a:spcPts val="600"/>
              </a:spcAft>
            </a:pPr>
            <a:r>
              <a:rPr lang="en-US" dirty="0"/>
              <a:t>As such, linking your metrics program to your security strategy is a great way to get your metrics program up and running – </a:t>
            </a:r>
            <a:r>
              <a:rPr lang="en-US" b="1" dirty="0"/>
              <a:t>but it’s not the only way.</a:t>
            </a:r>
          </a:p>
        </p:txBody>
      </p:sp>
      <p:sp>
        <p:nvSpPr>
          <p:cNvPr id="10" name="TextBox 9">
            <a:extLst>
              <a:ext uri="{FF2B5EF4-FFF2-40B4-BE49-F238E27FC236}">
                <a16:creationId xmlns:a16="http://schemas.microsoft.com/office/drawing/2014/main" id="{8AF2815E-9DC5-459E-8F49-18B499379267}"/>
              </a:ext>
            </a:extLst>
          </p:cNvPr>
          <p:cNvSpPr txBox="1"/>
          <p:nvPr/>
        </p:nvSpPr>
        <p:spPr>
          <a:xfrm>
            <a:off x="3700166" y="1345290"/>
            <a:ext cx="5177133" cy="646331"/>
          </a:xfrm>
          <a:prstGeom prst="rect">
            <a:avLst/>
          </a:prstGeom>
        </p:spPr>
        <p:txBody>
          <a:bodyPr wrap="square" rtlCol="0">
            <a:spAutoFit/>
          </a:bodyPr>
          <a:lstStyle/>
          <a:p>
            <a:r>
              <a:rPr lang="en-US" b="1" dirty="0"/>
              <a:t>Check out the following Info-Tech resource to get started today</a:t>
            </a:r>
            <a:r>
              <a:rPr lang="en-US" sz="1200" b="1" dirty="0"/>
              <a:t>:</a:t>
            </a:r>
            <a:endParaRPr lang="en-CA" sz="1200" b="1" dirty="0"/>
          </a:p>
        </p:txBody>
      </p:sp>
    </p:spTree>
    <p:extLst>
      <p:ext uri="{BB962C8B-B14F-4D97-AF65-F5344CB8AC3E}">
        <p14:creationId xmlns:p14="http://schemas.microsoft.com/office/powerpoint/2010/main" val="4017883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dirty="0"/>
              <a:t>The value of security metrics goes </a:t>
            </a:r>
            <a:r>
              <a:rPr lang="en-CA" b="1" dirty="0"/>
              <a:t>beyond</a:t>
            </a:r>
            <a:r>
              <a:rPr lang="en-CA" dirty="0"/>
              <a:t> simply increasing security</a:t>
            </a:r>
          </a:p>
        </p:txBody>
      </p:sp>
      <p:sp>
        <p:nvSpPr>
          <p:cNvPr id="12" name="Text Placeholder 6"/>
          <p:cNvSpPr>
            <a:spLocks noGrp="1"/>
          </p:cNvSpPr>
          <p:nvPr>
            <p:ph type="body" sz="quarter" idx="4294967295"/>
          </p:nvPr>
        </p:nvSpPr>
        <p:spPr>
          <a:xfrm>
            <a:off x="253900" y="2424190"/>
            <a:ext cx="5353050" cy="1511300"/>
          </a:xfrm>
        </p:spPr>
        <p:txBody>
          <a:bodyPr/>
          <a:lstStyle/>
          <a:p>
            <a:r>
              <a:rPr lang="en-CA" dirty="0"/>
              <a:t>Increased visibility into your operations.</a:t>
            </a:r>
          </a:p>
          <a:p>
            <a:r>
              <a:rPr lang="en-CA" dirty="0"/>
              <a:t>Improved accountability.</a:t>
            </a:r>
          </a:p>
          <a:p>
            <a:r>
              <a:rPr lang="en-CA" dirty="0"/>
              <a:t>Better communication with executives as a result of having hard evidence of security performance.</a:t>
            </a:r>
          </a:p>
          <a:p>
            <a:r>
              <a:rPr lang="en-CA" dirty="0"/>
              <a:t>Improved security posture through better understanding of what is working and what isn’t within the security program.</a:t>
            </a:r>
          </a:p>
        </p:txBody>
      </p:sp>
      <p:sp>
        <p:nvSpPr>
          <p:cNvPr id="11" name="Text Placeholder 4"/>
          <p:cNvSpPr>
            <a:spLocks noGrp="1"/>
          </p:cNvSpPr>
          <p:nvPr>
            <p:ph type="body" sz="quarter" idx="4294967295"/>
          </p:nvPr>
        </p:nvSpPr>
        <p:spPr>
          <a:xfrm>
            <a:off x="265512" y="1246650"/>
            <a:ext cx="8620125" cy="657225"/>
          </a:xfrm>
        </p:spPr>
        <p:txBody>
          <a:bodyPr/>
          <a:lstStyle/>
          <a:p>
            <a:pPr marL="0" indent="0">
              <a:buNone/>
            </a:pPr>
            <a:r>
              <a:rPr lang="en-CA" sz="1800" dirty="0"/>
              <a:t>This blueprint applies to you whether you need to develop a metrics program from scratch or optimize and update your current strategy. </a:t>
            </a:r>
          </a:p>
        </p:txBody>
      </p:sp>
      <p:sp>
        <p:nvSpPr>
          <p:cNvPr id="3" name="TextBox 2"/>
          <p:cNvSpPr txBox="1"/>
          <p:nvPr/>
        </p:nvSpPr>
        <p:spPr>
          <a:xfrm>
            <a:off x="5967575" y="1850401"/>
            <a:ext cx="1728192" cy="369332"/>
          </a:xfrm>
          <a:prstGeom prst="rect">
            <a:avLst/>
          </a:prstGeom>
          <a:noFill/>
        </p:spPr>
        <p:txBody>
          <a:bodyPr wrap="square" rtlCol="0">
            <a:spAutoFit/>
          </a:bodyPr>
          <a:lstStyle/>
          <a:p>
            <a:r>
              <a:rPr lang="en-CA" b="1" dirty="0">
                <a:solidFill>
                  <a:schemeClr val="bg1"/>
                </a:solidFill>
              </a:rPr>
              <a:t>Impact </a:t>
            </a:r>
          </a:p>
        </p:txBody>
      </p:sp>
      <p:sp>
        <p:nvSpPr>
          <p:cNvPr id="19" name="Text Placeholder 6"/>
          <p:cNvSpPr txBox="1">
            <a:spLocks/>
          </p:cNvSpPr>
          <p:nvPr/>
        </p:nvSpPr>
        <p:spPr bwMode="auto">
          <a:xfrm>
            <a:off x="265512" y="4269798"/>
            <a:ext cx="5341438" cy="19726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CA" dirty="0"/>
              <a:t>Doesn’t overwhelm you and allows you to focus on determining the metrics you need to worry about </a:t>
            </a:r>
            <a:r>
              <a:rPr lang="en-CA" b="1" dirty="0"/>
              <a:t>now</a:t>
            </a:r>
            <a:r>
              <a:rPr lang="en-CA" dirty="0"/>
              <a:t> without pressuring you to do it all at once. </a:t>
            </a:r>
          </a:p>
          <a:p>
            <a:pPr lvl="0"/>
            <a:r>
              <a:rPr lang="en-CA" dirty="0"/>
              <a:t>Helps you d</a:t>
            </a:r>
            <a:r>
              <a:rPr lang="en-CA" dirty="0">
                <a:effectLst/>
              </a:rPr>
              <a:t>evelop a growth plan as your organization and </a:t>
            </a:r>
            <a:r>
              <a:rPr lang="en-CA" dirty="0"/>
              <a:t>metrics </a:t>
            </a:r>
            <a:r>
              <a:rPr lang="en-CA" dirty="0">
                <a:effectLst/>
              </a:rPr>
              <a:t>program mature, so you continue to optimize.</a:t>
            </a:r>
          </a:p>
          <a:p>
            <a:pPr lvl="0"/>
            <a:r>
              <a:rPr lang="en-CA" dirty="0"/>
              <a:t>Creates effective communication. Prepares you to present the metrics that truly matter to executives rather than confusing them with unnecessary data. Pay attention to metric accuracy and reproducibility. No management wants inconsistent reporting.  </a:t>
            </a:r>
            <a:endParaRPr lang="en-CA" dirty="0">
              <a:effectLst/>
            </a:endParaRPr>
          </a:p>
        </p:txBody>
      </p:sp>
      <p:sp>
        <p:nvSpPr>
          <p:cNvPr id="16" name="Rectangle 15"/>
          <p:cNvSpPr/>
          <p:nvPr/>
        </p:nvSpPr>
        <p:spPr>
          <a:xfrm>
            <a:off x="5908501" y="2368173"/>
            <a:ext cx="2844298" cy="3497636"/>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200" b="1" dirty="0">
                <a:solidFill>
                  <a:srgbClr val="333333"/>
                </a:solidFill>
              </a:rPr>
              <a:t>Short term: </a:t>
            </a:r>
            <a:r>
              <a:rPr lang="en-CA" sz="1200" dirty="0">
                <a:solidFill>
                  <a:srgbClr val="333333"/>
                </a:solidFill>
              </a:rPr>
              <a:t>Streamline your program. Based on your organization’s specific requirements and risk profile, figure out which metrics are best for now while also planning for future metrics as your organization matures. </a:t>
            </a:r>
            <a:endParaRPr lang="en-CA" sz="1100" dirty="0">
              <a:solidFill>
                <a:srgbClr val="333333"/>
              </a:solidFill>
            </a:endParaRPr>
          </a:p>
          <a:p>
            <a:pPr fontAlgn="base">
              <a:spcBef>
                <a:spcPct val="0"/>
              </a:spcBef>
              <a:spcAft>
                <a:spcPct val="0"/>
              </a:spcAft>
            </a:pPr>
            <a:endParaRPr lang="en-CA" sz="1100" dirty="0">
              <a:solidFill>
                <a:srgbClr val="333333"/>
              </a:solidFill>
            </a:endParaRPr>
          </a:p>
          <a:p>
            <a:r>
              <a:rPr lang="en-CA" sz="1200" b="1" dirty="0">
                <a:solidFill>
                  <a:srgbClr val="333333"/>
                </a:solidFill>
              </a:rPr>
              <a:t>Long term: </a:t>
            </a:r>
            <a:r>
              <a:rPr lang="en-US" sz="1200" dirty="0">
                <a:solidFill>
                  <a:srgbClr val="333333"/>
                </a:solidFill>
              </a:rPr>
              <a:t>Once the program is in place, improvements will come with increased visibility into operations. Investments in security will be encouraged when more evidence is available to executives, contributing to overall improved security posture. Potential opportunities for eventual cost savings also exist as there is more informed security spending and fewer incidents.</a:t>
            </a:r>
            <a:endParaRPr lang="en-CA" sz="1100" dirty="0">
              <a:solidFill>
                <a:srgbClr val="333333"/>
              </a:solidFill>
            </a:endParaRPr>
          </a:p>
        </p:txBody>
      </p:sp>
      <p:grpSp>
        <p:nvGrpSpPr>
          <p:cNvPr id="2" name="Group 1"/>
          <p:cNvGrpSpPr/>
          <p:nvPr/>
        </p:nvGrpSpPr>
        <p:grpSpPr>
          <a:xfrm>
            <a:off x="265514" y="2097633"/>
            <a:ext cx="5385241" cy="320040"/>
            <a:chOff x="265514" y="2159671"/>
            <a:chExt cx="5385241" cy="320040"/>
          </a:xfrm>
        </p:grpSpPr>
        <p:sp>
          <p:nvSpPr>
            <p:cNvPr id="10" name="Rectangle 9"/>
            <p:cNvSpPr/>
            <p:nvPr/>
          </p:nvSpPr>
          <p:spPr>
            <a:xfrm>
              <a:off x="265514" y="2159671"/>
              <a:ext cx="5385241" cy="320040"/>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400" b="1" dirty="0">
                  <a:solidFill>
                    <a:srgbClr val="FFFFFF"/>
                  </a:solidFill>
                </a:rPr>
                <a:t>      Value of engaging in security metrics:</a:t>
              </a:r>
            </a:p>
          </p:txBody>
        </p:sp>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351" y="2180516"/>
              <a:ext cx="270516" cy="270516"/>
            </a:xfrm>
            <a:prstGeom prst="rect">
              <a:avLst/>
            </a:prstGeom>
          </p:spPr>
        </p:pic>
      </p:grpSp>
      <p:sp>
        <p:nvSpPr>
          <p:cNvPr id="18" name="Rectangle 17"/>
          <p:cNvSpPr/>
          <p:nvPr/>
        </p:nvSpPr>
        <p:spPr>
          <a:xfrm>
            <a:off x="265513" y="3943241"/>
            <a:ext cx="5385242" cy="320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      Value of Info-Tech’s security metrics blueprint: </a:t>
            </a:r>
          </a:p>
        </p:txBody>
      </p:sp>
      <p:sp>
        <p:nvSpPr>
          <p:cNvPr id="17" name="Rectangle 16"/>
          <p:cNvSpPr/>
          <p:nvPr/>
        </p:nvSpPr>
        <p:spPr>
          <a:xfrm>
            <a:off x="5907796" y="2097633"/>
            <a:ext cx="2854147" cy="371124"/>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200" b="1" dirty="0">
                <a:solidFill>
                  <a:schemeClr val="bg2"/>
                </a:solidFill>
              </a:rPr>
              <a:t>       Impact</a:t>
            </a:r>
          </a:p>
        </p:txBody>
      </p:sp>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60473" y="2136201"/>
            <a:ext cx="284740" cy="282551"/>
          </a:xfrm>
          <a:prstGeom prst="rect">
            <a:avLst/>
          </a:prstGeom>
        </p:spPr>
      </p:pic>
      <p:pic>
        <p:nvPicPr>
          <p:cNvPr id="23" name="Pictur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014" y="3967256"/>
            <a:ext cx="270516" cy="270516"/>
          </a:xfrm>
          <a:prstGeom prst="rect">
            <a:avLst/>
          </a:prstGeom>
        </p:spPr>
      </p:pic>
    </p:spTree>
    <p:extLst>
      <p:ext uri="{BB962C8B-B14F-4D97-AF65-F5344CB8AC3E}">
        <p14:creationId xmlns:p14="http://schemas.microsoft.com/office/powerpoint/2010/main" val="2090811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these icons to help direct you as you navigate this research </a:t>
            </a:r>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a:t>This icon denotes a slide where a supporting Info-Tech tool or template will help you perform the activity or step associated with the slide. Refer to the supporting tool or template to get the best results and proceed to the next step of the project.</a:t>
            </a:r>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a:t>This icon denotes a slide with an associated activity. The activity can be performed either as part of your project or with the support of Info-Tech team members, who will come onsite to facilitate a workshop for your organization.</a:t>
            </a:r>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a:t>Use these icons to help guide you through each step of the blueprint and direct you to content related to the recommended activities. </a:t>
            </a:r>
          </a:p>
        </p:txBody>
      </p:sp>
    </p:spTree>
    <p:extLst>
      <p:ext uri="{BB962C8B-B14F-4D97-AF65-F5344CB8AC3E}">
        <p14:creationId xmlns:p14="http://schemas.microsoft.com/office/powerpoint/2010/main" val="4239230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a:xfrm>
            <a:off x="475987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71" name="Rounded Rectangle 70"/>
          <p:cNvSpPr/>
          <p:nvPr/>
        </p:nvSpPr>
        <p:spPr>
          <a:xfrm>
            <a:off x="37173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72" name="Rectangle 71"/>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cxnSp>
        <p:nvCxnSpPr>
          <p:cNvPr id="73" name="Straight Arrow Connector 72"/>
          <p:cNvCxnSpPr>
            <a:stCxn id="85" idx="2"/>
          </p:cNvCxnSpPr>
          <p:nvPr/>
        </p:nvCxnSpPr>
        <p:spPr>
          <a:xfrm>
            <a:off x="821792" y="2920539"/>
            <a:ext cx="778395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4" name="Group 73"/>
          <p:cNvGrpSpPr/>
          <p:nvPr/>
        </p:nvGrpSpPr>
        <p:grpSpPr>
          <a:xfrm>
            <a:off x="6985746" y="2025295"/>
            <a:ext cx="1636677" cy="2763778"/>
            <a:chOff x="6637354" y="1574599"/>
            <a:chExt cx="1636677" cy="2763778"/>
          </a:xfrm>
        </p:grpSpPr>
        <p:sp>
          <p:nvSpPr>
            <p:cNvPr id="75" name="Oval 74"/>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76" name="TextBox 75"/>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497EA9"/>
                  </a:solidFill>
                  <a:effectLst/>
                  <a:uLnTx/>
                  <a:uFillTx/>
                </a:rPr>
                <a:t>Consulting</a:t>
              </a:r>
            </a:p>
          </p:txBody>
        </p:sp>
        <p:sp>
          <p:nvSpPr>
            <p:cNvPr id="77" name="TextBox 76"/>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does not have the time or the knowledge to take this project on. We need assistance through the entirety of this project.”</a:t>
              </a:r>
            </a:p>
          </p:txBody>
        </p:sp>
        <p:pic>
          <p:nvPicPr>
            <p:cNvPr id="78" name="Pictur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79" name="Group 78"/>
          <p:cNvGrpSpPr/>
          <p:nvPr/>
        </p:nvGrpSpPr>
        <p:grpSpPr>
          <a:xfrm>
            <a:off x="2345378" y="1877373"/>
            <a:ext cx="2129440" cy="2937609"/>
            <a:chOff x="2807522" y="2074912"/>
            <a:chExt cx="2129440" cy="2937609"/>
          </a:xfrm>
        </p:grpSpPr>
        <p:sp>
          <p:nvSpPr>
            <p:cNvPr id="80" name="Oval 79"/>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81" name="TextBox 80"/>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a:ln>
                    <a:noFill/>
                  </a:ln>
                  <a:solidFill>
                    <a:srgbClr val="365D7E"/>
                  </a:solidFill>
                  <a:effectLst/>
                  <a:uLnTx/>
                  <a:uFillTx/>
                </a:rPr>
                <a:t>Guided Implementation</a:t>
              </a:r>
            </a:p>
          </p:txBody>
        </p:sp>
        <p:sp>
          <p:nvSpPr>
            <p:cNvPr id="82" name="TextBox 81"/>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83" name="Picture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84" name="Group 83"/>
          <p:cNvGrpSpPr/>
          <p:nvPr/>
        </p:nvGrpSpPr>
        <p:grpSpPr>
          <a:xfrm>
            <a:off x="377551" y="2025295"/>
            <a:ext cx="1628660" cy="2794213"/>
            <a:chOff x="1266026" y="2731218"/>
            <a:chExt cx="1628660" cy="2794213"/>
          </a:xfrm>
        </p:grpSpPr>
        <p:sp>
          <p:nvSpPr>
            <p:cNvPr id="85" name="Oval 8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86" name="TextBox 85"/>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29475F"/>
                  </a:solidFill>
                  <a:effectLst/>
                  <a:uLnTx/>
                  <a:uFillTx/>
                </a:rPr>
                <a:t>DIY Toolkit</a:t>
              </a:r>
            </a:p>
          </p:txBody>
        </p:sp>
        <p:sp>
          <p:nvSpPr>
            <p:cNvPr id="87" name="TextBox 86"/>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89" name="Group 88"/>
          <p:cNvGrpSpPr/>
          <p:nvPr/>
        </p:nvGrpSpPr>
        <p:grpSpPr>
          <a:xfrm>
            <a:off x="5011414" y="2025295"/>
            <a:ext cx="1635165" cy="2795710"/>
            <a:chOff x="4834633" y="1938352"/>
            <a:chExt cx="1635165" cy="2795710"/>
          </a:xfrm>
        </p:grpSpPr>
        <p:sp>
          <p:nvSpPr>
            <p:cNvPr id="90" name="Oval 89"/>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91" name="TextBox 90"/>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3F6D93"/>
                  </a:solidFill>
                  <a:effectLst/>
                  <a:uLnTx/>
                  <a:uFillTx/>
                </a:rPr>
                <a:t>Workshop</a:t>
              </a:r>
            </a:p>
          </p:txBody>
        </p:sp>
        <p:sp>
          <p:nvSpPr>
            <p:cNvPr id="92" name="TextBox 91"/>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“We need to hit the ground running and get this project kicked-off immediately. Our team has the ability to take this over once we get a framework and strategy in place.”</a:t>
              </a:r>
            </a:p>
          </p:txBody>
        </p:sp>
        <p:pic>
          <p:nvPicPr>
            <p:cNvPr id="93" name="Picture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94" name="Rectangle 93"/>
          <p:cNvSpPr/>
          <p:nvPr/>
        </p:nvSpPr>
        <p:spPr>
          <a:xfrm>
            <a:off x="848562" y="5734955"/>
            <a:ext cx="7406194"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a:xfrm>
            <a:off x="257175" y="255588"/>
            <a:ext cx="8201026" cy="877887"/>
          </a:xfrm>
        </p:spPr>
        <p:txBody>
          <a:bodyPr/>
          <a:lstStyle/>
          <a:p>
            <a:pPr lvl="0"/>
            <a:r>
              <a:rPr lang="en-CA" dirty="0"/>
              <a:t>Info-Tech offers various levels of support to best suit your needs</a:t>
            </a:r>
          </a:p>
        </p:txBody>
      </p:sp>
    </p:spTree>
    <p:extLst>
      <p:ext uri="{BB962C8B-B14F-4D97-AF65-F5344CB8AC3E}">
        <p14:creationId xmlns:p14="http://schemas.microsoft.com/office/powerpoint/2010/main" val="3960344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83600194"/>
              </p:ext>
            </p:extLst>
          </p:nvPr>
        </p:nvGraphicFramePr>
        <p:xfrm>
          <a:off x="86983" y="1589010"/>
          <a:ext cx="8790314" cy="4896338"/>
        </p:xfrm>
        <a:graphic>
          <a:graphicData uri="http://schemas.openxmlformats.org/drawingml/2006/table">
            <a:tbl>
              <a:tblPr firstRow="1" bandRow="1">
                <a:tableStyleId>{5C22544A-7EE6-4342-B048-85BDC9FD1C3A}</a:tableStyleId>
              </a:tblPr>
              <a:tblGrid>
                <a:gridCol w="1672238">
                  <a:extLst>
                    <a:ext uri="{9D8B030D-6E8A-4147-A177-3AD203B41FA5}">
                      <a16:colId xmlns:a16="http://schemas.microsoft.com/office/drawing/2014/main" val="20000"/>
                    </a:ext>
                  </a:extLst>
                </a:gridCol>
                <a:gridCol w="3053411">
                  <a:extLst>
                    <a:ext uri="{9D8B030D-6E8A-4147-A177-3AD203B41FA5}">
                      <a16:colId xmlns:a16="http://schemas.microsoft.com/office/drawing/2014/main" val="20001"/>
                    </a:ext>
                  </a:extLst>
                </a:gridCol>
                <a:gridCol w="4064665">
                  <a:extLst>
                    <a:ext uri="{9D8B030D-6E8A-4147-A177-3AD203B41FA5}">
                      <a16:colId xmlns:a16="http://schemas.microsoft.com/office/drawing/2014/main" val="20002"/>
                    </a:ext>
                  </a:extLst>
                </a:gridCol>
              </a:tblGrid>
              <a:tr h="1632242">
                <a:tc>
                  <a:txBody>
                    <a:bodyPr/>
                    <a:lstStyle/>
                    <a:p>
                      <a:pPr algn="ctr"/>
                      <a:r>
                        <a:rPr lang="en-CA" sz="1000" dirty="0">
                          <a:solidFill>
                            <a:schemeClr val="bg1"/>
                          </a:solidFill>
                        </a:rPr>
                        <a:t>Best-Practice Toolkit</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a:solidFill>
                            <a:schemeClr val="tx1"/>
                          </a:solidFill>
                        </a:rPr>
                        <a:t>1.1 </a:t>
                      </a:r>
                      <a:r>
                        <a:rPr lang="en-US" sz="1000" dirty="0">
                          <a:solidFill>
                            <a:schemeClr val="tx1"/>
                          </a:solidFill>
                        </a:rPr>
                        <a:t>Review current state and set your goals</a:t>
                      </a:r>
                      <a:endParaRPr lang="en-CA" sz="400" b="0" dirty="0">
                        <a:solidFill>
                          <a:schemeClr val="tx1"/>
                        </a:solidFill>
                      </a:endParaRPr>
                    </a:p>
                    <a:p>
                      <a:pPr>
                        <a:spcAft>
                          <a:spcPts val="600"/>
                        </a:spcAft>
                      </a:pPr>
                      <a:r>
                        <a:rPr lang="en-CA" sz="1000" dirty="0">
                          <a:solidFill>
                            <a:schemeClr val="tx1"/>
                          </a:solidFill>
                        </a:rPr>
                        <a:t>1.2 </a:t>
                      </a:r>
                      <a:r>
                        <a:rPr lang="en-US" sz="1000" dirty="0">
                          <a:solidFill>
                            <a:schemeClr val="tx1"/>
                          </a:solidFill>
                        </a:rPr>
                        <a:t>Develop KPIs and prioritize your goals</a:t>
                      </a:r>
                    </a:p>
                    <a:p>
                      <a:pPr>
                        <a:spcAft>
                          <a:spcPts val="600"/>
                        </a:spcAft>
                      </a:pPr>
                      <a:r>
                        <a:rPr lang="en-CA" sz="1000" dirty="0">
                          <a:solidFill>
                            <a:schemeClr val="tx1"/>
                          </a:solidFill>
                        </a:rPr>
                        <a:t>1.3 </a:t>
                      </a:r>
                      <a:r>
                        <a:rPr lang="en-US" sz="1000" dirty="0">
                          <a:solidFill>
                            <a:schemeClr val="tx1"/>
                          </a:solidFill>
                        </a:rPr>
                        <a:t>Implement and monitor the KPI to track goal progress</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rgbClr val="333333"/>
                          </a:solidFill>
                          <a:effectLst/>
                          <a:uLnTx/>
                          <a:uFillTx/>
                          <a:latin typeface="+mn-lt"/>
                        </a:rPr>
                        <a:t>2.1 </a:t>
                      </a:r>
                      <a:r>
                        <a:rPr kumimoji="0" lang="en-US" sz="1000" b="1" i="0" u="none" strike="noStrike" kern="1200" cap="none" spc="0" normalizeH="0" baseline="0" noProof="0" dirty="0">
                          <a:ln>
                            <a:noFill/>
                          </a:ln>
                          <a:solidFill>
                            <a:srgbClr val="333333"/>
                          </a:solidFill>
                          <a:effectLst/>
                          <a:uLnTx/>
                          <a:uFillTx/>
                          <a:latin typeface="+mn-lt"/>
                        </a:rPr>
                        <a:t>Review best practices for presenting metrics</a:t>
                      </a:r>
                      <a:endParaRPr kumimoji="0" lang="en-CA" sz="400" b="0" i="0" u="none" strike="noStrike" kern="1200" cap="none" spc="0" normalizeH="0" baseline="0" noProof="0" dirty="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rgbClr val="333333"/>
                          </a:solidFill>
                          <a:effectLst/>
                          <a:uLnTx/>
                          <a:uFillTx/>
                          <a:latin typeface="+mn-lt"/>
                        </a:rPr>
                        <a:t>2.2 </a:t>
                      </a:r>
                      <a:r>
                        <a:rPr kumimoji="0" lang="en-US" sz="1000" b="1" i="0" u="none" strike="noStrike" kern="1200" cap="none" spc="0" normalizeH="0" baseline="0" noProof="0" dirty="0">
                          <a:ln>
                            <a:noFill/>
                          </a:ln>
                          <a:solidFill>
                            <a:srgbClr val="333333"/>
                          </a:solidFill>
                          <a:effectLst/>
                          <a:uLnTx/>
                          <a:uFillTx/>
                          <a:latin typeface="+mn-lt"/>
                        </a:rPr>
                        <a:t>Strategize your presentation based on metric type</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000" b="1" i="0" u="none" strike="noStrike" kern="1200" cap="none" spc="0" normalizeH="0" baseline="0" noProof="0" dirty="0">
                          <a:ln>
                            <a:noFill/>
                          </a:ln>
                          <a:solidFill>
                            <a:srgbClr val="333333"/>
                          </a:solidFill>
                          <a:effectLst/>
                          <a:uLnTx/>
                          <a:uFillTx/>
                          <a:latin typeface="+mn-lt"/>
                        </a:rPr>
                        <a:t>2.3 Tailor presentation to your audience</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000" b="1" i="0" u="none" strike="noStrike" kern="1200" cap="none" spc="0" normalizeH="0" baseline="0" noProof="0" dirty="0">
                          <a:ln>
                            <a:noFill/>
                          </a:ln>
                          <a:solidFill>
                            <a:srgbClr val="333333"/>
                          </a:solidFill>
                          <a:effectLst/>
                          <a:uLnTx/>
                          <a:uFillTx/>
                          <a:latin typeface="+mn-lt"/>
                        </a:rPr>
                        <a:t>2.4 Use your metrics to create a story about risk</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000" b="1" i="0" u="none" strike="noStrike" kern="1200" cap="none" spc="0" normalizeH="0" baseline="0" noProof="0" dirty="0">
                          <a:ln>
                            <a:noFill/>
                          </a:ln>
                          <a:solidFill>
                            <a:srgbClr val="333333"/>
                          </a:solidFill>
                          <a:effectLst/>
                          <a:uLnTx/>
                          <a:uFillTx/>
                          <a:latin typeface="+mn-lt"/>
                        </a:rPr>
                        <a:t>2.5 Revise your metrics </a:t>
                      </a:r>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1632242">
                <a:tc>
                  <a:txBody>
                    <a:bodyPr/>
                    <a:lstStyle/>
                    <a:p>
                      <a:pPr algn="ctr"/>
                      <a:r>
                        <a:rPr lang="en-CA" sz="1000" b="1" dirty="0">
                          <a:solidFill>
                            <a:schemeClr val="bg1"/>
                          </a:solidFill>
                        </a:rPr>
                        <a:t>Guided Implementations</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a:cs typeface="Open Sans"/>
                        </a:rPr>
                        <a:t>Call 1: Setting Goals</a:t>
                      </a:r>
                    </a:p>
                    <a:p>
                      <a:pPr marL="228600" indent="-228600">
                        <a:spcAft>
                          <a:spcPts val="600"/>
                        </a:spcAft>
                        <a:buSzPct val="150000"/>
                        <a:buBlip>
                          <a:blip r:embed="rId3"/>
                        </a:buBlip>
                      </a:pPr>
                      <a:r>
                        <a:rPr lang="en-US" sz="1000" b="0" dirty="0">
                          <a:cs typeface="Open Sans"/>
                        </a:rPr>
                        <a:t>Call 2: KPI Development</a:t>
                      </a:r>
                    </a:p>
                    <a:p>
                      <a:pPr marL="0" indent="0">
                        <a:spcAft>
                          <a:spcPts val="600"/>
                        </a:spcAft>
                        <a:buSzPct val="150000"/>
                        <a:buNone/>
                      </a:pPr>
                      <a:endParaRPr lang="en-US" sz="1000" b="0" dirty="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Call 1: Best Practices and Reporting Strategy</a:t>
                      </a:r>
                    </a:p>
                    <a:p>
                      <a:pPr marL="228600" indent="-228600">
                        <a:spcAft>
                          <a:spcPts val="600"/>
                        </a:spcAft>
                        <a:buSzPct val="150000"/>
                        <a:buBlip>
                          <a:blip r:embed="rId3"/>
                        </a:buBlip>
                      </a:pPr>
                      <a:r>
                        <a:rPr lang="en-US" sz="1000" b="0" dirty="0">
                          <a:cs typeface="Open Sans"/>
                        </a:rPr>
                        <a:t>Call 2: Build a Dashboard and Presentation Deck</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900000">
                <a:tc>
                  <a:txBody>
                    <a:bodyPr/>
                    <a:lstStyle/>
                    <a:p>
                      <a:pPr algn="ctr"/>
                      <a:r>
                        <a:rPr lang="en-CA" sz="1000" b="1" dirty="0">
                          <a:solidFill>
                            <a:schemeClr val="bg1"/>
                          </a:solidFill>
                        </a:rPr>
                        <a:t>Onsite</a:t>
                      </a:r>
                      <a:r>
                        <a:rPr lang="en-CA" sz="1000" b="1" baseline="0" dirty="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a:t>Module</a:t>
                      </a:r>
                      <a:r>
                        <a:rPr lang="en-CA" sz="1000" b="1" baseline="0" dirty="0"/>
                        <a:t> 1</a:t>
                      </a:r>
                      <a:r>
                        <a:rPr lang="en-CA" sz="1000" b="1" dirty="0"/>
                        <a:t>: </a:t>
                      </a:r>
                    </a:p>
                    <a:p>
                      <a:r>
                        <a:rPr lang="en-US" sz="1000" b="0" dirty="0">
                          <a:solidFill>
                            <a:schemeClr val="tx1"/>
                          </a:solidFill>
                        </a:rPr>
                        <a:t>Current State, Initiatives, Goals, and KPIs</a:t>
                      </a:r>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2</a:t>
                      </a:r>
                      <a:r>
                        <a:rPr lang="en-CA" sz="1000" b="1" dirty="0"/>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000" b="0" dirty="0">
                          <a:solidFill>
                            <a:schemeClr val="tx1"/>
                          </a:solidFill>
                        </a:rPr>
                        <a:t>Metrics Reporting</a:t>
                      </a:r>
                    </a:p>
                    <a:p>
                      <a:pPr marL="0" indent="0">
                        <a:buFont typeface="Arial" panose="020B0604020202020204" pitchFamily="34" charset="0"/>
                        <a:buNone/>
                      </a:pPr>
                      <a:endParaRPr lang="en-CA" sz="1000" dirty="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a:t>Phase 1 Outcome:</a:t>
                      </a:r>
                    </a:p>
                    <a:p>
                      <a:pPr marL="171450" indent="-171450">
                        <a:buFont typeface="Arial" panose="020B0604020202020204" pitchFamily="34" charset="0"/>
                        <a:buChar char="•"/>
                      </a:pPr>
                      <a:r>
                        <a:rPr lang="en-CA" sz="1000" dirty="0"/>
                        <a:t>KPI development and populated metrics tracking tool.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2 Outcome:</a:t>
                      </a:r>
                    </a:p>
                    <a:p>
                      <a:pPr marL="171450" indent="-171450">
                        <a:buFont typeface="Arial" panose="020B0604020202020204" pitchFamily="34" charset="0"/>
                        <a:buChar char="•"/>
                      </a:pPr>
                      <a:r>
                        <a:rPr lang="en-CA" sz="1000" dirty="0"/>
                        <a:t>Reporting strategy with dashboard and presentation deck.</a:t>
                      </a:r>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3482880"/>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751239"/>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282240" y="4912502"/>
            <a:ext cx="752006" cy="483279"/>
          </a:xfrm>
          <a:prstGeom prst="rect">
            <a:avLst/>
          </a:prstGeom>
          <a:effectLst/>
        </p:spPr>
      </p:pic>
      <p:sp>
        <p:nvSpPr>
          <p:cNvPr id="15" name="Chevron 14"/>
          <p:cNvSpPr/>
          <p:nvPr/>
        </p:nvSpPr>
        <p:spPr>
          <a:xfrm>
            <a:off x="2107812" y="1135776"/>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rgbClr val="FFFFFF"/>
                </a:solidFill>
              </a:rPr>
              <a:t>1. </a:t>
            </a:r>
            <a:r>
              <a:rPr lang="en-US" sz="1100" dirty="0"/>
              <a:t>Link Security Metrics to Goals to Boost Maturity</a:t>
            </a:r>
          </a:p>
        </p:txBody>
      </p:sp>
      <p:sp>
        <p:nvSpPr>
          <p:cNvPr id="16" name="Chevron 15"/>
          <p:cNvSpPr/>
          <p:nvPr/>
        </p:nvSpPr>
        <p:spPr>
          <a:xfrm>
            <a:off x="5775320" y="1144571"/>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rgbClr val="FFFFFF"/>
                </a:solidFill>
              </a:rPr>
              <a:t>2. Adapt Your Reporting Strategy for Various Metric Types</a:t>
            </a:r>
            <a:endParaRPr lang="en-US" sz="1200" dirty="0">
              <a:solidFill>
                <a:srgbClr val="FFFFFF"/>
              </a:solidFill>
            </a:endParaRPr>
          </a:p>
        </p:txBody>
      </p:sp>
      <p:sp>
        <p:nvSpPr>
          <p:cNvPr id="4" name="Title 3"/>
          <p:cNvSpPr>
            <a:spLocks noGrp="1"/>
          </p:cNvSpPr>
          <p:nvPr>
            <p:ph type="title"/>
          </p:nvPr>
        </p:nvSpPr>
        <p:spPr/>
        <p:txBody>
          <a:bodyPr/>
          <a:lstStyle/>
          <a:p>
            <a:r>
              <a:rPr lang="en-US" dirty="0"/>
              <a:t>Link Security Metrics to Goals to Boost Maturity – Project Overview</a:t>
            </a:r>
            <a:endParaRPr lang="en-CA" dirty="0"/>
          </a:p>
        </p:txBody>
      </p:sp>
    </p:spTree>
    <p:extLst>
      <p:ext uri="{BB962C8B-B14F-4D97-AF65-F5344CB8AC3E}">
        <p14:creationId xmlns:p14="http://schemas.microsoft.com/office/powerpoint/2010/main" val="2371893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Workshop overview </a:t>
            </a:r>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a:solidFill>
                  <a:srgbClr val="333333"/>
                </a:solidFill>
              </a:rPr>
              <a:t>Contact your account representative or e</a:t>
            </a:r>
            <a:r>
              <a:rPr lang="en-US" sz="1400" dirty="0">
                <a:solidFill>
                  <a:srgbClr val="333333"/>
                </a:solidFill>
                <a:cs typeface="Open Sans"/>
              </a:rPr>
              <a:t>mail </a:t>
            </a:r>
            <a:r>
              <a:rPr lang="en-US" sz="1400" dirty="0">
                <a:solidFill>
                  <a:srgbClr val="333333"/>
                </a:solidFill>
                <a:cs typeface="Open Sans"/>
                <a:hlinkClick r:id="rId3"/>
              </a:rPr>
              <a:t>Workshops@InfoTech.com</a:t>
            </a:r>
            <a:r>
              <a:rPr lang="en-US" sz="1400" dirty="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3404154164"/>
              </p:ext>
            </p:extLst>
          </p:nvPr>
        </p:nvGraphicFramePr>
        <p:xfrm>
          <a:off x="259109" y="1489854"/>
          <a:ext cx="8625781" cy="4953687"/>
        </p:xfrm>
        <a:graphic>
          <a:graphicData uri="http://schemas.openxmlformats.org/drawingml/2006/table">
            <a:tbl>
              <a:tblPr firstRow="1" bandRow="1">
                <a:tableStyleId>{5C22544A-7EE6-4342-B048-85BDC9FD1C3A}</a:tableStyleId>
              </a:tblPr>
              <a:tblGrid>
                <a:gridCol w="325131">
                  <a:extLst>
                    <a:ext uri="{9D8B030D-6E8A-4147-A177-3AD203B41FA5}">
                      <a16:colId xmlns:a16="http://schemas.microsoft.com/office/drawing/2014/main" val="20000"/>
                    </a:ext>
                  </a:extLst>
                </a:gridCol>
                <a:gridCol w="1660130">
                  <a:extLst>
                    <a:ext uri="{9D8B030D-6E8A-4147-A177-3AD203B41FA5}">
                      <a16:colId xmlns:a16="http://schemas.microsoft.com/office/drawing/2014/main" val="20001"/>
                    </a:ext>
                  </a:extLst>
                </a:gridCol>
                <a:gridCol w="1660130">
                  <a:extLst>
                    <a:ext uri="{9D8B030D-6E8A-4147-A177-3AD203B41FA5}">
                      <a16:colId xmlns:a16="http://schemas.microsoft.com/office/drawing/2014/main" val="20002"/>
                    </a:ext>
                  </a:extLst>
                </a:gridCol>
                <a:gridCol w="1660130">
                  <a:extLst>
                    <a:ext uri="{9D8B030D-6E8A-4147-A177-3AD203B41FA5}">
                      <a16:colId xmlns:a16="http://schemas.microsoft.com/office/drawing/2014/main" val="20003"/>
                    </a:ext>
                  </a:extLst>
                </a:gridCol>
                <a:gridCol w="1660130">
                  <a:extLst>
                    <a:ext uri="{9D8B030D-6E8A-4147-A177-3AD203B41FA5}">
                      <a16:colId xmlns:a16="http://schemas.microsoft.com/office/drawing/2014/main" val="20004"/>
                    </a:ext>
                  </a:extLst>
                </a:gridCol>
                <a:gridCol w="1660130">
                  <a:extLst>
                    <a:ext uri="{9D8B030D-6E8A-4147-A177-3AD203B41FA5}">
                      <a16:colId xmlns:a16="http://schemas.microsoft.com/office/drawing/2014/main" val="20005"/>
                    </a:ext>
                  </a:extLst>
                </a:gridCol>
              </a:tblGrid>
              <a:tr h="260155">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a:solidFill>
                            <a:schemeClr val="bg1"/>
                          </a:solidFill>
                        </a:rPr>
                        <a:t>Workshop Day 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a:solidFill>
                            <a:schemeClr val="bg1"/>
                          </a:solidFill>
                        </a:rPr>
                        <a:t>Workshop Day 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a:solidFill>
                            <a:schemeClr val="bg1"/>
                          </a:solidFill>
                        </a:rPr>
                        <a:t>Workshop Day 3</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a:solidFill>
                            <a:schemeClr val="bg1"/>
                          </a:solidFill>
                        </a:rPr>
                        <a:t>Workshop Day 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c>
                  <a:txBody>
                    <a:bodyPr/>
                    <a:lstStyle/>
                    <a:p>
                      <a:pPr algn="ctr"/>
                      <a:r>
                        <a:rPr lang="en-CA" sz="1200" b="1" dirty="0">
                          <a:solidFill>
                            <a:schemeClr val="bg1"/>
                          </a:solidFill>
                        </a:rPr>
                        <a:t>Workshop Day 5</a:t>
                      </a: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489B4"/>
                    </a:solidFill>
                  </a:tcPr>
                </a:tc>
                <a:extLst>
                  <a:ext uri="{0D108BD9-81ED-4DB2-BD59-A6C34878D82A}">
                    <a16:rowId xmlns:a16="http://schemas.microsoft.com/office/drawing/2014/main" val="10000"/>
                  </a:ext>
                </a:extLst>
              </a:tr>
              <a:tr h="3555454">
                <a:tc>
                  <a:txBody>
                    <a:bodyPr/>
                    <a:lstStyle/>
                    <a:p>
                      <a:pPr marL="216000" indent="-457200" algn="ctr">
                        <a:spcAft>
                          <a:spcPts val="500"/>
                        </a:spcAft>
                      </a:pPr>
                      <a:r>
                        <a:rPr lang="en-CA" sz="1200" b="1" baseline="0" dirty="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600"/>
                        </a:spcAft>
                      </a:pPr>
                      <a:r>
                        <a:rPr lang="en-US" sz="1000" b="1" dirty="0">
                          <a:solidFill>
                            <a:schemeClr val="tx1"/>
                          </a:solidFill>
                        </a:rPr>
                        <a:t>Current State, Initiatives, and Goals</a:t>
                      </a:r>
                      <a:endParaRPr lang="en-CA" sz="1000" b="1" dirty="0">
                        <a:solidFill>
                          <a:schemeClr val="tx1"/>
                        </a:solidFill>
                      </a:endParaRPr>
                    </a:p>
                    <a:p>
                      <a:pPr marL="180975" indent="-180975" algn="l">
                        <a:spcAft>
                          <a:spcPts val="0"/>
                        </a:spcAft>
                        <a:buFont typeface="Arial" panose="020B0604020202020204" pitchFamily="34" charset="0"/>
                        <a:buChar char="•"/>
                      </a:pPr>
                      <a:r>
                        <a:rPr lang="en-US" sz="1000" b="0" baseline="0" dirty="0">
                          <a:solidFill>
                            <a:schemeClr val="tx1"/>
                          </a:solidFill>
                        </a:rPr>
                        <a:t>Discuss current state and existing approach to metrics.</a:t>
                      </a:r>
                    </a:p>
                    <a:p>
                      <a:pPr marL="171450" indent="-171450" algn="l">
                        <a:spcAft>
                          <a:spcPts val="0"/>
                        </a:spcAft>
                        <a:buFont typeface="Arial" panose="020B0604020202020204" pitchFamily="34" charset="0"/>
                        <a:buChar char="•"/>
                      </a:pPr>
                      <a:r>
                        <a:rPr lang="en-US" sz="1000" b="0" baseline="0" dirty="0">
                          <a:solidFill>
                            <a:schemeClr val="tx1"/>
                          </a:solidFill>
                        </a:rPr>
                        <a:t>Review contract metrics already in place (or available).</a:t>
                      </a:r>
                    </a:p>
                    <a:p>
                      <a:pPr marL="171450" indent="-171450" algn="l">
                        <a:spcAft>
                          <a:spcPts val="0"/>
                        </a:spcAft>
                        <a:buFont typeface="Arial" panose="020B0604020202020204" pitchFamily="34" charset="0"/>
                        <a:buChar char="•"/>
                      </a:pPr>
                      <a:r>
                        <a:rPr lang="en-US" sz="1000" b="0" baseline="0" dirty="0">
                          <a:solidFill>
                            <a:schemeClr val="tx1"/>
                          </a:solidFill>
                        </a:rPr>
                        <a:t>Determine security areas that should be measured.</a:t>
                      </a:r>
                    </a:p>
                    <a:p>
                      <a:pPr marL="171450" indent="-171450" algn="l">
                        <a:spcAft>
                          <a:spcPts val="0"/>
                        </a:spcAft>
                        <a:buFont typeface="Arial" panose="020B0604020202020204" pitchFamily="34" charset="0"/>
                        <a:buChar char="•"/>
                      </a:pPr>
                      <a:r>
                        <a:rPr lang="en-US" sz="1000" b="0" baseline="0" dirty="0">
                          <a:solidFill>
                            <a:schemeClr val="tx1"/>
                          </a:solidFill>
                        </a:rPr>
                        <a:t>Determine which stakeholders are involved.</a:t>
                      </a:r>
                    </a:p>
                    <a:p>
                      <a:pPr marL="171450" indent="-171450" algn="l">
                        <a:spcAft>
                          <a:spcPts val="0"/>
                        </a:spcAft>
                        <a:buFont typeface="Arial" panose="020B0604020202020204" pitchFamily="34" charset="0"/>
                        <a:buChar char="•"/>
                      </a:pPr>
                      <a:r>
                        <a:rPr lang="en-US" sz="1000" b="0" baseline="0" dirty="0">
                          <a:solidFill>
                            <a:schemeClr val="tx1"/>
                          </a:solidFill>
                        </a:rPr>
                        <a:t>Review current initiatives to address those risks (security strategy, if in place).</a:t>
                      </a:r>
                    </a:p>
                    <a:p>
                      <a:pPr marL="171450" indent="-171450" algn="l">
                        <a:spcAft>
                          <a:spcPts val="0"/>
                        </a:spcAft>
                        <a:buFont typeface="Arial" panose="020B0604020202020204" pitchFamily="34" charset="0"/>
                        <a:buChar char="•"/>
                      </a:pPr>
                      <a:r>
                        <a:rPr lang="en-US" sz="1000" b="0" baseline="0" dirty="0">
                          <a:solidFill>
                            <a:schemeClr val="tx1"/>
                          </a:solidFill>
                        </a:rPr>
                        <a:t>Begin developing SMART goals for your initiative roadmap.</a:t>
                      </a: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600"/>
                        </a:spcAft>
                      </a:pPr>
                      <a:r>
                        <a:rPr lang="en-CA" sz="1000" b="1" dirty="0">
                          <a:solidFill>
                            <a:schemeClr val="tx1"/>
                          </a:solidFill>
                        </a:rPr>
                        <a:t>KPI Development</a:t>
                      </a:r>
                    </a:p>
                    <a:p>
                      <a:pPr marL="171450" indent="-171450" algn="l">
                        <a:spcAft>
                          <a:spcPts val="600"/>
                        </a:spcAft>
                        <a:buFont typeface="Arial" panose="020B0604020202020204" pitchFamily="34" charset="0"/>
                        <a:buChar char="•"/>
                      </a:pPr>
                      <a:r>
                        <a:rPr lang="en-US" sz="1000" b="0" dirty="0">
                          <a:solidFill>
                            <a:schemeClr val="tx1"/>
                          </a:solidFill>
                        </a:rPr>
                        <a:t>Continue SMART goal development.</a:t>
                      </a:r>
                    </a:p>
                    <a:p>
                      <a:pPr marL="171450" indent="-171450" algn="l">
                        <a:spcAft>
                          <a:spcPts val="600"/>
                        </a:spcAft>
                        <a:buFont typeface="Arial" panose="020B0604020202020204" pitchFamily="34" charset="0"/>
                        <a:buChar char="•"/>
                      </a:pPr>
                      <a:r>
                        <a:rPr lang="en-US" sz="1000" b="0" dirty="0">
                          <a:solidFill>
                            <a:schemeClr val="tx1"/>
                          </a:solidFill>
                        </a:rPr>
                        <a:t>Sort goals into types.</a:t>
                      </a:r>
                    </a:p>
                    <a:p>
                      <a:pPr marL="171450" indent="-171450">
                        <a:spcAft>
                          <a:spcPts val="600"/>
                        </a:spcAft>
                        <a:buFont typeface="Arial" panose="020B0604020202020204" pitchFamily="34" charset="0"/>
                        <a:buChar char="•"/>
                      </a:pPr>
                      <a:r>
                        <a:rPr lang="en-US" sz="1000" b="0" dirty="0">
                          <a:solidFill>
                            <a:schemeClr val="tx1"/>
                          </a:solidFill>
                        </a:rPr>
                        <a:t>Rephrase goals as KPIs and list associated metric(s).</a:t>
                      </a:r>
                    </a:p>
                    <a:p>
                      <a:pPr marL="171450" indent="-171450">
                        <a:spcAft>
                          <a:spcPts val="600"/>
                        </a:spcAft>
                        <a:buFont typeface="Arial" panose="020B0604020202020204" pitchFamily="34" charset="0"/>
                        <a:buChar char="•"/>
                      </a:pPr>
                      <a:r>
                        <a:rPr lang="en-US" sz="1000" b="0" dirty="0">
                          <a:solidFill>
                            <a:schemeClr val="tx1"/>
                          </a:solidFill>
                        </a:rPr>
                        <a:t>Continue KPI development.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600"/>
                        </a:spcAft>
                      </a:pPr>
                      <a:r>
                        <a:rPr lang="en-CA" sz="1000" b="1" dirty="0">
                          <a:solidFill>
                            <a:schemeClr val="tx1"/>
                          </a:solidFill>
                        </a:rPr>
                        <a:t>Metrics Prioritization</a:t>
                      </a:r>
                    </a:p>
                    <a:p>
                      <a:pPr marL="171450" indent="-171450" algn="l">
                        <a:spcAft>
                          <a:spcPts val="600"/>
                        </a:spcAft>
                        <a:buFont typeface="Arial" panose="020B0604020202020204" pitchFamily="34" charset="0"/>
                        <a:buChar char="•"/>
                      </a:pPr>
                      <a:r>
                        <a:rPr lang="en-CA" sz="1000" b="0" kern="1200" dirty="0">
                          <a:solidFill>
                            <a:schemeClr val="tx1"/>
                          </a:solidFill>
                          <a:latin typeface="+mn-lt"/>
                          <a:ea typeface="+mn-ea"/>
                          <a:cs typeface="+mn-cs"/>
                        </a:rPr>
                        <a:t>Lay out prioritization criteria.</a:t>
                      </a:r>
                    </a:p>
                    <a:p>
                      <a:pPr marL="171450" indent="-171450" algn="l">
                        <a:spcAft>
                          <a:spcPts val="600"/>
                        </a:spcAft>
                        <a:buFont typeface="Arial" panose="020B0604020202020204" pitchFamily="34" charset="0"/>
                        <a:buChar char="•"/>
                      </a:pPr>
                      <a:r>
                        <a:rPr lang="en-CA" sz="1000" b="0" kern="1200" dirty="0">
                          <a:solidFill>
                            <a:schemeClr val="tx1"/>
                          </a:solidFill>
                          <a:latin typeface="+mn-lt"/>
                          <a:ea typeface="+mn-ea"/>
                          <a:cs typeface="+mn-cs"/>
                        </a:rPr>
                        <a:t>Determine priority metrics (implementation).</a:t>
                      </a:r>
                    </a:p>
                    <a:p>
                      <a:pPr marL="171450" indent="-171450" algn="l">
                        <a:spcAft>
                          <a:spcPts val="600"/>
                        </a:spcAft>
                        <a:buFont typeface="Arial" panose="020B0604020202020204" pitchFamily="34" charset="0"/>
                        <a:buChar char="•"/>
                      </a:pPr>
                      <a:r>
                        <a:rPr lang="en-CA" sz="1000" b="0" kern="1200" dirty="0">
                          <a:solidFill>
                            <a:schemeClr val="tx1"/>
                          </a:solidFill>
                          <a:latin typeface="+mn-lt"/>
                          <a:ea typeface="+mn-ea"/>
                          <a:cs typeface="+mn-cs"/>
                        </a:rPr>
                        <a:t>Determine priority metrics (improvement &amp; organizational trend).</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600"/>
                        </a:spcAft>
                      </a:pPr>
                      <a:r>
                        <a:rPr lang="en-CA" sz="1000" b="1" dirty="0">
                          <a:solidFill>
                            <a:schemeClr val="tx1"/>
                          </a:solidFill>
                        </a:rPr>
                        <a:t>Metrics Reporting</a:t>
                      </a:r>
                    </a:p>
                    <a:p>
                      <a:pPr marL="171450" indent="-171450" algn="l">
                        <a:spcAft>
                          <a:spcPts val="600"/>
                        </a:spcAft>
                        <a:buFont typeface="Arial" panose="020B0604020202020204" pitchFamily="34" charset="0"/>
                        <a:buChar char="•"/>
                      </a:pPr>
                      <a:r>
                        <a:rPr lang="en-CA" sz="1000" b="0" dirty="0">
                          <a:solidFill>
                            <a:schemeClr val="tx1"/>
                          </a:solidFill>
                        </a:rPr>
                        <a:t>Review metric types and discuss reporting strategies for each.</a:t>
                      </a:r>
                    </a:p>
                    <a:p>
                      <a:pPr marL="171450" indent="-171450" algn="l">
                        <a:spcAft>
                          <a:spcPts val="600"/>
                        </a:spcAft>
                        <a:buFont typeface="Arial" panose="020B0604020202020204" pitchFamily="34" charset="0"/>
                        <a:buChar char="•"/>
                      </a:pPr>
                      <a:r>
                        <a:rPr lang="en-US" sz="1000" b="0" dirty="0">
                          <a:solidFill>
                            <a:schemeClr val="tx1"/>
                          </a:solidFill>
                        </a:rPr>
                        <a:t>Develop a story about risk.</a:t>
                      </a:r>
                      <a:endParaRPr lang="en-CA" sz="1000" b="0" dirty="0">
                        <a:solidFill>
                          <a:schemeClr val="tx1"/>
                        </a:solidFill>
                      </a:endParaRPr>
                    </a:p>
                    <a:p>
                      <a:pPr marL="171450" indent="-171450" algn="l">
                        <a:spcAft>
                          <a:spcPts val="600"/>
                        </a:spcAft>
                        <a:buFont typeface="Arial" panose="020B0604020202020204" pitchFamily="34" charset="0"/>
                        <a:buChar char="•"/>
                      </a:pPr>
                      <a:r>
                        <a:rPr lang="en-US" sz="1000" b="0" dirty="0">
                          <a:solidFill>
                            <a:schemeClr val="tx1"/>
                          </a:solidFill>
                        </a:rPr>
                        <a:t>Discuss the use of KPXs and how to scale for less mature programs.</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600"/>
                        </a:spcAft>
                      </a:pPr>
                      <a:r>
                        <a:rPr lang="en-CA" sz="1000" b="1" dirty="0">
                          <a:solidFill>
                            <a:schemeClr val="tx1"/>
                          </a:solidFill>
                        </a:rPr>
                        <a:t>Offsite Finalization</a:t>
                      </a:r>
                    </a:p>
                    <a:p>
                      <a:pPr marL="171450" indent="-171450" algn="l">
                        <a:spcAft>
                          <a:spcPts val="600"/>
                        </a:spcAft>
                        <a:buFont typeface="Arial" panose="020B0604020202020204" pitchFamily="34" charset="0"/>
                        <a:buChar char="•"/>
                      </a:pPr>
                      <a:r>
                        <a:rPr lang="en-CA" sz="1000" b="0" baseline="0" dirty="0">
                          <a:solidFill>
                            <a:schemeClr val="tx1"/>
                          </a:solidFill>
                        </a:rPr>
                        <a:t>Review and finalization of documents drafted during workshop.</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1"/>
                  </a:ext>
                </a:extLst>
              </a:tr>
              <a:tr h="1123913">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US" sz="1000" b="0" i="0" baseline="0" dirty="0">
                          <a:solidFill>
                            <a:schemeClr val="tx1"/>
                          </a:solidFill>
                        </a:rPr>
                        <a:t>Gap analysis results</a:t>
                      </a:r>
                      <a:endParaRPr lang="en-CA" sz="1000" b="0" i="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US" sz="1000" b="0" baseline="0" dirty="0">
                          <a:solidFill>
                            <a:schemeClr val="tx1"/>
                          </a:solidFill>
                        </a:rPr>
                        <a:t>Completed KPI development templates</a:t>
                      </a: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indent="0">
                        <a:spcAft>
                          <a:spcPts val="0"/>
                        </a:spcAft>
                        <a:buClrTx/>
                        <a:buFont typeface="+mj-lt"/>
                        <a:buNone/>
                      </a:pPr>
                      <a:r>
                        <a:rPr lang="en-US" sz="1000" b="0" baseline="0" dirty="0">
                          <a:solidFill>
                            <a:schemeClr val="tx1"/>
                          </a:solidFill>
                        </a:rPr>
                        <a:t>1. Prioritized metrics and tool for tracking and presentation.</a:t>
                      </a: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US" sz="1000" b="0" baseline="0" dirty="0">
                          <a:solidFill>
                            <a:schemeClr val="tx1"/>
                          </a:solidFill>
                        </a:rPr>
                        <a:t>Key Performance Index tool and presentation materials.</a:t>
                      </a: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US" sz="1000" b="0" baseline="0" dirty="0">
                          <a:solidFill>
                            <a:schemeClr val="tx1"/>
                          </a:solidFill>
                        </a:rPr>
                        <a:t>Finalization of completed deliverables</a:t>
                      </a: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2918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1277316" y="2180793"/>
            <a:ext cx="6589368" cy="2682786"/>
          </a:xfrm>
          <a:prstGeom prst="rect">
            <a:avLst/>
          </a:prstGeom>
        </p:spPr>
        <p:txBody>
          <a:bodyPr wrap="square" rtlCol="0">
            <a:spAutoFit/>
          </a:bodyPr>
          <a:lstStyle/>
          <a:p>
            <a:pPr>
              <a:spcAft>
                <a:spcPts val="500"/>
              </a:spcAft>
            </a:pPr>
            <a:r>
              <a:rPr lang="en-CA" sz="1600" i="1" dirty="0">
                <a:solidFill>
                  <a:schemeClr val="bg1"/>
                </a:solidFill>
                <a:latin typeface="+mj-lt"/>
              </a:rPr>
              <a:t>Metrics programs tend to fall into two groups: non-existent and unhelpful. </a:t>
            </a:r>
          </a:p>
          <a:p>
            <a:pPr>
              <a:spcAft>
                <a:spcPts val="500"/>
              </a:spcAft>
            </a:pPr>
            <a:r>
              <a:rPr lang="en-CA" sz="1600" i="1" dirty="0">
                <a:solidFill>
                  <a:schemeClr val="bg1"/>
                </a:solidFill>
                <a:latin typeface="+mj-lt"/>
              </a:rPr>
              <a:t>The reason so many security professionals struggle to develop a meaningful metrics program is because they are unsure of what to measure or why. </a:t>
            </a:r>
          </a:p>
          <a:p>
            <a:pPr>
              <a:spcAft>
                <a:spcPts val="500"/>
              </a:spcAft>
            </a:pPr>
            <a:r>
              <a:rPr lang="en-CA" sz="1600" i="1" dirty="0">
                <a:solidFill>
                  <a:schemeClr val="bg1"/>
                </a:solidFill>
                <a:latin typeface="+mj-lt"/>
              </a:rPr>
              <a:t>The truth is, for metrics to be useful, they need to be tied to something you care about – a state you are trying to achieve. In other words, some kind of goal. Used this way, metrics act as the scoreboard, letting you know if you’re making progress towards your goals, and thus, boosting your overall maturity.</a:t>
            </a:r>
          </a:p>
        </p:txBody>
      </p:sp>
      <p:sp>
        <p:nvSpPr>
          <p:cNvPr id="3" name="TextBox 2"/>
          <p:cNvSpPr txBox="1"/>
          <p:nvPr/>
        </p:nvSpPr>
        <p:spPr>
          <a:xfrm>
            <a:off x="3203042" y="5424862"/>
            <a:ext cx="4460917" cy="738664"/>
          </a:xfrm>
          <a:prstGeom prst="rect">
            <a:avLst/>
          </a:prstGeom>
        </p:spPr>
        <p:txBody>
          <a:bodyPr wrap="square" rtlCol="0">
            <a:spAutoFit/>
          </a:bodyPr>
          <a:lstStyle/>
          <a:p>
            <a:pPr algn="r"/>
            <a:r>
              <a:rPr lang="en-CA" sz="1400" b="1" dirty="0">
                <a:solidFill>
                  <a:schemeClr val="bg1"/>
                </a:solidFill>
              </a:rPr>
              <a:t>Logan Rohde, </a:t>
            </a:r>
          </a:p>
          <a:p>
            <a:pPr algn="r"/>
            <a:r>
              <a:rPr lang="en-CA" sz="1400" dirty="0">
                <a:solidFill>
                  <a:schemeClr val="bg1"/>
                </a:solidFill>
              </a:rPr>
              <a:t>Research Analyst, Security Practice </a:t>
            </a:r>
            <a:br>
              <a:rPr lang="en-CA" sz="1400" dirty="0">
                <a:solidFill>
                  <a:schemeClr val="bg1"/>
                </a:solidFill>
              </a:rPr>
            </a:br>
            <a:r>
              <a:rPr lang="en-CA" sz="1400" dirty="0">
                <a:solidFill>
                  <a:schemeClr val="bg1"/>
                </a:solidFill>
              </a:rPr>
              <a:t>Info-Tech Research Group</a:t>
            </a:r>
          </a:p>
        </p:txBody>
      </p:sp>
      <p:sp>
        <p:nvSpPr>
          <p:cNvPr id="4" name="TextBox 3"/>
          <p:cNvSpPr txBox="1"/>
          <p:nvPr/>
        </p:nvSpPr>
        <p:spPr>
          <a:xfrm>
            <a:off x="545852" y="1468385"/>
            <a:ext cx="5944995" cy="338554"/>
          </a:xfrm>
          <a:prstGeom prst="rect">
            <a:avLst/>
          </a:prstGeom>
        </p:spPr>
        <p:txBody>
          <a:bodyPr wrap="square" rtlCol="0">
            <a:spAutoFit/>
          </a:bodyPr>
          <a:lstStyle/>
          <a:p>
            <a:r>
              <a:rPr lang="en-CA" sz="1600" b="1" dirty="0">
                <a:solidFill>
                  <a:schemeClr val="bg1"/>
                </a:solidFill>
              </a:rPr>
              <a:t>Metrics are a maturity driver.</a:t>
            </a: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0" name="Picture 100"/>
          <p:cNvPicPr>
            <a:picLocks noChangeAspect="1"/>
          </p:cNvPicPr>
          <p:nvPr/>
        </p:nvPicPr>
        <p:blipFill>
          <a:blip r:embed="rId2"/>
          <a:stretch>
            <a:fillRect/>
          </a:stretch>
        </p:blipFill>
        <p:spPr>
          <a:xfrm>
            <a:off x="545852" y="1870968"/>
            <a:ext cx="678666" cy="619651"/>
          </a:xfrm>
          <a:prstGeom prst="rect">
            <a:avLst/>
          </a:prstGeom>
        </p:spPr>
      </p:pic>
      <p:pic>
        <p:nvPicPr>
          <p:cNvPr id="11" name="Picture 101"/>
          <p:cNvPicPr>
            <a:picLocks noChangeAspect="1"/>
          </p:cNvPicPr>
          <p:nvPr/>
        </p:nvPicPr>
        <p:blipFill>
          <a:blip r:embed="rId3"/>
          <a:stretch>
            <a:fillRect/>
          </a:stretch>
        </p:blipFill>
        <p:spPr>
          <a:xfrm>
            <a:off x="7590593" y="4739543"/>
            <a:ext cx="656535" cy="538507"/>
          </a:xfrm>
          <a:prstGeom prst="rect">
            <a:avLst/>
          </a:prstGeom>
        </p:spPr>
      </p:pic>
    </p:spTree>
    <p:extLst>
      <p:ext uri="{BB962C8B-B14F-4D97-AF65-F5344CB8AC3E}">
        <p14:creationId xmlns:p14="http://schemas.microsoft.com/office/powerpoint/2010/main" val="631466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a:xfrm>
            <a:off x="255868" y="1533584"/>
            <a:ext cx="5257800" cy="1078992"/>
          </a:xfrm>
        </p:spPr>
        <p:txBody>
          <a:bodyPr/>
          <a:lstStyle/>
          <a:p>
            <a:r>
              <a:rPr lang="en-US" dirty="0"/>
              <a:t>Many security leaders put off adding metrics to their program because they don't know where to start or how to assess what is worth measuring.</a:t>
            </a:r>
          </a:p>
        </p:txBody>
      </p:sp>
      <p:sp>
        <p:nvSpPr>
          <p:cNvPr id="4" name="Text Placeholder 3"/>
          <p:cNvSpPr>
            <a:spLocks noGrp="1"/>
          </p:cNvSpPr>
          <p:nvPr>
            <p:ph type="body" sz="quarter" idx="11"/>
          </p:nvPr>
        </p:nvSpPr>
        <p:spPr/>
        <p:txBody>
          <a:bodyPr/>
          <a:lstStyle/>
          <a:p>
            <a:r>
              <a:rPr lang="en-US" dirty="0"/>
              <a:t>Sometimes, this uncertainty causes the belief that their security programs are not mature enough for metrics to be worthwhile.</a:t>
            </a:r>
          </a:p>
          <a:p>
            <a:r>
              <a:rPr lang="en-US" dirty="0"/>
              <a:t>Because metrics can become very technical and precise, it's easy to think  they're inherently complicated (not true).</a:t>
            </a:r>
            <a:endParaRPr lang="en-US" dirty="0">
              <a:cs typeface="Arial"/>
            </a:endParaRPr>
          </a:p>
          <a:p>
            <a:endParaRPr lang="en-US" dirty="0"/>
          </a:p>
        </p:txBody>
      </p:sp>
      <p:sp>
        <p:nvSpPr>
          <p:cNvPr id="5" name="Text Placeholder 4"/>
          <p:cNvSpPr>
            <a:spLocks noGrp="1"/>
          </p:cNvSpPr>
          <p:nvPr>
            <p:ph type="body" sz="quarter" idx="12"/>
          </p:nvPr>
        </p:nvSpPr>
        <p:spPr/>
        <p:txBody>
          <a:bodyPr/>
          <a:lstStyle/>
          <a:p>
            <a:r>
              <a:rPr lang="en-US" dirty="0"/>
              <a:t>A metric, really, is just a measure of success against a given goal. Gradually, programs will achieve their goals and set new, more specific goals, and with them comes more specific metrics.</a:t>
            </a:r>
          </a:p>
          <a:p>
            <a:r>
              <a:rPr lang="en-US" dirty="0"/>
              <a:t>It is not necessary to jump into highly technical metrics right away. A lot can be gained from metrics that track behaviors.</a:t>
            </a:r>
          </a:p>
          <a:p>
            <a:r>
              <a:rPr lang="en-US" dirty="0"/>
              <a:t>A metrics program can be very simple and still effectively demonstrate the value of security to the organization. The key is to link your metrics to the goals or objectives the security team is pursuing, even if they are simple implementation plans (e.g. percentage of departments that have received security training).</a:t>
            </a:r>
          </a:p>
        </p:txBody>
      </p:sp>
      <p:sp>
        <p:nvSpPr>
          <p:cNvPr id="6" name="Text Placeholder 5"/>
          <p:cNvSpPr>
            <a:spLocks noGrp="1"/>
          </p:cNvSpPr>
          <p:nvPr>
            <p:ph type="body" sz="quarter" idx="13"/>
          </p:nvPr>
        </p:nvSpPr>
        <p:spPr>
          <a:xfrm>
            <a:off x="5706172" y="1862559"/>
            <a:ext cx="3164101" cy="1863494"/>
          </a:xfrm>
        </p:spPr>
        <p:txBody>
          <a:bodyPr/>
          <a:lstStyle/>
          <a:p>
            <a:pPr marL="228600" indent="-228600">
              <a:spcBef>
                <a:spcPts val="600"/>
              </a:spcBef>
              <a:spcAft>
                <a:spcPts val="600"/>
              </a:spcAft>
              <a:buSzPct val="100000"/>
              <a:buFont typeface="+mj-lt"/>
              <a:buAutoNum type="arabicPeriod"/>
            </a:pPr>
            <a:r>
              <a:rPr lang="en-US" b="1" dirty="0">
                <a:solidFill>
                  <a:srgbClr val="333333"/>
                </a:solidFill>
              </a:rPr>
              <a:t>Metrics lead to maturity, not vice versa</a:t>
            </a:r>
            <a:br>
              <a:rPr lang="en-US" b="1" dirty="0"/>
            </a:br>
            <a:r>
              <a:rPr lang="en-US" dirty="0">
                <a:solidFill>
                  <a:srgbClr val="333333"/>
                </a:solidFill>
              </a:rPr>
              <a:t>Tracking metrics helps you assess progress and regress in your security program</a:t>
            </a:r>
            <a:r>
              <a:rPr lang="en-US" dirty="0"/>
              <a:t>. This</a:t>
            </a:r>
            <a:r>
              <a:rPr lang="en-US" dirty="0">
                <a:solidFill>
                  <a:srgbClr val="333333"/>
                </a:solidFill>
              </a:rPr>
              <a:t> helps you quantify the maturity gains you’ve made</a:t>
            </a:r>
            <a:r>
              <a:rPr lang="en-US" dirty="0"/>
              <a:t> and continue to make informed strategic decisions.</a:t>
            </a:r>
            <a:endParaRPr lang="en-US" dirty="0">
              <a:solidFill>
                <a:srgbClr val="333333"/>
              </a:solidFill>
            </a:endParaRPr>
          </a:p>
          <a:p>
            <a:pPr marL="228600" indent="-228600">
              <a:spcBef>
                <a:spcPts val="600"/>
              </a:spcBef>
              <a:spcAft>
                <a:spcPts val="600"/>
              </a:spcAft>
              <a:buSzPct val="100000"/>
              <a:buFont typeface="+mj-lt"/>
              <a:buAutoNum type="arabicPeriod"/>
            </a:pPr>
            <a:r>
              <a:rPr lang="en-US" b="1" dirty="0">
                <a:solidFill>
                  <a:srgbClr val="333333"/>
                </a:solidFill>
              </a:rPr>
              <a:t>The best metrics are tied to goals</a:t>
            </a:r>
            <a:br>
              <a:rPr lang="en-US" b="1" dirty="0"/>
            </a:br>
            <a:r>
              <a:rPr lang="en-US" dirty="0">
                <a:solidFill>
                  <a:srgbClr val="333333"/>
                </a:solidFill>
              </a:rPr>
              <a:t>Tying your metrics to goals ensures that you are collecting metrics for a specific purpose rather than just to watch the numbers change.</a:t>
            </a:r>
            <a:endParaRPr lang="en-US" dirty="0">
              <a:cs typeface="Arial"/>
            </a:endParaRPr>
          </a:p>
        </p:txBody>
      </p:sp>
    </p:spTree>
    <p:extLst>
      <p:ext uri="{BB962C8B-B14F-4D97-AF65-F5344CB8AC3E}">
        <p14:creationId xmlns:p14="http://schemas.microsoft.com/office/powerpoint/2010/main" val="61988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p:txBody>
          <a:bodyPr/>
          <a:lstStyle/>
          <a:p>
            <a:r>
              <a:rPr lang="en-US" dirty="0"/>
              <a:t>CISO</a:t>
            </a:r>
          </a:p>
        </p:txBody>
      </p:sp>
      <p:sp>
        <p:nvSpPr>
          <p:cNvPr id="14" name="Text Placeholder 13"/>
          <p:cNvSpPr>
            <a:spLocks noGrp="1"/>
          </p:cNvSpPr>
          <p:nvPr>
            <p:ph type="body" sz="quarter" idx="26"/>
          </p:nvPr>
        </p:nvSpPr>
        <p:spPr/>
        <p:txBody>
          <a:bodyPr/>
          <a:lstStyle/>
          <a:p>
            <a:r>
              <a:rPr lang="en-US" dirty="0"/>
              <a:t>Understand the value of metrics.</a:t>
            </a:r>
          </a:p>
          <a:p>
            <a:r>
              <a:rPr lang="en-US" dirty="0"/>
              <a:t>Right-size a metrics program based on your organization’s maturity and risk profile.</a:t>
            </a:r>
          </a:p>
          <a:p>
            <a:r>
              <a:rPr lang="en-US" dirty="0"/>
              <a:t>Tie metrics to goals to create meaningful KPIs.</a:t>
            </a:r>
          </a:p>
          <a:p>
            <a:r>
              <a:rPr lang="en-US" dirty="0"/>
              <a:t>Develop strategies to effectively communicate the right metrics to stakeholders.</a:t>
            </a:r>
          </a:p>
          <a:p>
            <a:endParaRPr lang="en-US" dirty="0"/>
          </a:p>
        </p:txBody>
      </p:sp>
      <p:sp>
        <p:nvSpPr>
          <p:cNvPr id="15" name="Text Placeholder 14"/>
          <p:cNvSpPr>
            <a:spLocks noGrp="1"/>
          </p:cNvSpPr>
          <p:nvPr>
            <p:ph type="body" sz="quarter" idx="27"/>
          </p:nvPr>
        </p:nvSpPr>
        <p:spPr/>
        <p:txBody>
          <a:bodyPr/>
          <a:lstStyle/>
          <a:p>
            <a:r>
              <a:rPr lang="en-US" dirty="0"/>
              <a:t>CIO</a:t>
            </a:r>
          </a:p>
          <a:p>
            <a:r>
              <a:rPr lang="en-US" dirty="0"/>
              <a:t>Security Manager</a:t>
            </a:r>
          </a:p>
          <a:p>
            <a:r>
              <a:rPr lang="en-US" dirty="0"/>
              <a:t>Business Professionals</a:t>
            </a:r>
          </a:p>
          <a:p>
            <a:endParaRPr lang="en-US" dirty="0"/>
          </a:p>
        </p:txBody>
      </p:sp>
      <p:sp>
        <p:nvSpPr>
          <p:cNvPr id="16" name="Text Placeholder 15"/>
          <p:cNvSpPr>
            <a:spLocks noGrp="1"/>
          </p:cNvSpPr>
          <p:nvPr>
            <p:ph type="body" sz="quarter" idx="28"/>
          </p:nvPr>
        </p:nvSpPr>
        <p:spPr/>
        <p:txBody>
          <a:bodyPr/>
          <a:lstStyle/>
          <a:p>
            <a:r>
              <a:rPr lang="en-US" dirty="0"/>
              <a:t>Become informed on the metrics that matter to them.</a:t>
            </a:r>
          </a:p>
          <a:p>
            <a:r>
              <a:rPr lang="en-US" dirty="0"/>
              <a:t>Understand that investment in security is an investment in the business.</a:t>
            </a:r>
          </a:p>
          <a:p>
            <a:r>
              <a:rPr lang="en-US" dirty="0"/>
              <a:t>Feel confident in the progress of the organization’s security strategy.</a:t>
            </a:r>
          </a:p>
          <a:p>
            <a:pPr marL="0" indent="0">
              <a:buNone/>
            </a:pPr>
            <a:endParaRPr lang="en-US" dirty="0"/>
          </a:p>
        </p:txBody>
      </p:sp>
    </p:spTree>
    <p:extLst>
      <p:ext uri="{BB962C8B-B14F-4D97-AF65-F5344CB8AC3E}">
        <p14:creationId xmlns:p14="http://schemas.microsoft.com/office/powerpoint/2010/main" val="2619900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t>Info-Tech’s framework integrates several best practices to create a best-of-breed security framework</a:t>
            </a:r>
          </a:p>
        </p:txBody>
      </p:sp>
      <p:sp>
        <p:nvSpPr>
          <p:cNvPr id="5" name="TextBox 3"/>
          <p:cNvSpPr txBox="1"/>
          <p:nvPr/>
        </p:nvSpPr>
        <p:spPr>
          <a:xfrm rot="16200000">
            <a:off x="-2175273" y="3609310"/>
            <a:ext cx="5227144" cy="369332"/>
          </a:xfrm>
          <a:prstGeom prst="rect">
            <a:avLst/>
          </a:prstGeom>
          <a:ln>
            <a:noFill/>
          </a:ln>
        </p:spPr>
        <p:txBody>
          <a:bodyPr wrap="square" rtlCol="0" anchor="ctr">
            <a:spAutoFit/>
          </a:bodyPr>
          <a:lstStyle/>
          <a:p>
            <a:pPr algn="ctr"/>
            <a:r>
              <a:rPr lang="en-CA" b="1" dirty="0"/>
              <a:t>Information Security Framework</a:t>
            </a:r>
          </a:p>
        </p:txBody>
      </p:sp>
      <p:sp>
        <p:nvSpPr>
          <p:cNvPr id="6" name="Rectangle 66"/>
          <p:cNvSpPr/>
          <p:nvPr/>
        </p:nvSpPr>
        <p:spPr>
          <a:xfrm>
            <a:off x="661749" y="1207711"/>
            <a:ext cx="8295988" cy="1648316"/>
          </a:xfrm>
          <a:prstGeom prst="rect">
            <a:avLst/>
          </a:prstGeom>
          <a:solidFill>
            <a:srgbClr val="CBDB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Rectangle 67"/>
          <p:cNvSpPr/>
          <p:nvPr/>
        </p:nvSpPr>
        <p:spPr>
          <a:xfrm>
            <a:off x="661749" y="2977906"/>
            <a:ext cx="8295988" cy="3456947"/>
          </a:xfrm>
          <a:prstGeom prst="rect">
            <a:avLst/>
          </a:prstGeom>
          <a:solidFill>
            <a:srgbClr val="CBDB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 name="TextBox 68"/>
          <p:cNvSpPr txBox="1"/>
          <p:nvPr/>
        </p:nvSpPr>
        <p:spPr>
          <a:xfrm rot="16200000">
            <a:off x="165469" y="1728231"/>
            <a:ext cx="1599838" cy="607277"/>
          </a:xfrm>
          <a:prstGeom prst="rect">
            <a:avLst/>
          </a:prstGeom>
          <a:ln>
            <a:noFill/>
          </a:ln>
        </p:spPr>
        <p:txBody>
          <a:bodyPr wrap="square" rtlCol="0" anchor="ctr">
            <a:noAutofit/>
          </a:bodyPr>
          <a:lstStyle/>
          <a:p>
            <a:pPr algn="ctr"/>
            <a:r>
              <a:rPr lang="en-CA" sz="1600" b="1" dirty="0"/>
              <a:t>Governance</a:t>
            </a:r>
          </a:p>
        </p:txBody>
      </p:sp>
      <p:sp>
        <p:nvSpPr>
          <p:cNvPr id="10" name="TextBox 69"/>
          <p:cNvSpPr txBox="1"/>
          <p:nvPr/>
        </p:nvSpPr>
        <p:spPr>
          <a:xfrm rot="16200000">
            <a:off x="-727049" y="4421665"/>
            <a:ext cx="3384875" cy="607277"/>
          </a:xfrm>
          <a:prstGeom prst="rect">
            <a:avLst/>
          </a:prstGeom>
          <a:ln>
            <a:noFill/>
          </a:ln>
        </p:spPr>
        <p:txBody>
          <a:bodyPr wrap="square" rtlCol="0" anchor="ctr">
            <a:noAutofit/>
          </a:bodyPr>
          <a:lstStyle/>
          <a:p>
            <a:pPr algn="ctr"/>
            <a:r>
              <a:rPr lang="en-CA" sz="1600" b="1" dirty="0"/>
              <a:t>Management</a:t>
            </a:r>
          </a:p>
        </p:txBody>
      </p:sp>
      <p:sp>
        <p:nvSpPr>
          <p:cNvPr id="11" name="Rectangle 70"/>
          <p:cNvSpPr/>
          <p:nvPr/>
        </p:nvSpPr>
        <p:spPr>
          <a:xfrm>
            <a:off x="1433073" y="1305295"/>
            <a:ext cx="1787351" cy="1453774"/>
          </a:xfrm>
          <a:prstGeom prst="rect">
            <a:avLst/>
          </a:prstGeom>
          <a:solidFill>
            <a:srgbClr val="96B8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Rectangle 71"/>
          <p:cNvSpPr/>
          <p:nvPr/>
        </p:nvSpPr>
        <p:spPr>
          <a:xfrm>
            <a:off x="1269027" y="3077129"/>
            <a:ext cx="7598839" cy="215098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 name="TextBox 72"/>
          <p:cNvSpPr txBox="1"/>
          <p:nvPr/>
        </p:nvSpPr>
        <p:spPr>
          <a:xfrm>
            <a:off x="1433070" y="1305292"/>
            <a:ext cx="1787354" cy="261610"/>
          </a:xfrm>
          <a:prstGeom prst="rect">
            <a:avLst/>
          </a:prstGeom>
          <a:ln>
            <a:noFill/>
          </a:ln>
        </p:spPr>
        <p:txBody>
          <a:bodyPr wrap="square" rtlCol="0">
            <a:spAutoFit/>
          </a:bodyPr>
          <a:lstStyle/>
          <a:p>
            <a:r>
              <a:rPr lang="en-CA" sz="1100" b="1" dirty="0"/>
              <a:t>Context and Leadership</a:t>
            </a:r>
          </a:p>
        </p:txBody>
      </p:sp>
      <p:sp>
        <p:nvSpPr>
          <p:cNvPr id="14" name="Rectangle 73"/>
          <p:cNvSpPr/>
          <p:nvPr/>
        </p:nvSpPr>
        <p:spPr>
          <a:xfrm>
            <a:off x="1553287" y="1590336"/>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Information Security Charter</a:t>
            </a:r>
          </a:p>
        </p:txBody>
      </p:sp>
      <p:sp>
        <p:nvSpPr>
          <p:cNvPr id="15" name="Rectangle 74"/>
          <p:cNvSpPr/>
          <p:nvPr/>
        </p:nvSpPr>
        <p:spPr>
          <a:xfrm>
            <a:off x="1553287" y="2315981"/>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Culture and Awareness</a:t>
            </a:r>
          </a:p>
        </p:txBody>
      </p:sp>
      <p:sp>
        <p:nvSpPr>
          <p:cNvPr id="16" name="Rectangle 75"/>
          <p:cNvSpPr/>
          <p:nvPr/>
        </p:nvSpPr>
        <p:spPr>
          <a:xfrm>
            <a:off x="1553287" y="1953159"/>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Information Security Organizational Structure</a:t>
            </a:r>
          </a:p>
        </p:txBody>
      </p:sp>
      <p:sp>
        <p:nvSpPr>
          <p:cNvPr id="17" name="TextBox 76"/>
          <p:cNvSpPr txBox="1"/>
          <p:nvPr/>
        </p:nvSpPr>
        <p:spPr>
          <a:xfrm>
            <a:off x="1269026" y="3093098"/>
            <a:ext cx="988637" cy="261610"/>
          </a:xfrm>
          <a:prstGeom prst="rect">
            <a:avLst/>
          </a:prstGeom>
          <a:ln>
            <a:noFill/>
          </a:ln>
        </p:spPr>
        <p:txBody>
          <a:bodyPr wrap="square" rtlCol="0">
            <a:spAutoFit/>
          </a:bodyPr>
          <a:lstStyle/>
          <a:p>
            <a:r>
              <a:rPr lang="en-CA" sz="1100" b="1" dirty="0"/>
              <a:t>Prevention</a:t>
            </a:r>
          </a:p>
        </p:txBody>
      </p:sp>
      <p:sp>
        <p:nvSpPr>
          <p:cNvPr id="18" name="Rectangle 77"/>
          <p:cNvSpPr/>
          <p:nvPr/>
        </p:nvSpPr>
        <p:spPr>
          <a:xfrm>
            <a:off x="1433073" y="3357172"/>
            <a:ext cx="1789200" cy="7063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78"/>
          <p:cNvSpPr/>
          <p:nvPr/>
        </p:nvSpPr>
        <p:spPr>
          <a:xfrm>
            <a:off x="1433073" y="4101147"/>
            <a:ext cx="1789200" cy="10647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79"/>
          <p:cNvSpPr/>
          <p:nvPr/>
        </p:nvSpPr>
        <p:spPr>
          <a:xfrm>
            <a:off x="3366167" y="3367559"/>
            <a:ext cx="3456000" cy="1798374"/>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80"/>
          <p:cNvSpPr/>
          <p:nvPr/>
        </p:nvSpPr>
        <p:spPr>
          <a:xfrm>
            <a:off x="1553287" y="3628351"/>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Identity and Access Management</a:t>
            </a:r>
          </a:p>
        </p:txBody>
      </p:sp>
      <p:sp>
        <p:nvSpPr>
          <p:cNvPr id="22" name="TextBox 81"/>
          <p:cNvSpPr txBox="1"/>
          <p:nvPr/>
        </p:nvSpPr>
        <p:spPr>
          <a:xfrm>
            <a:off x="1433070" y="3354594"/>
            <a:ext cx="1279517" cy="261610"/>
          </a:xfrm>
          <a:prstGeom prst="rect">
            <a:avLst/>
          </a:prstGeom>
          <a:ln>
            <a:noFill/>
          </a:ln>
        </p:spPr>
        <p:txBody>
          <a:bodyPr wrap="none" rtlCol="0">
            <a:spAutoFit/>
          </a:bodyPr>
          <a:lstStyle/>
          <a:p>
            <a:r>
              <a:rPr lang="en-CA" sz="1100" b="1" dirty="0">
                <a:solidFill>
                  <a:schemeClr val="bg1"/>
                </a:solidFill>
              </a:rPr>
              <a:t>Identity Security</a:t>
            </a:r>
          </a:p>
        </p:txBody>
      </p:sp>
      <p:sp>
        <p:nvSpPr>
          <p:cNvPr id="23" name="TextBox 82"/>
          <p:cNvSpPr txBox="1"/>
          <p:nvPr/>
        </p:nvSpPr>
        <p:spPr>
          <a:xfrm>
            <a:off x="1433070" y="4101143"/>
            <a:ext cx="1085554" cy="261610"/>
          </a:xfrm>
          <a:prstGeom prst="rect">
            <a:avLst/>
          </a:prstGeom>
          <a:ln>
            <a:noFill/>
          </a:ln>
        </p:spPr>
        <p:txBody>
          <a:bodyPr wrap="none" rtlCol="0">
            <a:spAutoFit/>
          </a:bodyPr>
          <a:lstStyle/>
          <a:p>
            <a:r>
              <a:rPr lang="en-CA" sz="1100" b="1" dirty="0">
                <a:solidFill>
                  <a:schemeClr val="bg1"/>
                </a:solidFill>
              </a:rPr>
              <a:t>Data Security</a:t>
            </a:r>
          </a:p>
        </p:txBody>
      </p:sp>
      <p:sp>
        <p:nvSpPr>
          <p:cNvPr id="24" name="Rectangle 83"/>
          <p:cNvSpPr/>
          <p:nvPr/>
        </p:nvSpPr>
        <p:spPr>
          <a:xfrm>
            <a:off x="1553287" y="4364682"/>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Hardware Asset Management</a:t>
            </a:r>
          </a:p>
        </p:txBody>
      </p:sp>
      <p:sp>
        <p:nvSpPr>
          <p:cNvPr id="25" name="Rectangle 84"/>
          <p:cNvSpPr/>
          <p:nvPr/>
        </p:nvSpPr>
        <p:spPr>
          <a:xfrm>
            <a:off x="1553287" y="4727661"/>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Data Security &amp; Privacy</a:t>
            </a:r>
          </a:p>
        </p:txBody>
      </p:sp>
      <p:sp>
        <p:nvSpPr>
          <p:cNvPr id="26" name="TextBox 85"/>
          <p:cNvSpPr txBox="1"/>
          <p:nvPr/>
        </p:nvSpPr>
        <p:spPr>
          <a:xfrm>
            <a:off x="3366164" y="3354594"/>
            <a:ext cx="1694695" cy="261610"/>
          </a:xfrm>
          <a:prstGeom prst="rect">
            <a:avLst/>
          </a:prstGeom>
          <a:ln>
            <a:noFill/>
          </a:ln>
        </p:spPr>
        <p:txBody>
          <a:bodyPr wrap="none" rtlCol="0">
            <a:spAutoFit/>
          </a:bodyPr>
          <a:lstStyle/>
          <a:p>
            <a:r>
              <a:rPr lang="en-CA" sz="1100" b="1" dirty="0">
                <a:solidFill>
                  <a:schemeClr val="bg1"/>
                </a:solidFill>
              </a:rPr>
              <a:t>Infrastructure Security</a:t>
            </a:r>
          </a:p>
        </p:txBody>
      </p:sp>
      <p:sp>
        <p:nvSpPr>
          <p:cNvPr id="27" name="Rectangle 86"/>
          <p:cNvSpPr/>
          <p:nvPr/>
        </p:nvSpPr>
        <p:spPr>
          <a:xfrm>
            <a:off x="3486381" y="3628351"/>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Network Security</a:t>
            </a:r>
          </a:p>
        </p:txBody>
      </p:sp>
      <p:sp>
        <p:nvSpPr>
          <p:cNvPr id="28" name="Rectangle 87"/>
          <p:cNvSpPr/>
          <p:nvPr/>
        </p:nvSpPr>
        <p:spPr>
          <a:xfrm>
            <a:off x="3366167" y="1305295"/>
            <a:ext cx="1787351" cy="145377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9" name="TextBox 88"/>
          <p:cNvSpPr txBox="1"/>
          <p:nvPr/>
        </p:nvSpPr>
        <p:spPr>
          <a:xfrm>
            <a:off x="3366164" y="1305214"/>
            <a:ext cx="1826138" cy="261610"/>
          </a:xfrm>
          <a:prstGeom prst="rect">
            <a:avLst/>
          </a:prstGeom>
          <a:ln>
            <a:noFill/>
          </a:ln>
        </p:spPr>
        <p:txBody>
          <a:bodyPr wrap="square" rtlCol="0">
            <a:spAutoFit/>
          </a:bodyPr>
          <a:lstStyle/>
          <a:p>
            <a:r>
              <a:rPr lang="en-CA" sz="1100" b="1" dirty="0"/>
              <a:t>Evaluation and Direction</a:t>
            </a:r>
          </a:p>
        </p:txBody>
      </p:sp>
      <p:sp>
        <p:nvSpPr>
          <p:cNvPr id="30" name="Rectangle 89"/>
          <p:cNvSpPr/>
          <p:nvPr/>
        </p:nvSpPr>
        <p:spPr>
          <a:xfrm>
            <a:off x="3486381" y="1590336"/>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Security Risk Management</a:t>
            </a:r>
          </a:p>
        </p:txBody>
      </p:sp>
      <p:sp>
        <p:nvSpPr>
          <p:cNvPr id="31" name="Rectangle 90"/>
          <p:cNvSpPr/>
          <p:nvPr/>
        </p:nvSpPr>
        <p:spPr>
          <a:xfrm>
            <a:off x="3486381" y="2315981"/>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Security Strategy and Communication</a:t>
            </a:r>
          </a:p>
        </p:txBody>
      </p:sp>
      <p:sp>
        <p:nvSpPr>
          <p:cNvPr id="32" name="Rectangle 91"/>
          <p:cNvSpPr/>
          <p:nvPr/>
        </p:nvSpPr>
        <p:spPr>
          <a:xfrm>
            <a:off x="3486381" y="1953159"/>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Security Policies</a:t>
            </a:r>
          </a:p>
        </p:txBody>
      </p:sp>
      <p:sp>
        <p:nvSpPr>
          <p:cNvPr id="33" name="Rectangle 92"/>
          <p:cNvSpPr/>
          <p:nvPr/>
        </p:nvSpPr>
        <p:spPr>
          <a:xfrm>
            <a:off x="3486381" y="3994788"/>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Endpoint Security</a:t>
            </a:r>
          </a:p>
        </p:txBody>
      </p:sp>
      <p:sp>
        <p:nvSpPr>
          <p:cNvPr id="34" name="Rectangle 93"/>
          <p:cNvSpPr/>
          <p:nvPr/>
        </p:nvSpPr>
        <p:spPr>
          <a:xfrm>
            <a:off x="3486381" y="4361225"/>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Malicious Code</a:t>
            </a:r>
          </a:p>
        </p:txBody>
      </p:sp>
      <p:sp>
        <p:nvSpPr>
          <p:cNvPr id="35" name="Rectangle 94"/>
          <p:cNvSpPr/>
          <p:nvPr/>
        </p:nvSpPr>
        <p:spPr>
          <a:xfrm>
            <a:off x="3486312" y="4727661"/>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Application Security</a:t>
            </a:r>
          </a:p>
        </p:txBody>
      </p:sp>
      <p:sp>
        <p:nvSpPr>
          <p:cNvPr id="36" name="Rectangle 95"/>
          <p:cNvSpPr/>
          <p:nvPr/>
        </p:nvSpPr>
        <p:spPr>
          <a:xfrm>
            <a:off x="5154239" y="4727661"/>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Cloud Security</a:t>
            </a:r>
          </a:p>
        </p:txBody>
      </p:sp>
      <p:sp>
        <p:nvSpPr>
          <p:cNvPr id="37" name="Rectangle 96"/>
          <p:cNvSpPr/>
          <p:nvPr/>
        </p:nvSpPr>
        <p:spPr>
          <a:xfrm>
            <a:off x="5154239" y="3628351"/>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Vulnerability Management</a:t>
            </a:r>
          </a:p>
        </p:txBody>
      </p:sp>
      <p:sp>
        <p:nvSpPr>
          <p:cNvPr id="38" name="Rectangle 97"/>
          <p:cNvSpPr/>
          <p:nvPr/>
        </p:nvSpPr>
        <p:spPr>
          <a:xfrm>
            <a:off x="5154239" y="3994788"/>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Cryptography Management</a:t>
            </a:r>
          </a:p>
        </p:txBody>
      </p:sp>
      <p:sp>
        <p:nvSpPr>
          <p:cNvPr id="39" name="Rectangle 98"/>
          <p:cNvSpPr/>
          <p:nvPr/>
        </p:nvSpPr>
        <p:spPr>
          <a:xfrm>
            <a:off x="5154239" y="4361225"/>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Physical Security</a:t>
            </a:r>
          </a:p>
        </p:txBody>
      </p:sp>
      <p:sp>
        <p:nvSpPr>
          <p:cNvPr id="40" name="Rectangle 99"/>
          <p:cNvSpPr/>
          <p:nvPr/>
        </p:nvSpPr>
        <p:spPr>
          <a:xfrm>
            <a:off x="6941801" y="3367559"/>
            <a:ext cx="1789200" cy="685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1" name="Rectangle 100"/>
          <p:cNvSpPr/>
          <p:nvPr/>
        </p:nvSpPr>
        <p:spPr>
          <a:xfrm>
            <a:off x="6941801" y="4101147"/>
            <a:ext cx="1789200" cy="10647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2" name="Rectangle 101"/>
          <p:cNvSpPr/>
          <p:nvPr/>
        </p:nvSpPr>
        <p:spPr>
          <a:xfrm>
            <a:off x="7062015" y="3628351"/>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HR Security</a:t>
            </a:r>
          </a:p>
        </p:txBody>
      </p:sp>
      <p:sp>
        <p:nvSpPr>
          <p:cNvPr id="43" name="TextBox 102"/>
          <p:cNvSpPr txBox="1"/>
          <p:nvPr/>
        </p:nvSpPr>
        <p:spPr>
          <a:xfrm>
            <a:off x="6941798" y="3354594"/>
            <a:ext cx="984565" cy="261610"/>
          </a:xfrm>
          <a:prstGeom prst="rect">
            <a:avLst/>
          </a:prstGeom>
          <a:ln>
            <a:noFill/>
          </a:ln>
        </p:spPr>
        <p:txBody>
          <a:bodyPr wrap="none" rtlCol="0">
            <a:spAutoFit/>
          </a:bodyPr>
          <a:lstStyle/>
          <a:p>
            <a:r>
              <a:rPr lang="en-CA" sz="1100" b="1" dirty="0">
                <a:solidFill>
                  <a:schemeClr val="bg1"/>
                </a:solidFill>
              </a:rPr>
              <a:t>HR Security</a:t>
            </a:r>
          </a:p>
        </p:txBody>
      </p:sp>
      <p:sp>
        <p:nvSpPr>
          <p:cNvPr id="44" name="TextBox 103"/>
          <p:cNvSpPr txBox="1"/>
          <p:nvPr/>
        </p:nvSpPr>
        <p:spPr>
          <a:xfrm>
            <a:off x="6941798" y="4101143"/>
            <a:ext cx="1574470" cy="261610"/>
          </a:xfrm>
          <a:prstGeom prst="rect">
            <a:avLst/>
          </a:prstGeom>
          <a:ln>
            <a:noFill/>
          </a:ln>
        </p:spPr>
        <p:txBody>
          <a:bodyPr wrap="none" rtlCol="0">
            <a:spAutoFit/>
          </a:bodyPr>
          <a:lstStyle/>
          <a:p>
            <a:r>
              <a:rPr lang="en-CA" sz="1100" b="1" dirty="0">
                <a:solidFill>
                  <a:schemeClr val="bg1"/>
                </a:solidFill>
              </a:rPr>
              <a:t>Change and Support</a:t>
            </a:r>
          </a:p>
        </p:txBody>
      </p:sp>
      <p:sp>
        <p:nvSpPr>
          <p:cNvPr id="45" name="Rectangle 104"/>
          <p:cNvSpPr/>
          <p:nvPr/>
        </p:nvSpPr>
        <p:spPr>
          <a:xfrm>
            <a:off x="7062015" y="4364682"/>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Configuration and Change Management</a:t>
            </a:r>
          </a:p>
        </p:txBody>
      </p:sp>
      <p:sp>
        <p:nvSpPr>
          <p:cNvPr id="46" name="Rectangle 105"/>
          <p:cNvSpPr/>
          <p:nvPr/>
        </p:nvSpPr>
        <p:spPr>
          <a:xfrm>
            <a:off x="7062015" y="4727661"/>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Vendor Management</a:t>
            </a:r>
          </a:p>
        </p:txBody>
      </p:sp>
      <p:sp>
        <p:nvSpPr>
          <p:cNvPr id="47" name="Rectangle 106"/>
          <p:cNvSpPr/>
          <p:nvPr/>
        </p:nvSpPr>
        <p:spPr>
          <a:xfrm>
            <a:off x="5289311" y="1305214"/>
            <a:ext cx="3456000" cy="1453855"/>
          </a:xfrm>
          <a:prstGeom prst="rect">
            <a:avLst/>
          </a:prstGeom>
          <a:solidFill>
            <a:srgbClr val="96B8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8" name="TextBox 107"/>
          <p:cNvSpPr txBox="1"/>
          <p:nvPr/>
        </p:nvSpPr>
        <p:spPr>
          <a:xfrm>
            <a:off x="5289308" y="1305214"/>
            <a:ext cx="2274982" cy="261610"/>
          </a:xfrm>
          <a:prstGeom prst="rect">
            <a:avLst/>
          </a:prstGeom>
          <a:ln>
            <a:noFill/>
          </a:ln>
        </p:spPr>
        <p:txBody>
          <a:bodyPr wrap="none" rtlCol="0">
            <a:spAutoFit/>
          </a:bodyPr>
          <a:lstStyle/>
          <a:p>
            <a:r>
              <a:rPr lang="en-CA" sz="1100" b="1" dirty="0"/>
              <a:t>Compliance, Audit, and Review</a:t>
            </a:r>
          </a:p>
        </p:txBody>
      </p:sp>
      <p:sp>
        <p:nvSpPr>
          <p:cNvPr id="49" name="Rectangle 108"/>
          <p:cNvSpPr/>
          <p:nvPr/>
        </p:nvSpPr>
        <p:spPr>
          <a:xfrm>
            <a:off x="5409525" y="1715144"/>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Security Compliance Management</a:t>
            </a:r>
          </a:p>
        </p:txBody>
      </p:sp>
      <p:sp>
        <p:nvSpPr>
          <p:cNvPr id="50" name="Rectangle 109"/>
          <p:cNvSpPr/>
          <p:nvPr/>
        </p:nvSpPr>
        <p:spPr>
          <a:xfrm>
            <a:off x="5409525" y="2176882"/>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External Security Audit</a:t>
            </a:r>
          </a:p>
        </p:txBody>
      </p:sp>
      <p:sp>
        <p:nvSpPr>
          <p:cNvPr id="51" name="Rectangle 110"/>
          <p:cNvSpPr/>
          <p:nvPr/>
        </p:nvSpPr>
        <p:spPr>
          <a:xfrm>
            <a:off x="7077383" y="1715144"/>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Internal Security Audit</a:t>
            </a:r>
          </a:p>
        </p:txBody>
      </p:sp>
      <p:sp>
        <p:nvSpPr>
          <p:cNvPr id="52" name="Rectangle 111"/>
          <p:cNvSpPr/>
          <p:nvPr/>
        </p:nvSpPr>
        <p:spPr>
          <a:xfrm>
            <a:off x="7077383" y="2176882"/>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Management Review of Security</a:t>
            </a:r>
          </a:p>
        </p:txBody>
      </p:sp>
      <p:sp>
        <p:nvSpPr>
          <p:cNvPr id="53" name="Rectangle 112"/>
          <p:cNvSpPr/>
          <p:nvPr/>
        </p:nvSpPr>
        <p:spPr>
          <a:xfrm>
            <a:off x="1433073" y="5280507"/>
            <a:ext cx="1787351" cy="105908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4" name="TextBox 113"/>
          <p:cNvSpPr txBox="1"/>
          <p:nvPr/>
        </p:nvSpPr>
        <p:spPr>
          <a:xfrm>
            <a:off x="1433070" y="5280504"/>
            <a:ext cx="1787354" cy="261610"/>
          </a:xfrm>
          <a:prstGeom prst="rect">
            <a:avLst/>
          </a:prstGeom>
          <a:ln>
            <a:noFill/>
          </a:ln>
        </p:spPr>
        <p:txBody>
          <a:bodyPr wrap="square" rtlCol="0">
            <a:spAutoFit/>
          </a:bodyPr>
          <a:lstStyle/>
          <a:p>
            <a:r>
              <a:rPr lang="en-CA" sz="1100" b="1" dirty="0"/>
              <a:t>Detection</a:t>
            </a:r>
          </a:p>
        </p:txBody>
      </p:sp>
      <p:sp>
        <p:nvSpPr>
          <p:cNvPr id="55" name="Rectangle 114"/>
          <p:cNvSpPr/>
          <p:nvPr/>
        </p:nvSpPr>
        <p:spPr>
          <a:xfrm>
            <a:off x="1553287" y="5565548"/>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Security Threat Detection</a:t>
            </a:r>
          </a:p>
        </p:txBody>
      </p:sp>
      <p:sp>
        <p:nvSpPr>
          <p:cNvPr id="56" name="Rectangle 115"/>
          <p:cNvSpPr/>
          <p:nvPr/>
        </p:nvSpPr>
        <p:spPr>
          <a:xfrm>
            <a:off x="1553287" y="5928371"/>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Log and Event Management</a:t>
            </a:r>
          </a:p>
        </p:txBody>
      </p:sp>
      <p:sp>
        <p:nvSpPr>
          <p:cNvPr id="57" name="Rectangle 116"/>
          <p:cNvSpPr/>
          <p:nvPr/>
        </p:nvSpPr>
        <p:spPr>
          <a:xfrm>
            <a:off x="6941798" y="5280426"/>
            <a:ext cx="1787351" cy="1059084"/>
          </a:xfrm>
          <a:prstGeom prst="rect">
            <a:avLst/>
          </a:prstGeom>
          <a:solidFill>
            <a:schemeClr val="accent1">
              <a:lumMod val="40000"/>
              <a:lumOff val="60000"/>
            </a:schemeClr>
          </a:solidFill>
          <a:ln>
            <a:noFill/>
          </a:ln>
          <a:effectLst>
            <a:glow rad="228600">
              <a:schemeClr val="accent1">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8" name="TextBox 117"/>
          <p:cNvSpPr txBox="1"/>
          <p:nvPr/>
        </p:nvSpPr>
        <p:spPr>
          <a:xfrm>
            <a:off x="6941795" y="5280345"/>
            <a:ext cx="1787354" cy="261610"/>
          </a:xfrm>
          <a:prstGeom prst="rect">
            <a:avLst/>
          </a:prstGeom>
          <a:ln>
            <a:noFill/>
          </a:ln>
        </p:spPr>
        <p:txBody>
          <a:bodyPr wrap="square" rtlCol="0">
            <a:spAutoFit/>
          </a:bodyPr>
          <a:lstStyle/>
          <a:p>
            <a:r>
              <a:rPr lang="en-CA" sz="1100" b="1" dirty="0"/>
              <a:t>Measurement</a:t>
            </a:r>
          </a:p>
        </p:txBody>
      </p:sp>
      <p:sp>
        <p:nvSpPr>
          <p:cNvPr id="59" name="Rectangle 118"/>
          <p:cNvSpPr/>
          <p:nvPr/>
        </p:nvSpPr>
        <p:spPr>
          <a:xfrm>
            <a:off x="7062012" y="5565467"/>
            <a:ext cx="1548000" cy="32400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Metrics Program</a:t>
            </a:r>
          </a:p>
        </p:txBody>
      </p:sp>
      <p:sp>
        <p:nvSpPr>
          <p:cNvPr id="60" name="Rectangle 119"/>
          <p:cNvSpPr/>
          <p:nvPr/>
        </p:nvSpPr>
        <p:spPr>
          <a:xfrm>
            <a:off x="7062012" y="5928290"/>
            <a:ext cx="1548000" cy="32400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Continuous Improvement</a:t>
            </a:r>
          </a:p>
        </p:txBody>
      </p:sp>
      <p:sp>
        <p:nvSpPr>
          <p:cNvPr id="61" name="Rectangle 120"/>
          <p:cNvSpPr/>
          <p:nvPr/>
        </p:nvSpPr>
        <p:spPr>
          <a:xfrm>
            <a:off x="3366164" y="5280426"/>
            <a:ext cx="3456000" cy="1059143"/>
          </a:xfrm>
          <a:prstGeom prst="rect">
            <a:avLst/>
          </a:prstGeom>
          <a:solidFill>
            <a:srgbClr val="96B8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2" name="TextBox 121"/>
          <p:cNvSpPr txBox="1"/>
          <p:nvPr/>
        </p:nvSpPr>
        <p:spPr>
          <a:xfrm>
            <a:off x="3366161" y="5280426"/>
            <a:ext cx="1826141" cy="261610"/>
          </a:xfrm>
          <a:prstGeom prst="rect">
            <a:avLst/>
          </a:prstGeom>
          <a:ln>
            <a:noFill/>
          </a:ln>
        </p:spPr>
        <p:txBody>
          <a:bodyPr wrap="none" rtlCol="0">
            <a:spAutoFit/>
          </a:bodyPr>
          <a:lstStyle/>
          <a:p>
            <a:r>
              <a:rPr lang="en-CA" sz="1100" b="1" dirty="0"/>
              <a:t>Response and Recovery</a:t>
            </a:r>
          </a:p>
        </p:txBody>
      </p:sp>
      <p:sp>
        <p:nvSpPr>
          <p:cNvPr id="63" name="Rectangle 122"/>
          <p:cNvSpPr/>
          <p:nvPr/>
        </p:nvSpPr>
        <p:spPr>
          <a:xfrm>
            <a:off x="3486378" y="5565548"/>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Security Incident Management</a:t>
            </a:r>
          </a:p>
        </p:txBody>
      </p:sp>
      <p:sp>
        <p:nvSpPr>
          <p:cNvPr id="64" name="Rectangle 123"/>
          <p:cNvSpPr/>
          <p:nvPr/>
        </p:nvSpPr>
        <p:spPr>
          <a:xfrm>
            <a:off x="3486378" y="5928371"/>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Information Security in BCM</a:t>
            </a:r>
          </a:p>
        </p:txBody>
      </p:sp>
      <p:sp>
        <p:nvSpPr>
          <p:cNvPr id="65" name="Rectangle 124"/>
          <p:cNvSpPr/>
          <p:nvPr/>
        </p:nvSpPr>
        <p:spPr>
          <a:xfrm>
            <a:off x="5154236" y="5565548"/>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Security eDiscovery and Forensics</a:t>
            </a:r>
          </a:p>
        </p:txBody>
      </p:sp>
      <p:sp>
        <p:nvSpPr>
          <p:cNvPr id="66" name="Rectangle 125"/>
          <p:cNvSpPr/>
          <p:nvPr/>
        </p:nvSpPr>
        <p:spPr>
          <a:xfrm>
            <a:off x="5154236" y="5928371"/>
            <a:ext cx="15480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tx1"/>
                </a:solidFill>
              </a:rPr>
              <a:t>Backup and Recovery</a:t>
            </a:r>
          </a:p>
        </p:txBody>
      </p:sp>
      <p:sp>
        <p:nvSpPr>
          <p:cNvPr id="69" name="Rectangle 68">
            <a:extLst>
              <a:ext uri="{FF2B5EF4-FFF2-40B4-BE49-F238E27FC236}">
                <a16:creationId xmlns:a16="http://schemas.microsoft.com/office/drawing/2014/main" id="{C2F283A2-B5C3-4746-BDB0-C3E166E4C57A}"/>
              </a:ext>
            </a:extLst>
          </p:cNvPr>
          <p:cNvSpPr/>
          <p:nvPr/>
        </p:nvSpPr>
        <p:spPr>
          <a:xfrm>
            <a:off x="1553287" y="1590336"/>
            <a:ext cx="1548000" cy="1049645"/>
          </a:xfrm>
          <a:prstGeom prst="rect">
            <a:avLst/>
          </a:prstGeom>
          <a:solidFill>
            <a:schemeClr val="bg1">
              <a:lumMod val="9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0" name="Rectangle 69">
            <a:extLst>
              <a:ext uri="{FF2B5EF4-FFF2-40B4-BE49-F238E27FC236}">
                <a16:creationId xmlns:a16="http://schemas.microsoft.com/office/drawing/2014/main" id="{C067CF8D-271E-4481-88D2-8CC9C4DD6F53}"/>
              </a:ext>
            </a:extLst>
          </p:cNvPr>
          <p:cNvSpPr/>
          <p:nvPr/>
        </p:nvSpPr>
        <p:spPr>
          <a:xfrm>
            <a:off x="3480049" y="1586841"/>
            <a:ext cx="1548000" cy="1049645"/>
          </a:xfrm>
          <a:prstGeom prst="rect">
            <a:avLst/>
          </a:prstGeom>
          <a:solidFill>
            <a:schemeClr val="bg1">
              <a:lumMod val="9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1" name="Rectangle 70">
            <a:extLst>
              <a:ext uri="{FF2B5EF4-FFF2-40B4-BE49-F238E27FC236}">
                <a16:creationId xmlns:a16="http://schemas.microsoft.com/office/drawing/2014/main" id="{3C461EB0-8335-43A3-AB7A-4C54849FBA66}"/>
              </a:ext>
            </a:extLst>
          </p:cNvPr>
          <p:cNvSpPr/>
          <p:nvPr/>
        </p:nvSpPr>
        <p:spPr>
          <a:xfrm>
            <a:off x="5393794" y="1709425"/>
            <a:ext cx="3216217" cy="791458"/>
          </a:xfrm>
          <a:prstGeom prst="rect">
            <a:avLst/>
          </a:prstGeom>
          <a:solidFill>
            <a:schemeClr val="bg1">
              <a:lumMod val="9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2" name="Rectangle 71">
            <a:extLst>
              <a:ext uri="{FF2B5EF4-FFF2-40B4-BE49-F238E27FC236}">
                <a16:creationId xmlns:a16="http://schemas.microsoft.com/office/drawing/2014/main" id="{2B761F72-92EE-49DD-BBA9-E182F9789129}"/>
              </a:ext>
            </a:extLst>
          </p:cNvPr>
          <p:cNvSpPr/>
          <p:nvPr/>
        </p:nvSpPr>
        <p:spPr>
          <a:xfrm>
            <a:off x="1543594" y="3616204"/>
            <a:ext cx="1548000" cy="336147"/>
          </a:xfrm>
          <a:prstGeom prst="rect">
            <a:avLst/>
          </a:prstGeom>
          <a:solidFill>
            <a:schemeClr val="bg1">
              <a:lumMod val="9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3" name="Rectangle 72">
            <a:extLst>
              <a:ext uri="{FF2B5EF4-FFF2-40B4-BE49-F238E27FC236}">
                <a16:creationId xmlns:a16="http://schemas.microsoft.com/office/drawing/2014/main" id="{4F8C0FF7-1046-4413-9A1E-1BE9EB311161}"/>
              </a:ext>
            </a:extLst>
          </p:cNvPr>
          <p:cNvSpPr/>
          <p:nvPr/>
        </p:nvSpPr>
        <p:spPr>
          <a:xfrm>
            <a:off x="1552747" y="4362432"/>
            <a:ext cx="1548000" cy="689230"/>
          </a:xfrm>
          <a:prstGeom prst="rect">
            <a:avLst/>
          </a:prstGeom>
          <a:solidFill>
            <a:schemeClr val="bg1">
              <a:lumMod val="9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4" name="Rectangle 73">
            <a:extLst>
              <a:ext uri="{FF2B5EF4-FFF2-40B4-BE49-F238E27FC236}">
                <a16:creationId xmlns:a16="http://schemas.microsoft.com/office/drawing/2014/main" id="{DAD50AD8-B724-42B5-833D-8410D131497B}"/>
              </a:ext>
            </a:extLst>
          </p:cNvPr>
          <p:cNvSpPr/>
          <p:nvPr/>
        </p:nvSpPr>
        <p:spPr>
          <a:xfrm>
            <a:off x="3486605" y="3627797"/>
            <a:ext cx="1548000" cy="1423864"/>
          </a:xfrm>
          <a:prstGeom prst="rect">
            <a:avLst/>
          </a:prstGeom>
          <a:solidFill>
            <a:schemeClr val="bg1">
              <a:lumMod val="9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5" name="Rectangle 74">
            <a:extLst>
              <a:ext uri="{FF2B5EF4-FFF2-40B4-BE49-F238E27FC236}">
                <a16:creationId xmlns:a16="http://schemas.microsoft.com/office/drawing/2014/main" id="{32183FA7-B32D-4DEC-83EB-6D3F3BED0A80}"/>
              </a:ext>
            </a:extLst>
          </p:cNvPr>
          <p:cNvSpPr/>
          <p:nvPr/>
        </p:nvSpPr>
        <p:spPr>
          <a:xfrm>
            <a:off x="5147029" y="3651859"/>
            <a:ext cx="1548000" cy="1399802"/>
          </a:xfrm>
          <a:prstGeom prst="rect">
            <a:avLst/>
          </a:prstGeom>
          <a:solidFill>
            <a:schemeClr val="bg1">
              <a:lumMod val="9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6" name="Rectangle 75">
            <a:extLst>
              <a:ext uri="{FF2B5EF4-FFF2-40B4-BE49-F238E27FC236}">
                <a16:creationId xmlns:a16="http://schemas.microsoft.com/office/drawing/2014/main" id="{B6EF1A24-3A56-4933-A009-21FD165AB877}"/>
              </a:ext>
            </a:extLst>
          </p:cNvPr>
          <p:cNvSpPr/>
          <p:nvPr/>
        </p:nvSpPr>
        <p:spPr>
          <a:xfrm>
            <a:off x="7060321" y="3609524"/>
            <a:ext cx="1548000" cy="336147"/>
          </a:xfrm>
          <a:prstGeom prst="rect">
            <a:avLst/>
          </a:prstGeom>
          <a:solidFill>
            <a:schemeClr val="bg1">
              <a:lumMod val="9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7" name="Rectangle 76">
            <a:extLst>
              <a:ext uri="{FF2B5EF4-FFF2-40B4-BE49-F238E27FC236}">
                <a16:creationId xmlns:a16="http://schemas.microsoft.com/office/drawing/2014/main" id="{744B6B5D-6370-4F9C-B6DE-025C927944C9}"/>
              </a:ext>
            </a:extLst>
          </p:cNvPr>
          <p:cNvSpPr/>
          <p:nvPr/>
        </p:nvSpPr>
        <p:spPr>
          <a:xfrm>
            <a:off x="7059529" y="4361225"/>
            <a:ext cx="1548000" cy="690436"/>
          </a:xfrm>
          <a:prstGeom prst="rect">
            <a:avLst/>
          </a:prstGeom>
          <a:solidFill>
            <a:schemeClr val="bg1">
              <a:lumMod val="9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8" name="Rectangle 77">
            <a:extLst>
              <a:ext uri="{FF2B5EF4-FFF2-40B4-BE49-F238E27FC236}">
                <a16:creationId xmlns:a16="http://schemas.microsoft.com/office/drawing/2014/main" id="{EFAC74BE-E5EA-42BC-B38E-70740257F3AC}"/>
              </a:ext>
            </a:extLst>
          </p:cNvPr>
          <p:cNvSpPr/>
          <p:nvPr/>
        </p:nvSpPr>
        <p:spPr>
          <a:xfrm>
            <a:off x="1543351" y="5576835"/>
            <a:ext cx="1548000" cy="675455"/>
          </a:xfrm>
          <a:prstGeom prst="rect">
            <a:avLst/>
          </a:prstGeom>
          <a:solidFill>
            <a:schemeClr val="bg1">
              <a:lumMod val="9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9" name="Rectangle 78">
            <a:extLst>
              <a:ext uri="{FF2B5EF4-FFF2-40B4-BE49-F238E27FC236}">
                <a16:creationId xmlns:a16="http://schemas.microsoft.com/office/drawing/2014/main" id="{BB7A5861-E57D-4E50-8360-B48BF8A97572}"/>
              </a:ext>
            </a:extLst>
          </p:cNvPr>
          <p:cNvSpPr/>
          <p:nvPr/>
        </p:nvSpPr>
        <p:spPr>
          <a:xfrm>
            <a:off x="3505231" y="5563606"/>
            <a:ext cx="3189798" cy="688684"/>
          </a:xfrm>
          <a:prstGeom prst="rect">
            <a:avLst/>
          </a:prstGeom>
          <a:solidFill>
            <a:schemeClr val="bg1">
              <a:lumMod val="9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3252810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Metrics help to improve security-business alignment</a:t>
            </a:r>
            <a:endParaRPr lang="en-CA" dirty="0"/>
          </a:p>
        </p:txBody>
      </p:sp>
      <p:sp>
        <p:nvSpPr>
          <p:cNvPr id="10" name="TextBox 9"/>
          <p:cNvSpPr txBox="1"/>
          <p:nvPr/>
        </p:nvSpPr>
        <p:spPr>
          <a:xfrm>
            <a:off x="251240" y="6286452"/>
            <a:ext cx="5206924" cy="253916"/>
          </a:xfrm>
          <a:prstGeom prst="rect">
            <a:avLst/>
          </a:prstGeom>
        </p:spPr>
        <p:txBody>
          <a:bodyPr wrap="square" rtlCol="0">
            <a:spAutoFit/>
          </a:bodyPr>
          <a:lstStyle/>
          <a:p>
            <a:r>
              <a:rPr lang="en-US" sz="1050" dirty="0"/>
              <a:t>Source: ISACA, 2018</a:t>
            </a:r>
            <a:endParaRPr lang="en-CA" sz="1050" dirty="0"/>
          </a:p>
        </p:txBody>
      </p:sp>
      <p:sp>
        <p:nvSpPr>
          <p:cNvPr id="12" name="Rectangle 11">
            <a:extLst>
              <a:ext uri="{FF2B5EF4-FFF2-40B4-BE49-F238E27FC236}">
                <a16:creationId xmlns:a16="http://schemas.microsoft.com/office/drawing/2014/main" id="{A017A4B4-D538-43D3-B66E-BCE915B03428}"/>
              </a:ext>
            </a:extLst>
          </p:cNvPr>
          <p:cNvSpPr/>
          <p:nvPr/>
        </p:nvSpPr>
        <p:spPr>
          <a:xfrm>
            <a:off x="251240" y="1288296"/>
            <a:ext cx="8620125" cy="646331"/>
          </a:xfrm>
          <a:prstGeom prst="rect">
            <a:avLst/>
          </a:prstGeom>
        </p:spPr>
        <p:txBody>
          <a:bodyPr wrap="square">
            <a:spAutoFit/>
          </a:bodyPr>
          <a:lstStyle/>
          <a:p>
            <a:r>
              <a:rPr lang="en-US" dirty="0"/>
              <a:t>While business leaders are now taking a greater interest in cybersecurity, alignment between the two groups still has room for improvement. </a:t>
            </a:r>
            <a:endParaRPr lang="en-CA" dirty="0"/>
          </a:p>
        </p:txBody>
      </p:sp>
      <p:grpSp>
        <p:nvGrpSpPr>
          <p:cNvPr id="67" name="Group 66">
            <a:extLst>
              <a:ext uri="{FF2B5EF4-FFF2-40B4-BE49-F238E27FC236}">
                <a16:creationId xmlns:a16="http://schemas.microsoft.com/office/drawing/2014/main" id="{57D4ACDF-04C5-4E1A-8826-5E2B7C503BDE}"/>
              </a:ext>
            </a:extLst>
          </p:cNvPr>
          <p:cNvGrpSpPr/>
          <p:nvPr/>
        </p:nvGrpSpPr>
        <p:grpSpPr>
          <a:xfrm>
            <a:off x="276646" y="3502718"/>
            <a:ext cx="4320761" cy="894654"/>
            <a:chOff x="276646" y="3502718"/>
            <a:chExt cx="4320761" cy="894654"/>
          </a:xfrm>
          <a:effectLst>
            <a:outerShdw blurRad="50800" dist="38100" dir="2700000" algn="tl" rotWithShape="0">
              <a:prstClr val="black">
                <a:alpha val="40000"/>
              </a:prstClr>
            </a:outerShdw>
          </a:effectLst>
        </p:grpSpPr>
        <p:grpSp>
          <p:nvGrpSpPr>
            <p:cNvPr id="15" name="Group 14">
              <a:extLst>
                <a:ext uri="{FF2B5EF4-FFF2-40B4-BE49-F238E27FC236}">
                  <a16:creationId xmlns:a16="http://schemas.microsoft.com/office/drawing/2014/main" id="{D9B95870-73E1-4E42-8244-5A45C6A0DCBC}"/>
                </a:ext>
              </a:extLst>
            </p:cNvPr>
            <p:cNvGrpSpPr/>
            <p:nvPr/>
          </p:nvGrpSpPr>
          <p:grpSpPr>
            <a:xfrm>
              <a:off x="276646" y="3502718"/>
              <a:ext cx="4320761" cy="894654"/>
              <a:chOff x="251240" y="2179048"/>
              <a:chExt cx="4320761" cy="894654"/>
            </a:xfrm>
          </p:grpSpPr>
          <p:sp>
            <p:nvSpPr>
              <p:cNvPr id="11" name="Rectangle 10">
                <a:extLst>
                  <a:ext uri="{FF2B5EF4-FFF2-40B4-BE49-F238E27FC236}">
                    <a16:creationId xmlns:a16="http://schemas.microsoft.com/office/drawing/2014/main" id="{DE2D5EBF-A4DA-4C9B-98BC-A60F580DC255}"/>
                  </a:ext>
                </a:extLst>
              </p:cNvPr>
              <p:cNvSpPr/>
              <p:nvPr/>
            </p:nvSpPr>
            <p:spPr>
              <a:xfrm>
                <a:off x="787195" y="2303209"/>
                <a:ext cx="3784806" cy="64633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CA" sz="1200" dirty="0"/>
              </a:p>
            </p:txBody>
          </p:sp>
          <p:sp>
            <p:nvSpPr>
              <p:cNvPr id="14" name="Oval 13">
                <a:extLst>
                  <a:ext uri="{FF2B5EF4-FFF2-40B4-BE49-F238E27FC236}">
                    <a16:creationId xmlns:a16="http://schemas.microsoft.com/office/drawing/2014/main" id="{48ED734C-6D3A-4214-AFB9-475ABCB34ED8}"/>
                  </a:ext>
                </a:extLst>
              </p:cNvPr>
              <p:cNvSpPr/>
              <p:nvPr/>
            </p:nvSpPr>
            <p:spPr>
              <a:xfrm>
                <a:off x="251240" y="2179048"/>
                <a:ext cx="894654" cy="89465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1600" b="1" dirty="0"/>
                  <a:t>41%</a:t>
                </a:r>
              </a:p>
            </p:txBody>
          </p:sp>
        </p:grpSp>
        <p:sp>
          <p:nvSpPr>
            <p:cNvPr id="16" name="Rectangle 15">
              <a:extLst>
                <a:ext uri="{FF2B5EF4-FFF2-40B4-BE49-F238E27FC236}">
                  <a16:creationId xmlns:a16="http://schemas.microsoft.com/office/drawing/2014/main" id="{B9C8AD7F-601C-4A67-BD8C-9F6D66A9F7F0}"/>
                </a:ext>
              </a:extLst>
            </p:cNvPr>
            <p:cNvSpPr/>
            <p:nvPr/>
          </p:nvSpPr>
          <p:spPr>
            <a:xfrm>
              <a:off x="1145894" y="3651397"/>
              <a:ext cx="3398411" cy="646331"/>
            </a:xfrm>
            <a:prstGeom prst="rect">
              <a:avLst/>
            </a:prstGeom>
          </p:spPr>
          <p:txBody>
            <a:bodyPr wrap="square">
              <a:spAutoFit/>
            </a:bodyPr>
            <a:lstStyle/>
            <a:p>
              <a:r>
                <a:rPr lang="en-US" sz="1200" dirty="0">
                  <a:solidFill>
                    <a:schemeClr val="bg1"/>
                  </a:solidFill>
                </a:rPr>
                <a:t>of boards take on cybersecurity directly rather than allocating it to another body (e.g. audit committee).</a:t>
              </a:r>
              <a:endParaRPr lang="en-CA" sz="1200" dirty="0">
                <a:solidFill>
                  <a:schemeClr val="bg1"/>
                </a:solidFill>
              </a:endParaRPr>
            </a:p>
          </p:txBody>
        </p:sp>
      </p:grpSp>
      <p:sp>
        <p:nvSpPr>
          <p:cNvPr id="18" name="Rectangle 17">
            <a:extLst>
              <a:ext uri="{FF2B5EF4-FFF2-40B4-BE49-F238E27FC236}">
                <a16:creationId xmlns:a16="http://schemas.microsoft.com/office/drawing/2014/main" id="{101006F9-5694-48CC-97B1-3B3F198E88E1}"/>
              </a:ext>
            </a:extLst>
          </p:cNvPr>
          <p:cNvSpPr/>
          <p:nvPr/>
        </p:nvSpPr>
        <p:spPr>
          <a:xfrm>
            <a:off x="251239" y="2099025"/>
            <a:ext cx="3784795" cy="369332"/>
          </a:xfrm>
          <a:prstGeom prst="rect">
            <a:avLst/>
          </a:prstGeom>
        </p:spPr>
        <p:txBody>
          <a:bodyPr wrap="square">
            <a:spAutoFit/>
          </a:bodyPr>
          <a:lstStyle/>
          <a:p>
            <a:r>
              <a:rPr lang="en-US" b="1" dirty="0"/>
              <a:t>Key statistics show that just . . .</a:t>
            </a:r>
            <a:endParaRPr lang="en-CA" b="1" dirty="0"/>
          </a:p>
        </p:txBody>
      </p:sp>
      <p:grpSp>
        <p:nvGrpSpPr>
          <p:cNvPr id="66" name="Group 65">
            <a:extLst>
              <a:ext uri="{FF2B5EF4-FFF2-40B4-BE49-F238E27FC236}">
                <a16:creationId xmlns:a16="http://schemas.microsoft.com/office/drawing/2014/main" id="{9EC75B8F-989B-427D-A1B6-FF85A921EB42}"/>
              </a:ext>
            </a:extLst>
          </p:cNvPr>
          <p:cNvGrpSpPr/>
          <p:nvPr/>
        </p:nvGrpSpPr>
        <p:grpSpPr>
          <a:xfrm>
            <a:off x="251240" y="2588297"/>
            <a:ext cx="4320760" cy="894654"/>
            <a:chOff x="251240" y="2588297"/>
            <a:chExt cx="4320760" cy="894654"/>
          </a:xfrm>
          <a:effectLst>
            <a:outerShdw blurRad="50800" dist="38100" dir="2700000" algn="tl" rotWithShape="0">
              <a:prstClr val="black">
                <a:alpha val="40000"/>
              </a:prstClr>
            </a:outerShdw>
          </a:effectLst>
        </p:grpSpPr>
        <p:grpSp>
          <p:nvGrpSpPr>
            <p:cNvPr id="20" name="Group 19">
              <a:extLst>
                <a:ext uri="{FF2B5EF4-FFF2-40B4-BE49-F238E27FC236}">
                  <a16:creationId xmlns:a16="http://schemas.microsoft.com/office/drawing/2014/main" id="{D754B3B7-B29A-4D9D-9244-BE52FB64037E}"/>
                </a:ext>
              </a:extLst>
            </p:cNvPr>
            <p:cNvGrpSpPr/>
            <p:nvPr/>
          </p:nvGrpSpPr>
          <p:grpSpPr>
            <a:xfrm>
              <a:off x="251240" y="2588297"/>
              <a:ext cx="4320760" cy="894654"/>
              <a:chOff x="251240" y="2179048"/>
              <a:chExt cx="4320760" cy="894654"/>
            </a:xfrm>
          </p:grpSpPr>
          <p:sp>
            <p:nvSpPr>
              <p:cNvPr id="21" name="Rectangle 20">
                <a:extLst>
                  <a:ext uri="{FF2B5EF4-FFF2-40B4-BE49-F238E27FC236}">
                    <a16:creationId xmlns:a16="http://schemas.microsoft.com/office/drawing/2014/main" id="{82B16A04-BD8F-47E8-AD0E-598A7CDC42CE}"/>
                  </a:ext>
                </a:extLst>
              </p:cNvPr>
              <p:cNvSpPr/>
              <p:nvPr/>
            </p:nvSpPr>
            <p:spPr>
              <a:xfrm>
                <a:off x="787194" y="2342834"/>
                <a:ext cx="3784806" cy="64633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CA" sz="1200" dirty="0"/>
              </a:p>
            </p:txBody>
          </p:sp>
          <p:sp>
            <p:nvSpPr>
              <p:cNvPr id="22" name="Oval 21">
                <a:extLst>
                  <a:ext uri="{FF2B5EF4-FFF2-40B4-BE49-F238E27FC236}">
                    <a16:creationId xmlns:a16="http://schemas.microsoft.com/office/drawing/2014/main" id="{82CC1DD9-A6D5-4CAE-A4E1-E16E775F7BDD}"/>
                  </a:ext>
                </a:extLst>
              </p:cNvPr>
              <p:cNvSpPr/>
              <p:nvPr/>
            </p:nvSpPr>
            <p:spPr>
              <a:xfrm>
                <a:off x="251240" y="2179048"/>
                <a:ext cx="894654" cy="89465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1600" b="1" dirty="0"/>
                  <a:t>5%</a:t>
                </a:r>
              </a:p>
            </p:txBody>
          </p:sp>
        </p:grpSp>
        <p:sp>
          <p:nvSpPr>
            <p:cNvPr id="23" name="Rectangle 22">
              <a:extLst>
                <a:ext uri="{FF2B5EF4-FFF2-40B4-BE49-F238E27FC236}">
                  <a16:creationId xmlns:a16="http://schemas.microsoft.com/office/drawing/2014/main" id="{7B554446-6271-4E41-994F-1B4A26CE6244}"/>
                </a:ext>
              </a:extLst>
            </p:cNvPr>
            <p:cNvSpPr/>
            <p:nvPr/>
          </p:nvSpPr>
          <p:spPr>
            <a:xfrm>
              <a:off x="1145894" y="2776601"/>
              <a:ext cx="3426106" cy="646331"/>
            </a:xfrm>
            <a:prstGeom prst="rect">
              <a:avLst/>
            </a:prstGeom>
          </p:spPr>
          <p:txBody>
            <a:bodyPr wrap="square">
              <a:spAutoFit/>
            </a:bodyPr>
            <a:lstStyle/>
            <a:p>
              <a:r>
                <a:rPr lang="en-US" sz="1200" dirty="0">
                  <a:solidFill>
                    <a:schemeClr val="bg1"/>
                  </a:solidFill>
                </a:rPr>
                <a:t>of public companies feel very confident that they are properly secured against a cyberattack.</a:t>
              </a:r>
              <a:endParaRPr lang="en-CA" sz="1200" dirty="0">
                <a:solidFill>
                  <a:schemeClr val="bg1"/>
                </a:solidFill>
              </a:endParaRPr>
            </a:p>
          </p:txBody>
        </p:sp>
      </p:grpSp>
      <p:grpSp>
        <p:nvGrpSpPr>
          <p:cNvPr id="63" name="Group 62">
            <a:extLst>
              <a:ext uri="{FF2B5EF4-FFF2-40B4-BE49-F238E27FC236}">
                <a16:creationId xmlns:a16="http://schemas.microsoft.com/office/drawing/2014/main" id="{B4DCCE5B-472F-48ED-AE2F-6AC5D5ABCE7F}"/>
              </a:ext>
            </a:extLst>
          </p:cNvPr>
          <p:cNvGrpSpPr/>
          <p:nvPr/>
        </p:nvGrpSpPr>
        <p:grpSpPr>
          <a:xfrm>
            <a:off x="276646" y="4417139"/>
            <a:ext cx="4320761" cy="894654"/>
            <a:chOff x="251240" y="2179048"/>
            <a:chExt cx="4320761" cy="894654"/>
          </a:xfrm>
          <a:effectLst>
            <a:outerShdw blurRad="50800" dist="38100" dir="2700000" algn="tl" rotWithShape="0">
              <a:prstClr val="black">
                <a:alpha val="40000"/>
              </a:prstClr>
            </a:outerShdw>
          </a:effectLst>
        </p:grpSpPr>
        <p:sp>
          <p:nvSpPr>
            <p:cNvPr id="64" name="Rectangle 63">
              <a:extLst>
                <a:ext uri="{FF2B5EF4-FFF2-40B4-BE49-F238E27FC236}">
                  <a16:creationId xmlns:a16="http://schemas.microsoft.com/office/drawing/2014/main" id="{E36DE5B8-4D18-49F1-8207-40EEA3B6267F}"/>
                </a:ext>
              </a:extLst>
            </p:cNvPr>
            <p:cNvSpPr/>
            <p:nvPr/>
          </p:nvSpPr>
          <p:spPr>
            <a:xfrm>
              <a:off x="787195" y="2303209"/>
              <a:ext cx="3784806" cy="64633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CA" sz="1200" dirty="0"/>
            </a:p>
          </p:txBody>
        </p:sp>
        <p:sp>
          <p:nvSpPr>
            <p:cNvPr id="65" name="Oval 64">
              <a:extLst>
                <a:ext uri="{FF2B5EF4-FFF2-40B4-BE49-F238E27FC236}">
                  <a16:creationId xmlns:a16="http://schemas.microsoft.com/office/drawing/2014/main" id="{2C7E28F9-8F0A-49D8-AAC6-36FF58A88023}"/>
                </a:ext>
              </a:extLst>
            </p:cNvPr>
            <p:cNvSpPr/>
            <p:nvPr/>
          </p:nvSpPr>
          <p:spPr>
            <a:xfrm>
              <a:off x="251240" y="2179048"/>
              <a:ext cx="894654" cy="89465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1600" b="1" dirty="0"/>
                <a:t>19%</a:t>
              </a:r>
            </a:p>
          </p:txBody>
        </p:sp>
      </p:grpSp>
      <p:sp>
        <p:nvSpPr>
          <p:cNvPr id="68" name="Rectangle 67">
            <a:extLst>
              <a:ext uri="{FF2B5EF4-FFF2-40B4-BE49-F238E27FC236}">
                <a16:creationId xmlns:a16="http://schemas.microsoft.com/office/drawing/2014/main" id="{1DB676C4-7C35-4F42-9C4A-85DF078C8DC3}"/>
              </a:ext>
            </a:extLst>
          </p:cNvPr>
          <p:cNvSpPr/>
          <p:nvPr/>
        </p:nvSpPr>
        <p:spPr>
          <a:xfrm>
            <a:off x="1145894" y="4630459"/>
            <a:ext cx="3400700" cy="461665"/>
          </a:xfrm>
          <a:prstGeom prst="rect">
            <a:avLst/>
          </a:prstGeom>
        </p:spPr>
        <p:txBody>
          <a:bodyPr wrap="square">
            <a:spAutoFit/>
          </a:bodyPr>
          <a:lstStyle/>
          <a:p>
            <a:r>
              <a:rPr lang="en-US" sz="1200" dirty="0">
                <a:solidFill>
                  <a:schemeClr val="bg1"/>
                </a:solidFill>
              </a:rPr>
              <a:t>of private companies do not discuss cybersecurity with the board.</a:t>
            </a:r>
            <a:endParaRPr lang="en-CA" sz="1200" dirty="0">
              <a:solidFill>
                <a:schemeClr val="bg1"/>
              </a:solidFill>
            </a:endParaRPr>
          </a:p>
        </p:txBody>
      </p:sp>
      <p:cxnSp>
        <p:nvCxnSpPr>
          <p:cNvPr id="72" name="Straight Connector 71">
            <a:extLst>
              <a:ext uri="{FF2B5EF4-FFF2-40B4-BE49-F238E27FC236}">
                <a16:creationId xmlns:a16="http://schemas.microsoft.com/office/drawing/2014/main" id="{B1194536-E197-4548-8964-203471FAC9FB}"/>
              </a:ext>
            </a:extLst>
          </p:cNvPr>
          <p:cNvCxnSpPr>
            <a:stCxn id="64" idx="2"/>
          </p:cNvCxnSpPr>
          <p:nvPr/>
        </p:nvCxnSpPr>
        <p:spPr>
          <a:xfrm>
            <a:off x="2705004" y="5187631"/>
            <a:ext cx="3472" cy="563299"/>
          </a:xfrm>
          <a:prstGeom prst="line">
            <a:avLst/>
          </a:prstGeom>
          <a:ln w="2540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56BB58AA-45F8-475C-A09B-EED864BD05D7}"/>
              </a:ext>
            </a:extLst>
          </p:cNvPr>
          <p:cNvCxnSpPr>
            <a:cxnSpLocks/>
          </p:cNvCxnSpPr>
          <p:nvPr/>
        </p:nvCxnSpPr>
        <p:spPr>
          <a:xfrm>
            <a:off x="2731625" y="5750930"/>
            <a:ext cx="2326517" cy="0"/>
          </a:xfrm>
          <a:prstGeom prst="line">
            <a:avLst/>
          </a:prstGeom>
          <a:ln w="2540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09C29FF8-C6B1-43A3-92BF-CD0B7E2C05C9}"/>
              </a:ext>
            </a:extLst>
          </p:cNvPr>
          <p:cNvCxnSpPr/>
          <p:nvPr/>
        </p:nvCxnSpPr>
        <p:spPr>
          <a:xfrm flipV="1">
            <a:off x="5058142" y="2280213"/>
            <a:ext cx="0" cy="3470717"/>
          </a:xfrm>
          <a:prstGeom prst="line">
            <a:avLst/>
          </a:prstGeom>
          <a:ln w="25400">
            <a:solidFill>
              <a:schemeClr val="accent2"/>
            </a:solidFill>
            <a:prstDash val="lgDash"/>
          </a:ln>
        </p:spPr>
        <p:style>
          <a:lnRef idx="1">
            <a:schemeClr val="accent1"/>
          </a:lnRef>
          <a:fillRef idx="0">
            <a:schemeClr val="accent1"/>
          </a:fillRef>
          <a:effectRef idx="0">
            <a:schemeClr val="accent1"/>
          </a:effectRef>
          <a:fontRef idx="minor">
            <a:schemeClr val="tx1"/>
          </a:fontRef>
        </p:style>
      </p:cxnSp>
      <p:grpSp>
        <p:nvGrpSpPr>
          <p:cNvPr id="89" name="Group 88">
            <a:extLst>
              <a:ext uri="{FF2B5EF4-FFF2-40B4-BE49-F238E27FC236}">
                <a16:creationId xmlns:a16="http://schemas.microsoft.com/office/drawing/2014/main" id="{D097F148-C48E-4F44-93DE-3CC9E703404D}"/>
              </a:ext>
            </a:extLst>
          </p:cNvPr>
          <p:cNvGrpSpPr/>
          <p:nvPr/>
        </p:nvGrpSpPr>
        <p:grpSpPr>
          <a:xfrm>
            <a:off x="5458164" y="2797073"/>
            <a:ext cx="3096774" cy="2235201"/>
            <a:chOff x="310684" y="1569845"/>
            <a:chExt cx="3096774" cy="2235201"/>
          </a:xfrm>
          <a:effectLst>
            <a:outerShdw blurRad="50800" dist="38100" dir="2700000" algn="tl" rotWithShape="0">
              <a:prstClr val="black">
                <a:alpha val="40000"/>
              </a:prstClr>
            </a:outerShdw>
          </a:effectLst>
        </p:grpSpPr>
        <p:sp>
          <p:nvSpPr>
            <p:cNvPr id="90" name="Text Placeholder 12">
              <a:extLst>
                <a:ext uri="{FF2B5EF4-FFF2-40B4-BE49-F238E27FC236}">
                  <a16:creationId xmlns:a16="http://schemas.microsoft.com/office/drawing/2014/main" id="{8961AB80-8ACA-4FD2-925C-CFAA0D41FCE4}"/>
                </a:ext>
              </a:extLst>
            </p:cNvPr>
            <p:cNvSpPr txBox="1">
              <a:spLocks/>
            </p:cNvSpPr>
            <p:nvPr/>
          </p:nvSpPr>
          <p:spPr>
            <a:xfrm>
              <a:off x="323390" y="1856833"/>
              <a:ext cx="3084068" cy="1948213"/>
            </a:xfrm>
            <a:prstGeom prst="rect">
              <a:avLst/>
            </a:prstGeom>
            <a:solidFill>
              <a:schemeClr val="bg1">
                <a:lumMod val="95000"/>
              </a:schemeClr>
            </a:solidFill>
            <a:ln w="25400">
              <a:solidFill>
                <a:schemeClr val="bg1">
                  <a:lumMod val="95000"/>
                </a:schemeClr>
              </a:solidFill>
            </a:ln>
            <a:effectLst>
              <a:outerShdw blurRad="25400" dist="25400" dir="2700000" algn="ctr" rotWithShape="0">
                <a:srgbClr val="000000">
                  <a:alpha val="10000"/>
                </a:srgbClr>
              </a:outerShdw>
            </a:effectLst>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600"/>
                </a:spcAft>
                <a:buClr>
                  <a:srgbClr val="333333"/>
                </a:buClr>
                <a:buSzPct val="100000"/>
                <a:buNone/>
              </a:pPr>
              <a:r>
                <a:rPr lang="en-US" b="1" dirty="0">
                  <a:solidFill>
                    <a:srgbClr val="333333"/>
                  </a:solidFill>
                </a:rPr>
                <a:t>Metrics help to level the playing field</a:t>
              </a:r>
            </a:p>
            <a:p>
              <a:pPr marL="0" indent="0">
                <a:spcBef>
                  <a:spcPts val="0"/>
                </a:spcBef>
                <a:spcAft>
                  <a:spcPts val="600"/>
                </a:spcAft>
                <a:buClr>
                  <a:srgbClr val="333333"/>
                </a:buClr>
                <a:buSzPct val="100000"/>
                <a:buNone/>
              </a:pPr>
              <a:r>
                <a:rPr lang="en-US" dirty="0">
                  <a:solidFill>
                    <a:srgbClr val="333333"/>
                  </a:solidFill>
                </a:rPr>
                <a:t>Poor alignment between security and the business often stems from difficulties with explaining how security objectives support business goals, which is ultimately a communication problem.</a:t>
              </a:r>
            </a:p>
            <a:p>
              <a:pPr marL="0" indent="0">
                <a:spcBef>
                  <a:spcPts val="0"/>
                </a:spcBef>
                <a:spcAft>
                  <a:spcPts val="600"/>
                </a:spcAft>
                <a:buClr>
                  <a:srgbClr val="333333"/>
                </a:buClr>
                <a:buSzPct val="100000"/>
                <a:buNone/>
              </a:pPr>
              <a:r>
                <a:rPr lang="en-US" dirty="0">
                  <a:solidFill>
                    <a:srgbClr val="333333"/>
                  </a:solidFill>
                </a:rPr>
                <a:t>However, metrics help to facilitate these conversations, as long as the metrics are expressed in practical, relatable terms.</a:t>
              </a:r>
            </a:p>
          </p:txBody>
        </p:sp>
        <p:pic>
          <p:nvPicPr>
            <p:cNvPr id="91" name="Picture 90">
              <a:extLst>
                <a:ext uri="{FF2B5EF4-FFF2-40B4-BE49-F238E27FC236}">
                  <a16:creationId xmlns:a16="http://schemas.microsoft.com/office/drawing/2014/main" id="{4A50BCCD-46CD-47E9-B3A9-9B14E51F5AE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0684" y="1569845"/>
              <a:ext cx="3096774" cy="286513"/>
            </a:xfrm>
            <a:prstGeom prst="rect">
              <a:avLst/>
            </a:prstGeom>
          </p:spPr>
        </p:pic>
      </p:grpSp>
      <p:cxnSp>
        <p:nvCxnSpPr>
          <p:cNvPr id="98" name="Straight Connector 97">
            <a:extLst>
              <a:ext uri="{FF2B5EF4-FFF2-40B4-BE49-F238E27FC236}">
                <a16:creationId xmlns:a16="http://schemas.microsoft.com/office/drawing/2014/main" id="{E2CC0275-9E89-41E1-8D7B-EFF6F8A6BA52}"/>
              </a:ext>
            </a:extLst>
          </p:cNvPr>
          <p:cNvCxnSpPr>
            <a:cxnSpLocks/>
          </p:cNvCxnSpPr>
          <p:nvPr/>
        </p:nvCxnSpPr>
        <p:spPr>
          <a:xfrm>
            <a:off x="5058142" y="2280213"/>
            <a:ext cx="1948409" cy="0"/>
          </a:xfrm>
          <a:prstGeom prst="line">
            <a:avLst/>
          </a:prstGeom>
          <a:ln w="2540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65CE02B3-972A-465F-8EDE-108C140B3A17}"/>
              </a:ext>
            </a:extLst>
          </p:cNvPr>
          <p:cNvCxnSpPr>
            <a:stCxn id="91" idx="0"/>
          </p:cNvCxnSpPr>
          <p:nvPr/>
        </p:nvCxnSpPr>
        <p:spPr>
          <a:xfrm flipV="1">
            <a:off x="7006551" y="2280213"/>
            <a:ext cx="6353" cy="516860"/>
          </a:xfrm>
          <a:prstGeom prst="line">
            <a:avLst/>
          </a:prstGeom>
          <a:ln w="25400">
            <a:solidFill>
              <a:schemeClr val="accent2"/>
            </a:solidFill>
            <a:prstDash val="lgDash"/>
            <a:headEnd type="triangl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7310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5A260F3A-6ABA-4C20-A2DC-3ABACA004917}"/>
              </a:ext>
            </a:extLst>
          </p:cNvPr>
          <p:cNvSpPr>
            <a:spLocks noGrp="1"/>
          </p:cNvSpPr>
          <p:nvPr>
            <p:ph type="title"/>
          </p:nvPr>
        </p:nvSpPr>
        <p:spPr>
          <a:xfrm>
            <a:off x="251520" y="260648"/>
            <a:ext cx="8625780" cy="864096"/>
          </a:xfrm>
        </p:spPr>
        <p:txBody>
          <a:bodyPr/>
          <a:lstStyle/>
          <a:p>
            <a:r>
              <a:rPr lang="en-CA" dirty="0"/>
              <a:t>Security metrics benefit the business</a:t>
            </a:r>
          </a:p>
        </p:txBody>
      </p:sp>
      <p:sp>
        <p:nvSpPr>
          <p:cNvPr id="18" name="Text Placeholder 2">
            <a:extLst>
              <a:ext uri="{FF2B5EF4-FFF2-40B4-BE49-F238E27FC236}">
                <a16:creationId xmlns:a16="http://schemas.microsoft.com/office/drawing/2014/main" id="{358BBAB7-4277-4BB5-BE80-AECD85624E3F}"/>
              </a:ext>
            </a:extLst>
          </p:cNvPr>
          <p:cNvSpPr txBox="1">
            <a:spLocks/>
          </p:cNvSpPr>
          <p:nvPr/>
        </p:nvSpPr>
        <p:spPr>
          <a:xfrm>
            <a:off x="257176" y="1232756"/>
            <a:ext cx="8620124" cy="657225"/>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800" dirty="0"/>
              <a:t>Executives get just as much out of management metrics as the people running them</a:t>
            </a:r>
            <a:r>
              <a:rPr lang="en-CA" dirty="0"/>
              <a:t>. </a:t>
            </a:r>
          </a:p>
        </p:txBody>
      </p:sp>
      <p:sp>
        <p:nvSpPr>
          <p:cNvPr id="19" name="Oval 145407">
            <a:extLst>
              <a:ext uri="{FF2B5EF4-FFF2-40B4-BE49-F238E27FC236}">
                <a16:creationId xmlns:a16="http://schemas.microsoft.com/office/drawing/2014/main" id="{F5715780-8AC5-4247-B46C-0CC7A295A7EA}"/>
              </a:ext>
            </a:extLst>
          </p:cNvPr>
          <p:cNvSpPr/>
          <p:nvPr/>
        </p:nvSpPr>
        <p:spPr>
          <a:xfrm>
            <a:off x="435333" y="1982676"/>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a:t>1</a:t>
            </a:r>
          </a:p>
        </p:txBody>
      </p:sp>
      <p:sp>
        <p:nvSpPr>
          <p:cNvPr id="20" name="Oval 145408">
            <a:extLst>
              <a:ext uri="{FF2B5EF4-FFF2-40B4-BE49-F238E27FC236}">
                <a16:creationId xmlns:a16="http://schemas.microsoft.com/office/drawing/2014/main" id="{4CD3BDFE-4052-443F-BCF8-F2B342B8D5D2}"/>
              </a:ext>
            </a:extLst>
          </p:cNvPr>
          <p:cNvSpPr/>
          <p:nvPr/>
        </p:nvSpPr>
        <p:spPr>
          <a:xfrm>
            <a:off x="435333" y="3492087"/>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a:t>2</a:t>
            </a:r>
          </a:p>
        </p:txBody>
      </p:sp>
      <p:sp>
        <p:nvSpPr>
          <p:cNvPr id="21" name="Oval 145410">
            <a:extLst>
              <a:ext uri="{FF2B5EF4-FFF2-40B4-BE49-F238E27FC236}">
                <a16:creationId xmlns:a16="http://schemas.microsoft.com/office/drawing/2014/main" id="{D27EB997-4D33-478C-991F-88A28692CCB9}"/>
              </a:ext>
            </a:extLst>
          </p:cNvPr>
          <p:cNvSpPr/>
          <p:nvPr/>
        </p:nvSpPr>
        <p:spPr>
          <a:xfrm>
            <a:off x="435333" y="4980612"/>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a:t>3</a:t>
            </a:r>
          </a:p>
        </p:txBody>
      </p:sp>
      <p:sp>
        <p:nvSpPr>
          <p:cNvPr id="22" name="TextBox 21">
            <a:extLst>
              <a:ext uri="{FF2B5EF4-FFF2-40B4-BE49-F238E27FC236}">
                <a16:creationId xmlns:a16="http://schemas.microsoft.com/office/drawing/2014/main" id="{88E4907E-79F9-44FE-A6C8-0B62CBE943C0}"/>
              </a:ext>
            </a:extLst>
          </p:cNvPr>
          <p:cNvSpPr txBox="1"/>
          <p:nvPr/>
        </p:nvSpPr>
        <p:spPr>
          <a:xfrm>
            <a:off x="941831" y="2010108"/>
            <a:ext cx="7388352" cy="307777"/>
          </a:xfrm>
          <a:prstGeom prst="rect">
            <a:avLst/>
          </a:prstGeom>
        </p:spPr>
        <p:txBody>
          <a:bodyPr wrap="square" rtlCol="0">
            <a:spAutoFit/>
          </a:bodyPr>
          <a:lstStyle/>
          <a:p>
            <a:r>
              <a:rPr lang="en-CA" sz="1400" b="1" dirty="0"/>
              <a:t>Metrics assuage executives’ fears </a:t>
            </a:r>
          </a:p>
        </p:txBody>
      </p:sp>
      <p:sp>
        <p:nvSpPr>
          <p:cNvPr id="23" name="TextBox 22">
            <a:extLst>
              <a:ext uri="{FF2B5EF4-FFF2-40B4-BE49-F238E27FC236}">
                <a16:creationId xmlns:a16="http://schemas.microsoft.com/office/drawing/2014/main" id="{760BC855-B631-4990-9543-F160105F9C22}"/>
              </a:ext>
            </a:extLst>
          </p:cNvPr>
          <p:cNvSpPr txBox="1"/>
          <p:nvPr/>
        </p:nvSpPr>
        <p:spPr>
          <a:xfrm>
            <a:off x="941831" y="3526006"/>
            <a:ext cx="7388352" cy="307777"/>
          </a:xfrm>
          <a:prstGeom prst="rect">
            <a:avLst/>
          </a:prstGeom>
        </p:spPr>
        <p:txBody>
          <a:bodyPr wrap="square" rtlCol="0">
            <a:spAutoFit/>
          </a:bodyPr>
          <a:lstStyle/>
          <a:p>
            <a:r>
              <a:rPr lang="en-CA" sz="1400" b="1" dirty="0"/>
              <a:t>Metrics answer executives’ questions</a:t>
            </a:r>
          </a:p>
        </p:txBody>
      </p:sp>
      <p:sp>
        <p:nvSpPr>
          <p:cNvPr id="24" name="TextBox 23">
            <a:extLst>
              <a:ext uri="{FF2B5EF4-FFF2-40B4-BE49-F238E27FC236}">
                <a16:creationId xmlns:a16="http://schemas.microsoft.com/office/drawing/2014/main" id="{12E10AB8-536A-4A0D-B1F3-92CD3BF5969B}"/>
              </a:ext>
            </a:extLst>
          </p:cNvPr>
          <p:cNvSpPr txBox="1"/>
          <p:nvPr/>
        </p:nvSpPr>
        <p:spPr>
          <a:xfrm>
            <a:off x="941831" y="5030162"/>
            <a:ext cx="7388352" cy="307777"/>
          </a:xfrm>
          <a:prstGeom prst="rect">
            <a:avLst/>
          </a:prstGeom>
        </p:spPr>
        <p:txBody>
          <a:bodyPr wrap="square" rtlCol="0">
            <a:spAutoFit/>
          </a:bodyPr>
          <a:lstStyle/>
          <a:p>
            <a:r>
              <a:rPr lang="en-CA" sz="1400" b="1" dirty="0"/>
              <a:t>Metrics help to continually prove security’s worth </a:t>
            </a:r>
          </a:p>
        </p:txBody>
      </p:sp>
      <p:sp>
        <p:nvSpPr>
          <p:cNvPr id="25" name="TextBox 24">
            <a:extLst>
              <a:ext uri="{FF2B5EF4-FFF2-40B4-BE49-F238E27FC236}">
                <a16:creationId xmlns:a16="http://schemas.microsoft.com/office/drawing/2014/main" id="{88BF4EB3-6AC1-43CB-A8C7-9CC91227073F}"/>
              </a:ext>
            </a:extLst>
          </p:cNvPr>
          <p:cNvSpPr txBox="1"/>
          <p:nvPr/>
        </p:nvSpPr>
        <p:spPr>
          <a:xfrm>
            <a:off x="941831" y="2266086"/>
            <a:ext cx="7537558" cy="1015663"/>
          </a:xfrm>
          <a:prstGeom prst="rect">
            <a:avLst/>
          </a:prstGeom>
        </p:spPr>
        <p:txBody>
          <a:bodyPr wrap="square" rtlCol="0">
            <a:spAutoFit/>
          </a:bodyPr>
          <a:lstStyle/>
          <a:p>
            <a:pPr marL="285750" indent="-285750">
              <a:buFont typeface="Arial" panose="020B0604020202020204" pitchFamily="34" charset="0"/>
              <a:buChar char="•"/>
            </a:pPr>
            <a:r>
              <a:rPr lang="en-CA" sz="1200" dirty="0"/>
              <a:t>Metrics help executives (and security leaders) feel more at ease with where the company is security-wise. Metrics help identify areas for improvement and gaps in the organization’s security posture that can be filled. A good metrics program will help identify deficiencies in most areas, even outside the security program, helping to identify what work needs to be done to reduce risk and increase the security posture of the organization. </a:t>
            </a:r>
          </a:p>
        </p:txBody>
      </p:sp>
      <p:cxnSp>
        <p:nvCxnSpPr>
          <p:cNvPr id="26" name="Straight Connector 2">
            <a:extLst>
              <a:ext uri="{FF2B5EF4-FFF2-40B4-BE49-F238E27FC236}">
                <a16:creationId xmlns:a16="http://schemas.microsoft.com/office/drawing/2014/main" id="{8E7D4B0B-CFBB-495B-8C9C-02B4F0CD585B}"/>
              </a:ext>
            </a:extLst>
          </p:cNvPr>
          <p:cNvCxnSpPr/>
          <p:nvPr/>
        </p:nvCxnSpPr>
        <p:spPr>
          <a:xfrm flipH="1" flipV="1">
            <a:off x="578491" y="3398643"/>
            <a:ext cx="7895578" cy="674"/>
          </a:xfrm>
          <a:prstGeom prst="line">
            <a:avLst/>
          </a:prstGeom>
          <a:ln w="25400">
            <a:solidFill>
              <a:schemeClr val="bg1">
                <a:lumMod val="9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7" name="Straight Connector 2">
            <a:extLst>
              <a:ext uri="{FF2B5EF4-FFF2-40B4-BE49-F238E27FC236}">
                <a16:creationId xmlns:a16="http://schemas.microsoft.com/office/drawing/2014/main" id="{ED443C80-FF04-43A4-B393-41EBC6C703C5}"/>
              </a:ext>
            </a:extLst>
          </p:cNvPr>
          <p:cNvCxnSpPr/>
          <p:nvPr/>
        </p:nvCxnSpPr>
        <p:spPr>
          <a:xfrm flipH="1" flipV="1">
            <a:off x="578491" y="4903573"/>
            <a:ext cx="7895578" cy="674"/>
          </a:xfrm>
          <a:prstGeom prst="line">
            <a:avLst/>
          </a:prstGeom>
          <a:ln w="25400">
            <a:solidFill>
              <a:schemeClr val="bg1">
                <a:lumMod val="9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E7DA1FF4-8356-4BCA-B207-4E7D97AE443C}"/>
              </a:ext>
            </a:extLst>
          </p:cNvPr>
          <p:cNvSpPr txBox="1"/>
          <p:nvPr/>
        </p:nvSpPr>
        <p:spPr>
          <a:xfrm>
            <a:off x="941831" y="3796319"/>
            <a:ext cx="7532237" cy="1015663"/>
          </a:xfrm>
          <a:prstGeom prst="rect">
            <a:avLst/>
          </a:prstGeom>
        </p:spPr>
        <p:txBody>
          <a:bodyPr wrap="square" rtlCol="0">
            <a:spAutoFit/>
          </a:bodyPr>
          <a:lstStyle/>
          <a:p>
            <a:pPr marL="285750" indent="-285750">
              <a:buFont typeface="Arial" panose="020B0604020202020204" pitchFamily="34" charset="0"/>
              <a:buChar char="•"/>
            </a:pPr>
            <a:r>
              <a:rPr lang="en-CA" sz="1200" dirty="0"/>
              <a:t>Numbers either help ease confusion or signify other areas for improvement. Offering quantifiable evidence, in a language that the business can understand, offers better understanding and insight into the information security program. Metrics also help educate on types of threats, staff needed for security, and budget needs to decrease risk based on management’s threat tolerance. Metrics help make an organization more transparent, prepared, and knowledgeable.</a:t>
            </a:r>
          </a:p>
        </p:txBody>
      </p:sp>
      <p:cxnSp>
        <p:nvCxnSpPr>
          <p:cNvPr id="29" name="Straight Connector 2">
            <a:extLst>
              <a:ext uri="{FF2B5EF4-FFF2-40B4-BE49-F238E27FC236}">
                <a16:creationId xmlns:a16="http://schemas.microsoft.com/office/drawing/2014/main" id="{FBAF1DED-5E01-40A9-A762-0067348D9E70}"/>
              </a:ext>
            </a:extLst>
          </p:cNvPr>
          <p:cNvCxnSpPr/>
          <p:nvPr/>
        </p:nvCxnSpPr>
        <p:spPr>
          <a:xfrm flipH="1" flipV="1">
            <a:off x="578491" y="1915475"/>
            <a:ext cx="7895578" cy="674"/>
          </a:xfrm>
          <a:prstGeom prst="line">
            <a:avLst/>
          </a:prstGeom>
          <a:ln w="25400">
            <a:solidFill>
              <a:schemeClr val="bg1">
                <a:lumMod val="9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985FCAB4-4A12-4931-9871-06919821C3F8}"/>
              </a:ext>
            </a:extLst>
          </p:cNvPr>
          <p:cNvSpPr txBox="1"/>
          <p:nvPr/>
        </p:nvSpPr>
        <p:spPr>
          <a:xfrm>
            <a:off x="941830" y="5315182"/>
            <a:ext cx="7532237" cy="1015663"/>
          </a:xfrm>
          <a:prstGeom prst="rect">
            <a:avLst/>
          </a:prstGeom>
        </p:spPr>
        <p:txBody>
          <a:bodyPr wrap="square" rtlCol="0">
            <a:spAutoFit/>
          </a:bodyPr>
          <a:lstStyle/>
          <a:p>
            <a:pPr marL="285750" indent="-285750">
              <a:buFont typeface="Arial" panose="020B0604020202020204" pitchFamily="34" charset="0"/>
              <a:buChar char="•"/>
            </a:pPr>
            <a:r>
              <a:rPr lang="en-CA" sz="1200" dirty="0"/>
              <a:t>Traditionally, the security team has had to fight for a seat at the executive table, with little to no way to communicate with the business. However, the new trend is that the security team is now being invited before they have even asked to join. This trend allows the security team to better communicate on the organization’s security posture, describe threats and vulnerabilities, present a “plan of action,” and get a pulse on the organization’s risk tolerance.</a:t>
            </a:r>
          </a:p>
        </p:txBody>
      </p:sp>
    </p:spTree>
    <p:extLst>
      <p:ext uri="{BB962C8B-B14F-4D97-AF65-F5344CB8AC3E}">
        <p14:creationId xmlns:p14="http://schemas.microsoft.com/office/powerpoint/2010/main" val="2783153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65463-CA50-47B4-A8C6-6079E613EA26}"/>
              </a:ext>
            </a:extLst>
          </p:cNvPr>
          <p:cNvSpPr>
            <a:spLocks noGrp="1"/>
          </p:cNvSpPr>
          <p:nvPr>
            <p:ph type="title"/>
          </p:nvPr>
        </p:nvSpPr>
        <p:spPr/>
        <p:txBody>
          <a:bodyPr/>
          <a:lstStyle/>
          <a:p>
            <a:r>
              <a:rPr lang="en-US" dirty="0"/>
              <a:t>Common myths make security metrics seem challenging</a:t>
            </a:r>
            <a:endParaRPr lang="en-CA" dirty="0"/>
          </a:p>
        </p:txBody>
      </p:sp>
      <p:sp>
        <p:nvSpPr>
          <p:cNvPr id="7" name="Arrow: Pentagon 6">
            <a:extLst>
              <a:ext uri="{FF2B5EF4-FFF2-40B4-BE49-F238E27FC236}">
                <a16:creationId xmlns:a16="http://schemas.microsoft.com/office/drawing/2014/main" id="{0C3C10D7-68F8-4D98-A2DF-279F2E74BD11}"/>
              </a:ext>
            </a:extLst>
          </p:cNvPr>
          <p:cNvSpPr/>
          <p:nvPr/>
        </p:nvSpPr>
        <p:spPr>
          <a:xfrm rot="10800000">
            <a:off x="320634" y="3330333"/>
            <a:ext cx="786820" cy="864090"/>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Arrow: Pentagon 7">
            <a:extLst>
              <a:ext uri="{FF2B5EF4-FFF2-40B4-BE49-F238E27FC236}">
                <a16:creationId xmlns:a16="http://schemas.microsoft.com/office/drawing/2014/main" id="{3DA80DAE-2257-4B40-BBB3-C54EEC7F1AF0}"/>
              </a:ext>
            </a:extLst>
          </p:cNvPr>
          <p:cNvSpPr/>
          <p:nvPr/>
        </p:nvSpPr>
        <p:spPr>
          <a:xfrm>
            <a:off x="3369558" y="3330330"/>
            <a:ext cx="5507742" cy="864090"/>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sz="1200" dirty="0"/>
          </a:p>
        </p:txBody>
      </p:sp>
      <p:sp>
        <p:nvSpPr>
          <p:cNvPr id="9" name="TextBox 8">
            <a:extLst>
              <a:ext uri="{FF2B5EF4-FFF2-40B4-BE49-F238E27FC236}">
                <a16:creationId xmlns:a16="http://schemas.microsoft.com/office/drawing/2014/main" id="{268E597F-A414-467F-8E5D-71DCE9E769C5}"/>
              </a:ext>
            </a:extLst>
          </p:cNvPr>
          <p:cNvSpPr txBox="1"/>
          <p:nvPr/>
        </p:nvSpPr>
        <p:spPr>
          <a:xfrm>
            <a:off x="620217" y="3500289"/>
            <a:ext cx="236046" cy="718019"/>
          </a:xfrm>
          <a:prstGeom prst="rect">
            <a:avLst/>
          </a:prstGeom>
        </p:spPr>
        <p:txBody>
          <a:bodyPr wrap="square" rtlCol="0">
            <a:spAutoFit/>
          </a:bodyPr>
          <a:lstStyle/>
          <a:p>
            <a:r>
              <a:rPr lang="en-US" sz="2400" b="1" dirty="0">
                <a:solidFill>
                  <a:schemeClr val="bg1"/>
                </a:solidFill>
              </a:rPr>
              <a:t>1</a:t>
            </a:r>
            <a:endParaRPr lang="en-CA" sz="2400" b="1" dirty="0">
              <a:solidFill>
                <a:schemeClr val="bg1"/>
              </a:solidFill>
            </a:endParaRPr>
          </a:p>
        </p:txBody>
      </p:sp>
      <p:sp>
        <p:nvSpPr>
          <p:cNvPr id="10" name="Rectangle 9">
            <a:extLst>
              <a:ext uri="{FF2B5EF4-FFF2-40B4-BE49-F238E27FC236}">
                <a16:creationId xmlns:a16="http://schemas.microsoft.com/office/drawing/2014/main" id="{F4EBCC5D-9CBD-48FD-A0DB-2BE3538C9D1E}"/>
              </a:ext>
            </a:extLst>
          </p:cNvPr>
          <p:cNvSpPr/>
          <p:nvPr/>
        </p:nvSpPr>
        <p:spPr>
          <a:xfrm>
            <a:off x="1107455" y="3330324"/>
            <a:ext cx="2010911" cy="8640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rPr>
              <a:t>There are certain metrics that are important to all organizations, based on maturity, industry, etc.</a:t>
            </a:r>
          </a:p>
        </p:txBody>
      </p:sp>
      <p:sp>
        <p:nvSpPr>
          <p:cNvPr id="11" name="TextBox 10">
            <a:extLst>
              <a:ext uri="{FF2B5EF4-FFF2-40B4-BE49-F238E27FC236}">
                <a16:creationId xmlns:a16="http://schemas.microsoft.com/office/drawing/2014/main" id="{C46857CA-36B7-4D10-B8BA-D4702097FE7C}"/>
              </a:ext>
            </a:extLst>
          </p:cNvPr>
          <p:cNvSpPr txBox="1"/>
          <p:nvPr/>
        </p:nvSpPr>
        <p:spPr>
          <a:xfrm>
            <a:off x="1588816" y="2868654"/>
            <a:ext cx="972273" cy="461665"/>
          </a:xfrm>
          <a:prstGeom prst="rect">
            <a:avLst/>
          </a:prstGeom>
        </p:spPr>
        <p:txBody>
          <a:bodyPr wrap="square" rtlCol="0">
            <a:spAutoFit/>
          </a:bodyPr>
          <a:lstStyle/>
          <a:p>
            <a:r>
              <a:rPr lang="en-US" sz="2400" b="1" dirty="0"/>
              <a:t>Myth</a:t>
            </a:r>
            <a:endParaRPr lang="en-CA" sz="2400" b="1" dirty="0"/>
          </a:p>
        </p:txBody>
      </p:sp>
      <p:sp>
        <p:nvSpPr>
          <p:cNvPr id="12" name="TextBox 11">
            <a:extLst>
              <a:ext uri="{FF2B5EF4-FFF2-40B4-BE49-F238E27FC236}">
                <a16:creationId xmlns:a16="http://schemas.microsoft.com/office/drawing/2014/main" id="{34374F67-8F14-404C-8726-27C1023C33A8}"/>
              </a:ext>
            </a:extLst>
          </p:cNvPr>
          <p:cNvSpPr txBox="1"/>
          <p:nvPr/>
        </p:nvSpPr>
        <p:spPr>
          <a:xfrm>
            <a:off x="3599727" y="2868655"/>
            <a:ext cx="972273" cy="461665"/>
          </a:xfrm>
          <a:prstGeom prst="rect">
            <a:avLst/>
          </a:prstGeom>
        </p:spPr>
        <p:txBody>
          <a:bodyPr wrap="square" rtlCol="0">
            <a:spAutoFit/>
          </a:bodyPr>
          <a:lstStyle/>
          <a:p>
            <a:r>
              <a:rPr lang="en-US" sz="2400" b="1" dirty="0"/>
              <a:t>Truth</a:t>
            </a:r>
            <a:endParaRPr lang="en-CA" sz="2400" b="1" dirty="0"/>
          </a:p>
        </p:txBody>
      </p:sp>
      <p:sp>
        <p:nvSpPr>
          <p:cNvPr id="13" name="Rectangle 12">
            <a:extLst>
              <a:ext uri="{FF2B5EF4-FFF2-40B4-BE49-F238E27FC236}">
                <a16:creationId xmlns:a16="http://schemas.microsoft.com/office/drawing/2014/main" id="{17116D46-4963-4CAE-9025-EDE46CAB3139}"/>
              </a:ext>
            </a:extLst>
          </p:cNvPr>
          <p:cNvSpPr/>
          <p:nvPr/>
        </p:nvSpPr>
        <p:spPr>
          <a:xfrm>
            <a:off x="3386167" y="3385879"/>
            <a:ext cx="5137616" cy="830997"/>
          </a:xfrm>
          <a:prstGeom prst="rect">
            <a:avLst/>
          </a:prstGeom>
        </p:spPr>
        <p:txBody>
          <a:bodyPr wrap="square">
            <a:spAutoFit/>
          </a:bodyPr>
          <a:lstStyle/>
          <a:p>
            <a:r>
              <a:rPr lang="en-US" sz="1200" dirty="0">
                <a:solidFill>
                  <a:schemeClr val="bg1"/>
                </a:solidFill>
              </a:rPr>
              <a:t>Metrics are indications of change; for a metric to be useful it needs to be tied to a goal, which helps you understand the change you're seeing as either a positive or a negative. Industry and maturity have little bearing here.</a:t>
            </a:r>
            <a:endParaRPr lang="en-CA" sz="1200" dirty="0">
              <a:solidFill>
                <a:schemeClr val="bg1"/>
              </a:solidFill>
            </a:endParaRPr>
          </a:p>
        </p:txBody>
      </p:sp>
      <p:sp>
        <p:nvSpPr>
          <p:cNvPr id="14" name="Arrow: Pentagon 13">
            <a:extLst>
              <a:ext uri="{FF2B5EF4-FFF2-40B4-BE49-F238E27FC236}">
                <a16:creationId xmlns:a16="http://schemas.microsoft.com/office/drawing/2014/main" id="{78C0F6A8-2519-4308-A906-E3AA43703DAE}"/>
              </a:ext>
            </a:extLst>
          </p:cNvPr>
          <p:cNvSpPr/>
          <p:nvPr/>
        </p:nvSpPr>
        <p:spPr>
          <a:xfrm rot="10800000">
            <a:off x="320634" y="4388267"/>
            <a:ext cx="786820" cy="86409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Arrow: Pentagon 14">
            <a:extLst>
              <a:ext uri="{FF2B5EF4-FFF2-40B4-BE49-F238E27FC236}">
                <a16:creationId xmlns:a16="http://schemas.microsoft.com/office/drawing/2014/main" id="{A9C8F951-3BA2-4AC8-8BFF-122AAB1F4670}"/>
              </a:ext>
            </a:extLst>
          </p:cNvPr>
          <p:cNvSpPr/>
          <p:nvPr/>
        </p:nvSpPr>
        <p:spPr>
          <a:xfrm>
            <a:off x="3369558" y="4388264"/>
            <a:ext cx="5507742" cy="864090"/>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t>Metrics are a tool to help an organization along the maturity scale. Metrics help organizations measure progress of their goals by helping them see which tactics are and are not working.</a:t>
            </a:r>
          </a:p>
        </p:txBody>
      </p:sp>
      <p:sp>
        <p:nvSpPr>
          <p:cNvPr id="16" name="Rectangle 15">
            <a:extLst>
              <a:ext uri="{FF2B5EF4-FFF2-40B4-BE49-F238E27FC236}">
                <a16:creationId xmlns:a16="http://schemas.microsoft.com/office/drawing/2014/main" id="{A0F8D7E7-4552-4C28-8C97-0BB05286ED4A}"/>
              </a:ext>
            </a:extLst>
          </p:cNvPr>
          <p:cNvSpPr/>
          <p:nvPr/>
        </p:nvSpPr>
        <p:spPr>
          <a:xfrm>
            <a:off x="1107455" y="4388258"/>
            <a:ext cx="2010911" cy="8640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rPr>
              <a:t>Metrics are only worthwhile once a certain maturity level is reached</a:t>
            </a:r>
          </a:p>
        </p:txBody>
      </p:sp>
      <p:sp>
        <p:nvSpPr>
          <p:cNvPr id="17" name="Arrow: Pentagon 16">
            <a:extLst>
              <a:ext uri="{FF2B5EF4-FFF2-40B4-BE49-F238E27FC236}">
                <a16:creationId xmlns:a16="http://schemas.microsoft.com/office/drawing/2014/main" id="{43CAD3F1-D54E-4AD1-ADDE-F74B8ADB5FC8}"/>
              </a:ext>
            </a:extLst>
          </p:cNvPr>
          <p:cNvSpPr/>
          <p:nvPr/>
        </p:nvSpPr>
        <p:spPr>
          <a:xfrm rot="10800000">
            <a:off x="320634" y="5423745"/>
            <a:ext cx="786820" cy="86409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Arrow: Pentagon 17">
            <a:extLst>
              <a:ext uri="{FF2B5EF4-FFF2-40B4-BE49-F238E27FC236}">
                <a16:creationId xmlns:a16="http://schemas.microsoft.com/office/drawing/2014/main" id="{2E36371E-6B99-4FF2-8F54-5C972F115A56}"/>
              </a:ext>
            </a:extLst>
          </p:cNvPr>
          <p:cNvSpPr/>
          <p:nvPr/>
        </p:nvSpPr>
        <p:spPr>
          <a:xfrm>
            <a:off x="3369558" y="5423742"/>
            <a:ext cx="5507742" cy="864090"/>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t>Metrics are usually a means of demonstrating, objectively, the state of a security program. That is, they are a means of communicating something. For this reason, it is better that metrics be phrased in easily digestible, non-technical terms (even if they are informed by technical security statistics).</a:t>
            </a:r>
            <a:endParaRPr lang="en-CA" sz="1200" dirty="0"/>
          </a:p>
        </p:txBody>
      </p:sp>
      <p:sp>
        <p:nvSpPr>
          <p:cNvPr id="19" name="Rectangle 18">
            <a:extLst>
              <a:ext uri="{FF2B5EF4-FFF2-40B4-BE49-F238E27FC236}">
                <a16:creationId xmlns:a16="http://schemas.microsoft.com/office/drawing/2014/main" id="{BC824EAF-F521-41F0-A6F6-19541DB56B0B}"/>
              </a:ext>
            </a:extLst>
          </p:cNvPr>
          <p:cNvSpPr/>
          <p:nvPr/>
        </p:nvSpPr>
        <p:spPr>
          <a:xfrm>
            <a:off x="1107455" y="5423736"/>
            <a:ext cx="2010911" cy="8640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rPr>
              <a:t>Security metrics should focus on specific, technical details (e.g. of systems)</a:t>
            </a:r>
          </a:p>
        </p:txBody>
      </p:sp>
      <p:sp>
        <p:nvSpPr>
          <p:cNvPr id="20" name="TextBox 19">
            <a:extLst>
              <a:ext uri="{FF2B5EF4-FFF2-40B4-BE49-F238E27FC236}">
                <a16:creationId xmlns:a16="http://schemas.microsoft.com/office/drawing/2014/main" id="{E1A08E04-4308-4DBB-A658-CD73EF4014A6}"/>
              </a:ext>
            </a:extLst>
          </p:cNvPr>
          <p:cNvSpPr txBox="1"/>
          <p:nvPr/>
        </p:nvSpPr>
        <p:spPr>
          <a:xfrm>
            <a:off x="641268" y="4563918"/>
            <a:ext cx="236046" cy="461665"/>
          </a:xfrm>
          <a:prstGeom prst="rect">
            <a:avLst/>
          </a:prstGeom>
        </p:spPr>
        <p:txBody>
          <a:bodyPr wrap="square" rtlCol="0">
            <a:spAutoFit/>
          </a:bodyPr>
          <a:lstStyle/>
          <a:p>
            <a:r>
              <a:rPr lang="en-US" sz="2400" b="1" dirty="0">
                <a:solidFill>
                  <a:schemeClr val="bg1"/>
                </a:solidFill>
              </a:rPr>
              <a:t>2</a:t>
            </a:r>
            <a:endParaRPr lang="en-CA" sz="2400" b="1" dirty="0">
              <a:solidFill>
                <a:schemeClr val="bg1"/>
              </a:solidFill>
            </a:endParaRPr>
          </a:p>
        </p:txBody>
      </p:sp>
      <p:sp>
        <p:nvSpPr>
          <p:cNvPr id="21" name="TextBox 20">
            <a:extLst>
              <a:ext uri="{FF2B5EF4-FFF2-40B4-BE49-F238E27FC236}">
                <a16:creationId xmlns:a16="http://schemas.microsoft.com/office/drawing/2014/main" id="{020E12A8-20E3-40E9-9EDE-CA3BF9CBEFB2}"/>
              </a:ext>
            </a:extLst>
          </p:cNvPr>
          <p:cNvSpPr txBox="1"/>
          <p:nvPr/>
        </p:nvSpPr>
        <p:spPr>
          <a:xfrm>
            <a:off x="641268" y="5624951"/>
            <a:ext cx="236046" cy="461665"/>
          </a:xfrm>
          <a:prstGeom prst="rect">
            <a:avLst/>
          </a:prstGeom>
        </p:spPr>
        <p:txBody>
          <a:bodyPr wrap="square" rtlCol="0">
            <a:spAutoFit/>
          </a:bodyPr>
          <a:lstStyle/>
          <a:p>
            <a:r>
              <a:rPr lang="en-US" sz="2400" b="1" dirty="0">
                <a:solidFill>
                  <a:schemeClr val="bg1"/>
                </a:solidFill>
              </a:rPr>
              <a:t>3</a:t>
            </a:r>
            <a:endParaRPr lang="en-CA" sz="2400" b="1" dirty="0">
              <a:solidFill>
                <a:schemeClr val="bg1"/>
              </a:solidFill>
            </a:endParaRPr>
          </a:p>
        </p:txBody>
      </p:sp>
      <p:sp>
        <p:nvSpPr>
          <p:cNvPr id="25" name="Flowchart: Process 24">
            <a:extLst>
              <a:ext uri="{FF2B5EF4-FFF2-40B4-BE49-F238E27FC236}">
                <a16:creationId xmlns:a16="http://schemas.microsoft.com/office/drawing/2014/main" id="{7260EDB0-51B1-4FB2-A2F2-D70332D3E99F}"/>
              </a:ext>
            </a:extLst>
          </p:cNvPr>
          <p:cNvSpPr/>
          <p:nvPr/>
        </p:nvSpPr>
        <p:spPr>
          <a:xfrm>
            <a:off x="1139" y="1334681"/>
            <a:ext cx="9144000" cy="1257300"/>
          </a:xfrm>
          <a:prstGeom prst="flowChartProcess">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dirty="0">
              <a:solidFill>
                <a:schemeClr val="tx1"/>
              </a:solidFill>
            </a:endParaRPr>
          </a:p>
        </p:txBody>
      </p:sp>
      <p:sp>
        <p:nvSpPr>
          <p:cNvPr id="3" name="Rectangle 2">
            <a:extLst>
              <a:ext uri="{FF2B5EF4-FFF2-40B4-BE49-F238E27FC236}">
                <a16:creationId xmlns:a16="http://schemas.microsoft.com/office/drawing/2014/main" id="{04437FCA-0977-45AB-A61D-66284834C63C}"/>
              </a:ext>
            </a:extLst>
          </p:cNvPr>
          <p:cNvSpPr/>
          <p:nvPr/>
        </p:nvSpPr>
        <p:spPr>
          <a:xfrm>
            <a:off x="257173" y="1420294"/>
            <a:ext cx="8620125" cy="1079184"/>
          </a:xfrm>
          <a:prstGeom prst="rect">
            <a:avLst/>
          </a:prstGeom>
        </p:spPr>
        <p:txBody>
          <a:bodyPr wrap="square">
            <a:spAutoFit/>
          </a:bodyPr>
          <a:lstStyle/>
          <a:p>
            <a:pPr algn="ctr"/>
            <a:r>
              <a:rPr lang="en-CA" sz="1600" dirty="0"/>
              <a:t>Security professionals have the perception that metrics programs are difficult to create. However, this attitude usually stems from one of the following myths. In reality, security metrics are much simpler than they seem at first, and they usually help resolve existing challenges rather than create new ones.</a:t>
            </a:r>
          </a:p>
        </p:txBody>
      </p:sp>
    </p:spTree>
    <p:extLst>
      <p:ext uri="{BB962C8B-B14F-4D97-AF65-F5344CB8AC3E}">
        <p14:creationId xmlns:p14="http://schemas.microsoft.com/office/powerpoint/2010/main" val="3095841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35211EC-6C41-48C6-AC62-5CDC4C7DE64D}"/>
              </a:ext>
            </a:extLst>
          </p:cNvPr>
          <p:cNvSpPr/>
          <p:nvPr/>
        </p:nvSpPr>
        <p:spPr>
          <a:xfrm>
            <a:off x="1" y="1133475"/>
            <a:ext cx="2996382" cy="53788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a:extLst>
              <a:ext uri="{FF2B5EF4-FFF2-40B4-BE49-F238E27FC236}">
                <a16:creationId xmlns:a16="http://schemas.microsoft.com/office/drawing/2014/main" id="{8E5F5AD2-23AD-4ACC-8922-48A3926830EA}"/>
              </a:ext>
            </a:extLst>
          </p:cNvPr>
          <p:cNvSpPr>
            <a:spLocks noGrp="1"/>
          </p:cNvSpPr>
          <p:nvPr>
            <p:ph type="title"/>
          </p:nvPr>
        </p:nvSpPr>
        <p:spPr/>
        <p:txBody>
          <a:bodyPr/>
          <a:lstStyle/>
          <a:p>
            <a:r>
              <a:rPr lang="en-US" dirty="0"/>
              <a:t>Tie your metrics to goals to make them worthwhile</a:t>
            </a:r>
            <a:endParaRPr lang="en-CA" dirty="0"/>
          </a:p>
        </p:txBody>
      </p:sp>
      <p:sp>
        <p:nvSpPr>
          <p:cNvPr id="3" name="TextBox 2">
            <a:extLst>
              <a:ext uri="{FF2B5EF4-FFF2-40B4-BE49-F238E27FC236}">
                <a16:creationId xmlns:a16="http://schemas.microsoft.com/office/drawing/2014/main" id="{61121BF8-6912-4EE1-8D00-C15AD1BF7436}"/>
              </a:ext>
            </a:extLst>
          </p:cNvPr>
          <p:cNvSpPr txBox="1"/>
          <p:nvPr/>
        </p:nvSpPr>
        <p:spPr>
          <a:xfrm>
            <a:off x="-44025" y="1250731"/>
            <a:ext cx="3077041" cy="646331"/>
          </a:xfrm>
          <a:prstGeom prst="rect">
            <a:avLst/>
          </a:prstGeom>
        </p:spPr>
        <p:txBody>
          <a:bodyPr wrap="square" rtlCol="0">
            <a:spAutoFit/>
          </a:bodyPr>
          <a:lstStyle/>
          <a:p>
            <a:pPr algn="ctr"/>
            <a:r>
              <a:rPr lang="en-US" b="1" dirty="0"/>
              <a:t>SMART metrics are </a:t>
            </a:r>
            <a:r>
              <a:rPr lang="en-US" b="1" i="1" dirty="0"/>
              <a:t>really </a:t>
            </a:r>
            <a:r>
              <a:rPr lang="en-US" b="1" dirty="0"/>
              <a:t>SMART goals.</a:t>
            </a:r>
            <a:endParaRPr lang="en-CA" b="1" dirty="0"/>
          </a:p>
        </p:txBody>
      </p:sp>
      <p:sp>
        <p:nvSpPr>
          <p:cNvPr id="5" name="TextBox 4">
            <a:extLst>
              <a:ext uri="{FF2B5EF4-FFF2-40B4-BE49-F238E27FC236}">
                <a16:creationId xmlns:a16="http://schemas.microsoft.com/office/drawing/2014/main" id="{DC503852-F557-48C4-8658-7C6A2BAA3753}"/>
              </a:ext>
            </a:extLst>
          </p:cNvPr>
          <p:cNvSpPr txBox="1"/>
          <p:nvPr/>
        </p:nvSpPr>
        <p:spPr>
          <a:xfrm>
            <a:off x="413291" y="2233573"/>
            <a:ext cx="2675597" cy="3539430"/>
          </a:xfrm>
          <a:prstGeom prst="rect">
            <a:avLst/>
          </a:prstGeom>
        </p:spPr>
        <p:txBody>
          <a:bodyPr wrap="square" rtlCol="0">
            <a:spAutoFit/>
          </a:bodyPr>
          <a:lstStyle/>
          <a:p>
            <a:r>
              <a:rPr lang="en-US" sz="3200" dirty="0"/>
              <a:t>S</a:t>
            </a:r>
            <a:r>
              <a:rPr lang="en-US" sz="1600" dirty="0"/>
              <a:t>pecific</a:t>
            </a:r>
          </a:p>
          <a:p>
            <a:endParaRPr lang="en-US" sz="1400" dirty="0"/>
          </a:p>
          <a:p>
            <a:r>
              <a:rPr lang="en-US" sz="3200" dirty="0"/>
              <a:t>M</a:t>
            </a:r>
            <a:r>
              <a:rPr lang="en-US" sz="1600" dirty="0"/>
              <a:t>easurable</a:t>
            </a:r>
          </a:p>
          <a:p>
            <a:endParaRPr lang="en-US" sz="1400" dirty="0"/>
          </a:p>
          <a:p>
            <a:r>
              <a:rPr lang="en-US" sz="3200" dirty="0"/>
              <a:t>A</a:t>
            </a:r>
            <a:r>
              <a:rPr lang="en-US" sz="1600" dirty="0"/>
              <a:t>chievable</a:t>
            </a:r>
          </a:p>
          <a:p>
            <a:endParaRPr lang="en-US" sz="1400" dirty="0"/>
          </a:p>
          <a:p>
            <a:r>
              <a:rPr lang="en-US" sz="3200" dirty="0"/>
              <a:t>R</a:t>
            </a:r>
            <a:r>
              <a:rPr lang="en-US" sz="1600" dirty="0"/>
              <a:t>ealistic</a:t>
            </a:r>
          </a:p>
          <a:p>
            <a:endParaRPr lang="en-US" sz="1400" dirty="0"/>
          </a:p>
          <a:p>
            <a:r>
              <a:rPr lang="en-US" sz="3600" dirty="0"/>
              <a:t>T</a:t>
            </a:r>
            <a:r>
              <a:rPr lang="en-US" sz="1600" dirty="0"/>
              <a:t>imebound</a:t>
            </a:r>
            <a:r>
              <a:rPr lang="en-US" sz="1400" dirty="0"/>
              <a:t> </a:t>
            </a:r>
            <a:endParaRPr lang="en-CA" sz="1400" dirty="0"/>
          </a:p>
        </p:txBody>
      </p:sp>
      <p:sp>
        <p:nvSpPr>
          <p:cNvPr id="6" name="Oval 5">
            <a:extLst>
              <a:ext uri="{FF2B5EF4-FFF2-40B4-BE49-F238E27FC236}">
                <a16:creationId xmlns:a16="http://schemas.microsoft.com/office/drawing/2014/main" id="{AC5311F3-5A7C-40EA-8E96-EC8147022ADD}"/>
              </a:ext>
            </a:extLst>
          </p:cNvPr>
          <p:cNvSpPr/>
          <p:nvPr/>
        </p:nvSpPr>
        <p:spPr>
          <a:xfrm>
            <a:off x="257174" y="3671540"/>
            <a:ext cx="1594625" cy="574288"/>
          </a:xfrm>
          <a:prstGeom prst="ellipse">
            <a:avLst/>
          </a:prstGeom>
          <a:noFill/>
          <a:ln w="47625">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 name="TextBox 10">
            <a:extLst>
              <a:ext uri="{FF2B5EF4-FFF2-40B4-BE49-F238E27FC236}">
                <a16:creationId xmlns:a16="http://schemas.microsoft.com/office/drawing/2014/main" id="{ECCC8642-767C-430D-A6AE-790654D14A73}"/>
              </a:ext>
            </a:extLst>
          </p:cNvPr>
          <p:cNvSpPr txBox="1"/>
          <p:nvPr/>
        </p:nvSpPr>
        <p:spPr>
          <a:xfrm>
            <a:off x="4717662" y="1294717"/>
            <a:ext cx="3558167" cy="369332"/>
          </a:xfrm>
          <a:prstGeom prst="rect">
            <a:avLst/>
          </a:prstGeom>
        </p:spPr>
        <p:txBody>
          <a:bodyPr wrap="square" rtlCol="0">
            <a:spAutoFit/>
          </a:bodyPr>
          <a:lstStyle/>
          <a:p>
            <a:pPr algn="ctr"/>
            <a:r>
              <a:rPr lang="en-US" b="1" i="1" dirty="0"/>
              <a:t>What is an achievable metric?</a:t>
            </a:r>
            <a:endParaRPr lang="en-CA" b="1" i="1" dirty="0"/>
          </a:p>
        </p:txBody>
      </p:sp>
      <p:sp>
        <p:nvSpPr>
          <p:cNvPr id="12" name="Rectangle 11">
            <a:extLst>
              <a:ext uri="{FF2B5EF4-FFF2-40B4-BE49-F238E27FC236}">
                <a16:creationId xmlns:a16="http://schemas.microsoft.com/office/drawing/2014/main" id="{7B55409A-753B-4C08-A05B-9668A85DCD8B}"/>
              </a:ext>
            </a:extLst>
          </p:cNvPr>
          <p:cNvSpPr/>
          <p:nvPr/>
        </p:nvSpPr>
        <p:spPr>
          <a:xfrm>
            <a:off x="4425410" y="1612280"/>
            <a:ext cx="4305299" cy="83099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When we say that a metric is “achievable,” we imply that it is tied to a goal of some kind – the thing we want to achieve.</a:t>
            </a:r>
            <a:endParaRPr lang="en-CA" sz="1400" dirty="0"/>
          </a:p>
        </p:txBody>
      </p:sp>
      <p:sp>
        <p:nvSpPr>
          <p:cNvPr id="15" name="TextBox 14">
            <a:extLst>
              <a:ext uri="{FF2B5EF4-FFF2-40B4-BE49-F238E27FC236}">
                <a16:creationId xmlns:a16="http://schemas.microsoft.com/office/drawing/2014/main" id="{30FE0DE5-30F1-4642-B556-D9BBCEC0DE95}"/>
              </a:ext>
            </a:extLst>
          </p:cNvPr>
          <p:cNvSpPr txBox="1"/>
          <p:nvPr/>
        </p:nvSpPr>
        <p:spPr>
          <a:xfrm>
            <a:off x="4798976" y="2963390"/>
            <a:ext cx="3558167" cy="369332"/>
          </a:xfrm>
          <a:prstGeom prst="rect">
            <a:avLst/>
          </a:prstGeom>
        </p:spPr>
        <p:txBody>
          <a:bodyPr wrap="square" rtlCol="0">
            <a:spAutoFit/>
          </a:bodyPr>
          <a:lstStyle/>
          <a:p>
            <a:pPr algn="ctr"/>
            <a:r>
              <a:rPr lang="en-US" b="1" i="1" dirty="0"/>
              <a:t>How do we set a goal?</a:t>
            </a:r>
            <a:endParaRPr lang="en-CA" b="1" i="1" dirty="0"/>
          </a:p>
        </p:txBody>
      </p:sp>
      <p:sp>
        <p:nvSpPr>
          <p:cNvPr id="19" name="Oval 18">
            <a:extLst>
              <a:ext uri="{FF2B5EF4-FFF2-40B4-BE49-F238E27FC236}">
                <a16:creationId xmlns:a16="http://schemas.microsoft.com/office/drawing/2014/main" id="{E26AA232-E0AD-4FD8-867C-507576C2488A}"/>
              </a:ext>
            </a:extLst>
          </p:cNvPr>
          <p:cNvSpPr/>
          <p:nvPr/>
        </p:nvSpPr>
        <p:spPr>
          <a:xfrm>
            <a:off x="3270595" y="3327224"/>
            <a:ext cx="695160" cy="695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endParaRPr lang="en-CA" dirty="0"/>
          </a:p>
        </p:txBody>
      </p:sp>
      <p:sp>
        <p:nvSpPr>
          <p:cNvPr id="20" name="TextBox 19">
            <a:extLst>
              <a:ext uri="{FF2B5EF4-FFF2-40B4-BE49-F238E27FC236}">
                <a16:creationId xmlns:a16="http://schemas.microsoft.com/office/drawing/2014/main" id="{4CD4787F-6221-4CF2-BBFC-A08DAF3DE449}"/>
              </a:ext>
            </a:extLst>
          </p:cNvPr>
          <p:cNvSpPr txBox="1"/>
          <p:nvPr/>
        </p:nvSpPr>
        <p:spPr>
          <a:xfrm>
            <a:off x="4045403" y="3260584"/>
            <a:ext cx="4831897" cy="830997"/>
          </a:xfrm>
          <a:prstGeom prst="rect">
            <a:avLst/>
          </a:prstGeom>
        </p:spPr>
        <p:txBody>
          <a:bodyPr wrap="square" rtlCol="0">
            <a:spAutoFit/>
          </a:bodyPr>
          <a:lstStyle/>
          <a:p>
            <a:r>
              <a:rPr lang="en-US" sz="1200" b="1" dirty="0"/>
              <a:t>Determine what outcome you are trying to achieve. </a:t>
            </a:r>
          </a:p>
          <a:p>
            <a:pPr marL="171450" indent="-171450">
              <a:buFont typeface="Arial" panose="020B0604020202020204" pitchFamily="34" charset="0"/>
              <a:buChar char="•"/>
            </a:pPr>
            <a:r>
              <a:rPr lang="en-US" sz="1200" dirty="0"/>
              <a:t>This can be small or large (e.g. I want to determine what existing systems can provide metrics, or I want a 90% pass rate on our monthly phishing tests).</a:t>
            </a:r>
            <a:endParaRPr lang="en-CA" sz="1200" dirty="0"/>
          </a:p>
        </p:txBody>
      </p:sp>
      <p:sp>
        <p:nvSpPr>
          <p:cNvPr id="28" name="Oval 27">
            <a:extLst>
              <a:ext uri="{FF2B5EF4-FFF2-40B4-BE49-F238E27FC236}">
                <a16:creationId xmlns:a16="http://schemas.microsoft.com/office/drawing/2014/main" id="{76B002BD-9162-47DD-A2D3-E02596D88F54}"/>
              </a:ext>
            </a:extLst>
          </p:cNvPr>
          <p:cNvSpPr/>
          <p:nvPr/>
        </p:nvSpPr>
        <p:spPr>
          <a:xfrm>
            <a:off x="3255180" y="4247022"/>
            <a:ext cx="695160" cy="695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CA" dirty="0"/>
          </a:p>
        </p:txBody>
      </p:sp>
      <p:sp>
        <p:nvSpPr>
          <p:cNvPr id="29" name="TextBox 28">
            <a:extLst>
              <a:ext uri="{FF2B5EF4-FFF2-40B4-BE49-F238E27FC236}">
                <a16:creationId xmlns:a16="http://schemas.microsoft.com/office/drawing/2014/main" id="{3731307D-45F1-4710-B31A-E1EFF725CDC6}"/>
              </a:ext>
            </a:extLst>
          </p:cNvPr>
          <p:cNvSpPr txBox="1"/>
          <p:nvPr/>
        </p:nvSpPr>
        <p:spPr>
          <a:xfrm>
            <a:off x="4045403" y="4122985"/>
            <a:ext cx="4831896" cy="1015663"/>
          </a:xfrm>
          <a:prstGeom prst="rect">
            <a:avLst/>
          </a:prstGeom>
        </p:spPr>
        <p:txBody>
          <a:bodyPr wrap="square" rtlCol="0">
            <a:spAutoFit/>
          </a:bodyPr>
          <a:lstStyle/>
          <a:p>
            <a:r>
              <a:rPr lang="en-US" sz="1200" b="1" dirty="0"/>
              <a:t>Decide what indicates that you’ve achieved your goal.</a:t>
            </a:r>
          </a:p>
          <a:p>
            <a:pPr marL="171450" indent="-171450">
              <a:buFont typeface="Arial" panose="020B0604020202020204" pitchFamily="34" charset="0"/>
              <a:buChar char="•"/>
            </a:pPr>
            <a:r>
              <a:rPr lang="en-US" sz="1200" dirty="0"/>
              <a:t>At what point would you be satisfied with the progress made on the initiative(s) you’re working on? What conditions would indicate victory for you and allow you to move on to another goal?</a:t>
            </a:r>
          </a:p>
          <a:p>
            <a:pPr marL="171450" indent="-171450">
              <a:buFont typeface="Arial" panose="020B0604020202020204" pitchFamily="34" charset="0"/>
              <a:buChar char="•"/>
            </a:pPr>
            <a:endParaRPr lang="en-US" sz="1200" b="1" dirty="0"/>
          </a:p>
        </p:txBody>
      </p:sp>
      <p:sp>
        <p:nvSpPr>
          <p:cNvPr id="31" name="Oval 30">
            <a:extLst>
              <a:ext uri="{FF2B5EF4-FFF2-40B4-BE49-F238E27FC236}">
                <a16:creationId xmlns:a16="http://schemas.microsoft.com/office/drawing/2014/main" id="{8B3622EE-CA15-4F8D-9156-E16F1DA06550}"/>
              </a:ext>
            </a:extLst>
          </p:cNvPr>
          <p:cNvSpPr/>
          <p:nvPr/>
        </p:nvSpPr>
        <p:spPr>
          <a:xfrm>
            <a:off x="3270595" y="5236018"/>
            <a:ext cx="695160" cy="695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endParaRPr lang="en-CA" dirty="0"/>
          </a:p>
        </p:txBody>
      </p:sp>
      <p:sp>
        <p:nvSpPr>
          <p:cNvPr id="32" name="TextBox 31">
            <a:extLst>
              <a:ext uri="{FF2B5EF4-FFF2-40B4-BE49-F238E27FC236}">
                <a16:creationId xmlns:a16="http://schemas.microsoft.com/office/drawing/2014/main" id="{4BC8490F-B893-4658-9978-8A3C594E61D2}"/>
              </a:ext>
            </a:extLst>
          </p:cNvPr>
          <p:cNvSpPr txBox="1"/>
          <p:nvPr/>
        </p:nvSpPr>
        <p:spPr>
          <a:xfrm>
            <a:off x="4025830" y="5050727"/>
            <a:ext cx="4871041" cy="1569660"/>
          </a:xfrm>
          <a:prstGeom prst="rect">
            <a:avLst/>
          </a:prstGeom>
        </p:spPr>
        <p:txBody>
          <a:bodyPr wrap="square" rtlCol="0">
            <a:spAutoFit/>
          </a:bodyPr>
          <a:lstStyle/>
          <a:p>
            <a:r>
              <a:rPr lang="en-US" sz="1200" b="1" dirty="0"/>
              <a:t>Develop a key performance indicator (KPI) to measure progress towards that goal.</a:t>
            </a:r>
          </a:p>
          <a:p>
            <a:pPr marL="171450" indent="-171450">
              <a:buFont typeface="Arial" panose="020B0604020202020204" pitchFamily="34" charset="0"/>
              <a:buChar char="•"/>
            </a:pPr>
            <a:r>
              <a:rPr lang="en-US" sz="1200" dirty="0"/>
              <a:t>Now that you’ve defined what you’re trying to achieve, find a way to indicate progress in relative or relational terms (e.g. percentage change from last quarter, percentage of implementation completed, ratio of programs in place to those still needing implementation).</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endParaRPr lang="en-US" sz="1200" b="1" dirty="0"/>
          </a:p>
        </p:txBody>
      </p:sp>
      <p:cxnSp>
        <p:nvCxnSpPr>
          <p:cNvPr id="43" name="Straight Arrow Connector 42">
            <a:extLst>
              <a:ext uri="{FF2B5EF4-FFF2-40B4-BE49-F238E27FC236}">
                <a16:creationId xmlns:a16="http://schemas.microsoft.com/office/drawing/2014/main" id="{B09301CA-E5E4-4775-9A43-CAE9116F6FF6}"/>
              </a:ext>
            </a:extLst>
          </p:cNvPr>
          <p:cNvCxnSpPr>
            <a:cxnSpLocks/>
            <a:stCxn id="12" idx="2"/>
            <a:endCxn id="15" idx="0"/>
          </p:cNvCxnSpPr>
          <p:nvPr/>
        </p:nvCxnSpPr>
        <p:spPr>
          <a:xfrm>
            <a:off x="6578060" y="2443277"/>
            <a:ext cx="0" cy="520113"/>
          </a:xfrm>
          <a:prstGeom prst="straightConnector1">
            <a:avLst/>
          </a:prstGeom>
          <a:ln w="76200">
            <a:solidFill>
              <a:schemeClr val="accent2"/>
            </a:solidFill>
            <a:prstDash val="sysDash"/>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936A439B-F9D1-4DA4-8C38-1B9420093403}"/>
              </a:ext>
            </a:extLst>
          </p:cNvPr>
          <p:cNvCxnSpPr>
            <a:cxnSpLocks/>
            <a:stCxn id="6" idx="6"/>
            <a:endCxn id="11" idx="1"/>
          </p:cNvCxnSpPr>
          <p:nvPr/>
        </p:nvCxnSpPr>
        <p:spPr>
          <a:xfrm flipV="1">
            <a:off x="1851799" y="1479383"/>
            <a:ext cx="2865863" cy="2479301"/>
          </a:xfrm>
          <a:prstGeom prst="straightConnector1">
            <a:avLst/>
          </a:prstGeom>
          <a:ln w="76200">
            <a:solidFill>
              <a:schemeClr val="accent2"/>
            </a:solidFill>
            <a:prstDash val="sysDash"/>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87579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2538</Words>
  <Application>Microsoft Office PowerPoint</Application>
  <PresentationFormat>On-screen Show (4:3)</PresentationFormat>
  <Paragraphs>252</Paragraphs>
  <Slides>16</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16</vt:i4>
      </vt:variant>
      <vt:variant>
        <vt:lpstr>Custom Shows</vt:lpstr>
      </vt:variant>
      <vt:variant>
        <vt:i4>1</vt:i4>
      </vt:variant>
    </vt:vector>
  </HeadingPairs>
  <TitlesOfParts>
    <vt:vector size="23" baseType="lpstr">
      <vt:lpstr>Arial</vt:lpstr>
      <vt:lpstr>Calibri</vt:lpstr>
      <vt:lpstr>Georgia</vt:lpstr>
      <vt:lpstr>Open Sans</vt:lpstr>
      <vt:lpstr>Wingdings</vt:lpstr>
      <vt:lpstr>Theme1</vt:lpstr>
      <vt:lpstr>PowerPoint Presentation</vt:lpstr>
      <vt:lpstr>PowerPoint Presentation</vt:lpstr>
      <vt:lpstr>Executive summary</vt:lpstr>
      <vt:lpstr>Our understanding of the problem</vt:lpstr>
      <vt:lpstr>Info-Tech’s framework integrates several best practices to create a best-of-breed security framework</vt:lpstr>
      <vt:lpstr>Metrics help to improve security-business alignment</vt:lpstr>
      <vt:lpstr>Security metrics benefit the business</vt:lpstr>
      <vt:lpstr>Common myths make security metrics seem challenging</vt:lpstr>
      <vt:lpstr>Tie your metrics to goals to make them worthwhile</vt:lpstr>
      <vt:lpstr>Info-Tech’s security metrics methodology is repeatable and iterative to help boost maturity</vt:lpstr>
      <vt:lpstr>Metrics go hand in hand with your security strategy</vt:lpstr>
      <vt:lpstr>The value of security metrics goes beyond simply increasing security</vt:lpstr>
      <vt:lpstr>Use these icons to help direct you as you navigate this research </vt:lpstr>
      <vt:lpstr>Info-Tech offers various levels of support to best suit your needs</vt:lpstr>
      <vt:lpstr>Link Security Metrics to Goals to Boost Maturity – Project Overview</vt:lpstr>
      <vt:lpstr>Workshop overview </vt:lpstr>
      <vt:lpstr>Custom Show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2020-09-18T17:13:28Z</dcterms:created>
  <dcterms:modified xsi:type="dcterms:W3CDTF">2020-09-18T17:14:34Z</dcterms:modified>
</cp:coreProperties>
</file>