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autoCompressPictures="0">
  <p:sldMasterIdLst>
    <p:sldMasterId id="2147483648" r:id="rId1"/>
    <p:sldMasterId id="2147483841" r:id="rId2"/>
    <p:sldMasterId id="2147483924" r:id="rId3"/>
    <p:sldMasterId id="2147483957" r:id="rId4"/>
    <p:sldMasterId id="2147483990" r:id="rId5"/>
  </p:sldMasterIdLst>
  <p:notesMasterIdLst>
    <p:notesMasterId r:id="rId43"/>
  </p:notesMasterIdLst>
  <p:handoutMasterIdLst>
    <p:handoutMasterId r:id="rId44"/>
  </p:handoutMasterIdLst>
  <p:sldIdLst>
    <p:sldId id="3512" r:id="rId6"/>
    <p:sldId id="3459" r:id="rId7"/>
    <p:sldId id="279" r:id="rId8"/>
    <p:sldId id="1590" r:id="rId9"/>
    <p:sldId id="318" r:id="rId10"/>
    <p:sldId id="332" r:id="rId11"/>
    <p:sldId id="337" r:id="rId12"/>
    <p:sldId id="1591" r:id="rId13"/>
    <p:sldId id="1692" r:id="rId14"/>
    <p:sldId id="1693" r:id="rId15"/>
    <p:sldId id="3643" r:id="rId16"/>
    <p:sldId id="3461" r:id="rId17"/>
    <p:sldId id="401" r:id="rId18"/>
    <p:sldId id="3462" r:id="rId19"/>
    <p:sldId id="3505" r:id="rId20"/>
    <p:sldId id="3375" r:id="rId21"/>
    <p:sldId id="3506" r:id="rId22"/>
    <p:sldId id="3507" r:id="rId23"/>
    <p:sldId id="3508" r:id="rId24"/>
    <p:sldId id="3509" r:id="rId25"/>
    <p:sldId id="3510" r:id="rId26"/>
    <p:sldId id="1781" r:id="rId27"/>
    <p:sldId id="3511" r:id="rId28"/>
    <p:sldId id="3376" r:id="rId29"/>
    <p:sldId id="3377" r:id="rId30"/>
    <p:sldId id="3357" r:id="rId31"/>
    <p:sldId id="361" r:id="rId32"/>
    <p:sldId id="3378" r:id="rId33"/>
    <p:sldId id="3379" r:id="rId34"/>
    <p:sldId id="3386" r:id="rId35"/>
    <p:sldId id="3387" r:id="rId36"/>
    <p:sldId id="3388" r:id="rId37"/>
    <p:sldId id="4010" r:id="rId38"/>
    <p:sldId id="4031" r:id="rId39"/>
    <p:sldId id="3641" r:id="rId40"/>
    <p:sldId id="3642" r:id="rId41"/>
    <p:sldId id="3552" r:id="rId42"/>
  </p:sldIdLst>
  <p:sldSz cx="12192000" cy="6858000"/>
  <p:notesSz cx="6858000" cy="9144000"/>
  <p:embeddedFontLst>
    <p:embeddedFont>
      <p:font typeface="Calibri" panose="020F0502020204030204" pitchFamily="34" charset="0"/>
      <p:regular r:id="rId45"/>
      <p:bold r:id="rId46"/>
      <p:italic r:id="rId47"/>
      <p:boldItalic r:id="rId48"/>
    </p:embeddedFont>
    <p:embeddedFont>
      <p:font typeface="Exo" panose="02000303000000000000" pitchFamily="2" charset="0"/>
      <p:regular r:id="rId49"/>
      <p:bold r:id="rId50"/>
      <p:italic r:id="rId51"/>
      <p:boldItalic r:id="rId52"/>
    </p:embeddedFont>
    <p:embeddedFont>
      <p:font typeface="Montserrat" panose="00000500000000000000" pitchFamily="2" charset="0"/>
      <p:regular r:id="rId53"/>
      <p:bold r:id="rId54"/>
      <p:italic r:id="rId55"/>
      <p:boldItalic r:id="rId56"/>
    </p:embeddedFont>
    <p:embeddedFont>
      <p:font typeface="Montserrat Light" panose="00000400000000000000" pitchFamily="2" charset="0"/>
      <p:regular r:id="rId57"/>
      <p:italic r:id="rId58"/>
    </p:embeddedFont>
    <p:embeddedFont>
      <p:font typeface="Montserrat SemiBold" panose="00000700000000000000" pitchFamily="2" charset="0"/>
      <p:regular r:id="rId59"/>
      <p:bold r:id="rId60"/>
      <p:italic r:id="rId61"/>
      <p:boldItalic r:id="rId62"/>
    </p:embeddedFont>
    <p:embeddedFont>
      <p:font typeface="Roboto" panose="02000000000000000000" pitchFamily="2" charset="0"/>
      <p:regular r:id="rId63"/>
      <p:bold r:id="rId64"/>
      <p:italic r:id="rId65"/>
      <p:boldItalic r:id="rId66"/>
    </p:embeddedFont>
    <p:embeddedFont>
      <p:font typeface="Roboto Condensed Light" panose="02000000000000000000" pitchFamily="2" charset="0"/>
      <p:regular r:id="rId67"/>
      <p:italic r:id="rId68"/>
    </p:embeddedFont>
    <p:embeddedFont>
      <p:font typeface="Roboto Light" panose="02000000000000000000" pitchFamily="2" charset="0"/>
      <p:regular r:id="rId69"/>
      <p:italic r:id="rId7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318" userDrawn="1">
          <p15:clr>
            <a:srgbClr val="A4A3A4"/>
          </p15:clr>
        </p15:guide>
        <p15:guide id="3" orient="horz" pos="1162" userDrawn="1">
          <p15:clr>
            <a:srgbClr val="A4A3A4"/>
          </p15:clr>
        </p15:guide>
        <p15:guide id="4" orient="horz" pos="22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2"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C3DDF3"/>
    <a:srgbClr val="D9E9F7"/>
    <a:srgbClr val="EFF6FB"/>
    <a:srgbClr val="9EC9EC"/>
    <a:srgbClr val="E3F0F9"/>
    <a:srgbClr val="23538D"/>
    <a:srgbClr val="245794"/>
    <a:srgbClr val="2962A7"/>
    <a:srgbClr val="3070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07" autoAdjust="0"/>
    <p:restoredTop sz="96357" autoAdjust="0"/>
  </p:normalViewPr>
  <p:slideViewPr>
    <p:cSldViewPr snapToGrid="0">
      <p:cViewPr varScale="1">
        <p:scale>
          <a:sx n="110" d="100"/>
          <a:sy n="110" d="100"/>
        </p:scale>
        <p:origin x="600" y="108"/>
      </p:cViewPr>
      <p:guideLst>
        <p:guide pos="3318"/>
        <p:guide orient="horz" pos="1162"/>
        <p:guide orient="horz" pos="226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font" Target="fonts/font3.fntdata"/><Relationship Id="rId63" Type="http://schemas.openxmlformats.org/officeDocument/2006/relationships/font" Target="fonts/font19.fntdata"/><Relationship Id="rId68" Type="http://schemas.openxmlformats.org/officeDocument/2006/relationships/font" Target="fonts/font24.fntdata"/><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66" Type="http://schemas.openxmlformats.org/officeDocument/2006/relationships/font" Target="fonts/font22.fntdata"/><Relationship Id="rId74"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font" Target="fonts/font17.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font" Target="fonts/font20.fntdata"/><Relationship Id="rId69" Type="http://schemas.openxmlformats.org/officeDocument/2006/relationships/font" Target="fonts/font25.fntdata"/><Relationship Id="rId8" Type="http://schemas.openxmlformats.org/officeDocument/2006/relationships/slide" Target="slides/slide3.xml"/><Relationship Id="rId51" Type="http://schemas.openxmlformats.org/officeDocument/2006/relationships/font" Target="fonts/font7.fntdata"/><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2.fntdata"/><Relationship Id="rId59" Type="http://schemas.openxmlformats.org/officeDocument/2006/relationships/font" Target="fonts/font15.fntdata"/><Relationship Id="rId67" Type="http://schemas.openxmlformats.org/officeDocument/2006/relationships/font" Target="fonts/font23.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10.fntdata"/><Relationship Id="rId62" Type="http://schemas.openxmlformats.org/officeDocument/2006/relationships/font" Target="fonts/font18.fntdata"/><Relationship Id="rId70" Type="http://schemas.openxmlformats.org/officeDocument/2006/relationships/font" Target="fonts/font26.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handoutMaster" Target="handoutMasters/handoutMaster1.xml"/><Relationship Id="rId52" Type="http://schemas.openxmlformats.org/officeDocument/2006/relationships/font" Target="fonts/font8.fntdata"/><Relationship Id="rId60" Type="http://schemas.openxmlformats.org/officeDocument/2006/relationships/font" Target="fonts/font16.fntdata"/><Relationship Id="rId65" Type="http://schemas.openxmlformats.org/officeDocument/2006/relationships/font" Target="fonts/font21.fntdata"/><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font" Target="fonts/font6.fntdata"/><Relationship Id="rId55" Type="http://schemas.openxmlformats.org/officeDocument/2006/relationships/font" Target="fonts/font11.fntdata"/><Relationship Id="rId7" Type="http://schemas.openxmlformats.org/officeDocument/2006/relationships/slide" Target="slides/slide2.xml"/><Relationship Id="rId7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F83115D-EBFF-8741-AD30-592C26689C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5C29E8D-A574-7540-A880-D41682639FB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8C6F7F5-F3B4-0541-A6C0-4228BBACDC15}" type="datetimeFigureOut">
              <a:rPr lang="en-US" smtClean="0"/>
              <a:t>6/17/2022</a:t>
            </a:fld>
            <a:endParaRPr lang="en-US" dirty="0"/>
          </a:p>
        </p:txBody>
      </p:sp>
      <p:sp>
        <p:nvSpPr>
          <p:cNvPr id="4" name="Footer Placeholder 3">
            <a:extLst>
              <a:ext uri="{FF2B5EF4-FFF2-40B4-BE49-F238E27FC236}">
                <a16:creationId xmlns:a16="http://schemas.microsoft.com/office/drawing/2014/main" id="{DAED509A-1A16-7D4C-8543-DA49925F0D8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Info-Tech Research Group</a:t>
            </a:r>
          </a:p>
        </p:txBody>
      </p:sp>
      <p:sp>
        <p:nvSpPr>
          <p:cNvPr id="5" name="Slide Number Placeholder 4">
            <a:extLst>
              <a:ext uri="{FF2B5EF4-FFF2-40B4-BE49-F238E27FC236}">
                <a16:creationId xmlns:a16="http://schemas.microsoft.com/office/drawing/2014/main" id="{20A05381-41C8-0C4E-B195-E61C8AFB5F4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87D60F-FC67-CD47-8ED4-0AD76A5F962D}" type="slidenum">
              <a:rPr lang="en-US" smtClean="0"/>
              <a:t>‹#›</a:t>
            </a:fld>
            <a:endParaRPr lang="en-US" dirty="0"/>
          </a:p>
        </p:txBody>
      </p:sp>
    </p:spTree>
    <p:extLst>
      <p:ext uri="{BB962C8B-B14F-4D97-AF65-F5344CB8AC3E}">
        <p14:creationId xmlns:p14="http://schemas.microsoft.com/office/powerpoint/2010/main" val="620402586"/>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43FACB-0EDB-7A4C-BC15-F46A3A61ED63}" type="datetimeFigureOut">
              <a:rPr lang="en-US" smtClean="0"/>
              <a:t>6/17/2022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Info-Tech Research Group</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F8485B-9FDB-9147-B48D-B05806D03D92}" type="slidenum">
              <a:rPr lang="en-US" smtClean="0"/>
              <a:t>‹#›</a:t>
            </a:fld>
            <a:endParaRPr lang="en-US" dirty="0"/>
          </a:p>
        </p:txBody>
      </p:sp>
    </p:spTree>
    <p:extLst>
      <p:ext uri="{BB962C8B-B14F-4D97-AF65-F5344CB8AC3E}">
        <p14:creationId xmlns:p14="http://schemas.microsoft.com/office/powerpoint/2010/main" val="3022638901"/>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Info-Tech Research Group</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F8485B-9FDB-9147-B48D-B05806D03D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8498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Info-Tech Research Group</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F8485B-9FDB-9147-B48D-B05806D03D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3680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1ACBD-245E-4A24-AC78-063168A886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2170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Info-Tech Research Group</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F8485B-9FDB-9147-B48D-B05806D03D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5403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Info-Tech Research Group</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F8485B-9FDB-9147-B48D-B05806D03D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9620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Info-Tech Research Group</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F8485B-9FDB-9147-B48D-B05806D03D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1879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1ACBD-245E-4A24-AC78-063168A886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26115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0FC7D-8687-9A40-9CA8-0B2F00AB98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55536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0FC7D-8687-9A40-9CA8-0B2F00AB98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5231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0FC7D-8687-9A40-9CA8-0B2F00AB98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107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0FC7D-8687-9A40-9CA8-0B2F00AB98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6640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554492" rtl="0" eaLnBrk="1" fontAlgn="auto" latinLnBrk="0" hangingPunct="1">
              <a:lnSpc>
                <a:spcPct val="100000"/>
              </a:lnSpc>
              <a:spcBef>
                <a:spcPts val="0"/>
              </a:spcBef>
              <a:spcAft>
                <a:spcPts val="0"/>
              </a:spcAft>
              <a:buClrTx/>
              <a:buSzTx/>
              <a:buFontTx/>
              <a:buNone/>
              <a:tabLst/>
              <a:defRPr/>
            </a:pPr>
            <a:fld id="{06B0FC7D-8687-9A40-9CA8-0B2F00AB98E3}" type="slidenum">
              <a:rPr kumimoji="0" lang="en-US" sz="1200" b="0" i="0" u="none" strike="noStrike" kern="1200" cap="none" spc="0" normalizeH="0" baseline="0" noProof="0" smtClean="0">
                <a:ln>
                  <a:noFill/>
                </a:ln>
                <a:solidFill>
                  <a:prstClr val="black"/>
                </a:solidFill>
                <a:effectLst/>
                <a:uLnTx/>
                <a:uFillTx/>
                <a:latin typeface="Roboto Condensed Light" panose="02000000000000000000" pitchFamily="2" charset="0"/>
                <a:ea typeface="+mn-ea"/>
                <a:cs typeface="+mn-cs"/>
              </a:rPr>
              <a:pPr marL="0" marR="0" lvl="0" indent="0" algn="r" defTabSz="554492"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Roboto Condensed Light" panose="02000000000000000000" pitchFamily="2" charset="0"/>
              <a:ea typeface="+mn-ea"/>
              <a:cs typeface="+mn-cs"/>
            </a:endParaRPr>
          </a:p>
        </p:txBody>
      </p:sp>
    </p:spTree>
    <p:extLst>
      <p:ext uri="{BB962C8B-B14F-4D97-AF65-F5344CB8AC3E}">
        <p14:creationId xmlns:p14="http://schemas.microsoft.com/office/powerpoint/2010/main" val="26832238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0FC7D-8687-9A40-9CA8-0B2F00AB98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76421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0FC7D-8687-9A40-9CA8-0B2F00AB98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19306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0FC7D-8687-9A40-9CA8-0B2F00AB98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13536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0FC7D-8687-9A40-9CA8-0B2F00AB98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705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Info-Tech Research Group</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F8485B-9FDB-9147-B48D-B05806D03D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597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Info-Tech Research Group</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F8485B-9FDB-9147-B48D-B05806D03D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20950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Info-Tech Research Group</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F8485B-9FDB-9147-B48D-B05806D03D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38701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554492" rtl="0" eaLnBrk="1" fontAlgn="auto" latinLnBrk="0" hangingPunct="1">
              <a:lnSpc>
                <a:spcPct val="100000"/>
              </a:lnSpc>
              <a:spcBef>
                <a:spcPts val="0"/>
              </a:spcBef>
              <a:spcAft>
                <a:spcPts val="0"/>
              </a:spcAft>
              <a:buClrTx/>
              <a:buSzTx/>
              <a:buFontTx/>
              <a:buNone/>
              <a:tabLst/>
              <a:defRPr/>
            </a:pPr>
            <a:fld id="{06B0FC7D-8687-9A40-9CA8-0B2F00AB98E3}" type="slidenum">
              <a:rPr kumimoji="0" lang="en-US" sz="1200" b="0" i="0" u="none" strike="noStrike" kern="1200" cap="none" spc="0" normalizeH="0" baseline="0" noProof="0" smtClean="0">
                <a:ln>
                  <a:noFill/>
                </a:ln>
                <a:solidFill>
                  <a:prstClr val="black"/>
                </a:solidFill>
                <a:effectLst/>
                <a:uLnTx/>
                <a:uFillTx/>
                <a:latin typeface="Roboto Condensed Light" panose="02000000000000000000" pitchFamily="2" charset="0"/>
                <a:ea typeface="+mn-ea"/>
                <a:cs typeface="+mn-cs"/>
              </a:rPr>
              <a:pPr marL="0" marR="0" lvl="0" indent="0" algn="r" defTabSz="554492"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Roboto Condensed Light" panose="02000000000000000000" pitchFamily="2" charset="0"/>
              <a:ea typeface="+mn-ea"/>
              <a:cs typeface="+mn-cs"/>
            </a:endParaRPr>
          </a:p>
        </p:txBody>
      </p:sp>
    </p:spTree>
    <p:extLst>
      <p:ext uri="{BB962C8B-B14F-4D97-AF65-F5344CB8AC3E}">
        <p14:creationId xmlns:p14="http://schemas.microsoft.com/office/powerpoint/2010/main" val="2304738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Info-Tech Research Group</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F8485B-9FDB-9147-B48D-B05806D03D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98092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Info-Tech Research Group</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F8485B-9FDB-9147-B48D-B05806D03D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5146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Info-Tech Research Group</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F8485B-9FDB-9147-B48D-B05806D03D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34411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554492" rtl="0" eaLnBrk="1" fontAlgn="auto" latinLnBrk="0" hangingPunct="1">
              <a:lnSpc>
                <a:spcPct val="100000"/>
              </a:lnSpc>
              <a:spcBef>
                <a:spcPts val="0"/>
              </a:spcBef>
              <a:spcAft>
                <a:spcPts val="0"/>
              </a:spcAft>
              <a:buClrTx/>
              <a:buSzTx/>
              <a:buFontTx/>
              <a:buNone/>
              <a:tabLst/>
              <a:defRPr/>
            </a:pPr>
            <a:fld id="{06B0FC7D-8687-9A40-9CA8-0B2F00AB98E3}" type="slidenum">
              <a:rPr kumimoji="0" lang="en-US" sz="1200" b="0" i="0" u="none" strike="noStrike" kern="1200" cap="none" spc="0" normalizeH="0" baseline="0" noProof="0" smtClean="0">
                <a:ln>
                  <a:noFill/>
                </a:ln>
                <a:solidFill>
                  <a:prstClr val="black"/>
                </a:solidFill>
                <a:effectLst/>
                <a:uLnTx/>
                <a:uFillTx/>
                <a:latin typeface="Roboto Condensed Light" panose="02000000000000000000" pitchFamily="2" charset="0"/>
                <a:ea typeface="+mn-ea"/>
                <a:cs typeface="+mn-cs"/>
              </a:rPr>
              <a:pPr marL="0" marR="0" lvl="0" indent="0" algn="r" defTabSz="554492"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Roboto Condensed Light" panose="02000000000000000000" pitchFamily="2" charset="0"/>
              <a:ea typeface="+mn-ea"/>
              <a:cs typeface="+mn-cs"/>
            </a:endParaRPr>
          </a:p>
        </p:txBody>
      </p:sp>
    </p:spTree>
    <p:extLst>
      <p:ext uri="{BB962C8B-B14F-4D97-AF65-F5344CB8AC3E}">
        <p14:creationId xmlns:p14="http://schemas.microsoft.com/office/powerpoint/2010/main" val="9340071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554492" rtl="0" eaLnBrk="1" fontAlgn="auto" latinLnBrk="0" hangingPunct="1">
              <a:lnSpc>
                <a:spcPct val="100000"/>
              </a:lnSpc>
              <a:spcBef>
                <a:spcPts val="0"/>
              </a:spcBef>
              <a:spcAft>
                <a:spcPts val="0"/>
              </a:spcAft>
              <a:buClrTx/>
              <a:buSzTx/>
              <a:buFontTx/>
              <a:buNone/>
              <a:tabLst/>
              <a:defRPr/>
            </a:pPr>
            <a:fld id="{06B0FC7D-8687-9A40-9CA8-0B2F00AB98E3}" type="slidenum">
              <a:rPr kumimoji="0" lang="en-US" sz="1200" b="0" i="0" u="none" strike="noStrike" kern="1200" cap="none" spc="0" normalizeH="0" baseline="0" noProof="0" smtClean="0">
                <a:ln>
                  <a:noFill/>
                </a:ln>
                <a:solidFill>
                  <a:prstClr val="black"/>
                </a:solidFill>
                <a:effectLst/>
                <a:uLnTx/>
                <a:uFillTx/>
                <a:latin typeface="Roboto Condensed Light" panose="02000000000000000000" pitchFamily="2" charset="0"/>
                <a:ea typeface="+mn-ea"/>
                <a:cs typeface="+mn-cs"/>
              </a:rPr>
              <a:pPr marL="0" marR="0" lvl="0" indent="0" algn="r" defTabSz="554492"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Roboto Condensed Light" panose="02000000000000000000" pitchFamily="2" charset="0"/>
              <a:ea typeface="+mn-ea"/>
              <a:cs typeface="+mn-cs"/>
            </a:endParaRPr>
          </a:p>
        </p:txBody>
      </p:sp>
    </p:spTree>
    <p:extLst>
      <p:ext uri="{BB962C8B-B14F-4D97-AF65-F5344CB8AC3E}">
        <p14:creationId xmlns:p14="http://schemas.microsoft.com/office/powerpoint/2010/main" val="948333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554492" rtl="0" eaLnBrk="1" fontAlgn="auto" latinLnBrk="0" hangingPunct="1">
              <a:lnSpc>
                <a:spcPct val="100000"/>
              </a:lnSpc>
              <a:spcBef>
                <a:spcPts val="0"/>
              </a:spcBef>
              <a:spcAft>
                <a:spcPts val="0"/>
              </a:spcAft>
              <a:buClrTx/>
              <a:buSzTx/>
              <a:buFontTx/>
              <a:buNone/>
              <a:tabLst/>
              <a:defRPr/>
            </a:pPr>
            <a:fld id="{06B0FC7D-8687-9A40-9CA8-0B2F00AB98E3}" type="slidenum">
              <a:rPr kumimoji="0" lang="en-US" sz="1200" b="0" i="0" u="none" strike="noStrike" kern="1200" cap="none" spc="0" normalizeH="0" baseline="0" noProof="0" smtClean="0">
                <a:ln>
                  <a:noFill/>
                </a:ln>
                <a:solidFill>
                  <a:prstClr val="black"/>
                </a:solidFill>
                <a:effectLst/>
                <a:uLnTx/>
                <a:uFillTx/>
                <a:latin typeface="Roboto Condensed Light" panose="02000000000000000000" pitchFamily="2" charset="0"/>
                <a:ea typeface="+mn-ea"/>
                <a:cs typeface="+mn-cs"/>
              </a:rPr>
              <a:pPr marL="0" marR="0" lvl="0" indent="0" algn="r" defTabSz="554492"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Roboto Condensed Light" panose="02000000000000000000" pitchFamily="2" charset="0"/>
              <a:ea typeface="+mn-ea"/>
              <a:cs typeface="+mn-cs"/>
            </a:endParaRPr>
          </a:p>
        </p:txBody>
      </p:sp>
    </p:spTree>
    <p:extLst>
      <p:ext uri="{BB962C8B-B14F-4D97-AF65-F5344CB8AC3E}">
        <p14:creationId xmlns:p14="http://schemas.microsoft.com/office/powerpoint/2010/main" val="32109581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Info-Tech Research Group</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F8485B-9FDB-9147-B48D-B05806D03D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57668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Info-Tech Research Group</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F8485B-9FDB-9147-B48D-B05806D03D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96934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D737FC-7DE8-4A44-8237-E4B4B9AEE14B}"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70161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D737FC-7DE8-4A44-8237-E4B4B9AEE14B}"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46385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554492" rtl="0" eaLnBrk="1" fontAlgn="auto" latinLnBrk="0" hangingPunct="1">
              <a:lnSpc>
                <a:spcPct val="100000"/>
              </a:lnSpc>
              <a:spcBef>
                <a:spcPts val="0"/>
              </a:spcBef>
              <a:spcAft>
                <a:spcPts val="0"/>
              </a:spcAft>
              <a:buClrTx/>
              <a:buSzTx/>
              <a:buFontTx/>
              <a:buNone/>
              <a:tabLst/>
              <a:defRPr/>
            </a:pPr>
            <a:fld id="{06B0FC7D-8687-9A40-9CA8-0B2F00AB98E3}" type="slidenum">
              <a:rPr kumimoji="0" lang="en-US" sz="1200" b="0" i="0" u="none" strike="noStrike" kern="1200" cap="none" spc="0" normalizeH="0" baseline="0" noProof="0" smtClean="0">
                <a:ln>
                  <a:noFill/>
                </a:ln>
                <a:solidFill>
                  <a:prstClr val="black"/>
                </a:solidFill>
                <a:effectLst/>
                <a:uLnTx/>
                <a:uFillTx/>
                <a:latin typeface="Roboto Condensed Light" panose="02000000000000000000" pitchFamily="2" charset="0"/>
                <a:ea typeface="+mn-ea"/>
                <a:cs typeface="+mn-cs"/>
              </a:rPr>
              <a:pPr marL="0" marR="0" lvl="0" indent="0" algn="r" defTabSz="554492"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Roboto Condensed Light" panose="02000000000000000000" pitchFamily="2" charset="0"/>
              <a:ea typeface="+mn-ea"/>
              <a:cs typeface="+mn-cs"/>
            </a:endParaRPr>
          </a:p>
        </p:txBody>
      </p:sp>
    </p:spTree>
    <p:extLst>
      <p:ext uri="{BB962C8B-B14F-4D97-AF65-F5344CB8AC3E}">
        <p14:creationId xmlns:p14="http://schemas.microsoft.com/office/powerpoint/2010/main" val="1264003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Info-Tech Research Group</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F8485B-9FDB-9147-B48D-B05806D03D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4922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Info-Tech Research Group</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F8485B-9FDB-9147-B48D-B05806D03D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4432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Info-Tech Research Group</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F8485B-9FDB-9147-B48D-B05806D03D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7316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Info-Tech Research Group</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F8485B-9FDB-9147-B48D-B05806D03D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7671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Info-Tech Research Group</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F8485B-9FDB-9147-B48D-B05806D03D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2353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Info-Tech Research Group</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F8485B-9FDB-9147-B48D-B05806D03D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89580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www.accenture.com/SiteCollectionDocuments/PDF/OutlookPDF_AgileOrganization_02" TargetMode="External"/><Relationship Id="rId2" Type="http://schemas.openxmlformats.org/officeDocument/2006/relationships/hyperlink" Target="http://www.forbes.com/sites/joshbersin/2013/05/06/time-to-scrap-performance-" TargetMode="External"/><Relationship Id="rId1" Type="http://schemas.openxmlformats.org/officeDocument/2006/relationships/slideMaster" Target="../slideMasters/slideMaster1.xml"/><Relationship Id="rId6" Type="http://schemas.openxmlformats.org/officeDocument/2006/relationships/hyperlink" Target="http://ryanestis.com/adobe-interview/" TargetMode="External"/><Relationship Id="rId5" Type="http://schemas.openxmlformats.org/officeDocument/2006/relationships/hyperlink" Target="http://www.forbes.com/sites/stevedenning/2012/04/17/" TargetMode="External"/><Relationship Id="rId4" Type="http://schemas.openxmlformats.org/officeDocument/2006/relationships/hyperlink" Target="http://www.huffingtonpost.com/samuel-culbert/performance-"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option 3">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EA3853-FD09-E54E-BC50-6D4AAD1F193A}"/>
              </a:ext>
            </a:extLst>
          </p:cNvPr>
          <p:cNvPicPr>
            <a:picLocks noChangeAspect="1"/>
          </p:cNvPicPr>
          <p:nvPr userDrawn="1"/>
        </p:nvPicPr>
        <p:blipFill>
          <a:blip r:embed="rId2"/>
          <a:stretch>
            <a:fillRect/>
          </a:stretch>
        </p:blipFill>
        <p:spPr>
          <a:xfrm>
            <a:off x="7223" y="0"/>
            <a:ext cx="12177554" cy="6851903"/>
          </a:xfrm>
          <a:prstGeom prst="rect">
            <a:avLst/>
          </a:prstGeom>
        </p:spPr>
      </p:pic>
      <p:sp>
        <p:nvSpPr>
          <p:cNvPr id="2" name="Title 1">
            <a:extLst>
              <a:ext uri="{FF2B5EF4-FFF2-40B4-BE49-F238E27FC236}">
                <a16:creationId xmlns:a16="http://schemas.microsoft.com/office/drawing/2014/main" id="{9BE98633-C824-2344-9778-D6E3F163D90D}"/>
              </a:ext>
            </a:extLst>
          </p:cNvPr>
          <p:cNvSpPr>
            <a:spLocks noGrp="1"/>
          </p:cNvSpPr>
          <p:nvPr>
            <p:ph type="ctrTitle"/>
          </p:nvPr>
        </p:nvSpPr>
        <p:spPr>
          <a:xfrm>
            <a:off x="1055688" y="2537912"/>
            <a:ext cx="9144000" cy="2387600"/>
          </a:xfrm>
        </p:spPr>
        <p:txBody>
          <a:bodyPr anchor="b"/>
          <a:lstStyle>
            <a:lvl1pPr algn="l">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29F18593-230F-614E-8C64-C3F39346A366}"/>
              </a:ext>
            </a:extLst>
          </p:cNvPr>
          <p:cNvSpPr>
            <a:spLocks noGrp="1"/>
          </p:cNvSpPr>
          <p:nvPr>
            <p:ph type="subTitle" idx="1"/>
          </p:nvPr>
        </p:nvSpPr>
        <p:spPr>
          <a:xfrm>
            <a:off x="1055688" y="5875018"/>
            <a:ext cx="9144000" cy="901340"/>
          </a:xfrm>
        </p:spPr>
        <p:txBody>
          <a:bodyPr>
            <a:normAutofit/>
          </a:bodyPr>
          <a:lstStyle>
            <a:lvl1pPr marL="0" indent="0" algn="l">
              <a:lnSpc>
                <a:spcPts val="3000"/>
              </a:lnSpc>
              <a:buNone/>
              <a:defRPr sz="1600" b="0">
                <a:solidFill>
                  <a:schemeClr val="bg1"/>
                </a:solidFill>
                <a:latin typeface="Montserrat Light" panose="000004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 Placeholder 11">
            <a:extLst>
              <a:ext uri="{FF2B5EF4-FFF2-40B4-BE49-F238E27FC236}">
                <a16:creationId xmlns:a16="http://schemas.microsoft.com/office/drawing/2014/main" id="{FD341693-DFFE-D145-9A44-E25BB2476FA7}"/>
              </a:ext>
            </a:extLst>
          </p:cNvPr>
          <p:cNvSpPr>
            <a:spLocks noGrp="1"/>
          </p:cNvSpPr>
          <p:nvPr>
            <p:ph type="body" sz="quarter" idx="10"/>
          </p:nvPr>
        </p:nvSpPr>
        <p:spPr>
          <a:xfrm>
            <a:off x="1055688" y="5508762"/>
            <a:ext cx="5683250" cy="309978"/>
          </a:xfrm>
        </p:spPr>
        <p:txBody>
          <a:bodyPr anchor="b" anchorCtr="0"/>
          <a:lstStyle>
            <a:lvl1pPr marL="12700" indent="0" algn="l">
              <a:buFont typeface="Arial" panose="020B0604020202020204" pitchFamily="34" charset="0"/>
              <a:buNone/>
              <a:tabLst/>
              <a:defRPr sz="1200">
                <a:solidFill>
                  <a:schemeClr val="bg1"/>
                </a:solidFill>
              </a:defRPr>
            </a:lvl1pPr>
            <a:lvl2pPr marL="12700" indent="0" algn="ctr">
              <a:buNone/>
              <a:tabLst/>
              <a:defRPr>
                <a:solidFill>
                  <a:schemeClr val="bg1"/>
                </a:solidFill>
              </a:defRPr>
            </a:lvl2pPr>
            <a:lvl3pPr marL="12700" indent="0" algn="ctr">
              <a:buNone/>
              <a:tabLst/>
              <a:defRPr>
                <a:solidFill>
                  <a:schemeClr val="bg1"/>
                </a:solidFill>
              </a:defRPr>
            </a:lvl3pPr>
            <a:lvl4pPr marL="12700" indent="0" algn="ctr">
              <a:buNone/>
              <a:tabLst/>
              <a:defRPr>
                <a:solidFill>
                  <a:schemeClr val="bg1"/>
                </a:solidFill>
              </a:defRPr>
            </a:lvl4pPr>
            <a:lvl5pPr marL="12700" indent="0" algn="ctr">
              <a:buNone/>
              <a:tabLst/>
              <a:defRPr>
                <a:solidFill>
                  <a:schemeClr val="bg1"/>
                </a:solidFill>
              </a:defRPr>
            </a:lvl5pPr>
          </a:lstStyle>
          <a:p>
            <a:pPr lvl="0"/>
            <a:r>
              <a:rPr lang="en-US"/>
              <a:t>Edit Master text styles</a:t>
            </a:r>
          </a:p>
        </p:txBody>
      </p:sp>
      <p:sp>
        <p:nvSpPr>
          <p:cNvPr id="8" name="object 40">
            <a:extLst>
              <a:ext uri="{FF2B5EF4-FFF2-40B4-BE49-F238E27FC236}">
                <a16:creationId xmlns:a16="http://schemas.microsoft.com/office/drawing/2014/main" id="{34DC9E7E-816A-9240-A13C-E49558B979A7}"/>
              </a:ext>
            </a:extLst>
          </p:cNvPr>
          <p:cNvSpPr txBox="1"/>
          <p:nvPr userDrawn="1"/>
        </p:nvSpPr>
        <p:spPr>
          <a:xfrm>
            <a:off x="5965031" y="6040551"/>
            <a:ext cx="3221785" cy="502469"/>
          </a:xfrm>
          <a:prstGeom prst="rect">
            <a:avLst/>
          </a:prstGeom>
        </p:spPr>
        <p:txBody>
          <a:bodyPr vert="horz" wrap="square" lIns="0" tIns="2310" rIns="0" bIns="0" rtlCol="0">
            <a:noAutofit/>
          </a:bodyPr>
          <a:lstStyle/>
          <a:p>
            <a:pPr marL="7701" marR="3081" indent="33886" algn="r">
              <a:lnSpc>
                <a:spcPts val="958"/>
              </a:lnSpc>
              <a:spcBef>
                <a:spcPts val="18"/>
              </a:spcBef>
            </a:pPr>
            <a:r>
              <a:rPr sz="788" b="0" i="0" spc="-6" dirty="0">
                <a:solidFill>
                  <a:srgbClr val="DCDCDC"/>
                </a:solidFill>
                <a:latin typeface="Roboto Condensed Light" panose="02000000000000000000" pitchFamily="2" charset="0"/>
                <a:ea typeface="Roboto Condensed Light" panose="02000000000000000000" pitchFamily="2" charset="0"/>
                <a:cs typeface="Arial"/>
              </a:rPr>
              <a:t>Info-Tech </a:t>
            </a:r>
            <a:r>
              <a:rPr sz="788" b="0" i="0" spc="3" dirty="0">
                <a:solidFill>
                  <a:srgbClr val="DCDCDC"/>
                </a:solidFill>
                <a:latin typeface="Roboto Condensed Light" panose="02000000000000000000" pitchFamily="2" charset="0"/>
                <a:ea typeface="Roboto Condensed Light" panose="02000000000000000000" pitchFamily="2" charset="0"/>
                <a:cs typeface="Arial"/>
              </a:rPr>
              <a:t>Research </a:t>
            </a:r>
            <a:r>
              <a:rPr sz="788" b="0" i="0" spc="6" dirty="0">
                <a:solidFill>
                  <a:srgbClr val="DCDCDC"/>
                </a:solidFill>
                <a:latin typeface="Roboto Condensed Light" panose="02000000000000000000" pitchFamily="2" charset="0"/>
                <a:ea typeface="Roboto Condensed Light" panose="02000000000000000000" pitchFamily="2" charset="0"/>
                <a:cs typeface="Arial"/>
              </a:rPr>
              <a:t>Group </a:t>
            </a:r>
            <a:r>
              <a:rPr sz="788" b="0" i="0" spc="3" dirty="0">
                <a:solidFill>
                  <a:srgbClr val="DCDCDC"/>
                </a:solidFill>
                <a:latin typeface="Roboto Condensed Light" panose="02000000000000000000" pitchFamily="2" charset="0"/>
                <a:ea typeface="Roboto Condensed Light" panose="02000000000000000000" pitchFamily="2" charset="0"/>
                <a:cs typeface="Arial"/>
              </a:rPr>
              <a:t>Inc. </a:t>
            </a:r>
            <a:r>
              <a:rPr sz="788" b="0" i="0" dirty="0">
                <a:solidFill>
                  <a:srgbClr val="DCDCDC"/>
                </a:solidFill>
                <a:latin typeface="Roboto Condensed Light" panose="02000000000000000000" pitchFamily="2" charset="0"/>
                <a:ea typeface="Roboto Condensed Light" panose="02000000000000000000" pitchFamily="2" charset="0"/>
                <a:cs typeface="Arial"/>
              </a:rPr>
              <a:t>is </a:t>
            </a:r>
            <a:r>
              <a:rPr sz="788" b="0" i="0" spc="6" dirty="0">
                <a:solidFill>
                  <a:srgbClr val="DCDCDC"/>
                </a:solidFill>
                <a:latin typeface="Roboto Condensed Light" panose="02000000000000000000" pitchFamily="2" charset="0"/>
                <a:ea typeface="Roboto Condensed Light" panose="02000000000000000000" pitchFamily="2" charset="0"/>
                <a:cs typeface="Arial"/>
              </a:rPr>
              <a:t>a </a:t>
            </a:r>
            <a:r>
              <a:rPr sz="788" b="0" i="0" dirty="0">
                <a:solidFill>
                  <a:srgbClr val="DCDCDC"/>
                </a:solidFill>
                <a:latin typeface="Roboto Condensed Light" panose="02000000000000000000" pitchFamily="2" charset="0"/>
                <a:ea typeface="Roboto Condensed Light" panose="02000000000000000000" pitchFamily="2" charset="0"/>
                <a:cs typeface="Arial"/>
              </a:rPr>
              <a:t>global leader </a:t>
            </a:r>
            <a:r>
              <a:rPr sz="788" b="0" i="0" spc="3" dirty="0">
                <a:solidFill>
                  <a:srgbClr val="DCDCDC"/>
                </a:solidFill>
                <a:latin typeface="Roboto Condensed Light" panose="02000000000000000000" pitchFamily="2" charset="0"/>
                <a:ea typeface="Roboto Condensed Light" panose="02000000000000000000" pitchFamily="2" charset="0"/>
                <a:cs typeface="Arial"/>
              </a:rPr>
              <a:t>in </a:t>
            </a:r>
            <a:r>
              <a:rPr sz="788" b="0" i="0" dirty="0">
                <a:solidFill>
                  <a:srgbClr val="DCDCDC"/>
                </a:solidFill>
                <a:latin typeface="Roboto Condensed Light" panose="02000000000000000000" pitchFamily="2" charset="0"/>
                <a:ea typeface="Roboto Condensed Light" panose="02000000000000000000" pitchFamily="2" charset="0"/>
                <a:cs typeface="Arial"/>
              </a:rPr>
              <a:t>providing </a:t>
            </a:r>
            <a:r>
              <a:rPr sz="788" b="0" i="0" spc="3" dirty="0">
                <a:solidFill>
                  <a:srgbClr val="DCDCDC"/>
                </a:solidFill>
                <a:latin typeface="Roboto Condensed Light" panose="02000000000000000000" pitchFamily="2" charset="0"/>
                <a:ea typeface="Roboto Condensed Light" panose="02000000000000000000" pitchFamily="2" charset="0"/>
                <a:cs typeface="Arial"/>
              </a:rPr>
              <a:t>IT research</a:t>
            </a:r>
            <a:r>
              <a:rPr sz="788" b="0" i="0" spc="64" dirty="0">
                <a:solidFill>
                  <a:srgbClr val="DCDCDC"/>
                </a:solidFill>
                <a:latin typeface="Roboto Condensed Light" panose="02000000000000000000" pitchFamily="2" charset="0"/>
                <a:ea typeface="Roboto Condensed Light" panose="02000000000000000000" pitchFamily="2" charset="0"/>
                <a:cs typeface="Arial"/>
              </a:rPr>
              <a:t> </a:t>
            </a:r>
            <a:r>
              <a:rPr sz="788" b="0" i="0" spc="3" dirty="0">
                <a:solidFill>
                  <a:srgbClr val="DCDCDC"/>
                </a:solidFill>
                <a:latin typeface="Roboto Condensed Light" panose="02000000000000000000" pitchFamily="2" charset="0"/>
                <a:ea typeface="Roboto Condensed Light" panose="02000000000000000000" pitchFamily="2" charset="0"/>
                <a:cs typeface="Arial"/>
              </a:rPr>
              <a:t>and</a:t>
            </a:r>
            <a:r>
              <a:rPr sz="788" b="0" i="0" spc="9" dirty="0">
                <a:solidFill>
                  <a:srgbClr val="DCDCDC"/>
                </a:solidFill>
                <a:latin typeface="Roboto Condensed Light" panose="02000000000000000000" pitchFamily="2" charset="0"/>
                <a:ea typeface="Roboto Condensed Light" panose="02000000000000000000" pitchFamily="2" charset="0"/>
                <a:cs typeface="Arial"/>
              </a:rPr>
              <a:t> </a:t>
            </a:r>
            <a:r>
              <a:rPr sz="788" b="0" i="0" dirty="0">
                <a:solidFill>
                  <a:srgbClr val="DCDCDC"/>
                </a:solidFill>
                <a:latin typeface="Roboto Condensed Light" panose="02000000000000000000" pitchFamily="2" charset="0"/>
                <a:ea typeface="Roboto Condensed Light" panose="02000000000000000000" pitchFamily="2" charset="0"/>
                <a:cs typeface="Arial"/>
              </a:rPr>
              <a:t>advice.  </a:t>
            </a:r>
            <a:r>
              <a:rPr sz="788" b="0" i="0" spc="-6" dirty="0">
                <a:solidFill>
                  <a:srgbClr val="DCDCDC"/>
                </a:solidFill>
                <a:latin typeface="Roboto Condensed Light" panose="02000000000000000000" pitchFamily="2" charset="0"/>
                <a:ea typeface="Roboto Condensed Light" panose="02000000000000000000" pitchFamily="2" charset="0"/>
                <a:cs typeface="Arial"/>
              </a:rPr>
              <a:t>Info-Tech’s </a:t>
            </a:r>
            <a:r>
              <a:rPr sz="788" b="0" i="0" dirty="0">
                <a:solidFill>
                  <a:srgbClr val="DCDCDC"/>
                </a:solidFill>
                <a:latin typeface="Roboto Condensed Light" panose="02000000000000000000" pitchFamily="2" charset="0"/>
                <a:ea typeface="Roboto Condensed Light" panose="02000000000000000000" pitchFamily="2" charset="0"/>
                <a:cs typeface="Arial"/>
              </a:rPr>
              <a:t>products </a:t>
            </a:r>
            <a:r>
              <a:rPr sz="788" b="0" i="0" spc="3" dirty="0">
                <a:solidFill>
                  <a:srgbClr val="DCDCDC"/>
                </a:solidFill>
                <a:latin typeface="Roboto Condensed Light" panose="02000000000000000000" pitchFamily="2" charset="0"/>
                <a:ea typeface="Roboto Condensed Light" panose="02000000000000000000" pitchFamily="2" charset="0"/>
                <a:cs typeface="Arial"/>
              </a:rPr>
              <a:t>and services </a:t>
            </a:r>
            <a:r>
              <a:rPr sz="788" b="0" i="0" spc="6" dirty="0">
                <a:solidFill>
                  <a:srgbClr val="DCDCDC"/>
                </a:solidFill>
                <a:latin typeface="Roboto Condensed Light" panose="02000000000000000000" pitchFamily="2" charset="0"/>
                <a:ea typeface="Roboto Condensed Light" panose="02000000000000000000" pitchFamily="2" charset="0"/>
                <a:cs typeface="Arial"/>
              </a:rPr>
              <a:t>combine </a:t>
            </a:r>
            <a:r>
              <a:rPr sz="788" b="0" i="0" dirty="0">
                <a:solidFill>
                  <a:srgbClr val="DCDCDC"/>
                </a:solidFill>
                <a:latin typeface="Roboto Condensed Light" panose="02000000000000000000" pitchFamily="2" charset="0"/>
                <a:ea typeface="Roboto Condensed Light" panose="02000000000000000000" pitchFamily="2" charset="0"/>
                <a:cs typeface="Arial"/>
              </a:rPr>
              <a:t>actionable insight </a:t>
            </a:r>
            <a:r>
              <a:rPr sz="788" b="0" i="0" spc="3" dirty="0">
                <a:solidFill>
                  <a:srgbClr val="DCDCDC"/>
                </a:solidFill>
                <a:latin typeface="Roboto Condensed Light" panose="02000000000000000000" pitchFamily="2" charset="0"/>
                <a:ea typeface="Roboto Condensed Light" panose="02000000000000000000" pitchFamily="2" charset="0"/>
                <a:cs typeface="Arial"/>
              </a:rPr>
              <a:t>and relevant</a:t>
            </a:r>
            <a:r>
              <a:rPr sz="788" b="0" i="0" spc="76" dirty="0">
                <a:solidFill>
                  <a:srgbClr val="DCDCDC"/>
                </a:solidFill>
                <a:latin typeface="Roboto Condensed Light" panose="02000000000000000000" pitchFamily="2" charset="0"/>
                <a:ea typeface="Roboto Condensed Light" panose="02000000000000000000" pitchFamily="2" charset="0"/>
                <a:cs typeface="Arial"/>
              </a:rPr>
              <a:t> </a:t>
            </a:r>
            <a:r>
              <a:rPr sz="788" b="0" i="0" spc="3" dirty="0">
                <a:solidFill>
                  <a:srgbClr val="DCDCDC"/>
                </a:solidFill>
                <a:latin typeface="Roboto Condensed Light" panose="02000000000000000000" pitchFamily="2" charset="0"/>
                <a:ea typeface="Roboto Condensed Light" panose="02000000000000000000" pitchFamily="2" charset="0"/>
                <a:cs typeface="Arial"/>
              </a:rPr>
              <a:t>advice</a:t>
            </a:r>
            <a:r>
              <a:rPr sz="788" b="0" i="0" spc="12" dirty="0">
                <a:solidFill>
                  <a:srgbClr val="DCDCDC"/>
                </a:solidFill>
                <a:latin typeface="Roboto Condensed Light" panose="02000000000000000000" pitchFamily="2" charset="0"/>
                <a:ea typeface="Roboto Condensed Light" panose="02000000000000000000" pitchFamily="2" charset="0"/>
                <a:cs typeface="Arial"/>
              </a:rPr>
              <a:t> </a:t>
            </a:r>
            <a:r>
              <a:rPr sz="788" b="0" i="0" dirty="0">
                <a:solidFill>
                  <a:srgbClr val="DCDCDC"/>
                </a:solidFill>
                <a:latin typeface="Roboto Condensed Light" panose="02000000000000000000" pitchFamily="2" charset="0"/>
                <a:ea typeface="Roboto Condensed Light" panose="02000000000000000000" pitchFamily="2" charset="0"/>
                <a:cs typeface="Arial"/>
              </a:rPr>
              <a:t>with  </a:t>
            </a:r>
            <a:r>
              <a:rPr sz="788" b="0" i="0" spc="3" dirty="0">
                <a:solidFill>
                  <a:srgbClr val="DCDCDC"/>
                </a:solidFill>
                <a:latin typeface="Roboto Condensed Light" panose="02000000000000000000" pitchFamily="2" charset="0"/>
                <a:ea typeface="Roboto Condensed Light" panose="02000000000000000000" pitchFamily="2" charset="0"/>
                <a:cs typeface="Arial"/>
              </a:rPr>
              <a:t>ready-to-use tools and templates that cover the full spectrum of IT</a:t>
            </a:r>
            <a:r>
              <a:rPr sz="788" b="0" i="0" spc="73" dirty="0">
                <a:solidFill>
                  <a:srgbClr val="DCDCDC"/>
                </a:solidFill>
                <a:latin typeface="Roboto Condensed Light" panose="02000000000000000000" pitchFamily="2" charset="0"/>
                <a:ea typeface="Roboto Condensed Light" panose="02000000000000000000" pitchFamily="2" charset="0"/>
                <a:cs typeface="Arial"/>
              </a:rPr>
              <a:t> </a:t>
            </a:r>
            <a:r>
              <a:rPr sz="788" b="0" i="0" spc="3" dirty="0">
                <a:solidFill>
                  <a:srgbClr val="DCDCDC"/>
                </a:solidFill>
                <a:latin typeface="Roboto Condensed Light" panose="02000000000000000000" pitchFamily="2" charset="0"/>
                <a:ea typeface="Roboto Condensed Light" panose="02000000000000000000" pitchFamily="2" charset="0"/>
                <a:cs typeface="Arial"/>
              </a:rPr>
              <a:t>concerns.</a:t>
            </a:r>
            <a:endParaRPr sz="788" b="0" i="0" dirty="0">
              <a:latin typeface="Roboto Condensed Light" panose="02000000000000000000" pitchFamily="2" charset="0"/>
              <a:ea typeface="Roboto Condensed Light" panose="02000000000000000000" pitchFamily="2" charset="0"/>
              <a:cs typeface="Arial"/>
            </a:endParaRPr>
          </a:p>
          <a:p>
            <a:pPr marR="3851" algn="r">
              <a:lnSpc>
                <a:spcPts val="931"/>
              </a:lnSpc>
            </a:pPr>
            <a:r>
              <a:rPr sz="788" b="0" i="0" spc="6" dirty="0">
                <a:solidFill>
                  <a:srgbClr val="DCDCDC"/>
                </a:solidFill>
                <a:latin typeface="Roboto Condensed Light" panose="02000000000000000000" pitchFamily="2" charset="0"/>
                <a:ea typeface="Roboto Condensed Light" panose="02000000000000000000" pitchFamily="2" charset="0"/>
                <a:cs typeface="Arial"/>
              </a:rPr>
              <a:t>© </a:t>
            </a:r>
            <a:r>
              <a:rPr sz="788" b="0" i="0" spc="3" dirty="0">
                <a:solidFill>
                  <a:srgbClr val="DCDCDC"/>
                </a:solidFill>
                <a:latin typeface="Roboto Condensed Light" panose="02000000000000000000" pitchFamily="2" charset="0"/>
                <a:ea typeface="Roboto Condensed Light" panose="02000000000000000000" pitchFamily="2" charset="0"/>
                <a:cs typeface="Arial"/>
              </a:rPr>
              <a:t>1997-20</a:t>
            </a:r>
            <a:r>
              <a:rPr lang="en-US" sz="788" b="0" i="0" spc="3" dirty="0">
                <a:solidFill>
                  <a:srgbClr val="DCDCDC"/>
                </a:solidFill>
                <a:latin typeface="Roboto Condensed Light" panose="02000000000000000000" pitchFamily="2" charset="0"/>
                <a:ea typeface="Roboto Condensed Light" panose="02000000000000000000" pitchFamily="2" charset="0"/>
                <a:cs typeface="Arial"/>
              </a:rPr>
              <a:t>22</a:t>
            </a:r>
            <a:r>
              <a:rPr sz="788" b="0" i="0" spc="3" dirty="0">
                <a:solidFill>
                  <a:srgbClr val="DCDCDC"/>
                </a:solidFill>
                <a:latin typeface="Roboto Condensed Light" panose="02000000000000000000" pitchFamily="2" charset="0"/>
                <a:ea typeface="Roboto Condensed Light" panose="02000000000000000000" pitchFamily="2" charset="0"/>
                <a:cs typeface="Arial"/>
              </a:rPr>
              <a:t> </a:t>
            </a:r>
            <a:r>
              <a:rPr sz="788" b="0" i="0" spc="-6" dirty="0">
                <a:solidFill>
                  <a:srgbClr val="DCDCDC"/>
                </a:solidFill>
                <a:latin typeface="Roboto Condensed Light" panose="02000000000000000000" pitchFamily="2" charset="0"/>
                <a:ea typeface="Roboto Condensed Light" panose="02000000000000000000" pitchFamily="2" charset="0"/>
                <a:cs typeface="Arial"/>
              </a:rPr>
              <a:t>Info-Tech </a:t>
            </a:r>
            <a:r>
              <a:rPr sz="788" b="0" i="0" spc="3" dirty="0">
                <a:solidFill>
                  <a:srgbClr val="DCDCDC"/>
                </a:solidFill>
                <a:latin typeface="Roboto Condensed Light" panose="02000000000000000000" pitchFamily="2" charset="0"/>
                <a:ea typeface="Roboto Condensed Light" panose="02000000000000000000" pitchFamily="2" charset="0"/>
                <a:cs typeface="Arial"/>
              </a:rPr>
              <a:t>Research </a:t>
            </a:r>
            <a:r>
              <a:rPr sz="788" b="0" i="0" spc="6" dirty="0">
                <a:solidFill>
                  <a:srgbClr val="DCDCDC"/>
                </a:solidFill>
                <a:latin typeface="Roboto Condensed Light" panose="02000000000000000000" pitchFamily="2" charset="0"/>
                <a:ea typeface="Roboto Condensed Light" panose="02000000000000000000" pitchFamily="2" charset="0"/>
                <a:cs typeface="Arial"/>
              </a:rPr>
              <a:t>Group</a:t>
            </a:r>
            <a:r>
              <a:rPr sz="788" b="0" i="0" spc="-27" dirty="0">
                <a:solidFill>
                  <a:srgbClr val="DCDCDC"/>
                </a:solidFill>
                <a:latin typeface="Roboto Condensed Light" panose="02000000000000000000" pitchFamily="2" charset="0"/>
                <a:ea typeface="Roboto Condensed Light" panose="02000000000000000000" pitchFamily="2" charset="0"/>
                <a:cs typeface="Arial"/>
              </a:rPr>
              <a:t> </a:t>
            </a:r>
            <a:r>
              <a:rPr sz="788" b="0" i="0" spc="3" dirty="0">
                <a:solidFill>
                  <a:srgbClr val="DCDCDC"/>
                </a:solidFill>
                <a:latin typeface="Roboto Condensed Light" panose="02000000000000000000" pitchFamily="2" charset="0"/>
                <a:ea typeface="Roboto Condensed Light" panose="02000000000000000000" pitchFamily="2" charset="0"/>
                <a:cs typeface="Arial"/>
              </a:rPr>
              <a:t>Inc.</a:t>
            </a:r>
            <a:endParaRPr sz="788" b="0" i="0" dirty="0">
              <a:latin typeface="Roboto Condensed Light" panose="02000000000000000000" pitchFamily="2" charset="0"/>
              <a:ea typeface="Roboto Condensed Light" panose="02000000000000000000" pitchFamily="2" charset="0"/>
              <a:cs typeface="Arial"/>
            </a:endParaRPr>
          </a:p>
        </p:txBody>
      </p:sp>
      <p:pic>
        <p:nvPicPr>
          <p:cNvPr id="9" name="Picture 8">
            <a:extLst>
              <a:ext uri="{FF2B5EF4-FFF2-40B4-BE49-F238E27FC236}">
                <a16:creationId xmlns:a16="http://schemas.microsoft.com/office/drawing/2014/main" id="{FA47EB7B-D851-794A-9D10-D4A99188659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98392" y="5803901"/>
            <a:ext cx="2818202" cy="965200"/>
          </a:xfrm>
          <a:prstGeom prst="rect">
            <a:avLst/>
          </a:prstGeom>
        </p:spPr>
      </p:pic>
    </p:spTree>
    <p:extLst>
      <p:ext uri="{BB962C8B-B14F-4D97-AF65-F5344CB8AC3E}">
        <p14:creationId xmlns:p14="http://schemas.microsoft.com/office/powerpoint/2010/main" val="4143449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eneric-slide-1">
    <p:spTree>
      <p:nvGrpSpPr>
        <p:cNvPr id="1" name=""/>
        <p:cNvGrpSpPr/>
        <p:nvPr/>
      </p:nvGrpSpPr>
      <p:grpSpPr>
        <a:xfrm>
          <a:off x="0" y="0"/>
          <a:ext cx="0" cy="0"/>
          <a:chOff x="0" y="0"/>
          <a:chExt cx="0" cy="0"/>
        </a:xfrm>
      </p:grpSpPr>
      <p:sp>
        <p:nvSpPr>
          <p:cNvPr id="5" name="Holder 6">
            <a:extLst>
              <a:ext uri="{FF2B5EF4-FFF2-40B4-BE49-F238E27FC236}">
                <a16:creationId xmlns:a16="http://schemas.microsoft.com/office/drawing/2014/main" id="{1FA56046-9BD2-3641-8C40-435AF29B36C7}"/>
              </a:ext>
            </a:extLst>
          </p:cNvPr>
          <p:cNvSpPr>
            <a:spLocks noGrp="1"/>
          </p:cNvSpPr>
          <p:nvPr>
            <p:ph type="sldNum" sz="quarter" idx="4"/>
          </p:nvPr>
        </p:nvSpPr>
        <p:spPr>
          <a:xfrm>
            <a:off x="9648350" y="6453854"/>
            <a:ext cx="2240414" cy="121252"/>
          </a:xfrm>
          <a:prstGeom prst="rect">
            <a:avLst/>
          </a:prstGeom>
        </p:spPr>
        <p:txBody>
          <a:bodyPr wrap="square" lIns="0" tIns="0" rIns="0" bIns="0">
            <a:noAutofit/>
          </a:bodyPr>
          <a:lstStyle>
            <a:lvl1pPr algn="r">
              <a:defRPr sz="788" b="0" i="0" baseline="0">
                <a:solidFill>
                  <a:srgbClr val="636363"/>
                </a:solidFill>
                <a:latin typeface="Exo" pitchFamily="2" charset="77"/>
                <a:cs typeface="Arial"/>
              </a:defRPr>
            </a:lvl1pPr>
          </a:lstStyle>
          <a:p>
            <a:pPr marL="7700">
              <a:spcBef>
                <a:spcPts val="161"/>
              </a:spcBef>
              <a:tabLst>
                <a:tab pos="1309472" algn="l"/>
              </a:tabLst>
            </a:pPr>
            <a:r>
              <a:rPr lang="en-CA" spc="-18" dirty="0"/>
              <a:t>Info-</a:t>
            </a:r>
            <a:r>
              <a:rPr lang="en-CA" spc="-103" dirty="0"/>
              <a:t>T</a:t>
            </a:r>
            <a:r>
              <a:rPr lang="en-CA" spc="-15" dirty="0"/>
              <a:t>ec</a:t>
            </a:r>
            <a:r>
              <a:rPr lang="en-CA" spc="6" dirty="0"/>
              <a:t>h</a:t>
            </a:r>
            <a:r>
              <a:rPr lang="en-CA" spc="-39" dirty="0"/>
              <a:t> </a:t>
            </a:r>
            <a:r>
              <a:rPr lang="en-CA" spc="-15" dirty="0"/>
              <a:t>Researc</a:t>
            </a:r>
            <a:r>
              <a:rPr lang="en-CA" spc="6" dirty="0"/>
              <a:t>h</a:t>
            </a:r>
            <a:r>
              <a:rPr lang="en-CA" spc="-39" dirty="0"/>
              <a:t> </a:t>
            </a:r>
            <a:r>
              <a:rPr lang="en-CA" spc="-15" dirty="0"/>
              <a:t>Grou</a:t>
            </a:r>
            <a:r>
              <a:rPr lang="en-CA" spc="6" dirty="0"/>
              <a:t>p   |   </a:t>
            </a:r>
            <a:fld id="{81D60167-4931-47E6-BA6A-407CBD079E47}" type="slidenum">
              <a:rPr spc="6" smtClean="0">
                <a:cs typeface="Arial" panose="020B0604020202020204" pitchFamily="34" charset="0"/>
              </a:rPr>
              <a:pPr marL="7700">
                <a:spcBef>
                  <a:spcPts val="161"/>
                </a:spcBef>
                <a:tabLst>
                  <a:tab pos="1309472" algn="l"/>
                </a:tabLst>
              </a:pPr>
              <a:t>‹#›</a:t>
            </a:fld>
            <a:endParaRPr spc="6" dirty="0">
              <a:cs typeface="Arial" panose="020B0604020202020204" pitchFamily="34" charset="0"/>
            </a:endParaRPr>
          </a:p>
        </p:txBody>
      </p:sp>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060" y="530021"/>
            <a:ext cx="4966394" cy="1130188"/>
          </a:xfrm>
        </p:spPr>
        <p:txBody>
          <a:bodyPr>
            <a:noAutofit/>
          </a:bodyPr>
          <a:lstStyle>
            <a:lvl1pPr>
              <a:defRPr b="0" i="0"/>
            </a:lvl1pPr>
          </a:lstStyle>
          <a:p>
            <a:r>
              <a:rPr lang="en-US"/>
              <a:t>Click to edit Master title style</a:t>
            </a:r>
          </a:p>
        </p:txBody>
      </p:sp>
      <p:sp>
        <p:nvSpPr>
          <p:cNvPr id="4" name="Text Placeholder 11">
            <a:extLst>
              <a:ext uri="{FF2B5EF4-FFF2-40B4-BE49-F238E27FC236}">
                <a16:creationId xmlns:a16="http://schemas.microsoft.com/office/drawing/2014/main" id="{DDF1013D-24FA-B04E-AE09-DB6F11760046}"/>
              </a:ext>
            </a:extLst>
          </p:cNvPr>
          <p:cNvSpPr>
            <a:spLocks noGrp="1"/>
          </p:cNvSpPr>
          <p:nvPr>
            <p:ph type="body" sz="quarter" idx="11"/>
          </p:nvPr>
        </p:nvSpPr>
        <p:spPr>
          <a:xfrm>
            <a:off x="367610" y="1643564"/>
            <a:ext cx="4115672" cy="669978"/>
          </a:xfrm>
          <a:prstGeom prst="rect">
            <a:avLst/>
          </a:prstGeom>
        </p:spPr>
        <p:txBody>
          <a:bodyPr lIns="0" tIns="0" rIns="0" bIns="0">
            <a:noAutofit/>
          </a:bodyPr>
          <a:lstStyle>
            <a:lvl1pPr marL="0" indent="0">
              <a:lnSpc>
                <a:spcPts val="2400"/>
              </a:lnSpc>
              <a:buNone/>
              <a:defRPr sz="2000" b="0" i="0" spc="0">
                <a:solidFill>
                  <a:srgbClr val="2576B7"/>
                </a:solidFill>
                <a:latin typeface="Montserrat" pitchFamily="2" charset="77"/>
                <a:cs typeface="Arial" panose="020B0604020202020204" pitchFamily="34" charset="0"/>
              </a:defRPr>
            </a:lvl1pPr>
            <a:lvl2pPr marL="457154" indent="0">
              <a:lnSpc>
                <a:spcPts val="2400"/>
              </a:lnSpc>
              <a:buNone/>
              <a:defRPr sz="2000">
                <a:solidFill>
                  <a:srgbClr val="848585"/>
                </a:solidFill>
                <a:latin typeface="Arial" panose="020B0604020202020204" pitchFamily="34" charset="0"/>
                <a:cs typeface="Arial" panose="020B0604020202020204" pitchFamily="34" charset="0"/>
              </a:defRPr>
            </a:lvl2pPr>
            <a:lvl3pPr marL="914309" indent="0">
              <a:lnSpc>
                <a:spcPts val="2400"/>
              </a:lnSpc>
              <a:buNone/>
              <a:defRPr sz="2000">
                <a:solidFill>
                  <a:srgbClr val="848585"/>
                </a:solidFill>
                <a:latin typeface="Arial" panose="020B0604020202020204" pitchFamily="34" charset="0"/>
                <a:cs typeface="Arial" panose="020B0604020202020204" pitchFamily="34" charset="0"/>
              </a:defRPr>
            </a:lvl3pPr>
            <a:lvl4pPr marL="1371463" indent="0">
              <a:lnSpc>
                <a:spcPts val="2400"/>
              </a:lnSpc>
              <a:buNone/>
              <a:defRPr sz="2000">
                <a:solidFill>
                  <a:srgbClr val="848585"/>
                </a:solidFill>
                <a:latin typeface="Arial" panose="020B0604020202020204" pitchFamily="34" charset="0"/>
                <a:cs typeface="Arial" panose="020B0604020202020204" pitchFamily="34" charset="0"/>
              </a:defRPr>
            </a:lvl4pPr>
            <a:lvl5pPr marL="1828617"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6" name="Text Placeholder 14">
            <a:extLst>
              <a:ext uri="{FF2B5EF4-FFF2-40B4-BE49-F238E27FC236}">
                <a16:creationId xmlns:a16="http://schemas.microsoft.com/office/drawing/2014/main" id="{D072FBE1-404B-704C-8D95-69F4ED357140}"/>
              </a:ext>
            </a:extLst>
          </p:cNvPr>
          <p:cNvSpPr>
            <a:spLocks noGrp="1"/>
          </p:cNvSpPr>
          <p:nvPr>
            <p:ph type="body" sz="quarter" idx="12"/>
          </p:nvPr>
        </p:nvSpPr>
        <p:spPr>
          <a:xfrm>
            <a:off x="371428" y="2699133"/>
            <a:ext cx="3744424" cy="2680175"/>
          </a:xfrm>
          <a:prstGeom prst="rect">
            <a:avLst/>
          </a:prstGeom>
        </p:spPr>
        <p:txBody>
          <a:bodyPr lIns="0" tIns="0" rIns="0" bIns="0" numCol="1" spcCol="360000">
            <a:noAutofit/>
          </a:bodyPr>
          <a:lstStyle>
            <a:lvl1pPr marL="0" indent="0">
              <a:lnSpc>
                <a:spcPts val="1800"/>
              </a:lnSpc>
              <a:buNone/>
              <a:defRPr sz="1400" b="0" i="0">
                <a:solidFill>
                  <a:srgbClr val="4A4A4A"/>
                </a:solidFill>
                <a:latin typeface="Roboto Condensed Light" panose="02000000000000000000" pitchFamily="2" charset="0"/>
                <a:cs typeface="Arial Narrow" panose="020B0604020202020204" pitchFamily="34" charset="0"/>
              </a:defRPr>
            </a:lvl1pPr>
            <a:lvl2pPr marL="457154" indent="0">
              <a:lnSpc>
                <a:spcPts val="1700"/>
              </a:lnSpc>
              <a:buNone/>
              <a:defRPr sz="1400">
                <a:solidFill>
                  <a:srgbClr val="4B4B4B"/>
                </a:solidFill>
                <a:latin typeface="Arial" panose="020B0604020202020204" pitchFamily="34" charset="0"/>
                <a:cs typeface="Arial" panose="020B0604020202020204" pitchFamily="34" charset="0"/>
              </a:defRPr>
            </a:lvl2pPr>
            <a:lvl3pPr marL="914309" indent="0">
              <a:lnSpc>
                <a:spcPts val="1700"/>
              </a:lnSpc>
              <a:buNone/>
              <a:defRPr sz="1400">
                <a:solidFill>
                  <a:srgbClr val="4B4B4B"/>
                </a:solidFill>
                <a:latin typeface="Arial" panose="020B0604020202020204" pitchFamily="34" charset="0"/>
                <a:cs typeface="Arial" panose="020B0604020202020204" pitchFamily="34" charset="0"/>
              </a:defRPr>
            </a:lvl3pPr>
            <a:lvl4pPr marL="1371463" indent="0">
              <a:lnSpc>
                <a:spcPts val="1700"/>
              </a:lnSpc>
              <a:buNone/>
              <a:defRPr sz="1400">
                <a:solidFill>
                  <a:srgbClr val="4B4B4B"/>
                </a:solidFill>
                <a:latin typeface="Arial" panose="020B0604020202020204" pitchFamily="34" charset="0"/>
                <a:cs typeface="Arial" panose="020B0604020202020204" pitchFamily="34" charset="0"/>
              </a:defRPr>
            </a:lvl4pPr>
            <a:lvl5pPr marL="1828617"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809899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ck Metrics">
    <p:spTree>
      <p:nvGrpSpPr>
        <p:cNvPr id="1" name=""/>
        <p:cNvGrpSpPr/>
        <p:nvPr/>
      </p:nvGrpSpPr>
      <p:grpSpPr>
        <a:xfrm>
          <a:off x="0" y="0"/>
          <a:ext cx="0" cy="0"/>
          <a:chOff x="0" y="0"/>
          <a:chExt cx="0" cy="0"/>
        </a:xfrm>
      </p:grpSpPr>
      <p:sp>
        <p:nvSpPr>
          <p:cNvPr id="5" name="Holder 6">
            <a:extLst>
              <a:ext uri="{FF2B5EF4-FFF2-40B4-BE49-F238E27FC236}">
                <a16:creationId xmlns:a16="http://schemas.microsoft.com/office/drawing/2014/main" id="{1FA56046-9BD2-3641-8C40-435AF29B36C7}"/>
              </a:ext>
            </a:extLst>
          </p:cNvPr>
          <p:cNvSpPr>
            <a:spLocks noGrp="1"/>
          </p:cNvSpPr>
          <p:nvPr>
            <p:ph type="sldNum" sz="quarter" idx="4"/>
          </p:nvPr>
        </p:nvSpPr>
        <p:spPr>
          <a:xfrm>
            <a:off x="9648350" y="6453854"/>
            <a:ext cx="2240414" cy="121252"/>
          </a:xfrm>
          <a:prstGeom prst="rect">
            <a:avLst/>
          </a:prstGeom>
        </p:spPr>
        <p:txBody>
          <a:bodyPr wrap="square" lIns="0" tIns="0" rIns="0" bIns="0">
            <a:noAutofit/>
          </a:bodyPr>
          <a:lstStyle>
            <a:lvl1pPr algn="r">
              <a:defRPr sz="788" b="0" i="0" baseline="0">
                <a:solidFill>
                  <a:srgbClr val="636363"/>
                </a:solidFill>
                <a:latin typeface="Exo" pitchFamily="2" charset="77"/>
                <a:cs typeface="Arial"/>
              </a:defRPr>
            </a:lvl1pPr>
          </a:lstStyle>
          <a:p>
            <a:pPr marL="7700">
              <a:spcBef>
                <a:spcPts val="161"/>
              </a:spcBef>
              <a:tabLst>
                <a:tab pos="1309472" algn="l"/>
              </a:tabLst>
            </a:pPr>
            <a:r>
              <a:rPr lang="en-CA" spc="-18" dirty="0"/>
              <a:t>Info-</a:t>
            </a:r>
            <a:r>
              <a:rPr lang="en-CA" spc="-103" dirty="0"/>
              <a:t>T</a:t>
            </a:r>
            <a:r>
              <a:rPr lang="en-CA" spc="-15" dirty="0"/>
              <a:t>ec</a:t>
            </a:r>
            <a:r>
              <a:rPr lang="en-CA" spc="6" dirty="0"/>
              <a:t>h</a:t>
            </a:r>
            <a:r>
              <a:rPr lang="en-CA" spc="-39" dirty="0"/>
              <a:t> </a:t>
            </a:r>
            <a:r>
              <a:rPr lang="en-CA" spc="-15" dirty="0"/>
              <a:t>Researc</a:t>
            </a:r>
            <a:r>
              <a:rPr lang="en-CA" spc="6" dirty="0"/>
              <a:t>h</a:t>
            </a:r>
            <a:r>
              <a:rPr lang="en-CA" spc="-39" dirty="0"/>
              <a:t> </a:t>
            </a:r>
            <a:r>
              <a:rPr lang="en-CA" spc="-15" dirty="0"/>
              <a:t>Grou</a:t>
            </a:r>
            <a:r>
              <a:rPr lang="en-CA" spc="6" dirty="0"/>
              <a:t>p   |   </a:t>
            </a:r>
            <a:fld id="{81D60167-4931-47E6-BA6A-407CBD079E47}" type="slidenum">
              <a:rPr spc="6" smtClean="0">
                <a:cs typeface="Arial" panose="020B0604020202020204" pitchFamily="34" charset="0"/>
              </a:rPr>
              <a:pPr marL="7700">
                <a:spcBef>
                  <a:spcPts val="161"/>
                </a:spcBef>
                <a:tabLst>
                  <a:tab pos="1309472" algn="l"/>
                </a:tabLst>
              </a:pPr>
              <a:t>‹#›</a:t>
            </a:fld>
            <a:endParaRPr spc="6" dirty="0">
              <a:cs typeface="Arial" panose="020B0604020202020204" pitchFamily="34" charset="0"/>
            </a:endParaRPr>
          </a:p>
        </p:txBody>
      </p:sp>
      <p:sp>
        <p:nvSpPr>
          <p:cNvPr id="10" name="Title 9">
            <a:extLst>
              <a:ext uri="{FF2B5EF4-FFF2-40B4-BE49-F238E27FC236}">
                <a16:creationId xmlns:a16="http://schemas.microsoft.com/office/drawing/2014/main" id="{8047F413-7CC3-9041-B985-1939336F2C65}"/>
              </a:ext>
            </a:extLst>
          </p:cNvPr>
          <p:cNvSpPr>
            <a:spLocks noGrp="1"/>
          </p:cNvSpPr>
          <p:nvPr>
            <p:ph type="title" hasCustomPrompt="1"/>
          </p:nvPr>
        </p:nvSpPr>
        <p:spPr>
          <a:xfrm>
            <a:off x="380184" y="530022"/>
            <a:ext cx="4238857" cy="511093"/>
          </a:xfrm>
        </p:spPr>
        <p:txBody>
          <a:bodyPr>
            <a:noAutofit/>
          </a:bodyPr>
          <a:lstStyle>
            <a:lvl1pPr>
              <a:defRPr b="0" i="0">
                <a:solidFill>
                  <a:srgbClr val="2576B7"/>
                </a:solidFill>
              </a:defRPr>
            </a:lvl1pPr>
          </a:lstStyle>
          <a:p>
            <a:r>
              <a:rPr lang="en-US"/>
              <a:t>Track Metrics</a:t>
            </a:r>
          </a:p>
        </p:txBody>
      </p:sp>
      <p:sp>
        <p:nvSpPr>
          <p:cNvPr id="3" name="Text Placeholder 2">
            <a:extLst>
              <a:ext uri="{FF2B5EF4-FFF2-40B4-BE49-F238E27FC236}">
                <a16:creationId xmlns:a16="http://schemas.microsoft.com/office/drawing/2014/main" id="{301B465C-B3AC-CE48-A04D-8964E9E436C5}"/>
              </a:ext>
            </a:extLst>
          </p:cNvPr>
          <p:cNvSpPr>
            <a:spLocks noGrp="1"/>
          </p:cNvSpPr>
          <p:nvPr>
            <p:ph type="body" sz="quarter" idx="10" hasCustomPrompt="1"/>
          </p:nvPr>
        </p:nvSpPr>
        <p:spPr>
          <a:xfrm>
            <a:off x="380183" y="1097775"/>
            <a:ext cx="3761793" cy="966157"/>
          </a:xfrm>
          <a:prstGeom prst="rect">
            <a:avLst/>
          </a:prstGeom>
        </p:spPr>
        <p:txBody>
          <a:bodyPr lIns="0">
            <a:noAutofit/>
          </a:bodyPr>
          <a:lstStyle>
            <a:lvl1pPr marL="0" indent="0">
              <a:lnSpc>
                <a:spcPts val="2000"/>
              </a:lnSpc>
              <a:buNone/>
              <a:defRPr sz="1600" b="0" i="0">
                <a:solidFill>
                  <a:srgbClr val="717171"/>
                </a:solidFill>
                <a:latin typeface="Exo" panose="020B0604020202020204" charset="0"/>
                <a:ea typeface="Roboto Condensed Light" panose="02000000000000000000" pitchFamily="2" charset="0"/>
              </a:defRPr>
            </a:lvl1pPr>
            <a:lvl2pPr>
              <a:defRPr sz="2000" b="0" i="0">
                <a:latin typeface="Roboto Condensed Light" panose="02000000000000000000" pitchFamily="2" charset="0"/>
                <a:ea typeface="Roboto Condensed Light" panose="02000000000000000000" pitchFamily="2" charset="0"/>
              </a:defRPr>
            </a:lvl2pPr>
            <a:lvl3pPr>
              <a:defRPr sz="2000" b="0" i="0">
                <a:latin typeface="Roboto Condensed Light" panose="02000000000000000000" pitchFamily="2" charset="0"/>
                <a:ea typeface="Roboto Condensed Light" panose="02000000000000000000" pitchFamily="2" charset="0"/>
              </a:defRPr>
            </a:lvl3pPr>
            <a:lvl4pPr>
              <a:defRPr sz="2000" b="0" i="0">
                <a:latin typeface="Roboto Condensed Light" panose="02000000000000000000" pitchFamily="2" charset="0"/>
                <a:ea typeface="Roboto Condensed Light" panose="02000000000000000000" pitchFamily="2" charset="0"/>
              </a:defRPr>
            </a:lvl4pPr>
            <a:lvl5pPr>
              <a:defRPr sz="2000" b="0" i="0">
                <a:latin typeface="Roboto Condensed Light" panose="02000000000000000000" pitchFamily="2" charset="0"/>
                <a:ea typeface="Roboto Condensed Light" panose="02000000000000000000" pitchFamily="2" charset="0"/>
              </a:defRPr>
            </a:lvl5pPr>
          </a:lstStyle>
          <a:p>
            <a:pPr lvl="0"/>
            <a:r>
              <a:rPr lang="en-US"/>
              <a:t>Track metrics throughout the project to keep stakeholders informed</a:t>
            </a:r>
          </a:p>
        </p:txBody>
      </p:sp>
      <p:sp>
        <p:nvSpPr>
          <p:cNvPr id="18" name="Table Placeholder 17">
            <a:extLst>
              <a:ext uri="{FF2B5EF4-FFF2-40B4-BE49-F238E27FC236}">
                <a16:creationId xmlns:a16="http://schemas.microsoft.com/office/drawing/2014/main" id="{49673129-DC2E-FA40-A288-610FE0AB920C}"/>
              </a:ext>
            </a:extLst>
          </p:cNvPr>
          <p:cNvSpPr>
            <a:spLocks noGrp="1"/>
          </p:cNvSpPr>
          <p:nvPr>
            <p:ph type="tbl" sz="quarter" idx="11"/>
          </p:nvPr>
        </p:nvSpPr>
        <p:spPr>
          <a:xfrm>
            <a:off x="373015" y="3274288"/>
            <a:ext cx="11445971" cy="2949939"/>
          </a:xfrm>
          <a:prstGeom prst="rect">
            <a:avLst/>
          </a:prstGeom>
        </p:spPr>
        <p:txBody>
          <a:bodyPr>
            <a:noAutofit/>
          </a:bodyPr>
          <a:lstStyle>
            <a:lvl1pPr>
              <a:defRPr>
                <a:latin typeface="Roboto Condensed Light" panose="02000000000000000000" pitchFamily="2" charset="0"/>
                <a:ea typeface="Roboto Condensed Light" panose="02000000000000000000" pitchFamily="2" charset="0"/>
              </a:defRPr>
            </a:lvl1pPr>
          </a:lstStyle>
          <a:p>
            <a:endParaRPr lang="en-US" dirty="0"/>
          </a:p>
        </p:txBody>
      </p:sp>
      <p:sp>
        <p:nvSpPr>
          <p:cNvPr id="20" name="Text Placeholder 19">
            <a:extLst>
              <a:ext uri="{FF2B5EF4-FFF2-40B4-BE49-F238E27FC236}">
                <a16:creationId xmlns:a16="http://schemas.microsoft.com/office/drawing/2014/main" id="{4782DCFE-ADE5-3844-AFE5-4BA068CE7F23}"/>
              </a:ext>
            </a:extLst>
          </p:cNvPr>
          <p:cNvSpPr>
            <a:spLocks noGrp="1"/>
          </p:cNvSpPr>
          <p:nvPr>
            <p:ph type="body" sz="quarter" idx="12" hasCustomPrompt="1"/>
          </p:nvPr>
        </p:nvSpPr>
        <p:spPr>
          <a:xfrm>
            <a:off x="7188080" y="669461"/>
            <a:ext cx="3558711" cy="339468"/>
          </a:xfrm>
          <a:prstGeom prst="rect">
            <a:avLst/>
          </a:prstGeom>
        </p:spPr>
        <p:txBody>
          <a:bodyPr lIns="0">
            <a:noAutofit/>
          </a:bodyPr>
          <a:lstStyle>
            <a:lvl1pPr marL="0" indent="0">
              <a:lnSpc>
                <a:spcPts val="1800"/>
              </a:lnSpc>
              <a:buNone/>
              <a:defRPr sz="1400">
                <a:latin typeface="Exo" panose="020B0604020202020204" charset="0"/>
                <a:ea typeface="Roboto Condensed Light" panose="02000000000000000000" pitchFamily="2" charset="0"/>
              </a:defRPr>
            </a:lvl1pPr>
            <a:lvl2pPr>
              <a:defRPr>
                <a:latin typeface="Roboto Condensed Light" panose="02000000000000000000" pitchFamily="2" charset="0"/>
                <a:ea typeface="Roboto Condensed Light" panose="02000000000000000000" pitchFamily="2" charset="0"/>
              </a:defRPr>
            </a:lvl2pPr>
            <a:lvl3pPr>
              <a:defRPr>
                <a:latin typeface="Roboto Condensed Light" panose="02000000000000000000" pitchFamily="2" charset="0"/>
                <a:ea typeface="Roboto Condensed Light" panose="02000000000000000000" pitchFamily="2" charset="0"/>
              </a:defRPr>
            </a:lvl3pPr>
            <a:lvl4pPr>
              <a:defRPr>
                <a:latin typeface="Roboto Condensed Light" panose="02000000000000000000" pitchFamily="2" charset="0"/>
                <a:ea typeface="Roboto Condensed Light" panose="02000000000000000000" pitchFamily="2" charset="0"/>
              </a:defRPr>
            </a:lvl4pPr>
            <a:lvl5pPr>
              <a:defRPr>
                <a:latin typeface="Roboto Condensed Light" panose="02000000000000000000" pitchFamily="2" charset="0"/>
                <a:ea typeface="Roboto Condensed Light" panose="02000000000000000000" pitchFamily="2" charset="0"/>
              </a:defRPr>
            </a:lvl5pPr>
          </a:lstStyle>
          <a:p>
            <a:pPr lvl="0"/>
            <a:r>
              <a:rPr lang="en-US" sz="1600"/>
              <a:t>As the project nears completion:</a:t>
            </a:r>
            <a:endParaRPr lang="en-US"/>
          </a:p>
        </p:txBody>
      </p:sp>
      <p:sp>
        <p:nvSpPr>
          <p:cNvPr id="25" name="Text Placeholder 4">
            <a:extLst>
              <a:ext uri="{FF2B5EF4-FFF2-40B4-BE49-F238E27FC236}">
                <a16:creationId xmlns:a16="http://schemas.microsoft.com/office/drawing/2014/main" id="{4F63F1AB-A833-D948-BE31-90BABA3914CD}"/>
              </a:ext>
            </a:extLst>
          </p:cNvPr>
          <p:cNvSpPr>
            <a:spLocks noGrp="1"/>
          </p:cNvSpPr>
          <p:nvPr>
            <p:ph type="body" sz="quarter" idx="13" hasCustomPrompt="1"/>
          </p:nvPr>
        </p:nvSpPr>
        <p:spPr>
          <a:xfrm>
            <a:off x="7188080" y="1044478"/>
            <a:ext cx="4294700" cy="2165643"/>
          </a:xfrm>
          <a:prstGeom prst="rect">
            <a:avLst/>
          </a:prstGeom>
        </p:spPr>
        <p:txBody>
          <a:bodyPr lIns="0">
            <a:noAutofit/>
          </a:bodyPr>
          <a:lstStyle>
            <a:lvl1pPr marL="342866" indent="-342866">
              <a:lnSpc>
                <a:spcPts val="1800"/>
              </a:lnSpc>
              <a:buClr>
                <a:srgbClr val="2576B7"/>
              </a:buClr>
              <a:buSzPct val="100000"/>
              <a:buFont typeface="+mj-lt"/>
              <a:buAutoNum type="arabicPeriod"/>
              <a:defRPr sz="1400" b="0" i="0">
                <a:solidFill>
                  <a:srgbClr val="4B4B4B"/>
                </a:solidFill>
                <a:latin typeface="Roboto Condensed Light" panose="02000000000000000000" pitchFamily="2" charset="0"/>
                <a:ea typeface="Roboto Condensed Light" panose="02000000000000000000" pitchFamily="2" charset="0"/>
              </a:defRPr>
            </a:lvl1pPr>
          </a:lstStyle>
          <a:p>
            <a:pPr lvl="0"/>
            <a:r>
              <a:rPr lang="en-US" b="0" i="0">
                <a:latin typeface="Roboto Condensed Light" panose="02000000000000000000" pitchFamily="2" charset="0"/>
                <a:ea typeface="Roboto Condensed Light" panose="02000000000000000000" pitchFamily="2" charset="0"/>
              </a:rPr>
              <a:t>The number of tickets should decrease.</a:t>
            </a:r>
          </a:p>
          <a:p>
            <a:pPr lvl="0"/>
            <a:r>
              <a:rPr lang="en-US" b="0" i="0">
                <a:latin typeface="Roboto Condensed Light" panose="02000000000000000000" pitchFamily="2" charset="0"/>
                <a:ea typeface="Roboto Condensed Light" panose="02000000000000000000" pitchFamily="2" charset="0"/>
              </a:rPr>
              <a:t>Percentage of calls resolved at first contact and at Tier 1 should increase.</a:t>
            </a:r>
          </a:p>
          <a:p>
            <a:pPr lvl="0"/>
            <a:r>
              <a:rPr lang="en-US" b="0" i="0">
                <a:latin typeface="Roboto Condensed Light" panose="02000000000000000000" pitchFamily="2" charset="0"/>
                <a:ea typeface="Roboto Condensed Light" panose="02000000000000000000" pitchFamily="2" charset="0"/>
              </a:rPr>
              <a:t>Average time to resolve and escalate an incident should decrease.</a:t>
            </a:r>
          </a:p>
        </p:txBody>
      </p:sp>
    </p:spTree>
    <p:extLst>
      <p:ext uri="{BB962C8B-B14F-4D97-AF65-F5344CB8AC3E}">
        <p14:creationId xmlns:p14="http://schemas.microsoft.com/office/powerpoint/2010/main" val="2774454544"/>
      </p:ext>
    </p:extLst>
  </p:cSld>
  <p:clrMapOvr>
    <a:masterClrMapping/>
  </p:clrMapOvr>
  <p:extLst>
    <p:ext uri="{DCECCB84-F9BA-43D5-87BE-67443E8EF086}">
      <p15:sldGuideLst xmlns:p15="http://schemas.microsoft.com/office/powerpoint/2012/main">
        <p15:guide id="1" orient="horz" pos="57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ver option 3">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EA3853-FD09-E54E-BC50-6D4AAD1F193A}"/>
              </a:ext>
            </a:extLst>
          </p:cNvPr>
          <p:cNvPicPr>
            <a:picLocks noChangeAspect="1"/>
          </p:cNvPicPr>
          <p:nvPr userDrawn="1"/>
        </p:nvPicPr>
        <p:blipFill>
          <a:blip r:embed="rId2"/>
          <a:stretch>
            <a:fillRect/>
          </a:stretch>
        </p:blipFill>
        <p:spPr>
          <a:xfrm>
            <a:off x="7223" y="0"/>
            <a:ext cx="12177554" cy="6851903"/>
          </a:xfrm>
          <a:prstGeom prst="rect">
            <a:avLst/>
          </a:prstGeom>
        </p:spPr>
      </p:pic>
      <p:pic>
        <p:nvPicPr>
          <p:cNvPr id="10" name="Picture 9">
            <a:extLst>
              <a:ext uri="{FF2B5EF4-FFF2-40B4-BE49-F238E27FC236}">
                <a16:creationId xmlns:a16="http://schemas.microsoft.com/office/drawing/2014/main" id="{99114456-D357-41F9-BFF7-EA75F225935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87082" y="2785036"/>
            <a:ext cx="2817835" cy="965200"/>
          </a:xfrm>
          <a:prstGeom prst="rect">
            <a:avLst/>
          </a:prstGeom>
        </p:spPr>
      </p:pic>
    </p:spTree>
    <p:extLst>
      <p:ext uri="{BB962C8B-B14F-4D97-AF65-F5344CB8AC3E}">
        <p14:creationId xmlns:p14="http://schemas.microsoft.com/office/powerpoint/2010/main" val="1654425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Generic-slide-1">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060" y="544769"/>
            <a:ext cx="4966394" cy="1130188"/>
          </a:xfrm>
        </p:spPr>
        <p:txBody>
          <a:bodyPr>
            <a:noAutofit/>
          </a:bodyPr>
          <a:lstStyle>
            <a:lvl1pPr>
              <a:lnSpc>
                <a:spcPct val="90000"/>
              </a:lnSpc>
              <a:defRPr b="0" i="0"/>
            </a:lvl1pPr>
          </a:lstStyle>
          <a:p>
            <a:r>
              <a:rPr lang="en-US"/>
              <a:t>Click to edit Master title style</a:t>
            </a:r>
          </a:p>
        </p:txBody>
      </p:sp>
      <p:sp>
        <p:nvSpPr>
          <p:cNvPr id="4" name="Text Placeholder 11">
            <a:extLst>
              <a:ext uri="{FF2B5EF4-FFF2-40B4-BE49-F238E27FC236}">
                <a16:creationId xmlns:a16="http://schemas.microsoft.com/office/drawing/2014/main" id="{DDF1013D-24FA-B04E-AE09-DB6F11760046}"/>
              </a:ext>
            </a:extLst>
          </p:cNvPr>
          <p:cNvSpPr>
            <a:spLocks noGrp="1"/>
          </p:cNvSpPr>
          <p:nvPr>
            <p:ph type="body" sz="quarter" idx="11"/>
          </p:nvPr>
        </p:nvSpPr>
        <p:spPr>
          <a:xfrm>
            <a:off x="367610" y="1643564"/>
            <a:ext cx="4115672" cy="669978"/>
          </a:xfrm>
          <a:prstGeom prst="rect">
            <a:avLst/>
          </a:prstGeom>
        </p:spPr>
        <p:txBody>
          <a:bodyPr lIns="0" tIns="0" rIns="0" bIns="0">
            <a:noAutofit/>
          </a:bodyPr>
          <a:lstStyle>
            <a:lvl1pPr marL="0" indent="0">
              <a:lnSpc>
                <a:spcPct val="110000"/>
              </a:lnSpc>
              <a:buNone/>
              <a:defRPr sz="2000" b="0" i="0" spc="0">
                <a:solidFill>
                  <a:srgbClr val="2576B7"/>
                </a:solidFill>
                <a:latin typeface="Montserrat" pitchFamily="2" charset="77"/>
                <a:cs typeface="Arial" panose="020B0604020202020204" pitchFamily="34" charset="0"/>
              </a:defRPr>
            </a:lvl1pPr>
            <a:lvl2pPr marL="457154" indent="0">
              <a:lnSpc>
                <a:spcPts val="2400"/>
              </a:lnSpc>
              <a:buNone/>
              <a:defRPr sz="2000">
                <a:solidFill>
                  <a:srgbClr val="848585"/>
                </a:solidFill>
                <a:latin typeface="Arial" panose="020B0604020202020204" pitchFamily="34" charset="0"/>
                <a:cs typeface="Arial" panose="020B0604020202020204" pitchFamily="34" charset="0"/>
              </a:defRPr>
            </a:lvl2pPr>
            <a:lvl3pPr marL="914309" indent="0">
              <a:lnSpc>
                <a:spcPts val="2400"/>
              </a:lnSpc>
              <a:buNone/>
              <a:defRPr sz="2000">
                <a:solidFill>
                  <a:srgbClr val="848585"/>
                </a:solidFill>
                <a:latin typeface="Arial" panose="020B0604020202020204" pitchFamily="34" charset="0"/>
                <a:cs typeface="Arial" panose="020B0604020202020204" pitchFamily="34" charset="0"/>
              </a:defRPr>
            </a:lvl3pPr>
            <a:lvl4pPr marL="1371463" indent="0">
              <a:lnSpc>
                <a:spcPts val="2400"/>
              </a:lnSpc>
              <a:buNone/>
              <a:defRPr sz="2000">
                <a:solidFill>
                  <a:srgbClr val="848585"/>
                </a:solidFill>
                <a:latin typeface="Arial" panose="020B0604020202020204" pitchFamily="34" charset="0"/>
                <a:cs typeface="Arial" panose="020B0604020202020204" pitchFamily="34" charset="0"/>
              </a:defRPr>
            </a:lvl4pPr>
            <a:lvl5pPr marL="1828617"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5" name="Text Placeholder 4">
            <a:extLst>
              <a:ext uri="{FF2B5EF4-FFF2-40B4-BE49-F238E27FC236}">
                <a16:creationId xmlns:a16="http://schemas.microsoft.com/office/drawing/2014/main" id="{9881DA12-3A02-104C-8DA9-67C6D34506B4}"/>
              </a:ext>
            </a:extLst>
          </p:cNvPr>
          <p:cNvSpPr>
            <a:spLocks noGrp="1"/>
          </p:cNvSpPr>
          <p:nvPr>
            <p:ph type="body" sz="quarter" idx="33"/>
          </p:nvPr>
        </p:nvSpPr>
        <p:spPr>
          <a:xfrm>
            <a:off x="371428" y="2710334"/>
            <a:ext cx="5688858" cy="2999350"/>
          </a:xfrm>
          <a:prstGeom prst="rect">
            <a:avLst/>
          </a:prstGeom>
        </p:spPr>
        <p:txBody>
          <a:bodyPr lIns="0" tIns="0" rIns="0" bIns="0" numCol="1" spcCol="292608"/>
          <a:lstStyle>
            <a:lvl1pPr marL="179370" indent="-17937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587" indent="-171433">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8916" indent="-17460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245" indent="-177782">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050" indent="-171433">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195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Generic-slide-1">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060" y="544769"/>
            <a:ext cx="4966394" cy="1130188"/>
          </a:xfrm>
        </p:spPr>
        <p:txBody>
          <a:bodyPr>
            <a:noAutofit/>
          </a:bodyPr>
          <a:lstStyle>
            <a:lvl1pPr>
              <a:lnSpc>
                <a:spcPct val="90000"/>
              </a:lnSpc>
              <a:defRPr b="0" i="0"/>
            </a:lvl1pPr>
          </a:lstStyle>
          <a:p>
            <a:r>
              <a:rPr lang="en-US"/>
              <a:t>Click to edit Master title style</a:t>
            </a:r>
          </a:p>
        </p:txBody>
      </p:sp>
      <p:sp>
        <p:nvSpPr>
          <p:cNvPr id="4" name="Text Placeholder 11">
            <a:extLst>
              <a:ext uri="{FF2B5EF4-FFF2-40B4-BE49-F238E27FC236}">
                <a16:creationId xmlns:a16="http://schemas.microsoft.com/office/drawing/2014/main" id="{DDF1013D-24FA-B04E-AE09-DB6F11760046}"/>
              </a:ext>
            </a:extLst>
          </p:cNvPr>
          <p:cNvSpPr>
            <a:spLocks noGrp="1"/>
          </p:cNvSpPr>
          <p:nvPr>
            <p:ph type="body" sz="quarter" idx="11"/>
          </p:nvPr>
        </p:nvSpPr>
        <p:spPr>
          <a:xfrm>
            <a:off x="367610" y="1643564"/>
            <a:ext cx="4115672" cy="669978"/>
          </a:xfrm>
          <a:prstGeom prst="rect">
            <a:avLst/>
          </a:prstGeom>
        </p:spPr>
        <p:txBody>
          <a:bodyPr lIns="0" tIns="0" rIns="0" bIns="0">
            <a:noAutofit/>
          </a:bodyPr>
          <a:lstStyle>
            <a:lvl1pPr marL="0" indent="0">
              <a:lnSpc>
                <a:spcPct val="110000"/>
              </a:lnSpc>
              <a:buNone/>
              <a:defRPr sz="2000" b="0" i="0" spc="0">
                <a:solidFill>
                  <a:srgbClr val="2576B7"/>
                </a:solidFill>
                <a:latin typeface="Montserrat" pitchFamily="2" charset="77"/>
                <a:cs typeface="Arial" panose="020B0604020202020204" pitchFamily="34" charset="0"/>
              </a:defRPr>
            </a:lvl1pPr>
            <a:lvl2pPr marL="457154" indent="0">
              <a:lnSpc>
                <a:spcPts val="2400"/>
              </a:lnSpc>
              <a:buNone/>
              <a:defRPr sz="2000">
                <a:solidFill>
                  <a:srgbClr val="848585"/>
                </a:solidFill>
                <a:latin typeface="Arial" panose="020B0604020202020204" pitchFamily="34" charset="0"/>
                <a:cs typeface="Arial" panose="020B0604020202020204" pitchFamily="34" charset="0"/>
              </a:defRPr>
            </a:lvl2pPr>
            <a:lvl3pPr marL="914309" indent="0">
              <a:lnSpc>
                <a:spcPts val="2400"/>
              </a:lnSpc>
              <a:buNone/>
              <a:defRPr sz="2000">
                <a:solidFill>
                  <a:srgbClr val="848585"/>
                </a:solidFill>
                <a:latin typeface="Arial" panose="020B0604020202020204" pitchFamily="34" charset="0"/>
                <a:cs typeface="Arial" panose="020B0604020202020204" pitchFamily="34" charset="0"/>
              </a:defRPr>
            </a:lvl3pPr>
            <a:lvl4pPr marL="1371463" indent="0">
              <a:lnSpc>
                <a:spcPts val="2400"/>
              </a:lnSpc>
              <a:buNone/>
              <a:defRPr sz="2000">
                <a:solidFill>
                  <a:srgbClr val="848585"/>
                </a:solidFill>
                <a:latin typeface="Arial" panose="020B0604020202020204" pitchFamily="34" charset="0"/>
                <a:cs typeface="Arial" panose="020B0604020202020204" pitchFamily="34" charset="0"/>
              </a:defRPr>
            </a:lvl4pPr>
            <a:lvl5pPr marL="1828617"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5" name="Text Placeholder 4">
            <a:extLst>
              <a:ext uri="{FF2B5EF4-FFF2-40B4-BE49-F238E27FC236}">
                <a16:creationId xmlns:a16="http://schemas.microsoft.com/office/drawing/2014/main" id="{9881DA12-3A02-104C-8DA9-67C6D34506B4}"/>
              </a:ext>
            </a:extLst>
          </p:cNvPr>
          <p:cNvSpPr>
            <a:spLocks noGrp="1"/>
          </p:cNvSpPr>
          <p:nvPr>
            <p:ph type="body" sz="quarter" idx="33"/>
          </p:nvPr>
        </p:nvSpPr>
        <p:spPr>
          <a:xfrm>
            <a:off x="371428" y="2710334"/>
            <a:ext cx="5688858" cy="2999350"/>
          </a:xfrm>
          <a:prstGeom prst="rect">
            <a:avLst/>
          </a:prstGeom>
        </p:spPr>
        <p:txBody>
          <a:bodyPr lIns="0" tIns="0" rIns="0" bIns="0" numCol="1" spcCol="292608"/>
          <a:lstStyle>
            <a:lvl1pPr marL="179370" indent="-17937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587" indent="-171433">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8916" indent="-17460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245" indent="-177782">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050" indent="-171433">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0526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debar left light, angular patter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4A46A6F-4B41-EA4F-BED6-45937ACDC23F}"/>
              </a:ext>
            </a:extLst>
          </p:cNvPr>
          <p:cNvPicPr>
            <a:picLocks noChangeAspect="1"/>
          </p:cNvPicPr>
          <p:nvPr userDrawn="1"/>
        </p:nvPicPr>
        <p:blipFill rotWithShape="1">
          <a:blip r:embed="rId2" cstate="hqprint">
            <a:alphaModFix amt="16000"/>
            <a:extLst>
              <a:ext uri="{28A0092B-C50C-407E-A947-70E740481C1C}">
                <a14:useLocalDpi xmlns:a14="http://schemas.microsoft.com/office/drawing/2010/main"/>
              </a:ext>
            </a:extLst>
          </a:blip>
          <a:srcRect/>
          <a:stretch/>
        </p:blipFill>
        <p:spPr>
          <a:xfrm>
            <a:off x="0" y="0"/>
            <a:ext cx="4548188" cy="6858000"/>
          </a:xfrm>
          <a:prstGeom prst="rect">
            <a:avLst/>
          </a:prstGeom>
        </p:spPr>
      </p:pic>
      <p:sp>
        <p:nvSpPr>
          <p:cNvPr id="3" name="Content Placeholder 2">
            <a:extLst>
              <a:ext uri="{FF2B5EF4-FFF2-40B4-BE49-F238E27FC236}">
                <a16:creationId xmlns:a16="http://schemas.microsoft.com/office/drawing/2014/main" id="{503B516A-EFFC-6246-AECE-1B5BAC3B0EDB}"/>
              </a:ext>
            </a:extLst>
          </p:cNvPr>
          <p:cNvSpPr>
            <a:spLocks noGrp="1"/>
          </p:cNvSpPr>
          <p:nvPr>
            <p:ph idx="1"/>
          </p:nvPr>
        </p:nvSpPr>
        <p:spPr>
          <a:xfrm>
            <a:off x="6257637" y="1808018"/>
            <a:ext cx="4842163" cy="3643746"/>
          </a:xfrm>
        </p:spPr>
        <p:txBody>
          <a:bodyPr/>
          <a:lstStyle>
            <a:lvl1pPr marL="0" indent="0">
              <a:buNone/>
              <a:defRPr sz="2400">
                <a:solidFill>
                  <a:srgbClr val="717272"/>
                </a:solidFill>
              </a:defRPr>
            </a:lvl1pPr>
            <a:lvl2pPr>
              <a:defRPr sz="2400">
                <a:solidFill>
                  <a:srgbClr val="4B4B4B"/>
                </a:solidFill>
              </a:defRPr>
            </a:lvl2pPr>
            <a:lvl3pPr>
              <a:defRPr>
                <a:solidFill>
                  <a:srgbClr val="4B4B4B"/>
                </a:solidFill>
              </a:defRPr>
            </a:lvl3pPr>
            <a:lvl4pPr>
              <a:defRPr>
                <a:solidFill>
                  <a:srgbClr val="4B4B4B"/>
                </a:solidFill>
              </a:defRPr>
            </a:lvl4pPr>
            <a:lvl5pPr>
              <a:defRPr sz="1600">
                <a:solidFill>
                  <a:srgbClr val="4B4B4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49FC868-7BF5-4343-A718-74BD9CBD2748}"/>
              </a:ext>
            </a:extLst>
          </p:cNvPr>
          <p:cNvSpPr>
            <a:spLocks noGrp="1"/>
          </p:cNvSpPr>
          <p:nvPr>
            <p:ph type="ftr" sz="quarter" idx="11"/>
          </p:nvPr>
        </p:nvSpPr>
        <p:spPr/>
        <p:txBody>
          <a:bodyPr/>
          <a:lstStyle>
            <a:lvl1pPr>
              <a:defRPr/>
            </a:lvl1pPr>
          </a:lstStyle>
          <a:p>
            <a:r>
              <a:rPr lang="en-US" dirty="0"/>
              <a:t>Info-Tech Research Group</a:t>
            </a:r>
          </a:p>
        </p:txBody>
      </p:sp>
      <p:sp>
        <p:nvSpPr>
          <p:cNvPr id="6" name="Slide Number Placeholder 5">
            <a:extLst>
              <a:ext uri="{FF2B5EF4-FFF2-40B4-BE49-F238E27FC236}">
                <a16:creationId xmlns:a16="http://schemas.microsoft.com/office/drawing/2014/main" id="{1401053E-248C-3E47-B8F8-A325516BC330}"/>
              </a:ext>
            </a:extLst>
          </p:cNvPr>
          <p:cNvSpPr>
            <a:spLocks noGrp="1"/>
          </p:cNvSpPr>
          <p:nvPr>
            <p:ph type="sldNum" sz="quarter" idx="12"/>
          </p:nvPr>
        </p:nvSpPr>
        <p:spPr/>
        <p:txBody>
          <a:bodyPr/>
          <a:lstStyle>
            <a:lvl1pPr>
              <a:defRPr>
                <a:solidFill>
                  <a:srgbClr val="717272"/>
                </a:solidFill>
              </a:defRPr>
            </a:lvl1pPr>
          </a:lstStyle>
          <a:p>
            <a:fld id="{EE8C57DE-1A3C-DE4B-A738-E42A62AA58C7}" type="slidenum">
              <a:rPr lang="en-US" smtClean="0"/>
              <a:pPr/>
              <a:t>‹#›</a:t>
            </a:fld>
            <a:endParaRPr lang="en-US" dirty="0"/>
          </a:p>
        </p:txBody>
      </p:sp>
      <p:sp>
        <p:nvSpPr>
          <p:cNvPr id="9" name="Title 1">
            <a:extLst>
              <a:ext uri="{FF2B5EF4-FFF2-40B4-BE49-F238E27FC236}">
                <a16:creationId xmlns:a16="http://schemas.microsoft.com/office/drawing/2014/main" id="{FC5C15C3-F5A7-0545-90DA-E2F93B1D238D}"/>
              </a:ext>
            </a:extLst>
          </p:cNvPr>
          <p:cNvSpPr>
            <a:spLocks noGrp="1"/>
          </p:cNvSpPr>
          <p:nvPr>
            <p:ph type="title"/>
          </p:nvPr>
        </p:nvSpPr>
        <p:spPr>
          <a:xfrm>
            <a:off x="1055688" y="1091622"/>
            <a:ext cx="3132137" cy="1988461"/>
          </a:xfrm>
        </p:spPr>
        <p:txBody>
          <a:bodyPr/>
          <a:lstStyle>
            <a:lvl1pPr>
              <a:defRPr>
                <a:solidFill>
                  <a:srgbClr val="2576B7"/>
                </a:solidFill>
              </a:defRPr>
            </a:lvl1pPr>
          </a:lstStyle>
          <a:p>
            <a:r>
              <a:rPr lang="en-US"/>
              <a:t>Click to edit Master title style</a:t>
            </a:r>
          </a:p>
        </p:txBody>
      </p:sp>
    </p:spTree>
    <p:extLst>
      <p:ext uri="{BB962C8B-B14F-4D97-AF65-F5344CB8AC3E}">
        <p14:creationId xmlns:p14="http://schemas.microsoft.com/office/powerpoint/2010/main" val="3875118048"/>
      </p:ext>
    </p:extLst>
  </p:cSld>
  <p:clrMapOvr>
    <a:masterClrMapping/>
  </p:clrMapOvr>
  <p:extLst>
    <p:ext uri="{DCECCB84-F9BA-43D5-87BE-67443E8EF086}">
      <p15:sldGuideLst xmlns:p15="http://schemas.microsoft.com/office/powerpoint/2012/main">
        <p15:guide id="1" orient="horz" pos="129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DCAEEEE-5B39-3641-9B8C-23AD8FFA9719}"/>
              </a:ext>
            </a:extLst>
          </p:cNvPr>
          <p:cNvSpPr>
            <a:spLocks noGrp="1"/>
          </p:cNvSpPr>
          <p:nvPr>
            <p:ph type="ftr" sz="quarter" idx="11"/>
          </p:nvPr>
        </p:nvSpPr>
        <p:spPr/>
        <p:txBody>
          <a:bodyPr/>
          <a:lstStyle>
            <a:lvl1pPr>
              <a:defRPr/>
            </a:lvl1pPr>
          </a:lstStyle>
          <a:p>
            <a:r>
              <a:rPr lang="en-US" dirty="0"/>
              <a:t>Info-Tech Research Group</a:t>
            </a:r>
          </a:p>
        </p:txBody>
      </p:sp>
      <p:sp>
        <p:nvSpPr>
          <p:cNvPr id="4" name="Slide Number Placeholder 3">
            <a:extLst>
              <a:ext uri="{FF2B5EF4-FFF2-40B4-BE49-F238E27FC236}">
                <a16:creationId xmlns:a16="http://schemas.microsoft.com/office/drawing/2014/main" id="{DB010BC3-5B0A-324A-9A97-F8D36523D709}"/>
              </a:ext>
            </a:extLst>
          </p:cNvPr>
          <p:cNvSpPr>
            <a:spLocks noGrp="1"/>
          </p:cNvSpPr>
          <p:nvPr>
            <p:ph type="sldNum" sz="quarter" idx="12"/>
          </p:nvPr>
        </p:nvSpPr>
        <p:spPr/>
        <p:txBody>
          <a:bodyPr/>
          <a:lstStyle>
            <a:lvl1pPr>
              <a:defRPr/>
            </a:lvl1pPr>
          </a:lstStyle>
          <a:p>
            <a:fld id="{EE8C57DE-1A3C-DE4B-A738-E42A62AA58C7}" type="slidenum">
              <a:rPr lang="en-US" smtClean="0"/>
              <a:pPr/>
              <a:t>‹#›</a:t>
            </a:fld>
            <a:endParaRPr lang="en-US" dirty="0"/>
          </a:p>
        </p:txBody>
      </p:sp>
    </p:spTree>
    <p:extLst>
      <p:ext uri="{BB962C8B-B14F-4D97-AF65-F5344CB8AC3E}">
        <p14:creationId xmlns:p14="http://schemas.microsoft.com/office/powerpoint/2010/main" val="4102550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Header / Bodycop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335360" y="260648"/>
            <a:ext cx="8839200" cy="864096"/>
          </a:xfrm>
          <a:prstGeom prst="rect">
            <a:avLst/>
          </a:prstGeom>
        </p:spPr>
        <p:txBody>
          <a:bodyPr/>
          <a:lstStyle>
            <a:lvl1pPr algn="l">
              <a:lnSpc>
                <a:spcPts val="2600"/>
              </a:lnSpc>
              <a:defRPr sz="2400" baseline="0">
                <a:solidFill>
                  <a:schemeClr val="tx1"/>
                </a:solidFill>
              </a:defRPr>
            </a:lvl1pPr>
          </a:lstStyle>
          <a:p>
            <a:r>
              <a:rPr lang="en-US"/>
              <a:t>Page Header (Georgia, 24pt) </a:t>
            </a:r>
            <a:endParaRPr lang="en-CA"/>
          </a:p>
        </p:txBody>
      </p:sp>
      <p:sp>
        <p:nvSpPr>
          <p:cNvPr id="55" name="Text Placeholder 41"/>
          <p:cNvSpPr>
            <a:spLocks noGrp="1"/>
          </p:cNvSpPr>
          <p:nvPr>
            <p:ph type="body" sz="quarter" idx="16" hasCustomPrompt="1"/>
          </p:nvPr>
        </p:nvSpPr>
        <p:spPr>
          <a:xfrm>
            <a:off x="332403" y="1232756"/>
            <a:ext cx="11503996" cy="4973925"/>
          </a:xfrm>
          <a:prstGeom prst="rect">
            <a:avLst/>
          </a:prstGeo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a:t>First Level (Arial, 12pt)</a:t>
            </a:r>
          </a:p>
          <a:p>
            <a:pPr lvl="1"/>
            <a:r>
              <a:rPr lang="en-US"/>
              <a:t>Second Level (Arial, 12pt)</a:t>
            </a:r>
          </a:p>
          <a:p>
            <a:pPr lvl="2"/>
            <a:r>
              <a:rPr lang="en-US"/>
              <a:t>Third Level (Arial, 12pt)</a:t>
            </a:r>
          </a:p>
          <a:p>
            <a:pPr lvl="3"/>
            <a:r>
              <a:rPr lang="en-US"/>
              <a:t>Forth Level (Arial, 12pt)</a:t>
            </a:r>
          </a:p>
        </p:txBody>
      </p:sp>
    </p:spTree>
    <p:extLst>
      <p:ext uri="{BB962C8B-B14F-4D97-AF65-F5344CB8AC3E}">
        <p14:creationId xmlns:p14="http://schemas.microsoft.com/office/powerpoint/2010/main" val="139538292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White Slide">
    <p:spTree>
      <p:nvGrpSpPr>
        <p:cNvPr id="1" name=""/>
        <p:cNvGrpSpPr/>
        <p:nvPr/>
      </p:nvGrpSpPr>
      <p:grpSpPr>
        <a:xfrm>
          <a:off x="0" y="0"/>
          <a:ext cx="0" cy="0"/>
          <a:chOff x="0" y="0"/>
          <a:chExt cx="0" cy="0"/>
        </a:xfrm>
      </p:grpSpPr>
      <p:sp>
        <p:nvSpPr>
          <p:cNvPr id="7" name="Text Placeholder 4"/>
          <p:cNvSpPr>
            <a:spLocks noGrp="1"/>
          </p:cNvSpPr>
          <p:nvPr>
            <p:ph type="body" sz="quarter" idx="12" hasCustomPrompt="1"/>
          </p:nvPr>
        </p:nvSpPr>
        <p:spPr>
          <a:xfrm>
            <a:off x="335360" y="260350"/>
            <a:ext cx="10849107" cy="865188"/>
          </a:xfrm>
          <a:prstGeom prst="rect">
            <a:avLst/>
          </a:prstGeom>
        </p:spPr>
        <p:txBody>
          <a:bodyPr anchor="ctr" anchorCtr="0"/>
          <a:lstStyle>
            <a:lvl1pPr marL="0" indent="0">
              <a:buNone/>
              <a:defRPr sz="3300" b="1">
                <a:solidFill>
                  <a:srgbClr val="0070C0"/>
                </a:solidFill>
                <a:latin typeface="Arial" panose="020B0604020202020204" pitchFamily="34" charset="0"/>
                <a:cs typeface="Arial" panose="020B0604020202020204" pitchFamily="34" charset="0"/>
              </a:defRPr>
            </a:lvl1pPr>
          </a:lstStyle>
          <a:p>
            <a:pPr lvl="0"/>
            <a:r>
              <a:rPr lang="en-US"/>
              <a:t>Click to edit title text</a:t>
            </a:r>
            <a:endParaRPr lang="en-CA"/>
          </a:p>
        </p:txBody>
      </p:sp>
      <p:sp>
        <p:nvSpPr>
          <p:cNvPr id="8" name="Content Placeholder 10"/>
          <p:cNvSpPr>
            <a:spLocks noGrp="1"/>
          </p:cNvSpPr>
          <p:nvPr>
            <p:ph sz="quarter" idx="13"/>
          </p:nvPr>
        </p:nvSpPr>
        <p:spPr>
          <a:xfrm>
            <a:off x="431800" y="1341439"/>
            <a:ext cx="11049000" cy="4391025"/>
          </a:xfrm>
          <a:prstGeom prst="rect">
            <a:avLst/>
          </a:prstGeom>
        </p:spPr>
        <p:txBody>
          <a:bodyPr/>
          <a:lstStyle>
            <a:lvl1pPr marL="342900" indent="-342900">
              <a:buFont typeface="Arial" panose="020B0604020202020204" pitchFamily="34" charset="0"/>
              <a:buChar char="•"/>
              <a:defRPr sz="2400">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2000">
                <a:latin typeface="Arial" panose="020B0604020202020204" pitchFamily="34" charset="0"/>
                <a:cs typeface="Arial" panose="020B0604020202020204" pitchFamily="34" charset="0"/>
              </a:defRPr>
            </a:lvl2pPr>
            <a:lvl3pPr>
              <a:defRPr sz="1700">
                <a:latin typeface="Arial" panose="020B0604020202020204" pitchFamily="34" charset="0"/>
                <a:cs typeface="Arial" panose="020B0604020202020204" pitchFamily="34"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35107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Insight Breakdown">
    <p:spTree>
      <p:nvGrpSpPr>
        <p:cNvPr id="1" name=""/>
        <p:cNvGrpSpPr/>
        <p:nvPr/>
      </p:nvGrpSpPr>
      <p:grpSpPr>
        <a:xfrm>
          <a:off x="0" y="0"/>
          <a:ext cx="0" cy="0"/>
          <a:chOff x="0" y="0"/>
          <a:chExt cx="0" cy="0"/>
        </a:xfrm>
      </p:grpSpPr>
      <p:sp>
        <p:nvSpPr>
          <p:cNvPr id="27" name="Text Placeholder 26">
            <a:extLst>
              <a:ext uri="{FF2B5EF4-FFF2-40B4-BE49-F238E27FC236}">
                <a16:creationId xmlns:a16="http://schemas.microsoft.com/office/drawing/2014/main" id="{F654C735-FD88-7044-AFDF-38F27B3DBF4F}"/>
              </a:ext>
            </a:extLst>
          </p:cNvPr>
          <p:cNvSpPr>
            <a:spLocks noGrp="1"/>
          </p:cNvSpPr>
          <p:nvPr>
            <p:ph type="body" sz="quarter" idx="11" hasCustomPrompt="1"/>
          </p:nvPr>
        </p:nvSpPr>
        <p:spPr>
          <a:xfrm>
            <a:off x="278679" y="1561998"/>
            <a:ext cx="3727633" cy="1292818"/>
          </a:xfrm>
          <a:prstGeom prst="rect">
            <a:avLst/>
          </a:prstGeom>
          <a:solidFill>
            <a:schemeClr val="bg1"/>
          </a:solidFill>
          <a:effectLst>
            <a:outerShdw blurRad="254000" sx="102000" sy="102000" algn="ctr" rotWithShape="0">
              <a:prstClr val="black">
                <a:alpha val="25000"/>
              </a:prstClr>
            </a:outerShdw>
          </a:effectLst>
        </p:spPr>
        <p:txBody>
          <a:bodyPr wrap="square" lIns="180000" tIns="612000" rIns="180000" bIns="180000">
            <a:noAutofit/>
          </a:bodyPr>
          <a:lstStyle>
            <a:lvl1pPr marL="0" indent="0">
              <a:lnSpc>
                <a:spcPts val="1800"/>
              </a:lnSpc>
              <a:buNone/>
              <a:defRPr sz="1400" b="0" i="0">
                <a:latin typeface="Roboto Condensed Light" panose="02000000000000000000" pitchFamily="2" charset="0"/>
                <a:ea typeface="Roboto Condensed Light" panose="02000000000000000000" pitchFamily="2" charset="0"/>
              </a:defRPr>
            </a:lvl1pPr>
            <a:lvl2pPr>
              <a:defRPr sz="1600" b="0" i="0">
                <a:latin typeface="Roboto Condensed Light" panose="02000000000000000000" pitchFamily="2" charset="0"/>
                <a:ea typeface="Roboto Condensed Light" panose="02000000000000000000" pitchFamily="2" charset="0"/>
              </a:defRPr>
            </a:lvl2pPr>
            <a:lvl3pPr>
              <a:defRPr sz="1600" b="0" i="0">
                <a:latin typeface="Roboto Condensed Light" panose="02000000000000000000" pitchFamily="2" charset="0"/>
                <a:ea typeface="Roboto Condensed Light" panose="02000000000000000000" pitchFamily="2" charset="0"/>
              </a:defRPr>
            </a:lvl3pPr>
            <a:lvl4pPr>
              <a:defRPr sz="1600" b="0" i="0">
                <a:latin typeface="Roboto Condensed Light" panose="02000000000000000000" pitchFamily="2" charset="0"/>
                <a:ea typeface="Roboto Condensed Light" panose="02000000000000000000" pitchFamily="2" charset="0"/>
              </a:defRPr>
            </a:lvl4pPr>
            <a:lvl5pPr>
              <a:defRPr sz="1600" b="0" i="0">
                <a:latin typeface="Roboto Condensed Light" panose="02000000000000000000" pitchFamily="2" charset="0"/>
                <a:ea typeface="Roboto Condensed Light" panose="02000000000000000000" pitchFamily="2" charset="0"/>
              </a:defRPr>
            </a:lvl5pPr>
          </a:lstStyle>
          <a:p>
            <a:pPr lvl="0"/>
            <a:r>
              <a:rPr lang="en-US"/>
              <a:t>I throw myself down among the tall grass by the trickling steam.</a:t>
            </a:r>
          </a:p>
        </p:txBody>
      </p:sp>
      <p:sp>
        <p:nvSpPr>
          <p:cNvPr id="5" name="Holder 6">
            <a:extLst>
              <a:ext uri="{FF2B5EF4-FFF2-40B4-BE49-F238E27FC236}">
                <a16:creationId xmlns:a16="http://schemas.microsoft.com/office/drawing/2014/main" id="{1FA56046-9BD2-3641-8C40-435AF29B36C7}"/>
              </a:ext>
            </a:extLst>
          </p:cNvPr>
          <p:cNvSpPr>
            <a:spLocks noGrp="1"/>
          </p:cNvSpPr>
          <p:nvPr>
            <p:ph type="sldNum" sz="quarter" idx="4"/>
          </p:nvPr>
        </p:nvSpPr>
        <p:spPr>
          <a:xfrm>
            <a:off x="9648350" y="6453854"/>
            <a:ext cx="2240414" cy="121252"/>
          </a:xfrm>
          <a:prstGeom prst="rect">
            <a:avLst/>
          </a:prstGeom>
        </p:spPr>
        <p:txBody>
          <a:bodyPr wrap="square" lIns="0" tIns="0" rIns="0" bIns="0">
            <a:noAutofit/>
          </a:bodyPr>
          <a:lstStyle>
            <a:lvl1pPr algn="r">
              <a:defRPr sz="788" b="0" i="0" baseline="0">
                <a:solidFill>
                  <a:srgbClr val="636363"/>
                </a:solidFill>
                <a:latin typeface="Exo" pitchFamily="2" charset="77"/>
                <a:cs typeface="Arial"/>
              </a:defRPr>
            </a:lvl1pPr>
          </a:lstStyle>
          <a:p>
            <a:pPr marL="7700" marR="0" lvl="0" indent="0" algn="r" defTabSz="914400" rtl="0" eaLnBrk="1" fontAlgn="auto" latinLnBrk="0" hangingPunct="1">
              <a:lnSpc>
                <a:spcPct val="100000"/>
              </a:lnSpc>
              <a:spcBef>
                <a:spcPts val="161"/>
              </a:spcBef>
              <a:spcAft>
                <a:spcPts val="0"/>
              </a:spcAft>
              <a:buClrTx/>
              <a:buSzTx/>
              <a:buFontTx/>
              <a:buNone/>
              <a:tabLst>
                <a:tab pos="1309472" algn="l"/>
              </a:tabLst>
              <a:defRPr/>
            </a:pPr>
            <a:r>
              <a:rPr kumimoji="0" lang="en-CA" sz="788" b="0" i="0" u="none" strike="noStrike" kern="1200" cap="none" spc="-18" normalizeH="0" baseline="0" noProof="0" dirty="0">
                <a:ln>
                  <a:noFill/>
                </a:ln>
                <a:solidFill>
                  <a:srgbClr val="636363"/>
                </a:solidFill>
                <a:effectLst/>
                <a:uLnTx/>
                <a:uFillTx/>
                <a:latin typeface="Exo" pitchFamily="2" charset="77"/>
                <a:ea typeface="+mn-ea"/>
                <a:cs typeface="Arial"/>
              </a:rPr>
              <a:t>Info-</a:t>
            </a:r>
            <a:r>
              <a:rPr kumimoji="0" lang="en-CA" sz="788" b="0" i="0" u="none" strike="noStrike" kern="1200" cap="none" spc="-103" normalizeH="0" baseline="0" noProof="0" dirty="0">
                <a:ln>
                  <a:noFill/>
                </a:ln>
                <a:solidFill>
                  <a:srgbClr val="636363"/>
                </a:solidFill>
                <a:effectLst/>
                <a:uLnTx/>
                <a:uFillTx/>
                <a:latin typeface="Exo" pitchFamily="2" charset="77"/>
                <a:ea typeface="+mn-ea"/>
                <a:cs typeface="Arial"/>
              </a:rPr>
              <a:t>T</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ec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Researc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Grou</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p   |   </a:t>
            </a:r>
            <a:fld id="{81D60167-4931-47E6-BA6A-407CBD079E47}" type="slidenum">
              <a:rPr kumimoji="0" sz="788" b="0" i="0" u="none" strike="noStrike" kern="1200" cap="none" spc="6" normalizeH="0" baseline="0" noProof="0" smtClean="0">
                <a:ln>
                  <a:noFill/>
                </a:ln>
                <a:solidFill>
                  <a:srgbClr val="636363"/>
                </a:solidFill>
                <a:effectLst/>
                <a:uLnTx/>
                <a:uFillTx/>
                <a:latin typeface="Exo" pitchFamily="2" charset="77"/>
                <a:ea typeface="+mn-ea"/>
                <a:cs typeface="Arial" panose="020B0604020202020204" pitchFamily="34" charset="0"/>
              </a:rPr>
              <a:pPr marL="7700" marR="0" lvl="0" indent="0" algn="r" defTabSz="914400" rtl="0" eaLnBrk="1" fontAlgn="auto" latinLnBrk="0" hangingPunct="1">
                <a:lnSpc>
                  <a:spcPct val="100000"/>
                </a:lnSpc>
                <a:spcBef>
                  <a:spcPts val="161"/>
                </a:spcBef>
                <a:spcAft>
                  <a:spcPts val="0"/>
                </a:spcAft>
                <a:buClrTx/>
                <a:buSzTx/>
                <a:buFontTx/>
                <a:buNone/>
                <a:tabLst>
                  <a:tab pos="1309472" algn="l"/>
                </a:tabLst>
                <a:defRPr/>
              </a:pPr>
              <a:t>‹#›</a:t>
            </a:fld>
            <a:endParaRPr kumimoji="0" sz="788" b="0" i="0" u="none" strike="noStrike" kern="1200" cap="none" spc="6" normalizeH="0" baseline="0" noProof="0" dirty="0">
              <a:ln>
                <a:noFill/>
              </a:ln>
              <a:solidFill>
                <a:srgbClr val="636363"/>
              </a:solidFill>
              <a:effectLst/>
              <a:uLnTx/>
              <a:uFillTx/>
              <a:latin typeface="Exo" pitchFamily="2" charset="77"/>
              <a:ea typeface="+mn-ea"/>
              <a:cs typeface="Arial" panose="020B0604020202020204" pitchFamily="34" charset="0"/>
            </a:endParaRPr>
          </a:p>
        </p:txBody>
      </p:sp>
      <p:sp>
        <p:nvSpPr>
          <p:cNvPr id="10" name="Title 9">
            <a:extLst>
              <a:ext uri="{FF2B5EF4-FFF2-40B4-BE49-F238E27FC236}">
                <a16:creationId xmlns:a16="http://schemas.microsoft.com/office/drawing/2014/main" id="{8047F413-7CC3-9041-B985-1939336F2C65}"/>
              </a:ext>
            </a:extLst>
          </p:cNvPr>
          <p:cNvSpPr>
            <a:spLocks noGrp="1"/>
          </p:cNvSpPr>
          <p:nvPr>
            <p:ph type="title" hasCustomPrompt="1"/>
          </p:nvPr>
        </p:nvSpPr>
        <p:spPr>
          <a:xfrm>
            <a:off x="354060" y="530022"/>
            <a:ext cx="5145912" cy="570117"/>
          </a:xfrm>
        </p:spPr>
        <p:txBody>
          <a:bodyPr>
            <a:noAutofit/>
          </a:bodyPr>
          <a:lstStyle>
            <a:lvl1pPr>
              <a:defRPr b="0" i="0">
                <a:solidFill>
                  <a:srgbClr val="2576B7"/>
                </a:solidFill>
              </a:defRPr>
            </a:lvl1pPr>
          </a:lstStyle>
          <a:p>
            <a:r>
              <a:rPr lang="en-US"/>
              <a:t>Insight Breakdown</a:t>
            </a:r>
          </a:p>
        </p:txBody>
      </p:sp>
      <p:sp>
        <p:nvSpPr>
          <p:cNvPr id="24" name="Text Placeholder 23">
            <a:extLst>
              <a:ext uri="{FF2B5EF4-FFF2-40B4-BE49-F238E27FC236}">
                <a16:creationId xmlns:a16="http://schemas.microsoft.com/office/drawing/2014/main" id="{A65B8B33-0F77-6C46-B190-E0EB622E48D4}"/>
              </a:ext>
            </a:extLst>
          </p:cNvPr>
          <p:cNvSpPr>
            <a:spLocks noGrp="1"/>
          </p:cNvSpPr>
          <p:nvPr>
            <p:ph type="body" sz="quarter" idx="10" hasCustomPrompt="1"/>
          </p:nvPr>
        </p:nvSpPr>
        <p:spPr>
          <a:xfrm>
            <a:off x="278679" y="1760227"/>
            <a:ext cx="3727633" cy="379405"/>
          </a:xfrm>
          <a:prstGeom prst="rect">
            <a:avLst/>
          </a:prstGeom>
          <a:solidFill>
            <a:schemeClr val="bg1"/>
          </a:solidFill>
        </p:spPr>
        <p:txBody>
          <a:bodyPr lIns="180000" rIns="180000">
            <a:noAutofit/>
          </a:bodyPr>
          <a:lstStyle>
            <a:lvl1pPr marL="0" indent="0">
              <a:buNone/>
              <a:defRPr sz="2000" b="1" i="0">
                <a:solidFill>
                  <a:schemeClr val="accent1"/>
                </a:solidFill>
                <a:latin typeface="Montserrat SemiBold" pitchFamily="2" charset="77"/>
              </a:defRPr>
            </a:lvl1pPr>
            <a:lvl2pPr>
              <a:defRPr sz="1800" b="1" i="0">
                <a:solidFill>
                  <a:schemeClr val="accent1"/>
                </a:solidFill>
                <a:latin typeface="Montserrat SemiBold" pitchFamily="2" charset="77"/>
              </a:defRPr>
            </a:lvl2pPr>
            <a:lvl3pPr>
              <a:defRPr sz="1800" b="1" i="0">
                <a:solidFill>
                  <a:schemeClr val="accent1"/>
                </a:solidFill>
                <a:latin typeface="Montserrat SemiBold" pitchFamily="2" charset="77"/>
              </a:defRPr>
            </a:lvl3pPr>
            <a:lvl4pPr>
              <a:defRPr sz="1800" b="1" i="0">
                <a:solidFill>
                  <a:schemeClr val="accent1"/>
                </a:solidFill>
                <a:latin typeface="Montserrat SemiBold" pitchFamily="2" charset="77"/>
              </a:defRPr>
            </a:lvl4pPr>
            <a:lvl5pPr>
              <a:defRPr sz="1800" b="1" i="0">
                <a:solidFill>
                  <a:schemeClr val="accent1"/>
                </a:solidFill>
                <a:latin typeface="Montserrat SemiBold" pitchFamily="2" charset="77"/>
              </a:defRPr>
            </a:lvl5pPr>
          </a:lstStyle>
          <a:p>
            <a:pPr lvl="0"/>
            <a:r>
              <a:rPr lang="en-US"/>
              <a:t>Insight 1</a:t>
            </a:r>
          </a:p>
        </p:txBody>
      </p:sp>
      <p:sp>
        <p:nvSpPr>
          <p:cNvPr id="20" name="Text Placeholder 26">
            <a:extLst>
              <a:ext uri="{FF2B5EF4-FFF2-40B4-BE49-F238E27FC236}">
                <a16:creationId xmlns:a16="http://schemas.microsoft.com/office/drawing/2014/main" id="{B4EBFF7D-E845-46D1-8141-E2D2338B6B50}"/>
              </a:ext>
            </a:extLst>
          </p:cNvPr>
          <p:cNvSpPr>
            <a:spLocks noGrp="1"/>
          </p:cNvSpPr>
          <p:nvPr>
            <p:ph type="body" sz="quarter" idx="12" hasCustomPrompt="1"/>
          </p:nvPr>
        </p:nvSpPr>
        <p:spPr>
          <a:xfrm>
            <a:off x="4290157" y="1561998"/>
            <a:ext cx="3727633" cy="1292818"/>
          </a:xfrm>
          <a:prstGeom prst="rect">
            <a:avLst/>
          </a:prstGeom>
          <a:solidFill>
            <a:schemeClr val="bg1"/>
          </a:solidFill>
          <a:effectLst>
            <a:outerShdw blurRad="254000" sx="102000" sy="102000" algn="ctr" rotWithShape="0">
              <a:prstClr val="black">
                <a:alpha val="25000"/>
              </a:prstClr>
            </a:outerShdw>
          </a:effectLst>
        </p:spPr>
        <p:txBody>
          <a:bodyPr wrap="square" lIns="180000" tIns="612000" rIns="180000" bIns="180000">
            <a:noAutofit/>
          </a:bodyPr>
          <a:lstStyle>
            <a:lvl1pPr marL="0" indent="0">
              <a:lnSpc>
                <a:spcPts val="1800"/>
              </a:lnSpc>
              <a:buNone/>
              <a:defRPr sz="1400" b="0" i="0">
                <a:latin typeface="Roboto Condensed Light" panose="02000000000000000000" pitchFamily="2" charset="0"/>
                <a:ea typeface="Roboto Condensed Light" panose="02000000000000000000" pitchFamily="2" charset="0"/>
              </a:defRPr>
            </a:lvl1pPr>
            <a:lvl2pPr>
              <a:defRPr sz="1600" b="0" i="0">
                <a:latin typeface="Roboto Condensed Light" panose="02000000000000000000" pitchFamily="2" charset="0"/>
                <a:ea typeface="Roboto Condensed Light" panose="02000000000000000000" pitchFamily="2" charset="0"/>
              </a:defRPr>
            </a:lvl2pPr>
            <a:lvl3pPr>
              <a:defRPr sz="1600" b="0" i="0">
                <a:latin typeface="Roboto Condensed Light" panose="02000000000000000000" pitchFamily="2" charset="0"/>
                <a:ea typeface="Roboto Condensed Light" panose="02000000000000000000" pitchFamily="2" charset="0"/>
              </a:defRPr>
            </a:lvl3pPr>
            <a:lvl4pPr>
              <a:defRPr sz="1600" b="0" i="0">
                <a:latin typeface="Roboto Condensed Light" panose="02000000000000000000" pitchFamily="2" charset="0"/>
                <a:ea typeface="Roboto Condensed Light" panose="02000000000000000000" pitchFamily="2" charset="0"/>
              </a:defRPr>
            </a:lvl4pPr>
            <a:lvl5pPr>
              <a:defRPr sz="1600" b="0" i="0">
                <a:latin typeface="Roboto Condensed Light" panose="02000000000000000000" pitchFamily="2" charset="0"/>
                <a:ea typeface="Roboto Condensed Light" panose="02000000000000000000" pitchFamily="2" charset="0"/>
              </a:defRPr>
            </a:lvl5pPr>
          </a:lstStyle>
          <a:p>
            <a:pPr lvl="0"/>
            <a:r>
              <a:rPr lang="en-US"/>
              <a:t>I throw myself down among the tall grass by the trickling steam.</a:t>
            </a:r>
          </a:p>
        </p:txBody>
      </p:sp>
      <p:sp>
        <p:nvSpPr>
          <p:cNvPr id="23" name="Text Placeholder 23">
            <a:extLst>
              <a:ext uri="{FF2B5EF4-FFF2-40B4-BE49-F238E27FC236}">
                <a16:creationId xmlns:a16="http://schemas.microsoft.com/office/drawing/2014/main" id="{D7FC8ED4-56EF-4D57-B65A-ED3AAB3E50E1}"/>
              </a:ext>
            </a:extLst>
          </p:cNvPr>
          <p:cNvSpPr>
            <a:spLocks noGrp="1"/>
          </p:cNvSpPr>
          <p:nvPr>
            <p:ph type="body" sz="quarter" idx="13" hasCustomPrompt="1"/>
          </p:nvPr>
        </p:nvSpPr>
        <p:spPr>
          <a:xfrm>
            <a:off x="4290157" y="1760227"/>
            <a:ext cx="3727633" cy="379405"/>
          </a:xfrm>
          <a:prstGeom prst="rect">
            <a:avLst/>
          </a:prstGeom>
          <a:solidFill>
            <a:schemeClr val="bg1"/>
          </a:solidFill>
        </p:spPr>
        <p:txBody>
          <a:bodyPr lIns="180000" rIns="180000">
            <a:noAutofit/>
          </a:bodyPr>
          <a:lstStyle>
            <a:lvl1pPr marL="0" indent="0">
              <a:buNone/>
              <a:defRPr sz="2000" b="1" i="0">
                <a:solidFill>
                  <a:schemeClr val="accent1"/>
                </a:solidFill>
                <a:latin typeface="Montserrat SemiBold" pitchFamily="2" charset="77"/>
              </a:defRPr>
            </a:lvl1pPr>
            <a:lvl2pPr>
              <a:defRPr sz="1800" b="1" i="0">
                <a:solidFill>
                  <a:schemeClr val="accent1"/>
                </a:solidFill>
                <a:latin typeface="Montserrat SemiBold" pitchFamily="2" charset="77"/>
              </a:defRPr>
            </a:lvl2pPr>
            <a:lvl3pPr>
              <a:defRPr sz="1800" b="1" i="0">
                <a:solidFill>
                  <a:schemeClr val="accent1"/>
                </a:solidFill>
                <a:latin typeface="Montserrat SemiBold" pitchFamily="2" charset="77"/>
              </a:defRPr>
            </a:lvl3pPr>
            <a:lvl4pPr>
              <a:defRPr sz="1800" b="1" i="0">
                <a:solidFill>
                  <a:schemeClr val="accent1"/>
                </a:solidFill>
                <a:latin typeface="Montserrat SemiBold" pitchFamily="2" charset="77"/>
              </a:defRPr>
            </a:lvl4pPr>
            <a:lvl5pPr>
              <a:defRPr sz="1800" b="1" i="0">
                <a:solidFill>
                  <a:schemeClr val="accent1"/>
                </a:solidFill>
                <a:latin typeface="Montserrat SemiBold" pitchFamily="2" charset="77"/>
              </a:defRPr>
            </a:lvl5pPr>
          </a:lstStyle>
          <a:p>
            <a:pPr lvl="0"/>
            <a:r>
              <a:rPr lang="en-US"/>
              <a:t>Insight 1</a:t>
            </a:r>
          </a:p>
        </p:txBody>
      </p:sp>
      <p:sp>
        <p:nvSpPr>
          <p:cNvPr id="25" name="Text Placeholder 26">
            <a:extLst>
              <a:ext uri="{FF2B5EF4-FFF2-40B4-BE49-F238E27FC236}">
                <a16:creationId xmlns:a16="http://schemas.microsoft.com/office/drawing/2014/main" id="{5389ED2B-4CFD-43A3-A2B7-FD0B36327206}"/>
              </a:ext>
            </a:extLst>
          </p:cNvPr>
          <p:cNvSpPr>
            <a:spLocks noGrp="1"/>
          </p:cNvSpPr>
          <p:nvPr>
            <p:ph type="body" sz="quarter" idx="14" hasCustomPrompt="1"/>
          </p:nvPr>
        </p:nvSpPr>
        <p:spPr>
          <a:xfrm>
            <a:off x="8301635" y="1561998"/>
            <a:ext cx="3727633" cy="1292818"/>
          </a:xfrm>
          <a:prstGeom prst="rect">
            <a:avLst/>
          </a:prstGeom>
          <a:solidFill>
            <a:schemeClr val="bg1"/>
          </a:solidFill>
          <a:effectLst>
            <a:outerShdw blurRad="254000" sx="102000" sy="102000" algn="ctr" rotWithShape="0">
              <a:prstClr val="black">
                <a:alpha val="25000"/>
              </a:prstClr>
            </a:outerShdw>
          </a:effectLst>
        </p:spPr>
        <p:txBody>
          <a:bodyPr wrap="square" lIns="180000" tIns="612000" rIns="180000" bIns="180000">
            <a:noAutofit/>
          </a:bodyPr>
          <a:lstStyle>
            <a:lvl1pPr marL="0" indent="0">
              <a:lnSpc>
                <a:spcPts val="1800"/>
              </a:lnSpc>
              <a:buNone/>
              <a:defRPr sz="1400" b="0" i="0">
                <a:latin typeface="Roboto Condensed Light" panose="02000000000000000000" pitchFamily="2" charset="0"/>
                <a:ea typeface="Roboto Condensed Light" panose="02000000000000000000" pitchFamily="2" charset="0"/>
              </a:defRPr>
            </a:lvl1pPr>
            <a:lvl2pPr>
              <a:defRPr sz="1600" b="0" i="0">
                <a:latin typeface="Roboto Condensed Light" panose="02000000000000000000" pitchFamily="2" charset="0"/>
                <a:ea typeface="Roboto Condensed Light" panose="02000000000000000000" pitchFamily="2" charset="0"/>
              </a:defRPr>
            </a:lvl2pPr>
            <a:lvl3pPr>
              <a:defRPr sz="1600" b="0" i="0">
                <a:latin typeface="Roboto Condensed Light" panose="02000000000000000000" pitchFamily="2" charset="0"/>
                <a:ea typeface="Roboto Condensed Light" panose="02000000000000000000" pitchFamily="2" charset="0"/>
              </a:defRPr>
            </a:lvl3pPr>
            <a:lvl4pPr>
              <a:defRPr sz="1600" b="0" i="0">
                <a:latin typeface="Roboto Condensed Light" panose="02000000000000000000" pitchFamily="2" charset="0"/>
                <a:ea typeface="Roboto Condensed Light" panose="02000000000000000000" pitchFamily="2" charset="0"/>
              </a:defRPr>
            </a:lvl4pPr>
            <a:lvl5pPr>
              <a:defRPr sz="1600" b="0" i="0">
                <a:latin typeface="Roboto Condensed Light" panose="02000000000000000000" pitchFamily="2" charset="0"/>
                <a:ea typeface="Roboto Condensed Light" panose="02000000000000000000" pitchFamily="2" charset="0"/>
              </a:defRPr>
            </a:lvl5pPr>
          </a:lstStyle>
          <a:p>
            <a:pPr lvl="0"/>
            <a:r>
              <a:rPr lang="en-US"/>
              <a:t>I throw myself down among the tall grass by the trickling steam.</a:t>
            </a:r>
          </a:p>
        </p:txBody>
      </p:sp>
      <p:sp>
        <p:nvSpPr>
          <p:cNvPr id="29" name="Text Placeholder 23">
            <a:extLst>
              <a:ext uri="{FF2B5EF4-FFF2-40B4-BE49-F238E27FC236}">
                <a16:creationId xmlns:a16="http://schemas.microsoft.com/office/drawing/2014/main" id="{674C5425-96BA-4154-9287-7E95ABA84C8C}"/>
              </a:ext>
            </a:extLst>
          </p:cNvPr>
          <p:cNvSpPr>
            <a:spLocks noGrp="1"/>
          </p:cNvSpPr>
          <p:nvPr>
            <p:ph type="body" sz="quarter" idx="15" hasCustomPrompt="1"/>
          </p:nvPr>
        </p:nvSpPr>
        <p:spPr>
          <a:xfrm>
            <a:off x="8301635" y="1760227"/>
            <a:ext cx="3727633" cy="379405"/>
          </a:xfrm>
          <a:prstGeom prst="rect">
            <a:avLst/>
          </a:prstGeom>
          <a:solidFill>
            <a:schemeClr val="bg1"/>
          </a:solidFill>
        </p:spPr>
        <p:txBody>
          <a:bodyPr lIns="180000" rIns="180000">
            <a:noAutofit/>
          </a:bodyPr>
          <a:lstStyle>
            <a:lvl1pPr marL="0" indent="0">
              <a:buNone/>
              <a:defRPr sz="2000" b="1" i="0">
                <a:solidFill>
                  <a:schemeClr val="accent1"/>
                </a:solidFill>
                <a:latin typeface="Montserrat SemiBold" pitchFamily="2" charset="77"/>
              </a:defRPr>
            </a:lvl1pPr>
            <a:lvl2pPr>
              <a:defRPr sz="1800" b="1" i="0">
                <a:solidFill>
                  <a:schemeClr val="accent1"/>
                </a:solidFill>
                <a:latin typeface="Montserrat SemiBold" pitchFamily="2" charset="77"/>
              </a:defRPr>
            </a:lvl2pPr>
            <a:lvl3pPr>
              <a:defRPr sz="1800" b="1" i="0">
                <a:solidFill>
                  <a:schemeClr val="accent1"/>
                </a:solidFill>
                <a:latin typeface="Montserrat SemiBold" pitchFamily="2" charset="77"/>
              </a:defRPr>
            </a:lvl3pPr>
            <a:lvl4pPr>
              <a:defRPr sz="1800" b="1" i="0">
                <a:solidFill>
                  <a:schemeClr val="accent1"/>
                </a:solidFill>
                <a:latin typeface="Montserrat SemiBold" pitchFamily="2" charset="77"/>
              </a:defRPr>
            </a:lvl4pPr>
            <a:lvl5pPr>
              <a:defRPr sz="1800" b="1" i="0">
                <a:solidFill>
                  <a:schemeClr val="accent1"/>
                </a:solidFill>
                <a:latin typeface="Montserrat SemiBold" pitchFamily="2" charset="77"/>
              </a:defRPr>
            </a:lvl5pPr>
          </a:lstStyle>
          <a:p>
            <a:pPr lvl="0"/>
            <a:r>
              <a:rPr lang="en-US"/>
              <a:t>Insight 1</a:t>
            </a:r>
          </a:p>
        </p:txBody>
      </p:sp>
    </p:spTree>
    <p:extLst>
      <p:ext uri="{BB962C8B-B14F-4D97-AF65-F5344CB8AC3E}">
        <p14:creationId xmlns:p14="http://schemas.microsoft.com/office/powerpoint/2010/main" val="1404395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ExecSummary-Summary">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64865B-20ED-6B48-89EC-5A740BB89DF8}"/>
              </a:ext>
            </a:extLst>
          </p:cNvPr>
          <p:cNvPicPr>
            <a:picLocks noChangeAspect="1"/>
          </p:cNvPicPr>
          <p:nvPr userDrawn="1"/>
        </p:nvPicPr>
        <p:blipFill>
          <a:blip r:embed="rId2" cstate="screen">
            <a:alphaModFix amt="50000"/>
            <a:extLst>
              <a:ext uri="{28A0092B-C50C-407E-A947-70E740481C1C}">
                <a14:useLocalDpi xmlns:a14="http://schemas.microsoft.com/office/drawing/2010/main"/>
              </a:ext>
            </a:extLst>
          </a:blip>
          <a:stretch>
            <a:fillRect/>
          </a:stretch>
        </p:blipFill>
        <p:spPr>
          <a:xfrm>
            <a:off x="3086492" y="2997200"/>
            <a:ext cx="5993591" cy="3373199"/>
          </a:xfrm>
          <a:prstGeom prst="rect">
            <a:avLst/>
          </a:prstGeom>
        </p:spPr>
      </p:pic>
      <p:sp>
        <p:nvSpPr>
          <p:cNvPr id="2" name="Title 1">
            <a:extLst>
              <a:ext uri="{FF2B5EF4-FFF2-40B4-BE49-F238E27FC236}">
                <a16:creationId xmlns:a16="http://schemas.microsoft.com/office/drawing/2014/main" id="{F4ADDE57-4E30-2343-9DAE-39F3DBBD9B61}"/>
              </a:ext>
            </a:extLst>
          </p:cNvPr>
          <p:cNvSpPr>
            <a:spLocks noGrp="1"/>
          </p:cNvSpPr>
          <p:nvPr>
            <p:ph type="title"/>
          </p:nvPr>
        </p:nvSpPr>
        <p:spPr>
          <a:xfrm>
            <a:off x="354060" y="530021"/>
            <a:ext cx="4510384" cy="1163598"/>
          </a:xfrm>
        </p:spPr>
        <p:txBody>
          <a:bodyPr>
            <a:noAutofit/>
          </a:bodyPr>
          <a:lstStyle>
            <a:lvl1pPr>
              <a:defRPr b="0" i="0">
                <a:solidFill>
                  <a:srgbClr val="717171"/>
                </a:solidFill>
              </a:defRPr>
            </a:lvl1pPr>
          </a:lstStyle>
          <a:p>
            <a:r>
              <a:rPr lang="en-US"/>
              <a:t>Click to edit Master title style</a:t>
            </a:r>
          </a:p>
        </p:txBody>
      </p:sp>
      <p:sp>
        <p:nvSpPr>
          <p:cNvPr id="5" name="Text Placeholder 14">
            <a:extLst>
              <a:ext uri="{FF2B5EF4-FFF2-40B4-BE49-F238E27FC236}">
                <a16:creationId xmlns:a16="http://schemas.microsoft.com/office/drawing/2014/main" id="{F757EF6B-F638-A24D-9746-2B871D5BA5B9}"/>
              </a:ext>
            </a:extLst>
          </p:cNvPr>
          <p:cNvSpPr>
            <a:spLocks noGrp="1"/>
          </p:cNvSpPr>
          <p:nvPr>
            <p:ph type="body" sz="quarter" idx="12"/>
          </p:nvPr>
        </p:nvSpPr>
        <p:spPr>
          <a:xfrm>
            <a:off x="368146" y="2702692"/>
            <a:ext cx="3565709" cy="3240908"/>
          </a:xfrm>
          <a:prstGeom prst="rect">
            <a:avLst/>
          </a:prstGeom>
        </p:spPr>
        <p:txBody>
          <a:bodyPr lIns="0" tIns="0" rIns="0" bIns="0">
            <a:noAutofit/>
          </a:bodyPr>
          <a:lstStyle>
            <a:lvl1pPr marL="0" indent="0">
              <a:lnSpc>
                <a:spcPts val="1700"/>
              </a:lnSpc>
              <a:buNone/>
              <a:defRPr sz="1400" b="0" i="0">
                <a:solidFill>
                  <a:srgbClr val="4A4A4A"/>
                </a:solidFill>
                <a:latin typeface="Roboto Condensed Light" panose="02000000000000000000" pitchFamily="2" charset="0"/>
                <a:cs typeface="Arial Narrow" panose="020B0604020202020204" pitchFamily="34" charset="0"/>
              </a:defRPr>
            </a:lvl1pPr>
            <a:lvl2pPr marL="457154" indent="0">
              <a:lnSpc>
                <a:spcPts val="1700"/>
              </a:lnSpc>
              <a:buNone/>
              <a:defRPr sz="1400">
                <a:solidFill>
                  <a:srgbClr val="4B4B4B"/>
                </a:solidFill>
                <a:latin typeface="Arial" panose="020B0604020202020204" pitchFamily="34" charset="0"/>
                <a:cs typeface="Arial" panose="020B0604020202020204" pitchFamily="34" charset="0"/>
              </a:defRPr>
            </a:lvl2pPr>
            <a:lvl3pPr marL="914309" indent="0">
              <a:lnSpc>
                <a:spcPts val="1700"/>
              </a:lnSpc>
              <a:buNone/>
              <a:defRPr sz="1400">
                <a:solidFill>
                  <a:srgbClr val="4B4B4B"/>
                </a:solidFill>
                <a:latin typeface="Arial" panose="020B0604020202020204" pitchFamily="34" charset="0"/>
                <a:cs typeface="Arial" panose="020B0604020202020204" pitchFamily="34" charset="0"/>
              </a:defRPr>
            </a:lvl3pPr>
            <a:lvl4pPr marL="1371463" indent="0">
              <a:lnSpc>
                <a:spcPts val="1700"/>
              </a:lnSpc>
              <a:buNone/>
              <a:defRPr sz="1400">
                <a:solidFill>
                  <a:srgbClr val="4B4B4B"/>
                </a:solidFill>
                <a:latin typeface="Arial" panose="020B0604020202020204" pitchFamily="34" charset="0"/>
                <a:cs typeface="Arial" panose="020B0604020202020204" pitchFamily="34" charset="0"/>
              </a:defRPr>
            </a:lvl4pPr>
            <a:lvl5pPr marL="1828617"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3" name="Text Placeholder 12">
            <a:extLst>
              <a:ext uri="{FF2B5EF4-FFF2-40B4-BE49-F238E27FC236}">
                <a16:creationId xmlns:a16="http://schemas.microsoft.com/office/drawing/2014/main" id="{A5895281-F05F-284A-93B8-DF31D5A43342}"/>
              </a:ext>
            </a:extLst>
          </p:cNvPr>
          <p:cNvSpPr>
            <a:spLocks noGrp="1"/>
          </p:cNvSpPr>
          <p:nvPr>
            <p:ph type="body" sz="quarter" idx="13"/>
          </p:nvPr>
        </p:nvSpPr>
        <p:spPr>
          <a:xfrm>
            <a:off x="368146" y="2211427"/>
            <a:ext cx="3541939" cy="297314"/>
          </a:xfrm>
          <a:prstGeom prst="rect">
            <a:avLst/>
          </a:prstGeom>
        </p:spPr>
        <p:txBody>
          <a:bodyPr lIns="0" tIns="0" rIns="0" bIns="0">
            <a:noAutofit/>
          </a:bodyPr>
          <a:lstStyle>
            <a:lvl1pPr marL="0" indent="0" algn="l">
              <a:buNone/>
              <a:defRPr sz="1800" b="0" i="0">
                <a:solidFill>
                  <a:srgbClr val="B3252E"/>
                </a:solidFill>
                <a:latin typeface="Exo" panose="02000503000000000000" pitchFamily="2" charset="77"/>
                <a:cs typeface="Arial" panose="020B0604020202020204" pitchFamily="34" charset="0"/>
              </a:defRPr>
            </a:lvl1pPr>
            <a:lvl2pPr marL="457154" indent="0">
              <a:buNone/>
              <a:defRPr/>
            </a:lvl2pPr>
            <a:lvl3pPr marL="914309" indent="0">
              <a:buNone/>
              <a:defRPr/>
            </a:lvl3pPr>
            <a:lvl4pPr marL="1371463" indent="0">
              <a:buNone/>
              <a:defRPr/>
            </a:lvl4pPr>
            <a:lvl5pPr marL="1828617" indent="0">
              <a:buNone/>
              <a:defRPr/>
            </a:lvl5pPr>
          </a:lstStyle>
          <a:p>
            <a:pPr lvl="0"/>
            <a:r>
              <a:rPr lang="en-US"/>
              <a:t>Click to edit Master text styles</a:t>
            </a:r>
          </a:p>
        </p:txBody>
      </p:sp>
      <p:sp>
        <p:nvSpPr>
          <p:cNvPr id="25" name="Text Placeholder 14">
            <a:extLst>
              <a:ext uri="{FF2B5EF4-FFF2-40B4-BE49-F238E27FC236}">
                <a16:creationId xmlns:a16="http://schemas.microsoft.com/office/drawing/2014/main" id="{6FA60A94-BDD7-CD42-AD29-7AFB8051590D}"/>
              </a:ext>
            </a:extLst>
          </p:cNvPr>
          <p:cNvSpPr>
            <a:spLocks noGrp="1"/>
          </p:cNvSpPr>
          <p:nvPr>
            <p:ph type="body" sz="quarter" idx="14"/>
          </p:nvPr>
        </p:nvSpPr>
        <p:spPr>
          <a:xfrm>
            <a:off x="4267438" y="2702692"/>
            <a:ext cx="3541939" cy="3240908"/>
          </a:xfrm>
          <a:prstGeom prst="rect">
            <a:avLst/>
          </a:prstGeom>
        </p:spPr>
        <p:txBody>
          <a:bodyPr lIns="0" tIns="0" rIns="0" bIns="0">
            <a:noAutofit/>
          </a:bodyPr>
          <a:lstStyle>
            <a:lvl1pPr marL="0" indent="0">
              <a:lnSpc>
                <a:spcPts val="1700"/>
              </a:lnSpc>
              <a:buNone/>
              <a:defRPr sz="1400" b="0" i="0">
                <a:solidFill>
                  <a:srgbClr val="4A4A4A"/>
                </a:solidFill>
                <a:latin typeface="Roboto Condensed Light" panose="02000000000000000000" pitchFamily="2" charset="0"/>
                <a:cs typeface="Arial Narrow" panose="020B0604020202020204" pitchFamily="34" charset="0"/>
              </a:defRPr>
            </a:lvl1pPr>
            <a:lvl2pPr marL="457154" indent="0">
              <a:lnSpc>
                <a:spcPts val="1700"/>
              </a:lnSpc>
              <a:buNone/>
              <a:defRPr sz="1400">
                <a:solidFill>
                  <a:srgbClr val="4B4B4B"/>
                </a:solidFill>
                <a:latin typeface="Arial" panose="020B0604020202020204" pitchFamily="34" charset="0"/>
                <a:cs typeface="Arial" panose="020B0604020202020204" pitchFamily="34" charset="0"/>
              </a:defRPr>
            </a:lvl2pPr>
            <a:lvl3pPr marL="914309" indent="0">
              <a:lnSpc>
                <a:spcPts val="1700"/>
              </a:lnSpc>
              <a:buNone/>
              <a:defRPr sz="1400">
                <a:solidFill>
                  <a:srgbClr val="4B4B4B"/>
                </a:solidFill>
                <a:latin typeface="Arial" panose="020B0604020202020204" pitchFamily="34" charset="0"/>
                <a:cs typeface="Arial" panose="020B0604020202020204" pitchFamily="34" charset="0"/>
              </a:defRPr>
            </a:lvl3pPr>
            <a:lvl4pPr marL="1371463" indent="0">
              <a:lnSpc>
                <a:spcPts val="1700"/>
              </a:lnSpc>
              <a:buNone/>
              <a:defRPr sz="1400">
                <a:solidFill>
                  <a:srgbClr val="4B4B4B"/>
                </a:solidFill>
                <a:latin typeface="Arial" panose="020B0604020202020204" pitchFamily="34" charset="0"/>
                <a:cs typeface="Arial" panose="020B0604020202020204" pitchFamily="34" charset="0"/>
              </a:defRPr>
            </a:lvl4pPr>
            <a:lvl5pPr marL="1828617"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6" name="Text Placeholder 12">
            <a:extLst>
              <a:ext uri="{FF2B5EF4-FFF2-40B4-BE49-F238E27FC236}">
                <a16:creationId xmlns:a16="http://schemas.microsoft.com/office/drawing/2014/main" id="{9BDD2CC1-5E1E-A249-A7A5-AE4A1333D147}"/>
              </a:ext>
            </a:extLst>
          </p:cNvPr>
          <p:cNvSpPr>
            <a:spLocks noGrp="1"/>
          </p:cNvSpPr>
          <p:nvPr>
            <p:ph type="body" sz="quarter" idx="15"/>
          </p:nvPr>
        </p:nvSpPr>
        <p:spPr>
          <a:xfrm>
            <a:off x="4267438" y="2211427"/>
            <a:ext cx="3541939" cy="297314"/>
          </a:xfrm>
          <a:prstGeom prst="rect">
            <a:avLst/>
          </a:prstGeom>
        </p:spPr>
        <p:txBody>
          <a:bodyPr lIns="0" tIns="0" rIns="0" bIns="0">
            <a:noAutofit/>
          </a:bodyPr>
          <a:lstStyle>
            <a:lvl1pPr marL="0" indent="0" algn="l">
              <a:buNone/>
              <a:defRPr sz="1800" b="0" i="0">
                <a:solidFill>
                  <a:srgbClr val="F17A26"/>
                </a:solidFill>
                <a:latin typeface="Exo" panose="02000503000000000000" pitchFamily="2" charset="77"/>
                <a:cs typeface="Arial" panose="020B0604020202020204" pitchFamily="34" charset="0"/>
              </a:defRPr>
            </a:lvl1pPr>
            <a:lvl2pPr marL="457154" indent="0">
              <a:buNone/>
              <a:defRPr/>
            </a:lvl2pPr>
            <a:lvl3pPr marL="914309" indent="0">
              <a:buNone/>
              <a:defRPr/>
            </a:lvl3pPr>
            <a:lvl4pPr marL="1371463" indent="0">
              <a:buNone/>
              <a:defRPr/>
            </a:lvl4pPr>
            <a:lvl5pPr marL="1828617" indent="0">
              <a:buNone/>
              <a:defRPr/>
            </a:lvl5pPr>
          </a:lstStyle>
          <a:p>
            <a:pPr lvl="0"/>
            <a:r>
              <a:rPr lang="en-US"/>
              <a:t>Click to edit Master text styles</a:t>
            </a:r>
          </a:p>
        </p:txBody>
      </p:sp>
      <p:sp>
        <p:nvSpPr>
          <p:cNvPr id="27" name="Text Placeholder 14">
            <a:extLst>
              <a:ext uri="{FF2B5EF4-FFF2-40B4-BE49-F238E27FC236}">
                <a16:creationId xmlns:a16="http://schemas.microsoft.com/office/drawing/2014/main" id="{43436B9A-1402-5E4D-97F0-E6F15B6C3293}"/>
              </a:ext>
            </a:extLst>
          </p:cNvPr>
          <p:cNvSpPr>
            <a:spLocks noGrp="1"/>
          </p:cNvSpPr>
          <p:nvPr>
            <p:ph type="body" sz="quarter" idx="16"/>
          </p:nvPr>
        </p:nvSpPr>
        <p:spPr>
          <a:xfrm>
            <a:off x="8129689" y="2702692"/>
            <a:ext cx="3541939" cy="3240908"/>
          </a:xfrm>
          <a:prstGeom prst="rect">
            <a:avLst/>
          </a:prstGeom>
        </p:spPr>
        <p:txBody>
          <a:bodyPr lIns="0" tIns="0" rIns="0" bIns="0">
            <a:noAutofit/>
          </a:bodyPr>
          <a:lstStyle>
            <a:lvl1pPr marL="0" indent="0">
              <a:lnSpc>
                <a:spcPts val="1700"/>
              </a:lnSpc>
              <a:buNone/>
              <a:defRPr sz="1400" b="0" i="0">
                <a:solidFill>
                  <a:srgbClr val="4A4A4A"/>
                </a:solidFill>
                <a:latin typeface="Roboto Condensed Light" panose="02000000000000000000" pitchFamily="2" charset="0"/>
                <a:cs typeface="Arial Narrow" panose="020B0604020202020204" pitchFamily="34" charset="0"/>
              </a:defRPr>
            </a:lvl1pPr>
            <a:lvl2pPr marL="457154" indent="0">
              <a:lnSpc>
                <a:spcPts val="1700"/>
              </a:lnSpc>
              <a:buNone/>
              <a:defRPr sz="1400">
                <a:solidFill>
                  <a:srgbClr val="4B4B4B"/>
                </a:solidFill>
                <a:latin typeface="Arial" panose="020B0604020202020204" pitchFamily="34" charset="0"/>
                <a:cs typeface="Arial" panose="020B0604020202020204" pitchFamily="34" charset="0"/>
              </a:defRPr>
            </a:lvl2pPr>
            <a:lvl3pPr marL="914309" indent="0">
              <a:lnSpc>
                <a:spcPts val="1700"/>
              </a:lnSpc>
              <a:buNone/>
              <a:defRPr sz="1400">
                <a:solidFill>
                  <a:srgbClr val="4B4B4B"/>
                </a:solidFill>
                <a:latin typeface="Arial" panose="020B0604020202020204" pitchFamily="34" charset="0"/>
                <a:cs typeface="Arial" panose="020B0604020202020204" pitchFamily="34" charset="0"/>
              </a:defRPr>
            </a:lvl3pPr>
            <a:lvl4pPr marL="1371463" indent="0">
              <a:lnSpc>
                <a:spcPts val="1700"/>
              </a:lnSpc>
              <a:buNone/>
              <a:defRPr sz="1400">
                <a:solidFill>
                  <a:srgbClr val="4B4B4B"/>
                </a:solidFill>
                <a:latin typeface="Arial" panose="020B0604020202020204" pitchFamily="34" charset="0"/>
                <a:cs typeface="Arial" panose="020B0604020202020204" pitchFamily="34" charset="0"/>
              </a:defRPr>
            </a:lvl4pPr>
            <a:lvl5pPr marL="1828617"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8" name="Text Placeholder 12">
            <a:extLst>
              <a:ext uri="{FF2B5EF4-FFF2-40B4-BE49-F238E27FC236}">
                <a16:creationId xmlns:a16="http://schemas.microsoft.com/office/drawing/2014/main" id="{DE52E9E9-EF0F-F148-B77C-A1985515528A}"/>
              </a:ext>
            </a:extLst>
          </p:cNvPr>
          <p:cNvSpPr>
            <a:spLocks noGrp="1"/>
          </p:cNvSpPr>
          <p:nvPr>
            <p:ph type="body" sz="quarter" idx="17"/>
          </p:nvPr>
        </p:nvSpPr>
        <p:spPr>
          <a:xfrm>
            <a:off x="8129689" y="2211427"/>
            <a:ext cx="3541939" cy="297314"/>
          </a:xfrm>
          <a:prstGeom prst="rect">
            <a:avLst/>
          </a:prstGeom>
        </p:spPr>
        <p:txBody>
          <a:bodyPr lIns="0" tIns="0" rIns="0" bIns="0">
            <a:noAutofit/>
          </a:bodyPr>
          <a:lstStyle>
            <a:lvl1pPr marL="0" indent="0" algn="l">
              <a:buNone/>
              <a:defRPr sz="1800" b="0" i="0">
                <a:solidFill>
                  <a:srgbClr val="2B9E48"/>
                </a:solidFill>
                <a:latin typeface="Exo" panose="02000503000000000000" pitchFamily="2" charset="77"/>
                <a:cs typeface="Arial" panose="020B0604020202020204" pitchFamily="34" charset="0"/>
              </a:defRPr>
            </a:lvl1pPr>
            <a:lvl2pPr marL="457154" indent="0">
              <a:buNone/>
              <a:defRPr/>
            </a:lvl2pPr>
            <a:lvl3pPr marL="914309" indent="0">
              <a:buNone/>
              <a:defRPr/>
            </a:lvl3pPr>
            <a:lvl4pPr marL="1371463" indent="0">
              <a:buNone/>
              <a:defRPr/>
            </a:lvl4pPr>
            <a:lvl5pPr marL="1828617" indent="0">
              <a:buNone/>
              <a:defRPr/>
            </a:lvl5pPr>
          </a:lstStyle>
          <a:p>
            <a:pPr lvl="0"/>
            <a:r>
              <a:rPr lang="en-US"/>
              <a:t>Click to edit Master text styles</a:t>
            </a:r>
          </a:p>
        </p:txBody>
      </p:sp>
      <p:sp>
        <p:nvSpPr>
          <p:cNvPr id="9" name="Holder 6">
            <a:extLst>
              <a:ext uri="{FF2B5EF4-FFF2-40B4-BE49-F238E27FC236}">
                <a16:creationId xmlns:a16="http://schemas.microsoft.com/office/drawing/2014/main" id="{66B6D213-184E-C642-B783-217F15ADEF83}"/>
              </a:ext>
            </a:extLst>
          </p:cNvPr>
          <p:cNvSpPr>
            <a:spLocks noGrp="1"/>
          </p:cNvSpPr>
          <p:nvPr>
            <p:ph type="sldNum" sz="quarter" idx="4"/>
          </p:nvPr>
        </p:nvSpPr>
        <p:spPr>
          <a:xfrm>
            <a:off x="9648350" y="6453854"/>
            <a:ext cx="2240414" cy="121252"/>
          </a:xfrm>
          <a:prstGeom prst="rect">
            <a:avLst/>
          </a:prstGeom>
        </p:spPr>
        <p:txBody>
          <a:bodyPr wrap="square" lIns="0" tIns="0" rIns="0" bIns="0">
            <a:noAutofit/>
          </a:bodyPr>
          <a:lstStyle>
            <a:lvl1pPr algn="r">
              <a:defRPr sz="788" b="0" i="0" baseline="0">
                <a:solidFill>
                  <a:srgbClr val="636363"/>
                </a:solidFill>
                <a:latin typeface="Exo" pitchFamily="2" charset="77"/>
                <a:cs typeface="Arial"/>
              </a:defRPr>
            </a:lvl1pPr>
          </a:lstStyle>
          <a:p>
            <a:pPr marL="7700" marR="0" lvl="0" indent="0" algn="r" defTabSz="914400" rtl="0" eaLnBrk="1" fontAlgn="auto" latinLnBrk="0" hangingPunct="1">
              <a:lnSpc>
                <a:spcPct val="100000"/>
              </a:lnSpc>
              <a:spcBef>
                <a:spcPts val="161"/>
              </a:spcBef>
              <a:spcAft>
                <a:spcPts val="0"/>
              </a:spcAft>
              <a:buClrTx/>
              <a:buSzTx/>
              <a:buFontTx/>
              <a:buNone/>
              <a:tabLst>
                <a:tab pos="1309472" algn="l"/>
              </a:tabLst>
              <a:defRPr/>
            </a:pPr>
            <a:r>
              <a:rPr kumimoji="0" lang="en-CA" sz="788" b="0" i="0" u="none" strike="noStrike" kern="1200" cap="none" spc="-18" normalizeH="0" baseline="0" noProof="0" dirty="0">
                <a:ln>
                  <a:noFill/>
                </a:ln>
                <a:solidFill>
                  <a:srgbClr val="636363"/>
                </a:solidFill>
                <a:effectLst/>
                <a:uLnTx/>
                <a:uFillTx/>
                <a:latin typeface="Exo" pitchFamily="2" charset="77"/>
                <a:ea typeface="+mn-ea"/>
                <a:cs typeface="Arial"/>
              </a:rPr>
              <a:t>Info-</a:t>
            </a:r>
            <a:r>
              <a:rPr kumimoji="0" lang="en-CA" sz="788" b="0" i="0" u="none" strike="noStrike" kern="1200" cap="none" spc="-103" normalizeH="0" baseline="0" noProof="0" dirty="0">
                <a:ln>
                  <a:noFill/>
                </a:ln>
                <a:solidFill>
                  <a:srgbClr val="636363"/>
                </a:solidFill>
                <a:effectLst/>
                <a:uLnTx/>
                <a:uFillTx/>
                <a:latin typeface="Exo" pitchFamily="2" charset="77"/>
                <a:ea typeface="+mn-ea"/>
                <a:cs typeface="Arial"/>
              </a:rPr>
              <a:t>T</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ec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Researc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Grou</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p   |   </a:t>
            </a:r>
            <a:fld id="{81D60167-4931-47E6-BA6A-407CBD079E47}" type="slidenum">
              <a:rPr kumimoji="0" sz="788" b="0" i="0" u="none" strike="noStrike" kern="1200" cap="none" spc="6" normalizeH="0" baseline="0" noProof="0" smtClean="0">
                <a:ln>
                  <a:noFill/>
                </a:ln>
                <a:solidFill>
                  <a:srgbClr val="636363"/>
                </a:solidFill>
                <a:effectLst/>
                <a:uLnTx/>
                <a:uFillTx/>
                <a:latin typeface="Exo" pitchFamily="2" charset="77"/>
                <a:ea typeface="+mn-ea"/>
                <a:cs typeface="Arial" panose="020B0604020202020204" pitchFamily="34" charset="0"/>
              </a:rPr>
              <a:pPr marL="7700" marR="0" lvl="0" indent="0" algn="r" defTabSz="914400" rtl="0" eaLnBrk="1" fontAlgn="auto" latinLnBrk="0" hangingPunct="1">
                <a:lnSpc>
                  <a:spcPct val="100000"/>
                </a:lnSpc>
                <a:spcBef>
                  <a:spcPts val="161"/>
                </a:spcBef>
                <a:spcAft>
                  <a:spcPts val="0"/>
                </a:spcAft>
                <a:buClrTx/>
                <a:buSzTx/>
                <a:buFontTx/>
                <a:buNone/>
                <a:tabLst>
                  <a:tab pos="1309472" algn="l"/>
                </a:tabLst>
                <a:defRPr/>
              </a:pPr>
              <a:t>‹#›</a:t>
            </a:fld>
            <a:endParaRPr kumimoji="0" sz="788" b="0" i="0" u="none" strike="noStrike" kern="1200" cap="none" spc="6" normalizeH="0" baseline="0" noProof="0" dirty="0">
              <a:ln>
                <a:noFill/>
              </a:ln>
              <a:solidFill>
                <a:srgbClr val="636363"/>
              </a:solidFill>
              <a:effectLst/>
              <a:uLnTx/>
              <a:uFillTx/>
              <a:latin typeface="Exo" pitchFamily="2" charset="77"/>
              <a:ea typeface="+mn-ea"/>
              <a:cs typeface="Arial" panose="020B0604020202020204" pitchFamily="34" charset="0"/>
            </a:endParaRPr>
          </a:p>
        </p:txBody>
      </p:sp>
      <p:sp>
        <p:nvSpPr>
          <p:cNvPr id="14" name="Rectangle 13">
            <a:extLst>
              <a:ext uri="{FF2B5EF4-FFF2-40B4-BE49-F238E27FC236}">
                <a16:creationId xmlns:a16="http://schemas.microsoft.com/office/drawing/2014/main" id="{CD5E3FEE-06D8-DA49-9BD8-99B16B3F54FF}"/>
              </a:ext>
            </a:extLst>
          </p:cNvPr>
          <p:cNvSpPr/>
          <p:nvPr userDrawn="1"/>
        </p:nvSpPr>
        <p:spPr>
          <a:xfrm>
            <a:off x="370816" y="6015893"/>
            <a:ext cx="3707918" cy="54000"/>
          </a:xfrm>
          <a:prstGeom prst="rect">
            <a:avLst/>
          </a:prstGeom>
          <a:solidFill>
            <a:srgbClr val="B325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boto Condensed Light" panose="02000000000000000000" pitchFamily="2" charset="0"/>
              <a:ea typeface="+mn-ea"/>
              <a:cs typeface="+mn-cs"/>
            </a:endParaRPr>
          </a:p>
        </p:txBody>
      </p:sp>
      <p:sp>
        <p:nvSpPr>
          <p:cNvPr id="15" name="Rectangle 14">
            <a:extLst>
              <a:ext uri="{FF2B5EF4-FFF2-40B4-BE49-F238E27FC236}">
                <a16:creationId xmlns:a16="http://schemas.microsoft.com/office/drawing/2014/main" id="{159A8C4E-1D12-3343-8950-06AEA4719481}"/>
              </a:ext>
            </a:extLst>
          </p:cNvPr>
          <p:cNvSpPr/>
          <p:nvPr userDrawn="1"/>
        </p:nvSpPr>
        <p:spPr>
          <a:xfrm>
            <a:off x="4260296" y="6015893"/>
            <a:ext cx="3707918" cy="54000"/>
          </a:xfrm>
          <a:prstGeom prst="rect">
            <a:avLst/>
          </a:prstGeom>
          <a:solidFill>
            <a:srgbClr val="F17A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boto Condensed Light" panose="02000000000000000000" pitchFamily="2" charset="0"/>
              <a:ea typeface="+mn-ea"/>
              <a:cs typeface="+mn-cs"/>
            </a:endParaRPr>
          </a:p>
        </p:txBody>
      </p:sp>
      <p:sp>
        <p:nvSpPr>
          <p:cNvPr id="16" name="Rectangle 15">
            <a:extLst>
              <a:ext uri="{FF2B5EF4-FFF2-40B4-BE49-F238E27FC236}">
                <a16:creationId xmlns:a16="http://schemas.microsoft.com/office/drawing/2014/main" id="{259731F1-EBC2-DF47-883A-559B7713145E}"/>
              </a:ext>
            </a:extLst>
          </p:cNvPr>
          <p:cNvSpPr/>
          <p:nvPr userDrawn="1"/>
        </p:nvSpPr>
        <p:spPr>
          <a:xfrm>
            <a:off x="8168762" y="6015893"/>
            <a:ext cx="3707918" cy="54000"/>
          </a:xfrm>
          <a:prstGeom prst="rect">
            <a:avLst/>
          </a:prstGeom>
          <a:solidFill>
            <a:srgbClr val="2B9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boto Condensed Light" panose="02000000000000000000" pitchFamily="2" charset="0"/>
              <a:ea typeface="+mn-ea"/>
              <a:cs typeface="+mn-cs"/>
            </a:endParaRPr>
          </a:p>
        </p:txBody>
      </p:sp>
      <p:pic>
        <p:nvPicPr>
          <p:cNvPr id="17" name="Picture 16">
            <a:extLst>
              <a:ext uri="{FF2B5EF4-FFF2-40B4-BE49-F238E27FC236}">
                <a16:creationId xmlns:a16="http://schemas.microsoft.com/office/drawing/2014/main" id="{0C1A8FDB-14AC-A340-A54A-DEF897727274}"/>
              </a:ext>
            </a:extLst>
          </p:cNvPr>
          <p:cNvPicPr>
            <a:picLocks noChangeAspect="1"/>
          </p:cNvPicPr>
          <p:nvPr userDrawn="1"/>
        </p:nvPicPr>
        <p:blipFill rotWithShape="1">
          <a:blip r:embed="rId3" cstate="screen">
            <a:alphaModFix amt="50000"/>
            <a:extLst>
              <a:ext uri="{28A0092B-C50C-407E-A947-70E740481C1C}">
                <a14:useLocalDpi xmlns:a14="http://schemas.microsoft.com/office/drawing/2010/main"/>
              </a:ext>
            </a:extLst>
          </a:blip>
          <a:srcRect l="20149" r="19902"/>
          <a:stretch/>
        </p:blipFill>
        <p:spPr>
          <a:xfrm>
            <a:off x="354060" y="3098800"/>
            <a:ext cx="3593066" cy="3373199"/>
          </a:xfrm>
          <a:prstGeom prst="rect">
            <a:avLst/>
          </a:prstGeom>
        </p:spPr>
      </p:pic>
      <p:pic>
        <p:nvPicPr>
          <p:cNvPr id="18" name="Picture 17">
            <a:extLst>
              <a:ext uri="{FF2B5EF4-FFF2-40B4-BE49-F238E27FC236}">
                <a16:creationId xmlns:a16="http://schemas.microsoft.com/office/drawing/2014/main" id="{7D0B913C-FD07-D44C-A197-D025DF0D651F}"/>
              </a:ext>
            </a:extLst>
          </p:cNvPr>
          <p:cNvPicPr>
            <a:picLocks noChangeAspect="1"/>
          </p:cNvPicPr>
          <p:nvPr userDrawn="1"/>
        </p:nvPicPr>
        <p:blipFill rotWithShape="1">
          <a:blip r:embed="rId4" cstate="screen">
            <a:alphaModFix amt="50000"/>
            <a:extLst>
              <a:ext uri="{28A0092B-C50C-407E-A947-70E740481C1C}">
                <a14:useLocalDpi xmlns:a14="http://schemas.microsoft.com/office/drawing/2010/main"/>
              </a:ext>
            </a:extLst>
          </a:blip>
          <a:srcRect l="19673" r="20960"/>
          <a:stretch/>
        </p:blipFill>
        <p:spPr>
          <a:xfrm>
            <a:off x="8113268" y="2997200"/>
            <a:ext cx="3558360" cy="3373349"/>
          </a:xfrm>
          <a:prstGeom prst="rect">
            <a:avLst/>
          </a:prstGeom>
        </p:spPr>
      </p:pic>
    </p:spTree>
    <p:extLst>
      <p:ext uri="{BB962C8B-B14F-4D97-AF65-F5344CB8AC3E}">
        <p14:creationId xmlns:p14="http://schemas.microsoft.com/office/powerpoint/2010/main" val="1986234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ibliograph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B7E32BC-DFC9-4C40-B91A-4CF9A4953F14}"/>
              </a:ext>
            </a:extLst>
          </p:cNvPr>
          <p:cNvSpPr>
            <a:spLocks noGrp="1"/>
          </p:cNvSpPr>
          <p:nvPr>
            <p:ph type="sldNum" sz="quarter" idx="10"/>
          </p:nvPr>
        </p:nvSpPr>
        <p:spPr/>
        <p:txBody>
          <a:bodyPr>
            <a:noAutofit/>
          </a:bodyPr>
          <a:lstStyle/>
          <a:p>
            <a:pPr marL="7700" marR="0" lvl="0" indent="0" algn="r" defTabSz="914400" rtl="0" eaLnBrk="1" fontAlgn="auto" latinLnBrk="0" hangingPunct="1">
              <a:lnSpc>
                <a:spcPct val="100000"/>
              </a:lnSpc>
              <a:spcBef>
                <a:spcPts val="161"/>
              </a:spcBef>
              <a:spcAft>
                <a:spcPts val="0"/>
              </a:spcAft>
              <a:buClrTx/>
              <a:buSzTx/>
              <a:buFontTx/>
              <a:buNone/>
              <a:tabLst>
                <a:tab pos="1309472" algn="l"/>
              </a:tabLst>
              <a:defRPr/>
            </a:pPr>
            <a:r>
              <a:rPr kumimoji="0" lang="en-CA" sz="1000" b="0" i="0" u="none" strike="noStrike" kern="1200" cap="none" spc="-18" normalizeH="0" baseline="0" noProof="0" dirty="0">
                <a:ln>
                  <a:noFill/>
                </a:ln>
                <a:solidFill>
                  <a:srgbClr val="000000">
                    <a:tint val="75000"/>
                  </a:srgbClr>
                </a:solidFill>
                <a:effectLst/>
                <a:uLnTx/>
                <a:uFillTx/>
                <a:latin typeface="Montserrat" pitchFamily="2" charset="77"/>
                <a:ea typeface="+mn-ea"/>
                <a:cs typeface="Arial" panose="020B0604020202020204" pitchFamily="34" charset="0"/>
              </a:rPr>
              <a:t>Info-</a:t>
            </a:r>
            <a:r>
              <a:rPr kumimoji="0" lang="en-CA" sz="1000" b="0" i="0" u="none" strike="noStrike" kern="1200" cap="none" spc="-103" normalizeH="0" baseline="0" noProof="0" dirty="0">
                <a:ln>
                  <a:noFill/>
                </a:ln>
                <a:solidFill>
                  <a:srgbClr val="000000">
                    <a:tint val="75000"/>
                  </a:srgbClr>
                </a:solidFill>
                <a:effectLst/>
                <a:uLnTx/>
                <a:uFillTx/>
                <a:latin typeface="Montserrat" pitchFamily="2" charset="77"/>
                <a:ea typeface="+mn-ea"/>
                <a:cs typeface="Arial" panose="020B0604020202020204" pitchFamily="34" charset="0"/>
              </a:rPr>
              <a:t>T</a:t>
            </a:r>
            <a:r>
              <a:rPr kumimoji="0" lang="en-CA" sz="1000" b="0" i="0" u="none" strike="noStrike" kern="1200" cap="none" spc="-15" normalizeH="0" baseline="0" noProof="0" dirty="0">
                <a:ln>
                  <a:noFill/>
                </a:ln>
                <a:solidFill>
                  <a:srgbClr val="000000">
                    <a:tint val="75000"/>
                  </a:srgbClr>
                </a:solidFill>
                <a:effectLst/>
                <a:uLnTx/>
                <a:uFillTx/>
                <a:latin typeface="Montserrat" pitchFamily="2" charset="77"/>
                <a:ea typeface="+mn-ea"/>
                <a:cs typeface="Arial" panose="020B0604020202020204" pitchFamily="34" charset="0"/>
              </a:rPr>
              <a:t>ec</a:t>
            </a:r>
            <a:r>
              <a:rPr kumimoji="0" lang="en-CA" sz="1000" b="0" i="0" u="none" strike="noStrike" kern="1200" cap="none" spc="6" normalizeH="0" baseline="0" noProof="0" dirty="0">
                <a:ln>
                  <a:noFill/>
                </a:ln>
                <a:solidFill>
                  <a:srgbClr val="000000">
                    <a:tint val="75000"/>
                  </a:srgbClr>
                </a:solidFill>
                <a:effectLst/>
                <a:uLnTx/>
                <a:uFillTx/>
                <a:latin typeface="Montserrat" pitchFamily="2" charset="77"/>
                <a:ea typeface="+mn-ea"/>
                <a:cs typeface="Arial" panose="020B0604020202020204" pitchFamily="34" charset="0"/>
              </a:rPr>
              <a:t>h</a:t>
            </a:r>
            <a:r>
              <a:rPr kumimoji="0" lang="en-CA" sz="1000" b="0" i="0" u="none" strike="noStrike" kern="1200" cap="none" spc="-39" normalizeH="0" baseline="0" noProof="0" dirty="0">
                <a:ln>
                  <a:noFill/>
                </a:ln>
                <a:solidFill>
                  <a:srgbClr val="000000">
                    <a:tint val="75000"/>
                  </a:srgbClr>
                </a:solidFill>
                <a:effectLst/>
                <a:uLnTx/>
                <a:uFillTx/>
                <a:latin typeface="Montserrat" pitchFamily="2" charset="77"/>
                <a:ea typeface="+mn-ea"/>
                <a:cs typeface="Arial" panose="020B0604020202020204" pitchFamily="34" charset="0"/>
              </a:rPr>
              <a:t> </a:t>
            </a:r>
            <a:r>
              <a:rPr kumimoji="0" lang="en-CA" sz="1000" b="0" i="0" u="none" strike="noStrike" kern="1200" cap="none" spc="-15" normalizeH="0" baseline="0" noProof="0" dirty="0">
                <a:ln>
                  <a:noFill/>
                </a:ln>
                <a:solidFill>
                  <a:srgbClr val="000000">
                    <a:tint val="75000"/>
                  </a:srgbClr>
                </a:solidFill>
                <a:effectLst/>
                <a:uLnTx/>
                <a:uFillTx/>
                <a:latin typeface="Montserrat" pitchFamily="2" charset="77"/>
                <a:ea typeface="+mn-ea"/>
                <a:cs typeface="Arial" panose="020B0604020202020204" pitchFamily="34" charset="0"/>
              </a:rPr>
              <a:t>Researc</a:t>
            </a:r>
            <a:r>
              <a:rPr kumimoji="0" lang="en-CA" sz="1000" b="0" i="0" u="none" strike="noStrike" kern="1200" cap="none" spc="6" normalizeH="0" baseline="0" noProof="0" dirty="0">
                <a:ln>
                  <a:noFill/>
                </a:ln>
                <a:solidFill>
                  <a:srgbClr val="000000">
                    <a:tint val="75000"/>
                  </a:srgbClr>
                </a:solidFill>
                <a:effectLst/>
                <a:uLnTx/>
                <a:uFillTx/>
                <a:latin typeface="Montserrat" pitchFamily="2" charset="77"/>
                <a:ea typeface="+mn-ea"/>
                <a:cs typeface="Arial" panose="020B0604020202020204" pitchFamily="34" charset="0"/>
              </a:rPr>
              <a:t>h</a:t>
            </a:r>
            <a:r>
              <a:rPr kumimoji="0" lang="en-CA" sz="1000" b="0" i="0" u="none" strike="noStrike" kern="1200" cap="none" spc="-39" normalizeH="0" baseline="0" noProof="0" dirty="0">
                <a:ln>
                  <a:noFill/>
                </a:ln>
                <a:solidFill>
                  <a:srgbClr val="000000">
                    <a:tint val="75000"/>
                  </a:srgbClr>
                </a:solidFill>
                <a:effectLst/>
                <a:uLnTx/>
                <a:uFillTx/>
                <a:latin typeface="Montserrat" pitchFamily="2" charset="77"/>
                <a:ea typeface="+mn-ea"/>
                <a:cs typeface="Arial" panose="020B0604020202020204" pitchFamily="34" charset="0"/>
              </a:rPr>
              <a:t> </a:t>
            </a:r>
            <a:r>
              <a:rPr kumimoji="0" lang="en-CA" sz="1000" b="0" i="0" u="none" strike="noStrike" kern="1200" cap="none" spc="-15" normalizeH="0" baseline="0" noProof="0" dirty="0">
                <a:ln>
                  <a:noFill/>
                </a:ln>
                <a:solidFill>
                  <a:srgbClr val="000000">
                    <a:tint val="75000"/>
                  </a:srgbClr>
                </a:solidFill>
                <a:effectLst/>
                <a:uLnTx/>
                <a:uFillTx/>
                <a:latin typeface="Montserrat" pitchFamily="2" charset="77"/>
                <a:ea typeface="+mn-ea"/>
                <a:cs typeface="Arial" panose="020B0604020202020204" pitchFamily="34" charset="0"/>
              </a:rPr>
              <a:t>Grou</a:t>
            </a:r>
            <a:r>
              <a:rPr kumimoji="0" lang="en-CA" sz="1000" b="0" i="0" u="none" strike="noStrike" kern="1200" cap="none" spc="6" normalizeH="0" baseline="0" noProof="0" dirty="0">
                <a:ln>
                  <a:noFill/>
                </a:ln>
                <a:solidFill>
                  <a:srgbClr val="000000">
                    <a:tint val="75000"/>
                  </a:srgbClr>
                </a:solidFill>
                <a:effectLst/>
                <a:uLnTx/>
                <a:uFillTx/>
                <a:latin typeface="Montserrat" pitchFamily="2" charset="77"/>
                <a:ea typeface="+mn-ea"/>
                <a:cs typeface="Arial" panose="020B0604020202020204" pitchFamily="34" charset="0"/>
              </a:rPr>
              <a:t>p   |   </a:t>
            </a:r>
            <a:fld id="{81D60167-4931-47E6-BA6A-407CBD079E47}" type="slidenum">
              <a:rPr kumimoji="0" sz="1000" b="0" i="0" u="none" strike="noStrike" kern="1200" cap="none" spc="6" normalizeH="0" baseline="0" noProof="0" smtClean="0">
                <a:ln>
                  <a:noFill/>
                </a:ln>
                <a:solidFill>
                  <a:srgbClr val="000000">
                    <a:tint val="75000"/>
                  </a:srgbClr>
                </a:solidFill>
                <a:effectLst/>
                <a:uLnTx/>
                <a:uFillTx/>
                <a:latin typeface="Montserrat" pitchFamily="2" charset="77"/>
                <a:ea typeface="+mn-ea"/>
                <a:cs typeface="Arial" panose="020B0604020202020204" pitchFamily="34" charset="0"/>
              </a:rPr>
              <a:pPr marL="7700" marR="0" lvl="0" indent="0" algn="r" defTabSz="914400" rtl="0" eaLnBrk="1" fontAlgn="auto" latinLnBrk="0" hangingPunct="1">
                <a:lnSpc>
                  <a:spcPct val="100000"/>
                </a:lnSpc>
                <a:spcBef>
                  <a:spcPts val="161"/>
                </a:spcBef>
                <a:spcAft>
                  <a:spcPts val="0"/>
                </a:spcAft>
                <a:buClrTx/>
                <a:buSzTx/>
                <a:buFontTx/>
                <a:buNone/>
                <a:tabLst>
                  <a:tab pos="1309472" algn="l"/>
                </a:tabLst>
                <a:defRPr/>
              </a:pPr>
              <a:t>‹#›</a:t>
            </a:fld>
            <a:endParaRPr kumimoji="0" sz="1000" b="0" i="0" u="none" strike="noStrike" kern="1200" cap="none" spc="6" normalizeH="0" baseline="0" noProof="0" dirty="0">
              <a:ln>
                <a:noFill/>
              </a:ln>
              <a:solidFill>
                <a:srgbClr val="000000">
                  <a:tint val="75000"/>
                </a:srgbClr>
              </a:solidFill>
              <a:effectLst/>
              <a:uLnTx/>
              <a:uFillTx/>
              <a:latin typeface="Montserrat" pitchFamily="2" charset="77"/>
              <a:ea typeface="+mn-ea"/>
              <a:cs typeface="Arial" panose="020B0604020202020204" pitchFamily="34" charset="0"/>
            </a:endParaRPr>
          </a:p>
        </p:txBody>
      </p:sp>
      <p:sp>
        <p:nvSpPr>
          <p:cNvPr id="11" name="Text Placeholder 10">
            <a:extLst>
              <a:ext uri="{FF2B5EF4-FFF2-40B4-BE49-F238E27FC236}">
                <a16:creationId xmlns:a16="http://schemas.microsoft.com/office/drawing/2014/main" id="{92454BFC-BC26-0B4D-A0EE-0E0CCEA287B5}"/>
              </a:ext>
            </a:extLst>
          </p:cNvPr>
          <p:cNvSpPr>
            <a:spLocks noGrp="1"/>
          </p:cNvSpPr>
          <p:nvPr>
            <p:ph type="body" sz="quarter" idx="11" hasCustomPrompt="1"/>
          </p:nvPr>
        </p:nvSpPr>
        <p:spPr>
          <a:xfrm>
            <a:off x="383113" y="1552499"/>
            <a:ext cx="5477019" cy="4503847"/>
          </a:xfrm>
          <a:prstGeom prst="rect">
            <a:avLst/>
          </a:prstGeom>
        </p:spPr>
        <p:txBody>
          <a:bodyPr lIns="0" tIns="0" rIns="0" bIns="0">
            <a:noAutofit/>
          </a:bodyPr>
          <a:lstStyle>
            <a:lvl1pPr marL="7700" marR="161326" indent="0" algn="just">
              <a:lnSpc>
                <a:spcPts val="1558"/>
              </a:lnSpc>
              <a:spcBef>
                <a:spcPts val="12"/>
              </a:spcBef>
              <a:buNone/>
              <a:defRPr sz="1200" baseline="0">
                <a:latin typeface="Roboto Condensed Light" panose="02000000000000000000" pitchFamily="2" charset="0"/>
              </a:defRPr>
            </a:lvl1pPr>
          </a:lstStyle>
          <a:p>
            <a:pPr marL="7701" marR="242975" algn="just">
              <a:spcBef>
                <a:spcPts val="55"/>
              </a:spcBef>
            </a:pPr>
            <a:r>
              <a:rPr lang="en-CA" sz="1200" spc="-30" err="1">
                <a:solidFill>
                  <a:srgbClr val="464646"/>
                </a:solidFill>
                <a:latin typeface="Roboto Condensed Light" panose="02000000000000000000" pitchFamily="2" charset="0"/>
                <a:cs typeface="Arial Narrow"/>
              </a:rPr>
              <a:t>Bersin</a:t>
            </a:r>
            <a:r>
              <a:rPr lang="en-CA" sz="1200" spc="-30">
                <a:solidFill>
                  <a:srgbClr val="464646"/>
                </a:solidFill>
                <a:latin typeface="Roboto Condensed Light" panose="02000000000000000000" pitchFamily="2" charset="0"/>
                <a:cs typeface="Arial Narrow"/>
              </a:rPr>
              <a:t>,</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Josh.</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“Time</a:t>
            </a:r>
            <a:r>
              <a:rPr lang="en-CA" sz="1200" spc="-64">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to</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Scrap</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Performance</a:t>
            </a:r>
            <a:r>
              <a:rPr lang="en-CA" sz="1200" spc="-12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Appraisals?”</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Forbes</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Magazine.</a:t>
            </a:r>
            <a:r>
              <a:rPr lang="en-CA" sz="1200" spc="-64">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5</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June</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64">
                <a:solidFill>
                  <a:srgbClr val="464646"/>
                </a:solidFill>
                <a:latin typeface="Roboto Condensed Light" panose="02000000000000000000" pitchFamily="2" charset="0"/>
                <a:cs typeface="Arial Narrow"/>
              </a:rPr>
              <a:t> </a:t>
            </a:r>
            <a:r>
              <a:rPr lang="en-CA" sz="1200" spc="-42">
                <a:solidFill>
                  <a:srgbClr val="464646"/>
                </a:solidFill>
                <a:latin typeface="Roboto Condensed Light" panose="02000000000000000000" pitchFamily="2" charset="0"/>
                <a:cs typeface="Arial Narrow"/>
              </a:rPr>
              <a:t>Web.  </a:t>
            </a:r>
            <a:r>
              <a:rPr lang="en-CA" sz="1200" spc="-21">
                <a:solidFill>
                  <a:srgbClr val="464646"/>
                </a:solidFill>
                <a:latin typeface="Roboto Condensed Light" panose="02000000000000000000" pitchFamily="2" charset="0"/>
                <a:cs typeface="Arial Narrow"/>
              </a:rPr>
              <a:t>30 </a:t>
            </a:r>
            <a:r>
              <a:rPr lang="en-CA" sz="1200" spc="-24">
                <a:solidFill>
                  <a:srgbClr val="464646"/>
                </a:solidFill>
                <a:latin typeface="Roboto Condensed Light" panose="02000000000000000000" pitchFamily="2" charset="0"/>
                <a:cs typeface="Arial Narrow"/>
              </a:rPr>
              <a:t>Oct </a:t>
            </a:r>
            <a:r>
              <a:rPr lang="en-CA" sz="1200" spc="-30">
                <a:solidFill>
                  <a:srgbClr val="464646"/>
                </a:solidFill>
                <a:latin typeface="Roboto Condensed Light" panose="02000000000000000000" pitchFamily="2" charset="0"/>
                <a:cs typeface="Arial Narrow"/>
              </a:rPr>
              <a:t>2013. </a:t>
            </a:r>
            <a:r>
              <a:rPr lang="en-CA" sz="1200" spc="-36">
                <a:solidFill>
                  <a:srgbClr val="0076B7"/>
                </a:solidFill>
                <a:latin typeface="Roboto Condensed Light" panose="02000000000000000000" pitchFamily="2" charset="0"/>
                <a:cs typeface="Arial Narrow"/>
                <a:hlinkClick r:id="rId2"/>
              </a:rPr>
              <a:t>&lt;http://www.forbes.com/sites/joshbersin/2013/05/06/time-to-scrap-performance- </a:t>
            </a:r>
            <a:r>
              <a:rPr lang="en-CA" sz="1200" spc="-36">
                <a:solidFill>
                  <a:srgbClr val="0076B7"/>
                </a:solidFill>
                <a:latin typeface="Roboto Condensed Light" panose="02000000000000000000" pitchFamily="2" charset="0"/>
                <a:cs typeface="Arial Narrow"/>
              </a:rPr>
              <a:t> </a:t>
            </a:r>
            <a:r>
              <a:rPr lang="en-CA" sz="1200" spc="-33">
                <a:solidFill>
                  <a:srgbClr val="0076B7"/>
                </a:solidFill>
                <a:latin typeface="Roboto Condensed Light" panose="02000000000000000000" pitchFamily="2" charset="0"/>
                <a:cs typeface="Arial Narrow"/>
              </a:rPr>
              <a:t>appraisals/&gt;</a:t>
            </a:r>
            <a:r>
              <a:rPr lang="en-CA" sz="1200" spc="-33">
                <a:solidFill>
                  <a:srgbClr val="464646"/>
                </a:solidFill>
                <a:latin typeface="Roboto Condensed Light" panose="02000000000000000000" pitchFamily="2" charset="0"/>
                <a:cs typeface="Arial Narrow"/>
              </a:rPr>
              <a:t>.</a:t>
            </a:r>
            <a:endParaRPr lang="en-CA" sz="1200">
              <a:latin typeface="Roboto Condensed Light" panose="02000000000000000000" pitchFamily="2" charset="0"/>
              <a:cs typeface="Arial Narrow"/>
            </a:endParaRPr>
          </a:p>
          <a:p>
            <a:pPr>
              <a:spcBef>
                <a:spcPts val="12"/>
              </a:spcBef>
            </a:pPr>
            <a:endParaRPr lang="en-CA" sz="1200">
              <a:latin typeface="Roboto Condensed Light" panose="02000000000000000000" pitchFamily="2" charset="0"/>
              <a:cs typeface="Times New Roman"/>
            </a:endParaRPr>
          </a:p>
          <a:p>
            <a:pPr marL="7701">
              <a:lnSpc>
                <a:spcPts val="1561"/>
              </a:lnSpc>
            </a:pPr>
            <a:r>
              <a:rPr lang="en-CA" sz="1200" spc="-30">
                <a:solidFill>
                  <a:srgbClr val="464646"/>
                </a:solidFill>
                <a:latin typeface="Roboto Condensed Light" panose="02000000000000000000" pitchFamily="2" charset="0"/>
                <a:cs typeface="Arial Narrow"/>
              </a:rPr>
              <a:t>Cheese,</a:t>
            </a:r>
            <a:r>
              <a:rPr lang="en-CA" sz="1200" spc="-67">
                <a:solidFill>
                  <a:srgbClr val="464646"/>
                </a:solidFill>
                <a:latin typeface="Roboto Condensed Light" panose="02000000000000000000" pitchFamily="2" charset="0"/>
                <a:cs typeface="Arial Narrow"/>
              </a:rPr>
              <a:t> </a:t>
            </a:r>
            <a:r>
              <a:rPr lang="en-CA" sz="1200" spc="-39">
                <a:solidFill>
                  <a:srgbClr val="464646"/>
                </a:solidFill>
                <a:latin typeface="Roboto Condensed Light" panose="02000000000000000000" pitchFamily="2" charset="0"/>
                <a:cs typeface="Arial Narrow"/>
              </a:rPr>
              <a:t>Peter,</a:t>
            </a:r>
            <a:r>
              <a:rPr lang="en-CA" sz="1200" spc="-64">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et</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al.</a:t>
            </a:r>
            <a:r>
              <a:rPr lang="en-CA" sz="1200" spc="-64">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Creating</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an</a:t>
            </a:r>
            <a:r>
              <a:rPr lang="en-CA" sz="1200" spc="-12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Agile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Organization.”</a:t>
            </a:r>
            <a:r>
              <a:rPr lang="en-CA" sz="1200" spc="-12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Accenture.</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Oct.</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2009.</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4">
                <a:solidFill>
                  <a:srgbClr val="464646"/>
                </a:solidFill>
                <a:latin typeface="Roboto Condensed Light" panose="02000000000000000000" pitchFamily="2" charset="0"/>
                <a:cs typeface="Arial Narrow"/>
              </a:rPr>
              <a:t> </a:t>
            </a:r>
            <a:r>
              <a:rPr lang="en-CA" sz="1200" spc="-49">
                <a:solidFill>
                  <a:srgbClr val="464646"/>
                </a:solidFill>
                <a:latin typeface="Roboto Condensed Light" panose="02000000000000000000" pitchFamily="2" charset="0"/>
                <a:cs typeface="Arial Narrow"/>
              </a:rPr>
              <a:t>Nov.</a:t>
            </a:r>
            <a:r>
              <a:rPr lang="en-CA" sz="1200" spc="-64">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2013.</a:t>
            </a:r>
            <a:endParaRPr lang="en-CA" sz="1200">
              <a:latin typeface="Roboto Condensed Light" panose="02000000000000000000" pitchFamily="2" charset="0"/>
              <a:cs typeface="Arial Narrow"/>
            </a:endParaRPr>
          </a:p>
          <a:p>
            <a:pPr marL="7701" marR="159031">
              <a:lnSpc>
                <a:spcPts val="1558"/>
              </a:lnSpc>
              <a:spcBef>
                <a:spcPts val="55"/>
              </a:spcBef>
            </a:pPr>
            <a:r>
              <a:rPr lang="en-CA" sz="1200" spc="-36">
                <a:solidFill>
                  <a:srgbClr val="0076B7"/>
                </a:solidFill>
                <a:latin typeface="Roboto Condensed Light" panose="02000000000000000000" pitchFamily="2" charset="0"/>
                <a:cs typeface="Arial Narrow"/>
                <a:hlinkClick r:id="rId3"/>
              </a:rPr>
              <a:t>&lt;http://www.accenture.com/SiteCollectionDocuments/PDF/OutlookPDF_AgileOrganization_02. </a:t>
            </a:r>
            <a:r>
              <a:rPr lang="en-CA" sz="1200" spc="-36">
                <a:solidFill>
                  <a:srgbClr val="0076B7"/>
                </a:solidFill>
                <a:latin typeface="Roboto Condensed Light" panose="02000000000000000000" pitchFamily="2" charset="0"/>
                <a:cs typeface="Arial Narrow"/>
              </a:rPr>
              <a:t> </a:t>
            </a:r>
            <a:r>
              <a:rPr lang="en-CA" sz="1200" spc="-30">
                <a:solidFill>
                  <a:srgbClr val="0076B7"/>
                </a:solidFill>
                <a:latin typeface="Roboto Condensed Light" panose="02000000000000000000" pitchFamily="2" charset="0"/>
                <a:cs typeface="Arial Narrow"/>
              </a:rPr>
              <a:t>pdf&gt;</a:t>
            </a:r>
            <a:r>
              <a:rPr lang="en-CA" sz="1200" spc="-30">
                <a:solidFill>
                  <a:srgbClr val="464646"/>
                </a:solidFill>
                <a:latin typeface="Roboto Condensed Light" panose="02000000000000000000" pitchFamily="2" charset="0"/>
                <a:cs typeface="Arial Narrow"/>
              </a:rPr>
              <a:t>.</a:t>
            </a:r>
            <a:endParaRPr lang="en-CA" sz="1200">
              <a:latin typeface="Roboto Condensed Light" panose="02000000000000000000" pitchFamily="2" charset="0"/>
              <a:cs typeface="Arial Narrow"/>
            </a:endParaRPr>
          </a:p>
          <a:p>
            <a:pPr>
              <a:spcBef>
                <a:spcPts val="6"/>
              </a:spcBef>
            </a:pPr>
            <a:endParaRPr lang="en-CA" sz="1200">
              <a:latin typeface="Roboto Condensed Light" panose="02000000000000000000" pitchFamily="2" charset="0"/>
              <a:cs typeface="Times New Roman"/>
            </a:endParaRPr>
          </a:p>
          <a:p>
            <a:pPr marL="7701" marR="182520">
              <a:spcBef>
                <a:spcPts val="3"/>
              </a:spcBef>
            </a:pPr>
            <a:r>
              <a:rPr lang="en-CA" sz="1200" spc="-30" err="1">
                <a:solidFill>
                  <a:srgbClr val="464646"/>
                </a:solidFill>
                <a:latin typeface="Roboto Condensed Light" panose="02000000000000000000" pitchFamily="2" charset="0"/>
                <a:cs typeface="Arial Narrow"/>
              </a:rPr>
              <a:t>Croxon</a:t>
            </a:r>
            <a:r>
              <a:rPr lang="en-CA" sz="1200" spc="-30">
                <a:solidFill>
                  <a:srgbClr val="464646"/>
                </a:solidFill>
                <a:latin typeface="Roboto Condensed Light" panose="02000000000000000000" pitchFamily="2" charset="0"/>
                <a:cs typeface="Arial Narrow"/>
              </a:rPr>
              <a:t>,</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Bruce</a:t>
            </a:r>
            <a:r>
              <a:rPr lang="en-CA" sz="1200" spc="-67">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et</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al.</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“Dinner</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Series:</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Performance</a:t>
            </a:r>
            <a:r>
              <a:rPr lang="en-CA" sz="1200" spc="-67">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Management</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with</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Bruce</a:t>
            </a:r>
            <a:r>
              <a:rPr lang="en-CA" sz="1200" spc="-67">
                <a:solidFill>
                  <a:srgbClr val="464646"/>
                </a:solidFill>
                <a:latin typeface="Roboto Condensed Light" panose="02000000000000000000" pitchFamily="2" charset="0"/>
                <a:cs typeface="Arial Narrow"/>
              </a:rPr>
              <a:t> </a:t>
            </a:r>
            <a:r>
              <a:rPr lang="en-CA" sz="1200" spc="-30" err="1">
                <a:solidFill>
                  <a:srgbClr val="464646"/>
                </a:solidFill>
                <a:latin typeface="Roboto Condensed Light" panose="02000000000000000000" pitchFamily="2" charset="0"/>
                <a:cs typeface="Arial Narrow"/>
              </a:rPr>
              <a:t>Croxon</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from</a:t>
            </a:r>
            <a:r>
              <a:rPr lang="en-CA" sz="1200" spc="-67">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CBC’s  ‘Dragon’s </a:t>
            </a:r>
            <a:r>
              <a:rPr lang="en-CA" sz="1200" spc="-30">
                <a:solidFill>
                  <a:srgbClr val="464646"/>
                </a:solidFill>
                <a:latin typeface="Roboto Condensed Light" panose="02000000000000000000" pitchFamily="2" charset="0"/>
                <a:cs typeface="Arial Narrow"/>
              </a:rPr>
              <a:t>Den’” </a:t>
            </a:r>
            <a:r>
              <a:rPr lang="en-CA" sz="1200" spc="-49">
                <a:solidFill>
                  <a:srgbClr val="464646"/>
                </a:solidFill>
                <a:latin typeface="Roboto Condensed Light" panose="02000000000000000000" pitchFamily="2" charset="0"/>
                <a:cs typeface="Arial Narrow"/>
              </a:rPr>
              <a:t>HRPA Toronto </a:t>
            </a:r>
            <a:r>
              <a:rPr lang="en-CA" sz="1200" spc="-39">
                <a:solidFill>
                  <a:srgbClr val="464646"/>
                </a:solidFill>
                <a:latin typeface="Roboto Condensed Light" panose="02000000000000000000" pitchFamily="2" charset="0"/>
                <a:cs typeface="Arial Narrow"/>
              </a:rPr>
              <a:t>Chapter. </a:t>
            </a:r>
            <a:r>
              <a:rPr lang="en-CA" sz="1200" spc="-33">
                <a:solidFill>
                  <a:srgbClr val="464646"/>
                </a:solidFill>
                <a:latin typeface="Roboto Condensed Light" panose="02000000000000000000" pitchFamily="2" charset="0"/>
                <a:cs typeface="Arial Narrow"/>
              </a:rPr>
              <a:t>Sheraton </a:t>
            </a:r>
            <a:r>
              <a:rPr lang="en-CA" sz="1200" spc="-30">
                <a:solidFill>
                  <a:srgbClr val="464646"/>
                </a:solidFill>
                <a:latin typeface="Roboto Condensed Light" panose="02000000000000000000" pitchFamily="2" charset="0"/>
                <a:cs typeface="Arial Narrow"/>
              </a:rPr>
              <a:t>Hotel, </a:t>
            </a:r>
            <a:r>
              <a:rPr lang="en-CA" sz="1200" spc="-45">
                <a:solidFill>
                  <a:srgbClr val="464646"/>
                </a:solidFill>
                <a:latin typeface="Roboto Condensed Light" panose="02000000000000000000" pitchFamily="2" charset="0"/>
                <a:cs typeface="Arial Narrow"/>
              </a:rPr>
              <a:t>Toronto, </a:t>
            </a:r>
            <a:r>
              <a:rPr lang="en-CA" sz="1200" spc="-24">
                <a:solidFill>
                  <a:srgbClr val="464646"/>
                </a:solidFill>
                <a:latin typeface="Roboto Condensed Light" panose="02000000000000000000" pitchFamily="2" charset="0"/>
                <a:cs typeface="Arial Narrow"/>
              </a:rPr>
              <a:t>ON. </a:t>
            </a:r>
            <a:r>
              <a:rPr lang="en-CA" sz="1200" spc="-21">
                <a:solidFill>
                  <a:srgbClr val="464646"/>
                </a:solidFill>
                <a:latin typeface="Roboto Condensed Light" panose="02000000000000000000" pitchFamily="2" charset="0"/>
                <a:cs typeface="Arial Narrow"/>
              </a:rPr>
              <a:t>12 </a:t>
            </a:r>
            <a:r>
              <a:rPr lang="en-CA" sz="1200" spc="-49">
                <a:solidFill>
                  <a:srgbClr val="464646"/>
                </a:solidFill>
                <a:latin typeface="Roboto Condensed Light" panose="02000000000000000000" pitchFamily="2" charset="0"/>
                <a:cs typeface="Arial Narrow"/>
              </a:rPr>
              <a:t>Nov. </a:t>
            </a:r>
            <a:r>
              <a:rPr lang="en-CA" sz="1200" spc="-30">
                <a:solidFill>
                  <a:srgbClr val="464646"/>
                </a:solidFill>
                <a:latin typeface="Roboto Condensed Light" panose="02000000000000000000" pitchFamily="2" charset="0"/>
                <a:cs typeface="Arial Narrow"/>
              </a:rPr>
              <a:t>2013. </a:t>
            </a:r>
            <a:r>
              <a:rPr lang="en-CA" sz="1200" spc="-36">
                <a:solidFill>
                  <a:srgbClr val="464646"/>
                </a:solidFill>
                <a:latin typeface="Roboto Condensed Light" panose="02000000000000000000" pitchFamily="2" charset="0"/>
                <a:cs typeface="Arial Narrow"/>
              </a:rPr>
              <a:t>Panel  discussion.</a:t>
            </a:r>
            <a:endParaRPr lang="en-CA" sz="1200">
              <a:latin typeface="Roboto Condensed Light" panose="02000000000000000000" pitchFamily="2" charset="0"/>
              <a:cs typeface="Arial Narrow"/>
            </a:endParaRPr>
          </a:p>
          <a:p>
            <a:pPr>
              <a:spcBef>
                <a:spcPts val="9"/>
              </a:spcBef>
            </a:pPr>
            <a:endParaRPr lang="en-CA" sz="1200">
              <a:latin typeface="Roboto Condensed Light" panose="02000000000000000000" pitchFamily="2" charset="0"/>
              <a:cs typeface="Times New Roman"/>
            </a:endParaRPr>
          </a:p>
          <a:p>
            <a:pPr marL="7701" marR="109358">
              <a:spcBef>
                <a:spcPts val="3"/>
              </a:spcBef>
            </a:pPr>
            <a:r>
              <a:rPr lang="en-CA" sz="1200" spc="-33" err="1">
                <a:solidFill>
                  <a:srgbClr val="464646"/>
                </a:solidFill>
                <a:latin typeface="Roboto Condensed Light" panose="02000000000000000000" pitchFamily="2" charset="0"/>
                <a:cs typeface="Arial Narrow"/>
              </a:rPr>
              <a:t>Culbert</a:t>
            </a:r>
            <a:r>
              <a:rPr lang="en-CA" sz="1200" spc="-33">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Samuel. </a:t>
            </a:r>
            <a:r>
              <a:rPr lang="en-CA" sz="1200" spc="-24">
                <a:solidFill>
                  <a:srgbClr val="464646"/>
                </a:solidFill>
                <a:latin typeface="Roboto Condensed Light" panose="02000000000000000000" pitchFamily="2" charset="0"/>
                <a:cs typeface="Arial Narrow"/>
              </a:rPr>
              <a:t>“10 </a:t>
            </a:r>
            <a:r>
              <a:rPr lang="en-CA" sz="1200" spc="-33">
                <a:solidFill>
                  <a:srgbClr val="464646"/>
                </a:solidFill>
                <a:latin typeface="Roboto Condensed Light" panose="02000000000000000000" pitchFamily="2" charset="0"/>
                <a:cs typeface="Arial Narrow"/>
              </a:rPr>
              <a:t>Reasons </a:t>
            </a:r>
            <a:r>
              <a:rPr lang="en-CA" sz="1200" spc="-18">
                <a:solidFill>
                  <a:srgbClr val="464646"/>
                </a:solidFill>
                <a:latin typeface="Roboto Condensed Light" panose="02000000000000000000" pitchFamily="2" charset="0"/>
                <a:cs typeface="Arial Narrow"/>
              </a:rPr>
              <a:t>to </a:t>
            </a:r>
            <a:r>
              <a:rPr lang="en-CA" sz="1200" spc="-24">
                <a:solidFill>
                  <a:srgbClr val="464646"/>
                </a:solidFill>
                <a:latin typeface="Roboto Condensed Light" panose="02000000000000000000" pitchFamily="2" charset="0"/>
                <a:cs typeface="Arial Narrow"/>
              </a:rPr>
              <a:t>Get Rid </a:t>
            </a:r>
            <a:r>
              <a:rPr lang="en-CA" sz="1200" spc="-18">
                <a:solidFill>
                  <a:srgbClr val="464646"/>
                </a:solidFill>
                <a:latin typeface="Roboto Condensed Light" panose="02000000000000000000" pitchFamily="2" charset="0"/>
                <a:cs typeface="Arial Narrow"/>
              </a:rPr>
              <a:t>of </a:t>
            </a:r>
            <a:r>
              <a:rPr lang="en-CA" sz="1200" spc="-33">
                <a:solidFill>
                  <a:srgbClr val="464646"/>
                </a:solidFill>
                <a:latin typeface="Roboto Condensed Light" panose="02000000000000000000" pitchFamily="2" charset="0"/>
                <a:cs typeface="Arial Narrow"/>
              </a:rPr>
              <a:t>Performance Reviews.” </a:t>
            </a:r>
            <a:r>
              <a:rPr lang="en-CA" sz="1200" spc="-30">
                <a:solidFill>
                  <a:srgbClr val="464646"/>
                </a:solidFill>
                <a:latin typeface="Roboto Condensed Light" panose="02000000000000000000" pitchFamily="2" charset="0"/>
                <a:cs typeface="Arial Narrow"/>
              </a:rPr>
              <a:t>Huffington </a:t>
            </a:r>
            <a:r>
              <a:rPr lang="en-CA" sz="1200" spc="-27">
                <a:solidFill>
                  <a:srgbClr val="464646"/>
                </a:solidFill>
                <a:latin typeface="Roboto Condensed Light" panose="02000000000000000000" pitchFamily="2" charset="0"/>
                <a:cs typeface="Arial Narrow"/>
              </a:rPr>
              <a:t>Post </a:t>
            </a:r>
            <a:r>
              <a:rPr lang="en-CA" sz="1200" spc="-36">
                <a:solidFill>
                  <a:srgbClr val="464646"/>
                </a:solidFill>
                <a:latin typeface="Roboto Condensed Light" panose="02000000000000000000" pitchFamily="2" charset="0"/>
                <a:cs typeface="Arial Narrow"/>
              </a:rPr>
              <a:t>Business.  </a:t>
            </a:r>
            <a:r>
              <a:rPr lang="en-CA" sz="1200" spc="-21">
                <a:solidFill>
                  <a:srgbClr val="464646"/>
                </a:solidFill>
                <a:latin typeface="Roboto Condensed Light" panose="02000000000000000000" pitchFamily="2" charset="0"/>
                <a:cs typeface="Arial Narrow"/>
              </a:rPr>
              <a:t>18</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Dec.</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2012.</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1">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28</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Oct.</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58">
                <a:solidFill>
                  <a:srgbClr val="464646"/>
                </a:solidFill>
                <a:latin typeface="Roboto Condensed Light" panose="02000000000000000000" pitchFamily="2" charset="0"/>
                <a:cs typeface="Arial Narrow"/>
              </a:rPr>
              <a:t> </a:t>
            </a:r>
            <a:r>
              <a:rPr lang="en-CA" sz="1200" spc="-36">
                <a:solidFill>
                  <a:srgbClr val="0076B7"/>
                </a:solidFill>
                <a:latin typeface="Roboto Condensed Light" panose="02000000000000000000" pitchFamily="2" charset="0"/>
                <a:cs typeface="Arial Narrow"/>
                <a:hlinkClick r:id="rId4"/>
              </a:rPr>
              <a:t>&lt;http://www.huffingtonpost.com/samuel-culbert/performance- </a:t>
            </a:r>
            <a:r>
              <a:rPr lang="en-CA" sz="1200" spc="-36">
                <a:solidFill>
                  <a:srgbClr val="0076B7"/>
                </a:solidFill>
                <a:latin typeface="Roboto Condensed Light" panose="02000000000000000000" pitchFamily="2" charset="0"/>
                <a:cs typeface="Arial Narrow"/>
              </a:rPr>
              <a:t> reviews_b_2325104.html&gt;</a:t>
            </a:r>
            <a:r>
              <a:rPr lang="en-CA" sz="1200" spc="-36">
                <a:solidFill>
                  <a:srgbClr val="464646"/>
                </a:solidFill>
                <a:latin typeface="Roboto Condensed Light" panose="02000000000000000000" pitchFamily="2" charset="0"/>
                <a:cs typeface="Arial Narrow"/>
              </a:rPr>
              <a:t>.</a:t>
            </a:r>
            <a:endParaRPr lang="en-CA" sz="1200">
              <a:latin typeface="Roboto Condensed Light" panose="02000000000000000000" pitchFamily="2" charset="0"/>
              <a:cs typeface="Arial Narrow"/>
            </a:endParaRPr>
          </a:p>
          <a:p>
            <a:pPr>
              <a:spcBef>
                <a:spcPts val="9"/>
              </a:spcBef>
            </a:pPr>
            <a:endParaRPr lang="en-CA" sz="1200">
              <a:latin typeface="Roboto Condensed Light" panose="02000000000000000000" pitchFamily="2" charset="0"/>
              <a:cs typeface="Times New Roman"/>
            </a:endParaRPr>
          </a:p>
          <a:p>
            <a:pPr marL="7701" marR="3081"/>
            <a:r>
              <a:rPr lang="en-CA" sz="1200" spc="-33">
                <a:solidFill>
                  <a:srgbClr val="464646"/>
                </a:solidFill>
                <a:latin typeface="Roboto Condensed Light" panose="02000000000000000000" pitchFamily="2" charset="0"/>
                <a:cs typeface="Arial Narrow"/>
              </a:rPr>
              <a:t>Denning, </a:t>
            </a:r>
            <a:r>
              <a:rPr lang="en-CA" sz="1200" spc="-30">
                <a:solidFill>
                  <a:srgbClr val="464646"/>
                </a:solidFill>
                <a:latin typeface="Roboto Condensed Light" panose="02000000000000000000" pitchFamily="2" charset="0"/>
                <a:cs typeface="Arial Narrow"/>
              </a:rPr>
              <a:t>Steve. </a:t>
            </a:r>
            <a:r>
              <a:rPr lang="en-CA" sz="1200" spc="-27">
                <a:solidFill>
                  <a:srgbClr val="464646"/>
                </a:solidFill>
                <a:latin typeface="Roboto Condensed Light" panose="02000000000000000000" pitchFamily="2" charset="0"/>
                <a:cs typeface="Arial Narrow"/>
              </a:rPr>
              <a:t>“The Case </a:t>
            </a:r>
            <a:r>
              <a:rPr lang="en-CA" sz="1200" spc="-30">
                <a:solidFill>
                  <a:srgbClr val="464646"/>
                </a:solidFill>
                <a:latin typeface="Roboto Condensed Light" panose="02000000000000000000" pitchFamily="2" charset="0"/>
                <a:cs typeface="Arial Narrow"/>
              </a:rPr>
              <a:t>Against Agile: </a:t>
            </a:r>
            <a:r>
              <a:rPr lang="en-CA" sz="1200" spc="-64">
                <a:solidFill>
                  <a:srgbClr val="464646"/>
                </a:solidFill>
                <a:latin typeface="Roboto Condensed Light" panose="02000000000000000000" pitchFamily="2" charset="0"/>
                <a:cs typeface="Arial Narrow"/>
              </a:rPr>
              <a:t>Ten </a:t>
            </a:r>
            <a:r>
              <a:rPr lang="en-CA" sz="1200" spc="-33">
                <a:solidFill>
                  <a:srgbClr val="464646"/>
                </a:solidFill>
                <a:latin typeface="Roboto Condensed Light" panose="02000000000000000000" pitchFamily="2" charset="0"/>
                <a:cs typeface="Arial Narrow"/>
              </a:rPr>
              <a:t>Perennial Management Objections.” </a:t>
            </a:r>
            <a:r>
              <a:rPr lang="en-CA" sz="1200" spc="-36">
                <a:solidFill>
                  <a:srgbClr val="464646"/>
                </a:solidFill>
                <a:latin typeface="Roboto Condensed Light" panose="02000000000000000000" pitchFamily="2" charset="0"/>
                <a:cs typeface="Arial Narrow"/>
              </a:rPr>
              <a:t>Forbes  </a:t>
            </a:r>
            <a:r>
              <a:rPr lang="en-CA" sz="1200" spc="-33">
                <a:solidFill>
                  <a:srgbClr val="464646"/>
                </a:solidFill>
                <a:latin typeface="Roboto Condensed Light" panose="02000000000000000000" pitchFamily="2" charset="0"/>
                <a:cs typeface="Arial Narrow"/>
              </a:rPr>
              <a:t>Magazine.</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17</a:t>
            </a:r>
            <a:r>
              <a:rPr lang="en-CA" sz="1200" spc="-124">
                <a:solidFill>
                  <a:srgbClr val="464646"/>
                </a:solidFill>
                <a:latin typeface="Roboto Condensed Light" panose="02000000000000000000" pitchFamily="2" charset="0"/>
                <a:cs typeface="Arial Narrow"/>
              </a:rPr>
              <a:t> </a:t>
            </a:r>
            <a:r>
              <a:rPr lang="en-CA" sz="1200" spc="-42">
                <a:solidFill>
                  <a:srgbClr val="464646"/>
                </a:solidFill>
                <a:latin typeface="Roboto Condensed Light" panose="02000000000000000000" pitchFamily="2" charset="0"/>
                <a:cs typeface="Arial Narrow"/>
              </a:rPr>
              <a:t>Apr.</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2012.</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4">
                <a:solidFill>
                  <a:srgbClr val="464646"/>
                </a:solidFill>
                <a:latin typeface="Roboto Condensed Light" panose="02000000000000000000" pitchFamily="2" charset="0"/>
                <a:cs typeface="Arial Narrow"/>
              </a:rPr>
              <a:t> </a:t>
            </a:r>
            <a:r>
              <a:rPr lang="en-CA" sz="1200" spc="-49">
                <a:solidFill>
                  <a:srgbClr val="464646"/>
                </a:solidFill>
                <a:latin typeface="Roboto Condensed Light" panose="02000000000000000000" pitchFamily="2" charset="0"/>
                <a:cs typeface="Arial Narrow"/>
              </a:rPr>
              <a:t>Nov.</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58">
                <a:solidFill>
                  <a:srgbClr val="464646"/>
                </a:solidFill>
                <a:latin typeface="Roboto Condensed Light" panose="02000000000000000000" pitchFamily="2" charset="0"/>
                <a:cs typeface="Arial Narrow"/>
              </a:rPr>
              <a:t> </a:t>
            </a:r>
            <a:r>
              <a:rPr lang="en-CA" sz="1200" spc="-36">
                <a:solidFill>
                  <a:srgbClr val="0076B7"/>
                </a:solidFill>
                <a:latin typeface="Roboto Condensed Light" panose="02000000000000000000" pitchFamily="2" charset="0"/>
                <a:cs typeface="Arial Narrow"/>
                <a:hlinkClick r:id="rId5"/>
              </a:rPr>
              <a:t>&lt;http://www.forbes.com/sites/stevedenning/2012/04/17/ </a:t>
            </a:r>
            <a:r>
              <a:rPr lang="en-CA" sz="1200" spc="-36">
                <a:solidFill>
                  <a:srgbClr val="0076B7"/>
                </a:solidFill>
                <a:latin typeface="Roboto Condensed Light" panose="02000000000000000000" pitchFamily="2" charset="0"/>
                <a:cs typeface="Arial Narrow"/>
              </a:rPr>
              <a:t> the-case-against-agile-ten-perennial-management-objections/&gt;</a:t>
            </a:r>
            <a:r>
              <a:rPr lang="en-CA" sz="1200" spc="-36">
                <a:solidFill>
                  <a:srgbClr val="464646"/>
                </a:solidFill>
                <a:latin typeface="Roboto Condensed Light" panose="02000000000000000000" pitchFamily="2" charset="0"/>
                <a:cs typeface="Arial Narrow"/>
              </a:rPr>
              <a:t>.</a:t>
            </a:r>
            <a:endParaRPr lang="en-CA" sz="1200">
              <a:latin typeface="Roboto Condensed Light" panose="02000000000000000000" pitchFamily="2" charset="0"/>
              <a:cs typeface="Arial Narrow"/>
            </a:endParaRPr>
          </a:p>
          <a:p>
            <a:pPr>
              <a:spcBef>
                <a:spcPts val="12"/>
              </a:spcBef>
            </a:pPr>
            <a:endParaRPr lang="en-CA" sz="1200">
              <a:latin typeface="Roboto Condensed Light" panose="02000000000000000000" pitchFamily="2" charset="0"/>
              <a:cs typeface="Times New Roman"/>
            </a:endParaRPr>
          </a:p>
          <a:p>
            <a:pPr marL="7701" marR="161342"/>
            <a:r>
              <a:rPr lang="en-CA" sz="1200" spc="-30" err="1">
                <a:solidFill>
                  <a:srgbClr val="464646"/>
                </a:solidFill>
                <a:latin typeface="Roboto Condensed Light" panose="02000000000000000000" pitchFamily="2" charset="0"/>
                <a:cs typeface="Arial Narrow"/>
              </a:rPr>
              <a:t>Estis</a:t>
            </a:r>
            <a:r>
              <a:rPr lang="en-CA" sz="1200" spc="-30">
                <a:solidFill>
                  <a:srgbClr val="464646"/>
                </a:solidFill>
                <a:latin typeface="Roboto Condensed Light" panose="02000000000000000000" pitchFamily="2" charset="0"/>
                <a:cs typeface="Arial Narrow"/>
              </a:rPr>
              <a:t>,</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Ryan.</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“Blowing</a:t>
            </a:r>
            <a:r>
              <a:rPr lang="en-CA" sz="1200" spc="-61">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up</a:t>
            </a:r>
            <a:r>
              <a:rPr lang="en-CA" sz="1200" spc="-61">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the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Performance</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Review:</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Interview</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with</a:t>
            </a:r>
            <a:r>
              <a:rPr lang="en-CA" sz="1200" spc="-12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Adobe’s</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Donna</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Morris.”</a:t>
            </a:r>
            <a:r>
              <a:rPr lang="en-CA" sz="1200" spc="-64">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Ryan  </a:t>
            </a:r>
            <a:r>
              <a:rPr lang="en-CA" sz="1200" spc="-30" err="1">
                <a:solidFill>
                  <a:srgbClr val="464646"/>
                </a:solidFill>
                <a:latin typeface="Roboto Condensed Light" panose="02000000000000000000" pitchFamily="2" charset="0"/>
                <a:cs typeface="Arial Narrow"/>
              </a:rPr>
              <a:t>Estis</a:t>
            </a:r>
            <a:r>
              <a:rPr lang="en-CA" sz="1200" spc="-61">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&amp;</a:t>
            </a:r>
            <a:r>
              <a:rPr lang="en-CA" sz="1200" spc="-118">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Associates.</a:t>
            </a:r>
            <a:r>
              <a:rPr lang="en-CA" sz="1200" spc="-61">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17</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June</a:t>
            </a:r>
            <a:r>
              <a:rPr lang="en-CA" sz="1200" spc="-58">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Oct.</a:t>
            </a:r>
            <a:r>
              <a:rPr lang="en-CA" sz="1200" spc="-58">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61">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&lt;</a:t>
            </a:r>
            <a:r>
              <a:rPr lang="en-CA" sz="1200" spc="-36">
                <a:solidFill>
                  <a:srgbClr val="0076B7"/>
                </a:solidFill>
                <a:latin typeface="Roboto Condensed Light" panose="02000000000000000000" pitchFamily="2" charset="0"/>
                <a:cs typeface="Arial Narrow"/>
                <a:hlinkClick r:id="rId6"/>
              </a:rPr>
              <a:t>http://ryanestis.com/adobe-interview/&gt;</a:t>
            </a:r>
            <a:r>
              <a:rPr lang="en-CA" sz="1200" spc="-36">
                <a:solidFill>
                  <a:srgbClr val="464646"/>
                </a:solidFill>
                <a:latin typeface="Roboto Condensed Light" panose="02000000000000000000" pitchFamily="2" charset="0"/>
                <a:cs typeface="Arial Narrow"/>
              </a:rPr>
              <a:t>.</a:t>
            </a:r>
            <a:endParaRPr lang="en-CA" sz="1200">
              <a:latin typeface="Roboto Condensed Light" panose="02000000000000000000" pitchFamily="2" charset="0"/>
              <a:cs typeface="Arial Narrow"/>
            </a:endParaRPr>
          </a:p>
          <a:p>
            <a:pPr lvl="0"/>
            <a:endParaRPr lang="en-US"/>
          </a:p>
        </p:txBody>
      </p:sp>
      <p:sp>
        <p:nvSpPr>
          <p:cNvPr id="12" name="Text Placeholder 10">
            <a:extLst>
              <a:ext uri="{FF2B5EF4-FFF2-40B4-BE49-F238E27FC236}">
                <a16:creationId xmlns:a16="http://schemas.microsoft.com/office/drawing/2014/main" id="{40878CB2-B10A-DE43-B5F1-CC1A4F9590DA}"/>
              </a:ext>
            </a:extLst>
          </p:cNvPr>
          <p:cNvSpPr>
            <a:spLocks noGrp="1"/>
          </p:cNvSpPr>
          <p:nvPr>
            <p:ph type="body" sz="quarter" idx="12" hasCustomPrompt="1"/>
          </p:nvPr>
        </p:nvSpPr>
        <p:spPr>
          <a:xfrm>
            <a:off x="6218175" y="1552499"/>
            <a:ext cx="5477019" cy="4503847"/>
          </a:xfrm>
          <a:prstGeom prst="rect">
            <a:avLst/>
          </a:prstGeom>
        </p:spPr>
        <p:txBody>
          <a:bodyPr lIns="0" tIns="0" rIns="0" bIns="0">
            <a:noAutofit/>
          </a:bodyPr>
          <a:lstStyle>
            <a:lvl1pPr marL="7700" marR="161326" indent="0" algn="just">
              <a:lnSpc>
                <a:spcPts val="1558"/>
              </a:lnSpc>
              <a:spcBef>
                <a:spcPts val="12"/>
              </a:spcBef>
              <a:buNone/>
              <a:defRPr sz="1200" baseline="0">
                <a:latin typeface="Roboto Condensed Light" panose="02000000000000000000" pitchFamily="2" charset="0"/>
              </a:defRPr>
            </a:lvl1pPr>
          </a:lstStyle>
          <a:p>
            <a:pPr marL="7701" marR="242975" algn="just">
              <a:spcBef>
                <a:spcPts val="55"/>
              </a:spcBef>
            </a:pPr>
            <a:r>
              <a:rPr lang="en-CA" sz="1200" spc="-30" err="1">
                <a:solidFill>
                  <a:srgbClr val="464646"/>
                </a:solidFill>
                <a:latin typeface="Roboto Condensed Light" panose="02000000000000000000" pitchFamily="2" charset="0"/>
                <a:cs typeface="Arial Narrow"/>
              </a:rPr>
              <a:t>Bersin</a:t>
            </a:r>
            <a:r>
              <a:rPr lang="en-CA" sz="1200" spc="-30">
                <a:solidFill>
                  <a:srgbClr val="464646"/>
                </a:solidFill>
                <a:latin typeface="Roboto Condensed Light" panose="02000000000000000000" pitchFamily="2" charset="0"/>
                <a:cs typeface="Arial Narrow"/>
              </a:rPr>
              <a:t>,</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Josh.</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“Time</a:t>
            </a:r>
            <a:r>
              <a:rPr lang="en-CA" sz="1200" spc="-64">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to</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Scrap</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Performance</a:t>
            </a:r>
            <a:r>
              <a:rPr lang="en-CA" sz="1200" spc="-12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Appraisals?”</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Forbes</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Magazine.</a:t>
            </a:r>
            <a:r>
              <a:rPr lang="en-CA" sz="1200" spc="-64">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5</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June</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64">
                <a:solidFill>
                  <a:srgbClr val="464646"/>
                </a:solidFill>
                <a:latin typeface="Roboto Condensed Light" panose="02000000000000000000" pitchFamily="2" charset="0"/>
                <a:cs typeface="Arial Narrow"/>
              </a:rPr>
              <a:t> </a:t>
            </a:r>
            <a:r>
              <a:rPr lang="en-CA" sz="1200" spc="-42">
                <a:solidFill>
                  <a:srgbClr val="464646"/>
                </a:solidFill>
                <a:latin typeface="Roboto Condensed Light" panose="02000000000000000000" pitchFamily="2" charset="0"/>
                <a:cs typeface="Arial Narrow"/>
              </a:rPr>
              <a:t>Web.  </a:t>
            </a:r>
            <a:r>
              <a:rPr lang="en-CA" sz="1200" spc="-21">
                <a:solidFill>
                  <a:srgbClr val="464646"/>
                </a:solidFill>
                <a:latin typeface="Roboto Condensed Light" panose="02000000000000000000" pitchFamily="2" charset="0"/>
                <a:cs typeface="Arial Narrow"/>
              </a:rPr>
              <a:t>30 </a:t>
            </a:r>
            <a:r>
              <a:rPr lang="en-CA" sz="1200" spc="-24">
                <a:solidFill>
                  <a:srgbClr val="464646"/>
                </a:solidFill>
                <a:latin typeface="Roboto Condensed Light" panose="02000000000000000000" pitchFamily="2" charset="0"/>
                <a:cs typeface="Arial Narrow"/>
              </a:rPr>
              <a:t>Oct </a:t>
            </a:r>
            <a:r>
              <a:rPr lang="en-CA" sz="1200" spc="-30">
                <a:solidFill>
                  <a:srgbClr val="464646"/>
                </a:solidFill>
                <a:latin typeface="Roboto Condensed Light" panose="02000000000000000000" pitchFamily="2" charset="0"/>
                <a:cs typeface="Arial Narrow"/>
              </a:rPr>
              <a:t>2013. </a:t>
            </a:r>
            <a:r>
              <a:rPr lang="en-CA" sz="1200" spc="-36">
                <a:solidFill>
                  <a:srgbClr val="0076B7"/>
                </a:solidFill>
                <a:latin typeface="Roboto Condensed Light" panose="02000000000000000000" pitchFamily="2" charset="0"/>
                <a:cs typeface="Arial Narrow"/>
                <a:hlinkClick r:id="rId2"/>
              </a:rPr>
              <a:t>&lt;http://www.forbes.com/sites/joshbersin/2013/05/06/time-to-scrap-performance- </a:t>
            </a:r>
            <a:r>
              <a:rPr lang="en-CA" sz="1200" spc="-36">
                <a:solidFill>
                  <a:srgbClr val="0076B7"/>
                </a:solidFill>
                <a:latin typeface="Roboto Condensed Light" panose="02000000000000000000" pitchFamily="2" charset="0"/>
                <a:cs typeface="Arial Narrow"/>
              </a:rPr>
              <a:t> </a:t>
            </a:r>
            <a:r>
              <a:rPr lang="en-CA" sz="1200" spc="-33">
                <a:solidFill>
                  <a:srgbClr val="0076B7"/>
                </a:solidFill>
                <a:latin typeface="Roboto Condensed Light" panose="02000000000000000000" pitchFamily="2" charset="0"/>
                <a:cs typeface="Arial Narrow"/>
              </a:rPr>
              <a:t>appraisals/&gt;</a:t>
            </a:r>
            <a:r>
              <a:rPr lang="en-CA" sz="1200" spc="-33">
                <a:solidFill>
                  <a:srgbClr val="464646"/>
                </a:solidFill>
                <a:latin typeface="Roboto Condensed Light" panose="02000000000000000000" pitchFamily="2" charset="0"/>
                <a:cs typeface="Arial Narrow"/>
              </a:rPr>
              <a:t>.</a:t>
            </a:r>
            <a:endParaRPr lang="en-CA" sz="1200">
              <a:latin typeface="Roboto Condensed Light" panose="02000000000000000000" pitchFamily="2" charset="0"/>
              <a:cs typeface="Arial Narrow"/>
            </a:endParaRPr>
          </a:p>
          <a:p>
            <a:pPr>
              <a:spcBef>
                <a:spcPts val="12"/>
              </a:spcBef>
            </a:pPr>
            <a:endParaRPr lang="en-CA" sz="1200">
              <a:latin typeface="Roboto Condensed Light" panose="02000000000000000000" pitchFamily="2" charset="0"/>
              <a:cs typeface="Times New Roman"/>
            </a:endParaRPr>
          </a:p>
          <a:p>
            <a:pPr marL="7701">
              <a:lnSpc>
                <a:spcPts val="1561"/>
              </a:lnSpc>
            </a:pPr>
            <a:r>
              <a:rPr lang="en-CA" sz="1200" spc="-30">
                <a:solidFill>
                  <a:srgbClr val="464646"/>
                </a:solidFill>
                <a:latin typeface="Roboto Condensed Light" panose="02000000000000000000" pitchFamily="2" charset="0"/>
                <a:cs typeface="Arial Narrow"/>
              </a:rPr>
              <a:t>Cheese,</a:t>
            </a:r>
            <a:r>
              <a:rPr lang="en-CA" sz="1200" spc="-67">
                <a:solidFill>
                  <a:srgbClr val="464646"/>
                </a:solidFill>
                <a:latin typeface="Roboto Condensed Light" panose="02000000000000000000" pitchFamily="2" charset="0"/>
                <a:cs typeface="Arial Narrow"/>
              </a:rPr>
              <a:t> </a:t>
            </a:r>
            <a:r>
              <a:rPr lang="en-CA" sz="1200" spc="-39">
                <a:solidFill>
                  <a:srgbClr val="464646"/>
                </a:solidFill>
                <a:latin typeface="Roboto Condensed Light" panose="02000000000000000000" pitchFamily="2" charset="0"/>
                <a:cs typeface="Arial Narrow"/>
              </a:rPr>
              <a:t>Peter,</a:t>
            </a:r>
            <a:r>
              <a:rPr lang="en-CA" sz="1200" spc="-64">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et</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al.</a:t>
            </a:r>
            <a:r>
              <a:rPr lang="en-CA" sz="1200" spc="-64">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Creating</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an</a:t>
            </a:r>
            <a:r>
              <a:rPr lang="en-CA" sz="1200" spc="-12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Agile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Organization.”</a:t>
            </a:r>
            <a:r>
              <a:rPr lang="en-CA" sz="1200" spc="-12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Accenture.</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Oct.</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2009.</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4">
                <a:solidFill>
                  <a:srgbClr val="464646"/>
                </a:solidFill>
                <a:latin typeface="Roboto Condensed Light" panose="02000000000000000000" pitchFamily="2" charset="0"/>
                <a:cs typeface="Arial Narrow"/>
              </a:rPr>
              <a:t> </a:t>
            </a:r>
            <a:r>
              <a:rPr lang="en-CA" sz="1200" spc="-49">
                <a:solidFill>
                  <a:srgbClr val="464646"/>
                </a:solidFill>
                <a:latin typeface="Roboto Condensed Light" panose="02000000000000000000" pitchFamily="2" charset="0"/>
                <a:cs typeface="Arial Narrow"/>
              </a:rPr>
              <a:t>Nov.</a:t>
            </a:r>
            <a:r>
              <a:rPr lang="en-CA" sz="1200" spc="-64">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2013.</a:t>
            </a:r>
            <a:endParaRPr lang="en-CA" sz="1200">
              <a:latin typeface="Roboto Condensed Light" panose="02000000000000000000" pitchFamily="2" charset="0"/>
              <a:cs typeface="Arial Narrow"/>
            </a:endParaRPr>
          </a:p>
          <a:p>
            <a:pPr marL="7701" marR="159031">
              <a:lnSpc>
                <a:spcPts val="1558"/>
              </a:lnSpc>
              <a:spcBef>
                <a:spcPts val="55"/>
              </a:spcBef>
            </a:pPr>
            <a:r>
              <a:rPr lang="en-CA" sz="1200" spc="-36">
                <a:solidFill>
                  <a:srgbClr val="0076B7"/>
                </a:solidFill>
                <a:latin typeface="Roboto Condensed Light" panose="02000000000000000000" pitchFamily="2" charset="0"/>
                <a:cs typeface="Arial Narrow"/>
                <a:hlinkClick r:id="rId3"/>
              </a:rPr>
              <a:t>&lt;http://www.accenture.com/SiteCollectionDocuments/PDF/OutlookPDF_AgileOrganization_02. </a:t>
            </a:r>
            <a:r>
              <a:rPr lang="en-CA" sz="1200" spc="-36">
                <a:solidFill>
                  <a:srgbClr val="0076B7"/>
                </a:solidFill>
                <a:latin typeface="Roboto Condensed Light" panose="02000000000000000000" pitchFamily="2" charset="0"/>
                <a:cs typeface="Arial Narrow"/>
              </a:rPr>
              <a:t> </a:t>
            </a:r>
            <a:r>
              <a:rPr lang="en-CA" sz="1200" spc="-30">
                <a:solidFill>
                  <a:srgbClr val="0076B7"/>
                </a:solidFill>
                <a:latin typeface="Roboto Condensed Light" panose="02000000000000000000" pitchFamily="2" charset="0"/>
                <a:cs typeface="Arial Narrow"/>
              </a:rPr>
              <a:t>pdf&gt;</a:t>
            </a:r>
            <a:r>
              <a:rPr lang="en-CA" sz="1200" spc="-30">
                <a:solidFill>
                  <a:srgbClr val="464646"/>
                </a:solidFill>
                <a:latin typeface="Roboto Condensed Light" panose="02000000000000000000" pitchFamily="2" charset="0"/>
                <a:cs typeface="Arial Narrow"/>
              </a:rPr>
              <a:t>.</a:t>
            </a:r>
            <a:endParaRPr lang="en-CA" sz="1200">
              <a:latin typeface="Roboto Condensed Light" panose="02000000000000000000" pitchFamily="2" charset="0"/>
              <a:cs typeface="Arial Narrow"/>
            </a:endParaRPr>
          </a:p>
          <a:p>
            <a:pPr>
              <a:spcBef>
                <a:spcPts val="6"/>
              </a:spcBef>
            </a:pPr>
            <a:endParaRPr lang="en-CA" sz="1200">
              <a:latin typeface="Roboto Condensed Light" panose="02000000000000000000" pitchFamily="2" charset="0"/>
              <a:cs typeface="Times New Roman"/>
            </a:endParaRPr>
          </a:p>
          <a:p>
            <a:pPr marL="7701" marR="182520">
              <a:spcBef>
                <a:spcPts val="3"/>
              </a:spcBef>
            </a:pPr>
            <a:r>
              <a:rPr lang="en-CA" sz="1200" spc="-30" err="1">
                <a:solidFill>
                  <a:srgbClr val="464646"/>
                </a:solidFill>
                <a:latin typeface="Roboto Condensed Light" panose="02000000000000000000" pitchFamily="2" charset="0"/>
                <a:cs typeface="Arial Narrow"/>
              </a:rPr>
              <a:t>Croxon</a:t>
            </a:r>
            <a:r>
              <a:rPr lang="en-CA" sz="1200" spc="-30">
                <a:solidFill>
                  <a:srgbClr val="464646"/>
                </a:solidFill>
                <a:latin typeface="Roboto Condensed Light" panose="02000000000000000000" pitchFamily="2" charset="0"/>
                <a:cs typeface="Arial Narrow"/>
              </a:rPr>
              <a:t>,</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Bruce</a:t>
            </a:r>
            <a:r>
              <a:rPr lang="en-CA" sz="1200" spc="-67">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et</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al.</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“Dinner</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Series:</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Performance</a:t>
            </a:r>
            <a:r>
              <a:rPr lang="en-CA" sz="1200" spc="-67">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Management</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with</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Bruce</a:t>
            </a:r>
            <a:r>
              <a:rPr lang="en-CA" sz="1200" spc="-67">
                <a:solidFill>
                  <a:srgbClr val="464646"/>
                </a:solidFill>
                <a:latin typeface="Roboto Condensed Light" panose="02000000000000000000" pitchFamily="2" charset="0"/>
                <a:cs typeface="Arial Narrow"/>
              </a:rPr>
              <a:t> </a:t>
            </a:r>
            <a:r>
              <a:rPr lang="en-CA" sz="1200" spc="-30" err="1">
                <a:solidFill>
                  <a:srgbClr val="464646"/>
                </a:solidFill>
                <a:latin typeface="Roboto Condensed Light" panose="02000000000000000000" pitchFamily="2" charset="0"/>
                <a:cs typeface="Arial Narrow"/>
              </a:rPr>
              <a:t>Croxon</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from</a:t>
            </a:r>
            <a:r>
              <a:rPr lang="en-CA" sz="1200" spc="-67">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CBC’s  ‘Dragon’s </a:t>
            </a:r>
            <a:r>
              <a:rPr lang="en-CA" sz="1200" spc="-30">
                <a:solidFill>
                  <a:srgbClr val="464646"/>
                </a:solidFill>
                <a:latin typeface="Roboto Condensed Light" panose="02000000000000000000" pitchFamily="2" charset="0"/>
                <a:cs typeface="Arial Narrow"/>
              </a:rPr>
              <a:t>Den’” </a:t>
            </a:r>
            <a:r>
              <a:rPr lang="en-CA" sz="1200" spc="-49">
                <a:solidFill>
                  <a:srgbClr val="464646"/>
                </a:solidFill>
                <a:latin typeface="Roboto Condensed Light" panose="02000000000000000000" pitchFamily="2" charset="0"/>
                <a:cs typeface="Arial Narrow"/>
              </a:rPr>
              <a:t>HRPA Toronto </a:t>
            </a:r>
            <a:r>
              <a:rPr lang="en-CA" sz="1200" spc="-39">
                <a:solidFill>
                  <a:srgbClr val="464646"/>
                </a:solidFill>
                <a:latin typeface="Roboto Condensed Light" panose="02000000000000000000" pitchFamily="2" charset="0"/>
                <a:cs typeface="Arial Narrow"/>
              </a:rPr>
              <a:t>Chapter. </a:t>
            </a:r>
            <a:r>
              <a:rPr lang="en-CA" sz="1200" spc="-33">
                <a:solidFill>
                  <a:srgbClr val="464646"/>
                </a:solidFill>
                <a:latin typeface="Roboto Condensed Light" panose="02000000000000000000" pitchFamily="2" charset="0"/>
                <a:cs typeface="Arial Narrow"/>
              </a:rPr>
              <a:t>Sheraton </a:t>
            </a:r>
            <a:r>
              <a:rPr lang="en-CA" sz="1200" spc="-30">
                <a:solidFill>
                  <a:srgbClr val="464646"/>
                </a:solidFill>
                <a:latin typeface="Roboto Condensed Light" panose="02000000000000000000" pitchFamily="2" charset="0"/>
                <a:cs typeface="Arial Narrow"/>
              </a:rPr>
              <a:t>Hotel, </a:t>
            </a:r>
            <a:r>
              <a:rPr lang="en-CA" sz="1200" spc="-45">
                <a:solidFill>
                  <a:srgbClr val="464646"/>
                </a:solidFill>
                <a:latin typeface="Roboto Condensed Light" panose="02000000000000000000" pitchFamily="2" charset="0"/>
                <a:cs typeface="Arial Narrow"/>
              </a:rPr>
              <a:t>Toronto, </a:t>
            </a:r>
            <a:r>
              <a:rPr lang="en-CA" sz="1200" spc="-24">
                <a:solidFill>
                  <a:srgbClr val="464646"/>
                </a:solidFill>
                <a:latin typeface="Roboto Condensed Light" panose="02000000000000000000" pitchFamily="2" charset="0"/>
                <a:cs typeface="Arial Narrow"/>
              </a:rPr>
              <a:t>ON. </a:t>
            </a:r>
            <a:r>
              <a:rPr lang="en-CA" sz="1200" spc="-21">
                <a:solidFill>
                  <a:srgbClr val="464646"/>
                </a:solidFill>
                <a:latin typeface="Roboto Condensed Light" panose="02000000000000000000" pitchFamily="2" charset="0"/>
                <a:cs typeface="Arial Narrow"/>
              </a:rPr>
              <a:t>12 </a:t>
            </a:r>
            <a:r>
              <a:rPr lang="en-CA" sz="1200" spc="-49">
                <a:solidFill>
                  <a:srgbClr val="464646"/>
                </a:solidFill>
                <a:latin typeface="Roboto Condensed Light" panose="02000000000000000000" pitchFamily="2" charset="0"/>
                <a:cs typeface="Arial Narrow"/>
              </a:rPr>
              <a:t>Nov. </a:t>
            </a:r>
            <a:r>
              <a:rPr lang="en-CA" sz="1200" spc="-30">
                <a:solidFill>
                  <a:srgbClr val="464646"/>
                </a:solidFill>
                <a:latin typeface="Roboto Condensed Light" panose="02000000000000000000" pitchFamily="2" charset="0"/>
                <a:cs typeface="Arial Narrow"/>
              </a:rPr>
              <a:t>2013. </a:t>
            </a:r>
            <a:r>
              <a:rPr lang="en-CA" sz="1200" spc="-36">
                <a:solidFill>
                  <a:srgbClr val="464646"/>
                </a:solidFill>
                <a:latin typeface="Roboto Condensed Light" panose="02000000000000000000" pitchFamily="2" charset="0"/>
                <a:cs typeface="Arial Narrow"/>
              </a:rPr>
              <a:t>Panel  discussion.</a:t>
            </a:r>
            <a:endParaRPr lang="en-CA" sz="1200">
              <a:latin typeface="Roboto Condensed Light" panose="02000000000000000000" pitchFamily="2" charset="0"/>
              <a:cs typeface="Arial Narrow"/>
            </a:endParaRPr>
          </a:p>
          <a:p>
            <a:pPr>
              <a:spcBef>
                <a:spcPts val="9"/>
              </a:spcBef>
            </a:pPr>
            <a:endParaRPr lang="en-CA" sz="1200">
              <a:latin typeface="Roboto Condensed Light" panose="02000000000000000000" pitchFamily="2" charset="0"/>
              <a:cs typeface="Times New Roman"/>
            </a:endParaRPr>
          </a:p>
          <a:p>
            <a:pPr marL="7701" marR="109358">
              <a:spcBef>
                <a:spcPts val="3"/>
              </a:spcBef>
            </a:pPr>
            <a:r>
              <a:rPr lang="en-CA" sz="1200" spc="-33" err="1">
                <a:solidFill>
                  <a:srgbClr val="464646"/>
                </a:solidFill>
                <a:latin typeface="Roboto Condensed Light" panose="02000000000000000000" pitchFamily="2" charset="0"/>
                <a:cs typeface="Arial Narrow"/>
              </a:rPr>
              <a:t>Culbert</a:t>
            </a:r>
            <a:r>
              <a:rPr lang="en-CA" sz="1200" spc="-33">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Samuel. </a:t>
            </a:r>
            <a:r>
              <a:rPr lang="en-CA" sz="1200" spc="-24">
                <a:solidFill>
                  <a:srgbClr val="464646"/>
                </a:solidFill>
                <a:latin typeface="Roboto Condensed Light" panose="02000000000000000000" pitchFamily="2" charset="0"/>
                <a:cs typeface="Arial Narrow"/>
              </a:rPr>
              <a:t>“10 </a:t>
            </a:r>
            <a:r>
              <a:rPr lang="en-CA" sz="1200" spc="-33">
                <a:solidFill>
                  <a:srgbClr val="464646"/>
                </a:solidFill>
                <a:latin typeface="Roboto Condensed Light" panose="02000000000000000000" pitchFamily="2" charset="0"/>
                <a:cs typeface="Arial Narrow"/>
              </a:rPr>
              <a:t>Reasons </a:t>
            </a:r>
            <a:r>
              <a:rPr lang="en-CA" sz="1200" spc="-18">
                <a:solidFill>
                  <a:srgbClr val="464646"/>
                </a:solidFill>
                <a:latin typeface="Roboto Condensed Light" panose="02000000000000000000" pitchFamily="2" charset="0"/>
                <a:cs typeface="Arial Narrow"/>
              </a:rPr>
              <a:t>to </a:t>
            </a:r>
            <a:r>
              <a:rPr lang="en-CA" sz="1200" spc="-24">
                <a:solidFill>
                  <a:srgbClr val="464646"/>
                </a:solidFill>
                <a:latin typeface="Roboto Condensed Light" panose="02000000000000000000" pitchFamily="2" charset="0"/>
                <a:cs typeface="Arial Narrow"/>
              </a:rPr>
              <a:t>Get Rid </a:t>
            </a:r>
            <a:r>
              <a:rPr lang="en-CA" sz="1200" spc="-18">
                <a:solidFill>
                  <a:srgbClr val="464646"/>
                </a:solidFill>
                <a:latin typeface="Roboto Condensed Light" panose="02000000000000000000" pitchFamily="2" charset="0"/>
                <a:cs typeface="Arial Narrow"/>
              </a:rPr>
              <a:t>of </a:t>
            </a:r>
            <a:r>
              <a:rPr lang="en-CA" sz="1200" spc="-33">
                <a:solidFill>
                  <a:srgbClr val="464646"/>
                </a:solidFill>
                <a:latin typeface="Roboto Condensed Light" panose="02000000000000000000" pitchFamily="2" charset="0"/>
                <a:cs typeface="Arial Narrow"/>
              </a:rPr>
              <a:t>Performance Reviews.” </a:t>
            </a:r>
            <a:r>
              <a:rPr lang="en-CA" sz="1200" spc="-30">
                <a:solidFill>
                  <a:srgbClr val="464646"/>
                </a:solidFill>
                <a:latin typeface="Roboto Condensed Light" panose="02000000000000000000" pitchFamily="2" charset="0"/>
                <a:cs typeface="Arial Narrow"/>
              </a:rPr>
              <a:t>Huffington </a:t>
            </a:r>
            <a:r>
              <a:rPr lang="en-CA" sz="1200" spc="-27">
                <a:solidFill>
                  <a:srgbClr val="464646"/>
                </a:solidFill>
                <a:latin typeface="Roboto Condensed Light" panose="02000000000000000000" pitchFamily="2" charset="0"/>
                <a:cs typeface="Arial Narrow"/>
              </a:rPr>
              <a:t>Post </a:t>
            </a:r>
            <a:r>
              <a:rPr lang="en-CA" sz="1200" spc="-36">
                <a:solidFill>
                  <a:srgbClr val="464646"/>
                </a:solidFill>
                <a:latin typeface="Roboto Condensed Light" panose="02000000000000000000" pitchFamily="2" charset="0"/>
                <a:cs typeface="Arial Narrow"/>
              </a:rPr>
              <a:t>Business.  </a:t>
            </a:r>
            <a:r>
              <a:rPr lang="en-CA" sz="1200" spc="-21">
                <a:solidFill>
                  <a:srgbClr val="464646"/>
                </a:solidFill>
                <a:latin typeface="Roboto Condensed Light" panose="02000000000000000000" pitchFamily="2" charset="0"/>
                <a:cs typeface="Arial Narrow"/>
              </a:rPr>
              <a:t>18</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Dec.</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2012.</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1">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28</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Oct.</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58">
                <a:solidFill>
                  <a:srgbClr val="464646"/>
                </a:solidFill>
                <a:latin typeface="Roboto Condensed Light" panose="02000000000000000000" pitchFamily="2" charset="0"/>
                <a:cs typeface="Arial Narrow"/>
              </a:rPr>
              <a:t> </a:t>
            </a:r>
            <a:r>
              <a:rPr lang="en-CA" sz="1200" spc="-36">
                <a:solidFill>
                  <a:srgbClr val="0076B7"/>
                </a:solidFill>
                <a:latin typeface="Roboto Condensed Light" panose="02000000000000000000" pitchFamily="2" charset="0"/>
                <a:cs typeface="Arial Narrow"/>
                <a:hlinkClick r:id="rId4"/>
              </a:rPr>
              <a:t>&lt;http://www.huffingtonpost.com/samuel-culbert/performance- </a:t>
            </a:r>
            <a:r>
              <a:rPr lang="en-CA" sz="1200" spc="-36">
                <a:solidFill>
                  <a:srgbClr val="0076B7"/>
                </a:solidFill>
                <a:latin typeface="Roboto Condensed Light" panose="02000000000000000000" pitchFamily="2" charset="0"/>
                <a:cs typeface="Arial Narrow"/>
              </a:rPr>
              <a:t> reviews_b_2325104.html&gt;</a:t>
            </a:r>
            <a:r>
              <a:rPr lang="en-CA" sz="1200" spc="-36">
                <a:solidFill>
                  <a:srgbClr val="464646"/>
                </a:solidFill>
                <a:latin typeface="Roboto Condensed Light" panose="02000000000000000000" pitchFamily="2" charset="0"/>
                <a:cs typeface="Arial Narrow"/>
              </a:rPr>
              <a:t>.</a:t>
            </a:r>
            <a:endParaRPr lang="en-CA" sz="1200">
              <a:latin typeface="Roboto Condensed Light" panose="02000000000000000000" pitchFamily="2" charset="0"/>
              <a:cs typeface="Arial Narrow"/>
            </a:endParaRPr>
          </a:p>
          <a:p>
            <a:pPr>
              <a:spcBef>
                <a:spcPts val="9"/>
              </a:spcBef>
            </a:pPr>
            <a:endParaRPr lang="en-CA" sz="1200">
              <a:latin typeface="Roboto Condensed Light" panose="02000000000000000000" pitchFamily="2" charset="0"/>
              <a:cs typeface="Times New Roman"/>
            </a:endParaRPr>
          </a:p>
          <a:p>
            <a:pPr marL="7701" marR="3081"/>
            <a:r>
              <a:rPr lang="en-CA" sz="1200" spc="-33">
                <a:solidFill>
                  <a:srgbClr val="464646"/>
                </a:solidFill>
                <a:latin typeface="Roboto Condensed Light" panose="02000000000000000000" pitchFamily="2" charset="0"/>
                <a:cs typeface="Arial Narrow"/>
              </a:rPr>
              <a:t>Denning, </a:t>
            </a:r>
            <a:r>
              <a:rPr lang="en-CA" sz="1200" spc="-30">
                <a:solidFill>
                  <a:srgbClr val="464646"/>
                </a:solidFill>
                <a:latin typeface="Roboto Condensed Light" panose="02000000000000000000" pitchFamily="2" charset="0"/>
                <a:cs typeface="Arial Narrow"/>
              </a:rPr>
              <a:t>Steve. </a:t>
            </a:r>
            <a:r>
              <a:rPr lang="en-CA" sz="1200" spc="-27">
                <a:solidFill>
                  <a:srgbClr val="464646"/>
                </a:solidFill>
                <a:latin typeface="Roboto Condensed Light" panose="02000000000000000000" pitchFamily="2" charset="0"/>
                <a:cs typeface="Arial Narrow"/>
              </a:rPr>
              <a:t>“The Case </a:t>
            </a:r>
            <a:r>
              <a:rPr lang="en-CA" sz="1200" spc="-30">
                <a:solidFill>
                  <a:srgbClr val="464646"/>
                </a:solidFill>
                <a:latin typeface="Roboto Condensed Light" panose="02000000000000000000" pitchFamily="2" charset="0"/>
                <a:cs typeface="Arial Narrow"/>
              </a:rPr>
              <a:t>Against Agile: </a:t>
            </a:r>
            <a:r>
              <a:rPr lang="en-CA" sz="1200" spc="-64">
                <a:solidFill>
                  <a:srgbClr val="464646"/>
                </a:solidFill>
                <a:latin typeface="Roboto Condensed Light" panose="02000000000000000000" pitchFamily="2" charset="0"/>
                <a:cs typeface="Arial Narrow"/>
              </a:rPr>
              <a:t>Ten </a:t>
            </a:r>
            <a:r>
              <a:rPr lang="en-CA" sz="1200" spc="-33">
                <a:solidFill>
                  <a:srgbClr val="464646"/>
                </a:solidFill>
                <a:latin typeface="Roboto Condensed Light" panose="02000000000000000000" pitchFamily="2" charset="0"/>
                <a:cs typeface="Arial Narrow"/>
              </a:rPr>
              <a:t>Perennial Management Objections.” </a:t>
            </a:r>
            <a:r>
              <a:rPr lang="en-CA" sz="1200" spc="-36">
                <a:solidFill>
                  <a:srgbClr val="464646"/>
                </a:solidFill>
                <a:latin typeface="Roboto Condensed Light" panose="02000000000000000000" pitchFamily="2" charset="0"/>
                <a:cs typeface="Arial Narrow"/>
              </a:rPr>
              <a:t>Forbes  </a:t>
            </a:r>
            <a:r>
              <a:rPr lang="en-CA" sz="1200" spc="-33">
                <a:solidFill>
                  <a:srgbClr val="464646"/>
                </a:solidFill>
                <a:latin typeface="Roboto Condensed Light" panose="02000000000000000000" pitchFamily="2" charset="0"/>
                <a:cs typeface="Arial Narrow"/>
              </a:rPr>
              <a:t>Magazine.</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17</a:t>
            </a:r>
            <a:r>
              <a:rPr lang="en-CA" sz="1200" spc="-124">
                <a:solidFill>
                  <a:srgbClr val="464646"/>
                </a:solidFill>
                <a:latin typeface="Roboto Condensed Light" panose="02000000000000000000" pitchFamily="2" charset="0"/>
                <a:cs typeface="Arial Narrow"/>
              </a:rPr>
              <a:t> </a:t>
            </a:r>
            <a:r>
              <a:rPr lang="en-CA" sz="1200" spc="-42">
                <a:solidFill>
                  <a:srgbClr val="464646"/>
                </a:solidFill>
                <a:latin typeface="Roboto Condensed Light" panose="02000000000000000000" pitchFamily="2" charset="0"/>
                <a:cs typeface="Arial Narrow"/>
              </a:rPr>
              <a:t>Apr.</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2012.</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4">
                <a:solidFill>
                  <a:srgbClr val="464646"/>
                </a:solidFill>
                <a:latin typeface="Roboto Condensed Light" panose="02000000000000000000" pitchFamily="2" charset="0"/>
                <a:cs typeface="Arial Narrow"/>
              </a:rPr>
              <a:t> </a:t>
            </a:r>
            <a:r>
              <a:rPr lang="en-CA" sz="1200" spc="-49">
                <a:solidFill>
                  <a:srgbClr val="464646"/>
                </a:solidFill>
                <a:latin typeface="Roboto Condensed Light" panose="02000000000000000000" pitchFamily="2" charset="0"/>
                <a:cs typeface="Arial Narrow"/>
              </a:rPr>
              <a:t>Nov.</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58">
                <a:solidFill>
                  <a:srgbClr val="464646"/>
                </a:solidFill>
                <a:latin typeface="Roboto Condensed Light" panose="02000000000000000000" pitchFamily="2" charset="0"/>
                <a:cs typeface="Arial Narrow"/>
              </a:rPr>
              <a:t> </a:t>
            </a:r>
            <a:r>
              <a:rPr lang="en-CA" sz="1200" spc="-36">
                <a:solidFill>
                  <a:srgbClr val="0076B7"/>
                </a:solidFill>
                <a:latin typeface="Roboto Condensed Light" panose="02000000000000000000" pitchFamily="2" charset="0"/>
                <a:cs typeface="Arial Narrow"/>
                <a:hlinkClick r:id="rId5"/>
              </a:rPr>
              <a:t>&lt;http://www.forbes.com/sites/stevedenning/2012/04/17/ </a:t>
            </a:r>
            <a:r>
              <a:rPr lang="en-CA" sz="1200" spc="-36">
                <a:solidFill>
                  <a:srgbClr val="0076B7"/>
                </a:solidFill>
                <a:latin typeface="Roboto Condensed Light" panose="02000000000000000000" pitchFamily="2" charset="0"/>
                <a:cs typeface="Arial Narrow"/>
              </a:rPr>
              <a:t> the-case-against-agile-ten-perennial-management-objections/&gt;</a:t>
            </a:r>
            <a:r>
              <a:rPr lang="en-CA" sz="1200" spc="-36">
                <a:solidFill>
                  <a:srgbClr val="464646"/>
                </a:solidFill>
                <a:latin typeface="Roboto Condensed Light" panose="02000000000000000000" pitchFamily="2" charset="0"/>
                <a:cs typeface="Arial Narrow"/>
              </a:rPr>
              <a:t>.</a:t>
            </a:r>
            <a:endParaRPr lang="en-CA" sz="1200">
              <a:latin typeface="Roboto Condensed Light" panose="02000000000000000000" pitchFamily="2" charset="0"/>
              <a:cs typeface="Arial Narrow"/>
            </a:endParaRPr>
          </a:p>
          <a:p>
            <a:pPr>
              <a:spcBef>
                <a:spcPts val="12"/>
              </a:spcBef>
            </a:pPr>
            <a:endParaRPr lang="en-CA" sz="1200">
              <a:latin typeface="Roboto Condensed Light" panose="02000000000000000000" pitchFamily="2" charset="0"/>
              <a:cs typeface="Times New Roman"/>
            </a:endParaRPr>
          </a:p>
          <a:p>
            <a:pPr marL="7701" marR="161342"/>
            <a:r>
              <a:rPr lang="en-CA" sz="1200" spc="-30" err="1">
                <a:solidFill>
                  <a:srgbClr val="464646"/>
                </a:solidFill>
                <a:latin typeface="Roboto Condensed Light" panose="02000000000000000000" pitchFamily="2" charset="0"/>
                <a:cs typeface="Arial Narrow"/>
              </a:rPr>
              <a:t>Estis</a:t>
            </a:r>
            <a:r>
              <a:rPr lang="en-CA" sz="1200" spc="-30">
                <a:solidFill>
                  <a:srgbClr val="464646"/>
                </a:solidFill>
                <a:latin typeface="Roboto Condensed Light" panose="02000000000000000000" pitchFamily="2" charset="0"/>
                <a:cs typeface="Arial Narrow"/>
              </a:rPr>
              <a:t>,</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Ryan.</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“Blowing</a:t>
            </a:r>
            <a:r>
              <a:rPr lang="en-CA" sz="1200" spc="-61">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up</a:t>
            </a:r>
            <a:r>
              <a:rPr lang="en-CA" sz="1200" spc="-61">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the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Performance</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Review:</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Interview</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with</a:t>
            </a:r>
            <a:r>
              <a:rPr lang="en-CA" sz="1200" spc="-12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Adobe’s</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Donna</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Morris.”</a:t>
            </a:r>
            <a:r>
              <a:rPr lang="en-CA" sz="1200" spc="-64">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Ryan  </a:t>
            </a:r>
            <a:r>
              <a:rPr lang="en-CA" sz="1200" spc="-30" err="1">
                <a:solidFill>
                  <a:srgbClr val="464646"/>
                </a:solidFill>
                <a:latin typeface="Roboto Condensed Light" panose="02000000000000000000" pitchFamily="2" charset="0"/>
                <a:cs typeface="Arial Narrow"/>
              </a:rPr>
              <a:t>Estis</a:t>
            </a:r>
            <a:r>
              <a:rPr lang="en-CA" sz="1200" spc="-61">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&amp;</a:t>
            </a:r>
            <a:r>
              <a:rPr lang="en-CA" sz="1200" spc="-118">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Associates.</a:t>
            </a:r>
            <a:r>
              <a:rPr lang="en-CA" sz="1200" spc="-61">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17</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June</a:t>
            </a:r>
            <a:r>
              <a:rPr lang="en-CA" sz="1200" spc="-58">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Oct.</a:t>
            </a:r>
            <a:r>
              <a:rPr lang="en-CA" sz="1200" spc="-58">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61">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&lt;</a:t>
            </a:r>
            <a:r>
              <a:rPr lang="en-CA" sz="1200" spc="-36">
                <a:solidFill>
                  <a:srgbClr val="0076B7"/>
                </a:solidFill>
                <a:latin typeface="Roboto Condensed Light" panose="02000000000000000000" pitchFamily="2" charset="0"/>
                <a:cs typeface="Arial Narrow"/>
                <a:hlinkClick r:id="rId6"/>
              </a:rPr>
              <a:t>http://ryanestis.com/adobe-interview/&gt;</a:t>
            </a:r>
            <a:r>
              <a:rPr lang="en-CA" sz="1200" spc="-36">
                <a:solidFill>
                  <a:srgbClr val="464646"/>
                </a:solidFill>
                <a:latin typeface="Roboto Condensed Light" panose="02000000000000000000" pitchFamily="2" charset="0"/>
                <a:cs typeface="Arial Narrow"/>
              </a:rPr>
              <a:t>.</a:t>
            </a:r>
            <a:endParaRPr lang="en-CA" sz="1200">
              <a:latin typeface="Roboto Condensed Light" panose="02000000000000000000" pitchFamily="2" charset="0"/>
              <a:cs typeface="Arial Narrow"/>
            </a:endParaRPr>
          </a:p>
          <a:p>
            <a:pPr lvl="0"/>
            <a:endParaRPr lang="en-US"/>
          </a:p>
        </p:txBody>
      </p:sp>
      <p:sp>
        <p:nvSpPr>
          <p:cNvPr id="6" name="Title 1">
            <a:extLst>
              <a:ext uri="{FF2B5EF4-FFF2-40B4-BE49-F238E27FC236}">
                <a16:creationId xmlns:a16="http://schemas.microsoft.com/office/drawing/2014/main" id="{464A327A-EE11-AC48-BC31-DE279A6E652A}"/>
              </a:ext>
            </a:extLst>
          </p:cNvPr>
          <p:cNvSpPr>
            <a:spLocks noGrp="1"/>
          </p:cNvSpPr>
          <p:nvPr>
            <p:ph type="title" hasCustomPrompt="1"/>
          </p:nvPr>
        </p:nvSpPr>
        <p:spPr>
          <a:xfrm>
            <a:off x="354060" y="530021"/>
            <a:ext cx="6712447" cy="1130188"/>
          </a:xfrm>
        </p:spPr>
        <p:txBody>
          <a:bodyPr>
            <a:noAutofit/>
          </a:bodyPr>
          <a:lstStyle>
            <a:lvl1pPr>
              <a:defRPr>
                <a:solidFill>
                  <a:srgbClr val="2576B7"/>
                </a:solidFill>
              </a:defRPr>
            </a:lvl1pPr>
          </a:lstStyle>
          <a:p>
            <a:r>
              <a:rPr lang="en-US"/>
              <a:t>Bibliography</a:t>
            </a:r>
          </a:p>
        </p:txBody>
      </p:sp>
    </p:spTree>
    <p:extLst>
      <p:ext uri="{BB962C8B-B14F-4D97-AF65-F5344CB8AC3E}">
        <p14:creationId xmlns:p14="http://schemas.microsoft.com/office/powerpoint/2010/main" val="734293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xecSummary-Summary">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64865B-20ED-6B48-89EC-5A740BB89DF8}"/>
              </a:ext>
            </a:extLst>
          </p:cNvPr>
          <p:cNvPicPr>
            <a:picLocks noChangeAspect="1"/>
          </p:cNvPicPr>
          <p:nvPr userDrawn="1"/>
        </p:nvPicPr>
        <p:blipFill>
          <a:blip r:embed="rId2" cstate="screen">
            <a:alphaModFix amt="50000"/>
            <a:extLst>
              <a:ext uri="{28A0092B-C50C-407E-A947-70E740481C1C}">
                <a14:useLocalDpi xmlns:a14="http://schemas.microsoft.com/office/drawing/2010/main"/>
              </a:ext>
            </a:extLst>
          </a:blip>
          <a:stretch>
            <a:fillRect/>
          </a:stretch>
        </p:blipFill>
        <p:spPr>
          <a:xfrm>
            <a:off x="3086492" y="2997200"/>
            <a:ext cx="5993591" cy="3373199"/>
          </a:xfrm>
          <a:prstGeom prst="rect">
            <a:avLst/>
          </a:prstGeom>
        </p:spPr>
      </p:pic>
      <p:sp>
        <p:nvSpPr>
          <p:cNvPr id="2" name="Title 1">
            <a:extLst>
              <a:ext uri="{FF2B5EF4-FFF2-40B4-BE49-F238E27FC236}">
                <a16:creationId xmlns:a16="http://schemas.microsoft.com/office/drawing/2014/main" id="{F4ADDE57-4E30-2343-9DAE-39F3DBBD9B61}"/>
              </a:ext>
            </a:extLst>
          </p:cNvPr>
          <p:cNvSpPr>
            <a:spLocks noGrp="1"/>
          </p:cNvSpPr>
          <p:nvPr>
            <p:ph type="title"/>
          </p:nvPr>
        </p:nvSpPr>
        <p:spPr>
          <a:xfrm>
            <a:off x="354060" y="530021"/>
            <a:ext cx="4510384" cy="1163598"/>
          </a:xfrm>
        </p:spPr>
        <p:txBody>
          <a:bodyPr>
            <a:noAutofit/>
          </a:bodyPr>
          <a:lstStyle>
            <a:lvl1pPr>
              <a:defRPr b="0" i="0">
                <a:solidFill>
                  <a:srgbClr val="717171"/>
                </a:solidFill>
              </a:defRPr>
            </a:lvl1pPr>
          </a:lstStyle>
          <a:p>
            <a:r>
              <a:rPr lang="en-US"/>
              <a:t>Click to edit Master title style</a:t>
            </a:r>
          </a:p>
        </p:txBody>
      </p:sp>
      <p:sp>
        <p:nvSpPr>
          <p:cNvPr id="5" name="Text Placeholder 14">
            <a:extLst>
              <a:ext uri="{FF2B5EF4-FFF2-40B4-BE49-F238E27FC236}">
                <a16:creationId xmlns:a16="http://schemas.microsoft.com/office/drawing/2014/main" id="{F757EF6B-F638-A24D-9746-2B871D5BA5B9}"/>
              </a:ext>
            </a:extLst>
          </p:cNvPr>
          <p:cNvSpPr>
            <a:spLocks noGrp="1"/>
          </p:cNvSpPr>
          <p:nvPr>
            <p:ph type="body" sz="quarter" idx="12"/>
          </p:nvPr>
        </p:nvSpPr>
        <p:spPr>
          <a:xfrm>
            <a:off x="368146" y="2702692"/>
            <a:ext cx="3565709" cy="3240908"/>
          </a:xfrm>
          <a:prstGeom prst="rect">
            <a:avLst/>
          </a:prstGeom>
        </p:spPr>
        <p:txBody>
          <a:bodyPr lIns="0" tIns="0" rIns="0" bIns="0">
            <a:noAutofit/>
          </a:bodyPr>
          <a:lstStyle>
            <a:lvl1pPr marL="0" indent="0">
              <a:lnSpc>
                <a:spcPts val="1700"/>
              </a:lnSpc>
              <a:buNone/>
              <a:defRPr sz="1400" b="0" i="0">
                <a:solidFill>
                  <a:srgbClr val="4A4A4A"/>
                </a:solidFill>
                <a:latin typeface="Roboto Condensed Light" panose="02000000000000000000" pitchFamily="2" charset="0"/>
                <a:cs typeface="Arial Narrow" panose="020B0604020202020204" pitchFamily="34" charset="0"/>
              </a:defRPr>
            </a:lvl1pPr>
            <a:lvl2pPr marL="457154" indent="0">
              <a:lnSpc>
                <a:spcPts val="1700"/>
              </a:lnSpc>
              <a:buNone/>
              <a:defRPr sz="1400">
                <a:solidFill>
                  <a:srgbClr val="4B4B4B"/>
                </a:solidFill>
                <a:latin typeface="Arial" panose="020B0604020202020204" pitchFamily="34" charset="0"/>
                <a:cs typeface="Arial" panose="020B0604020202020204" pitchFamily="34" charset="0"/>
              </a:defRPr>
            </a:lvl2pPr>
            <a:lvl3pPr marL="914309" indent="0">
              <a:lnSpc>
                <a:spcPts val="1700"/>
              </a:lnSpc>
              <a:buNone/>
              <a:defRPr sz="1400">
                <a:solidFill>
                  <a:srgbClr val="4B4B4B"/>
                </a:solidFill>
                <a:latin typeface="Arial" panose="020B0604020202020204" pitchFamily="34" charset="0"/>
                <a:cs typeface="Arial" panose="020B0604020202020204" pitchFamily="34" charset="0"/>
              </a:defRPr>
            </a:lvl3pPr>
            <a:lvl4pPr marL="1371463" indent="0">
              <a:lnSpc>
                <a:spcPts val="1700"/>
              </a:lnSpc>
              <a:buNone/>
              <a:defRPr sz="1400">
                <a:solidFill>
                  <a:srgbClr val="4B4B4B"/>
                </a:solidFill>
                <a:latin typeface="Arial" panose="020B0604020202020204" pitchFamily="34" charset="0"/>
                <a:cs typeface="Arial" panose="020B0604020202020204" pitchFamily="34" charset="0"/>
              </a:defRPr>
            </a:lvl4pPr>
            <a:lvl5pPr marL="1828617"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3" name="Text Placeholder 12">
            <a:extLst>
              <a:ext uri="{FF2B5EF4-FFF2-40B4-BE49-F238E27FC236}">
                <a16:creationId xmlns:a16="http://schemas.microsoft.com/office/drawing/2014/main" id="{A5895281-F05F-284A-93B8-DF31D5A43342}"/>
              </a:ext>
            </a:extLst>
          </p:cNvPr>
          <p:cNvSpPr>
            <a:spLocks noGrp="1"/>
          </p:cNvSpPr>
          <p:nvPr>
            <p:ph type="body" sz="quarter" idx="13"/>
          </p:nvPr>
        </p:nvSpPr>
        <p:spPr>
          <a:xfrm>
            <a:off x="368146" y="2211427"/>
            <a:ext cx="3541939" cy="297314"/>
          </a:xfrm>
          <a:prstGeom prst="rect">
            <a:avLst/>
          </a:prstGeom>
        </p:spPr>
        <p:txBody>
          <a:bodyPr lIns="0" tIns="0" rIns="0" bIns="0">
            <a:noAutofit/>
          </a:bodyPr>
          <a:lstStyle>
            <a:lvl1pPr marL="0" indent="0" algn="l">
              <a:buNone/>
              <a:defRPr sz="1800" b="0" i="0">
                <a:solidFill>
                  <a:srgbClr val="B3252E"/>
                </a:solidFill>
                <a:latin typeface="Exo" panose="02000503000000000000" pitchFamily="2" charset="77"/>
                <a:cs typeface="Arial" panose="020B0604020202020204" pitchFamily="34" charset="0"/>
              </a:defRPr>
            </a:lvl1pPr>
            <a:lvl2pPr marL="457154" indent="0">
              <a:buNone/>
              <a:defRPr/>
            </a:lvl2pPr>
            <a:lvl3pPr marL="914309" indent="0">
              <a:buNone/>
              <a:defRPr/>
            </a:lvl3pPr>
            <a:lvl4pPr marL="1371463" indent="0">
              <a:buNone/>
              <a:defRPr/>
            </a:lvl4pPr>
            <a:lvl5pPr marL="1828617" indent="0">
              <a:buNone/>
              <a:defRPr/>
            </a:lvl5pPr>
          </a:lstStyle>
          <a:p>
            <a:pPr lvl="0"/>
            <a:r>
              <a:rPr lang="en-US"/>
              <a:t>Click to edit Master text styles</a:t>
            </a:r>
          </a:p>
        </p:txBody>
      </p:sp>
      <p:sp>
        <p:nvSpPr>
          <p:cNvPr id="25" name="Text Placeholder 14">
            <a:extLst>
              <a:ext uri="{FF2B5EF4-FFF2-40B4-BE49-F238E27FC236}">
                <a16:creationId xmlns:a16="http://schemas.microsoft.com/office/drawing/2014/main" id="{6FA60A94-BDD7-CD42-AD29-7AFB8051590D}"/>
              </a:ext>
            </a:extLst>
          </p:cNvPr>
          <p:cNvSpPr>
            <a:spLocks noGrp="1"/>
          </p:cNvSpPr>
          <p:nvPr>
            <p:ph type="body" sz="quarter" idx="14"/>
          </p:nvPr>
        </p:nvSpPr>
        <p:spPr>
          <a:xfrm>
            <a:off x="4267438" y="2702692"/>
            <a:ext cx="3541939" cy="3240908"/>
          </a:xfrm>
          <a:prstGeom prst="rect">
            <a:avLst/>
          </a:prstGeom>
        </p:spPr>
        <p:txBody>
          <a:bodyPr lIns="0" tIns="0" rIns="0" bIns="0">
            <a:noAutofit/>
          </a:bodyPr>
          <a:lstStyle>
            <a:lvl1pPr marL="0" indent="0">
              <a:lnSpc>
                <a:spcPts val="1700"/>
              </a:lnSpc>
              <a:buNone/>
              <a:defRPr sz="1400" b="0" i="0">
                <a:solidFill>
                  <a:srgbClr val="4A4A4A"/>
                </a:solidFill>
                <a:latin typeface="Roboto Condensed Light" panose="02000000000000000000" pitchFamily="2" charset="0"/>
                <a:cs typeface="Arial Narrow" panose="020B0604020202020204" pitchFamily="34" charset="0"/>
              </a:defRPr>
            </a:lvl1pPr>
            <a:lvl2pPr marL="457154" indent="0">
              <a:lnSpc>
                <a:spcPts val="1700"/>
              </a:lnSpc>
              <a:buNone/>
              <a:defRPr sz="1400">
                <a:solidFill>
                  <a:srgbClr val="4B4B4B"/>
                </a:solidFill>
                <a:latin typeface="Arial" panose="020B0604020202020204" pitchFamily="34" charset="0"/>
                <a:cs typeface="Arial" panose="020B0604020202020204" pitchFamily="34" charset="0"/>
              </a:defRPr>
            </a:lvl2pPr>
            <a:lvl3pPr marL="914309" indent="0">
              <a:lnSpc>
                <a:spcPts val="1700"/>
              </a:lnSpc>
              <a:buNone/>
              <a:defRPr sz="1400">
                <a:solidFill>
                  <a:srgbClr val="4B4B4B"/>
                </a:solidFill>
                <a:latin typeface="Arial" panose="020B0604020202020204" pitchFamily="34" charset="0"/>
                <a:cs typeface="Arial" panose="020B0604020202020204" pitchFamily="34" charset="0"/>
              </a:defRPr>
            </a:lvl3pPr>
            <a:lvl4pPr marL="1371463" indent="0">
              <a:lnSpc>
                <a:spcPts val="1700"/>
              </a:lnSpc>
              <a:buNone/>
              <a:defRPr sz="1400">
                <a:solidFill>
                  <a:srgbClr val="4B4B4B"/>
                </a:solidFill>
                <a:latin typeface="Arial" panose="020B0604020202020204" pitchFamily="34" charset="0"/>
                <a:cs typeface="Arial" panose="020B0604020202020204" pitchFamily="34" charset="0"/>
              </a:defRPr>
            </a:lvl4pPr>
            <a:lvl5pPr marL="1828617"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6" name="Text Placeholder 12">
            <a:extLst>
              <a:ext uri="{FF2B5EF4-FFF2-40B4-BE49-F238E27FC236}">
                <a16:creationId xmlns:a16="http://schemas.microsoft.com/office/drawing/2014/main" id="{9BDD2CC1-5E1E-A249-A7A5-AE4A1333D147}"/>
              </a:ext>
            </a:extLst>
          </p:cNvPr>
          <p:cNvSpPr>
            <a:spLocks noGrp="1"/>
          </p:cNvSpPr>
          <p:nvPr>
            <p:ph type="body" sz="quarter" idx="15"/>
          </p:nvPr>
        </p:nvSpPr>
        <p:spPr>
          <a:xfrm>
            <a:off x="4267438" y="2211427"/>
            <a:ext cx="3541939" cy="297314"/>
          </a:xfrm>
          <a:prstGeom prst="rect">
            <a:avLst/>
          </a:prstGeom>
        </p:spPr>
        <p:txBody>
          <a:bodyPr lIns="0" tIns="0" rIns="0" bIns="0">
            <a:noAutofit/>
          </a:bodyPr>
          <a:lstStyle>
            <a:lvl1pPr marL="0" indent="0" algn="l">
              <a:buNone/>
              <a:defRPr sz="1800" b="0" i="0">
                <a:solidFill>
                  <a:srgbClr val="F17A26"/>
                </a:solidFill>
                <a:latin typeface="Exo" panose="02000503000000000000" pitchFamily="2" charset="77"/>
                <a:cs typeface="Arial" panose="020B0604020202020204" pitchFamily="34" charset="0"/>
              </a:defRPr>
            </a:lvl1pPr>
            <a:lvl2pPr marL="457154" indent="0">
              <a:buNone/>
              <a:defRPr/>
            </a:lvl2pPr>
            <a:lvl3pPr marL="914309" indent="0">
              <a:buNone/>
              <a:defRPr/>
            </a:lvl3pPr>
            <a:lvl4pPr marL="1371463" indent="0">
              <a:buNone/>
              <a:defRPr/>
            </a:lvl4pPr>
            <a:lvl5pPr marL="1828617" indent="0">
              <a:buNone/>
              <a:defRPr/>
            </a:lvl5pPr>
          </a:lstStyle>
          <a:p>
            <a:pPr lvl="0"/>
            <a:r>
              <a:rPr lang="en-US"/>
              <a:t>Click to edit Master text styles</a:t>
            </a:r>
          </a:p>
        </p:txBody>
      </p:sp>
      <p:sp>
        <p:nvSpPr>
          <p:cNvPr id="27" name="Text Placeholder 14">
            <a:extLst>
              <a:ext uri="{FF2B5EF4-FFF2-40B4-BE49-F238E27FC236}">
                <a16:creationId xmlns:a16="http://schemas.microsoft.com/office/drawing/2014/main" id="{43436B9A-1402-5E4D-97F0-E6F15B6C3293}"/>
              </a:ext>
            </a:extLst>
          </p:cNvPr>
          <p:cNvSpPr>
            <a:spLocks noGrp="1"/>
          </p:cNvSpPr>
          <p:nvPr>
            <p:ph type="body" sz="quarter" idx="16"/>
          </p:nvPr>
        </p:nvSpPr>
        <p:spPr>
          <a:xfrm>
            <a:off x="8129689" y="2702692"/>
            <a:ext cx="3541939" cy="3240908"/>
          </a:xfrm>
          <a:prstGeom prst="rect">
            <a:avLst/>
          </a:prstGeom>
        </p:spPr>
        <p:txBody>
          <a:bodyPr lIns="0" tIns="0" rIns="0" bIns="0">
            <a:noAutofit/>
          </a:bodyPr>
          <a:lstStyle>
            <a:lvl1pPr marL="0" indent="0">
              <a:lnSpc>
                <a:spcPts val="1700"/>
              </a:lnSpc>
              <a:buNone/>
              <a:defRPr sz="1400" b="0" i="0">
                <a:solidFill>
                  <a:srgbClr val="4A4A4A"/>
                </a:solidFill>
                <a:latin typeface="Roboto Condensed Light" panose="02000000000000000000" pitchFamily="2" charset="0"/>
                <a:cs typeface="Arial Narrow" panose="020B0604020202020204" pitchFamily="34" charset="0"/>
              </a:defRPr>
            </a:lvl1pPr>
            <a:lvl2pPr marL="457154" indent="0">
              <a:lnSpc>
                <a:spcPts val="1700"/>
              </a:lnSpc>
              <a:buNone/>
              <a:defRPr sz="1400">
                <a:solidFill>
                  <a:srgbClr val="4B4B4B"/>
                </a:solidFill>
                <a:latin typeface="Arial" panose="020B0604020202020204" pitchFamily="34" charset="0"/>
                <a:cs typeface="Arial" panose="020B0604020202020204" pitchFamily="34" charset="0"/>
              </a:defRPr>
            </a:lvl2pPr>
            <a:lvl3pPr marL="914309" indent="0">
              <a:lnSpc>
                <a:spcPts val="1700"/>
              </a:lnSpc>
              <a:buNone/>
              <a:defRPr sz="1400">
                <a:solidFill>
                  <a:srgbClr val="4B4B4B"/>
                </a:solidFill>
                <a:latin typeface="Arial" panose="020B0604020202020204" pitchFamily="34" charset="0"/>
                <a:cs typeface="Arial" panose="020B0604020202020204" pitchFamily="34" charset="0"/>
              </a:defRPr>
            </a:lvl3pPr>
            <a:lvl4pPr marL="1371463" indent="0">
              <a:lnSpc>
                <a:spcPts val="1700"/>
              </a:lnSpc>
              <a:buNone/>
              <a:defRPr sz="1400">
                <a:solidFill>
                  <a:srgbClr val="4B4B4B"/>
                </a:solidFill>
                <a:latin typeface="Arial" panose="020B0604020202020204" pitchFamily="34" charset="0"/>
                <a:cs typeface="Arial" panose="020B0604020202020204" pitchFamily="34" charset="0"/>
              </a:defRPr>
            </a:lvl4pPr>
            <a:lvl5pPr marL="1828617"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8" name="Text Placeholder 12">
            <a:extLst>
              <a:ext uri="{FF2B5EF4-FFF2-40B4-BE49-F238E27FC236}">
                <a16:creationId xmlns:a16="http://schemas.microsoft.com/office/drawing/2014/main" id="{DE52E9E9-EF0F-F148-B77C-A1985515528A}"/>
              </a:ext>
            </a:extLst>
          </p:cNvPr>
          <p:cNvSpPr>
            <a:spLocks noGrp="1"/>
          </p:cNvSpPr>
          <p:nvPr>
            <p:ph type="body" sz="quarter" idx="17"/>
          </p:nvPr>
        </p:nvSpPr>
        <p:spPr>
          <a:xfrm>
            <a:off x="8129689" y="2211427"/>
            <a:ext cx="3541939" cy="297314"/>
          </a:xfrm>
          <a:prstGeom prst="rect">
            <a:avLst/>
          </a:prstGeom>
        </p:spPr>
        <p:txBody>
          <a:bodyPr lIns="0" tIns="0" rIns="0" bIns="0">
            <a:noAutofit/>
          </a:bodyPr>
          <a:lstStyle>
            <a:lvl1pPr marL="0" indent="0" algn="l">
              <a:buNone/>
              <a:defRPr sz="1800" b="0" i="0">
                <a:solidFill>
                  <a:srgbClr val="2B9E48"/>
                </a:solidFill>
                <a:latin typeface="Exo" panose="02000503000000000000" pitchFamily="2" charset="77"/>
                <a:cs typeface="Arial" panose="020B0604020202020204" pitchFamily="34" charset="0"/>
              </a:defRPr>
            </a:lvl1pPr>
            <a:lvl2pPr marL="457154" indent="0">
              <a:buNone/>
              <a:defRPr/>
            </a:lvl2pPr>
            <a:lvl3pPr marL="914309" indent="0">
              <a:buNone/>
              <a:defRPr/>
            </a:lvl3pPr>
            <a:lvl4pPr marL="1371463" indent="0">
              <a:buNone/>
              <a:defRPr/>
            </a:lvl4pPr>
            <a:lvl5pPr marL="1828617" indent="0">
              <a:buNone/>
              <a:defRPr/>
            </a:lvl5pPr>
          </a:lstStyle>
          <a:p>
            <a:pPr lvl="0"/>
            <a:r>
              <a:rPr lang="en-US"/>
              <a:t>Click to edit Master text styles</a:t>
            </a:r>
          </a:p>
        </p:txBody>
      </p:sp>
      <p:sp>
        <p:nvSpPr>
          <p:cNvPr id="9" name="Holder 6">
            <a:extLst>
              <a:ext uri="{FF2B5EF4-FFF2-40B4-BE49-F238E27FC236}">
                <a16:creationId xmlns:a16="http://schemas.microsoft.com/office/drawing/2014/main" id="{66B6D213-184E-C642-B783-217F15ADEF83}"/>
              </a:ext>
            </a:extLst>
          </p:cNvPr>
          <p:cNvSpPr>
            <a:spLocks noGrp="1"/>
          </p:cNvSpPr>
          <p:nvPr>
            <p:ph type="sldNum" sz="quarter" idx="4"/>
          </p:nvPr>
        </p:nvSpPr>
        <p:spPr>
          <a:xfrm>
            <a:off x="9648350" y="6453854"/>
            <a:ext cx="2240414" cy="121252"/>
          </a:xfrm>
          <a:prstGeom prst="rect">
            <a:avLst/>
          </a:prstGeom>
        </p:spPr>
        <p:txBody>
          <a:bodyPr wrap="square" lIns="0" tIns="0" rIns="0" bIns="0">
            <a:noAutofit/>
          </a:bodyPr>
          <a:lstStyle>
            <a:lvl1pPr algn="r">
              <a:defRPr sz="788" b="0" i="0" baseline="0">
                <a:solidFill>
                  <a:srgbClr val="636363"/>
                </a:solidFill>
                <a:latin typeface="Exo" pitchFamily="2" charset="77"/>
                <a:cs typeface="Arial"/>
              </a:defRPr>
            </a:lvl1pPr>
          </a:lstStyle>
          <a:p>
            <a:pPr marL="7700">
              <a:spcBef>
                <a:spcPts val="161"/>
              </a:spcBef>
              <a:tabLst>
                <a:tab pos="1309472" algn="l"/>
              </a:tabLst>
            </a:pPr>
            <a:r>
              <a:rPr lang="en-CA" spc="-18" dirty="0"/>
              <a:t>Info-</a:t>
            </a:r>
            <a:r>
              <a:rPr lang="en-CA" spc="-103" dirty="0"/>
              <a:t>T</a:t>
            </a:r>
            <a:r>
              <a:rPr lang="en-CA" spc="-15" dirty="0"/>
              <a:t>ec</a:t>
            </a:r>
            <a:r>
              <a:rPr lang="en-CA" spc="6" dirty="0"/>
              <a:t>h</a:t>
            </a:r>
            <a:r>
              <a:rPr lang="en-CA" spc="-39" dirty="0"/>
              <a:t> </a:t>
            </a:r>
            <a:r>
              <a:rPr lang="en-CA" spc="-15" dirty="0"/>
              <a:t>Researc</a:t>
            </a:r>
            <a:r>
              <a:rPr lang="en-CA" spc="6" dirty="0"/>
              <a:t>h</a:t>
            </a:r>
            <a:r>
              <a:rPr lang="en-CA" spc="-39" dirty="0"/>
              <a:t> </a:t>
            </a:r>
            <a:r>
              <a:rPr lang="en-CA" spc="-15" dirty="0"/>
              <a:t>Grou</a:t>
            </a:r>
            <a:r>
              <a:rPr lang="en-CA" spc="6" dirty="0"/>
              <a:t>p   |   </a:t>
            </a:r>
            <a:fld id="{81D60167-4931-47E6-BA6A-407CBD079E47}" type="slidenum">
              <a:rPr spc="6" smtClean="0">
                <a:cs typeface="Arial" panose="020B0604020202020204" pitchFamily="34" charset="0"/>
              </a:rPr>
              <a:pPr marL="7700">
                <a:spcBef>
                  <a:spcPts val="161"/>
                </a:spcBef>
                <a:tabLst>
                  <a:tab pos="1309472" algn="l"/>
                </a:tabLst>
              </a:pPr>
              <a:t>‹#›</a:t>
            </a:fld>
            <a:endParaRPr spc="6" dirty="0">
              <a:cs typeface="Arial" panose="020B0604020202020204" pitchFamily="34" charset="0"/>
            </a:endParaRPr>
          </a:p>
        </p:txBody>
      </p:sp>
      <p:sp>
        <p:nvSpPr>
          <p:cNvPr id="14" name="Rectangle 13">
            <a:extLst>
              <a:ext uri="{FF2B5EF4-FFF2-40B4-BE49-F238E27FC236}">
                <a16:creationId xmlns:a16="http://schemas.microsoft.com/office/drawing/2014/main" id="{CD5E3FEE-06D8-DA49-9BD8-99B16B3F54FF}"/>
              </a:ext>
            </a:extLst>
          </p:cNvPr>
          <p:cNvSpPr/>
          <p:nvPr userDrawn="1"/>
        </p:nvSpPr>
        <p:spPr>
          <a:xfrm>
            <a:off x="370816" y="6015893"/>
            <a:ext cx="3707918" cy="54000"/>
          </a:xfrm>
          <a:prstGeom prst="rect">
            <a:avLst/>
          </a:prstGeom>
          <a:solidFill>
            <a:srgbClr val="B325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dirty="0">
              <a:latin typeface="Roboto Condensed Light" panose="02000000000000000000" pitchFamily="2" charset="0"/>
            </a:endParaRPr>
          </a:p>
        </p:txBody>
      </p:sp>
      <p:sp>
        <p:nvSpPr>
          <p:cNvPr id="15" name="Rectangle 14">
            <a:extLst>
              <a:ext uri="{FF2B5EF4-FFF2-40B4-BE49-F238E27FC236}">
                <a16:creationId xmlns:a16="http://schemas.microsoft.com/office/drawing/2014/main" id="{159A8C4E-1D12-3343-8950-06AEA4719481}"/>
              </a:ext>
            </a:extLst>
          </p:cNvPr>
          <p:cNvSpPr/>
          <p:nvPr userDrawn="1"/>
        </p:nvSpPr>
        <p:spPr>
          <a:xfrm>
            <a:off x="4260296" y="6015893"/>
            <a:ext cx="3707918" cy="54000"/>
          </a:xfrm>
          <a:prstGeom prst="rect">
            <a:avLst/>
          </a:prstGeom>
          <a:solidFill>
            <a:srgbClr val="F17A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dirty="0">
              <a:latin typeface="Roboto Condensed Light" panose="02000000000000000000" pitchFamily="2" charset="0"/>
            </a:endParaRPr>
          </a:p>
        </p:txBody>
      </p:sp>
      <p:sp>
        <p:nvSpPr>
          <p:cNvPr id="16" name="Rectangle 15">
            <a:extLst>
              <a:ext uri="{FF2B5EF4-FFF2-40B4-BE49-F238E27FC236}">
                <a16:creationId xmlns:a16="http://schemas.microsoft.com/office/drawing/2014/main" id="{259731F1-EBC2-DF47-883A-559B7713145E}"/>
              </a:ext>
            </a:extLst>
          </p:cNvPr>
          <p:cNvSpPr/>
          <p:nvPr userDrawn="1"/>
        </p:nvSpPr>
        <p:spPr>
          <a:xfrm>
            <a:off x="8168762" y="6015893"/>
            <a:ext cx="3707918" cy="54000"/>
          </a:xfrm>
          <a:prstGeom prst="rect">
            <a:avLst/>
          </a:prstGeom>
          <a:solidFill>
            <a:srgbClr val="2B9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dirty="0">
              <a:latin typeface="Roboto Condensed Light" panose="02000000000000000000" pitchFamily="2" charset="0"/>
            </a:endParaRPr>
          </a:p>
        </p:txBody>
      </p:sp>
      <p:pic>
        <p:nvPicPr>
          <p:cNvPr id="17" name="Picture 16">
            <a:extLst>
              <a:ext uri="{FF2B5EF4-FFF2-40B4-BE49-F238E27FC236}">
                <a16:creationId xmlns:a16="http://schemas.microsoft.com/office/drawing/2014/main" id="{471A45BD-4600-EA49-8305-0A9427F4B99F}"/>
              </a:ext>
            </a:extLst>
          </p:cNvPr>
          <p:cNvPicPr>
            <a:picLocks noChangeAspect="1"/>
          </p:cNvPicPr>
          <p:nvPr userDrawn="1"/>
        </p:nvPicPr>
        <p:blipFill rotWithShape="1">
          <a:blip r:embed="rId3" cstate="screen">
            <a:alphaModFix amt="50000"/>
            <a:extLst>
              <a:ext uri="{28A0092B-C50C-407E-A947-70E740481C1C}">
                <a14:useLocalDpi xmlns:a14="http://schemas.microsoft.com/office/drawing/2010/main"/>
              </a:ext>
            </a:extLst>
          </a:blip>
          <a:srcRect l="20384" r="19903" b="11921"/>
          <a:stretch/>
        </p:blipFill>
        <p:spPr>
          <a:xfrm>
            <a:off x="368146" y="3098800"/>
            <a:ext cx="3578980" cy="2971093"/>
          </a:xfrm>
          <a:prstGeom prst="rect">
            <a:avLst/>
          </a:prstGeom>
        </p:spPr>
      </p:pic>
      <p:pic>
        <p:nvPicPr>
          <p:cNvPr id="18" name="Picture 17">
            <a:extLst>
              <a:ext uri="{FF2B5EF4-FFF2-40B4-BE49-F238E27FC236}">
                <a16:creationId xmlns:a16="http://schemas.microsoft.com/office/drawing/2014/main" id="{5518B535-7354-0545-B6B3-154368A793CA}"/>
              </a:ext>
            </a:extLst>
          </p:cNvPr>
          <p:cNvPicPr>
            <a:picLocks noChangeAspect="1"/>
          </p:cNvPicPr>
          <p:nvPr userDrawn="1"/>
        </p:nvPicPr>
        <p:blipFill rotWithShape="1">
          <a:blip r:embed="rId4" cstate="screen">
            <a:alphaModFix amt="50000"/>
            <a:extLst>
              <a:ext uri="{28A0092B-C50C-407E-A947-70E740481C1C}">
                <a14:useLocalDpi xmlns:a14="http://schemas.microsoft.com/office/drawing/2010/main"/>
              </a:ext>
            </a:extLst>
          </a:blip>
          <a:srcRect l="19673" r="20960" b="8912"/>
          <a:stretch/>
        </p:blipFill>
        <p:spPr>
          <a:xfrm>
            <a:off x="8113268" y="2997200"/>
            <a:ext cx="3558360" cy="3072693"/>
          </a:xfrm>
          <a:prstGeom prst="rect">
            <a:avLst/>
          </a:prstGeom>
        </p:spPr>
      </p:pic>
    </p:spTree>
    <p:extLst>
      <p:ext uri="{BB962C8B-B14F-4D97-AF65-F5344CB8AC3E}">
        <p14:creationId xmlns:p14="http://schemas.microsoft.com/office/powerpoint/2010/main" val="3446026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832A59-6776-FB45-B128-62CA5AD9D5A6}"/>
              </a:ext>
            </a:extLst>
          </p:cNvPr>
          <p:cNvSpPr>
            <a:spLocks noGrp="1"/>
          </p:cNvSpPr>
          <p:nvPr>
            <p:ph type="title"/>
          </p:nvPr>
        </p:nvSpPr>
        <p:spPr>
          <a:xfrm>
            <a:off x="1073728" y="1093789"/>
            <a:ext cx="10023763" cy="831706"/>
          </a:xfrm>
          <a:prstGeom prst="rect">
            <a:avLst/>
          </a:prstGeom>
        </p:spPr>
        <p:txBody>
          <a:bodyPr vert="horz" lIns="0" tIns="0" rIns="0" bIns="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5547967F-AA4E-7F4F-805F-2214EA7494E3}"/>
              </a:ext>
            </a:extLst>
          </p:cNvPr>
          <p:cNvSpPr>
            <a:spLocks noGrp="1"/>
          </p:cNvSpPr>
          <p:nvPr>
            <p:ph type="body" idx="1"/>
          </p:nvPr>
        </p:nvSpPr>
        <p:spPr>
          <a:xfrm>
            <a:off x="1073728" y="2060432"/>
            <a:ext cx="10023763" cy="4077132"/>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704D350-5450-4948-9920-22A86B98D72D}"/>
              </a:ext>
            </a:extLst>
          </p:cNvPr>
          <p:cNvSpPr>
            <a:spLocks noGrp="1"/>
          </p:cNvSpPr>
          <p:nvPr>
            <p:ph type="ftr" sz="quarter" idx="3"/>
          </p:nvPr>
        </p:nvSpPr>
        <p:spPr>
          <a:xfrm>
            <a:off x="0" y="6356350"/>
            <a:ext cx="4114800" cy="501650"/>
          </a:xfrm>
          <a:prstGeom prst="rect">
            <a:avLst/>
          </a:prstGeom>
        </p:spPr>
        <p:txBody>
          <a:bodyPr vert="horz" lIns="251999" tIns="45720" rIns="91440" bIns="251999" rtlCol="0" anchor="b" anchorCtr="0"/>
          <a:lstStyle>
            <a:lvl1pPr algn="l">
              <a:defRPr sz="1000">
                <a:solidFill>
                  <a:schemeClr val="tx1">
                    <a:tint val="75000"/>
                  </a:schemeClr>
                </a:solidFill>
                <a:latin typeface="Montserrat" pitchFamily="2" charset="77"/>
                <a:cs typeface="Arial" panose="020B0604020202020204" pitchFamily="34" charset="0"/>
              </a:defRPr>
            </a:lvl1pPr>
          </a:lstStyle>
          <a:p>
            <a:r>
              <a:rPr lang="en-US" dirty="0"/>
              <a:t>Info-Tech Research Group</a:t>
            </a:r>
          </a:p>
        </p:txBody>
      </p:sp>
      <p:sp>
        <p:nvSpPr>
          <p:cNvPr id="6" name="Slide Number Placeholder 5">
            <a:extLst>
              <a:ext uri="{FF2B5EF4-FFF2-40B4-BE49-F238E27FC236}">
                <a16:creationId xmlns:a16="http://schemas.microsoft.com/office/drawing/2014/main" id="{24E49F97-1C4E-0647-9737-9FF0842D361F}"/>
              </a:ext>
            </a:extLst>
          </p:cNvPr>
          <p:cNvSpPr>
            <a:spLocks noGrp="1"/>
          </p:cNvSpPr>
          <p:nvPr>
            <p:ph type="sldNum" sz="quarter" idx="4"/>
          </p:nvPr>
        </p:nvSpPr>
        <p:spPr>
          <a:xfrm>
            <a:off x="9448800" y="6356350"/>
            <a:ext cx="2743200" cy="501650"/>
          </a:xfrm>
          <a:prstGeom prst="rect">
            <a:avLst/>
          </a:prstGeom>
        </p:spPr>
        <p:txBody>
          <a:bodyPr vert="horz" lIns="91440" tIns="45720" rIns="251999" bIns="251999" rtlCol="0" anchor="b" anchorCtr="0"/>
          <a:lstStyle>
            <a:lvl1pPr algn="r">
              <a:defRPr sz="1000">
                <a:solidFill>
                  <a:schemeClr val="tx1">
                    <a:tint val="75000"/>
                  </a:schemeClr>
                </a:solidFill>
                <a:latin typeface="Montserrat" pitchFamily="2" charset="77"/>
                <a:cs typeface="Arial" panose="020B0604020202020204" pitchFamily="34" charset="0"/>
              </a:defRPr>
            </a:lvl1pPr>
          </a:lstStyle>
          <a:p>
            <a:fld id="{EE8C57DE-1A3C-DE4B-A738-E42A62AA58C7}" type="slidenum">
              <a:rPr lang="en-US" smtClean="0"/>
              <a:pPr/>
              <a:t>‹#›</a:t>
            </a:fld>
            <a:endParaRPr lang="en-US" dirty="0"/>
          </a:p>
        </p:txBody>
      </p:sp>
    </p:spTree>
    <p:extLst>
      <p:ext uri="{BB962C8B-B14F-4D97-AF65-F5344CB8AC3E}">
        <p14:creationId xmlns:p14="http://schemas.microsoft.com/office/powerpoint/2010/main" val="1847395747"/>
      </p:ext>
    </p:extLst>
  </p:cSld>
  <p:clrMap bg1="lt1" tx1="dk1" bg2="lt2" tx2="dk2" accent1="accent1" accent2="accent2" accent3="accent3" accent4="accent4" accent5="accent5" accent6="accent6" hlink="hlink" folHlink="folHlink"/>
  <p:sldLayoutIdLst>
    <p:sldLayoutId id="2147483698" r:id="rId1"/>
    <p:sldLayoutId id="2147483663" r:id="rId2"/>
    <p:sldLayoutId id="2147483655" r:id="rId3"/>
    <p:sldLayoutId id="2147483888" r:id="rId4"/>
    <p:sldLayoutId id="2147483889" r:id="rId5"/>
    <p:sldLayoutId id="2147483890" r:id="rId6"/>
    <p:sldLayoutId id="2147483891" r:id="rId7"/>
    <p:sldLayoutId id="2147483943" r:id="rId8"/>
  </p:sldLayoutIdLst>
  <p:hf hdr="0" dt="0"/>
  <p:txStyles>
    <p:titleStyle>
      <a:lvl1pPr algn="l" defTabSz="914400" rtl="0" eaLnBrk="1" latinLnBrk="0" hangingPunct="1">
        <a:lnSpc>
          <a:spcPct val="90000"/>
        </a:lnSpc>
        <a:spcBef>
          <a:spcPct val="0"/>
        </a:spcBef>
        <a:buNone/>
        <a:defRPr sz="4000" b="1" i="0" kern="1200">
          <a:solidFill>
            <a:srgbClr val="717272"/>
          </a:solidFill>
          <a:latin typeface="Montserrat"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71727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B4B4B"/>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B4B4B"/>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ts val="2000"/>
        </a:lnSpc>
        <a:spcBef>
          <a:spcPts val="500"/>
        </a:spcBef>
        <a:buFont typeface="Arial" panose="020B0604020202020204" pitchFamily="34" charset="0"/>
        <a:buChar char="•"/>
        <a:defRPr sz="1600" b="0" i="0" kern="1200">
          <a:solidFill>
            <a:srgbClr val="4B4B4B"/>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ts val="1600"/>
        </a:lnSpc>
        <a:spcBef>
          <a:spcPts val="500"/>
        </a:spcBef>
        <a:buFont typeface="Arial" panose="020B0604020202020204" pitchFamily="34" charset="0"/>
        <a:buChar char="•"/>
        <a:defRPr sz="1200" b="0" i="0" kern="1200">
          <a:solidFill>
            <a:srgbClr val="4B4B4B"/>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5" userDrawn="1">
          <p15:clr>
            <a:srgbClr val="F26B43"/>
          </p15:clr>
        </p15:guide>
        <p15:guide id="2" pos="1549" userDrawn="1">
          <p15:clr>
            <a:srgbClr val="F26B43"/>
          </p15:clr>
        </p15:guide>
        <p15:guide id="3" pos="1776" userDrawn="1">
          <p15:clr>
            <a:srgbClr val="F26B43"/>
          </p15:clr>
        </p15:guide>
        <p15:guide id="4" pos="2638" userDrawn="1">
          <p15:clr>
            <a:srgbClr val="F26B43"/>
          </p15:clr>
        </p15:guide>
        <p15:guide id="5" pos="2865" userDrawn="1">
          <p15:clr>
            <a:srgbClr val="F26B43"/>
          </p15:clr>
        </p15:guide>
        <p15:guide id="6" pos="3727" userDrawn="1">
          <p15:clr>
            <a:srgbClr val="F26B43"/>
          </p15:clr>
        </p15:guide>
        <p15:guide id="7" pos="6131" userDrawn="1">
          <p15:clr>
            <a:srgbClr val="F26B43"/>
          </p15:clr>
        </p15:guide>
        <p15:guide id="8" pos="4815" userDrawn="1">
          <p15:clr>
            <a:srgbClr val="F26B43"/>
          </p15:clr>
        </p15:guide>
        <p15:guide id="9" pos="5042" userDrawn="1">
          <p15:clr>
            <a:srgbClr val="F26B43"/>
          </p15:clr>
        </p15:guide>
        <p15:guide id="10" pos="5904" userDrawn="1">
          <p15:clr>
            <a:srgbClr val="F26B43"/>
          </p15:clr>
        </p15:guide>
        <p15:guide id="11" orient="horz" pos="686" userDrawn="1">
          <p15:clr>
            <a:srgbClr val="F26B43"/>
          </p15:clr>
        </p15:guide>
        <p15:guide id="12" orient="horz" pos="3884" userDrawn="1">
          <p15:clr>
            <a:srgbClr val="F26B43"/>
          </p15:clr>
        </p15:guide>
        <p15:guide id="13" pos="6992" userDrawn="1">
          <p15:clr>
            <a:srgbClr val="F26B43"/>
          </p15:clr>
        </p15:guide>
        <p15:guide id="14" pos="39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9D2D98CA-E486-8443-9BF6-95C9C1E815D5}"/>
              </a:ext>
            </a:extLst>
          </p:cNvPr>
          <p:cNvSpPr>
            <a:spLocks noGrp="1"/>
          </p:cNvSpPr>
          <p:nvPr>
            <p:ph type="title"/>
          </p:nvPr>
        </p:nvSpPr>
        <p:spPr>
          <a:xfrm>
            <a:off x="354060" y="530021"/>
            <a:ext cx="4238857" cy="1130188"/>
          </a:xfrm>
          <a:prstGeom prst="rect">
            <a:avLst/>
          </a:prstGeom>
        </p:spPr>
        <p:txBody>
          <a:bodyPr vert="horz" lIns="0" tIns="0" rIns="0" bIns="0" rtlCol="0" anchor="t" anchorCtr="0">
            <a:noAutofit/>
          </a:bodyPr>
          <a:lstStyle/>
          <a:p>
            <a:r>
              <a:rPr lang="en-US"/>
              <a:t>Click to edit Master title style</a:t>
            </a:r>
          </a:p>
        </p:txBody>
      </p:sp>
      <p:sp>
        <p:nvSpPr>
          <p:cNvPr id="4" name="Holder 6">
            <a:extLst>
              <a:ext uri="{FF2B5EF4-FFF2-40B4-BE49-F238E27FC236}">
                <a16:creationId xmlns:a16="http://schemas.microsoft.com/office/drawing/2014/main" id="{0C9EF370-3AFB-7744-ACCC-5BBC2EFA3D9B}"/>
              </a:ext>
            </a:extLst>
          </p:cNvPr>
          <p:cNvSpPr>
            <a:spLocks noGrp="1"/>
          </p:cNvSpPr>
          <p:nvPr>
            <p:ph type="sldNum" sz="quarter" idx="4"/>
          </p:nvPr>
        </p:nvSpPr>
        <p:spPr>
          <a:xfrm>
            <a:off x="9648350" y="6453854"/>
            <a:ext cx="2240414" cy="121252"/>
          </a:xfrm>
          <a:prstGeom prst="rect">
            <a:avLst/>
          </a:prstGeom>
        </p:spPr>
        <p:txBody>
          <a:bodyPr wrap="square" lIns="0" tIns="0" rIns="0" bIns="0">
            <a:noAutofit/>
          </a:bodyPr>
          <a:lstStyle>
            <a:lvl1pPr algn="r">
              <a:defRPr sz="788" b="0" i="0" spc="0" baseline="0">
                <a:solidFill>
                  <a:srgbClr val="636363"/>
                </a:solidFill>
                <a:latin typeface="Exo" pitchFamily="2" charset="77"/>
                <a:cs typeface="Arial"/>
              </a:defRPr>
            </a:lvl1pPr>
          </a:lstStyle>
          <a:p>
            <a:pPr marL="7700">
              <a:spcBef>
                <a:spcPts val="161"/>
              </a:spcBef>
              <a:tabLst>
                <a:tab pos="1309472" algn="l"/>
              </a:tabLst>
            </a:pPr>
            <a:r>
              <a:rPr lang="en-CA" dirty="0"/>
              <a:t>Info-Tech Research Group   |   </a:t>
            </a:r>
            <a:fld id="{81D60167-4931-47E6-BA6A-407CBD079E47}" type="slidenum">
              <a:rPr smtClean="0">
                <a:cs typeface="Arial" panose="020B0604020202020204" pitchFamily="34" charset="0"/>
              </a:rPr>
              <a:pPr marL="7700">
                <a:spcBef>
                  <a:spcPts val="161"/>
                </a:spcBef>
                <a:tabLst>
                  <a:tab pos="1309472" algn="l"/>
                </a:tabLst>
              </a:pPr>
              <a:t>‹#›</a:t>
            </a:fld>
            <a:endParaRPr dirty="0">
              <a:cs typeface="Arial" panose="020B0604020202020204" pitchFamily="34" charset="0"/>
            </a:endParaRPr>
          </a:p>
        </p:txBody>
      </p:sp>
    </p:spTree>
    <p:extLst>
      <p:ext uri="{BB962C8B-B14F-4D97-AF65-F5344CB8AC3E}">
        <p14:creationId xmlns:p14="http://schemas.microsoft.com/office/powerpoint/2010/main" val="1556663697"/>
      </p:ext>
    </p:extLst>
  </p:cSld>
  <p:clrMap bg1="lt1" tx1="dk1" bg2="lt2" tx2="dk2" accent1="accent1" accent2="accent2" accent3="accent3" accent4="accent4" accent5="accent5" accent6="accent6" hlink="hlink" folHlink="folHlink"/>
  <p:sldLayoutIdLst>
    <p:sldLayoutId id="2147483848" r:id="rId1"/>
    <p:sldLayoutId id="2147483874" r:id="rId2"/>
    <p:sldLayoutId id="2147483876" r:id="rId3"/>
  </p:sldLayoutIdLst>
  <p:hf hdr="0" ftr="0" dt="0"/>
  <p:txStyles>
    <p:titleStyle>
      <a:lvl1pPr algn="l" defTabSz="914309" rtl="0" eaLnBrk="1" latinLnBrk="0" hangingPunct="1">
        <a:lnSpc>
          <a:spcPts val="4000"/>
        </a:lnSpc>
        <a:spcBef>
          <a:spcPct val="0"/>
        </a:spcBef>
        <a:buNone/>
        <a:defRPr sz="4000" b="0" i="0" kern="1200">
          <a:solidFill>
            <a:srgbClr val="717171"/>
          </a:solidFill>
          <a:latin typeface="Montserrat SemiBold" pitchFamily="2" charset="77"/>
          <a:ea typeface="+mj-ea"/>
          <a:cs typeface="Arial" panose="020B0604020202020204" pitchFamily="34" charset="0"/>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96">
          <p15:clr>
            <a:srgbClr val="F26B43"/>
          </p15:clr>
        </p15:guide>
        <p15:guide id="2" pos="3818">
          <p15:clr>
            <a:srgbClr val="F26B43"/>
          </p15:clr>
        </p15:guide>
        <p15:guide id="3" pos="3909">
          <p15:clr>
            <a:srgbClr val="F26B43"/>
          </p15:clr>
        </p15:guide>
        <p15:guide id="4" pos="4430">
          <p15:clr>
            <a:srgbClr val="F26B43"/>
          </p15:clr>
        </p15:guide>
        <p15:guide id="5" pos="3205">
          <p15:clr>
            <a:srgbClr val="F26B43"/>
          </p15:clr>
        </p15:guide>
        <p15:guide id="6" pos="2684">
          <p15:clr>
            <a:srgbClr val="F26B43"/>
          </p15:clr>
        </p15:guide>
        <p15:guide id="7" pos="2593">
          <p15:clr>
            <a:srgbClr val="F26B43"/>
          </p15:clr>
        </p15:guide>
        <p15:guide id="8" pos="2071">
          <p15:clr>
            <a:srgbClr val="F26B43"/>
          </p15:clr>
        </p15:guide>
        <p15:guide id="9" pos="4521">
          <p15:clr>
            <a:srgbClr val="F26B43"/>
          </p15:clr>
        </p15:guide>
        <p15:guide id="10" pos="5043">
          <p15:clr>
            <a:srgbClr val="F26B43"/>
          </p15:clr>
        </p15:guide>
        <p15:guide id="11" pos="5133">
          <p15:clr>
            <a:srgbClr val="F26B43"/>
          </p15:clr>
        </p15:guide>
        <p15:guide id="12" pos="5655">
          <p15:clr>
            <a:srgbClr val="F26B43"/>
          </p15:clr>
        </p15:guide>
        <p15:guide id="13" pos="5746">
          <p15:clr>
            <a:srgbClr val="F26B43"/>
          </p15:clr>
        </p15:guide>
        <p15:guide id="14" pos="6267">
          <p15:clr>
            <a:srgbClr val="F26B43"/>
          </p15:clr>
        </p15:guide>
        <p15:guide id="15" pos="6358">
          <p15:clr>
            <a:srgbClr val="F26B43"/>
          </p15:clr>
        </p15:guide>
        <p15:guide id="16" pos="6880">
          <p15:clr>
            <a:srgbClr val="F26B43"/>
          </p15:clr>
        </p15:guide>
        <p15:guide id="17" pos="6970">
          <p15:clr>
            <a:srgbClr val="F26B43"/>
          </p15:clr>
        </p15:guide>
        <p15:guide id="18" pos="7492">
          <p15:clr>
            <a:srgbClr val="F26B43"/>
          </p15:clr>
        </p15:guide>
        <p15:guide id="19" pos="1981">
          <p15:clr>
            <a:srgbClr val="F26B43"/>
          </p15:clr>
        </p15:guide>
        <p15:guide id="20" pos="1459">
          <p15:clr>
            <a:srgbClr val="F26B43"/>
          </p15:clr>
        </p15:guide>
        <p15:guide id="21" pos="1368">
          <p15:clr>
            <a:srgbClr val="F26B43"/>
          </p15:clr>
        </p15:guide>
        <p15:guide id="22" pos="847">
          <p15:clr>
            <a:srgbClr val="F26B43"/>
          </p15:clr>
        </p15:guide>
        <p15:guide id="23" pos="756">
          <p15:clr>
            <a:srgbClr val="F26B43"/>
          </p15:clr>
        </p15:guide>
        <p15:guide id="24" pos="234">
          <p15:clr>
            <a:srgbClr val="F26B43"/>
          </p15:clr>
        </p15:guide>
        <p15:guide id="25" orient="horz" pos="57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832A59-6776-FB45-B128-62CA5AD9D5A6}"/>
              </a:ext>
            </a:extLst>
          </p:cNvPr>
          <p:cNvSpPr>
            <a:spLocks noGrp="1"/>
          </p:cNvSpPr>
          <p:nvPr>
            <p:ph type="title"/>
          </p:nvPr>
        </p:nvSpPr>
        <p:spPr>
          <a:xfrm>
            <a:off x="1073728" y="1093789"/>
            <a:ext cx="10023763" cy="831706"/>
          </a:xfrm>
          <a:prstGeom prst="rect">
            <a:avLst/>
          </a:prstGeom>
        </p:spPr>
        <p:txBody>
          <a:bodyPr vert="horz" lIns="0" tIns="0" rIns="0" bIns="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5547967F-AA4E-7F4F-805F-2214EA7494E3}"/>
              </a:ext>
            </a:extLst>
          </p:cNvPr>
          <p:cNvSpPr>
            <a:spLocks noGrp="1"/>
          </p:cNvSpPr>
          <p:nvPr>
            <p:ph type="body" idx="1"/>
          </p:nvPr>
        </p:nvSpPr>
        <p:spPr>
          <a:xfrm>
            <a:off x="1073728" y="2060432"/>
            <a:ext cx="10023763" cy="4077132"/>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704D350-5450-4948-9920-22A86B98D72D}"/>
              </a:ext>
            </a:extLst>
          </p:cNvPr>
          <p:cNvSpPr>
            <a:spLocks noGrp="1"/>
          </p:cNvSpPr>
          <p:nvPr>
            <p:ph type="ftr" sz="quarter" idx="3"/>
          </p:nvPr>
        </p:nvSpPr>
        <p:spPr>
          <a:xfrm>
            <a:off x="0" y="6356350"/>
            <a:ext cx="4114800" cy="501650"/>
          </a:xfrm>
          <a:prstGeom prst="rect">
            <a:avLst/>
          </a:prstGeom>
        </p:spPr>
        <p:txBody>
          <a:bodyPr vert="horz" lIns="251999" tIns="45720" rIns="91440" bIns="251999" rtlCol="0" anchor="b" anchorCtr="0"/>
          <a:lstStyle>
            <a:lvl1pPr algn="l">
              <a:defRPr sz="1000">
                <a:solidFill>
                  <a:schemeClr val="tx1">
                    <a:tint val="75000"/>
                  </a:schemeClr>
                </a:solidFill>
                <a:latin typeface="Montserrat" pitchFamily="2" charset="77"/>
                <a:cs typeface="Arial" panose="020B0604020202020204" pitchFamily="34" charset="0"/>
              </a:defRPr>
            </a:lvl1pPr>
          </a:lstStyle>
          <a:p>
            <a:r>
              <a:rPr lang="en-US" dirty="0"/>
              <a:t>Info-Tech Research Group</a:t>
            </a:r>
          </a:p>
        </p:txBody>
      </p:sp>
      <p:sp>
        <p:nvSpPr>
          <p:cNvPr id="6" name="Slide Number Placeholder 5">
            <a:extLst>
              <a:ext uri="{FF2B5EF4-FFF2-40B4-BE49-F238E27FC236}">
                <a16:creationId xmlns:a16="http://schemas.microsoft.com/office/drawing/2014/main" id="{24E49F97-1C4E-0647-9737-9FF0842D361F}"/>
              </a:ext>
            </a:extLst>
          </p:cNvPr>
          <p:cNvSpPr>
            <a:spLocks noGrp="1"/>
          </p:cNvSpPr>
          <p:nvPr>
            <p:ph type="sldNum" sz="quarter" idx="4"/>
          </p:nvPr>
        </p:nvSpPr>
        <p:spPr>
          <a:xfrm>
            <a:off x="9448800" y="6356350"/>
            <a:ext cx="2743200" cy="501650"/>
          </a:xfrm>
          <a:prstGeom prst="rect">
            <a:avLst/>
          </a:prstGeom>
        </p:spPr>
        <p:txBody>
          <a:bodyPr vert="horz" lIns="91440" tIns="45720" rIns="251999" bIns="251999" rtlCol="0" anchor="b" anchorCtr="0"/>
          <a:lstStyle>
            <a:lvl1pPr algn="r">
              <a:defRPr sz="1000">
                <a:solidFill>
                  <a:schemeClr val="tx1">
                    <a:tint val="75000"/>
                  </a:schemeClr>
                </a:solidFill>
                <a:latin typeface="Montserrat" pitchFamily="2" charset="77"/>
                <a:cs typeface="Arial" panose="020B0604020202020204" pitchFamily="34" charset="0"/>
              </a:defRPr>
            </a:lvl1pPr>
          </a:lstStyle>
          <a:p>
            <a:fld id="{EE8C57DE-1A3C-DE4B-A738-E42A62AA58C7}" type="slidenum">
              <a:rPr lang="en-US" smtClean="0"/>
              <a:pPr/>
              <a:t>‹#›</a:t>
            </a:fld>
            <a:endParaRPr lang="en-US" dirty="0"/>
          </a:p>
        </p:txBody>
      </p:sp>
    </p:spTree>
    <p:extLst>
      <p:ext uri="{BB962C8B-B14F-4D97-AF65-F5344CB8AC3E}">
        <p14:creationId xmlns:p14="http://schemas.microsoft.com/office/powerpoint/2010/main" val="2399584264"/>
      </p:ext>
    </p:extLst>
  </p:cSld>
  <p:clrMap bg1="lt1" tx1="dk1" bg2="lt2" tx2="dk2" accent1="accent1" accent2="accent2" accent3="accent3" accent4="accent4" accent5="accent5" accent6="accent6" hlink="hlink" folHlink="folHlink"/>
  <p:sldLayoutIdLst>
    <p:sldLayoutId id="2147483926" r:id="rId1"/>
  </p:sldLayoutIdLst>
  <p:hf hdr="0" dt="0"/>
  <p:txStyles>
    <p:titleStyle>
      <a:lvl1pPr algn="l" defTabSz="914400" rtl="0" eaLnBrk="1" latinLnBrk="0" hangingPunct="1">
        <a:lnSpc>
          <a:spcPct val="90000"/>
        </a:lnSpc>
        <a:spcBef>
          <a:spcPct val="0"/>
        </a:spcBef>
        <a:buNone/>
        <a:defRPr sz="4000" b="1" i="0" kern="1200">
          <a:solidFill>
            <a:srgbClr val="717272"/>
          </a:solidFill>
          <a:latin typeface="Montserrat"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71727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B4B4B"/>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B4B4B"/>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ts val="2000"/>
        </a:lnSpc>
        <a:spcBef>
          <a:spcPts val="500"/>
        </a:spcBef>
        <a:buFont typeface="Arial" panose="020B0604020202020204" pitchFamily="34" charset="0"/>
        <a:buChar char="•"/>
        <a:defRPr sz="1600" b="0" i="0" kern="1200">
          <a:solidFill>
            <a:srgbClr val="4B4B4B"/>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ts val="1600"/>
        </a:lnSpc>
        <a:spcBef>
          <a:spcPts val="500"/>
        </a:spcBef>
        <a:buFont typeface="Arial" panose="020B0604020202020204" pitchFamily="34" charset="0"/>
        <a:buChar char="•"/>
        <a:defRPr sz="1200" b="0" i="0" kern="1200">
          <a:solidFill>
            <a:srgbClr val="4B4B4B"/>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5">
          <p15:clr>
            <a:srgbClr val="F26B43"/>
          </p15:clr>
        </p15:guide>
        <p15:guide id="2" pos="1549">
          <p15:clr>
            <a:srgbClr val="F26B43"/>
          </p15:clr>
        </p15:guide>
        <p15:guide id="3" pos="1776">
          <p15:clr>
            <a:srgbClr val="F26B43"/>
          </p15:clr>
        </p15:guide>
        <p15:guide id="4" pos="2638">
          <p15:clr>
            <a:srgbClr val="F26B43"/>
          </p15:clr>
        </p15:guide>
        <p15:guide id="5" pos="2865">
          <p15:clr>
            <a:srgbClr val="F26B43"/>
          </p15:clr>
        </p15:guide>
        <p15:guide id="6" pos="3727">
          <p15:clr>
            <a:srgbClr val="F26B43"/>
          </p15:clr>
        </p15:guide>
        <p15:guide id="7" pos="6131">
          <p15:clr>
            <a:srgbClr val="F26B43"/>
          </p15:clr>
        </p15:guide>
        <p15:guide id="8" pos="4815">
          <p15:clr>
            <a:srgbClr val="F26B43"/>
          </p15:clr>
        </p15:guide>
        <p15:guide id="9" pos="5042">
          <p15:clr>
            <a:srgbClr val="F26B43"/>
          </p15:clr>
        </p15:guide>
        <p15:guide id="10" pos="5904">
          <p15:clr>
            <a:srgbClr val="F26B43"/>
          </p15:clr>
        </p15:guide>
        <p15:guide id="11" orient="horz" pos="686">
          <p15:clr>
            <a:srgbClr val="F26B43"/>
          </p15:clr>
        </p15:guide>
        <p15:guide id="12" orient="horz" pos="3884">
          <p15:clr>
            <a:srgbClr val="F26B43"/>
          </p15:clr>
        </p15:guide>
        <p15:guide id="13" pos="6992">
          <p15:clr>
            <a:srgbClr val="F26B43"/>
          </p15:clr>
        </p15:guide>
        <p15:guide id="14" pos="39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832A59-6776-FB45-B128-62CA5AD9D5A6}"/>
              </a:ext>
            </a:extLst>
          </p:cNvPr>
          <p:cNvSpPr>
            <a:spLocks noGrp="1"/>
          </p:cNvSpPr>
          <p:nvPr>
            <p:ph type="title"/>
          </p:nvPr>
        </p:nvSpPr>
        <p:spPr>
          <a:xfrm>
            <a:off x="1073728" y="1093789"/>
            <a:ext cx="10023763" cy="831706"/>
          </a:xfrm>
          <a:prstGeom prst="rect">
            <a:avLst/>
          </a:prstGeom>
        </p:spPr>
        <p:txBody>
          <a:bodyPr vert="horz" lIns="0" tIns="0" rIns="0" bIns="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5547967F-AA4E-7F4F-805F-2214EA7494E3}"/>
              </a:ext>
            </a:extLst>
          </p:cNvPr>
          <p:cNvSpPr>
            <a:spLocks noGrp="1"/>
          </p:cNvSpPr>
          <p:nvPr>
            <p:ph type="body" idx="1"/>
          </p:nvPr>
        </p:nvSpPr>
        <p:spPr>
          <a:xfrm>
            <a:off x="1073728" y="2060432"/>
            <a:ext cx="10023763" cy="4077132"/>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704D350-5450-4948-9920-22A86B98D72D}"/>
              </a:ext>
            </a:extLst>
          </p:cNvPr>
          <p:cNvSpPr>
            <a:spLocks noGrp="1"/>
          </p:cNvSpPr>
          <p:nvPr>
            <p:ph type="ftr" sz="quarter" idx="3"/>
          </p:nvPr>
        </p:nvSpPr>
        <p:spPr>
          <a:xfrm>
            <a:off x="0" y="6356350"/>
            <a:ext cx="4114800" cy="501650"/>
          </a:xfrm>
          <a:prstGeom prst="rect">
            <a:avLst/>
          </a:prstGeom>
        </p:spPr>
        <p:txBody>
          <a:bodyPr vert="horz" lIns="251999" tIns="45720" rIns="91440" bIns="251999" rtlCol="0" anchor="b" anchorCtr="0"/>
          <a:lstStyle>
            <a:lvl1pPr algn="l">
              <a:defRPr sz="1000">
                <a:solidFill>
                  <a:schemeClr val="tx1">
                    <a:tint val="75000"/>
                  </a:schemeClr>
                </a:solidFill>
                <a:latin typeface="Montserrat" pitchFamily="2" charset="77"/>
                <a:cs typeface="Arial" panose="020B0604020202020204" pitchFamily="34" charset="0"/>
              </a:defRPr>
            </a:lvl1pPr>
          </a:lstStyle>
          <a:p>
            <a:r>
              <a:rPr lang="en-US" dirty="0"/>
              <a:t>Info-Tech Research Group</a:t>
            </a:r>
          </a:p>
        </p:txBody>
      </p:sp>
      <p:sp>
        <p:nvSpPr>
          <p:cNvPr id="6" name="Slide Number Placeholder 5">
            <a:extLst>
              <a:ext uri="{FF2B5EF4-FFF2-40B4-BE49-F238E27FC236}">
                <a16:creationId xmlns:a16="http://schemas.microsoft.com/office/drawing/2014/main" id="{24E49F97-1C4E-0647-9737-9FF0842D361F}"/>
              </a:ext>
            </a:extLst>
          </p:cNvPr>
          <p:cNvSpPr>
            <a:spLocks noGrp="1"/>
          </p:cNvSpPr>
          <p:nvPr>
            <p:ph type="sldNum" sz="quarter" idx="4"/>
          </p:nvPr>
        </p:nvSpPr>
        <p:spPr>
          <a:xfrm>
            <a:off x="9448800" y="6356350"/>
            <a:ext cx="2743200" cy="501650"/>
          </a:xfrm>
          <a:prstGeom prst="rect">
            <a:avLst/>
          </a:prstGeom>
        </p:spPr>
        <p:txBody>
          <a:bodyPr vert="horz" lIns="91440" tIns="45720" rIns="251999" bIns="251999" rtlCol="0" anchor="b" anchorCtr="0"/>
          <a:lstStyle>
            <a:lvl1pPr algn="r">
              <a:defRPr sz="1000">
                <a:solidFill>
                  <a:schemeClr val="tx1">
                    <a:tint val="75000"/>
                  </a:schemeClr>
                </a:solidFill>
                <a:latin typeface="Montserrat" pitchFamily="2" charset="77"/>
                <a:cs typeface="Arial" panose="020B0604020202020204" pitchFamily="34" charset="0"/>
              </a:defRPr>
            </a:lvl1pPr>
          </a:lstStyle>
          <a:p>
            <a:fld id="{EE8C57DE-1A3C-DE4B-A738-E42A62AA58C7}" type="slidenum">
              <a:rPr lang="en-US" smtClean="0"/>
              <a:pPr/>
              <a:t>‹#›</a:t>
            </a:fld>
            <a:endParaRPr lang="en-US" dirty="0"/>
          </a:p>
        </p:txBody>
      </p:sp>
    </p:spTree>
    <p:extLst>
      <p:ext uri="{BB962C8B-B14F-4D97-AF65-F5344CB8AC3E}">
        <p14:creationId xmlns:p14="http://schemas.microsoft.com/office/powerpoint/2010/main" val="2017260934"/>
      </p:ext>
    </p:extLst>
  </p:cSld>
  <p:clrMap bg1="lt1" tx1="dk1" bg2="lt2" tx2="dk2" accent1="accent1" accent2="accent2" accent3="accent3" accent4="accent4" accent5="accent5" accent6="accent6" hlink="hlink" folHlink="folHlink"/>
  <p:sldLayoutIdLst>
    <p:sldLayoutId id="2147483989" r:id="rId1"/>
  </p:sldLayoutIdLst>
  <p:hf hdr="0" dt="0"/>
  <p:txStyles>
    <p:titleStyle>
      <a:lvl1pPr algn="l" defTabSz="914400" rtl="0" eaLnBrk="1" latinLnBrk="0" hangingPunct="1">
        <a:lnSpc>
          <a:spcPct val="90000"/>
        </a:lnSpc>
        <a:spcBef>
          <a:spcPct val="0"/>
        </a:spcBef>
        <a:buNone/>
        <a:defRPr sz="4000" b="1" i="0" kern="1200">
          <a:solidFill>
            <a:srgbClr val="717272"/>
          </a:solidFill>
          <a:latin typeface="Montserrat"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71727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B4B4B"/>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B4B4B"/>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ts val="2000"/>
        </a:lnSpc>
        <a:spcBef>
          <a:spcPts val="500"/>
        </a:spcBef>
        <a:buFont typeface="Arial" panose="020B0604020202020204" pitchFamily="34" charset="0"/>
        <a:buChar char="•"/>
        <a:defRPr sz="1600" b="0" i="0" kern="1200">
          <a:solidFill>
            <a:srgbClr val="4B4B4B"/>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ts val="1600"/>
        </a:lnSpc>
        <a:spcBef>
          <a:spcPts val="500"/>
        </a:spcBef>
        <a:buFont typeface="Arial" panose="020B0604020202020204" pitchFamily="34" charset="0"/>
        <a:buChar char="•"/>
        <a:defRPr sz="1200" b="0" i="0" kern="1200">
          <a:solidFill>
            <a:srgbClr val="4B4B4B"/>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5">
          <p15:clr>
            <a:srgbClr val="F26B43"/>
          </p15:clr>
        </p15:guide>
        <p15:guide id="2" pos="1549">
          <p15:clr>
            <a:srgbClr val="F26B43"/>
          </p15:clr>
        </p15:guide>
        <p15:guide id="3" pos="1776">
          <p15:clr>
            <a:srgbClr val="F26B43"/>
          </p15:clr>
        </p15:guide>
        <p15:guide id="4" pos="2638">
          <p15:clr>
            <a:srgbClr val="F26B43"/>
          </p15:clr>
        </p15:guide>
        <p15:guide id="5" pos="2865">
          <p15:clr>
            <a:srgbClr val="F26B43"/>
          </p15:clr>
        </p15:guide>
        <p15:guide id="6" pos="3727">
          <p15:clr>
            <a:srgbClr val="F26B43"/>
          </p15:clr>
        </p15:guide>
        <p15:guide id="7" pos="6131">
          <p15:clr>
            <a:srgbClr val="F26B43"/>
          </p15:clr>
        </p15:guide>
        <p15:guide id="8" pos="4815">
          <p15:clr>
            <a:srgbClr val="F26B43"/>
          </p15:clr>
        </p15:guide>
        <p15:guide id="9" pos="5042">
          <p15:clr>
            <a:srgbClr val="F26B43"/>
          </p15:clr>
        </p15:guide>
        <p15:guide id="10" pos="5904">
          <p15:clr>
            <a:srgbClr val="F26B43"/>
          </p15:clr>
        </p15:guide>
        <p15:guide id="11" orient="horz" pos="686">
          <p15:clr>
            <a:srgbClr val="F26B43"/>
          </p15:clr>
        </p15:guide>
        <p15:guide id="12" orient="horz" pos="3884">
          <p15:clr>
            <a:srgbClr val="F26B43"/>
          </p15:clr>
        </p15:guide>
        <p15:guide id="13" pos="6992">
          <p15:clr>
            <a:srgbClr val="F26B43"/>
          </p15:clr>
        </p15:guide>
        <p15:guide id="14" pos="39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832A59-6776-FB45-B128-62CA5AD9D5A6}"/>
              </a:ext>
            </a:extLst>
          </p:cNvPr>
          <p:cNvSpPr>
            <a:spLocks noGrp="1"/>
          </p:cNvSpPr>
          <p:nvPr>
            <p:ph type="title"/>
          </p:nvPr>
        </p:nvSpPr>
        <p:spPr>
          <a:xfrm>
            <a:off x="1073728" y="1093789"/>
            <a:ext cx="10023763" cy="831706"/>
          </a:xfrm>
          <a:prstGeom prst="rect">
            <a:avLst/>
          </a:prstGeom>
        </p:spPr>
        <p:txBody>
          <a:bodyPr vert="horz" lIns="0" tIns="0" rIns="0" bIns="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5547967F-AA4E-7F4F-805F-2214EA7494E3}"/>
              </a:ext>
            </a:extLst>
          </p:cNvPr>
          <p:cNvSpPr>
            <a:spLocks noGrp="1"/>
          </p:cNvSpPr>
          <p:nvPr>
            <p:ph type="body" idx="1"/>
          </p:nvPr>
        </p:nvSpPr>
        <p:spPr>
          <a:xfrm>
            <a:off x="1073728" y="2060432"/>
            <a:ext cx="10023763" cy="4077132"/>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704D350-5450-4948-9920-22A86B98D72D}"/>
              </a:ext>
            </a:extLst>
          </p:cNvPr>
          <p:cNvSpPr>
            <a:spLocks noGrp="1"/>
          </p:cNvSpPr>
          <p:nvPr>
            <p:ph type="ftr" sz="quarter" idx="3"/>
          </p:nvPr>
        </p:nvSpPr>
        <p:spPr>
          <a:xfrm>
            <a:off x="0" y="6356350"/>
            <a:ext cx="4114800" cy="501650"/>
          </a:xfrm>
          <a:prstGeom prst="rect">
            <a:avLst/>
          </a:prstGeom>
        </p:spPr>
        <p:txBody>
          <a:bodyPr vert="horz" lIns="251999" tIns="45720" rIns="91440" bIns="251999" rtlCol="0" anchor="b" anchorCtr="0"/>
          <a:lstStyle>
            <a:lvl1pPr algn="l">
              <a:defRPr sz="1000">
                <a:solidFill>
                  <a:schemeClr val="tx1">
                    <a:tint val="75000"/>
                  </a:schemeClr>
                </a:solidFill>
                <a:latin typeface="Montserrat" pitchFamily="2" charset="77"/>
                <a:cs typeface="Arial" panose="020B0604020202020204" pitchFamily="34" charset="0"/>
              </a:defRPr>
            </a:lvl1pPr>
          </a:lstStyle>
          <a:p>
            <a:r>
              <a:rPr lang="en-US" dirty="0"/>
              <a:t>Info-Tech Research Group</a:t>
            </a:r>
          </a:p>
        </p:txBody>
      </p:sp>
      <p:sp>
        <p:nvSpPr>
          <p:cNvPr id="6" name="Slide Number Placeholder 5">
            <a:extLst>
              <a:ext uri="{FF2B5EF4-FFF2-40B4-BE49-F238E27FC236}">
                <a16:creationId xmlns:a16="http://schemas.microsoft.com/office/drawing/2014/main" id="{24E49F97-1C4E-0647-9737-9FF0842D361F}"/>
              </a:ext>
            </a:extLst>
          </p:cNvPr>
          <p:cNvSpPr>
            <a:spLocks noGrp="1"/>
          </p:cNvSpPr>
          <p:nvPr>
            <p:ph type="sldNum" sz="quarter" idx="4"/>
          </p:nvPr>
        </p:nvSpPr>
        <p:spPr>
          <a:xfrm>
            <a:off x="9448800" y="6356350"/>
            <a:ext cx="2743200" cy="501650"/>
          </a:xfrm>
          <a:prstGeom prst="rect">
            <a:avLst/>
          </a:prstGeom>
        </p:spPr>
        <p:txBody>
          <a:bodyPr vert="horz" lIns="91440" tIns="45720" rIns="251999" bIns="251999" rtlCol="0" anchor="b" anchorCtr="0"/>
          <a:lstStyle>
            <a:lvl1pPr algn="r">
              <a:defRPr sz="1000">
                <a:solidFill>
                  <a:schemeClr val="tx1">
                    <a:tint val="75000"/>
                  </a:schemeClr>
                </a:solidFill>
                <a:latin typeface="Montserrat" pitchFamily="2" charset="77"/>
                <a:cs typeface="Arial" panose="020B0604020202020204" pitchFamily="34" charset="0"/>
              </a:defRPr>
            </a:lvl1pPr>
          </a:lstStyle>
          <a:p>
            <a:fld id="{EE8C57DE-1A3C-DE4B-A738-E42A62AA58C7}" type="slidenum">
              <a:rPr lang="en-US" smtClean="0"/>
              <a:pPr/>
              <a:t>‹#›</a:t>
            </a:fld>
            <a:endParaRPr lang="en-US" dirty="0"/>
          </a:p>
        </p:txBody>
      </p:sp>
    </p:spTree>
    <p:extLst>
      <p:ext uri="{BB962C8B-B14F-4D97-AF65-F5344CB8AC3E}">
        <p14:creationId xmlns:p14="http://schemas.microsoft.com/office/powerpoint/2010/main" val="2628479999"/>
      </p:ext>
    </p:extLst>
  </p:cSld>
  <p:clrMap bg1="lt1" tx1="dk1" bg2="lt2" tx2="dk2" accent1="accent1" accent2="accent2" accent3="accent3" accent4="accent4" accent5="accent5" accent6="accent6" hlink="hlink" folHlink="folHlink"/>
  <p:sldLayoutIdLst>
    <p:sldLayoutId id="2147484047" r:id="rId1"/>
  </p:sldLayoutIdLst>
  <p:hf hdr="0" dt="0"/>
  <p:txStyles>
    <p:titleStyle>
      <a:lvl1pPr algn="l" defTabSz="914400" rtl="0" eaLnBrk="1" latinLnBrk="0" hangingPunct="1">
        <a:lnSpc>
          <a:spcPct val="90000"/>
        </a:lnSpc>
        <a:spcBef>
          <a:spcPct val="0"/>
        </a:spcBef>
        <a:buNone/>
        <a:defRPr sz="4000" b="1" i="0" kern="1200">
          <a:solidFill>
            <a:srgbClr val="717272"/>
          </a:solidFill>
          <a:latin typeface="Montserrat"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71727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B4B4B"/>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B4B4B"/>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ts val="2000"/>
        </a:lnSpc>
        <a:spcBef>
          <a:spcPts val="500"/>
        </a:spcBef>
        <a:buFont typeface="Arial" panose="020B0604020202020204" pitchFamily="34" charset="0"/>
        <a:buChar char="•"/>
        <a:defRPr sz="1600" b="0" i="0" kern="1200">
          <a:solidFill>
            <a:srgbClr val="4B4B4B"/>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ts val="1600"/>
        </a:lnSpc>
        <a:spcBef>
          <a:spcPts val="500"/>
        </a:spcBef>
        <a:buFont typeface="Arial" panose="020B0604020202020204" pitchFamily="34" charset="0"/>
        <a:buChar char="•"/>
        <a:defRPr sz="1200" b="0" i="0" kern="1200">
          <a:solidFill>
            <a:srgbClr val="4B4B4B"/>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5">
          <p15:clr>
            <a:srgbClr val="F26B43"/>
          </p15:clr>
        </p15:guide>
        <p15:guide id="2" pos="1549">
          <p15:clr>
            <a:srgbClr val="F26B43"/>
          </p15:clr>
        </p15:guide>
        <p15:guide id="3" pos="1776">
          <p15:clr>
            <a:srgbClr val="F26B43"/>
          </p15:clr>
        </p15:guide>
        <p15:guide id="4" pos="2638">
          <p15:clr>
            <a:srgbClr val="F26B43"/>
          </p15:clr>
        </p15:guide>
        <p15:guide id="5" pos="2865">
          <p15:clr>
            <a:srgbClr val="F26B43"/>
          </p15:clr>
        </p15:guide>
        <p15:guide id="6" pos="3727">
          <p15:clr>
            <a:srgbClr val="F26B43"/>
          </p15:clr>
        </p15:guide>
        <p15:guide id="7" pos="6131">
          <p15:clr>
            <a:srgbClr val="F26B43"/>
          </p15:clr>
        </p15:guide>
        <p15:guide id="8" pos="4815">
          <p15:clr>
            <a:srgbClr val="F26B43"/>
          </p15:clr>
        </p15:guide>
        <p15:guide id="9" pos="5042">
          <p15:clr>
            <a:srgbClr val="F26B43"/>
          </p15:clr>
        </p15:guide>
        <p15:guide id="10" pos="5904">
          <p15:clr>
            <a:srgbClr val="F26B43"/>
          </p15:clr>
        </p15:guide>
        <p15:guide id="11" orient="horz" pos="686">
          <p15:clr>
            <a:srgbClr val="F26B43"/>
          </p15:clr>
        </p15:guide>
        <p15:guide id="12" orient="horz" pos="3884">
          <p15:clr>
            <a:srgbClr val="F26B43"/>
          </p15:clr>
        </p15:guide>
        <p15:guide id="13" pos="6992">
          <p15:clr>
            <a:srgbClr val="F26B43"/>
          </p15:clr>
        </p15:guide>
        <p15:guide id="14" pos="39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infotech.com/research/durable-goods-manufacturing-it-strategy-initiatives-workbook"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www.infotech.com/research/durable-goods-manufacturing-it-strategy-initiatives-workbook" TargetMode="External"/><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0.xml"/><Relationship Id="rId5" Type="http://schemas.openxmlformats.org/officeDocument/2006/relationships/image" Target="../media/image16.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hyperlink" Target="https://www.infotech.com/research/durable-goods-manufacturing-it-strategy-initiatives-workbook" TargetMode="External"/><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10.xml"/><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hyperlink" Target="https://www.infotech.com/research/durable-goods-manufacturing-industry-impacts-on-it-strategy-senior-management-template" TargetMode="External"/><Relationship Id="rId7"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s://www.infotech.com/research/durable-goods-manufacturing-it-strategy-initiatives-workbook" TargetMode="Externa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1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824EEAE-E327-DE4B-A1AD-5F8AD58AB62D}"/>
              </a:ext>
            </a:extLst>
          </p:cNvPr>
          <p:cNvSpPr>
            <a:spLocks noGrp="1"/>
          </p:cNvSpPr>
          <p:nvPr>
            <p:ph type="ctrTitle"/>
          </p:nvPr>
        </p:nvSpPr>
        <p:spPr>
          <a:xfrm>
            <a:off x="1055687" y="1600362"/>
            <a:ext cx="10631487" cy="2387601"/>
          </a:xfrm>
        </p:spPr>
        <p:txBody>
          <a:bodyPr>
            <a:normAutofit/>
          </a:bodyPr>
          <a:lstStyle/>
          <a:p>
            <a:r>
              <a:rPr lang="en-US" sz="4800" dirty="0">
                <a:latin typeface="Montserrat"/>
              </a:rPr>
              <a:t>Durable Goods Manufacturing Business-Aligned IT Strategy</a:t>
            </a:r>
            <a:endParaRPr lang="en-US" sz="4000" dirty="0"/>
          </a:p>
        </p:txBody>
      </p:sp>
      <p:sp>
        <p:nvSpPr>
          <p:cNvPr id="3" name="Title 1">
            <a:extLst>
              <a:ext uri="{FF2B5EF4-FFF2-40B4-BE49-F238E27FC236}">
                <a16:creationId xmlns:a16="http://schemas.microsoft.com/office/drawing/2014/main" id="{0824EEAE-E327-DE4B-A1AD-5F8AD58AB62D}"/>
              </a:ext>
            </a:extLst>
          </p:cNvPr>
          <p:cNvSpPr txBox="1">
            <a:spLocks/>
          </p:cNvSpPr>
          <p:nvPr/>
        </p:nvSpPr>
        <p:spPr>
          <a:xfrm>
            <a:off x="1055688" y="3627862"/>
            <a:ext cx="10488612" cy="2387600"/>
          </a:xfrm>
          <a:prstGeom prst="rect">
            <a:avLst/>
          </a:prstGeom>
        </p:spPr>
        <p:txBody>
          <a:bodyPr vert="horz" lIns="0" tIns="0" rIns="0" bIns="0" rtlCol="0" anchor="b" anchorCtr="0">
            <a:normAutofit fontScale="97500"/>
          </a:bodyPr>
          <a:lstStyle>
            <a:lvl1pPr algn="l" defTabSz="914400" rtl="0" eaLnBrk="1" latinLnBrk="0" hangingPunct="1">
              <a:lnSpc>
                <a:spcPct val="90000"/>
              </a:lnSpc>
              <a:spcBef>
                <a:spcPct val="0"/>
              </a:spcBef>
              <a:buNone/>
              <a:defRPr sz="6000" b="1" i="0" kern="1200">
                <a:solidFill>
                  <a:schemeClr val="bg1"/>
                </a:solidFill>
                <a:latin typeface="Montserrat"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Montserrat" pitchFamily="2" charset="77"/>
              <a:ea typeface="+mj-ea"/>
              <a:cs typeface="+mj-cs"/>
            </a:endParaRPr>
          </a:p>
        </p:txBody>
      </p:sp>
    </p:spTree>
    <p:extLst>
      <p:ext uri="{BB962C8B-B14F-4D97-AF65-F5344CB8AC3E}">
        <p14:creationId xmlns:p14="http://schemas.microsoft.com/office/powerpoint/2010/main" val="3118709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67325" y="1089025"/>
            <a:ext cx="6091342" cy="5288741"/>
          </a:xfrm>
        </p:spPr>
        <p:txBody>
          <a:bodyPr>
            <a:normAutofit/>
          </a:bodyPr>
          <a:lstStyle/>
          <a:p>
            <a:pPr>
              <a:spcAft>
                <a:spcPts val="1200"/>
              </a:spcAft>
            </a:pPr>
            <a:r>
              <a:rPr lang="en-US" dirty="0">
                <a:latin typeface="Montserrat" panose="00000500000000000000" pitchFamily="2" charset="0"/>
              </a:rPr>
              <a:t>New tech and new markets</a:t>
            </a:r>
          </a:p>
          <a:p>
            <a:pPr marL="342900" indent="-342900">
              <a:buFont typeface="Arial" panose="020B0604020202020204" pitchFamily="34" charset="0"/>
              <a:buChar char="•"/>
            </a:pPr>
            <a:r>
              <a:rPr lang="en-US" sz="1400" dirty="0">
                <a:solidFill>
                  <a:schemeClr val="accent6">
                    <a:lumMod val="75000"/>
                  </a:schemeClr>
                </a:solidFill>
                <a:latin typeface="Roboto Light" panose="02000000000000000000" pitchFamily="2" charset="0"/>
                <a:ea typeface="Roboto Light" panose="02000000000000000000" pitchFamily="2" charset="0"/>
              </a:rPr>
              <a:t>Expanded horizons: </a:t>
            </a:r>
            <a:r>
              <a:rPr lang="en-US" sz="1400" b="0" dirty="0">
                <a:solidFill>
                  <a:schemeClr val="accent6">
                    <a:lumMod val="75000"/>
                  </a:schemeClr>
                </a:solidFill>
                <a:latin typeface="Roboto Light" panose="02000000000000000000" pitchFamily="2" charset="0"/>
                <a:ea typeface="Roboto Light" panose="02000000000000000000" pitchFamily="2" charset="0"/>
              </a:rPr>
              <a:t>New markets, new partnerships with customers, and converting products to services will expand business opportunities as well as more predictable revenue streams.</a:t>
            </a:r>
          </a:p>
          <a:p>
            <a:pPr marL="342900" indent="-342900">
              <a:buFont typeface="Arial" panose="020B0604020202020204" pitchFamily="34" charset="0"/>
              <a:buChar char="•"/>
            </a:pPr>
            <a:r>
              <a:rPr lang="en-US" sz="1400" dirty="0">
                <a:solidFill>
                  <a:schemeClr val="accent6">
                    <a:lumMod val="75000"/>
                  </a:schemeClr>
                </a:solidFill>
                <a:latin typeface="Roboto Light" panose="02000000000000000000" pitchFamily="2" charset="0"/>
                <a:ea typeface="Roboto Light" panose="02000000000000000000" pitchFamily="2" charset="0"/>
              </a:rPr>
              <a:t>Faster design-to-market cycle: </a:t>
            </a:r>
            <a:r>
              <a:rPr lang="en-US" sz="1400" b="0" dirty="0">
                <a:solidFill>
                  <a:schemeClr val="accent6">
                    <a:lumMod val="75000"/>
                  </a:schemeClr>
                </a:solidFill>
                <a:latin typeface="Roboto Light" panose="02000000000000000000" pitchFamily="2" charset="0"/>
                <a:ea typeface="Roboto Light" panose="02000000000000000000" pitchFamily="2" charset="0"/>
              </a:rPr>
              <a:t>Accelerated design and testing processes will bring products and services to market faster with improved quality.</a:t>
            </a:r>
          </a:p>
          <a:p>
            <a:pPr marL="342900" indent="-342900">
              <a:buFont typeface="Arial" panose="020B0604020202020204" pitchFamily="34" charset="0"/>
              <a:buChar char="•"/>
            </a:pPr>
            <a:r>
              <a:rPr lang="en-US" sz="1400" dirty="0">
                <a:solidFill>
                  <a:schemeClr val="accent6">
                    <a:lumMod val="75000"/>
                  </a:schemeClr>
                </a:solidFill>
                <a:latin typeface="Roboto Light" panose="02000000000000000000" pitchFamily="2" charset="0"/>
                <a:ea typeface="Roboto Light" panose="02000000000000000000" pitchFamily="2" charset="0"/>
              </a:rPr>
              <a:t>New industry 4.0 technologies: </a:t>
            </a:r>
            <a:r>
              <a:rPr lang="en-US" sz="1400" b="0" dirty="0">
                <a:solidFill>
                  <a:schemeClr val="accent6">
                    <a:lumMod val="75000"/>
                  </a:schemeClr>
                </a:solidFill>
                <a:latin typeface="Roboto Light" panose="02000000000000000000" pitchFamily="2" charset="0"/>
                <a:ea typeface="Roboto Light" panose="02000000000000000000" pitchFamily="2" charset="0"/>
              </a:rPr>
              <a:t>Augmented reality, AI, blockchain and digital twin technologies are examples that can be leveraged for increased ROI in the business. </a:t>
            </a:r>
          </a:p>
          <a:p>
            <a:pPr marL="342900" indent="-342900">
              <a:buFont typeface="Arial" panose="020B0604020202020204" pitchFamily="34" charset="0"/>
              <a:buChar char="•"/>
            </a:pPr>
            <a:r>
              <a:rPr lang="en-US" sz="1400" dirty="0">
                <a:solidFill>
                  <a:schemeClr val="accent6">
                    <a:lumMod val="75000"/>
                  </a:schemeClr>
                </a:solidFill>
                <a:latin typeface="Roboto Light" panose="02000000000000000000" pitchFamily="2" charset="0"/>
                <a:ea typeface="Roboto Light" panose="02000000000000000000" pitchFamily="2" charset="0"/>
              </a:rPr>
              <a:t>More customization: </a:t>
            </a:r>
            <a:r>
              <a:rPr lang="en-US" sz="1400" b="0" dirty="0">
                <a:solidFill>
                  <a:schemeClr val="accent6">
                    <a:lumMod val="75000"/>
                  </a:schemeClr>
                </a:solidFill>
                <a:latin typeface="Roboto Light" panose="02000000000000000000" pitchFamily="2" charset="0"/>
                <a:ea typeface="Roboto Light" panose="02000000000000000000" pitchFamily="2" charset="0"/>
              </a:rPr>
              <a:t>Higher degrees of customization and flexibility will be enabled by new visual codeless technologies. Traditionally expensive customization can now take place at a much lower cost and at an extremely rapid pace. </a:t>
            </a:r>
          </a:p>
          <a:p>
            <a:pPr marL="342900" indent="-342900">
              <a:buFont typeface="Arial" panose="020B0604020202020204" pitchFamily="34" charset="0"/>
              <a:buChar char="•"/>
            </a:pPr>
            <a:r>
              <a:rPr lang="en-US" sz="1400" dirty="0">
                <a:solidFill>
                  <a:schemeClr val="accent6">
                    <a:lumMod val="75000"/>
                  </a:schemeClr>
                </a:solidFill>
                <a:latin typeface="Roboto Light" panose="02000000000000000000" pitchFamily="2" charset="0"/>
                <a:ea typeface="Roboto Light" panose="02000000000000000000" pitchFamily="2" charset="0"/>
              </a:rPr>
              <a:t>Takeover business opportunities: </a:t>
            </a:r>
            <a:r>
              <a:rPr lang="en-US" sz="1400" b="0" dirty="0">
                <a:solidFill>
                  <a:schemeClr val="accent6">
                    <a:lumMod val="75000"/>
                  </a:schemeClr>
                </a:solidFill>
                <a:latin typeface="Roboto Light" panose="02000000000000000000" pitchFamily="2" charset="0"/>
                <a:ea typeface="Roboto Light" panose="02000000000000000000" pitchFamily="2" charset="0"/>
              </a:rPr>
              <a:t>Legislative changes create complications for the business while also creating opportunities for takeover business as some businesses exit legacy markets for emerging markets. The automotive sector is a good example of where emissions standards cause some businesses to exit or pivot away from gasoline engine market.  </a:t>
            </a:r>
          </a:p>
        </p:txBody>
      </p:sp>
      <p:sp>
        <p:nvSpPr>
          <p:cNvPr id="8" name="Title 4">
            <a:extLst>
              <a:ext uri="{FF2B5EF4-FFF2-40B4-BE49-F238E27FC236}">
                <a16:creationId xmlns:a16="http://schemas.microsoft.com/office/drawing/2014/main" id="{E97E0F4C-D29F-45AC-8DA4-14C6759A2862}"/>
              </a:ext>
            </a:extLst>
          </p:cNvPr>
          <p:cNvSpPr>
            <a:spLocks noGrp="1"/>
          </p:cNvSpPr>
          <p:nvPr>
            <p:ph type="title"/>
          </p:nvPr>
        </p:nvSpPr>
        <p:spPr>
          <a:xfrm>
            <a:off x="567847" y="804407"/>
            <a:ext cx="3829982" cy="2624593"/>
          </a:xfrm>
        </p:spPr>
        <p:txBody>
          <a:bodyPr>
            <a:noAutofit/>
          </a:bodyPr>
          <a:lstStyle/>
          <a:p>
            <a:r>
              <a:rPr lang="en-US" sz="3600" dirty="0"/>
              <a:t>Critical opportunities in Durable Goods IT</a:t>
            </a:r>
            <a:endParaRPr lang="en-CA" sz="3600" dirty="0"/>
          </a:p>
        </p:txBody>
      </p:sp>
      <p:sp>
        <p:nvSpPr>
          <p:cNvPr id="5" name="Slide Number Placeholder 2">
            <a:extLst>
              <a:ext uri="{FF2B5EF4-FFF2-40B4-BE49-F238E27FC236}">
                <a16:creationId xmlns:a16="http://schemas.microsoft.com/office/drawing/2014/main" id="{FB02CC42-B983-44F8-A58E-E5119D2A59F8}"/>
              </a:ext>
            </a:extLst>
          </p:cNvPr>
          <p:cNvSpPr txBox="1">
            <a:spLocks/>
          </p:cNvSpPr>
          <p:nvPr/>
        </p:nvSpPr>
        <p:spPr>
          <a:xfrm>
            <a:off x="9800750" y="6606254"/>
            <a:ext cx="2240414" cy="121252"/>
          </a:xfrm>
          <a:prstGeom prst="rect">
            <a:avLst/>
          </a:prstGeom>
        </p:spPr>
        <p:txBody>
          <a:bodyPr wrap="square" lIns="0" tIns="0" rIns="0" bIns="0">
            <a:noAutofit/>
          </a:bodyPr>
          <a:lstStyle>
            <a:defPPr>
              <a:defRPr lang="en-US"/>
            </a:defPPr>
            <a:lvl1pPr marL="0" algn="r" defTabSz="914400" rtl="0" eaLnBrk="1" latinLnBrk="0" hangingPunct="1">
              <a:defRPr sz="788" b="0" i="0" kern="1200" spc="0" baseline="0">
                <a:solidFill>
                  <a:srgbClr val="636363"/>
                </a:solidFill>
                <a:latin typeface="Exo" pitchFamily="2" charset="77"/>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r>
              <a:rPr kumimoji="0" lang="en-CA" sz="788" b="0" i="0" u="none" strike="noStrike" kern="1200" cap="none" spc="-18" normalizeH="0" baseline="0" noProof="0" dirty="0">
                <a:ln>
                  <a:noFill/>
                </a:ln>
                <a:solidFill>
                  <a:srgbClr val="636363"/>
                </a:solidFill>
                <a:effectLst/>
                <a:uLnTx/>
                <a:uFillTx/>
                <a:latin typeface="Exo" pitchFamily="2" charset="77"/>
                <a:ea typeface="+mn-ea"/>
                <a:cs typeface="Arial"/>
              </a:rPr>
              <a:t>Info-</a:t>
            </a:r>
            <a:r>
              <a:rPr kumimoji="0" lang="en-CA" sz="788" b="0" i="0" u="none" strike="noStrike" kern="1200" cap="none" spc="-103" normalizeH="0" baseline="0" noProof="0" dirty="0">
                <a:ln>
                  <a:noFill/>
                </a:ln>
                <a:solidFill>
                  <a:srgbClr val="636363"/>
                </a:solidFill>
                <a:effectLst/>
                <a:uLnTx/>
                <a:uFillTx/>
                <a:latin typeface="Exo" pitchFamily="2" charset="77"/>
                <a:ea typeface="+mn-ea"/>
                <a:cs typeface="Arial"/>
              </a:rPr>
              <a:t>T</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ec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Researc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Grou</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p   |   </a:t>
            </a:r>
            <a:fld id="{81D60167-4931-47E6-BA6A-407CBD079E47}" type="slidenum">
              <a:rPr kumimoji="0" sz="788" b="0" i="0" u="none" strike="noStrike" kern="1200" cap="none" spc="6" normalizeH="0" baseline="0" noProof="0" smtClean="0">
                <a:ln>
                  <a:noFill/>
                </a:ln>
                <a:solidFill>
                  <a:srgbClr val="636363"/>
                </a:solidFill>
                <a:effectLst/>
                <a:uLnTx/>
                <a:uFillTx/>
                <a:latin typeface="Exo" pitchFamily="2" charset="77"/>
                <a:ea typeface="+mn-ea"/>
                <a:cs typeface="Arial" panose="020B0604020202020204" pitchFamily="34" charset="0"/>
              </a:rPr>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t>10</a:t>
            </a:fld>
            <a:endParaRPr kumimoji="0" sz="788" b="0" i="0" u="none" strike="noStrike" kern="1200" cap="none" spc="6" normalizeH="0" baseline="0" noProof="0" dirty="0">
              <a:ln>
                <a:noFill/>
              </a:ln>
              <a:solidFill>
                <a:srgbClr val="636363"/>
              </a:solidFill>
              <a:effectLst/>
              <a:uLnTx/>
              <a:uFillTx/>
              <a:latin typeface="Exo" pitchFamily="2" charset="77"/>
              <a:ea typeface="+mn-ea"/>
              <a:cs typeface="Arial" panose="020B0604020202020204" pitchFamily="34" charset="0"/>
            </a:endParaRPr>
          </a:p>
        </p:txBody>
      </p:sp>
      <p:sp>
        <p:nvSpPr>
          <p:cNvPr id="6" name="Rectangle 5">
            <a:extLst>
              <a:ext uri="{FF2B5EF4-FFF2-40B4-BE49-F238E27FC236}">
                <a16:creationId xmlns:a16="http://schemas.microsoft.com/office/drawing/2014/main" id="{4033C897-215F-4AF4-944C-F19E30E3F957}"/>
              </a:ext>
            </a:extLst>
          </p:cNvPr>
          <p:cNvSpPr/>
          <p:nvPr/>
        </p:nvSpPr>
        <p:spPr>
          <a:xfrm>
            <a:off x="218940" y="3651512"/>
            <a:ext cx="4108361" cy="2492614"/>
          </a:xfrm>
          <a:prstGeom prst="rect">
            <a:avLst/>
          </a:prstGeom>
          <a:solidFill>
            <a:schemeClr val="bg1">
              <a:lumMod val="85000"/>
            </a:schemeClr>
          </a:solidFill>
          <a:ln>
            <a:noFill/>
          </a:ln>
          <a:effectLst>
            <a:outerShdw blurRad="63500" sx="102000" sy="102000" algn="ctr" rotWithShape="0">
              <a:prstClr val="black">
                <a:alpha val="40000"/>
              </a:prstClr>
            </a:outerShdw>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FD45014F-6C79-4F44-9BD5-2C914B397A2A}"/>
              </a:ext>
            </a:extLst>
          </p:cNvPr>
          <p:cNvSpPr txBox="1"/>
          <p:nvPr/>
        </p:nvSpPr>
        <p:spPr>
          <a:xfrm>
            <a:off x="458002" y="3872958"/>
            <a:ext cx="3632084" cy="2062103"/>
          </a:xfrm>
          <a:prstGeom prst="rect">
            <a:avLst/>
          </a:prstGeom>
          <a:solidFill>
            <a:schemeClr val="bg1">
              <a:lumMod val="95000"/>
            </a:schemeClr>
          </a:solidFill>
          <a:effectLst>
            <a:outerShdw blurRad="63500" sx="102000" sy="102000" algn="ctr" rotWithShape="0">
              <a:prstClr val="black">
                <a:alpha val="40000"/>
              </a:prstClr>
            </a:outerShdw>
          </a:effectLst>
        </p:spPr>
        <p:txBody>
          <a:bodyPr wrap="square" rtlCol="0">
            <a:spAutoFit/>
          </a:bodyPr>
          <a:lstStyle/>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Expanded horizons</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Faster design-to-market cycle</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dirty="0">
                <a:solidFill>
                  <a:srgbClr val="494949">
                    <a:lumMod val="75000"/>
                  </a:srgbClr>
                </a:solidFill>
                <a:latin typeface="Roboto Light" panose="02000000000000000000" pitchFamily="2" charset="0"/>
                <a:ea typeface="Roboto Light" panose="02000000000000000000" pitchFamily="2" charset="0"/>
              </a:rPr>
              <a:t>New Industry 4.0 technologies</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More customization</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dirty="0">
                <a:solidFill>
                  <a:srgbClr val="494949">
                    <a:lumMod val="75000"/>
                  </a:srgbClr>
                </a:solidFill>
                <a:latin typeface="Roboto Light" panose="02000000000000000000" pitchFamily="2" charset="0"/>
                <a:ea typeface="Roboto Light" panose="02000000000000000000" pitchFamily="2" charset="0"/>
              </a:rPr>
              <a:t>Takeover business opportunities</a:t>
            </a:r>
            <a:endParaRPr kumimoji="0" lang="en-US" sz="18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endParaRPr>
          </a:p>
        </p:txBody>
      </p:sp>
    </p:spTree>
    <p:extLst>
      <p:ext uri="{BB962C8B-B14F-4D97-AF65-F5344CB8AC3E}">
        <p14:creationId xmlns:p14="http://schemas.microsoft.com/office/powerpoint/2010/main" val="1535059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1BD05CD-5835-4A07-95FA-DD68C587C0DB}"/>
              </a:ext>
            </a:extLst>
          </p:cNvPr>
          <p:cNvSpPr/>
          <p:nvPr/>
        </p:nvSpPr>
        <p:spPr>
          <a:xfrm>
            <a:off x="875760" y="3039415"/>
            <a:ext cx="10238704" cy="369332"/>
          </a:xfrm>
          <a:prstGeom prst="rect">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FFFFFF"/>
              </a:solidFill>
              <a:effectLst/>
              <a:uLnTx/>
              <a:uFillTx/>
              <a:latin typeface="Roboto Light" panose="02000000000000000000" pitchFamily="2" charset="0"/>
              <a:ea typeface="+mn-ea"/>
              <a:cs typeface="+mn-cs"/>
            </a:endParaRPr>
          </a:p>
        </p:txBody>
      </p:sp>
      <p:sp>
        <p:nvSpPr>
          <p:cNvPr id="7" name="TextBox 6">
            <a:extLst>
              <a:ext uri="{FF2B5EF4-FFF2-40B4-BE49-F238E27FC236}">
                <a16:creationId xmlns:a16="http://schemas.microsoft.com/office/drawing/2014/main" id="{4A76CBD0-1CE5-4612-B6D9-B85522A0334B}"/>
              </a:ext>
            </a:extLst>
          </p:cNvPr>
          <p:cNvSpPr txBox="1"/>
          <p:nvPr/>
        </p:nvSpPr>
        <p:spPr>
          <a:xfrm>
            <a:off x="750347" y="1959405"/>
            <a:ext cx="211307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lumMod val="50000"/>
                  </a:srgbClr>
                </a:solidFill>
                <a:effectLst/>
                <a:uLnTx/>
                <a:uFillTx/>
                <a:latin typeface="Montserrat" panose="00000500000000000000" pitchFamily="2" charset="0"/>
                <a:ea typeface="+mn-ea"/>
                <a:cs typeface="+mn-cs"/>
              </a:rPr>
              <a:t>PESTLE Results </a:t>
            </a:r>
            <a:endParaRPr kumimoji="0" lang="en-CA" sz="1800" b="1" i="0" u="none" strike="noStrike" kern="1200" cap="none" spc="0" normalizeH="0" baseline="0" noProof="0" dirty="0">
              <a:ln>
                <a:noFill/>
              </a:ln>
              <a:solidFill>
                <a:srgbClr val="FFFFFF">
                  <a:lumMod val="50000"/>
                </a:srgbClr>
              </a:solidFill>
              <a:effectLst/>
              <a:uLnTx/>
              <a:uFillTx/>
              <a:latin typeface="Montserrat" panose="00000500000000000000" pitchFamily="2" charset="0"/>
              <a:ea typeface="+mn-ea"/>
              <a:cs typeface="+mn-cs"/>
            </a:endParaRPr>
          </a:p>
        </p:txBody>
      </p:sp>
      <p:sp>
        <p:nvSpPr>
          <p:cNvPr id="39" name="TextBox 38">
            <a:extLst>
              <a:ext uri="{FF2B5EF4-FFF2-40B4-BE49-F238E27FC236}">
                <a16:creationId xmlns:a16="http://schemas.microsoft.com/office/drawing/2014/main" id="{9BFD36B2-D794-40BD-82C2-F1C509357476}"/>
              </a:ext>
            </a:extLst>
          </p:cNvPr>
          <p:cNvSpPr txBox="1"/>
          <p:nvPr/>
        </p:nvSpPr>
        <p:spPr>
          <a:xfrm>
            <a:off x="4459102" y="1937209"/>
            <a:ext cx="288091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lumMod val="50000"/>
                  </a:srgbClr>
                </a:solidFill>
                <a:effectLst/>
                <a:uLnTx/>
                <a:uFillTx/>
                <a:latin typeface="Montserrat" panose="00000500000000000000" pitchFamily="2" charset="0"/>
                <a:ea typeface="+mn-ea"/>
                <a:cs typeface="+mn-cs"/>
              </a:rPr>
              <a:t>PESTLE/Value Stream </a:t>
            </a:r>
            <a:endParaRPr kumimoji="0" lang="en-CA" sz="1800" b="1" i="0" u="none" strike="noStrike" kern="1200" cap="none" spc="0" normalizeH="0" baseline="0" noProof="0" dirty="0">
              <a:ln>
                <a:noFill/>
              </a:ln>
              <a:solidFill>
                <a:srgbClr val="FFFFFF">
                  <a:lumMod val="50000"/>
                </a:srgbClr>
              </a:solidFill>
              <a:effectLst/>
              <a:uLnTx/>
              <a:uFillTx/>
              <a:latin typeface="Montserrat" panose="00000500000000000000" pitchFamily="2" charset="0"/>
              <a:ea typeface="+mn-ea"/>
              <a:cs typeface="+mn-cs"/>
            </a:endParaRPr>
          </a:p>
        </p:txBody>
      </p:sp>
      <p:pic>
        <p:nvPicPr>
          <p:cNvPr id="10" name="Picture 9">
            <a:extLst>
              <a:ext uri="{FF2B5EF4-FFF2-40B4-BE49-F238E27FC236}">
                <a16:creationId xmlns:a16="http://schemas.microsoft.com/office/drawing/2014/main" id="{2946FB0E-4D36-4953-90C8-F5A1442AD907}"/>
              </a:ext>
            </a:extLst>
          </p:cNvPr>
          <p:cNvPicPr>
            <a:picLocks noChangeAspect="1"/>
          </p:cNvPicPr>
          <p:nvPr/>
        </p:nvPicPr>
        <p:blipFill>
          <a:blip r:embed="rId3"/>
          <a:stretch>
            <a:fillRect/>
          </a:stretch>
        </p:blipFill>
        <p:spPr>
          <a:xfrm>
            <a:off x="4641136" y="5026056"/>
            <a:ext cx="2509021" cy="1496452"/>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52" name="TextBox 51">
            <a:extLst>
              <a:ext uri="{FF2B5EF4-FFF2-40B4-BE49-F238E27FC236}">
                <a16:creationId xmlns:a16="http://schemas.microsoft.com/office/drawing/2014/main" id="{B84C7E29-D26F-4B16-A6A1-D1498537CC1E}"/>
              </a:ext>
            </a:extLst>
          </p:cNvPr>
          <p:cNvSpPr txBox="1"/>
          <p:nvPr/>
        </p:nvSpPr>
        <p:spPr>
          <a:xfrm>
            <a:off x="9629648" y="1912238"/>
            <a:ext cx="100380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lumMod val="50000"/>
                  </a:srgbClr>
                </a:solidFill>
                <a:effectLst/>
                <a:uLnTx/>
                <a:uFillTx/>
                <a:latin typeface="Montserrat" panose="00000500000000000000" pitchFamily="2" charset="0"/>
                <a:ea typeface="+mn-ea"/>
                <a:cs typeface="+mn-cs"/>
              </a:rPr>
              <a:t>SWOT </a:t>
            </a:r>
            <a:endParaRPr kumimoji="0" lang="en-CA" sz="1800" b="1" i="0" u="none" strike="noStrike" kern="1200" cap="none" spc="0" normalizeH="0" baseline="0" noProof="0" dirty="0">
              <a:ln>
                <a:noFill/>
              </a:ln>
              <a:solidFill>
                <a:srgbClr val="FFFFFF">
                  <a:lumMod val="50000"/>
                </a:srgbClr>
              </a:solidFill>
              <a:effectLst/>
              <a:uLnTx/>
              <a:uFillTx/>
              <a:latin typeface="Montserrat" panose="00000500000000000000" pitchFamily="2" charset="0"/>
              <a:ea typeface="+mn-ea"/>
              <a:cs typeface="+mn-cs"/>
            </a:endParaRPr>
          </a:p>
        </p:txBody>
      </p:sp>
      <p:sp>
        <p:nvSpPr>
          <p:cNvPr id="53" name="TextBox 52">
            <a:extLst>
              <a:ext uri="{FF2B5EF4-FFF2-40B4-BE49-F238E27FC236}">
                <a16:creationId xmlns:a16="http://schemas.microsoft.com/office/drawing/2014/main" id="{31DF4F8E-0B75-49A6-824A-F9FEFF01C24F}"/>
              </a:ext>
            </a:extLst>
          </p:cNvPr>
          <p:cNvSpPr txBox="1"/>
          <p:nvPr/>
        </p:nvSpPr>
        <p:spPr>
          <a:xfrm>
            <a:off x="7481821" y="5565470"/>
            <a:ext cx="3909275" cy="400110"/>
          </a:xfrm>
          <a:prstGeom prst="rect">
            <a:avLst/>
          </a:prstGeom>
          <a:solidFill>
            <a:schemeClr val="bg1">
              <a:lumMod val="95000"/>
            </a:schemeClr>
          </a:solidFill>
          <a:ln>
            <a:solidFill>
              <a:schemeClr val="bg1">
                <a:lumMod val="65000"/>
              </a:schemeClr>
            </a:solidFill>
          </a:ln>
          <a:effectLst>
            <a:outerShdw blurRad="63500" sx="102000" sy="102000" algn="ctr"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lumMod val="50000"/>
                  </a:srgbClr>
                </a:solidFill>
                <a:effectLst/>
                <a:uLnTx/>
                <a:uFillTx/>
                <a:latin typeface="Montserrat" panose="00000500000000000000" pitchFamily="2" charset="0"/>
                <a:ea typeface="+mn-ea"/>
                <a:cs typeface="+mn-cs"/>
              </a:rPr>
              <a:t>IT Strategic Plan Initiatives </a:t>
            </a:r>
            <a:endParaRPr kumimoji="0" lang="en-CA" sz="2000" b="1" i="0" u="none" strike="noStrike" kern="1200" cap="none" spc="0" normalizeH="0" baseline="0" noProof="0" dirty="0">
              <a:ln>
                <a:noFill/>
              </a:ln>
              <a:solidFill>
                <a:srgbClr val="FFFFFF">
                  <a:lumMod val="50000"/>
                </a:srgbClr>
              </a:solidFill>
              <a:effectLst/>
              <a:uLnTx/>
              <a:uFillTx/>
              <a:latin typeface="Montserrat" panose="00000500000000000000" pitchFamily="2" charset="0"/>
              <a:ea typeface="+mn-ea"/>
              <a:cs typeface="+mn-cs"/>
            </a:endParaRPr>
          </a:p>
        </p:txBody>
      </p:sp>
      <p:sp>
        <p:nvSpPr>
          <p:cNvPr id="18" name="TextBox 17">
            <a:extLst>
              <a:ext uri="{FF2B5EF4-FFF2-40B4-BE49-F238E27FC236}">
                <a16:creationId xmlns:a16="http://schemas.microsoft.com/office/drawing/2014/main" id="{BB489407-5EA1-4CA3-8646-9ABB765F7B83}"/>
              </a:ext>
            </a:extLst>
          </p:cNvPr>
          <p:cNvSpPr txBox="1"/>
          <p:nvPr/>
        </p:nvSpPr>
        <p:spPr>
          <a:xfrm>
            <a:off x="4642522" y="4621051"/>
            <a:ext cx="250902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lumMod val="50000"/>
                  </a:srgbClr>
                </a:solidFill>
                <a:effectLst/>
                <a:uLnTx/>
                <a:uFillTx/>
                <a:latin typeface="Montserrat" panose="00000500000000000000" pitchFamily="2" charset="0"/>
                <a:ea typeface="+mn-ea"/>
                <a:cs typeface="+mn-cs"/>
              </a:rPr>
              <a:t>High-Level Impacts</a:t>
            </a:r>
            <a:endParaRPr kumimoji="0" lang="en-CA" sz="1800" b="1" i="0" u="none" strike="noStrike" kern="1200" cap="none" spc="0" normalizeH="0" baseline="0" noProof="0" dirty="0">
              <a:ln>
                <a:noFill/>
              </a:ln>
              <a:solidFill>
                <a:srgbClr val="FFFFFF">
                  <a:lumMod val="50000"/>
                </a:srgbClr>
              </a:solidFill>
              <a:effectLst/>
              <a:uLnTx/>
              <a:uFillTx/>
              <a:latin typeface="Montserrat" panose="00000500000000000000" pitchFamily="2" charset="0"/>
              <a:ea typeface="+mn-ea"/>
              <a:cs typeface="+mn-cs"/>
            </a:endParaRPr>
          </a:p>
        </p:txBody>
      </p:sp>
      <p:pic>
        <p:nvPicPr>
          <p:cNvPr id="3" name="Picture 2">
            <a:extLst>
              <a:ext uri="{FF2B5EF4-FFF2-40B4-BE49-F238E27FC236}">
                <a16:creationId xmlns:a16="http://schemas.microsoft.com/office/drawing/2014/main" id="{D5B2CF47-F11F-4F2E-8175-D5A28211184F}"/>
              </a:ext>
            </a:extLst>
          </p:cNvPr>
          <p:cNvPicPr>
            <a:picLocks noChangeAspect="1"/>
          </p:cNvPicPr>
          <p:nvPr/>
        </p:nvPicPr>
        <p:blipFill rotWithShape="1">
          <a:blip r:embed="rId4"/>
          <a:srcRect t="3657" b="1305"/>
          <a:stretch/>
        </p:blipFill>
        <p:spPr>
          <a:xfrm>
            <a:off x="523848" y="2399485"/>
            <a:ext cx="2568729" cy="1519686"/>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19" name="Title 3">
            <a:extLst>
              <a:ext uri="{FF2B5EF4-FFF2-40B4-BE49-F238E27FC236}">
                <a16:creationId xmlns:a16="http://schemas.microsoft.com/office/drawing/2014/main" id="{C9FB05B2-CDCC-440E-8DC2-A39D64F22B8D}"/>
              </a:ext>
            </a:extLst>
          </p:cNvPr>
          <p:cNvSpPr txBox="1">
            <a:spLocks/>
          </p:cNvSpPr>
          <p:nvPr/>
        </p:nvSpPr>
        <p:spPr>
          <a:xfrm>
            <a:off x="904895" y="678684"/>
            <a:ext cx="10325482" cy="83185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000" b="1" i="0" kern="1200">
                <a:solidFill>
                  <a:srgbClr val="717272"/>
                </a:solidFill>
                <a:latin typeface="Montserrat" pitchFamily="2" charset="77"/>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2476B7"/>
                </a:solidFill>
                <a:effectLst/>
                <a:uLnTx/>
                <a:uFillTx/>
                <a:latin typeface="Montserrat" pitchFamily="2" charset="77"/>
                <a:ea typeface="+mj-ea"/>
                <a:cs typeface="+mj-cs"/>
              </a:rPr>
              <a:t>Assess your </a:t>
            </a:r>
            <a:r>
              <a:rPr lang="en-US" sz="3600" dirty="0">
                <a:solidFill>
                  <a:srgbClr val="2476B7"/>
                </a:solidFill>
              </a:rPr>
              <a:t>ec</a:t>
            </a:r>
            <a:r>
              <a:rPr kumimoji="0" lang="en-US" sz="3600" b="1" i="0" u="none" strike="noStrike" kern="1200" cap="none" spc="0" normalizeH="0" baseline="0" noProof="0" dirty="0">
                <a:ln>
                  <a:noFill/>
                </a:ln>
                <a:solidFill>
                  <a:srgbClr val="2476B7"/>
                </a:solidFill>
                <a:effectLst/>
                <a:uLnTx/>
                <a:uFillTx/>
                <a:latin typeface="Montserrat" pitchFamily="2" charset="77"/>
                <a:ea typeface="+mj-ea"/>
                <a:cs typeface="+mj-cs"/>
              </a:rPr>
              <a:t>osystem and influencers to refine </a:t>
            </a:r>
            <a:r>
              <a:rPr lang="en-US" sz="3600" dirty="0">
                <a:solidFill>
                  <a:srgbClr val="2476B7"/>
                </a:solidFill>
              </a:rPr>
              <a:t>y</a:t>
            </a:r>
            <a:r>
              <a:rPr kumimoji="0" lang="en-US" sz="3600" b="1" i="0" u="none" strike="noStrike" kern="1200" cap="none" spc="0" normalizeH="0" baseline="0" noProof="0" dirty="0">
                <a:ln>
                  <a:noFill/>
                </a:ln>
                <a:solidFill>
                  <a:srgbClr val="2476B7"/>
                </a:solidFill>
                <a:effectLst/>
                <a:uLnTx/>
                <a:uFillTx/>
                <a:latin typeface="Montserrat" pitchFamily="2" charset="77"/>
                <a:ea typeface="+mj-ea"/>
                <a:cs typeface="+mj-cs"/>
              </a:rPr>
              <a:t>our IT strategic priority </a:t>
            </a:r>
            <a:r>
              <a:rPr lang="en-US" sz="3600" dirty="0">
                <a:solidFill>
                  <a:srgbClr val="2476B7"/>
                </a:solidFill>
              </a:rPr>
              <a:t>i</a:t>
            </a:r>
            <a:r>
              <a:rPr kumimoji="0" lang="en-US" sz="3600" b="1" i="0" u="none" strike="noStrike" kern="1200" cap="none" spc="0" normalizeH="0" baseline="0" noProof="0" dirty="0">
                <a:ln>
                  <a:noFill/>
                </a:ln>
                <a:solidFill>
                  <a:srgbClr val="2476B7"/>
                </a:solidFill>
                <a:effectLst/>
                <a:uLnTx/>
                <a:uFillTx/>
                <a:latin typeface="Montserrat" pitchFamily="2" charset="77"/>
                <a:ea typeface="+mj-ea"/>
                <a:cs typeface="+mj-cs"/>
              </a:rPr>
              <a:t>nitiatives</a:t>
            </a:r>
          </a:p>
        </p:txBody>
      </p:sp>
      <p:sp>
        <p:nvSpPr>
          <p:cNvPr id="12" name="Arrow: Chevron 11">
            <a:extLst>
              <a:ext uri="{FF2B5EF4-FFF2-40B4-BE49-F238E27FC236}">
                <a16:creationId xmlns:a16="http://schemas.microsoft.com/office/drawing/2014/main" id="{6F1B3695-43FB-4D51-9A2C-929F8E39EC2B}"/>
              </a:ext>
            </a:extLst>
          </p:cNvPr>
          <p:cNvSpPr/>
          <p:nvPr/>
        </p:nvSpPr>
        <p:spPr>
          <a:xfrm>
            <a:off x="3696233" y="2833352"/>
            <a:ext cx="207675" cy="785611"/>
          </a:xfrm>
          <a:prstGeom prst="chevron">
            <a:avLst/>
          </a:prstGeom>
          <a:solidFill>
            <a:schemeClr val="accent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000000"/>
              </a:solidFill>
              <a:effectLst/>
              <a:uLnTx/>
              <a:uFillTx/>
              <a:latin typeface="Roboto Light" panose="02000000000000000000" pitchFamily="2" charset="0"/>
              <a:ea typeface="+mn-ea"/>
              <a:cs typeface="+mn-cs"/>
            </a:endParaRPr>
          </a:p>
        </p:txBody>
      </p:sp>
      <p:sp>
        <p:nvSpPr>
          <p:cNvPr id="21" name="Arrow: Chevron 20">
            <a:extLst>
              <a:ext uri="{FF2B5EF4-FFF2-40B4-BE49-F238E27FC236}">
                <a16:creationId xmlns:a16="http://schemas.microsoft.com/office/drawing/2014/main" id="{E85A4872-D4F5-4068-9C36-5F37E7478A44}"/>
              </a:ext>
            </a:extLst>
          </p:cNvPr>
          <p:cNvSpPr/>
          <p:nvPr/>
        </p:nvSpPr>
        <p:spPr>
          <a:xfrm>
            <a:off x="7905487" y="2818325"/>
            <a:ext cx="207675" cy="785611"/>
          </a:xfrm>
          <a:prstGeom prst="chevron">
            <a:avLst/>
          </a:prstGeom>
          <a:solidFill>
            <a:schemeClr val="accent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000000"/>
              </a:solidFill>
              <a:effectLst/>
              <a:uLnTx/>
              <a:uFillTx/>
              <a:latin typeface="Roboto Light" panose="02000000000000000000" pitchFamily="2" charset="0"/>
              <a:ea typeface="+mn-ea"/>
              <a:cs typeface="+mn-cs"/>
            </a:endParaRPr>
          </a:p>
        </p:txBody>
      </p:sp>
      <p:sp>
        <p:nvSpPr>
          <p:cNvPr id="13" name="Right Bracket 12">
            <a:extLst>
              <a:ext uri="{FF2B5EF4-FFF2-40B4-BE49-F238E27FC236}">
                <a16:creationId xmlns:a16="http://schemas.microsoft.com/office/drawing/2014/main" id="{52097ADA-27FE-422C-93E1-AEAD26CCF240}"/>
              </a:ext>
            </a:extLst>
          </p:cNvPr>
          <p:cNvSpPr/>
          <p:nvPr/>
        </p:nvSpPr>
        <p:spPr>
          <a:xfrm rot="5400000">
            <a:off x="6016689" y="-1556086"/>
            <a:ext cx="175789" cy="11359166"/>
          </a:xfrm>
          <a:prstGeom prst="rightBracket">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000000"/>
              </a:solidFill>
              <a:effectLst/>
              <a:uLnTx/>
              <a:uFillTx/>
              <a:latin typeface="Roboto Light" panose="02000000000000000000" pitchFamily="2" charset="0"/>
              <a:ea typeface="+mn-ea"/>
              <a:cs typeface="+mn-cs"/>
            </a:endParaRPr>
          </a:p>
        </p:txBody>
      </p:sp>
      <p:sp>
        <p:nvSpPr>
          <p:cNvPr id="23" name="Arrow: Chevron 22">
            <a:extLst>
              <a:ext uri="{FF2B5EF4-FFF2-40B4-BE49-F238E27FC236}">
                <a16:creationId xmlns:a16="http://schemas.microsoft.com/office/drawing/2014/main" id="{04D57647-8DFE-4225-BF74-47FE95901AB2}"/>
              </a:ext>
            </a:extLst>
          </p:cNvPr>
          <p:cNvSpPr/>
          <p:nvPr/>
        </p:nvSpPr>
        <p:spPr>
          <a:xfrm rot="5400000">
            <a:off x="5791207" y="4039669"/>
            <a:ext cx="207675" cy="785611"/>
          </a:xfrm>
          <a:prstGeom prst="chevron">
            <a:avLst/>
          </a:prstGeom>
          <a:solidFill>
            <a:schemeClr val="accent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000000"/>
              </a:solidFill>
              <a:effectLst/>
              <a:uLnTx/>
              <a:uFillTx/>
              <a:latin typeface="Roboto Light" panose="02000000000000000000" pitchFamily="2" charset="0"/>
              <a:ea typeface="+mn-ea"/>
              <a:cs typeface="+mn-cs"/>
            </a:endParaRPr>
          </a:p>
        </p:txBody>
      </p:sp>
      <p:sp>
        <p:nvSpPr>
          <p:cNvPr id="24" name="Slide Number Placeholder 1">
            <a:extLst>
              <a:ext uri="{FF2B5EF4-FFF2-40B4-BE49-F238E27FC236}">
                <a16:creationId xmlns:a16="http://schemas.microsoft.com/office/drawing/2014/main" id="{7FC8B491-DBCA-418C-AEC6-1BD3E9122773}"/>
              </a:ext>
            </a:extLst>
          </p:cNvPr>
          <p:cNvSpPr txBox="1">
            <a:spLocks/>
          </p:cNvSpPr>
          <p:nvPr/>
        </p:nvSpPr>
        <p:spPr>
          <a:xfrm>
            <a:off x="9731475" y="6418229"/>
            <a:ext cx="2240414" cy="12125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0" marR="0" lvl="0" indent="0" algn="r" defTabSz="914400" rtl="0" eaLnBrk="1" fontAlgn="auto" latinLnBrk="0" hangingPunct="1">
              <a:lnSpc>
                <a:spcPct val="100000"/>
              </a:lnSpc>
              <a:spcBef>
                <a:spcPts val="161"/>
              </a:spcBef>
              <a:spcAft>
                <a:spcPts val="0"/>
              </a:spcAft>
              <a:buClrTx/>
              <a:buSzTx/>
              <a:buFontTx/>
              <a:buNone/>
              <a:tabLst>
                <a:tab pos="1309472" algn="l"/>
              </a:tabLst>
              <a:defRPr/>
            </a:pPr>
            <a:r>
              <a:rPr kumimoji="0" lang="en-CA" sz="790" b="0" i="0" u="none" strike="noStrike" kern="1200" cap="none" spc="0" normalizeH="0" baseline="0" noProof="0" dirty="0">
                <a:ln>
                  <a:noFill/>
                </a:ln>
                <a:solidFill>
                  <a:srgbClr val="000000">
                    <a:lumMod val="50000"/>
                    <a:lumOff val="50000"/>
                  </a:srgbClr>
                </a:solidFill>
                <a:effectLst/>
                <a:uLnTx/>
                <a:uFillTx/>
                <a:latin typeface="Exo" panose="02000303000000000000" pitchFamily="2" charset="0"/>
                <a:ea typeface="+mn-ea"/>
                <a:cs typeface="+mn-cs"/>
              </a:rPr>
              <a:t>Info-Tech Research Group   |   </a:t>
            </a:r>
            <a:fld id="{81D60167-4931-47E6-BA6A-407CBD079E47}" type="slidenum">
              <a:rPr kumimoji="0" sz="790" b="0" i="0" u="none" strike="noStrike" kern="1200" cap="none" spc="0" normalizeH="0" baseline="0" noProof="0" smtClean="0">
                <a:ln>
                  <a:noFill/>
                </a:ln>
                <a:solidFill>
                  <a:srgbClr val="000000">
                    <a:lumMod val="50000"/>
                    <a:lumOff val="50000"/>
                  </a:srgbClr>
                </a:solidFill>
                <a:effectLst/>
                <a:uLnTx/>
                <a:uFillTx/>
                <a:latin typeface="Exo" panose="02000303000000000000" pitchFamily="2" charset="0"/>
                <a:ea typeface="+mn-ea"/>
                <a:cs typeface="Arial" panose="020B0604020202020204" pitchFamily="34" charset="0"/>
              </a:rPr>
              <a:pPr marL="7700" marR="0" lvl="0" indent="0" algn="r" defTabSz="914400" rtl="0" eaLnBrk="1" fontAlgn="auto" latinLnBrk="0" hangingPunct="1">
                <a:lnSpc>
                  <a:spcPct val="100000"/>
                </a:lnSpc>
                <a:spcBef>
                  <a:spcPts val="161"/>
                </a:spcBef>
                <a:spcAft>
                  <a:spcPts val="0"/>
                </a:spcAft>
                <a:buClrTx/>
                <a:buSzTx/>
                <a:buFontTx/>
                <a:buNone/>
                <a:tabLst>
                  <a:tab pos="1309472" algn="l"/>
                </a:tabLst>
                <a:defRPr/>
              </a:pPr>
              <a:t>11</a:t>
            </a:fld>
            <a:endParaRPr kumimoji="0" sz="790" b="0" i="0" u="none" strike="noStrike" kern="1200" cap="none" spc="0" normalizeH="0" baseline="0" noProof="0" dirty="0">
              <a:ln>
                <a:noFill/>
              </a:ln>
              <a:solidFill>
                <a:srgbClr val="000000">
                  <a:lumMod val="50000"/>
                  <a:lumOff val="50000"/>
                </a:srgbClr>
              </a:solidFill>
              <a:effectLst/>
              <a:uLnTx/>
              <a:uFillTx/>
              <a:latin typeface="Exo" panose="02000303000000000000" pitchFamily="2" charset="0"/>
              <a:ea typeface="+mn-ea"/>
              <a:cs typeface="Arial" panose="020B0604020202020204" pitchFamily="34" charset="0"/>
            </a:endParaRPr>
          </a:p>
        </p:txBody>
      </p:sp>
      <p:pic>
        <p:nvPicPr>
          <p:cNvPr id="2" name="Picture 1">
            <a:extLst>
              <a:ext uri="{FF2B5EF4-FFF2-40B4-BE49-F238E27FC236}">
                <a16:creationId xmlns:a16="http://schemas.microsoft.com/office/drawing/2014/main" id="{E4C403BC-85A0-4879-89FA-07D54EB6AC6F}"/>
              </a:ext>
            </a:extLst>
          </p:cNvPr>
          <p:cNvPicPr>
            <a:picLocks noChangeAspect="1"/>
          </p:cNvPicPr>
          <p:nvPr/>
        </p:nvPicPr>
        <p:blipFill rotWithShape="1">
          <a:blip r:embed="rId5"/>
          <a:srcRect l="26372" t="28572" r="15810" b="18846"/>
          <a:stretch/>
        </p:blipFill>
        <p:spPr>
          <a:xfrm>
            <a:off x="4442180" y="2459864"/>
            <a:ext cx="2911521" cy="1489424"/>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22" name="Picture 21">
            <a:extLst>
              <a:ext uri="{FF2B5EF4-FFF2-40B4-BE49-F238E27FC236}">
                <a16:creationId xmlns:a16="http://schemas.microsoft.com/office/drawing/2014/main" id="{D6B4FEA8-F5DB-42F2-A20F-6B3956707B58}"/>
              </a:ext>
            </a:extLst>
          </p:cNvPr>
          <p:cNvPicPr>
            <a:picLocks noChangeAspect="1"/>
          </p:cNvPicPr>
          <p:nvPr/>
        </p:nvPicPr>
        <p:blipFill rotWithShape="1">
          <a:blip r:embed="rId6"/>
          <a:srcRect l="23486" t="39126" r="26926" b="15856"/>
          <a:stretch/>
        </p:blipFill>
        <p:spPr>
          <a:xfrm>
            <a:off x="8621684" y="2470681"/>
            <a:ext cx="2911521" cy="1486790"/>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8967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12146" y="1669664"/>
            <a:ext cx="6266706" cy="693154"/>
          </a:xfrm>
          <a:solidFill>
            <a:schemeClr val="bg1"/>
          </a:solidFill>
        </p:spPr>
        <p:txBody>
          <a:bodyPr>
            <a:noAutofit/>
          </a:bodyPr>
          <a:lstStyle/>
          <a:p>
            <a:r>
              <a:rPr lang="en-US" sz="1400" b="0" dirty="0">
                <a:solidFill>
                  <a:schemeClr val="accent6">
                    <a:lumMod val="75000"/>
                  </a:schemeClr>
                </a:solidFill>
                <a:latin typeface="Roboto Light" panose="02000000000000000000" pitchFamily="2" charset="0"/>
                <a:ea typeface="Roboto Light" panose="02000000000000000000" pitchFamily="2" charset="0"/>
              </a:rPr>
              <a:t>A PESTLE analysis is a useful tool for understanding the broader ecosystem within which Durable Goods Manufacturing IT is operating to gauge external impacts and influencers on your institution. </a:t>
            </a:r>
          </a:p>
        </p:txBody>
      </p:sp>
      <p:sp>
        <p:nvSpPr>
          <p:cNvPr id="5" name="Title 4"/>
          <p:cNvSpPr>
            <a:spLocks noGrp="1"/>
          </p:cNvSpPr>
          <p:nvPr>
            <p:ph type="title"/>
          </p:nvPr>
        </p:nvSpPr>
        <p:spPr>
          <a:xfrm>
            <a:off x="567847" y="804407"/>
            <a:ext cx="3829982" cy="2624593"/>
          </a:xfrm>
        </p:spPr>
        <p:txBody>
          <a:bodyPr>
            <a:noAutofit/>
          </a:bodyPr>
          <a:lstStyle/>
          <a:p>
            <a:r>
              <a:rPr lang="en-US" sz="3600" dirty="0"/>
              <a:t>Durable Goods PESTLE analysis</a:t>
            </a:r>
            <a:endParaRPr lang="en-CA" sz="3600" dirty="0"/>
          </a:p>
        </p:txBody>
      </p:sp>
      <p:graphicFrame>
        <p:nvGraphicFramePr>
          <p:cNvPr id="6" name="Table 5">
            <a:extLst>
              <a:ext uri="{FF2B5EF4-FFF2-40B4-BE49-F238E27FC236}">
                <a16:creationId xmlns:a16="http://schemas.microsoft.com/office/drawing/2014/main" id="{67F76AE2-9EC6-4E66-819E-9D3EE40B8752}"/>
              </a:ext>
            </a:extLst>
          </p:cNvPr>
          <p:cNvGraphicFramePr>
            <a:graphicFrameLocks noGrp="1"/>
          </p:cNvGraphicFramePr>
          <p:nvPr>
            <p:extLst>
              <p:ext uri="{D42A27DB-BD31-4B8C-83A1-F6EECF244321}">
                <p14:modId xmlns:p14="http://schemas.microsoft.com/office/powerpoint/2010/main" val="2671996215"/>
              </p:ext>
            </p:extLst>
          </p:nvPr>
        </p:nvGraphicFramePr>
        <p:xfrm>
          <a:off x="5372100" y="2527300"/>
          <a:ext cx="6146798" cy="3726447"/>
        </p:xfrm>
        <a:graphic>
          <a:graphicData uri="http://schemas.openxmlformats.org/drawingml/2006/table">
            <a:tbl>
              <a:tblPr firstRow="1" bandRow="1">
                <a:effectLst>
                  <a:outerShdw blurRad="63500" sx="102000" sy="102000" algn="ctr" rotWithShape="0">
                    <a:prstClr val="black">
                      <a:alpha val="40000"/>
                    </a:prstClr>
                  </a:outerShdw>
                </a:effectLst>
                <a:tableStyleId>{D27102A9-8310-4765-A935-A1911B00CA55}</a:tableStyleId>
              </a:tblPr>
              <a:tblGrid>
                <a:gridCol w="451970">
                  <a:extLst>
                    <a:ext uri="{9D8B030D-6E8A-4147-A177-3AD203B41FA5}">
                      <a16:colId xmlns:a16="http://schemas.microsoft.com/office/drawing/2014/main" val="20000"/>
                    </a:ext>
                  </a:extLst>
                </a:gridCol>
                <a:gridCol w="2621429">
                  <a:extLst>
                    <a:ext uri="{9D8B030D-6E8A-4147-A177-3AD203B41FA5}">
                      <a16:colId xmlns:a16="http://schemas.microsoft.com/office/drawing/2014/main" val="20001"/>
                    </a:ext>
                  </a:extLst>
                </a:gridCol>
                <a:gridCol w="2621429">
                  <a:extLst>
                    <a:ext uri="{9D8B030D-6E8A-4147-A177-3AD203B41FA5}">
                      <a16:colId xmlns:a16="http://schemas.microsoft.com/office/drawing/2014/main" val="20002"/>
                    </a:ext>
                  </a:extLst>
                </a:gridCol>
                <a:gridCol w="451970">
                  <a:extLst>
                    <a:ext uri="{9D8B030D-6E8A-4147-A177-3AD203B41FA5}">
                      <a16:colId xmlns:a16="http://schemas.microsoft.com/office/drawing/2014/main" val="20003"/>
                    </a:ext>
                  </a:extLst>
                </a:gridCol>
              </a:tblGrid>
              <a:tr h="1181783">
                <a:tc>
                  <a:txBody>
                    <a:bodyPr/>
                    <a:lstStyle/>
                    <a:p>
                      <a:pPr algn="ctr"/>
                      <a:r>
                        <a:rPr lang="en-CA" sz="1200" b="1" dirty="0">
                          <a:solidFill>
                            <a:schemeClr val="bg2"/>
                          </a:solidFill>
                        </a:rPr>
                        <a:t>Political</a:t>
                      </a:r>
                    </a:p>
                  </a:txBody>
                  <a:tcPr vert="vert270">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accent3">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33333"/>
                          </a:solidFill>
                          <a:effectLst/>
                          <a:uLnTx/>
                          <a:uFillTx/>
                          <a:latin typeface="+mn-lt"/>
                          <a:ea typeface="+mn-ea"/>
                          <a:cs typeface="+mn-cs"/>
                        </a:rPr>
                        <a:t>Examine </a:t>
                      </a:r>
                      <a:r>
                        <a:rPr kumimoji="0" lang="en-US" sz="1200" b="1" i="0" u="none" strike="noStrike" kern="1200" cap="none" spc="0" normalizeH="0" baseline="0" noProof="0" dirty="0">
                          <a:ln>
                            <a:noFill/>
                          </a:ln>
                          <a:solidFill>
                            <a:schemeClr val="accent3">
                              <a:lumMod val="75000"/>
                            </a:schemeClr>
                          </a:solidFill>
                          <a:effectLst/>
                          <a:uLnTx/>
                          <a:uFillTx/>
                          <a:latin typeface="+mn-lt"/>
                          <a:ea typeface="+mn-ea"/>
                          <a:cs typeface="+mn-cs"/>
                        </a:rPr>
                        <a:t>political</a:t>
                      </a:r>
                      <a:r>
                        <a:rPr kumimoji="0" lang="en-US" sz="1200" b="0" i="0" u="none" strike="noStrike" kern="1200" cap="none" spc="0" normalizeH="0" baseline="0" noProof="0" dirty="0">
                          <a:ln>
                            <a:noFill/>
                          </a:ln>
                          <a:solidFill>
                            <a:srgbClr val="A24130"/>
                          </a:solidFill>
                          <a:effectLst/>
                          <a:uLnTx/>
                          <a:uFillTx/>
                          <a:latin typeface="+mn-lt"/>
                          <a:ea typeface="+mn-ea"/>
                          <a:cs typeface="+mn-cs"/>
                        </a:rPr>
                        <a:t> </a:t>
                      </a:r>
                      <a:r>
                        <a:rPr kumimoji="0" lang="en-US" sz="1200" b="0" i="0" u="none" strike="noStrike" kern="1200" cap="none" spc="0" normalizeH="0" baseline="0" noProof="0" dirty="0">
                          <a:ln>
                            <a:noFill/>
                          </a:ln>
                          <a:solidFill>
                            <a:srgbClr val="333333"/>
                          </a:solidFill>
                          <a:effectLst/>
                          <a:uLnTx/>
                          <a:uFillTx/>
                          <a:latin typeface="+mn-lt"/>
                          <a:ea typeface="+mn-ea"/>
                          <a:cs typeface="+mn-cs"/>
                        </a:rPr>
                        <a:t>factors such as taxes, zoning restrictions, policy, and regulation.</a:t>
                      </a: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rgbClr val="333333"/>
                          </a:solidFill>
                          <a:effectLst/>
                          <a:uLnTx/>
                          <a:uFillTx/>
                          <a:latin typeface="+mn-lt"/>
                          <a:ea typeface="+mn-ea"/>
                          <a:cs typeface="+mn-cs"/>
                        </a:rPr>
                        <a:t>Examine </a:t>
                      </a:r>
                      <a:r>
                        <a:rPr kumimoji="0" lang="en-US" sz="1200" b="1" i="0" u="none" strike="noStrike" kern="1200" cap="none" spc="0" normalizeH="0" baseline="0" noProof="0" dirty="0">
                          <a:ln>
                            <a:noFill/>
                          </a:ln>
                          <a:solidFill>
                            <a:schemeClr val="accent3">
                              <a:lumMod val="75000"/>
                            </a:schemeClr>
                          </a:solidFill>
                          <a:effectLst/>
                          <a:uLnTx/>
                          <a:uFillTx/>
                          <a:latin typeface="+mn-lt"/>
                          <a:ea typeface="+mn-ea"/>
                          <a:cs typeface="+mn-cs"/>
                        </a:rPr>
                        <a:t>economic</a:t>
                      </a:r>
                      <a:r>
                        <a:rPr kumimoji="0" lang="en-US" sz="1200" b="0" i="0" u="none" strike="noStrike" kern="1200" cap="none" spc="0" normalizeH="0" baseline="0" noProof="0" dirty="0">
                          <a:ln>
                            <a:noFill/>
                          </a:ln>
                          <a:solidFill>
                            <a:srgbClr val="A24130"/>
                          </a:solidFill>
                          <a:effectLst/>
                          <a:uLnTx/>
                          <a:uFillTx/>
                          <a:latin typeface="+mn-lt"/>
                          <a:ea typeface="+mn-ea"/>
                          <a:cs typeface="+mn-cs"/>
                        </a:rPr>
                        <a:t> </a:t>
                      </a:r>
                      <a:r>
                        <a:rPr kumimoji="0" lang="en-US" sz="1200" b="0" i="0" u="none" strike="noStrike" kern="1200" cap="none" spc="0" normalizeH="0" baseline="0" noProof="0" dirty="0">
                          <a:ln>
                            <a:noFill/>
                          </a:ln>
                          <a:solidFill>
                            <a:srgbClr val="333333"/>
                          </a:solidFill>
                          <a:effectLst/>
                          <a:uLnTx/>
                          <a:uFillTx/>
                          <a:latin typeface="+mn-lt"/>
                          <a:ea typeface="+mn-ea"/>
                          <a:cs typeface="+mn-cs"/>
                        </a:rPr>
                        <a:t>factors such as interest rates, inflation rate, exchange rates, the financial and stock markets, and the job market.</a:t>
                      </a: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lumMod val="95000"/>
                      </a:schemeClr>
                    </a:solidFill>
                  </a:tcPr>
                </a:tc>
                <a:tc>
                  <a:txBody>
                    <a:bodyPr/>
                    <a:lstStyle/>
                    <a:p>
                      <a:pPr algn="ctr"/>
                      <a:r>
                        <a:rPr lang="en-CA" sz="1200" b="1" dirty="0">
                          <a:solidFill>
                            <a:schemeClr val="bg2"/>
                          </a:solidFill>
                        </a:rPr>
                        <a:t>Economic</a:t>
                      </a:r>
                    </a:p>
                  </a:txBody>
                  <a:tcPr vert="vert">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10000"/>
                  </a:ext>
                </a:extLst>
              </a:tr>
              <a:tr h="1363596">
                <a:tc>
                  <a:txBody>
                    <a:bodyPr/>
                    <a:lstStyle/>
                    <a:p>
                      <a:pPr algn="ctr"/>
                      <a:r>
                        <a:rPr lang="en-CA" sz="1200" b="1" dirty="0">
                          <a:solidFill>
                            <a:schemeClr val="bg2"/>
                          </a:solidFill>
                        </a:rPr>
                        <a:t>Social</a:t>
                      </a:r>
                    </a:p>
                  </a:txBody>
                  <a:tcPr vert="vert270">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accent3">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33333"/>
                          </a:solidFill>
                          <a:effectLst/>
                          <a:uLnTx/>
                          <a:uFillTx/>
                          <a:latin typeface="+mn-lt"/>
                          <a:ea typeface="+mn-ea"/>
                          <a:cs typeface="+mn-cs"/>
                        </a:rPr>
                        <a:t>Examine </a:t>
                      </a:r>
                      <a:r>
                        <a:rPr kumimoji="0" lang="en-US" sz="1200" b="1" i="0" u="none" strike="noStrike" kern="1200" cap="none" spc="0" normalizeH="0" baseline="0" noProof="0" dirty="0">
                          <a:ln>
                            <a:noFill/>
                          </a:ln>
                          <a:solidFill>
                            <a:schemeClr val="accent3">
                              <a:lumMod val="75000"/>
                            </a:schemeClr>
                          </a:solidFill>
                          <a:effectLst/>
                          <a:uLnTx/>
                          <a:uFillTx/>
                          <a:latin typeface="+mn-lt"/>
                          <a:ea typeface="+mn-ea"/>
                          <a:cs typeface="+mn-cs"/>
                        </a:rPr>
                        <a:t>social </a:t>
                      </a:r>
                      <a:r>
                        <a:rPr kumimoji="0" lang="en-US" sz="1200" b="0" i="0" u="none" strike="noStrike" kern="1200" cap="none" spc="0" normalizeH="0" baseline="0" noProof="0" dirty="0">
                          <a:ln>
                            <a:noFill/>
                          </a:ln>
                          <a:solidFill>
                            <a:srgbClr val="333333"/>
                          </a:solidFill>
                          <a:effectLst/>
                          <a:uLnTx/>
                          <a:uFillTx/>
                          <a:latin typeface="+mn-lt"/>
                          <a:ea typeface="+mn-ea"/>
                          <a:cs typeface="+mn-cs"/>
                        </a:rPr>
                        <a:t>factors such as gender, race, age, income, disabilities, educational attainment, employment status, and religion.</a:t>
                      </a: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333333"/>
                          </a:solidFill>
                          <a:effectLst/>
                          <a:uLnTx/>
                          <a:uFillTx/>
                          <a:latin typeface="+mn-lt"/>
                          <a:ea typeface="+mn-ea"/>
                          <a:cs typeface="+mn-cs"/>
                        </a:rPr>
                        <a:t>Examine </a:t>
                      </a:r>
                      <a:r>
                        <a:rPr kumimoji="0" lang="en-US" sz="1200" b="1" i="0" u="none" strike="noStrike" kern="1200" cap="none" spc="0" normalizeH="0" baseline="0" noProof="0" dirty="0">
                          <a:ln>
                            <a:noFill/>
                          </a:ln>
                          <a:solidFill>
                            <a:schemeClr val="accent3">
                              <a:lumMod val="75000"/>
                            </a:schemeClr>
                          </a:solidFill>
                          <a:effectLst/>
                          <a:uLnTx/>
                          <a:uFillTx/>
                          <a:latin typeface="+mn-lt"/>
                          <a:ea typeface="+mn-ea"/>
                          <a:cs typeface="+mn-cs"/>
                        </a:rPr>
                        <a:t>technological</a:t>
                      </a:r>
                      <a:r>
                        <a:rPr kumimoji="0" lang="en-US" sz="1200" b="1" i="0" u="none" strike="noStrike" kern="1200" cap="none" spc="0" normalizeH="0" baseline="0" noProof="0" dirty="0">
                          <a:ln>
                            <a:noFill/>
                          </a:ln>
                          <a:solidFill>
                            <a:srgbClr val="333333"/>
                          </a:solidFill>
                          <a:effectLst/>
                          <a:uLnTx/>
                          <a:uFillTx/>
                          <a:latin typeface="+mn-lt"/>
                          <a:ea typeface="+mn-ea"/>
                          <a:cs typeface="+mn-cs"/>
                        </a:rPr>
                        <a:t> </a:t>
                      </a:r>
                      <a:r>
                        <a:rPr kumimoji="0" lang="en-US" sz="1200" b="0" i="0" u="none" strike="noStrike" kern="1200" cap="none" spc="0" normalizeH="0" baseline="0" noProof="0" dirty="0">
                          <a:ln>
                            <a:noFill/>
                          </a:ln>
                          <a:solidFill>
                            <a:srgbClr val="333333"/>
                          </a:solidFill>
                          <a:effectLst/>
                          <a:uLnTx/>
                          <a:uFillTx/>
                          <a:latin typeface="+mn-lt"/>
                          <a:ea typeface="+mn-ea"/>
                          <a:cs typeface="+mn-cs"/>
                        </a:rPr>
                        <a:t>factors such as infrastructure, applications, enterprise architecture, availability of emerging tech, and technology end-of-life.</a:t>
                      </a: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lumMod val="95000"/>
                      </a:schemeClr>
                    </a:solidFill>
                  </a:tcPr>
                </a:tc>
                <a:tc>
                  <a:txBody>
                    <a:bodyPr/>
                    <a:lstStyle/>
                    <a:p>
                      <a:pPr algn="ctr"/>
                      <a:r>
                        <a:rPr lang="en-CA" sz="1200" b="1" dirty="0">
                          <a:solidFill>
                            <a:schemeClr val="bg2"/>
                          </a:solidFill>
                        </a:rPr>
                        <a:t>Technological</a:t>
                      </a:r>
                    </a:p>
                  </a:txBody>
                  <a:tcPr vert="vert">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10001"/>
                  </a:ext>
                </a:extLst>
              </a:tr>
              <a:tr h="1181068">
                <a:tc>
                  <a:txBody>
                    <a:bodyPr/>
                    <a:lstStyle/>
                    <a:p>
                      <a:pPr algn="ctr"/>
                      <a:r>
                        <a:rPr lang="en-CA" sz="1200" b="1" dirty="0">
                          <a:solidFill>
                            <a:schemeClr val="bg2"/>
                          </a:solidFill>
                        </a:rPr>
                        <a:t>Legal</a:t>
                      </a:r>
                    </a:p>
                  </a:txBody>
                  <a:tcPr vert="vert270">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accent3">
                        <a:lumMod val="75000"/>
                      </a:schemeClr>
                    </a:solidFill>
                  </a:tcPr>
                </a:tc>
                <a:tc>
                  <a:txBody>
                    <a:bodyPr/>
                    <a:lstStyle/>
                    <a:p>
                      <a:pPr marL="0" indent="0" algn="ctr">
                        <a:spcAft>
                          <a:spcPts val="600"/>
                        </a:spcAft>
                        <a:buFont typeface="Arial" panose="020B0604020202020204" pitchFamily="34" charset="0"/>
                        <a:buNone/>
                      </a:pPr>
                      <a:r>
                        <a:rPr kumimoji="0" lang="en-US" sz="1200" b="0" i="0" u="none" strike="noStrike" kern="1200" cap="none" spc="0" normalizeH="0" baseline="0" noProof="0" dirty="0">
                          <a:ln>
                            <a:noFill/>
                          </a:ln>
                          <a:solidFill>
                            <a:srgbClr val="333333"/>
                          </a:solidFill>
                          <a:effectLst/>
                          <a:uLnTx/>
                          <a:uFillTx/>
                          <a:latin typeface="+mn-lt"/>
                          <a:ea typeface="+mn-ea"/>
                          <a:cs typeface="+mn-cs"/>
                        </a:rPr>
                        <a:t>Examine </a:t>
                      </a:r>
                      <a:r>
                        <a:rPr kumimoji="0" lang="en-US" sz="1200" b="1" i="0" u="none" strike="noStrike" kern="1200" cap="none" spc="0" normalizeH="0" baseline="0" noProof="0" dirty="0">
                          <a:ln>
                            <a:noFill/>
                          </a:ln>
                          <a:solidFill>
                            <a:schemeClr val="accent3">
                              <a:lumMod val="75000"/>
                            </a:schemeClr>
                          </a:solidFill>
                          <a:effectLst/>
                          <a:uLnTx/>
                          <a:uFillTx/>
                          <a:latin typeface="+mn-lt"/>
                          <a:ea typeface="+mn-ea"/>
                          <a:cs typeface="+mn-cs"/>
                        </a:rPr>
                        <a:t>legal</a:t>
                      </a:r>
                      <a:r>
                        <a:rPr kumimoji="0" lang="en-US" sz="1200" b="1" i="0" u="none" strike="noStrike" kern="1200" cap="none" spc="0" normalizeH="0" baseline="0" noProof="0" dirty="0">
                          <a:ln>
                            <a:noFill/>
                          </a:ln>
                          <a:solidFill>
                            <a:srgbClr val="A24130"/>
                          </a:solidFill>
                          <a:effectLst/>
                          <a:uLnTx/>
                          <a:uFillTx/>
                          <a:latin typeface="+mn-lt"/>
                          <a:ea typeface="+mn-ea"/>
                          <a:cs typeface="+mn-cs"/>
                        </a:rPr>
                        <a:t> </a:t>
                      </a:r>
                      <a:r>
                        <a:rPr kumimoji="0" lang="en-US" sz="1200" b="0" i="0" u="none" strike="noStrike" kern="1200" cap="none" spc="0" normalizeH="0" baseline="0" noProof="0" dirty="0">
                          <a:ln>
                            <a:noFill/>
                          </a:ln>
                          <a:solidFill>
                            <a:srgbClr val="333333"/>
                          </a:solidFill>
                          <a:effectLst/>
                          <a:uLnTx/>
                          <a:uFillTx/>
                          <a:latin typeface="+mn-lt"/>
                          <a:ea typeface="+mn-ea"/>
                          <a:cs typeface="+mn-cs"/>
                        </a:rPr>
                        <a:t>factors such as trade laws, labor laws, environmental laws, and privacy laws. </a:t>
                      </a:r>
                      <a:endParaRPr lang="en-CA" sz="1200" b="0" dirty="0"/>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333333"/>
                          </a:solidFill>
                          <a:effectLst/>
                          <a:uLnTx/>
                          <a:uFillTx/>
                          <a:latin typeface="+mn-lt"/>
                          <a:ea typeface="+mn-ea"/>
                          <a:cs typeface="+mn-cs"/>
                        </a:rPr>
                        <a:t>Examine </a:t>
                      </a:r>
                      <a:r>
                        <a:rPr kumimoji="0" lang="en-US" sz="1200" b="1" i="0" u="none" strike="noStrike" kern="1200" cap="none" spc="0" normalizeH="0" baseline="0" noProof="0" dirty="0">
                          <a:ln>
                            <a:noFill/>
                          </a:ln>
                          <a:solidFill>
                            <a:schemeClr val="accent3">
                              <a:lumMod val="75000"/>
                            </a:schemeClr>
                          </a:solidFill>
                          <a:effectLst/>
                          <a:uLnTx/>
                          <a:uFillTx/>
                          <a:latin typeface="+mn-lt"/>
                          <a:ea typeface="+mn-ea"/>
                          <a:cs typeface="+mn-cs"/>
                        </a:rPr>
                        <a:t>environmental</a:t>
                      </a:r>
                      <a:r>
                        <a:rPr kumimoji="0" lang="en-US" sz="1200" b="1" i="0" u="none" strike="noStrike" kern="1200" cap="none" spc="0" normalizeH="0" baseline="0" noProof="0" dirty="0">
                          <a:ln>
                            <a:noFill/>
                          </a:ln>
                          <a:solidFill>
                            <a:srgbClr val="A24130"/>
                          </a:solidFill>
                          <a:effectLst/>
                          <a:uLnTx/>
                          <a:uFillTx/>
                          <a:latin typeface="+mn-lt"/>
                          <a:ea typeface="+mn-ea"/>
                          <a:cs typeface="+mn-cs"/>
                        </a:rPr>
                        <a:t> </a:t>
                      </a:r>
                      <a:r>
                        <a:rPr kumimoji="0" lang="en-US" sz="1200" b="0" i="0" u="none" strike="noStrike" kern="1200" cap="none" spc="0" normalizeH="0" baseline="0" noProof="0" dirty="0">
                          <a:ln>
                            <a:noFill/>
                          </a:ln>
                          <a:solidFill>
                            <a:srgbClr val="333333"/>
                          </a:solidFill>
                          <a:effectLst/>
                          <a:uLnTx/>
                          <a:uFillTx/>
                          <a:latin typeface="+mn-lt"/>
                          <a:ea typeface="+mn-ea"/>
                          <a:cs typeface="+mn-cs"/>
                        </a:rPr>
                        <a:t>factors such as green initiatives, ethical issues, weather patterns, and pollution. </a:t>
                      </a:r>
                      <a:endParaRPr lang="en-CA" sz="1200" b="0" dirty="0"/>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lumMod val="95000"/>
                      </a:schemeClr>
                    </a:solidFill>
                  </a:tcPr>
                </a:tc>
                <a:tc>
                  <a:txBody>
                    <a:bodyPr/>
                    <a:lstStyle/>
                    <a:p>
                      <a:pPr algn="ctr"/>
                      <a:r>
                        <a:rPr lang="en-CA" sz="1200" b="1" dirty="0">
                          <a:solidFill>
                            <a:schemeClr val="bg2"/>
                          </a:solidFill>
                        </a:rPr>
                        <a:t>Environmental</a:t>
                      </a:r>
                    </a:p>
                  </a:txBody>
                  <a:tcPr vert="vert">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10002"/>
                  </a:ext>
                </a:extLst>
              </a:tr>
            </a:tbl>
          </a:graphicData>
        </a:graphic>
      </p:graphicFrame>
      <p:sp>
        <p:nvSpPr>
          <p:cNvPr id="8" name="Content Placeholder 1">
            <a:extLst>
              <a:ext uri="{FF2B5EF4-FFF2-40B4-BE49-F238E27FC236}">
                <a16:creationId xmlns:a16="http://schemas.microsoft.com/office/drawing/2014/main" id="{F05F58A4-80F8-439F-8FF4-117448BDEF88}"/>
              </a:ext>
            </a:extLst>
          </p:cNvPr>
          <p:cNvSpPr txBox="1">
            <a:spLocks/>
          </p:cNvSpPr>
          <p:nvPr/>
        </p:nvSpPr>
        <p:spPr>
          <a:xfrm>
            <a:off x="5344747" y="805446"/>
            <a:ext cx="6266706" cy="693154"/>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71727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B4B4B"/>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B4B4B"/>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ts val="2000"/>
              </a:lnSpc>
              <a:spcBef>
                <a:spcPts val="500"/>
              </a:spcBef>
              <a:buFont typeface="Arial" panose="020B0604020202020204" pitchFamily="34" charset="0"/>
              <a:buChar char="•"/>
              <a:defRPr sz="1600" b="0" i="0" kern="1200">
                <a:solidFill>
                  <a:srgbClr val="4B4B4B"/>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ts val="1600"/>
              </a:lnSpc>
              <a:spcBef>
                <a:spcPts val="500"/>
              </a:spcBef>
              <a:buFont typeface="Arial" panose="020B0604020202020204" pitchFamily="34" charset="0"/>
              <a:buChar char="•"/>
              <a:defRPr sz="1600" b="0" i="0" kern="1200">
                <a:solidFill>
                  <a:srgbClr val="4B4B4B"/>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717272"/>
                </a:solidFill>
                <a:effectLst/>
                <a:uLnTx/>
                <a:uFillTx/>
                <a:latin typeface="Montserrat" panose="00000500000000000000" pitchFamily="2" charset="0"/>
                <a:ea typeface="Roboto Light" panose="02000000000000000000" pitchFamily="2" charset="0"/>
                <a:cs typeface="+mn-cs"/>
              </a:rPr>
              <a:t>Know the factors and influencers at work in your </a:t>
            </a:r>
            <a:r>
              <a:rPr lang="en-US" sz="2000" dirty="0">
                <a:latin typeface="Montserrat" panose="00000500000000000000" pitchFamily="2" charset="0"/>
                <a:ea typeface="Roboto Light" panose="02000000000000000000" pitchFamily="2" charset="0"/>
              </a:rPr>
              <a:t>industry’s</a:t>
            </a:r>
            <a:r>
              <a:rPr kumimoji="0" lang="en-US" sz="2000" b="1" i="0" u="none" strike="noStrike" kern="1200" cap="none" spc="0" normalizeH="0" baseline="0" noProof="0" dirty="0">
                <a:ln>
                  <a:noFill/>
                </a:ln>
                <a:solidFill>
                  <a:srgbClr val="717272"/>
                </a:solidFill>
                <a:effectLst/>
                <a:uLnTx/>
                <a:uFillTx/>
                <a:latin typeface="Montserrat" panose="00000500000000000000" pitchFamily="2" charset="0"/>
                <a:ea typeface="Roboto Light" panose="02000000000000000000" pitchFamily="2" charset="0"/>
                <a:cs typeface="+mn-cs"/>
              </a:rPr>
              <a:t> value stream</a:t>
            </a:r>
          </a:p>
        </p:txBody>
      </p:sp>
      <p:sp>
        <p:nvSpPr>
          <p:cNvPr id="7" name="Slide Number Placeholder 2">
            <a:extLst>
              <a:ext uri="{FF2B5EF4-FFF2-40B4-BE49-F238E27FC236}">
                <a16:creationId xmlns:a16="http://schemas.microsoft.com/office/drawing/2014/main" id="{DBD02E4F-92B8-4FBF-9A45-313447A7A07F}"/>
              </a:ext>
            </a:extLst>
          </p:cNvPr>
          <p:cNvSpPr txBox="1">
            <a:spLocks/>
          </p:cNvSpPr>
          <p:nvPr/>
        </p:nvSpPr>
        <p:spPr>
          <a:xfrm>
            <a:off x="9800750" y="6606254"/>
            <a:ext cx="2240414" cy="121252"/>
          </a:xfrm>
          <a:prstGeom prst="rect">
            <a:avLst/>
          </a:prstGeom>
        </p:spPr>
        <p:txBody>
          <a:bodyPr wrap="square" lIns="0" tIns="0" rIns="0" bIns="0">
            <a:noAutofit/>
          </a:bodyPr>
          <a:lstStyle>
            <a:defPPr>
              <a:defRPr lang="en-US"/>
            </a:defPPr>
            <a:lvl1pPr marL="0" algn="r" defTabSz="914400" rtl="0" eaLnBrk="1" latinLnBrk="0" hangingPunct="1">
              <a:defRPr sz="788" b="0" i="0" kern="1200" spc="0" baseline="0">
                <a:solidFill>
                  <a:srgbClr val="636363"/>
                </a:solidFill>
                <a:latin typeface="Exo" pitchFamily="2" charset="77"/>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r>
              <a:rPr kumimoji="0" lang="en-CA" sz="788" b="0" i="0" u="none" strike="noStrike" kern="1200" cap="none" spc="-18" normalizeH="0" baseline="0" noProof="0">
                <a:ln>
                  <a:noFill/>
                </a:ln>
                <a:solidFill>
                  <a:srgbClr val="636363"/>
                </a:solidFill>
                <a:effectLst/>
                <a:uLnTx/>
                <a:uFillTx/>
                <a:latin typeface="Exo" pitchFamily="2" charset="77"/>
                <a:ea typeface="+mn-ea"/>
                <a:cs typeface="Arial"/>
              </a:rPr>
              <a:t>Info-</a:t>
            </a:r>
            <a:r>
              <a:rPr kumimoji="0" lang="en-CA" sz="788" b="0" i="0" u="none" strike="noStrike" kern="1200" cap="none" spc="-103" normalizeH="0" baseline="0" noProof="0">
                <a:ln>
                  <a:noFill/>
                </a:ln>
                <a:solidFill>
                  <a:srgbClr val="636363"/>
                </a:solidFill>
                <a:effectLst/>
                <a:uLnTx/>
                <a:uFillTx/>
                <a:latin typeface="Exo" pitchFamily="2" charset="77"/>
                <a:ea typeface="+mn-ea"/>
                <a:cs typeface="Arial"/>
              </a:rPr>
              <a:t>T</a:t>
            </a:r>
            <a:r>
              <a:rPr kumimoji="0" lang="en-CA" sz="788" b="0" i="0" u="none" strike="noStrike" kern="1200" cap="none" spc="-15" normalizeH="0" baseline="0" noProof="0">
                <a:ln>
                  <a:noFill/>
                </a:ln>
                <a:solidFill>
                  <a:srgbClr val="636363"/>
                </a:solidFill>
                <a:effectLst/>
                <a:uLnTx/>
                <a:uFillTx/>
                <a:latin typeface="Exo" pitchFamily="2" charset="77"/>
                <a:ea typeface="+mn-ea"/>
                <a:cs typeface="Arial"/>
              </a:rPr>
              <a:t>ec</a:t>
            </a:r>
            <a:r>
              <a:rPr kumimoji="0" lang="en-CA" sz="788" b="0" i="0" u="none" strike="noStrike" kern="1200" cap="none" spc="6" normalizeH="0" baseline="0" noProof="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a:ln>
                  <a:noFill/>
                </a:ln>
                <a:solidFill>
                  <a:srgbClr val="636363"/>
                </a:solidFill>
                <a:effectLst/>
                <a:uLnTx/>
                <a:uFillTx/>
                <a:latin typeface="Exo" pitchFamily="2" charset="77"/>
                <a:ea typeface="+mn-ea"/>
                <a:cs typeface="Arial"/>
              </a:rPr>
              <a:t>Researc</a:t>
            </a:r>
            <a:r>
              <a:rPr kumimoji="0" lang="en-CA" sz="788" b="0" i="0" u="none" strike="noStrike" kern="1200" cap="none" spc="6" normalizeH="0" baseline="0" noProof="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a:ln>
                  <a:noFill/>
                </a:ln>
                <a:solidFill>
                  <a:srgbClr val="636363"/>
                </a:solidFill>
                <a:effectLst/>
                <a:uLnTx/>
                <a:uFillTx/>
                <a:latin typeface="Exo" pitchFamily="2" charset="77"/>
                <a:ea typeface="+mn-ea"/>
                <a:cs typeface="Arial"/>
              </a:rPr>
              <a:t>Grou</a:t>
            </a:r>
            <a:r>
              <a:rPr kumimoji="0" lang="en-CA" sz="788" b="0" i="0" u="none" strike="noStrike" kern="1200" cap="none" spc="6" normalizeH="0" baseline="0" noProof="0">
                <a:ln>
                  <a:noFill/>
                </a:ln>
                <a:solidFill>
                  <a:srgbClr val="636363"/>
                </a:solidFill>
                <a:effectLst/>
                <a:uLnTx/>
                <a:uFillTx/>
                <a:latin typeface="Exo" pitchFamily="2" charset="77"/>
                <a:ea typeface="+mn-ea"/>
                <a:cs typeface="Arial"/>
              </a:rPr>
              <a:t>p   |   </a:t>
            </a:r>
            <a:fld id="{81D60167-4931-47E6-BA6A-407CBD079E47}" type="slidenum">
              <a:rPr kumimoji="0" sz="788" b="0" i="0" u="none" strike="noStrike" kern="1200" cap="none" spc="6" normalizeH="0" baseline="0" noProof="0" smtClean="0">
                <a:ln>
                  <a:noFill/>
                </a:ln>
                <a:solidFill>
                  <a:srgbClr val="636363"/>
                </a:solidFill>
                <a:effectLst/>
                <a:uLnTx/>
                <a:uFillTx/>
                <a:latin typeface="Exo" pitchFamily="2" charset="77"/>
                <a:ea typeface="+mn-ea"/>
                <a:cs typeface="Arial" panose="020B0604020202020204" pitchFamily="34" charset="0"/>
              </a:rPr>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t>12</a:t>
            </a:fld>
            <a:endParaRPr kumimoji="0" sz="788" b="0" i="0" u="none" strike="noStrike" kern="1200" cap="none" spc="6" normalizeH="0" baseline="0" noProof="0">
              <a:ln>
                <a:noFill/>
              </a:ln>
              <a:solidFill>
                <a:srgbClr val="636363"/>
              </a:solidFill>
              <a:effectLst/>
              <a:uLnTx/>
              <a:uFillTx/>
              <a:latin typeface="Exo" pitchFamily="2" charset="77"/>
              <a:ea typeface="+mn-ea"/>
              <a:cs typeface="Arial" panose="020B0604020202020204" pitchFamily="34" charset="0"/>
            </a:endParaRPr>
          </a:p>
        </p:txBody>
      </p:sp>
    </p:spTree>
    <p:extLst>
      <p:ext uri="{BB962C8B-B14F-4D97-AF65-F5344CB8AC3E}">
        <p14:creationId xmlns:p14="http://schemas.microsoft.com/office/powerpoint/2010/main" val="1623593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75BB4F-3BD6-3E47-844A-0D1C1B77ED32}"/>
              </a:ext>
            </a:extLst>
          </p:cNvPr>
          <p:cNvSpPr>
            <a:spLocks noGrp="1"/>
          </p:cNvSpPr>
          <p:nvPr>
            <p:ph type="title"/>
          </p:nvPr>
        </p:nvSpPr>
        <p:spPr>
          <a:xfrm>
            <a:off x="352800" y="530399"/>
            <a:ext cx="11341429" cy="1027151"/>
          </a:xfrm>
        </p:spPr>
        <p:txBody>
          <a:bodyPr/>
          <a:lstStyle/>
          <a:p>
            <a:r>
              <a:rPr lang="en-US" sz="3600" b="1" dirty="0">
                <a:solidFill>
                  <a:schemeClr val="accent1"/>
                </a:solidFill>
                <a:latin typeface="Montserrat" panose="00000500000000000000" pitchFamily="2" charset="0"/>
              </a:rPr>
              <a:t>Activity: PESTLE analysis of the Durable Goods Manufacturing value stream </a:t>
            </a:r>
          </a:p>
        </p:txBody>
      </p:sp>
      <p:sp>
        <p:nvSpPr>
          <p:cNvPr id="4" name="Text Placeholder 3">
            <a:extLst>
              <a:ext uri="{FF2B5EF4-FFF2-40B4-BE49-F238E27FC236}">
                <a16:creationId xmlns:a16="http://schemas.microsoft.com/office/drawing/2014/main" id="{7E6D4A53-04AD-4347-B2E1-D571EE0378C6}"/>
              </a:ext>
            </a:extLst>
          </p:cNvPr>
          <p:cNvSpPr>
            <a:spLocks noGrp="1"/>
          </p:cNvSpPr>
          <p:nvPr>
            <p:ph type="body" sz="quarter" idx="11"/>
          </p:nvPr>
        </p:nvSpPr>
        <p:spPr>
          <a:xfrm>
            <a:off x="396181" y="1629147"/>
            <a:ext cx="4115672" cy="367079"/>
          </a:xfrm>
        </p:spPr>
        <p:txBody>
          <a:bodyPr/>
          <a:lstStyle/>
          <a:p>
            <a:r>
              <a:rPr lang="en-US" sz="1600" b="1">
                <a:latin typeface="Roboto Light" panose="02000000000000000000" pitchFamily="2" charset="0"/>
                <a:ea typeface="Roboto Light" panose="02000000000000000000" pitchFamily="2" charset="0"/>
              </a:rPr>
              <a:t>Part 1 Duration: 1 Hour</a:t>
            </a:r>
          </a:p>
        </p:txBody>
      </p:sp>
      <p:sp>
        <p:nvSpPr>
          <p:cNvPr id="5" name="Text Placeholder 4">
            <a:extLst>
              <a:ext uri="{FF2B5EF4-FFF2-40B4-BE49-F238E27FC236}">
                <a16:creationId xmlns:a16="http://schemas.microsoft.com/office/drawing/2014/main" id="{EF339750-B68F-5E41-8400-5569775AF401}"/>
              </a:ext>
            </a:extLst>
          </p:cNvPr>
          <p:cNvSpPr>
            <a:spLocks noGrp="1"/>
          </p:cNvSpPr>
          <p:nvPr>
            <p:ph type="body" sz="quarter" idx="12"/>
          </p:nvPr>
        </p:nvSpPr>
        <p:spPr>
          <a:xfrm>
            <a:off x="384306" y="2067822"/>
            <a:ext cx="11520574" cy="4365696"/>
          </a:xfrm>
        </p:spPr>
        <p:txBody>
          <a:bodyPr numCol="2" spcCol="360000"/>
          <a:lstStyle/>
          <a:p>
            <a:r>
              <a:rPr lang="en-CA" b="1" dirty="0">
                <a:latin typeface="Roboto Light" panose="02000000000000000000" pitchFamily="2" charset="0"/>
                <a:ea typeface="Roboto Light" panose="02000000000000000000" pitchFamily="2" charset="0"/>
              </a:rPr>
              <a:t>Objective:</a:t>
            </a:r>
          </a:p>
          <a:p>
            <a:r>
              <a:rPr lang="en-CA" dirty="0">
                <a:latin typeface="Roboto Light" panose="02000000000000000000" pitchFamily="2" charset="0"/>
                <a:ea typeface="Roboto Light" panose="02000000000000000000" pitchFamily="2" charset="0"/>
              </a:rPr>
              <a:t>To identify </a:t>
            </a:r>
            <a:r>
              <a:rPr lang="en-US" dirty="0">
                <a:latin typeface="Roboto Light" panose="02000000000000000000" pitchFamily="2" charset="0"/>
                <a:ea typeface="Roboto Light" panose="02000000000000000000" pitchFamily="2" charset="0"/>
              </a:rPr>
              <a:t>and analyze the key drivers of change in the Durable Goods value stream. U</a:t>
            </a:r>
            <a:r>
              <a:rPr lang="en-CA" dirty="0">
                <a:latin typeface="Roboto Light" panose="02000000000000000000" pitchFamily="2" charset="0"/>
                <a:ea typeface="Roboto Light" panose="02000000000000000000" pitchFamily="2" charset="0"/>
              </a:rPr>
              <a:t>se each of the six PESTLE lenses (letters) to brainstorm implications for each component in the value stream. </a:t>
            </a:r>
          </a:p>
          <a:p>
            <a:r>
              <a:rPr lang="en-CA" b="1" dirty="0">
                <a:latin typeface="Roboto Light" panose="02000000000000000000" pitchFamily="2" charset="0"/>
                <a:ea typeface="Roboto Light" panose="02000000000000000000" pitchFamily="2" charset="0"/>
              </a:rPr>
              <a:t>Steps:</a:t>
            </a:r>
          </a:p>
          <a:p>
            <a:pPr marL="177165" indent="-177165">
              <a:buFont typeface="+mj-lt"/>
              <a:buAutoNum type="arabicPeriod"/>
            </a:pPr>
            <a:r>
              <a:rPr lang="en-CA" dirty="0">
                <a:latin typeface="Roboto Light" panose="02000000000000000000" pitchFamily="2" charset="0"/>
                <a:ea typeface="Roboto Light" panose="02000000000000000000" pitchFamily="2" charset="0"/>
              </a:rPr>
              <a:t>Describe the PESTLE framework for the group.</a:t>
            </a:r>
          </a:p>
          <a:p>
            <a:pPr marL="177165" indent="-177165">
              <a:buFont typeface="+mj-lt"/>
              <a:buAutoNum type="arabicPeriod"/>
            </a:pPr>
            <a:r>
              <a:rPr lang="en-CA" dirty="0">
                <a:latin typeface="Roboto Light" panose="02000000000000000000" pitchFamily="2" charset="0"/>
                <a:ea typeface="Roboto Light" panose="02000000000000000000" pitchFamily="2" charset="0"/>
              </a:rPr>
              <a:t>Divide the participants into seven groups, one for each PESTLE lens plus one for COVID-19 (if relevant). If you don’t have enough people, balance the lenses accordingly or work as a single group. Give each group the PESTLE template and appropriate PESTLE lens worksheet.</a:t>
            </a:r>
          </a:p>
          <a:p>
            <a:pPr marL="177165" indent="-177165">
              <a:buFont typeface="+mj-lt"/>
              <a:buAutoNum type="arabicPeriod"/>
            </a:pPr>
            <a:r>
              <a:rPr lang="en-CA" dirty="0">
                <a:latin typeface="Roboto Light" panose="02000000000000000000" pitchFamily="2" charset="0"/>
                <a:ea typeface="Roboto Light" panose="02000000000000000000" pitchFamily="2" charset="0"/>
                <a:cs typeface="Times New Roman" panose="02020603050405020304" pitchFamily="18" charset="0"/>
              </a:rPr>
              <a:t>Have each group brainstorm Durable Goods Manufacturing factors arising from their assigned lens. For example, the “P” group should discuss political factors influencing Durable Goods Manufacturing as a whole. Use the questions provided in the PESTLE template to prompt discussion. List factors identified on the PESTLE worksheet (under “Other”) on the left-hand side, as needed.</a:t>
            </a:r>
          </a:p>
          <a:p>
            <a:pPr marL="177165" indent="-177165">
              <a:buFont typeface="+mj-lt"/>
              <a:buAutoNum type="arabicPeriod"/>
            </a:pPr>
            <a:r>
              <a:rPr lang="en-CA" dirty="0">
                <a:latin typeface="Roboto Light" panose="02000000000000000000" pitchFamily="2" charset="0"/>
                <a:ea typeface="Roboto Light" panose="02000000000000000000" pitchFamily="2" charset="0"/>
                <a:cs typeface="Times New Roman" panose="02020603050405020304" pitchFamily="18" charset="0"/>
              </a:rPr>
              <a:t>For each factor, determine the degree of impact (High, Medium, Low) that factor has on each component of the value stream. Record these in the heatmap chart in the appropriate PESTLE worksheet starting with a review of the ones listed.</a:t>
            </a:r>
          </a:p>
          <a:p>
            <a:pPr marL="177165" indent="-177165">
              <a:buFont typeface="+mj-lt"/>
              <a:buAutoNum type="arabicPeriod"/>
            </a:pPr>
            <a:r>
              <a:rPr lang="en-CA" dirty="0">
                <a:latin typeface="Roboto Light" panose="02000000000000000000" pitchFamily="2" charset="0"/>
                <a:ea typeface="Roboto Light" panose="02000000000000000000" pitchFamily="2" charset="0"/>
                <a:cs typeface="Times New Roman" panose="02020603050405020304" pitchFamily="18" charset="0"/>
              </a:rPr>
              <a:t>For each “High” impact factor, brainstorm possible implications for IT. Record these implications on the worksheet on the right-hand side.</a:t>
            </a:r>
          </a:p>
          <a:p>
            <a:pPr marL="177165" indent="-177165">
              <a:buAutoNum type="arabicPeriod"/>
            </a:pPr>
            <a:r>
              <a:rPr lang="en-CA" dirty="0">
                <a:latin typeface="Roboto Light" panose="02000000000000000000" pitchFamily="2" charset="0"/>
                <a:ea typeface="Roboto Light" panose="02000000000000000000" pitchFamily="2" charset="0"/>
                <a:cs typeface="Times New Roman" panose="02020603050405020304" pitchFamily="18" charset="0"/>
              </a:rPr>
              <a:t>When complete, you should have six completed PESTLE worksheets (or seven if including COVID-19) with factors, degrees of impact, and IT implications. </a:t>
            </a:r>
          </a:p>
          <a:p>
            <a:pPr marL="177165" indent="-177165">
              <a:buAutoNum type="arabicPeriod"/>
            </a:pPr>
            <a:r>
              <a:rPr lang="en-CA" dirty="0">
                <a:latin typeface="Roboto Light" panose="02000000000000000000" pitchFamily="2" charset="0"/>
                <a:ea typeface="Roboto Light" panose="02000000000000000000" pitchFamily="2" charset="0"/>
                <a:cs typeface="Times New Roman" panose="02020603050405020304" pitchFamily="18" charset="0"/>
              </a:rPr>
              <a:t>Update these results into</a:t>
            </a:r>
            <a:r>
              <a:rPr lang="en-CA" dirty="0">
                <a:latin typeface="Roboto Light" panose="02000000000000000000" pitchFamily="2" charset="0"/>
                <a:ea typeface="Roboto Light" panose="02000000000000000000" pitchFamily="2" charset="0"/>
              </a:rPr>
              <a:t> your </a:t>
            </a:r>
            <a:r>
              <a:rPr lang="en-CA" i="1" dirty="0">
                <a:latin typeface="Roboto Light" panose="02000000000000000000" pitchFamily="2" charset="0"/>
                <a:ea typeface="Roboto Light" panose="02000000000000000000" pitchFamily="2" charset="0"/>
              </a:rPr>
              <a:t>Durable Goods Manufacturing IT Strategy Initiatives Workbook </a:t>
            </a:r>
            <a:r>
              <a:rPr lang="en-CA" dirty="0">
                <a:latin typeface="Roboto Light" panose="02000000000000000000" pitchFamily="2" charset="0"/>
                <a:ea typeface="Roboto Light" panose="02000000000000000000" pitchFamily="2" charset="0"/>
              </a:rPr>
              <a:t>by copying and pasting the appropriate slides.</a:t>
            </a:r>
          </a:p>
          <a:p>
            <a:endParaRPr lang="en-CA" dirty="0"/>
          </a:p>
          <a:p>
            <a:pPr marL="177165" indent="-177165">
              <a:buFont typeface="+mj-lt"/>
              <a:buAutoNum type="arabicPeriod"/>
            </a:pPr>
            <a:endParaRPr lang="en-CA" dirty="0"/>
          </a:p>
        </p:txBody>
      </p:sp>
      <p:grpSp>
        <p:nvGrpSpPr>
          <p:cNvPr id="7" name="Group 6">
            <a:extLst>
              <a:ext uri="{FF2B5EF4-FFF2-40B4-BE49-F238E27FC236}">
                <a16:creationId xmlns:a16="http://schemas.microsoft.com/office/drawing/2014/main" id="{A0865C89-B02B-964B-BE0F-D6F5708FD8FC}"/>
              </a:ext>
            </a:extLst>
          </p:cNvPr>
          <p:cNvGrpSpPr/>
          <p:nvPr/>
        </p:nvGrpSpPr>
        <p:grpSpPr>
          <a:xfrm>
            <a:off x="7196373" y="5580004"/>
            <a:ext cx="3887581" cy="468000"/>
            <a:chOff x="4973759" y="5624963"/>
            <a:chExt cx="4602565" cy="554072"/>
          </a:xfrm>
        </p:grpSpPr>
        <p:sp>
          <p:nvSpPr>
            <p:cNvPr id="8" name="Rectangle 7">
              <a:hlinkClick r:id="rId3"/>
              <a:extLst>
                <a:ext uri="{FF2B5EF4-FFF2-40B4-BE49-F238E27FC236}">
                  <a16:creationId xmlns:a16="http://schemas.microsoft.com/office/drawing/2014/main" id="{0D24A9E2-005E-B84E-97B1-9B1E5899D46A}"/>
                </a:ext>
              </a:extLst>
            </p:cNvPr>
            <p:cNvSpPr/>
            <p:nvPr/>
          </p:nvSpPr>
          <p:spPr>
            <a:xfrm>
              <a:off x="5544329" y="5624963"/>
              <a:ext cx="4031995" cy="554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43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Exo" panose="02000503000000000000" pitchFamily="2" charset="77"/>
                  <a:ea typeface="+mn-ea"/>
                  <a:cs typeface="+mn-cs"/>
                </a:rPr>
                <a:t>Download the </a:t>
              </a:r>
              <a:r>
                <a:rPr kumimoji="0" lang="en-US" sz="1200" b="0" i="1" u="none" strike="noStrike" kern="1200" cap="none" spc="0" normalizeH="0" baseline="0" noProof="0" dirty="0">
                  <a:ln>
                    <a:noFill/>
                  </a:ln>
                  <a:solidFill>
                    <a:srgbClr val="FFFFFF"/>
                  </a:solidFill>
                  <a:effectLst/>
                  <a:uLnTx/>
                  <a:uFillTx/>
                  <a:latin typeface="Exo" panose="02000503000000000000" pitchFamily="2" charset="77"/>
                  <a:ea typeface="+mn-ea"/>
                  <a:cs typeface="+mn-cs"/>
                </a:rPr>
                <a:t>Durable Goods Manufacturing IT Strategy Initiatives Workbook</a:t>
              </a:r>
            </a:p>
          </p:txBody>
        </p:sp>
        <p:sp>
          <p:nvSpPr>
            <p:cNvPr id="9" name="Rectangle 8">
              <a:extLst>
                <a:ext uri="{FF2B5EF4-FFF2-40B4-BE49-F238E27FC236}">
                  <a16:creationId xmlns:a16="http://schemas.microsoft.com/office/drawing/2014/main" id="{045B140E-07B5-2F41-885B-2D4F0AD95FF7}"/>
                </a:ext>
              </a:extLst>
            </p:cNvPr>
            <p:cNvSpPr>
              <a:spLocks/>
            </p:cNvSpPr>
            <p:nvPr/>
          </p:nvSpPr>
          <p:spPr>
            <a:xfrm>
              <a:off x="4973759" y="5624964"/>
              <a:ext cx="569559" cy="554071"/>
            </a:xfrm>
            <a:prstGeom prst="rect">
              <a:avLst/>
            </a:prstGeom>
            <a:solidFill>
              <a:srgbClr val="1E5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43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Exo" panose="02000503000000000000" pitchFamily="2" charset="77"/>
                <a:ea typeface="+mn-ea"/>
                <a:cs typeface="+mn-cs"/>
              </a:endParaRPr>
            </a:p>
          </p:txBody>
        </p:sp>
        <p:pic>
          <p:nvPicPr>
            <p:cNvPr id="10" name="Picture 9">
              <a:extLst>
                <a:ext uri="{FF2B5EF4-FFF2-40B4-BE49-F238E27FC236}">
                  <a16:creationId xmlns:a16="http://schemas.microsoft.com/office/drawing/2014/main" id="{51F960AC-0F87-C040-84B4-25D8E99D532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5102900" y="5757082"/>
              <a:ext cx="308823" cy="308824"/>
            </a:xfrm>
            <a:prstGeom prst="rect">
              <a:avLst/>
            </a:prstGeom>
          </p:spPr>
        </p:pic>
      </p:grpSp>
      <p:sp>
        <p:nvSpPr>
          <p:cNvPr id="11" name="Slide Number Placeholder 2">
            <a:extLst>
              <a:ext uri="{FF2B5EF4-FFF2-40B4-BE49-F238E27FC236}">
                <a16:creationId xmlns:a16="http://schemas.microsoft.com/office/drawing/2014/main" id="{4608CA0C-45B5-409D-A489-59033798FF2D}"/>
              </a:ext>
            </a:extLst>
          </p:cNvPr>
          <p:cNvSpPr txBox="1">
            <a:spLocks/>
          </p:cNvSpPr>
          <p:nvPr/>
        </p:nvSpPr>
        <p:spPr>
          <a:xfrm>
            <a:off x="9800750" y="6606254"/>
            <a:ext cx="2240414" cy="121252"/>
          </a:xfrm>
          <a:prstGeom prst="rect">
            <a:avLst/>
          </a:prstGeom>
        </p:spPr>
        <p:txBody>
          <a:bodyPr wrap="square" lIns="0" tIns="0" rIns="0" bIns="0">
            <a:noAutofit/>
          </a:bodyPr>
          <a:lstStyle>
            <a:defPPr>
              <a:defRPr lang="en-US"/>
            </a:defPPr>
            <a:lvl1pPr marL="0" algn="r" defTabSz="914400" rtl="0" eaLnBrk="1" latinLnBrk="0" hangingPunct="1">
              <a:defRPr sz="788" b="0" i="0" kern="1200" spc="0" baseline="0">
                <a:solidFill>
                  <a:srgbClr val="636363"/>
                </a:solidFill>
                <a:latin typeface="Exo" pitchFamily="2" charset="77"/>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r>
              <a:rPr kumimoji="0" lang="en-CA" sz="788" b="0" i="0" u="none" strike="noStrike" kern="1200" cap="none" spc="-18" normalizeH="0" baseline="0" noProof="0">
                <a:ln>
                  <a:noFill/>
                </a:ln>
                <a:solidFill>
                  <a:srgbClr val="636363"/>
                </a:solidFill>
                <a:effectLst/>
                <a:uLnTx/>
                <a:uFillTx/>
                <a:latin typeface="Exo" pitchFamily="2" charset="77"/>
                <a:ea typeface="+mn-ea"/>
                <a:cs typeface="Arial"/>
              </a:rPr>
              <a:t>Info-</a:t>
            </a:r>
            <a:r>
              <a:rPr kumimoji="0" lang="en-CA" sz="788" b="0" i="0" u="none" strike="noStrike" kern="1200" cap="none" spc="-103" normalizeH="0" baseline="0" noProof="0">
                <a:ln>
                  <a:noFill/>
                </a:ln>
                <a:solidFill>
                  <a:srgbClr val="636363"/>
                </a:solidFill>
                <a:effectLst/>
                <a:uLnTx/>
                <a:uFillTx/>
                <a:latin typeface="Exo" pitchFamily="2" charset="77"/>
                <a:ea typeface="+mn-ea"/>
                <a:cs typeface="Arial"/>
              </a:rPr>
              <a:t>T</a:t>
            </a:r>
            <a:r>
              <a:rPr kumimoji="0" lang="en-CA" sz="788" b="0" i="0" u="none" strike="noStrike" kern="1200" cap="none" spc="-15" normalizeH="0" baseline="0" noProof="0">
                <a:ln>
                  <a:noFill/>
                </a:ln>
                <a:solidFill>
                  <a:srgbClr val="636363"/>
                </a:solidFill>
                <a:effectLst/>
                <a:uLnTx/>
                <a:uFillTx/>
                <a:latin typeface="Exo" pitchFamily="2" charset="77"/>
                <a:ea typeface="+mn-ea"/>
                <a:cs typeface="Arial"/>
              </a:rPr>
              <a:t>ec</a:t>
            </a:r>
            <a:r>
              <a:rPr kumimoji="0" lang="en-CA" sz="788" b="0" i="0" u="none" strike="noStrike" kern="1200" cap="none" spc="6" normalizeH="0" baseline="0" noProof="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a:ln>
                  <a:noFill/>
                </a:ln>
                <a:solidFill>
                  <a:srgbClr val="636363"/>
                </a:solidFill>
                <a:effectLst/>
                <a:uLnTx/>
                <a:uFillTx/>
                <a:latin typeface="Exo" pitchFamily="2" charset="77"/>
                <a:ea typeface="+mn-ea"/>
                <a:cs typeface="Arial"/>
              </a:rPr>
              <a:t>Researc</a:t>
            </a:r>
            <a:r>
              <a:rPr kumimoji="0" lang="en-CA" sz="788" b="0" i="0" u="none" strike="noStrike" kern="1200" cap="none" spc="6" normalizeH="0" baseline="0" noProof="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a:ln>
                  <a:noFill/>
                </a:ln>
                <a:solidFill>
                  <a:srgbClr val="636363"/>
                </a:solidFill>
                <a:effectLst/>
                <a:uLnTx/>
                <a:uFillTx/>
                <a:latin typeface="Exo" pitchFamily="2" charset="77"/>
                <a:ea typeface="+mn-ea"/>
                <a:cs typeface="Arial"/>
              </a:rPr>
              <a:t>Grou</a:t>
            </a:r>
            <a:r>
              <a:rPr kumimoji="0" lang="en-CA" sz="788" b="0" i="0" u="none" strike="noStrike" kern="1200" cap="none" spc="6" normalizeH="0" baseline="0" noProof="0">
                <a:ln>
                  <a:noFill/>
                </a:ln>
                <a:solidFill>
                  <a:srgbClr val="636363"/>
                </a:solidFill>
                <a:effectLst/>
                <a:uLnTx/>
                <a:uFillTx/>
                <a:latin typeface="Exo" pitchFamily="2" charset="77"/>
                <a:ea typeface="+mn-ea"/>
                <a:cs typeface="Arial"/>
              </a:rPr>
              <a:t>p   |   </a:t>
            </a:r>
            <a:fld id="{81D60167-4931-47E6-BA6A-407CBD079E47}" type="slidenum">
              <a:rPr kumimoji="0" sz="788" b="0" i="0" u="none" strike="noStrike" kern="1200" cap="none" spc="6" normalizeH="0" baseline="0" noProof="0" smtClean="0">
                <a:ln>
                  <a:noFill/>
                </a:ln>
                <a:solidFill>
                  <a:srgbClr val="636363"/>
                </a:solidFill>
                <a:effectLst/>
                <a:uLnTx/>
                <a:uFillTx/>
                <a:latin typeface="Exo" pitchFamily="2" charset="77"/>
                <a:ea typeface="+mn-ea"/>
                <a:cs typeface="Arial" panose="020B0604020202020204" pitchFamily="34" charset="0"/>
              </a:rPr>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t>13</a:t>
            </a:fld>
            <a:endParaRPr kumimoji="0" sz="788" b="0" i="0" u="none" strike="noStrike" kern="1200" cap="none" spc="6" normalizeH="0" baseline="0" noProof="0">
              <a:ln>
                <a:noFill/>
              </a:ln>
              <a:solidFill>
                <a:srgbClr val="636363"/>
              </a:solidFill>
              <a:effectLst/>
              <a:uLnTx/>
              <a:uFillTx/>
              <a:latin typeface="Exo" pitchFamily="2" charset="77"/>
              <a:ea typeface="+mn-ea"/>
              <a:cs typeface="Arial" panose="020B0604020202020204" pitchFamily="34" charset="0"/>
            </a:endParaRPr>
          </a:p>
        </p:txBody>
      </p:sp>
    </p:spTree>
    <p:extLst>
      <p:ext uri="{BB962C8B-B14F-4D97-AF65-F5344CB8AC3E}">
        <p14:creationId xmlns:p14="http://schemas.microsoft.com/office/powerpoint/2010/main" val="2534944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Table 30">
            <a:extLst>
              <a:ext uri="{FF2B5EF4-FFF2-40B4-BE49-F238E27FC236}">
                <a16:creationId xmlns:a16="http://schemas.microsoft.com/office/drawing/2014/main" id="{E89A80C3-4BF0-104A-ABDF-E152ACE41160}"/>
              </a:ext>
            </a:extLst>
          </p:cNvPr>
          <p:cNvGraphicFramePr>
            <a:graphicFrameLocks noGrp="1"/>
          </p:cNvGraphicFramePr>
          <p:nvPr>
            <p:extLst>
              <p:ext uri="{D42A27DB-BD31-4B8C-83A1-F6EECF244321}">
                <p14:modId xmlns:p14="http://schemas.microsoft.com/office/powerpoint/2010/main" val="1626324895"/>
              </p:ext>
            </p:extLst>
          </p:nvPr>
        </p:nvGraphicFramePr>
        <p:xfrm>
          <a:off x="6204730" y="1816310"/>
          <a:ext cx="5687272" cy="3948867"/>
        </p:xfrm>
        <a:graphic>
          <a:graphicData uri="http://schemas.openxmlformats.org/drawingml/2006/table">
            <a:tbl>
              <a:tblPr firstRow="1" bandRow="1">
                <a:effectLst>
                  <a:outerShdw blurRad="254000" sx="105000" sy="105000" algn="ctr" rotWithShape="0">
                    <a:srgbClr val="000000">
                      <a:alpha val="10000"/>
                    </a:srgbClr>
                  </a:outerShdw>
                </a:effectLst>
                <a:tableStyleId>{5C22544A-7EE6-4342-B048-85BDC9FD1C3A}</a:tableStyleId>
              </a:tblPr>
              <a:tblGrid>
                <a:gridCol w="2843636">
                  <a:extLst>
                    <a:ext uri="{9D8B030D-6E8A-4147-A177-3AD203B41FA5}">
                      <a16:colId xmlns:a16="http://schemas.microsoft.com/office/drawing/2014/main" val="866264451"/>
                    </a:ext>
                  </a:extLst>
                </a:gridCol>
                <a:gridCol w="2843636">
                  <a:extLst>
                    <a:ext uri="{9D8B030D-6E8A-4147-A177-3AD203B41FA5}">
                      <a16:colId xmlns:a16="http://schemas.microsoft.com/office/drawing/2014/main" val="2703970457"/>
                    </a:ext>
                  </a:extLst>
                </a:gridCol>
              </a:tblGrid>
              <a:tr h="735230">
                <a:tc gridSpan="2">
                  <a:txBody>
                    <a:bodyPr/>
                    <a:lstStyle/>
                    <a:p>
                      <a:pPr marL="285750" indent="-285750">
                        <a:lnSpc>
                          <a:spcPts val="1000"/>
                        </a:lnSpc>
                        <a:spcBef>
                          <a:spcPts val="1000"/>
                        </a:spcBef>
                        <a:buFont typeface="Arial" panose="020B0604020202020204" pitchFamily="34" charset="0"/>
                        <a:buChar char="•"/>
                      </a:pPr>
                      <a:endParaRPr lang="en-US" sz="1000" b="0" i="0">
                        <a:solidFill>
                          <a:srgbClr val="4A4A4A"/>
                        </a:solidFill>
                        <a:latin typeface="Roboto Condensed Light" panose="02000000000000000000" pitchFamily="2" charset="0"/>
                        <a:ea typeface="Roboto Condensed Light" panose="02000000000000000000" pitchFamily="2" charset="0"/>
                      </a:endParaRPr>
                    </a:p>
                  </a:txBody>
                  <a:tcPr marL="287963" marR="287963" marT="287963" marB="287963">
                    <a:lnL w="12700" cmpd="sng">
                      <a:noFill/>
                    </a:lnL>
                    <a:lnR w="12700" cmpd="sng">
                      <a:noFill/>
                    </a:lnR>
                    <a:lnT w="12700" cmpd="sng">
                      <a:noFill/>
                    </a:lnT>
                    <a:lnB w="38100" cmpd="sng">
                      <a:noFill/>
                    </a:lnB>
                    <a:lnTlToBr w="12700" cmpd="sng">
                      <a:noFill/>
                      <a:prstDash val="solid"/>
                    </a:lnTlToBr>
                    <a:lnBlToTr w="12700" cmpd="sng">
                      <a:noFill/>
                      <a:prstDash val="solid"/>
                    </a:lnBlToTr>
                    <a:gradFill>
                      <a:gsLst>
                        <a:gs pos="0">
                          <a:schemeClr val="accent1">
                            <a:lumMod val="60000"/>
                            <a:lumOff val="40000"/>
                          </a:schemeClr>
                        </a:gs>
                        <a:gs pos="95000">
                          <a:srgbClr val="2576B7"/>
                        </a:gs>
                      </a:gsLst>
                      <a:lin ang="3000000" scaled="0"/>
                    </a:gradFill>
                  </a:tcPr>
                </a:tc>
                <a:tc hMerge="1">
                  <a:txBody>
                    <a:bodyPr/>
                    <a:lstStyle/>
                    <a:p>
                      <a:pPr marL="285750" indent="-285750">
                        <a:lnSpc>
                          <a:spcPts val="1800"/>
                        </a:lnSpc>
                        <a:spcBef>
                          <a:spcPts val="1000"/>
                        </a:spcBef>
                        <a:buFont typeface="Arial" panose="020B0604020202020204" pitchFamily="34" charset="0"/>
                        <a:buChar char="•"/>
                      </a:pPr>
                      <a:endParaRPr lang="en-US" sz="1400" b="0" i="0">
                        <a:solidFill>
                          <a:srgbClr val="4A4A4A"/>
                        </a:solidFill>
                        <a:latin typeface="Roboto Condensed Light" panose="02000000000000000000" pitchFamily="2" charset="0"/>
                        <a:ea typeface="Roboto Condensed Light" panose="02000000000000000000" pitchFamily="2" charset="0"/>
                      </a:endParaRPr>
                    </a:p>
                  </a:txBody>
                  <a:tcPr marL="288000" marR="288000" marT="288000" marB="288000">
                    <a:gradFill>
                      <a:gsLst>
                        <a:gs pos="0">
                          <a:srgbClr val="00B0F0">
                            <a:alpha val="34000"/>
                          </a:srgbClr>
                        </a:gs>
                        <a:gs pos="95000">
                          <a:srgbClr val="2576B7"/>
                        </a:gs>
                      </a:gsLst>
                      <a:lin ang="3000000" scaled="0"/>
                    </a:gradFill>
                  </a:tcPr>
                </a:tc>
                <a:extLst>
                  <a:ext uri="{0D108BD9-81ED-4DB2-BD59-A6C34878D82A}">
                    <a16:rowId xmlns:a16="http://schemas.microsoft.com/office/drawing/2014/main" val="1610303713"/>
                  </a:ext>
                </a:extLst>
              </a:tr>
              <a:tr h="3213637">
                <a:tc>
                  <a:txBody>
                    <a:bodyPr/>
                    <a:lstStyle/>
                    <a:p>
                      <a:pPr marL="182563" indent="-182563" rtl="0">
                        <a:lnSpc>
                          <a:spcPts val="1800"/>
                        </a:lnSpc>
                        <a:spcBef>
                          <a:spcPts val="1000"/>
                        </a:spcBef>
                        <a:buSzPts val="1100"/>
                        <a:buFont typeface="Arial" panose="020B0604020202020204" pitchFamily="34" charset="0"/>
                        <a:buChar char="•"/>
                        <a:tabLst/>
                      </a:pPr>
                      <a:r>
                        <a:rPr lang="en-US" sz="1400" b="0" i="0" u="none" strike="noStrike" baseline="0" dirty="0">
                          <a:solidFill>
                            <a:srgbClr val="4A4A4A"/>
                          </a:solidFill>
                          <a:latin typeface="Roboto Light" panose="02000000000000000000" pitchFamily="2" charset="0"/>
                          <a:ea typeface="Roboto Light" panose="02000000000000000000" pitchFamily="2" charset="0"/>
                        </a:rPr>
                        <a:t>Whiteboard/flip charts</a:t>
                      </a:r>
                    </a:p>
                    <a:p>
                      <a:pPr marL="182563" indent="-182563" rtl="0">
                        <a:lnSpc>
                          <a:spcPts val="1800"/>
                        </a:lnSpc>
                        <a:spcBef>
                          <a:spcPts val="1000"/>
                        </a:spcBef>
                        <a:buSzPts val="1100"/>
                        <a:buFont typeface="Arial" panose="020B0604020202020204" pitchFamily="34" charset="0"/>
                        <a:buChar char="•"/>
                        <a:tabLst/>
                      </a:pPr>
                      <a:r>
                        <a:rPr lang="en-US" sz="1400" b="0" i="0" u="none" strike="noStrike" baseline="0" dirty="0">
                          <a:solidFill>
                            <a:srgbClr val="4A4A4A"/>
                          </a:solidFill>
                          <a:latin typeface="Roboto Light" panose="02000000000000000000" pitchFamily="2" charset="0"/>
                          <a:ea typeface="Roboto Light" panose="02000000000000000000" pitchFamily="2" charset="0"/>
                        </a:rPr>
                        <a:t>Durable Goods PESTLE Template</a:t>
                      </a:r>
                    </a:p>
                    <a:p>
                      <a:pPr marL="182563" indent="-182563" rtl="0">
                        <a:lnSpc>
                          <a:spcPts val="1800"/>
                        </a:lnSpc>
                        <a:spcBef>
                          <a:spcPts val="1000"/>
                        </a:spcBef>
                        <a:buSzPts val="1100"/>
                        <a:buFont typeface="Arial" panose="020B0604020202020204" pitchFamily="34" charset="0"/>
                        <a:buChar char="•"/>
                        <a:tabLst/>
                      </a:pPr>
                      <a:r>
                        <a:rPr lang="en-US" sz="1400" b="0" i="0" u="none" strike="noStrike" baseline="0" dirty="0">
                          <a:solidFill>
                            <a:srgbClr val="4A4A4A"/>
                          </a:solidFill>
                          <a:latin typeface="Roboto Light" panose="02000000000000000000" pitchFamily="2" charset="0"/>
                          <a:ea typeface="Roboto Light" panose="02000000000000000000" pitchFamily="2" charset="0"/>
                        </a:rPr>
                        <a:t>Durable Goods PESTLE Lens Worksheets</a:t>
                      </a:r>
                    </a:p>
                    <a:p>
                      <a:pPr marL="182563" indent="-182563" rtl="0">
                        <a:lnSpc>
                          <a:spcPts val="1800"/>
                        </a:lnSpc>
                        <a:spcBef>
                          <a:spcPts val="1000"/>
                        </a:spcBef>
                        <a:buSzPts val="1100"/>
                        <a:buFont typeface="Arial" panose="020B0604020202020204" pitchFamily="34" charset="0"/>
                        <a:buChar char="•"/>
                        <a:tabLst/>
                      </a:pPr>
                      <a:endParaRPr lang="en-US" sz="1400" b="0" i="0" u="none" strike="noStrike" baseline="0" dirty="0">
                        <a:solidFill>
                          <a:srgbClr val="4A4A4A"/>
                        </a:solidFill>
                        <a:latin typeface="Roboto Light" panose="02000000000000000000" pitchFamily="2" charset="0"/>
                        <a:ea typeface="Roboto Light" panose="02000000000000000000" pitchFamily="2" charset="0"/>
                      </a:endParaRPr>
                    </a:p>
                  </a:txBody>
                  <a:tcPr marL="287963" marR="287963" marT="287963" marB="287963">
                    <a:lnR w="3175" cap="flat" cmpd="sng" algn="ctr">
                      <a:solidFill>
                        <a:schemeClr val="bg1">
                          <a:lumMod val="75000"/>
                        </a:schemeClr>
                      </a:solidFill>
                      <a:prstDash val="solid"/>
                      <a:round/>
                      <a:headEnd type="none" w="med" len="med"/>
                      <a:tailEnd type="none" w="med" len="med"/>
                    </a:lnR>
                    <a:lnT w="38100" cmpd="sng">
                      <a:noFill/>
                    </a:lnT>
                    <a:solidFill>
                      <a:schemeClr val="bg1"/>
                    </a:solidFill>
                  </a:tcPr>
                </a:tc>
                <a:tc>
                  <a:txBody>
                    <a:bodyPr/>
                    <a:lstStyle/>
                    <a:p>
                      <a:pPr marL="285750" indent="-285750">
                        <a:lnSpc>
                          <a:spcPts val="1800"/>
                        </a:lnSpc>
                        <a:spcBef>
                          <a:spcPts val="1000"/>
                        </a:spcBef>
                        <a:buFont typeface="Arial" panose="020B0604020202020204" pitchFamily="34" charset="0"/>
                        <a:buChar char="•"/>
                      </a:pPr>
                      <a:r>
                        <a:rPr lang="en-US" sz="1400" b="0" i="0" dirty="0">
                          <a:solidFill>
                            <a:srgbClr val="4A4A4A"/>
                          </a:solidFill>
                          <a:latin typeface="Roboto Light" panose="02000000000000000000" pitchFamily="2" charset="0"/>
                          <a:ea typeface="Roboto Light" panose="02000000000000000000" pitchFamily="2" charset="0"/>
                        </a:rPr>
                        <a:t>CIO</a:t>
                      </a:r>
                    </a:p>
                    <a:p>
                      <a:pPr marL="285750" indent="-285750">
                        <a:lnSpc>
                          <a:spcPts val="1800"/>
                        </a:lnSpc>
                        <a:spcBef>
                          <a:spcPts val="1000"/>
                        </a:spcBef>
                        <a:buFont typeface="Arial" panose="020B0604020202020204" pitchFamily="34" charset="0"/>
                        <a:buChar char="•"/>
                      </a:pPr>
                      <a:r>
                        <a:rPr lang="en-US" sz="1400" b="0" i="0" dirty="0">
                          <a:solidFill>
                            <a:srgbClr val="4A4A4A"/>
                          </a:solidFill>
                          <a:latin typeface="Roboto Light" panose="02000000000000000000" pitchFamily="2" charset="0"/>
                          <a:ea typeface="Roboto Light" panose="02000000000000000000" pitchFamily="2" charset="0"/>
                        </a:rPr>
                        <a:t>IT team management</a:t>
                      </a:r>
                    </a:p>
                    <a:p>
                      <a:pPr marL="285750" indent="-285750">
                        <a:lnSpc>
                          <a:spcPts val="1800"/>
                        </a:lnSpc>
                        <a:spcBef>
                          <a:spcPts val="1000"/>
                        </a:spcBef>
                        <a:buFont typeface="Arial" panose="020B0604020202020204" pitchFamily="34" charset="0"/>
                        <a:buChar char="•"/>
                      </a:pPr>
                      <a:r>
                        <a:rPr lang="en-US" sz="1400" b="0" i="0" dirty="0">
                          <a:solidFill>
                            <a:srgbClr val="4A4A4A"/>
                          </a:solidFill>
                          <a:latin typeface="Roboto Light" panose="02000000000000000000" pitchFamily="2" charset="0"/>
                          <a:ea typeface="Roboto Light" panose="02000000000000000000" pitchFamily="2" charset="0"/>
                        </a:rPr>
                        <a:t>Project managers</a:t>
                      </a:r>
                    </a:p>
                    <a:p>
                      <a:pPr marL="285750" indent="-285750">
                        <a:lnSpc>
                          <a:spcPts val="1800"/>
                        </a:lnSpc>
                        <a:spcBef>
                          <a:spcPts val="1000"/>
                        </a:spcBef>
                        <a:buFont typeface="Arial" panose="020B0604020202020204" pitchFamily="34" charset="0"/>
                        <a:buChar char="•"/>
                      </a:pPr>
                      <a:endParaRPr lang="en-US" sz="1400" b="0" i="0" dirty="0">
                        <a:solidFill>
                          <a:srgbClr val="4A4A4A"/>
                        </a:solidFill>
                        <a:latin typeface="Roboto Light" panose="02000000000000000000" pitchFamily="2" charset="0"/>
                        <a:ea typeface="Roboto Light" panose="02000000000000000000" pitchFamily="2" charset="0"/>
                      </a:endParaRPr>
                    </a:p>
                  </a:txBody>
                  <a:tcPr marL="287963" marR="287963" marT="287963" marB="287963">
                    <a:lnL w="3175" cap="flat" cmpd="sng" algn="ctr">
                      <a:solidFill>
                        <a:schemeClr val="bg1">
                          <a:lumMod val="75000"/>
                        </a:schemeClr>
                      </a:solidFill>
                      <a:prstDash val="solid"/>
                      <a:round/>
                      <a:headEnd type="none" w="med" len="med"/>
                      <a:tailEnd type="none" w="med" len="med"/>
                    </a:lnL>
                    <a:lnT w="38100" cmpd="sng">
                      <a:noFill/>
                    </a:lnT>
                    <a:solidFill>
                      <a:schemeClr val="bg1"/>
                    </a:solidFill>
                  </a:tcPr>
                </a:tc>
                <a:extLst>
                  <a:ext uri="{0D108BD9-81ED-4DB2-BD59-A6C34878D82A}">
                    <a16:rowId xmlns:a16="http://schemas.microsoft.com/office/drawing/2014/main" val="686074955"/>
                  </a:ext>
                </a:extLst>
              </a:tr>
            </a:tbl>
          </a:graphicData>
        </a:graphic>
      </p:graphicFrame>
      <p:graphicFrame>
        <p:nvGraphicFramePr>
          <p:cNvPr id="4" name="Table 3">
            <a:extLst>
              <a:ext uri="{FF2B5EF4-FFF2-40B4-BE49-F238E27FC236}">
                <a16:creationId xmlns:a16="http://schemas.microsoft.com/office/drawing/2014/main" id="{2E91096C-A178-0A4F-8D96-F02F765B827A}"/>
              </a:ext>
            </a:extLst>
          </p:cNvPr>
          <p:cNvGraphicFramePr>
            <a:graphicFrameLocks noGrp="1"/>
          </p:cNvGraphicFramePr>
          <p:nvPr>
            <p:extLst>
              <p:ext uri="{D42A27DB-BD31-4B8C-83A1-F6EECF244321}">
                <p14:modId xmlns:p14="http://schemas.microsoft.com/office/powerpoint/2010/main" val="164020342"/>
              </p:ext>
            </p:extLst>
          </p:nvPr>
        </p:nvGraphicFramePr>
        <p:xfrm>
          <a:off x="371426" y="1816310"/>
          <a:ext cx="5688862" cy="3948867"/>
        </p:xfrm>
        <a:graphic>
          <a:graphicData uri="http://schemas.openxmlformats.org/drawingml/2006/table">
            <a:tbl>
              <a:tblPr firstRow="1" bandRow="1">
                <a:effectLst>
                  <a:outerShdw blurRad="254000" sx="105000" sy="105000" algn="ctr" rotWithShape="0">
                    <a:srgbClr val="000000">
                      <a:alpha val="10000"/>
                    </a:srgbClr>
                  </a:outerShdw>
                </a:effectLst>
                <a:tableStyleId>{5C22544A-7EE6-4342-B048-85BDC9FD1C3A}</a:tableStyleId>
              </a:tblPr>
              <a:tblGrid>
                <a:gridCol w="2844431">
                  <a:extLst>
                    <a:ext uri="{9D8B030D-6E8A-4147-A177-3AD203B41FA5}">
                      <a16:colId xmlns:a16="http://schemas.microsoft.com/office/drawing/2014/main" val="866264451"/>
                    </a:ext>
                  </a:extLst>
                </a:gridCol>
                <a:gridCol w="2844431">
                  <a:extLst>
                    <a:ext uri="{9D8B030D-6E8A-4147-A177-3AD203B41FA5}">
                      <a16:colId xmlns:a16="http://schemas.microsoft.com/office/drawing/2014/main" val="2703970457"/>
                    </a:ext>
                  </a:extLst>
                </a:gridCol>
              </a:tblGrid>
              <a:tr h="735230">
                <a:tc gridSpan="2">
                  <a:txBody>
                    <a:bodyPr/>
                    <a:lstStyle/>
                    <a:p>
                      <a:pPr marL="285750" indent="-285750">
                        <a:lnSpc>
                          <a:spcPts val="1000"/>
                        </a:lnSpc>
                        <a:spcBef>
                          <a:spcPts val="1000"/>
                        </a:spcBef>
                        <a:buFont typeface="Arial" panose="020B0604020202020204" pitchFamily="34" charset="0"/>
                        <a:buChar char="•"/>
                      </a:pPr>
                      <a:endParaRPr lang="en-US" sz="1000" b="0" i="0">
                        <a:solidFill>
                          <a:srgbClr val="4A4A4A"/>
                        </a:solidFill>
                        <a:latin typeface="Roboto Condensed Light" panose="02000000000000000000" pitchFamily="2" charset="0"/>
                        <a:ea typeface="Roboto Condensed Light" panose="02000000000000000000" pitchFamily="2" charset="0"/>
                      </a:endParaRPr>
                    </a:p>
                  </a:txBody>
                  <a:tcPr marL="287963" marR="287963" marT="287963" marB="287963">
                    <a:lnL w="12700" cmpd="sng">
                      <a:noFill/>
                    </a:lnL>
                    <a:lnR w="12700" cmpd="sng">
                      <a:noFill/>
                    </a:lnR>
                    <a:lnT w="12700" cmpd="sng">
                      <a:noFill/>
                    </a:lnT>
                    <a:lnB w="38100" cmpd="sng">
                      <a:noFill/>
                    </a:lnB>
                    <a:lnTlToBr w="12700" cmpd="sng">
                      <a:noFill/>
                      <a:prstDash val="solid"/>
                    </a:lnTlToBr>
                    <a:lnBlToTr w="12700" cmpd="sng">
                      <a:noFill/>
                      <a:prstDash val="solid"/>
                    </a:lnBlToTr>
                    <a:gradFill>
                      <a:gsLst>
                        <a:gs pos="0">
                          <a:schemeClr val="accent1">
                            <a:lumMod val="60000"/>
                            <a:lumOff val="40000"/>
                          </a:schemeClr>
                        </a:gs>
                        <a:gs pos="95000">
                          <a:srgbClr val="2576B7"/>
                        </a:gs>
                      </a:gsLst>
                      <a:lin ang="3000000" scaled="0"/>
                    </a:gradFill>
                  </a:tcPr>
                </a:tc>
                <a:tc hMerge="1">
                  <a:txBody>
                    <a:bodyPr/>
                    <a:lstStyle/>
                    <a:p>
                      <a:pPr marL="285750" indent="-285750">
                        <a:lnSpc>
                          <a:spcPts val="1800"/>
                        </a:lnSpc>
                        <a:spcBef>
                          <a:spcPts val="1000"/>
                        </a:spcBef>
                        <a:buFont typeface="Arial" panose="020B0604020202020204" pitchFamily="34" charset="0"/>
                        <a:buChar char="•"/>
                      </a:pPr>
                      <a:endParaRPr lang="en-US" sz="1400" b="0" i="0">
                        <a:solidFill>
                          <a:srgbClr val="4A4A4A"/>
                        </a:solidFill>
                        <a:latin typeface="Roboto Condensed Light" panose="02000000000000000000" pitchFamily="2" charset="0"/>
                        <a:ea typeface="Roboto Condensed Light" panose="02000000000000000000" pitchFamily="2" charset="0"/>
                      </a:endParaRPr>
                    </a:p>
                  </a:txBody>
                  <a:tcPr marL="288000" marR="288000" marT="288000" marB="288000">
                    <a:gradFill>
                      <a:gsLst>
                        <a:gs pos="0">
                          <a:srgbClr val="00B0F0">
                            <a:alpha val="34000"/>
                          </a:srgbClr>
                        </a:gs>
                        <a:gs pos="95000">
                          <a:srgbClr val="2576B7"/>
                        </a:gs>
                      </a:gsLst>
                      <a:lin ang="3000000" scaled="0"/>
                    </a:gradFill>
                  </a:tcPr>
                </a:tc>
                <a:extLst>
                  <a:ext uri="{0D108BD9-81ED-4DB2-BD59-A6C34878D82A}">
                    <a16:rowId xmlns:a16="http://schemas.microsoft.com/office/drawing/2014/main" val="1610303713"/>
                  </a:ext>
                </a:extLst>
              </a:tr>
              <a:tr h="3213637">
                <a:tc>
                  <a:txBody>
                    <a:bodyPr/>
                    <a:lstStyle/>
                    <a:p>
                      <a:pPr marL="182563" indent="-182563" rtl="0">
                        <a:lnSpc>
                          <a:spcPts val="1800"/>
                        </a:lnSpc>
                        <a:spcBef>
                          <a:spcPts val="1000"/>
                        </a:spcBef>
                        <a:buSzPts val="1100"/>
                        <a:buFont typeface="Arial" panose="020B0604020202020204" pitchFamily="34" charset="0"/>
                        <a:buChar char="•"/>
                        <a:tabLst/>
                      </a:pPr>
                      <a:r>
                        <a:rPr lang="en-US" sz="1400" b="0" i="0" u="none" strike="noStrike" baseline="0">
                          <a:solidFill>
                            <a:srgbClr val="4A4A4A"/>
                          </a:solidFill>
                          <a:latin typeface="Roboto Light" panose="02000000000000000000" pitchFamily="2" charset="0"/>
                          <a:ea typeface="Roboto Light" panose="02000000000000000000" pitchFamily="2" charset="0"/>
                        </a:rPr>
                        <a:t>Business strategy</a:t>
                      </a:r>
                    </a:p>
                    <a:p>
                      <a:pPr marL="182563" indent="-182563" rtl="0">
                        <a:lnSpc>
                          <a:spcPts val="1800"/>
                        </a:lnSpc>
                        <a:spcBef>
                          <a:spcPts val="1000"/>
                        </a:spcBef>
                        <a:buSzPts val="1100"/>
                        <a:buFont typeface="Arial" panose="020B0604020202020204" pitchFamily="34" charset="0"/>
                        <a:buChar char="•"/>
                        <a:tabLst/>
                      </a:pPr>
                      <a:r>
                        <a:rPr lang="en-US" sz="1400" b="0" i="0" u="none" strike="noStrike" baseline="0">
                          <a:solidFill>
                            <a:srgbClr val="4A4A4A"/>
                          </a:solidFill>
                          <a:latin typeface="Roboto Light" panose="02000000000000000000" pitchFamily="2" charset="0"/>
                          <a:ea typeface="Roboto Light" panose="02000000000000000000" pitchFamily="2" charset="0"/>
                        </a:rPr>
                        <a:t>Existing IT strategy</a:t>
                      </a:r>
                    </a:p>
                  </a:txBody>
                  <a:tcPr marL="287963" marR="287963" marT="287963" marB="287963">
                    <a:lnR w="3175" cap="flat" cmpd="sng" algn="ctr">
                      <a:solidFill>
                        <a:schemeClr val="bg1">
                          <a:lumMod val="75000"/>
                        </a:schemeClr>
                      </a:solidFill>
                      <a:prstDash val="solid"/>
                      <a:round/>
                      <a:headEnd type="none" w="med" len="med"/>
                      <a:tailEnd type="none" w="med" len="med"/>
                    </a:lnR>
                    <a:lnT w="38100" cmpd="sng">
                      <a:noFill/>
                    </a:lnT>
                    <a:solidFill>
                      <a:schemeClr val="bg1"/>
                    </a:solidFill>
                  </a:tcPr>
                </a:tc>
                <a:tc>
                  <a:txBody>
                    <a:bodyPr/>
                    <a:lstStyle/>
                    <a:p>
                      <a:pPr marL="285750" indent="-285750">
                        <a:lnSpc>
                          <a:spcPts val="1800"/>
                        </a:lnSpc>
                        <a:spcBef>
                          <a:spcPts val="1000"/>
                        </a:spcBef>
                        <a:buFont typeface="Arial" panose="020B0604020202020204" pitchFamily="34" charset="0"/>
                        <a:buChar char="•"/>
                      </a:pPr>
                      <a:r>
                        <a:rPr lang="en-US" sz="1400" b="0" i="0" dirty="0">
                          <a:solidFill>
                            <a:srgbClr val="4A4A4A"/>
                          </a:solidFill>
                          <a:latin typeface="Roboto Light" panose="02000000000000000000" pitchFamily="2" charset="0"/>
                          <a:ea typeface="Roboto Light" panose="02000000000000000000" pitchFamily="2" charset="0"/>
                        </a:rPr>
                        <a:t>IT implications for the major factors affecting the Durable Goods Manufacturing industry </a:t>
                      </a:r>
                    </a:p>
                  </a:txBody>
                  <a:tcPr marL="287963" marR="287963" marT="287963" marB="287963">
                    <a:lnL w="3175" cap="flat" cmpd="sng" algn="ctr">
                      <a:solidFill>
                        <a:schemeClr val="bg1">
                          <a:lumMod val="75000"/>
                        </a:schemeClr>
                      </a:solidFill>
                      <a:prstDash val="solid"/>
                      <a:round/>
                      <a:headEnd type="none" w="med" len="med"/>
                      <a:tailEnd type="none" w="med" len="med"/>
                    </a:lnL>
                    <a:lnT w="38100" cmpd="sng">
                      <a:noFill/>
                    </a:lnT>
                    <a:solidFill>
                      <a:schemeClr val="bg1"/>
                    </a:solidFill>
                  </a:tcPr>
                </a:tc>
                <a:extLst>
                  <a:ext uri="{0D108BD9-81ED-4DB2-BD59-A6C34878D82A}">
                    <a16:rowId xmlns:a16="http://schemas.microsoft.com/office/drawing/2014/main" val="686074955"/>
                  </a:ext>
                </a:extLst>
              </a:tr>
            </a:tbl>
          </a:graphicData>
        </a:graphic>
      </p:graphicFrame>
      <p:grpSp>
        <p:nvGrpSpPr>
          <p:cNvPr id="68" name="Group 67">
            <a:extLst>
              <a:ext uri="{FF2B5EF4-FFF2-40B4-BE49-F238E27FC236}">
                <a16:creationId xmlns:a16="http://schemas.microsoft.com/office/drawing/2014/main" id="{829C1800-AD7D-F543-91BC-EEA26ADFAECB}"/>
              </a:ext>
            </a:extLst>
          </p:cNvPr>
          <p:cNvGrpSpPr/>
          <p:nvPr/>
        </p:nvGrpSpPr>
        <p:grpSpPr>
          <a:xfrm>
            <a:off x="1267108" y="1931665"/>
            <a:ext cx="1041821" cy="512745"/>
            <a:chOff x="7426182" y="203095"/>
            <a:chExt cx="1041957" cy="512812"/>
          </a:xfrm>
        </p:grpSpPr>
        <p:sp>
          <p:nvSpPr>
            <p:cNvPr id="69" name="Text Placeholder 3">
              <a:extLst>
                <a:ext uri="{FF2B5EF4-FFF2-40B4-BE49-F238E27FC236}">
                  <a16:creationId xmlns:a16="http://schemas.microsoft.com/office/drawing/2014/main" id="{9C29199D-6761-1A48-BFE1-646983C4ACDC}"/>
                </a:ext>
              </a:extLst>
            </p:cNvPr>
            <p:cNvSpPr txBox="1">
              <a:spLocks/>
            </p:cNvSpPr>
            <p:nvPr/>
          </p:nvSpPr>
          <p:spPr>
            <a:xfrm>
              <a:off x="7989604" y="321173"/>
              <a:ext cx="478535" cy="350336"/>
            </a:xfrm>
            <a:prstGeom prst="rect">
              <a:avLst/>
            </a:prstGeom>
          </p:spPr>
          <p:txBody>
            <a:bodyPr lIns="0" tIns="0" rIns="0" bIns="0">
              <a:no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spc="0">
                  <a:solidFill>
                    <a:srgbClr val="2576B7"/>
                  </a:solidFill>
                  <a:latin typeface="Montserrat"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09" rtl="0" eaLnBrk="1" fontAlgn="auto" latinLnBrk="0" hangingPunct="1">
                <a:lnSpc>
                  <a:spcPts val="24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FFFFFF"/>
                  </a:solidFill>
                  <a:effectLst/>
                  <a:uLnTx/>
                  <a:uFillTx/>
                  <a:latin typeface="Exo" panose="02000503000000000000" pitchFamily="2" charset="77"/>
                  <a:ea typeface="+mn-ea"/>
                  <a:cs typeface="Arial" panose="020B0604020202020204" pitchFamily="34" charset="0"/>
                </a:rPr>
                <a:t>Input</a:t>
              </a:r>
            </a:p>
          </p:txBody>
        </p:sp>
        <p:pic>
          <p:nvPicPr>
            <p:cNvPr id="70" name="Picture 69">
              <a:extLst>
                <a:ext uri="{FF2B5EF4-FFF2-40B4-BE49-F238E27FC236}">
                  <a16:creationId xmlns:a16="http://schemas.microsoft.com/office/drawing/2014/main" id="{8E131023-39B4-1D45-81E4-AAEF2EE39BB3}"/>
                </a:ext>
              </a:extLst>
            </p:cNvPr>
            <p:cNvPicPr>
              <a:picLocks noChangeAspect="1"/>
            </p:cNvPicPr>
            <p:nvPr/>
          </p:nvPicPr>
          <p:blipFill>
            <a:blip r:embed="rId3" cstate="screen">
              <a:alphaModFix amt="45000"/>
              <a:extLst>
                <a:ext uri="{28A0092B-C50C-407E-A947-70E740481C1C}">
                  <a14:useLocalDpi xmlns:a14="http://schemas.microsoft.com/office/drawing/2010/main"/>
                </a:ext>
              </a:extLst>
            </a:blip>
            <a:stretch>
              <a:fillRect/>
            </a:stretch>
          </p:blipFill>
          <p:spPr>
            <a:xfrm>
              <a:off x="7426182" y="203095"/>
              <a:ext cx="512812" cy="512812"/>
            </a:xfrm>
            <a:prstGeom prst="rect">
              <a:avLst/>
            </a:prstGeom>
          </p:spPr>
        </p:pic>
      </p:grpSp>
      <p:grpSp>
        <p:nvGrpSpPr>
          <p:cNvPr id="71" name="Group 70">
            <a:extLst>
              <a:ext uri="{FF2B5EF4-FFF2-40B4-BE49-F238E27FC236}">
                <a16:creationId xmlns:a16="http://schemas.microsoft.com/office/drawing/2014/main" id="{EB3FA60D-B583-6744-AADB-48AC6D9A121E}"/>
              </a:ext>
            </a:extLst>
          </p:cNvPr>
          <p:cNvGrpSpPr/>
          <p:nvPr/>
        </p:nvGrpSpPr>
        <p:grpSpPr>
          <a:xfrm>
            <a:off x="6872463" y="1909803"/>
            <a:ext cx="1472046" cy="552792"/>
            <a:chOff x="7380215" y="3390486"/>
            <a:chExt cx="1472238" cy="552864"/>
          </a:xfrm>
        </p:grpSpPr>
        <p:sp>
          <p:nvSpPr>
            <p:cNvPr id="72" name="Text Placeholder 3">
              <a:extLst>
                <a:ext uri="{FF2B5EF4-FFF2-40B4-BE49-F238E27FC236}">
                  <a16:creationId xmlns:a16="http://schemas.microsoft.com/office/drawing/2014/main" id="{058F4ECE-ADED-1C43-A025-FC955C2D6308}"/>
                </a:ext>
              </a:extLst>
            </p:cNvPr>
            <p:cNvSpPr txBox="1">
              <a:spLocks/>
            </p:cNvSpPr>
            <p:nvPr/>
          </p:nvSpPr>
          <p:spPr>
            <a:xfrm>
              <a:off x="7974489" y="3530600"/>
              <a:ext cx="877964" cy="412750"/>
            </a:xfrm>
            <a:prstGeom prst="rect">
              <a:avLst/>
            </a:prstGeom>
          </p:spPr>
          <p:txBody>
            <a:bodyPr lIns="0" tIns="0" rIns="0" bIns="0">
              <a:no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spc="0">
                  <a:solidFill>
                    <a:srgbClr val="2576B7"/>
                  </a:solidFill>
                  <a:latin typeface="Montserrat"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09" rtl="0" eaLnBrk="1" fontAlgn="auto" latinLnBrk="0" hangingPunct="1">
                <a:lnSpc>
                  <a:spcPts val="24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FFFFFF"/>
                  </a:solidFill>
                  <a:effectLst/>
                  <a:uLnTx/>
                  <a:uFillTx/>
                  <a:latin typeface="Exo" panose="02000503000000000000" pitchFamily="2" charset="77"/>
                  <a:ea typeface="+mn-ea"/>
                  <a:cs typeface="Arial" panose="020B0604020202020204" pitchFamily="34" charset="0"/>
                </a:rPr>
                <a:t>Materials</a:t>
              </a:r>
            </a:p>
          </p:txBody>
        </p:sp>
        <p:pic>
          <p:nvPicPr>
            <p:cNvPr id="73" name="Picture 72">
              <a:extLst>
                <a:ext uri="{FF2B5EF4-FFF2-40B4-BE49-F238E27FC236}">
                  <a16:creationId xmlns:a16="http://schemas.microsoft.com/office/drawing/2014/main" id="{C3DAA2D7-8990-E945-AC58-532978462B63}"/>
                </a:ext>
              </a:extLst>
            </p:cNvPr>
            <p:cNvPicPr>
              <a:picLocks noChangeAspect="1"/>
            </p:cNvPicPr>
            <p:nvPr/>
          </p:nvPicPr>
          <p:blipFill>
            <a:blip r:embed="rId4" cstate="screen">
              <a:alphaModFix amt="45000"/>
              <a:extLst>
                <a:ext uri="{28A0092B-C50C-407E-A947-70E740481C1C}">
                  <a14:useLocalDpi xmlns:a14="http://schemas.microsoft.com/office/drawing/2010/main"/>
                </a:ext>
              </a:extLst>
            </a:blip>
            <a:stretch>
              <a:fillRect/>
            </a:stretch>
          </p:blipFill>
          <p:spPr>
            <a:xfrm>
              <a:off x="7380215" y="3390486"/>
              <a:ext cx="549210" cy="549210"/>
            </a:xfrm>
            <a:prstGeom prst="rect">
              <a:avLst/>
            </a:prstGeom>
          </p:spPr>
        </p:pic>
      </p:grpSp>
      <p:grpSp>
        <p:nvGrpSpPr>
          <p:cNvPr id="74" name="Group 73">
            <a:extLst>
              <a:ext uri="{FF2B5EF4-FFF2-40B4-BE49-F238E27FC236}">
                <a16:creationId xmlns:a16="http://schemas.microsoft.com/office/drawing/2014/main" id="{010CCF42-8661-6347-9EFF-27FDDE960ADC}"/>
              </a:ext>
            </a:extLst>
          </p:cNvPr>
          <p:cNvGrpSpPr/>
          <p:nvPr/>
        </p:nvGrpSpPr>
        <p:grpSpPr>
          <a:xfrm>
            <a:off x="9601441" y="1915782"/>
            <a:ext cx="1925670" cy="541610"/>
            <a:chOff x="10102919" y="3394215"/>
            <a:chExt cx="1925921" cy="541681"/>
          </a:xfrm>
        </p:grpSpPr>
        <p:sp>
          <p:nvSpPr>
            <p:cNvPr id="75" name="Text Placeholder 3">
              <a:extLst>
                <a:ext uri="{FF2B5EF4-FFF2-40B4-BE49-F238E27FC236}">
                  <a16:creationId xmlns:a16="http://schemas.microsoft.com/office/drawing/2014/main" id="{2A45DE68-099E-7B42-8AC4-5F0085994789}"/>
                </a:ext>
              </a:extLst>
            </p:cNvPr>
            <p:cNvSpPr txBox="1">
              <a:spLocks/>
            </p:cNvSpPr>
            <p:nvPr/>
          </p:nvSpPr>
          <p:spPr>
            <a:xfrm>
              <a:off x="10767801" y="3530600"/>
              <a:ext cx="1261039" cy="384175"/>
            </a:xfrm>
            <a:prstGeom prst="rect">
              <a:avLst/>
            </a:prstGeom>
          </p:spPr>
          <p:txBody>
            <a:bodyPr lIns="0" tIns="0" rIns="0" bIns="0">
              <a:no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spc="0">
                  <a:solidFill>
                    <a:srgbClr val="2576B7"/>
                  </a:solidFill>
                  <a:latin typeface="Montserrat"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09" rtl="0" eaLnBrk="1" fontAlgn="auto" latinLnBrk="0" hangingPunct="1">
                <a:lnSpc>
                  <a:spcPts val="24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FFFFFF"/>
                  </a:solidFill>
                  <a:effectLst/>
                  <a:uLnTx/>
                  <a:uFillTx/>
                  <a:latin typeface="Exo" panose="02000503000000000000" pitchFamily="2" charset="77"/>
                  <a:ea typeface="+mn-ea"/>
                  <a:cs typeface="Arial" panose="020B0604020202020204" pitchFamily="34" charset="0"/>
                </a:rPr>
                <a:t>Participants</a:t>
              </a:r>
            </a:p>
          </p:txBody>
        </p:sp>
        <p:pic>
          <p:nvPicPr>
            <p:cNvPr id="76" name="Picture 75">
              <a:extLst>
                <a:ext uri="{FF2B5EF4-FFF2-40B4-BE49-F238E27FC236}">
                  <a16:creationId xmlns:a16="http://schemas.microsoft.com/office/drawing/2014/main" id="{AE29338E-0420-0047-BCA7-EE1796FDC27D}"/>
                </a:ext>
              </a:extLst>
            </p:cNvPr>
            <p:cNvPicPr>
              <a:picLocks noChangeAspect="1"/>
            </p:cNvPicPr>
            <p:nvPr/>
          </p:nvPicPr>
          <p:blipFill>
            <a:blip r:embed="rId5" cstate="screen">
              <a:alphaModFix amt="30000"/>
              <a:extLst>
                <a:ext uri="{28A0092B-C50C-407E-A947-70E740481C1C}">
                  <a14:useLocalDpi xmlns:a14="http://schemas.microsoft.com/office/drawing/2010/main"/>
                </a:ext>
              </a:extLst>
            </a:blip>
            <a:stretch>
              <a:fillRect/>
            </a:stretch>
          </p:blipFill>
          <p:spPr>
            <a:xfrm>
              <a:off x="10102919" y="3394215"/>
              <a:ext cx="541681" cy="541681"/>
            </a:xfrm>
            <a:prstGeom prst="rect">
              <a:avLst/>
            </a:prstGeom>
          </p:spPr>
        </p:pic>
      </p:grpSp>
      <p:grpSp>
        <p:nvGrpSpPr>
          <p:cNvPr id="77" name="Group 76">
            <a:extLst>
              <a:ext uri="{FF2B5EF4-FFF2-40B4-BE49-F238E27FC236}">
                <a16:creationId xmlns:a16="http://schemas.microsoft.com/office/drawing/2014/main" id="{8626BEE8-ED0C-0545-BCF3-13BD9946C03E}"/>
              </a:ext>
            </a:extLst>
          </p:cNvPr>
          <p:cNvGrpSpPr/>
          <p:nvPr/>
        </p:nvGrpSpPr>
        <p:grpSpPr>
          <a:xfrm>
            <a:off x="3993978" y="1934839"/>
            <a:ext cx="1474354" cy="539782"/>
            <a:chOff x="9994384" y="203095"/>
            <a:chExt cx="1474546" cy="539852"/>
          </a:xfrm>
        </p:grpSpPr>
        <p:sp>
          <p:nvSpPr>
            <p:cNvPr id="78" name="Text Placeholder 3">
              <a:extLst>
                <a:ext uri="{FF2B5EF4-FFF2-40B4-BE49-F238E27FC236}">
                  <a16:creationId xmlns:a16="http://schemas.microsoft.com/office/drawing/2014/main" id="{77D3FA91-0760-984F-BB72-842426F04EEC}"/>
                </a:ext>
              </a:extLst>
            </p:cNvPr>
            <p:cNvSpPr txBox="1">
              <a:spLocks/>
            </p:cNvSpPr>
            <p:nvPr/>
          </p:nvSpPr>
          <p:spPr>
            <a:xfrm>
              <a:off x="10568602" y="321173"/>
              <a:ext cx="900328" cy="421774"/>
            </a:xfrm>
            <a:prstGeom prst="rect">
              <a:avLst/>
            </a:prstGeom>
          </p:spPr>
          <p:txBody>
            <a:bodyPr lIns="0" tIns="0" rIns="0" bIns="0">
              <a:no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spc="0">
                  <a:solidFill>
                    <a:srgbClr val="2576B7"/>
                  </a:solidFill>
                  <a:latin typeface="Montserrat"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09" rtl="0" eaLnBrk="1" fontAlgn="auto" latinLnBrk="0" hangingPunct="1">
                <a:lnSpc>
                  <a:spcPts val="24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FFFFFF"/>
                  </a:solidFill>
                  <a:effectLst/>
                  <a:uLnTx/>
                  <a:uFillTx/>
                  <a:latin typeface="Exo" panose="02000503000000000000" pitchFamily="2" charset="77"/>
                  <a:ea typeface="+mn-ea"/>
                  <a:cs typeface="Arial" panose="020B0604020202020204" pitchFamily="34" charset="0"/>
                </a:rPr>
                <a:t>Output</a:t>
              </a:r>
            </a:p>
          </p:txBody>
        </p:sp>
        <p:pic>
          <p:nvPicPr>
            <p:cNvPr id="79" name="Picture 78">
              <a:extLst>
                <a:ext uri="{FF2B5EF4-FFF2-40B4-BE49-F238E27FC236}">
                  <a16:creationId xmlns:a16="http://schemas.microsoft.com/office/drawing/2014/main" id="{DE6AED32-C92D-864A-85B0-93FF9E37A6C3}"/>
                </a:ext>
              </a:extLst>
            </p:cNvPr>
            <p:cNvPicPr>
              <a:picLocks noChangeAspect="1"/>
            </p:cNvPicPr>
            <p:nvPr/>
          </p:nvPicPr>
          <p:blipFill>
            <a:blip r:embed="rId3" cstate="screen">
              <a:alphaModFix amt="30000"/>
              <a:extLst>
                <a:ext uri="{28A0092B-C50C-407E-A947-70E740481C1C}">
                  <a14:useLocalDpi xmlns:a14="http://schemas.microsoft.com/office/drawing/2010/main"/>
                </a:ext>
              </a:extLst>
            </a:blip>
            <a:stretch>
              <a:fillRect/>
            </a:stretch>
          </p:blipFill>
          <p:spPr>
            <a:xfrm rot="5400000">
              <a:off x="9994384" y="203095"/>
              <a:ext cx="512812" cy="512812"/>
            </a:xfrm>
            <a:prstGeom prst="rect">
              <a:avLst/>
            </a:prstGeom>
            <a:effectLst/>
          </p:spPr>
        </p:pic>
      </p:grpSp>
      <p:sp>
        <p:nvSpPr>
          <p:cNvPr id="21" name="Title 2">
            <a:extLst>
              <a:ext uri="{FF2B5EF4-FFF2-40B4-BE49-F238E27FC236}">
                <a16:creationId xmlns:a16="http://schemas.microsoft.com/office/drawing/2014/main" id="{E5BE8745-98CE-496B-A8B9-9BDB7254AE3D}"/>
              </a:ext>
            </a:extLst>
          </p:cNvPr>
          <p:cNvSpPr>
            <a:spLocks noGrp="1"/>
          </p:cNvSpPr>
          <p:nvPr>
            <p:ph type="title"/>
          </p:nvPr>
        </p:nvSpPr>
        <p:spPr>
          <a:xfrm>
            <a:off x="352800" y="530400"/>
            <a:ext cx="11403788" cy="641470"/>
          </a:xfrm>
        </p:spPr>
        <p:txBody>
          <a:bodyPr/>
          <a:lstStyle/>
          <a:p>
            <a:r>
              <a:rPr lang="en-US" sz="3600" b="1" dirty="0">
                <a:solidFill>
                  <a:schemeClr val="accent1"/>
                </a:solidFill>
                <a:latin typeface="Montserrat" panose="00000500000000000000" pitchFamily="2" charset="0"/>
              </a:rPr>
              <a:t>Activity: PESTLE analysis of the Durable Goods Manufacturing value stream </a:t>
            </a:r>
          </a:p>
        </p:txBody>
      </p:sp>
      <p:sp>
        <p:nvSpPr>
          <p:cNvPr id="23" name="Slide Number Placeholder 2">
            <a:extLst>
              <a:ext uri="{FF2B5EF4-FFF2-40B4-BE49-F238E27FC236}">
                <a16:creationId xmlns:a16="http://schemas.microsoft.com/office/drawing/2014/main" id="{33431F83-068B-40A7-9EE2-804CC0E8B425}"/>
              </a:ext>
            </a:extLst>
          </p:cNvPr>
          <p:cNvSpPr txBox="1">
            <a:spLocks/>
          </p:cNvSpPr>
          <p:nvPr/>
        </p:nvSpPr>
        <p:spPr>
          <a:xfrm>
            <a:off x="9800750" y="6606254"/>
            <a:ext cx="2240414" cy="121252"/>
          </a:xfrm>
          <a:prstGeom prst="rect">
            <a:avLst/>
          </a:prstGeom>
        </p:spPr>
        <p:txBody>
          <a:bodyPr wrap="square" lIns="0" tIns="0" rIns="0" bIns="0">
            <a:noAutofit/>
          </a:bodyPr>
          <a:lstStyle>
            <a:defPPr>
              <a:defRPr lang="en-US"/>
            </a:defPPr>
            <a:lvl1pPr marL="0" algn="r" defTabSz="914400" rtl="0" eaLnBrk="1" latinLnBrk="0" hangingPunct="1">
              <a:defRPr sz="788" b="0" i="0" kern="1200" spc="0" baseline="0">
                <a:solidFill>
                  <a:srgbClr val="636363"/>
                </a:solidFill>
                <a:latin typeface="Exo" pitchFamily="2" charset="77"/>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r>
              <a:rPr kumimoji="0" lang="en-CA" sz="788" b="0" i="0" u="none" strike="noStrike" kern="1200" cap="none" spc="-18" normalizeH="0" baseline="0" noProof="0">
                <a:ln>
                  <a:noFill/>
                </a:ln>
                <a:solidFill>
                  <a:srgbClr val="636363"/>
                </a:solidFill>
                <a:effectLst/>
                <a:uLnTx/>
                <a:uFillTx/>
                <a:latin typeface="Exo" pitchFamily="2" charset="77"/>
                <a:ea typeface="+mn-ea"/>
                <a:cs typeface="Arial"/>
              </a:rPr>
              <a:t>Info-</a:t>
            </a:r>
            <a:r>
              <a:rPr kumimoji="0" lang="en-CA" sz="788" b="0" i="0" u="none" strike="noStrike" kern="1200" cap="none" spc="-103" normalizeH="0" baseline="0" noProof="0">
                <a:ln>
                  <a:noFill/>
                </a:ln>
                <a:solidFill>
                  <a:srgbClr val="636363"/>
                </a:solidFill>
                <a:effectLst/>
                <a:uLnTx/>
                <a:uFillTx/>
                <a:latin typeface="Exo" pitchFamily="2" charset="77"/>
                <a:ea typeface="+mn-ea"/>
                <a:cs typeface="Arial"/>
              </a:rPr>
              <a:t>T</a:t>
            </a:r>
            <a:r>
              <a:rPr kumimoji="0" lang="en-CA" sz="788" b="0" i="0" u="none" strike="noStrike" kern="1200" cap="none" spc="-15" normalizeH="0" baseline="0" noProof="0">
                <a:ln>
                  <a:noFill/>
                </a:ln>
                <a:solidFill>
                  <a:srgbClr val="636363"/>
                </a:solidFill>
                <a:effectLst/>
                <a:uLnTx/>
                <a:uFillTx/>
                <a:latin typeface="Exo" pitchFamily="2" charset="77"/>
                <a:ea typeface="+mn-ea"/>
                <a:cs typeface="Arial"/>
              </a:rPr>
              <a:t>ec</a:t>
            </a:r>
            <a:r>
              <a:rPr kumimoji="0" lang="en-CA" sz="788" b="0" i="0" u="none" strike="noStrike" kern="1200" cap="none" spc="6" normalizeH="0" baseline="0" noProof="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a:ln>
                  <a:noFill/>
                </a:ln>
                <a:solidFill>
                  <a:srgbClr val="636363"/>
                </a:solidFill>
                <a:effectLst/>
                <a:uLnTx/>
                <a:uFillTx/>
                <a:latin typeface="Exo" pitchFamily="2" charset="77"/>
                <a:ea typeface="+mn-ea"/>
                <a:cs typeface="Arial"/>
              </a:rPr>
              <a:t>Researc</a:t>
            </a:r>
            <a:r>
              <a:rPr kumimoji="0" lang="en-CA" sz="788" b="0" i="0" u="none" strike="noStrike" kern="1200" cap="none" spc="6" normalizeH="0" baseline="0" noProof="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a:ln>
                  <a:noFill/>
                </a:ln>
                <a:solidFill>
                  <a:srgbClr val="636363"/>
                </a:solidFill>
                <a:effectLst/>
                <a:uLnTx/>
                <a:uFillTx/>
                <a:latin typeface="Exo" pitchFamily="2" charset="77"/>
                <a:ea typeface="+mn-ea"/>
                <a:cs typeface="Arial"/>
              </a:rPr>
              <a:t>Grou</a:t>
            </a:r>
            <a:r>
              <a:rPr kumimoji="0" lang="en-CA" sz="788" b="0" i="0" u="none" strike="noStrike" kern="1200" cap="none" spc="6" normalizeH="0" baseline="0" noProof="0">
                <a:ln>
                  <a:noFill/>
                </a:ln>
                <a:solidFill>
                  <a:srgbClr val="636363"/>
                </a:solidFill>
                <a:effectLst/>
                <a:uLnTx/>
                <a:uFillTx/>
                <a:latin typeface="Exo" pitchFamily="2" charset="77"/>
                <a:ea typeface="+mn-ea"/>
                <a:cs typeface="Arial"/>
              </a:rPr>
              <a:t>p   |   </a:t>
            </a:r>
            <a:fld id="{81D60167-4931-47E6-BA6A-407CBD079E47}" type="slidenum">
              <a:rPr kumimoji="0" sz="788" b="0" i="0" u="none" strike="noStrike" kern="1200" cap="none" spc="6" normalizeH="0" baseline="0" noProof="0" smtClean="0">
                <a:ln>
                  <a:noFill/>
                </a:ln>
                <a:solidFill>
                  <a:srgbClr val="636363"/>
                </a:solidFill>
                <a:effectLst/>
                <a:uLnTx/>
                <a:uFillTx/>
                <a:latin typeface="Exo" pitchFamily="2" charset="77"/>
                <a:ea typeface="+mn-ea"/>
                <a:cs typeface="Arial" panose="020B0604020202020204" pitchFamily="34" charset="0"/>
              </a:rPr>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t>14</a:t>
            </a:fld>
            <a:endParaRPr kumimoji="0" sz="788" b="0" i="0" u="none" strike="noStrike" kern="1200" cap="none" spc="6" normalizeH="0" baseline="0" noProof="0">
              <a:ln>
                <a:noFill/>
              </a:ln>
              <a:solidFill>
                <a:srgbClr val="636363"/>
              </a:solidFill>
              <a:effectLst/>
              <a:uLnTx/>
              <a:uFillTx/>
              <a:latin typeface="Exo" pitchFamily="2" charset="77"/>
              <a:ea typeface="+mn-ea"/>
              <a:cs typeface="Arial" panose="020B0604020202020204" pitchFamily="34" charset="0"/>
            </a:endParaRPr>
          </a:p>
        </p:txBody>
      </p:sp>
    </p:spTree>
    <p:extLst>
      <p:ext uri="{BB962C8B-B14F-4D97-AF65-F5344CB8AC3E}">
        <p14:creationId xmlns:p14="http://schemas.microsoft.com/office/powerpoint/2010/main" val="1775110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2">
            <a:extLst>
              <a:ext uri="{FF2B5EF4-FFF2-40B4-BE49-F238E27FC236}">
                <a16:creationId xmlns:a16="http://schemas.microsoft.com/office/drawing/2014/main" id="{F75D565C-3490-4712-A3AA-0757EF158EBF}"/>
              </a:ext>
            </a:extLst>
          </p:cNvPr>
          <p:cNvGraphicFramePr>
            <a:graphicFrameLocks noGrp="1"/>
          </p:cNvGraphicFramePr>
          <p:nvPr>
            <p:extLst>
              <p:ext uri="{D42A27DB-BD31-4B8C-83A1-F6EECF244321}">
                <p14:modId xmlns:p14="http://schemas.microsoft.com/office/powerpoint/2010/main" val="2156660937"/>
              </p:ext>
            </p:extLst>
          </p:nvPr>
        </p:nvGraphicFramePr>
        <p:xfrm>
          <a:off x="1059739" y="1300251"/>
          <a:ext cx="10072521" cy="4806449"/>
        </p:xfrm>
        <a:graphic>
          <a:graphicData uri="http://schemas.openxmlformats.org/drawingml/2006/table">
            <a:tbl>
              <a:tblPr firstRow="1" bandRow="1">
                <a:effectLst>
                  <a:outerShdw blurRad="50800" dist="38100" dir="2700000" algn="tl" rotWithShape="0">
                    <a:prstClr val="black">
                      <a:alpha val="40000"/>
                    </a:prstClr>
                  </a:outerShdw>
                </a:effectLst>
                <a:tableStyleId>{D27102A9-8310-4765-A935-A1911B00CA55}</a:tableStyleId>
              </a:tblPr>
              <a:tblGrid>
                <a:gridCol w="637332">
                  <a:extLst>
                    <a:ext uri="{9D8B030D-6E8A-4147-A177-3AD203B41FA5}">
                      <a16:colId xmlns:a16="http://schemas.microsoft.com/office/drawing/2014/main" val="20000"/>
                    </a:ext>
                  </a:extLst>
                </a:gridCol>
                <a:gridCol w="4398929">
                  <a:extLst>
                    <a:ext uri="{9D8B030D-6E8A-4147-A177-3AD203B41FA5}">
                      <a16:colId xmlns:a16="http://schemas.microsoft.com/office/drawing/2014/main" val="20001"/>
                    </a:ext>
                  </a:extLst>
                </a:gridCol>
                <a:gridCol w="4412298">
                  <a:extLst>
                    <a:ext uri="{9D8B030D-6E8A-4147-A177-3AD203B41FA5}">
                      <a16:colId xmlns:a16="http://schemas.microsoft.com/office/drawing/2014/main" val="20002"/>
                    </a:ext>
                  </a:extLst>
                </a:gridCol>
                <a:gridCol w="623962">
                  <a:extLst>
                    <a:ext uri="{9D8B030D-6E8A-4147-A177-3AD203B41FA5}">
                      <a16:colId xmlns:a16="http://schemas.microsoft.com/office/drawing/2014/main" val="20003"/>
                    </a:ext>
                  </a:extLst>
                </a:gridCol>
              </a:tblGrid>
              <a:tr h="1485980">
                <a:tc>
                  <a:txBody>
                    <a:bodyPr/>
                    <a:lstStyle/>
                    <a:p>
                      <a:pPr algn="ctr"/>
                      <a:r>
                        <a:rPr lang="en-CA" sz="1600" b="1" dirty="0">
                          <a:solidFill>
                            <a:schemeClr val="bg2"/>
                          </a:solidFill>
                          <a:latin typeface="Montserrat Light" panose="00000400000000000000" pitchFamily="2" charset="0"/>
                        </a:rPr>
                        <a:t>Political</a:t>
                      </a:r>
                    </a:p>
                  </a:txBody>
                  <a:tcPr vert="vert270">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rgbClr val="A24130"/>
                    </a:solidFill>
                  </a:tcPr>
                </a:tc>
                <a:tc>
                  <a:txBody>
                    <a:bodyPr/>
                    <a:lstStyle/>
                    <a:p>
                      <a:pPr marL="171450" indent="-171450">
                        <a:spcAft>
                          <a:spcPts val="600"/>
                        </a:spcAft>
                        <a:buFont typeface="Arial" panose="020B0604020202020204" pitchFamily="34" charset="0"/>
                        <a:buChar char="•"/>
                      </a:pPr>
                      <a:r>
                        <a:rPr lang="en-CA" sz="1200" b="0" kern="1200" baseline="0" dirty="0">
                          <a:solidFill>
                            <a:schemeClr val="accent6">
                              <a:lumMod val="75000"/>
                            </a:schemeClr>
                          </a:solidFill>
                          <a:latin typeface="Roboto Light" panose="02000000000000000000" pitchFamily="2" charset="0"/>
                          <a:ea typeface="Roboto Light" panose="02000000000000000000" pitchFamily="2" charset="0"/>
                          <a:cs typeface="+mn-cs"/>
                        </a:rPr>
                        <a:t>Are tariffs or other trade legislation affecting your business?</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CA" sz="1200" b="0" kern="1200" baseline="0" dirty="0">
                          <a:solidFill>
                            <a:schemeClr val="accent6">
                              <a:lumMod val="75000"/>
                            </a:schemeClr>
                          </a:solidFill>
                          <a:latin typeface="Roboto Light" panose="02000000000000000000" pitchFamily="2" charset="0"/>
                          <a:ea typeface="Roboto Light" panose="02000000000000000000" pitchFamily="2" charset="0"/>
                          <a:cs typeface="+mn-cs"/>
                        </a:rPr>
                        <a:t>Is privacy legislation accounted for (e.g. GDPR, CCPA)?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CA" sz="1200" b="0" kern="1200" baseline="0" dirty="0">
                          <a:solidFill>
                            <a:schemeClr val="accent6">
                              <a:lumMod val="75000"/>
                            </a:schemeClr>
                          </a:solidFill>
                          <a:latin typeface="Roboto Light" panose="02000000000000000000" pitchFamily="2" charset="0"/>
                          <a:ea typeface="Roboto Light" panose="02000000000000000000" pitchFamily="2" charset="0"/>
                          <a:cs typeface="+mn-cs"/>
                        </a:rPr>
                        <a:t>Have there been geographical changes to the organization?</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b="0" kern="1200" baseline="0" dirty="0">
                          <a:solidFill>
                            <a:schemeClr val="accent6">
                              <a:lumMod val="75000"/>
                            </a:schemeClr>
                          </a:solidFill>
                          <a:latin typeface="Roboto Light" panose="02000000000000000000" pitchFamily="2" charset="0"/>
                          <a:ea typeface="Roboto Light" panose="02000000000000000000" pitchFamily="2" charset="0"/>
                          <a:cs typeface="+mn-cs"/>
                        </a:rPr>
                        <a:t>Would immigration legislation impact your business?</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b="0" kern="1200" baseline="0" dirty="0">
                          <a:solidFill>
                            <a:schemeClr val="accent6">
                              <a:lumMod val="75000"/>
                            </a:schemeClr>
                          </a:solidFill>
                          <a:latin typeface="Roboto Light" panose="02000000000000000000" pitchFamily="2" charset="0"/>
                          <a:ea typeface="Roboto Light" panose="02000000000000000000" pitchFamily="2" charset="0"/>
                          <a:cs typeface="+mn-cs"/>
                        </a:rPr>
                        <a:t>Is the business impacted by environmental changes?</a:t>
                      </a:r>
                      <a:endParaRPr lang="en-CA" sz="1200" b="0" kern="1200" baseline="0" dirty="0">
                        <a:solidFill>
                          <a:schemeClr val="accent6">
                            <a:lumMod val="75000"/>
                          </a:schemeClr>
                        </a:solidFill>
                        <a:latin typeface="Roboto Light" panose="02000000000000000000" pitchFamily="2" charset="0"/>
                        <a:ea typeface="Roboto Light" panose="02000000000000000000" pitchFamily="2" charset="0"/>
                        <a:cs typeface="+mn-cs"/>
                      </a:endParaRPr>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rgbClr val="F2F2F2"/>
                    </a:solidFill>
                  </a:tcPr>
                </a:tc>
                <a:tc>
                  <a:txBody>
                    <a:bodyPr/>
                    <a:lstStyle/>
                    <a:p>
                      <a:pPr marL="171450" indent="-171450">
                        <a:spcAft>
                          <a:spcPts val="600"/>
                        </a:spcAft>
                        <a:buFont typeface="Arial" panose="020B0604020202020204" pitchFamily="34" charset="0"/>
                        <a:buChar char="•"/>
                      </a:pPr>
                      <a:r>
                        <a:rPr lang="en-CA" sz="1200" b="0" kern="1200" baseline="0" dirty="0">
                          <a:solidFill>
                            <a:schemeClr val="accent6">
                              <a:lumMod val="75000"/>
                            </a:schemeClr>
                          </a:solidFill>
                          <a:latin typeface="Roboto Light" panose="02000000000000000000" pitchFamily="2" charset="0"/>
                          <a:ea typeface="Roboto Light" panose="02000000000000000000" pitchFamily="2" charset="0"/>
                          <a:cs typeface="+mn-cs"/>
                        </a:rPr>
                        <a:t>How are your costs changing (e.g. global logistics and market fluctuations)?</a:t>
                      </a:r>
                    </a:p>
                    <a:p>
                      <a:pPr marL="171450" indent="-171450">
                        <a:spcAft>
                          <a:spcPts val="600"/>
                        </a:spcAft>
                        <a:buFont typeface="Arial" panose="020B0604020202020204" pitchFamily="34" charset="0"/>
                        <a:buChar char="•"/>
                      </a:pPr>
                      <a:r>
                        <a:rPr lang="en-CA" sz="1200" b="0" kern="1200" baseline="0" dirty="0">
                          <a:solidFill>
                            <a:schemeClr val="accent6">
                              <a:lumMod val="75000"/>
                            </a:schemeClr>
                          </a:solidFill>
                          <a:latin typeface="Roboto Light" panose="02000000000000000000" pitchFamily="2" charset="0"/>
                          <a:ea typeface="Roboto Light" panose="02000000000000000000" pitchFamily="2" charset="0"/>
                          <a:cs typeface="+mn-cs"/>
                        </a:rPr>
                        <a:t>Can you attract and pay for top-quality talent (e.g. desirable location, challenge, compensation, lifestyle, comfort, safety)?</a:t>
                      </a:r>
                    </a:p>
                    <a:p>
                      <a:pPr marL="171450" indent="-171450">
                        <a:spcAft>
                          <a:spcPts val="600"/>
                        </a:spcAft>
                        <a:buFont typeface="Arial" panose="020B0604020202020204" pitchFamily="34" charset="0"/>
                        <a:buChar char="•"/>
                      </a:pPr>
                      <a:r>
                        <a:rPr lang="en-CA" sz="1200" b="0" kern="1200" baseline="0" dirty="0">
                          <a:solidFill>
                            <a:schemeClr val="accent6">
                              <a:lumMod val="75000"/>
                            </a:schemeClr>
                          </a:solidFill>
                          <a:latin typeface="Roboto Light" panose="02000000000000000000" pitchFamily="2" charset="0"/>
                          <a:ea typeface="Roboto Light" panose="02000000000000000000" pitchFamily="2" charset="0"/>
                          <a:cs typeface="+mn-cs"/>
                        </a:rPr>
                        <a:t>Is the organization impacted by local buying or incentives given to companies by local governments in other countries?</a:t>
                      </a:r>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rgbClr val="F2F2F2"/>
                    </a:solidFill>
                  </a:tcPr>
                </a:tc>
                <a:tc>
                  <a:txBody>
                    <a:bodyPr/>
                    <a:lstStyle/>
                    <a:p>
                      <a:pPr algn="ctr"/>
                      <a:r>
                        <a:rPr lang="en-CA" sz="1600" b="1" dirty="0">
                          <a:solidFill>
                            <a:schemeClr val="bg2"/>
                          </a:solidFill>
                          <a:latin typeface="Montserrat Light" panose="00000400000000000000" pitchFamily="2" charset="0"/>
                          <a:ea typeface="Roboto Light" panose="02000000000000000000" pitchFamily="2" charset="0"/>
                        </a:rPr>
                        <a:t>Economic</a:t>
                      </a:r>
                    </a:p>
                  </a:txBody>
                  <a:tcPr vert="vert">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rgbClr val="A24130"/>
                    </a:solidFill>
                  </a:tcPr>
                </a:tc>
                <a:extLst>
                  <a:ext uri="{0D108BD9-81ED-4DB2-BD59-A6C34878D82A}">
                    <a16:rowId xmlns:a16="http://schemas.microsoft.com/office/drawing/2014/main" val="10000"/>
                  </a:ext>
                </a:extLst>
              </a:tr>
              <a:tr h="1710472">
                <a:tc>
                  <a:txBody>
                    <a:bodyPr/>
                    <a:lstStyle/>
                    <a:p>
                      <a:pPr algn="ctr"/>
                      <a:r>
                        <a:rPr lang="en-CA" sz="1600" b="1">
                          <a:solidFill>
                            <a:schemeClr val="bg2"/>
                          </a:solidFill>
                          <a:latin typeface="Montserrat Light" panose="00000400000000000000" pitchFamily="2" charset="0"/>
                        </a:rPr>
                        <a:t>Social</a:t>
                      </a:r>
                    </a:p>
                  </a:txBody>
                  <a:tcPr vert="vert270">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rgbClr val="A24130"/>
                    </a:solidFill>
                  </a:tcPr>
                </a:tc>
                <a:tc>
                  <a: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CA" sz="1200" b="0" kern="1200" baseline="0" dirty="0">
                          <a:solidFill>
                            <a:schemeClr val="accent6">
                              <a:lumMod val="75000"/>
                            </a:schemeClr>
                          </a:solidFill>
                          <a:latin typeface="Roboto Light" panose="02000000000000000000" pitchFamily="2" charset="0"/>
                          <a:ea typeface="Roboto Light" panose="02000000000000000000" pitchFamily="2" charset="0"/>
                          <a:cs typeface="+mn-cs"/>
                        </a:rPr>
                        <a:t>Are there any trends that could impact company product(s)?</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CA" sz="1200" b="0" kern="1200" baseline="0" dirty="0">
                          <a:solidFill>
                            <a:schemeClr val="accent6">
                              <a:lumMod val="75000"/>
                            </a:schemeClr>
                          </a:solidFill>
                          <a:latin typeface="Roboto Light" panose="02000000000000000000" pitchFamily="2" charset="0"/>
                          <a:ea typeface="Roboto Light" panose="02000000000000000000" pitchFamily="2" charset="0"/>
                          <a:cs typeface="+mn-cs"/>
                        </a:rPr>
                        <a:t>Have there been any changes to your core customer base?</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CA" sz="1200" b="0" kern="1200" baseline="0" dirty="0">
                          <a:solidFill>
                            <a:schemeClr val="accent6">
                              <a:lumMod val="75000"/>
                            </a:schemeClr>
                          </a:solidFill>
                          <a:latin typeface="Roboto Light" panose="02000000000000000000" pitchFamily="2" charset="0"/>
                          <a:ea typeface="Roboto Light" panose="02000000000000000000" pitchFamily="2" charset="0"/>
                          <a:cs typeface="+mn-cs"/>
                        </a:rPr>
                        <a:t>Is there an impact due to employee turnover rate?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CA" sz="1200" b="0" kern="1200" baseline="0" dirty="0">
                          <a:solidFill>
                            <a:schemeClr val="accent6">
                              <a:lumMod val="75000"/>
                            </a:schemeClr>
                          </a:solidFill>
                          <a:latin typeface="Roboto Light" panose="02000000000000000000" pitchFamily="2" charset="0"/>
                          <a:ea typeface="Roboto Light" panose="02000000000000000000" pitchFamily="2" charset="0"/>
                          <a:cs typeface="+mn-cs"/>
                        </a:rPr>
                        <a:t>Can enough skilled staff be sourced in the market?</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CA" sz="1200" b="0" kern="1200" baseline="0" dirty="0">
                          <a:solidFill>
                            <a:schemeClr val="accent6">
                              <a:lumMod val="75000"/>
                            </a:schemeClr>
                          </a:solidFill>
                          <a:latin typeface="Roboto Light" panose="02000000000000000000" pitchFamily="2" charset="0"/>
                          <a:ea typeface="Roboto Light" panose="02000000000000000000" pitchFamily="2" charset="0"/>
                          <a:cs typeface="+mn-cs"/>
                        </a:rPr>
                        <a:t>Is your business impacted by seasonality?</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CA" sz="1200" b="0" kern="1200" baseline="0" dirty="0">
                          <a:solidFill>
                            <a:schemeClr val="accent6">
                              <a:lumMod val="75000"/>
                            </a:schemeClr>
                          </a:solidFill>
                          <a:latin typeface="Roboto Light" panose="02000000000000000000" pitchFamily="2" charset="0"/>
                          <a:ea typeface="Roboto Light" panose="02000000000000000000" pitchFamily="2" charset="0"/>
                          <a:cs typeface="+mn-cs"/>
                        </a:rPr>
                        <a:t>Are the buying habits of your customers changing? </a:t>
                      </a:r>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rgbClr val="F2F2F2"/>
                    </a:solidFill>
                  </a:tcPr>
                </a:tc>
                <a:tc>
                  <a:txBody>
                    <a:bodyPr/>
                    <a:lstStyle/>
                    <a:p>
                      <a:pPr marL="171450" indent="-171450" algn="l" defTabSz="914400" rtl="0" eaLnBrk="1" latinLnBrk="0" hangingPunct="1">
                        <a:spcAft>
                          <a:spcPts val="600"/>
                        </a:spcAft>
                        <a:buFont typeface="Arial" panose="020B0604020202020204" pitchFamily="34" charset="0"/>
                        <a:buChar char="•"/>
                      </a:pPr>
                      <a:r>
                        <a:rPr lang="en-CA" sz="1200" b="0" kern="1200" baseline="0" dirty="0">
                          <a:solidFill>
                            <a:schemeClr val="accent6">
                              <a:lumMod val="75000"/>
                            </a:schemeClr>
                          </a:solidFill>
                          <a:latin typeface="Roboto Light" panose="02000000000000000000" pitchFamily="2" charset="0"/>
                          <a:ea typeface="Roboto Light" panose="02000000000000000000" pitchFamily="2" charset="0"/>
                          <a:cs typeface="+mn-cs"/>
                        </a:rPr>
                        <a:t>Is there any physical infrastructure that needs to be modernized within your geographical location?</a:t>
                      </a:r>
                    </a:p>
                    <a:p>
                      <a:pPr marL="171450" indent="-171450">
                        <a:spcAft>
                          <a:spcPts val="600"/>
                        </a:spcAft>
                        <a:buFont typeface="Arial" panose="020B0604020202020204" pitchFamily="34" charset="0"/>
                        <a:buChar char="•"/>
                      </a:pPr>
                      <a:r>
                        <a:rPr lang="en-CA" sz="1200" b="0" kern="1200" baseline="0" dirty="0">
                          <a:solidFill>
                            <a:schemeClr val="accent6">
                              <a:lumMod val="75000"/>
                            </a:schemeClr>
                          </a:solidFill>
                          <a:latin typeface="Roboto Light" panose="02000000000000000000" pitchFamily="2" charset="0"/>
                          <a:ea typeface="Roboto Light" panose="02000000000000000000" pitchFamily="2" charset="0"/>
                          <a:cs typeface="+mn-cs"/>
                        </a:rPr>
                        <a:t>How are new technology and remote work impacting productivity?</a:t>
                      </a:r>
                    </a:p>
                    <a:p>
                      <a:pPr marL="171450" indent="-171450">
                        <a:spcAft>
                          <a:spcPts val="600"/>
                        </a:spcAft>
                        <a:buFont typeface="Arial" panose="020B0604020202020204" pitchFamily="34" charset="0"/>
                        <a:buChar char="•"/>
                      </a:pPr>
                      <a:r>
                        <a:rPr lang="en-US" sz="1200" b="0" kern="1200" baseline="0" dirty="0">
                          <a:solidFill>
                            <a:schemeClr val="accent6">
                              <a:lumMod val="75000"/>
                            </a:schemeClr>
                          </a:solidFill>
                          <a:latin typeface="Roboto Light" panose="02000000000000000000" pitchFamily="2" charset="0"/>
                          <a:ea typeface="Roboto Light" panose="02000000000000000000" pitchFamily="2" charset="0"/>
                          <a:cs typeface="+mn-cs"/>
                        </a:rPr>
                        <a:t>Are IT and OT harmonized within the business?</a:t>
                      </a:r>
                      <a:endParaRPr lang="en-CA" sz="1200" b="0" kern="1200" baseline="0" dirty="0">
                        <a:solidFill>
                          <a:schemeClr val="accent6">
                            <a:lumMod val="75000"/>
                          </a:schemeClr>
                        </a:solidFill>
                        <a:latin typeface="Roboto Light" panose="02000000000000000000" pitchFamily="2" charset="0"/>
                        <a:ea typeface="Roboto Light" panose="02000000000000000000" pitchFamily="2" charset="0"/>
                        <a:cs typeface="+mn-cs"/>
                      </a:endParaRPr>
                    </a:p>
                    <a:p>
                      <a:pPr marL="171450" indent="-171450">
                        <a:spcAft>
                          <a:spcPts val="600"/>
                        </a:spcAft>
                        <a:buFont typeface="Arial" panose="020B0604020202020204" pitchFamily="34" charset="0"/>
                        <a:buChar char="•"/>
                      </a:pPr>
                      <a:r>
                        <a:rPr lang="en-CA" sz="1200" b="0" kern="1200" baseline="0" dirty="0">
                          <a:solidFill>
                            <a:schemeClr val="accent6">
                              <a:lumMod val="75000"/>
                            </a:schemeClr>
                          </a:solidFill>
                          <a:latin typeface="Roboto Light" panose="02000000000000000000" pitchFamily="2" charset="0"/>
                          <a:ea typeface="Roboto Light" panose="02000000000000000000" pitchFamily="2" charset="0"/>
                          <a:cs typeface="+mn-cs"/>
                        </a:rPr>
                        <a:t>Are new materials/process changes causing obsolescence in the product portfolio or production processes?</a:t>
                      </a:r>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rgbClr val="F2F2F2"/>
                    </a:solidFill>
                  </a:tcPr>
                </a:tc>
                <a:tc>
                  <a:txBody>
                    <a:bodyPr/>
                    <a:lstStyle/>
                    <a:p>
                      <a:pPr algn="ctr"/>
                      <a:r>
                        <a:rPr lang="en-CA" sz="1600" b="1" dirty="0">
                          <a:solidFill>
                            <a:schemeClr val="bg2"/>
                          </a:solidFill>
                          <a:latin typeface="Montserrat Light" panose="00000400000000000000" pitchFamily="2" charset="0"/>
                          <a:ea typeface="Roboto Light" panose="02000000000000000000" pitchFamily="2" charset="0"/>
                        </a:rPr>
                        <a:t>Technological</a:t>
                      </a:r>
                    </a:p>
                  </a:txBody>
                  <a:tcPr vert="vert">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rgbClr val="A24130"/>
                    </a:solidFill>
                  </a:tcPr>
                </a:tc>
                <a:extLst>
                  <a:ext uri="{0D108BD9-81ED-4DB2-BD59-A6C34878D82A}">
                    <a16:rowId xmlns:a16="http://schemas.microsoft.com/office/drawing/2014/main" val="10001"/>
                  </a:ext>
                </a:extLst>
              </a:tr>
              <a:tr h="1609997">
                <a:tc>
                  <a:txBody>
                    <a:bodyPr/>
                    <a:lstStyle/>
                    <a:p>
                      <a:pPr algn="ctr"/>
                      <a:r>
                        <a:rPr lang="en-CA" sz="1600" b="1" dirty="0">
                          <a:solidFill>
                            <a:schemeClr val="bg2"/>
                          </a:solidFill>
                          <a:latin typeface="Montserrat Light" panose="00000400000000000000" pitchFamily="2" charset="0"/>
                        </a:rPr>
                        <a:t>Legal</a:t>
                      </a:r>
                    </a:p>
                  </a:txBody>
                  <a:tcPr vert="vert270">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rgbClr val="A24130"/>
                    </a:solidFill>
                  </a:tcPr>
                </a:tc>
                <a:tc>
                  <a: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CA" sz="1200" b="0" kern="1200" baseline="0" dirty="0">
                          <a:solidFill>
                            <a:schemeClr val="accent6">
                              <a:lumMod val="75000"/>
                            </a:schemeClr>
                          </a:solidFill>
                          <a:latin typeface="Roboto Light" panose="02000000000000000000" pitchFamily="2" charset="0"/>
                          <a:ea typeface="Roboto Light" panose="02000000000000000000" pitchFamily="2" charset="0"/>
                          <a:cs typeface="+mn-cs"/>
                        </a:rPr>
                        <a:t>Have there been government changes to reporting, standards, licenses, permits, labeling, or health and safety that could impact the business?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CA" sz="1200" b="0" kern="1200" baseline="0" dirty="0">
                          <a:solidFill>
                            <a:schemeClr val="accent6">
                              <a:lumMod val="75000"/>
                            </a:schemeClr>
                          </a:solidFill>
                          <a:latin typeface="Roboto Light" panose="02000000000000000000" pitchFamily="2" charset="0"/>
                          <a:ea typeface="Roboto Light" panose="02000000000000000000" pitchFamily="2" charset="0"/>
                          <a:cs typeface="+mn-cs"/>
                        </a:rPr>
                        <a:t>Are there union factors that must be considered?</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b="0" kern="1200" baseline="0" dirty="0">
                          <a:solidFill>
                            <a:schemeClr val="accent6">
                              <a:lumMod val="75000"/>
                            </a:schemeClr>
                          </a:solidFill>
                          <a:latin typeface="Roboto Light" panose="02000000000000000000" pitchFamily="2" charset="0"/>
                          <a:ea typeface="Roboto Light" panose="02000000000000000000" pitchFamily="2" charset="0"/>
                          <a:cs typeface="+mn-cs"/>
                        </a:rPr>
                        <a:t>Are new trade agreements impacting the business?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b="0" kern="1200" baseline="0" dirty="0">
                          <a:solidFill>
                            <a:schemeClr val="accent6">
                              <a:lumMod val="75000"/>
                            </a:schemeClr>
                          </a:solidFill>
                          <a:latin typeface="Roboto Light" panose="02000000000000000000" pitchFamily="2" charset="0"/>
                          <a:ea typeface="Roboto Light" panose="02000000000000000000" pitchFamily="2" charset="0"/>
                          <a:cs typeface="+mn-cs"/>
                        </a:rPr>
                        <a:t>Is sustainability/environment legislation impacting the business?</a:t>
                      </a:r>
                      <a:endParaRPr lang="en-CA" sz="1200" b="0" kern="1200" baseline="0" dirty="0">
                        <a:solidFill>
                          <a:schemeClr val="accent6">
                            <a:lumMod val="75000"/>
                          </a:schemeClr>
                        </a:solidFill>
                        <a:latin typeface="Roboto Light" panose="02000000000000000000" pitchFamily="2" charset="0"/>
                        <a:ea typeface="Roboto Light" panose="02000000000000000000" pitchFamily="2" charset="0"/>
                        <a:cs typeface="+mn-cs"/>
                      </a:endParaRPr>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rgbClr val="F2F2F2"/>
                    </a:solidFill>
                  </a:tcPr>
                </a:tc>
                <a:tc>
                  <a: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CA" sz="1200" b="0" kern="1200" baseline="0" dirty="0">
                          <a:solidFill>
                            <a:schemeClr val="accent6">
                              <a:lumMod val="75000"/>
                            </a:schemeClr>
                          </a:solidFill>
                          <a:latin typeface="Roboto Light" panose="02000000000000000000" pitchFamily="2" charset="0"/>
                          <a:ea typeface="Roboto Light" panose="02000000000000000000" pitchFamily="2" charset="0"/>
                          <a:cs typeface="+mn-cs"/>
                        </a:rPr>
                        <a:t>Are government environmental standards for sustainable manufacturing impacting the business (e.g. reduce, reuse, repair, and low carbon emissions)?</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CA" sz="1200" b="0" kern="1200" baseline="0" dirty="0">
                          <a:solidFill>
                            <a:schemeClr val="accent6">
                              <a:lumMod val="75000"/>
                            </a:schemeClr>
                          </a:solidFill>
                          <a:latin typeface="Roboto Light" panose="02000000000000000000" pitchFamily="2" charset="0"/>
                          <a:ea typeface="Roboto Light" panose="02000000000000000000" pitchFamily="2" charset="0"/>
                          <a:cs typeface="+mn-cs"/>
                        </a:rPr>
                        <a:t>How are you impacted by material and waste disposal standards?</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CA" sz="1200" b="0" kern="1200" baseline="0" dirty="0">
                          <a:solidFill>
                            <a:schemeClr val="accent6">
                              <a:lumMod val="75000"/>
                            </a:schemeClr>
                          </a:solidFill>
                          <a:latin typeface="Roboto Light" panose="02000000000000000000" pitchFamily="2" charset="0"/>
                          <a:ea typeface="Roboto Light" panose="02000000000000000000" pitchFamily="2" charset="0"/>
                          <a:cs typeface="+mn-cs"/>
                        </a:rPr>
                        <a:t>Do you have environmentally friendly initiatives underway?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CA" sz="1200" b="0" kern="1200" baseline="0" dirty="0">
                          <a:solidFill>
                            <a:schemeClr val="accent6">
                              <a:lumMod val="75000"/>
                            </a:schemeClr>
                          </a:solidFill>
                          <a:latin typeface="Roboto Light" panose="02000000000000000000" pitchFamily="2" charset="0"/>
                          <a:ea typeface="Roboto Light" panose="02000000000000000000" pitchFamily="2" charset="0"/>
                          <a:cs typeface="+mn-cs"/>
                        </a:rPr>
                        <a:t>Do renewable technologies play a role in your business?</a:t>
                      </a:r>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rgbClr val="F2F2F2"/>
                    </a:solidFill>
                  </a:tcPr>
                </a:tc>
                <a:tc>
                  <a:txBody>
                    <a:bodyPr/>
                    <a:lstStyle/>
                    <a:p>
                      <a:pPr algn="ctr"/>
                      <a:r>
                        <a:rPr lang="en-CA" sz="1600" b="1" dirty="0">
                          <a:solidFill>
                            <a:schemeClr val="bg2"/>
                          </a:solidFill>
                          <a:latin typeface="Montserrat Light" panose="00000400000000000000" pitchFamily="2" charset="0"/>
                          <a:ea typeface="Roboto Light" panose="02000000000000000000" pitchFamily="2" charset="0"/>
                        </a:rPr>
                        <a:t>Environmental</a:t>
                      </a:r>
                    </a:p>
                  </a:txBody>
                  <a:tcPr vert="vert">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rgbClr val="A24130"/>
                    </a:solidFill>
                  </a:tcPr>
                </a:tc>
                <a:extLst>
                  <a:ext uri="{0D108BD9-81ED-4DB2-BD59-A6C34878D82A}">
                    <a16:rowId xmlns:a16="http://schemas.microsoft.com/office/drawing/2014/main" val="10002"/>
                  </a:ext>
                </a:extLst>
              </a:tr>
            </a:tbl>
          </a:graphicData>
        </a:graphic>
      </p:graphicFrame>
      <p:sp>
        <p:nvSpPr>
          <p:cNvPr id="6" name="Title 2">
            <a:extLst>
              <a:ext uri="{FF2B5EF4-FFF2-40B4-BE49-F238E27FC236}">
                <a16:creationId xmlns:a16="http://schemas.microsoft.com/office/drawing/2014/main" id="{4246F3DF-B4CB-4C5B-81DE-A7582E67BEDC}"/>
              </a:ext>
            </a:extLst>
          </p:cNvPr>
          <p:cNvSpPr txBox="1">
            <a:spLocks/>
          </p:cNvSpPr>
          <p:nvPr/>
        </p:nvSpPr>
        <p:spPr>
          <a:xfrm>
            <a:off x="352800" y="530400"/>
            <a:ext cx="11527355" cy="641470"/>
          </a:xfrm>
          <a:prstGeom prst="rect">
            <a:avLst/>
          </a:prstGeom>
        </p:spPr>
        <p:txBody>
          <a:bodyPr/>
          <a:lstStyle>
            <a:lvl1pPr algn="l" defTabSz="914400" rtl="0" eaLnBrk="1" latinLnBrk="0" hangingPunct="1">
              <a:lnSpc>
                <a:spcPct val="90000"/>
              </a:lnSpc>
              <a:spcBef>
                <a:spcPct val="0"/>
              </a:spcBef>
              <a:buNone/>
              <a:defRPr sz="4000" b="1" i="0" kern="1200">
                <a:solidFill>
                  <a:srgbClr val="717272"/>
                </a:solidFill>
                <a:latin typeface="Montserrat"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2476B7"/>
                </a:solidFill>
                <a:effectLst/>
                <a:uLnTx/>
                <a:uFillTx/>
                <a:latin typeface="Montserrat" panose="00000500000000000000" pitchFamily="2" charset="0"/>
                <a:ea typeface="+mj-ea"/>
                <a:cs typeface="+mj-cs"/>
              </a:rPr>
              <a:t>PESTLE analysis questions for Durable Goods</a:t>
            </a:r>
          </a:p>
        </p:txBody>
      </p:sp>
      <p:sp>
        <p:nvSpPr>
          <p:cNvPr id="10" name="Slide Number Placeholder 2">
            <a:extLst>
              <a:ext uri="{FF2B5EF4-FFF2-40B4-BE49-F238E27FC236}">
                <a16:creationId xmlns:a16="http://schemas.microsoft.com/office/drawing/2014/main" id="{2D116AE8-6B16-42D7-AD7C-1967770CFDE4}"/>
              </a:ext>
            </a:extLst>
          </p:cNvPr>
          <p:cNvSpPr txBox="1">
            <a:spLocks/>
          </p:cNvSpPr>
          <p:nvPr/>
        </p:nvSpPr>
        <p:spPr>
          <a:xfrm>
            <a:off x="9800750" y="6606254"/>
            <a:ext cx="2240414" cy="121252"/>
          </a:xfrm>
          <a:prstGeom prst="rect">
            <a:avLst/>
          </a:prstGeom>
        </p:spPr>
        <p:txBody>
          <a:bodyPr wrap="square" lIns="0" tIns="0" rIns="0" bIns="0">
            <a:noAutofit/>
          </a:bodyPr>
          <a:lstStyle>
            <a:defPPr>
              <a:defRPr lang="en-US"/>
            </a:defPPr>
            <a:lvl1pPr marL="0" algn="r" defTabSz="914400" rtl="0" eaLnBrk="1" latinLnBrk="0" hangingPunct="1">
              <a:defRPr sz="788" b="0" i="0" kern="1200" spc="0" baseline="0">
                <a:solidFill>
                  <a:srgbClr val="636363"/>
                </a:solidFill>
                <a:latin typeface="Exo" pitchFamily="2" charset="77"/>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r>
              <a:rPr kumimoji="0" lang="en-CA" sz="788" b="0" i="0" u="none" strike="noStrike" kern="1200" cap="none" spc="-18" normalizeH="0" baseline="0" noProof="0">
                <a:ln>
                  <a:noFill/>
                </a:ln>
                <a:solidFill>
                  <a:srgbClr val="636363"/>
                </a:solidFill>
                <a:effectLst/>
                <a:uLnTx/>
                <a:uFillTx/>
                <a:latin typeface="Exo" pitchFamily="2" charset="77"/>
                <a:ea typeface="+mn-ea"/>
                <a:cs typeface="Arial"/>
              </a:rPr>
              <a:t>Info-</a:t>
            </a:r>
            <a:r>
              <a:rPr kumimoji="0" lang="en-CA" sz="788" b="0" i="0" u="none" strike="noStrike" kern="1200" cap="none" spc="-103" normalizeH="0" baseline="0" noProof="0">
                <a:ln>
                  <a:noFill/>
                </a:ln>
                <a:solidFill>
                  <a:srgbClr val="636363"/>
                </a:solidFill>
                <a:effectLst/>
                <a:uLnTx/>
                <a:uFillTx/>
                <a:latin typeface="Exo" pitchFamily="2" charset="77"/>
                <a:ea typeface="+mn-ea"/>
                <a:cs typeface="Arial"/>
              </a:rPr>
              <a:t>T</a:t>
            </a:r>
            <a:r>
              <a:rPr kumimoji="0" lang="en-CA" sz="788" b="0" i="0" u="none" strike="noStrike" kern="1200" cap="none" spc="-15" normalizeH="0" baseline="0" noProof="0">
                <a:ln>
                  <a:noFill/>
                </a:ln>
                <a:solidFill>
                  <a:srgbClr val="636363"/>
                </a:solidFill>
                <a:effectLst/>
                <a:uLnTx/>
                <a:uFillTx/>
                <a:latin typeface="Exo" pitchFamily="2" charset="77"/>
                <a:ea typeface="+mn-ea"/>
                <a:cs typeface="Arial"/>
              </a:rPr>
              <a:t>ec</a:t>
            </a:r>
            <a:r>
              <a:rPr kumimoji="0" lang="en-CA" sz="788" b="0" i="0" u="none" strike="noStrike" kern="1200" cap="none" spc="6" normalizeH="0" baseline="0" noProof="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a:ln>
                  <a:noFill/>
                </a:ln>
                <a:solidFill>
                  <a:srgbClr val="636363"/>
                </a:solidFill>
                <a:effectLst/>
                <a:uLnTx/>
                <a:uFillTx/>
                <a:latin typeface="Exo" pitchFamily="2" charset="77"/>
                <a:ea typeface="+mn-ea"/>
                <a:cs typeface="Arial"/>
              </a:rPr>
              <a:t>Researc</a:t>
            </a:r>
            <a:r>
              <a:rPr kumimoji="0" lang="en-CA" sz="788" b="0" i="0" u="none" strike="noStrike" kern="1200" cap="none" spc="6" normalizeH="0" baseline="0" noProof="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a:ln>
                  <a:noFill/>
                </a:ln>
                <a:solidFill>
                  <a:srgbClr val="636363"/>
                </a:solidFill>
                <a:effectLst/>
                <a:uLnTx/>
                <a:uFillTx/>
                <a:latin typeface="Exo" pitchFamily="2" charset="77"/>
                <a:ea typeface="+mn-ea"/>
                <a:cs typeface="Arial"/>
              </a:rPr>
              <a:t>Grou</a:t>
            </a:r>
            <a:r>
              <a:rPr kumimoji="0" lang="en-CA" sz="788" b="0" i="0" u="none" strike="noStrike" kern="1200" cap="none" spc="6" normalizeH="0" baseline="0" noProof="0">
                <a:ln>
                  <a:noFill/>
                </a:ln>
                <a:solidFill>
                  <a:srgbClr val="636363"/>
                </a:solidFill>
                <a:effectLst/>
                <a:uLnTx/>
                <a:uFillTx/>
                <a:latin typeface="Exo" pitchFamily="2" charset="77"/>
                <a:ea typeface="+mn-ea"/>
                <a:cs typeface="Arial"/>
              </a:rPr>
              <a:t>p   |   </a:t>
            </a:r>
            <a:fld id="{81D60167-4931-47E6-BA6A-407CBD079E47}" type="slidenum">
              <a:rPr kumimoji="0" sz="788" b="0" i="0" u="none" strike="noStrike" kern="1200" cap="none" spc="6" normalizeH="0" baseline="0" noProof="0" smtClean="0">
                <a:ln>
                  <a:noFill/>
                </a:ln>
                <a:solidFill>
                  <a:srgbClr val="636363"/>
                </a:solidFill>
                <a:effectLst/>
                <a:uLnTx/>
                <a:uFillTx/>
                <a:latin typeface="Exo" pitchFamily="2" charset="77"/>
                <a:ea typeface="+mn-ea"/>
                <a:cs typeface="Arial" panose="020B0604020202020204" pitchFamily="34" charset="0"/>
              </a:rPr>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t>15</a:t>
            </a:fld>
            <a:endParaRPr kumimoji="0" sz="788" b="0" i="0" u="none" strike="noStrike" kern="1200" cap="none" spc="6" normalizeH="0" baseline="0" noProof="0">
              <a:ln>
                <a:noFill/>
              </a:ln>
              <a:solidFill>
                <a:srgbClr val="636363"/>
              </a:solidFill>
              <a:effectLst/>
              <a:uLnTx/>
              <a:uFillTx/>
              <a:latin typeface="Exo" pitchFamily="2" charset="77"/>
              <a:ea typeface="+mn-ea"/>
              <a:cs typeface="Arial" panose="020B0604020202020204" pitchFamily="34" charset="0"/>
            </a:endParaRPr>
          </a:p>
        </p:txBody>
      </p:sp>
    </p:spTree>
    <p:extLst>
      <p:ext uri="{BB962C8B-B14F-4D97-AF65-F5344CB8AC3E}">
        <p14:creationId xmlns:p14="http://schemas.microsoft.com/office/powerpoint/2010/main" val="1488962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640755EE-C9A5-486A-87A6-37BFD7D13276}"/>
              </a:ext>
            </a:extLst>
          </p:cNvPr>
          <p:cNvSpPr txBox="1">
            <a:spLocks/>
          </p:cNvSpPr>
          <p:nvPr/>
        </p:nvSpPr>
        <p:spPr>
          <a:xfrm>
            <a:off x="8562048" y="2081804"/>
            <a:ext cx="3234848" cy="4235943"/>
          </a:xfrm>
          <a:prstGeom prst="rect">
            <a:avLst/>
          </a:prstGeom>
          <a:solidFill>
            <a:schemeClr val="bg1"/>
          </a:solidFill>
          <a:effectLst>
            <a:outerShdw blurRad="254000" sx="102000" sy="102000" algn="ctr" rotWithShape="0">
              <a:prstClr val="black">
                <a:alpha val="25000"/>
              </a:prstClr>
            </a:outerShdw>
          </a:effectLst>
        </p:spPr>
        <p:txBody>
          <a:bodyPr vert="horz" wrap="square" lIns="180000" tIns="180000" rIns="180000" bIns="180000" rtlCol="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717272"/>
                </a:solidFill>
                <a:latin typeface="Roboto Condensed Light" panose="02000000000000000000" pitchFamily="2" charset="0"/>
                <a:ea typeface="Roboto Condensed Light"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rgbClr val="4B4B4B"/>
                </a:solidFill>
                <a:latin typeface="Roboto Condensed Light" panose="02000000000000000000" pitchFamily="2" charset="0"/>
                <a:ea typeface="Roboto Condensed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rgbClr val="4B4B4B"/>
                </a:solidFill>
                <a:latin typeface="Roboto Condensed Light" panose="02000000000000000000" pitchFamily="2" charset="0"/>
                <a:ea typeface="Roboto Condensed Light" panose="02000000000000000000" pitchFamily="2" charset="0"/>
                <a:cs typeface="+mn-cs"/>
              </a:defRPr>
            </a:lvl3pPr>
            <a:lvl4pPr marL="1600200" indent="-228600" algn="l" defTabSz="914400" rtl="0" eaLnBrk="1" latinLnBrk="0" hangingPunct="1">
              <a:lnSpc>
                <a:spcPts val="2000"/>
              </a:lnSpc>
              <a:spcBef>
                <a:spcPts val="500"/>
              </a:spcBef>
              <a:buFont typeface="Arial" panose="020B0604020202020204" pitchFamily="34" charset="0"/>
              <a:buChar char="•"/>
              <a:defRPr sz="1600" b="0" i="0" kern="1200">
                <a:solidFill>
                  <a:srgbClr val="4B4B4B"/>
                </a:solidFill>
                <a:latin typeface="Roboto Condensed Light" panose="02000000000000000000" pitchFamily="2" charset="0"/>
                <a:ea typeface="Roboto Condensed Light" panose="02000000000000000000" pitchFamily="2" charset="0"/>
                <a:cs typeface="+mn-cs"/>
              </a:defRPr>
            </a:lvl4pPr>
            <a:lvl5pPr marL="2057400" indent="-228600" algn="l" defTabSz="914400" rtl="0" eaLnBrk="1" latinLnBrk="0" hangingPunct="1">
              <a:lnSpc>
                <a:spcPts val="1600"/>
              </a:lnSpc>
              <a:spcBef>
                <a:spcPts val="500"/>
              </a:spcBef>
              <a:buFont typeface="Arial" panose="020B0604020202020204" pitchFamily="34" charset="0"/>
              <a:buChar char="•"/>
              <a:defRPr sz="1600" b="0" i="0" kern="1200">
                <a:solidFill>
                  <a:srgbClr val="4B4B4B"/>
                </a:solidFill>
                <a:latin typeface="Roboto Condensed Light" panose="02000000000000000000" pitchFamily="2" charset="0"/>
                <a:ea typeface="Roboto Condensed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ts val="1800"/>
              </a:lnSpc>
              <a:spcBef>
                <a:spcPts val="600"/>
              </a:spcBef>
              <a:spcAft>
                <a:spcPts val="0"/>
              </a:spcAft>
              <a:buClrTx/>
              <a:buSzTx/>
              <a:buFont typeface="Arial" panose="020B0604020202020204" pitchFamily="34" charset="0"/>
              <a:buChar char="•"/>
              <a:tabLst/>
              <a:defRPr/>
            </a:pPr>
            <a:r>
              <a:rPr lang="en-US" sz="1200" dirty="0">
                <a:solidFill>
                  <a:schemeClr val="accent6">
                    <a:lumMod val="75000"/>
                  </a:schemeClr>
                </a:solidFill>
                <a:latin typeface="Roboto Light" panose="02000000000000000000" pitchFamily="2" charset="0"/>
                <a:ea typeface="Roboto Light" panose="02000000000000000000" pitchFamily="2" charset="0"/>
              </a:rPr>
              <a:t>Companies are dependent</a:t>
            </a:r>
            <a:r>
              <a:rPr kumimoji="0" lang="en-US" sz="1200" b="0" i="0" u="none" strike="noStrike" kern="1200" cap="none" spc="0" normalizeH="0" baseline="0" noProof="0" dirty="0">
                <a:ln>
                  <a:noFill/>
                </a:ln>
                <a:solidFill>
                  <a:schemeClr val="accent6">
                    <a:lumMod val="75000"/>
                  </a:schemeClr>
                </a:solidFill>
                <a:effectLst/>
                <a:uLnTx/>
                <a:uFillTx/>
                <a:latin typeface="Roboto Light" panose="02000000000000000000" pitchFamily="2" charset="0"/>
                <a:ea typeface="Roboto Light" panose="02000000000000000000" pitchFamily="2" charset="0"/>
                <a:cs typeface="+mn-cs"/>
              </a:rPr>
              <a:t> on connectivity and infrastructure to deal with new emerging markets</a:t>
            </a:r>
            <a:r>
              <a:rPr kumimoji="0" lang="en-CA" sz="1200" b="0" i="0" u="none" strike="noStrike" kern="1200" cap="none" spc="0" normalizeH="0" baseline="0" noProof="0" dirty="0">
                <a:ln>
                  <a:noFill/>
                </a:ln>
                <a:solidFill>
                  <a:schemeClr val="accent6">
                    <a:lumMod val="75000"/>
                  </a:schemeClr>
                </a:solidFill>
                <a:effectLst/>
                <a:uLnTx/>
                <a:uFillTx/>
                <a:latin typeface="Roboto Light" panose="02000000000000000000" pitchFamily="2" charset="0"/>
                <a:ea typeface="Roboto Light" panose="02000000000000000000" pitchFamily="2" charset="0"/>
                <a:cs typeface="+mn-cs"/>
              </a:rPr>
              <a:t>.</a:t>
            </a:r>
          </a:p>
          <a:p>
            <a:pPr marL="285750" marR="0" lvl="0" indent="-285750" algn="l" defTabSz="914400" rtl="0" eaLnBrk="1" fontAlgn="auto" latinLnBrk="0" hangingPunct="1">
              <a:lnSpc>
                <a:spcPts val="1800"/>
              </a:lnSpc>
              <a:spcBef>
                <a:spcPts val="600"/>
              </a:spcBef>
              <a:spcAft>
                <a:spcPts val="0"/>
              </a:spcAft>
              <a:buClrTx/>
              <a:buSzTx/>
              <a:buFont typeface="Arial" panose="020B0604020202020204" pitchFamily="34" charset="0"/>
              <a:buChar char="•"/>
              <a:tabLst/>
              <a:defRPr/>
            </a:pPr>
            <a:r>
              <a:rPr lang="en-CA" sz="1200" dirty="0">
                <a:solidFill>
                  <a:schemeClr val="accent6">
                    <a:lumMod val="75000"/>
                  </a:schemeClr>
                </a:solidFill>
                <a:latin typeface="Roboto Light" panose="02000000000000000000" pitchFamily="2" charset="0"/>
                <a:ea typeface="Roboto Light" panose="02000000000000000000" pitchFamily="2" charset="0"/>
              </a:rPr>
              <a:t>Governments are having more impact on companies to build and buy local.  </a:t>
            </a:r>
            <a:endParaRPr kumimoji="0" lang="en-CA" sz="1200" b="0" i="0" u="none" strike="noStrike" kern="1200" cap="none" spc="0" normalizeH="0" baseline="0" noProof="0" dirty="0">
              <a:ln>
                <a:noFill/>
              </a:ln>
              <a:solidFill>
                <a:schemeClr val="accent6">
                  <a:lumMod val="75000"/>
                </a:schemeClr>
              </a:solidFill>
              <a:effectLst/>
              <a:uLnTx/>
              <a:uFillTx/>
              <a:latin typeface="Roboto Light" panose="02000000000000000000" pitchFamily="2" charset="0"/>
              <a:ea typeface="Roboto Light" panose="02000000000000000000" pitchFamily="2" charset="0"/>
              <a:cs typeface="+mn-cs"/>
            </a:endParaRPr>
          </a:p>
          <a:p>
            <a:pPr marL="285750" marR="0" lvl="0" indent="-285750" algn="l" defTabSz="914400" rtl="0" eaLnBrk="1" fontAlgn="auto" latinLnBrk="0" hangingPunct="1">
              <a:lnSpc>
                <a:spcPts val="18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accent6">
                    <a:lumMod val="75000"/>
                  </a:schemeClr>
                </a:solidFill>
                <a:effectLst/>
                <a:uLnTx/>
                <a:uFillTx/>
                <a:latin typeface="Roboto Light" panose="02000000000000000000" pitchFamily="2" charset="0"/>
                <a:ea typeface="Roboto Light" panose="02000000000000000000" pitchFamily="2" charset="0"/>
                <a:cs typeface="+mn-cs"/>
              </a:rPr>
              <a:t>Industry 4.0 is changing the job market due to automation and proliferation of robotics.</a:t>
            </a:r>
          </a:p>
          <a:p>
            <a:pPr marL="285750" marR="0" lvl="0" indent="-285750" algn="l" defTabSz="914400" rtl="0" eaLnBrk="1" fontAlgn="auto" latinLnBrk="0" hangingPunct="1">
              <a:lnSpc>
                <a:spcPts val="18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accent6">
                    <a:lumMod val="75000"/>
                  </a:schemeClr>
                </a:solidFill>
                <a:effectLst/>
                <a:uLnTx/>
                <a:uFillTx/>
                <a:latin typeface="Roboto Light" panose="02000000000000000000" pitchFamily="2" charset="0"/>
                <a:ea typeface="Roboto Light" panose="02000000000000000000" pitchFamily="2" charset="0"/>
                <a:cs typeface="+mn-cs"/>
              </a:rPr>
              <a:t>New technology is providing solutions for organizations too lower production costs, accelerate product development, improve quality and capture new market opportunities.</a:t>
            </a:r>
          </a:p>
          <a:p>
            <a:pPr marL="285750" marR="0" lvl="0" indent="-285750" algn="l" defTabSz="914400" rtl="0" eaLnBrk="1" fontAlgn="auto" latinLnBrk="0" hangingPunct="1">
              <a:lnSpc>
                <a:spcPts val="1800"/>
              </a:lnSpc>
              <a:spcBef>
                <a:spcPts val="600"/>
              </a:spcBef>
              <a:spcAft>
                <a:spcPts val="0"/>
              </a:spcAft>
              <a:buClrTx/>
              <a:buSzTx/>
              <a:buFont typeface="Arial" panose="020B0604020202020204" pitchFamily="34" charset="0"/>
              <a:buChar char="•"/>
              <a:tabLst/>
              <a:defRPr/>
            </a:pPr>
            <a:r>
              <a:rPr kumimoji="0" lang="en-CA" sz="1200" b="1" i="0" u="none" strike="noStrike" kern="1200" cap="none" spc="0" normalizeH="0" baseline="0" noProof="0" dirty="0">
                <a:ln>
                  <a:noFill/>
                </a:ln>
                <a:solidFill>
                  <a:schemeClr val="accent6">
                    <a:lumMod val="75000"/>
                  </a:schemeClr>
                </a:solidFill>
                <a:effectLst/>
                <a:uLnTx/>
                <a:uFillTx/>
                <a:latin typeface="Roboto Light" panose="02000000000000000000" pitchFamily="2" charset="0"/>
                <a:ea typeface="Roboto Light" panose="02000000000000000000" pitchFamily="2" charset="0"/>
                <a:cs typeface="+mn-cs"/>
              </a:rPr>
              <a:t>Others? </a:t>
            </a:r>
            <a:r>
              <a:rPr kumimoji="0" lang="en-CA" sz="1200" b="0" i="0" u="none" strike="noStrike" kern="1200" cap="none" spc="0" normalizeH="0" baseline="0" noProof="0" dirty="0">
                <a:ln>
                  <a:noFill/>
                </a:ln>
                <a:solidFill>
                  <a:schemeClr val="accent6">
                    <a:lumMod val="75000"/>
                  </a:schemeClr>
                </a:solidFill>
                <a:effectLst/>
                <a:uLnTx/>
                <a:uFillTx/>
                <a:latin typeface="Roboto Light" panose="02000000000000000000" pitchFamily="2" charset="0"/>
                <a:ea typeface="Roboto Light" panose="02000000000000000000" pitchFamily="2" charset="0"/>
                <a:cs typeface="+mn-cs"/>
              </a:rPr>
              <a:t>List them here.</a:t>
            </a:r>
          </a:p>
        </p:txBody>
      </p:sp>
      <p:sp>
        <p:nvSpPr>
          <p:cNvPr id="11" name="Text Placeholder 4">
            <a:extLst>
              <a:ext uri="{FF2B5EF4-FFF2-40B4-BE49-F238E27FC236}">
                <a16:creationId xmlns:a16="http://schemas.microsoft.com/office/drawing/2014/main" id="{316D6EE2-0276-4AA2-BEBD-C5D704F4D478}"/>
              </a:ext>
            </a:extLst>
          </p:cNvPr>
          <p:cNvSpPr txBox="1">
            <a:spLocks/>
          </p:cNvSpPr>
          <p:nvPr/>
        </p:nvSpPr>
        <p:spPr>
          <a:xfrm>
            <a:off x="8562048" y="1415968"/>
            <a:ext cx="3435932" cy="379405"/>
          </a:xfrm>
          <a:prstGeom prst="rect">
            <a:avLst/>
          </a:prstGeom>
          <a:solidFill>
            <a:schemeClr val="bg1"/>
          </a:solidFill>
        </p:spPr>
        <p:txBody>
          <a:bodyPr vert="horz" lIns="72000" tIns="0" rIns="7200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accent1"/>
                </a:solidFill>
                <a:latin typeface="Montserrat SemiBo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1" i="0" kern="1200">
                <a:solidFill>
                  <a:schemeClr val="accent1"/>
                </a:solidFill>
                <a:latin typeface="Montserrat SemiBold" pitchFamily="2" charset="77"/>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1" i="0" kern="1200">
                <a:solidFill>
                  <a:schemeClr val="accent1"/>
                </a:solidFill>
                <a:latin typeface="Montserrat SemiBold" pitchFamily="2" charset="77"/>
                <a:ea typeface="Roboto Light" panose="02000000000000000000" pitchFamily="2" charset="0"/>
                <a:cs typeface="+mn-cs"/>
              </a:defRPr>
            </a:lvl3pPr>
            <a:lvl4pPr marL="1600200" indent="-228600" algn="l" defTabSz="914400" rtl="0" eaLnBrk="1" latinLnBrk="0" hangingPunct="1">
              <a:lnSpc>
                <a:spcPts val="2000"/>
              </a:lnSpc>
              <a:spcBef>
                <a:spcPts val="500"/>
              </a:spcBef>
              <a:buFont typeface="Arial" panose="020B0604020202020204" pitchFamily="34" charset="0"/>
              <a:buChar char="•"/>
              <a:defRPr sz="1800" b="1" i="0" kern="1200">
                <a:solidFill>
                  <a:schemeClr val="accent1"/>
                </a:solidFill>
                <a:latin typeface="Montserrat SemiBold" pitchFamily="2" charset="77"/>
                <a:ea typeface="Roboto Light" panose="02000000000000000000" pitchFamily="2" charset="0"/>
                <a:cs typeface="+mn-cs"/>
              </a:defRPr>
            </a:lvl4pPr>
            <a:lvl5pPr marL="2057400" indent="-228600" algn="l" defTabSz="914400" rtl="0" eaLnBrk="1" latinLnBrk="0" hangingPunct="1">
              <a:lnSpc>
                <a:spcPts val="1600"/>
              </a:lnSpc>
              <a:spcBef>
                <a:spcPts val="500"/>
              </a:spcBef>
              <a:buFont typeface="Arial" panose="020B0604020202020204" pitchFamily="34" charset="0"/>
              <a:buChar char="•"/>
              <a:defRPr sz="1800" b="1" i="0" kern="1200">
                <a:solidFill>
                  <a:schemeClr val="accent1"/>
                </a:solidFill>
                <a:latin typeface="Montserrat SemiBold" pitchFamily="2" charset="77"/>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2476B7"/>
                </a:solidFill>
                <a:effectLst/>
                <a:uLnTx/>
                <a:uFillTx/>
                <a:latin typeface="Montserrat SemiBold" pitchFamily="2" charset="77"/>
                <a:ea typeface="+mn-ea"/>
                <a:cs typeface="+mn-cs"/>
              </a:rPr>
              <a:t>IT implications of political factors</a:t>
            </a:r>
          </a:p>
        </p:txBody>
      </p:sp>
      <p:graphicFrame>
        <p:nvGraphicFramePr>
          <p:cNvPr id="12" name="Table 12">
            <a:extLst>
              <a:ext uri="{FF2B5EF4-FFF2-40B4-BE49-F238E27FC236}">
                <a16:creationId xmlns:a16="http://schemas.microsoft.com/office/drawing/2014/main" id="{5A19C52F-1054-470E-A20A-4FCF05D3E01D}"/>
              </a:ext>
            </a:extLst>
          </p:cNvPr>
          <p:cNvGraphicFramePr>
            <a:graphicFrameLocks noGrp="1"/>
          </p:cNvGraphicFramePr>
          <p:nvPr>
            <p:extLst>
              <p:ext uri="{D42A27DB-BD31-4B8C-83A1-F6EECF244321}">
                <p14:modId xmlns:p14="http://schemas.microsoft.com/office/powerpoint/2010/main" val="3091724249"/>
              </p:ext>
            </p:extLst>
          </p:nvPr>
        </p:nvGraphicFramePr>
        <p:xfrm>
          <a:off x="395104" y="1430313"/>
          <a:ext cx="7808736" cy="3980049"/>
        </p:xfrm>
        <a:graphic>
          <a:graphicData uri="http://schemas.openxmlformats.org/drawingml/2006/table">
            <a:tbl>
              <a:tblPr firstRow="1" bandRow="1">
                <a:tableStyleId>{5C22544A-7EE6-4342-B048-85BDC9FD1C3A}</a:tableStyleId>
              </a:tblPr>
              <a:tblGrid>
                <a:gridCol w="2378279">
                  <a:extLst>
                    <a:ext uri="{9D8B030D-6E8A-4147-A177-3AD203B41FA5}">
                      <a16:colId xmlns:a16="http://schemas.microsoft.com/office/drawing/2014/main" val="3084868565"/>
                    </a:ext>
                  </a:extLst>
                </a:gridCol>
                <a:gridCol w="1357614">
                  <a:extLst>
                    <a:ext uri="{9D8B030D-6E8A-4147-A177-3AD203B41FA5}">
                      <a16:colId xmlns:a16="http://schemas.microsoft.com/office/drawing/2014/main" val="1149469990"/>
                    </a:ext>
                  </a:extLst>
                </a:gridCol>
                <a:gridCol w="1357615">
                  <a:extLst>
                    <a:ext uri="{9D8B030D-6E8A-4147-A177-3AD203B41FA5}">
                      <a16:colId xmlns:a16="http://schemas.microsoft.com/office/drawing/2014/main" val="4264596425"/>
                    </a:ext>
                  </a:extLst>
                </a:gridCol>
                <a:gridCol w="1357614">
                  <a:extLst>
                    <a:ext uri="{9D8B030D-6E8A-4147-A177-3AD203B41FA5}">
                      <a16:colId xmlns:a16="http://schemas.microsoft.com/office/drawing/2014/main" val="2530950093"/>
                    </a:ext>
                  </a:extLst>
                </a:gridCol>
                <a:gridCol w="1357614">
                  <a:extLst>
                    <a:ext uri="{9D8B030D-6E8A-4147-A177-3AD203B41FA5}">
                      <a16:colId xmlns:a16="http://schemas.microsoft.com/office/drawing/2014/main" val="1736338974"/>
                    </a:ext>
                  </a:extLst>
                </a:gridCol>
              </a:tblGrid>
              <a:tr h="334155">
                <a:tc>
                  <a:txBody>
                    <a:bodyPr/>
                    <a:lstStyle/>
                    <a:p>
                      <a:r>
                        <a:rPr lang="en-CA" sz="1100" dirty="0"/>
                        <a:t>                     </a:t>
                      </a:r>
                      <a:endParaRPr lang="en-US" sz="1100" dirty="0"/>
                    </a:p>
                  </a:txBody>
                  <a:tcPr>
                    <a:solidFill>
                      <a:schemeClr val="bg1"/>
                    </a:solidFill>
                  </a:tcPr>
                </a:tc>
                <a:tc gridSpan="4">
                  <a:txBody>
                    <a:bodyPr/>
                    <a:lstStyle/>
                    <a:p>
                      <a:pPr algn="ctr"/>
                      <a:r>
                        <a:rPr lang="en-US" sz="1400" dirty="0">
                          <a:latin typeface="Montserrat" panose="00000500000000000000" pitchFamily="2" charset="0"/>
                          <a:ea typeface="Roboto Light" panose="02000000000000000000" pitchFamily="2" charset="0"/>
                        </a:rPr>
                        <a:t>Value Stream Impact</a:t>
                      </a:r>
                    </a:p>
                  </a:txBody>
                  <a:tcPr>
                    <a:solidFill>
                      <a:schemeClr val="accent2"/>
                    </a:solidFill>
                  </a:tcPr>
                </a:tc>
                <a:tc hMerge="1">
                  <a:txBody>
                    <a:bodyPr/>
                    <a:lstStyle/>
                    <a:p>
                      <a:endParaRPr lang="en-US" sz="1100"/>
                    </a:p>
                  </a:txBody>
                  <a:tcPr/>
                </a:tc>
                <a:tc hMerge="1">
                  <a:txBody>
                    <a:bodyPr/>
                    <a:lstStyle/>
                    <a:p>
                      <a:endParaRPr lang="en-US" sz="1100"/>
                    </a:p>
                  </a:txBody>
                  <a:tcPr/>
                </a:tc>
                <a:tc hMerge="1">
                  <a:txBody>
                    <a:bodyPr/>
                    <a:lstStyle/>
                    <a:p>
                      <a:endParaRPr lang="en-US" sz="1100"/>
                    </a:p>
                  </a:txBody>
                  <a:tcPr/>
                </a:tc>
                <a:extLst>
                  <a:ext uri="{0D108BD9-81ED-4DB2-BD59-A6C34878D82A}">
                    <a16:rowId xmlns:a16="http://schemas.microsoft.com/office/drawing/2014/main" val="918349664"/>
                  </a:ext>
                </a:extLst>
              </a:tr>
              <a:tr h="329006">
                <a:tc>
                  <a:txBody>
                    <a:bodyPr/>
                    <a:lstStyle/>
                    <a:p>
                      <a:pPr algn="ctr"/>
                      <a:r>
                        <a:rPr lang="en-US" sz="1400" b="1" dirty="0">
                          <a:solidFill>
                            <a:schemeClr val="bg1"/>
                          </a:solidFill>
                          <a:latin typeface="Montserrat" panose="00000500000000000000" pitchFamily="2" charset="0"/>
                          <a:ea typeface="Roboto Light" panose="02000000000000000000" pitchFamily="2" charset="0"/>
                        </a:rPr>
                        <a:t>Political Factors Influencing Durable Goods</a:t>
                      </a:r>
                    </a:p>
                  </a:txBody>
                  <a:tcPr>
                    <a:solidFill>
                      <a:schemeClr val="accent2"/>
                    </a:solidFill>
                  </a:tcPr>
                </a:tc>
                <a:tc>
                  <a:txBody>
                    <a:bodyPr/>
                    <a:lstStyle/>
                    <a:p>
                      <a:pPr algn="ctr"/>
                      <a:r>
                        <a:rPr lang="en-CA" sz="1200" b="1" dirty="0">
                          <a:solidFill>
                            <a:schemeClr val="accent6">
                              <a:lumMod val="75000"/>
                            </a:schemeClr>
                          </a:solidFill>
                          <a:latin typeface="Roboto Light" panose="02000000000000000000" pitchFamily="2" charset="0"/>
                          <a:ea typeface="Roboto Light" panose="02000000000000000000" pitchFamily="2" charset="0"/>
                        </a:rPr>
                        <a:t>Design Product</a:t>
                      </a:r>
                      <a:endParaRPr lang="en-US" sz="1200" b="1" dirty="0">
                        <a:solidFill>
                          <a:schemeClr val="accent6">
                            <a:lumMod val="75000"/>
                          </a:schemeClr>
                        </a:solidFill>
                        <a:latin typeface="Roboto Light" panose="02000000000000000000" pitchFamily="2" charset="0"/>
                        <a:ea typeface="Roboto Light" panose="02000000000000000000" pitchFamily="2" charset="0"/>
                      </a:endParaRPr>
                    </a:p>
                  </a:txBody>
                  <a:tcPr anchor="ctr">
                    <a:solidFill>
                      <a:schemeClr val="bg1">
                        <a:lumMod val="85000"/>
                      </a:schemeClr>
                    </a:solidFill>
                  </a:tcPr>
                </a:tc>
                <a:tc>
                  <a:txBody>
                    <a:bodyPr/>
                    <a:lstStyle/>
                    <a:p>
                      <a:pPr algn="ctr"/>
                      <a:r>
                        <a:rPr lang="en-CA" sz="1200" b="1" dirty="0">
                          <a:solidFill>
                            <a:schemeClr val="accent6">
                              <a:lumMod val="75000"/>
                            </a:schemeClr>
                          </a:solidFill>
                          <a:latin typeface="Roboto Light" panose="02000000000000000000" pitchFamily="2" charset="0"/>
                          <a:ea typeface="Roboto Light" panose="02000000000000000000" pitchFamily="2" charset="0"/>
                        </a:rPr>
                        <a:t>Produce Product</a:t>
                      </a:r>
                      <a:endParaRPr lang="en-US" sz="1200" b="1" dirty="0">
                        <a:solidFill>
                          <a:schemeClr val="accent6">
                            <a:lumMod val="75000"/>
                          </a:schemeClr>
                        </a:solidFill>
                        <a:latin typeface="Roboto Light" panose="02000000000000000000" pitchFamily="2" charset="0"/>
                        <a:ea typeface="Roboto Light" panose="02000000000000000000" pitchFamily="2" charset="0"/>
                      </a:endParaRPr>
                    </a:p>
                  </a:txBody>
                  <a:tcPr anchor="ctr">
                    <a:solidFill>
                      <a:schemeClr val="bg1">
                        <a:lumMod val="85000"/>
                      </a:schemeClr>
                    </a:solidFill>
                  </a:tcPr>
                </a:tc>
                <a:tc>
                  <a:txBody>
                    <a:bodyPr/>
                    <a:lstStyle/>
                    <a:p>
                      <a:pPr algn="ctr"/>
                      <a:r>
                        <a:rPr lang="en-CA" sz="1200" b="1" dirty="0">
                          <a:solidFill>
                            <a:schemeClr val="accent6">
                              <a:lumMod val="75000"/>
                            </a:schemeClr>
                          </a:solidFill>
                          <a:latin typeface="Roboto Light" panose="02000000000000000000" pitchFamily="2" charset="0"/>
                          <a:ea typeface="Roboto Light" panose="02000000000000000000" pitchFamily="2" charset="0"/>
                        </a:rPr>
                        <a:t>Sell Product</a:t>
                      </a:r>
                      <a:endParaRPr lang="en-US" sz="1200" b="1" dirty="0">
                        <a:solidFill>
                          <a:schemeClr val="accent6">
                            <a:lumMod val="75000"/>
                          </a:schemeClr>
                        </a:solidFill>
                        <a:latin typeface="Roboto Light" panose="02000000000000000000" pitchFamily="2" charset="0"/>
                        <a:ea typeface="Roboto Light" panose="02000000000000000000" pitchFamily="2" charset="0"/>
                      </a:endParaRPr>
                    </a:p>
                  </a:txBody>
                  <a:tcPr anchor="ctr">
                    <a:solidFill>
                      <a:schemeClr val="bg1">
                        <a:lumMod val="85000"/>
                      </a:schemeClr>
                    </a:solidFill>
                  </a:tcPr>
                </a:tc>
                <a:tc>
                  <a:txBody>
                    <a:bodyPr/>
                    <a:lstStyle/>
                    <a:p>
                      <a:pPr algn="ctr"/>
                      <a:r>
                        <a:rPr lang="en-CA" sz="1200" b="1" dirty="0">
                          <a:solidFill>
                            <a:schemeClr val="accent6">
                              <a:lumMod val="75000"/>
                            </a:schemeClr>
                          </a:solidFill>
                          <a:latin typeface="Roboto Light" panose="02000000000000000000" pitchFamily="2" charset="0"/>
                          <a:ea typeface="Roboto Light" panose="02000000000000000000" pitchFamily="2" charset="0"/>
                        </a:rPr>
                        <a:t>After-Sale Support</a:t>
                      </a:r>
                      <a:endParaRPr lang="en-US" sz="1200" b="1" dirty="0">
                        <a:solidFill>
                          <a:schemeClr val="accent6">
                            <a:lumMod val="75000"/>
                          </a:schemeClr>
                        </a:solidFill>
                        <a:latin typeface="Roboto Light" panose="02000000000000000000" pitchFamily="2" charset="0"/>
                        <a:ea typeface="Roboto Light" panose="02000000000000000000" pitchFamily="2" charset="0"/>
                      </a:endParaRPr>
                    </a:p>
                  </a:txBody>
                  <a:tcPr anchor="ctr">
                    <a:solidFill>
                      <a:schemeClr val="bg1">
                        <a:lumMod val="85000"/>
                      </a:schemeClr>
                    </a:solidFill>
                  </a:tcPr>
                </a:tc>
                <a:extLst>
                  <a:ext uri="{0D108BD9-81ED-4DB2-BD59-A6C34878D82A}">
                    <a16:rowId xmlns:a16="http://schemas.microsoft.com/office/drawing/2014/main" val="2039448231"/>
                  </a:ext>
                </a:extLst>
              </a:tr>
              <a:tr h="445494">
                <a:tc>
                  <a:txBody>
                    <a:bodyPr/>
                    <a:lstStyle/>
                    <a:p>
                      <a:pPr marL="0" indent="0">
                        <a:spcBef>
                          <a:spcPts val="600"/>
                        </a:spcBef>
                        <a:buNone/>
                      </a:pPr>
                      <a:r>
                        <a:rPr lang="en-CA" sz="1200" b="1" dirty="0">
                          <a:solidFill>
                            <a:schemeClr val="accent6">
                              <a:lumMod val="75000"/>
                            </a:schemeClr>
                          </a:solidFill>
                          <a:latin typeface="Roboto Light" panose="02000000000000000000" pitchFamily="2" charset="0"/>
                          <a:ea typeface="Roboto Light" panose="02000000000000000000" pitchFamily="2" charset="0"/>
                        </a:rPr>
                        <a:t>Working conditions: </a:t>
                      </a:r>
                      <a:r>
                        <a:rPr lang="en-US" sz="1200" dirty="0">
                          <a:solidFill>
                            <a:schemeClr val="accent6">
                              <a:lumMod val="75000"/>
                            </a:schemeClr>
                          </a:solidFill>
                          <a:latin typeface="Roboto Light" panose="02000000000000000000" pitchFamily="2" charset="0"/>
                          <a:ea typeface="Roboto Light" panose="02000000000000000000" pitchFamily="2" charset="0"/>
                        </a:rPr>
                        <a:t>Remote connectivity will create new working conditions for staff and management.  </a:t>
                      </a:r>
                      <a:endParaRPr lang="en-CA"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chemeClr val="bg1">
                        <a:lumMod val="85000"/>
                      </a:schemeClr>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chemeClr val="tx2">
                        <a:lumMod val="75000"/>
                      </a:schemeClr>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chemeClr val="tx2">
                        <a:lumMod val="75000"/>
                      </a:schemeClr>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rgbClr val="C6D9F1"/>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chemeClr val="tx2">
                        <a:lumMod val="60000"/>
                        <a:lumOff val="40000"/>
                      </a:schemeClr>
                    </a:solidFill>
                  </a:tcPr>
                </a:tc>
                <a:extLst>
                  <a:ext uri="{0D108BD9-81ED-4DB2-BD59-A6C34878D82A}">
                    <a16:rowId xmlns:a16="http://schemas.microsoft.com/office/drawing/2014/main" val="698422099"/>
                  </a:ext>
                </a:extLst>
              </a:tr>
              <a:tr h="445494">
                <a:tc>
                  <a:txBody>
                    <a:bodyPr/>
                    <a:lstStyle/>
                    <a:p>
                      <a:pPr marL="0" indent="0">
                        <a:spcBef>
                          <a:spcPts val="600"/>
                        </a:spcBef>
                        <a:buNone/>
                      </a:pPr>
                      <a:r>
                        <a:rPr lang="en-CA" sz="1200" b="1" dirty="0">
                          <a:solidFill>
                            <a:schemeClr val="accent6">
                              <a:lumMod val="75000"/>
                            </a:schemeClr>
                          </a:solidFill>
                          <a:latin typeface="Roboto Light" panose="02000000000000000000" pitchFamily="2" charset="0"/>
                          <a:ea typeface="Roboto Light" panose="02000000000000000000" pitchFamily="2" charset="0"/>
                        </a:rPr>
                        <a:t>Trade:</a:t>
                      </a:r>
                      <a:r>
                        <a:rPr lang="en-CA" sz="1200" dirty="0">
                          <a:solidFill>
                            <a:schemeClr val="accent6">
                              <a:lumMod val="75000"/>
                            </a:schemeClr>
                          </a:solidFill>
                          <a:latin typeface="Roboto Light" panose="02000000000000000000" pitchFamily="2" charset="0"/>
                          <a:ea typeface="Roboto Light" panose="02000000000000000000" pitchFamily="2" charset="0"/>
                        </a:rPr>
                        <a:t> </a:t>
                      </a:r>
                      <a:r>
                        <a:rPr lang="en-US" sz="1200" dirty="0">
                          <a:solidFill>
                            <a:schemeClr val="accent6">
                              <a:lumMod val="75000"/>
                            </a:schemeClr>
                          </a:solidFill>
                          <a:latin typeface="Roboto Light" panose="02000000000000000000" pitchFamily="2" charset="0"/>
                          <a:ea typeface="Roboto Light" panose="02000000000000000000" pitchFamily="2" charset="0"/>
                        </a:rPr>
                        <a:t>The Global Trade agreements and growing protectionism movements have and will continue to shape the supply chain.  </a:t>
                      </a:r>
                      <a:endParaRPr lang="en-CA"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chemeClr val="bg1">
                        <a:lumMod val="85000"/>
                      </a:schemeClr>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chemeClr val="tx2">
                        <a:lumMod val="75000"/>
                      </a:schemeClr>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chemeClr val="tx2">
                        <a:lumMod val="75000"/>
                      </a:schemeClr>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chemeClr val="tx2">
                        <a:lumMod val="75000"/>
                      </a:schemeClr>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rgbClr val="558ED5"/>
                    </a:solidFill>
                  </a:tcPr>
                </a:tc>
                <a:extLst>
                  <a:ext uri="{0D108BD9-81ED-4DB2-BD59-A6C34878D82A}">
                    <a16:rowId xmlns:a16="http://schemas.microsoft.com/office/drawing/2014/main" val="2436469675"/>
                  </a:ext>
                </a:extLst>
              </a:tr>
              <a:tr h="445494">
                <a:tc>
                  <a:txBody>
                    <a:bodyPr/>
                    <a:lstStyle/>
                    <a:p>
                      <a:pPr marL="0" indent="0">
                        <a:spcBef>
                          <a:spcPts val="600"/>
                        </a:spcBef>
                        <a:buNone/>
                      </a:pPr>
                      <a:r>
                        <a:rPr lang="en-CA" sz="1200" b="1" dirty="0">
                          <a:solidFill>
                            <a:schemeClr val="accent6">
                              <a:lumMod val="75000"/>
                            </a:schemeClr>
                          </a:solidFill>
                          <a:latin typeface="Roboto Light" panose="02000000000000000000" pitchFamily="2" charset="0"/>
                          <a:ea typeface="Roboto Light" panose="02000000000000000000" pitchFamily="2" charset="0"/>
                        </a:rPr>
                        <a:t>Privacy:</a:t>
                      </a:r>
                      <a:r>
                        <a:rPr lang="en-CA" sz="1200" dirty="0">
                          <a:solidFill>
                            <a:schemeClr val="accent6">
                              <a:lumMod val="75000"/>
                            </a:schemeClr>
                          </a:solidFill>
                          <a:latin typeface="Roboto Light" panose="02000000000000000000" pitchFamily="2" charset="0"/>
                          <a:ea typeface="Roboto Light" panose="02000000000000000000" pitchFamily="2" charset="0"/>
                        </a:rPr>
                        <a:t> </a:t>
                      </a:r>
                      <a:r>
                        <a:rPr lang="en-US" sz="1200" dirty="0">
                          <a:solidFill>
                            <a:schemeClr val="accent6">
                              <a:lumMod val="75000"/>
                            </a:schemeClr>
                          </a:solidFill>
                          <a:latin typeface="Roboto Light" panose="02000000000000000000" pitchFamily="2" charset="0"/>
                          <a:ea typeface="Roboto Light" panose="02000000000000000000" pitchFamily="2" charset="0"/>
                        </a:rPr>
                        <a:t>Increased role of government in data protection and privacy.</a:t>
                      </a:r>
                      <a:endParaRPr lang="en-CA"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chemeClr val="bg1">
                        <a:lumMod val="85000"/>
                      </a:schemeClr>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chemeClr val="tx2">
                        <a:lumMod val="60000"/>
                        <a:lumOff val="40000"/>
                      </a:schemeClr>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rgbClr val="558ED5"/>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chemeClr val="tx2">
                        <a:lumMod val="60000"/>
                        <a:lumOff val="40000"/>
                      </a:schemeClr>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rgbClr val="558ED5"/>
                    </a:solidFill>
                  </a:tcPr>
                </a:tc>
                <a:extLst>
                  <a:ext uri="{0D108BD9-81ED-4DB2-BD59-A6C34878D82A}">
                    <a16:rowId xmlns:a16="http://schemas.microsoft.com/office/drawing/2014/main" val="2918177765"/>
                  </a:ext>
                </a:extLst>
              </a:tr>
              <a:tr h="445494">
                <a:tc>
                  <a:txBody>
                    <a:bodyPr/>
                    <a:lstStyle/>
                    <a:p>
                      <a:r>
                        <a:rPr lang="en-US" sz="1200" b="1" dirty="0">
                          <a:solidFill>
                            <a:schemeClr val="accent6">
                              <a:lumMod val="75000"/>
                            </a:schemeClr>
                          </a:solidFill>
                          <a:latin typeface="Roboto Light" panose="02000000000000000000" pitchFamily="2" charset="0"/>
                          <a:ea typeface="Roboto Light" panose="02000000000000000000" pitchFamily="2" charset="0"/>
                        </a:rPr>
                        <a:t>O</a:t>
                      </a:r>
                      <a:r>
                        <a:rPr lang="en-CA" sz="1200" b="1" dirty="0">
                          <a:solidFill>
                            <a:schemeClr val="accent6">
                              <a:lumMod val="75000"/>
                            </a:schemeClr>
                          </a:solidFill>
                          <a:latin typeface="Roboto Light" panose="02000000000000000000" pitchFamily="2" charset="0"/>
                          <a:ea typeface="Roboto Light" panose="02000000000000000000" pitchFamily="2" charset="0"/>
                        </a:rPr>
                        <a:t>ther: </a:t>
                      </a:r>
                      <a:r>
                        <a:rPr lang="en-CA" sz="1200" dirty="0">
                          <a:solidFill>
                            <a:schemeClr val="accent6">
                              <a:lumMod val="75000"/>
                            </a:schemeClr>
                          </a:solidFill>
                          <a:latin typeface="Roboto Light" panose="02000000000000000000" pitchFamily="2" charset="0"/>
                          <a:ea typeface="Roboto Light" panose="02000000000000000000" pitchFamily="2" charset="0"/>
                        </a:rPr>
                        <a:t>List here.</a:t>
                      </a:r>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chemeClr val="bg1">
                        <a:lumMod val="85000"/>
                      </a:schemeClr>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chemeClr val="bg1">
                        <a:lumMod val="95000"/>
                      </a:schemeClr>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chemeClr val="bg1">
                        <a:lumMod val="95000"/>
                      </a:schemeClr>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chemeClr val="bg1">
                        <a:lumMod val="95000"/>
                      </a:schemeClr>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chemeClr val="bg1">
                        <a:lumMod val="95000"/>
                      </a:schemeClr>
                    </a:solidFill>
                  </a:tcPr>
                </a:tc>
                <a:extLst>
                  <a:ext uri="{0D108BD9-81ED-4DB2-BD59-A6C34878D82A}">
                    <a16:rowId xmlns:a16="http://schemas.microsoft.com/office/drawing/2014/main" val="701567960"/>
                  </a:ext>
                </a:extLst>
              </a:tr>
            </a:tbl>
          </a:graphicData>
        </a:graphic>
      </p:graphicFrame>
      <p:graphicFrame>
        <p:nvGraphicFramePr>
          <p:cNvPr id="6" name="Table 6">
            <a:extLst>
              <a:ext uri="{FF2B5EF4-FFF2-40B4-BE49-F238E27FC236}">
                <a16:creationId xmlns:a16="http://schemas.microsoft.com/office/drawing/2014/main" id="{D61D5EF1-CB84-4481-AE28-788CD780D816}"/>
              </a:ext>
            </a:extLst>
          </p:cNvPr>
          <p:cNvGraphicFramePr>
            <a:graphicFrameLocks noGrp="1"/>
          </p:cNvGraphicFramePr>
          <p:nvPr/>
        </p:nvGraphicFramePr>
        <p:xfrm>
          <a:off x="6605137" y="5769107"/>
          <a:ext cx="1598703" cy="548640"/>
        </p:xfrm>
        <a:graphic>
          <a:graphicData uri="http://schemas.openxmlformats.org/drawingml/2006/table">
            <a:tbl>
              <a:tblPr firstRow="1" bandRow="1">
                <a:tableStyleId>{5C22544A-7EE6-4342-B048-85BDC9FD1C3A}</a:tableStyleId>
              </a:tblPr>
              <a:tblGrid>
                <a:gridCol w="532901">
                  <a:extLst>
                    <a:ext uri="{9D8B030D-6E8A-4147-A177-3AD203B41FA5}">
                      <a16:colId xmlns:a16="http://schemas.microsoft.com/office/drawing/2014/main" val="2759953110"/>
                    </a:ext>
                  </a:extLst>
                </a:gridCol>
                <a:gridCol w="532901">
                  <a:extLst>
                    <a:ext uri="{9D8B030D-6E8A-4147-A177-3AD203B41FA5}">
                      <a16:colId xmlns:a16="http://schemas.microsoft.com/office/drawing/2014/main" val="3780960115"/>
                    </a:ext>
                  </a:extLst>
                </a:gridCol>
                <a:gridCol w="532901">
                  <a:extLst>
                    <a:ext uri="{9D8B030D-6E8A-4147-A177-3AD203B41FA5}">
                      <a16:colId xmlns:a16="http://schemas.microsoft.com/office/drawing/2014/main" val="2211466276"/>
                    </a:ext>
                  </a:extLst>
                </a:gridCol>
              </a:tblGrid>
              <a:tr h="224131">
                <a:tc>
                  <a:txBody>
                    <a:bodyPr/>
                    <a:lstStyle/>
                    <a:p>
                      <a:r>
                        <a:rPr lang="en-CA" sz="1200" dirty="0"/>
                        <a:t>High</a:t>
                      </a:r>
                      <a:endParaRPr lang="en-US" sz="1200" dirty="0"/>
                    </a:p>
                  </a:txBody>
                  <a:tcPr/>
                </a:tc>
                <a:tc>
                  <a:txBody>
                    <a:bodyPr/>
                    <a:lstStyle/>
                    <a:p>
                      <a:r>
                        <a:rPr lang="en-CA" sz="1200" dirty="0"/>
                        <a:t>Med</a:t>
                      </a:r>
                      <a:endParaRPr lang="en-US" sz="1200" dirty="0"/>
                    </a:p>
                  </a:txBody>
                  <a:tcPr/>
                </a:tc>
                <a:tc>
                  <a:txBody>
                    <a:bodyPr/>
                    <a:lstStyle/>
                    <a:p>
                      <a:r>
                        <a:rPr lang="en-CA" sz="1200" dirty="0"/>
                        <a:t>Low</a:t>
                      </a:r>
                      <a:endParaRPr lang="en-US" sz="1200" dirty="0"/>
                    </a:p>
                  </a:txBody>
                  <a:tcPr/>
                </a:tc>
                <a:extLst>
                  <a:ext uri="{0D108BD9-81ED-4DB2-BD59-A6C34878D82A}">
                    <a16:rowId xmlns:a16="http://schemas.microsoft.com/office/drawing/2014/main" val="4038947222"/>
                  </a:ext>
                </a:extLst>
              </a:tr>
              <a:tr h="224131">
                <a:tc>
                  <a:txBody>
                    <a:bodyPr/>
                    <a:lstStyle/>
                    <a:p>
                      <a:endParaRPr lang="en-US" sz="1200" dirty="0"/>
                    </a:p>
                  </a:txBody>
                  <a:tcPr>
                    <a:solidFill>
                      <a:schemeClr val="tx2">
                        <a:lumMod val="75000"/>
                      </a:schemeClr>
                    </a:solidFill>
                  </a:tcPr>
                </a:tc>
                <a:tc>
                  <a:txBody>
                    <a:bodyPr/>
                    <a:lstStyle/>
                    <a:p>
                      <a:endParaRPr lang="en-US" sz="1200" dirty="0"/>
                    </a:p>
                  </a:txBody>
                  <a:tcPr>
                    <a:solidFill>
                      <a:schemeClr val="tx2">
                        <a:lumMod val="60000"/>
                        <a:lumOff val="40000"/>
                      </a:schemeClr>
                    </a:solidFill>
                  </a:tcPr>
                </a:tc>
                <a:tc>
                  <a:txBody>
                    <a:bodyPr/>
                    <a:lstStyle/>
                    <a:p>
                      <a:endParaRPr lang="en-US" sz="1200" dirty="0"/>
                    </a:p>
                  </a:txBody>
                  <a:tcPr>
                    <a:solidFill>
                      <a:schemeClr val="tx2">
                        <a:lumMod val="20000"/>
                        <a:lumOff val="80000"/>
                      </a:schemeClr>
                    </a:solidFill>
                  </a:tcPr>
                </a:tc>
                <a:extLst>
                  <a:ext uri="{0D108BD9-81ED-4DB2-BD59-A6C34878D82A}">
                    <a16:rowId xmlns:a16="http://schemas.microsoft.com/office/drawing/2014/main" val="1626795005"/>
                  </a:ext>
                </a:extLst>
              </a:tr>
            </a:tbl>
          </a:graphicData>
        </a:graphic>
      </p:graphicFrame>
      <p:sp>
        <p:nvSpPr>
          <p:cNvPr id="13" name="object 16">
            <a:extLst>
              <a:ext uri="{FF2B5EF4-FFF2-40B4-BE49-F238E27FC236}">
                <a16:creationId xmlns:a16="http://schemas.microsoft.com/office/drawing/2014/main" id="{74C807E7-4422-4120-AC38-FEE04641ECF3}"/>
              </a:ext>
            </a:extLst>
          </p:cNvPr>
          <p:cNvSpPr/>
          <p:nvPr/>
        </p:nvSpPr>
        <p:spPr>
          <a:xfrm>
            <a:off x="356352" y="1235452"/>
            <a:ext cx="7847490" cy="72000"/>
          </a:xfrm>
          <a:custGeom>
            <a:avLst/>
            <a:gdLst/>
            <a:ahLst/>
            <a:cxnLst/>
            <a:rect l="l" t="t" r="r" b="b"/>
            <a:pathLst>
              <a:path w="6284595" h="20955">
                <a:moveTo>
                  <a:pt x="0" y="20941"/>
                </a:moveTo>
                <a:lnTo>
                  <a:pt x="6284279" y="20941"/>
                </a:lnTo>
                <a:lnTo>
                  <a:pt x="6284279" y="0"/>
                </a:lnTo>
                <a:lnTo>
                  <a:pt x="0" y="0"/>
                </a:lnTo>
                <a:lnTo>
                  <a:pt x="0" y="20941"/>
                </a:lnTo>
                <a:close/>
              </a:path>
            </a:pathLst>
          </a:custGeom>
          <a:solidFill>
            <a:srgbClr val="0076B7"/>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62" b="0" i="0" u="none" strike="noStrike" kern="1200" cap="none" spc="0" normalizeH="0" baseline="0" noProof="0" dirty="0">
              <a:ln>
                <a:noFill/>
              </a:ln>
              <a:solidFill>
                <a:srgbClr val="000000"/>
              </a:solidFill>
              <a:effectLst/>
              <a:uLnTx/>
              <a:uFillTx/>
              <a:latin typeface="Roboto Condensed Light" panose="02000000000000000000" pitchFamily="2" charset="0"/>
              <a:ea typeface="+mn-ea"/>
              <a:cs typeface="+mn-cs"/>
            </a:endParaRPr>
          </a:p>
        </p:txBody>
      </p:sp>
      <p:sp>
        <p:nvSpPr>
          <p:cNvPr id="15" name="object 16">
            <a:extLst>
              <a:ext uri="{FF2B5EF4-FFF2-40B4-BE49-F238E27FC236}">
                <a16:creationId xmlns:a16="http://schemas.microsoft.com/office/drawing/2014/main" id="{0E70D631-4A12-434C-AF14-6D1F8AAA887F}"/>
              </a:ext>
            </a:extLst>
          </p:cNvPr>
          <p:cNvSpPr/>
          <p:nvPr/>
        </p:nvSpPr>
        <p:spPr>
          <a:xfrm>
            <a:off x="8562048" y="1235452"/>
            <a:ext cx="3278181" cy="72000"/>
          </a:xfrm>
          <a:custGeom>
            <a:avLst/>
            <a:gdLst/>
            <a:ahLst/>
            <a:cxnLst/>
            <a:rect l="l" t="t" r="r" b="b"/>
            <a:pathLst>
              <a:path w="6284595" h="20955">
                <a:moveTo>
                  <a:pt x="0" y="20941"/>
                </a:moveTo>
                <a:lnTo>
                  <a:pt x="6284279" y="20941"/>
                </a:lnTo>
                <a:lnTo>
                  <a:pt x="6284279" y="0"/>
                </a:lnTo>
                <a:lnTo>
                  <a:pt x="0" y="0"/>
                </a:lnTo>
                <a:lnTo>
                  <a:pt x="0" y="20941"/>
                </a:lnTo>
                <a:close/>
              </a:path>
            </a:pathLst>
          </a:custGeom>
          <a:solidFill>
            <a:srgbClr val="0076B7"/>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62" b="0" i="0" u="none" strike="noStrike" kern="1200" cap="none" spc="0" normalizeH="0" baseline="0" noProof="0" dirty="0">
              <a:ln>
                <a:noFill/>
              </a:ln>
              <a:solidFill>
                <a:srgbClr val="000000"/>
              </a:solidFill>
              <a:effectLst/>
              <a:uLnTx/>
              <a:uFillTx/>
              <a:latin typeface="Roboto Condensed Light" panose="02000000000000000000" pitchFamily="2" charset="0"/>
              <a:ea typeface="+mn-ea"/>
              <a:cs typeface="+mn-cs"/>
            </a:endParaRPr>
          </a:p>
        </p:txBody>
      </p:sp>
      <p:sp>
        <p:nvSpPr>
          <p:cNvPr id="21" name="Title 3">
            <a:extLst>
              <a:ext uri="{FF2B5EF4-FFF2-40B4-BE49-F238E27FC236}">
                <a16:creationId xmlns:a16="http://schemas.microsoft.com/office/drawing/2014/main" id="{187AEBC9-627D-45DA-B90F-1542BAE09E71}"/>
              </a:ext>
            </a:extLst>
          </p:cNvPr>
          <p:cNvSpPr>
            <a:spLocks noGrp="1"/>
          </p:cNvSpPr>
          <p:nvPr>
            <p:ph type="title"/>
          </p:nvPr>
        </p:nvSpPr>
        <p:spPr>
          <a:xfrm>
            <a:off x="354060" y="530022"/>
            <a:ext cx="11191498" cy="570117"/>
          </a:xfrm>
        </p:spPr>
        <p:txBody>
          <a:bodyPr/>
          <a:lstStyle/>
          <a:p>
            <a:r>
              <a:rPr lang="en-US" sz="3600" b="1" dirty="0">
                <a:solidFill>
                  <a:schemeClr val="accent3"/>
                </a:solidFill>
              </a:rPr>
              <a:t>P</a:t>
            </a:r>
            <a:r>
              <a:rPr lang="en-US" sz="3600" b="1" dirty="0">
                <a:solidFill>
                  <a:srgbClr val="2576B7"/>
                </a:solidFill>
              </a:rPr>
              <a:t>ESTLE for Durable Goods: </a:t>
            </a:r>
            <a:r>
              <a:rPr lang="en-US" sz="3600" b="1" dirty="0">
                <a:solidFill>
                  <a:schemeClr val="accent3"/>
                </a:solidFill>
              </a:rPr>
              <a:t>P</a:t>
            </a:r>
            <a:r>
              <a:rPr lang="en-US" sz="3600" b="1" dirty="0">
                <a:solidFill>
                  <a:srgbClr val="2576B7"/>
                </a:solidFill>
              </a:rPr>
              <a:t>olitical</a:t>
            </a:r>
          </a:p>
        </p:txBody>
      </p:sp>
      <p:sp>
        <p:nvSpPr>
          <p:cNvPr id="16" name="Slide Number Placeholder 2">
            <a:extLst>
              <a:ext uri="{FF2B5EF4-FFF2-40B4-BE49-F238E27FC236}">
                <a16:creationId xmlns:a16="http://schemas.microsoft.com/office/drawing/2014/main" id="{36F5CAC3-47D3-4936-B32D-F22B3B1BDFA3}"/>
              </a:ext>
            </a:extLst>
          </p:cNvPr>
          <p:cNvSpPr txBox="1">
            <a:spLocks/>
          </p:cNvSpPr>
          <p:nvPr/>
        </p:nvSpPr>
        <p:spPr>
          <a:xfrm>
            <a:off x="9800750" y="6606254"/>
            <a:ext cx="2240414" cy="121252"/>
          </a:xfrm>
          <a:prstGeom prst="rect">
            <a:avLst/>
          </a:prstGeom>
        </p:spPr>
        <p:txBody>
          <a:bodyPr wrap="square" lIns="0" tIns="0" rIns="0" bIns="0">
            <a:noAutofit/>
          </a:bodyPr>
          <a:lstStyle>
            <a:defPPr>
              <a:defRPr lang="en-US"/>
            </a:defPPr>
            <a:lvl1pPr marL="0" algn="r" defTabSz="914400" rtl="0" eaLnBrk="1" latinLnBrk="0" hangingPunct="1">
              <a:defRPr sz="788" b="0" i="0" kern="1200" spc="0" baseline="0">
                <a:solidFill>
                  <a:srgbClr val="636363"/>
                </a:solidFill>
                <a:latin typeface="Exo" pitchFamily="2" charset="77"/>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r>
              <a:rPr kumimoji="0" lang="en-CA" sz="788" b="0" i="0" u="none" strike="noStrike" kern="1200" cap="none" spc="-18" normalizeH="0" baseline="0" noProof="0" dirty="0">
                <a:ln>
                  <a:noFill/>
                </a:ln>
                <a:solidFill>
                  <a:srgbClr val="636363"/>
                </a:solidFill>
                <a:effectLst/>
                <a:uLnTx/>
                <a:uFillTx/>
                <a:latin typeface="Exo" pitchFamily="2" charset="77"/>
                <a:ea typeface="+mn-ea"/>
                <a:cs typeface="Arial"/>
              </a:rPr>
              <a:t>Info-</a:t>
            </a:r>
            <a:r>
              <a:rPr kumimoji="0" lang="en-CA" sz="788" b="0" i="0" u="none" strike="noStrike" kern="1200" cap="none" spc="-103" normalizeH="0" baseline="0" noProof="0" dirty="0">
                <a:ln>
                  <a:noFill/>
                </a:ln>
                <a:solidFill>
                  <a:srgbClr val="636363"/>
                </a:solidFill>
                <a:effectLst/>
                <a:uLnTx/>
                <a:uFillTx/>
                <a:latin typeface="Exo" pitchFamily="2" charset="77"/>
                <a:ea typeface="+mn-ea"/>
                <a:cs typeface="Arial"/>
              </a:rPr>
              <a:t>T</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ec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Researc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Grou</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p   |   </a:t>
            </a:r>
            <a:fld id="{81D60167-4931-47E6-BA6A-407CBD079E47}" type="slidenum">
              <a:rPr kumimoji="0" sz="788" b="0" i="0" u="none" strike="noStrike" kern="1200" cap="none" spc="6" normalizeH="0" baseline="0" noProof="0" smtClean="0">
                <a:ln>
                  <a:noFill/>
                </a:ln>
                <a:solidFill>
                  <a:srgbClr val="636363"/>
                </a:solidFill>
                <a:effectLst/>
                <a:uLnTx/>
                <a:uFillTx/>
                <a:latin typeface="Exo" pitchFamily="2" charset="77"/>
                <a:ea typeface="+mn-ea"/>
                <a:cs typeface="Arial" panose="020B0604020202020204" pitchFamily="34" charset="0"/>
              </a:rPr>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t>16</a:t>
            </a:fld>
            <a:endParaRPr kumimoji="0" sz="788" b="0" i="0" u="none" strike="noStrike" kern="1200" cap="none" spc="6" normalizeH="0" baseline="0" noProof="0" dirty="0">
              <a:ln>
                <a:noFill/>
              </a:ln>
              <a:solidFill>
                <a:srgbClr val="636363"/>
              </a:solidFill>
              <a:effectLst/>
              <a:uLnTx/>
              <a:uFillTx/>
              <a:latin typeface="Exo" pitchFamily="2" charset="77"/>
              <a:ea typeface="+mn-ea"/>
              <a:cs typeface="Arial" panose="020B0604020202020204" pitchFamily="34" charset="0"/>
            </a:endParaRPr>
          </a:p>
        </p:txBody>
      </p:sp>
    </p:spTree>
    <p:extLst>
      <p:ext uri="{BB962C8B-B14F-4D97-AF65-F5344CB8AC3E}">
        <p14:creationId xmlns:p14="http://schemas.microsoft.com/office/powerpoint/2010/main" val="2804971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640755EE-C9A5-486A-87A6-37BFD7D13276}"/>
              </a:ext>
            </a:extLst>
          </p:cNvPr>
          <p:cNvSpPr txBox="1">
            <a:spLocks/>
          </p:cNvSpPr>
          <p:nvPr/>
        </p:nvSpPr>
        <p:spPr>
          <a:xfrm>
            <a:off x="8562048" y="2081804"/>
            <a:ext cx="3234848" cy="4235943"/>
          </a:xfrm>
          <a:prstGeom prst="rect">
            <a:avLst/>
          </a:prstGeom>
          <a:solidFill>
            <a:schemeClr val="bg1"/>
          </a:solidFill>
          <a:effectLst>
            <a:outerShdw blurRad="254000" sx="102000" sy="102000" algn="ctr" rotWithShape="0">
              <a:prstClr val="black">
                <a:alpha val="25000"/>
              </a:prstClr>
            </a:outerShdw>
          </a:effectLst>
        </p:spPr>
        <p:txBody>
          <a:bodyPr vert="horz" wrap="square" lIns="180000" tIns="180000" rIns="180000" bIns="180000" rtlCol="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717272"/>
                </a:solidFill>
                <a:latin typeface="Roboto Condensed Light" panose="02000000000000000000" pitchFamily="2" charset="0"/>
                <a:ea typeface="Roboto Condensed Light"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rgbClr val="4B4B4B"/>
                </a:solidFill>
                <a:latin typeface="Roboto Condensed Light" panose="02000000000000000000" pitchFamily="2" charset="0"/>
                <a:ea typeface="Roboto Condensed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rgbClr val="4B4B4B"/>
                </a:solidFill>
                <a:latin typeface="Roboto Condensed Light" panose="02000000000000000000" pitchFamily="2" charset="0"/>
                <a:ea typeface="Roboto Condensed Light" panose="02000000000000000000" pitchFamily="2" charset="0"/>
                <a:cs typeface="+mn-cs"/>
              </a:defRPr>
            </a:lvl3pPr>
            <a:lvl4pPr marL="1600200" indent="-228600" algn="l" defTabSz="914400" rtl="0" eaLnBrk="1" latinLnBrk="0" hangingPunct="1">
              <a:lnSpc>
                <a:spcPts val="2000"/>
              </a:lnSpc>
              <a:spcBef>
                <a:spcPts val="500"/>
              </a:spcBef>
              <a:buFont typeface="Arial" panose="020B0604020202020204" pitchFamily="34" charset="0"/>
              <a:buChar char="•"/>
              <a:defRPr sz="1600" b="0" i="0" kern="1200">
                <a:solidFill>
                  <a:srgbClr val="4B4B4B"/>
                </a:solidFill>
                <a:latin typeface="Roboto Condensed Light" panose="02000000000000000000" pitchFamily="2" charset="0"/>
                <a:ea typeface="Roboto Condensed Light" panose="02000000000000000000" pitchFamily="2" charset="0"/>
                <a:cs typeface="+mn-cs"/>
              </a:defRPr>
            </a:lvl4pPr>
            <a:lvl5pPr marL="2057400" indent="-228600" algn="l" defTabSz="914400" rtl="0" eaLnBrk="1" latinLnBrk="0" hangingPunct="1">
              <a:lnSpc>
                <a:spcPts val="1600"/>
              </a:lnSpc>
              <a:spcBef>
                <a:spcPts val="500"/>
              </a:spcBef>
              <a:buFont typeface="Arial" panose="020B0604020202020204" pitchFamily="34" charset="0"/>
              <a:buChar char="•"/>
              <a:defRPr sz="1600" b="0" i="0" kern="1200">
                <a:solidFill>
                  <a:srgbClr val="4B4B4B"/>
                </a:solidFill>
                <a:latin typeface="Roboto Condensed Light" panose="02000000000000000000" pitchFamily="2" charset="0"/>
                <a:ea typeface="Roboto Condensed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ts val="1800"/>
              </a:lnSpc>
              <a:spcBef>
                <a:spcPts val="600"/>
              </a:spcBef>
              <a:spcAft>
                <a:spcPts val="0"/>
              </a:spcAft>
              <a:buClrTx/>
              <a:buSzTx/>
              <a:buFont typeface="Arial" panose="020B0604020202020204" pitchFamily="34" charset="0"/>
              <a:buChar char="•"/>
              <a:tabLst/>
              <a:defRPr/>
            </a:pPr>
            <a:r>
              <a:rPr lang="en-US" sz="1200" dirty="0">
                <a:solidFill>
                  <a:srgbClr val="494949">
                    <a:lumMod val="75000"/>
                  </a:srgbClr>
                </a:solidFill>
                <a:latin typeface="Roboto Light" panose="02000000000000000000" pitchFamily="2" charset="0"/>
                <a:ea typeface="Roboto Light" panose="02000000000000000000" pitchFamily="2" charset="0"/>
              </a:rPr>
              <a:t>The increased cost for reskilling workers </a:t>
            </a:r>
            <a:r>
              <a:rPr kumimoji="0" lang="en-US" sz="12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may be a barrier for some companies. </a:t>
            </a:r>
          </a:p>
          <a:p>
            <a:pPr marL="285750" marR="0" lvl="0" indent="-285750" algn="l" defTabSz="914400" rtl="0" eaLnBrk="1" fontAlgn="auto" latinLnBrk="0" hangingPunct="1">
              <a:lnSpc>
                <a:spcPts val="18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Industry 4.0 will change many jobs due to automation and expanded use of robotics processes.</a:t>
            </a:r>
          </a:p>
          <a:p>
            <a:pPr marL="285750" marR="0" lvl="0" indent="-285750" algn="l" defTabSz="914400" rtl="0" eaLnBrk="1" fontAlgn="auto" latinLnBrk="0" hangingPunct="1">
              <a:lnSpc>
                <a:spcPts val="18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Factory automation, AI, AR/VR and robotics will play a significant role in the industry’s modernization. </a:t>
            </a:r>
          </a:p>
          <a:p>
            <a:pPr marL="285750" marR="0" lvl="0" indent="-285750" algn="l" defTabSz="914400" rtl="0" eaLnBrk="1" fontAlgn="auto" latinLnBrk="0" hangingPunct="1">
              <a:lnSpc>
                <a:spcPts val="1800"/>
              </a:lnSpc>
              <a:spcBef>
                <a:spcPts val="600"/>
              </a:spcBef>
              <a:spcAft>
                <a:spcPts val="0"/>
              </a:spcAft>
              <a:buClrTx/>
              <a:buSzTx/>
              <a:buFont typeface="Arial" panose="020B0604020202020204" pitchFamily="34" charset="0"/>
              <a:buChar char="•"/>
              <a:tabLst/>
              <a:defRPr/>
            </a:pPr>
            <a:r>
              <a:rPr kumimoji="0" lang="en-CA" sz="12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IT organizations will be required to be agile, harmonize with OT, and efficiently implement complex technology.</a:t>
            </a:r>
            <a:endParaRPr kumimoji="0" lang="en-US" sz="12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endParaRPr>
          </a:p>
          <a:p>
            <a:pPr marL="285750" marR="0" lvl="0" indent="-285750" algn="l" defTabSz="914400" rtl="0" eaLnBrk="1" fontAlgn="auto" latinLnBrk="0" hangingPunct="1">
              <a:lnSpc>
                <a:spcPts val="1800"/>
              </a:lnSpc>
              <a:spcBef>
                <a:spcPts val="600"/>
              </a:spcBef>
              <a:spcAft>
                <a:spcPts val="0"/>
              </a:spcAft>
              <a:buClrTx/>
              <a:buSzTx/>
              <a:buFont typeface="Arial" panose="020B0604020202020204" pitchFamily="34" charset="0"/>
              <a:buChar char="•"/>
              <a:tabLst/>
              <a:defRPr/>
            </a:pPr>
            <a:r>
              <a:rPr kumimoji="0" lang="en-CA" sz="1200" b="1"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Others? </a:t>
            </a:r>
            <a:r>
              <a:rPr kumimoji="0" lang="en-CA" sz="12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List them here.</a:t>
            </a:r>
          </a:p>
        </p:txBody>
      </p:sp>
      <p:sp>
        <p:nvSpPr>
          <p:cNvPr id="11" name="Text Placeholder 4">
            <a:extLst>
              <a:ext uri="{FF2B5EF4-FFF2-40B4-BE49-F238E27FC236}">
                <a16:creationId xmlns:a16="http://schemas.microsoft.com/office/drawing/2014/main" id="{316D6EE2-0276-4AA2-BEBD-C5D704F4D478}"/>
              </a:ext>
            </a:extLst>
          </p:cNvPr>
          <p:cNvSpPr txBox="1">
            <a:spLocks/>
          </p:cNvSpPr>
          <p:nvPr/>
        </p:nvSpPr>
        <p:spPr>
          <a:xfrm>
            <a:off x="8562048" y="1415968"/>
            <a:ext cx="3435932" cy="379405"/>
          </a:xfrm>
          <a:prstGeom prst="rect">
            <a:avLst/>
          </a:prstGeom>
          <a:solidFill>
            <a:schemeClr val="bg1"/>
          </a:solidFill>
        </p:spPr>
        <p:txBody>
          <a:bodyPr vert="horz" lIns="72000" tIns="0" rIns="7200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accent1"/>
                </a:solidFill>
                <a:latin typeface="Montserrat SemiBo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1" i="0" kern="1200">
                <a:solidFill>
                  <a:schemeClr val="accent1"/>
                </a:solidFill>
                <a:latin typeface="Montserrat SemiBold" pitchFamily="2" charset="77"/>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1" i="0" kern="1200">
                <a:solidFill>
                  <a:schemeClr val="accent1"/>
                </a:solidFill>
                <a:latin typeface="Montserrat SemiBold" pitchFamily="2" charset="77"/>
                <a:ea typeface="Roboto Light" panose="02000000000000000000" pitchFamily="2" charset="0"/>
                <a:cs typeface="+mn-cs"/>
              </a:defRPr>
            </a:lvl3pPr>
            <a:lvl4pPr marL="1600200" indent="-228600" algn="l" defTabSz="914400" rtl="0" eaLnBrk="1" latinLnBrk="0" hangingPunct="1">
              <a:lnSpc>
                <a:spcPts val="2000"/>
              </a:lnSpc>
              <a:spcBef>
                <a:spcPts val="500"/>
              </a:spcBef>
              <a:buFont typeface="Arial" panose="020B0604020202020204" pitchFamily="34" charset="0"/>
              <a:buChar char="•"/>
              <a:defRPr sz="1800" b="1" i="0" kern="1200">
                <a:solidFill>
                  <a:schemeClr val="accent1"/>
                </a:solidFill>
                <a:latin typeface="Montserrat SemiBold" pitchFamily="2" charset="77"/>
                <a:ea typeface="Roboto Light" panose="02000000000000000000" pitchFamily="2" charset="0"/>
                <a:cs typeface="+mn-cs"/>
              </a:defRPr>
            </a:lvl4pPr>
            <a:lvl5pPr marL="2057400" indent="-228600" algn="l" defTabSz="914400" rtl="0" eaLnBrk="1" latinLnBrk="0" hangingPunct="1">
              <a:lnSpc>
                <a:spcPts val="1600"/>
              </a:lnSpc>
              <a:spcBef>
                <a:spcPts val="500"/>
              </a:spcBef>
              <a:buFont typeface="Arial" panose="020B0604020202020204" pitchFamily="34" charset="0"/>
              <a:buChar char="•"/>
              <a:defRPr sz="1800" b="1" i="0" kern="1200">
                <a:solidFill>
                  <a:schemeClr val="accent1"/>
                </a:solidFill>
                <a:latin typeface="Montserrat SemiBold" pitchFamily="2" charset="77"/>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2476B7"/>
                </a:solidFill>
                <a:effectLst/>
                <a:uLnTx/>
                <a:uFillTx/>
                <a:latin typeface="Montserrat SemiBold" pitchFamily="2" charset="77"/>
                <a:ea typeface="+mn-ea"/>
                <a:cs typeface="+mn-cs"/>
              </a:rPr>
              <a:t>IT implications of economic factors</a:t>
            </a:r>
          </a:p>
        </p:txBody>
      </p:sp>
      <p:graphicFrame>
        <p:nvGraphicFramePr>
          <p:cNvPr id="12" name="Table 12">
            <a:extLst>
              <a:ext uri="{FF2B5EF4-FFF2-40B4-BE49-F238E27FC236}">
                <a16:creationId xmlns:a16="http://schemas.microsoft.com/office/drawing/2014/main" id="{5A19C52F-1054-470E-A20A-4FCF05D3E01D}"/>
              </a:ext>
            </a:extLst>
          </p:cNvPr>
          <p:cNvGraphicFramePr>
            <a:graphicFrameLocks noGrp="1"/>
          </p:cNvGraphicFramePr>
          <p:nvPr>
            <p:extLst>
              <p:ext uri="{D42A27DB-BD31-4B8C-83A1-F6EECF244321}">
                <p14:modId xmlns:p14="http://schemas.microsoft.com/office/powerpoint/2010/main" val="2337633082"/>
              </p:ext>
            </p:extLst>
          </p:nvPr>
        </p:nvGraphicFramePr>
        <p:xfrm>
          <a:off x="395104" y="1430313"/>
          <a:ext cx="7808736" cy="4528689"/>
        </p:xfrm>
        <a:graphic>
          <a:graphicData uri="http://schemas.openxmlformats.org/drawingml/2006/table">
            <a:tbl>
              <a:tblPr firstRow="1" bandRow="1">
                <a:tableStyleId>{5C22544A-7EE6-4342-B048-85BDC9FD1C3A}</a:tableStyleId>
              </a:tblPr>
              <a:tblGrid>
                <a:gridCol w="2378279">
                  <a:extLst>
                    <a:ext uri="{9D8B030D-6E8A-4147-A177-3AD203B41FA5}">
                      <a16:colId xmlns:a16="http://schemas.microsoft.com/office/drawing/2014/main" val="3084868565"/>
                    </a:ext>
                  </a:extLst>
                </a:gridCol>
                <a:gridCol w="1357614">
                  <a:extLst>
                    <a:ext uri="{9D8B030D-6E8A-4147-A177-3AD203B41FA5}">
                      <a16:colId xmlns:a16="http://schemas.microsoft.com/office/drawing/2014/main" val="1149469990"/>
                    </a:ext>
                  </a:extLst>
                </a:gridCol>
                <a:gridCol w="1357615">
                  <a:extLst>
                    <a:ext uri="{9D8B030D-6E8A-4147-A177-3AD203B41FA5}">
                      <a16:colId xmlns:a16="http://schemas.microsoft.com/office/drawing/2014/main" val="4264596425"/>
                    </a:ext>
                  </a:extLst>
                </a:gridCol>
                <a:gridCol w="1357614">
                  <a:extLst>
                    <a:ext uri="{9D8B030D-6E8A-4147-A177-3AD203B41FA5}">
                      <a16:colId xmlns:a16="http://schemas.microsoft.com/office/drawing/2014/main" val="2530950093"/>
                    </a:ext>
                  </a:extLst>
                </a:gridCol>
                <a:gridCol w="1357614">
                  <a:extLst>
                    <a:ext uri="{9D8B030D-6E8A-4147-A177-3AD203B41FA5}">
                      <a16:colId xmlns:a16="http://schemas.microsoft.com/office/drawing/2014/main" val="1736338974"/>
                    </a:ext>
                  </a:extLst>
                </a:gridCol>
              </a:tblGrid>
              <a:tr h="334155">
                <a:tc>
                  <a:txBody>
                    <a:bodyPr/>
                    <a:lstStyle/>
                    <a:p>
                      <a:r>
                        <a:rPr lang="en-CA" sz="1100" dirty="0"/>
                        <a:t>                     </a:t>
                      </a:r>
                      <a:endParaRPr lang="en-US" sz="1100" dirty="0"/>
                    </a:p>
                  </a:txBody>
                  <a:tcPr>
                    <a:solidFill>
                      <a:schemeClr val="bg1"/>
                    </a:solidFill>
                  </a:tcPr>
                </a:tc>
                <a:tc gridSpan="4">
                  <a:txBody>
                    <a:bodyPr/>
                    <a:lstStyle/>
                    <a:p>
                      <a:pPr algn="ctr"/>
                      <a:r>
                        <a:rPr lang="en-US" sz="1400" dirty="0">
                          <a:latin typeface="Montserrat" panose="00000500000000000000" pitchFamily="2" charset="0"/>
                          <a:ea typeface="Roboto Light" panose="02000000000000000000" pitchFamily="2" charset="0"/>
                        </a:rPr>
                        <a:t>Value Stream Impact</a:t>
                      </a:r>
                    </a:p>
                  </a:txBody>
                  <a:tcPr>
                    <a:solidFill>
                      <a:schemeClr val="accent2"/>
                    </a:solidFill>
                  </a:tcPr>
                </a:tc>
                <a:tc hMerge="1">
                  <a:txBody>
                    <a:bodyPr/>
                    <a:lstStyle/>
                    <a:p>
                      <a:endParaRPr lang="en-US" sz="1100"/>
                    </a:p>
                  </a:txBody>
                  <a:tcPr/>
                </a:tc>
                <a:tc hMerge="1">
                  <a:txBody>
                    <a:bodyPr/>
                    <a:lstStyle/>
                    <a:p>
                      <a:endParaRPr lang="en-US" sz="1100"/>
                    </a:p>
                  </a:txBody>
                  <a:tcPr/>
                </a:tc>
                <a:tc hMerge="1">
                  <a:txBody>
                    <a:bodyPr/>
                    <a:lstStyle/>
                    <a:p>
                      <a:endParaRPr lang="en-US" sz="1100"/>
                    </a:p>
                  </a:txBody>
                  <a:tcPr/>
                </a:tc>
                <a:extLst>
                  <a:ext uri="{0D108BD9-81ED-4DB2-BD59-A6C34878D82A}">
                    <a16:rowId xmlns:a16="http://schemas.microsoft.com/office/drawing/2014/main" val="918349664"/>
                  </a:ext>
                </a:extLst>
              </a:tr>
              <a:tr h="329006">
                <a:tc>
                  <a:txBody>
                    <a:bodyPr/>
                    <a:lstStyle/>
                    <a:p>
                      <a:pPr algn="ctr"/>
                      <a:r>
                        <a:rPr lang="en-US" sz="1400" b="1" dirty="0">
                          <a:solidFill>
                            <a:schemeClr val="bg1"/>
                          </a:solidFill>
                          <a:latin typeface="Montserrat" panose="00000500000000000000" pitchFamily="2" charset="0"/>
                          <a:ea typeface="Roboto Light" panose="02000000000000000000" pitchFamily="2" charset="0"/>
                        </a:rPr>
                        <a:t>Economic Factors Influencing Durable Goods</a:t>
                      </a:r>
                    </a:p>
                  </a:txBody>
                  <a:tcPr>
                    <a:solidFill>
                      <a:schemeClr val="accent2"/>
                    </a:solidFill>
                  </a:tcPr>
                </a:tc>
                <a:tc>
                  <a:txBody>
                    <a:bodyPr/>
                    <a:lstStyle/>
                    <a:p>
                      <a:pPr algn="ctr"/>
                      <a:r>
                        <a:rPr lang="en-CA" sz="1200" b="1" dirty="0">
                          <a:solidFill>
                            <a:schemeClr val="accent6">
                              <a:lumMod val="75000"/>
                            </a:schemeClr>
                          </a:solidFill>
                          <a:latin typeface="Roboto Light" panose="02000000000000000000" pitchFamily="2" charset="0"/>
                          <a:ea typeface="Roboto Light" panose="02000000000000000000" pitchFamily="2" charset="0"/>
                        </a:rPr>
                        <a:t>Design Product</a:t>
                      </a:r>
                      <a:endParaRPr lang="en-US" sz="1200" b="1" dirty="0">
                        <a:solidFill>
                          <a:schemeClr val="accent6">
                            <a:lumMod val="75000"/>
                          </a:schemeClr>
                        </a:solidFill>
                        <a:latin typeface="Roboto Light" panose="02000000000000000000" pitchFamily="2" charset="0"/>
                        <a:ea typeface="Roboto Light" panose="02000000000000000000" pitchFamily="2" charset="0"/>
                      </a:endParaRPr>
                    </a:p>
                  </a:txBody>
                  <a:tcPr anchor="ctr">
                    <a:solidFill>
                      <a:schemeClr val="bg1">
                        <a:lumMod val="85000"/>
                      </a:schemeClr>
                    </a:solidFill>
                  </a:tcPr>
                </a:tc>
                <a:tc>
                  <a:txBody>
                    <a:bodyPr/>
                    <a:lstStyle/>
                    <a:p>
                      <a:pPr algn="ctr"/>
                      <a:r>
                        <a:rPr lang="en-CA" sz="1200" b="1" dirty="0">
                          <a:solidFill>
                            <a:schemeClr val="accent6">
                              <a:lumMod val="75000"/>
                            </a:schemeClr>
                          </a:solidFill>
                          <a:latin typeface="Roboto Light" panose="02000000000000000000" pitchFamily="2" charset="0"/>
                          <a:ea typeface="Roboto Light" panose="02000000000000000000" pitchFamily="2" charset="0"/>
                        </a:rPr>
                        <a:t>Produce Product</a:t>
                      </a:r>
                      <a:endParaRPr lang="en-US" sz="1200" b="1" dirty="0">
                        <a:solidFill>
                          <a:schemeClr val="accent6">
                            <a:lumMod val="75000"/>
                          </a:schemeClr>
                        </a:solidFill>
                        <a:latin typeface="Roboto Light" panose="02000000000000000000" pitchFamily="2" charset="0"/>
                        <a:ea typeface="Roboto Light" panose="02000000000000000000" pitchFamily="2" charset="0"/>
                      </a:endParaRPr>
                    </a:p>
                  </a:txBody>
                  <a:tcPr anchor="ctr">
                    <a:solidFill>
                      <a:schemeClr val="bg1">
                        <a:lumMod val="85000"/>
                      </a:schemeClr>
                    </a:solidFill>
                  </a:tcPr>
                </a:tc>
                <a:tc>
                  <a:txBody>
                    <a:bodyPr/>
                    <a:lstStyle/>
                    <a:p>
                      <a:pPr algn="ctr"/>
                      <a:r>
                        <a:rPr lang="en-CA" sz="1200" b="1" dirty="0">
                          <a:solidFill>
                            <a:schemeClr val="accent6">
                              <a:lumMod val="75000"/>
                            </a:schemeClr>
                          </a:solidFill>
                          <a:latin typeface="Roboto Light" panose="02000000000000000000" pitchFamily="2" charset="0"/>
                          <a:ea typeface="Roboto Light" panose="02000000000000000000" pitchFamily="2" charset="0"/>
                        </a:rPr>
                        <a:t>Sell Product</a:t>
                      </a:r>
                      <a:endParaRPr lang="en-US" sz="1200" b="1" dirty="0">
                        <a:solidFill>
                          <a:schemeClr val="accent6">
                            <a:lumMod val="75000"/>
                          </a:schemeClr>
                        </a:solidFill>
                        <a:latin typeface="Roboto Light" panose="02000000000000000000" pitchFamily="2" charset="0"/>
                        <a:ea typeface="Roboto Light" panose="02000000000000000000" pitchFamily="2" charset="0"/>
                      </a:endParaRPr>
                    </a:p>
                  </a:txBody>
                  <a:tcPr anchor="ctr">
                    <a:solidFill>
                      <a:schemeClr val="bg1">
                        <a:lumMod val="85000"/>
                      </a:schemeClr>
                    </a:solidFill>
                  </a:tcPr>
                </a:tc>
                <a:tc>
                  <a:txBody>
                    <a:bodyPr/>
                    <a:lstStyle/>
                    <a:p>
                      <a:pPr algn="ctr"/>
                      <a:r>
                        <a:rPr lang="en-CA" sz="1200" b="1" dirty="0">
                          <a:solidFill>
                            <a:schemeClr val="accent6">
                              <a:lumMod val="75000"/>
                            </a:schemeClr>
                          </a:solidFill>
                          <a:latin typeface="Roboto Light" panose="02000000000000000000" pitchFamily="2" charset="0"/>
                          <a:ea typeface="Roboto Light" panose="02000000000000000000" pitchFamily="2" charset="0"/>
                        </a:rPr>
                        <a:t>After-Sale Support</a:t>
                      </a:r>
                      <a:endParaRPr lang="en-US" sz="1200" b="1" dirty="0">
                        <a:solidFill>
                          <a:schemeClr val="accent6">
                            <a:lumMod val="75000"/>
                          </a:schemeClr>
                        </a:solidFill>
                        <a:latin typeface="Roboto Light" panose="02000000000000000000" pitchFamily="2" charset="0"/>
                        <a:ea typeface="Roboto Light" panose="02000000000000000000" pitchFamily="2" charset="0"/>
                      </a:endParaRPr>
                    </a:p>
                  </a:txBody>
                  <a:tcPr anchor="ctr">
                    <a:solidFill>
                      <a:schemeClr val="bg1">
                        <a:lumMod val="85000"/>
                      </a:schemeClr>
                    </a:solidFill>
                  </a:tcPr>
                </a:tc>
                <a:extLst>
                  <a:ext uri="{0D108BD9-81ED-4DB2-BD59-A6C34878D82A}">
                    <a16:rowId xmlns:a16="http://schemas.microsoft.com/office/drawing/2014/main" val="2039448231"/>
                  </a:ext>
                </a:extLst>
              </a:tr>
              <a:tr h="445494">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CA" sz="1200" b="1" dirty="0">
                          <a:solidFill>
                            <a:schemeClr val="accent6">
                              <a:lumMod val="75000"/>
                            </a:schemeClr>
                          </a:solidFill>
                          <a:latin typeface="Roboto Light" panose="02000000000000000000" pitchFamily="2" charset="0"/>
                          <a:ea typeface="Roboto Light" panose="02000000000000000000" pitchFamily="2" charset="0"/>
                        </a:rPr>
                        <a:t>Market landscape: </a:t>
                      </a:r>
                      <a:r>
                        <a:rPr lang="en-US" sz="1200" dirty="0">
                          <a:solidFill>
                            <a:schemeClr val="accent6">
                              <a:lumMod val="75000"/>
                            </a:schemeClr>
                          </a:solidFill>
                          <a:latin typeface="Roboto Light" panose="02000000000000000000" pitchFamily="2" charset="0"/>
                          <a:ea typeface="Roboto Light" panose="02000000000000000000" pitchFamily="2" charset="0"/>
                        </a:rPr>
                        <a:t>New competitors entering the market. New and parallel business opportunities due to market shifts.</a:t>
                      </a:r>
                      <a:endParaRPr lang="en-CA"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chemeClr val="bg1">
                        <a:lumMod val="85000"/>
                      </a:schemeClr>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rgbClr val="558ED5"/>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rgbClr val="558ED5"/>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rgbClr val="17375E"/>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chemeClr val="tx2">
                        <a:lumMod val="20000"/>
                        <a:lumOff val="80000"/>
                      </a:schemeClr>
                    </a:solidFill>
                  </a:tcPr>
                </a:tc>
                <a:extLst>
                  <a:ext uri="{0D108BD9-81ED-4DB2-BD59-A6C34878D82A}">
                    <a16:rowId xmlns:a16="http://schemas.microsoft.com/office/drawing/2014/main" val="698422099"/>
                  </a:ext>
                </a:extLst>
              </a:tr>
              <a:tr h="445494">
                <a:tc>
                  <a:txBody>
                    <a:bodyPr/>
                    <a:lstStyle/>
                    <a:p>
                      <a:pPr marL="0" indent="0">
                        <a:spcBef>
                          <a:spcPts val="600"/>
                        </a:spcBef>
                        <a:buNone/>
                      </a:pPr>
                      <a:r>
                        <a:rPr lang="en-CA" sz="1200" b="1" dirty="0">
                          <a:solidFill>
                            <a:schemeClr val="accent6">
                              <a:lumMod val="75000"/>
                            </a:schemeClr>
                          </a:solidFill>
                          <a:latin typeface="Roboto Light" panose="02000000000000000000" pitchFamily="2" charset="0"/>
                          <a:ea typeface="Roboto Light" panose="02000000000000000000" pitchFamily="2" charset="0"/>
                        </a:rPr>
                        <a:t>Innovation:</a:t>
                      </a:r>
                      <a:r>
                        <a:rPr lang="en-CA" sz="1200" dirty="0">
                          <a:solidFill>
                            <a:schemeClr val="accent6">
                              <a:lumMod val="75000"/>
                            </a:schemeClr>
                          </a:solidFill>
                          <a:latin typeface="Roboto Light" panose="02000000000000000000" pitchFamily="2" charset="0"/>
                          <a:ea typeface="Roboto Light" panose="02000000000000000000" pitchFamily="2" charset="0"/>
                        </a:rPr>
                        <a:t> </a:t>
                      </a:r>
                      <a:r>
                        <a:rPr lang="en-US" sz="1200" dirty="0">
                          <a:solidFill>
                            <a:schemeClr val="accent6">
                              <a:lumMod val="75000"/>
                            </a:schemeClr>
                          </a:solidFill>
                          <a:latin typeface="Roboto Light" panose="02000000000000000000" pitchFamily="2" charset="0"/>
                          <a:ea typeface="Roboto Light" panose="02000000000000000000" pitchFamily="2" charset="0"/>
                        </a:rPr>
                        <a:t>Faster design-to-market cycles with focused innovation models that forget, extend or bust-out from current processes.</a:t>
                      </a:r>
                      <a:endParaRPr lang="en-CA"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chemeClr val="bg1">
                        <a:lumMod val="85000"/>
                      </a:schemeClr>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chemeClr val="tx2">
                        <a:lumMod val="75000"/>
                      </a:schemeClr>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rgbClr val="558ED5"/>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rgbClr val="558ED5"/>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rgbClr val="C6D9F1"/>
                    </a:solidFill>
                  </a:tcPr>
                </a:tc>
                <a:extLst>
                  <a:ext uri="{0D108BD9-81ED-4DB2-BD59-A6C34878D82A}">
                    <a16:rowId xmlns:a16="http://schemas.microsoft.com/office/drawing/2014/main" val="2436469675"/>
                  </a:ext>
                </a:extLst>
              </a:tr>
              <a:tr h="445494">
                <a:tc>
                  <a:txBody>
                    <a:bodyPr/>
                    <a:lstStyle/>
                    <a:p>
                      <a:pPr marL="0" indent="0">
                        <a:spcBef>
                          <a:spcPts val="600"/>
                        </a:spcBef>
                        <a:buNone/>
                      </a:pPr>
                      <a:r>
                        <a:rPr lang="en-CA" sz="1200" b="1" dirty="0">
                          <a:solidFill>
                            <a:schemeClr val="accent6">
                              <a:lumMod val="75000"/>
                            </a:schemeClr>
                          </a:solidFill>
                          <a:latin typeface="Roboto Light" panose="02000000000000000000" pitchFamily="2" charset="0"/>
                          <a:ea typeface="Roboto Light" panose="02000000000000000000" pitchFamily="2" charset="0"/>
                        </a:rPr>
                        <a:t>Industry 4.0:</a:t>
                      </a:r>
                      <a:r>
                        <a:rPr lang="en-CA" sz="1200" dirty="0">
                          <a:solidFill>
                            <a:schemeClr val="accent6">
                              <a:lumMod val="75000"/>
                            </a:schemeClr>
                          </a:solidFill>
                          <a:latin typeface="Roboto Light" panose="02000000000000000000" pitchFamily="2" charset="0"/>
                          <a:ea typeface="Roboto Light" panose="02000000000000000000" pitchFamily="2" charset="0"/>
                        </a:rPr>
                        <a:t> </a:t>
                      </a:r>
                      <a:r>
                        <a:rPr lang="en-US" sz="1200" dirty="0">
                          <a:solidFill>
                            <a:schemeClr val="accent6">
                              <a:lumMod val="75000"/>
                            </a:schemeClr>
                          </a:solidFill>
                          <a:latin typeface="Roboto Light" panose="02000000000000000000" pitchFamily="2" charset="0"/>
                          <a:ea typeface="Roboto Light" panose="02000000000000000000" pitchFamily="2" charset="0"/>
                        </a:rPr>
                        <a:t>Losing competitive edge or not being able to compete altogether. Need to upgrade technology infrastructure.</a:t>
                      </a:r>
                      <a:endParaRPr lang="en-CA"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chemeClr val="bg1">
                        <a:lumMod val="85000"/>
                      </a:schemeClr>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rgbClr val="17375E"/>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rgbClr val="17375E"/>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rgbClr val="558ED5"/>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rgbClr val="558ED5"/>
                    </a:solidFill>
                  </a:tcPr>
                </a:tc>
                <a:extLst>
                  <a:ext uri="{0D108BD9-81ED-4DB2-BD59-A6C34878D82A}">
                    <a16:rowId xmlns:a16="http://schemas.microsoft.com/office/drawing/2014/main" val="2918177765"/>
                  </a:ext>
                </a:extLst>
              </a:tr>
              <a:tr h="445494">
                <a:tc>
                  <a:txBody>
                    <a:bodyPr/>
                    <a:lstStyle/>
                    <a:p>
                      <a:r>
                        <a:rPr lang="en-US" sz="1200" b="1" dirty="0">
                          <a:solidFill>
                            <a:schemeClr val="accent6">
                              <a:lumMod val="75000"/>
                            </a:schemeClr>
                          </a:solidFill>
                          <a:latin typeface="Roboto Light" panose="02000000000000000000" pitchFamily="2" charset="0"/>
                          <a:ea typeface="Roboto Light" panose="02000000000000000000" pitchFamily="2" charset="0"/>
                        </a:rPr>
                        <a:t>O</a:t>
                      </a:r>
                      <a:r>
                        <a:rPr lang="en-CA" sz="1200" b="1" dirty="0">
                          <a:solidFill>
                            <a:schemeClr val="accent6">
                              <a:lumMod val="75000"/>
                            </a:schemeClr>
                          </a:solidFill>
                          <a:latin typeface="Roboto Light" panose="02000000000000000000" pitchFamily="2" charset="0"/>
                          <a:ea typeface="Roboto Light" panose="02000000000000000000" pitchFamily="2" charset="0"/>
                        </a:rPr>
                        <a:t>ther: </a:t>
                      </a:r>
                      <a:r>
                        <a:rPr lang="en-CA" sz="1200" dirty="0">
                          <a:solidFill>
                            <a:schemeClr val="accent6">
                              <a:lumMod val="75000"/>
                            </a:schemeClr>
                          </a:solidFill>
                          <a:latin typeface="Roboto Light" panose="02000000000000000000" pitchFamily="2" charset="0"/>
                          <a:ea typeface="Roboto Light" panose="02000000000000000000" pitchFamily="2" charset="0"/>
                        </a:rPr>
                        <a:t>List here.</a:t>
                      </a:r>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chemeClr val="bg1">
                        <a:lumMod val="85000"/>
                      </a:schemeClr>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chemeClr val="bg1">
                        <a:lumMod val="95000"/>
                      </a:schemeClr>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chemeClr val="bg1">
                        <a:lumMod val="95000"/>
                      </a:schemeClr>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chemeClr val="bg1">
                        <a:lumMod val="95000"/>
                      </a:schemeClr>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chemeClr val="bg1">
                        <a:lumMod val="95000"/>
                      </a:schemeClr>
                    </a:solidFill>
                  </a:tcPr>
                </a:tc>
                <a:extLst>
                  <a:ext uri="{0D108BD9-81ED-4DB2-BD59-A6C34878D82A}">
                    <a16:rowId xmlns:a16="http://schemas.microsoft.com/office/drawing/2014/main" val="701567960"/>
                  </a:ext>
                </a:extLst>
              </a:tr>
            </a:tbl>
          </a:graphicData>
        </a:graphic>
      </p:graphicFrame>
      <p:graphicFrame>
        <p:nvGraphicFramePr>
          <p:cNvPr id="6" name="Table 6">
            <a:extLst>
              <a:ext uri="{FF2B5EF4-FFF2-40B4-BE49-F238E27FC236}">
                <a16:creationId xmlns:a16="http://schemas.microsoft.com/office/drawing/2014/main" id="{D61D5EF1-CB84-4481-AE28-788CD780D816}"/>
              </a:ext>
            </a:extLst>
          </p:cNvPr>
          <p:cNvGraphicFramePr>
            <a:graphicFrameLocks noGrp="1"/>
          </p:cNvGraphicFramePr>
          <p:nvPr/>
        </p:nvGraphicFramePr>
        <p:xfrm>
          <a:off x="6605137" y="5769107"/>
          <a:ext cx="1598703" cy="548640"/>
        </p:xfrm>
        <a:graphic>
          <a:graphicData uri="http://schemas.openxmlformats.org/drawingml/2006/table">
            <a:tbl>
              <a:tblPr firstRow="1" bandRow="1">
                <a:tableStyleId>{5C22544A-7EE6-4342-B048-85BDC9FD1C3A}</a:tableStyleId>
              </a:tblPr>
              <a:tblGrid>
                <a:gridCol w="532901">
                  <a:extLst>
                    <a:ext uri="{9D8B030D-6E8A-4147-A177-3AD203B41FA5}">
                      <a16:colId xmlns:a16="http://schemas.microsoft.com/office/drawing/2014/main" val="2759953110"/>
                    </a:ext>
                  </a:extLst>
                </a:gridCol>
                <a:gridCol w="532901">
                  <a:extLst>
                    <a:ext uri="{9D8B030D-6E8A-4147-A177-3AD203B41FA5}">
                      <a16:colId xmlns:a16="http://schemas.microsoft.com/office/drawing/2014/main" val="3780960115"/>
                    </a:ext>
                  </a:extLst>
                </a:gridCol>
                <a:gridCol w="532901">
                  <a:extLst>
                    <a:ext uri="{9D8B030D-6E8A-4147-A177-3AD203B41FA5}">
                      <a16:colId xmlns:a16="http://schemas.microsoft.com/office/drawing/2014/main" val="2211466276"/>
                    </a:ext>
                  </a:extLst>
                </a:gridCol>
              </a:tblGrid>
              <a:tr h="224131">
                <a:tc>
                  <a:txBody>
                    <a:bodyPr/>
                    <a:lstStyle/>
                    <a:p>
                      <a:r>
                        <a:rPr lang="en-CA" sz="1200" dirty="0"/>
                        <a:t>High</a:t>
                      </a:r>
                      <a:endParaRPr lang="en-US" sz="1200" dirty="0"/>
                    </a:p>
                  </a:txBody>
                  <a:tcPr/>
                </a:tc>
                <a:tc>
                  <a:txBody>
                    <a:bodyPr/>
                    <a:lstStyle/>
                    <a:p>
                      <a:r>
                        <a:rPr lang="en-CA" sz="1200" dirty="0"/>
                        <a:t>Med</a:t>
                      </a:r>
                      <a:endParaRPr lang="en-US" sz="1200" dirty="0"/>
                    </a:p>
                  </a:txBody>
                  <a:tcPr/>
                </a:tc>
                <a:tc>
                  <a:txBody>
                    <a:bodyPr/>
                    <a:lstStyle/>
                    <a:p>
                      <a:r>
                        <a:rPr lang="en-CA" sz="1200" dirty="0"/>
                        <a:t>Low</a:t>
                      </a:r>
                      <a:endParaRPr lang="en-US" sz="1200" dirty="0"/>
                    </a:p>
                  </a:txBody>
                  <a:tcPr/>
                </a:tc>
                <a:extLst>
                  <a:ext uri="{0D108BD9-81ED-4DB2-BD59-A6C34878D82A}">
                    <a16:rowId xmlns:a16="http://schemas.microsoft.com/office/drawing/2014/main" val="4038947222"/>
                  </a:ext>
                </a:extLst>
              </a:tr>
              <a:tr h="224131">
                <a:tc>
                  <a:txBody>
                    <a:bodyPr/>
                    <a:lstStyle/>
                    <a:p>
                      <a:endParaRPr lang="en-US" sz="1200" dirty="0"/>
                    </a:p>
                  </a:txBody>
                  <a:tcPr>
                    <a:solidFill>
                      <a:schemeClr val="tx2">
                        <a:lumMod val="75000"/>
                      </a:schemeClr>
                    </a:solidFill>
                  </a:tcPr>
                </a:tc>
                <a:tc>
                  <a:txBody>
                    <a:bodyPr/>
                    <a:lstStyle/>
                    <a:p>
                      <a:endParaRPr lang="en-US" sz="1200" dirty="0"/>
                    </a:p>
                  </a:txBody>
                  <a:tcPr>
                    <a:solidFill>
                      <a:schemeClr val="tx2">
                        <a:lumMod val="60000"/>
                        <a:lumOff val="40000"/>
                      </a:schemeClr>
                    </a:solidFill>
                  </a:tcPr>
                </a:tc>
                <a:tc>
                  <a:txBody>
                    <a:bodyPr/>
                    <a:lstStyle/>
                    <a:p>
                      <a:endParaRPr lang="en-US" sz="1200" dirty="0"/>
                    </a:p>
                  </a:txBody>
                  <a:tcPr>
                    <a:solidFill>
                      <a:schemeClr val="tx2">
                        <a:lumMod val="20000"/>
                        <a:lumOff val="80000"/>
                      </a:schemeClr>
                    </a:solidFill>
                  </a:tcPr>
                </a:tc>
                <a:extLst>
                  <a:ext uri="{0D108BD9-81ED-4DB2-BD59-A6C34878D82A}">
                    <a16:rowId xmlns:a16="http://schemas.microsoft.com/office/drawing/2014/main" val="1626795005"/>
                  </a:ext>
                </a:extLst>
              </a:tr>
            </a:tbl>
          </a:graphicData>
        </a:graphic>
      </p:graphicFrame>
      <p:sp>
        <p:nvSpPr>
          <p:cNvPr id="13" name="object 16">
            <a:extLst>
              <a:ext uri="{FF2B5EF4-FFF2-40B4-BE49-F238E27FC236}">
                <a16:creationId xmlns:a16="http://schemas.microsoft.com/office/drawing/2014/main" id="{74C807E7-4422-4120-AC38-FEE04641ECF3}"/>
              </a:ext>
            </a:extLst>
          </p:cNvPr>
          <p:cNvSpPr/>
          <p:nvPr/>
        </p:nvSpPr>
        <p:spPr>
          <a:xfrm>
            <a:off x="356352" y="1235452"/>
            <a:ext cx="7847490" cy="72000"/>
          </a:xfrm>
          <a:custGeom>
            <a:avLst/>
            <a:gdLst/>
            <a:ahLst/>
            <a:cxnLst/>
            <a:rect l="l" t="t" r="r" b="b"/>
            <a:pathLst>
              <a:path w="6284595" h="20955">
                <a:moveTo>
                  <a:pt x="0" y="20941"/>
                </a:moveTo>
                <a:lnTo>
                  <a:pt x="6284279" y="20941"/>
                </a:lnTo>
                <a:lnTo>
                  <a:pt x="6284279" y="0"/>
                </a:lnTo>
                <a:lnTo>
                  <a:pt x="0" y="0"/>
                </a:lnTo>
                <a:lnTo>
                  <a:pt x="0" y="20941"/>
                </a:lnTo>
                <a:close/>
              </a:path>
            </a:pathLst>
          </a:custGeom>
          <a:solidFill>
            <a:srgbClr val="0076B7"/>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62" b="0" i="0" u="none" strike="noStrike" kern="1200" cap="none" spc="0" normalizeH="0" baseline="0" noProof="0" dirty="0">
              <a:ln>
                <a:noFill/>
              </a:ln>
              <a:solidFill>
                <a:srgbClr val="000000"/>
              </a:solidFill>
              <a:effectLst/>
              <a:uLnTx/>
              <a:uFillTx/>
              <a:latin typeface="Roboto Condensed Light" panose="02000000000000000000" pitchFamily="2" charset="0"/>
              <a:ea typeface="+mn-ea"/>
              <a:cs typeface="+mn-cs"/>
            </a:endParaRPr>
          </a:p>
        </p:txBody>
      </p:sp>
      <p:sp>
        <p:nvSpPr>
          <p:cNvPr id="15" name="object 16">
            <a:extLst>
              <a:ext uri="{FF2B5EF4-FFF2-40B4-BE49-F238E27FC236}">
                <a16:creationId xmlns:a16="http://schemas.microsoft.com/office/drawing/2014/main" id="{0E70D631-4A12-434C-AF14-6D1F8AAA887F}"/>
              </a:ext>
            </a:extLst>
          </p:cNvPr>
          <p:cNvSpPr/>
          <p:nvPr/>
        </p:nvSpPr>
        <p:spPr>
          <a:xfrm>
            <a:off x="8562048" y="1235452"/>
            <a:ext cx="3278181" cy="72000"/>
          </a:xfrm>
          <a:custGeom>
            <a:avLst/>
            <a:gdLst/>
            <a:ahLst/>
            <a:cxnLst/>
            <a:rect l="l" t="t" r="r" b="b"/>
            <a:pathLst>
              <a:path w="6284595" h="20955">
                <a:moveTo>
                  <a:pt x="0" y="20941"/>
                </a:moveTo>
                <a:lnTo>
                  <a:pt x="6284279" y="20941"/>
                </a:lnTo>
                <a:lnTo>
                  <a:pt x="6284279" y="0"/>
                </a:lnTo>
                <a:lnTo>
                  <a:pt x="0" y="0"/>
                </a:lnTo>
                <a:lnTo>
                  <a:pt x="0" y="20941"/>
                </a:lnTo>
                <a:close/>
              </a:path>
            </a:pathLst>
          </a:custGeom>
          <a:solidFill>
            <a:srgbClr val="0076B7"/>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62" b="0" i="0" u="none" strike="noStrike" kern="1200" cap="none" spc="0" normalizeH="0" baseline="0" noProof="0" dirty="0">
              <a:ln>
                <a:noFill/>
              </a:ln>
              <a:solidFill>
                <a:srgbClr val="000000"/>
              </a:solidFill>
              <a:effectLst/>
              <a:uLnTx/>
              <a:uFillTx/>
              <a:latin typeface="Roboto Condensed Light" panose="02000000000000000000" pitchFamily="2" charset="0"/>
              <a:ea typeface="+mn-ea"/>
              <a:cs typeface="+mn-cs"/>
            </a:endParaRPr>
          </a:p>
        </p:txBody>
      </p:sp>
      <p:sp>
        <p:nvSpPr>
          <p:cNvPr id="21" name="Title 3">
            <a:extLst>
              <a:ext uri="{FF2B5EF4-FFF2-40B4-BE49-F238E27FC236}">
                <a16:creationId xmlns:a16="http://schemas.microsoft.com/office/drawing/2014/main" id="{187AEBC9-627D-45DA-B90F-1542BAE09E71}"/>
              </a:ext>
            </a:extLst>
          </p:cNvPr>
          <p:cNvSpPr>
            <a:spLocks noGrp="1"/>
          </p:cNvSpPr>
          <p:nvPr>
            <p:ph type="title"/>
          </p:nvPr>
        </p:nvSpPr>
        <p:spPr>
          <a:xfrm>
            <a:off x="354060" y="530022"/>
            <a:ext cx="11191498" cy="570117"/>
          </a:xfrm>
        </p:spPr>
        <p:txBody>
          <a:bodyPr/>
          <a:lstStyle/>
          <a:p>
            <a:r>
              <a:rPr lang="en-US" sz="3600" b="1" dirty="0">
                <a:solidFill>
                  <a:schemeClr val="accent1"/>
                </a:solidFill>
              </a:rPr>
              <a:t>P</a:t>
            </a:r>
            <a:r>
              <a:rPr lang="en-US" sz="3600" b="1" dirty="0">
                <a:solidFill>
                  <a:schemeClr val="accent3"/>
                </a:solidFill>
              </a:rPr>
              <a:t>E</a:t>
            </a:r>
            <a:r>
              <a:rPr lang="en-US" sz="3600" b="1" dirty="0"/>
              <a:t>STLE for Durable Goods: </a:t>
            </a:r>
            <a:r>
              <a:rPr lang="en-US" sz="3600" b="1" dirty="0">
                <a:solidFill>
                  <a:schemeClr val="accent3"/>
                </a:solidFill>
              </a:rPr>
              <a:t>E</a:t>
            </a:r>
            <a:r>
              <a:rPr lang="en-US" sz="3600" b="1" dirty="0"/>
              <a:t>conomic</a:t>
            </a:r>
            <a:endParaRPr lang="en-US" sz="3600" b="1" dirty="0">
              <a:solidFill>
                <a:srgbClr val="2576B7"/>
              </a:solidFill>
            </a:endParaRPr>
          </a:p>
        </p:txBody>
      </p:sp>
      <p:sp>
        <p:nvSpPr>
          <p:cNvPr id="16" name="Slide Number Placeholder 2">
            <a:extLst>
              <a:ext uri="{FF2B5EF4-FFF2-40B4-BE49-F238E27FC236}">
                <a16:creationId xmlns:a16="http://schemas.microsoft.com/office/drawing/2014/main" id="{1CCEF9CA-523F-46E3-B768-FF4DB759546D}"/>
              </a:ext>
            </a:extLst>
          </p:cNvPr>
          <p:cNvSpPr txBox="1">
            <a:spLocks/>
          </p:cNvSpPr>
          <p:nvPr/>
        </p:nvSpPr>
        <p:spPr>
          <a:xfrm>
            <a:off x="9800750" y="6606254"/>
            <a:ext cx="2240414" cy="121252"/>
          </a:xfrm>
          <a:prstGeom prst="rect">
            <a:avLst/>
          </a:prstGeom>
        </p:spPr>
        <p:txBody>
          <a:bodyPr wrap="square" lIns="0" tIns="0" rIns="0" bIns="0">
            <a:noAutofit/>
          </a:bodyPr>
          <a:lstStyle>
            <a:defPPr>
              <a:defRPr lang="en-US"/>
            </a:defPPr>
            <a:lvl1pPr marL="0" algn="r" defTabSz="914400" rtl="0" eaLnBrk="1" latinLnBrk="0" hangingPunct="1">
              <a:defRPr sz="788" b="0" i="0" kern="1200" spc="0" baseline="0">
                <a:solidFill>
                  <a:srgbClr val="636363"/>
                </a:solidFill>
                <a:latin typeface="Exo" pitchFamily="2" charset="77"/>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r>
              <a:rPr kumimoji="0" lang="en-CA" sz="788" b="0" i="0" u="none" strike="noStrike" kern="1200" cap="none" spc="-18" normalizeH="0" baseline="0" noProof="0" dirty="0">
                <a:ln>
                  <a:noFill/>
                </a:ln>
                <a:solidFill>
                  <a:srgbClr val="636363"/>
                </a:solidFill>
                <a:effectLst/>
                <a:uLnTx/>
                <a:uFillTx/>
                <a:latin typeface="Exo" pitchFamily="2" charset="77"/>
                <a:ea typeface="+mn-ea"/>
                <a:cs typeface="Arial"/>
              </a:rPr>
              <a:t>Info-</a:t>
            </a:r>
            <a:r>
              <a:rPr kumimoji="0" lang="en-CA" sz="788" b="0" i="0" u="none" strike="noStrike" kern="1200" cap="none" spc="-103" normalizeH="0" baseline="0" noProof="0" dirty="0">
                <a:ln>
                  <a:noFill/>
                </a:ln>
                <a:solidFill>
                  <a:srgbClr val="636363"/>
                </a:solidFill>
                <a:effectLst/>
                <a:uLnTx/>
                <a:uFillTx/>
                <a:latin typeface="Exo" pitchFamily="2" charset="77"/>
                <a:ea typeface="+mn-ea"/>
                <a:cs typeface="Arial"/>
              </a:rPr>
              <a:t>T</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ec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Researc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Grou</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p   |   </a:t>
            </a:r>
            <a:fld id="{81D60167-4931-47E6-BA6A-407CBD079E47}" type="slidenum">
              <a:rPr kumimoji="0" sz="788" b="0" i="0" u="none" strike="noStrike" kern="1200" cap="none" spc="6" normalizeH="0" baseline="0" noProof="0" smtClean="0">
                <a:ln>
                  <a:noFill/>
                </a:ln>
                <a:solidFill>
                  <a:srgbClr val="636363"/>
                </a:solidFill>
                <a:effectLst/>
                <a:uLnTx/>
                <a:uFillTx/>
                <a:latin typeface="Exo" pitchFamily="2" charset="77"/>
                <a:ea typeface="+mn-ea"/>
                <a:cs typeface="Arial" panose="020B0604020202020204" pitchFamily="34" charset="0"/>
              </a:rPr>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t>17</a:t>
            </a:fld>
            <a:endParaRPr kumimoji="0" sz="788" b="0" i="0" u="none" strike="noStrike" kern="1200" cap="none" spc="6" normalizeH="0" baseline="0" noProof="0" dirty="0">
              <a:ln>
                <a:noFill/>
              </a:ln>
              <a:solidFill>
                <a:srgbClr val="636363"/>
              </a:solidFill>
              <a:effectLst/>
              <a:uLnTx/>
              <a:uFillTx/>
              <a:latin typeface="Exo" pitchFamily="2" charset="77"/>
              <a:ea typeface="+mn-ea"/>
              <a:cs typeface="Arial" panose="020B0604020202020204" pitchFamily="34" charset="0"/>
            </a:endParaRPr>
          </a:p>
        </p:txBody>
      </p:sp>
    </p:spTree>
    <p:extLst>
      <p:ext uri="{BB962C8B-B14F-4D97-AF65-F5344CB8AC3E}">
        <p14:creationId xmlns:p14="http://schemas.microsoft.com/office/powerpoint/2010/main" val="2293986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640755EE-C9A5-486A-87A6-37BFD7D13276}"/>
              </a:ext>
            </a:extLst>
          </p:cNvPr>
          <p:cNvSpPr txBox="1">
            <a:spLocks/>
          </p:cNvSpPr>
          <p:nvPr/>
        </p:nvSpPr>
        <p:spPr>
          <a:xfrm>
            <a:off x="8562048" y="2081804"/>
            <a:ext cx="3234848" cy="4235943"/>
          </a:xfrm>
          <a:prstGeom prst="rect">
            <a:avLst/>
          </a:prstGeom>
          <a:solidFill>
            <a:schemeClr val="bg1"/>
          </a:solidFill>
          <a:effectLst>
            <a:outerShdw blurRad="254000" sx="102000" sy="102000" algn="ctr" rotWithShape="0">
              <a:prstClr val="black">
                <a:alpha val="25000"/>
              </a:prstClr>
            </a:outerShdw>
          </a:effectLst>
        </p:spPr>
        <p:txBody>
          <a:bodyPr vert="horz" wrap="square" lIns="180000" tIns="180000" rIns="180000" bIns="180000" rtlCol="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717272"/>
                </a:solidFill>
                <a:latin typeface="Roboto Condensed Light" panose="02000000000000000000" pitchFamily="2" charset="0"/>
                <a:ea typeface="Roboto Condensed Light"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rgbClr val="4B4B4B"/>
                </a:solidFill>
                <a:latin typeface="Roboto Condensed Light" panose="02000000000000000000" pitchFamily="2" charset="0"/>
                <a:ea typeface="Roboto Condensed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rgbClr val="4B4B4B"/>
                </a:solidFill>
                <a:latin typeface="Roboto Condensed Light" panose="02000000000000000000" pitchFamily="2" charset="0"/>
                <a:ea typeface="Roboto Condensed Light" panose="02000000000000000000" pitchFamily="2" charset="0"/>
                <a:cs typeface="+mn-cs"/>
              </a:defRPr>
            </a:lvl3pPr>
            <a:lvl4pPr marL="1600200" indent="-228600" algn="l" defTabSz="914400" rtl="0" eaLnBrk="1" latinLnBrk="0" hangingPunct="1">
              <a:lnSpc>
                <a:spcPts val="2000"/>
              </a:lnSpc>
              <a:spcBef>
                <a:spcPts val="500"/>
              </a:spcBef>
              <a:buFont typeface="Arial" panose="020B0604020202020204" pitchFamily="34" charset="0"/>
              <a:buChar char="•"/>
              <a:defRPr sz="1600" b="0" i="0" kern="1200">
                <a:solidFill>
                  <a:srgbClr val="4B4B4B"/>
                </a:solidFill>
                <a:latin typeface="Roboto Condensed Light" panose="02000000000000000000" pitchFamily="2" charset="0"/>
                <a:ea typeface="Roboto Condensed Light" panose="02000000000000000000" pitchFamily="2" charset="0"/>
                <a:cs typeface="+mn-cs"/>
              </a:defRPr>
            </a:lvl4pPr>
            <a:lvl5pPr marL="2057400" indent="-228600" algn="l" defTabSz="914400" rtl="0" eaLnBrk="1" latinLnBrk="0" hangingPunct="1">
              <a:lnSpc>
                <a:spcPts val="1600"/>
              </a:lnSpc>
              <a:spcBef>
                <a:spcPts val="500"/>
              </a:spcBef>
              <a:buFont typeface="Arial" panose="020B0604020202020204" pitchFamily="34" charset="0"/>
              <a:buChar char="•"/>
              <a:defRPr sz="1600" b="0" i="0" kern="1200">
                <a:solidFill>
                  <a:srgbClr val="4B4B4B"/>
                </a:solidFill>
                <a:latin typeface="Roboto Condensed Light" panose="02000000000000000000" pitchFamily="2" charset="0"/>
                <a:ea typeface="Roboto Condensed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ts val="18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These new challenges will require new skills for IT staff to be prepared to deal with this reality.</a:t>
            </a:r>
          </a:p>
          <a:p>
            <a:pPr marL="285750" marR="0" lvl="0" indent="-285750" algn="l" defTabSz="914400" rtl="0" eaLnBrk="1" fontAlgn="auto" latinLnBrk="0" hangingPunct="1">
              <a:lnSpc>
                <a:spcPts val="18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Factory automation and robotics will play a significant role in the industry’s modernization efforts. </a:t>
            </a:r>
          </a:p>
          <a:p>
            <a:pPr marL="285750" marR="0" lvl="0" indent="-285750" algn="l" defTabSz="914400" rtl="0" eaLnBrk="1" fontAlgn="auto" latinLnBrk="0" hangingPunct="1">
              <a:lnSpc>
                <a:spcPts val="18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Millennials will be attracted to jobs that offer more technology interactions. </a:t>
            </a:r>
          </a:p>
          <a:p>
            <a:pPr marL="285750" indent="-285750">
              <a:spcBef>
                <a:spcPts val="600"/>
              </a:spcBef>
              <a:buFont typeface="Arial" panose="020B0604020202020204" pitchFamily="34" charset="0"/>
              <a:buChar char="•"/>
              <a:defRPr/>
            </a:pPr>
            <a:r>
              <a:rPr lang="en-US" sz="1200" dirty="0">
                <a:solidFill>
                  <a:srgbClr val="494949">
                    <a:lumMod val="75000"/>
                  </a:srgbClr>
                </a:solidFill>
                <a:latin typeface="Roboto Light" panose="02000000000000000000" pitchFamily="2" charset="0"/>
                <a:ea typeface="Roboto Light" panose="02000000000000000000" pitchFamily="2" charset="0"/>
              </a:rPr>
              <a:t>May need to incentivize some workers to support legacy technology through transition periods. </a:t>
            </a:r>
            <a:endParaRPr kumimoji="0" lang="en-US" sz="12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endParaRPr>
          </a:p>
          <a:p>
            <a:pPr marL="285750" marR="0" lvl="0" indent="-285750" algn="l" defTabSz="914400" rtl="0" eaLnBrk="1" fontAlgn="auto" latinLnBrk="0" hangingPunct="1">
              <a:lnSpc>
                <a:spcPts val="1800"/>
              </a:lnSpc>
              <a:spcBef>
                <a:spcPts val="600"/>
              </a:spcBef>
              <a:spcAft>
                <a:spcPts val="0"/>
              </a:spcAft>
              <a:buClrTx/>
              <a:buSzTx/>
              <a:buFont typeface="Arial" panose="020B0604020202020204" pitchFamily="34" charset="0"/>
              <a:buChar char="•"/>
              <a:tabLst/>
              <a:defRPr/>
            </a:pPr>
            <a:r>
              <a:rPr kumimoji="0" lang="en-CA" sz="1200" b="1"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Others? </a:t>
            </a:r>
            <a:r>
              <a:rPr kumimoji="0" lang="en-CA" sz="12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List them here.</a:t>
            </a:r>
          </a:p>
        </p:txBody>
      </p:sp>
      <p:sp>
        <p:nvSpPr>
          <p:cNvPr id="11" name="Text Placeholder 4">
            <a:extLst>
              <a:ext uri="{FF2B5EF4-FFF2-40B4-BE49-F238E27FC236}">
                <a16:creationId xmlns:a16="http://schemas.microsoft.com/office/drawing/2014/main" id="{316D6EE2-0276-4AA2-BEBD-C5D704F4D478}"/>
              </a:ext>
            </a:extLst>
          </p:cNvPr>
          <p:cNvSpPr txBox="1">
            <a:spLocks/>
          </p:cNvSpPr>
          <p:nvPr/>
        </p:nvSpPr>
        <p:spPr>
          <a:xfrm>
            <a:off x="8562048" y="1415968"/>
            <a:ext cx="3435932" cy="379405"/>
          </a:xfrm>
          <a:prstGeom prst="rect">
            <a:avLst/>
          </a:prstGeom>
          <a:solidFill>
            <a:schemeClr val="bg1"/>
          </a:solidFill>
        </p:spPr>
        <p:txBody>
          <a:bodyPr vert="horz" lIns="72000" tIns="0" rIns="7200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accent1"/>
                </a:solidFill>
                <a:latin typeface="Montserrat SemiBo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1" i="0" kern="1200">
                <a:solidFill>
                  <a:schemeClr val="accent1"/>
                </a:solidFill>
                <a:latin typeface="Montserrat SemiBold" pitchFamily="2" charset="77"/>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1" i="0" kern="1200">
                <a:solidFill>
                  <a:schemeClr val="accent1"/>
                </a:solidFill>
                <a:latin typeface="Montserrat SemiBold" pitchFamily="2" charset="77"/>
                <a:ea typeface="Roboto Light" panose="02000000000000000000" pitchFamily="2" charset="0"/>
                <a:cs typeface="+mn-cs"/>
              </a:defRPr>
            </a:lvl3pPr>
            <a:lvl4pPr marL="1600200" indent="-228600" algn="l" defTabSz="914400" rtl="0" eaLnBrk="1" latinLnBrk="0" hangingPunct="1">
              <a:lnSpc>
                <a:spcPts val="2000"/>
              </a:lnSpc>
              <a:spcBef>
                <a:spcPts val="500"/>
              </a:spcBef>
              <a:buFont typeface="Arial" panose="020B0604020202020204" pitchFamily="34" charset="0"/>
              <a:buChar char="•"/>
              <a:defRPr sz="1800" b="1" i="0" kern="1200">
                <a:solidFill>
                  <a:schemeClr val="accent1"/>
                </a:solidFill>
                <a:latin typeface="Montserrat SemiBold" pitchFamily="2" charset="77"/>
                <a:ea typeface="Roboto Light" panose="02000000000000000000" pitchFamily="2" charset="0"/>
                <a:cs typeface="+mn-cs"/>
              </a:defRPr>
            </a:lvl4pPr>
            <a:lvl5pPr marL="2057400" indent="-228600" algn="l" defTabSz="914400" rtl="0" eaLnBrk="1" latinLnBrk="0" hangingPunct="1">
              <a:lnSpc>
                <a:spcPts val="1600"/>
              </a:lnSpc>
              <a:spcBef>
                <a:spcPts val="500"/>
              </a:spcBef>
              <a:buFont typeface="Arial" panose="020B0604020202020204" pitchFamily="34" charset="0"/>
              <a:buChar char="•"/>
              <a:defRPr sz="1800" b="1" i="0" kern="1200">
                <a:solidFill>
                  <a:schemeClr val="accent1"/>
                </a:solidFill>
                <a:latin typeface="Montserrat SemiBold" pitchFamily="2" charset="77"/>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2476B7"/>
                </a:solidFill>
                <a:effectLst/>
                <a:uLnTx/>
                <a:uFillTx/>
                <a:latin typeface="Montserrat SemiBold" pitchFamily="2" charset="77"/>
                <a:ea typeface="+mn-ea"/>
                <a:cs typeface="+mn-cs"/>
              </a:rPr>
              <a:t>IT implications of social factors</a:t>
            </a:r>
          </a:p>
        </p:txBody>
      </p:sp>
      <p:graphicFrame>
        <p:nvGraphicFramePr>
          <p:cNvPr id="12" name="Table 12">
            <a:extLst>
              <a:ext uri="{FF2B5EF4-FFF2-40B4-BE49-F238E27FC236}">
                <a16:creationId xmlns:a16="http://schemas.microsoft.com/office/drawing/2014/main" id="{5A19C52F-1054-470E-A20A-4FCF05D3E01D}"/>
              </a:ext>
            </a:extLst>
          </p:cNvPr>
          <p:cNvGraphicFramePr>
            <a:graphicFrameLocks noGrp="1"/>
          </p:cNvGraphicFramePr>
          <p:nvPr>
            <p:extLst>
              <p:ext uri="{D42A27DB-BD31-4B8C-83A1-F6EECF244321}">
                <p14:modId xmlns:p14="http://schemas.microsoft.com/office/powerpoint/2010/main" val="3148921259"/>
              </p:ext>
            </p:extLst>
          </p:nvPr>
        </p:nvGraphicFramePr>
        <p:xfrm>
          <a:off x="395104" y="1430313"/>
          <a:ext cx="7808736" cy="3797169"/>
        </p:xfrm>
        <a:graphic>
          <a:graphicData uri="http://schemas.openxmlformats.org/drawingml/2006/table">
            <a:tbl>
              <a:tblPr firstRow="1" bandRow="1">
                <a:tableStyleId>{5C22544A-7EE6-4342-B048-85BDC9FD1C3A}</a:tableStyleId>
              </a:tblPr>
              <a:tblGrid>
                <a:gridCol w="2378279">
                  <a:extLst>
                    <a:ext uri="{9D8B030D-6E8A-4147-A177-3AD203B41FA5}">
                      <a16:colId xmlns:a16="http://schemas.microsoft.com/office/drawing/2014/main" val="3084868565"/>
                    </a:ext>
                  </a:extLst>
                </a:gridCol>
                <a:gridCol w="1357614">
                  <a:extLst>
                    <a:ext uri="{9D8B030D-6E8A-4147-A177-3AD203B41FA5}">
                      <a16:colId xmlns:a16="http://schemas.microsoft.com/office/drawing/2014/main" val="1149469990"/>
                    </a:ext>
                  </a:extLst>
                </a:gridCol>
                <a:gridCol w="1357615">
                  <a:extLst>
                    <a:ext uri="{9D8B030D-6E8A-4147-A177-3AD203B41FA5}">
                      <a16:colId xmlns:a16="http://schemas.microsoft.com/office/drawing/2014/main" val="4264596425"/>
                    </a:ext>
                  </a:extLst>
                </a:gridCol>
                <a:gridCol w="1357614">
                  <a:extLst>
                    <a:ext uri="{9D8B030D-6E8A-4147-A177-3AD203B41FA5}">
                      <a16:colId xmlns:a16="http://schemas.microsoft.com/office/drawing/2014/main" val="2530950093"/>
                    </a:ext>
                  </a:extLst>
                </a:gridCol>
                <a:gridCol w="1357614">
                  <a:extLst>
                    <a:ext uri="{9D8B030D-6E8A-4147-A177-3AD203B41FA5}">
                      <a16:colId xmlns:a16="http://schemas.microsoft.com/office/drawing/2014/main" val="1736338974"/>
                    </a:ext>
                  </a:extLst>
                </a:gridCol>
              </a:tblGrid>
              <a:tr h="334155">
                <a:tc>
                  <a:txBody>
                    <a:bodyPr/>
                    <a:lstStyle/>
                    <a:p>
                      <a:r>
                        <a:rPr lang="en-CA" sz="1100" dirty="0"/>
                        <a:t>                     </a:t>
                      </a:r>
                      <a:endParaRPr lang="en-US" sz="1100" dirty="0"/>
                    </a:p>
                  </a:txBody>
                  <a:tcPr>
                    <a:solidFill>
                      <a:schemeClr val="bg1"/>
                    </a:solidFill>
                  </a:tcPr>
                </a:tc>
                <a:tc gridSpan="4">
                  <a:txBody>
                    <a:bodyPr/>
                    <a:lstStyle/>
                    <a:p>
                      <a:pPr algn="ctr"/>
                      <a:r>
                        <a:rPr lang="en-US" sz="1400" dirty="0">
                          <a:latin typeface="Montserrat" panose="00000500000000000000" pitchFamily="2" charset="0"/>
                          <a:ea typeface="Roboto Light" panose="02000000000000000000" pitchFamily="2" charset="0"/>
                        </a:rPr>
                        <a:t>Value Stream Impact</a:t>
                      </a:r>
                    </a:p>
                  </a:txBody>
                  <a:tcPr>
                    <a:solidFill>
                      <a:schemeClr val="accent2"/>
                    </a:solidFill>
                  </a:tcPr>
                </a:tc>
                <a:tc hMerge="1">
                  <a:txBody>
                    <a:bodyPr/>
                    <a:lstStyle/>
                    <a:p>
                      <a:endParaRPr lang="en-US" sz="1100"/>
                    </a:p>
                  </a:txBody>
                  <a:tcPr/>
                </a:tc>
                <a:tc hMerge="1">
                  <a:txBody>
                    <a:bodyPr/>
                    <a:lstStyle/>
                    <a:p>
                      <a:endParaRPr lang="en-US" sz="1100"/>
                    </a:p>
                  </a:txBody>
                  <a:tcPr/>
                </a:tc>
                <a:tc hMerge="1">
                  <a:txBody>
                    <a:bodyPr/>
                    <a:lstStyle/>
                    <a:p>
                      <a:endParaRPr lang="en-US" sz="1100"/>
                    </a:p>
                  </a:txBody>
                  <a:tcPr/>
                </a:tc>
                <a:extLst>
                  <a:ext uri="{0D108BD9-81ED-4DB2-BD59-A6C34878D82A}">
                    <a16:rowId xmlns:a16="http://schemas.microsoft.com/office/drawing/2014/main" val="918349664"/>
                  </a:ext>
                </a:extLst>
              </a:tr>
              <a:tr h="329006">
                <a:tc>
                  <a:txBody>
                    <a:bodyPr/>
                    <a:lstStyle/>
                    <a:p>
                      <a:pPr algn="ctr"/>
                      <a:r>
                        <a:rPr lang="en-US" sz="1400" b="1" dirty="0">
                          <a:solidFill>
                            <a:schemeClr val="bg1"/>
                          </a:solidFill>
                          <a:latin typeface="Montserrat" panose="00000500000000000000" pitchFamily="2" charset="0"/>
                          <a:ea typeface="Roboto Light" panose="02000000000000000000" pitchFamily="2" charset="0"/>
                        </a:rPr>
                        <a:t>Social Factors Influencing Durable Goods</a:t>
                      </a:r>
                    </a:p>
                  </a:txBody>
                  <a:tcPr>
                    <a:solidFill>
                      <a:schemeClr val="accent2"/>
                    </a:solidFill>
                  </a:tcPr>
                </a:tc>
                <a:tc>
                  <a:txBody>
                    <a:bodyPr/>
                    <a:lstStyle/>
                    <a:p>
                      <a:pPr algn="ctr"/>
                      <a:r>
                        <a:rPr lang="en-CA" sz="1200" b="1" dirty="0">
                          <a:solidFill>
                            <a:schemeClr val="accent6">
                              <a:lumMod val="75000"/>
                            </a:schemeClr>
                          </a:solidFill>
                          <a:latin typeface="Roboto Light" panose="02000000000000000000" pitchFamily="2" charset="0"/>
                          <a:ea typeface="Roboto Light" panose="02000000000000000000" pitchFamily="2" charset="0"/>
                        </a:rPr>
                        <a:t>Design Product</a:t>
                      </a:r>
                      <a:endParaRPr lang="en-US" sz="1200" b="1" dirty="0">
                        <a:solidFill>
                          <a:schemeClr val="accent6">
                            <a:lumMod val="75000"/>
                          </a:schemeClr>
                        </a:solidFill>
                        <a:latin typeface="Roboto Light" panose="02000000000000000000" pitchFamily="2" charset="0"/>
                        <a:ea typeface="Roboto Light" panose="02000000000000000000" pitchFamily="2" charset="0"/>
                      </a:endParaRPr>
                    </a:p>
                  </a:txBody>
                  <a:tcPr anchor="ctr">
                    <a:solidFill>
                      <a:schemeClr val="bg1">
                        <a:lumMod val="85000"/>
                      </a:schemeClr>
                    </a:solidFill>
                  </a:tcPr>
                </a:tc>
                <a:tc>
                  <a:txBody>
                    <a:bodyPr/>
                    <a:lstStyle/>
                    <a:p>
                      <a:pPr algn="ctr"/>
                      <a:r>
                        <a:rPr lang="en-CA" sz="1200" b="1" dirty="0">
                          <a:solidFill>
                            <a:schemeClr val="accent6">
                              <a:lumMod val="75000"/>
                            </a:schemeClr>
                          </a:solidFill>
                          <a:latin typeface="Roboto Light" panose="02000000000000000000" pitchFamily="2" charset="0"/>
                          <a:ea typeface="Roboto Light" panose="02000000000000000000" pitchFamily="2" charset="0"/>
                        </a:rPr>
                        <a:t>Produce Product</a:t>
                      </a:r>
                      <a:endParaRPr lang="en-US" sz="1200" b="1" dirty="0">
                        <a:solidFill>
                          <a:schemeClr val="accent6">
                            <a:lumMod val="75000"/>
                          </a:schemeClr>
                        </a:solidFill>
                        <a:latin typeface="Roboto Light" panose="02000000000000000000" pitchFamily="2" charset="0"/>
                        <a:ea typeface="Roboto Light" panose="02000000000000000000" pitchFamily="2" charset="0"/>
                      </a:endParaRPr>
                    </a:p>
                  </a:txBody>
                  <a:tcPr anchor="ctr">
                    <a:solidFill>
                      <a:schemeClr val="bg1">
                        <a:lumMod val="85000"/>
                      </a:schemeClr>
                    </a:solidFill>
                  </a:tcPr>
                </a:tc>
                <a:tc>
                  <a:txBody>
                    <a:bodyPr/>
                    <a:lstStyle/>
                    <a:p>
                      <a:pPr algn="ctr"/>
                      <a:r>
                        <a:rPr lang="en-CA" sz="1200" b="1" dirty="0">
                          <a:solidFill>
                            <a:schemeClr val="accent6">
                              <a:lumMod val="75000"/>
                            </a:schemeClr>
                          </a:solidFill>
                          <a:latin typeface="Roboto Light" panose="02000000000000000000" pitchFamily="2" charset="0"/>
                          <a:ea typeface="Roboto Light" panose="02000000000000000000" pitchFamily="2" charset="0"/>
                        </a:rPr>
                        <a:t>Sell Product</a:t>
                      </a:r>
                      <a:endParaRPr lang="en-US" sz="1200" b="1" dirty="0">
                        <a:solidFill>
                          <a:schemeClr val="accent6">
                            <a:lumMod val="75000"/>
                          </a:schemeClr>
                        </a:solidFill>
                        <a:latin typeface="Roboto Light" panose="02000000000000000000" pitchFamily="2" charset="0"/>
                        <a:ea typeface="Roboto Light" panose="02000000000000000000" pitchFamily="2" charset="0"/>
                      </a:endParaRPr>
                    </a:p>
                  </a:txBody>
                  <a:tcPr anchor="ctr">
                    <a:solidFill>
                      <a:schemeClr val="bg1">
                        <a:lumMod val="85000"/>
                      </a:schemeClr>
                    </a:solidFill>
                  </a:tcPr>
                </a:tc>
                <a:tc>
                  <a:txBody>
                    <a:bodyPr/>
                    <a:lstStyle/>
                    <a:p>
                      <a:pPr algn="ctr"/>
                      <a:r>
                        <a:rPr lang="en-CA" sz="1200" b="1" dirty="0">
                          <a:solidFill>
                            <a:schemeClr val="accent6">
                              <a:lumMod val="75000"/>
                            </a:schemeClr>
                          </a:solidFill>
                          <a:latin typeface="Roboto Light" panose="02000000000000000000" pitchFamily="2" charset="0"/>
                          <a:ea typeface="Roboto Light" panose="02000000000000000000" pitchFamily="2" charset="0"/>
                        </a:rPr>
                        <a:t>After-Sale Support</a:t>
                      </a:r>
                      <a:endParaRPr lang="en-US" sz="1200" b="1" dirty="0">
                        <a:solidFill>
                          <a:schemeClr val="accent6">
                            <a:lumMod val="75000"/>
                          </a:schemeClr>
                        </a:solidFill>
                        <a:latin typeface="Roboto Light" panose="02000000000000000000" pitchFamily="2" charset="0"/>
                        <a:ea typeface="Roboto Light" panose="02000000000000000000" pitchFamily="2" charset="0"/>
                      </a:endParaRPr>
                    </a:p>
                  </a:txBody>
                  <a:tcPr anchor="ctr">
                    <a:solidFill>
                      <a:schemeClr val="bg1">
                        <a:lumMod val="85000"/>
                      </a:schemeClr>
                    </a:solidFill>
                  </a:tcPr>
                </a:tc>
                <a:extLst>
                  <a:ext uri="{0D108BD9-81ED-4DB2-BD59-A6C34878D82A}">
                    <a16:rowId xmlns:a16="http://schemas.microsoft.com/office/drawing/2014/main" val="2039448231"/>
                  </a:ext>
                </a:extLst>
              </a:tr>
              <a:tr h="445494">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CA" sz="1200" b="1" dirty="0">
                          <a:solidFill>
                            <a:schemeClr val="accent6">
                              <a:lumMod val="75000"/>
                            </a:schemeClr>
                          </a:solidFill>
                          <a:latin typeface="Roboto Light" panose="02000000000000000000" pitchFamily="2" charset="0"/>
                          <a:ea typeface="Roboto Light" panose="02000000000000000000" pitchFamily="2" charset="0"/>
                        </a:rPr>
                        <a:t>Skills: </a:t>
                      </a:r>
                      <a:r>
                        <a:rPr lang="en-US" sz="1200" dirty="0">
                          <a:solidFill>
                            <a:schemeClr val="accent6">
                              <a:lumMod val="75000"/>
                            </a:schemeClr>
                          </a:solidFill>
                          <a:latin typeface="Roboto Light" panose="02000000000000000000" pitchFamily="2" charset="0"/>
                          <a:ea typeface="Roboto Light" panose="02000000000000000000" pitchFamily="2" charset="0"/>
                        </a:rPr>
                        <a:t>Skills shortage. Training requirements. Need to upgrade technology skills</a:t>
                      </a:r>
                      <a:endParaRPr lang="en-CA"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chemeClr val="bg1">
                        <a:lumMod val="85000"/>
                      </a:schemeClr>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rgbClr val="558ED5"/>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rgbClr val="17375E"/>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rgbClr val="C6D9F1"/>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chemeClr val="tx2">
                        <a:lumMod val="20000"/>
                        <a:lumOff val="80000"/>
                      </a:schemeClr>
                    </a:solidFill>
                  </a:tcPr>
                </a:tc>
                <a:extLst>
                  <a:ext uri="{0D108BD9-81ED-4DB2-BD59-A6C34878D82A}">
                    <a16:rowId xmlns:a16="http://schemas.microsoft.com/office/drawing/2014/main" val="698422099"/>
                  </a:ext>
                </a:extLst>
              </a:tr>
              <a:tr h="445494">
                <a:tc>
                  <a:txBody>
                    <a:bodyPr/>
                    <a:lstStyle/>
                    <a:p>
                      <a:pPr marL="0" indent="0">
                        <a:spcBef>
                          <a:spcPts val="600"/>
                        </a:spcBef>
                        <a:buNone/>
                      </a:pPr>
                      <a:r>
                        <a:rPr lang="en-CA" sz="1200" b="1" dirty="0">
                          <a:solidFill>
                            <a:schemeClr val="accent6">
                              <a:lumMod val="75000"/>
                            </a:schemeClr>
                          </a:solidFill>
                          <a:latin typeface="Roboto Light" panose="02000000000000000000" pitchFamily="2" charset="0"/>
                          <a:ea typeface="Roboto Light" panose="02000000000000000000" pitchFamily="2" charset="0"/>
                        </a:rPr>
                        <a:t>Working conditions:</a:t>
                      </a:r>
                      <a:r>
                        <a:rPr lang="en-CA" sz="1200" dirty="0">
                          <a:solidFill>
                            <a:schemeClr val="accent6">
                              <a:lumMod val="75000"/>
                            </a:schemeClr>
                          </a:solidFill>
                          <a:latin typeface="Roboto Light" panose="02000000000000000000" pitchFamily="2" charset="0"/>
                          <a:ea typeface="Roboto Light" panose="02000000000000000000" pitchFamily="2" charset="0"/>
                        </a:rPr>
                        <a:t> </a:t>
                      </a:r>
                      <a:r>
                        <a:rPr lang="en-US" sz="1200" dirty="0">
                          <a:solidFill>
                            <a:schemeClr val="accent6">
                              <a:lumMod val="75000"/>
                            </a:schemeClr>
                          </a:solidFill>
                          <a:latin typeface="Roboto Light" panose="02000000000000000000" pitchFamily="2" charset="0"/>
                          <a:ea typeface="Roboto Light" panose="02000000000000000000" pitchFamily="2" charset="0"/>
                        </a:rPr>
                        <a:t>Need to relocate jobs/factories. Need to retain workers beyond the traditional retirement age. </a:t>
                      </a:r>
                      <a:endParaRPr lang="en-CA"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chemeClr val="bg1">
                        <a:lumMod val="85000"/>
                      </a:schemeClr>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chemeClr val="tx2">
                        <a:lumMod val="75000"/>
                      </a:schemeClr>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rgbClr val="17375E"/>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rgbClr val="558ED5"/>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rgbClr val="C6D9F1"/>
                    </a:solidFill>
                  </a:tcPr>
                </a:tc>
                <a:extLst>
                  <a:ext uri="{0D108BD9-81ED-4DB2-BD59-A6C34878D82A}">
                    <a16:rowId xmlns:a16="http://schemas.microsoft.com/office/drawing/2014/main" val="2436469675"/>
                  </a:ext>
                </a:extLst>
              </a:tr>
              <a:tr h="445494">
                <a:tc>
                  <a:txBody>
                    <a:bodyPr/>
                    <a:lstStyle/>
                    <a:p>
                      <a:pPr marL="0" indent="0">
                        <a:spcBef>
                          <a:spcPts val="600"/>
                        </a:spcBef>
                        <a:buNone/>
                      </a:pPr>
                      <a:r>
                        <a:rPr lang="en-CA" sz="1200" b="1" dirty="0">
                          <a:solidFill>
                            <a:schemeClr val="accent6">
                              <a:lumMod val="75000"/>
                            </a:schemeClr>
                          </a:solidFill>
                          <a:latin typeface="Roboto Light" panose="02000000000000000000" pitchFamily="2" charset="0"/>
                          <a:ea typeface="Roboto Light" panose="02000000000000000000" pitchFamily="2" charset="0"/>
                        </a:rPr>
                        <a:t>Industry 4.0:</a:t>
                      </a:r>
                      <a:r>
                        <a:rPr lang="en-CA" sz="1200" dirty="0">
                          <a:solidFill>
                            <a:schemeClr val="accent6">
                              <a:lumMod val="75000"/>
                            </a:schemeClr>
                          </a:solidFill>
                          <a:latin typeface="Roboto Light" panose="02000000000000000000" pitchFamily="2" charset="0"/>
                          <a:ea typeface="Roboto Light" panose="02000000000000000000" pitchFamily="2" charset="0"/>
                        </a:rPr>
                        <a:t> </a:t>
                      </a:r>
                      <a:r>
                        <a:rPr lang="en-US" sz="1200" dirty="0">
                          <a:solidFill>
                            <a:schemeClr val="accent6">
                              <a:lumMod val="75000"/>
                            </a:schemeClr>
                          </a:solidFill>
                          <a:latin typeface="Roboto Light" panose="02000000000000000000" pitchFamily="2" charset="0"/>
                          <a:ea typeface="Roboto Light" panose="02000000000000000000" pitchFamily="2" charset="0"/>
                        </a:rPr>
                        <a:t>Some jobs could become obsolete. Technology could serve as an incentive to attract young professionals. </a:t>
                      </a:r>
                      <a:endParaRPr lang="en-CA"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chemeClr val="bg1">
                        <a:lumMod val="85000"/>
                      </a:schemeClr>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rgbClr val="17375E"/>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rgbClr val="17375E"/>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rgbClr val="558ED5"/>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rgbClr val="558ED5"/>
                    </a:solidFill>
                  </a:tcPr>
                </a:tc>
                <a:extLst>
                  <a:ext uri="{0D108BD9-81ED-4DB2-BD59-A6C34878D82A}">
                    <a16:rowId xmlns:a16="http://schemas.microsoft.com/office/drawing/2014/main" val="2918177765"/>
                  </a:ext>
                </a:extLst>
              </a:tr>
              <a:tr h="445494">
                <a:tc>
                  <a:txBody>
                    <a:bodyPr/>
                    <a:lstStyle/>
                    <a:p>
                      <a:r>
                        <a:rPr lang="en-US" sz="1200" b="1" dirty="0">
                          <a:solidFill>
                            <a:schemeClr val="accent6">
                              <a:lumMod val="75000"/>
                            </a:schemeClr>
                          </a:solidFill>
                          <a:latin typeface="Roboto Light" panose="02000000000000000000" pitchFamily="2" charset="0"/>
                          <a:ea typeface="Roboto Light" panose="02000000000000000000" pitchFamily="2" charset="0"/>
                        </a:rPr>
                        <a:t>O</a:t>
                      </a:r>
                      <a:r>
                        <a:rPr lang="en-CA" sz="1200" b="1" dirty="0">
                          <a:solidFill>
                            <a:schemeClr val="accent6">
                              <a:lumMod val="75000"/>
                            </a:schemeClr>
                          </a:solidFill>
                          <a:latin typeface="Roboto Light" panose="02000000000000000000" pitchFamily="2" charset="0"/>
                          <a:ea typeface="Roboto Light" panose="02000000000000000000" pitchFamily="2" charset="0"/>
                        </a:rPr>
                        <a:t>ther: </a:t>
                      </a:r>
                      <a:r>
                        <a:rPr lang="en-CA" sz="1200" dirty="0">
                          <a:solidFill>
                            <a:schemeClr val="accent6">
                              <a:lumMod val="75000"/>
                            </a:schemeClr>
                          </a:solidFill>
                          <a:latin typeface="Roboto Light" panose="02000000000000000000" pitchFamily="2" charset="0"/>
                          <a:ea typeface="Roboto Light" panose="02000000000000000000" pitchFamily="2" charset="0"/>
                        </a:rPr>
                        <a:t>List here.</a:t>
                      </a:r>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chemeClr val="bg1">
                        <a:lumMod val="85000"/>
                      </a:schemeClr>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chemeClr val="bg1">
                        <a:lumMod val="95000"/>
                      </a:schemeClr>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chemeClr val="bg1">
                        <a:lumMod val="95000"/>
                      </a:schemeClr>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chemeClr val="bg1">
                        <a:lumMod val="95000"/>
                      </a:schemeClr>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chemeClr val="bg1">
                        <a:lumMod val="95000"/>
                      </a:schemeClr>
                    </a:solidFill>
                  </a:tcPr>
                </a:tc>
                <a:extLst>
                  <a:ext uri="{0D108BD9-81ED-4DB2-BD59-A6C34878D82A}">
                    <a16:rowId xmlns:a16="http://schemas.microsoft.com/office/drawing/2014/main" val="701567960"/>
                  </a:ext>
                </a:extLst>
              </a:tr>
            </a:tbl>
          </a:graphicData>
        </a:graphic>
      </p:graphicFrame>
      <p:graphicFrame>
        <p:nvGraphicFramePr>
          <p:cNvPr id="6" name="Table 6">
            <a:extLst>
              <a:ext uri="{FF2B5EF4-FFF2-40B4-BE49-F238E27FC236}">
                <a16:creationId xmlns:a16="http://schemas.microsoft.com/office/drawing/2014/main" id="{D61D5EF1-CB84-4481-AE28-788CD780D816}"/>
              </a:ext>
            </a:extLst>
          </p:cNvPr>
          <p:cNvGraphicFramePr>
            <a:graphicFrameLocks noGrp="1"/>
          </p:cNvGraphicFramePr>
          <p:nvPr/>
        </p:nvGraphicFramePr>
        <p:xfrm>
          <a:off x="6605137" y="5769107"/>
          <a:ext cx="1598703" cy="548640"/>
        </p:xfrm>
        <a:graphic>
          <a:graphicData uri="http://schemas.openxmlformats.org/drawingml/2006/table">
            <a:tbl>
              <a:tblPr firstRow="1" bandRow="1">
                <a:tableStyleId>{5C22544A-7EE6-4342-B048-85BDC9FD1C3A}</a:tableStyleId>
              </a:tblPr>
              <a:tblGrid>
                <a:gridCol w="532901">
                  <a:extLst>
                    <a:ext uri="{9D8B030D-6E8A-4147-A177-3AD203B41FA5}">
                      <a16:colId xmlns:a16="http://schemas.microsoft.com/office/drawing/2014/main" val="2759953110"/>
                    </a:ext>
                  </a:extLst>
                </a:gridCol>
                <a:gridCol w="532901">
                  <a:extLst>
                    <a:ext uri="{9D8B030D-6E8A-4147-A177-3AD203B41FA5}">
                      <a16:colId xmlns:a16="http://schemas.microsoft.com/office/drawing/2014/main" val="3780960115"/>
                    </a:ext>
                  </a:extLst>
                </a:gridCol>
                <a:gridCol w="532901">
                  <a:extLst>
                    <a:ext uri="{9D8B030D-6E8A-4147-A177-3AD203B41FA5}">
                      <a16:colId xmlns:a16="http://schemas.microsoft.com/office/drawing/2014/main" val="2211466276"/>
                    </a:ext>
                  </a:extLst>
                </a:gridCol>
              </a:tblGrid>
              <a:tr h="224131">
                <a:tc>
                  <a:txBody>
                    <a:bodyPr/>
                    <a:lstStyle/>
                    <a:p>
                      <a:r>
                        <a:rPr lang="en-CA" sz="1200" dirty="0"/>
                        <a:t>High</a:t>
                      </a:r>
                      <a:endParaRPr lang="en-US" sz="1200" dirty="0"/>
                    </a:p>
                  </a:txBody>
                  <a:tcPr/>
                </a:tc>
                <a:tc>
                  <a:txBody>
                    <a:bodyPr/>
                    <a:lstStyle/>
                    <a:p>
                      <a:r>
                        <a:rPr lang="en-CA" sz="1200" dirty="0"/>
                        <a:t>Med</a:t>
                      </a:r>
                      <a:endParaRPr lang="en-US" sz="1200" dirty="0"/>
                    </a:p>
                  </a:txBody>
                  <a:tcPr/>
                </a:tc>
                <a:tc>
                  <a:txBody>
                    <a:bodyPr/>
                    <a:lstStyle/>
                    <a:p>
                      <a:r>
                        <a:rPr lang="en-CA" sz="1200" dirty="0"/>
                        <a:t>Low</a:t>
                      </a:r>
                      <a:endParaRPr lang="en-US" sz="1200" dirty="0"/>
                    </a:p>
                  </a:txBody>
                  <a:tcPr/>
                </a:tc>
                <a:extLst>
                  <a:ext uri="{0D108BD9-81ED-4DB2-BD59-A6C34878D82A}">
                    <a16:rowId xmlns:a16="http://schemas.microsoft.com/office/drawing/2014/main" val="4038947222"/>
                  </a:ext>
                </a:extLst>
              </a:tr>
              <a:tr h="224131">
                <a:tc>
                  <a:txBody>
                    <a:bodyPr/>
                    <a:lstStyle/>
                    <a:p>
                      <a:endParaRPr lang="en-US" sz="1200" dirty="0"/>
                    </a:p>
                  </a:txBody>
                  <a:tcPr>
                    <a:solidFill>
                      <a:schemeClr val="tx2">
                        <a:lumMod val="75000"/>
                      </a:schemeClr>
                    </a:solidFill>
                  </a:tcPr>
                </a:tc>
                <a:tc>
                  <a:txBody>
                    <a:bodyPr/>
                    <a:lstStyle/>
                    <a:p>
                      <a:endParaRPr lang="en-US" sz="1200" dirty="0"/>
                    </a:p>
                  </a:txBody>
                  <a:tcPr>
                    <a:solidFill>
                      <a:schemeClr val="tx2">
                        <a:lumMod val="60000"/>
                        <a:lumOff val="40000"/>
                      </a:schemeClr>
                    </a:solidFill>
                  </a:tcPr>
                </a:tc>
                <a:tc>
                  <a:txBody>
                    <a:bodyPr/>
                    <a:lstStyle/>
                    <a:p>
                      <a:endParaRPr lang="en-US" sz="1200" dirty="0"/>
                    </a:p>
                  </a:txBody>
                  <a:tcPr>
                    <a:solidFill>
                      <a:schemeClr val="tx2">
                        <a:lumMod val="20000"/>
                        <a:lumOff val="80000"/>
                      </a:schemeClr>
                    </a:solidFill>
                  </a:tcPr>
                </a:tc>
                <a:extLst>
                  <a:ext uri="{0D108BD9-81ED-4DB2-BD59-A6C34878D82A}">
                    <a16:rowId xmlns:a16="http://schemas.microsoft.com/office/drawing/2014/main" val="1626795005"/>
                  </a:ext>
                </a:extLst>
              </a:tr>
            </a:tbl>
          </a:graphicData>
        </a:graphic>
      </p:graphicFrame>
      <p:sp>
        <p:nvSpPr>
          <p:cNvPr id="13" name="object 16">
            <a:extLst>
              <a:ext uri="{FF2B5EF4-FFF2-40B4-BE49-F238E27FC236}">
                <a16:creationId xmlns:a16="http://schemas.microsoft.com/office/drawing/2014/main" id="{74C807E7-4422-4120-AC38-FEE04641ECF3}"/>
              </a:ext>
            </a:extLst>
          </p:cNvPr>
          <p:cNvSpPr/>
          <p:nvPr/>
        </p:nvSpPr>
        <p:spPr>
          <a:xfrm>
            <a:off x="356352" y="1235452"/>
            <a:ext cx="7847490" cy="72000"/>
          </a:xfrm>
          <a:custGeom>
            <a:avLst/>
            <a:gdLst/>
            <a:ahLst/>
            <a:cxnLst/>
            <a:rect l="l" t="t" r="r" b="b"/>
            <a:pathLst>
              <a:path w="6284595" h="20955">
                <a:moveTo>
                  <a:pt x="0" y="20941"/>
                </a:moveTo>
                <a:lnTo>
                  <a:pt x="6284279" y="20941"/>
                </a:lnTo>
                <a:lnTo>
                  <a:pt x="6284279" y="0"/>
                </a:lnTo>
                <a:lnTo>
                  <a:pt x="0" y="0"/>
                </a:lnTo>
                <a:lnTo>
                  <a:pt x="0" y="20941"/>
                </a:lnTo>
                <a:close/>
              </a:path>
            </a:pathLst>
          </a:custGeom>
          <a:solidFill>
            <a:srgbClr val="0076B7"/>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62" b="0" i="0" u="none" strike="noStrike" kern="1200" cap="none" spc="0" normalizeH="0" baseline="0" noProof="0" dirty="0">
              <a:ln>
                <a:noFill/>
              </a:ln>
              <a:solidFill>
                <a:srgbClr val="000000"/>
              </a:solidFill>
              <a:effectLst/>
              <a:uLnTx/>
              <a:uFillTx/>
              <a:latin typeface="Roboto Condensed Light" panose="02000000000000000000" pitchFamily="2" charset="0"/>
              <a:ea typeface="+mn-ea"/>
              <a:cs typeface="+mn-cs"/>
            </a:endParaRPr>
          </a:p>
        </p:txBody>
      </p:sp>
      <p:sp>
        <p:nvSpPr>
          <p:cNvPr id="15" name="object 16">
            <a:extLst>
              <a:ext uri="{FF2B5EF4-FFF2-40B4-BE49-F238E27FC236}">
                <a16:creationId xmlns:a16="http://schemas.microsoft.com/office/drawing/2014/main" id="{0E70D631-4A12-434C-AF14-6D1F8AAA887F}"/>
              </a:ext>
            </a:extLst>
          </p:cNvPr>
          <p:cNvSpPr/>
          <p:nvPr/>
        </p:nvSpPr>
        <p:spPr>
          <a:xfrm>
            <a:off x="8562048" y="1235452"/>
            <a:ext cx="3278181" cy="72000"/>
          </a:xfrm>
          <a:custGeom>
            <a:avLst/>
            <a:gdLst/>
            <a:ahLst/>
            <a:cxnLst/>
            <a:rect l="l" t="t" r="r" b="b"/>
            <a:pathLst>
              <a:path w="6284595" h="20955">
                <a:moveTo>
                  <a:pt x="0" y="20941"/>
                </a:moveTo>
                <a:lnTo>
                  <a:pt x="6284279" y="20941"/>
                </a:lnTo>
                <a:lnTo>
                  <a:pt x="6284279" y="0"/>
                </a:lnTo>
                <a:lnTo>
                  <a:pt x="0" y="0"/>
                </a:lnTo>
                <a:lnTo>
                  <a:pt x="0" y="20941"/>
                </a:lnTo>
                <a:close/>
              </a:path>
            </a:pathLst>
          </a:custGeom>
          <a:solidFill>
            <a:srgbClr val="0076B7"/>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62" b="0" i="0" u="none" strike="noStrike" kern="1200" cap="none" spc="0" normalizeH="0" baseline="0" noProof="0" dirty="0">
              <a:ln>
                <a:noFill/>
              </a:ln>
              <a:solidFill>
                <a:srgbClr val="000000"/>
              </a:solidFill>
              <a:effectLst/>
              <a:uLnTx/>
              <a:uFillTx/>
              <a:latin typeface="Roboto Condensed Light" panose="02000000000000000000" pitchFamily="2" charset="0"/>
              <a:ea typeface="+mn-ea"/>
              <a:cs typeface="+mn-cs"/>
            </a:endParaRPr>
          </a:p>
        </p:txBody>
      </p:sp>
      <p:sp>
        <p:nvSpPr>
          <p:cNvPr id="21" name="Title 3">
            <a:extLst>
              <a:ext uri="{FF2B5EF4-FFF2-40B4-BE49-F238E27FC236}">
                <a16:creationId xmlns:a16="http://schemas.microsoft.com/office/drawing/2014/main" id="{187AEBC9-627D-45DA-B90F-1542BAE09E71}"/>
              </a:ext>
            </a:extLst>
          </p:cNvPr>
          <p:cNvSpPr>
            <a:spLocks noGrp="1"/>
          </p:cNvSpPr>
          <p:nvPr>
            <p:ph type="title"/>
          </p:nvPr>
        </p:nvSpPr>
        <p:spPr>
          <a:xfrm>
            <a:off x="354060" y="530022"/>
            <a:ext cx="11191498" cy="570117"/>
          </a:xfrm>
        </p:spPr>
        <p:txBody>
          <a:bodyPr/>
          <a:lstStyle/>
          <a:p>
            <a:r>
              <a:rPr lang="en-US" sz="3600" b="1" dirty="0">
                <a:solidFill>
                  <a:schemeClr val="accent1"/>
                </a:solidFill>
              </a:rPr>
              <a:t>PE</a:t>
            </a:r>
            <a:r>
              <a:rPr lang="en-US" sz="3600" b="1" dirty="0">
                <a:solidFill>
                  <a:schemeClr val="accent3"/>
                </a:solidFill>
              </a:rPr>
              <a:t>S</a:t>
            </a:r>
            <a:r>
              <a:rPr lang="en-US" sz="3600" b="1" dirty="0"/>
              <a:t>TLE for Durable Goods: </a:t>
            </a:r>
            <a:r>
              <a:rPr lang="en-US" sz="3600" b="1" dirty="0">
                <a:solidFill>
                  <a:schemeClr val="accent3"/>
                </a:solidFill>
              </a:rPr>
              <a:t>S</a:t>
            </a:r>
            <a:r>
              <a:rPr lang="en-US" sz="3600" b="1" dirty="0"/>
              <a:t>ocial</a:t>
            </a:r>
            <a:endParaRPr lang="en-US" sz="3600" b="1" dirty="0">
              <a:solidFill>
                <a:srgbClr val="2576B7"/>
              </a:solidFill>
            </a:endParaRPr>
          </a:p>
        </p:txBody>
      </p:sp>
      <p:sp>
        <p:nvSpPr>
          <p:cNvPr id="16" name="Slide Number Placeholder 2">
            <a:extLst>
              <a:ext uri="{FF2B5EF4-FFF2-40B4-BE49-F238E27FC236}">
                <a16:creationId xmlns:a16="http://schemas.microsoft.com/office/drawing/2014/main" id="{AF1E1740-CA89-43F3-84D2-3F25B2D50749}"/>
              </a:ext>
            </a:extLst>
          </p:cNvPr>
          <p:cNvSpPr txBox="1">
            <a:spLocks/>
          </p:cNvSpPr>
          <p:nvPr/>
        </p:nvSpPr>
        <p:spPr>
          <a:xfrm>
            <a:off x="9800750" y="6606254"/>
            <a:ext cx="2240414" cy="121252"/>
          </a:xfrm>
          <a:prstGeom prst="rect">
            <a:avLst/>
          </a:prstGeom>
        </p:spPr>
        <p:txBody>
          <a:bodyPr wrap="square" lIns="0" tIns="0" rIns="0" bIns="0">
            <a:noAutofit/>
          </a:bodyPr>
          <a:lstStyle>
            <a:defPPr>
              <a:defRPr lang="en-US"/>
            </a:defPPr>
            <a:lvl1pPr marL="0" algn="r" defTabSz="914400" rtl="0" eaLnBrk="1" latinLnBrk="0" hangingPunct="1">
              <a:defRPr sz="788" b="0" i="0" kern="1200" spc="0" baseline="0">
                <a:solidFill>
                  <a:srgbClr val="636363"/>
                </a:solidFill>
                <a:latin typeface="Exo" pitchFamily="2" charset="77"/>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r>
              <a:rPr kumimoji="0" lang="en-CA" sz="788" b="0" i="0" u="none" strike="noStrike" kern="1200" cap="none" spc="-18" normalizeH="0" baseline="0" noProof="0" dirty="0">
                <a:ln>
                  <a:noFill/>
                </a:ln>
                <a:solidFill>
                  <a:srgbClr val="636363"/>
                </a:solidFill>
                <a:effectLst/>
                <a:uLnTx/>
                <a:uFillTx/>
                <a:latin typeface="Exo" pitchFamily="2" charset="77"/>
                <a:ea typeface="+mn-ea"/>
                <a:cs typeface="Arial"/>
              </a:rPr>
              <a:t>Info-</a:t>
            </a:r>
            <a:r>
              <a:rPr kumimoji="0" lang="en-CA" sz="788" b="0" i="0" u="none" strike="noStrike" kern="1200" cap="none" spc="-103" normalizeH="0" baseline="0" noProof="0" dirty="0">
                <a:ln>
                  <a:noFill/>
                </a:ln>
                <a:solidFill>
                  <a:srgbClr val="636363"/>
                </a:solidFill>
                <a:effectLst/>
                <a:uLnTx/>
                <a:uFillTx/>
                <a:latin typeface="Exo" pitchFamily="2" charset="77"/>
                <a:ea typeface="+mn-ea"/>
                <a:cs typeface="Arial"/>
              </a:rPr>
              <a:t>T</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ec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Researc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Grou</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p   |   </a:t>
            </a:r>
            <a:fld id="{81D60167-4931-47E6-BA6A-407CBD079E47}" type="slidenum">
              <a:rPr kumimoji="0" sz="788" b="0" i="0" u="none" strike="noStrike" kern="1200" cap="none" spc="6" normalizeH="0" baseline="0" noProof="0" smtClean="0">
                <a:ln>
                  <a:noFill/>
                </a:ln>
                <a:solidFill>
                  <a:srgbClr val="636363"/>
                </a:solidFill>
                <a:effectLst/>
                <a:uLnTx/>
                <a:uFillTx/>
                <a:latin typeface="Exo" pitchFamily="2" charset="77"/>
                <a:ea typeface="+mn-ea"/>
                <a:cs typeface="Arial" panose="020B0604020202020204" pitchFamily="34" charset="0"/>
              </a:rPr>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t>18</a:t>
            </a:fld>
            <a:endParaRPr kumimoji="0" sz="788" b="0" i="0" u="none" strike="noStrike" kern="1200" cap="none" spc="6" normalizeH="0" baseline="0" noProof="0" dirty="0">
              <a:ln>
                <a:noFill/>
              </a:ln>
              <a:solidFill>
                <a:srgbClr val="636363"/>
              </a:solidFill>
              <a:effectLst/>
              <a:uLnTx/>
              <a:uFillTx/>
              <a:latin typeface="Exo" pitchFamily="2" charset="77"/>
              <a:ea typeface="+mn-ea"/>
              <a:cs typeface="Arial" panose="020B0604020202020204" pitchFamily="34" charset="0"/>
            </a:endParaRPr>
          </a:p>
        </p:txBody>
      </p:sp>
    </p:spTree>
    <p:extLst>
      <p:ext uri="{BB962C8B-B14F-4D97-AF65-F5344CB8AC3E}">
        <p14:creationId xmlns:p14="http://schemas.microsoft.com/office/powerpoint/2010/main" val="4104900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640755EE-C9A5-486A-87A6-37BFD7D13276}"/>
              </a:ext>
            </a:extLst>
          </p:cNvPr>
          <p:cNvSpPr txBox="1">
            <a:spLocks/>
          </p:cNvSpPr>
          <p:nvPr/>
        </p:nvSpPr>
        <p:spPr>
          <a:xfrm>
            <a:off x="8562048" y="2081804"/>
            <a:ext cx="3234848" cy="4235943"/>
          </a:xfrm>
          <a:prstGeom prst="rect">
            <a:avLst/>
          </a:prstGeom>
          <a:solidFill>
            <a:schemeClr val="bg1"/>
          </a:solidFill>
          <a:effectLst>
            <a:outerShdw blurRad="254000" sx="102000" sy="102000" algn="ctr" rotWithShape="0">
              <a:prstClr val="black">
                <a:alpha val="25000"/>
              </a:prstClr>
            </a:outerShdw>
          </a:effectLst>
        </p:spPr>
        <p:txBody>
          <a:bodyPr vert="horz" wrap="square" lIns="180000" tIns="180000" rIns="180000" bIns="180000" rtlCol="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717272"/>
                </a:solidFill>
                <a:latin typeface="Roboto Condensed Light" panose="02000000000000000000" pitchFamily="2" charset="0"/>
                <a:ea typeface="Roboto Condensed Light"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rgbClr val="4B4B4B"/>
                </a:solidFill>
                <a:latin typeface="Roboto Condensed Light" panose="02000000000000000000" pitchFamily="2" charset="0"/>
                <a:ea typeface="Roboto Condensed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rgbClr val="4B4B4B"/>
                </a:solidFill>
                <a:latin typeface="Roboto Condensed Light" panose="02000000000000000000" pitchFamily="2" charset="0"/>
                <a:ea typeface="Roboto Condensed Light" panose="02000000000000000000" pitchFamily="2" charset="0"/>
                <a:cs typeface="+mn-cs"/>
              </a:defRPr>
            </a:lvl3pPr>
            <a:lvl4pPr marL="1600200" indent="-228600" algn="l" defTabSz="914400" rtl="0" eaLnBrk="1" latinLnBrk="0" hangingPunct="1">
              <a:lnSpc>
                <a:spcPts val="2000"/>
              </a:lnSpc>
              <a:spcBef>
                <a:spcPts val="500"/>
              </a:spcBef>
              <a:buFont typeface="Arial" panose="020B0604020202020204" pitchFamily="34" charset="0"/>
              <a:buChar char="•"/>
              <a:defRPr sz="1600" b="0" i="0" kern="1200">
                <a:solidFill>
                  <a:srgbClr val="4B4B4B"/>
                </a:solidFill>
                <a:latin typeface="Roboto Condensed Light" panose="02000000000000000000" pitchFamily="2" charset="0"/>
                <a:ea typeface="Roboto Condensed Light" panose="02000000000000000000" pitchFamily="2" charset="0"/>
                <a:cs typeface="+mn-cs"/>
              </a:defRPr>
            </a:lvl4pPr>
            <a:lvl5pPr marL="2057400" indent="-228600" algn="l" defTabSz="914400" rtl="0" eaLnBrk="1" latinLnBrk="0" hangingPunct="1">
              <a:lnSpc>
                <a:spcPts val="1600"/>
              </a:lnSpc>
              <a:spcBef>
                <a:spcPts val="500"/>
              </a:spcBef>
              <a:buFont typeface="Arial" panose="020B0604020202020204" pitchFamily="34" charset="0"/>
              <a:buChar char="•"/>
              <a:defRPr sz="1600" b="0" i="0" kern="1200">
                <a:solidFill>
                  <a:srgbClr val="4B4B4B"/>
                </a:solidFill>
                <a:latin typeface="Roboto Condensed Light" panose="02000000000000000000" pitchFamily="2" charset="0"/>
                <a:ea typeface="Roboto Condensed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ts val="1800"/>
              </a:lnSpc>
              <a:spcBef>
                <a:spcPts val="600"/>
              </a:spcBef>
              <a:spcAft>
                <a:spcPts val="0"/>
              </a:spcAft>
              <a:buClrTx/>
              <a:buSzTx/>
              <a:buFont typeface="Arial" panose="020B0604020202020204" pitchFamily="34" charset="0"/>
              <a:buChar char="•"/>
              <a:tabLst/>
              <a:defRPr/>
            </a:pPr>
            <a:r>
              <a:rPr kumimoji="0" lang="en-CA" sz="12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IT organizations are becoming more critically involved in the running of the production shop floor. IT and OT need to create synergistic models that streamline communication methods.</a:t>
            </a:r>
            <a:endParaRPr kumimoji="0" lang="en-US" sz="12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endParaRPr>
          </a:p>
          <a:p>
            <a:pPr marL="285750" marR="0" lvl="0" indent="-285750" algn="l" defTabSz="914400" rtl="0" eaLnBrk="1" fontAlgn="auto" latinLnBrk="0" hangingPunct="1">
              <a:lnSpc>
                <a:spcPts val="18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Factory automation and cobotics will play a significant role in the industry’s modernization and demand for timely service. </a:t>
            </a:r>
          </a:p>
          <a:p>
            <a:pPr marL="285750" marR="0" lvl="0" indent="-285750" algn="l" defTabSz="914400" rtl="0" eaLnBrk="1" fontAlgn="auto" latinLnBrk="0" hangingPunct="1">
              <a:lnSpc>
                <a:spcPts val="18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These new challenges will require new skills for IT and </a:t>
            </a:r>
            <a:r>
              <a:rPr lang="en-US" sz="1200" dirty="0">
                <a:solidFill>
                  <a:srgbClr val="494949">
                    <a:lumMod val="75000"/>
                  </a:srgbClr>
                </a:solidFill>
                <a:latin typeface="Roboto Light" panose="02000000000000000000" pitchFamily="2" charset="0"/>
                <a:ea typeface="Roboto Light" panose="02000000000000000000" pitchFamily="2" charset="0"/>
              </a:rPr>
              <a:t>OT </a:t>
            </a:r>
            <a:r>
              <a:rPr kumimoji="0" lang="en-US" sz="12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staff to be prepared to deal with a new set of challenges.</a:t>
            </a:r>
          </a:p>
          <a:p>
            <a:pPr marL="285750" marR="0" lvl="0" indent="-285750" algn="l" defTabSz="914400" rtl="0" eaLnBrk="1" fontAlgn="auto" latinLnBrk="0" hangingPunct="1">
              <a:lnSpc>
                <a:spcPts val="1800"/>
              </a:lnSpc>
              <a:spcBef>
                <a:spcPts val="600"/>
              </a:spcBef>
              <a:spcAft>
                <a:spcPts val="0"/>
              </a:spcAft>
              <a:buClrTx/>
              <a:buSzTx/>
              <a:buFont typeface="Arial" panose="020B0604020202020204" pitchFamily="34" charset="0"/>
              <a:buChar char="•"/>
              <a:tabLst/>
              <a:defRPr/>
            </a:pPr>
            <a:r>
              <a:rPr lang="en-US" sz="1200" dirty="0">
                <a:solidFill>
                  <a:srgbClr val="494949">
                    <a:lumMod val="75000"/>
                  </a:srgbClr>
                </a:solidFill>
                <a:latin typeface="Roboto Light" panose="02000000000000000000" pitchFamily="2" charset="0"/>
                <a:ea typeface="Roboto Light" panose="02000000000000000000" pitchFamily="2" charset="0"/>
              </a:rPr>
              <a:t>The Amazon factor as game creator and changer. </a:t>
            </a:r>
            <a:endParaRPr kumimoji="0" lang="en-US" sz="12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endParaRPr>
          </a:p>
          <a:p>
            <a:pPr marL="285750" marR="0" lvl="0" indent="-285750" algn="l" defTabSz="914400" rtl="0" eaLnBrk="1" fontAlgn="auto" latinLnBrk="0" hangingPunct="1">
              <a:lnSpc>
                <a:spcPts val="1800"/>
              </a:lnSpc>
              <a:spcBef>
                <a:spcPts val="600"/>
              </a:spcBef>
              <a:spcAft>
                <a:spcPts val="0"/>
              </a:spcAft>
              <a:buClrTx/>
              <a:buSzTx/>
              <a:buFont typeface="Arial" panose="020B0604020202020204" pitchFamily="34" charset="0"/>
              <a:buChar char="•"/>
              <a:tabLst/>
              <a:defRPr/>
            </a:pPr>
            <a:r>
              <a:rPr kumimoji="0" lang="en-CA" sz="1200" b="1"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Others? </a:t>
            </a:r>
            <a:r>
              <a:rPr kumimoji="0" lang="en-CA" sz="12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List them here.</a:t>
            </a:r>
          </a:p>
        </p:txBody>
      </p:sp>
      <p:sp>
        <p:nvSpPr>
          <p:cNvPr id="11" name="Text Placeholder 4">
            <a:extLst>
              <a:ext uri="{FF2B5EF4-FFF2-40B4-BE49-F238E27FC236}">
                <a16:creationId xmlns:a16="http://schemas.microsoft.com/office/drawing/2014/main" id="{316D6EE2-0276-4AA2-BEBD-C5D704F4D478}"/>
              </a:ext>
            </a:extLst>
          </p:cNvPr>
          <p:cNvSpPr txBox="1">
            <a:spLocks/>
          </p:cNvSpPr>
          <p:nvPr/>
        </p:nvSpPr>
        <p:spPr>
          <a:xfrm>
            <a:off x="8562048" y="1415968"/>
            <a:ext cx="3435932" cy="379405"/>
          </a:xfrm>
          <a:prstGeom prst="rect">
            <a:avLst/>
          </a:prstGeom>
          <a:solidFill>
            <a:schemeClr val="bg1"/>
          </a:solidFill>
        </p:spPr>
        <p:txBody>
          <a:bodyPr vert="horz" lIns="72000" tIns="0" rIns="7200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accent1"/>
                </a:solidFill>
                <a:latin typeface="Montserrat SemiBo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1" i="0" kern="1200">
                <a:solidFill>
                  <a:schemeClr val="accent1"/>
                </a:solidFill>
                <a:latin typeface="Montserrat SemiBold" pitchFamily="2" charset="77"/>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1" i="0" kern="1200">
                <a:solidFill>
                  <a:schemeClr val="accent1"/>
                </a:solidFill>
                <a:latin typeface="Montserrat SemiBold" pitchFamily="2" charset="77"/>
                <a:ea typeface="Roboto Light" panose="02000000000000000000" pitchFamily="2" charset="0"/>
                <a:cs typeface="+mn-cs"/>
              </a:defRPr>
            </a:lvl3pPr>
            <a:lvl4pPr marL="1600200" indent="-228600" algn="l" defTabSz="914400" rtl="0" eaLnBrk="1" latinLnBrk="0" hangingPunct="1">
              <a:lnSpc>
                <a:spcPts val="2000"/>
              </a:lnSpc>
              <a:spcBef>
                <a:spcPts val="500"/>
              </a:spcBef>
              <a:buFont typeface="Arial" panose="020B0604020202020204" pitchFamily="34" charset="0"/>
              <a:buChar char="•"/>
              <a:defRPr sz="1800" b="1" i="0" kern="1200">
                <a:solidFill>
                  <a:schemeClr val="accent1"/>
                </a:solidFill>
                <a:latin typeface="Montserrat SemiBold" pitchFamily="2" charset="77"/>
                <a:ea typeface="Roboto Light" panose="02000000000000000000" pitchFamily="2" charset="0"/>
                <a:cs typeface="+mn-cs"/>
              </a:defRPr>
            </a:lvl4pPr>
            <a:lvl5pPr marL="2057400" indent="-228600" algn="l" defTabSz="914400" rtl="0" eaLnBrk="1" latinLnBrk="0" hangingPunct="1">
              <a:lnSpc>
                <a:spcPts val="1600"/>
              </a:lnSpc>
              <a:spcBef>
                <a:spcPts val="500"/>
              </a:spcBef>
              <a:buFont typeface="Arial" panose="020B0604020202020204" pitchFamily="34" charset="0"/>
              <a:buChar char="•"/>
              <a:defRPr sz="1800" b="1" i="0" kern="1200">
                <a:solidFill>
                  <a:schemeClr val="accent1"/>
                </a:solidFill>
                <a:latin typeface="Montserrat SemiBold" pitchFamily="2" charset="77"/>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2476B7"/>
                </a:solidFill>
                <a:effectLst/>
                <a:uLnTx/>
                <a:uFillTx/>
                <a:latin typeface="Montserrat SemiBold" pitchFamily="2" charset="77"/>
                <a:ea typeface="+mn-ea"/>
                <a:cs typeface="+mn-cs"/>
              </a:rPr>
              <a:t>IT implications of technological factors</a:t>
            </a:r>
          </a:p>
        </p:txBody>
      </p:sp>
      <p:graphicFrame>
        <p:nvGraphicFramePr>
          <p:cNvPr id="12" name="Table 12">
            <a:extLst>
              <a:ext uri="{FF2B5EF4-FFF2-40B4-BE49-F238E27FC236}">
                <a16:creationId xmlns:a16="http://schemas.microsoft.com/office/drawing/2014/main" id="{5A19C52F-1054-470E-A20A-4FCF05D3E01D}"/>
              </a:ext>
            </a:extLst>
          </p:cNvPr>
          <p:cNvGraphicFramePr>
            <a:graphicFrameLocks noGrp="1"/>
          </p:cNvGraphicFramePr>
          <p:nvPr>
            <p:extLst>
              <p:ext uri="{D42A27DB-BD31-4B8C-83A1-F6EECF244321}">
                <p14:modId xmlns:p14="http://schemas.microsoft.com/office/powerpoint/2010/main" val="1964752529"/>
              </p:ext>
            </p:extLst>
          </p:nvPr>
        </p:nvGraphicFramePr>
        <p:xfrm>
          <a:off x="395104" y="1430313"/>
          <a:ext cx="7808736" cy="4071489"/>
        </p:xfrm>
        <a:graphic>
          <a:graphicData uri="http://schemas.openxmlformats.org/drawingml/2006/table">
            <a:tbl>
              <a:tblPr firstRow="1" bandRow="1">
                <a:tableStyleId>{5C22544A-7EE6-4342-B048-85BDC9FD1C3A}</a:tableStyleId>
              </a:tblPr>
              <a:tblGrid>
                <a:gridCol w="2378279">
                  <a:extLst>
                    <a:ext uri="{9D8B030D-6E8A-4147-A177-3AD203B41FA5}">
                      <a16:colId xmlns:a16="http://schemas.microsoft.com/office/drawing/2014/main" val="3084868565"/>
                    </a:ext>
                  </a:extLst>
                </a:gridCol>
                <a:gridCol w="1357614">
                  <a:extLst>
                    <a:ext uri="{9D8B030D-6E8A-4147-A177-3AD203B41FA5}">
                      <a16:colId xmlns:a16="http://schemas.microsoft.com/office/drawing/2014/main" val="1149469990"/>
                    </a:ext>
                  </a:extLst>
                </a:gridCol>
                <a:gridCol w="1357615">
                  <a:extLst>
                    <a:ext uri="{9D8B030D-6E8A-4147-A177-3AD203B41FA5}">
                      <a16:colId xmlns:a16="http://schemas.microsoft.com/office/drawing/2014/main" val="4264596425"/>
                    </a:ext>
                  </a:extLst>
                </a:gridCol>
                <a:gridCol w="1357614">
                  <a:extLst>
                    <a:ext uri="{9D8B030D-6E8A-4147-A177-3AD203B41FA5}">
                      <a16:colId xmlns:a16="http://schemas.microsoft.com/office/drawing/2014/main" val="2530950093"/>
                    </a:ext>
                  </a:extLst>
                </a:gridCol>
                <a:gridCol w="1357614">
                  <a:extLst>
                    <a:ext uri="{9D8B030D-6E8A-4147-A177-3AD203B41FA5}">
                      <a16:colId xmlns:a16="http://schemas.microsoft.com/office/drawing/2014/main" val="1736338974"/>
                    </a:ext>
                  </a:extLst>
                </a:gridCol>
              </a:tblGrid>
              <a:tr h="334155">
                <a:tc>
                  <a:txBody>
                    <a:bodyPr/>
                    <a:lstStyle/>
                    <a:p>
                      <a:r>
                        <a:rPr lang="en-CA" sz="1100" dirty="0"/>
                        <a:t>                     </a:t>
                      </a:r>
                      <a:endParaRPr lang="en-US" sz="1100" dirty="0"/>
                    </a:p>
                  </a:txBody>
                  <a:tcPr>
                    <a:solidFill>
                      <a:schemeClr val="bg1"/>
                    </a:solidFill>
                  </a:tcPr>
                </a:tc>
                <a:tc gridSpan="4">
                  <a:txBody>
                    <a:bodyPr/>
                    <a:lstStyle/>
                    <a:p>
                      <a:pPr algn="ctr"/>
                      <a:r>
                        <a:rPr lang="en-US" sz="1400" dirty="0">
                          <a:latin typeface="Montserrat" panose="00000500000000000000" pitchFamily="2" charset="0"/>
                          <a:ea typeface="Roboto Light" panose="02000000000000000000" pitchFamily="2" charset="0"/>
                        </a:rPr>
                        <a:t>Value Stream Impact</a:t>
                      </a:r>
                    </a:p>
                  </a:txBody>
                  <a:tcPr>
                    <a:solidFill>
                      <a:schemeClr val="accent2"/>
                    </a:solidFill>
                  </a:tcPr>
                </a:tc>
                <a:tc hMerge="1">
                  <a:txBody>
                    <a:bodyPr/>
                    <a:lstStyle/>
                    <a:p>
                      <a:endParaRPr lang="en-US" sz="1100"/>
                    </a:p>
                  </a:txBody>
                  <a:tcPr/>
                </a:tc>
                <a:tc hMerge="1">
                  <a:txBody>
                    <a:bodyPr/>
                    <a:lstStyle/>
                    <a:p>
                      <a:endParaRPr lang="en-US" sz="1100"/>
                    </a:p>
                  </a:txBody>
                  <a:tcPr/>
                </a:tc>
                <a:tc hMerge="1">
                  <a:txBody>
                    <a:bodyPr/>
                    <a:lstStyle/>
                    <a:p>
                      <a:endParaRPr lang="en-US" sz="1100"/>
                    </a:p>
                  </a:txBody>
                  <a:tcPr/>
                </a:tc>
                <a:extLst>
                  <a:ext uri="{0D108BD9-81ED-4DB2-BD59-A6C34878D82A}">
                    <a16:rowId xmlns:a16="http://schemas.microsoft.com/office/drawing/2014/main" val="918349664"/>
                  </a:ext>
                </a:extLst>
              </a:tr>
              <a:tr h="329006">
                <a:tc>
                  <a:txBody>
                    <a:bodyPr/>
                    <a:lstStyle/>
                    <a:p>
                      <a:pPr algn="ctr"/>
                      <a:r>
                        <a:rPr lang="en-US" sz="1400" b="1" dirty="0">
                          <a:solidFill>
                            <a:schemeClr val="bg1"/>
                          </a:solidFill>
                          <a:latin typeface="Montserrat" panose="00000500000000000000" pitchFamily="2" charset="0"/>
                          <a:ea typeface="Roboto Light" panose="02000000000000000000" pitchFamily="2" charset="0"/>
                        </a:rPr>
                        <a:t>Technological Factors Influencing Durable Goods</a:t>
                      </a:r>
                    </a:p>
                  </a:txBody>
                  <a:tcPr>
                    <a:solidFill>
                      <a:schemeClr val="accent2"/>
                    </a:solidFill>
                  </a:tcPr>
                </a:tc>
                <a:tc>
                  <a:txBody>
                    <a:bodyPr/>
                    <a:lstStyle/>
                    <a:p>
                      <a:pPr algn="ctr"/>
                      <a:r>
                        <a:rPr lang="en-CA" sz="1200" b="1" dirty="0">
                          <a:solidFill>
                            <a:schemeClr val="accent6">
                              <a:lumMod val="75000"/>
                            </a:schemeClr>
                          </a:solidFill>
                          <a:latin typeface="Roboto Light" panose="02000000000000000000" pitchFamily="2" charset="0"/>
                          <a:ea typeface="Roboto Light" panose="02000000000000000000" pitchFamily="2" charset="0"/>
                        </a:rPr>
                        <a:t>Design Product</a:t>
                      </a:r>
                      <a:endParaRPr lang="en-US" sz="1200" b="1" dirty="0">
                        <a:solidFill>
                          <a:schemeClr val="accent6">
                            <a:lumMod val="75000"/>
                          </a:schemeClr>
                        </a:solidFill>
                        <a:latin typeface="Roboto Light" panose="02000000000000000000" pitchFamily="2" charset="0"/>
                        <a:ea typeface="Roboto Light" panose="02000000000000000000" pitchFamily="2" charset="0"/>
                      </a:endParaRPr>
                    </a:p>
                  </a:txBody>
                  <a:tcPr anchor="ctr">
                    <a:solidFill>
                      <a:schemeClr val="bg1">
                        <a:lumMod val="85000"/>
                      </a:schemeClr>
                    </a:solidFill>
                  </a:tcPr>
                </a:tc>
                <a:tc>
                  <a:txBody>
                    <a:bodyPr/>
                    <a:lstStyle/>
                    <a:p>
                      <a:pPr algn="ctr"/>
                      <a:r>
                        <a:rPr lang="en-CA" sz="1200" b="1" dirty="0">
                          <a:solidFill>
                            <a:schemeClr val="accent6">
                              <a:lumMod val="75000"/>
                            </a:schemeClr>
                          </a:solidFill>
                          <a:latin typeface="Roboto Light" panose="02000000000000000000" pitchFamily="2" charset="0"/>
                          <a:ea typeface="Roboto Light" panose="02000000000000000000" pitchFamily="2" charset="0"/>
                        </a:rPr>
                        <a:t>Produce Product</a:t>
                      </a:r>
                      <a:endParaRPr lang="en-US" sz="1200" b="1" dirty="0">
                        <a:solidFill>
                          <a:schemeClr val="accent6">
                            <a:lumMod val="75000"/>
                          </a:schemeClr>
                        </a:solidFill>
                        <a:latin typeface="Roboto Light" panose="02000000000000000000" pitchFamily="2" charset="0"/>
                        <a:ea typeface="Roboto Light" panose="02000000000000000000" pitchFamily="2" charset="0"/>
                      </a:endParaRPr>
                    </a:p>
                  </a:txBody>
                  <a:tcPr anchor="ctr">
                    <a:solidFill>
                      <a:schemeClr val="bg1">
                        <a:lumMod val="85000"/>
                      </a:schemeClr>
                    </a:solidFill>
                  </a:tcPr>
                </a:tc>
                <a:tc>
                  <a:txBody>
                    <a:bodyPr/>
                    <a:lstStyle/>
                    <a:p>
                      <a:pPr algn="ctr"/>
                      <a:r>
                        <a:rPr lang="en-CA" sz="1200" b="1" dirty="0">
                          <a:solidFill>
                            <a:schemeClr val="accent6">
                              <a:lumMod val="75000"/>
                            </a:schemeClr>
                          </a:solidFill>
                          <a:latin typeface="Roboto Light" panose="02000000000000000000" pitchFamily="2" charset="0"/>
                          <a:ea typeface="Roboto Light" panose="02000000000000000000" pitchFamily="2" charset="0"/>
                        </a:rPr>
                        <a:t>Sell Product</a:t>
                      </a:r>
                      <a:endParaRPr lang="en-US" sz="1200" b="1" dirty="0">
                        <a:solidFill>
                          <a:schemeClr val="accent6">
                            <a:lumMod val="75000"/>
                          </a:schemeClr>
                        </a:solidFill>
                        <a:latin typeface="Roboto Light" panose="02000000000000000000" pitchFamily="2" charset="0"/>
                        <a:ea typeface="Roboto Light" panose="02000000000000000000" pitchFamily="2" charset="0"/>
                      </a:endParaRPr>
                    </a:p>
                  </a:txBody>
                  <a:tcPr anchor="ctr">
                    <a:solidFill>
                      <a:schemeClr val="bg1">
                        <a:lumMod val="85000"/>
                      </a:schemeClr>
                    </a:solidFill>
                  </a:tcPr>
                </a:tc>
                <a:tc>
                  <a:txBody>
                    <a:bodyPr/>
                    <a:lstStyle/>
                    <a:p>
                      <a:pPr algn="ctr"/>
                      <a:r>
                        <a:rPr lang="en-CA" sz="1200" b="1" dirty="0">
                          <a:solidFill>
                            <a:schemeClr val="accent6">
                              <a:lumMod val="75000"/>
                            </a:schemeClr>
                          </a:solidFill>
                          <a:latin typeface="Roboto Light" panose="02000000000000000000" pitchFamily="2" charset="0"/>
                          <a:ea typeface="Roboto Light" panose="02000000000000000000" pitchFamily="2" charset="0"/>
                        </a:rPr>
                        <a:t>After-Sale Support</a:t>
                      </a:r>
                      <a:endParaRPr lang="en-US" sz="1200" b="1" dirty="0">
                        <a:solidFill>
                          <a:schemeClr val="accent6">
                            <a:lumMod val="75000"/>
                          </a:schemeClr>
                        </a:solidFill>
                        <a:latin typeface="Roboto Light" panose="02000000000000000000" pitchFamily="2" charset="0"/>
                        <a:ea typeface="Roboto Light" panose="02000000000000000000" pitchFamily="2" charset="0"/>
                      </a:endParaRPr>
                    </a:p>
                  </a:txBody>
                  <a:tcPr anchor="ctr">
                    <a:solidFill>
                      <a:schemeClr val="bg1">
                        <a:lumMod val="85000"/>
                      </a:schemeClr>
                    </a:solidFill>
                  </a:tcPr>
                </a:tc>
                <a:extLst>
                  <a:ext uri="{0D108BD9-81ED-4DB2-BD59-A6C34878D82A}">
                    <a16:rowId xmlns:a16="http://schemas.microsoft.com/office/drawing/2014/main" val="2039448231"/>
                  </a:ext>
                </a:extLst>
              </a:tr>
              <a:tr h="445494">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CA" sz="1200" b="1" dirty="0">
                          <a:solidFill>
                            <a:schemeClr val="accent6">
                              <a:lumMod val="75000"/>
                            </a:schemeClr>
                          </a:solidFill>
                          <a:latin typeface="Roboto Light" panose="02000000000000000000" pitchFamily="2" charset="0"/>
                          <a:ea typeface="Roboto Light" panose="02000000000000000000" pitchFamily="2" charset="0"/>
                        </a:rPr>
                        <a:t>Collaborative design: </a:t>
                      </a:r>
                      <a:r>
                        <a:rPr lang="en-US" sz="1200" dirty="0">
                          <a:solidFill>
                            <a:schemeClr val="accent6">
                              <a:lumMod val="75000"/>
                            </a:schemeClr>
                          </a:solidFill>
                          <a:latin typeface="Roboto Light" panose="02000000000000000000" pitchFamily="2" charset="0"/>
                          <a:ea typeface="Roboto Light" panose="02000000000000000000" pitchFamily="2" charset="0"/>
                        </a:rPr>
                        <a:t>New materials, fabrication methods, and design techniques.</a:t>
                      </a:r>
                      <a:endParaRPr lang="en-CA"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chemeClr val="bg1">
                        <a:lumMod val="85000"/>
                      </a:schemeClr>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rgbClr val="17375E"/>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rgbClr val="558ED5"/>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rgbClr val="C6D9F1"/>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chemeClr val="tx2">
                        <a:lumMod val="20000"/>
                        <a:lumOff val="80000"/>
                      </a:schemeClr>
                    </a:solidFill>
                  </a:tcPr>
                </a:tc>
                <a:extLst>
                  <a:ext uri="{0D108BD9-81ED-4DB2-BD59-A6C34878D82A}">
                    <a16:rowId xmlns:a16="http://schemas.microsoft.com/office/drawing/2014/main" val="698422099"/>
                  </a:ext>
                </a:extLst>
              </a:tr>
              <a:tr h="445494">
                <a:tc>
                  <a:txBody>
                    <a:bodyPr/>
                    <a:lstStyle/>
                    <a:p>
                      <a:pPr marL="0" indent="0">
                        <a:spcBef>
                          <a:spcPts val="600"/>
                        </a:spcBef>
                        <a:buNone/>
                      </a:pPr>
                      <a:r>
                        <a:rPr lang="en-CA" sz="1200" b="1" dirty="0">
                          <a:solidFill>
                            <a:schemeClr val="accent6">
                              <a:lumMod val="75000"/>
                            </a:schemeClr>
                          </a:solidFill>
                          <a:latin typeface="Roboto Light" panose="02000000000000000000" pitchFamily="2" charset="0"/>
                          <a:ea typeface="Roboto Light" panose="02000000000000000000" pitchFamily="2" charset="0"/>
                        </a:rPr>
                        <a:t>Cybersecurity:</a:t>
                      </a:r>
                      <a:r>
                        <a:rPr lang="en-CA" sz="1200" dirty="0">
                          <a:solidFill>
                            <a:schemeClr val="accent6">
                              <a:lumMod val="75000"/>
                            </a:schemeClr>
                          </a:solidFill>
                          <a:latin typeface="Roboto Light" panose="02000000000000000000" pitchFamily="2" charset="0"/>
                          <a:ea typeface="Roboto Light" panose="02000000000000000000" pitchFamily="2" charset="0"/>
                        </a:rPr>
                        <a:t> </a:t>
                      </a:r>
                      <a:r>
                        <a:rPr lang="en-US" sz="1200" dirty="0">
                          <a:solidFill>
                            <a:schemeClr val="accent6">
                              <a:lumMod val="75000"/>
                            </a:schemeClr>
                          </a:solidFill>
                          <a:latin typeface="Roboto Light" panose="02000000000000000000" pitchFamily="2" charset="0"/>
                          <a:ea typeface="Roboto Light" panose="02000000000000000000" pitchFamily="2" charset="0"/>
                        </a:rPr>
                        <a:t>The need to allow vendors/customers to provide remote support could create security vulnerabilities.</a:t>
                      </a:r>
                      <a:endParaRPr lang="en-CA"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chemeClr val="bg1">
                        <a:lumMod val="85000"/>
                      </a:schemeClr>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chemeClr val="tx2">
                        <a:lumMod val="75000"/>
                      </a:schemeClr>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rgbClr val="17375E"/>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rgbClr val="558ED5"/>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rgbClr val="558ED5"/>
                    </a:solidFill>
                  </a:tcPr>
                </a:tc>
                <a:extLst>
                  <a:ext uri="{0D108BD9-81ED-4DB2-BD59-A6C34878D82A}">
                    <a16:rowId xmlns:a16="http://schemas.microsoft.com/office/drawing/2014/main" val="2436469675"/>
                  </a:ext>
                </a:extLst>
              </a:tr>
              <a:tr h="445494">
                <a:tc>
                  <a:txBody>
                    <a:bodyPr/>
                    <a:lstStyle/>
                    <a:p>
                      <a:pPr marL="0" indent="0">
                        <a:spcBef>
                          <a:spcPts val="600"/>
                        </a:spcBef>
                        <a:buNone/>
                      </a:pPr>
                      <a:r>
                        <a:rPr lang="en-CA" sz="1200" b="1" dirty="0">
                          <a:solidFill>
                            <a:schemeClr val="accent6">
                              <a:lumMod val="75000"/>
                            </a:schemeClr>
                          </a:solidFill>
                          <a:latin typeface="Roboto Light" panose="02000000000000000000" pitchFamily="2" charset="0"/>
                          <a:ea typeface="Roboto Light" panose="02000000000000000000" pitchFamily="2" charset="0"/>
                        </a:rPr>
                        <a:t>IT/OT convergence:</a:t>
                      </a:r>
                      <a:r>
                        <a:rPr lang="en-CA" sz="1200" dirty="0">
                          <a:solidFill>
                            <a:schemeClr val="accent6">
                              <a:lumMod val="75000"/>
                            </a:schemeClr>
                          </a:solidFill>
                          <a:latin typeface="Roboto Light" panose="02000000000000000000" pitchFamily="2" charset="0"/>
                          <a:ea typeface="Roboto Light" panose="02000000000000000000" pitchFamily="2" charset="0"/>
                        </a:rPr>
                        <a:t> </a:t>
                      </a:r>
                      <a:r>
                        <a:rPr lang="en-US" sz="1200" dirty="0">
                          <a:solidFill>
                            <a:schemeClr val="accent6">
                              <a:lumMod val="75000"/>
                            </a:schemeClr>
                          </a:solidFill>
                          <a:latin typeface="Roboto Light" panose="02000000000000000000" pitchFamily="2" charset="0"/>
                          <a:ea typeface="Roboto Light" panose="02000000000000000000" pitchFamily="2" charset="0"/>
                        </a:rPr>
                        <a:t>Enables predictive maintenance. Enables automation and cost reductions.</a:t>
                      </a:r>
                      <a:endParaRPr lang="en-CA"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chemeClr val="bg1">
                        <a:lumMod val="85000"/>
                      </a:schemeClr>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rgbClr val="17375E"/>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rgbClr val="17375E"/>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rgbClr val="C6D9F1"/>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rgbClr val="558ED5"/>
                    </a:solidFill>
                  </a:tcPr>
                </a:tc>
                <a:extLst>
                  <a:ext uri="{0D108BD9-81ED-4DB2-BD59-A6C34878D82A}">
                    <a16:rowId xmlns:a16="http://schemas.microsoft.com/office/drawing/2014/main" val="2918177765"/>
                  </a:ext>
                </a:extLst>
              </a:tr>
              <a:tr h="445494">
                <a:tc>
                  <a:txBody>
                    <a:bodyPr/>
                    <a:lstStyle/>
                    <a:p>
                      <a:r>
                        <a:rPr lang="en-US" sz="1200" b="1" dirty="0">
                          <a:solidFill>
                            <a:schemeClr val="accent6">
                              <a:lumMod val="75000"/>
                            </a:schemeClr>
                          </a:solidFill>
                          <a:latin typeface="Roboto Light" panose="02000000000000000000" pitchFamily="2" charset="0"/>
                          <a:ea typeface="Roboto Light" panose="02000000000000000000" pitchFamily="2" charset="0"/>
                        </a:rPr>
                        <a:t>Adaptability: </a:t>
                      </a:r>
                      <a:r>
                        <a:rPr lang="en-US" sz="1200" dirty="0">
                          <a:solidFill>
                            <a:schemeClr val="accent6">
                              <a:lumMod val="75000"/>
                            </a:schemeClr>
                          </a:solidFill>
                          <a:latin typeface="Roboto Light" panose="02000000000000000000" pitchFamily="2" charset="0"/>
                          <a:ea typeface="Roboto Light" panose="02000000000000000000" pitchFamily="2" charset="0"/>
                        </a:rPr>
                        <a:t>The Goliaths are rapidly changing the landscape. </a:t>
                      </a:r>
                    </a:p>
                  </a:txBody>
                  <a:tcPr>
                    <a:solidFill>
                      <a:schemeClr val="bg1">
                        <a:lumMod val="85000"/>
                      </a:schemeClr>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chemeClr val="bg1">
                        <a:lumMod val="95000"/>
                      </a:schemeClr>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chemeClr val="bg1">
                        <a:lumMod val="95000"/>
                      </a:schemeClr>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chemeClr val="bg1">
                        <a:lumMod val="95000"/>
                      </a:schemeClr>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chemeClr val="bg1">
                        <a:lumMod val="95000"/>
                      </a:schemeClr>
                    </a:solidFill>
                  </a:tcPr>
                </a:tc>
                <a:extLst>
                  <a:ext uri="{0D108BD9-81ED-4DB2-BD59-A6C34878D82A}">
                    <a16:rowId xmlns:a16="http://schemas.microsoft.com/office/drawing/2014/main" val="1344573137"/>
                  </a:ext>
                </a:extLst>
              </a:tr>
              <a:tr h="445494">
                <a:tc>
                  <a:txBody>
                    <a:bodyPr/>
                    <a:lstStyle/>
                    <a:p>
                      <a:r>
                        <a:rPr lang="en-US" sz="1200" b="1" dirty="0">
                          <a:solidFill>
                            <a:schemeClr val="accent6">
                              <a:lumMod val="75000"/>
                            </a:schemeClr>
                          </a:solidFill>
                          <a:latin typeface="Roboto Light" panose="02000000000000000000" pitchFamily="2" charset="0"/>
                          <a:ea typeface="Roboto Light" panose="02000000000000000000" pitchFamily="2" charset="0"/>
                        </a:rPr>
                        <a:t>O</a:t>
                      </a:r>
                      <a:r>
                        <a:rPr lang="en-CA" sz="1200" b="1" dirty="0">
                          <a:solidFill>
                            <a:schemeClr val="accent6">
                              <a:lumMod val="75000"/>
                            </a:schemeClr>
                          </a:solidFill>
                          <a:latin typeface="Roboto Light" panose="02000000000000000000" pitchFamily="2" charset="0"/>
                          <a:ea typeface="Roboto Light" panose="02000000000000000000" pitchFamily="2" charset="0"/>
                        </a:rPr>
                        <a:t>ther: </a:t>
                      </a:r>
                      <a:r>
                        <a:rPr lang="en-CA" sz="1200" dirty="0">
                          <a:solidFill>
                            <a:schemeClr val="accent6">
                              <a:lumMod val="75000"/>
                            </a:schemeClr>
                          </a:solidFill>
                          <a:latin typeface="Roboto Light" panose="02000000000000000000" pitchFamily="2" charset="0"/>
                          <a:ea typeface="Roboto Light" panose="02000000000000000000" pitchFamily="2" charset="0"/>
                        </a:rPr>
                        <a:t>List here.</a:t>
                      </a:r>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chemeClr val="bg1">
                        <a:lumMod val="85000"/>
                      </a:schemeClr>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chemeClr val="bg1">
                        <a:lumMod val="95000"/>
                      </a:schemeClr>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chemeClr val="bg1">
                        <a:lumMod val="95000"/>
                      </a:schemeClr>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chemeClr val="bg1">
                        <a:lumMod val="95000"/>
                      </a:schemeClr>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chemeClr val="bg1">
                        <a:lumMod val="95000"/>
                      </a:schemeClr>
                    </a:solidFill>
                  </a:tcPr>
                </a:tc>
                <a:extLst>
                  <a:ext uri="{0D108BD9-81ED-4DB2-BD59-A6C34878D82A}">
                    <a16:rowId xmlns:a16="http://schemas.microsoft.com/office/drawing/2014/main" val="701567960"/>
                  </a:ext>
                </a:extLst>
              </a:tr>
            </a:tbl>
          </a:graphicData>
        </a:graphic>
      </p:graphicFrame>
      <p:graphicFrame>
        <p:nvGraphicFramePr>
          <p:cNvPr id="6" name="Table 6">
            <a:extLst>
              <a:ext uri="{FF2B5EF4-FFF2-40B4-BE49-F238E27FC236}">
                <a16:creationId xmlns:a16="http://schemas.microsoft.com/office/drawing/2014/main" id="{D61D5EF1-CB84-4481-AE28-788CD780D816}"/>
              </a:ext>
            </a:extLst>
          </p:cNvPr>
          <p:cNvGraphicFramePr>
            <a:graphicFrameLocks noGrp="1"/>
          </p:cNvGraphicFramePr>
          <p:nvPr/>
        </p:nvGraphicFramePr>
        <p:xfrm>
          <a:off x="6605137" y="5769107"/>
          <a:ext cx="1598703" cy="548640"/>
        </p:xfrm>
        <a:graphic>
          <a:graphicData uri="http://schemas.openxmlformats.org/drawingml/2006/table">
            <a:tbl>
              <a:tblPr firstRow="1" bandRow="1">
                <a:tableStyleId>{5C22544A-7EE6-4342-B048-85BDC9FD1C3A}</a:tableStyleId>
              </a:tblPr>
              <a:tblGrid>
                <a:gridCol w="532901">
                  <a:extLst>
                    <a:ext uri="{9D8B030D-6E8A-4147-A177-3AD203B41FA5}">
                      <a16:colId xmlns:a16="http://schemas.microsoft.com/office/drawing/2014/main" val="2759953110"/>
                    </a:ext>
                  </a:extLst>
                </a:gridCol>
                <a:gridCol w="532901">
                  <a:extLst>
                    <a:ext uri="{9D8B030D-6E8A-4147-A177-3AD203B41FA5}">
                      <a16:colId xmlns:a16="http://schemas.microsoft.com/office/drawing/2014/main" val="3780960115"/>
                    </a:ext>
                  </a:extLst>
                </a:gridCol>
                <a:gridCol w="532901">
                  <a:extLst>
                    <a:ext uri="{9D8B030D-6E8A-4147-A177-3AD203B41FA5}">
                      <a16:colId xmlns:a16="http://schemas.microsoft.com/office/drawing/2014/main" val="2211466276"/>
                    </a:ext>
                  </a:extLst>
                </a:gridCol>
              </a:tblGrid>
              <a:tr h="224131">
                <a:tc>
                  <a:txBody>
                    <a:bodyPr/>
                    <a:lstStyle/>
                    <a:p>
                      <a:r>
                        <a:rPr lang="en-CA" sz="1200" dirty="0"/>
                        <a:t>High</a:t>
                      </a:r>
                      <a:endParaRPr lang="en-US" sz="1200" dirty="0"/>
                    </a:p>
                  </a:txBody>
                  <a:tcPr/>
                </a:tc>
                <a:tc>
                  <a:txBody>
                    <a:bodyPr/>
                    <a:lstStyle/>
                    <a:p>
                      <a:r>
                        <a:rPr lang="en-CA" sz="1200" dirty="0"/>
                        <a:t>Med</a:t>
                      </a:r>
                      <a:endParaRPr lang="en-US" sz="1200" dirty="0"/>
                    </a:p>
                  </a:txBody>
                  <a:tcPr/>
                </a:tc>
                <a:tc>
                  <a:txBody>
                    <a:bodyPr/>
                    <a:lstStyle/>
                    <a:p>
                      <a:r>
                        <a:rPr lang="en-CA" sz="1200" dirty="0"/>
                        <a:t>Low</a:t>
                      </a:r>
                      <a:endParaRPr lang="en-US" sz="1200" dirty="0"/>
                    </a:p>
                  </a:txBody>
                  <a:tcPr/>
                </a:tc>
                <a:extLst>
                  <a:ext uri="{0D108BD9-81ED-4DB2-BD59-A6C34878D82A}">
                    <a16:rowId xmlns:a16="http://schemas.microsoft.com/office/drawing/2014/main" val="4038947222"/>
                  </a:ext>
                </a:extLst>
              </a:tr>
              <a:tr h="224131">
                <a:tc>
                  <a:txBody>
                    <a:bodyPr/>
                    <a:lstStyle/>
                    <a:p>
                      <a:endParaRPr lang="en-US" sz="1200" dirty="0"/>
                    </a:p>
                  </a:txBody>
                  <a:tcPr>
                    <a:solidFill>
                      <a:schemeClr val="tx2">
                        <a:lumMod val="75000"/>
                      </a:schemeClr>
                    </a:solidFill>
                  </a:tcPr>
                </a:tc>
                <a:tc>
                  <a:txBody>
                    <a:bodyPr/>
                    <a:lstStyle/>
                    <a:p>
                      <a:endParaRPr lang="en-US" sz="1200" dirty="0"/>
                    </a:p>
                  </a:txBody>
                  <a:tcPr>
                    <a:solidFill>
                      <a:schemeClr val="tx2">
                        <a:lumMod val="60000"/>
                        <a:lumOff val="40000"/>
                      </a:schemeClr>
                    </a:solidFill>
                  </a:tcPr>
                </a:tc>
                <a:tc>
                  <a:txBody>
                    <a:bodyPr/>
                    <a:lstStyle/>
                    <a:p>
                      <a:endParaRPr lang="en-US" sz="1200" dirty="0"/>
                    </a:p>
                  </a:txBody>
                  <a:tcPr>
                    <a:solidFill>
                      <a:schemeClr val="tx2">
                        <a:lumMod val="20000"/>
                        <a:lumOff val="80000"/>
                      </a:schemeClr>
                    </a:solidFill>
                  </a:tcPr>
                </a:tc>
                <a:extLst>
                  <a:ext uri="{0D108BD9-81ED-4DB2-BD59-A6C34878D82A}">
                    <a16:rowId xmlns:a16="http://schemas.microsoft.com/office/drawing/2014/main" val="1626795005"/>
                  </a:ext>
                </a:extLst>
              </a:tr>
            </a:tbl>
          </a:graphicData>
        </a:graphic>
      </p:graphicFrame>
      <p:sp>
        <p:nvSpPr>
          <p:cNvPr id="13" name="object 16">
            <a:extLst>
              <a:ext uri="{FF2B5EF4-FFF2-40B4-BE49-F238E27FC236}">
                <a16:creationId xmlns:a16="http://schemas.microsoft.com/office/drawing/2014/main" id="{74C807E7-4422-4120-AC38-FEE04641ECF3}"/>
              </a:ext>
            </a:extLst>
          </p:cNvPr>
          <p:cNvSpPr/>
          <p:nvPr/>
        </p:nvSpPr>
        <p:spPr>
          <a:xfrm>
            <a:off x="356352" y="1235452"/>
            <a:ext cx="7847490" cy="72000"/>
          </a:xfrm>
          <a:custGeom>
            <a:avLst/>
            <a:gdLst/>
            <a:ahLst/>
            <a:cxnLst/>
            <a:rect l="l" t="t" r="r" b="b"/>
            <a:pathLst>
              <a:path w="6284595" h="20955">
                <a:moveTo>
                  <a:pt x="0" y="20941"/>
                </a:moveTo>
                <a:lnTo>
                  <a:pt x="6284279" y="20941"/>
                </a:lnTo>
                <a:lnTo>
                  <a:pt x="6284279" y="0"/>
                </a:lnTo>
                <a:lnTo>
                  <a:pt x="0" y="0"/>
                </a:lnTo>
                <a:lnTo>
                  <a:pt x="0" y="20941"/>
                </a:lnTo>
                <a:close/>
              </a:path>
            </a:pathLst>
          </a:custGeom>
          <a:solidFill>
            <a:srgbClr val="0076B7"/>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62" b="0" i="0" u="none" strike="noStrike" kern="1200" cap="none" spc="0" normalizeH="0" baseline="0" noProof="0" dirty="0">
              <a:ln>
                <a:noFill/>
              </a:ln>
              <a:solidFill>
                <a:srgbClr val="000000"/>
              </a:solidFill>
              <a:effectLst/>
              <a:uLnTx/>
              <a:uFillTx/>
              <a:latin typeface="Roboto Condensed Light" panose="02000000000000000000" pitchFamily="2" charset="0"/>
              <a:ea typeface="+mn-ea"/>
              <a:cs typeface="+mn-cs"/>
            </a:endParaRPr>
          </a:p>
        </p:txBody>
      </p:sp>
      <p:sp>
        <p:nvSpPr>
          <p:cNvPr id="15" name="object 16">
            <a:extLst>
              <a:ext uri="{FF2B5EF4-FFF2-40B4-BE49-F238E27FC236}">
                <a16:creationId xmlns:a16="http://schemas.microsoft.com/office/drawing/2014/main" id="{0E70D631-4A12-434C-AF14-6D1F8AAA887F}"/>
              </a:ext>
            </a:extLst>
          </p:cNvPr>
          <p:cNvSpPr/>
          <p:nvPr/>
        </p:nvSpPr>
        <p:spPr>
          <a:xfrm>
            <a:off x="8562048" y="1235452"/>
            <a:ext cx="3278181" cy="72000"/>
          </a:xfrm>
          <a:custGeom>
            <a:avLst/>
            <a:gdLst/>
            <a:ahLst/>
            <a:cxnLst/>
            <a:rect l="l" t="t" r="r" b="b"/>
            <a:pathLst>
              <a:path w="6284595" h="20955">
                <a:moveTo>
                  <a:pt x="0" y="20941"/>
                </a:moveTo>
                <a:lnTo>
                  <a:pt x="6284279" y="20941"/>
                </a:lnTo>
                <a:lnTo>
                  <a:pt x="6284279" y="0"/>
                </a:lnTo>
                <a:lnTo>
                  <a:pt x="0" y="0"/>
                </a:lnTo>
                <a:lnTo>
                  <a:pt x="0" y="20941"/>
                </a:lnTo>
                <a:close/>
              </a:path>
            </a:pathLst>
          </a:custGeom>
          <a:solidFill>
            <a:srgbClr val="0076B7"/>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62" b="0" i="0" u="none" strike="noStrike" kern="1200" cap="none" spc="0" normalizeH="0" baseline="0" noProof="0" dirty="0">
              <a:ln>
                <a:noFill/>
              </a:ln>
              <a:solidFill>
                <a:srgbClr val="000000"/>
              </a:solidFill>
              <a:effectLst/>
              <a:uLnTx/>
              <a:uFillTx/>
              <a:latin typeface="Roboto Condensed Light" panose="02000000000000000000" pitchFamily="2" charset="0"/>
              <a:ea typeface="+mn-ea"/>
              <a:cs typeface="+mn-cs"/>
            </a:endParaRPr>
          </a:p>
        </p:txBody>
      </p:sp>
      <p:sp>
        <p:nvSpPr>
          <p:cNvPr id="21" name="Title 3">
            <a:extLst>
              <a:ext uri="{FF2B5EF4-FFF2-40B4-BE49-F238E27FC236}">
                <a16:creationId xmlns:a16="http://schemas.microsoft.com/office/drawing/2014/main" id="{187AEBC9-627D-45DA-B90F-1542BAE09E71}"/>
              </a:ext>
            </a:extLst>
          </p:cNvPr>
          <p:cNvSpPr>
            <a:spLocks noGrp="1"/>
          </p:cNvSpPr>
          <p:nvPr>
            <p:ph type="title"/>
          </p:nvPr>
        </p:nvSpPr>
        <p:spPr>
          <a:xfrm>
            <a:off x="354060" y="530022"/>
            <a:ext cx="11191498" cy="570117"/>
          </a:xfrm>
        </p:spPr>
        <p:txBody>
          <a:bodyPr/>
          <a:lstStyle/>
          <a:p>
            <a:r>
              <a:rPr lang="en-US" sz="3600" b="1" dirty="0">
                <a:solidFill>
                  <a:schemeClr val="accent1"/>
                </a:solidFill>
              </a:rPr>
              <a:t>PES</a:t>
            </a:r>
            <a:r>
              <a:rPr lang="en-US" sz="3600" b="1" dirty="0">
                <a:solidFill>
                  <a:schemeClr val="accent3"/>
                </a:solidFill>
              </a:rPr>
              <a:t>T</a:t>
            </a:r>
            <a:r>
              <a:rPr lang="en-US" sz="3600" b="1" dirty="0"/>
              <a:t>LE for Durable Goods: </a:t>
            </a:r>
            <a:r>
              <a:rPr lang="en-US" sz="3600" b="1" dirty="0">
                <a:solidFill>
                  <a:schemeClr val="accent3"/>
                </a:solidFill>
              </a:rPr>
              <a:t>T</a:t>
            </a:r>
            <a:r>
              <a:rPr lang="en-US" sz="3600" b="1" dirty="0"/>
              <a:t>echnological</a:t>
            </a:r>
            <a:endParaRPr lang="en-US" sz="3600" b="1" dirty="0">
              <a:solidFill>
                <a:srgbClr val="2576B7"/>
              </a:solidFill>
            </a:endParaRPr>
          </a:p>
        </p:txBody>
      </p:sp>
      <p:sp>
        <p:nvSpPr>
          <p:cNvPr id="16" name="Slide Number Placeholder 2">
            <a:extLst>
              <a:ext uri="{FF2B5EF4-FFF2-40B4-BE49-F238E27FC236}">
                <a16:creationId xmlns:a16="http://schemas.microsoft.com/office/drawing/2014/main" id="{0891E9DA-52F6-44D9-A8C8-3509D430279D}"/>
              </a:ext>
            </a:extLst>
          </p:cNvPr>
          <p:cNvSpPr txBox="1">
            <a:spLocks/>
          </p:cNvSpPr>
          <p:nvPr/>
        </p:nvSpPr>
        <p:spPr>
          <a:xfrm>
            <a:off x="9800750" y="6606254"/>
            <a:ext cx="2240414" cy="121252"/>
          </a:xfrm>
          <a:prstGeom prst="rect">
            <a:avLst/>
          </a:prstGeom>
        </p:spPr>
        <p:txBody>
          <a:bodyPr wrap="square" lIns="0" tIns="0" rIns="0" bIns="0">
            <a:noAutofit/>
          </a:bodyPr>
          <a:lstStyle>
            <a:defPPr>
              <a:defRPr lang="en-US"/>
            </a:defPPr>
            <a:lvl1pPr marL="0" algn="r" defTabSz="914400" rtl="0" eaLnBrk="1" latinLnBrk="0" hangingPunct="1">
              <a:defRPr sz="788" b="0" i="0" kern="1200" spc="0" baseline="0">
                <a:solidFill>
                  <a:srgbClr val="636363"/>
                </a:solidFill>
                <a:latin typeface="Exo" pitchFamily="2" charset="77"/>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r>
              <a:rPr kumimoji="0" lang="en-CA" sz="788" b="0" i="0" u="none" strike="noStrike" kern="1200" cap="none" spc="-18" normalizeH="0" baseline="0" noProof="0" dirty="0">
                <a:ln>
                  <a:noFill/>
                </a:ln>
                <a:solidFill>
                  <a:srgbClr val="636363"/>
                </a:solidFill>
                <a:effectLst/>
                <a:uLnTx/>
                <a:uFillTx/>
                <a:latin typeface="Exo" pitchFamily="2" charset="77"/>
                <a:ea typeface="+mn-ea"/>
                <a:cs typeface="Arial"/>
              </a:rPr>
              <a:t>Info-</a:t>
            </a:r>
            <a:r>
              <a:rPr kumimoji="0" lang="en-CA" sz="788" b="0" i="0" u="none" strike="noStrike" kern="1200" cap="none" spc="-103" normalizeH="0" baseline="0" noProof="0" dirty="0">
                <a:ln>
                  <a:noFill/>
                </a:ln>
                <a:solidFill>
                  <a:srgbClr val="636363"/>
                </a:solidFill>
                <a:effectLst/>
                <a:uLnTx/>
                <a:uFillTx/>
                <a:latin typeface="Exo" pitchFamily="2" charset="77"/>
                <a:ea typeface="+mn-ea"/>
                <a:cs typeface="Arial"/>
              </a:rPr>
              <a:t>T</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ec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Researc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Grou</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p   |   </a:t>
            </a:r>
            <a:fld id="{81D60167-4931-47E6-BA6A-407CBD079E47}" type="slidenum">
              <a:rPr kumimoji="0" sz="788" b="0" i="0" u="none" strike="noStrike" kern="1200" cap="none" spc="6" normalizeH="0" baseline="0" noProof="0" smtClean="0">
                <a:ln>
                  <a:noFill/>
                </a:ln>
                <a:solidFill>
                  <a:srgbClr val="636363"/>
                </a:solidFill>
                <a:effectLst/>
                <a:uLnTx/>
                <a:uFillTx/>
                <a:latin typeface="Exo" pitchFamily="2" charset="77"/>
                <a:ea typeface="+mn-ea"/>
                <a:cs typeface="Arial" panose="020B0604020202020204" pitchFamily="34" charset="0"/>
              </a:rPr>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t>19</a:t>
            </a:fld>
            <a:endParaRPr kumimoji="0" sz="788" b="0" i="0" u="none" strike="noStrike" kern="1200" cap="none" spc="6" normalizeH="0" baseline="0" noProof="0" dirty="0">
              <a:ln>
                <a:noFill/>
              </a:ln>
              <a:solidFill>
                <a:srgbClr val="636363"/>
              </a:solidFill>
              <a:effectLst/>
              <a:uLnTx/>
              <a:uFillTx/>
              <a:latin typeface="Exo" pitchFamily="2" charset="77"/>
              <a:ea typeface="+mn-ea"/>
              <a:cs typeface="Arial" panose="020B0604020202020204" pitchFamily="34" charset="0"/>
            </a:endParaRPr>
          </a:p>
        </p:txBody>
      </p:sp>
    </p:spTree>
    <p:extLst>
      <p:ext uri="{BB962C8B-B14F-4D97-AF65-F5344CB8AC3E}">
        <p14:creationId xmlns:p14="http://schemas.microsoft.com/office/powerpoint/2010/main" val="2516458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EB923-D4F6-E94C-814E-8C31A0E743B5}"/>
              </a:ext>
            </a:extLst>
          </p:cNvPr>
          <p:cNvSpPr>
            <a:spLocks noGrp="1"/>
          </p:cNvSpPr>
          <p:nvPr>
            <p:ph type="title"/>
          </p:nvPr>
        </p:nvSpPr>
        <p:spPr>
          <a:xfrm>
            <a:off x="352800" y="529200"/>
            <a:ext cx="10799221" cy="1051430"/>
          </a:xfrm>
        </p:spPr>
        <p:txBody>
          <a:bodyPr vert="horz" lIns="0" tIns="0" rIns="0" bIns="0" rtlCol="0" anchor="t" anchorCtr="0">
            <a:noAutofit/>
          </a:bodyPr>
          <a:lstStyle/>
          <a:p>
            <a:pPr defTabSz="914400">
              <a:lnSpc>
                <a:spcPct val="90000"/>
              </a:lnSpc>
            </a:pPr>
            <a:r>
              <a:rPr lang="en-CA" sz="3600" b="1" dirty="0">
                <a:solidFill>
                  <a:srgbClr val="2576B7"/>
                </a:solidFill>
                <a:latin typeface="Montserrat" pitchFamily="2" charset="77"/>
                <a:cs typeface="+mj-cs"/>
              </a:rPr>
              <a:t>Executive Summary: Durable Goods Manufacturing Business-Aligned IT Strategy</a:t>
            </a:r>
            <a:endParaRPr lang="en-US" sz="3600" b="1" dirty="0">
              <a:solidFill>
                <a:srgbClr val="2576B7"/>
              </a:solidFill>
              <a:latin typeface="Montserrat" pitchFamily="2" charset="77"/>
              <a:cs typeface="+mj-cs"/>
            </a:endParaRPr>
          </a:p>
        </p:txBody>
      </p:sp>
      <p:sp>
        <p:nvSpPr>
          <p:cNvPr id="4" name="Text Placeholder 3">
            <a:extLst>
              <a:ext uri="{FF2B5EF4-FFF2-40B4-BE49-F238E27FC236}">
                <a16:creationId xmlns:a16="http://schemas.microsoft.com/office/drawing/2014/main" id="{27793FA1-A38B-2C4F-AAC9-FBF515D54EB3}"/>
              </a:ext>
            </a:extLst>
          </p:cNvPr>
          <p:cNvSpPr>
            <a:spLocks noGrp="1"/>
          </p:cNvSpPr>
          <p:nvPr>
            <p:ph type="body" sz="quarter" idx="12"/>
          </p:nvPr>
        </p:nvSpPr>
        <p:spPr>
          <a:xfrm>
            <a:off x="368146" y="2314777"/>
            <a:ext cx="3565709" cy="3240486"/>
          </a:xfrm>
        </p:spPr>
        <p:txBody>
          <a:bodyPr lIns="0" tIns="0" rIns="0" bIns="0" anchor="t">
            <a:noAutofit/>
          </a:bodyPr>
          <a:lstStyle/>
          <a:p>
            <a:r>
              <a:rPr lang="en-CA" dirty="0">
                <a:solidFill>
                  <a:srgbClr val="000000"/>
                </a:solidFill>
                <a:latin typeface="Roboto Light" panose="02000000000000000000" pitchFamily="2" charset="0"/>
                <a:ea typeface="Roboto Light" panose="02000000000000000000" pitchFamily="2" charset="0"/>
              </a:rPr>
              <a:t>The Durable Goods Manufacturing environment is changing significantly. With new Industry 4.0 technology, a rapidly growing consumer class, changes in demographics, a push for operational efficiency, and a more highly regulated space, the competitive landscape has become complex. The need to innovate and digitally transform operations is increasing.</a:t>
            </a:r>
            <a:endParaRPr lang="en-US" dirty="0">
              <a:solidFill>
                <a:srgbClr val="000000"/>
              </a:solidFill>
              <a:latin typeface="Roboto Light" panose="02000000000000000000" pitchFamily="2" charset="0"/>
              <a:ea typeface="Roboto Light" panose="02000000000000000000" pitchFamily="2" charset="0"/>
            </a:endParaRPr>
          </a:p>
          <a:p>
            <a:r>
              <a:rPr lang="en-CA" dirty="0">
                <a:solidFill>
                  <a:srgbClr val="000000"/>
                </a:solidFill>
                <a:latin typeface="Roboto Light" panose="02000000000000000000" pitchFamily="2" charset="0"/>
                <a:ea typeface="Roboto Light" panose="02000000000000000000" pitchFamily="2" charset="0"/>
              </a:rPr>
              <a:t>IT organizations must play a critical role in the business transformation by harmonizing the interconnectivity and communications necessary for rapid and effective change</a:t>
            </a:r>
            <a:r>
              <a:rPr lang="en-CA">
                <a:solidFill>
                  <a:srgbClr val="000000"/>
                </a:solidFill>
                <a:latin typeface="Roboto Light" panose="02000000000000000000" pitchFamily="2" charset="0"/>
                <a:ea typeface="Roboto Light" panose="02000000000000000000" pitchFamily="2" charset="0"/>
              </a:rPr>
              <a:t>. </a:t>
            </a:r>
            <a:endParaRPr lang="en-CA" dirty="0">
              <a:latin typeface="Roboto Condensed Light"/>
              <a:ea typeface="Roboto Condensed Light"/>
            </a:endParaRPr>
          </a:p>
        </p:txBody>
      </p:sp>
      <p:sp>
        <p:nvSpPr>
          <p:cNvPr id="5" name="Text Placeholder 4">
            <a:extLst>
              <a:ext uri="{FF2B5EF4-FFF2-40B4-BE49-F238E27FC236}">
                <a16:creationId xmlns:a16="http://schemas.microsoft.com/office/drawing/2014/main" id="{80005E5B-FABC-E34E-BB01-080338E4F048}"/>
              </a:ext>
            </a:extLst>
          </p:cNvPr>
          <p:cNvSpPr>
            <a:spLocks noGrp="1"/>
          </p:cNvSpPr>
          <p:nvPr>
            <p:ph type="body" sz="quarter" idx="13"/>
          </p:nvPr>
        </p:nvSpPr>
        <p:spPr>
          <a:xfrm>
            <a:off x="368146" y="1652858"/>
            <a:ext cx="3541939" cy="297275"/>
          </a:xfrm>
        </p:spPr>
        <p:txBody>
          <a:bodyPr/>
          <a:lstStyle/>
          <a:p>
            <a:r>
              <a:rPr lang="en-US" dirty="0">
                <a:latin typeface="Montserrat" panose="00000500000000000000" pitchFamily="2" charset="0"/>
              </a:rPr>
              <a:t>Situation: Competitive Landscape Transformation</a:t>
            </a:r>
          </a:p>
        </p:txBody>
      </p:sp>
      <p:sp>
        <p:nvSpPr>
          <p:cNvPr id="6" name="Text Placeholder 5">
            <a:extLst>
              <a:ext uri="{FF2B5EF4-FFF2-40B4-BE49-F238E27FC236}">
                <a16:creationId xmlns:a16="http://schemas.microsoft.com/office/drawing/2014/main" id="{A7C9325C-82FA-1447-94F3-75405DB036ED}"/>
              </a:ext>
            </a:extLst>
          </p:cNvPr>
          <p:cNvSpPr>
            <a:spLocks noGrp="1"/>
          </p:cNvSpPr>
          <p:nvPr>
            <p:ph type="body" sz="quarter" idx="14"/>
          </p:nvPr>
        </p:nvSpPr>
        <p:spPr>
          <a:xfrm>
            <a:off x="4267438" y="2314777"/>
            <a:ext cx="3541939" cy="3240486"/>
          </a:xfrm>
        </p:spPr>
        <p:txBody>
          <a:bodyPr lIns="0" tIns="0" rIns="0" bIns="0" anchor="t">
            <a:noAutofit/>
          </a:bodyPr>
          <a:lstStyle/>
          <a:p>
            <a:r>
              <a:rPr lang="en-CA" dirty="0">
                <a:solidFill>
                  <a:srgbClr val="000000"/>
                </a:solidFill>
                <a:latin typeface="Roboto Light" panose="02000000000000000000" pitchFamily="2" charset="0"/>
                <a:ea typeface="Roboto Light" panose="02000000000000000000" pitchFamily="2" charset="0"/>
              </a:rPr>
              <a:t>There are many issues that are complicating the industry:</a:t>
            </a:r>
            <a:endParaRPr lang="en-US" dirty="0">
              <a:solidFill>
                <a:srgbClr val="000000"/>
              </a:solidFill>
              <a:latin typeface="Roboto Light" panose="02000000000000000000" pitchFamily="2" charset="0"/>
              <a:ea typeface="Roboto Light" panose="02000000000000000000" pitchFamily="2" charset="0"/>
            </a:endParaRPr>
          </a:p>
          <a:p>
            <a:pPr marL="285750" indent="-285750">
              <a:buFont typeface="Arial" panose="020B0604020202020204" pitchFamily="34" charset="0"/>
              <a:buChar char="•"/>
            </a:pPr>
            <a:r>
              <a:rPr lang="en-CA" dirty="0">
                <a:solidFill>
                  <a:srgbClr val="000000"/>
                </a:solidFill>
                <a:latin typeface="Roboto Light" panose="02000000000000000000" pitchFamily="2" charset="0"/>
                <a:ea typeface="Roboto Light" panose="02000000000000000000" pitchFamily="2" charset="0"/>
              </a:rPr>
              <a:t>Industry 4.0 is a technology platform that requires planning and investment in new technology and new skills. </a:t>
            </a:r>
          </a:p>
          <a:p>
            <a:pPr marL="285750" indent="-285750">
              <a:buFont typeface="Arial" panose="020B0604020202020204" pitchFamily="34" charset="0"/>
              <a:buChar char="•"/>
            </a:pPr>
            <a:r>
              <a:rPr lang="en-CA" dirty="0">
                <a:solidFill>
                  <a:srgbClr val="000000"/>
                </a:solidFill>
                <a:latin typeface="Roboto Light" panose="02000000000000000000" pitchFamily="2" charset="0"/>
                <a:ea typeface="Roboto Light" panose="02000000000000000000" pitchFamily="2" charset="0"/>
              </a:rPr>
              <a:t>Attracting and retaining talent is more difficult due to the specialized skills necessary for new technology and holding back skilled staff for support of existing technology. </a:t>
            </a:r>
          </a:p>
          <a:p>
            <a:pPr marL="285750" indent="-285750">
              <a:buFont typeface="Arial" panose="020B0604020202020204" pitchFamily="34" charset="0"/>
              <a:buChar char="•"/>
            </a:pPr>
            <a:r>
              <a:rPr lang="en-CA" dirty="0">
                <a:solidFill>
                  <a:srgbClr val="000000"/>
                </a:solidFill>
                <a:latin typeface="Roboto Light" panose="02000000000000000000" pitchFamily="2" charset="0"/>
                <a:ea typeface="Roboto Light" panose="02000000000000000000" pitchFamily="2" charset="0"/>
              </a:rPr>
              <a:t>Harmonization of IT and OT departments is critical for smooth adoption and maximized ROI of Industry 4.0.</a:t>
            </a:r>
          </a:p>
        </p:txBody>
      </p:sp>
      <p:sp>
        <p:nvSpPr>
          <p:cNvPr id="7" name="Text Placeholder 6">
            <a:extLst>
              <a:ext uri="{FF2B5EF4-FFF2-40B4-BE49-F238E27FC236}">
                <a16:creationId xmlns:a16="http://schemas.microsoft.com/office/drawing/2014/main" id="{59A6EC1C-F28C-7B4C-8F22-A6457C4B8A70}"/>
              </a:ext>
            </a:extLst>
          </p:cNvPr>
          <p:cNvSpPr>
            <a:spLocks noGrp="1"/>
          </p:cNvSpPr>
          <p:nvPr>
            <p:ph type="body" sz="quarter" idx="15"/>
          </p:nvPr>
        </p:nvSpPr>
        <p:spPr>
          <a:xfrm>
            <a:off x="4267438" y="1652858"/>
            <a:ext cx="3541939" cy="297275"/>
          </a:xfrm>
        </p:spPr>
        <p:txBody>
          <a:bodyPr/>
          <a:lstStyle/>
          <a:p>
            <a:r>
              <a:rPr lang="en-US" dirty="0">
                <a:latin typeface="Montserrat" panose="00000500000000000000" pitchFamily="2" charset="0"/>
              </a:rPr>
              <a:t>Complication: Lack of Skills and Collaboration</a:t>
            </a:r>
          </a:p>
        </p:txBody>
      </p:sp>
      <p:sp>
        <p:nvSpPr>
          <p:cNvPr id="8" name="Text Placeholder 7">
            <a:extLst>
              <a:ext uri="{FF2B5EF4-FFF2-40B4-BE49-F238E27FC236}">
                <a16:creationId xmlns:a16="http://schemas.microsoft.com/office/drawing/2014/main" id="{90AD9441-D636-F047-A10D-3ADBEEBBB987}"/>
              </a:ext>
            </a:extLst>
          </p:cNvPr>
          <p:cNvSpPr>
            <a:spLocks noGrp="1"/>
          </p:cNvSpPr>
          <p:nvPr>
            <p:ph type="body" sz="quarter" idx="16"/>
          </p:nvPr>
        </p:nvSpPr>
        <p:spPr>
          <a:xfrm>
            <a:off x="8129689" y="2314777"/>
            <a:ext cx="3541939" cy="3240486"/>
          </a:xfrm>
        </p:spPr>
        <p:txBody>
          <a:bodyPr lIns="0" tIns="0" rIns="0" bIns="0" anchor="t">
            <a:noAutofit/>
          </a:bodyPr>
          <a:lstStyle/>
          <a:p>
            <a:r>
              <a:rPr lang="en-US" dirty="0">
                <a:solidFill>
                  <a:srgbClr val="000000"/>
                </a:solidFill>
                <a:latin typeface="Roboto Light" panose="02000000000000000000" pitchFamily="2" charset="0"/>
                <a:ea typeface="Roboto Light" panose="02000000000000000000" pitchFamily="2" charset="0"/>
              </a:rPr>
              <a:t>By engaging in the insights and activities presented in this research, you will: </a:t>
            </a:r>
          </a:p>
          <a:p>
            <a:pPr marL="285750" indent="-285750">
              <a:buChar char="•"/>
            </a:pPr>
            <a:r>
              <a:rPr lang="en-US" dirty="0">
                <a:solidFill>
                  <a:srgbClr val="000000"/>
                </a:solidFill>
                <a:latin typeface="Roboto Light" panose="02000000000000000000" pitchFamily="2" charset="0"/>
                <a:ea typeface="Roboto Light" panose="02000000000000000000" pitchFamily="2" charset="0"/>
              </a:rPr>
              <a:t>Learn about the fundamentals of your industry, including its ecosystem, influences, opportunities, and constraints.</a:t>
            </a:r>
          </a:p>
          <a:p>
            <a:pPr marL="285750" indent="-285750">
              <a:buChar char="•"/>
            </a:pPr>
            <a:r>
              <a:rPr lang="en-US" dirty="0">
                <a:solidFill>
                  <a:srgbClr val="000000"/>
                </a:solidFill>
                <a:latin typeface="Roboto Light" panose="02000000000000000000" pitchFamily="2" charset="0"/>
                <a:ea typeface="Roboto Light" panose="02000000000000000000" pitchFamily="2" charset="0"/>
              </a:rPr>
              <a:t>Conduct PESTLE and SWOT analyses within the context of your industry, with guiding insights from Info-Tech, to understand unique implications for IT.</a:t>
            </a:r>
          </a:p>
          <a:p>
            <a:pPr marL="285750" indent="-285750">
              <a:buChar char="•"/>
            </a:pPr>
            <a:r>
              <a:rPr lang="en-US" dirty="0">
                <a:solidFill>
                  <a:srgbClr val="000000"/>
                </a:solidFill>
                <a:latin typeface="Roboto Light" panose="02000000000000000000" pitchFamily="2" charset="0"/>
                <a:ea typeface="Roboto Light" panose="02000000000000000000" pitchFamily="2" charset="0"/>
              </a:rPr>
              <a:t>Devise a list of initiatives you can integrate into your IT strategic plan to transform the role IT plays in your organization.  </a:t>
            </a:r>
          </a:p>
        </p:txBody>
      </p:sp>
      <p:sp>
        <p:nvSpPr>
          <p:cNvPr id="9" name="Text Placeholder 8">
            <a:extLst>
              <a:ext uri="{FF2B5EF4-FFF2-40B4-BE49-F238E27FC236}">
                <a16:creationId xmlns:a16="http://schemas.microsoft.com/office/drawing/2014/main" id="{6C42E00F-3E3D-DB41-AFB7-AF68944040C3}"/>
              </a:ext>
            </a:extLst>
          </p:cNvPr>
          <p:cNvSpPr>
            <a:spLocks noGrp="1"/>
          </p:cNvSpPr>
          <p:nvPr>
            <p:ph type="body" sz="quarter" idx="17"/>
          </p:nvPr>
        </p:nvSpPr>
        <p:spPr>
          <a:xfrm>
            <a:off x="8129689" y="1652858"/>
            <a:ext cx="3541939" cy="297275"/>
          </a:xfrm>
        </p:spPr>
        <p:txBody>
          <a:bodyPr/>
          <a:lstStyle/>
          <a:p>
            <a:r>
              <a:rPr lang="en-US" dirty="0">
                <a:latin typeface="Montserrat" panose="00000500000000000000" pitchFamily="2" charset="0"/>
              </a:rPr>
              <a:t>Solution: A Business-Aligned Approach</a:t>
            </a:r>
          </a:p>
        </p:txBody>
      </p:sp>
      <p:sp>
        <p:nvSpPr>
          <p:cNvPr id="11" name="Slide Number Placeholder 2">
            <a:extLst>
              <a:ext uri="{FF2B5EF4-FFF2-40B4-BE49-F238E27FC236}">
                <a16:creationId xmlns:a16="http://schemas.microsoft.com/office/drawing/2014/main" id="{EC8BC5B8-63B2-4152-A341-4F01EA9C1CB6}"/>
              </a:ext>
            </a:extLst>
          </p:cNvPr>
          <p:cNvSpPr txBox="1">
            <a:spLocks/>
          </p:cNvSpPr>
          <p:nvPr/>
        </p:nvSpPr>
        <p:spPr>
          <a:xfrm>
            <a:off x="9800750" y="6606254"/>
            <a:ext cx="2240414" cy="121252"/>
          </a:xfrm>
          <a:prstGeom prst="rect">
            <a:avLst/>
          </a:prstGeom>
        </p:spPr>
        <p:txBody>
          <a:bodyPr wrap="square" lIns="0" tIns="0" rIns="0" bIns="0">
            <a:noAutofit/>
          </a:bodyPr>
          <a:lstStyle>
            <a:defPPr>
              <a:defRPr lang="en-US"/>
            </a:defPPr>
            <a:lvl1pPr marL="0" algn="r" defTabSz="914400" rtl="0" eaLnBrk="1" latinLnBrk="0" hangingPunct="1">
              <a:defRPr sz="788" b="0" i="0" kern="1200" spc="0" baseline="0">
                <a:solidFill>
                  <a:srgbClr val="636363"/>
                </a:solidFill>
                <a:latin typeface="Exo" pitchFamily="2" charset="77"/>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r>
              <a:rPr kumimoji="0" lang="en-CA" sz="788" b="0" i="0" u="none" strike="noStrike" kern="1200" cap="none" spc="-18" normalizeH="0" baseline="0" noProof="0" dirty="0">
                <a:ln>
                  <a:noFill/>
                </a:ln>
                <a:solidFill>
                  <a:srgbClr val="636363"/>
                </a:solidFill>
                <a:effectLst/>
                <a:uLnTx/>
                <a:uFillTx/>
                <a:latin typeface="Exo" pitchFamily="2" charset="77"/>
                <a:ea typeface="+mn-ea"/>
                <a:cs typeface="Arial"/>
              </a:rPr>
              <a:t>Info-</a:t>
            </a:r>
            <a:r>
              <a:rPr kumimoji="0" lang="en-CA" sz="788" b="0" i="0" u="none" strike="noStrike" kern="1200" cap="none" spc="-103" normalizeH="0" baseline="0" noProof="0" dirty="0">
                <a:ln>
                  <a:noFill/>
                </a:ln>
                <a:solidFill>
                  <a:srgbClr val="636363"/>
                </a:solidFill>
                <a:effectLst/>
                <a:uLnTx/>
                <a:uFillTx/>
                <a:latin typeface="Exo" pitchFamily="2" charset="77"/>
                <a:ea typeface="+mn-ea"/>
                <a:cs typeface="Arial"/>
              </a:rPr>
              <a:t>T</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ec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Researc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Grou</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p   |   </a:t>
            </a:r>
            <a:fld id="{81D60167-4931-47E6-BA6A-407CBD079E47}" type="slidenum">
              <a:rPr kumimoji="0" sz="788" b="0" i="0" u="none" strike="noStrike" kern="1200" cap="none" spc="6" normalizeH="0" baseline="0" noProof="0" smtClean="0">
                <a:ln>
                  <a:noFill/>
                </a:ln>
                <a:solidFill>
                  <a:srgbClr val="636363"/>
                </a:solidFill>
                <a:effectLst/>
                <a:uLnTx/>
                <a:uFillTx/>
                <a:latin typeface="Exo" pitchFamily="2" charset="77"/>
                <a:ea typeface="+mn-ea"/>
                <a:cs typeface="Arial" panose="020B0604020202020204" pitchFamily="34" charset="0"/>
              </a:rPr>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t>2</a:t>
            </a:fld>
            <a:endParaRPr kumimoji="0" sz="788" b="0" i="0" u="none" strike="noStrike" kern="1200" cap="none" spc="6" normalizeH="0" baseline="0" noProof="0" dirty="0">
              <a:ln>
                <a:noFill/>
              </a:ln>
              <a:solidFill>
                <a:srgbClr val="636363"/>
              </a:solidFill>
              <a:effectLst/>
              <a:uLnTx/>
              <a:uFillTx/>
              <a:latin typeface="Exo" pitchFamily="2" charset="77"/>
              <a:ea typeface="+mn-ea"/>
              <a:cs typeface="Arial" panose="020B0604020202020204" pitchFamily="34" charset="0"/>
            </a:endParaRPr>
          </a:p>
        </p:txBody>
      </p:sp>
    </p:spTree>
    <p:extLst>
      <p:ext uri="{BB962C8B-B14F-4D97-AF65-F5344CB8AC3E}">
        <p14:creationId xmlns:p14="http://schemas.microsoft.com/office/powerpoint/2010/main" val="3980974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640755EE-C9A5-486A-87A6-37BFD7D13276}"/>
              </a:ext>
            </a:extLst>
          </p:cNvPr>
          <p:cNvSpPr txBox="1">
            <a:spLocks/>
          </p:cNvSpPr>
          <p:nvPr/>
        </p:nvSpPr>
        <p:spPr>
          <a:xfrm>
            <a:off x="8562048" y="2081804"/>
            <a:ext cx="3234848" cy="4235943"/>
          </a:xfrm>
          <a:prstGeom prst="rect">
            <a:avLst/>
          </a:prstGeom>
          <a:solidFill>
            <a:schemeClr val="bg1"/>
          </a:solidFill>
          <a:effectLst>
            <a:outerShdw blurRad="254000" sx="102000" sy="102000" algn="ctr" rotWithShape="0">
              <a:prstClr val="black">
                <a:alpha val="25000"/>
              </a:prstClr>
            </a:outerShdw>
          </a:effectLst>
        </p:spPr>
        <p:txBody>
          <a:bodyPr vert="horz" wrap="square" lIns="180000" tIns="180000" rIns="180000" bIns="180000" rtlCol="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717272"/>
                </a:solidFill>
                <a:latin typeface="Roboto Condensed Light" panose="02000000000000000000" pitchFamily="2" charset="0"/>
                <a:ea typeface="Roboto Condensed Light"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rgbClr val="4B4B4B"/>
                </a:solidFill>
                <a:latin typeface="Roboto Condensed Light" panose="02000000000000000000" pitchFamily="2" charset="0"/>
                <a:ea typeface="Roboto Condensed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rgbClr val="4B4B4B"/>
                </a:solidFill>
                <a:latin typeface="Roboto Condensed Light" panose="02000000000000000000" pitchFamily="2" charset="0"/>
                <a:ea typeface="Roboto Condensed Light" panose="02000000000000000000" pitchFamily="2" charset="0"/>
                <a:cs typeface="+mn-cs"/>
              </a:defRPr>
            </a:lvl3pPr>
            <a:lvl4pPr marL="1600200" indent="-228600" algn="l" defTabSz="914400" rtl="0" eaLnBrk="1" latinLnBrk="0" hangingPunct="1">
              <a:lnSpc>
                <a:spcPts val="2000"/>
              </a:lnSpc>
              <a:spcBef>
                <a:spcPts val="500"/>
              </a:spcBef>
              <a:buFont typeface="Arial" panose="020B0604020202020204" pitchFamily="34" charset="0"/>
              <a:buChar char="•"/>
              <a:defRPr sz="1600" b="0" i="0" kern="1200">
                <a:solidFill>
                  <a:srgbClr val="4B4B4B"/>
                </a:solidFill>
                <a:latin typeface="Roboto Condensed Light" panose="02000000000000000000" pitchFamily="2" charset="0"/>
                <a:ea typeface="Roboto Condensed Light" panose="02000000000000000000" pitchFamily="2" charset="0"/>
                <a:cs typeface="+mn-cs"/>
              </a:defRPr>
            </a:lvl4pPr>
            <a:lvl5pPr marL="2057400" indent="-228600" algn="l" defTabSz="914400" rtl="0" eaLnBrk="1" latinLnBrk="0" hangingPunct="1">
              <a:lnSpc>
                <a:spcPts val="1600"/>
              </a:lnSpc>
              <a:spcBef>
                <a:spcPts val="500"/>
              </a:spcBef>
              <a:buFont typeface="Arial" panose="020B0604020202020204" pitchFamily="34" charset="0"/>
              <a:buChar char="•"/>
              <a:defRPr sz="1600" b="0" i="0" kern="1200">
                <a:solidFill>
                  <a:srgbClr val="4B4B4B"/>
                </a:solidFill>
                <a:latin typeface="Roboto Condensed Light" panose="02000000000000000000" pitchFamily="2" charset="0"/>
                <a:ea typeface="Roboto Condensed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ts val="18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IT will need to review contracts with service providers as some of those services become critical to the operations of the business</a:t>
            </a:r>
            <a:r>
              <a:rPr kumimoji="0" lang="en-CA" sz="12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a:t>
            </a:r>
            <a:endParaRPr kumimoji="0" lang="en-US" sz="12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endParaRPr>
          </a:p>
          <a:p>
            <a:pPr marL="285750" marR="0" lvl="0" indent="-285750" algn="l" defTabSz="914400" rtl="0" eaLnBrk="1" fontAlgn="auto" latinLnBrk="0" hangingPunct="1">
              <a:lnSpc>
                <a:spcPts val="18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In some cases, IT may need to have creative recruiting methods in order to get workers in some areas where there is scarce technical talent. </a:t>
            </a:r>
          </a:p>
          <a:p>
            <a:pPr marL="285750" marR="0" lvl="0" indent="-285750" algn="l" defTabSz="914400" rtl="0" eaLnBrk="1" fontAlgn="auto" latinLnBrk="0" hangingPunct="1">
              <a:lnSpc>
                <a:spcPts val="18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Job changes may lead to potential restructuring within </a:t>
            </a:r>
            <a:r>
              <a:rPr kumimoji="0" lang="en-US" sz="1200" b="0" i="0" u="none" strike="noStrike" kern="1200" cap="none" spc="0" normalizeH="0" baseline="0" noProof="0" dirty="0" err="1">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th</a:t>
            </a:r>
            <a:r>
              <a:rPr lang="en-US" sz="1200" dirty="0">
                <a:solidFill>
                  <a:srgbClr val="494949">
                    <a:lumMod val="75000"/>
                  </a:srgbClr>
                </a:solidFill>
                <a:latin typeface="Roboto Light" panose="02000000000000000000" pitchFamily="2" charset="0"/>
                <a:ea typeface="Roboto Light" panose="02000000000000000000" pitchFamily="2" charset="0"/>
              </a:rPr>
              <a:t>e business to accommodate new demands</a:t>
            </a:r>
            <a:r>
              <a:rPr kumimoji="0" lang="en-US" sz="12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 </a:t>
            </a:r>
          </a:p>
          <a:p>
            <a:pPr marL="285750" marR="0" lvl="0" indent="-285750" algn="l" defTabSz="914400" rtl="0" eaLnBrk="1" fontAlgn="auto" latinLnBrk="0" hangingPunct="1">
              <a:lnSpc>
                <a:spcPts val="1800"/>
              </a:lnSpc>
              <a:spcBef>
                <a:spcPts val="600"/>
              </a:spcBef>
              <a:spcAft>
                <a:spcPts val="0"/>
              </a:spcAft>
              <a:buClrTx/>
              <a:buSzTx/>
              <a:buFont typeface="Arial" panose="020B0604020202020204" pitchFamily="34" charset="0"/>
              <a:buChar char="•"/>
              <a:tabLst/>
              <a:defRPr/>
            </a:pPr>
            <a:r>
              <a:rPr kumimoji="0" lang="en-CA" sz="1200" b="1"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Others? </a:t>
            </a:r>
            <a:r>
              <a:rPr kumimoji="0" lang="en-CA" sz="12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List them here.</a:t>
            </a:r>
          </a:p>
        </p:txBody>
      </p:sp>
      <p:sp>
        <p:nvSpPr>
          <p:cNvPr id="11" name="Text Placeholder 4">
            <a:extLst>
              <a:ext uri="{FF2B5EF4-FFF2-40B4-BE49-F238E27FC236}">
                <a16:creationId xmlns:a16="http://schemas.microsoft.com/office/drawing/2014/main" id="{316D6EE2-0276-4AA2-BEBD-C5D704F4D478}"/>
              </a:ext>
            </a:extLst>
          </p:cNvPr>
          <p:cNvSpPr txBox="1">
            <a:spLocks/>
          </p:cNvSpPr>
          <p:nvPr/>
        </p:nvSpPr>
        <p:spPr>
          <a:xfrm>
            <a:off x="8562048" y="1415968"/>
            <a:ext cx="3435932" cy="379405"/>
          </a:xfrm>
          <a:prstGeom prst="rect">
            <a:avLst/>
          </a:prstGeom>
          <a:solidFill>
            <a:schemeClr val="bg1"/>
          </a:solidFill>
        </p:spPr>
        <p:txBody>
          <a:bodyPr vert="horz" lIns="72000" tIns="0" rIns="7200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accent1"/>
                </a:solidFill>
                <a:latin typeface="Montserrat SemiBo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1" i="0" kern="1200">
                <a:solidFill>
                  <a:schemeClr val="accent1"/>
                </a:solidFill>
                <a:latin typeface="Montserrat SemiBold" pitchFamily="2" charset="77"/>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1" i="0" kern="1200">
                <a:solidFill>
                  <a:schemeClr val="accent1"/>
                </a:solidFill>
                <a:latin typeface="Montserrat SemiBold" pitchFamily="2" charset="77"/>
                <a:ea typeface="Roboto Light" panose="02000000000000000000" pitchFamily="2" charset="0"/>
                <a:cs typeface="+mn-cs"/>
              </a:defRPr>
            </a:lvl3pPr>
            <a:lvl4pPr marL="1600200" indent="-228600" algn="l" defTabSz="914400" rtl="0" eaLnBrk="1" latinLnBrk="0" hangingPunct="1">
              <a:lnSpc>
                <a:spcPts val="2000"/>
              </a:lnSpc>
              <a:spcBef>
                <a:spcPts val="500"/>
              </a:spcBef>
              <a:buFont typeface="Arial" panose="020B0604020202020204" pitchFamily="34" charset="0"/>
              <a:buChar char="•"/>
              <a:defRPr sz="1800" b="1" i="0" kern="1200">
                <a:solidFill>
                  <a:schemeClr val="accent1"/>
                </a:solidFill>
                <a:latin typeface="Montserrat SemiBold" pitchFamily="2" charset="77"/>
                <a:ea typeface="Roboto Light" panose="02000000000000000000" pitchFamily="2" charset="0"/>
                <a:cs typeface="+mn-cs"/>
              </a:defRPr>
            </a:lvl4pPr>
            <a:lvl5pPr marL="2057400" indent="-228600" algn="l" defTabSz="914400" rtl="0" eaLnBrk="1" latinLnBrk="0" hangingPunct="1">
              <a:lnSpc>
                <a:spcPts val="1600"/>
              </a:lnSpc>
              <a:spcBef>
                <a:spcPts val="500"/>
              </a:spcBef>
              <a:buFont typeface="Arial" panose="020B0604020202020204" pitchFamily="34" charset="0"/>
              <a:buChar char="•"/>
              <a:defRPr sz="1800" b="1" i="0" kern="1200">
                <a:solidFill>
                  <a:schemeClr val="accent1"/>
                </a:solidFill>
                <a:latin typeface="Montserrat SemiBold" pitchFamily="2" charset="77"/>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2476B7"/>
                </a:solidFill>
                <a:effectLst/>
                <a:uLnTx/>
                <a:uFillTx/>
                <a:latin typeface="Montserrat SemiBold" pitchFamily="2" charset="77"/>
                <a:ea typeface="+mn-ea"/>
                <a:cs typeface="+mn-cs"/>
              </a:rPr>
              <a:t>IT implications of legal factors</a:t>
            </a:r>
          </a:p>
        </p:txBody>
      </p:sp>
      <p:graphicFrame>
        <p:nvGraphicFramePr>
          <p:cNvPr id="12" name="Table 12">
            <a:extLst>
              <a:ext uri="{FF2B5EF4-FFF2-40B4-BE49-F238E27FC236}">
                <a16:creationId xmlns:a16="http://schemas.microsoft.com/office/drawing/2014/main" id="{5A19C52F-1054-470E-A20A-4FCF05D3E01D}"/>
              </a:ext>
            </a:extLst>
          </p:cNvPr>
          <p:cNvGraphicFramePr>
            <a:graphicFrameLocks noGrp="1"/>
          </p:cNvGraphicFramePr>
          <p:nvPr>
            <p:extLst>
              <p:ext uri="{D42A27DB-BD31-4B8C-83A1-F6EECF244321}">
                <p14:modId xmlns:p14="http://schemas.microsoft.com/office/powerpoint/2010/main" val="4033210384"/>
              </p:ext>
            </p:extLst>
          </p:nvPr>
        </p:nvGraphicFramePr>
        <p:xfrm>
          <a:off x="395104" y="1430313"/>
          <a:ext cx="7808736" cy="4345809"/>
        </p:xfrm>
        <a:graphic>
          <a:graphicData uri="http://schemas.openxmlformats.org/drawingml/2006/table">
            <a:tbl>
              <a:tblPr firstRow="1" bandRow="1">
                <a:tableStyleId>{5C22544A-7EE6-4342-B048-85BDC9FD1C3A}</a:tableStyleId>
              </a:tblPr>
              <a:tblGrid>
                <a:gridCol w="2378279">
                  <a:extLst>
                    <a:ext uri="{9D8B030D-6E8A-4147-A177-3AD203B41FA5}">
                      <a16:colId xmlns:a16="http://schemas.microsoft.com/office/drawing/2014/main" val="3084868565"/>
                    </a:ext>
                  </a:extLst>
                </a:gridCol>
                <a:gridCol w="1357614">
                  <a:extLst>
                    <a:ext uri="{9D8B030D-6E8A-4147-A177-3AD203B41FA5}">
                      <a16:colId xmlns:a16="http://schemas.microsoft.com/office/drawing/2014/main" val="1149469990"/>
                    </a:ext>
                  </a:extLst>
                </a:gridCol>
                <a:gridCol w="1357615">
                  <a:extLst>
                    <a:ext uri="{9D8B030D-6E8A-4147-A177-3AD203B41FA5}">
                      <a16:colId xmlns:a16="http://schemas.microsoft.com/office/drawing/2014/main" val="4264596425"/>
                    </a:ext>
                  </a:extLst>
                </a:gridCol>
                <a:gridCol w="1357614">
                  <a:extLst>
                    <a:ext uri="{9D8B030D-6E8A-4147-A177-3AD203B41FA5}">
                      <a16:colId xmlns:a16="http://schemas.microsoft.com/office/drawing/2014/main" val="2530950093"/>
                    </a:ext>
                  </a:extLst>
                </a:gridCol>
                <a:gridCol w="1357614">
                  <a:extLst>
                    <a:ext uri="{9D8B030D-6E8A-4147-A177-3AD203B41FA5}">
                      <a16:colId xmlns:a16="http://schemas.microsoft.com/office/drawing/2014/main" val="1736338974"/>
                    </a:ext>
                  </a:extLst>
                </a:gridCol>
              </a:tblGrid>
              <a:tr h="334155">
                <a:tc>
                  <a:txBody>
                    <a:bodyPr/>
                    <a:lstStyle/>
                    <a:p>
                      <a:r>
                        <a:rPr lang="en-CA" sz="1100" dirty="0"/>
                        <a:t>                     </a:t>
                      </a:r>
                      <a:endParaRPr lang="en-US" sz="1100" dirty="0"/>
                    </a:p>
                  </a:txBody>
                  <a:tcPr>
                    <a:solidFill>
                      <a:schemeClr val="bg1"/>
                    </a:solidFill>
                  </a:tcPr>
                </a:tc>
                <a:tc gridSpan="4">
                  <a:txBody>
                    <a:bodyPr/>
                    <a:lstStyle/>
                    <a:p>
                      <a:pPr algn="ctr"/>
                      <a:r>
                        <a:rPr lang="en-US" sz="1400" dirty="0">
                          <a:latin typeface="Montserrat" panose="00000500000000000000" pitchFamily="2" charset="0"/>
                          <a:ea typeface="Roboto Light" panose="02000000000000000000" pitchFamily="2" charset="0"/>
                        </a:rPr>
                        <a:t>Value Stream Impact</a:t>
                      </a:r>
                    </a:p>
                  </a:txBody>
                  <a:tcPr>
                    <a:solidFill>
                      <a:schemeClr val="accent2"/>
                    </a:solidFill>
                  </a:tcPr>
                </a:tc>
                <a:tc hMerge="1">
                  <a:txBody>
                    <a:bodyPr/>
                    <a:lstStyle/>
                    <a:p>
                      <a:endParaRPr lang="en-US" sz="1100"/>
                    </a:p>
                  </a:txBody>
                  <a:tcPr/>
                </a:tc>
                <a:tc hMerge="1">
                  <a:txBody>
                    <a:bodyPr/>
                    <a:lstStyle/>
                    <a:p>
                      <a:endParaRPr lang="en-US" sz="1100"/>
                    </a:p>
                  </a:txBody>
                  <a:tcPr/>
                </a:tc>
                <a:tc hMerge="1">
                  <a:txBody>
                    <a:bodyPr/>
                    <a:lstStyle/>
                    <a:p>
                      <a:endParaRPr lang="en-US" sz="1100"/>
                    </a:p>
                  </a:txBody>
                  <a:tcPr/>
                </a:tc>
                <a:extLst>
                  <a:ext uri="{0D108BD9-81ED-4DB2-BD59-A6C34878D82A}">
                    <a16:rowId xmlns:a16="http://schemas.microsoft.com/office/drawing/2014/main" val="918349664"/>
                  </a:ext>
                </a:extLst>
              </a:tr>
              <a:tr h="329006">
                <a:tc>
                  <a:txBody>
                    <a:bodyPr/>
                    <a:lstStyle/>
                    <a:p>
                      <a:pPr algn="ctr"/>
                      <a:r>
                        <a:rPr lang="en-US" sz="1400" b="1" dirty="0">
                          <a:solidFill>
                            <a:schemeClr val="bg1"/>
                          </a:solidFill>
                          <a:latin typeface="Montserrat" panose="00000500000000000000" pitchFamily="2" charset="0"/>
                          <a:ea typeface="Roboto Light" panose="02000000000000000000" pitchFamily="2" charset="0"/>
                        </a:rPr>
                        <a:t>Legal Factors Influencing Durable Goods</a:t>
                      </a:r>
                    </a:p>
                  </a:txBody>
                  <a:tcPr>
                    <a:solidFill>
                      <a:schemeClr val="accent2"/>
                    </a:solidFill>
                  </a:tcPr>
                </a:tc>
                <a:tc>
                  <a:txBody>
                    <a:bodyPr/>
                    <a:lstStyle/>
                    <a:p>
                      <a:pPr algn="ctr"/>
                      <a:r>
                        <a:rPr lang="en-CA" sz="1200" b="1" dirty="0">
                          <a:solidFill>
                            <a:schemeClr val="accent6">
                              <a:lumMod val="75000"/>
                            </a:schemeClr>
                          </a:solidFill>
                          <a:latin typeface="Roboto Light" panose="02000000000000000000" pitchFamily="2" charset="0"/>
                          <a:ea typeface="Roboto Light" panose="02000000000000000000" pitchFamily="2" charset="0"/>
                        </a:rPr>
                        <a:t>Design Product</a:t>
                      </a:r>
                      <a:endParaRPr lang="en-US" sz="1200" b="1" dirty="0">
                        <a:solidFill>
                          <a:schemeClr val="accent6">
                            <a:lumMod val="75000"/>
                          </a:schemeClr>
                        </a:solidFill>
                        <a:latin typeface="Roboto Light" panose="02000000000000000000" pitchFamily="2" charset="0"/>
                        <a:ea typeface="Roboto Light" panose="02000000000000000000" pitchFamily="2" charset="0"/>
                      </a:endParaRPr>
                    </a:p>
                  </a:txBody>
                  <a:tcPr anchor="ctr">
                    <a:solidFill>
                      <a:schemeClr val="bg1">
                        <a:lumMod val="85000"/>
                      </a:schemeClr>
                    </a:solidFill>
                  </a:tcPr>
                </a:tc>
                <a:tc>
                  <a:txBody>
                    <a:bodyPr/>
                    <a:lstStyle/>
                    <a:p>
                      <a:pPr algn="ctr"/>
                      <a:r>
                        <a:rPr lang="en-CA" sz="1200" b="1" dirty="0">
                          <a:solidFill>
                            <a:schemeClr val="accent6">
                              <a:lumMod val="75000"/>
                            </a:schemeClr>
                          </a:solidFill>
                          <a:latin typeface="Roboto Light" panose="02000000000000000000" pitchFamily="2" charset="0"/>
                          <a:ea typeface="Roboto Light" panose="02000000000000000000" pitchFamily="2" charset="0"/>
                        </a:rPr>
                        <a:t>Produce Product</a:t>
                      </a:r>
                      <a:endParaRPr lang="en-US" sz="1200" b="1" dirty="0">
                        <a:solidFill>
                          <a:schemeClr val="accent6">
                            <a:lumMod val="75000"/>
                          </a:schemeClr>
                        </a:solidFill>
                        <a:latin typeface="Roboto Light" panose="02000000000000000000" pitchFamily="2" charset="0"/>
                        <a:ea typeface="Roboto Light" panose="02000000000000000000" pitchFamily="2" charset="0"/>
                      </a:endParaRPr>
                    </a:p>
                  </a:txBody>
                  <a:tcPr anchor="ctr">
                    <a:solidFill>
                      <a:schemeClr val="bg1">
                        <a:lumMod val="85000"/>
                      </a:schemeClr>
                    </a:solidFill>
                  </a:tcPr>
                </a:tc>
                <a:tc>
                  <a:txBody>
                    <a:bodyPr/>
                    <a:lstStyle/>
                    <a:p>
                      <a:pPr algn="ctr"/>
                      <a:r>
                        <a:rPr lang="en-CA" sz="1200" b="1" dirty="0">
                          <a:solidFill>
                            <a:schemeClr val="accent6">
                              <a:lumMod val="75000"/>
                            </a:schemeClr>
                          </a:solidFill>
                          <a:latin typeface="Roboto Light" panose="02000000000000000000" pitchFamily="2" charset="0"/>
                          <a:ea typeface="Roboto Light" panose="02000000000000000000" pitchFamily="2" charset="0"/>
                        </a:rPr>
                        <a:t>Sell Product</a:t>
                      </a:r>
                      <a:endParaRPr lang="en-US" sz="1200" b="1" dirty="0">
                        <a:solidFill>
                          <a:schemeClr val="accent6">
                            <a:lumMod val="75000"/>
                          </a:schemeClr>
                        </a:solidFill>
                        <a:latin typeface="Roboto Light" panose="02000000000000000000" pitchFamily="2" charset="0"/>
                        <a:ea typeface="Roboto Light" panose="02000000000000000000" pitchFamily="2" charset="0"/>
                      </a:endParaRPr>
                    </a:p>
                  </a:txBody>
                  <a:tcPr anchor="ctr">
                    <a:solidFill>
                      <a:schemeClr val="bg1">
                        <a:lumMod val="85000"/>
                      </a:schemeClr>
                    </a:solidFill>
                  </a:tcPr>
                </a:tc>
                <a:tc>
                  <a:txBody>
                    <a:bodyPr/>
                    <a:lstStyle/>
                    <a:p>
                      <a:pPr algn="ctr"/>
                      <a:r>
                        <a:rPr lang="en-CA" sz="1200" b="1" dirty="0">
                          <a:solidFill>
                            <a:schemeClr val="accent6">
                              <a:lumMod val="75000"/>
                            </a:schemeClr>
                          </a:solidFill>
                          <a:latin typeface="Roboto Light" panose="02000000000000000000" pitchFamily="2" charset="0"/>
                          <a:ea typeface="Roboto Light" panose="02000000000000000000" pitchFamily="2" charset="0"/>
                        </a:rPr>
                        <a:t>After-Sale Support</a:t>
                      </a:r>
                      <a:endParaRPr lang="en-US" sz="1200" b="1" dirty="0">
                        <a:solidFill>
                          <a:schemeClr val="accent6">
                            <a:lumMod val="75000"/>
                          </a:schemeClr>
                        </a:solidFill>
                        <a:latin typeface="Roboto Light" panose="02000000000000000000" pitchFamily="2" charset="0"/>
                        <a:ea typeface="Roboto Light" panose="02000000000000000000" pitchFamily="2" charset="0"/>
                      </a:endParaRPr>
                    </a:p>
                  </a:txBody>
                  <a:tcPr anchor="ctr">
                    <a:solidFill>
                      <a:schemeClr val="bg1">
                        <a:lumMod val="85000"/>
                      </a:schemeClr>
                    </a:solidFill>
                  </a:tcPr>
                </a:tc>
                <a:extLst>
                  <a:ext uri="{0D108BD9-81ED-4DB2-BD59-A6C34878D82A}">
                    <a16:rowId xmlns:a16="http://schemas.microsoft.com/office/drawing/2014/main" val="2039448231"/>
                  </a:ext>
                </a:extLst>
              </a:tr>
              <a:tr h="445494">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CA" sz="1200" b="1" dirty="0">
                          <a:solidFill>
                            <a:schemeClr val="accent6">
                              <a:lumMod val="75000"/>
                            </a:schemeClr>
                          </a:solidFill>
                          <a:latin typeface="Roboto Light" panose="02000000000000000000" pitchFamily="2" charset="0"/>
                          <a:ea typeface="Roboto Light" panose="02000000000000000000" pitchFamily="2" charset="0"/>
                        </a:rPr>
                        <a:t>Labor laws: </a:t>
                      </a:r>
                      <a:r>
                        <a:rPr lang="en-US" sz="1200" dirty="0">
                          <a:solidFill>
                            <a:schemeClr val="accent6">
                              <a:lumMod val="75000"/>
                            </a:schemeClr>
                          </a:solidFill>
                          <a:latin typeface="Roboto Light" panose="02000000000000000000" pitchFamily="2" charset="0"/>
                          <a:ea typeface="Roboto Light" panose="02000000000000000000" pitchFamily="2" charset="0"/>
                        </a:rPr>
                        <a:t>Laws may change to reflect new realities on the shop floor where humans will interact with robots. Cobotics.</a:t>
                      </a:r>
                      <a:endParaRPr lang="en-CA"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chemeClr val="bg1">
                        <a:lumMod val="85000"/>
                      </a:schemeClr>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rgbClr val="C6D9F1"/>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rgbClr val="558ED5"/>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rgbClr val="C6D9F1"/>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rgbClr val="558ED5"/>
                    </a:solidFill>
                  </a:tcPr>
                </a:tc>
                <a:extLst>
                  <a:ext uri="{0D108BD9-81ED-4DB2-BD59-A6C34878D82A}">
                    <a16:rowId xmlns:a16="http://schemas.microsoft.com/office/drawing/2014/main" val="698422099"/>
                  </a:ext>
                </a:extLst>
              </a:tr>
              <a:tr h="445494">
                <a:tc>
                  <a:txBody>
                    <a:bodyPr/>
                    <a:lstStyle/>
                    <a:p>
                      <a:pPr marL="0" indent="0">
                        <a:spcBef>
                          <a:spcPts val="600"/>
                        </a:spcBef>
                        <a:buNone/>
                      </a:pPr>
                      <a:r>
                        <a:rPr lang="en-CA" sz="1200" b="1" dirty="0">
                          <a:solidFill>
                            <a:schemeClr val="accent6">
                              <a:lumMod val="75000"/>
                            </a:schemeClr>
                          </a:solidFill>
                          <a:latin typeface="Roboto Light" panose="02000000000000000000" pitchFamily="2" charset="0"/>
                          <a:ea typeface="Roboto Light" panose="02000000000000000000" pitchFamily="2" charset="0"/>
                        </a:rPr>
                        <a:t>Working conditions:</a:t>
                      </a:r>
                      <a:r>
                        <a:rPr lang="en-CA" sz="1200" dirty="0">
                          <a:solidFill>
                            <a:schemeClr val="accent6">
                              <a:lumMod val="75000"/>
                            </a:schemeClr>
                          </a:solidFill>
                          <a:latin typeface="Roboto Light" panose="02000000000000000000" pitchFamily="2" charset="0"/>
                          <a:ea typeface="Roboto Light" panose="02000000000000000000" pitchFamily="2" charset="0"/>
                        </a:rPr>
                        <a:t> </a:t>
                      </a:r>
                      <a:r>
                        <a:rPr lang="en-US" sz="1200" dirty="0">
                          <a:solidFill>
                            <a:schemeClr val="accent6">
                              <a:lumMod val="75000"/>
                            </a:schemeClr>
                          </a:solidFill>
                          <a:latin typeface="Roboto Light" panose="02000000000000000000" pitchFamily="2" charset="0"/>
                          <a:ea typeface="Roboto Light" panose="02000000000000000000" pitchFamily="2" charset="0"/>
                        </a:rPr>
                        <a:t>Contract negotiations and working conditions will reflect the impact that Industry 4.0 technology brings into businesses. </a:t>
                      </a:r>
                      <a:endParaRPr lang="en-CA"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chemeClr val="bg1">
                        <a:lumMod val="85000"/>
                      </a:schemeClr>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rgbClr val="C6D9F1"/>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rgbClr val="17375E"/>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rgbClr val="C6D9F1"/>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rgbClr val="558ED5"/>
                    </a:solidFill>
                  </a:tcPr>
                </a:tc>
                <a:extLst>
                  <a:ext uri="{0D108BD9-81ED-4DB2-BD59-A6C34878D82A}">
                    <a16:rowId xmlns:a16="http://schemas.microsoft.com/office/drawing/2014/main" val="2436469675"/>
                  </a:ext>
                </a:extLst>
              </a:tr>
              <a:tr h="445494">
                <a:tc>
                  <a:txBody>
                    <a:bodyPr/>
                    <a:lstStyle/>
                    <a:p>
                      <a:pPr marL="0" indent="0">
                        <a:spcBef>
                          <a:spcPts val="600"/>
                        </a:spcBef>
                        <a:buNone/>
                      </a:pPr>
                      <a:r>
                        <a:rPr lang="en-CA" sz="1200" b="1" dirty="0">
                          <a:solidFill>
                            <a:schemeClr val="accent6">
                              <a:lumMod val="75000"/>
                            </a:schemeClr>
                          </a:solidFill>
                          <a:latin typeface="Roboto Light" panose="02000000000000000000" pitchFamily="2" charset="0"/>
                          <a:ea typeface="Roboto Light" panose="02000000000000000000" pitchFamily="2" charset="0"/>
                        </a:rPr>
                        <a:t>Unions:</a:t>
                      </a:r>
                      <a:r>
                        <a:rPr lang="en-CA" sz="1200" dirty="0">
                          <a:solidFill>
                            <a:schemeClr val="accent6">
                              <a:lumMod val="75000"/>
                            </a:schemeClr>
                          </a:solidFill>
                          <a:latin typeface="Roboto Light" panose="02000000000000000000" pitchFamily="2" charset="0"/>
                          <a:ea typeface="Roboto Light" panose="02000000000000000000" pitchFamily="2" charset="0"/>
                        </a:rPr>
                        <a:t> </a:t>
                      </a:r>
                      <a:r>
                        <a:rPr lang="en-US" sz="1200" dirty="0">
                          <a:solidFill>
                            <a:schemeClr val="accent6">
                              <a:lumMod val="75000"/>
                            </a:schemeClr>
                          </a:solidFill>
                          <a:latin typeface="Roboto Light" panose="02000000000000000000" pitchFamily="2" charset="0"/>
                          <a:ea typeface="Roboto Light" panose="02000000000000000000" pitchFamily="2" charset="0"/>
                        </a:rPr>
                        <a:t>Potential issues for unionized employees as many traditional manufacturing jobs disappear/change due to automation.</a:t>
                      </a:r>
                      <a:endParaRPr lang="en-CA"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chemeClr val="bg1">
                        <a:lumMod val="85000"/>
                      </a:schemeClr>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rgbClr val="17375E"/>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rgbClr val="17375E"/>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rgbClr val="C6D9F1"/>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rgbClr val="558ED5"/>
                    </a:solidFill>
                  </a:tcPr>
                </a:tc>
                <a:extLst>
                  <a:ext uri="{0D108BD9-81ED-4DB2-BD59-A6C34878D82A}">
                    <a16:rowId xmlns:a16="http://schemas.microsoft.com/office/drawing/2014/main" val="2918177765"/>
                  </a:ext>
                </a:extLst>
              </a:tr>
              <a:tr h="445494">
                <a:tc>
                  <a:txBody>
                    <a:bodyPr/>
                    <a:lstStyle/>
                    <a:p>
                      <a:r>
                        <a:rPr lang="en-US" sz="1200" b="1" dirty="0">
                          <a:solidFill>
                            <a:schemeClr val="accent6">
                              <a:lumMod val="75000"/>
                            </a:schemeClr>
                          </a:solidFill>
                          <a:latin typeface="Roboto Light" panose="02000000000000000000" pitchFamily="2" charset="0"/>
                          <a:ea typeface="Roboto Light" panose="02000000000000000000" pitchFamily="2" charset="0"/>
                        </a:rPr>
                        <a:t>O</a:t>
                      </a:r>
                      <a:r>
                        <a:rPr lang="en-CA" sz="1200" b="1" dirty="0">
                          <a:solidFill>
                            <a:schemeClr val="accent6">
                              <a:lumMod val="75000"/>
                            </a:schemeClr>
                          </a:solidFill>
                          <a:latin typeface="Roboto Light" panose="02000000000000000000" pitchFamily="2" charset="0"/>
                          <a:ea typeface="Roboto Light" panose="02000000000000000000" pitchFamily="2" charset="0"/>
                        </a:rPr>
                        <a:t>ther: </a:t>
                      </a:r>
                      <a:r>
                        <a:rPr lang="en-CA" sz="1200" dirty="0">
                          <a:solidFill>
                            <a:schemeClr val="accent6">
                              <a:lumMod val="75000"/>
                            </a:schemeClr>
                          </a:solidFill>
                          <a:latin typeface="Roboto Light" panose="02000000000000000000" pitchFamily="2" charset="0"/>
                          <a:ea typeface="Roboto Light" panose="02000000000000000000" pitchFamily="2" charset="0"/>
                        </a:rPr>
                        <a:t>List here.</a:t>
                      </a:r>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chemeClr val="bg1">
                        <a:lumMod val="85000"/>
                      </a:schemeClr>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chemeClr val="bg1">
                        <a:lumMod val="95000"/>
                      </a:schemeClr>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chemeClr val="bg1">
                        <a:lumMod val="95000"/>
                      </a:schemeClr>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chemeClr val="bg1">
                        <a:lumMod val="95000"/>
                      </a:schemeClr>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chemeClr val="bg1">
                        <a:lumMod val="95000"/>
                      </a:schemeClr>
                    </a:solidFill>
                  </a:tcPr>
                </a:tc>
                <a:extLst>
                  <a:ext uri="{0D108BD9-81ED-4DB2-BD59-A6C34878D82A}">
                    <a16:rowId xmlns:a16="http://schemas.microsoft.com/office/drawing/2014/main" val="701567960"/>
                  </a:ext>
                </a:extLst>
              </a:tr>
            </a:tbl>
          </a:graphicData>
        </a:graphic>
      </p:graphicFrame>
      <p:graphicFrame>
        <p:nvGraphicFramePr>
          <p:cNvPr id="6" name="Table 6">
            <a:extLst>
              <a:ext uri="{FF2B5EF4-FFF2-40B4-BE49-F238E27FC236}">
                <a16:creationId xmlns:a16="http://schemas.microsoft.com/office/drawing/2014/main" id="{D61D5EF1-CB84-4481-AE28-788CD780D816}"/>
              </a:ext>
            </a:extLst>
          </p:cNvPr>
          <p:cNvGraphicFramePr>
            <a:graphicFrameLocks noGrp="1"/>
          </p:cNvGraphicFramePr>
          <p:nvPr>
            <p:extLst>
              <p:ext uri="{D42A27DB-BD31-4B8C-83A1-F6EECF244321}">
                <p14:modId xmlns:p14="http://schemas.microsoft.com/office/powerpoint/2010/main" val="1981793485"/>
              </p:ext>
            </p:extLst>
          </p:nvPr>
        </p:nvGraphicFramePr>
        <p:xfrm>
          <a:off x="6605137" y="5769107"/>
          <a:ext cx="1598703" cy="548640"/>
        </p:xfrm>
        <a:graphic>
          <a:graphicData uri="http://schemas.openxmlformats.org/drawingml/2006/table">
            <a:tbl>
              <a:tblPr firstRow="1" bandRow="1">
                <a:tableStyleId>{5C22544A-7EE6-4342-B048-85BDC9FD1C3A}</a:tableStyleId>
              </a:tblPr>
              <a:tblGrid>
                <a:gridCol w="532901">
                  <a:extLst>
                    <a:ext uri="{9D8B030D-6E8A-4147-A177-3AD203B41FA5}">
                      <a16:colId xmlns:a16="http://schemas.microsoft.com/office/drawing/2014/main" val="2759953110"/>
                    </a:ext>
                  </a:extLst>
                </a:gridCol>
                <a:gridCol w="532901">
                  <a:extLst>
                    <a:ext uri="{9D8B030D-6E8A-4147-A177-3AD203B41FA5}">
                      <a16:colId xmlns:a16="http://schemas.microsoft.com/office/drawing/2014/main" val="3780960115"/>
                    </a:ext>
                  </a:extLst>
                </a:gridCol>
                <a:gridCol w="532901">
                  <a:extLst>
                    <a:ext uri="{9D8B030D-6E8A-4147-A177-3AD203B41FA5}">
                      <a16:colId xmlns:a16="http://schemas.microsoft.com/office/drawing/2014/main" val="2211466276"/>
                    </a:ext>
                  </a:extLst>
                </a:gridCol>
              </a:tblGrid>
              <a:tr h="224131">
                <a:tc>
                  <a:txBody>
                    <a:bodyPr/>
                    <a:lstStyle/>
                    <a:p>
                      <a:r>
                        <a:rPr lang="en-CA" sz="1200" dirty="0"/>
                        <a:t>High</a:t>
                      </a:r>
                      <a:endParaRPr lang="en-US" sz="1200" dirty="0"/>
                    </a:p>
                  </a:txBody>
                  <a:tcPr/>
                </a:tc>
                <a:tc>
                  <a:txBody>
                    <a:bodyPr/>
                    <a:lstStyle/>
                    <a:p>
                      <a:r>
                        <a:rPr lang="en-CA" sz="1200" dirty="0"/>
                        <a:t>Med</a:t>
                      </a:r>
                      <a:endParaRPr lang="en-US" sz="1200" dirty="0"/>
                    </a:p>
                  </a:txBody>
                  <a:tcPr/>
                </a:tc>
                <a:tc>
                  <a:txBody>
                    <a:bodyPr/>
                    <a:lstStyle/>
                    <a:p>
                      <a:r>
                        <a:rPr lang="en-CA" sz="1200" dirty="0"/>
                        <a:t>Low</a:t>
                      </a:r>
                      <a:endParaRPr lang="en-US" sz="1200" dirty="0"/>
                    </a:p>
                  </a:txBody>
                  <a:tcPr/>
                </a:tc>
                <a:extLst>
                  <a:ext uri="{0D108BD9-81ED-4DB2-BD59-A6C34878D82A}">
                    <a16:rowId xmlns:a16="http://schemas.microsoft.com/office/drawing/2014/main" val="4038947222"/>
                  </a:ext>
                </a:extLst>
              </a:tr>
              <a:tr h="224131">
                <a:tc>
                  <a:txBody>
                    <a:bodyPr/>
                    <a:lstStyle/>
                    <a:p>
                      <a:endParaRPr lang="en-US" sz="1200" dirty="0"/>
                    </a:p>
                  </a:txBody>
                  <a:tcPr>
                    <a:solidFill>
                      <a:schemeClr val="tx2">
                        <a:lumMod val="75000"/>
                      </a:schemeClr>
                    </a:solidFill>
                  </a:tcPr>
                </a:tc>
                <a:tc>
                  <a:txBody>
                    <a:bodyPr/>
                    <a:lstStyle/>
                    <a:p>
                      <a:endParaRPr lang="en-US" sz="1200" dirty="0"/>
                    </a:p>
                  </a:txBody>
                  <a:tcPr>
                    <a:solidFill>
                      <a:schemeClr val="tx2">
                        <a:lumMod val="60000"/>
                        <a:lumOff val="40000"/>
                      </a:schemeClr>
                    </a:solidFill>
                  </a:tcPr>
                </a:tc>
                <a:tc>
                  <a:txBody>
                    <a:bodyPr/>
                    <a:lstStyle/>
                    <a:p>
                      <a:endParaRPr lang="en-US" sz="1200" dirty="0"/>
                    </a:p>
                  </a:txBody>
                  <a:tcPr>
                    <a:solidFill>
                      <a:schemeClr val="tx2">
                        <a:lumMod val="20000"/>
                        <a:lumOff val="80000"/>
                      </a:schemeClr>
                    </a:solidFill>
                  </a:tcPr>
                </a:tc>
                <a:extLst>
                  <a:ext uri="{0D108BD9-81ED-4DB2-BD59-A6C34878D82A}">
                    <a16:rowId xmlns:a16="http://schemas.microsoft.com/office/drawing/2014/main" val="1626795005"/>
                  </a:ext>
                </a:extLst>
              </a:tr>
            </a:tbl>
          </a:graphicData>
        </a:graphic>
      </p:graphicFrame>
      <p:sp>
        <p:nvSpPr>
          <p:cNvPr id="13" name="object 16">
            <a:extLst>
              <a:ext uri="{FF2B5EF4-FFF2-40B4-BE49-F238E27FC236}">
                <a16:creationId xmlns:a16="http://schemas.microsoft.com/office/drawing/2014/main" id="{74C807E7-4422-4120-AC38-FEE04641ECF3}"/>
              </a:ext>
            </a:extLst>
          </p:cNvPr>
          <p:cNvSpPr/>
          <p:nvPr/>
        </p:nvSpPr>
        <p:spPr>
          <a:xfrm>
            <a:off x="356352" y="1235452"/>
            <a:ext cx="7847490" cy="72000"/>
          </a:xfrm>
          <a:custGeom>
            <a:avLst/>
            <a:gdLst/>
            <a:ahLst/>
            <a:cxnLst/>
            <a:rect l="l" t="t" r="r" b="b"/>
            <a:pathLst>
              <a:path w="6284595" h="20955">
                <a:moveTo>
                  <a:pt x="0" y="20941"/>
                </a:moveTo>
                <a:lnTo>
                  <a:pt x="6284279" y="20941"/>
                </a:lnTo>
                <a:lnTo>
                  <a:pt x="6284279" y="0"/>
                </a:lnTo>
                <a:lnTo>
                  <a:pt x="0" y="0"/>
                </a:lnTo>
                <a:lnTo>
                  <a:pt x="0" y="20941"/>
                </a:lnTo>
                <a:close/>
              </a:path>
            </a:pathLst>
          </a:custGeom>
          <a:solidFill>
            <a:srgbClr val="0076B7"/>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62" b="0" i="0" u="none" strike="noStrike" kern="1200" cap="none" spc="0" normalizeH="0" baseline="0" noProof="0" dirty="0">
              <a:ln>
                <a:noFill/>
              </a:ln>
              <a:solidFill>
                <a:srgbClr val="000000"/>
              </a:solidFill>
              <a:effectLst/>
              <a:uLnTx/>
              <a:uFillTx/>
              <a:latin typeface="Roboto Condensed Light" panose="02000000000000000000" pitchFamily="2" charset="0"/>
              <a:ea typeface="+mn-ea"/>
              <a:cs typeface="+mn-cs"/>
            </a:endParaRPr>
          </a:p>
        </p:txBody>
      </p:sp>
      <p:sp>
        <p:nvSpPr>
          <p:cNvPr id="15" name="object 16">
            <a:extLst>
              <a:ext uri="{FF2B5EF4-FFF2-40B4-BE49-F238E27FC236}">
                <a16:creationId xmlns:a16="http://schemas.microsoft.com/office/drawing/2014/main" id="{0E70D631-4A12-434C-AF14-6D1F8AAA887F}"/>
              </a:ext>
            </a:extLst>
          </p:cNvPr>
          <p:cNvSpPr/>
          <p:nvPr/>
        </p:nvSpPr>
        <p:spPr>
          <a:xfrm>
            <a:off x="8562048" y="1235452"/>
            <a:ext cx="3278181" cy="72000"/>
          </a:xfrm>
          <a:custGeom>
            <a:avLst/>
            <a:gdLst/>
            <a:ahLst/>
            <a:cxnLst/>
            <a:rect l="l" t="t" r="r" b="b"/>
            <a:pathLst>
              <a:path w="6284595" h="20955">
                <a:moveTo>
                  <a:pt x="0" y="20941"/>
                </a:moveTo>
                <a:lnTo>
                  <a:pt x="6284279" y="20941"/>
                </a:lnTo>
                <a:lnTo>
                  <a:pt x="6284279" y="0"/>
                </a:lnTo>
                <a:lnTo>
                  <a:pt x="0" y="0"/>
                </a:lnTo>
                <a:lnTo>
                  <a:pt x="0" y="20941"/>
                </a:lnTo>
                <a:close/>
              </a:path>
            </a:pathLst>
          </a:custGeom>
          <a:solidFill>
            <a:srgbClr val="0076B7"/>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62" b="0" i="0" u="none" strike="noStrike" kern="1200" cap="none" spc="0" normalizeH="0" baseline="0" noProof="0" dirty="0">
              <a:ln>
                <a:noFill/>
              </a:ln>
              <a:solidFill>
                <a:srgbClr val="000000"/>
              </a:solidFill>
              <a:effectLst/>
              <a:uLnTx/>
              <a:uFillTx/>
              <a:latin typeface="Roboto Condensed Light" panose="02000000000000000000" pitchFamily="2" charset="0"/>
              <a:ea typeface="+mn-ea"/>
              <a:cs typeface="+mn-cs"/>
            </a:endParaRPr>
          </a:p>
        </p:txBody>
      </p:sp>
      <p:sp>
        <p:nvSpPr>
          <p:cNvPr id="21" name="Title 3">
            <a:extLst>
              <a:ext uri="{FF2B5EF4-FFF2-40B4-BE49-F238E27FC236}">
                <a16:creationId xmlns:a16="http://schemas.microsoft.com/office/drawing/2014/main" id="{187AEBC9-627D-45DA-B90F-1542BAE09E71}"/>
              </a:ext>
            </a:extLst>
          </p:cNvPr>
          <p:cNvSpPr>
            <a:spLocks noGrp="1"/>
          </p:cNvSpPr>
          <p:nvPr>
            <p:ph type="title"/>
          </p:nvPr>
        </p:nvSpPr>
        <p:spPr>
          <a:xfrm>
            <a:off x="354060" y="530022"/>
            <a:ext cx="11191498" cy="570117"/>
          </a:xfrm>
        </p:spPr>
        <p:txBody>
          <a:bodyPr/>
          <a:lstStyle/>
          <a:p>
            <a:r>
              <a:rPr lang="en-US" sz="3600" b="1" dirty="0">
                <a:solidFill>
                  <a:schemeClr val="accent1"/>
                </a:solidFill>
              </a:rPr>
              <a:t>PEST</a:t>
            </a:r>
            <a:r>
              <a:rPr lang="en-US" sz="3600" b="1" dirty="0">
                <a:solidFill>
                  <a:schemeClr val="accent3"/>
                </a:solidFill>
              </a:rPr>
              <a:t>L</a:t>
            </a:r>
            <a:r>
              <a:rPr lang="en-US" sz="3600" b="1" dirty="0"/>
              <a:t>E for Durable Goods: </a:t>
            </a:r>
            <a:r>
              <a:rPr lang="en-US" sz="3600" b="1" dirty="0">
                <a:solidFill>
                  <a:schemeClr val="accent3"/>
                </a:solidFill>
              </a:rPr>
              <a:t>L</a:t>
            </a:r>
            <a:r>
              <a:rPr lang="en-US" sz="3600" b="1" dirty="0"/>
              <a:t>egal</a:t>
            </a:r>
            <a:endParaRPr lang="en-US" sz="3600" b="1" dirty="0">
              <a:solidFill>
                <a:srgbClr val="2576B7"/>
              </a:solidFill>
            </a:endParaRPr>
          </a:p>
        </p:txBody>
      </p:sp>
      <p:sp>
        <p:nvSpPr>
          <p:cNvPr id="16" name="Slide Number Placeholder 2">
            <a:extLst>
              <a:ext uri="{FF2B5EF4-FFF2-40B4-BE49-F238E27FC236}">
                <a16:creationId xmlns:a16="http://schemas.microsoft.com/office/drawing/2014/main" id="{116EACE9-0C7B-4D46-AC3E-EC6BA7EFBDC8}"/>
              </a:ext>
            </a:extLst>
          </p:cNvPr>
          <p:cNvSpPr txBox="1">
            <a:spLocks/>
          </p:cNvSpPr>
          <p:nvPr/>
        </p:nvSpPr>
        <p:spPr>
          <a:xfrm>
            <a:off x="9800750" y="6606254"/>
            <a:ext cx="2240414" cy="121252"/>
          </a:xfrm>
          <a:prstGeom prst="rect">
            <a:avLst/>
          </a:prstGeom>
        </p:spPr>
        <p:txBody>
          <a:bodyPr wrap="square" lIns="0" tIns="0" rIns="0" bIns="0">
            <a:noAutofit/>
          </a:bodyPr>
          <a:lstStyle>
            <a:defPPr>
              <a:defRPr lang="en-US"/>
            </a:defPPr>
            <a:lvl1pPr marL="0" algn="r" defTabSz="914400" rtl="0" eaLnBrk="1" latinLnBrk="0" hangingPunct="1">
              <a:defRPr sz="788" b="0" i="0" kern="1200" spc="0" baseline="0">
                <a:solidFill>
                  <a:srgbClr val="636363"/>
                </a:solidFill>
                <a:latin typeface="Exo" pitchFamily="2" charset="77"/>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r>
              <a:rPr kumimoji="0" lang="en-CA" sz="788" b="0" i="0" u="none" strike="noStrike" kern="1200" cap="none" spc="-18" normalizeH="0" baseline="0" noProof="0" dirty="0">
                <a:ln>
                  <a:noFill/>
                </a:ln>
                <a:solidFill>
                  <a:srgbClr val="636363"/>
                </a:solidFill>
                <a:effectLst/>
                <a:uLnTx/>
                <a:uFillTx/>
                <a:latin typeface="Exo" pitchFamily="2" charset="77"/>
                <a:ea typeface="+mn-ea"/>
                <a:cs typeface="Arial"/>
              </a:rPr>
              <a:t>Info-</a:t>
            </a:r>
            <a:r>
              <a:rPr kumimoji="0" lang="en-CA" sz="788" b="0" i="0" u="none" strike="noStrike" kern="1200" cap="none" spc="-103" normalizeH="0" baseline="0" noProof="0" dirty="0">
                <a:ln>
                  <a:noFill/>
                </a:ln>
                <a:solidFill>
                  <a:srgbClr val="636363"/>
                </a:solidFill>
                <a:effectLst/>
                <a:uLnTx/>
                <a:uFillTx/>
                <a:latin typeface="Exo" pitchFamily="2" charset="77"/>
                <a:ea typeface="+mn-ea"/>
                <a:cs typeface="Arial"/>
              </a:rPr>
              <a:t>T</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ec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Researc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Grou</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p   |   </a:t>
            </a:r>
            <a:fld id="{81D60167-4931-47E6-BA6A-407CBD079E47}" type="slidenum">
              <a:rPr kumimoji="0" sz="788" b="0" i="0" u="none" strike="noStrike" kern="1200" cap="none" spc="6" normalizeH="0" baseline="0" noProof="0" smtClean="0">
                <a:ln>
                  <a:noFill/>
                </a:ln>
                <a:solidFill>
                  <a:srgbClr val="636363"/>
                </a:solidFill>
                <a:effectLst/>
                <a:uLnTx/>
                <a:uFillTx/>
                <a:latin typeface="Exo" pitchFamily="2" charset="77"/>
                <a:ea typeface="+mn-ea"/>
                <a:cs typeface="Arial" panose="020B0604020202020204" pitchFamily="34" charset="0"/>
              </a:rPr>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t>20</a:t>
            </a:fld>
            <a:endParaRPr kumimoji="0" sz="788" b="0" i="0" u="none" strike="noStrike" kern="1200" cap="none" spc="6" normalizeH="0" baseline="0" noProof="0" dirty="0">
              <a:ln>
                <a:noFill/>
              </a:ln>
              <a:solidFill>
                <a:srgbClr val="636363"/>
              </a:solidFill>
              <a:effectLst/>
              <a:uLnTx/>
              <a:uFillTx/>
              <a:latin typeface="Exo" pitchFamily="2" charset="77"/>
              <a:ea typeface="+mn-ea"/>
              <a:cs typeface="Arial" panose="020B0604020202020204" pitchFamily="34" charset="0"/>
            </a:endParaRPr>
          </a:p>
        </p:txBody>
      </p:sp>
    </p:spTree>
    <p:extLst>
      <p:ext uri="{BB962C8B-B14F-4D97-AF65-F5344CB8AC3E}">
        <p14:creationId xmlns:p14="http://schemas.microsoft.com/office/powerpoint/2010/main" val="1671272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640755EE-C9A5-486A-87A6-37BFD7D13276}"/>
              </a:ext>
            </a:extLst>
          </p:cNvPr>
          <p:cNvSpPr txBox="1">
            <a:spLocks/>
          </p:cNvSpPr>
          <p:nvPr/>
        </p:nvSpPr>
        <p:spPr>
          <a:xfrm>
            <a:off x="8562048" y="2081804"/>
            <a:ext cx="3234848" cy="4235943"/>
          </a:xfrm>
          <a:prstGeom prst="rect">
            <a:avLst/>
          </a:prstGeom>
          <a:solidFill>
            <a:schemeClr val="bg1"/>
          </a:solidFill>
          <a:effectLst>
            <a:outerShdw blurRad="254000" sx="102000" sy="102000" algn="ctr" rotWithShape="0">
              <a:prstClr val="black">
                <a:alpha val="25000"/>
              </a:prstClr>
            </a:outerShdw>
          </a:effectLst>
        </p:spPr>
        <p:txBody>
          <a:bodyPr vert="horz" wrap="square" lIns="180000" tIns="180000" rIns="180000" bIns="180000" rtlCol="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717272"/>
                </a:solidFill>
                <a:latin typeface="Roboto Condensed Light" panose="02000000000000000000" pitchFamily="2" charset="0"/>
                <a:ea typeface="Roboto Condensed Light"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rgbClr val="4B4B4B"/>
                </a:solidFill>
                <a:latin typeface="Roboto Condensed Light" panose="02000000000000000000" pitchFamily="2" charset="0"/>
                <a:ea typeface="Roboto Condensed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rgbClr val="4B4B4B"/>
                </a:solidFill>
                <a:latin typeface="Roboto Condensed Light" panose="02000000000000000000" pitchFamily="2" charset="0"/>
                <a:ea typeface="Roboto Condensed Light" panose="02000000000000000000" pitchFamily="2" charset="0"/>
                <a:cs typeface="+mn-cs"/>
              </a:defRPr>
            </a:lvl3pPr>
            <a:lvl4pPr marL="1600200" indent="-228600" algn="l" defTabSz="914400" rtl="0" eaLnBrk="1" latinLnBrk="0" hangingPunct="1">
              <a:lnSpc>
                <a:spcPts val="2000"/>
              </a:lnSpc>
              <a:spcBef>
                <a:spcPts val="500"/>
              </a:spcBef>
              <a:buFont typeface="Arial" panose="020B0604020202020204" pitchFamily="34" charset="0"/>
              <a:buChar char="•"/>
              <a:defRPr sz="1600" b="0" i="0" kern="1200">
                <a:solidFill>
                  <a:srgbClr val="4B4B4B"/>
                </a:solidFill>
                <a:latin typeface="Roboto Condensed Light" panose="02000000000000000000" pitchFamily="2" charset="0"/>
                <a:ea typeface="Roboto Condensed Light" panose="02000000000000000000" pitchFamily="2" charset="0"/>
                <a:cs typeface="+mn-cs"/>
              </a:defRPr>
            </a:lvl4pPr>
            <a:lvl5pPr marL="2057400" indent="-228600" algn="l" defTabSz="914400" rtl="0" eaLnBrk="1" latinLnBrk="0" hangingPunct="1">
              <a:lnSpc>
                <a:spcPts val="1600"/>
              </a:lnSpc>
              <a:spcBef>
                <a:spcPts val="500"/>
              </a:spcBef>
              <a:buFont typeface="Arial" panose="020B0604020202020204" pitchFamily="34" charset="0"/>
              <a:buChar char="•"/>
              <a:defRPr sz="1600" b="0" i="0" kern="1200">
                <a:solidFill>
                  <a:srgbClr val="4B4B4B"/>
                </a:solidFill>
                <a:latin typeface="Roboto Condensed Light" panose="02000000000000000000" pitchFamily="2" charset="0"/>
                <a:ea typeface="Roboto Condensed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ts val="1800"/>
              </a:lnSpc>
              <a:spcBef>
                <a:spcPts val="600"/>
              </a:spcBef>
              <a:spcAft>
                <a:spcPts val="0"/>
              </a:spcAft>
              <a:buClrTx/>
              <a:buSzTx/>
              <a:buFont typeface="Arial" panose="020B0604020202020204" pitchFamily="34" charset="0"/>
              <a:buChar char="•"/>
              <a:tabLst/>
              <a:defRPr/>
            </a:pPr>
            <a:r>
              <a:rPr lang="en-US" sz="1200" dirty="0">
                <a:solidFill>
                  <a:schemeClr val="accent6">
                    <a:lumMod val="75000"/>
                  </a:schemeClr>
                </a:solidFill>
                <a:latin typeface="Roboto Light" panose="02000000000000000000" pitchFamily="2" charset="0"/>
                <a:ea typeface="Roboto Light" panose="02000000000000000000" pitchFamily="2" charset="0"/>
              </a:rPr>
              <a:t>I</a:t>
            </a:r>
            <a:r>
              <a:rPr kumimoji="0" lang="en-US" sz="1200" b="0" i="0" u="none" strike="noStrike" kern="1200" cap="none" spc="0" normalizeH="0" baseline="0" noProof="0" dirty="0">
                <a:ln>
                  <a:noFill/>
                </a:ln>
                <a:solidFill>
                  <a:schemeClr val="accent6">
                    <a:lumMod val="75000"/>
                  </a:schemeClr>
                </a:solidFill>
                <a:effectLst/>
                <a:uLnTx/>
                <a:uFillTx/>
                <a:latin typeface="Roboto Light" panose="02000000000000000000" pitchFamily="2" charset="0"/>
                <a:ea typeface="Roboto Light" panose="02000000000000000000" pitchFamily="2" charset="0"/>
                <a:cs typeface="+mn-cs"/>
              </a:rPr>
              <a:t>IoT technology could improve overall equipment utilization reducing water and energy consumption</a:t>
            </a:r>
            <a:r>
              <a:rPr kumimoji="0" lang="en-CA" sz="1200" b="0" i="0" u="none" strike="noStrike" kern="1200" cap="none" spc="0" normalizeH="0" baseline="0" noProof="0" dirty="0">
                <a:ln>
                  <a:noFill/>
                </a:ln>
                <a:solidFill>
                  <a:schemeClr val="accent6">
                    <a:lumMod val="75000"/>
                  </a:schemeClr>
                </a:solidFill>
                <a:effectLst/>
                <a:uLnTx/>
                <a:uFillTx/>
                <a:latin typeface="Roboto Light" panose="02000000000000000000" pitchFamily="2" charset="0"/>
                <a:ea typeface="Roboto Light" panose="02000000000000000000" pitchFamily="2" charset="0"/>
                <a:cs typeface="+mn-cs"/>
              </a:rPr>
              <a:t>.</a:t>
            </a:r>
            <a:endParaRPr kumimoji="0" lang="en-US" sz="1200" b="0" i="0" u="none" strike="noStrike" kern="1200" cap="none" spc="0" normalizeH="0" baseline="0" noProof="0" dirty="0">
              <a:ln>
                <a:noFill/>
              </a:ln>
              <a:solidFill>
                <a:schemeClr val="accent6">
                  <a:lumMod val="75000"/>
                </a:schemeClr>
              </a:solidFill>
              <a:effectLst/>
              <a:uLnTx/>
              <a:uFillTx/>
              <a:latin typeface="Roboto Light" panose="02000000000000000000" pitchFamily="2" charset="0"/>
              <a:ea typeface="Roboto Light" panose="02000000000000000000" pitchFamily="2" charset="0"/>
              <a:cs typeface="+mn-cs"/>
            </a:endParaRPr>
          </a:p>
          <a:p>
            <a:pPr marL="285750" marR="0" lvl="0" indent="-285750" algn="l" defTabSz="914400" rtl="0" eaLnBrk="1" fontAlgn="auto" latinLnBrk="0" hangingPunct="1">
              <a:lnSpc>
                <a:spcPts val="18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accent6">
                    <a:lumMod val="75000"/>
                  </a:schemeClr>
                </a:solidFill>
                <a:effectLst/>
                <a:uLnTx/>
                <a:uFillTx/>
                <a:latin typeface="Roboto Light" panose="02000000000000000000" pitchFamily="2" charset="0"/>
                <a:ea typeface="Roboto Light" panose="02000000000000000000" pitchFamily="2" charset="0"/>
                <a:cs typeface="+mn-cs"/>
              </a:rPr>
              <a:t>In some cases, IT may need to recruit foreign workers in some areas where there is a shortage of technical talent. </a:t>
            </a:r>
          </a:p>
          <a:p>
            <a:pPr marL="285750" marR="0" lvl="0" indent="-285750" algn="l" defTabSz="914400" rtl="0" eaLnBrk="1" fontAlgn="auto" latinLnBrk="0" hangingPunct="1">
              <a:lnSpc>
                <a:spcPts val="18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accent6">
                    <a:lumMod val="75000"/>
                  </a:schemeClr>
                </a:solidFill>
                <a:effectLst/>
                <a:uLnTx/>
                <a:uFillTx/>
                <a:latin typeface="Roboto Light" panose="02000000000000000000" pitchFamily="2" charset="0"/>
                <a:ea typeface="Roboto Light" panose="02000000000000000000" pitchFamily="2" charset="0"/>
                <a:cs typeface="+mn-cs"/>
              </a:rPr>
              <a:t>IT organizations will incorporate Industry 4.0 technology like AI, analytics, and </a:t>
            </a:r>
            <a:r>
              <a:rPr kumimoji="0" lang="en-US" sz="1200" b="0" i="0" u="none" strike="noStrike" kern="1200" cap="none" spc="0" normalizeH="0" baseline="0" noProof="0" dirty="0" err="1">
                <a:ln>
                  <a:noFill/>
                </a:ln>
                <a:solidFill>
                  <a:schemeClr val="accent6">
                    <a:lumMod val="75000"/>
                  </a:schemeClr>
                </a:solidFill>
                <a:effectLst/>
                <a:uLnTx/>
                <a:uFillTx/>
                <a:latin typeface="Roboto Light" panose="02000000000000000000" pitchFamily="2" charset="0"/>
                <a:ea typeface="Roboto Light" panose="02000000000000000000" pitchFamily="2" charset="0"/>
                <a:cs typeface="+mn-cs"/>
              </a:rPr>
              <a:t>IIoT</a:t>
            </a:r>
            <a:r>
              <a:rPr kumimoji="0" lang="en-US" sz="1200" b="0" i="0" u="none" strike="noStrike" kern="1200" cap="none" spc="0" normalizeH="0" baseline="0" noProof="0" dirty="0">
                <a:ln>
                  <a:noFill/>
                </a:ln>
                <a:solidFill>
                  <a:schemeClr val="accent6">
                    <a:lumMod val="75000"/>
                  </a:schemeClr>
                </a:solidFill>
                <a:effectLst/>
                <a:uLnTx/>
                <a:uFillTx/>
                <a:latin typeface="Roboto Light" panose="02000000000000000000" pitchFamily="2" charset="0"/>
                <a:ea typeface="Roboto Light" panose="02000000000000000000" pitchFamily="2" charset="0"/>
                <a:cs typeface="+mn-cs"/>
              </a:rPr>
              <a:t> in order to deal with the need for data to predict patterns of consumption and visibility to their production process. </a:t>
            </a:r>
          </a:p>
          <a:p>
            <a:pPr marL="285750" marR="0" lvl="0" indent="-285750" algn="l" defTabSz="914400" rtl="0" eaLnBrk="1" fontAlgn="auto" latinLnBrk="0" hangingPunct="1">
              <a:lnSpc>
                <a:spcPts val="1800"/>
              </a:lnSpc>
              <a:spcBef>
                <a:spcPts val="600"/>
              </a:spcBef>
              <a:spcAft>
                <a:spcPts val="0"/>
              </a:spcAft>
              <a:buClrTx/>
              <a:buSzTx/>
              <a:buFont typeface="Arial" panose="020B0604020202020204" pitchFamily="34" charset="0"/>
              <a:buChar char="•"/>
              <a:tabLst/>
              <a:defRPr/>
            </a:pPr>
            <a:r>
              <a:rPr lang="en-US" sz="1200" dirty="0">
                <a:solidFill>
                  <a:schemeClr val="accent6">
                    <a:lumMod val="75000"/>
                  </a:schemeClr>
                </a:solidFill>
                <a:latin typeface="Roboto Light" panose="02000000000000000000" pitchFamily="2" charset="0"/>
                <a:ea typeface="Roboto Light" panose="02000000000000000000" pitchFamily="2" charset="0"/>
              </a:rPr>
              <a:t>Being environmentally friendly is now becoming more cost efficient. </a:t>
            </a:r>
            <a:endParaRPr kumimoji="0" lang="en-US" sz="1200" b="0" i="0" u="none" strike="noStrike" kern="1200" cap="none" spc="0" normalizeH="0" baseline="0" noProof="0" dirty="0">
              <a:ln>
                <a:noFill/>
              </a:ln>
              <a:solidFill>
                <a:schemeClr val="accent6">
                  <a:lumMod val="75000"/>
                </a:schemeClr>
              </a:solidFill>
              <a:effectLst/>
              <a:uLnTx/>
              <a:uFillTx/>
              <a:latin typeface="Roboto Light" panose="02000000000000000000" pitchFamily="2" charset="0"/>
              <a:ea typeface="Roboto Light" panose="02000000000000000000" pitchFamily="2" charset="0"/>
              <a:cs typeface="+mn-cs"/>
            </a:endParaRPr>
          </a:p>
          <a:p>
            <a:pPr marL="285750" marR="0" lvl="0" indent="-285750" algn="l" defTabSz="914400" rtl="0" eaLnBrk="1" fontAlgn="auto" latinLnBrk="0" hangingPunct="1">
              <a:lnSpc>
                <a:spcPts val="1800"/>
              </a:lnSpc>
              <a:spcBef>
                <a:spcPts val="600"/>
              </a:spcBef>
              <a:spcAft>
                <a:spcPts val="0"/>
              </a:spcAft>
              <a:buClrTx/>
              <a:buSzTx/>
              <a:buFont typeface="Arial" panose="020B0604020202020204" pitchFamily="34" charset="0"/>
              <a:buChar char="•"/>
              <a:tabLst/>
              <a:defRPr/>
            </a:pPr>
            <a:r>
              <a:rPr kumimoji="0" lang="en-CA" sz="1200" b="1" i="0" u="none" strike="noStrike" kern="1200" cap="none" spc="0" normalizeH="0" baseline="0" noProof="0" dirty="0">
                <a:ln>
                  <a:noFill/>
                </a:ln>
                <a:solidFill>
                  <a:schemeClr val="accent6">
                    <a:lumMod val="75000"/>
                  </a:schemeClr>
                </a:solidFill>
                <a:effectLst/>
                <a:uLnTx/>
                <a:uFillTx/>
                <a:latin typeface="Roboto Light" panose="02000000000000000000" pitchFamily="2" charset="0"/>
                <a:ea typeface="Roboto Light" panose="02000000000000000000" pitchFamily="2" charset="0"/>
                <a:cs typeface="+mn-cs"/>
              </a:rPr>
              <a:t>Others? </a:t>
            </a:r>
            <a:r>
              <a:rPr kumimoji="0" lang="en-CA" sz="1200" b="0" i="0" u="none" strike="noStrike" kern="1200" cap="none" spc="0" normalizeH="0" baseline="0" noProof="0" dirty="0">
                <a:ln>
                  <a:noFill/>
                </a:ln>
                <a:solidFill>
                  <a:schemeClr val="accent6">
                    <a:lumMod val="75000"/>
                  </a:schemeClr>
                </a:solidFill>
                <a:effectLst/>
                <a:uLnTx/>
                <a:uFillTx/>
                <a:latin typeface="Roboto Light" panose="02000000000000000000" pitchFamily="2" charset="0"/>
                <a:ea typeface="Roboto Light" panose="02000000000000000000" pitchFamily="2" charset="0"/>
                <a:cs typeface="+mn-cs"/>
              </a:rPr>
              <a:t>List them here.</a:t>
            </a:r>
          </a:p>
        </p:txBody>
      </p:sp>
      <p:sp>
        <p:nvSpPr>
          <p:cNvPr id="11" name="Text Placeholder 4">
            <a:extLst>
              <a:ext uri="{FF2B5EF4-FFF2-40B4-BE49-F238E27FC236}">
                <a16:creationId xmlns:a16="http://schemas.microsoft.com/office/drawing/2014/main" id="{316D6EE2-0276-4AA2-BEBD-C5D704F4D478}"/>
              </a:ext>
            </a:extLst>
          </p:cNvPr>
          <p:cNvSpPr txBox="1">
            <a:spLocks/>
          </p:cNvSpPr>
          <p:nvPr/>
        </p:nvSpPr>
        <p:spPr>
          <a:xfrm>
            <a:off x="8562048" y="1415968"/>
            <a:ext cx="3435932" cy="379405"/>
          </a:xfrm>
          <a:prstGeom prst="rect">
            <a:avLst/>
          </a:prstGeom>
          <a:solidFill>
            <a:schemeClr val="bg1"/>
          </a:solidFill>
        </p:spPr>
        <p:txBody>
          <a:bodyPr vert="horz" lIns="72000" tIns="0" rIns="7200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accent1"/>
                </a:solidFill>
                <a:latin typeface="Montserrat SemiBo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1" i="0" kern="1200">
                <a:solidFill>
                  <a:schemeClr val="accent1"/>
                </a:solidFill>
                <a:latin typeface="Montserrat SemiBold" pitchFamily="2" charset="77"/>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1" i="0" kern="1200">
                <a:solidFill>
                  <a:schemeClr val="accent1"/>
                </a:solidFill>
                <a:latin typeface="Montserrat SemiBold" pitchFamily="2" charset="77"/>
                <a:ea typeface="Roboto Light" panose="02000000000000000000" pitchFamily="2" charset="0"/>
                <a:cs typeface="+mn-cs"/>
              </a:defRPr>
            </a:lvl3pPr>
            <a:lvl4pPr marL="1600200" indent="-228600" algn="l" defTabSz="914400" rtl="0" eaLnBrk="1" latinLnBrk="0" hangingPunct="1">
              <a:lnSpc>
                <a:spcPts val="2000"/>
              </a:lnSpc>
              <a:spcBef>
                <a:spcPts val="500"/>
              </a:spcBef>
              <a:buFont typeface="Arial" panose="020B0604020202020204" pitchFamily="34" charset="0"/>
              <a:buChar char="•"/>
              <a:defRPr sz="1800" b="1" i="0" kern="1200">
                <a:solidFill>
                  <a:schemeClr val="accent1"/>
                </a:solidFill>
                <a:latin typeface="Montserrat SemiBold" pitchFamily="2" charset="77"/>
                <a:ea typeface="Roboto Light" panose="02000000000000000000" pitchFamily="2" charset="0"/>
                <a:cs typeface="+mn-cs"/>
              </a:defRPr>
            </a:lvl4pPr>
            <a:lvl5pPr marL="2057400" indent="-228600" algn="l" defTabSz="914400" rtl="0" eaLnBrk="1" latinLnBrk="0" hangingPunct="1">
              <a:lnSpc>
                <a:spcPts val="1600"/>
              </a:lnSpc>
              <a:spcBef>
                <a:spcPts val="500"/>
              </a:spcBef>
              <a:buFont typeface="Arial" panose="020B0604020202020204" pitchFamily="34" charset="0"/>
              <a:buChar char="•"/>
              <a:defRPr sz="1800" b="1" i="0" kern="1200">
                <a:solidFill>
                  <a:schemeClr val="accent1"/>
                </a:solidFill>
                <a:latin typeface="Montserrat SemiBold" pitchFamily="2" charset="77"/>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2476B7"/>
                </a:solidFill>
                <a:effectLst/>
                <a:uLnTx/>
                <a:uFillTx/>
                <a:latin typeface="Montserrat SemiBold" pitchFamily="2" charset="77"/>
                <a:ea typeface="+mn-ea"/>
                <a:cs typeface="+mn-cs"/>
              </a:rPr>
              <a:t>IT implications of environmental factors</a:t>
            </a:r>
          </a:p>
        </p:txBody>
      </p:sp>
      <p:graphicFrame>
        <p:nvGraphicFramePr>
          <p:cNvPr id="12" name="Table 12">
            <a:extLst>
              <a:ext uri="{FF2B5EF4-FFF2-40B4-BE49-F238E27FC236}">
                <a16:creationId xmlns:a16="http://schemas.microsoft.com/office/drawing/2014/main" id="{5A19C52F-1054-470E-A20A-4FCF05D3E01D}"/>
              </a:ext>
            </a:extLst>
          </p:cNvPr>
          <p:cNvGraphicFramePr>
            <a:graphicFrameLocks noGrp="1"/>
          </p:cNvGraphicFramePr>
          <p:nvPr>
            <p:extLst>
              <p:ext uri="{D42A27DB-BD31-4B8C-83A1-F6EECF244321}">
                <p14:modId xmlns:p14="http://schemas.microsoft.com/office/powerpoint/2010/main" val="3116020277"/>
              </p:ext>
            </p:extLst>
          </p:nvPr>
        </p:nvGraphicFramePr>
        <p:xfrm>
          <a:off x="395104" y="1430313"/>
          <a:ext cx="7808736" cy="4803009"/>
        </p:xfrm>
        <a:graphic>
          <a:graphicData uri="http://schemas.openxmlformats.org/drawingml/2006/table">
            <a:tbl>
              <a:tblPr firstRow="1" bandRow="1">
                <a:tableStyleId>{5C22544A-7EE6-4342-B048-85BDC9FD1C3A}</a:tableStyleId>
              </a:tblPr>
              <a:tblGrid>
                <a:gridCol w="2378279">
                  <a:extLst>
                    <a:ext uri="{9D8B030D-6E8A-4147-A177-3AD203B41FA5}">
                      <a16:colId xmlns:a16="http://schemas.microsoft.com/office/drawing/2014/main" val="3084868565"/>
                    </a:ext>
                  </a:extLst>
                </a:gridCol>
                <a:gridCol w="1357614">
                  <a:extLst>
                    <a:ext uri="{9D8B030D-6E8A-4147-A177-3AD203B41FA5}">
                      <a16:colId xmlns:a16="http://schemas.microsoft.com/office/drawing/2014/main" val="1149469990"/>
                    </a:ext>
                  </a:extLst>
                </a:gridCol>
                <a:gridCol w="1357615">
                  <a:extLst>
                    <a:ext uri="{9D8B030D-6E8A-4147-A177-3AD203B41FA5}">
                      <a16:colId xmlns:a16="http://schemas.microsoft.com/office/drawing/2014/main" val="4264596425"/>
                    </a:ext>
                  </a:extLst>
                </a:gridCol>
                <a:gridCol w="1357614">
                  <a:extLst>
                    <a:ext uri="{9D8B030D-6E8A-4147-A177-3AD203B41FA5}">
                      <a16:colId xmlns:a16="http://schemas.microsoft.com/office/drawing/2014/main" val="2530950093"/>
                    </a:ext>
                  </a:extLst>
                </a:gridCol>
                <a:gridCol w="1357614">
                  <a:extLst>
                    <a:ext uri="{9D8B030D-6E8A-4147-A177-3AD203B41FA5}">
                      <a16:colId xmlns:a16="http://schemas.microsoft.com/office/drawing/2014/main" val="1736338974"/>
                    </a:ext>
                  </a:extLst>
                </a:gridCol>
              </a:tblGrid>
              <a:tr h="334155">
                <a:tc>
                  <a:txBody>
                    <a:bodyPr/>
                    <a:lstStyle/>
                    <a:p>
                      <a:r>
                        <a:rPr lang="en-CA" sz="1100" dirty="0"/>
                        <a:t>                     </a:t>
                      </a:r>
                      <a:endParaRPr lang="en-US" sz="1100" dirty="0"/>
                    </a:p>
                  </a:txBody>
                  <a:tcPr>
                    <a:solidFill>
                      <a:schemeClr val="bg1"/>
                    </a:solidFill>
                  </a:tcPr>
                </a:tc>
                <a:tc gridSpan="4">
                  <a:txBody>
                    <a:bodyPr/>
                    <a:lstStyle/>
                    <a:p>
                      <a:pPr algn="ctr"/>
                      <a:r>
                        <a:rPr lang="en-US" sz="1400" dirty="0">
                          <a:latin typeface="Montserrat" panose="00000500000000000000" pitchFamily="2" charset="0"/>
                          <a:ea typeface="Roboto Light" panose="02000000000000000000" pitchFamily="2" charset="0"/>
                        </a:rPr>
                        <a:t>Value Stream Impact</a:t>
                      </a:r>
                    </a:p>
                  </a:txBody>
                  <a:tcPr>
                    <a:solidFill>
                      <a:schemeClr val="accent2"/>
                    </a:solidFill>
                  </a:tcPr>
                </a:tc>
                <a:tc hMerge="1">
                  <a:txBody>
                    <a:bodyPr/>
                    <a:lstStyle/>
                    <a:p>
                      <a:endParaRPr lang="en-US" sz="1100"/>
                    </a:p>
                  </a:txBody>
                  <a:tcPr/>
                </a:tc>
                <a:tc hMerge="1">
                  <a:txBody>
                    <a:bodyPr/>
                    <a:lstStyle/>
                    <a:p>
                      <a:endParaRPr lang="en-US" sz="1100"/>
                    </a:p>
                  </a:txBody>
                  <a:tcPr/>
                </a:tc>
                <a:tc hMerge="1">
                  <a:txBody>
                    <a:bodyPr/>
                    <a:lstStyle/>
                    <a:p>
                      <a:endParaRPr lang="en-US" sz="1100"/>
                    </a:p>
                  </a:txBody>
                  <a:tcPr/>
                </a:tc>
                <a:extLst>
                  <a:ext uri="{0D108BD9-81ED-4DB2-BD59-A6C34878D82A}">
                    <a16:rowId xmlns:a16="http://schemas.microsoft.com/office/drawing/2014/main" val="918349664"/>
                  </a:ext>
                </a:extLst>
              </a:tr>
              <a:tr h="329006">
                <a:tc>
                  <a:txBody>
                    <a:bodyPr/>
                    <a:lstStyle/>
                    <a:p>
                      <a:pPr algn="ctr"/>
                      <a:r>
                        <a:rPr lang="en-US" sz="1400" b="1" dirty="0">
                          <a:solidFill>
                            <a:schemeClr val="bg1"/>
                          </a:solidFill>
                          <a:latin typeface="Montserrat" panose="00000500000000000000" pitchFamily="2" charset="0"/>
                          <a:ea typeface="Roboto Light" panose="02000000000000000000" pitchFamily="2" charset="0"/>
                        </a:rPr>
                        <a:t>Environmental Factors Influencing Durable Goods</a:t>
                      </a:r>
                    </a:p>
                  </a:txBody>
                  <a:tcPr>
                    <a:solidFill>
                      <a:schemeClr val="accent2"/>
                    </a:solidFill>
                  </a:tcPr>
                </a:tc>
                <a:tc>
                  <a:txBody>
                    <a:bodyPr/>
                    <a:lstStyle/>
                    <a:p>
                      <a:pPr algn="ctr"/>
                      <a:r>
                        <a:rPr lang="en-CA" sz="1200" b="1" dirty="0">
                          <a:solidFill>
                            <a:schemeClr val="accent6">
                              <a:lumMod val="75000"/>
                            </a:schemeClr>
                          </a:solidFill>
                          <a:latin typeface="Roboto Light" panose="02000000000000000000" pitchFamily="2" charset="0"/>
                          <a:ea typeface="Roboto Light" panose="02000000000000000000" pitchFamily="2" charset="0"/>
                        </a:rPr>
                        <a:t>Design Product</a:t>
                      </a:r>
                      <a:endParaRPr lang="en-US" sz="1200" b="1" dirty="0">
                        <a:solidFill>
                          <a:schemeClr val="accent6">
                            <a:lumMod val="75000"/>
                          </a:schemeClr>
                        </a:solidFill>
                        <a:latin typeface="Roboto Light" panose="02000000000000000000" pitchFamily="2" charset="0"/>
                        <a:ea typeface="Roboto Light" panose="02000000000000000000" pitchFamily="2" charset="0"/>
                      </a:endParaRPr>
                    </a:p>
                  </a:txBody>
                  <a:tcPr anchor="ctr">
                    <a:solidFill>
                      <a:schemeClr val="bg1">
                        <a:lumMod val="85000"/>
                      </a:schemeClr>
                    </a:solidFill>
                  </a:tcPr>
                </a:tc>
                <a:tc>
                  <a:txBody>
                    <a:bodyPr/>
                    <a:lstStyle/>
                    <a:p>
                      <a:pPr algn="ctr"/>
                      <a:r>
                        <a:rPr lang="en-CA" sz="1200" b="1" dirty="0">
                          <a:solidFill>
                            <a:schemeClr val="accent6">
                              <a:lumMod val="75000"/>
                            </a:schemeClr>
                          </a:solidFill>
                          <a:latin typeface="Roboto Light" panose="02000000000000000000" pitchFamily="2" charset="0"/>
                          <a:ea typeface="Roboto Light" panose="02000000000000000000" pitchFamily="2" charset="0"/>
                        </a:rPr>
                        <a:t>Produce Product</a:t>
                      </a:r>
                      <a:endParaRPr lang="en-US" sz="1200" b="1" dirty="0">
                        <a:solidFill>
                          <a:schemeClr val="accent6">
                            <a:lumMod val="75000"/>
                          </a:schemeClr>
                        </a:solidFill>
                        <a:latin typeface="Roboto Light" panose="02000000000000000000" pitchFamily="2" charset="0"/>
                        <a:ea typeface="Roboto Light" panose="02000000000000000000" pitchFamily="2" charset="0"/>
                      </a:endParaRPr>
                    </a:p>
                  </a:txBody>
                  <a:tcPr anchor="ctr">
                    <a:solidFill>
                      <a:schemeClr val="bg1">
                        <a:lumMod val="85000"/>
                      </a:schemeClr>
                    </a:solidFill>
                  </a:tcPr>
                </a:tc>
                <a:tc>
                  <a:txBody>
                    <a:bodyPr/>
                    <a:lstStyle/>
                    <a:p>
                      <a:pPr algn="ctr"/>
                      <a:r>
                        <a:rPr lang="en-CA" sz="1200" b="1" dirty="0">
                          <a:solidFill>
                            <a:schemeClr val="accent6">
                              <a:lumMod val="75000"/>
                            </a:schemeClr>
                          </a:solidFill>
                          <a:latin typeface="Roboto Light" panose="02000000000000000000" pitchFamily="2" charset="0"/>
                          <a:ea typeface="Roboto Light" panose="02000000000000000000" pitchFamily="2" charset="0"/>
                        </a:rPr>
                        <a:t>Sell Product</a:t>
                      </a:r>
                      <a:endParaRPr lang="en-US" sz="1200" b="1" dirty="0">
                        <a:solidFill>
                          <a:schemeClr val="accent6">
                            <a:lumMod val="75000"/>
                          </a:schemeClr>
                        </a:solidFill>
                        <a:latin typeface="Roboto Light" panose="02000000000000000000" pitchFamily="2" charset="0"/>
                        <a:ea typeface="Roboto Light" panose="02000000000000000000" pitchFamily="2" charset="0"/>
                      </a:endParaRPr>
                    </a:p>
                  </a:txBody>
                  <a:tcPr anchor="ctr">
                    <a:solidFill>
                      <a:schemeClr val="bg1">
                        <a:lumMod val="85000"/>
                      </a:schemeClr>
                    </a:solidFill>
                  </a:tcPr>
                </a:tc>
                <a:tc>
                  <a:txBody>
                    <a:bodyPr/>
                    <a:lstStyle/>
                    <a:p>
                      <a:pPr algn="ctr"/>
                      <a:r>
                        <a:rPr lang="en-CA" sz="1200" b="1" dirty="0">
                          <a:solidFill>
                            <a:schemeClr val="accent6">
                              <a:lumMod val="75000"/>
                            </a:schemeClr>
                          </a:solidFill>
                          <a:latin typeface="Roboto Light" panose="02000000000000000000" pitchFamily="2" charset="0"/>
                          <a:ea typeface="Roboto Light" panose="02000000000000000000" pitchFamily="2" charset="0"/>
                        </a:rPr>
                        <a:t>After-Sale Support</a:t>
                      </a:r>
                      <a:endParaRPr lang="en-US" sz="1200" b="1" dirty="0">
                        <a:solidFill>
                          <a:schemeClr val="accent6">
                            <a:lumMod val="75000"/>
                          </a:schemeClr>
                        </a:solidFill>
                        <a:latin typeface="Roboto Light" panose="02000000000000000000" pitchFamily="2" charset="0"/>
                        <a:ea typeface="Roboto Light" panose="02000000000000000000" pitchFamily="2" charset="0"/>
                      </a:endParaRPr>
                    </a:p>
                  </a:txBody>
                  <a:tcPr anchor="ctr">
                    <a:solidFill>
                      <a:schemeClr val="bg1">
                        <a:lumMod val="85000"/>
                      </a:schemeClr>
                    </a:solidFill>
                  </a:tcPr>
                </a:tc>
                <a:extLst>
                  <a:ext uri="{0D108BD9-81ED-4DB2-BD59-A6C34878D82A}">
                    <a16:rowId xmlns:a16="http://schemas.microsoft.com/office/drawing/2014/main" val="2039448231"/>
                  </a:ext>
                </a:extLst>
              </a:tr>
              <a:tr h="445494">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CA" sz="1200" b="1" dirty="0">
                          <a:solidFill>
                            <a:schemeClr val="accent6">
                              <a:lumMod val="75000"/>
                            </a:schemeClr>
                          </a:solidFill>
                          <a:latin typeface="Roboto Light" panose="02000000000000000000" pitchFamily="2" charset="0"/>
                          <a:ea typeface="Roboto Light" panose="02000000000000000000" pitchFamily="2" charset="0"/>
                        </a:rPr>
                        <a:t>Optimization: </a:t>
                      </a:r>
                      <a:r>
                        <a:rPr lang="en-US" sz="1200" dirty="0">
                          <a:solidFill>
                            <a:schemeClr val="accent6">
                              <a:lumMod val="75000"/>
                            </a:schemeClr>
                          </a:solidFill>
                          <a:latin typeface="Roboto Light" panose="02000000000000000000" pitchFamily="2" charset="0"/>
                          <a:ea typeface="Roboto Light" panose="02000000000000000000" pitchFamily="2" charset="0"/>
                        </a:rPr>
                        <a:t>More energy efficient equipment. Reduction of waste and optimization of raw materials use.</a:t>
                      </a:r>
                      <a:endParaRPr lang="en-CA"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chemeClr val="bg1">
                        <a:lumMod val="85000"/>
                      </a:schemeClr>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rgbClr val="17375E"/>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rgbClr val="558ED5"/>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rgbClr val="C6D9F1"/>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rgbClr val="558ED5"/>
                    </a:solidFill>
                  </a:tcPr>
                </a:tc>
                <a:extLst>
                  <a:ext uri="{0D108BD9-81ED-4DB2-BD59-A6C34878D82A}">
                    <a16:rowId xmlns:a16="http://schemas.microsoft.com/office/drawing/2014/main" val="698422099"/>
                  </a:ext>
                </a:extLst>
              </a:tr>
              <a:tr h="445494">
                <a:tc>
                  <a:txBody>
                    <a:bodyPr/>
                    <a:lstStyle/>
                    <a:p>
                      <a:pPr marL="0" indent="0">
                        <a:spcBef>
                          <a:spcPts val="600"/>
                        </a:spcBef>
                        <a:buNone/>
                      </a:pPr>
                      <a:r>
                        <a:rPr lang="en-CA" sz="1200" b="1" dirty="0">
                          <a:solidFill>
                            <a:schemeClr val="accent6">
                              <a:lumMod val="75000"/>
                            </a:schemeClr>
                          </a:solidFill>
                          <a:latin typeface="Roboto Light" panose="02000000000000000000" pitchFamily="2" charset="0"/>
                          <a:ea typeface="Roboto Light" panose="02000000000000000000" pitchFamily="2" charset="0"/>
                        </a:rPr>
                        <a:t>Energy:</a:t>
                      </a:r>
                      <a:r>
                        <a:rPr lang="en-CA" sz="1200" dirty="0">
                          <a:solidFill>
                            <a:schemeClr val="accent6">
                              <a:lumMod val="75000"/>
                            </a:schemeClr>
                          </a:solidFill>
                          <a:latin typeface="Roboto Light" panose="02000000000000000000" pitchFamily="2" charset="0"/>
                          <a:ea typeface="Roboto Light" panose="02000000000000000000" pitchFamily="2" charset="0"/>
                        </a:rPr>
                        <a:t> </a:t>
                      </a:r>
                      <a:r>
                        <a:rPr lang="en-US" sz="1200" dirty="0">
                          <a:solidFill>
                            <a:schemeClr val="accent6">
                              <a:lumMod val="75000"/>
                            </a:schemeClr>
                          </a:solidFill>
                          <a:latin typeface="Roboto Light" panose="02000000000000000000" pitchFamily="2" charset="0"/>
                          <a:ea typeface="Roboto Light" panose="02000000000000000000" pitchFamily="2" charset="0"/>
                        </a:rPr>
                        <a:t>Less machine downtime and breakdowns. Reduction of energy consumption.</a:t>
                      </a:r>
                      <a:endParaRPr lang="en-CA"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chemeClr val="bg1">
                        <a:lumMod val="85000"/>
                      </a:schemeClr>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rgbClr val="17375E"/>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rgbClr val="558ED5"/>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rgbClr val="C6D9F1"/>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rgbClr val="C6D9F1"/>
                    </a:solidFill>
                  </a:tcPr>
                </a:tc>
                <a:extLst>
                  <a:ext uri="{0D108BD9-81ED-4DB2-BD59-A6C34878D82A}">
                    <a16:rowId xmlns:a16="http://schemas.microsoft.com/office/drawing/2014/main" val="2436469675"/>
                  </a:ext>
                </a:extLst>
              </a:tr>
              <a:tr h="445494">
                <a:tc>
                  <a:txBody>
                    <a:bodyPr/>
                    <a:lstStyle/>
                    <a:p>
                      <a:pPr marL="0" indent="0">
                        <a:spcBef>
                          <a:spcPts val="600"/>
                        </a:spcBef>
                        <a:buNone/>
                      </a:pPr>
                      <a:r>
                        <a:rPr lang="en-CA" sz="1200" b="1" dirty="0">
                          <a:solidFill>
                            <a:schemeClr val="accent6">
                              <a:lumMod val="75000"/>
                            </a:schemeClr>
                          </a:solidFill>
                          <a:latin typeface="Roboto Light" panose="02000000000000000000" pitchFamily="2" charset="0"/>
                          <a:ea typeface="Roboto Light" panose="02000000000000000000" pitchFamily="2" charset="0"/>
                        </a:rPr>
                        <a:t>COVID-19:</a:t>
                      </a:r>
                      <a:r>
                        <a:rPr lang="en-CA" sz="1200" dirty="0">
                          <a:solidFill>
                            <a:schemeClr val="accent6">
                              <a:lumMod val="75000"/>
                            </a:schemeClr>
                          </a:solidFill>
                          <a:latin typeface="Roboto Light" panose="02000000000000000000" pitchFamily="2" charset="0"/>
                          <a:ea typeface="Roboto Light" panose="02000000000000000000" pitchFamily="2" charset="0"/>
                        </a:rPr>
                        <a:t> </a:t>
                      </a:r>
                      <a:r>
                        <a:rPr lang="en-US" sz="1200" dirty="0">
                          <a:solidFill>
                            <a:schemeClr val="accent6">
                              <a:lumMod val="75000"/>
                            </a:schemeClr>
                          </a:solidFill>
                          <a:latin typeface="Roboto Light" panose="02000000000000000000" pitchFamily="2" charset="0"/>
                          <a:ea typeface="Roboto Light" panose="02000000000000000000" pitchFamily="2" charset="0"/>
                        </a:rPr>
                        <a:t>Manufacturing businesses have had to adjust their entire supply chain and their operations, temporarily shutting down in some cases.</a:t>
                      </a:r>
                      <a:endParaRPr lang="en-CA"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chemeClr val="bg1">
                        <a:lumMod val="85000"/>
                      </a:schemeClr>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rgbClr val="558ED5"/>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rgbClr val="17375E"/>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rgbClr val="C6D9F1"/>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rgbClr val="558ED5"/>
                    </a:solidFill>
                  </a:tcPr>
                </a:tc>
                <a:extLst>
                  <a:ext uri="{0D108BD9-81ED-4DB2-BD59-A6C34878D82A}">
                    <a16:rowId xmlns:a16="http://schemas.microsoft.com/office/drawing/2014/main" val="2918177765"/>
                  </a:ext>
                </a:extLst>
              </a:tr>
              <a:tr h="445494">
                <a:tc>
                  <a:txBody>
                    <a:bodyPr/>
                    <a:lstStyle/>
                    <a:p>
                      <a:pPr marL="0" indent="0" algn="l" defTabSz="914400" rtl="0" eaLnBrk="1" latinLnBrk="0" hangingPunct="1">
                        <a:spcBef>
                          <a:spcPts val="600"/>
                        </a:spcBef>
                        <a:buNone/>
                      </a:pPr>
                      <a:r>
                        <a:rPr lang="en-US" sz="1200" b="1" kern="1200" dirty="0">
                          <a:solidFill>
                            <a:schemeClr val="accent6">
                              <a:lumMod val="75000"/>
                            </a:schemeClr>
                          </a:solidFill>
                          <a:latin typeface="Roboto Light" panose="02000000000000000000" pitchFamily="2" charset="0"/>
                          <a:ea typeface="Roboto Light" panose="02000000000000000000" pitchFamily="2" charset="0"/>
                          <a:cs typeface="+mn-cs"/>
                        </a:rPr>
                        <a:t>Pollution control: </a:t>
                      </a:r>
                      <a:r>
                        <a:rPr lang="en-US" sz="1200" b="0" kern="1200" dirty="0">
                          <a:solidFill>
                            <a:schemeClr val="accent6">
                              <a:lumMod val="75000"/>
                            </a:schemeClr>
                          </a:solidFill>
                          <a:latin typeface="Roboto Light" panose="02000000000000000000" pitchFamily="2" charset="0"/>
                          <a:ea typeface="Roboto Light" panose="02000000000000000000" pitchFamily="2" charset="0"/>
                          <a:cs typeface="+mn-cs"/>
                        </a:rPr>
                        <a:t>Sustainable Manufacturing is forcing all businesses to adjust to new realities. </a:t>
                      </a:r>
                      <a:endParaRPr lang="en-US" sz="1200" b="1" kern="1200" dirty="0">
                        <a:solidFill>
                          <a:schemeClr val="accent6">
                            <a:lumMod val="75000"/>
                          </a:schemeClr>
                        </a:solidFill>
                        <a:latin typeface="Roboto Light" panose="02000000000000000000" pitchFamily="2" charset="0"/>
                        <a:ea typeface="Roboto Light" panose="02000000000000000000" pitchFamily="2" charset="0"/>
                        <a:cs typeface="+mn-cs"/>
                      </a:endParaRPr>
                    </a:p>
                  </a:txBody>
                  <a:tcPr>
                    <a:solidFill>
                      <a:schemeClr val="bg1">
                        <a:lumMod val="85000"/>
                      </a:schemeClr>
                    </a:solidFill>
                  </a:tcPr>
                </a:tc>
                <a:tc>
                  <a:txBody>
                    <a:bodyPr/>
                    <a:lstStyle/>
                    <a:p>
                      <a:pPr marL="0" indent="0" algn="l" defTabSz="914400" rtl="0" eaLnBrk="1" latinLnBrk="0" hangingPunct="1">
                        <a:spcBef>
                          <a:spcPts val="600"/>
                        </a:spcBef>
                        <a:buNone/>
                      </a:pPr>
                      <a:endParaRPr lang="en-US" sz="1200" b="1" kern="1200" dirty="0">
                        <a:solidFill>
                          <a:schemeClr val="accent6">
                            <a:lumMod val="75000"/>
                          </a:schemeClr>
                        </a:solidFill>
                        <a:latin typeface="Roboto Light" panose="02000000000000000000" pitchFamily="2" charset="0"/>
                        <a:ea typeface="Roboto Light" panose="02000000000000000000" pitchFamily="2" charset="0"/>
                        <a:cs typeface="+mn-cs"/>
                      </a:endParaRPr>
                    </a:p>
                  </a:txBody>
                  <a:tcPr>
                    <a:solidFill>
                      <a:schemeClr val="tx2">
                        <a:lumMod val="60000"/>
                        <a:lumOff val="40000"/>
                      </a:schemeClr>
                    </a:solidFill>
                  </a:tcPr>
                </a:tc>
                <a:tc>
                  <a:txBody>
                    <a:bodyPr/>
                    <a:lstStyle/>
                    <a:p>
                      <a:pPr marL="0" indent="0" algn="l" defTabSz="914400" rtl="0" eaLnBrk="1" latinLnBrk="0" hangingPunct="1">
                        <a:spcBef>
                          <a:spcPts val="600"/>
                        </a:spcBef>
                        <a:buNone/>
                      </a:pPr>
                      <a:endParaRPr lang="en-US" sz="1200" b="1" kern="1200" dirty="0">
                        <a:solidFill>
                          <a:schemeClr val="accent6">
                            <a:lumMod val="75000"/>
                          </a:schemeClr>
                        </a:solidFill>
                        <a:latin typeface="Roboto Light" panose="02000000000000000000" pitchFamily="2" charset="0"/>
                        <a:ea typeface="Roboto Light" panose="02000000000000000000" pitchFamily="2" charset="0"/>
                        <a:cs typeface="+mn-cs"/>
                      </a:endParaRPr>
                    </a:p>
                  </a:txBody>
                  <a:tcPr>
                    <a:solidFill>
                      <a:schemeClr val="tx2">
                        <a:lumMod val="75000"/>
                      </a:schemeClr>
                    </a:solidFill>
                  </a:tcPr>
                </a:tc>
                <a:tc>
                  <a:txBody>
                    <a:bodyPr/>
                    <a:lstStyle/>
                    <a:p>
                      <a:pPr marL="0" indent="0" algn="l" defTabSz="914400" rtl="0" eaLnBrk="1" latinLnBrk="0" hangingPunct="1">
                        <a:spcBef>
                          <a:spcPts val="600"/>
                        </a:spcBef>
                        <a:buNone/>
                      </a:pPr>
                      <a:endParaRPr lang="en-US" sz="1200" b="1" kern="1200" dirty="0">
                        <a:solidFill>
                          <a:schemeClr val="accent6">
                            <a:lumMod val="75000"/>
                          </a:schemeClr>
                        </a:solidFill>
                        <a:latin typeface="Roboto Light" panose="02000000000000000000" pitchFamily="2" charset="0"/>
                        <a:ea typeface="Roboto Light" panose="02000000000000000000" pitchFamily="2" charset="0"/>
                        <a:cs typeface="+mn-cs"/>
                      </a:endParaRPr>
                    </a:p>
                  </a:txBody>
                  <a:tcPr>
                    <a:solidFill>
                      <a:schemeClr val="tx2">
                        <a:lumMod val="60000"/>
                        <a:lumOff val="40000"/>
                      </a:schemeClr>
                    </a:solidFill>
                  </a:tcPr>
                </a:tc>
                <a:tc>
                  <a:txBody>
                    <a:bodyPr/>
                    <a:lstStyle/>
                    <a:p>
                      <a:pPr marL="0" indent="0" algn="l" defTabSz="914400" rtl="0" eaLnBrk="1" latinLnBrk="0" hangingPunct="1">
                        <a:spcBef>
                          <a:spcPts val="600"/>
                        </a:spcBef>
                        <a:buNone/>
                      </a:pPr>
                      <a:endParaRPr lang="en-US" sz="1200" b="1" kern="1200" dirty="0">
                        <a:solidFill>
                          <a:schemeClr val="accent6">
                            <a:lumMod val="75000"/>
                          </a:schemeClr>
                        </a:solidFill>
                        <a:latin typeface="Roboto Light" panose="02000000000000000000" pitchFamily="2" charset="0"/>
                        <a:ea typeface="Roboto Light" panose="02000000000000000000" pitchFamily="2" charset="0"/>
                        <a:cs typeface="+mn-cs"/>
                      </a:endParaRPr>
                    </a:p>
                  </a:txBody>
                  <a:tcPr>
                    <a:solidFill>
                      <a:schemeClr val="tx2">
                        <a:lumMod val="60000"/>
                        <a:lumOff val="40000"/>
                      </a:schemeClr>
                    </a:solidFill>
                  </a:tcPr>
                </a:tc>
                <a:extLst>
                  <a:ext uri="{0D108BD9-81ED-4DB2-BD59-A6C34878D82A}">
                    <a16:rowId xmlns:a16="http://schemas.microsoft.com/office/drawing/2014/main" val="706139268"/>
                  </a:ext>
                </a:extLst>
              </a:tr>
              <a:tr h="445494">
                <a:tc>
                  <a:txBody>
                    <a:bodyPr/>
                    <a:lstStyle/>
                    <a:p>
                      <a:r>
                        <a:rPr lang="en-US" sz="1200" b="1" dirty="0">
                          <a:solidFill>
                            <a:schemeClr val="accent6">
                              <a:lumMod val="75000"/>
                            </a:schemeClr>
                          </a:solidFill>
                          <a:latin typeface="Roboto Light" panose="02000000000000000000" pitchFamily="2" charset="0"/>
                          <a:ea typeface="Roboto Light" panose="02000000000000000000" pitchFamily="2" charset="0"/>
                        </a:rPr>
                        <a:t>O</a:t>
                      </a:r>
                      <a:r>
                        <a:rPr lang="en-CA" sz="1200" b="1" dirty="0">
                          <a:solidFill>
                            <a:schemeClr val="accent6">
                              <a:lumMod val="75000"/>
                            </a:schemeClr>
                          </a:solidFill>
                          <a:latin typeface="Roboto Light" panose="02000000000000000000" pitchFamily="2" charset="0"/>
                          <a:ea typeface="Roboto Light" panose="02000000000000000000" pitchFamily="2" charset="0"/>
                        </a:rPr>
                        <a:t>ther: </a:t>
                      </a:r>
                      <a:r>
                        <a:rPr lang="en-CA" sz="1200" dirty="0">
                          <a:solidFill>
                            <a:schemeClr val="accent6">
                              <a:lumMod val="75000"/>
                            </a:schemeClr>
                          </a:solidFill>
                          <a:latin typeface="Roboto Light" panose="02000000000000000000" pitchFamily="2" charset="0"/>
                          <a:ea typeface="Roboto Light" panose="02000000000000000000" pitchFamily="2" charset="0"/>
                        </a:rPr>
                        <a:t>List here.</a:t>
                      </a:r>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chemeClr val="bg1">
                        <a:lumMod val="85000"/>
                      </a:schemeClr>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chemeClr val="bg1">
                        <a:lumMod val="95000"/>
                      </a:schemeClr>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chemeClr val="bg1">
                        <a:lumMod val="95000"/>
                      </a:schemeClr>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chemeClr val="bg1">
                        <a:lumMod val="95000"/>
                      </a:schemeClr>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chemeClr val="bg1">
                        <a:lumMod val="95000"/>
                      </a:schemeClr>
                    </a:solidFill>
                  </a:tcPr>
                </a:tc>
                <a:extLst>
                  <a:ext uri="{0D108BD9-81ED-4DB2-BD59-A6C34878D82A}">
                    <a16:rowId xmlns:a16="http://schemas.microsoft.com/office/drawing/2014/main" val="701567960"/>
                  </a:ext>
                </a:extLst>
              </a:tr>
            </a:tbl>
          </a:graphicData>
        </a:graphic>
      </p:graphicFrame>
      <p:graphicFrame>
        <p:nvGraphicFramePr>
          <p:cNvPr id="6" name="Table 6">
            <a:extLst>
              <a:ext uri="{FF2B5EF4-FFF2-40B4-BE49-F238E27FC236}">
                <a16:creationId xmlns:a16="http://schemas.microsoft.com/office/drawing/2014/main" id="{D61D5EF1-CB84-4481-AE28-788CD780D816}"/>
              </a:ext>
            </a:extLst>
          </p:cNvPr>
          <p:cNvGraphicFramePr>
            <a:graphicFrameLocks noGrp="1"/>
          </p:cNvGraphicFramePr>
          <p:nvPr>
            <p:extLst>
              <p:ext uri="{D42A27DB-BD31-4B8C-83A1-F6EECF244321}">
                <p14:modId xmlns:p14="http://schemas.microsoft.com/office/powerpoint/2010/main" val="40536212"/>
              </p:ext>
            </p:extLst>
          </p:nvPr>
        </p:nvGraphicFramePr>
        <p:xfrm>
          <a:off x="6605137" y="5807543"/>
          <a:ext cx="1598703" cy="548640"/>
        </p:xfrm>
        <a:graphic>
          <a:graphicData uri="http://schemas.openxmlformats.org/drawingml/2006/table">
            <a:tbl>
              <a:tblPr firstRow="1" bandRow="1">
                <a:tableStyleId>{5C22544A-7EE6-4342-B048-85BDC9FD1C3A}</a:tableStyleId>
              </a:tblPr>
              <a:tblGrid>
                <a:gridCol w="532901">
                  <a:extLst>
                    <a:ext uri="{9D8B030D-6E8A-4147-A177-3AD203B41FA5}">
                      <a16:colId xmlns:a16="http://schemas.microsoft.com/office/drawing/2014/main" val="2759953110"/>
                    </a:ext>
                  </a:extLst>
                </a:gridCol>
                <a:gridCol w="532901">
                  <a:extLst>
                    <a:ext uri="{9D8B030D-6E8A-4147-A177-3AD203B41FA5}">
                      <a16:colId xmlns:a16="http://schemas.microsoft.com/office/drawing/2014/main" val="3780960115"/>
                    </a:ext>
                  </a:extLst>
                </a:gridCol>
                <a:gridCol w="532901">
                  <a:extLst>
                    <a:ext uri="{9D8B030D-6E8A-4147-A177-3AD203B41FA5}">
                      <a16:colId xmlns:a16="http://schemas.microsoft.com/office/drawing/2014/main" val="2211466276"/>
                    </a:ext>
                  </a:extLst>
                </a:gridCol>
              </a:tblGrid>
              <a:tr h="224131">
                <a:tc>
                  <a:txBody>
                    <a:bodyPr/>
                    <a:lstStyle/>
                    <a:p>
                      <a:r>
                        <a:rPr lang="en-CA" sz="1200" dirty="0"/>
                        <a:t>High</a:t>
                      </a:r>
                      <a:endParaRPr lang="en-US" sz="1200" dirty="0"/>
                    </a:p>
                  </a:txBody>
                  <a:tcPr/>
                </a:tc>
                <a:tc>
                  <a:txBody>
                    <a:bodyPr/>
                    <a:lstStyle/>
                    <a:p>
                      <a:r>
                        <a:rPr lang="en-CA" sz="1200" dirty="0"/>
                        <a:t>Med</a:t>
                      </a:r>
                      <a:endParaRPr lang="en-US" sz="1200" dirty="0"/>
                    </a:p>
                  </a:txBody>
                  <a:tcPr/>
                </a:tc>
                <a:tc>
                  <a:txBody>
                    <a:bodyPr/>
                    <a:lstStyle/>
                    <a:p>
                      <a:r>
                        <a:rPr lang="en-CA" sz="1200" dirty="0"/>
                        <a:t>Low</a:t>
                      </a:r>
                      <a:endParaRPr lang="en-US" sz="1200" dirty="0"/>
                    </a:p>
                  </a:txBody>
                  <a:tcPr/>
                </a:tc>
                <a:extLst>
                  <a:ext uri="{0D108BD9-81ED-4DB2-BD59-A6C34878D82A}">
                    <a16:rowId xmlns:a16="http://schemas.microsoft.com/office/drawing/2014/main" val="4038947222"/>
                  </a:ext>
                </a:extLst>
              </a:tr>
              <a:tr h="224131">
                <a:tc>
                  <a:txBody>
                    <a:bodyPr/>
                    <a:lstStyle/>
                    <a:p>
                      <a:endParaRPr lang="en-US" sz="1200" dirty="0"/>
                    </a:p>
                  </a:txBody>
                  <a:tcPr>
                    <a:solidFill>
                      <a:schemeClr val="tx2">
                        <a:lumMod val="75000"/>
                      </a:schemeClr>
                    </a:solidFill>
                  </a:tcPr>
                </a:tc>
                <a:tc>
                  <a:txBody>
                    <a:bodyPr/>
                    <a:lstStyle/>
                    <a:p>
                      <a:endParaRPr lang="en-US" sz="1200" dirty="0"/>
                    </a:p>
                  </a:txBody>
                  <a:tcPr>
                    <a:solidFill>
                      <a:schemeClr val="tx2">
                        <a:lumMod val="60000"/>
                        <a:lumOff val="40000"/>
                      </a:schemeClr>
                    </a:solidFill>
                  </a:tcPr>
                </a:tc>
                <a:tc>
                  <a:txBody>
                    <a:bodyPr/>
                    <a:lstStyle/>
                    <a:p>
                      <a:endParaRPr lang="en-US" sz="1200" dirty="0"/>
                    </a:p>
                  </a:txBody>
                  <a:tcPr>
                    <a:solidFill>
                      <a:schemeClr val="tx2">
                        <a:lumMod val="20000"/>
                        <a:lumOff val="80000"/>
                      </a:schemeClr>
                    </a:solidFill>
                  </a:tcPr>
                </a:tc>
                <a:extLst>
                  <a:ext uri="{0D108BD9-81ED-4DB2-BD59-A6C34878D82A}">
                    <a16:rowId xmlns:a16="http://schemas.microsoft.com/office/drawing/2014/main" val="1626795005"/>
                  </a:ext>
                </a:extLst>
              </a:tr>
            </a:tbl>
          </a:graphicData>
        </a:graphic>
      </p:graphicFrame>
      <p:sp>
        <p:nvSpPr>
          <p:cNvPr id="13" name="object 16">
            <a:extLst>
              <a:ext uri="{FF2B5EF4-FFF2-40B4-BE49-F238E27FC236}">
                <a16:creationId xmlns:a16="http://schemas.microsoft.com/office/drawing/2014/main" id="{74C807E7-4422-4120-AC38-FEE04641ECF3}"/>
              </a:ext>
            </a:extLst>
          </p:cNvPr>
          <p:cNvSpPr/>
          <p:nvPr/>
        </p:nvSpPr>
        <p:spPr>
          <a:xfrm>
            <a:off x="356352" y="1235452"/>
            <a:ext cx="7847490" cy="72000"/>
          </a:xfrm>
          <a:custGeom>
            <a:avLst/>
            <a:gdLst/>
            <a:ahLst/>
            <a:cxnLst/>
            <a:rect l="l" t="t" r="r" b="b"/>
            <a:pathLst>
              <a:path w="6284595" h="20955">
                <a:moveTo>
                  <a:pt x="0" y="20941"/>
                </a:moveTo>
                <a:lnTo>
                  <a:pt x="6284279" y="20941"/>
                </a:lnTo>
                <a:lnTo>
                  <a:pt x="6284279" y="0"/>
                </a:lnTo>
                <a:lnTo>
                  <a:pt x="0" y="0"/>
                </a:lnTo>
                <a:lnTo>
                  <a:pt x="0" y="20941"/>
                </a:lnTo>
                <a:close/>
              </a:path>
            </a:pathLst>
          </a:custGeom>
          <a:solidFill>
            <a:srgbClr val="0076B7"/>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62" b="0" i="0" u="none" strike="noStrike" kern="1200" cap="none" spc="0" normalizeH="0" baseline="0" noProof="0" dirty="0">
              <a:ln>
                <a:noFill/>
              </a:ln>
              <a:solidFill>
                <a:srgbClr val="000000"/>
              </a:solidFill>
              <a:effectLst/>
              <a:uLnTx/>
              <a:uFillTx/>
              <a:latin typeface="Roboto Condensed Light" panose="02000000000000000000" pitchFamily="2" charset="0"/>
              <a:ea typeface="+mn-ea"/>
              <a:cs typeface="+mn-cs"/>
            </a:endParaRPr>
          </a:p>
        </p:txBody>
      </p:sp>
      <p:sp>
        <p:nvSpPr>
          <p:cNvPr id="15" name="object 16">
            <a:extLst>
              <a:ext uri="{FF2B5EF4-FFF2-40B4-BE49-F238E27FC236}">
                <a16:creationId xmlns:a16="http://schemas.microsoft.com/office/drawing/2014/main" id="{0E70D631-4A12-434C-AF14-6D1F8AAA887F}"/>
              </a:ext>
            </a:extLst>
          </p:cNvPr>
          <p:cNvSpPr/>
          <p:nvPr/>
        </p:nvSpPr>
        <p:spPr>
          <a:xfrm>
            <a:off x="8562048" y="1235452"/>
            <a:ext cx="3278181" cy="72000"/>
          </a:xfrm>
          <a:custGeom>
            <a:avLst/>
            <a:gdLst/>
            <a:ahLst/>
            <a:cxnLst/>
            <a:rect l="l" t="t" r="r" b="b"/>
            <a:pathLst>
              <a:path w="6284595" h="20955">
                <a:moveTo>
                  <a:pt x="0" y="20941"/>
                </a:moveTo>
                <a:lnTo>
                  <a:pt x="6284279" y="20941"/>
                </a:lnTo>
                <a:lnTo>
                  <a:pt x="6284279" y="0"/>
                </a:lnTo>
                <a:lnTo>
                  <a:pt x="0" y="0"/>
                </a:lnTo>
                <a:lnTo>
                  <a:pt x="0" y="20941"/>
                </a:lnTo>
                <a:close/>
              </a:path>
            </a:pathLst>
          </a:custGeom>
          <a:solidFill>
            <a:srgbClr val="0076B7"/>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62" b="0" i="0" u="none" strike="noStrike" kern="1200" cap="none" spc="0" normalizeH="0" baseline="0" noProof="0" dirty="0">
              <a:ln>
                <a:noFill/>
              </a:ln>
              <a:solidFill>
                <a:srgbClr val="000000"/>
              </a:solidFill>
              <a:effectLst/>
              <a:uLnTx/>
              <a:uFillTx/>
              <a:latin typeface="Roboto Condensed Light" panose="02000000000000000000" pitchFamily="2" charset="0"/>
              <a:ea typeface="+mn-ea"/>
              <a:cs typeface="+mn-cs"/>
            </a:endParaRPr>
          </a:p>
        </p:txBody>
      </p:sp>
      <p:sp>
        <p:nvSpPr>
          <p:cNvPr id="21" name="Title 3">
            <a:extLst>
              <a:ext uri="{FF2B5EF4-FFF2-40B4-BE49-F238E27FC236}">
                <a16:creationId xmlns:a16="http://schemas.microsoft.com/office/drawing/2014/main" id="{187AEBC9-627D-45DA-B90F-1542BAE09E71}"/>
              </a:ext>
            </a:extLst>
          </p:cNvPr>
          <p:cNvSpPr>
            <a:spLocks noGrp="1"/>
          </p:cNvSpPr>
          <p:nvPr>
            <p:ph type="title"/>
          </p:nvPr>
        </p:nvSpPr>
        <p:spPr>
          <a:xfrm>
            <a:off x="354060" y="530022"/>
            <a:ext cx="11191498" cy="570117"/>
          </a:xfrm>
        </p:spPr>
        <p:txBody>
          <a:bodyPr/>
          <a:lstStyle/>
          <a:p>
            <a:r>
              <a:rPr lang="en-US" sz="3600" b="1" dirty="0">
                <a:solidFill>
                  <a:schemeClr val="accent1"/>
                </a:solidFill>
              </a:rPr>
              <a:t>PESTL</a:t>
            </a:r>
            <a:r>
              <a:rPr lang="en-US" sz="3600" b="1" dirty="0">
                <a:solidFill>
                  <a:schemeClr val="accent3"/>
                </a:solidFill>
              </a:rPr>
              <a:t>E</a:t>
            </a:r>
            <a:r>
              <a:rPr lang="en-US" sz="3600" b="1" dirty="0"/>
              <a:t> for Durable Goods: </a:t>
            </a:r>
            <a:r>
              <a:rPr lang="en-US" sz="3600" b="1" dirty="0">
                <a:solidFill>
                  <a:schemeClr val="accent3"/>
                </a:solidFill>
              </a:rPr>
              <a:t>E</a:t>
            </a:r>
            <a:r>
              <a:rPr lang="en-US" sz="3600" b="1" dirty="0"/>
              <a:t>nvironmental</a:t>
            </a:r>
            <a:endParaRPr lang="en-US" sz="3600" b="1" dirty="0">
              <a:solidFill>
                <a:srgbClr val="2576B7"/>
              </a:solidFill>
            </a:endParaRPr>
          </a:p>
        </p:txBody>
      </p:sp>
      <p:sp>
        <p:nvSpPr>
          <p:cNvPr id="16" name="Slide Number Placeholder 2">
            <a:extLst>
              <a:ext uri="{FF2B5EF4-FFF2-40B4-BE49-F238E27FC236}">
                <a16:creationId xmlns:a16="http://schemas.microsoft.com/office/drawing/2014/main" id="{1C206613-C84B-46DD-928E-F63F006C41AF}"/>
              </a:ext>
            </a:extLst>
          </p:cNvPr>
          <p:cNvSpPr txBox="1">
            <a:spLocks/>
          </p:cNvSpPr>
          <p:nvPr/>
        </p:nvSpPr>
        <p:spPr>
          <a:xfrm>
            <a:off x="9800750" y="6606254"/>
            <a:ext cx="2240414" cy="121252"/>
          </a:xfrm>
          <a:prstGeom prst="rect">
            <a:avLst/>
          </a:prstGeom>
        </p:spPr>
        <p:txBody>
          <a:bodyPr wrap="square" lIns="0" tIns="0" rIns="0" bIns="0">
            <a:noAutofit/>
          </a:bodyPr>
          <a:lstStyle>
            <a:defPPr>
              <a:defRPr lang="en-US"/>
            </a:defPPr>
            <a:lvl1pPr marL="0" algn="r" defTabSz="914400" rtl="0" eaLnBrk="1" latinLnBrk="0" hangingPunct="1">
              <a:defRPr sz="788" b="0" i="0" kern="1200" spc="0" baseline="0">
                <a:solidFill>
                  <a:srgbClr val="636363"/>
                </a:solidFill>
                <a:latin typeface="Exo" pitchFamily="2" charset="77"/>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r>
              <a:rPr kumimoji="0" lang="en-CA" sz="788" b="0" i="0" u="none" strike="noStrike" kern="1200" cap="none" spc="-18" normalizeH="0" baseline="0" noProof="0" dirty="0">
                <a:ln>
                  <a:noFill/>
                </a:ln>
                <a:solidFill>
                  <a:srgbClr val="636363"/>
                </a:solidFill>
                <a:effectLst/>
                <a:uLnTx/>
                <a:uFillTx/>
                <a:latin typeface="Exo" pitchFamily="2" charset="77"/>
                <a:ea typeface="+mn-ea"/>
                <a:cs typeface="Arial"/>
              </a:rPr>
              <a:t>Info-</a:t>
            </a:r>
            <a:r>
              <a:rPr kumimoji="0" lang="en-CA" sz="788" b="0" i="0" u="none" strike="noStrike" kern="1200" cap="none" spc="-103" normalizeH="0" baseline="0" noProof="0" dirty="0">
                <a:ln>
                  <a:noFill/>
                </a:ln>
                <a:solidFill>
                  <a:srgbClr val="636363"/>
                </a:solidFill>
                <a:effectLst/>
                <a:uLnTx/>
                <a:uFillTx/>
                <a:latin typeface="Exo" pitchFamily="2" charset="77"/>
                <a:ea typeface="+mn-ea"/>
                <a:cs typeface="Arial"/>
              </a:rPr>
              <a:t>T</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ec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Researc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Grou</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p   |   </a:t>
            </a:r>
            <a:fld id="{81D60167-4931-47E6-BA6A-407CBD079E47}" type="slidenum">
              <a:rPr kumimoji="0" sz="788" b="0" i="0" u="none" strike="noStrike" kern="1200" cap="none" spc="6" normalizeH="0" baseline="0" noProof="0" smtClean="0">
                <a:ln>
                  <a:noFill/>
                </a:ln>
                <a:solidFill>
                  <a:srgbClr val="636363"/>
                </a:solidFill>
                <a:effectLst/>
                <a:uLnTx/>
                <a:uFillTx/>
                <a:latin typeface="Exo" pitchFamily="2" charset="77"/>
                <a:ea typeface="+mn-ea"/>
                <a:cs typeface="Arial" panose="020B0604020202020204" pitchFamily="34" charset="0"/>
              </a:rPr>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t>21</a:t>
            </a:fld>
            <a:endParaRPr kumimoji="0" sz="788" b="0" i="0" u="none" strike="noStrike" kern="1200" cap="none" spc="6" normalizeH="0" baseline="0" noProof="0" dirty="0">
              <a:ln>
                <a:noFill/>
              </a:ln>
              <a:solidFill>
                <a:srgbClr val="636363"/>
              </a:solidFill>
              <a:effectLst/>
              <a:uLnTx/>
              <a:uFillTx/>
              <a:latin typeface="Exo" pitchFamily="2" charset="77"/>
              <a:ea typeface="+mn-ea"/>
              <a:cs typeface="Arial" panose="020B0604020202020204" pitchFamily="34" charset="0"/>
            </a:endParaRPr>
          </a:p>
        </p:txBody>
      </p:sp>
    </p:spTree>
    <p:extLst>
      <p:ext uri="{BB962C8B-B14F-4D97-AF65-F5344CB8AC3E}">
        <p14:creationId xmlns:p14="http://schemas.microsoft.com/office/powerpoint/2010/main" val="1053313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EB923-D4F6-E94C-814E-8C31A0E743B5}"/>
              </a:ext>
            </a:extLst>
          </p:cNvPr>
          <p:cNvSpPr>
            <a:spLocks noGrp="1"/>
          </p:cNvSpPr>
          <p:nvPr>
            <p:ph type="title"/>
          </p:nvPr>
        </p:nvSpPr>
        <p:spPr>
          <a:xfrm>
            <a:off x="354059" y="529200"/>
            <a:ext cx="11317569" cy="1163447"/>
          </a:xfrm>
        </p:spPr>
        <p:txBody>
          <a:bodyPr/>
          <a:lstStyle/>
          <a:p>
            <a:r>
              <a:rPr lang="en-US" sz="3600" b="1" spc="-79" dirty="0">
                <a:solidFill>
                  <a:schemeClr val="accent1"/>
                </a:solidFill>
              </a:rPr>
              <a:t>C</a:t>
            </a:r>
            <a:r>
              <a:rPr lang="en-CA" sz="3600" b="1" spc="-79" dirty="0">
                <a:solidFill>
                  <a:schemeClr val="accent1"/>
                </a:solidFill>
              </a:rPr>
              <a:t>OVID-19: Pandemic Impact on Durable Goods Manufacturing</a:t>
            </a:r>
            <a:endParaRPr lang="en-US" sz="3600" b="1" dirty="0">
              <a:solidFill>
                <a:schemeClr val="accent1"/>
              </a:solidFill>
            </a:endParaRPr>
          </a:p>
        </p:txBody>
      </p:sp>
      <p:sp>
        <p:nvSpPr>
          <p:cNvPr id="4" name="Text Placeholder 3">
            <a:extLst>
              <a:ext uri="{FF2B5EF4-FFF2-40B4-BE49-F238E27FC236}">
                <a16:creationId xmlns:a16="http://schemas.microsoft.com/office/drawing/2014/main" id="{27793FA1-A38B-2C4F-AAC9-FBF515D54EB3}"/>
              </a:ext>
            </a:extLst>
          </p:cNvPr>
          <p:cNvSpPr>
            <a:spLocks noGrp="1"/>
          </p:cNvSpPr>
          <p:nvPr>
            <p:ph type="body" sz="quarter" idx="12"/>
          </p:nvPr>
        </p:nvSpPr>
        <p:spPr>
          <a:xfrm>
            <a:off x="368146" y="2029774"/>
            <a:ext cx="3565709" cy="3240486"/>
          </a:xfrm>
        </p:spPr>
        <p:txBody>
          <a:bodyPr/>
          <a:lstStyle/>
          <a:p>
            <a:pPr>
              <a:lnSpc>
                <a:spcPts val="1800"/>
              </a:lnSpc>
            </a:pPr>
            <a:endParaRPr lang="en-US" dirty="0">
              <a:solidFill>
                <a:srgbClr val="000000"/>
              </a:solidFill>
              <a:latin typeface="Roboto Light" panose="02000000000000000000" pitchFamily="2" charset="0"/>
              <a:ea typeface="Roboto Light" panose="02000000000000000000" pitchFamily="2" charset="0"/>
            </a:endParaRPr>
          </a:p>
          <a:p>
            <a:pPr>
              <a:lnSpc>
                <a:spcPts val="1800"/>
              </a:lnSpc>
            </a:pPr>
            <a:endParaRPr lang="en-US" dirty="0">
              <a:solidFill>
                <a:srgbClr val="000000"/>
              </a:solidFill>
              <a:latin typeface="Roboto Light" panose="02000000000000000000" pitchFamily="2" charset="0"/>
              <a:ea typeface="Roboto Light" panose="02000000000000000000" pitchFamily="2" charset="0"/>
            </a:endParaRPr>
          </a:p>
        </p:txBody>
      </p:sp>
      <p:sp>
        <p:nvSpPr>
          <p:cNvPr id="5" name="Text Placeholder 4">
            <a:extLst>
              <a:ext uri="{FF2B5EF4-FFF2-40B4-BE49-F238E27FC236}">
                <a16:creationId xmlns:a16="http://schemas.microsoft.com/office/drawing/2014/main" id="{80005E5B-FABC-E34E-BB01-080338E4F048}"/>
              </a:ext>
            </a:extLst>
          </p:cNvPr>
          <p:cNvSpPr>
            <a:spLocks noGrp="1"/>
          </p:cNvSpPr>
          <p:nvPr>
            <p:ph type="body" sz="quarter" idx="13"/>
          </p:nvPr>
        </p:nvSpPr>
        <p:spPr>
          <a:xfrm>
            <a:off x="368146" y="1652858"/>
            <a:ext cx="3541939" cy="297275"/>
          </a:xfrm>
        </p:spPr>
        <p:txBody>
          <a:bodyPr/>
          <a:lstStyle/>
          <a:p>
            <a:r>
              <a:rPr lang="en-US" b="1" dirty="0">
                <a:latin typeface="Roboto Light" panose="02000000000000000000" pitchFamily="2" charset="0"/>
                <a:ea typeface="Roboto Light" panose="02000000000000000000" pitchFamily="2" charset="0"/>
              </a:rPr>
              <a:t>Initial Crisis (Past)</a:t>
            </a:r>
          </a:p>
        </p:txBody>
      </p:sp>
      <p:sp>
        <p:nvSpPr>
          <p:cNvPr id="6" name="Text Placeholder 5">
            <a:extLst>
              <a:ext uri="{FF2B5EF4-FFF2-40B4-BE49-F238E27FC236}">
                <a16:creationId xmlns:a16="http://schemas.microsoft.com/office/drawing/2014/main" id="{A7C9325C-82FA-1447-94F3-75405DB036ED}"/>
              </a:ext>
            </a:extLst>
          </p:cNvPr>
          <p:cNvSpPr>
            <a:spLocks noGrp="1"/>
          </p:cNvSpPr>
          <p:nvPr>
            <p:ph type="body" sz="quarter" idx="14"/>
          </p:nvPr>
        </p:nvSpPr>
        <p:spPr>
          <a:xfrm>
            <a:off x="4267438" y="2029773"/>
            <a:ext cx="3541939" cy="3775603"/>
          </a:xfrm>
        </p:spPr>
        <p:txBody>
          <a:bodyPr/>
          <a:lstStyle/>
          <a:p>
            <a:pPr marL="285750" indent="-285750">
              <a:lnSpc>
                <a:spcPts val="1800"/>
              </a:lnSpc>
              <a:buFont typeface="Arial" panose="020B0604020202020204" pitchFamily="34" charset="0"/>
              <a:buChar char="•"/>
            </a:pPr>
            <a:r>
              <a:rPr lang="en-US" dirty="0">
                <a:solidFill>
                  <a:srgbClr val="000000"/>
                </a:solidFill>
                <a:latin typeface="Roboto Light" panose="02000000000000000000" pitchFamily="2" charset="0"/>
                <a:ea typeface="Roboto Light" panose="02000000000000000000" pitchFamily="2" charset="0"/>
              </a:rPr>
              <a:t>IT needs to reassess temporary technology that was deployed in the early stages of the crisis, making sure that it is fully documented and sustainable.</a:t>
            </a:r>
          </a:p>
          <a:p>
            <a:pPr marL="285750" indent="-285750">
              <a:lnSpc>
                <a:spcPts val="1800"/>
              </a:lnSpc>
              <a:buFont typeface="Arial" panose="020B0604020202020204" pitchFamily="34" charset="0"/>
              <a:buChar char="•"/>
            </a:pPr>
            <a:r>
              <a:rPr lang="en-US" dirty="0">
                <a:solidFill>
                  <a:srgbClr val="000000"/>
                </a:solidFill>
                <a:latin typeface="Roboto Light" panose="02000000000000000000" pitchFamily="2" charset="0"/>
                <a:ea typeface="Roboto Light" panose="02000000000000000000" pitchFamily="2" charset="0"/>
              </a:rPr>
              <a:t>Make the change management process flexible to create agility due to the large number of changes being considered.</a:t>
            </a:r>
          </a:p>
          <a:p>
            <a:pPr marL="285750" indent="-285750">
              <a:lnSpc>
                <a:spcPts val="1800"/>
              </a:lnSpc>
              <a:buFont typeface="Arial" panose="020B0604020202020204" pitchFamily="34" charset="0"/>
              <a:buChar char="•"/>
            </a:pPr>
            <a:r>
              <a:rPr lang="en-US" dirty="0">
                <a:solidFill>
                  <a:srgbClr val="000000"/>
                </a:solidFill>
                <a:latin typeface="Roboto Light" panose="02000000000000000000" pitchFamily="2" charset="0"/>
                <a:ea typeface="Roboto Light" panose="02000000000000000000" pitchFamily="2" charset="0"/>
              </a:rPr>
              <a:t>Develop a supply chain sustainability plan.</a:t>
            </a:r>
          </a:p>
          <a:p>
            <a:pPr marL="285750" indent="-285750">
              <a:lnSpc>
                <a:spcPts val="1800"/>
              </a:lnSpc>
              <a:buFont typeface="Arial" panose="020B0604020202020204" pitchFamily="34" charset="0"/>
              <a:buChar char="•"/>
            </a:pPr>
            <a:r>
              <a:rPr lang="en-US" dirty="0">
                <a:solidFill>
                  <a:srgbClr val="000000"/>
                </a:solidFill>
                <a:latin typeface="Roboto Light" panose="02000000000000000000" pitchFamily="2" charset="0"/>
                <a:ea typeface="Roboto Light" panose="02000000000000000000" pitchFamily="2" charset="0"/>
              </a:rPr>
              <a:t>Reprioritize the entire project portfolio.</a:t>
            </a:r>
          </a:p>
          <a:p>
            <a:pPr marL="285750" indent="-285750">
              <a:lnSpc>
                <a:spcPts val="1800"/>
              </a:lnSpc>
              <a:buFont typeface="Arial" panose="020B0604020202020204" pitchFamily="34" charset="0"/>
              <a:buChar char="•"/>
            </a:pPr>
            <a:r>
              <a:rPr lang="en-US" dirty="0">
                <a:solidFill>
                  <a:srgbClr val="000000"/>
                </a:solidFill>
                <a:latin typeface="Roboto Light" panose="02000000000000000000" pitchFamily="2" charset="0"/>
                <a:ea typeface="Roboto Light" panose="02000000000000000000" pitchFamily="2" charset="0"/>
              </a:rPr>
              <a:t>Develop strategic vendor-management capabilities.</a:t>
            </a:r>
          </a:p>
          <a:p>
            <a:pPr marL="285750" indent="-285750">
              <a:lnSpc>
                <a:spcPts val="1800"/>
              </a:lnSpc>
              <a:buFont typeface="Arial" panose="020B0604020202020204" pitchFamily="34" charset="0"/>
              <a:buChar char="•"/>
            </a:pPr>
            <a:r>
              <a:rPr lang="en-US" dirty="0">
                <a:solidFill>
                  <a:srgbClr val="000000"/>
                </a:solidFill>
                <a:latin typeface="Roboto Light" panose="02000000000000000000" pitchFamily="2" charset="0"/>
                <a:ea typeface="Roboto Light" panose="02000000000000000000" pitchFamily="2" charset="0"/>
              </a:rPr>
              <a:t>Implement screening and contactless tools for the business.</a:t>
            </a:r>
          </a:p>
        </p:txBody>
      </p:sp>
      <p:sp>
        <p:nvSpPr>
          <p:cNvPr id="7" name="Text Placeholder 6">
            <a:extLst>
              <a:ext uri="{FF2B5EF4-FFF2-40B4-BE49-F238E27FC236}">
                <a16:creationId xmlns:a16="http://schemas.microsoft.com/office/drawing/2014/main" id="{59A6EC1C-F28C-7B4C-8F22-A6457C4B8A70}"/>
              </a:ext>
            </a:extLst>
          </p:cNvPr>
          <p:cNvSpPr>
            <a:spLocks noGrp="1"/>
          </p:cNvSpPr>
          <p:nvPr>
            <p:ph type="body" sz="quarter" idx="15"/>
          </p:nvPr>
        </p:nvSpPr>
        <p:spPr>
          <a:xfrm>
            <a:off x="4267438" y="1652858"/>
            <a:ext cx="3541939" cy="297275"/>
          </a:xfrm>
        </p:spPr>
        <p:txBody>
          <a:bodyPr/>
          <a:lstStyle/>
          <a:p>
            <a:r>
              <a:rPr lang="en-US" b="1" dirty="0">
                <a:latin typeface="Roboto Light" panose="02000000000000000000" pitchFamily="2" charset="0"/>
                <a:ea typeface="Roboto Light" panose="02000000000000000000" pitchFamily="2" charset="0"/>
              </a:rPr>
              <a:t>Continuing in Crisis (Mid-Term)</a:t>
            </a:r>
          </a:p>
        </p:txBody>
      </p:sp>
      <p:sp>
        <p:nvSpPr>
          <p:cNvPr id="8" name="Text Placeholder 7">
            <a:extLst>
              <a:ext uri="{FF2B5EF4-FFF2-40B4-BE49-F238E27FC236}">
                <a16:creationId xmlns:a16="http://schemas.microsoft.com/office/drawing/2014/main" id="{90AD9441-D636-F047-A10D-3ADBEEBBB987}"/>
              </a:ext>
            </a:extLst>
          </p:cNvPr>
          <p:cNvSpPr>
            <a:spLocks noGrp="1"/>
          </p:cNvSpPr>
          <p:nvPr>
            <p:ph type="body" sz="quarter" idx="16"/>
          </p:nvPr>
        </p:nvSpPr>
        <p:spPr>
          <a:xfrm>
            <a:off x="8129689" y="1950133"/>
            <a:ext cx="3541939" cy="3240486"/>
          </a:xfrm>
        </p:spPr>
        <p:txBody>
          <a:bodyPr/>
          <a:lstStyle/>
          <a:p>
            <a:pPr marL="285750" indent="-285750">
              <a:lnSpc>
                <a:spcPts val="1800"/>
              </a:lnSpc>
              <a:buFont typeface="Arial" panose="020B0604020202020204" pitchFamily="34" charset="0"/>
              <a:buChar char="•"/>
            </a:pPr>
            <a:r>
              <a:rPr lang="en-CA" dirty="0">
                <a:solidFill>
                  <a:srgbClr val="000000"/>
                </a:solidFill>
                <a:latin typeface="Roboto Light" panose="02000000000000000000" pitchFamily="2" charset="0"/>
                <a:ea typeface="Roboto Light" panose="02000000000000000000" pitchFamily="2" charset="0"/>
              </a:rPr>
              <a:t>Formalize WFH processes and policies. </a:t>
            </a:r>
          </a:p>
          <a:p>
            <a:pPr marL="285750" indent="-285750">
              <a:lnSpc>
                <a:spcPts val="1800"/>
              </a:lnSpc>
              <a:buFont typeface="Arial" panose="020B0604020202020204" pitchFamily="34" charset="0"/>
              <a:buChar char="•"/>
            </a:pPr>
            <a:r>
              <a:rPr lang="en-CA" dirty="0">
                <a:solidFill>
                  <a:srgbClr val="000000"/>
                </a:solidFill>
                <a:latin typeface="Roboto Light" panose="02000000000000000000" pitchFamily="2" charset="0"/>
                <a:ea typeface="Roboto Light" panose="02000000000000000000" pitchFamily="2" charset="0"/>
              </a:rPr>
              <a:t>Revise security strategy and incorporate WFH processes.</a:t>
            </a:r>
          </a:p>
          <a:p>
            <a:pPr marL="285750" indent="-285750">
              <a:lnSpc>
                <a:spcPts val="1800"/>
              </a:lnSpc>
              <a:buFont typeface="Arial" panose="020B0604020202020204" pitchFamily="34" charset="0"/>
              <a:buChar char="•"/>
            </a:pPr>
            <a:r>
              <a:rPr lang="en-CA" dirty="0">
                <a:solidFill>
                  <a:srgbClr val="000000"/>
                </a:solidFill>
                <a:latin typeface="Roboto Light" panose="02000000000000000000" pitchFamily="2" charset="0"/>
                <a:ea typeface="Roboto Light" panose="02000000000000000000" pitchFamily="2" charset="0"/>
              </a:rPr>
              <a:t>Plan for bringing employees back on site and update the BCP and DRP plans to ensure readiness for a new wave. </a:t>
            </a:r>
          </a:p>
          <a:p>
            <a:pPr marL="285750" indent="-285750">
              <a:lnSpc>
                <a:spcPts val="1800"/>
              </a:lnSpc>
              <a:buFont typeface="Arial" panose="020B0604020202020204" pitchFamily="34" charset="0"/>
              <a:buChar char="•"/>
            </a:pPr>
            <a:r>
              <a:rPr lang="en-US" dirty="0">
                <a:solidFill>
                  <a:srgbClr val="000000"/>
                </a:solidFill>
                <a:latin typeface="Roboto Light" panose="02000000000000000000" pitchFamily="2" charset="0"/>
                <a:ea typeface="Roboto Light" panose="02000000000000000000" pitchFamily="2" charset="0"/>
              </a:rPr>
              <a:t>Update strategic plans and backlog to generate new priorities. </a:t>
            </a:r>
          </a:p>
          <a:p>
            <a:pPr marL="285750" indent="-285750">
              <a:lnSpc>
                <a:spcPts val="1800"/>
              </a:lnSpc>
              <a:buFont typeface="Arial" panose="020B0604020202020204" pitchFamily="34" charset="0"/>
              <a:buChar char="•"/>
            </a:pPr>
            <a:r>
              <a:rPr lang="en-US" dirty="0">
                <a:solidFill>
                  <a:srgbClr val="000000"/>
                </a:solidFill>
                <a:latin typeface="Roboto Light" panose="02000000000000000000" pitchFamily="2" charset="0"/>
                <a:ea typeface="Roboto Light" panose="02000000000000000000" pitchFamily="2" charset="0"/>
              </a:rPr>
              <a:t>Review innovation resulting from the pandemic crisis and conduct an updated SWOT analysis. </a:t>
            </a:r>
          </a:p>
          <a:p>
            <a:pPr marL="285750" indent="-285750">
              <a:lnSpc>
                <a:spcPts val="1800"/>
              </a:lnSpc>
              <a:buFont typeface="Arial" panose="020B0604020202020204" pitchFamily="34" charset="0"/>
              <a:buChar char="•"/>
            </a:pPr>
            <a:r>
              <a:rPr lang="en-US" dirty="0">
                <a:solidFill>
                  <a:srgbClr val="000000"/>
                </a:solidFill>
                <a:latin typeface="Roboto Light" panose="02000000000000000000" pitchFamily="2" charset="0"/>
                <a:ea typeface="Roboto Light" panose="02000000000000000000" pitchFamily="2" charset="0"/>
              </a:rPr>
              <a:t>Conduct a technology and risk management review to determine whether to keep or suspend practices specific to Covid-19.</a:t>
            </a:r>
          </a:p>
        </p:txBody>
      </p:sp>
      <p:sp>
        <p:nvSpPr>
          <p:cNvPr id="9" name="Text Placeholder 8">
            <a:extLst>
              <a:ext uri="{FF2B5EF4-FFF2-40B4-BE49-F238E27FC236}">
                <a16:creationId xmlns:a16="http://schemas.microsoft.com/office/drawing/2014/main" id="{6C42E00F-3E3D-DB41-AFB7-AF68944040C3}"/>
              </a:ext>
            </a:extLst>
          </p:cNvPr>
          <p:cNvSpPr>
            <a:spLocks noGrp="1"/>
          </p:cNvSpPr>
          <p:nvPr>
            <p:ph type="body" sz="quarter" idx="17"/>
          </p:nvPr>
        </p:nvSpPr>
        <p:spPr>
          <a:xfrm>
            <a:off x="8129689" y="1652858"/>
            <a:ext cx="3541939" cy="297275"/>
          </a:xfrm>
        </p:spPr>
        <p:txBody>
          <a:bodyPr/>
          <a:lstStyle/>
          <a:p>
            <a:r>
              <a:rPr lang="en-US" b="1" dirty="0">
                <a:latin typeface="Roboto Light" panose="02000000000000000000" pitchFamily="2" charset="0"/>
                <a:ea typeface="Roboto Light" panose="02000000000000000000" pitchFamily="2" charset="0"/>
              </a:rPr>
              <a:t>Crisis Resolved (Long-Term)</a:t>
            </a:r>
          </a:p>
        </p:txBody>
      </p:sp>
      <p:sp>
        <p:nvSpPr>
          <p:cNvPr id="10" name="Text Placeholder 5">
            <a:extLst>
              <a:ext uri="{FF2B5EF4-FFF2-40B4-BE49-F238E27FC236}">
                <a16:creationId xmlns:a16="http://schemas.microsoft.com/office/drawing/2014/main" id="{3F7C00A9-F23A-481A-AFB3-48EC6D46E3AD}"/>
              </a:ext>
            </a:extLst>
          </p:cNvPr>
          <p:cNvSpPr txBox="1">
            <a:spLocks/>
          </p:cNvSpPr>
          <p:nvPr/>
        </p:nvSpPr>
        <p:spPr>
          <a:xfrm>
            <a:off x="354059" y="2109415"/>
            <a:ext cx="3541939" cy="3775602"/>
          </a:xfrm>
          <a:prstGeom prst="rect">
            <a:avLst/>
          </a:prstGeom>
        </p:spPr>
        <p:txBody>
          <a:bodyPr vert="horz" lIns="0" tIns="0" rIns="0" bIns="0" rtlCol="0">
            <a:noAutofit/>
          </a:bodyPr>
          <a:lstStyle>
            <a:lvl1pPr marL="0" indent="0" algn="l" defTabSz="914400" rtl="0" eaLnBrk="1" latinLnBrk="0" hangingPunct="1">
              <a:lnSpc>
                <a:spcPts val="17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154" indent="0" algn="l" defTabSz="914400" rtl="0" eaLnBrk="1" latinLnBrk="0" hangingPunct="1">
              <a:lnSpc>
                <a:spcPts val="1700"/>
              </a:lnSpc>
              <a:spcBef>
                <a:spcPts val="500"/>
              </a:spcBef>
              <a:buFont typeface="Arial" panose="020B0604020202020204" pitchFamily="34" charset="0"/>
              <a:buNone/>
              <a:defRPr sz="1400" b="0" i="0" kern="1200">
                <a:solidFill>
                  <a:srgbClr val="4B4B4B"/>
                </a:solidFill>
                <a:latin typeface="Arial" panose="020B0604020202020204" pitchFamily="34" charset="0"/>
                <a:ea typeface="Roboto Light" panose="02000000000000000000" pitchFamily="2" charset="0"/>
                <a:cs typeface="Arial" panose="020B0604020202020204" pitchFamily="34" charset="0"/>
              </a:defRPr>
            </a:lvl2pPr>
            <a:lvl3pPr marL="914309" indent="0" algn="l" defTabSz="914400" rtl="0" eaLnBrk="1" latinLnBrk="0" hangingPunct="1">
              <a:lnSpc>
                <a:spcPts val="1700"/>
              </a:lnSpc>
              <a:spcBef>
                <a:spcPts val="500"/>
              </a:spcBef>
              <a:buFont typeface="Arial" panose="020B0604020202020204" pitchFamily="34" charset="0"/>
              <a:buNone/>
              <a:defRPr sz="1400" b="0" i="0" kern="1200">
                <a:solidFill>
                  <a:srgbClr val="4B4B4B"/>
                </a:solidFill>
                <a:latin typeface="Arial" panose="020B0604020202020204" pitchFamily="34" charset="0"/>
                <a:ea typeface="Roboto Light" panose="02000000000000000000" pitchFamily="2" charset="0"/>
                <a:cs typeface="Arial" panose="020B0604020202020204" pitchFamily="34" charset="0"/>
              </a:defRPr>
            </a:lvl3pPr>
            <a:lvl4pPr marL="1371463" indent="0" algn="l" defTabSz="914400" rtl="0" eaLnBrk="1" latinLnBrk="0" hangingPunct="1">
              <a:lnSpc>
                <a:spcPts val="1700"/>
              </a:lnSpc>
              <a:spcBef>
                <a:spcPts val="500"/>
              </a:spcBef>
              <a:buFont typeface="Arial" panose="020B0604020202020204" pitchFamily="34" charset="0"/>
              <a:buNone/>
              <a:defRPr sz="1400" b="0" i="0" kern="1200">
                <a:solidFill>
                  <a:srgbClr val="4B4B4B"/>
                </a:solidFill>
                <a:latin typeface="Arial" panose="020B0604020202020204" pitchFamily="34" charset="0"/>
                <a:ea typeface="Roboto Light" panose="02000000000000000000" pitchFamily="2" charset="0"/>
                <a:cs typeface="Arial" panose="020B0604020202020204" pitchFamily="34" charset="0"/>
              </a:defRPr>
            </a:lvl4pPr>
            <a:lvl5pPr marL="1828617" indent="0" algn="l" defTabSz="914400" rtl="0" eaLnBrk="1" latinLnBrk="0" hangingPunct="1">
              <a:lnSpc>
                <a:spcPts val="1700"/>
              </a:lnSpc>
              <a:spcBef>
                <a:spcPts val="500"/>
              </a:spcBef>
              <a:buFont typeface="Arial" panose="020B0604020202020204" pitchFamily="34" charset="0"/>
              <a:buNone/>
              <a:defRPr sz="1400" b="0" i="0" kern="1200">
                <a:solidFill>
                  <a:srgbClr val="4B4B4B"/>
                </a:solidFill>
                <a:latin typeface="Arial" panose="020B0604020202020204" pitchFamily="34" charset="0"/>
                <a:ea typeface="Roboto Light"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ts val="18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Arial Narrow" panose="020B0604020202020204" pitchFamily="34" charset="0"/>
              </a:rPr>
              <a:t>Immediate disruption of the entire supply chain causing stoppages, order cancelations, and delays.</a:t>
            </a:r>
          </a:p>
          <a:p>
            <a:pPr marL="285750" marR="0" lvl="0" indent="-285750" algn="l" defTabSz="914400" rtl="0" eaLnBrk="1" fontAlgn="auto" latinLnBrk="0" hangingPunct="1">
              <a:lnSpc>
                <a:spcPts val="18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Arial Narrow" panose="020B0604020202020204" pitchFamily="34" charset="0"/>
              </a:rPr>
              <a:t>Increased demand for necessities such as food, toiletry products, and cleaning supplies. </a:t>
            </a:r>
          </a:p>
          <a:p>
            <a:pPr marL="285750" marR="0" lvl="0" indent="-285750" algn="l" defTabSz="914400" rtl="0" eaLnBrk="1" fontAlgn="auto" latinLnBrk="0" hangingPunct="1">
              <a:lnSpc>
                <a:spcPts val="18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Arial Narrow" panose="020B0604020202020204" pitchFamily="34" charset="0"/>
              </a:rPr>
              <a:t>Added production shifts to cope with increased demand for some industries.</a:t>
            </a:r>
          </a:p>
          <a:p>
            <a:pPr marL="285750" marR="0" lvl="0" indent="-285750" algn="l" defTabSz="914400" rtl="0" eaLnBrk="1" fontAlgn="auto" latinLnBrk="0" hangingPunct="1">
              <a:lnSpc>
                <a:spcPts val="18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Arial Narrow" panose="020B0604020202020204" pitchFamily="34" charset="0"/>
              </a:rPr>
              <a:t>Adapted operations with reduced staff on site and pivoting operations to work from home for employees who don’t need access to the shop floor.</a:t>
            </a:r>
          </a:p>
          <a:p>
            <a:pPr marL="285750" marR="0" lvl="0" indent="-285750" algn="l" defTabSz="914400" rtl="0" eaLnBrk="1" fontAlgn="auto" latinLnBrk="0" hangingPunct="1">
              <a:lnSpc>
                <a:spcPts val="18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Arial Narrow" panose="020B0604020202020204" pitchFamily="34" charset="0"/>
              </a:rPr>
              <a:t>IT set up alternatives for remote access and leveraged online collaboration tools.</a:t>
            </a:r>
          </a:p>
        </p:txBody>
      </p:sp>
      <p:sp>
        <p:nvSpPr>
          <p:cNvPr id="11" name="Slide Number Placeholder 2">
            <a:extLst>
              <a:ext uri="{FF2B5EF4-FFF2-40B4-BE49-F238E27FC236}">
                <a16:creationId xmlns:a16="http://schemas.microsoft.com/office/drawing/2014/main" id="{0F42355C-9738-4D8D-AB42-329057435FCD}"/>
              </a:ext>
            </a:extLst>
          </p:cNvPr>
          <p:cNvSpPr txBox="1">
            <a:spLocks/>
          </p:cNvSpPr>
          <p:nvPr/>
        </p:nvSpPr>
        <p:spPr>
          <a:xfrm>
            <a:off x="9800750" y="6606254"/>
            <a:ext cx="2240414" cy="121252"/>
          </a:xfrm>
          <a:prstGeom prst="rect">
            <a:avLst/>
          </a:prstGeom>
        </p:spPr>
        <p:txBody>
          <a:bodyPr wrap="square" lIns="0" tIns="0" rIns="0" bIns="0">
            <a:noAutofit/>
          </a:bodyPr>
          <a:lstStyle>
            <a:defPPr>
              <a:defRPr lang="en-US"/>
            </a:defPPr>
            <a:lvl1pPr marL="0" algn="r" defTabSz="914400" rtl="0" eaLnBrk="1" latinLnBrk="0" hangingPunct="1">
              <a:defRPr sz="788" b="0" i="0" kern="1200" spc="0" baseline="0">
                <a:solidFill>
                  <a:srgbClr val="636363"/>
                </a:solidFill>
                <a:latin typeface="Exo" pitchFamily="2" charset="77"/>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r>
              <a:rPr kumimoji="0" lang="en-CA" sz="788" b="0" i="0" u="none" strike="noStrike" kern="1200" cap="none" spc="-18" normalizeH="0" baseline="0" noProof="0" dirty="0">
                <a:ln>
                  <a:noFill/>
                </a:ln>
                <a:solidFill>
                  <a:srgbClr val="636363"/>
                </a:solidFill>
                <a:effectLst/>
                <a:uLnTx/>
                <a:uFillTx/>
                <a:latin typeface="Exo" pitchFamily="2" charset="77"/>
                <a:ea typeface="+mn-ea"/>
                <a:cs typeface="Arial"/>
              </a:rPr>
              <a:t>Info-</a:t>
            </a:r>
            <a:r>
              <a:rPr kumimoji="0" lang="en-CA" sz="788" b="0" i="0" u="none" strike="noStrike" kern="1200" cap="none" spc="-103" normalizeH="0" baseline="0" noProof="0" dirty="0">
                <a:ln>
                  <a:noFill/>
                </a:ln>
                <a:solidFill>
                  <a:srgbClr val="636363"/>
                </a:solidFill>
                <a:effectLst/>
                <a:uLnTx/>
                <a:uFillTx/>
                <a:latin typeface="Exo" pitchFamily="2" charset="77"/>
                <a:ea typeface="+mn-ea"/>
                <a:cs typeface="Arial"/>
              </a:rPr>
              <a:t>T</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ec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Researc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Grou</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p   |   </a:t>
            </a:r>
            <a:fld id="{81D60167-4931-47E6-BA6A-407CBD079E47}" type="slidenum">
              <a:rPr kumimoji="0" sz="788" b="0" i="0" u="none" strike="noStrike" kern="1200" cap="none" spc="6" normalizeH="0" baseline="0" noProof="0" smtClean="0">
                <a:ln>
                  <a:noFill/>
                </a:ln>
                <a:solidFill>
                  <a:srgbClr val="636363"/>
                </a:solidFill>
                <a:effectLst/>
                <a:uLnTx/>
                <a:uFillTx/>
                <a:latin typeface="Exo" pitchFamily="2" charset="77"/>
                <a:ea typeface="+mn-ea"/>
                <a:cs typeface="Arial" panose="020B0604020202020204" pitchFamily="34" charset="0"/>
              </a:rPr>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t>22</a:t>
            </a:fld>
            <a:endParaRPr kumimoji="0" sz="788" b="0" i="0" u="none" strike="noStrike" kern="1200" cap="none" spc="6" normalizeH="0" baseline="0" noProof="0" dirty="0">
              <a:ln>
                <a:noFill/>
              </a:ln>
              <a:solidFill>
                <a:srgbClr val="636363"/>
              </a:solidFill>
              <a:effectLst/>
              <a:uLnTx/>
              <a:uFillTx/>
              <a:latin typeface="Exo" pitchFamily="2" charset="77"/>
              <a:ea typeface="+mn-ea"/>
              <a:cs typeface="Arial" panose="020B0604020202020204" pitchFamily="34" charset="0"/>
            </a:endParaRPr>
          </a:p>
        </p:txBody>
      </p:sp>
    </p:spTree>
    <p:extLst>
      <p:ext uri="{BB962C8B-B14F-4D97-AF65-F5344CB8AC3E}">
        <p14:creationId xmlns:p14="http://schemas.microsoft.com/office/powerpoint/2010/main" val="3778648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640755EE-C9A5-486A-87A6-37BFD7D13276}"/>
              </a:ext>
            </a:extLst>
          </p:cNvPr>
          <p:cNvSpPr txBox="1">
            <a:spLocks/>
          </p:cNvSpPr>
          <p:nvPr/>
        </p:nvSpPr>
        <p:spPr>
          <a:xfrm>
            <a:off x="8562048" y="2081804"/>
            <a:ext cx="3234848" cy="4235943"/>
          </a:xfrm>
          <a:prstGeom prst="rect">
            <a:avLst/>
          </a:prstGeom>
          <a:solidFill>
            <a:schemeClr val="bg1"/>
          </a:solidFill>
          <a:effectLst>
            <a:outerShdw blurRad="254000" sx="102000" sy="102000" algn="ctr" rotWithShape="0">
              <a:prstClr val="black">
                <a:alpha val="25000"/>
              </a:prstClr>
            </a:outerShdw>
          </a:effectLst>
        </p:spPr>
        <p:txBody>
          <a:bodyPr vert="horz" wrap="square" lIns="180000" tIns="180000" rIns="180000" bIns="180000" rtlCol="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717272"/>
                </a:solidFill>
                <a:latin typeface="Roboto Condensed Light" panose="02000000000000000000" pitchFamily="2" charset="0"/>
                <a:ea typeface="Roboto Condensed Light"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rgbClr val="4B4B4B"/>
                </a:solidFill>
                <a:latin typeface="Roboto Condensed Light" panose="02000000000000000000" pitchFamily="2" charset="0"/>
                <a:ea typeface="Roboto Condensed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rgbClr val="4B4B4B"/>
                </a:solidFill>
                <a:latin typeface="Roboto Condensed Light" panose="02000000000000000000" pitchFamily="2" charset="0"/>
                <a:ea typeface="Roboto Condensed Light" panose="02000000000000000000" pitchFamily="2" charset="0"/>
                <a:cs typeface="+mn-cs"/>
              </a:defRPr>
            </a:lvl3pPr>
            <a:lvl4pPr marL="1600200" indent="-228600" algn="l" defTabSz="914400" rtl="0" eaLnBrk="1" latinLnBrk="0" hangingPunct="1">
              <a:lnSpc>
                <a:spcPts val="2000"/>
              </a:lnSpc>
              <a:spcBef>
                <a:spcPts val="500"/>
              </a:spcBef>
              <a:buFont typeface="Arial" panose="020B0604020202020204" pitchFamily="34" charset="0"/>
              <a:buChar char="•"/>
              <a:defRPr sz="1600" b="0" i="0" kern="1200">
                <a:solidFill>
                  <a:srgbClr val="4B4B4B"/>
                </a:solidFill>
                <a:latin typeface="Roboto Condensed Light" panose="02000000000000000000" pitchFamily="2" charset="0"/>
                <a:ea typeface="Roboto Condensed Light" panose="02000000000000000000" pitchFamily="2" charset="0"/>
                <a:cs typeface="+mn-cs"/>
              </a:defRPr>
            </a:lvl4pPr>
            <a:lvl5pPr marL="2057400" indent="-228600" algn="l" defTabSz="914400" rtl="0" eaLnBrk="1" latinLnBrk="0" hangingPunct="1">
              <a:lnSpc>
                <a:spcPts val="1600"/>
              </a:lnSpc>
              <a:spcBef>
                <a:spcPts val="500"/>
              </a:spcBef>
              <a:buFont typeface="Arial" panose="020B0604020202020204" pitchFamily="34" charset="0"/>
              <a:buChar char="•"/>
              <a:defRPr sz="1600" b="0" i="0" kern="1200">
                <a:solidFill>
                  <a:srgbClr val="4B4B4B"/>
                </a:solidFill>
                <a:latin typeface="Roboto Condensed Light" panose="02000000000000000000" pitchFamily="2" charset="0"/>
                <a:ea typeface="Roboto Condensed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ts val="18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Contact tracing initiatives.</a:t>
            </a:r>
          </a:p>
          <a:p>
            <a:pPr marL="285750" marR="0" lvl="0" indent="-285750" algn="l" defTabSz="914400" rtl="0" eaLnBrk="1" fontAlgn="auto" latinLnBrk="0" hangingPunct="1">
              <a:lnSpc>
                <a:spcPts val="18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Asset management tracking initiatives.</a:t>
            </a:r>
          </a:p>
          <a:p>
            <a:pPr marL="285750" marR="0" lvl="0" indent="-285750" algn="l" defTabSz="914400" rtl="0" eaLnBrk="1" fontAlgn="auto" latinLnBrk="0" hangingPunct="1">
              <a:lnSpc>
                <a:spcPts val="1800"/>
              </a:lnSpc>
              <a:spcBef>
                <a:spcPts val="600"/>
              </a:spcBef>
              <a:spcAft>
                <a:spcPts val="0"/>
              </a:spcAft>
              <a:buClrTx/>
              <a:buSzTx/>
              <a:buFont typeface="Arial" panose="020B0604020202020204" pitchFamily="34" charset="0"/>
              <a:buChar char="•"/>
              <a:tabLst/>
              <a:defRPr/>
            </a:pPr>
            <a:r>
              <a:rPr lang="en-US" sz="1200" dirty="0">
                <a:solidFill>
                  <a:srgbClr val="494949">
                    <a:lumMod val="75000"/>
                  </a:srgbClr>
                </a:solidFill>
                <a:latin typeface="Roboto Light" panose="02000000000000000000" pitchFamily="2" charset="0"/>
                <a:ea typeface="Roboto Light" panose="02000000000000000000" pitchFamily="2" charset="0"/>
              </a:rPr>
              <a:t>Employee scanning/counting tools. </a:t>
            </a:r>
          </a:p>
          <a:p>
            <a:pPr marL="285750" marR="0" lvl="0" indent="-285750" algn="l" defTabSz="914400" rtl="0" eaLnBrk="1" fontAlgn="auto" latinLnBrk="0" hangingPunct="1">
              <a:lnSpc>
                <a:spcPts val="18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Temperature monitoring. </a:t>
            </a:r>
          </a:p>
          <a:p>
            <a:pPr marL="285750" marR="0" lvl="0" indent="-285750" algn="l" defTabSz="914400" rtl="0" eaLnBrk="1" fontAlgn="auto" latinLnBrk="0" hangingPunct="1">
              <a:lnSpc>
                <a:spcPts val="18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Capacity analysis initiatives.</a:t>
            </a:r>
          </a:p>
          <a:p>
            <a:pPr marL="285750" marR="0" lvl="0" indent="-285750" algn="l" defTabSz="914400" rtl="0" eaLnBrk="1" fontAlgn="auto" latinLnBrk="0" hangingPunct="1">
              <a:lnSpc>
                <a:spcPts val="18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Labor scheduling software.</a:t>
            </a:r>
          </a:p>
          <a:p>
            <a:pPr marL="285750" marR="0" lvl="0" indent="-285750" algn="l" defTabSz="914400" rtl="0" eaLnBrk="1" fontAlgn="auto" latinLnBrk="0" hangingPunct="1">
              <a:lnSpc>
                <a:spcPts val="18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Physical/digital separation of multi-facility workers</a:t>
            </a:r>
            <a:r>
              <a:rPr kumimoji="0" lang="en-US" sz="1200" b="0" i="0" u="none" strike="noStrike" kern="1200" cap="none" spc="0" normalizeH="0" baseline="0" noProof="0" dirty="0">
                <a:ln>
                  <a:noFill/>
                </a:ln>
                <a:solidFill>
                  <a:srgbClr val="717272"/>
                </a:solidFill>
                <a:effectLst/>
                <a:uLnTx/>
                <a:uFillTx/>
                <a:latin typeface="Roboto Light" panose="02000000000000000000" pitchFamily="2" charset="0"/>
                <a:ea typeface="Roboto Light" panose="02000000000000000000" pitchFamily="2" charset="0"/>
                <a:cs typeface="+mn-cs"/>
              </a:rPr>
              <a:t>.</a:t>
            </a:r>
          </a:p>
          <a:p>
            <a:pPr marL="285750" marR="0" lvl="0" indent="-285750" algn="l" defTabSz="914400" rtl="0" eaLnBrk="1" fontAlgn="auto" latinLnBrk="0" hangingPunct="1">
              <a:lnSpc>
                <a:spcPts val="18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New tools to deal with remote workers/suppliers/customers.</a:t>
            </a:r>
          </a:p>
          <a:p>
            <a:pPr marL="285750" marR="0" lvl="0" indent="-285750" algn="l" defTabSz="914400" rtl="0" eaLnBrk="1" fontAlgn="auto" latinLnBrk="0" hangingPunct="1">
              <a:lnSpc>
                <a:spcPts val="1800"/>
              </a:lnSpc>
              <a:spcBef>
                <a:spcPts val="600"/>
              </a:spcBef>
              <a:spcAft>
                <a:spcPts val="0"/>
              </a:spcAft>
              <a:buClrTx/>
              <a:buSzTx/>
              <a:buFont typeface="Arial" panose="020B0604020202020204" pitchFamily="34" charset="0"/>
              <a:buChar char="•"/>
              <a:tabLst/>
              <a:defRPr/>
            </a:pPr>
            <a:r>
              <a:rPr kumimoji="0" lang="en-CA" sz="1200" b="1"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Others? </a:t>
            </a:r>
            <a:r>
              <a:rPr kumimoji="0" lang="en-CA" sz="12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List them here.</a:t>
            </a:r>
          </a:p>
        </p:txBody>
      </p:sp>
      <p:sp>
        <p:nvSpPr>
          <p:cNvPr id="11" name="Text Placeholder 4">
            <a:extLst>
              <a:ext uri="{FF2B5EF4-FFF2-40B4-BE49-F238E27FC236}">
                <a16:creationId xmlns:a16="http://schemas.microsoft.com/office/drawing/2014/main" id="{316D6EE2-0276-4AA2-BEBD-C5D704F4D478}"/>
              </a:ext>
            </a:extLst>
          </p:cNvPr>
          <p:cNvSpPr txBox="1">
            <a:spLocks/>
          </p:cNvSpPr>
          <p:nvPr/>
        </p:nvSpPr>
        <p:spPr>
          <a:xfrm>
            <a:off x="8562048" y="1415968"/>
            <a:ext cx="3435932" cy="458523"/>
          </a:xfrm>
          <a:prstGeom prst="rect">
            <a:avLst/>
          </a:prstGeom>
          <a:solidFill>
            <a:schemeClr val="bg1"/>
          </a:solidFill>
        </p:spPr>
        <p:txBody>
          <a:bodyPr vert="horz" lIns="72000" tIns="0" rIns="7200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accent1"/>
                </a:solidFill>
                <a:latin typeface="Montserrat SemiBo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1" i="0" kern="1200">
                <a:solidFill>
                  <a:schemeClr val="accent1"/>
                </a:solidFill>
                <a:latin typeface="Montserrat SemiBold" pitchFamily="2" charset="77"/>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1" i="0" kern="1200">
                <a:solidFill>
                  <a:schemeClr val="accent1"/>
                </a:solidFill>
                <a:latin typeface="Montserrat SemiBold" pitchFamily="2" charset="77"/>
                <a:ea typeface="Roboto Light" panose="02000000000000000000" pitchFamily="2" charset="0"/>
                <a:cs typeface="+mn-cs"/>
              </a:defRPr>
            </a:lvl3pPr>
            <a:lvl4pPr marL="1600200" indent="-228600" algn="l" defTabSz="914400" rtl="0" eaLnBrk="1" latinLnBrk="0" hangingPunct="1">
              <a:lnSpc>
                <a:spcPts val="2000"/>
              </a:lnSpc>
              <a:spcBef>
                <a:spcPts val="500"/>
              </a:spcBef>
              <a:buFont typeface="Arial" panose="020B0604020202020204" pitchFamily="34" charset="0"/>
              <a:buChar char="•"/>
              <a:defRPr sz="1800" b="1" i="0" kern="1200">
                <a:solidFill>
                  <a:schemeClr val="accent1"/>
                </a:solidFill>
                <a:latin typeface="Montserrat SemiBold" pitchFamily="2" charset="77"/>
                <a:ea typeface="Roboto Light" panose="02000000000000000000" pitchFamily="2" charset="0"/>
                <a:cs typeface="+mn-cs"/>
              </a:defRPr>
            </a:lvl4pPr>
            <a:lvl5pPr marL="2057400" indent="-228600" algn="l" defTabSz="914400" rtl="0" eaLnBrk="1" latinLnBrk="0" hangingPunct="1">
              <a:lnSpc>
                <a:spcPts val="1600"/>
              </a:lnSpc>
              <a:spcBef>
                <a:spcPts val="500"/>
              </a:spcBef>
              <a:buFont typeface="Arial" panose="020B0604020202020204" pitchFamily="34" charset="0"/>
              <a:buChar char="•"/>
              <a:defRPr sz="1800" b="1" i="0" kern="1200">
                <a:solidFill>
                  <a:schemeClr val="accent1"/>
                </a:solidFill>
                <a:latin typeface="Montserrat SemiBold" pitchFamily="2" charset="77"/>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2476B7"/>
                </a:solidFill>
                <a:effectLst/>
                <a:uLnTx/>
                <a:uFillTx/>
                <a:latin typeface="Montserrat SemiBold" pitchFamily="2" charset="77"/>
                <a:ea typeface="+mn-ea"/>
                <a:cs typeface="+mn-cs"/>
              </a:rPr>
              <a:t>IT implications of </a:t>
            </a:r>
            <a:br>
              <a:rPr kumimoji="0" lang="en-US" sz="2000" b="1" i="0" u="none" strike="noStrike" kern="1200" cap="none" spc="0" normalizeH="0" baseline="0" noProof="0" dirty="0">
                <a:ln>
                  <a:noFill/>
                </a:ln>
                <a:solidFill>
                  <a:srgbClr val="2476B7"/>
                </a:solidFill>
                <a:effectLst/>
                <a:uLnTx/>
                <a:uFillTx/>
                <a:latin typeface="Montserrat SemiBold" pitchFamily="2" charset="77"/>
                <a:ea typeface="+mn-ea"/>
                <a:cs typeface="+mn-cs"/>
              </a:rPr>
            </a:br>
            <a:r>
              <a:rPr kumimoji="0" lang="en-US" sz="2000" b="1" i="0" u="none" strike="noStrike" kern="1200" cap="none" spc="0" normalizeH="0" baseline="0" noProof="0" dirty="0">
                <a:ln>
                  <a:noFill/>
                </a:ln>
                <a:solidFill>
                  <a:srgbClr val="2476B7"/>
                </a:solidFill>
                <a:effectLst/>
                <a:uLnTx/>
                <a:uFillTx/>
                <a:latin typeface="Montserrat SemiBold" pitchFamily="2" charset="77"/>
                <a:ea typeface="+mn-ea"/>
                <a:cs typeface="+mn-cs"/>
              </a:rPr>
              <a:t>COVID-19 factors</a:t>
            </a:r>
          </a:p>
        </p:txBody>
      </p:sp>
      <p:graphicFrame>
        <p:nvGraphicFramePr>
          <p:cNvPr id="12" name="Table 12">
            <a:extLst>
              <a:ext uri="{FF2B5EF4-FFF2-40B4-BE49-F238E27FC236}">
                <a16:creationId xmlns:a16="http://schemas.microsoft.com/office/drawing/2014/main" id="{5A19C52F-1054-470E-A20A-4FCF05D3E01D}"/>
              </a:ext>
            </a:extLst>
          </p:cNvPr>
          <p:cNvGraphicFramePr>
            <a:graphicFrameLocks noGrp="1"/>
          </p:cNvGraphicFramePr>
          <p:nvPr>
            <p:extLst>
              <p:ext uri="{D42A27DB-BD31-4B8C-83A1-F6EECF244321}">
                <p14:modId xmlns:p14="http://schemas.microsoft.com/office/powerpoint/2010/main" val="2244108911"/>
              </p:ext>
            </p:extLst>
          </p:nvPr>
        </p:nvGraphicFramePr>
        <p:xfrm>
          <a:off x="395104" y="1430313"/>
          <a:ext cx="7808736" cy="4162929"/>
        </p:xfrm>
        <a:graphic>
          <a:graphicData uri="http://schemas.openxmlformats.org/drawingml/2006/table">
            <a:tbl>
              <a:tblPr firstRow="1" bandRow="1">
                <a:tableStyleId>{5C22544A-7EE6-4342-B048-85BDC9FD1C3A}</a:tableStyleId>
              </a:tblPr>
              <a:tblGrid>
                <a:gridCol w="2378279">
                  <a:extLst>
                    <a:ext uri="{9D8B030D-6E8A-4147-A177-3AD203B41FA5}">
                      <a16:colId xmlns:a16="http://schemas.microsoft.com/office/drawing/2014/main" val="3084868565"/>
                    </a:ext>
                  </a:extLst>
                </a:gridCol>
                <a:gridCol w="1357614">
                  <a:extLst>
                    <a:ext uri="{9D8B030D-6E8A-4147-A177-3AD203B41FA5}">
                      <a16:colId xmlns:a16="http://schemas.microsoft.com/office/drawing/2014/main" val="1149469990"/>
                    </a:ext>
                  </a:extLst>
                </a:gridCol>
                <a:gridCol w="1357615">
                  <a:extLst>
                    <a:ext uri="{9D8B030D-6E8A-4147-A177-3AD203B41FA5}">
                      <a16:colId xmlns:a16="http://schemas.microsoft.com/office/drawing/2014/main" val="4264596425"/>
                    </a:ext>
                  </a:extLst>
                </a:gridCol>
                <a:gridCol w="1357614">
                  <a:extLst>
                    <a:ext uri="{9D8B030D-6E8A-4147-A177-3AD203B41FA5}">
                      <a16:colId xmlns:a16="http://schemas.microsoft.com/office/drawing/2014/main" val="2530950093"/>
                    </a:ext>
                  </a:extLst>
                </a:gridCol>
                <a:gridCol w="1357614">
                  <a:extLst>
                    <a:ext uri="{9D8B030D-6E8A-4147-A177-3AD203B41FA5}">
                      <a16:colId xmlns:a16="http://schemas.microsoft.com/office/drawing/2014/main" val="1736338974"/>
                    </a:ext>
                  </a:extLst>
                </a:gridCol>
              </a:tblGrid>
              <a:tr h="334155">
                <a:tc>
                  <a:txBody>
                    <a:bodyPr/>
                    <a:lstStyle/>
                    <a:p>
                      <a:r>
                        <a:rPr lang="en-CA" sz="1100" dirty="0"/>
                        <a:t>                     </a:t>
                      </a:r>
                      <a:endParaRPr lang="en-US" sz="1100" dirty="0"/>
                    </a:p>
                  </a:txBody>
                  <a:tcPr>
                    <a:solidFill>
                      <a:schemeClr val="bg1"/>
                    </a:solidFill>
                  </a:tcPr>
                </a:tc>
                <a:tc gridSpan="4">
                  <a:txBody>
                    <a:bodyPr/>
                    <a:lstStyle/>
                    <a:p>
                      <a:pPr algn="ctr"/>
                      <a:r>
                        <a:rPr lang="en-US" sz="1400" dirty="0">
                          <a:latin typeface="Montserrat" panose="00000500000000000000" pitchFamily="2" charset="0"/>
                          <a:ea typeface="Roboto Light" panose="02000000000000000000" pitchFamily="2" charset="0"/>
                        </a:rPr>
                        <a:t>Value Stream Impact</a:t>
                      </a:r>
                    </a:p>
                  </a:txBody>
                  <a:tcPr>
                    <a:solidFill>
                      <a:schemeClr val="accent2"/>
                    </a:solidFill>
                  </a:tcPr>
                </a:tc>
                <a:tc hMerge="1">
                  <a:txBody>
                    <a:bodyPr/>
                    <a:lstStyle/>
                    <a:p>
                      <a:endParaRPr lang="en-US" sz="1100"/>
                    </a:p>
                  </a:txBody>
                  <a:tcPr/>
                </a:tc>
                <a:tc hMerge="1">
                  <a:txBody>
                    <a:bodyPr/>
                    <a:lstStyle/>
                    <a:p>
                      <a:endParaRPr lang="en-US" sz="1100"/>
                    </a:p>
                  </a:txBody>
                  <a:tcPr/>
                </a:tc>
                <a:tc hMerge="1">
                  <a:txBody>
                    <a:bodyPr/>
                    <a:lstStyle/>
                    <a:p>
                      <a:endParaRPr lang="en-US" sz="1100"/>
                    </a:p>
                  </a:txBody>
                  <a:tcPr/>
                </a:tc>
                <a:extLst>
                  <a:ext uri="{0D108BD9-81ED-4DB2-BD59-A6C34878D82A}">
                    <a16:rowId xmlns:a16="http://schemas.microsoft.com/office/drawing/2014/main" val="918349664"/>
                  </a:ext>
                </a:extLst>
              </a:tr>
              <a:tr h="329006">
                <a:tc>
                  <a:txBody>
                    <a:bodyPr/>
                    <a:lstStyle/>
                    <a:p>
                      <a:pPr algn="ctr"/>
                      <a:r>
                        <a:rPr lang="en-US" sz="1400" b="1" dirty="0">
                          <a:solidFill>
                            <a:schemeClr val="bg1"/>
                          </a:solidFill>
                          <a:latin typeface="Montserrat" panose="00000500000000000000" pitchFamily="2" charset="0"/>
                          <a:ea typeface="Roboto Light" panose="02000000000000000000" pitchFamily="2" charset="0"/>
                        </a:rPr>
                        <a:t>COVID-19 Factors Influencing Durable Goods</a:t>
                      </a:r>
                    </a:p>
                  </a:txBody>
                  <a:tcPr>
                    <a:solidFill>
                      <a:schemeClr val="accent2"/>
                    </a:solidFill>
                  </a:tcPr>
                </a:tc>
                <a:tc>
                  <a:txBody>
                    <a:bodyPr/>
                    <a:lstStyle/>
                    <a:p>
                      <a:pPr algn="ctr"/>
                      <a:r>
                        <a:rPr lang="en-CA" sz="1200" b="1" dirty="0">
                          <a:solidFill>
                            <a:schemeClr val="accent6">
                              <a:lumMod val="75000"/>
                            </a:schemeClr>
                          </a:solidFill>
                          <a:latin typeface="Roboto Light" panose="02000000000000000000" pitchFamily="2" charset="0"/>
                          <a:ea typeface="Roboto Light" panose="02000000000000000000" pitchFamily="2" charset="0"/>
                        </a:rPr>
                        <a:t>Design Product</a:t>
                      </a:r>
                      <a:endParaRPr lang="en-US" sz="1200" b="1" dirty="0">
                        <a:solidFill>
                          <a:schemeClr val="accent6">
                            <a:lumMod val="75000"/>
                          </a:schemeClr>
                        </a:solidFill>
                        <a:latin typeface="Roboto Light" panose="02000000000000000000" pitchFamily="2" charset="0"/>
                        <a:ea typeface="Roboto Light" panose="02000000000000000000" pitchFamily="2" charset="0"/>
                      </a:endParaRPr>
                    </a:p>
                  </a:txBody>
                  <a:tcPr anchor="ctr">
                    <a:solidFill>
                      <a:schemeClr val="bg1">
                        <a:lumMod val="85000"/>
                      </a:schemeClr>
                    </a:solidFill>
                  </a:tcPr>
                </a:tc>
                <a:tc>
                  <a:txBody>
                    <a:bodyPr/>
                    <a:lstStyle/>
                    <a:p>
                      <a:pPr algn="ctr"/>
                      <a:r>
                        <a:rPr lang="en-CA" sz="1200" b="1" dirty="0">
                          <a:solidFill>
                            <a:schemeClr val="accent6">
                              <a:lumMod val="75000"/>
                            </a:schemeClr>
                          </a:solidFill>
                          <a:latin typeface="Roboto Light" panose="02000000000000000000" pitchFamily="2" charset="0"/>
                          <a:ea typeface="Roboto Light" panose="02000000000000000000" pitchFamily="2" charset="0"/>
                        </a:rPr>
                        <a:t>Produce Product</a:t>
                      </a:r>
                      <a:endParaRPr lang="en-US" sz="1200" b="1" dirty="0">
                        <a:solidFill>
                          <a:schemeClr val="accent6">
                            <a:lumMod val="75000"/>
                          </a:schemeClr>
                        </a:solidFill>
                        <a:latin typeface="Roboto Light" panose="02000000000000000000" pitchFamily="2" charset="0"/>
                        <a:ea typeface="Roboto Light" panose="02000000000000000000" pitchFamily="2" charset="0"/>
                      </a:endParaRPr>
                    </a:p>
                  </a:txBody>
                  <a:tcPr anchor="ctr">
                    <a:solidFill>
                      <a:schemeClr val="bg1">
                        <a:lumMod val="85000"/>
                      </a:schemeClr>
                    </a:solidFill>
                  </a:tcPr>
                </a:tc>
                <a:tc>
                  <a:txBody>
                    <a:bodyPr/>
                    <a:lstStyle/>
                    <a:p>
                      <a:pPr algn="ctr"/>
                      <a:r>
                        <a:rPr lang="en-CA" sz="1200" b="1" dirty="0">
                          <a:solidFill>
                            <a:schemeClr val="accent6">
                              <a:lumMod val="75000"/>
                            </a:schemeClr>
                          </a:solidFill>
                          <a:latin typeface="Roboto Light" panose="02000000000000000000" pitchFamily="2" charset="0"/>
                          <a:ea typeface="Roboto Light" panose="02000000000000000000" pitchFamily="2" charset="0"/>
                        </a:rPr>
                        <a:t>Sell Product</a:t>
                      </a:r>
                      <a:endParaRPr lang="en-US" sz="1200" b="1" dirty="0">
                        <a:solidFill>
                          <a:schemeClr val="accent6">
                            <a:lumMod val="75000"/>
                          </a:schemeClr>
                        </a:solidFill>
                        <a:latin typeface="Roboto Light" panose="02000000000000000000" pitchFamily="2" charset="0"/>
                        <a:ea typeface="Roboto Light" panose="02000000000000000000" pitchFamily="2" charset="0"/>
                      </a:endParaRPr>
                    </a:p>
                  </a:txBody>
                  <a:tcPr anchor="ctr">
                    <a:solidFill>
                      <a:schemeClr val="bg1">
                        <a:lumMod val="85000"/>
                      </a:schemeClr>
                    </a:solidFill>
                  </a:tcPr>
                </a:tc>
                <a:tc>
                  <a:txBody>
                    <a:bodyPr/>
                    <a:lstStyle/>
                    <a:p>
                      <a:pPr algn="ctr"/>
                      <a:r>
                        <a:rPr lang="en-CA" sz="1200" b="1" dirty="0">
                          <a:solidFill>
                            <a:schemeClr val="accent6">
                              <a:lumMod val="75000"/>
                            </a:schemeClr>
                          </a:solidFill>
                          <a:latin typeface="Roboto Light" panose="02000000000000000000" pitchFamily="2" charset="0"/>
                          <a:ea typeface="Roboto Light" panose="02000000000000000000" pitchFamily="2" charset="0"/>
                        </a:rPr>
                        <a:t>After-Sale Support</a:t>
                      </a:r>
                      <a:endParaRPr lang="en-US" sz="1200" b="1" dirty="0">
                        <a:solidFill>
                          <a:schemeClr val="accent6">
                            <a:lumMod val="75000"/>
                          </a:schemeClr>
                        </a:solidFill>
                        <a:latin typeface="Roboto Light" panose="02000000000000000000" pitchFamily="2" charset="0"/>
                        <a:ea typeface="Roboto Light" panose="02000000000000000000" pitchFamily="2" charset="0"/>
                      </a:endParaRPr>
                    </a:p>
                  </a:txBody>
                  <a:tcPr anchor="ctr">
                    <a:solidFill>
                      <a:schemeClr val="bg1">
                        <a:lumMod val="85000"/>
                      </a:schemeClr>
                    </a:solidFill>
                  </a:tcPr>
                </a:tc>
                <a:extLst>
                  <a:ext uri="{0D108BD9-81ED-4DB2-BD59-A6C34878D82A}">
                    <a16:rowId xmlns:a16="http://schemas.microsoft.com/office/drawing/2014/main" val="2039448231"/>
                  </a:ext>
                </a:extLst>
              </a:tr>
              <a:tr h="445494">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CA" sz="1200" b="1" dirty="0">
                          <a:solidFill>
                            <a:schemeClr val="accent6">
                              <a:lumMod val="75000"/>
                            </a:schemeClr>
                          </a:solidFill>
                          <a:latin typeface="Roboto Light" panose="02000000000000000000" pitchFamily="2" charset="0"/>
                          <a:ea typeface="Roboto Light" panose="02000000000000000000" pitchFamily="2" charset="0"/>
                        </a:rPr>
                        <a:t>Physical distancing (PD): </a:t>
                      </a:r>
                      <a:r>
                        <a:rPr lang="en-CA" sz="1200" dirty="0">
                          <a:solidFill>
                            <a:schemeClr val="accent6">
                              <a:lumMod val="75000"/>
                            </a:schemeClr>
                          </a:solidFill>
                          <a:latin typeface="Roboto Light" panose="02000000000000000000" pitchFamily="2" charset="0"/>
                          <a:ea typeface="Roboto Light" panose="02000000000000000000" pitchFamily="2" charset="0"/>
                        </a:rPr>
                        <a:t>Unique PD requirements will emerge as measures are lifted.</a:t>
                      </a:r>
                    </a:p>
                  </a:txBody>
                  <a:tcPr>
                    <a:solidFill>
                      <a:schemeClr val="bg1">
                        <a:lumMod val="85000"/>
                      </a:schemeClr>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rgbClr val="558ED5"/>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rgbClr val="17375E"/>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rgbClr val="C6D9F1"/>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rgbClr val="17375E"/>
                    </a:solidFill>
                  </a:tcPr>
                </a:tc>
                <a:extLst>
                  <a:ext uri="{0D108BD9-81ED-4DB2-BD59-A6C34878D82A}">
                    <a16:rowId xmlns:a16="http://schemas.microsoft.com/office/drawing/2014/main" val="698422099"/>
                  </a:ext>
                </a:extLst>
              </a:tr>
              <a:tr h="445494">
                <a:tc>
                  <a:txBody>
                    <a:bodyPr/>
                    <a:lstStyle/>
                    <a:p>
                      <a:pPr marL="0" indent="0">
                        <a:lnSpc>
                          <a:spcPct val="100000"/>
                        </a:lnSpc>
                        <a:spcBef>
                          <a:spcPts val="0"/>
                        </a:spcBef>
                        <a:spcAft>
                          <a:spcPts val="600"/>
                        </a:spcAft>
                        <a:buFont typeface="Arial" panose="020B0604020202020204" pitchFamily="34" charset="0"/>
                        <a:buNone/>
                        <a:defRPr/>
                      </a:pPr>
                      <a:r>
                        <a:rPr lang="en-CA" sz="1200" b="1" dirty="0">
                          <a:solidFill>
                            <a:schemeClr val="accent6">
                              <a:lumMod val="75000"/>
                            </a:schemeClr>
                          </a:solidFill>
                          <a:latin typeface="Roboto Light" panose="02000000000000000000" pitchFamily="2" charset="0"/>
                          <a:ea typeface="Roboto Light" panose="02000000000000000000" pitchFamily="2" charset="0"/>
                        </a:rPr>
                        <a:t>Supply chain ramp-up: </a:t>
                      </a:r>
                      <a:r>
                        <a:rPr lang="en-CA" sz="1200" dirty="0">
                          <a:solidFill>
                            <a:schemeClr val="accent6">
                              <a:lumMod val="75000"/>
                            </a:schemeClr>
                          </a:solidFill>
                          <a:latin typeface="Roboto Light" panose="02000000000000000000" pitchFamily="2" charset="0"/>
                          <a:ea typeface="Roboto Light" panose="02000000000000000000" pitchFamily="2" charset="0"/>
                        </a:rPr>
                        <a:t>Goods, equipment, and services will be ramping up quickly as companies attempt to regain position. </a:t>
                      </a:r>
                    </a:p>
                  </a:txBody>
                  <a:tcPr>
                    <a:solidFill>
                      <a:schemeClr val="bg1">
                        <a:lumMod val="85000"/>
                      </a:schemeClr>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rgbClr val="17375E"/>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rgbClr val="17375E"/>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rgbClr val="558ED5"/>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rgbClr val="558ED5"/>
                    </a:solidFill>
                  </a:tcPr>
                </a:tc>
                <a:extLst>
                  <a:ext uri="{0D108BD9-81ED-4DB2-BD59-A6C34878D82A}">
                    <a16:rowId xmlns:a16="http://schemas.microsoft.com/office/drawing/2014/main" val="2436469675"/>
                  </a:ext>
                </a:extLst>
              </a:tr>
              <a:tr h="445494">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CA" sz="1200" b="1" dirty="0">
                          <a:solidFill>
                            <a:schemeClr val="accent6">
                              <a:lumMod val="75000"/>
                            </a:schemeClr>
                          </a:solidFill>
                          <a:latin typeface="Roboto Light" panose="02000000000000000000" pitchFamily="2" charset="0"/>
                          <a:ea typeface="Roboto Light" panose="02000000000000000000" pitchFamily="2" charset="0"/>
                        </a:rPr>
                        <a:t>Work-from-home (WFH):</a:t>
                      </a:r>
                      <a:r>
                        <a:rPr lang="en-CA" sz="1200" dirty="0">
                          <a:solidFill>
                            <a:schemeClr val="accent6">
                              <a:lumMod val="75000"/>
                            </a:schemeClr>
                          </a:solidFill>
                          <a:latin typeface="Roboto Light" panose="02000000000000000000" pitchFamily="2" charset="0"/>
                          <a:ea typeface="Roboto Light" panose="02000000000000000000" pitchFamily="2" charset="0"/>
                        </a:rPr>
                        <a:t> </a:t>
                      </a:r>
                      <a:r>
                        <a:rPr lang="en-US" sz="1200" dirty="0">
                          <a:latin typeface="Roboto Light" panose="02000000000000000000" pitchFamily="2" charset="0"/>
                          <a:ea typeface="Roboto Light" panose="02000000000000000000" pitchFamily="2" charset="0"/>
                        </a:rPr>
                        <a:t>New models of WFH or remote working will impact the  workforce composition and interaction.</a:t>
                      </a:r>
                      <a:endParaRPr lang="en-CA"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chemeClr val="bg1">
                        <a:lumMod val="85000"/>
                      </a:schemeClr>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rgbClr val="558ED5"/>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rgbClr val="17375E"/>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rgbClr val="C6D9F1"/>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rgbClr val="558ED5"/>
                    </a:solidFill>
                  </a:tcPr>
                </a:tc>
                <a:extLst>
                  <a:ext uri="{0D108BD9-81ED-4DB2-BD59-A6C34878D82A}">
                    <a16:rowId xmlns:a16="http://schemas.microsoft.com/office/drawing/2014/main" val="2918177765"/>
                  </a:ext>
                </a:extLst>
              </a:tr>
              <a:tr h="445494">
                <a:tc>
                  <a:txBody>
                    <a:bodyPr/>
                    <a:lstStyle/>
                    <a:p>
                      <a:r>
                        <a:rPr lang="en-US" sz="1200" b="1" dirty="0">
                          <a:solidFill>
                            <a:schemeClr val="accent6">
                              <a:lumMod val="75000"/>
                            </a:schemeClr>
                          </a:solidFill>
                          <a:latin typeface="Roboto Light" panose="02000000000000000000" pitchFamily="2" charset="0"/>
                          <a:ea typeface="Roboto Light" panose="02000000000000000000" pitchFamily="2" charset="0"/>
                        </a:rPr>
                        <a:t>O</a:t>
                      </a:r>
                      <a:r>
                        <a:rPr lang="en-CA" sz="1200" b="1" dirty="0">
                          <a:solidFill>
                            <a:schemeClr val="accent6">
                              <a:lumMod val="75000"/>
                            </a:schemeClr>
                          </a:solidFill>
                          <a:latin typeface="Roboto Light" panose="02000000000000000000" pitchFamily="2" charset="0"/>
                          <a:ea typeface="Roboto Light" panose="02000000000000000000" pitchFamily="2" charset="0"/>
                        </a:rPr>
                        <a:t>ther: </a:t>
                      </a:r>
                      <a:r>
                        <a:rPr lang="en-CA" sz="1200" dirty="0">
                          <a:solidFill>
                            <a:schemeClr val="accent6">
                              <a:lumMod val="75000"/>
                            </a:schemeClr>
                          </a:solidFill>
                          <a:latin typeface="Roboto Light" panose="02000000000000000000" pitchFamily="2" charset="0"/>
                          <a:ea typeface="Roboto Light" panose="02000000000000000000" pitchFamily="2" charset="0"/>
                        </a:rPr>
                        <a:t>List here.</a:t>
                      </a:r>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chemeClr val="bg1">
                        <a:lumMod val="85000"/>
                      </a:schemeClr>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chemeClr val="bg1">
                        <a:lumMod val="95000"/>
                      </a:schemeClr>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chemeClr val="bg1">
                        <a:lumMod val="95000"/>
                      </a:schemeClr>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chemeClr val="bg1">
                        <a:lumMod val="95000"/>
                      </a:schemeClr>
                    </a:solidFill>
                  </a:tcPr>
                </a:tc>
                <a:tc>
                  <a:txBody>
                    <a:bodyPr/>
                    <a:lstStyle/>
                    <a:p>
                      <a:endParaRPr lang="en-US" sz="1200" dirty="0">
                        <a:solidFill>
                          <a:schemeClr val="accent6">
                            <a:lumMod val="75000"/>
                          </a:schemeClr>
                        </a:solidFill>
                        <a:latin typeface="Roboto Light" panose="02000000000000000000" pitchFamily="2" charset="0"/>
                        <a:ea typeface="Roboto Light" panose="02000000000000000000" pitchFamily="2" charset="0"/>
                      </a:endParaRPr>
                    </a:p>
                  </a:txBody>
                  <a:tcPr>
                    <a:solidFill>
                      <a:schemeClr val="bg1">
                        <a:lumMod val="95000"/>
                      </a:schemeClr>
                    </a:solidFill>
                  </a:tcPr>
                </a:tc>
                <a:extLst>
                  <a:ext uri="{0D108BD9-81ED-4DB2-BD59-A6C34878D82A}">
                    <a16:rowId xmlns:a16="http://schemas.microsoft.com/office/drawing/2014/main" val="701567960"/>
                  </a:ext>
                </a:extLst>
              </a:tr>
            </a:tbl>
          </a:graphicData>
        </a:graphic>
      </p:graphicFrame>
      <p:graphicFrame>
        <p:nvGraphicFramePr>
          <p:cNvPr id="6" name="Table 6">
            <a:extLst>
              <a:ext uri="{FF2B5EF4-FFF2-40B4-BE49-F238E27FC236}">
                <a16:creationId xmlns:a16="http://schemas.microsoft.com/office/drawing/2014/main" id="{D61D5EF1-CB84-4481-AE28-788CD780D816}"/>
              </a:ext>
            </a:extLst>
          </p:cNvPr>
          <p:cNvGraphicFramePr>
            <a:graphicFrameLocks noGrp="1"/>
          </p:cNvGraphicFramePr>
          <p:nvPr/>
        </p:nvGraphicFramePr>
        <p:xfrm>
          <a:off x="6605137" y="5769107"/>
          <a:ext cx="1598703" cy="548640"/>
        </p:xfrm>
        <a:graphic>
          <a:graphicData uri="http://schemas.openxmlformats.org/drawingml/2006/table">
            <a:tbl>
              <a:tblPr firstRow="1" bandRow="1">
                <a:tableStyleId>{5C22544A-7EE6-4342-B048-85BDC9FD1C3A}</a:tableStyleId>
              </a:tblPr>
              <a:tblGrid>
                <a:gridCol w="532901">
                  <a:extLst>
                    <a:ext uri="{9D8B030D-6E8A-4147-A177-3AD203B41FA5}">
                      <a16:colId xmlns:a16="http://schemas.microsoft.com/office/drawing/2014/main" val="2759953110"/>
                    </a:ext>
                  </a:extLst>
                </a:gridCol>
                <a:gridCol w="532901">
                  <a:extLst>
                    <a:ext uri="{9D8B030D-6E8A-4147-A177-3AD203B41FA5}">
                      <a16:colId xmlns:a16="http://schemas.microsoft.com/office/drawing/2014/main" val="3780960115"/>
                    </a:ext>
                  </a:extLst>
                </a:gridCol>
                <a:gridCol w="532901">
                  <a:extLst>
                    <a:ext uri="{9D8B030D-6E8A-4147-A177-3AD203B41FA5}">
                      <a16:colId xmlns:a16="http://schemas.microsoft.com/office/drawing/2014/main" val="2211466276"/>
                    </a:ext>
                  </a:extLst>
                </a:gridCol>
              </a:tblGrid>
              <a:tr h="224131">
                <a:tc>
                  <a:txBody>
                    <a:bodyPr/>
                    <a:lstStyle/>
                    <a:p>
                      <a:r>
                        <a:rPr lang="en-CA" sz="1200" dirty="0"/>
                        <a:t>High</a:t>
                      </a:r>
                      <a:endParaRPr lang="en-US" sz="1200" dirty="0"/>
                    </a:p>
                  </a:txBody>
                  <a:tcPr/>
                </a:tc>
                <a:tc>
                  <a:txBody>
                    <a:bodyPr/>
                    <a:lstStyle/>
                    <a:p>
                      <a:r>
                        <a:rPr lang="en-CA" sz="1200" dirty="0"/>
                        <a:t>Med</a:t>
                      </a:r>
                      <a:endParaRPr lang="en-US" sz="1200" dirty="0"/>
                    </a:p>
                  </a:txBody>
                  <a:tcPr/>
                </a:tc>
                <a:tc>
                  <a:txBody>
                    <a:bodyPr/>
                    <a:lstStyle/>
                    <a:p>
                      <a:r>
                        <a:rPr lang="en-CA" sz="1200" dirty="0"/>
                        <a:t>Low</a:t>
                      </a:r>
                      <a:endParaRPr lang="en-US" sz="1200" dirty="0"/>
                    </a:p>
                  </a:txBody>
                  <a:tcPr/>
                </a:tc>
                <a:extLst>
                  <a:ext uri="{0D108BD9-81ED-4DB2-BD59-A6C34878D82A}">
                    <a16:rowId xmlns:a16="http://schemas.microsoft.com/office/drawing/2014/main" val="4038947222"/>
                  </a:ext>
                </a:extLst>
              </a:tr>
              <a:tr h="224131">
                <a:tc>
                  <a:txBody>
                    <a:bodyPr/>
                    <a:lstStyle/>
                    <a:p>
                      <a:endParaRPr lang="en-US" sz="1200" dirty="0"/>
                    </a:p>
                  </a:txBody>
                  <a:tcPr>
                    <a:solidFill>
                      <a:schemeClr val="tx2">
                        <a:lumMod val="75000"/>
                      </a:schemeClr>
                    </a:solidFill>
                  </a:tcPr>
                </a:tc>
                <a:tc>
                  <a:txBody>
                    <a:bodyPr/>
                    <a:lstStyle/>
                    <a:p>
                      <a:endParaRPr lang="en-US" sz="1200" dirty="0"/>
                    </a:p>
                  </a:txBody>
                  <a:tcPr>
                    <a:solidFill>
                      <a:schemeClr val="tx2">
                        <a:lumMod val="60000"/>
                        <a:lumOff val="40000"/>
                      </a:schemeClr>
                    </a:solidFill>
                  </a:tcPr>
                </a:tc>
                <a:tc>
                  <a:txBody>
                    <a:bodyPr/>
                    <a:lstStyle/>
                    <a:p>
                      <a:endParaRPr lang="en-US" sz="1200" dirty="0"/>
                    </a:p>
                  </a:txBody>
                  <a:tcPr>
                    <a:solidFill>
                      <a:schemeClr val="tx2">
                        <a:lumMod val="20000"/>
                        <a:lumOff val="80000"/>
                      </a:schemeClr>
                    </a:solidFill>
                  </a:tcPr>
                </a:tc>
                <a:extLst>
                  <a:ext uri="{0D108BD9-81ED-4DB2-BD59-A6C34878D82A}">
                    <a16:rowId xmlns:a16="http://schemas.microsoft.com/office/drawing/2014/main" val="1626795005"/>
                  </a:ext>
                </a:extLst>
              </a:tr>
            </a:tbl>
          </a:graphicData>
        </a:graphic>
      </p:graphicFrame>
      <p:sp>
        <p:nvSpPr>
          <p:cNvPr id="13" name="object 16">
            <a:extLst>
              <a:ext uri="{FF2B5EF4-FFF2-40B4-BE49-F238E27FC236}">
                <a16:creationId xmlns:a16="http://schemas.microsoft.com/office/drawing/2014/main" id="{74C807E7-4422-4120-AC38-FEE04641ECF3}"/>
              </a:ext>
            </a:extLst>
          </p:cNvPr>
          <p:cNvSpPr/>
          <p:nvPr/>
        </p:nvSpPr>
        <p:spPr>
          <a:xfrm>
            <a:off x="356352" y="1235452"/>
            <a:ext cx="7847490" cy="72000"/>
          </a:xfrm>
          <a:custGeom>
            <a:avLst/>
            <a:gdLst/>
            <a:ahLst/>
            <a:cxnLst/>
            <a:rect l="l" t="t" r="r" b="b"/>
            <a:pathLst>
              <a:path w="6284595" h="20955">
                <a:moveTo>
                  <a:pt x="0" y="20941"/>
                </a:moveTo>
                <a:lnTo>
                  <a:pt x="6284279" y="20941"/>
                </a:lnTo>
                <a:lnTo>
                  <a:pt x="6284279" y="0"/>
                </a:lnTo>
                <a:lnTo>
                  <a:pt x="0" y="0"/>
                </a:lnTo>
                <a:lnTo>
                  <a:pt x="0" y="20941"/>
                </a:lnTo>
                <a:close/>
              </a:path>
            </a:pathLst>
          </a:custGeom>
          <a:solidFill>
            <a:srgbClr val="0076B7"/>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62" b="0" i="0" u="none" strike="noStrike" kern="1200" cap="none" spc="0" normalizeH="0" baseline="0" noProof="0" dirty="0">
              <a:ln>
                <a:noFill/>
              </a:ln>
              <a:solidFill>
                <a:srgbClr val="000000"/>
              </a:solidFill>
              <a:effectLst/>
              <a:uLnTx/>
              <a:uFillTx/>
              <a:latin typeface="Roboto Condensed Light" panose="02000000000000000000" pitchFamily="2" charset="0"/>
              <a:ea typeface="+mn-ea"/>
              <a:cs typeface="+mn-cs"/>
            </a:endParaRPr>
          </a:p>
        </p:txBody>
      </p:sp>
      <p:sp>
        <p:nvSpPr>
          <p:cNvPr id="15" name="object 16">
            <a:extLst>
              <a:ext uri="{FF2B5EF4-FFF2-40B4-BE49-F238E27FC236}">
                <a16:creationId xmlns:a16="http://schemas.microsoft.com/office/drawing/2014/main" id="{0E70D631-4A12-434C-AF14-6D1F8AAA887F}"/>
              </a:ext>
            </a:extLst>
          </p:cNvPr>
          <p:cNvSpPr/>
          <p:nvPr/>
        </p:nvSpPr>
        <p:spPr>
          <a:xfrm>
            <a:off x="8562048" y="1235452"/>
            <a:ext cx="3278181" cy="72000"/>
          </a:xfrm>
          <a:custGeom>
            <a:avLst/>
            <a:gdLst/>
            <a:ahLst/>
            <a:cxnLst/>
            <a:rect l="l" t="t" r="r" b="b"/>
            <a:pathLst>
              <a:path w="6284595" h="20955">
                <a:moveTo>
                  <a:pt x="0" y="20941"/>
                </a:moveTo>
                <a:lnTo>
                  <a:pt x="6284279" y="20941"/>
                </a:lnTo>
                <a:lnTo>
                  <a:pt x="6284279" y="0"/>
                </a:lnTo>
                <a:lnTo>
                  <a:pt x="0" y="0"/>
                </a:lnTo>
                <a:lnTo>
                  <a:pt x="0" y="20941"/>
                </a:lnTo>
                <a:close/>
              </a:path>
            </a:pathLst>
          </a:custGeom>
          <a:solidFill>
            <a:srgbClr val="0076B7"/>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62" b="0" i="0" u="none" strike="noStrike" kern="1200" cap="none" spc="0" normalizeH="0" baseline="0" noProof="0" dirty="0">
              <a:ln>
                <a:noFill/>
              </a:ln>
              <a:solidFill>
                <a:srgbClr val="000000"/>
              </a:solidFill>
              <a:effectLst/>
              <a:uLnTx/>
              <a:uFillTx/>
              <a:latin typeface="Roboto Condensed Light" panose="02000000000000000000" pitchFamily="2" charset="0"/>
              <a:ea typeface="+mn-ea"/>
              <a:cs typeface="+mn-cs"/>
            </a:endParaRPr>
          </a:p>
        </p:txBody>
      </p:sp>
      <p:sp>
        <p:nvSpPr>
          <p:cNvPr id="21" name="Title 3">
            <a:extLst>
              <a:ext uri="{FF2B5EF4-FFF2-40B4-BE49-F238E27FC236}">
                <a16:creationId xmlns:a16="http://schemas.microsoft.com/office/drawing/2014/main" id="{187AEBC9-627D-45DA-B90F-1542BAE09E71}"/>
              </a:ext>
            </a:extLst>
          </p:cNvPr>
          <p:cNvSpPr>
            <a:spLocks noGrp="1"/>
          </p:cNvSpPr>
          <p:nvPr>
            <p:ph type="title"/>
          </p:nvPr>
        </p:nvSpPr>
        <p:spPr>
          <a:xfrm>
            <a:off x="354060" y="530022"/>
            <a:ext cx="11191498" cy="570117"/>
          </a:xfrm>
        </p:spPr>
        <p:txBody>
          <a:bodyPr/>
          <a:lstStyle/>
          <a:p>
            <a:r>
              <a:rPr lang="en-US" sz="3600" b="1" dirty="0">
                <a:solidFill>
                  <a:schemeClr val="accent3"/>
                </a:solidFill>
              </a:rPr>
              <a:t>PESTLE</a:t>
            </a:r>
            <a:r>
              <a:rPr lang="en-US" sz="3600" b="1" dirty="0"/>
              <a:t> for Durable Goods: </a:t>
            </a:r>
            <a:r>
              <a:rPr lang="en-US" sz="3600" b="1" dirty="0">
                <a:solidFill>
                  <a:schemeClr val="accent3"/>
                </a:solidFill>
              </a:rPr>
              <a:t>COVID-19 Easing</a:t>
            </a:r>
            <a:endParaRPr lang="en-US" sz="3600" b="1" dirty="0">
              <a:solidFill>
                <a:srgbClr val="2576B7"/>
              </a:solidFill>
            </a:endParaRPr>
          </a:p>
        </p:txBody>
      </p:sp>
      <p:sp>
        <p:nvSpPr>
          <p:cNvPr id="16" name="Slide Number Placeholder 2">
            <a:extLst>
              <a:ext uri="{FF2B5EF4-FFF2-40B4-BE49-F238E27FC236}">
                <a16:creationId xmlns:a16="http://schemas.microsoft.com/office/drawing/2014/main" id="{5571787C-63F4-4B25-9464-8F3E7FF06949}"/>
              </a:ext>
            </a:extLst>
          </p:cNvPr>
          <p:cNvSpPr txBox="1">
            <a:spLocks/>
          </p:cNvSpPr>
          <p:nvPr/>
        </p:nvSpPr>
        <p:spPr>
          <a:xfrm>
            <a:off x="9800750" y="6606254"/>
            <a:ext cx="2240414" cy="121252"/>
          </a:xfrm>
          <a:prstGeom prst="rect">
            <a:avLst/>
          </a:prstGeom>
        </p:spPr>
        <p:txBody>
          <a:bodyPr wrap="square" lIns="0" tIns="0" rIns="0" bIns="0">
            <a:noAutofit/>
          </a:bodyPr>
          <a:lstStyle>
            <a:defPPr>
              <a:defRPr lang="en-US"/>
            </a:defPPr>
            <a:lvl1pPr marL="0" algn="r" defTabSz="914400" rtl="0" eaLnBrk="1" latinLnBrk="0" hangingPunct="1">
              <a:defRPr sz="788" b="0" i="0" kern="1200" spc="0" baseline="0">
                <a:solidFill>
                  <a:srgbClr val="636363"/>
                </a:solidFill>
                <a:latin typeface="Exo" pitchFamily="2" charset="77"/>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r>
              <a:rPr kumimoji="0" lang="en-CA" sz="788" b="0" i="0" u="none" strike="noStrike" kern="1200" cap="none" spc="-18" normalizeH="0" baseline="0" noProof="0" dirty="0">
                <a:ln>
                  <a:noFill/>
                </a:ln>
                <a:solidFill>
                  <a:srgbClr val="636363"/>
                </a:solidFill>
                <a:effectLst/>
                <a:uLnTx/>
                <a:uFillTx/>
                <a:latin typeface="Exo" pitchFamily="2" charset="77"/>
                <a:ea typeface="+mn-ea"/>
                <a:cs typeface="Arial"/>
              </a:rPr>
              <a:t>Info-</a:t>
            </a:r>
            <a:r>
              <a:rPr kumimoji="0" lang="en-CA" sz="788" b="0" i="0" u="none" strike="noStrike" kern="1200" cap="none" spc="-103" normalizeH="0" baseline="0" noProof="0" dirty="0">
                <a:ln>
                  <a:noFill/>
                </a:ln>
                <a:solidFill>
                  <a:srgbClr val="636363"/>
                </a:solidFill>
                <a:effectLst/>
                <a:uLnTx/>
                <a:uFillTx/>
                <a:latin typeface="Exo" pitchFamily="2" charset="77"/>
                <a:ea typeface="+mn-ea"/>
                <a:cs typeface="Arial"/>
              </a:rPr>
              <a:t>T</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ec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Researc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Grou</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p   |   </a:t>
            </a:r>
            <a:fld id="{81D60167-4931-47E6-BA6A-407CBD079E47}" type="slidenum">
              <a:rPr kumimoji="0" sz="788" b="0" i="0" u="none" strike="noStrike" kern="1200" cap="none" spc="6" normalizeH="0" baseline="0" noProof="0" smtClean="0">
                <a:ln>
                  <a:noFill/>
                </a:ln>
                <a:solidFill>
                  <a:srgbClr val="636363"/>
                </a:solidFill>
                <a:effectLst/>
                <a:uLnTx/>
                <a:uFillTx/>
                <a:latin typeface="Exo" pitchFamily="2" charset="77"/>
                <a:ea typeface="+mn-ea"/>
                <a:cs typeface="Arial" panose="020B0604020202020204" pitchFamily="34" charset="0"/>
              </a:rPr>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t>23</a:t>
            </a:fld>
            <a:endParaRPr kumimoji="0" sz="788" b="0" i="0" u="none" strike="noStrike" kern="1200" cap="none" spc="6" normalizeH="0" baseline="0" noProof="0" dirty="0">
              <a:ln>
                <a:noFill/>
              </a:ln>
              <a:solidFill>
                <a:srgbClr val="636363"/>
              </a:solidFill>
              <a:effectLst/>
              <a:uLnTx/>
              <a:uFillTx/>
              <a:latin typeface="Exo" pitchFamily="2" charset="77"/>
              <a:ea typeface="+mn-ea"/>
              <a:cs typeface="Arial" panose="020B0604020202020204" pitchFamily="34" charset="0"/>
            </a:endParaRPr>
          </a:p>
        </p:txBody>
      </p:sp>
    </p:spTree>
    <p:extLst>
      <p:ext uri="{BB962C8B-B14F-4D97-AF65-F5344CB8AC3E}">
        <p14:creationId xmlns:p14="http://schemas.microsoft.com/office/powerpoint/2010/main" val="761885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75BB4F-3BD6-3E47-844A-0D1C1B77ED32}"/>
              </a:ext>
            </a:extLst>
          </p:cNvPr>
          <p:cNvSpPr>
            <a:spLocks noGrp="1"/>
          </p:cNvSpPr>
          <p:nvPr>
            <p:ph type="title"/>
          </p:nvPr>
        </p:nvSpPr>
        <p:spPr>
          <a:xfrm>
            <a:off x="352800" y="530400"/>
            <a:ext cx="10949371" cy="641470"/>
          </a:xfrm>
        </p:spPr>
        <p:txBody>
          <a:bodyPr/>
          <a:lstStyle/>
          <a:p>
            <a:r>
              <a:rPr lang="en-US" sz="3600" b="1" dirty="0">
                <a:solidFill>
                  <a:schemeClr val="accent1"/>
                </a:solidFill>
                <a:latin typeface="Montserrat" panose="00000500000000000000" pitchFamily="2" charset="0"/>
              </a:rPr>
              <a:t>Activity: Summarize and rank the IT implications </a:t>
            </a:r>
          </a:p>
        </p:txBody>
      </p:sp>
      <p:sp>
        <p:nvSpPr>
          <p:cNvPr id="4" name="Text Placeholder 3">
            <a:extLst>
              <a:ext uri="{FF2B5EF4-FFF2-40B4-BE49-F238E27FC236}">
                <a16:creationId xmlns:a16="http://schemas.microsoft.com/office/drawing/2014/main" id="{7E6D4A53-04AD-4347-B2E1-D571EE0378C6}"/>
              </a:ext>
            </a:extLst>
          </p:cNvPr>
          <p:cNvSpPr>
            <a:spLocks noGrp="1"/>
          </p:cNvSpPr>
          <p:nvPr>
            <p:ph type="body" sz="quarter" idx="11"/>
          </p:nvPr>
        </p:nvSpPr>
        <p:spPr>
          <a:xfrm>
            <a:off x="396181" y="1629147"/>
            <a:ext cx="4115672" cy="367079"/>
          </a:xfrm>
        </p:spPr>
        <p:txBody>
          <a:bodyPr/>
          <a:lstStyle/>
          <a:p>
            <a:r>
              <a:rPr lang="en-US" sz="1600" b="1" dirty="0">
                <a:latin typeface="Roboto Light" panose="02000000000000000000" pitchFamily="2" charset="0"/>
                <a:ea typeface="Roboto Light" panose="02000000000000000000" pitchFamily="2" charset="0"/>
              </a:rPr>
              <a:t>Part 2 Duration: 1 Hour</a:t>
            </a:r>
          </a:p>
        </p:txBody>
      </p:sp>
      <p:sp>
        <p:nvSpPr>
          <p:cNvPr id="5" name="Text Placeholder 4">
            <a:extLst>
              <a:ext uri="{FF2B5EF4-FFF2-40B4-BE49-F238E27FC236}">
                <a16:creationId xmlns:a16="http://schemas.microsoft.com/office/drawing/2014/main" id="{EF339750-B68F-5E41-8400-5569775AF401}"/>
              </a:ext>
            </a:extLst>
          </p:cNvPr>
          <p:cNvSpPr>
            <a:spLocks noGrp="1"/>
          </p:cNvSpPr>
          <p:nvPr>
            <p:ph type="body" sz="quarter" idx="12"/>
          </p:nvPr>
        </p:nvSpPr>
        <p:spPr>
          <a:xfrm>
            <a:off x="384306" y="2067822"/>
            <a:ext cx="11520574" cy="4365696"/>
          </a:xfrm>
        </p:spPr>
        <p:txBody>
          <a:bodyPr numCol="2" spcCol="360000"/>
          <a:lstStyle/>
          <a:p>
            <a:pPr marL="0" lvl="1">
              <a:spcBef>
                <a:spcPts val="1200"/>
              </a:spcBef>
            </a:pPr>
            <a:r>
              <a:rPr lang="en-CA" b="1" dirty="0">
                <a:latin typeface="Roboto Light" panose="02000000000000000000" pitchFamily="2" charset="0"/>
                <a:ea typeface="Roboto Light" panose="02000000000000000000" pitchFamily="2" charset="0"/>
              </a:rPr>
              <a:t>Objective: </a:t>
            </a:r>
          </a:p>
          <a:p>
            <a:pPr marL="0" lvl="1">
              <a:spcBef>
                <a:spcPts val="1200"/>
              </a:spcBef>
            </a:pPr>
            <a:r>
              <a:rPr lang="en-CA" dirty="0">
                <a:latin typeface="Roboto Light" panose="02000000000000000000" pitchFamily="2" charset="0"/>
                <a:ea typeface="Roboto Light" panose="02000000000000000000" pitchFamily="2" charset="0"/>
              </a:rPr>
              <a:t>To rationalize the implications of the PESTLE analysis and shorten the list of implications to those that matter the most to the IT department and the business.</a:t>
            </a:r>
          </a:p>
          <a:p>
            <a:pPr marL="0" lvl="1">
              <a:spcBef>
                <a:spcPts val="1200"/>
              </a:spcBef>
            </a:pPr>
            <a:r>
              <a:rPr lang="en-CA" b="1" dirty="0">
                <a:latin typeface="Roboto Light" panose="02000000000000000000" pitchFamily="2" charset="0"/>
                <a:ea typeface="Roboto Light" panose="02000000000000000000" pitchFamily="2" charset="0"/>
              </a:rPr>
              <a:t>Steps:</a:t>
            </a:r>
          </a:p>
          <a:p>
            <a:pPr marL="228600" lvl="1" indent="-228600">
              <a:spcBef>
                <a:spcPts val="1200"/>
              </a:spcBef>
              <a:buFont typeface="+mj-lt"/>
              <a:buAutoNum type="arabicPeriod"/>
            </a:pPr>
            <a:r>
              <a:rPr lang="en-CA" dirty="0">
                <a:latin typeface="Roboto Light" panose="02000000000000000000" pitchFamily="2" charset="0"/>
                <a:ea typeface="Roboto Light" panose="02000000000000000000" pitchFamily="2" charset="0"/>
              </a:rPr>
              <a:t>As an entire group, collate all the PESTLE IT implications into a single list as on the Ranked List of IT Implications Template that follows.</a:t>
            </a:r>
          </a:p>
          <a:p>
            <a:pPr marL="228600" lvl="1" indent="-228600">
              <a:spcBef>
                <a:spcPts val="1200"/>
              </a:spcBef>
              <a:buFont typeface="+mj-lt"/>
              <a:buAutoNum type="arabicPeriod"/>
            </a:pPr>
            <a:r>
              <a:rPr lang="en-CA" dirty="0">
                <a:latin typeface="Roboto Light" panose="02000000000000000000" pitchFamily="2" charset="0"/>
                <a:ea typeface="Roboto Light" panose="02000000000000000000" pitchFamily="2" charset="0"/>
              </a:rPr>
              <a:t>Decide as a group the criteria you will use to rank IT implications. Info-Tech recommends using cost and customer impact, but other valid criteria could include risk, reduced IT workload, reduced worker workload, safety, and so on.</a:t>
            </a:r>
          </a:p>
          <a:p>
            <a:pPr marL="228600" lvl="1" indent="-228600">
              <a:spcBef>
                <a:spcPts val="1200"/>
              </a:spcBef>
              <a:buFont typeface="+mj-lt"/>
              <a:buAutoNum type="arabicPeriod"/>
            </a:pPr>
            <a:r>
              <a:rPr lang="en-CA" dirty="0">
                <a:latin typeface="Roboto Light" panose="02000000000000000000" pitchFamily="2" charset="0"/>
                <a:ea typeface="Roboto Light" panose="02000000000000000000" pitchFamily="2" charset="0"/>
              </a:rPr>
              <a:t>Using customer impact and cost as the axes, plot each IT implication on the MoSCoW* matrix as shown in the slide that immediately follows the activity description slides.</a:t>
            </a:r>
          </a:p>
          <a:p>
            <a:pPr marL="228600" lvl="1" indent="-228600">
              <a:spcBef>
                <a:spcPts val="1200"/>
              </a:spcBef>
              <a:buFont typeface="+mj-lt"/>
              <a:buAutoNum type="arabicPeriod"/>
            </a:pPr>
            <a:endParaRPr lang="en-CA" dirty="0">
              <a:latin typeface="Roboto Light" panose="02000000000000000000" pitchFamily="2" charset="0"/>
              <a:ea typeface="Roboto Light" panose="02000000000000000000" pitchFamily="2" charset="0"/>
            </a:endParaRPr>
          </a:p>
          <a:p>
            <a:pPr marL="228600" lvl="1" indent="-228600">
              <a:spcBef>
                <a:spcPts val="1200"/>
              </a:spcBef>
              <a:buFont typeface="+mj-lt"/>
              <a:buAutoNum type="arabicPeriod"/>
            </a:pPr>
            <a:r>
              <a:rPr lang="en-CA" dirty="0">
                <a:latin typeface="Roboto Light" panose="02000000000000000000" pitchFamily="2" charset="0"/>
                <a:ea typeface="Roboto Light" panose="02000000000000000000" pitchFamily="2" charset="0"/>
              </a:rPr>
              <a:t>Based on this quick analysis, create a ranked list of IT implications to carry forward into the SWOT analysis. </a:t>
            </a:r>
          </a:p>
          <a:p>
            <a:pPr marL="228600" lvl="1" indent="-228600">
              <a:spcBef>
                <a:spcPts val="1200"/>
              </a:spcBef>
              <a:buFont typeface="+mj-lt"/>
              <a:buAutoNum type="arabicPeriod"/>
            </a:pPr>
            <a:r>
              <a:rPr lang="en-CA" dirty="0">
                <a:latin typeface="Roboto Light" panose="02000000000000000000" pitchFamily="2" charset="0"/>
                <a:ea typeface="Roboto Light" panose="02000000000000000000" pitchFamily="2" charset="0"/>
                <a:cs typeface="Times New Roman" panose="02020603050405020304" pitchFamily="18" charset="0"/>
              </a:rPr>
              <a:t>Update these results into</a:t>
            </a:r>
            <a:r>
              <a:rPr lang="en-CA" dirty="0">
                <a:latin typeface="Roboto Light" panose="02000000000000000000" pitchFamily="2" charset="0"/>
                <a:ea typeface="Roboto Light" panose="02000000000000000000" pitchFamily="2" charset="0"/>
              </a:rPr>
              <a:t> your </a:t>
            </a:r>
            <a:r>
              <a:rPr lang="en-CA" i="1" dirty="0">
                <a:latin typeface="Roboto Light" panose="02000000000000000000" pitchFamily="2" charset="0"/>
                <a:ea typeface="Roboto Light" panose="02000000000000000000" pitchFamily="2" charset="0"/>
              </a:rPr>
              <a:t>Durable Goods Manufacturing IT Strategy Initiatives Workbook </a:t>
            </a:r>
            <a:r>
              <a:rPr lang="en-CA" dirty="0">
                <a:latin typeface="Roboto Light" panose="02000000000000000000" pitchFamily="2" charset="0"/>
                <a:ea typeface="Roboto Light" panose="02000000000000000000" pitchFamily="2" charset="0"/>
              </a:rPr>
              <a:t>by copying and pasting the appropriate slides.</a:t>
            </a:r>
          </a:p>
          <a:p>
            <a:r>
              <a:rPr lang="en-US" sz="1000" dirty="0">
                <a:latin typeface="Roboto Light" panose="02000000000000000000" pitchFamily="2" charset="0"/>
                <a:ea typeface="Roboto Light" panose="02000000000000000000" pitchFamily="2" charset="0"/>
              </a:rPr>
              <a:t>* MoSCoW = M (Must Address), S (Should Address), C (Could Address), W (Won’t Address)</a:t>
            </a:r>
            <a:endParaRPr lang="en-CA" sz="1000" dirty="0">
              <a:latin typeface="Roboto Light" panose="02000000000000000000" pitchFamily="2" charset="0"/>
              <a:ea typeface="Roboto Light" panose="02000000000000000000" pitchFamily="2" charset="0"/>
            </a:endParaRPr>
          </a:p>
          <a:p>
            <a:endParaRPr lang="en-CA" dirty="0"/>
          </a:p>
        </p:txBody>
      </p:sp>
      <p:grpSp>
        <p:nvGrpSpPr>
          <p:cNvPr id="7" name="Group 6">
            <a:extLst>
              <a:ext uri="{FF2B5EF4-FFF2-40B4-BE49-F238E27FC236}">
                <a16:creationId xmlns:a16="http://schemas.microsoft.com/office/drawing/2014/main" id="{A0865C89-B02B-964B-BE0F-D6F5708FD8FC}"/>
              </a:ext>
            </a:extLst>
          </p:cNvPr>
          <p:cNvGrpSpPr/>
          <p:nvPr/>
        </p:nvGrpSpPr>
        <p:grpSpPr>
          <a:xfrm>
            <a:off x="7196373" y="5583261"/>
            <a:ext cx="3887581" cy="469358"/>
            <a:chOff x="4973759" y="5628820"/>
            <a:chExt cx="4602565" cy="555680"/>
          </a:xfrm>
        </p:grpSpPr>
        <p:sp>
          <p:nvSpPr>
            <p:cNvPr id="8" name="Rectangle 7">
              <a:hlinkClick r:id="rId3"/>
              <a:extLst>
                <a:ext uri="{FF2B5EF4-FFF2-40B4-BE49-F238E27FC236}">
                  <a16:creationId xmlns:a16="http://schemas.microsoft.com/office/drawing/2014/main" id="{0D24A9E2-005E-B84E-97B1-9B1E5899D46A}"/>
                </a:ext>
              </a:extLst>
            </p:cNvPr>
            <p:cNvSpPr/>
            <p:nvPr/>
          </p:nvSpPr>
          <p:spPr>
            <a:xfrm>
              <a:off x="5544329" y="5628820"/>
              <a:ext cx="4031995" cy="55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43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Exo" panose="02000503000000000000" pitchFamily="2" charset="77"/>
                  <a:ea typeface="+mn-ea"/>
                  <a:cs typeface="+mn-cs"/>
                </a:rPr>
                <a:t>Download the </a:t>
              </a:r>
              <a:r>
                <a:rPr kumimoji="0" lang="en-US" sz="1200" b="0" i="1" u="none" strike="noStrike" kern="1200" cap="none" spc="0" normalizeH="0" baseline="0" noProof="0" dirty="0">
                  <a:ln>
                    <a:noFill/>
                  </a:ln>
                  <a:solidFill>
                    <a:srgbClr val="FFFFFF"/>
                  </a:solidFill>
                  <a:effectLst/>
                  <a:uLnTx/>
                  <a:uFillTx/>
                  <a:latin typeface="Exo" panose="02000503000000000000" pitchFamily="2" charset="77"/>
                  <a:ea typeface="+mn-ea"/>
                  <a:cs typeface="+mn-cs"/>
                </a:rPr>
                <a:t>Durable Goods Manufacturing IT Strategy Initiatives Workbook</a:t>
              </a:r>
            </a:p>
          </p:txBody>
        </p:sp>
        <p:sp>
          <p:nvSpPr>
            <p:cNvPr id="9" name="Rectangle 8">
              <a:extLst>
                <a:ext uri="{FF2B5EF4-FFF2-40B4-BE49-F238E27FC236}">
                  <a16:creationId xmlns:a16="http://schemas.microsoft.com/office/drawing/2014/main" id="{045B140E-07B5-2F41-885B-2D4F0AD95FF7}"/>
                </a:ext>
              </a:extLst>
            </p:cNvPr>
            <p:cNvSpPr>
              <a:spLocks/>
            </p:cNvSpPr>
            <p:nvPr/>
          </p:nvSpPr>
          <p:spPr>
            <a:xfrm>
              <a:off x="4973759" y="5630500"/>
              <a:ext cx="569559" cy="554000"/>
            </a:xfrm>
            <a:prstGeom prst="rect">
              <a:avLst/>
            </a:prstGeom>
            <a:solidFill>
              <a:srgbClr val="1E5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43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Exo" panose="02000503000000000000" pitchFamily="2" charset="77"/>
                <a:ea typeface="+mn-ea"/>
                <a:cs typeface="+mn-cs"/>
              </a:endParaRPr>
            </a:p>
          </p:txBody>
        </p:sp>
        <p:pic>
          <p:nvPicPr>
            <p:cNvPr id="10" name="Picture 9">
              <a:extLst>
                <a:ext uri="{FF2B5EF4-FFF2-40B4-BE49-F238E27FC236}">
                  <a16:creationId xmlns:a16="http://schemas.microsoft.com/office/drawing/2014/main" id="{51F960AC-0F87-C040-84B4-25D8E99D532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5102900" y="5756002"/>
              <a:ext cx="308823" cy="308824"/>
            </a:xfrm>
            <a:prstGeom prst="rect">
              <a:avLst/>
            </a:prstGeom>
          </p:spPr>
        </p:pic>
      </p:grpSp>
      <p:sp>
        <p:nvSpPr>
          <p:cNvPr id="12" name="Slide Number Placeholder 2">
            <a:extLst>
              <a:ext uri="{FF2B5EF4-FFF2-40B4-BE49-F238E27FC236}">
                <a16:creationId xmlns:a16="http://schemas.microsoft.com/office/drawing/2014/main" id="{57D81FCF-9F6F-4D69-AE5E-E62B3707D421}"/>
              </a:ext>
            </a:extLst>
          </p:cNvPr>
          <p:cNvSpPr txBox="1">
            <a:spLocks/>
          </p:cNvSpPr>
          <p:nvPr/>
        </p:nvSpPr>
        <p:spPr>
          <a:xfrm>
            <a:off x="9800750" y="6606254"/>
            <a:ext cx="2240414" cy="121252"/>
          </a:xfrm>
          <a:prstGeom prst="rect">
            <a:avLst/>
          </a:prstGeom>
        </p:spPr>
        <p:txBody>
          <a:bodyPr wrap="square" lIns="0" tIns="0" rIns="0" bIns="0">
            <a:noAutofit/>
          </a:bodyPr>
          <a:lstStyle>
            <a:defPPr>
              <a:defRPr lang="en-US"/>
            </a:defPPr>
            <a:lvl1pPr marL="0" algn="r" defTabSz="914400" rtl="0" eaLnBrk="1" latinLnBrk="0" hangingPunct="1">
              <a:defRPr sz="788" b="0" i="0" kern="1200" spc="0" baseline="0">
                <a:solidFill>
                  <a:srgbClr val="636363"/>
                </a:solidFill>
                <a:latin typeface="Exo" pitchFamily="2" charset="77"/>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r>
              <a:rPr kumimoji="0" lang="en-CA" sz="788" b="0" i="0" u="none" strike="noStrike" kern="1200" cap="none" spc="-18" normalizeH="0" baseline="0" noProof="0" dirty="0">
                <a:ln>
                  <a:noFill/>
                </a:ln>
                <a:solidFill>
                  <a:srgbClr val="636363"/>
                </a:solidFill>
                <a:effectLst/>
                <a:uLnTx/>
                <a:uFillTx/>
                <a:latin typeface="Exo" pitchFamily="2" charset="77"/>
                <a:ea typeface="+mn-ea"/>
                <a:cs typeface="Arial"/>
              </a:rPr>
              <a:t>Info-</a:t>
            </a:r>
            <a:r>
              <a:rPr kumimoji="0" lang="en-CA" sz="788" b="0" i="0" u="none" strike="noStrike" kern="1200" cap="none" spc="-103" normalizeH="0" baseline="0" noProof="0" dirty="0">
                <a:ln>
                  <a:noFill/>
                </a:ln>
                <a:solidFill>
                  <a:srgbClr val="636363"/>
                </a:solidFill>
                <a:effectLst/>
                <a:uLnTx/>
                <a:uFillTx/>
                <a:latin typeface="Exo" pitchFamily="2" charset="77"/>
                <a:ea typeface="+mn-ea"/>
                <a:cs typeface="Arial"/>
              </a:rPr>
              <a:t>T</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ec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Researc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Grou</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p   |   </a:t>
            </a:r>
            <a:fld id="{81D60167-4931-47E6-BA6A-407CBD079E47}" type="slidenum">
              <a:rPr kumimoji="0" sz="788" b="0" i="0" u="none" strike="noStrike" kern="1200" cap="none" spc="6" normalizeH="0" baseline="0" noProof="0" smtClean="0">
                <a:ln>
                  <a:noFill/>
                </a:ln>
                <a:solidFill>
                  <a:srgbClr val="636363"/>
                </a:solidFill>
                <a:effectLst/>
                <a:uLnTx/>
                <a:uFillTx/>
                <a:latin typeface="Exo" pitchFamily="2" charset="77"/>
                <a:ea typeface="+mn-ea"/>
                <a:cs typeface="Arial" panose="020B0604020202020204" pitchFamily="34" charset="0"/>
              </a:rPr>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t>24</a:t>
            </a:fld>
            <a:endParaRPr kumimoji="0" sz="788" b="0" i="0" u="none" strike="noStrike" kern="1200" cap="none" spc="6" normalizeH="0" baseline="0" noProof="0" dirty="0">
              <a:ln>
                <a:noFill/>
              </a:ln>
              <a:solidFill>
                <a:srgbClr val="636363"/>
              </a:solidFill>
              <a:effectLst/>
              <a:uLnTx/>
              <a:uFillTx/>
              <a:latin typeface="Exo" pitchFamily="2" charset="77"/>
              <a:ea typeface="+mn-ea"/>
              <a:cs typeface="Arial" panose="020B0604020202020204" pitchFamily="34" charset="0"/>
            </a:endParaRPr>
          </a:p>
        </p:txBody>
      </p:sp>
    </p:spTree>
    <p:extLst>
      <p:ext uri="{BB962C8B-B14F-4D97-AF65-F5344CB8AC3E}">
        <p14:creationId xmlns:p14="http://schemas.microsoft.com/office/powerpoint/2010/main" val="9745412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Table 30">
            <a:extLst>
              <a:ext uri="{FF2B5EF4-FFF2-40B4-BE49-F238E27FC236}">
                <a16:creationId xmlns:a16="http://schemas.microsoft.com/office/drawing/2014/main" id="{E89A80C3-4BF0-104A-ABDF-E152ACE41160}"/>
              </a:ext>
            </a:extLst>
          </p:cNvPr>
          <p:cNvGraphicFramePr>
            <a:graphicFrameLocks noGrp="1"/>
          </p:cNvGraphicFramePr>
          <p:nvPr>
            <p:extLst>
              <p:ext uri="{D42A27DB-BD31-4B8C-83A1-F6EECF244321}">
                <p14:modId xmlns:p14="http://schemas.microsoft.com/office/powerpoint/2010/main" val="3568096086"/>
              </p:ext>
            </p:extLst>
          </p:nvPr>
        </p:nvGraphicFramePr>
        <p:xfrm>
          <a:off x="6204730" y="1816310"/>
          <a:ext cx="5687272" cy="3948867"/>
        </p:xfrm>
        <a:graphic>
          <a:graphicData uri="http://schemas.openxmlformats.org/drawingml/2006/table">
            <a:tbl>
              <a:tblPr firstRow="1" bandRow="1">
                <a:effectLst>
                  <a:outerShdw blurRad="254000" sx="105000" sy="105000" algn="ctr" rotWithShape="0">
                    <a:srgbClr val="000000">
                      <a:alpha val="10000"/>
                    </a:srgbClr>
                  </a:outerShdw>
                </a:effectLst>
                <a:tableStyleId>{5C22544A-7EE6-4342-B048-85BDC9FD1C3A}</a:tableStyleId>
              </a:tblPr>
              <a:tblGrid>
                <a:gridCol w="2843636">
                  <a:extLst>
                    <a:ext uri="{9D8B030D-6E8A-4147-A177-3AD203B41FA5}">
                      <a16:colId xmlns:a16="http://schemas.microsoft.com/office/drawing/2014/main" val="866264451"/>
                    </a:ext>
                  </a:extLst>
                </a:gridCol>
                <a:gridCol w="2843636">
                  <a:extLst>
                    <a:ext uri="{9D8B030D-6E8A-4147-A177-3AD203B41FA5}">
                      <a16:colId xmlns:a16="http://schemas.microsoft.com/office/drawing/2014/main" val="2703970457"/>
                    </a:ext>
                  </a:extLst>
                </a:gridCol>
              </a:tblGrid>
              <a:tr h="735230">
                <a:tc gridSpan="2">
                  <a:txBody>
                    <a:bodyPr/>
                    <a:lstStyle/>
                    <a:p>
                      <a:pPr marL="285750" indent="-285750">
                        <a:lnSpc>
                          <a:spcPts val="1000"/>
                        </a:lnSpc>
                        <a:spcBef>
                          <a:spcPts val="1000"/>
                        </a:spcBef>
                        <a:buFont typeface="Arial" panose="020B0604020202020204" pitchFamily="34" charset="0"/>
                        <a:buChar char="•"/>
                      </a:pPr>
                      <a:endParaRPr lang="en-US" sz="1000" b="0" i="0" dirty="0">
                        <a:solidFill>
                          <a:srgbClr val="4A4A4A"/>
                        </a:solidFill>
                        <a:latin typeface="Roboto Condensed Light" panose="02000000000000000000" pitchFamily="2" charset="0"/>
                        <a:ea typeface="Roboto Condensed Light" panose="02000000000000000000" pitchFamily="2" charset="0"/>
                      </a:endParaRPr>
                    </a:p>
                  </a:txBody>
                  <a:tcPr marL="287963" marR="287963" marT="287963" marB="287963">
                    <a:lnL w="12700" cmpd="sng">
                      <a:noFill/>
                    </a:lnL>
                    <a:lnR w="12700" cmpd="sng">
                      <a:noFill/>
                    </a:lnR>
                    <a:lnT w="12700" cmpd="sng">
                      <a:noFill/>
                    </a:lnT>
                    <a:lnB w="38100" cmpd="sng">
                      <a:noFill/>
                    </a:lnB>
                    <a:lnTlToBr w="12700" cmpd="sng">
                      <a:noFill/>
                      <a:prstDash val="solid"/>
                    </a:lnTlToBr>
                    <a:lnBlToTr w="12700" cmpd="sng">
                      <a:noFill/>
                      <a:prstDash val="solid"/>
                    </a:lnBlToTr>
                    <a:gradFill>
                      <a:gsLst>
                        <a:gs pos="0">
                          <a:schemeClr val="accent1">
                            <a:lumMod val="60000"/>
                            <a:lumOff val="40000"/>
                          </a:schemeClr>
                        </a:gs>
                        <a:gs pos="95000">
                          <a:srgbClr val="2576B7"/>
                        </a:gs>
                      </a:gsLst>
                      <a:lin ang="3000000" scaled="0"/>
                    </a:gradFill>
                  </a:tcPr>
                </a:tc>
                <a:tc hMerge="1">
                  <a:txBody>
                    <a:bodyPr/>
                    <a:lstStyle/>
                    <a:p>
                      <a:pPr marL="285750" indent="-285750">
                        <a:lnSpc>
                          <a:spcPts val="1800"/>
                        </a:lnSpc>
                        <a:spcBef>
                          <a:spcPts val="1000"/>
                        </a:spcBef>
                        <a:buFont typeface="Arial" panose="020B0604020202020204" pitchFamily="34" charset="0"/>
                        <a:buChar char="•"/>
                      </a:pPr>
                      <a:endParaRPr lang="en-US" sz="1400" b="0" i="0">
                        <a:solidFill>
                          <a:srgbClr val="4A4A4A"/>
                        </a:solidFill>
                        <a:latin typeface="Roboto Condensed Light" panose="02000000000000000000" pitchFamily="2" charset="0"/>
                        <a:ea typeface="Roboto Condensed Light" panose="02000000000000000000" pitchFamily="2" charset="0"/>
                      </a:endParaRPr>
                    </a:p>
                  </a:txBody>
                  <a:tcPr marL="288000" marR="288000" marT="288000" marB="288000">
                    <a:gradFill>
                      <a:gsLst>
                        <a:gs pos="0">
                          <a:srgbClr val="00B0F0">
                            <a:alpha val="34000"/>
                          </a:srgbClr>
                        </a:gs>
                        <a:gs pos="95000">
                          <a:srgbClr val="2576B7"/>
                        </a:gs>
                      </a:gsLst>
                      <a:lin ang="3000000" scaled="0"/>
                    </a:gradFill>
                  </a:tcPr>
                </a:tc>
                <a:extLst>
                  <a:ext uri="{0D108BD9-81ED-4DB2-BD59-A6C34878D82A}">
                    <a16:rowId xmlns:a16="http://schemas.microsoft.com/office/drawing/2014/main" val="1610303713"/>
                  </a:ext>
                </a:extLst>
              </a:tr>
              <a:tr h="3213637">
                <a:tc>
                  <a:txBody>
                    <a:bodyPr/>
                    <a:lstStyle/>
                    <a:p>
                      <a:pPr marL="173038" marR="0" lvl="0" indent="-173038" algn="l" defTabSz="914400" rtl="0" eaLnBrk="1" fontAlgn="auto" latinLnBrk="0" hangingPunct="1">
                        <a:lnSpc>
                          <a:spcPts val="1600"/>
                        </a:lnSpc>
                        <a:spcBef>
                          <a:spcPts val="800"/>
                        </a:spcBef>
                        <a:spcAft>
                          <a:spcPts val="0"/>
                        </a:spcAft>
                        <a:buClrTx/>
                        <a:buSzPts val="1100"/>
                        <a:buFont typeface="Arial" panose="020B0604020202020204" pitchFamily="34" charset="0"/>
                        <a:buChar char="•"/>
                        <a:tabLst/>
                        <a:defRPr/>
                      </a:pPr>
                      <a:r>
                        <a:rPr lang="en-US" sz="1400" b="0" i="0" u="none" strike="noStrike" baseline="0" dirty="0">
                          <a:solidFill>
                            <a:schemeClr val="tx1"/>
                          </a:solidFill>
                          <a:latin typeface="Roboto Light" panose="02000000000000000000" pitchFamily="2" charset="0"/>
                          <a:ea typeface="Roboto Light" panose="02000000000000000000" pitchFamily="2" charset="0"/>
                        </a:rPr>
                        <a:t>MoSCoW Framework (next slide) and IT Implication Ranking Template (following slide)</a:t>
                      </a:r>
                    </a:p>
                    <a:p>
                      <a:pPr marL="182563" indent="-182563" rtl="0">
                        <a:lnSpc>
                          <a:spcPts val="1800"/>
                        </a:lnSpc>
                        <a:spcBef>
                          <a:spcPts val="1000"/>
                        </a:spcBef>
                        <a:buSzPts val="1100"/>
                        <a:buFont typeface="Arial" panose="020B0604020202020204" pitchFamily="34" charset="0"/>
                        <a:buChar char="•"/>
                        <a:tabLst/>
                      </a:pPr>
                      <a:endParaRPr lang="en-US" sz="1400" b="0" i="0" u="none" strike="noStrike" baseline="0" dirty="0">
                        <a:solidFill>
                          <a:schemeClr val="tx1"/>
                        </a:solidFill>
                        <a:latin typeface="Roboto Light" panose="02000000000000000000" pitchFamily="2" charset="0"/>
                        <a:ea typeface="Roboto Light" panose="02000000000000000000" pitchFamily="2" charset="0"/>
                      </a:endParaRPr>
                    </a:p>
                  </a:txBody>
                  <a:tcPr marL="287963" marR="287963" marT="287963" marB="287963">
                    <a:lnR w="3175" cap="flat" cmpd="sng" algn="ctr">
                      <a:solidFill>
                        <a:schemeClr val="bg1">
                          <a:lumMod val="75000"/>
                        </a:schemeClr>
                      </a:solidFill>
                      <a:prstDash val="solid"/>
                      <a:round/>
                      <a:headEnd type="none" w="med" len="med"/>
                      <a:tailEnd type="none" w="med" len="med"/>
                    </a:lnR>
                    <a:lnT w="38100" cmpd="sng">
                      <a:noFill/>
                    </a:lnT>
                    <a:solidFill>
                      <a:schemeClr val="bg1"/>
                    </a:solidFill>
                  </a:tcPr>
                </a:tc>
                <a:tc>
                  <a:txBody>
                    <a:bodyPr/>
                    <a:lstStyle/>
                    <a:p>
                      <a:pPr marL="285750" indent="-285750">
                        <a:lnSpc>
                          <a:spcPts val="1800"/>
                        </a:lnSpc>
                        <a:spcBef>
                          <a:spcPts val="1000"/>
                        </a:spcBef>
                        <a:buFont typeface="Arial" panose="020B0604020202020204" pitchFamily="34" charset="0"/>
                        <a:buChar char="•"/>
                      </a:pPr>
                      <a:r>
                        <a:rPr lang="en-US" sz="1400" b="0" i="0" dirty="0">
                          <a:solidFill>
                            <a:schemeClr val="tx1"/>
                          </a:solidFill>
                          <a:latin typeface="Roboto Light" panose="02000000000000000000" pitchFamily="2" charset="0"/>
                          <a:ea typeface="Roboto Light" panose="02000000000000000000" pitchFamily="2" charset="0"/>
                        </a:rPr>
                        <a:t>CIO</a:t>
                      </a:r>
                    </a:p>
                    <a:p>
                      <a:pPr marL="285750" indent="-285750">
                        <a:lnSpc>
                          <a:spcPts val="1800"/>
                        </a:lnSpc>
                        <a:spcBef>
                          <a:spcPts val="1000"/>
                        </a:spcBef>
                        <a:buFont typeface="Arial" panose="020B0604020202020204" pitchFamily="34" charset="0"/>
                        <a:buChar char="•"/>
                      </a:pPr>
                      <a:r>
                        <a:rPr lang="en-US" sz="1400" b="0" i="0" dirty="0">
                          <a:solidFill>
                            <a:schemeClr val="tx1"/>
                          </a:solidFill>
                          <a:latin typeface="Roboto Light" panose="02000000000000000000" pitchFamily="2" charset="0"/>
                          <a:ea typeface="Roboto Light" panose="02000000000000000000" pitchFamily="2" charset="0"/>
                        </a:rPr>
                        <a:t>IT team management</a:t>
                      </a:r>
                    </a:p>
                    <a:p>
                      <a:pPr marL="285750" indent="-285750">
                        <a:lnSpc>
                          <a:spcPts val="1800"/>
                        </a:lnSpc>
                        <a:spcBef>
                          <a:spcPts val="1000"/>
                        </a:spcBef>
                        <a:buFont typeface="Arial" panose="020B0604020202020204" pitchFamily="34" charset="0"/>
                        <a:buChar char="•"/>
                      </a:pPr>
                      <a:r>
                        <a:rPr lang="en-US" sz="1400" b="0" i="0" dirty="0">
                          <a:solidFill>
                            <a:schemeClr val="tx1"/>
                          </a:solidFill>
                          <a:latin typeface="Roboto Light" panose="02000000000000000000" pitchFamily="2" charset="0"/>
                          <a:ea typeface="Roboto Light" panose="02000000000000000000" pitchFamily="2" charset="0"/>
                        </a:rPr>
                        <a:t>Project managers</a:t>
                      </a:r>
                    </a:p>
                    <a:p>
                      <a:pPr marL="285750" indent="-285750">
                        <a:lnSpc>
                          <a:spcPts val="1800"/>
                        </a:lnSpc>
                        <a:spcBef>
                          <a:spcPts val="1000"/>
                        </a:spcBef>
                        <a:buFont typeface="Arial" panose="020B0604020202020204" pitchFamily="34" charset="0"/>
                        <a:buChar char="•"/>
                      </a:pPr>
                      <a:endParaRPr lang="en-US" sz="1400" b="0" i="0" dirty="0">
                        <a:solidFill>
                          <a:schemeClr val="tx1"/>
                        </a:solidFill>
                        <a:latin typeface="Roboto Light" panose="02000000000000000000" pitchFamily="2" charset="0"/>
                        <a:ea typeface="Roboto Light" panose="02000000000000000000" pitchFamily="2" charset="0"/>
                      </a:endParaRPr>
                    </a:p>
                  </a:txBody>
                  <a:tcPr marL="287963" marR="287963" marT="287963" marB="287963">
                    <a:lnL w="3175" cap="flat" cmpd="sng" algn="ctr">
                      <a:solidFill>
                        <a:schemeClr val="bg1">
                          <a:lumMod val="75000"/>
                        </a:schemeClr>
                      </a:solidFill>
                      <a:prstDash val="solid"/>
                      <a:round/>
                      <a:headEnd type="none" w="med" len="med"/>
                      <a:tailEnd type="none" w="med" len="med"/>
                    </a:lnL>
                    <a:lnT w="38100" cmpd="sng">
                      <a:noFill/>
                    </a:lnT>
                    <a:solidFill>
                      <a:schemeClr val="bg1"/>
                    </a:solidFill>
                  </a:tcPr>
                </a:tc>
                <a:extLst>
                  <a:ext uri="{0D108BD9-81ED-4DB2-BD59-A6C34878D82A}">
                    <a16:rowId xmlns:a16="http://schemas.microsoft.com/office/drawing/2014/main" val="686074955"/>
                  </a:ext>
                </a:extLst>
              </a:tr>
            </a:tbl>
          </a:graphicData>
        </a:graphic>
      </p:graphicFrame>
      <p:graphicFrame>
        <p:nvGraphicFramePr>
          <p:cNvPr id="4" name="Table 3">
            <a:extLst>
              <a:ext uri="{FF2B5EF4-FFF2-40B4-BE49-F238E27FC236}">
                <a16:creationId xmlns:a16="http://schemas.microsoft.com/office/drawing/2014/main" id="{2E91096C-A178-0A4F-8D96-F02F765B827A}"/>
              </a:ext>
            </a:extLst>
          </p:cNvPr>
          <p:cNvGraphicFramePr>
            <a:graphicFrameLocks noGrp="1"/>
          </p:cNvGraphicFramePr>
          <p:nvPr>
            <p:extLst>
              <p:ext uri="{D42A27DB-BD31-4B8C-83A1-F6EECF244321}">
                <p14:modId xmlns:p14="http://schemas.microsoft.com/office/powerpoint/2010/main" val="3672802525"/>
              </p:ext>
            </p:extLst>
          </p:nvPr>
        </p:nvGraphicFramePr>
        <p:xfrm>
          <a:off x="371426" y="1816310"/>
          <a:ext cx="5688862" cy="3948867"/>
        </p:xfrm>
        <a:graphic>
          <a:graphicData uri="http://schemas.openxmlformats.org/drawingml/2006/table">
            <a:tbl>
              <a:tblPr firstRow="1" bandRow="1">
                <a:effectLst>
                  <a:outerShdw blurRad="254000" sx="105000" sy="105000" algn="ctr" rotWithShape="0">
                    <a:srgbClr val="000000">
                      <a:alpha val="10000"/>
                    </a:srgbClr>
                  </a:outerShdw>
                </a:effectLst>
                <a:tableStyleId>{5C22544A-7EE6-4342-B048-85BDC9FD1C3A}</a:tableStyleId>
              </a:tblPr>
              <a:tblGrid>
                <a:gridCol w="2844431">
                  <a:extLst>
                    <a:ext uri="{9D8B030D-6E8A-4147-A177-3AD203B41FA5}">
                      <a16:colId xmlns:a16="http://schemas.microsoft.com/office/drawing/2014/main" val="866264451"/>
                    </a:ext>
                  </a:extLst>
                </a:gridCol>
                <a:gridCol w="2844431">
                  <a:extLst>
                    <a:ext uri="{9D8B030D-6E8A-4147-A177-3AD203B41FA5}">
                      <a16:colId xmlns:a16="http://schemas.microsoft.com/office/drawing/2014/main" val="2703970457"/>
                    </a:ext>
                  </a:extLst>
                </a:gridCol>
              </a:tblGrid>
              <a:tr h="735230">
                <a:tc gridSpan="2">
                  <a:txBody>
                    <a:bodyPr/>
                    <a:lstStyle/>
                    <a:p>
                      <a:pPr marL="285750" indent="-285750">
                        <a:lnSpc>
                          <a:spcPts val="1000"/>
                        </a:lnSpc>
                        <a:spcBef>
                          <a:spcPts val="1000"/>
                        </a:spcBef>
                        <a:buFont typeface="Arial" panose="020B0604020202020204" pitchFamily="34" charset="0"/>
                        <a:buChar char="•"/>
                      </a:pPr>
                      <a:endParaRPr lang="en-US" sz="1000" b="0" i="0" dirty="0">
                        <a:solidFill>
                          <a:srgbClr val="4A4A4A"/>
                        </a:solidFill>
                        <a:latin typeface="Roboto Condensed Light" panose="02000000000000000000" pitchFamily="2" charset="0"/>
                        <a:ea typeface="Roboto Condensed Light" panose="02000000000000000000" pitchFamily="2" charset="0"/>
                      </a:endParaRPr>
                    </a:p>
                  </a:txBody>
                  <a:tcPr marL="287963" marR="287963" marT="287963" marB="287963">
                    <a:lnL w="12700" cmpd="sng">
                      <a:noFill/>
                    </a:lnL>
                    <a:lnR w="12700" cmpd="sng">
                      <a:noFill/>
                    </a:lnR>
                    <a:lnT w="12700" cmpd="sng">
                      <a:noFill/>
                    </a:lnT>
                    <a:lnB w="38100" cmpd="sng">
                      <a:noFill/>
                    </a:lnB>
                    <a:lnTlToBr w="12700" cmpd="sng">
                      <a:noFill/>
                      <a:prstDash val="solid"/>
                    </a:lnTlToBr>
                    <a:lnBlToTr w="12700" cmpd="sng">
                      <a:noFill/>
                      <a:prstDash val="solid"/>
                    </a:lnBlToTr>
                    <a:gradFill>
                      <a:gsLst>
                        <a:gs pos="0">
                          <a:schemeClr val="accent1">
                            <a:lumMod val="60000"/>
                            <a:lumOff val="40000"/>
                          </a:schemeClr>
                        </a:gs>
                        <a:gs pos="95000">
                          <a:srgbClr val="2576B7"/>
                        </a:gs>
                      </a:gsLst>
                      <a:lin ang="3000000" scaled="0"/>
                    </a:gradFill>
                  </a:tcPr>
                </a:tc>
                <a:tc hMerge="1">
                  <a:txBody>
                    <a:bodyPr/>
                    <a:lstStyle/>
                    <a:p>
                      <a:pPr marL="285750" indent="-285750">
                        <a:lnSpc>
                          <a:spcPts val="1800"/>
                        </a:lnSpc>
                        <a:spcBef>
                          <a:spcPts val="1000"/>
                        </a:spcBef>
                        <a:buFont typeface="Arial" panose="020B0604020202020204" pitchFamily="34" charset="0"/>
                        <a:buChar char="•"/>
                      </a:pPr>
                      <a:endParaRPr lang="en-US" sz="1400" b="0" i="0">
                        <a:solidFill>
                          <a:srgbClr val="4A4A4A"/>
                        </a:solidFill>
                        <a:latin typeface="Roboto Condensed Light" panose="02000000000000000000" pitchFamily="2" charset="0"/>
                        <a:ea typeface="Roboto Condensed Light" panose="02000000000000000000" pitchFamily="2" charset="0"/>
                      </a:endParaRPr>
                    </a:p>
                  </a:txBody>
                  <a:tcPr marL="288000" marR="288000" marT="288000" marB="288000">
                    <a:gradFill>
                      <a:gsLst>
                        <a:gs pos="0">
                          <a:srgbClr val="00B0F0">
                            <a:alpha val="34000"/>
                          </a:srgbClr>
                        </a:gs>
                        <a:gs pos="95000">
                          <a:srgbClr val="2576B7"/>
                        </a:gs>
                      </a:gsLst>
                      <a:lin ang="3000000" scaled="0"/>
                    </a:gradFill>
                  </a:tcPr>
                </a:tc>
                <a:extLst>
                  <a:ext uri="{0D108BD9-81ED-4DB2-BD59-A6C34878D82A}">
                    <a16:rowId xmlns:a16="http://schemas.microsoft.com/office/drawing/2014/main" val="1610303713"/>
                  </a:ext>
                </a:extLst>
              </a:tr>
              <a:tr h="3213637">
                <a:tc>
                  <a:txBody>
                    <a:bodyPr/>
                    <a:lstStyle/>
                    <a:p>
                      <a:pPr marL="182563" indent="-182563" rtl="0">
                        <a:lnSpc>
                          <a:spcPts val="1800"/>
                        </a:lnSpc>
                        <a:spcBef>
                          <a:spcPts val="1000"/>
                        </a:spcBef>
                        <a:buSzPts val="1100"/>
                        <a:buFont typeface="Arial" panose="020B0604020202020204" pitchFamily="34" charset="0"/>
                        <a:buChar char="•"/>
                        <a:tabLst/>
                      </a:pPr>
                      <a:r>
                        <a:rPr lang="en-US" sz="1400" b="0" i="0" u="none" strike="noStrike" baseline="0" dirty="0">
                          <a:solidFill>
                            <a:schemeClr val="tx1"/>
                          </a:solidFill>
                          <a:latin typeface="Roboto Light" panose="02000000000000000000" pitchFamily="2" charset="0"/>
                          <a:ea typeface="Roboto Light" panose="02000000000000000000" pitchFamily="2" charset="0"/>
                        </a:rPr>
                        <a:t>Business strategy</a:t>
                      </a:r>
                    </a:p>
                    <a:p>
                      <a:pPr marL="182563" indent="-182563" rtl="0">
                        <a:lnSpc>
                          <a:spcPts val="1800"/>
                        </a:lnSpc>
                        <a:spcBef>
                          <a:spcPts val="1000"/>
                        </a:spcBef>
                        <a:buSzPts val="1100"/>
                        <a:buFont typeface="Arial" panose="020B0604020202020204" pitchFamily="34" charset="0"/>
                        <a:buChar char="•"/>
                        <a:tabLst/>
                      </a:pPr>
                      <a:r>
                        <a:rPr lang="en-US" sz="1400" b="0" i="0" u="none" strike="noStrike" baseline="0" dirty="0">
                          <a:solidFill>
                            <a:schemeClr val="tx1"/>
                          </a:solidFill>
                          <a:latin typeface="Roboto Light" panose="02000000000000000000" pitchFamily="2" charset="0"/>
                          <a:ea typeface="Roboto Light" panose="02000000000000000000" pitchFamily="2" charset="0"/>
                        </a:rPr>
                        <a:t>Existing IT strategy</a:t>
                      </a:r>
                    </a:p>
                    <a:p>
                      <a:pPr marL="182563" indent="-182563" rtl="0">
                        <a:lnSpc>
                          <a:spcPts val="1800"/>
                        </a:lnSpc>
                        <a:spcBef>
                          <a:spcPts val="1000"/>
                        </a:spcBef>
                        <a:buSzPts val="1100"/>
                        <a:buFont typeface="Arial" panose="020B0604020202020204" pitchFamily="34" charset="0"/>
                        <a:buChar char="•"/>
                        <a:tabLst/>
                      </a:pPr>
                      <a:r>
                        <a:rPr lang="en-US" sz="1400" b="0" i="0" u="none" strike="noStrike" baseline="0" dirty="0">
                          <a:solidFill>
                            <a:schemeClr val="tx1"/>
                          </a:solidFill>
                          <a:latin typeface="Roboto Light" panose="02000000000000000000" pitchFamily="2" charset="0"/>
                          <a:ea typeface="Roboto Light" panose="02000000000000000000" pitchFamily="2" charset="0"/>
                        </a:rPr>
                        <a:t>IT implications</a:t>
                      </a:r>
                    </a:p>
                  </a:txBody>
                  <a:tcPr marL="287963" marR="287963" marT="287963" marB="287963">
                    <a:lnR w="3175" cap="flat" cmpd="sng" algn="ctr">
                      <a:solidFill>
                        <a:schemeClr val="bg1">
                          <a:lumMod val="75000"/>
                        </a:schemeClr>
                      </a:solidFill>
                      <a:prstDash val="solid"/>
                      <a:round/>
                      <a:headEnd type="none" w="med" len="med"/>
                      <a:tailEnd type="none" w="med" len="med"/>
                    </a:lnR>
                    <a:lnT w="38100" cmpd="sng">
                      <a:noFill/>
                    </a:lnT>
                    <a:solidFill>
                      <a:schemeClr val="bg1"/>
                    </a:solidFill>
                  </a:tcPr>
                </a:tc>
                <a:tc>
                  <a:txBody>
                    <a:bodyPr/>
                    <a:lstStyle/>
                    <a:p>
                      <a:pPr marL="173038" indent="-173038">
                        <a:lnSpc>
                          <a:spcPts val="1600"/>
                        </a:lnSpc>
                        <a:spcBef>
                          <a:spcPts val="800"/>
                        </a:spcBef>
                        <a:buFont typeface="Arial" panose="020B0604020202020204" pitchFamily="34" charset="0"/>
                        <a:buChar char="•"/>
                        <a:tabLst/>
                      </a:pPr>
                      <a:r>
                        <a:rPr lang="en-US" sz="1400" b="0" i="0" dirty="0">
                          <a:solidFill>
                            <a:schemeClr val="tx1"/>
                          </a:solidFill>
                          <a:latin typeface="Roboto Light" panose="02000000000000000000" pitchFamily="2" charset="0"/>
                          <a:ea typeface="Roboto Light" panose="02000000000000000000" pitchFamily="2" charset="0"/>
                        </a:rPr>
                        <a:t>Ranked list of IT implications of external factors on Durable Goods Manufacturing IT departments</a:t>
                      </a:r>
                    </a:p>
                  </a:txBody>
                  <a:tcPr marL="287963" marR="287963" marT="287963" marB="287963">
                    <a:lnL w="3175" cap="flat" cmpd="sng" algn="ctr">
                      <a:solidFill>
                        <a:schemeClr val="bg1">
                          <a:lumMod val="75000"/>
                        </a:schemeClr>
                      </a:solidFill>
                      <a:prstDash val="solid"/>
                      <a:round/>
                      <a:headEnd type="none" w="med" len="med"/>
                      <a:tailEnd type="none" w="med" len="med"/>
                    </a:lnL>
                    <a:lnT w="38100" cmpd="sng">
                      <a:noFill/>
                    </a:lnT>
                    <a:solidFill>
                      <a:schemeClr val="bg1"/>
                    </a:solidFill>
                  </a:tcPr>
                </a:tc>
                <a:extLst>
                  <a:ext uri="{0D108BD9-81ED-4DB2-BD59-A6C34878D82A}">
                    <a16:rowId xmlns:a16="http://schemas.microsoft.com/office/drawing/2014/main" val="686074955"/>
                  </a:ext>
                </a:extLst>
              </a:tr>
            </a:tbl>
          </a:graphicData>
        </a:graphic>
      </p:graphicFrame>
      <p:grpSp>
        <p:nvGrpSpPr>
          <p:cNvPr id="68" name="Group 67">
            <a:extLst>
              <a:ext uri="{FF2B5EF4-FFF2-40B4-BE49-F238E27FC236}">
                <a16:creationId xmlns:a16="http://schemas.microsoft.com/office/drawing/2014/main" id="{829C1800-AD7D-F543-91BC-EEA26ADFAECB}"/>
              </a:ext>
            </a:extLst>
          </p:cNvPr>
          <p:cNvGrpSpPr/>
          <p:nvPr/>
        </p:nvGrpSpPr>
        <p:grpSpPr>
          <a:xfrm>
            <a:off x="1267108" y="1931665"/>
            <a:ext cx="1041821" cy="512745"/>
            <a:chOff x="7426182" y="203095"/>
            <a:chExt cx="1041957" cy="512812"/>
          </a:xfrm>
        </p:grpSpPr>
        <p:sp>
          <p:nvSpPr>
            <p:cNvPr id="69" name="Text Placeholder 3">
              <a:extLst>
                <a:ext uri="{FF2B5EF4-FFF2-40B4-BE49-F238E27FC236}">
                  <a16:creationId xmlns:a16="http://schemas.microsoft.com/office/drawing/2014/main" id="{9C29199D-6761-1A48-BFE1-646983C4ACDC}"/>
                </a:ext>
              </a:extLst>
            </p:cNvPr>
            <p:cNvSpPr txBox="1">
              <a:spLocks/>
            </p:cNvSpPr>
            <p:nvPr/>
          </p:nvSpPr>
          <p:spPr>
            <a:xfrm>
              <a:off x="7989604" y="321173"/>
              <a:ext cx="478535" cy="350336"/>
            </a:xfrm>
            <a:prstGeom prst="rect">
              <a:avLst/>
            </a:prstGeom>
          </p:spPr>
          <p:txBody>
            <a:bodyPr lIns="0" tIns="0" rIns="0" bIns="0">
              <a:no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spc="0">
                  <a:solidFill>
                    <a:srgbClr val="2576B7"/>
                  </a:solidFill>
                  <a:latin typeface="Montserrat"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09" rtl="0" eaLnBrk="1" fontAlgn="auto" latinLnBrk="0" hangingPunct="1">
                <a:lnSpc>
                  <a:spcPts val="24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FFFFFF"/>
                  </a:solidFill>
                  <a:effectLst/>
                  <a:uLnTx/>
                  <a:uFillTx/>
                  <a:latin typeface="Exo" panose="02000503000000000000" pitchFamily="2" charset="77"/>
                  <a:ea typeface="+mn-ea"/>
                  <a:cs typeface="Arial" panose="020B0604020202020204" pitchFamily="34" charset="0"/>
                </a:rPr>
                <a:t>Input</a:t>
              </a:r>
            </a:p>
          </p:txBody>
        </p:sp>
        <p:pic>
          <p:nvPicPr>
            <p:cNvPr id="70" name="Picture 69">
              <a:extLst>
                <a:ext uri="{FF2B5EF4-FFF2-40B4-BE49-F238E27FC236}">
                  <a16:creationId xmlns:a16="http://schemas.microsoft.com/office/drawing/2014/main" id="{8E131023-39B4-1D45-81E4-AAEF2EE39BB3}"/>
                </a:ext>
              </a:extLst>
            </p:cNvPr>
            <p:cNvPicPr>
              <a:picLocks noChangeAspect="1"/>
            </p:cNvPicPr>
            <p:nvPr/>
          </p:nvPicPr>
          <p:blipFill>
            <a:blip r:embed="rId3" cstate="screen">
              <a:alphaModFix amt="45000"/>
              <a:extLst>
                <a:ext uri="{28A0092B-C50C-407E-A947-70E740481C1C}">
                  <a14:useLocalDpi xmlns:a14="http://schemas.microsoft.com/office/drawing/2010/main"/>
                </a:ext>
              </a:extLst>
            </a:blip>
            <a:stretch>
              <a:fillRect/>
            </a:stretch>
          </p:blipFill>
          <p:spPr>
            <a:xfrm>
              <a:off x="7426182" y="203095"/>
              <a:ext cx="512812" cy="512812"/>
            </a:xfrm>
            <a:prstGeom prst="rect">
              <a:avLst/>
            </a:prstGeom>
          </p:spPr>
        </p:pic>
      </p:grpSp>
      <p:grpSp>
        <p:nvGrpSpPr>
          <p:cNvPr id="71" name="Group 70">
            <a:extLst>
              <a:ext uri="{FF2B5EF4-FFF2-40B4-BE49-F238E27FC236}">
                <a16:creationId xmlns:a16="http://schemas.microsoft.com/office/drawing/2014/main" id="{EB3FA60D-B583-6744-AADB-48AC6D9A121E}"/>
              </a:ext>
            </a:extLst>
          </p:cNvPr>
          <p:cNvGrpSpPr/>
          <p:nvPr/>
        </p:nvGrpSpPr>
        <p:grpSpPr>
          <a:xfrm>
            <a:off x="6872463" y="1909803"/>
            <a:ext cx="1472046" cy="552792"/>
            <a:chOff x="7380215" y="3390486"/>
            <a:chExt cx="1472238" cy="552864"/>
          </a:xfrm>
        </p:grpSpPr>
        <p:sp>
          <p:nvSpPr>
            <p:cNvPr id="72" name="Text Placeholder 3">
              <a:extLst>
                <a:ext uri="{FF2B5EF4-FFF2-40B4-BE49-F238E27FC236}">
                  <a16:creationId xmlns:a16="http://schemas.microsoft.com/office/drawing/2014/main" id="{058F4ECE-ADED-1C43-A025-FC955C2D6308}"/>
                </a:ext>
              </a:extLst>
            </p:cNvPr>
            <p:cNvSpPr txBox="1">
              <a:spLocks/>
            </p:cNvSpPr>
            <p:nvPr/>
          </p:nvSpPr>
          <p:spPr>
            <a:xfrm>
              <a:off x="7974489" y="3530600"/>
              <a:ext cx="877964" cy="412750"/>
            </a:xfrm>
            <a:prstGeom prst="rect">
              <a:avLst/>
            </a:prstGeom>
          </p:spPr>
          <p:txBody>
            <a:bodyPr lIns="0" tIns="0" rIns="0" bIns="0">
              <a:no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spc="0">
                  <a:solidFill>
                    <a:srgbClr val="2576B7"/>
                  </a:solidFill>
                  <a:latin typeface="Montserrat"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09" rtl="0" eaLnBrk="1" fontAlgn="auto" latinLnBrk="0" hangingPunct="1">
                <a:lnSpc>
                  <a:spcPts val="24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FFFFFF"/>
                  </a:solidFill>
                  <a:effectLst/>
                  <a:uLnTx/>
                  <a:uFillTx/>
                  <a:latin typeface="Exo" panose="02000503000000000000" pitchFamily="2" charset="77"/>
                  <a:ea typeface="+mn-ea"/>
                  <a:cs typeface="Arial" panose="020B0604020202020204" pitchFamily="34" charset="0"/>
                </a:rPr>
                <a:t>Materials</a:t>
              </a:r>
            </a:p>
          </p:txBody>
        </p:sp>
        <p:pic>
          <p:nvPicPr>
            <p:cNvPr id="73" name="Picture 72">
              <a:extLst>
                <a:ext uri="{FF2B5EF4-FFF2-40B4-BE49-F238E27FC236}">
                  <a16:creationId xmlns:a16="http://schemas.microsoft.com/office/drawing/2014/main" id="{C3DAA2D7-8990-E945-AC58-532978462B63}"/>
                </a:ext>
              </a:extLst>
            </p:cNvPr>
            <p:cNvPicPr>
              <a:picLocks noChangeAspect="1"/>
            </p:cNvPicPr>
            <p:nvPr/>
          </p:nvPicPr>
          <p:blipFill>
            <a:blip r:embed="rId4" cstate="screen">
              <a:alphaModFix amt="45000"/>
              <a:extLst>
                <a:ext uri="{28A0092B-C50C-407E-A947-70E740481C1C}">
                  <a14:useLocalDpi xmlns:a14="http://schemas.microsoft.com/office/drawing/2010/main"/>
                </a:ext>
              </a:extLst>
            </a:blip>
            <a:stretch>
              <a:fillRect/>
            </a:stretch>
          </p:blipFill>
          <p:spPr>
            <a:xfrm>
              <a:off x="7380215" y="3390486"/>
              <a:ext cx="549210" cy="549210"/>
            </a:xfrm>
            <a:prstGeom prst="rect">
              <a:avLst/>
            </a:prstGeom>
          </p:spPr>
        </p:pic>
      </p:grpSp>
      <p:grpSp>
        <p:nvGrpSpPr>
          <p:cNvPr id="74" name="Group 73">
            <a:extLst>
              <a:ext uri="{FF2B5EF4-FFF2-40B4-BE49-F238E27FC236}">
                <a16:creationId xmlns:a16="http://schemas.microsoft.com/office/drawing/2014/main" id="{010CCF42-8661-6347-9EFF-27FDDE960ADC}"/>
              </a:ext>
            </a:extLst>
          </p:cNvPr>
          <p:cNvGrpSpPr/>
          <p:nvPr/>
        </p:nvGrpSpPr>
        <p:grpSpPr>
          <a:xfrm>
            <a:off x="9601441" y="1915782"/>
            <a:ext cx="1925670" cy="541610"/>
            <a:chOff x="10102919" y="3394215"/>
            <a:chExt cx="1925921" cy="541681"/>
          </a:xfrm>
        </p:grpSpPr>
        <p:sp>
          <p:nvSpPr>
            <p:cNvPr id="75" name="Text Placeholder 3">
              <a:extLst>
                <a:ext uri="{FF2B5EF4-FFF2-40B4-BE49-F238E27FC236}">
                  <a16:creationId xmlns:a16="http://schemas.microsoft.com/office/drawing/2014/main" id="{2A45DE68-099E-7B42-8AC4-5F0085994789}"/>
                </a:ext>
              </a:extLst>
            </p:cNvPr>
            <p:cNvSpPr txBox="1">
              <a:spLocks/>
            </p:cNvSpPr>
            <p:nvPr/>
          </p:nvSpPr>
          <p:spPr>
            <a:xfrm>
              <a:off x="10767801" y="3530600"/>
              <a:ext cx="1261039" cy="384175"/>
            </a:xfrm>
            <a:prstGeom prst="rect">
              <a:avLst/>
            </a:prstGeom>
          </p:spPr>
          <p:txBody>
            <a:bodyPr lIns="0" tIns="0" rIns="0" bIns="0">
              <a:no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spc="0">
                  <a:solidFill>
                    <a:srgbClr val="2576B7"/>
                  </a:solidFill>
                  <a:latin typeface="Montserrat"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09" rtl="0" eaLnBrk="1" fontAlgn="auto" latinLnBrk="0" hangingPunct="1">
                <a:lnSpc>
                  <a:spcPts val="24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FFFFFF"/>
                  </a:solidFill>
                  <a:effectLst/>
                  <a:uLnTx/>
                  <a:uFillTx/>
                  <a:latin typeface="Exo" panose="02000503000000000000" pitchFamily="2" charset="77"/>
                  <a:ea typeface="+mn-ea"/>
                  <a:cs typeface="Arial" panose="020B0604020202020204" pitchFamily="34" charset="0"/>
                </a:rPr>
                <a:t>Participants</a:t>
              </a:r>
            </a:p>
          </p:txBody>
        </p:sp>
        <p:pic>
          <p:nvPicPr>
            <p:cNvPr id="76" name="Picture 75">
              <a:extLst>
                <a:ext uri="{FF2B5EF4-FFF2-40B4-BE49-F238E27FC236}">
                  <a16:creationId xmlns:a16="http://schemas.microsoft.com/office/drawing/2014/main" id="{AE29338E-0420-0047-BCA7-EE1796FDC27D}"/>
                </a:ext>
              </a:extLst>
            </p:cNvPr>
            <p:cNvPicPr>
              <a:picLocks noChangeAspect="1"/>
            </p:cNvPicPr>
            <p:nvPr/>
          </p:nvPicPr>
          <p:blipFill>
            <a:blip r:embed="rId5" cstate="screen">
              <a:alphaModFix amt="30000"/>
              <a:extLst>
                <a:ext uri="{28A0092B-C50C-407E-A947-70E740481C1C}">
                  <a14:useLocalDpi xmlns:a14="http://schemas.microsoft.com/office/drawing/2010/main"/>
                </a:ext>
              </a:extLst>
            </a:blip>
            <a:stretch>
              <a:fillRect/>
            </a:stretch>
          </p:blipFill>
          <p:spPr>
            <a:xfrm>
              <a:off x="10102919" y="3394215"/>
              <a:ext cx="541681" cy="541681"/>
            </a:xfrm>
            <a:prstGeom prst="rect">
              <a:avLst/>
            </a:prstGeom>
          </p:spPr>
        </p:pic>
      </p:grpSp>
      <p:grpSp>
        <p:nvGrpSpPr>
          <p:cNvPr id="77" name="Group 76">
            <a:extLst>
              <a:ext uri="{FF2B5EF4-FFF2-40B4-BE49-F238E27FC236}">
                <a16:creationId xmlns:a16="http://schemas.microsoft.com/office/drawing/2014/main" id="{8626BEE8-ED0C-0545-BCF3-13BD9946C03E}"/>
              </a:ext>
            </a:extLst>
          </p:cNvPr>
          <p:cNvGrpSpPr/>
          <p:nvPr/>
        </p:nvGrpSpPr>
        <p:grpSpPr>
          <a:xfrm>
            <a:off x="3993978" y="1934839"/>
            <a:ext cx="1474354" cy="539782"/>
            <a:chOff x="9994384" y="203095"/>
            <a:chExt cx="1474546" cy="539852"/>
          </a:xfrm>
        </p:grpSpPr>
        <p:sp>
          <p:nvSpPr>
            <p:cNvPr id="78" name="Text Placeholder 3">
              <a:extLst>
                <a:ext uri="{FF2B5EF4-FFF2-40B4-BE49-F238E27FC236}">
                  <a16:creationId xmlns:a16="http://schemas.microsoft.com/office/drawing/2014/main" id="{77D3FA91-0760-984F-BB72-842426F04EEC}"/>
                </a:ext>
              </a:extLst>
            </p:cNvPr>
            <p:cNvSpPr txBox="1">
              <a:spLocks/>
            </p:cNvSpPr>
            <p:nvPr/>
          </p:nvSpPr>
          <p:spPr>
            <a:xfrm>
              <a:off x="10568602" y="321173"/>
              <a:ext cx="900328" cy="421774"/>
            </a:xfrm>
            <a:prstGeom prst="rect">
              <a:avLst/>
            </a:prstGeom>
          </p:spPr>
          <p:txBody>
            <a:bodyPr lIns="0" tIns="0" rIns="0" bIns="0">
              <a:no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spc="0">
                  <a:solidFill>
                    <a:srgbClr val="2576B7"/>
                  </a:solidFill>
                  <a:latin typeface="Montserrat"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09" rtl="0" eaLnBrk="1" fontAlgn="auto" latinLnBrk="0" hangingPunct="1">
                <a:lnSpc>
                  <a:spcPts val="24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FFFFFF"/>
                  </a:solidFill>
                  <a:effectLst/>
                  <a:uLnTx/>
                  <a:uFillTx/>
                  <a:latin typeface="Exo" panose="02000503000000000000" pitchFamily="2" charset="77"/>
                  <a:ea typeface="+mn-ea"/>
                  <a:cs typeface="Arial" panose="020B0604020202020204" pitchFamily="34" charset="0"/>
                </a:rPr>
                <a:t>Output</a:t>
              </a:r>
            </a:p>
          </p:txBody>
        </p:sp>
        <p:pic>
          <p:nvPicPr>
            <p:cNvPr id="79" name="Picture 78">
              <a:extLst>
                <a:ext uri="{FF2B5EF4-FFF2-40B4-BE49-F238E27FC236}">
                  <a16:creationId xmlns:a16="http://schemas.microsoft.com/office/drawing/2014/main" id="{DE6AED32-C92D-864A-85B0-93FF9E37A6C3}"/>
                </a:ext>
              </a:extLst>
            </p:cNvPr>
            <p:cNvPicPr>
              <a:picLocks noChangeAspect="1"/>
            </p:cNvPicPr>
            <p:nvPr/>
          </p:nvPicPr>
          <p:blipFill>
            <a:blip r:embed="rId3" cstate="screen">
              <a:alphaModFix amt="30000"/>
              <a:extLst>
                <a:ext uri="{28A0092B-C50C-407E-A947-70E740481C1C}">
                  <a14:useLocalDpi xmlns:a14="http://schemas.microsoft.com/office/drawing/2010/main"/>
                </a:ext>
              </a:extLst>
            </a:blip>
            <a:stretch>
              <a:fillRect/>
            </a:stretch>
          </p:blipFill>
          <p:spPr>
            <a:xfrm rot="5400000">
              <a:off x="9994384" y="203095"/>
              <a:ext cx="512812" cy="512812"/>
            </a:xfrm>
            <a:prstGeom prst="rect">
              <a:avLst/>
            </a:prstGeom>
            <a:effectLst/>
          </p:spPr>
        </p:pic>
      </p:grpSp>
      <p:sp>
        <p:nvSpPr>
          <p:cNvPr id="23" name="Title 2">
            <a:extLst>
              <a:ext uri="{FF2B5EF4-FFF2-40B4-BE49-F238E27FC236}">
                <a16:creationId xmlns:a16="http://schemas.microsoft.com/office/drawing/2014/main" id="{A03763CF-B92B-447E-95F3-A45F48E120A7}"/>
              </a:ext>
            </a:extLst>
          </p:cNvPr>
          <p:cNvSpPr>
            <a:spLocks noGrp="1"/>
          </p:cNvSpPr>
          <p:nvPr>
            <p:ph type="title"/>
          </p:nvPr>
        </p:nvSpPr>
        <p:spPr>
          <a:xfrm>
            <a:off x="352800" y="530400"/>
            <a:ext cx="10949371" cy="641470"/>
          </a:xfrm>
        </p:spPr>
        <p:txBody>
          <a:bodyPr/>
          <a:lstStyle/>
          <a:p>
            <a:r>
              <a:rPr lang="en-US" sz="3600" b="1" dirty="0">
                <a:solidFill>
                  <a:schemeClr val="accent1"/>
                </a:solidFill>
                <a:latin typeface="Montserrat" panose="00000500000000000000" pitchFamily="2" charset="0"/>
              </a:rPr>
              <a:t>Activity: Summarize and rank the IT implications </a:t>
            </a:r>
          </a:p>
        </p:txBody>
      </p:sp>
      <p:sp>
        <p:nvSpPr>
          <p:cNvPr id="20" name="Slide Number Placeholder 2">
            <a:extLst>
              <a:ext uri="{FF2B5EF4-FFF2-40B4-BE49-F238E27FC236}">
                <a16:creationId xmlns:a16="http://schemas.microsoft.com/office/drawing/2014/main" id="{26F5B3E9-2214-49ED-BC3C-2F4E2D26FBDF}"/>
              </a:ext>
            </a:extLst>
          </p:cNvPr>
          <p:cNvSpPr txBox="1">
            <a:spLocks/>
          </p:cNvSpPr>
          <p:nvPr/>
        </p:nvSpPr>
        <p:spPr>
          <a:xfrm>
            <a:off x="9800750" y="6606254"/>
            <a:ext cx="2240414" cy="121252"/>
          </a:xfrm>
          <a:prstGeom prst="rect">
            <a:avLst/>
          </a:prstGeom>
        </p:spPr>
        <p:txBody>
          <a:bodyPr wrap="square" lIns="0" tIns="0" rIns="0" bIns="0">
            <a:noAutofit/>
          </a:bodyPr>
          <a:lstStyle>
            <a:defPPr>
              <a:defRPr lang="en-US"/>
            </a:defPPr>
            <a:lvl1pPr marL="0" algn="r" defTabSz="914400" rtl="0" eaLnBrk="1" latinLnBrk="0" hangingPunct="1">
              <a:defRPr sz="788" b="0" i="0" kern="1200" spc="0" baseline="0">
                <a:solidFill>
                  <a:srgbClr val="636363"/>
                </a:solidFill>
                <a:latin typeface="Exo" pitchFamily="2" charset="77"/>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r>
              <a:rPr kumimoji="0" lang="en-CA" sz="788" b="0" i="0" u="none" strike="noStrike" kern="1200" cap="none" spc="-18" normalizeH="0" baseline="0" noProof="0" dirty="0">
                <a:ln>
                  <a:noFill/>
                </a:ln>
                <a:solidFill>
                  <a:srgbClr val="636363"/>
                </a:solidFill>
                <a:effectLst/>
                <a:uLnTx/>
                <a:uFillTx/>
                <a:latin typeface="Exo" pitchFamily="2" charset="77"/>
                <a:ea typeface="+mn-ea"/>
                <a:cs typeface="Arial"/>
              </a:rPr>
              <a:t>Info-</a:t>
            </a:r>
            <a:r>
              <a:rPr kumimoji="0" lang="en-CA" sz="788" b="0" i="0" u="none" strike="noStrike" kern="1200" cap="none" spc="-103" normalizeH="0" baseline="0" noProof="0" dirty="0">
                <a:ln>
                  <a:noFill/>
                </a:ln>
                <a:solidFill>
                  <a:srgbClr val="636363"/>
                </a:solidFill>
                <a:effectLst/>
                <a:uLnTx/>
                <a:uFillTx/>
                <a:latin typeface="Exo" pitchFamily="2" charset="77"/>
                <a:ea typeface="+mn-ea"/>
                <a:cs typeface="Arial"/>
              </a:rPr>
              <a:t>T</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ec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Researc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Grou</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p   |   </a:t>
            </a:r>
            <a:fld id="{81D60167-4931-47E6-BA6A-407CBD079E47}" type="slidenum">
              <a:rPr kumimoji="0" sz="788" b="0" i="0" u="none" strike="noStrike" kern="1200" cap="none" spc="6" normalizeH="0" baseline="0" noProof="0" smtClean="0">
                <a:ln>
                  <a:noFill/>
                </a:ln>
                <a:solidFill>
                  <a:srgbClr val="636363"/>
                </a:solidFill>
                <a:effectLst/>
                <a:uLnTx/>
                <a:uFillTx/>
                <a:latin typeface="Exo" pitchFamily="2" charset="77"/>
                <a:ea typeface="+mn-ea"/>
                <a:cs typeface="Arial" panose="020B0604020202020204" pitchFamily="34" charset="0"/>
              </a:rPr>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t>25</a:t>
            </a:fld>
            <a:endParaRPr kumimoji="0" sz="788" b="0" i="0" u="none" strike="noStrike" kern="1200" cap="none" spc="6" normalizeH="0" baseline="0" noProof="0" dirty="0">
              <a:ln>
                <a:noFill/>
              </a:ln>
              <a:solidFill>
                <a:srgbClr val="636363"/>
              </a:solidFill>
              <a:effectLst/>
              <a:uLnTx/>
              <a:uFillTx/>
              <a:latin typeface="Exo" pitchFamily="2" charset="77"/>
              <a:ea typeface="+mn-ea"/>
              <a:cs typeface="Arial" panose="020B0604020202020204" pitchFamily="34" charset="0"/>
            </a:endParaRPr>
          </a:p>
        </p:txBody>
      </p:sp>
    </p:spTree>
    <p:extLst>
      <p:ext uri="{BB962C8B-B14F-4D97-AF65-F5344CB8AC3E}">
        <p14:creationId xmlns:p14="http://schemas.microsoft.com/office/powerpoint/2010/main" val="19579407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DA64B9-874E-4B3F-9719-844D981F7A2D}"/>
              </a:ext>
            </a:extLst>
          </p:cNvPr>
          <p:cNvPicPr>
            <a:picLocks noChangeAspect="1"/>
          </p:cNvPicPr>
          <p:nvPr/>
        </p:nvPicPr>
        <p:blipFill>
          <a:blip r:embed="rId3"/>
          <a:stretch>
            <a:fillRect/>
          </a:stretch>
        </p:blipFill>
        <p:spPr>
          <a:xfrm>
            <a:off x="899008" y="947871"/>
            <a:ext cx="9157814" cy="5591610"/>
          </a:xfrm>
          <a:prstGeom prst="rect">
            <a:avLst/>
          </a:prstGeom>
        </p:spPr>
      </p:pic>
      <p:sp>
        <p:nvSpPr>
          <p:cNvPr id="31" name="Title 5">
            <a:extLst>
              <a:ext uri="{FF2B5EF4-FFF2-40B4-BE49-F238E27FC236}">
                <a16:creationId xmlns:a16="http://schemas.microsoft.com/office/drawing/2014/main" id="{463284CD-7D2E-4918-9F0B-3D9B88379DC2}"/>
              </a:ext>
            </a:extLst>
          </p:cNvPr>
          <p:cNvSpPr>
            <a:spLocks noGrp="1"/>
          </p:cNvSpPr>
          <p:nvPr>
            <p:ph type="title"/>
          </p:nvPr>
        </p:nvSpPr>
        <p:spPr>
          <a:xfrm>
            <a:off x="352800" y="529200"/>
            <a:ext cx="8205426" cy="692760"/>
          </a:xfrm>
        </p:spPr>
        <p:txBody>
          <a:bodyPr/>
          <a:lstStyle/>
          <a:p>
            <a:pPr lvl="0">
              <a:defRPr/>
            </a:pPr>
            <a:r>
              <a:rPr lang="en-US" sz="3600" b="1" dirty="0">
                <a:solidFill>
                  <a:schemeClr val="accent1"/>
                </a:solidFill>
                <a:latin typeface="Montserrat" panose="00000500000000000000" pitchFamily="2" charset="0"/>
              </a:rPr>
              <a:t>MoSCoW IT implications analysis</a:t>
            </a:r>
            <a:endParaRPr lang="en-US" sz="3600" b="1" dirty="0">
              <a:solidFill>
                <a:srgbClr val="2576B7"/>
              </a:solidFill>
              <a:latin typeface="Montserrat" panose="00000500000000000000" pitchFamily="2" charset="0"/>
            </a:endParaRPr>
          </a:p>
        </p:txBody>
      </p:sp>
      <p:sp>
        <p:nvSpPr>
          <p:cNvPr id="21" name="Slide Number Placeholder 1">
            <a:extLst>
              <a:ext uri="{FF2B5EF4-FFF2-40B4-BE49-F238E27FC236}">
                <a16:creationId xmlns:a16="http://schemas.microsoft.com/office/drawing/2014/main" id="{BB5F0485-E50D-4059-A4FA-11E9F1FCD57B}"/>
              </a:ext>
            </a:extLst>
          </p:cNvPr>
          <p:cNvSpPr txBox="1">
            <a:spLocks/>
          </p:cNvSpPr>
          <p:nvPr/>
        </p:nvSpPr>
        <p:spPr>
          <a:xfrm>
            <a:off x="9593689" y="6418229"/>
            <a:ext cx="2240414" cy="12125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0" marR="0" lvl="0" indent="0" algn="r" defTabSz="914400" rtl="0" eaLnBrk="1" fontAlgn="auto" latinLnBrk="0" hangingPunct="1">
              <a:lnSpc>
                <a:spcPct val="100000"/>
              </a:lnSpc>
              <a:spcBef>
                <a:spcPts val="161"/>
              </a:spcBef>
              <a:spcAft>
                <a:spcPts val="0"/>
              </a:spcAft>
              <a:buClrTx/>
              <a:buSzTx/>
              <a:buFontTx/>
              <a:buNone/>
              <a:tabLst>
                <a:tab pos="1309472" algn="l"/>
              </a:tabLst>
              <a:defRPr/>
            </a:pPr>
            <a:r>
              <a:rPr kumimoji="0" lang="en-CA" sz="790" b="0" i="0" u="none" strike="noStrike" kern="1200" cap="none" spc="0" normalizeH="0" baseline="0" noProof="0" dirty="0">
                <a:ln>
                  <a:noFill/>
                </a:ln>
                <a:solidFill>
                  <a:srgbClr val="000000">
                    <a:lumMod val="50000"/>
                    <a:lumOff val="50000"/>
                  </a:srgbClr>
                </a:solidFill>
                <a:effectLst/>
                <a:uLnTx/>
                <a:uFillTx/>
                <a:latin typeface="Exo" panose="02000303000000000000" pitchFamily="2" charset="0"/>
                <a:ea typeface="+mn-ea"/>
                <a:cs typeface="+mn-cs"/>
              </a:rPr>
              <a:t>Info-Tech Research Group   |   </a:t>
            </a:r>
            <a:fld id="{81D60167-4931-47E6-BA6A-407CBD079E47}" type="slidenum">
              <a:rPr kumimoji="0" sz="790" b="0" i="0" u="none" strike="noStrike" kern="1200" cap="none" spc="0" normalizeH="0" baseline="0" noProof="0" smtClean="0">
                <a:ln>
                  <a:noFill/>
                </a:ln>
                <a:solidFill>
                  <a:srgbClr val="000000">
                    <a:lumMod val="50000"/>
                    <a:lumOff val="50000"/>
                  </a:srgbClr>
                </a:solidFill>
                <a:effectLst/>
                <a:uLnTx/>
                <a:uFillTx/>
                <a:latin typeface="Exo" panose="02000303000000000000" pitchFamily="2" charset="0"/>
                <a:ea typeface="+mn-ea"/>
                <a:cs typeface="Arial" panose="020B0604020202020204" pitchFamily="34" charset="0"/>
              </a:rPr>
              <a:pPr marL="7700" marR="0" lvl="0" indent="0" algn="r" defTabSz="914400" rtl="0" eaLnBrk="1" fontAlgn="auto" latinLnBrk="0" hangingPunct="1">
                <a:lnSpc>
                  <a:spcPct val="100000"/>
                </a:lnSpc>
                <a:spcBef>
                  <a:spcPts val="161"/>
                </a:spcBef>
                <a:spcAft>
                  <a:spcPts val="0"/>
                </a:spcAft>
                <a:buClrTx/>
                <a:buSzTx/>
                <a:buFontTx/>
                <a:buNone/>
                <a:tabLst>
                  <a:tab pos="1309472" algn="l"/>
                </a:tabLst>
                <a:defRPr/>
              </a:pPr>
              <a:t>26</a:t>
            </a:fld>
            <a:endParaRPr kumimoji="0" sz="790" b="0" i="0" u="none" strike="noStrike" kern="1200" cap="none" spc="0" normalizeH="0" baseline="0" noProof="0" dirty="0">
              <a:ln>
                <a:noFill/>
              </a:ln>
              <a:solidFill>
                <a:srgbClr val="000000">
                  <a:lumMod val="50000"/>
                  <a:lumOff val="50000"/>
                </a:srgbClr>
              </a:solidFill>
              <a:effectLst/>
              <a:uLnTx/>
              <a:uFillTx/>
              <a:latin typeface="Exo" panose="02000303000000000000" pitchFamily="2" charset="0"/>
              <a:ea typeface="+mn-ea"/>
              <a:cs typeface="Arial" panose="020B0604020202020204" pitchFamily="34" charset="0"/>
            </a:endParaRPr>
          </a:p>
        </p:txBody>
      </p:sp>
      <p:sp>
        <p:nvSpPr>
          <p:cNvPr id="3" name="Callout: Left Arrow 2">
            <a:extLst>
              <a:ext uri="{FF2B5EF4-FFF2-40B4-BE49-F238E27FC236}">
                <a16:creationId xmlns:a16="http://schemas.microsoft.com/office/drawing/2014/main" id="{1CC004CA-EFB4-4E47-A3C7-9B2F2CD82BDD}"/>
              </a:ext>
            </a:extLst>
          </p:cNvPr>
          <p:cNvSpPr/>
          <p:nvPr/>
        </p:nvSpPr>
        <p:spPr>
          <a:xfrm>
            <a:off x="6034303" y="4851617"/>
            <a:ext cx="4389912" cy="1058512"/>
          </a:xfrm>
          <a:prstGeom prst="leftArrowCallout">
            <a:avLst>
              <a:gd name="adj1" fmla="val 25000"/>
              <a:gd name="adj2" fmla="val 25000"/>
              <a:gd name="adj3" fmla="val 25000"/>
              <a:gd name="adj4" fmla="val 71321"/>
            </a:avLst>
          </a:prstGeom>
          <a:solidFill>
            <a:schemeClr val="bg1"/>
          </a:solidFill>
          <a:ln w="31750">
            <a:solidFill>
              <a:schemeClr val="accent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2476B7"/>
                </a:solidFill>
                <a:latin typeface="Roboto Light" panose="02000000000000000000" pitchFamily="2" charset="0"/>
                <a:ea typeface="Roboto Light" panose="02000000000000000000" pitchFamily="2" charset="0"/>
              </a:rPr>
              <a:t>Act </a:t>
            </a:r>
            <a:r>
              <a:rPr kumimoji="0" lang="en-US" sz="2400" b="0" i="0" u="none" strike="noStrike" kern="1200" cap="none" spc="0" normalizeH="0" baseline="0" noProof="0" dirty="0">
                <a:ln>
                  <a:noFill/>
                </a:ln>
                <a:solidFill>
                  <a:srgbClr val="2476B7"/>
                </a:solidFill>
                <a:effectLst/>
                <a:uLnTx/>
                <a:uFillTx/>
                <a:latin typeface="Roboto Light" panose="02000000000000000000" pitchFamily="2" charset="0"/>
                <a:ea typeface="Roboto Light" panose="02000000000000000000" pitchFamily="2" charset="0"/>
              </a:rPr>
              <a:t>on these first. </a:t>
            </a:r>
            <a:endParaRPr kumimoji="0" lang="en-CA" sz="2400" b="0" i="0" u="none" strike="noStrike" kern="1200" cap="none" spc="0" normalizeH="0" baseline="0" noProof="0" dirty="0">
              <a:ln>
                <a:noFill/>
              </a:ln>
              <a:solidFill>
                <a:srgbClr val="2476B7"/>
              </a:solidFill>
              <a:effectLst/>
              <a:uLnTx/>
              <a:uFillTx/>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24113303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1268F5-1B11-A042-AC00-11C82E320593}"/>
              </a:ext>
            </a:extLst>
          </p:cNvPr>
          <p:cNvSpPr>
            <a:spLocks noGrp="1"/>
          </p:cNvSpPr>
          <p:nvPr>
            <p:ph type="title"/>
          </p:nvPr>
        </p:nvSpPr>
        <p:spPr>
          <a:xfrm>
            <a:off x="352800" y="530022"/>
            <a:ext cx="7759264" cy="511093"/>
          </a:xfrm>
        </p:spPr>
        <p:txBody>
          <a:bodyPr/>
          <a:lstStyle/>
          <a:p>
            <a:r>
              <a:rPr lang="en-US" sz="3600" b="1" dirty="0">
                <a:solidFill>
                  <a:srgbClr val="2576B7"/>
                </a:solidFill>
                <a:latin typeface="Montserrat" panose="00000500000000000000" pitchFamily="2" charset="0"/>
              </a:rPr>
              <a:t>Ranked list of IT implications</a:t>
            </a:r>
          </a:p>
        </p:txBody>
      </p:sp>
      <p:graphicFrame>
        <p:nvGraphicFramePr>
          <p:cNvPr id="8" name="Table Placeholder 7">
            <a:extLst>
              <a:ext uri="{FF2B5EF4-FFF2-40B4-BE49-F238E27FC236}">
                <a16:creationId xmlns:a16="http://schemas.microsoft.com/office/drawing/2014/main" id="{5E7055E2-059B-2C45-9814-2E864BC7DCD9}"/>
              </a:ext>
            </a:extLst>
          </p:cNvPr>
          <p:cNvGraphicFramePr>
            <a:graphicFrameLocks noGrp="1"/>
          </p:cNvGraphicFramePr>
          <p:nvPr>
            <p:ph type="tbl" sz="quarter" idx="11"/>
          </p:nvPr>
        </p:nvGraphicFramePr>
        <p:xfrm>
          <a:off x="373014" y="1343196"/>
          <a:ext cx="11515753" cy="5028612"/>
        </p:xfrm>
        <a:graphic>
          <a:graphicData uri="http://schemas.openxmlformats.org/drawingml/2006/table">
            <a:tbl>
              <a:tblPr firstRow="1" bandRow="1">
                <a:effectLst>
                  <a:outerShdw blurRad="63500" sx="102000" sy="102000" algn="ctr" rotWithShape="0">
                    <a:prstClr val="black">
                      <a:alpha val="40000"/>
                    </a:prstClr>
                  </a:outerShdw>
                </a:effectLst>
                <a:tableStyleId>{6E25E649-3F16-4E02-A733-19D2CDBF48F0}</a:tableStyleId>
              </a:tblPr>
              <a:tblGrid>
                <a:gridCol w="1365634">
                  <a:extLst>
                    <a:ext uri="{9D8B030D-6E8A-4147-A177-3AD203B41FA5}">
                      <a16:colId xmlns:a16="http://schemas.microsoft.com/office/drawing/2014/main" val="2151880677"/>
                    </a:ext>
                  </a:extLst>
                </a:gridCol>
                <a:gridCol w="3383373">
                  <a:extLst>
                    <a:ext uri="{9D8B030D-6E8A-4147-A177-3AD203B41FA5}">
                      <a16:colId xmlns:a16="http://schemas.microsoft.com/office/drawing/2014/main" val="1275342782"/>
                    </a:ext>
                  </a:extLst>
                </a:gridCol>
                <a:gridCol w="3383373">
                  <a:extLst>
                    <a:ext uri="{9D8B030D-6E8A-4147-A177-3AD203B41FA5}">
                      <a16:colId xmlns:a16="http://schemas.microsoft.com/office/drawing/2014/main" val="3741081834"/>
                    </a:ext>
                  </a:extLst>
                </a:gridCol>
                <a:gridCol w="3383373">
                  <a:extLst>
                    <a:ext uri="{9D8B030D-6E8A-4147-A177-3AD203B41FA5}">
                      <a16:colId xmlns:a16="http://schemas.microsoft.com/office/drawing/2014/main" val="2557488986"/>
                    </a:ext>
                  </a:extLst>
                </a:gridCol>
              </a:tblGrid>
              <a:tr h="396188">
                <a:tc>
                  <a:txBody>
                    <a:bodyPr/>
                    <a:lstStyle/>
                    <a:p>
                      <a:pPr algn="ctr"/>
                      <a:r>
                        <a:rPr lang="en-US" sz="1600" b="0" i="0" dirty="0">
                          <a:latin typeface="Montserrat" pitchFamily="2" charset="77"/>
                          <a:ea typeface="Roboto Condensed Light" panose="02000000000000000000" pitchFamily="2" charset="0"/>
                        </a:rPr>
                        <a:t>MoSCoW Rank</a:t>
                      </a:r>
                    </a:p>
                  </a:txBody>
                  <a:tcPr marL="91428" marR="91428" marT="45714" marB="45714" anchor="ctr">
                    <a:lnL>
                      <a:noFill/>
                    </a:lnL>
                    <a:lnR w="12700" cap="flat" cmpd="sng" algn="ctr">
                      <a:solidFill>
                        <a:schemeClr val="bg1"/>
                      </a:solidFill>
                      <a:prstDash val="solid"/>
                      <a:round/>
                      <a:headEnd type="none" w="med" len="med"/>
                      <a:tailEnd type="none" w="med" len="med"/>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i="0" dirty="0">
                          <a:latin typeface="Montserrat" pitchFamily="2" charset="77"/>
                          <a:ea typeface="Roboto Condensed Light" panose="02000000000000000000" pitchFamily="2" charset="0"/>
                        </a:rPr>
                        <a:t>IT Implication</a:t>
                      </a: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i="0" dirty="0">
                          <a:latin typeface="Montserrat" pitchFamily="2" charset="77"/>
                          <a:ea typeface="Roboto Condensed Light" panose="02000000000000000000" pitchFamily="2" charset="0"/>
                        </a:rPr>
                        <a:t>Value Stream Impacted</a:t>
                      </a: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i="0" dirty="0">
                          <a:latin typeface="Montserrat" pitchFamily="2" charset="77"/>
                          <a:ea typeface="Roboto Condensed Light" panose="02000000000000000000" pitchFamily="2" charset="0"/>
                        </a:rPr>
                        <a:t>Comments/Actions</a:t>
                      </a: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1689840"/>
                  </a:ext>
                </a:extLst>
              </a:tr>
              <a:tr h="370792">
                <a:tc>
                  <a:txBody>
                    <a:bodyPr/>
                    <a:lstStyle/>
                    <a:p>
                      <a:pPr algn="ctr"/>
                      <a:r>
                        <a:rPr lang="en-US" sz="1400" b="0" i="0" dirty="0">
                          <a:solidFill>
                            <a:schemeClr val="tx2"/>
                          </a:solidFill>
                          <a:latin typeface="Roboto Light" panose="02000000000000000000" pitchFamily="2" charset="0"/>
                          <a:ea typeface="Roboto Light" panose="02000000000000000000" pitchFamily="2" charset="0"/>
                        </a:rPr>
                        <a:t>M</a:t>
                      </a:r>
                    </a:p>
                  </a:txBody>
                  <a:tcPr marL="91428" marR="91428" marT="45714" marB="45714"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dirty="0">
                          <a:solidFill>
                            <a:schemeClr val="tx2"/>
                          </a:solidFill>
                          <a:latin typeface="Roboto Light" panose="02000000000000000000" pitchFamily="2" charset="0"/>
                          <a:ea typeface="Roboto Light" panose="02000000000000000000" pitchFamily="2" charset="0"/>
                        </a:rPr>
                        <a:t>[Implication]</a:t>
                      </a: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dirty="0">
                          <a:solidFill>
                            <a:schemeClr val="tx2"/>
                          </a:solidFill>
                          <a:latin typeface="Roboto Light" panose="02000000000000000000" pitchFamily="2" charset="0"/>
                          <a:ea typeface="Roboto Light" panose="02000000000000000000" pitchFamily="2" charset="0"/>
                        </a:rPr>
                        <a:t>[Value Stream]</a:t>
                      </a: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b="0" i="0" dirty="0">
                        <a:solidFill>
                          <a:schemeClr val="tx2"/>
                        </a:solidFill>
                        <a:latin typeface="Roboto Light" panose="02000000000000000000" pitchFamily="2" charset="0"/>
                        <a:ea typeface="Roboto Light" panose="02000000000000000000" pitchFamily="2" charset="0"/>
                      </a:endParaRP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1980777"/>
                  </a:ext>
                </a:extLst>
              </a:tr>
              <a:tr h="370792">
                <a:tc>
                  <a:txBody>
                    <a:bodyPr/>
                    <a:lstStyle/>
                    <a:p>
                      <a:pPr algn="ctr"/>
                      <a:r>
                        <a:rPr lang="en-US" sz="1400" b="0" i="0" dirty="0">
                          <a:solidFill>
                            <a:schemeClr val="tx2"/>
                          </a:solidFill>
                          <a:latin typeface="Roboto Light" panose="02000000000000000000" pitchFamily="2" charset="0"/>
                          <a:ea typeface="Roboto Light" panose="02000000000000000000" pitchFamily="2" charset="0"/>
                        </a:rPr>
                        <a:t>M</a:t>
                      </a:r>
                    </a:p>
                  </a:txBody>
                  <a:tcPr marL="91428" marR="91428" marT="45714" marB="45714"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lang="en-US" sz="1400" b="0" i="0" dirty="0">
                          <a:solidFill>
                            <a:schemeClr val="tx2"/>
                          </a:solidFill>
                          <a:latin typeface="Roboto Light" panose="02000000000000000000" pitchFamily="2" charset="0"/>
                          <a:ea typeface="Roboto Light" panose="02000000000000000000" pitchFamily="2" charset="0"/>
                        </a:rPr>
                        <a:t>[Implication]</a:t>
                      </a: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dirty="0">
                          <a:solidFill>
                            <a:schemeClr val="tx2"/>
                          </a:solidFill>
                          <a:latin typeface="Roboto Light" panose="02000000000000000000" pitchFamily="2" charset="0"/>
                          <a:ea typeface="Roboto Light" panose="02000000000000000000" pitchFamily="2" charset="0"/>
                        </a:rPr>
                        <a:t>[Value Stream]</a:t>
                      </a: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b="0" i="0" dirty="0">
                        <a:solidFill>
                          <a:schemeClr val="tx2"/>
                        </a:solidFill>
                        <a:latin typeface="Roboto Light" panose="02000000000000000000" pitchFamily="2" charset="0"/>
                        <a:ea typeface="Roboto Light" panose="02000000000000000000" pitchFamily="2" charset="0"/>
                      </a:endParaRP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12841446"/>
                  </a:ext>
                </a:extLst>
              </a:tr>
              <a:tr h="370792">
                <a:tc>
                  <a:txBody>
                    <a:bodyPr/>
                    <a:lstStyle/>
                    <a:p>
                      <a:pPr algn="ctr"/>
                      <a:r>
                        <a:rPr lang="en-US" sz="1400" b="0" i="0" dirty="0">
                          <a:solidFill>
                            <a:schemeClr val="tx2"/>
                          </a:solidFill>
                          <a:latin typeface="Roboto Light" panose="02000000000000000000" pitchFamily="2" charset="0"/>
                          <a:ea typeface="Roboto Light" panose="02000000000000000000" pitchFamily="2" charset="0"/>
                        </a:rPr>
                        <a:t>M</a:t>
                      </a:r>
                    </a:p>
                  </a:txBody>
                  <a:tcPr marL="91428" marR="91428" marT="45714" marB="45714"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lang="en-US" sz="1400" b="0" i="0" dirty="0">
                          <a:solidFill>
                            <a:schemeClr val="tx2"/>
                          </a:solidFill>
                          <a:latin typeface="Roboto Light" panose="02000000000000000000" pitchFamily="2" charset="0"/>
                          <a:ea typeface="Roboto Light" panose="02000000000000000000" pitchFamily="2" charset="0"/>
                        </a:rPr>
                        <a:t>[Implication]</a:t>
                      </a: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dirty="0">
                          <a:solidFill>
                            <a:schemeClr val="tx2"/>
                          </a:solidFill>
                          <a:latin typeface="Roboto Light" panose="02000000000000000000" pitchFamily="2" charset="0"/>
                          <a:ea typeface="Roboto Light" panose="02000000000000000000" pitchFamily="2" charset="0"/>
                        </a:rPr>
                        <a:t>[Value Stream]</a:t>
                      </a: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b="0" i="0" dirty="0">
                        <a:solidFill>
                          <a:schemeClr val="tx2"/>
                        </a:solidFill>
                        <a:latin typeface="Roboto Light" panose="02000000000000000000" pitchFamily="2" charset="0"/>
                        <a:ea typeface="Roboto Light" panose="02000000000000000000" pitchFamily="2" charset="0"/>
                      </a:endParaRP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2911141"/>
                  </a:ext>
                </a:extLst>
              </a:tr>
              <a:tr h="370792">
                <a:tc>
                  <a:txBody>
                    <a:bodyPr/>
                    <a:lstStyle/>
                    <a:p>
                      <a:pPr algn="ctr"/>
                      <a:r>
                        <a:rPr lang="en-US" sz="1400" b="0" i="0" dirty="0">
                          <a:solidFill>
                            <a:schemeClr val="tx2"/>
                          </a:solidFill>
                          <a:latin typeface="Roboto Light" panose="02000000000000000000" pitchFamily="2" charset="0"/>
                          <a:ea typeface="Roboto Light" panose="02000000000000000000" pitchFamily="2" charset="0"/>
                        </a:rPr>
                        <a:t>S</a:t>
                      </a:r>
                    </a:p>
                  </a:txBody>
                  <a:tcPr marL="91428" marR="91428" marT="45714" marB="45714"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lang="en-US" sz="1400" b="0" i="0" dirty="0">
                          <a:solidFill>
                            <a:schemeClr val="tx2"/>
                          </a:solidFill>
                          <a:latin typeface="Roboto Light" panose="02000000000000000000" pitchFamily="2" charset="0"/>
                          <a:ea typeface="Roboto Light" panose="02000000000000000000" pitchFamily="2" charset="0"/>
                        </a:rPr>
                        <a:t>[Implication]</a:t>
                      </a: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dirty="0">
                          <a:solidFill>
                            <a:schemeClr val="tx2"/>
                          </a:solidFill>
                          <a:latin typeface="Roboto Light" panose="02000000000000000000" pitchFamily="2" charset="0"/>
                          <a:ea typeface="Roboto Light" panose="02000000000000000000" pitchFamily="2" charset="0"/>
                        </a:rPr>
                        <a:t>[Value Stream]</a:t>
                      </a: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b="0" i="0" dirty="0">
                        <a:solidFill>
                          <a:schemeClr val="tx2"/>
                        </a:solidFill>
                        <a:latin typeface="Roboto Light" panose="02000000000000000000" pitchFamily="2" charset="0"/>
                        <a:ea typeface="Roboto Light" panose="02000000000000000000" pitchFamily="2" charset="0"/>
                      </a:endParaRP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94583187"/>
                  </a:ext>
                </a:extLst>
              </a:tr>
              <a:tr h="370792">
                <a:tc>
                  <a:txBody>
                    <a:bodyPr/>
                    <a:lstStyle/>
                    <a:p>
                      <a:pPr algn="ctr"/>
                      <a:r>
                        <a:rPr lang="en-US" sz="1400" b="0" i="0" dirty="0">
                          <a:solidFill>
                            <a:schemeClr val="tx2"/>
                          </a:solidFill>
                          <a:latin typeface="Roboto Light" panose="02000000000000000000" pitchFamily="2" charset="0"/>
                          <a:ea typeface="Roboto Light" panose="02000000000000000000" pitchFamily="2" charset="0"/>
                        </a:rPr>
                        <a:t>S</a:t>
                      </a:r>
                    </a:p>
                  </a:txBody>
                  <a:tcPr marL="91428" marR="91428" marT="45714" marB="45714"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lang="en-US" sz="1400" b="0" i="0" dirty="0">
                          <a:solidFill>
                            <a:schemeClr val="tx2"/>
                          </a:solidFill>
                          <a:latin typeface="Roboto Light" panose="02000000000000000000" pitchFamily="2" charset="0"/>
                          <a:ea typeface="Roboto Light" panose="02000000000000000000" pitchFamily="2" charset="0"/>
                        </a:rPr>
                        <a:t>[Implication]</a:t>
                      </a: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dirty="0">
                          <a:solidFill>
                            <a:schemeClr val="tx2"/>
                          </a:solidFill>
                          <a:latin typeface="Roboto Light" panose="02000000000000000000" pitchFamily="2" charset="0"/>
                          <a:ea typeface="Roboto Light" panose="02000000000000000000" pitchFamily="2" charset="0"/>
                        </a:rPr>
                        <a:t>[Value Stream]</a:t>
                      </a: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b="0" i="0" dirty="0">
                        <a:solidFill>
                          <a:schemeClr val="tx2"/>
                        </a:solidFill>
                        <a:latin typeface="Roboto Light" panose="02000000000000000000" pitchFamily="2" charset="0"/>
                        <a:ea typeface="Roboto Light" panose="02000000000000000000" pitchFamily="2" charset="0"/>
                      </a:endParaRP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3967776"/>
                  </a:ext>
                </a:extLst>
              </a:tr>
              <a:tr h="370792">
                <a:tc>
                  <a:txBody>
                    <a:bodyPr/>
                    <a:lstStyle/>
                    <a:p>
                      <a:pPr algn="ctr"/>
                      <a:r>
                        <a:rPr lang="en-US" sz="1400" b="0" i="0" dirty="0">
                          <a:solidFill>
                            <a:schemeClr val="tx2"/>
                          </a:solidFill>
                          <a:latin typeface="Roboto Light" panose="02000000000000000000" pitchFamily="2" charset="0"/>
                          <a:ea typeface="Roboto Light" panose="02000000000000000000" pitchFamily="2" charset="0"/>
                        </a:rPr>
                        <a:t>S</a:t>
                      </a:r>
                    </a:p>
                  </a:txBody>
                  <a:tcPr marL="91428" marR="91428" marT="45714" marB="45714"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lang="en-US" sz="1400" b="0" i="0" dirty="0">
                          <a:solidFill>
                            <a:schemeClr val="tx2"/>
                          </a:solidFill>
                          <a:latin typeface="Roboto Light" panose="02000000000000000000" pitchFamily="2" charset="0"/>
                          <a:ea typeface="Roboto Light" panose="02000000000000000000" pitchFamily="2" charset="0"/>
                        </a:rPr>
                        <a:t>[Implication]</a:t>
                      </a: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dirty="0">
                          <a:solidFill>
                            <a:schemeClr val="tx2"/>
                          </a:solidFill>
                          <a:latin typeface="Roboto Light" panose="02000000000000000000" pitchFamily="2" charset="0"/>
                          <a:ea typeface="Roboto Light" panose="02000000000000000000" pitchFamily="2" charset="0"/>
                        </a:rPr>
                        <a:t>[Value Stream]</a:t>
                      </a: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b="0" i="0" dirty="0">
                        <a:solidFill>
                          <a:schemeClr val="tx2"/>
                        </a:solidFill>
                        <a:latin typeface="Roboto Light" panose="02000000000000000000" pitchFamily="2" charset="0"/>
                        <a:ea typeface="Roboto Light" panose="02000000000000000000" pitchFamily="2" charset="0"/>
                      </a:endParaRP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2201325"/>
                  </a:ext>
                </a:extLst>
              </a:tr>
              <a:tr h="370792">
                <a:tc>
                  <a:txBody>
                    <a:bodyPr/>
                    <a:lstStyle/>
                    <a:p>
                      <a:pPr algn="ctr"/>
                      <a:r>
                        <a:rPr lang="en-US" sz="1400" b="0" i="0" dirty="0">
                          <a:solidFill>
                            <a:schemeClr val="tx2"/>
                          </a:solidFill>
                          <a:latin typeface="Roboto Light" panose="02000000000000000000" pitchFamily="2" charset="0"/>
                          <a:ea typeface="Roboto Light" panose="02000000000000000000" pitchFamily="2" charset="0"/>
                        </a:rPr>
                        <a:t>C</a:t>
                      </a:r>
                    </a:p>
                  </a:txBody>
                  <a:tcPr marL="91428" marR="91428" marT="45714" marB="45714"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lang="en-US" sz="1400" b="0" i="0" dirty="0">
                          <a:solidFill>
                            <a:schemeClr val="tx2"/>
                          </a:solidFill>
                          <a:latin typeface="Roboto Light" panose="02000000000000000000" pitchFamily="2" charset="0"/>
                          <a:ea typeface="Roboto Light" panose="02000000000000000000" pitchFamily="2" charset="0"/>
                        </a:rPr>
                        <a:t>[Implication]</a:t>
                      </a: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dirty="0">
                          <a:solidFill>
                            <a:schemeClr val="tx2"/>
                          </a:solidFill>
                          <a:latin typeface="Roboto Light" panose="02000000000000000000" pitchFamily="2" charset="0"/>
                          <a:ea typeface="Roboto Light" panose="02000000000000000000" pitchFamily="2" charset="0"/>
                        </a:rPr>
                        <a:t>[Value Stream]</a:t>
                      </a: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b="0" i="0" dirty="0">
                        <a:solidFill>
                          <a:schemeClr val="tx2"/>
                        </a:solidFill>
                        <a:latin typeface="Roboto Light" panose="02000000000000000000" pitchFamily="2" charset="0"/>
                        <a:ea typeface="Roboto Light" panose="02000000000000000000" pitchFamily="2" charset="0"/>
                      </a:endParaRP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41398023"/>
                  </a:ext>
                </a:extLst>
              </a:tr>
              <a:tr h="370792">
                <a:tc>
                  <a:txBody>
                    <a:bodyPr/>
                    <a:lstStyle/>
                    <a:p>
                      <a:pPr algn="ctr"/>
                      <a:r>
                        <a:rPr lang="en-US" sz="1400" b="0" i="0" dirty="0">
                          <a:solidFill>
                            <a:schemeClr val="tx2"/>
                          </a:solidFill>
                          <a:latin typeface="Roboto Light" panose="02000000000000000000" pitchFamily="2" charset="0"/>
                          <a:ea typeface="Roboto Light" panose="02000000000000000000" pitchFamily="2" charset="0"/>
                        </a:rPr>
                        <a:t>C</a:t>
                      </a:r>
                    </a:p>
                  </a:txBody>
                  <a:tcPr marL="91428" marR="91428" marT="45714" marB="45714"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lang="en-US" sz="1400" b="0" i="0" dirty="0">
                          <a:solidFill>
                            <a:schemeClr val="tx2"/>
                          </a:solidFill>
                          <a:latin typeface="Roboto Light" panose="02000000000000000000" pitchFamily="2" charset="0"/>
                          <a:ea typeface="Roboto Light" panose="02000000000000000000" pitchFamily="2" charset="0"/>
                        </a:rPr>
                        <a:t>[Implication]</a:t>
                      </a: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dirty="0">
                          <a:solidFill>
                            <a:schemeClr val="tx2"/>
                          </a:solidFill>
                          <a:latin typeface="Roboto Light" panose="02000000000000000000" pitchFamily="2" charset="0"/>
                          <a:ea typeface="Roboto Light" panose="02000000000000000000" pitchFamily="2" charset="0"/>
                        </a:rPr>
                        <a:t>[Value Stream]</a:t>
                      </a: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b="0" i="0" dirty="0">
                        <a:solidFill>
                          <a:schemeClr val="tx2"/>
                        </a:solidFill>
                        <a:latin typeface="Roboto Light" panose="02000000000000000000" pitchFamily="2" charset="0"/>
                        <a:ea typeface="Roboto Light" panose="02000000000000000000" pitchFamily="2" charset="0"/>
                      </a:endParaRP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11477685"/>
                  </a:ext>
                </a:extLst>
              </a:tr>
              <a:tr h="370792">
                <a:tc>
                  <a:txBody>
                    <a:bodyPr/>
                    <a:lstStyle/>
                    <a:p>
                      <a:pPr algn="ctr"/>
                      <a:r>
                        <a:rPr lang="en-US" sz="1400" b="0" i="0" dirty="0">
                          <a:solidFill>
                            <a:schemeClr val="tx2"/>
                          </a:solidFill>
                          <a:latin typeface="Roboto Light" panose="02000000000000000000" pitchFamily="2" charset="0"/>
                          <a:ea typeface="Roboto Light" panose="02000000000000000000" pitchFamily="2" charset="0"/>
                        </a:rPr>
                        <a:t>C</a:t>
                      </a:r>
                    </a:p>
                  </a:txBody>
                  <a:tcPr marL="91428" marR="91428" marT="45714" marB="45714"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lang="en-US" sz="1400" b="0" i="0" dirty="0">
                          <a:solidFill>
                            <a:schemeClr val="tx2"/>
                          </a:solidFill>
                          <a:latin typeface="Roboto Light" panose="02000000000000000000" pitchFamily="2" charset="0"/>
                          <a:ea typeface="Roboto Light" panose="02000000000000000000" pitchFamily="2" charset="0"/>
                        </a:rPr>
                        <a:t>[Implication]</a:t>
                      </a: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dirty="0">
                          <a:solidFill>
                            <a:schemeClr val="tx2"/>
                          </a:solidFill>
                          <a:latin typeface="Roboto Light" panose="02000000000000000000" pitchFamily="2" charset="0"/>
                          <a:ea typeface="Roboto Light" panose="02000000000000000000" pitchFamily="2" charset="0"/>
                        </a:rPr>
                        <a:t>[Value Stream]</a:t>
                      </a: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b="0" i="0" dirty="0">
                        <a:solidFill>
                          <a:schemeClr val="tx2"/>
                        </a:solidFill>
                        <a:latin typeface="Roboto Light" panose="02000000000000000000" pitchFamily="2" charset="0"/>
                        <a:ea typeface="Roboto Light" panose="02000000000000000000" pitchFamily="2" charset="0"/>
                      </a:endParaRP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39661896"/>
                  </a:ext>
                </a:extLst>
              </a:tr>
              <a:tr h="370792">
                <a:tc>
                  <a:txBody>
                    <a:bodyPr/>
                    <a:lstStyle/>
                    <a:p>
                      <a:pPr algn="ctr"/>
                      <a:r>
                        <a:rPr lang="en-US" sz="1400" b="0" i="0" dirty="0">
                          <a:solidFill>
                            <a:schemeClr val="tx2"/>
                          </a:solidFill>
                          <a:latin typeface="Roboto Light" panose="02000000000000000000" pitchFamily="2" charset="0"/>
                          <a:ea typeface="Roboto Light" panose="02000000000000000000" pitchFamily="2" charset="0"/>
                        </a:rPr>
                        <a:t>W</a:t>
                      </a:r>
                    </a:p>
                  </a:txBody>
                  <a:tcPr marL="91428" marR="91428" marT="45714" marB="45714"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lang="en-US" sz="1400" b="0" i="0" dirty="0">
                          <a:solidFill>
                            <a:schemeClr val="tx2"/>
                          </a:solidFill>
                          <a:latin typeface="Roboto Light" panose="02000000000000000000" pitchFamily="2" charset="0"/>
                          <a:ea typeface="Roboto Light" panose="02000000000000000000" pitchFamily="2" charset="0"/>
                        </a:rPr>
                        <a:t>[Implication]</a:t>
                      </a: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dirty="0">
                          <a:solidFill>
                            <a:schemeClr val="tx2"/>
                          </a:solidFill>
                          <a:latin typeface="Roboto Light" panose="02000000000000000000" pitchFamily="2" charset="0"/>
                          <a:ea typeface="Roboto Light" panose="02000000000000000000" pitchFamily="2" charset="0"/>
                        </a:rPr>
                        <a:t>[Value Stream]</a:t>
                      </a: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b="0" i="0" dirty="0">
                        <a:solidFill>
                          <a:schemeClr val="tx2"/>
                        </a:solidFill>
                        <a:latin typeface="Roboto Light" panose="02000000000000000000" pitchFamily="2" charset="0"/>
                        <a:ea typeface="Roboto Light" panose="02000000000000000000" pitchFamily="2" charset="0"/>
                      </a:endParaRP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8241013"/>
                  </a:ext>
                </a:extLst>
              </a:tr>
              <a:tr h="370792">
                <a:tc>
                  <a:txBody>
                    <a:bodyPr/>
                    <a:lstStyle/>
                    <a:p>
                      <a:pPr algn="ctr"/>
                      <a:r>
                        <a:rPr lang="en-US" sz="1400" b="0" i="0" dirty="0">
                          <a:solidFill>
                            <a:schemeClr val="tx2"/>
                          </a:solidFill>
                          <a:latin typeface="Roboto Light" panose="02000000000000000000" pitchFamily="2" charset="0"/>
                          <a:ea typeface="Roboto Light" panose="02000000000000000000" pitchFamily="2" charset="0"/>
                        </a:rPr>
                        <a:t>W</a:t>
                      </a:r>
                    </a:p>
                  </a:txBody>
                  <a:tcPr marL="91428" marR="91428" marT="45714" marB="45714"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lang="en-US" sz="1400" b="0" i="0" dirty="0">
                          <a:solidFill>
                            <a:schemeClr val="tx2"/>
                          </a:solidFill>
                          <a:latin typeface="Roboto Light" panose="02000000000000000000" pitchFamily="2" charset="0"/>
                          <a:ea typeface="Roboto Light" panose="02000000000000000000" pitchFamily="2" charset="0"/>
                        </a:rPr>
                        <a:t>[Implication]</a:t>
                      </a: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dirty="0">
                          <a:solidFill>
                            <a:schemeClr val="tx2"/>
                          </a:solidFill>
                          <a:latin typeface="Roboto Light" panose="02000000000000000000" pitchFamily="2" charset="0"/>
                          <a:ea typeface="Roboto Light" panose="02000000000000000000" pitchFamily="2" charset="0"/>
                        </a:rPr>
                        <a:t>[Value Stream]</a:t>
                      </a: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b="0" i="0" dirty="0">
                        <a:solidFill>
                          <a:schemeClr val="tx2"/>
                        </a:solidFill>
                        <a:latin typeface="Roboto Light" panose="02000000000000000000" pitchFamily="2" charset="0"/>
                        <a:ea typeface="Roboto Light" panose="02000000000000000000" pitchFamily="2" charset="0"/>
                      </a:endParaRP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43525478"/>
                  </a:ext>
                </a:extLst>
              </a:tr>
              <a:tr h="370792">
                <a:tc>
                  <a:txBody>
                    <a:bodyPr/>
                    <a:lstStyle/>
                    <a:p>
                      <a:pPr algn="ctr"/>
                      <a:r>
                        <a:rPr lang="en-US" sz="1400" b="0" i="0" dirty="0">
                          <a:solidFill>
                            <a:schemeClr val="tx2"/>
                          </a:solidFill>
                          <a:latin typeface="Roboto Light" panose="02000000000000000000" pitchFamily="2" charset="0"/>
                          <a:ea typeface="Roboto Light" panose="02000000000000000000" pitchFamily="2" charset="0"/>
                        </a:rPr>
                        <a:t>W</a:t>
                      </a:r>
                    </a:p>
                  </a:txBody>
                  <a:tcPr marL="91428" marR="91428" marT="45714" marB="45714"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5400" cmpd="sng">
                      <a:noFill/>
                    </a:lnB>
                    <a:lnTlToBr w="12700" cmpd="sng">
                      <a:noFill/>
                      <a:prstDash val="solid"/>
                    </a:lnTlToBr>
                    <a:lnBlToTr w="12700" cmpd="sng">
                      <a:noFill/>
                      <a:prstDash val="solid"/>
                    </a:lnBlToTr>
                  </a:tcPr>
                </a:tc>
                <a:tc>
                  <a:txBody>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lang="en-US" sz="1400" b="0" i="0" dirty="0">
                          <a:solidFill>
                            <a:schemeClr val="tx2"/>
                          </a:solidFill>
                          <a:latin typeface="Roboto Light" panose="02000000000000000000" pitchFamily="2" charset="0"/>
                          <a:ea typeface="Roboto Light" panose="02000000000000000000" pitchFamily="2" charset="0"/>
                        </a:rPr>
                        <a:t>[Implication]</a:t>
                      </a: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5400" cmpd="sng">
                      <a:noFill/>
                    </a:lnB>
                    <a:lnTlToBr w="12700" cmpd="sng">
                      <a:noFill/>
                      <a:prstDash val="solid"/>
                    </a:lnTlToBr>
                    <a:lnBlToTr w="12700" cmpd="sng">
                      <a:noFill/>
                      <a:prstDash val="solid"/>
                    </a:lnBlToTr>
                  </a:tcPr>
                </a:tc>
                <a:tc>
                  <a:txBody>
                    <a:bodyPr/>
                    <a:lstStyle/>
                    <a:p>
                      <a:r>
                        <a:rPr lang="en-US" sz="1400" b="0" i="0" dirty="0">
                          <a:solidFill>
                            <a:schemeClr val="tx2"/>
                          </a:solidFill>
                          <a:latin typeface="Roboto Light" panose="02000000000000000000" pitchFamily="2" charset="0"/>
                          <a:ea typeface="Roboto Light" panose="02000000000000000000" pitchFamily="2" charset="0"/>
                        </a:rPr>
                        <a:t>[Value Stream]</a:t>
                      </a: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5400" cmpd="sng">
                      <a:noFill/>
                    </a:lnB>
                    <a:lnTlToBr w="12700" cmpd="sng">
                      <a:noFill/>
                      <a:prstDash val="solid"/>
                    </a:lnTlToBr>
                    <a:lnBlToTr w="12700" cmpd="sng">
                      <a:noFill/>
                      <a:prstDash val="solid"/>
                    </a:lnBlToTr>
                  </a:tcPr>
                </a:tc>
                <a:tc>
                  <a:txBody>
                    <a:bodyPr/>
                    <a:lstStyle/>
                    <a:p>
                      <a:endParaRPr lang="en-US" sz="1400" b="0" i="0" dirty="0">
                        <a:solidFill>
                          <a:schemeClr val="tx2"/>
                        </a:solidFill>
                        <a:latin typeface="Roboto Light" panose="02000000000000000000" pitchFamily="2" charset="0"/>
                        <a:ea typeface="Roboto Light" panose="02000000000000000000" pitchFamily="2" charset="0"/>
                      </a:endParaRP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3344567302"/>
                  </a:ext>
                </a:extLst>
              </a:tr>
            </a:tbl>
          </a:graphicData>
        </a:graphic>
      </p:graphicFrame>
      <p:sp>
        <p:nvSpPr>
          <p:cNvPr id="6" name="Slide Number Placeholder 2">
            <a:extLst>
              <a:ext uri="{FF2B5EF4-FFF2-40B4-BE49-F238E27FC236}">
                <a16:creationId xmlns:a16="http://schemas.microsoft.com/office/drawing/2014/main" id="{21E12828-C7C4-4E7E-98B2-C2963F6041F0}"/>
              </a:ext>
            </a:extLst>
          </p:cNvPr>
          <p:cNvSpPr txBox="1">
            <a:spLocks/>
          </p:cNvSpPr>
          <p:nvPr/>
        </p:nvSpPr>
        <p:spPr>
          <a:xfrm>
            <a:off x="9800750" y="6606254"/>
            <a:ext cx="2240414" cy="121252"/>
          </a:xfrm>
          <a:prstGeom prst="rect">
            <a:avLst/>
          </a:prstGeom>
        </p:spPr>
        <p:txBody>
          <a:bodyPr wrap="square" lIns="0" tIns="0" rIns="0" bIns="0">
            <a:noAutofit/>
          </a:bodyPr>
          <a:lstStyle>
            <a:defPPr>
              <a:defRPr lang="en-US"/>
            </a:defPPr>
            <a:lvl1pPr marL="0" algn="r" defTabSz="914400" rtl="0" eaLnBrk="1" latinLnBrk="0" hangingPunct="1">
              <a:defRPr sz="788" b="0" i="0" kern="1200" spc="0" baseline="0">
                <a:solidFill>
                  <a:srgbClr val="636363"/>
                </a:solidFill>
                <a:latin typeface="Exo" pitchFamily="2" charset="77"/>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r>
              <a:rPr kumimoji="0" lang="en-CA" sz="788" b="0" i="0" u="none" strike="noStrike" kern="1200" cap="none" spc="-18" normalizeH="0" baseline="0" noProof="0" dirty="0">
                <a:ln>
                  <a:noFill/>
                </a:ln>
                <a:solidFill>
                  <a:srgbClr val="636363"/>
                </a:solidFill>
                <a:effectLst/>
                <a:uLnTx/>
                <a:uFillTx/>
                <a:latin typeface="Exo" pitchFamily="2" charset="77"/>
                <a:ea typeface="+mn-ea"/>
                <a:cs typeface="Arial"/>
              </a:rPr>
              <a:t>Info-</a:t>
            </a:r>
            <a:r>
              <a:rPr kumimoji="0" lang="en-CA" sz="788" b="0" i="0" u="none" strike="noStrike" kern="1200" cap="none" spc="-103" normalizeH="0" baseline="0" noProof="0" dirty="0">
                <a:ln>
                  <a:noFill/>
                </a:ln>
                <a:solidFill>
                  <a:srgbClr val="636363"/>
                </a:solidFill>
                <a:effectLst/>
                <a:uLnTx/>
                <a:uFillTx/>
                <a:latin typeface="Exo" pitchFamily="2" charset="77"/>
                <a:ea typeface="+mn-ea"/>
                <a:cs typeface="Arial"/>
              </a:rPr>
              <a:t>T</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ec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Researc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Grou</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p   |   </a:t>
            </a:r>
            <a:fld id="{81D60167-4931-47E6-BA6A-407CBD079E47}" type="slidenum">
              <a:rPr kumimoji="0" sz="788" b="0" i="0" u="none" strike="noStrike" kern="1200" cap="none" spc="6" normalizeH="0" baseline="0" noProof="0" smtClean="0">
                <a:ln>
                  <a:noFill/>
                </a:ln>
                <a:solidFill>
                  <a:srgbClr val="636363"/>
                </a:solidFill>
                <a:effectLst/>
                <a:uLnTx/>
                <a:uFillTx/>
                <a:latin typeface="Exo" pitchFamily="2" charset="77"/>
                <a:ea typeface="+mn-ea"/>
                <a:cs typeface="Arial" panose="020B0604020202020204" pitchFamily="34" charset="0"/>
              </a:rPr>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t>27</a:t>
            </a:fld>
            <a:endParaRPr kumimoji="0" sz="788" b="0" i="0" u="none" strike="noStrike" kern="1200" cap="none" spc="6" normalizeH="0" baseline="0" noProof="0" dirty="0">
              <a:ln>
                <a:noFill/>
              </a:ln>
              <a:solidFill>
                <a:srgbClr val="636363"/>
              </a:solidFill>
              <a:effectLst/>
              <a:uLnTx/>
              <a:uFillTx/>
              <a:latin typeface="Exo" pitchFamily="2" charset="77"/>
              <a:ea typeface="+mn-ea"/>
              <a:cs typeface="Arial" panose="020B0604020202020204" pitchFamily="34" charset="0"/>
            </a:endParaRPr>
          </a:p>
        </p:txBody>
      </p:sp>
    </p:spTree>
    <p:extLst>
      <p:ext uri="{BB962C8B-B14F-4D97-AF65-F5344CB8AC3E}">
        <p14:creationId xmlns:p14="http://schemas.microsoft.com/office/powerpoint/2010/main" val="8316938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75BB4F-3BD6-3E47-844A-0D1C1B77ED32}"/>
              </a:ext>
            </a:extLst>
          </p:cNvPr>
          <p:cNvSpPr>
            <a:spLocks noGrp="1"/>
          </p:cNvSpPr>
          <p:nvPr>
            <p:ph type="title"/>
          </p:nvPr>
        </p:nvSpPr>
        <p:spPr>
          <a:xfrm>
            <a:off x="352800" y="530400"/>
            <a:ext cx="10949371" cy="641470"/>
          </a:xfrm>
        </p:spPr>
        <p:txBody>
          <a:bodyPr/>
          <a:lstStyle/>
          <a:p>
            <a:r>
              <a:rPr lang="en-US" sz="3600" b="1" dirty="0">
                <a:solidFill>
                  <a:schemeClr val="accent1"/>
                </a:solidFill>
                <a:latin typeface="Montserrat" panose="00000500000000000000" pitchFamily="2" charset="0"/>
              </a:rPr>
              <a:t>Activity: SWOT analysis</a:t>
            </a:r>
          </a:p>
        </p:txBody>
      </p:sp>
      <p:sp>
        <p:nvSpPr>
          <p:cNvPr id="4" name="Text Placeholder 3">
            <a:extLst>
              <a:ext uri="{FF2B5EF4-FFF2-40B4-BE49-F238E27FC236}">
                <a16:creationId xmlns:a16="http://schemas.microsoft.com/office/drawing/2014/main" id="{7E6D4A53-04AD-4347-B2E1-D571EE0378C6}"/>
              </a:ext>
            </a:extLst>
          </p:cNvPr>
          <p:cNvSpPr>
            <a:spLocks noGrp="1"/>
          </p:cNvSpPr>
          <p:nvPr>
            <p:ph type="body" sz="quarter" idx="11"/>
          </p:nvPr>
        </p:nvSpPr>
        <p:spPr>
          <a:xfrm>
            <a:off x="396181" y="1629147"/>
            <a:ext cx="4115672" cy="367079"/>
          </a:xfrm>
        </p:spPr>
        <p:txBody>
          <a:bodyPr/>
          <a:lstStyle/>
          <a:p>
            <a:r>
              <a:rPr lang="en-US" sz="1600" b="1" dirty="0">
                <a:latin typeface="Roboto Light" panose="02000000000000000000" pitchFamily="2" charset="0"/>
                <a:ea typeface="Roboto Light" panose="02000000000000000000" pitchFamily="2" charset="0"/>
              </a:rPr>
              <a:t>Duration: 1 Hour</a:t>
            </a:r>
          </a:p>
        </p:txBody>
      </p:sp>
      <p:sp>
        <p:nvSpPr>
          <p:cNvPr id="5" name="Text Placeholder 4">
            <a:extLst>
              <a:ext uri="{FF2B5EF4-FFF2-40B4-BE49-F238E27FC236}">
                <a16:creationId xmlns:a16="http://schemas.microsoft.com/office/drawing/2014/main" id="{EF339750-B68F-5E41-8400-5569775AF401}"/>
              </a:ext>
            </a:extLst>
          </p:cNvPr>
          <p:cNvSpPr>
            <a:spLocks noGrp="1"/>
          </p:cNvSpPr>
          <p:nvPr>
            <p:ph type="body" sz="quarter" idx="12"/>
          </p:nvPr>
        </p:nvSpPr>
        <p:spPr>
          <a:xfrm>
            <a:off x="384306" y="2067822"/>
            <a:ext cx="11520574" cy="4538432"/>
          </a:xfrm>
        </p:spPr>
        <p:txBody>
          <a:bodyPr numCol="2" spcCol="360000"/>
          <a:lstStyle/>
          <a:p>
            <a:pPr marL="0" lvl="1">
              <a:spcBef>
                <a:spcPts val="1200"/>
              </a:spcBef>
            </a:pPr>
            <a:r>
              <a:rPr lang="en-CA" b="1" dirty="0">
                <a:solidFill>
                  <a:schemeClr val="tx1"/>
                </a:solidFill>
                <a:latin typeface="Roboto Light" panose="02000000000000000000" pitchFamily="2" charset="0"/>
                <a:ea typeface="Roboto Light" panose="02000000000000000000" pitchFamily="2" charset="0"/>
              </a:rPr>
              <a:t>Objective: </a:t>
            </a:r>
          </a:p>
          <a:p>
            <a:pPr marL="0" lvl="1">
              <a:spcBef>
                <a:spcPts val="1200"/>
              </a:spcBef>
            </a:pPr>
            <a:r>
              <a:rPr lang="en-CA" dirty="0">
                <a:solidFill>
                  <a:schemeClr val="tx1"/>
                </a:solidFill>
                <a:latin typeface="Roboto Light" panose="02000000000000000000" pitchFamily="2" charset="0"/>
                <a:ea typeface="Roboto Light" panose="02000000000000000000" pitchFamily="2" charset="0"/>
              </a:rPr>
              <a:t>To assess IT’s ability to manage the implications of PESTLE factors influencing Durable Goods Manufacturing and to identify initiatives necessary to mitigate a risk or threat or to take advantage of an opportunity.</a:t>
            </a:r>
          </a:p>
          <a:p>
            <a:pPr marL="0" lvl="1">
              <a:spcBef>
                <a:spcPts val="1200"/>
              </a:spcBef>
            </a:pPr>
            <a:r>
              <a:rPr lang="en-CA" b="1" dirty="0">
                <a:solidFill>
                  <a:schemeClr val="tx1"/>
                </a:solidFill>
                <a:latin typeface="Roboto Light" panose="02000000000000000000" pitchFamily="2" charset="0"/>
                <a:ea typeface="Roboto Light" panose="02000000000000000000" pitchFamily="2" charset="0"/>
              </a:rPr>
              <a:t>Steps:</a:t>
            </a:r>
          </a:p>
          <a:p>
            <a:pPr marL="342900" lvl="1" indent="-342900">
              <a:spcBef>
                <a:spcPts val="1200"/>
              </a:spcBef>
              <a:buFont typeface="+mj-lt"/>
              <a:buAutoNum type="arabicPeriod"/>
            </a:pPr>
            <a:r>
              <a:rPr lang="en-CA" dirty="0">
                <a:solidFill>
                  <a:schemeClr val="tx1"/>
                </a:solidFill>
                <a:latin typeface="Roboto Light" panose="02000000000000000000" pitchFamily="2" charset="0"/>
                <a:ea typeface="Roboto Light" panose="02000000000000000000" pitchFamily="2" charset="0"/>
              </a:rPr>
              <a:t>Review how to conduct a SWOT analysis with the group using the SWOT analysis framework, if necessary. </a:t>
            </a:r>
          </a:p>
          <a:p>
            <a:pPr marL="342900" lvl="1" indent="-342900">
              <a:spcBef>
                <a:spcPts val="1200"/>
              </a:spcBef>
              <a:buFont typeface="+mj-lt"/>
              <a:buAutoNum type="arabicPeriod"/>
            </a:pPr>
            <a:r>
              <a:rPr lang="en-CA" dirty="0">
                <a:solidFill>
                  <a:schemeClr val="tx1"/>
                </a:solidFill>
                <a:latin typeface="Roboto Light" panose="02000000000000000000" pitchFamily="2" charset="0"/>
                <a:ea typeface="Roboto Light" panose="02000000000000000000" pitchFamily="2" charset="0"/>
              </a:rPr>
              <a:t>Break the participants into two groups. Group 1 will work with the “Must Address” and Group 2 with the “Should Address” IT implications from the previous exercise. Skip the “Could Address” and “Won’t Address” implications – IT capacity will be insufficient.</a:t>
            </a:r>
          </a:p>
          <a:p>
            <a:pPr marL="342900" lvl="1" indent="-342900">
              <a:spcBef>
                <a:spcPts val="1200"/>
              </a:spcBef>
              <a:buFont typeface="+mj-lt"/>
              <a:buAutoNum type="arabicPeriod"/>
            </a:pPr>
            <a:r>
              <a:rPr lang="en-CA" dirty="0">
                <a:solidFill>
                  <a:schemeClr val="tx1"/>
                </a:solidFill>
                <a:latin typeface="Roboto Light" panose="02000000000000000000" pitchFamily="2" charset="0"/>
                <a:ea typeface="Roboto Light" panose="02000000000000000000" pitchFamily="2" charset="0"/>
              </a:rPr>
              <a:t>Discuss each implication under consideration, one at a time. If IT is in a position of strength to handle the implication, add it to the strengths quadrant. Add weaknesses to the weakness quadrant, opportunities to be exploited to the opportunities quadrant, and those with inherent threats to the threats quadrant.</a:t>
            </a:r>
          </a:p>
          <a:p>
            <a:pPr marL="342900" lvl="1" indent="-342900">
              <a:spcBef>
                <a:spcPts val="1200"/>
              </a:spcBef>
              <a:buFont typeface="+mj-lt"/>
              <a:buAutoNum type="arabicPeriod"/>
            </a:pPr>
            <a:endParaRPr lang="en-CA" dirty="0">
              <a:solidFill>
                <a:schemeClr val="tx1"/>
              </a:solidFill>
              <a:latin typeface="Roboto Light" panose="02000000000000000000" pitchFamily="2" charset="0"/>
              <a:ea typeface="Roboto Light" panose="02000000000000000000" pitchFamily="2" charset="0"/>
            </a:endParaRPr>
          </a:p>
          <a:p>
            <a:pPr marL="342900" lvl="1" indent="-342900">
              <a:spcBef>
                <a:spcPts val="1200"/>
              </a:spcBef>
              <a:buFont typeface="+mj-lt"/>
              <a:buAutoNum type="arabicPeriod"/>
            </a:pPr>
            <a:r>
              <a:rPr lang="en-CA" dirty="0">
                <a:solidFill>
                  <a:schemeClr val="tx1"/>
                </a:solidFill>
                <a:latin typeface="Roboto Light" panose="02000000000000000000" pitchFamily="2" charset="0"/>
                <a:ea typeface="Roboto Light" panose="02000000000000000000" pitchFamily="2" charset="0"/>
              </a:rPr>
              <a:t>For each of the weakness, opportunity, and threat quadrants, create a corresponding IT initiative necessary to mitigate the risk/threats or capitalize on the opportunity presented. Record these Initiatives in the Potential New IT Initiatives Template. Prioritize these initiatives according to impact on the business.  </a:t>
            </a:r>
          </a:p>
          <a:p>
            <a:pPr marL="342900" lvl="1" indent="-342900">
              <a:spcBef>
                <a:spcPts val="1200"/>
              </a:spcBef>
              <a:buFont typeface="+mj-lt"/>
              <a:buAutoNum type="arabicPeriod"/>
            </a:pPr>
            <a:r>
              <a:rPr lang="en-CA" dirty="0">
                <a:solidFill>
                  <a:schemeClr val="tx1"/>
                </a:solidFill>
                <a:latin typeface="Roboto Light" panose="02000000000000000000" pitchFamily="2" charset="0"/>
                <a:ea typeface="Roboto Light" panose="02000000000000000000" pitchFamily="2" charset="0"/>
              </a:rPr>
              <a:t>As a final step, note conditions/dependencies or immediate actions (e.g. approvals needed) in the Comments/Actions column. </a:t>
            </a:r>
          </a:p>
          <a:p>
            <a:pPr marL="342900" lvl="1" indent="-342900">
              <a:spcBef>
                <a:spcPts val="1200"/>
              </a:spcBef>
              <a:buFont typeface="+mj-lt"/>
              <a:buAutoNum type="arabicPeriod"/>
            </a:pPr>
            <a:r>
              <a:rPr lang="en-CA" dirty="0">
                <a:solidFill>
                  <a:schemeClr val="tx1"/>
                </a:solidFill>
                <a:latin typeface="Roboto Light" panose="02000000000000000000" pitchFamily="2" charset="0"/>
                <a:ea typeface="Roboto Light" panose="02000000000000000000" pitchFamily="2" charset="0"/>
                <a:cs typeface="Times New Roman" panose="02020603050405020304" pitchFamily="18" charset="0"/>
              </a:rPr>
              <a:t>Update these results into</a:t>
            </a:r>
            <a:r>
              <a:rPr lang="en-CA" dirty="0">
                <a:solidFill>
                  <a:schemeClr val="tx1"/>
                </a:solidFill>
                <a:latin typeface="Roboto Light" panose="02000000000000000000" pitchFamily="2" charset="0"/>
                <a:ea typeface="Roboto Light" panose="02000000000000000000" pitchFamily="2" charset="0"/>
              </a:rPr>
              <a:t> your </a:t>
            </a:r>
            <a:r>
              <a:rPr lang="en-CA" i="1" dirty="0">
                <a:solidFill>
                  <a:schemeClr val="tx1"/>
                </a:solidFill>
                <a:latin typeface="Roboto Light" panose="02000000000000000000" pitchFamily="2" charset="0"/>
                <a:ea typeface="Roboto Light" panose="02000000000000000000" pitchFamily="2" charset="0"/>
              </a:rPr>
              <a:t>Durable Goods Manufacturing IT Strategy Initiatives Workbook </a:t>
            </a:r>
            <a:r>
              <a:rPr lang="en-CA" dirty="0">
                <a:solidFill>
                  <a:schemeClr val="tx1"/>
                </a:solidFill>
                <a:latin typeface="Roboto Light" panose="02000000000000000000" pitchFamily="2" charset="0"/>
                <a:ea typeface="Roboto Light" panose="02000000000000000000" pitchFamily="2" charset="0"/>
              </a:rPr>
              <a:t>by copying and pasting the appropriate slides.</a:t>
            </a:r>
          </a:p>
        </p:txBody>
      </p:sp>
      <p:grpSp>
        <p:nvGrpSpPr>
          <p:cNvPr id="7" name="Group 6">
            <a:extLst>
              <a:ext uri="{FF2B5EF4-FFF2-40B4-BE49-F238E27FC236}">
                <a16:creationId xmlns:a16="http://schemas.microsoft.com/office/drawing/2014/main" id="{A0865C89-B02B-964B-BE0F-D6F5708FD8FC}"/>
              </a:ext>
            </a:extLst>
          </p:cNvPr>
          <p:cNvGrpSpPr/>
          <p:nvPr/>
        </p:nvGrpSpPr>
        <p:grpSpPr>
          <a:xfrm>
            <a:off x="7131978" y="5292003"/>
            <a:ext cx="3887581" cy="467943"/>
            <a:chOff x="4973759" y="5604188"/>
            <a:chExt cx="4602565" cy="554004"/>
          </a:xfrm>
        </p:grpSpPr>
        <p:sp>
          <p:nvSpPr>
            <p:cNvPr id="8" name="Rectangle 7">
              <a:hlinkClick r:id="rId3"/>
              <a:extLst>
                <a:ext uri="{FF2B5EF4-FFF2-40B4-BE49-F238E27FC236}">
                  <a16:creationId xmlns:a16="http://schemas.microsoft.com/office/drawing/2014/main" id="{0D24A9E2-005E-B84E-97B1-9B1E5899D46A}"/>
                </a:ext>
              </a:extLst>
            </p:cNvPr>
            <p:cNvSpPr/>
            <p:nvPr/>
          </p:nvSpPr>
          <p:spPr>
            <a:xfrm>
              <a:off x="5544329" y="5604188"/>
              <a:ext cx="4031995" cy="55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43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Exo" panose="02000503000000000000" pitchFamily="2" charset="77"/>
                  <a:ea typeface="+mn-ea"/>
                  <a:cs typeface="+mn-cs"/>
                </a:rPr>
                <a:t>Download the </a:t>
              </a:r>
              <a:r>
                <a:rPr kumimoji="0" lang="en-US" sz="1200" b="0" i="1" u="none" strike="noStrike" kern="1200" cap="none" spc="0" normalizeH="0" baseline="0" noProof="0" dirty="0">
                  <a:ln>
                    <a:noFill/>
                  </a:ln>
                  <a:solidFill>
                    <a:srgbClr val="FFFFFF"/>
                  </a:solidFill>
                  <a:effectLst/>
                  <a:uLnTx/>
                  <a:uFillTx/>
                  <a:latin typeface="Exo" panose="02000503000000000000" pitchFamily="2" charset="77"/>
                  <a:ea typeface="+mn-ea"/>
                  <a:cs typeface="+mn-cs"/>
                </a:rPr>
                <a:t>Durable Goods Manufacturing IT Strategy Initiatives Workbook</a:t>
              </a:r>
            </a:p>
          </p:txBody>
        </p:sp>
        <p:sp>
          <p:nvSpPr>
            <p:cNvPr id="9" name="Rectangle 8">
              <a:extLst>
                <a:ext uri="{FF2B5EF4-FFF2-40B4-BE49-F238E27FC236}">
                  <a16:creationId xmlns:a16="http://schemas.microsoft.com/office/drawing/2014/main" id="{045B140E-07B5-2F41-885B-2D4F0AD95FF7}"/>
                </a:ext>
              </a:extLst>
            </p:cNvPr>
            <p:cNvSpPr>
              <a:spLocks/>
            </p:cNvSpPr>
            <p:nvPr/>
          </p:nvSpPr>
          <p:spPr>
            <a:xfrm>
              <a:off x="4973759" y="5604192"/>
              <a:ext cx="569559" cy="554000"/>
            </a:xfrm>
            <a:prstGeom prst="rect">
              <a:avLst/>
            </a:prstGeom>
            <a:solidFill>
              <a:srgbClr val="1E5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43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Exo" panose="02000503000000000000" pitchFamily="2" charset="77"/>
                <a:ea typeface="+mn-ea"/>
                <a:cs typeface="+mn-cs"/>
              </a:endParaRPr>
            </a:p>
          </p:txBody>
        </p:sp>
        <p:pic>
          <p:nvPicPr>
            <p:cNvPr id="10" name="Picture 9">
              <a:extLst>
                <a:ext uri="{FF2B5EF4-FFF2-40B4-BE49-F238E27FC236}">
                  <a16:creationId xmlns:a16="http://schemas.microsoft.com/office/drawing/2014/main" id="{51F960AC-0F87-C040-84B4-25D8E99D532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5102900" y="5756002"/>
              <a:ext cx="308823" cy="308824"/>
            </a:xfrm>
            <a:prstGeom prst="rect">
              <a:avLst/>
            </a:prstGeom>
          </p:spPr>
        </p:pic>
      </p:grpSp>
      <p:sp>
        <p:nvSpPr>
          <p:cNvPr id="12" name="Slide Number Placeholder 2">
            <a:extLst>
              <a:ext uri="{FF2B5EF4-FFF2-40B4-BE49-F238E27FC236}">
                <a16:creationId xmlns:a16="http://schemas.microsoft.com/office/drawing/2014/main" id="{9E13CCF1-9AAB-48CB-8A96-9E9074AB6EBB}"/>
              </a:ext>
            </a:extLst>
          </p:cNvPr>
          <p:cNvSpPr txBox="1">
            <a:spLocks/>
          </p:cNvSpPr>
          <p:nvPr/>
        </p:nvSpPr>
        <p:spPr>
          <a:xfrm>
            <a:off x="9800750" y="6606254"/>
            <a:ext cx="2240414" cy="121252"/>
          </a:xfrm>
          <a:prstGeom prst="rect">
            <a:avLst/>
          </a:prstGeom>
        </p:spPr>
        <p:txBody>
          <a:bodyPr wrap="square" lIns="0" tIns="0" rIns="0" bIns="0">
            <a:noAutofit/>
          </a:bodyPr>
          <a:lstStyle>
            <a:defPPr>
              <a:defRPr lang="en-US"/>
            </a:defPPr>
            <a:lvl1pPr marL="0" algn="r" defTabSz="914400" rtl="0" eaLnBrk="1" latinLnBrk="0" hangingPunct="1">
              <a:defRPr sz="788" b="0" i="0" kern="1200" spc="0" baseline="0">
                <a:solidFill>
                  <a:srgbClr val="636363"/>
                </a:solidFill>
                <a:latin typeface="Exo" pitchFamily="2" charset="77"/>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r>
              <a:rPr kumimoji="0" lang="en-CA" sz="788" b="0" i="0" u="none" strike="noStrike" kern="1200" cap="none" spc="-18" normalizeH="0" baseline="0" noProof="0" dirty="0">
                <a:ln>
                  <a:noFill/>
                </a:ln>
                <a:solidFill>
                  <a:srgbClr val="636363"/>
                </a:solidFill>
                <a:effectLst/>
                <a:uLnTx/>
                <a:uFillTx/>
                <a:latin typeface="Exo" pitchFamily="2" charset="77"/>
                <a:ea typeface="+mn-ea"/>
                <a:cs typeface="Arial"/>
              </a:rPr>
              <a:t>Info-</a:t>
            </a:r>
            <a:r>
              <a:rPr kumimoji="0" lang="en-CA" sz="788" b="0" i="0" u="none" strike="noStrike" kern="1200" cap="none" spc="-103" normalizeH="0" baseline="0" noProof="0" dirty="0">
                <a:ln>
                  <a:noFill/>
                </a:ln>
                <a:solidFill>
                  <a:srgbClr val="636363"/>
                </a:solidFill>
                <a:effectLst/>
                <a:uLnTx/>
                <a:uFillTx/>
                <a:latin typeface="Exo" pitchFamily="2" charset="77"/>
                <a:ea typeface="+mn-ea"/>
                <a:cs typeface="Arial"/>
              </a:rPr>
              <a:t>T</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ec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Researc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Grou</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p   |   </a:t>
            </a:r>
            <a:fld id="{81D60167-4931-47E6-BA6A-407CBD079E47}" type="slidenum">
              <a:rPr kumimoji="0" sz="788" b="0" i="0" u="none" strike="noStrike" kern="1200" cap="none" spc="6" normalizeH="0" baseline="0" noProof="0" smtClean="0">
                <a:ln>
                  <a:noFill/>
                </a:ln>
                <a:solidFill>
                  <a:srgbClr val="636363"/>
                </a:solidFill>
                <a:effectLst/>
                <a:uLnTx/>
                <a:uFillTx/>
                <a:latin typeface="Exo" pitchFamily="2" charset="77"/>
                <a:ea typeface="+mn-ea"/>
                <a:cs typeface="Arial" panose="020B0604020202020204" pitchFamily="34" charset="0"/>
              </a:rPr>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t>28</a:t>
            </a:fld>
            <a:endParaRPr kumimoji="0" sz="788" b="0" i="0" u="none" strike="noStrike" kern="1200" cap="none" spc="6" normalizeH="0" baseline="0" noProof="0" dirty="0">
              <a:ln>
                <a:noFill/>
              </a:ln>
              <a:solidFill>
                <a:srgbClr val="636363"/>
              </a:solidFill>
              <a:effectLst/>
              <a:uLnTx/>
              <a:uFillTx/>
              <a:latin typeface="Exo" pitchFamily="2" charset="77"/>
              <a:ea typeface="+mn-ea"/>
              <a:cs typeface="Arial" panose="020B0604020202020204" pitchFamily="34" charset="0"/>
            </a:endParaRPr>
          </a:p>
        </p:txBody>
      </p:sp>
    </p:spTree>
    <p:extLst>
      <p:ext uri="{BB962C8B-B14F-4D97-AF65-F5344CB8AC3E}">
        <p14:creationId xmlns:p14="http://schemas.microsoft.com/office/powerpoint/2010/main" val="25378112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Table 30">
            <a:extLst>
              <a:ext uri="{FF2B5EF4-FFF2-40B4-BE49-F238E27FC236}">
                <a16:creationId xmlns:a16="http://schemas.microsoft.com/office/drawing/2014/main" id="{E89A80C3-4BF0-104A-ABDF-E152ACE41160}"/>
              </a:ext>
            </a:extLst>
          </p:cNvPr>
          <p:cNvGraphicFramePr>
            <a:graphicFrameLocks noGrp="1"/>
          </p:cNvGraphicFramePr>
          <p:nvPr>
            <p:extLst>
              <p:ext uri="{D42A27DB-BD31-4B8C-83A1-F6EECF244321}">
                <p14:modId xmlns:p14="http://schemas.microsoft.com/office/powerpoint/2010/main" val="2963730012"/>
              </p:ext>
            </p:extLst>
          </p:nvPr>
        </p:nvGraphicFramePr>
        <p:xfrm>
          <a:off x="6204730" y="1816310"/>
          <a:ext cx="5687272" cy="3948867"/>
        </p:xfrm>
        <a:graphic>
          <a:graphicData uri="http://schemas.openxmlformats.org/drawingml/2006/table">
            <a:tbl>
              <a:tblPr firstRow="1" bandRow="1">
                <a:effectLst>
                  <a:outerShdw blurRad="254000" sx="105000" sy="105000" algn="ctr" rotWithShape="0">
                    <a:srgbClr val="000000">
                      <a:alpha val="10000"/>
                    </a:srgbClr>
                  </a:outerShdw>
                </a:effectLst>
                <a:tableStyleId>{5C22544A-7EE6-4342-B048-85BDC9FD1C3A}</a:tableStyleId>
              </a:tblPr>
              <a:tblGrid>
                <a:gridCol w="2843636">
                  <a:extLst>
                    <a:ext uri="{9D8B030D-6E8A-4147-A177-3AD203B41FA5}">
                      <a16:colId xmlns:a16="http://schemas.microsoft.com/office/drawing/2014/main" val="866264451"/>
                    </a:ext>
                  </a:extLst>
                </a:gridCol>
                <a:gridCol w="2843636">
                  <a:extLst>
                    <a:ext uri="{9D8B030D-6E8A-4147-A177-3AD203B41FA5}">
                      <a16:colId xmlns:a16="http://schemas.microsoft.com/office/drawing/2014/main" val="2703970457"/>
                    </a:ext>
                  </a:extLst>
                </a:gridCol>
              </a:tblGrid>
              <a:tr h="735230">
                <a:tc gridSpan="2">
                  <a:txBody>
                    <a:bodyPr/>
                    <a:lstStyle/>
                    <a:p>
                      <a:pPr marL="285750" indent="-285750">
                        <a:lnSpc>
                          <a:spcPts val="1000"/>
                        </a:lnSpc>
                        <a:spcBef>
                          <a:spcPts val="1000"/>
                        </a:spcBef>
                        <a:buFont typeface="Arial" panose="020B0604020202020204" pitchFamily="34" charset="0"/>
                        <a:buChar char="•"/>
                      </a:pPr>
                      <a:endParaRPr lang="en-US" sz="1000" b="0" i="0" dirty="0">
                        <a:solidFill>
                          <a:srgbClr val="4A4A4A"/>
                        </a:solidFill>
                        <a:latin typeface="Roboto Condensed Light" panose="02000000000000000000" pitchFamily="2" charset="0"/>
                        <a:ea typeface="Roboto Condensed Light" panose="02000000000000000000" pitchFamily="2" charset="0"/>
                      </a:endParaRPr>
                    </a:p>
                  </a:txBody>
                  <a:tcPr marL="287963" marR="287963" marT="287963" marB="287963">
                    <a:lnL w="12700" cmpd="sng">
                      <a:noFill/>
                    </a:lnL>
                    <a:lnR w="12700" cmpd="sng">
                      <a:noFill/>
                    </a:lnR>
                    <a:lnT w="12700" cmpd="sng">
                      <a:noFill/>
                    </a:lnT>
                    <a:lnB w="38100" cmpd="sng">
                      <a:noFill/>
                    </a:lnB>
                    <a:lnTlToBr w="12700" cmpd="sng">
                      <a:noFill/>
                      <a:prstDash val="solid"/>
                    </a:lnTlToBr>
                    <a:lnBlToTr w="12700" cmpd="sng">
                      <a:noFill/>
                      <a:prstDash val="solid"/>
                    </a:lnBlToTr>
                    <a:gradFill>
                      <a:gsLst>
                        <a:gs pos="0">
                          <a:schemeClr val="accent1">
                            <a:lumMod val="60000"/>
                            <a:lumOff val="40000"/>
                          </a:schemeClr>
                        </a:gs>
                        <a:gs pos="95000">
                          <a:srgbClr val="2576B7"/>
                        </a:gs>
                      </a:gsLst>
                      <a:lin ang="3000000" scaled="0"/>
                    </a:gradFill>
                  </a:tcPr>
                </a:tc>
                <a:tc hMerge="1">
                  <a:txBody>
                    <a:bodyPr/>
                    <a:lstStyle/>
                    <a:p>
                      <a:pPr marL="285750" indent="-285750">
                        <a:lnSpc>
                          <a:spcPts val="1800"/>
                        </a:lnSpc>
                        <a:spcBef>
                          <a:spcPts val="1000"/>
                        </a:spcBef>
                        <a:buFont typeface="Arial" panose="020B0604020202020204" pitchFamily="34" charset="0"/>
                        <a:buChar char="•"/>
                      </a:pPr>
                      <a:endParaRPr lang="en-US" sz="1400" b="0" i="0">
                        <a:solidFill>
                          <a:srgbClr val="4A4A4A"/>
                        </a:solidFill>
                        <a:latin typeface="Roboto Condensed Light" panose="02000000000000000000" pitchFamily="2" charset="0"/>
                        <a:ea typeface="Roboto Condensed Light" panose="02000000000000000000" pitchFamily="2" charset="0"/>
                      </a:endParaRPr>
                    </a:p>
                  </a:txBody>
                  <a:tcPr marL="288000" marR="288000" marT="288000" marB="288000">
                    <a:gradFill>
                      <a:gsLst>
                        <a:gs pos="0">
                          <a:srgbClr val="00B0F0">
                            <a:alpha val="34000"/>
                          </a:srgbClr>
                        </a:gs>
                        <a:gs pos="95000">
                          <a:srgbClr val="2576B7"/>
                        </a:gs>
                      </a:gsLst>
                      <a:lin ang="3000000" scaled="0"/>
                    </a:gradFill>
                  </a:tcPr>
                </a:tc>
                <a:extLst>
                  <a:ext uri="{0D108BD9-81ED-4DB2-BD59-A6C34878D82A}">
                    <a16:rowId xmlns:a16="http://schemas.microsoft.com/office/drawing/2014/main" val="1610303713"/>
                  </a:ext>
                </a:extLst>
              </a:tr>
              <a:tr h="3213637">
                <a:tc>
                  <a:txBody>
                    <a:bodyPr/>
                    <a:lstStyle/>
                    <a:p>
                      <a:pPr marL="173038" marR="0" lvl="0" indent="-173038" algn="l" defTabSz="914400" rtl="0" eaLnBrk="1" fontAlgn="auto" latinLnBrk="0" hangingPunct="1">
                        <a:lnSpc>
                          <a:spcPts val="1600"/>
                        </a:lnSpc>
                        <a:spcBef>
                          <a:spcPts val="800"/>
                        </a:spcBef>
                        <a:spcAft>
                          <a:spcPts val="0"/>
                        </a:spcAft>
                        <a:buClrTx/>
                        <a:buSzPts val="1100"/>
                        <a:buFont typeface="Arial" panose="020B0604020202020204" pitchFamily="34" charset="0"/>
                        <a:buChar char="•"/>
                        <a:tabLst/>
                        <a:defRPr/>
                      </a:pPr>
                      <a:r>
                        <a:rPr lang="en-US" sz="1400" b="0" i="0" u="none" strike="noStrike" baseline="0" dirty="0">
                          <a:solidFill>
                            <a:schemeClr val="tx1"/>
                          </a:solidFill>
                          <a:latin typeface="Roboto Light" panose="02000000000000000000" pitchFamily="2" charset="0"/>
                          <a:ea typeface="Roboto Light" panose="02000000000000000000" pitchFamily="2" charset="0"/>
                        </a:rPr>
                        <a:t>Whiteboard/flip chart</a:t>
                      </a:r>
                    </a:p>
                    <a:p>
                      <a:pPr marL="173038" marR="0" lvl="0" indent="-173038" algn="l" defTabSz="914400" rtl="0" eaLnBrk="1" fontAlgn="auto" latinLnBrk="0" hangingPunct="1">
                        <a:lnSpc>
                          <a:spcPts val="1600"/>
                        </a:lnSpc>
                        <a:spcBef>
                          <a:spcPts val="800"/>
                        </a:spcBef>
                        <a:spcAft>
                          <a:spcPts val="0"/>
                        </a:spcAft>
                        <a:buClrTx/>
                        <a:buSzPts val="1100"/>
                        <a:buFont typeface="Arial" panose="020B0604020202020204" pitchFamily="34" charset="0"/>
                        <a:buChar char="•"/>
                        <a:tabLst/>
                        <a:defRPr/>
                      </a:pPr>
                      <a:r>
                        <a:rPr lang="en-US" sz="1400" b="0" i="0" u="none" strike="noStrike" baseline="0" dirty="0">
                          <a:solidFill>
                            <a:schemeClr val="tx1"/>
                          </a:solidFill>
                          <a:latin typeface="Roboto Light" panose="02000000000000000000" pitchFamily="2" charset="0"/>
                          <a:ea typeface="Roboto Light" panose="02000000000000000000" pitchFamily="2" charset="0"/>
                        </a:rPr>
                        <a:t>SWOT Template</a:t>
                      </a:r>
                    </a:p>
                    <a:p>
                      <a:pPr marL="182563" indent="-182563" rtl="0">
                        <a:lnSpc>
                          <a:spcPts val="1800"/>
                        </a:lnSpc>
                        <a:spcBef>
                          <a:spcPts val="1000"/>
                        </a:spcBef>
                        <a:buSzPts val="1100"/>
                        <a:buFont typeface="Arial" panose="020B0604020202020204" pitchFamily="34" charset="0"/>
                        <a:buChar char="•"/>
                        <a:tabLst/>
                      </a:pPr>
                      <a:endParaRPr lang="en-US" sz="1400" b="0" i="0" u="none" strike="noStrike" baseline="0" dirty="0">
                        <a:solidFill>
                          <a:schemeClr val="tx1"/>
                        </a:solidFill>
                        <a:latin typeface="Roboto Light" panose="02000000000000000000" pitchFamily="2" charset="0"/>
                        <a:ea typeface="Roboto Light" panose="02000000000000000000" pitchFamily="2" charset="0"/>
                      </a:endParaRPr>
                    </a:p>
                  </a:txBody>
                  <a:tcPr marL="287963" marR="287963" marT="287963" marB="287963">
                    <a:lnR w="3175" cap="flat" cmpd="sng" algn="ctr">
                      <a:solidFill>
                        <a:schemeClr val="bg1">
                          <a:lumMod val="75000"/>
                        </a:schemeClr>
                      </a:solidFill>
                      <a:prstDash val="solid"/>
                      <a:round/>
                      <a:headEnd type="none" w="med" len="med"/>
                      <a:tailEnd type="none" w="med" len="med"/>
                    </a:lnR>
                    <a:lnT w="38100" cmpd="sng">
                      <a:noFill/>
                    </a:lnT>
                    <a:solidFill>
                      <a:schemeClr val="bg1"/>
                    </a:solidFill>
                  </a:tcPr>
                </a:tc>
                <a:tc>
                  <a:txBody>
                    <a:bodyPr/>
                    <a:lstStyle/>
                    <a:p>
                      <a:pPr marL="285750" indent="-285750">
                        <a:lnSpc>
                          <a:spcPts val="1800"/>
                        </a:lnSpc>
                        <a:spcBef>
                          <a:spcPts val="1000"/>
                        </a:spcBef>
                        <a:buFont typeface="Arial" panose="020B0604020202020204" pitchFamily="34" charset="0"/>
                        <a:buChar char="•"/>
                      </a:pPr>
                      <a:r>
                        <a:rPr lang="en-US" sz="1400" b="0" i="0" dirty="0">
                          <a:solidFill>
                            <a:schemeClr val="tx1"/>
                          </a:solidFill>
                          <a:latin typeface="Roboto Light" panose="02000000000000000000" pitchFamily="2" charset="0"/>
                          <a:ea typeface="Roboto Light" panose="02000000000000000000" pitchFamily="2" charset="0"/>
                        </a:rPr>
                        <a:t>CIO</a:t>
                      </a:r>
                    </a:p>
                    <a:p>
                      <a:pPr marL="285750" indent="-285750">
                        <a:lnSpc>
                          <a:spcPts val="1800"/>
                        </a:lnSpc>
                        <a:spcBef>
                          <a:spcPts val="1000"/>
                        </a:spcBef>
                        <a:buFont typeface="Arial" panose="020B0604020202020204" pitchFamily="34" charset="0"/>
                        <a:buChar char="•"/>
                      </a:pPr>
                      <a:r>
                        <a:rPr lang="en-US" sz="1400" b="0" i="0" dirty="0">
                          <a:solidFill>
                            <a:schemeClr val="tx1"/>
                          </a:solidFill>
                          <a:latin typeface="Roboto Light" panose="02000000000000000000" pitchFamily="2" charset="0"/>
                          <a:ea typeface="Roboto Light" panose="02000000000000000000" pitchFamily="2" charset="0"/>
                        </a:rPr>
                        <a:t>IT team management</a:t>
                      </a:r>
                    </a:p>
                    <a:p>
                      <a:pPr marL="285750" indent="-285750">
                        <a:lnSpc>
                          <a:spcPts val="1800"/>
                        </a:lnSpc>
                        <a:spcBef>
                          <a:spcPts val="1000"/>
                        </a:spcBef>
                        <a:buFont typeface="Arial" panose="020B0604020202020204" pitchFamily="34" charset="0"/>
                        <a:buChar char="•"/>
                      </a:pPr>
                      <a:r>
                        <a:rPr lang="en-US" sz="1400" b="0" i="0" dirty="0">
                          <a:solidFill>
                            <a:schemeClr val="tx1"/>
                          </a:solidFill>
                          <a:latin typeface="Roboto Light" panose="02000000000000000000" pitchFamily="2" charset="0"/>
                          <a:ea typeface="Roboto Light" panose="02000000000000000000" pitchFamily="2" charset="0"/>
                        </a:rPr>
                        <a:t>Project managers</a:t>
                      </a:r>
                    </a:p>
                    <a:p>
                      <a:pPr marL="285750" indent="-285750">
                        <a:lnSpc>
                          <a:spcPts val="1800"/>
                        </a:lnSpc>
                        <a:spcBef>
                          <a:spcPts val="1000"/>
                        </a:spcBef>
                        <a:buFont typeface="Arial" panose="020B0604020202020204" pitchFamily="34" charset="0"/>
                        <a:buChar char="•"/>
                      </a:pPr>
                      <a:endParaRPr lang="en-US" sz="1400" b="0" i="0" dirty="0">
                        <a:solidFill>
                          <a:schemeClr val="tx1"/>
                        </a:solidFill>
                        <a:latin typeface="Roboto Light" panose="02000000000000000000" pitchFamily="2" charset="0"/>
                        <a:ea typeface="Roboto Light" panose="02000000000000000000" pitchFamily="2" charset="0"/>
                      </a:endParaRPr>
                    </a:p>
                  </a:txBody>
                  <a:tcPr marL="287963" marR="287963" marT="287963" marB="287963">
                    <a:lnL w="3175" cap="flat" cmpd="sng" algn="ctr">
                      <a:solidFill>
                        <a:schemeClr val="bg1">
                          <a:lumMod val="75000"/>
                        </a:schemeClr>
                      </a:solidFill>
                      <a:prstDash val="solid"/>
                      <a:round/>
                      <a:headEnd type="none" w="med" len="med"/>
                      <a:tailEnd type="none" w="med" len="med"/>
                    </a:lnL>
                    <a:lnT w="38100" cmpd="sng">
                      <a:noFill/>
                    </a:lnT>
                    <a:solidFill>
                      <a:schemeClr val="bg1"/>
                    </a:solidFill>
                  </a:tcPr>
                </a:tc>
                <a:extLst>
                  <a:ext uri="{0D108BD9-81ED-4DB2-BD59-A6C34878D82A}">
                    <a16:rowId xmlns:a16="http://schemas.microsoft.com/office/drawing/2014/main" val="686074955"/>
                  </a:ext>
                </a:extLst>
              </a:tr>
            </a:tbl>
          </a:graphicData>
        </a:graphic>
      </p:graphicFrame>
      <p:graphicFrame>
        <p:nvGraphicFramePr>
          <p:cNvPr id="4" name="Table 3">
            <a:extLst>
              <a:ext uri="{FF2B5EF4-FFF2-40B4-BE49-F238E27FC236}">
                <a16:creationId xmlns:a16="http://schemas.microsoft.com/office/drawing/2014/main" id="{2E91096C-A178-0A4F-8D96-F02F765B827A}"/>
              </a:ext>
            </a:extLst>
          </p:cNvPr>
          <p:cNvGraphicFramePr>
            <a:graphicFrameLocks noGrp="1"/>
          </p:cNvGraphicFramePr>
          <p:nvPr>
            <p:extLst>
              <p:ext uri="{D42A27DB-BD31-4B8C-83A1-F6EECF244321}">
                <p14:modId xmlns:p14="http://schemas.microsoft.com/office/powerpoint/2010/main" val="1676121859"/>
              </p:ext>
            </p:extLst>
          </p:nvPr>
        </p:nvGraphicFramePr>
        <p:xfrm>
          <a:off x="371426" y="1816310"/>
          <a:ext cx="5688862" cy="3948867"/>
        </p:xfrm>
        <a:graphic>
          <a:graphicData uri="http://schemas.openxmlformats.org/drawingml/2006/table">
            <a:tbl>
              <a:tblPr firstRow="1" bandRow="1">
                <a:effectLst>
                  <a:outerShdw blurRad="254000" sx="105000" sy="105000" algn="ctr" rotWithShape="0">
                    <a:srgbClr val="000000">
                      <a:alpha val="10000"/>
                    </a:srgbClr>
                  </a:outerShdw>
                </a:effectLst>
                <a:tableStyleId>{5C22544A-7EE6-4342-B048-85BDC9FD1C3A}</a:tableStyleId>
              </a:tblPr>
              <a:tblGrid>
                <a:gridCol w="2844431">
                  <a:extLst>
                    <a:ext uri="{9D8B030D-6E8A-4147-A177-3AD203B41FA5}">
                      <a16:colId xmlns:a16="http://schemas.microsoft.com/office/drawing/2014/main" val="866264451"/>
                    </a:ext>
                  </a:extLst>
                </a:gridCol>
                <a:gridCol w="2844431">
                  <a:extLst>
                    <a:ext uri="{9D8B030D-6E8A-4147-A177-3AD203B41FA5}">
                      <a16:colId xmlns:a16="http://schemas.microsoft.com/office/drawing/2014/main" val="2703970457"/>
                    </a:ext>
                  </a:extLst>
                </a:gridCol>
              </a:tblGrid>
              <a:tr h="735230">
                <a:tc gridSpan="2">
                  <a:txBody>
                    <a:bodyPr/>
                    <a:lstStyle/>
                    <a:p>
                      <a:pPr marL="285750" indent="-285750">
                        <a:lnSpc>
                          <a:spcPts val="1000"/>
                        </a:lnSpc>
                        <a:spcBef>
                          <a:spcPts val="1000"/>
                        </a:spcBef>
                        <a:buFont typeface="Arial" panose="020B0604020202020204" pitchFamily="34" charset="0"/>
                        <a:buChar char="•"/>
                      </a:pPr>
                      <a:endParaRPr lang="en-US" sz="1000" b="0" i="0" dirty="0">
                        <a:solidFill>
                          <a:srgbClr val="4A4A4A"/>
                        </a:solidFill>
                        <a:latin typeface="Roboto Condensed Light" panose="02000000000000000000" pitchFamily="2" charset="0"/>
                        <a:ea typeface="Roboto Condensed Light" panose="02000000000000000000" pitchFamily="2" charset="0"/>
                      </a:endParaRPr>
                    </a:p>
                  </a:txBody>
                  <a:tcPr marL="287963" marR="287963" marT="287963" marB="287963">
                    <a:lnL w="12700" cmpd="sng">
                      <a:noFill/>
                    </a:lnL>
                    <a:lnR w="12700" cmpd="sng">
                      <a:noFill/>
                    </a:lnR>
                    <a:lnT w="12700" cmpd="sng">
                      <a:noFill/>
                    </a:lnT>
                    <a:lnB w="38100" cmpd="sng">
                      <a:noFill/>
                    </a:lnB>
                    <a:lnTlToBr w="12700" cmpd="sng">
                      <a:noFill/>
                      <a:prstDash val="solid"/>
                    </a:lnTlToBr>
                    <a:lnBlToTr w="12700" cmpd="sng">
                      <a:noFill/>
                      <a:prstDash val="solid"/>
                    </a:lnBlToTr>
                    <a:gradFill>
                      <a:gsLst>
                        <a:gs pos="0">
                          <a:schemeClr val="accent1">
                            <a:lumMod val="60000"/>
                            <a:lumOff val="40000"/>
                          </a:schemeClr>
                        </a:gs>
                        <a:gs pos="95000">
                          <a:srgbClr val="2576B7"/>
                        </a:gs>
                      </a:gsLst>
                      <a:lin ang="3000000" scaled="0"/>
                    </a:gradFill>
                  </a:tcPr>
                </a:tc>
                <a:tc hMerge="1">
                  <a:txBody>
                    <a:bodyPr/>
                    <a:lstStyle/>
                    <a:p>
                      <a:pPr marL="285750" indent="-285750">
                        <a:lnSpc>
                          <a:spcPts val="1800"/>
                        </a:lnSpc>
                        <a:spcBef>
                          <a:spcPts val="1000"/>
                        </a:spcBef>
                        <a:buFont typeface="Arial" panose="020B0604020202020204" pitchFamily="34" charset="0"/>
                        <a:buChar char="•"/>
                      </a:pPr>
                      <a:endParaRPr lang="en-US" sz="1400" b="0" i="0">
                        <a:solidFill>
                          <a:srgbClr val="4A4A4A"/>
                        </a:solidFill>
                        <a:latin typeface="Roboto Condensed Light" panose="02000000000000000000" pitchFamily="2" charset="0"/>
                        <a:ea typeface="Roboto Condensed Light" panose="02000000000000000000" pitchFamily="2" charset="0"/>
                      </a:endParaRPr>
                    </a:p>
                  </a:txBody>
                  <a:tcPr marL="288000" marR="288000" marT="288000" marB="288000">
                    <a:gradFill>
                      <a:gsLst>
                        <a:gs pos="0">
                          <a:srgbClr val="00B0F0">
                            <a:alpha val="34000"/>
                          </a:srgbClr>
                        </a:gs>
                        <a:gs pos="95000">
                          <a:srgbClr val="2576B7"/>
                        </a:gs>
                      </a:gsLst>
                      <a:lin ang="3000000" scaled="0"/>
                    </a:gradFill>
                  </a:tcPr>
                </a:tc>
                <a:extLst>
                  <a:ext uri="{0D108BD9-81ED-4DB2-BD59-A6C34878D82A}">
                    <a16:rowId xmlns:a16="http://schemas.microsoft.com/office/drawing/2014/main" val="1610303713"/>
                  </a:ext>
                </a:extLst>
              </a:tr>
              <a:tr h="3213637">
                <a:tc>
                  <a:txBody>
                    <a:bodyPr/>
                    <a:lstStyle/>
                    <a:p>
                      <a:pPr marL="182563" indent="-182563" rtl="0">
                        <a:lnSpc>
                          <a:spcPts val="1800"/>
                        </a:lnSpc>
                        <a:spcBef>
                          <a:spcPts val="1000"/>
                        </a:spcBef>
                        <a:buSzPts val="1100"/>
                        <a:buFont typeface="Arial" panose="020B0604020202020204" pitchFamily="34" charset="0"/>
                        <a:buChar char="•"/>
                        <a:tabLst/>
                      </a:pPr>
                      <a:r>
                        <a:rPr lang="en-US" sz="1400" b="0" i="0" u="none" strike="noStrike" baseline="0" dirty="0">
                          <a:solidFill>
                            <a:schemeClr val="tx1"/>
                          </a:solidFill>
                          <a:latin typeface="Roboto Light" panose="02000000000000000000" pitchFamily="2" charset="0"/>
                          <a:ea typeface="Roboto Light" panose="02000000000000000000" pitchFamily="2" charset="0"/>
                        </a:rPr>
                        <a:t>Business strategy</a:t>
                      </a:r>
                    </a:p>
                    <a:p>
                      <a:pPr marL="182563" indent="-182563" rtl="0">
                        <a:lnSpc>
                          <a:spcPts val="1800"/>
                        </a:lnSpc>
                        <a:spcBef>
                          <a:spcPts val="1000"/>
                        </a:spcBef>
                        <a:buSzPts val="1100"/>
                        <a:buFont typeface="Arial" panose="020B0604020202020204" pitchFamily="34" charset="0"/>
                        <a:buChar char="•"/>
                        <a:tabLst/>
                      </a:pPr>
                      <a:r>
                        <a:rPr lang="en-US" sz="1400" b="0" i="0" u="none" strike="noStrike" baseline="0" dirty="0">
                          <a:solidFill>
                            <a:schemeClr val="tx1"/>
                          </a:solidFill>
                          <a:latin typeface="Roboto Light" panose="02000000000000000000" pitchFamily="2" charset="0"/>
                          <a:ea typeface="Roboto Light" panose="02000000000000000000" pitchFamily="2" charset="0"/>
                        </a:rPr>
                        <a:t>Existing IT strategy</a:t>
                      </a:r>
                    </a:p>
                    <a:p>
                      <a:pPr marL="182563" indent="-182563" rtl="0">
                        <a:lnSpc>
                          <a:spcPts val="1800"/>
                        </a:lnSpc>
                        <a:spcBef>
                          <a:spcPts val="1000"/>
                        </a:spcBef>
                        <a:buSzPts val="1100"/>
                        <a:buFont typeface="Arial" panose="020B0604020202020204" pitchFamily="34" charset="0"/>
                        <a:buChar char="•"/>
                        <a:tabLst/>
                      </a:pPr>
                      <a:r>
                        <a:rPr lang="en-US" sz="1400" b="0" i="0" u="none" strike="noStrike" baseline="0" dirty="0">
                          <a:solidFill>
                            <a:schemeClr val="tx1"/>
                          </a:solidFill>
                          <a:latin typeface="Roboto Light" panose="02000000000000000000" pitchFamily="2" charset="0"/>
                          <a:ea typeface="Roboto Light" panose="02000000000000000000" pitchFamily="2" charset="0"/>
                        </a:rPr>
                        <a:t>IT implications from previous exercise</a:t>
                      </a:r>
                    </a:p>
                  </a:txBody>
                  <a:tcPr marL="287963" marR="287963" marT="287963" marB="287963">
                    <a:lnR w="3175" cap="flat" cmpd="sng" algn="ctr">
                      <a:solidFill>
                        <a:schemeClr val="bg1">
                          <a:lumMod val="75000"/>
                        </a:schemeClr>
                      </a:solidFill>
                      <a:prstDash val="solid"/>
                      <a:round/>
                      <a:headEnd type="none" w="med" len="med"/>
                      <a:tailEnd type="none" w="med" len="med"/>
                    </a:lnR>
                    <a:lnT w="38100" cmpd="sng">
                      <a:noFill/>
                    </a:lnT>
                    <a:solidFill>
                      <a:schemeClr val="bg1"/>
                    </a:solidFill>
                  </a:tcPr>
                </a:tc>
                <a:tc>
                  <a:txBody>
                    <a:bodyPr/>
                    <a:lstStyle/>
                    <a:p>
                      <a:pPr marL="173038" indent="-173038">
                        <a:lnSpc>
                          <a:spcPts val="1600"/>
                        </a:lnSpc>
                        <a:spcBef>
                          <a:spcPts val="800"/>
                        </a:spcBef>
                        <a:buFont typeface="Arial" panose="020B0604020202020204" pitchFamily="34" charset="0"/>
                        <a:buChar char="•"/>
                        <a:tabLst/>
                      </a:pPr>
                      <a:r>
                        <a:rPr lang="en-US" sz="1400" b="0" i="0" dirty="0">
                          <a:solidFill>
                            <a:schemeClr val="tx1"/>
                          </a:solidFill>
                          <a:latin typeface="Roboto Light" panose="02000000000000000000" pitchFamily="2" charset="0"/>
                          <a:ea typeface="Roboto Light" panose="02000000000000000000" pitchFamily="2" charset="0"/>
                        </a:rPr>
                        <a:t>SWOT results</a:t>
                      </a:r>
                    </a:p>
                    <a:p>
                      <a:pPr marL="173038" indent="-173038">
                        <a:lnSpc>
                          <a:spcPts val="1600"/>
                        </a:lnSpc>
                        <a:spcBef>
                          <a:spcPts val="800"/>
                        </a:spcBef>
                        <a:buFont typeface="Arial" panose="020B0604020202020204" pitchFamily="34" charset="0"/>
                        <a:buChar char="•"/>
                        <a:tabLst/>
                      </a:pPr>
                      <a:r>
                        <a:rPr lang="en-US" sz="1400" b="0" i="0" dirty="0">
                          <a:solidFill>
                            <a:schemeClr val="tx1"/>
                          </a:solidFill>
                          <a:latin typeface="Roboto Light" panose="02000000000000000000" pitchFamily="2" charset="0"/>
                          <a:ea typeface="Roboto Light" panose="02000000000000000000" pitchFamily="2" charset="0"/>
                        </a:rPr>
                        <a:t>Potential new IT initiatives</a:t>
                      </a:r>
                    </a:p>
                  </a:txBody>
                  <a:tcPr marL="287963" marR="287963" marT="287963" marB="287963">
                    <a:lnL w="3175" cap="flat" cmpd="sng" algn="ctr">
                      <a:solidFill>
                        <a:schemeClr val="bg1">
                          <a:lumMod val="75000"/>
                        </a:schemeClr>
                      </a:solidFill>
                      <a:prstDash val="solid"/>
                      <a:round/>
                      <a:headEnd type="none" w="med" len="med"/>
                      <a:tailEnd type="none" w="med" len="med"/>
                    </a:lnL>
                    <a:lnT w="38100" cmpd="sng">
                      <a:noFill/>
                    </a:lnT>
                    <a:solidFill>
                      <a:schemeClr val="bg1"/>
                    </a:solidFill>
                  </a:tcPr>
                </a:tc>
                <a:extLst>
                  <a:ext uri="{0D108BD9-81ED-4DB2-BD59-A6C34878D82A}">
                    <a16:rowId xmlns:a16="http://schemas.microsoft.com/office/drawing/2014/main" val="686074955"/>
                  </a:ext>
                </a:extLst>
              </a:tr>
            </a:tbl>
          </a:graphicData>
        </a:graphic>
      </p:graphicFrame>
      <p:sp>
        <p:nvSpPr>
          <p:cNvPr id="2" name="Slide Number Placeholder 1">
            <a:extLst>
              <a:ext uri="{FF2B5EF4-FFF2-40B4-BE49-F238E27FC236}">
                <a16:creationId xmlns:a16="http://schemas.microsoft.com/office/drawing/2014/main" id="{1E8874D2-4688-5E4A-A3AB-A5301203B445}"/>
              </a:ext>
            </a:extLst>
          </p:cNvPr>
          <p:cNvSpPr>
            <a:spLocks noGrp="1"/>
          </p:cNvSpPr>
          <p:nvPr>
            <p:ph type="sldNum" sz="quarter" idx="4"/>
          </p:nvPr>
        </p:nvSpPr>
        <p:spPr/>
        <p:txBody>
          <a:bodyPr/>
          <a:lstStyle/>
          <a:p>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r>
              <a:rPr kumimoji="0" lang="en-CA" sz="788" b="0" i="0" u="none" strike="noStrike" kern="1200" cap="none" spc="0" normalizeH="0" baseline="0" noProof="0" dirty="0">
                <a:ln>
                  <a:noFill/>
                </a:ln>
                <a:solidFill>
                  <a:srgbClr val="FFFFFF"/>
                </a:solidFill>
                <a:effectLst/>
                <a:uLnTx/>
                <a:uFillTx/>
                <a:latin typeface="Exo" pitchFamily="2" charset="77"/>
                <a:ea typeface="+mn-ea"/>
                <a:cs typeface="Arial"/>
              </a:rPr>
              <a:t>Info-Tech Research Group   |   </a:t>
            </a:r>
            <a:fld id="{81D60167-4931-47E6-BA6A-407CBD079E47}" type="slidenum">
              <a:rPr kumimoji="0" sz="788" b="0" i="0" u="none" strike="noStrike" kern="1200" cap="none" spc="0" normalizeH="0" baseline="0" noProof="0">
                <a:ln>
                  <a:noFill/>
                </a:ln>
                <a:solidFill>
                  <a:srgbClr val="FFFFFF"/>
                </a:solidFill>
                <a:effectLst/>
                <a:uLnTx/>
                <a:uFillTx/>
                <a:latin typeface="Exo" pitchFamily="2" charset="77"/>
                <a:ea typeface="+mn-ea"/>
                <a:cs typeface="Arial" panose="020B0604020202020204" pitchFamily="34" charset="0"/>
              </a:rPr>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t>29</a:t>
            </a:fld>
            <a:endParaRPr kumimoji="0" sz="788" b="0" i="0" u="none" strike="noStrike" kern="1200" cap="none" spc="0" normalizeH="0" baseline="0" noProof="0" dirty="0">
              <a:ln>
                <a:noFill/>
              </a:ln>
              <a:solidFill>
                <a:srgbClr val="FFFFFF"/>
              </a:solidFill>
              <a:effectLst/>
              <a:uLnTx/>
              <a:uFillTx/>
              <a:latin typeface="Exo" pitchFamily="2" charset="77"/>
              <a:ea typeface="+mn-ea"/>
              <a:cs typeface="Arial" panose="020B0604020202020204" pitchFamily="34" charset="0"/>
            </a:endParaRPr>
          </a:p>
        </p:txBody>
      </p:sp>
      <p:grpSp>
        <p:nvGrpSpPr>
          <p:cNvPr id="68" name="Group 67">
            <a:extLst>
              <a:ext uri="{FF2B5EF4-FFF2-40B4-BE49-F238E27FC236}">
                <a16:creationId xmlns:a16="http://schemas.microsoft.com/office/drawing/2014/main" id="{829C1800-AD7D-F543-91BC-EEA26ADFAECB}"/>
              </a:ext>
            </a:extLst>
          </p:cNvPr>
          <p:cNvGrpSpPr/>
          <p:nvPr/>
        </p:nvGrpSpPr>
        <p:grpSpPr>
          <a:xfrm>
            <a:off x="1267108" y="1931665"/>
            <a:ext cx="1041821" cy="512745"/>
            <a:chOff x="7426182" y="203095"/>
            <a:chExt cx="1041957" cy="512812"/>
          </a:xfrm>
        </p:grpSpPr>
        <p:sp>
          <p:nvSpPr>
            <p:cNvPr id="69" name="Text Placeholder 3">
              <a:extLst>
                <a:ext uri="{FF2B5EF4-FFF2-40B4-BE49-F238E27FC236}">
                  <a16:creationId xmlns:a16="http://schemas.microsoft.com/office/drawing/2014/main" id="{9C29199D-6761-1A48-BFE1-646983C4ACDC}"/>
                </a:ext>
              </a:extLst>
            </p:cNvPr>
            <p:cNvSpPr txBox="1">
              <a:spLocks/>
            </p:cNvSpPr>
            <p:nvPr/>
          </p:nvSpPr>
          <p:spPr>
            <a:xfrm>
              <a:off x="7989604" y="321173"/>
              <a:ext cx="478535" cy="350336"/>
            </a:xfrm>
            <a:prstGeom prst="rect">
              <a:avLst/>
            </a:prstGeom>
          </p:spPr>
          <p:txBody>
            <a:bodyPr lIns="0" tIns="0" rIns="0" bIns="0">
              <a:no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spc="0">
                  <a:solidFill>
                    <a:srgbClr val="2576B7"/>
                  </a:solidFill>
                  <a:latin typeface="Montserrat"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09" rtl="0" eaLnBrk="1" fontAlgn="auto" latinLnBrk="0" hangingPunct="1">
                <a:lnSpc>
                  <a:spcPts val="24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FFFFFF"/>
                  </a:solidFill>
                  <a:effectLst/>
                  <a:uLnTx/>
                  <a:uFillTx/>
                  <a:latin typeface="Exo" panose="02000503000000000000" pitchFamily="2" charset="77"/>
                  <a:ea typeface="+mn-ea"/>
                  <a:cs typeface="Arial" panose="020B0604020202020204" pitchFamily="34" charset="0"/>
                </a:rPr>
                <a:t>Input</a:t>
              </a:r>
            </a:p>
          </p:txBody>
        </p:sp>
        <p:pic>
          <p:nvPicPr>
            <p:cNvPr id="70" name="Picture 69">
              <a:extLst>
                <a:ext uri="{FF2B5EF4-FFF2-40B4-BE49-F238E27FC236}">
                  <a16:creationId xmlns:a16="http://schemas.microsoft.com/office/drawing/2014/main" id="{8E131023-39B4-1D45-81E4-AAEF2EE39BB3}"/>
                </a:ext>
              </a:extLst>
            </p:cNvPr>
            <p:cNvPicPr>
              <a:picLocks noChangeAspect="1"/>
            </p:cNvPicPr>
            <p:nvPr/>
          </p:nvPicPr>
          <p:blipFill>
            <a:blip r:embed="rId3" cstate="screen">
              <a:alphaModFix amt="45000"/>
              <a:extLst>
                <a:ext uri="{28A0092B-C50C-407E-A947-70E740481C1C}">
                  <a14:useLocalDpi xmlns:a14="http://schemas.microsoft.com/office/drawing/2010/main"/>
                </a:ext>
              </a:extLst>
            </a:blip>
            <a:stretch>
              <a:fillRect/>
            </a:stretch>
          </p:blipFill>
          <p:spPr>
            <a:xfrm>
              <a:off x="7426182" y="203095"/>
              <a:ext cx="512812" cy="512812"/>
            </a:xfrm>
            <a:prstGeom prst="rect">
              <a:avLst/>
            </a:prstGeom>
          </p:spPr>
        </p:pic>
      </p:grpSp>
      <p:grpSp>
        <p:nvGrpSpPr>
          <p:cNvPr id="71" name="Group 70">
            <a:extLst>
              <a:ext uri="{FF2B5EF4-FFF2-40B4-BE49-F238E27FC236}">
                <a16:creationId xmlns:a16="http://schemas.microsoft.com/office/drawing/2014/main" id="{EB3FA60D-B583-6744-AADB-48AC6D9A121E}"/>
              </a:ext>
            </a:extLst>
          </p:cNvPr>
          <p:cNvGrpSpPr/>
          <p:nvPr/>
        </p:nvGrpSpPr>
        <p:grpSpPr>
          <a:xfrm>
            <a:off x="6872463" y="1909803"/>
            <a:ext cx="1472046" cy="552792"/>
            <a:chOff x="7380215" y="3390486"/>
            <a:chExt cx="1472238" cy="552864"/>
          </a:xfrm>
        </p:grpSpPr>
        <p:sp>
          <p:nvSpPr>
            <p:cNvPr id="72" name="Text Placeholder 3">
              <a:extLst>
                <a:ext uri="{FF2B5EF4-FFF2-40B4-BE49-F238E27FC236}">
                  <a16:creationId xmlns:a16="http://schemas.microsoft.com/office/drawing/2014/main" id="{058F4ECE-ADED-1C43-A025-FC955C2D6308}"/>
                </a:ext>
              </a:extLst>
            </p:cNvPr>
            <p:cNvSpPr txBox="1">
              <a:spLocks/>
            </p:cNvSpPr>
            <p:nvPr/>
          </p:nvSpPr>
          <p:spPr>
            <a:xfrm>
              <a:off x="7974489" y="3530600"/>
              <a:ext cx="877964" cy="412750"/>
            </a:xfrm>
            <a:prstGeom prst="rect">
              <a:avLst/>
            </a:prstGeom>
          </p:spPr>
          <p:txBody>
            <a:bodyPr lIns="0" tIns="0" rIns="0" bIns="0">
              <a:no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spc="0">
                  <a:solidFill>
                    <a:srgbClr val="2576B7"/>
                  </a:solidFill>
                  <a:latin typeface="Montserrat"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09" rtl="0" eaLnBrk="1" fontAlgn="auto" latinLnBrk="0" hangingPunct="1">
                <a:lnSpc>
                  <a:spcPts val="24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FFFFFF"/>
                  </a:solidFill>
                  <a:effectLst/>
                  <a:uLnTx/>
                  <a:uFillTx/>
                  <a:latin typeface="Exo" panose="02000503000000000000" pitchFamily="2" charset="77"/>
                  <a:ea typeface="+mn-ea"/>
                  <a:cs typeface="Arial" panose="020B0604020202020204" pitchFamily="34" charset="0"/>
                </a:rPr>
                <a:t>Materials</a:t>
              </a:r>
            </a:p>
          </p:txBody>
        </p:sp>
        <p:pic>
          <p:nvPicPr>
            <p:cNvPr id="73" name="Picture 72">
              <a:extLst>
                <a:ext uri="{FF2B5EF4-FFF2-40B4-BE49-F238E27FC236}">
                  <a16:creationId xmlns:a16="http://schemas.microsoft.com/office/drawing/2014/main" id="{C3DAA2D7-8990-E945-AC58-532978462B63}"/>
                </a:ext>
              </a:extLst>
            </p:cNvPr>
            <p:cNvPicPr>
              <a:picLocks noChangeAspect="1"/>
            </p:cNvPicPr>
            <p:nvPr/>
          </p:nvPicPr>
          <p:blipFill>
            <a:blip r:embed="rId4" cstate="screen">
              <a:alphaModFix amt="45000"/>
              <a:extLst>
                <a:ext uri="{28A0092B-C50C-407E-A947-70E740481C1C}">
                  <a14:useLocalDpi xmlns:a14="http://schemas.microsoft.com/office/drawing/2010/main"/>
                </a:ext>
              </a:extLst>
            </a:blip>
            <a:stretch>
              <a:fillRect/>
            </a:stretch>
          </p:blipFill>
          <p:spPr>
            <a:xfrm>
              <a:off x="7380215" y="3390486"/>
              <a:ext cx="549210" cy="549210"/>
            </a:xfrm>
            <a:prstGeom prst="rect">
              <a:avLst/>
            </a:prstGeom>
          </p:spPr>
        </p:pic>
      </p:grpSp>
      <p:grpSp>
        <p:nvGrpSpPr>
          <p:cNvPr id="74" name="Group 73">
            <a:extLst>
              <a:ext uri="{FF2B5EF4-FFF2-40B4-BE49-F238E27FC236}">
                <a16:creationId xmlns:a16="http://schemas.microsoft.com/office/drawing/2014/main" id="{010CCF42-8661-6347-9EFF-27FDDE960ADC}"/>
              </a:ext>
            </a:extLst>
          </p:cNvPr>
          <p:cNvGrpSpPr/>
          <p:nvPr/>
        </p:nvGrpSpPr>
        <p:grpSpPr>
          <a:xfrm>
            <a:off x="9601441" y="1915782"/>
            <a:ext cx="1925670" cy="541610"/>
            <a:chOff x="10102919" y="3394215"/>
            <a:chExt cx="1925921" cy="541681"/>
          </a:xfrm>
        </p:grpSpPr>
        <p:sp>
          <p:nvSpPr>
            <p:cNvPr id="75" name="Text Placeholder 3">
              <a:extLst>
                <a:ext uri="{FF2B5EF4-FFF2-40B4-BE49-F238E27FC236}">
                  <a16:creationId xmlns:a16="http://schemas.microsoft.com/office/drawing/2014/main" id="{2A45DE68-099E-7B42-8AC4-5F0085994789}"/>
                </a:ext>
              </a:extLst>
            </p:cNvPr>
            <p:cNvSpPr txBox="1">
              <a:spLocks/>
            </p:cNvSpPr>
            <p:nvPr/>
          </p:nvSpPr>
          <p:spPr>
            <a:xfrm>
              <a:off x="10767801" y="3530600"/>
              <a:ext cx="1261039" cy="384175"/>
            </a:xfrm>
            <a:prstGeom prst="rect">
              <a:avLst/>
            </a:prstGeom>
          </p:spPr>
          <p:txBody>
            <a:bodyPr lIns="0" tIns="0" rIns="0" bIns="0">
              <a:no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spc="0">
                  <a:solidFill>
                    <a:srgbClr val="2576B7"/>
                  </a:solidFill>
                  <a:latin typeface="Montserrat"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09" rtl="0" eaLnBrk="1" fontAlgn="auto" latinLnBrk="0" hangingPunct="1">
                <a:lnSpc>
                  <a:spcPts val="24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FFFFFF"/>
                  </a:solidFill>
                  <a:effectLst/>
                  <a:uLnTx/>
                  <a:uFillTx/>
                  <a:latin typeface="Exo" panose="02000503000000000000" pitchFamily="2" charset="77"/>
                  <a:ea typeface="+mn-ea"/>
                  <a:cs typeface="Arial" panose="020B0604020202020204" pitchFamily="34" charset="0"/>
                </a:rPr>
                <a:t>Participants</a:t>
              </a:r>
            </a:p>
          </p:txBody>
        </p:sp>
        <p:pic>
          <p:nvPicPr>
            <p:cNvPr id="76" name="Picture 75">
              <a:extLst>
                <a:ext uri="{FF2B5EF4-FFF2-40B4-BE49-F238E27FC236}">
                  <a16:creationId xmlns:a16="http://schemas.microsoft.com/office/drawing/2014/main" id="{AE29338E-0420-0047-BCA7-EE1796FDC27D}"/>
                </a:ext>
              </a:extLst>
            </p:cNvPr>
            <p:cNvPicPr>
              <a:picLocks noChangeAspect="1"/>
            </p:cNvPicPr>
            <p:nvPr/>
          </p:nvPicPr>
          <p:blipFill>
            <a:blip r:embed="rId5" cstate="screen">
              <a:alphaModFix amt="30000"/>
              <a:extLst>
                <a:ext uri="{28A0092B-C50C-407E-A947-70E740481C1C}">
                  <a14:useLocalDpi xmlns:a14="http://schemas.microsoft.com/office/drawing/2010/main"/>
                </a:ext>
              </a:extLst>
            </a:blip>
            <a:stretch>
              <a:fillRect/>
            </a:stretch>
          </p:blipFill>
          <p:spPr>
            <a:xfrm>
              <a:off x="10102919" y="3394215"/>
              <a:ext cx="541681" cy="541681"/>
            </a:xfrm>
            <a:prstGeom prst="rect">
              <a:avLst/>
            </a:prstGeom>
          </p:spPr>
        </p:pic>
      </p:grpSp>
      <p:grpSp>
        <p:nvGrpSpPr>
          <p:cNvPr id="77" name="Group 76">
            <a:extLst>
              <a:ext uri="{FF2B5EF4-FFF2-40B4-BE49-F238E27FC236}">
                <a16:creationId xmlns:a16="http://schemas.microsoft.com/office/drawing/2014/main" id="{8626BEE8-ED0C-0545-BCF3-13BD9946C03E}"/>
              </a:ext>
            </a:extLst>
          </p:cNvPr>
          <p:cNvGrpSpPr/>
          <p:nvPr/>
        </p:nvGrpSpPr>
        <p:grpSpPr>
          <a:xfrm>
            <a:off x="3993978" y="1934839"/>
            <a:ext cx="1474354" cy="539782"/>
            <a:chOff x="9994384" y="203095"/>
            <a:chExt cx="1474546" cy="539852"/>
          </a:xfrm>
        </p:grpSpPr>
        <p:sp>
          <p:nvSpPr>
            <p:cNvPr id="78" name="Text Placeholder 3">
              <a:extLst>
                <a:ext uri="{FF2B5EF4-FFF2-40B4-BE49-F238E27FC236}">
                  <a16:creationId xmlns:a16="http://schemas.microsoft.com/office/drawing/2014/main" id="{77D3FA91-0760-984F-BB72-842426F04EEC}"/>
                </a:ext>
              </a:extLst>
            </p:cNvPr>
            <p:cNvSpPr txBox="1">
              <a:spLocks/>
            </p:cNvSpPr>
            <p:nvPr/>
          </p:nvSpPr>
          <p:spPr>
            <a:xfrm>
              <a:off x="10568602" y="321173"/>
              <a:ext cx="900328" cy="421774"/>
            </a:xfrm>
            <a:prstGeom prst="rect">
              <a:avLst/>
            </a:prstGeom>
          </p:spPr>
          <p:txBody>
            <a:bodyPr lIns="0" tIns="0" rIns="0" bIns="0">
              <a:no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spc="0">
                  <a:solidFill>
                    <a:srgbClr val="2576B7"/>
                  </a:solidFill>
                  <a:latin typeface="Montserrat"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09" rtl="0" eaLnBrk="1" fontAlgn="auto" latinLnBrk="0" hangingPunct="1">
                <a:lnSpc>
                  <a:spcPts val="24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FFFFFF"/>
                  </a:solidFill>
                  <a:effectLst/>
                  <a:uLnTx/>
                  <a:uFillTx/>
                  <a:latin typeface="Exo" panose="02000503000000000000" pitchFamily="2" charset="77"/>
                  <a:ea typeface="+mn-ea"/>
                  <a:cs typeface="Arial" panose="020B0604020202020204" pitchFamily="34" charset="0"/>
                </a:rPr>
                <a:t>Output</a:t>
              </a:r>
            </a:p>
          </p:txBody>
        </p:sp>
        <p:pic>
          <p:nvPicPr>
            <p:cNvPr id="79" name="Picture 78">
              <a:extLst>
                <a:ext uri="{FF2B5EF4-FFF2-40B4-BE49-F238E27FC236}">
                  <a16:creationId xmlns:a16="http://schemas.microsoft.com/office/drawing/2014/main" id="{DE6AED32-C92D-864A-85B0-93FF9E37A6C3}"/>
                </a:ext>
              </a:extLst>
            </p:cNvPr>
            <p:cNvPicPr>
              <a:picLocks noChangeAspect="1"/>
            </p:cNvPicPr>
            <p:nvPr/>
          </p:nvPicPr>
          <p:blipFill>
            <a:blip r:embed="rId3" cstate="screen">
              <a:alphaModFix amt="30000"/>
              <a:extLst>
                <a:ext uri="{28A0092B-C50C-407E-A947-70E740481C1C}">
                  <a14:useLocalDpi xmlns:a14="http://schemas.microsoft.com/office/drawing/2010/main"/>
                </a:ext>
              </a:extLst>
            </a:blip>
            <a:stretch>
              <a:fillRect/>
            </a:stretch>
          </p:blipFill>
          <p:spPr>
            <a:xfrm rot="5400000">
              <a:off x="9994384" y="203095"/>
              <a:ext cx="512812" cy="512812"/>
            </a:xfrm>
            <a:prstGeom prst="rect">
              <a:avLst/>
            </a:prstGeom>
            <a:effectLst/>
          </p:spPr>
        </p:pic>
      </p:grpSp>
      <p:sp>
        <p:nvSpPr>
          <p:cNvPr id="22" name="Slide Number Placeholder 1">
            <a:extLst>
              <a:ext uri="{FF2B5EF4-FFF2-40B4-BE49-F238E27FC236}">
                <a16:creationId xmlns:a16="http://schemas.microsoft.com/office/drawing/2014/main" id="{87885A30-B2E7-49C1-BA62-25487E186638}"/>
              </a:ext>
            </a:extLst>
          </p:cNvPr>
          <p:cNvSpPr txBox="1">
            <a:spLocks/>
          </p:cNvSpPr>
          <p:nvPr/>
        </p:nvSpPr>
        <p:spPr>
          <a:xfrm>
            <a:off x="9800750" y="6606254"/>
            <a:ext cx="2240414" cy="121252"/>
          </a:xfrm>
          <a:prstGeom prst="rect">
            <a:avLst/>
          </a:prstGeom>
        </p:spPr>
        <p:txBody>
          <a:bodyPr wrap="square" lIns="0" tIns="0" rIns="0" bIns="0">
            <a:noAutofit/>
          </a:bodyPr>
          <a:lstStyle>
            <a:defPPr>
              <a:defRPr lang="en-US"/>
            </a:defPPr>
            <a:lvl1pPr marL="0" algn="r" defTabSz="914400" rtl="0" eaLnBrk="1" latinLnBrk="0" hangingPunct="1">
              <a:defRPr sz="788" b="0" i="0" kern="1200" spc="0" baseline="0">
                <a:solidFill>
                  <a:srgbClr val="636363"/>
                </a:solidFill>
                <a:latin typeface="Exo" pitchFamily="2" charset="77"/>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r>
              <a:rPr kumimoji="0" lang="en-CA" sz="788" b="0" i="0" u="none" strike="noStrike" kern="1200" cap="none" spc="0" normalizeH="0" baseline="0" noProof="0" dirty="0">
                <a:ln>
                  <a:noFill/>
                </a:ln>
                <a:solidFill>
                  <a:srgbClr val="717171"/>
                </a:solidFill>
                <a:effectLst/>
                <a:uLnTx/>
                <a:uFillTx/>
                <a:latin typeface="Exo" pitchFamily="2" charset="77"/>
                <a:ea typeface="+mn-ea"/>
                <a:cs typeface="Arial"/>
              </a:rPr>
              <a:t>Info-Tech Research Group   |   </a:t>
            </a:r>
            <a:fld id="{81D60167-4931-47E6-BA6A-407CBD079E47}" type="slidenum">
              <a:rPr kumimoji="0" sz="788" b="0" i="0" u="none" strike="noStrike" kern="1200" cap="none" spc="0" normalizeH="0" baseline="0" noProof="0" smtClean="0">
                <a:ln>
                  <a:noFill/>
                </a:ln>
                <a:solidFill>
                  <a:srgbClr val="717171"/>
                </a:solidFill>
                <a:effectLst/>
                <a:uLnTx/>
                <a:uFillTx/>
                <a:latin typeface="Exo" pitchFamily="2" charset="77"/>
                <a:ea typeface="+mn-ea"/>
                <a:cs typeface="Arial" panose="020B0604020202020204" pitchFamily="34" charset="0"/>
              </a:rPr>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t>29</a:t>
            </a:fld>
            <a:endParaRPr kumimoji="0" sz="788" b="0" i="0" u="none" strike="noStrike" kern="1200" cap="none" spc="0" normalizeH="0" baseline="0" noProof="0" dirty="0">
              <a:ln>
                <a:noFill/>
              </a:ln>
              <a:solidFill>
                <a:srgbClr val="717171"/>
              </a:solidFill>
              <a:effectLst/>
              <a:uLnTx/>
              <a:uFillTx/>
              <a:latin typeface="Exo" pitchFamily="2" charset="77"/>
              <a:ea typeface="+mn-ea"/>
              <a:cs typeface="Arial" panose="020B0604020202020204" pitchFamily="34" charset="0"/>
            </a:endParaRPr>
          </a:p>
        </p:txBody>
      </p:sp>
      <p:sp>
        <p:nvSpPr>
          <p:cNvPr id="23" name="Title 2">
            <a:extLst>
              <a:ext uri="{FF2B5EF4-FFF2-40B4-BE49-F238E27FC236}">
                <a16:creationId xmlns:a16="http://schemas.microsoft.com/office/drawing/2014/main" id="{A03763CF-B92B-447E-95F3-A45F48E120A7}"/>
              </a:ext>
            </a:extLst>
          </p:cNvPr>
          <p:cNvSpPr>
            <a:spLocks noGrp="1"/>
          </p:cNvSpPr>
          <p:nvPr>
            <p:ph type="title"/>
          </p:nvPr>
        </p:nvSpPr>
        <p:spPr>
          <a:xfrm>
            <a:off x="352800" y="530400"/>
            <a:ext cx="10949371" cy="641470"/>
          </a:xfrm>
        </p:spPr>
        <p:txBody>
          <a:bodyPr/>
          <a:lstStyle/>
          <a:p>
            <a:r>
              <a:rPr lang="en-US" sz="3600" b="1" dirty="0">
                <a:solidFill>
                  <a:schemeClr val="accent1"/>
                </a:solidFill>
                <a:latin typeface="Montserrat" panose="00000500000000000000" pitchFamily="2" charset="0"/>
              </a:rPr>
              <a:t>Activity: SWOT analysis</a:t>
            </a:r>
          </a:p>
        </p:txBody>
      </p:sp>
    </p:spTree>
    <p:extLst>
      <p:ext uri="{BB962C8B-B14F-4D97-AF65-F5344CB8AC3E}">
        <p14:creationId xmlns:p14="http://schemas.microsoft.com/office/powerpoint/2010/main" val="3347728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1">
            <a:extLst>
              <a:ext uri="{FF2B5EF4-FFF2-40B4-BE49-F238E27FC236}">
                <a16:creationId xmlns:a16="http://schemas.microsoft.com/office/drawing/2014/main" id="{CFD8C1E2-03FC-774B-A1F4-205D2551BB75}"/>
              </a:ext>
            </a:extLst>
          </p:cNvPr>
          <p:cNvSpPr>
            <a:spLocks noGrp="1"/>
          </p:cNvSpPr>
          <p:nvPr>
            <p:ph idx="1"/>
          </p:nvPr>
        </p:nvSpPr>
        <p:spPr>
          <a:xfrm>
            <a:off x="5123145" y="1205024"/>
            <a:ext cx="6526059" cy="5283458"/>
          </a:xfrm>
        </p:spPr>
        <p:txBody>
          <a:bodyPr>
            <a:normAutofit/>
          </a:bodyPr>
          <a:lstStyle/>
          <a:p>
            <a:r>
              <a:rPr lang="en-US" dirty="0"/>
              <a:t>Making things that last</a:t>
            </a:r>
          </a:p>
          <a:p>
            <a:pPr marL="285750" indent="-285750">
              <a:buFont typeface="Arial" panose="020B0604020202020204" pitchFamily="34" charset="0"/>
              <a:buChar char="•"/>
            </a:pPr>
            <a:r>
              <a:rPr lang="en-US" sz="1400" b="0" dirty="0">
                <a:solidFill>
                  <a:schemeClr val="accent6">
                    <a:lumMod val="75000"/>
                  </a:schemeClr>
                </a:solidFill>
                <a:latin typeface="Roboto Light" panose="02000000000000000000" pitchFamily="2" charset="0"/>
                <a:ea typeface="Roboto Light" panose="02000000000000000000" pitchFamily="2" charset="0"/>
              </a:rPr>
              <a:t>Design and fabrication of durable items typically takes longer than for non-durable items.</a:t>
            </a:r>
          </a:p>
          <a:p>
            <a:pPr marL="285750" indent="-285750">
              <a:buFont typeface="Arial" panose="020B0604020202020204" pitchFamily="34" charset="0"/>
              <a:buChar char="•"/>
            </a:pPr>
            <a:r>
              <a:rPr lang="en-US" sz="1400" b="0" dirty="0">
                <a:solidFill>
                  <a:schemeClr val="accent6">
                    <a:lumMod val="75000"/>
                  </a:schemeClr>
                </a:solidFill>
                <a:latin typeface="Roboto Light" panose="02000000000000000000" pitchFamily="2" charset="0"/>
                <a:ea typeface="Roboto Light" panose="02000000000000000000" pitchFamily="2" charset="0"/>
              </a:rPr>
              <a:t>Goods are expected to last more than three years.</a:t>
            </a:r>
          </a:p>
          <a:p>
            <a:pPr marL="285750" indent="-285750">
              <a:buFont typeface="Arial" panose="020B0604020202020204" pitchFamily="34" charset="0"/>
              <a:buChar char="•"/>
            </a:pPr>
            <a:r>
              <a:rPr lang="en-US" sz="1400" b="0" dirty="0">
                <a:solidFill>
                  <a:schemeClr val="accent6">
                    <a:lumMod val="75000"/>
                  </a:schemeClr>
                </a:solidFill>
                <a:latin typeface="Roboto Light" panose="02000000000000000000" pitchFamily="2" charset="0"/>
                <a:ea typeface="Roboto Light" panose="02000000000000000000" pitchFamily="2" charset="0"/>
              </a:rPr>
              <a:t>Involves both a complex production process and a complex supply chain process.</a:t>
            </a:r>
          </a:p>
          <a:p>
            <a:pPr marL="285750" indent="-285750">
              <a:buFont typeface="Arial" panose="020B0604020202020204" pitchFamily="34" charset="0"/>
              <a:buChar char="•"/>
            </a:pPr>
            <a:r>
              <a:rPr lang="en-US" sz="1400" b="0" dirty="0">
                <a:solidFill>
                  <a:schemeClr val="accent6">
                    <a:lumMod val="75000"/>
                  </a:schemeClr>
                </a:solidFill>
                <a:latin typeface="Roboto Light" panose="02000000000000000000" pitchFamily="2" charset="0"/>
                <a:ea typeface="Roboto Light" panose="02000000000000000000" pitchFamily="2" charset="0"/>
              </a:rPr>
              <a:t>Higher exposure to obsolescence.</a:t>
            </a:r>
          </a:p>
          <a:p>
            <a:pPr marL="285750" indent="-285750">
              <a:buFont typeface="Arial" panose="020B0604020202020204" pitchFamily="34" charset="0"/>
              <a:buChar char="•"/>
            </a:pPr>
            <a:r>
              <a:rPr lang="en-US" sz="1400" b="0" dirty="0">
                <a:solidFill>
                  <a:schemeClr val="accent6">
                    <a:lumMod val="75000"/>
                  </a:schemeClr>
                </a:solidFill>
                <a:latin typeface="Roboto Light" panose="02000000000000000000" pitchFamily="2" charset="0"/>
                <a:ea typeface="Roboto Light" panose="02000000000000000000" pitchFamily="2" charset="0"/>
              </a:rPr>
              <a:t>Typically more expensive to produce.</a:t>
            </a:r>
          </a:p>
          <a:p>
            <a:pPr marL="285750" indent="-285750">
              <a:buFont typeface="Arial" panose="020B0604020202020204" pitchFamily="34" charset="0"/>
              <a:buChar char="•"/>
            </a:pPr>
            <a:r>
              <a:rPr lang="en-US" sz="1400" b="0" dirty="0">
                <a:solidFill>
                  <a:schemeClr val="accent6">
                    <a:lumMod val="75000"/>
                  </a:schemeClr>
                </a:solidFill>
                <a:latin typeface="Roboto Light" panose="02000000000000000000" pitchFamily="2" charset="0"/>
                <a:ea typeface="Roboto Light" panose="02000000000000000000" pitchFamily="2" charset="0"/>
              </a:rPr>
              <a:t>Requires heavy up front capital investment.</a:t>
            </a:r>
          </a:p>
          <a:p>
            <a:pPr marL="285750" indent="-285750">
              <a:buFont typeface="Arial" panose="020B0604020202020204" pitchFamily="34" charset="0"/>
              <a:buChar char="•"/>
            </a:pPr>
            <a:r>
              <a:rPr lang="en-US" sz="1400" b="0" dirty="0">
                <a:solidFill>
                  <a:schemeClr val="accent6">
                    <a:lumMod val="75000"/>
                  </a:schemeClr>
                </a:solidFill>
                <a:latin typeface="Roboto Light" panose="02000000000000000000" pitchFamily="2" charset="0"/>
                <a:ea typeface="Roboto Light" panose="02000000000000000000" pitchFamily="2" charset="0"/>
              </a:rPr>
              <a:t>Higher-end product purchase value.</a:t>
            </a:r>
          </a:p>
          <a:p>
            <a:pPr marL="285750" indent="-285750">
              <a:buFont typeface="Arial" panose="020B0604020202020204" pitchFamily="34" charset="0"/>
              <a:buChar char="•"/>
            </a:pPr>
            <a:r>
              <a:rPr lang="en-US" sz="1400" b="0" dirty="0">
                <a:solidFill>
                  <a:schemeClr val="accent6">
                    <a:lumMod val="75000"/>
                  </a:schemeClr>
                </a:solidFill>
                <a:latin typeface="Roboto Light" panose="02000000000000000000" pitchFamily="2" charset="0"/>
                <a:ea typeface="Roboto Light" panose="02000000000000000000" pitchFamily="2" charset="0"/>
              </a:rPr>
              <a:t>Customer purchase is based on rational decision rather than on emotional factors.</a:t>
            </a:r>
          </a:p>
          <a:p>
            <a:pPr marL="285750" indent="-285750">
              <a:buFont typeface="Arial" panose="020B0604020202020204" pitchFamily="34" charset="0"/>
              <a:buChar char="•"/>
            </a:pPr>
            <a:r>
              <a:rPr lang="en-US" sz="1400" b="0" dirty="0">
                <a:solidFill>
                  <a:schemeClr val="accent6">
                    <a:lumMod val="75000"/>
                  </a:schemeClr>
                </a:solidFill>
                <a:latin typeface="Roboto Light" panose="02000000000000000000" pitchFamily="2" charset="0"/>
                <a:ea typeface="Roboto Light" panose="02000000000000000000" pitchFamily="2" charset="0"/>
              </a:rPr>
              <a:t>Selling the product might involve financial tools (leasing, loans, etc.).</a:t>
            </a:r>
          </a:p>
          <a:p>
            <a:pPr marL="285750" indent="-285750">
              <a:buFont typeface="Arial" panose="020B0604020202020204" pitchFamily="34" charset="0"/>
              <a:buChar char="•"/>
            </a:pPr>
            <a:r>
              <a:rPr lang="en-US" sz="1400" b="0" dirty="0">
                <a:solidFill>
                  <a:schemeClr val="accent6">
                    <a:lumMod val="75000"/>
                  </a:schemeClr>
                </a:solidFill>
                <a:latin typeface="Roboto Light" panose="02000000000000000000" pitchFamily="2" charset="0"/>
                <a:ea typeface="Roboto Light" panose="02000000000000000000" pitchFamily="2" charset="0"/>
              </a:rPr>
              <a:t>Longer lead time.</a:t>
            </a:r>
          </a:p>
          <a:p>
            <a:pPr marL="285750" indent="-285750">
              <a:buFont typeface="Arial" panose="020B0604020202020204" pitchFamily="34" charset="0"/>
              <a:buChar char="•"/>
            </a:pPr>
            <a:r>
              <a:rPr lang="en-US" sz="1400" b="0" dirty="0">
                <a:solidFill>
                  <a:schemeClr val="accent6">
                    <a:lumMod val="75000"/>
                  </a:schemeClr>
                </a:solidFill>
                <a:latin typeface="Roboto Light" panose="02000000000000000000" pitchFamily="2" charset="0"/>
                <a:ea typeface="Roboto Light" panose="02000000000000000000" pitchFamily="2" charset="0"/>
              </a:rPr>
              <a:t>Strong planning capabilities requirements.</a:t>
            </a:r>
          </a:p>
        </p:txBody>
      </p:sp>
      <p:sp>
        <p:nvSpPr>
          <p:cNvPr id="7" name="Title 6">
            <a:extLst>
              <a:ext uri="{FF2B5EF4-FFF2-40B4-BE49-F238E27FC236}">
                <a16:creationId xmlns:a16="http://schemas.microsoft.com/office/drawing/2014/main" id="{2750A7CA-572A-0F47-977D-9590CBDB3D34}"/>
              </a:ext>
            </a:extLst>
          </p:cNvPr>
          <p:cNvSpPr>
            <a:spLocks noGrp="1"/>
          </p:cNvSpPr>
          <p:nvPr>
            <p:ph type="title"/>
          </p:nvPr>
        </p:nvSpPr>
        <p:spPr>
          <a:xfrm>
            <a:off x="542796" y="1091622"/>
            <a:ext cx="3714879" cy="1988461"/>
          </a:xfrm>
        </p:spPr>
        <p:txBody>
          <a:bodyPr>
            <a:noAutofit/>
          </a:bodyPr>
          <a:lstStyle/>
          <a:p>
            <a:r>
              <a:rPr lang="en-US" sz="3600" dirty="0"/>
              <a:t>The Durable Goods Manufacturing Industry</a:t>
            </a:r>
          </a:p>
        </p:txBody>
      </p:sp>
      <p:sp>
        <p:nvSpPr>
          <p:cNvPr id="10" name="Slide Number Placeholder 2">
            <a:extLst>
              <a:ext uri="{FF2B5EF4-FFF2-40B4-BE49-F238E27FC236}">
                <a16:creationId xmlns:a16="http://schemas.microsoft.com/office/drawing/2014/main" id="{820D09CF-AD70-40CF-966A-F5D6B1DC5EA5}"/>
              </a:ext>
            </a:extLst>
          </p:cNvPr>
          <p:cNvSpPr txBox="1">
            <a:spLocks/>
          </p:cNvSpPr>
          <p:nvPr/>
        </p:nvSpPr>
        <p:spPr>
          <a:xfrm>
            <a:off x="9800750" y="6606254"/>
            <a:ext cx="2240414" cy="121252"/>
          </a:xfrm>
          <a:prstGeom prst="rect">
            <a:avLst/>
          </a:prstGeom>
        </p:spPr>
        <p:txBody>
          <a:bodyPr wrap="square" lIns="0" tIns="0" rIns="0" bIns="0">
            <a:noAutofit/>
          </a:bodyPr>
          <a:lstStyle>
            <a:defPPr>
              <a:defRPr lang="en-US"/>
            </a:defPPr>
            <a:lvl1pPr marL="0" algn="r" defTabSz="914400" rtl="0" eaLnBrk="1" latinLnBrk="0" hangingPunct="1">
              <a:defRPr sz="788" b="0" i="0" kern="1200" spc="0" baseline="0">
                <a:solidFill>
                  <a:srgbClr val="636363"/>
                </a:solidFill>
                <a:latin typeface="Exo" pitchFamily="2" charset="77"/>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r>
              <a:rPr kumimoji="0" lang="en-CA" sz="788" b="0" i="0" u="none" strike="noStrike" kern="1200" cap="none" spc="-18" normalizeH="0" baseline="0" noProof="0" dirty="0">
                <a:ln>
                  <a:noFill/>
                </a:ln>
                <a:solidFill>
                  <a:srgbClr val="636363"/>
                </a:solidFill>
                <a:effectLst/>
                <a:uLnTx/>
                <a:uFillTx/>
                <a:latin typeface="Exo" pitchFamily="2" charset="77"/>
                <a:ea typeface="+mn-ea"/>
                <a:cs typeface="Arial"/>
              </a:rPr>
              <a:t>Info-</a:t>
            </a:r>
            <a:r>
              <a:rPr kumimoji="0" lang="en-CA" sz="788" b="0" i="0" u="none" strike="noStrike" kern="1200" cap="none" spc="-103" normalizeH="0" baseline="0" noProof="0" dirty="0">
                <a:ln>
                  <a:noFill/>
                </a:ln>
                <a:solidFill>
                  <a:srgbClr val="636363"/>
                </a:solidFill>
                <a:effectLst/>
                <a:uLnTx/>
                <a:uFillTx/>
                <a:latin typeface="Exo" pitchFamily="2" charset="77"/>
                <a:ea typeface="+mn-ea"/>
                <a:cs typeface="Arial"/>
              </a:rPr>
              <a:t>T</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ec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Researc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Grou</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p   |   </a:t>
            </a:r>
            <a:fld id="{81D60167-4931-47E6-BA6A-407CBD079E47}" type="slidenum">
              <a:rPr kumimoji="0" sz="788" b="0" i="0" u="none" strike="noStrike" kern="1200" cap="none" spc="6" normalizeH="0" baseline="0" noProof="0" smtClean="0">
                <a:ln>
                  <a:noFill/>
                </a:ln>
                <a:solidFill>
                  <a:srgbClr val="636363"/>
                </a:solidFill>
                <a:effectLst/>
                <a:uLnTx/>
                <a:uFillTx/>
                <a:latin typeface="Exo" pitchFamily="2" charset="77"/>
                <a:ea typeface="+mn-ea"/>
                <a:cs typeface="Arial" panose="020B0604020202020204" pitchFamily="34" charset="0"/>
              </a:rPr>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t>3</a:t>
            </a:fld>
            <a:endParaRPr kumimoji="0" sz="788" b="0" i="0" u="none" strike="noStrike" kern="1200" cap="none" spc="6" normalizeH="0" baseline="0" noProof="0" dirty="0">
              <a:ln>
                <a:noFill/>
              </a:ln>
              <a:solidFill>
                <a:srgbClr val="636363"/>
              </a:solidFill>
              <a:effectLst/>
              <a:uLnTx/>
              <a:uFillTx/>
              <a:latin typeface="Exo" pitchFamily="2" charset="77"/>
              <a:ea typeface="+mn-ea"/>
              <a:cs typeface="Arial" panose="020B0604020202020204" pitchFamily="34" charset="0"/>
            </a:endParaRPr>
          </a:p>
        </p:txBody>
      </p:sp>
    </p:spTree>
    <p:extLst>
      <p:ext uri="{BB962C8B-B14F-4D97-AF65-F5344CB8AC3E}">
        <p14:creationId xmlns:p14="http://schemas.microsoft.com/office/powerpoint/2010/main" val="34480677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1268F5-1B11-A042-AC00-11C82E320593}"/>
              </a:ext>
            </a:extLst>
          </p:cNvPr>
          <p:cNvSpPr>
            <a:spLocks noGrp="1"/>
          </p:cNvSpPr>
          <p:nvPr>
            <p:ph type="title"/>
          </p:nvPr>
        </p:nvSpPr>
        <p:spPr>
          <a:xfrm>
            <a:off x="352800" y="530022"/>
            <a:ext cx="7759264" cy="511093"/>
          </a:xfrm>
        </p:spPr>
        <p:txBody>
          <a:bodyPr/>
          <a:lstStyle/>
          <a:p>
            <a:r>
              <a:rPr lang="en-US" sz="3600" b="1" dirty="0">
                <a:solidFill>
                  <a:srgbClr val="2576B7"/>
                </a:solidFill>
                <a:latin typeface="Montserrat" panose="00000500000000000000" pitchFamily="2" charset="0"/>
              </a:rPr>
              <a:t>SWOT analysis framework</a:t>
            </a:r>
          </a:p>
        </p:txBody>
      </p:sp>
      <p:sp>
        <p:nvSpPr>
          <p:cNvPr id="30" name="Rectangle 29">
            <a:extLst>
              <a:ext uri="{FF2B5EF4-FFF2-40B4-BE49-F238E27FC236}">
                <a16:creationId xmlns:a16="http://schemas.microsoft.com/office/drawing/2014/main" id="{C755E7CD-FA92-4ED8-9584-825E82061A7B}"/>
              </a:ext>
            </a:extLst>
          </p:cNvPr>
          <p:cNvSpPr/>
          <p:nvPr/>
        </p:nvSpPr>
        <p:spPr>
          <a:xfrm>
            <a:off x="1200422" y="1473710"/>
            <a:ext cx="4310527" cy="2106065"/>
          </a:xfrm>
          <a:prstGeom prst="rect">
            <a:avLst/>
          </a:prstGeom>
          <a:solidFill>
            <a:srgbClr val="264D89"/>
          </a:solidFill>
          <a:ln w="12700" cap="flat" cmpd="sng" algn="ctr">
            <a:noFill/>
            <a:prstDash val="solid"/>
            <a:miter lim="800000"/>
          </a:ln>
          <a:effectLst/>
          <a:scene3d>
            <a:camera prst="orthographicFront"/>
            <a:lightRig rig="threePt" dir="t"/>
          </a:scene3d>
          <a:sp3d>
            <a:bevelT/>
          </a:sp3d>
        </p:spPr>
        <p:txBody>
          <a:bodyPr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id-ID" sz="3599" b="0" i="0" u="none" strike="noStrike" kern="0" cap="none" spc="0" normalizeH="0" baseline="0" noProof="0">
              <a:ln>
                <a:noFill/>
              </a:ln>
              <a:solidFill>
                <a:srgbClr val="FFFFFF"/>
              </a:solidFill>
              <a:effectLst/>
              <a:uLnTx/>
              <a:uFillTx/>
              <a:latin typeface="Roboto Light" panose="02000000000000000000" pitchFamily="2" charset="0"/>
              <a:ea typeface="+mn-ea"/>
              <a:cs typeface="+mn-cs"/>
            </a:endParaRPr>
          </a:p>
        </p:txBody>
      </p:sp>
      <p:sp>
        <p:nvSpPr>
          <p:cNvPr id="31" name="Rectangle 30">
            <a:extLst>
              <a:ext uri="{FF2B5EF4-FFF2-40B4-BE49-F238E27FC236}">
                <a16:creationId xmlns:a16="http://schemas.microsoft.com/office/drawing/2014/main" id="{EDCC9D97-FF5C-4714-BD91-5B4FAE068BA3}"/>
              </a:ext>
            </a:extLst>
          </p:cNvPr>
          <p:cNvSpPr/>
          <p:nvPr/>
        </p:nvSpPr>
        <p:spPr>
          <a:xfrm>
            <a:off x="5510949" y="1473710"/>
            <a:ext cx="4308940" cy="2106065"/>
          </a:xfrm>
          <a:prstGeom prst="rect">
            <a:avLst/>
          </a:prstGeom>
          <a:solidFill>
            <a:srgbClr val="3E67AA"/>
          </a:solidFill>
          <a:ln w="12700" cap="flat" cmpd="sng" algn="ctr">
            <a:noFill/>
            <a:prstDash val="solid"/>
            <a:miter lim="800000"/>
          </a:ln>
          <a:effectLst/>
          <a:scene3d>
            <a:camera prst="orthographicFront"/>
            <a:lightRig rig="threePt" dir="t"/>
          </a:scene3d>
          <a:sp3d>
            <a:bevelT/>
          </a:sp3d>
        </p:spPr>
        <p:txBody>
          <a:bodyPr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id-ID" sz="3599" b="0" i="0" u="none" strike="noStrike" kern="0" cap="none" spc="0" normalizeH="0" baseline="0" noProof="0">
              <a:ln>
                <a:noFill/>
              </a:ln>
              <a:solidFill>
                <a:srgbClr val="FFFFFF"/>
              </a:solidFill>
              <a:effectLst/>
              <a:uLnTx/>
              <a:uFillTx/>
              <a:latin typeface="Roboto Light" panose="02000000000000000000" pitchFamily="2" charset="0"/>
              <a:ea typeface="+mn-ea"/>
              <a:cs typeface="+mn-cs"/>
            </a:endParaRPr>
          </a:p>
        </p:txBody>
      </p:sp>
      <p:sp>
        <p:nvSpPr>
          <p:cNvPr id="32" name="Rectangle 31">
            <a:extLst>
              <a:ext uri="{FF2B5EF4-FFF2-40B4-BE49-F238E27FC236}">
                <a16:creationId xmlns:a16="http://schemas.microsoft.com/office/drawing/2014/main" id="{118EF0CF-596A-408B-9933-AE540ED952A8}"/>
              </a:ext>
            </a:extLst>
          </p:cNvPr>
          <p:cNvSpPr/>
          <p:nvPr/>
        </p:nvSpPr>
        <p:spPr>
          <a:xfrm>
            <a:off x="1200422" y="3579774"/>
            <a:ext cx="4310527" cy="2106064"/>
          </a:xfrm>
          <a:prstGeom prst="rect">
            <a:avLst/>
          </a:prstGeom>
          <a:solidFill>
            <a:srgbClr val="5D739A"/>
          </a:solidFill>
          <a:ln w="12700" cap="flat" cmpd="sng" algn="ctr">
            <a:noFill/>
            <a:prstDash val="solid"/>
            <a:miter lim="800000"/>
          </a:ln>
          <a:effectLst/>
          <a:scene3d>
            <a:camera prst="orthographicFront"/>
            <a:lightRig rig="threePt" dir="t"/>
          </a:scene3d>
          <a:sp3d>
            <a:bevelT/>
          </a:sp3d>
        </p:spPr>
        <p:txBody>
          <a:bodyPr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id-ID" sz="3599" b="0" i="0" u="none" strike="noStrike" kern="0" cap="none" spc="0" normalizeH="0" baseline="0" noProof="0">
              <a:ln>
                <a:noFill/>
              </a:ln>
              <a:solidFill>
                <a:srgbClr val="FFFFFF"/>
              </a:solidFill>
              <a:effectLst/>
              <a:uLnTx/>
              <a:uFillTx/>
              <a:latin typeface="Roboto Light" panose="02000000000000000000" pitchFamily="2" charset="0"/>
              <a:ea typeface="+mn-ea"/>
              <a:cs typeface="+mn-cs"/>
            </a:endParaRPr>
          </a:p>
        </p:txBody>
      </p:sp>
      <p:sp>
        <p:nvSpPr>
          <p:cNvPr id="33" name="Rectangle 32">
            <a:extLst>
              <a:ext uri="{FF2B5EF4-FFF2-40B4-BE49-F238E27FC236}">
                <a16:creationId xmlns:a16="http://schemas.microsoft.com/office/drawing/2014/main" id="{32BCE064-AAF0-40D8-A60A-A3D6BC917F60}"/>
              </a:ext>
            </a:extLst>
          </p:cNvPr>
          <p:cNvSpPr/>
          <p:nvPr/>
        </p:nvSpPr>
        <p:spPr>
          <a:xfrm>
            <a:off x="5510949" y="3579774"/>
            <a:ext cx="4308940" cy="2106064"/>
          </a:xfrm>
          <a:prstGeom prst="rect">
            <a:avLst/>
          </a:prstGeom>
          <a:solidFill>
            <a:srgbClr val="6997AF"/>
          </a:solidFill>
          <a:ln w="12700" cap="flat" cmpd="sng" algn="ctr">
            <a:noFill/>
            <a:prstDash val="solid"/>
            <a:miter lim="800000"/>
          </a:ln>
          <a:effectLst/>
          <a:scene3d>
            <a:camera prst="orthographicFront"/>
            <a:lightRig rig="threePt" dir="t"/>
          </a:scene3d>
          <a:sp3d>
            <a:bevelT/>
          </a:sp3d>
        </p:spPr>
        <p:txBody>
          <a:bodyPr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id-ID" sz="3599" b="0" i="0" u="none" strike="noStrike" kern="0" cap="none" spc="0" normalizeH="0" baseline="0" noProof="0">
              <a:ln>
                <a:noFill/>
              </a:ln>
              <a:solidFill>
                <a:srgbClr val="FFFFFF"/>
              </a:solidFill>
              <a:effectLst/>
              <a:uLnTx/>
              <a:uFillTx/>
              <a:latin typeface="Roboto Light" panose="02000000000000000000" pitchFamily="2" charset="0"/>
              <a:ea typeface="+mn-ea"/>
              <a:cs typeface="+mn-cs"/>
            </a:endParaRPr>
          </a:p>
        </p:txBody>
      </p:sp>
      <p:sp>
        <p:nvSpPr>
          <p:cNvPr id="34" name="Arrow: Right 28">
            <a:extLst>
              <a:ext uri="{FF2B5EF4-FFF2-40B4-BE49-F238E27FC236}">
                <a16:creationId xmlns:a16="http://schemas.microsoft.com/office/drawing/2014/main" id="{38D99BC4-DFA6-42DF-8D90-682B2F6DF24B}"/>
              </a:ext>
            </a:extLst>
          </p:cNvPr>
          <p:cNvSpPr/>
          <p:nvPr/>
        </p:nvSpPr>
        <p:spPr>
          <a:xfrm>
            <a:off x="9819888" y="1621310"/>
            <a:ext cx="1215708" cy="1812453"/>
          </a:xfrm>
          <a:prstGeom prst="rightArrow">
            <a:avLst/>
          </a:prstGeom>
          <a:solidFill>
            <a:srgbClr val="3E67AA"/>
          </a:solidFill>
          <a:ln w="12700" cap="flat" cmpd="sng" algn="ctr">
            <a:noFill/>
            <a:prstDash val="solid"/>
            <a:miter lim="800000"/>
          </a:ln>
          <a:effectLst/>
          <a:scene3d>
            <a:camera prst="orthographicFront"/>
            <a:lightRig rig="threePt" dir="t"/>
          </a:scene3d>
          <a:sp3d>
            <a:bevelT/>
          </a:sp3d>
        </p:spPr>
        <p:txBody>
          <a:bodyPr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id-ID" sz="3599" b="0" i="0" u="none" strike="noStrike" kern="0" cap="none" spc="0" normalizeH="0" baseline="0" noProof="0">
              <a:ln>
                <a:noFill/>
              </a:ln>
              <a:solidFill>
                <a:srgbClr val="FFFFFF"/>
              </a:solidFill>
              <a:effectLst/>
              <a:uLnTx/>
              <a:uFillTx/>
              <a:latin typeface="Roboto Light" panose="02000000000000000000" pitchFamily="2" charset="0"/>
              <a:ea typeface="+mn-ea"/>
              <a:cs typeface="+mn-cs"/>
            </a:endParaRPr>
          </a:p>
        </p:txBody>
      </p:sp>
      <p:sp>
        <p:nvSpPr>
          <p:cNvPr id="35" name="Arrow: Right 29">
            <a:extLst>
              <a:ext uri="{FF2B5EF4-FFF2-40B4-BE49-F238E27FC236}">
                <a16:creationId xmlns:a16="http://schemas.microsoft.com/office/drawing/2014/main" id="{CC03408A-AC6A-4382-83B9-C63AF3B5014C}"/>
              </a:ext>
            </a:extLst>
          </p:cNvPr>
          <p:cNvSpPr/>
          <p:nvPr/>
        </p:nvSpPr>
        <p:spPr>
          <a:xfrm>
            <a:off x="9819888" y="3727372"/>
            <a:ext cx="1215708" cy="1810867"/>
          </a:xfrm>
          <a:prstGeom prst="rightArrow">
            <a:avLst/>
          </a:prstGeom>
          <a:solidFill>
            <a:srgbClr val="6997AF"/>
          </a:solidFill>
          <a:ln w="12700" cap="flat" cmpd="sng" algn="ctr">
            <a:noFill/>
            <a:prstDash val="solid"/>
            <a:miter lim="800000"/>
          </a:ln>
          <a:effectLst/>
          <a:scene3d>
            <a:camera prst="orthographicFront"/>
            <a:lightRig rig="threePt" dir="t"/>
          </a:scene3d>
          <a:sp3d>
            <a:bevelT/>
          </a:sp3d>
        </p:spPr>
        <p:txBody>
          <a:bodyPr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id-ID" sz="3599" b="0" i="0" u="none" strike="noStrike" kern="0" cap="none" spc="0" normalizeH="0" baseline="0" noProof="0">
              <a:ln>
                <a:noFill/>
              </a:ln>
              <a:solidFill>
                <a:srgbClr val="FFFFFF"/>
              </a:solidFill>
              <a:effectLst/>
              <a:uLnTx/>
              <a:uFillTx/>
              <a:latin typeface="Roboto Light" panose="02000000000000000000" pitchFamily="2" charset="0"/>
              <a:ea typeface="+mn-ea"/>
              <a:cs typeface="+mn-cs"/>
            </a:endParaRPr>
          </a:p>
        </p:txBody>
      </p:sp>
      <p:sp>
        <p:nvSpPr>
          <p:cNvPr id="36" name="Arrow: Right 29">
            <a:extLst>
              <a:ext uri="{FF2B5EF4-FFF2-40B4-BE49-F238E27FC236}">
                <a16:creationId xmlns:a16="http://schemas.microsoft.com/office/drawing/2014/main" id="{0BF03ABF-CC63-43F1-89C9-C52822FA69FF}"/>
              </a:ext>
            </a:extLst>
          </p:cNvPr>
          <p:cNvSpPr/>
          <p:nvPr/>
        </p:nvSpPr>
        <p:spPr>
          <a:xfrm rot="5400000">
            <a:off x="7269837" y="5175986"/>
            <a:ext cx="791163" cy="1810867"/>
          </a:xfrm>
          <a:prstGeom prst="rightArrow">
            <a:avLst>
              <a:gd name="adj1" fmla="val 50000"/>
              <a:gd name="adj2" fmla="val 69263"/>
            </a:avLst>
          </a:prstGeom>
          <a:solidFill>
            <a:srgbClr val="6997AF"/>
          </a:solidFill>
          <a:ln w="12700" cap="flat" cmpd="sng" algn="ctr">
            <a:noFill/>
            <a:prstDash val="solid"/>
            <a:miter lim="800000"/>
          </a:ln>
          <a:effectLst/>
          <a:scene3d>
            <a:camera prst="orthographicFront"/>
            <a:lightRig rig="threePt" dir="t"/>
          </a:scene3d>
          <a:sp3d>
            <a:bevelT/>
          </a:sp3d>
        </p:spPr>
        <p:txBody>
          <a:bodyPr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id-ID" sz="3599" b="0" i="0" u="none" strike="noStrike" kern="0" cap="none" spc="0" normalizeH="0" baseline="0" noProof="0">
              <a:ln>
                <a:noFill/>
              </a:ln>
              <a:solidFill>
                <a:srgbClr val="FFFFFF"/>
              </a:solidFill>
              <a:effectLst/>
              <a:uLnTx/>
              <a:uFillTx/>
              <a:latin typeface="Roboto Light" panose="02000000000000000000" pitchFamily="2" charset="0"/>
              <a:ea typeface="+mn-ea"/>
              <a:cs typeface="+mn-cs"/>
            </a:endParaRPr>
          </a:p>
        </p:txBody>
      </p:sp>
      <p:sp>
        <p:nvSpPr>
          <p:cNvPr id="37" name="Arrow: Right 29">
            <a:extLst>
              <a:ext uri="{FF2B5EF4-FFF2-40B4-BE49-F238E27FC236}">
                <a16:creationId xmlns:a16="http://schemas.microsoft.com/office/drawing/2014/main" id="{C296F606-5198-4B06-9FEF-C0C37E5DEFCA}"/>
              </a:ext>
            </a:extLst>
          </p:cNvPr>
          <p:cNvSpPr/>
          <p:nvPr/>
        </p:nvSpPr>
        <p:spPr>
          <a:xfrm rot="5400000">
            <a:off x="2795646" y="5175986"/>
            <a:ext cx="791163" cy="1810867"/>
          </a:xfrm>
          <a:prstGeom prst="rightArrow">
            <a:avLst>
              <a:gd name="adj1" fmla="val 50000"/>
              <a:gd name="adj2" fmla="val 69263"/>
            </a:avLst>
          </a:prstGeom>
          <a:solidFill>
            <a:srgbClr val="5D739A"/>
          </a:solidFill>
          <a:ln w="12700" cap="flat" cmpd="sng" algn="ctr">
            <a:noFill/>
            <a:prstDash val="solid"/>
            <a:miter lim="800000"/>
          </a:ln>
          <a:effectLst/>
          <a:scene3d>
            <a:camera prst="orthographicFront"/>
            <a:lightRig rig="threePt" dir="t"/>
          </a:scene3d>
          <a:sp3d>
            <a:bevelT/>
          </a:sp3d>
        </p:spPr>
        <p:txBody>
          <a:bodyPr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id-ID" sz="3599" b="0" i="0" u="none" strike="noStrike" kern="0" cap="none" spc="0" normalizeH="0" baseline="0" noProof="0">
              <a:ln>
                <a:noFill/>
              </a:ln>
              <a:solidFill>
                <a:srgbClr val="FFFFFF"/>
              </a:solidFill>
              <a:effectLst/>
              <a:uLnTx/>
              <a:uFillTx/>
              <a:latin typeface="Roboto Light" panose="02000000000000000000" pitchFamily="2" charset="0"/>
              <a:ea typeface="+mn-ea"/>
              <a:cs typeface="+mn-cs"/>
            </a:endParaRPr>
          </a:p>
        </p:txBody>
      </p:sp>
      <p:sp>
        <p:nvSpPr>
          <p:cNvPr id="38" name="TextBox 37">
            <a:extLst>
              <a:ext uri="{FF2B5EF4-FFF2-40B4-BE49-F238E27FC236}">
                <a16:creationId xmlns:a16="http://schemas.microsoft.com/office/drawing/2014/main" id="{79DB460D-16AC-45C2-998B-95FFC5DA258F}"/>
              </a:ext>
            </a:extLst>
          </p:cNvPr>
          <p:cNvSpPr txBox="1"/>
          <p:nvPr/>
        </p:nvSpPr>
        <p:spPr>
          <a:xfrm>
            <a:off x="6201239" y="1779642"/>
            <a:ext cx="1580882" cy="353943"/>
          </a:xfrm>
          <a:prstGeom prst="rect">
            <a:avLst/>
          </a:prstGeom>
          <a:noFill/>
        </p:spPr>
        <p:txBody>
          <a:bodyPr wrap="none" rtlCol="0" anchor="ctr"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FFFFFF"/>
                </a:solidFill>
                <a:effectLst/>
                <a:uLnTx/>
                <a:uFillTx/>
                <a:latin typeface="Roboto Light" panose="02000000000000000000" pitchFamily="2" charset="0"/>
                <a:ea typeface="League Spartan" charset="0"/>
                <a:cs typeface="Poppins" pitchFamily="2" charset="77"/>
              </a:rPr>
              <a:t>WEAKNESSES</a:t>
            </a:r>
          </a:p>
        </p:txBody>
      </p:sp>
      <p:sp>
        <p:nvSpPr>
          <p:cNvPr id="39" name="Subtitle 2">
            <a:extLst>
              <a:ext uri="{FF2B5EF4-FFF2-40B4-BE49-F238E27FC236}">
                <a16:creationId xmlns:a16="http://schemas.microsoft.com/office/drawing/2014/main" id="{D05E21AC-83B2-4B35-ACE8-78DC06B7C393}"/>
              </a:ext>
            </a:extLst>
          </p:cNvPr>
          <p:cNvSpPr txBox="1">
            <a:spLocks/>
          </p:cNvSpPr>
          <p:nvPr/>
        </p:nvSpPr>
        <p:spPr>
          <a:xfrm>
            <a:off x="6155603" y="2122958"/>
            <a:ext cx="3010873" cy="1064621"/>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543818" rtl="0" eaLnBrk="1" fontAlgn="auto" latinLnBrk="0" hangingPunct="1">
              <a:lnSpc>
                <a:spcPts val="1850"/>
              </a:lnSpc>
              <a:spcBef>
                <a:spcPct val="20000"/>
              </a:spcBef>
              <a:spcAft>
                <a:spcPts val="0"/>
              </a:spcAft>
              <a:buClrTx/>
              <a:buSzTx/>
              <a:buFont typeface="Arial"/>
              <a:buNone/>
              <a:tabLst/>
              <a:defRPr/>
            </a:pPr>
            <a:r>
              <a:rPr kumimoji="0" lang="en-US" sz="1300" b="0" i="0" u="none" strike="noStrike" kern="1200" cap="none" spc="0" normalizeH="0" baseline="0" noProof="0" dirty="0">
                <a:ln>
                  <a:noFill/>
                </a:ln>
                <a:solidFill>
                  <a:srgbClr val="FFFFFF"/>
                </a:solidFill>
                <a:effectLst/>
                <a:uLnTx/>
                <a:uFillTx/>
                <a:latin typeface="Roboto Light" panose="02000000000000000000" pitchFamily="2" charset="0"/>
                <a:ea typeface="Open Sans Light" panose="020B0306030504020204" pitchFamily="34" charset="0"/>
                <a:cs typeface="Open Sans Light" panose="020B0306030504020204" pitchFamily="34" charset="0"/>
              </a:rPr>
              <a:t>For each implication, discuss why Durable Goods Manufacturing IT departments are unable to handle the implication in a positive fashion.</a:t>
            </a:r>
          </a:p>
        </p:txBody>
      </p:sp>
      <p:sp>
        <p:nvSpPr>
          <p:cNvPr id="40" name="TextBox 39">
            <a:extLst>
              <a:ext uri="{FF2B5EF4-FFF2-40B4-BE49-F238E27FC236}">
                <a16:creationId xmlns:a16="http://schemas.microsoft.com/office/drawing/2014/main" id="{248BE80D-8C00-425A-860A-2020C74F3260}"/>
              </a:ext>
            </a:extLst>
          </p:cNvPr>
          <p:cNvSpPr txBox="1"/>
          <p:nvPr/>
        </p:nvSpPr>
        <p:spPr>
          <a:xfrm>
            <a:off x="6201239" y="3809983"/>
            <a:ext cx="1135247" cy="353943"/>
          </a:xfrm>
          <a:prstGeom prst="rect">
            <a:avLst/>
          </a:prstGeom>
          <a:noFill/>
        </p:spPr>
        <p:txBody>
          <a:bodyPr wrap="none" rtlCol="0" anchor="ctr"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FFFFFF"/>
                </a:solidFill>
                <a:effectLst/>
                <a:uLnTx/>
                <a:uFillTx/>
                <a:latin typeface="Roboto Light" panose="02000000000000000000" pitchFamily="2" charset="0"/>
                <a:ea typeface="League Spartan" charset="0"/>
                <a:cs typeface="Poppins" pitchFamily="2" charset="77"/>
              </a:rPr>
              <a:t>THREATS</a:t>
            </a:r>
          </a:p>
        </p:txBody>
      </p:sp>
      <p:sp>
        <p:nvSpPr>
          <p:cNvPr id="41" name="Subtitle 2">
            <a:extLst>
              <a:ext uri="{FF2B5EF4-FFF2-40B4-BE49-F238E27FC236}">
                <a16:creationId xmlns:a16="http://schemas.microsoft.com/office/drawing/2014/main" id="{DBAFC1A0-DFCC-4481-B6E0-0B78A1E0A060}"/>
              </a:ext>
            </a:extLst>
          </p:cNvPr>
          <p:cNvSpPr txBox="1">
            <a:spLocks/>
          </p:cNvSpPr>
          <p:nvPr/>
        </p:nvSpPr>
        <p:spPr>
          <a:xfrm>
            <a:off x="6155603" y="4153299"/>
            <a:ext cx="3010873" cy="1308278"/>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543818" rtl="0" eaLnBrk="1" fontAlgn="auto" latinLnBrk="0" hangingPunct="1">
              <a:lnSpc>
                <a:spcPts val="1850"/>
              </a:lnSpc>
              <a:spcBef>
                <a:spcPct val="20000"/>
              </a:spcBef>
              <a:spcAft>
                <a:spcPts val="0"/>
              </a:spcAft>
              <a:buClrTx/>
              <a:buSzTx/>
              <a:buFont typeface="Arial"/>
              <a:buNone/>
              <a:tabLst/>
              <a:defRPr/>
            </a:pPr>
            <a:r>
              <a:rPr kumimoji="0" lang="en-US" sz="1300" b="0" i="0" u="none" strike="noStrike" kern="1200" cap="none" spc="0" normalizeH="0" baseline="0" noProof="0" dirty="0">
                <a:ln>
                  <a:noFill/>
                </a:ln>
                <a:solidFill>
                  <a:srgbClr val="FFFFFF"/>
                </a:solidFill>
                <a:effectLst/>
                <a:uLnTx/>
                <a:uFillTx/>
                <a:latin typeface="Roboto Light" panose="02000000000000000000" pitchFamily="2" charset="0"/>
                <a:ea typeface="Open Sans Light" panose="020B0306030504020204" pitchFamily="34" charset="0"/>
                <a:cs typeface="Open Sans Light" panose="020B0306030504020204" pitchFamily="34" charset="0"/>
              </a:rPr>
              <a:t>For each implication, discuss how Durable Goods Manufacturing IT departments are exposed by the implication in a way that could cause failures.</a:t>
            </a:r>
          </a:p>
        </p:txBody>
      </p:sp>
      <p:sp>
        <p:nvSpPr>
          <p:cNvPr id="42" name="TextBox 41">
            <a:extLst>
              <a:ext uri="{FF2B5EF4-FFF2-40B4-BE49-F238E27FC236}">
                <a16:creationId xmlns:a16="http://schemas.microsoft.com/office/drawing/2014/main" id="{61FBAEA2-446E-4D4A-B48C-6DABD1A9F936}"/>
              </a:ext>
            </a:extLst>
          </p:cNvPr>
          <p:cNvSpPr txBox="1"/>
          <p:nvPr/>
        </p:nvSpPr>
        <p:spPr>
          <a:xfrm>
            <a:off x="1859991" y="1779642"/>
            <a:ext cx="1435008" cy="353943"/>
          </a:xfrm>
          <a:prstGeom prst="rect">
            <a:avLst/>
          </a:prstGeom>
          <a:noFill/>
        </p:spPr>
        <p:txBody>
          <a:bodyPr wrap="none" rtlCol="0" anchor="ctr"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FFFFFF"/>
                </a:solidFill>
                <a:effectLst/>
                <a:uLnTx/>
                <a:uFillTx/>
                <a:latin typeface="Roboto Light" panose="02000000000000000000" pitchFamily="2" charset="0"/>
                <a:ea typeface="League Spartan" charset="0"/>
                <a:cs typeface="Poppins" pitchFamily="2" charset="77"/>
              </a:rPr>
              <a:t>STRENGTHS</a:t>
            </a:r>
          </a:p>
        </p:txBody>
      </p:sp>
      <p:sp>
        <p:nvSpPr>
          <p:cNvPr id="43" name="Subtitle 2">
            <a:extLst>
              <a:ext uri="{FF2B5EF4-FFF2-40B4-BE49-F238E27FC236}">
                <a16:creationId xmlns:a16="http://schemas.microsoft.com/office/drawing/2014/main" id="{4CB985FB-358C-4D44-9C78-E6529694DD95}"/>
              </a:ext>
            </a:extLst>
          </p:cNvPr>
          <p:cNvSpPr txBox="1">
            <a:spLocks/>
          </p:cNvSpPr>
          <p:nvPr/>
        </p:nvSpPr>
        <p:spPr>
          <a:xfrm>
            <a:off x="1814355" y="2122958"/>
            <a:ext cx="3375481" cy="1064621"/>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543818" rtl="0" eaLnBrk="1" fontAlgn="auto" latinLnBrk="0" hangingPunct="1">
              <a:lnSpc>
                <a:spcPts val="1850"/>
              </a:lnSpc>
              <a:spcBef>
                <a:spcPct val="20000"/>
              </a:spcBef>
              <a:spcAft>
                <a:spcPts val="0"/>
              </a:spcAft>
              <a:buClrTx/>
              <a:buSzTx/>
              <a:buFont typeface="Arial"/>
              <a:buNone/>
              <a:tabLst/>
              <a:defRPr/>
            </a:pPr>
            <a:r>
              <a:rPr kumimoji="0" lang="en-US" sz="1300" b="0" i="0" u="none" strike="noStrike" kern="1200" cap="none" spc="0" normalizeH="0" baseline="0" noProof="0" dirty="0">
                <a:ln>
                  <a:noFill/>
                </a:ln>
                <a:solidFill>
                  <a:srgbClr val="FFFFFF"/>
                </a:solidFill>
                <a:effectLst/>
                <a:uLnTx/>
                <a:uFillTx/>
                <a:latin typeface="Roboto Light" panose="02000000000000000000" pitchFamily="2" charset="0"/>
                <a:ea typeface="Open Sans Light" panose="020B0306030504020204" pitchFamily="34" charset="0"/>
                <a:cs typeface="Open Sans Light" panose="020B0306030504020204" pitchFamily="34" charset="0"/>
              </a:rPr>
              <a:t>For each implication, discuss how Durable Goods Manufacturing IT departments are uniquely positioned to handle the implication in a positive fashion.</a:t>
            </a:r>
          </a:p>
        </p:txBody>
      </p:sp>
      <p:sp>
        <p:nvSpPr>
          <p:cNvPr id="44" name="TextBox 43">
            <a:extLst>
              <a:ext uri="{FF2B5EF4-FFF2-40B4-BE49-F238E27FC236}">
                <a16:creationId xmlns:a16="http://schemas.microsoft.com/office/drawing/2014/main" id="{238691D1-8A3B-4743-9DD6-ECC78B4A5FCB}"/>
              </a:ext>
            </a:extLst>
          </p:cNvPr>
          <p:cNvSpPr txBox="1"/>
          <p:nvPr/>
        </p:nvSpPr>
        <p:spPr>
          <a:xfrm>
            <a:off x="1859991" y="3809983"/>
            <a:ext cx="1829347" cy="353943"/>
          </a:xfrm>
          <a:prstGeom prst="rect">
            <a:avLst/>
          </a:prstGeom>
          <a:noFill/>
        </p:spPr>
        <p:txBody>
          <a:bodyPr wrap="none" rtlCol="0" anchor="ctr"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FFFFFF"/>
                </a:solidFill>
                <a:effectLst/>
                <a:uLnTx/>
                <a:uFillTx/>
                <a:latin typeface="Roboto Light" panose="02000000000000000000" pitchFamily="2" charset="0"/>
                <a:ea typeface="League Spartan" charset="0"/>
                <a:cs typeface="Poppins" pitchFamily="2" charset="77"/>
              </a:rPr>
              <a:t>OPPORTUNITIES</a:t>
            </a:r>
          </a:p>
        </p:txBody>
      </p:sp>
      <p:sp>
        <p:nvSpPr>
          <p:cNvPr id="45" name="Subtitle 2">
            <a:extLst>
              <a:ext uri="{FF2B5EF4-FFF2-40B4-BE49-F238E27FC236}">
                <a16:creationId xmlns:a16="http://schemas.microsoft.com/office/drawing/2014/main" id="{3E259219-4FD8-42BD-9C1D-18D5DD4993AB}"/>
              </a:ext>
            </a:extLst>
          </p:cNvPr>
          <p:cNvSpPr txBox="1">
            <a:spLocks/>
          </p:cNvSpPr>
          <p:nvPr/>
        </p:nvSpPr>
        <p:spPr>
          <a:xfrm>
            <a:off x="1814355" y="4153299"/>
            <a:ext cx="3252930" cy="1308278"/>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543818" rtl="0" eaLnBrk="1" fontAlgn="auto" latinLnBrk="0" hangingPunct="1">
              <a:lnSpc>
                <a:spcPts val="1850"/>
              </a:lnSpc>
              <a:spcBef>
                <a:spcPct val="20000"/>
              </a:spcBef>
              <a:spcAft>
                <a:spcPts val="0"/>
              </a:spcAft>
              <a:buClrTx/>
              <a:buSzTx/>
              <a:buFont typeface="Arial"/>
              <a:buNone/>
              <a:tabLst/>
              <a:defRPr/>
            </a:pPr>
            <a:r>
              <a:rPr kumimoji="0" lang="en-US" sz="1300" b="0" i="0" u="none" strike="noStrike" kern="1200" cap="none" spc="0" normalizeH="0" baseline="0" noProof="0" dirty="0">
                <a:ln>
                  <a:noFill/>
                </a:ln>
                <a:solidFill>
                  <a:srgbClr val="FFFFFF"/>
                </a:solidFill>
                <a:effectLst/>
                <a:uLnTx/>
                <a:uFillTx/>
                <a:latin typeface="Roboto Light" panose="02000000000000000000" pitchFamily="2" charset="0"/>
                <a:ea typeface="Open Sans Light" panose="020B0306030504020204" pitchFamily="34" charset="0"/>
                <a:cs typeface="Open Sans Light" panose="020B0306030504020204" pitchFamily="34" charset="0"/>
              </a:rPr>
              <a:t>For each implication, discuss how Durable Goods Manufacturing IT departments are uniquely positioned to take advantage of the implication and achieve a breakthrough.</a:t>
            </a:r>
          </a:p>
        </p:txBody>
      </p:sp>
      <p:sp>
        <p:nvSpPr>
          <p:cNvPr id="46" name="TextBox 45">
            <a:extLst>
              <a:ext uri="{FF2B5EF4-FFF2-40B4-BE49-F238E27FC236}">
                <a16:creationId xmlns:a16="http://schemas.microsoft.com/office/drawing/2014/main" id="{37E759A1-E5EE-4B10-B416-9ABD1713BA31}"/>
              </a:ext>
            </a:extLst>
          </p:cNvPr>
          <p:cNvSpPr txBox="1"/>
          <p:nvPr/>
        </p:nvSpPr>
        <p:spPr>
          <a:xfrm>
            <a:off x="7150323" y="5912165"/>
            <a:ext cx="1021433" cy="307777"/>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Roboto Light" panose="02000000000000000000" pitchFamily="2" charset="0"/>
                <a:ea typeface="League Spartan" charset="0"/>
                <a:cs typeface="Poppins" pitchFamily="2" charset="77"/>
              </a:rPr>
              <a:t>NEGATIVE</a:t>
            </a:r>
          </a:p>
        </p:txBody>
      </p:sp>
      <p:sp>
        <p:nvSpPr>
          <p:cNvPr id="47" name="TextBox 46">
            <a:extLst>
              <a:ext uri="{FF2B5EF4-FFF2-40B4-BE49-F238E27FC236}">
                <a16:creationId xmlns:a16="http://schemas.microsoft.com/office/drawing/2014/main" id="{FE573965-1778-4026-87DC-CC23541E7655}"/>
              </a:ext>
            </a:extLst>
          </p:cNvPr>
          <p:cNvSpPr txBox="1"/>
          <p:nvPr/>
        </p:nvSpPr>
        <p:spPr>
          <a:xfrm>
            <a:off x="2708507" y="5912165"/>
            <a:ext cx="939681" cy="307777"/>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Roboto Light" panose="02000000000000000000" pitchFamily="2" charset="0"/>
                <a:ea typeface="League Spartan" charset="0"/>
                <a:cs typeface="Poppins" pitchFamily="2" charset="77"/>
              </a:rPr>
              <a:t>POSITIVE</a:t>
            </a:r>
          </a:p>
        </p:txBody>
      </p:sp>
      <p:sp>
        <p:nvSpPr>
          <p:cNvPr id="48" name="TextBox 47">
            <a:extLst>
              <a:ext uri="{FF2B5EF4-FFF2-40B4-BE49-F238E27FC236}">
                <a16:creationId xmlns:a16="http://schemas.microsoft.com/office/drawing/2014/main" id="{E116C84B-9FD9-4A7A-B2C4-8310AB1FAF3C}"/>
              </a:ext>
            </a:extLst>
          </p:cNvPr>
          <p:cNvSpPr txBox="1"/>
          <p:nvPr/>
        </p:nvSpPr>
        <p:spPr>
          <a:xfrm>
            <a:off x="9806034" y="4410541"/>
            <a:ext cx="1063112" cy="523220"/>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Roboto Light" panose="02000000000000000000" pitchFamily="2" charset="0"/>
                <a:ea typeface="League Spartan" charset="0"/>
                <a:cs typeface="Poppins" pitchFamily="2" charset="77"/>
              </a:rPr>
              <a:t>EXTERNAL</a:t>
            </a:r>
            <a:br>
              <a:rPr kumimoji="0" lang="en-US" sz="1400" b="1" i="0" u="none" strike="noStrike" kern="1200" cap="none" spc="0" normalizeH="0" baseline="0" noProof="0" dirty="0">
                <a:ln>
                  <a:noFill/>
                </a:ln>
                <a:solidFill>
                  <a:srgbClr val="FFFFFF"/>
                </a:solidFill>
                <a:effectLst/>
                <a:uLnTx/>
                <a:uFillTx/>
                <a:latin typeface="Roboto Light" panose="02000000000000000000" pitchFamily="2" charset="0"/>
                <a:ea typeface="League Spartan" charset="0"/>
                <a:cs typeface="Poppins" pitchFamily="2" charset="77"/>
              </a:rPr>
            </a:br>
            <a:r>
              <a:rPr kumimoji="0" lang="en-US" sz="1400" b="1" i="0" u="none" strike="noStrike" kern="1200" cap="none" spc="0" normalizeH="0" baseline="0" noProof="0" dirty="0">
                <a:ln>
                  <a:noFill/>
                </a:ln>
                <a:solidFill>
                  <a:srgbClr val="FFFFFF"/>
                </a:solidFill>
                <a:effectLst/>
                <a:uLnTx/>
                <a:uFillTx/>
                <a:latin typeface="Roboto Light" panose="02000000000000000000" pitchFamily="2" charset="0"/>
                <a:ea typeface="League Spartan" charset="0"/>
                <a:cs typeface="Poppins" pitchFamily="2" charset="77"/>
              </a:rPr>
              <a:t>FACTORS</a:t>
            </a:r>
          </a:p>
        </p:txBody>
      </p:sp>
      <p:sp>
        <p:nvSpPr>
          <p:cNvPr id="49" name="TextBox 48">
            <a:extLst>
              <a:ext uri="{FF2B5EF4-FFF2-40B4-BE49-F238E27FC236}">
                <a16:creationId xmlns:a16="http://schemas.microsoft.com/office/drawing/2014/main" id="{0096ACC7-19DF-44B4-BE90-0681D16AA421}"/>
              </a:ext>
            </a:extLst>
          </p:cNvPr>
          <p:cNvSpPr txBox="1"/>
          <p:nvPr/>
        </p:nvSpPr>
        <p:spPr>
          <a:xfrm>
            <a:off x="9825271" y="2265132"/>
            <a:ext cx="1024639" cy="523220"/>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Roboto Light" panose="02000000000000000000" pitchFamily="2" charset="0"/>
                <a:ea typeface="League Spartan" charset="0"/>
                <a:cs typeface="Poppins" pitchFamily="2" charset="77"/>
              </a:rPr>
              <a:t>INTERNAL</a:t>
            </a: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Roboto Light" panose="02000000000000000000" pitchFamily="2" charset="0"/>
                <a:ea typeface="League Spartan" charset="0"/>
                <a:cs typeface="Poppins" pitchFamily="2" charset="77"/>
              </a:rPr>
              <a:t>FACTORS</a:t>
            </a:r>
          </a:p>
        </p:txBody>
      </p:sp>
      <p:sp>
        <p:nvSpPr>
          <p:cNvPr id="25" name="Slide Number Placeholder 2">
            <a:extLst>
              <a:ext uri="{FF2B5EF4-FFF2-40B4-BE49-F238E27FC236}">
                <a16:creationId xmlns:a16="http://schemas.microsoft.com/office/drawing/2014/main" id="{72C7E0F0-71AA-4E42-9086-6F6A188960D3}"/>
              </a:ext>
            </a:extLst>
          </p:cNvPr>
          <p:cNvSpPr txBox="1">
            <a:spLocks/>
          </p:cNvSpPr>
          <p:nvPr/>
        </p:nvSpPr>
        <p:spPr>
          <a:xfrm>
            <a:off x="9800750" y="6606254"/>
            <a:ext cx="2240414" cy="121252"/>
          </a:xfrm>
          <a:prstGeom prst="rect">
            <a:avLst/>
          </a:prstGeom>
        </p:spPr>
        <p:txBody>
          <a:bodyPr wrap="square" lIns="0" tIns="0" rIns="0" bIns="0">
            <a:noAutofit/>
          </a:bodyPr>
          <a:lstStyle>
            <a:defPPr>
              <a:defRPr lang="en-US"/>
            </a:defPPr>
            <a:lvl1pPr marL="0" algn="r" defTabSz="914400" rtl="0" eaLnBrk="1" latinLnBrk="0" hangingPunct="1">
              <a:defRPr sz="788" b="0" i="0" kern="1200" spc="0" baseline="0">
                <a:solidFill>
                  <a:srgbClr val="636363"/>
                </a:solidFill>
                <a:latin typeface="Exo" pitchFamily="2" charset="77"/>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r>
              <a:rPr kumimoji="0" lang="en-CA" sz="788" b="0" i="0" u="none" strike="noStrike" kern="1200" cap="none" spc="-18" normalizeH="0" baseline="0" noProof="0" dirty="0">
                <a:ln>
                  <a:noFill/>
                </a:ln>
                <a:solidFill>
                  <a:srgbClr val="636363"/>
                </a:solidFill>
                <a:effectLst/>
                <a:uLnTx/>
                <a:uFillTx/>
                <a:latin typeface="Exo" pitchFamily="2" charset="77"/>
                <a:ea typeface="+mn-ea"/>
                <a:cs typeface="Arial"/>
              </a:rPr>
              <a:t>Info-</a:t>
            </a:r>
            <a:r>
              <a:rPr kumimoji="0" lang="en-CA" sz="788" b="0" i="0" u="none" strike="noStrike" kern="1200" cap="none" spc="-103" normalizeH="0" baseline="0" noProof="0" dirty="0">
                <a:ln>
                  <a:noFill/>
                </a:ln>
                <a:solidFill>
                  <a:srgbClr val="636363"/>
                </a:solidFill>
                <a:effectLst/>
                <a:uLnTx/>
                <a:uFillTx/>
                <a:latin typeface="Exo" pitchFamily="2" charset="77"/>
                <a:ea typeface="+mn-ea"/>
                <a:cs typeface="Arial"/>
              </a:rPr>
              <a:t>T</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ec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Researc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Grou</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p   |   </a:t>
            </a:r>
            <a:fld id="{81D60167-4931-47E6-BA6A-407CBD079E47}" type="slidenum">
              <a:rPr kumimoji="0" sz="788" b="0" i="0" u="none" strike="noStrike" kern="1200" cap="none" spc="6" normalizeH="0" baseline="0" noProof="0" smtClean="0">
                <a:ln>
                  <a:noFill/>
                </a:ln>
                <a:solidFill>
                  <a:srgbClr val="636363"/>
                </a:solidFill>
                <a:effectLst/>
                <a:uLnTx/>
                <a:uFillTx/>
                <a:latin typeface="Exo" pitchFamily="2" charset="77"/>
                <a:ea typeface="+mn-ea"/>
                <a:cs typeface="Arial" panose="020B0604020202020204" pitchFamily="34" charset="0"/>
              </a:rPr>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t>30</a:t>
            </a:fld>
            <a:endParaRPr kumimoji="0" sz="788" b="0" i="0" u="none" strike="noStrike" kern="1200" cap="none" spc="6" normalizeH="0" baseline="0" noProof="0" dirty="0">
              <a:ln>
                <a:noFill/>
              </a:ln>
              <a:solidFill>
                <a:srgbClr val="636363"/>
              </a:solidFill>
              <a:effectLst/>
              <a:uLnTx/>
              <a:uFillTx/>
              <a:latin typeface="Exo" pitchFamily="2" charset="77"/>
              <a:ea typeface="+mn-ea"/>
              <a:cs typeface="Arial" panose="020B0604020202020204" pitchFamily="34" charset="0"/>
            </a:endParaRPr>
          </a:p>
        </p:txBody>
      </p:sp>
    </p:spTree>
    <p:extLst>
      <p:ext uri="{BB962C8B-B14F-4D97-AF65-F5344CB8AC3E}">
        <p14:creationId xmlns:p14="http://schemas.microsoft.com/office/powerpoint/2010/main" val="38455992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1268F5-1B11-A042-AC00-11C82E320593}"/>
              </a:ext>
            </a:extLst>
          </p:cNvPr>
          <p:cNvSpPr>
            <a:spLocks noGrp="1"/>
          </p:cNvSpPr>
          <p:nvPr>
            <p:ph type="title"/>
          </p:nvPr>
        </p:nvSpPr>
        <p:spPr>
          <a:xfrm>
            <a:off x="352800" y="530022"/>
            <a:ext cx="7759264" cy="511093"/>
          </a:xfrm>
        </p:spPr>
        <p:txBody>
          <a:bodyPr/>
          <a:lstStyle/>
          <a:p>
            <a:r>
              <a:rPr lang="en-US" sz="3600" b="1" dirty="0">
                <a:latin typeface="Montserrat" panose="00000500000000000000" pitchFamily="2" charset="0"/>
              </a:rPr>
              <a:t>SWOT template: IT implications</a:t>
            </a:r>
            <a:endParaRPr lang="en-US" sz="3600" b="1" dirty="0">
              <a:solidFill>
                <a:srgbClr val="2576B7"/>
              </a:solidFill>
              <a:latin typeface="Montserrat" panose="00000500000000000000" pitchFamily="2" charset="0"/>
            </a:endParaRPr>
          </a:p>
        </p:txBody>
      </p:sp>
      <p:graphicFrame>
        <p:nvGraphicFramePr>
          <p:cNvPr id="7" name="Table 1">
            <a:extLst>
              <a:ext uri="{FF2B5EF4-FFF2-40B4-BE49-F238E27FC236}">
                <a16:creationId xmlns:a16="http://schemas.microsoft.com/office/drawing/2014/main" id="{C7CA35F3-5BEE-4E09-9F3D-4A4E256DDABE}"/>
              </a:ext>
            </a:extLst>
          </p:cNvPr>
          <p:cNvGraphicFramePr>
            <a:graphicFrameLocks noGrp="1"/>
          </p:cNvGraphicFramePr>
          <p:nvPr/>
        </p:nvGraphicFramePr>
        <p:xfrm>
          <a:off x="411082" y="1442434"/>
          <a:ext cx="11337940" cy="4885544"/>
        </p:xfrm>
        <a:graphic>
          <a:graphicData uri="http://schemas.openxmlformats.org/drawingml/2006/table">
            <a:tbl>
              <a:tblPr firstRow="1" bandRow="1">
                <a:effectLst>
                  <a:outerShdw blurRad="63500" sx="102000" sy="102000" algn="ctr" rotWithShape="0">
                    <a:prstClr val="black">
                      <a:alpha val="40000"/>
                    </a:prstClr>
                  </a:outerShdw>
                </a:effectLst>
                <a:tableStyleId>{00A15C55-8517-42AA-B614-E9B94910E393}</a:tableStyleId>
              </a:tblPr>
              <a:tblGrid>
                <a:gridCol w="5668970">
                  <a:extLst>
                    <a:ext uri="{9D8B030D-6E8A-4147-A177-3AD203B41FA5}">
                      <a16:colId xmlns:a16="http://schemas.microsoft.com/office/drawing/2014/main" val="20000"/>
                    </a:ext>
                  </a:extLst>
                </a:gridCol>
                <a:gridCol w="5668970">
                  <a:extLst>
                    <a:ext uri="{9D8B030D-6E8A-4147-A177-3AD203B41FA5}">
                      <a16:colId xmlns:a16="http://schemas.microsoft.com/office/drawing/2014/main" val="20001"/>
                    </a:ext>
                  </a:extLst>
                </a:gridCol>
              </a:tblGrid>
              <a:tr h="385206">
                <a:tc>
                  <a:txBody>
                    <a:bodyPr/>
                    <a:lstStyle/>
                    <a:p>
                      <a:r>
                        <a:rPr lang="en-CA" sz="1600" b="1" dirty="0">
                          <a:solidFill>
                            <a:schemeClr val="bg2"/>
                          </a:solidFill>
                          <a:latin typeface="Montserrat" panose="00000500000000000000" pitchFamily="2" charset="0"/>
                        </a:rPr>
                        <a:t>Strengths</a:t>
                      </a:r>
                      <a:r>
                        <a:rPr lang="en-CA" sz="1600" b="1" baseline="0" dirty="0">
                          <a:solidFill>
                            <a:schemeClr val="bg2"/>
                          </a:solidFill>
                          <a:latin typeface="Montserrat" panose="00000500000000000000" pitchFamily="2" charset="0"/>
                        </a:rPr>
                        <a:t> (Internal)</a:t>
                      </a:r>
                      <a:endParaRPr lang="en-CA" sz="1600" b="1" dirty="0">
                        <a:solidFill>
                          <a:schemeClr val="bg2"/>
                        </a:solidFill>
                        <a:latin typeface="Montserrat" panose="00000500000000000000" pitchFamily="2" charset="0"/>
                      </a:endParaRP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accent4"/>
                    </a:solidFill>
                  </a:tcPr>
                </a:tc>
                <a:tc>
                  <a:txBody>
                    <a:bodyPr/>
                    <a:lstStyle/>
                    <a:p>
                      <a:r>
                        <a:rPr lang="en-CA" sz="1600" b="1" dirty="0">
                          <a:solidFill>
                            <a:schemeClr val="bg2"/>
                          </a:solidFill>
                          <a:latin typeface="Montserrat" panose="00000500000000000000" pitchFamily="2" charset="0"/>
                        </a:rPr>
                        <a:t>Weaknesses</a:t>
                      </a:r>
                      <a:r>
                        <a:rPr lang="en-CA" sz="1600" b="1" baseline="0" dirty="0">
                          <a:solidFill>
                            <a:schemeClr val="bg2"/>
                          </a:solidFill>
                          <a:latin typeface="Montserrat" panose="00000500000000000000" pitchFamily="2" charset="0"/>
                        </a:rPr>
                        <a:t> (Internal)</a:t>
                      </a:r>
                      <a:endParaRPr lang="en-CA" sz="1600" b="1" dirty="0">
                        <a:solidFill>
                          <a:schemeClr val="bg2"/>
                        </a:solidFill>
                        <a:latin typeface="Montserrat" panose="00000500000000000000" pitchFamily="2" charset="0"/>
                      </a:endParaRP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963617">
                <a:tc>
                  <a:txBody>
                    <a:bodyPr/>
                    <a:lstStyle/>
                    <a:p>
                      <a:pPr marL="171450" indent="-171450">
                        <a:spcAft>
                          <a:spcPts val="600"/>
                        </a:spcAft>
                        <a:buFont typeface="Arial" panose="020B0604020202020204" pitchFamily="34" charset="0"/>
                        <a:buChar char="•"/>
                      </a:pPr>
                      <a:r>
                        <a:rPr lang="en-US" sz="1400" b="0" baseline="0" dirty="0">
                          <a:solidFill>
                            <a:schemeClr val="tx1"/>
                          </a:solidFill>
                          <a:latin typeface="Roboto Light" panose="02000000000000000000" pitchFamily="2" charset="0"/>
                          <a:ea typeface="Roboto Light" panose="02000000000000000000" pitchFamily="2" charset="0"/>
                        </a:rPr>
                        <a:t>[Initiative]</a:t>
                      </a:r>
                    </a:p>
                    <a:p>
                      <a:pPr marL="171450" indent="-171450">
                        <a:spcAft>
                          <a:spcPts val="600"/>
                        </a:spcAft>
                        <a:buFont typeface="Arial" panose="020B0604020202020204" pitchFamily="34" charset="0"/>
                        <a:buChar char="•"/>
                      </a:pPr>
                      <a:r>
                        <a:rPr lang="en-US" sz="1400" b="0" baseline="0" dirty="0">
                          <a:solidFill>
                            <a:schemeClr val="tx1"/>
                          </a:solidFill>
                          <a:latin typeface="Roboto Light" panose="02000000000000000000" pitchFamily="2" charset="0"/>
                          <a:ea typeface="Roboto Light" panose="02000000000000000000" pitchFamily="2" charset="0"/>
                        </a:rPr>
                        <a:t>[Initiative]</a:t>
                      </a:r>
                    </a:p>
                    <a:p>
                      <a:pPr marL="171450" indent="-171450">
                        <a:spcAft>
                          <a:spcPts val="600"/>
                        </a:spcAft>
                        <a:buFont typeface="Arial" panose="020B0604020202020204" pitchFamily="34" charset="0"/>
                        <a:buChar char="•"/>
                      </a:pPr>
                      <a:r>
                        <a:rPr lang="en-US" sz="1400" b="0" baseline="0" dirty="0">
                          <a:solidFill>
                            <a:schemeClr val="tx1"/>
                          </a:solidFill>
                          <a:latin typeface="Roboto Light" panose="02000000000000000000" pitchFamily="2" charset="0"/>
                          <a:ea typeface="Roboto Light" panose="02000000000000000000" pitchFamily="2" charset="0"/>
                        </a:rPr>
                        <a:t>[Initiative]</a:t>
                      </a:r>
                      <a:endParaRPr lang="en-CA" sz="1400" b="0" baseline="0" dirty="0">
                        <a:solidFill>
                          <a:schemeClr val="tx1"/>
                        </a:solidFill>
                        <a:latin typeface="Roboto Light" panose="02000000000000000000" pitchFamily="2" charset="0"/>
                        <a:ea typeface="Roboto Light" panose="02000000000000000000" pitchFamily="2" charset="0"/>
                      </a:endParaRPr>
                    </a:p>
                  </a:txBody>
                  <a:tcP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1">
                        <a:lumMod val="95000"/>
                      </a:schemeClr>
                    </a:solidFill>
                  </a:tcPr>
                </a:tc>
                <a:tc>
                  <a:txBody>
                    <a:bodyPr/>
                    <a:lstStyle/>
                    <a:p>
                      <a:pPr marL="171450" indent="-171450">
                        <a:spcAft>
                          <a:spcPts val="600"/>
                        </a:spcAft>
                        <a:buFont typeface="Arial" panose="020B0604020202020204" pitchFamily="34" charset="0"/>
                        <a:buChar char="•"/>
                      </a:pPr>
                      <a:r>
                        <a:rPr lang="en-US" sz="1400" b="0" dirty="0">
                          <a:solidFill>
                            <a:schemeClr val="tx1"/>
                          </a:solidFill>
                          <a:latin typeface="Roboto Light" panose="02000000000000000000" pitchFamily="2" charset="0"/>
                          <a:ea typeface="Roboto Light" panose="02000000000000000000" pitchFamily="2" charset="0"/>
                        </a:rPr>
                        <a:t>[Initiative]</a:t>
                      </a:r>
                    </a:p>
                    <a:p>
                      <a:pPr marL="171450" indent="-171450">
                        <a:spcAft>
                          <a:spcPts val="600"/>
                        </a:spcAft>
                        <a:buFont typeface="Arial" panose="020B0604020202020204" pitchFamily="34" charset="0"/>
                        <a:buChar char="•"/>
                      </a:pPr>
                      <a:r>
                        <a:rPr lang="en-US" sz="1400" b="0" dirty="0">
                          <a:solidFill>
                            <a:schemeClr val="tx1"/>
                          </a:solidFill>
                          <a:latin typeface="Roboto Light" panose="02000000000000000000" pitchFamily="2" charset="0"/>
                          <a:ea typeface="Roboto Light" panose="02000000000000000000" pitchFamily="2" charset="0"/>
                        </a:rPr>
                        <a:t>[Initiative]</a:t>
                      </a:r>
                    </a:p>
                    <a:p>
                      <a:pPr marL="171450" indent="-171450">
                        <a:spcAft>
                          <a:spcPts val="600"/>
                        </a:spcAft>
                        <a:buFont typeface="Arial" panose="020B0604020202020204" pitchFamily="34" charset="0"/>
                        <a:buChar char="•"/>
                      </a:pPr>
                      <a:r>
                        <a:rPr lang="en-US" sz="1400" b="0" dirty="0">
                          <a:solidFill>
                            <a:schemeClr val="tx1"/>
                          </a:solidFill>
                          <a:latin typeface="Roboto Light" panose="02000000000000000000" pitchFamily="2" charset="0"/>
                          <a:ea typeface="Roboto Light" panose="02000000000000000000" pitchFamily="2" charset="0"/>
                        </a:rPr>
                        <a:t>[Initiative]</a:t>
                      </a:r>
                      <a:endParaRPr lang="en-CA" sz="1400" b="0" dirty="0">
                        <a:solidFill>
                          <a:schemeClr val="tx1"/>
                        </a:solidFill>
                        <a:latin typeface="Roboto Light" panose="02000000000000000000" pitchFamily="2" charset="0"/>
                        <a:ea typeface="Roboto Light" panose="02000000000000000000" pitchFamily="2" charset="0"/>
                      </a:endParaRPr>
                    </a:p>
                  </a:txBody>
                  <a:tcP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385206">
                <a:tc>
                  <a:txBody>
                    <a:bodyPr/>
                    <a:lstStyle/>
                    <a:p>
                      <a:r>
                        <a:rPr lang="en-CA" sz="1600" b="1" dirty="0">
                          <a:solidFill>
                            <a:schemeClr val="bg2"/>
                          </a:solidFill>
                          <a:latin typeface="Montserrat" panose="00000500000000000000" pitchFamily="2" charset="0"/>
                          <a:ea typeface="Roboto Light" panose="02000000000000000000" pitchFamily="2" charset="0"/>
                        </a:rPr>
                        <a:t>Opportunities</a:t>
                      </a:r>
                      <a:r>
                        <a:rPr lang="en-CA" sz="1600" b="1" baseline="0" dirty="0">
                          <a:solidFill>
                            <a:schemeClr val="bg2"/>
                          </a:solidFill>
                          <a:latin typeface="Montserrat" panose="00000500000000000000" pitchFamily="2" charset="0"/>
                          <a:ea typeface="Roboto Light" panose="02000000000000000000" pitchFamily="2" charset="0"/>
                        </a:rPr>
                        <a:t> (External)</a:t>
                      </a:r>
                      <a:endParaRPr lang="en-CA" sz="1600" b="1" dirty="0">
                        <a:solidFill>
                          <a:schemeClr val="bg2"/>
                        </a:solidFill>
                        <a:latin typeface="Montserrat" panose="00000500000000000000" pitchFamily="2" charset="0"/>
                        <a:ea typeface="Roboto Light" panose="02000000000000000000" pitchFamily="2" charset="0"/>
                      </a:endParaRP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accent4"/>
                    </a:solidFill>
                  </a:tcPr>
                </a:tc>
                <a:tc>
                  <a:txBody>
                    <a:bodyPr/>
                    <a:lstStyle/>
                    <a:p>
                      <a:r>
                        <a:rPr lang="en-CA" sz="1600" b="1" dirty="0">
                          <a:solidFill>
                            <a:schemeClr val="bg2"/>
                          </a:solidFill>
                          <a:latin typeface="Montserrat" panose="00000500000000000000" pitchFamily="2" charset="0"/>
                          <a:ea typeface="Roboto Light" panose="02000000000000000000" pitchFamily="2" charset="0"/>
                        </a:rPr>
                        <a:t>Threats</a:t>
                      </a:r>
                      <a:r>
                        <a:rPr lang="en-CA" sz="1600" b="1" baseline="0" dirty="0">
                          <a:solidFill>
                            <a:schemeClr val="bg2"/>
                          </a:solidFill>
                          <a:latin typeface="Montserrat" panose="00000500000000000000" pitchFamily="2" charset="0"/>
                          <a:ea typeface="Roboto Light" panose="02000000000000000000" pitchFamily="2" charset="0"/>
                        </a:rPr>
                        <a:t> (External)</a:t>
                      </a:r>
                      <a:endParaRPr lang="en-CA" sz="1600" b="1" dirty="0">
                        <a:solidFill>
                          <a:schemeClr val="bg2"/>
                        </a:solidFill>
                        <a:latin typeface="Montserrat" panose="00000500000000000000" pitchFamily="2" charset="0"/>
                        <a:ea typeface="Roboto Light" panose="02000000000000000000" pitchFamily="2" charset="0"/>
                      </a:endParaRP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2151515">
                <a:tc>
                  <a:txBody>
                    <a:bodyPr/>
                    <a:lstStyle/>
                    <a:p>
                      <a:pPr marL="171450" indent="-171450">
                        <a:spcAft>
                          <a:spcPts val="600"/>
                        </a:spcAft>
                        <a:buFont typeface="Arial" panose="020B0604020202020204" pitchFamily="34" charset="0"/>
                        <a:buChar char="•"/>
                      </a:pPr>
                      <a:r>
                        <a:rPr lang="en-US" sz="1400" baseline="0" dirty="0">
                          <a:solidFill>
                            <a:schemeClr val="tx1"/>
                          </a:solidFill>
                          <a:latin typeface="Roboto Light" panose="02000000000000000000" pitchFamily="2" charset="0"/>
                          <a:ea typeface="Roboto Light" panose="02000000000000000000" pitchFamily="2" charset="0"/>
                        </a:rPr>
                        <a:t>[Initiative]</a:t>
                      </a:r>
                    </a:p>
                    <a:p>
                      <a:pPr marL="171450" indent="-171450">
                        <a:spcAft>
                          <a:spcPts val="600"/>
                        </a:spcAft>
                        <a:buFont typeface="Arial" panose="020B0604020202020204" pitchFamily="34" charset="0"/>
                        <a:buChar char="•"/>
                      </a:pPr>
                      <a:r>
                        <a:rPr lang="en-US" sz="1400" baseline="0" dirty="0">
                          <a:solidFill>
                            <a:schemeClr val="tx1"/>
                          </a:solidFill>
                          <a:latin typeface="Roboto Light" panose="02000000000000000000" pitchFamily="2" charset="0"/>
                          <a:ea typeface="Roboto Light" panose="02000000000000000000" pitchFamily="2" charset="0"/>
                        </a:rPr>
                        <a:t>[Initiative]</a:t>
                      </a:r>
                    </a:p>
                    <a:p>
                      <a:pPr marL="171450" indent="-171450">
                        <a:spcAft>
                          <a:spcPts val="600"/>
                        </a:spcAft>
                        <a:buFont typeface="Arial" panose="020B0604020202020204" pitchFamily="34" charset="0"/>
                        <a:buChar char="•"/>
                      </a:pPr>
                      <a:r>
                        <a:rPr lang="en-US" sz="1400" baseline="0" dirty="0">
                          <a:solidFill>
                            <a:schemeClr val="tx1"/>
                          </a:solidFill>
                          <a:latin typeface="Roboto Light" panose="02000000000000000000" pitchFamily="2" charset="0"/>
                          <a:ea typeface="Roboto Light" panose="02000000000000000000" pitchFamily="2" charset="0"/>
                        </a:rPr>
                        <a:t>[Initiative]</a:t>
                      </a:r>
                      <a:endParaRPr lang="en-CA" sz="1400" baseline="0" dirty="0">
                        <a:solidFill>
                          <a:schemeClr val="tx1"/>
                        </a:solidFill>
                        <a:latin typeface="Roboto Light" panose="02000000000000000000" pitchFamily="2" charset="0"/>
                        <a:ea typeface="Roboto Light" panose="02000000000000000000" pitchFamily="2" charset="0"/>
                      </a:endParaRPr>
                    </a:p>
                  </a:txBody>
                  <a:tcP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1">
                        <a:lumMod val="95000"/>
                      </a:schemeClr>
                    </a:solidFill>
                  </a:tcPr>
                </a:tc>
                <a:tc>
                  <a:txBody>
                    <a:bodyPr/>
                    <a:lstStyle/>
                    <a:p>
                      <a:pPr marL="171450" indent="-171450">
                        <a:spcAft>
                          <a:spcPts val="600"/>
                        </a:spcAft>
                        <a:buFont typeface="Arial" panose="020B0604020202020204" pitchFamily="34" charset="0"/>
                        <a:buChar char="•"/>
                      </a:pPr>
                      <a:r>
                        <a:rPr lang="en-US" sz="1400" baseline="0" dirty="0">
                          <a:solidFill>
                            <a:schemeClr val="tx1"/>
                          </a:solidFill>
                          <a:latin typeface="Roboto Light" panose="02000000000000000000" pitchFamily="2" charset="0"/>
                          <a:ea typeface="Roboto Light" panose="02000000000000000000" pitchFamily="2" charset="0"/>
                        </a:rPr>
                        <a:t>[Initiative]</a:t>
                      </a:r>
                    </a:p>
                    <a:p>
                      <a:pPr marL="171450" indent="-171450">
                        <a:spcAft>
                          <a:spcPts val="600"/>
                        </a:spcAft>
                        <a:buFont typeface="Arial" panose="020B0604020202020204" pitchFamily="34" charset="0"/>
                        <a:buChar char="•"/>
                      </a:pPr>
                      <a:r>
                        <a:rPr lang="en-US" sz="1400" baseline="0" dirty="0">
                          <a:solidFill>
                            <a:schemeClr val="tx1"/>
                          </a:solidFill>
                          <a:latin typeface="Roboto Light" panose="02000000000000000000" pitchFamily="2" charset="0"/>
                          <a:ea typeface="Roboto Light" panose="02000000000000000000" pitchFamily="2" charset="0"/>
                        </a:rPr>
                        <a:t>[Initiative]</a:t>
                      </a:r>
                    </a:p>
                    <a:p>
                      <a:pPr marL="171450" indent="-171450">
                        <a:spcAft>
                          <a:spcPts val="600"/>
                        </a:spcAft>
                        <a:buFont typeface="Arial" panose="020B0604020202020204" pitchFamily="34" charset="0"/>
                        <a:buChar char="•"/>
                      </a:pPr>
                      <a:r>
                        <a:rPr lang="en-US" sz="1400" baseline="0" dirty="0">
                          <a:solidFill>
                            <a:schemeClr val="tx1"/>
                          </a:solidFill>
                          <a:latin typeface="Roboto Light" panose="02000000000000000000" pitchFamily="2" charset="0"/>
                          <a:ea typeface="Roboto Light" panose="02000000000000000000" pitchFamily="2" charset="0"/>
                        </a:rPr>
                        <a:t>[Initiative]</a:t>
                      </a:r>
                      <a:endParaRPr lang="en-CA" sz="1400" baseline="0" dirty="0">
                        <a:solidFill>
                          <a:schemeClr val="tx1"/>
                        </a:solidFill>
                        <a:latin typeface="Roboto Light" panose="02000000000000000000" pitchFamily="2" charset="0"/>
                        <a:ea typeface="Roboto Light" panose="02000000000000000000" pitchFamily="2" charset="0"/>
                      </a:endParaRPr>
                    </a:p>
                  </a:txBody>
                  <a:tcP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bl>
          </a:graphicData>
        </a:graphic>
      </p:graphicFrame>
      <p:sp>
        <p:nvSpPr>
          <p:cNvPr id="6" name="Slide Number Placeholder 2">
            <a:extLst>
              <a:ext uri="{FF2B5EF4-FFF2-40B4-BE49-F238E27FC236}">
                <a16:creationId xmlns:a16="http://schemas.microsoft.com/office/drawing/2014/main" id="{4A3980F2-0454-4127-8BB2-DE192D52C449}"/>
              </a:ext>
            </a:extLst>
          </p:cNvPr>
          <p:cNvSpPr txBox="1">
            <a:spLocks/>
          </p:cNvSpPr>
          <p:nvPr/>
        </p:nvSpPr>
        <p:spPr>
          <a:xfrm>
            <a:off x="9800750" y="6606254"/>
            <a:ext cx="2240414" cy="121252"/>
          </a:xfrm>
          <a:prstGeom prst="rect">
            <a:avLst/>
          </a:prstGeom>
        </p:spPr>
        <p:txBody>
          <a:bodyPr wrap="square" lIns="0" tIns="0" rIns="0" bIns="0">
            <a:noAutofit/>
          </a:bodyPr>
          <a:lstStyle>
            <a:defPPr>
              <a:defRPr lang="en-US"/>
            </a:defPPr>
            <a:lvl1pPr marL="0" algn="r" defTabSz="914400" rtl="0" eaLnBrk="1" latinLnBrk="0" hangingPunct="1">
              <a:defRPr sz="788" b="0" i="0" kern="1200" spc="0" baseline="0">
                <a:solidFill>
                  <a:srgbClr val="636363"/>
                </a:solidFill>
                <a:latin typeface="Exo" pitchFamily="2" charset="77"/>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r>
              <a:rPr kumimoji="0" lang="en-CA" sz="788" b="0" i="0" u="none" strike="noStrike" kern="1200" cap="none" spc="-18" normalizeH="0" baseline="0" noProof="0" dirty="0">
                <a:ln>
                  <a:noFill/>
                </a:ln>
                <a:solidFill>
                  <a:srgbClr val="636363"/>
                </a:solidFill>
                <a:effectLst/>
                <a:uLnTx/>
                <a:uFillTx/>
                <a:latin typeface="Exo" pitchFamily="2" charset="77"/>
                <a:ea typeface="+mn-ea"/>
                <a:cs typeface="Arial"/>
              </a:rPr>
              <a:t>Info-</a:t>
            </a:r>
            <a:r>
              <a:rPr kumimoji="0" lang="en-CA" sz="788" b="0" i="0" u="none" strike="noStrike" kern="1200" cap="none" spc="-103" normalizeH="0" baseline="0" noProof="0" dirty="0">
                <a:ln>
                  <a:noFill/>
                </a:ln>
                <a:solidFill>
                  <a:srgbClr val="636363"/>
                </a:solidFill>
                <a:effectLst/>
                <a:uLnTx/>
                <a:uFillTx/>
                <a:latin typeface="Exo" pitchFamily="2" charset="77"/>
                <a:ea typeface="+mn-ea"/>
                <a:cs typeface="Arial"/>
              </a:rPr>
              <a:t>T</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ec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Researc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Grou</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p   |   </a:t>
            </a:r>
            <a:fld id="{81D60167-4931-47E6-BA6A-407CBD079E47}" type="slidenum">
              <a:rPr kumimoji="0" sz="788" b="0" i="0" u="none" strike="noStrike" kern="1200" cap="none" spc="6" normalizeH="0" baseline="0" noProof="0" smtClean="0">
                <a:ln>
                  <a:noFill/>
                </a:ln>
                <a:solidFill>
                  <a:srgbClr val="636363"/>
                </a:solidFill>
                <a:effectLst/>
                <a:uLnTx/>
                <a:uFillTx/>
                <a:latin typeface="Exo" pitchFamily="2" charset="77"/>
                <a:ea typeface="+mn-ea"/>
                <a:cs typeface="Arial" panose="020B0604020202020204" pitchFamily="34" charset="0"/>
              </a:rPr>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t>31</a:t>
            </a:fld>
            <a:endParaRPr kumimoji="0" sz="788" b="0" i="0" u="none" strike="noStrike" kern="1200" cap="none" spc="6" normalizeH="0" baseline="0" noProof="0" dirty="0">
              <a:ln>
                <a:noFill/>
              </a:ln>
              <a:solidFill>
                <a:srgbClr val="636363"/>
              </a:solidFill>
              <a:effectLst/>
              <a:uLnTx/>
              <a:uFillTx/>
              <a:latin typeface="Exo" pitchFamily="2" charset="77"/>
              <a:ea typeface="+mn-ea"/>
              <a:cs typeface="Arial" panose="020B0604020202020204" pitchFamily="34" charset="0"/>
            </a:endParaRPr>
          </a:p>
        </p:txBody>
      </p:sp>
    </p:spTree>
    <p:extLst>
      <p:ext uri="{BB962C8B-B14F-4D97-AF65-F5344CB8AC3E}">
        <p14:creationId xmlns:p14="http://schemas.microsoft.com/office/powerpoint/2010/main" val="6831509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1268F5-1B11-A042-AC00-11C82E320593}"/>
              </a:ext>
            </a:extLst>
          </p:cNvPr>
          <p:cNvSpPr>
            <a:spLocks noGrp="1"/>
          </p:cNvSpPr>
          <p:nvPr>
            <p:ph type="title"/>
          </p:nvPr>
        </p:nvSpPr>
        <p:spPr>
          <a:xfrm>
            <a:off x="352800" y="530022"/>
            <a:ext cx="7759264" cy="511093"/>
          </a:xfrm>
        </p:spPr>
        <p:txBody>
          <a:bodyPr/>
          <a:lstStyle/>
          <a:p>
            <a:r>
              <a:rPr lang="en-US" sz="3600" b="1" dirty="0">
                <a:latin typeface="Montserrat" panose="00000500000000000000" pitchFamily="2" charset="0"/>
              </a:rPr>
              <a:t>Potential list</a:t>
            </a:r>
            <a:r>
              <a:rPr lang="en-US" sz="3600" b="1" dirty="0">
                <a:solidFill>
                  <a:srgbClr val="2576B7"/>
                </a:solidFill>
                <a:latin typeface="Montserrat" panose="00000500000000000000" pitchFamily="2" charset="0"/>
              </a:rPr>
              <a:t> of IT initiatives</a:t>
            </a:r>
          </a:p>
        </p:txBody>
      </p:sp>
      <p:graphicFrame>
        <p:nvGraphicFramePr>
          <p:cNvPr id="8" name="Table Placeholder 7">
            <a:extLst>
              <a:ext uri="{FF2B5EF4-FFF2-40B4-BE49-F238E27FC236}">
                <a16:creationId xmlns:a16="http://schemas.microsoft.com/office/drawing/2014/main" id="{5E7055E2-059B-2C45-9814-2E864BC7DCD9}"/>
              </a:ext>
            </a:extLst>
          </p:cNvPr>
          <p:cNvGraphicFramePr>
            <a:graphicFrameLocks noGrp="1"/>
          </p:cNvGraphicFramePr>
          <p:nvPr>
            <p:ph type="tbl" sz="quarter" idx="11"/>
          </p:nvPr>
        </p:nvGraphicFramePr>
        <p:xfrm>
          <a:off x="373014" y="1343196"/>
          <a:ext cx="11515757" cy="4287028"/>
        </p:xfrm>
        <a:graphic>
          <a:graphicData uri="http://schemas.openxmlformats.org/drawingml/2006/table">
            <a:tbl>
              <a:tblPr firstRow="1" bandRow="1">
                <a:effectLst>
                  <a:outerShdw blurRad="63500" sx="102000" sy="102000" algn="ctr" rotWithShape="0">
                    <a:prstClr val="black">
                      <a:alpha val="40000"/>
                    </a:prstClr>
                  </a:outerShdw>
                </a:effectLst>
                <a:tableStyleId>{6E25E649-3F16-4E02-A733-19D2CDBF48F0}</a:tableStyleId>
              </a:tblPr>
              <a:tblGrid>
                <a:gridCol w="1055519">
                  <a:extLst>
                    <a:ext uri="{9D8B030D-6E8A-4147-A177-3AD203B41FA5}">
                      <a16:colId xmlns:a16="http://schemas.microsoft.com/office/drawing/2014/main" val="2151880677"/>
                    </a:ext>
                  </a:extLst>
                </a:gridCol>
                <a:gridCol w="2659999">
                  <a:extLst>
                    <a:ext uri="{9D8B030D-6E8A-4147-A177-3AD203B41FA5}">
                      <a16:colId xmlns:a16="http://schemas.microsoft.com/office/drawing/2014/main" val="1275342782"/>
                    </a:ext>
                  </a:extLst>
                </a:gridCol>
                <a:gridCol w="2659999">
                  <a:extLst>
                    <a:ext uri="{9D8B030D-6E8A-4147-A177-3AD203B41FA5}">
                      <a16:colId xmlns:a16="http://schemas.microsoft.com/office/drawing/2014/main" val="3741081834"/>
                    </a:ext>
                  </a:extLst>
                </a:gridCol>
                <a:gridCol w="2570120">
                  <a:extLst>
                    <a:ext uri="{9D8B030D-6E8A-4147-A177-3AD203B41FA5}">
                      <a16:colId xmlns:a16="http://schemas.microsoft.com/office/drawing/2014/main" val="1960432509"/>
                    </a:ext>
                  </a:extLst>
                </a:gridCol>
                <a:gridCol w="2570120">
                  <a:extLst>
                    <a:ext uri="{9D8B030D-6E8A-4147-A177-3AD203B41FA5}">
                      <a16:colId xmlns:a16="http://schemas.microsoft.com/office/drawing/2014/main" val="2557488986"/>
                    </a:ext>
                  </a:extLst>
                </a:gridCol>
              </a:tblGrid>
              <a:tr h="396188">
                <a:tc>
                  <a:txBody>
                    <a:bodyPr/>
                    <a:lstStyle/>
                    <a:p>
                      <a:pPr algn="ctr"/>
                      <a:r>
                        <a:rPr lang="en-US" sz="1600" b="0" i="0" dirty="0">
                          <a:latin typeface="Montserrat" pitchFamily="2" charset="77"/>
                          <a:ea typeface="Roboto Condensed Light" panose="02000000000000000000" pitchFamily="2" charset="0"/>
                        </a:rPr>
                        <a:t>Priority Rank</a:t>
                      </a:r>
                    </a:p>
                  </a:txBody>
                  <a:tcPr marL="91428" marR="91428" marT="45714" marB="45714" anchor="ctr">
                    <a:lnL>
                      <a:noFill/>
                    </a:lnL>
                    <a:lnR w="12700" cap="flat" cmpd="sng" algn="ctr">
                      <a:solidFill>
                        <a:schemeClr val="bg1"/>
                      </a:solidFill>
                      <a:prstDash val="solid"/>
                      <a:round/>
                      <a:headEnd type="none" w="med" len="med"/>
                      <a:tailEnd type="none" w="med" len="med"/>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i="0" dirty="0">
                          <a:latin typeface="Montserrat" pitchFamily="2" charset="77"/>
                          <a:ea typeface="Roboto Condensed Light" panose="02000000000000000000" pitchFamily="2" charset="0"/>
                        </a:rPr>
                        <a:t>IT Initiative*</a:t>
                      </a: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i="0" dirty="0">
                          <a:latin typeface="Montserrat" pitchFamily="2" charset="77"/>
                          <a:ea typeface="Roboto Condensed Light" panose="02000000000000000000" pitchFamily="2" charset="0"/>
                        </a:rPr>
                        <a:t>Value Stream Impacted</a:t>
                      </a: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i="0" dirty="0">
                          <a:latin typeface="Montserrat" pitchFamily="2" charset="77"/>
                          <a:ea typeface="Roboto Condensed Light" panose="02000000000000000000" pitchFamily="2" charset="0"/>
                        </a:rPr>
                        <a:t>Funding Implications</a:t>
                      </a: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i="0" dirty="0">
                          <a:latin typeface="Montserrat" pitchFamily="2" charset="77"/>
                          <a:ea typeface="Roboto Condensed Light" panose="02000000000000000000" pitchFamily="2" charset="0"/>
                        </a:rPr>
                        <a:t>Comments/Actions</a:t>
                      </a: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1689840"/>
                  </a:ext>
                </a:extLst>
              </a:tr>
              <a:tr h="370792">
                <a:tc>
                  <a:txBody>
                    <a:bodyPr/>
                    <a:lstStyle/>
                    <a:p>
                      <a:pPr algn="ctr"/>
                      <a:r>
                        <a:rPr lang="en-US" sz="1400" b="0" i="0" dirty="0">
                          <a:solidFill>
                            <a:schemeClr val="tx2"/>
                          </a:solidFill>
                          <a:latin typeface="Roboto Light" panose="02000000000000000000" pitchFamily="2" charset="0"/>
                          <a:ea typeface="Roboto Light" panose="02000000000000000000" pitchFamily="2" charset="0"/>
                        </a:rPr>
                        <a:t>1</a:t>
                      </a:r>
                    </a:p>
                  </a:txBody>
                  <a:tcPr marL="91428" marR="91428" marT="45714" marB="45714"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dirty="0">
                          <a:solidFill>
                            <a:schemeClr val="tx2"/>
                          </a:solidFill>
                          <a:latin typeface="Roboto Light" panose="02000000000000000000" pitchFamily="2" charset="0"/>
                          <a:ea typeface="Roboto Light" panose="02000000000000000000" pitchFamily="2" charset="0"/>
                        </a:rPr>
                        <a:t>[Initiative]</a:t>
                      </a: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dirty="0">
                          <a:solidFill>
                            <a:schemeClr val="tx2"/>
                          </a:solidFill>
                          <a:latin typeface="Roboto Light" panose="02000000000000000000" pitchFamily="2" charset="0"/>
                          <a:ea typeface="Roboto Light" panose="02000000000000000000" pitchFamily="2" charset="0"/>
                        </a:rPr>
                        <a:t>[Value Stream]</a:t>
                      </a: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b="0" i="0" dirty="0">
                        <a:solidFill>
                          <a:schemeClr val="tx2"/>
                        </a:solidFill>
                        <a:latin typeface="Roboto Light" panose="02000000000000000000" pitchFamily="2" charset="0"/>
                        <a:ea typeface="Roboto Light" panose="02000000000000000000" pitchFamily="2" charset="0"/>
                      </a:endParaRP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b="0" i="0" dirty="0">
                        <a:solidFill>
                          <a:schemeClr val="tx2"/>
                        </a:solidFill>
                        <a:latin typeface="Roboto Light" panose="02000000000000000000" pitchFamily="2" charset="0"/>
                        <a:ea typeface="Roboto Light" panose="02000000000000000000" pitchFamily="2" charset="0"/>
                      </a:endParaRP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1980777"/>
                  </a:ext>
                </a:extLst>
              </a:tr>
              <a:tr h="370792">
                <a:tc>
                  <a:txBody>
                    <a:bodyPr/>
                    <a:lstStyle/>
                    <a:p>
                      <a:pPr algn="ctr"/>
                      <a:r>
                        <a:rPr lang="en-US" sz="1400" b="0" i="0" dirty="0">
                          <a:solidFill>
                            <a:schemeClr val="tx2"/>
                          </a:solidFill>
                          <a:latin typeface="Roboto Light" panose="02000000000000000000" pitchFamily="2" charset="0"/>
                          <a:ea typeface="Roboto Light" panose="02000000000000000000" pitchFamily="2" charset="0"/>
                        </a:rPr>
                        <a:t>2</a:t>
                      </a:r>
                    </a:p>
                  </a:txBody>
                  <a:tcPr marL="91428" marR="91428" marT="45714" marB="45714"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dirty="0">
                          <a:solidFill>
                            <a:schemeClr val="tx2"/>
                          </a:solidFill>
                          <a:latin typeface="Roboto Light" panose="02000000000000000000" pitchFamily="2" charset="0"/>
                          <a:ea typeface="Roboto Light" panose="02000000000000000000" pitchFamily="2" charset="0"/>
                        </a:rPr>
                        <a:t>[Initiative]</a:t>
                      </a: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dirty="0">
                          <a:solidFill>
                            <a:schemeClr val="tx2"/>
                          </a:solidFill>
                          <a:latin typeface="Roboto Light" panose="02000000000000000000" pitchFamily="2" charset="0"/>
                          <a:ea typeface="Roboto Light" panose="02000000000000000000" pitchFamily="2" charset="0"/>
                        </a:rPr>
                        <a:t>[Value Stream]</a:t>
                      </a: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b="0" i="0" dirty="0">
                        <a:solidFill>
                          <a:schemeClr val="tx2"/>
                        </a:solidFill>
                        <a:latin typeface="Roboto Light" panose="02000000000000000000" pitchFamily="2" charset="0"/>
                        <a:ea typeface="Roboto Light" panose="02000000000000000000" pitchFamily="2" charset="0"/>
                      </a:endParaRP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b="0" i="0" dirty="0">
                        <a:solidFill>
                          <a:schemeClr val="tx2"/>
                        </a:solidFill>
                        <a:latin typeface="Roboto Light" panose="02000000000000000000" pitchFamily="2" charset="0"/>
                        <a:ea typeface="Roboto Light" panose="02000000000000000000" pitchFamily="2" charset="0"/>
                      </a:endParaRP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12841446"/>
                  </a:ext>
                </a:extLst>
              </a:tr>
              <a:tr h="370792">
                <a:tc>
                  <a:txBody>
                    <a:bodyPr/>
                    <a:lstStyle/>
                    <a:p>
                      <a:pPr algn="ctr"/>
                      <a:r>
                        <a:rPr lang="en-US" sz="1400" b="0" i="0" dirty="0">
                          <a:solidFill>
                            <a:schemeClr val="tx2"/>
                          </a:solidFill>
                          <a:latin typeface="Roboto Light" panose="02000000000000000000" pitchFamily="2" charset="0"/>
                          <a:ea typeface="Roboto Light" panose="02000000000000000000" pitchFamily="2" charset="0"/>
                        </a:rPr>
                        <a:t>3</a:t>
                      </a:r>
                    </a:p>
                  </a:txBody>
                  <a:tcPr marL="91428" marR="91428" marT="45714" marB="45714"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dirty="0">
                          <a:solidFill>
                            <a:schemeClr val="tx2"/>
                          </a:solidFill>
                          <a:latin typeface="Roboto Light" panose="02000000000000000000" pitchFamily="2" charset="0"/>
                          <a:ea typeface="Roboto Light" panose="02000000000000000000" pitchFamily="2" charset="0"/>
                        </a:rPr>
                        <a:t>[Initiative]</a:t>
                      </a: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dirty="0">
                          <a:solidFill>
                            <a:schemeClr val="tx2"/>
                          </a:solidFill>
                          <a:latin typeface="Roboto Light" panose="02000000000000000000" pitchFamily="2" charset="0"/>
                          <a:ea typeface="Roboto Light" panose="02000000000000000000" pitchFamily="2" charset="0"/>
                        </a:rPr>
                        <a:t>[Value Stream]</a:t>
                      </a: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b="0" i="0" dirty="0">
                        <a:solidFill>
                          <a:schemeClr val="tx2"/>
                        </a:solidFill>
                        <a:latin typeface="Roboto Light" panose="02000000000000000000" pitchFamily="2" charset="0"/>
                        <a:ea typeface="Roboto Light" panose="02000000000000000000" pitchFamily="2" charset="0"/>
                      </a:endParaRP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b="0" i="0" dirty="0">
                        <a:solidFill>
                          <a:schemeClr val="tx2"/>
                        </a:solidFill>
                        <a:latin typeface="Roboto Light" panose="02000000000000000000" pitchFamily="2" charset="0"/>
                        <a:ea typeface="Roboto Light" panose="02000000000000000000" pitchFamily="2" charset="0"/>
                      </a:endParaRP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2911141"/>
                  </a:ext>
                </a:extLst>
              </a:tr>
              <a:tr h="370792">
                <a:tc>
                  <a:txBody>
                    <a:bodyPr/>
                    <a:lstStyle/>
                    <a:p>
                      <a:pPr algn="ctr"/>
                      <a:r>
                        <a:rPr lang="en-US" sz="1400" b="0" i="0" dirty="0">
                          <a:solidFill>
                            <a:schemeClr val="tx2"/>
                          </a:solidFill>
                          <a:latin typeface="Roboto Light" panose="02000000000000000000" pitchFamily="2" charset="0"/>
                          <a:ea typeface="Roboto Light" panose="02000000000000000000" pitchFamily="2" charset="0"/>
                        </a:rPr>
                        <a:t>4</a:t>
                      </a:r>
                    </a:p>
                  </a:txBody>
                  <a:tcPr marL="91428" marR="91428" marT="45714" marB="45714"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dirty="0">
                          <a:solidFill>
                            <a:schemeClr val="tx2"/>
                          </a:solidFill>
                          <a:latin typeface="Roboto Light" panose="02000000000000000000" pitchFamily="2" charset="0"/>
                          <a:ea typeface="Roboto Light" panose="02000000000000000000" pitchFamily="2" charset="0"/>
                        </a:rPr>
                        <a:t>[Initiative]</a:t>
                      </a: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dirty="0">
                          <a:solidFill>
                            <a:schemeClr val="tx2"/>
                          </a:solidFill>
                          <a:latin typeface="Roboto Light" panose="02000000000000000000" pitchFamily="2" charset="0"/>
                          <a:ea typeface="Roboto Light" panose="02000000000000000000" pitchFamily="2" charset="0"/>
                        </a:rPr>
                        <a:t>[Value Stream]</a:t>
                      </a: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b="0" i="0" dirty="0">
                        <a:solidFill>
                          <a:schemeClr val="tx2"/>
                        </a:solidFill>
                        <a:latin typeface="Roboto Light" panose="02000000000000000000" pitchFamily="2" charset="0"/>
                        <a:ea typeface="Roboto Light" panose="02000000000000000000" pitchFamily="2" charset="0"/>
                      </a:endParaRP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b="0" i="0" dirty="0">
                        <a:solidFill>
                          <a:schemeClr val="tx2"/>
                        </a:solidFill>
                        <a:latin typeface="Roboto Light" panose="02000000000000000000" pitchFamily="2" charset="0"/>
                        <a:ea typeface="Roboto Light" panose="02000000000000000000" pitchFamily="2" charset="0"/>
                      </a:endParaRP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94583187"/>
                  </a:ext>
                </a:extLst>
              </a:tr>
              <a:tr h="370792">
                <a:tc>
                  <a:txBody>
                    <a:bodyPr/>
                    <a:lstStyle/>
                    <a:p>
                      <a:pPr algn="ctr"/>
                      <a:r>
                        <a:rPr lang="en-US" sz="1400" b="0" i="0" dirty="0">
                          <a:solidFill>
                            <a:schemeClr val="tx2"/>
                          </a:solidFill>
                          <a:latin typeface="Roboto Light" panose="02000000000000000000" pitchFamily="2" charset="0"/>
                          <a:ea typeface="Roboto Light" panose="02000000000000000000" pitchFamily="2" charset="0"/>
                        </a:rPr>
                        <a:t>5</a:t>
                      </a:r>
                    </a:p>
                  </a:txBody>
                  <a:tcPr marL="91428" marR="91428" marT="45714" marB="45714"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dirty="0">
                          <a:solidFill>
                            <a:schemeClr val="tx2"/>
                          </a:solidFill>
                          <a:latin typeface="Roboto Light" panose="02000000000000000000" pitchFamily="2" charset="0"/>
                          <a:ea typeface="Roboto Light" panose="02000000000000000000" pitchFamily="2" charset="0"/>
                        </a:rPr>
                        <a:t>[Initiative]</a:t>
                      </a: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dirty="0">
                          <a:solidFill>
                            <a:schemeClr val="tx2"/>
                          </a:solidFill>
                          <a:latin typeface="Roboto Light" panose="02000000000000000000" pitchFamily="2" charset="0"/>
                          <a:ea typeface="Roboto Light" panose="02000000000000000000" pitchFamily="2" charset="0"/>
                        </a:rPr>
                        <a:t>[Value Stream]</a:t>
                      </a: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b="0" i="0" dirty="0">
                        <a:solidFill>
                          <a:schemeClr val="tx2"/>
                        </a:solidFill>
                        <a:latin typeface="Roboto Light" panose="02000000000000000000" pitchFamily="2" charset="0"/>
                        <a:ea typeface="Roboto Light" panose="02000000000000000000" pitchFamily="2" charset="0"/>
                      </a:endParaRP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b="0" i="0" dirty="0">
                        <a:solidFill>
                          <a:schemeClr val="tx2"/>
                        </a:solidFill>
                        <a:latin typeface="Roboto Light" panose="02000000000000000000" pitchFamily="2" charset="0"/>
                        <a:ea typeface="Roboto Light" panose="02000000000000000000" pitchFamily="2" charset="0"/>
                      </a:endParaRP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3967776"/>
                  </a:ext>
                </a:extLst>
              </a:tr>
              <a:tr h="370792">
                <a:tc>
                  <a:txBody>
                    <a:bodyPr/>
                    <a:lstStyle/>
                    <a:p>
                      <a:pPr algn="ctr"/>
                      <a:r>
                        <a:rPr lang="en-US" sz="1400" b="0" i="0" dirty="0">
                          <a:solidFill>
                            <a:schemeClr val="tx2"/>
                          </a:solidFill>
                          <a:latin typeface="Roboto Light" panose="02000000000000000000" pitchFamily="2" charset="0"/>
                          <a:ea typeface="Roboto Light" panose="02000000000000000000" pitchFamily="2" charset="0"/>
                        </a:rPr>
                        <a:t>6</a:t>
                      </a:r>
                    </a:p>
                  </a:txBody>
                  <a:tcPr marL="91428" marR="91428" marT="45714" marB="45714"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dirty="0">
                          <a:solidFill>
                            <a:schemeClr val="tx2"/>
                          </a:solidFill>
                          <a:latin typeface="Roboto Light" panose="02000000000000000000" pitchFamily="2" charset="0"/>
                          <a:ea typeface="Roboto Light" panose="02000000000000000000" pitchFamily="2" charset="0"/>
                        </a:rPr>
                        <a:t>[Initiative]</a:t>
                      </a: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dirty="0">
                          <a:solidFill>
                            <a:schemeClr val="tx2"/>
                          </a:solidFill>
                          <a:latin typeface="Roboto Light" panose="02000000000000000000" pitchFamily="2" charset="0"/>
                          <a:ea typeface="Roboto Light" panose="02000000000000000000" pitchFamily="2" charset="0"/>
                        </a:rPr>
                        <a:t>[Value Stream]</a:t>
                      </a: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b="0" i="0" dirty="0">
                        <a:solidFill>
                          <a:schemeClr val="tx2"/>
                        </a:solidFill>
                        <a:latin typeface="Roboto Light" panose="02000000000000000000" pitchFamily="2" charset="0"/>
                        <a:ea typeface="Roboto Light" panose="02000000000000000000" pitchFamily="2" charset="0"/>
                      </a:endParaRP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b="0" i="0" dirty="0">
                        <a:solidFill>
                          <a:schemeClr val="tx2"/>
                        </a:solidFill>
                        <a:latin typeface="Roboto Light" panose="02000000000000000000" pitchFamily="2" charset="0"/>
                        <a:ea typeface="Roboto Light" panose="02000000000000000000" pitchFamily="2" charset="0"/>
                      </a:endParaRP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2201325"/>
                  </a:ext>
                </a:extLst>
              </a:tr>
              <a:tr h="370792">
                <a:tc>
                  <a:txBody>
                    <a:bodyPr/>
                    <a:lstStyle/>
                    <a:p>
                      <a:pPr algn="ctr"/>
                      <a:r>
                        <a:rPr lang="en-US" sz="1400" b="0" i="0" dirty="0">
                          <a:solidFill>
                            <a:schemeClr val="tx2"/>
                          </a:solidFill>
                          <a:latin typeface="Roboto Light" panose="02000000000000000000" pitchFamily="2" charset="0"/>
                          <a:ea typeface="Roboto Light" panose="02000000000000000000" pitchFamily="2" charset="0"/>
                        </a:rPr>
                        <a:t>7</a:t>
                      </a:r>
                    </a:p>
                  </a:txBody>
                  <a:tcPr marL="91428" marR="91428" marT="45714" marB="45714"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dirty="0">
                          <a:solidFill>
                            <a:schemeClr val="tx2"/>
                          </a:solidFill>
                          <a:latin typeface="Roboto Light" panose="02000000000000000000" pitchFamily="2" charset="0"/>
                          <a:ea typeface="Roboto Light" panose="02000000000000000000" pitchFamily="2" charset="0"/>
                        </a:rPr>
                        <a:t>[Initiative]</a:t>
                      </a: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dirty="0">
                          <a:solidFill>
                            <a:schemeClr val="tx2"/>
                          </a:solidFill>
                          <a:latin typeface="Roboto Light" panose="02000000000000000000" pitchFamily="2" charset="0"/>
                          <a:ea typeface="Roboto Light" panose="02000000000000000000" pitchFamily="2" charset="0"/>
                        </a:rPr>
                        <a:t>[Value Stream]</a:t>
                      </a: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b="0" i="0" dirty="0">
                        <a:solidFill>
                          <a:schemeClr val="tx2"/>
                        </a:solidFill>
                        <a:latin typeface="Roboto Light" panose="02000000000000000000" pitchFamily="2" charset="0"/>
                        <a:ea typeface="Roboto Light" panose="02000000000000000000" pitchFamily="2" charset="0"/>
                      </a:endParaRP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b="0" i="0" dirty="0">
                        <a:solidFill>
                          <a:schemeClr val="tx2"/>
                        </a:solidFill>
                        <a:latin typeface="Roboto Light" panose="02000000000000000000" pitchFamily="2" charset="0"/>
                        <a:ea typeface="Roboto Light" panose="02000000000000000000" pitchFamily="2" charset="0"/>
                      </a:endParaRP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41398023"/>
                  </a:ext>
                </a:extLst>
              </a:tr>
              <a:tr h="370792">
                <a:tc>
                  <a:txBody>
                    <a:bodyPr/>
                    <a:lstStyle/>
                    <a:p>
                      <a:pPr algn="ctr"/>
                      <a:r>
                        <a:rPr lang="en-US" sz="1400" b="0" i="0" dirty="0">
                          <a:solidFill>
                            <a:schemeClr val="tx2"/>
                          </a:solidFill>
                          <a:latin typeface="Roboto Light" panose="02000000000000000000" pitchFamily="2" charset="0"/>
                          <a:ea typeface="Roboto Light" panose="02000000000000000000" pitchFamily="2" charset="0"/>
                        </a:rPr>
                        <a:t>8</a:t>
                      </a:r>
                    </a:p>
                  </a:txBody>
                  <a:tcPr marL="91428" marR="91428" marT="45714" marB="45714"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dirty="0">
                          <a:solidFill>
                            <a:schemeClr val="tx2"/>
                          </a:solidFill>
                          <a:latin typeface="Roboto Light" panose="02000000000000000000" pitchFamily="2" charset="0"/>
                          <a:ea typeface="Roboto Light" panose="02000000000000000000" pitchFamily="2" charset="0"/>
                        </a:rPr>
                        <a:t>[Initiative]</a:t>
                      </a: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dirty="0">
                          <a:solidFill>
                            <a:schemeClr val="tx2"/>
                          </a:solidFill>
                          <a:latin typeface="Roboto Light" panose="02000000000000000000" pitchFamily="2" charset="0"/>
                          <a:ea typeface="Roboto Light" panose="02000000000000000000" pitchFamily="2" charset="0"/>
                        </a:rPr>
                        <a:t>[Value Stream]</a:t>
                      </a: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b="0" i="0" dirty="0">
                        <a:solidFill>
                          <a:schemeClr val="tx2"/>
                        </a:solidFill>
                        <a:latin typeface="Roboto Light" panose="02000000000000000000" pitchFamily="2" charset="0"/>
                        <a:ea typeface="Roboto Light" panose="02000000000000000000" pitchFamily="2" charset="0"/>
                      </a:endParaRP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b="0" i="0" dirty="0">
                        <a:solidFill>
                          <a:schemeClr val="tx2"/>
                        </a:solidFill>
                        <a:latin typeface="Roboto Light" panose="02000000000000000000" pitchFamily="2" charset="0"/>
                        <a:ea typeface="Roboto Light" panose="02000000000000000000" pitchFamily="2" charset="0"/>
                      </a:endParaRP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11477685"/>
                  </a:ext>
                </a:extLst>
              </a:tr>
              <a:tr h="370792">
                <a:tc>
                  <a:txBody>
                    <a:bodyPr/>
                    <a:lstStyle/>
                    <a:p>
                      <a:pPr algn="ctr"/>
                      <a:r>
                        <a:rPr lang="en-US" sz="1400" b="0" i="0" dirty="0">
                          <a:solidFill>
                            <a:schemeClr val="tx2"/>
                          </a:solidFill>
                          <a:latin typeface="Roboto Light" panose="02000000000000000000" pitchFamily="2" charset="0"/>
                          <a:ea typeface="Roboto Light" panose="02000000000000000000" pitchFamily="2" charset="0"/>
                        </a:rPr>
                        <a:t>9</a:t>
                      </a:r>
                    </a:p>
                  </a:txBody>
                  <a:tcPr marL="91428" marR="91428" marT="45714" marB="45714"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dirty="0">
                          <a:solidFill>
                            <a:schemeClr val="tx2"/>
                          </a:solidFill>
                          <a:latin typeface="Roboto Light" panose="02000000000000000000" pitchFamily="2" charset="0"/>
                          <a:ea typeface="Roboto Light" panose="02000000000000000000" pitchFamily="2" charset="0"/>
                        </a:rPr>
                        <a:t>[Initiative]</a:t>
                      </a: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dirty="0">
                          <a:solidFill>
                            <a:schemeClr val="tx2"/>
                          </a:solidFill>
                          <a:latin typeface="Roboto Light" panose="02000000000000000000" pitchFamily="2" charset="0"/>
                          <a:ea typeface="Roboto Light" panose="02000000000000000000" pitchFamily="2" charset="0"/>
                        </a:rPr>
                        <a:t>[Value Stream]</a:t>
                      </a: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b="0" i="0" dirty="0">
                        <a:solidFill>
                          <a:schemeClr val="tx2"/>
                        </a:solidFill>
                        <a:latin typeface="Roboto Light" panose="02000000000000000000" pitchFamily="2" charset="0"/>
                        <a:ea typeface="Roboto Light" panose="02000000000000000000" pitchFamily="2" charset="0"/>
                      </a:endParaRP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b="0" i="0" dirty="0">
                        <a:solidFill>
                          <a:schemeClr val="tx2"/>
                        </a:solidFill>
                        <a:latin typeface="Roboto Light" panose="02000000000000000000" pitchFamily="2" charset="0"/>
                        <a:ea typeface="Roboto Light" panose="02000000000000000000" pitchFamily="2" charset="0"/>
                      </a:endParaRP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39661896"/>
                  </a:ext>
                </a:extLst>
              </a:tr>
              <a:tr h="370792">
                <a:tc>
                  <a:txBody>
                    <a:bodyPr/>
                    <a:lstStyle/>
                    <a:p>
                      <a:pPr algn="ctr"/>
                      <a:r>
                        <a:rPr lang="en-US" sz="1400" b="0" i="0" dirty="0">
                          <a:solidFill>
                            <a:schemeClr val="tx2"/>
                          </a:solidFill>
                          <a:latin typeface="Roboto Light" panose="02000000000000000000" pitchFamily="2" charset="0"/>
                          <a:ea typeface="Roboto Light" panose="02000000000000000000" pitchFamily="2" charset="0"/>
                        </a:rPr>
                        <a:t>10</a:t>
                      </a:r>
                    </a:p>
                  </a:txBody>
                  <a:tcPr marL="91428" marR="91428" marT="45714" marB="45714"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dirty="0">
                          <a:solidFill>
                            <a:schemeClr val="tx2"/>
                          </a:solidFill>
                          <a:latin typeface="Roboto Light" panose="02000000000000000000" pitchFamily="2" charset="0"/>
                          <a:ea typeface="Roboto Light" panose="02000000000000000000" pitchFamily="2" charset="0"/>
                        </a:rPr>
                        <a:t>[Initiative]</a:t>
                      </a: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dirty="0">
                          <a:solidFill>
                            <a:schemeClr val="tx2"/>
                          </a:solidFill>
                          <a:latin typeface="Roboto Light" panose="02000000000000000000" pitchFamily="2" charset="0"/>
                          <a:ea typeface="Roboto Light" panose="02000000000000000000" pitchFamily="2" charset="0"/>
                        </a:rPr>
                        <a:t>[Value Stream]</a:t>
                      </a: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b="0" i="0" dirty="0">
                        <a:solidFill>
                          <a:schemeClr val="tx2"/>
                        </a:solidFill>
                        <a:latin typeface="Roboto Light" panose="02000000000000000000" pitchFamily="2" charset="0"/>
                        <a:ea typeface="Roboto Light" panose="02000000000000000000" pitchFamily="2" charset="0"/>
                      </a:endParaRP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b="0" i="0" dirty="0">
                        <a:solidFill>
                          <a:schemeClr val="tx2"/>
                        </a:solidFill>
                        <a:latin typeface="Roboto Light" panose="02000000000000000000" pitchFamily="2" charset="0"/>
                        <a:ea typeface="Roboto Light" panose="02000000000000000000" pitchFamily="2" charset="0"/>
                      </a:endParaRP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8241013"/>
                  </a:ext>
                </a:extLst>
              </a:tr>
            </a:tbl>
          </a:graphicData>
        </a:graphic>
      </p:graphicFrame>
      <p:sp>
        <p:nvSpPr>
          <p:cNvPr id="5" name="TextBox 4">
            <a:extLst>
              <a:ext uri="{FF2B5EF4-FFF2-40B4-BE49-F238E27FC236}">
                <a16:creationId xmlns:a16="http://schemas.microsoft.com/office/drawing/2014/main" id="{F42928E5-A9CA-4C03-B3D2-1D36CD77EE35}"/>
              </a:ext>
            </a:extLst>
          </p:cNvPr>
          <p:cNvSpPr txBox="1"/>
          <p:nvPr/>
        </p:nvSpPr>
        <p:spPr>
          <a:xfrm rot="-10800000" flipV="1">
            <a:off x="299947" y="5974025"/>
            <a:ext cx="971981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94949"/>
                </a:solidFill>
                <a:effectLst/>
                <a:uLnTx/>
                <a:uFillTx/>
                <a:latin typeface="Roboto Light" panose="02000000000000000000" pitchFamily="2" charset="0"/>
                <a:ea typeface="Roboto Light" panose="02000000000000000000" pitchFamily="2" charset="0"/>
                <a:cs typeface="+mn-cs"/>
              </a:rPr>
              <a:t>* Consider adding these to your long list of initiatives or refining initiatives, if applicable, in your existing IT strategy.  </a:t>
            </a:r>
            <a:endParaRPr kumimoji="0" lang="en-US" sz="1400" b="0" i="0" u="none" strike="noStrike" kern="1200" cap="none" spc="0" normalizeH="0" baseline="0" noProof="0" dirty="0">
              <a:ln>
                <a:noFill/>
              </a:ln>
              <a:solidFill>
                <a:srgbClr val="494949"/>
              </a:solidFill>
              <a:effectLst/>
              <a:uLnTx/>
              <a:uFillTx/>
              <a:latin typeface="Roboto Light" panose="02000000000000000000" pitchFamily="2" charset="0"/>
              <a:ea typeface="Roboto Light" panose="02000000000000000000" pitchFamily="2" charset="0"/>
              <a:cs typeface="+mn-cs"/>
            </a:endParaRPr>
          </a:p>
        </p:txBody>
      </p:sp>
      <p:sp>
        <p:nvSpPr>
          <p:cNvPr id="7" name="Slide Number Placeholder 2">
            <a:extLst>
              <a:ext uri="{FF2B5EF4-FFF2-40B4-BE49-F238E27FC236}">
                <a16:creationId xmlns:a16="http://schemas.microsoft.com/office/drawing/2014/main" id="{10665529-E8BB-478A-8D7E-154BF65AF93A}"/>
              </a:ext>
            </a:extLst>
          </p:cNvPr>
          <p:cNvSpPr txBox="1">
            <a:spLocks/>
          </p:cNvSpPr>
          <p:nvPr/>
        </p:nvSpPr>
        <p:spPr>
          <a:xfrm>
            <a:off x="9800750" y="6606254"/>
            <a:ext cx="2240414" cy="121252"/>
          </a:xfrm>
          <a:prstGeom prst="rect">
            <a:avLst/>
          </a:prstGeom>
        </p:spPr>
        <p:txBody>
          <a:bodyPr wrap="square" lIns="0" tIns="0" rIns="0" bIns="0">
            <a:noAutofit/>
          </a:bodyPr>
          <a:lstStyle>
            <a:defPPr>
              <a:defRPr lang="en-US"/>
            </a:defPPr>
            <a:lvl1pPr marL="0" algn="r" defTabSz="914400" rtl="0" eaLnBrk="1" latinLnBrk="0" hangingPunct="1">
              <a:defRPr sz="788" b="0" i="0" kern="1200" spc="0" baseline="0">
                <a:solidFill>
                  <a:srgbClr val="636363"/>
                </a:solidFill>
                <a:latin typeface="Exo" pitchFamily="2" charset="77"/>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r>
              <a:rPr kumimoji="0" lang="en-CA" sz="788" b="0" i="0" u="none" strike="noStrike" kern="1200" cap="none" spc="-18" normalizeH="0" baseline="0" noProof="0" dirty="0">
                <a:ln>
                  <a:noFill/>
                </a:ln>
                <a:solidFill>
                  <a:srgbClr val="636363"/>
                </a:solidFill>
                <a:effectLst/>
                <a:uLnTx/>
                <a:uFillTx/>
                <a:latin typeface="Exo" pitchFamily="2" charset="77"/>
                <a:ea typeface="+mn-ea"/>
                <a:cs typeface="Arial"/>
              </a:rPr>
              <a:t>Info-</a:t>
            </a:r>
            <a:r>
              <a:rPr kumimoji="0" lang="en-CA" sz="788" b="0" i="0" u="none" strike="noStrike" kern="1200" cap="none" spc="-103" normalizeH="0" baseline="0" noProof="0" dirty="0">
                <a:ln>
                  <a:noFill/>
                </a:ln>
                <a:solidFill>
                  <a:srgbClr val="636363"/>
                </a:solidFill>
                <a:effectLst/>
                <a:uLnTx/>
                <a:uFillTx/>
                <a:latin typeface="Exo" pitchFamily="2" charset="77"/>
                <a:ea typeface="+mn-ea"/>
                <a:cs typeface="Arial"/>
              </a:rPr>
              <a:t>T</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ec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Researc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Grou</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p   |   </a:t>
            </a:r>
            <a:fld id="{81D60167-4931-47E6-BA6A-407CBD079E47}" type="slidenum">
              <a:rPr kumimoji="0" sz="788" b="0" i="0" u="none" strike="noStrike" kern="1200" cap="none" spc="6" normalizeH="0" baseline="0" noProof="0" smtClean="0">
                <a:ln>
                  <a:noFill/>
                </a:ln>
                <a:solidFill>
                  <a:srgbClr val="636363"/>
                </a:solidFill>
                <a:effectLst/>
                <a:uLnTx/>
                <a:uFillTx/>
                <a:latin typeface="Exo" pitchFamily="2" charset="77"/>
                <a:ea typeface="+mn-ea"/>
                <a:cs typeface="Arial" panose="020B0604020202020204" pitchFamily="34" charset="0"/>
              </a:rPr>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t>32</a:t>
            </a:fld>
            <a:endParaRPr kumimoji="0" sz="788" b="0" i="0" u="none" strike="noStrike" kern="1200" cap="none" spc="6" normalizeH="0" baseline="0" noProof="0" dirty="0">
              <a:ln>
                <a:noFill/>
              </a:ln>
              <a:solidFill>
                <a:srgbClr val="636363"/>
              </a:solidFill>
              <a:effectLst/>
              <a:uLnTx/>
              <a:uFillTx/>
              <a:latin typeface="Exo" pitchFamily="2" charset="77"/>
              <a:ea typeface="+mn-ea"/>
              <a:cs typeface="Arial" panose="020B0604020202020204" pitchFamily="34" charset="0"/>
            </a:endParaRPr>
          </a:p>
        </p:txBody>
      </p:sp>
    </p:spTree>
    <p:extLst>
      <p:ext uri="{BB962C8B-B14F-4D97-AF65-F5344CB8AC3E}">
        <p14:creationId xmlns:p14="http://schemas.microsoft.com/office/powerpoint/2010/main" val="10471877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21EABCB-1C7D-0447-9000-51EE5B800A8B}"/>
              </a:ext>
            </a:extLst>
          </p:cNvPr>
          <p:cNvSpPr>
            <a:spLocks noGrp="1"/>
          </p:cNvSpPr>
          <p:nvPr>
            <p:ph type="title"/>
          </p:nvPr>
        </p:nvSpPr>
        <p:spPr>
          <a:xfrm>
            <a:off x="500064" y="1091622"/>
            <a:ext cx="3771312" cy="2910362"/>
          </a:xfrm>
        </p:spPr>
        <p:txBody>
          <a:bodyPr>
            <a:noAutofit/>
          </a:bodyPr>
          <a:lstStyle/>
          <a:p>
            <a:r>
              <a:rPr lang="en-US" sz="3600" dirty="0"/>
              <a:t>Tools &amp; templates to finalize your list of strategic initiatives</a:t>
            </a:r>
            <a:br>
              <a:rPr lang="en-US" sz="3600" dirty="0"/>
            </a:br>
            <a:endParaRPr lang="en-US" sz="3600" dirty="0"/>
          </a:p>
        </p:txBody>
      </p:sp>
      <p:sp>
        <p:nvSpPr>
          <p:cNvPr id="28" name="Text Placeholder 9">
            <a:extLst>
              <a:ext uri="{FF2B5EF4-FFF2-40B4-BE49-F238E27FC236}">
                <a16:creationId xmlns:a16="http://schemas.microsoft.com/office/drawing/2014/main" id="{FF76D5C5-3198-4E39-A9B4-FDC936BE3BE2}"/>
              </a:ext>
            </a:extLst>
          </p:cNvPr>
          <p:cNvSpPr txBox="1">
            <a:spLocks/>
          </p:cNvSpPr>
          <p:nvPr/>
        </p:nvSpPr>
        <p:spPr>
          <a:xfrm>
            <a:off x="7887511" y="833249"/>
            <a:ext cx="3876118" cy="169988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71727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B4B4B"/>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B4B4B"/>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ts val="2000"/>
              </a:lnSpc>
              <a:spcBef>
                <a:spcPts val="500"/>
              </a:spcBef>
              <a:buFont typeface="Arial" panose="020B0604020202020204" pitchFamily="34" charset="0"/>
              <a:buChar char="•"/>
              <a:defRPr sz="1600" b="0" i="0" kern="1200">
                <a:solidFill>
                  <a:srgbClr val="4B4B4B"/>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ts val="1600"/>
              </a:lnSpc>
              <a:spcBef>
                <a:spcPts val="500"/>
              </a:spcBef>
              <a:buFont typeface="Arial" panose="020B0604020202020204" pitchFamily="34" charset="0"/>
              <a:buChar char="•"/>
              <a:defRPr sz="1200" b="0" i="0" kern="1200">
                <a:solidFill>
                  <a:srgbClr val="4B4B4B"/>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The </a:t>
            </a:r>
            <a:r>
              <a:rPr kumimoji="0" lang="en-US" sz="1400" b="0" i="1"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Durable Goods Manufacturing IT Strategy Initiatives Workbook </a:t>
            </a:r>
            <a:r>
              <a:rPr kumimoji="0" lang="en-US" sz="14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is a place for you to </a:t>
            </a:r>
            <a:r>
              <a:rPr kumimoji="0" lang="en-US" sz="1400" b="1"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collect all of the strategic initiative identification activity outcomes</a:t>
            </a:r>
            <a:r>
              <a:rPr kumimoji="0" lang="en-US" sz="14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 you’ve completed.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It also includes next-steps exercises to help you create a prioritized final list of initiatives and descriptions to consider for inclusion in your IT strategic plan. </a:t>
            </a:r>
          </a:p>
        </p:txBody>
      </p:sp>
      <p:sp>
        <p:nvSpPr>
          <p:cNvPr id="29" name="Text Placeholder 10">
            <a:extLst>
              <a:ext uri="{FF2B5EF4-FFF2-40B4-BE49-F238E27FC236}">
                <a16:creationId xmlns:a16="http://schemas.microsoft.com/office/drawing/2014/main" id="{7260F541-39C0-489F-8ED9-EC077F40189D}"/>
              </a:ext>
            </a:extLst>
          </p:cNvPr>
          <p:cNvSpPr txBox="1">
            <a:spLocks/>
          </p:cNvSpPr>
          <p:nvPr/>
        </p:nvSpPr>
        <p:spPr>
          <a:xfrm>
            <a:off x="7966173" y="3652924"/>
            <a:ext cx="3876118" cy="193233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71727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B4B4B"/>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B4B4B"/>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ts val="2000"/>
              </a:lnSpc>
              <a:spcBef>
                <a:spcPts val="500"/>
              </a:spcBef>
              <a:buFont typeface="Arial" panose="020B0604020202020204" pitchFamily="34" charset="0"/>
              <a:buChar char="•"/>
              <a:defRPr sz="1600" b="0" i="0" kern="1200">
                <a:solidFill>
                  <a:srgbClr val="4B4B4B"/>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ts val="1600"/>
              </a:lnSpc>
              <a:spcBef>
                <a:spcPts val="500"/>
              </a:spcBef>
              <a:buFont typeface="Arial" panose="020B0604020202020204" pitchFamily="34" charset="0"/>
              <a:buChar char="•"/>
              <a:defRPr sz="1200" b="0" i="0" kern="1200">
                <a:solidFill>
                  <a:srgbClr val="4B4B4B"/>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Once you’ve completed the </a:t>
            </a:r>
            <a:r>
              <a:rPr kumimoji="0" lang="en-US" sz="1400" b="0" i="1"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IT Strategy Initiatives Workbook</a:t>
            </a:r>
            <a:r>
              <a:rPr kumimoji="0" lang="en-US" sz="14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 it’s time to </a:t>
            </a:r>
            <a:r>
              <a:rPr kumimoji="0" lang="en-US" sz="1400" b="1"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pull it all together and share with your organization’s leadership team</a:t>
            </a:r>
            <a:r>
              <a:rPr kumimoji="0" lang="en-US" sz="140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a:t>
            </a:r>
            <a:r>
              <a:rPr kumimoji="0" lang="en-US" sz="14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Use the </a:t>
            </a:r>
            <a:r>
              <a:rPr kumimoji="0" lang="en-US" sz="1400" b="0" i="1"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Durable Goods Manufacturing Industry Impacts on IT Strategy: Senior Management Presentation Template </a:t>
            </a:r>
            <a:r>
              <a:rPr kumimoji="0" lang="en-US" sz="14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to highlight the key findings from the business-aligned analysis you’ve done. .</a:t>
            </a:r>
            <a:endParaRPr kumimoji="0" lang="en-CA" sz="14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endParaRPr>
          </a:p>
        </p:txBody>
      </p:sp>
      <p:sp>
        <p:nvSpPr>
          <p:cNvPr id="12" name="Slide Number Placeholder 1">
            <a:extLst>
              <a:ext uri="{FF2B5EF4-FFF2-40B4-BE49-F238E27FC236}">
                <a16:creationId xmlns:a16="http://schemas.microsoft.com/office/drawing/2014/main" id="{012D419C-F11F-414A-9121-19AB32C8FD67}"/>
              </a:ext>
            </a:extLst>
          </p:cNvPr>
          <p:cNvSpPr txBox="1">
            <a:spLocks/>
          </p:cNvSpPr>
          <p:nvPr/>
        </p:nvSpPr>
        <p:spPr>
          <a:xfrm>
            <a:off x="10040225" y="6418229"/>
            <a:ext cx="2240414" cy="12125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0" marR="0" lvl="0" indent="0" algn="ctr" defTabSz="914400" rtl="0" eaLnBrk="1" fontAlgn="auto" latinLnBrk="0" hangingPunct="1">
              <a:lnSpc>
                <a:spcPct val="100000"/>
              </a:lnSpc>
              <a:spcBef>
                <a:spcPts val="161"/>
              </a:spcBef>
              <a:spcAft>
                <a:spcPts val="0"/>
              </a:spcAft>
              <a:buClrTx/>
              <a:buSzTx/>
              <a:buFontTx/>
              <a:buNone/>
              <a:tabLst>
                <a:tab pos="1309472" algn="l"/>
              </a:tabLst>
              <a:defRPr/>
            </a:pPr>
            <a:r>
              <a:rPr kumimoji="0" lang="en-CA" sz="790" b="0" i="0" u="none" strike="noStrike" kern="1200" cap="none" spc="-18" normalizeH="0" baseline="0" noProof="0" dirty="0">
                <a:ln>
                  <a:noFill/>
                </a:ln>
                <a:solidFill>
                  <a:srgbClr val="000000"/>
                </a:solidFill>
                <a:effectLst/>
                <a:uLnTx/>
                <a:uFillTx/>
                <a:latin typeface="Exo" panose="02000303000000000000" pitchFamily="2" charset="0"/>
                <a:ea typeface="+mn-ea"/>
                <a:cs typeface="+mn-cs"/>
              </a:rPr>
              <a:t>Info-</a:t>
            </a:r>
            <a:r>
              <a:rPr kumimoji="0" lang="en-CA" sz="790" b="0" i="0" u="none" strike="noStrike" kern="1200" cap="none" spc="-103" normalizeH="0" baseline="0" noProof="0" dirty="0">
                <a:ln>
                  <a:noFill/>
                </a:ln>
                <a:solidFill>
                  <a:srgbClr val="000000"/>
                </a:solidFill>
                <a:effectLst/>
                <a:uLnTx/>
                <a:uFillTx/>
                <a:latin typeface="Exo" panose="02000303000000000000" pitchFamily="2" charset="0"/>
                <a:ea typeface="+mn-ea"/>
                <a:cs typeface="+mn-cs"/>
              </a:rPr>
              <a:t>T</a:t>
            </a:r>
            <a:r>
              <a:rPr kumimoji="0" lang="en-CA" sz="790" b="0" i="0" u="none" strike="noStrike" kern="1200" cap="none" spc="-15" normalizeH="0" baseline="0" noProof="0" dirty="0">
                <a:ln>
                  <a:noFill/>
                </a:ln>
                <a:solidFill>
                  <a:srgbClr val="000000"/>
                </a:solidFill>
                <a:effectLst/>
                <a:uLnTx/>
                <a:uFillTx/>
                <a:latin typeface="Exo" panose="02000303000000000000" pitchFamily="2" charset="0"/>
                <a:ea typeface="+mn-ea"/>
                <a:cs typeface="+mn-cs"/>
              </a:rPr>
              <a:t>ec</a:t>
            </a:r>
            <a:r>
              <a:rPr kumimoji="0" lang="en-CA" sz="790" b="0" i="0" u="none" strike="noStrike" kern="1200" cap="none" spc="6" normalizeH="0" baseline="0" noProof="0" dirty="0">
                <a:ln>
                  <a:noFill/>
                </a:ln>
                <a:solidFill>
                  <a:srgbClr val="000000"/>
                </a:solidFill>
                <a:effectLst/>
                <a:uLnTx/>
                <a:uFillTx/>
                <a:latin typeface="Exo" panose="02000303000000000000" pitchFamily="2" charset="0"/>
                <a:ea typeface="+mn-ea"/>
                <a:cs typeface="+mn-cs"/>
              </a:rPr>
              <a:t>h</a:t>
            </a:r>
            <a:r>
              <a:rPr kumimoji="0" lang="en-CA" sz="790" b="0" i="0" u="none" strike="noStrike" kern="1200" cap="none" spc="-39" normalizeH="0" baseline="0" noProof="0" dirty="0">
                <a:ln>
                  <a:noFill/>
                </a:ln>
                <a:solidFill>
                  <a:srgbClr val="000000"/>
                </a:solidFill>
                <a:effectLst/>
                <a:uLnTx/>
                <a:uFillTx/>
                <a:latin typeface="Exo" panose="02000303000000000000" pitchFamily="2" charset="0"/>
                <a:ea typeface="+mn-ea"/>
                <a:cs typeface="+mn-cs"/>
              </a:rPr>
              <a:t> </a:t>
            </a:r>
            <a:r>
              <a:rPr kumimoji="0" lang="en-CA" sz="790" b="0" i="0" u="none" strike="noStrike" kern="1200" cap="none" spc="-15" normalizeH="0" baseline="0" noProof="0" dirty="0">
                <a:ln>
                  <a:noFill/>
                </a:ln>
                <a:solidFill>
                  <a:srgbClr val="000000"/>
                </a:solidFill>
                <a:effectLst/>
                <a:uLnTx/>
                <a:uFillTx/>
                <a:latin typeface="Exo" panose="02000303000000000000" pitchFamily="2" charset="0"/>
                <a:ea typeface="+mn-ea"/>
                <a:cs typeface="+mn-cs"/>
              </a:rPr>
              <a:t>Researc</a:t>
            </a:r>
            <a:r>
              <a:rPr kumimoji="0" lang="en-CA" sz="790" b="0" i="0" u="none" strike="noStrike" kern="1200" cap="none" spc="6" normalizeH="0" baseline="0" noProof="0" dirty="0">
                <a:ln>
                  <a:noFill/>
                </a:ln>
                <a:solidFill>
                  <a:srgbClr val="000000"/>
                </a:solidFill>
                <a:effectLst/>
                <a:uLnTx/>
                <a:uFillTx/>
                <a:latin typeface="Exo" panose="02000303000000000000" pitchFamily="2" charset="0"/>
                <a:ea typeface="+mn-ea"/>
                <a:cs typeface="+mn-cs"/>
              </a:rPr>
              <a:t>h</a:t>
            </a:r>
            <a:r>
              <a:rPr kumimoji="0" lang="en-CA" sz="790" b="0" i="0" u="none" strike="noStrike" kern="1200" cap="none" spc="-39" normalizeH="0" baseline="0" noProof="0" dirty="0">
                <a:ln>
                  <a:noFill/>
                </a:ln>
                <a:solidFill>
                  <a:srgbClr val="000000"/>
                </a:solidFill>
                <a:effectLst/>
                <a:uLnTx/>
                <a:uFillTx/>
                <a:latin typeface="Exo" panose="02000303000000000000" pitchFamily="2" charset="0"/>
                <a:ea typeface="+mn-ea"/>
                <a:cs typeface="+mn-cs"/>
              </a:rPr>
              <a:t> </a:t>
            </a:r>
            <a:r>
              <a:rPr kumimoji="0" lang="en-CA" sz="790" b="0" i="0" u="none" strike="noStrike" kern="1200" cap="none" spc="-15" normalizeH="0" baseline="0" noProof="0" dirty="0">
                <a:ln>
                  <a:noFill/>
                </a:ln>
                <a:solidFill>
                  <a:srgbClr val="000000"/>
                </a:solidFill>
                <a:effectLst/>
                <a:uLnTx/>
                <a:uFillTx/>
                <a:latin typeface="Exo" panose="02000303000000000000" pitchFamily="2" charset="0"/>
                <a:ea typeface="+mn-ea"/>
                <a:cs typeface="+mn-cs"/>
              </a:rPr>
              <a:t>Grou</a:t>
            </a:r>
            <a:r>
              <a:rPr kumimoji="0" lang="en-CA" sz="790" b="0" i="0" u="none" strike="noStrike" kern="1200" cap="none" spc="6" normalizeH="0" baseline="0" noProof="0" dirty="0">
                <a:ln>
                  <a:noFill/>
                </a:ln>
                <a:solidFill>
                  <a:srgbClr val="000000"/>
                </a:solidFill>
                <a:effectLst/>
                <a:uLnTx/>
                <a:uFillTx/>
                <a:latin typeface="Exo" panose="02000303000000000000" pitchFamily="2" charset="0"/>
                <a:ea typeface="+mn-ea"/>
                <a:cs typeface="+mn-cs"/>
              </a:rPr>
              <a:t>p   |   </a:t>
            </a:r>
            <a:fld id="{81D60167-4931-47E6-BA6A-407CBD079E47}" type="slidenum">
              <a:rPr kumimoji="0" sz="790" b="0" i="0" u="none" strike="noStrike" kern="1200" cap="none" spc="6" normalizeH="0" baseline="0" noProof="0" smtClean="0">
                <a:ln>
                  <a:noFill/>
                </a:ln>
                <a:solidFill>
                  <a:srgbClr val="000000"/>
                </a:solidFill>
                <a:effectLst/>
                <a:uLnTx/>
                <a:uFillTx/>
                <a:latin typeface="Exo" panose="02000303000000000000" pitchFamily="2" charset="0"/>
                <a:ea typeface="+mn-ea"/>
                <a:cs typeface="Arial" panose="020B0604020202020204" pitchFamily="34" charset="0"/>
              </a:rPr>
              <a:pPr marL="7700" marR="0" lvl="0" indent="0" algn="ctr" defTabSz="914400" rtl="0" eaLnBrk="1" fontAlgn="auto" latinLnBrk="0" hangingPunct="1">
                <a:lnSpc>
                  <a:spcPct val="100000"/>
                </a:lnSpc>
                <a:spcBef>
                  <a:spcPts val="161"/>
                </a:spcBef>
                <a:spcAft>
                  <a:spcPts val="0"/>
                </a:spcAft>
                <a:buClrTx/>
                <a:buSzTx/>
                <a:buFontTx/>
                <a:buNone/>
                <a:tabLst>
                  <a:tab pos="1309472" algn="l"/>
                </a:tabLst>
                <a:defRPr/>
              </a:pPr>
              <a:t>33</a:t>
            </a:fld>
            <a:endParaRPr kumimoji="0" sz="790" b="0" i="0" u="none" strike="noStrike" kern="1200" cap="none" spc="6" normalizeH="0" baseline="0" noProof="0" dirty="0">
              <a:ln>
                <a:noFill/>
              </a:ln>
              <a:solidFill>
                <a:srgbClr val="000000"/>
              </a:solidFill>
              <a:effectLst/>
              <a:uLnTx/>
              <a:uFillTx/>
              <a:latin typeface="Exo" panose="02000303000000000000" pitchFamily="2" charset="0"/>
              <a:ea typeface="+mn-ea"/>
              <a:cs typeface="Arial" panose="020B0604020202020204" pitchFamily="34" charset="0"/>
            </a:endParaRPr>
          </a:p>
        </p:txBody>
      </p:sp>
      <p:grpSp>
        <p:nvGrpSpPr>
          <p:cNvPr id="9" name="Group 8">
            <a:extLst>
              <a:ext uri="{FF2B5EF4-FFF2-40B4-BE49-F238E27FC236}">
                <a16:creationId xmlns:a16="http://schemas.microsoft.com/office/drawing/2014/main" id="{A6D9EDC3-727D-496F-99C2-EE2883056108}"/>
              </a:ext>
            </a:extLst>
          </p:cNvPr>
          <p:cNvGrpSpPr/>
          <p:nvPr/>
        </p:nvGrpSpPr>
        <p:grpSpPr>
          <a:xfrm>
            <a:off x="7999560" y="5731545"/>
            <a:ext cx="3887581" cy="656903"/>
            <a:chOff x="4973759" y="5628820"/>
            <a:chExt cx="4602565" cy="777717"/>
          </a:xfrm>
        </p:grpSpPr>
        <p:sp>
          <p:nvSpPr>
            <p:cNvPr id="10" name="Rectangle 9">
              <a:hlinkClick r:id="rId3"/>
              <a:extLst>
                <a:ext uri="{FF2B5EF4-FFF2-40B4-BE49-F238E27FC236}">
                  <a16:creationId xmlns:a16="http://schemas.microsoft.com/office/drawing/2014/main" id="{1FAC9034-E540-45CD-A48A-5661D33CB381}"/>
                </a:ext>
              </a:extLst>
            </p:cNvPr>
            <p:cNvSpPr/>
            <p:nvPr/>
          </p:nvSpPr>
          <p:spPr>
            <a:xfrm>
              <a:off x="5544329" y="5628820"/>
              <a:ext cx="4031995" cy="7777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43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Exo" panose="02000503000000000000" pitchFamily="2" charset="77"/>
                  <a:ea typeface="+mn-ea"/>
                  <a:cs typeface="+mn-cs"/>
                </a:rPr>
                <a:t>Download the </a:t>
              </a:r>
              <a:r>
                <a:rPr kumimoji="0" lang="en-US" sz="1200" b="0" i="1" u="none" strike="noStrike" kern="1200" cap="none" spc="0" normalizeH="0" baseline="0" noProof="0" dirty="0">
                  <a:ln>
                    <a:noFill/>
                  </a:ln>
                  <a:solidFill>
                    <a:srgbClr val="FFFFFF"/>
                  </a:solidFill>
                  <a:effectLst/>
                  <a:uLnTx/>
                  <a:uFillTx/>
                  <a:latin typeface="Exo" panose="02000503000000000000" pitchFamily="2" charset="77"/>
                  <a:ea typeface="+mn-ea"/>
                  <a:cs typeface="+mn-cs"/>
                </a:rPr>
                <a:t>Durable Goods Manufacturing Industry Impacts on IT Strategy: Senior Management Presentation Template</a:t>
              </a:r>
            </a:p>
          </p:txBody>
        </p:sp>
        <p:sp>
          <p:nvSpPr>
            <p:cNvPr id="11" name="Rectangle 10">
              <a:extLst>
                <a:ext uri="{FF2B5EF4-FFF2-40B4-BE49-F238E27FC236}">
                  <a16:creationId xmlns:a16="http://schemas.microsoft.com/office/drawing/2014/main" id="{BDF8A299-5531-49F9-96FA-C0878A14B02C}"/>
                </a:ext>
              </a:extLst>
            </p:cNvPr>
            <p:cNvSpPr>
              <a:spLocks/>
            </p:cNvSpPr>
            <p:nvPr/>
          </p:nvSpPr>
          <p:spPr>
            <a:xfrm>
              <a:off x="4973759" y="5630500"/>
              <a:ext cx="569559" cy="776037"/>
            </a:xfrm>
            <a:prstGeom prst="rect">
              <a:avLst/>
            </a:prstGeom>
            <a:solidFill>
              <a:srgbClr val="1E5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43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Exo" panose="02000503000000000000" pitchFamily="2" charset="77"/>
                <a:ea typeface="+mn-ea"/>
                <a:cs typeface="+mn-cs"/>
              </a:endParaRPr>
            </a:p>
          </p:txBody>
        </p:sp>
        <p:pic>
          <p:nvPicPr>
            <p:cNvPr id="13" name="Picture 12">
              <a:extLst>
                <a:ext uri="{FF2B5EF4-FFF2-40B4-BE49-F238E27FC236}">
                  <a16:creationId xmlns:a16="http://schemas.microsoft.com/office/drawing/2014/main" id="{A9AA44A5-7B08-448D-8DBB-58CBDA7A4E0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5102900" y="5843780"/>
              <a:ext cx="308823" cy="308824"/>
            </a:xfrm>
            <a:prstGeom prst="rect">
              <a:avLst/>
            </a:prstGeom>
          </p:spPr>
        </p:pic>
      </p:grpSp>
      <p:grpSp>
        <p:nvGrpSpPr>
          <p:cNvPr id="14" name="Group 13">
            <a:extLst>
              <a:ext uri="{FF2B5EF4-FFF2-40B4-BE49-F238E27FC236}">
                <a16:creationId xmlns:a16="http://schemas.microsoft.com/office/drawing/2014/main" id="{AA31580C-8103-4184-9E87-68F0DAF44C3D}"/>
              </a:ext>
            </a:extLst>
          </p:cNvPr>
          <p:cNvGrpSpPr/>
          <p:nvPr/>
        </p:nvGrpSpPr>
        <p:grpSpPr>
          <a:xfrm>
            <a:off x="7966609" y="2905950"/>
            <a:ext cx="3887581" cy="469358"/>
            <a:chOff x="4973759" y="5628820"/>
            <a:chExt cx="4602565" cy="555680"/>
          </a:xfrm>
        </p:grpSpPr>
        <p:sp>
          <p:nvSpPr>
            <p:cNvPr id="15" name="Rectangle 14">
              <a:hlinkClick r:id="rId5"/>
              <a:extLst>
                <a:ext uri="{FF2B5EF4-FFF2-40B4-BE49-F238E27FC236}">
                  <a16:creationId xmlns:a16="http://schemas.microsoft.com/office/drawing/2014/main" id="{489FCF18-48E4-4A12-A5F4-027ADDA357BE}"/>
                </a:ext>
              </a:extLst>
            </p:cNvPr>
            <p:cNvSpPr/>
            <p:nvPr/>
          </p:nvSpPr>
          <p:spPr>
            <a:xfrm>
              <a:off x="5544329" y="5628820"/>
              <a:ext cx="4031995" cy="55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43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Exo" panose="02000503000000000000" pitchFamily="2" charset="77"/>
                  <a:ea typeface="+mn-ea"/>
                  <a:cs typeface="+mn-cs"/>
                </a:rPr>
                <a:t>Download the </a:t>
              </a:r>
              <a:r>
                <a:rPr kumimoji="0" lang="en-US" sz="1200" b="0" i="1" u="none" strike="noStrike" kern="1200" cap="none" spc="0" normalizeH="0" baseline="0" noProof="0" dirty="0">
                  <a:ln>
                    <a:noFill/>
                  </a:ln>
                  <a:solidFill>
                    <a:srgbClr val="FFFFFF"/>
                  </a:solidFill>
                  <a:effectLst/>
                  <a:uLnTx/>
                  <a:uFillTx/>
                  <a:latin typeface="Exo" panose="02000503000000000000" pitchFamily="2" charset="77"/>
                  <a:ea typeface="+mn-ea"/>
                  <a:cs typeface="+mn-cs"/>
                </a:rPr>
                <a:t>Durable Goods Manufacturing IT Strategy Initiatives Workbook</a:t>
              </a:r>
            </a:p>
          </p:txBody>
        </p:sp>
        <p:sp>
          <p:nvSpPr>
            <p:cNvPr id="16" name="Rectangle 15">
              <a:extLst>
                <a:ext uri="{FF2B5EF4-FFF2-40B4-BE49-F238E27FC236}">
                  <a16:creationId xmlns:a16="http://schemas.microsoft.com/office/drawing/2014/main" id="{8E0BE475-06F3-4563-8023-B51348870093}"/>
                </a:ext>
              </a:extLst>
            </p:cNvPr>
            <p:cNvSpPr>
              <a:spLocks/>
            </p:cNvSpPr>
            <p:nvPr/>
          </p:nvSpPr>
          <p:spPr>
            <a:xfrm>
              <a:off x="4973759" y="5630500"/>
              <a:ext cx="569559" cy="554000"/>
            </a:xfrm>
            <a:prstGeom prst="rect">
              <a:avLst/>
            </a:prstGeom>
            <a:solidFill>
              <a:srgbClr val="1E5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43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Exo" panose="02000503000000000000" pitchFamily="2" charset="77"/>
                <a:ea typeface="+mn-ea"/>
                <a:cs typeface="+mn-cs"/>
              </a:endParaRPr>
            </a:p>
          </p:txBody>
        </p:sp>
        <p:pic>
          <p:nvPicPr>
            <p:cNvPr id="17" name="Picture 16">
              <a:extLst>
                <a:ext uri="{FF2B5EF4-FFF2-40B4-BE49-F238E27FC236}">
                  <a16:creationId xmlns:a16="http://schemas.microsoft.com/office/drawing/2014/main" id="{01F8FF90-D288-4FB2-B47B-9D6D98B6D1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5102900" y="5756002"/>
              <a:ext cx="308823" cy="308824"/>
            </a:xfrm>
            <a:prstGeom prst="rect">
              <a:avLst/>
            </a:prstGeom>
          </p:spPr>
        </p:pic>
      </p:grpSp>
      <p:pic>
        <p:nvPicPr>
          <p:cNvPr id="20" name="Picture 19">
            <a:extLst>
              <a:ext uri="{FF2B5EF4-FFF2-40B4-BE49-F238E27FC236}">
                <a16:creationId xmlns:a16="http://schemas.microsoft.com/office/drawing/2014/main" id="{0FA12566-0C2B-4E09-9063-C2EBB71494BC}"/>
              </a:ext>
            </a:extLst>
          </p:cNvPr>
          <p:cNvPicPr>
            <a:picLocks noChangeAspect="1"/>
          </p:cNvPicPr>
          <p:nvPr/>
        </p:nvPicPr>
        <p:blipFill rotWithShape="1">
          <a:blip r:embed="rId6"/>
          <a:srcRect l="27078" t="22857" r="13214" b="18614"/>
          <a:stretch/>
        </p:blipFill>
        <p:spPr>
          <a:xfrm>
            <a:off x="4932220" y="908204"/>
            <a:ext cx="2573129" cy="1432941"/>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id="{1FBD7B32-FF39-4C8D-9272-4B90D3A6146A}"/>
              </a:ext>
            </a:extLst>
          </p:cNvPr>
          <p:cNvPicPr>
            <a:picLocks noChangeAspect="1"/>
          </p:cNvPicPr>
          <p:nvPr/>
        </p:nvPicPr>
        <p:blipFill rotWithShape="1">
          <a:blip r:embed="rId7"/>
          <a:srcRect l="22110" t="22511" r="9806" b="9975"/>
          <a:stretch/>
        </p:blipFill>
        <p:spPr>
          <a:xfrm>
            <a:off x="4991535" y="3717827"/>
            <a:ext cx="2558011" cy="142684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9435762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5">
            <a:extLst>
              <a:ext uri="{FF2B5EF4-FFF2-40B4-BE49-F238E27FC236}">
                <a16:creationId xmlns:a16="http://schemas.microsoft.com/office/drawing/2014/main" id="{463284CD-7D2E-4918-9F0B-3D9B88379DC2}"/>
              </a:ext>
            </a:extLst>
          </p:cNvPr>
          <p:cNvSpPr>
            <a:spLocks noGrp="1"/>
          </p:cNvSpPr>
          <p:nvPr>
            <p:ph type="title"/>
          </p:nvPr>
        </p:nvSpPr>
        <p:spPr>
          <a:xfrm>
            <a:off x="352800" y="530399"/>
            <a:ext cx="10946820" cy="692760"/>
          </a:xfrm>
        </p:spPr>
        <p:txBody>
          <a:bodyPr/>
          <a:lstStyle/>
          <a:p>
            <a:pPr lvl="0">
              <a:defRPr/>
            </a:pPr>
            <a:r>
              <a:rPr lang="en-US" sz="3600" b="1" dirty="0">
                <a:solidFill>
                  <a:srgbClr val="2576B7"/>
                </a:solidFill>
              </a:rPr>
              <a:t>Take best advantage of your industry benchmarking &amp; roundtable experiences</a:t>
            </a:r>
          </a:p>
        </p:txBody>
      </p:sp>
      <p:sp>
        <p:nvSpPr>
          <p:cNvPr id="32" name="Title 5">
            <a:extLst>
              <a:ext uri="{FF2B5EF4-FFF2-40B4-BE49-F238E27FC236}">
                <a16:creationId xmlns:a16="http://schemas.microsoft.com/office/drawing/2014/main" id="{835AFDEE-0C92-4C3D-9E35-2E4D5588BE02}"/>
              </a:ext>
            </a:extLst>
          </p:cNvPr>
          <p:cNvSpPr txBox="1">
            <a:spLocks/>
          </p:cNvSpPr>
          <p:nvPr/>
        </p:nvSpPr>
        <p:spPr>
          <a:xfrm>
            <a:off x="433753" y="1630309"/>
            <a:ext cx="11400350" cy="47897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000" b="0" i="0" kern="1200">
                <a:solidFill>
                  <a:srgbClr val="717272"/>
                </a:solidFill>
                <a:latin typeface="Montserrat" pitchFamily="2" charset="77"/>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a:ln>
                  <a:noFill/>
                </a:ln>
                <a:solidFill>
                  <a:srgbClr val="4A4A4A"/>
                </a:solidFill>
                <a:effectLst/>
                <a:uLnTx/>
                <a:uFillTx/>
                <a:latin typeface="Montserrat" pitchFamily="2" charset="77"/>
                <a:ea typeface="+mj-ea"/>
                <a:cs typeface="+mj-cs"/>
              </a:rPr>
              <a:t>With 36 planned experiences in each industry sector every year, how you participate is up to you.</a:t>
            </a:r>
          </a:p>
        </p:txBody>
      </p:sp>
      <p:sp>
        <p:nvSpPr>
          <p:cNvPr id="21" name="Slide Number Placeholder 1">
            <a:extLst>
              <a:ext uri="{FF2B5EF4-FFF2-40B4-BE49-F238E27FC236}">
                <a16:creationId xmlns:a16="http://schemas.microsoft.com/office/drawing/2014/main" id="{BB5F0485-E50D-4059-A4FA-11E9F1FCD57B}"/>
              </a:ext>
            </a:extLst>
          </p:cNvPr>
          <p:cNvSpPr txBox="1">
            <a:spLocks/>
          </p:cNvSpPr>
          <p:nvPr/>
        </p:nvSpPr>
        <p:spPr>
          <a:xfrm>
            <a:off x="9593689" y="6431676"/>
            <a:ext cx="2240414" cy="12125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0" marR="0" lvl="0" indent="0" algn="r" defTabSz="914400" rtl="0" eaLnBrk="1" fontAlgn="auto" latinLnBrk="0" hangingPunct="1">
              <a:lnSpc>
                <a:spcPct val="100000"/>
              </a:lnSpc>
              <a:spcBef>
                <a:spcPts val="161"/>
              </a:spcBef>
              <a:spcAft>
                <a:spcPts val="0"/>
              </a:spcAft>
              <a:buClrTx/>
              <a:buSzTx/>
              <a:buFontTx/>
              <a:buNone/>
              <a:tabLst>
                <a:tab pos="1309472" algn="l"/>
              </a:tabLst>
              <a:defRPr/>
            </a:pPr>
            <a:r>
              <a:rPr kumimoji="0" lang="en-CA" sz="790" b="0" i="0" u="none" strike="noStrike" kern="1200" cap="none" spc="0" normalizeH="0" baseline="0" noProof="0" dirty="0">
                <a:ln>
                  <a:noFill/>
                </a:ln>
                <a:solidFill>
                  <a:srgbClr val="000000">
                    <a:lumMod val="50000"/>
                    <a:lumOff val="50000"/>
                  </a:srgbClr>
                </a:solidFill>
                <a:effectLst/>
                <a:uLnTx/>
                <a:uFillTx/>
                <a:latin typeface="Exo" panose="02000303000000000000" pitchFamily="2" charset="0"/>
                <a:ea typeface="+mn-ea"/>
                <a:cs typeface="+mn-cs"/>
              </a:rPr>
              <a:t>Info-Tech Research Group   |   </a:t>
            </a:r>
            <a:fld id="{81D60167-4931-47E6-BA6A-407CBD079E47}" type="slidenum">
              <a:rPr kumimoji="0" sz="790" b="0" i="0" u="none" strike="noStrike" kern="1200" cap="none" spc="0" normalizeH="0" baseline="0" noProof="0" smtClean="0">
                <a:ln>
                  <a:noFill/>
                </a:ln>
                <a:solidFill>
                  <a:srgbClr val="000000">
                    <a:lumMod val="50000"/>
                    <a:lumOff val="50000"/>
                  </a:srgbClr>
                </a:solidFill>
                <a:effectLst/>
                <a:uLnTx/>
                <a:uFillTx/>
                <a:latin typeface="Exo" panose="02000303000000000000" pitchFamily="2" charset="0"/>
                <a:ea typeface="+mn-ea"/>
                <a:cs typeface="Arial" panose="020B0604020202020204" pitchFamily="34" charset="0"/>
              </a:rPr>
              <a:pPr marL="7700" marR="0" lvl="0" indent="0" algn="r" defTabSz="914400" rtl="0" eaLnBrk="1" fontAlgn="auto" latinLnBrk="0" hangingPunct="1">
                <a:lnSpc>
                  <a:spcPct val="100000"/>
                </a:lnSpc>
                <a:spcBef>
                  <a:spcPts val="161"/>
                </a:spcBef>
                <a:spcAft>
                  <a:spcPts val="0"/>
                </a:spcAft>
                <a:buClrTx/>
                <a:buSzTx/>
                <a:buFontTx/>
                <a:buNone/>
                <a:tabLst>
                  <a:tab pos="1309472" algn="l"/>
                </a:tabLst>
                <a:defRPr/>
              </a:pPr>
              <a:t>34</a:t>
            </a:fld>
            <a:endParaRPr kumimoji="0" sz="790" b="0" i="0" u="none" strike="noStrike" kern="1200" cap="none" spc="0" normalizeH="0" baseline="0" noProof="0" dirty="0">
              <a:ln>
                <a:noFill/>
              </a:ln>
              <a:solidFill>
                <a:srgbClr val="000000">
                  <a:lumMod val="50000"/>
                  <a:lumOff val="50000"/>
                </a:srgbClr>
              </a:solidFill>
              <a:effectLst/>
              <a:uLnTx/>
              <a:uFillTx/>
              <a:latin typeface="Exo" panose="02000303000000000000" pitchFamily="2" charset="0"/>
              <a:ea typeface="+mn-ea"/>
              <a:cs typeface="Arial" panose="020B0604020202020204" pitchFamily="34" charset="0"/>
            </a:endParaRPr>
          </a:p>
        </p:txBody>
      </p:sp>
      <p:sp>
        <p:nvSpPr>
          <p:cNvPr id="24" name="Text Placeholder 3">
            <a:extLst>
              <a:ext uri="{FF2B5EF4-FFF2-40B4-BE49-F238E27FC236}">
                <a16:creationId xmlns:a16="http://schemas.microsoft.com/office/drawing/2014/main" id="{E7298CA2-119E-BA48-A3B5-85E139E8E0CA}"/>
              </a:ext>
            </a:extLst>
          </p:cNvPr>
          <p:cNvSpPr txBox="1">
            <a:spLocks/>
          </p:cNvSpPr>
          <p:nvPr/>
        </p:nvSpPr>
        <p:spPr>
          <a:xfrm>
            <a:off x="1017396" y="2764483"/>
            <a:ext cx="2745745" cy="478971"/>
          </a:xfrm>
          <a:prstGeom prst="rect">
            <a:avLst/>
          </a:prstGeom>
        </p:spPr>
        <p:txBody>
          <a:bodyPr vert="horz" lIns="0" tIns="0" rIns="0" bIns="0" numCol="1" spcCol="292608" rtlCol="0">
            <a:noAutofit/>
          </a:bodyPr>
          <a:lstStyle>
            <a:lvl1pPr marL="179370" indent="-179370" algn="l" defTabSz="914400" rtl="0" eaLnBrk="1" latinLnBrk="0" hangingPunct="1">
              <a:lnSpc>
                <a:spcPct val="110000"/>
              </a:lnSpc>
              <a:spcBef>
                <a:spcPts val="1000"/>
              </a:spcBef>
              <a:buFont typeface="Arial" panose="020B0604020202020204" pitchFamily="34" charset="0"/>
              <a:buNone/>
              <a:tabLst/>
              <a:defRPr sz="1400" b="1" i="0" kern="1200">
                <a:solidFill>
                  <a:srgbClr val="000000"/>
                </a:solidFill>
                <a:latin typeface="Roboto Condensed Light" panose="02000000000000000000" pitchFamily="2" charset="0"/>
                <a:ea typeface="Roboto Condensed Light" panose="02000000000000000000" pitchFamily="2" charset="0"/>
                <a:cs typeface="+mn-cs"/>
              </a:defRPr>
            </a:lvl1pPr>
            <a:lvl2pPr marL="628587" indent="-171433" algn="l" defTabSz="914400" rtl="0" eaLnBrk="1" latinLnBrk="0" hangingPunct="1">
              <a:lnSpc>
                <a:spcPct val="110000"/>
              </a:lnSpc>
              <a:spcBef>
                <a:spcPts val="500"/>
              </a:spcBef>
              <a:buFont typeface="Arial" panose="020B0604020202020204" pitchFamily="34" charset="0"/>
              <a:buChar char="•"/>
              <a:tabLst/>
              <a:defRPr sz="1400" b="0" i="0" kern="1200">
                <a:solidFill>
                  <a:srgbClr val="000000"/>
                </a:solidFill>
                <a:latin typeface="Roboto Condensed Light" panose="02000000000000000000" pitchFamily="2" charset="0"/>
                <a:ea typeface="Roboto Condensed Light" panose="02000000000000000000" pitchFamily="2" charset="0"/>
                <a:cs typeface="+mn-cs"/>
              </a:defRPr>
            </a:lvl2pPr>
            <a:lvl3pPr marL="1088916" indent="-174608" algn="l" defTabSz="914400" rtl="0" eaLnBrk="1" latinLnBrk="0" hangingPunct="1">
              <a:lnSpc>
                <a:spcPct val="110000"/>
              </a:lnSpc>
              <a:spcBef>
                <a:spcPts val="500"/>
              </a:spcBef>
              <a:buFont typeface="Arial" panose="020B0604020202020204" pitchFamily="34" charset="0"/>
              <a:buChar char="•"/>
              <a:tabLst/>
              <a:defRPr sz="1400" b="0" i="0" kern="1200">
                <a:solidFill>
                  <a:srgbClr val="000000"/>
                </a:solidFill>
                <a:latin typeface="Roboto Condensed Light" panose="02000000000000000000" pitchFamily="2" charset="0"/>
                <a:ea typeface="Roboto Condensed Light" panose="02000000000000000000" pitchFamily="2" charset="0"/>
                <a:cs typeface="+mn-cs"/>
              </a:defRPr>
            </a:lvl3pPr>
            <a:lvl4pPr marL="1549245" indent="-177782" algn="l" defTabSz="914400" rtl="0" eaLnBrk="1" latinLnBrk="0" hangingPunct="1">
              <a:lnSpc>
                <a:spcPct val="110000"/>
              </a:lnSpc>
              <a:spcBef>
                <a:spcPts val="500"/>
              </a:spcBef>
              <a:buFont typeface="Arial" panose="020B0604020202020204" pitchFamily="34" charset="0"/>
              <a:buChar char="•"/>
              <a:tabLst/>
              <a:defRPr sz="1400" b="0" i="0" kern="1200">
                <a:solidFill>
                  <a:srgbClr val="000000"/>
                </a:solidFill>
                <a:latin typeface="Roboto Condensed Light" panose="02000000000000000000" pitchFamily="2" charset="0"/>
                <a:ea typeface="Roboto Condensed Light" panose="02000000000000000000" pitchFamily="2" charset="0"/>
                <a:cs typeface="+mn-cs"/>
              </a:defRPr>
            </a:lvl4pPr>
            <a:lvl5pPr marL="2000050" indent="-171433" algn="l" defTabSz="914400" rtl="0" eaLnBrk="1" latinLnBrk="0" hangingPunct="1">
              <a:lnSpc>
                <a:spcPct val="110000"/>
              </a:lnSpc>
              <a:spcBef>
                <a:spcPts val="500"/>
              </a:spcBef>
              <a:buFont typeface="Arial" panose="020B0604020202020204" pitchFamily="34" charset="0"/>
              <a:buChar char="•"/>
              <a:tabLst/>
              <a:defRPr sz="1400" b="0" i="0" kern="1200">
                <a:solidFill>
                  <a:srgbClr val="000000"/>
                </a:solidFill>
                <a:latin typeface="Roboto Condensed Light" panose="02000000000000000000" pitchFamily="2" charset="0"/>
                <a:ea typeface="Roboto Condensed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Read all the research, talk to the analysts, do all the benchmarks, and attend all the roundtables.</a:t>
            </a:r>
          </a:p>
          <a:p>
            <a:pPr marL="285750" marR="0" lvl="0" indent="-28575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CA" sz="12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endParaRPr>
          </a:p>
        </p:txBody>
      </p:sp>
      <p:sp>
        <p:nvSpPr>
          <p:cNvPr id="35" name="Rectangle 34">
            <a:extLst>
              <a:ext uri="{FF2B5EF4-FFF2-40B4-BE49-F238E27FC236}">
                <a16:creationId xmlns:a16="http://schemas.microsoft.com/office/drawing/2014/main" id="{D1704D72-243A-454F-A7F3-9DBE0AE14285}"/>
              </a:ext>
            </a:extLst>
          </p:cNvPr>
          <p:cNvSpPr/>
          <p:nvPr/>
        </p:nvSpPr>
        <p:spPr>
          <a:xfrm rot="5400000">
            <a:off x="2285267" y="1069971"/>
            <a:ext cx="253882" cy="27896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1" i="0" u="none" strike="noStrike" kern="1200" cap="none" spc="0" normalizeH="0" baseline="0" noProof="0" dirty="0">
                <a:ln>
                  <a:noFill/>
                </a:ln>
                <a:solidFill>
                  <a:srgbClr val="494949">
                    <a:lumMod val="75000"/>
                  </a:srgbClr>
                </a:solidFill>
                <a:effectLst/>
                <a:uLnTx/>
                <a:uFillTx/>
                <a:latin typeface="Montserrat" panose="00000500000000000000" pitchFamily="2" charset="0"/>
                <a:ea typeface="Roboto Light" panose="02000000000000000000" pitchFamily="2" charset="0"/>
                <a:cs typeface="+mn-cs"/>
              </a:rPr>
              <a:t>THE FULL EXPERIENCE</a:t>
            </a:r>
          </a:p>
        </p:txBody>
      </p:sp>
      <p:sp>
        <p:nvSpPr>
          <p:cNvPr id="37" name="Text Placeholder 3">
            <a:extLst>
              <a:ext uri="{FF2B5EF4-FFF2-40B4-BE49-F238E27FC236}">
                <a16:creationId xmlns:a16="http://schemas.microsoft.com/office/drawing/2014/main" id="{EBADBA68-C238-5F4E-85E7-872117D76512}"/>
              </a:ext>
            </a:extLst>
          </p:cNvPr>
          <p:cNvSpPr txBox="1">
            <a:spLocks/>
          </p:cNvSpPr>
          <p:nvPr/>
        </p:nvSpPr>
        <p:spPr>
          <a:xfrm>
            <a:off x="4980899" y="2764484"/>
            <a:ext cx="2745745" cy="478971"/>
          </a:xfrm>
          <a:prstGeom prst="rect">
            <a:avLst/>
          </a:prstGeom>
        </p:spPr>
        <p:txBody>
          <a:bodyPr vert="horz" lIns="0" tIns="0" rIns="0" bIns="0" numCol="1" spcCol="292608" rtlCol="0">
            <a:noAutofit/>
          </a:bodyPr>
          <a:lstStyle>
            <a:lvl1pPr marL="179370" indent="-179370" algn="l" defTabSz="914400" rtl="0" eaLnBrk="1" latinLnBrk="0" hangingPunct="1">
              <a:lnSpc>
                <a:spcPct val="110000"/>
              </a:lnSpc>
              <a:spcBef>
                <a:spcPts val="1000"/>
              </a:spcBef>
              <a:buFont typeface="Arial" panose="020B0604020202020204" pitchFamily="34" charset="0"/>
              <a:buNone/>
              <a:tabLst/>
              <a:defRPr sz="1400" b="1" i="0" kern="1200">
                <a:solidFill>
                  <a:srgbClr val="000000"/>
                </a:solidFill>
                <a:latin typeface="Roboto Condensed Light" panose="02000000000000000000" pitchFamily="2" charset="0"/>
                <a:ea typeface="Roboto Condensed Light" panose="02000000000000000000" pitchFamily="2" charset="0"/>
                <a:cs typeface="+mn-cs"/>
              </a:defRPr>
            </a:lvl1pPr>
            <a:lvl2pPr marL="628587" indent="-171433" algn="l" defTabSz="914400" rtl="0" eaLnBrk="1" latinLnBrk="0" hangingPunct="1">
              <a:lnSpc>
                <a:spcPct val="110000"/>
              </a:lnSpc>
              <a:spcBef>
                <a:spcPts val="500"/>
              </a:spcBef>
              <a:buFont typeface="Arial" panose="020B0604020202020204" pitchFamily="34" charset="0"/>
              <a:buChar char="•"/>
              <a:tabLst/>
              <a:defRPr sz="1400" b="0" i="0" kern="1200">
                <a:solidFill>
                  <a:srgbClr val="000000"/>
                </a:solidFill>
                <a:latin typeface="Roboto Condensed Light" panose="02000000000000000000" pitchFamily="2" charset="0"/>
                <a:ea typeface="Roboto Condensed Light" panose="02000000000000000000" pitchFamily="2" charset="0"/>
                <a:cs typeface="+mn-cs"/>
              </a:defRPr>
            </a:lvl2pPr>
            <a:lvl3pPr marL="1088916" indent="-174608" algn="l" defTabSz="914400" rtl="0" eaLnBrk="1" latinLnBrk="0" hangingPunct="1">
              <a:lnSpc>
                <a:spcPct val="110000"/>
              </a:lnSpc>
              <a:spcBef>
                <a:spcPts val="500"/>
              </a:spcBef>
              <a:buFont typeface="Arial" panose="020B0604020202020204" pitchFamily="34" charset="0"/>
              <a:buChar char="•"/>
              <a:tabLst/>
              <a:defRPr sz="1400" b="0" i="0" kern="1200">
                <a:solidFill>
                  <a:srgbClr val="000000"/>
                </a:solidFill>
                <a:latin typeface="Roboto Condensed Light" panose="02000000000000000000" pitchFamily="2" charset="0"/>
                <a:ea typeface="Roboto Condensed Light" panose="02000000000000000000" pitchFamily="2" charset="0"/>
                <a:cs typeface="+mn-cs"/>
              </a:defRPr>
            </a:lvl3pPr>
            <a:lvl4pPr marL="1549245" indent="-177782" algn="l" defTabSz="914400" rtl="0" eaLnBrk="1" latinLnBrk="0" hangingPunct="1">
              <a:lnSpc>
                <a:spcPct val="110000"/>
              </a:lnSpc>
              <a:spcBef>
                <a:spcPts val="500"/>
              </a:spcBef>
              <a:buFont typeface="Arial" panose="020B0604020202020204" pitchFamily="34" charset="0"/>
              <a:buChar char="•"/>
              <a:tabLst/>
              <a:defRPr sz="1400" b="0" i="0" kern="1200">
                <a:solidFill>
                  <a:srgbClr val="000000"/>
                </a:solidFill>
                <a:latin typeface="Roboto Condensed Light" panose="02000000000000000000" pitchFamily="2" charset="0"/>
                <a:ea typeface="Roboto Condensed Light" panose="02000000000000000000" pitchFamily="2" charset="0"/>
                <a:cs typeface="+mn-cs"/>
              </a:defRPr>
            </a:lvl4pPr>
            <a:lvl5pPr marL="2000050" indent="-171433" algn="l" defTabSz="914400" rtl="0" eaLnBrk="1" latinLnBrk="0" hangingPunct="1">
              <a:lnSpc>
                <a:spcPct val="110000"/>
              </a:lnSpc>
              <a:spcBef>
                <a:spcPts val="500"/>
              </a:spcBef>
              <a:buFont typeface="Arial" panose="020B0604020202020204" pitchFamily="34" charset="0"/>
              <a:buChar char="•"/>
              <a:tabLst/>
              <a:defRPr sz="1400" b="0" i="0" kern="1200">
                <a:solidFill>
                  <a:srgbClr val="000000"/>
                </a:solidFill>
                <a:latin typeface="Roboto Condensed Light" panose="02000000000000000000" pitchFamily="2" charset="0"/>
                <a:ea typeface="Roboto Condensed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Choose to read the published research and take action on your own using our step-by-step written guidance. </a:t>
            </a:r>
          </a:p>
          <a:p>
            <a:pPr marL="285750" marR="0" lvl="0" indent="-28575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CA" sz="12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endParaRPr>
          </a:p>
        </p:txBody>
      </p:sp>
      <p:sp>
        <p:nvSpPr>
          <p:cNvPr id="38" name="Rectangle 37">
            <a:extLst>
              <a:ext uri="{FF2B5EF4-FFF2-40B4-BE49-F238E27FC236}">
                <a16:creationId xmlns:a16="http://schemas.microsoft.com/office/drawing/2014/main" id="{23FFF665-6440-7A48-819F-2EB68BBF9355}"/>
              </a:ext>
            </a:extLst>
          </p:cNvPr>
          <p:cNvSpPr/>
          <p:nvPr/>
        </p:nvSpPr>
        <p:spPr>
          <a:xfrm rot="5400000">
            <a:off x="6248771" y="1069972"/>
            <a:ext cx="253882" cy="27896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1" i="0" u="none" strike="noStrike" kern="1200" cap="none" spc="0" normalizeH="0" baseline="0" noProof="0" dirty="0">
                <a:ln>
                  <a:noFill/>
                </a:ln>
                <a:solidFill>
                  <a:srgbClr val="494949">
                    <a:lumMod val="75000"/>
                  </a:srgbClr>
                </a:solidFill>
                <a:effectLst/>
                <a:uLnTx/>
                <a:uFillTx/>
                <a:latin typeface="Montserrat" panose="00000500000000000000" pitchFamily="2" charset="0"/>
                <a:ea typeface="Roboto Light" panose="02000000000000000000" pitchFamily="2" charset="0"/>
                <a:cs typeface="+mn-cs"/>
              </a:rPr>
              <a:t>DO-IT-YOURSELF</a:t>
            </a:r>
          </a:p>
        </p:txBody>
      </p:sp>
      <p:sp>
        <p:nvSpPr>
          <p:cNvPr id="39" name="Text Placeholder 3">
            <a:extLst>
              <a:ext uri="{FF2B5EF4-FFF2-40B4-BE49-F238E27FC236}">
                <a16:creationId xmlns:a16="http://schemas.microsoft.com/office/drawing/2014/main" id="{4EEB2798-662A-6542-9F36-6A3B3F6D37F3}"/>
              </a:ext>
            </a:extLst>
          </p:cNvPr>
          <p:cNvSpPr txBox="1">
            <a:spLocks/>
          </p:cNvSpPr>
          <p:nvPr/>
        </p:nvSpPr>
        <p:spPr>
          <a:xfrm>
            <a:off x="8897446" y="2764484"/>
            <a:ext cx="2745745" cy="802896"/>
          </a:xfrm>
          <a:prstGeom prst="rect">
            <a:avLst/>
          </a:prstGeom>
        </p:spPr>
        <p:txBody>
          <a:bodyPr vert="horz" lIns="0" tIns="0" rIns="0" bIns="0" numCol="1" spcCol="292608" rtlCol="0">
            <a:noAutofit/>
          </a:bodyPr>
          <a:lstStyle>
            <a:lvl1pPr marL="179370" indent="-179370" algn="l" defTabSz="914400" rtl="0" eaLnBrk="1" latinLnBrk="0" hangingPunct="1">
              <a:lnSpc>
                <a:spcPct val="110000"/>
              </a:lnSpc>
              <a:spcBef>
                <a:spcPts val="1000"/>
              </a:spcBef>
              <a:buFont typeface="Arial" panose="020B0604020202020204" pitchFamily="34" charset="0"/>
              <a:buNone/>
              <a:tabLst/>
              <a:defRPr sz="1400" b="1" i="0" kern="1200">
                <a:solidFill>
                  <a:srgbClr val="000000"/>
                </a:solidFill>
                <a:latin typeface="Roboto Condensed Light" panose="02000000000000000000" pitchFamily="2" charset="0"/>
                <a:ea typeface="Roboto Condensed Light" panose="02000000000000000000" pitchFamily="2" charset="0"/>
                <a:cs typeface="+mn-cs"/>
              </a:defRPr>
            </a:lvl1pPr>
            <a:lvl2pPr marL="628587" indent="-171433" algn="l" defTabSz="914400" rtl="0" eaLnBrk="1" latinLnBrk="0" hangingPunct="1">
              <a:lnSpc>
                <a:spcPct val="110000"/>
              </a:lnSpc>
              <a:spcBef>
                <a:spcPts val="500"/>
              </a:spcBef>
              <a:buFont typeface="Arial" panose="020B0604020202020204" pitchFamily="34" charset="0"/>
              <a:buChar char="•"/>
              <a:tabLst/>
              <a:defRPr sz="1400" b="0" i="0" kern="1200">
                <a:solidFill>
                  <a:srgbClr val="000000"/>
                </a:solidFill>
                <a:latin typeface="Roboto Condensed Light" panose="02000000000000000000" pitchFamily="2" charset="0"/>
                <a:ea typeface="Roboto Condensed Light" panose="02000000000000000000" pitchFamily="2" charset="0"/>
                <a:cs typeface="+mn-cs"/>
              </a:defRPr>
            </a:lvl2pPr>
            <a:lvl3pPr marL="1088916" indent="-174608" algn="l" defTabSz="914400" rtl="0" eaLnBrk="1" latinLnBrk="0" hangingPunct="1">
              <a:lnSpc>
                <a:spcPct val="110000"/>
              </a:lnSpc>
              <a:spcBef>
                <a:spcPts val="500"/>
              </a:spcBef>
              <a:buFont typeface="Arial" panose="020B0604020202020204" pitchFamily="34" charset="0"/>
              <a:buChar char="•"/>
              <a:tabLst/>
              <a:defRPr sz="1400" b="0" i="0" kern="1200">
                <a:solidFill>
                  <a:srgbClr val="000000"/>
                </a:solidFill>
                <a:latin typeface="Roboto Condensed Light" panose="02000000000000000000" pitchFamily="2" charset="0"/>
                <a:ea typeface="Roboto Condensed Light" panose="02000000000000000000" pitchFamily="2" charset="0"/>
                <a:cs typeface="+mn-cs"/>
              </a:defRPr>
            </a:lvl3pPr>
            <a:lvl4pPr marL="1549245" indent="-177782" algn="l" defTabSz="914400" rtl="0" eaLnBrk="1" latinLnBrk="0" hangingPunct="1">
              <a:lnSpc>
                <a:spcPct val="110000"/>
              </a:lnSpc>
              <a:spcBef>
                <a:spcPts val="500"/>
              </a:spcBef>
              <a:buFont typeface="Arial" panose="020B0604020202020204" pitchFamily="34" charset="0"/>
              <a:buChar char="•"/>
              <a:tabLst/>
              <a:defRPr sz="1400" b="0" i="0" kern="1200">
                <a:solidFill>
                  <a:srgbClr val="000000"/>
                </a:solidFill>
                <a:latin typeface="Roboto Condensed Light" panose="02000000000000000000" pitchFamily="2" charset="0"/>
                <a:ea typeface="Roboto Condensed Light" panose="02000000000000000000" pitchFamily="2" charset="0"/>
                <a:cs typeface="+mn-cs"/>
              </a:defRPr>
            </a:lvl4pPr>
            <a:lvl5pPr marL="2000050" indent="-171433" algn="l" defTabSz="914400" rtl="0" eaLnBrk="1" latinLnBrk="0" hangingPunct="1">
              <a:lnSpc>
                <a:spcPct val="110000"/>
              </a:lnSpc>
              <a:spcBef>
                <a:spcPts val="500"/>
              </a:spcBef>
              <a:buFont typeface="Arial" panose="020B0604020202020204" pitchFamily="34" charset="0"/>
              <a:buChar char="•"/>
              <a:tabLst/>
              <a:defRPr sz="1400" b="0" i="0" kern="1200">
                <a:solidFill>
                  <a:srgbClr val="000000"/>
                </a:solidFill>
                <a:latin typeface="Roboto Condensed Light" panose="02000000000000000000" pitchFamily="2" charset="0"/>
                <a:ea typeface="Roboto Condensed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Work virtually with one of our industry analysts to understand the key insights in the published research and customize your experience. </a:t>
            </a:r>
          </a:p>
          <a:p>
            <a:pPr marL="285750" marR="0" lvl="0" indent="-28575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CA" sz="12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endParaRPr>
          </a:p>
        </p:txBody>
      </p:sp>
      <p:sp>
        <p:nvSpPr>
          <p:cNvPr id="40" name="Rectangle 39">
            <a:extLst>
              <a:ext uri="{FF2B5EF4-FFF2-40B4-BE49-F238E27FC236}">
                <a16:creationId xmlns:a16="http://schemas.microsoft.com/office/drawing/2014/main" id="{2B3FC27B-567A-F94E-9B4E-414940FBEBA4}"/>
              </a:ext>
            </a:extLst>
          </p:cNvPr>
          <p:cNvSpPr/>
          <p:nvPr/>
        </p:nvSpPr>
        <p:spPr>
          <a:xfrm rot="5400000">
            <a:off x="10165318" y="1069972"/>
            <a:ext cx="253882" cy="27896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1" i="0" u="none" strike="noStrike" kern="1200" cap="none" spc="0" normalizeH="0" baseline="0" noProof="0" dirty="0">
                <a:ln>
                  <a:noFill/>
                </a:ln>
                <a:solidFill>
                  <a:srgbClr val="494949">
                    <a:lumMod val="75000"/>
                  </a:srgbClr>
                </a:solidFill>
                <a:effectLst/>
                <a:uLnTx/>
                <a:uFillTx/>
                <a:latin typeface="Montserrat" panose="00000500000000000000" pitchFamily="2" charset="0"/>
                <a:ea typeface="Roboto Light" panose="02000000000000000000" pitchFamily="2" charset="0"/>
                <a:cs typeface="+mn-cs"/>
              </a:rPr>
              <a:t>ANALYST GUIDANCE</a:t>
            </a:r>
          </a:p>
        </p:txBody>
      </p:sp>
      <p:sp>
        <p:nvSpPr>
          <p:cNvPr id="41" name="Text Placeholder 3">
            <a:extLst>
              <a:ext uri="{FF2B5EF4-FFF2-40B4-BE49-F238E27FC236}">
                <a16:creationId xmlns:a16="http://schemas.microsoft.com/office/drawing/2014/main" id="{B8864615-8AF1-0A4E-A5D1-CCCB2B0026B9}"/>
              </a:ext>
            </a:extLst>
          </p:cNvPr>
          <p:cNvSpPr txBox="1">
            <a:spLocks/>
          </p:cNvSpPr>
          <p:nvPr/>
        </p:nvSpPr>
        <p:spPr>
          <a:xfrm>
            <a:off x="1017396" y="4260212"/>
            <a:ext cx="2745745" cy="995091"/>
          </a:xfrm>
          <a:prstGeom prst="rect">
            <a:avLst/>
          </a:prstGeom>
        </p:spPr>
        <p:txBody>
          <a:bodyPr vert="horz" lIns="0" tIns="0" rIns="0" bIns="0" numCol="1" spcCol="292608" rtlCol="0">
            <a:noAutofit/>
          </a:bodyPr>
          <a:lstStyle>
            <a:lvl1pPr marL="179370" indent="-179370" algn="l" defTabSz="914400" rtl="0" eaLnBrk="1" latinLnBrk="0" hangingPunct="1">
              <a:lnSpc>
                <a:spcPct val="110000"/>
              </a:lnSpc>
              <a:spcBef>
                <a:spcPts val="1000"/>
              </a:spcBef>
              <a:buFont typeface="Arial" panose="020B0604020202020204" pitchFamily="34" charset="0"/>
              <a:buNone/>
              <a:tabLst/>
              <a:defRPr sz="1400" b="1" i="0" kern="1200">
                <a:solidFill>
                  <a:srgbClr val="000000"/>
                </a:solidFill>
                <a:latin typeface="Roboto Condensed Light" panose="02000000000000000000" pitchFamily="2" charset="0"/>
                <a:ea typeface="Roboto Condensed Light" panose="02000000000000000000" pitchFamily="2" charset="0"/>
                <a:cs typeface="+mn-cs"/>
              </a:defRPr>
            </a:lvl1pPr>
            <a:lvl2pPr marL="628587" indent="-171433" algn="l" defTabSz="914400" rtl="0" eaLnBrk="1" latinLnBrk="0" hangingPunct="1">
              <a:lnSpc>
                <a:spcPct val="110000"/>
              </a:lnSpc>
              <a:spcBef>
                <a:spcPts val="500"/>
              </a:spcBef>
              <a:buFont typeface="Arial" panose="020B0604020202020204" pitchFamily="34" charset="0"/>
              <a:buChar char="•"/>
              <a:tabLst/>
              <a:defRPr sz="1400" b="0" i="0" kern="1200">
                <a:solidFill>
                  <a:srgbClr val="000000"/>
                </a:solidFill>
                <a:latin typeface="Roboto Condensed Light" panose="02000000000000000000" pitchFamily="2" charset="0"/>
                <a:ea typeface="Roboto Condensed Light" panose="02000000000000000000" pitchFamily="2" charset="0"/>
                <a:cs typeface="+mn-cs"/>
              </a:defRPr>
            </a:lvl2pPr>
            <a:lvl3pPr marL="1088916" indent="-174608" algn="l" defTabSz="914400" rtl="0" eaLnBrk="1" latinLnBrk="0" hangingPunct="1">
              <a:lnSpc>
                <a:spcPct val="110000"/>
              </a:lnSpc>
              <a:spcBef>
                <a:spcPts val="500"/>
              </a:spcBef>
              <a:buFont typeface="Arial" panose="020B0604020202020204" pitchFamily="34" charset="0"/>
              <a:buChar char="•"/>
              <a:tabLst/>
              <a:defRPr sz="1400" b="0" i="0" kern="1200">
                <a:solidFill>
                  <a:srgbClr val="000000"/>
                </a:solidFill>
                <a:latin typeface="Roboto Condensed Light" panose="02000000000000000000" pitchFamily="2" charset="0"/>
                <a:ea typeface="Roboto Condensed Light" panose="02000000000000000000" pitchFamily="2" charset="0"/>
                <a:cs typeface="+mn-cs"/>
              </a:defRPr>
            </a:lvl3pPr>
            <a:lvl4pPr marL="1549245" indent="-177782" algn="l" defTabSz="914400" rtl="0" eaLnBrk="1" latinLnBrk="0" hangingPunct="1">
              <a:lnSpc>
                <a:spcPct val="110000"/>
              </a:lnSpc>
              <a:spcBef>
                <a:spcPts val="500"/>
              </a:spcBef>
              <a:buFont typeface="Arial" panose="020B0604020202020204" pitchFamily="34" charset="0"/>
              <a:buChar char="•"/>
              <a:tabLst/>
              <a:defRPr sz="1400" b="0" i="0" kern="1200">
                <a:solidFill>
                  <a:srgbClr val="000000"/>
                </a:solidFill>
                <a:latin typeface="Roboto Condensed Light" panose="02000000000000000000" pitchFamily="2" charset="0"/>
                <a:ea typeface="Roboto Condensed Light" panose="02000000000000000000" pitchFamily="2" charset="0"/>
                <a:cs typeface="+mn-cs"/>
              </a:defRPr>
            </a:lvl4pPr>
            <a:lvl5pPr marL="2000050" indent="-171433" algn="l" defTabSz="914400" rtl="0" eaLnBrk="1" latinLnBrk="0" hangingPunct="1">
              <a:lnSpc>
                <a:spcPct val="110000"/>
              </a:lnSpc>
              <a:spcBef>
                <a:spcPts val="500"/>
              </a:spcBef>
              <a:buFont typeface="Arial" panose="020B0604020202020204" pitchFamily="34" charset="0"/>
              <a:buChar char="•"/>
              <a:tabLst/>
              <a:defRPr sz="1400" b="0" i="0" kern="1200">
                <a:solidFill>
                  <a:srgbClr val="000000"/>
                </a:solidFill>
                <a:latin typeface="Roboto Condensed Light" panose="02000000000000000000" pitchFamily="2" charset="0"/>
                <a:ea typeface="Roboto Condensed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Attend our monthly Executive Industry Roundtables to share insights and learn best practices from your peers on the hottest topics relevant to your industry.</a:t>
            </a:r>
          </a:p>
          <a:p>
            <a:pPr marL="285750" marR="0" lvl="0" indent="-28575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CA" sz="12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endParaRPr>
          </a:p>
        </p:txBody>
      </p:sp>
      <p:sp>
        <p:nvSpPr>
          <p:cNvPr id="42" name="Rectangle 41">
            <a:extLst>
              <a:ext uri="{FF2B5EF4-FFF2-40B4-BE49-F238E27FC236}">
                <a16:creationId xmlns:a16="http://schemas.microsoft.com/office/drawing/2014/main" id="{D2B31CA4-FAE6-E649-A474-9FCA023031C9}"/>
              </a:ext>
            </a:extLst>
          </p:cNvPr>
          <p:cNvSpPr/>
          <p:nvPr/>
        </p:nvSpPr>
        <p:spPr>
          <a:xfrm rot="5400000">
            <a:off x="2285267" y="2565700"/>
            <a:ext cx="253882" cy="27896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1" i="0" u="none" strike="noStrike" kern="1200" cap="none" spc="0" normalizeH="0" baseline="0" noProof="0" dirty="0">
                <a:ln>
                  <a:noFill/>
                </a:ln>
                <a:solidFill>
                  <a:srgbClr val="494949">
                    <a:lumMod val="75000"/>
                  </a:srgbClr>
                </a:solidFill>
                <a:effectLst/>
                <a:uLnTx/>
                <a:uFillTx/>
                <a:latin typeface="Montserrat" panose="00000500000000000000" pitchFamily="2" charset="0"/>
                <a:ea typeface="Roboto Light" panose="02000000000000000000" pitchFamily="2" charset="0"/>
                <a:cs typeface="+mn-cs"/>
              </a:rPr>
              <a:t>PEER PARTICIPATION</a:t>
            </a:r>
          </a:p>
        </p:txBody>
      </p:sp>
      <p:sp>
        <p:nvSpPr>
          <p:cNvPr id="43" name="Text Placeholder 3">
            <a:extLst>
              <a:ext uri="{FF2B5EF4-FFF2-40B4-BE49-F238E27FC236}">
                <a16:creationId xmlns:a16="http://schemas.microsoft.com/office/drawing/2014/main" id="{EBE96775-6E62-CE4A-92EB-C7BFD853C765}"/>
              </a:ext>
            </a:extLst>
          </p:cNvPr>
          <p:cNvSpPr txBox="1">
            <a:spLocks/>
          </p:cNvSpPr>
          <p:nvPr/>
        </p:nvSpPr>
        <p:spPr>
          <a:xfrm>
            <a:off x="4980899" y="4260213"/>
            <a:ext cx="2745745" cy="995091"/>
          </a:xfrm>
          <a:prstGeom prst="rect">
            <a:avLst/>
          </a:prstGeom>
        </p:spPr>
        <p:txBody>
          <a:bodyPr vert="horz" lIns="0" tIns="0" rIns="0" bIns="0" numCol="1" spcCol="292608" rtlCol="0">
            <a:noAutofit/>
          </a:bodyPr>
          <a:lstStyle>
            <a:lvl1pPr marL="179370" indent="-179370" algn="l" defTabSz="914400" rtl="0" eaLnBrk="1" latinLnBrk="0" hangingPunct="1">
              <a:lnSpc>
                <a:spcPct val="110000"/>
              </a:lnSpc>
              <a:spcBef>
                <a:spcPts val="1000"/>
              </a:spcBef>
              <a:buFont typeface="Arial" panose="020B0604020202020204" pitchFamily="34" charset="0"/>
              <a:buNone/>
              <a:tabLst/>
              <a:defRPr sz="1400" b="1" i="0" kern="1200">
                <a:solidFill>
                  <a:srgbClr val="000000"/>
                </a:solidFill>
                <a:latin typeface="Roboto Condensed Light" panose="02000000000000000000" pitchFamily="2" charset="0"/>
                <a:ea typeface="Roboto Condensed Light" panose="02000000000000000000" pitchFamily="2" charset="0"/>
                <a:cs typeface="+mn-cs"/>
              </a:defRPr>
            </a:lvl1pPr>
            <a:lvl2pPr marL="628587" indent="-171433" algn="l" defTabSz="914400" rtl="0" eaLnBrk="1" latinLnBrk="0" hangingPunct="1">
              <a:lnSpc>
                <a:spcPct val="110000"/>
              </a:lnSpc>
              <a:spcBef>
                <a:spcPts val="500"/>
              </a:spcBef>
              <a:buFont typeface="Arial" panose="020B0604020202020204" pitchFamily="34" charset="0"/>
              <a:buChar char="•"/>
              <a:tabLst/>
              <a:defRPr sz="1400" b="0" i="0" kern="1200">
                <a:solidFill>
                  <a:srgbClr val="000000"/>
                </a:solidFill>
                <a:latin typeface="Roboto Condensed Light" panose="02000000000000000000" pitchFamily="2" charset="0"/>
                <a:ea typeface="Roboto Condensed Light" panose="02000000000000000000" pitchFamily="2" charset="0"/>
                <a:cs typeface="+mn-cs"/>
              </a:defRPr>
            </a:lvl2pPr>
            <a:lvl3pPr marL="1088916" indent="-174608" algn="l" defTabSz="914400" rtl="0" eaLnBrk="1" latinLnBrk="0" hangingPunct="1">
              <a:lnSpc>
                <a:spcPct val="110000"/>
              </a:lnSpc>
              <a:spcBef>
                <a:spcPts val="500"/>
              </a:spcBef>
              <a:buFont typeface="Arial" panose="020B0604020202020204" pitchFamily="34" charset="0"/>
              <a:buChar char="•"/>
              <a:tabLst/>
              <a:defRPr sz="1400" b="0" i="0" kern="1200">
                <a:solidFill>
                  <a:srgbClr val="000000"/>
                </a:solidFill>
                <a:latin typeface="Roboto Condensed Light" panose="02000000000000000000" pitchFamily="2" charset="0"/>
                <a:ea typeface="Roboto Condensed Light" panose="02000000000000000000" pitchFamily="2" charset="0"/>
                <a:cs typeface="+mn-cs"/>
              </a:defRPr>
            </a:lvl3pPr>
            <a:lvl4pPr marL="1549245" indent="-177782" algn="l" defTabSz="914400" rtl="0" eaLnBrk="1" latinLnBrk="0" hangingPunct="1">
              <a:lnSpc>
                <a:spcPct val="110000"/>
              </a:lnSpc>
              <a:spcBef>
                <a:spcPts val="500"/>
              </a:spcBef>
              <a:buFont typeface="Arial" panose="020B0604020202020204" pitchFamily="34" charset="0"/>
              <a:buChar char="•"/>
              <a:tabLst/>
              <a:defRPr sz="1400" b="0" i="0" kern="1200">
                <a:solidFill>
                  <a:srgbClr val="000000"/>
                </a:solidFill>
                <a:latin typeface="Roboto Condensed Light" panose="02000000000000000000" pitchFamily="2" charset="0"/>
                <a:ea typeface="Roboto Condensed Light" panose="02000000000000000000" pitchFamily="2" charset="0"/>
                <a:cs typeface="+mn-cs"/>
              </a:defRPr>
            </a:lvl4pPr>
            <a:lvl5pPr marL="2000050" indent="-171433" algn="l" defTabSz="914400" rtl="0" eaLnBrk="1" latinLnBrk="0" hangingPunct="1">
              <a:lnSpc>
                <a:spcPct val="110000"/>
              </a:lnSpc>
              <a:spcBef>
                <a:spcPts val="500"/>
              </a:spcBef>
              <a:buFont typeface="Arial" panose="020B0604020202020204" pitchFamily="34" charset="0"/>
              <a:buChar char="•"/>
              <a:tabLst/>
              <a:defRPr sz="1400" b="0" i="0" kern="1200">
                <a:solidFill>
                  <a:srgbClr val="000000"/>
                </a:solidFill>
                <a:latin typeface="Roboto Condensed Light" panose="02000000000000000000" pitchFamily="2" charset="0"/>
                <a:ea typeface="Roboto Condensed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Take the Industry Benchmarking Track for data-based insights on how you differ from others in your industry. Every three months, the Executive Industry Roundtables will focus on insights gleaned from the thousands of diagnostics we execute each year, from Stakeholder Satisfaction and Process Improvement to IT Staffing and Spending. </a:t>
            </a:r>
            <a:r>
              <a:rPr kumimoji="0" lang="en-US" sz="1200" b="0" i="0" u="none" strike="noStrike" kern="1200" cap="none" spc="0" normalizeH="0" baseline="0" noProof="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Then we’ll create a custom benchmark report just for you. </a:t>
            </a:r>
            <a:endParaRPr kumimoji="0" lang="en-CA" sz="12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endParaRPr>
          </a:p>
        </p:txBody>
      </p:sp>
      <p:sp>
        <p:nvSpPr>
          <p:cNvPr id="44" name="Rectangle 43">
            <a:extLst>
              <a:ext uri="{FF2B5EF4-FFF2-40B4-BE49-F238E27FC236}">
                <a16:creationId xmlns:a16="http://schemas.microsoft.com/office/drawing/2014/main" id="{77170F31-C2C8-3841-9B85-F4D53453FA0E}"/>
              </a:ext>
            </a:extLst>
          </p:cNvPr>
          <p:cNvSpPr/>
          <p:nvPr/>
        </p:nvSpPr>
        <p:spPr>
          <a:xfrm rot="5400000">
            <a:off x="6248771" y="2565701"/>
            <a:ext cx="253882" cy="27896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1" i="0" u="none" strike="noStrike" kern="1200" cap="none" spc="0" normalizeH="0" baseline="0" noProof="0" dirty="0">
                <a:ln>
                  <a:noFill/>
                </a:ln>
                <a:solidFill>
                  <a:srgbClr val="494949">
                    <a:lumMod val="75000"/>
                  </a:srgbClr>
                </a:solidFill>
                <a:effectLst/>
                <a:uLnTx/>
                <a:uFillTx/>
                <a:latin typeface="Montserrat" panose="00000500000000000000" pitchFamily="2" charset="0"/>
                <a:ea typeface="Roboto Light" panose="02000000000000000000" pitchFamily="2" charset="0"/>
                <a:cs typeface="+mn-cs"/>
              </a:rPr>
              <a:t>INDUSTRY BENCHMARKING</a:t>
            </a:r>
          </a:p>
        </p:txBody>
      </p:sp>
      <p:sp>
        <p:nvSpPr>
          <p:cNvPr id="45" name="Text Placeholder 3">
            <a:extLst>
              <a:ext uri="{FF2B5EF4-FFF2-40B4-BE49-F238E27FC236}">
                <a16:creationId xmlns:a16="http://schemas.microsoft.com/office/drawing/2014/main" id="{2284D6B5-F764-5044-9B94-053F624D2BB4}"/>
              </a:ext>
            </a:extLst>
          </p:cNvPr>
          <p:cNvSpPr txBox="1">
            <a:spLocks/>
          </p:cNvSpPr>
          <p:nvPr/>
        </p:nvSpPr>
        <p:spPr>
          <a:xfrm>
            <a:off x="8897446" y="4260213"/>
            <a:ext cx="2745745" cy="1254323"/>
          </a:xfrm>
          <a:prstGeom prst="rect">
            <a:avLst/>
          </a:prstGeom>
        </p:spPr>
        <p:txBody>
          <a:bodyPr vert="horz" lIns="0" tIns="0" rIns="0" bIns="0" numCol="1" spcCol="292608" rtlCol="0">
            <a:noAutofit/>
          </a:bodyPr>
          <a:lstStyle>
            <a:lvl1pPr marL="179370" indent="-179370" algn="l" defTabSz="914400" rtl="0" eaLnBrk="1" latinLnBrk="0" hangingPunct="1">
              <a:lnSpc>
                <a:spcPct val="110000"/>
              </a:lnSpc>
              <a:spcBef>
                <a:spcPts val="1000"/>
              </a:spcBef>
              <a:buFont typeface="Arial" panose="020B0604020202020204" pitchFamily="34" charset="0"/>
              <a:buNone/>
              <a:tabLst/>
              <a:defRPr sz="1400" b="1" i="0" kern="1200">
                <a:solidFill>
                  <a:srgbClr val="000000"/>
                </a:solidFill>
                <a:latin typeface="Roboto Condensed Light" panose="02000000000000000000" pitchFamily="2" charset="0"/>
                <a:ea typeface="Roboto Condensed Light" panose="02000000000000000000" pitchFamily="2" charset="0"/>
                <a:cs typeface="+mn-cs"/>
              </a:defRPr>
            </a:lvl1pPr>
            <a:lvl2pPr marL="628587" indent="-171433" algn="l" defTabSz="914400" rtl="0" eaLnBrk="1" latinLnBrk="0" hangingPunct="1">
              <a:lnSpc>
                <a:spcPct val="110000"/>
              </a:lnSpc>
              <a:spcBef>
                <a:spcPts val="500"/>
              </a:spcBef>
              <a:buFont typeface="Arial" panose="020B0604020202020204" pitchFamily="34" charset="0"/>
              <a:buChar char="•"/>
              <a:tabLst/>
              <a:defRPr sz="1400" b="0" i="0" kern="1200">
                <a:solidFill>
                  <a:srgbClr val="000000"/>
                </a:solidFill>
                <a:latin typeface="Roboto Condensed Light" panose="02000000000000000000" pitchFamily="2" charset="0"/>
                <a:ea typeface="Roboto Condensed Light" panose="02000000000000000000" pitchFamily="2" charset="0"/>
                <a:cs typeface="+mn-cs"/>
              </a:defRPr>
            </a:lvl2pPr>
            <a:lvl3pPr marL="1088916" indent="-174608" algn="l" defTabSz="914400" rtl="0" eaLnBrk="1" latinLnBrk="0" hangingPunct="1">
              <a:lnSpc>
                <a:spcPct val="110000"/>
              </a:lnSpc>
              <a:spcBef>
                <a:spcPts val="500"/>
              </a:spcBef>
              <a:buFont typeface="Arial" panose="020B0604020202020204" pitchFamily="34" charset="0"/>
              <a:buChar char="•"/>
              <a:tabLst/>
              <a:defRPr sz="1400" b="0" i="0" kern="1200">
                <a:solidFill>
                  <a:srgbClr val="000000"/>
                </a:solidFill>
                <a:latin typeface="Roboto Condensed Light" panose="02000000000000000000" pitchFamily="2" charset="0"/>
                <a:ea typeface="Roboto Condensed Light" panose="02000000000000000000" pitchFamily="2" charset="0"/>
                <a:cs typeface="+mn-cs"/>
              </a:defRPr>
            </a:lvl3pPr>
            <a:lvl4pPr marL="1549245" indent="-177782" algn="l" defTabSz="914400" rtl="0" eaLnBrk="1" latinLnBrk="0" hangingPunct="1">
              <a:lnSpc>
                <a:spcPct val="110000"/>
              </a:lnSpc>
              <a:spcBef>
                <a:spcPts val="500"/>
              </a:spcBef>
              <a:buFont typeface="Arial" panose="020B0604020202020204" pitchFamily="34" charset="0"/>
              <a:buChar char="•"/>
              <a:tabLst/>
              <a:defRPr sz="1400" b="0" i="0" kern="1200">
                <a:solidFill>
                  <a:srgbClr val="000000"/>
                </a:solidFill>
                <a:latin typeface="Roboto Condensed Light" panose="02000000000000000000" pitchFamily="2" charset="0"/>
                <a:ea typeface="Roboto Condensed Light" panose="02000000000000000000" pitchFamily="2" charset="0"/>
                <a:cs typeface="+mn-cs"/>
              </a:defRPr>
            </a:lvl4pPr>
            <a:lvl5pPr marL="2000050" indent="-171433" algn="l" defTabSz="914400" rtl="0" eaLnBrk="1" latinLnBrk="0" hangingPunct="1">
              <a:lnSpc>
                <a:spcPct val="110000"/>
              </a:lnSpc>
              <a:spcBef>
                <a:spcPts val="500"/>
              </a:spcBef>
              <a:buFont typeface="Arial" panose="020B0604020202020204" pitchFamily="34" charset="0"/>
              <a:buChar char="•"/>
              <a:tabLst/>
              <a:defRPr sz="1400" b="0" i="0" kern="1200">
                <a:solidFill>
                  <a:srgbClr val="000000"/>
                </a:solidFill>
                <a:latin typeface="Roboto Condensed Light" panose="02000000000000000000" pitchFamily="2" charset="0"/>
                <a:ea typeface="Roboto Condensed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Don’t have time to attend all 36 experiences? Let your </a:t>
            </a:r>
            <a:r>
              <a:rPr lang="en-US" sz="1200" b="0" dirty="0">
                <a:solidFill>
                  <a:srgbClr val="494949">
                    <a:lumMod val="75000"/>
                  </a:srgbClr>
                </a:solidFill>
                <a:latin typeface="Roboto Light" panose="02000000000000000000" pitchFamily="2" charset="0"/>
                <a:ea typeface="Roboto Light" panose="02000000000000000000" pitchFamily="2" charset="0"/>
              </a:rPr>
              <a:t>executive</a:t>
            </a:r>
            <a:r>
              <a:rPr kumimoji="0" lang="en-US" sz="12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 advisor build a custom Key Initiative Plan that will guide you through the essential experiences customized to your environment.</a:t>
            </a:r>
            <a:endParaRPr kumimoji="0" lang="en-CA" sz="12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endParaRPr>
          </a:p>
        </p:txBody>
      </p:sp>
      <p:sp>
        <p:nvSpPr>
          <p:cNvPr id="46" name="Rectangle 45">
            <a:extLst>
              <a:ext uri="{FF2B5EF4-FFF2-40B4-BE49-F238E27FC236}">
                <a16:creationId xmlns:a16="http://schemas.microsoft.com/office/drawing/2014/main" id="{59A2884F-7B75-5449-89C2-400283C1E83D}"/>
              </a:ext>
            </a:extLst>
          </p:cNvPr>
          <p:cNvSpPr/>
          <p:nvPr/>
        </p:nvSpPr>
        <p:spPr>
          <a:xfrm rot="5400000">
            <a:off x="10165318" y="2565701"/>
            <a:ext cx="253882" cy="27896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1" i="0" u="none" strike="noStrike" kern="1200" cap="none" spc="0" normalizeH="0" baseline="0" noProof="0" dirty="0">
                <a:ln>
                  <a:noFill/>
                </a:ln>
                <a:solidFill>
                  <a:srgbClr val="494949">
                    <a:lumMod val="75000"/>
                  </a:srgbClr>
                </a:solidFill>
                <a:effectLst/>
                <a:uLnTx/>
                <a:uFillTx/>
                <a:latin typeface="Montserrat" panose="00000500000000000000" pitchFamily="2" charset="0"/>
                <a:ea typeface="Roboto Light" panose="02000000000000000000" pitchFamily="2" charset="0"/>
                <a:cs typeface="+mn-cs"/>
              </a:rPr>
              <a:t>INDUSTRY ESSENTIALS</a:t>
            </a:r>
          </a:p>
        </p:txBody>
      </p:sp>
      <p:pic>
        <p:nvPicPr>
          <p:cNvPr id="29" name="Picture 28">
            <a:extLst>
              <a:ext uri="{FF2B5EF4-FFF2-40B4-BE49-F238E27FC236}">
                <a16:creationId xmlns:a16="http://schemas.microsoft.com/office/drawing/2014/main" id="{59CE3227-89C1-4001-BC55-2A2573AF89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2395" y="2164266"/>
            <a:ext cx="635000" cy="635000"/>
          </a:xfrm>
          <a:prstGeom prst="rect">
            <a:avLst/>
          </a:prstGeom>
        </p:spPr>
      </p:pic>
      <p:pic>
        <p:nvPicPr>
          <p:cNvPr id="30" name="Picture 29">
            <a:extLst>
              <a:ext uri="{FF2B5EF4-FFF2-40B4-BE49-F238E27FC236}">
                <a16:creationId xmlns:a16="http://schemas.microsoft.com/office/drawing/2014/main" id="{507F46F1-F25A-45BE-8EE6-B71764E7943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34777" y="2152806"/>
            <a:ext cx="635000" cy="635000"/>
          </a:xfrm>
          <a:prstGeom prst="rect">
            <a:avLst/>
          </a:prstGeom>
        </p:spPr>
      </p:pic>
      <p:pic>
        <p:nvPicPr>
          <p:cNvPr id="33" name="Picture 32">
            <a:extLst>
              <a:ext uri="{FF2B5EF4-FFF2-40B4-BE49-F238E27FC236}">
                <a16:creationId xmlns:a16="http://schemas.microsoft.com/office/drawing/2014/main" id="{3FF79030-98DD-470A-8315-9FE8F15489D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57372" y="2164266"/>
            <a:ext cx="635000" cy="635000"/>
          </a:xfrm>
          <a:prstGeom prst="rect">
            <a:avLst/>
          </a:prstGeom>
        </p:spPr>
      </p:pic>
      <p:pic>
        <p:nvPicPr>
          <p:cNvPr id="49" name="Picture 48">
            <a:extLst>
              <a:ext uri="{FF2B5EF4-FFF2-40B4-BE49-F238E27FC236}">
                <a16:creationId xmlns:a16="http://schemas.microsoft.com/office/drawing/2014/main" id="{B30C4002-AF44-43CD-AD2D-5FEE39E617A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2395" y="3644652"/>
            <a:ext cx="635000" cy="635000"/>
          </a:xfrm>
          <a:prstGeom prst="rect">
            <a:avLst/>
          </a:prstGeom>
        </p:spPr>
      </p:pic>
      <p:pic>
        <p:nvPicPr>
          <p:cNvPr id="52" name="Picture 51">
            <a:extLst>
              <a:ext uri="{FF2B5EF4-FFF2-40B4-BE49-F238E27FC236}">
                <a16:creationId xmlns:a16="http://schemas.microsoft.com/office/drawing/2014/main" id="{0789C6E3-543C-4814-94B3-F4F42DA6A4D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334777" y="3644652"/>
            <a:ext cx="635000" cy="635000"/>
          </a:xfrm>
          <a:prstGeom prst="rect">
            <a:avLst/>
          </a:prstGeom>
        </p:spPr>
      </p:pic>
      <p:pic>
        <p:nvPicPr>
          <p:cNvPr id="53" name="Picture 52">
            <a:extLst>
              <a:ext uri="{FF2B5EF4-FFF2-40B4-BE49-F238E27FC236}">
                <a16:creationId xmlns:a16="http://schemas.microsoft.com/office/drawing/2014/main" id="{86FB95BF-5489-450D-9FE4-868251945AA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257372" y="3637690"/>
            <a:ext cx="635000" cy="635000"/>
          </a:xfrm>
          <a:prstGeom prst="rect">
            <a:avLst/>
          </a:prstGeom>
        </p:spPr>
      </p:pic>
    </p:spTree>
    <p:extLst>
      <p:ext uri="{BB962C8B-B14F-4D97-AF65-F5344CB8AC3E}">
        <p14:creationId xmlns:p14="http://schemas.microsoft.com/office/powerpoint/2010/main" val="18136849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83113" y="1552743"/>
            <a:ext cx="5348201" cy="4503261"/>
          </a:xfrm>
        </p:spPr>
        <p:txBody>
          <a:bodyPr/>
          <a:lstStyle/>
          <a:p>
            <a:pPr marR="182502" algn="l">
              <a:lnSpc>
                <a:spcPct val="90000"/>
              </a:lnSpc>
              <a:spcBef>
                <a:spcPts val="0"/>
              </a:spcBef>
              <a:spcAft>
                <a:spcPts val="1800"/>
              </a:spcAft>
            </a:pPr>
            <a:r>
              <a:rPr lang="en-CA" b="0" spc="-24" dirty="0">
                <a:solidFill>
                  <a:schemeClr val="accent6">
                    <a:lumMod val="75000"/>
                  </a:schemeClr>
                </a:solidFill>
              </a:rPr>
              <a:t>“2018 Manufacturing Skills Gap Study.” </a:t>
            </a:r>
            <a:r>
              <a:rPr lang="en-CA" b="0" i="1" spc="-24" dirty="0">
                <a:solidFill>
                  <a:schemeClr val="accent6">
                    <a:lumMod val="75000"/>
                  </a:schemeClr>
                </a:solidFill>
              </a:rPr>
              <a:t>Deloitte United States, </a:t>
            </a:r>
            <a:r>
              <a:rPr lang="en-CA" b="0" spc="-24" dirty="0">
                <a:solidFill>
                  <a:schemeClr val="accent6">
                    <a:lumMod val="75000"/>
                  </a:schemeClr>
                </a:solidFill>
              </a:rPr>
              <a:t>2018. Web.</a:t>
            </a:r>
          </a:p>
          <a:p>
            <a:pPr marR="182502" algn="l">
              <a:lnSpc>
                <a:spcPct val="90000"/>
              </a:lnSpc>
              <a:spcBef>
                <a:spcPts val="0"/>
              </a:spcBef>
              <a:spcAft>
                <a:spcPts val="1800"/>
              </a:spcAft>
            </a:pPr>
            <a:r>
              <a:rPr lang="en-CA" b="0" spc="-24" dirty="0">
                <a:solidFill>
                  <a:schemeClr val="accent6">
                    <a:lumMod val="75000"/>
                  </a:schemeClr>
                </a:solidFill>
              </a:rPr>
              <a:t>“3D Printer Comparison Chart.” </a:t>
            </a:r>
            <a:r>
              <a:rPr lang="en-CA" b="0" i="1" spc="-24" dirty="0">
                <a:solidFill>
                  <a:schemeClr val="accent6">
                    <a:lumMod val="75000"/>
                  </a:schemeClr>
                </a:solidFill>
              </a:rPr>
              <a:t>Product Chart, </a:t>
            </a:r>
            <a:r>
              <a:rPr lang="en-CA" b="0" spc="-24" dirty="0">
                <a:solidFill>
                  <a:schemeClr val="accent6">
                    <a:lumMod val="75000"/>
                  </a:schemeClr>
                </a:solidFill>
              </a:rPr>
              <a:t>n.d. Accessed 13 Feb. 2020.</a:t>
            </a:r>
          </a:p>
          <a:p>
            <a:pPr marR="182502" algn="l">
              <a:lnSpc>
                <a:spcPct val="90000"/>
              </a:lnSpc>
              <a:spcBef>
                <a:spcPts val="0"/>
              </a:spcBef>
              <a:spcAft>
                <a:spcPts val="1800"/>
              </a:spcAft>
            </a:pPr>
            <a:r>
              <a:rPr lang="en-CA" b="0" spc="-24" dirty="0">
                <a:solidFill>
                  <a:schemeClr val="accent6">
                    <a:lumMod val="75000"/>
                  </a:schemeClr>
                </a:solidFill>
              </a:rPr>
              <a:t>“Additive Manufacturing &amp; Material Market by Technology, by Material (Plastics, Metals, and Ceramics), by Application, and by Geography – Analysis and Forecast to 2014 – 2020.” </a:t>
            </a:r>
            <a:r>
              <a:rPr lang="en-CA" b="0" i="1" spc="-24" dirty="0">
                <a:solidFill>
                  <a:schemeClr val="accent6">
                    <a:lumMod val="75000"/>
                  </a:schemeClr>
                </a:solidFill>
              </a:rPr>
              <a:t>MarketsandMarkets, </a:t>
            </a:r>
            <a:r>
              <a:rPr lang="en-CA" b="0" spc="-24" dirty="0">
                <a:solidFill>
                  <a:schemeClr val="accent6">
                    <a:lumMod val="75000"/>
                  </a:schemeClr>
                </a:solidFill>
              </a:rPr>
              <a:t>Oct. 2014</a:t>
            </a:r>
            <a:r>
              <a:rPr lang="en-CA" b="0" i="1" spc="-24" dirty="0">
                <a:solidFill>
                  <a:schemeClr val="accent6">
                    <a:lumMod val="75000"/>
                  </a:schemeClr>
                </a:solidFill>
              </a:rPr>
              <a:t>. </a:t>
            </a:r>
            <a:r>
              <a:rPr lang="en-CA" b="0" spc="-24" dirty="0">
                <a:solidFill>
                  <a:schemeClr val="accent6">
                    <a:lumMod val="75000"/>
                  </a:schemeClr>
                </a:solidFill>
              </a:rPr>
              <a:t>Accessed 13 Feb. 2020.</a:t>
            </a:r>
          </a:p>
          <a:p>
            <a:pPr marR="182502" algn="l">
              <a:lnSpc>
                <a:spcPct val="90000"/>
              </a:lnSpc>
              <a:spcBef>
                <a:spcPts val="0"/>
              </a:spcBef>
              <a:spcAft>
                <a:spcPts val="1800"/>
              </a:spcAft>
            </a:pPr>
            <a:r>
              <a:rPr lang="en-CA" b="0" spc="-24" dirty="0">
                <a:solidFill>
                  <a:schemeClr val="accent6">
                    <a:lumMod val="75000"/>
                  </a:schemeClr>
                </a:solidFill>
              </a:rPr>
              <a:t>“Autonomous Mobile Robots Market Size Is Expected to Exhibit 600 Million USD by 2025.” </a:t>
            </a:r>
            <a:r>
              <a:rPr lang="en-CA" b="0" i="1" spc="-24" dirty="0">
                <a:solidFill>
                  <a:schemeClr val="accent6">
                    <a:lumMod val="75000"/>
                  </a:schemeClr>
                </a:solidFill>
              </a:rPr>
              <a:t>MarketWatch, </a:t>
            </a:r>
            <a:r>
              <a:rPr lang="en-CA" b="0" spc="-24" dirty="0">
                <a:solidFill>
                  <a:schemeClr val="accent6">
                    <a:lumMod val="75000"/>
                  </a:schemeClr>
                </a:solidFill>
              </a:rPr>
              <a:t>8 April 2020. Accessed 13 Feb. 2020. </a:t>
            </a:r>
          </a:p>
          <a:p>
            <a:pPr marR="182502" algn="l">
              <a:lnSpc>
                <a:spcPct val="90000"/>
              </a:lnSpc>
              <a:spcBef>
                <a:spcPts val="0"/>
              </a:spcBef>
              <a:spcAft>
                <a:spcPts val="1800"/>
              </a:spcAft>
            </a:pPr>
            <a:r>
              <a:rPr lang="en-CA" b="0" spc="-24" dirty="0">
                <a:solidFill>
                  <a:schemeClr val="accent6">
                    <a:lumMod val="75000"/>
                  </a:schemeClr>
                </a:solidFill>
              </a:rPr>
              <a:t>Badrick, Craig. “What CTOs Can Do to Get IT and OT on the Same Page.” </a:t>
            </a:r>
            <a:r>
              <a:rPr lang="en-CA" b="0" i="1" spc="-24" dirty="0">
                <a:solidFill>
                  <a:schemeClr val="accent6">
                    <a:lumMod val="75000"/>
                  </a:schemeClr>
                </a:solidFill>
              </a:rPr>
              <a:t>Turn-Key Technologies, </a:t>
            </a:r>
            <a:r>
              <a:rPr lang="en-CA" b="0" spc="-24" dirty="0">
                <a:solidFill>
                  <a:schemeClr val="accent6">
                    <a:lumMod val="75000"/>
                  </a:schemeClr>
                </a:solidFill>
              </a:rPr>
              <a:t>6 Feb. 2019</a:t>
            </a:r>
            <a:r>
              <a:rPr lang="en-CA" b="0" i="1" spc="-24" dirty="0">
                <a:solidFill>
                  <a:schemeClr val="accent6">
                    <a:lumMod val="75000"/>
                  </a:schemeClr>
                </a:solidFill>
              </a:rPr>
              <a:t>. </a:t>
            </a:r>
            <a:r>
              <a:rPr lang="en-CA" b="0" spc="-24" dirty="0">
                <a:solidFill>
                  <a:schemeClr val="accent6">
                    <a:lumMod val="75000"/>
                  </a:schemeClr>
                </a:solidFill>
              </a:rPr>
              <a:t>Accessed 12 Feb. 2020.</a:t>
            </a:r>
          </a:p>
          <a:p>
            <a:pPr marR="182502" algn="l">
              <a:lnSpc>
                <a:spcPct val="90000"/>
              </a:lnSpc>
              <a:spcBef>
                <a:spcPts val="0"/>
              </a:spcBef>
              <a:spcAft>
                <a:spcPts val="1800"/>
              </a:spcAft>
            </a:pPr>
            <a:r>
              <a:rPr lang="en-CA" b="0" spc="-24" dirty="0">
                <a:solidFill>
                  <a:schemeClr val="accent6">
                    <a:lumMod val="75000"/>
                  </a:schemeClr>
                </a:solidFill>
              </a:rPr>
              <a:t>Bosche, Ann, et al. “</a:t>
            </a:r>
            <a:r>
              <a:rPr lang="en-US" b="0" dirty="0">
                <a:solidFill>
                  <a:schemeClr val="accent6">
                    <a:lumMod val="75000"/>
                  </a:schemeClr>
                </a:solidFill>
              </a:rPr>
              <a:t>Unlocking Opportunities in the Internet of Things.” </a:t>
            </a:r>
            <a:r>
              <a:rPr lang="en-US" b="0" i="1" dirty="0">
                <a:solidFill>
                  <a:schemeClr val="accent6">
                    <a:lumMod val="75000"/>
                  </a:schemeClr>
                </a:solidFill>
              </a:rPr>
              <a:t>Bain &amp; Company</a:t>
            </a:r>
            <a:r>
              <a:rPr lang="en-US" b="0" dirty="0">
                <a:solidFill>
                  <a:schemeClr val="accent6">
                    <a:lumMod val="75000"/>
                  </a:schemeClr>
                </a:solidFill>
              </a:rPr>
              <a:t>, 7 Aug. 2018. Web. </a:t>
            </a:r>
          </a:p>
          <a:p>
            <a:pPr marR="182502" algn="l">
              <a:lnSpc>
                <a:spcPct val="90000"/>
              </a:lnSpc>
              <a:spcBef>
                <a:spcPts val="0"/>
              </a:spcBef>
              <a:spcAft>
                <a:spcPts val="1800"/>
              </a:spcAft>
            </a:pPr>
            <a:r>
              <a:rPr lang="en-CA" b="0" spc="-24" dirty="0">
                <a:solidFill>
                  <a:schemeClr val="accent6">
                    <a:lumMod val="75000"/>
                  </a:schemeClr>
                </a:solidFill>
              </a:rPr>
              <a:t>Columbus, Louis. “The State Of Digital Business Transformation, 2018.” </a:t>
            </a:r>
            <a:r>
              <a:rPr lang="en-CA" b="0" i="1" spc="-24" dirty="0">
                <a:solidFill>
                  <a:schemeClr val="accent6">
                    <a:lumMod val="75000"/>
                  </a:schemeClr>
                </a:solidFill>
              </a:rPr>
              <a:t>Forbes, </a:t>
            </a:r>
            <a:r>
              <a:rPr lang="en-CA" b="0" spc="-24" dirty="0">
                <a:solidFill>
                  <a:schemeClr val="accent6">
                    <a:lumMod val="75000"/>
                  </a:schemeClr>
                </a:solidFill>
              </a:rPr>
              <a:t>22 April 2018. Accessed 13 Feb. 2020. </a:t>
            </a:r>
          </a:p>
          <a:p>
            <a:pPr marR="182502" algn="l">
              <a:lnSpc>
                <a:spcPct val="90000"/>
              </a:lnSpc>
              <a:spcBef>
                <a:spcPts val="0"/>
              </a:spcBef>
              <a:spcAft>
                <a:spcPts val="1800"/>
              </a:spcAft>
            </a:pPr>
            <a:r>
              <a:rPr lang="en-CA" b="0" spc="-24" dirty="0">
                <a:solidFill>
                  <a:schemeClr val="accent6">
                    <a:lumMod val="75000"/>
                  </a:schemeClr>
                </a:solidFill>
              </a:rPr>
              <a:t>“Facts About Manufacturing.” </a:t>
            </a:r>
            <a:r>
              <a:rPr lang="en-CA" b="0" i="1" spc="-24" dirty="0">
                <a:solidFill>
                  <a:schemeClr val="accent6">
                    <a:lumMod val="75000"/>
                  </a:schemeClr>
                </a:solidFill>
              </a:rPr>
              <a:t>National Association of Manufacturers, </a:t>
            </a:r>
            <a:r>
              <a:rPr lang="en-CA" b="0" spc="-24" dirty="0">
                <a:solidFill>
                  <a:schemeClr val="accent6">
                    <a:lumMod val="75000"/>
                  </a:schemeClr>
                </a:solidFill>
              </a:rPr>
              <a:t>n.d. Accessed 12 Feb. 2020.</a:t>
            </a:r>
          </a:p>
          <a:p>
            <a:pPr marR="182502" algn="l">
              <a:lnSpc>
                <a:spcPct val="90000"/>
              </a:lnSpc>
              <a:spcBef>
                <a:spcPts val="0"/>
              </a:spcBef>
              <a:spcAft>
                <a:spcPts val="1800"/>
              </a:spcAft>
            </a:pPr>
            <a:r>
              <a:rPr lang="en-CA" b="0" spc="-24" dirty="0">
                <a:solidFill>
                  <a:schemeClr val="accent6">
                    <a:lumMod val="75000"/>
                  </a:schemeClr>
                </a:solidFill>
              </a:rPr>
              <a:t>“Global 3D Printing Industry Market Size 2018.” </a:t>
            </a:r>
            <a:r>
              <a:rPr lang="en-CA" b="0" i="1" spc="-24" dirty="0">
                <a:solidFill>
                  <a:schemeClr val="accent6">
                    <a:lumMod val="75000"/>
                  </a:schemeClr>
                </a:solidFill>
              </a:rPr>
              <a:t>Statista, </a:t>
            </a:r>
            <a:r>
              <a:rPr lang="en-CA" b="0" spc="-24" dirty="0">
                <a:solidFill>
                  <a:schemeClr val="accent6">
                    <a:lumMod val="75000"/>
                  </a:schemeClr>
                </a:solidFill>
              </a:rPr>
              <a:t>n.d</a:t>
            </a:r>
            <a:r>
              <a:rPr lang="en-CA" b="0" i="1" spc="-24" dirty="0">
                <a:solidFill>
                  <a:schemeClr val="accent6">
                    <a:lumMod val="75000"/>
                  </a:schemeClr>
                </a:solidFill>
              </a:rPr>
              <a:t>. </a:t>
            </a:r>
            <a:r>
              <a:rPr lang="en-CA" b="0" spc="-24" dirty="0">
                <a:solidFill>
                  <a:schemeClr val="accent6">
                    <a:lumMod val="75000"/>
                  </a:schemeClr>
                </a:solidFill>
              </a:rPr>
              <a:t>Accessed 13 Feb. 2020.</a:t>
            </a:r>
          </a:p>
          <a:p>
            <a:pPr marR="182502" algn="l">
              <a:lnSpc>
                <a:spcPct val="90000"/>
              </a:lnSpc>
              <a:spcBef>
                <a:spcPts val="0"/>
              </a:spcBef>
              <a:spcAft>
                <a:spcPts val="1800"/>
              </a:spcAft>
            </a:pPr>
            <a:endParaRPr lang="en-CA" b="0" spc="-24" dirty="0">
              <a:solidFill>
                <a:schemeClr val="accent6">
                  <a:lumMod val="75000"/>
                </a:schemeClr>
              </a:solidFill>
            </a:endParaRPr>
          </a:p>
        </p:txBody>
      </p:sp>
      <p:sp>
        <p:nvSpPr>
          <p:cNvPr id="4" name="Text Placeholder 3"/>
          <p:cNvSpPr>
            <a:spLocks noGrp="1"/>
          </p:cNvSpPr>
          <p:nvPr>
            <p:ph type="body" sz="quarter" idx="12"/>
          </p:nvPr>
        </p:nvSpPr>
        <p:spPr/>
        <p:txBody>
          <a:bodyPr/>
          <a:lstStyle/>
          <a:p>
            <a:pPr lvl="0" algn="l">
              <a:lnSpc>
                <a:spcPct val="90000"/>
              </a:lnSpc>
              <a:spcBef>
                <a:spcPts val="0"/>
              </a:spcBef>
              <a:spcAft>
                <a:spcPts val="1800"/>
              </a:spcAft>
            </a:pPr>
            <a:r>
              <a:rPr lang="en-US" b="0" dirty="0">
                <a:solidFill>
                  <a:schemeClr val="accent6">
                    <a:lumMod val="75000"/>
                  </a:schemeClr>
                </a:solidFill>
              </a:rPr>
              <a:t>“IoT Market Size Worldwide 2017-2025.” </a:t>
            </a:r>
            <a:r>
              <a:rPr lang="en-US" b="0" i="1" dirty="0">
                <a:solidFill>
                  <a:schemeClr val="accent6">
                    <a:lumMod val="75000"/>
                  </a:schemeClr>
                </a:solidFill>
              </a:rPr>
              <a:t>Statista</a:t>
            </a:r>
            <a:r>
              <a:rPr lang="en-US" b="0" dirty="0">
                <a:solidFill>
                  <a:schemeClr val="accent6">
                    <a:lumMod val="75000"/>
                  </a:schemeClr>
                </a:solidFill>
              </a:rPr>
              <a:t>, n.d. Accessed 16 June 2020.</a:t>
            </a:r>
          </a:p>
          <a:p>
            <a:pPr marR="242951" lvl="0" algn="l">
              <a:lnSpc>
                <a:spcPct val="90000"/>
              </a:lnSpc>
              <a:spcBef>
                <a:spcPts val="0"/>
              </a:spcBef>
              <a:spcAft>
                <a:spcPts val="1800"/>
              </a:spcAft>
            </a:pPr>
            <a:r>
              <a:rPr lang="en-CA" b="0" spc="-24" dirty="0">
                <a:solidFill>
                  <a:schemeClr val="accent6">
                    <a:lumMod val="75000"/>
                  </a:schemeClr>
                </a:solidFill>
              </a:rPr>
              <a:t>“IT/OT Convergence: Moving Digital Manufacturing Forward.” </a:t>
            </a:r>
            <a:r>
              <a:rPr lang="en-CA" b="0" i="1" spc="-24" dirty="0">
                <a:solidFill>
                  <a:schemeClr val="accent6">
                    <a:lumMod val="75000"/>
                  </a:schemeClr>
                </a:solidFill>
              </a:rPr>
              <a:t>Cisco, </a:t>
            </a:r>
            <a:r>
              <a:rPr lang="en-CA" b="0" spc="-24" dirty="0">
                <a:solidFill>
                  <a:schemeClr val="accent6">
                    <a:lumMod val="75000"/>
                  </a:schemeClr>
                </a:solidFill>
              </a:rPr>
              <a:t>2018. Web. </a:t>
            </a:r>
          </a:p>
          <a:p>
            <a:pPr marR="242951" lvl="0" algn="l">
              <a:lnSpc>
                <a:spcPct val="90000"/>
              </a:lnSpc>
              <a:spcBef>
                <a:spcPts val="0"/>
              </a:spcBef>
              <a:spcAft>
                <a:spcPts val="1800"/>
              </a:spcAft>
            </a:pPr>
            <a:r>
              <a:rPr lang="en-CA" b="0" spc="-24" dirty="0">
                <a:solidFill>
                  <a:schemeClr val="accent6">
                    <a:lumMod val="75000"/>
                  </a:schemeClr>
                </a:solidFill>
              </a:rPr>
              <a:t>“The Internet of Things in Manufacturing: Benefits, Use Cases and Trends.” </a:t>
            </a:r>
            <a:r>
              <a:rPr lang="en-CA" b="0" i="1" spc="-24" dirty="0">
                <a:solidFill>
                  <a:schemeClr val="accent6">
                    <a:lumMod val="75000"/>
                  </a:schemeClr>
                </a:solidFill>
              </a:rPr>
              <a:t>i-SCOOP,</a:t>
            </a:r>
            <a:r>
              <a:rPr lang="en-CA" b="0" spc="-24" dirty="0">
                <a:solidFill>
                  <a:schemeClr val="accent6">
                    <a:lumMod val="75000"/>
                  </a:schemeClr>
                </a:solidFill>
              </a:rPr>
              <a:t> n.d. Accessed 12 Feb. 2020.</a:t>
            </a:r>
          </a:p>
          <a:p>
            <a:pPr marR="242951" algn="l">
              <a:lnSpc>
                <a:spcPct val="90000"/>
              </a:lnSpc>
              <a:spcBef>
                <a:spcPts val="0"/>
              </a:spcBef>
              <a:spcAft>
                <a:spcPts val="1800"/>
              </a:spcAft>
            </a:pPr>
            <a:r>
              <a:rPr lang="en-US" b="0" spc="-24" dirty="0">
                <a:solidFill>
                  <a:schemeClr val="accent6">
                    <a:lumMod val="75000"/>
                  </a:schemeClr>
                </a:solidFill>
              </a:rPr>
              <a:t>Lueth, Knud Lasse. “IoT Platform Companies Landscape 2020.” </a:t>
            </a:r>
            <a:r>
              <a:rPr lang="en-US" b="0" i="1" spc="-24" dirty="0">
                <a:solidFill>
                  <a:schemeClr val="accent6">
                    <a:lumMod val="75000"/>
                  </a:schemeClr>
                </a:solidFill>
              </a:rPr>
              <a:t>IoT Analytics, </a:t>
            </a:r>
            <a:r>
              <a:rPr lang="en-US" b="0" spc="-24" dirty="0">
                <a:solidFill>
                  <a:schemeClr val="accent6">
                    <a:lumMod val="75000"/>
                  </a:schemeClr>
                </a:solidFill>
              </a:rPr>
              <a:t>23 Dec. 2019. Accessed 13 Feb. 2020.</a:t>
            </a:r>
            <a:endParaRPr lang="en-CA" b="0" spc="-24" dirty="0">
              <a:solidFill>
                <a:schemeClr val="accent6">
                  <a:lumMod val="75000"/>
                </a:schemeClr>
              </a:solidFill>
            </a:endParaRPr>
          </a:p>
          <a:p>
            <a:pPr marR="182502" algn="l">
              <a:lnSpc>
                <a:spcPct val="90000"/>
              </a:lnSpc>
              <a:spcBef>
                <a:spcPts val="0"/>
              </a:spcBef>
              <a:spcAft>
                <a:spcPts val="1800"/>
              </a:spcAft>
            </a:pPr>
            <a:r>
              <a:rPr lang="en-CA" b="0" spc="-24" dirty="0">
                <a:solidFill>
                  <a:schemeClr val="accent6">
                    <a:lumMod val="75000"/>
                  </a:schemeClr>
                </a:solidFill>
              </a:rPr>
              <a:t>Nadel, Brian. “The Best Industrial 3D Printer Reviews of 2020.” </a:t>
            </a:r>
            <a:r>
              <a:rPr lang="en-CA" b="0" i="1" spc="-24" dirty="0">
                <a:solidFill>
                  <a:schemeClr val="accent6">
                    <a:lumMod val="75000"/>
                  </a:schemeClr>
                </a:solidFill>
              </a:rPr>
              <a:t>business.com, </a:t>
            </a:r>
            <a:r>
              <a:rPr lang="en-CA" b="0" spc="-24" dirty="0">
                <a:solidFill>
                  <a:schemeClr val="accent6">
                    <a:lumMod val="75000"/>
                  </a:schemeClr>
                </a:solidFill>
              </a:rPr>
              <a:t>n.d. Accessed 13 Feb. 2020.</a:t>
            </a:r>
          </a:p>
          <a:p>
            <a:pPr marR="182502" algn="l">
              <a:lnSpc>
                <a:spcPct val="90000"/>
              </a:lnSpc>
              <a:spcBef>
                <a:spcPts val="0"/>
              </a:spcBef>
              <a:spcAft>
                <a:spcPts val="1800"/>
              </a:spcAft>
            </a:pPr>
            <a:r>
              <a:rPr lang="en-CA" b="0" spc="-24" dirty="0">
                <a:solidFill>
                  <a:schemeClr val="accent6">
                    <a:lumMod val="75000"/>
                  </a:schemeClr>
                </a:solidFill>
              </a:rPr>
              <a:t>Purvis, James. “8 Digital Transformation Statistics Every CIO Should Know in 2017.” </a:t>
            </a:r>
            <a:r>
              <a:rPr lang="en-CA" b="0" i="1" spc="-24" dirty="0">
                <a:solidFill>
                  <a:schemeClr val="accent6">
                    <a:lumMod val="75000"/>
                  </a:schemeClr>
                </a:solidFill>
              </a:rPr>
              <a:t>LinkedIn, </a:t>
            </a:r>
            <a:r>
              <a:rPr lang="en-CA" b="0" spc="-24" dirty="0">
                <a:solidFill>
                  <a:schemeClr val="accent6">
                    <a:lumMod val="75000"/>
                  </a:schemeClr>
                </a:solidFill>
              </a:rPr>
              <a:t>17 Jan. 2017. Accessed 13 Feb. 2020.</a:t>
            </a:r>
          </a:p>
          <a:p>
            <a:pPr marR="182502" algn="l">
              <a:lnSpc>
                <a:spcPct val="90000"/>
              </a:lnSpc>
              <a:spcBef>
                <a:spcPts val="0"/>
              </a:spcBef>
              <a:spcAft>
                <a:spcPts val="1800"/>
              </a:spcAft>
            </a:pPr>
            <a:r>
              <a:rPr lang="en-CA" b="0" spc="-24" dirty="0">
                <a:solidFill>
                  <a:schemeClr val="accent6">
                    <a:lumMod val="75000"/>
                  </a:schemeClr>
                </a:solidFill>
              </a:rPr>
              <a:t>Santagate, John. “Cloud Robotics: Enabling On-Demand Automation.” </a:t>
            </a:r>
            <a:r>
              <a:rPr lang="en-CA" b="0" i="1" spc="-24" dirty="0">
                <a:solidFill>
                  <a:schemeClr val="accent6">
                    <a:lumMod val="75000"/>
                  </a:schemeClr>
                </a:solidFill>
              </a:rPr>
              <a:t>IDC</a:t>
            </a:r>
            <a:r>
              <a:rPr lang="en-CA" b="0" spc="-24" dirty="0">
                <a:solidFill>
                  <a:schemeClr val="accent6">
                    <a:lumMod val="75000"/>
                  </a:schemeClr>
                </a:solidFill>
              </a:rPr>
              <a:t>, n.d. Web. </a:t>
            </a:r>
          </a:p>
          <a:p>
            <a:pPr marR="182502" algn="l">
              <a:lnSpc>
                <a:spcPct val="90000"/>
              </a:lnSpc>
              <a:spcBef>
                <a:spcPts val="0"/>
              </a:spcBef>
              <a:spcAft>
                <a:spcPts val="1800"/>
              </a:spcAft>
            </a:pPr>
            <a:r>
              <a:rPr lang="en-CA" b="0" spc="-24" dirty="0">
                <a:solidFill>
                  <a:schemeClr val="accent6">
                    <a:lumMod val="75000"/>
                  </a:schemeClr>
                </a:solidFill>
              </a:rPr>
              <a:t>Shaffer, Jonathan. “How to Safely Implement Collaborative Robots.” </a:t>
            </a:r>
            <a:r>
              <a:rPr lang="en-CA" b="0" i="1" spc="-24" dirty="0">
                <a:solidFill>
                  <a:schemeClr val="accent6">
                    <a:lumMod val="75000"/>
                  </a:schemeClr>
                </a:solidFill>
              </a:rPr>
              <a:t>AutomationWorld, </a:t>
            </a:r>
            <a:r>
              <a:rPr lang="en-CA" b="0" spc="-24" dirty="0">
                <a:solidFill>
                  <a:schemeClr val="accent6">
                    <a:lumMod val="75000"/>
                  </a:schemeClr>
                </a:solidFill>
              </a:rPr>
              <a:t>16 Dec. 2019. Web.</a:t>
            </a:r>
          </a:p>
          <a:p>
            <a:pPr marR="182502" algn="l">
              <a:lnSpc>
                <a:spcPct val="90000"/>
              </a:lnSpc>
              <a:spcBef>
                <a:spcPts val="0"/>
              </a:spcBef>
              <a:spcAft>
                <a:spcPts val="1800"/>
              </a:spcAft>
            </a:pPr>
            <a:r>
              <a:rPr lang="en-CA" b="0" spc="-24" dirty="0">
                <a:solidFill>
                  <a:schemeClr val="accent6">
                    <a:lumMod val="75000"/>
                  </a:schemeClr>
                </a:solidFill>
              </a:rPr>
              <a:t>Shaw, Keith and John Santagate. “2019 RBR50: Top Robotics Companies Continue to Innovate, Grow Market.” </a:t>
            </a:r>
            <a:r>
              <a:rPr lang="en-CA" b="0" i="1" spc="-24" dirty="0">
                <a:solidFill>
                  <a:schemeClr val="accent6">
                    <a:lumMod val="75000"/>
                  </a:schemeClr>
                </a:solidFill>
              </a:rPr>
              <a:t>Robotics Business Review, </a:t>
            </a:r>
            <a:r>
              <a:rPr lang="en-CA" b="0" spc="-24" dirty="0">
                <a:solidFill>
                  <a:schemeClr val="accent6">
                    <a:lumMod val="75000"/>
                  </a:schemeClr>
                </a:solidFill>
              </a:rPr>
              <a:t>2019. Accessed 13 Feb. 2020.</a:t>
            </a:r>
          </a:p>
        </p:txBody>
      </p:sp>
      <p:sp>
        <p:nvSpPr>
          <p:cNvPr id="5" name="Title 4">
            <a:extLst>
              <a:ext uri="{FF2B5EF4-FFF2-40B4-BE49-F238E27FC236}">
                <a16:creationId xmlns:a16="http://schemas.microsoft.com/office/drawing/2014/main" id="{DE626062-C3E0-C440-8080-B1BE42E1C4FF}"/>
              </a:ext>
            </a:extLst>
          </p:cNvPr>
          <p:cNvSpPr>
            <a:spLocks noGrp="1"/>
          </p:cNvSpPr>
          <p:nvPr>
            <p:ph type="title"/>
          </p:nvPr>
        </p:nvSpPr>
        <p:spPr>
          <a:xfrm>
            <a:off x="354060" y="529200"/>
            <a:ext cx="5090688" cy="616951"/>
          </a:xfrm>
        </p:spPr>
        <p:txBody>
          <a:bodyPr/>
          <a:lstStyle/>
          <a:p>
            <a:r>
              <a:rPr lang="en-US" sz="3600" dirty="0"/>
              <a:t>Bibliography</a:t>
            </a:r>
          </a:p>
        </p:txBody>
      </p:sp>
      <p:sp>
        <p:nvSpPr>
          <p:cNvPr id="7" name="Slide Number Placeholder 1">
            <a:extLst>
              <a:ext uri="{FF2B5EF4-FFF2-40B4-BE49-F238E27FC236}">
                <a16:creationId xmlns:a16="http://schemas.microsoft.com/office/drawing/2014/main" id="{AED88EA9-79C9-4427-8A73-1200E59099E5}"/>
              </a:ext>
            </a:extLst>
          </p:cNvPr>
          <p:cNvSpPr txBox="1">
            <a:spLocks/>
          </p:cNvSpPr>
          <p:nvPr/>
        </p:nvSpPr>
        <p:spPr>
          <a:xfrm>
            <a:off x="10040225" y="6418229"/>
            <a:ext cx="2240414" cy="12125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0" marR="0" lvl="0" indent="0" algn="ctr" defTabSz="914400" rtl="0" eaLnBrk="1" fontAlgn="auto" latinLnBrk="0" hangingPunct="1">
              <a:lnSpc>
                <a:spcPct val="100000"/>
              </a:lnSpc>
              <a:spcBef>
                <a:spcPts val="161"/>
              </a:spcBef>
              <a:spcAft>
                <a:spcPts val="0"/>
              </a:spcAft>
              <a:buClrTx/>
              <a:buSzTx/>
              <a:buFontTx/>
              <a:buNone/>
              <a:tabLst>
                <a:tab pos="1309472" algn="l"/>
              </a:tabLst>
              <a:defRPr/>
            </a:pPr>
            <a:r>
              <a:rPr kumimoji="0" lang="en-CA" sz="790" b="0" i="0" u="none" strike="noStrike" kern="1200" cap="none" spc="-18" normalizeH="0" baseline="0" noProof="0" dirty="0">
                <a:ln>
                  <a:noFill/>
                </a:ln>
                <a:solidFill>
                  <a:srgbClr val="000000"/>
                </a:solidFill>
                <a:effectLst/>
                <a:uLnTx/>
                <a:uFillTx/>
                <a:latin typeface="Exo" panose="02000303000000000000" pitchFamily="2" charset="0"/>
                <a:ea typeface="+mn-ea"/>
                <a:cs typeface="+mn-cs"/>
              </a:rPr>
              <a:t>Info-</a:t>
            </a:r>
            <a:r>
              <a:rPr kumimoji="0" lang="en-CA" sz="790" b="0" i="0" u="none" strike="noStrike" kern="1200" cap="none" spc="-103" normalizeH="0" baseline="0" noProof="0" dirty="0">
                <a:ln>
                  <a:noFill/>
                </a:ln>
                <a:solidFill>
                  <a:srgbClr val="000000"/>
                </a:solidFill>
                <a:effectLst/>
                <a:uLnTx/>
                <a:uFillTx/>
                <a:latin typeface="Exo" panose="02000303000000000000" pitchFamily="2" charset="0"/>
                <a:ea typeface="+mn-ea"/>
                <a:cs typeface="+mn-cs"/>
              </a:rPr>
              <a:t>T</a:t>
            </a:r>
            <a:r>
              <a:rPr kumimoji="0" lang="en-CA" sz="790" b="0" i="0" u="none" strike="noStrike" kern="1200" cap="none" spc="-15" normalizeH="0" baseline="0" noProof="0" dirty="0">
                <a:ln>
                  <a:noFill/>
                </a:ln>
                <a:solidFill>
                  <a:srgbClr val="000000"/>
                </a:solidFill>
                <a:effectLst/>
                <a:uLnTx/>
                <a:uFillTx/>
                <a:latin typeface="Exo" panose="02000303000000000000" pitchFamily="2" charset="0"/>
                <a:ea typeface="+mn-ea"/>
                <a:cs typeface="+mn-cs"/>
              </a:rPr>
              <a:t>ec</a:t>
            </a:r>
            <a:r>
              <a:rPr kumimoji="0" lang="en-CA" sz="790" b="0" i="0" u="none" strike="noStrike" kern="1200" cap="none" spc="6" normalizeH="0" baseline="0" noProof="0" dirty="0">
                <a:ln>
                  <a:noFill/>
                </a:ln>
                <a:solidFill>
                  <a:srgbClr val="000000"/>
                </a:solidFill>
                <a:effectLst/>
                <a:uLnTx/>
                <a:uFillTx/>
                <a:latin typeface="Exo" panose="02000303000000000000" pitchFamily="2" charset="0"/>
                <a:ea typeface="+mn-ea"/>
                <a:cs typeface="+mn-cs"/>
              </a:rPr>
              <a:t>h</a:t>
            </a:r>
            <a:r>
              <a:rPr kumimoji="0" lang="en-CA" sz="790" b="0" i="0" u="none" strike="noStrike" kern="1200" cap="none" spc="-39" normalizeH="0" baseline="0" noProof="0" dirty="0">
                <a:ln>
                  <a:noFill/>
                </a:ln>
                <a:solidFill>
                  <a:srgbClr val="000000"/>
                </a:solidFill>
                <a:effectLst/>
                <a:uLnTx/>
                <a:uFillTx/>
                <a:latin typeface="Exo" panose="02000303000000000000" pitchFamily="2" charset="0"/>
                <a:ea typeface="+mn-ea"/>
                <a:cs typeface="+mn-cs"/>
              </a:rPr>
              <a:t> </a:t>
            </a:r>
            <a:r>
              <a:rPr kumimoji="0" lang="en-CA" sz="790" b="0" i="0" u="none" strike="noStrike" kern="1200" cap="none" spc="-15" normalizeH="0" baseline="0" noProof="0" dirty="0">
                <a:ln>
                  <a:noFill/>
                </a:ln>
                <a:solidFill>
                  <a:srgbClr val="000000"/>
                </a:solidFill>
                <a:effectLst/>
                <a:uLnTx/>
                <a:uFillTx/>
                <a:latin typeface="Exo" panose="02000303000000000000" pitchFamily="2" charset="0"/>
                <a:ea typeface="+mn-ea"/>
                <a:cs typeface="+mn-cs"/>
              </a:rPr>
              <a:t>Researc</a:t>
            </a:r>
            <a:r>
              <a:rPr kumimoji="0" lang="en-CA" sz="790" b="0" i="0" u="none" strike="noStrike" kern="1200" cap="none" spc="6" normalizeH="0" baseline="0" noProof="0" dirty="0">
                <a:ln>
                  <a:noFill/>
                </a:ln>
                <a:solidFill>
                  <a:srgbClr val="000000"/>
                </a:solidFill>
                <a:effectLst/>
                <a:uLnTx/>
                <a:uFillTx/>
                <a:latin typeface="Exo" panose="02000303000000000000" pitchFamily="2" charset="0"/>
                <a:ea typeface="+mn-ea"/>
                <a:cs typeface="+mn-cs"/>
              </a:rPr>
              <a:t>h</a:t>
            </a:r>
            <a:r>
              <a:rPr kumimoji="0" lang="en-CA" sz="790" b="0" i="0" u="none" strike="noStrike" kern="1200" cap="none" spc="-39" normalizeH="0" baseline="0" noProof="0" dirty="0">
                <a:ln>
                  <a:noFill/>
                </a:ln>
                <a:solidFill>
                  <a:srgbClr val="000000"/>
                </a:solidFill>
                <a:effectLst/>
                <a:uLnTx/>
                <a:uFillTx/>
                <a:latin typeface="Exo" panose="02000303000000000000" pitchFamily="2" charset="0"/>
                <a:ea typeface="+mn-ea"/>
                <a:cs typeface="+mn-cs"/>
              </a:rPr>
              <a:t> </a:t>
            </a:r>
            <a:r>
              <a:rPr kumimoji="0" lang="en-CA" sz="790" b="0" i="0" u="none" strike="noStrike" kern="1200" cap="none" spc="-15" normalizeH="0" baseline="0" noProof="0" dirty="0">
                <a:ln>
                  <a:noFill/>
                </a:ln>
                <a:solidFill>
                  <a:srgbClr val="000000"/>
                </a:solidFill>
                <a:effectLst/>
                <a:uLnTx/>
                <a:uFillTx/>
                <a:latin typeface="Exo" panose="02000303000000000000" pitchFamily="2" charset="0"/>
                <a:ea typeface="+mn-ea"/>
                <a:cs typeface="+mn-cs"/>
              </a:rPr>
              <a:t>Grou</a:t>
            </a:r>
            <a:r>
              <a:rPr kumimoji="0" lang="en-CA" sz="790" b="0" i="0" u="none" strike="noStrike" kern="1200" cap="none" spc="6" normalizeH="0" baseline="0" noProof="0" dirty="0">
                <a:ln>
                  <a:noFill/>
                </a:ln>
                <a:solidFill>
                  <a:srgbClr val="000000"/>
                </a:solidFill>
                <a:effectLst/>
                <a:uLnTx/>
                <a:uFillTx/>
                <a:latin typeface="Exo" panose="02000303000000000000" pitchFamily="2" charset="0"/>
                <a:ea typeface="+mn-ea"/>
                <a:cs typeface="+mn-cs"/>
              </a:rPr>
              <a:t>p   |   </a:t>
            </a:r>
            <a:fld id="{81D60167-4931-47E6-BA6A-407CBD079E47}" type="slidenum">
              <a:rPr kumimoji="0" sz="790" b="0" i="0" u="none" strike="noStrike" kern="1200" cap="none" spc="6" normalizeH="0" baseline="0" noProof="0" smtClean="0">
                <a:ln>
                  <a:noFill/>
                </a:ln>
                <a:solidFill>
                  <a:srgbClr val="000000"/>
                </a:solidFill>
                <a:effectLst/>
                <a:uLnTx/>
                <a:uFillTx/>
                <a:latin typeface="Exo" panose="02000303000000000000" pitchFamily="2" charset="0"/>
                <a:ea typeface="+mn-ea"/>
                <a:cs typeface="Arial" panose="020B0604020202020204" pitchFamily="34" charset="0"/>
              </a:rPr>
              <a:pPr marL="7700" marR="0" lvl="0" indent="0" algn="ctr" defTabSz="914400" rtl="0" eaLnBrk="1" fontAlgn="auto" latinLnBrk="0" hangingPunct="1">
                <a:lnSpc>
                  <a:spcPct val="100000"/>
                </a:lnSpc>
                <a:spcBef>
                  <a:spcPts val="161"/>
                </a:spcBef>
                <a:spcAft>
                  <a:spcPts val="0"/>
                </a:spcAft>
                <a:buClrTx/>
                <a:buSzTx/>
                <a:buFontTx/>
                <a:buNone/>
                <a:tabLst>
                  <a:tab pos="1309472" algn="l"/>
                </a:tabLst>
                <a:defRPr/>
              </a:pPr>
              <a:t>35</a:t>
            </a:fld>
            <a:endParaRPr kumimoji="0" sz="790" b="0" i="0" u="none" strike="noStrike" kern="1200" cap="none" spc="6" normalizeH="0" baseline="0" noProof="0" dirty="0">
              <a:ln>
                <a:noFill/>
              </a:ln>
              <a:solidFill>
                <a:srgbClr val="000000"/>
              </a:solidFill>
              <a:effectLst/>
              <a:uLnTx/>
              <a:uFillTx/>
              <a:latin typeface="Exo" panose="02000303000000000000" pitchFamily="2" charset="0"/>
              <a:ea typeface="+mn-ea"/>
              <a:cs typeface="Arial" panose="020B0604020202020204" pitchFamily="34" charset="0"/>
            </a:endParaRPr>
          </a:p>
        </p:txBody>
      </p:sp>
    </p:spTree>
    <p:extLst>
      <p:ext uri="{BB962C8B-B14F-4D97-AF65-F5344CB8AC3E}">
        <p14:creationId xmlns:p14="http://schemas.microsoft.com/office/powerpoint/2010/main" val="12002757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83113" y="1552743"/>
            <a:ext cx="5348201" cy="4503261"/>
          </a:xfrm>
        </p:spPr>
        <p:txBody>
          <a:bodyPr/>
          <a:lstStyle/>
          <a:p>
            <a:pPr marR="242951" lvl="0" algn="l">
              <a:lnSpc>
                <a:spcPct val="90000"/>
              </a:lnSpc>
              <a:spcBef>
                <a:spcPts val="0"/>
              </a:spcBef>
              <a:spcAft>
                <a:spcPts val="1800"/>
              </a:spcAft>
            </a:pPr>
            <a:r>
              <a:rPr lang="en-CA" b="0" spc="-24" dirty="0">
                <a:solidFill>
                  <a:schemeClr val="accent6">
                    <a:lumMod val="75000"/>
                  </a:schemeClr>
                </a:solidFill>
              </a:rPr>
              <a:t>“Smart Manufacturing.” </a:t>
            </a:r>
            <a:r>
              <a:rPr lang="en-CA" b="0" i="1" spc="-24" dirty="0">
                <a:solidFill>
                  <a:schemeClr val="accent6">
                    <a:lumMod val="75000"/>
                  </a:schemeClr>
                </a:solidFill>
              </a:rPr>
              <a:t>Fujitsu Ireland, </a:t>
            </a:r>
            <a:r>
              <a:rPr lang="en-CA" b="0" spc="-24" dirty="0">
                <a:solidFill>
                  <a:schemeClr val="accent6">
                    <a:lumMod val="75000"/>
                  </a:schemeClr>
                </a:solidFill>
              </a:rPr>
              <a:t>n.d. Accessed 13 Feb. 2020.</a:t>
            </a:r>
          </a:p>
          <a:p>
            <a:pPr marR="242951" lvl="0" algn="l">
              <a:lnSpc>
                <a:spcPct val="90000"/>
              </a:lnSpc>
              <a:spcBef>
                <a:spcPts val="0"/>
              </a:spcBef>
              <a:spcAft>
                <a:spcPts val="1800"/>
              </a:spcAft>
            </a:pPr>
            <a:r>
              <a:rPr lang="en-CA" b="0" spc="-24" dirty="0">
                <a:solidFill>
                  <a:schemeClr val="accent6">
                    <a:lumMod val="75000"/>
                  </a:schemeClr>
                </a:solidFill>
              </a:rPr>
              <a:t>“State of the 3D Printing Industry Survey 2019.” </a:t>
            </a:r>
            <a:r>
              <a:rPr lang="en-CA" b="0" i="1" spc="-24" dirty="0">
                <a:solidFill>
                  <a:schemeClr val="accent6">
                    <a:lumMod val="75000"/>
                  </a:schemeClr>
                </a:solidFill>
              </a:rPr>
              <a:t>AMFG, </a:t>
            </a:r>
            <a:r>
              <a:rPr lang="en-CA" b="0" spc="-24" dirty="0">
                <a:solidFill>
                  <a:schemeClr val="accent6">
                    <a:lumMod val="75000"/>
                  </a:schemeClr>
                </a:solidFill>
              </a:rPr>
              <a:t>2019. Accessed 13 Feb. 2020.</a:t>
            </a:r>
          </a:p>
          <a:p>
            <a:pPr marR="242951" algn="l">
              <a:lnSpc>
                <a:spcPct val="90000"/>
              </a:lnSpc>
              <a:spcBef>
                <a:spcPts val="0"/>
              </a:spcBef>
              <a:spcAft>
                <a:spcPts val="1800"/>
              </a:spcAft>
            </a:pPr>
            <a:r>
              <a:rPr lang="en-US" b="0" spc="-24" dirty="0">
                <a:solidFill>
                  <a:schemeClr val="accent6">
                    <a:lumMod val="75000"/>
                  </a:schemeClr>
                </a:solidFill>
              </a:rPr>
              <a:t>“Talent Management in Manufacturing: The Need for a Fresh Approach.” </a:t>
            </a:r>
            <a:r>
              <a:rPr lang="en-US" b="0" i="1" spc="-24" dirty="0">
                <a:solidFill>
                  <a:schemeClr val="accent6">
                    <a:lumMod val="75000"/>
                  </a:schemeClr>
                </a:solidFill>
              </a:rPr>
              <a:t>PWC</a:t>
            </a:r>
            <a:r>
              <a:rPr lang="en-US" b="0" spc="-24" dirty="0">
                <a:solidFill>
                  <a:schemeClr val="accent6">
                    <a:lumMod val="75000"/>
                  </a:schemeClr>
                </a:solidFill>
              </a:rPr>
              <a:t>, n.d. Accessed 9 Mar. 2020.</a:t>
            </a:r>
          </a:p>
          <a:p>
            <a:pPr marR="242951" lvl="0" algn="l">
              <a:lnSpc>
                <a:spcPct val="90000"/>
              </a:lnSpc>
              <a:spcBef>
                <a:spcPts val="0"/>
              </a:spcBef>
              <a:spcAft>
                <a:spcPts val="1800"/>
              </a:spcAft>
            </a:pPr>
            <a:r>
              <a:rPr lang="en-CA" b="0" spc="-24" dirty="0">
                <a:solidFill>
                  <a:schemeClr val="accent6">
                    <a:lumMod val="75000"/>
                  </a:schemeClr>
                </a:solidFill>
              </a:rPr>
              <a:t>“Top 4 Manufacturing Challenges of Implementing IoT” </a:t>
            </a:r>
            <a:r>
              <a:rPr lang="en-CA" b="0" i="1" spc="-24" dirty="0">
                <a:solidFill>
                  <a:schemeClr val="accent6">
                    <a:lumMod val="75000"/>
                  </a:schemeClr>
                </a:solidFill>
              </a:rPr>
              <a:t>Wipfli, </a:t>
            </a:r>
            <a:r>
              <a:rPr lang="en-CA" b="0" spc="-24" dirty="0">
                <a:solidFill>
                  <a:schemeClr val="accent6">
                    <a:lumMod val="75000"/>
                  </a:schemeClr>
                </a:solidFill>
              </a:rPr>
              <a:t>12 June 2018. Accessed 13 Feb. 2020.</a:t>
            </a:r>
          </a:p>
          <a:p>
            <a:pPr lvl="0" algn="l">
              <a:lnSpc>
                <a:spcPct val="90000"/>
              </a:lnSpc>
              <a:spcBef>
                <a:spcPts val="0"/>
              </a:spcBef>
              <a:spcAft>
                <a:spcPts val="1800"/>
              </a:spcAft>
            </a:pPr>
            <a:r>
              <a:rPr lang="en-CA" b="0" spc="-24" dirty="0">
                <a:solidFill>
                  <a:schemeClr val="accent6">
                    <a:lumMod val="75000"/>
                  </a:schemeClr>
                </a:solidFill>
              </a:rPr>
              <a:t>“Webinar Recap: Large-Scale 3D Printing – Realizing Value from Design to Production.” </a:t>
            </a:r>
            <a:r>
              <a:rPr lang="en-CA" b="0" i="1" spc="-24" dirty="0">
                <a:solidFill>
                  <a:schemeClr val="accent6">
                    <a:lumMod val="75000"/>
                  </a:schemeClr>
                </a:solidFill>
              </a:rPr>
              <a:t>BigRep GmbH, </a:t>
            </a:r>
            <a:r>
              <a:rPr lang="en-CA" b="0" spc="-24" dirty="0">
                <a:solidFill>
                  <a:schemeClr val="accent6">
                    <a:lumMod val="75000"/>
                  </a:schemeClr>
                </a:solidFill>
              </a:rPr>
              <a:t>14 Sept. 2018. Web.</a:t>
            </a:r>
          </a:p>
          <a:p>
            <a:pPr marR="242951" lvl="0" algn="l">
              <a:lnSpc>
                <a:spcPct val="90000"/>
              </a:lnSpc>
              <a:spcBef>
                <a:spcPts val="0"/>
              </a:spcBef>
              <a:spcAft>
                <a:spcPts val="1800"/>
              </a:spcAft>
            </a:pPr>
            <a:r>
              <a:rPr lang="en-CA" b="0" spc="-24" dirty="0">
                <a:solidFill>
                  <a:schemeClr val="accent6">
                    <a:lumMod val="75000"/>
                  </a:schemeClr>
                </a:solidFill>
              </a:rPr>
              <a:t>“What is 3D printing? The definitive guide.” </a:t>
            </a:r>
            <a:r>
              <a:rPr lang="en-CA" b="0" i="1" spc="-24" dirty="0">
                <a:solidFill>
                  <a:schemeClr val="accent6">
                    <a:lumMod val="75000"/>
                  </a:schemeClr>
                </a:solidFill>
              </a:rPr>
              <a:t>3D Hubs, </a:t>
            </a:r>
            <a:r>
              <a:rPr lang="en-CA" b="0" spc="-24" dirty="0">
                <a:solidFill>
                  <a:schemeClr val="accent6">
                    <a:lumMod val="75000"/>
                  </a:schemeClr>
                </a:solidFill>
              </a:rPr>
              <a:t>n.d. Accessed 13 Feb. 2020.</a:t>
            </a:r>
          </a:p>
          <a:p>
            <a:pPr marR="182502" algn="l">
              <a:lnSpc>
                <a:spcPct val="90000"/>
              </a:lnSpc>
              <a:spcBef>
                <a:spcPts val="0"/>
              </a:spcBef>
              <a:spcAft>
                <a:spcPts val="1800"/>
              </a:spcAft>
            </a:pPr>
            <a:endParaRPr lang="en-CA" b="0" spc="-24" dirty="0">
              <a:solidFill>
                <a:schemeClr val="accent6">
                  <a:lumMod val="75000"/>
                </a:schemeClr>
              </a:solidFill>
            </a:endParaRPr>
          </a:p>
        </p:txBody>
      </p:sp>
      <p:sp>
        <p:nvSpPr>
          <p:cNvPr id="5" name="Title 4">
            <a:extLst>
              <a:ext uri="{FF2B5EF4-FFF2-40B4-BE49-F238E27FC236}">
                <a16:creationId xmlns:a16="http://schemas.microsoft.com/office/drawing/2014/main" id="{DE626062-C3E0-C440-8080-B1BE42E1C4FF}"/>
              </a:ext>
            </a:extLst>
          </p:cNvPr>
          <p:cNvSpPr>
            <a:spLocks noGrp="1"/>
          </p:cNvSpPr>
          <p:nvPr>
            <p:ph type="title"/>
          </p:nvPr>
        </p:nvSpPr>
        <p:spPr>
          <a:xfrm>
            <a:off x="354060" y="529200"/>
            <a:ext cx="5090688" cy="616951"/>
          </a:xfrm>
        </p:spPr>
        <p:txBody>
          <a:bodyPr/>
          <a:lstStyle/>
          <a:p>
            <a:r>
              <a:rPr lang="en-US" sz="3600" dirty="0"/>
              <a:t>Bibliography</a:t>
            </a:r>
          </a:p>
        </p:txBody>
      </p:sp>
      <p:sp>
        <p:nvSpPr>
          <p:cNvPr id="7" name="Slide Number Placeholder 1">
            <a:extLst>
              <a:ext uri="{FF2B5EF4-FFF2-40B4-BE49-F238E27FC236}">
                <a16:creationId xmlns:a16="http://schemas.microsoft.com/office/drawing/2014/main" id="{AED88EA9-79C9-4427-8A73-1200E59099E5}"/>
              </a:ext>
            </a:extLst>
          </p:cNvPr>
          <p:cNvSpPr txBox="1">
            <a:spLocks/>
          </p:cNvSpPr>
          <p:nvPr/>
        </p:nvSpPr>
        <p:spPr>
          <a:xfrm>
            <a:off x="10040225" y="6418229"/>
            <a:ext cx="2240414" cy="12125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0" marR="0" lvl="0" indent="0" algn="ctr" defTabSz="914400" rtl="0" eaLnBrk="1" fontAlgn="auto" latinLnBrk="0" hangingPunct="1">
              <a:lnSpc>
                <a:spcPct val="100000"/>
              </a:lnSpc>
              <a:spcBef>
                <a:spcPts val="161"/>
              </a:spcBef>
              <a:spcAft>
                <a:spcPts val="0"/>
              </a:spcAft>
              <a:buClrTx/>
              <a:buSzTx/>
              <a:buFontTx/>
              <a:buNone/>
              <a:tabLst>
                <a:tab pos="1309472" algn="l"/>
              </a:tabLst>
              <a:defRPr/>
            </a:pPr>
            <a:r>
              <a:rPr kumimoji="0" lang="en-CA" sz="790" b="0" i="0" u="none" strike="noStrike" kern="1200" cap="none" spc="-18" normalizeH="0" baseline="0" noProof="0" dirty="0">
                <a:ln>
                  <a:noFill/>
                </a:ln>
                <a:solidFill>
                  <a:srgbClr val="000000"/>
                </a:solidFill>
                <a:effectLst/>
                <a:uLnTx/>
                <a:uFillTx/>
                <a:latin typeface="Exo" panose="02000303000000000000" pitchFamily="2" charset="0"/>
                <a:ea typeface="+mn-ea"/>
                <a:cs typeface="+mn-cs"/>
              </a:rPr>
              <a:t>Info-</a:t>
            </a:r>
            <a:r>
              <a:rPr kumimoji="0" lang="en-CA" sz="790" b="0" i="0" u="none" strike="noStrike" kern="1200" cap="none" spc="-103" normalizeH="0" baseline="0" noProof="0" dirty="0">
                <a:ln>
                  <a:noFill/>
                </a:ln>
                <a:solidFill>
                  <a:srgbClr val="000000"/>
                </a:solidFill>
                <a:effectLst/>
                <a:uLnTx/>
                <a:uFillTx/>
                <a:latin typeface="Exo" panose="02000303000000000000" pitchFamily="2" charset="0"/>
                <a:ea typeface="+mn-ea"/>
                <a:cs typeface="+mn-cs"/>
              </a:rPr>
              <a:t>T</a:t>
            </a:r>
            <a:r>
              <a:rPr kumimoji="0" lang="en-CA" sz="790" b="0" i="0" u="none" strike="noStrike" kern="1200" cap="none" spc="-15" normalizeH="0" baseline="0" noProof="0" dirty="0">
                <a:ln>
                  <a:noFill/>
                </a:ln>
                <a:solidFill>
                  <a:srgbClr val="000000"/>
                </a:solidFill>
                <a:effectLst/>
                <a:uLnTx/>
                <a:uFillTx/>
                <a:latin typeface="Exo" panose="02000303000000000000" pitchFamily="2" charset="0"/>
                <a:ea typeface="+mn-ea"/>
                <a:cs typeface="+mn-cs"/>
              </a:rPr>
              <a:t>ec</a:t>
            </a:r>
            <a:r>
              <a:rPr kumimoji="0" lang="en-CA" sz="790" b="0" i="0" u="none" strike="noStrike" kern="1200" cap="none" spc="6" normalizeH="0" baseline="0" noProof="0" dirty="0">
                <a:ln>
                  <a:noFill/>
                </a:ln>
                <a:solidFill>
                  <a:srgbClr val="000000"/>
                </a:solidFill>
                <a:effectLst/>
                <a:uLnTx/>
                <a:uFillTx/>
                <a:latin typeface="Exo" panose="02000303000000000000" pitchFamily="2" charset="0"/>
                <a:ea typeface="+mn-ea"/>
                <a:cs typeface="+mn-cs"/>
              </a:rPr>
              <a:t>h</a:t>
            </a:r>
            <a:r>
              <a:rPr kumimoji="0" lang="en-CA" sz="790" b="0" i="0" u="none" strike="noStrike" kern="1200" cap="none" spc="-39" normalizeH="0" baseline="0" noProof="0" dirty="0">
                <a:ln>
                  <a:noFill/>
                </a:ln>
                <a:solidFill>
                  <a:srgbClr val="000000"/>
                </a:solidFill>
                <a:effectLst/>
                <a:uLnTx/>
                <a:uFillTx/>
                <a:latin typeface="Exo" panose="02000303000000000000" pitchFamily="2" charset="0"/>
                <a:ea typeface="+mn-ea"/>
                <a:cs typeface="+mn-cs"/>
              </a:rPr>
              <a:t> </a:t>
            </a:r>
            <a:r>
              <a:rPr kumimoji="0" lang="en-CA" sz="790" b="0" i="0" u="none" strike="noStrike" kern="1200" cap="none" spc="-15" normalizeH="0" baseline="0" noProof="0" dirty="0">
                <a:ln>
                  <a:noFill/>
                </a:ln>
                <a:solidFill>
                  <a:srgbClr val="000000"/>
                </a:solidFill>
                <a:effectLst/>
                <a:uLnTx/>
                <a:uFillTx/>
                <a:latin typeface="Exo" panose="02000303000000000000" pitchFamily="2" charset="0"/>
                <a:ea typeface="+mn-ea"/>
                <a:cs typeface="+mn-cs"/>
              </a:rPr>
              <a:t>Researc</a:t>
            </a:r>
            <a:r>
              <a:rPr kumimoji="0" lang="en-CA" sz="790" b="0" i="0" u="none" strike="noStrike" kern="1200" cap="none" spc="6" normalizeH="0" baseline="0" noProof="0" dirty="0">
                <a:ln>
                  <a:noFill/>
                </a:ln>
                <a:solidFill>
                  <a:srgbClr val="000000"/>
                </a:solidFill>
                <a:effectLst/>
                <a:uLnTx/>
                <a:uFillTx/>
                <a:latin typeface="Exo" panose="02000303000000000000" pitchFamily="2" charset="0"/>
                <a:ea typeface="+mn-ea"/>
                <a:cs typeface="+mn-cs"/>
              </a:rPr>
              <a:t>h</a:t>
            </a:r>
            <a:r>
              <a:rPr kumimoji="0" lang="en-CA" sz="790" b="0" i="0" u="none" strike="noStrike" kern="1200" cap="none" spc="-39" normalizeH="0" baseline="0" noProof="0" dirty="0">
                <a:ln>
                  <a:noFill/>
                </a:ln>
                <a:solidFill>
                  <a:srgbClr val="000000"/>
                </a:solidFill>
                <a:effectLst/>
                <a:uLnTx/>
                <a:uFillTx/>
                <a:latin typeface="Exo" panose="02000303000000000000" pitchFamily="2" charset="0"/>
                <a:ea typeface="+mn-ea"/>
                <a:cs typeface="+mn-cs"/>
              </a:rPr>
              <a:t> </a:t>
            </a:r>
            <a:r>
              <a:rPr kumimoji="0" lang="en-CA" sz="790" b="0" i="0" u="none" strike="noStrike" kern="1200" cap="none" spc="-15" normalizeH="0" baseline="0" noProof="0" dirty="0">
                <a:ln>
                  <a:noFill/>
                </a:ln>
                <a:solidFill>
                  <a:srgbClr val="000000"/>
                </a:solidFill>
                <a:effectLst/>
                <a:uLnTx/>
                <a:uFillTx/>
                <a:latin typeface="Exo" panose="02000303000000000000" pitchFamily="2" charset="0"/>
                <a:ea typeface="+mn-ea"/>
                <a:cs typeface="+mn-cs"/>
              </a:rPr>
              <a:t>Grou</a:t>
            </a:r>
            <a:r>
              <a:rPr kumimoji="0" lang="en-CA" sz="790" b="0" i="0" u="none" strike="noStrike" kern="1200" cap="none" spc="6" normalizeH="0" baseline="0" noProof="0" dirty="0">
                <a:ln>
                  <a:noFill/>
                </a:ln>
                <a:solidFill>
                  <a:srgbClr val="000000"/>
                </a:solidFill>
                <a:effectLst/>
                <a:uLnTx/>
                <a:uFillTx/>
                <a:latin typeface="Exo" panose="02000303000000000000" pitchFamily="2" charset="0"/>
                <a:ea typeface="+mn-ea"/>
                <a:cs typeface="+mn-cs"/>
              </a:rPr>
              <a:t>p   |   </a:t>
            </a:r>
            <a:fld id="{81D60167-4931-47E6-BA6A-407CBD079E47}" type="slidenum">
              <a:rPr kumimoji="0" sz="790" b="0" i="0" u="none" strike="noStrike" kern="1200" cap="none" spc="6" normalizeH="0" baseline="0" noProof="0" smtClean="0">
                <a:ln>
                  <a:noFill/>
                </a:ln>
                <a:solidFill>
                  <a:srgbClr val="000000"/>
                </a:solidFill>
                <a:effectLst/>
                <a:uLnTx/>
                <a:uFillTx/>
                <a:latin typeface="Exo" panose="02000303000000000000" pitchFamily="2" charset="0"/>
                <a:ea typeface="+mn-ea"/>
                <a:cs typeface="Arial" panose="020B0604020202020204" pitchFamily="34" charset="0"/>
              </a:rPr>
              <a:pPr marL="7700" marR="0" lvl="0" indent="0" algn="ctr" defTabSz="914400" rtl="0" eaLnBrk="1" fontAlgn="auto" latinLnBrk="0" hangingPunct="1">
                <a:lnSpc>
                  <a:spcPct val="100000"/>
                </a:lnSpc>
                <a:spcBef>
                  <a:spcPts val="161"/>
                </a:spcBef>
                <a:spcAft>
                  <a:spcPts val="0"/>
                </a:spcAft>
                <a:buClrTx/>
                <a:buSzTx/>
                <a:buFontTx/>
                <a:buNone/>
                <a:tabLst>
                  <a:tab pos="1309472" algn="l"/>
                </a:tabLst>
                <a:defRPr/>
              </a:pPr>
              <a:t>36</a:t>
            </a:fld>
            <a:endParaRPr kumimoji="0" sz="790" b="0" i="0" u="none" strike="noStrike" kern="1200" cap="none" spc="6" normalizeH="0" baseline="0" noProof="0" dirty="0">
              <a:ln>
                <a:noFill/>
              </a:ln>
              <a:solidFill>
                <a:srgbClr val="000000"/>
              </a:solidFill>
              <a:effectLst/>
              <a:uLnTx/>
              <a:uFillTx/>
              <a:latin typeface="Exo" panose="02000303000000000000" pitchFamily="2" charset="0"/>
              <a:ea typeface="+mn-ea"/>
              <a:cs typeface="Arial" panose="020B0604020202020204" pitchFamily="34" charset="0"/>
            </a:endParaRPr>
          </a:p>
        </p:txBody>
      </p:sp>
    </p:spTree>
    <p:extLst>
      <p:ext uri="{BB962C8B-B14F-4D97-AF65-F5344CB8AC3E}">
        <p14:creationId xmlns:p14="http://schemas.microsoft.com/office/powerpoint/2010/main" val="29633313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1694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29227A-71BA-4CC0-9A82-4A69502C90BB}"/>
              </a:ext>
            </a:extLst>
          </p:cNvPr>
          <p:cNvSpPr/>
          <p:nvPr/>
        </p:nvSpPr>
        <p:spPr>
          <a:xfrm>
            <a:off x="7962401" y="1371600"/>
            <a:ext cx="4031270" cy="4984750"/>
          </a:xfrm>
          <a:prstGeom prst="rect">
            <a:avLst/>
          </a:prstGeom>
          <a:gradFill flip="none" rotWithShape="1">
            <a:gsLst>
              <a:gs pos="0">
                <a:schemeClr val="bg1">
                  <a:lumMod val="85000"/>
                </a:schemeClr>
              </a:gs>
              <a:gs pos="25000">
                <a:schemeClr val="bg1">
                  <a:lumMod val="95000"/>
                </a:schemeClr>
              </a:gs>
              <a:gs pos="57000">
                <a:schemeClr val="bg1"/>
              </a:gs>
              <a:gs pos="100000">
                <a:schemeClr val="bg1">
                  <a:lumMod val="85000"/>
                </a:schemeClr>
              </a:gs>
            </a:gsLst>
            <a:lin ang="5400000" scaled="1"/>
            <a:tileRect/>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DCFCECE8-6048-4830-A470-665DB97A4A76}"/>
              </a:ext>
            </a:extLst>
          </p:cNvPr>
          <p:cNvSpPr/>
          <p:nvPr/>
        </p:nvSpPr>
        <p:spPr>
          <a:xfrm>
            <a:off x="8202462" y="1833842"/>
            <a:ext cx="3534425" cy="4455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400" b="0" i="0" u="none" strike="noStrike" kern="1200" cap="none" spc="-10" normalizeH="0" baseline="0" noProof="0" dirty="0">
                <a:ln>
                  <a:noFill/>
                </a:ln>
                <a:solidFill>
                  <a:srgbClr val="494949"/>
                </a:solidFill>
                <a:effectLst/>
                <a:uLnTx/>
                <a:uFillTx/>
                <a:latin typeface="Roboto Light" panose="02000000000000000000" pitchFamily="2" charset="0"/>
                <a:ea typeface="Roboto Light" panose="02000000000000000000" pitchFamily="2" charset="0"/>
                <a:cs typeface="Arial" panose="020B0604020202020204" pitchFamily="34" charset="0"/>
              </a:rPr>
              <a:t>Value streams connect business goals to the organization’s value realization activities in the marketplace. Those activities are dependent on the specific industry segment in which an organization operates. </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400" b="0" i="0" u="none" strike="noStrike" kern="1200" cap="none" spc="-10" normalizeH="0" baseline="0" noProof="0" dirty="0">
                <a:ln>
                  <a:noFill/>
                </a:ln>
                <a:solidFill>
                  <a:srgbClr val="494949"/>
                </a:solidFill>
                <a:effectLst/>
                <a:uLnTx/>
                <a:uFillTx/>
                <a:latin typeface="Roboto Light" panose="02000000000000000000" pitchFamily="2" charset="0"/>
                <a:ea typeface="Roboto Light" panose="02000000000000000000" pitchFamily="2" charset="0"/>
                <a:cs typeface="Arial" panose="020B0604020202020204" pitchFamily="34" charset="0"/>
              </a:rPr>
              <a:t>There are two types of value streams: core value streams and support value streams.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10" normalizeH="0" baseline="0" noProof="0" dirty="0">
                <a:ln>
                  <a:noFill/>
                </a:ln>
                <a:solidFill>
                  <a:srgbClr val="494949"/>
                </a:solidFill>
                <a:effectLst/>
                <a:uLnTx/>
                <a:uFillTx/>
                <a:latin typeface="Roboto Light" panose="02000000000000000000" pitchFamily="2" charset="0"/>
                <a:ea typeface="Roboto Light" panose="02000000000000000000" pitchFamily="2" charset="0"/>
                <a:cs typeface="Arial" panose="020B0604020202020204" pitchFamily="34" charset="0"/>
              </a:rPr>
              <a:t>Core value streams are mostly externally facing. They deliver value to either an external or internal customer and they tie to the customer perspective of the strategy map.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10" normalizeH="0" baseline="0" noProof="0" dirty="0">
                <a:ln>
                  <a:noFill/>
                </a:ln>
                <a:solidFill>
                  <a:srgbClr val="494949"/>
                </a:solidFill>
                <a:effectLst/>
                <a:uLnTx/>
                <a:uFillTx/>
                <a:latin typeface="Roboto Light" panose="02000000000000000000" pitchFamily="2" charset="0"/>
                <a:ea typeface="Roboto Light" panose="02000000000000000000" pitchFamily="2" charset="0"/>
                <a:cs typeface="Arial" panose="020B0604020202020204" pitchFamily="34" charset="0"/>
              </a:rPr>
              <a:t>Support value streams are internally facing and provide the foundational support for an organization to operate. </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400" b="0" i="0" u="none" strike="noStrike" kern="1200" cap="none" spc="-10" normalizeH="0" baseline="0" noProof="0" dirty="0">
                <a:ln>
                  <a:noFill/>
                </a:ln>
                <a:solidFill>
                  <a:srgbClr val="494949"/>
                </a:solidFill>
                <a:effectLst/>
                <a:uLnTx/>
                <a:uFillTx/>
                <a:latin typeface="Roboto Light" panose="02000000000000000000" pitchFamily="2" charset="0"/>
                <a:ea typeface="Roboto Light" panose="02000000000000000000" pitchFamily="2" charset="0"/>
                <a:cs typeface="Arial" panose="020B0604020202020204" pitchFamily="34" charset="0"/>
              </a:rPr>
              <a:t>An effective method for ensuring all value streams have been considered is to understand that there can be different end-value receivers.</a:t>
            </a:r>
            <a:endParaRPr kumimoji="0" lang="en-CA" sz="1400" b="0" i="0" u="none" strike="noStrike" kern="1200" cap="none" spc="-10" normalizeH="0" baseline="0" noProof="0" dirty="0">
              <a:ln>
                <a:noFill/>
              </a:ln>
              <a:solidFill>
                <a:srgbClr val="494949"/>
              </a:solidFill>
              <a:effectLst/>
              <a:uLnTx/>
              <a:uFillTx/>
              <a:latin typeface="Roboto Light" panose="02000000000000000000" pitchFamily="2" charset="0"/>
              <a:ea typeface="Roboto Light" panose="02000000000000000000" pitchFamily="2" charset="0"/>
              <a:cs typeface="Arial" panose="020B0604020202020204" pitchFamily="34" charset="0"/>
            </a:endParaRPr>
          </a:p>
        </p:txBody>
      </p:sp>
      <p:sp>
        <p:nvSpPr>
          <p:cNvPr id="8" name="Content Placeholder 4">
            <a:extLst>
              <a:ext uri="{FF2B5EF4-FFF2-40B4-BE49-F238E27FC236}">
                <a16:creationId xmlns:a16="http://schemas.microsoft.com/office/drawing/2014/main" id="{C5D66E6E-62A4-47D7-B02F-76D24C825E13}"/>
              </a:ext>
            </a:extLst>
          </p:cNvPr>
          <p:cNvSpPr txBox="1">
            <a:spLocks/>
          </p:cNvSpPr>
          <p:nvPr/>
        </p:nvSpPr>
        <p:spPr>
          <a:xfrm>
            <a:off x="8185268" y="1475894"/>
            <a:ext cx="3206632" cy="35205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71727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B4B4B"/>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B4B4B"/>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ts val="2000"/>
              </a:lnSpc>
              <a:spcBef>
                <a:spcPts val="500"/>
              </a:spcBef>
              <a:buFont typeface="Arial" panose="020B0604020202020204" pitchFamily="34" charset="0"/>
              <a:buChar char="•"/>
              <a:defRPr sz="1600" b="0" i="0" kern="1200">
                <a:solidFill>
                  <a:srgbClr val="4B4B4B"/>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ts val="1600"/>
              </a:lnSpc>
              <a:spcBef>
                <a:spcPts val="500"/>
              </a:spcBef>
              <a:buFont typeface="Arial" panose="020B0604020202020204" pitchFamily="34" charset="0"/>
              <a:buChar char="•"/>
              <a:defRPr sz="1200" b="0" i="0" kern="1200">
                <a:solidFill>
                  <a:srgbClr val="4B4B4B"/>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494949"/>
                </a:solidFill>
                <a:effectLst/>
                <a:uLnTx/>
                <a:uFillTx/>
                <a:latin typeface="Montserrat" pitchFamily="2" charset="77"/>
                <a:ea typeface="+mn-ea"/>
                <a:cs typeface="+mn-cs"/>
              </a:rPr>
              <a:t>Value Stream </a:t>
            </a:r>
            <a:r>
              <a:rPr lang="en-US" sz="1800" dirty="0">
                <a:solidFill>
                  <a:srgbClr val="494949"/>
                </a:solidFill>
              </a:rPr>
              <a:t>D</a:t>
            </a:r>
            <a:r>
              <a:rPr kumimoji="0" lang="en-US" sz="1800" b="1" i="0" u="none" strike="noStrike" kern="1200" cap="none" spc="0" normalizeH="0" baseline="0" noProof="0" dirty="0">
                <a:ln>
                  <a:noFill/>
                </a:ln>
                <a:solidFill>
                  <a:srgbClr val="494949"/>
                </a:solidFill>
                <a:effectLst/>
                <a:uLnTx/>
                <a:uFillTx/>
                <a:latin typeface="Montserrat" pitchFamily="2" charset="77"/>
                <a:ea typeface="+mn-ea"/>
                <a:cs typeface="+mn-cs"/>
              </a:rPr>
              <a:t>efined…</a:t>
            </a:r>
          </a:p>
        </p:txBody>
      </p:sp>
      <p:sp>
        <p:nvSpPr>
          <p:cNvPr id="13" name="Slide Number Placeholder 2">
            <a:extLst>
              <a:ext uri="{FF2B5EF4-FFF2-40B4-BE49-F238E27FC236}">
                <a16:creationId xmlns:a16="http://schemas.microsoft.com/office/drawing/2014/main" id="{2ECD816E-D88C-45C9-8E48-4819DB97FC87}"/>
              </a:ext>
            </a:extLst>
          </p:cNvPr>
          <p:cNvSpPr txBox="1">
            <a:spLocks/>
          </p:cNvSpPr>
          <p:nvPr/>
        </p:nvSpPr>
        <p:spPr>
          <a:xfrm>
            <a:off x="9800750" y="6606254"/>
            <a:ext cx="2240414" cy="121252"/>
          </a:xfrm>
          <a:prstGeom prst="rect">
            <a:avLst/>
          </a:prstGeom>
        </p:spPr>
        <p:txBody>
          <a:bodyPr wrap="square" lIns="0" tIns="0" rIns="0" bIns="0">
            <a:noAutofit/>
          </a:bodyPr>
          <a:lstStyle>
            <a:defPPr>
              <a:defRPr lang="en-US"/>
            </a:defPPr>
            <a:lvl1pPr marL="0" algn="r" defTabSz="914400" rtl="0" eaLnBrk="1" latinLnBrk="0" hangingPunct="1">
              <a:defRPr sz="788" b="0" i="0" kern="1200" spc="0" baseline="0">
                <a:solidFill>
                  <a:srgbClr val="636363"/>
                </a:solidFill>
                <a:latin typeface="Exo" pitchFamily="2" charset="77"/>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r>
              <a:rPr kumimoji="0" lang="en-CA" sz="788" b="0" i="0" u="none" strike="noStrike" kern="1200" cap="none" spc="-18" normalizeH="0" baseline="0" noProof="0" dirty="0">
                <a:ln>
                  <a:noFill/>
                </a:ln>
                <a:solidFill>
                  <a:srgbClr val="636363"/>
                </a:solidFill>
                <a:effectLst/>
                <a:uLnTx/>
                <a:uFillTx/>
                <a:latin typeface="Exo" pitchFamily="2" charset="77"/>
                <a:ea typeface="+mn-ea"/>
                <a:cs typeface="Arial"/>
              </a:rPr>
              <a:t>Info-</a:t>
            </a:r>
            <a:r>
              <a:rPr kumimoji="0" lang="en-CA" sz="788" b="0" i="0" u="none" strike="noStrike" kern="1200" cap="none" spc="-103" normalizeH="0" baseline="0" noProof="0" dirty="0">
                <a:ln>
                  <a:noFill/>
                </a:ln>
                <a:solidFill>
                  <a:srgbClr val="636363"/>
                </a:solidFill>
                <a:effectLst/>
                <a:uLnTx/>
                <a:uFillTx/>
                <a:latin typeface="Exo" pitchFamily="2" charset="77"/>
                <a:ea typeface="+mn-ea"/>
                <a:cs typeface="Arial"/>
              </a:rPr>
              <a:t>T</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ec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Researc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Grou</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p   |   </a:t>
            </a:r>
            <a:fld id="{81D60167-4931-47E6-BA6A-407CBD079E47}" type="slidenum">
              <a:rPr kumimoji="0" sz="788" b="0" i="0" u="none" strike="noStrike" kern="1200" cap="none" spc="6" normalizeH="0" baseline="0" noProof="0" smtClean="0">
                <a:ln>
                  <a:noFill/>
                </a:ln>
                <a:solidFill>
                  <a:srgbClr val="636363"/>
                </a:solidFill>
                <a:effectLst/>
                <a:uLnTx/>
                <a:uFillTx/>
                <a:latin typeface="Exo" pitchFamily="2" charset="77"/>
                <a:ea typeface="+mn-ea"/>
                <a:cs typeface="Arial" panose="020B0604020202020204" pitchFamily="34" charset="0"/>
              </a:rPr>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t>4</a:t>
            </a:fld>
            <a:endParaRPr kumimoji="0" sz="788" b="0" i="0" u="none" strike="noStrike" kern="1200" cap="none" spc="6" normalizeH="0" baseline="0" noProof="0" dirty="0">
              <a:ln>
                <a:noFill/>
              </a:ln>
              <a:solidFill>
                <a:srgbClr val="636363"/>
              </a:solidFill>
              <a:effectLst/>
              <a:uLnTx/>
              <a:uFillTx/>
              <a:latin typeface="Exo" pitchFamily="2" charset="77"/>
              <a:ea typeface="+mn-ea"/>
              <a:cs typeface="Arial" panose="020B0604020202020204" pitchFamily="34" charset="0"/>
            </a:endParaRPr>
          </a:p>
        </p:txBody>
      </p:sp>
      <p:sp>
        <p:nvSpPr>
          <p:cNvPr id="9" name="Title 3">
            <a:extLst>
              <a:ext uri="{FF2B5EF4-FFF2-40B4-BE49-F238E27FC236}">
                <a16:creationId xmlns:a16="http://schemas.microsoft.com/office/drawing/2014/main" id="{DD629D7F-F85F-451E-BABD-3345521C3180}"/>
              </a:ext>
            </a:extLst>
          </p:cNvPr>
          <p:cNvSpPr txBox="1">
            <a:spLocks/>
          </p:cNvSpPr>
          <p:nvPr/>
        </p:nvSpPr>
        <p:spPr>
          <a:xfrm>
            <a:off x="352800" y="529200"/>
            <a:ext cx="10586232" cy="831850"/>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4000" b="1" i="0" kern="1200">
                <a:solidFill>
                  <a:srgbClr val="717272"/>
                </a:solidFill>
                <a:latin typeface="Montserrat" pitchFamily="2" charset="77"/>
                <a:ea typeface="+mj-ea"/>
                <a:cs typeface="+mj-cs"/>
              </a:defRPr>
            </a:lvl1pPr>
          </a:lstStyle>
          <a:p>
            <a:r>
              <a:rPr lang="en-US" sz="3600" dirty="0">
                <a:solidFill>
                  <a:srgbClr val="2576B7"/>
                </a:solidFill>
              </a:rPr>
              <a:t>Durable Goods value stream</a:t>
            </a:r>
          </a:p>
        </p:txBody>
      </p:sp>
      <p:pic>
        <p:nvPicPr>
          <p:cNvPr id="3" name="Picture 2">
            <a:extLst>
              <a:ext uri="{FF2B5EF4-FFF2-40B4-BE49-F238E27FC236}">
                <a16:creationId xmlns:a16="http://schemas.microsoft.com/office/drawing/2014/main" id="{BCD7A46C-B213-4DD6-BA04-5DAB136981F5}"/>
              </a:ext>
            </a:extLst>
          </p:cNvPr>
          <p:cNvPicPr>
            <a:picLocks noChangeAspect="1"/>
          </p:cNvPicPr>
          <p:nvPr/>
        </p:nvPicPr>
        <p:blipFill>
          <a:blip r:embed="rId3"/>
          <a:stretch>
            <a:fillRect/>
          </a:stretch>
        </p:blipFill>
        <p:spPr>
          <a:xfrm>
            <a:off x="123235" y="1567543"/>
            <a:ext cx="7739931" cy="4132501"/>
          </a:xfrm>
          <a:prstGeom prst="rect">
            <a:avLst/>
          </a:prstGeom>
        </p:spPr>
      </p:pic>
    </p:spTree>
    <p:extLst>
      <p:ext uri="{BB962C8B-B14F-4D97-AF65-F5344CB8AC3E}">
        <p14:creationId xmlns:p14="http://schemas.microsoft.com/office/powerpoint/2010/main" val="2074714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85794E-4E37-1349-8173-A2033EA01004}"/>
              </a:ext>
            </a:extLst>
          </p:cNvPr>
          <p:cNvSpPr>
            <a:spLocks noGrp="1"/>
          </p:cNvSpPr>
          <p:nvPr>
            <p:ph type="title" idx="4294967295"/>
          </p:nvPr>
        </p:nvSpPr>
        <p:spPr>
          <a:xfrm>
            <a:off x="352800" y="529200"/>
            <a:ext cx="10586232" cy="831850"/>
          </a:xfrm>
        </p:spPr>
        <p:txBody>
          <a:bodyPr>
            <a:normAutofit/>
          </a:bodyPr>
          <a:lstStyle/>
          <a:p>
            <a:r>
              <a:rPr lang="en-US" sz="3600" dirty="0">
                <a:solidFill>
                  <a:srgbClr val="2576B7"/>
                </a:solidFill>
              </a:rPr>
              <a:t>Durable Goods business capability map</a:t>
            </a:r>
          </a:p>
        </p:txBody>
      </p:sp>
      <p:sp>
        <p:nvSpPr>
          <p:cNvPr id="6" name="Rectangle 5">
            <a:extLst>
              <a:ext uri="{FF2B5EF4-FFF2-40B4-BE49-F238E27FC236}">
                <a16:creationId xmlns:a16="http://schemas.microsoft.com/office/drawing/2014/main" id="{47A5F1E1-541A-4219-98E9-4B41A967C0A2}"/>
              </a:ext>
            </a:extLst>
          </p:cNvPr>
          <p:cNvSpPr/>
          <p:nvPr/>
        </p:nvSpPr>
        <p:spPr>
          <a:xfrm>
            <a:off x="774201" y="1352941"/>
            <a:ext cx="3340599" cy="5003409"/>
          </a:xfrm>
          <a:prstGeom prst="rect">
            <a:avLst/>
          </a:prstGeom>
          <a:gradFill flip="none" rotWithShape="1">
            <a:gsLst>
              <a:gs pos="0">
                <a:schemeClr val="bg1">
                  <a:lumMod val="85000"/>
                </a:schemeClr>
              </a:gs>
              <a:gs pos="25000">
                <a:schemeClr val="bg1">
                  <a:lumMod val="95000"/>
                </a:schemeClr>
              </a:gs>
              <a:gs pos="57000">
                <a:schemeClr val="bg1"/>
              </a:gs>
              <a:gs pos="100000">
                <a:schemeClr val="bg1">
                  <a:lumMod val="85000"/>
                </a:schemeClr>
              </a:gs>
            </a:gsLst>
            <a:lin ang="5400000" scaled="1"/>
            <a:tileRect/>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A489154B-774E-44A1-89F7-5012E6B54F59}"/>
              </a:ext>
            </a:extLst>
          </p:cNvPr>
          <p:cNvSpPr/>
          <p:nvPr/>
        </p:nvSpPr>
        <p:spPr>
          <a:xfrm>
            <a:off x="849162" y="2264793"/>
            <a:ext cx="3112168" cy="38209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400" b="0" i="0" u="none" strike="noStrike" kern="1200" cap="none" spc="0" normalizeH="0" baseline="0" noProof="0" dirty="0">
                <a:ln>
                  <a:noFill/>
                </a:ln>
                <a:solidFill>
                  <a:srgbClr val="494949"/>
                </a:solidFill>
                <a:effectLst/>
                <a:uLnTx/>
                <a:uFillTx/>
                <a:latin typeface="Roboto Light" panose="02000000000000000000" pitchFamily="2" charset="0"/>
                <a:ea typeface="Roboto Light" panose="02000000000000000000" pitchFamily="2" charset="0"/>
                <a:cs typeface="+mn-cs"/>
              </a:rPr>
              <a:t>In business architecture, the primary view of an organization is known as a business capability map. </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400" b="0" i="0" u="none" strike="noStrike" kern="1200" cap="none" spc="0" normalizeH="0" baseline="0" noProof="0" dirty="0">
                <a:ln>
                  <a:noFill/>
                </a:ln>
                <a:solidFill>
                  <a:srgbClr val="494949"/>
                </a:solidFill>
                <a:effectLst/>
                <a:uLnTx/>
                <a:uFillTx/>
                <a:latin typeface="Roboto Light" panose="02000000000000000000" pitchFamily="2" charset="0"/>
                <a:ea typeface="Roboto Light" panose="02000000000000000000" pitchFamily="2" charset="0"/>
                <a:cs typeface="+mn-cs"/>
              </a:rPr>
              <a:t>A business capability defines </a:t>
            </a:r>
            <a:r>
              <a:rPr kumimoji="0" lang="en-US" sz="1400" b="0" u="none" strike="noStrike" kern="1200" cap="none" spc="0" normalizeH="0" baseline="0" noProof="0" dirty="0">
                <a:ln>
                  <a:noFill/>
                </a:ln>
                <a:solidFill>
                  <a:srgbClr val="494949"/>
                </a:solidFill>
                <a:effectLst/>
                <a:uLnTx/>
                <a:uFillTx/>
                <a:latin typeface="Roboto Light" panose="02000000000000000000" pitchFamily="2" charset="0"/>
                <a:ea typeface="Roboto Light" panose="02000000000000000000" pitchFamily="2" charset="0"/>
                <a:cs typeface="+mn-cs"/>
              </a:rPr>
              <a:t>what</a:t>
            </a:r>
            <a:r>
              <a:rPr kumimoji="0" lang="en-US" sz="1400" b="0" i="0" u="none" strike="noStrike" kern="1200" cap="none" spc="0" normalizeH="0" baseline="0" noProof="0" dirty="0">
                <a:ln>
                  <a:noFill/>
                </a:ln>
                <a:solidFill>
                  <a:srgbClr val="494949"/>
                </a:solidFill>
                <a:effectLst/>
                <a:uLnTx/>
                <a:uFillTx/>
                <a:latin typeface="Roboto Light" panose="02000000000000000000" pitchFamily="2" charset="0"/>
                <a:ea typeface="Roboto Light" panose="02000000000000000000" pitchFamily="2" charset="0"/>
                <a:cs typeface="+mn-cs"/>
              </a:rPr>
              <a:t> a business does to enable value creation. Business capabilities: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94949"/>
                </a:solidFill>
                <a:effectLst/>
                <a:uLnTx/>
                <a:uFillTx/>
                <a:latin typeface="Roboto Light" panose="02000000000000000000" pitchFamily="2" charset="0"/>
                <a:ea typeface="Roboto Light" panose="02000000000000000000" pitchFamily="2" charset="0"/>
                <a:cs typeface="+mn-cs"/>
              </a:rPr>
              <a:t>Represent stable business functions.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94949"/>
                </a:solidFill>
                <a:effectLst/>
                <a:uLnTx/>
                <a:uFillTx/>
                <a:latin typeface="Roboto Light" panose="02000000000000000000" pitchFamily="2" charset="0"/>
                <a:ea typeface="Roboto Light" panose="02000000000000000000" pitchFamily="2" charset="0"/>
                <a:cs typeface="+mn-cs"/>
              </a:rPr>
              <a:t>Are unique and independent of each other.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94949"/>
                </a:solidFill>
                <a:effectLst/>
                <a:uLnTx/>
                <a:uFillTx/>
                <a:latin typeface="Roboto Light" panose="02000000000000000000" pitchFamily="2" charset="0"/>
                <a:ea typeface="Roboto Light" panose="02000000000000000000" pitchFamily="2" charset="0"/>
                <a:cs typeface="+mn-cs"/>
              </a:rPr>
              <a:t>Typically will have a defined business outcome.</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400" b="0" i="0" u="none" strike="noStrike" kern="1200" cap="none" spc="0" normalizeH="0" baseline="0" noProof="0" dirty="0">
                <a:ln>
                  <a:noFill/>
                </a:ln>
                <a:solidFill>
                  <a:srgbClr val="494949"/>
                </a:solidFill>
                <a:effectLst/>
                <a:uLnTx/>
                <a:uFillTx/>
                <a:latin typeface="Roboto Light" panose="02000000000000000000" pitchFamily="2" charset="0"/>
                <a:ea typeface="Roboto Light" panose="02000000000000000000" pitchFamily="2" charset="0"/>
                <a:cs typeface="+mn-cs"/>
              </a:rPr>
              <a:t>A business capability map provides details that help the business architecture practitioner direct attention to a specific area of the business for further assessment.</a:t>
            </a:r>
          </a:p>
        </p:txBody>
      </p:sp>
      <p:sp>
        <p:nvSpPr>
          <p:cNvPr id="8" name="Content Placeholder 4">
            <a:extLst>
              <a:ext uri="{FF2B5EF4-FFF2-40B4-BE49-F238E27FC236}">
                <a16:creationId xmlns:a16="http://schemas.microsoft.com/office/drawing/2014/main" id="{6083355F-2A48-4D07-B0B4-5153FDF63B47}"/>
              </a:ext>
            </a:extLst>
          </p:cNvPr>
          <p:cNvSpPr txBox="1">
            <a:spLocks/>
          </p:cNvSpPr>
          <p:nvPr/>
        </p:nvSpPr>
        <p:spPr>
          <a:xfrm>
            <a:off x="831968" y="1539394"/>
            <a:ext cx="3112168" cy="35205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71727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B4B4B"/>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B4B4B"/>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ts val="2000"/>
              </a:lnSpc>
              <a:spcBef>
                <a:spcPts val="500"/>
              </a:spcBef>
              <a:buFont typeface="Arial" panose="020B0604020202020204" pitchFamily="34" charset="0"/>
              <a:buChar char="•"/>
              <a:defRPr sz="1600" b="0" i="0" kern="1200">
                <a:solidFill>
                  <a:srgbClr val="4B4B4B"/>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ts val="1600"/>
              </a:lnSpc>
              <a:spcBef>
                <a:spcPts val="500"/>
              </a:spcBef>
              <a:buFont typeface="Arial" panose="020B0604020202020204" pitchFamily="34" charset="0"/>
              <a:buChar char="•"/>
              <a:defRPr sz="1200" b="0" i="0" kern="1200">
                <a:solidFill>
                  <a:srgbClr val="4B4B4B"/>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494949"/>
                </a:solidFill>
                <a:effectLst/>
                <a:uLnTx/>
                <a:uFillTx/>
                <a:latin typeface="Montserrat" pitchFamily="2" charset="77"/>
                <a:ea typeface="+mn-ea"/>
                <a:cs typeface="+mn-cs"/>
              </a:rPr>
              <a:t>Business Capability Map Defined…</a:t>
            </a:r>
          </a:p>
        </p:txBody>
      </p:sp>
      <p:sp>
        <p:nvSpPr>
          <p:cNvPr id="13" name="Slide Number Placeholder 2">
            <a:extLst>
              <a:ext uri="{FF2B5EF4-FFF2-40B4-BE49-F238E27FC236}">
                <a16:creationId xmlns:a16="http://schemas.microsoft.com/office/drawing/2014/main" id="{14AE7743-DFEA-430B-ACBB-45F13B4B405A}"/>
              </a:ext>
            </a:extLst>
          </p:cNvPr>
          <p:cNvSpPr txBox="1">
            <a:spLocks/>
          </p:cNvSpPr>
          <p:nvPr/>
        </p:nvSpPr>
        <p:spPr>
          <a:xfrm>
            <a:off x="9800750" y="6606254"/>
            <a:ext cx="2240414" cy="121252"/>
          </a:xfrm>
          <a:prstGeom prst="rect">
            <a:avLst/>
          </a:prstGeom>
        </p:spPr>
        <p:txBody>
          <a:bodyPr wrap="square" lIns="0" tIns="0" rIns="0" bIns="0">
            <a:noAutofit/>
          </a:bodyPr>
          <a:lstStyle>
            <a:defPPr>
              <a:defRPr lang="en-US"/>
            </a:defPPr>
            <a:lvl1pPr marL="0" algn="r" defTabSz="914400" rtl="0" eaLnBrk="1" latinLnBrk="0" hangingPunct="1">
              <a:defRPr sz="788" b="0" i="0" kern="1200" spc="0" baseline="0">
                <a:solidFill>
                  <a:srgbClr val="636363"/>
                </a:solidFill>
                <a:latin typeface="Exo" pitchFamily="2" charset="77"/>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r>
              <a:rPr kumimoji="0" lang="en-CA" sz="788" b="0" i="0" u="none" strike="noStrike" kern="1200" cap="none" spc="-18" normalizeH="0" baseline="0" noProof="0" dirty="0">
                <a:ln>
                  <a:noFill/>
                </a:ln>
                <a:solidFill>
                  <a:srgbClr val="636363"/>
                </a:solidFill>
                <a:effectLst/>
                <a:uLnTx/>
                <a:uFillTx/>
                <a:latin typeface="Exo" pitchFamily="2" charset="77"/>
                <a:ea typeface="+mn-ea"/>
                <a:cs typeface="Arial"/>
              </a:rPr>
              <a:t>Info-</a:t>
            </a:r>
            <a:r>
              <a:rPr kumimoji="0" lang="en-CA" sz="788" b="0" i="0" u="none" strike="noStrike" kern="1200" cap="none" spc="-103" normalizeH="0" baseline="0" noProof="0" dirty="0">
                <a:ln>
                  <a:noFill/>
                </a:ln>
                <a:solidFill>
                  <a:srgbClr val="636363"/>
                </a:solidFill>
                <a:effectLst/>
                <a:uLnTx/>
                <a:uFillTx/>
                <a:latin typeface="Exo" pitchFamily="2" charset="77"/>
                <a:ea typeface="+mn-ea"/>
                <a:cs typeface="Arial"/>
              </a:rPr>
              <a:t>T</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ec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Researc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Grou</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p   |   </a:t>
            </a:r>
            <a:fld id="{81D60167-4931-47E6-BA6A-407CBD079E47}" type="slidenum">
              <a:rPr kumimoji="0" sz="788" b="0" i="0" u="none" strike="noStrike" kern="1200" cap="none" spc="6" normalizeH="0" baseline="0" noProof="0" smtClean="0">
                <a:ln>
                  <a:noFill/>
                </a:ln>
                <a:solidFill>
                  <a:srgbClr val="636363"/>
                </a:solidFill>
                <a:effectLst/>
                <a:uLnTx/>
                <a:uFillTx/>
                <a:latin typeface="Exo" pitchFamily="2" charset="77"/>
                <a:ea typeface="+mn-ea"/>
                <a:cs typeface="Arial" panose="020B0604020202020204" pitchFamily="34" charset="0"/>
              </a:rPr>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t>5</a:t>
            </a:fld>
            <a:endParaRPr kumimoji="0" sz="788" b="0" i="0" u="none" strike="noStrike" kern="1200" cap="none" spc="6" normalizeH="0" baseline="0" noProof="0" dirty="0">
              <a:ln>
                <a:noFill/>
              </a:ln>
              <a:solidFill>
                <a:srgbClr val="636363"/>
              </a:solidFill>
              <a:effectLst/>
              <a:uLnTx/>
              <a:uFillTx/>
              <a:latin typeface="Exo" pitchFamily="2" charset="77"/>
              <a:ea typeface="+mn-ea"/>
              <a:cs typeface="Arial" panose="020B0604020202020204" pitchFamily="34" charset="0"/>
            </a:endParaRPr>
          </a:p>
        </p:txBody>
      </p:sp>
      <p:pic>
        <p:nvPicPr>
          <p:cNvPr id="5" name="Picture 4">
            <a:extLst>
              <a:ext uri="{FF2B5EF4-FFF2-40B4-BE49-F238E27FC236}">
                <a16:creationId xmlns:a16="http://schemas.microsoft.com/office/drawing/2014/main" id="{3FB09980-2DA6-449A-ACF1-D6FE36F4C29B}"/>
              </a:ext>
            </a:extLst>
          </p:cNvPr>
          <p:cNvPicPr>
            <a:picLocks noChangeAspect="1"/>
          </p:cNvPicPr>
          <p:nvPr/>
        </p:nvPicPr>
        <p:blipFill>
          <a:blip r:embed="rId3"/>
          <a:stretch>
            <a:fillRect/>
          </a:stretch>
        </p:blipFill>
        <p:spPr>
          <a:xfrm>
            <a:off x="4189760" y="1210441"/>
            <a:ext cx="8002239" cy="5184246"/>
          </a:xfrm>
          <a:prstGeom prst="rect">
            <a:avLst/>
          </a:prstGeom>
        </p:spPr>
      </p:pic>
    </p:spTree>
    <p:extLst>
      <p:ext uri="{BB962C8B-B14F-4D97-AF65-F5344CB8AC3E}">
        <p14:creationId xmlns:p14="http://schemas.microsoft.com/office/powerpoint/2010/main" val="1501824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750A7CA-572A-0F47-977D-9590CBDB3D34}"/>
              </a:ext>
            </a:extLst>
          </p:cNvPr>
          <p:cNvSpPr>
            <a:spLocks noGrp="1"/>
          </p:cNvSpPr>
          <p:nvPr>
            <p:ph type="title"/>
          </p:nvPr>
        </p:nvSpPr>
        <p:spPr>
          <a:xfrm>
            <a:off x="542796" y="1091623"/>
            <a:ext cx="3672017" cy="1579024"/>
          </a:xfrm>
        </p:spPr>
        <p:txBody>
          <a:bodyPr>
            <a:noAutofit/>
          </a:bodyPr>
          <a:lstStyle/>
          <a:p>
            <a:r>
              <a:rPr lang="en-US" sz="3600" dirty="0"/>
              <a:t>The Durable Goods IT</a:t>
            </a:r>
            <a:br>
              <a:rPr lang="en-US" sz="3600" dirty="0"/>
            </a:br>
            <a:r>
              <a:rPr lang="en-US" sz="3600" dirty="0"/>
              <a:t>environment</a:t>
            </a:r>
          </a:p>
        </p:txBody>
      </p:sp>
      <p:sp>
        <p:nvSpPr>
          <p:cNvPr id="8" name="Content Placeholder 11">
            <a:extLst>
              <a:ext uri="{FF2B5EF4-FFF2-40B4-BE49-F238E27FC236}">
                <a16:creationId xmlns:a16="http://schemas.microsoft.com/office/drawing/2014/main" id="{966E8D72-56DD-4B42-87A7-ABC24A83D47D}"/>
              </a:ext>
            </a:extLst>
          </p:cNvPr>
          <p:cNvSpPr txBox="1">
            <a:spLocks/>
          </p:cNvSpPr>
          <p:nvPr/>
        </p:nvSpPr>
        <p:spPr>
          <a:xfrm>
            <a:off x="5279682" y="1093253"/>
            <a:ext cx="6526059" cy="5283458"/>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71727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B4B4B"/>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B4B4B"/>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ts val="2000"/>
              </a:lnSpc>
              <a:spcBef>
                <a:spcPts val="500"/>
              </a:spcBef>
              <a:buFont typeface="Arial" panose="020B0604020202020204" pitchFamily="34" charset="0"/>
              <a:buChar char="•"/>
              <a:defRPr sz="1600" b="0" i="0" kern="1200">
                <a:solidFill>
                  <a:srgbClr val="4B4B4B"/>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ts val="1600"/>
              </a:lnSpc>
              <a:spcBef>
                <a:spcPts val="500"/>
              </a:spcBef>
              <a:buFont typeface="Arial" panose="020B0604020202020204" pitchFamily="34" charset="0"/>
              <a:buChar char="•"/>
              <a:defRPr sz="1600" b="0" i="0" kern="1200">
                <a:solidFill>
                  <a:srgbClr val="4B4B4B"/>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120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717272"/>
                </a:solidFill>
                <a:effectLst/>
                <a:uLnTx/>
                <a:uFillTx/>
                <a:latin typeface="Montserrat" pitchFamily="2" charset="77"/>
                <a:ea typeface="+mn-ea"/>
                <a:cs typeface="+mn-cs"/>
              </a:rPr>
              <a:t>Influencing factors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Technological innovation: </a:t>
            </a:r>
            <a:r>
              <a:rPr kumimoji="0" lang="en-US" sz="14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Technology and innovation are creating opportunities for the Durable Goods Manufacturing space. They have the potential to transform and disrupt the market. Industry 4.0 technologies such as additive manufacturing and AR/VR is creating new markets and lowering the entry barriers for some smaller manufacturers.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400" dirty="0">
                <a:solidFill>
                  <a:srgbClr val="494949">
                    <a:lumMod val="75000"/>
                  </a:srgbClr>
                </a:solidFill>
                <a:latin typeface="Roboto Light" panose="02000000000000000000" pitchFamily="2" charset="0"/>
                <a:ea typeface="Roboto Light" panose="02000000000000000000" pitchFamily="2" charset="0"/>
              </a:rPr>
              <a:t>Environmental stewardship</a:t>
            </a:r>
            <a:r>
              <a:rPr lang="en-US" sz="1400" b="0" dirty="0">
                <a:solidFill>
                  <a:srgbClr val="494949">
                    <a:lumMod val="75000"/>
                  </a:srgbClr>
                </a:solidFill>
                <a:latin typeface="Roboto Light" panose="02000000000000000000" pitchFamily="2" charset="0"/>
                <a:ea typeface="Roboto Light" panose="02000000000000000000" pitchFamily="2" charset="0"/>
              </a:rPr>
              <a:t>: Beyond sustainable manufacturing, which pursues economically and environmentally friendly processes, environmental stewardship is a holistic approach that leads and promotes the use of cost-efficient, safe, and ecologically friendly processes.  </a:t>
            </a:r>
            <a:endParaRPr kumimoji="0" lang="en-US" sz="14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Disposable income: </a:t>
            </a:r>
            <a:r>
              <a:rPr kumimoji="0" lang="en-US" sz="14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An increase in disposable income for the middle-class demographic directly impacts this sector as post Covid-19 business ramps up.</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Economic outlook:</a:t>
            </a:r>
            <a:r>
              <a:rPr kumimoji="0" lang="en-US" sz="14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 Economic outcomes influence this industry at a higher degree given the higher price and lifespan expectations of the products made.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Trade agreements: </a:t>
            </a:r>
            <a:r>
              <a:rPr lang="en-US" sz="1400" b="0" dirty="0">
                <a:solidFill>
                  <a:srgbClr val="494949">
                    <a:lumMod val="75000"/>
                  </a:srgbClr>
                </a:solidFill>
                <a:latin typeface="Roboto Light" panose="02000000000000000000" pitchFamily="2" charset="0"/>
                <a:ea typeface="Roboto Light" panose="02000000000000000000" pitchFamily="2" charset="0"/>
              </a:rPr>
              <a:t>Global protectionism and trade disputes have reshaped the landscape; offshoring has been reduced and onshoring has grown. </a:t>
            </a:r>
            <a:r>
              <a:rPr kumimoji="0" lang="en-US" sz="14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Capital investment: </a:t>
            </a:r>
            <a:r>
              <a:rPr lang="en-US" sz="1400" b="0" dirty="0">
                <a:solidFill>
                  <a:srgbClr val="494949">
                    <a:lumMod val="75000"/>
                  </a:srgbClr>
                </a:solidFill>
                <a:latin typeface="Roboto Light" panose="02000000000000000000" pitchFamily="2" charset="0"/>
                <a:ea typeface="Roboto Light" panose="02000000000000000000" pitchFamily="2" charset="0"/>
              </a:rPr>
              <a:t>Businesses need to be more creative in order to deal with the large capital investments needed for sustainable manufacturing processes. Affordable</a:t>
            </a:r>
            <a:r>
              <a:rPr kumimoji="0" lang="en-US" sz="14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 and sustainable credit in developed countries offers them a distinct competitive advantage.</a:t>
            </a:r>
          </a:p>
        </p:txBody>
      </p:sp>
      <p:sp>
        <p:nvSpPr>
          <p:cNvPr id="5" name="Rectangle 4">
            <a:extLst>
              <a:ext uri="{FF2B5EF4-FFF2-40B4-BE49-F238E27FC236}">
                <a16:creationId xmlns:a16="http://schemas.microsoft.com/office/drawing/2014/main" id="{F33A72E3-8C0A-4B49-A959-26219F2FF86A}"/>
              </a:ext>
            </a:extLst>
          </p:cNvPr>
          <p:cNvSpPr/>
          <p:nvPr/>
        </p:nvSpPr>
        <p:spPr>
          <a:xfrm>
            <a:off x="218940" y="3169601"/>
            <a:ext cx="4108361" cy="2596775"/>
          </a:xfrm>
          <a:prstGeom prst="rect">
            <a:avLst/>
          </a:prstGeom>
          <a:solidFill>
            <a:schemeClr val="bg1">
              <a:lumMod val="85000"/>
            </a:schemeClr>
          </a:solidFill>
          <a:ln>
            <a:noFill/>
          </a:ln>
          <a:effectLst>
            <a:outerShdw blurRad="63500" sx="102000" sy="102000" algn="ctr" rotWithShape="0">
              <a:prstClr val="black">
                <a:alpha val="40000"/>
              </a:prstClr>
            </a:outerShdw>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B8EF0CB3-5F08-4D1A-B280-AEE05A4A4984}"/>
              </a:ext>
            </a:extLst>
          </p:cNvPr>
          <p:cNvSpPr txBox="1"/>
          <p:nvPr/>
        </p:nvSpPr>
        <p:spPr>
          <a:xfrm>
            <a:off x="464770" y="3390735"/>
            <a:ext cx="3616700" cy="2149453"/>
          </a:xfrm>
          <a:prstGeom prst="rect">
            <a:avLst/>
          </a:prstGeom>
          <a:solidFill>
            <a:schemeClr val="bg1">
              <a:lumMod val="95000"/>
            </a:schemeClr>
          </a:solidFill>
          <a:effectLst>
            <a:outerShdw blurRad="63500" sx="102000" sy="102000" algn="ctr" rotWithShape="0">
              <a:prstClr val="black">
                <a:alpha val="40000"/>
              </a:prstClr>
            </a:outerShdw>
          </a:effectLst>
        </p:spPr>
        <p:txBody>
          <a:bodyPr wrap="square" lIns="180000" rtlCol="0" anchor="ctr">
            <a:noAutofit/>
          </a:bodyPr>
          <a:lstStyle/>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Technological innovation</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dirty="0">
                <a:solidFill>
                  <a:srgbClr val="494949">
                    <a:lumMod val="75000"/>
                  </a:srgbClr>
                </a:solidFill>
                <a:latin typeface="Roboto Light" panose="02000000000000000000" pitchFamily="2" charset="0"/>
                <a:ea typeface="Roboto Light" panose="02000000000000000000" pitchFamily="2" charset="0"/>
              </a:rPr>
              <a:t>Environmental stewardship</a:t>
            </a:r>
            <a:endParaRPr kumimoji="0" lang="en-US" sz="18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endParaRP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Disposable income</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Economic outlook</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Trade agreements</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Capital investment</a:t>
            </a:r>
          </a:p>
        </p:txBody>
      </p:sp>
      <p:sp>
        <p:nvSpPr>
          <p:cNvPr id="13" name="Slide Number Placeholder 2">
            <a:extLst>
              <a:ext uri="{FF2B5EF4-FFF2-40B4-BE49-F238E27FC236}">
                <a16:creationId xmlns:a16="http://schemas.microsoft.com/office/drawing/2014/main" id="{538D24B7-BF34-451D-8D36-F7FA60845A1B}"/>
              </a:ext>
            </a:extLst>
          </p:cNvPr>
          <p:cNvSpPr txBox="1">
            <a:spLocks/>
          </p:cNvSpPr>
          <p:nvPr/>
        </p:nvSpPr>
        <p:spPr>
          <a:xfrm>
            <a:off x="9800750" y="6606254"/>
            <a:ext cx="2240414" cy="121252"/>
          </a:xfrm>
          <a:prstGeom prst="rect">
            <a:avLst/>
          </a:prstGeom>
        </p:spPr>
        <p:txBody>
          <a:bodyPr wrap="square" lIns="0" tIns="0" rIns="0" bIns="0">
            <a:noAutofit/>
          </a:bodyPr>
          <a:lstStyle>
            <a:defPPr>
              <a:defRPr lang="en-US"/>
            </a:defPPr>
            <a:lvl1pPr marL="0" algn="r" defTabSz="914400" rtl="0" eaLnBrk="1" latinLnBrk="0" hangingPunct="1">
              <a:defRPr sz="788" b="0" i="0" kern="1200" spc="0" baseline="0">
                <a:solidFill>
                  <a:srgbClr val="636363"/>
                </a:solidFill>
                <a:latin typeface="Exo" pitchFamily="2" charset="77"/>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r>
              <a:rPr kumimoji="0" lang="en-CA" sz="788" b="0" i="0" u="none" strike="noStrike" kern="1200" cap="none" spc="-18" normalizeH="0" baseline="0" noProof="0" dirty="0">
                <a:ln>
                  <a:noFill/>
                </a:ln>
                <a:solidFill>
                  <a:srgbClr val="636363"/>
                </a:solidFill>
                <a:effectLst/>
                <a:uLnTx/>
                <a:uFillTx/>
                <a:latin typeface="Exo" pitchFamily="2" charset="77"/>
                <a:ea typeface="+mn-ea"/>
                <a:cs typeface="Arial"/>
              </a:rPr>
              <a:t>Info-</a:t>
            </a:r>
            <a:r>
              <a:rPr kumimoji="0" lang="en-CA" sz="788" b="0" i="0" u="none" strike="noStrike" kern="1200" cap="none" spc="-103" normalizeH="0" baseline="0" noProof="0" dirty="0">
                <a:ln>
                  <a:noFill/>
                </a:ln>
                <a:solidFill>
                  <a:srgbClr val="636363"/>
                </a:solidFill>
                <a:effectLst/>
                <a:uLnTx/>
                <a:uFillTx/>
                <a:latin typeface="Exo" pitchFamily="2" charset="77"/>
                <a:ea typeface="+mn-ea"/>
                <a:cs typeface="Arial"/>
              </a:rPr>
              <a:t>T</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ec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Researc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Grou</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p   |   </a:t>
            </a:r>
            <a:fld id="{81D60167-4931-47E6-BA6A-407CBD079E47}" type="slidenum">
              <a:rPr kumimoji="0" sz="788" b="0" i="0" u="none" strike="noStrike" kern="1200" cap="none" spc="6" normalizeH="0" baseline="0" noProof="0" smtClean="0">
                <a:ln>
                  <a:noFill/>
                </a:ln>
                <a:solidFill>
                  <a:srgbClr val="636363"/>
                </a:solidFill>
                <a:effectLst/>
                <a:uLnTx/>
                <a:uFillTx/>
                <a:latin typeface="Exo" pitchFamily="2" charset="77"/>
                <a:ea typeface="+mn-ea"/>
                <a:cs typeface="Arial" panose="020B0604020202020204" pitchFamily="34" charset="0"/>
              </a:rPr>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t>6</a:t>
            </a:fld>
            <a:endParaRPr kumimoji="0" sz="788" b="0" i="0" u="none" strike="noStrike" kern="1200" cap="none" spc="6" normalizeH="0" baseline="0" noProof="0" dirty="0">
              <a:ln>
                <a:noFill/>
              </a:ln>
              <a:solidFill>
                <a:srgbClr val="636363"/>
              </a:solidFill>
              <a:effectLst/>
              <a:uLnTx/>
              <a:uFillTx/>
              <a:latin typeface="Exo" pitchFamily="2" charset="77"/>
              <a:ea typeface="+mn-ea"/>
              <a:cs typeface="Arial" panose="020B0604020202020204" pitchFamily="34" charset="0"/>
            </a:endParaRPr>
          </a:p>
        </p:txBody>
      </p:sp>
    </p:spTree>
    <p:extLst>
      <p:ext uri="{BB962C8B-B14F-4D97-AF65-F5344CB8AC3E}">
        <p14:creationId xmlns:p14="http://schemas.microsoft.com/office/powerpoint/2010/main" val="1355388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091622"/>
            <a:ext cx="3657600" cy="1515654"/>
          </a:xfrm>
        </p:spPr>
        <p:txBody>
          <a:bodyPr>
            <a:normAutofit/>
          </a:bodyPr>
          <a:lstStyle/>
          <a:p>
            <a:r>
              <a:rPr lang="en-US" sz="3600" dirty="0"/>
              <a:t>Durable Goods industry facts</a:t>
            </a:r>
            <a:endParaRPr lang="en-CA" sz="3600" dirty="0"/>
          </a:p>
        </p:txBody>
      </p:sp>
      <p:sp>
        <p:nvSpPr>
          <p:cNvPr id="6" name="Content Placeholder 11">
            <a:extLst>
              <a:ext uri="{FF2B5EF4-FFF2-40B4-BE49-F238E27FC236}">
                <a16:creationId xmlns:a16="http://schemas.microsoft.com/office/drawing/2014/main" id="{AC677125-A112-4DC8-A32E-D6C1AF8ADB7C}"/>
              </a:ext>
            </a:extLst>
          </p:cNvPr>
          <p:cNvSpPr txBox="1">
            <a:spLocks/>
          </p:cNvSpPr>
          <p:nvPr/>
        </p:nvSpPr>
        <p:spPr>
          <a:xfrm>
            <a:off x="5267325" y="1099234"/>
            <a:ext cx="6083664" cy="501651"/>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71727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B4B4B"/>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B4B4B"/>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ts val="2000"/>
              </a:lnSpc>
              <a:spcBef>
                <a:spcPts val="500"/>
              </a:spcBef>
              <a:buFont typeface="Arial" panose="020B0604020202020204" pitchFamily="34" charset="0"/>
              <a:buChar char="•"/>
              <a:defRPr sz="1600" b="0" i="0" kern="1200">
                <a:solidFill>
                  <a:srgbClr val="4B4B4B"/>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ts val="1600"/>
              </a:lnSpc>
              <a:spcBef>
                <a:spcPts val="500"/>
              </a:spcBef>
              <a:buFont typeface="Arial" panose="020B0604020202020204" pitchFamily="34" charset="0"/>
              <a:buChar char="•"/>
              <a:defRPr sz="1600" b="0" i="0" kern="1200">
                <a:solidFill>
                  <a:srgbClr val="4B4B4B"/>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717272"/>
                </a:solidFill>
                <a:effectLst/>
                <a:uLnTx/>
                <a:uFillTx/>
                <a:latin typeface="Montserrat" panose="00000500000000000000" pitchFamily="2" charset="0"/>
                <a:ea typeface="Roboto Light" panose="02000000000000000000" pitchFamily="2" charset="0"/>
                <a:cs typeface="+mn-cs"/>
              </a:rPr>
              <a:t>The hard numbers…</a:t>
            </a:r>
          </a:p>
        </p:txBody>
      </p:sp>
      <p:sp>
        <p:nvSpPr>
          <p:cNvPr id="7" name="Content Placeholder 11">
            <a:extLst>
              <a:ext uri="{FF2B5EF4-FFF2-40B4-BE49-F238E27FC236}">
                <a16:creationId xmlns:a16="http://schemas.microsoft.com/office/drawing/2014/main" id="{9F80EB1D-9CD2-404A-9959-BE2772341A7A}"/>
              </a:ext>
            </a:extLst>
          </p:cNvPr>
          <p:cNvSpPr txBox="1">
            <a:spLocks/>
          </p:cNvSpPr>
          <p:nvPr/>
        </p:nvSpPr>
        <p:spPr>
          <a:xfrm>
            <a:off x="5267325" y="1656240"/>
            <a:ext cx="6083664" cy="3768527"/>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71727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B4B4B"/>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B4B4B"/>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ts val="2000"/>
              </a:lnSpc>
              <a:spcBef>
                <a:spcPts val="500"/>
              </a:spcBef>
              <a:buFont typeface="Arial" panose="020B0604020202020204" pitchFamily="34" charset="0"/>
              <a:buChar char="•"/>
              <a:defRPr sz="1600" b="0" i="0" kern="1200">
                <a:solidFill>
                  <a:srgbClr val="4B4B4B"/>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ts val="1600"/>
              </a:lnSpc>
              <a:spcBef>
                <a:spcPts val="500"/>
              </a:spcBef>
              <a:buFont typeface="Arial" panose="020B0604020202020204" pitchFamily="34" charset="0"/>
              <a:buChar char="•"/>
              <a:defRPr sz="1600" b="0" i="0" kern="1200">
                <a:solidFill>
                  <a:srgbClr val="4B4B4B"/>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Contribution to GDP: </a:t>
            </a:r>
            <a:r>
              <a:rPr kumimoji="0" lang="en-US" sz="14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Manufacturing is one of the biggest contributors to the US GDP. In fact, for every $1 spent in manufacturing, another $2.79 is added to the economy.</a:t>
            </a:r>
            <a:r>
              <a:rPr kumimoji="0" lang="en-US" sz="1400" b="0" i="0" u="none" strike="noStrike" kern="1200" cap="none" spc="0" normalizeH="0" baseline="3000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1</a:t>
            </a:r>
            <a:endParaRPr kumimoji="0" lang="en-CA" sz="1400" b="0" i="0" u="none" strike="noStrike" kern="1200" cap="none" spc="0" normalizeH="0" baseline="3000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Small manufacturers: </a:t>
            </a:r>
            <a:r>
              <a:rPr kumimoji="0" lang="en-US" sz="14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Most manufacturers in the US are small. A survey in 2017 identified 248,030 manufacturers, and all but 3,914 were small (having fewer than 500 employees).</a:t>
            </a:r>
            <a:r>
              <a:rPr kumimoji="0" lang="en-US" sz="1400" b="0" i="0" u="none" strike="noStrike" kern="1200" cap="none" spc="0" normalizeH="0" baseline="3000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1</a:t>
            </a:r>
            <a:r>
              <a:rPr kumimoji="0" lang="en-US" sz="14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 </a:t>
            </a:r>
            <a:endParaRPr kumimoji="0" lang="en-CA" sz="14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Strong worldwide growth: </a:t>
            </a:r>
            <a:r>
              <a:rPr lang="en-US" sz="1400" b="0" dirty="0">
                <a:solidFill>
                  <a:srgbClr val="494949">
                    <a:lumMod val="75000"/>
                  </a:srgbClr>
                </a:solidFill>
                <a:latin typeface="Roboto Light" panose="02000000000000000000" pitchFamily="2" charset="0"/>
                <a:ea typeface="Roboto Light" panose="02000000000000000000" pitchFamily="2" charset="0"/>
              </a:rPr>
              <a:t>Over the past </a:t>
            </a:r>
            <a:r>
              <a:rPr kumimoji="0" lang="en-US" sz="14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19 years, worldwide manufacturing has multiplied 2.67 times from US$4.8 trillion to US$12.75 trillion.</a:t>
            </a:r>
            <a:r>
              <a:rPr kumimoji="0" lang="en-US" sz="1400" b="0" i="0" u="none" strike="noStrike" kern="1200" cap="none" spc="0" normalizeH="0" baseline="3000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1</a:t>
            </a:r>
            <a:endParaRPr kumimoji="0" lang="en-US" sz="14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Unfilled positions: </a:t>
            </a:r>
            <a:r>
              <a:rPr lang="en-US" sz="1400" b="0" dirty="0">
                <a:solidFill>
                  <a:srgbClr val="494949">
                    <a:lumMod val="75000"/>
                  </a:srgbClr>
                </a:solidFill>
                <a:latin typeface="Roboto Light" panose="02000000000000000000" pitchFamily="2" charset="0"/>
                <a:ea typeface="Roboto Light" panose="02000000000000000000" pitchFamily="2" charset="0"/>
              </a:rPr>
              <a:t>Projected to need 4 million jobs by 2030 with 2.1 expected to go unfilled as workers attempt to pursue other, more modern career paths.</a:t>
            </a:r>
            <a:r>
              <a:rPr lang="en-US" sz="1400" b="0" baseline="30000" dirty="0">
                <a:solidFill>
                  <a:srgbClr val="494949">
                    <a:lumMod val="75000"/>
                  </a:srgbClr>
                </a:solidFill>
                <a:latin typeface="Roboto Light" panose="02000000000000000000" pitchFamily="2" charset="0"/>
                <a:ea typeface="Roboto Light" panose="02000000000000000000" pitchFamily="2" charset="0"/>
              </a:rPr>
              <a:t>1</a:t>
            </a:r>
            <a:endParaRPr kumimoji="0" lang="en-CA" sz="1400" b="0" i="0" u="none" strike="noStrike" kern="1200" cap="none" spc="0" normalizeH="0" baseline="3000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Tops in innovation funding: </a:t>
            </a:r>
            <a:r>
              <a:rPr lang="en-US" sz="1400" b="0" dirty="0">
                <a:solidFill>
                  <a:srgbClr val="494949">
                    <a:lumMod val="75000"/>
                  </a:srgbClr>
                </a:solidFill>
                <a:latin typeface="Roboto Light" panose="02000000000000000000" pitchFamily="2" charset="0"/>
                <a:ea typeface="Roboto Light" panose="02000000000000000000" pitchFamily="2" charset="0"/>
              </a:rPr>
              <a:t>Although it is difficult to retain people, the manufacturing sector performs nearly 62% of all private sector R&amp;D at approximately US$293.6 billion in 2019 and should be leveraged to compel workers to stay within the sector as it continues to grow.</a:t>
            </a:r>
            <a:r>
              <a:rPr lang="en-US" sz="1400" b="0" baseline="30000" dirty="0">
                <a:solidFill>
                  <a:srgbClr val="494949">
                    <a:lumMod val="75000"/>
                  </a:srgbClr>
                </a:solidFill>
                <a:latin typeface="Roboto Light" panose="02000000000000000000" pitchFamily="2" charset="0"/>
                <a:ea typeface="Roboto Light" panose="02000000000000000000" pitchFamily="2" charset="0"/>
              </a:rPr>
              <a:t>1</a:t>
            </a:r>
            <a:endParaRPr kumimoji="0" lang="en-CA" sz="1400" b="0" i="0" u="none" strike="noStrike" kern="1200" cap="none" spc="0" normalizeH="0" baseline="3000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endParaRPr>
          </a:p>
        </p:txBody>
      </p:sp>
      <p:sp>
        <p:nvSpPr>
          <p:cNvPr id="9" name="Rectangle 8">
            <a:extLst>
              <a:ext uri="{FF2B5EF4-FFF2-40B4-BE49-F238E27FC236}">
                <a16:creationId xmlns:a16="http://schemas.microsoft.com/office/drawing/2014/main" id="{3E3BE0AF-5502-4E63-99B9-EB6CE0AEA011}"/>
              </a:ext>
            </a:extLst>
          </p:cNvPr>
          <p:cNvSpPr/>
          <p:nvPr/>
        </p:nvSpPr>
        <p:spPr>
          <a:xfrm>
            <a:off x="218940" y="3169601"/>
            <a:ext cx="4108361" cy="2255166"/>
          </a:xfrm>
          <a:prstGeom prst="rect">
            <a:avLst/>
          </a:prstGeom>
          <a:solidFill>
            <a:schemeClr val="bg1">
              <a:lumMod val="85000"/>
            </a:schemeClr>
          </a:solidFill>
          <a:ln>
            <a:noFill/>
          </a:ln>
          <a:effectLst>
            <a:outerShdw blurRad="63500" sx="102000" sy="102000" algn="ctr" rotWithShape="0">
              <a:prstClr val="black">
                <a:alpha val="40000"/>
              </a:prstClr>
            </a:outerShdw>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6245B8FB-2CA8-4F9F-A856-2E14C88573B7}"/>
              </a:ext>
            </a:extLst>
          </p:cNvPr>
          <p:cNvSpPr txBox="1"/>
          <p:nvPr/>
        </p:nvSpPr>
        <p:spPr>
          <a:xfrm>
            <a:off x="458002" y="3391046"/>
            <a:ext cx="3616700" cy="1785104"/>
          </a:xfrm>
          <a:prstGeom prst="rect">
            <a:avLst/>
          </a:prstGeom>
          <a:solidFill>
            <a:schemeClr val="bg1">
              <a:lumMod val="95000"/>
            </a:schemeClr>
          </a:solidFill>
          <a:effectLst>
            <a:outerShdw blurRad="63500" sx="102000" sy="102000" algn="ctr" rotWithShape="0">
              <a:prstClr val="black">
                <a:alpha val="40000"/>
              </a:prstClr>
            </a:outerShdw>
          </a:effectLst>
        </p:spPr>
        <p:txBody>
          <a:bodyPr wrap="square" rtlCol="0">
            <a:spAutoFit/>
          </a:bodyPr>
          <a:lstStyle/>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Contribution to GDP </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Small manufacturers </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Strong </a:t>
            </a:r>
            <a:r>
              <a:rPr lang="en-US" dirty="0">
                <a:solidFill>
                  <a:srgbClr val="494949">
                    <a:lumMod val="75000"/>
                  </a:srgbClr>
                </a:solidFill>
                <a:latin typeface="Roboto Light" panose="02000000000000000000" pitchFamily="2" charset="0"/>
                <a:ea typeface="Roboto Light" panose="02000000000000000000" pitchFamily="2" charset="0"/>
              </a:rPr>
              <a:t>worldwide</a:t>
            </a:r>
            <a:r>
              <a:rPr kumimoji="0" lang="en-US" sz="18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 growth </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Unfilled positions</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Tops in innovation funding</a:t>
            </a:r>
          </a:p>
        </p:txBody>
      </p:sp>
      <p:sp>
        <p:nvSpPr>
          <p:cNvPr id="12" name="TextBox 11">
            <a:extLst>
              <a:ext uri="{FF2B5EF4-FFF2-40B4-BE49-F238E27FC236}">
                <a16:creationId xmlns:a16="http://schemas.microsoft.com/office/drawing/2014/main" id="{4EBA791D-7275-4471-9278-6EB76C199D49}"/>
              </a:ext>
            </a:extLst>
          </p:cNvPr>
          <p:cNvSpPr txBox="1"/>
          <p:nvPr/>
        </p:nvSpPr>
        <p:spPr>
          <a:xfrm>
            <a:off x="5287108" y="5550195"/>
            <a:ext cx="3787305" cy="43088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Roboto" panose="02000000000000000000" pitchFamily="2" charset="0"/>
                <a:ea typeface="Roboto" panose="02000000000000000000" pitchFamily="2" charset="0"/>
              </a:rPr>
              <a:t>Sources: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Roboto" panose="02000000000000000000" pitchFamily="2" charset="0"/>
                <a:ea typeface="Roboto" panose="02000000000000000000" pitchFamily="2" charset="0"/>
              </a:rPr>
              <a:t>1. </a:t>
            </a:r>
            <a:r>
              <a:rPr kumimoji="0" lang="en-CA" sz="1100" b="0" i="0" u="none" strike="noStrike" kern="1200" cap="none" spc="0" normalizeH="0" baseline="0" noProof="0" dirty="0">
                <a:ln>
                  <a:noFill/>
                </a:ln>
                <a:solidFill>
                  <a:srgbClr val="FFFFFF">
                    <a:lumMod val="50000"/>
                  </a:srgbClr>
                </a:solidFill>
                <a:effectLst/>
                <a:uLnTx/>
                <a:uFillTx/>
                <a:latin typeface="Roboto" panose="02000000000000000000" pitchFamily="2" charset="0"/>
                <a:ea typeface="Roboto" panose="02000000000000000000" pitchFamily="2" charset="0"/>
              </a:rPr>
              <a:t>National Association of Manufacturers</a:t>
            </a:r>
          </a:p>
        </p:txBody>
      </p:sp>
      <p:sp>
        <p:nvSpPr>
          <p:cNvPr id="15" name="Slide Number Placeholder 2">
            <a:extLst>
              <a:ext uri="{FF2B5EF4-FFF2-40B4-BE49-F238E27FC236}">
                <a16:creationId xmlns:a16="http://schemas.microsoft.com/office/drawing/2014/main" id="{DD9AC085-5D90-4B83-B297-884370C2BD61}"/>
              </a:ext>
            </a:extLst>
          </p:cNvPr>
          <p:cNvSpPr txBox="1">
            <a:spLocks/>
          </p:cNvSpPr>
          <p:nvPr/>
        </p:nvSpPr>
        <p:spPr>
          <a:xfrm>
            <a:off x="9800750" y="6606254"/>
            <a:ext cx="2240414" cy="121252"/>
          </a:xfrm>
          <a:prstGeom prst="rect">
            <a:avLst/>
          </a:prstGeom>
        </p:spPr>
        <p:txBody>
          <a:bodyPr wrap="square" lIns="0" tIns="0" rIns="0" bIns="0">
            <a:noAutofit/>
          </a:bodyPr>
          <a:lstStyle>
            <a:defPPr>
              <a:defRPr lang="en-US"/>
            </a:defPPr>
            <a:lvl1pPr marL="0" algn="r" defTabSz="914400" rtl="0" eaLnBrk="1" latinLnBrk="0" hangingPunct="1">
              <a:defRPr sz="788" b="0" i="0" kern="1200" spc="0" baseline="0">
                <a:solidFill>
                  <a:srgbClr val="636363"/>
                </a:solidFill>
                <a:latin typeface="Exo" pitchFamily="2" charset="77"/>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r>
              <a:rPr kumimoji="0" lang="en-CA" sz="788" b="0" i="0" u="none" strike="noStrike" kern="1200" cap="none" spc="-18" normalizeH="0" baseline="0" noProof="0" dirty="0">
                <a:ln>
                  <a:noFill/>
                </a:ln>
                <a:solidFill>
                  <a:srgbClr val="636363"/>
                </a:solidFill>
                <a:effectLst/>
                <a:uLnTx/>
                <a:uFillTx/>
                <a:latin typeface="Exo" pitchFamily="2" charset="77"/>
                <a:ea typeface="+mn-ea"/>
                <a:cs typeface="Arial"/>
              </a:rPr>
              <a:t>Info-</a:t>
            </a:r>
            <a:r>
              <a:rPr kumimoji="0" lang="en-CA" sz="788" b="0" i="0" u="none" strike="noStrike" kern="1200" cap="none" spc="-103" normalizeH="0" baseline="0" noProof="0" dirty="0">
                <a:ln>
                  <a:noFill/>
                </a:ln>
                <a:solidFill>
                  <a:srgbClr val="636363"/>
                </a:solidFill>
                <a:effectLst/>
                <a:uLnTx/>
                <a:uFillTx/>
                <a:latin typeface="Exo" pitchFamily="2" charset="77"/>
                <a:ea typeface="+mn-ea"/>
                <a:cs typeface="Arial"/>
              </a:rPr>
              <a:t>T</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ec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Researc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Grou</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p   |   </a:t>
            </a:r>
            <a:fld id="{81D60167-4931-47E6-BA6A-407CBD079E47}" type="slidenum">
              <a:rPr kumimoji="0" sz="788" b="0" i="0" u="none" strike="noStrike" kern="1200" cap="none" spc="6" normalizeH="0" baseline="0" noProof="0" smtClean="0">
                <a:ln>
                  <a:noFill/>
                </a:ln>
                <a:solidFill>
                  <a:srgbClr val="636363"/>
                </a:solidFill>
                <a:effectLst/>
                <a:uLnTx/>
                <a:uFillTx/>
                <a:latin typeface="Exo" pitchFamily="2" charset="77"/>
                <a:ea typeface="+mn-ea"/>
                <a:cs typeface="Arial" panose="020B0604020202020204" pitchFamily="34" charset="0"/>
              </a:rPr>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t>7</a:t>
            </a:fld>
            <a:endParaRPr kumimoji="0" sz="788" b="0" i="0" u="none" strike="noStrike" kern="1200" cap="none" spc="6" normalizeH="0" baseline="0" noProof="0" dirty="0">
              <a:ln>
                <a:noFill/>
              </a:ln>
              <a:solidFill>
                <a:srgbClr val="636363"/>
              </a:solidFill>
              <a:effectLst/>
              <a:uLnTx/>
              <a:uFillTx/>
              <a:latin typeface="Exo" pitchFamily="2" charset="77"/>
              <a:ea typeface="+mn-ea"/>
              <a:cs typeface="Arial" panose="020B0604020202020204" pitchFamily="34" charset="0"/>
            </a:endParaRPr>
          </a:p>
        </p:txBody>
      </p:sp>
    </p:spTree>
    <p:extLst>
      <p:ext uri="{BB962C8B-B14F-4D97-AF65-F5344CB8AC3E}">
        <p14:creationId xmlns:p14="http://schemas.microsoft.com/office/powerpoint/2010/main" val="1335382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1">
            <a:extLst>
              <a:ext uri="{FF2B5EF4-FFF2-40B4-BE49-F238E27FC236}">
                <a16:creationId xmlns:a16="http://schemas.microsoft.com/office/drawing/2014/main" id="{D548685B-EE16-4CE9-828C-4E18DD8FC755}"/>
              </a:ext>
            </a:extLst>
          </p:cNvPr>
          <p:cNvSpPr txBox="1">
            <a:spLocks/>
          </p:cNvSpPr>
          <p:nvPr/>
        </p:nvSpPr>
        <p:spPr>
          <a:xfrm>
            <a:off x="5267325" y="1103979"/>
            <a:ext cx="6083664" cy="501651"/>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71727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B4B4B"/>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B4B4B"/>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ts val="2000"/>
              </a:lnSpc>
              <a:spcBef>
                <a:spcPts val="500"/>
              </a:spcBef>
              <a:buFont typeface="Arial" panose="020B0604020202020204" pitchFamily="34" charset="0"/>
              <a:buChar char="•"/>
              <a:defRPr sz="1600" b="0" i="0" kern="1200">
                <a:solidFill>
                  <a:srgbClr val="4B4B4B"/>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ts val="1600"/>
              </a:lnSpc>
              <a:spcBef>
                <a:spcPts val="500"/>
              </a:spcBef>
              <a:buFont typeface="Arial" panose="020B0604020202020204" pitchFamily="34" charset="0"/>
              <a:buChar char="•"/>
              <a:defRPr sz="1600" b="0" i="0" kern="1200">
                <a:solidFill>
                  <a:srgbClr val="4B4B4B"/>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717272"/>
                </a:solidFill>
                <a:effectLst/>
                <a:uLnTx/>
                <a:uFillTx/>
                <a:latin typeface="Montserrat" panose="00000500000000000000" pitchFamily="2" charset="0"/>
                <a:ea typeface="Roboto Light" panose="02000000000000000000" pitchFamily="2" charset="0"/>
                <a:cs typeface="+mn-cs"/>
              </a:rPr>
              <a:t>Transformation of Durable Goods</a:t>
            </a:r>
          </a:p>
        </p:txBody>
      </p:sp>
      <p:sp>
        <p:nvSpPr>
          <p:cNvPr id="9" name="Content Placeholder 11">
            <a:extLst>
              <a:ext uri="{FF2B5EF4-FFF2-40B4-BE49-F238E27FC236}">
                <a16:creationId xmlns:a16="http://schemas.microsoft.com/office/drawing/2014/main" id="{E23C3BD1-975A-4845-83A5-4BB95495F95D}"/>
              </a:ext>
            </a:extLst>
          </p:cNvPr>
          <p:cNvSpPr txBox="1">
            <a:spLocks/>
          </p:cNvSpPr>
          <p:nvPr/>
        </p:nvSpPr>
        <p:spPr>
          <a:xfrm>
            <a:off x="5274301" y="1682812"/>
            <a:ext cx="6083664" cy="3037467"/>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71727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B4B4B"/>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B4B4B"/>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ts val="2000"/>
              </a:lnSpc>
              <a:spcBef>
                <a:spcPts val="500"/>
              </a:spcBef>
              <a:buFont typeface="Arial" panose="020B0604020202020204" pitchFamily="34" charset="0"/>
              <a:buChar char="•"/>
              <a:defRPr sz="1600" b="0" i="0" kern="1200">
                <a:solidFill>
                  <a:srgbClr val="4B4B4B"/>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ts val="1600"/>
              </a:lnSpc>
              <a:spcBef>
                <a:spcPts val="500"/>
              </a:spcBef>
              <a:buFont typeface="Arial" panose="020B0604020202020204" pitchFamily="34" charset="0"/>
              <a:buChar char="•"/>
              <a:defRPr sz="1600" b="0" i="0" kern="1200">
                <a:solidFill>
                  <a:srgbClr val="4B4B4B"/>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Digital transformation: </a:t>
            </a:r>
            <a:r>
              <a:rPr kumimoji="0" lang="en-US" sz="14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Increased dependency on digital infrastructure will create a migration and sustainability challenge for the IT organization.</a:t>
            </a:r>
          </a:p>
          <a:p>
            <a:pPr marL="265113"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Legacy migration needs to be addressed as part of the digital transformation strategy, which must be timely due to the inherent cybersecurity risks associated with legacy equipment and software.</a:t>
            </a:r>
          </a:p>
          <a:p>
            <a:pPr marL="285750" marR="0" lvl="0"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Digital workforce: </a:t>
            </a:r>
            <a:r>
              <a:rPr kumimoji="0" lang="en-US" sz="14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New conditions generated by Industry 4.0 and an expanded remote workforce, </a:t>
            </a:r>
            <a:r>
              <a:rPr lang="en-US" sz="1400" b="0" dirty="0">
                <a:solidFill>
                  <a:srgbClr val="494949">
                    <a:lumMod val="75000"/>
                  </a:srgbClr>
                </a:solidFill>
                <a:latin typeface="Roboto Light" panose="02000000000000000000" pitchFamily="2" charset="0"/>
                <a:ea typeface="Roboto Light" panose="02000000000000000000" pitchFamily="2" charset="0"/>
              </a:rPr>
              <a:t>as well as accelerated use of IoT, AI, blockchain, and cobotics that are driving the need for rapid change. New training programs must be put in place to upskill and reskill staff with a focus on technology, process, and effective communications.</a:t>
            </a:r>
          </a:p>
          <a:p>
            <a:pPr marL="285750" marR="0" lvl="0"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1400" dirty="0">
                <a:solidFill>
                  <a:srgbClr val="494949">
                    <a:lumMod val="75000"/>
                  </a:srgbClr>
                </a:solidFill>
                <a:latin typeface="Roboto Light" panose="02000000000000000000" pitchFamily="2" charset="0"/>
                <a:ea typeface="Roboto Light" panose="02000000000000000000" pitchFamily="2" charset="0"/>
              </a:rPr>
              <a:t>Contactless interaction: </a:t>
            </a:r>
            <a:r>
              <a:rPr lang="en-US" sz="1400" b="0" dirty="0">
                <a:solidFill>
                  <a:srgbClr val="494949">
                    <a:lumMod val="75000"/>
                  </a:srgbClr>
                </a:solidFill>
                <a:latin typeface="Roboto Light" panose="02000000000000000000" pitchFamily="2" charset="0"/>
                <a:ea typeface="Roboto Light" panose="02000000000000000000" pitchFamily="2" charset="0"/>
              </a:rPr>
              <a:t>Covid-19 created many instant changes for business, and some changes like contactless processes will be retained as workers wish to remain safe from new variants.   </a:t>
            </a:r>
            <a:r>
              <a:rPr kumimoji="0" lang="en-US" sz="14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 </a:t>
            </a:r>
          </a:p>
          <a:p>
            <a:pPr marL="285750" marR="0" lvl="0"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New competitors: </a:t>
            </a:r>
            <a:r>
              <a:rPr kumimoji="0" lang="en-US" sz="14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Some technologies will bring new competitors as the entry barriers are lowered or removed altogether for certain sectors within the industry.</a:t>
            </a:r>
          </a:p>
        </p:txBody>
      </p:sp>
      <p:sp>
        <p:nvSpPr>
          <p:cNvPr id="12" name="Title 4">
            <a:extLst>
              <a:ext uri="{FF2B5EF4-FFF2-40B4-BE49-F238E27FC236}">
                <a16:creationId xmlns:a16="http://schemas.microsoft.com/office/drawing/2014/main" id="{80B11A20-C1CD-4093-95EC-147C6B87F44A}"/>
              </a:ext>
            </a:extLst>
          </p:cNvPr>
          <p:cNvSpPr>
            <a:spLocks noGrp="1"/>
          </p:cNvSpPr>
          <p:nvPr>
            <p:ph type="title"/>
          </p:nvPr>
        </p:nvSpPr>
        <p:spPr>
          <a:xfrm>
            <a:off x="457200" y="1091622"/>
            <a:ext cx="3657600" cy="922708"/>
          </a:xfrm>
        </p:spPr>
        <p:txBody>
          <a:bodyPr>
            <a:noAutofit/>
          </a:bodyPr>
          <a:lstStyle/>
          <a:p>
            <a:r>
              <a:rPr lang="en-US" sz="3600" dirty="0"/>
              <a:t>Durable Goods competitive landscape</a:t>
            </a:r>
            <a:endParaRPr lang="en-CA" sz="3600" dirty="0"/>
          </a:p>
        </p:txBody>
      </p:sp>
      <p:sp>
        <p:nvSpPr>
          <p:cNvPr id="13" name="Rectangle 12">
            <a:extLst>
              <a:ext uri="{FF2B5EF4-FFF2-40B4-BE49-F238E27FC236}">
                <a16:creationId xmlns:a16="http://schemas.microsoft.com/office/drawing/2014/main" id="{5C6D2CED-6FFF-4C54-850A-8957B32ED2B7}"/>
              </a:ext>
            </a:extLst>
          </p:cNvPr>
          <p:cNvSpPr/>
          <p:nvPr/>
        </p:nvSpPr>
        <p:spPr>
          <a:xfrm>
            <a:off x="218940" y="3651513"/>
            <a:ext cx="4108361" cy="1899055"/>
          </a:xfrm>
          <a:prstGeom prst="rect">
            <a:avLst/>
          </a:prstGeom>
          <a:solidFill>
            <a:schemeClr val="bg1">
              <a:lumMod val="85000"/>
            </a:schemeClr>
          </a:solidFill>
          <a:ln>
            <a:noFill/>
          </a:ln>
          <a:effectLst>
            <a:outerShdw blurRad="63500" sx="102000" sy="102000" algn="ctr" rotWithShape="0">
              <a:prstClr val="black">
                <a:alpha val="40000"/>
              </a:prstClr>
            </a:outerShdw>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4" name="TextBox 13">
            <a:extLst>
              <a:ext uri="{FF2B5EF4-FFF2-40B4-BE49-F238E27FC236}">
                <a16:creationId xmlns:a16="http://schemas.microsoft.com/office/drawing/2014/main" id="{073F1FA9-CC04-4BCE-8669-8C5ECEFFB9EA}"/>
              </a:ext>
            </a:extLst>
          </p:cNvPr>
          <p:cNvSpPr txBox="1"/>
          <p:nvPr/>
        </p:nvSpPr>
        <p:spPr>
          <a:xfrm>
            <a:off x="458002" y="3872958"/>
            <a:ext cx="3616700" cy="1431161"/>
          </a:xfrm>
          <a:prstGeom prst="rect">
            <a:avLst/>
          </a:prstGeom>
          <a:solidFill>
            <a:schemeClr val="bg1">
              <a:lumMod val="95000"/>
            </a:schemeClr>
          </a:solidFill>
          <a:effectLst>
            <a:outerShdw blurRad="63500" sx="102000" sy="102000" algn="ctr" rotWithShape="0">
              <a:prstClr val="black">
                <a:alpha val="40000"/>
              </a:prstClr>
            </a:outerShdw>
          </a:effectLst>
        </p:spPr>
        <p:txBody>
          <a:bodyPr wrap="square" rtlCol="0">
            <a:spAutoFit/>
          </a:bodyPr>
          <a:lstStyle/>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Digital transformation</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Digital workforce</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dirty="0">
                <a:solidFill>
                  <a:srgbClr val="494949">
                    <a:lumMod val="75000"/>
                  </a:srgbClr>
                </a:solidFill>
                <a:latin typeface="Roboto Light" panose="02000000000000000000" pitchFamily="2" charset="0"/>
                <a:ea typeface="Roboto Light" panose="02000000000000000000" pitchFamily="2" charset="0"/>
              </a:rPr>
              <a:t>Contactless interaction</a:t>
            </a:r>
            <a:endParaRPr kumimoji="0" lang="en-US" sz="18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endParaRP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New competitors</a:t>
            </a:r>
          </a:p>
        </p:txBody>
      </p:sp>
      <p:sp>
        <p:nvSpPr>
          <p:cNvPr id="10" name="Slide Number Placeholder 2">
            <a:extLst>
              <a:ext uri="{FF2B5EF4-FFF2-40B4-BE49-F238E27FC236}">
                <a16:creationId xmlns:a16="http://schemas.microsoft.com/office/drawing/2014/main" id="{FF9C8C14-DC0E-4A37-9071-53EAFCB74B2F}"/>
              </a:ext>
            </a:extLst>
          </p:cNvPr>
          <p:cNvSpPr txBox="1">
            <a:spLocks/>
          </p:cNvSpPr>
          <p:nvPr/>
        </p:nvSpPr>
        <p:spPr>
          <a:xfrm>
            <a:off x="9800750" y="6606254"/>
            <a:ext cx="2240414" cy="121252"/>
          </a:xfrm>
          <a:prstGeom prst="rect">
            <a:avLst/>
          </a:prstGeom>
        </p:spPr>
        <p:txBody>
          <a:bodyPr wrap="square" lIns="0" tIns="0" rIns="0" bIns="0">
            <a:noAutofit/>
          </a:bodyPr>
          <a:lstStyle>
            <a:defPPr>
              <a:defRPr lang="en-US"/>
            </a:defPPr>
            <a:lvl1pPr marL="0" algn="r" defTabSz="914400" rtl="0" eaLnBrk="1" latinLnBrk="0" hangingPunct="1">
              <a:defRPr sz="788" b="0" i="0" kern="1200" spc="0" baseline="0">
                <a:solidFill>
                  <a:srgbClr val="636363"/>
                </a:solidFill>
                <a:latin typeface="Exo" pitchFamily="2" charset="77"/>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r>
              <a:rPr kumimoji="0" lang="en-CA" sz="788" b="0" i="0" u="none" strike="noStrike" kern="1200" cap="none" spc="-18" normalizeH="0" baseline="0" noProof="0" dirty="0">
                <a:ln>
                  <a:noFill/>
                </a:ln>
                <a:solidFill>
                  <a:srgbClr val="636363"/>
                </a:solidFill>
                <a:effectLst/>
                <a:uLnTx/>
                <a:uFillTx/>
                <a:latin typeface="Exo" pitchFamily="2" charset="77"/>
                <a:ea typeface="+mn-ea"/>
                <a:cs typeface="Arial"/>
              </a:rPr>
              <a:t>Info-</a:t>
            </a:r>
            <a:r>
              <a:rPr kumimoji="0" lang="en-CA" sz="788" b="0" i="0" u="none" strike="noStrike" kern="1200" cap="none" spc="-103" normalizeH="0" baseline="0" noProof="0" dirty="0">
                <a:ln>
                  <a:noFill/>
                </a:ln>
                <a:solidFill>
                  <a:srgbClr val="636363"/>
                </a:solidFill>
                <a:effectLst/>
                <a:uLnTx/>
                <a:uFillTx/>
                <a:latin typeface="Exo" pitchFamily="2" charset="77"/>
                <a:ea typeface="+mn-ea"/>
                <a:cs typeface="Arial"/>
              </a:rPr>
              <a:t>T</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ec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Researc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Grou</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p   |   </a:t>
            </a:r>
            <a:fld id="{81D60167-4931-47E6-BA6A-407CBD079E47}" type="slidenum">
              <a:rPr kumimoji="0" sz="788" b="0" i="0" u="none" strike="noStrike" kern="1200" cap="none" spc="6" normalizeH="0" baseline="0" noProof="0" smtClean="0">
                <a:ln>
                  <a:noFill/>
                </a:ln>
                <a:solidFill>
                  <a:srgbClr val="636363"/>
                </a:solidFill>
                <a:effectLst/>
                <a:uLnTx/>
                <a:uFillTx/>
                <a:latin typeface="Exo" pitchFamily="2" charset="77"/>
                <a:ea typeface="+mn-ea"/>
                <a:cs typeface="Arial" panose="020B0604020202020204" pitchFamily="34" charset="0"/>
              </a:rPr>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t>8</a:t>
            </a:fld>
            <a:endParaRPr kumimoji="0" sz="788" b="0" i="0" u="none" strike="noStrike" kern="1200" cap="none" spc="6" normalizeH="0" baseline="0" noProof="0" dirty="0">
              <a:ln>
                <a:noFill/>
              </a:ln>
              <a:solidFill>
                <a:srgbClr val="636363"/>
              </a:solidFill>
              <a:effectLst/>
              <a:uLnTx/>
              <a:uFillTx/>
              <a:latin typeface="Exo" pitchFamily="2" charset="77"/>
              <a:ea typeface="+mn-ea"/>
              <a:cs typeface="Arial" panose="020B0604020202020204" pitchFamily="34" charset="0"/>
            </a:endParaRPr>
          </a:p>
        </p:txBody>
      </p:sp>
    </p:spTree>
    <p:extLst>
      <p:ext uri="{BB962C8B-B14F-4D97-AF65-F5344CB8AC3E}">
        <p14:creationId xmlns:p14="http://schemas.microsoft.com/office/powerpoint/2010/main" val="3490384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67325" y="1089025"/>
            <a:ext cx="6266706" cy="5462005"/>
          </a:xfrm>
        </p:spPr>
        <p:txBody>
          <a:bodyPr>
            <a:normAutofit/>
          </a:bodyPr>
          <a:lstStyle/>
          <a:p>
            <a:pPr>
              <a:spcAft>
                <a:spcPts val="1200"/>
              </a:spcAft>
            </a:pPr>
            <a:r>
              <a:rPr lang="en-US" dirty="0">
                <a:latin typeface="Montserrat" panose="00000500000000000000" pitchFamily="2" charset="0"/>
              </a:rPr>
              <a:t>Catching up with rapid transformation</a:t>
            </a:r>
            <a:endParaRPr lang="en-US" sz="1600" dirty="0">
              <a:latin typeface="Montserrat" panose="00000500000000000000" pitchFamily="2" charset="0"/>
            </a:endParaRPr>
          </a:p>
          <a:p>
            <a:pPr marL="342900" indent="-342900">
              <a:buFont typeface="Arial" panose="020B0604020202020204" pitchFamily="34" charset="0"/>
              <a:buChar char="•"/>
            </a:pPr>
            <a:r>
              <a:rPr lang="en-US" sz="1400" dirty="0">
                <a:solidFill>
                  <a:schemeClr val="accent6">
                    <a:lumMod val="75000"/>
                  </a:schemeClr>
                </a:solidFill>
                <a:latin typeface="Roboto Light" panose="02000000000000000000" pitchFamily="2" charset="0"/>
                <a:ea typeface="Roboto Light" panose="02000000000000000000" pitchFamily="2" charset="0"/>
              </a:rPr>
              <a:t>Legacy: </a:t>
            </a:r>
            <a:r>
              <a:rPr lang="en-US" sz="1400" b="0" dirty="0">
                <a:solidFill>
                  <a:schemeClr val="accent6">
                    <a:lumMod val="75000"/>
                  </a:schemeClr>
                </a:solidFill>
                <a:latin typeface="Roboto Light" panose="02000000000000000000" pitchFamily="2" charset="0"/>
                <a:ea typeface="Roboto Light" panose="02000000000000000000" pitchFamily="2" charset="0"/>
              </a:rPr>
              <a:t>Legacy systems are an essential part of the current operations for many manufacturing businesses and cannot easily be replaced by some of the newer technologies. They become more costly to service as providers, skills, and parts are in short supply. </a:t>
            </a:r>
          </a:p>
          <a:p>
            <a:pPr marL="342900" indent="-342900">
              <a:buFont typeface="Arial" panose="020B0604020202020204" pitchFamily="34" charset="0"/>
              <a:buChar char="•"/>
            </a:pPr>
            <a:r>
              <a:rPr lang="en-US" sz="1400" dirty="0">
                <a:solidFill>
                  <a:schemeClr val="accent6">
                    <a:lumMod val="75000"/>
                  </a:schemeClr>
                </a:solidFill>
                <a:latin typeface="Roboto Light" panose="02000000000000000000" pitchFamily="2" charset="0"/>
                <a:ea typeface="Roboto Light" panose="02000000000000000000" pitchFamily="2" charset="0"/>
              </a:rPr>
              <a:t>New tech in a traditional culture: </a:t>
            </a:r>
            <a:r>
              <a:rPr lang="en-US" sz="1400" b="0" dirty="0">
                <a:solidFill>
                  <a:schemeClr val="accent6">
                    <a:lumMod val="75000"/>
                  </a:schemeClr>
                </a:solidFill>
                <a:latin typeface="Roboto Light" panose="02000000000000000000" pitchFamily="2" charset="0"/>
                <a:ea typeface="Roboto Light" panose="02000000000000000000" pitchFamily="2" charset="0"/>
              </a:rPr>
              <a:t>The introduction of new technology will generate the need for:</a:t>
            </a:r>
          </a:p>
          <a:p>
            <a:pPr marL="1028700" lvl="1" indent="-342900">
              <a:buFont typeface="Courier New" panose="02070309020205020404" pitchFamily="49" charset="0"/>
              <a:buChar char="o"/>
            </a:pPr>
            <a:r>
              <a:rPr lang="en-US" sz="1400" dirty="0">
                <a:solidFill>
                  <a:schemeClr val="accent6">
                    <a:lumMod val="75000"/>
                  </a:schemeClr>
                </a:solidFill>
              </a:rPr>
              <a:t>Overcoming a weak digital culture, which will create an obstacle for new technology adoption and proliferation in the organization. </a:t>
            </a:r>
          </a:p>
          <a:p>
            <a:pPr marL="1028700" lvl="1" indent="-342900">
              <a:buFont typeface="Courier New" panose="02070309020205020404" pitchFamily="49" charset="0"/>
              <a:buChar char="o"/>
            </a:pPr>
            <a:r>
              <a:rPr lang="en-US" sz="1400" dirty="0">
                <a:solidFill>
                  <a:schemeClr val="accent6">
                    <a:lumMod val="75000"/>
                  </a:schemeClr>
                </a:solidFill>
              </a:rPr>
              <a:t>A</a:t>
            </a:r>
            <a:r>
              <a:rPr lang="en-US" sz="1400" b="0" dirty="0">
                <a:solidFill>
                  <a:schemeClr val="accent6">
                    <a:lumMod val="75000"/>
                  </a:schemeClr>
                </a:solidFill>
                <a:latin typeface="Roboto Light" panose="02000000000000000000" pitchFamily="2" charset="0"/>
                <a:ea typeface="Roboto Light" panose="02000000000000000000" pitchFamily="2" charset="0"/>
              </a:rPr>
              <a:t> skills-level review of the organization’s workforce and development of retraining programs</a:t>
            </a:r>
            <a:r>
              <a:rPr lang="en-US" sz="1400" dirty="0">
                <a:solidFill>
                  <a:schemeClr val="accent6">
                    <a:lumMod val="75000"/>
                  </a:schemeClr>
                </a:solidFill>
              </a:rPr>
              <a:t>. </a:t>
            </a:r>
          </a:p>
          <a:p>
            <a:pPr marL="1028700" lvl="1" indent="-342900">
              <a:buFont typeface="Courier New" panose="02070309020205020404" pitchFamily="49" charset="0"/>
              <a:buChar char="o"/>
            </a:pPr>
            <a:r>
              <a:rPr lang="en-US" sz="1400" dirty="0">
                <a:solidFill>
                  <a:schemeClr val="accent6">
                    <a:lumMod val="75000"/>
                  </a:schemeClr>
                </a:solidFill>
              </a:rPr>
              <a:t>The need to leverage new technology in an agile way as big bang replacement isn’t practical from a skills and cost perspective.</a:t>
            </a:r>
          </a:p>
          <a:p>
            <a:pPr marL="1028700" lvl="1" indent="-342900">
              <a:buFont typeface="Courier New" panose="02070309020205020404" pitchFamily="49" charset="0"/>
              <a:buChar char="o"/>
            </a:pPr>
            <a:r>
              <a:rPr lang="en-US" sz="1400" dirty="0">
                <a:solidFill>
                  <a:schemeClr val="accent6">
                    <a:lumMod val="75000"/>
                  </a:schemeClr>
                </a:solidFill>
              </a:rPr>
              <a:t>Avoiding disruption of the 100% uptime business model. </a:t>
            </a:r>
          </a:p>
          <a:p>
            <a:pPr marL="1028700" lvl="1" indent="-342900">
              <a:buFont typeface="Courier New" panose="02070309020205020404" pitchFamily="49" charset="0"/>
              <a:buChar char="o"/>
            </a:pPr>
            <a:r>
              <a:rPr lang="en-US" sz="1400" dirty="0">
                <a:solidFill>
                  <a:schemeClr val="accent6">
                    <a:lumMod val="75000"/>
                  </a:schemeClr>
                </a:solidFill>
              </a:rPr>
              <a:t>Balancing innovation and operational lights-on support with standardization.</a:t>
            </a:r>
            <a:endParaRPr lang="en-US" sz="1400" b="0" dirty="0">
              <a:solidFill>
                <a:schemeClr val="accent6">
                  <a:lumMod val="75000"/>
                </a:schemeClr>
              </a:solidFill>
              <a:latin typeface="Roboto Light" panose="02000000000000000000" pitchFamily="2" charset="0"/>
              <a:ea typeface="Roboto Light" panose="02000000000000000000" pitchFamily="2" charset="0"/>
            </a:endParaRPr>
          </a:p>
          <a:p>
            <a:pPr marL="342900" indent="-342900">
              <a:buFont typeface="Arial" panose="020B0604020202020204" pitchFamily="34" charset="0"/>
              <a:buChar char="•"/>
            </a:pPr>
            <a:r>
              <a:rPr lang="en-US" sz="1400" dirty="0">
                <a:solidFill>
                  <a:schemeClr val="accent6">
                    <a:lumMod val="75000"/>
                  </a:schemeClr>
                </a:solidFill>
                <a:latin typeface="Roboto Light" panose="02000000000000000000" pitchFamily="2" charset="0"/>
                <a:ea typeface="Roboto Light" panose="02000000000000000000" pitchFamily="2" charset="0"/>
              </a:rPr>
              <a:t>New competition: </a:t>
            </a:r>
            <a:r>
              <a:rPr lang="en-US" sz="1400" b="0" dirty="0">
                <a:solidFill>
                  <a:schemeClr val="accent6">
                    <a:lumMod val="75000"/>
                  </a:schemeClr>
                </a:solidFill>
                <a:latin typeface="Roboto Light" panose="02000000000000000000" pitchFamily="2" charset="0"/>
                <a:ea typeface="Roboto Light" panose="02000000000000000000" pitchFamily="2" charset="0"/>
              </a:rPr>
              <a:t>Globalization means new competitors.</a:t>
            </a:r>
          </a:p>
          <a:p>
            <a:pPr marL="342900" indent="-342900">
              <a:buFont typeface="Arial" panose="020B0604020202020204" pitchFamily="34" charset="0"/>
              <a:buChar char="•"/>
            </a:pPr>
            <a:r>
              <a:rPr lang="en-US" sz="1400" dirty="0">
                <a:solidFill>
                  <a:schemeClr val="accent6">
                    <a:lumMod val="75000"/>
                  </a:schemeClr>
                </a:solidFill>
                <a:latin typeface="Roboto Light" panose="02000000000000000000" pitchFamily="2" charset="0"/>
                <a:ea typeface="Roboto Light" panose="02000000000000000000" pitchFamily="2" charset="0"/>
              </a:rPr>
              <a:t>Adjusting the business model: </a:t>
            </a:r>
            <a:r>
              <a:rPr lang="en-US" sz="1400" b="0" dirty="0">
                <a:solidFill>
                  <a:schemeClr val="accent6">
                    <a:lumMod val="75000"/>
                  </a:schemeClr>
                </a:solidFill>
                <a:latin typeface="Roboto Light" panose="02000000000000000000" pitchFamily="2" charset="0"/>
                <a:ea typeface="Roboto Light" panose="02000000000000000000" pitchFamily="2" charset="0"/>
              </a:rPr>
              <a:t>Products will need to be converted to a subscription-based operating model in order to keep pace with industry-wide business model changes. </a:t>
            </a:r>
          </a:p>
        </p:txBody>
      </p:sp>
      <p:sp>
        <p:nvSpPr>
          <p:cNvPr id="8" name="Title 4">
            <a:extLst>
              <a:ext uri="{FF2B5EF4-FFF2-40B4-BE49-F238E27FC236}">
                <a16:creationId xmlns:a16="http://schemas.microsoft.com/office/drawing/2014/main" id="{9E3B2FAC-1521-4300-85A9-470CE333C004}"/>
              </a:ext>
            </a:extLst>
          </p:cNvPr>
          <p:cNvSpPr txBox="1">
            <a:spLocks/>
          </p:cNvSpPr>
          <p:nvPr/>
        </p:nvSpPr>
        <p:spPr>
          <a:xfrm>
            <a:off x="567847" y="804407"/>
            <a:ext cx="3629017" cy="262459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000" b="1" i="0" kern="1200">
                <a:solidFill>
                  <a:srgbClr val="2576B7"/>
                </a:solidFill>
                <a:latin typeface="Montserrat"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2576B7"/>
                </a:solidFill>
                <a:effectLst/>
                <a:uLnTx/>
                <a:uFillTx/>
                <a:latin typeface="Montserrat" pitchFamily="2" charset="77"/>
                <a:ea typeface="+mj-ea"/>
                <a:cs typeface="+mj-cs"/>
              </a:rPr>
              <a:t>Critical challenges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2576B7"/>
                </a:solidFill>
                <a:effectLst/>
                <a:uLnTx/>
                <a:uFillTx/>
                <a:latin typeface="Montserrat" pitchFamily="2" charset="77"/>
                <a:ea typeface="+mj-ea"/>
                <a:cs typeface="+mj-cs"/>
              </a:rPr>
              <a:t>in Durable Goods IT</a:t>
            </a:r>
            <a:endParaRPr kumimoji="0" lang="en-CA" sz="3600" b="1" i="0" u="none" strike="noStrike" kern="1200" cap="none" spc="0" normalizeH="0" baseline="0" noProof="0" dirty="0">
              <a:ln>
                <a:noFill/>
              </a:ln>
              <a:solidFill>
                <a:srgbClr val="2576B7"/>
              </a:solidFill>
              <a:effectLst/>
              <a:uLnTx/>
              <a:uFillTx/>
              <a:latin typeface="Montserrat" pitchFamily="2" charset="77"/>
              <a:ea typeface="+mj-ea"/>
              <a:cs typeface="+mj-cs"/>
            </a:endParaRPr>
          </a:p>
        </p:txBody>
      </p:sp>
      <p:sp>
        <p:nvSpPr>
          <p:cNvPr id="5" name="Slide Number Placeholder 2">
            <a:extLst>
              <a:ext uri="{FF2B5EF4-FFF2-40B4-BE49-F238E27FC236}">
                <a16:creationId xmlns:a16="http://schemas.microsoft.com/office/drawing/2014/main" id="{92A61F6F-1993-4AC3-8A73-828F29FE5E8F}"/>
              </a:ext>
            </a:extLst>
          </p:cNvPr>
          <p:cNvSpPr txBox="1">
            <a:spLocks/>
          </p:cNvSpPr>
          <p:nvPr/>
        </p:nvSpPr>
        <p:spPr>
          <a:xfrm>
            <a:off x="9800750" y="6606254"/>
            <a:ext cx="2240414" cy="121252"/>
          </a:xfrm>
          <a:prstGeom prst="rect">
            <a:avLst/>
          </a:prstGeom>
        </p:spPr>
        <p:txBody>
          <a:bodyPr wrap="square" lIns="0" tIns="0" rIns="0" bIns="0">
            <a:noAutofit/>
          </a:bodyPr>
          <a:lstStyle>
            <a:defPPr>
              <a:defRPr lang="en-US"/>
            </a:defPPr>
            <a:lvl1pPr marL="0" algn="r" defTabSz="914400" rtl="0" eaLnBrk="1" latinLnBrk="0" hangingPunct="1">
              <a:defRPr sz="788" b="0" i="0" kern="1200" spc="0" baseline="0">
                <a:solidFill>
                  <a:srgbClr val="636363"/>
                </a:solidFill>
                <a:latin typeface="Exo" pitchFamily="2" charset="77"/>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r>
              <a:rPr kumimoji="0" lang="en-CA" sz="788" b="0" i="0" u="none" strike="noStrike" kern="1200" cap="none" spc="-18" normalizeH="0" baseline="0" noProof="0" dirty="0">
                <a:ln>
                  <a:noFill/>
                </a:ln>
                <a:solidFill>
                  <a:srgbClr val="636363"/>
                </a:solidFill>
                <a:effectLst/>
                <a:uLnTx/>
                <a:uFillTx/>
                <a:latin typeface="Exo" pitchFamily="2" charset="77"/>
                <a:ea typeface="+mn-ea"/>
                <a:cs typeface="Arial"/>
              </a:rPr>
              <a:t>Info-</a:t>
            </a:r>
            <a:r>
              <a:rPr kumimoji="0" lang="en-CA" sz="788" b="0" i="0" u="none" strike="noStrike" kern="1200" cap="none" spc="-103" normalizeH="0" baseline="0" noProof="0" dirty="0">
                <a:ln>
                  <a:noFill/>
                </a:ln>
                <a:solidFill>
                  <a:srgbClr val="636363"/>
                </a:solidFill>
                <a:effectLst/>
                <a:uLnTx/>
                <a:uFillTx/>
                <a:latin typeface="Exo" pitchFamily="2" charset="77"/>
                <a:ea typeface="+mn-ea"/>
                <a:cs typeface="Arial"/>
              </a:rPr>
              <a:t>T</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ec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Researc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Grou</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p   |   </a:t>
            </a:r>
            <a:fld id="{81D60167-4931-47E6-BA6A-407CBD079E47}" type="slidenum">
              <a:rPr kumimoji="0" sz="788" b="0" i="0" u="none" strike="noStrike" kern="1200" cap="none" spc="6" normalizeH="0" baseline="0" noProof="0" smtClean="0">
                <a:ln>
                  <a:noFill/>
                </a:ln>
                <a:solidFill>
                  <a:srgbClr val="636363"/>
                </a:solidFill>
                <a:effectLst/>
                <a:uLnTx/>
                <a:uFillTx/>
                <a:latin typeface="Exo" pitchFamily="2" charset="77"/>
                <a:ea typeface="+mn-ea"/>
                <a:cs typeface="Arial" panose="020B0604020202020204" pitchFamily="34" charset="0"/>
              </a:rPr>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t>9</a:t>
            </a:fld>
            <a:endParaRPr kumimoji="0" sz="788" b="0" i="0" u="none" strike="noStrike" kern="1200" cap="none" spc="6" normalizeH="0" baseline="0" noProof="0" dirty="0">
              <a:ln>
                <a:noFill/>
              </a:ln>
              <a:solidFill>
                <a:srgbClr val="636363"/>
              </a:solidFill>
              <a:effectLst/>
              <a:uLnTx/>
              <a:uFillTx/>
              <a:latin typeface="Exo" pitchFamily="2" charset="77"/>
              <a:ea typeface="+mn-ea"/>
              <a:cs typeface="Arial" panose="020B0604020202020204" pitchFamily="34" charset="0"/>
            </a:endParaRPr>
          </a:p>
        </p:txBody>
      </p:sp>
      <p:sp>
        <p:nvSpPr>
          <p:cNvPr id="6" name="Rectangle 5">
            <a:extLst>
              <a:ext uri="{FF2B5EF4-FFF2-40B4-BE49-F238E27FC236}">
                <a16:creationId xmlns:a16="http://schemas.microsoft.com/office/drawing/2014/main" id="{8A08F9C6-8279-4BAA-A8B4-C84F71011747}"/>
              </a:ext>
            </a:extLst>
          </p:cNvPr>
          <p:cNvSpPr/>
          <p:nvPr/>
        </p:nvSpPr>
        <p:spPr>
          <a:xfrm>
            <a:off x="218940" y="3651513"/>
            <a:ext cx="4108361" cy="2203022"/>
          </a:xfrm>
          <a:prstGeom prst="rect">
            <a:avLst/>
          </a:prstGeom>
          <a:solidFill>
            <a:schemeClr val="bg1">
              <a:lumMod val="85000"/>
            </a:schemeClr>
          </a:solidFill>
          <a:ln>
            <a:noFill/>
          </a:ln>
          <a:effectLst>
            <a:outerShdw blurRad="63500" sx="102000" sy="102000" algn="ctr" rotWithShape="0">
              <a:prstClr val="black">
                <a:alpha val="40000"/>
              </a:prstClr>
            </a:outerShdw>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8164B97F-5FED-4AA5-A18E-07160AE09B54}"/>
              </a:ext>
            </a:extLst>
          </p:cNvPr>
          <p:cNvSpPr txBox="1"/>
          <p:nvPr/>
        </p:nvSpPr>
        <p:spPr>
          <a:xfrm>
            <a:off x="458002" y="3872958"/>
            <a:ext cx="3616700" cy="1708160"/>
          </a:xfrm>
          <a:prstGeom prst="rect">
            <a:avLst/>
          </a:prstGeom>
          <a:solidFill>
            <a:schemeClr val="bg1">
              <a:lumMod val="95000"/>
            </a:schemeClr>
          </a:solidFill>
          <a:effectLst>
            <a:outerShdw blurRad="63500" sx="102000" sy="102000" algn="ctr" rotWithShape="0">
              <a:prstClr val="black">
                <a:alpha val="40000"/>
              </a:prstClr>
            </a:outerShdw>
          </a:effectLst>
        </p:spPr>
        <p:txBody>
          <a:bodyPr wrap="square" rtlCol="0">
            <a:spAutoFit/>
          </a:bodyPr>
          <a:lstStyle/>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dirty="0">
                <a:solidFill>
                  <a:srgbClr val="494949">
                    <a:lumMod val="75000"/>
                  </a:srgbClr>
                </a:solidFill>
                <a:latin typeface="Roboto Light" panose="02000000000000000000" pitchFamily="2" charset="0"/>
                <a:ea typeface="Roboto Light" panose="02000000000000000000" pitchFamily="2" charset="0"/>
              </a:rPr>
              <a:t>Legacy</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New tech in a traditional culture</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dirty="0">
                <a:solidFill>
                  <a:srgbClr val="494949">
                    <a:lumMod val="75000"/>
                  </a:srgbClr>
                </a:solidFill>
                <a:latin typeface="Roboto Light" panose="02000000000000000000" pitchFamily="2" charset="0"/>
                <a:ea typeface="Roboto Light" panose="02000000000000000000" pitchFamily="2" charset="0"/>
              </a:rPr>
              <a:t>New competition</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Adjusting the business model</a:t>
            </a:r>
          </a:p>
        </p:txBody>
      </p:sp>
    </p:spTree>
    <p:extLst>
      <p:ext uri="{BB962C8B-B14F-4D97-AF65-F5344CB8AC3E}">
        <p14:creationId xmlns:p14="http://schemas.microsoft.com/office/powerpoint/2010/main" val="893111471"/>
      </p:ext>
    </p:extLst>
  </p:cSld>
  <p:clrMapOvr>
    <a:masterClrMapping/>
  </p:clrMapOvr>
</p:sld>
</file>

<file path=ppt/theme/theme1.xml><?xml version="1.0" encoding="utf-8"?>
<a:theme xmlns:a="http://schemas.openxmlformats.org/drawingml/2006/main" name="Office Theme">
  <a:themeElements>
    <a:clrScheme name="Custom 9">
      <a:dk1>
        <a:srgbClr val="000000"/>
      </a:dk1>
      <a:lt1>
        <a:srgbClr val="FFFFFF"/>
      </a:lt1>
      <a:dk2>
        <a:srgbClr val="1F497D"/>
      </a:dk2>
      <a:lt2>
        <a:srgbClr val="EEECE1"/>
      </a:lt2>
      <a:accent1>
        <a:srgbClr val="2476B7"/>
      </a:accent1>
      <a:accent2>
        <a:srgbClr val="2B9E48"/>
      </a:accent2>
      <a:accent3>
        <a:srgbClr val="F27926"/>
      </a:accent3>
      <a:accent4>
        <a:srgbClr val="5E3290"/>
      </a:accent4>
      <a:accent5>
        <a:srgbClr val="F7C333"/>
      </a:accent5>
      <a:accent6>
        <a:srgbClr val="494949"/>
      </a:accent6>
      <a:hlink>
        <a:srgbClr val="717171"/>
      </a:hlink>
      <a:folHlink>
        <a:srgbClr val="2476B7"/>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IGN-732-LIVE-Orlando-DeckTemplate" id="{554A1D9F-4213-8A42-90C1-78B62A8B6447}" vid="{58015004-640A-ED45-8FA9-2A40A3B3C653}"/>
    </a:ext>
  </a:extLst>
</a:theme>
</file>

<file path=ppt/theme/theme2.xml><?xml version="1.0" encoding="utf-8"?>
<a:theme xmlns:a="http://schemas.openxmlformats.org/drawingml/2006/main" name="2_Slide-Generic">
  <a:themeElements>
    <a:clrScheme name="Keikp">
      <a:dk1>
        <a:srgbClr val="494949"/>
      </a:dk1>
      <a:lt1>
        <a:srgbClr val="FFFFFF"/>
      </a:lt1>
      <a:dk2>
        <a:srgbClr val="494949"/>
      </a:dk2>
      <a:lt2>
        <a:srgbClr val="FFFFFF"/>
      </a:lt2>
      <a:accent1>
        <a:srgbClr val="2476B7"/>
      </a:accent1>
      <a:accent2>
        <a:srgbClr val="5E3391"/>
      </a:accent2>
      <a:accent3>
        <a:srgbClr val="EFC351"/>
      </a:accent3>
      <a:accent4>
        <a:srgbClr val="289D48"/>
      </a:accent4>
      <a:accent5>
        <a:srgbClr val="B3242E"/>
      </a:accent5>
      <a:accent6>
        <a:srgbClr val="F17926"/>
      </a:accent6>
      <a:hlink>
        <a:srgbClr val="2476B7"/>
      </a:hlink>
      <a:folHlink>
        <a:srgbClr val="1647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0" tIns="6931" rIns="0" bIns="0" rtlCol="0">
        <a:spAutoFit/>
      </a:bodyPr>
      <a:lstStyle>
        <a:defPPr marL="7701" marR="242975" algn="just">
          <a:spcBef>
            <a:spcPts val="55"/>
          </a:spcBef>
          <a:defRPr sz="1200" spc="-30" dirty="0">
            <a:solidFill>
              <a:srgbClr val="464646"/>
            </a:solidFill>
            <a:latin typeface="Roboto Condensed Light" panose="02000000000000000000" pitchFamily="2" charset="0"/>
            <a:cs typeface="Arial Narrow"/>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Custom 9">
      <a:dk1>
        <a:srgbClr val="000000"/>
      </a:dk1>
      <a:lt1>
        <a:srgbClr val="FFFFFF"/>
      </a:lt1>
      <a:dk2>
        <a:srgbClr val="1F497D"/>
      </a:dk2>
      <a:lt2>
        <a:srgbClr val="EEECE1"/>
      </a:lt2>
      <a:accent1>
        <a:srgbClr val="2476B7"/>
      </a:accent1>
      <a:accent2>
        <a:srgbClr val="2B9E48"/>
      </a:accent2>
      <a:accent3>
        <a:srgbClr val="F27926"/>
      </a:accent3>
      <a:accent4>
        <a:srgbClr val="5E3290"/>
      </a:accent4>
      <a:accent5>
        <a:srgbClr val="F7C333"/>
      </a:accent5>
      <a:accent6>
        <a:srgbClr val="494949"/>
      </a:accent6>
      <a:hlink>
        <a:srgbClr val="717171"/>
      </a:hlink>
      <a:folHlink>
        <a:srgbClr val="2476B7"/>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IGN-732-LIVE-Orlando-DeckTemplate" id="{554A1D9F-4213-8A42-90C1-78B62A8B6447}" vid="{58015004-640A-ED45-8FA9-2A40A3B3C653}"/>
    </a:ext>
  </a:extLst>
</a:theme>
</file>

<file path=ppt/theme/theme4.xml><?xml version="1.0" encoding="utf-8"?>
<a:theme xmlns:a="http://schemas.openxmlformats.org/drawingml/2006/main" name="5_Office Theme">
  <a:themeElements>
    <a:clrScheme name="Custom 9">
      <a:dk1>
        <a:srgbClr val="000000"/>
      </a:dk1>
      <a:lt1>
        <a:srgbClr val="FFFFFF"/>
      </a:lt1>
      <a:dk2>
        <a:srgbClr val="1F497D"/>
      </a:dk2>
      <a:lt2>
        <a:srgbClr val="EEECE1"/>
      </a:lt2>
      <a:accent1>
        <a:srgbClr val="2476B7"/>
      </a:accent1>
      <a:accent2>
        <a:srgbClr val="2B9E48"/>
      </a:accent2>
      <a:accent3>
        <a:srgbClr val="F27926"/>
      </a:accent3>
      <a:accent4>
        <a:srgbClr val="5E3290"/>
      </a:accent4>
      <a:accent5>
        <a:srgbClr val="F7C333"/>
      </a:accent5>
      <a:accent6>
        <a:srgbClr val="494949"/>
      </a:accent6>
      <a:hlink>
        <a:srgbClr val="717171"/>
      </a:hlink>
      <a:folHlink>
        <a:srgbClr val="2476B7"/>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Custom 9">
      <a:dk1>
        <a:srgbClr val="000000"/>
      </a:dk1>
      <a:lt1>
        <a:srgbClr val="FFFFFF"/>
      </a:lt1>
      <a:dk2>
        <a:srgbClr val="1F497D"/>
      </a:dk2>
      <a:lt2>
        <a:srgbClr val="EEECE1"/>
      </a:lt2>
      <a:accent1>
        <a:srgbClr val="2476B7"/>
      </a:accent1>
      <a:accent2>
        <a:srgbClr val="2B9E48"/>
      </a:accent2>
      <a:accent3>
        <a:srgbClr val="F27926"/>
      </a:accent3>
      <a:accent4>
        <a:srgbClr val="5E3290"/>
      </a:accent4>
      <a:accent5>
        <a:srgbClr val="F7C333"/>
      </a:accent5>
      <a:accent6>
        <a:srgbClr val="494949"/>
      </a:accent6>
      <a:hlink>
        <a:srgbClr val="717171"/>
      </a:hlink>
      <a:folHlink>
        <a:srgbClr val="2476B7"/>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IGN-732-LIVE-Orlando-DeckTemplate" id="{554A1D9F-4213-8A42-90C1-78B62A8B6447}" vid="{58015004-640A-ED45-8FA9-2A40A3B3C653}"/>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6137</Words>
  <Application>Microsoft Office PowerPoint</Application>
  <PresentationFormat>Widescreen</PresentationFormat>
  <Paragraphs>668</Paragraphs>
  <Slides>37</Slides>
  <Notes>37</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37</vt:i4>
      </vt:variant>
    </vt:vector>
  </HeadingPairs>
  <TitlesOfParts>
    <vt:vector size="53" baseType="lpstr">
      <vt:lpstr>Montserrat Light</vt:lpstr>
      <vt:lpstr>Roboto</vt:lpstr>
      <vt:lpstr>Calibri</vt:lpstr>
      <vt:lpstr>Exo</vt:lpstr>
      <vt:lpstr>Roboto Light</vt:lpstr>
      <vt:lpstr>Roboto Condensed Light</vt:lpstr>
      <vt:lpstr>Montserrat</vt:lpstr>
      <vt:lpstr>Wingdings</vt:lpstr>
      <vt:lpstr>Montserrat SemiBold</vt:lpstr>
      <vt:lpstr>Arial</vt:lpstr>
      <vt:lpstr>Courier New</vt:lpstr>
      <vt:lpstr>Office Theme</vt:lpstr>
      <vt:lpstr>2_Slide-Generic</vt:lpstr>
      <vt:lpstr>3_Office Theme</vt:lpstr>
      <vt:lpstr>5_Office Theme</vt:lpstr>
      <vt:lpstr>1_Office Theme</vt:lpstr>
      <vt:lpstr>Durable Goods Manufacturing Business-Aligned IT Strategy</vt:lpstr>
      <vt:lpstr>Executive Summary: Durable Goods Manufacturing Business-Aligned IT Strategy</vt:lpstr>
      <vt:lpstr>The Durable Goods Manufacturing Industry</vt:lpstr>
      <vt:lpstr>PowerPoint Presentation</vt:lpstr>
      <vt:lpstr>Durable Goods business capability map</vt:lpstr>
      <vt:lpstr>The Durable Goods IT environment</vt:lpstr>
      <vt:lpstr>Durable Goods industry facts</vt:lpstr>
      <vt:lpstr>Durable Goods competitive landscape</vt:lpstr>
      <vt:lpstr>PowerPoint Presentation</vt:lpstr>
      <vt:lpstr>Critical opportunities in Durable Goods IT</vt:lpstr>
      <vt:lpstr>PowerPoint Presentation</vt:lpstr>
      <vt:lpstr>Durable Goods PESTLE analysis</vt:lpstr>
      <vt:lpstr>Activity: PESTLE analysis of the Durable Goods Manufacturing value stream </vt:lpstr>
      <vt:lpstr>Activity: PESTLE analysis of the Durable Goods Manufacturing value stream </vt:lpstr>
      <vt:lpstr>PowerPoint Presentation</vt:lpstr>
      <vt:lpstr>PESTLE for Durable Goods: Political</vt:lpstr>
      <vt:lpstr>PESTLE for Durable Goods: Economic</vt:lpstr>
      <vt:lpstr>PESTLE for Durable Goods: Social</vt:lpstr>
      <vt:lpstr>PESTLE for Durable Goods: Technological</vt:lpstr>
      <vt:lpstr>PESTLE for Durable Goods: Legal</vt:lpstr>
      <vt:lpstr>PESTLE for Durable Goods: Environmental</vt:lpstr>
      <vt:lpstr>COVID-19: Pandemic Impact on Durable Goods Manufacturing</vt:lpstr>
      <vt:lpstr>PESTLE for Durable Goods: COVID-19 Easing</vt:lpstr>
      <vt:lpstr>Activity: Summarize and rank the IT implications </vt:lpstr>
      <vt:lpstr>Activity: Summarize and rank the IT implications </vt:lpstr>
      <vt:lpstr>MoSCoW IT implications analysis</vt:lpstr>
      <vt:lpstr>Ranked list of IT implications</vt:lpstr>
      <vt:lpstr>Activity: SWOT analysis</vt:lpstr>
      <vt:lpstr>Activity: SWOT analysis</vt:lpstr>
      <vt:lpstr>SWOT analysis framework</vt:lpstr>
      <vt:lpstr>SWOT template: IT implications</vt:lpstr>
      <vt:lpstr>Potential list of IT initiatives</vt:lpstr>
      <vt:lpstr>Tools &amp; templates to finalize your list of strategic initiatives </vt:lpstr>
      <vt:lpstr>Take best advantage of your industry benchmarking &amp; roundtable experiences</vt:lpstr>
      <vt:lpstr>Bibliography</vt:lpstr>
      <vt:lpstr>Bibliography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2022-06-17T19:57:57Z</dcterms:created>
  <dcterms:modified xsi:type="dcterms:W3CDTF">2022-06-17T19:58:09Z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d24214e-5322-4789-8422-cbe411bc3a74_Enabled">
    <vt:lpwstr>true</vt:lpwstr>
  </property>
  <property fmtid="{D5CDD505-2E9C-101B-9397-08002B2CF9AE}" pid="3" name="MSIP_Label_7d24214e-5322-4789-8422-cbe411bc3a74_SetDate">
    <vt:lpwstr>2022-06-17T19:58:07Z</vt:lpwstr>
  </property>
  <property fmtid="{D5CDD505-2E9C-101B-9397-08002B2CF9AE}" pid="4" name="MSIP_Label_7d24214e-5322-4789-8422-cbe411bc3a74_Method">
    <vt:lpwstr>Privileged</vt:lpwstr>
  </property>
  <property fmtid="{D5CDD505-2E9C-101B-9397-08002B2CF9AE}" pid="5" name="MSIP_Label_7d24214e-5322-4789-8422-cbe411bc3a74_Name">
    <vt:lpwstr>7d24214e-5322-4789-8422-cbe411bc3a74</vt:lpwstr>
  </property>
  <property fmtid="{D5CDD505-2E9C-101B-9397-08002B2CF9AE}" pid="6" name="MSIP_Label_7d24214e-5322-4789-8422-cbe411bc3a74_SiteId">
    <vt:lpwstr>113d1920-a1e0-48cf-a70a-868cbb03f3f6</vt:lpwstr>
  </property>
  <property fmtid="{D5CDD505-2E9C-101B-9397-08002B2CF9AE}" pid="7" name="MSIP_Label_7d24214e-5322-4789-8422-cbe411bc3a74_ActionId">
    <vt:lpwstr>b41f1715-0b12-410e-9fad-ad765c3ec623</vt:lpwstr>
  </property>
  <property fmtid="{D5CDD505-2E9C-101B-9397-08002B2CF9AE}" pid="8" name="MSIP_Label_7d24214e-5322-4789-8422-cbe411bc3a74_ContentBits">
    <vt:lpwstr>0</vt:lpwstr>
  </property>
</Properties>
</file>