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667" r:id="rId2"/>
  </p:sldMasterIdLst>
  <p:notesMasterIdLst>
    <p:notesMasterId r:id="rId26"/>
  </p:notesMasterIdLst>
  <p:handoutMasterIdLst>
    <p:handoutMasterId r:id="rId27"/>
  </p:handoutMasterIdLst>
  <p:sldIdLst>
    <p:sldId id="366" r:id="rId3"/>
    <p:sldId id="308" r:id="rId4"/>
    <p:sldId id="312" r:id="rId5"/>
    <p:sldId id="534" r:id="rId6"/>
    <p:sldId id="536" r:id="rId7"/>
    <p:sldId id="5359" r:id="rId8"/>
    <p:sldId id="537" r:id="rId9"/>
    <p:sldId id="538" r:id="rId10"/>
    <p:sldId id="541" r:id="rId11"/>
    <p:sldId id="542" r:id="rId12"/>
    <p:sldId id="543" r:id="rId13"/>
    <p:sldId id="545" r:id="rId14"/>
    <p:sldId id="546" r:id="rId15"/>
    <p:sldId id="5363" r:id="rId16"/>
    <p:sldId id="548" r:id="rId17"/>
    <p:sldId id="550" r:id="rId18"/>
    <p:sldId id="551" r:id="rId19"/>
    <p:sldId id="554" r:id="rId20"/>
    <p:sldId id="631" r:id="rId21"/>
    <p:sldId id="556" r:id="rId22"/>
    <p:sldId id="281" r:id="rId23"/>
    <p:sldId id="356" r:id="rId24"/>
    <p:sldId id="416" r:id="rId25"/>
  </p:sldIdLst>
  <p:sldSz cx="12193588" cy="6858000"/>
  <p:notesSz cx="11309350" cy="20104100"/>
  <p:embeddedFontLst>
    <p:embeddedFont>
      <p:font typeface="Calibri" panose="020F0502020204030204" pitchFamily="34" charset="0"/>
      <p:regular r:id="rId28"/>
      <p:bold r:id="rId29"/>
      <p:italic r:id="rId30"/>
      <p:boldItalic r:id="rId31"/>
    </p:embeddedFont>
    <p:embeddedFont>
      <p:font typeface="Exo" panose="02000303000000000000" pitchFamily="2" charset="0"/>
      <p:regular r:id="rId32"/>
      <p:bold r:id="rId33"/>
      <p:italic r:id="rId34"/>
      <p:boldItalic r:id="rId35"/>
    </p:embeddedFont>
    <p:embeddedFont>
      <p:font typeface="Exo Light" panose="02000303000000000000" pitchFamily="2" charset="0"/>
      <p:regular r:id="rId36"/>
      <p:italic r:id="rId37"/>
    </p:embeddedFont>
    <p:embeddedFont>
      <p:font typeface="Montserrat" panose="00000500000000000000" pitchFamily="2" charset="0"/>
      <p:regular r:id="rId38"/>
      <p:bold r:id="rId39"/>
      <p:italic r:id="rId40"/>
      <p:boldItalic r:id="rId41"/>
    </p:embeddedFont>
    <p:embeddedFont>
      <p:font typeface="Montserrat Light" panose="00000400000000000000" pitchFamily="2" charset="0"/>
      <p:regular r:id="rId42"/>
      <p:italic r:id="rId43"/>
    </p:embeddedFont>
    <p:embeddedFont>
      <p:font typeface="Montserrat SemiBold" panose="000007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boto Condensed Light" panose="02000000000000000000" pitchFamily="2" charset="0"/>
      <p:regular r:id="rId52"/>
      <p:italic r:id="rId53"/>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DFF3EF6D-F3B8-4499-B28F-9C118E67851B}">
          <p14:sldIdLst>
            <p14:sldId id="366"/>
          </p14:sldIdLst>
        </p14:section>
        <p14:section name="Executive Summary" id="{EDDE0499-2038-4633-AEF9-811DDF77F353}">
          <p14:sldIdLst>
            <p14:sldId id="308"/>
            <p14:sldId id="312"/>
            <p14:sldId id="534"/>
          </p14:sldIdLst>
        </p14:section>
        <p14:section name="Executive Brief" id="{00DF0492-EEE8-43CD-8918-AB304ED616B0}">
          <p14:sldIdLst>
            <p14:sldId id="536"/>
            <p14:sldId id="5359"/>
            <p14:sldId id="537"/>
            <p14:sldId id="538"/>
            <p14:sldId id="541"/>
            <p14:sldId id="542"/>
            <p14:sldId id="543"/>
            <p14:sldId id="545"/>
            <p14:sldId id="546"/>
            <p14:sldId id="5363"/>
            <p14:sldId id="548"/>
            <p14:sldId id="550"/>
            <p14:sldId id="551"/>
            <p14:sldId id="554"/>
            <p14:sldId id="631"/>
            <p14:sldId id="556"/>
            <p14:sldId id="281"/>
            <p14:sldId id="356"/>
            <p14:sldId id="416"/>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D48"/>
    <a:srgbClr val="7F7F7F"/>
    <a:srgbClr val="2476B7"/>
    <a:srgbClr val="F17A26"/>
    <a:srgbClr val="EFC351"/>
    <a:srgbClr val="717171"/>
    <a:srgbClr val="5E3391"/>
    <a:srgbClr val="2576B7"/>
    <a:srgbClr val="848585"/>
    <a:srgbClr val="299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814" autoAdjust="0"/>
    <p:restoredTop sz="95300" autoAdjust="0"/>
  </p:normalViewPr>
  <p:slideViewPr>
    <p:cSldViewPr snapToGrid="0">
      <p:cViewPr varScale="1">
        <p:scale>
          <a:sx n="110" d="100"/>
          <a:sy n="110" d="100"/>
        </p:scale>
        <p:origin x="1296" y="108"/>
      </p:cViewPr>
      <p:guideLst>
        <p:guide orient="horz" pos="3792"/>
        <p:guide pos="381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930" y="-6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microsoft.com/office/2018/10/relationships/authors" Target="authors.xml"/><Relationship Id="rId20" Type="http://schemas.openxmlformats.org/officeDocument/2006/relationships/slide" Target="slides/slide18.xml"/><Relationship Id="rId41" Type="http://schemas.openxmlformats.org/officeDocument/2006/relationships/font" Target="fonts/font14.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Respondents</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3B43-4734-B624-A73C9109084D}"/>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3B43-4734-B624-A73C9109084D}"/>
              </c:ext>
            </c:extLst>
          </c:dPt>
          <c:cat>
            <c:strRef>
              <c:f>Sheet1!$A$2:$A$3</c:f>
              <c:strCache>
                <c:ptCount val="2"/>
                <c:pt idx="0">
                  <c:v>1st Qtr</c:v>
                </c:pt>
                <c:pt idx="1">
                  <c:v>2nd Qtr</c:v>
                </c:pt>
              </c:strCache>
            </c:strRef>
          </c:cat>
          <c:val>
            <c:numRef>
              <c:f>Sheet1!$B$2:$B$3</c:f>
              <c:numCache>
                <c:formatCode>General</c:formatCode>
                <c:ptCount val="2"/>
                <c:pt idx="0">
                  <c:v>14</c:v>
                </c:pt>
                <c:pt idx="1">
                  <c:v>86</c:v>
                </c:pt>
              </c:numCache>
            </c:numRef>
          </c:val>
          <c:extLst>
            <c:ext xmlns:c16="http://schemas.microsoft.com/office/drawing/2014/chart" uri="{C3380CC4-5D6E-409C-BE32-E72D297353CC}">
              <c16:uniqueId val="{00000004-3B43-4734-B624-A73C9109084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gradFill>
                <a:gsLst>
                  <a:gs pos="0">
                    <a:srgbClr val="DC1115"/>
                  </a:gs>
                  <a:gs pos="85000">
                    <a:srgbClr val="B3252E"/>
                  </a:gs>
                </a:gsLst>
                <a:lin ang="3000000" scaled="0"/>
              </a:gradFill>
              <a:ln w="19050">
                <a:noFill/>
              </a:ln>
              <a:effectLst/>
            </c:spPr>
            <c:extLst>
              <c:ext xmlns:c16="http://schemas.microsoft.com/office/drawing/2014/chart" uri="{C3380CC4-5D6E-409C-BE32-E72D297353CC}">
                <c16:uniqueId val="{00000001-81CF-4F9C-AC5F-5CA83A0C4626}"/>
              </c:ext>
            </c:extLst>
          </c:dPt>
          <c:dPt>
            <c:idx val="1"/>
            <c:bubble3D val="0"/>
            <c:spPr>
              <a:gradFill>
                <a:gsLst>
                  <a:gs pos="0">
                    <a:srgbClr val="B3252E">
                      <a:alpha val="21000"/>
                    </a:srgbClr>
                  </a:gs>
                  <a:gs pos="85000">
                    <a:srgbClr val="B3252E">
                      <a:alpha val="8000"/>
                    </a:srgbClr>
                  </a:gs>
                </a:gsLst>
                <a:lin ang="3000000" scaled="0"/>
              </a:gradFill>
              <a:ln w="19050">
                <a:noFill/>
              </a:ln>
              <a:effectLst/>
            </c:spPr>
            <c:extLst>
              <c:ext xmlns:c16="http://schemas.microsoft.com/office/drawing/2014/chart" uri="{C3380CC4-5D6E-409C-BE32-E72D297353CC}">
                <c16:uniqueId val="{00000003-81CF-4F9C-AC5F-5CA83A0C4626}"/>
              </c:ext>
            </c:extLst>
          </c:dPt>
          <c:cat>
            <c:strRef>
              <c:f>Sheet1!$A$2:$A$3</c:f>
              <c:strCache>
                <c:ptCount val="2"/>
                <c:pt idx="0">
                  <c:v>1st Qtr</c:v>
                </c:pt>
                <c:pt idx="1">
                  <c:v>2nd Qtr</c:v>
                </c:pt>
              </c:strCache>
            </c:strRef>
          </c:cat>
          <c:val>
            <c:numRef>
              <c:f>Sheet1!$B$2:$B$3</c:f>
              <c:numCache>
                <c:formatCode>General</c:formatCode>
                <c:ptCount val="2"/>
                <c:pt idx="0">
                  <c:v>33</c:v>
                </c:pt>
                <c:pt idx="1">
                  <c:v>77</c:v>
                </c:pt>
              </c:numCache>
            </c:numRef>
          </c:val>
          <c:extLst>
            <c:ext xmlns:c16="http://schemas.microsoft.com/office/drawing/2014/chart" uri="{C3380CC4-5D6E-409C-BE32-E72D297353CC}">
              <c16:uniqueId val="{00000004-81CF-4F9C-AC5F-5CA83A0C462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gradFill>
                <a:gsLst>
                  <a:gs pos="0">
                    <a:srgbClr val="DC1115"/>
                  </a:gs>
                  <a:gs pos="85000">
                    <a:srgbClr val="B3252E"/>
                  </a:gs>
                </a:gsLst>
                <a:lin ang="3000000" scaled="0"/>
              </a:gradFill>
              <a:ln w="19050">
                <a:noFill/>
              </a:ln>
              <a:effectLst/>
            </c:spPr>
            <c:extLst>
              <c:ext xmlns:c16="http://schemas.microsoft.com/office/drawing/2014/chart" uri="{C3380CC4-5D6E-409C-BE32-E72D297353CC}">
                <c16:uniqueId val="{00000001-AB3B-43E2-8F68-07A97305061D}"/>
              </c:ext>
            </c:extLst>
          </c:dPt>
          <c:dPt>
            <c:idx val="1"/>
            <c:bubble3D val="0"/>
            <c:spPr>
              <a:gradFill>
                <a:gsLst>
                  <a:gs pos="0">
                    <a:srgbClr val="B3252E">
                      <a:alpha val="21000"/>
                    </a:srgbClr>
                  </a:gs>
                  <a:gs pos="85000">
                    <a:srgbClr val="B3252E">
                      <a:alpha val="8000"/>
                    </a:srgbClr>
                  </a:gs>
                </a:gsLst>
                <a:lin ang="3000000" scaled="0"/>
              </a:gradFill>
              <a:ln w="19050">
                <a:noFill/>
              </a:ln>
              <a:effectLst/>
            </c:spPr>
            <c:extLst>
              <c:ext xmlns:c16="http://schemas.microsoft.com/office/drawing/2014/chart" uri="{C3380CC4-5D6E-409C-BE32-E72D297353CC}">
                <c16:uniqueId val="{00000003-AB3B-43E2-8F68-07A97305061D}"/>
              </c:ext>
            </c:extLst>
          </c:dPt>
          <c:cat>
            <c:strRef>
              <c:f>Sheet1!$A$2:$A$3</c:f>
              <c:strCache>
                <c:ptCount val="2"/>
                <c:pt idx="0">
                  <c:v>1st Qtr</c:v>
                </c:pt>
                <c:pt idx="1">
                  <c:v>2nd Qtr</c:v>
                </c:pt>
              </c:strCache>
            </c:strRef>
          </c:cat>
          <c:val>
            <c:numRef>
              <c:f>Sheet1!$B$2:$B$3</c:f>
              <c:numCache>
                <c:formatCode>General</c:formatCode>
                <c:ptCount val="2"/>
                <c:pt idx="0">
                  <c:v>33</c:v>
                </c:pt>
                <c:pt idx="1">
                  <c:v>77</c:v>
                </c:pt>
              </c:numCache>
            </c:numRef>
          </c:val>
          <c:extLst>
            <c:ext xmlns:c16="http://schemas.microsoft.com/office/drawing/2014/chart" uri="{C3380CC4-5D6E-409C-BE32-E72D297353CC}">
              <c16:uniqueId val="{00000004-AB3B-43E2-8F68-07A97305061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gradFill>
                <a:gsLst>
                  <a:gs pos="0">
                    <a:srgbClr val="DC1115"/>
                  </a:gs>
                  <a:gs pos="85000">
                    <a:srgbClr val="B3252E"/>
                  </a:gs>
                </a:gsLst>
                <a:lin ang="3000000" scaled="0"/>
              </a:gradFill>
              <a:ln w="19050">
                <a:noFill/>
              </a:ln>
              <a:effectLst/>
            </c:spPr>
            <c:extLst>
              <c:ext xmlns:c16="http://schemas.microsoft.com/office/drawing/2014/chart" uri="{C3380CC4-5D6E-409C-BE32-E72D297353CC}">
                <c16:uniqueId val="{00000001-168F-4D83-83D2-5D159EC1798F}"/>
              </c:ext>
            </c:extLst>
          </c:dPt>
          <c:dPt>
            <c:idx val="1"/>
            <c:bubble3D val="0"/>
            <c:spPr>
              <a:gradFill>
                <a:gsLst>
                  <a:gs pos="0">
                    <a:srgbClr val="B3252E">
                      <a:alpha val="21000"/>
                    </a:srgbClr>
                  </a:gs>
                  <a:gs pos="85000">
                    <a:srgbClr val="B3252E">
                      <a:alpha val="8000"/>
                    </a:srgbClr>
                  </a:gs>
                </a:gsLst>
                <a:lin ang="3000000" scaled="0"/>
              </a:gradFill>
              <a:ln w="19050">
                <a:noFill/>
              </a:ln>
              <a:effectLst/>
            </c:spPr>
            <c:extLst>
              <c:ext xmlns:c16="http://schemas.microsoft.com/office/drawing/2014/chart" uri="{C3380CC4-5D6E-409C-BE32-E72D297353CC}">
                <c16:uniqueId val="{00000003-168F-4D83-83D2-5D159EC1798F}"/>
              </c:ext>
            </c:extLst>
          </c:dPt>
          <c:cat>
            <c:strRef>
              <c:f>Sheet1!$A$2:$A$3</c:f>
              <c:strCache>
                <c:ptCount val="2"/>
                <c:pt idx="0">
                  <c:v>1st Qtr</c:v>
                </c:pt>
                <c:pt idx="1">
                  <c:v>2nd Qtr</c:v>
                </c:pt>
              </c:strCache>
            </c:strRef>
          </c:cat>
          <c:val>
            <c:numRef>
              <c:f>Sheet1!$B$2:$B$3</c:f>
              <c:numCache>
                <c:formatCode>General</c:formatCode>
                <c:ptCount val="2"/>
                <c:pt idx="0">
                  <c:v>33</c:v>
                </c:pt>
                <c:pt idx="1">
                  <c:v>77</c:v>
                </c:pt>
              </c:numCache>
            </c:numRef>
          </c:val>
          <c:extLst>
            <c:ext xmlns:c16="http://schemas.microsoft.com/office/drawing/2014/chart" uri="{C3380CC4-5D6E-409C-BE32-E72D297353CC}">
              <c16:uniqueId val="{00000004-168F-4D83-83D2-5D159EC1798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C303-4F0D-B57A-27581308A97F}"/>
              </c:ext>
            </c:extLst>
          </c:dPt>
          <c:dPt>
            <c:idx val="1"/>
            <c:bubble3D val="0"/>
            <c:spPr>
              <a:solidFill>
                <a:schemeClr val="accent5">
                  <a:lumMod val="20000"/>
                  <a:lumOff val="80000"/>
                </a:schemeClr>
              </a:solidFill>
              <a:ln w="19050">
                <a:noFill/>
              </a:ln>
              <a:effectLst/>
            </c:spPr>
            <c:extLst>
              <c:ext xmlns:c16="http://schemas.microsoft.com/office/drawing/2014/chart" uri="{C3380CC4-5D6E-409C-BE32-E72D297353CC}">
                <c16:uniqueId val="{00000003-C303-4F0D-B57A-27581308A97F}"/>
              </c:ext>
            </c:extLst>
          </c:dPt>
          <c:cat>
            <c:strRef>
              <c:f>Sheet1!$A$2:$A$3</c:f>
              <c:strCache>
                <c:ptCount val="2"/>
                <c:pt idx="0">
                  <c:v>1st Qtr</c:v>
                </c:pt>
                <c:pt idx="1">
                  <c:v>2nd Qtr</c:v>
                </c:pt>
              </c:strCache>
            </c:strRef>
          </c:cat>
          <c:val>
            <c:numRef>
              <c:f>Sheet1!$B$2:$B$3</c:f>
              <c:numCache>
                <c:formatCode>General</c:formatCode>
                <c:ptCount val="2"/>
                <c:pt idx="0">
                  <c:v>26</c:v>
                </c:pt>
                <c:pt idx="1">
                  <c:v>74</c:v>
                </c:pt>
              </c:numCache>
            </c:numRef>
          </c:val>
          <c:extLst>
            <c:ext xmlns:c16="http://schemas.microsoft.com/office/drawing/2014/chart" uri="{C3380CC4-5D6E-409C-BE32-E72D297353CC}">
              <c16:uniqueId val="{00000004-C303-4F0D-B57A-27581308A97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4CC8-4E44-BCE3-B6D1E29CE4B3}"/>
              </c:ext>
            </c:extLst>
          </c:dPt>
          <c:dPt>
            <c:idx val="1"/>
            <c:bubble3D val="0"/>
            <c:spPr>
              <a:solidFill>
                <a:schemeClr val="accent5">
                  <a:lumMod val="20000"/>
                  <a:lumOff val="80000"/>
                </a:schemeClr>
              </a:solidFill>
              <a:ln w="19050">
                <a:noFill/>
              </a:ln>
              <a:effectLst/>
            </c:spPr>
            <c:extLst>
              <c:ext xmlns:c16="http://schemas.microsoft.com/office/drawing/2014/chart" uri="{C3380CC4-5D6E-409C-BE32-E72D297353CC}">
                <c16:uniqueId val="{00000003-4CC8-4E44-BCE3-B6D1E29CE4B3}"/>
              </c:ext>
            </c:extLst>
          </c:dPt>
          <c:cat>
            <c:strRef>
              <c:f>Sheet1!$A$2:$A$3</c:f>
              <c:strCache>
                <c:ptCount val="2"/>
                <c:pt idx="0">
                  <c:v>1st Qtr</c:v>
                </c:pt>
                <c:pt idx="1">
                  <c:v>2nd Qtr</c:v>
                </c:pt>
              </c:strCache>
            </c:strRef>
          </c:cat>
          <c:val>
            <c:numRef>
              <c:f>Sheet1!$B$2:$B$3</c:f>
              <c:numCache>
                <c:formatCode>General</c:formatCode>
                <c:ptCount val="2"/>
                <c:pt idx="0">
                  <c:v>21</c:v>
                </c:pt>
                <c:pt idx="1">
                  <c:v>79</c:v>
                </c:pt>
              </c:numCache>
            </c:numRef>
          </c:val>
          <c:extLst>
            <c:ext xmlns:c16="http://schemas.microsoft.com/office/drawing/2014/chart" uri="{C3380CC4-5D6E-409C-BE32-E72D297353CC}">
              <c16:uniqueId val="{00000004-4CC8-4E44-BCE3-B6D1E29CE4B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624F-4F38-97EC-8F5536F3657F}"/>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624F-4F38-97EC-8F5536F3657F}"/>
              </c:ext>
            </c:extLst>
          </c:dPt>
          <c:cat>
            <c:strRef>
              <c:f>Sheet1!$A$2:$A$3</c:f>
              <c:strCache>
                <c:ptCount val="2"/>
                <c:pt idx="0">
                  <c:v>1st Qtr</c:v>
                </c:pt>
                <c:pt idx="1">
                  <c:v>2nd Qtr</c:v>
                </c:pt>
              </c:strCache>
            </c:strRef>
          </c:cat>
          <c:val>
            <c:numRef>
              <c:f>Sheet1!$B$2:$B$3</c:f>
              <c:numCache>
                <c:formatCode>General</c:formatCode>
                <c:ptCount val="2"/>
                <c:pt idx="0">
                  <c:v>58</c:v>
                </c:pt>
                <c:pt idx="1">
                  <c:v>42</c:v>
                </c:pt>
              </c:numCache>
            </c:numRef>
          </c:val>
          <c:extLst>
            <c:ext xmlns:c16="http://schemas.microsoft.com/office/drawing/2014/chart" uri="{C3380CC4-5D6E-409C-BE32-E72D297353CC}">
              <c16:uniqueId val="{00000004-624F-4F38-97EC-8F5536F3657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36997966135447"/>
          <c:y val="9.0403974073279183E-3"/>
          <c:w val="0.59745811994350329"/>
          <c:h val="0.9909596025926721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59-4F96-B17C-9683125100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59-4F96-B17C-9683125100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59-4F96-B17C-9683125100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D000-41AE-8A0C-51C11C7A5B0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D000-41AE-8A0C-51C11C7A5B0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352EB-F036-44CC-B4AC-DA3D08397082}" type="doc">
      <dgm:prSet loTypeId="urn:microsoft.com/office/officeart/2011/layout/HexagonRadial" loCatId="cycle" qsTypeId="urn:microsoft.com/office/officeart/2005/8/quickstyle/simple1" qsCatId="simple" csTypeId="urn:microsoft.com/office/officeart/2005/8/colors/accent1_1" csCatId="accent1" phldr="1"/>
      <dgm:spPr/>
      <dgm:t>
        <a:bodyPr/>
        <a:lstStyle/>
        <a:p>
          <a:endParaRPr lang="en-CA"/>
        </a:p>
      </dgm:t>
    </dgm:pt>
    <dgm:pt modelId="{C8EBCD17-7986-4FA5-9DBF-CC31C3E6FC4D}">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600">
              <a:solidFill>
                <a:schemeClr val="bg1"/>
              </a:solidFill>
              <a:latin typeface="Roboto Condensed Light" panose="02000000000000000000" pitchFamily="2" charset="0"/>
              <a:ea typeface="Roboto Condensed Light" panose="02000000000000000000" pitchFamily="2" charset="0"/>
            </a:rPr>
            <a:t>Key Quality Attributes</a:t>
          </a:r>
          <a:endParaRPr lang="en-CA" sz="1600">
            <a:solidFill>
              <a:schemeClr val="bg1"/>
            </a:solidFill>
            <a:latin typeface="Roboto Condensed Light" panose="02000000000000000000" pitchFamily="2" charset="0"/>
            <a:ea typeface="Roboto Condensed Light" panose="02000000000000000000" pitchFamily="2" charset="0"/>
          </a:endParaRPr>
        </a:p>
      </dgm:t>
    </dgm:pt>
    <dgm:pt modelId="{D74416C3-B339-4D0E-8A08-F9C73E9C9063}" type="parTrans" cxnId="{445C82DC-E54A-4C8D-8531-5E664692CB58}">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9069F9CC-3747-4A98-BA75-D1BE3B6F68B5}" type="sibTrans" cxnId="{445C82DC-E54A-4C8D-8531-5E664692CB58}">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B0B09F5D-8624-4CF4-A004-79EEF4A5F8D5}">
      <dgm:prSet phldrT="[Text]" custT="1"/>
      <dgm:spPr/>
      <dgm:t>
        <a:bodyPr/>
        <a:lstStyle/>
        <a:p>
          <a:r>
            <a:rPr lang="en-US" sz="1400">
              <a:latin typeface="Roboto Condensed Light" panose="02000000000000000000" pitchFamily="2" charset="0"/>
              <a:ea typeface="Roboto Condensed Light" panose="02000000000000000000" pitchFamily="2" charset="0"/>
            </a:rPr>
            <a:t>Business Value</a:t>
          </a:r>
          <a:endParaRPr lang="en-CA" sz="1400">
            <a:latin typeface="Roboto Condensed Light" panose="02000000000000000000" pitchFamily="2" charset="0"/>
            <a:ea typeface="Roboto Condensed Light" panose="02000000000000000000" pitchFamily="2" charset="0"/>
          </a:endParaRPr>
        </a:p>
      </dgm:t>
    </dgm:pt>
    <dgm:pt modelId="{6AACE0F3-E700-4F79-9A15-CC4E2B2BA223}" type="parTrans" cxnId="{2CA06548-9800-45DC-9F9D-C28E94F01785}">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75915239-5646-4472-8A52-4738C2119F0D}" type="sibTrans" cxnId="{2CA06548-9800-45DC-9F9D-C28E94F01785}">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8CC661F3-FAFD-48FB-9A86-FCB1E733FFBA}">
      <dgm:prSet phldrT="[Text]" custT="1"/>
      <dgm:spPr/>
      <dgm:t>
        <a:bodyPr/>
        <a:lstStyle/>
        <a:p>
          <a:r>
            <a:rPr lang="en-US" sz="1400">
              <a:latin typeface="Roboto Condensed Light" panose="02000000000000000000" pitchFamily="2" charset="0"/>
              <a:ea typeface="Roboto Condensed Light" panose="02000000000000000000" pitchFamily="2" charset="0"/>
            </a:rPr>
            <a:t>Business &amp; Technical Debt</a:t>
          </a:r>
          <a:endParaRPr lang="en-CA" sz="1400">
            <a:latin typeface="Roboto Condensed Light" panose="02000000000000000000" pitchFamily="2" charset="0"/>
            <a:ea typeface="Roboto Condensed Light" panose="02000000000000000000" pitchFamily="2" charset="0"/>
          </a:endParaRPr>
        </a:p>
      </dgm:t>
    </dgm:pt>
    <dgm:pt modelId="{550411F1-70A9-4A1C-8EE2-3B7CD0D32E60}" type="parTrans" cxnId="{A047A37A-E91D-4510-B496-B7FDDFF9052C}">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380F4556-F717-41EE-A329-8E823B76BC9D}" type="sibTrans" cxnId="{A047A37A-E91D-4510-B496-B7FDDFF9052C}">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95B9AACF-63F0-4644-A974-8C5320D26BEC}">
      <dgm:prSet phldrT="[Text]" custT="1"/>
      <dgm:spPr/>
      <dgm:t>
        <a:bodyPr/>
        <a:lstStyle/>
        <a:p>
          <a:r>
            <a:rPr lang="en-US" sz="1400">
              <a:latin typeface="Roboto Condensed Light" panose="02000000000000000000" pitchFamily="2" charset="0"/>
              <a:ea typeface="Roboto Condensed Light" panose="02000000000000000000" pitchFamily="2" charset="0"/>
            </a:rPr>
            <a:t>Data Quality</a:t>
          </a:r>
          <a:endParaRPr lang="en-CA" sz="1400">
            <a:latin typeface="Roboto Condensed Light" panose="02000000000000000000" pitchFamily="2" charset="0"/>
            <a:ea typeface="Roboto Condensed Light" panose="02000000000000000000" pitchFamily="2" charset="0"/>
          </a:endParaRPr>
        </a:p>
      </dgm:t>
    </dgm:pt>
    <dgm:pt modelId="{61C71B28-5E91-4F23-B519-ED7DEF5119C6}" type="parTrans" cxnId="{204A4003-FED3-4816-AD83-40460B4F3682}">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8511E294-95E0-4546-ACA0-0CF2047EE397}" type="sibTrans" cxnId="{204A4003-FED3-4816-AD83-40460B4F3682}">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0A8D2173-38B7-4936-8620-A958C5823F12}">
      <dgm:prSet phldrT="[Text]" custT="1"/>
      <dgm:spPr/>
      <dgm:t>
        <a:bodyPr/>
        <a:lstStyle/>
        <a:p>
          <a:r>
            <a:rPr lang="en-US" sz="1400">
              <a:latin typeface="Roboto Condensed Light" panose="02000000000000000000" pitchFamily="2" charset="0"/>
              <a:ea typeface="Roboto Condensed Light" panose="02000000000000000000" pitchFamily="2" charset="0"/>
            </a:rPr>
            <a:t>Platform Support</a:t>
          </a:r>
          <a:endParaRPr lang="en-CA" sz="1400">
            <a:latin typeface="Roboto Condensed Light" panose="02000000000000000000" pitchFamily="2" charset="0"/>
            <a:ea typeface="Roboto Condensed Light" panose="02000000000000000000" pitchFamily="2" charset="0"/>
          </a:endParaRPr>
        </a:p>
      </dgm:t>
    </dgm:pt>
    <dgm:pt modelId="{4DD2F968-B5D5-4BD0-B96B-5944EDB659A8}" type="parTrans" cxnId="{C0456AD2-708B-4A50-9A97-E656B3DC2ADE}">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75859880-F712-4903-ACB5-35DE5ABB536D}" type="sibTrans" cxnId="{C0456AD2-708B-4A50-9A97-E656B3DC2ADE}">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01E55D25-CEA9-4BDA-9172-39BCAB3B75D6}" type="pres">
      <dgm:prSet presAssocID="{2FC352EB-F036-44CC-B4AC-DA3D08397082}" presName="Name0" presStyleCnt="0">
        <dgm:presLayoutVars>
          <dgm:chMax val="1"/>
          <dgm:chPref val="1"/>
          <dgm:dir/>
          <dgm:animOne val="branch"/>
          <dgm:animLvl val="lvl"/>
        </dgm:presLayoutVars>
      </dgm:prSet>
      <dgm:spPr/>
    </dgm:pt>
    <dgm:pt modelId="{A1445642-ECD1-4082-BE93-CC2E4336C3FF}" type="pres">
      <dgm:prSet presAssocID="{C8EBCD17-7986-4FA5-9DBF-CC31C3E6FC4D}" presName="Parent" presStyleLbl="node0" presStyleIdx="0" presStyleCnt="1">
        <dgm:presLayoutVars>
          <dgm:chMax val="6"/>
          <dgm:chPref val="6"/>
        </dgm:presLayoutVars>
      </dgm:prSet>
      <dgm:spPr/>
    </dgm:pt>
    <dgm:pt modelId="{23FE5732-9962-4B3D-A644-10FAB60844AA}" type="pres">
      <dgm:prSet presAssocID="{B0B09F5D-8624-4CF4-A004-79EEF4A5F8D5}" presName="Accent1" presStyleCnt="0"/>
      <dgm:spPr/>
    </dgm:pt>
    <dgm:pt modelId="{6A32C57A-E8CB-4505-A23A-0A937B61986A}" type="pres">
      <dgm:prSet presAssocID="{B0B09F5D-8624-4CF4-A004-79EEF4A5F8D5}" presName="Accent" presStyleLbl="bgShp" presStyleIdx="0" presStyleCnt="4"/>
      <dgm:spPr/>
    </dgm:pt>
    <dgm:pt modelId="{5E3F479D-8C7E-4D0D-8F8F-86E2D185E896}" type="pres">
      <dgm:prSet presAssocID="{B0B09F5D-8624-4CF4-A004-79EEF4A5F8D5}" presName="Child1" presStyleLbl="node1" presStyleIdx="0" presStyleCnt="4">
        <dgm:presLayoutVars>
          <dgm:chMax val="0"/>
          <dgm:chPref val="0"/>
          <dgm:bulletEnabled val="1"/>
        </dgm:presLayoutVars>
      </dgm:prSet>
      <dgm:spPr/>
    </dgm:pt>
    <dgm:pt modelId="{B55E39DB-8AAD-4272-90B6-865A948E1398}" type="pres">
      <dgm:prSet presAssocID="{8CC661F3-FAFD-48FB-9A86-FCB1E733FFBA}" presName="Accent2" presStyleCnt="0"/>
      <dgm:spPr/>
    </dgm:pt>
    <dgm:pt modelId="{C9EF16D2-4474-4293-A6CD-7B6FF8109E0B}" type="pres">
      <dgm:prSet presAssocID="{8CC661F3-FAFD-48FB-9A86-FCB1E733FFBA}" presName="Accent" presStyleLbl="bgShp" presStyleIdx="1" presStyleCnt="4"/>
      <dgm:spPr/>
    </dgm:pt>
    <dgm:pt modelId="{2246A2E0-2890-4362-8601-3A6329A36325}" type="pres">
      <dgm:prSet presAssocID="{8CC661F3-FAFD-48FB-9A86-FCB1E733FFBA}" presName="Child2" presStyleLbl="node1" presStyleIdx="1" presStyleCnt="4">
        <dgm:presLayoutVars>
          <dgm:chMax val="0"/>
          <dgm:chPref val="0"/>
          <dgm:bulletEnabled val="1"/>
        </dgm:presLayoutVars>
      </dgm:prSet>
      <dgm:spPr/>
    </dgm:pt>
    <dgm:pt modelId="{0D5B0A8F-A622-477B-B660-506A83D189F5}" type="pres">
      <dgm:prSet presAssocID="{95B9AACF-63F0-4644-A974-8C5320D26BEC}" presName="Accent3" presStyleCnt="0"/>
      <dgm:spPr/>
    </dgm:pt>
    <dgm:pt modelId="{762DBB81-F6D4-4E2E-9BF9-0A9F98659AD3}" type="pres">
      <dgm:prSet presAssocID="{95B9AACF-63F0-4644-A974-8C5320D26BEC}" presName="Accent" presStyleLbl="bgShp" presStyleIdx="2" presStyleCnt="4"/>
      <dgm:spPr/>
    </dgm:pt>
    <dgm:pt modelId="{01F6F444-8C96-441F-8415-4303127EE6B6}" type="pres">
      <dgm:prSet presAssocID="{95B9AACF-63F0-4644-A974-8C5320D26BEC}" presName="Child3" presStyleLbl="node1" presStyleIdx="2" presStyleCnt="4">
        <dgm:presLayoutVars>
          <dgm:chMax val="0"/>
          <dgm:chPref val="0"/>
          <dgm:bulletEnabled val="1"/>
        </dgm:presLayoutVars>
      </dgm:prSet>
      <dgm:spPr/>
    </dgm:pt>
    <dgm:pt modelId="{63C1D7FF-1573-464F-AB78-499A3E6577E9}" type="pres">
      <dgm:prSet presAssocID="{0A8D2173-38B7-4936-8620-A958C5823F12}" presName="Accent4" presStyleCnt="0"/>
      <dgm:spPr/>
    </dgm:pt>
    <dgm:pt modelId="{CA1861DA-C45A-4275-B334-5CAACFE96227}" type="pres">
      <dgm:prSet presAssocID="{0A8D2173-38B7-4936-8620-A958C5823F12}" presName="Accent" presStyleLbl="bgShp" presStyleIdx="3" presStyleCnt="4"/>
      <dgm:spPr/>
    </dgm:pt>
    <dgm:pt modelId="{9EA89376-6FE2-4980-91BC-BA6417B7C287}" type="pres">
      <dgm:prSet presAssocID="{0A8D2173-38B7-4936-8620-A958C5823F12}" presName="Child4" presStyleLbl="node1" presStyleIdx="3" presStyleCnt="4">
        <dgm:presLayoutVars>
          <dgm:chMax val="0"/>
          <dgm:chPref val="0"/>
          <dgm:bulletEnabled val="1"/>
        </dgm:presLayoutVars>
      </dgm:prSet>
      <dgm:spPr/>
    </dgm:pt>
  </dgm:ptLst>
  <dgm:cxnLst>
    <dgm:cxn modelId="{204A4003-FED3-4816-AD83-40460B4F3682}" srcId="{C8EBCD17-7986-4FA5-9DBF-CC31C3E6FC4D}" destId="{95B9AACF-63F0-4644-A974-8C5320D26BEC}" srcOrd="2" destOrd="0" parTransId="{61C71B28-5E91-4F23-B519-ED7DEF5119C6}" sibTransId="{8511E294-95E0-4546-ACA0-0CF2047EE397}"/>
    <dgm:cxn modelId="{9AEEF11A-D2D0-4C1B-B23E-BEF3F4563543}" type="presOf" srcId="{0A8D2173-38B7-4936-8620-A958C5823F12}" destId="{9EA89376-6FE2-4980-91BC-BA6417B7C287}" srcOrd="0" destOrd="0" presId="urn:microsoft.com/office/officeart/2011/layout/HexagonRadial"/>
    <dgm:cxn modelId="{87161D20-BF54-485A-8D32-B10C1D516134}" type="presOf" srcId="{2FC352EB-F036-44CC-B4AC-DA3D08397082}" destId="{01E55D25-CEA9-4BDA-9172-39BCAB3B75D6}" srcOrd="0" destOrd="0" presId="urn:microsoft.com/office/officeart/2011/layout/HexagonRadial"/>
    <dgm:cxn modelId="{928FC135-D3DD-4A80-A057-FC90B397F2AF}" type="presOf" srcId="{8CC661F3-FAFD-48FB-9A86-FCB1E733FFBA}" destId="{2246A2E0-2890-4362-8601-3A6329A36325}" srcOrd="0" destOrd="0" presId="urn:microsoft.com/office/officeart/2011/layout/HexagonRadial"/>
    <dgm:cxn modelId="{89CE9F60-1051-4F0B-AEBB-CC2D9BF72E24}" type="presOf" srcId="{95B9AACF-63F0-4644-A974-8C5320D26BEC}" destId="{01F6F444-8C96-441F-8415-4303127EE6B6}" srcOrd="0" destOrd="0" presId="urn:microsoft.com/office/officeart/2011/layout/HexagonRadial"/>
    <dgm:cxn modelId="{2CA06548-9800-45DC-9F9D-C28E94F01785}" srcId="{C8EBCD17-7986-4FA5-9DBF-CC31C3E6FC4D}" destId="{B0B09F5D-8624-4CF4-A004-79EEF4A5F8D5}" srcOrd="0" destOrd="0" parTransId="{6AACE0F3-E700-4F79-9A15-CC4E2B2BA223}" sibTransId="{75915239-5646-4472-8A52-4738C2119F0D}"/>
    <dgm:cxn modelId="{47C8D86D-E002-4B1D-B3A9-41C08343D61E}" type="presOf" srcId="{B0B09F5D-8624-4CF4-A004-79EEF4A5F8D5}" destId="{5E3F479D-8C7E-4D0D-8F8F-86E2D185E896}" srcOrd="0" destOrd="0" presId="urn:microsoft.com/office/officeart/2011/layout/HexagonRadial"/>
    <dgm:cxn modelId="{A047A37A-E91D-4510-B496-B7FDDFF9052C}" srcId="{C8EBCD17-7986-4FA5-9DBF-CC31C3E6FC4D}" destId="{8CC661F3-FAFD-48FB-9A86-FCB1E733FFBA}" srcOrd="1" destOrd="0" parTransId="{550411F1-70A9-4A1C-8EE2-3B7CD0D32E60}" sibTransId="{380F4556-F717-41EE-A329-8E823B76BC9D}"/>
    <dgm:cxn modelId="{768F48B6-B07C-41E7-95E3-33ED9A408789}" type="presOf" srcId="{C8EBCD17-7986-4FA5-9DBF-CC31C3E6FC4D}" destId="{A1445642-ECD1-4082-BE93-CC2E4336C3FF}" srcOrd="0" destOrd="0" presId="urn:microsoft.com/office/officeart/2011/layout/HexagonRadial"/>
    <dgm:cxn modelId="{C0456AD2-708B-4A50-9A97-E656B3DC2ADE}" srcId="{C8EBCD17-7986-4FA5-9DBF-CC31C3E6FC4D}" destId="{0A8D2173-38B7-4936-8620-A958C5823F12}" srcOrd="3" destOrd="0" parTransId="{4DD2F968-B5D5-4BD0-B96B-5944EDB659A8}" sibTransId="{75859880-F712-4903-ACB5-35DE5ABB536D}"/>
    <dgm:cxn modelId="{445C82DC-E54A-4C8D-8531-5E664692CB58}" srcId="{2FC352EB-F036-44CC-B4AC-DA3D08397082}" destId="{C8EBCD17-7986-4FA5-9DBF-CC31C3E6FC4D}" srcOrd="0" destOrd="0" parTransId="{D74416C3-B339-4D0E-8A08-F9C73E9C9063}" sibTransId="{9069F9CC-3747-4A98-BA75-D1BE3B6F68B5}"/>
    <dgm:cxn modelId="{CE6512A8-D0E7-4A6B-B9AE-C617C1082F8A}" type="presParOf" srcId="{01E55D25-CEA9-4BDA-9172-39BCAB3B75D6}" destId="{A1445642-ECD1-4082-BE93-CC2E4336C3FF}" srcOrd="0" destOrd="0" presId="urn:microsoft.com/office/officeart/2011/layout/HexagonRadial"/>
    <dgm:cxn modelId="{3CEEF296-3E82-4846-8F2A-7CF63DB58AFB}" type="presParOf" srcId="{01E55D25-CEA9-4BDA-9172-39BCAB3B75D6}" destId="{23FE5732-9962-4B3D-A644-10FAB60844AA}" srcOrd="1" destOrd="0" presId="urn:microsoft.com/office/officeart/2011/layout/HexagonRadial"/>
    <dgm:cxn modelId="{BC8561CA-7AE0-4CFE-BE44-0A36AC39323F}" type="presParOf" srcId="{23FE5732-9962-4B3D-A644-10FAB60844AA}" destId="{6A32C57A-E8CB-4505-A23A-0A937B61986A}" srcOrd="0" destOrd="0" presId="urn:microsoft.com/office/officeart/2011/layout/HexagonRadial"/>
    <dgm:cxn modelId="{24ACB460-7388-49CF-9709-432EC78A0CCC}" type="presParOf" srcId="{01E55D25-CEA9-4BDA-9172-39BCAB3B75D6}" destId="{5E3F479D-8C7E-4D0D-8F8F-86E2D185E896}" srcOrd="2" destOrd="0" presId="urn:microsoft.com/office/officeart/2011/layout/HexagonRadial"/>
    <dgm:cxn modelId="{9A59B295-37D1-43B2-8C31-708D7803C66C}" type="presParOf" srcId="{01E55D25-CEA9-4BDA-9172-39BCAB3B75D6}" destId="{B55E39DB-8AAD-4272-90B6-865A948E1398}" srcOrd="3" destOrd="0" presId="urn:microsoft.com/office/officeart/2011/layout/HexagonRadial"/>
    <dgm:cxn modelId="{C1F9E9D2-3C02-4A26-AC33-C60B40ADBB68}" type="presParOf" srcId="{B55E39DB-8AAD-4272-90B6-865A948E1398}" destId="{C9EF16D2-4474-4293-A6CD-7B6FF8109E0B}" srcOrd="0" destOrd="0" presId="urn:microsoft.com/office/officeart/2011/layout/HexagonRadial"/>
    <dgm:cxn modelId="{0C00D894-21F9-43A8-A726-85DA9CD7211E}" type="presParOf" srcId="{01E55D25-CEA9-4BDA-9172-39BCAB3B75D6}" destId="{2246A2E0-2890-4362-8601-3A6329A36325}" srcOrd="4" destOrd="0" presId="urn:microsoft.com/office/officeart/2011/layout/HexagonRadial"/>
    <dgm:cxn modelId="{2739DD2F-FD14-4C37-B0F4-F87FB6F43130}" type="presParOf" srcId="{01E55D25-CEA9-4BDA-9172-39BCAB3B75D6}" destId="{0D5B0A8F-A622-477B-B660-506A83D189F5}" srcOrd="5" destOrd="0" presId="urn:microsoft.com/office/officeart/2011/layout/HexagonRadial"/>
    <dgm:cxn modelId="{1C3B56C3-1F45-4E8B-B5A7-C4E25551EFA1}" type="presParOf" srcId="{0D5B0A8F-A622-477B-B660-506A83D189F5}" destId="{762DBB81-F6D4-4E2E-9BF9-0A9F98659AD3}" srcOrd="0" destOrd="0" presId="urn:microsoft.com/office/officeart/2011/layout/HexagonRadial"/>
    <dgm:cxn modelId="{CC74CE00-0CEB-4418-B761-B0199EC0357E}" type="presParOf" srcId="{01E55D25-CEA9-4BDA-9172-39BCAB3B75D6}" destId="{01F6F444-8C96-441F-8415-4303127EE6B6}" srcOrd="6" destOrd="0" presId="urn:microsoft.com/office/officeart/2011/layout/HexagonRadial"/>
    <dgm:cxn modelId="{774DAEA8-10E7-4ED4-AC99-89411720F976}" type="presParOf" srcId="{01E55D25-CEA9-4BDA-9172-39BCAB3B75D6}" destId="{63C1D7FF-1573-464F-AB78-499A3E6577E9}" srcOrd="7" destOrd="0" presId="urn:microsoft.com/office/officeart/2011/layout/HexagonRadial"/>
    <dgm:cxn modelId="{5DE8870B-6529-4CD4-BAC0-9F39D786E979}" type="presParOf" srcId="{63C1D7FF-1573-464F-AB78-499A3E6577E9}" destId="{CA1861DA-C45A-4275-B334-5CAACFE96227}" srcOrd="0" destOrd="0" presId="urn:microsoft.com/office/officeart/2011/layout/HexagonRadial"/>
    <dgm:cxn modelId="{23D89085-A6EB-4731-BF79-9CC87D7D60F5}" type="presParOf" srcId="{01E55D25-CEA9-4BDA-9172-39BCAB3B75D6}" destId="{9EA89376-6FE2-4980-91BC-BA6417B7C287}"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FE267-7524-42BE-9D58-51725BBED066}" type="doc">
      <dgm:prSet loTypeId="urn:microsoft.com/office/officeart/2005/8/layout/venn1" loCatId="relationship" qsTypeId="urn:microsoft.com/office/officeart/2005/8/quickstyle/simple1" qsCatId="simple" csTypeId="urn:microsoft.com/office/officeart/2005/8/colors/colorful2" csCatId="colorful" phldr="1"/>
      <dgm:spPr/>
    </dgm:pt>
    <dgm:pt modelId="{1B7901B3-64A6-47EB-9BAE-776328A301B4}">
      <dgm:prSet phldrT="[Text]" custT="1"/>
      <dgm:spPr/>
      <dgm:t>
        <a:bodyPr/>
        <a:lstStyle/>
        <a:p>
          <a:r>
            <a:rPr lang="en-US" sz="2000">
              <a:latin typeface="Roboto Condensed Light" panose="02000000000000000000" pitchFamily="2" charset="0"/>
              <a:ea typeface="Roboto Condensed Light" panose="02000000000000000000" pitchFamily="2" charset="0"/>
            </a:rPr>
            <a:t>Business</a:t>
          </a:r>
          <a:endParaRPr lang="en-CA" sz="2000">
            <a:latin typeface="Roboto Condensed Light" panose="02000000000000000000" pitchFamily="2" charset="0"/>
            <a:ea typeface="Roboto Condensed Light" panose="02000000000000000000" pitchFamily="2" charset="0"/>
          </a:endParaRPr>
        </a:p>
      </dgm:t>
    </dgm:pt>
    <dgm:pt modelId="{5C759E80-6AD9-4E7C-A1B4-4EE9099522DF}" type="parTrans" cxnId="{5A524851-AEC9-4102-AED4-7730CD8CDFF0}">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322BA492-6B8D-42A9-978E-86FB8E0F26E1}" type="sibTrans" cxnId="{5A524851-AEC9-4102-AED4-7730CD8CDFF0}">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783992CC-D9F3-4157-8AA4-6E3ADF43964B}">
      <dgm:prSet phldrT="[Text]" custT="1"/>
      <dgm:spPr/>
      <dgm:t>
        <a:bodyPr/>
        <a:lstStyle/>
        <a:p>
          <a:r>
            <a:rPr lang="en-US" sz="2000">
              <a:latin typeface="Roboto Condensed Light" panose="02000000000000000000" pitchFamily="2" charset="0"/>
              <a:ea typeface="Roboto Condensed Light" panose="02000000000000000000" pitchFamily="2" charset="0"/>
            </a:rPr>
            <a:t>Operations</a:t>
          </a:r>
          <a:endParaRPr lang="en-CA" sz="2000">
            <a:latin typeface="Roboto Condensed Light" panose="02000000000000000000" pitchFamily="2" charset="0"/>
            <a:ea typeface="Roboto Condensed Light" panose="02000000000000000000" pitchFamily="2" charset="0"/>
          </a:endParaRPr>
        </a:p>
      </dgm:t>
    </dgm:pt>
    <dgm:pt modelId="{53B7D242-5BF3-46E5-9BA2-9B8E8950CADC}" type="parTrans" cxnId="{C32FA47C-E9A4-486A-A9CC-E0C3B474F87F}">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6FCF8EDB-F361-44D1-9478-702F224ACCE2}" type="sibTrans" cxnId="{C32FA47C-E9A4-486A-A9CC-E0C3B474F87F}">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16D6F832-5644-4DC8-9308-A2531510BB13}">
      <dgm:prSet phldrT="[Text]" custT="1"/>
      <dgm:spPr/>
      <dgm:t>
        <a:bodyPr/>
        <a:lstStyle/>
        <a:p>
          <a:r>
            <a:rPr lang="en-US" sz="2000">
              <a:latin typeface="Roboto Condensed Light" panose="02000000000000000000" pitchFamily="2" charset="0"/>
              <a:ea typeface="Roboto Condensed Light" panose="02000000000000000000" pitchFamily="2" charset="0"/>
            </a:rPr>
            <a:t>Development</a:t>
          </a:r>
          <a:endParaRPr lang="en-CA" sz="2000">
            <a:latin typeface="Roboto Condensed Light" panose="02000000000000000000" pitchFamily="2" charset="0"/>
            <a:ea typeface="Roboto Condensed Light" panose="02000000000000000000" pitchFamily="2" charset="0"/>
          </a:endParaRPr>
        </a:p>
      </dgm:t>
    </dgm:pt>
    <dgm:pt modelId="{09F9E738-FDB7-4F6A-820A-1599F43FCAB6}" type="parTrans" cxnId="{7E6F8F44-78E9-41CF-8A6B-EC3EEA5637F4}">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8FF91915-428A-4638-9F02-488975024ABD}" type="sibTrans" cxnId="{7E6F8F44-78E9-41CF-8A6B-EC3EEA5637F4}">
      <dgm:prSet/>
      <dgm:spPr/>
      <dgm:t>
        <a:bodyPr/>
        <a:lstStyle/>
        <a:p>
          <a:endParaRPr lang="en-CA" sz="1800">
            <a:latin typeface="Roboto Condensed Light" panose="02000000000000000000" pitchFamily="2" charset="0"/>
            <a:ea typeface="Roboto Condensed Light" panose="02000000000000000000" pitchFamily="2" charset="0"/>
          </a:endParaRPr>
        </a:p>
      </dgm:t>
    </dgm:pt>
    <dgm:pt modelId="{250BA745-4434-4EFC-9D59-532CAAC481BA}" type="pres">
      <dgm:prSet presAssocID="{B37FE267-7524-42BE-9D58-51725BBED066}" presName="compositeShape" presStyleCnt="0">
        <dgm:presLayoutVars>
          <dgm:chMax val="7"/>
          <dgm:dir/>
          <dgm:resizeHandles val="exact"/>
        </dgm:presLayoutVars>
      </dgm:prSet>
      <dgm:spPr/>
    </dgm:pt>
    <dgm:pt modelId="{7FA74EBD-41BD-4E3A-ABFF-7E9BB2C9BECD}" type="pres">
      <dgm:prSet presAssocID="{1B7901B3-64A6-47EB-9BAE-776328A301B4}" presName="circ1" presStyleLbl="vennNode1" presStyleIdx="0" presStyleCnt="3"/>
      <dgm:spPr/>
    </dgm:pt>
    <dgm:pt modelId="{DDEFAD7E-499B-429B-9171-2897511A6A34}" type="pres">
      <dgm:prSet presAssocID="{1B7901B3-64A6-47EB-9BAE-776328A301B4}" presName="circ1Tx" presStyleLbl="revTx" presStyleIdx="0" presStyleCnt="0">
        <dgm:presLayoutVars>
          <dgm:chMax val="0"/>
          <dgm:chPref val="0"/>
          <dgm:bulletEnabled val="1"/>
        </dgm:presLayoutVars>
      </dgm:prSet>
      <dgm:spPr/>
    </dgm:pt>
    <dgm:pt modelId="{7FE1B6A8-D617-4C1E-8917-56EA1E7D98A4}" type="pres">
      <dgm:prSet presAssocID="{783992CC-D9F3-4157-8AA4-6E3ADF43964B}" presName="circ2" presStyleLbl="vennNode1" presStyleIdx="1" presStyleCnt="3"/>
      <dgm:spPr/>
    </dgm:pt>
    <dgm:pt modelId="{4024402C-3180-44D0-8AFF-218D6D77926E}" type="pres">
      <dgm:prSet presAssocID="{783992CC-D9F3-4157-8AA4-6E3ADF43964B}" presName="circ2Tx" presStyleLbl="revTx" presStyleIdx="0" presStyleCnt="0">
        <dgm:presLayoutVars>
          <dgm:chMax val="0"/>
          <dgm:chPref val="0"/>
          <dgm:bulletEnabled val="1"/>
        </dgm:presLayoutVars>
      </dgm:prSet>
      <dgm:spPr/>
    </dgm:pt>
    <dgm:pt modelId="{C10F03BA-52D7-4DB1-8AC2-4D990425F4D1}" type="pres">
      <dgm:prSet presAssocID="{16D6F832-5644-4DC8-9308-A2531510BB13}" presName="circ3" presStyleLbl="vennNode1" presStyleIdx="2" presStyleCnt="3"/>
      <dgm:spPr/>
    </dgm:pt>
    <dgm:pt modelId="{503AB112-D91E-4486-917A-23D5C6AF9AF9}" type="pres">
      <dgm:prSet presAssocID="{16D6F832-5644-4DC8-9308-A2531510BB13}" presName="circ3Tx" presStyleLbl="revTx" presStyleIdx="0" presStyleCnt="0">
        <dgm:presLayoutVars>
          <dgm:chMax val="0"/>
          <dgm:chPref val="0"/>
          <dgm:bulletEnabled val="1"/>
        </dgm:presLayoutVars>
      </dgm:prSet>
      <dgm:spPr/>
    </dgm:pt>
  </dgm:ptLst>
  <dgm:cxnLst>
    <dgm:cxn modelId="{B917D125-8D29-41C1-A9FE-675D481386C8}" type="presOf" srcId="{B37FE267-7524-42BE-9D58-51725BBED066}" destId="{250BA745-4434-4EFC-9D59-532CAAC481BA}" srcOrd="0" destOrd="0" presId="urn:microsoft.com/office/officeart/2005/8/layout/venn1"/>
    <dgm:cxn modelId="{7E6F8F44-78E9-41CF-8A6B-EC3EEA5637F4}" srcId="{B37FE267-7524-42BE-9D58-51725BBED066}" destId="{16D6F832-5644-4DC8-9308-A2531510BB13}" srcOrd="2" destOrd="0" parTransId="{09F9E738-FDB7-4F6A-820A-1599F43FCAB6}" sibTransId="{8FF91915-428A-4638-9F02-488975024ABD}"/>
    <dgm:cxn modelId="{5A524851-AEC9-4102-AED4-7730CD8CDFF0}" srcId="{B37FE267-7524-42BE-9D58-51725BBED066}" destId="{1B7901B3-64A6-47EB-9BAE-776328A301B4}" srcOrd="0" destOrd="0" parTransId="{5C759E80-6AD9-4E7C-A1B4-4EE9099522DF}" sibTransId="{322BA492-6B8D-42A9-978E-86FB8E0F26E1}"/>
    <dgm:cxn modelId="{3EA35174-B343-4D64-8EB9-7A2F603E91C1}" type="presOf" srcId="{783992CC-D9F3-4157-8AA4-6E3ADF43964B}" destId="{4024402C-3180-44D0-8AFF-218D6D77926E}" srcOrd="1" destOrd="0" presId="urn:microsoft.com/office/officeart/2005/8/layout/venn1"/>
    <dgm:cxn modelId="{D239F878-869E-4BC1-ABB7-89922C89A851}" type="presOf" srcId="{16D6F832-5644-4DC8-9308-A2531510BB13}" destId="{503AB112-D91E-4486-917A-23D5C6AF9AF9}" srcOrd="1" destOrd="0" presId="urn:microsoft.com/office/officeart/2005/8/layout/venn1"/>
    <dgm:cxn modelId="{C32FA47C-E9A4-486A-A9CC-E0C3B474F87F}" srcId="{B37FE267-7524-42BE-9D58-51725BBED066}" destId="{783992CC-D9F3-4157-8AA4-6E3ADF43964B}" srcOrd="1" destOrd="0" parTransId="{53B7D242-5BF3-46E5-9BA2-9B8E8950CADC}" sibTransId="{6FCF8EDB-F361-44D1-9478-702F224ACCE2}"/>
    <dgm:cxn modelId="{78A1D5A1-6CAA-4617-886C-FF09DBE2577F}" type="presOf" srcId="{16D6F832-5644-4DC8-9308-A2531510BB13}" destId="{C10F03BA-52D7-4DB1-8AC2-4D990425F4D1}" srcOrd="0" destOrd="0" presId="urn:microsoft.com/office/officeart/2005/8/layout/venn1"/>
    <dgm:cxn modelId="{04341ABF-0AF1-4F6B-BE7F-95122D56A9F3}" type="presOf" srcId="{1B7901B3-64A6-47EB-9BAE-776328A301B4}" destId="{DDEFAD7E-499B-429B-9171-2897511A6A34}" srcOrd="1" destOrd="0" presId="urn:microsoft.com/office/officeart/2005/8/layout/venn1"/>
    <dgm:cxn modelId="{E4EA4DCB-69B9-4C95-B6F1-62CBA1512BDB}" type="presOf" srcId="{783992CC-D9F3-4157-8AA4-6E3ADF43964B}" destId="{7FE1B6A8-D617-4C1E-8917-56EA1E7D98A4}" srcOrd="0" destOrd="0" presId="urn:microsoft.com/office/officeart/2005/8/layout/venn1"/>
    <dgm:cxn modelId="{6C6FA7DD-B7D4-4939-892D-D1341CDEA38B}" type="presOf" srcId="{1B7901B3-64A6-47EB-9BAE-776328A301B4}" destId="{7FA74EBD-41BD-4E3A-ABFF-7E9BB2C9BECD}" srcOrd="0" destOrd="0" presId="urn:microsoft.com/office/officeart/2005/8/layout/venn1"/>
    <dgm:cxn modelId="{48A4D3EB-15A7-4268-AA82-9705ACA62FBD}" type="presParOf" srcId="{250BA745-4434-4EFC-9D59-532CAAC481BA}" destId="{7FA74EBD-41BD-4E3A-ABFF-7E9BB2C9BECD}" srcOrd="0" destOrd="0" presId="urn:microsoft.com/office/officeart/2005/8/layout/venn1"/>
    <dgm:cxn modelId="{63F7BC2D-70A0-4810-B2A5-8CEAC3E7E9F3}" type="presParOf" srcId="{250BA745-4434-4EFC-9D59-532CAAC481BA}" destId="{DDEFAD7E-499B-429B-9171-2897511A6A34}" srcOrd="1" destOrd="0" presId="urn:microsoft.com/office/officeart/2005/8/layout/venn1"/>
    <dgm:cxn modelId="{A2070C51-C8AC-4994-BE57-A40F7098D542}" type="presParOf" srcId="{250BA745-4434-4EFC-9D59-532CAAC481BA}" destId="{7FE1B6A8-D617-4C1E-8917-56EA1E7D98A4}" srcOrd="2" destOrd="0" presId="urn:microsoft.com/office/officeart/2005/8/layout/venn1"/>
    <dgm:cxn modelId="{79FA8325-0910-4383-B93F-F3E3580480B9}" type="presParOf" srcId="{250BA745-4434-4EFC-9D59-532CAAC481BA}" destId="{4024402C-3180-44D0-8AFF-218D6D77926E}" srcOrd="3" destOrd="0" presId="urn:microsoft.com/office/officeart/2005/8/layout/venn1"/>
    <dgm:cxn modelId="{1F4CFA71-137F-4BFC-978C-D676D0CAF168}" type="presParOf" srcId="{250BA745-4434-4EFC-9D59-532CAAC481BA}" destId="{C10F03BA-52D7-4DB1-8AC2-4D990425F4D1}" srcOrd="4" destOrd="0" presId="urn:microsoft.com/office/officeart/2005/8/layout/venn1"/>
    <dgm:cxn modelId="{4DC59425-A024-4F01-8264-55BC03B71498}" type="presParOf" srcId="{250BA745-4434-4EFC-9D59-532CAAC481BA}" destId="{503AB112-D91E-4486-917A-23D5C6AF9AF9}"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45642-ECD1-4082-BE93-CC2E4336C3FF}">
      <dsp:nvSpPr>
        <dsp:cNvPr id="0" name=""/>
        <dsp:cNvSpPr/>
      </dsp:nvSpPr>
      <dsp:spPr>
        <a:xfrm>
          <a:off x="52702" y="1157285"/>
          <a:ext cx="1471131" cy="1272439"/>
        </a:xfrm>
        <a:prstGeom prst="hexagon">
          <a:avLst>
            <a:gd name="adj" fmla="val 28570"/>
            <a:gd name="vf" fmla="val 11547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Roboto Condensed Light" panose="02000000000000000000" pitchFamily="2" charset="0"/>
              <a:ea typeface="Roboto Condensed Light" panose="02000000000000000000" pitchFamily="2" charset="0"/>
            </a:rPr>
            <a:t>Key Quality Attributes</a:t>
          </a:r>
          <a:endParaRPr lang="en-CA" sz="1600" kern="1200">
            <a:solidFill>
              <a:schemeClr val="bg1"/>
            </a:solidFill>
            <a:latin typeface="Roboto Condensed Light" panose="02000000000000000000" pitchFamily="2" charset="0"/>
            <a:ea typeface="Roboto Condensed Light" panose="02000000000000000000" pitchFamily="2" charset="0"/>
          </a:endParaRPr>
        </a:p>
      </dsp:txBody>
      <dsp:txXfrm>
        <a:off x="296475" y="1368134"/>
        <a:ext cx="983585" cy="850741"/>
      </dsp:txXfrm>
    </dsp:sp>
    <dsp:sp modelId="{C9EF16D2-4474-4293-A6CD-7B6FF8109E0B}">
      <dsp:nvSpPr>
        <dsp:cNvPr id="0" name=""/>
        <dsp:cNvSpPr/>
      </dsp:nvSpPr>
      <dsp:spPr>
        <a:xfrm>
          <a:off x="973842" y="548508"/>
          <a:ext cx="555130" cy="4781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3F479D-8C7E-4D0D-8F8F-86E2D185E896}">
      <dsp:nvSpPr>
        <dsp:cNvPr id="0" name=""/>
        <dsp:cNvSpPr/>
      </dsp:nvSpPr>
      <dsp:spPr>
        <a:xfrm>
          <a:off x="188243" y="0"/>
          <a:ext cx="1205432" cy="104284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Roboto Condensed Light" panose="02000000000000000000" pitchFamily="2" charset="0"/>
              <a:ea typeface="Roboto Condensed Light" panose="02000000000000000000" pitchFamily="2" charset="0"/>
            </a:rPr>
            <a:t>Business Value</a:t>
          </a:r>
          <a:endParaRPr lang="en-CA" sz="1400" kern="1200">
            <a:latin typeface="Roboto Condensed Light" panose="02000000000000000000" pitchFamily="2" charset="0"/>
            <a:ea typeface="Roboto Condensed Light" panose="02000000000000000000" pitchFamily="2" charset="0"/>
          </a:endParaRPr>
        </a:p>
      </dsp:txBody>
      <dsp:txXfrm>
        <a:off x="388010" y="172823"/>
        <a:ext cx="805898" cy="697202"/>
      </dsp:txXfrm>
    </dsp:sp>
    <dsp:sp modelId="{762DBB81-F6D4-4E2E-9BF9-0A9F98659AD3}">
      <dsp:nvSpPr>
        <dsp:cNvPr id="0" name=""/>
        <dsp:cNvSpPr/>
      </dsp:nvSpPr>
      <dsp:spPr>
        <a:xfrm>
          <a:off x="1621698" y="1442481"/>
          <a:ext cx="555130" cy="4781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6A2E0-2890-4362-8601-3A6329A36325}">
      <dsp:nvSpPr>
        <dsp:cNvPr id="0" name=""/>
        <dsp:cNvSpPr/>
      </dsp:nvSpPr>
      <dsp:spPr>
        <a:xfrm>
          <a:off x="1293855" y="641421"/>
          <a:ext cx="1205432" cy="104284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Roboto Condensed Light" panose="02000000000000000000" pitchFamily="2" charset="0"/>
              <a:ea typeface="Roboto Condensed Light" panose="02000000000000000000" pitchFamily="2" charset="0"/>
            </a:rPr>
            <a:t>Business &amp; Technical Debt</a:t>
          </a:r>
          <a:endParaRPr lang="en-CA" sz="1400" kern="1200">
            <a:latin typeface="Roboto Condensed Light" panose="02000000000000000000" pitchFamily="2" charset="0"/>
            <a:ea typeface="Roboto Condensed Light" panose="02000000000000000000" pitchFamily="2" charset="0"/>
          </a:endParaRPr>
        </a:p>
      </dsp:txBody>
      <dsp:txXfrm>
        <a:off x="1493622" y="814244"/>
        <a:ext cx="805898" cy="697202"/>
      </dsp:txXfrm>
    </dsp:sp>
    <dsp:sp modelId="{CA1861DA-C45A-4275-B334-5CAACFE96227}">
      <dsp:nvSpPr>
        <dsp:cNvPr id="0" name=""/>
        <dsp:cNvSpPr/>
      </dsp:nvSpPr>
      <dsp:spPr>
        <a:xfrm>
          <a:off x="1171526" y="2451607"/>
          <a:ext cx="555130" cy="4781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F6F444-8C96-441F-8415-4303127EE6B6}">
      <dsp:nvSpPr>
        <dsp:cNvPr id="0" name=""/>
        <dsp:cNvSpPr/>
      </dsp:nvSpPr>
      <dsp:spPr>
        <a:xfrm>
          <a:off x="1293855" y="1902381"/>
          <a:ext cx="1205432" cy="104284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Roboto Condensed Light" panose="02000000000000000000" pitchFamily="2" charset="0"/>
              <a:ea typeface="Roboto Condensed Light" panose="02000000000000000000" pitchFamily="2" charset="0"/>
            </a:rPr>
            <a:t>Data Quality</a:t>
          </a:r>
          <a:endParaRPr lang="en-CA" sz="1400" kern="1200">
            <a:latin typeface="Roboto Condensed Light" panose="02000000000000000000" pitchFamily="2" charset="0"/>
            <a:ea typeface="Roboto Condensed Light" panose="02000000000000000000" pitchFamily="2" charset="0"/>
          </a:endParaRPr>
        </a:p>
      </dsp:txBody>
      <dsp:txXfrm>
        <a:off x="1493622" y="2075204"/>
        <a:ext cx="805898" cy="697202"/>
      </dsp:txXfrm>
    </dsp:sp>
    <dsp:sp modelId="{9EA89376-6FE2-4980-91BC-BA6417B7C287}">
      <dsp:nvSpPr>
        <dsp:cNvPr id="0" name=""/>
        <dsp:cNvSpPr/>
      </dsp:nvSpPr>
      <dsp:spPr>
        <a:xfrm>
          <a:off x="188243" y="2544520"/>
          <a:ext cx="1205432" cy="1042848"/>
        </a:xfrm>
        <a:prstGeom prst="hexagon">
          <a:avLst>
            <a:gd name="adj" fmla="val 28570"/>
            <a:gd name="vf" fmla="val 1154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Roboto Condensed Light" panose="02000000000000000000" pitchFamily="2" charset="0"/>
              <a:ea typeface="Roboto Condensed Light" panose="02000000000000000000" pitchFamily="2" charset="0"/>
            </a:rPr>
            <a:t>Platform Support</a:t>
          </a:r>
          <a:endParaRPr lang="en-CA" sz="1400" kern="1200">
            <a:latin typeface="Roboto Condensed Light" panose="02000000000000000000" pitchFamily="2" charset="0"/>
            <a:ea typeface="Roboto Condensed Light" panose="02000000000000000000" pitchFamily="2" charset="0"/>
          </a:endParaRPr>
        </a:p>
      </dsp:txBody>
      <dsp:txXfrm>
        <a:off x="388010" y="2717343"/>
        <a:ext cx="805898" cy="697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74EBD-41BD-4E3A-ABFF-7E9BB2C9BECD}">
      <dsp:nvSpPr>
        <dsp:cNvPr id="0" name=""/>
        <dsp:cNvSpPr/>
      </dsp:nvSpPr>
      <dsp:spPr>
        <a:xfrm>
          <a:off x="1447147" y="50581"/>
          <a:ext cx="2427906" cy="242790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latin typeface="Roboto Condensed Light" panose="02000000000000000000" pitchFamily="2" charset="0"/>
              <a:ea typeface="Roboto Condensed Light" panose="02000000000000000000" pitchFamily="2" charset="0"/>
            </a:rPr>
            <a:t>Business</a:t>
          </a:r>
          <a:endParaRPr lang="en-CA" sz="2000" kern="1200">
            <a:latin typeface="Roboto Condensed Light" panose="02000000000000000000" pitchFamily="2" charset="0"/>
            <a:ea typeface="Roboto Condensed Light" panose="02000000000000000000" pitchFamily="2" charset="0"/>
          </a:endParaRPr>
        </a:p>
      </dsp:txBody>
      <dsp:txXfrm>
        <a:off x="1770868" y="475465"/>
        <a:ext cx="1780464" cy="1092557"/>
      </dsp:txXfrm>
    </dsp:sp>
    <dsp:sp modelId="{7FE1B6A8-D617-4C1E-8917-56EA1E7D98A4}">
      <dsp:nvSpPr>
        <dsp:cNvPr id="0" name=""/>
        <dsp:cNvSpPr/>
      </dsp:nvSpPr>
      <dsp:spPr>
        <a:xfrm>
          <a:off x="2323216" y="1568023"/>
          <a:ext cx="2427906" cy="2427906"/>
        </a:xfrm>
        <a:prstGeom prst="ellipse">
          <a:avLst/>
        </a:prstGeom>
        <a:solidFill>
          <a:schemeClr val="accent2">
            <a:alpha val="50000"/>
            <a:hueOff val="-6724696"/>
            <a:satOff val="17598"/>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latin typeface="Roboto Condensed Light" panose="02000000000000000000" pitchFamily="2" charset="0"/>
              <a:ea typeface="Roboto Condensed Light" panose="02000000000000000000" pitchFamily="2" charset="0"/>
            </a:rPr>
            <a:t>Operations</a:t>
          </a:r>
          <a:endParaRPr lang="en-CA" sz="2000" kern="1200">
            <a:latin typeface="Roboto Condensed Light" panose="02000000000000000000" pitchFamily="2" charset="0"/>
            <a:ea typeface="Roboto Condensed Light" panose="02000000000000000000" pitchFamily="2" charset="0"/>
          </a:endParaRPr>
        </a:p>
      </dsp:txBody>
      <dsp:txXfrm>
        <a:off x="3065751" y="2195232"/>
        <a:ext cx="1456743" cy="1335348"/>
      </dsp:txXfrm>
    </dsp:sp>
    <dsp:sp modelId="{C10F03BA-52D7-4DB1-8AC2-4D990425F4D1}">
      <dsp:nvSpPr>
        <dsp:cNvPr id="0" name=""/>
        <dsp:cNvSpPr/>
      </dsp:nvSpPr>
      <dsp:spPr>
        <a:xfrm>
          <a:off x="571077" y="1568023"/>
          <a:ext cx="2427906" cy="2427906"/>
        </a:xfrm>
        <a:prstGeom prst="ellipse">
          <a:avLst/>
        </a:prstGeom>
        <a:solidFill>
          <a:schemeClr val="accent2">
            <a:alpha val="50000"/>
            <a:hueOff val="-13449391"/>
            <a:satOff val="35196"/>
            <a:lumOff val="2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latin typeface="Roboto Condensed Light" panose="02000000000000000000" pitchFamily="2" charset="0"/>
              <a:ea typeface="Roboto Condensed Light" panose="02000000000000000000" pitchFamily="2" charset="0"/>
            </a:rPr>
            <a:t>Development</a:t>
          </a:r>
          <a:endParaRPr lang="en-CA" sz="2000" kern="1200">
            <a:latin typeface="Roboto Condensed Light" panose="02000000000000000000" pitchFamily="2" charset="0"/>
            <a:ea typeface="Roboto Condensed Light" panose="02000000000000000000" pitchFamily="2" charset="0"/>
          </a:endParaRPr>
        </a:p>
      </dsp:txBody>
      <dsp:txXfrm>
        <a:off x="799705" y="2195232"/>
        <a:ext cx="1456743" cy="133534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3/2/2022</a:t>
            </a:fld>
            <a:endParaRPr lang="en-US"/>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3/2/2022</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a:p>
        </p:txBody>
      </p:sp>
    </p:spTree>
    <p:extLst>
      <p:ext uri="{BB962C8B-B14F-4D97-AF65-F5344CB8AC3E}">
        <p14:creationId xmlns:p14="http://schemas.microsoft.com/office/powerpoint/2010/main" val="377677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16</a:t>
            </a:fld>
            <a:endParaRPr lang="en-US"/>
          </a:p>
        </p:txBody>
      </p:sp>
    </p:spTree>
    <p:extLst>
      <p:ext uri="{BB962C8B-B14F-4D97-AF65-F5344CB8AC3E}">
        <p14:creationId xmlns:p14="http://schemas.microsoft.com/office/powerpoint/2010/main" val="278497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18</a:t>
            </a:fld>
            <a:endParaRPr lang="en-US"/>
          </a:p>
        </p:txBody>
      </p:sp>
    </p:spTree>
    <p:extLst>
      <p:ext uri="{BB962C8B-B14F-4D97-AF65-F5344CB8AC3E}">
        <p14:creationId xmlns:p14="http://schemas.microsoft.com/office/powerpoint/2010/main" val="2341240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19</a:t>
            </a:fld>
            <a:endParaRPr lang="en-US"/>
          </a:p>
        </p:txBody>
      </p:sp>
    </p:spTree>
    <p:extLst>
      <p:ext uri="{BB962C8B-B14F-4D97-AF65-F5344CB8AC3E}">
        <p14:creationId xmlns:p14="http://schemas.microsoft.com/office/powerpoint/2010/main" val="253571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20</a:t>
            </a:fld>
            <a:endParaRPr lang="en-US"/>
          </a:p>
        </p:txBody>
      </p:sp>
    </p:spTree>
    <p:extLst>
      <p:ext uri="{BB962C8B-B14F-4D97-AF65-F5344CB8AC3E}">
        <p14:creationId xmlns:p14="http://schemas.microsoft.com/office/powerpoint/2010/main" val="693322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B0FC7D-8687-9A40-9CA8-0B2F00AB98E3}" type="slidenum">
              <a:rPr lang="en-US" smtClean="0"/>
              <a:pPr/>
              <a:t>21</a:t>
            </a:fld>
            <a:endParaRPr lang="en-US"/>
          </a:p>
        </p:txBody>
      </p:sp>
    </p:spTree>
    <p:extLst>
      <p:ext uri="{BB962C8B-B14F-4D97-AF65-F5344CB8AC3E}">
        <p14:creationId xmlns:p14="http://schemas.microsoft.com/office/powerpoint/2010/main" val="181823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a:p>
        </p:txBody>
      </p:sp>
    </p:spTree>
    <p:extLst>
      <p:ext uri="{BB962C8B-B14F-4D97-AF65-F5344CB8AC3E}">
        <p14:creationId xmlns:p14="http://schemas.microsoft.com/office/powerpoint/2010/main" val="170224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a:p>
        </p:txBody>
      </p:sp>
    </p:spTree>
    <p:extLst>
      <p:ext uri="{BB962C8B-B14F-4D97-AF65-F5344CB8AC3E}">
        <p14:creationId xmlns:p14="http://schemas.microsoft.com/office/powerpoint/2010/main" val="87412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a:p>
        </p:txBody>
      </p:sp>
    </p:spTree>
    <p:extLst>
      <p:ext uri="{BB962C8B-B14F-4D97-AF65-F5344CB8AC3E}">
        <p14:creationId xmlns:p14="http://schemas.microsoft.com/office/powerpoint/2010/main" val="340844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a:p>
        </p:txBody>
      </p:sp>
    </p:spTree>
    <p:extLst>
      <p:ext uri="{BB962C8B-B14F-4D97-AF65-F5344CB8AC3E}">
        <p14:creationId xmlns:p14="http://schemas.microsoft.com/office/powerpoint/2010/main" val="240568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a:p>
        </p:txBody>
      </p:sp>
    </p:spTree>
    <p:extLst>
      <p:ext uri="{BB962C8B-B14F-4D97-AF65-F5344CB8AC3E}">
        <p14:creationId xmlns:p14="http://schemas.microsoft.com/office/powerpoint/2010/main" val="226371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11</a:t>
            </a:fld>
            <a:endParaRPr lang="en-US"/>
          </a:p>
        </p:txBody>
      </p:sp>
    </p:spTree>
    <p:extLst>
      <p:ext uri="{BB962C8B-B14F-4D97-AF65-F5344CB8AC3E}">
        <p14:creationId xmlns:p14="http://schemas.microsoft.com/office/powerpoint/2010/main" val="19106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13</a:t>
            </a:fld>
            <a:endParaRPr lang="en-US"/>
          </a:p>
        </p:txBody>
      </p:sp>
    </p:spTree>
    <p:extLst>
      <p:ext uri="{BB962C8B-B14F-4D97-AF65-F5344CB8AC3E}">
        <p14:creationId xmlns:p14="http://schemas.microsoft.com/office/powerpoint/2010/main" val="19987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6B0FC7D-8687-9A40-9CA8-0B2F00AB98E3}" type="slidenum">
              <a:rPr lang="en-US" smtClean="0"/>
              <a:pPr/>
              <a:t>15</a:t>
            </a:fld>
            <a:endParaRPr lang="en-US"/>
          </a:p>
        </p:txBody>
      </p:sp>
    </p:spTree>
    <p:extLst>
      <p:ext uri="{BB962C8B-B14F-4D97-AF65-F5344CB8AC3E}">
        <p14:creationId xmlns:p14="http://schemas.microsoft.com/office/powerpoint/2010/main" val="573299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73C0FF6-D442-914B-9216-4F54FD61656B}"/>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7" name="Text Placeholder 12">
            <a:extLst>
              <a:ext uri="{FF2B5EF4-FFF2-40B4-BE49-F238E27FC236}">
                <a16:creationId xmlns:a16="http://schemas.microsoft.com/office/drawing/2014/main" id="{94761424-CE03-6649-A81F-2565BD8C3796}"/>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16279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65263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563235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40573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48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B14535-AFB4-DB4C-ADB9-BBB42A2A64E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8638" y="-1"/>
            <a:ext cx="4044950" cy="6873276"/>
          </a:xfrm>
          <a:prstGeom prst="rect">
            <a:avLst/>
          </a:prstGeom>
        </p:spPr>
      </p:pic>
      <p:sp>
        <p:nvSpPr>
          <p:cNvPr id="18" name="Rectangle 17">
            <a:extLst>
              <a:ext uri="{FF2B5EF4-FFF2-40B4-BE49-F238E27FC236}">
                <a16:creationId xmlns:a16="http://schemas.microsoft.com/office/drawing/2014/main" id="{75343A8B-D3CE-D643-83E5-369C20113AA8}"/>
              </a:ext>
            </a:extLst>
          </p:cNvPr>
          <p:cNvSpPr/>
          <p:nvPr userDrawn="1"/>
        </p:nvSpPr>
        <p:spPr>
          <a:xfrm>
            <a:off x="8148638" y="0"/>
            <a:ext cx="404494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493" y="1827340"/>
            <a:ext cx="5319668" cy="377825"/>
          </a:xfrm>
          <a:prstGeom prst="rect">
            <a:avLst/>
          </a:prstGeom>
        </p:spPr>
        <p:txBody>
          <a:bodyPr lIns="0">
            <a:noAutofit/>
          </a:bodyPr>
          <a:lstStyle>
            <a:lvl1pPr marL="0" indent="0">
              <a:lnSpc>
                <a:spcPct val="110000"/>
              </a:lnSpc>
              <a:buNone/>
              <a:defRPr sz="2000" b="1" i="0" u="none">
                <a:solidFill>
                  <a:schemeClr val="accent1"/>
                </a:solidFill>
                <a:latin typeface="Montserrat SemiBold" pitchFamily="2" charset="77"/>
              </a:defRPr>
            </a:lvl1pPr>
            <a:lvl2pPr>
              <a:defRPr sz="2000" b="1" i="0">
                <a:solidFill>
                  <a:schemeClr val="accent1"/>
                </a:solidFill>
                <a:latin typeface="Montserrat SemiBold" pitchFamily="2" charset="77"/>
              </a:defRPr>
            </a:lvl2pPr>
            <a:lvl3pPr>
              <a:defRPr sz="2000" b="1" i="0">
                <a:solidFill>
                  <a:schemeClr val="accent1"/>
                </a:solidFill>
                <a:latin typeface="Montserrat SemiBold" pitchFamily="2" charset="77"/>
              </a:defRPr>
            </a:lvl3pPr>
            <a:lvl4pPr>
              <a:defRPr sz="2000" b="1" i="0">
                <a:solidFill>
                  <a:schemeClr val="accent1"/>
                </a:solidFill>
                <a:latin typeface="Montserrat SemiBold" pitchFamily="2" charset="77"/>
              </a:defRPr>
            </a:lvl4pPr>
            <a:lvl5pPr>
              <a:defRPr sz="2000" b="1" i="0">
                <a:solidFill>
                  <a:schemeClr val="accent1"/>
                </a:solidFill>
                <a:latin typeface="Montserrat SemiBold" pitchFamily="2" charset="77"/>
              </a:defRPr>
            </a:lvl5pPr>
          </a:lstStyle>
          <a:p>
            <a:pPr lvl="0"/>
            <a:r>
              <a:rPr lang="en-US"/>
              <a:t>Problem Solved</a:t>
            </a: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60606" y="739094"/>
            <a:ext cx="3128212" cy="1668992"/>
          </a:xfrm>
          <a:prstGeom prst="rect">
            <a:avLst/>
          </a:prstGeom>
        </p:spPr>
        <p:txBody>
          <a:bodyPr vert="horz" wrap="square" lIns="0" tIns="6931" rIns="0" bIns="0" rtlCol="0">
            <a:noAutofit/>
          </a:bodyPr>
          <a:lstStyle/>
          <a:p>
            <a:pPr rtl="0">
              <a:lnSpc>
                <a:spcPct val="11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If you would like additional support, have our analysts guide you through other phases as part of an Info-Tech workshop.</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41356" y="2914403"/>
            <a:ext cx="3628724"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a:solidFill>
                  <a:schemeClr val="bg1"/>
                </a:solidFill>
                <a:latin typeface="Exo" panose="02000503000000000000" pitchFamily="2" charset="77"/>
              </a:rPr>
              <a:t>Contact your account representative for more information.</a:t>
            </a:r>
          </a:p>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err="1">
                <a:solidFill>
                  <a:schemeClr val="bg1"/>
                </a:solidFill>
                <a:latin typeface="Exo" panose="02000503000000000000" pitchFamily="2" charset="77"/>
              </a:rPr>
              <a:t>workshops@infotech.com</a:t>
            </a:r>
            <a:r>
              <a:rPr lang="en-US" sz="1600">
                <a:solidFill>
                  <a:schemeClr val="bg1"/>
                </a:solidFill>
                <a:latin typeface="Exo" panose="02000503000000000000" pitchFamily="2" charset="77"/>
              </a:rPr>
              <a:t>  </a:t>
            </a:r>
            <a:br>
              <a:rPr lang="en-US" sz="1600">
                <a:solidFill>
                  <a:schemeClr val="bg1"/>
                </a:solidFill>
                <a:latin typeface="Exo" panose="02000503000000000000" pitchFamily="2" charset="77"/>
              </a:rPr>
            </a:br>
            <a:r>
              <a:rPr lang="en-US" sz="1600">
                <a:solidFill>
                  <a:schemeClr val="bg1"/>
                </a:solidFill>
                <a:latin typeface="Exo" panose="02000503000000000000" pitchFamily="2" charset="77"/>
              </a:rPr>
              <a:t>1-888-670-8889</a:t>
            </a: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a:solidFill>
                <a:schemeClr val="bg1"/>
              </a:solidFill>
              <a:latin typeface="Exo" panose="02000503000000000000" pitchFamily="2" charset="77"/>
            </a:endParaRPr>
          </a:p>
        </p:txBody>
      </p:sp>
      <p:sp>
        <p:nvSpPr>
          <p:cNvPr id="19" name="TextBox 18">
            <a:extLst>
              <a:ext uri="{FF2B5EF4-FFF2-40B4-BE49-F238E27FC236}">
                <a16:creationId xmlns:a16="http://schemas.microsoft.com/office/drawing/2014/main" id="{E6640ACC-131C-E349-9AAB-91F1BC775CA0}"/>
              </a:ext>
            </a:extLst>
          </p:cNvPr>
          <p:cNvSpPr txBox="1"/>
          <p:nvPr userDrawn="1"/>
        </p:nvSpPr>
        <p:spPr>
          <a:xfrm>
            <a:off x="336885" y="544781"/>
            <a:ext cx="569815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a:solidFill>
                  <a:srgbClr val="717171"/>
                </a:solidFill>
                <a:latin typeface="Montserrat SemiBold" pitchFamily="2" charset="77"/>
              </a:rPr>
              <a:t>Summary of Accomplishment</a:t>
            </a:r>
            <a:endParaRPr lang="en-US" sz="4000" b="1" i="0" spc="-30">
              <a:solidFill>
                <a:srgbClr val="717171"/>
              </a:solidFill>
              <a:latin typeface="Montserrat SemiBold" pitchFamily="2" charset="77"/>
              <a:cs typeface="Arial Narrow"/>
            </a:endParaRPr>
          </a:p>
        </p:txBody>
      </p:sp>
      <p:sp>
        <p:nvSpPr>
          <p:cNvPr id="10" name="TextBox 9">
            <a:extLst>
              <a:ext uri="{FF2B5EF4-FFF2-40B4-BE49-F238E27FC236}">
                <a16:creationId xmlns:a16="http://schemas.microsoft.com/office/drawing/2014/main" id="{79D91D97-00C2-684C-8E8B-1CA8A8AB29F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3A86E219-348B-4147-B8CE-5C090235D034}"/>
              </a:ext>
            </a:extLst>
          </p:cNvPr>
          <p:cNvSpPr>
            <a:spLocks noGrp="1"/>
          </p:cNvSpPr>
          <p:nvPr>
            <p:ph type="body" sz="quarter" idx="33"/>
          </p:nvPr>
        </p:nvSpPr>
        <p:spPr>
          <a:xfrm>
            <a:off x="371476" y="2306297"/>
            <a:ext cx="5689600" cy="383932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3579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a:solidFill>
                  <a:srgbClr val="2476B7"/>
                </a:solidFill>
                <a:latin typeface="Montserrat SemiBold" pitchFamily="2" charset="77"/>
              </a:rPr>
              <a:t>Info-Tech offers various levels of support to best suit your needs</a:t>
            </a:r>
            <a:endParaRPr lang="en-US" sz="4000" b="1" i="0" spc="-30">
              <a:solidFill>
                <a:srgbClr val="2476B7"/>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885768"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D050D33A-BAAD-1241-BF28-F42F2761FBCA}"/>
              </a:ext>
            </a:extLst>
          </p:cNvPr>
          <p:cNvSpPr>
            <a:spLocks noGrp="1"/>
          </p:cNvSpPr>
          <p:nvPr>
            <p:ph type="body" sz="quarter" idx="33"/>
          </p:nvPr>
        </p:nvSpPr>
        <p:spPr>
          <a:xfrm>
            <a:off x="371475" y="3114371"/>
            <a:ext cx="6678613" cy="2403927"/>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24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67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9DB0CA-077A-40C6-A7B1-361132506CB1}"/>
              </a:ext>
            </a:extLst>
          </p:cNvPr>
          <p:cNvSpPr/>
          <p:nvPr userDrawn="1"/>
        </p:nvSpPr>
        <p:spPr>
          <a:xfrm>
            <a:off x="0" y="0"/>
            <a:ext cx="12193588"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40DAFCD-3DCC-49F1-8EEB-85FE6CDA5D1A}"/>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14119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000000"/>
                </a:solidFill>
                <a:latin typeface="Montserrat"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Slide-Dark-bk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BD26176-8E72-8545-BF35-F0975CEECAC1}"/>
              </a:ext>
            </a:extLst>
          </p:cNvPr>
          <p:cNvSpPr/>
          <p:nvPr userDrawn="1"/>
        </p:nvSpPr>
        <p:spPr>
          <a:xfrm>
            <a:off x="8005764" y="0"/>
            <a:ext cx="4187824" cy="6858000"/>
          </a:xfrm>
          <a:prstGeom prst="rect">
            <a:avLst/>
          </a:prstGeom>
          <a:gradFill>
            <a:gsLst>
              <a:gs pos="0">
                <a:srgbClr val="414141"/>
              </a:gs>
              <a:gs pos="85000">
                <a:schemeClr val="tx2">
                  <a:lumMod val="5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B0D1623B-96EE-2840-8716-288265D76E04}"/>
              </a:ext>
            </a:extLst>
          </p:cNvPr>
          <p:cNvSpPr>
            <a:spLocks noGrp="1"/>
          </p:cNvSpPr>
          <p:nvPr>
            <p:ph type="body" sz="quarter" idx="33"/>
          </p:nvPr>
        </p:nvSpPr>
        <p:spPr>
          <a:xfrm>
            <a:off x="371476" y="3146269"/>
            <a:ext cx="5689599"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598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8533862" cy="1130188"/>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89986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639749"/>
            <a:ext cx="4967041" cy="1130188"/>
          </a:xfrm>
        </p:spPr>
        <p:txBody>
          <a:bodyPr>
            <a:noAutofit/>
          </a:bodyPr>
          <a:lstStyle>
            <a:lvl1pPr>
              <a:lnSpc>
                <a:spcPct val="90000"/>
              </a:lnSpc>
              <a:defRPr sz="3000" b="0" i="0"/>
            </a:lvl1pPr>
          </a:lstStyle>
          <a:p>
            <a:r>
              <a:rPr lang="en-US"/>
              <a:t>Click to edit Master title style</a:t>
            </a:r>
          </a:p>
        </p:txBody>
      </p:sp>
    </p:spTree>
    <p:extLst>
      <p:ext uri="{BB962C8B-B14F-4D97-AF65-F5344CB8AC3E}">
        <p14:creationId xmlns:p14="http://schemas.microsoft.com/office/powerpoint/2010/main" val="354216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71717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37335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Phases -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9" y="1697742"/>
            <a:ext cx="10581006" cy="3971320"/>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464708"/>
            <a:ext cx="8480612" cy="519691"/>
          </a:xfrm>
        </p:spPr>
        <p:txBody>
          <a:bodyPr>
            <a:noAutofit/>
          </a:bodyPr>
          <a:lstStyle>
            <a:lvl1pPr>
              <a:lnSpc>
                <a:spcPct val="11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858" y="1563763"/>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793" y="5943600"/>
            <a:ext cx="5679281" cy="685800"/>
          </a:xfrm>
          <a:prstGeom prst="rect">
            <a:avLst/>
          </a:prstGeom>
        </p:spPr>
        <p:txBody>
          <a:bodyPr lIns="0" tIns="0" rIns="0" bIns="0" numCol="2"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91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97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703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609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815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721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CD080FB1-EBFC-8046-8481-0C6839CE648F}"/>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Box 24">
            <a:extLst>
              <a:ext uri="{FF2B5EF4-FFF2-40B4-BE49-F238E27FC236}">
                <a16:creationId xmlns:a16="http://schemas.microsoft.com/office/drawing/2014/main" id="{9FAD2C74-B2C9-3C42-A9A3-29E2877B57E6}"/>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97030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Phases -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527A54-705D-3546-96E2-BEB5EFD3F2C0}"/>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9" y="1697742"/>
            <a:ext cx="10581006"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11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858" y="1563763"/>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793" y="5943600"/>
            <a:ext cx="5679281" cy="685800"/>
          </a:xfrm>
          <a:prstGeom prst="rect">
            <a:avLst/>
          </a:prstGeom>
        </p:spPr>
        <p:txBody>
          <a:bodyPr lIns="0" tIns="0" rIns="0" bIns="0" numCol="2"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91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97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703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609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815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721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411517B8-6A3E-EA46-B44F-5257BEE2FF8B}"/>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Box 24">
            <a:extLst>
              <a:ext uri="{FF2B5EF4-FFF2-40B4-BE49-F238E27FC236}">
                <a16:creationId xmlns:a16="http://schemas.microsoft.com/office/drawing/2014/main" id="{EAB38534-59C8-AB42-8101-EB37B1EC4E88}"/>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4665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Phases -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AB425FD-3D89-C248-A85B-4B68C01FA877}"/>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9" y="1700496"/>
            <a:ext cx="10581006" cy="3965811"/>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11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858" y="1563763"/>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793" y="5943600"/>
            <a:ext cx="5679281" cy="685800"/>
          </a:xfrm>
          <a:prstGeom prst="rect">
            <a:avLst/>
          </a:prstGeom>
        </p:spPr>
        <p:txBody>
          <a:bodyPr lIns="0" tIns="0" rIns="0" bIns="0" numCol="2"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91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97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703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609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815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721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Box 22">
            <a:extLst>
              <a:ext uri="{FF2B5EF4-FFF2-40B4-BE49-F238E27FC236}">
                <a16:creationId xmlns:a16="http://schemas.microsoft.com/office/drawing/2014/main" id="{16075586-BA0A-1847-A4BF-C2DDA49655C4}"/>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640038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a:solidFill>
                  <a:schemeClr val="tx1"/>
                </a:solidFill>
                <a:latin typeface="Roboto Condensed Light" panose="02000000000000000000" pitchFamily="2" charset="0"/>
                <a:ea typeface="Roboto Condensed Light" panose="02000000000000000000" pitchFamily="2" charset="0"/>
                <a:cs typeface="Arial"/>
              </a:rPr>
              <a:t>Info-Tech </a:t>
            </a:r>
            <a:r>
              <a:rPr sz="788" b="0" i="0" spc="3">
                <a:solidFill>
                  <a:schemeClr val="tx1"/>
                </a:solidFill>
                <a:latin typeface="Roboto Condensed Light" panose="02000000000000000000" pitchFamily="2" charset="0"/>
                <a:ea typeface="Roboto Condensed Light" panose="02000000000000000000" pitchFamily="2" charset="0"/>
                <a:cs typeface="Arial"/>
              </a:rPr>
              <a:t>Research </a:t>
            </a:r>
            <a:r>
              <a:rPr sz="788" b="0" i="0" spc="6">
                <a:solidFill>
                  <a:schemeClr val="tx1"/>
                </a:solidFill>
                <a:latin typeface="Roboto Condensed Light" panose="02000000000000000000" pitchFamily="2" charset="0"/>
                <a:ea typeface="Roboto Condensed Light" panose="02000000000000000000" pitchFamily="2" charset="0"/>
                <a:cs typeface="Arial"/>
              </a:rPr>
              <a:t>Group </a:t>
            </a:r>
            <a:r>
              <a:rPr sz="788" b="0" i="0" spc="3">
                <a:solidFill>
                  <a:schemeClr val="tx1"/>
                </a:solidFill>
                <a:latin typeface="Roboto Condensed Light" panose="02000000000000000000" pitchFamily="2" charset="0"/>
                <a:ea typeface="Roboto Condensed Light" panose="02000000000000000000" pitchFamily="2" charset="0"/>
                <a:cs typeface="Arial"/>
              </a:rPr>
              <a:t>Inc. </a:t>
            </a:r>
            <a:r>
              <a:rPr sz="788" b="0" i="0">
                <a:solidFill>
                  <a:schemeClr val="tx1"/>
                </a:solidFill>
                <a:latin typeface="Roboto Condensed Light" panose="02000000000000000000" pitchFamily="2" charset="0"/>
                <a:ea typeface="Roboto Condensed Light" panose="02000000000000000000" pitchFamily="2" charset="0"/>
                <a:cs typeface="Arial"/>
              </a:rPr>
              <a:t>is </a:t>
            </a:r>
            <a:r>
              <a:rPr sz="788" b="0" i="0" spc="6">
                <a:solidFill>
                  <a:schemeClr val="tx1"/>
                </a:solidFill>
                <a:latin typeface="Roboto Condensed Light" panose="02000000000000000000" pitchFamily="2" charset="0"/>
                <a:ea typeface="Roboto Condensed Light" panose="02000000000000000000" pitchFamily="2" charset="0"/>
                <a:cs typeface="Arial"/>
              </a:rPr>
              <a:t>a </a:t>
            </a:r>
            <a:r>
              <a:rPr sz="788" b="0" i="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a:solidFill>
                  <a:schemeClr val="tx1"/>
                </a:solidFill>
                <a:latin typeface="Roboto Condensed Light" panose="02000000000000000000" pitchFamily="2" charset="0"/>
                <a:ea typeface="Roboto Condensed Light" panose="02000000000000000000" pitchFamily="2" charset="0"/>
                <a:cs typeface="Arial"/>
              </a:rPr>
              <a:t>in </a:t>
            </a:r>
            <a:r>
              <a:rPr sz="788" b="0" i="0">
                <a:solidFill>
                  <a:schemeClr val="tx1"/>
                </a:solidFill>
                <a:latin typeface="Roboto Condensed Light" panose="02000000000000000000" pitchFamily="2" charset="0"/>
                <a:ea typeface="Roboto Condensed Light" panose="02000000000000000000" pitchFamily="2" charset="0"/>
                <a:cs typeface="Arial"/>
              </a:rPr>
              <a:t>providing </a:t>
            </a:r>
            <a:r>
              <a:rPr sz="788" b="0" i="0" spc="3">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and</a:t>
            </a:r>
            <a:r>
              <a:rPr sz="788" b="0" i="0" spc="9">
                <a:solidFill>
                  <a:schemeClr val="tx1"/>
                </a:solidFill>
                <a:latin typeface="Roboto Condensed Light" panose="02000000000000000000" pitchFamily="2" charset="0"/>
                <a:ea typeface="Roboto Condensed Light" panose="02000000000000000000" pitchFamily="2" charset="0"/>
                <a:cs typeface="Arial"/>
              </a:rPr>
              <a:t> </a:t>
            </a:r>
            <a:r>
              <a:rPr sz="788" b="0" i="0">
                <a:solidFill>
                  <a:schemeClr val="tx1"/>
                </a:solidFill>
                <a:latin typeface="Roboto Condensed Light" panose="02000000000000000000" pitchFamily="2" charset="0"/>
                <a:ea typeface="Roboto Condensed Light" panose="02000000000000000000" pitchFamily="2" charset="0"/>
                <a:cs typeface="Arial"/>
              </a:rPr>
              <a:t>advice.  </a:t>
            </a:r>
            <a:r>
              <a:rPr sz="788" b="0" i="0" spc="-6">
                <a:solidFill>
                  <a:schemeClr val="tx1"/>
                </a:solidFill>
                <a:latin typeface="Roboto Condensed Light" panose="02000000000000000000" pitchFamily="2" charset="0"/>
                <a:ea typeface="Roboto Condensed Light" panose="02000000000000000000" pitchFamily="2" charset="0"/>
                <a:cs typeface="Arial"/>
              </a:rPr>
              <a:t>Info-Tech’s </a:t>
            </a:r>
            <a:r>
              <a:rPr sz="788" b="0" i="0">
                <a:solidFill>
                  <a:schemeClr val="tx1"/>
                </a:solidFill>
                <a:latin typeface="Roboto Condensed Light" panose="02000000000000000000" pitchFamily="2" charset="0"/>
                <a:ea typeface="Roboto Condensed Light" panose="02000000000000000000" pitchFamily="2" charset="0"/>
                <a:cs typeface="Arial"/>
              </a:rPr>
              <a:t>products </a:t>
            </a:r>
            <a:r>
              <a:rPr sz="788" b="0" i="0" spc="3">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a:solidFill>
                  <a:schemeClr val="tx1"/>
                </a:solidFill>
                <a:latin typeface="Roboto Condensed Light" panose="02000000000000000000" pitchFamily="2" charset="0"/>
                <a:ea typeface="Roboto Condensed Light" panose="02000000000000000000" pitchFamily="2" charset="0"/>
                <a:cs typeface="Arial"/>
              </a:rPr>
              <a:t>combine </a:t>
            </a:r>
            <a:r>
              <a:rPr sz="788" b="0" i="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advice</a:t>
            </a:r>
            <a:r>
              <a:rPr sz="788" b="0" i="0" spc="12">
                <a:solidFill>
                  <a:schemeClr val="tx1"/>
                </a:solidFill>
                <a:latin typeface="Roboto Condensed Light" panose="02000000000000000000" pitchFamily="2" charset="0"/>
                <a:ea typeface="Roboto Condensed Light" panose="02000000000000000000" pitchFamily="2" charset="0"/>
                <a:cs typeface="Arial"/>
              </a:rPr>
              <a:t> </a:t>
            </a:r>
            <a:r>
              <a:rPr sz="788" b="0" i="0">
                <a:solidFill>
                  <a:schemeClr val="tx1"/>
                </a:solidFill>
                <a:latin typeface="Roboto Condensed Light" panose="02000000000000000000" pitchFamily="2" charset="0"/>
                <a:ea typeface="Roboto Condensed Light" panose="02000000000000000000" pitchFamily="2" charset="0"/>
                <a:cs typeface="Arial"/>
              </a:rPr>
              <a:t>with  </a:t>
            </a:r>
            <a:r>
              <a:rPr sz="788" b="0" i="0" spc="3">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concerns.</a:t>
            </a:r>
            <a:endParaRPr sz="788" b="0" i="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a:solidFill>
                  <a:schemeClr val="tx1"/>
                </a:solidFill>
                <a:latin typeface="Roboto Condensed Light" panose="02000000000000000000" pitchFamily="2" charset="0"/>
                <a:ea typeface="Roboto Condensed Light" panose="02000000000000000000" pitchFamily="2" charset="0"/>
                <a:cs typeface="Arial"/>
              </a:rPr>
              <a:t>20</a:t>
            </a:r>
            <a:r>
              <a:rPr sz="788" b="0" i="0" spc="3">
                <a:solidFill>
                  <a:schemeClr val="tx1"/>
                </a:solidFill>
                <a:latin typeface="Roboto Condensed Light" panose="02000000000000000000" pitchFamily="2" charset="0"/>
                <a:ea typeface="Roboto Condensed Light" panose="02000000000000000000" pitchFamily="2" charset="0"/>
                <a:cs typeface="Arial"/>
              </a:rPr>
              <a:t> </a:t>
            </a:r>
            <a:r>
              <a:rPr sz="788" b="0" i="0" spc="-6">
                <a:solidFill>
                  <a:schemeClr val="tx1"/>
                </a:solidFill>
                <a:latin typeface="Roboto Condensed Light" panose="02000000000000000000" pitchFamily="2" charset="0"/>
                <a:ea typeface="Roboto Condensed Light" panose="02000000000000000000" pitchFamily="2" charset="0"/>
                <a:cs typeface="Arial"/>
              </a:rPr>
              <a:t>Info-Tech </a:t>
            </a:r>
            <a:r>
              <a:rPr sz="788" b="0" i="0" spc="3">
                <a:solidFill>
                  <a:schemeClr val="tx1"/>
                </a:solidFill>
                <a:latin typeface="Roboto Condensed Light" panose="02000000000000000000" pitchFamily="2" charset="0"/>
                <a:ea typeface="Roboto Condensed Light" panose="02000000000000000000" pitchFamily="2" charset="0"/>
                <a:cs typeface="Arial"/>
              </a:rPr>
              <a:t>Research </a:t>
            </a:r>
            <a:r>
              <a:rPr sz="788" b="0" i="0" spc="6">
                <a:solidFill>
                  <a:schemeClr val="tx1"/>
                </a:solidFill>
                <a:latin typeface="Roboto Condensed Light" panose="02000000000000000000" pitchFamily="2" charset="0"/>
                <a:ea typeface="Roboto Condensed Light" panose="02000000000000000000" pitchFamily="2" charset="0"/>
                <a:cs typeface="Arial"/>
              </a:rPr>
              <a:t>Group</a:t>
            </a:r>
            <a:r>
              <a:rPr sz="788" b="0" i="0" spc="-27">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Inc.</a:t>
            </a:r>
            <a:endParaRPr sz="788" b="0" i="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18" r:id="rId1"/>
    <p:sldLayoutId id="2147483672" r:id="rId2"/>
    <p:sldLayoutId id="2147483677" r:id="rId3"/>
    <p:sldLayoutId id="2147483676" r:id="rId4"/>
    <p:sldLayoutId id="2147483669" r:id="rId5"/>
    <p:sldLayoutId id="2147483683" r:id="rId6"/>
    <p:sldLayoutId id="2147483688" r:id="rId7"/>
    <p:sldLayoutId id="2147483689" r:id="rId8"/>
    <p:sldLayoutId id="2147483734" r:id="rId9"/>
    <p:sldLayoutId id="2147483682" r:id="rId10"/>
    <p:sldLayoutId id="2147483732" r:id="rId11"/>
    <p:sldLayoutId id="2147483701" r:id="rId12"/>
    <p:sldLayoutId id="2147483695" r:id="rId13"/>
    <p:sldLayoutId id="2147483739" r:id="rId14"/>
    <p:sldLayoutId id="2147483741" r:id="rId15"/>
    <p:sldLayoutId id="2147483742" r:id="rId16"/>
    <p:sldLayoutId id="2147483708" r:id="rId17"/>
    <p:sldLayoutId id="2147483808" r:id="rId18"/>
    <p:sldLayoutId id="2147483738" r:id="rId19"/>
    <p:sldLayoutId id="2147483806" r:id="rId20"/>
    <p:sldLayoutId id="2147483807" r:id="rId21"/>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infotech.com/research/ss/build-your-bizdevops-playbook" TargetMode="External"/><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fotech.com/research/ss/embrace-business-managed-applications" TargetMode="External"/><Relationship Id="rId2" Type="http://schemas.openxmlformats.org/officeDocument/2006/relationships/chart" Target="../charts/chart5.xml"/><Relationship Id="rId1" Type="http://schemas.openxmlformats.org/officeDocument/2006/relationships/slideLayout" Target="../slideLayouts/slideLayout1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hyperlink" Target="https://www.infotech.com/research/ss/improve-application-development-throughput" TargetMode="External"/><Relationship Id="rId3" Type="http://schemas.openxmlformats.org/officeDocument/2006/relationships/hyperlink" Target="https://www.infotech.com/research/choose-the-right-alm-solutions-to-manage-product-delivery" TargetMode="External"/><Relationship Id="rId7" Type="http://schemas.openxmlformats.org/officeDocument/2006/relationships/hyperlink" Target="https://www.infotech.com/research/ss/enhance-your-solution-architecture-practices"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hyperlink" Target="https://www.infotech.com/research/ss/build-a-software-quality-assurance-program" TargetMode="External"/><Relationship Id="rId11" Type="http://schemas.openxmlformats.org/officeDocument/2006/relationships/image" Target="../media/image17.png"/><Relationship Id="rId5" Type="http://schemas.openxmlformats.org/officeDocument/2006/relationships/hyperlink" Target="https://www.infotech.com/research/ss/implement-devops-practices-that-work" TargetMode="External"/><Relationship Id="rId10" Type="http://schemas.openxmlformats.org/officeDocument/2006/relationships/hyperlink" Target="https://www.infotech.com/research/ss/deliver-digital-products-at-scale" TargetMode="External"/><Relationship Id="rId4" Type="http://schemas.openxmlformats.org/officeDocument/2006/relationships/hyperlink" Target="https://www.infotech.com/research/ss/implement-agile-practices-that-work" TargetMode="External"/><Relationship Id="rId9" Type="http://schemas.openxmlformats.org/officeDocument/2006/relationships/hyperlink" Target="https://www.infotech.com/research/ss/deliver-on-your-digital-product-vis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fotech.com/research/ss/select-and-use-sdlc-metrics-effectively"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fotech.com/research/rpa-pilot-playbook-template"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mailto:workshops@infotech.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infotech.com/research/ss/automate-work-faster-and-more-easily-with-robotic-process-automation"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nfotech.com/research/ss/enhance-your-solution-architecture-practices" TargetMode="External"/><Relationship Id="rId7" Type="http://schemas.openxmlformats.org/officeDocument/2006/relationships/hyperlink" Target="https://www.infotech.com/research/ss/streamline-application-management" TargetMode="External"/><Relationship Id="rId2" Type="http://schemas.openxmlformats.org/officeDocument/2006/relationships/hyperlink" Target="https://www.infotech.com/research/ss/embrace-business-managed-applications" TargetMode="External"/><Relationship Id="rId1" Type="http://schemas.openxmlformats.org/officeDocument/2006/relationships/slideLayout" Target="../slideLayouts/slideLayout11.xml"/><Relationship Id="rId6" Type="http://schemas.openxmlformats.org/officeDocument/2006/relationships/hyperlink" Target="https://www.infotech.com/research/ss/deliver-on-your-digital-product-vision" TargetMode="External"/><Relationship Id="rId5" Type="http://schemas.openxmlformats.org/officeDocument/2006/relationships/hyperlink" Target="https://www.infotech.com/research/ss/maximize-the-benefits-from-enterprise-applications-with-a-center-of-excellence" TargetMode="External"/><Relationship Id="rId4" Type="http://schemas.openxmlformats.org/officeDocument/2006/relationships/hyperlink" Target="https://www.infotech.com/research/ss/make-your-it-governance-adaptab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DEB90-8A6A-584D-8B6E-D4C929F48DC4}"/>
              </a:ext>
            </a:extLst>
          </p:cNvPr>
          <p:cNvSpPr>
            <a:spLocks noGrp="1"/>
          </p:cNvSpPr>
          <p:nvPr>
            <p:ph type="body" sz="quarter" idx="10"/>
          </p:nvPr>
        </p:nvSpPr>
        <p:spPr/>
        <p:txBody>
          <a:bodyPr/>
          <a:lstStyle/>
          <a:p>
            <a:r>
              <a:rPr lang="en-US" dirty="0"/>
              <a:t>Build Your First RPA Bot</a:t>
            </a:r>
          </a:p>
        </p:txBody>
      </p:sp>
      <p:sp>
        <p:nvSpPr>
          <p:cNvPr id="3" name="Text Placeholder 2">
            <a:extLst>
              <a:ext uri="{FF2B5EF4-FFF2-40B4-BE49-F238E27FC236}">
                <a16:creationId xmlns:a16="http://schemas.microsoft.com/office/drawing/2014/main" id="{A515CA53-C6AE-F54E-A6B0-007BABBB9407}"/>
              </a:ext>
            </a:extLst>
          </p:cNvPr>
          <p:cNvSpPr>
            <a:spLocks noGrp="1"/>
          </p:cNvSpPr>
          <p:nvPr>
            <p:ph type="body" sz="quarter" idx="11"/>
          </p:nvPr>
        </p:nvSpPr>
        <p:spPr/>
        <p:txBody>
          <a:bodyPr/>
          <a:lstStyle/>
          <a:p>
            <a:r>
              <a:rPr lang="en-US" dirty="0">
                <a:solidFill>
                  <a:srgbClr val="717171"/>
                </a:solidFill>
              </a:rPr>
              <a:t>Support RPA delivery with strong collaboration and management foundations.</a:t>
            </a:r>
          </a:p>
        </p:txBody>
      </p:sp>
    </p:spTree>
    <p:extLst>
      <p:ext uri="{BB962C8B-B14F-4D97-AF65-F5344CB8AC3E}">
        <p14:creationId xmlns:p14="http://schemas.microsoft.com/office/powerpoint/2010/main" val="122801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E1D231-8BD0-4C1C-9A03-32DA16B62240}"/>
              </a:ext>
            </a:extLst>
          </p:cNvPr>
          <p:cNvSpPr>
            <a:spLocks noGrp="1"/>
          </p:cNvSpPr>
          <p:nvPr>
            <p:ph type="title"/>
          </p:nvPr>
        </p:nvSpPr>
        <p:spPr>
          <a:xfrm>
            <a:off x="354106" y="544769"/>
            <a:ext cx="10508363" cy="1130188"/>
          </a:xfrm>
        </p:spPr>
        <p:txBody>
          <a:bodyPr/>
          <a:lstStyle/>
          <a:p>
            <a:r>
              <a:rPr lang="en-US">
                <a:solidFill>
                  <a:srgbClr val="2576B7"/>
                </a:solidFill>
              </a:rPr>
              <a:t>The need for RPA can be a symptom of fundamental challenges</a:t>
            </a:r>
            <a:endParaRPr lang="en-CA">
              <a:solidFill>
                <a:srgbClr val="2576B7"/>
              </a:solidFill>
            </a:endParaRPr>
          </a:p>
        </p:txBody>
      </p:sp>
      <p:pic>
        <p:nvPicPr>
          <p:cNvPr id="7" name="Picture 6">
            <a:extLst>
              <a:ext uri="{FF2B5EF4-FFF2-40B4-BE49-F238E27FC236}">
                <a16:creationId xmlns:a16="http://schemas.microsoft.com/office/drawing/2014/main" id="{9BDA83B1-5BE0-409E-9C3A-1428BCE180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9323" y="2297384"/>
            <a:ext cx="635000" cy="635000"/>
          </a:xfrm>
          <a:prstGeom prst="rect">
            <a:avLst/>
          </a:prstGeom>
        </p:spPr>
      </p:pic>
      <p:pic>
        <p:nvPicPr>
          <p:cNvPr id="8" name="Picture 7">
            <a:extLst>
              <a:ext uri="{FF2B5EF4-FFF2-40B4-BE49-F238E27FC236}">
                <a16:creationId xmlns:a16="http://schemas.microsoft.com/office/drawing/2014/main" id="{1B654967-1A7D-4F6B-8D6F-4089A130EB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2269" y="2297384"/>
            <a:ext cx="635000" cy="635000"/>
          </a:xfrm>
          <a:prstGeom prst="rect">
            <a:avLst/>
          </a:prstGeom>
        </p:spPr>
      </p:pic>
      <p:pic>
        <p:nvPicPr>
          <p:cNvPr id="9" name="Picture 8">
            <a:extLst>
              <a:ext uri="{FF2B5EF4-FFF2-40B4-BE49-F238E27FC236}">
                <a16:creationId xmlns:a16="http://schemas.microsoft.com/office/drawing/2014/main" id="{2C02597F-C085-4C84-8CBD-6B366D7E43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7303" y="2297384"/>
            <a:ext cx="635000" cy="635000"/>
          </a:xfrm>
          <a:prstGeom prst="rect">
            <a:avLst/>
          </a:prstGeom>
        </p:spPr>
      </p:pic>
      <p:pic>
        <p:nvPicPr>
          <p:cNvPr id="10" name="Picture 9">
            <a:extLst>
              <a:ext uri="{FF2B5EF4-FFF2-40B4-BE49-F238E27FC236}">
                <a16:creationId xmlns:a16="http://schemas.microsoft.com/office/drawing/2014/main" id="{ECD23EC5-5AFC-4744-ACDF-63A4D9E88A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8281" y="2297384"/>
            <a:ext cx="635000" cy="635000"/>
          </a:xfrm>
          <a:prstGeom prst="rect">
            <a:avLst/>
          </a:prstGeom>
        </p:spPr>
      </p:pic>
      <p:pic>
        <p:nvPicPr>
          <p:cNvPr id="11" name="Picture 10">
            <a:extLst>
              <a:ext uri="{FF2B5EF4-FFF2-40B4-BE49-F238E27FC236}">
                <a16:creationId xmlns:a16="http://schemas.microsoft.com/office/drawing/2014/main" id="{EE624129-885B-4219-B9B8-F62204C3B44F}"/>
              </a:ext>
            </a:extLst>
          </p:cNvPr>
          <p:cNvPicPr>
            <a:picLocks noChangeAspect="1"/>
          </p:cNvPicPr>
          <p:nvPr/>
        </p:nvPicPr>
        <p:blipFill rotWithShape="1">
          <a:blip r:embed="rId3" cstate="screen">
            <a:alphaModFix amt="1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0604"/>
          <a:stretch/>
        </p:blipFill>
        <p:spPr>
          <a:xfrm>
            <a:off x="288518" y="1745269"/>
            <a:ext cx="11614965" cy="4401531"/>
          </a:xfrm>
          <a:prstGeom prst="rect">
            <a:avLst/>
          </a:prstGeom>
        </p:spPr>
      </p:pic>
      <p:sp>
        <p:nvSpPr>
          <p:cNvPr id="12" name="TextBox 11">
            <a:extLst>
              <a:ext uri="{FF2B5EF4-FFF2-40B4-BE49-F238E27FC236}">
                <a16:creationId xmlns:a16="http://schemas.microsoft.com/office/drawing/2014/main" id="{AE854FC8-B878-4E6C-927E-869F33666C01}"/>
              </a:ext>
            </a:extLst>
          </p:cNvPr>
          <p:cNvSpPr txBox="1"/>
          <p:nvPr/>
        </p:nvSpPr>
        <p:spPr>
          <a:xfrm>
            <a:off x="3593050" y="3245929"/>
            <a:ext cx="2343150" cy="615553"/>
          </a:xfrm>
          <a:prstGeom prst="rect">
            <a:avLst/>
          </a:prstGeom>
        </p:spPr>
        <p:txBody>
          <a:bodyPr vert="horz" wrap="square" lIns="0" tIns="0" rIns="0" bIns="0" rtlCol="0">
            <a:spAutoFit/>
          </a:bodyPr>
          <a:lstStyle/>
          <a:p>
            <a:pPr marL="289946" marR="242975" lvl="1" algn="ctr">
              <a:spcBef>
                <a:spcPts val="55"/>
              </a:spcBef>
            </a:pPr>
            <a:r>
              <a:rPr lang="en-US" sz="2000" spc="-30">
                <a:solidFill>
                  <a:srgbClr val="2576B7"/>
                </a:solidFill>
                <a:latin typeface="Montserrat" pitchFamily="2" charset="77"/>
                <a:cs typeface="Arial Narrow"/>
              </a:rPr>
              <a:t>Process Inefficiencies</a:t>
            </a:r>
          </a:p>
        </p:txBody>
      </p:sp>
      <p:sp>
        <p:nvSpPr>
          <p:cNvPr id="13" name="Text Placeholder 7">
            <a:extLst>
              <a:ext uri="{FF2B5EF4-FFF2-40B4-BE49-F238E27FC236}">
                <a16:creationId xmlns:a16="http://schemas.microsoft.com/office/drawing/2014/main" id="{2D6907BC-A99A-4D39-BF81-C3C62025BCF8}"/>
              </a:ext>
            </a:extLst>
          </p:cNvPr>
          <p:cNvSpPr txBox="1">
            <a:spLocks/>
          </p:cNvSpPr>
          <p:nvPr/>
        </p:nvSpPr>
        <p:spPr>
          <a:xfrm>
            <a:off x="3857974" y="4230463"/>
            <a:ext cx="1813302" cy="1547356"/>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en-US">
                <a:latin typeface="Montserrat Light" pitchFamily="2" charset="77"/>
              </a:rPr>
              <a:t>More steps are performed than what is needed. RPA worsens the waste immature and poor processes create.</a:t>
            </a:r>
            <a:endParaRPr lang="en-CA">
              <a:latin typeface="Montserrat Light" pitchFamily="2" charset="77"/>
            </a:endParaRPr>
          </a:p>
        </p:txBody>
      </p:sp>
      <p:sp>
        <p:nvSpPr>
          <p:cNvPr id="14" name="TextBox 13">
            <a:extLst>
              <a:ext uri="{FF2B5EF4-FFF2-40B4-BE49-F238E27FC236}">
                <a16:creationId xmlns:a16="http://schemas.microsoft.com/office/drawing/2014/main" id="{16A95E19-C991-4DB3-9056-11BC5EB056D7}"/>
              </a:ext>
            </a:extLst>
          </p:cNvPr>
          <p:cNvSpPr txBox="1"/>
          <p:nvPr/>
        </p:nvSpPr>
        <p:spPr>
          <a:xfrm>
            <a:off x="1127919" y="3245929"/>
            <a:ext cx="2343150" cy="615553"/>
          </a:xfrm>
          <a:prstGeom prst="rect">
            <a:avLst/>
          </a:prstGeom>
        </p:spPr>
        <p:txBody>
          <a:bodyPr vert="horz" wrap="square" lIns="0" tIns="0" rIns="0" bIns="0" rtlCol="0">
            <a:spAutoFit/>
          </a:bodyPr>
          <a:lstStyle/>
          <a:p>
            <a:pPr marL="289946" marR="242975" lvl="1" algn="ctr">
              <a:spcBef>
                <a:spcPts val="55"/>
              </a:spcBef>
            </a:pPr>
            <a:r>
              <a:rPr lang="en-US" sz="2000" spc="-30">
                <a:solidFill>
                  <a:srgbClr val="2576B7"/>
                </a:solidFill>
                <a:latin typeface="Montserrat" pitchFamily="2" charset="77"/>
                <a:cs typeface="Arial Narrow"/>
              </a:rPr>
              <a:t>Unmanaged Shadow IT</a:t>
            </a:r>
          </a:p>
        </p:txBody>
      </p:sp>
      <p:sp>
        <p:nvSpPr>
          <p:cNvPr id="15" name="Text Placeholder 7">
            <a:extLst>
              <a:ext uri="{FF2B5EF4-FFF2-40B4-BE49-F238E27FC236}">
                <a16:creationId xmlns:a16="http://schemas.microsoft.com/office/drawing/2014/main" id="{F4AFD1BB-EB1B-47D1-B0CD-29C859F83A1A}"/>
              </a:ext>
            </a:extLst>
          </p:cNvPr>
          <p:cNvSpPr txBox="1">
            <a:spLocks/>
          </p:cNvSpPr>
          <p:nvPr/>
        </p:nvSpPr>
        <p:spPr>
          <a:xfrm>
            <a:off x="1392843" y="4230463"/>
            <a:ext cx="1813302" cy="1547356"/>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en-US" dirty="0">
                <a:latin typeface="Montserrat Light" pitchFamily="2" charset="77"/>
              </a:rPr>
              <a:t>Bots developed without IT consultation risk compromise to underlying data and operational systems.</a:t>
            </a:r>
          </a:p>
        </p:txBody>
      </p:sp>
      <p:sp>
        <p:nvSpPr>
          <p:cNvPr id="16" name="TextBox 15">
            <a:extLst>
              <a:ext uri="{FF2B5EF4-FFF2-40B4-BE49-F238E27FC236}">
                <a16:creationId xmlns:a16="http://schemas.microsoft.com/office/drawing/2014/main" id="{34E2DB3A-F5FC-45A4-B383-F832366529AB}"/>
              </a:ext>
            </a:extLst>
          </p:cNvPr>
          <p:cNvSpPr txBox="1"/>
          <p:nvPr/>
        </p:nvSpPr>
        <p:spPr>
          <a:xfrm>
            <a:off x="6065421" y="3245929"/>
            <a:ext cx="2343150" cy="615553"/>
          </a:xfrm>
          <a:prstGeom prst="rect">
            <a:avLst/>
          </a:prstGeom>
        </p:spPr>
        <p:txBody>
          <a:bodyPr vert="horz" wrap="square" lIns="0" tIns="0" rIns="0" bIns="0" rtlCol="0">
            <a:spAutoFit/>
          </a:bodyPr>
          <a:lstStyle/>
          <a:p>
            <a:pPr marL="289946" marR="242975" lvl="1" algn="ctr">
              <a:spcBef>
                <a:spcPts val="55"/>
              </a:spcBef>
            </a:pPr>
            <a:r>
              <a:rPr lang="en-US" sz="2000" spc="-30">
                <a:solidFill>
                  <a:srgbClr val="2576B7"/>
                </a:solidFill>
                <a:latin typeface="Montserrat" pitchFamily="2" charset="77"/>
                <a:cs typeface="Arial Narrow"/>
              </a:rPr>
              <a:t>Unreliable Data</a:t>
            </a:r>
          </a:p>
        </p:txBody>
      </p:sp>
      <p:sp>
        <p:nvSpPr>
          <p:cNvPr id="17" name="Text Placeholder 7">
            <a:extLst>
              <a:ext uri="{FF2B5EF4-FFF2-40B4-BE49-F238E27FC236}">
                <a16:creationId xmlns:a16="http://schemas.microsoft.com/office/drawing/2014/main" id="{CC6BDB1A-6660-40AC-8213-1405E58C1E5A}"/>
              </a:ext>
            </a:extLst>
          </p:cNvPr>
          <p:cNvSpPr txBox="1">
            <a:spLocks/>
          </p:cNvSpPr>
          <p:nvPr/>
        </p:nvSpPr>
        <p:spPr>
          <a:xfrm>
            <a:off x="6330345" y="4230463"/>
            <a:ext cx="1813302" cy="1547356"/>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en-CA">
                <a:latin typeface="Montserrat Light" pitchFamily="2" charset="77"/>
              </a:rPr>
              <a:t>RPA consumes and manipulates incomplete and inaccurate data. Generated insights are not trustworthy.</a:t>
            </a:r>
          </a:p>
        </p:txBody>
      </p:sp>
      <p:sp>
        <p:nvSpPr>
          <p:cNvPr id="18" name="TextBox 17">
            <a:extLst>
              <a:ext uri="{FF2B5EF4-FFF2-40B4-BE49-F238E27FC236}">
                <a16:creationId xmlns:a16="http://schemas.microsoft.com/office/drawing/2014/main" id="{12B558F8-8AF9-495F-9B3D-6E7BEB9B3BE1}"/>
              </a:ext>
            </a:extLst>
          </p:cNvPr>
          <p:cNvSpPr txBox="1"/>
          <p:nvPr/>
        </p:nvSpPr>
        <p:spPr>
          <a:xfrm>
            <a:off x="8519319" y="3245929"/>
            <a:ext cx="2343150" cy="615553"/>
          </a:xfrm>
          <a:prstGeom prst="rect">
            <a:avLst/>
          </a:prstGeom>
        </p:spPr>
        <p:txBody>
          <a:bodyPr vert="horz" wrap="square" lIns="0" tIns="0" rIns="0" bIns="0" rtlCol="0">
            <a:spAutoFit/>
          </a:bodyPr>
          <a:lstStyle/>
          <a:p>
            <a:pPr marL="289946" marR="242975" lvl="1" algn="ctr">
              <a:spcBef>
                <a:spcPts val="55"/>
              </a:spcBef>
            </a:pPr>
            <a:r>
              <a:rPr lang="en-US" sz="2000" spc="-30">
                <a:solidFill>
                  <a:srgbClr val="2576B7"/>
                </a:solidFill>
                <a:latin typeface="Montserrat" pitchFamily="2" charset="77"/>
                <a:cs typeface="Arial Narrow"/>
              </a:rPr>
              <a:t>Poor System Qualities</a:t>
            </a:r>
          </a:p>
        </p:txBody>
      </p:sp>
      <p:sp>
        <p:nvSpPr>
          <p:cNvPr id="19" name="Text Placeholder 7">
            <a:extLst>
              <a:ext uri="{FF2B5EF4-FFF2-40B4-BE49-F238E27FC236}">
                <a16:creationId xmlns:a16="http://schemas.microsoft.com/office/drawing/2014/main" id="{811D0B68-6C87-4325-95F9-496F3F1FA593}"/>
              </a:ext>
            </a:extLst>
          </p:cNvPr>
          <p:cNvSpPr txBox="1">
            <a:spLocks/>
          </p:cNvSpPr>
          <p:nvPr/>
        </p:nvSpPr>
        <p:spPr>
          <a:xfrm>
            <a:off x="8784243" y="4230463"/>
            <a:ext cx="1813302" cy="1547356"/>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en-US">
                <a:latin typeface="Montserrat Light" pitchFamily="2" charset="77"/>
              </a:rPr>
              <a:t>Bot performance and scalability are hampered due to the operational system not meeting technical standards.</a:t>
            </a:r>
            <a:endParaRPr lang="en-CA">
              <a:latin typeface="Montserrat Light" pitchFamily="2" charset="77"/>
            </a:endParaRPr>
          </a:p>
        </p:txBody>
      </p:sp>
    </p:spTree>
    <p:extLst>
      <p:ext uri="{BB962C8B-B14F-4D97-AF65-F5344CB8AC3E}">
        <p14:creationId xmlns:p14="http://schemas.microsoft.com/office/powerpoint/2010/main" val="25069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97345" y="1193448"/>
            <a:ext cx="7146454" cy="456696"/>
          </a:xfrm>
        </p:spPr>
        <p:txBody>
          <a:bodyPr/>
          <a:lstStyle/>
          <a:p>
            <a:r>
              <a:rPr lang="en-US"/>
              <a:t>Build the right foundations to see the fit and benefits with RPA 1.0 to prepare for RPA 2.0</a:t>
            </a:r>
          </a:p>
        </p:txBody>
      </p:sp>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377364" y="530021"/>
            <a:ext cx="7166436" cy="1130188"/>
          </a:xfrm>
        </p:spPr>
        <p:txBody>
          <a:bodyPr/>
          <a:lstStyle/>
          <a:p>
            <a:r>
              <a:rPr lang="en-US">
                <a:solidFill>
                  <a:srgbClr val="2576B7"/>
                </a:solidFill>
              </a:rPr>
              <a:t>Start with RPA 1.0</a:t>
            </a:r>
          </a:p>
        </p:txBody>
      </p:sp>
      <p:sp>
        <p:nvSpPr>
          <p:cNvPr id="4" name="Text Placeholder 3">
            <a:extLst>
              <a:ext uri="{FF2B5EF4-FFF2-40B4-BE49-F238E27FC236}">
                <a16:creationId xmlns:a16="http://schemas.microsoft.com/office/drawing/2014/main" id="{29B45843-4793-0D46-ADB9-5222430FB6D3}"/>
              </a:ext>
            </a:extLst>
          </p:cNvPr>
          <p:cNvSpPr>
            <a:spLocks noGrp="1"/>
          </p:cNvSpPr>
          <p:nvPr>
            <p:ph type="body" sz="quarter" idx="14"/>
          </p:nvPr>
        </p:nvSpPr>
        <p:spPr/>
        <p:txBody>
          <a:bodyPr/>
          <a:lstStyle/>
          <a:p>
            <a:pPr marL="14288">
              <a:lnSpc>
                <a:spcPct val="120000"/>
              </a:lnSpc>
            </a:pPr>
            <a:r>
              <a:rPr lang="en-US">
                <a:latin typeface="Montserrat Light" pitchFamily="2" charset="77"/>
              </a:rPr>
              <a:t>“RPA can represent a profound change, with the potential to empower non-IT professionals and process owners with the tools to automate a significant share of their workload.”</a:t>
            </a:r>
          </a:p>
          <a:p>
            <a:pPr marL="14288">
              <a:lnSpc>
                <a:spcPct val="100000"/>
              </a:lnSpc>
            </a:pPr>
            <a:r>
              <a:rPr lang="en-US" sz="1200" b="1">
                <a:solidFill>
                  <a:srgbClr val="FFFFFF"/>
                </a:solidFill>
              </a:rPr>
              <a:t>Source: </a:t>
            </a:r>
            <a:r>
              <a:rPr lang="en-US" sz="1200"/>
              <a:t>Federal RPA Community of Practice, 2020</a:t>
            </a:r>
            <a:endParaRPr lang="en-US" sz="1200">
              <a:solidFill>
                <a:srgbClr val="FFFFFF"/>
              </a:solidFill>
            </a:endParaRP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33"/>
          </p:nvPr>
        </p:nvSpPr>
        <p:spPr>
          <a:xfrm>
            <a:off x="371474" y="1998464"/>
            <a:ext cx="7350126" cy="1814411"/>
          </a:xfrm>
          <a:prstGeom prst="rect">
            <a:avLst/>
          </a:prstGeom>
        </p:spPr>
        <p:txBody>
          <a:bodyPr lIns="72000" rIns="72000"/>
          <a:lstStyle/>
          <a:p>
            <a:pPr marL="0" indent="0">
              <a:spcBef>
                <a:spcPts val="600"/>
              </a:spcBef>
              <a:buNone/>
            </a:pPr>
            <a:r>
              <a:rPr lang="en-US" sz="1600"/>
              <a:t>RPA 1.0 only carries out business processes and tasks that can be expressed as a series of steps (e.g. process flow) with clearly defined rules and boundaries. It does not learn from mistakes or adapt to changes, nor does it handle unstructured and non-electronic data well. </a:t>
            </a:r>
          </a:p>
          <a:p>
            <a:pPr marL="0" indent="0">
              <a:spcBef>
                <a:spcPts val="600"/>
              </a:spcBef>
              <a:buNone/>
            </a:pPr>
            <a:r>
              <a:rPr lang="en-US" sz="1600"/>
              <a:t>Despite its drawbacks, the various use cases for RPA 1.0 are good enough to begin with its experimentation. This opportunity also allows your LOBs and IT teams to develop and continuously improve their new operating environment.</a:t>
            </a:r>
            <a:endParaRPr lang="en-US" sz="1200"/>
          </a:p>
        </p:txBody>
      </p:sp>
      <p:sp>
        <p:nvSpPr>
          <p:cNvPr id="9" name="Text Placeholder 7">
            <a:extLst>
              <a:ext uri="{FF2B5EF4-FFF2-40B4-BE49-F238E27FC236}">
                <a16:creationId xmlns:a16="http://schemas.microsoft.com/office/drawing/2014/main" id="{609DAFDB-6C35-4D32-8B6C-0924672CC41F}"/>
              </a:ext>
            </a:extLst>
          </p:cNvPr>
          <p:cNvSpPr txBox="1">
            <a:spLocks/>
          </p:cNvSpPr>
          <p:nvPr/>
        </p:nvSpPr>
        <p:spPr>
          <a:xfrm>
            <a:off x="371474" y="3812875"/>
            <a:ext cx="7350126" cy="2708695"/>
          </a:xfrm>
          <a:prstGeom prst="rect">
            <a:avLst/>
          </a:prstGeom>
          <a:solidFill>
            <a:schemeClr val="bg1">
              <a:lumMod val="95000"/>
            </a:schemeClr>
          </a:solidFill>
        </p:spPr>
        <p:txBody>
          <a:bodyPr lIns="72000" tIns="72000" rIns="72000" bIns="72000" numCol="1" spcCol="292608"/>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400" b="1"/>
              <a:t>Use your lessons learned to prepare for RPA 2.0</a:t>
            </a:r>
            <a:endParaRPr lang="en-US" sz="2400"/>
          </a:p>
          <a:p>
            <a:pPr marL="0" indent="0">
              <a:spcBef>
                <a:spcPts val="600"/>
              </a:spcBef>
              <a:buFont typeface="Arial" panose="020B0604020202020204" pitchFamily="34" charset="0"/>
              <a:buNone/>
            </a:pPr>
            <a:r>
              <a:rPr lang="en-US" sz="1600"/>
              <a:t>RPA 2.0 augments its bots with artificial intelligence (AI) and machine learning (ML) to overcome the RPA 1.0 challenges with handling unstructured data, process mining, and automatic managing of exceptions. </a:t>
            </a:r>
            <a:r>
              <a:rPr lang="en-US" sz="1600" b="1"/>
              <a:t>Leverage your foundation to overcome the specific complexities of RPA 2.0</a:t>
            </a:r>
            <a:r>
              <a:rPr lang="en-US" sz="1600"/>
              <a:t>:</a:t>
            </a:r>
          </a:p>
          <a:p>
            <a:pPr>
              <a:spcBef>
                <a:spcPts val="600"/>
              </a:spcBef>
            </a:pPr>
            <a:r>
              <a:rPr lang="en-US" sz="1600"/>
              <a:t>Need large, clean data for the training of the bot</a:t>
            </a:r>
          </a:p>
          <a:p>
            <a:pPr>
              <a:spcBef>
                <a:spcPts val="600"/>
              </a:spcBef>
            </a:pPr>
            <a:r>
              <a:rPr lang="en-US" sz="1600"/>
              <a:t>Bots cannot be held accountable for the decisions made or supported by the bot</a:t>
            </a:r>
          </a:p>
          <a:p>
            <a:pPr>
              <a:spcBef>
                <a:spcPts val="600"/>
              </a:spcBef>
            </a:pPr>
            <a:r>
              <a:rPr lang="en-US" sz="1600"/>
              <a:t>AI actions cannot be understood</a:t>
            </a:r>
          </a:p>
        </p:txBody>
      </p:sp>
    </p:spTree>
    <p:extLst>
      <p:ext uri="{BB962C8B-B14F-4D97-AF65-F5344CB8AC3E}">
        <p14:creationId xmlns:p14="http://schemas.microsoft.com/office/powerpoint/2010/main" val="79125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6096794" y="265515"/>
            <a:ext cx="5686987" cy="456696"/>
          </a:xfrm>
        </p:spPr>
        <p:txBody>
          <a:bodyPr/>
          <a:lstStyle/>
          <a:p>
            <a:r>
              <a:rPr lang="en-US" sz="1600" dirty="0">
                <a:solidFill>
                  <a:srgbClr val="2476B7"/>
                </a:solidFill>
              </a:rPr>
              <a:t>Evaluate RPA risks and impacts by breaking down your business process into the various components that span across all technical layers.</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5994936" cy="1130188"/>
          </a:xfrm>
        </p:spPr>
        <p:txBody>
          <a:bodyPr/>
          <a:lstStyle/>
          <a:p>
            <a:r>
              <a:rPr lang="en-US" dirty="0">
                <a:solidFill>
                  <a:srgbClr val="2576B7"/>
                </a:solidFill>
              </a:rPr>
              <a:t>Choose the right business processes</a:t>
            </a: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5942584" y="914400"/>
            <a:ext cx="379861" cy="5071871"/>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a:latin typeface="Roboto Condensed Light" panose="02000000000000000000" pitchFamily="2" charset="0"/>
            </a:endParaRPr>
          </a:p>
        </p:txBody>
      </p:sp>
      <p:sp>
        <p:nvSpPr>
          <p:cNvPr id="23" name="Text Placeholder 6">
            <a:extLst>
              <a:ext uri="{FF2B5EF4-FFF2-40B4-BE49-F238E27FC236}">
                <a16:creationId xmlns:a16="http://schemas.microsoft.com/office/drawing/2014/main" id="{C0993190-C877-3D41-8E0E-B87780A65E45}"/>
              </a:ext>
            </a:extLst>
          </p:cNvPr>
          <p:cNvSpPr txBox="1">
            <a:spLocks/>
          </p:cNvSpPr>
          <p:nvPr/>
        </p:nvSpPr>
        <p:spPr>
          <a:xfrm>
            <a:off x="374088" y="1693705"/>
            <a:ext cx="5215829" cy="45669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Not all business capabilities will benefit from RPA. Ensure your candidate processes are high quality.</a:t>
            </a:r>
          </a:p>
        </p:txBody>
      </p:sp>
      <p:graphicFrame>
        <p:nvGraphicFramePr>
          <p:cNvPr id="10" name="Diagram 9">
            <a:extLst>
              <a:ext uri="{FF2B5EF4-FFF2-40B4-BE49-F238E27FC236}">
                <a16:creationId xmlns:a16="http://schemas.microsoft.com/office/drawing/2014/main" id="{D2B17842-8795-4206-B787-0A95526B840F}"/>
              </a:ext>
            </a:extLst>
          </p:cNvPr>
          <p:cNvGraphicFramePr/>
          <p:nvPr>
            <p:extLst>
              <p:ext uri="{D42A27DB-BD31-4B8C-83A1-F6EECF244321}">
                <p14:modId xmlns:p14="http://schemas.microsoft.com/office/powerpoint/2010/main" val="2042215552"/>
              </p:ext>
            </p:extLst>
          </p:nvPr>
        </p:nvGraphicFramePr>
        <p:xfrm>
          <a:off x="374089" y="2807383"/>
          <a:ext cx="2551991" cy="3587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5A7137CC-0B65-407F-A0A2-FB40511642C6}"/>
              </a:ext>
            </a:extLst>
          </p:cNvPr>
          <p:cNvSpPr txBox="1"/>
          <p:nvPr/>
        </p:nvSpPr>
        <p:spPr>
          <a:xfrm>
            <a:off x="1973580" y="2807383"/>
            <a:ext cx="3928304" cy="376331"/>
          </a:xfrm>
          <a:prstGeom prst="rect">
            <a:avLst/>
          </a:prstGeom>
        </p:spPr>
        <p:txBody>
          <a:bodyPr vert="horz" wrap="square" lIns="0" tIns="6931" rIns="0" bIns="0" rtlCol="0">
            <a:spAutoFit/>
          </a:bodyPr>
          <a:lstStyle/>
          <a:p>
            <a:pPr marL="7701" marR="242975">
              <a:spcBef>
                <a:spcPts val="55"/>
              </a:spcBef>
            </a:pPr>
            <a:r>
              <a:rPr lang="en-US" sz="1200" spc="-30">
                <a:solidFill>
                  <a:srgbClr val="464646"/>
                </a:solidFill>
                <a:latin typeface="Roboto Condensed Light" panose="02000000000000000000" pitchFamily="2" charset="0"/>
                <a:cs typeface="Arial Narrow"/>
              </a:rPr>
              <a:t>The process is manual, repeatable, and high volume. The outcome of the process directly supports or drives key business value sources.</a:t>
            </a:r>
            <a:endParaRPr lang="en-CA" sz="1200" spc="-30">
              <a:solidFill>
                <a:srgbClr val="464646"/>
              </a:solidFill>
              <a:latin typeface="Roboto Condensed Light" panose="02000000000000000000" pitchFamily="2" charset="0"/>
              <a:cs typeface="Arial Narrow"/>
            </a:endParaRPr>
          </a:p>
        </p:txBody>
      </p:sp>
      <p:sp>
        <p:nvSpPr>
          <p:cNvPr id="12" name="TextBox 11">
            <a:extLst>
              <a:ext uri="{FF2B5EF4-FFF2-40B4-BE49-F238E27FC236}">
                <a16:creationId xmlns:a16="http://schemas.microsoft.com/office/drawing/2014/main" id="{A6CEFD7E-E225-444E-9A2F-742427E14B5C}"/>
              </a:ext>
            </a:extLst>
          </p:cNvPr>
          <p:cNvSpPr txBox="1"/>
          <p:nvPr/>
        </p:nvSpPr>
        <p:spPr>
          <a:xfrm>
            <a:off x="1973580" y="5986271"/>
            <a:ext cx="3928304" cy="376331"/>
          </a:xfrm>
          <a:prstGeom prst="rect">
            <a:avLst/>
          </a:prstGeom>
        </p:spPr>
        <p:txBody>
          <a:bodyPr vert="horz" wrap="square" lIns="0" tIns="6931" rIns="0" bIns="0" rtlCol="0" anchor="b">
            <a:spAutoFit/>
          </a:bodyPr>
          <a:lstStyle/>
          <a:p>
            <a:pPr marL="7701" marR="242975">
              <a:spcBef>
                <a:spcPts val="55"/>
              </a:spcBef>
            </a:pPr>
            <a:r>
              <a:rPr lang="en-US" sz="1200" spc="-30" dirty="0">
                <a:solidFill>
                  <a:srgbClr val="464646"/>
                </a:solidFill>
                <a:latin typeface="Roboto Condensed Light" panose="02000000000000000000" pitchFamily="2" charset="0"/>
                <a:cs typeface="Arial Narrow"/>
              </a:rPr>
              <a:t>The underlying platform (application, integration, and infrastructure) supports the operational requirements of the RPA solution.</a:t>
            </a:r>
            <a:endParaRPr lang="en-CA" sz="1200" spc="-30" dirty="0">
              <a:solidFill>
                <a:srgbClr val="464646"/>
              </a:solidFill>
              <a:latin typeface="Roboto Condensed Light" panose="02000000000000000000" pitchFamily="2" charset="0"/>
              <a:cs typeface="Arial Narrow"/>
            </a:endParaRPr>
          </a:p>
        </p:txBody>
      </p:sp>
      <p:sp>
        <p:nvSpPr>
          <p:cNvPr id="13" name="TextBox 12">
            <a:extLst>
              <a:ext uri="{FF2B5EF4-FFF2-40B4-BE49-F238E27FC236}">
                <a16:creationId xmlns:a16="http://schemas.microsoft.com/office/drawing/2014/main" id="{C5F0AF09-D976-45F4-A44B-4F6D6B164D10}"/>
              </a:ext>
            </a:extLst>
          </p:cNvPr>
          <p:cNvSpPr txBox="1"/>
          <p:nvPr/>
        </p:nvSpPr>
        <p:spPr>
          <a:xfrm>
            <a:off x="2982003" y="4952958"/>
            <a:ext cx="2839678" cy="560996"/>
          </a:xfrm>
          <a:prstGeom prst="rect">
            <a:avLst/>
          </a:prstGeom>
        </p:spPr>
        <p:txBody>
          <a:bodyPr vert="horz" wrap="square" lIns="0" tIns="6931" rIns="0" bIns="0" rtlCol="0" anchor="ctr">
            <a:spAutoFit/>
          </a:bodyPr>
          <a:lstStyle/>
          <a:p>
            <a:pPr marL="7701" marR="242975">
              <a:spcBef>
                <a:spcPts val="55"/>
              </a:spcBef>
            </a:pPr>
            <a:r>
              <a:rPr lang="en-US" sz="1200" spc="-30">
                <a:solidFill>
                  <a:srgbClr val="464646"/>
                </a:solidFill>
                <a:latin typeface="Roboto Condensed Light" panose="02000000000000000000" pitchFamily="2" charset="0"/>
                <a:cs typeface="Arial Narrow"/>
              </a:rPr>
              <a:t>The process leverages and generates data that is reliable and trustworthy. Data structure and integration is defined, governed, and monitored. </a:t>
            </a:r>
            <a:endParaRPr lang="en-CA" sz="1200" spc="-30">
              <a:solidFill>
                <a:srgbClr val="464646"/>
              </a:solidFill>
              <a:latin typeface="Roboto Condensed Light" panose="02000000000000000000" pitchFamily="2" charset="0"/>
              <a:cs typeface="Arial Narrow"/>
            </a:endParaRPr>
          </a:p>
        </p:txBody>
      </p:sp>
      <p:sp>
        <p:nvSpPr>
          <p:cNvPr id="16" name="TextBox 15">
            <a:extLst>
              <a:ext uri="{FF2B5EF4-FFF2-40B4-BE49-F238E27FC236}">
                <a16:creationId xmlns:a16="http://schemas.microsoft.com/office/drawing/2014/main" id="{D13C84DA-D109-4BD8-A88B-3A2631A3B759}"/>
              </a:ext>
            </a:extLst>
          </p:cNvPr>
          <p:cNvSpPr txBox="1"/>
          <p:nvPr/>
        </p:nvSpPr>
        <p:spPr>
          <a:xfrm>
            <a:off x="2982003" y="3585226"/>
            <a:ext cx="2839678" cy="745662"/>
          </a:xfrm>
          <a:prstGeom prst="rect">
            <a:avLst/>
          </a:prstGeom>
        </p:spPr>
        <p:txBody>
          <a:bodyPr vert="horz" wrap="square" lIns="0" tIns="6931" rIns="0" bIns="0" rtlCol="0" anchor="ctr">
            <a:spAutoFit/>
          </a:bodyPr>
          <a:lstStyle/>
          <a:p>
            <a:pPr marL="7701" marR="242975">
              <a:spcBef>
                <a:spcPts val="55"/>
              </a:spcBef>
            </a:pPr>
            <a:r>
              <a:rPr lang="en-US" sz="1200" spc="-30">
                <a:solidFill>
                  <a:srgbClr val="464646"/>
                </a:solidFill>
                <a:latin typeface="Roboto Condensed Light" panose="02000000000000000000" pitchFamily="2" charset="0"/>
                <a:cs typeface="Arial Narrow"/>
              </a:rPr>
              <a:t>The process is efficient and lean. The underlying platform is scalable, maintainable, and modifiable. The process and platform are continuously reviewed and improved.</a:t>
            </a:r>
            <a:endParaRPr lang="en-CA" sz="1200" spc="-30">
              <a:solidFill>
                <a:srgbClr val="464646"/>
              </a:solidFill>
              <a:latin typeface="Roboto Condensed Light" panose="02000000000000000000" pitchFamily="2" charset="0"/>
              <a:cs typeface="Arial Narrow"/>
            </a:endParaRPr>
          </a:p>
        </p:txBody>
      </p:sp>
      <p:sp>
        <p:nvSpPr>
          <p:cNvPr id="31" name="Right Triangle 30">
            <a:extLst>
              <a:ext uri="{FF2B5EF4-FFF2-40B4-BE49-F238E27FC236}">
                <a16:creationId xmlns:a16="http://schemas.microsoft.com/office/drawing/2014/main" id="{32011D50-D50D-4CE8-8BB4-6E5D6BA1647C}"/>
              </a:ext>
            </a:extLst>
          </p:cNvPr>
          <p:cNvSpPr/>
          <p:nvPr/>
        </p:nvSpPr>
        <p:spPr>
          <a:xfrm>
            <a:off x="8552382" y="1106042"/>
            <a:ext cx="2653585" cy="69310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Roboto Condensed Light" panose="02000000000000000000" pitchFamily="2" charset="0"/>
                <a:ea typeface="Roboto Condensed Light" panose="02000000000000000000" pitchFamily="2" charset="0"/>
              </a:rPr>
              <a:t>Human Users</a:t>
            </a:r>
            <a:endParaRPr lang="en-CA" sz="1400">
              <a:latin typeface="Roboto Condensed Light" panose="02000000000000000000" pitchFamily="2" charset="0"/>
              <a:ea typeface="Roboto Condensed Light" panose="02000000000000000000" pitchFamily="2" charset="0"/>
            </a:endParaRPr>
          </a:p>
        </p:txBody>
      </p:sp>
      <p:sp>
        <p:nvSpPr>
          <p:cNvPr id="35" name="Right Triangle 34">
            <a:extLst>
              <a:ext uri="{FF2B5EF4-FFF2-40B4-BE49-F238E27FC236}">
                <a16:creationId xmlns:a16="http://schemas.microsoft.com/office/drawing/2014/main" id="{CEC38994-538A-4062-9BB6-133EE3638A51}"/>
              </a:ext>
            </a:extLst>
          </p:cNvPr>
          <p:cNvSpPr/>
          <p:nvPr/>
        </p:nvSpPr>
        <p:spPr>
          <a:xfrm flipH="1">
            <a:off x="6703147" y="1106042"/>
            <a:ext cx="1763615" cy="693101"/>
          </a:xfrm>
          <a:prstGeom prst="rtTriangle">
            <a:avLst/>
          </a:prstGeom>
          <a:ln/>
        </p:spPr>
        <p:style>
          <a:lnRef idx="2">
            <a:schemeClr val="accent3">
              <a:shade val="50000"/>
            </a:schemeClr>
          </a:lnRef>
          <a:fillRef idx="1">
            <a:schemeClr val="accent3"/>
          </a:fillRef>
          <a:effectRef idx="0">
            <a:schemeClr val="accent3"/>
          </a:effectRef>
          <a:fontRef idx="minor">
            <a:schemeClr val="lt1"/>
          </a:fontRef>
        </p:style>
        <p:txBody>
          <a:bodyPr rIns="0" rtlCol="0" anchor="ctr"/>
          <a:lstStyle/>
          <a:p>
            <a:pPr algn="ctr"/>
            <a:r>
              <a:rPr lang="en-US" sz="1400" b="1" dirty="0">
                <a:solidFill>
                  <a:schemeClr val="tx1"/>
                </a:solidFill>
                <a:latin typeface="Roboto Condensed Light" panose="02000000000000000000" pitchFamily="2" charset="0"/>
                <a:ea typeface="Roboto Condensed Light" panose="02000000000000000000" pitchFamily="2" charset="0"/>
              </a:rPr>
              <a:t>RPA</a:t>
            </a:r>
          </a:p>
        </p:txBody>
      </p:sp>
      <p:sp>
        <p:nvSpPr>
          <p:cNvPr id="37" name="Rectangle 36">
            <a:extLst>
              <a:ext uri="{FF2B5EF4-FFF2-40B4-BE49-F238E27FC236}">
                <a16:creationId xmlns:a16="http://schemas.microsoft.com/office/drawing/2014/main" id="{7460EFDA-70CD-4B4D-9516-A57E093DF763}"/>
              </a:ext>
            </a:extLst>
          </p:cNvPr>
          <p:cNvSpPr/>
          <p:nvPr/>
        </p:nvSpPr>
        <p:spPr>
          <a:xfrm>
            <a:off x="6693363" y="2720547"/>
            <a:ext cx="4512606" cy="3664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en-US" sz="1400" b="1" dirty="0">
                <a:latin typeface="Roboto Condensed Light" panose="02000000000000000000" pitchFamily="2" charset="0"/>
                <a:ea typeface="Roboto Condensed Light" panose="02000000000000000000" pitchFamily="2" charset="0"/>
              </a:rPr>
              <a:t> Self-Serve Operational System</a:t>
            </a:r>
            <a:endParaRPr lang="en-CA" sz="1400" b="1" dirty="0">
              <a:latin typeface="Roboto Condensed Light" panose="02000000000000000000" pitchFamily="2" charset="0"/>
              <a:ea typeface="Roboto Condensed Light" panose="02000000000000000000" pitchFamily="2" charset="0"/>
            </a:endParaRPr>
          </a:p>
        </p:txBody>
      </p:sp>
      <p:cxnSp>
        <p:nvCxnSpPr>
          <p:cNvPr id="38" name="Straight Connector 37">
            <a:extLst>
              <a:ext uri="{FF2B5EF4-FFF2-40B4-BE49-F238E27FC236}">
                <a16:creationId xmlns:a16="http://schemas.microsoft.com/office/drawing/2014/main" id="{3319892F-5162-46A2-B86E-082D15C2337A}"/>
              </a:ext>
            </a:extLst>
          </p:cNvPr>
          <p:cNvCxnSpPr>
            <a:cxnSpLocks/>
          </p:cNvCxnSpPr>
          <p:nvPr/>
        </p:nvCxnSpPr>
        <p:spPr>
          <a:xfrm>
            <a:off x="8514851" y="1089209"/>
            <a:ext cx="0" cy="1080000"/>
          </a:xfrm>
          <a:prstGeom prst="line">
            <a:avLst/>
          </a:prstGeom>
          <a:ln w="7620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170440D-AD15-4661-BFFD-E64DC9F65B0F}"/>
              </a:ext>
            </a:extLst>
          </p:cNvPr>
          <p:cNvSpPr/>
          <p:nvPr/>
        </p:nvSpPr>
        <p:spPr>
          <a:xfrm>
            <a:off x="7069769" y="4033615"/>
            <a:ext cx="3955705" cy="2216557"/>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en-US" sz="1400">
                <a:solidFill>
                  <a:schemeClr val="tx1"/>
                </a:solidFill>
                <a:latin typeface="Roboto Condensed Light" panose="02000000000000000000" pitchFamily="2" charset="0"/>
                <a:ea typeface="Roboto Condensed Light" panose="02000000000000000000" pitchFamily="2" charset="0"/>
              </a:rPr>
              <a:t>Backend Databases, Applications, and Infrastructure</a:t>
            </a:r>
            <a:endParaRPr lang="en-CA" sz="1400">
              <a:solidFill>
                <a:schemeClr val="tx1"/>
              </a:solidFill>
              <a:latin typeface="Roboto Condensed Light" panose="02000000000000000000" pitchFamily="2" charset="0"/>
              <a:ea typeface="Roboto Condensed Light" panose="02000000000000000000" pitchFamily="2" charset="0"/>
            </a:endParaRPr>
          </a:p>
        </p:txBody>
      </p:sp>
      <p:sp>
        <p:nvSpPr>
          <p:cNvPr id="41" name="Rectangle 40">
            <a:extLst>
              <a:ext uri="{FF2B5EF4-FFF2-40B4-BE49-F238E27FC236}">
                <a16:creationId xmlns:a16="http://schemas.microsoft.com/office/drawing/2014/main" id="{AFF76CD7-632B-4CBE-9CA6-2BEBB9614B7F}"/>
              </a:ext>
            </a:extLst>
          </p:cNvPr>
          <p:cNvSpPr/>
          <p:nvPr/>
        </p:nvSpPr>
        <p:spPr>
          <a:xfrm>
            <a:off x="7763374" y="3566922"/>
            <a:ext cx="1874889" cy="342658"/>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a:solidFill>
                  <a:schemeClr val="tx1"/>
                </a:solidFill>
                <a:latin typeface="Roboto Condensed Light" panose="02000000000000000000" pitchFamily="2" charset="0"/>
                <a:ea typeface="Roboto Condensed Light" panose="02000000000000000000" pitchFamily="2" charset="0"/>
              </a:rPr>
              <a:t>Application Integration</a:t>
            </a:r>
            <a:endParaRPr lang="en-CA" sz="1400">
              <a:solidFill>
                <a:schemeClr val="tx1"/>
              </a:solidFill>
              <a:latin typeface="Roboto Condensed Light" panose="02000000000000000000" pitchFamily="2" charset="0"/>
              <a:ea typeface="Roboto Condensed Light" panose="02000000000000000000" pitchFamily="2" charset="0"/>
            </a:endParaRPr>
          </a:p>
        </p:txBody>
      </p:sp>
      <p:sp>
        <p:nvSpPr>
          <p:cNvPr id="42" name="Right Brace 41">
            <a:extLst>
              <a:ext uri="{FF2B5EF4-FFF2-40B4-BE49-F238E27FC236}">
                <a16:creationId xmlns:a16="http://schemas.microsoft.com/office/drawing/2014/main" id="{CDAAA01D-835B-496D-A246-7143DC2BFD42}"/>
              </a:ext>
            </a:extLst>
          </p:cNvPr>
          <p:cNvSpPr/>
          <p:nvPr/>
        </p:nvSpPr>
        <p:spPr>
          <a:xfrm>
            <a:off x="11278082" y="2900817"/>
            <a:ext cx="113267" cy="2997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TextBox 42">
            <a:extLst>
              <a:ext uri="{FF2B5EF4-FFF2-40B4-BE49-F238E27FC236}">
                <a16:creationId xmlns:a16="http://schemas.microsoft.com/office/drawing/2014/main" id="{B77E990C-B2FD-49ED-B3AD-4AEDC87FDA82}"/>
              </a:ext>
            </a:extLst>
          </p:cNvPr>
          <p:cNvSpPr txBox="1"/>
          <p:nvPr/>
        </p:nvSpPr>
        <p:spPr>
          <a:xfrm>
            <a:off x="11432743" y="2422998"/>
            <a:ext cx="379862" cy="1255414"/>
          </a:xfrm>
          <a:prstGeom prst="rect">
            <a:avLst/>
          </a:prstGeom>
        </p:spPr>
        <p:txBody>
          <a:bodyPr vert="vert270" wrap="square" lIns="0" tIns="0" rIns="0" bIns="0" numCol="1" spcCol="360000" rtlCol="0" anchor="ctr">
            <a:noAutofit/>
          </a:bodyPr>
          <a:lstStyle/>
          <a:p>
            <a:pPr algn="ctr">
              <a:lnSpc>
                <a:spcPct val="110000"/>
              </a:lnSpc>
              <a:tabLst/>
            </a:pPr>
            <a:r>
              <a:rPr lang="en-US" sz="1400" b="1">
                <a:solidFill>
                  <a:schemeClr val="tx1">
                    <a:lumMod val="50000"/>
                  </a:schemeClr>
                </a:solidFill>
                <a:latin typeface="Roboto Condensed Light" panose="02000000000000000000" pitchFamily="2" charset="0"/>
                <a:ea typeface="Roboto Condensed Light" panose="02000000000000000000" pitchFamily="2" charset="0"/>
              </a:rPr>
              <a:t>User Interface</a:t>
            </a:r>
            <a:endParaRPr lang="en-CA" sz="1400" b="1">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44" name="Rectangle 43">
            <a:extLst>
              <a:ext uri="{FF2B5EF4-FFF2-40B4-BE49-F238E27FC236}">
                <a16:creationId xmlns:a16="http://schemas.microsoft.com/office/drawing/2014/main" id="{71508DB4-5D75-402F-A932-339F96108253}"/>
              </a:ext>
            </a:extLst>
          </p:cNvPr>
          <p:cNvSpPr/>
          <p:nvPr/>
        </p:nvSpPr>
        <p:spPr>
          <a:xfrm flipH="1">
            <a:off x="6703149" y="1875184"/>
            <a:ext cx="1763613" cy="2997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a:solidFill>
                  <a:schemeClr val="tx1"/>
                </a:solidFill>
                <a:latin typeface="Roboto Condensed Light" panose="02000000000000000000" pitchFamily="2" charset="0"/>
                <a:ea typeface="Roboto Condensed Light" panose="02000000000000000000" pitchFamily="2" charset="0"/>
              </a:rPr>
              <a:t>Automated Processes</a:t>
            </a:r>
            <a:endParaRPr lang="en-CA" sz="1400" b="1">
              <a:solidFill>
                <a:schemeClr val="tx1"/>
              </a:solidFill>
              <a:latin typeface="Roboto Condensed Light" panose="02000000000000000000" pitchFamily="2" charset="0"/>
              <a:ea typeface="Roboto Condensed Light" panose="02000000000000000000" pitchFamily="2" charset="0"/>
            </a:endParaRPr>
          </a:p>
        </p:txBody>
      </p:sp>
      <p:sp>
        <p:nvSpPr>
          <p:cNvPr id="45" name="Rectangle 44">
            <a:extLst>
              <a:ext uri="{FF2B5EF4-FFF2-40B4-BE49-F238E27FC236}">
                <a16:creationId xmlns:a16="http://schemas.microsoft.com/office/drawing/2014/main" id="{1FD9802A-1191-4354-A079-3A69E829CA35}"/>
              </a:ext>
            </a:extLst>
          </p:cNvPr>
          <p:cNvSpPr/>
          <p:nvPr/>
        </p:nvSpPr>
        <p:spPr>
          <a:xfrm flipH="1">
            <a:off x="8552381" y="1864248"/>
            <a:ext cx="2653584" cy="299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2"/>
                </a:solidFill>
                <a:latin typeface="Roboto Condensed Light" panose="02000000000000000000" pitchFamily="2" charset="0"/>
                <a:ea typeface="Roboto Condensed Light" panose="02000000000000000000" pitchFamily="2" charset="0"/>
              </a:rPr>
              <a:t>Manual Processes</a:t>
            </a:r>
            <a:endParaRPr lang="en-CA" sz="1400">
              <a:solidFill>
                <a:schemeClr val="bg2"/>
              </a:solidFill>
              <a:latin typeface="Roboto Condensed Light" panose="02000000000000000000" pitchFamily="2" charset="0"/>
              <a:ea typeface="Roboto Condensed Light" panose="02000000000000000000" pitchFamily="2" charset="0"/>
            </a:endParaRPr>
          </a:p>
        </p:txBody>
      </p:sp>
      <p:sp>
        <p:nvSpPr>
          <p:cNvPr id="46" name="Rectangle 45">
            <a:extLst>
              <a:ext uri="{FF2B5EF4-FFF2-40B4-BE49-F238E27FC236}">
                <a16:creationId xmlns:a16="http://schemas.microsoft.com/office/drawing/2014/main" id="{CEBF563F-728F-4BBA-BE12-CF36EF0D9DC9}"/>
              </a:ext>
            </a:extLst>
          </p:cNvPr>
          <p:cNvSpPr/>
          <p:nvPr/>
        </p:nvSpPr>
        <p:spPr>
          <a:xfrm>
            <a:off x="7129971" y="4345079"/>
            <a:ext cx="410163" cy="90000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n-US" sz="1400" dirty="0">
                <a:latin typeface="Roboto Condensed Light" panose="02000000000000000000" pitchFamily="2" charset="0"/>
                <a:ea typeface="Roboto Condensed Light" panose="02000000000000000000" pitchFamily="2" charset="0"/>
              </a:rPr>
              <a:t>Back End Application</a:t>
            </a:r>
            <a:endParaRPr lang="en-CA" sz="1400" dirty="0">
              <a:latin typeface="Roboto Condensed Light" panose="02000000000000000000" pitchFamily="2" charset="0"/>
              <a:ea typeface="Roboto Condensed Light" panose="02000000000000000000" pitchFamily="2" charset="0"/>
            </a:endParaRPr>
          </a:p>
        </p:txBody>
      </p:sp>
      <p:sp>
        <p:nvSpPr>
          <p:cNvPr id="47" name="Rectangle 46">
            <a:extLst>
              <a:ext uri="{FF2B5EF4-FFF2-40B4-BE49-F238E27FC236}">
                <a16:creationId xmlns:a16="http://schemas.microsoft.com/office/drawing/2014/main" id="{8B35D660-7768-4D28-A6C9-180B49C5BECA}"/>
              </a:ext>
            </a:extLst>
          </p:cNvPr>
          <p:cNvSpPr/>
          <p:nvPr/>
        </p:nvSpPr>
        <p:spPr>
          <a:xfrm>
            <a:off x="10576552" y="4331844"/>
            <a:ext cx="410163" cy="90000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400">
              <a:latin typeface="Roboto Condensed Light" panose="02000000000000000000" pitchFamily="2" charset="0"/>
              <a:ea typeface="Roboto Condensed Light" panose="02000000000000000000" pitchFamily="2" charset="0"/>
            </a:endParaRPr>
          </a:p>
        </p:txBody>
      </p:sp>
      <p:sp>
        <p:nvSpPr>
          <p:cNvPr id="48" name="Rectangle 47">
            <a:extLst>
              <a:ext uri="{FF2B5EF4-FFF2-40B4-BE49-F238E27FC236}">
                <a16:creationId xmlns:a16="http://schemas.microsoft.com/office/drawing/2014/main" id="{C4214EF6-7DBB-4456-9E21-9AD26816EB09}"/>
              </a:ext>
            </a:extLst>
          </p:cNvPr>
          <p:cNvSpPr/>
          <p:nvPr/>
        </p:nvSpPr>
        <p:spPr>
          <a:xfrm>
            <a:off x="7840890" y="4345079"/>
            <a:ext cx="410163" cy="90000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400">
              <a:latin typeface="Roboto Condensed Light" panose="02000000000000000000" pitchFamily="2" charset="0"/>
              <a:ea typeface="Roboto Condensed Light" panose="02000000000000000000" pitchFamily="2" charset="0"/>
            </a:endParaRPr>
          </a:p>
        </p:txBody>
      </p:sp>
      <p:sp>
        <p:nvSpPr>
          <p:cNvPr id="49" name="Rectangle 48">
            <a:extLst>
              <a:ext uri="{FF2B5EF4-FFF2-40B4-BE49-F238E27FC236}">
                <a16:creationId xmlns:a16="http://schemas.microsoft.com/office/drawing/2014/main" id="{89580495-7E3E-446E-9A7B-BE56CB873DB3}"/>
              </a:ext>
            </a:extLst>
          </p:cNvPr>
          <p:cNvSpPr/>
          <p:nvPr/>
        </p:nvSpPr>
        <p:spPr>
          <a:xfrm>
            <a:off x="9921705" y="4331844"/>
            <a:ext cx="410163" cy="90000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400">
              <a:latin typeface="Roboto Condensed Light" panose="02000000000000000000" pitchFamily="2" charset="0"/>
              <a:ea typeface="Roboto Condensed Light" panose="02000000000000000000" pitchFamily="2" charset="0"/>
            </a:endParaRPr>
          </a:p>
        </p:txBody>
      </p:sp>
      <p:sp>
        <p:nvSpPr>
          <p:cNvPr id="50" name="Rectangle 49">
            <a:extLst>
              <a:ext uri="{FF2B5EF4-FFF2-40B4-BE49-F238E27FC236}">
                <a16:creationId xmlns:a16="http://schemas.microsoft.com/office/drawing/2014/main" id="{39BF1FC2-DB04-486D-B323-2155427AB55E}"/>
              </a:ext>
            </a:extLst>
          </p:cNvPr>
          <p:cNvSpPr/>
          <p:nvPr/>
        </p:nvSpPr>
        <p:spPr>
          <a:xfrm>
            <a:off x="8534495" y="4345079"/>
            <a:ext cx="410163" cy="90000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Roboto Condensed Light" panose="02000000000000000000" pitchFamily="2" charset="0"/>
                <a:ea typeface="Roboto Condensed Light" panose="02000000000000000000" pitchFamily="2" charset="0"/>
              </a:rPr>
              <a:t>AI / ML</a:t>
            </a:r>
            <a:endParaRPr lang="en-CA" sz="1400" dirty="0">
              <a:latin typeface="Roboto Condensed Light" panose="02000000000000000000" pitchFamily="2" charset="0"/>
              <a:ea typeface="Roboto Condensed Light" panose="02000000000000000000" pitchFamily="2" charset="0"/>
            </a:endParaRPr>
          </a:p>
        </p:txBody>
      </p:sp>
      <p:sp>
        <p:nvSpPr>
          <p:cNvPr id="51" name="Rectangle 50">
            <a:extLst>
              <a:ext uri="{FF2B5EF4-FFF2-40B4-BE49-F238E27FC236}">
                <a16:creationId xmlns:a16="http://schemas.microsoft.com/office/drawing/2014/main" id="{065F451A-D958-4299-B623-63026FC902F3}"/>
              </a:ext>
            </a:extLst>
          </p:cNvPr>
          <p:cNvSpPr/>
          <p:nvPr/>
        </p:nvSpPr>
        <p:spPr>
          <a:xfrm>
            <a:off x="9228100" y="4345079"/>
            <a:ext cx="410163" cy="90000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n-US" sz="1400" dirty="0">
                <a:latin typeface="Roboto Condensed Light" panose="02000000000000000000" pitchFamily="2" charset="0"/>
                <a:ea typeface="Roboto Condensed Light" panose="02000000000000000000" pitchFamily="2" charset="0"/>
              </a:rPr>
              <a:t>Back End Service</a:t>
            </a:r>
            <a:endParaRPr lang="en-CA" sz="1400" dirty="0">
              <a:latin typeface="Roboto Condensed Light" panose="02000000000000000000" pitchFamily="2" charset="0"/>
              <a:ea typeface="Roboto Condensed Light" panose="02000000000000000000" pitchFamily="2" charset="0"/>
            </a:endParaRPr>
          </a:p>
        </p:txBody>
      </p:sp>
      <p:sp>
        <p:nvSpPr>
          <p:cNvPr id="52" name="Rectangle 51">
            <a:extLst>
              <a:ext uri="{FF2B5EF4-FFF2-40B4-BE49-F238E27FC236}">
                <a16:creationId xmlns:a16="http://schemas.microsoft.com/office/drawing/2014/main" id="{3D7EEB63-3DE8-43CB-9D6B-3F5F3F203D92}"/>
              </a:ext>
            </a:extLst>
          </p:cNvPr>
          <p:cNvSpPr/>
          <p:nvPr/>
        </p:nvSpPr>
        <p:spPr>
          <a:xfrm>
            <a:off x="7100302" y="5340379"/>
            <a:ext cx="3895503" cy="3426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bg1"/>
                </a:solidFill>
                <a:latin typeface="Roboto Condensed Light" panose="02000000000000000000" pitchFamily="2" charset="0"/>
                <a:ea typeface="Roboto Condensed Light" panose="02000000000000000000" pitchFamily="2" charset="0"/>
              </a:rPr>
              <a:t>Data Integration / Platform</a:t>
            </a:r>
            <a:endParaRPr lang="en-CA" sz="1400" dirty="0">
              <a:solidFill>
                <a:schemeClr val="bg1"/>
              </a:solidFill>
              <a:latin typeface="Roboto Condensed Light" panose="02000000000000000000" pitchFamily="2" charset="0"/>
              <a:ea typeface="Roboto Condensed Light" panose="02000000000000000000" pitchFamily="2" charset="0"/>
            </a:endParaRPr>
          </a:p>
        </p:txBody>
      </p:sp>
      <p:sp>
        <p:nvSpPr>
          <p:cNvPr id="53" name="Rectangle 52">
            <a:extLst>
              <a:ext uri="{FF2B5EF4-FFF2-40B4-BE49-F238E27FC236}">
                <a16:creationId xmlns:a16="http://schemas.microsoft.com/office/drawing/2014/main" id="{2E1309D3-308F-4286-9596-0C44C64638F4}"/>
              </a:ext>
            </a:extLst>
          </p:cNvPr>
          <p:cNvSpPr/>
          <p:nvPr/>
        </p:nvSpPr>
        <p:spPr>
          <a:xfrm>
            <a:off x="7099868" y="5760903"/>
            <a:ext cx="1906352" cy="3426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bg1"/>
                </a:solidFill>
                <a:latin typeface="Roboto Condensed Light" panose="02000000000000000000" pitchFamily="2" charset="0"/>
                <a:ea typeface="Roboto Condensed Light" panose="02000000000000000000" pitchFamily="2" charset="0"/>
              </a:rPr>
              <a:t>Enterprise Infrastructure</a:t>
            </a:r>
            <a:endParaRPr lang="en-CA" sz="1400" dirty="0">
              <a:solidFill>
                <a:schemeClr val="bg1"/>
              </a:solidFill>
              <a:latin typeface="Roboto Condensed Light" panose="02000000000000000000" pitchFamily="2" charset="0"/>
              <a:ea typeface="Roboto Condensed Light" panose="02000000000000000000" pitchFamily="2" charset="0"/>
            </a:endParaRPr>
          </a:p>
        </p:txBody>
      </p:sp>
      <p:sp>
        <p:nvSpPr>
          <p:cNvPr id="54" name="Rectangle 53">
            <a:extLst>
              <a:ext uri="{FF2B5EF4-FFF2-40B4-BE49-F238E27FC236}">
                <a16:creationId xmlns:a16="http://schemas.microsoft.com/office/drawing/2014/main" id="{022A4EF8-9120-4B76-AAA5-7C773401407E}"/>
              </a:ext>
            </a:extLst>
          </p:cNvPr>
          <p:cNvSpPr/>
          <p:nvPr/>
        </p:nvSpPr>
        <p:spPr>
          <a:xfrm>
            <a:off x="9186715" y="5760903"/>
            <a:ext cx="1800000" cy="342658"/>
          </a:xfrm>
          <a:prstGeom prst="rect">
            <a:avLst/>
          </a:prstGeom>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p>
            <a:pPr algn="ctr"/>
            <a:r>
              <a:rPr lang="en-US" sz="1400" dirty="0">
                <a:solidFill>
                  <a:schemeClr val="bg1"/>
                </a:solidFill>
                <a:latin typeface="Roboto Condensed Light" panose="02000000000000000000" pitchFamily="2" charset="0"/>
                <a:ea typeface="Roboto Condensed Light" panose="02000000000000000000" pitchFamily="2" charset="0"/>
              </a:rPr>
              <a:t>Third-Party Infrastructure</a:t>
            </a:r>
            <a:endParaRPr lang="en-CA" sz="1400" dirty="0">
              <a:solidFill>
                <a:schemeClr val="bg1"/>
              </a:solidFill>
              <a:latin typeface="Roboto Condensed Light" panose="02000000000000000000" pitchFamily="2" charset="0"/>
              <a:ea typeface="Roboto Condensed Light" panose="02000000000000000000" pitchFamily="2" charset="0"/>
            </a:endParaRPr>
          </a:p>
        </p:txBody>
      </p:sp>
      <p:sp>
        <p:nvSpPr>
          <p:cNvPr id="55" name="Rectangle 54">
            <a:extLst>
              <a:ext uri="{FF2B5EF4-FFF2-40B4-BE49-F238E27FC236}">
                <a16:creationId xmlns:a16="http://schemas.microsoft.com/office/drawing/2014/main" id="{19A57871-7475-4114-B26C-E7E3AE024AE2}"/>
              </a:ext>
            </a:extLst>
          </p:cNvPr>
          <p:cNvSpPr/>
          <p:nvPr/>
        </p:nvSpPr>
        <p:spPr>
          <a:xfrm flipH="1">
            <a:off x="6693362" y="2240067"/>
            <a:ext cx="4512602" cy="44182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400" b="1" dirty="0">
                <a:solidFill>
                  <a:schemeClr val="bg1"/>
                </a:solidFill>
                <a:latin typeface="Roboto Condensed Light" panose="02000000000000000000" pitchFamily="2" charset="0"/>
                <a:ea typeface="Roboto Condensed Light" panose="02000000000000000000" pitchFamily="2" charset="0"/>
              </a:rPr>
              <a:t>End-User Device</a:t>
            </a:r>
            <a:endParaRPr lang="en-CA" sz="1400" b="1" dirty="0">
              <a:solidFill>
                <a:schemeClr val="bg1"/>
              </a:solidFill>
              <a:latin typeface="Roboto Condensed Light" panose="02000000000000000000" pitchFamily="2" charset="0"/>
              <a:ea typeface="Roboto Condensed Light" panose="02000000000000000000" pitchFamily="2" charset="0"/>
            </a:endParaRPr>
          </a:p>
        </p:txBody>
      </p:sp>
      <p:cxnSp>
        <p:nvCxnSpPr>
          <p:cNvPr id="56" name="Straight Connector 55">
            <a:extLst>
              <a:ext uri="{FF2B5EF4-FFF2-40B4-BE49-F238E27FC236}">
                <a16:creationId xmlns:a16="http://schemas.microsoft.com/office/drawing/2014/main" id="{A64AFA28-FA26-42AA-8B64-6ADB1E95FD78}"/>
              </a:ext>
            </a:extLst>
          </p:cNvPr>
          <p:cNvCxnSpPr/>
          <p:nvPr/>
        </p:nvCxnSpPr>
        <p:spPr>
          <a:xfrm>
            <a:off x="7036333" y="3181544"/>
            <a:ext cx="4136199"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1747AEE7-9513-4EC3-A9BB-159F2DDF973F}"/>
              </a:ext>
            </a:extLst>
          </p:cNvPr>
          <p:cNvSpPr/>
          <p:nvPr/>
        </p:nvSpPr>
        <p:spPr>
          <a:xfrm>
            <a:off x="7069769" y="2903098"/>
            <a:ext cx="487680" cy="1006481"/>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n-US" sz="1400" dirty="0">
                <a:latin typeface="Roboto Condensed Light" panose="02000000000000000000" pitchFamily="2" charset="0"/>
                <a:ea typeface="Roboto Condensed Light" panose="02000000000000000000" pitchFamily="2" charset="0"/>
              </a:rPr>
              <a:t>Front End Application</a:t>
            </a:r>
            <a:endParaRPr lang="en-CA" sz="1400" dirty="0">
              <a:latin typeface="Roboto Condensed Light" panose="02000000000000000000" pitchFamily="2" charset="0"/>
              <a:ea typeface="Roboto Condensed Light" panose="02000000000000000000" pitchFamily="2" charset="0"/>
            </a:endParaRPr>
          </a:p>
        </p:txBody>
      </p:sp>
      <p:sp>
        <p:nvSpPr>
          <p:cNvPr id="58" name="Rectangle 57">
            <a:extLst>
              <a:ext uri="{FF2B5EF4-FFF2-40B4-BE49-F238E27FC236}">
                <a16:creationId xmlns:a16="http://schemas.microsoft.com/office/drawing/2014/main" id="{473432C1-C57A-407A-B5AA-11F4FE568531}"/>
              </a:ext>
            </a:extLst>
          </p:cNvPr>
          <p:cNvSpPr/>
          <p:nvPr/>
        </p:nvSpPr>
        <p:spPr>
          <a:xfrm>
            <a:off x="10537794" y="2889863"/>
            <a:ext cx="487680" cy="1006481"/>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n-US" sz="1400" dirty="0">
                <a:latin typeface="Roboto Condensed Light" panose="02000000000000000000" pitchFamily="2" charset="0"/>
                <a:ea typeface="Roboto Condensed Light" panose="02000000000000000000" pitchFamily="2" charset="0"/>
              </a:rPr>
              <a:t>Front End </a:t>
            </a:r>
          </a:p>
          <a:p>
            <a:pPr algn="ctr"/>
            <a:r>
              <a:rPr lang="en-US" sz="1400" dirty="0">
                <a:latin typeface="Roboto Condensed Light" panose="02000000000000000000" pitchFamily="2" charset="0"/>
                <a:ea typeface="Roboto Condensed Light" panose="02000000000000000000" pitchFamily="2" charset="0"/>
              </a:rPr>
              <a:t>Services</a:t>
            </a:r>
            <a:endParaRPr lang="en-CA" sz="1400" dirty="0">
              <a:latin typeface="Roboto Condensed Light" panose="02000000000000000000" pitchFamily="2" charset="0"/>
              <a:ea typeface="Roboto Condensed Light" panose="02000000000000000000" pitchFamily="2" charset="0"/>
            </a:endParaRPr>
          </a:p>
        </p:txBody>
      </p:sp>
      <p:sp>
        <p:nvSpPr>
          <p:cNvPr id="59" name="Rectangle 58">
            <a:extLst>
              <a:ext uri="{FF2B5EF4-FFF2-40B4-BE49-F238E27FC236}">
                <a16:creationId xmlns:a16="http://schemas.microsoft.com/office/drawing/2014/main" id="{8B148824-5D69-4CD6-B081-04078BF7EC25}"/>
              </a:ext>
            </a:extLst>
          </p:cNvPr>
          <p:cNvSpPr/>
          <p:nvPr/>
        </p:nvSpPr>
        <p:spPr>
          <a:xfrm>
            <a:off x="7763374" y="2903097"/>
            <a:ext cx="487680" cy="51575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Roboto Condensed Light" panose="02000000000000000000" pitchFamily="2" charset="0"/>
                <a:ea typeface="Roboto Condensed Light" panose="02000000000000000000" pitchFamily="2" charset="0"/>
              </a:rPr>
              <a:t>AI / ML</a:t>
            </a:r>
            <a:endParaRPr lang="en-CA" sz="1400" dirty="0">
              <a:latin typeface="Roboto Condensed Light" panose="02000000000000000000" pitchFamily="2" charset="0"/>
              <a:ea typeface="Roboto Condensed Light" panose="02000000000000000000" pitchFamily="2" charset="0"/>
            </a:endParaRPr>
          </a:p>
        </p:txBody>
      </p:sp>
      <p:sp>
        <p:nvSpPr>
          <p:cNvPr id="60" name="Rectangle 59">
            <a:extLst>
              <a:ext uri="{FF2B5EF4-FFF2-40B4-BE49-F238E27FC236}">
                <a16:creationId xmlns:a16="http://schemas.microsoft.com/office/drawing/2014/main" id="{2F15A5A1-7D4E-48B2-ADA5-88601B868EB2}"/>
              </a:ext>
            </a:extLst>
          </p:cNvPr>
          <p:cNvSpPr/>
          <p:nvPr/>
        </p:nvSpPr>
        <p:spPr>
          <a:xfrm>
            <a:off x="9844189" y="2903097"/>
            <a:ext cx="487680" cy="993247"/>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vert="vert270" rtlCol="0" anchor="ctr"/>
          <a:lstStyle/>
          <a:p>
            <a:pPr algn="ctr"/>
            <a:endParaRPr lang="en-CA" sz="1400" dirty="0">
              <a:latin typeface="Roboto Condensed Light" panose="02000000000000000000" pitchFamily="2" charset="0"/>
              <a:ea typeface="Roboto Condensed Light" panose="02000000000000000000" pitchFamily="2" charset="0"/>
            </a:endParaRPr>
          </a:p>
        </p:txBody>
      </p:sp>
      <p:sp>
        <p:nvSpPr>
          <p:cNvPr id="61" name="Rectangle 60">
            <a:extLst>
              <a:ext uri="{FF2B5EF4-FFF2-40B4-BE49-F238E27FC236}">
                <a16:creationId xmlns:a16="http://schemas.microsoft.com/office/drawing/2014/main" id="{52F96ADC-1EB7-478B-A4EB-33167A3FD3C1}"/>
              </a:ext>
            </a:extLst>
          </p:cNvPr>
          <p:cNvSpPr/>
          <p:nvPr/>
        </p:nvSpPr>
        <p:spPr>
          <a:xfrm>
            <a:off x="8456979" y="2903097"/>
            <a:ext cx="487680" cy="51575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400">
              <a:latin typeface="Roboto Condensed Light" panose="02000000000000000000" pitchFamily="2" charset="0"/>
              <a:ea typeface="Roboto Condensed Light" panose="02000000000000000000" pitchFamily="2" charset="0"/>
            </a:endParaRPr>
          </a:p>
        </p:txBody>
      </p:sp>
      <p:sp>
        <p:nvSpPr>
          <p:cNvPr id="62" name="Rectangle 61">
            <a:extLst>
              <a:ext uri="{FF2B5EF4-FFF2-40B4-BE49-F238E27FC236}">
                <a16:creationId xmlns:a16="http://schemas.microsoft.com/office/drawing/2014/main" id="{2D3B4A08-0194-42D9-8DE0-CE2CECD0EE42}"/>
              </a:ext>
            </a:extLst>
          </p:cNvPr>
          <p:cNvSpPr/>
          <p:nvPr/>
        </p:nvSpPr>
        <p:spPr>
          <a:xfrm>
            <a:off x="9150584" y="2903097"/>
            <a:ext cx="487680" cy="515756"/>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1400">
              <a:latin typeface="Roboto Condensed Light" panose="02000000000000000000" pitchFamily="2" charset="0"/>
              <a:ea typeface="Roboto Condensed Light" panose="02000000000000000000" pitchFamily="2" charset="0"/>
            </a:endParaRPr>
          </a:p>
        </p:txBody>
      </p:sp>
      <p:sp>
        <p:nvSpPr>
          <p:cNvPr id="63" name="Rectangle 62">
            <a:extLst>
              <a:ext uri="{FF2B5EF4-FFF2-40B4-BE49-F238E27FC236}">
                <a16:creationId xmlns:a16="http://schemas.microsoft.com/office/drawing/2014/main" id="{BC1626F0-11CF-46F4-ABC7-656FC6D0205F}"/>
              </a:ext>
            </a:extLst>
          </p:cNvPr>
          <p:cNvSpPr/>
          <p:nvPr/>
        </p:nvSpPr>
        <p:spPr>
          <a:xfrm flipH="1">
            <a:off x="8153125" y="2462254"/>
            <a:ext cx="2178739" cy="72083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tx1"/>
                </a:solidFill>
                <a:latin typeface="Roboto Condensed Light" panose="02000000000000000000" pitchFamily="2" charset="0"/>
                <a:ea typeface="Roboto Condensed Light" panose="02000000000000000000" pitchFamily="2" charset="0"/>
              </a:rPr>
              <a:t>Low and No Code RPA Solution</a:t>
            </a:r>
            <a:endParaRPr lang="en-CA" sz="1400" b="1" dirty="0">
              <a:solidFill>
                <a:schemeClr val="tx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29272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8053294" cy="1130188"/>
          </a:xfrm>
        </p:spPr>
        <p:txBody>
          <a:bodyPr/>
          <a:lstStyle/>
          <a:p>
            <a:r>
              <a:rPr lang="en-US">
                <a:solidFill>
                  <a:srgbClr val="2576B7"/>
                </a:solidFill>
              </a:rPr>
              <a:t>Adopt BizDevOps</a:t>
            </a:r>
          </a:p>
        </p:txBody>
      </p:sp>
      <p:sp>
        <p:nvSpPr>
          <p:cNvPr id="14" name="Text Placeholder 2">
            <a:extLst>
              <a:ext uri="{FF2B5EF4-FFF2-40B4-BE49-F238E27FC236}">
                <a16:creationId xmlns:a16="http://schemas.microsoft.com/office/drawing/2014/main" id="{89147224-DCBE-496C-A4B6-6B504D73DA7C}"/>
              </a:ext>
            </a:extLst>
          </p:cNvPr>
          <p:cNvSpPr>
            <a:spLocks noGrp="1"/>
          </p:cNvSpPr>
          <p:nvPr>
            <p:ph type="body" sz="quarter" idx="11"/>
          </p:nvPr>
        </p:nvSpPr>
        <p:spPr>
          <a:xfrm>
            <a:off x="374088" y="1151577"/>
            <a:ext cx="11322193" cy="456696"/>
          </a:xfrm>
        </p:spPr>
        <p:txBody>
          <a:bodyPr/>
          <a:lstStyle/>
          <a:p>
            <a:r>
              <a:rPr lang="en-US" sz="1600"/>
              <a:t>Plan-build-run operating models don’t support the business integration, cross-functional collaboration, and delivery empowerment that are required for successful RPA adoption. The business, development, and operations departments (BizDevOps) must work closely together to build a trusting partnership.</a:t>
            </a:r>
            <a:endParaRPr lang="en-CA" sz="1600"/>
          </a:p>
        </p:txBody>
      </p:sp>
      <p:sp>
        <p:nvSpPr>
          <p:cNvPr id="18" name="Text Placeholder 4">
            <a:extLst>
              <a:ext uri="{FF2B5EF4-FFF2-40B4-BE49-F238E27FC236}">
                <a16:creationId xmlns:a16="http://schemas.microsoft.com/office/drawing/2014/main" id="{A3068FE7-E581-4697-9306-D86F2B8FBB0F}"/>
              </a:ext>
            </a:extLst>
          </p:cNvPr>
          <p:cNvSpPr txBox="1">
            <a:spLocks/>
          </p:cNvSpPr>
          <p:nvPr/>
        </p:nvSpPr>
        <p:spPr>
          <a:xfrm>
            <a:off x="368784" y="2050429"/>
            <a:ext cx="6178320" cy="2215243"/>
          </a:xfrm>
          <a:prstGeom prst="rect">
            <a:avLst/>
          </a:prstGeom>
          <a:solidFill>
            <a:schemeClr val="bg1">
              <a:lumMod val="95000"/>
            </a:schemeClr>
          </a:solidFill>
        </p:spPr>
        <p:txBody>
          <a:bodyPr lIns="108000" rIns="10800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Roboto Condensed Light" panose="02000000000000000000" pitchFamily="2" charset="0"/>
                <a:ea typeface="Roboto Condensed Light" panose="02000000000000000000" pitchFamily="2" charset="0"/>
              </a:rPr>
              <a:t>What is </a:t>
            </a:r>
            <a:r>
              <a:rPr lang="en-US" sz="1600" b="1" dirty="0" err="1">
                <a:latin typeface="Roboto Condensed Light" panose="02000000000000000000" pitchFamily="2" charset="0"/>
                <a:ea typeface="Roboto Condensed Light" panose="02000000000000000000" pitchFamily="2" charset="0"/>
              </a:rPr>
              <a:t>BizDevOps</a:t>
            </a:r>
            <a:r>
              <a:rPr lang="en-US" sz="1600" b="1" dirty="0">
                <a:latin typeface="Roboto Condensed Light" panose="02000000000000000000" pitchFamily="2" charset="0"/>
                <a:ea typeface="Roboto Condensed Light" panose="02000000000000000000" pitchFamily="2" charset="0"/>
              </a:rPr>
              <a:t>?</a:t>
            </a:r>
          </a:p>
          <a:p>
            <a:r>
              <a:rPr lang="en-US" sz="1600" dirty="0" err="1">
                <a:latin typeface="Roboto Condensed Light" panose="02000000000000000000" pitchFamily="2" charset="0"/>
                <a:ea typeface="Roboto Condensed Light" panose="02000000000000000000" pitchFamily="2" charset="0"/>
              </a:rPr>
              <a:t>BizDevOps</a:t>
            </a:r>
            <a:r>
              <a:rPr lang="en-US" sz="1600" dirty="0">
                <a:latin typeface="Roboto Condensed Light" panose="02000000000000000000" pitchFamily="2" charset="0"/>
                <a:ea typeface="Roboto Condensed Light" panose="02000000000000000000" pitchFamily="2" charset="0"/>
              </a:rPr>
              <a:t> is an operational philosophy that seeks to promote an improved relationship among development, operations, and LOBs by breaking down barriers, aligning all groups to a common vision, and becoming jointly accountable for customer value delivery.</a:t>
            </a:r>
          </a:p>
          <a:p>
            <a:r>
              <a:rPr lang="en-US" sz="1600" dirty="0" err="1">
                <a:solidFill>
                  <a:srgbClr val="4A4A4A"/>
                </a:solidFill>
                <a:latin typeface="Roboto Condensed Light" panose="02000000000000000000" pitchFamily="2" charset="0"/>
                <a:ea typeface="Roboto Condensed Light" panose="02000000000000000000" pitchFamily="2" charset="0"/>
              </a:rPr>
              <a:t>BizDevOps</a:t>
            </a:r>
            <a:r>
              <a:rPr lang="en-US" sz="1600" dirty="0">
                <a:solidFill>
                  <a:srgbClr val="4A4A4A"/>
                </a:solidFill>
                <a:latin typeface="Roboto Condensed Light" panose="02000000000000000000" pitchFamily="2" charset="0"/>
                <a:ea typeface="Roboto Condensed Light" panose="02000000000000000000" pitchFamily="2" charset="0"/>
              </a:rPr>
              <a:t> extends the principles and lessons learned from Agile and DevOps. See our </a:t>
            </a:r>
            <a:r>
              <a:rPr lang="en-CA" sz="1600" i="1" u="sng" dirty="0">
                <a:solidFill>
                  <a:srgbClr val="0563C1"/>
                </a:solidFill>
                <a:effectLst/>
                <a:latin typeface="Roboto Condensed Light" panose="02000000000000000000" pitchFamily="2" charset="0"/>
                <a:ea typeface="Roboto Condensed Light" panose="02000000000000000000" pitchFamily="2" charset="0"/>
                <a:cs typeface="Calibri" panose="020F0502020204030204" pitchFamily="34" charset="0"/>
                <a:hlinkClick r:id="rId3"/>
              </a:rPr>
              <a:t>Build Your </a:t>
            </a:r>
            <a:r>
              <a:rPr lang="en-CA" sz="1600" i="1" u="sng" dirty="0" err="1">
                <a:solidFill>
                  <a:srgbClr val="0563C1"/>
                </a:solidFill>
                <a:effectLst/>
                <a:latin typeface="Roboto Condensed Light" panose="02000000000000000000" pitchFamily="2" charset="0"/>
                <a:ea typeface="Roboto Condensed Light" panose="02000000000000000000" pitchFamily="2" charset="0"/>
                <a:cs typeface="Calibri" panose="020F0502020204030204" pitchFamily="34" charset="0"/>
                <a:hlinkClick r:id="rId3"/>
              </a:rPr>
              <a:t>BizDevOps</a:t>
            </a:r>
            <a:r>
              <a:rPr lang="en-CA" sz="1600" i="1" u="sng" dirty="0">
                <a:solidFill>
                  <a:srgbClr val="0563C1"/>
                </a:solidFill>
                <a:effectLst/>
                <a:latin typeface="Roboto Condensed Light" panose="02000000000000000000" pitchFamily="2" charset="0"/>
                <a:ea typeface="Roboto Condensed Light" panose="02000000000000000000" pitchFamily="2" charset="0"/>
                <a:cs typeface="Calibri" panose="020F0502020204030204" pitchFamily="34" charset="0"/>
                <a:hlinkClick r:id="rId3"/>
              </a:rPr>
              <a:t> Playbook</a:t>
            </a:r>
            <a:r>
              <a:rPr lang="en-CA" sz="1600" i="1" dirty="0">
                <a:latin typeface="Roboto Condensed Light" panose="02000000000000000000" pitchFamily="2" charset="0"/>
                <a:ea typeface="Roboto Condensed Light" panose="02000000000000000000" pitchFamily="2" charset="0"/>
                <a:cs typeface="Times New Roman" panose="02020603050405020304" pitchFamily="18" charset="0"/>
              </a:rPr>
              <a:t> </a:t>
            </a:r>
            <a:r>
              <a:rPr lang="en-US" sz="1600" dirty="0">
                <a:solidFill>
                  <a:srgbClr val="4A4A4A"/>
                </a:solidFill>
                <a:latin typeface="Roboto Condensed Light" panose="02000000000000000000" pitchFamily="2" charset="0"/>
                <a:ea typeface="Roboto Condensed Light" panose="02000000000000000000" pitchFamily="2" charset="0"/>
              </a:rPr>
              <a:t>blueprint for more information.</a:t>
            </a:r>
          </a:p>
        </p:txBody>
      </p:sp>
      <p:sp>
        <p:nvSpPr>
          <p:cNvPr id="19" name="object 19">
            <a:extLst>
              <a:ext uri="{FF2B5EF4-FFF2-40B4-BE49-F238E27FC236}">
                <a16:creationId xmlns:a16="http://schemas.microsoft.com/office/drawing/2014/main" id="{EFA995C5-7EB7-41C9-9F06-1539A002A195}"/>
              </a:ext>
            </a:extLst>
          </p:cNvPr>
          <p:cNvSpPr/>
          <p:nvPr/>
        </p:nvSpPr>
        <p:spPr>
          <a:xfrm rot="10800000" flipH="1">
            <a:off x="6681551" y="2281764"/>
            <a:ext cx="379861" cy="3853221"/>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a:latin typeface="Roboto Condensed Light" panose="02000000000000000000" pitchFamily="2" charset="0"/>
            </a:endParaRPr>
          </a:p>
        </p:txBody>
      </p:sp>
      <p:sp>
        <p:nvSpPr>
          <p:cNvPr id="34" name="Text Placeholder 4">
            <a:extLst>
              <a:ext uri="{FF2B5EF4-FFF2-40B4-BE49-F238E27FC236}">
                <a16:creationId xmlns:a16="http://schemas.microsoft.com/office/drawing/2014/main" id="{68DD3100-B717-4100-B31B-D75FA7925C7D}"/>
              </a:ext>
            </a:extLst>
          </p:cNvPr>
          <p:cNvSpPr txBox="1">
            <a:spLocks/>
          </p:cNvSpPr>
          <p:nvPr/>
        </p:nvSpPr>
        <p:spPr>
          <a:xfrm>
            <a:off x="368784" y="4354386"/>
            <a:ext cx="6178319" cy="171801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ea typeface="Roboto Condensed Light" panose="02000000000000000000" pitchFamily="2" charset="0"/>
              </a:rPr>
              <a:t>Why is </a:t>
            </a:r>
            <a:r>
              <a:rPr lang="en-US" sz="1600" b="1" dirty="0" err="1">
                <a:ea typeface="Roboto Condensed Light" panose="02000000000000000000" pitchFamily="2" charset="0"/>
              </a:rPr>
              <a:t>BizDevOps</a:t>
            </a:r>
            <a:r>
              <a:rPr lang="en-US" sz="1600" b="1" dirty="0">
                <a:ea typeface="Roboto Condensed Light" panose="02000000000000000000" pitchFamily="2" charset="0"/>
              </a:rPr>
              <a:t> critical in RPA?</a:t>
            </a:r>
          </a:p>
          <a:p>
            <a:pPr marL="285750" indent="-285750">
              <a:buFont typeface="Arial" panose="020B0604020202020204" pitchFamily="34" charset="0"/>
              <a:buChar char="•"/>
            </a:pPr>
            <a:r>
              <a:rPr lang="en-US" sz="1600" dirty="0">
                <a:ea typeface="Roboto Condensed Light" panose="02000000000000000000" pitchFamily="2" charset="0"/>
              </a:rPr>
              <a:t>Business-IT trust ensures bots reflect how processes are actually performed without risking business continuity and system integrity.</a:t>
            </a:r>
          </a:p>
          <a:p>
            <a:pPr marL="285750" indent="-285750">
              <a:buFont typeface="Arial" panose="020B0604020202020204" pitchFamily="34" charset="0"/>
              <a:buChar char="•"/>
            </a:pPr>
            <a:r>
              <a:rPr lang="en-US" sz="1600" dirty="0">
                <a:ea typeface="Roboto Condensed Light" panose="02000000000000000000" pitchFamily="2" charset="0"/>
              </a:rPr>
              <a:t>RPA stretches holistically across the entire organization. </a:t>
            </a:r>
            <a:r>
              <a:rPr lang="en-US" sz="1600" dirty="0" err="1">
                <a:ea typeface="Roboto Condensed Light" panose="02000000000000000000" pitchFamily="2" charset="0"/>
              </a:rPr>
              <a:t>BizDevOps</a:t>
            </a:r>
            <a:r>
              <a:rPr lang="en-US" sz="1600" dirty="0">
                <a:ea typeface="Roboto Condensed Light" panose="02000000000000000000" pitchFamily="2" charset="0"/>
              </a:rPr>
              <a:t> ensures bots do not benefit one team while another suffers.</a:t>
            </a:r>
          </a:p>
          <a:p>
            <a:pPr marL="285750" indent="-285750">
              <a:buFont typeface="Arial" panose="020B0604020202020204" pitchFamily="34" charset="0"/>
              <a:buChar char="•"/>
            </a:pPr>
            <a:r>
              <a:rPr lang="en-US" sz="1600" dirty="0">
                <a:ea typeface="Roboto Condensed Light" panose="02000000000000000000" pitchFamily="2" charset="0"/>
              </a:rPr>
              <a:t>Quick delivery of solutions through a lean process and team empowerment.</a:t>
            </a:r>
          </a:p>
          <a:p>
            <a:pPr marL="285750" indent="-285750">
              <a:buFont typeface="Arial" panose="020B0604020202020204" pitchFamily="34" charset="0"/>
              <a:buChar char="•"/>
            </a:pPr>
            <a:r>
              <a:rPr lang="en-US" sz="1600" dirty="0">
                <a:ea typeface="Roboto Condensed Light" panose="02000000000000000000" pitchFamily="2" charset="0"/>
              </a:rPr>
              <a:t>Operational systems are reliable and self-healing and can scale when RPA bots require additional capacity.</a:t>
            </a:r>
          </a:p>
        </p:txBody>
      </p:sp>
      <p:graphicFrame>
        <p:nvGraphicFramePr>
          <p:cNvPr id="40" name="Diagram 39">
            <a:extLst>
              <a:ext uri="{FF2B5EF4-FFF2-40B4-BE49-F238E27FC236}">
                <a16:creationId xmlns:a16="http://schemas.microsoft.com/office/drawing/2014/main" id="{018FAC75-97A4-43DD-A103-E5CE8AC277E2}"/>
              </a:ext>
            </a:extLst>
          </p:cNvPr>
          <p:cNvGraphicFramePr/>
          <p:nvPr>
            <p:extLst>
              <p:ext uri="{D42A27DB-BD31-4B8C-83A1-F6EECF244321}">
                <p14:modId xmlns:p14="http://schemas.microsoft.com/office/powerpoint/2010/main" val="3034556185"/>
              </p:ext>
            </p:extLst>
          </p:nvPr>
        </p:nvGraphicFramePr>
        <p:xfrm>
          <a:off x="6709646" y="2172998"/>
          <a:ext cx="5322201" cy="4046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a:extLst>
              <a:ext uri="{FF2B5EF4-FFF2-40B4-BE49-F238E27FC236}">
                <a16:creationId xmlns:a16="http://schemas.microsoft.com/office/drawing/2014/main" id="{79EB794C-3111-4813-9F00-EF9CB7366AF8}"/>
              </a:ext>
            </a:extLst>
          </p:cNvPr>
          <p:cNvGrpSpPr/>
          <p:nvPr/>
        </p:nvGrpSpPr>
        <p:grpSpPr>
          <a:xfrm>
            <a:off x="8609885" y="3600268"/>
            <a:ext cx="1430180" cy="1401265"/>
            <a:chOff x="8081653" y="3847828"/>
            <a:chExt cx="1430180" cy="1401265"/>
          </a:xfrm>
        </p:grpSpPr>
        <p:grpSp>
          <p:nvGrpSpPr>
            <p:cNvPr id="41" name="Group 40">
              <a:extLst>
                <a:ext uri="{FF2B5EF4-FFF2-40B4-BE49-F238E27FC236}">
                  <a16:creationId xmlns:a16="http://schemas.microsoft.com/office/drawing/2014/main" id="{9092C040-B94C-4E16-833B-F6F415083695}"/>
                </a:ext>
              </a:extLst>
            </p:cNvPr>
            <p:cNvGrpSpPr/>
            <p:nvPr/>
          </p:nvGrpSpPr>
          <p:grpSpPr>
            <a:xfrm>
              <a:off x="8257698" y="3847828"/>
              <a:ext cx="1123861" cy="1401265"/>
              <a:chOff x="654140" y="3436348"/>
              <a:chExt cx="1123861" cy="1401265"/>
            </a:xfrm>
          </p:grpSpPr>
          <p:sp>
            <p:nvSpPr>
              <p:cNvPr id="42" name="Arrow: Curved Right 41">
                <a:extLst>
                  <a:ext uri="{FF2B5EF4-FFF2-40B4-BE49-F238E27FC236}">
                    <a16:creationId xmlns:a16="http://schemas.microsoft.com/office/drawing/2014/main" id="{7FAE2094-D880-4B60-88B9-C6685BE87A47}"/>
                  </a:ext>
                </a:extLst>
              </p:cNvPr>
              <p:cNvSpPr/>
              <p:nvPr/>
            </p:nvSpPr>
            <p:spPr>
              <a:xfrm rot="16200000">
                <a:off x="1038579" y="4098190"/>
                <a:ext cx="400756" cy="1078089"/>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100">
                  <a:solidFill>
                    <a:schemeClr val="bg1"/>
                  </a:solidFill>
                  <a:latin typeface="Roboto Condensed Light" panose="02000000000000000000" pitchFamily="2" charset="0"/>
                  <a:ea typeface="Roboto Condensed Light" panose="02000000000000000000" pitchFamily="2" charset="0"/>
                </a:endParaRPr>
              </a:p>
            </p:txBody>
          </p:sp>
          <p:sp>
            <p:nvSpPr>
              <p:cNvPr id="43" name="Arrow: Curved Right 42">
                <a:extLst>
                  <a:ext uri="{FF2B5EF4-FFF2-40B4-BE49-F238E27FC236}">
                    <a16:creationId xmlns:a16="http://schemas.microsoft.com/office/drawing/2014/main" id="{4800A829-8DDA-43D8-A31E-00E678BD3CD3}"/>
                  </a:ext>
                </a:extLst>
              </p:cNvPr>
              <p:cNvSpPr/>
              <p:nvPr/>
            </p:nvSpPr>
            <p:spPr>
              <a:xfrm rot="5400000">
                <a:off x="992807" y="3097681"/>
                <a:ext cx="400756" cy="1078089"/>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sz="1100">
                  <a:solidFill>
                    <a:schemeClr val="bg1"/>
                  </a:solidFill>
                  <a:latin typeface="Roboto Condensed Light" panose="02000000000000000000" pitchFamily="2" charset="0"/>
                  <a:ea typeface="Roboto Condensed Light" panose="02000000000000000000" pitchFamily="2" charset="0"/>
                </a:endParaRPr>
              </a:p>
            </p:txBody>
          </p:sp>
        </p:grpSp>
        <p:sp>
          <p:nvSpPr>
            <p:cNvPr id="50" name="Rectangle 49">
              <a:extLst>
                <a:ext uri="{FF2B5EF4-FFF2-40B4-BE49-F238E27FC236}">
                  <a16:creationId xmlns:a16="http://schemas.microsoft.com/office/drawing/2014/main" id="{A1733E6C-B49B-4644-ACB1-C76A326BB72F}"/>
                </a:ext>
              </a:extLst>
            </p:cNvPr>
            <p:cNvSpPr/>
            <p:nvPr/>
          </p:nvSpPr>
          <p:spPr>
            <a:xfrm>
              <a:off x="8081653" y="4335547"/>
              <a:ext cx="1430180" cy="45150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a:solidFill>
                    <a:schemeClr val="bg1"/>
                  </a:solidFill>
                  <a:latin typeface="Roboto Condensed Light" panose="02000000000000000000" pitchFamily="2" charset="0"/>
                  <a:ea typeface="Roboto Condensed Light" panose="02000000000000000000" pitchFamily="2" charset="0"/>
                </a:rPr>
                <a:t>Value Delivery (SDLC)</a:t>
              </a:r>
              <a:endParaRPr lang="en-CA" sz="1400">
                <a:solidFill>
                  <a:schemeClr val="bg1"/>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27060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349DDE-354A-45A3-8A66-682592A41D83}"/>
              </a:ext>
            </a:extLst>
          </p:cNvPr>
          <p:cNvSpPr>
            <a:spLocks noGrp="1"/>
          </p:cNvSpPr>
          <p:nvPr>
            <p:ph type="body" sz="quarter" idx="11"/>
          </p:nvPr>
        </p:nvSpPr>
        <p:spPr>
          <a:xfrm>
            <a:off x="374088" y="1648758"/>
            <a:ext cx="6548005" cy="456696"/>
          </a:xfrm>
        </p:spPr>
        <p:txBody>
          <a:bodyPr/>
          <a:lstStyle/>
          <a:p>
            <a:r>
              <a:rPr lang="en-CA" sz="1600" dirty="0"/>
              <a:t>Vendors provide low and no code capabilities to enable this empowerment.</a:t>
            </a:r>
          </a:p>
        </p:txBody>
      </p:sp>
      <p:sp>
        <p:nvSpPr>
          <p:cNvPr id="4" name="Title 3">
            <a:extLst>
              <a:ext uri="{FF2B5EF4-FFF2-40B4-BE49-F238E27FC236}">
                <a16:creationId xmlns:a16="http://schemas.microsoft.com/office/drawing/2014/main" id="{AD11A38D-BC2A-4528-89E7-7E4C49F5B474}"/>
              </a:ext>
            </a:extLst>
          </p:cNvPr>
          <p:cNvSpPr>
            <a:spLocks noGrp="1"/>
          </p:cNvSpPr>
          <p:nvPr>
            <p:ph type="title"/>
          </p:nvPr>
        </p:nvSpPr>
        <p:spPr>
          <a:xfrm>
            <a:off x="354106" y="530021"/>
            <a:ext cx="11558731" cy="1130188"/>
          </a:xfrm>
        </p:spPr>
        <p:txBody>
          <a:bodyPr/>
          <a:lstStyle/>
          <a:p>
            <a:r>
              <a:rPr lang="en-CA" dirty="0">
                <a:solidFill>
                  <a:schemeClr val="accent1"/>
                </a:solidFill>
              </a:rPr>
              <a:t>RPA presents an opportunity for the business to manage their own bots</a:t>
            </a:r>
          </a:p>
        </p:txBody>
      </p:sp>
      <p:sp>
        <p:nvSpPr>
          <p:cNvPr id="6" name="Text Placeholder 6">
            <a:extLst>
              <a:ext uri="{FF2B5EF4-FFF2-40B4-BE49-F238E27FC236}">
                <a16:creationId xmlns:a16="http://schemas.microsoft.com/office/drawing/2014/main" id="{E432BC30-D18E-4AA1-BE6F-84CB37F74087}"/>
              </a:ext>
            </a:extLst>
          </p:cNvPr>
          <p:cNvSpPr txBox="1">
            <a:spLocks/>
          </p:cNvSpPr>
          <p:nvPr/>
        </p:nvSpPr>
        <p:spPr>
          <a:xfrm>
            <a:off x="7296428" y="1627071"/>
            <a:ext cx="4600507" cy="6176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8C435"/>
                </a:solidFill>
                <a:latin typeface="Montserrat SemiBold" panose="00000700000000000000" pitchFamily="2" charset="0"/>
              </a:rPr>
              <a:t>Not everyone is happy with their throughput and quality</a:t>
            </a:r>
          </a:p>
        </p:txBody>
      </p:sp>
      <p:sp>
        <p:nvSpPr>
          <p:cNvPr id="7" name="object 19">
            <a:extLst>
              <a:ext uri="{FF2B5EF4-FFF2-40B4-BE49-F238E27FC236}">
                <a16:creationId xmlns:a16="http://schemas.microsoft.com/office/drawing/2014/main" id="{5C310463-E25F-4F97-B9EC-2C562B78C199}"/>
              </a:ext>
            </a:extLst>
          </p:cNvPr>
          <p:cNvSpPr/>
          <p:nvPr/>
        </p:nvSpPr>
        <p:spPr>
          <a:xfrm rot="10800000" flipH="1">
            <a:off x="7048498" y="1806477"/>
            <a:ext cx="379861" cy="4850137"/>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8" name="Text Placeholder 7">
            <a:extLst>
              <a:ext uri="{FF2B5EF4-FFF2-40B4-BE49-F238E27FC236}">
                <a16:creationId xmlns:a16="http://schemas.microsoft.com/office/drawing/2014/main" id="{E60B0E14-D717-469A-92A7-31074BFE89E8}"/>
              </a:ext>
            </a:extLst>
          </p:cNvPr>
          <p:cNvSpPr txBox="1">
            <a:spLocks/>
          </p:cNvSpPr>
          <p:nvPr/>
        </p:nvSpPr>
        <p:spPr>
          <a:xfrm>
            <a:off x="374069" y="2203238"/>
            <a:ext cx="6469575" cy="4088783"/>
          </a:xfrm>
          <a:prstGeom prst="rect">
            <a:avLst/>
          </a:prstGeom>
          <a:solidFill>
            <a:schemeClr val="bg1">
              <a:lumMod val="95000"/>
            </a:schemeClr>
          </a:solidFill>
        </p:spPr>
        <p:txBody>
          <a:bodyPr lIns="216000" tIns="0" rIns="216000"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CA" sz="1600" b="1" dirty="0">
                <a:solidFill>
                  <a:schemeClr val="tx1">
                    <a:lumMod val="50000"/>
                  </a:schemeClr>
                </a:solidFill>
              </a:rPr>
              <a:t>What are business-managed applications?</a:t>
            </a:r>
          </a:p>
          <a:p>
            <a:pPr marL="285750" indent="-285750">
              <a:spcBef>
                <a:spcPts val="600"/>
              </a:spcBef>
              <a:buFont typeface="Arial" panose="020B0604020202020204" pitchFamily="34" charset="0"/>
              <a:buChar char="•"/>
            </a:pPr>
            <a:r>
              <a:rPr lang="en-CA" dirty="0">
                <a:solidFill>
                  <a:schemeClr val="tx1">
                    <a:lumMod val="50000"/>
                  </a:schemeClr>
                </a:solidFill>
              </a:rPr>
              <a:t>A business-managed application (BMA) is broadly defined as application software that is implemented, developed, configured, automated, and supported by the business. It is often expected that the business will manage the application’s funding, vendor relationships, and continuous modernization and optimization.</a:t>
            </a:r>
          </a:p>
          <a:p>
            <a:pPr marL="285750" indent="-285750">
              <a:spcBef>
                <a:spcPts val="600"/>
              </a:spcBef>
              <a:buFont typeface="Arial" panose="020B0604020202020204" pitchFamily="34" charset="0"/>
              <a:buChar char="•"/>
            </a:pPr>
            <a:r>
              <a:rPr lang="en-CA" dirty="0">
                <a:solidFill>
                  <a:schemeClr val="tx1">
                    <a:lumMod val="50000"/>
                  </a:schemeClr>
                </a:solidFill>
              </a:rPr>
              <a:t>BMAs include software the business can implement on their own (e.g. commercial off-the-shelf cloud solutions) or tools that allow them to build their own applications (e.g. low-code development). </a:t>
            </a:r>
          </a:p>
          <a:p>
            <a:pPr>
              <a:spcBef>
                <a:spcPts val="600"/>
              </a:spcBef>
            </a:pPr>
            <a:r>
              <a:rPr lang="en-CA" sz="1600" b="1" dirty="0">
                <a:solidFill>
                  <a:schemeClr val="tx1">
                    <a:lumMod val="50000"/>
                  </a:schemeClr>
                </a:solidFill>
              </a:rPr>
              <a:t>What are the impacts of poorly implemented and supported BMA?</a:t>
            </a:r>
          </a:p>
          <a:p>
            <a:pPr>
              <a:spcBef>
                <a:spcPts val="600"/>
              </a:spcBef>
            </a:pPr>
            <a:r>
              <a:rPr lang="en-CA" dirty="0">
                <a:solidFill>
                  <a:schemeClr val="tx1">
                    <a:lumMod val="50000"/>
                  </a:schemeClr>
                </a:solidFill>
              </a:rPr>
              <a:t>The business may not have the technical knowledge and skillset to make sound application selection and implementation decisions. This can result in:</a:t>
            </a:r>
          </a:p>
          <a:p>
            <a:pPr marL="285750" indent="-285750">
              <a:spcBef>
                <a:spcPts val="600"/>
              </a:spcBef>
              <a:buFont typeface="Arial" panose="020B0604020202020204" pitchFamily="34" charset="0"/>
              <a:buChar char="•"/>
            </a:pPr>
            <a:r>
              <a:rPr lang="en-CA" dirty="0">
                <a:solidFill>
                  <a:schemeClr val="tx1">
                    <a:lumMod val="50000"/>
                  </a:schemeClr>
                </a:solidFill>
              </a:rPr>
              <a:t>High operational and maintenance costs of the platform or its outputs</a:t>
            </a:r>
          </a:p>
          <a:p>
            <a:pPr marL="285750" indent="-285750">
              <a:spcBef>
                <a:spcPts val="600"/>
              </a:spcBef>
              <a:buFont typeface="Arial" panose="020B0604020202020204" pitchFamily="34" charset="0"/>
              <a:buChar char="•"/>
            </a:pPr>
            <a:r>
              <a:rPr lang="en-CA" dirty="0">
                <a:solidFill>
                  <a:schemeClr val="tx1">
                    <a:lumMod val="50000"/>
                  </a:schemeClr>
                </a:solidFill>
              </a:rPr>
              <a:t>Inability to scale or integrate with other enterprise systems</a:t>
            </a:r>
          </a:p>
          <a:p>
            <a:pPr marL="285750" indent="-285750">
              <a:spcBef>
                <a:spcPts val="600"/>
              </a:spcBef>
              <a:buFont typeface="Arial" panose="020B0604020202020204" pitchFamily="34" charset="0"/>
              <a:buChar char="•"/>
            </a:pPr>
            <a:r>
              <a:rPr lang="en-CA" dirty="0">
                <a:solidFill>
                  <a:schemeClr val="tx1">
                    <a:lumMod val="50000"/>
                  </a:schemeClr>
                </a:solidFill>
              </a:rPr>
              <a:t>Not able to meet security, industry, and regulatory policies and standards</a:t>
            </a:r>
          </a:p>
          <a:p>
            <a:pPr marL="285750" indent="-285750">
              <a:spcBef>
                <a:spcPts val="600"/>
              </a:spcBef>
              <a:buFont typeface="Arial" panose="020B0604020202020204" pitchFamily="34" charset="0"/>
              <a:buChar char="•"/>
            </a:pPr>
            <a:r>
              <a:rPr lang="en-CA" dirty="0">
                <a:solidFill>
                  <a:schemeClr val="tx1">
                    <a:lumMod val="50000"/>
                  </a:schemeClr>
                </a:solidFill>
              </a:rPr>
              <a:t>IT’s inability to support BMAs due to competency or resource gaps</a:t>
            </a:r>
          </a:p>
        </p:txBody>
      </p:sp>
      <p:sp>
        <p:nvSpPr>
          <p:cNvPr id="9" name="Text Placeholder 6">
            <a:extLst>
              <a:ext uri="{FF2B5EF4-FFF2-40B4-BE49-F238E27FC236}">
                <a16:creationId xmlns:a16="http://schemas.microsoft.com/office/drawing/2014/main" id="{71FFBBEF-DE46-4DC1-9596-5D66C941B619}"/>
              </a:ext>
            </a:extLst>
          </p:cNvPr>
          <p:cNvSpPr txBox="1">
            <a:spLocks/>
          </p:cNvSpPr>
          <p:nvPr/>
        </p:nvSpPr>
        <p:spPr>
          <a:xfrm>
            <a:off x="7296428" y="4774876"/>
            <a:ext cx="4600507" cy="456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8C435"/>
                </a:solidFill>
                <a:latin typeface="Montserrat SemiBold" panose="00000700000000000000" pitchFamily="2" charset="0"/>
              </a:rPr>
              <a:t>The business would rather develop apps themselves</a:t>
            </a:r>
          </a:p>
        </p:txBody>
      </p:sp>
      <p:sp>
        <p:nvSpPr>
          <p:cNvPr id="10" name="Text Placeholder 7">
            <a:extLst>
              <a:ext uri="{FF2B5EF4-FFF2-40B4-BE49-F238E27FC236}">
                <a16:creationId xmlns:a16="http://schemas.microsoft.com/office/drawing/2014/main" id="{D6EAAE03-5C72-4B99-8D00-414E8167A0D3}"/>
              </a:ext>
            </a:extLst>
          </p:cNvPr>
          <p:cNvSpPr txBox="1">
            <a:spLocks/>
          </p:cNvSpPr>
          <p:nvPr/>
        </p:nvSpPr>
        <p:spPr>
          <a:xfrm>
            <a:off x="7754721" y="2280152"/>
            <a:ext cx="2891935" cy="953304"/>
          </a:xfrm>
          <a:prstGeom prst="rect">
            <a:avLst/>
          </a:prstGeom>
        </p:spPr>
        <p:txBody>
          <a:bodyPr lIns="0" tIns="0" rIns="0"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1100" dirty="0">
                <a:latin typeface="Montserrat" pitchFamily="2" charset="77"/>
              </a:rPr>
              <a:t>2</a:t>
            </a:r>
            <a:r>
              <a:rPr lang="en-CA" sz="1100" dirty="0">
                <a:latin typeface="Montserrat" pitchFamily="2" charset="77"/>
              </a:rPr>
              <a:t>6% of organizations stated that their application development throughput is somewhat ineffective or not effective.</a:t>
            </a:r>
          </a:p>
        </p:txBody>
      </p:sp>
      <p:grpSp>
        <p:nvGrpSpPr>
          <p:cNvPr id="11" name="Group 10">
            <a:extLst>
              <a:ext uri="{FF2B5EF4-FFF2-40B4-BE49-F238E27FC236}">
                <a16:creationId xmlns:a16="http://schemas.microsoft.com/office/drawing/2014/main" id="{81A9742B-9548-4423-A9B3-1188ACF37B62}"/>
              </a:ext>
            </a:extLst>
          </p:cNvPr>
          <p:cNvGrpSpPr/>
          <p:nvPr/>
        </p:nvGrpSpPr>
        <p:grpSpPr>
          <a:xfrm>
            <a:off x="10496254" y="2076513"/>
            <a:ext cx="1622480" cy="1360583"/>
            <a:chOff x="8701883" y="1490663"/>
            <a:chExt cx="2575638" cy="2159884"/>
          </a:xfrm>
        </p:grpSpPr>
        <p:graphicFrame>
          <p:nvGraphicFramePr>
            <p:cNvPr id="12" name="Chart 11">
              <a:extLst>
                <a:ext uri="{FF2B5EF4-FFF2-40B4-BE49-F238E27FC236}">
                  <a16:creationId xmlns:a16="http://schemas.microsoft.com/office/drawing/2014/main" id="{85F1135F-A443-4D87-9F80-87C8F63D2431}"/>
                </a:ext>
              </a:extLst>
            </p:cNvPr>
            <p:cNvGraphicFramePr/>
            <p:nvPr>
              <p:extLst>
                <p:ext uri="{D42A27DB-BD31-4B8C-83A1-F6EECF244321}">
                  <p14:modId xmlns:p14="http://schemas.microsoft.com/office/powerpoint/2010/main" val="1905169225"/>
                </p:ext>
              </p:extLst>
            </p:nvPr>
          </p:nvGraphicFramePr>
          <p:xfrm>
            <a:off x="8701883" y="1490663"/>
            <a:ext cx="2575638" cy="215988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7AEF338D-9D23-4D83-948F-1094E3FB350A}"/>
                </a:ext>
              </a:extLst>
            </p:cNvPr>
            <p:cNvSpPr txBox="1"/>
            <p:nvPr/>
          </p:nvSpPr>
          <p:spPr>
            <a:xfrm>
              <a:off x="9219973" y="2375988"/>
              <a:ext cx="1539458" cy="390868"/>
            </a:xfrm>
            <a:prstGeom prst="rect">
              <a:avLst/>
            </a:prstGeom>
          </p:spPr>
          <p:txBody>
            <a:bodyPr vert="horz" wrap="square" lIns="0" tIns="0" rIns="0" bIns="0" rtlCol="0">
              <a:spAutoFit/>
            </a:bodyPr>
            <a:lstStyle/>
            <a:p>
              <a:pPr marL="289946" marR="242975" lvl="1" algn="ctr">
                <a:spcBef>
                  <a:spcPts val="55"/>
                </a:spcBef>
              </a:pPr>
              <a:r>
                <a:rPr lang="en-US" sz="1600" b="1" spc="-30" dirty="0">
                  <a:solidFill>
                    <a:schemeClr val="accent5"/>
                  </a:solidFill>
                  <a:latin typeface="Exo" panose="02000503000000000000" pitchFamily="2" charset="77"/>
                  <a:cs typeface="Arial Narrow"/>
                </a:rPr>
                <a:t>26%</a:t>
              </a:r>
            </a:p>
          </p:txBody>
        </p:sp>
      </p:grpSp>
      <p:grpSp>
        <p:nvGrpSpPr>
          <p:cNvPr id="14" name="Group 13">
            <a:extLst>
              <a:ext uri="{FF2B5EF4-FFF2-40B4-BE49-F238E27FC236}">
                <a16:creationId xmlns:a16="http://schemas.microsoft.com/office/drawing/2014/main" id="{B85272B1-D0B3-4EDC-A478-D1185D234162}"/>
              </a:ext>
            </a:extLst>
          </p:cNvPr>
          <p:cNvGrpSpPr/>
          <p:nvPr/>
        </p:nvGrpSpPr>
        <p:grpSpPr>
          <a:xfrm>
            <a:off x="374070" y="6348282"/>
            <a:ext cx="6264760" cy="468000"/>
            <a:chOff x="2179926" y="3280346"/>
            <a:chExt cx="6264760" cy="468000"/>
          </a:xfrm>
        </p:grpSpPr>
        <p:grpSp>
          <p:nvGrpSpPr>
            <p:cNvPr id="15" name="Group 14">
              <a:extLst>
                <a:ext uri="{FF2B5EF4-FFF2-40B4-BE49-F238E27FC236}">
                  <a16:creationId xmlns:a16="http://schemas.microsoft.com/office/drawing/2014/main" id="{153E4DE8-5897-4BBD-A0DA-2B90975DAB99}"/>
                </a:ext>
              </a:extLst>
            </p:cNvPr>
            <p:cNvGrpSpPr/>
            <p:nvPr/>
          </p:nvGrpSpPr>
          <p:grpSpPr>
            <a:xfrm>
              <a:off x="2179926" y="3280346"/>
              <a:ext cx="6264760" cy="468000"/>
              <a:chOff x="2179926" y="2709431"/>
              <a:chExt cx="6264760" cy="468000"/>
            </a:xfrm>
          </p:grpSpPr>
          <p:sp>
            <p:nvSpPr>
              <p:cNvPr id="17" name="Rectangle 16">
                <a:hlinkClick r:id="rId3"/>
                <a:extLst>
                  <a:ext uri="{FF2B5EF4-FFF2-40B4-BE49-F238E27FC236}">
                    <a16:creationId xmlns:a16="http://schemas.microsoft.com/office/drawing/2014/main" id="{77F2551D-F001-4E32-95C6-BE0583D225C1}"/>
                  </a:ext>
                </a:extLst>
              </p:cNvPr>
              <p:cNvSpPr/>
              <p:nvPr/>
            </p:nvSpPr>
            <p:spPr>
              <a:xfrm>
                <a:off x="2648068" y="2709431"/>
                <a:ext cx="5796618" cy="468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Exo" panose="02000503000000000000" pitchFamily="2" charset="77"/>
                  </a:rPr>
                  <a:t>See our </a:t>
                </a:r>
                <a:r>
                  <a:rPr lang="en-US" sz="1200" i="1" dirty="0">
                    <a:solidFill>
                      <a:schemeClr val="bg1"/>
                    </a:solidFill>
                    <a:latin typeface="Exo" panose="02000503000000000000" pitchFamily="2" charset="77"/>
                  </a:rPr>
                  <a:t>Embrace Business-Managed Applications </a:t>
                </a:r>
                <a:r>
                  <a:rPr lang="en-US" sz="1200" dirty="0">
                    <a:solidFill>
                      <a:schemeClr val="bg1"/>
                    </a:solidFill>
                    <a:latin typeface="Exo" panose="02000503000000000000" pitchFamily="2" charset="77"/>
                  </a:rPr>
                  <a:t>blueprint for more information on the organizational changes needed to support BMA.</a:t>
                </a:r>
              </a:p>
            </p:txBody>
          </p:sp>
          <p:sp>
            <p:nvSpPr>
              <p:cNvPr id="18" name="Rectangle 17">
                <a:extLst>
                  <a:ext uri="{FF2B5EF4-FFF2-40B4-BE49-F238E27FC236}">
                    <a16:creationId xmlns:a16="http://schemas.microsoft.com/office/drawing/2014/main" id="{A3A05AD6-44B5-4DC1-B45A-DD61B6BC8EB5}"/>
                  </a:ext>
                </a:extLst>
              </p:cNvPr>
              <p:cNvSpPr>
                <a:spLocks noChangeAspect="1"/>
              </p:cNvSpPr>
              <p:nvPr/>
            </p:nvSpPr>
            <p:spPr>
              <a:xfrm>
                <a:off x="2179926" y="2709431"/>
                <a:ext cx="468000" cy="46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Exo" panose="02000503000000000000" pitchFamily="2" charset="77"/>
                </a:endParaRPr>
              </a:p>
            </p:txBody>
          </p:sp>
        </p:grpSp>
        <p:pic>
          <p:nvPicPr>
            <p:cNvPr id="16" name="Picture 15">
              <a:extLst>
                <a:ext uri="{FF2B5EF4-FFF2-40B4-BE49-F238E27FC236}">
                  <a16:creationId xmlns:a16="http://schemas.microsoft.com/office/drawing/2014/main" id="{32B0ABBA-3222-4994-B037-370CF6283F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3485" y="3384615"/>
              <a:ext cx="260883" cy="260884"/>
            </a:xfrm>
            <a:prstGeom prst="rect">
              <a:avLst/>
            </a:prstGeom>
          </p:spPr>
        </p:pic>
      </p:grpSp>
      <p:sp>
        <p:nvSpPr>
          <p:cNvPr id="19" name="Text Placeholder 7">
            <a:extLst>
              <a:ext uri="{FF2B5EF4-FFF2-40B4-BE49-F238E27FC236}">
                <a16:creationId xmlns:a16="http://schemas.microsoft.com/office/drawing/2014/main" id="{F4839231-31E7-496C-943E-3BC33654154C}"/>
              </a:ext>
            </a:extLst>
          </p:cNvPr>
          <p:cNvSpPr txBox="1">
            <a:spLocks/>
          </p:cNvSpPr>
          <p:nvPr/>
        </p:nvSpPr>
        <p:spPr>
          <a:xfrm>
            <a:off x="8600007" y="3292063"/>
            <a:ext cx="2891935" cy="953304"/>
          </a:xfrm>
          <a:prstGeom prst="rect">
            <a:avLst/>
          </a:prstGeom>
        </p:spPr>
        <p:txBody>
          <a:bodyPr lIns="0" tIns="0" rIns="0"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100" dirty="0">
                <a:latin typeface="Montserrat" pitchFamily="2" charset="77"/>
              </a:rPr>
              <a:t>2</a:t>
            </a:r>
            <a:r>
              <a:rPr lang="en-CA" sz="1100" dirty="0">
                <a:latin typeface="Montserrat" pitchFamily="2" charset="77"/>
              </a:rPr>
              <a:t>1% of organizations stated that their application development quality is somewhat ineffective or not effective.</a:t>
            </a:r>
          </a:p>
        </p:txBody>
      </p:sp>
      <p:grpSp>
        <p:nvGrpSpPr>
          <p:cNvPr id="20" name="Group 19">
            <a:extLst>
              <a:ext uri="{FF2B5EF4-FFF2-40B4-BE49-F238E27FC236}">
                <a16:creationId xmlns:a16="http://schemas.microsoft.com/office/drawing/2014/main" id="{BDD29C55-F835-41ED-930C-E052D4B8CF33}"/>
              </a:ext>
            </a:extLst>
          </p:cNvPr>
          <p:cNvGrpSpPr/>
          <p:nvPr/>
        </p:nvGrpSpPr>
        <p:grpSpPr>
          <a:xfrm>
            <a:off x="7072535" y="3088424"/>
            <a:ext cx="1622480" cy="1360583"/>
            <a:chOff x="8701883" y="1490663"/>
            <a:chExt cx="2575638" cy="2159884"/>
          </a:xfrm>
        </p:grpSpPr>
        <p:graphicFrame>
          <p:nvGraphicFramePr>
            <p:cNvPr id="21" name="Chart 20">
              <a:extLst>
                <a:ext uri="{FF2B5EF4-FFF2-40B4-BE49-F238E27FC236}">
                  <a16:creationId xmlns:a16="http://schemas.microsoft.com/office/drawing/2014/main" id="{0DC56BEB-38F5-4A49-9A58-93BD053E09E3}"/>
                </a:ext>
              </a:extLst>
            </p:cNvPr>
            <p:cNvGraphicFramePr/>
            <p:nvPr>
              <p:extLst>
                <p:ext uri="{D42A27DB-BD31-4B8C-83A1-F6EECF244321}">
                  <p14:modId xmlns:p14="http://schemas.microsoft.com/office/powerpoint/2010/main" val="1563621593"/>
                </p:ext>
              </p:extLst>
            </p:nvPr>
          </p:nvGraphicFramePr>
          <p:xfrm>
            <a:off x="8701883" y="1490663"/>
            <a:ext cx="2575638" cy="2159884"/>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78F7672D-F503-4F91-80C2-D3E65D69FCA6}"/>
                </a:ext>
              </a:extLst>
            </p:cNvPr>
            <p:cNvSpPr txBox="1"/>
            <p:nvPr/>
          </p:nvSpPr>
          <p:spPr>
            <a:xfrm>
              <a:off x="9219973" y="2375988"/>
              <a:ext cx="1539458" cy="390868"/>
            </a:xfrm>
            <a:prstGeom prst="rect">
              <a:avLst/>
            </a:prstGeom>
          </p:spPr>
          <p:txBody>
            <a:bodyPr vert="horz" wrap="square" lIns="0" tIns="0" rIns="0" bIns="0" rtlCol="0">
              <a:spAutoFit/>
            </a:bodyPr>
            <a:lstStyle/>
            <a:p>
              <a:pPr marL="289946" marR="242975" lvl="1" algn="ctr">
                <a:spcBef>
                  <a:spcPts val="55"/>
                </a:spcBef>
              </a:pPr>
              <a:r>
                <a:rPr lang="en-US" sz="1600" b="1" spc="-30" dirty="0">
                  <a:solidFill>
                    <a:schemeClr val="accent5"/>
                  </a:solidFill>
                  <a:latin typeface="Exo" panose="02000503000000000000" pitchFamily="2" charset="77"/>
                  <a:cs typeface="Arial Narrow"/>
                </a:rPr>
                <a:t>21%</a:t>
              </a:r>
            </a:p>
          </p:txBody>
        </p:sp>
      </p:grpSp>
      <p:sp>
        <p:nvSpPr>
          <p:cNvPr id="23" name="TextBox 22">
            <a:extLst>
              <a:ext uri="{FF2B5EF4-FFF2-40B4-BE49-F238E27FC236}">
                <a16:creationId xmlns:a16="http://schemas.microsoft.com/office/drawing/2014/main" id="{C460456D-419A-4D77-87B7-C973E822224F}"/>
              </a:ext>
            </a:extLst>
          </p:cNvPr>
          <p:cNvSpPr txBox="1"/>
          <p:nvPr/>
        </p:nvSpPr>
        <p:spPr>
          <a:xfrm>
            <a:off x="7072535" y="4399479"/>
            <a:ext cx="4886163" cy="246221"/>
          </a:xfrm>
          <a:prstGeom prst="rect">
            <a:avLst/>
          </a:prstGeom>
          <a:noFill/>
        </p:spPr>
        <p:txBody>
          <a:bodyPr wrap="square">
            <a:spAutoFit/>
          </a:bodyPr>
          <a:lstStyle/>
          <a:p>
            <a:pPr algn="r">
              <a:lnSpc>
                <a:spcPct val="100000"/>
              </a:lnSpc>
            </a:pPr>
            <a:r>
              <a:rPr lang="en-CA" sz="1000" b="1" dirty="0">
                <a:latin typeface="Montserrat" pitchFamily="2" charset="77"/>
              </a:rPr>
              <a:t>Source: </a:t>
            </a:r>
            <a:r>
              <a:rPr lang="en-CA" sz="1000" dirty="0">
                <a:latin typeface="Montserrat" pitchFamily="2" charset="77"/>
              </a:rPr>
              <a:t>Info-Tech’s Management &amp; Governance Diagnostic, 2021; </a:t>
            </a:r>
            <a:r>
              <a:rPr lang="en-CA" sz="1000" i="1" dirty="0">
                <a:latin typeface="Montserrat" pitchFamily="2" charset="77"/>
              </a:rPr>
              <a:t>N=</a:t>
            </a:r>
            <a:r>
              <a:rPr lang="en-CA" sz="1000" dirty="0">
                <a:latin typeface="Montserrat" pitchFamily="2" charset="77"/>
              </a:rPr>
              <a:t>256</a:t>
            </a:r>
            <a:endParaRPr lang="en-CA" sz="1000" b="1" dirty="0">
              <a:latin typeface="Montserrat" pitchFamily="2" charset="77"/>
            </a:endParaRPr>
          </a:p>
        </p:txBody>
      </p:sp>
      <p:sp>
        <p:nvSpPr>
          <p:cNvPr id="24" name="Text Placeholder 7">
            <a:extLst>
              <a:ext uri="{FF2B5EF4-FFF2-40B4-BE49-F238E27FC236}">
                <a16:creationId xmlns:a16="http://schemas.microsoft.com/office/drawing/2014/main" id="{AB563093-5D4F-45FE-A4D2-E554A9BED6C5}"/>
              </a:ext>
            </a:extLst>
          </p:cNvPr>
          <p:cNvSpPr txBox="1">
            <a:spLocks/>
          </p:cNvSpPr>
          <p:nvPr/>
        </p:nvSpPr>
        <p:spPr>
          <a:xfrm>
            <a:off x="8535762" y="5488157"/>
            <a:ext cx="3240019" cy="953304"/>
          </a:xfrm>
          <a:prstGeom prst="rect">
            <a:avLst/>
          </a:prstGeom>
        </p:spPr>
        <p:txBody>
          <a:bodyPr lIns="0" tIns="0" rIns="0"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1100" dirty="0">
                <a:latin typeface="Montserrat" pitchFamily="2" charset="77"/>
              </a:rPr>
              <a:t>58% of business respondents stated that “business stakeholders would rather build applications themselves than to explain their ideas to IT”.</a:t>
            </a:r>
          </a:p>
          <a:p>
            <a:pPr>
              <a:lnSpc>
                <a:spcPct val="100000"/>
              </a:lnSpc>
            </a:pPr>
            <a:r>
              <a:rPr lang="en-CA" sz="1100" b="1" dirty="0">
                <a:latin typeface="Montserrat" pitchFamily="2" charset="77"/>
              </a:rPr>
              <a:t>Source: </a:t>
            </a:r>
            <a:r>
              <a:rPr lang="en-CA" sz="1100" dirty="0">
                <a:latin typeface="Montserrat" pitchFamily="2" charset="77"/>
              </a:rPr>
              <a:t>Dimensional Research, 2019</a:t>
            </a:r>
            <a:endParaRPr lang="en-CA" sz="1100" b="1" dirty="0">
              <a:latin typeface="Montserrat" pitchFamily="2" charset="77"/>
            </a:endParaRPr>
          </a:p>
        </p:txBody>
      </p:sp>
      <p:grpSp>
        <p:nvGrpSpPr>
          <p:cNvPr id="25" name="Group 24">
            <a:extLst>
              <a:ext uri="{FF2B5EF4-FFF2-40B4-BE49-F238E27FC236}">
                <a16:creationId xmlns:a16="http://schemas.microsoft.com/office/drawing/2014/main" id="{5710CB08-F54A-4D43-93FE-79824311D7FC}"/>
              </a:ext>
            </a:extLst>
          </p:cNvPr>
          <p:cNvGrpSpPr/>
          <p:nvPr/>
        </p:nvGrpSpPr>
        <p:grpSpPr>
          <a:xfrm>
            <a:off x="7072535" y="5284518"/>
            <a:ext cx="1622480" cy="1360583"/>
            <a:chOff x="8701883" y="1490663"/>
            <a:chExt cx="2575638" cy="2159884"/>
          </a:xfrm>
        </p:grpSpPr>
        <p:graphicFrame>
          <p:nvGraphicFramePr>
            <p:cNvPr id="26" name="Chart 25">
              <a:extLst>
                <a:ext uri="{FF2B5EF4-FFF2-40B4-BE49-F238E27FC236}">
                  <a16:creationId xmlns:a16="http://schemas.microsoft.com/office/drawing/2014/main" id="{77639B7B-60CD-41C5-B623-C9F1DC1A3C11}"/>
                </a:ext>
              </a:extLst>
            </p:cNvPr>
            <p:cNvGraphicFramePr/>
            <p:nvPr>
              <p:extLst>
                <p:ext uri="{D42A27DB-BD31-4B8C-83A1-F6EECF244321}">
                  <p14:modId xmlns:p14="http://schemas.microsoft.com/office/powerpoint/2010/main" val="2031390011"/>
                </p:ext>
              </p:extLst>
            </p:nvPr>
          </p:nvGraphicFramePr>
          <p:xfrm>
            <a:off x="8701883" y="1490663"/>
            <a:ext cx="2575638" cy="2159884"/>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DED3A25D-F77A-43A2-B2B2-8322528B0EDC}"/>
                </a:ext>
              </a:extLst>
            </p:cNvPr>
            <p:cNvSpPr txBox="1"/>
            <p:nvPr/>
          </p:nvSpPr>
          <p:spPr>
            <a:xfrm>
              <a:off x="9219973" y="2375988"/>
              <a:ext cx="1539458" cy="390868"/>
            </a:xfrm>
            <a:prstGeom prst="rect">
              <a:avLst/>
            </a:prstGeom>
          </p:spPr>
          <p:txBody>
            <a:bodyPr vert="horz" wrap="square" lIns="0" tIns="0" rIns="0" bIns="0" rtlCol="0">
              <a:spAutoFit/>
            </a:bodyPr>
            <a:lstStyle/>
            <a:p>
              <a:pPr marL="289946" marR="242975" lvl="1" algn="ctr">
                <a:spcBef>
                  <a:spcPts val="55"/>
                </a:spcBef>
              </a:pPr>
              <a:r>
                <a:rPr lang="en-US" sz="1600" b="1" spc="-30" dirty="0">
                  <a:solidFill>
                    <a:srgbClr val="228B3F"/>
                  </a:solidFill>
                  <a:latin typeface="Exo" panose="02000503000000000000" pitchFamily="2" charset="77"/>
                  <a:cs typeface="Arial Narrow"/>
                </a:rPr>
                <a:t>58%</a:t>
              </a:r>
            </a:p>
          </p:txBody>
        </p:sp>
      </p:grpSp>
    </p:spTree>
    <p:extLst>
      <p:ext uri="{BB962C8B-B14F-4D97-AF65-F5344CB8AC3E}">
        <p14:creationId xmlns:p14="http://schemas.microsoft.com/office/powerpoint/2010/main" val="20009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85C68CD-C5BF-40F9-9E2A-B47E1B4D2FF5}"/>
              </a:ext>
            </a:extLst>
          </p:cNvPr>
          <p:cNvSpPr>
            <a:spLocks noGrp="1"/>
          </p:cNvSpPr>
          <p:nvPr>
            <p:ph type="body" sz="quarter" idx="11"/>
          </p:nvPr>
        </p:nvSpPr>
        <p:spPr>
          <a:xfrm>
            <a:off x="374088" y="1648758"/>
            <a:ext cx="11276045" cy="456696"/>
          </a:xfrm>
        </p:spPr>
        <p:txBody>
          <a:bodyPr/>
          <a:lstStyle/>
          <a:p>
            <a:r>
              <a:rPr lang="en-US"/>
              <a:t>BizDevOps do not address core delivery practices. Understand and introduce the right tools and techniques to effectively support RPA.</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r>
              <a:rPr lang="en-US">
                <a:solidFill>
                  <a:srgbClr val="2576B7"/>
                </a:solidFill>
              </a:rPr>
              <a:t>Instill delivery confidence and trust with good practices</a:t>
            </a:r>
          </a:p>
        </p:txBody>
      </p:sp>
      <p:graphicFrame>
        <p:nvGraphicFramePr>
          <p:cNvPr id="9" name="Table 8">
            <a:extLst>
              <a:ext uri="{FF2B5EF4-FFF2-40B4-BE49-F238E27FC236}">
                <a16:creationId xmlns:a16="http://schemas.microsoft.com/office/drawing/2014/main" id="{9AA5A749-EAD9-4518-A422-5C03FD25DBE2}"/>
              </a:ext>
            </a:extLst>
          </p:cNvPr>
          <p:cNvGraphicFramePr>
            <a:graphicFrameLocks noGrp="1"/>
          </p:cNvGraphicFramePr>
          <p:nvPr>
            <p:extLst>
              <p:ext uri="{D42A27DB-BD31-4B8C-83A1-F6EECF244321}">
                <p14:modId xmlns:p14="http://schemas.microsoft.com/office/powerpoint/2010/main" val="1145710684"/>
              </p:ext>
            </p:extLst>
          </p:nvPr>
        </p:nvGraphicFramePr>
        <p:xfrm>
          <a:off x="745643" y="2370380"/>
          <a:ext cx="10904489" cy="3601720"/>
        </p:xfrm>
        <a:graphic>
          <a:graphicData uri="http://schemas.openxmlformats.org/drawingml/2006/table">
            <a:tbl>
              <a:tblPr firstRow="1" bandRow="1">
                <a:tableStyleId>{D7AC3CCA-C797-4891-BE02-D94E43425B78}</a:tableStyleId>
              </a:tblPr>
              <a:tblGrid>
                <a:gridCol w="371853">
                  <a:extLst>
                    <a:ext uri="{9D8B030D-6E8A-4147-A177-3AD203B41FA5}">
                      <a16:colId xmlns:a16="http://schemas.microsoft.com/office/drawing/2014/main" val="1446346038"/>
                    </a:ext>
                  </a:extLst>
                </a:gridCol>
                <a:gridCol w="4394780">
                  <a:extLst>
                    <a:ext uri="{9D8B030D-6E8A-4147-A177-3AD203B41FA5}">
                      <a16:colId xmlns:a16="http://schemas.microsoft.com/office/drawing/2014/main" val="1190100199"/>
                    </a:ext>
                  </a:extLst>
                </a:gridCol>
                <a:gridCol w="411933">
                  <a:extLst>
                    <a:ext uri="{9D8B030D-6E8A-4147-A177-3AD203B41FA5}">
                      <a16:colId xmlns:a16="http://schemas.microsoft.com/office/drawing/2014/main" val="1254770691"/>
                    </a:ext>
                  </a:extLst>
                </a:gridCol>
                <a:gridCol w="3335512">
                  <a:extLst>
                    <a:ext uri="{9D8B030D-6E8A-4147-A177-3AD203B41FA5}">
                      <a16:colId xmlns:a16="http://schemas.microsoft.com/office/drawing/2014/main" val="2131369656"/>
                    </a:ext>
                  </a:extLst>
                </a:gridCol>
                <a:gridCol w="411933">
                  <a:extLst>
                    <a:ext uri="{9D8B030D-6E8A-4147-A177-3AD203B41FA5}">
                      <a16:colId xmlns:a16="http://schemas.microsoft.com/office/drawing/2014/main" val="2149663416"/>
                    </a:ext>
                  </a:extLst>
                </a:gridCol>
                <a:gridCol w="1978478">
                  <a:extLst>
                    <a:ext uri="{9D8B030D-6E8A-4147-A177-3AD203B41FA5}">
                      <a16:colId xmlns:a16="http://schemas.microsoft.com/office/drawing/2014/main" val="404604229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a:latin typeface="Roboto Condensed Light" panose="02000000000000000000" pitchFamily="2" charset="0"/>
                        <a:ea typeface="Roboto Condensed Light" panose="020000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a:latin typeface="Roboto Condensed Light" panose="02000000000000000000" pitchFamily="2" charset="0"/>
                        <a:ea typeface="Roboto Condensed Light" panose="020000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a:latin typeface="Roboto Condensed Light" panose="02000000000000000000" pitchFamily="2" charset="0"/>
                        <a:ea typeface="Roboto Condensed Light" panose="020000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a:solidFill>
                            <a:srgbClr val="4A4A4A"/>
                          </a:solidFill>
                          <a:latin typeface="Roboto Condensed Light" panose="020B0604020202020204" charset="0"/>
                          <a:ea typeface="Roboto Condensed Light" panose="020B0604020202020204" charset="0"/>
                        </a:rPr>
                        <a:t>Good Practice Examples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b="1">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a:solidFill>
                            <a:srgbClr val="4A4A4A"/>
                          </a:solidFill>
                          <a:latin typeface="Roboto Condensed Light" panose="020B0604020202020204" charset="0"/>
                          <a:ea typeface="Roboto Condensed Light" panose="020B0604020202020204" charset="0"/>
                        </a:rPr>
                        <a:t>Info-Tech Research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extLst>
                  <a:ext uri="{0D108BD9-81ED-4DB2-BD59-A6C34878D82A}">
                    <a16:rowId xmlns:a16="http://schemas.microsoft.com/office/drawing/2014/main" val="2156654932"/>
                  </a:ext>
                </a:extLst>
              </a:tr>
              <a:tr h="370840">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algn="ctr">
                        <a:buSzPct val="140000"/>
                      </a:pPr>
                      <a:r>
                        <a:rPr lang="en-CA" sz="1400">
                          <a:solidFill>
                            <a:srgbClr val="4A4A4A"/>
                          </a:solidFill>
                          <a:latin typeface="Roboto Condensed Light" panose="020B0604020202020204" charset="0"/>
                          <a:ea typeface="Roboto Condensed Light" panose="020B0604020202020204" charset="0"/>
                        </a:rPr>
                        <a:t>Manage all delivery commitments with artifact traceability, productivity monitoring, and stakeholder communication.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a:solidFill>
                            <a:srgbClr val="4A4A4A"/>
                          </a:solidFill>
                          <a:latin typeface="Roboto Condensed Light" panose="020B0604020202020204" charset="0"/>
                          <a:ea typeface="Roboto Condensed Light" panose="020B0604020202020204" charset="0"/>
                        </a:rPr>
                        <a:t>Application lifecycle management tools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i="1">
                          <a:solidFill>
                            <a:schemeClr val="accent1"/>
                          </a:solidFill>
                          <a:latin typeface="Roboto Condensed Light" panose="020B0604020202020204" charset="0"/>
                          <a:ea typeface="Roboto Condensed Light" panose="020B0604020202020204" charset="0"/>
                          <a:hlinkClick r:id="rId3"/>
                        </a:rPr>
                        <a:t>Application Lifecycle Management</a:t>
                      </a:r>
                      <a:endParaRPr lang="en-CA" sz="1400" i="1">
                        <a:solidFill>
                          <a:schemeClr val="accent1"/>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extLst>
                  <a:ext uri="{0D108BD9-81ED-4DB2-BD59-A6C34878D82A}">
                    <a16:rowId xmlns:a16="http://schemas.microsoft.com/office/drawing/2014/main" val="3318804565"/>
                  </a:ext>
                </a:extLst>
              </a:tr>
              <a:tr h="370840">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algn="ctr">
                        <a:buSzPct val="140000"/>
                      </a:pPr>
                      <a:r>
                        <a:rPr lang="en-CA" sz="1400">
                          <a:solidFill>
                            <a:srgbClr val="4A4A4A"/>
                          </a:solidFill>
                          <a:latin typeface="Roboto Condensed Light" panose="020B0604020202020204" charset="0"/>
                          <a:ea typeface="Roboto Condensed Light" panose="020B0604020202020204" charset="0"/>
                        </a:rPr>
                        <a:t>Increase cross-team collaboration through the delivery pipeline.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a:solidFill>
                            <a:srgbClr val="4A4A4A"/>
                          </a:solidFill>
                          <a:latin typeface="Roboto Condensed Light" panose="020B0604020202020204" charset="0"/>
                          <a:ea typeface="Roboto Condensed Light" panose="020B0604020202020204" charset="0"/>
                        </a:rPr>
                        <a:t>Agile, DevOps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solidFill>
                            <a:schemeClr val="accent1"/>
                          </a:solidFill>
                          <a:latin typeface="Roboto Condensed Light" panose="020B0604020202020204" charset="0"/>
                          <a:ea typeface="Roboto Condensed Light" panose="020B0604020202020204" charset="0"/>
                          <a:hlinkClick r:id="rId4"/>
                        </a:rPr>
                        <a:t>Agile Development,</a:t>
                      </a:r>
                      <a:r>
                        <a:rPr lang="en-US" sz="1400" i="1">
                          <a:solidFill>
                            <a:schemeClr val="accent1"/>
                          </a:solidFill>
                          <a:latin typeface="Roboto Condensed Light" panose="020B0604020202020204" charset="0"/>
                          <a:ea typeface="Roboto Condensed Light" panose="020B0604020202020204" charset="0"/>
                        </a:rPr>
                        <a:t> </a:t>
                      </a:r>
                      <a:r>
                        <a:rPr lang="en-US" sz="1400" i="1">
                          <a:solidFill>
                            <a:schemeClr val="accent1"/>
                          </a:solidFill>
                          <a:latin typeface="Roboto Condensed Light" panose="020B0604020202020204" charset="0"/>
                          <a:ea typeface="Roboto Condensed Light" panose="020B0604020202020204" charset="0"/>
                          <a:hlinkClick r:id="rId5"/>
                        </a:rPr>
                        <a:t>DevOps Practices</a:t>
                      </a:r>
                      <a:endParaRPr lang="en-CA" sz="1400" i="1">
                        <a:solidFill>
                          <a:schemeClr val="accent1"/>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extLst>
                  <a:ext uri="{0D108BD9-81ED-4DB2-BD59-A6C34878D82A}">
                    <a16:rowId xmlns:a16="http://schemas.microsoft.com/office/drawing/2014/main" val="339888733"/>
                  </a:ext>
                </a:extLst>
              </a:tr>
              <a:tr h="370840">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algn="ctr">
                        <a:buSzPct val="140000"/>
                      </a:pPr>
                      <a:r>
                        <a:rPr lang="en-CA" sz="1400">
                          <a:solidFill>
                            <a:srgbClr val="4A4A4A"/>
                          </a:solidFill>
                          <a:latin typeface="Roboto Condensed Light" panose="020B0604020202020204" charset="0"/>
                          <a:ea typeface="Roboto Condensed Light" panose="020B0604020202020204" charset="0"/>
                        </a:rPr>
                        <a:t>Enforce security, scalability, and other quality standards consistently across the delivery process.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a:solidFill>
                            <a:srgbClr val="4A4A4A"/>
                          </a:solidFill>
                          <a:latin typeface="Roboto Condensed Light" panose="020B0604020202020204" charset="0"/>
                          <a:ea typeface="Roboto Condensed Light" panose="020B0604020202020204" charset="0"/>
                        </a:rPr>
                        <a:t>Defined delivery process, demonstrations, peer reviews, change advisory board, static code analysis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solidFill>
                            <a:schemeClr val="accent1"/>
                          </a:solidFill>
                          <a:latin typeface="Roboto Condensed Light" panose="020B0604020202020204" charset="0"/>
                          <a:ea typeface="Roboto Condensed Light" panose="020B0604020202020204" charset="0"/>
                          <a:hlinkClick r:id="rId6"/>
                        </a:rPr>
                        <a:t>Software Quality Assurance</a:t>
                      </a:r>
                      <a:endParaRPr lang="en-CA" sz="1400" i="1" dirty="0">
                        <a:solidFill>
                          <a:schemeClr val="accent1"/>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extLst>
                  <a:ext uri="{0D108BD9-81ED-4DB2-BD59-A6C34878D82A}">
                    <a16:rowId xmlns:a16="http://schemas.microsoft.com/office/drawing/2014/main" val="3014786053"/>
                  </a:ext>
                </a:extLst>
              </a:tr>
              <a:tr h="370840">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algn="ctr">
                        <a:buSzPct val="140000"/>
                      </a:pPr>
                      <a:r>
                        <a:rPr lang="en-CA" sz="1400">
                          <a:solidFill>
                            <a:srgbClr val="4A4A4A"/>
                          </a:solidFill>
                          <a:latin typeface="Roboto Condensed Light" panose="020B0604020202020204" charset="0"/>
                          <a:ea typeface="Roboto Condensed Light" panose="020B0604020202020204" charset="0"/>
                        </a:rPr>
                        <a:t>Review and refactor the application architecture and the bot’s code to improve its maintainability and its scalability into other LOBs or products.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a:solidFill>
                            <a:srgbClr val="4A4A4A"/>
                          </a:solidFill>
                          <a:latin typeface="Roboto Condensed Light" panose="020B0604020202020204" charset="0"/>
                          <a:ea typeface="Roboto Condensed Light" panose="020B0604020202020204" charset="0"/>
                        </a:rPr>
                        <a:t>Addition of refactoring tasks in project and sprint planning, application architecture review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solidFill>
                            <a:schemeClr val="accent1"/>
                          </a:solidFill>
                          <a:latin typeface="Roboto Condensed Light" panose="020B0604020202020204" charset="0"/>
                          <a:ea typeface="Roboto Condensed Light" panose="020B0604020202020204" charset="0"/>
                          <a:hlinkClick r:id="rId7"/>
                        </a:rPr>
                        <a:t>Solution Architecture</a:t>
                      </a:r>
                      <a:r>
                        <a:rPr lang="en-US" sz="1400" i="1" dirty="0">
                          <a:solidFill>
                            <a:schemeClr val="accent1"/>
                          </a:solidFill>
                          <a:latin typeface="Roboto Condensed Light" panose="020B0604020202020204" charset="0"/>
                          <a:ea typeface="Roboto Condensed Light" panose="020B0604020202020204" charset="0"/>
                        </a:rPr>
                        <a:t> </a:t>
                      </a:r>
                      <a:r>
                        <a:rPr lang="en-US" sz="1400" dirty="0">
                          <a:solidFill>
                            <a:schemeClr val="tx1"/>
                          </a:solidFill>
                          <a:latin typeface="Roboto Condensed Light" panose="020B0604020202020204" charset="0"/>
                          <a:ea typeface="Roboto Condensed Light" panose="020B0604020202020204" charset="0"/>
                        </a:rPr>
                        <a:t>and </a:t>
                      </a:r>
                      <a:r>
                        <a:rPr lang="en-US" sz="1400" i="1" dirty="0">
                          <a:solidFill>
                            <a:schemeClr val="accent1"/>
                          </a:solidFill>
                          <a:latin typeface="Roboto Condensed Light" panose="020B0604020202020204" charset="0"/>
                          <a:ea typeface="Roboto Condensed Light" panose="020B0604020202020204" charset="0"/>
                          <a:hlinkClick r:id="rId8"/>
                        </a:rPr>
                        <a:t>Source Code Good Practices</a:t>
                      </a:r>
                      <a:endParaRPr lang="en-CA" sz="1400" i="1" dirty="0">
                        <a:solidFill>
                          <a:schemeClr val="accent1"/>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20000"/>
                        <a:alpha val="50000"/>
                      </a:schemeClr>
                    </a:solidFill>
                  </a:tcPr>
                </a:tc>
                <a:extLst>
                  <a:ext uri="{0D108BD9-81ED-4DB2-BD59-A6C34878D82A}">
                    <a16:rowId xmlns:a16="http://schemas.microsoft.com/office/drawing/2014/main" val="713735493"/>
                  </a:ext>
                </a:extLst>
              </a:tr>
              <a:tr h="370840">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algn="ctr">
                        <a:buSzPct val="140000"/>
                      </a:pPr>
                      <a:r>
                        <a:rPr lang="en-CA" sz="1400">
                          <a:solidFill>
                            <a:srgbClr val="4A4A4A"/>
                          </a:solidFill>
                          <a:latin typeface="Roboto Condensed Light" panose="020B0604020202020204" charset="0"/>
                          <a:ea typeface="Roboto Condensed Light" panose="020B0604020202020204" charset="0"/>
                        </a:rPr>
                        <a:t>Continuously reprioritize and refine your product backlog to reflect current priorities and maintain healthy products, including RPA.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algn="ctr">
                        <a:buSzPct val="140000"/>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a:solidFill>
                            <a:srgbClr val="4A4A4A"/>
                          </a:solidFill>
                          <a:latin typeface="Roboto Condensed Light" panose="020B0604020202020204" charset="0"/>
                          <a:ea typeface="Roboto Condensed Light" panose="020B0604020202020204" charset="0"/>
                        </a:rPr>
                        <a:t>Product management practices, application portfolio management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a:solidFill>
                          <a:srgbClr val="4A4A4A"/>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solidFill>
                            <a:schemeClr val="accent1"/>
                          </a:solidFill>
                          <a:latin typeface="Roboto Condensed Light" panose="020B0604020202020204" charset="0"/>
                          <a:ea typeface="Roboto Condensed Light" panose="020B0604020202020204" charset="0"/>
                          <a:hlinkClick r:id="rId9"/>
                        </a:rPr>
                        <a:t>Backlog Management</a:t>
                      </a:r>
                      <a:r>
                        <a:rPr lang="en-US" sz="1400" i="1" dirty="0">
                          <a:solidFill>
                            <a:schemeClr val="accent1"/>
                          </a:solidFill>
                          <a:latin typeface="Roboto Condensed Light" panose="020B0604020202020204" charset="0"/>
                          <a:ea typeface="Roboto Condensed Light" panose="020B0604020202020204" charset="0"/>
                        </a:rPr>
                        <a:t> </a:t>
                      </a:r>
                      <a:r>
                        <a:rPr lang="en-US" sz="1400" dirty="0">
                          <a:solidFill>
                            <a:schemeClr val="tx1"/>
                          </a:solidFill>
                          <a:latin typeface="Roboto Condensed Light" panose="020B0604020202020204" charset="0"/>
                          <a:ea typeface="Roboto Condensed Light" panose="020B0604020202020204" charset="0"/>
                        </a:rPr>
                        <a:t>and</a:t>
                      </a:r>
                      <a:r>
                        <a:rPr lang="en-US" sz="1400" dirty="0">
                          <a:solidFill>
                            <a:schemeClr val="accent1"/>
                          </a:solidFill>
                          <a:latin typeface="Roboto Condensed Light" panose="020B0604020202020204" charset="0"/>
                          <a:ea typeface="Roboto Condensed Light" panose="020B0604020202020204" charset="0"/>
                        </a:rPr>
                        <a:t> </a:t>
                      </a:r>
                      <a:r>
                        <a:rPr lang="en-US" sz="1400" i="1" dirty="0">
                          <a:solidFill>
                            <a:schemeClr val="accent1"/>
                          </a:solidFill>
                          <a:latin typeface="Roboto Condensed Light" panose="020B0604020202020204" charset="0"/>
                          <a:ea typeface="Roboto Condensed Light" panose="020B0604020202020204" charset="0"/>
                          <a:hlinkClick r:id="rId10"/>
                        </a:rPr>
                        <a:t>Product Delivery Practice</a:t>
                      </a:r>
                      <a:endParaRPr lang="en-CA" sz="1400" i="1" dirty="0">
                        <a:solidFill>
                          <a:schemeClr val="accent1"/>
                        </a:solidFill>
                        <a:latin typeface="Roboto Condensed Light" panose="020B0604020202020204" charset="0"/>
                        <a:ea typeface="Roboto Condensed Ligh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dk1">
                        <a:tint val="40000"/>
                        <a:alpha val="50000"/>
                      </a:schemeClr>
                    </a:solidFill>
                  </a:tcPr>
                </a:tc>
                <a:extLst>
                  <a:ext uri="{0D108BD9-81ED-4DB2-BD59-A6C34878D82A}">
                    <a16:rowId xmlns:a16="http://schemas.microsoft.com/office/drawing/2014/main" val="187682958"/>
                  </a:ext>
                </a:extLst>
              </a:tr>
            </a:tbl>
          </a:graphicData>
        </a:graphic>
      </p:graphicFrame>
      <p:grpSp>
        <p:nvGrpSpPr>
          <p:cNvPr id="10" name="Group 9">
            <a:extLst>
              <a:ext uri="{FF2B5EF4-FFF2-40B4-BE49-F238E27FC236}">
                <a16:creationId xmlns:a16="http://schemas.microsoft.com/office/drawing/2014/main" id="{9C639ADD-3561-4BC8-BD94-8846AA0245E8}"/>
              </a:ext>
            </a:extLst>
          </p:cNvPr>
          <p:cNvGrpSpPr/>
          <p:nvPr/>
        </p:nvGrpSpPr>
        <p:grpSpPr>
          <a:xfrm>
            <a:off x="791439" y="2797996"/>
            <a:ext cx="400594" cy="400594"/>
            <a:chOff x="257174" y="3066446"/>
            <a:chExt cx="400594" cy="400594"/>
          </a:xfrm>
        </p:grpSpPr>
        <p:sp>
          <p:nvSpPr>
            <p:cNvPr id="11" name="Oval 145407">
              <a:extLst>
                <a:ext uri="{FF2B5EF4-FFF2-40B4-BE49-F238E27FC236}">
                  <a16:creationId xmlns:a16="http://schemas.microsoft.com/office/drawing/2014/main" id="{9D1B5B9F-7D23-474B-874D-6460569DA94B}"/>
                </a:ext>
              </a:extLst>
            </p:cNvPr>
            <p:cNvSpPr/>
            <p:nvPr/>
          </p:nvSpPr>
          <p:spPr>
            <a:xfrm>
              <a:off x="257174" y="3066446"/>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Roboto Condensed Light" panose="020B0604020202020204" charset="0"/>
                <a:ea typeface="Roboto Condensed Light" panose="020B0604020202020204" charset="0"/>
              </a:endParaRPr>
            </a:p>
          </p:txBody>
        </p:sp>
        <p:pic>
          <p:nvPicPr>
            <p:cNvPr id="12" name="Picture 11">
              <a:extLst>
                <a:ext uri="{FF2B5EF4-FFF2-40B4-BE49-F238E27FC236}">
                  <a16:creationId xmlns:a16="http://schemas.microsoft.com/office/drawing/2014/main" id="{A61B1290-4060-4F91-928B-B859DE0528B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203" y="3112475"/>
              <a:ext cx="308536" cy="308536"/>
            </a:xfrm>
            <a:prstGeom prst="rect">
              <a:avLst/>
            </a:prstGeom>
          </p:spPr>
        </p:pic>
      </p:grpSp>
      <p:grpSp>
        <p:nvGrpSpPr>
          <p:cNvPr id="13" name="Group 12">
            <a:extLst>
              <a:ext uri="{FF2B5EF4-FFF2-40B4-BE49-F238E27FC236}">
                <a16:creationId xmlns:a16="http://schemas.microsoft.com/office/drawing/2014/main" id="{3D8D82F3-CB48-4808-8356-F7271547DDAE}"/>
              </a:ext>
            </a:extLst>
          </p:cNvPr>
          <p:cNvGrpSpPr/>
          <p:nvPr/>
        </p:nvGrpSpPr>
        <p:grpSpPr>
          <a:xfrm>
            <a:off x="791439" y="3314701"/>
            <a:ext cx="400594" cy="400594"/>
            <a:chOff x="257174" y="3769348"/>
            <a:chExt cx="400594" cy="400594"/>
          </a:xfrm>
        </p:grpSpPr>
        <p:sp>
          <p:nvSpPr>
            <p:cNvPr id="14" name="Oval 145408">
              <a:extLst>
                <a:ext uri="{FF2B5EF4-FFF2-40B4-BE49-F238E27FC236}">
                  <a16:creationId xmlns:a16="http://schemas.microsoft.com/office/drawing/2014/main" id="{F3DE9558-B43F-4892-ADE9-B32994B5CDAA}"/>
                </a:ext>
              </a:extLst>
            </p:cNvPr>
            <p:cNvSpPr/>
            <p:nvPr/>
          </p:nvSpPr>
          <p:spPr>
            <a:xfrm>
              <a:off x="257174" y="3769348"/>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Roboto Condensed Light" panose="020B0604020202020204" charset="0"/>
                <a:ea typeface="Roboto Condensed Light" panose="020B0604020202020204" charset="0"/>
              </a:endParaRPr>
            </a:p>
          </p:txBody>
        </p:sp>
        <p:pic>
          <p:nvPicPr>
            <p:cNvPr id="15" name="Picture 14">
              <a:extLst>
                <a:ext uri="{FF2B5EF4-FFF2-40B4-BE49-F238E27FC236}">
                  <a16:creationId xmlns:a16="http://schemas.microsoft.com/office/drawing/2014/main" id="{811E5BA1-3798-439A-8BBB-FCBB9C43C7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203" y="3812428"/>
              <a:ext cx="308536" cy="308536"/>
            </a:xfrm>
            <a:prstGeom prst="rect">
              <a:avLst/>
            </a:prstGeom>
          </p:spPr>
        </p:pic>
      </p:grpSp>
      <p:grpSp>
        <p:nvGrpSpPr>
          <p:cNvPr id="16" name="Group 15">
            <a:extLst>
              <a:ext uri="{FF2B5EF4-FFF2-40B4-BE49-F238E27FC236}">
                <a16:creationId xmlns:a16="http://schemas.microsoft.com/office/drawing/2014/main" id="{1407D444-1E27-4051-8774-CE389C728528}"/>
              </a:ext>
            </a:extLst>
          </p:cNvPr>
          <p:cNvGrpSpPr/>
          <p:nvPr/>
        </p:nvGrpSpPr>
        <p:grpSpPr>
          <a:xfrm>
            <a:off x="791439" y="3907606"/>
            <a:ext cx="400594" cy="400594"/>
            <a:chOff x="158010" y="4465586"/>
            <a:chExt cx="400594" cy="400594"/>
          </a:xfrm>
        </p:grpSpPr>
        <p:sp>
          <p:nvSpPr>
            <p:cNvPr id="17" name="Oval 145408">
              <a:extLst>
                <a:ext uri="{FF2B5EF4-FFF2-40B4-BE49-F238E27FC236}">
                  <a16:creationId xmlns:a16="http://schemas.microsoft.com/office/drawing/2014/main" id="{E569C33F-80F3-40CB-BE03-3646AFB7A17F}"/>
                </a:ext>
              </a:extLst>
            </p:cNvPr>
            <p:cNvSpPr/>
            <p:nvPr/>
          </p:nvSpPr>
          <p:spPr>
            <a:xfrm>
              <a:off x="158010" y="4465586"/>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Roboto Condensed Light" panose="020B0604020202020204" charset="0"/>
                <a:ea typeface="Roboto Condensed Light" panose="020B0604020202020204" charset="0"/>
              </a:endParaRPr>
            </a:p>
          </p:txBody>
        </p:sp>
        <p:pic>
          <p:nvPicPr>
            <p:cNvPr id="18" name="Picture 17">
              <a:extLst>
                <a:ext uri="{FF2B5EF4-FFF2-40B4-BE49-F238E27FC236}">
                  <a16:creationId xmlns:a16="http://schemas.microsoft.com/office/drawing/2014/main" id="{0F126212-57FD-403B-8293-F268D386565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039" y="4511615"/>
              <a:ext cx="308536" cy="308536"/>
            </a:xfrm>
            <a:prstGeom prst="rect">
              <a:avLst/>
            </a:prstGeom>
          </p:spPr>
        </p:pic>
      </p:grpSp>
      <p:grpSp>
        <p:nvGrpSpPr>
          <p:cNvPr id="19" name="Group 18">
            <a:extLst>
              <a:ext uri="{FF2B5EF4-FFF2-40B4-BE49-F238E27FC236}">
                <a16:creationId xmlns:a16="http://schemas.microsoft.com/office/drawing/2014/main" id="{749669BB-60E1-4E7D-B574-5959C67E9D3D}"/>
              </a:ext>
            </a:extLst>
          </p:cNvPr>
          <p:cNvGrpSpPr/>
          <p:nvPr/>
        </p:nvGrpSpPr>
        <p:grpSpPr>
          <a:xfrm>
            <a:off x="791439" y="4677971"/>
            <a:ext cx="400594" cy="400594"/>
            <a:chOff x="257174" y="5158920"/>
            <a:chExt cx="400594" cy="400594"/>
          </a:xfrm>
        </p:grpSpPr>
        <p:sp>
          <p:nvSpPr>
            <p:cNvPr id="20" name="Oval 145408">
              <a:extLst>
                <a:ext uri="{FF2B5EF4-FFF2-40B4-BE49-F238E27FC236}">
                  <a16:creationId xmlns:a16="http://schemas.microsoft.com/office/drawing/2014/main" id="{77589C10-A922-4BBE-B947-0283C6C9A604}"/>
                </a:ext>
              </a:extLst>
            </p:cNvPr>
            <p:cNvSpPr/>
            <p:nvPr/>
          </p:nvSpPr>
          <p:spPr>
            <a:xfrm>
              <a:off x="257174" y="5158920"/>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Roboto Condensed Light" panose="020B0604020202020204" charset="0"/>
                <a:ea typeface="Roboto Condensed Light" panose="020B0604020202020204" charset="0"/>
              </a:endParaRPr>
            </a:p>
          </p:txBody>
        </p:sp>
        <p:pic>
          <p:nvPicPr>
            <p:cNvPr id="21" name="Picture 20">
              <a:extLst>
                <a:ext uri="{FF2B5EF4-FFF2-40B4-BE49-F238E27FC236}">
                  <a16:creationId xmlns:a16="http://schemas.microsoft.com/office/drawing/2014/main" id="{C1ECF1B7-564C-4DEA-BF8F-B1097D8EBB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203" y="5205328"/>
              <a:ext cx="308536" cy="308536"/>
            </a:xfrm>
            <a:prstGeom prst="rect">
              <a:avLst/>
            </a:prstGeom>
          </p:spPr>
        </p:pic>
      </p:grpSp>
      <p:sp>
        <p:nvSpPr>
          <p:cNvPr id="2" name="Arrow: Right 1">
            <a:extLst>
              <a:ext uri="{FF2B5EF4-FFF2-40B4-BE49-F238E27FC236}">
                <a16:creationId xmlns:a16="http://schemas.microsoft.com/office/drawing/2014/main" id="{312F03E6-B157-4068-84F6-65E8B8DAD809}"/>
              </a:ext>
            </a:extLst>
          </p:cNvPr>
          <p:cNvSpPr/>
          <p:nvPr/>
        </p:nvSpPr>
        <p:spPr>
          <a:xfrm>
            <a:off x="5584596" y="2844025"/>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28" name="Arrow: Right 27">
            <a:extLst>
              <a:ext uri="{FF2B5EF4-FFF2-40B4-BE49-F238E27FC236}">
                <a16:creationId xmlns:a16="http://schemas.microsoft.com/office/drawing/2014/main" id="{AEADCF2A-D960-485C-A4A2-F20BEB168D5A}"/>
              </a:ext>
            </a:extLst>
          </p:cNvPr>
          <p:cNvSpPr/>
          <p:nvPr/>
        </p:nvSpPr>
        <p:spPr>
          <a:xfrm>
            <a:off x="9345828" y="2844025"/>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C14693D2-6982-4D44-ABD6-0D77F53E8B5C}"/>
              </a:ext>
            </a:extLst>
          </p:cNvPr>
          <p:cNvSpPr/>
          <p:nvPr/>
        </p:nvSpPr>
        <p:spPr>
          <a:xfrm>
            <a:off x="5584596" y="3357781"/>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C46DEB35-108B-4D04-894C-B8FF1A4677F3}"/>
              </a:ext>
            </a:extLst>
          </p:cNvPr>
          <p:cNvSpPr/>
          <p:nvPr/>
        </p:nvSpPr>
        <p:spPr>
          <a:xfrm>
            <a:off x="9345828" y="3357781"/>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3" name="Arrow: Right 32">
            <a:extLst>
              <a:ext uri="{FF2B5EF4-FFF2-40B4-BE49-F238E27FC236}">
                <a16:creationId xmlns:a16="http://schemas.microsoft.com/office/drawing/2014/main" id="{7D92F541-A40E-4C49-857A-3F6C16754852}"/>
              </a:ext>
            </a:extLst>
          </p:cNvPr>
          <p:cNvSpPr/>
          <p:nvPr/>
        </p:nvSpPr>
        <p:spPr>
          <a:xfrm>
            <a:off x="5584596" y="3953635"/>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4" name="Arrow: Right 33">
            <a:extLst>
              <a:ext uri="{FF2B5EF4-FFF2-40B4-BE49-F238E27FC236}">
                <a16:creationId xmlns:a16="http://schemas.microsoft.com/office/drawing/2014/main" id="{084FC8D7-38B5-45B1-BF8E-C5D322DC5228}"/>
              </a:ext>
            </a:extLst>
          </p:cNvPr>
          <p:cNvSpPr/>
          <p:nvPr/>
        </p:nvSpPr>
        <p:spPr>
          <a:xfrm>
            <a:off x="9345828" y="3953635"/>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6" name="Arrow: Right 35">
            <a:extLst>
              <a:ext uri="{FF2B5EF4-FFF2-40B4-BE49-F238E27FC236}">
                <a16:creationId xmlns:a16="http://schemas.microsoft.com/office/drawing/2014/main" id="{5BC62522-630D-4A14-9877-72C991A349F9}"/>
              </a:ext>
            </a:extLst>
          </p:cNvPr>
          <p:cNvSpPr/>
          <p:nvPr/>
        </p:nvSpPr>
        <p:spPr>
          <a:xfrm>
            <a:off x="5584596" y="4724000"/>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37" name="Arrow: Right 36">
            <a:extLst>
              <a:ext uri="{FF2B5EF4-FFF2-40B4-BE49-F238E27FC236}">
                <a16:creationId xmlns:a16="http://schemas.microsoft.com/office/drawing/2014/main" id="{6BA6CFF6-4093-4E20-B9DE-ACCABA223066}"/>
              </a:ext>
            </a:extLst>
          </p:cNvPr>
          <p:cNvSpPr/>
          <p:nvPr/>
        </p:nvSpPr>
        <p:spPr>
          <a:xfrm>
            <a:off x="9345828" y="4724000"/>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grpSp>
        <p:nvGrpSpPr>
          <p:cNvPr id="38" name="Group 37">
            <a:extLst>
              <a:ext uri="{FF2B5EF4-FFF2-40B4-BE49-F238E27FC236}">
                <a16:creationId xmlns:a16="http://schemas.microsoft.com/office/drawing/2014/main" id="{CEA489FC-DDB4-4983-8910-56108DDE0BB5}"/>
              </a:ext>
            </a:extLst>
          </p:cNvPr>
          <p:cNvGrpSpPr/>
          <p:nvPr/>
        </p:nvGrpSpPr>
        <p:grpSpPr>
          <a:xfrm>
            <a:off x="791439" y="5340097"/>
            <a:ext cx="400594" cy="400594"/>
            <a:chOff x="257174" y="5158920"/>
            <a:chExt cx="400594" cy="400594"/>
          </a:xfrm>
        </p:grpSpPr>
        <p:sp>
          <p:nvSpPr>
            <p:cNvPr id="39" name="Oval 145408">
              <a:extLst>
                <a:ext uri="{FF2B5EF4-FFF2-40B4-BE49-F238E27FC236}">
                  <a16:creationId xmlns:a16="http://schemas.microsoft.com/office/drawing/2014/main" id="{7765499B-82F5-42D6-A1DF-9541B88D3CA7}"/>
                </a:ext>
              </a:extLst>
            </p:cNvPr>
            <p:cNvSpPr/>
            <p:nvPr/>
          </p:nvSpPr>
          <p:spPr>
            <a:xfrm>
              <a:off x="257174" y="5158920"/>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Roboto Condensed Light" panose="020B0604020202020204" charset="0"/>
                <a:ea typeface="Roboto Condensed Light" panose="020B0604020202020204" charset="0"/>
              </a:endParaRPr>
            </a:p>
          </p:txBody>
        </p:sp>
        <p:pic>
          <p:nvPicPr>
            <p:cNvPr id="40" name="Picture 39">
              <a:extLst>
                <a:ext uri="{FF2B5EF4-FFF2-40B4-BE49-F238E27FC236}">
                  <a16:creationId xmlns:a16="http://schemas.microsoft.com/office/drawing/2014/main" id="{CA7DDC21-C17B-41DF-A5FD-36761660D5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203" y="5205328"/>
              <a:ext cx="308536" cy="308536"/>
            </a:xfrm>
            <a:prstGeom prst="rect">
              <a:avLst/>
            </a:prstGeom>
          </p:spPr>
        </p:pic>
      </p:grpSp>
      <p:sp>
        <p:nvSpPr>
          <p:cNvPr id="42" name="Arrow: Right 41">
            <a:extLst>
              <a:ext uri="{FF2B5EF4-FFF2-40B4-BE49-F238E27FC236}">
                <a16:creationId xmlns:a16="http://schemas.microsoft.com/office/drawing/2014/main" id="{AC72399A-8178-4162-B94E-586E3BD97FD5}"/>
              </a:ext>
            </a:extLst>
          </p:cNvPr>
          <p:cNvSpPr/>
          <p:nvPr/>
        </p:nvSpPr>
        <p:spPr>
          <a:xfrm>
            <a:off x="5584596" y="5386126"/>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43" name="Arrow: Right 42">
            <a:extLst>
              <a:ext uri="{FF2B5EF4-FFF2-40B4-BE49-F238E27FC236}">
                <a16:creationId xmlns:a16="http://schemas.microsoft.com/office/drawing/2014/main" id="{2B6658D8-7329-44F8-AADC-862914162212}"/>
              </a:ext>
            </a:extLst>
          </p:cNvPr>
          <p:cNvSpPr/>
          <p:nvPr/>
        </p:nvSpPr>
        <p:spPr>
          <a:xfrm>
            <a:off x="9345828" y="5386126"/>
            <a:ext cx="342170" cy="3085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284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E74353-3E48-43FA-995B-F18BB672604F}"/>
              </a:ext>
            </a:extLst>
          </p:cNvPr>
          <p:cNvGrpSpPr/>
          <p:nvPr/>
        </p:nvGrpSpPr>
        <p:grpSpPr>
          <a:xfrm>
            <a:off x="3766748" y="2590937"/>
            <a:ext cx="4660094" cy="2809611"/>
            <a:chOff x="4489874" y="3413503"/>
            <a:chExt cx="4660094" cy="2809611"/>
          </a:xfrm>
        </p:grpSpPr>
        <p:pic>
          <p:nvPicPr>
            <p:cNvPr id="34" name="Picture 33">
              <a:extLst>
                <a:ext uri="{FF2B5EF4-FFF2-40B4-BE49-F238E27FC236}">
                  <a16:creationId xmlns:a16="http://schemas.microsoft.com/office/drawing/2014/main" id="{37E48BDE-4869-4AC7-BA45-1EE6DD324A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7230" y="3763378"/>
              <a:ext cx="2709766" cy="2135398"/>
            </a:xfrm>
            <a:custGeom>
              <a:avLst/>
              <a:gdLst>
                <a:gd name="connsiteX0" fmla="*/ 1141436 w 2282872"/>
                <a:gd name="connsiteY0" fmla="*/ 0 h 2282872"/>
                <a:gd name="connsiteX1" fmla="*/ 2282872 w 2282872"/>
                <a:gd name="connsiteY1" fmla="*/ 1141436 h 2282872"/>
                <a:gd name="connsiteX2" fmla="*/ 1141436 w 2282872"/>
                <a:gd name="connsiteY2" fmla="*/ 2282872 h 2282872"/>
                <a:gd name="connsiteX3" fmla="*/ 0 w 2282872"/>
                <a:gd name="connsiteY3" fmla="*/ 1141436 h 2282872"/>
                <a:gd name="connsiteX4" fmla="*/ 1141436 w 2282872"/>
                <a:gd name="connsiteY4" fmla="*/ 0 h 228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872" h="2282872">
                  <a:moveTo>
                    <a:pt x="1141436" y="0"/>
                  </a:moveTo>
                  <a:cubicBezTo>
                    <a:pt x="1771834" y="0"/>
                    <a:pt x="2282872" y="511038"/>
                    <a:pt x="2282872" y="1141436"/>
                  </a:cubicBezTo>
                  <a:cubicBezTo>
                    <a:pt x="2282872" y="1771834"/>
                    <a:pt x="1771834" y="2282872"/>
                    <a:pt x="1141436" y="2282872"/>
                  </a:cubicBezTo>
                  <a:cubicBezTo>
                    <a:pt x="511038" y="2282872"/>
                    <a:pt x="0" y="1771834"/>
                    <a:pt x="0" y="1141436"/>
                  </a:cubicBezTo>
                  <a:cubicBezTo>
                    <a:pt x="0" y="511038"/>
                    <a:pt x="511038" y="0"/>
                    <a:pt x="1141436"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466DD520-5909-4AEF-B194-E4E1D364D239}"/>
                </a:ext>
              </a:extLst>
            </p:cNvPr>
            <p:cNvGraphicFramePr/>
            <p:nvPr>
              <p:extLst>
                <p:ext uri="{D42A27DB-BD31-4B8C-83A1-F6EECF244321}">
                  <p14:modId xmlns:p14="http://schemas.microsoft.com/office/powerpoint/2010/main" val="1913825490"/>
                </p:ext>
              </p:extLst>
            </p:nvPr>
          </p:nvGraphicFramePr>
          <p:xfrm>
            <a:off x="4489874" y="3413503"/>
            <a:ext cx="4660094" cy="2809611"/>
          </p:xfrm>
          <a:graphic>
            <a:graphicData uri="http://schemas.openxmlformats.org/drawingml/2006/chart">
              <c:chart xmlns:c="http://schemas.openxmlformats.org/drawingml/2006/chart" xmlns:r="http://schemas.openxmlformats.org/officeDocument/2006/relationships" r:id="rId4"/>
            </a:graphicData>
          </a:graphic>
        </p:graphicFrame>
      </p:grpSp>
      <p:sp>
        <p:nvSpPr>
          <p:cNvPr id="5" name="Text Placeholder 4">
            <a:extLst>
              <a:ext uri="{FF2B5EF4-FFF2-40B4-BE49-F238E27FC236}">
                <a16:creationId xmlns:a16="http://schemas.microsoft.com/office/drawing/2014/main" id="{F85C68CD-C5BF-40F9-9E2A-B47E1B4D2FF5}"/>
              </a:ext>
            </a:extLst>
          </p:cNvPr>
          <p:cNvSpPr>
            <a:spLocks noGrp="1"/>
          </p:cNvSpPr>
          <p:nvPr>
            <p:ph type="body" sz="quarter" idx="11"/>
          </p:nvPr>
        </p:nvSpPr>
        <p:spPr>
          <a:xfrm>
            <a:off x="374088" y="1173050"/>
            <a:ext cx="11276045" cy="456696"/>
          </a:xfrm>
        </p:spPr>
        <p:txBody>
          <a:bodyPr/>
          <a:lstStyle/>
          <a:p>
            <a:r>
              <a:rPr lang="en-US" dirty="0"/>
              <a:t>RPA is dependent on the efficiency and reliability of the underlying operational platform. This platform must support RPA’s computational and performance demands in a changing business environment, whether it is composed of off-the-shelf or custom-developed solutions.</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5" y="530021"/>
            <a:ext cx="11160561" cy="643029"/>
          </a:xfrm>
        </p:spPr>
        <p:txBody>
          <a:bodyPr/>
          <a:lstStyle/>
          <a:p>
            <a:r>
              <a:rPr lang="en-US">
                <a:solidFill>
                  <a:srgbClr val="2576B7"/>
                </a:solidFill>
              </a:rPr>
              <a:t>Build a scalable and manageable platform</a:t>
            </a:r>
          </a:p>
        </p:txBody>
      </p:sp>
      <p:sp>
        <p:nvSpPr>
          <p:cNvPr id="36" name="TextBox 35">
            <a:extLst>
              <a:ext uri="{FF2B5EF4-FFF2-40B4-BE49-F238E27FC236}">
                <a16:creationId xmlns:a16="http://schemas.microsoft.com/office/drawing/2014/main" id="{49D768A6-50CA-4597-AD17-0C8AB5088EDF}"/>
              </a:ext>
            </a:extLst>
          </p:cNvPr>
          <p:cNvSpPr txBox="1"/>
          <p:nvPr/>
        </p:nvSpPr>
        <p:spPr>
          <a:xfrm>
            <a:off x="7735485" y="2379953"/>
            <a:ext cx="4104000" cy="2477601"/>
          </a:xfrm>
          <a:prstGeom prst="rect">
            <a:avLst/>
          </a:prstGeom>
        </p:spPr>
        <p:txBody>
          <a:bodyPr wrap="square" rtlCol="0">
            <a:spAutoFit/>
          </a:bodyPr>
          <a:lstStyle/>
          <a:p>
            <a:pPr>
              <a:spcBef>
                <a:spcPts val="600"/>
              </a:spcBef>
            </a:pPr>
            <a:r>
              <a:rPr lang="en-CA" sz="1800" b="1">
                <a:solidFill>
                  <a:srgbClr val="2476B7"/>
                </a:solidFill>
                <a:latin typeface="Roboto Condensed Light" panose="02000000000000000000" pitchFamily="2" charset="0"/>
                <a:ea typeface="Roboto Condensed Light" panose="02000000000000000000" pitchFamily="2" charset="0"/>
              </a:rPr>
              <a:t>Data</a:t>
            </a:r>
          </a:p>
          <a:p>
            <a:pPr marL="285750" indent="-285750">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Automated data management to preserve data quality (e.g. removal of duplications)</a:t>
            </a:r>
          </a:p>
          <a:p>
            <a:pPr marL="285750" indent="-285750">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Defined single source of truth</a:t>
            </a:r>
          </a:p>
          <a:p>
            <a:pPr marL="285750" indent="-285750">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Adherence to data governance and privacy and security policies</a:t>
            </a:r>
          </a:p>
          <a:p>
            <a:pPr marL="285750" indent="-285750">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Development of good training data</a:t>
            </a:r>
          </a:p>
          <a:p>
            <a:pPr marL="285750" indent="-285750">
              <a:spcBef>
                <a:spcPts val="600"/>
              </a:spcBef>
              <a:buFont typeface="Arial" panose="020B0604020202020204" pitchFamily="34" charset="0"/>
              <a:buChar char="•"/>
            </a:pPr>
            <a:endParaRPr lang="en-CA" sz="1600">
              <a:latin typeface="Roboto Condensed Light" panose="02000000000000000000" pitchFamily="2" charset="0"/>
              <a:ea typeface="Roboto Condensed Light" panose="02000000000000000000" pitchFamily="2" charset="0"/>
            </a:endParaRPr>
          </a:p>
        </p:txBody>
      </p:sp>
      <p:sp>
        <p:nvSpPr>
          <p:cNvPr id="39" name="TextBox 38">
            <a:extLst>
              <a:ext uri="{FF2B5EF4-FFF2-40B4-BE49-F238E27FC236}">
                <a16:creationId xmlns:a16="http://schemas.microsoft.com/office/drawing/2014/main" id="{E905B2F2-B2FE-4BF5-8437-553813D84085}"/>
              </a:ext>
            </a:extLst>
          </p:cNvPr>
          <p:cNvSpPr txBox="1"/>
          <p:nvPr/>
        </p:nvSpPr>
        <p:spPr>
          <a:xfrm>
            <a:off x="7402133" y="4553153"/>
            <a:ext cx="4248000" cy="1908215"/>
          </a:xfrm>
          <a:prstGeom prst="rect">
            <a:avLst/>
          </a:prstGeom>
        </p:spPr>
        <p:txBody>
          <a:bodyPr wrap="square" rtlCol="0">
            <a:spAutoFit/>
          </a:bodyPr>
          <a:lstStyle/>
          <a:p>
            <a:pPr>
              <a:spcBef>
                <a:spcPts val="600"/>
              </a:spcBef>
            </a:pPr>
            <a:r>
              <a:rPr lang="en-CA" sz="1800" b="1" dirty="0">
                <a:solidFill>
                  <a:srgbClr val="5E3391"/>
                </a:solidFill>
                <a:latin typeface="Roboto Condensed Light" panose="02000000000000000000" pitchFamily="2" charset="0"/>
                <a:ea typeface="Roboto Condensed Light" panose="02000000000000000000" pitchFamily="2" charset="0"/>
              </a:rPr>
              <a:t>Infrastructure</a:t>
            </a:r>
          </a:p>
          <a:p>
            <a:pPr marL="285750" indent="-285750">
              <a:spcBef>
                <a:spcPts val="600"/>
              </a:spcBef>
              <a:buFont typeface="Arial" panose="020B0604020202020204" pitchFamily="34" charset="0"/>
              <a:buChar char="•"/>
            </a:pPr>
            <a:r>
              <a:rPr lang="en-CA" sz="1600" dirty="0">
                <a:latin typeface="Roboto Condensed Light" panose="02000000000000000000" pitchFamily="2" charset="0"/>
                <a:ea typeface="Roboto Condensed Light" panose="02000000000000000000" pitchFamily="2" charset="0"/>
              </a:rPr>
              <a:t>Containers and sandboxes are available for testing and learning</a:t>
            </a:r>
          </a:p>
          <a:p>
            <a:pPr marL="285750" indent="-285750">
              <a:spcBef>
                <a:spcPts val="600"/>
              </a:spcBef>
              <a:buFont typeface="Arial" panose="020B0604020202020204" pitchFamily="34" charset="0"/>
              <a:buChar char="•"/>
            </a:pPr>
            <a:r>
              <a:rPr lang="en-CA" sz="1600" dirty="0">
                <a:latin typeface="Roboto Condensed Light" panose="02000000000000000000" pitchFamily="2" charset="0"/>
                <a:ea typeface="Roboto Condensed Light" panose="02000000000000000000" pitchFamily="2" charset="0"/>
              </a:rPr>
              <a:t>Self-healing and self-service environments</a:t>
            </a:r>
          </a:p>
          <a:p>
            <a:pPr marL="285750" indent="-285750">
              <a:spcBef>
                <a:spcPts val="600"/>
              </a:spcBef>
              <a:buFont typeface="Arial" panose="020B0604020202020204" pitchFamily="34" charset="0"/>
              <a:buChar char="•"/>
            </a:pPr>
            <a:r>
              <a:rPr lang="en-CA" sz="1600" dirty="0">
                <a:latin typeface="Roboto Condensed Light" panose="02000000000000000000" pitchFamily="2" charset="0"/>
                <a:ea typeface="Roboto Condensed Light" panose="02000000000000000000" pitchFamily="2" charset="0"/>
              </a:rPr>
              <a:t>Automatic system scaling</a:t>
            </a:r>
          </a:p>
          <a:p>
            <a:pPr marL="285750" indent="-285750">
              <a:spcBef>
                <a:spcPts val="600"/>
              </a:spcBef>
              <a:buFont typeface="Arial" panose="020B0604020202020204" pitchFamily="34" charset="0"/>
              <a:buChar char="•"/>
            </a:pPr>
            <a:r>
              <a:rPr lang="en-CA" sz="1600" dirty="0">
                <a:latin typeface="Roboto Condensed Light" panose="02000000000000000000" pitchFamily="2" charset="0"/>
                <a:ea typeface="Roboto Condensed Light" panose="02000000000000000000" pitchFamily="2" charset="0"/>
              </a:rPr>
              <a:t>Comply to budgetary and licensing constraints</a:t>
            </a:r>
          </a:p>
        </p:txBody>
      </p:sp>
      <p:sp>
        <p:nvSpPr>
          <p:cNvPr id="40" name="TextBox 39">
            <a:extLst>
              <a:ext uri="{FF2B5EF4-FFF2-40B4-BE49-F238E27FC236}">
                <a16:creationId xmlns:a16="http://schemas.microsoft.com/office/drawing/2014/main" id="{EE65C07A-0ACC-4AA5-9395-8C33365ACC27}"/>
              </a:ext>
            </a:extLst>
          </p:cNvPr>
          <p:cNvSpPr txBox="1"/>
          <p:nvPr/>
        </p:nvSpPr>
        <p:spPr>
          <a:xfrm>
            <a:off x="844466" y="4553153"/>
            <a:ext cx="3852000" cy="1585049"/>
          </a:xfrm>
          <a:prstGeom prst="rect">
            <a:avLst/>
          </a:prstGeom>
        </p:spPr>
        <p:txBody>
          <a:bodyPr wrap="square" rtlCol="0">
            <a:spAutoFit/>
          </a:bodyPr>
          <a:lstStyle/>
          <a:p>
            <a:pPr algn="r">
              <a:spcBef>
                <a:spcPts val="600"/>
              </a:spcBef>
            </a:pPr>
            <a:r>
              <a:rPr lang="en-CA" sz="1800" b="1">
                <a:solidFill>
                  <a:srgbClr val="EFC351"/>
                </a:solidFill>
                <a:latin typeface="Roboto Condensed Light" panose="02000000000000000000" pitchFamily="2" charset="0"/>
                <a:ea typeface="Roboto Condensed Light" panose="02000000000000000000" pitchFamily="2" charset="0"/>
              </a:rPr>
              <a:t>Integration</a:t>
            </a:r>
          </a:p>
          <a:p>
            <a:pPr marL="285750" indent="-285750" algn="r">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Backend database updates are efficient</a:t>
            </a:r>
          </a:p>
          <a:p>
            <a:pPr marL="285750" indent="-285750" algn="r">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Loosely coupled architecture to minimize system regressions and delivery effort</a:t>
            </a:r>
          </a:p>
          <a:p>
            <a:pPr marL="285750" indent="-285750" algn="r">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System and data monitoring</a:t>
            </a:r>
          </a:p>
        </p:txBody>
      </p:sp>
      <p:sp>
        <p:nvSpPr>
          <p:cNvPr id="41" name="TextBox 40">
            <a:extLst>
              <a:ext uri="{FF2B5EF4-FFF2-40B4-BE49-F238E27FC236}">
                <a16:creationId xmlns:a16="http://schemas.microsoft.com/office/drawing/2014/main" id="{56AF92E4-FB84-478A-B524-739F7A55F0A0}"/>
              </a:ext>
            </a:extLst>
          </p:cNvPr>
          <p:cNvSpPr txBox="1"/>
          <p:nvPr/>
        </p:nvSpPr>
        <p:spPr>
          <a:xfrm>
            <a:off x="354105" y="2379953"/>
            <a:ext cx="4104000" cy="2154436"/>
          </a:xfrm>
          <a:prstGeom prst="rect">
            <a:avLst/>
          </a:prstGeom>
        </p:spPr>
        <p:txBody>
          <a:bodyPr wrap="square" rtlCol="0">
            <a:spAutoFit/>
          </a:bodyPr>
          <a:lstStyle/>
          <a:p>
            <a:pPr algn="r">
              <a:spcBef>
                <a:spcPts val="600"/>
              </a:spcBef>
            </a:pPr>
            <a:r>
              <a:rPr lang="en-CA" sz="1800" b="1">
                <a:solidFill>
                  <a:srgbClr val="289D48"/>
                </a:solidFill>
                <a:latin typeface="Roboto Condensed Light" panose="02000000000000000000" pitchFamily="2" charset="0"/>
                <a:ea typeface="Roboto Condensed Light" panose="02000000000000000000" pitchFamily="2" charset="0"/>
              </a:rPr>
              <a:t>Applications</a:t>
            </a:r>
          </a:p>
          <a:p>
            <a:pPr marL="285750" indent="-285750" algn="r">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The UI design and content language is standardized and consistently applied</a:t>
            </a:r>
          </a:p>
          <a:p>
            <a:pPr marL="285750" indent="-285750" algn="r">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Applications are automatically versioned</a:t>
            </a:r>
          </a:p>
          <a:p>
            <a:pPr marL="285750" indent="-285750" algn="r">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Controlled application access and decision-making capabilities of the bot</a:t>
            </a:r>
          </a:p>
          <a:p>
            <a:pPr marL="285750" indent="-285750" algn="r">
              <a:spcBef>
                <a:spcPts val="600"/>
              </a:spcBef>
              <a:buFont typeface="Arial" panose="020B0604020202020204" pitchFamily="34" charset="0"/>
              <a:buChar char="•"/>
            </a:pPr>
            <a:r>
              <a:rPr lang="en-CA" sz="1600">
                <a:latin typeface="Roboto Condensed Light" panose="02000000000000000000" pitchFamily="2" charset="0"/>
                <a:ea typeface="Roboto Condensed Light" panose="02000000000000000000" pitchFamily="2" charset="0"/>
              </a:rPr>
              <a:t>Holistic bot portfolio management</a:t>
            </a:r>
          </a:p>
        </p:txBody>
      </p:sp>
    </p:spTree>
    <p:extLst>
      <p:ext uri="{BB962C8B-B14F-4D97-AF65-F5344CB8AC3E}">
        <p14:creationId xmlns:p14="http://schemas.microsoft.com/office/powerpoint/2010/main" val="3074901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A82DDAF-7E63-314D-A77A-10058488C653}"/>
              </a:ext>
            </a:extLst>
          </p:cNvPr>
          <p:cNvSpPr/>
          <p:nvPr/>
        </p:nvSpPr>
        <p:spPr>
          <a:xfrm>
            <a:off x="4828032" y="0"/>
            <a:ext cx="7365556" cy="6858000"/>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BFBA3F0-BE69-9047-B8FE-41DB55DBC887}"/>
              </a:ext>
            </a:extLst>
          </p:cNvPr>
          <p:cNvSpPr>
            <a:spLocks noGrp="1"/>
          </p:cNvSpPr>
          <p:nvPr>
            <p:ph type="body" sz="quarter" idx="11"/>
          </p:nvPr>
        </p:nvSpPr>
        <p:spPr>
          <a:xfrm>
            <a:off x="374088" y="2474975"/>
            <a:ext cx="3969312" cy="1728426"/>
          </a:xfrm>
        </p:spPr>
        <p:txBody>
          <a:bodyPr/>
          <a:lstStyle/>
          <a:p>
            <a:pPr>
              <a:lnSpc>
                <a:spcPct val="110000"/>
              </a:lnSpc>
              <a:spcBef>
                <a:spcPts val="0"/>
              </a:spcBef>
            </a:pPr>
            <a:r>
              <a:rPr lang="en-US">
                <a:latin typeface="Montserrat Light" pitchFamily="2" charset="77"/>
              </a:rPr>
              <a:t>Be prepared to answer:</a:t>
            </a:r>
          </a:p>
          <a:p>
            <a:pPr>
              <a:lnSpc>
                <a:spcPct val="110000"/>
              </a:lnSpc>
              <a:spcBef>
                <a:spcPts val="0"/>
              </a:spcBef>
            </a:pPr>
            <a:r>
              <a:rPr lang="en-US">
                <a:latin typeface="Montserrat Light" pitchFamily="2" charset="77"/>
              </a:rPr>
              <a:t>How will bots change the way I do my job?</a:t>
            </a:r>
          </a:p>
        </p:txBody>
      </p:sp>
      <p:sp>
        <p:nvSpPr>
          <p:cNvPr id="6" name="Title 5">
            <a:extLst>
              <a:ext uri="{FF2B5EF4-FFF2-40B4-BE49-F238E27FC236}">
                <a16:creationId xmlns:a16="http://schemas.microsoft.com/office/drawing/2014/main" id="{A8BFC59A-C0D9-2848-AB8D-5B5C8E97041D}"/>
              </a:ext>
            </a:extLst>
          </p:cNvPr>
          <p:cNvSpPr>
            <a:spLocks noGrp="1"/>
          </p:cNvSpPr>
          <p:nvPr>
            <p:ph type="title"/>
          </p:nvPr>
        </p:nvSpPr>
        <p:spPr>
          <a:xfrm>
            <a:off x="354105" y="639748"/>
            <a:ext cx="4290083" cy="1835227"/>
          </a:xfrm>
        </p:spPr>
        <p:txBody>
          <a:bodyPr/>
          <a:lstStyle/>
          <a:p>
            <a:r>
              <a:rPr lang="en-CA" sz="4000">
                <a:solidFill>
                  <a:srgbClr val="2476B7"/>
                </a:solidFill>
              </a:rPr>
              <a:t>Pay attention to organizational changes</a:t>
            </a:r>
            <a:endParaRPr lang="en-US" sz="4000">
              <a:solidFill>
                <a:srgbClr val="2476B7"/>
              </a:solidFill>
            </a:endParaRPr>
          </a:p>
        </p:txBody>
      </p:sp>
      <p:graphicFrame>
        <p:nvGraphicFramePr>
          <p:cNvPr id="14" name="Table 13">
            <a:extLst>
              <a:ext uri="{FF2B5EF4-FFF2-40B4-BE49-F238E27FC236}">
                <a16:creationId xmlns:a16="http://schemas.microsoft.com/office/drawing/2014/main" id="{92B7E2C3-051D-A846-8511-19C73F3EFFB5}"/>
              </a:ext>
            </a:extLst>
          </p:cNvPr>
          <p:cNvGraphicFramePr>
            <a:graphicFrameLocks noGrp="1"/>
          </p:cNvGraphicFramePr>
          <p:nvPr>
            <p:extLst>
              <p:ext uri="{D42A27DB-BD31-4B8C-83A1-F6EECF244321}">
                <p14:modId xmlns:p14="http://schemas.microsoft.com/office/powerpoint/2010/main" val="343220905"/>
              </p:ext>
            </p:extLst>
          </p:nvPr>
        </p:nvGraphicFramePr>
        <p:xfrm>
          <a:off x="4954334" y="719328"/>
          <a:ext cx="6388608" cy="5423214"/>
        </p:xfrm>
        <a:graphic>
          <a:graphicData uri="http://schemas.openxmlformats.org/drawingml/2006/table">
            <a:tbl>
              <a:tblPr firstRow="1" bandRow="1">
                <a:tableStyleId>{5C22544A-7EE6-4342-B048-85BDC9FD1C3A}</a:tableStyleId>
              </a:tblPr>
              <a:tblGrid>
                <a:gridCol w="890016">
                  <a:extLst>
                    <a:ext uri="{9D8B030D-6E8A-4147-A177-3AD203B41FA5}">
                      <a16:colId xmlns:a16="http://schemas.microsoft.com/office/drawing/2014/main" val="969920913"/>
                    </a:ext>
                  </a:extLst>
                </a:gridCol>
                <a:gridCol w="5498592">
                  <a:extLst>
                    <a:ext uri="{9D8B030D-6E8A-4147-A177-3AD203B41FA5}">
                      <a16:colId xmlns:a16="http://schemas.microsoft.com/office/drawing/2014/main" val="319046751"/>
                    </a:ext>
                  </a:extLst>
                </a:gridCol>
              </a:tblGrid>
              <a:tr h="903869">
                <a:tc>
                  <a:txBody>
                    <a:bodyPr/>
                    <a:lstStyle/>
                    <a:p>
                      <a:pPr algn="ctr"/>
                      <a:r>
                        <a:rPr lang="en-US" sz="4000" b="0" i="0">
                          <a:solidFill>
                            <a:srgbClr val="2576B7"/>
                          </a:solidFill>
                          <a:latin typeface="Montserrat Light" pitchFamily="2" charset="77"/>
                        </a:rPr>
                        <a:t>!</a:t>
                      </a:r>
                    </a:p>
                  </a:txBody>
                  <a:tcPr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i="0">
                          <a:solidFill>
                            <a:srgbClr val="000000"/>
                          </a:solidFill>
                          <a:latin typeface="Roboto Condensed Light" panose="02000000000000000000" pitchFamily="2" charset="0"/>
                          <a:ea typeface="Roboto Condensed Light" panose="02000000000000000000" pitchFamily="2" charset="0"/>
                        </a:rPr>
                        <a:t>Plan what will end users do with key processes automated and capacity freed up.</a:t>
                      </a:r>
                    </a:p>
                  </a:txBody>
                  <a:tcPr anchor="ctr">
                    <a:lnL w="12700" cmpd="sng">
                      <a:noFill/>
                    </a:lnL>
                    <a:lnR w="12700" cmpd="sng">
                      <a:noFill/>
                    </a:lnR>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02905411"/>
                  </a:ext>
                </a:extLst>
              </a:tr>
              <a:tr h="903869">
                <a:tc>
                  <a:txBody>
                    <a:bodyPr/>
                    <a:lstStyle/>
                    <a:p>
                      <a:pPr algn="ctr"/>
                      <a:r>
                        <a:rPr lang="en-US" sz="4000" b="0" i="0">
                          <a:solidFill>
                            <a:srgbClr val="2576B7"/>
                          </a:solidFill>
                          <a:latin typeface="Montserrat Light" pitchFamily="2" charset="77"/>
                        </a:rPr>
                        <a:t>!</a:t>
                      </a:r>
                    </a:p>
                  </a:txBody>
                  <a:tcPr anchor="ctr">
                    <a:lnL w="3175"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0" i="0">
                          <a:solidFill>
                            <a:srgbClr val="000000"/>
                          </a:solidFill>
                          <a:latin typeface="Roboto Condensed Light" panose="02000000000000000000" pitchFamily="2" charset="0"/>
                          <a:ea typeface="Roboto Condensed Light" panose="02000000000000000000" pitchFamily="2" charset="0"/>
                        </a:rPr>
                        <a:t>Address the transformational needs to optimize or redesign processes for the digital world involving RPA.</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314962"/>
                  </a:ext>
                </a:extLst>
              </a:tr>
              <a:tr h="903869">
                <a:tc>
                  <a:txBody>
                    <a:bodyPr/>
                    <a:lstStyle/>
                    <a:p>
                      <a:pPr algn="ctr"/>
                      <a:r>
                        <a:rPr lang="en-US" sz="4000" b="0" i="0">
                          <a:solidFill>
                            <a:srgbClr val="2576B7"/>
                          </a:solidFill>
                          <a:latin typeface="Montserrat Light" pitchFamily="2" charset="77"/>
                        </a:rPr>
                        <a:t>!</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i="0">
                          <a:solidFill>
                            <a:srgbClr val="000000"/>
                          </a:solidFill>
                          <a:latin typeface="Roboto Condensed Light" panose="02000000000000000000" pitchFamily="2" charset="0"/>
                          <a:ea typeface="Roboto Condensed Light" panose="02000000000000000000" pitchFamily="2" charset="0"/>
                        </a:rPr>
                        <a:t>Ensure continuous management and leadership support for refining business operations and shifts in role definitions.</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2133729328"/>
                  </a:ext>
                </a:extLst>
              </a:tr>
              <a:tr h="903869">
                <a:tc>
                  <a:txBody>
                    <a:bodyPr/>
                    <a:lstStyle/>
                    <a:p>
                      <a:pPr algn="ctr"/>
                      <a:r>
                        <a:rPr lang="en-US" sz="4000" b="0" i="0">
                          <a:solidFill>
                            <a:srgbClr val="2576B7"/>
                          </a:solidFill>
                          <a:latin typeface="Montserrat Light" pitchFamily="2" charset="77"/>
                        </a:rPr>
                        <a:t>!</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i="0">
                          <a:solidFill>
                            <a:srgbClr val="000000"/>
                          </a:solidFill>
                          <a:latin typeface="Roboto Condensed Light" panose="02000000000000000000" pitchFamily="2" charset="0"/>
                          <a:ea typeface="Roboto Condensed Light" panose="02000000000000000000" pitchFamily="2" charset="0"/>
                        </a:rPr>
                        <a:t>Build business and IT trust and empowerment by transitioning to BizDevOps practices.</a:t>
                      </a:r>
                    </a:p>
                  </a:txBody>
                  <a:tcPr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28151919"/>
                  </a:ext>
                </a:extLst>
              </a:tr>
              <a:tr h="903869">
                <a:tc>
                  <a:txBody>
                    <a:bodyPr/>
                    <a:lstStyle/>
                    <a:p>
                      <a:pPr algn="ctr"/>
                      <a:r>
                        <a:rPr lang="en-US" sz="4000" b="0" i="0">
                          <a:solidFill>
                            <a:srgbClr val="2576B7"/>
                          </a:solidFill>
                          <a:latin typeface="Montserrat Light" pitchFamily="2" charset="77"/>
                        </a:rPr>
                        <a:t>!</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i="0">
                          <a:solidFill>
                            <a:srgbClr val="000000"/>
                          </a:solidFill>
                          <a:latin typeface="Roboto Condensed Light" panose="02000000000000000000" pitchFamily="2" charset="0"/>
                          <a:ea typeface="Roboto Condensed Light" panose="02000000000000000000" pitchFamily="2" charset="0"/>
                        </a:rPr>
                        <a:t>Shift product ownership and management away from development and operations.</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50892230"/>
                  </a:ext>
                </a:extLst>
              </a:tr>
              <a:tr h="903869">
                <a:tc>
                  <a:txBody>
                    <a:bodyPr/>
                    <a:lstStyle/>
                    <a:p>
                      <a:pPr algn="ctr"/>
                      <a:r>
                        <a:rPr lang="en-US" sz="4000" b="0" i="0">
                          <a:solidFill>
                            <a:srgbClr val="2576B7"/>
                          </a:solidFill>
                          <a:latin typeface="Montserrat Light" pitchFamily="2" charset="77"/>
                        </a:rPr>
                        <a:t>!</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i="0">
                          <a:solidFill>
                            <a:srgbClr val="000000"/>
                          </a:solidFill>
                          <a:latin typeface="Roboto Condensed Light" panose="02000000000000000000" pitchFamily="2" charset="0"/>
                          <a:ea typeface="Roboto Condensed Light" panose="02000000000000000000" pitchFamily="2" charset="0"/>
                        </a:rPr>
                        <a:t>Establish an organizational body (e.g. center of excellence) to manage the growth, adoption, and delivery of RPA.</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noFill/>
                  </a:tcPr>
                </a:tc>
                <a:extLst>
                  <a:ext uri="{0D108BD9-81ED-4DB2-BD59-A6C34878D82A}">
                    <a16:rowId xmlns:a16="http://schemas.microsoft.com/office/drawing/2014/main" val="2783217523"/>
                  </a:ext>
                </a:extLst>
              </a:tr>
            </a:tbl>
          </a:graphicData>
        </a:graphic>
      </p:graphicFrame>
    </p:spTree>
    <p:extLst>
      <p:ext uri="{BB962C8B-B14F-4D97-AF65-F5344CB8AC3E}">
        <p14:creationId xmlns:p14="http://schemas.microsoft.com/office/powerpoint/2010/main" val="241121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97345" y="1193448"/>
            <a:ext cx="7146454" cy="1369278"/>
          </a:xfrm>
        </p:spPr>
        <p:txBody>
          <a:bodyPr/>
          <a:lstStyle/>
          <a:p>
            <a:r>
              <a:rPr lang="en-US"/>
              <a:t>The initial RPA deployment should be viewed as an IT productivity tool. RPA should be in the hands of IT until a more cross-functional governance model can be implemented.</a:t>
            </a:r>
          </a:p>
        </p:txBody>
      </p:sp>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377364" y="530021"/>
            <a:ext cx="7166436" cy="1130188"/>
          </a:xfrm>
        </p:spPr>
        <p:txBody>
          <a:bodyPr/>
          <a:lstStyle/>
          <a:p>
            <a:r>
              <a:rPr lang="en-US">
                <a:solidFill>
                  <a:srgbClr val="2576B7"/>
                </a:solidFill>
              </a:rPr>
              <a:t>Prototype your first bot</a:t>
            </a:r>
          </a:p>
        </p:txBody>
      </p:sp>
      <p:sp>
        <p:nvSpPr>
          <p:cNvPr id="4" name="Text Placeholder 3">
            <a:extLst>
              <a:ext uri="{FF2B5EF4-FFF2-40B4-BE49-F238E27FC236}">
                <a16:creationId xmlns:a16="http://schemas.microsoft.com/office/drawing/2014/main" id="{29B45843-4793-0D46-ADB9-5222430FB6D3}"/>
              </a:ext>
            </a:extLst>
          </p:cNvPr>
          <p:cNvSpPr>
            <a:spLocks noGrp="1"/>
          </p:cNvSpPr>
          <p:nvPr>
            <p:ph type="body" sz="quarter" idx="14"/>
          </p:nvPr>
        </p:nvSpPr>
        <p:spPr/>
        <p:txBody>
          <a:bodyPr/>
          <a:lstStyle/>
          <a:p>
            <a:pPr marL="14288">
              <a:lnSpc>
                <a:spcPct val="120000"/>
              </a:lnSpc>
            </a:pPr>
            <a:r>
              <a:rPr lang="en-US">
                <a:latin typeface="Montserrat Light" pitchFamily="2" charset="77"/>
              </a:rPr>
              <a:t>“The beauty of a POC is that it proves whether a solution will or won’t work in the confines of business’ customized environment. It also provides an opportunity to validate the software or platform selected and the commitment of the resources involved to ensure success of a larger program.”</a:t>
            </a:r>
          </a:p>
          <a:p>
            <a:pPr marL="14288">
              <a:lnSpc>
                <a:spcPct val="100000"/>
              </a:lnSpc>
            </a:pPr>
            <a:r>
              <a:rPr lang="en-US" sz="1200">
                <a:solidFill>
                  <a:srgbClr val="FFFFFF"/>
                </a:solidFill>
              </a:rPr>
              <a:t>– Tracy Lipasek</a:t>
            </a:r>
          </a:p>
        </p:txBody>
      </p:sp>
      <p:sp>
        <p:nvSpPr>
          <p:cNvPr id="9" name="Text Placeholder 7">
            <a:extLst>
              <a:ext uri="{FF2B5EF4-FFF2-40B4-BE49-F238E27FC236}">
                <a16:creationId xmlns:a16="http://schemas.microsoft.com/office/drawing/2014/main" id="{609DAFDB-6C35-4D32-8B6C-0924672CC41F}"/>
              </a:ext>
            </a:extLst>
          </p:cNvPr>
          <p:cNvSpPr txBox="1">
            <a:spLocks/>
          </p:cNvSpPr>
          <p:nvPr/>
        </p:nvSpPr>
        <p:spPr>
          <a:xfrm>
            <a:off x="371474" y="2669874"/>
            <a:ext cx="7350126" cy="4079841"/>
          </a:xfrm>
          <a:prstGeom prst="rect">
            <a:avLst/>
          </a:prstGeom>
          <a:solidFill>
            <a:schemeClr val="bg1">
              <a:lumMod val="95000"/>
            </a:schemeClr>
          </a:solidFill>
        </p:spPr>
        <p:txBody>
          <a:bodyPr lIns="72000" tIns="72000" rIns="72000" bIns="72000" numCol="1" spcCol="292608" anchor="ctr"/>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400" b="1"/>
              <a:t>What are your goals?</a:t>
            </a:r>
            <a:endParaRPr lang="en-US" sz="2400"/>
          </a:p>
          <a:p>
            <a:pPr marL="0" indent="0">
              <a:spcBef>
                <a:spcPts val="600"/>
              </a:spcBef>
              <a:buFont typeface="Arial" panose="020B0604020202020204" pitchFamily="34" charset="0"/>
              <a:buNone/>
            </a:pPr>
            <a:r>
              <a:rPr lang="en-US" sz="1600"/>
              <a:t>RPA requires an intimate understanding of business and IT operations at its lowest level along with all the cultural, processes and technology nuances. This reality comes with a number of risks and impacts that can only be validated through an RPA rollout. Strategically pick the right processes to gauge RPA fit and build a foundational practice.</a:t>
            </a:r>
          </a:p>
          <a:p>
            <a:pPr>
              <a:spcBef>
                <a:spcPts val="600"/>
              </a:spcBef>
            </a:pPr>
            <a:r>
              <a:rPr lang="en-US" sz="1600"/>
              <a:t>Level set stakeholder expectations of what RPA can and cannot achieve.</a:t>
            </a:r>
          </a:p>
          <a:p>
            <a:pPr>
              <a:spcBef>
                <a:spcPts val="600"/>
              </a:spcBef>
            </a:pPr>
            <a:r>
              <a:rPr lang="en-US" sz="1600"/>
              <a:t>Fill the knowledge and skills gaps required for RPA.</a:t>
            </a:r>
          </a:p>
          <a:p>
            <a:pPr>
              <a:spcBef>
                <a:spcPts val="600"/>
              </a:spcBef>
            </a:pPr>
            <a:r>
              <a:rPr lang="en-US" sz="1600"/>
              <a:t>Develop a vendor engagement and financing plan.</a:t>
            </a:r>
          </a:p>
          <a:p>
            <a:pPr>
              <a:spcBef>
                <a:spcPts val="600"/>
              </a:spcBef>
            </a:pPr>
            <a:r>
              <a:rPr lang="en-US" sz="1600"/>
              <a:t>Form a sustainable RPA delivery practice, including defined roles, processes, and tools.</a:t>
            </a:r>
          </a:p>
          <a:p>
            <a:pPr>
              <a:spcBef>
                <a:spcPts val="600"/>
              </a:spcBef>
            </a:pPr>
            <a:r>
              <a:rPr lang="en-US" sz="1600"/>
              <a:t>Fine tune operational systems to better support RPA.</a:t>
            </a:r>
          </a:p>
          <a:p>
            <a:pPr>
              <a:spcBef>
                <a:spcPts val="600"/>
              </a:spcBef>
            </a:pPr>
            <a:r>
              <a:rPr lang="en-US" sz="1600"/>
              <a:t>Build a team of RPA champions with the backing of senior management to fund future efforts and communicate RPA success.</a:t>
            </a:r>
          </a:p>
        </p:txBody>
      </p:sp>
    </p:spTree>
    <p:extLst>
      <p:ext uri="{BB962C8B-B14F-4D97-AF65-F5344CB8AC3E}">
        <p14:creationId xmlns:p14="http://schemas.microsoft.com/office/powerpoint/2010/main" val="401168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5" y="530021"/>
            <a:ext cx="11160561" cy="643029"/>
          </a:xfrm>
        </p:spPr>
        <p:txBody>
          <a:bodyPr/>
          <a:lstStyle/>
          <a:p>
            <a:r>
              <a:rPr lang="en-US">
                <a:solidFill>
                  <a:srgbClr val="2576B7"/>
                </a:solidFill>
              </a:rPr>
              <a:t>Gauge RPA value with the right metrics</a:t>
            </a:r>
          </a:p>
        </p:txBody>
      </p:sp>
      <p:sp>
        <p:nvSpPr>
          <p:cNvPr id="35" name="Text Placeholder 6">
            <a:extLst>
              <a:ext uri="{FF2B5EF4-FFF2-40B4-BE49-F238E27FC236}">
                <a16:creationId xmlns:a16="http://schemas.microsoft.com/office/drawing/2014/main" id="{F9645B4F-B6E8-4E5F-B4A8-965DC86C5D2A}"/>
              </a:ext>
            </a:extLst>
          </p:cNvPr>
          <p:cNvSpPr>
            <a:spLocks noGrp="1"/>
          </p:cNvSpPr>
          <p:nvPr>
            <p:ph type="body" sz="quarter" idx="11"/>
          </p:nvPr>
        </p:nvSpPr>
        <p:spPr>
          <a:xfrm>
            <a:off x="4535905" y="1395312"/>
            <a:ext cx="7354408" cy="456696"/>
          </a:xfrm>
        </p:spPr>
        <p:txBody>
          <a:bodyPr/>
          <a:lstStyle/>
          <a:p>
            <a:r>
              <a:rPr lang="en-US" dirty="0">
                <a:solidFill>
                  <a:srgbClr val="2476B7"/>
                </a:solidFill>
              </a:rPr>
              <a:t>Focus your effort on measuring key metrics.</a:t>
            </a:r>
          </a:p>
        </p:txBody>
      </p:sp>
      <p:graphicFrame>
        <p:nvGraphicFramePr>
          <p:cNvPr id="36" name="Table 35">
            <a:extLst>
              <a:ext uri="{FF2B5EF4-FFF2-40B4-BE49-F238E27FC236}">
                <a16:creationId xmlns:a16="http://schemas.microsoft.com/office/drawing/2014/main" id="{AEA97945-2185-48C7-97AD-43F7BEFE2452}"/>
              </a:ext>
            </a:extLst>
          </p:cNvPr>
          <p:cNvGraphicFramePr>
            <a:graphicFrameLocks noGrp="1"/>
          </p:cNvGraphicFramePr>
          <p:nvPr>
            <p:extLst>
              <p:ext uri="{D42A27DB-BD31-4B8C-83A1-F6EECF244321}">
                <p14:modId xmlns:p14="http://schemas.microsoft.com/office/powerpoint/2010/main" val="1519187726"/>
              </p:ext>
            </p:extLst>
          </p:nvPr>
        </p:nvGraphicFramePr>
        <p:xfrm>
          <a:off x="4535905" y="1879393"/>
          <a:ext cx="7462388" cy="44485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23802">
                  <a:extLst>
                    <a:ext uri="{9D8B030D-6E8A-4147-A177-3AD203B41FA5}">
                      <a16:colId xmlns:a16="http://schemas.microsoft.com/office/drawing/2014/main" val="866264451"/>
                    </a:ext>
                  </a:extLst>
                </a:gridCol>
                <a:gridCol w="2542148">
                  <a:extLst>
                    <a:ext uri="{9D8B030D-6E8A-4147-A177-3AD203B41FA5}">
                      <a16:colId xmlns:a16="http://schemas.microsoft.com/office/drawing/2014/main" val="20001"/>
                    </a:ext>
                  </a:extLst>
                </a:gridCol>
                <a:gridCol w="2296438">
                  <a:extLst>
                    <a:ext uri="{9D8B030D-6E8A-4147-A177-3AD203B41FA5}">
                      <a16:colId xmlns:a16="http://schemas.microsoft.com/office/drawing/2014/main" val="2703970457"/>
                    </a:ext>
                  </a:extLst>
                </a:gridCol>
              </a:tblGrid>
              <a:tr h="0">
                <a:tc gridSpan="3">
                  <a:txBody>
                    <a:bodyPr/>
                    <a:lstStyle/>
                    <a:p>
                      <a:pPr marL="0" indent="0">
                        <a:lnSpc>
                          <a:spcPts val="1000"/>
                        </a:lnSpc>
                        <a:spcBef>
                          <a:spcPts val="1000"/>
                        </a:spcBef>
                        <a:buFont typeface="Arial" panose="020B0604020202020204" pitchFamily="34" charset="0"/>
                        <a:buNone/>
                      </a:pPr>
                      <a:endParaRPr lang="en-US" sz="1000" b="0" i="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chemeClr val="accent1">
                            <a:lumMod val="60000"/>
                            <a:lumOff val="40000"/>
                          </a:schemeClr>
                        </a:gs>
                        <a:gs pos="95000">
                          <a:srgbClr val="2576B7"/>
                        </a:gs>
                      </a:gsLst>
                      <a:lin ang="3000000" scaled="0"/>
                    </a:gradFill>
                  </a:tcPr>
                </a:tc>
                <a:tc hMerge="1">
                  <a:txBody>
                    <a:bodyPr/>
                    <a:lstStyle/>
                    <a:p>
                      <a:endParaRPr lang="en-CA"/>
                    </a:p>
                  </a:txBody>
                  <a:tcPr/>
                </a:tc>
                <a:tc hMerge="1">
                  <a:txBody>
                    <a:bodyPr/>
                    <a:lstStyle/>
                    <a:p>
                      <a:pPr marL="285750" indent="-285750">
                        <a:lnSpc>
                          <a:spcPts val="1800"/>
                        </a:lnSpc>
                        <a:spcBef>
                          <a:spcPts val="1000"/>
                        </a:spcBef>
                        <a:buFont typeface="Arial" panose="020B0604020202020204" pitchFamily="34" charset="0"/>
                        <a:buChar char="•"/>
                      </a:pPr>
                      <a:endParaRPr lang="en-US" sz="1400" b="0" i="0">
                        <a:solidFill>
                          <a:srgbClr val="4A4A4A"/>
                        </a:solidFill>
                        <a:latin typeface="Roboto Condensed Light" panose="02000000000000000000" pitchFamily="2" charset="0"/>
                        <a:ea typeface="Roboto Condensed Light" panose="02000000000000000000" pitchFamily="2" charset="0"/>
                      </a:endParaRPr>
                    </a:p>
                  </a:txBody>
                  <a:tcPr marL="288000" marR="288000" marT="288000" marB="288000">
                    <a:gradFill>
                      <a:gsLst>
                        <a:gs pos="0">
                          <a:srgbClr val="00B0F0">
                            <a:alpha val="34000"/>
                          </a:srgbClr>
                        </a:gs>
                        <a:gs pos="95000">
                          <a:srgbClr val="2576B7"/>
                        </a:gs>
                      </a:gsLst>
                      <a:lin ang="3000000" scaled="0"/>
                    </a:gradFill>
                  </a:tcPr>
                </a:tc>
                <a:extLst>
                  <a:ext uri="{0D108BD9-81ED-4DB2-BD59-A6C34878D82A}">
                    <a16:rowId xmlns:a16="http://schemas.microsoft.com/office/drawing/2014/main" val="1610303713"/>
                  </a:ext>
                </a:extLst>
              </a:tr>
              <a:tr h="1131661">
                <a:tc>
                  <a:txBody>
                    <a:bodyPr/>
                    <a:lstStyle/>
                    <a:p>
                      <a:pPr marL="0" indent="0" rtl="0">
                        <a:lnSpc>
                          <a:spcPts val="1800"/>
                        </a:lnSpc>
                        <a:spcBef>
                          <a:spcPts val="1000"/>
                        </a:spcBef>
                        <a:buSzPts val="1100"/>
                        <a:buFont typeface="Arial" panose="020B0604020202020204" pitchFamily="34" charset="0"/>
                        <a:buNone/>
                        <a:tabLst/>
                      </a:pPr>
                      <a:r>
                        <a:rPr lang="en-US" sz="1400" b="1" i="0" u="none" strike="noStrike" baseline="0">
                          <a:solidFill>
                            <a:srgbClr val="4A4A4A"/>
                          </a:solidFill>
                          <a:latin typeface="Roboto Condensed Light" panose="02000000000000000000" pitchFamily="2" charset="0"/>
                          <a:ea typeface="Roboto Condensed Light" panose="02000000000000000000" pitchFamily="2" charset="0"/>
                        </a:rPr>
                        <a:t>Business Value </a:t>
                      </a:r>
                      <a:r>
                        <a:rPr lang="en-US" sz="1400" b="0" i="0" u="none" strike="noStrike" baseline="0">
                          <a:solidFill>
                            <a:srgbClr val="4A4A4A"/>
                          </a:solidFill>
                          <a:latin typeface="Roboto Condensed Light" panose="02000000000000000000" pitchFamily="2" charset="0"/>
                          <a:ea typeface="Roboto Condensed Light" panose="02000000000000000000" pitchFamily="2" charset="0"/>
                        </a:rPr>
                        <a:t>– The amount of value and benefits delivered.</a:t>
                      </a:r>
                    </a:p>
                  </a:txBody>
                  <a:tcPr marL="288000" marR="288000" marT="288000" marB="288000">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0" indent="0" rtl="0">
                        <a:lnSpc>
                          <a:spcPts val="1800"/>
                        </a:lnSpc>
                        <a:spcBef>
                          <a:spcPts val="1000"/>
                        </a:spcBef>
                        <a:buSzPts val="1100"/>
                        <a:buFont typeface="Arial" panose="020B0604020202020204" pitchFamily="34" charset="0"/>
                        <a:buNone/>
                        <a:tabLst/>
                      </a:pPr>
                      <a:r>
                        <a:rPr lang="en-US" sz="1400" b="0" i="0" u="none" strike="noStrike" baseline="0" dirty="0">
                          <a:solidFill>
                            <a:srgbClr val="4A4A4A"/>
                          </a:solidFill>
                          <a:latin typeface="Roboto Condensed Light" panose="02000000000000000000" pitchFamily="2" charset="0"/>
                          <a:ea typeface="Roboto Condensed Light" panose="02000000000000000000" pitchFamily="2" charset="0"/>
                        </a:rPr>
                        <a:t>Justify the investment and impact of RPA.</a:t>
                      </a:r>
                    </a:p>
                  </a:txBody>
                  <a:tcPr marL="288000" marR="288000" marT="288000" marB="28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mpd="sng">
                      <a:noFill/>
                    </a:lnT>
                    <a:solidFill>
                      <a:schemeClr val="bg1"/>
                    </a:solidFill>
                  </a:tcPr>
                </a:tc>
                <a:tc>
                  <a:txBody>
                    <a:bodyPr/>
                    <a:lstStyle/>
                    <a:p>
                      <a:pPr marL="0" indent="0">
                        <a:lnSpc>
                          <a:spcPts val="1800"/>
                        </a:lnSpc>
                        <a:spcBef>
                          <a:spcPts val="1000"/>
                        </a:spcBef>
                        <a:buFont typeface="Arial" panose="020B0604020202020204" pitchFamily="34" charset="0"/>
                        <a:buNone/>
                      </a:pPr>
                      <a:r>
                        <a:rPr lang="en-US" sz="1400" b="0" i="0" baseline="0">
                          <a:solidFill>
                            <a:srgbClr val="4A4A4A"/>
                          </a:solidFill>
                          <a:latin typeface="Roboto Condensed Light" panose="02000000000000000000" pitchFamily="2" charset="0"/>
                          <a:ea typeface="Roboto Condensed Light" panose="02000000000000000000" pitchFamily="2" charset="0"/>
                        </a:rPr>
                        <a:t>ROI, user productivity, IT satisfaction, operational costs, error rate</a:t>
                      </a:r>
                    </a:p>
                  </a:txBody>
                  <a:tcPr marL="288000" marR="288000" marT="288000" marB="288000">
                    <a:lnL w="3175" cap="flat" cmpd="sng" algn="ctr">
                      <a:solidFill>
                        <a:schemeClr val="bg1">
                          <a:lumMod val="75000"/>
                        </a:schemeClr>
                      </a:solidFill>
                      <a:prstDash val="solid"/>
                      <a:round/>
                      <a:headEnd type="none" w="med" len="med"/>
                      <a:tailEnd type="none" w="med" len="med"/>
                    </a:lnL>
                    <a:lnT w="38100" cmpd="sng">
                      <a:noFill/>
                    </a:lnT>
                    <a:solidFill>
                      <a:schemeClr val="bg1"/>
                    </a:solidFill>
                  </a:tcPr>
                </a:tc>
                <a:extLst>
                  <a:ext uri="{0D108BD9-81ED-4DB2-BD59-A6C34878D82A}">
                    <a16:rowId xmlns:a16="http://schemas.microsoft.com/office/drawing/2014/main" val="686074955"/>
                  </a:ext>
                </a:extLst>
              </a:tr>
              <a:tr h="677675">
                <a:tc>
                  <a:txBody>
                    <a:bodyPr/>
                    <a:lstStyle/>
                    <a:p>
                      <a:pPr marL="0" marR="0" lvl="0" indent="0" algn="l" defTabSz="914400" rtl="0" eaLnBrk="1" fontAlgn="auto" latinLnBrk="0" hangingPunct="1">
                        <a:lnSpc>
                          <a:spcPts val="1800"/>
                        </a:lnSpc>
                        <a:spcBef>
                          <a:spcPts val="1000"/>
                        </a:spcBef>
                        <a:spcAft>
                          <a:spcPts val="0"/>
                        </a:spcAft>
                        <a:buClrTx/>
                        <a:buSzPts val="1100"/>
                        <a:buFont typeface="Arial" panose="020B0604020202020204" pitchFamily="34" charset="0"/>
                        <a:buNone/>
                        <a:tabLst/>
                        <a:defRPr/>
                      </a:pPr>
                      <a:r>
                        <a:rPr lang="en-US" sz="1400" b="1" i="0" u="none" strike="noStrike" baseline="0">
                          <a:solidFill>
                            <a:srgbClr val="4A4A4A"/>
                          </a:solidFill>
                          <a:latin typeface="Roboto Condensed Light" panose="02000000000000000000" pitchFamily="2" charset="0"/>
                          <a:ea typeface="Roboto Condensed Light" panose="02000000000000000000" pitchFamily="2" charset="0"/>
                        </a:rPr>
                        <a:t>Product Quality </a:t>
                      </a:r>
                      <a:r>
                        <a:rPr lang="en-US" sz="1400" b="0" i="0" u="none" strike="noStrike" baseline="0">
                          <a:solidFill>
                            <a:srgbClr val="4A4A4A"/>
                          </a:solidFill>
                          <a:latin typeface="Roboto Condensed Light" panose="02000000000000000000" pitchFamily="2" charset="0"/>
                          <a:ea typeface="Roboto Condensed Light" panose="02000000000000000000" pitchFamily="2" charset="0"/>
                        </a:rPr>
                        <a:t>– Satisfaction of a product’s quality standards.</a:t>
                      </a:r>
                    </a:p>
                  </a:txBody>
                  <a:tcPr marL="288000" marR="288000" marT="288000" marB="288000">
                    <a:lnR w="3175" cap="flat" cmpd="sng" algn="ctr">
                      <a:solidFill>
                        <a:schemeClr val="bg1">
                          <a:lumMod val="75000"/>
                        </a:schemeClr>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ts val="1800"/>
                        </a:lnSpc>
                        <a:spcBef>
                          <a:spcPts val="1000"/>
                        </a:spcBef>
                        <a:spcAft>
                          <a:spcPts val="0"/>
                        </a:spcAft>
                        <a:buClrTx/>
                        <a:buSzPts val="1100"/>
                        <a:buFont typeface="Arial" panose="020B0604020202020204" pitchFamily="34" charset="0"/>
                        <a:buNone/>
                        <a:tabLst/>
                        <a:defRPr/>
                      </a:pPr>
                      <a:r>
                        <a:rPr lang="en-US" sz="1400" b="0" i="0" u="none" strike="noStrike" baseline="0" dirty="0">
                          <a:solidFill>
                            <a:srgbClr val="4A4A4A"/>
                          </a:solidFill>
                          <a:latin typeface="Roboto Condensed Light" panose="02000000000000000000" pitchFamily="2" charset="0"/>
                          <a:ea typeface="Roboto Condensed Light" panose="02000000000000000000" pitchFamily="2" charset="0"/>
                        </a:rPr>
                        <a:t>Predict maintenance and enhancement efforts given quality concerns.</a:t>
                      </a:r>
                    </a:p>
                  </a:txBody>
                  <a:tcPr marL="288000" marR="288000" marT="288000" marB="28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ts val="1800"/>
                        </a:lnSpc>
                        <a:spcBef>
                          <a:spcPts val="1000"/>
                        </a:spcBef>
                        <a:spcAft>
                          <a:spcPts val="0"/>
                        </a:spcAft>
                        <a:buClrTx/>
                        <a:buSzTx/>
                        <a:buFont typeface="Arial" panose="020B0604020202020204" pitchFamily="34" charset="0"/>
                        <a:buNone/>
                        <a:tabLst/>
                        <a:defRPr/>
                      </a:pPr>
                      <a:r>
                        <a:rPr lang="en-US" sz="1400" b="0" i="0">
                          <a:solidFill>
                            <a:srgbClr val="4A4A4A"/>
                          </a:solidFill>
                          <a:latin typeface="Roboto Condensed Light" panose="02000000000000000000" pitchFamily="2" charset="0"/>
                          <a:ea typeface="Roboto Condensed Light" panose="02000000000000000000" pitchFamily="2" charset="0"/>
                        </a:rPr>
                        <a:t>Cost of quality, defects, system dashboards, time to restore</a:t>
                      </a:r>
                    </a:p>
                  </a:txBody>
                  <a:tcPr marL="288000" marR="288000" marT="288000" marB="288000">
                    <a:lnL w="3175" cap="flat" cmpd="sng" algn="ctr">
                      <a:solidFill>
                        <a:schemeClr val="bg1">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956276343"/>
                  </a:ext>
                </a:extLst>
              </a:tr>
              <a:tr h="956526">
                <a:tc>
                  <a:txBody>
                    <a:bodyPr/>
                    <a:lstStyle/>
                    <a:p>
                      <a:pPr marL="0" marR="0" lvl="0" indent="0" algn="l" defTabSz="914400" rtl="0" eaLnBrk="1" fontAlgn="auto" latinLnBrk="0" hangingPunct="1">
                        <a:lnSpc>
                          <a:spcPts val="1800"/>
                        </a:lnSpc>
                        <a:spcBef>
                          <a:spcPts val="1000"/>
                        </a:spcBef>
                        <a:spcAft>
                          <a:spcPts val="0"/>
                        </a:spcAft>
                        <a:buClrTx/>
                        <a:buSzPts val="1100"/>
                        <a:buFont typeface="Arial" panose="020B0604020202020204" pitchFamily="34" charset="0"/>
                        <a:buNone/>
                        <a:tabLst/>
                        <a:defRPr/>
                      </a:pPr>
                      <a:r>
                        <a:rPr lang="en-US" sz="1400" b="1" i="0" u="none" strike="noStrike" baseline="0">
                          <a:solidFill>
                            <a:srgbClr val="4A4A4A"/>
                          </a:solidFill>
                          <a:latin typeface="Roboto Condensed Light" panose="02000000000000000000" pitchFamily="2" charset="0"/>
                          <a:ea typeface="Roboto Condensed Light" panose="02000000000000000000" pitchFamily="2" charset="0"/>
                        </a:rPr>
                        <a:t>Delivery Effectiveness </a:t>
                      </a:r>
                      <a:r>
                        <a:rPr lang="en-US" sz="1400" b="0" i="0" u="none" strike="noStrike" baseline="0">
                          <a:solidFill>
                            <a:srgbClr val="4A4A4A"/>
                          </a:solidFill>
                          <a:latin typeface="Roboto Condensed Light" panose="02000000000000000000" pitchFamily="2" charset="0"/>
                          <a:ea typeface="Roboto Condensed Light" panose="02000000000000000000" pitchFamily="2" charset="0"/>
                        </a:rPr>
                        <a:t>– The efficiency of RPA delivery.</a:t>
                      </a:r>
                    </a:p>
                  </a:txBody>
                  <a:tcPr marL="288000" marR="288000" marT="288000" marB="288000">
                    <a:lnR w="3175" cap="flat" cmpd="sng" algn="ctr">
                      <a:solidFill>
                        <a:schemeClr val="bg1">
                          <a:lumMod val="75000"/>
                        </a:schemeClr>
                      </a:solidFill>
                      <a:prstDash val="solid"/>
                      <a:round/>
                      <a:headEnd type="none" w="med" len="med"/>
                      <a:tailEnd type="none" w="med" len="med"/>
                    </a:lnR>
                    <a:solidFill>
                      <a:schemeClr val="bg1"/>
                    </a:solidFill>
                  </a:tcPr>
                </a:tc>
                <a:tc>
                  <a:txBody>
                    <a:bodyPr/>
                    <a:lstStyle/>
                    <a:p>
                      <a:pPr marL="0" indent="0" rtl="0">
                        <a:lnSpc>
                          <a:spcPts val="1800"/>
                        </a:lnSpc>
                        <a:spcBef>
                          <a:spcPts val="1000"/>
                        </a:spcBef>
                        <a:buSzPts val="1100"/>
                        <a:buFont typeface="Arial" panose="020B0604020202020204" pitchFamily="34" charset="0"/>
                        <a:buNone/>
                        <a:tabLst/>
                      </a:pPr>
                      <a:r>
                        <a:rPr lang="en-US" sz="1400" b="0" i="0" u="none" strike="noStrike" baseline="0" dirty="0">
                          <a:solidFill>
                            <a:srgbClr val="4A4A4A"/>
                          </a:solidFill>
                          <a:latin typeface="Roboto Condensed Light" panose="02000000000000000000" pitchFamily="2" charset="0"/>
                          <a:ea typeface="Roboto Condensed Light" panose="02000000000000000000" pitchFamily="2" charset="0"/>
                        </a:rPr>
                        <a:t>Identify constraints and opportunities to streamline delivery.</a:t>
                      </a:r>
                    </a:p>
                  </a:txBody>
                  <a:tcPr marL="288000" marR="288000" marT="288000" marB="28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solidFill>
                      <a:schemeClr val="bg1"/>
                    </a:solidFill>
                  </a:tcPr>
                </a:tc>
                <a:tc>
                  <a:txBody>
                    <a:bodyPr/>
                    <a:lstStyle/>
                    <a:p>
                      <a:pPr marL="0" indent="0">
                        <a:lnSpc>
                          <a:spcPts val="1800"/>
                        </a:lnSpc>
                        <a:spcBef>
                          <a:spcPts val="1000"/>
                        </a:spcBef>
                        <a:buFont typeface="Arial" panose="020B0604020202020204" pitchFamily="34" charset="0"/>
                        <a:buNone/>
                      </a:pPr>
                      <a:r>
                        <a:rPr lang="en-US" sz="1400" b="0" i="0" dirty="0">
                          <a:solidFill>
                            <a:srgbClr val="4A4A4A"/>
                          </a:solidFill>
                          <a:latin typeface="Roboto Condensed Light" panose="02000000000000000000" pitchFamily="2" charset="0"/>
                          <a:ea typeface="Roboto Condensed Light" panose="02000000000000000000" pitchFamily="2" charset="0"/>
                        </a:rPr>
                        <a:t>Lead time, hours spent, burndown, cost of RPA delivery</a:t>
                      </a:r>
                    </a:p>
                  </a:txBody>
                  <a:tcPr marL="288000" marR="288000" marT="288000" marB="288000">
                    <a:lnL w="3175" cap="flat" cmpd="sng" algn="ctr">
                      <a:solidFill>
                        <a:schemeClr val="bg1">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423315516"/>
                  </a:ext>
                </a:extLst>
              </a:tr>
            </a:tbl>
          </a:graphicData>
        </a:graphic>
      </p:graphicFrame>
      <p:sp>
        <p:nvSpPr>
          <p:cNvPr id="37" name="Text Placeholder 3">
            <a:extLst>
              <a:ext uri="{FF2B5EF4-FFF2-40B4-BE49-F238E27FC236}">
                <a16:creationId xmlns:a16="http://schemas.microsoft.com/office/drawing/2014/main" id="{88CEF2BB-EB1E-414B-8A66-8236229C7181}"/>
              </a:ext>
            </a:extLst>
          </p:cNvPr>
          <p:cNvSpPr txBox="1">
            <a:spLocks/>
          </p:cNvSpPr>
          <p:nvPr/>
        </p:nvSpPr>
        <p:spPr>
          <a:xfrm>
            <a:off x="5264382" y="2032851"/>
            <a:ext cx="926660" cy="360000"/>
          </a:xfrm>
          <a:prstGeom prst="rect">
            <a:avLst/>
          </a:prstGeom>
        </p:spPr>
        <p:txBody>
          <a:bodyPr lIns="0" tIns="0" rIns="0" bIns="0" anchor="ctr">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solidFill>
                  <a:schemeClr val="bg1"/>
                </a:solidFill>
                <a:latin typeface="Exo" panose="02000503000000000000" pitchFamily="2" charset="77"/>
              </a:rPr>
              <a:t>Category</a:t>
            </a:r>
          </a:p>
        </p:txBody>
      </p:sp>
      <p:sp>
        <p:nvSpPr>
          <p:cNvPr id="38" name="Text Placeholder 3">
            <a:extLst>
              <a:ext uri="{FF2B5EF4-FFF2-40B4-BE49-F238E27FC236}">
                <a16:creationId xmlns:a16="http://schemas.microsoft.com/office/drawing/2014/main" id="{78A1FCD5-3B7F-4429-A537-9D188D2189AF}"/>
              </a:ext>
            </a:extLst>
          </p:cNvPr>
          <p:cNvSpPr txBox="1">
            <a:spLocks/>
          </p:cNvSpPr>
          <p:nvPr/>
        </p:nvSpPr>
        <p:spPr>
          <a:xfrm>
            <a:off x="10343156" y="2032851"/>
            <a:ext cx="971000" cy="360000"/>
          </a:xfrm>
          <a:prstGeom prst="rect">
            <a:avLst/>
          </a:prstGeom>
        </p:spPr>
        <p:txBody>
          <a:bodyPr lIns="0" tIns="0" rIns="0" bIns="0" anchor="ctr">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chemeClr val="bg1"/>
                </a:solidFill>
                <a:latin typeface="Exo" panose="02000503000000000000" pitchFamily="2" charset="77"/>
              </a:rPr>
              <a:t>Examples</a:t>
            </a:r>
          </a:p>
        </p:txBody>
      </p:sp>
      <p:sp>
        <p:nvSpPr>
          <p:cNvPr id="39" name="Text Placeholder 3">
            <a:extLst>
              <a:ext uri="{FF2B5EF4-FFF2-40B4-BE49-F238E27FC236}">
                <a16:creationId xmlns:a16="http://schemas.microsoft.com/office/drawing/2014/main" id="{9986B104-68C6-4A55-AFE5-5559F566C39D}"/>
              </a:ext>
            </a:extLst>
          </p:cNvPr>
          <p:cNvSpPr txBox="1">
            <a:spLocks/>
          </p:cNvSpPr>
          <p:nvPr/>
        </p:nvSpPr>
        <p:spPr>
          <a:xfrm>
            <a:off x="7803769" y="2032851"/>
            <a:ext cx="926660" cy="360000"/>
          </a:xfrm>
          <a:prstGeom prst="rect">
            <a:avLst/>
          </a:prstGeom>
        </p:spPr>
        <p:txBody>
          <a:bodyPr lIns="0" tIns="0" rIns="0" bIns="0" anchor="ctr">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solidFill>
                  <a:schemeClr val="bg1"/>
                </a:solidFill>
                <a:latin typeface="Exo" panose="02000503000000000000" pitchFamily="2" charset="77"/>
              </a:rPr>
              <a:t>Purpose</a:t>
            </a:r>
          </a:p>
        </p:txBody>
      </p:sp>
      <p:sp>
        <p:nvSpPr>
          <p:cNvPr id="40" name="Text Placeholder 6">
            <a:extLst>
              <a:ext uri="{FF2B5EF4-FFF2-40B4-BE49-F238E27FC236}">
                <a16:creationId xmlns:a16="http://schemas.microsoft.com/office/drawing/2014/main" id="{4D68609D-07EB-47EC-9B70-7FA645F719CC}"/>
              </a:ext>
            </a:extLst>
          </p:cNvPr>
          <p:cNvSpPr txBox="1">
            <a:spLocks/>
          </p:cNvSpPr>
          <p:nvPr/>
        </p:nvSpPr>
        <p:spPr>
          <a:xfrm>
            <a:off x="354105" y="3126589"/>
            <a:ext cx="3987159" cy="1728426"/>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latin typeface="Roboto Condensed Light" panose="02000000000000000000" pitchFamily="2" charset="0"/>
                <a:ea typeface="Roboto Condensed Light" panose="02000000000000000000" pitchFamily="2" charset="0"/>
              </a:rPr>
              <a:t>Metrics are a powerful way to drive behavior change in your organization. But metrics are highly prone to creating unexpected outcomes and so they must be used with great care. Use metrics judiciously to avoid gaming or ambivalent behavior, productivity loss, and unintended consequences.</a:t>
            </a:r>
          </a:p>
          <a:p>
            <a:pPr>
              <a:lnSpc>
                <a:spcPct val="100000"/>
              </a:lnSpc>
              <a:spcBef>
                <a:spcPts val="0"/>
              </a:spcBef>
            </a:pPr>
            <a:endParaRPr lang="en-US" sz="2000" dirty="0">
              <a:latin typeface="Roboto Condensed Light" panose="02000000000000000000" pitchFamily="2" charset="0"/>
              <a:ea typeface="Roboto Condensed Light" panose="02000000000000000000" pitchFamily="2" charset="0"/>
            </a:endParaRPr>
          </a:p>
          <a:p>
            <a:pPr marL="0" indent="0">
              <a:lnSpc>
                <a:spcPct val="100000"/>
              </a:lnSpc>
              <a:spcBef>
                <a:spcPts val="0"/>
              </a:spcBef>
              <a:buNone/>
            </a:pPr>
            <a:r>
              <a:rPr lang="en-US" sz="2000" dirty="0">
                <a:latin typeface="Roboto Condensed Light" panose="02000000000000000000" pitchFamily="2" charset="0"/>
                <a:ea typeface="Roboto Condensed Light" panose="02000000000000000000" pitchFamily="2" charset="0"/>
              </a:rPr>
              <a:t>See Info-Tech’s </a:t>
            </a:r>
            <a:r>
              <a:rPr lang="en-US" sz="2000" i="1" dirty="0">
                <a:solidFill>
                  <a:schemeClr val="accent1"/>
                </a:solidFill>
                <a:latin typeface="Roboto Condensed Light" panose="02000000000000000000" pitchFamily="2" charset="0"/>
                <a:ea typeface="Roboto Condensed Light" panose="02000000000000000000" pitchFamily="2" charset="0"/>
                <a:hlinkClick r:id="rId3"/>
              </a:rPr>
              <a:t>Select and Use SDLC Metrics Effectively</a:t>
            </a:r>
            <a:r>
              <a:rPr lang="en-US" sz="2000" i="1" dirty="0">
                <a:solidFill>
                  <a:schemeClr val="accent1"/>
                </a:solidFill>
                <a:latin typeface="Roboto Condensed Light" panose="02000000000000000000" pitchFamily="2" charset="0"/>
                <a:ea typeface="Roboto Condensed Light" panose="02000000000000000000" pitchFamily="2" charset="0"/>
              </a:rPr>
              <a:t> </a:t>
            </a:r>
            <a:r>
              <a:rPr lang="en-US" sz="2000" dirty="0">
                <a:latin typeface="Roboto Condensed Light" panose="02000000000000000000" pitchFamily="2" charset="0"/>
                <a:ea typeface="Roboto Condensed Light" panose="02000000000000000000" pitchFamily="2" charset="0"/>
              </a:rPr>
              <a:t>blueprint for more information on metrics good practices.</a:t>
            </a:r>
          </a:p>
        </p:txBody>
      </p:sp>
    </p:spTree>
    <p:extLst>
      <p:ext uri="{BB962C8B-B14F-4D97-AF65-F5344CB8AC3E}">
        <p14:creationId xmlns:p14="http://schemas.microsoft.com/office/powerpoint/2010/main" val="7853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2F4E38-B90C-4211-93E2-6BEE5B82EF49}"/>
              </a:ext>
            </a:extLst>
          </p:cNvPr>
          <p:cNvSpPr/>
          <p:nvPr/>
        </p:nvSpPr>
        <p:spPr>
          <a:xfrm>
            <a:off x="0" y="0"/>
            <a:ext cx="491490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5E92"/>
              </a:solidFill>
            </a:endParaRPr>
          </a:p>
        </p:txBody>
      </p:sp>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a:xfrm>
            <a:off x="354107" y="530021"/>
            <a:ext cx="4255994" cy="1130188"/>
          </a:xfrm>
        </p:spPr>
        <p:txBody>
          <a:bodyPr>
            <a:noAutofit/>
          </a:bodyPr>
          <a:lstStyle/>
          <a:p>
            <a:r>
              <a:rPr lang="en-US">
                <a:solidFill>
                  <a:schemeClr val="bg1"/>
                </a:solidFill>
              </a:rPr>
              <a:t>Analyst</a:t>
            </a:r>
            <a:br>
              <a:rPr lang="en-US">
                <a:solidFill>
                  <a:schemeClr val="bg1"/>
                </a:solidFill>
              </a:rPr>
            </a:br>
            <a:r>
              <a:rPr lang="en-US">
                <a:solidFill>
                  <a:schemeClr val="bg1"/>
                </a:solidFill>
              </a:rPr>
              <a:t>Perspective</a:t>
            </a:r>
          </a:p>
        </p:txBody>
      </p:sp>
      <p:sp>
        <p:nvSpPr>
          <p:cNvPr id="8" name="Text Placeholder 7"/>
          <p:cNvSpPr>
            <a:spLocks noGrp="1"/>
          </p:cNvSpPr>
          <p:nvPr>
            <p:ph type="body" sz="quarter" idx="13"/>
          </p:nvPr>
        </p:nvSpPr>
        <p:spPr>
          <a:xfrm>
            <a:off x="5238246" y="5120360"/>
            <a:ext cx="3737312" cy="1269682"/>
          </a:xfrm>
        </p:spPr>
        <p:txBody>
          <a:bodyPr>
            <a:noAutofit/>
          </a:bodyPr>
          <a:lstStyle/>
          <a:p>
            <a:r>
              <a:rPr lang="en-US"/>
              <a:t>Andrew Kum-Seun</a:t>
            </a:r>
            <a:br>
              <a:rPr lang="en-US"/>
            </a:br>
            <a:r>
              <a:rPr lang="en-US">
                <a:latin typeface="Montserrat Light" panose="020B0604020202020204" charset="0"/>
              </a:rPr>
              <a:t>Senior Research Analyst, Application Delivery and Application Management</a:t>
            </a:r>
            <a:br>
              <a:rPr lang="en-US">
                <a:latin typeface="Montserrat Light" panose="020B0604020202020204" charset="0"/>
              </a:rPr>
            </a:br>
            <a:r>
              <a:rPr lang="en-US">
                <a:latin typeface="Montserrat Light" panose="020B0604020202020204" charset="0"/>
              </a:rPr>
              <a:t>Info-Tech Research Group</a:t>
            </a:r>
            <a:endParaRPr lang="en-CA">
              <a:latin typeface="Montserrat Light" panose="020B0604020202020204" charset="0"/>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5243286" y="1753405"/>
            <a:ext cx="6661150" cy="2859160"/>
          </a:xfrm>
          <a:prstGeom prst="rect">
            <a:avLst/>
          </a:prstGeom>
        </p:spPr>
        <p:txBody>
          <a:bodyPr anchor="ctr">
            <a:noAutofit/>
          </a:bodyPr>
          <a:lstStyle/>
          <a:p>
            <a:pPr marL="0" marR="3081" indent="0" algn="ctr">
              <a:lnSpc>
                <a:spcPct val="101000"/>
              </a:lnSpc>
              <a:spcBef>
                <a:spcPts val="58"/>
              </a:spcBef>
              <a:buNone/>
            </a:pPr>
            <a:r>
              <a:rPr lang="en-US" sz="2800"/>
              <a:t>The biggest challenge with RPA is not the technology. Rather, it is the organizational changes required to bring business and IT together to jointly own and deliver successful RPA bots.</a:t>
            </a:r>
          </a:p>
        </p:txBody>
      </p:sp>
      <p:sp>
        <p:nvSpPr>
          <p:cNvPr id="6" name="Rectangle 5">
            <a:extLst>
              <a:ext uri="{FF2B5EF4-FFF2-40B4-BE49-F238E27FC236}">
                <a16:creationId xmlns:a16="http://schemas.microsoft.com/office/drawing/2014/main" id="{CA77F5FC-FE14-7A4D-AA82-AFE3CFD0AC20}"/>
              </a:ext>
            </a:extLst>
          </p:cNvPr>
          <p:cNvSpPr/>
          <p:nvPr/>
        </p:nvSpPr>
        <p:spPr>
          <a:xfrm>
            <a:off x="5232400" y="4839462"/>
            <a:ext cx="6624638"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Roboto Condensed Light" panose="02000000000000000000" pitchFamily="2" charset="0"/>
            </a:endParaRPr>
          </a:p>
        </p:txBody>
      </p:sp>
      <p:sp>
        <p:nvSpPr>
          <p:cNvPr id="9" name="Text Placeholder 8">
            <a:extLst>
              <a:ext uri="{FF2B5EF4-FFF2-40B4-BE49-F238E27FC236}">
                <a16:creationId xmlns:a16="http://schemas.microsoft.com/office/drawing/2014/main" id="{E0DC4017-ABF7-4D1A-A825-913E0529A3B8}"/>
              </a:ext>
            </a:extLst>
          </p:cNvPr>
          <p:cNvSpPr>
            <a:spLocks noGrp="1"/>
          </p:cNvSpPr>
          <p:nvPr>
            <p:ph type="body" sz="quarter" idx="11"/>
          </p:nvPr>
        </p:nvSpPr>
        <p:spPr>
          <a:xfrm>
            <a:off x="367657" y="1667939"/>
            <a:ext cx="4547243" cy="770461"/>
          </a:xfrm>
        </p:spPr>
        <p:txBody>
          <a:bodyPr/>
          <a:lstStyle/>
          <a:p>
            <a:r>
              <a:rPr lang="en-US">
                <a:solidFill>
                  <a:schemeClr val="bg1"/>
                </a:solidFill>
              </a:rPr>
              <a:t>Set the right foundations</a:t>
            </a:r>
            <a:endParaRPr lang="en-CA">
              <a:solidFill>
                <a:schemeClr val="bg1"/>
              </a:solidFill>
            </a:endParaRPr>
          </a:p>
        </p:txBody>
      </p:sp>
      <p:pic>
        <p:nvPicPr>
          <p:cNvPr id="11" name="Picture 10">
            <a:extLst>
              <a:ext uri="{FF2B5EF4-FFF2-40B4-BE49-F238E27FC236}">
                <a16:creationId xmlns:a16="http://schemas.microsoft.com/office/drawing/2014/main" id="{B63FC37D-988E-4B38-8632-993F01B8D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875" y="2322451"/>
            <a:ext cx="2097150" cy="2097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802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5" y="530021"/>
            <a:ext cx="11160561" cy="643029"/>
          </a:xfrm>
        </p:spPr>
        <p:txBody>
          <a:bodyPr/>
          <a:lstStyle/>
          <a:p>
            <a:r>
              <a:rPr lang="en-US">
                <a:solidFill>
                  <a:srgbClr val="2576B7"/>
                </a:solidFill>
              </a:rPr>
              <a:t>Document your RPA pilot with Info-Tech’s template</a:t>
            </a:r>
          </a:p>
        </p:txBody>
      </p:sp>
      <p:sp>
        <p:nvSpPr>
          <p:cNvPr id="11" name="TextBox 10">
            <a:extLst>
              <a:ext uri="{FF2B5EF4-FFF2-40B4-BE49-F238E27FC236}">
                <a16:creationId xmlns:a16="http://schemas.microsoft.com/office/drawing/2014/main" id="{70E217AB-7F6D-45B8-91CA-91B3249FE15D}"/>
              </a:ext>
            </a:extLst>
          </p:cNvPr>
          <p:cNvSpPr txBox="1"/>
          <p:nvPr/>
        </p:nvSpPr>
        <p:spPr>
          <a:xfrm>
            <a:off x="251520" y="1754568"/>
            <a:ext cx="8364034" cy="646331"/>
          </a:xfrm>
          <a:prstGeom prst="rect">
            <a:avLst/>
          </a:prstGeom>
        </p:spPr>
        <p:txBody>
          <a:bodyPr wrap="square" rtlCol="0">
            <a:spAutoFit/>
          </a:bodyPr>
          <a:lstStyle/>
          <a:p>
            <a:r>
              <a:rPr lang="en-CA" sz="1800">
                <a:latin typeface="Roboto Condensed Light" panose="02000000000000000000" pitchFamily="2" charset="0"/>
                <a:ea typeface="Roboto Condensed Light" panose="02000000000000000000" pitchFamily="2" charset="0"/>
              </a:rPr>
              <a:t>Based on the step-by-step exercises performed in this blueprint, transcribe the key outputs into the </a:t>
            </a:r>
            <a:r>
              <a:rPr lang="en-CA" sz="1800" i="1" u="sng">
                <a:solidFill>
                  <a:schemeClr val="accent1"/>
                </a:solidFill>
                <a:latin typeface="Roboto Condensed Light" panose="02000000000000000000" pitchFamily="2" charset="0"/>
                <a:ea typeface="Roboto Condensed Light" panose="02000000000000000000" pitchFamily="2" charset="0"/>
                <a:hlinkClick r:id="rId3"/>
              </a:rPr>
              <a:t>RPA Pilot Playbook Template</a:t>
            </a:r>
            <a:r>
              <a:rPr lang="en-CA" sz="1800" i="1">
                <a:latin typeface="Roboto Condensed Light" panose="02000000000000000000" pitchFamily="2" charset="0"/>
                <a:ea typeface="Roboto Condensed Light" panose="02000000000000000000" pitchFamily="2" charset="0"/>
              </a:rPr>
              <a:t>.</a:t>
            </a:r>
            <a:endParaRPr lang="en-CA" sz="1800">
              <a:latin typeface="Roboto Condensed Light" panose="02000000000000000000" pitchFamily="2" charset="0"/>
              <a:ea typeface="Roboto Condensed Light" panose="02000000000000000000" pitchFamily="2" charset="0"/>
            </a:endParaRPr>
          </a:p>
        </p:txBody>
      </p:sp>
      <p:graphicFrame>
        <p:nvGraphicFramePr>
          <p:cNvPr id="18" name="Table 17">
            <a:extLst>
              <a:ext uri="{FF2B5EF4-FFF2-40B4-BE49-F238E27FC236}">
                <a16:creationId xmlns:a16="http://schemas.microsoft.com/office/drawing/2014/main" id="{FD81AB55-717A-49C7-A4C3-9A0E80983C55}"/>
              </a:ext>
            </a:extLst>
          </p:cNvPr>
          <p:cNvGraphicFramePr>
            <a:graphicFrameLocks noGrp="1"/>
          </p:cNvGraphicFramePr>
          <p:nvPr>
            <p:extLst>
              <p:ext uri="{D42A27DB-BD31-4B8C-83A1-F6EECF244321}">
                <p14:modId xmlns:p14="http://schemas.microsoft.com/office/powerpoint/2010/main" val="1270795011"/>
              </p:ext>
            </p:extLst>
          </p:nvPr>
        </p:nvGraphicFramePr>
        <p:xfrm>
          <a:off x="251519" y="2644992"/>
          <a:ext cx="5487543" cy="2693114"/>
        </p:xfrm>
        <a:graphic>
          <a:graphicData uri="http://schemas.openxmlformats.org/drawingml/2006/table">
            <a:tbl>
              <a:tblPr firstRow="1" bandRow="1">
                <a:tableStyleId>{5C22544A-7EE6-4342-B048-85BDC9FD1C3A}</a:tableStyleId>
              </a:tblPr>
              <a:tblGrid>
                <a:gridCol w="3505600">
                  <a:extLst>
                    <a:ext uri="{9D8B030D-6E8A-4147-A177-3AD203B41FA5}">
                      <a16:colId xmlns:a16="http://schemas.microsoft.com/office/drawing/2014/main" val="20000"/>
                    </a:ext>
                  </a:extLst>
                </a:gridCol>
                <a:gridCol w="1981943">
                  <a:extLst>
                    <a:ext uri="{9D8B030D-6E8A-4147-A177-3AD203B41FA5}">
                      <a16:colId xmlns:a16="http://schemas.microsoft.com/office/drawing/2014/main" val="20001"/>
                    </a:ext>
                  </a:extLst>
                </a:gridCol>
              </a:tblGrid>
              <a:tr h="288000">
                <a:tc>
                  <a:txBody>
                    <a:bodyPr/>
                    <a:lstStyle/>
                    <a:p>
                      <a:r>
                        <a:rPr lang="en-CA" sz="1600">
                          <a:latin typeface="Roboto Condensed Light" panose="02000000000000000000" pitchFamily="2" charset="0"/>
                          <a:ea typeface="Roboto Condensed Light" panose="02000000000000000000" pitchFamily="2" charset="0"/>
                        </a:rPr>
                        <a:t>Quick Reference</a:t>
                      </a:r>
                    </a:p>
                  </a:txBody>
                  <a:tcPr anchor="ctr"/>
                </a:tc>
                <a:tc>
                  <a:txBody>
                    <a:bodyPr/>
                    <a:lstStyle/>
                    <a:p>
                      <a:r>
                        <a:rPr lang="en-CA" sz="1600">
                          <a:latin typeface="Roboto Condensed Light" panose="02000000000000000000" pitchFamily="2" charset="0"/>
                          <a:ea typeface="Roboto Condensed Light" panose="02000000000000000000" pitchFamily="2" charset="0"/>
                        </a:rPr>
                        <a:t>Matching Steps in Blueprint</a:t>
                      </a:r>
                    </a:p>
                  </a:txBody>
                  <a:tcPr anchor="ctr"/>
                </a:tc>
                <a:extLst>
                  <a:ext uri="{0D108BD9-81ED-4DB2-BD59-A6C34878D82A}">
                    <a16:rowId xmlns:a16="http://schemas.microsoft.com/office/drawing/2014/main" val="10000"/>
                  </a:ext>
                </a:extLst>
              </a:tr>
              <a:tr h="288000">
                <a:tc>
                  <a:txBody>
                    <a:bodyPr/>
                    <a:lstStyle/>
                    <a:p>
                      <a:r>
                        <a:rPr lang="en-US" sz="1600">
                          <a:latin typeface="Roboto Condensed Light" panose="02000000000000000000" pitchFamily="2" charset="0"/>
                          <a:ea typeface="Roboto Condensed Light" panose="02000000000000000000" pitchFamily="2" charset="0"/>
                        </a:rPr>
                        <a:t>Introduction</a:t>
                      </a:r>
                      <a:endParaRPr lang="en-CA" sz="1600">
                        <a:latin typeface="Roboto Condensed Light" panose="02000000000000000000" pitchFamily="2" charset="0"/>
                        <a:ea typeface="Roboto Condensed Light"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latin typeface="Roboto Condensed Light" panose="02000000000000000000" pitchFamily="2" charset="0"/>
                          <a:ea typeface="Roboto Condensed Light" panose="02000000000000000000" pitchFamily="2" charset="0"/>
                        </a:rPr>
                        <a:t>Edit where appropriate</a:t>
                      </a:r>
                    </a:p>
                  </a:txBody>
                  <a:tcPr anchor="ctr"/>
                </a:tc>
                <a:extLst>
                  <a:ext uri="{0D108BD9-81ED-4DB2-BD59-A6C34878D82A}">
                    <a16:rowId xmlns:a16="http://schemas.microsoft.com/office/drawing/2014/main" val="10001"/>
                  </a:ext>
                </a:extLst>
              </a:tr>
              <a:tr h="288000">
                <a:tc>
                  <a:txBody>
                    <a:bodyPr/>
                    <a:lstStyle/>
                    <a:p>
                      <a:r>
                        <a:rPr lang="en-US" sz="1600">
                          <a:latin typeface="Roboto Condensed Light" panose="02000000000000000000" pitchFamily="2" charset="0"/>
                          <a:ea typeface="Roboto Condensed Light" panose="02000000000000000000" pitchFamily="2" charset="0"/>
                        </a:rPr>
                        <a:t>Objectives and Metrics</a:t>
                      </a:r>
                      <a:endParaRPr lang="en-CA" sz="1600">
                        <a:latin typeface="Roboto Condensed Light" panose="02000000000000000000" pitchFamily="2" charset="0"/>
                        <a:ea typeface="Roboto Condensed Light" panose="02000000000000000000" pitchFamily="2" charset="0"/>
                      </a:endParaRPr>
                    </a:p>
                  </a:txBody>
                  <a:tcPr anchor="ctr"/>
                </a:tc>
                <a:tc>
                  <a:txBody>
                    <a:bodyPr/>
                    <a:lstStyle/>
                    <a:p>
                      <a:r>
                        <a:rPr lang="en-US" sz="1600">
                          <a:latin typeface="Roboto Condensed Light" panose="02000000000000000000" pitchFamily="2" charset="0"/>
                          <a:ea typeface="Roboto Condensed Light" panose="02000000000000000000" pitchFamily="2" charset="0"/>
                        </a:rPr>
                        <a:t>1</a:t>
                      </a:r>
                      <a:r>
                        <a:rPr lang="en-CA" sz="1600">
                          <a:latin typeface="Roboto Condensed Light" panose="02000000000000000000" pitchFamily="2" charset="0"/>
                          <a:ea typeface="Roboto Condensed Light" panose="02000000000000000000" pitchFamily="2" charset="0"/>
                        </a:rPr>
                        <a:t>.1</a:t>
                      </a:r>
                    </a:p>
                  </a:txBody>
                  <a:tcPr anchor="ctr"/>
                </a:tc>
                <a:extLst>
                  <a:ext uri="{0D108BD9-81ED-4DB2-BD59-A6C34878D82A}">
                    <a16:rowId xmlns:a16="http://schemas.microsoft.com/office/drawing/2014/main" val="10002"/>
                  </a:ext>
                </a:extLst>
              </a:tr>
              <a:tr h="437594">
                <a:tc>
                  <a:txBody>
                    <a:bodyPr/>
                    <a:lstStyle/>
                    <a:p>
                      <a:r>
                        <a:rPr lang="en-US" sz="1600">
                          <a:latin typeface="Roboto Condensed Light" panose="02000000000000000000" pitchFamily="2" charset="0"/>
                          <a:ea typeface="Roboto Condensed Light" panose="02000000000000000000" pitchFamily="2" charset="0"/>
                        </a:rPr>
                        <a:t>Product Governance</a:t>
                      </a:r>
                      <a:endParaRPr lang="en-CA" sz="1600">
                        <a:latin typeface="Roboto Condensed Light" panose="02000000000000000000" pitchFamily="2" charset="0"/>
                        <a:ea typeface="Roboto Condensed Light" panose="02000000000000000000" pitchFamily="2" charset="0"/>
                      </a:endParaRPr>
                    </a:p>
                  </a:txBody>
                  <a:tcPr anchor="ctr"/>
                </a:tc>
                <a:tc>
                  <a:txBody>
                    <a:bodyPr/>
                    <a:lstStyle/>
                    <a:p>
                      <a:r>
                        <a:rPr lang="en-US" sz="1600">
                          <a:latin typeface="Roboto Condensed Light" panose="02000000000000000000" pitchFamily="2" charset="0"/>
                          <a:ea typeface="Roboto Condensed Light" panose="02000000000000000000" pitchFamily="2" charset="0"/>
                        </a:rPr>
                        <a:t>1.2, 1.3</a:t>
                      </a:r>
                      <a:endParaRPr lang="en-CA" sz="160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0003"/>
                  </a:ext>
                </a:extLst>
              </a:tr>
              <a:tr h="288000">
                <a:tc>
                  <a:txBody>
                    <a:bodyPr/>
                    <a:lstStyle/>
                    <a:p>
                      <a:r>
                        <a:rPr lang="en-US" sz="1600">
                          <a:latin typeface="Roboto Condensed Light" panose="02000000000000000000" pitchFamily="2" charset="0"/>
                          <a:ea typeface="Roboto Condensed Light" panose="02000000000000000000" pitchFamily="2" charset="0"/>
                        </a:rPr>
                        <a:t>RPA Delivery Governance</a:t>
                      </a:r>
                      <a:endParaRPr lang="en-CA" sz="1600">
                        <a:latin typeface="Roboto Condensed Light" panose="02000000000000000000" pitchFamily="2" charset="0"/>
                        <a:ea typeface="Roboto Condensed Light" panose="02000000000000000000" pitchFamily="2" charset="0"/>
                      </a:endParaRPr>
                    </a:p>
                  </a:txBody>
                  <a:tcPr anchor="ctr"/>
                </a:tc>
                <a:tc>
                  <a:txBody>
                    <a:bodyPr/>
                    <a:lstStyle/>
                    <a:p>
                      <a:r>
                        <a:rPr lang="en-US" sz="1600">
                          <a:latin typeface="Roboto Condensed Light" panose="02000000000000000000" pitchFamily="2" charset="0"/>
                          <a:ea typeface="Roboto Condensed Light" panose="02000000000000000000" pitchFamily="2" charset="0"/>
                        </a:rPr>
                        <a:t>1</a:t>
                      </a:r>
                      <a:r>
                        <a:rPr lang="en-CA" sz="1600">
                          <a:latin typeface="Roboto Condensed Light" panose="02000000000000000000" pitchFamily="2" charset="0"/>
                          <a:ea typeface="Roboto Condensed Light" panose="02000000000000000000" pitchFamily="2" charset="0"/>
                        </a:rPr>
                        <a:t>.2, 1.3, 2.3</a:t>
                      </a:r>
                    </a:p>
                  </a:txBody>
                  <a:tcPr anchor="ctr"/>
                </a:tc>
                <a:extLst>
                  <a:ext uri="{0D108BD9-81ED-4DB2-BD59-A6C34878D82A}">
                    <a16:rowId xmlns:a16="http://schemas.microsoft.com/office/drawing/2014/main" val="10004"/>
                  </a:ext>
                </a:extLst>
              </a:tr>
              <a:tr h="288000">
                <a:tc>
                  <a:txBody>
                    <a:bodyPr/>
                    <a:lstStyle/>
                    <a:p>
                      <a:r>
                        <a:rPr lang="en-US" sz="1600">
                          <a:latin typeface="Roboto Condensed Light" panose="02000000000000000000" pitchFamily="2" charset="0"/>
                          <a:ea typeface="Roboto Condensed Light" panose="02000000000000000000" pitchFamily="2" charset="0"/>
                        </a:rPr>
                        <a:t>Pilot Project Overview</a:t>
                      </a:r>
                      <a:endParaRPr lang="en-CA" sz="1600">
                        <a:latin typeface="Roboto Condensed Light" panose="02000000000000000000" pitchFamily="2" charset="0"/>
                        <a:ea typeface="Roboto Condensed Light"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Roboto Condensed Light" panose="02000000000000000000" pitchFamily="2" charset="0"/>
                          <a:ea typeface="Roboto Condensed Light" panose="02000000000000000000" pitchFamily="2" charset="0"/>
                        </a:rPr>
                        <a:t>2</a:t>
                      </a:r>
                      <a:r>
                        <a:rPr lang="en-CA" sz="1600">
                          <a:latin typeface="Roboto Condensed Light" panose="02000000000000000000" pitchFamily="2" charset="0"/>
                          <a:ea typeface="Roboto Condensed Light" panose="02000000000000000000" pitchFamily="2" charset="0"/>
                        </a:rPr>
                        <a:t>.1, 2.2, 3.1</a:t>
                      </a:r>
                    </a:p>
                  </a:txBody>
                  <a:tcPr anchor="ctr"/>
                </a:tc>
                <a:extLst>
                  <a:ext uri="{0D108BD9-81ED-4DB2-BD59-A6C34878D82A}">
                    <a16:rowId xmlns:a16="http://schemas.microsoft.com/office/drawing/2014/main" val="10005"/>
                  </a:ext>
                </a:extLst>
              </a:tr>
              <a:tr h="288000">
                <a:tc>
                  <a:txBody>
                    <a:bodyPr/>
                    <a:lstStyle/>
                    <a:p>
                      <a:r>
                        <a:rPr lang="en-US" sz="1600">
                          <a:latin typeface="Roboto Condensed Light" panose="02000000000000000000" pitchFamily="2" charset="0"/>
                          <a:ea typeface="Roboto Condensed Light" panose="02000000000000000000" pitchFamily="2" charset="0"/>
                        </a:rPr>
                        <a:t>Conclusion</a:t>
                      </a:r>
                      <a:endParaRPr lang="en-CA" sz="1600">
                        <a:latin typeface="Roboto Condensed Light" panose="02000000000000000000" pitchFamily="2" charset="0"/>
                        <a:ea typeface="Roboto Condensed Light"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latin typeface="Roboto Condensed Light" panose="02000000000000000000" pitchFamily="2" charset="0"/>
                          <a:ea typeface="Roboto Condensed Light" panose="02000000000000000000" pitchFamily="2" charset="0"/>
                        </a:rPr>
                        <a:t>Edit where appropriate</a:t>
                      </a:r>
                    </a:p>
                  </a:txBody>
                  <a:tcPr anchor="ctr"/>
                </a:tc>
                <a:extLst>
                  <a:ext uri="{0D108BD9-81ED-4DB2-BD59-A6C34878D82A}">
                    <a16:rowId xmlns:a16="http://schemas.microsoft.com/office/drawing/2014/main" val="10011"/>
                  </a:ext>
                </a:extLst>
              </a:tr>
            </a:tbl>
          </a:graphicData>
        </a:graphic>
      </p:graphicFrame>
      <p:grpSp>
        <p:nvGrpSpPr>
          <p:cNvPr id="4" name="Group 3">
            <a:extLst>
              <a:ext uri="{FF2B5EF4-FFF2-40B4-BE49-F238E27FC236}">
                <a16:creationId xmlns:a16="http://schemas.microsoft.com/office/drawing/2014/main" id="{D63A397C-CC2A-4651-9C67-BD1D88D1DDCA}"/>
              </a:ext>
            </a:extLst>
          </p:cNvPr>
          <p:cNvGrpSpPr/>
          <p:nvPr/>
        </p:nvGrpSpPr>
        <p:grpSpPr>
          <a:xfrm>
            <a:off x="6846890" y="2400899"/>
            <a:ext cx="4476784" cy="646330"/>
            <a:chOff x="6846890" y="2404990"/>
            <a:chExt cx="4476784" cy="646330"/>
          </a:xfrm>
        </p:grpSpPr>
        <p:sp>
          <p:nvSpPr>
            <p:cNvPr id="20" name="Rectangle 19">
              <a:extLst>
                <a:ext uri="{FF2B5EF4-FFF2-40B4-BE49-F238E27FC236}">
                  <a16:creationId xmlns:a16="http://schemas.microsoft.com/office/drawing/2014/main" id="{9CDE6A13-2924-4671-9492-F31A0F418395}"/>
                </a:ext>
              </a:extLst>
            </p:cNvPr>
            <p:cNvSpPr/>
            <p:nvPr/>
          </p:nvSpPr>
          <p:spPr>
            <a:xfrm>
              <a:off x="6930508" y="2404990"/>
              <a:ext cx="4393166" cy="646330"/>
            </a:xfrm>
            <a:prstGeom prst="rect">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08000" rtlCol="0" anchor="ctr"/>
            <a:lstStyle/>
            <a:p>
              <a:pPr marL="354013"/>
              <a:r>
                <a:rPr lang="en-CA" sz="1800" b="1">
                  <a:latin typeface="Roboto Condensed Light" panose="02000000000000000000" pitchFamily="2" charset="0"/>
                  <a:ea typeface="Roboto Condensed Light" panose="02000000000000000000" pitchFamily="2" charset="0"/>
                </a:rPr>
                <a:t>INFO-TECH DELIVERABLE</a:t>
              </a:r>
            </a:p>
          </p:txBody>
        </p:sp>
        <p:pic>
          <p:nvPicPr>
            <p:cNvPr id="24" name="Picture 23">
              <a:extLst>
                <a:ext uri="{FF2B5EF4-FFF2-40B4-BE49-F238E27FC236}">
                  <a16:creationId xmlns:a16="http://schemas.microsoft.com/office/drawing/2014/main" id="{C2E09E37-3E1F-4EDD-BCCF-5B02B926BA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6890" y="2410655"/>
              <a:ext cx="635000" cy="635000"/>
            </a:xfrm>
            <a:prstGeom prst="rect">
              <a:avLst/>
            </a:prstGeom>
          </p:spPr>
        </p:pic>
      </p:grpSp>
      <p:pic>
        <p:nvPicPr>
          <p:cNvPr id="10" name="Picture 9">
            <a:extLst>
              <a:ext uri="{FF2B5EF4-FFF2-40B4-BE49-F238E27FC236}">
                <a16:creationId xmlns:a16="http://schemas.microsoft.com/office/drawing/2014/main" id="{D4284F23-F292-496E-AA22-528AF71EECF2}"/>
              </a:ext>
            </a:extLst>
          </p:cNvPr>
          <p:cNvPicPr>
            <a:picLocks noChangeAspect="1"/>
          </p:cNvPicPr>
          <p:nvPr/>
        </p:nvPicPr>
        <p:blipFill>
          <a:blip r:embed="rId5"/>
          <a:stretch>
            <a:fillRect/>
          </a:stretch>
        </p:blipFill>
        <p:spPr>
          <a:xfrm>
            <a:off x="7911270" y="3170647"/>
            <a:ext cx="2431641" cy="316850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5774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A03A9742-B0B2-D14B-967B-D411C4E0E877}"/>
              </a:ext>
            </a:extLst>
          </p:cNvPr>
          <p:cNvGraphicFramePr>
            <a:graphicFrameLocks noGrp="1"/>
          </p:cNvGraphicFramePr>
          <p:nvPr>
            <p:extLst>
              <p:ext uri="{D42A27DB-BD31-4B8C-83A1-F6EECF244321}">
                <p14:modId xmlns:p14="http://schemas.microsoft.com/office/powerpoint/2010/main" val="1554548608"/>
              </p:ext>
            </p:extLst>
          </p:nvPr>
        </p:nvGraphicFramePr>
        <p:xfrm>
          <a:off x="371475" y="1811952"/>
          <a:ext cx="11522077" cy="4519357"/>
        </p:xfrm>
        <a:graphic>
          <a:graphicData uri="http://schemas.openxmlformats.org/drawingml/2006/table">
            <a:tbl>
              <a:tblPr firstRow="1" bandRow="1">
                <a:tableStyleId>{5C22544A-7EE6-4342-B048-85BDC9FD1C3A}</a:tableStyleId>
              </a:tblPr>
              <a:tblGrid>
                <a:gridCol w="1962292">
                  <a:extLst>
                    <a:ext uri="{9D8B030D-6E8A-4147-A177-3AD203B41FA5}">
                      <a16:colId xmlns:a16="http://schemas.microsoft.com/office/drawing/2014/main" val="976837652"/>
                    </a:ext>
                  </a:extLst>
                </a:gridCol>
                <a:gridCol w="3186595">
                  <a:extLst>
                    <a:ext uri="{9D8B030D-6E8A-4147-A177-3AD203B41FA5}">
                      <a16:colId xmlns:a16="http://schemas.microsoft.com/office/drawing/2014/main" val="2500794229"/>
                    </a:ext>
                  </a:extLst>
                </a:gridCol>
                <a:gridCol w="3186595">
                  <a:extLst>
                    <a:ext uri="{9D8B030D-6E8A-4147-A177-3AD203B41FA5}">
                      <a16:colId xmlns:a16="http://schemas.microsoft.com/office/drawing/2014/main" val="1791260046"/>
                    </a:ext>
                  </a:extLst>
                </a:gridCol>
                <a:gridCol w="3186595">
                  <a:extLst>
                    <a:ext uri="{9D8B030D-6E8A-4147-A177-3AD203B41FA5}">
                      <a16:colId xmlns:a16="http://schemas.microsoft.com/office/drawing/2014/main" val="4002077772"/>
                    </a:ext>
                  </a:extLst>
                </a:gridCol>
              </a:tblGrid>
              <a:tr h="878377">
                <a:tc>
                  <a:txBody>
                    <a:bodyPr/>
                    <a:lstStyle/>
                    <a:p>
                      <a:pPr marL="12700" marR="962660" indent="0">
                        <a:lnSpc>
                          <a:spcPct val="101000"/>
                        </a:lnSpc>
                        <a:spcBef>
                          <a:spcPts val="2045"/>
                        </a:spcBef>
                        <a:tabLst/>
                      </a:pPr>
                      <a:endParaRPr sz="1200" b="0" i="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a:solidFill>
                            <a:srgbClr val="2576B7"/>
                          </a:solidFill>
                          <a:latin typeface="Montserrat SemiBold" pitchFamily="2" charset="77"/>
                          <a:cs typeface="Arial" panose="020B0604020202020204" pitchFamily="34" charset="0"/>
                        </a:rPr>
                        <a:t>1. Define Your RPA Governance</a:t>
                      </a:r>
                      <a:endParaRPr lang="en-CA" sz="2000" b="0" i="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a:solidFill>
                            <a:srgbClr val="2576B7"/>
                          </a:solidFill>
                          <a:latin typeface="Montserrat SemiBold" pitchFamily="2" charset="77"/>
                          <a:cs typeface="Arial" panose="020B0604020202020204" pitchFamily="34" charset="0"/>
                        </a:rPr>
                        <a:t>2. Deliver and Manage Your Bots</a:t>
                      </a:r>
                      <a:endParaRPr lang="en-CA" sz="2000" b="0" i="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a:solidFill>
                            <a:srgbClr val="2576B7"/>
                          </a:solidFill>
                          <a:latin typeface="Montserrat SemiBold" pitchFamily="2" charset="77"/>
                          <a:cs typeface="Arial" panose="020B0604020202020204" pitchFamily="34" charset="0"/>
                        </a:rPr>
                        <a:t>3. Roadmap Your RPA Adoption</a:t>
                      </a:r>
                      <a:endParaRPr lang="en-CA" sz="2000" b="0" i="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697550">
                <a:tc>
                  <a:txBody>
                    <a:bodyPr/>
                    <a:lstStyle/>
                    <a:p>
                      <a:r>
                        <a:rPr lang="en-US" sz="1400" b="1" i="0">
                          <a:solidFill>
                            <a:srgbClr val="4A4A4A"/>
                          </a:solidFill>
                          <a:latin typeface="Montserrat SemiBold" pitchFamily="2" charset="77"/>
                        </a:rPr>
                        <a:t>Best Practice Toolkit</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500"/>
                        </a:lnSpc>
                        <a:spcBef>
                          <a:spcPts val="0"/>
                        </a:spcBef>
                        <a:spcAft>
                          <a:spcPts val="0"/>
                        </a:spcAft>
                        <a:buClrTx/>
                        <a:buSzTx/>
                        <a:buFont typeface="+mj-lt"/>
                        <a:buNone/>
                        <a:tabLst/>
                        <a:defRPr/>
                      </a:pPr>
                      <a:r>
                        <a:rPr lang="en-US" sz="1200" b="0" i="0" spc="-5">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1</a:t>
                      </a:r>
                      <a:r>
                        <a:rPr lang="en-CA" sz="1200" b="0" i="0" spc="-5">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.1 State Your RPA Objectives</a:t>
                      </a:r>
                    </a:p>
                    <a:p>
                      <a:pPr marL="0" marR="0" lvl="0" indent="0" algn="l" defTabSz="914400" rtl="0" eaLnBrk="1" fontAlgn="auto" latinLnBrk="0" hangingPunct="1">
                        <a:lnSpc>
                          <a:spcPts val="1500"/>
                        </a:lnSpc>
                        <a:spcBef>
                          <a:spcPts val="0"/>
                        </a:spcBef>
                        <a:spcAft>
                          <a:spcPts val="0"/>
                        </a:spcAft>
                        <a:buClrTx/>
                        <a:buSzTx/>
                        <a:buFont typeface="+mj-lt"/>
                        <a:buNone/>
                        <a:tabLst/>
                        <a:defRPr/>
                      </a:pPr>
                      <a:r>
                        <a:rPr lang="en-CA" sz="1200" b="0" i="0" spc="-5">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1.2 Define Your RPA Principles</a:t>
                      </a:r>
                    </a:p>
                    <a:p>
                      <a:pPr marL="0" marR="0" lvl="0" indent="0" algn="l" defTabSz="914400" rtl="0" eaLnBrk="1" fontAlgn="auto" latinLnBrk="0" hangingPunct="1">
                        <a:lnSpc>
                          <a:spcPts val="1500"/>
                        </a:lnSpc>
                        <a:spcBef>
                          <a:spcPts val="0"/>
                        </a:spcBef>
                        <a:spcAft>
                          <a:spcPts val="0"/>
                        </a:spcAft>
                        <a:buClrTx/>
                        <a:buSzTx/>
                        <a:buFont typeface="+mj-lt"/>
                        <a:buNone/>
                        <a:tabLst/>
                        <a:defRPr/>
                      </a:pPr>
                      <a:r>
                        <a:rPr lang="en-CA" sz="1200" b="0" i="0" spc="-5">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1.3 Develop Your RPA Capabilities</a:t>
                      </a:r>
                      <a:endPar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l">
                        <a:lnSpc>
                          <a:spcPts val="1500"/>
                        </a:lnSpc>
                      </a:pPr>
                      <a:r>
                        <a:rPr lang="en-US"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2.1 Prepare Your RPA Platform</a:t>
                      </a:r>
                    </a:p>
                    <a:p>
                      <a:pPr algn="l">
                        <a:lnSpc>
                          <a:spcPts val="1500"/>
                        </a:lnSpc>
                      </a:pPr>
                      <a:r>
                        <a:rPr lang="en-US"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2.2 Select Your RPA Vendor</a:t>
                      </a:r>
                    </a:p>
                    <a:p>
                      <a:pPr algn="l">
                        <a:lnSpc>
                          <a:spcPts val="1500"/>
                        </a:lnSpc>
                      </a:pPr>
                      <a:r>
                        <a:rPr lang="en-US"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2.3 Deliver and Manage Your Bots</a:t>
                      </a: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l">
                        <a:lnSpc>
                          <a:spcPts val="1500"/>
                        </a:lnSpc>
                      </a:pPr>
                      <a:r>
                        <a:rPr lang="en-US"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3.1 Roadmap Your RPA Adoption</a:t>
                      </a:r>
                    </a:p>
                  </a:txBody>
                  <a:tcPr marL="46800" marR="108000" marT="36000" marB="144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269116">
                <a:tc>
                  <a:txBody>
                    <a:bodyPr/>
                    <a:lstStyle/>
                    <a:p>
                      <a:r>
                        <a:rPr lang="en-US" sz="1400" b="1" i="0">
                          <a:solidFill>
                            <a:srgbClr val="4A4A4A"/>
                          </a:solidFill>
                          <a:latin typeface="Montserrat SemiBold" pitchFamily="2" charset="77"/>
                        </a:rPr>
                        <a:t>Guided Implementations</a:t>
                      </a:r>
                    </a:p>
                  </a:txBody>
                  <a:tcPr marL="108000" marR="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Call 1: Discuss Info-Tech’s perspective and kick-off this initiative</a:t>
                      </a:r>
                    </a:p>
                    <a:p>
                      <a:pPr marL="0" marR="0" lvl="0" indent="0" algn="l" defTabSz="914400" rtl="0" eaLnBrk="1" fontAlgn="auto" latinLnBrk="0" hangingPunct="1">
                        <a:lnSpc>
                          <a:spcPts val="1500"/>
                        </a:lnSpc>
                        <a:spcBef>
                          <a:spcPts val="0"/>
                        </a:spcBef>
                        <a:spcAft>
                          <a:spcPts val="0"/>
                        </a:spcAft>
                        <a:buClrTx/>
                        <a:buSzTx/>
                        <a:buFontTx/>
                        <a:buNone/>
                        <a:tabLst/>
                        <a:defRPr/>
                      </a:pPr>
                      <a:endPar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Call 2: Review your RPA expectations, principles, and desired roles and capabilities</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Call 1: Review your candidate processes and the operational platform required to support them</a:t>
                      </a:r>
                    </a:p>
                    <a:p>
                      <a:pPr marL="0" marR="0" lvl="0" indent="0" algn="l" defTabSz="914400" rtl="0" eaLnBrk="1" fontAlgn="auto" latinLnBrk="0" hangingPunct="1">
                        <a:lnSpc>
                          <a:spcPts val="1500"/>
                        </a:lnSpc>
                        <a:spcBef>
                          <a:spcPts val="0"/>
                        </a:spcBef>
                        <a:spcAft>
                          <a:spcPts val="0"/>
                        </a:spcAft>
                        <a:buClrTx/>
                        <a:buSzTx/>
                        <a:buFontTx/>
                        <a:buNone/>
                        <a:tabLst/>
                        <a:defRPr/>
                      </a:pPr>
                      <a:endPar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Call 2: Review your desired vendor features</a:t>
                      </a:r>
                    </a:p>
                    <a:p>
                      <a:pPr marL="0" marR="0" lvl="0" indent="0" algn="l" defTabSz="914400" rtl="0" eaLnBrk="1" fontAlgn="auto" latinLnBrk="0" hangingPunct="1">
                        <a:lnSpc>
                          <a:spcPts val="1500"/>
                        </a:lnSpc>
                        <a:spcBef>
                          <a:spcPts val="0"/>
                        </a:spcBef>
                        <a:spcAft>
                          <a:spcPts val="0"/>
                        </a:spcAft>
                        <a:buClrTx/>
                        <a:buSzTx/>
                        <a:buFontTx/>
                        <a:buNone/>
                        <a:tabLst/>
                        <a:defRPr/>
                      </a:pPr>
                      <a:endPar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Call 3: Review your optimized delivery process</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CA" sz="12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Call 1: Discuss your RPA roadmap</a:t>
                      </a:r>
                    </a:p>
                  </a:txBody>
                  <a:tcPr marL="108000" marR="108000" marT="108000" marB="108000">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80014345"/>
                  </a:ext>
                </a:extLst>
              </a:tr>
              <a:tr h="1495449">
                <a:tc>
                  <a:txBody>
                    <a:bodyPr/>
                    <a:lstStyle/>
                    <a:p>
                      <a:r>
                        <a:rPr lang="en-US" sz="1400" b="1" i="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rPr>
                        <a:t>RPA objectives, value, and 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Roboto Condensed Light" panose="02000000000000000000" pitchFamily="2" charset="0"/>
                          <a:ea typeface="Roboto Condensed Light" panose="02000000000000000000" pitchFamily="2" charset="0"/>
                        </a:rPr>
                        <a:t>Metrics to gauge success</a:t>
                      </a:r>
                      <a:endParaRPr lang="en-CA" sz="1200">
                        <a:latin typeface="Roboto Condensed Light" panose="02000000000000000000" pitchFamily="2" charset="0"/>
                        <a:ea typeface="Roboto Condensed Light" panose="02000000000000000000" pitchFamily="2" charset="0"/>
                      </a:endParaRPr>
                    </a:p>
                    <a:p>
                      <a:pPr marL="171450" indent="-171450">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rPr>
                        <a:t>Guiding principles and ethics</a:t>
                      </a:r>
                    </a:p>
                    <a:p>
                      <a:pPr marL="171450" indent="-171450">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rPr>
                        <a:t>RPA capabilities</a:t>
                      </a:r>
                    </a:p>
                    <a:p>
                      <a:pPr marL="171450" indent="-171450">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rPr>
                        <a:t>RPA roles</a:t>
                      </a:r>
                    </a:p>
                  </a:txBody>
                  <a:tcPr marL="180000" marR="1800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71450" indent="-171450">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rPr>
                        <a:t>Candidate processes for RPA and their assessments for RPA fit</a:t>
                      </a:r>
                    </a:p>
                    <a:p>
                      <a:pPr marL="171450" indent="-171450">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rPr>
                        <a:t>Scope of operational platform to support RPA</a:t>
                      </a:r>
                    </a:p>
                    <a:p>
                      <a:pPr marL="171450" indent="-171450">
                        <a:buFont typeface="Arial" panose="020B0604020202020204" pitchFamily="34" charset="0"/>
                        <a:buChar char="•"/>
                      </a:pPr>
                      <a:r>
                        <a:rPr lang="en-US" sz="1200">
                          <a:latin typeface="Roboto Condensed Light" panose="02000000000000000000" pitchFamily="2" charset="0"/>
                          <a:ea typeface="Roboto Condensed Light" panose="02000000000000000000" pitchFamily="2" charset="0"/>
                        </a:rPr>
                        <a:t>Shortlist of features of desired RPA solution</a:t>
                      </a:r>
                    </a:p>
                    <a:p>
                      <a:pPr marL="171450" indent="-171450">
                        <a:buFont typeface="Arial" panose="020B0604020202020204" pitchFamily="34" charset="0"/>
                        <a:buChar char="•"/>
                      </a:pPr>
                      <a:r>
                        <a:rPr lang="en-US" sz="1200">
                          <a:latin typeface="Roboto Condensed Light" panose="02000000000000000000" pitchFamily="2" charset="0"/>
                          <a:ea typeface="Roboto Condensed Light" panose="02000000000000000000" pitchFamily="2" charset="0"/>
                        </a:rPr>
                        <a:t>Delivery process (i.e. SDLC) supporting RPA delivery</a:t>
                      </a:r>
                    </a:p>
                  </a:txBody>
                  <a:tcPr marL="180000" marR="1800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171450" indent="-171450">
                        <a:buFont typeface="Arial" panose="020B0604020202020204" pitchFamily="34" charset="0"/>
                        <a:buChar char="•"/>
                      </a:pPr>
                      <a:r>
                        <a:rPr lang="en-CA" sz="1200">
                          <a:latin typeface="Roboto Condensed Light" panose="02000000000000000000" pitchFamily="2" charset="0"/>
                          <a:ea typeface="Roboto Condensed Light" panose="02000000000000000000" pitchFamily="2" charset="0"/>
                        </a:rPr>
                        <a:t>RPA adoption roadmap</a:t>
                      </a:r>
                    </a:p>
                  </a:txBody>
                  <a:tcPr marL="180000" marR="180000" marT="180000" marB="180000">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530021"/>
            <a:ext cx="6539989" cy="1130188"/>
          </a:xfrm>
        </p:spPr>
        <p:txBody>
          <a:bodyPr>
            <a:noAutofit/>
          </a:bodyPr>
          <a:lstStyle/>
          <a:p>
            <a:r>
              <a:rPr lang="en-US">
                <a:solidFill>
                  <a:srgbClr val="2476B7"/>
                </a:solidFill>
              </a:rPr>
              <a:t>Build Your First RPA Bot: </a:t>
            </a:r>
            <a:br>
              <a:rPr lang="en-US">
                <a:solidFill>
                  <a:srgbClr val="2476B7"/>
                </a:solidFill>
              </a:rPr>
            </a:br>
            <a:r>
              <a:rPr lang="en-CA" spc="-61">
                <a:solidFill>
                  <a:srgbClr val="2476B7"/>
                </a:solidFill>
              </a:rPr>
              <a:t>Project</a:t>
            </a:r>
            <a:r>
              <a:rPr lang="en-CA" spc="-197">
                <a:solidFill>
                  <a:srgbClr val="2476B7"/>
                </a:solidFill>
              </a:rPr>
              <a:t> </a:t>
            </a:r>
            <a:r>
              <a:rPr lang="en-CA" spc="-67">
                <a:solidFill>
                  <a:srgbClr val="2476B7"/>
                </a:solidFill>
              </a:rPr>
              <a:t>Overview</a:t>
            </a:r>
            <a:endParaRPr lang="en-US">
              <a:solidFill>
                <a:srgbClr val="2476B7"/>
              </a:solidFill>
            </a:endParaRPr>
          </a:p>
        </p:txBody>
      </p:sp>
      <p:sp>
        <p:nvSpPr>
          <p:cNvPr id="33" name="Text Placeholder 32">
            <a:extLst>
              <a:ext uri="{FF2B5EF4-FFF2-40B4-BE49-F238E27FC236}">
                <a16:creationId xmlns:a16="http://schemas.microsoft.com/office/drawing/2014/main" id="{E0C6670B-9C2E-594B-9351-FCA7AEB88A4A}"/>
              </a:ext>
            </a:extLst>
          </p:cNvPr>
          <p:cNvSpPr>
            <a:spLocks noGrp="1"/>
          </p:cNvSpPr>
          <p:nvPr>
            <p:ph type="body" sz="quarter" idx="10"/>
          </p:nvPr>
        </p:nvSpPr>
        <p:spPr/>
        <p:txBody>
          <a:bodyPr>
            <a:noAutofit/>
          </a:bodyPr>
          <a:lstStyle/>
          <a:p>
            <a:r>
              <a:rPr lang="en-CA">
                <a:latin typeface="Montserrat Light" pitchFamily="2" charset="77"/>
                <a:cs typeface="Arial"/>
              </a:rPr>
              <a:t>Contact your account representative for more information.</a:t>
            </a:r>
            <a:br>
              <a:rPr lang="en-CA">
                <a:latin typeface="Montserrat Light" pitchFamily="2" charset="77"/>
                <a:cs typeface="Arial"/>
              </a:rPr>
            </a:br>
            <a:r>
              <a:rPr lang="en-CA" b="1">
                <a:hlinkClick r:id="rId3">
                  <a:extLst>
                    <a:ext uri="{A12FA001-AC4F-418D-AE19-62706E023703}">
                      <ahyp:hlinkClr xmlns:ahyp="http://schemas.microsoft.com/office/drawing/2018/hyperlinkcolor" val="tx"/>
                    </a:ext>
                  </a:extLst>
                </a:hlinkClick>
              </a:rPr>
              <a:t>workshops@infotech.com</a:t>
            </a:r>
            <a:r>
              <a:rPr lang="en-CA" b="1"/>
              <a:t>     </a:t>
            </a:r>
            <a:r>
              <a:rPr lang="en-CA" b="1">
                <a:cs typeface="Arial"/>
              </a:rPr>
              <a:t>1-888-670-8889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72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54E11E86-D9DA-AE4D-B84A-5F86B24F0B36}"/>
              </a:ext>
            </a:extLst>
          </p:cNvPr>
          <p:cNvSpPr>
            <a:spLocks noGrp="1"/>
          </p:cNvSpPr>
          <p:nvPr>
            <p:ph type="title"/>
          </p:nvPr>
        </p:nvSpPr>
        <p:spPr>
          <a:xfrm>
            <a:off x="354106" y="543975"/>
            <a:ext cx="8623208" cy="542716"/>
          </a:xfrm>
        </p:spPr>
        <p:txBody>
          <a:bodyPr/>
          <a:lstStyle/>
          <a:p>
            <a:r>
              <a:rPr lang="en-CA">
                <a:solidFill>
                  <a:srgbClr val="2476B7"/>
                </a:solidFill>
              </a:rPr>
              <a:t>Workshop Overview</a:t>
            </a:r>
          </a:p>
        </p:txBody>
      </p:sp>
      <p:graphicFrame>
        <p:nvGraphicFramePr>
          <p:cNvPr id="10" name="Table 2">
            <a:extLst>
              <a:ext uri="{FF2B5EF4-FFF2-40B4-BE49-F238E27FC236}">
                <a16:creationId xmlns:a16="http://schemas.microsoft.com/office/drawing/2014/main" id="{E8D93162-B6E0-A84D-96CD-56E68A8B7C96}"/>
              </a:ext>
            </a:extLst>
          </p:cNvPr>
          <p:cNvGraphicFramePr>
            <a:graphicFrameLocks noGrp="1"/>
          </p:cNvGraphicFramePr>
          <p:nvPr>
            <p:extLst>
              <p:ext uri="{D42A27DB-BD31-4B8C-83A1-F6EECF244321}">
                <p14:modId xmlns:p14="http://schemas.microsoft.com/office/powerpoint/2010/main" val="604070634"/>
              </p:ext>
            </p:extLst>
          </p:nvPr>
        </p:nvGraphicFramePr>
        <p:xfrm>
          <a:off x="354106" y="1307820"/>
          <a:ext cx="11539445" cy="4858939"/>
        </p:xfrm>
        <a:graphic>
          <a:graphicData uri="http://schemas.openxmlformats.org/drawingml/2006/table">
            <a:tbl>
              <a:tblPr firstRow="1" bandRow="1">
                <a:tableStyleId>{5C22544A-7EE6-4342-B048-85BDC9FD1C3A}</a:tableStyleId>
              </a:tblPr>
              <a:tblGrid>
                <a:gridCol w="434955">
                  <a:extLst>
                    <a:ext uri="{9D8B030D-6E8A-4147-A177-3AD203B41FA5}">
                      <a16:colId xmlns:a16="http://schemas.microsoft.com/office/drawing/2014/main" val="20000"/>
                    </a:ext>
                  </a:extLst>
                </a:gridCol>
                <a:gridCol w="2220898">
                  <a:extLst>
                    <a:ext uri="{9D8B030D-6E8A-4147-A177-3AD203B41FA5}">
                      <a16:colId xmlns:a16="http://schemas.microsoft.com/office/drawing/2014/main" val="20001"/>
                    </a:ext>
                  </a:extLst>
                </a:gridCol>
                <a:gridCol w="2220898">
                  <a:extLst>
                    <a:ext uri="{9D8B030D-6E8A-4147-A177-3AD203B41FA5}">
                      <a16:colId xmlns:a16="http://schemas.microsoft.com/office/drawing/2014/main" val="20002"/>
                    </a:ext>
                  </a:extLst>
                </a:gridCol>
                <a:gridCol w="2220898">
                  <a:extLst>
                    <a:ext uri="{9D8B030D-6E8A-4147-A177-3AD203B41FA5}">
                      <a16:colId xmlns:a16="http://schemas.microsoft.com/office/drawing/2014/main" val="20003"/>
                    </a:ext>
                  </a:extLst>
                </a:gridCol>
                <a:gridCol w="2220898">
                  <a:extLst>
                    <a:ext uri="{9D8B030D-6E8A-4147-A177-3AD203B41FA5}">
                      <a16:colId xmlns:a16="http://schemas.microsoft.com/office/drawing/2014/main" val="20004"/>
                    </a:ext>
                  </a:extLst>
                </a:gridCol>
                <a:gridCol w="2220898">
                  <a:extLst>
                    <a:ext uri="{9D8B030D-6E8A-4147-A177-3AD203B41FA5}">
                      <a16:colId xmlns:a16="http://schemas.microsoft.com/office/drawing/2014/main" val="20005"/>
                    </a:ext>
                  </a:extLst>
                </a:gridCol>
              </a:tblGrid>
              <a:tr h="458986">
                <a:tc>
                  <a:txBody>
                    <a:bodyPr/>
                    <a:lstStyle/>
                    <a:p>
                      <a:pPr algn="ctr"/>
                      <a:endParaRPr lang="en-CA" sz="1200" b="1">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600" b="1" i="0">
                          <a:solidFill>
                            <a:schemeClr val="bg1"/>
                          </a:solidFill>
                          <a:latin typeface="Montserrat SemiBold" pitchFamily="2" charset="77"/>
                          <a:ea typeface="Roboto" panose="02000000000000000000" pitchFamily="2" charset="0"/>
                        </a:rPr>
                        <a:t>Day 1 Morning</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AED4"/>
                    </a:solidFill>
                  </a:tcPr>
                </a:tc>
                <a:tc>
                  <a:txBody>
                    <a:bodyPr/>
                    <a:lstStyle/>
                    <a:p>
                      <a:pPr algn="ctr"/>
                      <a:r>
                        <a:rPr lang="en-CA" sz="1600" b="1" i="0">
                          <a:solidFill>
                            <a:schemeClr val="bg1"/>
                          </a:solidFill>
                          <a:latin typeface="Montserrat SemiBold" pitchFamily="2" charset="77"/>
                          <a:ea typeface="Roboto" panose="02000000000000000000" pitchFamily="2" charset="0"/>
                        </a:rPr>
                        <a:t>Day 1 Afternoon</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1600" b="1" i="0">
                          <a:solidFill>
                            <a:schemeClr val="bg1"/>
                          </a:solidFill>
                          <a:latin typeface="Montserrat SemiBold" pitchFamily="2" charset="77"/>
                          <a:ea typeface="Roboto" panose="02000000000000000000" pitchFamily="2" charset="0"/>
                        </a:rPr>
                        <a:t>Day 2 Morning</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1600" b="1" i="0">
                          <a:solidFill>
                            <a:schemeClr val="bg1"/>
                          </a:solidFill>
                          <a:latin typeface="Montserrat SemiBold" pitchFamily="2" charset="77"/>
                          <a:ea typeface="Roboto" panose="02000000000000000000" pitchFamily="2" charset="0"/>
                        </a:rPr>
                        <a:t>Day 2 Afternoon</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tc>
                  <a:txBody>
                    <a:bodyPr/>
                    <a:lstStyle/>
                    <a:p>
                      <a:pPr algn="ctr"/>
                      <a:r>
                        <a:rPr lang="en-CA" sz="1600" b="1" i="0" baseline="0">
                          <a:solidFill>
                            <a:schemeClr val="bg1"/>
                          </a:solidFill>
                          <a:latin typeface="Montserrat SemiBold" pitchFamily="2" charset="77"/>
                          <a:ea typeface="Roboto" panose="02000000000000000000" pitchFamily="2" charset="0"/>
                        </a:rPr>
                        <a:t>Day 3</a:t>
                      </a:r>
                      <a:endParaRPr lang="en-CA" sz="1600" b="1" i="0">
                        <a:solidFill>
                          <a:schemeClr val="bg1"/>
                        </a:solidFill>
                        <a:latin typeface="Montserrat SemiBold" pitchFamily="2" charset="77"/>
                        <a:ea typeface="Roboto" panose="02000000000000000000" pitchFamily="2" charset="0"/>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6476E"/>
                    </a:solidFill>
                  </a:tcPr>
                </a:tc>
                <a:extLst>
                  <a:ext uri="{0D108BD9-81ED-4DB2-BD59-A6C34878D82A}">
                    <a16:rowId xmlns:a16="http://schemas.microsoft.com/office/drawing/2014/main" val="10000"/>
                  </a:ext>
                </a:extLst>
              </a:tr>
              <a:tr h="0">
                <a:tc rowSpan="2">
                  <a:txBody>
                    <a:bodyPr/>
                    <a:lstStyle/>
                    <a:p>
                      <a:pPr marL="216000" indent="-457200" algn="ctr">
                        <a:spcAft>
                          <a:spcPts val="500"/>
                        </a:spcAft>
                      </a:pPr>
                      <a:r>
                        <a:rPr lang="en-CA" sz="1600" b="1" i="0" baseline="0">
                          <a:solidFill>
                            <a:srgbClr val="2576B7"/>
                          </a:solidFill>
                          <a:latin typeface="Montserrat SemiBold" pitchFamily="2" charset="77"/>
                          <a:ea typeface="Roboto" panose="02000000000000000000" pitchFamily="2" charset="0"/>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a:solidFill>
                            <a:srgbClr val="7CAED4"/>
                          </a:solidFill>
                          <a:latin typeface="Montserrat SemiBold" pitchFamily="2" charset="77"/>
                          <a:ea typeface="Roboto" panose="02000000000000000000" pitchFamily="2" charset="0"/>
                        </a:rPr>
                        <a:t>Set the Context</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200" b="1" i="0">
                          <a:solidFill>
                            <a:srgbClr val="5191C5"/>
                          </a:solidFill>
                          <a:latin typeface="Montserrat SemiBold" pitchFamily="2" charset="77"/>
                          <a:ea typeface="Roboto" panose="02000000000000000000" pitchFamily="2" charset="0"/>
                        </a:rPr>
                        <a:t>Build Your RPA Capabilities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US" sz="1200" b="1" i="0">
                          <a:solidFill>
                            <a:srgbClr val="2576B7"/>
                          </a:solidFill>
                          <a:latin typeface="Montserrat SemiBold" pitchFamily="2" charset="77"/>
                          <a:ea typeface="Roboto" panose="02000000000000000000" pitchFamily="2" charset="0"/>
                        </a:rPr>
                        <a:t>P</a:t>
                      </a:r>
                      <a:r>
                        <a:rPr lang="en-CA" sz="1200" b="1" i="0">
                          <a:solidFill>
                            <a:srgbClr val="2576B7"/>
                          </a:solidFill>
                          <a:latin typeface="Montserrat SemiBold" pitchFamily="2" charset="77"/>
                          <a:ea typeface="Roboto" panose="02000000000000000000" pitchFamily="2" charset="0"/>
                        </a:rPr>
                        <a:t>lan Your First Bot</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a:solidFill>
                            <a:srgbClr val="1E5E92"/>
                          </a:solidFill>
                          <a:latin typeface="Montserrat SemiBold" pitchFamily="2" charset="77"/>
                          <a:ea typeface="Roboto" panose="02000000000000000000" pitchFamily="2" charset="0"/>
                        </a:rPr>
                        <a:t>Roadmap RPA Adoption</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a:solidFill>
                            <a:srgbClr val="16476E"/>
                          </a:solidFill>
                          <a:latin typeface="Montserrat SemiBold" pitchFamily="2" charset="77"/>
                          <a:ea typeface="Roboto" panose="02000000000000000000" pitchFamily="2" charset="0"/>
                        </a:rPr>
                        <a:t>Next Steps and </a:t>
                      </a:r>
                      <a:br>
                        <a:rPr lang="en-CA" sz="1200" b="1" i="0">
                          <a:solidFill>
                            <a:srgbClr val="16476E"/>
                          </a:solidFill>
                          <a:latin typeface="Montserrat SemiBold" pitchFamily="2" charset="77"/>
                          <a:ea typeface="Roboto" panose="02000000000000000000" pitchFamily="2" charset="0"/>
                        </a:rPr>
                      </a:br>
                      <a:r>
                        <a:rPr lang="en-CA" sz="1200" b="1" i="0">
                          <a:solidFill>
                            <a:srgbClr val="16476E"/>
                          </a:solidFill>
                          <a:latin typeface="Montserrat SemiBold" pitchFamily="2" charset="77"/>
                          <a:ea typeface="Roboto" panose="02000000000000000000" pitchFamily="2" charset="0"/>
                        </a:rPr>
                        <a:t>Wrap-Up (offsite)</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135202">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0" marR="0" lvl="0" indent="0" algn="l" defTabSz="914400" rtl="0" eaLnBrk="1" fontAlgn="auto" latinLnBrk="0" hangingPunct="1">
                        <a:lnSpc>
                          <a:spcPts val="1500"/>
                        </a:lnSpc>
                        <a:spcBef>
                          <a:spcPts val="0"/>
                        </a:spcBef>
                        <a:spcAft>
                          <a:spcPts val="0"/>
                        </a:spcAft>
                        <a:buClrTx/>
                        <a:buSzTx/>
                        <a:buFont typeface="+mj-lt"/>
                        <a:buNone/>
                        <a:tabLst/>
                        <a:defRPr/>
                      </a:pPr>
                      <a:r>
                        <a:rPr lang="en-CA" sz="1100" b="0" i="0">
                          <a:solidFill>
                            <a:srgbClr val="000000"/>
                          </a:solidFill>
                          <a:latin typeface="Roboto Condensed Light" panose="02000000000000000000" pitchFamily="2" charset="0"/>
                          <a:ea typeface="Roboto Condensed Light" panose="02000000000000000000" pitchFamily="2" charset="0"/>
                        </a:rPr>
                        <a:t>1.1 </a:t>
                      </a:r>
                      <a:r>
                        <a:rPr lang="en-CA" sz="1100" b="0" i="0" spc="-5">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State Your RPA Objectives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100" b="0" i="0">
                          <a:solidFill>
                            <a:srgbClr val="000000"/>
                          </a:solidFill>
                          <a:latin typeface="Roboto Condensed Light" panose="02000000000000000000" pitchFamily="2" charset="0"/>
                          <a:ea typeface="Roboto Condensed Light" panose="02000000000000000000" pitchFamily="2" charset="0"/>
                        </a:rPr>
                        <a:t>2.1</a:t>
                      </a:r>
                      <a:r>
                        <a:rPr lang="en-CA" sz="1100" b="0" i="0" baseline="0">
                          <a:solidFill>
                            <a:srgbClr val="000000"/>
                          </a:solidFill>
                          <a:latin typeface="Roboto Condensed Light" panose="02000000000000000000" pitchFamily="2" charset="0"/>
                          <a:ea typeface="Roboto Condensed Light" panose="02000000000000000000" pitchFamily="2" charset="0"/>
                        </a:rPr>
                        <a:t> </a:t>
                      </a:r>
                      <a:r>
                        <a:rPr lang="en-CA" sz="1100" b="0" i="0" spc="-5">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Define Your RPA Principles</a:t>
                      </a:r>
                    </a:p>
                    <a:p>
                      <a:pPr marL="216000" indent="-457200">
                        <a:lnSpc>
                          <a:spcPts val="1300"/>
                        </a:lnSpc>
                        <a:spcBef>
                          <a:spcPts val="600"/>
                        </a:spcBef>
                        <a:spcAft>
                          <a:spcPts val="0"/>
                        </a:spcAft>
                      </a:pPr>
                      <a:r>
                        <a:rPr lang="en-CA" sz="1100" b="0" i="0">
                          <a:solidFill>
                            <a:srgbClr val="000000"/>
                          </a:solidFill>
                          <a:latin typeface="Roboto Condensed Light" panose="02000000000000000000" pitchFamily="2" charset="0"/>
                          <a:ea typeface="Roboto Condensed Light" panose="02000000000000000000" pitchFamily="2" charset="0"/>
                        </a:rPr>
                        <a:t>2.2 </a:t>
                      </a:r>
                      <a:r>
                        <a:rPr lang="en-CA" sz="1100" b="0" i="0" spc="-5">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Develop Your RPA Capabilities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500"/>
                        </a:lnSpc>
                        <a:spcAft>
                          <a:spcPts val="600"/>
                        </a:spcAft>
                      </a:pPr>
                      <a:r>
                        <a:rPr lang="en-US" sz="11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3.1 Prepare Your RPA Platform</a:t>
                      </a:r>
                    </a:p>
                    <a:p>
                      <a:pPr algn="l">
                        <a:lnSpc>
                          <a:spcPts val="1500"/>
                        </a:lnSpc>
                        <a:spcAft>
                          <a:spcPts val="600"/>
                        </a:spcAft>
                      </a:pPr>
                      <a:r>
                        <a:rPr lang="en-US" sz="11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3.2 Select Your RPA Vendor</a:t>
                      </a:r>
                    </a:p>
                    <a:p>
                      <a:pPr algn="l">
                        <a:lnSpc>
                          <a:spcPts val="1500"/>
                        </a:lnSpc>
                        <a:spcAft>
                          <a:spcPts val="600"/>
                        </a:spcAft>
                      </a:pPr>
                      <a:r>
                        <a:rPr lang="en-US" sz="11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3.3 Deliver and Manage Your Bots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gn="l">
                        <a:lnSpc>
                          <a:spcPts val="1300"/>
                        </a:lnSpc>
                        <a:spcBef>
                          <a:spcPts val="600"/>
                        </a:spcBef>
                        <a:spcAft>
                          <a:spcPts val="0"/>
                        </a:spcAft>
                      </a:pPr>
                      <a:r>
                        <a:rPr lang="en-CA" sz="1100" b="0" i="0">
                          <a:solidFill>
                            <a:srgbClr val="000000"/>
                          </a:solidFill>
                          <a:latin typeface="Roboto Condensed Light" panose="02000000000000000000" pitchFamily="2" charset="0"/>
                          <a:ea typeface="Roboto Condensed Light" panose="02000000000000000000" pitchFamily="2" charset="0"/>
                        </a:rPr>
                        <a:t>4.1 </a:t>
                      </a:r>
                      <a:r>
                        <a:rPr lang="en-US" sz="1100" b="0" i="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Roadmap Your RPA Adoption</a:t>
                      </a:r>
                      <a:endParaRPr lang="en-CA" sz="1100" b="0" i="0" baseline="0">
                        <a:solidFill>
                          <a:srgbClr val="000000"/>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100" b="0" i="0" baseline="0">
                          <a:solidFill>
                            <a:srgbClr val="000000"/>
                          </a:solidFill>
                          <a:latin typeface="Roboto Condensed Light" panose="02000000000000000000" pitchFamily="2" charset="0"/>
                          <a:ea typeface="Roboto Condensed Light" panose="02000000000000000000" pitchFamily="2" charset="0"/>
                        </a:rPr>
                        <a:t>5.1 Complete in-progress deliverables from previous four days.</a:t>
                      </a:r>
                    </a:p>
                    <a:p>
                      <a:pPr marL="216000" indent="-457200">
                        <a:lnSpc>
                          <a:spcPts val="1300"/>
                        </a:lnSpc>
                        <a:spcBef>
                          <a:spcPts val="600"/>
                        </a:spcBef>
                        <a:spcAft>
                          <a:spcPts val="0"/>
                        </a:spcAft>
                      </a:pPr>
                      <a:r>
                        <a:rPr lang="en-CA" sz="1100" b="0" i="0" baseline="0">
                          <a:solidFill>
                            <a:srgbClr val="000000"/>
                          </a:solidFill>
                          <a:latin typeface="Roboto Condensed Light" panose="02000000000000000000" pitchFamily="2" charset="0"/>
                          <a:ea typeface="Roboto Condensed Light" panose="02000000000000000000" pitchFamily="2" charset="0"/>
                        </a:rPr>
                        <a:t>5.2 Set up review time for workshop deliverables and to discuss next steps.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30403">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600" b="1" i="0">
                          <a:solidFill>
                            <a:srgbClr val="2576B7"/>
                          </a:solidFill>
                          <a:latin typeface="Montserrat SemiBold" pitchFamily="2" charset="77"/>
                          <a:ea typeface="Roboto" panose="02000000000000000000" pitchFamily="2" charset="0"/>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CA" sz="1100">
                          <a:latin typeface="Roboto Condensed Light" panose="02000000000000000000" pitchFamily="2" charset="0"/>
                          <a:ea typeface="Roboto Condensed Light" panose="02000000000000000000" pitchFamily="2" charset="0"/>
                        </a:rPr>
                        <a:t>RPA objectives, value, and vision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100">
                          <a:latin typeface="Roboto Condensed Light" panose="02000000000000000000" pitchFamily="2" charset="0"/>
                          <a:ea typeface="Roboto Condensed Light" panose="02000000000000000000" pitchFamily="2" charset="0"/>
                        </a:rPr>
                        <a:t>Metrics to gauge success</a:t>
                      </a:r>
                      <a:endParaRPr lang="en-CA" sz="1100">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CA" sz="1100">
                          <a:latin typeface="Roboto Condensed Light" panose="02000000000000000000" pitchFamily="2" charset="0"/>
                          <a:ea typeface="Roboto Condensed Light" panose="02000000000000000000" pitchFamily="2" charset="0"/>
                        </a:rPr>
                        <a:t>Guiding principles and ethics</a:t>
                      </a:r>
                    </a:p>
                    <a:p>
                      <a:pPr marL="171450" indent="-171450">
                        <a:spcBef>
                          <a:spcPts val="600"/>
                        </a:spcBef>
                        <a:buFont typeface="Arial" panose="020B0604020202020204" pitchFamily="34" charset="0"/>
                        <a:buChar char="•"/>
                      </a:pPr>
                      <a:r>
                        <a:rPr lang="en-CA" sz="1100">
                          <a:latin typeface="Roboto Condensed Light" panose="02000000000000000000" pitchFamily="2" charset="0"/>
                          <a:ea typeface="Roboto Condensed Light" panose="02000000000000000000" pitchFamily="2" charset="0"/>
                        </a:rPr>
                        <a:t>RPA capabilities</a:t>
                      </a:r>
                    </a:p>
                    <a:p>
                      <a:pPr marL="171450" indent="-171450">
                        <a:spcBef>
                          <a:spcPts val="600"/>
                        </a:spcBef>
                        <a:buFont typeface="Arial" panose="020B0604020202020204" pitchFamily="34" charset="0"/>
                        <a:buChar char="•"/>
                      </a:pPr>
                      <a:r>
                        <a:rPr lang="en-CA" sz="1100">
                          <a:latin typeface="Roboto Condensed Light" panose="02000000000000000000" pitchFamily="2" charset="0"/>
                          <a:ea typeface="Roboto Condensed Light" panose="02000000000000000000" pitchFamily="2" charset="0"/>
                        </a:rPr>
                        <a:t>RPA roles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spcBef>
                          <a:spcPts val="600"/>
                        </a:spcBef>
                        <a:buFont typeface="Arial" panose="020B0604020202020204" pitchFamily="34" charset="0"/>
                        <a:buChar char="•"/>
                      </a:pPr>
                      <a:r>
                        <a:rPr lang="en-CA" sz="1100">
                          <a:latin typeface="Roboto Condensed Light" panose="02000000000000000000" pitchFamily="2" charset="0"/>
                          <a:ea typeface="Roboto Condensed Light" panose="02000000000000000000" pitchFamily="2" charset="0"/>
                        </a:rPr>
                        <a:t>Candidate processes for RPA and their assessments for RPA fit</a:t>
                      </a:r>
                    </a:p>
                    <a:p>
                      <a:pPr marL="171450" indent="-171450">
                        <a:spcBef>
                          <a:spcPts val="600"/>
                        </a:spcBef>
                        <a:buFont typeface="Arial" panose="020B0604020202020204" pitchFamily="34" charset="0"/>
                        <a:buChar char="•"/>
                      </a:pPr>
                      <a:r>
                        <a:rPr lang="en-CA" sz="1100">
                          <a:latin typeface="Roboto Condensed Light" panose="02000000000000000000" pitchFamily="2" charset="0"/>
                          <a:ea typeface="Roboto Condensed Light" panose="02000000000000000000" pitchFamily="2" charset="0"/>
                        </a:rPr>
                        <a:t>Scope of operational platform to support RPA</a:t>
                      </a:r>
                    </a:p>
                    <a:p>
                      <a:pPr marL="171450" indent="-171450">
                        <a:spcBef>
                          <a:spcPts val="600"/>
                        </a:spcBef>
                        <a:buFont typeface="Arial" panose="020B0604020202020204" pitchFamily="34" charset="0"/>
                        <a:buChar char="•"/>
                      </a:pPr>
                      <a:r>
                        <a:rPr lang="en-US" sz="1100">
                          <a:latin typeface="Roboto Condensed Light" panose="02000000000000000000" pitchFamily="2" charset="0"/>
                          <a:ea typeface="Roboto Condensed Light" panose="02000000000000000000" pitchFamily="2" charset="0"/>
                        </a:rPr>
                        <a:t>Shortlist of features of desired RPA solution</a:t>
                      </a:r>
                    </a:p>
                    <a:p>
                      <a:pPr marL="171450" indent="-171450">
                        <a:spcBef>
                          <a:spcPts val="600"/>
                        </a:spcBef>
                        <a:buFont typeface="Arial" panose="020B0604020202020204" pitchFamily="34" charset="0"/>
                        <a:buChar char="•"/>
                      </a:pPr>
                      <a:r>
                        <a:rPr lang="en-US" sz="1100">
                          <a:latin typeface="Roboto Condensed Light" panose="02000000000000000000" pitchFamily="2" charset="0"/>
                          <a:ea typeface="Roboto Condensed Light" panose="02000000000000000000" pitchFamily="2" charset="0"/>
                        </a:rPr>
                        <a:t>Delivery process (i.e. SDLC) supporting RPA delivery</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CA" sz="1100">
                          <a:latin typeface="Roboto Condensed Light" panose="02000000000000000000" pitchFamily="2" charset="0"/>
                          <a:ea typeface="Roboto Condensed Light" panose="02000000000000000000" pitchFamily="2" charset="0"/>
                        </a:rPr>
                        <a:t>RPA adoption roadmap</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Arial" panose="020B0604020202020204" pitchFamily="34" charset="0"/>
                        <a:buChar char="•"/>
                      </a:pPr>
                      <a:r>
                        <a:rPr lang="en-CA" sz="1100" b="0" i="0" baseline="0">
                          <a:solidFill>
                            <a:srgbClr val="000000"/>
                          </a:solidFill>
                          <a:latin typeface="Roboto Condensed Light" panose="02000000000000000000" pitchFamily="2" charset="0"/>
                          <a:ea typeface="Roboto Condensed Light" panose="02000000000000000000" pitchFamily="2" charset="0"/>
                        </a:rPr>
                        <a:t>Your RPA Pilot Playbook</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642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A7BD8C-6502-A549-A087-5E557EF075FB}"/>
              </a:ext>
            </a:extLst>
          </p:cNvPr>
          <p:cNvSpPr/>
          <p:nvPr/>
        </p:nvSpPr>
        <p:spPr>
          <a:xfrm>
            <a:off x="370969" y="5739392"/>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Roboto Condensed Light" panose="02000000000000000000" pitchFamily="2" charset="0"/>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4221" y="5739392"/>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2009" y="5739392"/>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Roboto Condensed Light" panose="02000000000000000000" pitchFamily="2" charset="0"/>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p:txBody>
          <a:bodyPr/>
          <a:lstStyle/>
          <a:p>
            <a:r>
              <a:rPr lang="en-CA" spc="-79">
                <a:solidFill>
                  <a:srgbClr val="717171"/>
                </a:solidFill>
              </a:rPr>
              <a:t>E</a:t>
            </a:r>
            <a:r>
              <a:rPr lang="en-CA" spc="-130">
                <a:solidFill>
                  <a:srgbClr val="717171"/>
                </a:solidFill>
              </a:rPr>
              <a:t>x</a:t>
            </a:r>
            <a:r>
              <a:rPr lang="en-CA" spc="-79">
                <a:solidFill>
                  <a:srgbClr val="717171"/>
                </a:solidFill>
              </a:rPr>
              <a:t>ecuti</a:t>
            </a:r>
            <a:r>
              <a:rPr lang="en-CA" spc="-158">
                <a:solidFill>
                  <a:srgbClr val="717171"/>
                </a:solidFill>
              </a:rPr>
              <a:t>v</a:t>
            </a:r>
            <a:r>
              <a:rPr lang="en-CA" spc="-3">
                <a:solidFill>
                  <a:srgbClr val="717171"/>
                </a:solidFill>
              </a:rPr>
              <a:t>e </a:t>
            </a:r>
            <a:r>
              <a:rPr lang="en-CA" spc="-42">
                <a:solidFill>
                  <a:srgbClr val="717171"/>
                </a:solidFill>
              </a:rPr>
              <a:t>Summary</a:t>
            </a:r>
            <a:endParaRPr lang="en-US">
              <a:solidFill>
                <a:srgbClr val="717171"/>
              </a:solidFill>
            </a:endParaRP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94" y="1618145"/>
            <a:ext cx="3542400" cy="297314"/>
          </a:xfrm>
        </p:spPr>
        <p:txBody>
          <a:bodyPr/>
          <a:lstStyle/>
          <a:p>
            <a:r>
              <a:rPr lang="en-US"/>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994" y="1618145"/>
            <a:ext cx="3542400" cy="297314"/>
          </a:xfrm>
        </p:spPr>
        <p:txBody>
          <a:bodyPr/>
          <a:lstStyle/>
          <a:p>
            <a:r>
              <a:rPr lang="en-US"/>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30748" y="1618145"/>
            <a:ext cx="3542400" cy="297314"/>
          </a:xfrm>
        </p:spPr>
        <p:txBody>
          <a:bodyPr/>
          <a:lstStyle/>
          <a:p>
            <a:r>
              <a:rPr lang="en-US"/>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xfrm>
            <a:off x="371370" y="1991757"/>
            <a:ext cx="3708000" cy="3671337"/>
          </a:xfrm>
          <a:prstGeom prst="rect">
            <a:avLst/>
          </a:prstGeom>
          <a:solidFill>
            <a:schemeClr val="accent5">
              <a:lumMod val="20000"/>
              <a:lumOff val="80000"/>
            </a:schemeClr>
          </a:solidFill>
        </p:spPr>
        <p:txBody>
          <a:bodyPr lIns="72000" tIns="72000" rIns="72000" anchor="t"/>
          <a:lstStyle/>
          <a:p>
            <a:pPr marL="285750" indent="-285750"/>
            <a:r>
              <a:rPr lang="en-US"/>
              <a:t>Your organization has many business processes that rely on manual, routine, and repetitive data collection and processing work. These processes need to be automated to meet strategic priorities.</a:t>
            </a:r>
          </a:p>
          <a:p>
            <a:pPr marL="285750" indent="-285750"/>
            <a:r>
              <a:rPr lang="en-US"/>
              <a:t>Your stakeholders decided to invest in robotic process automation (RPA). They are ready to begin the planning and delivery of their first RPA bot.</a:t>
            </a:r>
          </a:p>
          <a:p>
            <a:pPr marL="285750" indent="-285750"/>
            <a:r>
              <a:rPr lang="en-US"/>
              <a:t>However, your organization lacks the critical foundations involved in successful RPA delivery, such as analyzing the suitability of candidate processes, business and IT collaboration, and product ownership.</a:t>
            </a: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xfrm>
            <a:off x="4264622" y="1991757"/>
            <a:ext cx="3708000" cy="3671337"/>
          </a:xfrm>
          <a:prstGeom prst="rect">
            <a:avLst/>
          </a:prstGeom>
          <a:solidFill>
            <a:schemeClr val="accent3">
              <a:lumMod val="20000"/>
              <a:lumOff val="80000"/>
            </a:schemeClr>
          </a:solidFill>
        </p:spPr>
        <p:txBody>
          <a:bodyPr lIns="72000" tIns="72000" rIns="72000" anchor="t"/>
          <a:lstStyle/>
          <a:p>
            <a:pPr marL="285750" indent="-285750"/>
            <a:r>
              <a:rPr lang="en-US"/>
              <a:t>Not every business capability is suitable for RPA. Regulations, corporate policies, process complexities, and ethics may impede the end-to-end automation that stakeholders are expecting.</a:t>
            </a:r>
          </a:p>
          <a:p>
            <a:pPr marL="285750" indent="-285750"/>
            <a:r>
              <a:rPr lang="en-US"/>
              <a:t>Many operating models do not enable or encourage the collaboration needed to evaluate business processes and underlying operational systems.</a:t>
            </a:r>
          </a:p>
          <a:p>
            <a:pPr marL="285750" indent="-285750"/>
            <a:r>
              <a:rPr lang="en-CA"/>
              <a:t>RPA brings significant organizational, process, and technical changes that IT and lines-of-business (LOBs) may not be prepared or willing to accept and adopt.</a:t>
            </a: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xfrm>
            <a:off x="8162410" y="1991757"/>
            <a:ext cx="3708000" cy="3671337"/>
          </a:xfrm>
          <a:prstGeom prst="rect">
            <a:avLst/>
          </a:prstGeom>
          <a:solidFill>
            <a:schemeClr val="accent4">
              <a:lumMod val="20000"/>
              <a:lumOff val="80000"/>
            </a:schemeClr>
          </a:solidFill>
        </p:spPr>
        <p:txBody>
          <a:bodyPr lIns="72000" tIns="72000" rIns="72000" anchor="t"/>
          <a:lstStyle/>
          <a:p>
            <a:pPr marL="285750" indent="-285750"/>
            <a:r>
              <a:rPr lang="en-US" b="1"/>
              <a:t>Establish the right expectations. </a:t>
            </a:r>
            <a:r>
              <a:rPr lang="en-US"/>
              <a:t>Gain a grounded understanding of RPA value and limitations in your context. Discuss current IT and business operations challenges to determine if they will impact RPA success.</a:t>
            </a:r>
          </a:p>
          <a:p>
            <a:pPr marL="285750" indent="-285750"/>
            <a:r>
              <a:rPr lang="en-US" b="1"/>
              <a:t>Build your RPA governance. </a:t>
            </a:r>
            <a:r>
              <a:rPr lang="en-US"/>
              <a:t>Clarify the roles, processes, and tools needed to support RPA delivery and management</a:t>
            </a:r>
            <a:r>
              <a:rPr lang="en-CA"/>
              <a:t> through IT and business collaboration.</a:t>
            </a:r>
          </a:p>
          <a:p>
            <a:pPr marL="285750" indent="-285750"/>
            <a:r>
              <a:rPr lang="en-US" b="1"/>
              <a:t>Evaluate the fit of RPA. </a:t>
            </a:r>
            <a:r>
              <a:rPr lang="en-US"/>
              <a:t>Obtain a thorough view of the business and technical complexities of your candidate processes. Indicate where and how RPA is expected to generate the most return.</a:t>
            </a:r>
          </a:p>
        </p:txBody>
      </p:sp>
    </p:spTree>
    <p:extLst>
      <p:ext uri="{BB962C8B-B14F-4D97-AF65-F5344CB8AC3E}">
        <p14:creationId xmlns:p14="http://schemas.microsoft.com/office/powerpoint/2010/main" val="78981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p:txBody>
          <a:bodyPr/>
          <a:lstStyle/>
          <a:p>
            <a:r>
              <a:rPr lang="en-CA" spc="-79"/>
              <a:t>E</a:t>
            </a:r>
            <a:r>
              <a:rPr lang="en-CA" spc="-130"/>
              <a:t>x</a:t>
            </a:r>
            <a:r>
              <a:rPr lang="en-CA" spc="-79"/>
              <a:t>ecuti</a:t>
            </a:r>
            <a:r>
              <a:rPr lang="en-CA" spc="-158"/>
              <a:t>v</a:t>
            </a:r>
            <a:r>
              <a:rPr lang="en-CA" spc="-3"/>
              <a:t>e  </a:t>
            </a:r>
            <a:r>
              <a:rPr lang="en-CA" spc="-42"/>
              <a:t>Summary</a:t>
            </a:r>
            <a:endParaRPr lang="en-US"/>
          </a:p>
        </p:txBody>
      </p:sp>
      <p:sp>
        <p:nvSpPr>
          <p:cNvPr id="17" name="Text Placeholder 16">
            <a:extLst>
              <a:ext uri="{FF2B5EF4-FFF2-40B4-BE49-F238E27FC236}">
                <a16:creationId xmlns:a16="http://schemas.microsoft.com/office/drawing/2014/main" id="{0996C76E-D491-8947-8F14-B25E8AF9D026}"/>
              </a:ext>
            </a:extLst>
          </p:cNvPr>
          <p:cNvSpPr>
            <a:spLocks noGrp="1"/>
          </p:cNvSpPr>
          <p:nvPr>
            <p:ph type="body" sz="quarter" idx="11"/>
          </p:nvPr>
        </p:nvSpPr>
        <p:spPr>
          <a:xfrm>
            <a:off x="367657" y="1643564"/>
            <a:ext cx="2630520" cy="1689100"/>
          </a:xfrm>
          <a:prstGeom prst="rect">
            <a:avLst/>
          </a:prstGeom>
        </p:spPr>
        <p:txBody>
          <a:bodyPr/>
          <a:lstStyle/>
          <a:p>
            <a:r>
              <a:rPr lang="en-US"/>
              <a:t>Info-Tech Insights</a:t>
            </a:r>
          </a:p>
        </p:txBody>
      </p:sp>
      <p:sp>
        <p:nvSpPr>
          <p:cNvPr id="19" name="Text Placeholder 18">
            <a:extLst>
              <a:ext uri="{FF2B5EF4-FFF2-40B4-BE49-F238E27FC236}">
                <a16:creationId xmlns:a16="http://schemas.microsoft.com/office/drawing/2014/main" id="{6E77F424-FEB1-3646-B51A-15D3B28DFC2F}"/>
              </a:ext>
            </a:extLst>
          </p:cNvPr>
          <p:cNvSpPr>
            <a:spLocks noGrp="1"/>
          </p:cNvSpPr>
          <p:nvPr>
            <p:ph type="body" sz="quarter" idx="18"/>
          </p:nvPr>
        </p:nvSpPr>
        <p:spPr>
          <a:xfrm>
            <a:off x="5232400" y="1236739"/>
            <a:ext cx="6261395" cy="1083733"/>
          </a:xfrm>
          <a:prstGeom prst="rect">
            <a:avLst/>
          </a:prstGeom>
        </p:spPr>
        <p:txBody>
          <a:bodyPr/>
          <a:lstStyle/>
          <a:p>
            <a:pPr marL="0" indent="0">
              <a:buNone/>
            </a:pPr>
            <a:r>
              <a:rPr lang="en-US" b="1"/>
              <a:t>Manage your business and IT debt before you adopt RPA. </a:t>
            </a:r>
            <a:r>
              <a:rPr lang="en-US"/>
              <a:t>RPA doubles down on your process inefficiencies, lack of operations and architectural standardization, and unenforced quality standards. RPA solutions will be fragile and prone to failure if debt is not managed.</a:t>
            </a:r>
            <a:endParaRPr lang="en-CA" b="1"/>
          </a:p>
        </p:txBody>
      </p:sp>
      <p:sp>
        <p:nvSpPr>
          <p:cNvPr id="21" name="Text Placeholder 20">
            <a:extLst>
              <a:ext uri="{FF2B5EF4-FFF2-40B4-BE49-F238E27FC236}">
                <a16:creationId xmlns:a16="http://schemas.microsoft.com/office/drawing/2014/main" id="{B5DF844B-E4ED-B347-BF4C-556A40F82865}"/>
              </a:ext>
            </a:extLst>
          </p:cNvPr>
          <p:cNvSpPr>
            <a:spLocks noGrp="1"/>
          </p:cNvSpPr>
          <p:nvPr>
            <p:ph type="body" sz="quarter" idx="19"/>
          </p:nvPr>
        </p:nvSpPr>
        <p:spPr>
          <a:xfrm>
            <a:off x="5232400" y="2802467"/>
            <a:ext cx="6261395" cy="1083733"/>
          </a:xfrm>
          <a:prstGeom prst="rect">
            <a:avLst/>
          </a:prstGeom>
        </p:spPr>
        <p:txBody>
          <a:bodyPr/>
          <a:lstStyle/>
          <a:p>
            <a:pPr marL="0" indent="0">
              <a:lnSpc>
                <a:spcPct val="100000"/>
              </a:lnSpc>
              <a:buNone/>
            </a:pPr>
            <a:r>
              <a:rPr lang="en-CA" b="1"/>
              <a:t>Adopt BizDevOps. </a:t>
            </a:r>
            <a:r>
              <a:rPr lang="en-CA"/>
              <a:t>RPA will not be successful if your lines-of-business (LOBs) and IT are not working together. IT must empathize with how LOBs operate and proactively support the underlying operational systems. LOBs must be accountable of all products leveraging RPA and be able to rationalize RPA’s technical feasibility.</a:t>
            </a:r>
            <a:endParaRPr lang="en-US"/>
          </a:p>
        </p:txBody>
      </p:sp>
      <p:sp>
        <p:nvSpPr>
          <p:cNvPr id="23" name="Text Placeholder 22">
            <a:extLst>
              <a:ext uri="{FF2B5EF4-FFF2-40B4-BE49-F238E27FC236}">
                <a16:creationId xmlns:a16="http://schemas.microsoft.com/office/drawing/2014/main" id="{D2590016-21AA-BE46-A85F-C4DA8DCBEF4B}"/>
              </a:ext>
            </a:extLst>
          </p:cNvPr>
          <p:cNvSpPr>
            <a:spLocks noGrp="1"/>
          </p:cNvSpPr>
          <p:nvPr>
            <p:ph type="body" sz="quarter" idx="20"/>
          </p:nvPr>
        </p:nvSpPr>
        <p:spPr>
          <a:xfrm>
            <a:off x="5232400" y="4402667"/>
            <a:ext cx="6261395" cy="1083733"/>
          </a:xfrm>
          <a:prstGeom prst="rect">
            <a:avLst/>
          </a:prstGeom>
        </p:spPr>
        <p:txBody>
          <a:bodyPr/>
          <a:lstStyle/>
          <a:p>
            <a:pPr marL="0" indent="0">
              <a:buNone/>
            </a:pPr>
            <a:r>
              <a:rPr lang="en-US" b="1"/>
              <a:t>Start with RPA 1.0. </a:t>
            </a:r>
            <a:r>
              <a:rPr lang="en-US"/>
              <a:t>Don’t get caught up in the AI and machine learning (RPA 2.0) hype. Evaluate the acceptance and value of RPA 1.0 in order to establish a sustainable and collaborative foundation for its delivery and management. Then use the lessons learned to prepare for future RPA 2.0 adoption. In many cases, RPA 1.0 is good enough.</a:t>
            </a:r>
            <a:endParaRPr lang="en-CA" b="1"/>
          </a:p>
        </p:txBody>
      </p:sp>
      <p:pic>
        <p:nvPicPr>
          <p:cNvPr id="10" name="Picture 9">
            <a:extLst>
              <a:ext uri="{FF2B5EF4-FFF2-40B4-BE49-F238E27FC236}">
                <a16:creationId xmlns:a16="http://schemas.microsoft.com/office/drawing/2014/main" id="{9404074F-1397-43C3-992D-C27806FC1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73982" y="1111820"/>
            <a:ext cx="1283095" cy="1283095"/>
          </a:xfrm>
          <a:prstGeom prst="rect">
            <a:avLst/>
          </a:prstGeom>
        </p:spPr>
      </p:pic>
      <p:pic>
        <p:nvPicPr>
          <p:cNvPr id="18" name="Picture 17">
            <a:extLst>
              <a:ext uri="{FF2B5EF4-FFF2-40B4-BE49-F238E27FC236}">
                <a16:creationId xmlns:a16="http://schemas.microsoft.com/office/drawing/2014/main" id="{97B98056-B372-44A3-B81D-6A09CE7124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73982" y="2657563"/>
            <a:ext cx="1283095" cy="1283095"/>
          </a:xfrm>
          <a:prstGeom prst="rect">
            <a:avLst/>
          </a:prstGeom>
        </p:spPr>
      </p:pic>
      <p:pic>
        <p:nvPicPr>
          <p:cNvPr id="25" name="Picture 24">
            <a:extLst>
              <a:ext uri="{FF2B5EF4-FFF2-40B4-BE49-F238E27FC236}">
                <a16:creationId xmlns:a16="http://schemas.microsoft.com/office/drawing/2014/main" id="{D42EA20C-BC86-40F2-AD41-993FB65C7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73982" y="4203305"/>
            <a:ext cx="1283095" cy="12830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7296428" y="1237009"/>
            <a:ext cx="4600507" cy="456696"/>
          </a:xfrm>
        </p:spPr>
        <p:txBody>
          <a:bodyPr/>
          <a:lstStyle/>
          <a:p>
            <a:r>
              <a:rPr lang="en-US" sz="2400">
                <a:solidFill>
                  <a:srgbClr val="F8C435"/>
                </a:solidFill>
              </a:rPr>
              <a:t>Scaling RPA is a challenge</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5" y="530021"/>
            <a:ext cx="6353085" cy="1130188"/>
          </a:xfrm>
        </p:spPr>
        <p:txBody>
          <a:bodyPr/>
          <a:lstStyle/>
          <a:p>
            <a:r>
              <a:rPr lang="en-US">
                <a:solidFill>
                  <a:srgbClr val="2576B7"/>
                </a:solidFill>
              </a:rPr>
              <a:t>Your RPA journey has begun</a:t>
            </a: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7048498" y="1465357"/>
            <a:ext cx="379861" cy="5071871"/>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a:latin typeface="Roboto Condensed Light" panose="02000000000000000000" pitchFamily="2" charset="0"/>
            </a:endParaRPr>
          </a:p>
        </p:txBody>
      </p:sp>
      <p:sp>
        <p:nvSpPr>
          <p:cNvPr id="23" name="Text Placeholder 6">
            <a:extLst>
              <a:ext uri="{FF2B5EF4-FFF2-40B4-BE49-F238E27FC236}">
                <a16:creationId xmlns:a16="http://schemas.microsoft.com/office/drawing/2014/main" id="{C0993190-C877-3D41-8E0E-B87780A65E45}"/>
              </a:ext>
            </a:extLst>
          </p:cNvPr>
          <p:cNvSpPr txBox="1">
            <a:spLocks/>
          </p:cNvSpPr>
          <p:nvPr/>
        </p:nvSpPr>
        <p:spPr>
          <a:xfrm>
            <a:off x="374088" y="1693705"/>
            <a:ext cx="5686987" cy="45669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Your stakeholders decided to invest in robotic process automation (RPA).</a:t>
            </a: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374088" y="2423228"/>
            <a:ext cx="6469593" cy="4350551"/>
          </a:xfrm>
          <a:prstGeom prst="rect">
            <a:avLst/>
          </a:prstGeom>
          <a:solidFill>
            <a:schemeClr val="bg1">
              <a:lumMod val="95000"/>
            </a:schemeClr>
          </a:solidFill>
        </p:spPr>
        <p:txBody>
          <a:bodyPr lIns="72000" tIns="0" rIns="72000"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CA" sz="2000" b="1">
                <a:solidFill>
                  <a:schemeClr val="tx1">
                    <a:lumMod val="50000"/>
                  </a:schemeClr>
                </a:solidFill>
              </a:rPr>
              <a:t>What is RPA?</a:t>
            </a:r>
          </a:p>
          <a:p>
            <a:pPr marL="184150" indent="-184150">
              <a:spcBef>
                <a:spcPts val="1200"/>
              </a:spcBef>
              <a:buFont typeface="Arial" panose="020B0604020202020204" pitchFamily="34" charset="0"/>
              <a:buChar char="•"/>
            </a:pPr>
            <a:r>
              <a:rPr lang="en-US" sz="1600">
                <a:solidFill>
                  <a:schemeClr val="tx1">
                    <a:lumMod val="50000"/>
                  </a:schemeClr>
                </a:solidFill>
              </a:rPr>
              <a:t>RPA is a technology to automate rules-based, repetitive tasks performed by human workers to collect and process data.</a:t>
            </a:r>
          </a:p>
          <a:p>
            <a:pPr marL="184150" indent="-184150">
              <a:spcBef>
                <a:spcPts val="1200"/>
              </a:spcBef>
              <a:buFont typeface="Arial" panose="020B0604020202020204" pitchFamily="34" charset="0"/>
              <a:buChar char="•"/>
            </a:pPr>
            <a:r>
              <a:rPr lang="en-CA" sz="1600">
                <a:solidFill>
                  <a:schemeClr val="tx1">
                    <a:lumMod val="50000"/>
                  </a:schemeClr>
                </a:solidFill>
              </a:rPr>
              <a:t>The “robots” in RPA are </a:t>
            </a:r>
            <a:r>
              <a:rPr lang="en-CA" sz="1600" i="1">
                <a:solidFill>
                  <a:schemeClr val="tx1">
                    <a:lumMod val="50000"/>
                  </a:schemeClr>
                </a:solidFill>
              </a:rPr>
              <a:t>software bots</a:t>
            </a:r>
            <a:r>
              <a:rPr lang="en-CA" sz="1600">
                <a:solidFill>
                  <a:schemeClr val="tx1">
                    <a:lumMod val="50000"/>
                  </a:schemeClr>
                </a:solidFill>
              </a:rPr>
              <a:t> that follow prescribed rules to carry out business processes. Bots distinguish RPA from other automation technologies by using applications’ user interface (UI) to interact with data sources and output targets </a:t>
            </a:r>
            <a:r>
              <a:rPr lang="en-CA" sz="1600" i="1">
                <a:solidFill>
                  <a:schemeClr val="tx1">
                    <a:lumMod val="50000"/>
                  </a:schemeClr>
                </a:solidFill>
              </a:rPr>
              <a:t>as a human user would,</a:t>
            </a:r>
            <a:r>
              <a:rPr lang="en-CA" sz="1600">
                <a:solidFill>
                  <a:schemeClr val="tx1">
                    <a:lumMod val="50000"/>
                  </a:schemeClr>
                </a:solidFill>
              </a:rPr>
              <a:t> rather than relying on programmatic access.</a:t>
            </a:r>
          </a:p>
          <a:p>
            <a:pPr>
              <a:spcBef>
                <a:spcPts val="1200"/>
              </a:spcBef>
            </a:pPr>
            <a:r>
              <a:rPr lang="en-CA" sz="2000" b="1">
                <a:solidFill>
                  <a:schemeClr val="tx1">
                    <a:lumMod val="50000"/>
                  </a:schemeClr>
                </a:solidFill>
              </a:rPr>
              <a:t>Build the Case for RPA with Candidate Processes</a:t>
            </a:r>
          </a:p>
          <a:p>
            <a:pPr marL="285750" indent="-285750">
              <a:spcBef>
                <a:spcPts val="1200"/>
              </a:spcBef>
              <a:buFont typeface="Arial" panose="020B0604020202020204" pitchFamily="34" charset="0"/>
              <a:buChar char="•"/>
            </a:pPr>
            <a:r>
              <a:rPr lang="en-CA" sz="1600">
                <a:solidFill>
                  <a:schemeClr val="tx1">
                    <a:lumMod val="50000"/>
                  </a:schemeClr>
                </a:solidFill>
              </a:rPr>
              <a:t>RPA brings significant opportunities to improve business productivity in a continuously changing environment. However, organizations are struggling to understand what it is and how it can specifically fit in their context. </a:t>
            </a:r>
          </a:p>
          <a:p>
            <a:pPr marL="285750" indent="-285750">
              <a:spcBef>
                <a:spcPts val="1200"/>
              </a:spcBef>
              <a:buFont typeface="Arial" panose="020B0604020202020204" pitchFamily="34" charset="0"/>
              <a:buChar char="•"/>
            </a:pPr>
            <a:r>
              <a:rPr lang="en-CA" sz="1600" b="1">
                <a:solidFill>
                  <a:schemeClr val="tx1">
                    <a:lumMod val="50000"/>
                  </a:schemeClr>
                </a:solidFill>
                <a:ea typeface="Roboto Condensed Light" panose="02000000000000000000" pitchFamily="2" charset="0"/>
              </a:rPr>
              <a:t>Get stakeholders on the same page with RPA candidates using Info-Tech’s </a:t>
            </a:r>
            <a:r>
              <a:rPr lang="en-US" sz="1600" b="1" i="1">
                <a:solidFill>
                  <a:schemeClr val="bg1"/>
                </a:solidFill>
                <a:ea typeface="Roboto Condensed Light" panose="02000000000000000000" pitchFamily="2" charset="0"/>
                <a:hlinkClick r:id="rId3"/>
              </a:rPr>
              <a:t>Automate Work Faster and More Easily With Robotic Process Automation</a:t>
            </a:r>
            <a:r>
              <a:rPr lang="en-CA" sz="1600" b="1" i="1">
                <a:solidFill>
                  <a:schemeClr val="tx1">
                    <a:lumMod val="50000"/>
                  </a:schemeClr>
                </a:solidFill>
                <a:ea typeface="Roboto Condensed Light" panose="02000000000000000000" pitchFamily="2" charset="0"/>
              </a:rPr>
              <a:t> </a:t>
            </a:r>
            <a:r>
              <a:rPr lang="en-CA" sz="1600" b="1">
                <a:solidFill>
                  <a:schemeClr val="tx1">
                    <a:lumMod val="50000"/>
                  </a:schemeClr>
                </a:solidFill>
                <a:ea typeface="Roboto Condensed Light" panose="02000000000000000000" pitchFamily="2" charset="0"/>
              </a:rPr>
              <a:t>blueprint.</a:t>
            </a:r>
          </a:p>
        </p:txBody>
      </p:sp>
      <p:sp>
        <p:nvSpPr>
          <p:cNvPr id="28" name="Text Placeholder 7">
            <a:extLst>
              <a:ext uri="{FF2B5EF4-FFF2-40B4-BE49-F238E27FC236}">
                <a16:creationId xmlns:a16="http://schemas.microsoft.com/office/drawing/2014/main" id="{BE31CB35-C8ED-4870-B61B-9653C6D86DD2}"/>
              </a:ext>
            </a:extLst>
          </p:cNvPr>
          <p:cNvSpPr txBox="1">
            <a:spLocks/>
          </p:cNvSpPr>
          <p:nvPr/>
        </p:nvSpPr>
        <p:spPr>
          <a:xfrm>
            <a:off x="7296428" y="4868702"/>
            <a:ext cx="4600507" cy="1343025"/>
          </a:xfrm>
          <a:prstGeom prst="rect">
            <a:avLst/>
          </a:prstGeom>
        </p:spPr>
        <p:txBody>
          <a:bodyPr lIns="0" tIns="0" rIns="0"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lang="en-CA">
                <a:latin typeface="Montserrat" pitchFamily="2" charset="77"/>
              </a:rPr>
              <a:t>Of respondents have implemented more than 10 bots. </a:t>
            </a:r>
          </a:p>
          <a:p>
            <a:pPr>
              <a:lnSpc>
                <a:spcPts val="2000"/>
              </a:lnSpc>
            </a:pPr>
            <a:r>
              <a:rPr lang="en-CA" sz="1200" b="1">
                <a:latin typeface="Montserrat" pitchFamily="2" charset="77"/>
              </a:rPr>
              <a:t>Source: </a:t>
            </a:r>
            <a:r>
              <a:rPr lang="en-CA" sz="1200">
                <a:latin typeface="Montserrat" pitchFamily="2" charset="77"/>
              </a:rPr>
              <a:t>Deloitte, 2018.</a:t>
            </a:r>
            <a:endParaRPr lang="en-CA" sz="1200" b="1">
              <a:latin typeface="Montserrat" pitchFamily="2" charset="77"/>
            </a:endParaRPr>
          </a:p>
        </p:txBody>
      </p:sp>
      <p:grpSp>
        <p:nvGrpSpPr>
          <p:cNvPr id="29" name="Group 28">
            <a:extLst>
              <a:ext uri="{FF2B5EF4-FFF2-40B4-BE49-F238E27FC236}">
                <a16:creationId xmlns:a16="http://schemas.microsoft.com/office/drawing/2014/main" id="{E6A5D8A7-DF2E-48F4-A956-E9BDA99E869A}"/>
              </a:ext>
            </a:extLst>
          </p:cNvPr>
          <p:cNvGrpSpPr/>
          <p:nvPr/>
        </p:nvGrpSpPr>
        <p:grpSpPr>
          <a:xfrm>
            <a:off x="7296428" y="1855195"/>
            <a:ext cx="4600507" cy="3035035"/>
            <a:chOff x="8701883" y="1459587"/>
            <a:chExt cx="3273953" cy="2159884"/>
          </a:xfrm>
        </p:grpSpPr>
        <p:graphicFrame>
          <p:nvGraphicFramePr>
            <p:cNvPr id="30" name="Chart 29">
              <a:extLst>
                <a:ext uri="{FF2B5EF4-FFF2-40B4-BE49-F238E27FC236}">
                  <a16:creationId xmlns:a16="http://schemas.microsoft.com/office/drawing/2014/main" id="{FD67F073-C101-4276-8F0D-844A0B76C294}"/>
                </a:ext>
              </a:extLst>
            </p:cNvPr>
            <p:cNvGraphicFramePr/>
            <p:nvPr>
              <p:extLst>
                <p:ext uri="{D42A27DB-BD31-4B8C-83A1-F6EECF244321}">
                  <p14:modId xmlns:p14="http://schemas.microsoft.com/office/powerpoint/2010/main" val="417692553"/>
                </p:ext>
              </p:extLst>
            </p:nvPr>
          </p:nvGraphicFramePr>
          <p:xfrm>
            <a:off x="8701883" y="1459587"/>
            <a:ext cx="3273953" cy="2159884"/>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3C2CCE88-280B-41E4-B9DF-6799645939BF}"/>
                </a:ext>
              </a:extLst>
            </p:cNvPr>
            <p:cNvSpPr txBox="1"/>
            <p:nvPr/>
          </p:nvSpPr>
          <p:spPr>
            <a:xfrm>
              <a:off x="9167284" y="2351575"/>
              <a:ext cx="2343150" cy="438059"/>
            </a:xfrm>
            <a:prstGeom prst="rect">
              <a:avLst/>
            </a:prstGeom>
          </p:spPr>
          <p:txBody>
            <a:bodyPr vert="horz" wrap="square" lIns="0" tIns="0" rIns="0" bIns="0" rtlCol="0">
              <a:spAutoFit/>
            </a:bodyPr>
            <a:lstStyle/>
            <a:p>
              <a:pPr marL="289946" marR="242975" lvl="1" algn="ctr">
                <a:spcBef>
                  <a:spcPts val="55"/>
                </a:spcBef>
              </a:pPr>
              <a:r>
                <a:rPr lang="en-US" sz="4000" b="1" spc="-30">
                  <a:solidFill>
                    <a:srgbClr val="C00000"/>
                  </a:solidFill>
                  <a:latin typeface="Exo" panose="02000503000000000000" pitchFamily="2" charset="77"/>
                  <a:cs typeface="Arial Narrow"/>
                </a:rPr>
                <a:t>14%</a:t>
              </a:r>
            </a:p>
          </p:txBody>
        </p:sp>
      </p:grpSp>
    </p:spTree>
    <p:extLst>
      <p:ext uri="{BB962C8B-B14F-4D97-AF65-F5344CB8AC3E}">
        <p14:creationId xmlns:p14="http://schemas.microsoft.com/office/powerpoint/2010/main" val="158664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EB3F0D-BE12-4FCD-BCED-75FED415532D}"/>
              </a:ext>
            </a:extLst>
          </p:cNvPr>
          <p:cNvSpPr>
            <a:spLocks noGrp="1"/>
          </p:cNvSpPr>
          <p:nvPr>
            <p:ph type="title"/>
          </p:nvPr>
        </p:nvSpPr>
        <p:spPr>
          <a:xfrm>
            <a:off x="354106" y="544769"/>
            <a:ext cx="8789894" cy="1130188"/>
          </a:xfrm>
        </p:spPr>
        <p:txBody>
          <a:bodyPr/>
          <a:lstStyle/>
          <a:p>
            <a:r>
              <a:rPr lang="en-CA" dirty="0"/>
              <a:t>Think big and build RPA in many steps</a:t>
            </a:r>
          </a:p>
        </p:txBody>
      </p:sp>
      <p:sp>
        <p:nvSpPr>
          <p:cNvPr id="12" name="Rectangle 11">
            <a:extLst>
              <a:ext uri="{FF2B5EF4-FFF2-40B4-BE49-F238E27FC236}">
                <a16:creationId xmlns:a16="http://schemas.microsoft.com/office/drawing/2014/main" id="{EE57D81F-144F-4D34-9A29-08F812601B0E}"/>
              </a:ext>
            </a:extLst>
          </p:cNvPr>
          <p:cNvSpPr/>
          <p:nvPr/>
        </p:nvSpPr>
        <p:spPr>
          <a:xfrm>
            <a:off x="2467474" y="2294493"/>
            <a:ext cx="7258639" cy="252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7212BE60-D434-4394-BA41-16B498EE7320}"/>
              </a:ext>
            </a:extLst>
          </p:cNvPr>
          <p:cNvSpPr/>
          <p:nvPr/>
        </p:nvSpPr>
        <p:spPr>
          <a:xfrm>
            <a:off x="2355421" y="4047990"/>
            <a:ext cx="7370691" cy="252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F6AB53DA-8924-4AAF-BE2E-4F313CE494FE}"/>
              </a:ext>
            </a:extLst>
          </p:cNvPr>
          <p:cNvSpPr/>
          <p:nvPr/>
        </p:nvSpPr>
        <p:spPr>
          <a:xfrm>
            <a:off x="2355421" y="5796242"/>
            <a:ext cx="7370691" cy="252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Shape">
            <a:extLst>
              <a:ext uri="{FF2B5EF4-FFF2-40B4-BE49-F238E27FC236}">
                <a16:creationId xmlns:a16="http://schemas.microsoft.com/office/drawing/2014/main" id="{C43958F2-4F71-4E23-AD33-1F51569FB825}"/>
              </a:ext>
            </a:extLst>
          </p:cNvPr>
          <p:cNvSpPr/>
          <p:nvPr/>
        </p:nvSpPr>
        <p:spPr>
          <a:xfrm>
            <a:off x="2604511" y="2342066"/>
            <a:ext cx="2258703" cy="1466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dirty="0"/>
          </a:p>
        </p:txBody>
      </p:sp>
      <p:grpSp>
        <p:nvGrpSpPr>
          <p:cNvPr id="16" name="Group 15">
            <a:extLst>
              <a:ext uri="{FF2B5EF4-FFF2-40B4-BE49-F238E27FC236}">
                <a16:creationId xmlns:a16="http://schemas.microsoft.com/office/drawing/2014/main" id="{59E6E835-940E-4AE3-8A86-2095AE4268F4}"/>
              </a:ext>
            </a:extLst>
          </p:cNvPr>
          <p:cNvGrpSpPr/>
          <p:nvPr/>
        </p:nvGrpSpPr>
        <p:grpSpPr>
          <a:xfrm>
            <a:off x="3364024" y="2415381"/>
            <a:ext cx="739676" cy="891448"/>
            <a:chOff x="6375907" y="1734570"/>
            <a:chExt cx="668035" cy="805107"/>
          </a:xfrm>
        </p:grpSpPr>
        <p:sp>
          <p:nvSpPr>
            <p:cNvPr id="17" name="Shape">
              <a:extLst>
                <a:ext uri="{FF2B5EF4-FFF2-40B4-BE49-F238E27FC236}">
                  <a16:creationId xmlns:a16="http://schemas.microsoft.com/office/drawing/2014/main" id="{5E72FC19-5094-4CD0-8098-80CD7E427502}"/>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18" name="Shape">
              <a:extLst>
                <a:ext uri="{FF2B5EF4-FFF2-40B4-BE49-F238E27FC236}">
                  <a16:creationId xmlns:a16="http://schemas.microsoft.com/office/drawing/2014/main" id="{5020318B-C535-4F40-9B9B-699D824D0355}"/>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dirty="0"/>
            </a:p>
          </p:txBody>
        </p:sp>
        <p:sp>
          <p:nvSpPr>
            <p:cNvPr id="19" name="Circle">
              <a:extLst>
                <a:ext uri="{FF2B5EF4-FFF2-40B4-BE49-F238E27FC236}">
                  <a16:creationId xmlns:a16="http://schemas.microsoft.com/office/drawing/2014/main" id="{61DECF22-59F2-40E4-825A-EE13C7597836}"/>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sp>
        <p:nvSpPr>
          <p:cNvPr id="20" name="Shape">
            <a:extLst>
              <a:ext uri="{FF2B5EF4-FFF2-40B4-BE49-F238E27FC236}">
                <a16:creationId xmlns:a16="http://schemas.microsoft.com/office/drawing/2014/main" id="{CCE73900-EACD-4965-9EF1-F72091CB8449}"/>
              </a:ext>
            </a:extLst>
          </p:cNvPr>
          <p:cNvSpPr/>
          <p:nvPr/>
        </p:nvSpPr>
        <p:spPr>
          <a:xfrm>
            <a:off x="4964545" y="2342066"/>
            <a:ext cx="2258703" cy="1466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dirty="0"/>
          </a:p>
        </p:txBody>
      </p:sp>
      <p:grpSp>
        <p:nvGrpSpPr>
          <p:cNvPr id="21" name="Group 20">
            <a:extLst>
              <a:ext uri="{FF2B5EF4-FFF2-40B4-BE49-F238E27FC236}">
                <a16:creationId xmlns:a16="http://schemas.microsoft.com/office/drawing/2014/main" id="{0E9D0C1C-5CF4-4E20-ACFE-DB1916F984C3}"/>
              </a:ext>
            </a:extLst>
          </p:cNvPr>
          <p:cNvGrpSpPr/>
          <p:nvPr/>
        </p:nvGrpSpPr>
        <p:grpSpPr>
          <a:xfrm flipV="1">
            <a:off x="5594775" y="1529244"/>
            <a:ext cx="739676" cy="891448"/>
            <a:chOff x="6375907" y="1734570"/>
            <a:chExt cx="668035" cy="805107"/>
          </a:xfrm>
        </p:grpSpPr>
        <p:sp>
          <p:nvSpPr>
            <p:cNvPr id="22" name="Shape">
              <a:extLst>
                <a:ext uri="{FF2B5EF4-FFF2-40B4-BE49-F238E27FC236}">
                  <a16:creationId xmlns:a16="http://schemas.microsoft.com/office/drawing/2014/main" id="{55DE741E-E2CD-4A53-957A-526B55CD8AA7}"/>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23" name="Shape">
              <a:extLst>
                <a:ext uri="{FF2B5EF4-FFF2-40B4-BE49-F238E27FC236}">
                  <a16:creationId xmlns:a16="http://schemas.microsoft.com/office/drawing/2014/main" id="{ED96D651-7308-439A-B8C1-DA81CB14D5BC}"/>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dirty="0"/>
            </a:p>
          </p:txBody>
        </p:sp>
        <p:sp>
          <p:nvSpPr>
            <p:cNvPr id="24" name="Circle">
              <a:extLst>
                <a:ext uri="{FF2B5EF4-FFF2-40B4-BE49-F238E27FC236}">
                  <a16:creationId xmlns:a16="http://schemas.microsoft.com/office/drawing/2014/main" id="{D923236C-F350-4C69-BEB1-734C3C51E3ED}"/>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sp>
        <p:nvSpPr>
          <p:cNvPr id="25" name="Shape">
            <a:extLst>
              <a:ext uri="{FF2B5EF4-FFF2-40B4-BE49-F238E27FC236}">
                <a16:creationId xmlns:a16="http://schemas.microsoft.com/office/drawing/2014/main" id="{5DF984D5-AAD3-4C0E-B65D-D17528DAB87A}"/>
              </a:ext>
            </a:extLst>
          </p:cNvPr>
          <p:cNvSpPr/>
          <p:nvPr/>
        </p:nvSpPr>
        <p:spPr>
          <a:xfrm>
            <a:off x="7324579" y="2340558"/>
            <a:ext cx="2258703" cy="1466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dirty="0"/>
          </a:p>
        </p:txBody>
      </p:sp>
      <p:grpSp>
        <p:nvGrpSpPr>
          <p:cNvPr id="26" name="Group 25">
            <a:extLst>
              <a:ext uri="{FF2B5EF4-FFF2-40B4-BE49-F238E27FC236}">
                <a16:creationId xmlns:a16="http://schemas.microsoft.com/office/drawing/2014/main" id="{B7B26FCF-CB05-4B44-9FA8-AF54EBB5BD05}"/>
              </a:ext>
            </a:extLst>
          </p:cNvPr>
          <p:cNvGrpSpPr/>
          <p:nvPr/>
        </p:nvGrpSpPr>
        <p:grpSpPr>
          <a:xfrm>
            <a:off x="8084092" y="2413873"/>
            <a:ext cx="739676" cy="891448"/>
            <a:chOff x="6375907" y="1734570"/>
            <a:chExt cx="668035" cy="805107"/>
          </a:xfrm>
        </p:grpSpPr>
        <p:sp>
          <p:nvSpPr>
            <p:cNvPr id="27" name="Shape">
              <a:extLst>
                <a:ext uri="{FF2B5EF4-FFF2-40B4-BE49-F238E27FC236}">
                  <a16:creationId xmlns:a16="http://schemas.microsoft.com/office/drawing/2014/main" id="{3E10679C-D4B5-401E-8DA5-DDACA20A9033}"/>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28" name="Shape">
              <a:extLst>
                <a:ext uri="{FF2B5EF4-FFF2-40B4-BE49-F238E27FC236}">
                  <a16:creationId xmlns:a16="http://schemas.microsoft.com/office/drawing/2014/main" id="{8E5FD713-5BDC-40F2-8600-A7D020F12C2A}"/>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dirty="0"/>
            </a:p>
          </p:txBody>
        </p:sp>
        <p:sp>
          <p:nvSpPr>
            <p:cNvPr id="29" name="Circle">
              <a:extLst>
                <a:ext uri="{FF2B5EF4-FFF2-40B4-BE49-F238E27FC236}">
                  <a16:creationId xmlns:a16="http://schemas.microsoft.com/office/drawing/2014/main" id="{420F8945-EC95-4D28-8CB8-B07D168FCE91}"/>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sp>
        <p:nvSpPr>
          <p:cNvPr id="30" name="Shape">
            <a:extLst>
              <a:ext uri="{FF2B5EF4-FFF2-40B4-BE49-F238E27FC236}">
                <a16:creationId xmlns:a16="http://schemas.microsoft.com/office/drawing/2014/main" id="{CCF9ABED-959D-4BF7-BAE3-13476EA08454}"/>
              </a:ext>
            </a:extLst>
          </p:cNvPr>
          <p:cNvSpPr/>
          <p:nvPr/>
        </p:nvSpPr>
        <p:spPr>
          <a:xfrm>
            <a:off x="2604511" y="4109528"/>
            <a:ext cx="2258703" cy="1466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grpSp>
        <p:nvGrpSpPr>
          <p:cNvPr id="31" name="Group 30">
            <a:extLst>
              <a:ext uri="{FF2B5EF4-FFF2-40B4-BE49-F238E27FC236}">
                <a16:creationId xmlns:a16="http://schemas.microsoft.com/office/drawing/2014/main" id="{82B21879-C638-4A85-A12C-F124BDB470AF}"/>
              </a:ext>
            </a:extLst>
          </p:cNvPr>
          <p:cNvGrpSpPr/>
          <p:nvPr/>
        </p:nvGrpSpPr>
        <p:grpSpPr>
          <a:xfrm>
            <a:off x="3364024" y="4182843"/>
            <a:ext cx="739676" cy="891448"/>
            <a:chOff x="6375907" y="1734570"/>
            <a:chExt cx="668035" cy="805107"/>
          </a:xfrm>
        </p:grpSpPr>
        <p:sp>
          <p:nvSpPr>
            <p:cNvPr id="32" name="Shape">
              <a:extLst>
                <a:ext uri="{FF2B5EF4-FFF2-40B4-BE49-F238E27FC236}">
                  <a16:creationId xmlns:a16="http://schemas.microsoft.com/office/drawing/2014/main" id="{28352EED-FADC-4F21-80E8-186BEECA3220}"/>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33" name="Shape">
              <a:extLst>
                <a:ext uri="{FF2B5EF4-FFF2-40B4-BE49-F238E27FC236}">
                  <a16:creationId xmlns:a16="http://schemas.microsoft.com/office/drawing/2014/main" id="{CCED0D84-8D12-4243-BD76-72EB865BA13A}"/>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sp>
          <p:nvSpPr>
            <p:cNvPr id="34" name="Circle">
              <a:extLst>
                <a:ext uri="{FF2B5EF4-FFF2-40B4-BE49-F238E27FC236}">
                  <a16:creationId xmlns:a16="http://schemas.microsoft.com/office/drawing/2014/main" id="{E39CF09F-9E82-41E4-AC65-F24F68A5A457}"/>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sp>
        <p:nvSpPr>
          <p:cNvPr id="35" name="Shape">
            <a:extLst>
              <a:ext uri="{FF2B5EF4-FFF2-40B4-BE49-F238E27FC236}">
                <a16:creationId xmlns:a16="http://schemas.microsoft.com/office/drawing/2014/main" id="{93E76630-1E35-44A2-9C83-9B1B7B7A3621}"/>
              </a:ext>
            </a:extLst>
          </p:cNvPr>
          <p:cNvSpPr/>
          <p:nvPr/>
        </p:nvSpPr>
        <p:spPr>
          <a:xfrm>
            <a:off x="4964545" y="4109528"/>
            <a:ext cx="2258703" cy="1466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grpSp>
        <p:nvGrpSpPr>
          <p:cNvPr id="36" name="Group 35">
            <a:extLst>
              <a:ext uri="{FF2B5EF4-FFF2-40B4-BE49-F238E27FC236}">
                <a16:creationId xmlns:a16="http://schemas.microsoft.com/office/drawing/2014/main" id="{5C04FF6F-7C78-402C-A15C-71118B110B4F}"/>
              </a:ext>
            </a:extLst>
          </p:cNvPr>
          <p:cNvGrpSpPr/>
          <p:nvPr/>
        </p:nvGrpSpPr>
        <p:grpSpPr>
          <a:xfrm flipV="1">
            <a:off x="5594775" y="3296706"/>
            <a:ext cx="739676" cy="891448"/>
            <a:chOff x="6375907" y="1734570"/>
            <a:chExt cx="668035" cy="805107"/>
          </a:xfrm>
        </p:grpSpPr>
        <p:sp>
          <p:nvSpPr>
            <p:cNvPr id="37" name="Shape">
              <a:extLst>
                <a:ext uri="{FF2B5EF4-FFF2-40B4-BE49-F238E27FC236}">
                  <a16:creationId xmlns:a16="http://schemas.microsoft.com/office/drawing/2014/main" id="{EA9512D7-C008-4F9E-BCC5-D6D58BB1D274}"/>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38" name="Shape">
              <a:extLst>
                <a:ext uri="{FF2B5EF4-FFF2-40B4-BE49-F238E27FC236}">
                  <a16:creationId xmlns:a16="http://schemas.microsoft.com/office/drawing/2014/main" id="{67549834-C043-4ED5-A779-503AA364292C}"/>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sp>
          <p:nvSpPr>
            <p:cNvPr id="39" name="Circle">
              <a:extLst>
                <a:ext uri="{FF2B5EF4-FFF2-40B4-BE49-F238E27FC236}">
                  <a16:creationId xmlns:a16="http://schemas.microsoft.com/office/drawing/2014/main" id="{18A8CA4E-05D9-43F2-8E9D-E54B29B7D061}"/>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sp>
        <p:nvSpPr>
          <p:cNvPr id="40" name="Shape">
            <a:extLst>
              <a:ext uri="{FF2B5EF4-FFF2-40B4-BE49-F238E27FC236}">
                <a16:creationId xmlns:a16="http://schemas.microsoft.com/office/drawing/2014/main" id="{B57D73FE-F4B5-47B1-84AE-E9E6FEA8F37E}"/>
              </a:ext>
            </a:extLst>
          </p:cNvPr>
          <p:cNvSpPr/>
          <p:nvPr/>
        </p:nvSpPr>
        <p:spPr>
          <a:xfrm>
            <a:off x="7324579" y="4108020"/>
            <a:ext cx="2258703" cy="1466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grpSp>
        <p:nvGrpSpPr>
          <p:cNvPr id="41" name="Group 40">
            <a:extLst>
              <a:ext uri="{FF2B5EF4-FFF2-40B4-BE49-F238E27FC236}">
                <a16:creationId xmlns:a16="http://schemas.microsoft.com/office/drawing/2014/main" id="{482F3C15-4DDF-4CD2-9BC9-2AE02F92FACB}"/>
              </a:ext>
            </a:extLst>
          </p:cNvPr>
          <p:cNvGrpSpPr/>
          <p:nvPr/>
        </p:nvGrpSpPr>
        <p:grpSpPr>
          <a:xfrm>
            <a:off x="8084092" y="4181335"/>
            <a:ext cx="739676" cy="891448"/>
            <a:chOff x="6375907" y="1734570"/>
            <a:chExt cx="668035" cy="805107"/>
          </a:xfrm>
        </p:grpSpPr>
        <p:sp>
          <p:nvSpPr>
            <p:cNvPr id="42" name="Shape">
              <a:extLst>
                <a:ext uri="{FF2B5EF4-FFF2-40B4-BE49-F238E27FC236}">
                  <a16:creationId xmlns:a16="http://schemas.microsoft.com/office/drawing/2014/main" id="{C9C83F4A-D1E2-433B-9CA5-F3A12C0BD50F}"/>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43" name="Shape">
              <a:extLst>
                <a:ext uri="{FF2B5EF4-FFF2-40B4-BE49-F238E27FC236}">
                  <a16:creationId xmlns:a16="http://schemas.microsoft.com/office/drawing/2014/main" id="{E68B611F-FF3B-435B-944F-7EA88A965BD7}"/>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sp>
          <p:nvSpPr>
            <p:cNvPr id="44" name="Circle">
              <a:extLst>
                <a:ext uri="{FF2B5EF4-FFF2-40B4-BE49-F238E27FC236}">
                  <a16:creationId xmlns:a16="http://schemas.microsoft.com/office/drawing/2014/main" id="{E3EE158C-F818-4EB0-AF50-4D7127C90F58}"/>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sp>
        <p:nvSpPr>
          <p:cNvPr id="45" name="Shape">
            <a:extLst>
              <a:ext uri="{FF2B5EF4-FFF2-40B4-BE49-F238E27FC236}">
                <a16:creationId xmlns:a16="http://schemas.microsoft.com/office/drawing/2014/main" id="{70D440DE-D718-445A-A808-2A4E950A9B13}"/>
              </a:ext>
            </a:extLst>
          </p:cNvPr>
          <p:cNvSpPr/>
          <p:nvPr/>
        </p:nvSpPr>
        <p:spPr>
          <a:xfrm>
            <a:off x="2604511" y="5846217"/>
            <a:ext cx="2258703" cy="1466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grpSp>
        <p:nvGrpSpPr>
          <p:cNvPr id="46" name="Group 45">
            <a:extLst>
              <a:ext uri="{FF2B5EF4-FFF2-40B4-BE49-F238E27FC236}">
                <a16:creationId xmlns:a16="http://schemas.microsoft.com/office/drawing/2014/main" id="{77ECE950-4BBE-4F45-B655-7CE3B2368839}"/>
              </a:ext>
            </a:extLst>
          </p:cNvPr>
          <p:cNvGrpSpPr/>
          <p:nvPr/>
        </p:nvGrpSpPr>
        <p:grpSpPr>
          <a:xfrm>
            <a:off x="3364024" y="5919532"/>
            <a:ext cx="739676" cy="891448"/>
            <a:chOff x="6375907" y="1734570"/>
            <a:chExt cx="668035" cy="805107"/>
          </a:xfrm>
        </p:grpSpPr>
        <p:sp>
          <p:nvSpPr>
            <p:cNvPr id="47" name="Shape">
              <a:extLst>
                <a:ext uri="{FF2B5EF4-FFF2-40B4-BE49-F238E27FC236}">
                  <a16:creationId xmlns:a16="http://schemas.microsoft.com/office/drawing/2014/main" id="{168531E9-B4F0-49FD-8FDA-4E3CBB84BF28}"/>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48" name="Shape">
              <a:extLst>
                <a:ext uri="{FF2B5EF4-FFF2-40B4-BE49-F238E27FC236}">
                  <a16:creationId xmlns:a16="http://schemas.microsoft.com/office/drawing/2014/main" id="{E3D55EB0-82CA-44A7-8E5C-8BE5EA7DD897}"/>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sp>
          <p:nvSpPr>
            <p:cNvPr id="49" name="Circle">
              <a:extLst>
                <a:ext uri="{FF2B5EF4-FFF2-40B4-BE49-F238E27FC236}">
                  <a16:creationId xmlns:a16="http://schemas.microsoft.com/office/drawing/2014/main" id="{8053D4F4-8530-4603-914C-3B3B4CF805B3}"/>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sp>
        <p:nvSpPr>
          <p:cNvPr id="50" name="Shape">
            <a:extLst>
              <a:ext uri="{FF2B5EF4-FFF2-40B4-BE49-F238E27FC236}">
                <a16:creationId xmlns:a16="http://schemas.microsoft.com/office/drawing/2014/main" id="{284C18B5-99B8-48A4-85A8-564FAF40463A}"/>
              </a:ext>
            </a:extLst>
          </p:cNvPr>
          <p:cNvSpPr/>
          <p:nvPr/>
        </p:nvSpPr>
        <p:spPr>
          <a:xfrm>
            <a:off x="4964545" y="5846217"/>
            <a:ext cx="2258703" cy="1466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sp>
        <p:nvSpPr>
          <p:cNvPr id="51" name="Shape">
            <a:extLst>
              <a:ext uri="{FF2B5EF4-FFF2-40B4-BE49-F238E27FC236}">
                <a16:creationId xmlns:a16="http://schemas.microsoft.com/office/drawing/2014/main" id="{B672790C-72C3-4047-94F4-B30D1465A077}"/>
              </a:ext>
            </a:extLst>
          </p:cNvPr>
          <p:cNvSpPr/>
          <p:nvPr/>
        </p:nvSpPr>
        <p:spPr>
          <a:xfrm>
            <a:off x="7324579" y="5844709"/>
            <a:ext cx="2258703" cy="14663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sp>
        <p:nvSpPr>
          <p:cNvPr id="52" name="Oval 51">
            <a:extLst>
              <a:ext uri="{FF2B5EF4-FFF2-40B4-BE49-F238E27FC236}">
                <a16:creationId xmlns:a16="http://schemas.microsoft.com/office/drawing/2014/main" id="{4956A7EB-8DBA-47A4-9026-9AFDF13675B3}"/>
              </a:ext>
            </a:extLst>
          </p:cNvPr>
          <p:cNvSpPr/>
          <p:nvPr/>
        </p:nvSpPr>
        <p:spPr>
          <a:xfrm>
            <a:off x="9527855" y="5314215"/>
            <a:ext cx="1216054" cy="1216054"/>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Block Arc 52">
            <a:extLst>
              <a:ext uri="{FF2B5EF4-FFF2-40B4-BE49-F238E27FC236}">
                <a16:creationId xmlns:a16="http://schemas.microsoft.com/office/drawing/2014/main" id="{CCA6833D-ABDC-46B8-8BF8-2D086BCB7D1B}"/>
              </a:ext>
            </a:extLst>
          </p:cNvPr>
          <p:cNvSpPr/>
          <p:nvPr/>
        </p:nvSpPr>
        <p:spPr>
          <a:xfrm rot="5400000">
            <a:off x="8719466" y="2275549"/>
            <a:ext cx="2001698" cy="2047187"/>
          </a:xfrm>
          <a:prstGeom prst="blockArc">
            <a:avLst>
              <a:gd name="adj1" fmla="val 10800000"/>
              <a:gd name="adj2" fmla="val 41649"/>
              <a:gd name="adj3" fmla="val 12583"/>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4" name="Oval 53">
            <a:extLst>
              <a:ext uri="{FF2B5EF4-FFF2-40B4-BE49-F238E27FC236}">
                <a16:creationId xmlns:a16="http://schemas.microsoft.com/office/drawing/2014/main" id="{71D29F89-DCEB-48BD-B549-67B5D57BAE90}"/>
              </a:ext>
            </a:extLst>
          </p:cNvPr>
          <p:cNvSpPr/>
          <p:nvPr/>
        </p:nvSpPr>
        <p:spPr>
          <a:xfrm>
            <a:off x="1443882" y="1830771"/>
            <a:ext cx="1216054" cy="1216054"/>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TextBox 54">
            <a:extLst>
              <a:ext uri="{FF2B5EF4-FFF2-40B4-BE49-F238E27FC236}">
                <a16:creationId xmlns:a16="http://schemas.microsoft.com/office/drawing/2014/main" id="{38413545-3157-4ACD-B445-817BA930F222}"/>
              </a:ext>
            </a:extLst>
          </p:cNvPr>
          <p:cNvSpPr txBox="1"/>
          <p:nvPr/>
        </p:nvSpPr>
        <p:spPr>
          <a:xfrm>
            <a:off x="2627793" y="1835916"/>
            <a:ext cx="2203278"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rPr>
              <a:t>Gain Buy-In &amp; Motivate Change</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56" name="TextBox 55">
            <a:extLst>
              <a:ext uri="{FF2B5EF4-FFF2-40B4-BE49-F238E27FC236}">
                <a16:creationId xmlns:a16="http://schemas.microsoft.com/office/drawing/2014/main" id="{CB665CE3-3162-4FA3-B15B-377714467EB5}"/>
              </a:ext>
            </a:extLst>
          </p:cNvPr>
          <p:cNvSpPr txBox="1"/>
          <p:nvPr/>
        </p:nvSpPr>
        <p:spPr>
          <a:xfrm>
            <a:off x="7338434" y="1835916"/>
            <a:ext cx="2203278"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rPr>
              <a:t>Enhance Productivity With MVP</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57" name="TextBox 56">
            <a:extLst>
              <a:ext uri="{FF2B5EF4-FFF2-40B4-BE49-F238E27FC236}">
                <a16:creationId xmlns:a16="http://schemas.microsoft.com/office/drawing/2014/main" id="{F8183865-6A98-489D-B488-9845AFD037C0}"/>
              </a:ext>
            </a:extLst>
          </p:cNvPr>
          <p:cNvSpPr txBox="1"/>
          <p:nvPr/>
        </p:nvSpPr>
        <p:spPr>
          <a:xfrm>
            <a:off x="2627793" y="3593768"/>
            <a:ext cx="2203278"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hlinkClick r:id="rId2"/>
              </a:rPr>
              <a:t>Reimagine IT’s Role</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58" name="TextBox 57">
            <a:extLst>
              <a:ext uri="{FF2B5EF4-FFF2-40B4-BE49-F238E27FC236}">
                <a16:creationId xmlns:a16="http://schemas.microsoft.com/office/drawing/2014/main" id="{72FB7DA7-886C-4020-BBE0-AC4A30503555}"/>
              </a:ext>
            </a:extLst>
          </p:cNvPr>
          <p:cNvSpPr txBox="1"/>
          <p:nvPr/>
        </p:nvSpPr>
        <p:spPr>
          <a:xfrm>
            <a:off x="7338434" y="3542398"/>
            <a:ext cx="2244848"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hlinkClick r:id="rId3"/>
              </a:rPr>
              <a:t>Scale by Adding More Automation Capabilities</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59" name="TextBox 58">
            <a:extLst>
              <a:ext uri="{FF2B5EF4-FFF2-40B4-BE49-F238E27FC236}">
                <a16:creationId xmlns:a16="http://schemas.microsoft.com/office/drawing/2014/main" id="{BAD97048-54DB-4551-8412-CA61F5131E6D}"/>
              </a:ext>
            </a:extLst>
          </p:cNvPr>
          <p:cNvSpPr txBox="1"/>
          <p:nvPr/>
        </p:nvSpPr>
        <p:spPr>
          <a:xfrm>
            <a:off x="2627793" y="5181928"/>
            <a:ext cx="2203278" cy="541404"/>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hlinkClick r:id="rId4"/>
              </a:rPr>
              <a:t>Introduce Adaptive Process Governance</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60" name="TextBox 59">
            <a:extLst>
              <a:ext uri="{FF2B5EF4-FFF2-40B4-BE49-F238E27FC236}">
                <a16:creationId xmlns:a16="http://schemas.microsoft.com/office/drawing/2014/main" id="{8A7875B7-F5F0-40CF-8E33-DF9490BBE60D}"/>
              </a:ext>
            </a:extLst>
          </p:cNvPr>
          <p:cNvSpPr txBox="1"/>
          <p:nvPr/>
        </p:nvSpPr>
        <p:spPr>
          <a:xfrm>
            <a:off x="7338434" y="5338026"/>
            <a:ext cx="2203278"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hlinkClick r:id="rId5"/>
              </a:rPr>
              <a:t>Implement a RPA </a:t>
            </a:r>
            <a:r>
              <a:rPr lang="en-US" sz="1400" dirty="0" err="1">
                <a:solidFill>
                  <a:schemeClr val="tx1">
                    <a:lumMod val="50000"/>
                  </a:schemeClr>
                </a:solidFill>
                <a:latin typeface="Montserrat SemiBold" panose="00000700000000000000" pitchFamily="2" charset="0"/>
                <a:ea typeface="Roboto Condensed Light" panose="02000000000000000000" pitchFamily="2" charset="0"/>
                <a:hlinkClick r:id="rId5"/>
              </a:rPr>
              <a:t>CoE</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61" name="TextBox 60">
            <a:extLst>
              <a:ext uri="{FF2B5EF4-FFF2-40B4-BE49-F238E27FC236}">
                <a16:creationId xmlns:a16="http://schemas.microsoft.com/office/drawing/2014/main" id="{A7E87A87-587D-4F97-B306-F454301760CF}"/>
              </a:ext>
            </a:extLst>
          </p:cNvPr>
          <p:cNvSpPr txBox="1"/>
          <p:nvPr/>
        </p:nvSpPr>
        <p:spPr>
          <a:xfrm>
            <a:off x="4861180" y="2600911"/>
            <a:ext cx="2203278"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rPr>
              <a:t>Build Your RPA Backlog</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62" name="TextBox 61">
            <a:extLst>
              <a:ext uri="{FF2B5EF4-FFF2-40B4-BE49-F238E27FC236}">
                <a16:creationId xmlns:a16="http://schemas.microsoft.com/office/drawing/2014/main" id="{AAE0E55C-9844-4A43-A2CD-85BECD3FE683}"/>
              </a:ext>
            </a:extLst>
          </p:cNvPr>
          <p:cNvSpPr txBox="1"/>
          <p:nvPr/>
        </p:nvSpPr>
        <p:spPr>
          <a:xfrm>
            <a:off x="4767182" y="4484226"/>
            <a:ext cx="2564377"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hlinkClick r:id="rId6"/>
              </a:rPr>
              <a:t>Build Digital Products With Seamless Automation &amp; Intelligence</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63" name="TextBox 62">
            <a:extLst>
              <a:ext uri="{FF2B5EF4-FFF2-40B4-BE49-F238E27FC236}">
                <a16:creationId xmlns:a16="http://schemas.microsoft.com/office/drawing/2014/main" id="{6FEED8BF-0D2D-4D87-B9B8-32D236C1E5C0}"/>
              </a:ext>
            </a:extLst>
          </p:cNvPr>
          <p:cNvSpPr txBox="1"/>
          <p:nvPr/>
        </p:nvSpPr>
        <p:spPr>
          <a:xfrm>
            <a:off x="4861180" y="6103021"/>
            <a:ext cx="2203278"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hlinkClick r:id="rId7"/>
              </a:rPr>
              <a:t>Govern &amp; Manage an RPA Platform</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64" name="TextBox 63">
            <a:extLst>
              <a:ext uri="{FF2B5EF4-FFF2-40B4-BE49-F238E27FC236}">
                <a16:creationId xmlns:a16="http://schemas.microsoft.com/office/drawing/2014/main" id="{BAA99669-2948-456F-B145-80505B68FD64}"/>
              </a:ext>
            </a:extLst>
          </p:cNvPr>
          <p:cNvSpPr txBox="1"/>
          <p:nvPr/>
        </p:nvSpPr>
        <p:spPr>
          <a:xfrm>
            <a:off x="1354849" y="2246000"/>
            <a:ext cx="1394120" cy="385305"/>
          </a:xfrm>
          <a:prstGeom prst="rect">
            <a:avLst/>
          </a:prstGeom>
        </p:spPr>
        <p:txBody>
          <a:bodyPr wrap="square" lIns="0" tIns="0" rIns="0" bIns="0" numCol="1" spcCol="360000" rtlCol="0" anchor="ctr">
            <a:noAutofit/>
          </a:bodyPr>
          <a:lstStyle/>
          <a:p>
            <a:pPr algn="ctr">
              <a:lnSpc>
                <a:spcPct val="110000"/>
              </a:lnSpc>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rPr>
              <a:t>Pilot</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65" name="TextBox 64">
            <a:extLst>
              <a:ext uri="{FF2B5EF4-FFF2-40B4-BE49-F238E27FC236}">
                <a16:creationId xmlns:a16="http://schemas.microsoft.com/office/drawing/2014/main" id="{36D2DD1D-851E-4B79-BC09-8A1B5FFF51E4}"/>
              </a:ext>
            </a:extLst>
          </p:cNvPr>
          <p:cNvSpPr txBox="1"/>
          <p:nvPr/>
        </p:nvSpPr>
        <p:spPr>
          <a:xfrm>
            <a:off x="9446390" y="5726879"/>
            <a:ext cx="1394120" cy="385305"/>
          </a:xfrm>
          <a:prstGeom prst="rect">
            <a:avLst/>
          </a:prstGeom>
        </p:spPr>
        <p:txBody>
          <a:bodyPr wrap="square" lIns="0" tIns="0" rIns="0" bIns="0" numCol="1" spcCol="360000" rtlCol="0" anchor="ctr">
            <a:noAutofit/>
          </a:bodyPr>
          <a:lstStyle/>
          <a:p>
            <a:pPr algn="ctr">
              <a:lnSpc>
                <a:spcPct val="110000"/>
              </a:lnSpc>
              <a:tabLst/>
            </a:pPr>
            <a:r>
              <a:rPr lang="en-US" sz="1400" dirty="0">
                <a:solidFill>
                  <a:schemeClr val="tx1">
                    <a:lumMod val="50000"/>
                  </a:schemeClr>
                </a:solidFill>
                <a:latin typeface="Montserrat SemiBold" panose="00000700000000000000" pitchFamily="2" charset="0"/>
                <a:ea typeface="Roboto Condensed Light" panose="02000000000000000000" pitchFamily="2" charset="0"/>
              </a:rPr>
              <a:t>Enterprise-Grade</a:t>
            </a: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66" name="Block Arc 65">
            <a:extLst>
              <a:ext uri="{FF2B5EF4-FFF2-40B4-BE49-F238E27FC236}">
                <a16:creationId xmlns:a16="http://schemas.microsoft.com/office/drawing/2014/main" id="{C535F2D0-979A-4CFA-9B86-53645BF3A691}"/>
              </a:ext>
            </a:extLst>
          </p:cNvPr>
          <p:cNvSpPr/>
          <p:nvPr/>
        </p:nvSpPr>
        <p:spPr>
          <a:xfrm rot="16200000" flipH="1">
            <a:off x="1355187" y="4027013"/>
            <a:ext cx="2001698" cy="2047187"/>
          </a:xfrm>
          <a:prstGeom prst="blockArc">
            <a:avLst>
              <a:gd name="adj1" fmla="val 10800000"/>
              <a:gd name="adj2" fmla="val 41649"/>
              <a:gd name="adj3" fmla="val 12583"/>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7" name="Shape">
            <a:extLst>
              <a:ext uri="{FF2B5EF4-FFF2-40B4-BE49-F238E27FC236}">
                <a16:creationId xmlns:a16="http://schemas.microsoft.com/office/drawing/2014/main" id="{7413BC6E-AAEF-4F3D-8098-5F5B5647A3D9}"/>
              </a:ext>
            </a:extLst>
          </p:cNvPr>
          <p:cNvSpPr/>
          <p:nvPr/>
        </p:nvSpPr>
        <p:spPr>
          <a:xfrm>
            <a:off x="9180257" y="1566223"/>
            <a:ext cx="848195" cy="7254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4860"/>
                  <a:pt x="21172" y="0"/>
                  <a:pt x="20648" y="0"/>
                </a:cubicBezTo>
                <a:lnTo>
                  <a:pt x="952" y="0"/>
                </a:lnTo>
                <a:cubicBezTo>
                  <a:pt x="428" y="0"/>
                  <a:pt x="0" y="4860"/>
                  <a:pt x="0" y="10800"/>
                </a:cubicBezTo>
                <a:lnTo>
                  <a:pt x="0" y="10800"/>
                </a:lnTo>
                <a:cubicBezTo>
                  <a:pt x="0" y="16740"/>
                  <a:pt x="428" y="21600"/>
                  <a:pt x="952" y="21600"/>
                </a:cubicBezTo>
                <a:lnTo>
                  <a:pt x="20648" y="21600"/>
                </a:lnTo>
                <a:cubicBezTo>
                  <a:pt x="21172" y="21600"/>
                  <a:pt x="21600" y="16740"/>
                  <a:pt x="21600" y="10800"/>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dirty="0"/>
          </a:p>
        </p:txBody>
      </p:sp>
      <p:grpSp>
        <p:nvGrpSpPr>
          <p:cNvPr id="68" name="Group 67">
            <a:extLst>
              <a:ext uri="{FF2B5EF4-FFF2-40B4-BE49-F238E27FC236}">
                <a16:creationId xmlns:a16="http://schemas.microsoft.com/office/drawing/2014/main" id="{88A0AB86-A73B-4A75-B9B2-F2F27B4FDAD0}"/>
              </a:ext>
            </a:extLst>
          </p:cNvPr>
          <p:cNvGrpSpPr/>
          <p:nvPr/>
        </p:nvGrpSpPr>
        <p:grpSpPr>
          <a:xfrm flipV="1">
            <a:off x="9421371" y="1150886"/>
            <a:ext cx="365966" cy="441058"/>
            <a:chOff x="6375907" y="1734570"/>
            <a:chExt cx="668035" cy="805107"/>
          </a:xfrm>
        </p:grpSpPr>
        <p:sp>
          <p:nvSpPr>
            <p:cNvPr id="69" name="Shape">
              <a:extLst>
                <a:ext uri="{FF2B5EF4-FFF2-40B4-BE49-F238E27FC236}">
                  <a16:creationId xmlns:a16="http://schemas.microsoft.com/office/drawing/2014/main" id="{4C0E44D1-2B98-4908-B1F4-D6CF6EA8B608}"/>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70" name="Shape">
              <a:extLst>
                <a:ext uri="{FF2B5EF4-FFF2-40B4-BE49-F238E27FC236}">
                  <a16:creationId xmlns:a16="http://schemas.microsoft.com/office/drawing/2014/main" id="{D230BD93-D0C2-4ED2-A072-50F4273A5783}"/>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dirty="0"/>
            </a:p>
          </p:txBody>
        </p:sp>
        <p:sp>
          <p:nvSpPr>
            <p:cNvPr id="71" name="Circle">
              <a:extLst>
                <a:ext uri="{FF2B5EF4-FFF2-40B4-BE49-F238E27FC236}">
                  <a16:creationId xmlns:a16="http://schemas.microsoft.com/office/drawing/2014/main" id="{E8DAB2F6-D38A-4D61-893A-3F2E68A56461}"/>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sp>
        <p:nvSpPr>
          <p:cNvPr id="72" name="TextBox 71">
            <a:extLst>
              <a:ext uri="{FF2B5EF4-FFF2-40B4-BE49-F238E27FC236}">
                <a16:creationId xmlns:a16="http://schemas.microsoft.com/office/drawing/2014/main" id="{0F3D63B4-152C-44DE-A173-A943FC862E03}"/>
              </a:ext>
            </a:extLst>
          </p:cNvPr>
          <p:cNvSpPr txBox="1"/>
          <p:nvPr/>
        </p:nvSpPr>
        <p:spPr>
          <a:xfrm>
            <a:off x="10043075" y="1183119"/>
            <a:ext cx="1613756"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Scope of this blueprint</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grpSp>
        <p:nvGrpSpPr>
          <p:cNvPr id="73" name="Group 72">
            <a:extLst>
              <a:ext uri="{FF2B5EF4-FFF2-40B4-BE49-F238E27FC236}">
                <a16:creationId xmlns:a16="http://schemas.microsoft.com/office/drawing/2014/main" id="{3983FB71-02A0-4446-B5FF-7C9D62438B26}"/>
              </a:ext>
            </a:extLst>
          </p:cNvPr>
          <p:cNvGrpSpPr/>
          <p:nvPr/>
        </p:nvGrpSpPr>
        <p:grpSpPr>
          <a:xfrm>
            <a:off x="8090145" y="5911705"/>
            <a:ext cx="739676" cy="891448"/>
            <a:chOff x="6375907" y="1734570"/>
            <a:chExt cx="668035" cy="805107"/>
          </a:xfrm>
        </p:grpSpPr>
        <p:sp>
          <p:nvSpPr>
            <p:cNvPr id="74" name="Shape">
              <a:extLst>
                <a:ext uri="{FF2B5EF4-FFF2-40B4-BE49-F238E27FC236}">
                  <a16:creationId xmlns:a16="http://schemas.microsoft.com/office/drawing/2014/main" id="{5C80DFE3-CD3E-47CA-B32D-7C5205C79469}"/>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75" name="Shape">
              <a:extLst>
                <a:ext uri="{FF2B5EF4-FFF2-40B4-BE49-F238E27FC236}">
                  <a16:creationId xmlns:a16="http://schemas.microsoft.com/office/drawing/2014/main" id="{35EFEE7D-B45B-4AAC-8B47-FBFC9D7E4861}"/>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sp>
          <p:nvSpPr>
            <p:cNvPr id="76" name="Circle">
              <a:extLst>
                <a:ext uri="{FF2B5EF4-FFF2-40B4-BE49-F238E27FC236}">
                  <a16:creationId xmlns:a16="http://schemas.microsoft.com/office/drawing/2014/main" id="{D35A3F33-F843-4311-9FF1-8C1E03DF4837}"/>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grpSp>
        <p:nvGrpSpPr>
          <p:cNvPr id="77" name="Group 76">
            <a:extLst>
              <a:ext uri="{FF2B5EF4-FFF2-40B4-BE49-F238E27FC236}">
                <a16:creationId xmlns:a16="http://schemas.microsoft.com/office/drawing/2014/main" id="{DC7CF2AC-B88D-45FC-B443-C962E197EBFD}"/>
              </a:ext>
            </a:extLst>
          </p:cNvPr>
          <p:cNvGrpSpPr/>
          <p:nvPr/>
        </p:nvGrpSpPr>
        <p:grpSpPr>
          <a:xfrm flipV="1">
            <a:off x="5594396" y="5041589"/>
            <a:ext cx="739676" cy="891448"/>
            <a:chOff x="6375907" y="1734570"/>
            <a:chExt cx="668035" cy="805107"/>
          </a:xfrm>
        </p:grpSpPr>
        <p:sp>
          <p:nvSpPr>
            <p:cNvPr id="78" name="Shape">
              <a:extLst>
                <a:ext uri="{FF2B5EF4-FFF2-40B4-BE49-F238E27FC236}">
                  <a16:creationId xmlns:a16="http://schemas.microsoft.com/office/drawing/2014/main" id="{A808947A-A574-49AA-8B8A-9A26411321FC}"/>
                </a:ext>
              </a:extLst>
            </p:cNvPr>
            <p:cNvSpPr/>
            <p:nvPr/>
          </p:nvSpPr>
          <p:spPr>
            <a:xfrm>
              <a:off x="6375907" y="1734570"/>
              <a:ext cx="668035" cy="805107"/>
            </a:xfrm>
            <a:custGeom>
              <a:avLst/>
              <a:gdLst/>
              <a:ahLst/>
              <a:cxnLst>
                <a:cxn ang="0">
                  <a:pos x="wd2" y="hd2"/>
                </a:cxn>
                <a:cxn ang="5400000">
                  <a:pos x="wd2" y="hd2"/>
                </a:cxn>
                <a:cxn ang="10800000">
                  <a:pos x="wd2" y="hd2"/>
                </a:cxn>
                <a:cxn ang="16200000">
                  <a:pos x="wd2" y="hd2"/>
                </a:cxn>
              </a:cxnLst>
              <a:rect l="0" t="0" r="r" b="b"/>
              <a:pathLst>
                <a:path w="19687" h="21600" extrusionOk="0">
                  <a:moveTo>
                    <a:pt x="9758" y="0"/>
                  </a:moveTo>
                  <a:lnTo>
                    <a:pt x="2870" y="6271"/>
                  </a:lnTo>
                  <a:cubicBezTo>
                    <a:pt x="-957" y="9755"/>
                    <a:pt x="-957" y="15484"/>
                    <a:pt x="2870" y="18968"/>
                  </a:cubicBezTo>
                  <a:cubicBezTo>
                    <a:pt x="4741" y="20671"/>
                    <a:pt x="7207" y="21600"/>
                    <a:pt x="9843" y="21600"/>
                  </a:cubicBezTo>
                  <a:cubicBezTo>
                    <a:pt x="12479" y="21600"/>
                    <a:pt x="14945" y="20671"/>
                    <a:pt x="16816" y="18968"/>
                  </a:cubicBezTo>
                  <a:cubicBezTo>
                    <a:pt x="20643" y="15484"/>
                    <a:pt x="20643" y="9755"/>
                    <a:pt x="16816" y="6194"/>
                  </a:cubicBezTo>
                  <a:lnTo>
                    <a:pt x="9758" y="0"/>
                  </a:lnTo>
                  <a:close/>
                </a:path>
              </a:pathLst>
            </a:cu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sp>
          <p:nvSpPr>
            <p:cNvPr id="79" name="Shape">
              <a:extLst>
                <a:ext uri="{FF2B5EF4-FFF2-40B4-BE49-F238E27FC236}">
                  <a16:creationId xmlns:a16="http://schemas.microsoft.com/office/drawing/2014/main" id="{4F66F7A6-3DA1-431B-8696-A6BAC2334456}"/>
                </a:ext>
              </a:extLst>
            </p:cNvPr>
            <p:cNvSpPr/>
            <p:nvPr/>
          </p:nvSpPr>
          <p:spPr>
            <a:xfrm>
              <a:off x="6402599" y="1776753"/>
              <a:ext cx="614653" cy="737297"/>
            </a:xfrm>
            <a:custGeom>
              <a:avLst/>
              <a:gdLst/>
              <a:ahLst/>
              <a:cxnLst>
                <a:cxn ang="0">
                  <a:pos x="wd2" y="hd2"/>
                </a:cxn>
                <a:cxn ang="5400000">
                  <a:pos x="wd2" y="hd2"/>
                </a:cxn>
                <a:cxn ang="10800000">
                  <a:pos x="wd2" y="hd2"/>
                </a:cxn>
                <a:cxn ang="16200000">
                  <a:pos x="wd2" y="hd2"/>
                </a:cxn>
              </a:cxnLst>
              <a:rect l="0" t="0" r="r" b="b"/>
              <a:pathLst>
                <a:path w="19662" h="20747" extrusionOk="0">
                  <a:moveTo>
                    <a:pt x="16754" y="6009"/>
                  </a:moveTo>
                  <a:cubicBezTo>
                    <a:pt x="20631" y="9420"/>
                    <a:pt x="20631" y="14860"/>
                    <a:pt x="16754" y="18189"/>
                  </a:cubicBezTo>
                  <a:cubicBezTo>
                    <a:pt x="12877" y="21600"/>
                    <a:pt x="6693" y="21600"/>
                    <a:pt x="2908" y="18189"/>
                  </a:cubicBezTo>
                  <a:cubicBezTo>
                    <a:pt x="-969" y="14779"/>
                    <a:pt x="-969" y="9338"/>
                    <a:pt x="2908" y="6009"/>
                  </a:cubicBezTo>
                  <a:lnTo>
                    <a:pt x="9739" y="0"/>
                  </a:lnTo>
                  <a:lnTo>
                    <a:pt x="16754" y="6009"/>
                  </a:ln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dirty="0"/>
            </a:p>
          </p:txBody>
        </p:sp>
        <p:sp>
          <p:nvSpPr>
            <p:cNvPr id="80" name="Circle">
              <a:extLst>
                <a:ext uri="{FF2B5EF4-FFF2-40B4-BE49-F238E27FC236}">
                  <a16:creationId xmlns:a16="http://schemas.microsoft.com/office/drawing/2014/main" id="{F6CAE138-EA8A-4655-9081-B86F9DBF0AEB}"/>
                </a:ext>
              </a:extLst>
            </p:cNvPr>
            <p:cNvSpPr/>
            <p:nvPr/>
          </p:nvSpPr>
          <p:spPr>
            <a:xfrm>
              <a:off x="6470411" y="1980953"/>
              <a:ext cx="479028" cy="479024"/>
            </a:xfrm>
            <a:prstGeom prst="ellipse">
              <a:avLst/>
            </a:prstGeom>
            <a:solidFill>
              <a:schemeClr val="bg1"/>
            </a:solidFill>
            <a:ln w="12700">
              <a:miter lim="400000"/>
            </a:ln>
          </p:spPr>
          <p:txBody>
            <a:bodyPr lIns="28575" tIns="28575" rIns="28575" bIns="28575" anchor="ctr"/>
            <a:lstStyle/>
            <a:p>
              <a:pPr>
                <a:defRPr sz="3000">
                  <a:solidFill>
                    <a:srgbClr val="FFFFFF"/>
                  </a:solidFill>
                </a:defRPr>
              </a:pPr>
              <a:endParaRPr sz="2800" dirty="0"/>
            </a:p>
          </p:txBody>
        </p:sp>
      </p:grpSp>
      <p:grpSp>
        <p:nvGrpSpPr>
          <p:cNvPr id="81" name="Group 80">
            <a:extLst>
              <a:ext uri="{FF2B5EF4-FFF2-40B4-BE49-F238E27FC236}">
                <a16:creationId xmlns:a16="http://schemas.microsoft.com/office/drawing/2014/main" id="{46FA9BEA-AAFC-4B52-BB83-86509B0A4B3A}"/>
              </a:ext>
            </a:extLst>
          </p:cNvPr>
          <p:cNvGrpSpPr>
            <a:grpSpLocks noChangeAspect="1"/>
          </p:cNvGrpSpPr>
          <p:nvPr/>
        </p:nvGrpSpPr>
        <p:grpSpPr>
          <a:xfrm>
            <a:off x="3527060" y="2751131"/>
            <a:ext cx="409455" cy="409455"/>
            <a:chOff x="3284538" y="531813"/>
            <a:chExt cx="2439987" cy="2439988"/>
          </a:xfrm>
        </p:grpSpPr>
        <p:sp>
          <p:nvSpPr>
            <p:cNvPr id="82" name="Freeform 534">
              <a:extLst>
                <a:ext uri="{FF2B5EF4-FFF2-40B4-BE49-F238E27FC236}">
                  <a16:creationId xmlns:a16="http://schemas.microsoft.com/office/drawing/2014/main" id="{3DEFE75E-04D3-4F58-B234-6FD92065FD75}"/>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83" name="Freeform 532">
              <a:extLst>
                <a:ext uri="{FF2B5EF4-FFF2-40B4-BE49-F238E27FC236}">
                  <a16:creationId xmlns:a16="http://schemas.microsoft.com/office/drawing/2014/main" id="{4A666EA3-FB0E-4DF7-ABD9-2836E9115C57}"/>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84" name="Freeform 533">
              <a:extLst>
                <a:ext uri="{FF2B5EF4-FFF2-40B4-BE49-F238E27FC236}">
                  <a16:creationId xmlns:a16="http://schemas.microsoft.com/office/drawing/2014/main" id="{6E6463B9-A832-4FE3-913E-99250285396A}"/>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grpSp>
        <p:nvGrpSpPr>
          <p:cNvPr id="85" name="Group 84">
            <a:extLst>
              <a:ext uri="{FF2B5EF4-FFF2-40B4-BE49-F238E27FC236}">
                <a16:creationId xmlns:a16="http://schemas.microsoft.com/office/drawing/2014/main" id="{2B81179E-8CDF-4FD9-B5AF-FB518EB86363}"/>
              </a:ext>
            </a:extLst>
          </p:cNvPr>
          <p:cNvGrpSpPr>
            <a:grpSpLocks noChangeAspect="1"/>
          </p:cNvGrpSpPr>
          <p:nvPr/>
        </p:nvGrpSpPr>
        <p:grpSpPr>
          <a:xfrm>
            <a:off x="5758303" y="1683973"/>
            <a:ext cx="409455" cy="409455"/>
            <a:chOff x="3284538" y="531813"/>
            <a:chExt cx="2439987" cy="2439988"/>
          </a:xfrm>
        </p:grpSpPr>
        <p:sp>
          <p:nvSpPr>
            <p:cNvPr id="86" name="Freeform 534">
              <a:extLst>
                <a:ext uri="{FF2B5EF4-FFF2-40B4-BE49-F238E27FC236}">
                  <a16:creationId xmlns:a16="http://schemas.microsoft.com/office/drawing/2014/main" id="{A2BEE23D-0280-4216-A273-1D5864B4DD27}"/>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87" name="Freeform 532">
              <a:extLst>
                <a:ext uri="{FF2B5EF4-FFF2-40B4-BE49-F238E27FC236}">
                  <a16:creationId xmlns:a16="http://schemas.microsoft.com/office/drawing/2014/main" id="{E0173190-E0C3-4A5E-A591-ABC4F837A880}"/>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88" name="Freeform 533">
              <a:extLst>
                <a:ext uri="{FF2B5EF4-FFF2-40B4-BE49-F238E27FC236}">
                  <a16:creationId xmlns:a16="http://schemas.microsoft.com/office/drawing/2014/main" id="{53B35140-F819-4964-986B-14C510EB4C03}"/>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grpSp>
        <p:nvGrpSpPr>
          <p:cNvPr id="89" name="Group 88">
            <a:extLst>
              <a:ext uri="{FF2B5EF4-FFF2-40B4-BE49-F238E27FC236}">
                <a16:creationId xmlns:a16="http://schemas.microsoft.com/office/drawing/2014/main" id="{D2B490AC-A819-447D-9002-78C8E0E957D5}"/>
              </a:ext>
            </a:extLst>
          </p:cNvPr>
          <p:cNvGrpSpPr>
            <a:grpSpLocks noChangeAspect="1"/>
          </p:cNvGrpSpPr>
          <p:nvPr/>
        </p:nvGrpSpPr>
        <p:grpSpPr>
          <a:xfrm>
            <a:off x="8245295" y="2741058"/>
            <a:ext cx="409455" cy="409455"/>
            <a:chOff x="3284538" y="531813"/>
            <a:chExt cx="2439987" cy="2439988"/>
          </a:xfrm>
        </p:grpSpPr>
        <p:sp>
          <p:nvSpPr>
            <p:cNvPr id="90" name="Freeform 534">
              <a:extLst>
                <a:ext uri="{FF2B5EF4-FFF2-40B4-BE49-F238E27FC236}">
                  <a16:creationId xmlns:a16="http://schemas.microsoft.com/office/drawing/2014/main" id="{700D284C-9FE6-421E-85B5-E58902E14FDA}"/>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91" name="Freeform 532">
              <a:extLst>
                <a:ext uri="{FF2B5EF4-FFF2-40B4-BE49-F238E27FC236}">
                  <a16:creationId xmlns:a16="http://schemas.microsoft.com/office/drawing/2014/main" id="{8165ED80-436B-44A1-B8A9-D75EB8C804CC}"/>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92" name="Freeform 533">
              <a:extLst>
                <a:ext uri="{FF2B5EF4-FFF2-40B4-BE49-F238E27FC236}">
                  <a16:creationId xmlns:a16="http://schemas.microsoft.com/office/drawing/2014/main" id="{48B9C49E-748D-4A4F-9B81-152290802E59}"/>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grpSp>
        <p:nvGrpSpPr>
          <p:cNvPr id="93" name="Group 92">
            <a:extLst>
              <a:ext uri="{FF2B5EF4-FFF2-40B4-BE49-F238E27FC236}">
                <a16:creationId xmlns:a16="http://schemas.microsoft.com/office/drawing/2014/main" id="{DD815317-15BB-45D2-A97D-6574DB20617F}"/>
              </a:ext>
            </a:extLst>
          </p:cNvPr>
          <p:cNvGrpSpPr>
            <a:grpSpLocks noChangeAspect="1"/>
          </p:cNvGrpSpPr>
          <p:nvPr/>
        </p:nvGrpSpPr>
        <p:grpSpPr>
          <a:xfrm>
            <a:off x="5765908" y="3452017"/>
            <a:ext cx="409455" cy="409455"/>
            <a:chOff x="3284538" y="531813"/>
            <a:chExt cx="2439987" cy="2439988"/>
          </a:xfrm>
        </p:grpSpPr>
        <p:sp>
          <p:nvSpPr>
            <p:cNvPr id="94" name="Freeform 534">
              <a:extLst>
                <a:ext uri="{FF2B5EF4-FFF2-40B4-BE49-F238E27FC236}">
                  <a16:creationId xmlns:a16="http://schemas.microsoft.com/office/drawing/2014/main" id="{CD1DF40B-3CC5-426E-BA0D-F76A358B3281}"/>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95" name="Freeform 532">
              <a:extLst>
                <a:ext uri="{FF2B5EF4-FFF2-40B4-BE49-F238E27FC236}">
                  <a16:creationId xmlns:a16="http://schemas.microsoft.com/office/drawing/2014/main" id="{A5794858-DDE9-4F55-A42B-FF0732551147}"/>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96" name="Freeform 533">
              <a:extLst>
                <a:ext uri="{FF2B5EF4-FFF2-40B4-BE49-F238E27FC236}">
                  <a16:creationId xmlns:a16="http://schemas.microsoft.com/office/drawing/2014/main" id="{E8ACF53A-6BDE-40FD-99EE-1352D38A86D3}"/>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grpSp>
        <p:nvGrpSpPr>
          <p:cNvPr id="97" name="Group 96">
            <a:extLst>
              <a:ext uri="{FF2B5EF4-FFF2-40B4-BE49-F238E27FC236}">
                <a16:creationId xmlns:a16="http://schemas.microsoft.com/office/drawing/2014/main" id="{FCB21579-5C21-4B3A-A354-2FEB2609168B}"/>
              </a:ext>
            </a:extLst>
          </p:cNvPr>
          <p:cNvGrpSpPr>
            <a:grpSpLocks noChangeAspect="1"/>
          </p:cNvGrpSpPr>
          <p:nvPr/>
        </p:nvGrpSpPr>
        <p:grpSpPr>
          <a:xfrm>
            <a:off x="8254031" y="4519893"/>
            <a:ext cx="409455" cy="409455"/>
            <a:chOff x="3284538" y="531813"/>
            <a:chExt cx="2439987" cy="2439988"/>
          </a:xfrm>
        </p:grpSpPr>
        <p:sp>
          <p:nvSpPr>
            <p:cNvPr id="98" name="Freeform 534">
              <a:extLst>
                <a:ext uri="{FF2B5EF4-FFF2-40B4-BE49-F238E27FC236}">
                  <a16:creationId xmlns:a16="http://schemas.microsoft.com/office/drawing/2014/main" id="{E504E507-8B5C-4133-8968-CA49348DB703}"/>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99" name="Freeform 532">
              <a:extLst>
                <a:ext uri="{FF2B5EF4-FFF2-40B4-BE49-F238E27FC236}">
                  <a16:creationId xmlns:a16="http://schemas.microsoft.com/office/drawing/2014/main" id="{3072F0F2-99FB-4BC1-BAEB-12E149FC89FE}"/>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100" name="Freeform 533">
              <a:extLst>
                <a:ext uri="{FF2B5EF4-FFF2-40B4-BE49-F238E27FC236}">
                  <a16:creationId xmlns:a16="http://schemas.microsoft.com/office/drawing/2014/main" id="{0FA2534D-DF33-413C-B38B-5AB2D4F36D0E}"/>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grpSp>
        <p:nvGrpSpPr>
          <p:cNvPr id="101" name="Group 100">
            <a:extLst>
              <a:ext uri="{FF2B5EF4-FFF2-40B4-BE49-F238E27FC236}">
                <a16:creationId xmlns:a16="http://schemas.microsoft.com/office/drawing/2014/main" id="{5108558C-4774-4948-BFA1-01D62B9DC019}"/>
              </a:ext>
            </a:extLst>
          </p:cNvPr>
          <p:cNvGrpSpPr>
            <a:grpSpLocks noChangeAspect="1"/>
          </p:cNvGrpSpPr>
          <p:nvPr/>
        </p:nvGrpSpPr>
        <p:grpSpPr>
          <a:xfrm>
            <a:off x="3527060" y="4524709"/>
            <a:ext cx="409455" cy="409455"/>
            <a:chOff x="3284538" y="531813"/>
            <a:chExt cx="2439987" cy="2439988"/>
          </a:xfrm>
        </p:grpSpPr>
        <p:sp>
          <p:nvSpPr>
            <p:cNvPr id="102" name="Freeform 534">
              <a:extLst>
                <a:ext uri="{FF2B5EF4-FFF2-40B4-BE49-F238E27FC236}">
                  <a16:creationId xmlns:a16="http://schemas.microsoft.com/office/drawing/2014/main" id="{C9508AEF-9BBE-4339-8859-C888B6F75FFA}"/>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103" name="Freeform 532">
              <a:extLst>
                <a:ext uri="{FF2B5EF4-FFF2-40B4-BE49-F238E27FC236}">
                  <a16:creationId xmlns:a16="http://schemas.microsoft.com/office/drawing/2014/main" id="{C12FEA44-0A8C-42F2-B518-EFAEBEC6F7B5}"/>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104" name="Freeform 533">
              <a:extLst>
                <a:ext uri="{FF2B5EF4-FFF2-40B4-BE49-F238E27FC236}">
                  <a16:creationId xmlns:a16="http://schemas.microsoft.com/office/drawing/2014/main" id="{47EF3966-BC80-4998-B3F7-56DE0062936D}"/>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grpSp>
        <p:nvGrpSpPr>
          <p:cNvPr id="105" name="Group 104">
            <a:extLst>
              <a:ext uri="{FF2B5EF4-FFF2-40B4-BE49-F238E27FC236}">
                <a16:creationId xmlns:a16="http://schemas.microsoft.com/office/drawing/2014/main" id="{3502CA3D-970A-41A9-87E5-E01A96624292}"/>
              </a:ext>
            </a:extLst>
          </p:cNvPr>
          <p:cNvGrpSpPr>
            <a:grpSpLocks noChangeAspect="1"/>
          </p:cNvGrpSpPr>
          <p:nvPr/>
        </p:nvGrpSpPr>
        <p:grpSpPr>
          <a:xfrm>
            <a:off x="3540439" y="6252807"/>
            <a:ext cx="409455" cy="409455"/>
            <a:chOff x="3284538" y="531813"/>
            <a:chExt cx="2439987" cy="2439988"/>
          </a:xfrm>
        </p:grpSpPr>
        <p:sp>
          <p:nvSpPr>
            <p:cNvPr id="106" name="Freeform 534">
              <a:extLst>
                <a:ext uri="{FF2B5EF4-FFF2-40B4-BE49-F238E27FC236}">
                  <a16:creationId xmlns:a16="http://schemas.microsoft.com/office/drawing/2014/main" id="{C6C9433C-6043-4C71-AA5E-3014618F01AE}"/>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107" name="Freeform 532">
              <a:extLst>
                <a:ext uri="{FF2B5EF4-FFF2-40B4-BE49-F238E27FC236}">
                  <a16:creationId xmlns:a16="http://schemas.microsoft.com/office/drawing/2014/main" id="{FE1BD7E1-6C22-4223-ADB9-A63258C61E1B}"/>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108" name="Freeform 533">
              <a:extLst>
                <a:ext uri="{FF2B5EF4-FFF2-40B4-BE49-F238E27FC236}">
                  <a16:creationId xmlns:a16="http://schemas.microsoft.com/office/drawing/2014/main" id="{8987A3E0-342C-4CDA-9A62-48DCA88077B9}"/>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grpSp>
        <p:nvGrpSpPr>
          <p:cNvPr id="109" name="Group 108">
            <a:extLst>
              <a:ext uri="{FF2B5EF4-FFF2-40B4-BE49-F238E27FC236}">
                <a16:creationId xmlns:a16="http://schemas.microsoft.com/office/drawing/2014/main" id="{15508039-3E1D-4D3D-9AB9-E179384D62CA}"/>
              </a:ext>
            </a:extLst>
          </p:cNvPr>
          <p:cNvGrpSpPr>
            <a:grpSpLocks noChangeAspect="1"/>
          </p:cNvGrpSpPr>
          <p:nvPr/>
        </p:nvGrpSpPr>
        <p:grpSpPr>
          <a:xfrm>
            <a:off x="5762444" y="5187754"/>
            <a:ext cx="409455" cy="409455"/>
            <a:chOff x="3284538" y="531813"/>
            <a:chExt cx="2439987" cy="2439988"/>
          </a:xfrm>
        </p:grpSpPr>
        <p:sp>
          <p:nvSpPr>
            <p:cNvPr id="110" name="Freeform 534">
              <a:extLst>
                <a:ext uri="{FF2B5EF4-FFF2-40B4-BE49-F238E27FC236}">
                  <a16:creationId xmlns:a16="http://schemas.microsoft.com/office/drawing/2014/main" id="{973CF191-8E3C-40C3-B578-21049650DE6D}"/>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111" name="Freeform 532">
              <a:extLst>
                <a:ext uri="{FF2B5EF4-FFF2-40B4-BE49-F238E27FC236}">
                  <a16:creationId xmlns:a16="http://schemas.microsoft.com/office/drawing/2014/main" id="{A29C77BD-CFD2-495B-A13F-2C2172E24027}"/>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112" name="Freeform 533">
              <a:extLst>
                <a:ext uri="{FF2B5EF4-FFF2-40B4-BE49-F238E27FC236}">
                  <a16:creationId xmlns:a16="http://schemas.microsoft.com/office/drawing/2014/main" id="{9297E7D7-E986-4F0D-8B43-E2D9FD8B7BF3}"/>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grpSp>
        <p:nvGrpSpPr>
          <p:cNvPr id="113" name="Group 112">
            <a:extLst>
              <a:ext uri="{FF2B5EF4-FFF2-40B4-BE49-F238E27FC236}">
                <a16:creationId xmlns:a16="http://schemas.microsoft.com/office/drawing/2014/main" id="{DBA023A4-E6CC-4FCD-86E9-6E6C07F5BA88}"/>
              </a:ext>
            </a:extLst>
          </p:cNvPr>
          <p:cNvGrpSpPr>
            <a:grpSpLocks noChangeAspect="1"/>
          </p:cNvGrpSpPr>
          <p:nvPr/>
        </p:nvGrpSpPr>
        <p:grpSpPr>
          <a:xfrm>
            <a:off x="8263922" y="6253427"/>
            <a:ext cx="409455" cy="409455"/>
            <a:chOff x="3284538" y="531813"/>
            <a:chExt cx="2439987" cy="2439988"/>
          </a:xfrm>
        </p:grpSpPr>
        <p:sp>
          <p:nvSpPr>
            <p:cNvPr id="114" name="Freeform 534">
              <a:extLst>
                <a:ext uri="{FF2B5EF4-FFF2-40B4-BE49-F238E27FC236}">
                  <a16:creationId xmlns:a16="http://schemas.microsoft.com/office/drawing/2014/main" id="{82C8140D-EBEB-433F-BADF-B6A61AC00014}"/>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115" name="Freeform 532">
              <a:extLst>
                <a:ext uri="{FF2B5EF4-FFF2-40B4-BE49-F238E27FC236}">
                  <a16:creationId xmlns:a16="http://schemas.microsoft.com/office/drawing/2014/main" id="{C5A6C81B-9A9E-4696-999C-37D09572078C}"/>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116" name="Freeform 533">
              <a:extLst>
                <a:ext uri="{FF2B5EF4-FFF2-40B4-BE49-F238E27FC236}">
                  <a16:creationId xmlns:a16="http://schemas.microsoft.com/office/drawing/2014/main" id="{27F20E36-4A61-4628-BD09-894D4617851F}"/>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grpSp>
        <p:nvGrpSpPr>
          <p:cNvPr id="117" name="Group 116">
            <a:extLst>
              <a:ext uri="{FF2B5EF4-FFF2-40B4-BE49-F238E27FC236}">
                <a16:creationId xmlns:a16="http://schemas.microsoft.com/office/drawing/2014/main" id="{52C2C1A8-EEB0-4287-9904-C382824C3769}"/>
              </a:ext>
            </a:extLst>
          </p:cNvPr>
          <p:cNvGrpSpPr>
            <a:grpSpLocks noChangeAspect="1"/>
          </p:cNvGrpSpPr>
          <p:nvPr/>
        </p:nvGrpSpPr>
        <p:grpSpPr>
          <a:xfrm>
            <a:off x="9363261" y="606383"/>
            <a:ext cx="409455" cy="409455"/>
            <a:chOff x="3284538" y="531813"/>
            <a:chExt cx="2439987" cy="2439988"/>
          </a:xfrm>
        </p:grpSpPr>
        <p:sp>
          <p:nvSpPr>
            <p:cNvPr id="118" name="Freeform 534">
              <a:extLst>
                <a:ext uri="{FF2B5EF4-FFF2-40B4-BE49-F238E27FC236}">
                  <a16:creationId xmlns:a16="http://schemas.microsoft.com/office/drawing/2014/main" id="{6DEE8506-9DF6-49DB-8F1A-A8E4502D7D0D}"/>
                </a:ext>
              </a:extLst>
            </p:cNvPr>
            <p:cNvSpPr>
              <a:spLocks/>
            </p:cNvSpPr>
            <p:nvPr/>
          </p:nvSpPr>
          <p:spPr bwMode="auto">
            <a:xfrm>
              <a:off x="3446463" y="2020888"/>
              <a:ext cx="2074863" cy="950913"/>
            </a:xfrm>
            <a:custGeom>
              <a:avLst/>
              <a:gdLst>
                <a:gd name="T0" fmla="*/ 3720 w 5227"/>
                <a:gd name="T1" fmla="*/ 155 h 2396"/>
                <a:gd name="T2" fmla="*/ 3673 w 5227"/>
                <a:gd name="T3" fmla="*/ 212 h 2396"/>
                <a:gd name="T4" fmla="*/ 3568 w 5227"/>
                <a:gd name="T5" fmla="*/ 318 h 2396"/>
                <a:gd name="T6" fmla="*/ 3453 w 5227"/>
                <a:gd name="T7" fmla="*/ 411 h 2396"/>
                <a:gd name="T8" fmla="*/ 3327 w 5227"/>
                <a:gd name="T9" fmla="*/ 492 h 2396"/>
                <a:gd name="T10" fmla="*/ 3194 w 5227"/>
                <a:gd name="T11" fmla="*/ 559 h 2396"/>
                <a:gd name="T12" fmla="*/ 3051 w 5227"/>
                <a:gd name="T13" fmla="*/ 611 h 2396"/>
                <a:gd name="T14" fmla="*/ 2901 w 5227"/>
                <a:gd name="T15" fmla="*/ 646 h 2396"/>
                <a:gd name="T16" fmla="*/ 2745 w 5227"/>
                <a:gd name="T17" fmla="*/ 664 h 2396"/>
                <a:gd name="T18" fmla="*/ 2666 w 5227"/>
                <a:gd name="T19" fmla="*/ 665 h 2396"/>
                <a:gd name="T20" fmla="*/ 2619 w 5227"/>
                <a:gd name="T21" fmla="*/ 665 h 2396"/>
                <a:gd name="T22" fmla="*/ 2529 w 5227"/>
                <a:gd name="T23" fmla="*/ 659 h 2396"/>
                <a:gd name="T24" fmla="*/ 2395 w 5227"/>
                <a:gd name="T25" fmla="*/ 639 h 2396"/>
                <a:gd name="T26" fmla="*/ 2224 w 5227"/>
                <a:gd name="T27" fmla="*/ 593 h 2396"/>
                <a:gd name="T28" fmla="*/ 2063 w 5227"/>
                <a:gd name="T29" fmla="*/ 524 h 2396"/>
                <a:gd name="T30" fmla="*/ 1914 w 5227"/>
                <a:gd name="T31" fmla="*/ 437 h 2396"/>
                <a:gd name="T32" fmla="*/ 1778 w 5227"/>
                <a:gd name="T33" fmla="*/ 332 h 2396"/>
                <a:gd name="T34" fmla="*/ 1658 w 5227"/>
                <a:gd name="T35" fmla="*/ 210 h 2396"/>
                <a:gd name="T36" fmla="*/ 1551 w 5227"/>
                <a:gd name="T37" fmla="*/ 74 h 2396"/>
                <a:gd name="T38" fmla="*/ 1506 w 5227"/>
                <a:gd name="T39" fmla="*/ 0 h 2396"/>
                <a:gd name="T40" fmla="*/ 502 w 5227"/>
                <a:gd name="T41" fmla="*/ 28 h 2396"/>
                <a:gd name="T42" fmla="*/ 0 w 5227"/>
                <a:gd name="T43" fmla="*/ 853 h 2396"/>
                <a:gd name="T44" fmla="*/ 50 w 5227"/>
                <a:gd name="T45" fmla="*/ 939 h 2396"/>
                <a:gd name="T46" fmla="*/ 161 w 5227"/>
                <a:gd name="T47" fmla="*/ 1105 h 2396"/>
                <a:gd name="T48" fmla="*/ 281 w 5227"/>
                <a:gd name="T49" fmla="*/ 1263 h 2396"/>
                <a:gd name="T50" fmla="*/ 412 w 5227"/>
                <a:gd name="T51" fmla="*/ 1412 h 2396"/>
                <a:gd name="T52" fmla="*/ 551 w 5227"/>
                <a:gd name="T53" fmla="*/ 1553 h 2396"/>
                <a:gd name="T54" fmla="*/ 699 w 5227"/>
                <a:gd name="T55" fmla="*/ 1684 h 2396"/>
                <a:gd name="T56" fmla="*/ 855 w 5227"/>
                <a:gd name="T57" fmla="*/ 1806 h 2396"/>
                <a:gd name="T58" fmla="*/ 1020 w 5227"/>
                <a:gd name="T59" fmla="*/ 1919 h 2396"/>
                <a:gd name="T60" fmla="*/ 1191 w 5227"/>
                <a:gd name="T61" fmla="*/ 2020 h 2396"/>
                <a:gd name="T62" fmla="*/ 1370 w 5227"/>
                <a:gd name="T63" fmla="*/ 2111 h 2396"/>
                <a:gd name="T64" fmla="*/ 1554 w 5227"/>
                <a:gd name="T65" fmla="*/ 2190 h 2396"/>
                <a:gd name="T66" fmla="*/ 1746 w 5227"/>
                <a:gd name="T67" fmla="*/ 2256 h 2396"/>
                <a:gd name="T68" fmla="*/ 1942 w 5227"/>
                <a:gd name="T69" fmla="*/ 2310 h 2396"/>
                <a:gd name="T70" fmla="*/ 2144 w 5227"/>
                <a:gd name="T71" fmla="*/ 2352 h 2396"/>
                <a:gd name="T72" fmla="*/ 2349 w 5227"/>
                <a:gd name="T73" fmla="*/ 2380 h 2396"/>
                <a:gd name="T74" fmla="*/ 2560 w 5227"/>
                <a:gd name="T75" fmla="*/ 2394 h 2396"/>
                <a:gd name="T76" fmla="*/ 2666 w 5227"/>
                <a:gd name="T77" fmla="*/ 2396 h 2396"/>
                <a:gd name="T78" fmla="*/ 2766 w 5227"/>
                <a:gd name="T79" fmla="*/ 2394 h 2396"/>
                <a:gd name="T80" fmla="*/ 2963 w 5227"/>
                <a:gd name="T81" fmla="*/ 2381 h 2396"/>
                <a:gd name="T82" fmla="*/ 3157 w 5227"/>
                <a:gd name="T83" fmla="*/ 2357 h 2396"/>
                <a:gd name="T84" fmla="*/ 3347 w 5227"/>
                <a:gd name="T85" fmla="*/ 2321 h 2396"/>
                <a:gd name="T86" fmla="*/ 3532 w 5227"/>
                <a:gd name="T87" fmla="*/ 2273 h 2396"/>
                <a:gd name="T88" fmla="*/ 3712 w 5227"/>
                <a:gd name="T89" fmla="*/ 2213 h 2396"/>
                <a:gd name="T90" fmla="*/ 3888 w 5227"/>
                <a:gd name="T91" fmla="*/ 2143 h 2396"/>
                <a:gd name="T92" fmla="*/ 4058 w 5227"/>
                <a:gd name="T93" fmla="*/ 2064 h 2396"/>
                <a:gd name="T94" fmla="*/ 4223 w 5227"/>
                <a:gd name="T95" fmla="*/ 1973 h 2396"/>
                <a:gd name="T96" fmla="*/ 4381 w 5227"/>
                <a:gd name="T97" fmla="*/ 1873 h 2396"/>
                <a:gd name="T98" fmla="*/ 4531 w 5227"/>
                <a:gd name="T99" fmla="*/ 1766 h 2396"/>
                <a:gd name="T100" fmla="*/ 4675 w 5227"/>
                <a:gd name="T101" fmla="*/ 1648 h 2396"/>
                <a:gd name="T102" fmla="*/ 4812 w 5227"/>
                <a:gd name="T103" fmla="*/ 1522 h 2396"/>
                <a:gd name="T104" fmla="*/ 4942 w 5227"/>
                <a:gd name="T105" fmla="*/ 1389 h 2396"/>
                <a:gd name="T106" fmla="*/ 5063 w 5227"/>
                <a:gd name="T107" fmla="*/ 1247 h 2396"/>
                <a:gd name="T108" fmla="*/ 5174 w 5227"/>
                <a:gd name="T109" fmla="*/ 1098 h 2396"/>
                <a:gd name="T110" fmla="*/ 5227 w 5227"/>
                <a:gd name="T111" fmla="*/ 1022 h 2396"/>
                <a:gd name="T112" fmla="*/ 4238 w 5227"/>
                <a:gd name="T113" fmla="*/ 1000 h 2396"/>
                <a:gd name="T114" fmla="*/ 3720 w 5227"/>
                <a:gd name="T115" fmla="*/ 155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7" h="2396">
                  <a:moveTo>
                    <a:pt x="3720" y="155"/>
                  </a:moveTo>
                  <a:lnTo>
                    <a:pt x="3673" y="212"/>
                  </a:lnTo>
                  <a:lnTo>
                    <a:pt x="3568" y="318"/>
                  </a:lnTo>
                  <a:lnTo>
                    <a:pt x="3453" y="411"/>
                  </a:lnTo>
                  <a:lnTo>
                    <a:pt x="3327" y="492"/>
                  </a:lnTo>
                  <a:lnTo>
                    <a:pt x="3194" y="559"/>
                  </a:lnTo>
                  <a:lnTo>
                    <a:pt x="3051" y="611"/>
                  </a:lnTo>
                  <a:lnTo>
                    <a:pt x="2901" y="646"/>
                  </a:lnTo>
                  <a:lnTo>
                    <a:pt x="2745" y="664"/>
                  </a:lnTo>
                  <a:lnTo>
                    <a:pt x="2666" y="665"/>
                  </a:lnTo>
                  <a:lnTo>
                    <a:pt x="2619" y="665"/>
                  </a:lnTo>
                  <a:lnTo>
                    <a:pt x="2529" y="659"/>
                  </a:lnTo>
                  <a:lnTo>
                    <a:pt x="2395" y="639"/>
                  </a:lnTo>
                  <a:lnTo>
                    <a:pt x="2224" y="593"/>
                  </a:lnTo>
                  <a:lnTo>
                    <a:pt x="2063" y="524"/>
                  </a:lnTo>
                  <a:lnTo>
                    <a:pt x="1914" y="437"/>
                  </a:lnTo>
                  <a:lnTo>
                    <a:pt x="1778" y="332"/>
                  </a:lnTo>
                  <a:lnTo>
                    <a:pt x="1658" y="210"/>
                  </a:lnTo>
                  <a:lnTo>
                    <a:pt x="1551" y="74"/>
                  </a:lnTo>
                  <a:lnTo>
                    <a:pt x="1506" y="0"/>
                  </a:lnTo>
                  <a:lnTo>
                    <a:pt x="502" y="28"/>
                  </a:lnTo>
                  <a:lnTo>
                    <a:pt x="0" y="853"/>
                  </a:lnTo>
                  <a:lnTo>
                    <a:pt x="50" y="939"/>
                  </a:lnTo>
                  <a:lnTo>
                    <a:pt x="161" y="1105"/>
                  </a:lnTo>
                  <a:lnTo>
                    <a:pt x="281" y="1263"/>
                  </a:lnTo>
                  <a:lnTo>
                    <a:pt x="412" y="1412"/>
                  </a:lnTo>
                  <a:lnTo>
                    <a:pt x="551" y="1553"/>
                  </a:lnTo>
                  <a:lnTo>
                    <a:pt x="699" y="1684"/>
                  </a:lnTo>
                  <a:lnTo>
                    <a:pt x="855" y="1806"/>
                  </a:lnTo>
                  <a:lnTo>
                    <a:pt x="1020" y="1919"/>
                  </a:lnTo>
                  <a:lnTo>
                    <a:pt x="1191" y="2020"/>
                  </a:lnTo>
                  <a:lnTo>
                    <a:pt x="1370" y="2111"/>
                  </a:lnTo>
                  <a:lnTo>
                    <a:pt x="1554" y="2190"/>
                  </a:lnTo>
                  <a:lnTo>
                    <a:pt x="1746" y="2256"/>
                  </a:lnTo>
                  <a:lnTo>
                    <a:pt x="1942" y="2310"/>
                  </a:lnTo>
                  <a:lnTo>
                    <a:pt x="2144" y="2352"/>
                  </a:lnTo>
                  <a:lnTo>
                    <a:pt x="2349" y="2380"/>
                  </a:lnTo>
                  <a:lnTo>
                    <a:pt x="2560" y="2394"/>
                  </a:lnTo>
                  <a:lnTo>
                    <a:pt x="2666" y="2396"/>
                  </a:lnTo>
                  <a:lnTo>
                    <a:pt x="2766" y="2394"/>
                  </a:lnTo>
                  <a:lnTo>
                    <a:pt x="2963" y="2381"/>
                  </a:lnTo>
                  <a:lnTo>
                    <a:pt x="3157" y="2357"/>
                  </a:lnTo>
                  <a:lnTo>
                    <a:pt x="3347" y="2321"/>
                  </a:lnTo>
                  <a:lnTo>
                    <a:pt x="3532" y="2273"/>
                  </a:lnTo>
                  <a:lnTo>
                    <a:pt x="3712" y="2213"/>
                  </a:lnTo>
                  <a:lnTo>
                    <a:pt x="3888" y="2143"/>
                  </a:lnTo>
                  <a:lnTo>
                    <a:pt x="4058" y="2064"/>
                  </a:lnTo>
                  <a:lnTo>
                    <a:pt x="4223" y="1973"/>
                  </a:lnTo>
                  <a:lnTo>
                    <a:pt x="4381" y="1873"/>
                  </a:lnTo>
                  <a:lnTo>
                    <a:pt x="4531" y="1766"/>
                  </a:lnTo>
                  <a:lnTo>
                    <a:pt x="4675" y="1648"/>
                  </a:lnTo>
                  <a:lnTo>
                    <a:pt x="4812" y="1522"/>
                  </a:lnTo>
                  <a:lnTo>
                    <a:pt x="4942" y="1389"/>
                  </a:lnTo>
                  <a:lnTo>
                    <a:pt x="5063" y="1247"/>
                  </a:lnTo>
                  <a:lnTo>
                    <a:pt x="5174" y="1098"/>
                  </a:lnTo>
                  <a:lnTo>
                    <a:pt x="5227" y="1022"/>
                  </a:lnTo>
                  <a:lnTo>
                    <a:pt x="4238" y="1000"/>
                  </a:lnTo>
                  <a:lnTo>
                    <a:pt x="3720" y="15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ctr" anchorCtr="0" compatLnSpc="1">
              <a:prstTxWarp prst="textNoShape">
                <a:avLst/>
              </a:prstTxWarp>
            </a:bodyPr>
            <a:lstStyle/>
            <a:p>
              <a:pPr algn="ctr"/>
              <a:endParaRPr lang="en-US" sz="3200" b="1" dirty="0">
                <a:solidFill>
                  <a:schemeClr val="bg1"/>
                </a:solidFill>
              </a:endParaRPr>
            </a:p>
          </p:txBody>
        </p:sp>
        <p:sp>
          <p:nvSpPr>
            <p:cNvPr id="119" name="Freeform 532">
              <a:extLst>
                <a:ext uri="{FF2B5EF4-FFF2-40B4-BE49-F238E27FC236}">
                  <a16:creationId xmlns:a16="http://schemas.microsoft.com/office/drawing/2014/main" id="{5C09DE82-C913-4C4C-BD29-C83EA7E1D20A}"/>
                </a:ext>
              </a:extLst>
            </p:cNvPr>
            <p:cNvSpPr>
              <a:spLocks/>
            </p:cNvSpPr>
            <p:nvPr/>
          </p:nvSpPr>
          <p:spPr bwMode="auto">
            <a:xfrm>
              <a:off x="3284538" y="531813"/>
              <a:ext cx="1398588" cy="1758950"/>
            </a:xfrm>
            <a:custGeom>
              <a:avLst/>
              <a:gdLst>
                <a:gd name="T0" fmla="*/ 1807 w 3522"/>
                <a:gd name="T1" fmla="*/ 3523 h 4429"/>
                <a:gd name="T2" fmla="*/ 1745 w 3522"/>
                <a:gd name="T3" fmla="*/ 3273 h 4429"/>
                <a:gd name="T4" fmla="*/ 1730 w 3522"/>
                <a:gd name="T5" fmla="*/ 3074 h 4429"/>
                <a:gd name="T6" fmla="*/ 1745 w 3522"/>
                <a:gd name="T7" fmla="*/ 2871 h 4429"/>
                <a:gd name="T8" fmla="*/ 1809 w 3522"/>
                <a:gd name="T9" fmla="*/ 2616 h 4429"/>
                <a:gd name="T10" fmla="*/ 1920 w 3522"/>
                <a:gd name="T11" fmla="*/ 2383 h 4429"/>
                <a:gd name="T12" fmla="*/ 2071 w 3522"/>
                <a:gd name="T13" fmla="*/ 2178 h 4429"/>
                <a:gd name="T14" fmla="*/ 2259 w 3522"/>
                <a:gd name="T15" fmla="*/ 2004 h 4429"/>
                <a:gd name="T16" fmla="*/ 2476 w 3522"/>
                <a:gd name="T17" fmla="*/ 1870 h 4429"/>
                <a:gd name="T18" fmla="*/ 2719 w 3522"/>
                <a:gd name="T19" fmla="*/ 1777 h 4429"/>
                <a:gd name="T20" fmla="*/ 2981 w 3522"/>
                <a:gd name="T21" fmla="*/ 1733 h 4429"/>
                <a:gd name="T22" fmla="*/ 3522 w 3522"/>
                <a:gd name="T23" fmla="*/ 860 h 4429"/>
                <a:gd name="T24" fmla="*/ 2972 w 3522"/>
                <a:gd name="T25" fmla="*/ 2 h 4429"/>
                <a:gd name="T26" fmla="*/ 2661 w 3522"/>
                <a:gd name="T27" fmla="*/ 28 h 4429"/>
                <a:gd name="T28" fmla="*/ 2360 w 3522"/>
                <a:gd name="T29" fmla="*/ 83 h 4429"/>
                <a:gd name="T30" fmla="*/ 2071 w 3522"/>
                <a:gd name="T31" fmla="*/ 168 h 4429"/>
                <a:gd name="T32" fmla="*/ 1794 w 3522"/>
                <a:gd name="T33" fmla="*/ 278 h 4429"/>
                <a:gd name="T34" fmla="*/ 1531 w 3522"/>
                <a:gd name="T35" fmla="*/ 414 h 4429"/>
                <a:gd name="T36" fmla="*/ 1283 w 3522"/>
                <a:gd name="T37" fmla="*/ 575 h 4429"/>
                <a:gd name="T38" fmla="*/ 1052 w 3522"/>
                <a:gd name="T39" fmla="*/ 757 h 4429"/>
                <a:gd name="T40" fmla="*/ 841 w 3522"/>
                <a:gd name="T41" fmla="*/ 961 h 4429"/>
                <a:gd name="T42" fmla="*/ 649 w 3522"/>
                <a:gd name="T43" fmla="*/ 1183 h 4429"/>
                <a:gd name="T44" fmla="*/ 480 w 3522"/>
                <a:gd name="T45" fmla="*/ 1424 h 4429"/>
                <a:gd name="T46" fmla="*/ 333 w 3522"/>
                <a:gd name="T47" fmla="*/ 1680 h 4429"/>
                <a:gd name="T48" fmla="*/ 211 w 3522"/>
                <a:gd name="T49" fmla="*/ 1951 h 4429"/>
                <a:gd name="T50" fmla="*/ 115 w 3522"/>
                <a:gd name="T51" fmla="*/ 2235 h 4429"/>
                <a:gd name="T52" fmla="*/ 47 w 3522"/>
                <a:gd name="T53" fmla="*/ 2532 h 4429"/>
                <a:gd name="T54" fmla="*/ 8 w 3522"/>
                <a:gd name="T55" fmla="*/ 2838 h 4429"/>
                <a:gd name="T56" fmla="*/ 0 w 3522"/>
                <a:gd name="T57" fmla="*/ 3074 h 4429"/>
                <a:gd name="T58" fmla="*/ 12 w 3522"/>
                <a:gd name="T59" fmla="*/ 3345 h 4429"/>
                <a:gd name="T60" fmla="*/ 62 w 3522"/>
                <a:gd name="T61" fmla="*/ 3694 h 4429"/>
                <a:gd name="T62" fmla="*/ 152 w 3522"/>
                <a:gd name="T63" fmla="*/ 4031 h 4429"/>
                <a:gd name="T64" fmla="*/ 277 w 3522"/>
                <a:gd name="T65" fmla="*/ 4352 h 4429"/>
                <a:gd name="T66" fmla="*/ 811 w 3522"/>
                <a:gd name="T67" fmla="*/ 361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2" h="4429">
                  <a:moveTo>
                    <a:pt x="1830" y="3583"/>
                  </a:moveTo>
                  <a:lnTo>
                    <a:pt x="1807" y="3523"/>
                  </a:lnTo>
                  <a:lnTo>
                    <a:pt x="1769" y="3400"/>
                  </a:lnTo>
                  <a:lnTo>
                    <a:pt x="1745" y="3273"/>
                  </a:lnTo>
                  <a:lnTo>
                    <a:pt x="1730" y="3141"/>
                  </a:lnTo>
                  <a:lnTo>
                    <a:pt x="1730" y="3074"/>
                  </a:lnTo>
                  <a:lnTo>
                    <a:pt x="1730" y="3005"/>
                  </a:lnTo>
                  <a:lnTo>
                    <a:pt x="1745" y="2871"/>
                  </a:lnTo>
                  <a:lnTo>
                    <a:pt x="1770" y="2741"/>
                  </a:lnTo>
                  <a:lnTo>
                    <a:pt x="1809" y="2616"/>
                  </a:lnTo>
                  <a:lnTo>
                    <a:pt x="1859" y="2497"/>
                  </a:lnTo>
                  <a:lnTo>
                    <a:pt x="1920" y="2383"/>
                  </a:lnTo>
                  <a:lnTo>
                    <a:pt x="1991" y="2276"/>
                  </a:lnTo>
                  <a:lnTo>
                    <a:pt x="2071" y="2178"/>
                  </a:lnTo>
                  <a:lnTo>
                    <a:pt x="2161" y="2087"/>
                  </a:lnTo>
                  <a:lnTo>
                    <a:pt x="2259" y="2004"/>
                  </a:lnTo>
                  <a:lnTo>
                    <a:pt x="2364" y="1932"/>
                  </a:lnTo>
                  <a:lnTo>
                    <a:pt x="2476" y="1870"/>
                  </a:lnTo>
                  <a:lnTo>
                    <a:pt x="2595" y="1818"/>
                  </a:lnTo>
                  <a:lnTo>
                    <a:pt x="2719" y="1777"/>
                  </a:lnTo>
                  <a:lnTo>
                    <a:pt x="2848" y="1749"/>
                  </a:lnTo>
                  <a:lnTo>
                    <a:pt x="2981" y="1733"/>
                  </a:lnTo>
                  <a:lnTo>
                    <a:pt x="3050" y="1731"/>
                  </a:lnTo>
                  <a:lnTo>
                    <a:pt x="3522" y="860"/>
                  </a:lnTo>
                  <a:lnTo>
                    <a:pt x="3051" y="0"/>
                  </a:lnTo>
                  <a:lnTo>
                    <a:pt x="2972" y="2"/>
                  </a:lnTo>
                  <a:lnTo>
                    <a:pt x="2815" y="11"/>
                  </a:lnTo>
                  <a:lnTo>
                    <a:pt x="2661" y="28"/>
                  </a:lnTo>
                  <a:lnTo>
                    <a:pt x="2509" y="51"/>
                  </a:lnTo>
                  <a:lnTo>
                    <a:pt x="2360" y="83"/>
                  </a:lnTo>
                  <a:lnTo>
                    <a:pt x="2215" y="122"/>
                  </a:lnTo>
                  <a:lnTo>
                    <a:pt x="2071" y="168"/>
                  </a:lnTo>
                  <a:lnTo>
                    <a:pt x="1931" y="220"/>
                  </a:lnTo>
                  <a:lnTo>
                    <a:pt x="1794" y="278"/>
                  </a:lnTo>
                  <a:lnTo>
                    <a:pt x="1660" y="343"/>
                  </a:lnTo>
                  <a:lnTo>
                    <a:pt x="1531" y="414"/>
                  </a:lnTo>
                  <a:lnTo>
                    <a:pt x="1405" y="492"/>
                  </a:lnTo>
                  <a:lnTo>
                    <a:pt x="1283" y="575"/>
                  </a:lnTo>
                  <a:lnTo>
                    <a:pt x="1166" y="663"/>
                  </a:lnTo>
                  <a:lnTo>
                    <a:pt x="1052" y="757"/>
                  </a:lnTo>
                  <a:lnTo>
                    <a:pt x="945" y="856"/>
                  </a:lnTo>
                  <a:lnTo>
                    <a:pt x="841" y="961"/>
                  </a:lnTo>
                  <a:lnTo>
                    <a:pt x="743" y="1070"/>
                  </a:lnTo>
                  <a:lnTo>
                    <a:pt x="649" y="1183"/>
                  </a:lnTo>
                  <a:lnTo>
                    <a:pt x="561" y="1301"/>
                  </a:lnTo>
                  <a:lnTo>
                    <a:pt x="480" y="1424"/>
                  </a:lnTo>
                  <a:lnTo>
                    <a:pt x="403" y="1549"/>
                  </a:lnTo>
                  <a:lnTo>
                    <a:pt x="333" y="1680"/>
                  </a:lnTo>
                  <a:lnTo>
                    <a:pt x="268" y="1814"/>
                  </a:lnTo>
                  <a:lnTo>
                    <a:pt x="211" y="1951"/>
                  </a:lnTo>
                  <a:lnTo>
                    <a:pt x="159" y="2092"/>
                  </a:lnTo>
                  <a:lnTo>
                    <a:pt x="115" y="2235"/>
                  </a:lnTo>
                  <a:lnTo>
                    <a:pt x="78" y="2383"/>
                  </a:lnTo>
                  <a:lnTo>
                    <a:pt x="47" y="2532"/>
                  </a:lnTo>
                  <a:lnTo>
                    <a:pt x="23" y="2683"/>
                  </a:lnTo>
                  <a:lnTo>
                    <a:pt x="8" y="2838"/>
                  </a:lnTo>
                  <a:lnTo>
                    <a:pt x="0" y="2995"/>
                  </a:lnTo>
                  <a:lnTo>
                    <a:pt x="0" y="3074"/>
                  </a:lnTo>
                  <a:lnTo>
                    <a:pt x="0" y="3164"/>
                  </a:lnTo>
                  <a:lnTo>
                    <a:pt x="12" y="3345"/>
                  </a:lnTo>
                  <a:lnTo>
                    <a:pt x="31" y="3521"/>
                  </a:lnTo>
                  <a:lnTo>
                    <a:pt x="62" y="3694"/>
                  </a:lnTo>
                  <a:lnTo>
                    <a:pt x="102" y="3866"/>
                  </a:lnTo>
                  <a:lnTo>
                    <a:pt x="152" y="4031"/>
                  </a:lnTo>
                  <a:lnTo>
                    <a:pt x="210" y="4193"/>
                  </a:lnTo>
                  <a:lnTo>
                    <a:pt x="277" y="4352"/>
                  </a:lnTo>
                  <a:lnTo>
                    <a:pt x="314" y="4429"/>
                  </a:lnTo>
                  <a:lnTo>
                    <a:pt x="811" y="3610"/>
                  </a:lnTo>
                  <a:lnTo>
                    <a:pt x="1830" y="358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822960" bIns="45720" numCol="1" anchor="ctr" anchorCtr="0" compatLnSpc="1">
              <a:prstTxWarp prst="textNoShape">
                <a:avLst/>
              </a:prstTxWarp>
            </a:bodyPr>
            <a:lstStyle/>
            <a:p>
              <a:pPr algn="ctr"/>
              <a:endParaRPr lang="en-US" sz="3200" b="1" dirty="0">
                <a:solidFill>
                  <a:schemeClr val="bg1"/>
                </a:solidFill>
              </a:endParaRPr>
            </a:p>
          </p:txBody>
        </p:sp>
        <p:sp>
          <p:nvSpPr>
            <p:cNvPr id="120" name="Freeform 533">
              <a:extLst>
                <a:ext uri="{FF2B5EF4-FFF2-40B4-BE49-F238E27FC236}">
                  <a16:creationId xmlns:a16="http://schemas.microsoft.com/office/drawing/2014/main" id="{CD31629E-E436-4325-884D-90ACEE339EAF}"/>
                </a:ext>
              </a:extLst>
            </p:cNvPr>
            <p:cNvSpPr>
              <a:spLocks/>
            </p:cNvSpPr>
            <p:nvPr/>
          </p:nvSpPr>
          <p:spPr bwMode="auto">
            <a:xfrm>
              <a:off x="4570413" y="534988"/>
              <a:ext cx="1154112" cy="1824038"/>
            </a:xfrm>
            <a:custGeom>
              <a:avLst/>
              <a:gdLst>
                <a:gd name="T0" fmla="*/ 62 w 2908"/>
                <a:gd name="T1" fmla="*/ 1743 h 4598"/>
                <a:gd name="T2" fmla="*/ 299 w 2908"/>
                <a:gd name="T3" fmla="*/ 1806 h 4598"/>
                <a:gd name="T4" fmla="*/ 517 w 2908"/>
                <a:gd name="T5" fmla="*/ 1910 h 4598"/>
                <a:gd name="T6" fmla="*/ 711 w 2908"/>
                <a:gd name="T7" fmla="*/ 2049 h 4598"/>
                <a:gd name="T8" fmla="*/ 877 w 2908"/>
                <a:gd name="T9" fmla="*/ 2220 h 4598"/>
                <a:gd name="T10" fmla="*/ 1011 w 2908"/>
                <a:gd name="T11" fmla="*/ 2417 h 4598"/>
                <a:gd name="T12" fmla="*/ 1108 w 2908"/>
                <a:gd name="T13" fmla="*/ 2639 h 4598"/>
                <a:gd name="T14" fmla="*/ 1165 w 2908"/>
                <a:gd name="T15" fmla="*/ 2878 h 4598"/>
                <a:gd name="T16" fmla="*/ 1178 w 2908"/>
                <a:gd name="T17" fmla="*/ 3068 h 4598"/>
                <a:gd name="T18" fmla="*/ 1171 w 2908"/>
                <a:gd name="T19" fmla="*/ 3205 h 4598"/>
                <a:gd name="T20" fmla="*/ 1104 w 2908"/>
                <a:gd name="T21" fmla="*/ 3508 h 4598"/>
                <a:gd name="T22" fmla="*/ 995 w 2908"/>
                <a:gd name="T23" fmla="*/ 3744 h 4598"/>
                <a:gd name="T24" fmla="*/ 2500 w 2908"/>
                <a:gd name="T25" fmla="*/ 4598 h 4598"/>
                <a:gd name="T26" fmla="*/ 2635 w 2908"/>
                <a:gd name="T27" fmla="*/ 4338 h 4598"/>
                <a:gd name="T28" fmla="*/ 2775 w 2908"/>
                <a:gd name="T29" fmla="*/ 3968 h 4598"/>
                <a:gd name="T30" fmla="*/ 2867 w 2908"/>
                <a:gd name="T31" fmla="*/ 3578 h 4598"/>
                <a:gd name="T32" fmla="*/ 2907 w 2908"/>
                <a:gd name="T33" fmla="*/ 3171 h 4598"/>
                <a:gd name="T34" fmla="*/ 2907 w 2908"/>
                <a:gd name="T35" fmla="*/ 2991 h 4598"/>
                <a:gd name="T36" fmla="*/ 2885 w 2908"/>
                <a:gd name="T37" fmla="*/ 2689 h 4598"/>
                <a:gd name="T38" fmla="*/ 2834 w 2908"/>
                <a:gd name="T39" fmla="*/ 2396 h 4598"/>
                <a:gd name="T40" fmla="*/ 2758 w 2908"/>
                <a:gd name="T41" fmla="*/ 2114 h 4598"/>
                <a:gd name="T42" fmla="*/ 2654 w 2908"/>
                <a:gd name="T43" fmla="*/ 1843 h 4598"/>
                <a:gd name="T44" fmla="*/ 2527 w 2908"/>
                <a:gd name="T45" fmla="*/ 1585 h 4598"/>
                <a:gd name="T46" fmla="*/ 2378 w 2908"/>
                <a:gd name="T47" fmla="*/ 1341 h 4598"/>
                <a:gd name="T48" fmla="*/ 2207 w 2908"/>
                <a:gd name="T49" fmla="*/ 1113 h 4598"/>
                <a:gd name="T50" fmla="*/ 2015 w 2908"/>
                <a:gd name="T51" fmla="*/ 902 h 4598"/>
                <a:gd name="T52" fmla="*/ 1805 w 2908"/>
                <a:gd name="T53" fmla="*/ 709 h 4598"/>
                <a:gd name="T54" fmla="*/ 1578 w 2908"/>
                <a:gd name="T55" fmla="*/ 536 h 4598"/>
                <a:gd name="T56" fmla="*/ 1336 w 2908"/>
                <a:gd name="T57" fmla="*/ 385 h 4598"/>
                <a:gd name="T58" fmla="*/ 1079 w 2908"/>
                <a:gd name="T59" fmla="*/ 256 h 4598"/>
                <a:gd name="T60" fmla="*/ 808 w 2908"/>
                <a:gd name="T61" fmla="*/ 151 h 4598"/>
                <a:gd name="T62" fmla="*/ 527 w 2908"/>
                <a:gd name="T63" fmla="*/ 72 h 4598"/>
                <a:gd name="T64" fmla="*/ 234 w 2908"/>
                <a:gd name="T65" fmla="*/ 20 h 4598"/>
                <a:gd name="T66" fmla="*/ 10 w 2908"/>
                <a:gd name="T67" fmla="*/ 0 h 4598"/>
                <a:gd name="T68" fmla="*/ 0 w 2908"/>
                <a:gd name="T69" fmla="*/ 1735 h 4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8" h="4598">
                  <a:moveTo>
                    <a:pt x="0" y="1735"/>
                  </a:moveTo>
                  <a:lnTo>
                    <a:pt x="62" y="1743"/>
                  </a:lnTo>
                  <a:lnTo>
                    <a:pt x="182" y="1770"/>
                  </a:lnTo>
                  <a:lnTo>
                    <a:pt x="299" y="1806"/>
                  </a:lnTo>
                  <a:lnTo>
                    <a:pt x="411" y="1853"/>
                  </a:lnTo>
                  <a:lnTo>
                    <a:pt x="517" y="1910"/>
                  </a:lnTo>
                  <a:lnTo>
                    <a:pt x="617" y="1975"/>
                  </a:lnTo>
                  <a:lnTo>
                    <a:pt x="711" y="2049"/>
                  </a:lnTo>
                  <a:lnTo>
                    <a:pt x="798" y="2131"/>
                  </a:lnTo>
                  <a:lnTo>
                    <a:pt x="877" y="2220"/>
                  </a:lnTo>
                  <a:lnTo>
                    <a:pt x="948" y="2316"/>
                  </a:lnTo>
                  <a:lnTo>
                    <a:pt x="1011" y="2417"/>
                  </a:lnTo>
                  <a:lnTo>
                    <a:pt x="1064" y="2526"/>
                  </a:lnTo>
                  <a:lnTo>
                    <a:pt x="1108" y="2639"/>
                  </a:lnTo>
                  <a:lnTo>
                    <a:pt x="1142" y="2757"/>
                  </a:lnTo>
                  <a:lnTo>
                    <a:pt x="1165" y="2878"/>
                  </a:lnTo>
                  <a:lnTo>
                    <a:pt x="1177" y="3004"/>
                  </a:lnTo>
                  <a:lnTo>
                    <a:pt x="1178" y="3068"/>
                  </a:lnTo>
                  <a:lnTo>
                    <a:pt x="1178" y="3114"/>
                  </a:lnTo>
                  <a:lnTo>
                    <a:pt x="1171" y="3205"/>
                  </a:lnTo>
                  <a:lnTo>
                    <a:pt x="1152" y="3339"/>
                  </a:lnTo>
                  <a:lnTo>
                    <a:pt x="1104" y="3508"/>
                  </a:lnTo>
                  <a:lnTo>
                    <a:pt x="1037" y="3669"/>
                  </a:lnTo>
                  <a:lnTo>
                    <a:pt x="995" y="3744"/>
                  </a:lnTo>
                  <a:lnTo>
                    <a:pt x="1504" y="4576"/>
                  </a:lnTo>
                  <a:lnTo>
                    <a:pt x="2500" y="4598"/>
                  </a:lnTo>
                  <a:lnTo>
                    <a:pt x="2548" y="4513"/>
                  </a:lnTo>
                  <a:lnTo>
                    <a:pt x="2635" y="4338"/>
                  </a:lnTo>
                  <a:lnTo>
                    <a:pt x="2710" y="4156"/>
                  </a:lnTo>
                  <a:lnTo>
                    <a:pt x="2775" y="3968"/>
                  </a:lnTo>
                  <a:lnTo>
                    <a:pt x="2827" y="3777"/>
                  </a:lnTo>
                  <a:lnTo>
                    <a:pt x="2867" y="3578"/>
                  </a:lnTo>
                  <a:lnTo>
                    <a:pt x="2893" y="3377"/>
                  </a:lnTo>
                  <a:lnTo>
                    <a:pt x="2907" y="3171"/>
                  </a:lnTo>
                  <a:lnTo>
                    <a:pt x="2908" y="3068"/>
                  </a:lnTo>
                  <a:lnTo>
                    <a:pt x="2907" y="2991"/>
                  </a:lnTo>
                  <a:lnTo>
                    <a:pt x="2900" y="2839"/>
                  </a:lnTo>
                  <a:lnTo>
                    <a:pt x="2885" y="2689"/>
                  </a:lnTo>
                  <a:lnTo>
                    <a:pt x="2864" y="2541"/>
                  </a:lnTo>
                  <a:lnTo>
                    <a:pt x="2834" y="2396"/>
                  </a:lnTo>
                  <a:lnTo>
                    <a:pt x="2799" y="2254"/>
                  </a:lnTo>
                  <a:lnTo>
                    <a:pt x="2758" y="2114"/>
                  </a:lnTo>
                  <a:lnTo>
                    <a:pt x="2709" y="1976"/>
                  </a:lnTo>
                  <a:lnTo>
                    <a:pt x="2654" y="1843"/>
                  </a:lnTo>
                  <a:lnTo>
                    <a:pt x="2595" y="1712"/>
                  </a:lnTo>
                  <a:lnTo>
                    <a:pt x="2527" y="1585"/>
                  </a:lnTo>
                  <a:lnTo>
                    <a:pt x="2456" y="1460"/>
                  </a:lnTo>
                  <a:lnTo>
                    <a:pt x="2378" y="1341"/>
                  </a:lnTo>
                  <a:lnTo>
                    <a:pt x="2295" y="1225"/>
                  </a:lnTo>
                  <a:lnTo>
                    <a:pt x="2207" y="1113"/>
                  </a:lnTo>
                  <a:lnTo>
                    <a:pt x="2114" y="1005"/>
                  </a:lnTo>
                  <a:lnTo>
                    <a:pt x="2015" y="902"/>
                  </a:lnTo>
                  <a:lnTo>
                    <a:pt x="1913" y="803"/>
                  </a:lnTo>
                  <a:lnTo>
                    <a:pt x="1805" y="709"/>
                  </a:lnTo>
                  <a:lnTo>
                    <a:pt x="1694" y="621"/>
                  </a:lnTo>
                  <a:lnTo>
                    <a:pt x="1578" y="536"/>
                  </a:lnTo>
                  <a:lnTo>
                    <a:pt x="1459" y="459"/>
                  </a:lnTo>
                  <a:lnTo>
                    <a:pt x="1336" y="385"/>
                  </a:lnTo>
                  <a:lnTo>
                    <a:pt x="1209" y="319"/>
                  </a:lnTo>
                  <a:lnTo>
                    <a:pt x="1079" y="256"/>
                  </a:lnTo>
                  <a:lnTo>
                    <a:pt x="946" y="201"/>
                  </a:lnTo>
                  <a:lnTo>
                    <a:pt x="808" y="151"/>
                  </a:lnTo>
                  <a:lnTo>
                    <a:pt x="670" y="109"/>
                  </a:lnTo>
                  <a:lnTo>
                    <a:pt x="527" y="72"/>
                  </a:lnTo>
                  <a:lnTo>
                    <a:pt x="382" y="42"/>
                  </a:lnTo>
                  <a:lnTo>
                    <a:pt x="234" y="20"/>
                  </a:lnTo>
                  <a:lnTo>
                    <a:pt x="85" y="5"/>
                  </a:lnTo>
                  <a:lnTo>
                    <a:pt x="10" y="0"/>
                  </a:lnTo>
                  <a:lnTo>
                    <a:pt x="478" y="854"/>
                  </a:lnTo>
                  <a:lnTo>
                    <a:pt x="0" y="17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endParaRPr lang="en-US" sz="3200" b="1" dirty="0">
                <a:solidFill>
                  <a:schemeClr val="bg1"/>
                </a:solidFill>
              </a:endParaRPr>
            </a:p>
          </p:txBody>
        </p:sp>
      </p:grpSp>
      <p:sp>
        <p:nvSpPr>
          <p:cNvPr id="121" name="TextBox 120">
            <a:extLst>
              <a:ext uri="{FF2B5EF4-FFF2-40B4-BE49-F238E27FC236}">
                <a16:creationId xmlns:a16="http://schemas.microsoft.com/office/drawing/2014/main" id="{DAE4885B-BEA7-4656-907F-CB837AE2FD8D}"/>
              </a:ext>
            </a:extLst>
          </p:cNvPr>
          <p:cNvSpPr txBox="1"/>
          <p:nvPr/>
        </p:nvSpPr>
        <p:spPr>
          <a:xfrm>
            <a:off x="10043075" y="637931"/>
            <a:ext cx="1613756" cy="385305"/>
          </a:xfrm>
          <a:prstGeom prst="rect">
            <a:avLst/>
          </a:prstGeom>
        </p:spPr>
        <p:txBody>
          <a:bodyPr wrap="square" lIns="0" tIns="0" rIns="0" bIns="0" numCol="1" spcCol="360000" rtlCol="0" anchor="ctr">
            <a:noAutofit/>
          </a:bodyPr>
          <a:lstStyle/>
          <a:p>
            <a:pPr algn="ctr">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Continuous improvement (learn-build-measure)</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40136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22A9C8F-CE5D-4AE2-8BD2-8FECEE26578A}"/>
              </a:ext>
            </a:extLst>
          </p:cNvPr>
          <p:cNvSpPr/>
          <p:nvPr/>
        </p:nvSpPr>
        <p:spPr>
          <a:xfrm>
            <a:off x="194258" y="2976478"/>
            <a:ext cx="7621503" cy="3501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9" name="Picture 48">
            <a:extLst>
              <a:ext uri="{FF2B5EF4-FFF2-40B4-BE49-F238E27FC236}">
                <a16:creationId xmlns:a16="http://schemas.microsoft.com/office/drawing/2014/main" id="{1323EF4C-C80B-43A7-B2FD-DABA5027351E}"/>
              </a:ext>
            </a:extLst>
          </p:cNvPr>
          <p:cNvPicPr>
            <a:picLocks noChangeAspect="1"/>
          </p:cNvPicPr>
          <p:nvPr/>
        </p:nvPicPr>
        <p:blipFill>
          <a:blip r:embed="rId3" cstate="screen">
            <a:alphaModFix amt="13000"/>
            <a:extLst>
              <a:ext uri="{28A0092B-C50C-407E-A947-70E740481C1C}">
                <a14:useLocalDpi xmlns:a14="http://schemas.microsoft.com/office/drawing/2010/main"/>
              </a:ext>
            </a:extLst>
          </a:blip>
          <a:stretch>
            <a:fillRect/>
          </a:stretch>
        </p:blipFill>
        <p:spPr>
          <a:xfrm rot="2700000">
            <a:off x="2339773" y="2844387"/>
            <a:ext cx="3398818" cy="3398818"/>
          </a:xfrm>
          <a:prstGeom prst="rect">
            <a:avLst/>
          </a:prstGeom>
        </p:spPr>
      </p:pic>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97344" y="1648758"/>
            <a:ext cx="7543537" cy="456696"/>
          </a:xfrm>
        </p:spPr>
        <p:txBody>
          <a:bodyPr/>
          <a:lstStyle/>
          <a:p>
            <a:r>
              <a:rPr lang="en-US" sz="1600" dirty="0">
                <a:solidFill>
                  <a:srgbClr val="717171"/>
                </a:solidFill>
              </a:rPr>
              <a:t>Many organizations see RPA as a component of their digital transformation strategy. Of those surveyed, </a:t>
            </a:r>
            <a:r>
              <a:rPr lang="en-US" sz="1600" dirty="0">
                <a:solidFill>
                  <a:srgbClr val="289D48"/>
                </a:solidFill>
              </a:rPr>
              <a:t>69% </a:t>
            </a:r>
            <a:r>
              <a:rPr lang="en-US" sz="1600" dirty="0">
                <a:solidFill>
                  <a:srgbClr val="717171"/>
                </a:solidFill>
              </a:rPr>
              <a:t>of IT practitioners said digital transformation has been a high priority for their organization during the pandemic (Info-Tech Tech Trends 2022 Survey). </a:t>
            </a:r>
          </a:p>
        </p:txBody>
      </p:sp>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377364" y="530021"/>
            <a:ext cx="7166436" cy="1130188"/>
          </a:xfrm>
        </p:spPr>
        <p:txBody>
          <a:bodyPr/>
          <a:lstStyle/>
          <a:p>
            <a:r>
              <a:rPr lang="en-US">
                <a:solidFill>
                  <a:srgbClr val="2576B7"/>
                </a:solidFill>
              </a:rPr>
              <a:t>Stakeholders expect RPA to support top priorities</a:t>
            </a:r>
          </a:p>
        </p:txBody>
      </p:sp>
      <p:sp>
        <p:nvSpPr>
          <p:cNvPr id="4" name="Text Placeholder 3">
            <a:extLst>
              <a:ext uri="{FF2B5EF4-FFF2-40B4-BE49-F238E27FC236}">
                <a16:creationId xmlns:a16="http://schemas.microsoft.com/office/drawing/2014/main" id="{29B45843-4793-0D46-ADB9-5222430FB6D3}"/>
              </a:ext>
            </a:extLst>
          </p:cNvPr>
          <p:cNvSpPr>
            <a:spLocks noGrp="1"/>
          </p:cNvSpPr>
          <p:nvPr>
            <p:ph type="body" sz="quarter" idx="14"/>
          </p:nvPr>
        </p:nvSpPr>
        <p:spPr/>
        <p:txBody>
          <a:bodyPr/>
          <a:lstStyle/>
          <a:p>
            <a:pPr marL="14288">
              <a:lnSpc>
                <a:spcPct val="120000"/>
              </a:lnSpc>
            </a:pPr>
            <a:r>
              <a:rPr lang="en-US">
                <a:latin typeface="Montserrat Light" pitchFamily="2" charset="77"/>
              </a:rPr>
              <a:t>“In Japan, the workforce is naturally shrinking because of the demographic changes we are experiencing. Robotics is not about cost reduction. It’s about maintaining the business. Automation is no longer an alternative but necessity.”</a:t>
            </a:r>
          </a:p>
          <a:p>
            <a:pPr marL="14288">
              <a:lnSpc>
                <a:spcPct val="100000"/>
              </a:lnSpc>
            </a:pPr>
            <a:r>
              <a:rPr lang="en-US" sz="1200">
                <a:solidFill>
                  <a:srgbClr val="FFFFFF"/>
                </a:solidFill>
              </a:rPr>
              <a:t>– Senior Executive, Japanese telecommunications company.</a:t>
            </a:r>
          </a:p>
          <a:p>
            <a:pPr marL="14288">
              <a:lnSpc>
                <a:spcPct val="100000"/>
              </a:lnSpc>
            </a:pPr>
            <a:r>
              <a:rPr lang="en-US" sz="1200">
                <a:solidFill>
                  <a:srgbClr val="FFFFFF"/>
                </a:solidFill>
              </a:rPr>
              <a:t> </a:t>
            </a:r>
            <a:r>
              <a:rPr lang="en-US" sz="1200" b="1">
                <a:solidFill>
                  <a:srgbClr val="FFFFFF"/>
                </a:solidFill>
              </a:rPr>
              <a:t>Source: </a:t>
            </a:r>
            <a:r>
              <a:rPr lang="en-US" sz="1200"/>
              <a:t>Deloitte, 2018.</a:t>
            </a:r>
            <a:endParaRPr lang="en-US" sz="1200">
              <a:solidFill>
                <a:srgbClr val="FFFFFF"/>
              </a:solidFill>
            </a:endParaRPr>
          </a:p>
        </p:txBody>
      </p:sp>
      <p:graphicFrame>
        <p:nvGraphicFramePr>
          <p:cNvPr id="21" name="Table 20">
            <a:extLst>
              <a:ext uri="{FF2B5EF4-FFF2-40B4-BE49-F238E27FC236}">
                <a16:creationId xmlns:a16="http://schemas.microsoft.com/office/drawing/2014/main" id="{9E29680B-CC94-4400-9A0F-63C580C4D789}"/>
              </a:ext>
            </a:extLst>
          </p:cNvPr>
          <p:cNvGraphicFramePr>
            <a:graphicFrameLocks noGrp="1"/>
          </p:cNvGraphicFramePr>
          <p:nvPr>
            <p:extLst>
              <p:ext uri="{D42A27DB-BD31-4B8C-83A1-F6EECF244321}">
                <p14:modId xmlns:p14="http://schemas.microsoft.com/office/powerpoint/2010/main" val="2838655527"/>
              </p:ext>
            </p:extLst>
          </p:nvPr>
        </p:nvGraphicFramePr>
        <p:xfrm>
          <a:off x="397345" y="3776801"/>
          <a:ext cx="2367594" cy="2209756"/>
        </p:xfrm>
        <a:graphic>
          <a:graphicData uri="http://schemas.openxmlformats.org/drawingml/2006/table">
            <a:tbl>
              <a:tblPr firstRow="1" bandRow="1"/>
              <a:tblGrid>
                <a:gridCol w="2367594">
                  <a:extLst>
                    <a:ext uri="{9D8B030D-6E8A-4147-A177-3AD203B41FA5}">
                      <a16:colId xmlns:a16="http://schemas.microsoft.com/office/drawing/2014/main" val="20000"/>
                    </a:ext>
                  </a:extLst>
                </a:gridCol>
              </a:tblGrid>
              <a:tr h="349388">
                <a:tc>
                  <a:txBody>
                    <a:bodyPr/>
                    <a:lstStyle>
                      <a:lvl1pPr marL="0" algn="l" defTabSz="914400" rtl="0" eaLnBrk="1" latinLnBrk="0" hangingPunct="1">
                        <a:defRPr sz="1800" b="1" kern="1200">
                          <a:solidFill>
                            <a:schemeClr val="lt1"/>
                          </a:solidFill>
                          <a:latin typeface="Roboto Light"/>
                        </a:defRPr>
                      </a:lvl1pPr>
                      <a:lvl2pPr marL="457200" algn="l" defTabSz="914400" rtl="0" eaLnBrk="1" latinLnBrk="0" hangingPunct="1">
                        <a:defRPr sz="1800" b="1" kern="1200">
                          <a:solidFill>
                            <a:schemeClr val="lt1"/>
                          </a:solidFill>
                          <a:latin typeface="Roboto Light"/>
                        </a:defRPr>
                      </a:lvl2pPr>
                      <a:lvl3pPr marL="914400" algn="l" defTabSz="914400" rtl="0" eaLnBrk="1" latinLnBrk="0" hangingPunct="1">
                        <a:defRPr sz="1800" b="1" kern="1200">
                          <a:solidFill>
                            <a:schemeClr val="lt1"/>
                          </a:solidFill>
                          <a:latin typeface="Roboto Light"/>
                        </a:defRPr>
                      </a:lvl3pPr>
                      <a:lvl4pPr marL="1371600" algn="l" defTabSz="914400" rtl="0" eaLnBrk="1" latinLnBrk="0" hangingPunct="1">
                        <a:defRPr sz="1800" b="1" kern="1200">
                          <a:solidFill>
                            <a:schemeClr val="lt1"/>
                          </a:solidFill>
                          <a:latin typeface="Roboto Light"/>
                        </a:defRPr>
                      </a:lvl4pPr>
                      <a:lvl5pPr marL="1828800" algn="l" defTabSz="914400" rtl="0" eaLnBrk="1" latinLnBrk="0" hangingPunct="1">
                        <a:defRPr sz="1800" b="1" kern="1200">
                          <a:solidFill>
                            <a:schemeClr val="lt1"/>
                          </a:solidFill>
                          <a:latin typeface="Roboto Light"/>
                        </a:defRPr>
                      </a:lvl5pPr>
                      <a:lvl6pPr marL="2286000" algn="l" defTabSz="914400" rtl="0" eaLnBrk="1" latinLnBrk="0" hangingPunct="1">
                        <a:defRPr sz="1800" b="1" kern="1200">
                          <a:solidFill>
                            <a:schemeClr val="lt1"/>
                          </a:solidFill>
                          <a:latin typeface="Roboto Light"/>
                        </a:defRPr>
                      </a:lvl6pPr>
                      <a:lvl7pPr marL="2743200" algn="l" defTabSz="914400" rtl="0" eaLnBrk="1" latinLnBrk="0" hangingPunct="1">
                        <a:defRPr sz="1800" b="1" kern="1200">
                          <a:solidFill>
                            <a:schemeClr val="lt1"/>
                          </a:solidFill>
                          <a:latin typeface="Roboto Light"/>
                        </a:defRPr>
                      </a:lvl7pPr>
                      <a:lvl8pPr marL="3200400" algn="l" defTabSz="914400" rtl="0" eaLnBrk="1" latinLnBrk="0" hangingPunct="1">
                        <a:defRPr sz="1800" b="1" kern="1200">
                          <a:solidFill>
                            <a:schemeClr val="lt1"/>
                          </a:solidFill>
                          <a:latin typeface="Roboto Light"/>
                        </a:defRPr>
                      </a:lvl8pPr>
                      <a:lvl9pPr marL="3657600" algn="l" defTabSz="914400" rtl="0" eaLnBrk="1" latinLnBrk="0" hangingPunct="1">
                        <a:defRPr sz="1800" b="1" kern="1200">
                          <a:solidFill>
                            <a:schemeClr val="lt1"/>
                          </a:solidFill>
                          <a:latin typeface="Roboto Light"/>
                        </a:defRPr>
                      </a:lvl9pPr>
                    </a:lstStyle>
                    <a:p>
                      <a:pPr algn="r" fontAlgn="b"/>
                      <a:r>
                        <a:rPr lang="en-CA" sz="1800" b="0" i="0" u="none" strike="noStrike">
                          <a:solidFill>
                            <a:schemeClr val="tx1"/>
                          </a:solidFill>
                          <a:effectLst/>
                          <a:latin typeface="Roboto Condensed Light" panose="02000000000000000000" pitchFamily="2" charset="0"/>
                          <a:ea typeface="Roboto Condensed Light" panose="02000000000000000000" pitchFamily="2" charset="0"/>
                          <a:cs typeface="Arial" panose="020B0604020202020204" pitchFamily="34" charset="0"/>
                        </a:rPr>
                        <a:t>Improve agility and accelerate innovation</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80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Reduce costs and improve efficiency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algn="r"/>
                      <a:r>
                        <a:rPr lang="en-CA" sz="180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Achieve growth in new markets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80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Address evolving customer behaviors and preferences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2" name="Table 21">
            <a:extLst>
              <a:ext uri="{FF2B5EF4-FFF2-40B4-BE49-F238E27FC236}">
                <a16:creationId xmlns:a16="http://schemas.microsoft.com/office/drawing/2014/main" id="{4F07C010-5AD0-48A1-B6EB-DE1BE0CF6842}"/>
              </a:ext>
            </a:extLst>
          </p:cNvPr>
          <p:cNvGraphicFramePr>
            <a:graphicFrameLocks noGrp="1"/>
          </p:cNvGraphicFramePr>
          <p:nvPr>
            <p:extLst>
              <p:ext uri="{D42A27DB-BD31-4B8C-83A1-F6EECF244321}">
                <p14:modId xmlns:p14="http://schemas.microsoft.com/office/powerpoint/2010/main" val="4149571975"/>
              </p:ext>
            </p:extLst>
          </p:nvPr>
        </p:nvGraphicFramePr>
        <p:xfrm>
          <a:off x="5572082" y="3742326"/>
          <a:ext cx="2368800" cy="2209757"/>
        </p:xfrm>
        <a:graphic>
          <a:graphicData uri="http://schemas.openxmlformats.org/drawingml/2006/table">
            <a:tbl>
              <a:tblPr firstRow="1" bandRow="1"/>
              <a:tblGrid>
                <a:gridCol w="2368800">
                  <a:extLst>
                    <a:ext uri="{9D8B030D-6E8A-4147-A177-3AD203B41FA5}">
                      <a16:colId xmlns:a16="http://schemas.microsoft.com/office/drawing/2014/main" val="20000"/>
                    </a:ext>
                  </a:extLst>
                </a:gridCol>
              </a:tblGrid>
              <a:tr h="859350">
                <a:tc>
                  <a:txBody>
                    <a:bodyPr/>
                    <a:lstStyle>
                      <a:lvl1pPr marL="0" algn="l" defTabSz="914400" rtl="0" eaLnBrk="1" latinLnBrk="0" hangingPunct="1">
                        <a:defRPr sz="1800" b="1" kern="1200">
                          <a:solidFill>
                            <a:schemeClr val="lt1"/>
                          </a:solidFill>
                          <a:latin typeface="Roboto Light"/>
                        </a:defRPr>
                      </a:lvl1pPr>
                      <a:lvl2pPr marL="457200" algn="l" defTabSz="914400" rtl="0" eaLnBrk="1" latinLnBrk="0" hangingPunct="1">
                        <a:defRPr sz="1800" b="1" kern="1200">
                          <a:solidFill>
                            <a:schemeClr val="lt1"/>
                          </a:solidFill>
                          <a:latin typeface="Roboto Light"/>
                        </a:defRPr>
                      </a:lvl2pPr>
                      <a:lvl3pPr marL="914400" algn="l" defTabSz="914400" rtl="0" eaLnBrk="1" latinLnBrk="0" hangingPunct="1">
                        <a:defRPr sz="1800" b="1" kern="1200">
                          <a:solidFill>
                            <a:schemeClr val="lt1"/>
                          </a:solidFill>
                          <a:latin typeface="Roboto Light"/>
                        </a:defRPr>
                      </a:lvl3pPr>
                      <a:lvl4pPr marL="1371600" algn="l" defTabSz="914400" rtl="0" eaLnBrk="1" latinLnBrk="0" hangingPunct="1">
                        <a:defRPr sz="1800" b="1" kern="1200">
                          <a:solidFill>
                            <a:schemeClr val="lt1"/>
                          </a:solidFill>
                          <a:latin typeface="Roboto Light"/>
                        </a:defRPr>
                      </a:lvl4pPr>
                      <a:lvl5pPr marL="1828800" algn="l" defTabSz="914400" rtl="0" eaLnBrk="1" latinLnBrk="0" hangingPunct="1">
                        <a:defRPr sz="1800" b="1" kern="1200">
                          <a:solidFill>
                            <a:schemeClr val="lt1"/>
                          </a:solidFill>
                          <a:latin typeface="Roboto Light"/>
                        </a:defRPr>
                      </a:lvl5pPr>
                      <a:lvl6pPr marL="2286000" algn="l" defTabSz="914400" rtl="0" eaLnBrk="1" latinLnBrk="0" hangingPunct="1">
                        <a:defRPr sz="1800" b="1" kern="1200">
                          <a:solidFill>
                            <a:schemeClr val="lt1"/>
                          </a:solidFill>
                          <a:latin typeface="Roboto Light"/>
                        </a:defRPr>
                      </a:lvl6pPr>
                      <a:lvl7pPr marL="2743200" algn="l" defTabSz="914400" rtl="0" eaLnBrk="1" latinLnBrk="0" hangingPunct="1">
                        <a:defRPr sz="1800" b="1" kern="1200">
                          <a:solidFill>
                            <a:schemeClr val="lt1"/>
                          </a:solidFill>
                          <a:latin typeface="Roboto Light"/>
                        </a:defRPr>
                      </a:lvl7pPr>
                      <a:lvl8pPr marL="3200400" algn="l" defTabSz="914400" rtl="0" eaLnBrk="1" latinLnBrk="0" hangingPunct="1">
                        <a:defRPr sz="1800" b="1" kern="1200">
                          <a:solidFill>
                            <a:schemeClr val="lt1"/>
                          </a:solidFill>
                          <a:latin typeface="Roboto Light"/>
                        </a:defRPr>
                      </a:lvl8pPr>
                      <a:lvl9pPr marL="3657600" algn="l" defTabSz="914400" rtl="0" eaLnBrk="1" latinLnBrk="0" hangingPunct="1">
                        <a:defRPr sz="1800" b="1" kern="1200">
                          <a:solidFill>
                            <a:schemeClr val="lt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Increase business productivity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59350">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Improve customer experience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1057">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Scale automation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6" name="Rectangle 5">
            <a:extLst>
              <a:ext uri="{FF2B5EF4-FFF2-40B4-BE49-F238E27FC236}">
                <a16:creationId xmlns:a16="http://schemas.microsoft.com/office/drawing/2014/main" id="{74E60381-9510-4E57-BF24-D39F0A94EA7F}"/>
              </a:ext>
            </a:extLst>
          </p:cNvPr>
          <p:cNvSpPr/>
          <p:nvPr/>
        </p:nvSpPr>
        <p:spPr>
          <a:xfrm>
            <a:off x="2825979" y="3910746"/>
            <a:ext cx="936000" cy="260896"/>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solidFill>
                  <a:srgbClr val="11476E"/>
                </a:solidFill>
                <a:effectLst/>
                <a:uLnTx/>
                <a:uFillTx/>
                <a:latin typeface="Roboto Condensed Light" panose="02000000000000000000" pitchFamily="2" charset="0"/>
                <a:ea typeface="Roboto Condensed Light" panose="02000000000000000000" pitchFamily="2" charset="0"/>
              </a:rPr>
              <a:t>22%</a:t>
            </a:r>
          </a:p>
        </p:txBody>
      </p:sp>
      <p:sp>
        <p:nvSpPr>
          <p:cNvPr id="27" name="Rectangle 5">
            <a:extLst>
              <a:ext uri="{FF2B5EF4-FFF2-40B4-BE49-F238E27FC236}">
                <a16:creationId xmlns:a16="http://schemas.microsoft.com/office/drawing/2014/main" id="{D7A20137-3B60-4250-ACEC-40D1DB9F3DDB}"/>
              </a:ext>
            </a:extLst>
          </p:cNvPr>
          <p:cNvSpPr/>
          <p:nvPr/>
        </p:nvSpPr>
        <p:spPr>
          <a:xfrm>
            <a:off x="2825979" y="4470677"/>
            <a:ext cx="936000" cy="260896"/>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solidFill>
                  <a:srgbClr val="11476E"/>
                </a:solidFill>
                <a:effectLst/>
                <a:uLnTx/>
                <a:uFillTx/>
                <a:latin typeface="Roboto Condensed Light" panose="02000000000000000000" pitchFamily="2" charset="0"/>
                <a:ea typeface="Roboto Condensed Light" panose="02000000000000000000" pitchFamily="2" charset="0"/>
              </a:rPr>
              <a:t>17%</a:t>
            </a:r>
          </a:p>
        </p:txBody>
      </p:sp>
      <p:sp>
        <p:nvSpPr>
          <p:cNvPr id="28" name="Rectangle 5">
            <a:extLst>
              <a:ext uri="{FF2B5EF4-FFF2-40B4-BE49-F238E27FC236}">
                <a16:creationId xmlns:a16="http://schemas.microsoft.com/office/drawing/2014/main" id="{9F991538-5536-4ADA-A779-4263B2A16D5A}"/>
              </a:ext>
            </a:extLst>
          </p:cNvPr>
          <p:cNvSpPr/>
          <p:nvPr/>
        </p:nvSpPr>
        <p:spPr>
          <a:xfrm>
            <a:off x="2825979" y="5556560"/>
            <a:ext cx="936000" cy="260896"/>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solidFill>
                  <a:srgbClr val="11476E"/>
                </a:solidFill>
                <a:effectLst/>
                <a:uLnTx/>
                <a:uFillTx/>
                <a:latin typeface="Roboto Condensed Light" panose="02000000000000000000" pitchFamily="2" charset="0"/>
                <a:ea typeface="Roboto Condensed Light" panose="02000000000000000000" pitchFamily="2" charset="0"/>
              </a:rPr>
              <a:t>14%</a:t>
            </a:r>
          </a:p>
        </p:txBody>
      </p:sp>
      <p:sp>
        <p:nvSpPr>
          <p:cNvPr id="34" name="Rectangle 5">
            <a:extLst>
              <a:ext uri="{FF2B5EF4-FFF2-40B4-BE49-F238E27FC236}">
                <a16:creationId xmlns:a16="http://schemas.microsoft.com/office/drawing/2014/main" id="{2C83D595-17A5-4564-A6EE-B8CED483C2DE}"/>
              </a:ext>
            </a:extLst>
          </p:cNvPr>
          <p:cNvSpPr/>
          <p:nvPr/>
        </p:nvSpPr>
        <p:spPr>
          <a:xfrm>
            <a:off x="2825979" y="5028530"/>
            <a:ext cx="936000" cy="260896"/>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solidFill>
                  <a:srgbClr val="11476E"/>
                </a:solidFill>
                <a:effectLst/>
                <a:uLnTx/>
                <a:uFillTx/>
                <a:latin typeface="Roboto Condensed Light" panose="02000000000000000000" pitchFamily="2" charset="0"/>
                <a:ea typeface="Roboto Condensed Light" panose="02000000000000000000" pitchFamily="2" charset="0"/>
              </a:rPr>
              <a:t>15%</a:t>
            </a:r>
          </a:p>
        </p:txBody>
      </p:sp>
      <p:sp>
        <p:nvSpPr>
          <p:cNvPr id="35" name="Rectangle 34">
            <a:extLst>
              <a:ext uri="{FF2B5EF4-FFF2-40B4-BE49-F238E27FC236}">
                <a16:creationId xmlns:a16="http://schemas.microsoft.com/office/drawing/2014/main" id="{B7A5BD72-0366-4170-B1B8-50F318278A99}"/>
              </a:ext>
            </a:extLst>
          </p:cNvPr>
          <p:cNvSpPr/>
          <p:nvPr/>
        </p:nvSpPr>
        <p:spPr>
          <a:xfrm>
            <a:off x="394850" y="3019043"/>
            <a:ext cx="3384615" cy="400110"/>
          </a:xfrm>
          <a:prstGeom prst="rect">
            <a:avLst/>
          </a:prstGeom>
        </p:spPr>
        <p:txBody>
          <a:bodyPr wrap="square" rIns="0">
            <a:spAutoFit/>
          </a:bodyPr>
          <a:lstStyle/>
          <a:p>
            <a:pPr algn="ctr" fontAlgn="b">
              <a:defRPr/>
            </a:pPr>
            <a:r>
              <a:rPr lang="en-CA" sz="2000" b="1">
                <a:latin typeface="Roboto Condensed Light" panose="02000000000000000000" pitchFamily="2" charset="0"/>
                <a:ea typeface="Roboto Condensed Light" panose="02000000000000000000" pitchFamily="2" charset="0"/>
                <a:cs typeface="Arial" panose="020B0604020202020204" pitchFamily="34" charset="0"/>
              </a:rPr>
              <a:t>Digital Transformation Priorities</a:t>
            </a:r>
          </a:p>
        </p:txBody>
      </p:sp>
      <p:sp>
        <p:nvSpPr>
          <p:cNvPr id="36" name="Rectangle 35">
            <a:extLst>
              <a:ext uri="{FF2B5EF4-FFF2-40B4-BE49-F238E27FC236}">
                <a16:creationId xmlns:a16="http://schemas.microsoft.com/office/drawing/2014/main" id="{AC68FCDE-84D0-49B5-BC8C-28161CE41219}"/>
              </a:ext>
            </a:extLst>
          </p:cNvPr>
          <p:cNvSpPr/>
          <p:nvPr/>
        </p:nvSpPr>
        <p:spPr>
          <a:xfrm>
            <a:off x="4465934" y="3019043"/>
            <a:ext cx="3384000" cy="707886"/>
          </a:xfrm>
          <a:prstGeom prst="rect">
            <a:avLst/>
          </a:prstGeom>
        </p:spPr>
        <p:txBody>
          <a:bodyPr wrap="square" lIns="0">
            <a:spAutoFit/>
          </a:bodyPr>
          <a:lstStyle/>
          <a:p>
            <a:pPr algn="ctr" fontAlgn="b">
              <a:defRPr/>
            </a:pPr>
            <a:r>
              <a:rPr lang="en-CA" sz="2000" b="1">
                <a:latin typeface="Roboto Condensed Light" panose="02000000000000000000" pitchFamily="2" charset="0"/>
                <a:ea typeface="Roboto Condensed Light" panose="02000000000000000000" pitchFamily="2" charset="0"/>
                <a:cs typeface="Arial" panose="020B0604020202020204" pitchFamily="34" charset="0"/>
              </a:rPr>
              <a:t>Business Automation Priorities </a:t>
            </a:r>
            <a:r>
              <a:rPr lang="en-CA" sz="2000">
                <a:latin typeface="Roboto Condensed Light" panose="02000000000000000000" pitchFamily="2" charset="0"/>
                <a:ea typeface="Roboto Condensed Light" panose="02000000000000000000" pitchFamily="2" charset="0"/>
                <a:cs typeface="Arial" panose="020B0604020202020204" pitchFamily="34" charset="0"/>
              </a:rPr>
              <a:t>(including RPA)</a:t>
            </a:r>
          </a:p>
        </p:txBody>
      </p:sp>
      <p:sp>
        <p:nvSpPr>
          <p:cNvPr id="40" name="Rectangle 5">
            <a:extLst>
              <a:ext uri="{FF2B5EF4-FFF2-40B4-BE49-F238E27FC236}">
                <a16:creationId xmlns:a16="http://schemas.microsoft.com/office/drawing/2014/main" id="{36D87895-0A5B-47F3-8DF3-F424D3FE140A}"/>
              </a:ext>
            </a:extLst>
          </p:cNvPr>
          <p:cNvSpPr/>
          <p:nvPr/>
        </p:nvSpPr>
        <p:spPr>
          <a:xfrm>
            <a:off x="4469493" y="4051609"/>
            <a:ext cx="936000" cy="260896"/>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solidFill>
                  <a:schemeClr val="bg1"/>
                </a:solidFill>
                <a:effectLst/>
                <a:uLnTx/>
                <a:uFillTx/>
                <a:latin typeface="Roboto Condensed Light" panose="02000000000000000000" pitchFamily="2" charset="0"/>
                <a:ea typeface="Roboto Condensed Light" panose="02000000000000000000" pitchFamily="2" charset="0"/>
              </a:rPr>
              <a:t>38%</a:t>
            </a:r>
          </a:p>
        </p:txBody>
      </p:sp>
      <p:sp>
        <p:nvSpPr>
          <p:cNvPr id="41" name="Rectangle 5">
            <a:extLst>
              <a:ext uri="{FF2B5EF4-FFF2-40B4-BE49-F238E27FC236}">
                <a16:creationId xmlns:a16="http://schemas.microsoft.com/office/drawing/2014/main" id="{8C703B56-8565-48E1-BCD5-5BD29ED22BEA}"/>
              </a:ext>
            </a:extLst>
          </p:cNvPr>
          <p:cNvSpPr/>
          <p:nvPr/>
        </p:nvSpPr>
        <p:spPr>
          <a:xfrm>
            <a:off x="4469493" y="4898082"/>
            <a:ext cx="936000" cy="260896"/>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solidFill>
                  <a:schemeClr val="bg1"/>
                </a:solidFill>
                <a:effectLst/>
                <a:uLnTx/>
                <a:uFillTx/>
                <a:latin typeface="Roboto Condensed Light" panose="02000000000000000000" pitchFamily="2" charset="0"/>
                <a:ea typeface="Roboto Condensed Light" panose="02000000000000000000" pitchFamily="2" charset="0"/>
              </a:rPr>
              <a:t>18%</a:t>
            </a:r>
          </a:p>
        </p:txBody>
      </p:sp>
      <p:sp>
        <p:nvSpPr>
          <p:cNvPr id="42" name="Rectangle 5">
            <a:extLst>
              <a:ext uri="{FF2B5EF4-FFF2-40B4-BE49-F238E27FC236}">
                <a16:creationId xmlns:a16="http://schemas.microsoft.com/office/drawing/2014/main" id="{114211C9-37A7-4F29-8D63-394A7054DC78}"/>
              </a:ext>
            </a:extLst>
          </p:cNvPr>
          <p:cNvSpPr/>
          <p:nvPr/>
        </p:nvSpPr>
        <p:spPr>
          <a:xfrm>
            <a:off x="4469493" y="5556560"/>
            <a:ext cx="936000" cy="260896"/>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a:ln>
                  <a:noFill/>
                </a:ln>
                <a:solidFill>
                  <a:schemeClr val="bg1"/>
                </a:solidFill>
                <a:effectLst/>
                <a:uLnTx/>
                <a:uFillTx/>
                <a:latin typeface="Roboto Condensed Light" panose="02000000000000000000" pitchFamily="2" charset="0"/>
                <a:ea typeface="Roboto Condensed Light" panose="02000000000000000000" pitchFamily="2" charset="0"/>
              </a:rPr>
              <a:t>16%</a:t>
            </a:r>
          </a:p>
        </p:txBody>
      </p:sp>
      <p:sp>
        <p:nvSpPr>
          <p:cNvPr id="5" name="Rectangle 4">
            <a:extLst>
              <a:ext uri="{FF2B5EF4-FFF2-40B4-BE49-F238E27FC236}">
                <a16:creationId xmlns:a16="http://schemas.microsoft.com/office/drawing/2014/main" id="{1AE01886-6183-4C92-8452-762E6EFB044A}"/>
              </a:ext>
            </a:extLst>
          </p:cNvPr>
          <p:cNvSpPr/>
          <p:nvPr/>
        </p:nvSpPr>
        <p:spPr>
          <a:xfrm>
            <a:off x="289471" y="6028595"/>
            <a:ext cx="3595372" cy="261610"/>
          </a:xfrm>
          <a:prstGeom prst="rect">
            <a:avLst/>
          </a:prstGeom>
        </p:spPr>
        <p:txBody>
          <a:bodyPr wrap="square">
            <a:spAutoFit/>
          </a:bodyPr>
          <a:lstStyle/>
          <a:p>
            <a:r>
              <a:rPr lang="en-US" sz="1100" b="1">
                <a:latin typeface="Roboto Condensed Light" panose="02000000000000000000" pitchFamily="2" charset="0"/>
                <a:ea typeface="Roboto Condensed Light" panose="02000000000000000000" pitchFamily="2" charset="0"/>
              </a:rPr>
              <a:t>Source:</a:t>
            </a:r>
            <a:r>
              <a:rPr lang="en-US" sz="1100">
                <a:latin typeface="Roboto Condensed Light" panose="02000000000000000000" pitchFamily="2" charset="0"/>
                <a:ea typeface="Roboto Condensed Light" panose="02000000000000000000" pitchFamily="2" charset="0"/>
              </a:rPr>
              <a:t> Outsystem, 2019</a:t>
            </a:r>
          </a:p>
        </p:txBody>
      </p:sp>
      <p:sp>
        <p:nvSpPr>
          <p:cNvPr id="6" name="Rectangle 5">
            <a:extLst>
              <a:ext uri="{FF2B5EF4-FFF2-40B4-BE49-F238E27FC236}">
                <a16:creationId xmlns:a16="http://schemas.microsoft.com/office/drawing/2014/main" id="{8A144EBD-3968-4B3B-A797-CD89083C5C52}"/>
              </a:ext>
            </a:extLst>
          </p:cNvPr>
          <p:cNvSpPr/>
          <p:nvPr/>
        </p:nvSpPr>
        <p:spPr>
          <a:xfrm>
            <a:off x="4359734" y="6028595"/>
            <a:ext cx="3596400" cy="261610"/>
          </a:xfrm>
          <a:prstGeom prst="rect">
            <a:avLst/>
          </a:prstGeom>
        </p:spPr>
        <p:txBody>
          <a:bodyPr wrap="square">
            <a:spAutoFit/>
          </a:bodyPr>
          <a:lstStyle/>
          <a:p>
            <a:r>
              <a:rPr lang="en-US" sz="1100" b="1">
                <a:latin typeface="Roboto Condensed Light" panose="02000000000000000000" pitchFamily="2" charset="0"/>
                <a:ea typeface="Roboto Condensed Light" panose="02000000000000000000" pitchFamily="2" charset="0"/>
              </a:rPr>
              <a:t>Source:</a:t>
            </a:r>
            <a:r>
              <a:rPr lang="en-US" sz="1100">
                <a:latin typeface="Roboto Condensed Light" panose="02000000000000000000" pitchFamily="2" charset="0"/>
                <a:ea typeface="Roboto Condensed Light" panose="02000000000000000000" pitchFamily="2" charset="0"/>
              </a:rPr>
              <a:t> Deloitte, 2018.</a:t>
            </a:r>
          </a:p>
        </p:txBody>
      </p:sp>
      <p:pic>
        <p:nvPicPr>
          <p:cNvPr id="20" name="Picture 19">
            <a:extLst>
              <a:ext uri="{FF2B5EF4-FFF2-40B4-BE49-F238E27FC236}">
                <a16:creationId xmlns:a16="http://schemas.microsoft.com/office/drawing/2014/main" id="{8E05E2BB-169D-4747-8528-EE7C0801BE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5199" y="2928847"/>
            <a:ext cx="635000" cy="635000"/>
          </a:xfrm>
          <a:prstGeom prst="rect">
            <a:avLst/>
          </a:prstGeom>
        </p:spPr>
      </p:pic>
    </p:spTree>
    <p:extLst>
      <p:ext uri="{BB962C8B-B14F-4D97-AF65-F5344CB8AC3E}">
        <p14:creationId xmlns:p14="http://schemas.microsoft.com/office/powerpoint/2010/main" val="225250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9F849E3-958A-AE4B-AD2E-2927DBB4C8F2}"/>
              </a:ext>
            </a:extLst>
          </p:cNvPr>
          <p:cNvSpPr/>
          <p:nvPr/>
        </p:nvSpPr>
        <p:spPr>
          <a:xfrm>
            <a:off x="0" y="2053284"/>
            <a:ext cx="12193588" cy="4274696"/>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1A6E38B5-D8C2-E241-8738-63018B4D1A7C}"/>
              </a:ext>
            </a:extLst>
          </p:cNvPr>
          <p:cNvSpPr>
            <a:spLocks noGrp="1"/>
          </p:cNvSpPr>
          <p:nvPr>
            <p:ph type="body" sz="quarter" idx="11"/>
          </p:nvPr>
        </p:nvSpPr>
        <p:spPr/>
        <p:txBody>
          <a:bodyPr/>
          <a:lstStyle/>
          <a:p>
            <a:r>
              <a:rPr lang="en-US"/>
              <a:t>What do you want to do?</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r>
              <a:rPr lang="en-US">
                <a:solidFill>
                  <a:srgbClr val="2576B7"/>
                </a:solidFill>
              </a:rPr>
              <a:t>However, RPA is not suitable for everyone</a:t>
            </a:r>
          </a:p>
        </p:txBody>
      </p:sp>
      <p:sp>
        <p:nvSpPr>
          <p:cNvPr id="2" name="Text Placeholder 1">
            <a:extLst>
              <a:ext uri="{FF2B5EF4-FFF2-40B4-BE49-F238E27FC236}">
                <a16:creationId xmlns:a16="http://schemas.microsoft.com/office/drawing/2014/main" id="{BF97A1CA-3064-1C45-82E4-E03EE6BD1911}"/>
              </a:ext>
            </a:extLst>
          </p:cNvPr>
          <p:cNvSpPr>
            <a:spLocks noGrp="1"/>
          </p:cNvSpPr>
          <p:nvPr>
            <p:ph type="body" sz="quarter" idx="33"/>
          </p:nvPr>
        </p:nvSpPr>
        <p:spPr>
          <a:xfrm>
            <a:off x="371474" y="2259483"/>
            <a:ext cx="4413246" cy="3926828"/>
          </a:xfrm>
        </p:spPr>
        <p:txBody>
          <a:bodyPr/>
          <a:lstStyle/>
          <a:p>
            <a:pPr marL="0" indent="0">
              <a:buNone/>
            </a:pPr>
            <a:r>
              <a:rPr lang="en-US" sz="1600" dirty="0">
                <a:solidFill>
                  <a:schemeClr val="tx1">
                    <a:lumMod val="50000"/>
                  </a:schemeClr>
                </a:solidFill>
              </a:rPr>
              <a:t>Organizations </a:t>
            </a:r>
            <a:r>
              <a:rPr lang="en-CA" sz="1600" dirty="0">
                <a:solidFill>
                  <a:schemeClr val="tx1">
                    <a:lumMod val="50000"/>
                  </a:schemeClr>
                </a:solidFill>
              </a:rPr>
              <a:t>struggle to scale RPA beyond the initial proof-of-concept. Many of the scaling impediments are not specific to RPA but are foundational to business operations.</a:t>
            </a:r>
          </a:p>
          <a:p>
            <a:r>
              <a:rPr lang="en-CA" sz="1600" dirty="0">
                <a:solidFill>
                  <a:schemeClr val="tx1">
                    <a:lumMod val="50000"/>
                  </a:schemeClr>
                </a:solidFill>
              </a:rPr>
              <a:t>Processes are not well understood and documented, do not reflect reality, and are inefficient. Local automation adds to the process debt created by poorly designed and implemented processes.</a:t>
            </a:r>
          </a:p>
          <a:p>
            <a:r>
              <a:rPr lang="en-CA" sz="1600" dirty="0">
                <a:solidFill>
                  <a:schemeClr val="tx1">
                    <a:lumMod val="50000"/>
                  </a:schemeClr>
                </a:solidFill>
              </a:rPr>
              <a:t>Lack of sufficient IT support for automation and lack of business involvement during the delivery process.</a:t>
            </a:r>
          </a:p>
          <a:p>
            <a:r>
              <a:rPr lang="en-CA" sz="1600" dirty="0">
                <a:solidFill>
                  <a:schemeClr val="tx1">
                    <a:lumMod val="50000"/>
                  </a:schemeClr>
                </a:solidFill>
              </a:rPr>
              <a:t>Little desire to change how the business operates.</a:t>
            </a:r>
          </a:p>
          <a:p>
            <a:r>
              <a:rPr lang="en-CA" sz="1600" dirty="0">
                <a:solidFill>
                  <a:schemeClr val="tx1">
                    <a:lumMod val="50000"/>
                  </a:schemeClr>
                </a:solidFill>
              </a:rPr>
              <a:t>No buy-in to manage technical debt, which results in fragile and error-prone RPA solutions.</a:t>
            </a:r>
            <a:endParaRPr lang="en-US" sz="1600" dirty="0"/>
          </a:p>
        </p:txBody>
      </p:sp>
      <p:sp>
        <p:nvSpPr>
          <p:cNvPr id="13" name="TextBox 12">
            <a:extLst>
              <a:ext uri="{FF2B5EF4-FFF2-40B4-BE49-F238E27FC236}">
                <a16:creationId xmlns:a16="http://schemas.microsoft.com/office/drawing/2014/main" id="{FF4E92FA-6C75-1147-B331-CACBCA24F696}"/>
              </a:ext>
            </a:extLst>
          </p:cNvPr>
          <p:cNvSpPr txBox="1"/>
          <p:nvPr/>
        </p:nvSpPr>
        <p:spPr>
          <a:xfrm>
            <a:off x="5778927" y="3526380"/>
            <a:ext cx="2343150" cy="307777"/>
          </a:xfrm>
          <a:prstGeom prst="rect">
            <a:avLst/>
          </a:prstGeom>
        </p:spPr>
        <p:txBody>
          <a:bodyPr vert="horz" wrap="square" lIns="0" tIns="0" rIns="0" bIns="0" rtlCol="0">
            <a:spAutoFit/>
          </a:bodyPr>
          <a:lstStyle/>
          <a:p>
            <a:pPr marL="289946" marR="242975" lvl="1" algn="ctr">
              <a:spcBef>
                <a:spcPts val="55"/>
              </a:spcBef>
            </a:pPr>
            <a:r>
              <a:rPr lang="en-US" sz="2000" spc="-30">
                <a:solidFill>
                  <a:srgbClr val="2576B7"/>
                </a:solidFill>
                <a:latin typeface="Montserrat" pitchFamily="2" charset="77"/>
                <a:cs typeface="Arial Narrow"/>
              </a:rPr>
              <a:t>To RPA</a:t>
            </a:r>
          </a:p>
        </p:txBody>
      </p:sp>
      <p:sp>
        <p:nvSpPr>
          <p:cNvPr id="18" name="Text Placeholder 7">
            <a:extLst>
              <a:ext uri="{FF2B5EF4-FFF2-40B4-BE49-F238E27FC236}">
                <a16:creationId xmlns:a16="http://schemas.microsoft.com/office/drawing/2014/main" id="{6AA867C5-EFF8-6D47-A450-0A2EEDAF523F}"/>
              </a:ext>
            </a:extLst>
          </p:cNvPr>
          <p:cNvSpPr txBox="1">
            <a:spLocks/>
          </p:cNvSpPr>
          <p:nvPr/>
        </p:nvSpPr>
        <p:spPr>
          <a:xfrm>
            <a:off x="5384502" y="3987018"/>
            <a:ext cx="3132000" cy="148590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en-CA">
                <a:latin typeface="Montserrat Light" pitchFamily="2" charset="77"/>
              </a:rPr>
              <a:t>Invest in RPA technologies to quickly roll out business automation capabilities at the interface level and bring business and IT closer together to support RPA delivery. The operational platform is mostly left intact.</a:t>
            </a:r>
          </a:p>
        </p:txBody>
      </p:sp>
      <p:sp>
        <p:nvSpPr>
          <p:cNvPr id="20" name="TextBox 19">
            <a:extLst>
              <a:ext uri="{FF2B5EF4-FFF2-40B4-BE49-F238E27FC236}">
                <a16:creationId xmlns:a16="http://schemas.microsoft.com/office/drawing/2014/main" id="{CB7857C9-1C1B-F046-B227-979B5CD23703}"/>
              </a:ext>
            </a:extLst>
          </p:cNvPr>
          <p:cNvSpPr txBox="1"/>
          <p:nvPr/>
        </p:nvSpPr>
        <p:spPr>
          <a:xfrm>
            <a:off x="9084539" y="3526380"/>
            <a:ext cx="2343150" cy="307777"/>
          </a:xfrm>
          <a:prstGeom prst="rect">
            <a:avLst/>
          </a:prstGeom>
        </p:spPr>
        <p:txBody>
          <a:bodyPr vert="horz" wrap="square" lIns="0" tIns="0" rIns="0" bIns="0" rtlCol="0">
            <a:spAutoFit/>
          </a:bodyPr>
          <a:lstStyle/>
          <a:p>
            <a:pPr marL="289946" marR="242975" lvl="1" algn="ctr">
              <a:spcBef>
                <a:spcPts val="55"/>
              </a:spcBef>
            </a:pPr>
            <a:r>
              <a:rPr lang="en-US" sz="2000" spc="-30">
                <a:solidFill>
                  <a:srgbClr val="2576B7"/>
                </a:solidFill>
                <a:latin typeface="Montserrat" pitchFamily="2" charset="77"/>
                <a:cs typeface="Arial Narrow"/>
              </a:rPr>
              <a:t>Not To RPA</a:t>
            </a:r>
          </a:p>
        </p:txBody>
      </p:sp>
      <p:sp>
        <p:nvSpPr>
          <p:cNvPr id="21" name="Text Placeholder 7">
            <a:extLst>
              <a:ext uri="{FF2B5EF4-FFF2-40B4-BE49-F238E27FC236}">
                <a16:creationId xmlns:a16="http://schemas.microsoft.com/office/drawing/2014/main" id="{31D594A1-4DFD-B34A-913D-C7B18155AFA3}"/>
              </a:ext>
            </a:extLst>
          </p:cNvPr>
          <p:cNvSpPr txBox="1">
            <a:spLocks/>
          </p:cNvSpPr>
          <p:nvPr/>
        </p:nvSpPr>
        <p:spPr>
          <a:xfrm>
            <a:off x="8690114" y="3987018"/>
            <a:ext cx="3132000" cy="148590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en-CA">
                <a:latin typeface="Montserrat Light" pitchFamily="2" charset="77"/>
              </a:rPr>
              <a:t>Invest in business process management, data integration, or other technologies to build automation into operational systems. Automation is slowly delivered but is developed to maximize value potential.</a:t>
            </a:r>
          </a:p>
        </p:txBody>
      </p:sp>
      <p:pic>
        <p:nvPicPr>
          <p:cNvPr id="15" name="Picture 14">
            <a:extLst>
              <a:ext uri="{FF2B5EF4-FFF2-40B4-BE49-F238E27FC236}">
                <a16:creationId xmlns:a16="http://schemas.microsoft.com/office/drawing/2014/main" id="{7CA190AE-65D7-4462-8E3D-D5DBE9AB4D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9082" y="2463214"/>
            <a:ext cx="962841" cy="962841"/>
          </a:xfrm>
          <a:prstGeom prst="rect">
            <a:avLst/>
          </a:prstGeom>
        </p:spPr>
      </p:pic>
      <p:pic>
        <p:nvPicPr>
          <p:cNvPr id="17" name="Picture 16">
            <a:extLst>
              <a:ext uri="{FF2B5EF4-FFF2-40B4-BE49-F238E27FC236}">
                <a16:creationId xmlns:a16="http://schemas.microsoft.com/office/drawing/2014/main" id="{1DFAE217-9696-438C-A8A5-12B96DDC0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4694" y="2463214"/>
            <a:ext cx="962841" cy="962841"/>
          </a:xfrm>
          <a:prstGeom prst="rect">
            <a:avLst/>
          </a:prstGeom>
        </p:spPr>
      </p:pic>
    </p:spTree>
    <p:extLst>
      <p:ext uri="{BB962C8B-B14F-4D97-AF65-F5344CB8AC3E}">
        <p14:creationId xmlns:p14="http://schemas.microsoft.com/office/powerpoint/2010/main" val="130717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5" y="530021"/>
            <a:ext cx="5706705" cy="1130188"/>
          </a:xfrm>
        </p:spPr>
        <p:txBody>
          <a:bodyPr/>
          <a:lstStyle/>
          <a:p>
            <a:r>
              <a:rPr lang="en-US">
                <a:solidFill>
                  <a:srgbClr val="2576B7"/>
                </a:solidFill>
              </a:rPr>
              <a:t>Oversold RPA sets unrealistic goals</a:t>
            </a:r>
          </a:p>
        </p:txBody>
      </p:sp>
      <p:sp>
        <p:nvSpPr>
          <p:cNvPr id="23" name="Text Placeholder 6">
            <a:extLst>
              <a:ext uri="{FF2B5EF4-FFF2-40B4-BE49-F238E27FC236}">
                <a16:creationId xmlns:a16="http://schemas.microsoft.com/office/drawing/2014/main" id="{C0993190-C877-3D41-8E0E-B87780A65E45}"/>
              </a:ext>
            </a:extLst>
          </p:cNvPr>
          <p:cNvSpPr txBox="1">
            <a:spLocks/>
          </p:cNvSpPr>
          <p:nvPr/>
        </p:nvSpPr>
        <p:spPr>
          <a:xfrm>
            <a:off x="374088" y="1693705"/>
            <a:ext cx="5686987" cy="45669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RPA is more than a tool. It brings a cultural and operational shift that many organizations struggle to adopt.</a:t>
            </a:r>
          </a:p>
        </p:txBody>
      </p:sp>
      <p:sp>
        <p:nvSpPr>
          <p:cNvPr id="9" name="Rectangle 8">
            <a:extLst>
              <a:ext uri="{FF2B5EF4-FFF2-40B4-BE49-F238E27FC236}">
                <a16:creationId xmlns:a16="http://schemas.microsoft.com/office/drawing/2014/main" id="{B97913FA-B9C3-4C18-BC62-384201E02D0C}"/>
              </a:ext>
            </a:extLst>
          </p:cNvPr>
          <p:cNvSpPr/>
          <p:nvPr/>
        </p:nvSpPr>
        <p:spPr>
          <a:xfrm>
            <a:off x="6205538" y="0"/>
            <a:ext cx="5988050" cy="6858000"/>
          </a:xfrm>
          <a:prstGeom prst="rect">
            <a:avLst/>
          </a:prstGeom>
          <a:gradFill>
            <a:gsLst>
              <a:gs pos="0">
                <a:schemeClr val="bg1"/>
              </a:gs>
              <a:gs pos="85000">
                <a:schemeClr val="bg1">
                  <a:lumMod val="8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E4B93C26-DE8C-4BF9-887C-E910382DD055}"/>
              </a:ext>
            </a:extLst>
          </p:cNvPr>
          <p:cNvGraphicFramePr/>
          <p:nvPr>
            <p:extLst>
              <p:ext uri="{D42A27DB-BD31-4B8C-83A1-F6EECF244321}">
                <p14:modId xmlns:p14="http://schemas.microsoft.com/office/powerpoint/2010/main" val="4221896946"/>
              </p:ext>
            </p:extLst>
          </p:nvPr>
        </p:nvGraphicFramePr>
        <p:xfrm>
          <a:off x="6205273" y="2983179"/>
          <a:ext cx="2500313" cy="16495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8583F41-4CBA-4366-A5B5-9B9894B9857B}"/>
              </a:ext>
            </a:extLst>
          </p:cNvPr>
          <p:cNvSpPr txBox="1"/>
          <p:nvPr/>
        </p:nvSpPr>
        <p:spPr>
          <a:xfrm>
            <a:off x="6283854" y="3654041"/>
            <a:ext cx="2343150" cy="307777"/>
          </a:xfrm>
          <a:prstGeom prst="rect">
            <a:avLst/>
          </a:prstGeom>
        </p:spPr>
        <p:txBody>
          <a:bodyPr vert="horz" wrap="square" lIns="0" tIns="0" rIns="0" bIns="0" rtlCol="0">
            <a:spAutoFit/>
          </a:bodyPr>
          <a:lstStyle/>
          <a:p>
            <a:pPr marL="289946" marR="242975" lvl="1" algn="ctr">
              <a:spcBef>
                <a:spcPts val="55"/>
              </a:spcBef>
            </a:pPr>
            <a:r>
              <a:rPr lang="en-US" sz="2000" spc="-30">
                <a:solidFill>
                  <a:srgbClr val="B3252E"/>
                </a:solidFill>
                <a:latin typeface="Exo" panose="02000503000000000000" pitchFamily="2" charset="77"/>
                <a:cs typeface="Arial Narrow"/>
              </a:rPr>
              <a:t>20%</a:t>
            </a:r>
          </a:p>
        </p:txBody>
      </p:sp>
      <p:sp>
        <p:nvSpPr>
          <p:cNvPr id="14" name="Text Placeholder 7">
            <a:extLst>
              <a:ext uri="{FF2B5EF4-FFF2-40B4-BE49-F238E27FC236}">
                <a16:creationId xmlns:a16="http://schemas.microsoft.com/office/drawing/2014/main" id="{73D84344-506D-4803-9A3C-08FFEDB72F01}"/>
              </a:ext>
            </a:extLst>
          </p:cNvPr>
          <p:cNvSpPr txBox="1">
            <a:spLocks/>
          </p:cNvSpPr>
          <p:nvPr/>
        </p:nvSpPr>
        <p:spPr>
          <a:xfrm>
            <a:off x="8251467" y="3203300"/>
            <a:ext cx="3384000" cy="1209258"/>
          </a:xfrm>
          <a:prstGeom prst="rect">
            <a:avLst/>
          </a:prstGeom>
        </p:spPr>
        <p:txBody>
          <a:bodyPr lIns="0" tIns="0" rIns="0"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400"/>
              </a:lnSpc>
            </a:pPr>
            <a:r>
              <a:rPr lang="en-CA" sz="1600">
                <a:latin typeface="Montserrat Light" pitchFamily="2" charset="77"/>
              </a:rPr>
              <a:t>Of organizations did not see their </a:t>
            </a:r>
            <a:r>
              <a:rPr lang="en-CA" sz="1600" b="1">
                <a:latin typeface="Montserrat Light" pitchFamily="2" charset="77"/>
              </a:rPr>
              <a:t>cost reduction expectations </a:t>
            </a:r>
            <a:r>
              <a:rPr lang="en-CA" sz="1600">
                <a:latin typeface="Montserrat Light" pitchFamily="2" charset="77"/>
              </a:rPr>
              <a:t>met.</a:t>
            </a:r>
          </a:p>
        </p:txBody>
      </p:sp>
      <p:sp>
        <p:nvSpPr>
          <p:cNvPr id="18" name="Text Placeholder 6">
            <a:extLst>
              <a:ext uri="{FF2B5EF4-FFF2-40B4-BE49-F238E27FC236}">
                <a16:creationId xmlns:a16="http://schemas.microsoft.com/office/drawing/2014/main" id="{8ABCD7A2-7942-4A61-946F-A901495FC45F}"/>
              </a:ext>
            </a:extLst>
          </p:cNvPr>
          <p:cNvSpPr txBox="1">
            <a:spLocks/>
          </p:cNvSpPr>
          <p:nvPr/>
        </p:nvSpPr>
        <p:spPr>
          <a:xfrm>
            <a:off x="6368256" y="690564"/>
            <a:ext cx="5686987" cy="45669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RPA benefits are not equally felt across the industry.</a:t>
            </a:r>
          </a:p>
        </p:txBody>
      </p:sp>
      <p:sp>
        <p:nvSpPr>
          <p:cNvPr id="4" name="Rectangle 3">
            <a:extLst>
              <a:ext uri="{FF2B5EF4-FFF2-40B4-BE49-F238E27FC236}">
                <a16:creationId xmlns:a16="http://schemas.microsoft.com/office/drawing/2014/main" id="{D0C84AD3-E7CC-4AF8-A98C-8B0E820599B3}"/>
              </a:ext>
            </a:extLst>
          </p:cNvPr>
          <p:cNvSpPr/>
          <p:nvPr/>
        </p:nvSpPr>
        <p:spPr>
          <a:xfrm>
            <a:off x="6480709" y="6369388"/>
            <a:ext cx="1374094" cy="261610"/>
          </a:xfrm>
          <a:prstGeom prst="rect">
            <a:avLst/>
          </a:prstGeom>
        </p:spPr>
        <p:txBody>
          <a:bodyPr wrap="none">
            <a:spAutoFit/>
          </a:bodyPr>
          <a:lstStyle/>
          <a:p>
            <a:pPr>
              <a:spcBef>
                <a:spcPts val="600"/>
              </a:spcBef>
            </a:pPr>
            <a:r>
              <a:rPr lang="en-US" sz="1100" b="1">
                <a:latin typeface="Roboto Condensed Light" panose="02000000000000000000" pitchFamily="2" charset="0"/>
                <a:ea typeface="Roboto Condensed Light" panose="02000000000000000000" pitchFamily="2" charset="0"/>
              </a:rPr>
              <a:t>Source:</a:t>
            </a:r>
            <a:r>
              <a:rPr lang="en-US" sz="1100">
                <a:latin typeface="Roboto Condensed Light" panose="02000000000000000000" pitchFamily="2" charset="0"/>
                <a:ea typeface="Roboto Condensed Light" panose="02000000000000000000" pitchFamily="2" charset="0"/>
              </a:rPr>
              <a:t> Deloitte, 2018.</a:t>
            </a:r>
          </a:p>
        </p:txBody>
      </p:sp>
      <p:graphicFrame>
        <p:nvGraphicFramePr>
          <p:cNvPr id="19" name="Chart 18">
            <a:extLst>
              <a:ext uri="{FF2B5EF4-FFF2-40B4-BE49-F238E27FC236}">
                <a16:creationId xmlns:a16="http://schemas.microsoft.com/office/drawing/2014/main" id="{5337B088-5B60-414B-9821-B094A7125843}"/>
              </a:ext>
            </a:extLst>
          </p:cNvPr>
          <p:cNvGraphicFramePr/>
          <p:nvPr>
            <p:extLst>
              <p:ext uri="{D42A27DB-BD31-4B8C-83A1-F6EECF244321}">
                <p14:modId xmlns:p14="http://schemas.microsoft.com/office/powerpoint/2010/main" val="598271387"/>
              </p:ext>
            </p:extLst>
          </p:nvPr>
        </p:nvGraphicFramePr>
        <p:xfrm>
          <a:off x="9554930" y="4592611"/>
          <a:ext cx="2500313" cy="16495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F110E371-D007-40D8-8E3D-3C1F2275DA3C}"/>
              </a:ext>
            </a:extLst>
          </p:cNvPr>
          <p:cNvSpPr txBox="1"/>
          <p:nvPr/>
        </p:nvSpPr>
        <p:spPr>
          <a:xfrm>
            <a:off x="9633511" y="5263473"/>
            <a:ext cx="2343150" cy="307777"/>
          </a:xfrm>
          <a:prstGeom prst="rect">
            <a:avLst/>
          </a:prstGeom>
        </p:spPr>
        <p:txBody>
          <a:bodyPr vert="horz" wrap="square" lIns="0" tIns="0" rIns="0" bIns="0" rtlCol="0">
            <a:spAutoFit/>
          </a:bodyPr>
          <a:lstStyle/>
          <a:p>
            <a:pPr marL="289946" marR="242975" lvl="1" algn="ctr">
              <a:spcBef>
                <a:spcPts val="55"/>
              </a:spcBef>
            </a:pPr>
            <a:r>
              <a:rPr lang="en-US" sz="2000" spc="-30">
                <a:solidFill>
                  <a:srgbClr val="B3252E"/>
                </a:solidFill>
                <a:latin typeface="Exo" panose="02000503000000000000" pitchFamily="2" charset="77"/>
                <a:cs typeface="Arial Narrow"/>
              </a:rPr>
              <a:t>19%</a:t>
            </a:r>
          </a:p>
        </p:txBody>
      </p:sp>
      <p:sp>
        <p:nvSpPr>
          <p:cNvPr id="21" name="Text Placeholder 7">
            <a:extLst>
              <a:ext uri="{FF2B5EF4-FFF2-40B4-BE49-F238E27FC236}">
                <a16:creationId xmlns:a16="http://schemas.microsoft.com/office/drawing/2014/main" id="{12C42D2C-E8C0-4BBA-8C56-B66A37E62BB9}"/>
              </a:ext>
            </a:extLst>
          </p:cNvPr>
          <p:cNvSpPr txBox="1">
            <a:spLocks/>
          </p:cNvSpPr>
          <p:nvPr/>
        </p:nvSpPr>
        <p:spPr>
          <a:xfrm>
            <a:off x="6617536" y="4812732"/>
            <a:ext cx="3384000" cy="1209258"/>
          </a:xfrm>
          <a:prstGeom prst="rect">
            <a:avLst/>
          </a:prstGeom>
        </p:spPr>
        <p:txBody>
          <a:bodyPr lIns="0" tIns="0" rIns="0"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400"/>
              </a:lnSpc>
            </a:pPr>
            <a:r>
              <a:rPr lang="en-CA" sz="1600">
                <a:latin typeface="Montserrat Light" pitchFamily="2" charset="77"/>
              </a:rPr>
              <a:t>Of organizations did not see their </a:t>
            </a:r>
            <a:r>
              <a:rPr lang="en-CA" sz="1600" b="1">
                <a:latin typeface="Montserrat Light" pitchFamily="2" charset="77"/>
              </a:rPr>
              <a:t>flexibility to scale capacity expectation </a:t>
            </a:r>
            <a:r>
              <a:rPr lang="en-CA" sz="1600">
                <a:latin typeface="Montserrat Light" pitchFamily="2" charset="77"/>
              </a:rPr>
              <a:t>met.</a:t>
            </a:r>
          </a:p>
        </p:txBody>
      </p:sp>
      <p:graphicFrame>
        <p:nvGraphicFramePr>
          <p:cNvPr id="22" name="Chart 21">
            <a:extLst>
              <a:ext uri="{FF2B5EF4-FFF2-40B4-BE49-F238E27FC236}">
                <a16:creationId xmlns:a16="http://schemas.microsoft.com/office/drawing/2014/main" id="{52AF0084-A523-4FBE-8443-AF57E4410D85}"/>
              </a:ext>
            </a:extLst>
          </p:cNvPr>
          <p:cNvGraphicFramePr/>
          <p:nvPr>
            <p:extLst>
              <p:ext uri="{D42A27DB-BD31-4B8C-83A1-F6EECF244321}">
                <p14:modId xmlns:p14="http://schemas.microsoft.com/office/powerpoint/2010/main" val="119009559"/>
              </p:ext>
            </p:extLst>
          </p:nvPr>
        </p:nvGraphicFramePr>
        <p:xfrm>
          <a:off x="9554930" y="1327514"/>
          <a:ext cx="2500313" cy="1649500"/>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a:extLst>
              <a:ext uri="{FF2B5EF4-FFF2-40B4-BE49-F238E27FC236}">
                <a16:creationId xmlns:a16="http://schemas.microsoft.com/office/drawing/2014/main" id="{A67975AF-93D6-45B8-AE48-7FA3AE6B1325}"/>
              </a:ext>
            </a:extLst>
          </p:cNvPr>
          <p:cNvSpPr txBox="1"/>
          <p:nvPr/>
        </p:nvSpPr>
        <p:spPr>
          <a:xfrm>
            <a:off x="9633511" y="1998376"/>
            <a:ext cx="2343150" cy="307777"/>
          </a:xfrm>
          <a:prstGeom prst="rect">
            <a:avLst/>
          </a:prstGeom>
        </p:spPr>
        <p:txBody>
          <a:bodyPr vert="horz" wrap="square" lIns="0" tIns="0" rIns="0" bIns="0" rtlCol="0">
            <a:spAutoFit/>
          </a:bodyPr>
          <a:lstStyle/>
          <a:p>
            <a:pPr marL="289946" marR="242975" lvl="1" algn="ctr">
              <a:spcBef>
                <a:spcPts val="55"/>
              </a:spcBef>
            </a:pPr>
            <a:r>
              <a:rPr lang="en-US" sz="2000" spc="-30">
                <a:solidFill>
                  <a:srgbClr val="B3252E"/>
                </a:solidFill>
                <a:latin typeface="Exo" panose="02000503000000000000" pitchFamily="2" charset="77"/>
                <a:cs typeface="Arial Narrow"/>
              </a:rPr>
              <a:t>22%</a:t>
            </a:r>
          </a:p>
        </p:txBody>
      </p:sp>
      <p:sp>
        <p:nvSpPr>
          <p:cNvPr id="26" name="Text Placeholder 7">
            <a:extLst>
              <a:ext uri="{FF2B5EF4-FFF2-40B4-BE49-F238E27FC236}">
                <a16:creationId xmlns:a16="http://schemas.microsoft.com/office/drawing/2014/main" id="{5C1C0D57-44F5-4BF7-9C69-B3DA8E8DCE15}"/>
              </a:ext>
            </a:extLst>
          </p:cNvPr>
          <p:cNvSpPr txBox="1">
            <a:spLocks/>
          </p:cNvSpPr>
          <p:nvPr/>
        </p:nvSpPr>
        <p:spPr>
          <a:xfrm>
            <a:off x="6617536" y="1547635"/>
            <a:ext cx="3384000" cy="1209258"/>
          </a:xfrm>
          <a:prstGeom prst="rect">
            <a:avLst/>
          </a:prstGeom>
        </p:spPr>
        <p:txBody>
          <a:bodyPr lIns="0" tIns="0" rIns="0"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400"/>
              </a:lnSpc>
            </a:pPr>
            <a:r>
              <a:rPr lang="en-CA" sz="1600">
                <a:latin typeface="Montserrat Light" pitchFamily="2" charset="77"/>
              </a:rPr>
              <a:t>Of organizations did not see their </a:t>
            </a:r>
            <a:r>
              <a:rPr lang="en-CA" sz="1600" b="1">
                <a:latin typeface="Montserrat Light" pitchFamily="2" charset="77"/>
              </a:rPr>
              <a:t>timeliness/ability to work 24/7 </a:t>
            </a:r>
            <a:r>
              <a:rPr lang="en-CA" sz="1600">
                <a:latin typeface="Montserrat Light" pitchFamily="2" charset="77"/>
              </a:rPr>
              <a:t>met.</a:t>
            </a:r>
          </a:p>
        </p:txBody>
      </p:sp>
      <p:sp>
        <p:nvSpPr>
          <p:cNvPr id="27" name="Text Placeholder 7">
            <a:extLst>
              <a:ext uri="{FF2B5EF4-FFF2-40B4-BE49-F238E27FC236}">
                <a16:creationId xmlns:a16="http://schemas.microsoft.com/office/drawing/2014/main" id="{1B4C864D-0AD4-4E72-A562-66A7D0DE3D1A}"/>
              </a:ext>
            </a:extLst>
          </p:cNvPr>
          <p:cNvSpPr txBox="1">
            <a:spLocks/>
          </p:cNvSpPr>
          <p:nvPr/>
        </p:nvSpPr>
        <p:spPr>
          <a:xfrm>
            <a:off x="371474" y="2706967"/>
            <a:ext cx="5686987" cy="3924031"/>
          </a:xfrm>
          <a:prstGeom prst="rect">
            <a:avLst/>
          </a:prstGeom>
          <a:solidFill>
            <a:schemeClr val="bg1">
              <a:lumMod val="95000"/>
            </a:schemeClr>
          </a:solidFill>
        </p:spPr>
        <p:txBody>
          <a:bodyPr lIns="72000" tIns="72000" rIns="72000" bIns="72000" numCol="1" spcCol="360000" anchor="t">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dirty="0">
                <a:solidFill>
                  <a:schemeClr val="tx1">
                    <a:lumMod val="50000"/>
                  </a:schemeClr>
                </a:solidFill>
              </a:rPr>
              <a:t>Stakeholders recognize the importance and want to innovate, be differentiators, and find new ways to deliver more value. The slow IT response and low barrier to entry for many traditional technologies motivated stakeholders to invest in RPA to achieve advertised benefits without the traditional IT headaches. </a:t>
            </a:r>
            <a:r>
              <a:rPr lang="en-US" b="1" dirty="0">
                <a:solidFill>
                  <a:schemeClr val="tx1">
                    <a:lumMod val="50000"/>
                  </a:schemeClr>
                </a:solidFill>
              </a:rPr>
              <a:t>But, they may be oversold.</a:t>
            </a:r>
            <a:endParaRPr lang="en-US" dirty="0">
              <a:solidFill>
                <a:schemeClr val="tx1">
                  <a:lumMod val="50000"/>
                </a:schemeClr>
              </a:solidFill>
            </a:endParaRPr>
          </a:p>
          <a:p>
            <a:pPr>
              <a:spcBef>
                <a:spcPts val="1200"/>
              </a:spcBef>
            </a:pPr>
            <a:r>
              <a:rPr lang="en-US" b="1" dirty="0">
                <a:solidFill>
                  <a:schemeClr val="tx1">
                    <a:lumMod val="50000"/>
                  </a:schemeClr>
                </a:solidFill>
              </a:rPr>
              <a:t>Ninety percent of organizations believe that RPA has met or exceeded their expectations</a:t>
            </a:r>
            <a:r>
              <a:rPr lang="en-US" b="1" baseline="30000" dirty="0">
                <a:solidFill>
                  <a:schemeClr val="tx1">
                    <a:lumMod val="50000"/>
                  </a:schemeClr>
                </a:solidFill>
              </a:rPr>
              <a:t>1</a:t>
            </a:r>
            <a:r>
              <a:rPr lang="en-US" dirty="0">
                <a:solidFill>
                  <a:schemeClr val="tx1">
                    <a:lumMod val="50000"/>
                  </a:schemeClr>
                </a:solidFill>
              </a:rPr>
              <a:t> on improved productivity, improved compliance, and cost to implement. However, these organizations likely have built a practice around their automation tools that goes beyond the technology, which heavily contributed to their success.</a:t>
            </a:r>
          </a:p>
          <a:p>
            <a:pPr>
              <a:spcBef>
                <a:spcPts val="1200"/>
              </a:spcBef>
            </a:pPr>
            <a:r>
              <a:rPr lang="en-US" dirty="0">
                <a:solidFill>
                  <a:schemeClr val="tx1">
                    <a:lumMod val="50000"/>
                  </a:schemeClr>
                </a:solidFill>
              </a:rPr>
              <a:t>In fact, only 25% of the mistakes or problems experienced have to do with the RPA technology. Of those, </a:t>
            </a:r>
            <a:r>
              <a:rPr lang="en-US" b="1" dirty="0">
                <a:solidFill>
                  <a:schemeClr val="tx1">
                    <a:lumMod val="50000"/>
                  </a:schemeClr>
                </a:solidFill>
              </a:rPr>
              <a:t>75% are more to do with management</a:t>
            </a:r>
            <a:r>
              <a:rPr lang="en-US" dirty="0">
                <a:solidFill>
                  <a:schemeClr val="tx1">
                    <a:lumMod val="50000"/>
                  </a:schemeClr>
                </a:solidFill>
              </a:rPr>
              <a:t> of the technology.</a:t>
            </a:r>
            <a:r>
              <a:rPr lang="en-US" baseline="30000" dirty="0">
                <a:solidFill>
                  <a:schemeClr val="tx1">
                    <a:lumMod val="50000"/>
                  </a:schemeClr>
                </a:solidFill>
              </a:rPr>
              <a:t>2</a:t>
            </a:r>
            <a:endParaRPr lang="en-US" dirty="0">
              <a:solidFill>
                <a:schemeClr val="tx1">
                  <a:lumMod val="50000"/>
                </a:schemeClr>
              </a:solidFill>
            </a:endParaRPr>
          </a:p>
          <a:p>
            <a:pPr>
              <a:spcBef>
                <a:spcPts val="1200"/>
              </a:spcBef>
            </a:pPr>
            <a:r>
              <a:rPr lang="en-US" b="1" dirty="0">
                <a:solidFill>
                  <a:schemeClr val="tx1">
                    <a:lumMod val="50000"/>
                  </a:schemeClr>
                </a:solidFill>
              </a:rPr>
              <a:t>Bottom Line:</a:t>
            </a:r>
            <a:r>
              <a:rPr lang="en-US" dirty="0">
                <a:solidFill>
                  <a:schemeClr val="tx1">
                    <a:lumMod val="50000"/>
                  </a:schemeClr>
                </a:solidFill>
              </a:rPr>
              <a:t> The entire organization must change how it works and operates to see the full benefits of RPA.</a:t>
            </a:r>
            <a:endParaRPr lang="en-CA" dirty="0">
              <a:solidFill>
                <a:schemeClr val="tx1">
                  <a:lumMod val="50000"/>
                </a:schemeClr>
              </a:solidFill>
            </a:endParaRPr>
          </a:p>
        </p:txBody>
      </p:sp>
      <p:sp>
        <p:nvSpPr>
          <p:cNvPr id="28" name="Rectangle 27">
            <a:extLst>
              <a:ext uri="{FF2B5EF4-FFF2-40B4-BE49-F238E27FC236}">
                <a16:creationId xmlns:a16="http://schemas.microsoft.com/office/drawing/2014/main" id="{6AA430C9-81AB-464F-AE63-00839476901B}"/>
              </a:ext>
            </a:extLst>
          </p:cNvPr>
          <p:cNvSpPr/>
          <p:nvPr/>
        </p:nvSpPr>
        <p:spPr>
          <a:xfrm>
            <a:off x="3611887" y="6243656"/>
            <a:ext cx="2547492" cy="430887"/>
          </a:xfrm>
          <a:prstGeom prst="rect">
            <a:avLst/>
          </a:prstGeom>
        </p:spPr>
        <p:txBody>
          <a:bodyPr wrap="none">
            <a:spAutoFit/>
          </a:bodyPr>
          <a:lstStyle/>
          <a:p>
            <a:r>
              <a:rPr lang="en-US" sz="1100" baseline="30000" dirty="0">
                <a:latin typeface="Roboto Condensed Light" panose="02000000000000000000" pitchFamily="2" charset="0"/>
                <a:ea typeface="Roboto Condensed Light" panose="02000000000000000000" pitchFamily="2" charset="0"/>
              </a:rPr>
              <a:t>1 </a:t>
            </a:r>
            <a:r>
              <a:rPr lang="en-US" sz="1100" dirty="0">
                <a:latin typeface="Roboto Condensed Light" panose="02000000000000000000" pitchFamily="2" charset="0"/>
                <a:ea typeface="Roboto Condensed Light" panose="02000000000000000000" pitchFamily="2" charset="0"/>
              </a:rPr>
              <a:t>Deloitte, 2018.</a:t>
            </a:r>
          </a:p>
          <a:p>
            <a:r>
              <a:rPr lang="en-US" sz="1100" baseline="30000" dirty="0">
                <a:latin typeface="Roboto Condensed Light" panose="02000000000000000000" pitchFamily="2" charset="0"/>
                <a:ea typeface="Roboto Condensed Light" panose="02000000000000000000" pitchFamily="2" charset="0"/>
              </a:rPr>
              <a:t>2 </a:t>
            </a:r>
            <a:r>
              <a:rPr lang="en-US" sz="1100" dirty="0">
                <a:latin typeface="Roboto Condensed Light" panose="02000000000000000000" pitchFamily="2" charset="0"/>
                <a:ea typeface="Roboto Condensed Light" panose="02000000000000000000" pitchFamily="2" charset="0"/>
              </a:rPr>
              <a:t>Robotic &amp; Cognitive Automation, July 2019.</a:t>
            </a:r>
          </a:p>
        </p:txBody>
      </p:sp>
    </p:spTree>
    <p:extLst>
      <p:ext uri="{BB962C8B-B14F-4D97-AF65-F5344CB8AC3E}">
        <p14:creationId xmlns:p14="http://schemas.microsoft.com/office/powerpoint/2010/main" val="2640956424"/>
      </p:ext>
    </p:extLst>
  </p:cSld>
  <p:clrMapOvr>
    <a:masterClrMapping/>
  </p:clrMapOvr>
</p:sld>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3747</Words>
  <Application>Microsoft Office PowerPoint</Application>
  <PresentationFormat>Custom</PresentationFormat>
  <Paragraphs>370</Paragraphs>
  <Slides>23</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Montserrat SemiBold</vt:lpstr>
      <vt:lpstr>Montserrat</vt:lpstr>
      <vt:lpstr>Arial</vt:lpstr>
      <vt:lpstr>Calibri</vt:lpstr>
      <vt:lpstr>Roboto Condensed Light</vt:lpstr>
      <vt:lpstr>Exo</vt:lpstr>
      <vt:lpstr>Roboto</vt:lpstr>
      <vt:lpstr>Exo Light</vt:lpstr>
      <vt:lpstr>Montserrat Light</vt:lpstr>
      <vt:lpstr>FrontCovers-Light</vt:lpstr>
      <vt:lpstr>Slide-Generic</vt:lpstr>
      <vt:lpstr>PowerPoint Presentation</vt:lpstr>
      <vt:lpstr>Analyst Perspective</vt:lpstr>
      <vt:lpstr>Executive Summary</vt:lpstr>
      <vt:lpstr>Executive  Summary</vt:lpstr>
      <vt:lpstr>Your RPA journey has begun</vt:lpstr>
      <vt:lpstr>Think big and build RPA in many steps</vt:lpstr>
      <vt:lpstr>Stakeholders expect RPA to support top priorities</vt:lpstr>
      <vt:lpstr>However, RPA is not suitable for everyone</vt:lpstr>
      <vt:lpstr>Oversold RPA sets unrealistic goals</vt:lpstr>
      <vt:lpstr>The need for RPA can be a symptom of fundamental challenges</vt:lpstr>
      <vt:lpstr>Start with RPA 1.0</vt:lpstr>
      <vt:lpstr>Choose the right business processes</vt:lpstr>
      <vt:lpstr>Adopt BizDevOps</vt:lpstr>
      <vt:lpstr>RPA presents an opportunity for the business to manage their own bots</vt:lpstr>
      <vt:lpstr>Instill delivery confidence and trust with good practices</vt:lpstr>
      <vt:lpstr>Build a scalable and manageable platform</vt:lpstr>
      <vt:lpstr>Pay attention to organizational changes</vt:lpstr>
      <vt:lpstr>Prototype your first bot</vt:lpstr>
      <vt:lpstr>Gauge RPA value with the right metrics</vt:lpstr>
      <vt:lpstr>Document your RPA pilot with Info-Tech’s template</vt:lpstr>
      <vt:lpstr>Build Your First RPA Bot:  Project Overview</vt:lpstr>
      <vt:lpstr>PowerPoint Presentation</vt:lpstr>
      <vt:lpstr>Workshop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2020-09-16T20:22:40Z</dcterms:created>
  <dcterms:modified xsi:type="dcterms:W3CDTF">2022-03-02T19:55:00Z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2022-02-23T18:32:34Z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75241e7a-a5e8-48ae-a190-8ef361e63610</vt:lpwstr>
  </property>
  <property fmtid="{D5CDD505-2E9C-101B-9397-08002B2CF9AE}" pid="8" name="MSIP_Label_7d24214e-5322-4789-8422-cbe411bc3a74_ContentBits">
    <vt:lpwstr>0</vt:lpwstr>
  </property>
</Properties>
</file>