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713" r:id="rId1"/>
    <p:sldMasterId id="2147483723" r:id="rId2"/>
    <p:sldMasterId id="2147483667" r:id="rId3"/>
    <p:sldMasterId id="2147483734" r:id="rId4"/>
  </p:sldMasterIdLst>
  <p:notesMasterIdLst>
    <p:notesMasterId r:id="rId18"/>
  </p:notesMasterIdLst>
  <p:handoutMasterIdLst>
    <p:handoutMasterId r:id="rId19"/>
  </p:handoutMasterIdLst>
  <p:sldIdLst>
    <p:sldId id="586" r:id="rId5"/>
    <p:sldId id="577" r:id="rId6"/>
    <p:sldId id="449" r:id="rId7"/>
    <p:sldId id="581" r:id="rId8"/>
    <p:sldId id="458" r:id="rId9"/>
    <p:sldId id="487" r:id="rId10"/>
    <p:sldId id="461" r:id="rId11"/>
    <p:sldId id="578" r:id="rId12"/>
    <p:sldId id="580" r:id="rId13"/>
    <p:sldId id="276" r:id="rId14"/>
    <p:sldId id="440" r:id="rId15"/>
    <p:sldId id="281" r:id="rId16"/>
    <p:sldId id="439" r:id="rId17"/>
  </p:sldIdLst>
  <p:sldSz cx="12193588" cy="6858000"/>
  <p:notesSz cx="20104100" cy="11309350"/>
  <p:embeddedFontLst>
    <p:embeddedFont>
      <p:font typeface="Calibri" panose="020F0502020204030204" pitchFamily="34" charset="0"/>
      <p:regular r:id="rId20"/>
      <p:bold r:id="rId21"/>
      <p:italic r:id="rId22"/>
      <p:boldItalic r:id="rId23"/>
    </p:embeddedFont>
    <p:embeddedFont>
      <p:font typeface="Exo" panose="020B0604020202020204" charset="0"/>
      <p:regular r:id="rId24"/>
      <p:bold r:id="rId25"/>
      <p:italic r:id="rId26"/>
      <p:boldItalic r:id="rId27"/>
    </p:embeddedFont>
    <p:embeddedFont>
      <p:font typeface="Exo DemiBold" panose="020B0604020202020204" charset="0"/>
      <p:regular r:id="rId28"/>
      <p:bold r:id="rId29"/>
    </p:embeddedFont>
    <p:embeddedFont>
      <p:font typeface="Exo Light" panose="020B0604020202020204" charset="0"/>
      <p:regular r:id="rId30"/>
    </p:embeddedFont>
    <p:embeddedFont>
      <p:font typeface="Montserrat" panose="020B0604020202020204" charset="0"/>
      <p:regular r:id="rId31"/>
      <p:bold r:id="rId32"/>
      <p:italic r:id="rId33"/>
      <p:boldItalic r:id="rId34"/>
    </p:embeddedFont>
    <p:embeddedFont>
      <p:font typeface="Montserrat Light" panose="020B0604020202020204" charset="0"/>
      <p:regular r:id="rId35"/>
      <p:italic r:id="rId36"/>
    </p:embeddedFont>
    <p:embeddedFont>
      <p:font typeface="Montserrat Medium" panose="020B0604020202020204" charset="0"/>
      <p:regular r:id="rId37"/>
      <p:italic r:id="rId38"/>
    </p:embeddedFont>
    <p:embeddedFont>
      <p:font typeface="Montserrat SemiBold" panose="020B0604020202020204" charset="0"/>
      <p:regular r:id="rId39"/>
      <p:bold r:id="rId40"/>
      <p:italic r:id="rId41"/>
      <p:boldItalic r:id="rId42"/>
    </p:embeddedFont>
    <p:embeddedFont>
      <p:font typeface="Roboto" panose="020B0604020202020204" charset="0"/>
      <p:regular r:id="rId43"/>
      <p:bold r:id="rId44"/>
      <p:italic r:id="rId45"/>
      <p:boldItalic r:id="rId46"/>
    </p:embeddedFont>
    <p:embeddedFont>
      <p:font typeface="Roboto Condensed Light" panose="020B0604020202020204" charset="0"/>
      <p:regular r:id="rId47"/>
      <p:italic r:id="rId48"/>
    </p:embeddedFont>
  </p:embeddedFontLst>
  <p:defaultTex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70"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7"/>
    <a:srgbClr val="D9D9D9"/>
    <a:srgbClr val="E4ECF3"/>
    <a:srgbClr val="7BA5C6"/>
    <a:srgbClr val="D2E1EC"/>
    <a:srgbClr val="D9E5EE"/>
    <a:srgbClr val="717171"/>
    <a:srgbClr val="4A4A4A"/>
    <a:srgbClr val="2576B7"/>
    <a:srgbClr val="F8C4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263" autoAdjust="0"/>
    <p:restoredTop sz="96357" autoAdjust="0"/>
  </p:normalViewPr>
  <p:slideViewPr>
    <p:cSldViewPr snapToGrid="0">
      <p:cViewPr varScale="1">
        <p:scale>
          <a:sx n="114" d="100"/>
          <a:sy n="114" d="100"/>
        </p:scale>
        <p:origin x="1212" y="102"/>
      </p:cViewPr>
      <p:guideLst>
        <p:guide orient="horz" pos="377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font" Target="fonts/font28.fntdata"/><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font" Target="fonts/font10.fntdata"/><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font" Target="fonts/font26.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handoutMaster" Target="handoutMasters/handoutMaster1.xml"/><Relationship Id="rId31" Type="http://schemas.openxmlformats.org/officeDocument/2006/relationships/font" Target="fonts/font12.fntdata"/><Relationship Id="rId44" Type="http://schemas.openxmlformats.org/officeDocument/2006/relationships/font" Target="fonts/font25.fntdata"/><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 Id="rId48" Type="http://schemas.openxmlformats.org/officeDocument/2006/relationships/font" Target="fonts/font29.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font" Target="fonts/font27.fntdata"/><Relationship Id="rId20" Type="http://schemas.openxmlformats.org/officeDocument/2006/relationships/font" Target="fonts/font1.fntdata"/><Relationship Id="rId41"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4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6CC14E-2C76-C348-B733-D60DB68613D8}" type="doc">
      <dgm:prSet loTypeId="urn:microsoft.com/office/officeart/2005/8/layout/venn3" loCatId="list" qsTypeId="urn:microsoft.com/office/officeart/2005/8/quickstyle/simple1" qsCatId="simple" csTypeId="urn:microsoft.com/office/officeart/2005/8/colors/accent1_3" csCatId="accent1" phldr="1"/>
      <dgm:spPr/>
      <dgm:t>
        <a:bodyPr/>
        <a:lstStyle/>
        <a:p>
          <a:endParaRPr lang="en-US"/>
        </a:p>
      </dgm:t>
    </dgm:pt>
    <dgm:pt modelId="{EBD3DE20-51E8-1740-A368-6F5820780DCA}">
      <dgm:prSet phldrT="[Text]" custT="1"/>
      <dgm:spPr>
        <a:solidFill>
          <a:srgbClr val="2476B7">
            <a:shade val="80000"/>
            <a:alpha val="50000"/>
            <a:hueOff val="540860"/>
            <a:satOff val="-30395"/>
            <a:lumOff val="31899"/>
            <a:alphaOff val="0"/>
          </a:srgbClr>
        </a:solidFill>
        <a:ln w="12700" cap="flat" cmpd="sng" algn="ctr">
          <a:noFill/>
          <a:prstDash val="solid"/>
          <a:miter lim="800000"/>
        </a:ln>
        <a:effectLst/>
      </dgm:spPr>
      <dgm:t>
        <a:bodyPr spcFirstLastPara="0" vert="horz" wrap="square" lIns="0" tIns="25400" rIns="108000" bIns="25400" numCol="1" spcCol="1270" anchor="ctr" anchorCtr="0"/>
        <a:lstStyle/>
        <a:p>
          <a:pPr marL="0" lvl="0" indent="0" algn="ctr" defTabSz="889000">
            <a:lnSpc>
              <a:spcPct val="90000"/>
            </a:lnSpc>
            <a:spcBef>
              <a:spcPct val="0"/>
            </a:spcBef>
            <a:spcAft>
              <a:spcPct val="35000"/>
            </a:spcAft>
            <a:buNone/>
          </a:pPr>
          <a:r>
            <a:rPr lang="en-US" sz="1800" kern="1200" dirty="0">
              <a:solidFill>
                <a:srgbClr val="2576B7"/>
              </a:solidFill>
              <a:latin typeface="Montserrat" pitchFamily="2" charset="77"/>
              <a:ea typeface="+mn-ea"/>
              <a:cs typeface="+mn-cs"/>
            </a:rPr>
            <a:t>Non-Project Work</a:t>
          </a:r>
        </a:p>
      </dgm:t>
    </dgm:pt>
    <dgm:pt modelId="{D6AECAA8-E534-B140-BCA8-D8AA0D1B897B}" type="parTrans" cxnId="{31E008D6-9DDB-C046-A48C-AA9BFAF50E6D}">
      <dgm:prSet/>
      <dgm:spPr/>
      <dgm:t>
        <a:bodyPr/>
        <a:lstStyle/>
        <a:p>
          <a:endParaRPr lang="en-US" sz="2000">
            <a:solidFill>
              <a:srgbClr val="2576B7"/>
            </a:solidFill>
            <a:latin typeface="Montserrat" pitchFamily="2" charset="77"/>
          </a:endParaRPr>
        </a:p>
      </dgm:t>
    </dgm:pt>
    <dgm:pt modelId="{40DB7B52-2528-8344-9F64-6DCA53F35BF6}" type="sibTrans" cxnId="{31E008D6-9DDB-C046-A48C-AA9BFAF50E6D}">
      <dgm:prSet/>
      <dgm:spPr/>
      <dgm:t>
        <a:bodyPr/>
        <a:lstStyle/>
        <a:p>
          <a:endParaRPr lang="en-US" sz="2000">
            <a:solidFill>
              <a:srgbClr val="2576B7"/>
            </a:solidFill>
            <a:latin typeface="Montserrat" pitchFamily="2" charset="77"/>
          </a:endParaRPr>
        </a:p>
      </dgm:t>
    </dgm:pt>
    <dgm:pt modelId="{F2A86C2B-CACF-4D4B-A517-5022510A8AE2}">
      <dgm:prSet phldrT="[Text]" custT="1"/>
      <dgm:spPr>
        <a:solidFill>
          <a:schemeClr val="accent5">
            <a:alpha val="80000"/>
          </a:schemeClr>
        </a:solidFill>
        <a:ln>
          <a:noFill/>
        </a:ln>
      </dgm:spPr>
      <dgm:t>
        <a:bodyPr lIns="0" rIns="0"/>
        <a:lstStyle/>
        <a:p>
          <a:r>
            <a:rPr lang="en-US" sz="2000" b="1" dirty="0">
              <a:solidFill>
                <a:schemeClr val="bg1"/>
              </a:solidFill>
              <a:latin typeface="Montserrat" pitchFamily="2" charset="77"/>
            </a:rPr>
            <a:t>Day-to-Day </a:t>
          </a:r>
          <a:r>
            <a:rPr lang="en-US" sz="1800" b="1" dirty="0">
              <a:solidFill>
                <a:schemeClr val="bg1"/>
              </a:solidFill>
              <a:latin typeface="Montserrat" pitchFamily="2" charset="77"/>
            </a:rPr>
            <a:t>Projects</a:t>
          </a:r>
          <a:endParaRPr lang="en-US" sz="2000" b="1" dirty="0">
            <a:solidFill>
              <a:schemeClr val="bg1"/>
            </a:solidFill>
            <a:latin typeface="Montserrat" pitchFamily="2" charset="77"/>
          </a:endParaRPr>
        </a:p>
      </dgm:t>
    </dgm:pt>
    <dgm:pt modelId="{AA1EDDB8-F263-8B4E-933D-327387F9EE54}" type="parTrans" cxnId="{F9860B18-E230-6F44-9CA6-7FE8A4D6C236}">
      <dgm:prSet/>
      <dgm:spPr/>
      <dgm:t>
        <a:bodyPr/>
        <a:lstStyle/>
        <a:p>
          <a:endParaRPr lang="en-US" sz="2000">
            <a:solidFill>
              <a:srgbClr val="2576B7"/>
            </a:solidFill>
            <a:latin typeface="Montserrat" pitchFamily="2" charset="77"/>
          </a:endParaRPr>
        </a:p>
      </dgm:t>
    </dgm:pt>
    <dgm:pt modelId="{DE3D0165-E31C-8840-944F-86E7DB9E0C3A}" type="sibTrans" cxnId="{F9860B18-E230-6F44-9CA6-7FE8A4D6C236}">
      <dgm:prSet/>
      <dgm:spPr/>
      <dgm:t>
        <a:bodyPr/>
        <a:lstStyle/>
        <a:p>
          <a:endParaRPr lang="en-US" sz="2000">
            <a:solidFill>
              <a:srgbClr val="2576B7"/>
            </a:solidFill>
            <a:latin typeface="Montserrat" pitchFamily="2" charset="77"/>
          </a:endParaRPr>
        </a:p>
      </dgm:t>
    </dgm:pt>
    <dgm:pt modelId="{2A8EBEDC-DCDD-5746-A3A0-9964E82E9257}">
      <dgm:prSet phldrT="[Text]" custT="1"/>
      <dgm:spPr>
        <a:solidFill>
          <a:srgbClr val="2476B7">
            <a:shade val="80000"/>
            <a:alpha val="50000"/>
            <a:hueOff val="540860"/>
            <a:satOff val="-30395"/>
            <a:lumOff val="31899"/>
            <a:alphaOff val="0"/>
          </a:srgbClr>
        </a:solidFill>
        <a:ln w="12700" cap="flat" cmpd="sng" algn="ctr">
          <a:noFill/>
          <a:prstDash val="solid"/>
          <a:miter lim="800000"/>
        </a:ln>
        <a:effectLst/>
      </dgm:spPr>
      <dgm:t>
        <a:bodyPr spcFirstLastPara="0" vert="horz" wrap="square" lIns="108000" tIns="25400" rIns="0" bIns="25400" numCol="1" spcCol="1270" anchor="ctr" anchorCtr="0"/>
        <a:lstStyle/>
        <a:p>
          <a:pPr marL="0" lvl="0" indent="0" algn="ctr" defTabSz="889000">
            <a:lnSpc>
              <a:spcPct val="90000"/>
            </a:lnSpc>
            <a:spcBef>
              <a:spcPct val="0"/>
            </a:spcBef>
            <a:spcAft>
              <a:spcPct val="35000"/>
            </a:spcAft>
            <a:buNone/>
          </a:pPr>
          <a:r>
            <a:rPr lang="en-US" sz="1800" kern="1200" dirty="0">
              <a:solidFill>
                <a:srgbClr val="2576B7"/>
              </a:solidFill>
              <a:latin typeface="Montserrat" pitchFamily="2" charset="77"/>
              <a:ea typeface="+mn-ea"/>
              <a:cs typeface="+mn-cs"/>
            </a:rPr>
            <a:t>Major Projects</a:t>
          </a:r>
        </a:p>
      </dgm:t>
    </dgm:pt>
    <dgm:pt modelId="{555353E3-413C-A343-BDB9-8C066ED2B482}" type="parTrans" cxnId="{F6262186-186A-8145-82EE-4B7D884396E3}">
      <dgm:prSet/>
      <dgm:spPr/>
      <dgm:t>
        <a:bodyPr/>
        <a:lstStyle/>
        <a:p>
          <a:endParaRPr lang="en-US" sz="2000">
            <a:solidFill>
              <a:srgbClr val="2576B7"/>
            </a:solidFill>
            <a:latin typeface="Montserrat" pitchFamily="2" charset="77"/>
          </a:endParaRPr>
        </a:p>
      </dgm:t>
    </dgm:pt>
    <dgm:pt modelId="{55A9B5EA-1D16-D44C-9FB3-00F695DD1C71}" type="sibTrans" cxnId="{F6262186-186A-8145-82EE-4B7D884396E3}">
      <dgm:prSet/>
      <dgm:spPr/>
      <dgm:t>
        <a:bodyPr/>
        <a:lstStyle/>
        <a:p>
          <a:endParaRPr lang="en-US" sz="2000">
            <a:solidFill>
              <a:srgbClr val="2576B7"/>
            </a:solidFill>
            <a:latin typeface="Montserrat" pitchFamily="2" charset="77"/>
          </a:endParaRPr>
        </a:p>
      </dgm:t>
    </dgm:pt>
    <dgm:pt modelId="{49463F14-F75C-A742-A5BE-9A69FDE356EF}" type="pres">
      <dgm:prSet presAssocID="{446CC14E-2C76-C348-B733-D60DB68613D8}" presName="Name0" presStyleCnt="0">
        <dgm:presLayoutVars>
          <dgm:dir/>
          <dgm:resizeHandles val="exact"/>
        </dgm:presLayoutVars>
      </dgm:prSet>
      <dgm:spPr/>
    </dgm:pt>
    <dgm:pt modelId="{1DBFFB18-7842-FD44-8705-14C2F0FDCBD8}" type="pres">
      <dgm:prSet presAssocID="{EBD3DE20-51E8-1740-A368-6F5820780DCA}" presName="Name5" presStyleLbl="vennNode1" presStyleIdx="0" presStyleCnt="3">
        <dgm:presLayoutVars>
          <dgm:bulletEnabled val="1"/>
        </dgm:presLayoutVars>
      </dgm:prSet>
      <dgm:spPr>
        <a:xfrm>
          <a:off x="3267" y="1355932"/>
          <a:ext cx="2857629" cy="2857629"/>
        </a:xfrm>
        <a:prstGeom prst="ellipse">
          <a:avLst/>
        </a:prstGeom>
      </dgm:spPr>
    </dgm:pt>
    <dgm:pt modelId="{DCC9916C-379B-CE44-9231-826B3681E032}" type="pres">
      <dgm:prSet presAssocID="{40DB7B52-2528-8344-9F64-6DCA53F35BF6}" presName="space" presStyleCnt="0"/>
      <dgm:spPr/>
    </dgm:pt>
    <dgm:pt modelId="{783CCB37-149D-A247-BAA1-1ECCA1090D11}" type="pres">
      <dgm:prSet presAssocID="{F2A86C2B-CACF-4D4B-A517-5022510A8AE2}" presName="Name5" presStyleLbl="vennNode1" presStyleIdx="1" presStyleCnt="3" custLinFactNeighborY="484">
        <dgm:presLayoutVars>
          <dgm:bulletEnabled val="1"/>
        </dgm:presLayoutVars>
      </dgm:prSet>
      <dgm:spPr/>
    </dgm:pt>
    <dgm:pt modelId="{E510E4C7-9D09-584E-BE7D-E9FBEA6DBA02}" type="pres">
      <dgm:prSet presAssocID="{DE3D0165-E31C-8840-944F-86E7DB9E0C3A}" presName="space" presStyleCnt="0"/>
      <dgm:spPr/>
    </dgm:pt>
    <dgm:pt modelId="{61922EB9-BF03-8F4D-BC40-04641AB9C9F6}" type="pres">
      <dgm:prSet presAssocID="{2A8EBEDC-DCDD-5746-A3A0-9964E82E9257}" presName="Name5" presStyleLbl="vennNode1" presStyleIdx="2" presStyleCnt="3">
        <dgm:presLayoutVars>
          <dgm:bulletEnabled val="1"/>
        </dgm:presLayoutVars>
      </dgm:prSet>
      <dgm:spPr>
        <a:xfrm>
          <a:off x="4575475" y="1355932"/>
          <a:ext cx="2857629" cy="2857629"/>
        </a:xfrm>
        <a:prstGeom prst="ellipse">
          <a:avLst/>
        </a:prstGeom>
      </dgm:spPr>
    </dgm:pt>
  </dgm:ptLst>
  <dgm:cxnLst>
    <dgm:cxn modelId="{F9860B18-E230-6F44-9CA6-7FE8A4D6C236}" srcId="{446CC14E-2C76-C348-B733-D60DB68613D8}" destId="{F2A86C2B-CACF-4D4B-A517-5022510A8AE2}" srcOrd="1" destOrd="0" parTransId="{AA1EDDB8-F263-8B4E-933D-327387F9EE54}" sibTransId="{DE3D0165-E31C-8840-944F-86E7DB9E0C3A}"/>
    <dgm:cxn modelId="{05944525-F77A-334E-AB51-006B8D50BA8B}" type="presOf" srcId="{EBD3DE20-51E8-1740-A368-6F5820780DCA}" destId="{1DBFFB18-7842-FD44-8705-14C2F0FDCBD8}" srcOrd="0" destOrd="0" presId="urn:microsoft.com/office/officeart/2005/8/layout/venn3"/>
    <dgm:cxn modelId="{0E369628-F8DE-BC44-B64A-175198FF1793}" type="presOf" srcId="{F2A86C2B-CACF-4D4B-A517-5022510A8AE2}" destId="{783CCB37-149D-A247-BAA1-1ECCA1090D11}" srcOrd="0" destOrd="0" presId="urn:microsoft.com/office/officeart/2005/8/layout/venn3"/>
    <dgm:cxn modelId="{F6262186-186A-8145-82EE-4B7D884396E3}" srcId="{446CC14E-2C76-C348-B733-D60DB68613D8}" destId="{2A8EBEDC-DCDD-5746-A3A0-9964E82E9257}" srcOrd="2" destOrd="0" parTransId="{555353E3-413C-A343-BDB9-8C066ED2B482}" sibTransId="{55A9B5EA-1D16-D44C-9FB3-00F695DD1C71}"/>
    <dgm:cxn modelId="{36393D99-6733-354B-82F2-1556C1758C8B}" type="presOf" srcId="{446CC14E-2C76-C348-B733-D60DB68613D8}" destId="{49463F14-F75C-A742-A5BE-9A69FDE356EF}" srcOrd="0" destOrd="0" presId="urn:microsoft.com/office/officeart/2005/8/layout/venn3"/>
    <dgm:cxn modelId="{31E008D6-9DDB-C046-A48C-AA9BFAF50E6D}" srcId="{446CC14E-2C76-C348-B733-D60DB68613D8}" destId="{EBD3DE20-51E8-1740-A368-6F5820780DCA}" srcOrd="0" destOrd="0" parTransId="{D6AECAA8-E534-B140-BCA8-D8AA0D1B897B}" sibTransId="{40DB7B52-2528-8344-9F64-6DCA53F35BF6}"/>
    <dgm:cxn modelId="{A46293E1-9060-9040-921C-E9BEBC1D57CF}" type="presOf" srcId="{2A8EBEDC-DCDD-5746-A3A0-9964E82E9257}" destId="{61922EB9-BF03-8F4D-BC40-04641AB9C9F6}" srcOrd="0" destOrd="0" presId="urn:microsoft.com/office/officeart/2005/8/layout/venn3"/>
    <dgm:cxn modelId="{C8EA8FF8-6B46-9748-A34A-5B1BB345C4F2}" type="presParOf" srcId="{49463F14-F75C-A742-A5BE-9A69FDE356EF}" destId="{1DBFFB18-7842-FD44-8705-14C2F0FDCBD8}" srcOrd="0" destOrd="0" presId="urn:microsoft.com/office/officeart/2005/8/layout/venn3"/>
    <dgm:cxn modelId="{9C204CDE-BE20-454B-A6BF-F04493B507B3}" type="presParOf" srcId="{49463F14-F75C-A742-A5BE-9A69FDE356EF}" destId="{DCC9916C-379B-CE44-9231-826B3681E032}" srcOrd="1" destOrd="0" presId="urn:microsoft.com/office/officeart/2005/8/layout/venn3"/>
    <dgm:cxn modelId="{E3630F36-08E7-8F45-87DB-C0044A976333}" type="presParOf" srcId="{49463F14-F75C-A742-A5BE-9A69FDE356EF}" destId="{783CCB37-149D-A247-BAA1-1ECCA1090D11}" srcOrd="2" destOrd="0" presId="urn:microsoft.com/office/officeart/2005/8/layout/venn3"/>
    <dgm:cxn modelId="{7C8D9074-BEE8-934D-89E9-6F5CC117AC99}" type="presParOf" srcId="{49463F14-F75C-A742-A5BE-9A69FDE356EF}" destId="{E510E4C7-9D09-584E-BE7D-E9FBEA6DBA02}" srcOrd="3" destOrd="0" presId="urn:microsoft.com/office/officeart/2005/8/layout/venn3"/>
    <dgm:cxn modelId="{2A4209E9-54A1-0E49-885A-BD7D649987B6}" type="presParOf" srcId="{49463F14-F75C-A742-A5BE-9A69FDE356EF}" destId="{61922EB9-BF03-8F4D-BC40-04641AB9C9F6}"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FFB18-7842-FD44-8705-14C2F0FDCBD8}">
      <dsp:nvSpPr>
        <dsp:cNvPr id="0" name=""/>
        <dsp:cNvSpPr/>
      </dsp:nvSpPr>
      <dsp:spPr>
        <a:xfrm>
          <a:off x="3370674" y="829"/>
          <a:ext cx="1625227" cy="1625227"/>
        </a:xfrm>
        <a:prstGeom prst="ellipse">
          <a:avLst/>
        </a:prstGeom>
        <a:solidFill>
          <a:srgbClr val="2476B7">
            <a:shade val="80000"/>
            <a:alpha val="50000"/>
            <a:hueOff val="540860"/>
            <a:satOff val="-30395"/>
            <a:lumOff val="31899"/>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25400" rIns="108000" bIns="25400" numCol="1" spcCol="1270" anchor="ctr" anchorCtr="0">
          <a:noAutofit/>
        </a:bodyPr>
        <a:lstStyle/>
        <a:p>
          <a:pPr marL="0" lvl="0" indent="0" algn="ctr" defTabSz="889000">
            <a:lnSpc>
              <a:spcPct val="90000"/>
            </a:lnSpc>
            <a:spcBef>
              <a:spcPct val="0"/>
            </a:spcBef>
            <a:spcAft>
              <a:spcPct val="35000"/>
            </a:spcAft>
            <a:buNone/>
          </a:pPr>
          <a:r>
            <a:rPr lang="en-US" sz="1800" kern="1200" dirty="0">
              <a:solidFill>
                <a:srgbClr val="2576B7"/>
              </a:solidFill>
              <a:latin typeface="Montserrat" pitchFamily="2" charset="77"/>
              <a:ea typeface="+mn-ea"/>
              <a:cs typeface="+mn-cs"/>
            </a:rPr>
            <a:t>Non-Project Work</a:t>
          </a:r>
        </a:p>
      </dsp:txBody>
      <dsp:txXfrm>
        <a:off x="3608683" y="238838"/>
        <a:ext cx="1149209" cy="1149209"/>
      </dsp:txXfrm>
    </dsp:sp>
    <dsp:sp modelId="{783CCB37-149D-A247-BAA1-1ECCA1090D11}">
      <dsp:nvSpPr>
        <dsp:cNvPr id="0" name=""/>
        <dsp:cNvSpPr/>
      </dsp:nvSpPr>
      <dsp:spPr>
        <a:xfrm>
          <a:off x="4670857" y="1659"/>
          <a:ext cx="1625227" cy="1625227"/>
        </a:xfrm>
        <a:prstGeom prst="ellipse">
          <a:avLst/>
        </a:prstGeom>
        <a:solidFill>
          <a:schemeClr val="accent5">
            <a:alpha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Montserrat" pitchFamily="2" charset="77"/>
            </a:rPr>
            <a:t>Day-to-Day </a:t>
          </a:r>
          <a:r>
            <a:rPr lang="en-US" sz="1800" b="1" kern="1200" dirty="0">
              <a:solidFill>
                <a:schemeClr val="bg1"/>
              </a:solidFill>
              <a:latin typeface="Montserrat" pitchFamily="2" charset="77"/>
            </a:rPr>
            <a:t>Projects</a:t>
          </a:r>
          <a:endParaRPr lang="en-US" sz="2000" b="1" kern="1200" dirty="0">
            <a:solidFill>
              <a:schemeClr val="bg1"/>
            </a:solidFill>
            <a:latin typeface="Montserrat" pitchFamily="2" charset="77"/>
          </a:endParaRPr>
        </a:p>
      </dsp:txBody>
      <dsp:txXfrm>
        <a:off x="4908866" y="239668"/>
        <a:ext cx="1149209" cy="1149209"/>
      </dsp:txXfrm>
    </dsp:sp>
    <dsp:sp modelId="{61922EB9-BF03-8F4D-BC40-04641AB9C9F6}">
      <dsp:nvSpPr>
        <dsp:cNvPr id="0" name=""/>
        <dsp:cNvSpPr/>
      </dsp:nvSpPr>
      <dsp:spPr>
        <a:xfrm>
          <a:off x="5971039" y="829"/>
          <a:ext cx="1625227" cy="1625227"/>
        </a:xfrm>
        <a:prstGeom prst="ellipse">
          <a:avLst/>
        </a:prstGeom>
        <a:solidFill>
          <a:srgbClr val="2476B7">
            <a:shade val="80000"/>
            <a:alpha val="50000"/>
            <a:hueOff val="540860"/>
            <a:satOff val="-30395"/>
            <a:lumOff val="31899"/>
            <a:alphaOff val="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8000" tIns="25400" rIns="0" bIns="25400" numCol="1" spcCol="1270" anchor="ctr" anchorCtr="0">
          <a:noAutofit/>
        </a:bodyPr>
        <a:lstStyle/>
        <a:p>
          <a:pPr marL="0" lvl="0" indent="0" algn="ctr" defTabSz="889000">
            <a:lnSpc>
              <a:spcPct val="90000"/>
            </a:lnSpc>
            <a:spcBef>
              <a:spcPct val="0"/>
            </a:spcBef>
            <a:spcAft>
              <a:spcPct val="35000"/>
            </a:spcAft>
            <a:buNone/>
          </a:pPr>
          <a:r>
            <a:rPr lang="en-US" sz="1800" kern="1200" dirty="0">
              <a:solidFill>
                <a:srgbClr val="2576B7"/>
              </a:solidFill>
              <a:latin typeface="Montserrat" pitchFamily="2" charset="77"/>
              <a:ea typeface="+mn-ea"/>
              <a:cs typeface="+mn-cs"/>
            </a:rPr>
            <a:t>Major Projects</a:t>
          </a:r>
        </a:p>
      </dsp:txBody>
      <dsp:txXfrm>
        <a:off x="6209048" y="238838"/>
        <a:ext cx="1149209" cy="1149209"/>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4BFADC-759D-9A4E-9A09-AD89F1BCC0AE}"/>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D62EC22-1B51-694A-94D5-D4CB2538FD12}"/>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3421FBE2-D7AF-034E-A3E8-B3AFB8825F2F}" type="datetimeFigureOut">
              <a:rPr lang="en-US" smtClean="0"/>
              <a:t>9/16/2020</a:t>
            </a:fld>
            <a:endParaRPr lang="en-US" dirty="0"/>
          </a:p>
        </p:txBody>
      </p:sp>
      <p:sp>
        <p:nvSpPr>
          <p:cNvPr id="4" name="Footer Placeholder 3">
            <a:extLst>
              <a:ext uri="{FF2B5EF4-FFF2-40B4-BE49-F238E27FC236}">
                <a16:creationId xmlns:a16="http://schemas.microsoft.com/office/drawing/2014/main" id="{2202C9E9-64FF-014C-96CA-5B97C999C1FF}"/>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E38FAC2-6080-3440-A5EF-CDB292825895}"/>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A0D59A62-6DDC-664C-B490-E4412C3B9B65}" type="slidenum">
              <a:rPr lang="en-US" smtClean="0"/>
              <a:t>‹#›</a:t>
            </a:fld>
            <a:endParaRPr lang="en-US" dirty="0"/>
          </a:p>
        </p:txBody>
      </p:sp>
    </p:spTree>
    <p:extLst>
      <p:ext uri="{BB962C8B-B14F-4D97-AF65-F5344CB8AC3E}">
        <p14:creationId xmlns:p14="http://schemas.microsoft.com/office/powerpoint/2010/main" val="1233492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b="0" i="0">
                <a:latin typeface="Roboto Condensed Light" panose="02000000000000000000" pitchFamily="2" charset="0"/>
              </a:defRPr>
            </a:lvl1pPr>
          </a:lstStyle>
          <a:p>
            <a:endParaRPr lang="en-US" dirty="0"/>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b="0" i="0">
                <a:latin typeface="Roboto Condensed Light" panose="02000000000000000000" pitchFamily="2" charset="0"/>
              </a:defRPr>
            </a:lvl1pPr>
          </a:lstStyle>
          <a:p>
            <a:fld id="{F0A9609A-B772-C646-9832-EF91D164CC90}" type="datetimeFigureOut">
              <a:rPr lang="en-US" smtClean="0"/>
              <a:pPr/>
              <a:t>9/16/2020</a:t>
            </a:fld>
            <a:endParaRPr lang="en-US" dirty="0"/>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b="0" i="0">
                <a:latin typeface="Roboto Condensed Light" panose="02000000000000000000" pitchFamily="2" charset="0"/>
              </a:defRPr>
            </a:lvl1pPr>
          </a:lstStyle>
          <a:p>
            <a:endParaRPr lang="en-US" dirty="0"/>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b="0" i="0">
                <a:latin typeface="Roboto Condensed Light" panose="02000000000000000000" pitchFamily="2" charset="0"/>
              </a:defRPr>
            </a:lvl1pPr>
          </a:lstStyle>
          <a:p>
            <a:fld id="{06B0FC7D-8687-9A40-9CA8-0B2F00AB98E3}" type="slidenum">
              <a:rPr lang="en-US" smtClean="0"/>
              <a:pPr/>
              <a:t>‹#›</a:t>
            </a:fld>
            <a:endParaRPr lang="en-US" dirty="0"/>
          </a:p>
        </p:txBody>
      </p:sp>
    </p:spTree>
    <p:extLst>
      <p:ext uri="{BB962C8B-B14F-4D97-AF65-F5344CB8AC3E}">
        <p14:creationId xmlns:p14="http://schemas.microsoft.com/office/powerpoint/2010/main" val="231655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oboto Condensed Light" panose="02000000000000000000" pitchFamily="2" charset="0"/>
        <a:ea typeface="+mn-ea"/>
        <a:cs typeface="+mn-cs"/>
      </a:defRPr>
    </a:lvl1pPr>
    <a:lvl2pPr marL="457200" algn="l" defTabSz="914400" rtl="0" eaLnBrk="1" latinLnBrk="0" hangingPunct="1">
      <a:defRPr sz="1200" b="0" i="0" kern="1200">
        <a:solidFill>
          <a:schemeClr val="tx1"/>
        </a:solidFill>
        <a:latin typeface="Roboto Condensed Light" panose="02000000000000000000" pitchFamily="2" charset="0"/>
        <a:ea typeface="+mn-ea"/>
        <a:cs typeface="+mn-cs"/>
      </a:defRPr>
    </a:lvl2pPr>
    <a:lvl3pPr marL="914400" algn="l" defTabSz="914400" rtl="0" eaLnBrk="1" latinLnBrk="0" hangingPunct="1">
      <a:defRPr sz="1200" b="0" i="0" kern="1200">
        <a:solidFill>
          <a:schemeClr val="tx1"/>
        </a:solidFill>
        <a:latin typeface="Roboto Condensed Light" panose="02000000000000000000" pitchFamily="2" charset="0"/>
        <a:ea typeface="+mn-ea"/>
        <a:cs typeface="+mn-cs"/>
      </a:defRPr>
    </a:lvl3pPr>
    <a:lvl4pPr marL="1371600" algn="l" defTabSz="914400" rtl="0" eaLnBrk="1" latinLnBrk="0" hangingPunct="1">
      <a:defRPr sz="1200" b="0" i="0" kern="1200">
        <a:solidFill>
          <a:schemeClr val="tx1"/>
        </a:solidFill>
        <a:latin typeface="Roboto Condensed Light" panose="02000000000000000000" pitchFamily="2" charset="0"/>
        <a:ea typeface="+mn-ea"/>
        <a:cs typeface="+mn-cs"/>
      </a:defRPr>
    </a:lvl4pPr>
    <a:lvl5pPr marL="1828800" algn="l" defTabSz="914400" rtl="0" eaLnBrk="1" latinLnBrk="0" hangingPunct="1">
      <a:defRPr sz="1200" b="0" i="0" kern="1200">
        <a:solidFill>
          <a:schemeClr val="tx1"/>
        </a:solidFill>
        <a:latin typeface="Roboto Condensed Light"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a:t>
            </a:fld>
            <a:endParaRPr lang="en-US" dirty="0"/>
          </a:p>
        </p:txBody>
      </p:sp>
    </p:spTree>
    <p:extLst>
      <p:ext uri="{BB962C8B-B14F-4D97-AF65-F5344CB8AC3E}">
        <p14:creationId xmlns:p14="http://schemas.microsoft.com/office/powerpoint/2010/main" val="1409273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Roboto" panose="02000000000000000000" pitchFamily="2" charset="0"/>
              <a:ea typeface="Roboto" panose="02000000000000000000" pitchFamily="2" charset="0"/>
            </a:endParaRPr>
          </a:p>
        </p:txBody>
      </p:sp>
      <p:sp>
        <p:nvSpPr>
          <p:cNvPr id="4" name="Slide Number Placeholder 3"/>
          <p:cNvSpPr>
            <a:spLocks noGrp="1"/>
          </p:cNvSpPr>
          <p:nvPr>
            <p:ph type="sldNum" sz="quarter" idx="5"/>
          </p:nvPr>
        </p:nvSpPr>
        <p:spPr/>
        <p:txBody>
          <a:bodyPr/>
          <a:lstStyle/>
          <a:p>
            <a:fld id="{06B0FC7D-8687-9A40-9CA8-0B2F00AB98E3}" type="slidenum">
              <a:rPr lang="en-US" smtClean="0"/>
              <a:pPr/>
              <a:t>2</a:t>
            </a:fld>
            <a:endParaRPr lang="en-US" dirty="0"/>
          </a:p>
        </p:txBody>
      </p:sp>
    </p:spTree>
    <p:extLst>
      <p:ext uri="{BB962C8B-B14F-4D97-AF65-F5344CB8AC3E}">
        <p14:creationId xmlns:p14="http://schemas.microsoft.com/office/powerpoint/2010/main" val="372071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3</a:t>
            </a:fld>
            <a:endParaRPr lang="en-US" dirty="0"/>
          </a:p>
        </p:txBody>
      </p:sp>
    </p:spTree>
    <p:extLst>
      <p:ext uri="{BB962C8B-B14F-4D97-AF65-F5344CB8AC3E}">
        <p14:creationId xmlns:p14="http://schemas.microsoft.com/office/powerpoint/2010/main" val="1675426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4</a:t>
            </a:fld>
            <a:endParaRPr lang="en-US" dirty="0"/>
          </a:p>
        </p:txBody>
      </p:sp>
    </p:spTree>
    <p:extLst>
      <p:ext uri="{BB962C8B-B14F-4D97-AF65-F5344CB8AC3E}">
        <p14:creationId xmlns:p14="http://schemas.microsoft.com/office/powerpoint/2010/main" val="4078213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5</a:t>
            </a:fld>
            <a:endParaRPr lang="en-US" dirty="0"/>
          </a:p>
        </p:txBody>
      </p:sp>
    </p:spTree>
    <p:extLst>
      <p:ext uri="{BB962C8B-B14F-4D97-AF65-F5344CB8AC3E}">
        <p14:creationId xmlns:p14="http://schemas.microsoft.com/office/powerpoint/2010/main" val="177570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t>10</a:t>
            </a:fld>
            <a:endParaRPr lang="en-US" dirty="0"/>
          </a:p>
        </p:txBody>
      </p:sp>
    </p:spTree>
    <p:extLst>
      <p:ext uri="{BB962C8B-B14F-4D97-AF65-F5344CB8AC3E}">
        <p14:creationId xmlns:p14="http://schemas.microsoft.com/office/powerpoint/2010/main" val="3817834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12</a:t>
            </a:fld>
            <a:endParaRPr lang="en-US" dirty="0"/>
          </a:p>
        </p:txBody>
      </p:sp>
    </p:spTree>
    <p:extLst>
      <p:ext uri="{BB962C8B-B14F-4D97-AF65-F5344CB8AC3E}">
        <p14:creationId xmlns:p14="http://schemas.microsoft.com/office/powerpoint/2010/main" val="18182366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accenture.com/SiteCollectionDocuments/PDF/OutlookPDF_AgileOrganization_02" TargetMode="External"/><Relationship Id="rId2" Type="http://schemas.openxmlformats.org/officeDocument/2006/relationships/hyperlink" Target="http://www.forbes.com/sites/joshbersin/2013/05/06/time-to-scrap-performance-" TargetMode="External"/><Relationship Id="rId1" Type="http://schemas.openxmlformats.org/officeDocument/2006/relationships/slideMaster" Target="../slideMasters/slideMaster3.xml"/><Relationship Id="rId6" Type="http://schemas.openxmlformats.org/officeDocument/2006/relationships/hyperlink" Target="http://ryanestis.com/adobe-interview/" TargetMode="External"/><Relationship Id="rId5" Type="http://schemas.openxmlformats.org/officeDocument/2006/relationships/hyperlink" Target="http://www.forbes.com/sites/stevedenning/2012/04/17/" TargetMode="External"/><Relationship Id="rId4" Type="http://schemas.openxmlformats.org/officeDocument/2006/relationships/hyperlink" Target="http://www.huffingtonpost.com/samuel-culbert/performance-"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Light-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CED198-04B0-1D4B-9CF9-27BE895D0690}"/>
              </a:ext>
            </a:extLst>
          </p:cNvPr>
          <p:cNvSpPr>
            <a:spLocks noGrp="1"/>
          </p:cNvSpPr>
          <p:nvPr>
            <p:ph type="body" sz="quarter" idx="10" hasCustomPrompt="1"/>
          </p:nvPr>
        </p:nvSpPr>
        <p:spPr>
          <a:xfrm>
            <a:off x="650874" y="1391732"/>
            <a:ext cx="7385845" cy="1306512"/>
          </a:xfrm>
          <a:prstGeom prst="rect">
            <a:avLst/>
          </a:prstGeom>
        </p:spPr>
        <p:txBody>
          <a:bodyPr/>
          <a:lstStyle>
            <a:lvl1pPr>
              <a:lnSpc>
                <a:spcPts val="4500"/>
              </a:lnSpc>
              <a:defRPr sz="4400" b="1" i="0">
                <a:solidFill>
                  <a:srgbClr val="2576B7"/>
                </a:solidFill>
                <a:latin typeface="Montserrat SemiBold" pitchFamily="2" charset="77"/>
              </a:defRPr>
            </a:lvl1pPr>
            <a:lvl2pPr>
              <a:defRPr sz="4400" b="1" i="0">
                <a:solidFill>
                  <a:schemeClr val="bg1"/>
                </a:solidFill>
                <a:latin typeface="Montserrat SemiBold" pitchFamily="2" charset="77"/>
              </a:defRPr>
            </a:lvl2pPr>
            <a:lvl3pPr>
              <a:defRPr sz="4400" b="1" i="0">
                <a:solidFill>
                  <a:schemeClr val="bg1"/>
                </a:solidFill>
                <a:latin typeface="Montserrat SemiBold" pitchFamily="2" charset="77"/>
              </a:defRPr>
            </a:lvl3pPr>
            <a:lvl4pPr>
              <a:defRPr sz="4400" b="1" i="0">
                <a:solidFill>
                  <a:schemeClr val="bg1"/>
                </a:solidFill>
                <a:latin typeface="Montserrat SemiBold" pitchFamily="2" charset="77"/>
              </a:defRPr>
            </a:lvl4pPr>
            <a:lvl5pPr>
              <a:defRPr sz="4400" b="1" i="0">
                <a:solidFill>
                  <a:schemeClr val="bg1"/>
                </a:solidFill>
                <a:latin typeface="Montserrat SemiBold" pitchFamily="2" charset="77"/>
              </a:defRPr>
            </a:lvl5pPr>
          </a:lstStyle>
          <a:p>
            <a:pPr lvl="0"/>
            <a:r>
              <a:rPr lang="en-US"/>
              <a:t>Observe The Evolution of Quantum Capacity</a:t>
            </a:r>
          </a:p>
        </p:txBody>
      </p:sp>
      <p:sp>
        <p:nvSpPr>
          <p:cNvPr id="5" name="Text Placeholder 12">
            <a:extLst>
              <a:ext uri="{FF2B5EF4-FFF2-40B4-BE49-F238E27FC236}">
                <a16:creationId xmlns:a16="http://schemas.microsoft.com/office/drawing/2014/main" id="{A4CCF3E3-77ED-8B47-BA4F-C8AA5DC7EF51}"/>
              </a:ext>
            </a:extLst>
          </p:cNvPr>
          <p:cNvSpPr>
            <a:spLocks noGrp="1"/>
          </p:cNvSpPr>
          <p:nvPr>
            <p:ph type="body" sz="quarter" idx="11" hasCustomPrompt="1"/>
          </p:nvPr>
        </p:nvSpPr>
        <p:spPr>
          <a:xfrm>
            <a:off x="650875" y="2794290"/>
            <a:ext cx="5703626" cy="1893887"/>
          </a:xfrm>
          <a:prstGeom prst="rect">
            <a:avLst/>
          </a:prstGeom>
        </p:spPr>
        <p:txBody>
          <a:bodyPr/>
          <a:lstStyle>
            <a:lvl1pPr>
              <a:lnSpc>
                <a:spcPts val="3000"/>
              </a:lnSpc>
              <a:defRPr sz="2400" b="0" i="0">
                <a:solidFill>
                  <a:srgbClr val="858585"/>
                </a:solidFill>
                <a:latin typeface="Exo Light" pitchFamily="2" charset="77"/>
              </a:defRPr>
            </a:lvl1pPr>
            <a:lvl2pPr>
              <a:defRPr sz="3000" b="0" i="0">
                <a:solidFill>
                  <a:schemeClr val="bg1"/>
                </a:solidFill>
                <a:latin typeface="Exo Light" pitchFamily="2" charset="77"/>
              </a:defRPr>
            </a:lvl2pPr>
            <a:lvl3pPr>
              <a:defRPr sz="3000" b="0" i="0">
                <a:solidFill>
                  <a:schemeClr val="bg1"/>
                </a:solidFill>
                <a:latin typeface="Exo Light" pitchFamily="2" charset="77"/>
              </a:defRPr>
            </a:lvl3pPr>
            <a:lvl4pPr>
              <a:defRPr sz="3000" b="0" i="0">
                <a:solidFill>
                  <a:schemeClr val="bg1"/>
                </a:solidFill>
                <a:latin typeface="Exo Light" pitchFamily="2" charset="77"/>
              </a:defRPr>
            </a:lvl4pPr>
            <a:lvl5pPr>
              <a:defRPr sz="3000" b="0" i="0">
                <a:solidFill>
                  <a:schemeClr val="bg1"/>
                </a:solidFill>
                <a:latin typeface="Exo Light" pitchFamily="2" charset="77"/>
              </a:defRPr>
            </a:lvl5pPr>
          </a:lstStyle>
          <a:p>
            <a:pPr lvl="0"/>
            <a:r>
              <a:rPr lang="en-US"/>
              <a:t>Keep track of a transformational technology as it evolves.</a:t>
            </a:r>
          </a:p>
        </p:txBody>
      </p:sp>
    </p:spTree>
    <p:extLst>
      <p:ext uri="{BB962C8B-B14F-4D97-AF65-F5344CB8AC3E}">
        <p14:creationId xmlns:p14="http://schemas.microsoft.com/office/powerpoint/2010/main" val="1503973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Phases - 2">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6F24D62-0AF3-0345-8903-F5D9E8017FFF}"/>
              </a:ext>
            </a:extLst>
          </p:cNvPr>
          <p:cNvSpPr/>
          <p:nvPr userDrawn="1"/>
        </p:nvSpPr>
        <p:spPr>
          <a:xfrm>
            <a:off x="9105899" y="0"/>
            <a:ext cx="3087687"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pic>
        <p:nvPicPr>
          <p:cNvPr id="21" name="Picture 20">
            <a:extLst>
              <a:ext uri="{FF2B5EF4-FFF2-40B4-BE49-F238E27FC236}">
                <a16:creationId xmlns:a16="http://schemas.microsoft.com/office/drawing/2014/main" id="{F47C9913-5718-874D-9BAB-81EE03C551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088" y="1697742"/>
            <a:ext cx="10581003" cy="3971319"/>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8480612" cy="519691"/>
          </a:xfrm>
        </p:spPr>
        <p:txBody>
          <a:bodyPr>
            <a:noAutofit/>
          </a:bodyPr>
          <a:lstStyle>
            <a:lvl1pPr>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4088" y="1177271"/>
            <a:ext cx="5686987" cy="456696"/>
          </a:xfrm>
          <a:prstGeom prst="rect">
            <a:avLst/>
          </a:prstGeom>
        </p:spPr>
        <p:txBody>
          <a:bodyPr lIns="0" tIns="0" rIns="0" bIns="0">
            <a:noAutofit/>
          </a:bodyPr>
          <a:lstStyle>
            <a:lvl1pPr marL="0" indent="0">
              <a:lnSpc>
                <a:spcPts val="24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 name="Text Placeholder 14">
            <a:extLst>
              <a:ext uri="{FF2B5EF4-FFF2-40B4-BE49-F238E27FC236}">
                <a16:creationId xmlns:a16="http://schemas.microsoft.com/office/drawing/2014/main" id="{74E863AB-F0D1-E945-8334-6F5A93C81567}"/>
              </a:ext>
            </a:extLst>
          </p:cNvPr>
          <p:cNvSpPr>
            <a:spLocks noGrp="1"/>
          </p:cNvSpPr>
          <p:nvPr>
            <p:ph type="body" sz="quarter" idx="12"/>
          </p:nvPr>
        </p:nvSpPr>
        <p:spPr>
          <a:xfrm>
            <a:off x="9362364" y="662318"/>
            <a:ext cx="2531187" cy="5397288"/>
          </a:xfrm>
          <a:prstGeom prst="rect">
            <a:avLst/>
          </a:prstGeom>
        </p:spPr>
        <p:txBody>
          <a:bodyPr lIns="0" tIns="0" rIns="0" bIns="0" numCol="1" spcCol="360000">
            <a:noAutofit/>
          </a:bodyPr>
          <a:lstStyle>
            <a:lvl1pPr marL="0" indent="0">
              <a:lnSpc>
                <a:spcPts val="15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7FE01B4F-8E1F-F042-BF85-9A8AB98BB643}"/>
              </a:ext>
            </a:extLst>
          </p:cNvPr>
          <p:cNvSpPr>
            <a:spLocks noGrp="1"/>
          </p:cNvSpPr>
          <p:nvPr>
            <p:ph type="body" sz="quarter" idx="13"/>
          </p:nvPr>
        </p:nvSpPr>
        <p:spPr>
          <a:xfrm>
            <a:off x="383858" y="1563763"/>
            <a:ext cx="5677217" cy="473616"/>
          </a:xfrm>
          <a:prstGeom prst="rect">
            <a:avLst/>
          </a:prstGeom>
        </p:spPr>
        <p:txBody>
          <a:bodyPr lIns="0" tIns="0" rIns="0" bIns="0">
            <a:noAutofit/>
          </a:bodyPr>
          <a:lstStyle>
            <a:lvl1pPr marL="0" indent="0">
              <a:lnSpc>
                <a:spcPts val="14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383858" y="5715000"/>
            <a:ext cx="5677217" cy="473616"/>
          </a:xfrm>
          <a:prstGeom prst="rect">
            <a:avLst/>
          </a:prstGeom>
        </p:spPr>
        <p:txBody>
          <a:bodyPr lIns="0" tIns="0" rIns="0" bIns="0">
            <a:noAutofit/>
          </a:bodyPr>
          <a:lstStyle>
            <a:lvl1pPr marL="0" indent="0">
              <a:lnSpc>
                <a:spcPts val="14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C4C6D666-F1FC-4C45-8814-EC78F26C85BE}"/>
              </a:ext>
            </a:extLst>
          </p:cNvPr>
          <p:cNvSpPr>
            <a:spLocks noGrp="1"/>
          </p:cNvSpPr>
          <p:nvPr>
            <p:ph type="body" sz="quarter" idx="15"/>
          </p:nvPr>
        </p:nvSpPr>
        <p:spPr>
          <a:xfrm>
            <a:off x="381793" y="5943600"/>
            <a:ext cx="5679281" cy="685800"/>
          </a:xfrm>
          <a:prstGeom prst="rect">
            <a:avLst/>
          </a:prstGeom>
        </p:spPr>
        <p:txBody>
          <a:bodyPr lIns="0" tIns="0" rIns="0" bIns="0" numCol="2" spcCol="360000">
            <a:noAutofit/>
          </a:bodyPr>
          <a:lstStyle>
            <a:lvl1pPr marL="0" indent="0">
              <a:lnSpc>
                <a:spcPts val="1800"/>
              </a:lnSpc>
              <a:buNone/>
              <a:defRPr sz="1400" b="0" i="0">
                <a:solidFill>
                  <a:srgbClr val="4B4B4B"/>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7">
            <a:extLst>
              <a:ext uri="{FF2B5EF4-FFF2-40B4-BE49-F238E27FC236}">
                <a16:creationId xmlns:a16="http://schemas.microsoft.com/office/drawing/2014/main" id="{C88F8756-2789-9C44-8E94-B8F2D55E69A4}"/>
              </a:ext>
            </a:extLst>
          </p:cNvPr>
          <p:cNvSpPr>
            <a:spLocks noGrp="1"/>
          </p:cNvSpPr>
          <p:nvPr>
            <p:ph type="body" sz="quarter" idx="16"/>
          </p:nvPr>
        </p:nvSpPr>
        <p:spPr>
          <a:xfrm>
            <a:off x="2146390" y="3088263"/>
            <a:ext cx="2076769" cy="371902"/>
          </a:xfrm>
          <a:prstGeom prst="rect">
            <a:avLst/>
          </a:prstGeom>
        </p:spPr>
        <p:txBody>
          <a:bodyPr lIns="0" tIns="0" rIns="0" bIns="0">
            <a:noAutofit/>
          </a:bodyPr>
          <a:lstStyle>
            <a:lvl1pPr marL="0" indent="0" algn="ctr">
              <a:lnSpc>
                <a:spcPts val="2000"/>
              </a:lnSpc>
              <a:buNone/>
              <a:defRPr sz="20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 Placeholder 17">
            <a:extLst>
              <a:ext uri="{FF2B5EF4-FFF2-40B4-BE49-F238E27FC236}">
                <a16:creationId xmlns:a16="http://schemas.microsoft.com/office/drawing/2014/main" id="{2562FEB0-7A4E-064A-9714-05D7FEABEEE0}"/>
              </a:ext>
            </a:extLst>
          </p:cNvPr>
          <p:cNvSpPr>
            <a:spLocks noGrp="1"/>
          </p:cNvSpPr>
          <p:nvPr>
            <p:ph type="body" sz="quarter" idx="17"/>
          </p:nvPr>
        </p:nvSpPr>
        <p:spPr>
          <a:xfrm>
            <a:off x="2275454" y="3368040"/>
            <a:ext cx="1818640" cy="1048604"/>
          </a:xfrm>
          <a:prstGeom prst="rect">
            <a:avLst/>
          </a:prstGeom>
        </p:spPr>
        <p:txBody>
          <a:bodyPr lIns="0" tIns="0" rIns="0" bIns="0">
            <a:noAutofit/>
          </a:bodyPr>
          <a:lstStyle>
            <a:lvl1pPr marL="0" indent="0" algn="ctr">
              <a:lnSpc>
                <a:spcPts val="15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7">
            <a:extLst>
              <a:ext uri="{FF2B5EF4-FFF2-40B4-BE49-F238E27FC236}">
                <a16:creationId xmlns:a16="http://schemas.microsoft.com/office/drawing/2014/main" id="{95180202-FB5D-F94C-BB6D-AEA8675BF86A}"/>
              </a:ext>
            </a:extLst>
          </p:cNvPr>
          <p:cNvSpPr>
            <a:spLocks noGrp="1"/>
          </p:cNvSpPr>
          <p:nvPr>
            <p:ph type="body" sz="quarter" idx="18"/>
          </p:nvPr>
        </p:nvSpPr>
        <p:spPr>
          <a:xfrm>
            <a:off x="4757510" y="3088263"/>
            <a:ext cx="2076769" cy="371902"/>
          </a:xfrm>
          <a:prstGeom prst="rect">
            <a:avLst/>
          </a:prstGeom>
        </p:spPr>
        <p:txBody>
          <a:bodyPr lIns="0" tIns="0" rIns="0" bIns="0">
            <a:noAutofit/>
          </a:bodyPr>
          <a:lstStyle>
            <a:lvl1pPr marL="0" indent="0" algn="ctr">
              <a:lnSpc>
                <a:spcPts val="2000"/>
              </a:lnSpc>
              <a:buNone/>
              <a:defRPr sz="20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8" name="Text Placeholder 17">
            <a:extLst>
              <a:ext uri="{FF2B5EF4-FFF2-40B4-BE49-F238E27FC236}">
                <a16:creationId xmlns:a16="http://schemas.microsoft.com/office/drawing/2014/main" id="{58E8B607-4E77-764D-9F28-AFB22E9A0527}"/>
              </a:ext>
            </a:extLst>
          </p:cNvPr>
          <p:cNvSpPr>
            <a:spLocks noGrp="1"/>
          </p:cNvSpPr>
          <p:nvPr>
            <p:ph type="body" sz="quarter" idx="19"/>
          </p:nvPr>
        </p:nvSpPr>
        <p:spPr>
          <a:xfrm>
            <a:off x="4886574" y="3368040"/>
            <a:ext cx="1818640" cy="1048604"/>
          </a:xfrm>
          <a:prstGeom prst="rect">
            <a:avLst/>
          </a:prstGeom>
        </p:spPr>
        <p:txBody>
          <a:bodyPr lIns="0" tIns="0" rIns="0" bIns="0">
            <a:noAutofit/>
          </a:bodyPr>
          <a:lstStyle>
            <a:lvl1pPr marL="0" indent="0" algn="ctr">
              <a:lnSpc>
                <a:spcPts val="15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Holder 6">
            <a:extLst>
              <a:ext uri="{FF2B5EF4-FFF2-40B4-BE49-F238E27FC236}">
                <a16:creationId xmlns:a16="http://schemas.microsoft.com/office/drawing/2014/main" id="{94805AE4-06B1-7546-8C5F-ADD7FAA6B4BE}"/>
              </a:ext>
            </a:extLst>
          </p:cNvPr>
          <p:cNvSpPr>
            <a:spLocks noGrp="1"/>
          </p:cNvSpPr>
          <p:nvPr>
            <p:ph type="sldNum" sz="quarter" idx="4"/>
          </p:nvPr>
        </p:nvSpPr>
        <p:spPr>
          <a:xfrm>
            <a:off x="9649607" y="6453854"/>
            <a:ext cx="2240706" cy="121252"/>
          </a:xfrm>
          <a:prstGeom prst="rect">
            <a:avLst/>
          </a:prstGeom>
        </p:spPr>
        <p:txBody>
          <a:bodyPr wrap="square" lIns="0" tIns="0" rIns="0" bIns="0">
            <a:noAutofit/>
          </a:bodyPr>
          <a:lstStyle>
            <a:lvl1pPr algn="r">
              <a:defRPr sz="788" b="0" i="0" spc="0" baseline="0">
                <a:solidFill>
                  <a:schemeClr val="bg1"/>
                </a:solidFill>
                <a:latin typeface="Exo" pitchFamily="2" charset="77"/>
                <a:cs typeface="Arial"/>
              </a:defRPr>
            </a:lvl1pPr>
          </a:lstStyle>
          <a:p>
            <a:pPr marL="7701">
              <a:spcBef>
                <a:spcPts val="161"/>
              </a:spcBef>
              <a:tabLst>
                <a:tab pos="1309603" algn="l"/>
              </a:tabLst>
            </a:pPr>
            <a:r>
              <a:rPr lang="en-CA" dirty="0"/>
              <a:t>Info-Tech Research Group   |   </a:t>
            </a:r>
            <a:fld id="{81D60167-4931-47E6-BA6A-407CBD079E47}" type="slidenum">
              <a:rPr smtClean="0">
                <a:cs typeface="Arial" panose="020B0604020202020204" pitchFamily="34" charset="0"/>
              </a:rPr>
              <a:pPr marL="7701">
                <a:spcBef>
                  <a:spcPts val="161"/>
                </a:spcBef>
                <a:tabLst>
                  <a:tab pos="1309603" algn="l"/>
                </a:tabLst>
              </a:pPr>
              <a:t>‹#›</a:t>
            </a:fld>
            <a:endParaRPr dirty="0">
              <a:cs typeface="Arial" panose="020B0604020202020204" pitchFamily="34" charset="0"/>
            </a:endParaRPr>
          </a:p>
        </p:txBody>
      </p:sp>
    </p:spTree>
    <p:extLst>
      <p:ext uri="{BB962C8B-B14F-4D97-AF65-F5344CB8AC3E}">
        <p14:creationId xmlns:p14="http://schemas.microsoft.com/office/powerpoint/2010/main" val="1061654157"/>
      </p:ext>
    </p:extLst>
  </p:cSld>
  <p:clrMapOvr>
    <a:masterClrMapping/>
  </p:clrMapOvr>
  <p:extLst>
    <p:ext uri="{DCECCB84-F9BA-43D5-87BE-67443E8EF086}">
      <p15:sldGuideLst xmlns:p15="http://schemas.microsoft.com/office/powerpoint/2012/main">
        <p15:guide id="1" orient="horz" pos="8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seStudy-Overview">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933AFED-7F68-D14D-8FF8-7CF369A24AA9}"/>
              </a:ext>
            </a:extLst>
          </p:cNvPr>
          <p:cNvSpPr/>
          <p:nvPr userDrawn="1"/>
        </p:nvSpPr>
        <p:spPr>
          <a:xfrm>
            <a:off x="467837" y="2211573"/>
            <a:ext cx="3678865" cy="3891517"/>
          </a:xfrm>
          <a:prstGeom prst="rect">
            <a:avLst/>
          </a:prstGeom>
          <a:gradFill>
            <a:gsLst>
              <a:gs pos="0">
                <a:srgbClr val="F17A26">
                  <a:alpha val="19000"/>
                </a:srgbClr>
              </a:gs>
              <a:gs pos="55000">
                <a:srgbClr val="F17A26">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6" name="Rectangle 25">
            <a:extLst>
              <a:ext uri="{FF2B5EF4-FFF2-40B4-BE49-F238E27FC236}">
                <a16:creationId xmlns:a16="http://schemas.microsoft.com/office/drawing/2014/main" id="{B38A9B09-49D1-CE44-A049-6DA802C9A72D}"/>
              </a:ext>
            </a:extLst>
          </p:cNvPr>
          <p:cNvSpPr/>
          <p:nvPr userDrawn="1"/>
        </p:nvSpPr>
        <p:spPr>
          <a:xfrm>
            <a:off x="4354834" y="2200941"/>
            <a:ext cx="3678865" cy="3891517"/>
          </a:xfrm>
          <a:prstGeom prst="rect">
            <a:avLst/>
          </a:prstGeom>
          <a:gradFill>
            <a:gsLst>
              <a:gs pos="0">
                <a:srgbClr val="299D48">
                  <a:alpha val="17000"/>
                </a:srgbClr>
              </a:gs>
              <a:gs pos="55000">
                <a:srgbClr val="299D48">
                  <a:alpha val="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0ED9F603-5D1D-774A-BC2E-2BB19F77B19A}"/>
              </a:ext>
            </a:extLst>
          </p:cNvPr>
          <p:cNvSpPr>
            <a:spLocks noGrp="1"/>
          </p:cNvSpPr>
          <p:nvPr>
            <p:ph type="title"/>
          </p:nvPr>
        </p:nvSpPr>
        <p:spPr>
          <a:xfrm>
            <a:off x="354106" y="530021"/>
            <a:ext cx="4983207" cy="1130188"/>
          </a:xfrm>
        </p:spPr>
        <p:txBody>
          <a:bodyPr>
            <a:noAutofit/>
          </a:bodyPr>
          <a:lstStyle>
            <a:lvl1pPr>
              <a:defRPr b="0" i="0"/>
            </a:lvl1pPr>
          </a:lstStyle>
          <a:p>
            <a:r>
              <a:rPr lang="en-US"/>
              <a:t>Click to edit Master title style</a:t>
            </a:r>
          </a:p>
        </p:txBody>
      </p:sp>
      <p:sp>
        <p:nvSpPr>
          <p:cNvPr id="49" name="Text Placeholder 12">
            <a:extLst>
              <a:ext uri="{FF2B5EF4-FFF2-40B4-BE49-F238E27FC236}">
                <a16:creationId xmlns:a16="http://schemas.microsoft.com/office/drawing/2014/main" id="{83E3CE5B-BC3A-9749-A3C9-0981EBB0D25F}"/>
              </a:ext>
            </a:extLst>
          </p:cNvPr>
          <p:cNvSpPr>
            <a:spLocks noGrp="1"/>
          </p:cNvSpPr>
          <p:nvPr>
            <p:ph type="body" sz="quarter" idx="15"/>
          </p:nvPr>
        </p:nvSpPr>
        <p:spPr>
          <a:xfrm>
            <a:off x="7995991" y="1124222"/>
            <a:ext cx="1411479" cy="381201"/>
          </a:xfrm>
          <a:prstGeom prst="rect">
            <a:avLst/>
          </a:prstGeom>
        </p:spPr>
        <p:txBody>
          <a:bodyPr lIns="0" tIns="0" rIns="0" bIns="0">
            <a:noAutofit/>
          </a:bodyPr>
          <a:lstStyle>
            <a:lvl1pPr marL="0" indent="0" algn="l">
              <a:buNone/>
              <a:defRPr sz="12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0" name="Text Placeholder 12">
            <a:extLst>
              <a:ext uri="{FF2B5EF4-FFF2-40B4-BE49-F238E27FC236}">
                <a16:creationId xmlns:a16="http://schemas.microsoft.com/office/drawing/2014/main" id="{94D26957-23BC-244C-9C15-BD8319838C87}"/>
              </a:ext>
            </a:extLst>
          </p:cNvPr>
          <p:cNvSpPr>
            <a:spLocks noGrp="1"/>
          </p:cNvSpPr>
          <p:nvPr>
            <p:ph type="body" sz="quarter" idx="16" hasCustomPrompt="1"/>
          </p:nvPr>
        </p:nvSpPr>
        <p:spPr>
          <a:xfrm>
            <a:off x="7995993" y="977814"/>
            <a:ext cx="1364984" cy="138064"/>
          </a:xfrm>
          <a:prstGeom prst="rect">
            <a:avLst/>
          </a:prstGeom>
        </p:spPr>
        <p:txBody>
          <a:bodyPr lIns="0" tIns="0" rIns="0" bIns="0">
            <a:noAutofit/>
          </a:bodyPr>
          <a:lstStyle>
            <a:lvl1pPr marL="0" indent="0" algn="l">
              <a:buNone/>
              <a:defRPr sz="8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INDUSTRY</a:t>
            </a:r>
          </a:p>
        </p:txBody>
      </p:sp>
      <p:sp>
        <p:nvSpPr>
          <p:cNvPr id="51" name="Text Placeholder 12">
            <a:extLst>
              <a:ext uri="{FF2B5EF4-FFF2-40B4-BE49-F238E27FC236}">
                <a16:creationId xmlns:a16="http://schemas.microsoft.com/office/drawing/2014/main" id="{1AEFA7E8-5374-634A-90A1-FBA969346214}"/>
              </a:ext>
            </a:extLst>
          </p:cNvPr>
          <p:cNvSpPr>
            <a:spLocks noGrp="1"/>
          </p:cNvSpPr>
          <p:nvPr>
            <p:ph type="body" sz="quarter" idx="17"/>
          </p:nvPr>
        </p:nvSpPr>
        <p:spPr>
          <a:xfrm>
            <a:off x="9443419" y="1124222"/>
            <a:ext cx="2450131" cy="381201"/>
          </a:xfrm>
          <a:prstGeom prst="rect">
            <a:avLst/>
          </a:prstGeom>
        </p:spPr>
        <p:txBody>
          <a:bodyPr lIns="0" tIns="0" rIns="0" bIns="0">
            <a:noAutofit/>
          </a:bodyPr>
          <a:lstStyle>
            <a:lvl1pPr marL="0" indent="0" algn="l">
              <a:buNone/>
              <a:defRPr sz="12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2" name="Text Placeholder 12">
            <a:extLst>
              <a:ext uri="{FF2B5EF4-FFF2-40B4-BE49-F238E27FC236}">
                <a16:creationId xmlns:a16="http://schemas.microsoft.com/office/drawing/2014/main" id="{D8566A2D-58FD-544A-9993-5A75E8DE7954}"/>
              </a:ext>
            </a:extLst>
          </p:cNvPr>
          <p:cNvSpPr>
            <a:spLocks noGrp="1"/>
          </p:cNvSpPr>
          <p:nvPr>
            <p:ph type="body" sz="quarter" idx="18" hasCustomPrompt="1"/>
          </p:nvPr>
        </p:nvSpPr>
        <p:spPr>
          <a:xfrm>
            <a:off x="9446820" y="977814"/>
            <a:ext cx="2433555" cy="148752"/>
          </a:xfrm>
          <a:prstGeom prst="rect">
            <a:avLst/>
          </a:prstGeom>
        </p:spPr>
        <p:txBody>
          <a:bodyPr lIns="0" tIns="0" rIns="0" bIns="0">
            <a:noAutofit/>
          </a:bodyPr>
          <a:lstStyle>
            <a:lvl1pPr marL="0" indent="0" algn="l">
              <a:buNone/>
              <a:defRPr sz="8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a:t>
            </a:r>
          </a:p>
        </p:txBody>
      </p:sp>
      <p:sp>
        <p:nvSpPr>
          <p:cNvPr id="80" name="Text Placeholder 14">
            <a:extLst>
              <a:ext uri="{FF2B5EF4-FFF2-40B4-BE49-F238E27FC236}">
                <a16:creationId xmlns:a16="http://schemas.microsoft.com/office/drawing/2014/main" id="{E15036BD-AEA4-6E4A-9C27-1DAC97067A0C}"/>
              </a:ext>
            </a:extLst>
          </p:cNvPr>
          <p:cNvSpPr>
            <a:spLocks noGrp="1"/>
          </p:cNvSpPr>
          <p:nvPr>
            <p:ph type="body" sz="quarter" idx="30"/>
          </p:nvPr>
        </p:nvSpPr>
        <p:spPr>
          <a:xfrm>
            <a:off x="885826" y="2823210"/>
            <a:ext cx="2916238" cy="3097530"/>
          </a:xfrm>
          <a:prstGeom prst="rect">
            <a:avLst/>
          </a:prstGeom>
        </p:spPr>
        <p:txBody>
          <a:bodyPr lIns="0" tIns="0" rIns="0" bIns="0">
            <a:noAutofit/>
          </a:bodyPr>
          <a:lstStyle>
            <a:lvl1pPr marL="0" indent="0">
              <a:lnSpc>
                <a:spcPts val="1800"/>
              </a:lnSpc>
              <a:buNone/>
              <a:defRPr sz="1400" b="0" i="0">
                <a:solidFill>
                  <a:srgbClr val="4B4B4B"/>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1" name="Text Placeholder 14">
            <a:extLst>
              <a:ext uri="{FF2B5EF4-FFF2-40B4-BE49-F238E27FC236}">
                <a16:creationId xmlns:a16="http://schemas.microsoft.com/office/drawing/2014/main" id="{632DA5D6-4B5D-374C-8DA0-06C05A352A7F}"/>
              </a:ext>
            </a:extLst>
          </p:cNvPr>
          <p:cNvSpPr>
            <a:spLocks noGrp="1"/>
          </p:cNvSpPr>
          <p:nvPr>
            <p:ph type="body" sz="quarter" idx="31" hasCustomPrompt="1"/>
          </p:nvPr>
        </p:nvSpPr>
        <p:spPr>
          <a:xfrm>
            <a:off x="381794" y="1248633"/>
            <a:ext cx="3764382" cy="466166"/>
          </a:xfrm>
          <a:prstGeom prst="rect">
            <a:avLst/>
          </a:prstGeom>
        </p:spPr>
        <p:txBody>
          <a:bodyPr lIns="0" tIns="0" rIns="0" bIns="0">
            <a:noAutofit/>
          </a:bodyPr>
          <a:lstStyle>
            <a:lvl1pPr marL="0" indent="0" algn="l">
              <a:lnSpc>
                <a:spcPts val="1700"/>
              </a:lnSpc>
              <a:buNone/>
              <a:defRPr sz="1600" b="0" i="0">
                <a:solidFill>
                  <a:srgbClr val="848585"/>
                </a:solidFill>
                <a:latin typeface="Exo" panose="02000503000000000000"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Results</a:t>
            </a:r>
          </a:p>
        </p:txBody>
      </p:sp>
      <p:sp>
        <p:nvSpPr>
          <p:cNvPr id="21" name="Holder 6">
            <a:extLst>
              <a:ext uri="{FF2B5EF4-FFF2-40B4-BE49-F238E27FC236}">
                <a16:creationId xmlns:a16="http://schemas.microsoft.com/office/drawing/2014/main" id="{9A59CEA0-B803-C54F-854E-09209F4B1E0F}"/>
              </a:ext>
            </a:extLst>
          </p:cNvPr>
          <p:cNvSpPr>
            <a:spLocks noGrp="1"/>
          </p:cNvSpPr>
          <p:nvPr>
            <p:ph type="sldNum" sz="quarter" idx="4"/>
          </p:nvPr>
        </p:nvSpPr>
        <p:spPr>
          <a:xfrm>
            <a:off x="9649607" y="6453854"/>
            <a:ext cx="2240706"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701">
              <a:spcBef>
                <a:spcPts val="161"/>
              </a:spcBef>
              <a:tabLst>
                <a:tab pos="1309603" algn="l"/>
              </a:tabLst>
            </a:pPr>
            <a:r>
              <a:rPr lang="en-CA" spc="-18" dirty="0"/>
              <a:t>Info-</a:t>
            </a:r>
            <a:r>
              <a:rPr lang="en-CA" spc="-103" dirty="0"/>
              <a:t>T</a:t>
            </a:r>
            <a:r>
              <a:rPr lang="en-CA" spc="-15" dirty="0"/>
              <a:t>ec</a:t>
            </a:r>
            <a:r>
              <a:rPr lang="en-CA" spc="6" dirty="0"/>
              <a:t>h</a:t>
            </a:r>
            <a:r>
              <a:rPr lang="en-CA" spc="-39" dirty="0"/>
              <a:t> </a:t>
            </a:r>
            <a:r>
              <a:rPr lang="en-CA" spc="-15" dirty="0"/>
              <a:t>Researc</a:t>
            </a:r>
            <a:r>
              <a:rPr lang="en-CA" spc="6" dirty="0"/>
              <a:t>h</a:t>
            </a:r>
            <a:r>
              <a:rPr lang="en-CA" spc="-39" dirty="0"/>
              <a:t> </a:t>
            </a:r>
            <a:r>
              <a:rPr lang="en-CA" spc="-15" dirty="0"/>
              <a:t>Grou</a:t>
            </a:r>
            <a:r>
              <a:rPr lang="en-CA" spc="6" dirty="0"/>
              <a:t>p   |   </a:t>
            </a:r>
            <a:fld id="{81D60167-4931-47E6-BA6A-407CBD079E47}" type="slidenum">
              <a:rPr spc="6" smtClean="0">
                <a:cs typeface="Arial" panose="020B0604020202020204" pitchFamily="34" charset="0"/>
              </a:rPr>
              <a:pPr marL="7701">
                <a:spcBef>
                  <a:spcPts val="161"/>
                </a:spcBef>
                <a:tabLst>
                  <a:tab pos="1309603" algn="l"/>
                </a:tabLst>
              </a:pPr>
              <a:t>‹#›</a:t>
            </a:fld>
            <a:endParaRPr spc="6" dirty="0">
              <a:cs typeface="Arial" panose="020B0604020202020204" pitchFamily="34" charset="0"/>
            </a:endParaRPr>
          </a:p>
        </p:txBody>
      </p:sp>
      <p:sp>
        <p:nvSpPr>
          <p:cNvPr id="22" name="Text Placeholder 11">
            <a:extLst>
              <a:ext uri="{FF2B5EF4-FFF2-40B4-BE49-F238E27FC236}">
                <a16:creationId xmlns:a16="http://schemas.microsoft.com/office/drawing/2014/main" id="{D99FFE4F-9691-A64B-AC9F-F3ECB412E67D}"/>
              </a:ext>
            </a:extLst>
          </p:cNvPr>
          <p:cNvSpPr>
            <a:spLocks noGrp="1"/>
          </p:cNvSpPr>
          <p:nvPr>
            <p:ph type="body" sz="quarter" idx="11"/>
          </p:nvPr>
        </p:nvSpPr>
        <p:spPr>
          <a:xfrm>
            <a:off x="882007" y="2478199"/>
            <a:ext cx="2777181" cy="939371"/>
          </a:xfrm>
          <a:prstGeom prst="rect">
            <a:avLst/>
          </a:prstGeom>
        </p:spPr>
        <p:txBody>
          <a:bodyPr lIns="0" tIns="0" rIns="0" bIns="0">
            <a:noAutofit/>
          </a:bodyPr>
          <a:lstStyle>
            <a:lvl1pPr marL="0" indent="0">
              <a:lnSpc>
                <a:spcPts val="2400"/>
              </a:lnSpc>
              <a:buNone/>
              <a:defRPr sz="2000" b="1" i="0" spc="0">
                <a:solidFill>
                  <a:srgbClr val="F17A26"/>
                </a:solidFill>
                <a:latin typeface="Montserrat SemiBold"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6" name="Text Placeholder 14">
            <a:extLst>
              <a:ext uri="{FF2B5EF4-FFF2-40B4-BE49-F238E27FC236}">
                <a16:creationId xmlns:a16="http://schemas.microsoft.com/office/drawing/2014/main" id="{E7762314-E2E1-F846-BEF5-5CD182EDAC24}"/>
              </a:ext>
            </a:extLst>
          </p:cNvPr>
          <p:cNvSpPr>
            <a:spLocks noGrp="1"/>
          </p:cNvSpPr>
          <p:nvPr>
            <p:ph type="body" sz="quarter" idx="32"/>
          </p:nvPr>
        </p:nvSpPr>
        <p:spPr>
          <a:xfrm>
            <a:off x="4786163" y="2823210"/>
            <a:ext cx="2905276" cy="3097530"/>
          </a:xfrm>
          <a:prstGeom prst="rect">
            <a:avLst/>
          </a:prstGeom>
        </p:spPr>
        <p:txBody>
          <a:bodyPr lIns="0" tIns="0" rIns="0" bIns="0">
            <a:noAutofit/>
          </a:bodyPr>
          <a:lstStyle>
            <a:lvl1pPr marL="0" indent="0">
              <a:lnSpc>
                <a:spcPts val="1800"/>
              </a:lnSpc>
              <a:buNone/>
              <a:defRPr sz="1400" b="0" i="0">
                <a:solidFill>
                  <a:srgbClr val="4B4B4B"/>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1">
            <a:extLst>
              <a:ext uri="{FF2B5EF4-FFF2-40B4-BE49-F238E27FC236}">
                <a16:creationId xmlns:a16="http://schemas.microsoft.com/office/drawing/2014/main" id="{12597800-6F28-C54E-B9B2-4BE07EA00286}"/>
              </a:ext>
            </a:extLst>
          </p:cNvPr>
          <p:cNvSpPr>
            <a:spLocks noGrp="1"/>
          </p:cNvSpPr>
          <p:nvPr>
            <p:ph type="body" sz="quarter" idx="33"/>
          </p:nvPr>
        </p:nvSpPr>
        <p:spPr>
          <a:xfrm>
            <a:off x="4782344" y="2478199"/>
            <a:ext cx="2777181" cy="939371"/>
          </a:xfrm>
          <a:prstGeom prst="rect">
            <a:avLst/>
          </a:prstGeom>
        </p:spPr>
        <p:txBody>
          <a:bodyPr lIns="0" tIns="0" rIns="0" bIns="0">
            <a:noAutofit/>
          </a:bodyPr>
          <a:lstStyle>
            <a:lvl1pPr marL="0" indent="0">
              <a:lnSpc>
                <a:spcPts val="2400"/>
              </a:lnSpc>
              <a:buNone/>
              <a:defRPr sz="2000" b="1" i="0" spc="0">
                <a:solidFill>
                  <a:srgbClr val="299D48"/>
                </a:solidFill>
                <a:latin typeface="Montserrat SemiBold"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Rectangle 19">
            <a:extLst>
              <a:ext uri="{FF2B5EF4-FFF2-40B4-BE49-F238E27FC236}">
                <a16:creationId xmlns:a16="http://schemas.microsoft.com/office/drawing/2014/main" id="{19BB4306-6F73-514A-8275-451C49DE6376}"/>
              </a:ext>
            </a:extLst>
          </p:cNvPr>
          <p:cNvSpPr/>
          <p:nvPr userDrawn="1"/>
        </p:nvSpPr>
        <p:spPr>
          <a:xfrm>
            <a:off x="4274820" y="2124635"/>
            <a:ext cx="7612380" cy="4087906"/>
          </a:xfrm>
          <a:prstGeom prst="rect">
            <a:avLst/>
          </a:prstGeom>
          <a:noFill/>
          <a:ln w="3175">
            <a:solidFill>
              <a:srgbClr val="C9C9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0" i="0" dirty="0">
              <a:latin typeface="Roboto Condensed Light" panose="02000000000000000000" pitchFamily="2" charset="0"/>
            </a:endParaRPr>
          </a:p>
        </p:txBody>
      </p:sp>
      <p:sp>
        <p:nvSpPr>
          <p:cNvPr id="23" name="Rectangle 22">
            <a:extLst>
              <a:ext uri="{FF2B5EF4-FFF2-40B4-BE49-F238E27FC236}">
                <a16:creationId xmlns:a16="http://schemas.microsoft.com/office/drawing/2014/main" id="{06CD7AF2-1439-1042-84B1-9FA17C1579F2}"/>
              </a:ext>
            </a:extLst>
          </p:cNvPr>
          <p:cNvSpPr/>
          <p:nvPr userDrawn="1"/>
        </p:nvSpPr>
        <p:spPr>
          <a:xfrm>
            <a:off x="381794" y="2124635"/>
            <a:ext cx="3887787" cy="4087906"/>
          </a:xfrm>
          <a:prstGeom prst="rect">
            <a:avLst/>
          </a:prstGeom>
          <a:noFill/>
          <a:ln w="3175">
            <a:solidFill>
              <a:srgbClr val="C9C9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0" i="0" dirty="0">
              <a:latin typeface="Roboto Condensed Light" panose="02000000000000000000" pitchFamily="2" charset="0"/>
            </a:endParaRPr>
          </a:p>
        </p:txBody>
      </p:sp>
      <p:sp>
        <p:nvSpPr>
          <p:cNvPr id="32" name="Rectangle 31">
            <a:extLst>
              <a:ext uri="{FF2B5EF4-FFF2-40B4-BE49-F238E27FC236}">
                <a16:creationId xmlns:a16="http://schemas.microsoft.com/office/drawing/2014/main" id="{2ACB767A-45FC-9F48-B418-D7EC7355E710}"/>
              </a:ext>
            </a:extLst>
          </p:cNvPr>
          <p:cNvSpPr/>
          <p:nvPr userDrawn="1"/>
        </p:nvSpPr>
        <p:spPr>
          <a:xfrm>
            <a:off x="8002111" y="2124635"/>
            <a:ext cx="3888000" cy="4087906"/>
          </a:xfrm>
          <a:prstGeom prst="rect">
            <a:avLst/>
          </a:prstGeom>
          <a:solidFill>
            <a:schemeClr val="bg1"/>
          </a:solidFill>
          <a:ln>
            <a:noFill/>
          </a:ln>
          <a:effectLst>
            <a:outerShdw blurRad="266700" sx="105000" sy="105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0" i="0" dirty="0">
              <a:latin typeface="Roboto Condensed Light" panose="02000000000000000000" pitchFamily="2" charset="0"/>
            </a:endParaRPr>
          </a:p>
        </p:txBody>
      </p:sp>
      <p:sp>
        <p:nvSpPr>
          <p:cNvPr id="18" name="Text Placeholder 14">
            <a:extLst>
              <a:ext uri="{FF2B5EF4-FFF2-40B4-BE49-F238E27FC236}">
                <a16:creationId xmlns:a16="http://schemas.microsoft.com/office/drawing/2014/main" id="{64575029-F9F4-2248-A2E0-0D606CABA3CE}"/>
              </a:ext>
            </a:extLst>
          </p:cNvPr>
          <p:cNvSpPr>
            <a:spLocks noGrp="1"/>
          </p:cNvSpPr>
          <p:nvPr>
            <p:ph type="body" sz="quarter" idx="34"/>
          </p:nvPr>
        </p:nvSpPr>
        <p:spPr>
          <a:xfrm>
            <a:off x="8500912" y="2823210"/>
            <a:ext cx="2906863" cy="3097530"/>
          </a:xfrm>
          <a:prstGeom prst="rect">
            <a:avLst/>
          </a:prstGeom>
        </p:spPr>
        <p:txBody>
          <a:bodyPr lIns="0" tIns="0" rIns="0" bIns="0">
            <a:noAutofit/>
          </a:bodyPr>
          <a:lstStyle>
            <a:lvl1pPr marL="0" indent="0">
              <a:lnSpc>
                <a:spcPts val="1800"/>
              </a:lnSpc>
              <a:buNone/>
              <a:defRPr sz="1400" b="0" i="0">
                <a:solidFill>
                  <a:srgbClr val="4B4B4B"/>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 Placeholder 11">
            <a:extLst>
              <a:ext uri="{FF2B5EF4-FFF2-40B4-BE49-F238E27FC236}">
                <a16:creationId xmlns:a16="http://schemas.microsoft.com/office/drawing/2014/main" id="{85DDFA7D-F891-5541-AA0E-D25B89A7FB95}"/>
              </a:ext>
            </a:extLst>
          </p:cNvPr>
          <p:cNvSpPr>
            <a:spLocks noGrp="1"/>
          </p:cNvSpPr>
          <p:nvPr>
            <p:ph type="body" sz="quarter" idx="35"/>
          </p:nvPr>
        </p:nvSpPr>
        <p:spPr>
          <a:xfrm>
            <a:off x="8497094" y="2478199"/>
            <a:ext cx="2777181" cy="939371"/>
          </a:xfrm>
          <a:prstGeom prst="rect">
            <a:avLst/>
          </a:prstGeom>
        </p:spPr>
        <p:txBody>
          <a:bodyPr lIns="0" tIns="0" rIns="0" bIns="0">
            <a:noAutofit/>
          </a:bodyPr>
          <a:lstStyle>
            <a:lvl1pPr marL="0" indent="0">
              <a:lnSpc>
                <a:spcPts val="2400"/>
              </a:lnSpc>
              <a:buNone/>
              <a:defRPr sz="2000" b="1" i="0" spc="0">
                <a:solidFill>
                  <a:srgbClr val="2576B7"/>
                </a:solidFill>
                <a:latin typeface="Montserrat SemiBold"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9" name="Rectangle 28">
            <a:extLst>
              <a:ext uri="{FF2B5EF4-FFF2-40B4-BE49-F238E27FC236}">
                <a16:creationId xmlns:a16="http://schemas.microsoft.com/office/drawing/2014/main" id="{D84F50E7-9C84-0041-B92B-5909E8001F65}"/>
              </a:ext>
            </a:extLst>
          </p:cNvPr>
          <p:cNvSpPr/>
          <p:nvPr userDrawn="1"/>
        </p:nvSpPr>
        <p:spPr>
          <a:xfrm>
            <a:off x="8001845" y="2119122"/>
            <a:ext cx="3888000" cy="54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spTree>
    <p:extLst>
      <p:ext uri="{BB962C8B-B14F-4D97-AF65-F5344CB8AC3E}">
        <p14:creationId xmlns:p14="http://schemas.microsoft.com/office/powerpoint/2010/main" val="2777978983"/>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ic-slide-1">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1FA56046-9BD2-3641-8C40-435AF29B36C7}"/>
              </a:ext>
            </a:extLst>
          </p:cNvPr>
          <p:cNvSpPr>
            <a:spLocks noGrp="1"/>
          </p:cNvSpPr>
          <p:nvPr>
            <p:ph type="sldNum" sz="quarter" idx="4"/>
          </p:nvPr>
        </p:nvSpPr>
        <p:spPr>
          <a:xfrm>
            <a:off x="9649607" y="6453854"/>
            <a:ext cx="2240706"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701">
              <a:spcBef>
                <a:spcPts val="161"/>
              </a:spcBef>
              <a:tabLst>
                <a:tab pos="1309603" algn="l"/>
              </a:tabLst>
            </a:pPr>
            <a:r>
              <a:rPr lang="en-CA" spc="-18" dirty="0"/>
              <a:t>Info-</a:t>
            </a:r>
            <a:r>
              <a:rPr lang="en-CA" spc="-103" dirty="0"/>
              <a:t>T</a:t>
            </a:r>
            <a:r>
              <a:rPr lang="en-CA" spc="-15" dirty="0"/>
              <a:t>ec</a:t>
            </a:r>
            <a:r>
              <a:rPr lang="en-CA" spc="6" dirty="0"/>
              <a:t>h</a:t>
            </a:r>
            <a:r>
              <a:rPr lang="en-CA" spc="-39" dirty="0"/>
              <a:t> </a:t>
            </a:r>
            <a:r>
              <a:rPr lang="en-CA" spc="-15" dirty="0"/>
              <a:t>Researc</a:t>
            </a:r>
            <a:r>
              <a:rPr lang="en-CA" spc="6" dirty="0"/>
              <a:t>h</a:t>
            </a:r>
            <a:r>
              <a:rPr lang="en-CA" spc="-39" dirty="0"/>
              <a:t> </a:t>
            </a:r>
            <a:r>
              <a:rPr lang="en-CA" spc="-15" dirty="0"/>
              <a:t>Grou</a:t>
            </a:r>
            <a:r>
              <a:rPr lang="en-CA" spc="6" dirty="0"/>
              <a:t>p   |   </a:t>
            </a:r>
            <a:fld id="{81D60167-4931-47E6-BA6A-407CBD079E47}" type="slidenum">
              <a:rPr spc="6" smtClean="0">
                <a:cs typeface="Arial" panose="020B0604020202020204" pitchFamily="34" charset="0"/>
              </a:rPr>
              <a:pPr marL="7701">
                <a:spcBef>
                  <a:spcPts val="161"/>
                </a:spcBef>
                <a:tabLst>
                  <a:tab pos="1309603" algn="l"/>
                </a:tabLst>
              </a:pPr>
              <a:t>‹#›</a:t>
            </a:fld>
            <a:endParaRPr spc="6" dirty="0">
              <a:cs typeface="Arial" panose="020B0604020202020204" pitchFamily="34" charset="0"/>
            </a:endParaRPr>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4967041" cy="1130188"/>
          </a:xfrm>
        </p:spPr>
        <p:txBody>
          <a:bodyPr>
            <a:noAutofit/>
          </a:bodyPr>
          <a:lstStyle>
            <a:lvl1pPr>
              <a:defRPr b="0" i="0"/>
            </a:lvl1pPr>
          </a:lstStyle>
          <a:p>
            <a:r>
              <a:rPr lang="en-US"/>
              <a:t>Click to edit Master title style</a:t>
            </a:r>
          </a:p>
        </p:txBody>
      </p:sp>
      <p:sp>
        <p:nvSpPr>
          <p:cNvPr id="4" name="Text Placeholder 11">
            <a:extLst>
              <a:ext uri="{FF2B5EF4-FFF2-40B4-BE49-F238E27FC236}">
                <a16:creationId xmlns:a16="http://schemas.microsoft.com/office/drawing/2014/main" id="{DDF1013D-24FA-B04E-AE09-DB6F11760046}"/>
              </a:ext>
            </a:extLst>
          </p:cNvPr>
          <p:cNvSpPr>
            <a:spLocks noGrp="1"/>
          </p:cNvSpPr>
          <p:nvPr>
            <p:ph type="body" sz="quarter" idx="11"/>
          </p:nvPr>
        </p:nvSpPr>
        <p:spPr>
          <a:xfrm>
            <a:off x="367658" y="1643564"/>
            <a:ext cx="4116208" cy="669978"/>
          </a:xfrm>
          <a:prstGeom prst="rect">
            <a:avLst/>
          </a:prstGeom>
        </p:spPr>
        <p:txBody>
          <a:bodyPr lIns="90000" tIns="46800" rIns="90000" bIns="46800">
            <a:noAutofit/>
          </a:bodyPr>
          <a:lstStyle>
            <a:lvl1pPr marL="0" indent="0">
              <a:lnSpc>
                <a:spcPts val="2400"/>
              </a:lnSpc>
              <a:buNone/>
              <a:defRPr sz="2000" b="0" i="0" spc="0">
                <a:solidFill>
                  <a:srgbClr val="2576B7"/>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 name="Text Placeholder 14">
            <a:extLst>
              <a:ext uri="{FF2B5EF4-FFF2-40B4-BE49-F238E27FC236}">
                <a16:creationId xmlns:a16="http://schemas.microsoft.com/office/drawing/2014/main" id="{D072FBE1-404B-704C-8D95-69F4ED357140}"/>
              </a:ext>
            </a:extLst>
          </p:cNvPr>
          <p:cNvSpPr>
            <a:spLocks noGrp="1"/>
          </p:cNvSpPr>
          <p:nvPr>
            <p:ph type="body" sz="quarter" idx="12"/>
          </p:nvPr>
        </p:nvSpPr>
        <p:spPr>
          <a:xfrm>
            <a:off x="371476" y="2699132"/>
            <a:ext cx="3744912" cy="2680175"/>
          </a:xfrm>
          <a:prstGeom prst="rect">
            <a:avLst/>
          </a:prstGeom>
        </p:spPr>
        <p:txBody>
          <a:bodyPr lIns="90000" tIns="46800" rIns="90000" bIns="46800" numCol="1" spcCol="360000">
            <a:noAutofit/>
          </a:bodyPr>
          <a:lstStyle>
            <a:lvl1pPr marL="0" indent="0">
              <a:lnSpc>
                <a:spcPts val="1800"/>
              </a:lnSpc>
              <a:buNone/>
              <a:defRPr sz="1400" b="0" i="0">
                <a:solidFill>
                  <a:srgbClr val="4A4A4A"/>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068480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mmary of Accomplishm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2B14535-AFB4-DB4C-ADB9-BBB42A2A64ED}"/>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629" r="31547" b="28119"/>
          <a:stretch/>
        </p:blipFill>
        <p:spPr>
          <a:xfrm>
            <a:off x="8148638" y="-1"/>
            <a:ext cx="4044950" cy="6873276"/>
          </a:xfrm>
          <a:prstGeom prst="rect">
            <a:avLst/>
          </a:prstGeom>
        </p:spPr>
      </p:pic>
      <p:sp>
        <p:nvSpPr>
          <p:cNvPr id="18" name="Rectangle 17">
            <a:extLst>
              <a:ext uri="{FF2B5EF4-FFF2-40B4-BE49-F238E27FC236}">
                <a16:creationId xmlns:a16="http://schemas.microsoft.com/office/drawing/2014/main" id="{75343A8B-D3CE-D643-83E5-369C20113AA8}"/>
              </a:ext>
            </a:extLst>
          </p:cNvPr>
          <p:cNvSpPr/>
          <p:nvPr userDrawn="1"/>
        </p:nvSpPr>
        <p:spPr>
          <a:xfrm>
            <a:off x="8148638" y="0"/>
            <a:ext cx="4044949" cy="6858000"/>
          </a:xfrm>
          <a:prstGeom prst="rect">
            <a:avLst/>
          </a:prstGeom>
          <a:gradFill>
            <a:gsLst>
              <a:gs pos="19000">
                <a:srgbClr val="2576B7">
                  <a:alpha val="29000"/>
                </a:srgbClr>
              </a:gs>
              <a:gs pos="99000">
                <a:schemeClr val="accent1">
                  <a:lumMod val="60000"/>
                  <a:lumOff val="40000"/>
                  <a:alpha val="98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Holder 6">
            <a:extLst>
              <a:ext uri="{FF2B5EF4-FFF2-40B4-BE49-F238E27FC236}">
                <a16:creationId xmlns:a16="http://schemas.microsoft.com/office/drawing/2014/main" id="{1FA56046-9BD2-3641-8C40-435AF29B36C7}"/>
              </a:ext>
            </a:extLst>
          </p:cNvPr>
          <p:cNvSpPr>
            <a:spLocks noGrp="1"/>
          </p:cNvSpPr>
          <p:nvPr>
            <p:ph type="sldNum" sz="quarter" idx="4"/>
          </p:nvPr>
        </p:nvSpPr>
        <p:spPr>
          <a:xfrm>
            <a:off x="9649607" y="6453854"/>
            <a:ext cx="2240706" cy="121252"/>
          </a:xfrm>
          <a:prstGeom prst="rect">
            <a:avLst/>
          </a:prstGeom>
        </p:spPr>
        <p:txBody>
          <a:bodyPr wrap="square" lIns="0" tIns="0" rIns="0" bIns="0">
            <a:noAutofit/>
          </a:bodyPr>
          <a:lstStyle>
            <a:lvl1pPr algn="r">
              <a:defRPr sz="788" b="0" i="0" baseline="0">
                <a:solidFill>
                  <a:schemeClr val="bg1"/>
                </a:solidFill>
                <a:latin typeface="Exo" pitchFamily="2" charset="77"/>
                <a:cs typeface="Arial"/>
              </a:defRPr>
            </a:lvl1pPr>
          </a:lstStyle>
          <a:p>
            <a:pPr marL="7701">
              <a:spcBef>
                <a:spcPts val="161"/>
              </a:spcBef>
              <a:tabLst>
                <a:tab pos="1309603" algn="l"/>
              </a:tabLst>
            </a:pPr>
            <a:r>
              <a:rPr lang="en-CA" spc="-18" dirty="0"/>
              <a:t>Info-</a:t>
            </a:r>
            <a:r>
              <a:rPr lang="en-CA" spc="-103" dirty="0"/>
              <a:t>T</a:t>
            </a:r>
            <a:r>
              <a:rPr lang="en-CA" spc="-15" dirty="0"/>
              <a:t>ec</a:t>
            </a:r>
            <a:r>
              <a:rPr lang="en-CA" spc="6" dirty="0"/>
              <a:t>h</a:t>
            </a:r>
            <a:r>
              <a:rPr lang="en-CA" spc="-39" dirty="0"/>
              <a:t> </a:t>
            </a:r>
            <a:r>
              <a:rPr lang="en-CA" spc="-15" dirty="0"/>
              <a:t>Researc</a:t>
            </a:r>
            <a:r>
              <a:rPr lang="en-CA" spc="6" dirty="0"/>
              <a:t>h</a:t>
            </a:r>
            <a:r>
              <a:rPr lang="en-CA" spc="-39" dirty="0"/>
              <a:t> </a:t>
            </a:r>
            <a:r>
              <a:rPr lang="en-CA" spc="-15" dirty="0"/>
              <a:t>Grou</a:t>
            </a:r>
            <a:r>
              <a:rPr lang="en-CA" spc="6" dirty="0"/>
              <a:t>p   |   </a:t>
            </a:r>
            <a:fld id="{81D60167-4931-47E6-BA6A-407CBD079E47}" type="slidenum">
              <a:rPr spc="6" smtClean="0">
                <a:cs typeface="Arial" panose="020B0604020202020204" pitchFamily="34" charset="0"/>
              </a:rPr>
              <a:pPr marL="7701">
                <a:spcBef>
                  <a:spcPts val="161"/>
                </a:spcBef>
                <a:tabLst>
                  <a:tab pos="1309603" algn="l"/>
                </a:tabLst>
              </a:pPr>
              <a:t>‹#›</a:t>
            </a:fld>
            <a:endParaRPr spc="6" dirty="0">
              <a:cs typeface="Arial" panose="020B0604020202020204" pitchFamily="34" charset="0"/>
            </a:endParaRPr>
          </a:p>
        </p:txBody>
      </p:sp>
      <p:sp>
        <p:nvSpPr>
          <p:cNvPr id="14" name="Text Placeholder 13">
            <a:extLst>
              <a:ext uri="{FF2B5EF4-FFF2-40B4-BE49-F238E27FC236}">
                <a16:creationId xmlns:a16="http://schemas.microsoft.com/office/drawing/2014/main" id="{B3A129CD-E31F-6C4B-AE63-A4E96E7F66D2}"/>
              </a:ext>
            </a:extLst>
          </p:cNvPr>
          <p:cNvSpPr>
            <a:spLocks noGrp="1"/>
          </p:cNvSpPr>
          <p:nvPr>
            <p:ph type="body" sz="quarter" idx="10" hasCustomPrompt="1"/>
          </p:nvPr>
        </p:nvSpPr>
        <p:spPr>
          <a:xfrm>
            <a:off x="374493" y="1827340"/>
            <a:ext cx="5319668" cy="377825"/>
          </a:xfrm>
          <a:prstGeom prst="rect">
            <a:avLst/>
          </a:prstGeom>
        </p:spPr>
        <p:txBody>
          <a:bodyPr lIns="0">
            <a:noAutofit/>
          </a:bodyPr>
          <a:lstStyle>
            <a:lvl1pPr marL="0" indent="0">
              <a:buNone/>
              <a:defRPr sz="2000" b="1" i="0" u="none">
                <a:solidFill>
                  <a:schemeClr val="accent1"/>
                </a:solidFill>
                <a:latin typeface="Montserrat SemiBold" pitchFamily="2" charset="77"/>
              </a:defRPr>
            </a:lvl1pPr>
            <a:lvl2pPr>
              <a:defRPr sz="2000" b="1" i="0">
                <a:solidFill>
                  <a:schemeClr val="accent1"/>
                </a:solidFill>
                <a:latin typeface="Montserrat SemiBold" pitchFamily="2" charset="77"/>
              </a:defRPr>
            </a:lvl2pPr>
            <a:lvl3pPr>
              <a:defRPr sz="2000" b="1" i="0">
                <a:solidFill>
                  <a:schemeClr val="accent1"/>
                </a:solidFill>
                <a:latin typeface="Montserrat SemiBold" pitchFamily="2" charset="77"/>
              </a:defRPr>
            </a:lvl3pPr>
            <a:lvl4pPr>
              <a:defRPr sz="2000" b="1" i="0">
                <a:solidFill>
                  <a:schemeClr val="accent1"/>
                </a:solidFill>
                <a:latin typeface="Montserrat SemiBold" pitchFamily="2" charset="77"/>
              </a:defRPr>
            </a:lvl4pPr>
            <a:lvl5pPr>
              <a:defRPr sz="2000" b="1" i="0">
                <a:solidFill>
                  <a:schemeClr val="accent1"/>
                </a:solidFill>
                <a:latin typeface="Montserrat SemiBold" pitchFamily="2" charset="77"/>
              </a:defRPr>
            </a:lvl5pPr>
          </a:lstStyle>
          <a:p>
            <a:pPr lvl="0"/>
            <a:r>
              <a:rPr lang="en-US"/>
              <a:t>Problem Solved</a:t>
            </a:r>
          </a:p>
        </p:txBody>
      </p:sp>
      <p:sp>
        <p:nvSpPr>
          <p:cNvPr id="12" name="Text Placeholder 14">
            <a:extLst>
              <a:ext uri="{FF2B5EF4-FFF2-40B4-BE49-F238E27FC236}">
                <a16:creationId xmlns:a16="http://schemas.microsoft.com/office/drawing/2014/main" id="{D7149EE9-D7CB-2245-A969-E3DC476D8DF6}"/>
              </a:ext>
            </a:extLst>
          </p:cNvPr>
          <p:cNvSpPr>
            <a:spLocks noGrp="1"/>
          </p:cNvSpPr>
          <p:nvPr>
            <p:ph type="body" sz="quarter" idx="40"/>
          </p:nvPr>
        </p:nvSpPr>
        <p:spPr>
          <a:xfrm>
            <a:off x="381815" y="2289600"/>
            <a:ext cx="5679259" cy="3986509"/>
          </a:xfrm>
          <a:prstGeom prst="rect">
            <a:avLst/>
          </a:prstGeom>
        </p:spPr>
        <p:txBody>
          <a:bodyPr lIns="0" tIns="0" rIns="0" bIns="0" numCol="1" spcCol="360000">
            <a:noAutofit/>
          </a:bodyPr>
          <a:lstStyle>
            <a:lvl1pPr marL="0" indent="0">
              <a:lnSpc>
                <a:spcPts val="1800"/>
              </a:lnSpc>
              <a:buNone/>
              <a:defRPr sz="1400" b="0" i="0">
                <a:solidFill>
                  <a:srgbClr val="4A4A4A"/>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Box 10">
            <a:extLst>
              <a:ext uri="{FF2B5EF4-FFF2-40B4-BE49-F238E27FC236}">
                <a16:creationId xmlns:a16="http://schemas.microsoft.com/office/drawing/2014/main" id="{1FAADCBA-255E-B849-A84F-D25B3C02195D}"/>
              </a:ext>
            </a:extLst>
          </p:cNvPr>
          <p:cNvSpPr txBox="1"/>
          <p:nvPr userDrawn="1"/>
        </p:nvSpPr>
        <p:spPr>
          <a:xfrm>
            <a:off x="8460606" y="664144"/>
            <a:ext cx="3407344" cy="1668992"/>
          </a:xfrm>
          <a:prstGeom prst="rect">
            <a:avLst/>
          </a:prstGeom>
        </p:spPr>
        <p:txBody>
          <a:bodyPr vert="horz" wrap="square" lIns="0" tIns="6931" rIns="0" bIns="0" rtlCol="0">
            <a:noAutofit/>
          </a:bodyPr>
          <a:lstStyle/>
          <a:p>
            <a:pP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If you would like additional support, have our analysts guide you through this research as part of an Info-Tech workshop.</a:t>
            </a:r>
          </a:p>
        </p:txBody>
      </p:sp>
      <p:sp>
        <p:nvSpPr>
          <p:cNvPr id="15" name="TextBox 14">
            <a:extLst>
              <a:ext uri="{FF2B5EF4-FFF2-40B4-BE49-F238E27FC236}">
                <a16:creationId xmlns:a16="http://schemas.microsoft.com/office/drawing/2014/main" id="{845C2704-E323-6E41-84B8-A3709A2F6FB3}"/>
              </a:ext>
            </a:extLst>
          </p:cNvPr>
          <p:cNvSpPr txBox="1"/>
          <p:nvPr userDrawn="1"/>
        </p:nvSpPr>
        <p:spPr>
          <a:xfrm>
            <a:off x="8441356" y="2541069"/>
            <a:ext cx="3628724" cy="1481761"/>
          </a:xfrm>
          <a:prstGeom prst="rect">
            <a:avLst/>
          </a:prstGeom>
        </p:spPr>
        <p:txBody>
          <a:bodyPr vert="horz" wrap="square" lIns="0" tIns="6931" rIns="0" bIns="0" rtlCol="0">
            <a:noAutofit/>
          </a:bodyPr>
          <a:lstStyle/>
          <a:p>
            <a:pPr marL="7701" marR="242975" lvl="0" indent="0" algn="l" defTabSz="554492" rtl="0" eaLnBrk="1" fontAlgn="auto" latinLnBrk="0" hangingPunct="1">
              <a:lnSpc>
                <a:spcPts val="1920"/>
              </a:lnSpc>
              <a:spcBef>
                <a:spcPts val="1000"/>
              </a:spcBef>
              <a:spcAft>
                <a:spcPts val="0"/>
              </a:spcAft>
              <a:buClrTx/>
              <a:buSzTx/>
              <a:buFontTx/>
              <a:buNone/>
              <a:tabLst/>
              <a:defRPr/>
            </a:pPr>
            <a:r>
              <a:rPr lang="en-US" sz="1600" dirty="0">
                <a:solidFill>
                  <a:schemeClr val="bg1"/>
                </a:solidFill>
                <a:latin typeface="Exo" panose="02000503000000000000" pitchFamily="2" charset="77"/>
              </a:rPr>
              <a:t>Contact your account representative for more information.</a:t>
            </a:r>
          </a:p>
          <a:p>
            <a:pPr marL="7701" marR="242975" lvl="0" indent="0" algn="l" defTabSz="554492" rtl="0" eaLnBrk="1" fontAlgn="auto" latinLnBrk="0" hangingPunct="1">
              <a:lnSpc>
                <a:spcPts val="1920"/>
              </a:lnSpc>
              <a:spcBef>
                <a:spcPts val="1000"/>
              </a:spcBef>
              <a:spcAft>
                <a:spcPts val="0"/>
              </a:spcAft>
              <a:buClrTx/>
              <a:buSzTx/>
              <a:buFontTx/>
              <a:buNone/>
              <a:tabLst/>
              <a:defRPr/>
            </a:pPr>
            <a:r>
              <a:rPr lang="en-US" sz="1600" dirty="0">
                <a:solidFill>
                  <a:schemeClr val="bg1"/>
                </a:solidFill>
                <a:latin typeface="Exo" panose="02000503000000000000" pitchFamily="2" charset="77"/>
              </a:rPr>
              <a:t>workshops@infotech.com  </a:t>
            </a:r>
            <a:br>
              <a:rPr lang="en-US" sz="1600" dirty="0">
                <a:solidFill>
                  <a:schemeClr val="bg1"/>
                </a:solidFill>
                <a:latin typeface="Exo" panose="02000503000000000000" pitchFamily="2" charset="77"/>
              </a:rPr>
            </a:br>
            <a:r>
              <a:rPr lang="en-US" sz="1600" dirty="0">
                <a:solidFill>
                  <a:schemeClr val="bg1"/>
                </a:solidFill>
                <a:latin typeface="Exo" panose="02000503000000000000" pitchFamily="2" charset="77"/>
              </a:rPr>
              <a:t>1-888-670-8889</a:t>
            </a:r>
          </a:p>
          <a:p>
            <a:pPr marL="7701" marR="242975" lvl="0" indent="0" algn="l" defTabSz="554492" rtl="0" eaLnBrk="1" fontAlgn="auto" latinLnBrk="0" hangingPunct="1">
              <a:lnSpc>
                <a:spcPts val="1920"/>
              </a:lnSpc>
              <a:spcBef>
                <a:spcPts val="1000"/>
              </a:spcBef>
              <a:spcAft>
                <a:spcPts val="0"/>
              </a:spcAft>
              <a:buClrTx/>
              <a:buSzTx/>
              <a:buFontTx/>
              <a:buNone/>
              <a:tabLst/>
              <a:defRPr/>
            </a:pPr>
            <a:endParaRPr lang="en-US" sz="1600" dirty="0">
              <a:solidFill>
                <a:schemeClr val="bg1"/>
              </a:solidFill>
              <a:latin typeface="Exo" panose="02000503000000000000" pitchFamily="2" charset="77"/>
            </a:endParaRPr>
          </a:p>
        </p:txBody>
      </p:sp>
      <p:sp>
        <p:nvSpPr>
          <p:cNvPr id="19" name="TextBox 18">
            <a:extLst>
              <a:ext uri="{FF2B5EF4-FFF2-40B4-BE49-F238E27FC236}">
                <a16:creationId xmlns:a16="http://schemas.microsoft.com/office/drawing/2014/main" id="{E6640ACC-131C-E349-9AAB-91F1BC775CA0}"/>
              </a:ext>
            </a:extLst>
          </p:cNvPr>
          <p:cNvSpPr txBox="1"/>
          <p:nvPr userDrawn="1"/>
        </p:nvSpPr>
        <p:spPr>
          <a:xfrm>
            <a:off x="336885" y="514801"/>
            <a:ext cx="5698155" cy="1032921"/>
          </a:xfrm>
          <a:prstGeom prst="rect">
            <a:avLst/>
          </a:prstGeom>
        </p:spPr>
        <p:txBody>
          <a:bodyPr vert="horz" wrap="square" lIns="0" tIns="6931" rIns="0" bIns="0" rtlCol="0">
            <a:noAutofit/>
          </a:bodyPr>
          <a:lstStyle/>
          <a:p>
            <a:pPr marL="7701" marR="242975" algn="l">
              <a:lnSpc>
                <a:spcPts val="4000"/>
              </a:lnSpc>
              <a:spcBef>
                <a:spcPts val="55"/>
              </a:spcBef>
            </a:pPr>
            <a:r>
              <a:rPr lang="en-US" sz="4000" b="1" i="0" dirty="0">
                <a:solidFill>
                  <a:srgbClr val="717171"/>
                </a:solidFill>
                <a:latin typeface="Montserrat SemiBold" pitchFamily="2" charset="77"/>
              </a:rPr>
              <a:t>Summary of Accomplishment</a:t>
            </a:r>
            <a:endParaRPr lang="en-US" sz="4000" b="1" i="0" spc="-30" dirty="0">
              <a:solidFill>
                <a:srgbClr val="717171"/>
              </a:solidFill>
              <a:latin typeface="Montserrat SemiBold" pitchFamily="2" charset="77"/>
              <a:cs typeface="Arial Narrow"/>
            </a:endParaRPr>
          </a:p>
        </p:txBody>
      </p:sp>
    </p:spTree>
    <p:extLst>
      <p:ext uri="{BB962C8B-B14F-4D97-AF65-F5344CB8AC3E}">
        <p14:creationId xmlns:p14="http://schemas.microsoft.com/office/powerpoint/2010/main" val="206135797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arious Levels of Suppor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1A75DBD-D320-9040-89CC-86AD05970758}"/>
              </a:ext>
            </a:extLst>
          </p:cNvPr>
          <p:cNvSpPr>
            <a:spLocks noGrp="1"/>
          </p:cNvSpPr>
          <p:nvPr>
            <p:ph type="sldNum" sz="quarter" idx="10"/>
          </p:nvPr>
        </p:nvSpPr>
        <p:spPr/>
        <p:txBody>
          <a:bodyPr>
            <a:noAutofit/>
          </a:bodyPr>
          <a:lstStyle/>
          <a:p>
            <a:pPr marL="7701">
              <a:spcBef>
                <a:spcPts val="161"/>
              </a:spcBef>
              <a:tabLst>
                <a:tab pos="1309603" algn="l"/>
              </a:tabLst>
            </a:pPr>
            <a:r>
              <a:rPr lang="en-CA" dirty="0"/>
              <a:t>Info-Tech Research Group   |   </a:t>
            </a:r>
            <a:fld id="{81D60167-4931-47E6-BA6A-407CBD079E47}" type="slidenum">
              <a:rPr smtClean="0">
                <a:cs typeface="Arial" panose="020B0604020202020204" pitchFamily="34" charset="0"/>
              </a:rPr>
              <a:pPr marL="7701">
                <a:spcBef>
                  <a:spcPts val="161"/>
                </a:spcBef>
                <a:tabLst>
                  <a:tab pos="1309603" algn="l"/>
                </a:tabLst>
              </a:pPr>
              <a:t>‹#›</a:t>
            </a:fld>
            <a:endParaRPr dirty="0">
              <a:cs typeface="Arial" panose="020B0604020202020204" pitchFamily="34" charset="0"/>
            </a:endParaRPr>
          </a:p>
        </p:txBody>
      </p:sp>
      <p:sp>
        <p:nvSpPr>
          <p:cNvPr id="17" name="TextBox 16">
            <a:extLst>
              <a:ext uri="{FF2B5EF4-FFF2-40B4-BE49-F238E27FC236}">
                <a16:creationId xmlns:a16="http://schemas.microsoft.com/office/drawing/2014/main" id="{04D20383-3FCC-7C4F-B1C5-B9D644F808E1}"/>
              </a:ext>
            </a:extLst>
          </p:cNvPr>
          <p:cNvSpPr txBox="1"/>
          <p:nvPr userDrawn="1"/>
        </p:nvSpPr>
        <p:spPr>
          <a:xfrm>
            <a:off x="351314" y="5561419"/>
            <a:ext cx="11572240" cy="250655"/>
          </a:xfrm>
          <a:prstGeom prst="rect">
            <a:avLst/>
          </a:prstGeom>
        </p:spPr>
        <p:txBody>
          <a:bodyPr vert="horz" wrap="square" lIns="0" tIns="6931" rIns="0" bIns="0" rtlCol="0">
            <a:spAutoFit/>
          </a:bodyPr>
          <a:lstStyle/>
          <a:p>
            <a:pPr marL="7701" marR="242975" lvl="0" indent="0" algn="ctr" defTabSz="554492" rtl="0" eaLnBrk="1" fontAlgn="auto" latinLnBrk="0" hangingPunct="1">
              <a:lnSpc>
                <a:spcPts val="1920"/>
              </a:lnSpc>
              <a:spcBef>
                <a:spcPts val="1000"/>
              </a:spcBef>
              <a:spcAft>
                <a:spcPts val="0"/>
              </a:spcAft>
              <a:buClrTx/>
              <a:buSzTx/>
              <a:buFontTx/>
              <a:buNone/>
              <a:tabLst/>
              <a:defRPr/>
            </a:pPr>
            <a:r>
              <a:rPr lang="en-US" sz="2000" b="1" i="0" dirty="0">
                <a:solidFill>
                  <a:srgbClr val="2576B7"/>
                </a:solidFill>
                <a:latin typeface="Montserrat SemiBold" pitchFamily="2" charset="77"/>
              </a:rPr>
              <a:t>Diagnostic and consistent frameworks are used throughout all four options.</a:t>
            </a:r>
          </a:p>
        </p:txBody>
      </p:sp>
      <p:sp>
        <p:nvSpPr>
          <p:cNvPr id="26" name="Oval 25">
            <a:extLst>
              <a:ext uri="{FF2B5EF4-FFF2-40B4-BE49-F238E27FC236}">
                <a16:creationId xmlns:a16="http://schemas.microsoft.com/office/drawing/2014/main" id="{9E98C6B9-9801-2049-89AF-F94E0519AED1}"/>
              </a:ext>
            </a:extLst>
          </p:cNvPr>
          <p:cNvSpPr/>
          <p:nvPr userDrawn="1"/>
        </p:nvSpPr>
        <p:spPr>
          <a:xfrm>
            <a:off x="640080" y="2235200"/>
            <a:ext cx="2834640" cy="2834640"/>
          </a:xfrm>
          <a:prstGeom prst="ellipse">
            <a:avLst/>
          </a:prstGeom>
          <a:solidFill>
            <a:srgbClr val="2576B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48C5C57C-EF5C-A14F-8C7D-2C892950EE5D}"/>
              </a:ext>
            </a:extLst>
          </p:cNvPr>
          <p:cNvSpPr txBox="1"/>
          <p:nvPr userDrawn="1"/>
        </p:nvSpPr>
        <p:spPr>
          <a:xfrm>
            <a:off x="746493"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DIY Toolkit</a:t>
            </a:r>
          </a:p>
        </p:txBody>
      </p:sp>
      <p:sp>
        <p:nvSpPr>
          <p:cNvPr id="28" name="TextBox 27">
            <a:extLst>
              <a:ext uri="{FF2B5EF4-FFF2-40B4-BE49-F238E27FC236}">
                <a16:creationId xmlns:a16="http://schemas.microsoft.com/office/drawing/2014/main" id="{822836B6-57C7-3145-A73C-5DECF33CF9CF}"/>
              </a:ext>
            </a:extLst>
          </p:cNvPr>
          <p:cNvSpPr txBox="1"/>
          <p:nvPr userDrawn="1"/>
        </p:nvSpPr>
        <p:spPr>
          <a:xfrm>
            <a:off x="1031240" y="3439160"/>
            <a:ext cx="2052320" cy="1019584"/>
          </a:xfrm>
          <a:prstGeom prst="rect">
            <a:avLst/>
          </a:prstGeom>
        </p:spPr>
        <p:txBody>
          <a:bodyPr vert="horz" wrap="square" lIns="0" tIns="6931" rIns="0" bIns="0" rtlCol="0">
            <a:spAutoFit/>
          </a:bodyPr>
          <a:lstStyle/>
          <a:p>
            <a:pPr algn="ctr">
              <a:lnSpc>
                <a:spcPts val="16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has already made this critical project a priority, and we have the time and capability, but some guidance along the way would be helpful.” </a:t>
            </a:r>
          </a:p>
        </p:txBody>
      </p:sp>
      <p:sp>
        <p:nvSpPr>
          <p:cNvPr id="29" name="Oval 28">
            <a:extLst>
              <a:ext uri="{FF2B5EF4-FFF2-40B4-BE49-F238E27FC236}">
                <a16:creationId xmlns:a16="http://schemas.microsoft.com/office/drawing/2014/main" id="{5F7934EF-7D77-8E47-B92E-DB566035F413}"/>
              </a:ext>
            </a:extLst>
          </p:cNvPr>
          <p:cNvSpPr/>
          <p:nvPr userDrawn="1"/>
        </p:nvSpPr>
        <p:spPr>
          <a:xfrm>
            <a:off x="3312425" y="2235200"/>
            <a:ext cx="2834640" cy="2834640"/>
          </a:xfrm>
          <a:prstGeom prst="ellipse">
            <a:avLst/>
          </a:prstGeom>
          <a:solidFill>
            <a:srgbClr val="2576B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2687958E-F387-1B47-A1A1-7456666D95C1}"/>
              </a:ext>
            </a:extLst>
          </p:cNvPr>
          <p:cNvSpPr txBox="1"/>
          <p:nvPr userDrawn="1"/>
        </p:nvSpPr>
        <p:spPr>
          <a:xfrm>
            <a:off x="3409207" y="2746944"/>
            <a:ext cx="2621815" cy="560996"/>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Guided Implementation</a:t>
            </a:r>
          </a:p>
        </p:txBody>
      </p:sp>
      <p:sp>
        <p:nvSpPr>
          <p:cNvPr id="31" name="TextBox 30">
            <a:extLst>
              <a:ext uri="{FF2B5EF4-FFF2-40B4-BE49-F238E27FC236}">
                <a16:creationId xmlns:a16="http://schemas.microsoft.com/office/drawing/2014/main" id="{39C0FAF0-D25D-C846-9AB6-57D70838B891}"/>
              </a:ext>
            </a:extLst>
          </p:cNvPr>
          <p:cNvSpPr txBox="1"/>
          <p:nvPr userDrawn="1"/>
        </p:nvSpPr>
        <p:spPr>
          <a:xfrm>
            <a:off x="3693954" y="3439160"/>
            <a:ext cx="2052320" cy="1224768"/>
          </a:xfrm>
          <a:prstGeom prst="rect">
            <a:avLst/>
          </a:prstGeom>
        </p:spPr>
        <p:txBody>
          <a:bodyPr vert="horz" wrap="square" lIns="0" tIns="6931" rIns="0" bIns="0" rtlCol="0">
            <a:spAutoFit/>
          </a:bodyPr>
          <a:lstStyle/>
          <a:p>
            <a:pPr algn="ctr">
              <a:lnSpc>
                <a:spcPts val="16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knows that we need to fix a process, but we need assistance to determine where to focus. Some check-ins along the way would help keep us on track.”</a:t>
            </a:r>
          </a:p>
          <a:p>
            <a:pPr algn="ctr">
              <a:lnSpc>
                <a:spcPts val="1600"/>
              </a:lnSpc>
            </a:pPr>
            <a:endPar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2" name="Oval 31">
            <a:extLst>
              <a:ext uri="{FF2B5EF4-FFF2-40B4-BE49-F238E27FC236}">
                <a16:creationId xmlns:a16="http://schemas.microsoft.com/office/drawing/2014/main" id="{2ACC858F-1D39-2B41-949E-070EB0C0418C}"/>
              </a:ext>
            </a:extLst>
          </p:cNvPr>
          <p:cNvSpPr/>
          <p:nvPr userDrawn="1"/>
        </p:nvSpPr>
        <p:spPr>
          <a:xfrm>
            <a:off x="5984770" y="2235200"/>
            <a:ext cx="2834640" cy="2834640"/>
          </a:xfrm>
          <a:prstGeom prst="ellipse">
            <a:avLst/>
          </a:prstGeom>
          <a:solidFill>
            <a:srgbClr val="257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7248CF82-0839-1B42-90C6-2565B8E19DAA}"/>
              </a:ext>
            </a:extLst>
          </p:cNvPr>
          <p:cNvSpPr txBox="1"/>
          <p:nvPr userDrawn="1"/>
        </p:nvSpPr>
        <p:spPr>
          <a:xfrm>
            <a:off x="6111767"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Workshop</a:t>
            </a:r>
          </a:p>
        </p:txBody>
      </p:sp>
      <p:sp>
        <p:nvSpPr>
          <p:cNvPr id="34" name="TextBox 33">
            <a:extLst>
              <a:ext uri="{FF2B5EF4-FFF2-40B4-BE49-F238E27FC236}">
                <a16:creationId xmlns:a16="http://schemas.microsoft.com/office/drawing/2014/main" id="{FFE019FE-4785-EB46-B01D-CB07AB2C430F}"/>
              </a:ext>
            </a:extLst>
          </p:cNvPr>
          <p:cNvSpPr txBox="1"/>
          <p:nvPr userDrawn="1"/>
        </p:nvSpPr>
        <p:spPr>
          <a:xfrm>
            <a:off x="6416834" y="3439160"/>
            <a:ext cx="1944846" cy="1224768"/>
          </a:xfrm>
          <a:prstGeom prst="rect">
            <a:avLst/>
          </a:prstGeom>
        </p:spPr>
        <p:txBody>
          <a:bodyPr vert="horz" wrap="square" lIns="0" tIns="6931" rIns="0" bIns="0" rtlCol="0">
            <a:spAutoFit/>
          </a:bodyPr>
          <a:lstStyle/>
          <a:p>
            <a:pPr algn="ctr">
              <a:lnSpc>
                <a:spcPts val="16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“We need to hit the ground running and get this project kicked off immediately. Our team has the ability to take this over once we get a framework and strategy in place.”</a:t>
            </a:r>
          </a:p>
        </p:txBody>
      </p:sp>
      <p:sp>
        <p:nvSpPr>
          <p:cNvPr id="36" name="Oval 35">
            <a:extLst>
              <a:ext uri="{FF2B5EF4-FFF2-40B4-BE49-F238E27FC236}">
                <a16:creationId xmlns:a16="http://schemas.microsoft.com/office/drawing/2014/main" id="{4613E971-548E-644E-AC62-5E7A3EB2413E}"/>
              </a:ext>
            </a:extLst>
          </p:cNvPr>
          <p:cNvSpPr/>
          <p:nvPr userDrawn="1"/>
        </p:nvSpPr>
        <p:spPr>
          <a:xfrm>
            <a:off x="8657114" y="2235200"/>
            <a:ext cx="2834640" cy="2834640"/>
          </a:xfrm>
          <a:prstGeom prst="ellipse">
            <a:avLst/>
          </a:prstGeom>
          <a:solidFill>
            <a:srgbClr val="2576B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4CDDF159-01E9-D844-865D-6938B43C7FC3}"/>
              </a:ext>
            </a:extLst>
          </p:cNvPr>
          <p:cNvSpPr txBox="1"/>
          <p:nvPr userDrawn="1"/>
        </p:nvSpPr>
        <p:spPr>
          <a:xfrm>
            <a:off x="8773687"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Consulting</a:t>
            </a:r>
          </a:p>
        </p:txBody>
      </p:sp>
      <p:sp>
        <p:nvSpPr>
          <p:cNvPr id="38" name="TextBox 37">
            <a:extLst>
              <a:ext uri="{FF2B5EF4-FFF2-40B4-BE49-F238E27FC236}">
                <a16:creationId xmlns:a16="http://schemas.microsoft.com/office/drawing/2014/main" id="{2A598409-5DD3-E046-B8A2-B2ECEB9E82DB}"/>
              </a:ext>
            </a:extLst>
          </p:cNvPr>
          <p:cNvSpPr txBox="1"/>
          <p:nvPr userDrawn="1"/>
        </p:nvSpPr>
        <p:spPr>
          <a:xfrm>
            <a:off x="9058434" y="3439160"/>
            <a:ext cx="2052320" cy="1019584"/>
          </a:xfrm>
          <a:prstGeom prst="rect">
            <a:avLst/>
          </a:prstGeom>
        </p:spPr>
        <p:txBody>
          <a:bodyPr vert="horz" wrap="square" lIns="0" tIns="6931" rIns="0" bIns="0" rtlCol="0">
            <a:spAutoFit/>
          </a:bodyPr>
          <a:lstStyle/>
          <a:p>
            <a:pPr algn="ctr">
              <a:lnSpc>
                <a:spcPts val="16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does not have the time or the knowledge to take this project on. We need assistance through the entirety of this project.”</a:t>
            </a:r>
          </a:p>
          <a:p>
            <a:pPr algn="ctr">
              <a:lnSpc>
                <a:spcPts val="1600"/>
              </a:lnSpc>
            </a:pPr>
            <a:endPar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9" name="TextBox 38">
            <a:extLst>
              <a:ext uri="{FF2B5EF4-FFF2-40B4-BE49-F238E27FC236}">
                <a16:creationId xmlns:a16="http://schemas.microsoft.com/office/drawing/2014/main" id="{B7A24B53-8F5A-EF4B-A9C9-8343BC4F4E5B}"/>
              </a:ext>
            </a:extLst>
          </p:cNvPr>
          <p:cNvSpPr txBox="1"/>
          <p:nvPr userDrawn="1"/>
        </p:nvSpPr>
        <p:spPr>
          <a:xfrm>
            <a:off x="336885" y="514801"/>
            <a:ext cx="8705515" cy="1032921"/>
          </a:xfrm>
          <a:prstGeom prst="rect">
            <a:avLst/>
          </a:prstGeom>
        </p:spPr>
        <p:txBody>
          <a:bodyPr vert="horz" wrap="square" lIns="0" tIns="6931" rIns="0" bIns="0" rtlCol="0">
            <a:noAutofit/>
          </a:bodyPr>
          <a:lstStyle/>
          <a:p>
            <a:pPr marL="7701" marR="242975" algn="l">
              <a:lnSpc>
                <a:spcPts val="4000"/>
              </a:lnSpc>
              <a:spcBef>
                <a:spcPts val="55"/>
              </a:spcBef>
            </a:pPr>
            <a:r>
              <a:rPr lang="en-US" sz="4000" b="1" i="0" dirty="0">
                <a:solidFill>
                  <a:srgbClr val="717171"/>
                </a:solidFill>
                <a:latin typeface="Montserrat SemiBold" pitchFamily="2" charset="77"/>
              </a:rPr>
              <a:t>Info-Tech offers various levels of support to best suit your needs</a:t>
            </a:r>
            <a:endParaRPr lang="en-US" sz="4000" b="1" i="0" spc="-30" dirty="0">
              <a:solidFill>
                <a:srgbClr val="717171"/>
              </a:solidFill>
              <a:latin typeface="Montserrat SemiBold" pitchFamily="2" charset="77"/>
              <a:cs typeface="Arial Narrow"/>
            </a:endParaRPr>
          </a:p>
        </p:txBody>
      </p:sp>
    </p:spTree>
    <p:extLst>
      <p:ext uri="{BB962C8B-B14F-4D97-AF65-F5344CB8AC3E}">
        <p14:creationId xmlns:p14="http://schemas.microsoft.com/office/powerpoint/2010/main" val="3792006705"/>
      </p:ext>
    </p:extLst>
  </p:cSld>
  <p:clrMapOvr>
    <a:masterClrMapping/>
  </p:clrMapOvr>
  <p:extLst>
    <p:ext uri="{DCECCB84-F9BA-43D5-87BE-67443E8EF086}">
      <p15:sldGuideLst xmlns:p15="http://schemas.microsoft.com/office/powerpoint/2012/main">
        <p15:guide id="1" orient="horz" pos="1865" userDrawn="1">
          <p15:clr>
            <a:srgbClr val="FBAE40"/>
          </p15:clr>
        </p15:guide>
        <p15:guide id="2" orient="horz" pos="197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ject Step Summary">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09A2786-ECFC-144B-AE26-54D79588906A}"/>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629" r="31547" b="28119"/>
          <a:stretch/>
        </p:blipFill>
        <p:spPr>
          <a:xfrm>
            <a:off x="8148638" y="-1"/>
            <a:ext cx="4044950" cy="6873276"/>
          </a:xfrm>
          <a:prstGeom prst="rect">
            <a:avLst/>
          </a:prstGeom>
        </p:spPr>
      </p:pic>
      <p:sp>
        <p:nvSpPr>
          <p:cNvPr id="14" name="Rectangle 13">
            <a:extLst>
              <a:ext uri="{FF2B5EF4-FFF2-40B4-BE49-F238E27FC236}">
                <a16:creationId xmlns:a16="http://schemas.microsoft.com/office/drawing/2014/main" id="{332DBE19-10F2-5346-BAC1-53F174E84D7E}"/>
              </a:ext>
            </a:extLst>
          </p:cNvPr>
          <p:cNvSpPr/>
          <p:nvPr userDrawn="1"/>
        </p:nvSpPr>
        <p:spPr>
          <a:xfrm>
            <a:off x="8148638" y="0"/>
            <a:ext cx="4044949" cy="6858000"/>
          </a:xfrm>
          <a:prstGeom prst="rect">
            <a:avLst/>
          </a:prstGeom>
          <a:gradFill>
            <a:gsLst>
              <a:gs pos="19000">
                <a:srgbClr val="2576B7">
                  <a:alpha val="29000"/>
                </a:srgbClr>
              </a:gs>
              <a:gs pos="99000">
                <a:schemeClr val="accent1">
                  <a:lumMod val="60000"/>
                  <a:lumOff val="40000"/>
                  <a:alpha val="98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B88A6C45-179D-D346-9D3E-74C32F8AA777}"/>
              </a:ext>
            </a:extLst>
          </p:cNvPr>
          <p:cNvSpPr>
            <a:spLocks noGrp="1"/>
          </p:cNvSpPr>
          <p:nvPr>
            <p:ph type="title" hasCustomPrompt="1"/>
          </p:nvPr>
        </p:nvSpPr>
        <p:spPr>
          <a:xfrm>
            <a:off x="354107" y="530021"/>
            <a:ext cx="5706968" cy="1130188"/>
          </a:xfrm>
        </p:spPr>
        <p:txBody>
          <a:bodyPr>
            <a:noAutofit/>
          </a:bodyPr>
          <a:lstStyle/>
          <a:p>
            <a:r>
              <a:rPr lang="en-US"/>
              <a:t>Project Step </a:t>
            </a:r>
            <a:br>
              <a:rPr lang="en-US"/>
            </a:br>
            <a:r>
              <a:rPr lang="en-US"/>
              <a:t>Summary</a:t>
            </a:r>
          </a:p>
        </p:txBody>
      </p:sp>
      <p:sp>
        <p:nvSpPr>
          <p:cNvPr id="3" name="Slide Number Placeholder 2">
            <a:extLst>
              <a:ext uri="{FF2B5EF4-FFF2-40B4-BE49-F238E27FC236}">
                <a16:creationId xmlns:a16="http://schemas.microsoft.com/office/drawing/2014/main" id="{31A75DBD-D320-9040-89CC-86AD05970758}"/>
              </a:ext>
            </a:extLst>
          </p:cNvPr>
          <p:cNvSpPr>
            <a:spLocks noGrp="1"/>
          </p:cNvSpPr>
          <p:nvPr>
            <p:ph type="sldNum" sz="quarter" idx="10"/>
          </p:nvPr>
        </p:nvSpPr>
        <p:spPr/>
        <p:txBody>
          <a:bodyPr>
            <a:noAutofit/>
          </a:bodyPr>
          <a:lstStyle>
            <a:lvl1pPr>
              <a:defRPr>
                <a:solidFill>
                  <a:schemeClr val="bg1"/>
                </a:solidFill>
              </a:defRPr>
            </a:lvl1pPr>
          </a:lstStyle>
          <a:p>
            <a:pPr marL="7701">
              <a:spcBef>
                <a:spcPts val="161"/>
              </a:spcBef>
              <a:tabLst>
                <a:tab pos="1309603" algn="l"/>
              </a:tabLst>
            </a:pPr>
            <a:r>
              <a:rPr lang="en-CA" dirty="0"/>
              <a:t>Info-Tech Research Group   |   </a:t>
            </a:r>
            <a:fld id="{81D60167-4931-47E6-BA6A-407CBD079E47}" type="slidenum">
              <a:rPr smtClean="0">
                <a:cs typeface="Arial" panose="020B0604020202020204" pitchFamily="34" charset="0"/>
              </a:rPr>
              <a:pPr marL="7701">
                <a:spcBef>
                  <a:spcPts val="161"/>
                </a:spcBef>
                <a:tabLst>
                  <a:tab pos="1309603" algn="l"/>
                </a:tabLst>
              </a:pPr>
              <a:t>‹#›</a:t>
            </a:fld>
            <a:endParaRPr dirty="0">
              <a:cs typeface="Arial" panose="020B0604020202020204" pitchFamily="34" charset="0"/>
            </a:endParaRPr>
          </a:p>
        </p:txBody>
      </p:sp>
      <p:sp>
        <p:nvSpPr>
          <p:cNvPr id="5" name="Text Placeholder 4">
            <a:extLst>
              <a:ext uri="{FF2B5EF4-FFF2-40B4-BE49-F238E27FC236}">
                <a16:creationId xmlns:a16="http://schemas.microsoft.com/office/drawing/2014/main" id="{86E5F82B-DCED-8B4F-88A2-8A928648A8FF}"/>
              </a:ext>
            </a:extLst>
          </p:cNvPr>
          <p:cNvSpPr>
            <a:spLocks noGrp="1"/>
          </p:cNvSpPr>
          <p:nvPr>
            <p:ph type="body" sz="quarter" idx="11" hasCustomPrompt="1"/>
          </p:nvPr>
        </p:nvSpPr>
        <p:spPr>
          <a:xfrm>
            <a:off x="371475" y="2261454"/>
            <a:ext cx="6661150" cy="2906712"/>
          </a:xfrm>
          <a:prstGeom prst="rect">
            <a:avLst/>
          </a:prstGeom>
        </p:spPr>
        <p:txBody>
          <a:bodyPr lIns="0">
            <a:noAutofit/>
          </a:bodyPr>
          <a:lstStyle>
            <a:lvl1pPr marL="342900" indent="-342900">
              <a:buClr>
                <a:srgbClr val="2576B7"/>
              </a:buClr>
              <a:buSzPct val="100000"/>
              <a:buFont typeface="+mj-lt"/>
              <a:buAutoNum type="arabicPeriod"/>
              <a:defRPr sz="1600" b="0" i="0">
                <a:solidFill>
                  <a:srgbClr val="4B4B4B"/>
                </a:solidFill>
                <a:latin typeface="Roboto Condensed Light" panose="02000000000000000000" pitchFamily="2" charset="0"/>
                <a:ea typeface="Roboto Condensed Light" panose="02000000000000000000" pitchFamily="2" charset="0"/>
              </a:defRPr>
            </a:lvl1pPr>
          </a:lstStyle>
          <a:p>
            <a:pPr lvl="0"/>
            <a:r>
              <a:rPr lang="en-US" b="0" i="0">
                <a:latin typeface="Roboto Condensed Light" panose="02000000000000000000" pitchFamily="2" charset="0"/>
                <a:ea typeface="Roboto Condensed Light" panose="02000000000000000000" pitchFamily="2" charset="0"/>
              </a:rPr>
              <a:t>Set your goals – what do you want to achieve in your PCI project?</a:t>
            </a:r>
          </a:p>
          <a:p>
            <a:pPr lvl="0"/>
            <a:r>
              <a:rPr lang="en-US" b="0" i="0">
                <a:latin typeface="Roboto Condensed Light" panose="02000000000000000000" pitchFamily="2" charset="0"/>
                <a:ea typeface="Roboto Condensed Light" panose="02000000000000000000" pitchFamily="2" charset="0"/>
              </a:rPr>
              <a:t>Evaluate your current organization’s posture in relation to PCI.</a:t>
            </a:r>
          </a:p>
          <a:p>
            <a:pPr lvl="0"/>
            <a:r>
              <a:rPr lang="en-US" b="0" i="0">
                <a:latin typeface="Roboto Condensed Light" panose="02000000000000000000" pitchFamily="2" charset="0"/>
                <a:ea typeface="Roboto Condensed Light" panose="02000000000000000000" pitchFamily="2" charset="0"/>
              </a:rPr>
              <a:t>Map PCI’s 12 core requirements to your PCI practices.</a:t>
            </a:r>
          </a:p>
          <a:p>
            <a:pPr lvl="0"/>
            <a:r>
              <a:rPr lang="en-US" b="0" i="0">
                <a:latin typeface="Roboto Condensed Light" panose="02000000000000000000" pitchFamily="2" charset="0"/>
                <a:ea typeface="Roboto Condensed Light" panose="02000000000000000000" pitchFamily="2" charset="0"/>
              </a:rPr>
              <a:t>Perform a gap analysis.</a:t>
            </a:r>
          </a:p>
          <a:p>
            <a:pPr lvl="0"/>
            <a:r>
              <a:rPr lang="en-US" b="0" i="0">
                <a:latin typeface="Roboto Condensed Light" panose="02000000000000000000" pitchFamily="2" charset="0"/>
                <a:ea typeface="Roboto Condensed Light" panose="02000000000000000000" pitchFamily="2" charset="0"/>
              </a:rPr>
              <a:t>Complete gap prioritization.</a:t>
            </a:r>
          </a:p>
          <a:p>
            <a:pPr lvl="0"/>
            <a:r>
              <a:rPr lang="en-US" b="0" i="0">
                <a:latin typeface="Roboto Condensed Light" panose="02000000000000000000" pitchFamily="2" charset="0"/>
                <a:ea typeface="Roboto Condensed Light" panose="02000000000000000000" pitchFamily="2" charset="0"/>
              </a:rPr>
              <a:t>Identify PCI Simplification Strategy.</a:t>
            </a:r>
          </a:p>
          <a:p>
            <a:pPr lvl="0"/>
            <a:r>
              <a:rPr lang="en-US" b="0" i="0">
                <a:latin typeface="Roboto Condensed Light" panose="02000000000000000000" pitchFamily="2" charset="0"/>
                <a:ea typeface="Roboto Condensed Light" panose="02000000000000000000" pitchFamily="2" charset="0"/>
              </a:rPr>
              <a:t>Develop a PCI Simplification Launch Plan.</a:t>
            </a:r>
            <a:endParaRPr lang="en-US"/>
          </a:p>
        </p:txBody>
      </p:sp>
      <p:sp>
        <p:nvSpPr>
          <p:cNvPr id="16" name="Text Placeholder 11">
            <a:extLst>
              <a:ext uri="{FF2B5EF4-FFF2-40B4-BE49-F238E27FC236}">
                <a16:creationId xmlns:a16="http://schemas.microsoft.com/office/drawing/2014/main" id="{85DDFA7D-F891-5541-AA0E-D25B89A7FB95}"/>
              </a:ext>
            </a:extLst>
          </p:cNvPr>
          <p:cNvSpPr>
            <a:spLocks noGrp="1"/>
          </p:cNvSpPr>
          <p:nvPr>
            <p:ph type="body" sz="quarter" idx="35"/>
          </p:nvPr>
        </p:nvSpPr>
        <p:spPr>
          <a:xfrm>
            <a:off x="381817" y="1914619"/>
            <a:ext cx="5547929" cy="346835"/>
          </a:xfrm>
          <a:prstGeom prst="rect">
            <a:avLst/>
          </a:prstGeom>
        </p:spPr>
        <p:txBody>
          <a:bodyPr lIns="0" tIns="0" rIns="0" bIns="0">
            <a:noAutofit/>
          </a:bodyPr>
          <a:lstStyle>
            <a:lvl1pPr marL="0" indent="0">
              <a:lnSpc>
                <a:spcPts val="2400"/>
              </a:lnSpc>
              <a:buNone/>
              <a:defRPr sz="2000" b="1" i="0" spc="0">
                <a:solidFill>
                  <a:srgbClr val="2576B7"/>
                </a:solidFill>
                <a:latin typeface="Montserrat SemiBold"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542984876"/>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lated Research A">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0910DF08-7026-664D-B665-454241ABB911}"/>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120" r="37452" b="28119"/>
          <a:stretch/>
        </p:blipFill>
        <p:spPr>
          <a:xfrm>
            <a:off x="0" y="-1"/>
            <a:ext cx="3287713" cy="6873276"/>
          </a:xfrm>
          <a:prstGeom prst="rect">
            <a:avLst/>
          </a:prstGeom>
        </p:spPr>
      </p:pic>
      <p:sp>
        <p:nvSpPr>
          <p:cNvPr id="24" name="Rectangle 23">
            <a:extLst>
              <a:ext uri="{FF2B5EF4-FFF2-40B4-BE49-F238E27FC236}">
                <a16:creationId xmlns:a16="http://schemas.microsoft.com/office/drawing/2014/main" id="{617BD03E-54AB-3E4C-8B2B-01F4843F6E8D}"/>
              </a:ext>
            </a:extLst>
          </p:cNvPr>
          <p:cNvSpPr/>
          <p:nvPr userDrawn="1"/>
        </p:nvSpPr>
        <p:spPr>
          <a:xfrm>
            <a:off x="2" y="0"/>
            <a:ext cx="3287711" cy="6858000"/>
          </a:xfrm>
          <a:prstGeom prst="rect">
            <a:avLst/>
          </a:prstGeom>
          <a:gradFill>
            <a:gsLst>
              <a:gs pos="19000">
                <a:srgbClr val="2576B7">
                  <a:alpha val="11000"/>
                </a:srgbClr>
              </a:gs>
              <a:gs pos="99000">
                <a:schemeClr val="accent1">
                  <a:lumMod val="60000"/>
                  <a:lumOff val="40000"/>
                  <a:alpha val="5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32" name="Picture Placeholder 31">
            <a:extLst>
              <a:ext uri="{FF2B5EF4-FFF2-40B4-BE49-F238E27FC236}">
                <a16:creationId xmlns:a16="http://schemas.microsoft.com/office/drawing/2014/main" id="{06E425A5-C952-374F-8050-A2393321E7A8}"/>
              </a:ext>
            </a:extLst>
          </p:cNvPr>
          <p:cNvSpPr>
            <a:spLocks noGrp="1"/>
          </p:cNvSpPr>
          <p:nvPr>
            <p:ph type="pic" sz="quarter" idx="11"/>
          </p:nvPr>
        </p:nvSpPr>
        <p:spPr>
          <a:xfrm>
            <a:off x="3662363" y="574675"/>
            <a:ext cx="2660650" cy="1217613"/>
          </a:xfrm>
          <a:prstGeom prst="rect">
            <a:avLst/>
          </a:prstGeom>
        </p:spPr>
        <p:txBody>
          <a:bodyPr>
            <a:noAutofit/>
          </a:bodyPr>
          <a:lstStyle>
            <a:lvl1pPr>
              <a:defRPr sz="1800" b="1" i="0">
                <a:latin typeface="Montserrat SemiBold" pitchFamily="2" charset="77"/>
              </a:defRPr>
            </a:lvl1pPr>
          </a:lstStyle>
          <a:p>
            <a:endParaRPr lang="en-US" dirty="0"/>
          </a:p>
        </p:txBody>
      </p:sp>
      <p:sp>
        <p:nvSpPr>
          <p:cNvPr id="3" name="Slide Number Placeholder 2">
            <a:extLst>
              <a:ext uri="{FF2B5EF4-FFF2-40B4-BE49-F238E27FC236}">
                <a16:creationId xmlns:a16="http://schemas.microsoft.com/office/drawing/2014/main" id="{6D6EE580-574A-DB45-9535-25D80D4E2DD9}"/>
              </a:ext>
            </a:extLst>
          </p:cNvPr>
          <p:cNvSpPr>
            <a:spLocks noGrp="1"/>
          </p:cNvSpPr>
          <p:nvPr>
            <p:ph type="sldNum" sz="quarter" idx="10"/>
          </p:nvPr>
        </p:nvSpPr>
        <p:spPr/>
        <p:txBody>
          <a:bodyPr>
            <a:noAutofit/>
          </a:bodyPr>
          <a:lstStyle/>
          <a:p>
            <a:pPr marL="7701">
              <a:spcBef>
                <a:spcPts val="161"/>
              </a:spcBef>
              <a:tabLst>
                <a:tab pos="1309603" algn="l"/>
              </a:tabLst>
            </a:pPr>
            <a:r>
              <a:rPr lang="en-CA" spc="-18" dirty="0"/>
              <a:t>Info-</a:t>
            </a:r>
            <a:r>
              <a:rPr lang="en-CA" spc="-103" dirty="0"/>
              <a:t>T</a:t>
            </a:r>
            <a:r>
              <a:rPr lang="en-CA" spc="-15" dirty="0"/>
              <a:t>ec</a:t>
            </a:r>
            <a:r>
              <a:rPr lang="en-CA" spc="6" dirty="0"/>
              <a:t>h</a:t>
            </a:r>
            <a:r>
              <a:rPr lang="en-CA" spc="-39" dirty="0"/>
              <a:t> </a:t>
            </a:r>
            <a:r>
              <a:rPr lang="en-CA" spc="-15" dirty="0"/>
              <a:t>Researc</a:t>
            </a:r>
            <a:r>
              <a:rPr lang="en-CA" spc="6" dirty="0"/>
              <a:t>h</a:t>
            </a:r>
            <a:r>
              <a:rPr lang="en-CA" spc="-39" dirty="0"/>
              <a:t> </a:t>
            </a:r>
            <a:r>
              <a:rPr lang="en-CA" spc="-15" dirty="0"/>
              <a:t>Grou</a:t>
            </a:r>
            <a:r>
              <a:rPr lang="en-CA" spc="6" dirty="0"/>
              <a:t>p   |   </a:t>
            </a:r>
            <a:fld id="{81D60167-4931-47E6-BA6A-407CBD079E47}" type="slidenum">
              <a:rPr spc="6" smtClean="0">
                <a:cs typeface="Arial" panose="020B0604020202020204" pitchFamily="34" charset="0"/>
              </a:rPr>
              <a:pPr marL="7701">
                <a:spcBef>
                  <a:spcPts val="161"/>
                </a:spcBef>
                <a:tabLst>
                  <a:tab pos="1309603" algn="l"/>
                </a:tabLst>
              </a:pPr>
              <a:t>‹#›</a:t>
            </a:fld>
            <a:endParaRPr spc="6" dirty="0">
              <a:cs typeface="Arial" panose="020B0604020202020204" pitchFamily="34" charset="0"/>
            </a:endParaRPr>
          </a:p>
        </p:txBody>
      </p:sp>
      <p:sp>
        <p:nvSpPr>
          <p:cNvPr id="34" name="Picture Placeholder 31">
            <a:extLst>
              <a:ext uri="{FF2B5EF4-FFF2-40B4-BE49-F238E27FC236}">
                <a16:creationId xmlns:a16="http://schemas.microsoft.com/office/drawing/2014/main" id="{A16A3254-CD4F-E745-B5D3-9721CB4A246F}"/>
              </a:ext>
            </a:extLst>
          </p:cNvPr>
          <p:cNvSpPr>
            <a:spLocks noGrp="1"/>
          </p:cNvSpPr>
          <p:nvPr>
            <p:ph type="pic" sz="quarter" idx="12"/>
          </p:nvPr>
        </p:nvSpPr>
        <p:spPr>
          <a:xfrm>
            <a:off x="3662363" y="2341386"/>
            <a:ext cx="2660650" cy="1217613"/>
          </a:xfrm>
          <a:prstGeom prst="rect">
            <a:avLst/>
          </a:prstGeom>
        </p:spPr>
        <p:txBody>
          <a:bodyPr>
            <a:noAutofit/>
          </a:bodyPr>
          <a:lstStyle>
            <a:lvl1pPr>
              <a:defRPr sz="1800" b="1" i="0">
                <a:latin typeface="Montserrat SemiBold" pitchFamily="2" charset="77"/>
              </a:defRPr>
            </a:lvl1pPr>
          </a:lstStyle>
          <a:p>
            <a:endParaRPr lang="en-US" dirty="0"/>
          </a:p>
        </p:txBody>
      </p:sp>
      <p:sp>
        <p:nvSpPr>
          <p:cNvPr id="35" name="Picture Placeholder 31">
            <a:extLst>
              <a:ext uri="{FF2B5EF4-FFF2-40B4-BE49-F238E27FC236}">
                <a16:creationId xmlns:a16="http://schemas.microsoft.com/office/drawing/2014/main" id="{2BBE0ADF-1343-9540-96CB-1F8B7367207D}"/>
              </a:ext>
            </a:extLst>
          </p:cNvPr>
          <p:cNvSpPr>
            <a:spLocks noGrp="1"/>
          </p:cNvSpPr>
          <p:nvPr>
            <p:ph type="pic" sz="quarter" idx="13"/>
          </p:nvPr>
        </p:nvSpPr>
        <p:spPr>
          <a:xfrm>
            <a:off x="3662363" y="4158897"/>
            <a:ext cx="2660650" cy="1217613"/>
          </a:xfrm>
          <a:prstGeom prst="rect">
            <a:avLst/>
          </a:prstGeom>
        </p:spPr>
        <p:txBody>
          <a:bodyPr>
            <a:noAutofit/>
          </a:bodyPr>
          <a:lstStyle>
            <a:lvl1pPr>
              <a:defRPr sz="1800" b="1" i="0">
                <a:latin typeface="Montserrat SemiBold" pitchFamily="2" charset="77"/>
              </a:defRPr>
            </a:lvl1pPr>
          </a:lstStyle>
          <a:p>
            <a:endParaRPr lang="en-US" dirty="0"/>
          </a:p>
        </p:txBody>
      </p:sp>
      <p:sp>
        <p:nvSpPr>
          <p:cNvPr id="4" name="Text Placeholder 3">
            <a:extLst>
              <a:ext uri="{FF2B5EF4-FFF2-40B4-BE49-F238E27FC236}">
                <a16:creationId xmlns:a16="http://schemas.microsoft.com/office/drawing/2014/main" id="{060A9573-73C9-FD44-B7AF-0D9F9C006C8B}"/>
              </a:ext>
            </a:extLst>
          </p:cNvPr>
          <p:cNvSpPr>
            <a:spLocks noGrp="1"/>
          </p:cNvSpPr>
          <p:nvPr>
            <p:ph type="body" sz="quarter" idx="19" hasCustomPrompt="1"/>
          </p:nvPr>
        </p:nvSpPr>
        <p:spPr>
          <a:xfrm>
            <a:off x="6501813" y="522421"/>
            <a:ext cx="2973113" cy="467491"/>
          </a:xfrm>
          <a:prstGeom prst="rect">
            <a:avLst/>
          </a:prstGeom>
        </p:spPr>
        <p:txBody>
          <a:bodyPr lIns="0" tIns="0" rIns="0" bIns="0">
            <a:noAutofit/>
          </a:bodyPr>
          <a:lstStyle>
            <a:lvl1pPr marL="0" indent="0">
              <a:lnSpc>
                <a:spcPts val="1800"/>
              </a:lnSpc>
              <a:buNone/>
              <a:defRPr sz="1600" b="0" i="0">
                <a:solidFill>
                  <a:srgbClr val="2576B7"/>
                </a:solidFill>
                <a:latin typeface="Exo" panose="020B0604020202020204" charset="0"/>
              </a:defRPr>
            </a:lvl1pPr>
          </a:lstStyle>
          <a:p>
            <a:pPr lvl="0"/>
            <a:r>
              <a:rPr lang="en-US"/>
              <a:t>Observe the Evolution of Quantum Capability</a:t>
            </a:r>
          </a:p>
        </p:txBody>
      </p:sp>
      <p:sp>
        <p:nvSpPr>
          <p:cNvPr id="18" name="Text Placeholder 3">
            <a:extLst>
              <a:ext uri="{FF2B5EF4-FFF2-40B4-BE49-F238E27FC236}">
                <a16:creationId xmlns:a16="http://schemas.microsoft.com/office/drawing/2014/main" id="{DE4B797A-3634-5A48-B5BC-3ECDA11783E2}"/>
              </a:ext>
            </a:extLst>
          </p:cNvPr>
          <p:cNvSpPr>
            <a:spLocks noGrp="1"/>
          </p:cNvSpPr>
          <p:nvPr>
            <p:ph type="body" sz="quarter" idx="21" hasCustomPrompt="1"/>
          </p:nvPr>
        </p:nvSpPr>
        <p:spPr>
          <a:xfrm>
            <a:off x="6501813" y="2297433"/>
            <a:ext cx="2973113" cy="467491"/>
          </a:xfrm>
          <a:prstGeom prst="rect">
            <a:avLst/>
          </a:prstGeom>
        </p:spPr>
        <p:txBody>
          <a:bodyPr lIns="0" tIns="0" rIns="0" bIns="0">
            <a:noAutofit/>
          </a:bodyPr>
          <a:lstStyle>
            <a:lvl1pPr marL="0" indent="0">
              <a:lnSpc>
                <a:spcPts val="1800"/>
              </a:lnSpc>
              <a:buNone/>
              <a:defRPr sz="1600" b="0" i="0">
                <a:solidFill>
                  <a:srgbClr val="2576B7"/>
                </a:solidFill>
                <a:latin typeface="Exo" panose="020B0604020202020204" charset="0"/>
              </a:defRPr>
            </a:lvl1pPr>
          </a:lstStyle>
          <a:p>
            <a:pPr lvl="0"/>
            <a:r>
              <a:rPr lang="en-US"/>
              <a:t>Observe the Evolution of Quantum Capability</a:t>
            </a:r>
          </a:p>
        </p:txBody>
      </p:sp>
      <p:sp>
        <p:nvSpPr>
          <p:cNvPr id="20" name="Text Placeholder 3">
            <a:extLst>
              <a:ext uri="{FF2B5EF4-FFF2-40B4-BE49-F238E27FC236}">
                <a16:creationId xmlns:a16="http://schemas.microsoft.com/office/drawing/2014/main" id="{944478D2-E7F8-C243-AA66-3B1878B49256}"/>
              </a:ext>
            </a:extLst>
          </p:cNvPr>
          <p:cNvSpPr>
            <a:spLocks noGrp="1"/>
          </p:cNvSpPr>
          <p:nvPr>
            <p:ph type="body" sz="quarter" idx="23" hasCustomPrompt="1"/>
          </p:nvPr>
        </p:nvSpPr>
        <p:spPr>
          <a:xfrm>
            <a:off x="6501813" y="4099339"/>
            <a:ext cx="2973113" cy="467491"/>
          </a:xfrm>
          <a:prstGeom prst="rect">
            <a:avLst/>
          </a:prstGeom>
        </p:spPr>
        <p:txBody>
          <a:bodyPr lIns="0" tIns="0" rIns="0" bIns="0">
            <a:noAutofit/>
          </a:bodyPr>
          <a:lstStyle>
            <a:lvl1pPr marL="0" indent="0">
              <a:lnSpc>
                <a:spcPts val="1800"/>
              </a:lnSpc>
              <a:buNone/>
              <a:defRPr sz="1600" b="0" i="0">
                <a:solidFill>
                  <a:srgbClr val="2576B7"/>
                </a:solidFill>
                <a:latin typeface="Exo" panose="020B0604020202020204" charset="0"/>
              </a:defRPr>
            </a:lvl1pPr>
          </a:lstStyle>
          <a:p>
            <a:pPr lvl="0"/>
            <a:r>
              <a:rPr lang="en-US"/>
              <a:t>Observe the Evolution of Quantum Capability</a:t>
            </a:r>
          </a:p>
        </p:txBody>
      </p:sp>
      <p:sp>
        <p:nvSpPr>
          <p:cNvPr id="14" name="Title 1">
            <a:extLst>
              <a:ext uri="{FF2B5EF4-FFF2-40B4-BE49-F238E27FC236}">
                <a16:creationId xmlns:a16="http://schemas.microsoft.com/office/drawing/2014/main" id="{C42E7176-D606-0141-AE7A-6525F8273FB2}"/>
              </a:ext>
            </a:extLst>
          </p:cNvPr>
          <p:cNvSpPr>
            <a:spLocks noGrp="1"/>
          </p:cNvSpPr>
          <p:nvPr>
            <p:ph type="title" hasCustomPrompt="1"/>
          </p:nvPr>
        </p:nvSpPr>
        <p:spPr>
          <a:xfrm>
            <a:off x="354107" y="530020"/>
            <a:ext cx="2528793" cy="1655967"/>
          </a:xfrm>
        </p:spPr>
        <p:txBody>
          <a:bodyPr>
            <a:noAutofit/>
          </a:bodyPr>
          <a:lstStyle>
            <a:lvl1pPr>
              <a:defRPr>
                <a:solidFill>
                  <a:schemeClr val="bg1"/>
                </a:solidFill>
              </a:defRPr>
            </a:lvl1pPr>
          </a:lstStyle>
          <a:p>
            <a:r>
              <a:rPr lang="en-US"/>
              <a:t>Related Info-Tech</a:t>
            </a:r>
            <a:br>
              <a:rPr lang="en-US"/>
            </a:br>
            <a:r>
              <a:rPr lang="en-US"/>
              <a:t>Research</a:t>
            </a:r>
          </a:p>
        </p:txBody>
      </p:sp>
      <p:sp>
        <p:nvSpPr>
          <p:cNvPr id="15" name="Text Placeholder 12">
            <a:extLst>
              <a:ext uri="{FF2B5EF4-FFF2-40B4-BE49-F238E27FC236}">
                <a16:creationId xmlns:a16="http://schemas.microsoft.com/office/drawing/2014/main" id="{E3CCB665-7FC1-E640-AEFF-EDEA82A3737E}"/>
              </a:ext>
            </a:extLst>
          </p:cNvPr>
          <p:cNvSpPr>
            <a:spLocks noGrp="1"/>
          </p:cNvSpPr>
          <p:nvPr>
            <p:ph type="body" sz="quarter" idx="14" hasCustomPrompt="1"/>
          </p:nvPr>
        </p:nvSpPr>
        <p:spPr>
          <a:xfrm>
            <a:off x="6504307" y="4647612"/>
            <a:ext cx="5389243" cy="1108756"/>
          </a:xfrm>
          <a:prstGeom prst="rect">
            <a:avLst/>
          </a:prstGeom>
        </p:spPr>
        <p:txBody>
          <a:bodyPr lIns="0" tIns="0" rIns="0" bIns="0">
            <a:noAutofit/>
          </a:bodyPr>
          <a:lstStyle>
            <a:lvl1pPr marL="0" indent="0">
              <a:lnSpc>
                <a:spcPts val="1600"/>
              </a:lnSpc>
              <a:buNone/>
              <a:defRPr sz="1200" b="0" i="0">
                <a:solidFill>
                  <a:srgbClr val="4A4A4A"/>
                </a:solidFill>
                <a:latin typeface="Roboto Condensed Light" panose="02000000000000000000" pitchFamily="2" charset="0"/>
                <a:ea typeface="Roboto Condensed Light" panose="02000000000000000000" pitchFamily="2" charset="0"/>
              </a:defRPr>
            </a:lvl1pPr>
            <a:lvl2pPr>
              <a:lnSpc>
                <a:spcPts val="1600"/>
              </a:lnSpc>
              <a:defRPr sz="1200" b="0" i="0">
                <a:latin typeface="Roboto Condensed Light" panose="02000000000000000000" pitchFamily="2" charset="0"/>
                <a:ea typeface="Roboto Condensed Light" panose="02000000000000000000" pitchFamily="2" charset="0"/>
              </a:defRPr>
            </a:lvl2pPr>
            <a:lvl3pPr>
              <a:lnSpc>
                <a:spcPts val="1600"/>
              </a:lnSpc>
              <a:defRPr sz="1200" b="0" i="0">
                <a:latin typeface="Roboto Condensed Light" panose="02000000000000000000" pitchFamily="2" charset="0"/>
                <a:ea typeface="Roboto Condensed Light" panose="02000000000000000000" pitchFamily="2" charset="0"/>
              </a:defRPr>
            </a:lvl3pPr>
            <a:lvl4pPr>
              <a:lnSpc>
                <a:spcPts val="1600"/>
              </a:lnSpc>
              <a:defRPr sz="1200" b="0" i="0">
                <a:latin typeface="Roboto Condensed Light" panose="02000000000000000000" pitchFamily="2" charset="0"/>
                <a:ea typeface="Roboto Condensed Light" panose="02000000000000000000" pitchFamily="2" charset="0"/>
              </a:defRPr>
            </a:lvl4pPr>
            <a:lvl5pPr>
              <a:lnSpc>
                <a:spcPts val="1600"/>
              </a:lnSpc>
              <a:defRPr sz="1200" b="0" i="0">
                <a:latin typeface="Roboto Condensed Light" panose="02000000000000000000" pitchFamily="2" charset="0"/>
                <a:ea typeface="Roboto Condensed Light" panose="02000000000000000000" pitchFamily="2" charset="0"/>
              </a:defRPr>
            </a:lvl5pPr>
          </a:lstStyle>
          <a:p>
            <a:pPr marL="7701" marR="3081">
              <a:spcBef>
                <a:spcPts val="55"/>
              </a:spcBef>
            </a:pPr>
            <a:r>
              <a:rPr lang="en-CA" sz="1200" spc="-3">
                <a:solidFill>
                  <a:srgbClr val="464646"/>
                </a:solidFill>
                <a:latin typeface="Roboto Condensed Light" panose="02000000000000000000" pitchFamily="2" charset="0"/>
                <a:cs typeface="Arial Narrow"/>
              </a:rPr>
              <a:t>I </a:t>
            </a:r>
            <a:r>
              <a:rPr lang="en-CA" sz="1200" spc="-27">
                <a:solidFill>
                  <a:srgbClr val="464646"/>
                </a:solidFill>
                <a:latin typeface="Roboto Condensed Light" panose="02000000000000000000" pitchFamily="2" charset="0"/>
                <a:cs typeface="Arial Narrow"/>
              </a:rPr>
              <a:t>sink </a:t>
            </a:r>
            <a:r>
              <a:rPr lang="en-CA" sz="1200" spc="-30">
                <a:solidFill>
                  <a:srgbClr val="464646"/>
                </a:solidFill>
                <a:latin typeface="Roboto Condensed Light" panose="02000000000000000000" pitchFamily="2" charset="0"/>
                <a:cs typeface="Arial Narrow"/>
              </a:rPr>
              <a:t>under </a:t>
            </a:r>
            <a:r>
              <a:rPr lang="en-CA" sz="1200" spc="-24">
                <a:solidFill>
                  <a:srgbClr val="464646"/>
                </a:solidFill>
                <a:latin typeface="Roboto Condensed Light" panose="02000000000000000000" pitchFamily="2" charset="0"/>
                <a:cs typeface="Arial Narrow"/>
              </a:rPr>
              <a:t>the </a:t>
            </a:r>
            <a:r>
              <a:rPr lang="en-CA" sz="1200" spc="-30">
                <a:solidFill>
                  <a:srgbClr val="464646"/>
                </a:solidFill>
                <a:latin typeface="Roboto Condensed Light" panose="02000000000000000000" pitchFamily="2" charset="0"/>
                <a:cs typeface="Arial Narrow"/>
              </a:rPr>
              <a:t>weight </a:t>
            </a:r>
            <a:r>
              <a:rPr lang="en-CA" sz="1200" spc="-18">
                <a:solidFill>
                  <a:srgbClr val="464646"/>
                </a:solidFill>
                <a:latin typeface="Roboto Condensed Light" panose="02000000000000000000" pitchFamily="2" charset="0"/>
                <a:cs typeface="Arial Narrow"/>
              </a:rPr>
              <a:t>of </a:t>
            </a:r>
            <a:r>
              <a:rPr lang="en-CA" sz="1200" spc="-24">
                <a:solidFill>
                  <a:srgbClr val="464646"/>
                </a:solidFill>
                <a:latin typeface="Roboto Condensed Light" panose="02000000000000000000" pitchFamily="2" charset="0"/>
                <a:cs typeface="Arial Narrow"/>
              </a:rPr>
              <a:t>the </a:t>
            </a:r>
            <a:r>
              <a:rPr lang="en-CA" sz="1200" spc="-33">
                <a:solidFill>
                  <a:srgbClr val="464646"/>
                </a:solidFill>
                <a:latin typeface="Roboto Condensed Light" panose="02000000000000000000" pitchFamily="2" charset="0"/>
                <a:cs typeface="Arial Narrow"/>
              </a:rPr>
              <a:t>splendour </a:t>
            </a:r>
            <a:r>
              <a:rPr lang="en-CA" sz="1200" spc="-18">
                <a:solidFill>
                  <a:srgbClr val="464646"/>
                </a:solidFill>
                <a:latin typeface="Roboto Condensed Light" panose="02000000000000000000" pitchFamily="2" charset="0"/>
                <a:cs typeface="Arial Narrow"/>
              </a:rPr>
              <a:t>of </a:t>
            </a:r>
            <a:r>
              <a:rPr lang="en-CA" sz="1200" spc="-30">
                <a:solidFill>
                  <a:srgbClr val="464646"/>
                </a:solidFill>
                <a:latin typeface="Roboto Condensed Light" panose="02000000000000000000" pitchFamily="2" charset="0"/>
                <a:cs typeface="Arial Narrow"/>
              </a:rPr>
              <a:t>these </a:t>
            </a:r>
            <a:r>
              <a:rPr lang="en-CA" sz="1200" spc="-33">
                <a:solidFill>
                  <a:srgbClr val="464646"/>
                </a:solidFill>
                <a:latin typeface="Roboto Condensed Light" panose="02000000000000000000" pitchFamily="2" charset="0"/>
                <a:cs typeface="Arial Narrow"/>
              </a:rPr>
              <a:t>visions! </a:t>
            </a:r>
            <a:r>
              <a:rPr lang="en-CA" sz="1200" spc="-3">
                <a:solidFill>
                  <a:srgbClr val="464646"/>
                </a:solidFill>
                <a:latin typeface="Roboto Condensed Light" panose="02000000000000000000" pitchFamily="2" charset="0"/>
                <a:cs typeface="Arial Narrow"/>
              </a:rPr>
              <a:t>A </a:t>
            </a:r>
            <a:r>
              <a:rPr lang="en-CA" sz="1200" spc="-33">
                <a:solidFill>
                  <a:srgbClr val="464646"/>
                </a:solidFill>
                <a:latin typeface="Roboto Condensed Light" panose="02000000000000000000" pitchFamily="2" charset="0"/>
                <a:cs typeface="Arial Narrow"/>
              </a:rPr>
              <a:t>wonderful </a:t>
            </a:r>
            <a:r>
              <a:rPr lang="en-CA" sz="1200" spc="-36">
                <a:solidFill>
                  <a:srgbClr val="464646"/>
                </a:solidFill>
                <a:latin typeface="Roboto Condensed Light" panose="02000000000000000000" pitchFamily="2" charset="0"/>
                <a:cs typeface="Arial Narrow"/>
              </a:rPr>
              <a:t>serenity  </a:t>
            </a:r>
            <a:r>
              <a:rPr lang="en-CA" sz="1200" spc="-24">
                <a:solidFill>
                  <a:srgbClr val="464646"/>
                </a:solidFill>
                <a:latin typeface="Roboto Condensed Light" panose="02000000000000000000" pitchFamily="2" charset="0"/>
                <a:cs typeface="Arial Narrow"/>
              </a:rPr>
              <a:t>has </a:t>
            </a:r>
            <a:r>
              <a:rPr lang="en-CA" sz="1200" spc="-30">
                <a:solidFill>
                  <a:srgbClr val="464646"/>
                </a:solidFill>
                <a:latin typeface="Roboto Condensed Light" panose="02000000000000000000" pitchFamily="2" charset="0"/>
                <a:cs typeface="Arial Narrow"/>
              </a:rPr>
              <a:t>taken </a:t>
            </a:r>
            <a:r>
              <a:rPr lang="en-CA" sz="1200" spc="-33">
                <a:solidFill>
                  <a:srgbClr val="464646"/>
                </a:solidFill>
                <a:latin typeface="Roboto Condensed Light" panose="02000000000000000000" pitchFamily="2" charset="0"/>
                <a:cs typeface="Arial Narrow"/>
              </a:rPr>
              <a:t>possession </a:t>
            </a:r>
            <a:r>
              <a:rPr lang="en-CA" sz="1200" spc="-18">
                <a:solidFill>
                  <a:srgbClr val="464646"/>
                </a:solidFill>
                <a:latin typeface="Roboto Condensed Light" panose="02000000000000000000" pitchFamily="2" charset="0"/>
                <a:cs typeface="Arial Narrow"/>
              </a:rPr>
              <a:t>of </a:t>
            </a:r>
            <a:r>
              <a:rPr lang="en-CA" sz="1200" spc="-21">
                <a:solidFill>
                  <a:srgbClr val="464646"/>
                </a:solidFill>
                <a:latin typeface="Roboto Condensed Light" panose="02000000000000000000" pitchFamily="2" charset="0"/>
                <a:cs typeface="Arial Narrow"/>
              </a:rPr>
              <a:t>my </a:t>
            </a:r>
            <a:r>
              <a:rPr lang="en-CA" sz="1200" spc="-30">
                <a:solidFill>
                  <a:srgbClr val="464646"/>
                </a:solidFill>
                <a:latin typeface="Roboto Condensed Light" panose="02000000000000000000" pitchFamily="2" charset="0"/>
                <a:cs typeface="Arial Narrow"/>
              </a:rPr>
              <a:t>entire soul, </a:t>
            </a:r>
            <a:r>
              <a:rPr lang="en-CA" sz="1200" spc="-27">
                <a:solidFill>
                  <a:srgbClr val="464646"/>
                </a:solidFill>
                <a:latin typeface="Roboto Condensed Light" panose="02000000000000000000" pitchFamily="2" charset="0"/>
                <a:cs typeface="Arial Narrow"/>
              </a:rPr>
              <a:t>like </a:t>
            </a:r>
            <a:r>
              <a:rPr lang="en-CA" sz="1200" spc="-30">
                <a:solidFill>
                  <a:srgbClr val="464646"/>
                </a:solidFill>
                <a:latin typeface="Roboto Condensed Light" panose="02000000000000000000" pitchFamily="2" charset="0"/>
                <a:cs typeface="Arial Narrow"/>
              </a:rPr>
              <a:t>these sweet </a:t>
            </a:r>
            <a:r>
              <a:rPr lang="en-CA" sz="1200" spc="-33">
                <a:solidFill>
                  <a:srgbClr val="464646"/>
                </a:solidFill>
                <a:latin typeface="Roboto Condensed Light" panose="02000000000000000000" pitchFamily="2" charset="0"/>
                <a:cs typeface="Arial Narrow"/>
              </a:rPr>
              <a:t>mornings </a:t>
            </a:r>
            <a:r>
              <a:rPr lang="en-CA" sz="1200" spc="-18">
                <a:solidFill>
                  <a:srgbClr val="464646"/>
                </a:solidFill>
                <a:latin typeface="Roboto Condensed Light" panose="02000000000000000000" pitchFamily="2" charset="0"/>
                <a:cs typeface="Arial Narrow"/>
              </a:rPr>
              <a:t>of </a:t>
            </a:r>
            <a:r>
              <a:rPr lang="en-CA" sz="1200" spc="-36">
                <a:solidFill>
                  <a:srgbClr val="464646"/>
                </a:solidFill>
                <a:latin typeface="Roboto Condensed Light" panose="02000000000000000000" pitchFamily="2" charset="0"/>
                <a:cs typeface="Arial Narrow"/>
              </a:rPr>
              <a:t>spring  </a:t>
            </a:r>
            <a:r>
              <a:rPr lang="en-CA" sz="1200" spc="-30">
                <a:solidFill>
                  <a:srgbClr val="464646"/>
                </a:solidFill>
                <a:latin typeface="Roboto Condensed Light" panose="02000000000000000000" pitchFamily="2" charset="0"/>
                <a:cs typeface="Arial Narrow"/>
              </a:rPr>
              <a:t>which </a:t>
            </a:r>
            <a:r>
              <a:rPr lang="en-CA" sz="1200" spc="-3">
                <a:solidFill>
                  <a:srgbClr val="464646"/>
                </a:solidFill>
                <a:latin typeface="Roboto Condensed Light" panose="02000000000000000000" pitchFamily="2" charset="0"/>
                <a:cs typeface="Arial Narrow"/>
              </a:rPr>
              <a:t>I </a:t>
            </a:r>
            <a:r>
              <a:rPr lang="en-CA" sz="1200" spc="-30">
                <a:solidFill>
                  <a:srgbClr val="464646"/>
                </a:solidFill>
                <a:latin typeface="Roboto Condensed Light" panose="02000000000000000000" pitchFamily="2" charset="0"/>
                <a:cs typeface="Arial Narrow"/>
              </a:rPr>
              <a:t>enjoy </a:t>
            </a:r>
            <a:r>
              <a:rPr lang="en-CA" sz="1200" spc="-27">
                <a:solidFill>
                  <a:srgbClr val="464646"/>
                </a:solidFill>
                <a:latin typeface="Roboto Condensed Light" panose="02000000000000000000" pitchFamily="2" charset="0"/>
                <a:cs typeface="Arial Narrow"/>
              </a:rPr>
              <a:t>with </a:t>
            </a:r>
            <a:r>
              <a:rPr lang="en-CA" sz="1200" spc="-21">
                <a:solidFill>
                  <a:srgbClr val="464646"/>
                </a:solidFill>
                <a:latin typeface="Roboto Condensed Light" panose="02000000000000000000" pitchFamily="2" charset="0"/>
                <a:cs typeface="Arial Narrow"/>
              </a:rPr>
              <a:t>my </a:t>
            </a:r>
            <a:r>
              <a:rPr lang="en-CA" sz="1200" spc="-30">
                <a:solidFill>
                  <a:srgbClr val="464646"/>
                </a:solidFill>
                <a:latin typeface="Roboto Condensed Light" panose="02000000000000000000" pitchFamily="2" charset="0"/>
                <a:cs typeface="Arial Narrow"/>
              </a:rPr>
              <a:t>whole heart. </a:t>
            </a:r>
            <a:r>
              <a:rPr lang="en-CA" sz="1200" spc="-3">
                <a:solidFill>
                  <a:srgbClr val="464646"/>
                </a:solidFill>
                <a:latin typeface="Roboto Condensed Light" panose="02000000000000000000" pitchFamily="2" charset="0"/>
                <a:cs typeface="Arial Narrow"/>
              </a:rPr>
              <a:t>I </a:t>
            </a:r>
            <a:r>
              <a:rPr lang="en-CA" sz="1200" spc="-21">
                <a:solidFill>
                  <a:srgbClr val="464646"/>
                </a:solidFill>
                <a:latin typeface="Roboto Condensed Light" panose="02000000000000000000" pitchFamily="2" charset="0"/>
                <a:cs typeface="Arial Narrow"/>
              </a:rPr>
              <a:t>am </a:t>
            </a:r>
            <a:r>
              <a:rPr lang="en-CA" sz="1200" spc="-30">
                <a:solidFill>
                  <a:srgbClr val="464646"/>
                </a:solidFill>
                <a:latin typeface="Roboto Condensed Light" panose="02000000000000000000" pitchFamily="2" charset="0"/>
                <a:cs typeface="Arial Narrow"/>
              </a:rPr>
              <a:t>alone, </a:t>
            </a:r>
            <a:r>
              <a:rPr lang="en-CA" sz="1200" spc="-24">
                <a:solidFill>
                  <a:srgbClr val="464646"/>
                </a:solidFill>
                <a:latin typeface="Roboto Condensed Light" panose="02000000000000000000" pitchFamily="2" charset="0"/>
                <a:cs typeface="Arial Narrow"/>
              </a:rPr>
              <a:t>and </a:t>
            </a:r>
            <a:r>
              <a:rPr lang="en-CA" sz="1200" spc="-27">
                <a:solidFill>
                  <a:srgbClr val="464646"/>
                </a:solidFill>
                <a:latin typeface="Roboto Condensed Light" panose="02000000000000000000" pitchFamily="2" charset="0"/>
                <a:cs typeface="Arial Narrow"/>
              </a:rPr>
              <a:t>feel </a:t>
            </a:r>
            <a:r>
              <a:rPr lang="en-CA" sz="1200" spc="-24">
                <a:solidFill>
                  <a:srgbClr val="464646"/>
                </a:solidFill>
                <a:latin typeface="Roboto Condensed Light" panose="02000000000000000000" pitchFamily="2" charset="0"/>
                <a:cs typeface="Arial Narrow"/>
              </a:rPr>
              <a:t>the </a:t>
            </a:r>
            <a:r>
              <a:rPr lang="en-CA" sz="1200" spc="-30">
                <a:solidFill>
                  <a:srgbClr val="464646"/>
                </a:solidFill>
                <a:latin typeface="Roboto Condensed Light" panose="02000000000000000000" pitchFamily="2" charset="0"/>
                <a:cs typeface="Arial Narrow"/>
              </a:rPr>
              <a:t>charm </a:t>
            </a:r>
            <a:r>
              <a:rPr lang="en-CA" sz="1200" spc="-18">
                <a:solidFill>
                  <a:srgbClr val="464646"/>
                </a:solidFill>
                <a:latin typeface="Roboto Condensed Light" panose="02000000000000000000" pitchFamily="2" charset="0"/>
                <a:cs typeface="Arial Narrow"/>
              </a:rPr>
              <a:t>of </a:t>
            </a:r>
            <a:r>
              <a:rPr lang="en-CA" sz="1200" spc="-36">
                <a:solidFill>
                  <a:srgbClr val="464646"/>
                </a:solidFill>
                <a:latin typeface="Roboto Condensed Light" panose="02000000000000000000" pitchFamily="2" charset="0"/>
                <a:cs typeface="Arial Narrow"/>
              </a:rPr>
              <a:t>existence  </a:t>
            </a:r>
            <a:r>
              <a:rPr lang="en-CA" sz="1200" spc="-18">
                <a:solidFill>
                  <a:srgbClr val="464646"/>
                </a:solidFill>
                <a:latin typeface="Roboto Condensed Light" panose="02000000000000000000" pitchFamily="2" charset="0"/>
                <a:cs typeface="Arial Narrow"/>
              </a:rPr>
              <a:t>in</a:t>
            </a:r>
            <a:r>
              <a:rPr lang="en-CA" sz="1200" spc="-67">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this</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spot,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which</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was</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created</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for</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bliss</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of</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souls</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like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mine.</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I</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am</a:t>
            </a:r>
            <a:r>
              <a:rPr lang="en-CA" sz="1200" spc="-67">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so</a:t>
            </a:r>
            <a:r>
              <a:rPr lang="en-CA" sz="1200" spc="-64">
                <a:solidFill>
                  <a:srgbClr val="464646"/>
                </a:solidFill>
                <a:latin typeface="Roboto Condensed Light" panose="02000000000000000000" pitchFamily="2" charset="0"/>
                <a:cs typeface="Arial Narrow"/>
              </a:rPr>
              <a:t> </a:t>
            </a:r>
            <a:r>
              <a:rPr lang="en-CA" sz="1200" spc="-45">
                <a:solidFill>
                  <a:srgbClr val="464646"/>
                </a:solidFill>
                <a:latin typeface="Roboto Condensed Light" panose="02000000000000000000" pitchFamily="2" charset="0"/>
                <a:cs typeface="Arial Narrow"/>
              </a:rPr>
              <a:t>happy,</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my  </a:t>
            </a:r>
            <a:r>
              <a:rPr lang="en-CA" sz="1200" spc="-27">
                <a:solidFill>
                  <a:srgbClr val="464646"/>
                </a:solidFill>
                <a:latin typeface="Roboto Condensed Light" panose="02000000000000000000" pitchFamily="2" charset="0"/>
                <a:cs typeface="Arial Narrow"/>
              </a:rPr>
              <a:t>dear</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friend,</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so</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absorbed</a:t>
            </a:r>
            <a:r>
              <a:rPr lang="en-CA" sz="1200" spc="-61">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in</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exquisite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sense</a:t>
            </a:r>
            <a:r>
              <a:rPr lang="en-CA" sz="1200" spc="-61">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of</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mere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tranquil</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existence.</a:t>
            </a:r>
            <a:endParaRPr lang="en-US"/>
          </a:p>
        </p:txBody>
      </p:sp>
      <p:sp>
        <p:nvSpPr>
          <p:cNvPr id="16" name="Text Placeholder 12">
            <a:extLst>
              <a:ext uri="{FF2B5EF4-FFF2-40B4-BE49-F238E27FC236}">
                <a16:creationId xmlns:a16="http://schemas.microsoft.com/office/drawing/2014/main" id="{4EDE65C4-264E-1A40-B54D-B4F2DF579FAF}"/>
              </a:ext>
            </a:extLst>
          </p:cNvPr>
          <p:cNvSpPr>
            <a:spLocks noGrp="1"/>
          </p:cNvSpPr>
          <p:nvPr>
            <p:ph type="body" sz="quarter" idx="24" hasCustomPrompt="1"/>
          </p:nvPr>
        </p:nvSpPr>
        <p:spPr>
          <a:xfrm>
            <a:off x="6504307" y="2845527"/>
            <a:ext cx="5389243" cy="1108756"/>
          </a:xfrm>
          <a:prstGeom prst="rect">
            <a:avLst/>
          </a:prstGeom>
        </p:spPr>
        <p:txBody>
          <a:bodyPr lIns="0" tIns="0" rIns="0" bIns="0">
            <a:noAutofit/>
          </a:bodyPr>
          <a:lstStyle>
            <a:lvl1pPr marL="0" indent="0">
              <a:lnSpc>
                <a:spcPts val="1600"/>
              </a:lnSpc>
              <a:buNone/>
              <a:defRPr sz="1200" b="0" i="0">
                <a:solidFill>
                  <a:srgbClr val="4A4A4A"/>
                </a:solidFill>
                <a:latin typeface="Roboto Condensed Light" panose="02000000000000000000" pitchFamily="2" charset="0"/>
                <a:ea typeface="Roboto Condensed Light" panose="02000000000000000000" pitchFamily="2" charset="0"/>
              </a:defRPr>
            </a:lvl1pPr>
            <a:lvl2pPr>
              <a:lnSpc>
                <a:spcPts val="1600"/>
              </a:lnSpc>
              <a:defRPr sz="1200" b="0" i="0">
                <a:latin typeface="Roboto Condensed Light" panose="02000000000000000000" pitchFamily="2" charset="0"/>
                <a:ea typeface="Roboto Condensed Light" panose="02000000000000000000" pitchFamily="2" charset="0"/>
              </a:defRPr>
            </a:lvl2pPr>
            <a:lvl3pPr>
              <a:lnSpc>
                <a:spcPts val="1600"/>
              </a:lnSpc>
              <a:defRPr sz="1200" b="0" i="0">
                <a:latin typeface="Roboto Condensed Light" panose="02000000000000000000" pitchFamily="2" charset="0"/>
                <a:ea typeface="Roboto Condensed Light" panose="02000000000000000000" pitchFamily="2" charset="0"/>
              </a:defRPr>
            </a:lvl3pPr>
            <a:lvl4pPr>
              <a:lnSpc>
                <a:spcPts val="1600"/>
              </a:lnSpc>
              <a:defRPr sz="1200" b="0" i="0">
                <a:latin typeface="Roboto Condensed Light" panose="02000000000000000000" pitchFamily="2" charset="0"/>
                <a:ea typeface="Roboto Condensed Light" panose="02000000000000000000" pitchFamily="2" charset="0"/>
              </a:defRPr>
            </a:lvl4pPr>
            <a:lvl5pPr>
              <a:lnSpc>
                <a:spcPts val="1600"/>
              </a:lnSpc>
              <a:defRPr sz="1200" b="0" i="0">
                <a:latin typeface="Roboto Condensed Light" panose="02000000000000000000" pitchFamily="2" charset="0"/>
                <a:ea typeface="Roboto Condensed Light" panose="02000000000000000000" pitchFamily="2" charset="0"/>
              </a:defRPr>
            </a:lvl5pPr>
          </a:lstStyle>
          <a:p>
            <a:pPr marL="7701" marR="3081">
              <a:spcBef>
                <a:spcPts val="55"/>
              </a:spcBef>
            </a:pPr>
            <a:r>
              <a:rPr lang="en-CA" sz="1200" spc="-3">
                <a:solidFill>
                  <a:srgbClr val="464646"/>
                </a:solidFill>
                <a:latin typeface="Roboto Condensed Light" panose="02000000000000000000" pitchFamily="2" charset="0"/>
                <a:cs typeface="Arial Narrow"/>
              </a:rPr>
              <a:t>I </a:t>
            </a:r>
            <a:r>
              <a:rPr lang="en-CA" sz="1200" spc="-27">
                <a:solidFill>
                  <a:srgbClr val="464646"/>
                </a:solidFill>
                <a:latin typeface="Roboto Condensed Light" panose="02000000000000000000" pitchFamily="2" charset="0"/>
                <a:cs typeface="Arial Narrow"/>
              </a:rPr>
              <a:t>sink </a:t>
            </a:r>
            <a:r>
              <a:rPr lang="en-CA" sz="1200" spc="-30">
                <a:solidFill>
                  <a:srgbClr val="464646"/>
                </a:solidFill>
                <a:latin typeface="Roboto Condensed Light" panose="02000000000000000000" pitchFamily="2" charset="0"/>
                <a:cs typeface="Arial Narrow"/>
              </a:rPr>
              <a:t>under </a:t>
            </a:r>
            <a:r>
              <a:rPr lang="en-CA" sz="1200" spc="-24">
                <a:solidFill>
                  <a:srgbClr val="464646"/>
                </a:solidFill>
                <a:latin typeface="Roboto Condensed Light" panose="02000000000000000000" pitchFamily="2" charset="0"/>
                <a:cs typeface="Arial Narrow"/>
              </a:rPr>
              <a:t>the </a:t>
            </a:r>
            <a:r>
              <a:rPr lang="en-CA" sz="1200" spc="-30">
                <a:solidFill>
                  <a:srgbClr val="464646"/>
                </a:solidFill>
                <a:latin typeface="Roboto Condensed Light" panose="02000000000000000000" pitchFamily="2" charset="0"/>
                <a:cs typeface="Arial Narrow"/>
              </a:rPr>
              <a:t>weight </a:t>
            </a:r>
            <a:r>
              <a:rPr lang="en-CA" sz="1200" spc="-18">
                <a:solidFill>
                  <a:srgbClr val="464646"/>
                </a:solidFill>
                <a:latin typeface="Roboto Condensed Light" panose="02000000000000000000" pitchFamily="2" charset="0"/>
                <a:cs typeface="Arial Narrow"/>
              </a:rPr>
              <a:t>of </a:t>
            </a:r>
            <a:r>
              <a:rPr lang="en-CA" sz="1200" spc="-24">
                <a:solidFill>
                  <a:srgbClr val="464646"/>
                </a:solidFill>
                <a:latin typeface="Roboto Condensed Light" panose="02000000000000000000" pitchFamily="2" charset="0"/>
                <a:cs typeface="Arial Narrow"/>
              </a:rPr>
              <a:t>the </a:t>
            </a:r>
            <a:r>
              <a:rPr lang="en-CA" sz="1200" spc="-33">
                <a:solidFill>
                  <a:srgbClr val="464646"/>
                </a:solidFill>
                <a:latin typeface="Roboto Condensed Light" panose="02000000000000000000" pitchFamily="2" charset="0"/>
                <a:cs typeface="Arial Narrow"/>
              </a:rPr>
              <a:t>splendour </a:t>
            </a:r>
            <a:r>
              <a:rPr lang="en-CA" sz="1200" spc="-18">
                <a:solidFill>
                  <a:srgbClr val="464646"/>
                </a:solidFill>
                <a:latin typeface="Roboto Condensed Light" panose="02000000000000000000" pitchFamily="2" charset="0"/>
                <a:cs typeface="Arial Narrow"/>
              </a:rPr>
              <a:t>of </a:t>
            </a:r>
            <a:r>
              <a:rPr lang="en-CA" sz="1200" spc="-30">
                <a:solidFill>
                  <a:srgbClr val="464646"/>
                </a:solidFill>
                <a:latin typeface="Roboto Condensed Light" panose="02000000000000000000" pitchFamily="2" charset="0"/>
                <a:cs typeface="Arial Narrow"/>
              </a:rPr>
              <a:t>these </a:t>
            </a:r>
            <a:r>
              <a:rPr lang="en-CA" sz="1200" spc="-33">
                <a:solidFill>
                  <a:srgbClr val="464646"/>
                </a:solidFill>
                <a:latin typeface="Roboto Condensed Light" panose="02000000000000000000" pitchFamily="2" charset="0"/>
                <a:cs typeface="Arial Narrow"/>
              </a:rPr>
              <a:t>visions! </a:t>
            </a:r>
            <a:r>
              <a:rPr lang="en-CA" sz="1200" spc="-3">
                <a:solidFill>
                  <a:srgbClr val="464646"/>
                </a:solidFill>
                <a:latin typeface="Roboto Condensed Light" panose="02000000000000000000" pitchFamily="2" charset="0"/>
                <a:cs typeface="Arial Narrow"/>
              </a:rPr>
              <a:t>A </a:t>
            </a:r>
            <a:r>
              <a:rPr lang="en-CA" sz="1200" spc="-33">
                <a:solidFill>
                  <a:srgbClr val="464646"/>
                </a:solidFill>
                <a:latin typeface="Roboto Condensed Light" panose="02000000000000000000" pitchFamily="2" charset="0"/>
                <a:cs typeface="Arial Narrow"/>
              </a:rPr>
              <a:t>wonderful </a:t>
            </a:r>
            <a:r>
              <a:rPr lang="en-CA" sz="1200" spc="-36">
                <a:solidFill>
                  <a:srgbClr val="464646"/>
                </a:solidFill>
                <a:latin typeface="Roboto Condensed Light" panose="02000000000000000000" pitchFamily="2" charset="0"/>
                <a:cs typeface="Arial Narrow"/>
              </a:rPr>
              <a:t>serenity  </a:t>
            </a:r>
            <a:r>
              <a:rPr lang="en-CA" sz="1200" spc="-24">
                <a:solidFill>
                  <a:srgbClr val="464646"/>
                </a:solidFill>
                <a:latin typeface="Roboto Condensed Light" panose="02000000000000000000" pitchFamily="2" charset="0"/>
                <a:cs typeface="Arial Narrow"/>
              </a:rPr>
              <a:t>has </a:t>
            </a:r>
            <a:r>
              <a:rPr lang="en-CA" sz="1200" spc="-30">
                <a:solidFill>
                  <a:srgbClr val="464646"/>
                </a:solidFill>
                <a:latin typeface="Roboto Condensed Light" panose="02000000000000000000" pitchFamily="2" charset="0"/>
                <a:cs typeface="Arial Narrow"/>
              </a:rPr>
              <a:t>taken </a:t>
            </a:r>
            <a:r>
              <a:rPr lang="en-CA" sz="1200" spc="-33">
                <a:solidFill>
                  <a:srgbClr val="464646"/>
                </a:solidFill>
                <a:latin typeface="Roboto Condensed Light" panose="02000000000000000000" pitchFamily="2" charset="0"/>
                <a:cs typeface="Arial Narrow"/>
              </a:rPr>
              <a:t>possession </a:t>
            </a:r>
            <a:r>
              <a:rPr lang="en-CA" sz="1200" spc="-18">
                <a:solidFill>
                  <a:srgbClr val="464646"/>
                </a:solidFill>
                <a:latin typeface="Roboto Condensed Light" panose="02000000000000000000" pitchFamily="2" charset="0"/>
                <a:cs typeface="Arial Narrow"/>
              </a:rPr>
              <a:t>of </a:t>
            </a:r>
            <a:r>
              <a:rPr lang="en-CA" sz="1200" spc="-21">
                <a:solidFill>
                  <a:srgbClr val="464646"/>
                </a:solidFill>
                <a:latin typeface="Roboto Condensed Light" panose="02000000000000000000" pitchFamily="2" charset="0"/>
                <a:cs typeface="Arial Narrow"/>
              </a:rPr>
              <a:t>my </a:t>
            </a:r>
            <a:r>
              <a:rPr lang="en-CA" sz="1200" spc="-30">
                <a:solidFill>
                  <a:srgbClr val="464646"/>
                </a:solidFill>
                <a:latin typeface="Roboto Condensed Light" panose="02000000000000000000" pitchFamily="2" charset="0"/>
                <a:cs typeface="Arial Narrow"/>
              </a:rPr>
              <a:t>entire soul, </a:t>
            </a:r>
            <a:r>
              <a:rPr lang="en-CA" sz="1200" spc="-27">
                <a:solidFill>
                  <a:srgbClr val="464646"/>
                </a:solidFill>
                <a:latin typeface="Roboto Condensed Light" panose="02000000000000000000" pitchFamily="2" charset="0"/>
                <a:cs typeface="Arial Narrow"/>
              </a:rPr>
              <a:t>like </a:t>
            </a:r>
            <a:r>
              <a:rPr lang="en-CA" sz="1200" spc="-30">
                <a:solidFill>
                  <a:srgbClr val="464646"/>
                </a:solidFill>
                <a:latin typeface="Roboto Condensed Light" panose="02000000000000000000" pitchFamily="2" charset="0"/>
                <a:cs typeface="Arial Narrow"/>
              </a:rPr>
              <a:t>these sweet </a:t>
            </a:r>
            <a:r>
              <a:rPr lang="en-CA" sz="1200" spc="-33">
                <a:solidFill>
                  <a:srgbClr val="464646"/>
                </a:solidFill>
                <a:latin typeface="Roboto Condensed Light" panose="02000000000000000000" pitchFamily="2" charset="0"/>
                <a:cs typeface="Arial Narrow"/>
              </a:rPr>
              <a:t>mornings </a:t>
            </a:r>
            <a:r>
              <a:rPr lang="en-CA" sz="1200" spc="-18">
                <a:solidFill>
                  <a:srgbClr val="464646"/>
                </a:solidFill>
                <a:latin typeface="Roboto Condensed Light" panose="02000000000000000000" pitchFamily="2" charset="0"/>
                <a:cs typeface="Arial Narrow"/>
              </a:rPr>
              <a:t>of </a:t>
            </a:r>
            <a:r>
              <a:rPr lang="en-CA" sz="1200" spc="-36">
                <a:solidFill>
                  <a:srgbClr val="464646"/>
                </a:solidFill>
                <a:latin typeface="Roboto Condensed Light" panose="02000000000000000000" pitchFamily="2" charset="0"/>
                <a:cs typeface="Arial Narrow"/>
              </a:rPr>
              <a:t>spring  </a:t>
            </a:r>
            <a:r>
              <a:rPr lang="en-CA" sz="1200" spc="-30">
                <a:solidFill>
                  <a:srgbClr val="464646"/>
                </a:solidFill>
                <a:latin typeface="Roboto Condensed Light" panose="02000000000000000000" pitchFamily="2" charset="0"/>
                <a:cs typeface="Arial Narrow"/>
              </a:rPr>
              <a:t>which </a:t>
            </a:r>
            <a:r>
              <a:rPr lang="en-CA" sz="1200" spc="-3">
                <a:solidFill>
                  <a:srgbClr val="464646"/>
                </a:solidFill>
                <a:latin typeface="Roboto Condensed Light" panose="02000000000000000000" pitchFamily="2" charset="0"/>
                <a:cs typeface="Arial Narrow"/>
              </a:rPr>
              <a:t>I </a:t>
            </a:r>
            <a:r>
              <a:rPr lang="en-CA" sz="1200" spc="-30">
                <a:solidFill>
                  <a:srgbClr val="464646"/>
                </a:solidFill>
                <a:latin typeface="Roboto Condensed Light" panose="02000000000000000000" pitchFamily="2" charset="0"/>
                <a:cs typeface="Arial Narrow"/>
              </a:rPr>
              <a:t>enjoy </a:t>
            </a:r>
            <a:r>
              <a:rPr lang="en-CA" sz="1200" spc="-27">
                <a:solidFill>
                  <a:srgbClr val="464646"/>
                </a:solidFill>
                <a:latin typeface="Roboto Condensed Light" panose="02000000000000000000" pitchFamily="2" charset="0"/>
                <a:cs typeface="Arial Narrow"/>
              </a:rPr>
              <a:t>with </a:t>
            </a:r>
            <a:r>
              <a:rPr lang="en-CA" sz="1200" spc="-21">
                <a:solidFill>
                  <a:srgbClr val="464646"/>
                </a:solidFill>
                <a:latin typeface="Roboto Condensed Light" panose="02000000000000000000" pitchFamily="2" charset="0"/>
                <a:cs typeface="Arial Narrow"/>
              </a:rPr>
              <a:t>my </a:t>
            </a:r>
            <a:r>
              <a:rPr lang="en-CA" sz="1200" spc="-30">
                <a:solidFill>
                  <a:srgbClr val="464646"/>
                </a:solidFill>
                <a:latin typeface="Roboto Condensed Light" panose="02000000000000000000" pitchFamily="2" charset="0"/>
                <a:cs typeface="Arial Narrow"/>
              </a:rPr>
              <a:t>whole heart. </a:t>
            </a:r>
            <a:r>
              <a:rPr lang="en-CA" sz="1200" spc="-3">
                <a:solidFill>
                  <a:srgbClr val="464646"/>
                </a:solidFill>
                <a:latin typeface="Roboto Condensed Light" panose="02000000000000000000" pitchFamily="2" charset="0"/>
                <a:cs typeface="Arial Narrow"/>
              </a:rPr>
              <a:t>I </a:t>
            </a:r>
            <a:r>
              <a:rPr lang="en-CA" sz="1200" spc="-21">
                <a:solidFill>
                  <a:srgbClr val="464646"/>
                </a:solidFill>
                <a:latin typeface="Roboto Condensed Light" panose="02000000000000000000" pitchFamily="2" charset="0"/>
                <a:cs typeface="Arial Narrow"/>
              </a:rPr>
              <a:t>am </a:t>
            </a:r>
            <a:r>
              <a:rPr lang="en-CA" sz="1200" spc="-30">
                <a:solidFill>
                  <a:srgbClr val="464646"/>
                </a:solidFill>
                <a:latin typeface="Roboto Condensed Light" panose="02000000000000000000" pitchFamily="2" charset="0"/>
                <a:cs typeface="Arial Narrow"/>
              </a:rPr>
              <a:t>alone, </a:t>
            </a:r>
            <a:r>
              <a:rPr lang="en-CA" sz="1200" spc="-24">
                <a:solidFill>
                  <a:srgbClr val="464646"/>
                </a:solidFill>
                <a:latin typeface="Roboto Condensed Light" panose="02000000000000000000" pitchFamily="2" charset="0"/>
                <a:cs typeface="Arial Narrow"/>
              </a:rPr>
              <a:t>and </a:t>
            </a:r>
            <a:r>
              <a:rPr lang="en-CA" sz="1200" spc="-27">
                <a:solidFill>
                  <a:srgbClr val="464646"/>
                </a:solidFill>
                <a:latin typeface="Roboto Condensed Light" panose="02000000000000000000" pitchFamily="2" charset="0"/>
                <a:cs typeface="Arial Narrow"/>
              </a:rPr>
              <a:t>feel </a:t>
            </a:r>
            <a:r>
              <a:rPr lang="en-CA" sz="1200" spc="-24">
                <a:solidFill>
                  <a:srgbClr val="464646"/>
                </a:solidFill>
                <a:latin typeface="Roboto Condensed Light" panose="02000000000000000000" pitchFamily="2" charset="0"/>
                <a:cs typeface="Arial Narrow"/>
              </a:rPr>
              <a:t>the </a:t>
            </a:r>
            <a:r>
              <a:rPr lang="en-CA" sz="1200" spc="-30">
                <a:solidFill>
                  <a:srgbClr val="464646"/>
                </a:solidFill>
                <a:latin typeface="Roboto Condensed Light" panose="02000000000000000000" pitchFamily="2" charset="0"/>
                <a:cs typeface="Arial Narrow"/>
              </a:rPr>
              <a:t>charm </a:t>
            </a:r>
            <a:r>
              <a:rPr lang="en-CA" sz="1200" spc="-18">
                <a:solidFill>
                  <a:srgbClr val="464646"/>
                </a:solidFill>
                <a:latin typeface="Roboto Condensed Light" panose="02000000000000000000" pitchFamily="2" charset="0"/>
                <a:cs typeface="Arial Narrow"/>
              </a:rPr>
              <a:t>of </a:t>
            </a:r>
            <a:r>
              <a:rPr lang="en-CA" sz="1200" spc="-36">
                <a:solidFill>
                  <a:srgbClr val="464646"/>
                </a:solidFill>
                <a:latin typeface="Roboto Condensed Light" panose="02000000000000000000" pitchFamily="2" charset="0"/>
                <a:cs typeface="Arial Narrow"/>
              </a:rPr>
              <a:t>existence  </a:t>
            </a:r>
            <a:r>
              <a:rPr lang="en-CA" sz="1200" spc="-18">
                <a:solidFill>
                  <a:srgbClr val="464646"/>
                </a:solidFill>
                <a:latin typeface="Roboto Condensed Light" panose="02000000000000000000" pitchFamily="2" charset="0"/>
                <a:cs typeface="Arial Narrow"/>
              </a:rPr>
              <a:t>in</a:t>
            </a:r>
            <a:r>
              <a:rPr lang="en-CA" sz="1200" spc="-67">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this</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spot,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which</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was</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created</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for</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bliss</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of</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souls</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like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mine.</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I</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am</a:t>
            </a:r>
            <a:r>
              <a:rPr lang="en-CA" sz="1200" spc="-67">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so</a:t>
            </a:r>
            <a:r>
              <a:rPr lang="en-CA" sz="1200" spc="-64">
                <a:solidFill>
                  <a:srgbClr val="464646"/>
                </a:solidFill>
                <a:latin typeface="Roboto Condensed Light" panose="02000000000000000000" pitchFamily="2" charset="0"/>
                <a:cs typeface="Arial Narrow"/>
              </a:rPr>
              <a:t> </a:t>
            </a:r>
            <a:r>
              <a:rPr lang="en-CA" sz="1200" spc="-45">
                <a:solidFill>
                  <a:srgbClr val="464646"/>
                </a:solidFill>
                <a:latin typeface="Roboto Condensed Light" panose="02000000000000000000" pitchFamily="2" charset="0"/>
                <a:cs typeface="Arial Narrow"/>
              </a:rPr>
              <a:t>happy,</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my  </a:t>
            </a:r>
            <a:r>
              <a:rPr lang="en-CA" sz="1200" spc="-27">
                <a:solidFill>
                  <a:srgbClr val="464646"/>
                </a:solidFill>
                <a:latin typeface="Roboto Condensed Light" panose="02000000000000000000" pitchFamily="2" charset="0"/>
                <a:cs typeface="Arial Narrow"/>
              </a:rPr>
              <a:t>dear</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friend,</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so</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absorbed</a:t>
            </a:r>
            <a:r>
              <a:rPr lang="en-CA" sz="1200" spc="-61">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in</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exquisite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sense</a:t>
            </a:r>
            <a:r>
              <a:rPr lang="en-CA" sz="1200" spc="-61">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of</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mere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tranquil</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existence.</a:t>
            </a:r>
            <a:endParaRPr lang="en-US"/>
          </a:p>
        </p:txBody>
      </p:sp>
      <p:sp>
        <p:nvSpPr>
          <p:cNvPr id="17" name="Text Placeholder 12">
            <a:extLst>
              <a:ext uri="{FF2B5EF4-FFF2-40B4-BE49-F238E27FC236}">
                <a16:creationId xmlns:a16="http://schemas.microsoft.com/office/drawing/2014/main" id="{9558974B-3065-244B-97D9-B64B92B93F88}"/>
              </a:ext>
            </a:extLst>
          </p:cNvPr>
          <p:cNvSpPr>
            <a:spLocks noGrp="1"/>
          </p:cNvSpPr>
          <p:nvPr>
            <p:ph type="body" sz="quarter" idx="25" hasCustomPrompt="1"/>
          </p:nvPr>
        </p:nvSpPr>
        <p:spPr>
          <a:xfrm>
            <a:off x="6504307" y="1058091"/>
            <a:ext cx="5389243" cy="1108756"/>
          </a:xfrm>
          <a:prstGeom prst="rect">
            <a:avLst/>
          </a:prstGeom>
        </p:spPr>
        <p:txBody>
          <a:bodyPr lIns="0" tIns="0" rIns="0" bIns="0">
            <a:noAutofit/>
          </a:bodyPr>
          <a:lstStyle>
            <a:lvl1pPr marL="0" indent="0">
              <a:lnSpc>
                <a:spcPts val="1600"/>
              </a:lnSpc>
              <a:buNone/>
              <a:defRPr sz="1200" b="0" i="0">
                <a:solidFill>
                  <a:srgbClr val="4A4A4A"/>
                </a:solidFill>
                <a:latin typeface="Roboto Condensed Light" panose="02000000000000000000" pitchFamily="2" charset="0"/>
                <a:ea typeface="Roboto Condensed Light" panose="02000000000000000000" pitchFamily="2" charset="0"/>
              </a:defRPr>
            </a:lvl1pPr>
            <a:lvl2pPr>
              <a:lnSpc>
                <a:spcPts val="1600"/>
              </a:lnSpc>
              <a:defRPr sz="1200" b="0" i="0">
                <a:latin typeface="Roboto Condensed Light" panose="02000000000000000000" pitchFamily="2" charset="0"/>
                <a:ea typeface="Roboto Condensed Light" panose="02000000000000000000" pitchFamily="2" charset="0"/>
              </a:defRPr>
            </a:lvl2pPr>
            <a:lvl3pPr>
              <a:lnSpc>
                <a:spcPts val="1600"/>
              </a:lnSpc>
              <a:defRPr sz="1200" b="0" i="0">
                <a:latin typeface="Roboto Condensed Light" panose="02000000000000000000" pitchFamily="2" charset="0"/>
                <a:ea typeface="Roboto Condensed Light" panose="02000000000000000000" pitchFamily="2" charset="0"/>
              </a:defRPr>
            </a:lvl3pPr>
            <a:lvl4pPr>
              <a:lnSpc>
                <a:spcPts val="1600"/>
              </a:lnSpc>
              <a:defRPr sz="1200" b="0" i="0">
                <a:latin typeface="Roboto Condensed Light" panose="02000000000000000000" pitchFamily="2" charset="0"/>
                <a:ea typeface="Roboto Condensed Light" panose="02000000000000000000" pitchFamily="2" charset="0"/>
              </a:defRPr>
            </a:lvl4pPr>
            <a:lvl5pPr>
              <a:lnSpc>
                <a:spcPts val="1600"/>
              </a:lnSpc>
              <a:defRPr sz="1200" b="0" i="0">
                <a:latin typeface="Roboto Condensed Light" panose="02000000000000000000" pitchFamily="2" charset="0"/>
                <a:ea typeface="Roboto Condensed Light" panose="02000000000000000000" pitchFamily="2" charset="0"/>
              </a:defRPr>
            </a:lvl5pPr>
          </a:lstStyle>
          <a:p>
            <a:pPr marL="7701" marR="3081">
              <a:spcBef>
                <a:spcPts val="55"/>
              </a:spcBef>
            </a:pPr>
            <a:r>
              <a:rPr lang="en-CA" sz="1200" spc="-3">
                <a:solidFill>
                  <a:srgbClr val="464646"/>
                </a:solidFill>
                <a:latin typeface="Roboto Condensed Light" panose="02000000000000000000" pitchFamily="2" charset="0"/>
                <a:cs typeface="Arial Narrow"/>
              </a:rPr>
              <a:t>I </a:t>
            </a:r>
            <a:r>
              <a:rPr lang="en-CA" sz="1200" spc="-27">
                <a:solidFill>
                  <a:srgbClr val="464646"/>
                </a:solidFill>
                <a:latin typeface="Roboto Condensed Light" panose="02000000000000000000" pitchFamily="2" charset="0"/>
                <a:cs typeface="Arial Narrow"/>
              </a:rPr>
              <a:t>sink </a:t>
            </a:r>
            <a:r>
              <a:rPr lang="en-CA" sz="1200" spc="-30">
                <a:solidFill>
                  <a:srgbClr val="464646"/>
                </a:solidFill>
                <a:latin typeface="Roboto Condensed Light" panose="02000000000000000000" pitchFamily="2" charset="0"/>
                <a:cs typeface="Arial Narrow"/>
              </a:rPr>
              <a:t>under </a:t>
            </a:r>
            <a:r>
              <a:rPr lang="en-CA" sz="1200" spc="-24">
                <a:solidFill>
                  <a:srgbClr val="464646"/>
                </a:solidFill>
                <a:latin typeface="Roboto Condensed Light" panose="02000000000000000000" pitchFamily="2" charset="0"/>
                <a:cs typeface="Arial Narrow"/>
              </a:rPr>
              <a:t>the </a:t>
            </a:r>
            <a:r>
              <a:rPr lang="en-CA" sz="1200" spc="-30">
                <a:solidFill>
                  <a:srgbClr val="464646"/>
                </a:solidFill>
                <a:latin typeface="Roboto Condensed Light" panose="02000000000000000000" pitchFamily="2" charset="0"/>
                <a:cs typeface="Arial Narrow"/>
              </a:rPr>
              <a:t>weight </a:t>
            </a:r>
            <a:r>
              <a:rPr lang="en-CA" sz="1200" spc="-18">
                <a:solidFill>
                  <a:srgbClr val="464646"/>
                </a:solidFill>
                <a:latin typeface="Roboto Condensed Light" panose="02000000000000000000" pitchFamily="2" charset="0"/>
                <a:cs typeface="Arial Narrow"/>
              </a:rPr>
              <a:t>of </a:t>
            </a:r>
            <a:r>
              <a:rPr lang="en-CA" sz="1200" spc="-24">
                <a:solidFill>
                  <a:srgbClr val="464646"/>
                </a:solidFill>
                <a:latin typeface="Roboto Condensed Light" panose="02000000000000000000" pitchFamily="2" charset="0"/>
                <a:cs typeface="Arial Narrow"/>
              </a:rPr>
              <a:t>the </a:t>
            </a:r>
            <a:r>
              <a:rPr lang="en-CA" sz="1200" spc="-33">
                <a:solidFill>
                  <a:srgbClr val="464646"/>
                </a:solidFill>
                <a:latin typeface="Roboto Condensed Light" panose="02000000000000000000" pitchFamily="2" charset="0"/>
                <a:cs typeface="Arial Narrow"/>
              </a:rPr>
              <a:t>splendour </a:t>
            </a:r>
            <a:r>
              <a:rPr lang="en-CA" sz="1200" spc="-18">
                <a:solidFill>
                  <a:srgbClr val="464646"/>
                </a:solidFill>
                <a:latin typeface="Roboto Condensed Light" panose="02000000000000000000" pitchFamily="2" charset="0"/>
                <a:cs typeface="Arial Narrow"/>
              </a:rPr>
              <a:t>of </a:t>
            </a:r>
            <a:r>
              <a:rPr lang="en-CA" sz="1200" spc="-30">
                <a:solidFill>
                  <a:srgbClr val="464646"/>
                </a:solidFill>
                <a:latin typeface="Roboto Condensed Light" panose="02000000000000000000" pitchFamily="2" charset="0"/>
                <a:cs typeface="Arial Narrow"/>
              </a:rPr>
              <a:t>these </a:t>
            </a:r>
            <a:r>
              <a:rPr lang="en-CA" sz="1200" spc="-33">
                <a:solidFill>
                  <a:srgbClr val="464646"/>
                </a:solidFill>
                <a:latin typeface="Roboto Condensed Light" panose="02000000000000000000" pitchFamily="2" charset="0"/>
                <a:cs typeface="Arial Narrow"/>
              </a:rPr>
              <a:t>visions! </a:t>
            </a:r>
            <a:r>
              <a:rPr lang="en-CA" sz="1200" spc="-3">
                <a:solidFill>
                  <a:srgbClr val="464646"/>
                </a:solidFill>
                <a:latin typeface="Roboto Condensed Light" panose="02000000000000000000" pitchFamily="2" charset="0"/>
                <a:cs typeface="Arial Narrow"/>
              </a:rPr>
              <a:t>A </a:t>
            </a:r>
            <a:r>
              <a:rPr lang="en-CA" sz="1200" spc="-33">
                <a:solidFill>
                  <a:srgbClr val="464646"/>
                </a:solidFill>
                <a:latin typeface="Roboto Condensed Light" panose="02000000000000000000" pitchFamily="2" charset="0"/>
                <a:cs typeface="Arial Narrow"/>
              </a:rPr>
              <a:t>wonderful </a:t>
            </a:r>
            <a:r>
              <a:rPr lang="en-CA" sz="1200" spc="-36">
                <a:solidFill>
                  <a:srgbClr val="464646"/>
                </a:solidFill>
                <a:latin typeface="Roboto Condensed Light" panose="02000000000000000000" pitchFamily="2" charset="0"/>
                <a:cs typeface="Arial Narrow"/>
              </a:rPr>
              <a:t>serenity  </a:t>
            </a:r>
            <a:r>
              <a:rPr lang="en-CA" sz="1200" spc="-24">
                <a:solidFill>
                  <a:srgbClr val="464646"/>
                </a:solidFill>
                <a:latin typeface="Roboto Condensed Light" panose="02000000000000000000" pitchFamily="2" charset="0"/>
                <a:cs typeface="Arial Narrow"/>
              </a:rPr>
              <a:t>has </a:t>
            </a:r>
            <a:r>
              <a:rPr lang="en-CA" sz="1200" spc="-30">
                <a:solidFill>
                  <a:srgbClr val="464646"/>
                </a:solidFill>
                <a:latin typeface="Roboto Condensed Light" panose="02000000000000000000" pitchFamily="2" charset="0"/>
                <a:cs typeface="Arial Narrow"/>
              </a:rPr>
              <a:t>taken </a:t>
            </a:r>
            <a:r>
              <a:rPr lang="en-CA" sz="1200" spc="-33">
                <a:solidFill>
                  <a:srgbClr val="464646"/>
                </a:solidFill>
                <a:latin typeface="Roboto Condensed Light" panose="02000000000000000000" pitchFamily="2" charset="0"/>
                <a:cs typeface="Arial Narrow"/>
              </a:rPr>
              <a:t>possession </a:t>
            </a:r>
            <a:r>
              <a:rPr lang="en-CA" sz="1200" spc="-18">
                <a:solidFill>
                  <a:srgbClr val="464646"/>
                </a:solidFill>
                <a:latin typeface="Roboto Condensed Light" panose="02000000000000000000" pitchFamily="2" charset="0"/>
                <a:cs typeface="Arial Narrow"/>
              </a:rPr>
              <a:t>of </a:t>
            </a:r>
            <a:r>
              <a:rPr lang="en-CA" sz="1200" spc="-21">
                <a:solidFill>
                  <a:srgbClr val="464646"/>
                </a:solidFill>
                <a:latin typeface="Roboto Condensed Light" panose="02000000000000000000" pitchFamily="2" charset="0"/>
                <a:cs typeface="Arial Narrow"/>
              </a:rPr>
              <a:t>my </a:t>
            </a:r>
            <a:r>
              <a:rPr lang="en-CA" sz="1200" spc="-30">
                <a:solidFill>
                  <a:srgbClr val="464646"/>
                </a:solidFill>
                <a:latin typeface="Roboto Condensed Light" panose="02000000000000000000" pitchFamily="2" charset="0"/>
                <a:cs typeface="Arial Narrow"/>
              </a:rPr>
              <a:t>entire soul, </a:t>
            </a:r>
            <a:r>
              <a:rPr lang="en-CA" sz="1200" spc="-27">
                <a:solidFill>
                  <a:srgbClr val="464646"/>
                </a:solidFill>
                <a:latin typeface="Roboto Condensed Light" panose="02000000000000000000" pitchFamily="2" charset="0"/>
                <a:cs typeface="Arial Narrow"/>
              </a:rPr>
              <a:t>like </a:t>
            </a:r>
            <a:r>
              <a:rPr lang="en-CA" sz="1200" spc="-30">
                <a:solidFill>
                  <a:srgbClr val="464646"/>
                </a:solidFill>
                <a:latin typeface="Roboto Condensed Light" panose="02000000000000000000" pitchFamily="2" charset="0"/>
                <a:cs typeface="Arial Narrow"/>
              </a:rPr>
              <a:t>these sweet </a:t>
            </a:r>
            <a:r>
              <a:rPr lang="en-CA" sz="1200" spc="-33">
                <a:solidFill>
                  <a:srgbClr val="464646"/>
                </a:solidFill>
                <a:latin typeface="Roboto Condensed Light" panose="02000000000000000000" pitchFamily="2" charset="0"/>
                <a:cs typeface="Arial Narrow"/>
              </a:rPr>
              <a:t>mornings </a:t>
            </a:r>
            <a:r>
              <a:rPr lang="en-CA" sz="1200" spc="-18">
                <a:solidFill>
                  <a:srgbClr val="464646"/>
                </a:solidFill>
                <a:latin typeface="Roboto Condensed Light" panose="02000000000000000000" pitchFamily="2" charset="0"/>
                <a:cs typeface="Arial Narrow"/>
              </a:rPr>
              <a:t>of </a:t>
            </a:r>
            <a:r>
              <a:rPr lang="en-CA" sz="1200" spc="-36">
                <a:solidFill>
                  <a:srgbClr val="464646"/>
                </a:solidFill>
                <a:latin typeface="Roboto Condensed Light" panose="02000000000000000000" pitchFamily="2" charset="0"/>
                <a:cs typeface="Arial Narrow"/>
              </a:rPr>
              <a:t>spring  </a:t>
            </a:r>
            <a:r>
              <a:rPr lang="en-CA" sz="1200" spc="-30">
                <a:solidFill>
                  <a:srgbClr val="464646"/>
                </a:solidFill>
                <a:latin typeface="Roboto Condensed Light" panose="02000000000000000000" pitchFamily="2" charset="0"/>
                <a:cs typeface="Arial Narrow"/>
              </a:rPr>
              <a:t>which </a:t>
            </a:r>
            <a:r>
              <a:rPr lang="en-CA" sz="1200" spc="-3">
                <a:solidFill>
                  <a:srgbClr val="464646"/>
                </a:solidFill>
                <a:latin typeface="Roboto Condensed Light" panose="02000000000000000000" pitchFamily="2" charset="0"/>
                <a:cs typeface="Arial Narrow"/>
              </a:rPr>
              <a:t>I </a:t>
            </a:r>
            <a:r>
              <a:rPr lang="en-CA" sz="1200" spc="-30">
                <a:solidFill>
                  <a:srgbClr val="464646"/>
                </a:solidFill>
                <a:latin typeface="Roboto Condensed Light" panose="02000000000000000000" pitchFamily="2" charset="0"/>
                <a:cs typeface="Arial Narrow"/>
              </a:rPr>
              <a:t>enjoy </a:t>
            </a:r>
            <a:r>
              <a:rPr lang="en-CA" sz="1200" spc="-27">
                <a:solidFill>
                  <a:srgbClr val="464646"/>
                </a:solidFill>
                <a:latin typeface="Roboto Condensed Light" panose="02000000000000000000" pitchFamily="2" charset="0"/>
                <a:cs typeface="Arial Narrow"/>
              </a:rPr>
              <a:t>with </a:t>
            </a:r>
            <a:r>
              <a:rPr lang="en-CA" sz="1200" spc="-21">
                <a:solidFill>
                  <a:srgbClr val="464646"/>
                </a:solidFill>
                <a:latin typeface="Roboto Condensed Light" panose="02000000000000000000" pitchFamily="2" charset="0"/>
                <a:cs typeface="Arial Narrow"/>
              </a:rPr>
              <a:t>my </a:t>
            </a:r>
            <a:r>
              <a:rPr lang="en-CA" sz="1200" spc="-30">
                <a:solidFill>
                  <a:srgbClr val="464646"/>
                </a:solidFill>
                <a:latin typeface="Roboto Condensed Light" panose="02000000000000000000" pitchFamily="2" charset="0"/>
                <a:cs typeface="Arial Narrow"/>
              </a:rPr>
              <a:t>whole heart. </a:t>
            </a:r>
            <a:r>
              <a:rPr lang="en-CA" sz="1200" spc="-3">
                <a:solidFill>
                  <a:srgbClr val="464646"/>
                </a:solidFill>
                <a:latin typeface="Roboto Condensed Light" panose="02000000000000000000" pitchFamily="2" charset="0"/>
                <a:cs typeface="Arial Narrow"/>
              </a:rPr>
              <a:t>I </a:t>
            </a:r>
            <a:r>
              <a:rPr lang="en-CA" sz="1200" spc="-21">
                <a:solidFill>
                  <a:srgbClr val="464646"/>
                </a:solidFill>
                <a:latin typeface="Roboto Condensed Light" panose="02000000000000000000" pitchFamily="2" charset="0"/>
                <a:cs typeface="Arial Narrow"/>
              </a:rPr>
              <a:t>am </a:t>
            </a:r>
            <a:r>
              <a:rPr lang="en-CA" sz="1200" spc="-30">
                <a:solidFill>
                  <a:srgbClr val="464646"/>
                </a:solidFill>
                <a:latin typeface="Roboto Condensed Light" panose="02000000000000000000" pitchFamily="2" charset="0"/>
                <a:cs typeface="Arial Narrow"/>
              </a:rPr>
              <a:t>alone, </a:t>
            </a:r>
            <a:r>
              <a:rPr lang="en-CA" sz="1200" spc="-24">
                <a:solidFill>
                  <a:srgbClr val="464646"/>
                </a:solidFill>
                <a:latin typeface="Roboto Condensed Light" panose="02000000000000000000" pitchFamily="2" charset="0"/>
                <a:cs typeface="Arial Narrow"/>
              </a:rPr>
              <a:t>and </a:t>
            </a:r>
            <a:r>
              <a:rPr lang="en-CA" sz="1200" spc="-27">
                <a:solidFill>
                  <a:srgbClr val="464646"/>
                </a:solidFill>
                <a:latin typeface="Roboto Condensed Light" panose="02000000000000000000" pitchFamily="2" charset="0"/>
                <a:cs typeface="Arial Narrow"/>
              </a:rPr>
              <a:t>feel </a:t>
            </a:r>
            <a:r>
              <a:rPr lang="en-CA" sz="1200" spc="-24">
                <a:solidFill>
                  <a:srgbClr val="464646"/>
                </a:solidFill>
                <a:latin typeface="Roboto Condensed Light" panose="02000000000000000000" pitchFamily="2" charset="0"/>
                <a:cs typeface="Arial Narrow"/>
              </a:rPr>
              <a:t>the </a:t>
            </a:r>
            <a:r>
              <a:rPr lang="en-CA" sz="1200" spc="-30">
                <a:solidFill>
                  <a:srgbClr val="464646"/>
                </a:solidFill>
                <a:latin typeface="Roboto Condensed Light" panose="02000000000000000000" pitchFamily="2" charset="0"/>
                <a:cs typeface="Arial Narrow"/>
              </a:rPr>
              <a:t>charm </a:t>
            </a:r>
            <a:r>
              <a:rPr lang="en-CA" sz="1200" spc="-18">
                <a:solidFill>
                  <a:srgbClr val="464646"/>
                </a:solidFill>
                <a:latin typeface="Roboto Condensed Light" panose="02000000000000000000" pitchFamily="2" charset="0"/>
                <a:cs typeface="Arial Narrow"/>
              </a:rPr>
              <a:t>of </a:t>
            </a:r>
            <a:r>
              <a:rPr lang="en-CA" sz="1200" spc="-36">
                <a:solidFill>
                  <a:srgbClr val="464646"/>
                </a:solidFill>
                <a:latin typeface="Roboto Condensed Light" panose="02000000000000000000" pitchFamily="2" charset="0"/>
                <a:cs typeface="Arial Narrow"/>
              </a:rPr>
              <a:t>existence  </a:t>
            </a:r>
            <a:r>
              <a:rPr lang="en-CA" sz="1200" spc="-18">
                <a:solidFill>
                  <a:srgbClr val="464646"/>
                </a:solidFill>
                <a:latin typeface="Roboto Condensed Light" panose="02000000000000000000" pitchFamily="2" charset="0"/>
                <a:cs typeface="Arial Narrow"/>
              </a:rPr>
              <a:t>in</a:t>
            </a:r>
            <a:r>
              <a:rPr lang="en-CA" sz="1200" spc="-67">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this</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spot,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which</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was</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created</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for</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bliss</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of</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souls</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like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mine.</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I</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am</a:t>
            </a:r>
            <a:r>
              <a:rPr lang="en-CA" sz="1200" spc="-67">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so</a:t>
            </a:r>
            <a:r>
              <a:rPr lang="en-CA" sz="1200" spc="-64">
                <a:solidFill>
                  <a:srgbClr val="464646"/>
                </a:solidFill>
                <a:latin typeface="Roboto Condensed Light" panose="02000000000000000000" pitchFamily="2" charset="0"/>
                <a:cs typeface="Arial Narrow"/>
              </a:rPr>
              <a:t> </a:t>
            </a:r>
            <a:r>
              <a:rPr lang="en-CA" sz="1200" spc="-45">
                <a:solidFill>
                  <a:srgbClr val="464646"/>
                </a:solidFill>
                <a:latin typeface="Roboto Condensed Light" panose="02000000000000000000" pitchFamily="2" charset="0"/>
                <a:cs typeface="Arial Narrow"/>
              </a:rPr>
              <a:t>happy,</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my  </a:t>
            </a:r>
            <a:r>
              <a:rPr lang="en-CA" sz="1200" spc="-27">
                <a:solidFill>
                  <a:srgbClr val="464646"/>
                </a:solidFill>
                <a:latin typeface="Roboto Condensed Light" panose="02000000000000000000" pitchFamily="2" charset="0"/>
                <a:cs typeface="Arial Narrow"/>
              </a:rPr>
              <a:t>dear</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friend,</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so</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absorbed</a:t>
            </a:r>
            <a:r>
              <a:rPr lang="en-CA" sz="1200" spc="-61">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in</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exquisite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sense</a:t>
            </a:r>
            <a:r>
              <a:rPr lang="en-CA" sz="1200" spc="-61">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of</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mere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tranquil</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existence.</a:t>
            </a:r>
            <a:endParaRPr lang="en-US"/>
          </a:p>
        </p:txBody>
      </p:sp>
    </p:spTree>
    <p:extLst>
      <p:ext uri="{BB962C8B-B14F-4D97-AF65-F5344CB8AC3E}">
        <p14:creationId xmlns:p14="http://schemas.microsoft.com/office/powerpoint/2010/main" val="3329491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bliograph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B7E32BC-DFC9-4C40-B91A-4CF9A4953F14}"/>
              </a:ext>
            </a:extLst>
          </p:cNvPr>
          <p:cNvSpPr>
            <a:spLocks noGrp="1"/>
          </p:cNvSpPr>
          <p:nvPr>
            <p:ph type="sldNum" sz="quarter" idx="10"/>
          </p:nvPr>
        </p:nvSpPr>
        <p:spPr/>
        <p:txBody>
          <a:bodyPr>
            <a:noAutofit/>
          </a:bodyPr>
          <a:lstStyle/>
          <a:p>
            <a:pPr marL="7701">
              <a:spcBef>
                <a:spcPts val="161"/>
              </a:spcBef>
              <a:tabLst>
                <a:tab pos="1309603" algn="l"/>
              </a:tabLst>
            </a:pPr>
            <a:r>
              <a:rPr lang="en-CA" spc="-18" dirty="0"/>
              <a:t>Info-</a:t>
            </a:r>
            <a:r>
              <a:rPr lang="en-CA" spc="-103" dirty="0"/>
              <a:t>T</a:t>
            </a:r>
            <a:r>
              <a:rPr lang="en-CA" spc="-15" dirty="0"/>
              <a:t>ec</a:t>
            </a:r>
            <a:r>
              <a:rPr lang="en-CA" spc="6" dirty="0"/>
              <a:t>h</a:t>
            </a:r>
            <a:r>
              <a:rPr lang="en-CA" spc="-39" dirty="0"/>
              <a:t> </a:t>
            </a:r>
            <a:r>
              <a:rPr lang="en-CA" spc="-15" dirty="0"/>
              <a:t>Researc</a:t>
            </a:r>
            <a:r>
              <a:rPr lang="en-CA" spc="6" dirty="0"/>
              <a:t>h</a:t>
            </a:r>
            <a:r>
              <a:rPr lang="en-CA" spc="-39" dirty="0"/>
              <a:t> </a:t>
            </a:r>
            <a:r>
              <a:rPr lang="en-CA" spc="-15" dirty="0"/>
              <a:t>Grou</a:t>
            </a:r>
            <a:r>
              <a:rPr lang="en-CA" spc="6" dirty="0"/>
              <a:t>p   |   </a:t>
            </a:r>
            <a:fld id="{81D60167-4931-47E6-BA6A-407CBD079E47}" type="slidenum">
              <a:rPr spc="6" smtClean="0">
                <a:cs typeface="Arial" panose="020B0604020202020204" pitchFamily="34" charset="0"/>
              </a:rPr>
              <a:pPr marL="7701">
                <a:spcBef>
                  <a:spcPts val="161"/>
                </a:spcBef>
                <a:tabLst>
                  <a:tab pos="1309603" algn="l"/>
                </a:tabLst>
              </a:pPr>
              <a:t>‹#›</a:t>
            </a:fld>
            <a:endParaRPr spc="6" dirty="0">
              <a:cs typeface="Arial" panose="020B0604020202020204" pitchFamily="34" charset="0"/>
            </a:endParaRPr>
          </a:p>
        </p:txBody>
      </p:sp>
      <p:sp>
        <p:nvSpPr>
          <p:cNvPr id="11" name="Text Placeholder 10">
            <a:extLst>
              <a:ext uri="{FF2B5EF4-FFF2-40B4-BE49-F238E27FC236}">
                <a16:creationId xmlns:a16="http://schemas.microsoft.com/office/drawing/2014/main" id="{92454BFC-BC26-0B4D-A0EE-0E0CCEA287B5}"/>
              </a:ext>
            </a:extLst>
          </p:cNvPr>
          <p:cNvSpPr>
            <a:spLocks noGrp="1"/>
          </p:cNvSpPr>
          <p:nvPr>
            <p:ph type="body" sz="quarter" idx="11" hasCustomPrompt="1"/>
          </p:nvPr>
        </p:nvSpPr>
        <p:spPr>
          <a:xfrm>
            <a:off x="383163" y="1552498"/>
            <a:ext cx="5477732" cy="4503847"/>
          </a:xfrm>
          <a:prstGeom prst="rect">
            <a:avLst/>
          </a:prstGeom>
        </p:spPr>
        <p:txBody>
          <a:bodyPr lIns="0" tIns="0" rIns="0" bIns="0">
            <a:noAutofit/>
          </a:bodyPr>
          <a:lstStyle>
            <a:lvl1pPr marL="0" indent="0" algn="l">
              <a:buNone/>
              <a:defRPr sz="1200" baseline="0">
                <a:latin typeface="Roboto Condensed Light" panose="02000000000000000000" pitchFamily="2" charset="0"/>
              </a:defRPr>
            </a:lvl1pPr>
          </a:lstStyle>
          <a:p>
            <a:pPr marL="7701" marR="242975" algn="just">
              <a:spcBef>
                <a:spcPts val="55"/>
              </a:spcBef>
            </a:pPr>
            <a:r>
              <a:rPr lang="en-CA" sz="1200" spc="-30" err="1">
                <a:solidFill>
                  <a:srgbClr val="464646"/>
                </a:solidFill>
                <a:latin typeface="Roboto Condensed Light" panose="02000000000000000000" pitchFamily="2" charset="0"/>
                <a:cs typeface="Arial Narrow"/>
              </a:rPr>
              <a:t>Bersin</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Josh.</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“Time</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to</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Scrap</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Appraisals?”</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Forbes</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5</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Web.  </a:t>
            </a:r>
            <a:r>
              <a:rPr lang="en-CA" sz="1200" spc="-21">
                <a:solidFill>
                  <a:srgbClr val="464646"/>
                </a:solidFill>
                <a:latin typeface="Roboto Condensed Light" panose="02000000000000000000" pitchFamily="2" charset="0"/>
                <a:cs typeface="Arial Narrow"/>
              </a:rPr>
              <a:t>30 </a:t>
            </a:r>
            <a:r>
              <a:rPr lang="en-CA" sz="1200" spc="-24">
                <a:solidFill>
                  <a:srgbClr val="464646"/>
                </a:solidFill>
                <a:latin typeface="Roboto Condensed Light" panose="02000000000000000000" pitchFamily="2" charset="0"/>
                <a:cs typeface="Arial Narrow"/>
              </a:rPr>
              <a:t>Oct </a:t>
            </a:r>
            <a:r>
              <a:rPr lang="en-CA" sz="1200" spc="-30">
                <a:solidFill>
                  <a:srgbClr val="464646"/>
                </a:solidFill>
                <a:latin typeface="Roboto Condensed Light" panose="02000000000000000000" pitchFamily="2" charset="0"/>
                <a:cs typeface="Arial Narrow"/>
              </a:rPr>
              <a:t>2013. </a:t>
            </a:r>
            <a:r>
              <a:rPr lang="en-CA" sz="1200" spc="-36">
                <a:solidFill>
                  <a:srgbClr val="0076B7"/>
                </a:solidFill>
                <a:latin typeface="Roboto Condensed Light" panose="02000000000000000000" pitchFamily="2" charset="0"/>
                <a:cs typeface="Arial Narrow"/>
                <a:hlinkClick r:id="rId2"/>
              </a:rPr>
              <a:t>&lt;http://www.forbes.com/sites/joshbersin/2013/05/06/time-to-scrap-performance- </a:t>
            </a:r>
            <a:r>
              <a:rPr lang="en-CA" sz="1200" spc="-36">
                <a:solidFill>
                  <a:srgbClr val="0076B7"/>
                </a:solidFill>
                <a:latin typeface="Roboto Condensed Light" panose="02000000000000000000" pitchFamily="2" charset="0"/>
                <a:cs typeface="Arial Narrow"/>
              </a:rPr>
              <a:t> </a:t>
            </a:r>
            <a:r>
              <a:rPr lang="en-CA" sz="1200" spc="-33">
                <a:solidFill>
                  <a:srgbClr val="0076B7"/>
                </a:solidFill>
                <a:latin typeface="Roboto Condensed Light" panose="02000000000000000000" pitchFamily="2" charset="0"/>
                <a:cs typeface="Arial Narrow"/>
              </a:rPr>
              <a:t>appraisals/&gt;</a:t>
            </a:r>
            <a:r>
              <a:rPr lang="en-CA" sz="1200" spc="-33">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12"/>
              </a:spcBef>
            </a:pPr>
            <a:endParaRPr lang="en-CA" sz="1200">
              <a:latin typeface="Roboto Condensed Light" panose="02000000000000000000" pitchFamily="2" charset="0"/>
              <a:cs typeface="Times New Roman"/>
            </a:endParaRPr>
          </a:p>
          <a:p>
            <a:pPr marL="7701">
              <a:lnSpc>
                <a:spcPts val="1561"/>
              </a:lnSpc>
            </a:pPr>
            <a:r>
              <a:rPr lang="en-CA" sz="1200" spc="-30">
                <a:solidFill>
                  <a:srgbClr val="464646"/>
                </a:solidFill>
                <a:latin typeface="Roboto Condensed Light" panose="02000000000000000000" pitchFamily="2" charset="0"/>
                <a:cs typeface="Arial Narrow"/>
              </a:rPr>
              <a:t>Cheese,</a:t>
            </a:r>
            <a:r>
              <a:rPr lang="en-CA" sz="1200" spc="-67">
                <a:solidFill>
                  <a:srgbClr val="464646"/>
                </a:solidFill>
                <a:latin typeface="Roboto Condensed Light" panose="02000000000000000000" pitchFamily="2" charset="0"/>
                <a:cs typeface="Arial Narrow"/>
              </a:rPr>
              <a:t> </a:t>
            </a:r>
            <a:r>
              <a:rPr lang="en-CA" sz="1200" spc="-39">
                <a:solidFill>
                  <a:srgbClr val="464646"/>
                </a:solidFill>
                <a:latin typeface="Roboto Condensed Light" panose="02000000000000000000" pitchFamily="2" charset="0"/>
                <a:cs typeface="Arial Narrow"/>
              </a:rPr>
              <a:t>Peter,</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Creating</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an</a:t>
            </a:r>
            <a:r>
              <a:rPr lang="en-CA" sz="1200" spc="-12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Agile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Organization.”</a:t>
            </a:r>
            <a:r>
              <a:rPr lang="en-CA" sz="1200" spc="-12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Accenture.</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2009.</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2013.</a:t>
            </a:r>
            <a:endParaRPr lang="en-CA" sz="1200">
              <a:latin typeface="Roboto Condensed Light" panose="02000000000000000000" pitchFamily="2" charset="0"/>
              <a:cs typeface="Arial Narrow"/>
            </a:endParaRPr>
          </a:p>
          <a:p>
            <a:pPr marL="7701" marR="159031">
              <a:lnSpc>
                <a:spcPts val="1558"/>
              </a:lnSpc>
              <a:spcBef>
                <a:spcPts val="55"/>
              </a:spcBef>
            </a:pPr>
            <a:r>
              <a:rPr lang="en-CA" sz="1200" spc="-36">
                <a:solidFill>
                  <a:srgbClr val="0076B7"/>
                </a:solidFill>
                <a:latin typeface="Roboto Condensed Light" panose="02000000000000000000" pitchFamily="2" charset="0"/>
                <a:cs typeface="Arial Narrow"/>
                <a:hlinkClick r:id="rId3"/>
              </a:rPr>
              <a:t>&lt;http://www.accenture.com/SiteCollectionDocuments/PDF/OutlookPDF_AgileOrganization_02. </a:t>
            </a:r>
            <a:r>
              <a:rPr lang="en-CA" sz="1200" spc="-36">
                <a:solidFill>
                  <a:srgbClr val="0076B7"/>
                </a:solidFill>
                <a:latin typeface="Roboto Condensed Light" panose="02000000000000000000" pitchFamily="2" charset="0"/>
                <a:cs typeface="Arial Narrow"/>
              </a:rPr>
              <a:t> </a:t>
            </a:r>
            <a:r>
              <a:rPr lang="en-CA" sz="1200" spc="-30">
                <a:solidFill>
                  <a:srgbClr val="0076B7"/>
                </a:solidFill>
                <a:latin typeface="Roboto Condensed Light" panose="02000000000000000000" pitchFamily="2" charset="0"/>
                <a:cs typeface="Arial Narrow"/>
              </a:rPr>
              <a:t>pdf&gt;</a:t>
            </a:r>
            <a:r>
              <a:rPr lang="en-CA" sz="1200" spc="-30">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6"/>
              </a:spcBef>
            </a:pPr>
            <a:endParaRPr lang="en-CA" sz="1200">
              <a:latin typeface="Roboto Condensed Light" panose="02000000000000000000" pitchFamily="2" charset="0"/>
              <a:cs typeface="Times New Roman"/>
            </a:endParaRPr>
          </a:p>
          <a:p>
            <a:pPr marL="7701" marR="182520">
              <a:spcBef>
                <a:spcPts val="3"/>
              </a:spcBef>
            </a:pPr>
            <a:r>
              <a:rPr lang="en-CA" sz="1200" spc="-30" err="1">
                <a:solidFill>
                  <a:srgbClr val="464646"/>
                </a:solidFill>
                <a:latin typeface="Roboto Condensed Light" panose="02000000000000000000" pitchFamily="2" charset="0"/>
                <a:cs typeface="Arial Narrow"/>
              </a:rPr>
              <a:t>Croxon</a:t>
            </a:r>
            <a:r>
              <a:rPr lang="en-CA" sz="1200" spc="-30">
                <a:solidFill>
                  <a:srgbClr val="464646"/>
                </a:solidFill>
                <a:latin typeface="Roboto Condensed Light" panose="02000000000000000000" pitchFamily="2" charset="0"/>
                <a:cs typeface="Arial Narrow"/>
              </a:rPr>
              <a: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“Dinner</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Series:</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Management</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30" err="1">
                <a:solidFill>
                  <a:srgbClr val="464646"/>
                </a:solidFill>
                <a:latin typeface="Roboto Condensed Light" panose="02000000000000000000" pitchFamily="2" charset="0"/>
                <a:cs typeface="Arial Narrow"/>
              </a:rPr>
              <a:t>Croxon</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from</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CBC’s  ‘Dragon’s </a:t>
            </a:r>
            <a:r>
              <a:rPr lang="en-CA" sz="1200" spc="-30">
                <a:solidFill>
                  <a:srgbClr val="464646"/>
                </a:solidFill>
                <a:latin typeface="Roboto Condensed Light" panose="02000000000000000000" pitchFamily="2" charset="0"/>
                <a:cs typeface="Arial Narrow"/>
              </a:rPr>
              <a:t>Den’” </a:t>
            </a:r>
            <a:r>
              <a:rPr lang="en-CA" sz="1200" spc="-49">
                <a:solidFill>
                  <a:srgbClr val="464646"/>
                </a:solidFill>
                <a:latin typeface="Roboto Condensed Light" panose="02000000000000000000" pitchFamily="2" charset="0"/>
                <a:cs typeface="Arial Narrow"/>
              </a:rPr>
              <a:t>HRPA Toronto </a:t>
            </a:r>
            <a:r>
              <a:rPr lang="en-CA" sz="1200" spc="-39">
                <a:solidFill>
                  <a:srgbClr val="464646"/>
                </a:solidFill>
                <a:latin typeface="Roboto Condensed Light" panose="02000000000000000000" pitchFamily="2" charset="0"/>
                <a:cs typeface="Arial Narrow"/>
              </a:rPr>
              <a:t>Chapter. </a:t>
            </a:r>
            <a:r>
              <a:rPr lang="en-CA" sz="1200" spc="-33">
                <a:solidFill>
                  <a:srgbClr val="464646"/>
                </a:solidFill>
                <a:latin typeface="Roboto Condensed Light" panose="02000000000000000000" pitchFamily="2" charset="0"/>
                <a:cs typeface="Arial Narrow"/>
              </a:rPr>
              <a:t>Sheraton </a:t>
            </a:r>
            <a:r>
              <a:rPr lang="en-CA" sz="1200" spc="-30">
                <a:solidFill>
                  <a:srgbClr val="464646"/>
                </a:solidFill>
                <a:latin typeface="Roboto Condensed Light" panose="02000000000000000000" pitchFamily="2" charset="0"/>
                <a:cs typeface="Arial Narrow"/>
              </a:rPr>
              <a:t>Hotel, </a:t>
            </a:r>
            <a:r>
              <a:rPr lang="en-CA" sz="1200" spc="-45">
                <a:solidFill>
                  <a:srgbClr val="464646"/>
                </a:solidFill>
                <a:latin typeface="Roboto Condensed Light" panose="02000000000000000000" pitchFamily="2" charset="0"/>
                <a:cs typeface="Arial Narrow"/>
              </a:rPr>
              <a:t>Toronto, </a:t>
            </a:r>
            <a:r>
              <a:rPr lang="en-CA" sz="1200" spc="-24">
                <a:solidFill>
                  <a:srgbClr val="464646"/>
                </a:solidFill>
                <a:latin typeface="Roboto Condensed Light" panose="02000000000000000000" pitchFamily="2" charset="0"/>
                <a:cs typeface="Arial Narrow"/>
              </a:rPr>
              <a:t>ON. </a:t>
            </a:r>
            <a:r>
              <a:rPr lang="en-CA" sz="1200" spc="-21">
                <a:solidFill>
                  <a:srgbClr val="464646"/>
                </a:solidFill>
                <a:latin typeface="Roboto Condensed Light" panose="02000000000000000000" pitchFamily="2" charset="0"/>
                <a:cs typeface="Arial Narrow"/>
              </a:rPr>
              <a:t>12 </a:t>
            </a:r>
            <a:r>
              <a:rPr lang="en-CA" sz="1200" spc="-49">
                <a:solidFill>
                  <a:srgbClr val="464646"/>
                </a:solidFill>
                <a:latin typeface="Roboto Condensed Light" panose="02000000000000000000" pitchFamily="2" charset="0"/>
                <a:cs typeface="Arial Narrow"/>
              </a:rPr>
              <a:t>Nov. </a:t>
            </a:r>
            <a:r>
              <a:rPr lang="en-CA" sz="1200" spc="-30">
                <a:solidFill>
                  <a:srgbClr val="464646"/>
                </a:solidFill>
                <a:latin typeface="Roboto Condensed Light" panose="02000000000000000000" pitchFamily="2" charset="0"/>
                <a:cs typeface="Arial Narrow"/>
              </a:rPr>
              <a:t>2013. </a:t>
            </a:r>
            <a:r>
              <a:rPr lang="en-CA" sz="1200" spc="-36">
                <a:solidFill>
                  <a:srgbClr val="464646"/>
                </a:solidFill>
                <a:latin typeface="Roboto Condensed Light" panose="02000000000000000000" pitchFamily="2" charset="0"/>
                <a:cs typeface="Arial Narrow"/>
              </a:rPr>
              <a:t>Panel  discussion.</a:t>
            </a:r>
            <a:endParaRPr lang="en-CA" sz="1200">
              <a:latin typeface="Roboto Condensed Light" panose="02000000000000000000" pitchFamily="2" charset="0"/>
              <a:cs typeface="Arial Narrow"/>
            </a:endParaRPr>
          </a:p>
          <a:p>
            <a:pPr>
              <a:spcBef>
                <a:spcPts val="9"/>
              </a:spcBef>
            </a:pPr>
            <a:endParaRPr lang="en-CA" sz="1200">
              <a:latin typeface="Roboto Condensed Light" panose="02000000000000000000" pitchFamily="2" charset="0"/>
              <a:cs typeface="Times New Roman"/>
            </a:endParaRPr>
          </a:p>
          <a:p>
            <a:pPr marL="7701" marR="109358">
              <a:spcBef>
                <a:spcPts val="3"/>
              </a:spcBef>
            </a:pPr>
            <a:r>
              <a:rPr lang="en-CA" sz="1200" spc="-33" err="1">
                <a:solidFill>
                  <a:srgbClr val="464646"/>
                </a:solidFill>
                <a:latin typeface="Roboto Condensed Light" panose="02000000000000000000" pitchFamily="2" charset="0"/>
                <a:cs typeface="Arial Narrow"/>
              </a:rPr>
              <a:t>Culbert</a:t>
            </a:r>
            <a:r>
              <a:rPr lang="en-CA" sz="1200" spc="-33">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Samuel. </a:t>
            </a:r>
            <a:r>
              <a:rPr lang="en-CA" sz="1200" spc="-24">
                <a:solidFill>
                  <a:srgbClr val="464646"/>
                </a:solidFill>
                <a:latin typeface="Roboto Condensed Light" panose="02000000000000000000" pitchFamily="2" charset="0"/>
                <a:cs typeface="Arial Narrow"/>
              </a:rPr>
              <a:t>“10 </a:t>
            </a:r>
            <a:r>
              <a:rPr lang="en-CA" sz="1200" spc="-33">
                <a:solidFill>
                  <a:srgbClr val="464646"/>
                </a:solidFill>
                <a:latin typeface="Roboto Condensed Light" panose="02000000000000000000" pitchFamily="2" charset="0"/>
                <a:cs typeface="Arial Narrow"/>
              </a:rPr>
              <a:t>Reasons </a:t>
            </a:r>
            <a:r>
              <a:rPr lang="en-CA" sz="1200" spc="-18">
                <a:solidFill>
                  <a:srgbClr val="464646"/>
                </a:solidFill>
                <a:latin typeface="Roboto Condensed Light" panose="02000000000000000000" pitchFamily="2" charset="0"/>
                <a:cs typeface="Arial Narrow"/>
              </a:rPr>
              <a:t>to </a:t>
            </a:r>
            <a:r>
              <a:rPr lang="en-CA" sz="1200" spc="-24">
                <a:solidFill>
                  <a:srgbClr val="464646"/>
                </a:solidFill>
                <a:latin typeface="Roboto Condensed Light" panose="02000000000000000000" pitchFamily="2" charset="0"/>
                <a:cs typeface="Arial Narrow"/>
              </a:rPr>
              <a:t>Get Rid </a:t>
            </a:r>
            <a:r>
              <a:rPr lang="en-CA" sz="1200" spc="-18">
                <a:solidFill>
                  <a:srgbClr val="464646"/>
                </a:solidFill>
                <a:latin typeface="Roboto Condensed Light" panose="02000000000000000000" pitchFamily="2" charset="0"/>
                <a:cs typeface="Arial Narrow"/>
              </a:rPr>
              <a:t>of </a:t>
            </a:r>
            <a:r>
              <a:rPr lang="en-CA" sz="1200" spc="-33">
                <a:solidFill>
                  <a:srgbClr val="464646"/>
                </a:solidFill>
                <a:latin typeface="Roboto Condensed Light" panose="02000000000000000000" pitchFamily="2" charset="0"/>
                <a:cs typeface="Arial Narrow"/>
              </a:rPr>
              <a:t>Performance Reviews.” </a:t>
            </a:r>
            <a:r>
              <a:rPr lang="en-CA" sz="1200" spc="-30">
                <a:solidFill>
                  <a:srgbClr val="464646"/>
                </a:solidFill>
                <a:latin typeface="Roboto Condensed Light" panose="02000000000000000000" pitchFamily="2" charset="0"/>
                <a:cs typeface="Arial Narrow"/>
              </a:rPr>
              <a:t>Huffington </a:t>
            </a:r>
            <a:r>
              <a:rPr lang="en-CA" sz="1200" spc="-27">
                <a:solidFill>
                  <a:srgbClr val="464646"/>
                </a:solidFill>
                <a:latin typeface="Roboto Condensed Light" panose="02000000000000000000" pitchFamily="2" charset="0"/>
                <a:cs typeface="Arial Narrow"/>
              </a:rPr>
              <a:t>Post </a:t>
            </a:r>
            <a:r>
              <a:rPr lang="en-CA" sz="1200" spc="-36">
                <a:solidFill>
                  <a:srgbClr val="464646"/>
                </a:solidFill>
                <a:latin typeface="Roboto Condensed Light" panose="02000000000000000000" pitchFamily="2" charset="0"/>
                <a:cs typeface="Arial Narrow"/>
              </a:rPr>
              <a:t>Business.  </a:t>
            </a:r>
            <a:r>
              <a:rPr lang="en-CA" sz="1200" spc="-21">
                <a:solidFill>
                  <a:srgbClr val="464646"/>
                </a:solidFill>
                <a:latin typeface="Roboto Condensed Light" panose="02000000000000000000" pitchFamily="2" charset="0"/>
                <a:cs typeface="Arial Narrow"/>
              </a:rPr>
              <a:t>18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Dec.</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28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4"/>
              </a:rPr>
              <a:t>&lt;http://www.huffingtonpost.com/samuel-culbert/performance- </a:t>
            </a:r>
            <a:r>
              <a:rPr lang="en-CA" sz="1200" spc="-36">
                <a:solidFill>
                  <a:srgbClr val="0076B7"/>
                </a:solidFill>
                <a:latin typeface="Roboto Condensed Light" panose="02000000000000000000" pitchFamily="2" charset="0"/>
                <a:cs typeface="Arial Narrow"/>
              </a:rPr>
              <a:t> reviews_b_2325104.html&gt;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9"/>
              </a:spcBef>
            </a:pPr>
            <a:endParaRPr lang="en-CA" sz="1200">
              <a:latin typeface="Roboto Condensed Light" panose="02000000000000000000" pitchFamily="2" charset="0"/>
              <a:cs typeface="Times New Roman"/>
            </a:endParaRPr>
          </a:p>
          <a:p>
            <a:pPr marL="7701" marR="3081"/>
            <a:r>
              <a:rPr lang="en-CA" sz="1200" spc="-33">
                <a:solidFill>
                  <a:srgbClr val="464646"/>
                </a:solidFill>
                <a:latin typeface="Roboto Condensed Light" panose="02000000000000000000" pitchFamily="2" charset="0"/>
                <a:cs typeface="Arial Narrow"/>
              </a:rPr>
              <a:t>Denning, </a:t>
            </a:r>
            <a:r>
              <a:rPr lang="en-CA" sz="1200" spc="-30">
                <a:solidFill>
                  <a:srgbClr val="464646"/>
                </a:solidFill>
                <a:latin typeface="Roboto Condensed Light" panose="02000000000000000000" pitchFamily="2" charset="0"/>
                <a:cs typeface="Arial Narrow"/>
              </a:rPr>
              <a:t>Steve. </a:t>
            </a:r>
            <a:r>
              <a:rPr lang="en-CA" sz="1200" spc="-27">
                <a:solidFill>
                  <a:srgbClr val="464646"/>
                </a:solidFill>
                <a:latin typeface="Roboto Condensed Light" panose="02000000000000000000" pitchFamily="2" charset="0"/>
                <a:cs typeface="Arial Narrow"/>
              </a:rPr>
              <a:t>“The Case </a:t>
            </a:r>
            <a:r>
              <a:rPr lang="en-CA" sz="1200" spc="-30">
                <a:solidFill>
                  <a:srgbClr val="464646"/>
                </a:solidFill>
                <a:latin typeface="Roboto Condensed Light" panose="02000000000000000000" pitchFamily="2" charset="0"/>
                <a:cs typeface="Arial Narrow"/>
              </a:rPr>
              <a:t>Against Agile: </a:t>
            </a:r>
            <a:r>
              <a:rPr lang="en-CA" sz="1200" spc="-64">
                <a:solidFill>
                  <a:srgbClr val="464646"/>
                </a:solidFill>
                <a:latin typeface="Roboto Condensed Light" panose="02000000000000000000" pitchFamily="2" charset="0"/>
                <a:cs typeface="Arial Narrow"/>
              </a:rPr>
              <a:t>Ten </a:t>
            </a:r>
            <a:r>
              <a:rPr lang="en-CA" sz="1200" spc="-33">
                <a:solidFill>
                  <a:srgbClr val="464646"/>
                </a:solidFill>
                <a:latin typeface="Roboto Condensed Light" panose="02000000000000000000" pitchFamily="2" charset="0"/>
                <a:cs typeface="Arial Narrow"/>
              </a:rPr>
              <a:t>Perennial Management Objections.” </a:t>
            </a:r>
            <a:r>
              <a:rPr lang="en-CA" sz="1200" spc="-36">
                <a:solidFill>
                  <a:srgbClr val="464646"/>
                </a:solidFill>
                <a:latin typeface="Roboto Condensed Light" panose="02000000000000000000" pitchFamily="2" charset="0"/>
                <a:cs typeface="Arial Narrow"/>
              </a:rPr>
              <a:t>Forbes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12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Apr.</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5"/>
              </a:rPr>
              <a:t>&lt;http://www.forbes.com/sites/stevedenning/2012/04/17/ </a:t>
            </a:r>
            <a:r>
              <a:rPr lang="en-CA" sz="1200" spc="-36">
                <a:solidFill>
                  <a:srgbClr val="0076B7"/>
                </a:solidFill>
                <a:latin typeface="Roboto Condensed Light" panose="02000000000000000000" pitchFamily="2" charset="0"/>
                <a:cs typeface="Arial Narrow"/>
              </a:rPr>
              <a:t> the-case-against-agile-ten-perennial-management-objections/&gt;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12"/>
              </a:spcBef>
            </a:pPr>
            <a:endParaRPr lang="en-CA" sz="1200">
              <a:latin typeface="Roboto Condensed Light" panose="02000000000000000000" pitchFamily="2" charset="0"/>
              <a:cs typeface="Times New Roman"/>
            </a:endParaRPr>
          </a:p>
          <a:p>
            <a:pPr marL="7701" marR="161342"/>
            <a:r>
              <a:rPr lang="en-CA" sz="1200" spc="-30" err="1">
                <a:solidFill>
                  <a:srgbClr val="464646"/>
                </a:solidFill>
                <a:latin typeface="Roboto Condensed Light" panose="02000000000000000000" pitchFamily="2" charset="0"/>
                <a:cs typeface="Arial Narrow"/>
              </a:rPr>
              <a:t>Estis</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Ryan.</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“Blowing</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up</a:t>
            </a:r>
            <a:r>
              <a:rPr lang="en-CA" sz="1200" spc="-61">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Review:</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Interview</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Adobe’s</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Donna</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Morris.”</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Ryan  </a:t>
            </a:r>
            <a:r>
              <a:rPr lang="en-CA" sz="1200" spc="-30" err="1">
                <a:solidFill>
                  <a:srgbClr val="464646"/>
                </a:solidFill>
                <a:latin typeface="Roboto Condensed Light" panose="02000000000000000000" pitchFamily="2" charset="0"/>
                <a:cs typeface="Arial Narrow"/>
              </a:rPr>
              <a:t>Estis</a:t>
            </a:r>
            <a:r>
              <a:rPr lang="en-CA" sz="1200" spc="-61">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&amp;</a:t>
            </a:r>
            <a:r>
              <a:rPr lang="en-CA" sz="1200" spc="-118">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Associates.</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&lt;</a:t>
            </a:r>
            <a:r>
              <a:rPr lang="en-CA" sz="1200" spc="-36">
                <a:solidFill>
                  <a:srgbClr val="0076B7"/>
                </a:solidFill>
                <a:latin typeface="Roboto Condensed Light" panose="02000000000000000000" pitchFamily="2" charset="0"/>
                <a:cs typeface="Arial Narrow"/>
                <a:hlinkClick r:id="rId6"/>
              </a:rPr>
              <a:t>http://ryanestis.com/adobe-interview/&gt;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lvl="0"/>
            <a:endParaRPr lang="en-US"/>
          </a:p>
        </p:txBody>
      </p:sp>
      <p:sp>
        <p:nvSpPr>
          <p:cNvPr id="12" name="Text Placeholder 10">
            <a:extLst>
              <a:ext uri="{FF2B5EF4-FFF2-40B4-BE49-F238E27FC236}">
                <a16:creationId xmlns:a16="http://schemas.microsoft.com/office/drawing/2014/main" id="{40878CB2-B10A-DE43-B5F1-CC1A4F9590DA}"/>
              </a:ext>
            </a:extLst>
          </p:cNvPr>
          <p:cNvSpPr>
            <a:spLocks noGrp="1"/>
          </p:cNvSpPr>
          <p:nvPr>
            <p:ph type="body" sz="quarter" idx="12" hasCustomPrompt="1"/>
          </p:nvPr>
        </p:nvSpPr>
        <p:spPr>
          <a:xfrm>
            <a:off x="6218985" y="1552498"/>
            <a:ext cx="5477732" cy="4503847"/>
          </a:xfrm>
          <a:prstGeom prst="rect">
            <a:avLst/>
          </a:prstGeom>
        </p:spPr>
        <p:txBody>
          <a:bodyPr lIns="0" tIns="0" rIns="0" bIns="0">
            <a:noAutofit/>
          </a:bodyPr>
          <a:lstStyle>
            <a:lvl1pPr marL="0" indent="0" algn="l">
              <a:buNone/>
              <a:defRPr sz="1200" baseline="0">
                <a:latin typeface="Roboto Condensed Light" panose="02000000000000000000" pitchFamily="2" charset="0"/>
              </a:defRPr>
            </a:lvl1pPr>
          </a:lstStyle>
          <a:p>
            <a:pPr marL="7701" marR="242975" algn="just">
              <a:spcBef>
                <a:spcPts val="55"/>
              </a:spcBef>
            </a:pPr>
            <a:r>
              <a:rPr lang="en-CA" sz="1200" spc="-30" err="1">
                <a:solidFill>
                  <a:srgbClr val="464646"/>
                </a:solidFill>
                <a:latin typeface="Roboto Condensed Light" panose="02000000000000000000" pitchFamily="2" charset="0"/>
                <a:cs typeface="Arial Narrow"/>
              </a:rPr>
              <a:t>Bersin</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Josh.</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“Time</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to</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Scrap</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Appraisals?”</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Forbes</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5</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Web.  </a:t>
            </a:r>
            <a:r>
              <a:rPr lang="en-CA" sz="1200" spc="-21">
                <a:solidFill>
                  <a:srgbClr val="464646"/>
                </a:solidFill>
                <a:latin typeface="Roboto Condensed Light" panose="02000000000000000000" pitchFamily="2" charset="0"/>
                <a:cs typeface="Arial Narrow"/>
              </a:rPr>
              <a:t>30 </a:t>
            </a:r>
            <a:r>
              <a:rPr lang="en-CA" sz="1200" spc="-24">
                <a:solidFill>
                  <a:srgbClr val="464646"/>
                </a:solidFill>
                <a:latin typeface="Roboto Condensed Light" panose="02000000000000000000" pitchFamily="2" charset="0"/>
                <a:cs typeface="Arial Narrow"/>
              </a:rPr>
              <a:t>Oct </a:t>
            </a:r>
            <a:r>
              <a:rPr lang="en-CA" sz="1200" spc="-30">
                <a:solidFill>
                  <a:srgbClr val="464646"/>
                </a:solidFill>
                <a:latin typeface="Roboto Condensed Light" panose="02000000000000000000" pitchFamily="2" charset="0"/>
                <a:cs typeface="Arial Narrow"/>
              </a:rPr>
              <a:t>2013. </a:t>
            </a:r>
            <a:r>
              <a:rPr lang="en-CA" sz="1200" spc="-36">
                <a:solidFill>
                  <a:srgbClr val="0076B7"/>
                </a:solidFill>
                <a:latin typeface="Roboto Condensed Light" panose="02000000000000000000" pitchFamily="2" charset="0"/>
                <a:cs typeface="Arial Narrow"/>
                <a:hlinkClick r:id="rId2"/>
              </a:rPr>
              <a:t>&lt;http://www.forbes.com/sites/joshbersin/2013/05/06/time-to-scrap-performance- </a:t>
            </a:r>
            <a:r>
              <a:rPr lang="en-CA" sz="1200" spc="-36">
                <a:solidFill>
                  <a:srgbClr val="0076B7"/>
                </a:solidFill>
                <a:latin typeface="Roboto Condensed Light" panose="02000000000000000000" pitchFamily="2" charset="0"/>
                <a:cs typeface="Arial Narrow"/>
              </a:rPr>
              <a:t> </a:t>
            </a:r>
            <a:r>
              <a:rPr lang="en-CA" sz="1200" spc="-33">
                <a:solidFill>
                  <a:srgbClr val="0076B7"/>
                </a:solidFill>
                <a:latin typeface="Roboto Condensed Light" panose="02000000000000000000" pitchFamily="2" charset="0"/>
                <a:cs typeface="Arial Narrow"/>
              </a:rPr>
              <a:t>appraisals/&gt;</a:t>
            </a:r>
            <a:r>
              <a:rPr lang="en-CA" sz="1200" spc="-33">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12"/>
              </a:spcBef>
            </a:pPr>
            <a:endParaRPr lang="en-CA" sz="1200">
              <a:latin typeface="Roboto Condensed Light" panose="02000000000000000000" pitchFamily="2" charset="0"/>
              <a:cs typeface="Times New Roman"/>
            </a:endParaRPr>
          </a:p>
          <a:p>
            <a:pPr marL="7701">
              <a:lnSpc>
                <a:spcPts val="1561"/>
              </a:lnSpc>
            </a:pPr>
            <a:r>
              <a:rPr lang="en-CA" sz="1200" spc="-30">
                <a:solidFill>
                  <a:srgbClr val="464646"/>
                </a:solidFill>
                <a:latin typeface="Roboto Condensed Light" panose="02000000000000000000" pitchFamily="2" charset="0"/>
                <a:cs typeface="Arial Narrow"/>
              </a:rPr>
              <a:t>Cheese,</a:t>
            </a:r>
            <a:r>
              <a:rPr lang="en-CA" sz="1200" spc="-67">
                <a:solidFill>
                  <a:srgbClr val="464646"/>
                </a:solidFill>
                <a:latin typeface="Roboto Condensed Light" panose="02000000000000000000" pitchFamily="2" charset="0"/>
                <a:cs typeface="Arial Narrow"/>
              </a:rPr>
              <a:t> </a:t>
            </a:r>
            <a:r>
              <a:rPr lang="en-CA" sz="1200" spc="-39">
                <a:solidFill>
                  <a:srgbClr val="464646"/>
                </a:solidFill>
                <a:latin typeface="Roboto Condensed Light" panose="02000000000000000000" pitchFamily="2" charset="0"/>
                <a:cs typeface="Arial Narrow"/>
              </a:rPr>
              <a:t>Peter,</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Creating</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an</a:t>
            </a:r>
            <a:r>
              <a:rPr lang="en-CA" sz="1200" spc="-12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Agile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Organization.”</a:t>
            </a:r>
            <a:r>
              <a:rPr lang="en-CA" sz="1200" spc="-12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Accenture.</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2009.</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2013.</a:t>
            </a:r>
            <a:endParaRPr lang="en-CA" sz="1200">
              <a:latin typeface="Roboto Condensed Light" panose="02000000000000000000" pitchFamily="2" charset="0"/>
              <a:cs typeface="Arial Narrow"/>
            </a:endParaRPr>
          </a:p>
          <a:p>
            <a:pPr marL="7701" marR="159031">
              <a:lnSpc>
                <a:spcPts val="1558"/>
              </a:lnSpc>
              <a:spcBef>
                <a:spcPts val="55"/>
              </a:spcBef>
            </a:pPr>
            <a:r>
              <a:rPr lang="en-CA" sz="1200" spc="-36">
                <a:solidFill>
                  <a:srgbClr val="0076B7"/>
                </a:solidFill>
                <a:latin typeface="Roboto Condensed Light" panose="02000000000000000000" pitchFamily="2" charset="0"/>
                <a:cs typeface="Arial Narrow"/>
                <a:hlinkClick r:id="rId3"/>
              </a:rPr>
              <a:t>&lt;http://www.accenture.com/SiteCollectionDocuments/PDF/OutlookPDF_AgileOrganization_02. </a:t>
            </a:r>
            <a:r>
              <a:rPr lang="en-CA" sz="1200" spc="-36">
                <a:solidFill>
                  <a:srgbClr val="0076B7"/>
                </a:solidFill>
                <a:latin typeface="Roboto Condensed Light" panose="02000000000000000000" pitchFamily="2" charset="0"/>
                <a:cs typeface="Arial Narrow"/>
              </a:rPr>
              <a:t> </a:t>
            </a:r>
            <a:r>
              <a:rPr lang="en-CA" sz="1200" spc="-30">
                <a:solidFill>
                  <a:srgbClr val="0076B7"/>
                </a:solidFill>
                <a:latin typeface="Roboto Condensed Light" panose="02000000000000000000" pitchFamily="2" charset="0"/>
                <a:cs typeface="Arial Narrow"/>
              </a:rPr>
              <a:t>pdf&gt;</a:t>
            </a:r>
            <a:r>
              <a:rPr lang="en-CA" sz="1200" spc="-30">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6"/>
              </a:spcBef>
            </a:pPr>
            <a:endParaRPr lang="en-CA" sz="1200">
              <a:latin typeface="Roboto Condensed Light" panose="02000000000000000000" pitchFamily="2" charset="0"/>
              <a:cs typeface="Times New Roman"/>
            </a:endParaRPr>
          </a:p>
          <a:p>
            <a:pPr marL="7701" marR="182520">
              <a:spcBef>
                <a:spcPts val="3"/>
              </a:spcBef>
            </a:pPr>
            <a:r>
              <a:rPr lang="en-CA" sz="1200" spc="-30" err="1">
                <a:solidFill>
                  <a:srgbClr val="464646"/>
                </a:solidFill>
                <a:latin typeface="Roboto Condensed Light" panose="02000000000000000000" pitchFamily="2" charset="0"/>
                <a:cs typeface="Arial Narrow"/>
              </a:rPr>
              <a:t>Croxon</a:t>
            </a:r>
            <a:r>
              <a:rPr lang="en-CA" sz="1200" spc="-30">
                <a:solidFill>
                  <a:srgbClr val="464646"/>
                </a:solidFill>
                <a:latin typeface="Roboto Condensed Light" panose="02000000000000000000" pitchFamily="2" charset="0"/>
                <a:cs typeface="Arial Narrow"/>
              </a:rPr>
              <a: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“Dinner</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Series:</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Management</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30" err="1">
                <a:solidFill>
                  <a:srgbClr val="464646"/>
                </a:solidFill>
                <a:latin typeface="Roboto Condensed Light" panose="02000000000000000000" pitchFamily="2" charset="0"/>
                <a:cs typeface="Arial Narrow"/>
              </a:rPr>
              <a:t>Croxon</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from</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CBC’s  ‘Dragon’s </a:t>
            </a:r>
            <a:r>
              <a:rPr lang="en-CA" sz="1200" spc="-30">
                <a:solidFill>
                  <a:srgbClr val="464646"/>
                </a:solidFill>
                <a:latin typeface="Roboto Condensed Light" panose="02000000000000000000" pitchFamily="2" charset="0"/>
                <a:cs typeface="Arial Narrow"/>
              </a:rPr>
              <a:t>Den’” </a:t>
            </a:r>
            <a:r>
              <a:rPr lang="en-CA" sz="1200" spc="-49">
                <a:solidFill>
                  <a:srgbClr val="464646"/>
                </a:solidFill>
                <a:latin typeface="Roboto Condensed Light" panose="02000000000000000000" pitchFamily="2" charset="0"/>
                <a:cs typeface="Arial Narrow"/>
              </a:rPr>
              <a:t>HRPA Toronto </a:t>
            </a:r>
            <a:r>
              <a:rPr lang="en-CA" sz="1200" spc="-39">
                <a:solidFill>
                  <a:srgbClr val="464646"/>
                </a:solidFill>
                <a:latin typeface="Roboto Condensed Light" panose="02000000000000000000" pitchFamily="2" charset="0"/>
                <a:cs typeface="Arial Narrow"/>
              </a:rPr>
              <a:t>Chapter. </a:t>
            </a:r>
            <a:r>
              <a:rPr lang="en-CA" sz="1200" spc="-33">
                <a:solidFill>
                  <a:srgbClr val="464646"/>
                </a:solidFill>
                <a:latin typeface="Roboto Condensed Light" panose="02000000000000000000" pitchFamily="2" charset="0"/>
                <a:cs typeface="Arial Narrow"/>
              </a:rPr>
              <a:t>Sheraton </a:t>
            </a:r>
            <a:r>
              <a:rPr lang="en-CA" sz="1200" spc="-30">
                <a:solidFill>
                  <a:srgbClr val="464646"/>
                </a:solidFill>
                <a:latin typeface="Roboto Condensed Light" panose="02000000000000000000" pitchFamily="2" charset="0"/>
                <a:cs typeface="Arial Narrow"/>
              </a:rPr>
              <a:t>Hotel, </a:t>
            </a:r>
            <a:r>
              <a:rPr lang="en-CA" sz="1200" spc="-45">
                <a:solidFill>
                  <a:srgbClr val="464646"/>
                </a:solidFill>
                <a:latin typeface="Roboto Condensed Light" panose="02000000000000000000" pitchFamily="2" charset="0"/>
                <a:cs typeface="Arial Narrow"/>
              </a:rPr>
              <a:t>Toronto, </a:t>
            </a:r>
            <a:r>
              <a:rPr lang="en-CA" sz="1200" spc="-24">
                <a:solidFill>
                  <a:srgbClr val="464646"/>
                </a:solidFill>
                <a:latin typeface="Roboto Condensed Light" panose="02000000000000000000" pitchFamily="2" charset="0"/>
                <a:cs typeface="Arial Narrow"/>
              </a:rPr>
              <a:t>ON. </a:t>
            </a:r>
            <a:r>
              <a:rPr lang="en-CA" sz="1200" spc="-21">
                <a:solidFill>
                  <a:srgbClr val="464646"/>
                </a:solidFill>
                <a:latin typeface="Roboto Condensed Light" panose="02000000000000000000" pitchFamily="2" charset="0"/>
                <a:cs typeface="Arial Narrow"/>
              </a:rPr>
              <a:t>12 </a:t>
            </a:r>
            <a:r>
              <a:rPr lang="en-CA" sz="1200" spc="-49">
                <a:solidFill>
                  <a:srgbClr val="464646"/>
                </a:solidFill>
                <a:latin typeface="Roboto Condensed Light" panose="02000000000000000000" pitchFamily="2" charset="0"/>
                <a:cs typeface="Arial Narrow"/>
              </a:rPr>
              <a:t>Nov. </a:t>
            </a:r>
            <a:r>
              <a:rPr lang="en-CA" sz="1200" spc="-30">
                <a:solidFill>
                  <a:srgbClr val="464646"/>
                </a:solidFill>
                <a:latin typeface="Roboto Condensed Light" panose="02000000000000000000" pitchFamily="2" charset="0"/>
                <a:cs typeface="Arial Narrow"/>
              </a:rPr>
              <a:t>2013. </a:t>
            </a:r>
            <a:r>
              <a:rPr lang="en-CA" sz="1200" spc="-36">
                <a:solidFill>
                  <a:srgbClr val="464646"/>
                </a:solidFill>
                <a:latin typeface="Roboto Condensed Light" panose="02000000000000000000" pitchFamily="2" charset="0"/>
                <a:cs typeface="Arial Narrow"/>
              </a:rPr>
              <a:t>Panel  discussion.</a:t>
            </a:r>
            <a:endParaRPr lang="en-CA" sz="1200">
              <a:latin typeface="Roboto Condensed Light" panose="02000000000000000000" pitchFamily="2" charset="0"/>
              <a:cs typeface="Arial Narrow"/>
            </a:endParaRPr>
          </a:p>
          <a:p>
            <a:pPr>
              <a:spcBef>
                <a:spcPts val="9"/>
              </a:spcBef>
            </a:pPr>
            <a:endParaRPr lang="en-CA" sz="1200">
              <a:latin typeface="Roboto Condensed Light" panose="02000000000000000000" pitchFamily="2" charset="0"/>
              <a:cs typeface="Times New Roman"/>
            </a:endParaRPr>
          </a:p>
          <a:p>
            <a:pPr marL="7701" marR="109358">
              <a:spcBef>
                <a:spcPts val="3"/>
              </a:spcBef>
            </a:pPr>
            <a:r>
              <a:rPr lang="en-CA" sz="1200" spc="-33" err="1">
                <a:solidFill>
                  <a:srgbClr val="464646"/>
                </a:solidFill>
                <a:latin typeface="Roboto Condensed Light" panose="02000000000000000000" pitchFamily="2" charset="0"/>
                <a:cs typeface="Arial Narrow"/>
              </a:rPr>
              <a:t>Culbert</a:t>
            </a:r>
            <a:r>
              <a:rPr lang="en-CA" sz="1200" spc="-33">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Samuel. </a:t>
            </a:r>
            <a:r>
              <a:rPr lang="en-CA" sz="1200" spc="-24">
                <a:solidFill>
                  <a:srgbClr val="464646"/>
                </a:solidFill>
                <a:latin typeface="Roboto Condensed Light" panose="02000000000000000000" pitchFamily="2" charset="0"/>
                <a:cs typeface="Arial Narrow"/>
              </a:rPr>
              <a:t>“10 </a:t>
            </a:r>
            <a:r>
              <a:rPr lang="en-CA" sz="1200" spc="-33">
                <a:solidFill>
                  <a:srgbClr val="464646"/>
                </a:solidFill>
                <a:latin typeface="Roboto Condensed Light" panose="02000000000000000000" pitchFamily="2" charset="0"/>
                <a:cs typeface="Arial Narrow"/>
              </a:rPr>
              <a:t>Reasons </a:t>
            </a:r>
            <a:r>
              <a:rPr lang="en-CA" sz="1200" spc="-18">
                <a:solidFill>
                  <a:srgbClr val="464646"/>
                </a:solidFill>
                <a:latin typeface="Roboto Condensed Light" panose="02000000000000000000" pitchFamily="2" charset="0"/>
                <a:cs typeface="Arial Narrow"/>
              </a:rPr>
              <a:t>to </a:t>
            </a:r>
            <a:r>
              <a:rPr lang="en-CA" sz="1200" spc="-24">
                <a:solidFill>
                  <a:srgbClr val="464646"/>
                </a:solidFill>
                <a:latin typeface="Roboto Condensed Light" panose="02000000000000000000" pitchFamily="2" charset="0"/>
                <a:cs typeface="Arial Narrow"/>
              </a:rPr>
              <a:t>Get Rid </a:t>
            </a:r>
            <a:r>
              <a:rPr lang="en-CA" sz="1200" spc="-18">
                <a:solidFill>
                  <a:srgbClr val="464646"/>
                </a:solidFill>
                <a:latin typeface="Roboto Condensed Light" panose="02000000000000000000" pitchFamily="2" charset="0"/>
                <a:cs typeface="Arial Narrow"/>
              </a:rPr>
              <a:t>of </a:t>
            </a:r>
            <a:r>
              <a:rPr lang="en-CA" sz="1200" spc="-33">
                <a:solidFill>
                  <a:srgbClr val="464646"/>
                </a:solidFill>
                <a:latin typeface="Roboto Condensed Light" panose="02000000000000000000" pitchFamily="2" charset="0"/>
                <a:cs typeface="Arial Narrow"/>
              </a:rPr>
              <a:t>Performance Reviews.” </a:t>
            </a:r>
            <a:r>
              <a:rPr lang="en-CA" sz="1200" spc="-30">
                <a:solidFill>
                  <a:srgbClr val="464646"/>
                </a:solidFill>
                <a:latin typeface="Roboto Condensed Light" panose="02000000000000000000" pitchFamily="2" charset="0"/>
                <a:cs typeface="Arial Narrow"/>
              </a:rPr>
              <a:t>Huffington </a:t>
            </a:r>
            <a:r>
              <a:rPr lang="en-CA" sz="1200" spc="-27">
                <a:solidFill>
                  <a:srgbClr val="464646"/>
                </a:solidFill>
                <a:latin typeface="Roboto Condensed Light" panose="02000000000000000000" pitchFamily="2" charset="0"/>
                <a:cs typeface="Arial Narrow"/>
              </a:rPr>
              <a:t>Post </a:t>
            </a:r>
            <a:r>
              <a:rPr lang="en-CA" sz="1200" spc="-36">
                <a:solidFill>
                  <a:srgbClr val="464646"/>
                </a:solidFill>
                <a:latin typeface="Roboto Condensed Light" panose="02000000000000000000" pitchFamily="2" charset="0"/>
                <a:cs typeface="Arial Narrow"/>
              </a:rPr>
              <a:t>Business.  </a:t>
            </a:r>
            <a:r>
              <a:rPr lang="en-CA" sz="1200" spc="-21">
                <a:solidFill>
                  <a:srgbClr val="464646"/>
                </a:solidFill>
                <a:latin typeface="Roboto Condensed Light" panose="02000000000000000000" pitchFamily="2" charset="0"/>
                <a:cs typeface="Arial Narrow"/>
              </a:rPr>
              <a:t>18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Dec.</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28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4"/>
              </a:rPr>
              <a:t>&lt;http://www.huffingtonpost.com/samuel-culbert/performance- </a:t>
            </a:r>
            <a:r>
              <a:rPr lang="en-CA" sz="1200" spc="-36">
                <a:solidFill>
                  <a:srgbClr val="0076B7"/>
                </a:solidFill>
                <a:latin typeface="Roboto Condensed Light" panose="02000000000000000000" pitchFamily="2" charset="0"/>
                <a:cs typeface="Arial Narrow"/>
              </a:rPr>
              <a:t> reviews_b_2325104.html&gt;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9"/>
              </a:spcBef>
            </a:pPr>
            <a:endParaRPr lang="en-CA" sz="1200">
              <a:latin typeface="Roboto Condensed Light" panose="02000000000000000000" pitchFamily="2" charset="0"/>
              <a:cs typeface="Times New Roman"/>
            </a:endParaRPr>
          </a:p>
          <a:p>
            <a:pPr marL="7701" marR="3081"/>
            <a:r>
              <a:rPr lang="en-CA" sz="1200" spc="-33">
                <a:solidFill>
                  <a:srgbClr val="464646"/>
                </a:solidFill>
                <a:latin typeface="Roboto Condensed Light" panose="02000000000000000000" pitchFamily="2" charset="0"/>
                <a:cs typeface="Arial Narrow"/>
              </a:rPr>
              <a:t>Denning, </a:t>
            </a:r>
            <a:r>
              <a:rPr lang="en-CA" sz="1200" spc="-30">
                <a:solidFill>
                  <a:srgbClr val="464646"/>
                </a:solidFill>
                <a:latin typeface="Roboto Condensed Light" panose="02000000000000000000" pitchFamily="2" charset="0"/>
                <a:cs typeface="Arial Narrow"/>
              </a:rPr>
              <a:t>Steve. </a:t>
            </a:r>
            <a:r>
              <a:rPr lang="en-CA" sz="1200" spc="-27">
                <a:solidFill>
                  <a:srgbClr val="464646"/>
                </a:solidFill>
                <a:latin typeface="Roboto Condensed Light" panose="02000000000000000000" pitchFamily="2" charset="0"/>
                <a:cs typeface="Arial Narrow"/>
              </a:rPr>
              <a:t>“The Case </a:t>
            </a:r>
            <a:r>
              <a:rPr lang="en-CA" sz="1200" spc="-30">
                <a:solidFill>
                  <a:srgbClr val="464646"/>
                </a:solidFill>
                <a:latin typeface="Roboto Condensed Light" panose="02000000000000000000" pitchFamily="2" charset="0"/>
                <a:cs typeface="Arial Narrow"/>
              </a:rPr>
              <a:t>Against Agile: </a:t>
            </a:r>
            <a:r>
              <a:rPr lang="en-CA" sz="1200" spc="-64">
                <a:solidFill>
                  <a:srgbClr val="464646"/>
                </a:solidFill>
                <a:latin typeface="Roboto Condensed Light" panose="02000000000000000000" pitchFamily="2" charset="0"/>
                <a:cs typeface="Arial Narrow"/>
              </a:rPr>
              <a:t>Ten </a:t>
            </a:r>
            <a:r>
              <a:rPr lang="en-CA" sz="1200" spc="-33">
                <a:solidFill>
                  <a:srgbClr val="464646"/>
                </a:solidFill>
                <a:latin typeface="Roboto Condensed Light" panose="02000000000000000000" pitchFamily="2" charset="0"/>
                <a:cs typeface="Arial Narrow"/>
              </a:rPr>
              <a:t>Perennial Management Objections.” </a:t>
            </a:r>
            <a:r>
              <a:rPr lang="en-CA" sz="1200" spc="-36">
                <a:solidFill>
                  <a:srgbClr val="464646"/>
                </a:solidFill>
                <a:latin typeface="Roboto Condensed Light" panose="02000000000000000000" pitchFamily="2" charset="0"/>
                <a:cs typeface="Arial Narrow"/>
              </a:rPr>
              <a:t>Forbes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12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Apr.</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5"/>
              </a:rPr>
              <a:t>&lt;http://www.forbes.com/sites/stevedenning/2012/04/17/ </a:t>
            </a:r>
            <a:r>
              <a:rPr lang="en-CA" sz="1200" spc="-36">
                <a:solidFill>
                  <a:srgbClr val="0076B7"/>
                </a:solidFill>
                <a:latin typeface="Roboto Condensed Light" panose="02000000000000000000" pitchFamily="2" charset="0"/>
                <a:cs typeface="Arial Narrow"/>
              </a:rPr>
              <a:t> the-case-against-agile-ten-perennial-management-objections/&gt;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12"/>
              </a:spcBef>
            </a:pPr>
            <a:endParaRPr lang="en-CA" sz="1200">
              <a:latin typeface="Roboto Condensed Light" panose="02000000000000000000" pitchFamily="2" charset="0"/>
              <a:cs typeface="Times New Roman"/>
            </a:endParaRPr>
          </a:p>
          <a:p>
            <a:pPr marL="7701" marR="161342"/>
            <a:r>
              <a:rPr lang="en-CA" sz="1200" spc="-30" err="1">
                <a:solidFill>
                  <a:srgbClr val="464646"/>
                </a:solidFill>
                <a:latin typeface="Roboto Condensed Light" panose="02000000000000000000" pitchFamily="2" charset="0"/>
                <a:cs typeface="Arial Narrow"/>
              </a:rPr>
              <a:t>Estis</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Ryan.</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“Blowing</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up</a:t>
            </a:r>
            <a:r>
              <a:rPr lang="en-CA" sz="1200" spc="-61">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Review:</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Interview</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Adobe’s</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Donna</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Morris.”</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Ryan  </a:t>
            </a:r>
            <a:r>
              <a:rPr lang="en-CA" sz="1200" spc="-30" err="1">
                <a:solidFill>
                  <a:srgbClr val="464646"/>
                </a:solidFill>
                <a:latin typeface="Roboto Condensed Light" panose="02000000000000000000" pitchFamily="2" charset="0"/>
                <a:cs typeface="Arial Narrow"/>
              </a:rPr>
              <a:t>Estis</a:t>
            </a:r>
            <a:r>
              <a:rPr lang="en-CA" sz="1200" spc="-61">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&amp;</a:t>
            </a:r>
            <a:r>
              <a:rPr lang="en-CA" sz="1200" spc="-118">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Associates.</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&lt;</a:t>
            </a:r>
            <a:r>
              <a:rPr lang="en-CA" sz="1200" spc="-36">
                <a:solidFill>
                  <a:srgbClr val="0076B7"/>
                </a:solidFill>
                <a:latin typeface="Roboto Condensed Light" panose="02000000000000000000" pitchFamily="2" charset="0"/>
                <a:cs typeface="Arial Narrow"/>
                <a:hlinkClick r:id="rId6"/>
              </a:rPr>
              <a:t>http://ryanestis.com/adobe-interview/&gt;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lvl="0"/>
            <a:endParaRPr lang="en-US"/>
          </a:p>
        </p:txBody>
      </p:sp>
      <p:sp>
        <p:nvSpPr>
          <p:cNvPr id="6" name="Title 1">
            <a:extLst>
              <a:ext uri="{FF2B5EF4-FFF2-40B4-BE49-F238E27FC236}">
                <a16:creationId xmlns:a16="http://schemas.microsoft.com/office/drawing/2014/main" id="{464A327A-EE11-AC48-BC31-DE279A6E652A}"/>
              </a:ext>
            </a:extLst>
          </p:cNvPr>
          <p:cNvSpPr>
            <a:spLocks noGrp="1"/>
          </p:cNvSpPr>
          <p:nvPr>
            <p:ph type="title" hasCustomPrompt="1"/>
          </p:nvPr>
        </p:nvSpPr>
        <p:spPr>
          <a:xfrm>
            <a:off x="354106" y="530021"/>
            <a:ext cx="6713321" cy="1130188"/>
          </a:xfrm>
        </p:spPr>
        <p:txBody>
          <a:bodyPr>
            <a:noAutofit/>
          </a:bodyPr>
          <a:lstStyle>
            <a:lvl1pPr>
              <a:defRPr>
                <a:solidFill>
                  <a:srgbClr val="2576B7"/>
                </a:solidFill>
              </a:defRPr>
            </a:lvl1pPr>
          </a:lstStyle>
          <a:p>
            <a:r>
              <a:rPr lang="en-US"/>
              <a:t>Bibliography</a:t>
            </a:r>
          </a:p>
        </p:txBody>
      </p:sp>
    </p:spTree>
    <p:extLst>
      <p:ext uri="{BB962C8B-B14F-4D97-AF65-F5344CB8AC3E}">
        <p14:creationId xmlns:p14="http://schemas.microsoft.com/office/powerpoint/2010/main" val="616787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1FA56046-9BD2-3641-8C40-435AF29B36C7}"/>
              </a:ext>
            </a:extLst>
          </p:cNvPr>
          <p:cNvSpPr>
            <a:spLocks noGrp="1"/>
          </p:cNvSpPr>
          <p:nvPr>
            <p:ph type="sldNum" sz="quarter" idx="4"/>
          </p:nvPr>
        </p:nvSpPr>
        <p:spPr>
          <a:xfrm>
            <a:off x="9649607" y="6453854"/>
            <a:ext cx="2240706"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701">
              <a:spcBef>
                <a:spcPts val="161"/>
              </a:spcBef>
              <a:tabLst>
                <a:tab pos="1309603" algn="l"/>
              </a:tabLst>
            </a:pPr>
            <a:r>
              <a:rPr lang="en-CA" spc="-18" dirty="0"/>
              <a:t>Info-</a:t>
            </a:r>
            <a:r>
              <a:rPr lang="en-CA" spc="-103" dirty="0"/>
              <a:t>T</a:t>
            </a:r>
            <a:r>
              <a:rPr lang="en-CA" spc="-15" dirty="0"/>
              <a:t>ec</a:t>
            </a:r>
            <a:r>
              <a:rPr lang="en-CA" spc="6" dirty="0"/>
              <a:t>h</a:t>
            </a:r>
            <a:r>
              <a:rPr lang="en-CA" spc="-39" dirty="0"/>
              <a:t> </a:t>
            </a:r>
            <a:r>
              <a:rPr lang="en-CA" spc="-15" dirty="0"/>
              <a:t>Researc</a:t>
            </a:r>
            <a:r>
              <a:rPr lang="en-CA" spc="6" dirty="0"/>
              <a:t>h</a:t>
            </a:r>
            <a:r>
              <a:rPr lang="en-CA" spc="-39" dirty="0"/>
              <a:t> </a:t>
            </a:r>
            <a:r>
              <a:rPr lang="en-CA" spc="-15" dirty="0"/>
              <a:t>Grou</a:t>
            </a:r>
            <a:r>
              <a:rPr lang="en-CA" spc="6" dirty="0"/>
              <a:t>p   |   </a:t>
            </a:r>
            <a:fld id="{81D60167-4931-47E6-BA6A-407CBD079E47}" type="slidenum">
              <a:rPr spc="6" smtClean="0">
                <a:cs typeface="Arial" panose="020B0604020202020204" pitchFamily="34" charset="0"/>
              </a:rPr>
              <a:pPr marL="7701">
                <a:spcBef>
                  <a:spcPts val="161"/>
                </a:spcBef>
                <a:tabLst>
                  <a:tab pos="1309603" algn="l"/>
                </a:tabLst>
              </a:pPr>
              <a:t>‹#›</a:t>
            </a:fld>
            <a:endParaRPr spc="6" dirty="0">
              <a:cs typeface="Arial" panose="020B0604020202020204" pitchFamily="34" charset="0"/>
            </a:endParaRPr>
          </a:p>
        </p:txBody>
      </p:sp>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74088" y="1648758"/>
            <a:ext cx="5686987" cy="456696"/>
          </a:xfrm>
          <a:prstGeom prst="rect">
            <a:avLst/>
          </a:prstGeom>
        </p:spPr>
        <p:txBody>
          <a:bodyPr lIns="0" tIns="0" rIns="0" bIns="0">
            <a:noAutofit/>
          </a:bodyPr>
          <a:lstStyle>
            <a:lvl1pPr marL="0" indent="0">
              <a:lnSpc>
                <a:spcPts val="24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BC346A8C-5C1D-114F-94D6-BBB1ED290669}"/>
              </a:ext>
            </a:extLst>
          </p:cNvPr>
          <p:cNvSpPr>
            <a:spLocks noGrp="1"/>
          </p:cNvSpPr>
          <p:nvPr>
            <p:ph type="body" sz="quarter" idx="13"/>
          </p:nvPr>
        </p:nvSpPr>
        <p:spPr>
          <a:xfrm>
            <a:off x="383858" y="2035250"/>
            <a:ext cx="5677217" cy="473616"/>
          </a:xfrm>
          <a:prstGeom prst="rect">
            <a:avLst/>
          </a:prstGeom>
        </p:spPr>
        <p:txBody>
          <a:bodyPr lIns="0" tIns="0" rIns="0" bIns="0">
            <a:noAutofit/>
          </a:bodyPr>
          <a:lstStyle>
            <a:lvl1pPr marL="0" indent="0">
              <a:lnSpc>
                <a:spcPts val="14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14">
            <a:extLst>
              <a:ext uri="{FF2B5EF4-FFF2-40B4-BE49-F238E27FC236}">
                <a16:creationId xmlns:a16="http://schemas.microsoft.com/office/drawing/2014/main" id="{4B8B8A6C-F3E5-4C48-A9BB-D5FCE566C12E}"/>
              </a:ext>
            </a:extLst>
          </p:cNvPr>
          <p:cNvSpPr>
            <a:spLocks noGrp="1"/>
          </p:cNvSpPr>
          <p:nvPr>
            <p:ph type="body" sz="quarter" idx="12"/>
          </p:nvPr>
        </p:nvSpPr>
        <p:spPr>
          <a:xfrm>
            <a:off x="371476" y="3127757"/>
            <a:ext cx="3744912" cy="2680175"/>
          </a:xfrm>
          <a:prstGeom prst="rect">
            <a:avLst/>
          </a:prstGeom>
        </p:spPr>
        <p:txBody>
          <a:bodyPr lIns="0" tIns="0" rIns="0" bIns="0" numCol="1" spcCol="360000">
            <a:noAutofit/>
          </a:bodyPr>
          <a:lstStyle>
            <a:lvl1pPr marL="0" indent="0">
              <a:lnSpc>
                <a:spcPts val="1800"/>
              </a:lnSpc>
              <a:buNone/>
              <a:defRPr sz="1400" b="0" i="0">
                <a:solidFill>
                  <a:srgbClr val="4A4A4A"/>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4967041" cy="1130188"/>
          </a:xfrm>
        </p:spPr>
        <p:txBody>
          <a:bodyPr>
            <a:noAutofit/>
          </a:bodyPr>
          <a:lstStyle>
            <a:lvl1pPr>
              <a:defRPr b="0" i="0"/>
            </a:lvl1pPr>
          </a:lstStyle>
          <a:p>
            <a:r>
              <a:rPr lang="en-US"/>
              <a:t>Click to edit Master title style</a:t>
            </a:r>
          </a:p>
        </p:txBody>
      </p:sp>
    </p:spTree>
    <p:extLst>
      <p:ext uri="{BB962C8B-B14F-4D97-AF65-F5344CB8AC3E}">
        <p14:creationId xmlns:p14="http://schemas.microsoft.com/office/powerpoint/2010/main" val="1324673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eneric-slide-1">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1FA56046-9BD2-3641-8C40-435AF29B36C7}"/>
              </a:ext>
            </a:extLst>
          </p:cNvPr>
          <p:cNvSpPr>
            <a:spLocks noGrp="1"/>
          </p:cNvSpPr>
          <p:nvPr>
            <p:ph type="sldNum" sz="quarter" idx="4"/>
          </p:nvPr>
        </p:nvSpPr>
        <p:spPr>
          <a:xfrm>
            <a:off x="9649607" y="6453854"/>
            <a:ext cx="2240706"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701">
              <a:spcBef>
                <a:spcPts val="161"/>
              </a:spcBef>
              <a:tabLst>
                <a:tab pos="1309603" algn="l"/>
              </a:tabLst>
            </a:pPr>
            <a:r>
              <a:rPr lang="en-CA" spc="-18" dirty="0"/>
              <a:t>Info-</a:t>
            </a:r>
            <a:r>
              <a:rPr lang="en-CA" spc="-103" dirty="0"/>
              <a:t>T</a:t>
            </a:r>
            <a:r>
              <a:rPr lang="en-CA" spc="-15" dirty="0"/>
              <a:t>ec</a:t>
            </a:r>
            <a:r>
              <a:rPr lang="en-CA" spc="6" dirty="0"/>
              <a:t>h</a:t>
            </a:r>
            <a:r>
              <a:rPr lang="en-CA" spc="-39" dirty="0"/>
              <a:t> </a:t>
            </a:r>
            <a:r>
              <a:rPr lang="en-CA" spc="-15" dirty="0"/>
              <a:t>Researc</a:t>
            </a:r>
            <a:r>
              <a:rPr lang="en-CA" spc="6" dirty="0"/>
              <a:t>h</a:t>
            </a:r>
            <a:r>
              <a:rPr lang="en-CA" spc="-39" dirty="0"/>
              <a:t> </a:t>
            </a:r>
            <a:r>
              <a:rPr lang="en-CA" spc="-15" dirty="0"/>
              <a:t>Grou</a:t>
            </a:r>
            <a:r>
              <a:rPr lang="en-CA" spc="6" dirty="0"/>
              <a:t>p   |   </a:t>
            </a:r>
            <a:fld id="{81D60167-4931-47E6-BA6A-407CBD079E47}" type="slidenum">
              <a:rPr spc="6" smtClean="0">
                <a:cs typeface="Arial" panose="020B0604020202020204" pitchFamily="34" charset="0"/>
              </a:rPr>
              <a:pPr marL="7701">
                <a:spcBef>
                  <a:spcPts val="161"/>
                </a:spcBef>
                <a:tabLst>
                  <a:tab pos="1309603" algn="l"/>
                </a:tabLst>
              </a:pPr>
              <a:t>‹#›</a:t>
            </a:fld>
            <a:endParaRPr spc="6" dirty="0">
              <a:cs typeface="Arial" panose="020B0604020202020204" pitchFamily="34" charset="0"/>
            </a:endParaRPr>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4967041" cy="1130188"/>
          </a:xfrm>
        </p:spPr>
        <p:txBody>
          <a:bodyPr>
            <a:noAutofit/>
          </a:bodyPr>
          <a:lstStyle>
            <a:lvl1pPr>
              <a:defRPr b="0" i="0"/>
            </a:lvl1pPr>
          </a:lstStyle>
          <a:p>
            <a:r>
              <a:rPr lang="en-US"/>
              <a:t>Click to edit Master title style</a:t>
            </a:r>
          </a:p>
        </p:txBody>
      </p:sp>
      <p:sp>
        <p:nvSpPr>
          <p:cNvPr id="4" name="Text Placeholder 11">
            <a:extLst>
              <a:ext uri="{FF2B5EF4-FFF2-40B4-BE49-F238E27FC236}">
                <a16:creationId xmlns:a16="http://schemas.microsoft.com/office/drawing/2014/main" id="{DDF1013D-24FA-B04E-AE09-DB6F11760046}"/>
              </a:ext>
            </a:extLst>
          </p:cNvPr>
          <p:cNvSpPr>
            <a:spLocks noGrp="1"/>
          </p:cNvSpPr>
          <p:nvPr>
            <p:ph type="body" sz="quarter" idx="11"/>
          </p:nvPr>
        </p:nvSpPr>
        <p:spPr>
          <a:xfrm>
            <a:off x="367658" y="1643564"/>
            <a:ext cx="4116208" cy="669978"/>
          </a:xfrm>
          <a:prstGeom prst="rect">
            <a:avLst/>
          </a:prstGeom>
        </p:spPr>
        <p:txBody>
          <a:bodyPr lIns="0" tIns="0" rIns="0" bIns="0">
            <a:noAutofit/>
          </a:bodyPr>
          <a:lstStyle>
            <a:lvl1pPr marL="0" indent="0">
              <a:lnSpc>
                <a:spcPts val="2400"/>
              </a:lnSpc>
              <a:buNone/>
              <a:defRPr sz="2000" b="0" i="0" spc="0">
                <a:solidFill>
                  <a:srgbClr val="2576B7"/>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 name="Text Placeholder 14">
            <a:extLst>
              <a:ext uri="{FF2B5EF4-FFF2-40B4-BE49-F238E27FC236}">
                <a16:creationId xmlns:a16="http://schemas.microsoft.com/office/drawing/2014/main" id="{D072FBE1-404B-704C-8D95-69F4ED357140}"/>
              </a:ext>
            </a:extLst>
          </p:cNvPr>
          <p:cNvSpPr>
            <a:spLocks noGrp="1"/>
          </p:cNvSpPr>
          <p:nvPr>
            <p:ph type="body" sz="quarter" idx="12"/>
          </p:nvPr>
        </p:nvSpPr>
        <p:spPr>
          <a:xfrm>
            <a:off x="371476" y="2699132"/>
            <a:ext cx="3744912" cy="2680175"/>
          </a:xfrm>
          <a:prstGeom prst="rect">
            <a:avLst/>
          </a:prstGeom>
        </p:spPr>
        <p:txBody>
          <a:bodyPr lIns="0" tIns="0" rIns="0" bIns="0" numCol="1" spcCol="360000">
            <a:noAutofit/>
          </a:bodyPr>
          <a:lstStyle>
            <a:lvl1pPr marL="0" indent="0">
              <a:lnSpc>
                <a:spcPts val="1800"/>
              </a:lnSpc>
              <a:buNone/>
              <a:defRPr sz="1400" b="0" i="0">
                <a:solidFill>
                  <a:srgbClr val="4A4A4A"/>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068615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Cover-Light-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4F0444-218F-494B-BC2E-F0EA2E530B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26078" y="3195534"/>
            <a:ext cx="2341433" cy="466933"/>
          </a:xfrm>
          <a:prstGeom prst="rect">
            <a:avLst/>
          </a:prstGeom>
        </p:spPr>
      </p:pic>
    </p:spTree>
    <p:extLst>
      <p:ext uri="{BB962C8B-B14F-4D97-AF65-F5344CB8AC3E}">
        <p14:creationId xmlns:p14="http://schemas.microsoft.com/office/powerpoint/2010/main" val="4262868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arious Levels of Suppor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1A75DBD-D320-9040-89CC-86AD05970758}"/>
              </a:ext>
            </a:extLst>
          </p:cNvPr>
          <p:cNvSpPr>
            <a:spLocks noGrp="1"/>
          </p:cNvSpPr>
          <p:nvPr>
            <p:ph type="sldNum" sz="quarter" idx="10"/>
          </p:nvPr>
        </p:nvSpPr>
        <p:spPr/>
        <p:txBody>
          <a:bodyPr>
            <a:noAutofit/>
          </a:bodyPr>
          <a:lstStyle/>
          <a:p>
            <a:pPr marL="7701">
              <a:spcBef>
                <a:spcPts val="161"/>
              </a:spcBef>
              <a:tabLst>
                <a:tab pos="1309603" algn="l"/>
              </a:tabLst>
            </a:pPr>
            <a:r>
              <a:rPr lang="en-CA" dirty="0"/>
              <a:t>Info-Tech Research Group   |   </a:t>
            </a:r>
            <a:fld id="{81D60167-4931-47E6-BA6A-407CBD079E47}" type="slidenum">
              <a:rPr smtClean="0">
                <a:cs typeface="Arial" panose="020B0604020202020204" pitchFamily="34" charset="0"/>
              </a:rPr>
              <a:pPr marL="7701">
                <a:spcBef>
                  <a:spcPts val="161"/>
                </a:spcBef>
                <a:tabLst>
                  <a:tab pos="1309603" algn="l"/>
                </a:tabLst>
              </a:pPr>
              <a:t>‹#›</a:t>
            </a:fld>
            <a:endParaRPr dirty="0">
              <a:cs typeface="Arial" panose="020B0604020202020204" pitchFamily="34" charset="0"/>
            </a:endParaRPr>
          </a:p>
        </p:txBody>
      </p:sp>
      <p:sp>
        <p:nvSpPr>
          <p:cNvPr id="17" name="TextBox 16">
            <a:extLst>
              <a:ext uri="{FF2B5EF4-FFF2-40B4-BE49-F238E27FC236}">
                <a16:creationId xmlns:a16="http://schemas.microsoft.com/office/drawing/2014/main" id="{04D20383-3FCC-7C4F-B1C5-B9D644F808E1}"/>
              </a:ext>
            </a:extLst>
          </p:cNvPr>
          <p:cNvSpPr txBox="1"/>
          <p:nvPr userDrawn="1"/>
        </p:nvSpPr>
        <p:spPr>
          <a:xfrm>
            <a:off x="351314" y="5561419"/>
            <a:ext cx="11572240" cy="250655"/>
          </a:xfrm>
          <a:prstGeom prst="rect">
            <a:avLst/>
          </a:prstGeom>
        </p:spPr>
        <p:txBody>
          <a:bodyPr vert="horz" wrap="square" lIns="0" tIns="6931" rIns="0" bIns="0" rtlCol="0">
            <a:spAutoFit/>
          </a:bodyPr>
          <a:lstStyle/>
          <a:p>
            <a:pPr marL="7701" marR="242975" lvl="0" indent="0" algn="ctr" defTabSz="554492" rtl="0" eaLnBrk="1" fontAlgn="auto" latinLnBrk="0" hangingPunct="1">
              <a:lnSpc>
                <a:spcPts val="1920"/>
              </a:lnSpc>
              <a:spcBef>
                <a:spcPts val="1000"/>
              </a:spcBef>
              <a:spcAft>
                <a:spcPts val="0"/>
              </a:spcAft>
              <a:buClrTx/>
              <a:buSzTx/>
              <a:buFontTx/>
              <a:buNone/>
              <a:tabLst/>
              <a:defRPr/>
            </a:pPr>
            <a:r>
              <a:rPr lang="en-US" sz="2000" b="1" i="0" dirty="0">
                <a:solidFill>
                  <a:srgbClr val="2576B7"/>
                </a:solidFill>
                <a:latin typeface="Montserrat SemiBold" pitchFamily="2" charset="77"/>
              </a:rPr>
              <a:t>Diagnostic and consistent frameworks are used throughout all four options.</a:t>
            </a:r>
          </a:p>
        </p:txBody>
      </p:sp>
      <p:sp>
        <p:nvSpPr>
          <p:cNvPr id="26" name="Oval 25">
            <a:extLst>
              <a:ext uri="{FF2B5EF4-FFF2-40B4-BE49-F238E27FC236}">
                <a16:creationId xmlns:a16="http://schemas.microsoft.com/office/drawing/2014/main" id="{9E98C6B9-9801-2049-89AF-F94E0519AED1}"/>
              </a:ext>
            </a:extLst>
          </p:cNvPr>
          <p:cNvSpPr/>
          <p:nvPr userDrawn="1"/>
        </p:nvSpPr>
        <p:spPr>
          <a:xfrm>
            <a:off x="640080" y="2235200"/>
            <a:ext cx="2834640" cy="2834640"/>
          </a:xfrm>
          <a:prstGeom prst="ellipse">
            <a:avLst/>
          </a:prstGeom>
          <a:solidFill>
            <a:srgbClr val="2576B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48C5C57C-EF5C-A14F-8C7D-2C892950EE5D}"/>
              </a:ext>
            </a:extLst>
          </p:cNvPr>
          <p:cNvSpPr txBox="1"/>
          <p:nvPr userDrawn="1"/>
        </p:nvSpPr>
        <p:spPr>
          <a:xfrm>
            <a:off x="746493"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DIY Toolkit</a:t>
            </a:r>
          </a:p>
        </p:txBody>
      </p:sp>
      <p:sp>
        <p:nvSpPr>
          <p:cNvPr id="28" name="TextBox 27">
            <a:extLst>
              <a:ext uri="{FF2B5EF4-FFF2-40B4-BE49-F238E27FC236}">
                <a16:creationId xmlns:a16="http://schemas.microsoft.com/office/drawing/2014/main" id="{822836B6-57C7-3145-A73C-5DECF33CF9CF}"/>
              </a:ext>
            </a:extLst>
          </p:cNvPr>
          <p:cNvSpPr txBox="1"/>
          <p:nvPr userDrawn="1"/>
        </p:nvSpPr>
        <p:spPr>
          <a:xfrm>
            <a:off x="1031240" y="3439160"/>
            <a:ext cx="2052320" cy="1019584"/>
          </a:xfrm>
          <a:prstGeom prst="rect">
            <a:avLst/>
          </a:prstGeom>
        </p:spPr>
        <p:txBody>
          <a:bodyPr vert="horz" wrap="square" lIns="0" tIns="6931" rIns="0" bIns="0" rtlCol="0">
            <a:spAutoFit/>
          </a:bodyPr>
          <a:lstStyle/>
          <a:p>
            <a:pPr algn="ctr">
              <a:lnSpc>
                <a:spcPts val="16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has already made this critical project a priority, and we have the time and capability, but some guidance along the way would be helpful.” </a:t>
            </a:r>
          </a:p>
        </p:txBody>
      </p:sp>
      <p:sp>
        <p:nvSpPr>
          <p:cNvPr id="29" name="Oval 28">
            <a:extLst>
              <a:ext uri="{FF2B5EF4-FFF2-40B4-BE49-F238E27FC236}">
                <a16:creationId xmlns:a16="http://schemas.microsoft.com/office/drawing/2014/main" id="{5F7934EF-7D77-8E47-B92E-DB566035F413}"/>
              </a:ext>
            </a:extLst>
          </p:cNvPr>
          <p:cNvSpPr/>
          <p:nvPr userDrawn="1"/>
        </p:nvSpPr>
        <p:spPr>
          <a:xfrm>
            <a:off x="3312425" y="2235200"/>
            <a:ext cx="2834640" cy="2834640"/>
          </a:xfrm>
          <a:prstGeom prst="ellipse">
            <a:avLst/>
          </a:prstGeom>
          <a:solidFill>
            <a:srgbClr val="2576B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2687958E-F387-1B47-A1A1-7456666D95C1}"/>
              </a:ext>
            </a:extLst>
          </p:cNvPr>
          <p:cNvSpPr txBox="1"/>
          <p:nvPr userDrawn="1"/>
        </p:nvSpPr>
        <p:spPr>
          <a:xfrm>
            <a:off x="3409207" y="2746944"/>
            <a:ext cx="2621815" cy="560996"/>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Guided Implementation</a:t>
            </a:r>
          </a:p>
        </p:txBody>
      </p:sp>
      <p:sp>
        <p:nvSpPr>
          <p:cNvPr id="31" name="TextBox 30">
            <a:extLst>
              <a:ext uri="{FF2B5EF4-FFF2-40B4-BE49-F238E27FC236}">
                <a16:creationId xmlns:a16="http://schemas.microsoft.com/office/drawing/2014/main" id="{39C0FAF0-D25D-C846-9AB6-57D70838B891}"/>
              </a:ext>
            </a:extLst>
          </p:cNvPr>
          <p:cNvSpPr txBox="1"/>
          <p:nvPr userDrawn="1"/>
        </p:nvSpPr>
        <p:spPr>
          <a:xfrm>
            <a:off x="3693954" y="3439160"/>
            <a:ext cx="2052320" cy="1224768"/>
          </a:xfrm>
          <a:prstGeom prst="rect">
            <a:avLst/>
          </a:prstGeom>
        </p:spPr>
        <p:txBody>
          <a:bodyPr vert="horz" wrap="square" lIns="0" tIns="6931" rIns="0" bIns="0" rtlCol="0">
            <a:spAutoFit/>
          </a:bodyPr>
          <a:lstStyle/>
          <a:p>
            <a:pPr algn="ctr">
              <a:lnSpc>
                <a:spcPts val="16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knows that we need to fix a process, but we need assistance to determine where to focus. Some check-ins along the way would help keep us on track.”</a:t>
            </a:r>
          </a:p>
          <a:p>
            <a:pPr algn="ctr">
              <a:lnSpc>
                <a:spcPts val="1600"/>
              </a:lnSpc>
            </a:pPr>
            <a:endPar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2" name="Oval 31">
            <a:extLst>
              <a:ext uri="{FF2B5EF4-FFF2-40B4-BE49-F238E27FC236}">
                <a16:creationId xmlns:a16="http://schemas.microsoft.com/office/drawing/2014/main" id="{2ACC858F-1D39-2B41-949E-070EB0C0418C}"/>
              </a:ext>
            </a:extLst>
          </p:cNvPr>
          <p:cNvSpPr/>
          <p:nvPr userDrawn="1"/>
        </p:nvSpPr>
        <p:spPr>
          <a:xfrm>
            <a:off x="5984770" y="2235200"/>
            <a:ext cx="2834640" cy="2834640"/>
          </a:xfrm>
          <a:prstGeom prst="ellipse">
            <a:avLst/>
          </a:prstGeom>
          <a:solidFill>
            <a:srgbClr val="257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7248CF82-0839-1B42-90C6-2565B8E19DAA}"/>
              </a:ext>
            </a:extLst>
          </p:cNvPr>
          <p:cNvSpPr txBox="1"/>
          <p:nvPr userDrawn="1"/>
        </p:nvSpPr>
        <p:spPr>
          <a:xfrm>
            <a:off x="6111767"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Workshop</a:t>
            </a:r>
          </a:p>
        </p:txBody>
      </p:sp>
      <p:sp>
        <p:nvSpPr>
          <p:cNvPr id="34" name="TextBox 33">
            <a:extLst>
              <a:ext uri="{FF2B5EF4-FFF2-40B4-BE49-F238E27FC236}">
                <a16:creationId xmlns:a16="http://schemas.microsoft.com/office/drawing/2014/main" id="{FFE019FE-4785-EB46-B01D-CB07AB2C430F}"/>
              </a:ext>
            </a:extLst>
          </p:cNvPr>
          <p:cNvSpPr txBox="1"/>
          <p:nvPr userDrawn="1"/>
        </p:nvSpPr>
        <p:spPr>
          <a:xfrm>
            <a:off x="6416834" y="3439160"/>
            <a:ext cx="1944846" cy="1224768"/>
          </a:xfrm>
          <a:prstGeom prst="rect">
            <a:avLst/>
          </a:prstGeom>
        </p:spPr>
        <p:txBody>
          <a:bodyPr vert="horz" wrap="square" lIns="0" tIns="6931" rIns="0" bIns="0" rtlCol="0">
            <a:spAutoFit/>
          </a:bodyPr>
          <a:lstStyle/>
          <a:p>
            <a:pPr algn="ctr">
              <a:lnSpc>
                <a:spcPts val="16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“We need to hit the ground running and get this project kicked off immediately. Our team has the ability to take this over once we get a framework and strategy in place.”</a:t>
            </a:r>
          </a:p>
        </p:txBody>
      </p:sp>
      <p:sp>
        <p:nvSpPr>
          <p:cNvPr id="36" name="Oval 35">
            <a:extLst>
              <a:ext uri="{FF2B5EF4-FFF2-40B4-BE49-F238E27FC236}">
                <a16:creationId xmlns:a16="http://schemas.microsoft.com/office/drawing/2014/main" id="{4613E971-548E-644E-AC62-5E7A3EB2413E}"/>
              </a:ext>
            </a:extLst>
          </p:cNvPr>
          <p:cNvSpPr/>
          <p:nvPr userDrawn="1"/>
        </p:nvSpPr>
        <p:spPr>
          <a:xfrm>
            <a:off x="8657114" y="2235200"/>
            <a:ext cx="2834640" cy="2834640"/>
          </a:xfrm>
          <a:prstGeom prst="ellipse">
            <a:avLst/>
          </a:prstGeom>
          <a:solidFill>
            <a:srgbClr val="2576B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4CDDF159-01E9-D844-865D-6938B43C7FC3}"/>
              </a:ext>
            </a:extLst>
          </p:cNvPr>
          <p:cNvSpPr txBox="1"/>
          <p:nvPr userDrawn="1"/>
        </p:nvSpPr>
        <p:spPr>
          <a:xfrm>
            <a:off x="8773687"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Consulting</a:t>
            </a:r>
          </a:p>
        </p:txBody>
      </p:sp>
      <p:sp>
        <p:nvSpPr>
          <p:cNvPr id="38" name="TextBox 37">
            <a:extLst>
              <a:ext uri="{FF2B5EF4-FFF2-40B4-BE49-F238E27FC236}">
                <a16:creationId xmlns:a16="http://schemas.microsoft.com/office/drawing/2014/main" id="{2A598409-5DD3-E046-B8A2-B2ECEB9E82DB}"/>
              </a:ext>
            </a:extLst>
          </p:cNvPr>
          <p:cNvSpPr txBox="1"/>
          <p:nvPr userDrawn="1"/>
        </p:nvSpPr>
        <p:spPr>
          <a:xfrm>
            <a:off x="9058434" y="3439160"/>
            <a:ext cx="2052320" cy="1019584"/>
          </a:xfrm>
          <a:prstGeom prst="rect">
            <a:avLst/>
          </a:prstGeom>
        </p:spPr>
        <p:txBody>
          <a:bodyPr vert="horz" wrap="square" lIns="0" tIns="6931" rIns="0" bIns="0" rtlCol="0">
            <a:spAutoFit/>
          </a:bodyPr>
          <a:lstStyle/>
          <a:p>
            <a:pPr algn="ctr">
              <a:lnSpc>
                <a:spcPts val="16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does not have the time or the knowledge to take this project on. We need assistance through the entirety of this project.”</a:t>
            </a:r>
          </a:p>
          <a:p>
            <a:pPr algn="ctr">
              <a:lnSpc>
                <a:spcPts val="1600"/>
              </a:lnSpc>
            </a:pPr>
            <a:endPar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9" name="TextBox 38">
            <a:extLst>
              <a:ext uri="{FF2B5EF4-FFF2-40B4-BE49-F238E27FC236}">
                <a16:creationId xmlns:a16="http://schemas.microsoft.com/office/drawing/2014/main" id="{B7A24B53-8F5A-EF4B-A9C9-8343BC4F4E5B}"/>
              </a:ext>
            </a:extLst>
          </p:cNvPr>
          <p:cNvSpPr txBox="1"/>
          <p:nvPr userDrawn="1"/>
        </p:nvSpPr>
        <p:spPr>
          <a:xfrm>
            <a:off x="336885" y="514801"/>
            <a:ext cx="8705515" cy="1032921"/>
          </a:xfrm>
          <a:prstGeom prst="rect">
            <a:avLst/>
          </a:prstGeom>
        </p:spPr>
        <p:txBody>
          <a:bodyPr vert="horz" wrap="square" lIns="0" tIns="6931" rIns="0" bIns="0" rtlCol="0">
            <a:noAutofit/>
          </a:bodyPr>
          <a:lstStyle/>
          <a:p>
            <a:pPr marL="7701" marR="242975" algn="l">
              <a:lnSpc>
                <a:spcPts val="4000"/>
              </a:lnSpc>
              <a:spcBef>
                <a:spcPts val="55"/>
              </a:spcBef>
            </a:pPr>
            <a:r>
              <a:rPr lang="en-US" sz="4000" b="1" i="0" dirty="0">
                <a:solidFill>
                  <a:srgbClr val="717171"/>
                </a:solidFill>
                <a:latin typeface="Montserrat SemiBold" pitchFamily="2" charset="77"/>
              </a:rPr>
              <a:t>Info-Tech offers various levels of support to best suit your needs</a:t>
            </a:r>
            <a:endParaRPr lang="en-US" sz="4000" b="1" i="0" spc="-30" dirty="0">
              <a:solidFill>
                <a:srgbClr val="717171"/>
              </a:solidFill>
              <a:latin typeface="Montserrat SemiBold" pitchFamily="2" charset="77"/>
              <a:cs typeface="Arial Narrow"/>
            </a:endParaRPr>
          </a:p>
        </p:txBody>
      </p:sp>
    </p:spTree>
    <p:extLst>
      <p:ext uri="{BB962C8B-B14F-4D97-AF65-F5344CB8AC3E}">
        <p14:creationId xmlns:p14="http://schemas.microsoft.com/office/powerpoint/2010/main" val="2804982066"/>
      </p:ext>
    </p:extLst>
  </p:cSld>
  <p:clrMapOvr>
    <a:masterClrMapping/>
  </p:clrMapOvr>
  <p:extLst>
    <p:ext uri="{DCECCB84-F9BA-43D5-87BE-67443E8EF086}">
      <p15:sldGuideLst xmlns:p15="http://schemas.microsoft.com/office/powerpoint/2012/main">
        <p15:guide id="1" orient="horz" pos="1865">
          <p15:clr>
            <a:srgbClr val="FBAE40"/>
          </p15:clr>
        </p15:guide>
        <p15:guide id="2" orient="horz" pos="197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dditional Suppor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AFDF7C4F-1942-A845-B557-F88B7A27320F}"/>
              </a:ext>
            </a:extLst>
          </p:cNvPr>
          <p:cNvSpPr>
            <a:spLocks noGrp="1"/>
          </p:cNvSpPr>
          <p:nvPr>
            <p:ph type="pic" sz="quarter" idx="11"/>
          </p:nvPr>
        </p:nvSpPr>
        <p:spPr>
          <a:xfrm>
            <a:off x="6061075" y="3282771"/>
            <a:ext cx="2660650" cy="1039813"/>
          </a:xfrm>
          <a:prstGeom prst="rect">
            <a:avLst/>
          </a:prstGeom>
        </p:spPr>
        <p:txBody>
          <a:bodyPr>
            <a:noAutofit/>
          </a:bodyPr>
          <a:lstStyle>
            <a:lvl1pPr>
              <a:defRPr sz="1800" b="1" i="0">
                <a:latin typeface="Montserrat SemiBold" pitchFamily="2" charset="77"/>
              </a:defRPr>
            </a:lvl1pPr>
          </a:lstStyle>
          <a:p>
            <a:endParaRPr lang="en-US" dirty="0"/>
          </a:p>
        </p:txBody>
      </p:sp>
      <p:sp>
        <p:nvSpPr>
          <p:cNvPr id="3" name="Slide Number Placeholder 2">
            <a:extLst>
              <a:ext uri="{FF2B5EF4-FFF2-40B4-BE49-F238E27FC236}">
                <a16:creationId xmlns:a16="http://schemas.microsoft.com/office/drawing/2014/main" id="{8FBEED5F-9A04-C748-B35A-669F39954A1A}"/>
              </a:ext>
            </a:extLst>
          </p:cNvPr>
          <p:cNvSpPr>
            <a:spLocks noGrp="1"/>
          </p:cNvSpPr>
          <p:nvPr>
            <p:ph type="sldNum" sz="quarter" idx="10"/>
          </p:nvPr>
        </p:nvSpPr>
        <p:spPr/>
        <p:txBody>
          <a:bodyPr>
            <a:noAutofit/>
          </a:bodyPr>
          <a:lstStyle/>
          <a:p>
            <a:pPr marL="7701">
              <a:spcBef>
                <a:spcPts val="161"/>
              </a:spcBef>
              <a:tabLst>
                <a:tab pos="1309603" algn="l"/>
              </a:tabLst>
            </a:pPr>
            <a:r>
              <a:rPr lang="en-CA" spc="-18" dirty="0"/>
              <a:t>Info-</a:t>
            </a:r>
            <a:r>
              <a:rPr lang="en-CA" spc="-103" dirty="0"/>
              <a:t>T</a:t>
            </a:r>
            <a:r>
              <a:rPr lang="en-CA" spc="-15" dirty="0"/>
              <a:t>ec</a:t>
            </a:r>
            <a:r>
              <a:rPr lang="en-CA" spc="6" dirty="0"/>
              <a:t>h</a:t>
            </a:r>
            <a:r>
              <a:rPr lang="en-CA" spc="-39" dirty="0"/>
              <a:t> </a:t>
            </a:r>
            <a:r>
              <a:rPr lang="en-CA" spc="-15" dirty="0"/>
              <a:t>Researc</a:t>
            </a:r>
            <a:r>
              <a:rPr lang="en-CA" spc="6" dirty="0"/>
              <a:t>h</a:t>
            </a:r>
            <a:r>
              <a:rPr lang="en-CA" spc="-39" dirty="0"/>
              <a:t> </a:t>
            </a:r>
            <a:r>
              <a:rPr lang="en-CA" spc="-15" dirty="0"/>
              <a:t>Grou</a:t>
            </a:r>
            <a:r>
              <a:rPr lang="en-CA" spc="6" dirty="0"/>
              <a:t>p   |   </a:t>
            </a:r>
            <a:fld id="{81D60167-4931-47E6-BA6A-407CBD079E47}" type="slidenum">
              <a:rPr spc="6" smtClean="0">
                <a:cs typeface="Arial" panose="020B0604020202020204" pitchFamily="34" charset="0"/>
              </a:rPr>
              <a:pPr marL="7701">
                <a:spcBef>
                  <a:spcPts val="161"/>
                </a:spcBef>
                <a:tabLst>
                  <a:tab pos="1309603" algn="l"/>
                </a:tabLst>
              </a:pPr>
              <a:t>‹#›</a:t>
            </a:fld>
            <a:endParaRPr spc="6" dirty="0">
              <a:cs typeface="Arial" panose="020B0604020202020204" pitchFamily="34" charset="0"/>
            </a:endParaRPr>
          </a:p>
        </p:txBody>
      </p:sp>
      <p:sp>
        <p:nvSpPr>
          <p:cNvPr id="9" name="object 7">
            <a:extLst>
              <a:ext uri="{FF2B5EF4-FFF2-40B4-BE49-F238E27FC236}">
                <a16:creationId xmlns:a16="http://schemas.microsoft.com/office/drawing/2014/main" id="{84D0A54C-032B-734B-AB0B-44B5BEA685CC}"/>
              </a:ext>
            </a:extLst>
          </p:cNvPr>
          <p:cNvSpPr/>
          <p:nvPr userDrawn="1"/>
        </p:nvSpPr>
        <p:spPr>
          <a:xfrm>
            <a:off x="-8709" y="3310826"/>
            <a:ext cx="54000" cy="1224000"/>
          </a:xfrm>
          <a:custGeom>
            <a:avLst/>
            <a:gdLst/>
            <a:ahLst/>
            <a:cxnLst/>
            <a:rect l="l" t="t" r="r" b="b"/>
            <a:pathLst>
              <a:path w="104775" h="2171065">
                <a:moveTo>
                  <a:pt x="0" y="2170782"/>
                </a:moveTo>
                <a:lnTo>
                  <a:pt x="104708" y="2170782"/>
                </a:lnTo>
                <a:lnTo>
                  <a:pt x="104708" y="0"/>
                </a:lnTo>
                <a:lnTo>
                  <a:pt x="0" y="0"/>
                </a:lnTo>
                <a:lnTo>
                  <a:pt x="0" y="2170782"/>
                </a:lnTo>
                <a:close/>
              </a:path>
            </a:pathLst>
          </a:custGeom>
          <a:solidFill>
            <a:srgbClr val="0076B7"/>
          </a:solidFill>
        </p:spPr>
        <p:txBody>
          <a:bodyPr wrap="square" lIns="0" tIns="0" rIns="0" bIns="0" rtlCol="0">
            <a:noAutofit/>
          </a:bodyPr>
          <a:lstStyle/>
          <a:p>
            <a:endParaRPr sz="662" dirty="0">
              <a:latin typeface="Roboto Condensed Light" panose="02000000000000000000" pitchFamily="2" charset="0"/>
            </a:endParaRPr>
          </a:p>
        </p:txBody>
      </p:sp>
      <p:sp>
        <p:nvSpPr>
          <p:cNvPr id="18" name="Picture Placeholder 16">
            <a:extLst>
              <a:ext uri="{FF2B5EF4-FFF2-40B4-BE49-F238E27FC236}">
                <a16:creationId xmlns:a16="http://schemas.microsoft.com/office/drawing/2014/main" id="{5DB72151-D5F9-F64A-A051-C8EBC82549B2}"/>
              </a:ext>
            </a:extLst>
          </p:cNvPr>
          <p:cNvSpPr>
            <a:spLocks noGrp="1"/>
          </p:cNvSpPr>
          <p:nvPr>
            <p:ph type="pic" sz="quarter" idx="12"/>
          </p:nvPr>
        </p:nvSpPr>
        <p:spPr>
          <a:xfrm>
            <a:off x="9131227" y="3282771"/>
            <a:ext cx="2660650" cy="1039813"/>
          </a:xfrm>
          <a:prstGeom prst="rect">
            <a:avLst/>
          </a:prstGeom>
        </p:spPr>
        <p:txBody>
          <a:bodyPr>
            <a:noAutofit/>
          </a:bodyPr>
          <a:lstStyle>
            <a:lvl1pPr>
              <a:defRPr sz="1800" b="1" i="0">
                <a:latin typeface="Montserrat SemiBold" pitchFamily="2" charset="77"/>
              </a:defRPr>
            </a:lvl1pPr>
          </a:lstStyle>
          <a:p>
            <a:endParaRPr lang="en-US" dirty="0"/>
          </a:p>
        </p:txBody>
      </p:sp>
      <p:sp>
        <p:nvSpPr>
          <p:cNvPr id="20" name="Picture Placeholder 19">
            <a:extLst>
              <a:ext uri="{FF2B5EF4-FFF2-40B4-BE49-F238E27FC236}">
                <a16:creationId xmlns:a16="http://schemas.microsoft.com/office/drawing/2014/main" id="{077EFE0D-4219-394E-9FD0-38C929E33BA2}"/>
              </a:ext>
            </a:extLst>
          </p:cNvPr>
          <p:cNvSpPr>
            <a:spLocks noGrp="1"/>
          </p:cNvSpPr>
          <p:nvPr>
            <p:ph type="pic" sz="quarter" idx="13"/>
          </p:nvPr>
        </p:nvSpPr>
        <p:spPr>
          <a:xfrm>
            <a:off x="10867472" y="541857"/>
            <a:ext cx="1026078" cy="984147"/>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oAutofit/>
          </a:bodyPr>
          <a:lstStyle>
            <a:lvl1pPr>
              <a:defRPr sz="1200" b="1" i="0">
                <a:latin typeface="Montserrat SemiBold" pitchFamily="2" charset="77"/>
              </a:defRPr>
            </a:lvl1pPr>
          </a:lstStyle>
          <a:p>
            <a:endParaRPr lang="en-US" dirty="0"/>
          </a:p>
        </p:txBody>
      </p:sp>
      <p:sp>
        <p:nvSpPr>
          <p:cNvPr id="27" name="Text Placeholder 26">
            <a:extLst>
              <a:ext uri="{FF2B5EF4-FFF2-40B4-BE49-F238E27FC236}">
                <a16:creationId xmlns:a16="http://schemas.microsoft.com/office/drawing/2014/main" id="{5EBCF6F3-8C74-8448-B393-09691B01DD72}"/>
              </a:ext>
            </a:extLst>
          </p:cNvPr>
          <p:cNvSpPr>
            <a:spLocks noGrp="1"/>
          </p:cNvSpPr>
          <p:nvPr>
            <p:ph type="body" sz="quarter" idx="14" hasCustomPrompt="1"/>
          </p:nvPr>
        </p:nvSpPr>
        <p:spPr>
          <a:xfrm>
            <a:off x="6052596" y="4561399"/>
            <a:ext cx="2669129" cy="292307"/>
          </a:xfrm>
          <a:prstGeom prst="rect">
            <a:avLst/>
          </a:prstGeom>
        </p:spPr>
        <p:txBody>
          <a:bodyPr lIns="0" tIns="0" rIns="0" bIns="0">
            <a:noAutofit/>
          </a:bodyPr>
          <a:lstStyle>
            <a:lvl1pPr marL="0" indent="0">
              <a:buNone/>
              <a:defRPr sz="1600" b="1" i="0">
                <a:solidFill>
                  <a:srgbClr val="2576B7"/>
                </a:solidFill>
                <a:latin typeface="Montserrat SemiBold" panose="020B0604020202020204" charset="0"/>
              </a:defRPr>
            </a:lvl1pPr>
            <a:lvl2pPr>
              <a:defRPr sz="1600" b="1" i="0">
                <a:latin typeface="Montserrat SemiBold" pitchFamily="2" charset="77"/>
              </a:defRPr>
            </a:lvl2pPr>
            <a:lvl3pPr>
              <a:defRPr sz="1600" b="1" i="0">
                <a:latin typeface="Montserrat SemiBold" pitchFamily="2" charset="77"/>
              </a:defRPr>
            </a:lvl3pPr>
            <a:lvl4pPr>
              <a:defRPr sz="1600" b="1" i="0">
                <a:latin typeface="Montserrat SemiBold" pitchFamily="2" charset="77"/>
              </a:defRPr>
            </a:lvl4pPr>
            <a:lvl5pPr>
              <a:defRPr sz="1600" b="1" i="0">
                <a:latin typeface="Montserrat SemiBold" pitchFamily="2" charset="77"/>
              </a:defRPr>
            </a:lvl5pPr>
          </a:lstStyle>
          <a:p>
            <a:pPr lvl="0"/>
            <a:r>
              <a:rPr lang="en-US"/>
              <a:t>Name of Activity</a:t>
            </a:r>
          </a:p>
        </p:txBody>
      </p:sp>
      <p:sp>
        <p:nvSpPr>
          <p:cNvPr id="29" name="Text Placeholder 26">
            <a:extLst>
              <a:ext uri="{FF2B5EF4-FFF2-40B4-BE49-F238E27FC236}">
                <a16:creationId xmlns:a16="http://schemas.microsoft.com/office/drawing/2014/main" id="{2AB9A0CE-721B-C049-A1F0-90286778FBFA}"/>
              </a:ext>
            </a:extLst>
          </p:cNvPr>
          <p:cNvSpPr>
            <a:spLocks noGrp="1"/>
          </p:cNvSpPr>
          <p:nvPr>
            <p:ph type="body" sz="quarter" idx="16" hasCustomPrompt="1"/>
          </p:nvPr>
        </p:nvSpPr>
        <p:spPr>
          <a:xfrm>
            <a:off x="9121775" y="4561399"/>
            <a:ext cx="2669129" cy="292307"/>
          </a:xfrm>
          <a:prstGeom prst="rect">
            <a:avLst/>
          </a:prstGeom>
        </p:spPr>
        <p:txBody>
          <a:bodyPr lIns="0" tIns="0" rIns="0" bIns="0">
            <a:noAutofit/>
          </a:bodyPr>
          <a:lstStyle>
            <a:lvl1pPr marL="0" indent="0">
              <a:buNone/>
              <a:defRPr sz="1600" b="1" i="0">
                <a:solidFill>
                  <a:srgbClr val="2576B7"/>
                </a:solidFill>
                <a:latin typeface="Montserrat SemiBold" panose="020B0604020202020204" charset="0"/>
              </a:defRPr>
            </a:lvl1pPr>
            <a:lvl2pPr>
              <a:defRPr sz="1600" b="1" i="0">
                <a:latin typeface="Montserrat SemiBold" pitchFamily="2" charset="77"/>
              </a:defRPr>
            </a:lvl2pPr>
            <a:lvl3pPr>
              <a:defRPr sz="1600" b="1" i="0">
                <a:latin typeface="Montserrat SemiBold" pitchFamily="2" charset="77"/>
              </a:defRPr>
            </a:lvl3pPr>
            <a:lvl4pPr>
              <a:defRPr sz="1600" b="1" i="0">
                <a:latin typeface="Montserrat SemiBold" pitchFamily="2" charset="77"/>
              </a:defRPr>
            </a:lvl4pPr>
            <a:lvl5pPr>
              <a:defRPr sz="1600" b="1" i="0">
                <a:latin typeface="Montserrat SemiBold" pitchFamily="2" charset="77"/>
              </a:defRPr>
            </a:lvl5pPr>
          </a:lstStyle>
          <a:p>
            <a:pPr lvl="0"/>
            <a:r>
              <a:rPr lang="en-US"/>
              <a:t>Name of Activity</a:t>
            </a:r>
          </a:p>
        </p:txBody>
      </p:sp>
      <p:sp>
        <p:nvSpPr>
          <p:cNvPr id="24" name="Text Placeholder 11">
            <a:extLst>
              <a:ext uri="{FF2B5EF4-FFF2-40B4-BE49-F238E27FC236}">
                <a16:creationId xmlns:a16="http://schemas.microsoft.com/office/drawing/2014/main" id="{85DDFA7D-F891-5541-AA0E-D25B89A7FB95}"/>
              </a:ext>
            </a:extLst>
          </p:cNvPr>
          <p:cNvSpPr>
            <a:spLocks noGrp="1"/>
          </p:cNvSpPr>
          <p:nvPr>
            <p:ph type="body" sz="quarter" idx="35"/>
          </p:nvPr>
        </p:nvSpPr>
        <p:spPr>
          <a:xfrm>
            <a:off x="6061075" y="2497122"/>
            <a:ext cx="5832475" cy="661714"/>
          </a:xfrm>
          <a:prstGeom prst="rect">
            <a:avLst/>
          </a:prstGeom>
        </p:spPr>
        <p:txBody>
          <a:bodyPr lIns="0" tIns="0" rIns="0" bIns="0">
            <a:noAutofit/>
          </a:bodyPr>
          <a:lstStyle>
            <a:lvl1pPr marL="0" indent="0">
              <a:lnSpc>
                <a:spcPts val="2000"/>
              </a:lnSpc>
              <a:buNone/>
              <a:defRPr sz="1600" b="0" i="0" spc="0">
                <a:solidFill>
                  <a:srgbClr val="2576B7"/>
                </a:solidFill>
                <a:latin typeface="Exo"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5" name="Text Placeholder 11">
            <a:extLst>
              <a:ext uri="{FF2B5EF4-FFF2-40B4-BE49-F238E27FC236}">
                <a16:creationId xmlns:a16="http://schemas.microsoft.com/office/drawing/2014/main" id="{85DDFA7D-F891-5541-AA0E-D25B89A7FB95}"/>
              </a:ext>
            </a:extLst>
          </p:cNvPr>
          <p:cNvSpPr>
            <a:spLocks noGrp="1"/>
          </p:cNvSpPr>
          <p:nvPr>
            <p:ph type="body" sz="quarter" idx="36" hasCustomPrompt="1"/>
          </p:nvPr>
        </p:nvSpPr>
        <p:spPr>
          <a:xfrm>
            <a:off x="6061075" y="1202860"/>
            <a:ext cx="5832475" cy="661714"/>
          </a:xfrm>
          <a:prstGeom prst="rect">
            <a:avLst/>
          </a:prstGeom>
        </p:spPr>
        <p:txBody>
          <a:bodyPr lIns="0" tIns="0" rIns="0" bIns="0">
            <a:noAutofit/>
          </a:bodyPr>
          <a:lstStyle>
            <a:lvl1pPr marL="0" indent="0">
              <a:lnSpc>
                <a:spcPts val="1600"/>
              </a:lnSpc>
              <a:spcBef>
                <a:spcPts val="0"/>
              </a:spcBef>
              <a:buNone/>
              <a:defRPr sz="1200" b="0" i="0" spc="0">
                <a:solidFill>
                  <a:srgbClr val="2576B7"/>
                </a:solidFill>
                <a:latin typeface="Montserrat" panose="020B0604020202020204" charset="0"/>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Contact your account representative for more information.</a:t>
            </a:r>
            <a:br>
              <a:rPr lang="en-US"/>
            </a:br>
            <a:r>
              <a:rPr lang="en-US"/>
              <a:t>workshops@infotech.com   1-888-670-8889</a:t>
            </a:r>
          </a:p>
          <a:p>
            <a:pPr lvl="0"/>
            <a:endParaRPr lang="en-US"/>
          </a:p>
        </p:txBody>
      </p:sp>
      <p:sp>
        <p:nvSpPr>
          <p:cNvPr id="31" name="Text Placeholder 14">
            <a:extLst>
              <a:ext uri="{FF2B5EF4-FFF2-40B4-BE49-F238E27FC236}">
                <a16:creationId xmlns:a16="http://schemas.microsoft.com/office/drawing/2014/main" id="{D7149EE9-D7CB-2245-A969-E3DC476D8DF6}"/>
              </a:ext>
            </a:extLst>
          </p:cNvPr>
          <p:cNvSpPr>
            <a:spLocks noGrp="1"/>
          </p:cNvSpPr>
          <p:nvPr>
            <p:ph type="body" sz="quarter" idx="38"/>
          </p:nvPr>
        </p:nvSpPr>
        <p:spPr>
          <a:xfrm>
            <a:off x="6061075" y="4884772"/>
            <a:ext cx="2916238" cy="1371497"/>
          </a:xfrm>
          <a:prstGeom prst="rect">
            <a:avLst/>
          </a:prstGeom>
        </p:spPr>
        <p:txBody>
          <a:bodyPr lIns="0" tIns="0" rIns="0" bIns="0" numCol="1" spcCol="360000">
            <a:noAutofit/>
          </a:bodyPr>
          <a:lstStyle>
            <a:lvl1pPr marL="0" indent="0">
              <a:lnSpc>
                <a:spcPts val="1800"/>
              </a:lnSpc>
              <a:buNone/>
              <a:defRPr sz="1400" b="0" i="0">
                <a:solidFill>
                  <a:srgbClr val="4A4A4A"/>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2" name="Text Placeholder 14">
            <a:extLst>
              <a:ext uri="{FF2B5EF4-FFF2-40B4-BE49-F238E27FC236}">
                <a16:creationId xmlns:a16="http://schemas.microsoft.com/office/drawing/2014/main" id="{D7149EE9-D7CB-2245-A969-E3DC476D8DF6}"/>
              </a:ext>
            </a:extLst>
          </p:cNvPr>
          <p:cNvSpPr>
            <a:spLocks noGrp="1"/>
          </p:cNvSpPr>
          <p:nvPr>
            <p:ph type="body" sz="quarter" idx="39"/>
          </p:nvPr>
        </p:nvSpPr>
        <p:spPr>
          <a:xfrm>
            <a:off x="9131227" y="4884772"/>
            <a:ext cx="2762323" cy="1371497"/>
          </a:xfrm>
          <a:prstGeom prst="rect">
            <a:avLst/>
          </a:prstGeom>
        </p:spPr>
        <p:txBody>
          <a:bodyPr lIns="0" tIns="0" rIns="0" bIns="0" numCol="1" spcCol="360000">
            <a:noAutofit/>
          </a:bodyPr>
          <a:lstStyle>
            <a:lvl1pPr marL="0" indent="0">
              <a:lnSpc>
                <a:spcPts val="1800"/>
              </a:lnSpc>
              <a:buNone/>
              <a:defRPr sz="1400" b="0" i="0">
                <a:solidFill>
                  <a:srgbClr val="4A4A4A"/>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3" name="Text Placeholder 14">
            <a:extLst>
              <a:ext uri="{FF2B5EF4-FFF2-40B4-BE49-F238E27FC236}">
                <a16:creationId xmlns:a16="http://schemas.microsoft.com/office/drawing/2014/main" id="{D7149EE9-D7CB-2245-A969-E3DC476D8DF6}"/>
              </a:ext>
            </a:extLst>
          </p:cNvPr>
          <p:cNvSpPr>
            <a:spLocks noGrp="1"/>
          </p:cNvSpPr>
          <p:nvPr>
            <p:ph type="body" sz="quarter" idx="40"/>
          </p:nvPr>
        </p:nvSpPr>
        <p:spPr>
          <a:xfrm>
            <a:off x="354106" y="3310826"/>
            <a:ext cx="4733832" cy="1801477"/>
          </a:xfrm>
          <a:prstGeom prst="rect">
            <a:avLst/>
          </a:prstGeom>
        </p:spPr>
        <p:txBody>
          <a:bodyPr lIns="0" tIns="0" rIns="0" bIns="0" numCol="1" spcCol="360000">
            <a:noAutofit/>
          </a:bodyPr>
          <a:lstStyle>
            <a:lvl1pPr marL="0" indent="0">
              <a:lnSpc>
                <a:spcPts val="1800"/>
              </a:lnSpc>
              <a:buNone/>
              <a:defRPr sz="1400" b="0" i="0">
                <a:solidFill>
                  <a:srgbClr val="4A4A4A"/>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TextBox 18">
            <a:extLst>
              <a:ext uri="{FF2B5EF4-FFF2-40B4-BE49-F238E27FC236}">
                <a16:creationId xmlns:a16="http://schemas.microsoft.com/office/drawing/2014/main" id="{1A52D467-0F26-DA4A-97AF-2CD0DAFEB6E1}"/>
              </a:ext>
            </a:extLst>
          </p:cNvPr>
          <p:cNvSpPr txBox="1"/>
          <p:nvPr userDrawn="1"/>
        </p:nvSpPr>
        <p:spPr>
          <a:xfrm>
            <a:off x="336885" y="514801"/>
            <a:ext cx="7580199" cy="541209"/>
          </a:xfrm>
          <a:prstGeom prst="rect">
            <a:avLst/>
          </a:prstGeom>
        </p:spPr>
        <p:txBody>
          <a:bodyPr vert="horz" wrap="square" lIns="0" tIns="6931" rIns="0" bIns="0" rtlCol="0">
            <a:noAutofit/>
          </a:bodyPr>
          <a:lstStyle/>
          <a:p>
            <a:pPr marL="7701" marR="242975" algn="l">
              <a:lnSpc>
                <a:spcPts val="4000"/>
              </a:lnSpc>
              <a:spcBef>
                <a:spcPts val="55"/>
              </a:spcBef>
            </a:pPr>
            <a:r>
              <a:rPr lang="en-US" sz="4000" b="1" i="0" dirty="0">
                <a:solidFill>
                  <a:srgbClr val="717171"/>
                </a:solidFill>
                <a:latin typeface="Montserrat SemiBold" pitchFamily="2" charset="77"/>
              </a:rPr>
              <a:t>Additional Support</a:t>
            </a:r>
            <a:endParaRPr lang="en-US" sz="4000" b="1" i="0" spc="-30" dirty="0">
              <a:solidFill>
                <a:srgbClr val="717171"/>
              </a:solidFill>
              <a:latin typeface="Montserrat SemiBold" pitchFamily="2" charset="77"/>
              <a:cs typeface="Arial Narrow"/>
            </a:endParaRPr>
          </a:p>
        </p:txBody>
      </p:sp>
      <p:sp>
        <p:nvSpPr>
          <p:cNvPr id="21" name="TextBox 20">
            <a:extLst>
              <a:ext uri="{FF2B5EF4-FFF2-40B4-BE49-F238E27FC236}">
                <a16:creationId xmlns:a16="http://schemas.microsoft.com/office/drawing/2014/main" id="{A36A0B17-8F6F-A645-8BB5-4B6254632B2D}"/>
              </a:ext>
            </a:extLst>
          </p:cNvPr>
          <p:cNvSpPr txBox="1"/>
          <p:nvPr userDrawn="1"/>
        </p:nvSpPr>
        <p:spPr>
          <a:xfrm>
            <a:off x="362227" y="1163682"/>
            <a:ext cx="4059302" cy="1481761"/>
          </a:xfrm>
          <a:prstGeom prst="rect">
            <a:avLst/>
          </a:prstGeom>
        </p:spPr>
        <p:txBody>
          <a:bodyPr vert="horz" wrap="square" lIns="0" tIns="6931" rIns="0" bIns="0" rtlCol="0">
            <a:noAutofit/>
          </a:bodyPr>
          <a:lstStyle/>
          <a:p>
            <a:pPr marL="7701" marR="242975" lvl="0" indent="0" algn="l" defTabSz="554492" rtl="0" eaLnBrk="1" fontAlgn="auto" latinLnBrk="0" hangingPunct="1">
              <a:lnSpc>
                <a:spcPts val="2000"/>
              </a:lnSpc>
              <a:spcBef>
                <a:spcPts val="1000"/>
              </a:spcBef>
              <a:spcAft>
                <a:spcPts val="0"/>
              </a:spcAft>
              <a:buClrTx/>
              <a:buSzTx/>
              <a:buFontTx/>
              <a:buNone/>
              <a:tabLst/>
              <a:defRPr/>
            </a:pPr>
            <a:r>
              <a:rPr lang="en-US" sz="1600" dirty="0">
                <a:solidFill>
                  <a:srgbClr val="717171"/>
                </a:solidFill>
                <a:latin typeface="Exo" panose="02000503000000000000" pitchFamily="2" charset="77"/>
              </a:rPr>
              <a:t>If you would like additional support, have our analysts guide you through other phases as part of an Info-Tech Workshop.</a:t>
            </a:r>
          </a:p>
          <a:p>
            <a:pPr marL="7701" marR="242975" lvl="0" indent="0" algn="l" defTabSz="554492" rtl="0" eaLnBrk="1" fontAlgn="auto" latinLnBrk="0" hangingPunct="1">
              <a:lnSpc>
                <a:spcPts val="2000"/>
              </a:lnSpc>
              <a:spcBef>
                <a:spcPts val="1000"/>
              </a:spcBef>
              <a:spcAft>
                <a:spcPts val="0"/>
              </a:spcAft>
              <a:buClrTx/>
              <a:buSzTx/>
              <a:buFontTx/>
              <a:buNone/>
              <a:tabLst/>
              <a:defRPr/>
            </a:pPr>
            <a:endParaRPr lang="en-US" sz="1600" dirty="0">
              <a:solidFill>
                <a:srgbClr val="717171"/>
              </a:solidFill>
              <a:latin typeface="Exo" panose="02000503000000000000" pitchFamily="2" charset="77"/>
            </a:endParaRPr>
          </a:p>
          <a:p>
            <a:pPr marL="7701" marR="242975" lvl="0" indent="0" algn="l" defTabSz="554492" rtl="0" eaLnBrk="1" fontAlgn="auto" latinLnBrk="0" hangingPunct="1">
              <a:lnSpc>
                <a:spcPts val="2000"/>
              </a:lnSpc>
              <a:spcBef>
                <a:spcPts val="1000"/>
              </a:spcBef>
              <a:spcAft>
                <a:spcPts val="0"/>
              </a:spcAft>
              <a:buClrTx/>
              <a:buSzTx/>
              <a:buFontTx/>
              <a:buNone/>
              <a:tabLst/>
              <a:defRPr/>
            </a:pPr>
            <a:endParaRPr lang="en-US" sz="1600" dirty="0">
              <a:solidFill>
                <a:srgbClr val="717171"/>
              </a:solidFill>
              <a:latin typeface="Exo" panose="02000503000000000000" pitchFamily="2" charset="77"/>
            </a:endParaRPr>
          </a:p>
          <a:p>
            <a:pPr marL="7701" marR="242975" lvl="0" indent="0" algn="l" defTabSz="554492" rtl="0" eaLnBrk="1" fontAlgn="auto" latinLnBrk="0" hangingPunct="1">
              <a:lnSpc>
                <a:spcPts val="2000"/>
              </a:lnSpc>
              <a:spcBef>
                <a:spcPts val="1000"/>
              </a:spcBef>
              <a:spcAft>
                <a:spcPts val="0"/>
              </a:spcAft>
              <a:buClrTx/>
              <a:buSzTx/>
              <a:buFontTx/>
              <a:buNone/>
              <a:tabLst/>
              <a:defRPr/>
            </a:pPr>
            <a:endParaRPr lang="en-US" sz="1600" dirty="0">
              <a:solidFill>
                <a:srgbClr val="717171"/>
              </a:solidFill>
              <a:latin typeface="Exo" panose="02000503000000000000" pitchFamily="2" charset="77"/>
            </a:endParaRPr>
          </a:p>
        </p:txBody>
      </p:sp>
    </p:spTree>
    <p:extLst>
      <p:ext uri="{BB962C8B-B14F-4D97-AF65-F5344CB8AC3E}">
        <p14:creationId xmlns:p14="http://schemas.microsoft.com/office/powerpoint/2010/main" val="3977489594"/>
      </p:ext>
    </p:extLst>
  </p:cSld>
  <p:clrMapOvr>
    <a:masterClrMapping/>
  </p:clrMapOvr>
  <p:extLst>
    <p:ext uri="{DCECCB84-F9BA-43D5-87BE-67443E8EF086}">
      <p15:sldGuideLst xmlns:p15="http://schemas.microsoft.com/office/powerpoint/2012/main">
        <p15:guide id="1" orient="horz" pos="84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3B3D8F-5786-FC48-873E-3DA295CC8CA4}"/>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120" r="37452" b="28119"/>
          <a:stretch/>
        </p:blipFill>
        <p:spPr>
          <a:xfrm>
            <a:off x="0" y="-1"/>
            <a:ext cx="3287713" cy="6873276"/>
          </a:xfrm>
          <a:prstGeom prst="rect">
            <a:avLst/>
          </a:prstGeom>
        </p:spPr>
      </p:pic>
      <p:sp>
        <p:nvSpPr>
          <p:cNvPr id="12" name="Rectangle 11">
            <a:extLst>
              <a:ext uri="{FF2B5EF4-FFF2-40B4-BE49-F238E27FC236}">
                <a16:creationId xmlns:a16="http://schemas.microsoft.com/office/drawing/2014/main" id="{9BA5524D-4A89-5440-A5DA-D262B0A1B43F}"/>
              </a:ext>
            </a:extLst>
          </p:cNvPr>
          <p:cNvSpPr/>
          <p:nvPr userDrawn="1"/>
        </p:nvSpPr>
        <p:spPr>
          <a:xfrm>
            <a:off x="2" y="0"/>
            <a:ext cx="3287711" cy="6858000"/>
          </a:xfrm>
          <a:prstGeom prst="rect">
            <a:avLst/>
          </a:prstGeom>
          <a:gradFill>
            <a:gsLst>
              <a:gs pos="19000">
                <a:srgbClr val="2576B7">
                  <a:alpha val="11000"/>
                </a:srgbClr>
              </a:gs>
              <a:gs pos="99000">
                <a:schemeClr val="accent1">
                  <a:lumMod val="60000"/>
                  <a:lumOff val="40000"/>
                  <a:alpha val="59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F4ADDE57-4E30-2343-9DAE-39F3DBBD9B61}"/>
              </a:ext>
            </a:extLst>
          </p:cNvPr>
          <p:cNvSpPr>
            <a:spLocks noGrp="1"/>
          </p:cNvSpPr>
          <p:nvPr>
            <p:ph type="title" hasCustomPrompt="1"/>
          </p:nvPr>
        </p:nvSpPr>
        <p:spPr>
          <a:xfrm>
            <a:off x="354106" y="530021"/>
            <a:ext cx="2644071" cy="1163598"/>
          </a:xfrm>
        </p:spPr>
        <p:txBody>
          <a:bodyPr>
            <a:noAutofit/>
          </a:bodyPr>
          <a:lstStyle>
            <a:lvl1pPr>
              <a:defRPr b="0" i="0">
                <a:solidFill>
                  <a:schemeClr val="bg1"/>
                </a:solidFill>
              </a:defRPr>
            </a:lvl1pPr>
          </a:lstStyle>
          <a:p>
            <a:r>
              <a:rPr lang="en-US"/>
              <a:t>Table of Contents</a:t>
            </a:r>
          </a:p>
        </p:txBody>
      </p:sp>
      <p:sp>
        <p:nvSpPr>
          <p:cNvPr id="7" name="Holder 6">
            <a:extLst>
              <a:ext uri="{FF2B5EF4-FFF2-40B4-BE49-F238E27FC236}">
                <a16:creationId xmlns:a16="http://schemas.microsoft.com/office/drawing/2014/main" id="{52C49153-DBA0-1C49-A564-FF886DACFA11}"/>
              </a:ext>
            </a:extLst>
          </p:cNvPr>
          <p:cNvSpPr>
            <a:spLocks noGrp="1"/>
          </p:cNvSpPr>
          <p:nvPr>
            <p:ph type="sldNum" sz="quarter" idx="4"/>
          </p:nvPr>
        </p:nvSpPr>
        <p:spPr>
          <a:xfrm>
            <a:off x="9649607" y="6453854"/>
            <a:ext cx="2240706" cy="121252"/>
          </a:xfrm>
          <a:prstGeom prst="rect">
            <a:avLst/>
          </a:prstGeom>
        </p:spPr>
        <p:txBody>
          <a:bodyPr wrap="square" lIns="0" tIns="0" rIns="0" bIns="0">
            <a:noAutofit/>
          </a:bodyPr>
          <a:lstStyle>
            <a:lvl1pPr algn="r">
              <a:defRPr sz="788" b="0" i="0" spc="0" baseline="0">
                <a:solidFill>
                  <a:srgbClr val="636363"/>
                </a:solidFill>
                <a:latin typeface="Exo" pitchFamily="2" charset="77"/>
                <a:cs typeface="Arial"/>
              </a:defRPr>
            </a:lvl1pPr>
          </a:lstStyle>
          <a:p>
            <a:pPr marL="7701">
              <a:spcBef>
                <a:spcPts val="161"/>
              </a:spcBef>
              <a:tabLst>
                <a:tab pos="1309603" algn="l"/>
              </a:tabLst>
            </a:pPr>
            <a:r>
              <a:rPr lang="en-CA" dirty="0"/>
              <a:t>Info-Tech Research Group   |   </a:t>
            </a:r>
            <a:fld id="{81D60167-4931-47E6-BA6A-407CBD079E47}" type="slidenum">
              <a:rPr smtClean="0">
                <a:cs typeface="Arial" panose="020B0604020202020204" pitchFamily="34" charset="0"/>
              </a:rPr>
              <a:pPr marL="7701">
                <a:spcBef>
                  <a:spcPts val="161"/>
                </a:spcBef>
                <a:tabLst>
                  <a:tab pos="1309603" algn="l"/>
                </a:tabLst>
              </a:pPr>
              <a:t>‹#›</a:t>
            </a:fld>
            <a:endParaRPr dirty="0">
              <a:cs typeface="Arial" panose="020B0604020202020204" pitchFamily="34" charset="0"/>
            </a:endParaRPr>
          </a:p>
        </p:txBody>
      </p:sp>
      <p:sp>
        <p:nvSpPr>
          <p:cNvPr id="9" name="Text Placeholder 14">
            <a:extLst>
              <a:ext uri="{FF2B5EF4-FFF2-40B4-BE49-F238E27FC236}">
                <a16:creationId xmlns:a16="http://schemas.microsoft.com/office/drawing/2014/main" id="{D7149EE9-D7CB-2245-A969-E3DC476D8DF6}"/>
              </a:ext>
            </a:extLst>
          </p:cNvPr>
          <p:cNvSpPr>
            <a:spLocks noGrp="1"/>
          </p:cNvSpPr>
          <p:nvPr>
            <p:ph type="body" sz="quarter" idx="12" hasCustomPrompt="1"/>
          </p:nvPr>
        </p:nvSpPr>
        <p:spPr>
          <a:xfrm>
            <a:off x="4260851" y="1713470"/>
            <a:ext cx="7424644" cy="4337706"/>
          </a:xfrm>
          <a:prstGeom prst="rect">
            <a:avLst/>
          </a:prstGeom>
        </p:spPr>
        <p:txBody>
          <a:bodyPr lIns="0" tIns="0" rIns="0" bIns="0" numCol="2" spcCol="360000">
            <a:noAutofit/>
          </a:bodyPr>
          <a:lstStyle>
            <a:lvl1pPr marL="14288" marR="0" indent="-230188" algn="l" defTabSz="914400" rtl="0" eaLnBrk="1" fontAlgn="auto" latinLnBrk="0" hangingPunct="1">
              <a:lnSpc>
                <a:spcPct val="90000"/>
              </a:lnSpc>
              <a:spcBef>
                <a:spcPts val="1000"/>
              </a:spcBef>
              <a:spcAft>
                <a:spcPts val="800"/>
              </a:spcAft>
              <a:buClrTx/>
              <a:buSzTx/>
              <a:buFont typeface="Arial" panose="020B0604020202020204" pitchFamily="34" charset="0"/>
              <a:buNone/>
              <a:tabLst>
                <a:tab pos="439738" algn="l"/>
              </a:tabLst>
              <a:defRPr sz="1600" b="0" i="0">
                <a:solidFill>
                  <a:srgbClr val="717171"/>
                </a:solidFill>
                <a:latin typeface="Montserrat" pitchFamily="2" charset="77"/>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	Click to edit Master text styles</a:t>
            </a:r>
          </a:p>
          <a:p>
            <a:pPr lvl="0"/>
            <a:r>
              <a:rPr lang="en-US"/>
              <a:t>#	Click to edit Master text styles</a:t>
            </a:r>
          </a:p>
          <a:p>
            <a:pPr lvl="0"/>
            <a:r>
              <a:rPr lang="en-US"/>
              <a:t>#	Click to edit Master text styles</a:t>
            </a:r>
          </a:p>
        </p:txBody>
      </p:sp>
    </p:spTree>
    <p:extLst>
      <p:ext uri="{BB962C8B-B14F-4D97-AF65-F5344CB8AC3E}">
        <p14:creationId xmlns:p14="http://schemas.microsoft.com/office/powerpoint/2010/main" val="3968229900"/>
      </p:ext>
    </p:extLst>
  </p:cSld>
  <p:clrMapOvr>
    <a:masterClrMapping/>
  </p:clrMapOvr>
  <p:extLst>
    <p:ext uri="{DCECCB84-F9BA-43D5-87BE-67443E8EF086}">
      <p15:sldGuideLst xmlns:p15="http://schemas.microsoft.com/office/powerpoint/2012/main">
        <p15:guide id="1" orient="horz" pos="118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nalysts Persp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530021"/>
            <a:ext cx="5706969" cy="1130188"/>
          </a:xfrm>
        </p:spPr>
        <p:txBody>
          <a:bodyPr>
            <a:noAutofit/>
          </a:bodyPr>
          <a:lstStyle>
            <a:lvl1pPr>
              <a:defRPr b="0" i="0">
                <a:solidFill>
                  <a:srgbClr val="717171"/>
                </a:solidFill>
              </a:defRPr>
            </a:lvl1pPr>
          </a:lstStyle>
          <a:p>
            <a:r>
              <a:rPr lang="en-US"/>
              <a:t>Click to edit Master title style</a:t>
            </a:r>
          </a:p>
        </p:txBody>
      </p:sp>
      <p:sp>
        <p:nvSpPr>
          <p:cNvPr id="4" name="Text Placeholder 11">
            <a:extLst>
              <a:ext uri="{FF2B5EF4-FFF2-40B4-BE49-F238E27FC236}">
                <a16:creationId xmlns:a16="http://schemas.microsoft.com/office/drawing/2014/main" id="{04E9795F-CBFB-B94E-B0A4-612B5868B666}"/>
              </a:ext>
            </a:extLst>
          </p:cNvPr>
          <p:cNvSpPr>
            <a:spLocks noGrp="1"/>
          </p:cNvSpPr>
          <p:nvPr>
            <p:ph type="body" sz="quarter" idx="11"/>
          </p:nvPr>
        </p:nvSpPr>
        <p:spPr>
          <a:xfrm>
            <a:off x="367657" y="1667939"/>
            <a:ext cx="4547243" cy="770461"/>
          </a:xfrm>
          <a:prstGeom prst="rect">
            <a:avLst/>
          </a:prstGeom>
        </p:spPr>
        <p:txBody>
          <a:bodyPr lIns="0" tIns="0" rIns="0" bIns="0">
            <a:noAutofit/>
          </a:bodyPr>
          <a:lstStyle>
            <a:lvl1pPr marL="0" indent="0">
              <a:lnSpc>
                <a:spcPts val="2400"/>
              </a:lnSpc>
              <a:buNone/>
              <a:defRPr sz="2000" b="0" i="0" spc="0">
                <a:solidFill>
                  <a:srgbClr val="717171"/>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 name="Text Placeholder 17">
            <a:extLst>
              <a:ext uri="{FF2B5EF4-FFF2-40B4-BE49-F238E27FC236}">
                <a16:creationId xmlns:a16="http://schemas.microsoft.com/office/drawing/2014/main" id="{191A5D26-F935-C243-B55A-263E1DDC326D}"/>
              </a:ext>
            </a:extLst>
          </p:cNvPr>
          <p:cNvSpPr>
            <a:spLocks noGrp="1"/>
          </p:cNvSpPr>
          <p:nvPr>
            <p:ph type="body" sz="quarter" idx="13"/>
          </p:nvPr>
        </p:nvSpPr>
        <p:spPr>
          <a:xfrm>
            <a:off x="5238246" y="5120360"/>
            <a:ext cx="2840037" cy="1269682"/>
          </a:xfrm>
          <a:prstGeom prst="rect">
            <a:avLst/>
          </a:prstGeom>
        </p:spPr>
        <p:txBody>
          <a:bodyPr lIns="0" tIns="0" rIns="0" bIns="0">
            <a:noAutofit/>
          </a:bodyPr>
          <a:lstStyle>
            <a:lvl1pPr marL="0" indent="0">
              <a:lnSpc>
                <a:spcPts val="1600"/>
              </a:lnSpc>
              <a:spcBef>
                <a:spcPts val="0"/>
              </a:spcBef>
              <a:buNone/>
              <a:defRPr sz="1200" b="0" i="0">
                <a:solidFill>
                  <a:srgbClr val="2576B7"/>
                </a:solidFill>
                <a:latin typeface="Montserrat SemiBold" pitchFamily="2" charset="77"/>
                <a:cs typeface="Arial" panose="020B0604020202020204" pitchFamily="34" charset="0"/>
              </a:defRPr>
            </a:lvl1pPr>
            <a:lvl2pPr marL="457200" indent="0">
              <a:lnSpc>
                <a:spcPts val="1600"/>
              </a:lnSpc>
              <a:spcBef>
                <a:spcPts val="0"/>
              </a:spcBef>
              <a:buNone/>
              <a:defRPr sz="1200" b="0" i="0">
                <a:solidFill>
                  <a:srgbClr val="2576B7"/>
                </a:solidFill>
                <a:latin typeface="Montserrat Light" pitchFamily="2" charset="77"/>
                <a:cs typeface="Arial" panose="020B0604020202020204" pitchFamily="34" charset="0"/>
              </a:defRPr>
            </a:lvl2pPr>
            <a:lvl3pPr marL="914400" indent="0">
              <a:lnSpc>
                <a:spcPts val="1600"/>
              </a:lnSpc>
              <a:spcBef>
                <a:spcPts val="0"/>
              </a:spcBef>
              <a:buNone/>
              <a:defRPr sz="1200" b="0" i="0">
                <a:solidFill>
                  <a:srgbClr val="2576B7"/>
                </a:solidFill>
                <a:latin typeface="Montserrat Light" pitchFamily="2" charset="77"/>
                <a:cs typeface="Arial" panose="020B0604020202020204" pitchFamily="34" charset="0"/>
              </a:defRPr>
            </a:lvl3pPr>
            <a:lvl4pPr marL="1371600" indent="0">
              <a:lnSpc>
                <a:spcPts val="1600"/>
              </a:lnSpc>
              <a:spcBef>
                <a:spcPts val="0"/>
              </a:spcBef>
              <a:buNone/>
              <a:defRPr sz="1200" b="0" i="0">
                <a:solidFill>
                  <a:srgbClr val="2576B7"/>
                </a:solidFill>
                <a:latin typeface="Montserrat Light" pitchFamily="2" charset="77"/>
                <a:cs typeface="Arial" panose="020B0604020202020204" pitchFamily="34" charset="0"/>
              </a:defRPr>
            </a:lvl4pPr>
            <a:lvl5pPr marL="1828800" indent="0">
              <a:lnSpc>
                <a:spcPts val="1600"/>
              </a:lnSpc>
              <a:spcBef>
                <a:spcPts val="0"/>
              </a:spcBef>
              <a:buNone/>
              <a:defRPr sz="1200" b="0" i="0">
                <a:solidFill>
                  <a:srgbClr val="2576B7"/>
                </a:solidFill>
                <a:latin typeface="Montserrat Light" pitchFamily="2" charset="77"/>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Holder 6">
            <a:extLst>
              <a:ext uri="{FF2B5EF4-FFF2-40B4-BE49-F238E27FC236}">
                <a16:creationId xmlns:a16="http://schemas.microsoft.com/office/drawing/2014/main" id="{BB9704E0-170B-C546-9571-C2D5EF0C1113}"/>
              </a:ext>
            </a:extLst>
          </p:cNvPr>
          <p:cNvSpPr>
            <a:spLocks noGrp="1"/>
          </p:cNvSpPr>
          <p:nvPr>
            <p:ph type="sldNum" sz="quarter" idx="4"/>
          </p:nvPr>
        </p:nvSpPr>
        <p:spPr>
          <a:xfrm>
            <a:off x="9649607" y="6453854"/>
            <a:ext cx="2240706"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701">
              <a:spcBef>
                <a:spcPts val="161"/>
              </a:spcBef>
              <a:tabLst>
                <a:tab pos="1309603" algn="l"/>
              </a:tabLst>
            </a:pPr>
            <a:r>
              <a:rPr lang="en-CA" spc="-18" dirty="0"/>
              <a:t>Info-</a:t>
            </a:r>
            <a:r>
              <a:rPr lang="en-CA" spc="-103" dirty="0"/>
              <a:t>T</a:t>
            </a:r>
            <a:r>
              <a:rPr lang="en-CA" spc="-15" dirty="0"/>
              <a:t>ec</a:t>
            </a:r>
            <a:r>
              <a:rPr lang="en-CA" spc="6" dirty="0"/>
              <a:t>h</a:t>
            </a:r>
            <a:r>
              <a:rPr lang="en-CA" spc="-39" dirty="0"/>
              <a:t> </a:t>
            </a:r>
            <a:r>
              <a:rPr lang="en-CA" spc="-15" dirty="0"/>
              <a:t>Researc</a:t>
            </a:r>
            <a:r>
              <a:rPr lang="en-CA" spc="6" dirty="0"/>
              <a:t>h</a:t>
            </a:r>
            <a:r>
              <a:rPr lang="en-CA" spc="-39" dirty="0"/>
              <a:t> </a:t>
            </a:r>
            <a:r>
              <a:rPr lang="en-CA" spc="-15" dirty="0"/>
              <a:t>Grou</a:t>
            </a:r>
            <a:r>
              <a:rPr lang="en-CA" spc="6" dirty="0"/>
              <a:t>p   |   </a:t>
            </a:r>
            <a:fld id="{81D60167-4931-47E6-BA6A-407CBD079E47}" type="slidenum">
              <a:rPr spc="6" smtClean="0">
                <a:cs typeface="Arial" panose="020B0604020202020204" pitchFamily="34" charset="0"/>
              </a:rPr>
              <a:pPr marL="7701">
                <a:spcBef>
                  <a:spcPts val="161"/>
                </a:spcBef>
                <a:tabLst>
                  <a:tab pos="1309603" algn="l"/>
                </a:tabLst>
              </a:pPr>
              <a:t>‹#›</a:t>
            </a:fld>
            <a:endParaRPr spc="6" dirty="0">
              <a:cs typeface="Arial" panose="020B0604020202020204" pitchFamily="34" charset="0"/>
            </a:endParaRPr>
          </a:p>
        </p:txBody>
      </p:sp>
      <p:sp>
        <p:nvSpPr>
          <p:cNvPr id="8" name="Text Placeholder 14">
            <a:extLst>
              <a:ext uri="{FF2B5EF4-FFF2-40B4-BE49-F238E27FC236}">
                <a16:creationId xmlns:a16="http://schemas.microsoft.com/office/drawing/2014/main" id="{D7149EE9-D7CB-2245-A969-E3DC476D8DF6}"/>
              </a:ext>
            </a:extLst>
          </p:cNvPr>
          <p:cNvSpPr>
            <a:spLocks noGrp="1"/>
          </p:cNvSpPr>
          <p:nvPr>
            <p:ph type="body" sz="quarter" idx="12"/>
          </p:nvPr>
        </p:nvSpPr>
        <p:spPr>
          <a:xfrm>
            <a:off x="5238006" y="1713470"/>
            <a:ext cx="6655543" cy="2992094"/>
          </a:xfrm>
          <a:prstGeom prst="rect">
            <a:avLst/>
          </a:prstGeom>
        </p:spPr>
        <p:txBody>
          <a:bodyPr lIns="0" tIns="0" rIns="0" bIns="0" numCol="2" spcCol="360000">
            <a:noAutofit/>
          </a:bodyPr>
          <a:lstStyle>
            <a:lvl1pPr marL="0" indent="0">
              <a:lnSpc>
                <a:spcPts val="1800"/>
              </a:lnSpc>
              <a:buNone/>
              <a:defRPr sz="1400" b="0" i="0">
                <a:solidFill>
                  <a:srgbClr val="4A4A4A"/>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207646507"/>
      </p:ext>
    </p:extLst>
  </p:cSld>
  <p:clrMapOvr>
    <a:masterClrMapping/>
  </p:clrMapOvr>
  <p:extLst>
    <p:ext uri="{DCECCB84-F9BA-43D5-87BE-67443E8EF086}">
      <p15:sldGuideLst xmlns:p15="http://schemas.microsoft.com/office/powerpoint/2012/main">
        <p15:guide id="1" orient="horz" pos="138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ecSummary-Summar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7843B22-DB73-FB4A-AF61-56B849B8CF50}"/>
              </a:ext>
            </a:extLst>
          </p:cNvPr>
          <p:cNvPicPr>
            <a:picLocks noChangeAspect="1"/>
          </p:cNvPicPr>
          <p:nvPr userDrawn="1"/>
        </p:nvPicPr>
        <p:blipFill>
          <a:blip r:embed="rId2" cstate="screen">
            <a:alphaModFix amt="50000"/>
            <a:extLst>
              <a:ext uri="{28A0092B-C50C-407E-A947-70E740481C1C}">
                <a14:useLocalDpi xmlns:a14="http://schemas.microsoft.com/office/drawing/2010/main"/>
              </a:ext>
            </a:extLst>
          </a:blip>
          <a:stretch>
            <a:fillRect/>
          </a:stretch>
        </p:blipFill>
        <p:spPr>
          <a:xfrm>
            <a:off x="-853710" y="3098799"/>
            <a:ext cx="5994371" cy="3373199"/>
          </a:xfrm>
          <a:prstGeom prst="rect">
            <a:avLst/>
          </a:prstGeom>
        </p:spPr>
      </p:pic>
      <p:pic>
        <p:nvPicPr>
          <p:cNvPr id="11" name="Picture 10">
            <a:extLst>
              <a:ext uri="{FF2B5EF4-FFF2-40B4-BE49-F238E27FC236}">
                <a16:creationId xmlns:a16="http://schemas.microsoft.com/office/drawing/2014/main" id="{D264865B-20ED-6B48-89EC-5A740BB89DF8}"/>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3086894" y="2997199"/>
            <a:ext cx="5994372" cy="3373199"/>
          </a:xfrm>
          <a:prstGeom prst="rect">
            <a:avLst/>
          </a:prstGeom>
        </p:spPr>
      </p:pic>
      <p:pic>
        <p:nvPicPr>
          <p:cNvPr id="12" name="Picture 11">
            <a:extLst>
              <a:ext uri="{FF2B5EF4-FFF2-40B4-BE49-F238E27FC236}">
                <a16:creationId xmlns:a16="http://schemas.microsoft.com/office/drawing/2014/main" id="{6A48CFC1-263B-7747-9BE4-745AFC9F5B25}"/>
              </a:ext>
            </a:extLst>
          </p:cNvPr>
          <p:cNvPicPr>
            <a:picLocks noChangeAspect="1"/>
          </p:cNvPicPr>
          <p:nvPr userDrawn="1"/>
        </p:nvPicPr>
        <p:blipFill>
          <a:blip r:embed="rId4" cstate="screen">
            <a:alphaModFix amt="50000"/>
            <a:extLst>
              <a:ext uri="{28A0092B-C50C-407E-A947-70E740481C1C}">
                <a14:useLocalDpi xmlns:a14="http://schemas.microsoft.com/office/drawing/2010/main"/>
              </a:ext>
            </a:extLst>
          </a:blip>
          <a:stretch>
            <a:fillRect/>
          </a:stretch>
        </p:blipFill>
        <p:spPr>
          <a:xfrm>
            <a:off x="6934995" y="2997199"/>
            <a:ext cx="5994637" cy="3373349"/>
          </a:xfrm>
          <a:prstGeom prst="rect">
            <a:avLst/>
          </a:prstGeom>
        </p:spPr>
      </p:pic>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530021"/>
            <a:ext cx="4510971" cy="1163598"/>
          </a:xfrm>
        </p:spPr>
        <p:txBody>
          <a:bodyPr>
            <a:noAutofit/>
          </a:bodyPr>
          <a:lstStyle>
            <a:lvl1pPr>
              <a:defRPr b="0" i="0">
                <a:solidFill>
                  <a:srgbClr val="717171"/>
                </a:solidFill>
              </a:defRPr>
            </a:lvl1pPr>
          </a:lstStyle>
          <a:p>
            <a:r>
              <a:rPr lang="en-US"/>
              <a:t>Click to edit Master title style</a:t>
            </a:r>
          </a:p>
        </p:txBody>
      </p:sp>
      <p:sp>
        <p:nvSpPr>
          <p:cNvPr id="5" name="Text Placeholder 14">
            <a:extLst>
              <a:ext uri="{FF2B5EF4-FFF2-40B4-BE49-F238E27FC236}">
                <a16:creationId xmlns:a16="http://schemas.microsoft.com/office/drawing/2014/main" id="{F757EF6B-F638-A24D-9746-2B871D5BA5B9}"/>
              </a:ext>
            </a:extLst>
          </p:cNvPr>
          <p:cNvSpPr>
            <a:spLocks noGrp="1"/>
          </p:cNvSpPr>
          <p:nvPr>
            <p:ph type="body" sz="quarter" idx="12"/>
          </p:nvPr>
        </p:nvSpPr>
        <p:spPr>
          <a:xfrm>
            <a:off x="368194" y="2702692"/>
            <a:ext cx="3566173" cy="3240908"/>
          </a:xfrm>
          <a:prstGeom prst="rect">
            <a:avLst/>
          </a:prstGeom>
        </p:spPr>
        <p:txBody>
          <a:bodyPr lIns="0" tIns="0" rIns="0" bIns="0">
            <a:noAutofit/>
          </a:bodyPr>
          <a:lstStyle>
            <a:lvl1pPr marL="0" indent="0">
              <a:lnSpc>
                <a:spcPts val="1700"/>
              </a:lnSpc>
              <a:buNone/>
              <a:defRPr sz="1400" b="0" i="0">
                <a:solidFill>
                  <a:srgbClr val="4A4A4A"/>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368194" y="2211427"/>
            <a:ext cx="3542400" cy="297314"/>
          </a:xfrm>
          <a:prstGeom prst="rect">
            <a:avLst/>
          </a:prstGeom>
        </p:spPr>
        <p:txBody>
          <a:bodyPr lIns="0" tIns="0" rIns="0" bIns="0">
            <a:noAutofit/>
          </a:bodyPr>
          <a:lstStyle>
            <a:lvl1pPr marL="0" indent="0" algn="l">
              <a:buNone/>
              <a:defRPr sz="1800" b="0" i="0">
                <a:solidFill>
                  <a:srgbClr val="B3252E"/>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5" name="Text Placeholder 14">
            <a:extLst>
              <a:ext uri="{FF2B5EF4-FFF2-40B4-BE49-F238E27FC236}">
                <a16:creationId xmlns:a16="http://schemas.microsoft.com/office/drawing/2014/main" id="{6FA60A94-BDD7-CD42-AD29-7AFB8051590D}"/>
              </a:ext>
            </a:extLst>
          </p:cNvPr>
          <p:cNvSpPr>
            <a:spLocks noGrp="1"/>
          </p:cNvSpPr>
          <p:nvPr>
            <p:ph type="body" sz="quarter" idx="14"/>
          </p:nvPr>
        </p:nvSpPr>
        <p:spPr>
          <a:xfrm>
            <a:off x="4267994" y="2702692"/>
            <a:ext cx="3542400" cy="3240908"/>
          </a:xfrm>
          <a:prstGeom prst="rect">
            <a:avLst/>
          </a:prstGeom>
        </p:spPr>
        <p:txBody>
          <a:bodyPr lIns="0" tIns="0" rIns="0" bIns="0">
            <a:noAutofit/>
          </a:bodyPr>
          <a:lstStyle>
            <a:lvl1pPr marL="0" indent="0">
              <a:lnSpc>
                <a:spcPts val="1700"/>
              </a:lnSpc>
              <a:buNone/>
              <a:defRPr sz="1400" b="0" i="0">
                <a:solidFill>
                  <a:srgbClr val="4A4A4A"/>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2">
            <a:extLst>
              <a:ext uri="{FF2B5EF4-FFF2-40B4-BE49-F238E27FC236}">
                <a16:creationId xmlns:a16="http://schemas.microsoft.com/office/drawing/2014/main" id="{9BDD2CC1-5E1E-A249-A7A5-AE4A1333D147}"/>
              </a:ext>
            </a:extLst>
          </p:cNvPr>
          <p:cNvSpPr>
            <a:spLocks noGrp="1"/>
          </p:cNvSpPr>
          <p:nvPr>
            <p:ph type="body" sz="quarter" idx="15"/>
          </p:nvPr>
        </p:nvSpPr>
        <p:spPr>
          <a:xfrm>
            <a:off x="4267994" y="2211427"/>
            <a:ext cx="3542400" cy="297314"/>
          </a:xfrm>
          <a:prstGeom prst="rect">
            <a:avLst/>
          </a:prstGeom>
        </p:spPr>
        <p:txBody>
          <a:bodyPr lIns="0" tIns="0" rIns="0" bIns="0">
            <a:noAutofit/>
          </a:bodyPr>
          <a:lstStyle>
            <a:lvl1pPr marL="0" indent="0" algn="l">
              <a:buNone/>
              <a:defRPr sz="1800" b="0" i="0">
                <a:solidFill>
                  <a:srgbClr val="F17A26"/>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7" name="Text Placeholder 14">
            <a:extLst>
              <a:ext uri="{FF2B5EF4-FFF2-40B4-BE49-F238E27FC236}">
                <a16:creationId xmlns:a16="http://schemas.microsoft.com/office/drawing/2014/main" id="{43436B9A-1402-5E4D-97F0-E6F15B6C3293}"/>
              </a:ext>
            </a:extLst>
          </p:cNvPr>
          <p:cNvSpPr>
            <a:spLocks noGrp="1"/>
          </p:cNvSpPr>
          <p:nvPr>
            <p:ph type="body" sz="quarter" idx="16"/>
          </p:nvPr>
        </p:nvSpPr>
        <p:spPr>
          <a:xfrm>
            <a:off x="8130748" y="2702692"/>
            <a:ext cx="3542400" cy="3240908"/>
          </a:xfrm>
          <a:prstGeom prst="rect">
            <a:avLst/>
          </a:prstGeom>
        </p:spPr>
        <p:txBody>
          <a:bodyPr lIns="0" tIns="0" rIns="0" bIns="0">
            <a:noAutofit/>
          </a:bodyPr>
          <a:lstStyle>
            <a:lvl1pPr marL="0" indent="0">
              <a:lnSpc>
                <a:spcPts val="1700"/>
              </a:lnSpc>
              <a:buNone/>
              <a:defRPr sz="1400" b="0" i="0">
                <a:solidFill>
                  <a:srgbClr val="4A4A4A"/>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8" name="Text Placeholder 12">
            <a:extLst>
              <a:ext uri="{FF2B5EF4-FFF2-40B4-BE49-F238E27FC236}">
                <a16:creationId xmlns:a16="http://schemas.microsoft.com/office/drawing/2014/main" id="{DE52E9E9-EF0F-F148-B77C-A1985515528A}"/>
              </a:ext>
            </a:extLst>
          </p:cNvPr>
          <p:cNvSpPr>
            <a:spLocks noGrp="1"/>
          </p:cNvSpPr>
          <p:nvPr>
            <p:ph type="body" sz="quarter" idx="17"/>
          </p:nvPr>
        </p:nvSpPr>
        <p:spPr>
          <a:xfrm>
            <a:off x="8130748" y="2211427"/>
            <a:ext cx="3542400" cy="297314"/>
          </a:xfrm>
          <a:prstGeom prst="rect">
            <a:avLst/>
          </a:prstGeom>
        </p:spPr>
        <p:txBody>
          <a:bodyPr lIns="0" tIns="0" rIns="0" bIns="0">
            <a:noAutofit/>
          </a:bodyPr>
          <a:lstStyle>
            <a:lvl1pPr marL="0" indent="0" algn="l">
              <a:buNone/>
              <a:defRPr sz="1800" b="0" i="0">
                <a:solidFill>
                  <a:srgbClr val="2B9E48"/>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Holder 6">
            <a:extLst>
              <a:ext uri="{FF2B5EF4-FFF2-40B4-BE49-F238E27FC236}">
                <a16:creationId xmlns:a16="http://schemas.microsoft.com/office/drawing/2014/main" id="{66B6D213-184E-C642-B783-217F15ADEF83}"/>
              </a:ext>
            </a:extLst>
          </p:cNvPr>
          <p:cNvSpPr>
            <a:spLocks noGrp="1"/>
          </p:cNvSpPr>
          <p:nvPr>
            <p:ph type="sldNum" sz="quarter" idx="4"/>
          </p:nvPr>
        </p:nvSpPr>
        <p:spPr>
          <a:xfrm>
            <a:off x="9649607" y="6453854"/>
            <a:ext cx="2240706"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701">
              <a:spcBef>
                <a:spcPts val="161"/>
              </a:spcBef>
              <a:tabLst>
                <a:tab pos="1309603" algn="l"/>
              </a:tabLst>
            </a:pPr>
            <a:r>
              <a:rPr lang="en-CA" spc="-18" dirty="0"/>
              <a:t>Info-</a:t>
            </a:r>
            <a:r>
              <a:rPr lang="en-CA" spc="-103" dirty="0"/>
              <a:t>T</a:t>
            </a:r>
            <a:r>
              <a:rPr lang="en-CA" spc="-15" dirty="0"/>
              <a:t>ec</a:t>
            </a:r>
            <a:r>
              <a:rPr lang="en-CA" spc="6" dirty="0"/>
              <a:t>h</a:t>
            </a:r>
            <a:r>
              <a:rPr lang="en-CA" spc="-39" dirty="0"/>
              <a:t> </a:t>
            </a:r>
            <a:r>
              <a:rPr lang="en-CA" spc="-15" dirty="0"/>
              <a:t>Researc</a:t>
            </a:r>
            <a:r>
              <a:rPr lang="en-CA" spc="6" dirty="0"/>
              <a:t>h</a:t>
            </a:r>
            <a:r>
              <a:rPr lang="en-CA" spc="-39" dirty="0"/>
              <a:t> </a:t>
            </a:r>
            <a:r>
              <a:rPr lang="en-CA" spc="-15" dirty="0"/>
              <a:t>Grou</a:t>
            </a:r>
            <a:r>
              <a:rPr lang="en-CA" spc="6" dirty="0"/>
              <a:t>p   |   </a:t>
            </a:r>
            <a:fld id="{81D60167-4931-47E6-BA6A-407CBD079E47}" type="slidenum">
              <a:rPr spc="6" smtClean="0">
                <a:cs typeface="Arial" panose="020B0604020202020204" pitchFamily="34" charset="0"/>
              </a:rPr>
              <a:pPr marL="7701">
                <a:spcBef>
                  <a:spcPts val="161"/>
                </a:spcBef>
                <a:tabLst>
                  <a:tab pos="1309603" algn="l"/>
                </a:tabLst>
              </a:pPr>
              <a:t>‹#›</a:t>
            </a:fld>
            <a:endParaRPr spc="6" dirty="0">
              <a:cs typeface="Arial" panose="020B0604020202020204" pitchFamily="34" charset="0"/>
            </a:endParaRPr>
          </a:p>
        </p:txBody>
      </p:sp>
      <p:sp>
        <p:nvSpPr>
          <p:cNvPr id="14" name="Rectangle 13">
            <a:extLst>
              <a:ext uri="{FF2B5EF4-FFF2-40B4-BE49-F238E27FC236}">
                <a16:creationId xmlns:a16="http://schemas.microsoft.com/office/drawing/2014/main" id="{CD5E3FEE-06D8-DA49-9BD8-99B16B3F54FF}"/>
              </a:ext>
            </a:extLst>
          </p:cNvPr>
          <p:cNvSpPr/>
          <p:nvPr userDrawn="1"/>
        </p:nvSpPr>
        <p:spPr>
          <a:xfrm>
            <a:off x="370864" y="6015893"/>
            <a:ext cx="3708401" cy="54000"/>
          </a:xfrm>
          <a:prstGeom prst="rect">
            <a:avLst/>
          </a:prstGeom>
          <a:solidFill>
            <a:srgbClr val="B32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sp>
        <p:nvSpPr>
          <p:cNvPr id="15" name="Rectangle 14">
            <a:extLst>
              <a:ext uri="{FF2B5EF4-FFF2-40B4-BE49-F238E27FC236}">
                <a16:creationId xmlns:a16="http://schemas.microsoft.com/office/drawing/2014/main" id="{159A8C4E-1D12-3343-8950-06AEA4719481}"/>
              </a:ext>
            </a:extLst>
          </p:cNvPr>
          <p:cNvSpPr/>
          <p:nvPr userDrawn="1"/>
        </p:nvSpPr>
        <p:spPr>
          <a:xfrm>
            <a:off x="4260850" y="6015893"/>
            <a:ext cx="3708401" cy="54000"/>
          </a:xfrm>
          <a:prstGeom prst="rect">
            <a:avLst/>
          </a:prstGeom>
          <a:solidFill>
            <a:srgbClr val="F17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sp>
        <p:nvSpPr>
          <p:cNvPr id="16" name="Rectangle 15">
            <a:extLst>
              <a:ext uri="{FF2B5EF4-FFF2-40B4-BE49-F238E27FC236}">
                <a16:creationId xmlns:a16="http://schemas.microsoft.com/office/drawing/2014/main" id="{259731F1-EBC2-DF47-883A-559B7713145E}"/>
              </a:ext>
            </a:extLst>
          </p:cNvPr>
          <p:cNvSpPr/>
          <p:nvPr userDrawn="1"/>
        </p:nvSpPr>
        <p:spPr>
          <a:xfrm>
            <a:off x="8169825" y="6015893"/>
            <a:ext cx="3708401" cy="54000"/>
          </a:xfrm>
          <a:prstGeom prst="rect">
            <a:avLst/>
          </a:prstGeom>
          <a:solidFill>
            <a:srgbClr val="2B9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spTree>
    <p:extLst>
      <p:ext uri="{BB962C8B-B14F-4D97-AF65-F5344CB8AC3E}">
        <p14:creationId xmlns:p14="http://schemas.microsoft.com/office/powerpoint/2010/main" val="1805014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cSummary-Insigh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337839D-3E87-9946-9EF1-9F4ECADABFBD}"/>
              </a:ext>
            </a:extLst>
          </p:cNvPr>
          <p:cNvSpPr/>
          <p:nvPr userDrawn="1"/>
        </p:nvSpPr>
        <p:spPr>
          <a:xfrm>
            <a:off x="1" y="0"/>
            <a:ext cx="3293806" cy="6858000"/>
          </a:xfrm>
          <a:prstGeom prst="rect">
            <a:avLst/>
          </a:prstGeom>
          <a:gradFill>
            <a:gsLst>
              <a:gs pos="21000">
                <a:srgbClr val="2576B7"/>
              </a:gs>
              <a:gs pos="87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530021"/>
            <a:ext cx="2644071" cy="1163598"/>
          </a:xfrm>
        </p:spPr>
        <p:txBody>
          <a:bodyPr>
            <a:noAutofit/>
          </a:bodyPr>
          <a:lstStyle>
            <a:lvl1pPr>
              <a:defRPr b="0" i="0">
                <a:solidFill>
                  <a:schemeClr val="bg1"/>
                </a:solidFill>
              </a:defRPr>
            </a:lvl1pPr>
          </a:lstStyle>
          <a:p>
            <a:r>
              <a:rPr lang="en-US"/>
              <a:t>Click to edit Master title style</a:t>
            </a:r>
          </a:p>
        </p:txBody>
      </p:sp>
      <p:sp>
        <p:nvSpPr>
          <p:cNvPr id="5" name="Text Placeholder 14">
            <a:extLst>
              <a:ext uri="{FF2B5EF4-FFF2-40B4-BE49-F238E27FC236}">
                <a16:creationId xmlns:a16="http://schemas.microsoft.com/office/drawing/2014/main" id="{F757EF6B-F638-A24D-9746-2B871D5BA5B9}"/>
              </a:ext>
            </a:extLst>
          </p:cNvPr>
          <p:cNvSpPr>
            <a:spLocks noGrp="1"/>
          </p:cNvSpPr>
          <p:nvPr>
            <p:ph type="body" sz="quarter" idx="12"/>
          </p:nvPr>
        </p:nvSpPr>
        <p:spPr>
          <a:xfrm>
            <a:off x="5249582" y="1724205"/>
            <a:ext cx="6261100" cy="1355344"/>
          </a:xfrm>
          <a:prstGeom prst="rect">
            <a:avLst/>
          </a:prstGeom>
        </p:spPr>
        <p:txBody>
          <a:bodyPr lIns="0" tIns="0" rIns="0" bIns="0">
            <a:noAutofit/>
          </a:bodyPr>
          <a:lstStyle>
            <a:lvl1pPr marL="0" indent="0">
              <a:lnSpc>
                <a:spcPts val="1800"/>
              </a:lnSpc>
              <a:buNone/>
              <a:defRPr sz="1400" b="0" i="0">
                <a:solidFill>
                  <a:srgbClr val="4A4A4A"/>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pic>
        <p:nvPicPr>
          <p:cNvPr id="10" name="Picture 9" descr="A close up of a logo&#10;&#10;Description automatically generated">
            <a:extLst>
              <a:ext uri="{FF2B5EF4-FFF2-40B4-BE49-F238E27FC236}">
                <a16:creationId xmlns:a16="http://schemas.microsoft.com/office/drawing/2014/main" id="{E5D50CBB-3A71-9340-95F5-5C848CF4D0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727" r="29802" b="15666"/>
          <a:stretch/>
        </p:blipFill>
        <p:spPr>
          <a:xfrm>
            <a:off x="0" y="2094271"/>
            <a:ext cx="3259394" cy="4763729"/>
          </a:xfrm>
          <a:prstGeom prst="rect">
            <a:avLst/>
          </a:prstGeom>
        </p:spPr>
      </p:pic>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3646192" y="1696509"/>
            <a:ext cx="1363689" cy="1456894"/>
          </a:xfrm>
          <a:prstGeom prst="rect">
            <a:avLst/>
          </a:prstGeom>
        </p:spPr>
        <p:txBody>
          <a:bodyPr lIns="0" tIns="0" rIns="0" bIns="0">
            <a:noAutofit/>
          </a:bodyPr>
          <a:lstStyle>
            <a:lvl1pPr marL="0" indent="0" algn="r">
              <a:buNone/>
              <a:defRPr sz="1800" b="0" i="0">
                <a:solidFill>
                  <a:srgbClr val="2576B7"/>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4" name="Text Placeholder 14">
            <a:extLst>
              <a:ext uri="{FF2B5EF4-FFF2-40B4-BE49-F238E27FC236}">
                <a16:creationId xmlns:a16="http://schemas.microsoft.com/office/drawing/2014/main" id="{DD35CD4B-BBFE-0547-81ED-4B5083DCFA58}"/>
              </a:ext>
            </a:extLst>
          </p:cNvPr>
          <p:cNvSpPr>
            <a:spLocks noGrp="1"/>
          </p:cNvSpPr>
          <p:nvPr>
            <p:ph type="body" sz="quarter" idx="14"/>
          </p:nvPr>
        </p:nvSpPr>
        <p:spPr>
          <a:xfrm>
            <a:off x="5249582" y="3312159"/>
            <a:ext cx="6261100" cy="1363579"/>
          </a:xfrm>
          <a:prstGeom prst="rect">
            <a:avLst/>
          </a:prstGeom>
        </p:spPr>
        <p:txBody>
          <a:bodyPr lIns="0" tIns="0" rIns="0" bIns="0">
            <a:noAutofit/>
          </a:bodyPr>
          <a:lstStyle>
            <a:lvl1pPr marL="0" indent="0">
              <a:lnSpc>
                <a:spcPts val="1800"/>
              </a:lnSpc>
              <a:buNone/>
              <a:defRPr sz="1400" b="0" i="0">
                <a:solidFill>
                  <a:srgbClr val="4A4A4A"/>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Text Placeholder 12">
            <a:extLst>
              <a:ext uri="{FF2B5EF4-FFF2-40B4-BE49-F238E27FC236}">
                <a16:creationId xmlns:a16="http://schemas.microsoft.com/office/drawing/2014/main" id="{51E67745-F8B6-7742-9C85-BF94D59B17E3}"/>
              </a:ext>
            </a:extLst>
          </p:cNvPr>
          <p:cNvSpPr>
            <a:spLocks noGrp="1"/>
          </p:cNvSpPr>
          <p:nvPr>
            <p:ph type="body" sz="quarter" idx="15"/>
          </p:nvPr>
        </p:nvSpPr>
        <p:spPr>
          <a:xfrm>
            <a:off x="3646192" y="3274525"/>
            <a:ext cx="1363689" cy="1456894"/>
          </a:xfrm>
          <a:prstGeom prst="rect">
            <a:avLst/>
          </a:prstGeom>
        </p:spPr>
        <p:txBody>
          <a:bodyPr lIns="0" tIns="0" rIns="0" bIns="0">
            <a:noAutofit/>
          </a:bodyPr>
          <a:lstStyle>
            <a:lvl1pPr marL="0" indent="0" algn="r">
              <a:buNone/>
              <a:defRPr sz="1800" b="0" i="0">
                <a:solidFill>
                  <a:srgbClr val="2576B7"/>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Text Placeholder 14">
            <a:extLst>
              <a:ext uri="{FF2B5EF4-FFF2-40B4-BE49-F238E27FC236}">
                <a16:creationId xmlns:a16="http://schemas.microsoft.com/office/drawing/2014/main" id="{D26860A0-72F9-5841-B7D9-167FC6DD9A13}"/>
              </a:ext>
            </a:extLst>
          </p:cNvPr>
          <p:cNvSpPr>
            <a:spLocks noGrp="1"/>
          </p:cNvSpPr>
          <p:nvPr>
            <p:ph type="body" sz="quarter" idx="16"/>
          </p:nvPr>
        </p:nvSpPr>
        <p:spPr>
          <a:xfrm>
            <a:off x="5249582" y="4904340"/>
            <a:ext cx="6261100" cy="1367588"/>
          </a:xfrm>
          <a:prstGeom prst="rect">
            <a:avLst/>
          </a:prstGeom>
        </p:spPr>
        <p:txBody>
          <a:bodyPr lIns="0" tIns="0" rIns="0" bIns="0">
            <a:noAutofit/>
          </a:bodyPr>
          <a:lstStyle>
            <a:lvl1pPr marL="0" indent="0">
              <a:lnSpc>
                <a:spcPts val="1800"/>
              </a:lnSpc>
              <a:buNone/>
              <a:defRPr sz="1400" b="0" i="0">
                <a:solidFill>
                  <a:srgbClr val="4A4A4A"/>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7" name="Text Placeholder 12">
            <a:extLst>
              <a:ext uri="{FF2B5EF4-FFF2-40B4-BE49-F238E27FC236}">
                <a16:creationId xmlns:a16="http://schemas.microsoft.com/office/drawing/2014/main" id="{FD5BBA39-4C80-D648-B340-F00E0C6C3B2C}"/>
              </a:ext>
            </a:extLst>
          </p:cNvPr>
          <p:cNvSpPr>
            <a:spLocks noGrp="1"/>
          </p:cNvSpPr>
          <p:nvPr>
            <p:ph type="body" sz="quarter" idx="17"/>
          </p:nvPr>
        </p:nvSpPr>
        <p:spPr>
          <a:xfrm>
            <a:off x="3646192" y="4876644"/>
            <a:ext cx="1363689" cy="1456894"/>
          </a:xfrm>
          <a:prstGeom prst="rect">
            <a:avLst/>
          </a:prstGeom>
        </p:spPr>
        <p:txBody>
          <a:bodyPr lIns="0" tIns="0" rIns="0" bIns="0">
            <a:noAutofit/>
          </a:bodyPr>
          <a:lstStyle>
            <a:lvl1pPr marL="0" indent="0" algn="r">
              <a:buNone/>
              <a:defRPr sz="1800" b="0" i="0">
                <a:solidFill>
                  <a:srgbClr val="2576B7"/>
                </a:solidFill>
                <a:latin typeface="Exo" panose="02000503000000000000"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8" name="Holder 6">
            <a:extLst>
              <a:ext uri="{FF2B5EF4-FFF2-40B4-BE49-F238E27FC236}">
                <a16:creationId xmlns:a16="http://schemas.microsoft.com/office/drawing/2014/main" id="{449FD7C3-ED96-8449-A5E9-81285C8A2010}"/>
              </a:ext>
            </a:extLst>
          </p:cNvPr>
          <p:cNvSpPr>
            <a:spLocks noGrp="1"/>
          </p:cNvSpPr>
          <p:nvPr>
            <p:ph type="sldNum" sz="quarter" idx="4"/>
          </p:nvPr>
        </p:nvSpPr>
        <p:spPr>
          <a:xfrm>
            <a:off x="9649607" y="6453854"/>
            <a:ext cx="2240706"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701">
              <a:spcBef>
                <a:spcPts val="161"/>
              </a:spcBef>
              <a:tabLst>
                <a:tab pos="1309603" algn="l"/>
              </a:tabLst>
            </a:pPr>
            <a:r>
              <a:rPr lang="en-CA" spc="-18" dirty="0"/>
              <a:t>Info-</a:t>
            </a:r>
            <a:r>
              <a:rPr lang="en-CA" spc="-103" dirty="0"/>
              <a:t>T</a:t>
            </a:r>
            <a:r>
              <a:rPr lang="en-CA" spc="-15" dirty="0"/>
              <a:t>ec</a:t>
            </a:r>
            <a:r>
              <a:rPr lang="en-CA" spc="6" dirty="0"/>
              <a:t>h</a:t>
            </a:r>
            <a:r>
              <a:rPr lang="en-CA" spc="-39" dirty="0"/>
              <a:t> </a:t>
            </a:r>
            <a:r>
              <a:rPr lang="en-CA" spc="-15" dirty="0"/>
              <a:t>Researc</a:t>
            </a:r>
            <a:r>
              <a:rPr lang="en-CA" spc="6" dirty="0"/>
              <a:t>h</a:t>
            </a:r>
            <a:r>
              <a:rPr lang="en-CA" spc="-39" dirty="0"/>
              <a:t> </a:t>
            </a:r>
            <a:r>
              <a:rPr lang="en-CA" spc="-15" dirty="0"/>
              <a:t>Grou</a:t>
            </a:r>
            <a:r>
              <a:rPr lang="en-CA" spc="6" dirty="0"/>
              <a:t>p   |   </a:t>
            </a:r>
            <a:fld id="{81D60167-4931-47E6-BA6A-407CBD079E47}" type="slidenum">
              <a:rPr spc="6" smtClean="0">
                <a:cs typeface="Arial" panose="020B0604020202020204" pitchFamily="34" charset="0"/>
              </a:rPr>
              <a:pPr marL="7701">
                <a:spcBef>
                  <a:spcPts val="161"/>
                </a:spcBef>
                <a:tabLst>
                  <a:tab pos="1309603" algn="l"/>
                </a:tabLst>
              </a:pPr>
              <a:t>‹#›</a:t>
            </a:fld>
            <a:endParaRPr spc="6" dirty="0">
              <a:cs typeface="Arial" panose="020B0604020202020204" pitchFamily="34" charset="0"/>
            </a:endParaRPr>
          </a:p>
        </p:txBody>
      </p:sp>
      <p:sp>
        <p:nvSpPr>
          <p:cNvPr id="24" name="Text Placeholder 11">
            <a:extLst>
              <a:ext uri="{FF2B5EF4-FFF2-40B4-BE49-F238E27FC236}">
                <a16:creationId xmlns:a16="http://schemas.microsoft.com/office/drawing/2014/main" id="{D313ADEA-A1F4-A542-85A5-487F1DAC52A4}"/>
              </a:ext>
            </a:extLst>
          </p:cNvPr>
          <p:cNvSpPr>
            <a:spLocks noGrp="1"/>
          </p:cNvSpPr>
          <p:nvPr>
            <p:ph type="body" sz="quarter" idx="11"/>
          </p:nvPr>
        </p:nvSpPr>
        <p:spPr>
          <a:xfrm>
            <a:off x="367657" y="1643564"/>
            <a:ext cx="1938567" cy="1689100"/>
          </a:xfrm>
          <a:prstGeom prst="rect">
            <a:avLst/>
          </a:prstGeom>
        </p:spPr>
        <p:txBody>
          <a:bodyPr lIns="0" tIns="0" rIns="0" bIns="0">
            <a:noAutofit/>
          </a:bodyPr>
          <a:lstStyle>
            <a:lvl1pPr marL="0" indent="0">
              <a:lnSpc>
                <a:spcPts val="2400"/>
              </a:lnSpc>
              <a:buNone/>
              <a:defRPr sz="2000" b="0" i="0" spc="0">
                <a:solidFill>
                  <a:schemeClr val="bg1"/>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003373356"/>
      </p:ext>
    </p:extLst>
  </p:cSld>
  <p:clrMapOvr>
    <a:masterClrMapping/>
  </p:clrMapOvr>
  <p:extLst>
    <p:ext uri="{DCECCB84-F9BA-43D5-87BE-67443E8EF086}">
      <p15:sldGuideLst xmlns:p15="http://schemas.microsoft.com/office/powerpoint/2012/main">
        <p15:guide id="1" orient="horz" pos="118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seStu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F603-5D1D-774A-BC2E-2BB19F77B19A}"/>
              </a:ext>
            </a:extLst>
          </p:cNvPr>
          <p:cNvSpPr>
            <a:spLocks noGrp="1"/>
          </p:cNvSpPr>
          <p:nvPr>
            <p:ph type="title" hasCustomPrompt="1"/>
          </p:nvPr>
        </p:nvSpPr>
        <p:spPr>
          <a:xfrm>
            <a:off x="354106" y="530021"/>
            <a:ext cx="4983207" cy="1130188"/>
          </a:xfrm>
        </p:spPr>
        <p:txBody>
          <a:bodyPr>
            <a:noAutofit/>
          </a:bodyPr>
          <a:lstStyle>
            <a:lvl1pPr>
              <a:defRPr b="0" i="0">
                <a:solidFill>
                  <a:srgbClr val="717171"/>
                </a:solidFill>
              </a:defRPr>
            </a:lvl1pPr>
          </a:lstStyle>
          <a:p>
            <a:r>
              <a:rPr lang="en-CA" spc="-85">
                <a:solidFill>
                  <a:srgbClr val="636363"/>
                </a:solidFill>
              </a:rPr>
              <a:t>Executive</a:t>
            </a:r>
            <a:r>
              <a:rPr lang="en-CA" spc="-188">
                <a:solidFill>
                  <a:srgbClr val="636363"/>
                </a:solidFill>
              </a:rPr>
              <a:t> </a:t>
            </a:r>
            <a:r>
              <a:rPr lang="en-CA" spc="-79">
                <a:solidFill>
                  <a:srgbClr val="636363"/>
                </a:solidFill>
              </a:rPr>
              <a:t>Brief  </a:t>
            </a:r>
            <a:r>
              <a:rPr lang="en-CA" spc="-61">
                <a:solidFill>
                  <a:srgbClr val="636363"/>
                </a:solidFill>
              </a:rPr>
              <a:t>Case</a:t>
            </a:r>
            <a:r>
              <a:rPr lang="en-CA" spc="-158">
                <a:solidFill>
                  <a:srgbClr val="636363"/>
                </a:solidFill>
              </a:rPr>
              <a:t> </a:t>
            </a:r>
            <a:r>
              <a:rPr lang="en-CA" spc="-79">
                <a:solidFill>
                  <a:srgbClr val="636363"/>
                </a:solidFill>
              </a:rPr>
              <a:t>Study</a:t>
            </a:r>
            <a:endParaRPr lang="en-US"/>
          </a:p>
        </p:txBody>
      </p:sp>
      <p:sp>
        <p:nvSpPr>
          <p:cNvPr id="32" name="Rectangle 31">
            <a:extLst>
              <a:ext uri="{FF2B5EF4-FFF2-40B4-BE49-F238E27FC236}">
                <a16:creationId xmlns:a16="http://schemas.microsoft.com/office/drawing/2014/main" id="{2ACB767A-45FC-9F48-B418-D7EC7355E710}"/>
              </a:ext>
            </a:extLst>
          </p:cNvPr>
          <p:cNvSpPr/>
          <p:nvPr userDrawn="1"/>
        </p:nvSpPr>
        <p:spPr>
          <a:xfrm>
            <a:off x="7032625" y="2124635"/>
            <a:ext cx="4860925" cy="4087906"/>
          </a:xfrm>
          <a:prstGeom prst="rect">
            <a:avLst/>
          </a:prstGeom>
          <a:solidFill>
            <a:schemeClr val="bg1"/>
          </a:solidFill>
          <a:ln>
            <a:noFill/>
          </a:ln>
          <a:effectLst>
            <a:outerShdw blurRad="266700" sx="105000" sy="105000" algn="ctr" rotWithShape="0">
              <a:prstClr val="black">
                <a:alpha val="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0" i="0" dirty="0">
              <a:latin typeface="Roboto Condensed Light" panose="02000000000000000000" pitchFamily="2" charset="0"/>
            </a:endParaRPr>
          </a:p>
        </p:txBody>
      </p:sp>
      <p:sp>
        <p:nvSpPr>
          <p:cNvPr id="49" name="Text Placeholder 12">
            <a:extLst>
              <a:ext uri="{FF2B5EF4-FFF2-40B4-BE49-F238E27FC236}">
                <a16:creationId xmlns:a16="http://schemas.microsoft.com/office/drawing/2014/main" id="{83E3CE5B-BC3A-9749-A3C9-0981EBB0D25F}"/>
              </a:ext>
            </a:extLst>
          </p:cNvPr>
          <p:cNvSpPr>
            <a:spLocks noGrp="1"/>
          </p:cNvSpPr>
          <p:nvPr>
            <p:ph type="body" sz="quarter" idx="15"/>
          </p:nvPr>
        </p:nvSpPr>
        <p:spPr>
          <a:xfrm>
            <a:off x="8156012" y="1124222"/>
            <a:ext cx="1375446" cy="394612"/>
          </a:xfrm>
          <a:prstGeom prst="rect">
            <a:avLst/>
          </a:prstGeom>
        </p:spPr>
        <p:txBody>
          <a:bodyPr lIns="0" tIns="0" rIns="0" bIns="0">
            <a:noAutofit/>
          </a:bodyPr>
          <a:lstStyle>
            <a:lvl1pPr marL="0" indent="0" algn="l">
              <a:buNone/>
              <a:defRPr sz="12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0" name="Text Placeholder 12">
            <a:extLst>
              <a:ext uri="{FF2B5EF4-FFF2-40B4-BE49-F238E27FC236}">
                <a16:creationId xmlns:a16="http://schemas.microsoft.com/office/drawing/2014/main" id="{94D26957-23BC-244C-9C15-BD8319838C87}"/>
              </a:ext>
            </a:extLst>
          </p:cNvPr>
          <p:cNvSpPr>
            <a:spLocks noGrp="1"/>
          </p:cNvSpPr>
          <p:nvPr>
            <p:ph type="body" sz="quarter" idx="16" hasCustomPrompt="1"/>
          </p:nvPr>
        </p:nvSpPr>
        <p:spPr>
          <a:xfrm>
            <a:off x="8156012" y="977814"/>
            <a:ext cx="1251459" cy="153562"/>
          </a:xfrm>
          <a:prstGeom prst="rect">
            <a:avLst/>
          </a:prstGeom>
        </p:spPr>
        <p:txBody>
          <a:bodyPr lIns="0" tIns="0" rIns="0" bIns="0">
            <a:noAutofit/>
          </a:bodyPr>
          <a:lstStyle>
            <a:lvl1pPr marL="0" indent="0" algn="l">
              <a:buNone/>
              <a:defRPr sz="8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INDUSTRY</a:t>
            </a:r>
          </a:p>
        </p:txBody>
      </p:sp>
      <p:sp>
        <p:nvSpPr>
          <p:cNvPr id="51" name="Text Placeholder 12">
            <a:extLst>
              <a:ext uri="{FF2B5EF4-FFF2-40B4-BE49-F238E27FC236}">
                <a16:creationId xmlns:a16="http://schemas.microsoft.com/office/drawing/2014/main" id="{1AEFA7E8-5374-634A-90A1-FBA969346214}"/>
              </a:ext>
            </a:extLst>
          </p:cNvPr>
          <p:cNvSpPr>
            <a:spLocks noGrp="1"/>
          </p:cNvSpPr>
          <p:nvPr>
            <p:ph type="body" sz="quarter" idx="17"/>
          </p:nvPr>
        </p:nvSpPr>
        <p:spPr>
          <a:xfrm>
            <a:off x="9603439" y="1124222"/>
            <a:ext cx="2245661" cy="381201"/>
          </a:xfrm>
          <a:prstGeom prst="rect">
            <a:avLst/>
          </a:prstGeom>
        </p:spPr>
        <p:txBody>
          <a:bodyPr lIns="0" tIns="0" rIns="0" bIns="0">
            <a:noAutofit/>
          </a:bodyPr>
          <a:lstStyle>
            <a:lvl1pPr marL="0" indent="0" algn="l">
              <a:buNone/>
              <a:defRPr sz="12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2" name="Text Placeholder 12">
            <a:extLst>
              <a:ext uri="{FF2B5EF4-FFF2-40B4-BE49-F238E27FC236}">
                <a16:creationId xmlns:a16="http://schemas.microsoft.com/office/drawing/2014/main" id="{D8566A2D-58FD-544A-9993-5A75E8DE7954}"/>
              </a:ext>
            </a:extLst>
          </p:cNvPr>
          <p:cNvSpPr>
            <a:spLocks noGrp="1"/>
          </p:cNvSpPr>
          <p:nvPr>
            <p:ph type="body" sz="quarter" idx="18" hasCustomPrompt="1"/>
          </p:nvPr>
        </p:nvSpPr>
        <p:spPr>
          <a:xfrm>
            <a:off x="9606841" y="977814"/>
            <a:ext cx="2230468" cy="148752"/>
          </a:xfrm>
          <a:prstGeom prst="rect">
            <a:avLst/>
          </a:prstGeom>
        </p:spPr>
        <p:txBody>
          <a:bodyPr lIns="0" tIns="0" rIns="0" bIns="0">
            <a:noAutofit/>
          </a:bodyPr>
          <a:lstStyle>
            <a:lvl1pPr marL="0" indent="0" algn="l">
              <a:buNone/>
              <a:defRPr sz="800" b="0" i="0">
                <a:solidFill>
                  <a:srgbClr val="2576B7"/>
                </a:solidFill>
                <a:latin typeface="Montserrat SemiBold" pitchFamily="2" charset="77"/>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SOURCE</a:t>
            </a:r>
          </a:p>
        </p:txBody>
      </p:sp>
      <p:sp>
        <p:nvSpPr>
          <p:cNvPr id="54" name="Text Placeholder 14">
            <a:extLst>
              <a:ext uri="{FF2B5EF4-FFF2-40B4-BE49-F238E27FC236}">
                <a16:creationId xmlns:a16="http://schemas.microsoft.com/office/drawing/2014/main" id="{F31ECC89-3950-A44A-B9C2-4DF5545FAD1B}"/>
              </a:ext>
            </a:extLst>
          </p:cNvPr>
          <p:cNvSpPr>
            <a:spLocks noGrp="1"/>
          </p:cNvSpPr>
          <p:nvPr>
            <p:ph type="body" sz="quarter" idx="19"/>
          </p:nvPr>
        </p:nvSpPr>
        <p:spPr>
          <a:xfrm>
            <a:off x="7580896" y="2505635"/>
            <a:ext cx="3764382" cy="466166"/>
          </a:xfrm>
          <a:prstGeom prst="rect">
            <a:avLst/>
          </a:prstGeom>
        </p:spPr>
        <p:txBody>
          <a:bodyPr lIns="0" tIns="0" rIns="0" bIns="0">
            <a:noAutofit/>
          </a:bodyPr>
          <a:lstStyle>
            <a:lvl1pPr marL="0" indent="0" algn="ctr">
              <a:lnSpc>
                <a:spcPts val="1700"/>
              </a:lnSpc>
              <a:buNone/>
              <a:defRPr sz="1200" b="1" i="0">
                <a:solidFill>
                  <a:srgbClr val="717272"/>
                </a:solidFill>
                <a:latin typeface="Montserrat"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6" name="Text Placeholder 14">
            <a:extLst>
              <a:ext uri="{FF2B5EF4-FFF2-40B4-BE49-F238E27FC236}">
                <a16:creationId xmlns:a16="http://schemas.microsoft.com/office/drawing/2014/main" id="{A22EAF47-EEBC-D948-B06F-19136CA108E3}"/>
              </a:ext>
            </a:extLst>
          </p:cNvPr>
          <p:cNvSpPr>
            <a:spLocks noGrp="1"/>
          </p:cNvSpPr>
          <p:nvPr>
            <p:ph type="body" sz="quarter" idx="21"/>
          </p:nvPr>
        </p:nvSpPr>
        <p:spPr>
          <a:xfrm>
            <a:off x="7930078" y="5545418"/>
            <a:ext cx="1523206" cy="363070"/>
          </a:xfrm>
          <a:prstGeom prst="rect">
            <a:avLst/>
          </a:prstGeom>
        </p:spPr>
        <p:txBody>
          <a:bodyPr lIns="0" tIns="0" rIns="0" bIns="0">
            <a:noAutofit/>
          </a:bodyPr>
          <a:lstStyle>
            <a:lvl1pPr marL="0" indent="0" algn="l">
              <a:lnSpc>
                <a:spcPts val="1200"/>
              </a:lnSpc>
              <a:buNone/>
              <a:defRPr sz="1000" b="0" i="0">
                <a:solidFill>
                  <a:srgbClr val="4A4A4A"/>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7" name="Text Placeholder 14">
            <a:extLst>
              <a:ext uri="{FF2B5EF4-FFF2-40B4-BE49-F238E27FC236}">
                <a16:creationId xmlns:a16="http://schemas.microsoft.com/office/drawing/2014/main" id="{225195DF-386A-244D-B51F-F0ACC086AAA5}"/>
              </a:ext>
            </a:extLst>
          </p:cNvPr>
          <p:cNvSpPr>
            <a:spLocks noGrp="1"/>
          </p:cNvSpPr>
          <p:nvPr>
            <p:ph type="body" sz="quarter" idx="22"/>
          </p:nvPr>
        </p:nvSpPr>
        <p:spPr>
          <a:xfrm>
            <a:off x="7648132" y="3106269"/>
            <a:ext cx="3629911" cy="413999"/>
          </a:xfrm>
          <a:prstGeom prst="rect">
            <a:avLst/>
          </a:prstGeom>
          <a:solidFill>
            <a:srgbClr val="2576B7"/>
          </a:solidFill>
        </p:spPr>
        <p:txBody>
          <a:bodyPr lIns="0" tIns="0" rIns="0" bIns="0" anchor="ctr" anchorCtr="0">
            <a:noAutofit/>
          </a:bodyPr>
          <a:lstStyle>
            <a:lvl1pPr marL="0" indent="0" algn="ctr">
              <a:lnSpc>
                <a:spcPts val="1700"/>
              </a:lnSpc>
              <a:buNone/>
              <a:defRPr sz="1200" b="0" i="0">
                <a:solidFill>
                  <a:schemeClr val="bg1"/>
                </a:solidFill>
                <a:latin typeface="Montserrat SemiBold"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8" name="Text Placeholder 14">
            <a:extLst>
              <a:ext uri="{FF2B5EF4-FFF2-40B4-BE49-F238E27FC236}">
                <a16:creationId xmlns:a16="http://schemas.microsoft.com/office/drawing/2014/main" id="{E048AD23-3AE7-3B47-A0E6-79A758C4FE7C}"/>
              </a:ext>
            </a:extLst>
          </p:cNvPr>
          <p:cNvSpPr>
            <a:spLocks noGrp="1"/>
          </p:cNvSpPr>
          <p:nvPr>
            <p:ph type="body" sz="quarter" idx="23"/>
          </p:nvPr>
        </p:nvSpPr>
        <p:spPr>
          <a:xfrm>
            <a:off x="7648132" y="3555625"/>
            <a:ext cx="3629911" cy="413999"/>
          </a:xfrm>
          <a:prstGeom prst="rect">
            <a:avLst/>
          </a:prstGeom>
          <a:solidFill>
            <a:srgbClr val="2576B7"/>
          </a:solidFill>
        </p:spPr>
        <p:txBody>
          <a:bodyPr lIns="0" tIns="0" rIns="0" bIns="0" anchor="ctr" anchorCtr="0">
            <a:noAutofit/>
          </a:bodyPr>
          <a:lstStyle>
            <a:lvl1pPr marL="0" indent="0" algn="ctr">
              <a:lnSpc>
                <a:spcPts val="1700"/>
              </a:lnSpc>
              <a:buNone/>
              <a:defRPr sz="1200" b="0" i="0">
                <a:solidFill>
                  <a:schemeClr val="bg1"/>
                </a:solidFill>
                <a:latin typeface="Montserrat SemiBold"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9" name="Text Placeholder 14">
            <a:extLst>
              <a:ext uri="{FF2B5EF4-FFF2-40B4-BE49-F238E27FC236}">
                <a16:creationId xmlns:a16="http://schemas.microsoft.com/office/drawing/2014/main" id="{E09D719C-E598-1F42-A9D2-1903F3008133}"/>
              </a:ext>
            </a:extLst>
          </p:cNvPr>
          <p:cNvSpPr>
            <a:spLocks noGrp="1"/>
          </p:cNvSpPr>
          <p:nvPr>
            <p:ph type="body" sz="quarter" idx="24"/>
          </p:nvPr>
        </p:nvSpPr>
        <p:spPr>
          <a:xfrm>
            <a:off x="7648132" y="4004981"/>
            <a:ext cx="3629911" cy="413999"/>
          </a:xfrm>
          <a:prstGeom prst="rect">
            <a:avLst/>
          </a:prstGeom>
          <a:solidFill>
            <a:srgbClr val="16476E"/>
          </a:solidFill>
        </p:spPr>
        <p:txBody>
          <a:bodyPr lIns="0" tIns="0" rIns="0" bIns="0" anchor="ctr" anchorCtr="0">
            <a:noAutofit/>
          </a:bodyPr>
          <a:lstStyle>
            <a:lvl1pPr marL="0" indent="0" algn="ctr">
              <a:lnSpc>
                <a:spcPts val="1700"/>
              </a:lnSpc>
              <a:buNone/>
              <a:defRPr sz="1200" b="0" i="0">
                <a:solidFill>
                  <a:schemeClr val="bg1"/>
                </a:solidFill>
                <a:latin typeface="Montserrat SemiBold"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0" name="Text Placeholder 14">
            <a:extLst>
              <a:ext uri="{FF2B5EF4-FFF2-40B4-BE49-F238E27FC236}">
                <a16:creationId xmlns:a16="http://schemas.microsoft.com/office/drawing/2014/main" id="{D32BE5B8-1D82-2A41-AFFB-C4E4055FFAA1}"/>
              </a:ext>
            </a:extLst>
          </p:cNvPr>
          <p:cNvSpPr>
            <a:spLocks noGrp="1"/>
          </p:cNvSpPr>
          <p:nvPr>
            <p:ph type="body" sz="quarter" idx="25"/>
          </p:nvPr>
        </p:nvSpPr>
        <p:spPr>
          <a:xfrm>
            <a:off x="7648132" y="4454337"/>
            <a:ext cx="3629911" cy="413999"/>
          </a:xfrm>
          <a:prstGeom prst="rect">
            <a:avLst/>
          </a:prstGeom>
          <a:solidFill>
            <a:srgbClr val="2576B7"/>
          </a:solidFill>
        </p:spPr>
        <p:txBody>
          <a:bodyPr lIns="0" tIns="0" rIns="0" bIns="0" anchor="ctr" anchorCtr="0">
            <a:noAutofit/>
          </a:bodyPr>
          <a:lstStyle>
            <a:lvl1pPr marL="0" indent="0" algn="ctr">
              <a:lnSpc>
                <a:spcPts val="1700"/>
              </a:lnSpc>
              <a:buNone/>
              <a:defRPr sz="1200" b="0" i="0">
                <a:solidFill>
                  <a:schemeClr val="bg1"/>
                </a:solidFill>
                <a:latin typeface="Montserrat SemiBold"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1" name="Text Placeholder 14">
            <a:extLst>
              <a:ext uri="{FF2B5EF4-FFF2-40B4-BE49-F238E27FC236}">
                <a16:creationId xmlns:a16="http://schemas.microsoft.com/office/drawing/2014/main" id="{8772DFBE-EF03-9343-AAE3-3C089F7E3230}"/>
              </a:ext>
            </a:extLst>
          </p:cNvPr>
          <p:cNvSpPr>
            <a:spLocks noGrp="1"/>
          </p:cNvSpPr>
          <p:nvPr>
            <p:ph type="body" sz="quarter" idx="26"/>
          </p:nvPr>
        </p:nvSpPr>
        <p:spPr>
          <a:xfrm>
            <a:off x="7648132" y="4903694"/>
            <a:ext cx="3629911" cy="413999"/>
          </a:xfrm>
          <a:prstGeom prst="rect">
            <a:avLst/>
          </a:prstGeom>
          <a:solidFill>
            <a:srgbClr val="2576B7"/>
          </a:solidFill>
        </p:spPr>
        <p:txBody>
          <a:bodyPr lIns="0" tIns="0" rIns="0" bIns="0" anchor="ctr" anchorCtr="0">
            <a:noAutofit/>
          </a:bodyPr>
          <a:lstStyle>
            <a:lvl1pPr marL="0" indent="0" algn="ctr">
              <a:lnSpc>
                <a:spcPts val="1700"/>
              </a:lnSpc>
              <a:buNone/>
              <a:defRPr sz="1200" b="0" i="0">
                <a:solidFill>
                  <a:schemeClr val="bg1"/>
                </a:solidFill>
                <a:latin typeface="Montserrat SemiBold"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3" name="Text Placeholder 14">
            <a:extLst>
              <a:ext uri="{FF2B5EF4-FFF2-40B4-BE49-F238E27FC236}">
                <a16:creationId xmlns:a16="http://schemas.microsoft.com/office/drawing/2014/main" id="{668AF041-2646-BB44-9FCB-DC5E5E798237}"/>
              </a:ext>
            </a:extLst>
          </p:cNvPr>
          <p:cNvSpPr>
            <a:spLocks noGrp="1"/>
          </p:cNvSpPr>
          <p:nvPr>
            <p:ph type="body" sz="quarter" idx="27"/>
          </p:nvPr>
        </p:nvSpPr>
        <p:spPr>
          <a:xfrm>
            <a:off x="9960583" y="5545418"/>
            <a:ext cx="1342417" cy="363070"/>
          </a:xfrm>
          <a:prstGeom prst="rect">
            <a:avLst/>
          </a:prstGeom>
        </p:spPr>
        <p:txBody>
          <a:bodyPr lIns="0" tIns="0" rIns="0" bIns="0">
            <a:noAutofit/>
          </a:bodyPr>
          <a:lstStyle>
            <a:lvl1pPr marL="0" indent="0" algn="l">
              <a:lnSpc>
                <a:spcPts val="1200"/>
              </a:lnSpc>
              <a:buNone/>
              <a:defRPr sz="1000" b="0" i="0">
                <a:solidFill>
                  <a:srgbClr val="4A4A4A"/>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8" name="Text Placeholder 14">
            <a:extLst>
              <a:ext uri="{FF2B5EF4-FFF2-40B4-BE49-F238E27FC236}">
                <a16:creationId xmlns:a16="http://schemas.microsoft.com/office/drawing/2014/main" id="{EDE435C6-A993-E44F-B2F7-97A2C7A0C760}"/>
              </a:ext>
            </a:extLst>
          </p:cNvPr>
          <p:cNvSpPr>
            <a:spLocks noGrp="1"/>
          </p:cNvSpPr>
          <p:nvPr>
            <p:ph type="body" sz="quarter" idx="12"/>
          </p:nvPr>
        </p:nvSpPr>
        <p:spPr>
          <a:xfrm>
            <a:off x="371475" y="2407024"/>
            <a:ext cx="5689600" cy="2393576"/>
          </a:xfrm>
          <a:prstGeom prst="rect">
            <a:avLst/>
          </a:prstGeom>
        </p:spPr>
        <p:txBody>
          <a:bodyPr lIns="0" tIns="0" rIns="0" bIns="0">
            <a:noAutofit/>
          </a:bodyPr>
          <a:lstStyle>
            <a:lvl1pPr marL="0" indent="0">
              <a:lnSpc>
                <a:spcPts val="1800"/>
              </a:lnSpc>
              <a:buNone/>
              <a:defRPr sz="1400" b="0" i="0">
                <a:solidFill>
                  <a:srgbClr val="4A4A4A"/>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0" name="Text Placeholder 14">
            <a:extLst>
              <a:ext uri="{FF2B5EF4-FFF2-40B4-BE49-F238E27FC236}">
                <a16:creationId xmlns:a16="http://schemas.microsoft.com/office/drawing/2014/main" id="{E15036BD-AEA4-6E4A-9C27-1DAC97067A0C}"/>
              </a:ext>
            </a:extLst>
          </p:cNvPr>
          <p:cNvSpPr>
            <a:spLocks noGrp="1"/>
          </p:cNvSpPr>
          <p:nvPr>
            <p:ph type="body" sz="quarter" idx="30"/>
          </p:nvPr>
        </p:nvSpPr>
        <p:spPr>
          <a:xfrm>
            <a:off x="371475" y="5428130"/>
            <a:ext cx="5689600" cy="865093"/>
          </a:xfrm>
          <a:prstGeom prst="rect">
            <a:avLst/>
          </a:prstGeom>
        </p:spPr>
        <p:txBody>
          <a:bodyPr lIns="0" tIns="0" rIns="0" bIns="0">
            <a:noAutofit/>
          </a:bodyPr>
          <a:lstStyle>
            <a:lvl1pPr marL="0" indent="0">
              <a:lnSpc>
                <a:spcPts val="1800"/>
              </a:lnSpc>
              <a:buNone/>
              <a:defRPr sz="1400" b="0" i="0">
                <a:solidFill>
                  <a:srgbClr val="4A4A4A"/>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1" name="Text Placeholder 14">
            <a:extLst>
              <a:ext uri="{FF2B5EF4-FFF2-40B4-BE49-F238E27FC236}">
                <a16:creationId xmlns:a16="http://schemas.microsoft.com/office/drawing/2014/main" id="{632DA5D6-4B5D-374C-8DA0-06C05A352A7F}"/>
              </a:ext>
            </a:extLst>
          </p:cNvPr>
          <p:cNvSpPr>
            <a:spLocks noGrp="1"/>
          </p:cNvSpPr>
          <p:nvPr>
            <p:ph type="body" sz="quarter" idx="31" hasCustomPrompt="1"/>
          </p:nvPr>
        </p:nvSpPr>
        <p:spPr>
          <a:xfrm>
            <a:off x="381794" y="5157693"/>
            <a:ext cx="3764382" cy="466166"/>
          </a:xfrm>
          <a:prstGeom prst="rect">
            <a:avLst/>
          </a:prstGeom>
        </p:spPr>
        <p:txBody>
          <a:bodyPr lIns="0" tIns="0" rIns="0" bIns="0">
            <a:noAutofit/>
          </a:bodyPr>
          <a:lstStyle>
            <a:lvl1pPr marL="0" indent="0" algn="l">
              <a:lnSpc>
                <a:spcPts val="17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Results</a:t>
            </a:r>
          </a:p>
        </p:txBody>
      </p:sp>
      <p:sp>
        <p:nvSpPr>
          <p:cNvPr id="21" name="Holder 6">
            <a:extLst>
              <a:ext uri="{FF2B5EF4-FFF2-40B4-BE49-F238E27FC236}">
                <a16:creationId xmlns:a16="http://schemas.microsoft.com/office/drawing/2014/main" id="{9A59CEA0-B803-C54F-854E-09209F4B1E0F}"/>
              </a:ext>
            </a:extLst>
          </p:cNvPr>
          <p:cNvSpPr>
            <a:spLocks noGrp="1"/>
          </p:cNvSpPr>
          <p:nvPr>
            <p:ph type="sldNum" sz="quarter" idx="4"/>
          </p:nvPr>
        </p:nvSpPr>
        <p:spPr>
          <a:xfrm>
            <a:off x="9649607" y="6453854"/>
            <a:ext cx="2240706"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701">
              <a:spcBef>
                <a:spcPts val="161"/>
              </a:spcBef>
              <a:tabLst>
                <a:tab pos="1309603" algn="l"/>
              </a:tabLst>
            </a:pPr>
            <a:r>
              <a:rPr lang="en-CA" spc="-18" dirty="0"/>
              <a:t>Info-</a:t>
            </a:r>
            <a:r>
              <a:rPr lang="en-CA" spc="-103" dirty="0"/>
              <a:t>T</a:t>
            </a:r>
            <a:r>
              <a:rPr lang="en-CA" spc="-15" dirty="0"/>
              <a:t>ec</a:t>
            </a:r>
            <a:r>
              <a:rPr lang="en-CA" spc="6" dirty="0"/>
              <a:t>h</a:t>
            </a:r>
            <a:r>
              <a:rPr lang="en-CA" spc="-39" dirty="0"/>
              <a:t> </a:t>
            </a:r>
            <a:r>
              <a:rPr lang="en-CA" spc="-15" dirty="0"/>
              <a:t>Researc</a:t>
            </a:r>
            <a:r>
              <a:rPr lang="en-CA" spc="6" dirty="0"/>
              <a:t>h</a:t>
            </a:r>
            <a:r>
              <a:rPr lang="en-CA" spc="-39" dirty="0"/>
              <a:t> </a:t>
            </a:r>
            <a:r>
              <a:rPr lang="en-CA" spc="-15" dirty="0"/>
              <a:t>Grou</a:t>
            </a:r>
            <a:r>
              <a:rPr lang="en-CA" spc="6" dirty="0"/>
              <a:t>p   |   </a:t>
            </a:r>
            <a:fld id="{81D60167-4931-47E6-BA6A-407CBD079E47}" type="slidenum">
              <a:rPr spc="6" smtClean="0">
                <a:cs typeface="Arial" panose="020B0604020202020204" pitchFamily="34" charset="0"/>
              </a:rPr>
              <a:pPr marL="7701">
                <a:spcBef>
                  <a:spcPts val="161"/>
                </a:spcBef>
                <a:tabLst>
                  <a:tab pos="1309603" algn="l"/>
                </a:tabLst>
              </a:pPr>
              <a:t>‹#›</a:t>
            </a:fld>
            <a:endParaRPr spc="6" dirty="0">
              <a:cs typeface="Arial" panose="020B0604020202020204" pitchFamily="34" charset="0"/>
            </a:endParaRPr>
          </a:p>
        </p:txBody>
      </p:sp>
      <p:sp>
        <p:nvSpPr>
          <p:cNvPr id="22" name="Text Placeholder 11">
            <a:extLst>
              <a:ext uri="{FF2B5EF4-FFF2-40B4-BE49-F238E27FC236}">
                <a16:creationId xmlns:a16="http://schemas.microsoft.com/office/drawing/2014/main" id="{D99FFE4F-9691-A64B-AC9F-F3ECB412E67D}"/>
              </a:ext>
            </a:extLst>
          </p:cNvPr>
          <p:cNvSpPr>
            <a:spLocks noGrp="1"/>
          </p:cNvSpPr>
          <p:nvPr>
            <p:ph type="body" sz="quarter" idx="11"/>
          </p:nvPr>
        </p:nvSpPr>
        <p:spPr>
          <a:xfrm>
            <a:off x="367657" y="1998139"/>
            <a:ext cx="3302643" cy="364061"/>
          </a:xfrm>
          <a:prstGeom prst="rect">
            <a:avLst/>
          </a:prstGeom>
        </p:spPr>
        <p:txBody>
          <a:bodyPr lIns="0" tIns="0" rIns="0" bIns="0">
            <a:noAutofit/>
          </a:bodyPr>
          <a:lstStyle>
            <a:lvl1pPr marL="0" indent="0">
              <a:lnSpc>
                <a:spcPts val="2400"/>
              </a:lnSpc>
              <a:buNone/>
              <a:defRPr sz="2000" b="1" i="0" spc="0">
                <a:solidFill>
                  <a:srgbClr val="717272"/>
                </a:solidFill>
                <a:latin typeface="Montserrat"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704231"/>
      </p:ext>
    </p:extLst>
  </p:cSld>
  <p:clrMapOvr>
    <a:masterClrMapping/>
  </p:clrMapOvr>
  <p:extLst>
    <p:ext uri="{DCECCB84-F9BA-43D5-87BE-67443E8EF086}">
      <p15:sldGuideLst xmlns:p15="http://schemas.microsoft.com/office/powerpoint/2012/main">
        <p15:guide id="1" orient="horz" pos="89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print Overview">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5410086" cy="1130188"/>
          </a:xfrm>
        </p:spPr>
        <p:txBody>
          <a:bodyPr>
            <a:noAutofit/>
          </a:bodyPr>
          <a:lstStyle>
            <a:lvl1pPr>
              <a:defRPr b="0" i="0">
                <a:solidFill>
                  <a:srgbClr val="717272"/>
                </a:solidFill>
              </a:defRPr>
            </a:lvl1pPr>
          </a:lstStyle>
          <a:p>
            <a:r>
              <a:rPr lang="en-US"/>
              <a:t>Click to edit Master title style</a:t>
            </a:r>
          </a:p>
        </p:txBody>
      </p:sp>
      <p:sp>
        <p:nvSpPr>
          <p:cNvPr id="15" name="Text Placeholder 13">
            <a:extLst>
              <a:ext uri="{FF2B5EF4-FFF2-40B4-BE49-F238E27FC236}">
                <a16:creationId xmlns:a16="http://schemas.microsoft.com/office/drawing/2014/main" id="{74424E38-EBD1-9942-88D3-BFBB97FDAA1A}"/>
              </a:ext>
            </a:extLst>
          </p:cNvPr>
          <p:cNvSpPr>
            <a:spLocks noGrp="1"/>
          </p:cNvSpPr>
          <p:nvPr>
            <p:ph type="body" sz="quarter" idx="10"/>
          </p:nvPr>
        </p:nvSpPr>
        <p:spPr>
          <a:xfrm>
            <a:off x="7177088" y="1085064"/>
            <a:ext cx="4656325" cy="726888"/>
          </a:xfrm>
          <a:prstGeom prst="rect">
            <a:avLst/>
          </a:prstGeom>
        </p:spPr>
        <p:txBody>
          <a:bodyPr lIns="0" tIns="0" rIns="0" bIns="0">
            <a:noAutofit/>
          </a:bodyPr>
          <a:lstStyle>
            <a:lvl1pPr marL="0" indent="0">
              <a:lnSpc>
                <a:spcPts val="1500"/>
              </a:lnSpc>
              <a:buNone/>
              <a:defRPr sz="1200" b="0" i="0">
                <a:solidFill>
                  <a:srgbClr val="2576B7"/>
                </a:solidFill>
                <a:latin typeface="Montserrat SemiBold" pitchFamily="2" charset="77"/>
                <a:cs typeface="Arial" panose="020B0604020202020204" pitchFamily="34" charset="0"/>
              </a:defRPr>
            </a:lvl1pPr>
          </a:lstStyle>
          <a:p>
            <a:pPr lvl="0"/>
            <a:r>
              <a:rPr lang="en-US"/>
              <a:t>Click to edit Master text styles</a:t>
            </a:r>
          </a:p>
        </p:txBody>
      </p:sp>
      <p:sp>
        <p:nvSpPr>
          <p:cNvPr id="6" name="Holder 6">
            <a:extLst>
              <a:ext uri="{FF2B5EF4-FFF2-40B4-BE49-F238E27FC236}">
                <a16:creationId xmlns:a16="http://schemas.microsoft.com/office/drawing/2014/main" id="{E27C7C5D-B4D1-3448-AB49-900C58F256A6}"/>
              </a:ext>
            </a:extLst>
          </p:cNvPr>
          <p:cNvSpPr>
            <a:spLocks noGrp="1"/>
          </p:cNvSpPr>
          <p:nvPr>
            <p:ph type="sldNum" sz="quarter" idx="4"/>
          </p:nvPr>
        </p:nvSpPr>
        <p:spPr>
          <a:xfrm>
            <a:off x="9649607" y="6453854"/>
            <a:ext cx="2240706" cy="121252"/>
          </a:xfrm>
          <a:prstGeom prst="rect">
            <a:avLst/>
          </a:prstGeom>
        </p:spPr>
        <p:txBody>
          <a:bodyPr wrap="square" lIns="0" tIns="0" rIns="0" bIns="0">
            <a:noAutofit/>
          </a:bodyPr>
          <a:lstStyle>
            <a:lvl1pPr algn="r">
              <a:defRPr sz="788" b="0" i="0" baseline="0">
                <a:solidFill>
                  <a:srgbClr val="636363"/>
                </a:solidFill>
                <a:latin typeface="Exo" pitchFamily="2" charset="77"/>
                <a:cs typeface="Arial"/>
              </a:defRPr>
            </a:lvl1pPr>
          </a:lstStyle>
          <a:p>
            <a:pPr marL="7701">
              <a:spcBef>
                <a:spcPts val="161"/>
              </a:spcBef>
              <a:tabLst>
                <a:tab pos="1309603" algn="l"/>
              </a:tabLst>
            </a:pPr>
            <a:r>
              <a:rPr lang="en-CA" spc="-18" dirty="0"/>
              <a:t>Info-</a:t>
            </a:r>
            <a:r>
              <a:rPr lang="en-CA" spc="-103" dirty="0"/>
              <a:t>T</a:t>
            </a:r>
            <a:r>
              <a:rPr lang="en-CA" spc="-15" dirty="0"/>
              <a:t>ec</a:t>
            </a:r>
            <a:r>
              <a:rPr lang="en-CA" spc="6" dirty="0"/>
              <a:t>h</a:t>
            </a:r>
            <a:r>
              <a:rPr lang="en-CA" spc="-39" dirty="0"/>
              <a:t> </a:t>
            </a:r>
            <a:r>
              <a:rPr lang="en-CA" spc="-15" dirty="0"/>
              <a:t>Researc</a:t>
            </a:r>
            <a:r>
              <a:rPr lang="en-CA" spc="6" dirty="0"/>
              <a:t>h</a:t>
            </a:r>
            <a:r>
              <a:rPr lang="en-CA" spc="-39" dirty="0"/>
              <a:t> </a:t>
            </a:r>
            <a:r>
              <a:rPr lang="en-CA" spc="-15" dirty="0"/>
              <a:t>Grou</a:t>
            </a:r>
            <a:r>
              <a:rPr lang="en-CA" spc="6" dirty="0"/>
              <a:t>p   |   </a:t>
            </a:r>
            <a:fld id="{81D60167-4931-47E6-BA6A-407CBD079E47}" type="slidenum">
              <a:rPr spc="6" smtClean="0">
                <a:cs typeface="Arial" panose="020B0604020202020204" pitchFamily="34" charset="0"/>
              </a:rPr>
              <a:pPr marL="7701">
                <a:spcBef>
                  <a:spcPts val="161"/>
                </a:spcBef>
                <a:tabLst>
                  <a:tab pos="1309603" algn="l"/>
                </a:tabLst>
              </a:pPr>
              <a:t>‹#›</a:t>
            </a:fld>
            <a:endParaRPr spc="6" dirty="0">
              <a:cs typeface="Arial" panose="020B0604020202020204" pitchFamily="34" charset="0"/>
            </a:endParaRPr>
          </a:p>
        </p:txBody>
      </p:sp>
    </p:spTree>
    <p:extLst>
      <p:ext uri="{BB962C8B-B14F-4D97-AF65-F5344CB8AC3E}">
        <p14:creationId xmlns:p14="http://schemas.microsoft.com/office/powerpoint/2010/main" val="569714441"/>
      </p:ext>
    </p:extLst>
  </p:cSld>
  <p:clrMapOvr>
    <a:masterClrMapping/>
  </p:clrMapOvr>
  <p:extLst>
    <p:ext uri="{DCECCB84-F9BA-43D5-87BE-67443E8EF086}">
      <p15:sldGuideLst xmlns:p15="http://schemas.microsoft.com/office/powerpoint/2012/main">
        <p15:guide id="1" orient="horz" pos="89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Phases - 1">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E102E03-5BB3-CC4F-8193-98E9C98DF2DB}"/>
              </a:ext>
            </a:extLst>
          </p:cNvPr>
          <p:cNvSpPr/>
          <p:nvPr userDrawn="1"/>
        </p:nvSpPr>
        <p:spPr>
          <a:xfrm>
            <a:off x="9105899" y="0"/>
            <a:ext cx="3087687" cy="6858000"/>
          </a:xfrm>
          <a:prstGeom prst="rect">
            <a:avLst/>
          </a:prstGeom>
          <a:gradFill>
            <a:gsLst>
              <a:gs pos="19000">
                <a:srgbClr val="2576B7"/>
              </a:gs>
              <a:gs pos="100000">
                <a:schemeClr val="accent1">
                  <a:lumMod val="60000"/>
                  <a:lumOff val="4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pic>
        <p:nvPicPr>
          <p:cNvPr id="21" name="Picture 20">
            <a:extLst>
              <a:ext uri="{FF2B5EF4-FFF2-40B4-BE49-F238E27FC236}">
                <a16:creationId xmlns:a16="http://schemas.microsoft.com/office/drawing/2014/main" id="{F47C9913-5718-874D-9BAB-81EE03C551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089" y="1697742"/>
            <a:ext cx="10581006" cy="3971319"/>
          </a:xfrm>
          <a:prstGeom prst="rect">
            <a:avLst/>
          </a:prstGeom>
        </p:spPr>
      </p:pic>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8480612" cy="519691"/>
          </a:xfrm>
        </p:spPr>
        <p:txBody>
          <a:bodyPr>
            <a:noAutofit/>
          </a:bodyPr>
          <a:lstStyle>
            <a:lvl1pPr>
              <a:defRPr b="0" i="0"/>
            </a:lvl1pPr>
          </a:lstStyle>
          <a:p>
            <a:r>
              <a:rPr lang="en-US"/>
              <a:t>Click to edit Master title style</a:t>
            </a:r>
          </a:p>
        </p:txBody>
      </p:sp>
      <p:sp>
        <p:nvSpPr>
          <p:cNvPr id="4" name="Text Placeholder 11">
            <a:extLst>
              <a:ext uri="{FF2B5EF4-FFF2-40B4-BE49-F238E27FC236}">
                <a16:creationId xmlns:a16="http://schemas.microsoft.com/office/drawing/2014/main" id="{AFF3E0B4-46E9-884B-8F5F-3F97FE21CDA1}"/>
              </a:ext>
            </a:extLst>
          </p:cNvPr>
          <p:cNvSpPr>
            <a:spLocks noGrp="1"/>
          </p:cNvSpPr>
          <p:nvPr>
            <p:ph type="body" sz="quarter" idx="11"/>
          </p:nvPr>
        </p:nvSpPr>
        <p:spPr>
          <a:xfrm>
            <a:off x="374088" y="1177271"/>
            <a:ext cx="5686987" cy="456696"/>
          </a:xfrm>
          <a:prstGeom prst="rect">
            <a:avLst/>
          </a:prstGeom>
        </p:spPr>
        <p:txBody>
          <a:bodyPr lIns="0" tIns="0" rIns="0" bIns="0">
            <a:noAutofit/>
          </a:bodyPr>
          <a:lstStyle>
            <a:lvl1pPr marL="0" indent="0">
              <a:lnSpc>
                <a:spcPts val="2400"/>
              </a:lnSpc>
              <a:buNone/>
              <a:defRPr sz="2000" b="0" i="0">
                <a:solidFill>
                  <a:srgbClr val="848585"/>
                </a:solidFill>
                <a:latin typeface="Montserrat SemiBold" pitchFamily="2" charset="77"/>
                <a:cs typeface="Arial" panose="020B0604020202020204" pitchFamily="34" charset="0"/>
              </a:defRPr>
            </a:lvl1pPr>
            <a:lvl2pPr marL="457200" indent="0">
              <a:lnSpc>
                <a:spcPts val="2400"/>
              </a:lnSpc>
              <a:buNone/>
              <a:defRPr sz="2000">
                <a:solidFill>
                  <a:srgbClr val="848585"/>
                </a:solidFill>
                <a:latin typeface="Arial" panose="020B0604020202020204" pitchFamily="34" charset="0"/>
                <a:cs typeface="Arial" panose="020B0604020202020204" pitchFamily="34" charset="0"/>
              </a:defRPr>
            </a:lvl2pPr>
            <a:lvl3pPr marL="914400" indent="0">
              <a:lnSpc>
                <a:spcPts val="2400"/>
              </a:lnSpc>
              <a:buNone/>
              <a:defRPr sz="2000">
                <a:solidFill>
                  <a:srgbClr val="848585"/>
                </a:solidFill>
                <a:latin typeface="Arial" panose="020B0604020202020204" pitchFamily="34" charset="0"/>
                <a:cs typeface="Arial" panose="020B0604020202020204" pitchFamily="34" charset="0"/>
              </a:defRPr>
            </a:lvl3pPr>
            <a:lvl4pPr marL="1371600" indent="0">
              <a:lnSpc>
                <a:spcPts val="2400"/>
              </a:lnSpc>
              <a:buNone/>
              <a:defRPr sz="2000">
                <a:solidFill>
                  <a:srgbClr val="848585"/>
                </a:solidFill>
                <a:latin typeface="Arial" panose="020B0604020202020204" pitchFamily="34" charset="0"/>
                <a:cs typeface="Arial" panose="020B0604020202020204" pitchFamily="34" charset="0"/>
              </a:defRPr>
            </a:lvl4pPr>
            <a:lvl5pPr marL="1828800"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6" name="Text Placeholder 14">
            <a:extLst>
              <a:ext uri="{FF2B5EF4-FFF2-40B4-BE49-F238E27FC236}">
                <a16:creationId xmlns:a16="http://schemas.microsoft.com/office/drawing/2014/main" id="{74E863AB-F0D1-E945-8334-6F5A93C81567}"/>
              </a:ext>
            </a:extLst>
          </p:cNvPr>
          <p:cNvSpPr>
            <a:spLocks noGrp="1"/>
          </p:cNvSpPr>
          <p:nvPr>
            <p:ph type="body" sz="quarter" idx="12"/>
          </p:nvPr>
        </p:nvSpPr>
        <p:spPr>
          <a:xfrm>
            <a:off x="9362364" y="662318"/>
            <a:ext cx="2531187" cy="5397288"/>
          </a:xfrm>
          <a:prstGeom prst="rect">
            <a:avLst/>
          </a:prstGeom>
        </p:spPr>
        <p:txBody>
          <a:bodyPr lIns="0" tIns="0" rIns="0" bIns="0" numCol="1" spcCol="360000">
            <a:noAutofit/>
          </a:bodyPr>
          <a:lstStyle>
            <a:lvl1pPr marL="0" indent="0">
              <a:lnSpc>
                <a:spcPts val="1500"/>
              </a:lnSpc>
              <a:buNone/>
              <a:defRPr sz="1200" b="0" i="0">
                <a:solidFill>
                  <a:schemeClr val="bg1"/>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17">
            <a:extLst>
              <a:ext uri="{FF2B5EF4-FFF2-40B4-BE49-F238E27FC236}">
                <a16:creationId xmlns:a16="http://schemas.microsoft.com/office/drawing/2014/main" id="{7FE01B4F-8E1F-F042-BF85-9A8AB98BB643}"/>
              </a:ext>
            </a:extLst>
          </p:cNvPr>
          <p:cNvSpPr>
            <a:spLocks noGrp="1"/>
          </p:cNvSpPr>
          <p:nvPr>
            <p:ph type="body" sz="quarter" idx="13"/>
          </p:nvPr>
        </p:nvSpPr>
        <p:spPr>
          <a:xfrm>
            <a:off x="383858" y="1563763"/>
            <a:ext cx="5677217" cy="473616"/>
          </a:xfrm>
          <a:prstGeom prst="rect">
            <a:avLst/>
          </a:prstGeom>
        </p:spPr>
        <p:txBody>
          <a:bodyPr lIns="0" tIns="0" rIns="0" bIns="0">
            <a:noAutofit/>
          </a:bodyPr>
          <a:lstStyle>
            <a:lvl1pPr marL="0" indent="0">
              <a:lnSpc>
                <a:spcPts val="14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8" name="Text Placeholder 17">
            <a:extLst>
              <a:ext uri="{FF2B5EF4-FFF2-40B4-BE49-F238E27FC236}">
                <a16:creationId xmlns:a16="http://schemas.microsoft.com/office/drawing/2014/main" id="{0B9E58A6-0F71-2B44-BF10-C6A65531FE7E}"/>
              </a:ext>
            </a:extLst>
          </p:cNvPr>
          <p:cNvSpPr>
            <a:spLocks noGrp="1"/>
          </p:cNvSpPr>
          <p:nvPr>
            <p:ph type="body" sz="quarter" idx="14"/>
          </p:nvPr>
        </p:nvSpPr>
        <p:spPr>
          <a:xfrm>
            <a:off x="383858" y="5715000"/>
            <a:ext cx="5677217" cy="473616"/>
          </a:xfrm>
          <a:prstGeom prst="rect">
            <a:avLst/>
          </a:prstGeom>
        </p:spPr>
        <p:txBody>
          <a:bodyPr lIns="0" tIns="0" rIns="0" bIns="0">
            <a:noAutofit/>
          </a:bodyPr>
          <a:lstStyle>
            <a:lvl1pPr marL="0" indent="0">
              <a:lnSpc>
                <a:spcPts val="1400"/>
              </a:lnSpc>
              <a:buNone/>
              <a:defRPr sz="1600" b="0" i="0">
                <a:solidFill>
                  <a:srgbClr val="2576B7"/>
                </a:solidFill>
                <a:latin typeface="Exo" panose="02000503000000000000"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14">
            <a:extLst>
              <a:ext uri="{FF2B5EF4-FFF2-40B4-BE49-F238E27FC236}">
                <a16:creationId xmlns:a16="http://schemas.microsoft.com/office/drawing/2014/main" id="{C4C6D666-F1FC-4C45-8814-EC78F26C85BE}"/>
              </a:ext>
            </a:extLst>
          </p:cNvPr>
          <p:cNvSpPr>
            <a:spLocks noGrp="1"/>
          </p:cNvSpPr>
          <p:nvPr>
            <p:ph type="body" sz="quarter" idx="15"/>
          </p:nvPr>
        </p:nvSpPr>
        <p:spPr>
          <a:xfrm>
            <a:off x="381793" y="5943600"/>
            <a:ext cx="5679281" cy="685800"/>
          </a:xfrm>
          <a:prstGeom prst="rect">
            <a:avLst/>
          </a:prstGeom>
        </p:spPr>
        <p:txBody>
          <a:bodyPr lIns="0" tIns="0" rIns="0" bIns="0" numCol="2" spcCol="360000">
            <a:noAutofit/>
          </a:bodyPr>
          <a:lstStyle>
            <a:lvl1pPr marL="0" indent="0">
              <a:lnSpc>
                <a:spcPts val="1800"/>
              </a:lnSpc>
              <a:buNone/>
              <a:defRPr sz="1400" b="0" i="0">
                <a:solidFill>
                  <a:srgbClr val="4A4A4A"/>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7">
            <a:extLst>
              <a:ext uri="{FF2B5EF4-FFF2-40B4-BE49-F238E27FC236}">
                <a16:creationId xmlns:a16="http://schemas.microsoft.com/office/drawing/2014/main" id="{C88F8756-2789-9C44-8E94-B8F2D55E69A4}"/>
              </a:ext>
            </a:extLst>
          </p:cNvPr>
          <p:cNvSpPr>
            <a:spLocks noGrp="1"/>
          </p:cNvSpPr>
          <p:nvPr>
            <p:ph type="body" sz="quarter" idx="16"/>
          </p:nvPr>
        </p:nvSpPr>
        <p:spPr>
          <a:xfrm>
            <a:off x="2146390" y="3088263"/>
            <a:ext cx="2076769" cy="371902"/>
          </a:xfrm>
          <a:prstGeom prst="rect">
            <a:avLst/>
          </a:prstGeom>
        </p:spPr>
        <p:txBody>
          <a:bodyPr lIns="0" tIns="0" rIns="0" bIns="0">
            <a:noAutofit/>
          </a:bodyPr>
          <a:lstStyle>
            <a:lvl1pPr marL="0" indent="0" algn="ctr">
              <a:lnSpc>
                <a:spcPts val="2000"/>
              </a:lnSpc>
              <a:buNone/>
              <a:defRPr sz="20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Text Placeholder 17">
            <a:extLst>
              <a:ext uri="{FF2B5EF4-FFF2-40B4-BE49-F238E27FC236}">
                <a16:creationId xmlns:a16="http://schemas.microsoft.com/office/drawing/2014/main" id="{2562FEB0-7A4E-064A-9714-05D7FEABEEE0}"/>
              </a:ext>
            </a:extLst>
          </p:cNvPr>
          <p:cNvSpPr>
            <a:spLocks noGrp="1"/>
          </p:cNvSpPr>
          <p:nvPr>
            <p:ph type="body" sz="quarter" idx="17"/>
          </p:nvPr>
        </p:nvSpPr>
        <p:spPr>
          <a:xfrm>
            <a:off x="2275454" y="3368040"/>
            <a:ext cx="1818640" cy="1048604"/>
          </a:xfrm>
          <a:prstGeom prst="rect">
            <a:avLst/>
          </a:prstGeom>
        </p:spPr>
        <p:txBody>
          <a:bodyPr lIns="0" tIns="0" rIns="0" bIns="0">
            <a:noAutofit/>
          </a:bodyPr>
          <a:lstStyle>
            <a:lvl1pPr marL="0" indent="0" algn="ctr">
              <a:lnSpc>
                <a:spcPts val="15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6" name="Holder 6">
            <a:extLst>
              <a:ext uri="{FF2B5EF4-FFF2-40B4-BE49-F238E27FC236}">
                <a16:creationId xmlns:a16="http://schemas.microsoft.com/office/drawing/2014/main" id="{6F12258A-FA30-6F4A-8FEC-6CEA39903166}"/>
              </a:ext>
            </a:extLst>
          </p:cNvPr>
          <p:cNvSpPr>
            <a:spLocks noGrp="1"/>
          </p:cNvSpPr>
          <p:nvPr>
            <p:ph type="sldNum" sz="quarter" idx="4"/>
          </p:nvPr>
        </p:nvSpPr>
        <p:spPr>
          <a:xfrm>
            <a:off x="9649607" y="6453854"/>
            <a:ext cx="2240706" cy="121252"/>
          </a:xfrm>
          <a:prstGeom prst="rect">
            <a:avLst/>
          </a:prstGeom>
        </p:spPr>
        <p:txBody>
          <a:bodyPr wrap="square" lIns="0" tIns="0" rIns="0" bIns="0">
            <a:noAutofit/>
          </a:bodyPr>
          <a:lstStyle>
            <a:lvl1pPr algn="r">
              <a:defRPr sz="788" b="0" i="0" spc="0" baseline="0">
                <a:solidFill>
                  <a:schemeClr val="bg1"/>
                </a:solidFill>
                <a:latin typeface="Exo" pitchFamily="2" charset="77"/>
                <a:cs typeface="Arial"/>
              </a:defRPr>
            </a:lvl1pPr>
          </a:lstStyle>
          <a:p>
            <a:pPr marL="7701">
              <a:spcBef>
                <a:spcPts val="161"/>
              </a:spcBef>
              <a:tabLst>
                <a:tab pos="1309603" algn="l"/>
              </a:tabLst>
            </a:pPr>
            <a:r>
              <a:rPr lang="en-CA" dirty="0"/>
              <a:t>Info-Tech Research Group   |   </a:t>
            </a:r>
            <a:fld id="{81D60167-4931-47E6-BA6A-407CBD079E47}" type="slidenum">
              <a:rPr smtClean="0">
                <a:cs typeface="Arial" panose="020B0604020202020204" pitchFamily="34" charset="0"/>
              </a:rPr>
              <a:pPr marL="7701">
                <a:spcBef>
                  <a:spcPts val="161"/>
                </a:spcBef>
                <a:tabLst>
                  <a:tab pos="1309603" algn="l"/>
                </a:tabLst>
              </a:pPr>
              <a:t>‹#›</a:t>
            </a:fld>
            <a:endParaRPr dirty="0">
              <a:cs typeface="Arial" panose="020B0604020202020204" pitchFamily="34" charset="0"/>
            </a:endParaRPr>
          </a:p>
        </p:txBody>
      </p:sp>
      <p:sp>
        <p:nvSpPr>
          <p:cNvPr id="17" name="Text Placeholder 17">
            <a:extLst>
              <a:ext uri="{FF2B5EF4-FFF2-40B4-BE49-F238E27FC236}">
                <a16:creationId xmlns:a16="http://schemas.microsoft.com/office/drawing/2014/main" id="{95180202-FB5D-F94C-BB6D-AEA8675BF86A}"/>
              </a:ext>
            </a:extLst>
          </p:cNvPr>
          <p:cNvSpPr>
            <a:spLocks noGrp="1"/>
          </p:cNvSpPr>
          <p:nvPr>
            <p:ph type="body" sz="quarter" idx="18"/>
          </p:nvPr>
        </p:nvSpPr>
        <p:spPr>
          <a:xfrm>
            <a:off x="4757510" y="3088263"/>
            <a:ext cx="2076769" cy="371902"/>
          </a:xfrm>
          <a:prstGeom prst="rect">
            <a:avLst/>
          </a:prstGeom>
        </p:spPr>
        <p:txBody>
          <a:bodyPr lIns="0" tIns="0" rIns="0" bIns="0">
            <a:noAutofit/>
          </a:bodyPr>
          <a:lstStyle>
            <a:lvl1pPr marL="0" indent="0" algn="ctr">
              <a:lnSpc>
                <a:spcPts val="2000"/>
              </a:lnSpc>
              <a:buNone/>
              <a:defRPr sz="2000" b="0" i="0">
                <a:solidFill>
                  <a:srgbClr val="2576B7"/>
                </a:solidFill>
                <a:latin typeface="Montserrat SemiBold" pitchFamily="2" charset="77"/>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8" name="Text Placeholder 17">
            <a:extLst>
              <a:ext uri="{FF2B5EF4-FFF2-40B4-BE49-F238E27FC236}">
                <a16:creationId xmlns:a16="http://schemas.microsoft.com/office/drawing/2014/main" id="{58E8B607-4E77-764D-9F28-AFB22E9A0527}"/>
              </a:ext>
            </a:extLst>
          </p:cNvPr>
          <p:cNvSpPr>
            <a:spLocks noGrp="1"/>
          </p:cNvSpPr>
          <p:nvPr>
            <p:ph type="body" sz="quarter" idx="19"/>
          </p:nvPr>
        </p:nvSpPr>
        <p:spPr>
          <a:xfrm>
            <a:off x="4886574" y="3368040"/>
            <a:ext cx="1818640" cy="1048604"/>
          </a:xfrm>
          <a:prstGeom prst="rect">
            <a:avLst/>
          </a:prstGeom>
        </p:spPr>
        <p:txBody>
          <a:bodyPr lIns="0" tIns="0" rIns="0" bIns="0">
            <a:noAutofit/>
          </a:bodyPr>
          <a:lstStyle>
            <a:lvl1pPr marL="0" indent="0" algn="ctr">
              <a:lnSpc>
                <a:spcPts val="1500"/>
              </a:lnSpc>
              <a:spcBef>
                <a:spcPts val="0"/>
              </a:spcBef>
              <a:buNone/>
              <a:defRPr sz="1200" b="0" i="0">
                <a:solidFill>
                  <a:srgbClr val="2576B7"/>
                </a:solidFill>
                <a:latin typeface="Roboto Condensed Light" panose="02000000000000000000" pitchFamily="2" charset="0"/>
                <a:ea typeface="Roboto Condensed Light" panose="02000000000000000000" pitchFamily="2" charset="0"/>
                <a:cs typeface="Arial" panose="020B0604020202020204" pitchFamily="34" charset="0"/>
              </a:defRPr>
            </a:lvl1pPr>
            <a:lvl2pPr marL="457200" indent="0">
              <a:lnSpc>
                <a:spcPts val="1400"/>
              </a:lnSpc>
              <a:buNone/>
              <a:defRPr sz="1400">
                <a:solidFill>
                  <a:srgbClr val="2576B7"/>
                </a:solidFill>
                <a:latin typeface="Arial" panose="020B0604020202020204" pitchFamily="34" charset="0"/>
                <a:cs typeface="Arial" panose="020B0604020202020204" pitchFamily="34" charset="0"/>
              </a:defRPr>
            </a:lvl2pPr>
            <a:lvl3pPr marL="914400" indent="0">
              <a:lnSpc>
                <a:spcPts val="1400"/>
              </a:lnSpc>
              <a:buNone/>
              <a:defRPr sz="1400">
                <a:solidFill>
                  <a:srgbClr val="2576B7"/>
                </a:solidFill>
                <a:latin typeface="Arial" panose="020B0604020202020204" pitchFamily="34" charset="0"/>
                <a:cs typeface="Arial" panose="020B0604020202020204" pitchFamily="34" charset="0"/>
              </a:defRPr>
            </a:lvl3pPr>
            <a:lvl4pPr marL="1371600" indent="0">
              <a:lnSpc>
                <a:spcPts val="1400"/>
              </a:lnSpc>
              <a:buNone/>
              <a:defRPr sz="1400">
                <a:solidFill>
                  <a:srgbClr val="2576B7"/>
                </a:solidFill>
                <a:latin typeface="Arial" panose="020B0604020202020204" pitchFamily="34" charset="0"/>
                <a:cs typeface="Arial" panose="020B0604020202020204" pitchFamily="34" charset="0"/>
              </a:defRPr>
            </a:lvl4pPr>
            <a:lvl5pPr marL="1828800" indent="0">
              <a:lnSpc>
                <a:spcPts val="1400"/>
              </a:lnSpc>
              <a:buNone/>
              <a:defRPr sz="1400">
                <a:solidFill>
                  <a:srgbClr val="2576B7"/>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0784497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3.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object 40">
            <a:extLst>
              <a:ext uri="{FF2B5EF4-FFF2-40B4-BE49-F238E27FC236}">
                <a16:creationId xmlns:a16="http://schemas.microsoft.com/office/drawing/2014/main" id="{CAA2DC47-C07C-8841-8398-880188265DC9}"/>
              </a:ext>
            </a:extLst>
          </p:cNvPr>
          <p:cNvSpPr txBox="1"/>
          <p:nvPr userDrawn="1"/>
        </p:nvSpPr>
        <p:spPr>
          <a:xfrm>
            <a:off x="5965031" y="6040551"/>
            <a:ext cx="3221785" cy="502469"/>
          </a:xfrm>
          <a:prstGeom prst="rect">
            <a:avLst/>
          </a:prstGeom>
        </p:spPr>
        <p:txBody>
          <a:bodyPr vert="horz" wrap="square" lIns="0" tIns="2310" rIns="0" bIns="0" rtlCol="0">
            <a:noAutofit/>
          </a:bodyPr>
          <a:lstStyle/>
          <a:p>
            <a:pPr marL="7701" marR="3081" indent="33886" algn="r">
              <a:lnSpc>
                <a:spcPts val="958"/>
              </a:lnSpc>
              <a:spcBef>
                <a:spcPts val="18"/>
              </a:spcBef>
            </a:pPr>
            <a:r>
              <a:rPr sz="788" b="0" i="0" spc="-6" dirty="0">
                <a:solidFill>
                  <a:srgbClr val="717171"/>
                </a:solidFill>
                <a:latin typeface="Roboto Condensed Light" panose="02000000000000000000" pitchFamily="2" charset="0"/>
                <a:ea typeface="Roboto Condensed Light" panose="02000000000000000000" pitchFamily="2" charset="0"/>
                <a:cs typeface="Arial"/>
              </a:rPr>
              <a:t>Info-Tech </a:t>
            </a:r>
            <a:r>
              <a:rPr sz="788" b="0" i="0" spc="3" dirty="0">
                <a:solidFill>
                  <a:srgbClr val="717171"/>
                </a:solidFill>
                <a:latin typeface="Roboto Condensed Light" panose="02000000000000000000" pitchFamily="2" charset="0"/>
                <a:ea typeface="Roboto Condensed Light" panose="02000000000000000000" pitchFamily="2" charset="0"/>
                <a:cs typeface="Arial"/>
              </a:rPr>
              <a:t>Research </a:t>
            </a:r>
            <a:r>
              <a:rPr sz="788" b="0" i="0" spc="6" dirty="0">
                <a:solidFill>
                  <a:srgbClr val="717171"/>
                </a:solidFill>
                <a:latin typeface="Roboto Condensed Light" panose="02000000000000000000" pitchFamily="2" charset="0"/>
                <a:ea typeface="Roboto Condensed Light" panose="02000000000000000000" pitchFamily="2" charset="0"/>
                <a:cs typeface="Arial"/>
              </a:rPr>
              <a:t>Group </a:t>
            </a:r>
            <a:r>
              <a:rPr sz="788" b="0" i="0" spc="3" dirty="0">
                <a:solidFill>
                  <a:srgbClr val="717171"/>
                </a:solidFill>
                <a:latin typeface="Roboto Condensed Light" panose="02000000000000000000" pitchFamily="2" charset="0"/>
                <a:ea typeface="Roboto Condensed Light" panose="02000000000000000000" pitchFamily="2" charset="0"/>
                <a:cs typeface="Arial"/>
              </a:rPr>
              <a:t>Inc. </a:t>
            </a:r>
            <a:r>
              <a:rPr sz="788" b="0" i="0" dirty="0">
                <a:solidFill>
                  <a:srgbClr val="717171"/>
                </a:solidFill>
                <a:latin typeface="Roboto Condensed Light" panose="02000000000000000000" pitchFamily="2" charset="0"/>
                <a:ea typeface="Roboto Condensed Light" panose="02000000000000000000" pitchFamily="2" charset="0"/>
                <a:cs typeface="Arial"/>
              </a:rPr>
              <a:t>is </a:t>
            </a:r>
            <a:r>
              <a:rPr sz="788" b="0" i="0" spc="6" dirty="0">
                <a:solidFill>
                  <a:srgbClr val="717171"/>
                </a:solidFill>
                <a:latin typeface="Roboto Condensed Light" panose="02000000000000000000" pitchFamily="2" charset="0"/>
                <a:ea typeface="Roboto Condensed Light" panose="02000000000000000000" pitchFamily="2" charset="0"/>
                <a:cs typeface="Arial"/>
              </a:rPr>
              <a:t>a </a:t>
            </a:r>
            <a:r>
              <a:rPr sz="788" b="0" i="0" dirty="0">
                <a:solidFill>
                  <a:srgbClr val="717171"/>
                </a:solidFill>
                <a:latin typeface="Roboto Condensed Light" panose="02000000000000000000" pitchFamily="2" charset="0"/>
                <a:ea typeface="Roboto Condensed Light" panose="02000000000000000000" pitchFamily="2" charset="0"/>
                <a:cs typeface="Arial"/>
              </a:rPr>
              <a:t>global leader </a:t>
            </a:r>
            <a:r>
              <a:rPr sz="788" b="0" i="0" spc="3" dirty="0">
                <a:solidFill>
                  <a:srgbClr val="717171"/>
                </a:solidFill>
                <a:latin typeface="Roboto Condensed Light" panose="02000000000000000000" pitchFamily="2" charset="0"/>
                <a:ea typeface="Roboto Condensed Light" panose="02000000000000000000" pitchFamily="2" charset="0"/>
                <a:cs typeface="Arial"/>
              </a:rPr>
              <a:t>in </a:t>
            </a:r>
            <a:r>
              <a:rPr sz="788" b="0" i="0" dirty="0">
                <a:solidFill>
                  <a:srgbClr val="717171"/>
                </a:solidFill>
                <a:latin typeface="Roboto Condensed Light" panose="02000000000000000000" pitchFamily="2" charset="0"/>
                <a:ea typeface="Roboto Condensed Light" panose="02000000000000000000" pitchFamily="2" charset="0"/>
                <a:cs typeface="Arial"/>
              </a:rPr>
              <a:t>providing </a:t>
            </a:r>
            <a:r>
              <a:rPr sz="788" b="0" i="0" spc="3" dirty="0">
                <a:solidFill>
                  <a:srgbClr val="717171"/>
                </a:solidFill>
                <a:latin typeface="Roboto Condensed Light" panose="02000000000000000000" pitchFamily="2" charset="0"/>
                <a:ea typeface="Roboto Condensed Light" panose="02000000000000000000" pitchFamily="2" charset="0"/>
                <a:cs typeface="Arial"/>
              </a:rPr>
              <a:t>IT research</a:t>
            </a:r>
            <a:r>
              <a:rPr sz="788" b="0" i="0" spc="64" dirty="0">
                <a:solidFill>
                  <a:srgbClr val="717171"/>
                </a:solidFill>
                <a:latin typeface="Roboto Condensed Light" panose="02000000000000000000" pitchFamily="2" charset="0"/>
                <a:ea typeface="Roboto Condensed Light" panose="02000000000000000000" pitchFamily="2" charset="0"/>
                <a:cs typeface="Arial"/>
              </a:rPr>
              <a:t> </a:t>
            </a:r>
            <a:r>
              <a:rPr sz="788" b="0" i="0" spc="3" dirty="0">
                <a:solidFill>
                  <a:srgbClr val="717171"/>
                </a:solidFill>
                <a:latin typeface="Roboto Condensed Light" panose="02000000000000000000" pitchFamily="2" charset="0"/>
                <a:ea typeface="Roboto Condensed Light" panose="02000000000000000000" pitchFamily="2" charset="0"/>
                <a:cs typeface="Arial"/>
              </a:rPr>
              <a:t>and</a:t>
            </a:r>
            <a:r>
              <a:rPr sz="788" b="0" i="0" spc="9" dirty="0">
                <a:solidFill>
                  <a:srgbClr val="717171"/>
                </a:solidFill>
                <a:latin typeface="Roboto Condensed Light" panose="02000000000000000000" pitchFamily="2" charset="0"/>
                <a:ea typeface="Roboto Condensed Light" panose="02000000000000000000" pitchFamily="2" charset="0"/>
                <a:cs typeface="Arial"/>
              </a:rPr>
              <a:t> </a:t>
            </a:r>
            <a:r>
              <a:rPr sz="788" b="0" i="0" dirty="0">
                <a:solidFill>
                  <a:srgbClr val="717171"/>
                </a:solidFill>
                <a:latin typeface="Roboto Condensed Light" panose="02000000000000000000" pitchFamily="2" charset="0"/>
                <a:ea typeface="Roboto Condensed Light" panose="02000000000000000000" pitchFamily="2" charset="0"/>
                <a:cs typeface="Arial"/>
              </a:rPr>
              <a:t>advice.  </a:t>
            </a:r>
            <a:r>
              <a:rPr sz="788" b="0" i="0" spc="-6" dirty="0">
                <a:solidFill>
                  <a:srgbClr val="717171"/>
                </a:solidFill>
                <a:latin typeface="Roboto Condensed Light" panose="02000000000000000000" pitchFamily="2" charset="0"/>
                <a:ea typeface="Roboto Condensed Light" panose="02000000000000000000" pitchFamily="2" charset="0"/>
                <a:cs typeface="Arial"/>
              </a:rPr>
              <a:t>Info-Tech’s </a:t>
            </a:r>
            <a:r>
              <a:rPr sz="788" b="0" i="0" dirty="0">
                <a:solidFill>
                  <a:srgbClr val="717171"/>
                </a:solidFill>
                <a:latin typeface="Roboto Condensed Light" panose="02000000000000000000" pitchFamily="2" charset="0"/>
                <a:ea typeface="Roboto Condensed Light" panose="02000000000000000000" pitchFamily="2" charset="0"/>
                <a:cs typeface="Arial"/>
              </a:rPr>
              <a:t>products </a:t>
            </a:r>
            <a:r>
              <a:rPr sz="788" b="0" i="0" spc="3" dirty="0">
                <a:solidFill>
                  <a:srgbClr val="717171"/>
                </a:solidFill>
                <a:latin typeface="Roboto Condensed Light" panose="02000000000000000000" pitchFamily="2" charset="0"/>
                <a:ea typeface="Roboto Condensed Light" panose="02000000000000000000" pitchFamily="2" charset="0"/>
                <a:cs typeface="Arial"/>
              </a:rPr>
              <a:t>and services </a:t>
            </a:r>
            <a:r>
              <a:rPr sz="788" b="0" i="0" spc="6" dirty="0">
                <a:solidFill>
                  <a:srgbClr val="717171"/>
                </a:solidFill>
                <a:latin typeface="Roboto Condensed Light" panose="02000000000000000000" pitchFamily="2" charset="0"/>
                <a:ea typeface="Roboto Condensed Light" panose="02000000000000000000" pitchFamily="2" charset="0"/>
                <a:cs typeface="Arial"/>
              </a:rPr>
              <a:t>combine </a:t>
            </a:r>
            <a:r>
              <a:rPr sz="788" b="0" i="0" dirty="0">
                <a:solidFill>
                  <a:srgbClr val="717171"/>
                </a:solidFill>
                <a:latin typeface="Roboto Condensed Light" panose="02000000000000000000" pitchFamily="2" charset="0"/>
                <a:ea typeface="Roboto Condensed Light" panose="02000000000000000000" pitchFamily="2" charset="0"/>
                <a:cs typeface="Arial"/>
              </a:rPr>
              <a:t>actionable insight </a:t>
            </a:r>
            <a:r>
              <a:rPr sz="788" b="0" i="0" spc="3" dirty="0">
                <a:solidFill>
                  <a:srgbClr val="717171"/>
                </a:solidFill>
                <a:latin typeface="Roboto Condensed Light" panose="02000000000000000000" pitchFamily="2" charset="0"/>
                <a:ea typeface="Roboto Condensed Light" panose="02000000000000000000" pitchFamily="2" charset="0"/>
                <a:cs typeface="Arial"/>
              </a:rPr>
              <a:t>and relevant</a:t>
            </a:r>
            <a:r>
              <a:rPr sz="788" b="0" i="0" spc="76" dirty="0">
                <a:solidFill>
                  <a:srgbClr val="717171"/>
                </a:solidFill>
                <a:latin typeface="Roboto Condensed Light" panose="02000000000000000000" pitchFamily="2" charset="0"/>
                <a:ea typeface="Roboto Condensed Light" panose="02000000000000000000" pitchFamily="2" charset="0"/>
                <a:cs typeface="Arial"/>
              </a:rPr>
              <a:t> </a:t>
            </a:r>
            <a:r>
              <a:rPr sz="788" b="0" i="0" spc="3" dirty="0">
                <a:solidFill>
                  <a:srgbClr val="717171"/>
                </a:solidFill>
                <a:latin typeface="Roboto Condensed Light" panose="02000000000000000000" pitchFamily="2" charset="0"/>
                <a:ea typeface="Roboto Condensed Light" panose="02000000000000000000" pitchFamily="2" charset="0"/>
                <a:cs typeface="Arial"/>
              </a:rPr>
              <a:t>advice</a:t>
            </a:r>
            <a:r>
              <a:rPr sz="788" b="0" i="0" spc="12" dirty="0">
                <a:solidFill>
                  <a:srgbClr val="717171"/>
                </a:solidFill>
                <a:latin typeface="Roboto Condensed Light" panose="02000000000000000000" pitchFamily="2" charset="0"/>
                <a:ea typeface="Roboto Condensed Light" panose="02000000000000000000" pitchFamily="2" charset="0"/>
                <a:cs typeface="Arial"/>
              </a:rPr>
              <a:t> </a:t>
            </a:r>
            <a:r>
              <a:rPr sz="788" b="0" i="0" dirty="0">
                <a:solidFill>
                  <a:srgbClr val="717171"/>
                </a:solidFill>
                <a:latin typeface="Roboto Condensed Light" panose="02000000000000000000" pitchFamily="2" charset="0"/>
                <a:ea typeface="Roboto Condensed Light" panose="02000000000000000000" pitchFamily="2" charset="0"/>
                <a:cs typeface="Arial"/>
              </a:rPr>
              <a:t>with  </a:t>
            </a:r>
            <a:r>
              <a:rPr sz="788" b="0" i="0" spc="3" dirty="0">
                <a:solidFill>
                  <a:srgbClr val="717171"/>
                </a:solidFill>
                <a:latin typeface="Roboto Condensed Light" panose="02000000000000000000" pitchFamily="2" charset="0"/>
                <a:ea typeface="Roboto Condensed Light" panose="02000000000000000000" pitchFamily="2" charset="0"/>
                <a:cs typeface="Arial"/>
              </a:rPr>
              <a:t>ready-to-use tools and templates that cover the full spectrum of IT</a:t>
            </a:r>
            <a:r>
              <a:rPr sz="788" b="0" i="0" spc="73" dirty="0">
                <a:solidFill>
                  <a:srgbClr val="717171"/>
                </a:solidFill>
                <a:latin typeface="Roboto Condensed Light" panose="02000000000000000000" pitchFamily="2" charset="0"/>
                <a:ea typeface="Roboto Condensed Light" panose="02000000000000000000" pitchFamily="2" charset="0"/>
                <a:cs typeface="Arial"/>
              </a:rPr>
              <a:t> </a:t>
            </a:r>
            <a:r>
              <a:rPr sz="788" b="0" i="0" spc="3" dirty="0">
                <a:solidFill>
                  <a:srgbClr val="717171"/>
                </a:solidFill>
                <a:latin typeface="Roboto Condensed Light" panose="02000000000000000000" pitchFamily="2" charset="0"/>
                <a:ea typeface="Roboto Condensed Light" panose="02000000000000000000" pitchFamily="2" charset="0"/>
                <a:cs typeface="Arial"/>
              </a:rPr>
              <a:t>concerns.</a:t>
            </a:r>
            <a:endParaRPr sz="788" b="0" i="0" dirty="0">
              <a:solidFill>
                <a:srgbClr val="717171"/>
              </a:solidFill>
              <a:latin typeface="Roboto Condensed Light" panose="02000000000000000000" pitchFamily="2" charset="0"/>
              <a:ea typeface="Roboto Condensed Light" panose="02000000000000000000" pitchFamily="2" charset="0"/>
              <a:cs typeface="Arial"/>
            </a:endParaRPr>
          </a:p>
          <a:p>
            <a:pPr marR="3851" algn="r">
              <a:lnSpc>
                <a:spcPts val="931"/>
              </a:lnSpc>
            </a:pPr>
            <a:r>
              <a:rPr sz="788" b="0" i="0" spc="6" dirty="0">
                <a:solidFill>
                  <a:srgbClr val="717171"/>
                </a:solidFill>
                <a:latin typeface="Roboto Condensed Light" panose="02000000000000000000" pitchFamily="2" charset="0"/>
                <a:ea typeface="Roboto Condensed Light" panose="02000000000000000000" pitchFamily="2" charset="0"/>
                <a:cs typeface="Arial"/>
              </a:rPr>
              <a:t>© </a:t>
            </a:r>
            <a:r>
              <a:rPr sz="788" b="0" i="0" spc="3" dirty="0">
                <a:solidFill>
                  <a:srgbClr val="717171"/>
                </a:solidFill>
                <a:latin typeface="Roboto Condensed Light" panose="02000000000000000000" pitchFamily="2" charset="0"/>
                <a:ea typeface="Roboto Condensed Light" panose="02000000000000000000" pitchFamily="2" charset="0"/>
                <a:cs typeface="Arial"/>
              </a:rPr>
              <a:t>1997-20</a:t>
            </a:r>
            <a:r>
              <a:rPr lang="en-US" sz="788" b="0" i="0" spc="3" dirty="0">
                <a:solidFill>
                  <a:srgbClr val="717171"/>
                </a:solidFill>
                <a:latin typeface="Roboto Condensed Light" panose="02000000000000000000" pitchFamily="2" charset="0"/>
                <a:ea typeface="Roboto Condensed Light" panose="02000000000000000000" pitchFamily="2" charset="0"/>
                <a:cs typeface="Arial"/>
              </a:rPr>
              <a:t>20</a:t>
            </a:r>
            <a:r>
              <a:rPr sz="788" b="0" i="0" spc="3" dirty="0">
                <a:solidFill>
                  <a:srgbClr val="717171"/>
                </a:solidFill>
                <a:latin typeface="Roboto Condensed Light" panose="02000000000000000000" pitchFamily="2" charset="0"/>
                <a:ea typeface="Roboto Condensed Light" panose="02000000000000000000" pitchFamily="2" charset="0"/>
                <a:cs typeface="Arial"/>
              </a:rPr>
              <a:t> </a:t>
            </a:r>
            <a:r>
              <a:rPr sz="788" b="0" i="0" spc="-6" dirty="0">
                <a:solidFill>
                  <a:srgbClr val="717171"/>
                </a:solidFill>
                <a:latin typeface="Roboto Condensed Light" panose="02000000000000000000" pitchFamily="2" charset="0"/>
                <a:ea typeface="Roboto Condensed Light" panose="02000000000000000000" pitchFamily="2" charset="0"/>
                <a:cs typeface="Arial"/>
              </a:rPr>
              <a:t>Info-Tech </a:t>
            </a:r>
            <a:r>
              <a:rPr sz="788" b="0" i="0" spc="3" dirty="0">
                <a:solidFill>
                  <a:srgbClr val="717171"/>
                </a:solidFill>
                <a:latin typeface="Roboto Condensed Light" panose="02000000000000000000" pitchFamily="2" charset="0"/>
                <a:ea typeface="Roboto Condensed Light" panose="02000000000000000000" pitchFamily="2" charset="0"/>
                <a:cs typeface="Arial"/>
              </a:rPr>
              <a:t>Research </a:t>
            </a:r>
            <a:r>
              <a:rPr sz="788" b="0" i="0" spc="6" dirty="0">
                <a:solidFill>
                  <a:srgbClr val="717171"/>
                </a:solidFill>
                <a:latin typeface="Roboto Condensed Light" panose="02000000000000000000" pitchFamily="2" charset="0"/>
                <a:ea typeface="Roboto Condensed Light" panose="02000000000000000000" pitchFamily="2" charset="0"/>
                <a:cs typeface="Arial"/>
              </a:rPr>
              <a:t>Group</a:t>
            </a:r>
            <a:r>
              <a:rPr sz="788" b="0" i="0" spc="-27" dirty="0">
                <a:solidFill>
                  <a:srgbClr val="717171"/>
                </a:solidFill>
                <a:latin typeface="Roboto Condensed Light" panose="02000000000000000000" pitchFamily="2" charset="0"/>
                <a:ea typeface="Roboto Condensed Light" panose="02000000000000000000" pitchFamily="2" charset="0"/>
                <a:cs typeface="Arial"/>
              </a:rPr>
              <a:t> </a:t>
            </a:r>
            <a:r>
              <a:rPr sz="788" b="0" i="0" spc="3" dirty="0">
                <a:solidFill>
                  <a:srgbClr val="717171"/>
                </a:solidFill>
                <a:latin typeface="Roboto Condensed Light" panose="02000000000000000000" pitchFamily="2" charset="0"/>
                <a:ea typeface="Roboto Condensed Light" panose="02000000000000000000" pitchFamily="2" charset="0"/>
                <a:cs typeface="Arial"/>
              </a:rPr>
              <a:t>Inc.</a:t>
            </a:r>
            <a:endParaRPr sz="788" b="0" i="0" dirty="0">
              <a:solidFill>
                <a:srgbClr val="717171"/>
              </a:solidFill>
              <a:latin typeface="Roboto Condensed Light" panose="02000000000000000000" pitchFamily="2" charset="0"/>
              <a:ea typeface="Roboto Condensed Light" panose="02000000000000000000" pitchFamily="2" charset="0"/>
              <a:cs typeface="Arial"/>
            </a:endParaRPr>
          </a:p>
        </p:txBody>
      </p:sp>
      <p:pic>
        <p:nvPicPr>
          <p:cNvPr id="6" name="Picture 5">
            <a:extLst>
              <a:ext uri="{FF2B5EF4-FFF2-40B4-BE49-F238E27FC236}">
                <a16:creationId xmlns:a16="http://schemas.microsoft.com/office/drawing/2014/main" id="{E9D10E23-5B6C-0E46-8E09-10A336299F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51943" y="6057692"/>
            <a:ext cx="2341433" cy="466933"/>
          </a:xfrm>
          <a:prstGeom prst="rect">
            <a:avLst/>
          </a:prstGeom>
        </p:spPr>
      </p:pic>
    </p:spTree>
    <p:extLst>
      <p:ext uri="{BB962C8B-B14F-4D97-AF65-F5344CB8AC3E}">
        <p14:creationId xmlns:p14="http://schemas.microsoft.com/office/powerpoint/2010/main" val="200115512"/>
      </p:ext>
    </p:extLst>
  </p:cSld>
  <p:clrMap bg1="lt1" tx1="dk1" bg2="lt2" tx2="dk2" accent1="accent1" accent2="accent2" accent3="accent3" accent4="accent4" accent5="accent5" accent6="accent6" hlink="hlink" folHlink="folHlink"/>
  <p:sldLayoutIdLst>
    <p:sldLayoutId id="2147483717"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840497"/>
      </p:ext>
    </p:extLst>
  </p:cSld>
  <p:clrMap bg1="lt1" tx1="dk1" bg2="lt2" tx2="dk2" accent1="accent1" accent2="accent2" accent3="accent3" accent4="accent4" accent5="accent5" accent6="accent6" hlink="hlink" folHlink="folHlink"/>
  <p:sldLayoutIdLst>
    <p:sldLayoutId id="214748372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106" y="530021"/>
            <a:ext cx="4239409" cy="1130188"/>
          </a:xfrm>
          <a:prstGeom prst="rect">
            <a:avLst/>
          </a:prstGeom>
        </p:spPr>
        <p:txBody>
          <a:bodyPr vert="horz" lIns="90000" tIns="46800" rIns="90000" bIns="46800" rtlCol="0" anchor="t" anchorCtr="0">
            <a:noAutofit/>
          </a:bodyPr>
          <a:lstStyle/>
          <a:p>
            <a:r>
              <a:rPr lang="en-US"/>
              <a:t>Click to edit Master title style</a:t>
            </a:r>
          </a:p>
        </p:txBody>
      </p:sp>
      <p:sp>
        <p:nvSpPr>
          <p:cNvPr id="4" name="Holder 6">
            <a:extLst>
              <a:ext uri="{FF2B5EF4-FFF2-40B4-BE49-F238E27FC236}">
                <a16:creationId xmlns:a16="http://schemas.microsoft.com/office/drawing/2014/main" id="{0C9EF370-3AFB-7744-ACCC-5BBC2EFA3D9B}"/>
              </a:ext>
            </a:extLst>
          </p:cNvPr>
          <p:cNvSpPr>
            <a:spLocks noGrp="1"/>
          </p:cNvSpPr>
          <p:nvPr>
            <p:ph type="sldNum" sz="quarter" idx="4"/>
          </p:nvPr>
        </p:nvSpPr>
        <p:spPr>
          <a:xfrm>
            <a:off x="9649607" y="6453854"/>
            <a:ext cx="2240706" cy="121252"/>
          </a:xfrm>
          <a:prstGeom prst="rect">
            <a:avLst/>
          </a:prstGeom>
        </p:spPr>
        <p:txBody>
          <a:bodyPr wrap="square" lIns="0" tIns="0" rIns="0" bIns="0">
            <a:noAutofit/>
          </a:bodyPr>
          <a:lstStyle>
            <a:lvl1pPr algn="r">
              <a:defRPr sz="788" b="0" i="0" spc="0" baseline="0">
                <a:solidFill>
                  <a:srgbClr val="636363"/>
                </a:solidFill>
                <a:latin typeface="Exo" pitchFamily="2" charset="77"/>
                <a:cs typeface="Arial"/>
              </a:defRPr>
            </a:lvl1pPr>
          </a:lstStyle>
          <a:p>
            <a:pPr marL="7701">
              <a:spcBef>
                <a:spcPts val="161"/>
              </a:spcBef>
              <a:tabLst>
                <a:tab pos="1309603" algn="l"/>
              </a:tabLst>
            </a:pPr>
            <a:r>
              <a:rPr lang="en-CA" dirty="0"/>
              <a:t>Info-Tech Research Group   |   </a:t>
            </a:r>
            <a:fld id="{81D60167-4931-47E6-BA6A-407CBD079E47}" type="slidenum">
              <a:rPr smtClean="0">
                <a:cs typeface="Arial" panose="020B0604020202020204" pitchFamily="34" charset="0"/>
              </a:rPr>
              <a:pPr marL="7701">
                <a:spcBef>
                  <a:spcPts val="161"/>
                </a:spcBef>
                <a:tabLst>
                  <a:tab pos="1309603" algn="l"/>
                </a:tabLst>
              </a:pPr>
              <a:t>‹#›</a:t>
            </a:fld>
            <a:endParaRPr dirty="0">
              <a:cs typeface="Arial" panose="020B0604020202020204" pitchFamily="34" charset="0"/>
            </a:endParaRPr>
          </a:p>
        </p:txBody>
      </p:sp>
    </p:spTree>
    <p:extLst>
      <p:ext uri="{BB962C8B-B14F-4D97-AF65-F5344CB8AC3E}">
        <p14:creationId xmlns:p14="http://schemas.microsoft.com/office/powerpoint/2010/main" val="3961882258"/>
      </p:ext>
    </p:extLst>
  </p:cSld>
  <p:clrMap bg1="lt1" tx1="dk1" bg2="lt2" tx2="dk2" accent1="accent1" accent2="accent2" accent3="accent3" accent4="accent4" accent5="accent5" accent6="accent6" hlink="hlink" folHlink="folHlink"/>
  <p:sldLayoutIdLst>
    <p:sldLayoutId id="2147483718" r:id="rId1"/>
    <p:sldLayoutId id="2147483672" r:id="rId2"/>
    <p:sldLayoutId id="2147483677" r:id="rId3"/>
    <p:sldLayoutId id="2147483676" r:id="rId4"/>
    <p:sldLayoutId id="2147483678" r:id="rId5"/>
    <p:sldLayoutId id="2147483669" r:id="rId6"/>
    <p:sldLayoutId id="2147483690" r:id="rId7"/>
    <p:sldLayoutId id="2147483692" r:id="rId8"/>
    <p:sldLayoutId id="2147483697" r:id="rId9"/>
    <p:sldLayoutId id="2147483732" r:id="rId10"/>
    <p:sldLayoutId id="2147483701" r:id="rId11"/>
    <p:sldLayoutId id="2147483695" r:id="rId12"/>
    <p:sldLayoutId id="2147483698" r:id="rId13"/>
    <p:sldLayoutId id="2147483685" r:id="rId14"/>
    <p:sldLayoutId id="2147483684" r:id="rId15"/>
    <p:sldLayoutId id="2147483708" r:id="rId16"/>
  </p:sldLayoutIdLst>
  <p:hf hdr="0" ftr="0" dt="0"/>
  <p:txStyles>
    <p:titleStyle>
      <a:lvl1pPr algn="l" defTabSz="914400" rtl="0" eaLnBrk="1" latinLnBrk="0" hangingPunct="1">
        <a:lnSpc>
          <a:spcPts val="4000"/>
        </a:lnSpc>
        <a:spcBef>
          <a:spcPct val="0"/>
        </a:spcBef>
        <a:buNone/>
        <a:defRPr sz="4000" b="0" i="0" kern="1200">
          <a:solidFill>
            <a:srgbClr val="717171"/>
          </a:solidFill>
          <a:latin typeface="Montserrat Semi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userDrawn="1">
          <p15:clr>
            <a:srgbClr val="F26B43"/>
          </p15:clr>
        </p15:guide>
        <p15:guide id="2" pos="3818" userDrawn="1">
          <p15:clr>
            <a:srgbClr val="F26B43"/>
          </p15:clr>
        </p15:guide>
        <p15:guide id="3" pos="3909" userDrawn="1">
          <p15:clr>
            <a:srgbClr val="F26B43"/>
          </p15:clr>
        </p15:guide>
        <p15:guide id="4" pos="4430" userDrawn="1">
          <p15:clr>
            <a:srgbClr val="F26B43"/>
          </p15:clr>
        </p15:guide>
        <p15:guide id="5" pos="3205" userDrawn="1">
          <p15:clr>
            <a:srgbClr val="F26B43"/>
          </p15:clr>
        </p15:guide>
        <p15:guide id="6" pos="2684" userDrawn="1">
          <p15:clr>
            <a:srgbClr val="F26B43"/>
          </p15:clr>
        </p15:guide>
        <p15:guide id="7" pos="2593" userDrawn="1">
          <p15:clr>
            <a:srgbClr val="F26B43"/>
          </p15:clr>
        </p15:guide>
        <p15:guide id="8" pos="2071" userDrawn="1">
          <p15:clr>
            <a:srgbClr val="F26B43"/>
          </p15:clr>
        </p15:guide>
        <p15:guide id="9" pos="4521" userDrawn="1">
          <p15:clr>
            <a:srgbClr val="F26B43"/>
          </p15:clr>
        </p15:guide>
        <p15:guide id="10" pos="5043" userDrawn="1">
          <p15:clr>
            <a:srgbClr val="F26B43"/>
          </p15:clr>
        </p15:guide>
        <p15:guide id="11" pos="5133" userDrawn="1">
          <p15:clr>
            <a:srgbClr val="F26B43"/>
          </p15:clr>
        </p15:guide>
        <p15:guide id="12" pos="5655" userDrawn="1">
          <p15:clr>
            <a:srgbClr val="F26B43"/>
          </p15:clr>
        </p15:guide>
        <p15:guide id="13" pos="5746" userDrawn="1">
          <p15:clr>
            <a:srgbClr val="F26B43"/>
          </p15:clr>
        </p15:guide>
        <p15:guide id="14" pos="6267" userDrawn="1">
          <p15:clr>
            <a:srgbClr val="F26B43"/>
          </p15:clr>
        </p15:guide>
        <p15:guide id="15" pos="6358" userDrawn="1">
          <p15:clr>
            <a:srgbClr val="F26B43"/>
          </p15:clr>
        </p15:guide>
        <p15:guide id="16" pos="6880" userDrawn="1">
          <p15:clr>
            <a:srgbClr val="F26B43"/>
          </p15:clr>
        </p15:guide>
        <p15:guide id="17" pos="6970" userDrawn="1">
          <p15:clr>
            <a:srgbClr val="F26B43"/>
          </p15:clr>
        </p15:guide>
        <p15:guide id="18" pos="7492" userDrawn="1">
          <p15:clr>
            <a:srgbClr val="F26B43"/>
          </p15:clr>
        </p15:guide>
        <p15:guide id="19" pos="1981" userDrawn="1">
          <p15:clr>
            <a:srgbClr val="F26B43"/>
          </p15:clr>
        </p15:guide>
        <p15:guide id="20" pos="1459" userDrawn="1">
          <p15:clr>
            <a:srgbClr val="F26B43"/>
          </p15:clr>
        </p15:guide>
        <p15:guide id="21" pos="1368" userDrawn="1">
          <p15:clr>
            <a:srgbClr val="F26B43"/>
          </p15:clr>
        </p15:guide>
        <p15:guide id="22" pos="847" userDrawn="1">
          <p15:clr>
            <a:srgbClr val="F26B43"/>
          </p15:clr>
        </p15:guide>
        <p15:guide id="23" pos="756" userDrawn="1">
          <p15:clr>
            <a:srgbClr val="F26B43"/>
          </p15:clr>
        </p15:guide>
        <p15:guide id="24" pos="234" userDrawn="1">
          <p15:clr>
            <a:srgbClr val="F26B43"/>
          </p15:clr>
        </p15:guide>
        <p15:guide id="25" orient="horz" pos="57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106" y="530021"/>
            <a:ext cx="4239409" cy="1130188"/>
          </a:xfrm>
          <a:prstGeom prst="rect">
            <a:avLst/>
          </a:prstGeom>
        </p:spPr>
        <p:txBody>
          <a:bodyPr vert="horz" lIns="0" tIns="0" rIns="0" bIns="0" rtlCol="0" anchor="t" anchorCtr="0">
            <a:noAutofit/>
          </a:bodyPr>
          <a:lstStyle/>
          <a:p>
            <a:r>
              <a:rPr lang="en-US"/>
              <a:t>Click to edit Master title style</a:t>
            </a:r>
          </a:p>
        </p:txBody>
      </p:sp>
      <p:sp>
        <p:nvSpPr>
          <p:cNvPr id="4" name="Holder 6">
            <a:extLst>
              <a:ext uri="{FF2B5EF4-FFF2-40B4-BE49-F238E27FC236}">
                <a16:creationId xmlns:a16="http://schemas.microsoft.com/office/drawing/2014/main" id="{0C9EF370-3AFB-7744-ACCC-5BBC2EFA3D9B}"/>
              </a:ext>
            </a:extLst>
          </p:cNvPr>
          <p:cNvSpPr>
            <a:spLocks noGrp="1"/>
          </p:cNvSpPr>
          <p:nvPr>
            <p:ph type="sldNum" sz="quarter" idx="4"/>
          </p:nvPr>
        </p:nvSpPr>
        <p:spPr>
          <a:xfrm>
            <a:off x="9649607" y="6453854"/>
            <a:ext cx="2240706" cy="121252"/>
          </a:xfrm>
          <a:prstGeom prst="rect">
            <a:avLst/>
          </a:prstGeom>
        </p:spPr>
        <p:txBody>
          <a:bodyPr wrap="square" lIns="0" tIns="0" rIns="0" bIns="0">
            <a:noAutofit/>
          </a:bodyPr>
          <a:lstStyle>
            <a:lvl1pPr algn="r">
              <a:defRPr sz="788" b="0" i="0" spc="0" baseline="0">
                <a:solidFill>
                  <a:srgbClr val="636363"/>
                </a:solidFill>
                <a:latin typeface="Exo" pitchFamily="2" charset="77"/>
                <a:cs typeface="Arial"/>
              </a:defRPr>
            </a:lvl1pPr>
          </a:lstStyle>
          <a:p>
            <a:pPr marL="7701">
              <a:spcBef>
                <a:spcPts val="161"/>
              </a:spcBef>
              <a:tabLst>
                <a:tab pos="1309603" algn="l"/>
              </a:tabLst>
            </a:pPr>
            <a:r>
              <a:rPr lang="en-CA" dirty="0"/>
              <a:t>Info-Tech Research Group   |   </a:t>
            </a:r>
            <a:fld id="{81D60167-4931-47E6-BA6A-407CBD079E47}" type="slidenum">
              <a:rPr smtClean="0">
                <a:cs typeface="Arial" panose="020B0604020202020204" pitchFamily="34" charset="0"/>
              </a:rPr>
              <a:pPr marL="7701">
                <a:spcBef>
                  <a:spcPts val="161"/>
                </a:spcBef>
                <a:tabLst>
                  <a:tab pos="1309603" algn="l"/>
                </a:tabLst>
              </a:pPr>
              <a:t>‹#›</a:t>
            </a:fld>
            <a:endParaRPr dirty="0">
              <a:cs typeface="Arial" panose="020B0604020202020204" pitchFamily="34" charset="0"/>
            </a:endParaRPr>
          </a:p>
        </p:txBody>
      </p:sp>
    </p:spTree>
    <p:extLst>
      <p:ext uri="{BB962C8B-B14F-4D97-AF65-F5344CB8AC3E}">
        <p14:creationId xmlns:p14="http://schemas.microsoft.com/office/powerpoint/2010/main" val="489960991"/>
      </p:ext>
    </p:extLst>
  </p:cSld>
  <p:clrMap bg1="lt1" tx1="dk1" bg2="lt2" tx2="dk2" accent1="accent1" accent2="accent2" accent3="accent3" accent4="accent4" accent5="accent5" accent6="accent6" hlink="hlink" folHlink="folHlink"/>
  <p:sldLayoutIdLst>
    <p:sldLayoutId id="2147483767" r:id="rId1"/>
    <p:sldLayoutId id="2147483772" r:id="rId2"/>
    <p:sldLayoutId id="2147483774" r:id="rId3"/>
  </p:sldLayoutIdLst>
  <p:hf hdr="0" ftr="0" dt="0"/>
  <p:txStyles>
    <p:titleStyle>
      <a:lvl1pPr algn="l" defTabSz="914400" rtl="0" eaLnBrk="1" latinLnBrk="0" hangingPunct="1">
        <a:lnSpc>
          <a:spcPts val="4000"/>
        </a:lnSpc>
        <a:spcBef>
          <a:spcPct val="0"/>
        </a:spcBef>
        <a:buNone/>
        <a:defRPr sz="4000" b="0" i="0" kern="1200">
          <a:solidFill>
            <a:srgbClr val="717171"/>
          </a:solidFill>
          <a:latin typeface="Montserrat Semi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p15:clr>
            <a:srgbClr val="F26B43"/>
          </p15:clr>
        </p15:guide>
        <p15:guide id="2" pos="3818">
          <p15:clr>
            <a:srgbClr val="F26B43"/>
          </p15:clr>
        </p15:guide>
        <p15:guide id="3" pos="3909">
          <p15:clr>
            <a:srgbClr val="F26B43"/>
          </p15:clr>
        </p15:guide>
        <p15:guide id="4" pos="4430">
          <p15:clr>
            <a:srgbClr val="F26B43"/>
          </p15:clr>
        </p15:guide>
        <p15:guide id="5" pos="3205">
          <p15:clr>
            <a:srgbClr val="F26B43"/>
          </p15:clr>
        </p15:guide>
        <p15:guide id="6" pos="2684">
          <p15:clr>
            <a:srgbClr val="F26B43"/>
          </p15:clr>
        </p15:guide>
        <p15:guide id="7" pos="2593">
          <p15:clr>
            <a:srgbClr val="F26B43"/>
          </p15:clr>
        </p15:guide>
        <p15:guide id="8" pos="2071">
          <p15:clr>
            <a:srgbClr val="F26B43"/>
          </p15:clr>
        </p15:guide>
        <p15:guide id="9" pos="4521">
          <p15:clr>
            <a:srgbClr val="F26B43"/>
          </p15:clr>
        </p15:guide>
        <p15:guide id="10" pos="5043">
          <p15:clr>
            <a:srgbClr val="F26B43"/>
          </p15:clr>
        </p15:guide>
        <p15:guide id="11" pos="5133">
          <p15:clr>
            <a:srgbClr val="F26B43"/>
          </p15:clr>
        </p15:guide>
        <p15:guide id="12" pos="5655">
          <p15:clr>
            <a:srgbClr val="F26B43"/>
          </p15:clr>
        </p15:guide>
        <p15:guide id="13" pos="5746">
          <p15:clr>
            <a:srgbClr val="F26B43"/>
          </p15:clr>
        </p15:guide>
        <p15:guide id="14" pos="6267">
          <p15:clr>
            <a:srgbClr val="F26B43"/>
          </p15:clr>
        </p15:guide>
        <p15:guide id="15" pos="6358">
          <p15:clr>
            <a:srgbClr val="F26B43"/>
          </p15:clr>
        </p15:guide>
        <p15:guide id="16" pos="6880">
          <p15:clr>
            <a:srgbClr val="F26B43"/>
          </p15:clr>
        </p15:guide>
        <p15:guide id="17" pos="6970">
          <p15:clr>
            <a:srgbClr val="F26B43"/>
          </p15:clr>
        </p15:guide>
        <p15:guide id="18" pos="7492">
          <p15:clr>
            <a:srgbClr val="F26B43"/>
          </p15:clr>
        </p15:guide>
        <p15:guide id="19" pos="1981">
          <p15:clr>
            <a:srgbClr val="F26B43"/>
          </p15:clr>
        </p15:guide>
        <p15:guide id="20" pos="1459">
          <p15:clr>
            <a:srgbClr val="F26B43"/>
          </p15:clr>
        </p15:guide>
        <p15:guide id="21" pos="1368">
          <p15:clr>
            <a:srgbClr val="F26B43"/>
          </p15:clr>
        </p15:guide>
        <p15:guide id="22" pos="847">
          <p15:clr>
            <a:srgbClr val="F26B43"/>
          </p15:clr>
        </p15:guide>
        <p15:guide id="23" pos="756">
          <p15:clr>
            <a:srgbClr val="F26B43"/>
          </p15:clr>
        </p15:guide>
        <p15:guide id="24" pos="234">
          <p15:clr>
            <a:srgbClr val="F26B43"/>
          </p15:clr>
        </p15:guide>
        <p15:guide id="25" orient="horz" pos="5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mailto:workshops@infotech.com"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pn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4BA843-8BCE-274D-89C4-821AC0B247E4}"/>
              </a:ext>
            </a:extLst>
          </p:cNvPr>
          <p:cNvSpPr>
            <a:spLocks noGrp="1"/>
          </p:cNvSpPr>
          <p:nvPr>
            <p:ph type="body" sz="quarter" idx="10"/>
          </p:nvPr>
        </p:nvSpPr>
        <p:spPr>
          <a:xfrm>
            <a:off x="650874" y="1391732"/>
            <a:ext cx="8930448" cy="1306512"/>
          </a:xfrm>
        </p:spPr>
        <p:txBody>
          <a:bodyPr/>
          <a:lstStyle/>
          <a:p>
            <a:r>
              <a:rPr lang="en-US" dirty="0"/>
              <a:t>Bring Visibility to Your Day-to-Day Projects</a:t>
            </a:r>
          </a:p>
          <a:p>
            <a:endParaRPr lang="en-US" dirty="0"/>
          </a:p>
        </p:txBody>
      </p:sp>
      <p:sp>
        <p:nvSpPr>
          <p:cNvPr id="3" name="Text Placeholder 2">
            <a:extLst>
              <a:ext uri="{FF2B5EF4-FFF2-40B4-BE49-F238E27FC236}">
                <a16:creationId xmlns:a16="http://schemas.microsoft.com/office/drawing/2014/main" id="{86D276D7-DC79-5840-BFB0-E604DE2F3011}"/>
              </a:ext>
            </a:extLst>
          </p:cNvPr>
          <p:cNvSpPr>
            <a:spLocks noGrp="1"/>
          </p:cNvSpPr>
          <p:nvPr>
            <p:ph type="body" sz="quarter" idx="11"/>
          </p:nvPr>
        </p:nvSpPr>
        <p:spPr/>
        <p:txBody>
          <a:bodyPr/>
          <a:lstStyle/>
          <a:p>
            <a:r>
              <a:rPr lang="en-US" dirty="0"/>
              <a:t>Sweat the small stuff</a:t>
            </a:r>
          </a:p>
          <a:p>
            <a:endParaRPr lang="en-US" dirty="0"/>
          </a:p>
        </p:txBody>
      </p:sp>
      <p:grpSp>
        <p:nvGrpSpPr>
          <p:cNvPr id="5" name="Group 4">
            <a:extLst>
              <a:ext uri="{FF2B5EF4-FFF2-40B4-BE49-F238E27FC236}">
                <a16:creationId xmlns:a16="http://schemas.microsoft.com/office/drawing/2014/main" id="{A3328BC4-1A69-436A-9851-AEB4AF3999D9}"/>
              </a:ext>
            </a:extLst>
          </p:cNvPr>
          <p:cNvGrpSpPr/>
          <p:nvPr/>
        </p:nvGrpSpPr>
        <p:grpSpPr>
          <a:xfrm>
            <a:off x="0" y="4767200"/>
            <a:ext cx="12193588" cy="969356"/>
            <a:chOff x="0" y="4767200"/>
            <a:chExt cx="12193588" cy="969356"/>
          </a:xfrm>
        </p:grpSpPr>
        <p:sp>
          <p:nvSpPr>
            <p:cNvPr id="6" name="Rectangle 5">
              <a:extLst>
                <a:ext uri="{FF2B5EF4-FFF2-40B4-BE49-F238E27FC236}">
                  <a16:creationId xmlns:a16="http://schemas.microsoft.com/office/drawing/2014/main" id="{93879528-31F6-478B-9931-671C4BB8BE28}"/>
                </a:ext>
              </a:extLst>
            </p:cNvPr>
            <p:cNvSpPr/>
            <p:nvPr/>
          </p:nvSpPr>
          <p:spPr>
            <a:xfrm>
              <a:off x="0" y="4767200"/>
              <a:ext cx="12193588" cy="902525"/>
            </a:xfrm>
            <a:prstGeom prst="rect">
              <a:avLst/>
            </a:prstGeom>
            <a:gradFill>
              <a:gsLst>
                <a:gs pos="99000">
                  <a:schemeClr val="bg1">
                    <a:alpha val="15000"/>
                  </a:schemeClr>
                </a:gs>
                <a:gs pos="0">
                  <a:srgbClr val="2576B7">
                    <a:alpha val="94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extBox 6">
              <a:extLst>
                <a:ext uri="{FF2B5EF4-FFF2-40B4-BE49-F238E27FC236}">
                  <a16:creationId xmlns:a16="http://schemas.microsoft.com/office/drawing/2014/main" id="{C02B0BB6-8626-49C2-9BA0-C3A80A94784A}"/>
                </a:ext>
              </a:extLst>
            </p:cNvPr>
            <p:cNvSpPr txBox="1"/>
            <p:nvPr/>
          </p:nvSpPr>
          <p:spPr>
            <a:xfrm>
              <a:off x="707136" y="5182558"/>
              <a:ext cx="7498080" cy="553998"/>
            </a:xfrm>
            <a:prstGeom prst="rect">
              <a:avLst/>
            </a:prstGeom>
            <a:noFill/>
          </p:spPr>
          <p:txBody>
            <a:bodyPr wrap="square" lIns="0" tIns="0" rIns="0" bIns="0" rtlCol="0">
              <a:spAutoFit/>
            </a:bodyPr>
            <a:lstStyle/>
            <a:p>
              <a:pPr>
                <a:lnSpc>
                  <a:spcPts val="1600"/>
                </a:lnSpc>
              </a:pPr>
              <a:r>
                <a:rPr lang="en-US" sz="2800" spc="500" dirty="0">
                  <a:solidFill>
                    <a:schemeClr val="bg1"/>
                  </a:solidFill>
                  <a:latin typeface="Montserrat Medium" pitchFamily="2" charset="77"/>
                  <a:ea typeface="Roboto Condensed Light" panose="02000000000000000000" pitchFamily="2" charset="0"/>
                </a:rPr>
                <a:t>EXECUTIVE BRIEF</a:t>
              </a:r>
            </a:p>
            <a:p>
              <a:pPr>
                <a:lnSpc>
                  <a:spcPts val="1400"/>
                </a:lnSpc>
              </a:pPr>
              <a:br>
                <a:rPr lang="en-US" spc="500" dirty="0">
                  <a:solidFill>
                    <a:srgbClr val="2576B7"/>
                  </a:solidFill>
                  <a:latin typeface="Montserrat" pitchFamily="2" charset="77"/>
                </a:rPr>
              </a:br>
              <a:endParaRPr lang="en-US" spc="500" dirty="0">
                <a:solidFill>
                  <a:srgbClr val="2576B7"/>
                </a:solidFill>
                <a:latin typeface="Montserrat" pitchFamily="2" charset="77"/>
              </a:endParaRPr>
            </a:p>
          </p:txBody>
        </p:sp>
      </p:grpSp>
    </p:spTree>
    <p:extLst>
      <p:ext uri="{BB962C8B-B14F-4D97-AF65-F5344CB8AC3E}">
        <p14:creationId xmlns:p14="http://schemas.microsoft.com/office/powerpoint/2010/main" val="905229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47">
            <a:extLst>
              <a:ext uri="{FF2B5EF4-FFF2-40B4-BE49-F238E27FC236}">
                <a16:creationId xmlns:a16="http://schemas.microsoft.com/office/drawing/2014/main" id="{594B7FD4-CB2E-2245-9880-792CE65897E3}"/>
              </a:ext>
            </a:extLst>
          </p:cNvPr>
          <p:cNvSpPr>
            <a:spLocks noGrp="1"/>
          </p:cNvSpPr>
          <p:nvPr>
            <p:ph type="title"/>
          </p:nvPr>
        </p:nvSpPr>
        <p:spPr/>
        <p:txBody>
          <a:bodyPr>
            <a:noAutofit/>
          </a:bodyPr>
          <a:lstStyle/>
          <a:p>
            <a:r>
              <a:rPr lang="en-CA" spc="-61" dirty="0">
                <a:solidFill>
                  <a:srgbClr val="636363"/>
                </a:solidFill>
              </a:rPr>
              <a:t>Case</a:t>
            </a:r>
            <a:r>
              <a:rPr lang="en-CA" spc="-158" dirty="0">
                <a:solidFill>
                  <a:srgbClr val="636363"/>
                </a:solidFill>
              </a:rPr>
              <a:t> </a:t>
            </a:r>
            <a:r>
              <a:rPr lang="en-CA" spc="-79" dirty="0">
                <a:solidFill>
                  <a:srgbClr val="636363"/>
                </a:solidFill>
              </a:rPr>
              <a:t>Study</a:t>
            </a:r>
            <a:endParaRPr lang="en-US" dirty="0"/>
          </a:p>
        </p:txBody>
      </p:sp>
      <p:sp>
        <p:nvSpPr>
          <p:cNvPr id="11" name="Text Placeholder 10">
            <a:extLst>
              <a:ext uri="{FF2B5EF4-FFF2-40B4-BE49-F238E27FC236}">
                <a16:creationId xmlns:a16="http://schemas.microsoft.com/office/drawing/2014/main" id="{25F0E588-A074-014B-8DB2-287E9E17B156}"/>
              </a:ext>
            </a:extLst>
          </p:cNvPr>
          <p:cNvSpPr>
            <a:spLocks noGrp="1"/>
          </p:cNvSpPr>
          <p:nvPr>
            <p:ph type="body" sz="quarter" idx="15"/>
          </p:nvPr>
        </p:nvSpPr>
        <p:spPr>
          <a:xfrm>
            <a:off x="7580895" y="1101497"/>
            <a:ext cx="1546479" cy="394612"/>
          </a:xfrm>
        </p:spPr>
        <p:txBody>
          <a:bodyPr>
            <a:noAutofit/>
          </a:bodyPr>
          <a:lstStyle/>
          <a:p>
            <a:r>
              <a:rPr lang="en-US" dirty="0"/>
              <a:t>Higher Education</a:t>
            </a:r>
          </a:p>
        </p:txBody>
      </p:sp>
      <p:sp>
        <p:nvSpPr>
          <p:cNvPr id="9" name="Text Placeholder 8">
            <a:extLst>
              <a:ext uri="{FF2B5EF4-FFF2-40B4-BE49-F238E27FC236}">
                <a16:creationId xmlns:a16="http://schemas.microsoft.com/office/drawing/2014/main" id="{EB79A99D-3EC9-344F-9B5D-9F3CBE524486}"/>
              </a:ext>
            </a:extLst>
          </p:cNvPr>
          <p:cNvSpPr>
            <a:spLocks noGrp="1"/>
          </p:cNvSpPr>
          <p:nvPr>
            <p:ph type="body" sz="quarter" idx="16"/>
          </p:nvPr>
        </p:nvSpPr>
        <p:spPr>
          <a:xfrm>
            <a:off x="7580896" y="955089"/>
            <a:ext cx="1251459" cy="153562"/>
          </a:xfrm>
        </p:spPr>
        <p:txBody>
          <a:bodyPr>
            <a:noAutofit/>
          </a:bodyPr>
          <a:lstStyle/>
          <a:p>
            <a:r>
              <a:rPr lang="en-US" dirty="0"/>
              <a:t>INDUSTRY</a:t>
            </a:r>
          </a:p>
        </p:txBody>
      </p:sp>
      <p:sp>
        <p:nvSpPr>
          <p:cNvPr id="4" name="Text Placeholder 3">
            <a:extLst>
              <a:ext uri="{FF2B5EF4-FFF2-40B4-BE49-F238E27FC236}">
                <a16:creationId xmlns:a16="http://schemas.microsoft.com/office/drawing/2014/main" id="{6C15233C-A7D8-1D43-B41B-7764869FE116}"/>
              </a:ext>
            </a:extLst>
          </p:cNvPr>
          <p:cNvSpPr>
            <a:spLocks noGrp="1"/>
          </p:cNvSpPr>
          <p:nvPr>
            <p:ph type="body" sz="quarter" idx="17"/>
          </p:nvPr>
        </p:nvSpPr>
        <p:spPr/>
        <p:txBody>
          <a:bodyPr>
            <a:noAutofit/>
          </a:bodyPr>
          <a:lstStyle/>
          <a:p>
            <a:r>
              <a:rPr lang="en-CA" dirty="0">
                <a:cs typeface="Arial"/>
              </a:rPr>
              <a:t>Info-Tech Client</a:t>
            </a:r>
          </a:p>
        </p:txBody>
      </p:sp>
      <p:sp>
        <p:nvSpPr>
          <p:cNvPr id="6" name="Text Placeholder 5">
            <a:extLst>
              <a:ext uri="{FF2B5EF4-FFF2-40B4-BE49-F238E27FC236}">
                <a16:creationId xmlns:a16="http://schemas.microsoft.com/office/drawing/2014/main" id="{27CDCE52-F976-9F4D-BBB2-FCD98894D84E}"/>
              </a:ext>
            </a:extLst>
          </p:cNvPr>
          <p:cNvSpPr>
            <a:spLocks noGrp="1"/>
          </p:cNvSpPr>
          <p:nvPr>
            <p:ph type="body" sz="quarter" idx="18"/>
          </p:nvPr>
        </p:nvSpPr>
        <p:spPr/>
        <p:txBody>
          <a:bodyPr>
            <a:noAutofit/>
          </a:bodyPr>
          <a:lstStyle/>
          <a:p>
            <a:r>
              <a:rPr lang="en-US" dirty="0"/>
              <a:t>SOURCE</a:t>
            </a:r>
          </a:p>
        </p:txBody>
      </p:sp>
      <p:sp>
        <p:nvSpPr>
          <p:cNvPr id="56" name="Text Placeholder 55">
            <a:extLst>
              <a:ext uri="{FF2B5EF4-FFF2-40B4-BE49-F238E27FC236}">
                <a16:creationId xmlns:a16="http://schemas.microsoft.com/office/drawing/2014/main" id="{32E3DBED-1F4A-DE4F-A784-E948F4D31FB9}"/>
              </a:ext>
            </a:extLst>
          </p:cNvPr>
          <p:cNvSpPr>
            <a:spLocks noGrp="1"/>
          </p:cNvSpPr>
          <p:nvPr>
            <p:ph type="body" sz="quarter" idx="12"/>
          </p:nvPr>
        </p:nvSpPr>
        <p:spPr>
          <a:xfrm>
            <a:off x="381793" y="2469795"/>
            <a:ext cx="6277802" cy="876059"/>
          </a:xfrm>
          <a:prstGeom prst="rect">
            <a:avLst/>
          </a:prstGeom>
        </p:spPr>
        <p:txBody>
          <a:bodyPr>
            <a:noAutofit/>
          </a:bodyPr>
          <a:lstStyle/>
          <a:p>
            <a:pPr marL="7701">
              <a:lnSpc>
                <a:spcPts val="1561"/>
              </a:lnSpc>
              <a:spcBef>
                <a:spcPts val="55"/>
              </a:spcBef>
            </a:pPr>
            <a:r>
              <a:rPr lang="en-CA" spc="-3" dirty="0">
                <a:solidFill>
                  <a:srgbClr val="464646"/>
                </a:solidFill>
                <a:cs typeface="Arial Narrow"/>
              </a:rPr>
              <a:t>A large university with a mature PMO was having trouble with resource planning on major projects. Despite having mature project management practices and evolving resource management discipline on projects, they consistently struggled with project estimation and bringing projects in on-time. </a:t>
            </a:r>
          </a:p>
          <a:p>
            <a:pPr marL="7701">
              <a:lnSpc>
                <a:spcPts val="1561"/>
              </a:lnSpc>
              <a:spcBef>
                <a:spcPts val="55"/>
              </a:spcBef>
            </a:pPr>
            <a:endParaRPr lang="en-CA" spc="-3" dirty="0">
              <a:solidFill>
                <a:srgbClr val="464646"/>
              </a:solidFill>
              <a:cs typeface="Arial Narrow"/>
            </a:endParaRPr>
          </a:p>
          <a:p>
            <a:endParaRPr lang="en-US" dirty="0"/>
          </a:p>
        </p:txBody>
      </p:sp>
      <p:sp>
        <p:nvSpPr>
          <p:cNvPr id="2" name="Slide Number Placeholder 1">
            <a:extLst>
              <a:ext uri="{FF2B5EF4-FFF2-40B4-BE49-F238E27FC236}">
                <a16:creationId xmlns:a16="http://schemas.microsoft.com/office/drawing/2014/main" id="{BC94CBA7-6096-8D41-A5B4-53754C5FCCFF}"/>
              </a:ext>
            </a:extLst>
          </p:cNvPr>
          <p:cNvSpPr>
            <a:spLocks noGrp="1"/>
          </p:cNvSpPr>
          <p:nvPr>
            <p:ph type="sldNum" sz="quarter" idx="4"/>
          </p:nvPr>
        </p:nvSpPr>
        <p:spPr/>
        <p:txBody>
          <a:bodyPr>
            <a:noAutofit/>
          </a:bodyPr>
          <a:lstStyle/>
          <a:p>
            <a:pPr marL="7701">
              <a:spcBef>
                <a:spcPts val="161"/>
              </a:spcBef>
              <a:tabLst>
                <a:tab pos="1309603" algn="l"/>
              </a:tabLst>
            </a:pPr>
            <a:r>
              <a:rPr lang="en-CA" spc="-18" dirty="0"/>
              <a:t>Info-</a:t>
            </a:r>
            <a:r>
              <a:rPr lang="en-CA" spc="-103" dirty="0"/>
              <a:t>T</a:t>
            </a:r>
            <a:r>
              <a:rPr lang="en-CA" spc="-15" dirty="0"/>
              <a:t>ec</a:t>
            </a:r>
            <a:r>
              <a:rPr lang="en-CA" spc="6" dirty="0"/>
              <a:t>h</a:t>
            </a:r>
            <a:r>
              <a:rPr lang="en-CA" spc="-39" dirty="0"/>
              <a:t> </a:t>
            </a:r>
            <a:r>
              <a:rPr lang="en-CA" spc="-15" dirty="0"/>
              <a:t>Researc</a:t>
            </a:r>
            <a:r>
              <a:rPr lang="en-CA" spc="6" dirty="0"/>
              <a:t>h</a:t>
            </a:r>
            <a:r>
              <a:rPr lang="en-CA" spc="-39" dirty="0"/>
              <a:t> </a:t>
            </a:r>
            <a:r>
              <a:rPr lang="en-CA" spc="-15" dirty="0"/>
              <a:t>Grou</a:t>
            </a:r>
            <a:r>
              <a:rPr lang="en-CA" spc="6" dirty="0"/>
              <a:t>p   |   </a:t>
            </a:r>
            <a:fld id="{81D60167-4931-47E6-BA6A-407CBD079E47}" type="slidenum">
              <a:rPr spc="6" smtClean="0">
                <a:cs typeface="Arial" panose="020B0604020202020204" pitchFamily="34" charset="0"/>
              </a:rPr>
              <a:pPr marL="7701">
                <a:spcBef>
                  <a:spcPts val="161"/>
                </a:spcBef>
                <a:tabLst>
                  <a:tab pos="1309603" algn="l"/>
                </a:tabLst>
              </a:pPr>
              <a:t>10</a:t>
            </a:fld>
            <a:endParaRPr spc="6" dirty="0">
              <a:cs typeface="Arial" panose="020B0604020202020204" pitchFamily="34" charset="0"/>
            </a:endParaRPr>
          </a:p>
        </p:txBody>
      </p:sp>
      <p:sp>
        <p:nvSpPr>
          <p:cNvPr id="5" name="Text Placeholder 4">
            <a:extLst>
              <a:ext uri="{FF2B5EF4-FFF2-40B4-BE49-F238E27FC236}">
                <a16:creationId xmlns:a16="http://schemas.microsoft.com/office/drawing/2014/main" id="{1A5ACC5B-7C58-4777-8D50-06144A62E2E3}"/>
              </a:ext>
            </a:extLst>
          </p:cNvPr>
          <p:cNvSpPr>
            <a:spLocks noGrp="1"/>
          </p:cNvSpPr>
          <p:nvPr>
            <p:ph type="body" sz="quarter" idx="11"/>
          </p:nvPr>
        </p:nvSpPr>
        <p:spPr>
          <a:xfrm>
            <a:off x="381793" y="1998139"/>
            <a:ext cx="3288507" cy="364061"/>
          </a:xfrm>
        </p:spPr>
        <p:txBody>
          <a:bodyPr/>
          <a:lstStyle/>
          <a:p>
            <a:r>
              <a:rPr lang="en-US" dirty="0"/>
              <a:t>Challenge</a:t>
            </a:r>
            <a:endParaRPr lang="en-CA" dirty="0"/>
          </a:p>
        </p:txBody>
      </p:sp>
      <p:sp>
        <p:nvSpPr>
          <p:cNvPr id="24" name="Text Placeholder 1">
            <a:extLst>
              <a:ext uri="{FF2B5EF4-FFF2-40B4-BE49-F238E27FC236}">
                <a16:creationId xmlns:a16="http://schemas.microsoft.com/office/drawing/2014/main" id="{57AB12B7-3CEA-47BB-99B7-22ED31040FA5}"/>
              </a:ext>
            </a:extLst>
          </p:cNvPr>
          <p:cNvSpPr txBox="1">
            <a:spLocks/>
          </p:cNvSpPr>
          <p:nvPr/>
        </p:nvSpPr>
        <p:spPr>
          <a:xfrm>
            <a:off x="381793" y="1248633"/>
            <a:ext cx="4206831" cy="466166"/>
          </a:xfrm>
          <a:prstGeom prst="rect">
            <a:avLst/>
          </a:prstGeom>
        </p:spPr>
        <p:txBody>
          <a:bodyPr lIns="0" tIns="0" rIns="0" bIns="0">
            <a:noAutofit/>
          </a:bodyPr>
          <a:lstStyle>
            <a:lvl1pPr marL="0" indent="0" algn="l" defTabSz="914400" rtl="0" eaLnBrk="1" latinLnBrk="0" hangingPunct="1">
              <a:lnSpc>
                <a:spcPts val="1700"/>
              </a:lnSpc>
              <a:spcBef>
                <a:spcPts val="1000"/>
              </a:spcBef>
              <a:buFont typeface="Arial" panose="020B0604020202020204" pitchFamily="34" charset="0"/>
              <a:buNone/>
              <a:defRPr sz="1600" b="0" i="0" kern="1200">
                <a:solidFill>
                  <a:srgbClr val="2576B7"/>
                </a:solidFill>
                <a:latin typeface="Exo" panose="02000503000000000000" pitchFamily="2" charset="77"/>
                <a:ea typeface="+mn-ea"/>
                <a:cs typeface="Arial"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 mature PMO for major projects is not enough; you need to track the small stuff too.</a:t>
            </a:r>
          </a:p>
        </p:txBody>
      </p:sp>
      <p:pic>
        <p:nvPicPr>
          <p:cNvPr id="41" name="Picture 40">
            <a:extLst>
              <a:ext uri="{FF2B5EF4-FFF2-40B4-BE49-F238E27FC236}">
                <a16:creationId xmlns:a16="http://schemas.microsoft.com/office/drawing/2014/main" id="{3417BA58-24CC-4B60-B6EB-263B479C22EF}"/>
              </a:ext>
            </a:extLst>
          </p:cNvPr>
          <p:cNvPicPr>
            <a:picLocks noChangeAspect="1"/>
          </p:cNvPicPr>
          <p:nvPr/>
        </p:nvPicPr>
        <p:blipFill>
          <a:blip r:embed="rId3"/>
          <a:stretch>
            <a:fillRect/>
          </a:stretch>
        </p:blipFill>
        <p:spPr>
          <a:xfrm>
            <a:off x="7299177" y="3805256"/>
            <a:ext cx="4383770" cy="1928522"/>
          </a:xfrm>
          <a:prstGeom prst="rect">
            <a:avLst/>
          </a:prstGeom>
        </p:spPr>
      </p:pic>
      <p:sp>
        <p:nvSpPr>
          <p:cNvPr id="42" name="Text Placeholder 4">
            <a:extLst>
              <a:ext uri="{FF2B5EF4-FFF2-40B4-BE49-F238E27FC236}">
                <a16:creationId xmlns:a16="http://schemas.microsoft.com/office/drawing/2014/main" id="{436C9699-55EE-4A9D-8AC1-61A5D54635D4}"/>
              </a:ext>
            </a:extLst>
          </p:cNvPr>
          <p:cNvSpPr txBox="1">
            <a:spLocks/>
          </p:cNvSpPr>
          <p:nvPr/>
        </p:nvSpPr>
        <p:spPr>
          <a:xfrm>
            <a:off x="354105" y="3453449"/>
            <a:ext cx="3330331" cy="364061"/>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1" i="0" kern="1200" spc="0">
                <a:solidFill>
                  <a:srgbClr val="717272"/>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Solution</a:t>
            </a:r>
            <a:endParaRPr lang="en-CA" dirty="0"/>
          </a:p>
        </p:txBody>
      </p:sp>
      <p:sp>
        <p:nvSpPr>
          <p:cNvPr id="43" name="Text Placeholder 55">
            <a:extLst>
              <a:ext uri="{FF2B5EF4-FFF2-40B4-BE49-F238E27FC236}">
                <a16:creationId xmlns:a16="http://schemas.microsoft.com/office/drawing/2014/main" id="{F9D09FA4-E0C1-4C5E-BCB9-E5F64051D86A}"/>
              </a:ext>
            </a:extLst>
          </p:cNvPr>
          <p:cNvSpPr txBox="1">
            <a:spLocks/>
          </p:cNvSpPr>
          <p:nvPr/>
        </p:nvSpPr>
        <p:spPr>
          <a:xfrm>
            <a:off x="354105" y="3925104"/>
            <a:ext cx="6277803" cy="2372444"/>
          </a:xfrm>
          <a:prstGeom prst="rect">
            <a:avLst/>
          </a:prstGeom>
        </p:spPr>
        <p:txBody>
          <a:bodyPr lIns="0" tIns="0" rIns="0" bIns="0">
            <a:sp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701">
              <a:lnSpc>
                <a:spcPts val="1561"/>
              </a:lnSpc>
              <a:spcBef>
                <a:spcPts val="55"/>
              </a:spcBef>
              <a:spcAft>
                <a:spcPts val="800"/>
              </a:spcAft>
            </a:pPr>
            <a:r>
              <a:rPr lang="en-CA" spc="-3" dirty="0">
                <a:solidFill>
                  <a:srgbClr val="464646"/>
                </a:solidFill>
                <a:cs typeface="Arial Narrow"/>
              </a:rPr>
              <a:t>Minor projects that skirted governance processes and stayed within functional units were identified as major sources of undocumented demands that were eating into the hours budget for major projects. These projects were more sizable and complex than a typical operational task, but they were smaller in scope and risk than projects requiring formal PMO governance or project manager staffing.</a:t>
            </a:r>
          </a:p>
          <a:p>
            <a:pPr marL="7701">
              <a:lnSpc>
                <a:spcPts val="1561"/>
              </a:lnSpc>
              <a:spcBef>
                <a:spcPts val="55"/>
              </a:spcBef>
            </a:pPr>
            <a:r>
              <a:rPr lang="en-CA" spc="-3" dirty="0">
                <a:solidFill>
                  <a:srgbClr val="464646"/>
                </a:solidFill>
                <a:cs typeface="Arial Narrow"/>
              </a:rPr>
              <a:t>Working with functional teams, the PMO developed right-sized intake and resource management practices to ensure these smaller departmental projects received some visibility at the governance layer and to ensure that their capacity footprint was factored into PMO prioritization and resourcing decisions. As a result, better intake decisions were made by the university’s steering committees, and there was better throughput of both day-to-day and major projects.</a:t>
            </a:r>
          </a:p>
        </p:txBody>
      </p:sp>
      <p:sp>
        <p:nvSpPr>
          <p:cNvPr id="44" name="Pentagon 7">
            <a:extLst>
              <a:ext uri="{FF2B5EF4-FFF2-40B4-BE49-F238E27FC236}">
                <a16:creationId xmlns:a16="http://schemas.microsoft.com/office/drawing/2014/main" id="{4AC9B4FF-A6F6-4AED-8A74-10BA7F9955D8}"/>
              </a:ext>
            </a:extLst>
          </p:cNvPr>
          <p:cNvSpPr/>
          <p:nvPr/>
        </p:nvSpPr>
        <p:spPr>
          <a:xfrm>
            <a:off x="7299177" y="2514676"/>
            <a:ext cx="4383770" cy="106819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82563"/>
            <a:r>
              <a:rPr lang="en-CA" sz="1400" spc="-3" dirty="0">
                <a:solidFill>
                  <a:schemeClr val="bg1"/>
                </a:solidFill>
                <a:latin typeface="Roboto Condensed Light" panose="02000000000000000000" pitchFamily="2" charset="0"/>
              </a:rPr>
              <a:t>Info-Tech’ s PPM framework is based on extensive research and practical application, and it complements industry standards such as those offered by PMI and ISACA.</a:t>
            </a:r>
          </a:p>
        </p:txBody>
      </p:sp>
      <p:sp>
        <p:nvSpPr>
          <p:cNvPr id="15" name="Slide Number Placeholder 1">
            <a:extLst>
              <a:ext uri="{FF2B5EF4-FFF2-40B4-BE49-F238E27FC236}">
                <a16:creationId xmlns:a16="http://schemas.microsoft.com/office/drawing/2014/main" id="{16D27B11-5AD6-4A7C-B6C5-0A33E6D65DBB}"/>
              </a:ext>
            </a:extLst>
          </p:cNvPr>
          <p:cNvSpPr txBox="1">
            <a:spLocks/>
          </p:cNvSpPr>
          <p:nvPr/>
        </p:nvSpPr>
        <p:spPr>
          <a:xfrm>
            <a:off x="354105" y="6453854"/>
            <a:ext cx="2240706" cy="121252"/>
          </a:xfrm>
          <a:prstGeom prst="rect">
            <a:avLst/>
          </a:prstGeom>
        </p:spPr>
        <p:txBody>
          <a:bodyPr wrap="square" lIns="0" tIns="0" rIns="0" bIns="0">
            <a:noAutofit/>
          </a:bodyPr>
          <a:lstStyle>
            <a:defPPr>
              <a:defRPr lang="en-US"/>
            </a:defPPr>
            <a:lvl1pPr marL="0" algn="r" defTabSz="554492" rtl="0" eaLnBrk="1" latinLnBrk="0" hangingPunct="1">
              <a:defRPr sz="788" b="0" i="0" kern="1200" spc="0" baseline="0">
                <a:solidFill>
                  <a:srgbClr val="636363"/>
                </a:solidFill>
                <a:latin typeface="Exo" pitchFamily="2" charset="77"/>
                <a:ea typeface="+mn-ea"/>
                <a:cs typeface="Arial"/>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L="7701" algn="l">
              <a:spcBef>
                <a:spcPts val="161"/>
              </a:spcBef>
              <a:tabLst>
                <a:tab pos="1309603" algn="l"/>
              </a:tabLst>
              <a:defRPr/>
            </a:pPr>
            <a:r>
              <a:rPr lang="en-CA" spc="-15" dirty="0"/>
              <a:t>Executive Brief</a:t>
            </a:r>
            <a:endParaRPr spc="-1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890A8B9-519E-C841-B294-1B6FE889CE54}"/>
              </a:ext>
            </a:extLst>
          </p:cNvPr>
          <p:cNvSpPr>
            <a:spLocks noGrp="1"/>
          </p:cNvSpPr>
          <p:nvPr>
            <p:ph type="sldNum" sz="quarter" idx="10"/>
          </p:nvPr>
        </p:nvSpPr>
        <p:spPr/>
        <p:txBody>
          <a:bodyPr/>
          <a:lstStyle/>
          <a:p>
            <a:pPr marL="7701" marR="0" lvl="0" indent="0" algn="r" defTabSz="554492" rtl="0" eaLnBrk="1" fontAlgn="auto" latinLnBrk="0" hangingPunct="1">
              <a:lnSpc>
                <a:spcPct val="100000"/>
              </a:lnSpc>
              <a:spcBef>
                <a:spcPts val="161"/>
              </a:spcBef>
              <a:spcAft>
                <a:spcPts val="0"/>
              </a:spcAft>
              <a:buClrTx/>
              <a:buSzTx/>
              <a:buFontTx/>
              <a:buNone/>
              <a:tabLst>
                <a:tab pos="1309603" algn="l"/>
              </a:tabLst>
              <a:defRPr/>
            </a:pPr>
            <a:r>
              <a:rPr kumimoji="0" lang="en-CA" sz="788" b="0" i="0" u="none" strike="noStrike" kern="1200" cap="none" spc="0" normalizeH="0" baseline="0" noProof="0" dirty="0">
                <a:ln>
                  <a:noFill/>
                </a:ln>
                <a:solidFill>
                  <a:srgbClr val="636363"/>
                </a:solidFill>
                <a:effectLst/>
                <a:uLnTx/>
                <a:uFillTx/>
                <a:latin typeface="Exo" pitchFamily="2" charset="77"/>
                <a:ea typeface="+mn-ea"/>
                <a:cs typeface="Arial"/>
              </a:rPr>
              <a:t>Info-Tech Research Group   |   </a:t>
            </a:r>
            <a:fld id="{81D60167-4931-47E6-BA6A-407CBD079E47}" type="slidenum">
              <a:rPr kumimoji="0" sz="788" b="0" i="0" u="none" strike="noStrike" kern="1200" cap="none" spc="0" normalizeH="0" baseline="0" noProof="0" smtClean="0">
                <a:ln>
                  <a:noFill/>
                </a:ln>
                <a:solidFill>
                  <a:srgbClr val="636363"/>
                </a:solidFill>
                <a:effectLst/>
                <a:uLnTx/>
                <a:uFillTx/>
                <a:latin typeface="Exo" pitchFamily="2" charset="77"/>
                <a:ea typeface="+mn-ea"/>
                <a:cs typeface="Arial" panose="020B0604020202020204" pitchFamily="34" charset="0"/>
              </a:rPr>
              <a:pPr marL="7701" marR="0" lvl="0" indent="0" algn="r" defTabSz="554492" rtl="0" eaLnBrk="1" fontAlgn="auto" latinLnBrk="0" hangingPunct="1">
                <a:lnSpc>
                  <a:spcPct val="100000"/>
                </a:lnSpc>
                <a:spcBef>
                  <a:spcPts val="161"/>
                </a:spcBef>
                <a:spcAft>
                  <a:spcPts val="0"/>
                </a:spcAft>
                <a:buClrTx/>
                <a:buSzTx/>
                <a:buFontTx/>
                <a:buNone/>
                <a:tabLst>
                  <a:tab pos="1309603" algn="l"/>
                </a:tabLst>
                <a:defRPr/>
              </a:pPr>
              <a:t>11</a:t>
            </a:fld>
            <a:endParaRPr kumimoji="0" sz="788" b="0" i="0" u="none" strike="noStrike" kern="1200" cap="none" spc="0"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
        <p:nvSpPr>
          <p:cNvPr id="3" name="Slide Number Placeholder 1">
            <a:extLst>
              <a:ext uri="{FF2B5EF4-FFF2-40B4-BE49-F238E27FC236}">
                <a16:creationId xmlns:a16="http://schemas.microsoft.com/office/drawing/2014/main" id="{9C052BC5-BC69-4883-8B59-D2DA1D7D24CB}"/>
              </a:ext>
            </a:extLst>
          </p:cNvPr>
          <p:cNvSpPr txBox="1">
            <a:spLocks/>
          </p:cNvSpPr>
          <p:nvPr/>
        </p:nvSpPr>
        <p:spPr>
          <a:xfrm>
            <a:off x="354105" y="6453854"/>
            <a:ext cx="2240706" cy="121252"/>
          </a:xfrm>
          <a:prstGeom prst="rect">
            <a:avLst/>
          </a:prstGeom>
        </p:spPr>
        <p:txBody>
          <a:bodyPr wrap="square" lIns="0" tIns="0" rIns="0" bIns="0">
            <a:noAutofit/>
          </a:bodyPr>
          <a:lstStyle>
            <a:defPPr>
              <a:defRPr lang="en-US"/>
            </a:defPPr>
            <a:lvl1pPr marL="0" algn="r" defTabSz="554492" rtl="0" eaLnBrk="1" latinLnBrk="0" hangingPunct="1">
              <a:defRPr sz="788" b="0" i="0" kern="1200" spc="0" baseline="0">
                <a:solidFill>
                  <a:srgbClr val="636363"/>
                </a:solidFill>
                <a:latin typeface="Exo" pitchFamily="2" charset="77"/>
                <a:ea typeface="+mn-ea"/>
                <a:cs typeface="Arial"/>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L="7701" algn="l">
              <a:spcBef>
                <a:spcPts val="161"/>
              </a:spcBef>
              <a:tabLst>
                <a:tab pos="1309603" algn="l"/>
              </a:tabLst>
              <a:defRPr/>
            </a:pPr>
            <a:r>
              <a:rPr lang="en-CA" spc="-15" dirty="0"/>
              <a:t>Executive Brief</a:t>
            </a:r>
            <a:endParaRPr spc="-15" dirty="0"/>
          </a:p>
        </p:txBody>
      </p:sp>
    </p:spTree>
    <p:extLst>
      <p:ext uri="{BB962C8B-B14F-4D97-AF65-F5344CB8AC3E}">
        <p14:creationId xmlns:p14="http://schemas.microsoft.com/office/powerpoint/2010/main" val="3118070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5">
            <a:extLst>
              <a:ext uri="{FF2B5EF4-FFF2-40B4-BE49-F238E27FC236}">
                <a16:creationId xmlns:a16="http://schemas.microsoft.com/office/drawing/2014/main" id="{A03A9742-B0B2-D14B-967B-D411C4E0E877}"/>
              </a:ext>
            </a:extLst>
          </p:cNvPr>
          <p:cNvGraphicFramePr>
            <a:graphicFrameLocks noGrp="1"/>
          </p:cNvGraphicFramePr>
          <p:nvPr>
            <p:extLst>
              <p:ext uri="{D42A27DB-BD31-4B8C-83A1-F6EECF244321}">
                <p14:modId xmlns:p14="http://schemas.microsoft.com/office/powerpoint/2010/main" val="3610904238"/>
              </p:ext>
            </p:extLst>
          </p:nvPr>
        </p:nvGraphicFramePr>
        <p:xfrm>
          <a:off x="371475" y="2265724"/>
          <a:ext cx="11461938" cy="4074431"/>
        </p:xfrm>
        <a:graphic>
          <a:graphicData uri="http://schemas.openxmlformats.org/drawingml/2006/table">
            <a:tbl>
              <a:tblPr firstRow="1" bandRow="1">
                <a:tableStyleId>{5C22544A-7EE6-4342-B048-85BDC9FD1C3A}</a:tableStyleId>
              </a:tblPr>
              <a:tblGrid>
                <a:gridCol w="2620962">
                  <a:extLst>
                    <a:ext uri="{9D8B030D-6E8A-4147-A177-3AD203B41FA5}">
                      <a16:colId xmlns:a16="http://schemas.microsoft.com/office/drawing/2014/main" val="976837652"/>
                    </a:ext>
                  </a:extLst>
                </a:gridCol>
                <a:gridCol w="4447832">
                  <a:extLst>
                    <a:ext uri="{9D8B030D-6E8A-4147-A177-3AD203B41FA5}">
                      <a16:colId xmlns:a16="http://schemas.microsoft.com/office/drawing/2014/main" val="2500794229"/>
                    </a:ext>
                  </a:extLst>
                </a:gridCol>
                <a:gridCol w="4393144">
                  <a:extLst>
                    <a:ext uri="{9D8B030D-6E8A-4147-A177-3AD203B41FA5}">
                      <a16:colId xmlns:a16="http://schemas.microsoft.com/office/drawing/2014/main" val="1791260046"/>
                    </a:ext>
                  </a:extLst>
                </a:gridCol>
              </a:tblGrid>
              <a:tr h="773636">
                <a:tc>
                  <a:txBody>
                    <a:bodyPr/>
                    <a:lstStyle/>
                    <a:p>
                      <a:pPr marL="12700" marR="962660" indent="0">
                        <a:lnSpc>
                          <a:spcPct val="101000"/>
                        </a:lnSpc>
                        <a:spcBef>
                          <a:spcPts val="2045"/>
                        </a:spcBef>
                        <a:tabLst/>
                      </a:pPr>
                      <a:endParaRPr sz="2000" b="0" i="0" kern="1200" spc="6" dirty="0">
                        <a:solidFill>
                          <a:srgbClr val="2576B7"/>
                        </a:solidFill>
                        <a:latin typeface="Montserrat SemiBold" pitchFamily="2" charset="77"/>
                        <a:ea typeface="+mn-ea"/>
                        <a:cs typeface="Arial" panose="020B0604020202020204" pitchFamily="34" charset="0"/>
                      </a:endParaRPr>
                    </a:p>
                  </a:txBody>
                  <a:tcPr marL="108000" marR="0" marT="216000" marB="10800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CA" sz="1600" b="0" i="0" kern="1200" spc="6" dirty="0">
                          <a:solidFill>
                            <a:srgbClr val="2576B7"/>
                          </a:solidFill>
                          <a:latin typeface="Montserrat SemiBold" pitchFamily="2" charset="77"/>
                          <a:ea typeface="+mn-ea"/>
                          <a:cs typeface="Arial" panose="020B0604020202020204" pitchFamily="34" charset="0"/>
                        </a:rPr>
                        <a:t>1. Uncover your organization’s hidden pockets of day-to-day projects</a:t>
                      </a:r>
                    </a:p>
                  </a:txBody>
                  <a:tcPr marL="108000" marR="108000" marT="216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600" b="0" i="0" kern="1200" spc="6" dirty="0">
                          <a:solidFill>
                            <a:srgbClr val="2576B7"/>
                          </a:solidFill>
                          <a:latin typeface="Montserrat SemiBold" pitchFamily="2" charset="77"/>
                          <a:ea typeface="+mn-ea"/>
                          <a:cs typeface="Arial" panose="020B0604020202020204" pitchFamily="34" charset="0"/>
                        </a:rPr>
                        <a:t>2. Establish ongoing day-to-day project visibility</a:t>
                      </a:r>
                    </a:p>
                  </a:txBody>
                  <a:tcPr marL="108000" marR="108000" marT="216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extLst>
                  <a:ext uri="{0D108BD9-81ED-4DB2-BD59-A6C34878D82A}">
                    <a16:rowId xmlns:a16="http://schemas.microsoft.com/office/drawing/2014/main" val="2052837071"/>
                  </a:ext>
                </a:extLst>
              </a:tr>
              <a:tr h="632249">
                <a:tc>
                  <a:txBody>
                    <a:bodyPr/>
                    <a:lstStyle/>
                    <a:p>
                      <a:r>
                        <a:rPr lang="en-US" sz="1400" b="1" i="0" dirty="0">
                          <a:solidFill>
                            <a:srgbClr val="4A4A4A"/>
                          </a:solidFill>
                          <a:latin typeface="Montserrat SemiBold" pitchFamily="2" charset="77"/>
                        </a:rPr>
                        <a:t>Best Practice Toolkit</a:t>
                      </a:r>
                    </a:p>
                  </a:txBody>
                  <a:tcPr marL="108000" marR="0" marT="36000" marB="14400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ctr" defTabSz="914400" rtl="0" eaLnBrk="1" fontAlgn="auto" latinLnBrk="0" hangingPunct="1">
                        <a:lnSpc>
                          <a:spcPts val="1500"/>
                        </a:lnSpc>
                        <a:spcBef>
                          <a:spcPts val="0"/>
                        </a:spcBef>
                        <a:spcAft>
                          <a:spcPts val="0"/>
                        </a:spcAft>
                        <a:buClrTx/>
                        <a:buSzTx/>
                        <a:buFont typeface="+mj-lt"/>
                        <a:buAutoNum type="arabicPeriod"/>
                        <a:tabLst/>
                        <a:defRPr/>
                      </a:pPr>
                      <a:r>
                        <a:rPr lang="en-US" sz="1200" b="0" i="0" kern="1200" spc="-5"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Define what constitutes a day-to-day project</a:t>
                      </a:r>
                    </a:p>
                    <a:p>
                      <a:pPr marL="228600" marR="0" lvl="0" indent="-228600" algn="ctr" defTabSz="914400" rtl="0" eaLnBrk="1" fontAlgn="auto" latinLnBrk="0" hangingPunct="1">
                        <a:lnSpc>
                          <a:spcPts val="1500"/>
                        </a:lnSpc>
                        <a:spcBef>
                          <a:spcPts val="0"/>
                        </a:spcBef>
                        <a:spcAft>
                          <a:spcPts val="0"/>
                        </a:spcAft>
                        <a:buClrTx/>
                        <a:buSzTx/>
                        <a:buFont typeface="+mj-lt"/>
                        <a:buAutoNum type="arabicPeriod"/>
                        <a:tabLst/>
                        <a:defRPr/>
                      </a:pPr>
                      <a:r>
                        <a:rPr lang="en-US" sz="1200" b="0" i="0" kern="1200" spc="-5"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Perform a supply/demand analysis</a:t>
                      </a:r>
                      <a:endParaRPr lang="en-CA" sz="1200" b="0" i="0" kern="1200" spc="-5"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marL="46800" marR="108000" marT="36000" marB="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228600" marR="0" lvl="0" indent="-228600" algn="ctr" defTabSz="914400" rtl="0" eaLnBrk="1" fontAlgn="auto" latinLnBrk="0" hangingPunct="1">
                        <a:lnSpc>
                          <a:spcPts val="1500"/>
                        </a:lnSpc>
                        <a:spcBef>
                          <a:spcPts val="0"/>
                        </a:spcBef>
                        <a:spcAft>
                          <a:spcPts val="0"/>
                        </a:spcAft>
                        <a:buClrTx/>
                        <a:buSzTx/>
                        <a:buFont typeface="+mj-lt"/>
                        <a:buAutoNum type="arabicPeriod"/>
                        <a:tabLst/>
                        <a:defRPr/>
                      </a:pPr>
                      <a:r>
                        <a:rPr lang="en-US" sz="1200" b="0" i="0" kern="1200" spc="-5"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Define process baselines for your day-to-day project</a:t>
                      </a:r>
                    </a:p>
                    <a:p>
                      <a:pPr marL="228600" marR="0" lvl="0" indent="-228600" algn="ctr" defTabSz="914400" rtl="0" eaLnBrk="1" fontAlgn="auto" latinLnBrk="0" hangingPunct="1">
                        <a:lnSpc>
                          <a:spcPts val="1500"/>
                        </a:lnSpc>
                        <a:spcBef>
                          <a:spcPts val="0"/>
                        </a:spcBef>
                        <a:spcAft>
                          <a:spcPts val="0"/>
                        </a:spcAft>
                        <a:buClrTx/>
                        <a:buSzTx/>
                        <a:buFont typeface="+mj-lt"/>
                        <a:buAutoNum type="arabicPeriod"/>
                        <a:tabLst/>
                        <a:defRPr/>
                      </a:pPr>
                      <a:r>
                        <a:rPr lang="en-US" sz="1200" b="0" i="0" kern="1200" spc="-5"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Implement a tool to maintain visibility</a:t>
                      </a:r>
                    </a:p>
                  </a:txBody>
                  <a:tcPr marL="46800" marR="108000" marT="36000" marB="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extLst>
                  <a:ext uri="{0D108BD9-81ED-4DB2-BD59-A6C34878D82A}">
                    <a16:rowId xmlns:a16="http://schemas.microsoft.com/office/drawing/2014/main" val="106570360"/>
                  </a:ext>
                </a:extLst>
              </a:tr>
              <a:tr h="1207315">
                <a:tc>
                  <a:txBody>
                    <a:bodyPr/>
                    <a:lstStyle/>
                    <a:p>
                      <a:r>
                        <a:rPr lang="en-US" sz="1400" b="1" i="0" dirty="0">
                          <a:solidFill>
                            <a:srgbClr val="4A4A4A"/>
                          </a:solidFill>
                          <a:latin typeface="Montserrat SemiBold" pitchFamily="2" charset="77"/>
                        </a:rPr>
                        <a:t>Guided Implementations</a:t>
                      </a:r>
                    </a:p>
                  </a:txBody>
                  <a:tcPr marL="108000" marR="0" marT="108000" marB="108000" anchor="ctr">
                    <a:lnL w="12700" cmpd="sng">
                      <a:noFill/>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en-CA" sz="1200" b="0" i="1"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Call 1</a:t>
                      </a:r>
                      <a:r>
                        <a:rPr lang="en-CA" sz="12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 Scoping Call</a:t>
                      </a:r>
                    </a:p>
                    <a:p>
                      <a:pPr marL="0" indent="0" algn="ctr">
                        <a:buFont typeface="Arial" panose="020B0604020202020204" pitchFamily="34" charset="0"/>
                        <a:buNone/>
                      </a:pPr>
                      <a:r>
                        <a:rPr lang="en-CA" sz="1200" b="0" i="1" kern="120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Call 2</a:t>
                      </a:r>
                      <a:r>
                        <a:rPr lang="en-CA" sz="1200" b="0" i="0" kern="120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 Define day-to-day projects and determine project levelling criteria</a:t>
                      </a:r>
                    </a:p>
                    <a:p>
                      <a:pPr marL="0" marR="0" lvl="0" indent="0" algn="ctr" defTabSz="914400" rtl="0" eaLnBrk="1" fontAlgn="auto" latinLnBrk="0" hangingPunct="1">
                        <a:lnSpc>
                          <a:spcPts val="1500"/>
                        </a:lnSpc>
                        <a:spcBef>
                          <a:spcPts val="0"/>
                        </a:spcBef>
                        <a:spcAft>
                          <a:spcPts val="0"/>
                        </a:spcAft>
                        <a:buClrTx/>
                        <a:buSzTx/>
                        <a:buFontTx/>
                        <a:buNone/>
                        <a:tabLst/>
                        <a:defRPr/>
                      </a:pPr>
                      <a:r>
                        <a:rPr lang="en-CA" sz="1200" b="0" i="1"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Call 3</a:t>
                      </a:r>
                      <a:r>
                        <a:rPr lang="en-CA" sz="12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 Analyze day-to-day project capacity and demand</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0" indent="0" algn="ctr">
                        <a:buFont typeface="Arial" panose="020B0604020202020204" pitchFamily="34" charset="0"/>
                        <a:buNone/>
                      </a:pPr>
                      <a:r>
                        <a:rPr lang="en-CA" sz="1200" b="0" i="1"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Call 4</a:t>
                      </a:r>
                      <a:r>
                        <a:rPr lang="en-CA" sz="12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 </a:t>
                      </a:r>
                      <a:r>
                        <a:rPr lang="en-CA" sz="1200" b="0" i="0" kern="120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Determine portfolio management process baselines </a:t>
                      </a:r>
                    </a:p>
                    <a:p>
                      <a:pPr marL="0" indent="0" algn="ctr">
                        <a:buFont typeface="Arial" panose="020B0604020202020204" pitchFamily="34" charset="0"/>
                        <a:buNone/>
                      </a:pPr>
                      <a:r>
                        <a:rPr lang="en-CA" sz="1200" b="0" i="0" kern="120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for day-to-day projects</a:t>
                      </a:r>
                    </a:p>
                    <a:p>
                      <a:pPr marL="0" indent="0" algn="ctr">
                        <a:buFont typeface="Arial" panose="020B0604020202020204" pitchFamily="34" charset="0"/>
                        <a:buNone/>
                      </a:pPr>
                      <a:r>
                        <a:rPr lang="en-CA" sz="1200" b="0" i="1" kern="120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Call 5</a:t>
                      </a:r>
                      <a:r>
                        <a:rPr lang="en-CA" sz="1200" b="0" i="0" kern="120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 Develop a project value scorecard</a:t>
                      </a:r>
                    </a:p>
                    <a:p>
                      <a:pPr marL="0" marR="0" lvl="0" indent="0" algn="ctr" defTabSz="914400" rtl="0" eaLnBrk="1" fontAlgn="auto" latinLnBrk="0" hangingPunct="1">
                        <a:lnSpc>
                          <a:spcPts val="1500"/>
                        </a:lnSpc>
                        <a:spcBef>
                          <a:spcPts val="0"/>
                        </a:spcBef>
                        <a:spcAft>
                          <a:spcPts val="0"/>
                        </a:spcAft>
                        <a:buClrTx/>
                        <a:buSzTx/>
                        <a:buFontTx/>
                        <a:buNone/>
                        <a:tabLst/>
                        <a:defRPr/>
                      </a:pPr>
                      <a:r>
                        <a:rPr lang="en-CA" sz="1200" b="0" i="1"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Call 6</a:t>
                      </a:r>
                      <a:r>
                        <a:rPr lang="en-CA" sz="12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 Configure Info-Tech’s </a:t>
                      </a:r>
                      <a:r>
                        <a:rPr lang="en-CA" sz="1200" b="0" i="1"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Day-to-Day Project Intake and Prioritization Tool</a:t>
                      </a:r>
                      <a:endParaRPr lang="en-US" sz="1200" b="0" i="1"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extLst>
                  <a:ext uri="{0D108BD9-81ED-4DB2-BD59-A6C34878D82A}">
                    <a16:rowId xmlns:a16="http://schemas.microsoft.com/office/drawing/2014/main" val="2080014345"/>
                  </a:ext>
                </a:extLst>
              </a:tr>
              <a:tr h="1423187">
                <a:tc>
                  <a:txBody>
                    <a:bodyPr/>
                    <a:lstStyle/>
                    <a:p>
                      <a:r>
                        <a:rPr lang="en-US" sz="1400" b="1" i="0" dirty="0">
                          <a:solidFill>
                            <a:srgbClr val="4A4A4A"/>
                          </a:solidFill>
                          <a:latin typeface="Montserrat SemiBold" pitchFamily="2" charset="77"/>
                        </a:rPr>
                        <a:t>Phase Deliverables</a:t>
                      </a:r>
                    </a:p>
                  </a:txBody>
                  <a:tcPr marL="108000" marR="108000" marT="108000" marB="108000" anchor="ctr">
                    <a:lnL w="12700" cmpd="sng">
                      <a:noFill/>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ctr" defTabSz="914400" rtl="0" eaLnBrk="1" fontAlgn="auto" latinLnBrk="0" hangingPunct="1">
                        <a:lnSpc>
                          <a:spcPts val="1500"/>
                        </a:lnSpc>
                        <a:spcBef>
                          <a:spcPts val="0"/>
                        </a:spcBef>
                        <a:spcAft>
                          <a:spcPts val="0"/>
                        </a:spcAft>
                        <a:buClrTx/>
                        <a:buSzTx/>
                        <a:buFont typeface="Arial" panose="020B0604020202020204" pitchFamily="34" charset="0"/>
                        <a:buChar char="•"/>
                        <a:tabLst/>
                        <a:defRPr/>
                      </a:pPr>
                      <a:r>
                        <a:rPr lang="en-US" sz="1200" b="0" i="1"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Day-to-Day Project Definition Tool </a:t>
                      </a:r>
                      <a:r>
                        <a:rPr lang="en-US" sz="12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(.xlsx)</a:t>
                      </a:r>
                    </a:p>
                    <a:p>
                      <a:pPr marL="171450" marR="0" lvl="0" indent="-171450" algn="ctr" defTabSz="914400" rtl="0" eaLnBrk="1" fontAlgn="auto" latinLnBrk="0" hangingPunct="1">
                        <a:lnSpc>
                          <a:spcPts val="1500"/>
                        </a:lnSpc>
                        <a:spcBef>
                          <a:spcPts val="0"/>
                        </a:spcBef>
                        <a:spcAft>
                          <a:spcPts val="0"/>
                        </a:spcAft>
                        <a:buClrTx/>
                        <a:buSzTx/>
                        <a:buFont typeface="Arial" panose="020B0604020202020204" pitchFamily="34" charset="0"/>
                        <a:buChar char="•"/>
                        <a:tabLst/>
                        <a:defRPr/>
                      </a:pPr>
                      <a:r>
                        <a:rPr lang="en-US" sz="1200" b="0" i="1"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Day-to-Day Project Supply/Demand Calculator </a:t>
                      </a:r>
                      <a:r>
                        <a:rPr lang="en-US" sz="12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(.xlsx)</a:t>
                      </a:r>
                      <a:endParaRPr lang="en-CA" sz="12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marL="180000" marR="180000" marT="180000" marB="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10000"/>
                      </a:srgbClr>
                    </a:solidFill>
                  </a:tcPr>
                </a:tc>
                <a:tc>
                  <a:txBody>
                    <a:bodyPr/>
                    <a:lstStyle/>
                    <a:p>
                      <a:pPr marL="171450" marR="0" lvl="0" indent="-171450" algn="ctr" defTabSz="914400" rtl="0" eaLnBrk="1" fontAlgn="auto" latinLnBrk="0" hangingPunct="1">
                        <a:lnSpc>
                          <a:spcPts val="1500"/>
                        </a:lnSpc>
                        <a:spcBef>
                          <a:spcPts val="0"/>
                        </a:spcBef>
                        <a:spcAft>
                          <a:spcPts val="0"/>
                        </a:spcAft>
                        <a:buClrTx/>
                        <a:buSzTx/>
                        <a:buFont typeface="Arial" panose="020B0604020202020204" pitchFamily="34" charset="0"/>
                        <a:buChar char="•"/>
                        <a:tabLst/>
                        <a:defRPr/>
                      </a:pPr>
                      <a:r>
                        <a:rPr lang="en-CA" sz="1200" b="0" i="1"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Day-to-Day Project Intake and Prioritization Tool </a:t>
                      </a:r>
                      <a:r>
                        <a:rPr lang="en-US" sz="12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(.xlsx)</a:t>
                      </a:r>
                    </a:p>
                    <a:p>
                      <a:pPr marL="171450" marR="0" lvl="0" indent="-171450" algn="ctr" defTabSz="914400" rtl="0" eaLnBrk="1" fontAlgn="auto" latinLnBrk="0" hangingPunct="1">
                        <a:lnSpc>
                          <a:spcPts val="1500"/>
                        </a:lnSpc>
                        <a:spcBef>
                          <a:spcPts val="0"/>
                        </a:spcBef>
                        <a:spcAft>
                          <a:spcPts val="0"/>
                        </a:spcAft>
                        <a:buClrTx/>
                        <a:buSzTx/>
                        <a:buFont typeface="Arial" panose="020B0604020202020204" pitchFamily="34" charset="0"/>
                        <a:buChar char="•"/>
                        <a:tabLst/>
                        <a:defRPr/>
                      </a:pPr>
                      <a:r>
                        <a:rPr lang="en-US" sz="1200" b="0" i="1"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Day-to-Day Project Process Document </a:t>
                      </a:r>
                      <a:r>
                        <a:rPr lang="en-US" sz="12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rPr>
                        <a:t>(.pptx)</a:t>
                      </a:r>
                      <a:endParaRPr lang="en-CA" sz="1200" b="0" i="0" dirty="0">
                        <a:solidFill>
                          <a:srgbClr val="4B4B4B"/>
                        </a:solidFill>
                        <a:latin typeface="Roboto Condensed Light" panose="02000000000000000000" pitchFamily="2" charset="0"/>
                        <a:ea typeface="Roboto Condensed Light" panose="02000000000000000000" pitchFamily="2" charset="0"/>
                        <a:cs typeface="Arial" panose="020B0604020202020204" pitchFamily="34" charset="0"/>
                      </a:endParaRPr>
                    </a:p>
                  </a:txBody>
                  <a:tcPr marL="180000" marR="180000" marT="180000" marB="180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9C9C9"/>
                      </a:solidFill>
                      <a:prstDash val="solid"/>
                      <a:round/>
                      <a:headEnd type="none" w="med" len="med"/>
                      <a:tailEnd type="none" w="med" len="med"/>
                    </a:lnT>
                    <a:lnB w="12700" cap="flat" cmpd="sng" algn="ctr">
                      <a:solidFill>
                        <a:srgbClr val="C9C9C9"/>
                      </a:solidFill>
                      <a:prstDash val="solid"/>
                      <a:round/>
                      <a:headEnd type="none" w="med" len="med"/>
                      <a:tailEnd type="none" w="med" len="med"/>
                    </a:lnB>
                    <a:lnTlToBr w="12700" cmpd="sng">
                      <a:noFill/>
                      <a:prstDash val="solid"/>
                    </a:lnTlToBr>
                    <a:lnBlToTr w="12700" cmpd="sng">
                      <a:noFill/>
                      <a:prstDash val="solid"/>
                    </a:lnBlToTr>
                    <a:solidFill>
                      <a:srgbClr val="7CADD4">
                        <a:alpha val="20000"/>
                      </a:srgbClr>
                    </a:solidFill>
                  </a:tcPr>
                </a:tc>
                <a:extLst>
                  <a:ext uri="{0D108BD9-81ED-4DB2-BD59-A6C34878D82A}">
                    <a16:rowId xmlns:a16="http://schemas.microsoft.com/office/drawing/2014/main" val="385565625"/>
                  </a:ext>
                </a:extLst>
              </a:tr>
            </a:tbl>
          </a:graphicData>
        </a:graphic>
      </p:graphicFrame>
      <p:sp>
        <p:nvSpPr>
          <p:cNvPr id="27" name="Title 26">
            <a:extLst>
              <a:ext uri="{FF2B5EF4-FFF2-40B4-BE49-F238E27FC236}">
                <a16:creationId xmlns:a16="http://schemas.microsoft.com/office/drawing/2014/main" id="{A579B9F4-F655-8B4D-9FCC-74877991C78F}"/>
              </a:ext>
            </a:extLst>
          </p:cNvPr>
          <p:cNvSpPr>
            <a:spLocks noGrp="1"/>
          </p:cNvSpPr>
          <p:nvPr>
            <p:ph type="title"/>
          </p:nvPr>
        </p:nvSpPr>
        <p:spPr>
          <a:xfrm>
            <a:off x="354106" y="530021"/>
            <a:ext cx="6743380" cy="1130188"/>
          </a:xfrm>
        </p:spPr>
        <p:txBody>
          <a:bodyPr>
            <a:noAutofit/>
          </a:bodyPr>
          <a:lstStyle/>
          <a:p>
            <a:r>
              <a:rPr lang="en-US" i="1" dirty="0"/>
              <a:t>Bring Visibility to Your Day-to-Day Projects</a:t>
            </a:r>
            <a:br>
              <a:rPr lang="en-US" dirty="0"/>
            </a:br>
            <a:r>
              <a:rPr lang="en-CA" spc="-61" dirty="0">
                <a:solidFill>
                  <a:srgbClr val="717272"/>
                </a:solidFill>
              </a:rPr>
              <a:t>Project</a:t>
            </a:r>
            <a:r>
              <a:rPr lang="en-CA" spc="-197" dirty="0">
                <a:solidFill>
                  <a:srgbClr val="717272"/>
                </a:solidFill>
              </a:rPr>
              <a:t> </a:t>
            </a:r>
            <a:r>
              <a:rPr lang="en-CA" spc="-67" dirty="0">
                <a:solidFill>
                  <a:srgbClr val="717272"/>
                </a:solidFill>
              </a:rPr>
              <a:t>Overview</a:t>
            </a:r>
            <a:endParaRPr lang="en-US" dirty="0">
              <a:solidFill>
                <a:srgbClr val="717272"/>
              </a:solidFill>
            </a:endParaRPr>
          </a:p>
        </p:txBody>
      </p:sp>
      <p:sp>
        <p:nvSpPr>
          <p:cNvPr id="33" name="Text Placeholder 32">
            <a:extLst>
              <a:ext uri="{FF2B5EF4-FFF2-40B4-BE49-F238E27FC236}">
                <a16:creationId xmlns:a16="http://schemas.microsoft.com/office/drawing/2014/main" id="{E0C6670B-9C2E-594B-9351-FCA7AEB88A4A}"/>
              </a:ext>
            </a:extLst>
          </p:cNvPr>
          <p:cNvSpPr>
            <a:spLocks noGrp="1"/>
          </p:cNvSpPr>
          <p:nvPr>
            <p:ph type="body" sz="quarter" idx="10"/>
          </p:nvPr>
        </p:nvSpPr>
        <p:spPr/>
        <p:txBody>
          <a:bodyPr>
            <a:noAutofit/>
          </a:bodyPr>
          <a:lstStyle/>
          <a:p>
            <a:r>
              <a:rPr lang="en-CA" dirty="0">
                <a:latin typeface="Montserrat Light" pitchFamily="2" charset="77"/>
                <a:cs typeface="Arial"/>
              </a:rPr>
              <a:t>Contact your account representative for more information.</a:t>
            </a:r>
            <a:br>
              <a:rPr lang="en-CA" dirty="0">
                <a:latin typeface="Montserrat Light" pitchFamily="2" charset="77"/>
                <a:cs typeface="Arial"/>
              </a:rPr>
            </a:br>
            <a:r>
              <a:rPr lang="en-CA" b="1" dirty="0">
                <a:hlinkClick r:id="rId3">
                  <a:extLst>
                    <a:ext uri="{A12FA001-AC4F-418D-AE19-62706E023703}">
                      <ahyp:hlinkClr xmlns:ahyp="http://schemas.microsoft.com/office/drawing/2018/hyperlinkcolor" val="tx"/>
                    </a:ext>
                  </a:extLst>
                </a:hlinkClick>
              </a:rPr>
              <a:t>workshops@infotech.com</a:t>
            </a:r>
            <a:r>
              <a:rPr lang="en-CA" b="1" dirty="0"/>
              <a:t>     </a:t>
            </a:r>
            <a:r>
              <a:rPr lang="en-CA" b="1" dirty="0">
                <a:cs typeface="Arial"/>
              </a:rPr>
              <a:t>1-888-670-8889</a:t>
            </a:r>
          </a:p>
        </p:txBody>
      </p:sp>
      <p:sp>
        <p:nvSpPr>
          <p:cNvPr id="2" name="Slide Number Placeholder 1">
            <a:extLst>
              <a:ext uri="{FF2B5EF4-FFF2-40B4-BE49-F238E27FC236}">
                <a16:creationId xmlns:a16="http://schemas.microsoft.com/office/drawing/2014/main" id="{817C4DFD-0742-9C46-89C8-27978725CF3D}"/>
              </a:ext>
            </a:extLst>
          </p:cNvPr>
          <p:cNvSpPr>
            <a:spLocks noGrp="1"/>
          </p:cNvSpPr>
          <p:nvPr>
            <p:ph type="sldNum" sz="quarter" idx="4"/>
          </p:nvPr>
        </p:nvSpPr>
        <p:spPr/>
        <p:txBody>
          <a:bodyPr/>
          <a:lstStyle/>
          <a:p>
            <a:pPr marL="7701">
              <a:spcBef>
                <a:spcPts val="161"/>
              </a:spcBef>
              <a:tabLst>
                <a:tab pos="1309603" algn="l"/>
              </a:tabLst>
            </a:pPr>
            <a:r>
              <a:rPr lang="en-CA" spc="-18" dirty="0"/>
              <a:t>Info-</a:t>
            </a:r>
            <a:r>
              <a:rPr lang="en-CA" spc="-103" dirty="0"/>
              <a:t>T</a:t>
            </a:r>
            <a:r>
              <a:rPr lang="en-CA" spc="-15" dirty="0"/>
              <a:t>ec</a:t>
            </a:r>
            <a:r>
              <a:rPr lang="en-CA" spc="6" dirty="0"/>
              <a:t>h</a:t>
            </a:r>
            <a:r>
              <a:rPr lang="en-CA" spc="-39" dirty="0"/>
              <a:t> </a:t>
            </a:r>
            <a:r>
              <a:rPr lang="en-CA" spc="-15" dirty="0"/>
              <a:t>Researc</a:t>
            </a:r>
            <a:r>
              <a:rPr lang="en-CA" spc="6" dirty="0"/>
              <a:t>h</a:t>
            </a:r>
            <a:r>
              <a:rPr lang="en-CA" spc="-39" dirty="0"/>
              <a:t> </a:t>
            </a:r>
            <a:r>
              <a:rPr lang="en-CA" spc="-15" dirty="0"/>
              <a:t>Grou</a:t>
            </a:r>
            <a:r>
              <a:rPr lang="en-CA" spc="6" dirty="0"/>
              <a:t>p   |   </a:t>
            </a:r>
            <a:fld id="{81D60167-4931-47E6-BA6A-407CBD079E47}" type="slidenum">
              <a:rPr spc="6" smtClean="0">
                <a:cs typeface="Arial" panose="020B0604020202020204" pitchFamily="34" charset="0"/>
              </a:rPr>
              <a:pPr marL="7701">
                <a:spcBef>
                  <a:spcPts val="161"/>
                </a:spcBef>
                <a:tabLst>
                  <a:tab pos="1309603" algn="l"/>
                </a:tabLst>
              </a:pPr>
              <a:t>12</a:t>
            </a:fld>
            <a:endParaRPr spc="6" dirty="0">
              <a:cs typeface="Arial" panose="020B0604020202020204" pitchFamily="34" charset="0"/>
            </a:endParaRPr>
          </a:p>
        </p:txBody>
      </p:sp>
      <p:sp>
        <p:nvSpPr>
          <p:cNvPr id="6" name="Slide Number Placeholder 1">
            <a:extLst>
              <a:ext uri="{FF2B5EF4-FFF2-40B4-BE49-F238E27FC236}">
                <a16:creationId xmlns:a16="http://schemas.microsoft.com/office/drawing/2014/main" id="{E5B625F3-3966-456E-8D7B-8471195E1621}"/>
              </a:ext>
            </a:extLst>
          </p:cNvPr>
          <p:cNvSpPr txBox="1">
            <a:spLocks/>
          </p:cNvSpPr>
          <p:nvPr/>
        </p:nvSpPr>
        <p:spPr>
          <a:xfrm>
            <a:off x="354105" y="6453854"/>
            <a:ext cx="2240706" cy="121252"/>
          </a:xfrm>
          <a:prstGeom prst="rect">
            <a:avLst/>
          </a:prstGeom>
        </p:spPr>
        <p:txBody>
          <a:bodyPr wrap="square" lIns="0" tIns="0" rIns="0" bIns="0">
            <a:noAutofit/>
          </a:bodyPr>
          <a:lstStyle>
            <a:defPPr>
              <a:defRPr lang="en-US"/>
            </a:defPPr>
            <a:lvl1pPr marL="0" algn="r" defTabSz="554492" rtl="0" eaLnBrk="1" latinLnBrk="0" hangingPunct="1">
              <a:defRPr sz="788" b="0" i="0" kern="1200" spc="0" baseline="0">
                <a:solidFill>
                  <a:srgbClr val="636363"/>
                </a:solidFill>
                <a:latin typeface="Exo" pitchFamily="2" charset="77"/>
                <a:ea typeface="+mn-ea"/>
                <a:cs typeface="Arial"/>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L="7701" algn="l">
              <a:spcBef>
                <a:spcPts val="161"/>
              </a:spcBef>
              <a:tabLst>
                <a:tab pos="1309603" algn="l"/>
              </a:tabLst>
              <a:defRPr/>
            </a:pPr>
            <a:r>
              <a:rPr lang="en-CA" spc="-15" dirty="0"/>
              <a:t>Executive Brief</a:t>
            </a:r>
            <a:endParaRPr spc="-15"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768F3C-E1ED-C24E-89D8-25C92C93AB42}"/>
              </a:ext>
            </a:extLst>
          </p:cNvPr>
          <p:cNvSpPr>
            <a:spLocks noGrp="1"/>
          </p:cNvSpPr>
          <p:nvPr>
            <p:ph type="sldNum" sz="quarter" idx="4"/>
          </p:nvPr>
        </p:nvSpPr>
        <p:spPr/>
        <p:txBody>
          <a:bodyPr/>
          <a:lstStyle/>
          <a:p>
            <a:pPr marL="7701" marR="0" lvl="0" indent="0" algn="r" defTabSz="554492" rtl="0" eaLnBrk="1" fontAlgn="auto" latinLnBrk="0" hangingPunct="1">
              <a:lnSpc>
                <a:spcPct val="100000"/>
              </a:lnSpc>
              <a:spcBef>
                <a:spcPts val="161"/>
              </a:spcBef>
              <a:spcAft>
                <a:spcPts val="0"/>
              </a:spcAft>
              <a:buClrTx/>
              <a:buSzTx/>
              <a:buFontTx/>
              <a:buNone/>
              <a:tabLst>
                <a:tab pos="1309603" algn="l"/>
              </a:tabLst>
              <a:defRPr/>
            </a:pPr>
            <a:r>
              <a:rPr kumimoji="0" lang="en-CA" sz="788" b="0" i="0" u="none" strike="noStrike" kern="1200" cap="none" spc="0" normalizeH="0" baseline="0" noProof="0" dirty="0">
                <a:ln>
                  <a:noFill/>
                </a:ln>
                <a:solidFill>
                  <a:srgbClr val="636363"/>
                </a:solidFill>
                <a:effectLst/>
                <a:uLnTx/>
                <a:uFillTx/>
                <a:latin typeface="Exo" pitchFamily="2" charset="77"/>
                <a:ea typeface="+mn-ea"/>
                <a:cs typeface="Arial"/>
              </a:rPr>
              <a:t>Info-Tech Research Group   |   </a:t>
            </a:r>
            <a:fld id="{81D60167-4931-47E6-BA6A-407CBD079E47}" type="slidenum">
              <a:rPr kumimoji="0" sz="788" b="0" i="0" u="none" strike="noStrike" kern="1200" cap="none" spc="0" normalizeH="0" baseline="0" noProof="0" smtClean="0">
                <a:ln>
                  <a:noFill/>
                </a:ln>
                <a:solidFill>
                  <a:srgbClr val="636363"/>
                </a:solidFill>
                <a:effectLst/>
                <a:uLnTx/>
                <a:uFillTx/>
                <a:latin typeface="Exo" pitchFamily="2" charset="77"/>
                <a:ea typeface="+mn-ea"/>
                <a:cs typeface="Arial" panose="020B0604020202020204" pitchFamily="34" charset="0"/>
              </a:rPr>
              <a:pPr marL="7701" marR="0" lvl="0" indent="0" algn="r" defTabSz="554492" rtl="0" eaLnBrk="1" fontAlgn="auto" latinLnBrk="0" hangingPunct="1">
                <a:lnSpc>
                  <a:spcPct val="100000"/>
                </a:lnSpc>
                <a:spcBef>
                  <a:spcPts val="161"/>
                </a:spcBef>
                <a:spcAft>
                  <a:spcPts val="0"/>
                </a:spcAft>
                <a:buClrTx/>
                <a:buSzTx/>
                <a:buFontTx/>
                <a:buNone/>
                <a:tabLst>
                  <a:tab pos="1309603" algn="l"/>
                </a:tabLst>
                <a:defRPr/>
              </a:pPr>
              <a:t>13</a:t>
            </a:fld>
            <a:endParaRPr kumimoji="0" sz="788" b="0" i="0" u="none" strike="noStrike" kern="1200" cap="none" spc="0"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
        <p:nvSpPr>
          <p:cNvPr id="12" name="Title 2">
            <a:extLst>
              <a:ext uri="{FF2B5EF4-FFF2-40B4-BE49-F238E27FC236}">
                <a16:creationId xmlns:a16="http://schemas.microsoft.com/office/drawing/2014/main" id="{54E11E86-D9DA-AE4D-B84A-5F86B24F0B36}"/>
              </a:ext>
            </a:extLst>
          </p:cNvPr>
          <p:cNvSpPr>
            <a:spLocks noGrp="1"/>
          </p:cNvSpPr>
          <p:nvPr>
            <p:ph type="title"/>
          </p:nvPr>
        </p:nvSpPr>
        <p:spPr>
          <a:xfrm>
            <a:off x="354106" y="528985"/>
            <a:ext cx="8623208" cy="542716"/>
          </a:xfrm>
        </p:spPr>
        <p:txBody>
          <a:bodyPr/>
          <a:lstStyle/>
          <a:p>
            <a:r>
              <a:rPr lang="en-CA" dirty="0"/>
              <a:t>Workshop Overview</a:t>
            </a:r>
          </a:p>
        </p:txBody>
      </p:sp>
      <p:graphicFrame>
        <p:nvGraphicFramePr>
          <p:cNvPr id="10" name="Table 2">
            <a:extLst>
              <a:ext uri="{FF2B5EF4-FFF2-40B4-BE49-F238E27FC236}">
                <a16:creationId xmlns:a16="http://schemas.microsoft.com/office/drawing/2014/main" id="{E8D93162-B6E0-A84D-96CD-56E68A8B7C96}"/>
              </a:ext>
            </a:extLst>
          </p:cNvPr>
          <p:cNvGraphicFramePr>
            <a:graphicFrameLocks noGrp="1"/>
          </p:cNvGraphicFramePr>
          <p:nvPr>
            <p:extLst>
              <p:ext uri="{D42A27DB-BD31-4B8C-83A1-F6EECF244321}">
                <p14:modId xmlns:p14="http://schemas.microsoft.com/office/powerpoint/2010/main" val="1100213077"/>
              </p:ext>
            </p:extLst>
          </p:nvPr>
        </p:nvGraphicFramePr>
        <p:xfrm>
          <a:off x="354106" y="1307820"/>
          <a:ext cx="11539445" cy="4729120"/>
        </p:xfrm>
        <a:graphic>
          <a:graphicData uri="http://schemas.openxmlformats.org/drawingml/2006/table">
            <a:tbl>
              <a:tblPr firstRow="1" bandRow="1">
                <a:tableStyleId>{5C22544A-7EE6-4342-B048-85BDC9FD1C3A}</a:tableStyleId>
              </a:tblPr>
              <a:tblGrid>
                <a:gridCol w="434955">
                  <a:extLst>
                    <a:ext uri="{9D8B030D-6E8A-4147-A177-3AD203B41FA5}">
                      <a16:colId xmlns:a16="http://schemas.microsoft.com/office/drawing/2014/main" val="20000"/>
                    </a:ext>
                  </a:extLst>
                </a:gridCol>
                <a:gridCol w="2220898">
                  <a:extLst>
                    <a:ext uri="{9D8B030D-6E8A-4147-A177-3AD203B41FA5}">
                      <a16:colId xmlns:a16="http://schemas.microsoft.com/office/drawing/2014/main" val="20001"/>
                    </a:ext>
                  </a:extLst>
                </a:gridCol>
                <a:gridCol w="2220898">
                  <a:extLst>
                    <a:ext uri="{9D8B030D-6E8A-4147-A177-3AD203B41FA5}">
                      <a16:colId xmlns:a16="http://schemas.microsoft.com/office/drawing/2014/main" val="20002"/>
                    </a:ext>
                  </a:extLst>
                </a:gridCol>
                <a:gridCol w="2220898">
                  <a:extLst>
                    <a:ext uri="{9D8B030D-6E8A-4147-A177-3AD203B41FA5}">
                      <a16:colId xmlns:a16="http://schemas.microsoft.com/office/drawing/2014/main" val="20003"/>
                    </a:ext>
                  </a:extLst>
                </a:gridCol>
                <a:gridCol w="2220898">
                  <a:extLst>
                    <a:ext uri="{9D8B030D-6E8A-4147-A177-3AD203B41FA5}">
                      <a16:colId xmlns:a16="http://schemas.microsoft.com/office/drawing/2014/main" val="20004"/>
                    </a:ext>
                  </a:extLst>
                </a:gridCol>
                <a:gridCol w="2220898">
                  <a:extLst>
                    <a:ext uri="{9D8B030D-6E8A-4147-A177-3AD203B41FA5}">
                      <a16:colId xmlns:a16="http://schemas.microsoft.com/office/drawing/2014/main" val="20005"/>
                    </a:ext>
                  </a:extLst>
                </a:gridCol>
              </a:tblGrid>
              <a:tr h="458986">
                <a:tc>
                  <a:txBody>
                    <a:bodyPr/>
                    <a:lstStyle/>
                    <a:p>
                      <a:pPr algn="ctr"/>
                      <a:endParaRPr lang="en-CA" sz="1200" b="1" dirty="0">
                        <a:solidFill>
                          <a:schemeClr val="bg1"/>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600" b="1" i="0" dirty="0">
                          <a:solidFill>
                            <a:schemeClr val="bg1"/>
                          </a:solidFill>
                          <a:latin typeface="Montserrat SemiBold" pitchFamily="2" charset="77"/>
                          <a:ea typeface="Roboto" panose="02000000000000000000" pitchFamily="2" charset="0"/>
                        </a:rPr>
                        <a:t>Day 1</a:t>
                      </a:r>
                    </a:p>
                  </a:txBody>
                  <a:tcPr anchor="ctr">
                    <a:lnL w="3175" cap="flat" cmpd="sng" algn="ctr">
                      <a:solidFill>
                        <a:schemeClr val="bg1">
                          <a:lumMod val="75000"/>
                        </a:schemeClr>
                      </a:solid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CAED4"/>
                    </a:solidFill>
                  </a:tcPr>
                </a:tc>
                <a:tc>
                  <a:txBody>
                    <a:bodyPr/>
                    <a:lstStyle/>
                    <a:p>
                      <a:pPr algn="ctr"/>
                      <a:r>
                        <a:rPr lang="en-CA" sz="1600" b="1" i="0" dirty="0">
                          <a:solidFill>
                            <a:schemeClr val="bg1"/>
                          </a:solidFill>
                          <a:latin typeface="Montserrat SemiBold" pitchFamily="2" charset="77"/>
                          <a:ea typeface="Roboto" panose="02000000000000000000" pitchFamily="2" charset="0"/>
                        </a:rPr>
                        <a:t>Day 2</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5191C5"/>
                    </a:solidFill>
                  </a:tcPr>
                </a:tc>
                <a:tc>
                  <a:txBody>
                    <a:bodyPr/>
                    <a:lstStyle/>
                    <a:p>
                      <a:pPr algn="ctr"/>
                      <a:r>
                        <a:rPr lang="en-CA" sz="1600" b="1" i="0" dirty="0">
                          <a:solidFill>
                            <a:schemeClr val="bg1"/>
                          </a:solidFill>
                          <a:latin typeface="Montserrat SemiBold" pitchFamily="2" charset="77"/>
                          <a:ea typeface="Roboto" panose="02000000000000000000" pitchFamily="2" charset="0"/>
                        </a:rPr>
                        <a:t>Day 3</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algn="ctr"/>
                      <a:r>
                        <a:rPr lang="en-CA" sz="1600" b="1" i="0" dirty="0">
                          <a:solidFill>
                            <a:schemeClr val="bg1"/>
                          </a:solidFill>
                          <a:latin typeface="Montserrat SemiBold" pitchFamily="2" charset="77"/>
                          <a:ea typeface="Roboto" panose="02000000000000000000" pitchFamily="2" charset="0"/>
                        </a:rPr>
                        <a:t>Day 4</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1E5E92"/>
                    </a:solidFill>
                  </a:tcPr>
                </a:tc>
                <a:tc>
                  <a:txBody>
                    <a:bodyPr/>
                    <a:lstStyle/>
                    <a:p>
                      <a:pPr algn="ctr"/>
                      <a:r>
                        <a:rPr lang="en-CA" sz="1600" b="1" i="0" baseline="0" dirty="0">
                          <a:solidFill>
                            <a:schemeClr val="bg1"/>
                          </a:solidFill>
                          <a:latin typeface="Montserrat SemiBold" pitchFamily="2" charset="77"/>
                          <a:ea typeface="Roboto" panose="02000000000000000000" pitchFamily="2" charset="0"/>
                        </a:rPr>
                        <a:t>Day 5</a:t>
                      </a:r>
                      <a:endParaRPr lang="en-CA" sz="1600" b="1" i="0" dirty="0">
                        <a:solidFill>
                          <a:schemeClr val="bg1"/>
                        </a:solidFill>
                        <a:latin typeface="Montserrat SemiBold" pitchFamily="2" charset="77"/>
                        <a:ea typeface="Roboto" panose="02000000000000000000" pitchFamily="2" charset="0"/>
                      </a:endParaRPr>
                    </a:p>
                  </a:txBody>
                  <a:tcPr anchor="ctr">
                    <a:lnL w="31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16476E"/>
                    </a:solidFill>
                  </a:tcPr>
                </a:tc>
                <a:extLst>
                  <a:ext uri="{0D108BD9-81ED-4DB2-BD59-A6C34878D82A}">
                    <a16:rowId xmlns:a16="http://schemas.microsoft.com/office/drawing/2014/main" val="10000"/>
                  </a:ext>
                </a:extLst>
              </a:tr>
              <a:tr h="0">
                <a:tc rowSpan="2">
                  <a:txBody>
                    <a:bodyPr/>
                    <a:lstStyle/>
                    <a:p>
                      <a:pPr marL="216000" indent="-457200" algn="ctr">
                        <a:spcAft>
                          <a:spcPts val="500"/>
                        </a:spcAft>
                      </a:pPr>
                      <a:r>
                        <a:rPr lang="en-CA" sz="1600" b="1" i="0" baseline="0" dirty="0">
                          <a:solidFill>
                            <a:srgbClr val="2576B7"/>
                          </a:solidFill>
                          <a:latin typeface="Montserrat SemiBold" pitchFamily="2" charset="77"/>
                          <a:ea typeface="Roboto" panose="02000000000000000000" pitchFamily="2" charset="0"/>
                        </a:rPr>
                        <a:t>Activities</a:t>
                      </a:r>
                    </a:p>
                  </a:txBody>
                  <a:tcPr vert="vert270" anchor="ctr">
                    <a:lnL w="19050"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CA" sz="1200" b="1" i="0" dirty="0">
                          <a:solidFill>
                            <a:srgbClr val="7CAED4"/>
                          </a:solidFill>
                          <a:latin typeface="Montserrat SemiBold" pitchFamily="2" charset="77"/>
                          <a:ea typeface="Roboto" panose="02000000000000000000" pitchFamily="2" charset="0"/>
                        </a:rPr>
                        <a:t>Assess the Current State of Portfolio Management</a:t>
                      </a:r>
                    </a:p>
                  </a:txBody>
                  <a:tcPr marL="108000" marR="108000" marT="144000"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ts val="1500"/>
                        </a:lnSpc>
                        <a:spcBef>
                          <a:spcPts val="0"/>
                        </a:spcBef>
                        <a:spcAft>
                          <a:spcPts val="0"/>
                        </a:spcAft>
                        <a:buClrTx/>
                        <a:buSzTx/>
                        <a:buFontTx/>
                        <a:buNone/>
                        <a:tabLst/>
                        <a:defRPr/>
                      </a:pPr>
                      <a:r>
                        <a:rPr lang="en-CA" sz="1200" b="1" i="0" dirty="0">
                          <a:solidFill>
                            <a:srgbClr val="5191C5"/>
                          </a:solidFill>
                          <a:latin typeface="Montserrat SemiBold" pitchFamily="2" charset="77"/>
                          <a:ea typeface="Roboto" panose="02000000000000000000" pitchFamily="2" charset="0"/>
                        </a:rPr>
                        <a:t>Establish Day-to-Day Intake Practices </a:t>
                      </a:r>
                    </a:p>
                  </a:txBody>
                  <a:tcPr marL="108000" marR="108000" marT="144000"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CA" sz="1200" b="1" i="0" dirty="0">
                          <a:solidFill>
                            <a:srgbClr val="2576B7"/>
                          </a:solidFill>
                          <a:latin typeface="Montserrat SemiBold" pitchFamily="2" charset="77"/>
                          <a:ea typeface="Roboto" panose="02000000000000000000" pitchFamily="2" charset="0"/>
                        </a:rPr>
                        <a:t>Develop Day-to-Day Capacity Awareness</a:t>
                      </a:r>
                    </a:p>
                  </a:txBody>
                  <a:tcPr marL="108000" marR="108000" marT="144000"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CA" sz="1200" b="1" i="0" dirty="0">
                          <a:solidFill>
                            <a:srgbClr val="1E5E92"/>
                          </a:solidFill>
                          <a:latin typeface="Montserrat SemiBold" pitchFamily="2" charset="77"/>
                          <a:ea typeface="Roboto" panose="02000000000000000000" pitchFamily="2" charset="0"/>
                        </a:rPr>
                        <a:t>Prepare to Implement a Day-to-Day Process</a:t>
                      </a:r>
                    </a:p>
                  </a:txBody>
                  <a:tcPr marL="108000" marR="108000" marT="144000" marB="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CA" sz="1200" b="1" i="0" dirty="0">
                          <a:solidFill>
                            <a:srgbClr val="16476E"/>
                          </a:solidFill>
                          <a:latin typeface="Montserrat SemiBold" pitchFamily="2" charset="77"/>
                          <a:ea typeface="Roboto" panose="02000000000000000000" pitchFamily="2" charset="0"/>
                        </a:rPr>
                        <a:t>Next Steps and </a:t>
                      </a:r>
                      <a:br>
                        <a:rPr lang="en-CA" sz="1200" b="1" i="0" dirty="0">
                          <a:solidFill>
                            <a:srgbClr val="16476E"/>
                          </a:solidFill>
                          <a:latin typeface="Montserrat SemiBold" pitchFamily="2" charset="77"/>
                          <a:ea typeface="Roboto" panose="02000000000000000000" pitchFamily="2" charset="0"/>
                        </a:rPr>
                      </a:br>
                      <a:r>
                        <a:rPr lang="en-CA" sz="1200" b="1" i="0" dirty="0">
                          <a:solidFill>
                            <a:srgbClr val="16476E"/>
                          </a:solidFill>
                          <a:latin typeface="Montserrat SemiBold" pitchFamily="2" charset="77"/>
                          <a:ea typeface="Roboto" panose="02000000000000000000" pitchFamily="2" charset="0"/>
                        </a:rPr>
                        <a:t>Wrap-Up (offsite)</a:t>
                      </a:r>
                    </a:p>
                  </a:txBody>
                  <a:tcPr marL="108000" marR="108000" marT="144000" marB="0">
                    <a:lnL w="317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7225850"/>
                  </a:ext>
                </a:extLst>
              </a:tr>
              <a:tr h="2135202">
                <a:tc vMerge="1">
                  <a:txBody>
                    <a:bodyPr/>
                    <a:lstStyle/>
                    <a:p>
                      <a:pPr marL="216000" indent="-457200" algn="ctr">
                        <a:spcAft>
                          <a:spcPts val="500"/>
                        </a:spcAft>
                      </a:pPr>
                      <a:endParaRPr lang="en-CA" sz="1600" b="1" i="0" baseline="0">
                        <a:solidFill>
                          <a:schemeClr val="bg1"/>
                        </a:solidFill>
                        <a:latin typeface="Montserrat SemiBold" pitchFamily="2" charset="77"/>
                        <a:ea typeface="Roboto" panose="02000000000000000000" pitchFamily="2" charset="0"/>
                      </a:endParaRP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marL="216000" marR="0" lvl="0" indent="-457200" algn="l" defTabSz="914400" rtl="0" eaLnBrk="1" fontAlgn="auto" latinLnBrk="0" hangingPunct="1">
                        <a:lnSpc>
                          <a:spcPts val="1300"/>
                        </a:lnSpc>
                        <a:spcBef>
                          <a:spcPts val="600"/>
                        </a:spcBef>
                        <a:spcAft>
                          <a:spcPts val="0"/>
                        </a:spcAft>
                        <a:buClrTx/>
                        <a:buSzTx/>
                        <a:buFontTx/>
                        <a:buNone/>
                        <a:tabLst/>
                        <a:defRPr/>
                      </a:pPr>
                      <a:r>
                        <a:rPr lang="en-CA" sz="1100" b="0" i="0" dirty="0">
                          <a:solidFill>
                            <a:srgbClr val="4A4A4A"/>
                          </a:solidFill>
                          <a:latin typeface="Roboto Condensed Light" panose="02000000000000000000" pitchFamily="2" charset="0"/>
                          <a:ea typeface="Roboto Condensed Light" panose="02000000000000000000" pitchFamily="2" charset="0"/>
                        </a:rPr>
                        <a:t>1.1 Establish Workshop Expectations</a:t>
                      </a:r>
                    </a:p>
                    <a:p>
                      <a:pPr marL="216000" indent="-457200">
                        <a:lnSpc>
                          <a:spcPts val="1300"/>
                        </a:lnSpc>
                        <a:spcBef>
                          <a:spcPts val="600"/>
                        </a:spcBef>
                        <a:spcAft>
                          <a:spcPts val="0"/>
                        </a:spcAft>
                      </a:pPr>
                      <a:r>
                        <a:rPr lang="en-CA" sz="1100" b="0" i="0" dirty="0">
                          <a:solidFill>
                            <a:srgbClr val="4A4A4A"/>
                          </a:solidFill>
                          <a:latin typeface="Roboto Condensed Light" panose="02000000000000000000" pitchFamily="2" charset="0"/>
                          <a:ea typeface="Roboto Condensed Light" panose="02000000000000000000" pitchFamily="2" charset="0"/>
                        </a:rPr>
                        <a:t>1.2 Perform </a:t>
                      </a:r>
                      <a:r>
                        <a:rPr lang="en-CA" sz="1100" b="0" i="1" dirty="0">
                          <a:solidFill>
                            <a:srgbClr val="4A4A4A"/>
                          </a:solidFill>
                          <a:latin typeface="Roboto Condensed Light" panose="02000000000000000000" pitchFamily="2" charset="0"/>
                          <a:ea typeface="Roboto Condensed Light" panose="02000000000000000000" pitchFamily="2" charset="0"/>
                        </a:rPr>
                        <a:t>PPM Current State Scorecard </a:t>
                      </a:r>
                      <a:r>
                        <a:rPr lang="en-CA" sz="1100" b="0" i="0" dirty="0">
                          <a:solidFill>
                            <a:srgbClr val="4A4A4A"/>
                          </a:solidFill>
                          <a:latin typeface="Roboto Condensed Light" panose="02000000000000000000" pitchFamily="2" charset="0"/>
                          <a:ea typeface="Roboto Condensed Light" panose="02000000000000000000" pitchFamily="2" charset="0"/>
                        </a:rPr>
                        <a:t>diagnostic</a:t>
                      </a:r>
                    </a:p>
                    <a:p>
                      <a:pPr marL="216000" indent="-457200">
                        <a:lnSpc>
                          <a:spcPts val="1300"/>
                        </a:lnSpc>
                        <a:spcBef>
                          <a:spcPts val="600"/>
                        </a:spcBef>
                        <a:spcAft>
                          <a:spcPts val="0"/>
                        </a:spcAft>
                      </a:pPr>
                      <a:r>
                        <a:rPr lang="en-CA" sz="1100" b="0" i="0" dirty="0">
                          <a:solidFill>
                            <a:srgbClr val="4A4A4A"/>
                          </a:solidFill>
                          <a:latin typeface="Roboto Condensed Light" panose="02000000000000000000" pitchFamily="2" charset="0"/>
                          <a:ea typeface="Roboto Condensed Light" panose="02000000000000000000" pitchFamily="2" charset="0"/>
                        </a:rPr>
                        <a:t>1.3 Perform a resource supply/project demand analysis </a:t>
                      </a:r>
                    </a:p>
                    <a:p>
                      <a:pPr marL="216000" indent="-457200">
                        <a:lnSpc>
                          <a:spcPts val="1300"/>
                        </a:lnSpc>
                        <a:spcBef>
                          <a:spcPts val="600"/>
                        </a:spcBef>
                        <a:spcAft>
                          <a:spcPts val="0"/>
                        </a:spcAft>
                      </a:pPr>
                      <a:endParaRPr lang="en-CA" sz="1100" b="0" i="0" dirty="0">
                        <a:solidFill>
                          <a:srgbClr val="4A4A4A"/>
                        </a:solidFill>
                        <a:latin typeface="Roboto Condensed Light" panose="02000000000000000000" pitchFamily="2" charset="0"/>
                        <a:ea typeface="Roboto Condensed Light" panose="02000000000000000000" pitchFamily="2" charset="0"/>
                      </a:endParaRPr>
                    </a:p>
                    <a:p>
                      <a:pPr marL="216000" indent="-457200">
                        <a:lnSpc>
                          <a:spcPts val="1300"/>
                        </a:lnSpc>
                        <a:spcBef>
                          <a:spcPts val="600"/>
                        </a:spcBef>
                        <a:spcAft>
                          <a:spcPts val="0"/>
                        </a:spcAft>
                      </a:pPr>
                      <a:endParaRPr lang="en-CA" sz="1100" b="0" i="0" baseline="0" dirty="0">
                        <a:solidFill>
                          <a:schemeClr val="tx1"/>
                        </a:solidFill>
                        <a:latin typeface="Roboto Condensed Light" panose="02000000000000000000" pitchFamily="2" charset="0"/>
                        <a:ea typeface="Roboto Condensed Light" panose="02000000000000000000" pitchFamily="2" charset="0"/>
                      </a:endParaRP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6000" indent="-457200">
                        <a:lnSpc>
                          <a:spcPts val="1300"/>
                        </a:lnSpc>
                        <a:spcBef>
                          <a:spcPts val="600"/>
                        </a:spcBef>
                        <a:spcAft>
                          <a:spcPts val="0"/>
                        </a:spcAft>
                      </a:pPr>
                      <a:r>
                        <a:rPr lang="en-CA" sz="1100" b="0" i="0" dirty="0">
                          <a:solidFill>
                            <a:schemeClr val="tx1"/>
                          </a:solidFill>
                          <a:latin typeface="Roboto Condensed Light" panose="02000000000000000000" pitchFamily="2" charset="0"/>
                          <a:ea typeface="Roboto Condensed Light" panose="02000000000000000000" pitchFamily="2" charset="0"/>
                        </a:rPr>
                        <a:t>2.1</a:t>
                      </a:r>
                      <a:r>
                        <a:rPr lang="en-CA" sz="1100" b="0" i="0" baseline="0" dirty="0">
                          <a:solidFill>
                            <a:schemeClr val="tx1"/>
                          </a:solidFill>
                          <a:latin typeface="Roboto Condensed Light" panose="02000000000000000000" pitchFamily="2" charset="0"/>
                          <a:ea typeface="Roboto Condensed Light" panose="02000000000000000000" pitchFamily="2" charset="0"/>
                        </a:rPr>
                        <a:t> Formalize the definition of a day-to-day project</a:t>
                      </a:r>
                    </a:p>
                    <a:p>
                      <a:pPr marL="216000" indent="-457200">
                        <a:lnSpc>
                          <a:spcPts val="1300"/>
                        </a:lnSpc>
                        <a:spcBef>
                          <a:spcPts val="600"/>
                        </a:spcBef>
                        <a:spcAft>
                          <a:spcPts val="0"/>
                        </a:spcAft>
                      </a:pPr>
                      <a:r>
                        <a:rPr lang="en-CA" sz="1100" b="0" i="0" dirty="0">
                          <a:solidFill>
                            <a:schemeClr val="tx1"/>
                          </a:solidFill>
                          <a:latin typeface="Roboto Condensed Light" panose="02000000000000000000" pitchFamily="2" charset="0"/>
                          <a:ea typeface="Roboto Condensed Light" panose="02000000000000000000" pitchFamily="2" charset="0"/>
                        </a:rPr>
                        <a:t>2.2 Establish project levels</a:t>
                      </a:r>
                    </a:p>
                    <a:p>
                      <a:pPr marL="216000" indent="-457200">
                        <a:lnSpc>
                          <a:spcPts val="1300"/>
                        </a:lnSpc>
                        <a:spcBef>
                          <a:spcPts val="600"/>
                        </a:spcBef>
                        <a:spcAft>
                          <a:spcPts val="0"/>
                        </a:spcAft>
                      </a:pPr>
                      <a:r>
                        <a:rPr lang="en-CA" sz="1100" b="0" i="0" dirty="0">
                          <a:solidFill>
                            <a:schemeClr val="tx1"/>
                          </a:solidFill>
                          <a:latin typeface="Roboto Condensed Light" panose="02000000000000000000" pitchFamily="2" charset="0"/>
                          <a:ea typeface="Roboto Condensed Light" panose="02000000000000000000" pitchFamily="2" charset="0"/>
                        </a:rPr>
                        <a:t>2.3 Develop a project value scorecard for day-to-day projects (and for major projects if desired)</a:t>
                      </a:r>
                      <a:endParaRPr lang="en-CA" sz="1100" b="0" i="0" baseline="0" dirty="0">
                        <a:solidFill>
                          <a:schemeClr val="tx1"/>
                        </a:solidFill>
                        <a:latin typeface="Roboto Condensed Light" panose="02000000000000000000" pitchFamily="2" charset="0"/>
                        <a:ea typeface="Roboto Condensed Light" panose="02000000000000000000" pitchFamily="2" charset="0"/>
                      </a:endParaRPr>
                    </a:p>
                    <a:p>
                      <a:pPr marL="216000" indent="-457200">
                        <a:lnSpc>
                          <a:spcPts val="1300"/>
                        </a:lnSpc>
                        <a:spcBef>
                          <a:spcPts val="600"/>
                        </a:spcBef>
                        <a:spcAft>
                          <a:spcPts val="0"/>
                        </a:spcAft>
                      </a:pPr>
                      <a:r>
                        <a:rPr lang="en-CA" sz="1100" b="0" i="0" baseline="0" dirty="0">
                          <a:solidFill>
                            <a:schemeClr val="tx1"/>
                          </a:solidFill>
                          <a:latin typeface="Roboto Condensed Light" panose="02000000000000000000" pitchFamily="2" charset="0"/>
                          <a:ea typeface="Roboto Condensed Light" panose="02000000000000000000" pitchFamily="2" charset="0"/>
                        </a:rPr>
                        <a:t>2.4 </a:t>
                      </a:r>
                      <a:r>
                        <a:rPr lang="en-CA" sz="1100" b="0" i="0" dirty="0">
                          <a:solidFill>
                            <a:schemeClr val="tx1"/>
                          </a:solidFill>
                          <a:latin typeface="Roboto Condensed Light" panose="02000000000000000000" pitchFamily="2" charset="0"/>
                          <a:ea typeface="Roboto Condensed Light" panose="02000000000000000000" pitchFamily="2" charset="0"/>
                        </a:rPr>
                        <a:t>Develop an intake workflow</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6000" marR="0" lvl="0" indent="-457200" algn="l" defTabSz="914400" rtl="0" eaLnBrk="1" fontAlgn="auto" latinLnBrk="0" hangingPunct="1">
                        <a:lnSpc>
                          <a:spcPts val="1300"/>
                        </a:lnSpc>
                        <a:spcBef>
                          <a:spcPts val="600"/>
                        </a:spcBef>
                        <a:spcAft>
                          <a:spcPts val="0"/>
                        </a:spcAft>
                        <a:buClrTx/>
                        <a:buSzTx/>
                        <a:buFontTx/>
                        <a:buNone/>
                        <a:tabLst/>
                        <a:defRPr/>
                      </a:pPr>
                      <a:r>
                        <a:rPr lang="en-CA" sz="1100" b="0" i="0" dirty="0">
                          <a:solidFill>
                            <a:schemeClr val="tx1"/>
                          </a:solidFill>
                          <a:latin typeface="Roboto Condensed Light" panose="02000000000000000000" pitchFamily="2" charset="0"/>
                          <a:ea typeface="Roboto Condensed Light" panose="02000000000000000000" pitchFamily="2" charset="0"/>
                        </a:rPr>
                        <a:t>3.1 </a:t>
                      </a:r>
                      <a:r>
                        <a:rPr lang="en-CA" sz="1100" b="0" i="0" kern="1200" baseline="0" dirty="0">
                          <a:solidFill>
                            <a:schemeClr val="tx1"/>
                          </a:solidFill>
                          <a:latin typeface="Roboto Condensed Light" panose="02000000000000000000" pitchFamily="2" charset="0"/>
                          <a:ea typeface="Roboto Condensed Light" panose="02000000000000000000" pitchFamily="2" charset="0"/>
                          <a:cs typeface="+mn-cs"/>
                        </a:rPr>
                        <a:t>Map the current </a:t>
                      </a:r>
                      <a:r>
                        <a:rPr lang="en-US" sz="1100" b="0" i="0" kern="1200" baseline="0" noProof="0" dirty="0">
                          <a:solidFill>
                            <a:schemeClr val="tx1"/>
                          </a:solidFill>
                          <a:latin typeface="Roboto Condensed Light" panose="02000000000000000000" pitchFamily="2" charset="0"/>
                          <a:ea typeface="Roboto Condensed Light" panose="02000000000000000000" pitchFamily="2" charset="0"/>
                          <a:cs typeface="+mn-cs"/>
                        </a:rPr>
                        <a:t>resource management</a:t>
                      </a:r>
                      <a:r>
                        <a:rPr lang="en-CA" sz="1100" b="0" i="0" kern="1200" baseline="0" dirty="0">
                          <a:solidFill>
                            <a:schemeClr val="tx1"/>
                          </a:solidFill>
                          <a:latin typeface="Roboto Condensed Light" panose="02000000000000000000" pitchFamily="2" charset="0"/>
                          <a:ea typeface="Roboto Condensed Light" panose="02000000000000000000" pitchFamily="2" charset="0"/>
                          <a:cs typeface="+mn-cs"/>
                        </a:rPr>
                        <a:t> process flow and accountabilities</a:t>
                      </a:r>
                    </a:p>
                    <a:p>
                      <a:pPr marL="216000" marR="0" lvl="0" indent="-457200" algn="l" defTabSz="914400" rtl="0" eaLnBrk="1" fontAlgn="auto" latinLnBrk="0" hangingPunct="1">
                        <a:lnSpc>
                          <a:spcPts val="1300"/>
                        </a:lnSpc>
                        <a:spcBef>
                          <a:spcPts val="600"/>
                        </a:spcBef>
                        <a:spcAft>
                          <a:spcPts val="0"/>
                        </a:spcAft>
                        <a:buClrTx/>
                        <a:buSzTx/>
                        <a:buFontTx/>
                        <a:buNone/>
                        <a:tabLst/>
                        <a:defRPr/>
                      </a:pPr>
                      <a:r>
                        <a:rPr lang="en-CA" sz="1100" b="0" i="0" baseline="0" dirty="0">
                          <a:solidFill>
                            <a:schemeClr val="tx1"/>
                          </a:solidFill>
                          <a:latin typeface="Roboto Condensed Light" panose="02000000000000000000" pitchFamily="2" charset="0"/>
                          <a:ea typeface="Roboto Condensed Light" panose="02000000000000000000" pitchFamily="2" charset="0"/>
                        </a:rPr>
                        <a:t>3.2 Perform a right-wrong-missing-confusing</a:t>
                      </a:r>
                      <a:endParaRPr lang="en-CA" sz="1100" b="0" i="0" dirty="0">
                        <a:solidFill>
                          <a:schemeClr val="tx1"/>
                        </a:solidFill>
                        <a:latin typeface="Roboto Condensed Light" panose="02000000000000000000" pitchFamily="2" charset="0"/>
                        <a:ea typeface="Roboto Condensed Light" panose="02000000000000000000" pitchFamily="2" charset="0"/>
                      </a:endParaRPr>
                    </a:p>
                    <a:p>
                      <a:pPr marL="216000" indent="-457200">
                        <a:lnSpc>
                          <a:spcPts val="1300"/>
                        </a:lnSpc>
                        <a:spcBef>
                          <a:spcPts val="600"/>
                        </a:spcBef>
                        <a:spcAft>
                          <a:spcPts val="0"/>
                        </a:spcAft>
                      </a:pPr>
                      <a:r>
                        <a:rPr lang="en-CA" sz="1100" b="0" i="0" dirty="0">
                          <a:solidFill>
                            <a:schemeClr val="tx1"/>
                          </a:solidFill>
                          <a:latin typeface="Roboto Condensed Light" panose="02000000000000000000" pitchFamily="2" charset="0"/>
                          <a:ea typeface="Roboto Condensed Light" panose="02000000000000000000" pitchFamily="2" charset="0"/>
                        </a:rPr>
                        <a:t>3.3 Establish target state resource management dimensions and develop a workflow</a:t>
                      </a:r>
                    </a:p>
                    <a:p>
                      <a:pPr marL="216000" indent="-457200">
                        <a:lnSpc>
                          <a:spcPts val="1300"/>
                        </a:lnSpc>
                        <a:spcBef>
                          <a:spcPts val="600"/>
                        </a:spcBef>
                        <a:spcAft>
                          <a:spcPts val="0"/>
                        </a:spcAft>
                      </a:pPr>
                      <a:r>
                        <a:rPr lang="en-CA" sz="1100" b="0" i="0" dirty="0">
                          <a:solidFill>
                            <a:schemeClr val="tx1"/>
                          </a:solidFill>
                          <a:latin typeface="Roboto Condensed Light" panose="02000000000000000000" pitchFamily="2" charset="0"/>
                          <a:ea typeface="Roboto Condensed Light" panose="02000000000000000000" pitchFamily="2" charset="0"/>
                        </a:rPr>
                        <a:t>3.4 Configure a resource management tool and/or report</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6000" indent="-457200">
                        <a:lnSpc>
                          <a:spcPts val="1300"/>
                        </a:lnSpc>
                        <a:spcBef>
                          <a:spcPts val="600"/>
                        </a:spcBef>
                        <a:spcAft>
                          <a:spcPts val="0"/>
                        </a:spcAft>
                      </a:pPr>
                      <a:r>
                        <a:rPr lang="en-CA" sz="1100" b="0" i="0" dirty="0">
                          <a:solidFill>
                            <a:schemeClr val="tx1"/>
                          </a:solidFill>
                          <a:latin typeface="Roboto Condensed Light" panose="02000000000000000000" pitchFamily="2" charset="0"/>
                          <a:ea typeface="Roboto Condensed Light" panose="02000000000000000000" pitchFamily="2" charset="0"/>
                        </a:rPr>
                        <a:t>4.1 Assess the time-costs of new portfolio management processes to gauge sustainability</a:t>
                      </a:r>
                    </a:p>
                    <a:p>
                      <a:pPr marL="216000" indent="-457200">
                        <a:lnSpc>
                          <a:spcPts val="1300"/>
                        </a:lnSpc>
                        <a:spcBef>
                          <a:spcPts val="600"/>
                        </a:spcBef>
                        <a:spcAft>
                          <a:spcPts val="0"/>
                        </a:spcAft>
                      </a:pPr>
                      <a:r>
                        <a:rPr lang="en-CA" sz="1100" b="0" i="0" dirty="0">
                          <a:solidFill>
                            <a:schemeClr val="tx1"/>
                          </a:solidFill>
                          <a:latin typeface="Roboto Condensed Light" panose="02000000000000000000" pitchFamily="2" charset="0"/>
                          <a:ea typeface="Roboto Condensed Light" panose="02000000000000000000" pitchFamily="2" charset="0"/>
                        </a:rPr>
                        <a:t>4.2 Perform a change impact and stakeholder management analysis</a:t>
                      </a:r>
                    </a:p>
                    <a:p>
                      <a:pPr marL="216000" indent="-457200">
                        <a:lnSpc>
                          <a:spcPts val="1300"/>
                        </a:lnSpc>
                        <a:spcBef>
                          <a:spcPts val="600"/>
                        </a:spcBef>
                        <a:spcAft>
                          <a:spcPts val="0"/>
                        </a:spcAft>
                      </a:pPr>
                      <a:r>
                        <a:rPr lang="en-CA" sz="1100" b="0" i="0" dirty="0">
                          <a:solidFill>
                            <a:schemeClr val="tx1"/>
                          </a:solidFill>
                          <a:latin typeface="Roboto Condensed Light" panose="02000000000000000000" pitchFamily="2" charset="0"/>
                          <a:ea typeface="Roboto Condensed Light" panose="02000000000000000000" pitchFamily="2" charset="0"/>
                        </a:rPr>
                        <a:t>4.3 Perform a start-stop-continue activity</a:t>
                      </a:r>
                      <a:endParaRPr lang="en-CA" sz="1100" b="0" i="0" baseline="0" dirty="0">
                        <a:solidFill>
                          <a:schemeClr val="tx1"/>
                        </a:solidFill>
                        <a:latin typeface="Roboto Condensed Light" panose="02000000000000000000" pitchFamily="2" charset="0"/>
                        <a:ea typeface="Roboto Condensed Light" panose="02000000000000000000" pitchFamily="2" charset="0"/>
                      </a:endParaRPr>
                    </a:p>
                    <a:p>
                      <a:pPr marL="216000" indent="-457200">
                        <a:lnSpc>
                          <a:spcPts val="1300"/>
                        </a:lnSpc>
                        <a:spcBef>
                          <a:spcPts val="600"/>
                        </a:spcBef>
                        <a:spcAft>
                          <a:spcPts val="0"/>
                        </a:spcAft>
                      </a:pPr>
                      <a:r>
                        <a:rPr lang="en-CA" sz="1100" b="0" i="0" baseline="0" dirty="0">
                          <a:solidFill>
                            <a:schemeClr val="tx1"/>
                          </a:solidFill>
                          <a:latin typeface="Roboto Condensed Light" panose="02000000000000000000" pitchFamily="2" charset="0"/>
                          <a:ea typeface="Roboto Condensed Light" panose="02000000000000000000" pitchFamily="2" charset="0"/>
                        </a:rPr>
                        <a:t>4.4 Define an implementation roadmap</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6000" indent="-457200">
                        <a:lnSpc>
                          <a:spcPts val="1300"/>
                        </a:lnSpc>
                        <a:spcBef>
                          <a:spcPts val="600"/>
                        </a:spcBef>
                        <a:spcAft>
                          <a:spcPts val="0"/>
                        </a:spcAft>
                      </a:pPr>
                      <a:r>
                        <a:rPr lang="en-CA" sz="1100" b="0" i="0" baseline="0" dirty="0">
                          <a:solidFill>
                            <a:schemeClr val="tx1"/>
                          </a:solidFill>
                          <a:latin typeface="Roboto Condensed Light" panose="02000000000000000000" pitchFamily="2" charset="0"/>
                          <a:ea typeface="Roboto Condensed Light" panose="02000000000000000000" pitchFamily="2" charset="0"/>
                        </a:rPr>
                        <a:t>5.1 Complete in-progress deliverables from previous four days</a:t>
                      </a:r>
                    </a:p>
                    <a:p>
                      <a:pPr marL="216000" indent="-457200">
                        <a:lnSpc>
                          <a:spcPts val="1300"/>
                        </a:lnSpc>
                        <a:spcBef>
                          <a:spcPts val="600"/>
                        </a:spcBef>
                        <a:spcAft>
                          <a:spcPts val="0"/>
                        </a:spcAft>
                      </a:pPr>
                      <a:r>
                        <a:rPr lang="en-CA" sz="1100" b="0" i="0" baseline="0" dirty="0">
                          <a:solidFill>
                            <a:schemeClr val="tx1"/>
                          </a:solidFill>
                          <a:latin typeface="Roboto Condensed Light" panose="02000000000000000000" pitchFamily="2" charset="0"/>
                          <a:ea typeface="Roboto Condensed Light" panose="02000000000000000000" pitchFamily="2" charset="0"/>
                        </a:rPr>
                        <a:t>5.2 Set up review time for workshop deliverables and to discuss next steps</a:t>
                      </a:r>
                    </a:p>
                  </a:txBody>
                  <a:tcPr marL="144000" marR="144000" marT="72000" marB="108000">
                    <a:lnL w="317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30403">
                <a:tc>
                  <a:txBody>
                    <a:bodyPr/>
                    <a:lstStyle/>
                    <a:p>
                      <a:pPr marL="216000" marR="0" indent="-457200" algn="ctr" defTabSz="914400" rtl="0" eaLnBrk="1" fontAlgn="auto" latinLnBrk="0" hangingPunct="1">
                        <a:lnSpc>
                          <a:spcPct val="100000"/>
                        </a:lnSpc>
                        <a:spcBef>
                          <a:spcPts val="0"/>
                        </a:spcBef>
                        <a:spcAft>
                          <a:spcPts val="500"/>
                        </a:spcAft>
                        <a:buClrTx/>
                        <a:buSzTx/>
                        <a:buFontTx/>
                        <a:buNone/>
                        <a:tabLst/>
                        <a:defRPr/>
                      </a:pPr>
                      <a:r>
                        <a:rPr lang="en-CA" sz="1600" b="1" i="0" dirty="0">
                          <a:solidFill>
                            <a:srgbClr val="2576B7"/>
                          </a:solidFill>
                          <a:latin typeface="Montserrat SemiBold" pitchFamily="2" charset="77"/>
                          <a:ea typeface="Roboto" panose="02000000000000000000" pitchFamily="2" charset="0"/>
                        </a:rPr>
                        <a:t>Deliverables</a:t>
                      </a:r>
                    </a:p>
                  </a:txBody>
                  <a:tcPr vert="vert270" anchor="ctr">
                    <a:lnL w="19050" cap="flat" cmpd="sng" algn="ctr">
                      <a:solidFill>
                        <a:schemeClr val="bg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nSpc>
                          <a:spcPts val="1300"/>
                        </a:lnSpc>
                        <a:spcBef>
                          <a:spcPts val="600"/>
                        </a:spcBef>
                        <a:spcAft>
                          <a:spcPts val="0"/>
                        </a:spcAft>
                        <a:buClrTx/>
                        <a:buFont typeface="+mj-lt"/>
                        <a:buAutoNum type="arabicPeriod"/>
                      </a:pPr>
                      <a:r>
                        <a:rPr lang="en-CA" sz="1100" b="0" i="0" dirty="0">
                          <a:solidFill>
                            <a:srgbClr val="4A4A4A"/>
                          </a:solidFill>
                          <a:latin typeface="Roboto Condensed Light" panose="02000000000000000000" pitchFamily="2" charset="0"/>
                          <a:ea typeface="Roboto Condensed Light" panose="02000000000000000000" pitchFamily="2" charset="0"/>
                        </a:rPr>
                        <a:t>Workshop expectations canvass</a:t>
                      </a:r>
                    </a:p>
                    <a:p>
                      <a:pPr marL="228600" indent="-228600">
                        <a:lnSpc>
                          <a:spcPts val="1300"/>
                        </a:lnSpc>
                        <a:spcBef>
                          <a:spcPts val="600"/>
                        </a:spcBef>
                        <a:spcAft>
                          <a:spcPts val="0"/>
                        </a:spcAft>
                        <a:buClrTx/>
                        <a:buFont typeface="+mj-lt"/>
                        <a:buAutoNum type="arabicPeriod"/>
                      </a:pPr>
                      <a:r>
                        <a:rPr lang="en-CA" sz="1100" b="0" i="1" dirty="0">
                          <a:solidFill>
                            <a:srgbClr val="4A4A4A"/>
                          </a:solidFill>
                          <a:latin typeface="Roboto Condensed Light" panose="02000000000000000000" pitchFamily="2" charset="0"/>
                          <a:ea typeface="Roboto Condensed Light" panose="02000000000000000000" pitchFamily="2" charset="0"/>
                        </a:rPr>
                        <a:t>PPM Current State Scorecard Report</a:t>
                      </a:r>
                      <a:endParaRPr lang="en-CA" sz="1100" b="0" i="0" baseline="0" dirty="0">
                        <a:solidFill>
                          <a:srgbClr val="4A4A4A"/>
                        </a:solidFill>
                        <a:latin typeface="Roboto Condensed Light" panose="02000000000000000000" pitchFamily="2" charset="0"/>
                        <a:ea typeface="Roboto Condensed Light" panose="02000000000000000000" pitchFamily="2" charset="0"/>
                      </a:endParaRPr>
                    </a:p>
                    <a:p>
                      <a:pPr marL="228600" indent="-228600">
                        <a:lnSpc>
                          <a:spcPts val="1300"/>
                        </a:lnSpc>
                        <a:spcBef>
                          <a:spcPts val="600"/>
                        </a:spcBef>
                        <a:spcAft>
                          <a:spcPts val="0"/>
                        </a:spcAft>
                        <a:buClrTx/>
                        <a:buFont typeface="+mj-lt"/>
                        <a:buAutoNum type="arabicPeriod"/>
                      </a:pPr>
                      <a:r>
                        <a:rPr lang="en-CA" sz="1100" b="0" i="1" baseline="0" dirty="0">
                          <a:solidFill>
                            <a:srgbClr val="4A4A4A"/>
                          </a:solidFill>
                          <a:latin typeface="Roboto Condensed Light" panose="02000000000000000000" pitchFamily="2" charset="0"/>
                          <a:ea typeface="Roboto Condensed Light" panose="02000000000000000000" pitchFamily="2" charset="0"/>
                        </a:rPr>
                        <a:t>Day-to-Day Project Supply/Demand Calculator</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4000" indent="-144000">
                        <a:lnSpc>
                          <a:spcPts val="1300"/>
                        </a:lnSpc>
                        <a:spcBef>
                          <a:spcPts val="600"/>
                        </a:spcBef>
                        <a:spcAft>
                          <a:spcPts val="0"/>
                        </a:spcAft>
                        <a:buClrTx/>
                        <a:buFont typeface="+mj-lt"/>
                        <a:buAutoNum type="arabicPeriod"/>
                      </a:pPr>
                      <a:r>
                        <a:rPr lang="en-CA" sz="1100" b="0" i="1" dirty="0">
                          <a:solidFill>
                            <a:srgbClr val="4A4A4A"/>
                          </a:solidFill>
                          <a:latin typeface="Roboto Condensed Light" panose="02000000000000000000" pitchFamily="2" charset="0"/>
                          <a:ea typeface="Roboto Condensed Light" panose="02000000000000000000" pitchFamily="2" charset="0"/>
                        </a:rPr>
                        <a:t>Day-to-Day Project Definition Tool</a:t>
                      </a:r>
                      <a:endParaRPr lang="en-CA" sz="1100" b="0" i="1" baseline="0" dirty="0">
                        <a:solidFill>
                          <a:srgbClr val="4A4A4A"/>
                        </a:solidFill>
                        <a:latin typeface="Roboto Condensed Light" panose="02000000000000000000" pitchFamily="2" charset="0"/>
                        <a:ea typeface="Roboto Condensed Light" panose="02000000000000000000" pitchFamily="2" charset="0"/>
                      </a:endParaRPr>
                    </a:p>
                    <a:p>
                      <a:pPr marL="144000" indent="-144000">
                        <a:lnSpc>
                          <a:spcPts val="1300"/>
                        </a:lnSpc>
                        <a:spcBef>
                          <a:spcPts val="600"/>
                        </a:spcBef>
                        <a:spcAft>
                          <a:spcPts val="0"/>
                        </a:spcAft>
                        <a:buClrTx/>
                        <a:buFont typeface="+mj-lt"/>
                        <a:buAutoNum type="arabicPeriod"/>
                      </a:pPr>
                      <a:r>
                        <a:rPr lang="en-CA" sz="1100" b="0" i="0" baseline="0" dirty="0">
                          <a:solidFill>
                            <a:srgbClr val="4A4A4A"/>
                          </a:solidFill>
                          <a:latin typeface="Roboto Condensed Light" panose="02000000000000000000" pitchFamily="2" charset="0"/>
                          <a:ea typeface="Roboto Condensed Light" panose="02000000000000000000" pitchFamily="2" charset="0"/>
                        </a:rPr>
                        <a:t>Project value scorecard</a:t>
                      </a:r>
                    </a:p>
                    <a:p>
                      <a:pPr marL="144000" indent="-144000">
                        <a:lnSpc>
                          <a:spcPts val="1300"/>
                        </a:lnSpc>
                        <a:spcBef>
                          <a:spcPts val="600"/>
                        </a:spcBef>
                        <a:spcAft>
                          <a:spcPts val="0"/>
                        </a:spcAft>
                        <a:buClrTx/>
                        <a:buFont typeface="+mj-lt"/>
                        <a:buAutoNum type="arabicPeriod"/>
                      </a:pPr>
                      <a:r>
                        <a:rPr lang="en-CA" sz="1100" b="0" i="0" baseline="0" dirty="0">
                          <a:solidFill>
                            <a:srgbClr val="4A4A4A"/>
                          </a:solidFill>
                          <a:latin typeface="Roboto Condensed Light" panose="02000000000000000000" pitchFamily="2" charset="0"/>
                          <a:ea typeface="Roboto Condensed Light" panose="02000000000000000000" pitchFamily="2" charset="0"/>
                        </a:rPr>
                        <a:t>Intake workflow (with supporting deliverables)</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4000" indent="-144000">
                        <a:lnSpc>
                          <a:spcPts val="1300"/>
                        </a:lnSpc>
                        <a:spcBef>
                          <a:spcPts val="600"/>
                        </a:spcBef>
                        <a:spcAft>
                          <a:spcPts val="0"/>
                        </a:spcAft>
                        <a:buClrTx/>
                        <a:buFont typeface="+mj-lt"/>
                        <a:buAutoNum type="arabicPeriod"/>
                      </a:pPr>
                      <a:r>
                        <a:rPr lang="en-CA" sz="1100" b="0" i="0" baseline="0" dirty="0">
                          <a:solidFill>
                            <a:srgbClr val="4A4A4A"/>
                          </a:solidFill>
                          <a:latin typeface="Roboto Condensed Light" panose="02000000000000000000" pitchFamily="2" charset="0"/>
                          <a:ea typeface="Roboto Condensed Light" panose="02000000000000000000" pitchFamily="2" charset="0"/>
                        </a:rPr>
                        <a:t>Right-wrong-missing-confusing analysis</a:t>
                      </a:r>
                    </a:p>
                    <a:p>
                      <a:pPr marL="144000" indent="-144000">
                        <a:lnSpc>
                          <a:spcPts val="1300"/>
                        </a:lnSpc>
                        <a:spcBef>
                          <a:spcPts val="600"/>
                        </a:spcBef>
                        <a:spcAft>
                          <a:spcPts val="0"/>
                        </a:spcAft>
                        <a:buClrTx/>
                        <a:buFont typeface="+mj-lt"/>
                        <a:buAutoNum type="arabicPeriod"/>
                      </a:pPr>
                      <a:r>
                        <a:rPr lang="en-CA" sz="1100" b="0" i="0" baseline="0" dirty="0">
                          <a:solidFill>
                            <a:srgbClr val="4A4A4A"/>
                          </a:solidFill>
                          <a:latin typeface="Roboto Condensed Light" panose="02000000000000000000" pitchFamily="2" charset="0"/>
                          <a:ea typeface="Roboto Condensed Light" panose="02000000000000000000" pitchFamily="2" charset="0"/>
                        </a:rPr>
                        <a:t>Target state resource management workflow (with support deliverables)</a:t>
                      </a:r>
                    </a:p>
                    <a:p>
                      <a:pPr marL="144000" indent="-144000">
                        <a:lnSpc>
                          <a:spcPts val="1300"/>
                        </a:lnSpc>
                        <a:spcBef>
                          <a:spcPts val="600"/>
                        </a:spcBef>
                        <a:spcAft>
                          <a:spcPts val="0"/>
                        </a:spcAft>
                        <a:buClrTx/>
                        <a:buFont typeface="+mj-lt"/>
                        <a:buAutoNum type="arabicPeriod"/>
                      </a:pPr>
                      <a:r>
                        <a:rPr lang="en-CA" sz="1100" b="0" i="1" baseline="0" dirty="0">
                          <a:solidFill>
                            <a:srgbClr val="4A4A4A"/>
                          </a:solidFill>
                          <a:latin typeface="Roboto Condensed Light" panose="02000000000000000000" pitchFamily="2" charset="0"/>
                          <a:ea typeface="Roboto Condensed Light" panose="02000000000000000000" pitchFamily="2" charset="0"/>
                        </a:rPr>
                        <a:t>Day-to-Day Project Intake and Prioritization Tool</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4000" indent="-144000">
                        <a:lnSpc>
                          <a:spcPts val="1300"/>
                        </a:lnSpc>
                        <a:spcBef>
                          <a:spcPts val="600"/>
                        </a:spcBef>
                        <a:spcAft>
                          <a:spcPts val="0"/>
                        </a:spcAft>
                        <a:buClrTx/>
                        <a:buFont typeface="+mj-lt"/>
                        <a:buAutoNum type="arabicPeriod"/>
                      </a:pPr>
                      <a:r>
                        <a:rPr lang="en-CA" sz="1100" b="0" i="0" baseline="0" dirty="0">
                          <a:solidFill>
                            <a:srgbClr val="4A4A4A"/>
                          </a:solidFill>
                          <a:latin typeface="Roboto Condensed Light" panose="02000000000000000000" pitchFamily="2" charset="0"/>
                          <a:ea typeface="Roboto Condensed Light" panose="02000000000000000000" pitchFamily="2" charset="0"/>
                        </a:rPr>
                        <a:t>Process overhead analysis</a:t>
                      </a:r>
                    </a:p>
                    <a:p>
                      <a:pPr marL="144000" indent="-144000">
                        <a:lnSpc>
                          <a:spcPts val="1300"/>
                        </a:lnSpc>
                        <a:spcBef>
                          <a:spcPts val="600"/>
                        </a:spcBef>
                        <a:spcAft>
                          <a:spcPts val="0"/>
                        </a:spcAft>
                        <a:buClrTx/>
                        <a:buFont typeface="+mj-lt"/>
                        <a:buAutoNum type="arabicPeriod"/>
                      </a:pPr>
                      <a:r>
                        <a:rPr lang="en-CA" sz="1100" b="0" i="0" baseline="0" dirty="0">
                          <a:solidFill>
                            <a:srgbClr val="4A4A4A"/>
                          </a:solidFill>
                          <a:latin typeface="Roboto Condensed Light" panose="02000000000000000000" pitchFamily="2" charset="0"/>
                          <a:ea typeface="Roboto Condensed Light" panose="02000000000000000000" pitchFamily="2" charset="0"/>
                        </a:rPr>
                        <a:t>Change impact analysis</a:t>
                      </a:r>
                    </a:p>
                    <a:p>
                      <a:pPr marL="144000" marR="0" indent="-144000" algn="l" defTabSz="914400" rtl="0" eaLnBrk="1" fontAlgn="auto" latinLnBrk="0" hangingPunct="1">
                        <a:lnSpc>
                          <a:spcPts val="1300"/>
                        </a:lnSpc>
                        <a:spcBef>
                          <a:spcPts val="600"/>
                        </a:spcBef>
                        <a:spcAft>
                          <a:spcPts val="0"/>
                        </a:spcAft>
                        <a:buClrTx/>
                        <a:buSzTx/>
                        <a:buFont typeface="+mj-lt"/>
                        <a:buAutoNum type="arabicPeriod"/>
                        <a:tabLst/>
                        <a:defRPr/>
                      </a:pPr>
                      <a:r>
                        <a:rPr lang="en-CA" sz="1100" b="0" i="0" baseline="0" dirty="0">
                          <a:solidFill>
                            <a:srgbClr val="4A4A4A"/>
                          </a:solidFill>
                          <a:latin typeface="Roboto Condensed Light" panose="02000000000000000000" pitchFamily="2" charset="0"/>
                          <a:ea typeface="Roboto Condensed Light" panose="02000000000000000000" pitchFamily="2" charset="0"/>
                        </a:rPr>
                        <a:t>Start-stop-continue analysis</a:t>
                      </a:r>
                    </a:p>
                    <a:p>
                      <a:pPr marL="144000" marR="0" indent="-144000" algn="l" defTabSz="914400" rtl="0" eaLnBrk="1" fontAlgn="auto" latinLnBrk="0" hangingPunct="1">
                        <a:lnSpc>
                          <a:spcPts val="1300"/>
                        </a:lnSpc>
                        <a:spcBef>
                          <a:spcPts val="600"/>
                        </a:spcBef>
                        <a:spcAft>
                          <a:spcPts val="0"/>
                        </a:spcAft>
                        <a:buClrTx/>
                        <a:buSzTx/>
                        <a:buFont typeface="+mj-lt"/>
                        <a:buAutoNum type="arabicPeriod"/>
                        <a:tabLst/>
                        <a:defRPr/>
                      </a:pPr>
                      <a:r>
                        <a:rPr lang="en-CA" sz="1100" b="0" i="0" baseline="0" dirty="0">
                          <a:solidFill>
                            <a:srgbClr val="4A4A4A"/>
                          </a:solidFill>
                          <a:latin typeface="Roboto Condensed Light" panose="02000000000000000000" pitchFamily="2" charset="0"/>
                          <a:ea typeface="Roboto Condensed Light" panose="02000000000000000000" pitchFamily="2" charset="0"/>
                        </a:rPr>
                        <a:t>Implementation roadmap</a:t>
                      </a:r>
                    </a:p>
                  </a:txBody>
                  <a:tcPr marL="144000" marR="144000" marT="72000" marB="108000">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228600">
                        <a:lnSpc>
                          <a:spcPts val="1300"/>
                        </a:lnSpc>
                        <a:spcBef>
                          <a:spcPts val="600"/>
                        </a:spcBef>
                        <a:spcAft>
                          <a:spcPts val="0"/>
                        </a:spcAft>
                        <a:buClrTx/>
                        <a:buFont typeface="+mj-lt"/>
                        <a:buAutoNum type="arabicPeriod"/>
                      </a:pPr>
                      <a:r>
                        <a:rPr lang="en-CA" sz="1100" b="0" i="0" baseline="0" dirty="0">
                          <a:solidFill>
                            <a:srgbClr val="4A4A4A"/>
                          </a:solidFill>
                          <a:latin typeface="Roboto Condensed Light" panose="02000000000000000000" pitchFamily="2" charset="0"/>
                          <a:ea typeface="Roboto Condensed Light" panose="02000000000000000000" pitchFamily="2" charset="0"/>
                        </a:rPr>
                        <a:t>Completed </a:t>
                      </a:r>
                      <a:r>
                        <a:rPr lang="en-CA" sz="1100" b="0" i="1" baseline="0" dirty="0">
                          <a:solidFill>
                            <a:srgbClr val="4A4A4A"/>
                          </a:solidFill>
                          <a:latin typeface="Roboto Condensed Light" panose="02000000000000000000" pitchFamily="2" charset="0"/>
                          <a:ea typeface="Roboto Condensed Light" panose="02000000000000000000" pitchFamily="2" charset="0"/>
                        </a:rPr>
                        <a:t>Day-to-Day Project Process Template</a:t>
                      </a:r>
                      <a:r>
                        <a:rPr lang="en-CA" sz="1100" b="0" i="0" baseline="0" dirty="0">
                          <a:solidFill>
                            <a:srgbClr val="4A4A4A"/>
                          </a:solidFill>
                          <a:latin typeface="Roboto Condensed Light" panose="02000000000000000000" pitchFamily="2" charset="0"/>
                          <a:ea typeface="Roboto Condensed Light" panose="02000000000000000000" pitchFamily="2" charset="0"/>
                        </a:rPr>
                        <a:t>.</a:t>
                      </a:r>
                    </a:p>
                    <a:p>
                      <a:pPr marL="228600" indent="-228600">
                        <a:lnSpc>
                          <a:spcPts val="1300"/>
                        </a:lnSpc>
                        <a:spcBef>
                          <a:spcPts val="600"/>
                        </a:spcBef>
                        <a:spcAft>
                          <a:spcPts val="0"/>
                        </a:spcAft>
                        <a:buClrTx/>
                        <a:buFont typeface="+mj-lt"/>
                        <a:buAutoNum type="arabicPeriod"/>
                      </a:pPr>
                      <a:r>
                        <a:rPr lang="en-CA" sz="1100" b="0" i="0" baseline="0" dirty="0">
                          <a:solidFill>
                            <a:srgbClr val="4A4A4A"/>
                          </a:solidFill>
                          <a:latin typeface="Roboto Condensed Light" panose="02000000000000000000" pitchFamily="2" charset="0"/>
                          <a:ea typeface="Roboto Condensed Light" panose="02000000000000000000" pitchFamily="2" charset="0"/>
                        </a:rPr>
                        <a:t>Supporting tools and templates configured to support the process</a:t>
                      </a:r>
                    </a:p>
                  </a:txBody>
                  <a:tcPr marL="144000" marR="144000" marT="72000" marB="108000">
                    <a:lnL w="3175" cap="flat" cmpd="sng" algn="ctr">
                      <a:solidFill>
                        <a:schemeClr val="bg1">
                          <a:lumMod val="7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3" name="Picture 2">
            <a:extLst>
              <a:ext uri="{FF2B5EF4-FFF2-40B4-BE49-F238E27FC236}">
                <a16:creationId xmlns:a16="http://schemas.microsoft.com/office/drawing/2014/main" id="{C05E34D6-0E55-4578-8D4A-4D31F469BFCE}"/>
              </a:ext>
            </a:extLst>
          </p:cNvPr>
          <p:cNvPicPr>
            <a:picLocks noChangeAspect="1"/>
          </p:cNvPicPr>
          <p:nvPr/>
        </p:nvPicPr>
        <p:blipFill>
          <a:blip r:embed="rId2"/>
          <a:stretch>
            <a:fillRect/>
          </a:stretch>
        </p:blipFill>
        <p:spPr>
          <a:xfrm>
            <a:off x="7090285" y="528985"/>
            <a:ext cx="4800027" cy="778835"/>
          </a:xfrm>
          <a:prstGeom prst="rect">
            <a:avLst/>
          </a:prstGeom>
        </p:spPr>
      </p:pic>
      <p:sp>
        <p:nvSpPr>
          <p:cNvPr id="6" name="Slide Number Placeholder 1">
            <a:extLst>
              <a:ext uri="{FF2B5EF4-FFF2-40B4-BE49-F238E27FC236}">
                <a16:creationId xmlns:a16="http://schemas.microsoft.com/office/drawing/2014/main" id="{D08AA5C0-1E83-46D5-A550-8C9FB33F3777}"/>
              </a:ext>
            </a:extLst>
          </p:cNvPr>
          <p:cNvSpPr txBox="1">
            <a:spLocks/>
          </p:cNvSpPr>
          <p:nvPr/>
        </p:nvSpPr>
        <p:spPr>
          <a:xfrm>
            <a:off x="354105" y="6453854"/>
            <a:ext cx="2240706" cy="121252"/>
          </a:xfrm>
          <a:prstGeom prst="rect">
            <a:avLst/>
          </a:prstGeom>
        </p:spPr>
        <p:txBody>
          <a:bodyPr wrap="square" lIns="0" tIns="0" rIns="0" bIns="0">
            <a:noAutofit/>
          </a:bodyPr>
          <a:lstStyle>
            <a:defPPr>
              <a:defRPr lang="en-US"/>
            </a:defPPr>
            <a:lvl1pPr marL="0" algn="r" defTabSz="554492" rtl="0" eaLnBrk="1" latinLnBrk="0" hangingPunct="1">
              <a:defRPr sz="788" b="0" i="0" kern="1200" spc="0" baseline="0">
                <a:solidFill>
                  <a:srgbClr val="636363"/>
                </a:solidFill>
                <a:latin typeface="Exo" pitchFamily="2" charset="77"/>
                <a:ea typeface="+mn-ea"/>
                <a:cs typeface="Arial"/>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L="7701" algn="l">
              <a:spcBef>
                <a:spcPts val="161"/>
              </a:spcBef>
              <a:tabLst>
                <a:tab pos="1309603" algn="l"/>
              </a:tabLst>
              <a:defRPr/>
            </a:pPr>
            <a:r>
              <a:rPr lang="en-CA" spc="-15" dirty="0"/>
              <a:t>Executive Brief</a:t>
            </a:r>
            <a:endParaRPr spc="-15" dirty="0"/>
          </a:p>
        </p:txBody>
      </p:sp>
    </p:spTree>
    <p:extLst>
      <p:ext uri="{BB962C8B-B14F-4D97-AF65-F5344CB8AC3E}">
        <p14:creationId xmlns:p14="http://schemas.microsoft.com/office/powerpoint/2010/main" val="305045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A670A53-5394-474C-BAB3-936DB59D71D5}"/>
              </a:ext>
            </a:extLst>
          </p:cNvPr>
          <p:cNvSpPr/>
          <p:nvPr/>
        </p:nvSpPr>
        <p:spPr>
          <a:xfrm>
            <a:off x="0" y="0"/>
            <a:ext cx="4046539" cy="6858000"/>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E5E92"/>
              </a:solidFill>
            </a:endParaRPr>
          </a:p>
        </p:txBody>
      </p:sp>
      <p:sp>
        <p:nvSpPr>
          <p:cNvPr id="2" name="Title 1">
            <a:extLst>
              <a:ext uri="{FF2B5EF4-FFF2-40B4-BE49-F238E27FC236}">
                <a16:creationId xmlns:a16="http://schemas.microsoft.com/office/drawing/2014/main" id="{D64BE87D-1B3A-C148-99E8-F80C50325912}"/>
              </a:ext>
            </a:extLst>
          </p:cNvPr>
          <p:cNvSpPr>
            <a:spLocks noGrp="1"/>
          </p:cNvSpPr>
          <p:nvPr>
            <p:ph type="title"/>
          </p:nvPr>
        </p:nvSpPr>
        <p:spPr>
          <a:xfrm>
            <a:off x="354107" y="530021"/>
            <a:ext cx="3567900" cy="1130188"/>
          </a:xfrm>
        </p:spPr>
        <p:txBody>
          <a:bodyPr>
            <a:noAutofit/>
          </a:bodyPr>
          <a:lstStyle/>
          <a:p>
            <a:r>
              <a:rPr lang="en-US" dirty="0">
                <a:solidFill>
                  <a:schemeClr val="bg1"/>
                </a:solidFill>
              </a:rPr>
              <a:t>Analyst</a:t>
            </a:r>
            <a:br>
              <a:rPr lang="en-US" dirty="0">
                <a:solidFill>
                  <a:schemeClr val="bg1"/>
                </a:solidFill>
              </a:rPr>
            </a:br>
            <a:r>
              <a:rPr lang="en-US" dirty="0">
                <a:solidFill>
                  <a:schemeClr val="bg1"/>
                </a:solidFill>
              </a:rPr>
              <a:t>Perspective</a:t>
            </a:r>
          </a:p>
        </p:txBody>
      </p:sp>
      <p:sp>
        <p:nvSpPr>
          <p:cNvPr id="3" name="Text Placeholder 2">
            <a:extLst>
              <a:ext uri="{FF2B5EF4-FFF2-40B4-BE49-F238E27FC236}">
                <a16:creationId xmlns:a16="http://schemas.microsoft.com/office/drawing/2014/main" id="{3689B9D3-E749-9E4F-B868-F1D6E60CDACB}"/>
              </a:ext>
            </a:extLst>
          </p:cNvPr>
          <p:cNvSpPr>
            <a:spLocks noGrp="1"/>
          </p:cNvSpPr>
          <p:nvPr>
            <p:ph type="body" sz="quarter" idx="11"/>
          </p:nvPr>
        </p:nvSpPr>
        <p:spPr>
          <a:xfrm>
            <a:off x="354106" y="1784963"/>
            <a:ext cx="3567899" cy="1017844"/>
          </a:xfrm>
        </p:spPr>
        <p:txBody>
          <a:bodyPr wrap="square" lIns="90000" tIns="46800" rIns="90000" bIns="46800">
            <a:spAutoFit/>
          </a:bodyPr>
          <a:lstStyle/>
          <a:p>
            <a:r>
              <a:rPr lang="en-US" dirty="0">
                <a:solidFill>
                  <a:schemeClr val="bg1"/>
                </a:solidFill>
              </a:rPr>
              <a:t>Bring color to the no man’s land of IT resource capacity.</a:t>
            </a:r>
          </a:p>
        </p:txBody>
      </p:sp>
      <p:sp>
        <p:nvSpPr>
          <p:cNvPr id="8" name="Text Placeholder 7"/>
          <p:cNvSpPr>
            <a:spLocks noGrp="1"/>
          </p:cNvSpPr>
          <p:nvPr>
            <p:ph type="body" sz="quarter" idx="13"/>
          </p:nvPr>
        </p:nvSpPr>
        <p:spPr>
          <a:xfrm>
            <a:off x="354107" y="5180152"/>
            <a:ext cx="3567898" cy="696795"/>
          </a:xfrm>
        </p:spPr>
        <p:txBody>
          <a:bodyPr wrap="square" lIns="90000" tIns="46800" rIns="90000" bIns="46800">
            <a:spAutoFit/>
          </a:bodyPr>
          <a:lstStyle/>
          <a:p>
            <a:r>
              <a:rPr lang="en-US" dirty="0">
                <a:solidFill>
                  <a:schemeClr val="bg1"/>
                </a:solidFill>
              </a:rPr>
              <a:t>Travis Duncan</a:t>
            </a:r>
            <a:br>
              <a:rPr lang="en-US" dirty="0">
                <a:solidFill>
                  <a:schemeClr val="bg1"/>
                </a:solidFill>
              </a:rPr>
            </a:br>
            <a:r>
              <a:rPr lang="en-US" dirty="0">
                <a:solidFill>
                  <a:schemeClr val="bg1"/>
                </a:solidFill>
                <a:latin typeface="Montserrat Light" panose="020B0604020202020204" charset="0"/>
              </a:rPr>
              <a:t>Research Director, PPM Practice</a:t>
            </a:r>
            <a:br>
              <a:rPr lang="en-US" dirty="0">
                <a:solidFill>
                  <a:schemeClr val="bg1"/>
                </a:solidFill>
                <a:latin typeface="Montserrat Light" panose="020B0604020202020204" charset="0"/>
              </a:rPr>
            </a:br>
            <a:r>
              <a:rPr lang="en-US" dirty="0">
                <a:solidFill>
                  <a:schemeClr val="bg1"/>
                </a:solidFill>
                <a:latin typeface="Montserrat Light" panose="020B0604020202020204" charset="0"/>
              </a:rPr>
              <a:t>Info-Tech Research Group</a:t>
            </a:r>
            <a:endParaRPr lang="en-CA" dirty="0">
              <a:solidFill>
                <a:schemeClr val="bg1"/>
              </a:solidFill>
              <a:latin typeface="Montserrat Light" panose="020B0604020202020204" charset="0"/>
            </a:endParaRPr>
          </a:p>
        </p:txBody>
      </p:sp>
      <p:sp>
        <p:nvSpPr>
          <p:cNvPr id="7" name="Slide Number Placeholder 6">
            <a:extLst>
              <a:ext uri="{FF2B5EF4-FFF2-40B4-BE49-F238E27FC236}">
                <a16:creationId xmlns:a16="http://schemas.microsoft.com/office/drawing/2014/main" id="{7CD67E8D-1A3C-D546-82BD-2E1D16DC21B5}"/>
              </a:ext>
            </a:extLst>
          </p:cNvPr>
          <p:cNvSpPr>
            <a:spLocks noGrp="1"/>
          </p:cNvSpPr>
          <p:nvPr>
            <p:ph type="sldNum" sz="quarter" idx="4"/>
          </p:nvPr>
        </p:nvSpPr>
        <p:spPr/>
        <p:txBody>
          <a:bodyPr>
            <a:noAutofit/>
          </a:bodyPr>
          <a:lstStyle/>
          <a:p>
            <a:pPr marL="7701">
              <a:spcBef>
                <a:spcPts val="161"/>
              </a:spcBef>
              <a:tabLst>
                <a:tab pos="1309603" algn="l"/>
              </a:tabLst>
            </a:pPr>
            <a:r>
              <a:rPr lang="en-CA" spc="-18" dirty="0"/>
              <a:t>Info-</a:t>
            </a:r>
            <a:r>
              <a:rPr lang="en-CA" spc="-103" dirty="0"/>
              <a:t>T</a:t>
            </a:r>
            <a:r>
              <a:rPr lang="en-CA" spc="-15" dirty="0"/>
              <a:t>ec</a:t>
            </a:r>
            <a:r>
              <a:rPr lang="en-CA" spc="6" dirty="0"/>
              <a:t>h</a:t>
            </a:r>
            <a:r>
              <a:rPr lang="en-CA" spc="-39" dirty="0"/>
              <a:t> </a:t>
            </a:r>
            <a:r>
              <a:rPr lang="en-CA" spc="-15" dirty="0"/>
              <a:t>Researc</a:t>
            </a:r>
            <a:r>
              <a:rPr lang="en-CA" spc="6" dirty="0"/>
              <a:t>h</a:t>
            </a:r>
            <a:r>
              <a:rPr lang="en-CA" spc="-39" dirty="0"/>
              <a:t> </a:t>
            </a:r>
            <a:r>
              <a:rPr lang="en-CA" spc="-15" dirty="0"/>
              <a:t>Grou</a:t>
            </a:r>
            <a:r>
              <a:rPr lang="en-CA" spc="6" dirty="0"/>
              <a:t>p   |   </a:t>
            </a:r>
            <a:fld id="{81D60167-4931-47E6-BA6A-407CBD079E47}" type="slidenum">
              <a:rPr spc="6" smtClean="0">
                <a:cs typeface="Arial" panose="020B0604020202020204" pitchFamily="34" charset="0"/>
              </a:rPr>
              <a:pPr marL="7701">
                <a:spcBef>
                  <a:spcPts val="161"/>
                </a:spcBef>
                <a:tabLst>
                  <a:tab pos="1309603" algn="l"/>
                </a:tabLst>
              </a:pPr>
              <a:t>2</a:t>
            </a:fld>
            <a:endParaRPr spc="6" dirty="0">
              <a:cs typeface="Arial" panose="020B0604020202020204" pitchFamily="34" charset="0"/>
            </a:endParaRPr>
          </a:p>
        </p:txBody>
      </p:sp>
      <p:sp>
        <p:nvSpPr>
          <p:cNvPr id="5" name="Text Placeholder 4">
            <a:extLst>
              <a:ext uri="{FF2B5EF4-FFF2-40B4-BE49-F238E27FC236}">
                <a16:creationId xmlns:a16="http://schemas.microsoft.com/office/drawing/2014/main" id="{6CDA48C0-BB8D-0447-AF41-29869BBEE7C7}"/>
              </a:ext>
            </a:extLst>
          </p:cNvPr>
          <p:cNvSpPr>
            <a:spLocks noGrp="1"/>
          </p:cNvSpPr>
          <p:nvPr>
            <p:ph type="body" sz="quarter" idx="12"/>
          </p:nvPr>
        </p:nvSpPr>
        <p:spPr>
          <a:xfrm>
            <a:off x="4282459" y="1241380"/>
            <a:ext cx="7583300" cy="4635567"/>
          </a:xfrm>
          <a:prstGeom prst="rect">
            <a:avLst/>
          </a:prstGeom>
        </p:spPr>
        <p:txBody>
          <a:bodyPr lIns="90000" tIns="46800" rIns="90000" bIns="46800">
            <a:noAutofit/>
          </a:bodyPr>
          <a:lstStyle/>
          <a:p>
            <a:pPr marL="7701" marR="3081">
              <a:lnSpc>
                <a:spcPct val="101000"/>
              </a:lnSpc>
              <a:spcBef>
                <a:spcPts val="58"/>
              </a:spcBef>
              <a:spcAft>
                <a:spcPts val="800"/>
              </a:spcAft>
            </a:pPr>
            <a:r>
              <a:rPr lang="en-CA" dirty="0"/>
              <a:t>It’s becoming increasingly common for IT organizations to have clearly defined rubrics for distinguishing project work and non-project workloads for the purposes of properly triaging work efforts that should be subject to PMO governance and formal project management rigor. </a:t>
            </a:r>
          </a:p>
          <a:p>
            <a:pPr marL="7701" marR="3081">
              <a:lnSpc>
                <a:spcPct val="101000"/>
              </a:lnSpc>
              <a:spcBef>
                <a:spcPts val="58"/>
              </a:spcBef>
              <a:spcAft>
                <a:spcPts val="800"/>
              </a:spcAft>
            </a:pPr>
            <a:r>
              <a:rPr lang="en-CA" dirty="0"/>
              <a:t>The challenge is that thresholds requiring PMO governance are usually quite high, and not everything that falls outside of a PMO’s purview is necessarily “non-project.” </a:t>
            </a:r>
          </a:p>
          <a:p>
            <a:pPr marL="7701" marR="3081">
              <a:lnSpc>
                <a:spcPct val="101000"/>
              </a:lnSpc>
              <a:spcBef>
                <a:spcPts val="58"/>
              </a:spcBef>
              <a:spcAft>
                <a:spcPts val="800"/>
              </a:spcAft>
            </a:pPr>
            <a:r>
              <a:rPr lang="en-CA" dirty="0"/>
              <a:t>Functional units are routinely charged with managing and delivering work that is of much greater size, risk, and complexity than a typical operational task, but it does not necessarily require the full rigor of a governance process.</a:t>
            </a:r>
          </a:p>
          <a:p>
            <a:pPr marL="7701" marR="3081">
              <a:lnSpc>
                <a:spcPct val="101000"/>
              </a:lnSpc>
              <a:spcBef>
                <a:spcPts val="58"/>
              </a:spcBef>
              <a:spcAft>
                <a:spcPts val="800"/>
              </a:spcAft>
            </a:pPr>
            <a:r>
              <a:rPr lang="en-CA" dirty="0"/>
              <a:t>These initiatives that fall in-between the cracks of full project governance and operational tasks get called many things across organizations (e.g. operational initiatives, non-PMO projects, enhancements, and BAU projects), but they’re something I’ve taken to call “day-to-day” projects.</a:t>
            </a:r>
          </a:p>
          <a:p>
            <a:pPr marL="7701" marR="3081">
              <a:lnSpc>
                <a:spcPct val="101000"/>
              </a:lnSpc>
              <a:spcBef>
                <a:spcPts val="58"/>
              </a:spcBef>
              <a:spcAft>
                <a:spcPts val="800"/>
              </a:spcAft>
            </a:pPr>
            <a:r>
              <a:rPr lang="en-CA" dirty="0"/>
              <a:t>For me, the term “day-to-day” captures some of the inherent characteristics found in these types of projects: they are typically small</a:t>
            </a:r>
            <a:r>
              <a:rPr lang="en-US" dirty="0"/>
              <a:t>, emergent, team-specific, and operationally vital yet generally perceived as being strategically unimportant. As such, top level leadership has limited understanding of them when they are approving and prioritizing major projects.</a:t>
            </a:r>
          </a:p>
          <a:p>
            <a:pPr marL="7701" marR="3081">
              <a:lnSpc>
                <a:spcPct val="101000"/>
              </a:lnSpc>
              <a:spcBef>
                <a:spcPts val="58"/>
              </a:spcBef>
              <a:spcAft>
                <a:spcPts val="800"/>
              </a:spcAft>
            </a:pPr>
            <a:r>
              <a:rPr lang="en-US" dirty="0"/>
              <a:t>Without this understanding, leadership approves projects with no insight into how IT’s capacity is already stretched thin by existing demands, and much of the time they think that what IT teams will deliver to major projects is fractured by the day-to-day project demands within those units. </a:t>
            </a:r>
          </a:p>
          <a:p>
            <a:pPr marL="7701" marR="3081">
              <a:lnSpc>
                <a:spcPct val="101000"/>
              </a:lnSpc>
              <a:spcBef>
                <a:spcPts val="58"/>
              </a:spcBef>
              <a:spcAft>
                <a:spcPts val="800"/>
              </a:spcAft>
            </a:pPr>
            <a:r>
              <a:rPr lang="en-US" dirty="0"/>
              <a:t>It’s the equivalent to what happens with household consumer debt: if you’re not tracking the small stuff, you’re bound to overspend and compromise your ability to get the big stuff done.</a:t>
            </a:r>
            <a:endParaRPr lang="en-CA" dirty="0"/>
          </a:p>
        </p:txBody>
      </p:sp>
      <p:sp>
        <p:nvSpPr>
          <p:cNvPr id="6" name="Rectangle 5">
            <a:extLst>
              <a:ext uri="{FF2B5EF4-FFF2-40B4-BE49-F238E27FC236}">
                <a16:creationId xmlns:a16="http://schemas.microsoft.com/office/drawing/2014/main" id="{CA77F5FC-FE14-7A4D-AA82-AFE3CFD0AC20}"/>
              </a:ext>
            </a:extLst>
          </p:cNvPr>
          <p:cNvSpPr/>
          <p:nvPr/>
        </p:nvSpPr>
        <p:spPr>
          <a:xfrm flipV="1">
            <a:off x="3922006" y="5929780"/>
            <a:ext cx="7940638" cy="45719"/>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pic>
        <p:nvPicPr>
          <p:cNvPr id="11" name="Picture 10">
            <a:extLst>
              <a:ext uri="{FF2B5EF4-FFF2-40B4-BE49-F238E27FC236}">
                <a16:creationId xmlns:a16="http://schemas.microsoft.com/office/drawing/2014/main" id="{BE9DE6AA-5190-4A8A-BD6B-8043AA391E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0891" y="3064567"/>
            <a:ext cx="1814328" cy="1853824"/>
          </a:xfrm>
          <a:prstGeom prst="rect">
            <a:avLst/>
          </a:prstGeom>
          <a:noFill/>
          <a:ln>
            <a:solidFill>
              <a:schemeClr val="accent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68540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EB923-D4F6-E94C-814E-8C31A0E743B5}"/>
              </a:ext>
            </a:extLst>
          </p:cNvPr>
          <p:cNvSpPr>
            <a:spLocks noGrp="1"/>
          </p:cNvSpPr>
          <p:nvPr>
            <p:ph type="title"/>
          </p:nvPr>
        </p:nvSpPr>
        <p:spPr>
          <a:xfrm>
            <a:off x="354106" y="515733"/>
            <a:ext cx="6922994" cy="1163598"/>
          </a:xfrm>
        </p:spPr>
        <p:txBody>
          <a:bodyPr/>
          <a:lstStyle/>
          <a:p>
            <a:r>
              <a:rPr lang="en-CA" spc="-79" dirty="0">
                <a:solidFill>
                  <a:srgbClr val="717171"/>
                </a:solidFill>
              </a:rPr>
              <a:t>E</a:t>
            </a:r>
            <a:r>
              <a:rPr lang="en-CA" spc="-130" dirty="0">
                <a:solidFill>
                  <a:srgbClr val="717171"/>
                </a:solidFill>
              </a:rPr>
              <a:t>x</a:t>
            </a:r>
            <a:r>
              <a:rPr lang="en-CA" spc="-79" dirty="0">
                <a:solidFill>
                  <a:srgbClr val="717171"/>
                </a:solidFill>
              </a:rPr>
              <a:t>ecuti</a:t>
            </a:r>
            <a:r>
              <a:rPr lang="en-CA" spc="-158" dirty="0">
                <a:solidFill>
                  <a:srgbClr val="717171"/>
                </a:solidFill>
              </a:rPr>
              <a:t>v</a:t>
            </a:r>
            <a:r>
              <a:rPr lang="en-CA" spc="-3" dirty="0">
                <a:solidFill>
                  <a:srgbClr val="717171"/>
                </a:solidFill>
              </a:rPr>
              <a:t>e </a:t>
            </a:r>
            <a:r>
              <a:rPr lang="en-CA" spc="-42" dirty="0">
                <a:solidFill>
                  <a:srgbClr val="717171"/>
                </a:solidFill>
              </a:rPr>
              <a:t>Summary</a:t>
            </a:r>
            <a:endParaRPr lang="en-US" dirty="0">
              <a:solidFill>
                <a:srgbClr val="717171"/>
              </a:solidFill>
            </a:endParaRPr>
          </a:p>
        </p:txBody>
      </p:sp>
      <p:sp>
        <p:nvSpPr>
          <p:cNvPr id="4" name="Text Placeholder 3">
            <a:extLst>
              <a:ext uri="{FF2B5EF4-FFF2-40B4-BE49-F238E27FC236}">
                <a16:creationId xmlns:a16="http://schemas.microsoft.com/office/drawing/2014/main" id="{27793FA1-A38B-2C4F-AAC9-FBF515D54EB3}"/>
              </a:ext>
            </a:extLst>
          </p:cNvPr>
          <p:cNvSpPr>
            <a:spLocks noGrp="1"/>
          </p:cNvSpPr>
          <p:nvPr>
            <p:ph type="body" sz="quarter" idx="12"/>
          </p:nvPr>
        </p:nvSpPr>
        <p:spPr>
          <a:xfrm>
            <a:off x="368194" y="2029592"/>
            <a:ext cx="3748193" cy="3240908"/>
          </a:xfrm>
        </p:spPr>
        <p:txBody>
          <a:bodyPr/>
          <a:lstStyle/>
          <a:p>
            <a:pPr>
              <a:lnSpc>
                <a:spcPts val="1800"/>
              </a:lnSpc>
            </a:pPr>
            <a:r>
              <a:rPr lang="en-US" dirty="0">
                <a:solidFill>
                  <a:srgbClr val="000000"/>
                </a:solidFill>
              </a:rPr>
              <a:t>As an IT leader, you are responsible for getting new things done while keeping the old things running.</a:t>
            </a:r>
          </a:p>
          <a:p>
            <a:pPr>
              <a:lnSpc>
                <a:spcPts val="1800"/>
              </a:lnSpc>
              <a:spcBef>
                <a:spcPts val="600"/>
              </a:spcBef>
            </a:pPr>
            <a:r>
              <a:rPr lang="en-US" dirty="0">
                <a:solidFill>
                  <a:srgbClr val="000000"/>
                </a:solidFill>
              </a:rPr>
              <a:t>These “new things” can come in many forms (e.g. service requests, incidents, officially sanctioned PMO projects as well as a category of “unofficial” projects that have been initiated through other channels). </a:t>
            </a:r>
          </a:p>
          <a:p>
            <a:pPr>
              <a:lnSpc>
                <a:spcPts val="1800"/>
              </a:lnSpc>
              <a:spcBef>
                <a:spcPts val="600"/>
              </a:spcBef>
            </a:pPr>
            <a:r>
              <a:rPr lang="en-US" dirty="0">
                <a:solidFill>
                  <a:srgbClr val="000000"/>
                </a:solidFill>
              </a:rPr>
              <a:t>These unofficial projects get called many things (e.g. level 0 projects, non-PMO projects, day-to-day projects), but they all have similar characteristics:</a:t>
            </a:r>
          </a:p>
          <a:p>
            <a:pPr marL="285750" indent="-285750">
              <a:lnSpc>
                <a:spcPts val="1800"/>
              </a:lnSpc>
              <a:buFont typeface="Arial" panose="020B0604020202020204" pitchFamily="34" charset="0"/>
              <a:buChar char="•"/>
            </a:pPr>
            <a:r>
              <a:rPr lang="en-US" dirty="0">
                <a:solidFill>
                  <a:srgbClr val="000000"/>
                </a:solidFill>
              </a:rPr>
              <a:t>They are smaller and less complex than officially  sanctioned projects. </a:t>
            </a:r>
          </a:p>
          <a:p>
            <a:pPr marL="285750" indent="-285750">
              <a:lnSpc>
                <a:spcPts val="1800"/>
              </a:lnSpc>
              <a:spcBef>
                <a:spcPts val="0"/>
              </a:spcBef>
              <a:buFont typeface="Arial" panose="020B0604020202020204" pitchFamily="34" charset="0"/>
              <a:buChar char="•"/>
            </a:pPr>
            <a:r>
              <a:rPr lang="en-US" dirty="0">
                <a:solidFill>
                  <a:srgbClr val="000000"/>
                </a:solidFill>
              </a:rPr>
              <a:t>They are larger and more risky than operational tasks.</a:t>
            </a:r>
          </a:p>
          <a:p>
            <a:pPr marL="285750" indent="-285750">
              <a:lnSpc>
                <a:spcPts val="1800"/>
              </a:lnSpc>
              <a:spcBef>
                <a:spcPts val="0"/>
              </a:spcBef>
              <a:buFont typeface="Arial" panose="020B0604020202020204" pitchFamily="34" charset="0"/>
              <a:buChar char="•"/>
            </a:pPr>
            <a:r>
              <a:rPr lang="en-US" dirty="0">
                <a:solidFill>
                  <a:srgbClr val="000000"/>
                </a:solidFill>
              </a:rPr>
              <a:t>They are focused on the needs of specific functional units and tend to stay within these units to get done. </a:t>
            </a:r>
          </a:p>
        </p:txBody>
      </p:sp>
      <p:sp>
        <p:nvSpPr>
          <p:cNvPr id="5" name="Text Placeholder 4">
            <a:extLst>
              <a:ext uri="{FF2B5EF4-FFF2-40B4-BE49-F238E27FC236}">
                <a16:creationId xmlns:a16="http://schemas.microsoft.com/office/drawing/2014/main" id="{80005E5B-FABC-E34E-BB01-080338E4F048}"/>
              </a:ext>
            </a:extLst>
          </p:cNvPr>
          <p:cNvSpPr>
            <a:spLocks noGrp="1"/>
          </p:cNvSpPr>
          <p:nvPr>
            <p:ph type="body" sz="quarter" idx="13"/>
          </p:nvPr>
        </p:nvSpPr>
        <p:spPr>
          <a:xfrm>
            <a:off x="368194" y="1652627"/>
            <a:ext cx="3542400" cy="297314"/>
          </a:xfrm>
        </p:spPr>
        <p:txBody>
          <a:bodyPr/>
          <a:lstStyle/>
          <a:p>
            <a:r>
              <a:rPr lang="en-US" dirty="0"/>
              <a:t>Situation</a:t>
            </a:r>
          </a:p>
        </p:txBody>
      </p:sp>
      <p:sp>
        <p:nvSpPr>
          <p:cNvPr id="6" name="Text Placeholder 5">
            <a:extLst>
              <a:ext uri="{FF2B5EF4-FFF2-40B4-BE49-F238E27FC236}">
                <a16:creationId xmlns:a16="http://schemas.microsoft.com/office/drawing/2014/main" id="{A7C9325C-82FA-1447-94F3-75405DB036ED}"/>
              </a:ext>
            </a:extLst>
          </p:cNvPr>
          <p:cNvSpPr>
            <a:spLocks noGrp="1"/>
          </p:cNvSpPr>
          <p:nvPr>
            <p:ph type="body" sz="quarter" idx="14"/>
          </p:nvPr>
        </p:nvSpPr>
        <p:spPr>
          <a:xfrm>
            <a:off x="4267993" y="2029592"/>
            <a:ext cx="3737769" cy="3240908"/>
          </a:xfrm>
        </p:spPr>
        <p:txBody>
          <a:bodyPr/>
          <a:lstStyle/>
          <a:p>
            <a:pPr>
              <a:lnSpc>
                <a:spcPts val="1800"/>
              </a:lnSpc>
              <a:spcBef>
                <a:spcPts val="600"/>
              </a:spcBef>
            </a:pPr>
            <a:r>
              <a:rPr lang="en-US" dirty="0">
                <a:solidFill>
                  <a:srgbClr val="000000"/>
                </a:solidFill>
              </a:rPr>
              <a:t>Because these day-to-day projects are small, emergent, team-specific, and operationally vital yet generally perceived as being strategically unimportant, top level leadership has limited understanding of them when  approving and prioritizing major projects.</a:t>
            </a:r>
          </a:p>
          <a:p>
            <a:pPr>
              <a:lnSpc>
                <a:spcPts val="1800"/>
              </a:lnSpc>
              <a:spcBef>
                <a:spcPts val="600"/>
              </a:spcBef>
            </a:pPr>
            <a:r>
              <a:rPr lang="en-US" dirty="0">
                <a:solidFill>
                  <a:srgbClr val="000000"/>
                </a:solidFill>
              </a:rPr>
              <a:t>As a result, they approve projects with no insight into how a team’s capacity is already stretched thin by existing demands. The consequences are twofold:</a:t>
            </a:r>
          </a:p>
          <a:p>
            <a:pPr marL="285750" indent="-285750">
              <a:lnSpc>
                <a:spcPts val="1800"/>
              </a:lnSpc>
              <a:spcBef>
                <a:spcPts val="600"/>
              </a:spcBef>
              <a:buFont typeface="Arial" panose="020B0604020202020204" pitchFamily="34" charset="0"/>
              <a:buChar char="•"/>
            </a:pPr>
            <a:r>
              <a:rPr lang="en-US" dirty="0">
                <a:solidFill>
                  <a:srgbClr val="000000"/>
                </a:solidFill>
              </a:rPr>
              <a:t>The priorities communicated by senior leadership are only half the story as the day-to-day projects within your unit often have an element of urgency and necessity that can’t be put off. </a:t>
            </a:r>
          </a:p>
          <a:p>
            <a:pPr marL="285750" indent="-285750">
              <a:lnSpc>
                <a:spcPts val="1800"/>
              </a:lnSpc>
              <a:spcBef>
                <a:spcPts val="600"/>
              </a:spcBef>
              <a:buFont typeface="Arial" panose="020B0604020202020204" pitchFamily="34" charset="0"/>
              <a:buChar char="•"/>
            </a:pPr>
            <a:r>
              <a:rPr lang="en-US" dirty="0">
                <a:solidFill>
                  <a:srgbClr val="000000"/>
                </a:solidFill>
              </a:rPr>
              <a:t>much of the time senior leadership thinks your team will deliver to major projects is fractured by the day-to-day projects that fly under their radars. Project throughput suffers in turn.</a:t>
            </a:r>
          </a:p>
        </p:txBody>
      </p:sp>
      <p:sp>
        <p:nvSpPr>
          <p:cNvPr id="7" name="Text Placeholder 6">
            <a:extLst>
              <a:ext uri="{FF2B5EF4-FFF2-40B4-BE49-F238E27FC236}">
                <a16:creationId xmlns:a16="http://schemas.microsoft.com/office/drawing/2014/main" id="{59A6EC1C-F28C-7B4C-8F22-A6457C4B8A70}"/>
              </a:ext>
            </a:extLst>
          </p:cNvPr>
          <p:cNvSpPr>
            <a:spLocks noGrp="1"/>
          </p:cNvSpPr>
          <p:nvPr>
            <p:ph type="body" sz="quarter" idx="15"/>
          </p:nvPr>
        </p:nvSpPr>
        <p:spPr>
          <a:xfrm>
            <a:off x="4267994" y="1652627"/>
            <a:ext cx="3542400" cy="297314"/>
          </a:xfrm>
        </p:spPr>
        <p:txBody>
          <a:bodyPr/>
          <a:lstStyle/>
          <a:p>
            <a:r>
              <a:rPr lang="en-US" dirty="0"/>
              <a:t>Complication</a:t>
            </a:r>
          </a:p>
        </p:txBody>
      </p:sp>
      <p:sp>
        <p:nvSpPr>
          <p:cNvPr id="8" name="Text Placeholder 7">
            <a:extLst>
              <a:ext uri="{FF2B5EF4-FFF2-40B4-BE49-F238E27FC236}">
                <a16:creationId xmlns:a16="http://schemas.microsoft.com/office/drawing/2014/main" id="{90AD9441-D636-F047-A10D-3ADBEEBBB987}"/>
              </a:ext>
            </a:extLst>
          </p:cNvPr>
          <p:cNvSpPr>
            <a:spLocks noGrp="1"/>
          </p:cNvSpPr>
          <p:nvPr>
            <p:ph type="body" sz="quarter" idx="16"/>
          </p:nvPr>
        </p:nvSpPr>
        <p:spPr>
          <a:xfrm>
            <a:off x="8130748" y="2029592"/>
            <a:ext cx="3691366" cy="3240908"/>
          </a:xfrm>
        </p:spPr>
        <p:txBody>
          <a:bodyPr/>
          <a:lstStyle/>
          <a:p>
            <a:pPr>
              <a:lnSpc>
                <a:spcPts val="1800"/>
              </a:lnSpc>
            </a:pPr>
            <a:r>
              <a:rPr lang="en-US" dirty="0">
                <a:solidFill>
                  <a:srgbClr val="000000"/>
                </a:solidFill>
              </a:rPr>
              <a:t>Senior leadership cannot </a:t>
            </a:r>
            <a:r>
              <a:rPr lang="en-CA" dirty="0">
                <a:solidFill>
                  <a:srgbClr val="000000"/>
                </a:solidFill>
              </a:rPr>
              <a:t>contrast the priority of things that are undocumented. As an IT leader, you need to ensure day-to-day projects receive the appropriate amount of documentation to support visibility without drowning your team in process. This can be done by,</a:t>
            </a:r>
          </a:p>
          <a:p>
            <a:pPr marL="285750" indent="-285750">
              <a:lnSpc>
                <a:spcPts val="1800"/>
              </a:lnSpc>
              <a:buFont typeface="Arial" panose="020B0604020202020204" pitchFamily="34" charset="0"/>
              <a:buChar char="•"/>
            </a:pPr>
            <a:r>
              <a:rPr lang="en-US" dirty="0">
                <a:solidFill>
                  <a:srgbClr val="000000"/>
                </a:solidFill>
              </a:rPr>
              <a:t>Creating a repeatable process to document and report where the time goes across all given pockets of demand your team faces. </a:t>
            </a:r>
          </a:p>
          <a:p>
            <a:pPr marL="285750" indent="-285750">
              <a:lnSpc>
                <a:spcPts val="1800"/>
              </a:lnSpc>
              <a:buFont typeface="Arial" panose="020B0604020202020204" pitchFamily="34" charset="0"/>
              <a:buChar char="•"/>
            </a:pPr>
            <a:r>
              <a:rPr lang="en-US" dirty="0">
                <a:solidFill>
                  <a:srgbClr val="000000"/>
                </a:solidFill>
              </a:rPr>
              <a:t>Establishing a method to consistently identify day-to-day projects across different functional teams.</a:t>
            </a:r>
          </a:p>
          <a:p>
            <a:pPr marL="285750" indent="-285750">
              <a:lnSpc>
                <a:spcPts val="1800"/>
              </a:lnSpc>
              <a:buFont typeface="Arial" panose="020B0604020202020204" pitchFamily="34" charset="0"/>
              <a:buChar char="•"/>
            </a:pPr>
            <a:r>
              <a:rPr lang="en-US" dirty="0">
                <a:solidFill>
                  <a:srgbClr val="000000"/>
                </a:solidFill>
              </a:rPr>
              <a:t>Establishing a way to balance and prioritize the operational necessity of day-to-day projects against the strategic value of major projects. </a:t>
            </a:r>
          </a:p>
          <a:p>
            <a:pPr>
              <a:lnSpc>
                <a:spcPts val="1800"/>
              </a:lnSpc>
            </a:pPr>
            <a:r>
              <a:rPr lang="en-US" dirty="0">
                <a:solidFill>
                  <a:srgbClr val="000000"/>
                </a:solidFill>
              </a:rPr>
              <a:t>This research will help you accomplish all three.</a:t>
            </a:r>
          </a:p>
          <a:p>
            <a:pPr>
              <a:lnSpc>
                <a:spcPts val="1800"/>
              </a:lnSpc>
            </a:pPr>
            <a:endParaRPr lang="en-US" dirty="0">
              <a:solidFill>
                <a:srgbClr val="000000"/>
              </a:solidFill>
            </a:endParaRPr>
          </a:p>
        </p:txBody>
      </p:sp>
      <p:sp>
        <p:nvSpPr>
          <p:cNvPr id="9" name="Text Placeholder 8">
            <a:extLst>
              <a:ext uri="{FF2B5EF4-FFF2-40B4-BE49-F238E27FC236}">
                <a16:creationId xmlns:a16="http://schemas.microsoft.com/office/drawing/2014/main" id="{6C42E00F-3E3D-DB41-AFB7-AF68944040C3}"/>
              </a:ext>
            </a:extLst>
          </p:cNvPr>
          <p:cNvSpPr>
            <a:spLocks noGrp="1"/>
          </p:cNvSpPr>
          <p:nvPr>
            <p:ph type="body" sz="quarter" idx="17"/>
          </p:nvPr>
        </p:nvSpPr>
        <p:spPr>
          <a:xfrm>
            <a:off x="8130748" y="1652627"/>
            <a:ext cx="3542400" cy="297314"/>
          </a:xfrm>
        </p:spPr>
        <p:txBody>
          <a:bodyPr/>
          <a:lstStyle/>
          <a:p>
            <a:r>
              <a:rPr lang="en-US" dirty="0"/>
              <a:t>Solution</a:t>
            </a:r>
          </a:p>
        </p:txBody>
      </p:sp>
      <p:sp>
        <p:nvSpPr>
          <p:cNvPr id="3" name="Slide Number Placeholder 2">
            <a:extLst>
              <a:ext uri="{FF2B5EF4-FFF2-40B4-BE49-F238E27FC236}">
                <a16:creationId xmlns:a16="http://schemas.microsoft.com/office/drawing/2014/main" id="{1F29EAAC-79B5-DF40-9218-5A022A456C61}"/>
              </a:ext>
            </a:extLst>
          </p:cNvPr>
          <p:cNvSpPr>
            <a:spLocks noGrp="1"/>
          </p:cNvSpPr>
          <p:nvPr>
            <p:ph type="sldNum" sz="quarter" idx="4"/>
          </p:nvPr>
        </p:nvSpPr>
        <p:spPr/>
        <p:txBody>
          <a:bodyPr/>
          <a:lstStyle/>
          <a:p>
            <a:pPr marL="7701">
              <a:spcBef>
                <a:spcPts val="161"/>
              </a:spcBef>
              <a:tabLst>
                <a:tab pos="1309603" algn="l"/>
              </a:tabLst>
            </a:pPr>
            <a:r>
              <a:rPr lang="en-CA" spc="-18" dirty="0"/>
              <a:t>Info-</a:t>
            </a:r>
            <a:r>
              <a:rPr lang="en-CA" spc="-103" dirty="0"/>
              <a:t>T</a:t>
            </a:r>
            <a:r>
              <a:rPr lang="en-CA" spc="-15" dirty="0"/>
              <a:t>ec</a:t>
            </a:r>
            <a:r>
              <a:rPr lang="en-CA" spc="6" dirty="0"/>
              <a:t>h</a:t>
            </a:r>
            <a:r>
              <a:rPr lang="en-CA" spc="-39" dirty="0"/>
              <a:t> </a:t>
            </a:r>
            <a:r>
              <a:rPr lang="en-CA" spc="-15" dirty="0"/>
              <a:t>Researc</a:t>
            </a:r>
            <a:r>
              <a:rPr lang="en-CA" spc="6" dirty="0"/>
              <a:t>h</a:t>
            </a:r>
            <a:r>
              <a:rPr lang="en-CA" spc="-39" dirty="0"/>
              <a:t> </a:t>
            </a:r>
            <a:r>
              <a:rPr lang="en-CA" spc="-15" dirty="0"/>
              <a:t>Grou</a:t>
            </a:r>
            <a:r>
              <a:rPr lang="en-CA" spc="6" dirty="0"/>
              <a:t>p   |   </a:t>
            </a:r>
            <a:fld id="{81D60167-4931-47E6-BA6A-407CBD079E47}" type="slidenum">
              <a:rPr spc="6" smtClean="0">
                <a:cs typeface="Arial" panose="020B0604020202020204" pitchFamily="34" charset="0"/>
              </a:rPr>
              <a:pPr marL="7701">
                <a:spcBef>
                  <a:spcPts val="161"/>
                </a:spcBef>
                <a:tabLst>
                  <a:tab pos="1309603" algn="l"/>
                </a:tabLst>
              </a:pPr>
              <a:t>3</a:t>
            </a:fld>
            <a:endParaRPr spc="6" dirty="0">
              <a:cs typeface="Arial" panose="020B0604020202020204" pitchFamily="34" charset="0"/>
            </a:endParaRPr>
          </a:p>
        </p:txBody>
      </p:sp>
    </p:spTree>
    <p:extLst>
      <p:ext uri="{BB962C8B-B14F-4D97-AF65-F5344CB8AC3E}">
        <p14:creationId xmlns:p14="http://schemas.microsoft.com/office/powerpoint/2010/main" val="3883646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07F83C-53BE-854C-81B6-A99DD6EDD402}"/>
              </a:ext>
            </a:extLst>
          </p:cNvPr>
          <p:cNvSpPr>
            <a:spLocks noGrp="1"/>
          </p:cNvSpPr>
          <p:nvPr>
            <p:ph type="title"/>
          </p:nvPr>
        </p:nvSpPr>
        <p:spPr>
          <a:xfrm>
            <a:off x="354106" y="530021"/>
            <a:ext cx="2700821" cy="1163598"/>
          </a:xfrm>
        </p:spPr>
        <p:txBody>
          <a:bodyPr/>
          <a:lstStyle/>
          <a:p>
            <a:r>
              <a:rPr lang="en-CA" spc="-79" dirty="0"/>
              <a:t>E</a:t>
            </a:r>
            <a:r>
              <a:rPr lang="en-CA" spc="-130" dirty="0"/>
              <a:t>x</a:t>
            </a:r>
            <a:r>
              <a:rPr lang="en-CA" spc="-79" dirty="0"/>
              <a:t>ecuti</a:t>
            </a:r>
            <a:r>
              <a:rPr lang="en-CA" spc="-158" dirty="0"/>
              <a:t>v</a:t>
            </a:r>
            <a:r>
              <a:rPr lang="en-CA" spc="-3" dirty="0"/>
              <a:t>e  </a:t>
            </a:r>
            <a:r>
              <a:rPr lang="en-CA" spc="-42" dirty="0"/>
              <a:t>Summary</a:t>
            </a:r>
            <a:endParaRPr lang="en-US" dirty="0"/>
          </a:p>
        </p:txBody>
      </p:sp>
      <p:sp>
        <p:nvSpPr>
          <p:cNvPr id="19" name="Text Placeholder 18">
            <a:extLst>
              <a:ext uri="{FF2B5EF4-FFF2-40B4-BE49-F238E27FC236}">
                <a16:creationId xmlns:a16="http://schemas.microsoft.com/office/drawing/2014/main" id="{6E77F424-FEB1-3646-B51A-15D3B28DFC2F}"/>
              </a:ext>
            </a:extLst>
          </p:cNvPr>
          <p:cNvSpPr>
            <a:spLocks noGrp="1"/>
          </p:cNvSpPr>
          <p:nvPr>
            <p:ph type="body" sz="quarter" idx="12"/>
          </p:nvPr>
        </p:nvSpPr>
        <p:spPr>
          <a:xfrm>
            <a:off x="5249582" y="1597054"/>
            <a:ext cx="6261100" cy="448264"/>
          </a:xfrm>
        </p:spPr>
        <p:txBody>
          <a:bodyPr>
            <a:spAutoFit/>
          </a:bodyPr>
          <a:lstStyle/>
          <a:p>
            <a:r>
              <a:rPr lang="en-CA" i="1" dirty="0"/>
              <a:t>Don’t go broke “$5” at a time. </a:t>
            </a:r>
            <a:r>
              <a:rPr lang="en-CA" dirty="0"/>
              <a:t>Put proper spending controls on the small stuff to ensure better throughput of small and large projects alike. </a:t>
            </a:r>
            <a:endParaRPr lang="en-US" dirty="0"/>
          </a:p>
        </p:txBody>
      </p:sp>
      <p:sp>
        <p:nvSpPr>
          <p:cNvPr id="20" name="Text Placeholder 19">
            <a:extLst>
              <a:ext uri="{FF2B5EF4-FFF2-40B4-BE49-F238E27FC236}">
                <a16:creationId xmlns:a16="http://schemas.microsoft.com/office/drawing/2014/main" id="{EF027D83-59FF-DD4A-85C4-030CEEFCB4A1}"/>
              </a:ext>
            </a:extLst>
          </p:cNvPr>
          <p:cNvSpPr>
            <a:spLocks noGrp="1"/>
          </p:cNvSpPr>
          <p:nvPr>
            <p:ph type="body" sz="quarter" idx="13"/>
          </p:nvPr>
        </p:nvSpPr>
        <p:spPr>
          <a:xfrm>
            <a:off x="3646192" y="1693619"/>
            <a:ext cx="1363689" cy="255134"/>
          </a:xfrm>
        </p:spPr>
        <p:txBody>
          <a:bodyPr>
            <a:spAutoFit/>
          </a:bodyPr>
          <a:lstStyle/>
          <a:p>
            <a:r>
              <a:rPr lang="en-US" dirty="0"/>
              <a:t>Insight 1</a:t>
            </a:r>
          </a:p>
        </p:txBody>
      </p:sp>
      <p:sp>
        <p:nvSpPr>
          <p:cNvPr id="21" name="Text Placeholder 20">
            <a:extLst>
              <a:ext uri="{FF2B5EF4-FFF2-40B4-BE49-F238E27FC236}">
                <a16:creationId xmlns:a16="http://schemas.microsoft.com/office/drawing/2014/main" id="{B5DF844B-E4ED-B347-BF4C-556A40F82865}"/>
              </a:ext>
            </a:extLst>
          </p:cNvPr>
          <p:cNvSpPr>
            <a:spLocks noGrp="1"/>
          </p:cNvSpPr>
          <p:nvPr>
            <p:ph type="body" sz="quarter" idx="14"/>
          </p:nvPr>
        </p:nvSpPr>
        <p:spPr>
          <a:xfrm>
            <a:off x="5249582" y="2947127"/>
            <a:ext cx="6261100" cy="909929"/>
          </a:xfrm>
        </p:spPr>
        <p:txBody>
          <a:bodyPr>
            <a:spAutoFit/>
          </a:bodyPr>
          <a:lstStyle/>
          <a:p>
            <a:r>
              <a:rPr lang="en-US" i="1" dirty="0"/>
              <a:t>Project Portfolio Success is on you. </a:t>
            </a:r>
            <a:r>
              <a:rPr lang="en-US" dirty="0"/>
              <a:t>Senior leadership cannot </a:t>
            </a:r>
            <a:r>
              <a:rPr lang="en-CA" dirty="0"/>
              <a:t>contrast the priority of things that are undocumented. As an IT leader you need to ensure day-to-day projects receive the appropriate amount of documentation without drowning your team in a process that these types of projects don’t warrant. </a:t>
            </a:r>
            <a:endParaRPr lang="en-US" dirty="0"/>
          </a:p>
        </p:txBody>
      </p:sp>
      <p:sp>
        <p:nvSpPr>
          <p:cNvPr id="22" name="Text Placeholder 21">
            <a:extLst>
              <a:ext uri="{FF2B5EF4-FFF2-40B4-BE49-F238E27FC236}">
                <a16:creationId xmlns:a16="http://schemas.microsoft.com/office/drawing/2014/main" id="{F08506D8-19BA-8940-AA85-B2348030F36D}"/>
              </a:ext>
            </a:extLst>
          </p:cNvPr>
          <p:cNvSpPr>
            <a:spLocks noGrp="1"/>
          </p:cNvSpPr>
          <p:nvPr>
            <p:ph type="body" sz="quarter" idx="15"/>
          </p:nvPr>
        </p:nvSpPr>
        <p:spPr>
          <a:xfrm>
            <a:off x="3646192" y="3274525"/>
            <a:ext cx="1363689" cy="255134"/>
          </a:xfrm>
        </p:spPr>
        <p:txBody>
          <a:bodyPr>
            <a:spAutoFit/>
          </a:bodyPr>
          <a:lstStyle/>
          <a:p>
            <a:r>
              <a:rPr lang="en-US" dirty="0"/>
              <a:t>Insight 2</a:t>
            </a:r>
          </a:p>
        </p:txBody>
      </p:sp>
      <p:sp>
        <p:nvSpPr>
          <p:cNvPr id="23" name="Text Placeholder 22">
            <a:extLst>
              <a:ext uri="{FF2B5EF4-FFF2-40B4-BE49-F238E27FC236}">
                <a16:creationId xmlns:a16="http://schemas.microsoft.com/office/drawing/2014/main" id="{D2590016-21AA-BE46-A85F-C4DA8DCBEF4B}"/>
              </a:ext>
            </a:extLst>
          </p:cNvPr>
          <p:cNvSpPr>
            <a:spLocks noGrp="1"/>
          </p:cNvSpPr>
          <p:nvPr>
            <p:ph type="body" sz="quarter" idx="16"/>
          </p:nvPr>
        </p:nvSpPr>
        <p:spPr>
          <a:xfrm>
            <a:off x="5249582" y="4433830"/>
            <a:ext cx="6261100" cy="1140762"/>
          </a:xfrm>
        </p:spPr>
        <p:txBody>
          <a:bodyPr>
            <a:spAutoFit/>
          </a:bodyPr>
          <a:lstStyle/>
          <a:p>
            <a:pPr lvl="0"/>
            <a:r>
              <a:rPr lang="en-US" i="1" dirty="0"/>
              <a:t>Project Portfolio Success is on senior leadership as well. </a:t>
            </a:r>
            <a:r>
              <a:rPr lang="en-CA" dirty="0"/>
              <a:t>When executive oversight took over the strategic portfolio, we assumed they’d resource those projects as a priority. Instead, they focused on “alignment,” “strategic vision,” and “go to market” while failing to secure and defend the resource capacity needed. To focus on the big stuff, you need to sweat the small stuff – don’t bleed your capacity dry by leaving the back door open.</a:t>
            </a:r>
          </a:p>
        </p:txBody>
      </p:sp>
      <p:sp>
        <p:nvSpPr>
          <p:cNvPr id="24" name="Text Placeholder 23">
            <a:extLst>
              <a:ext uri="{FF2B5EF4-FFF2-40B4-BE49-F238E27FC236}">
                <a16:creationId xmlns:a16="http://schemas.microsoft.com/office/drawing/2014/main" id="{2C0C0C86-050B-F442-BEDA-457337068CC3}"/>
              </a:ext>
            </a:extLst>
          </p:cNvPr>
          <p:cNvSpPr>
            <a:spLocks noGrp="1"/>
          </p:cNvSpPr>
          <p:nvPr>
            <p:ph type="body" sz="quarter" idx="17"/>
          </p:nvPr>
        </p:nvSpPr>
        <p:spPr>
          <a:xfrm>
            <a:off x="3646192" y="4876644"/>
            <a:ext cx="1363689" cy="255134"/>
          </a:xfrm>
        </p:spPr>
        <p:txBody>
          <a:bodyPr>
            <a:spAutoFit/>
          </a:bodyPr>
          <a:lstStyle/>
          <a:p>
            <a:r>
              <a:rPr lang="en-US" dirty="0"/>
              <a:t>Insight 3</a:t>
            </a:r>
          </a:p>
        </p:txBody>
      </p:sp>
      <p:sp>
        <p:nvSpPr>
          <p:cNvPr id="2" name="Slide Number Placeholder 1">
            <a:extLst>
              <a:ext uri="{FF2B5EF4-FFF2-40B4-BE49-F238E27FC236}">
                <a16:creationId xmlns:a16="http://schemas.microsoft.com/office/drawing/2014/main" id="{C0C4B408-A4E3-3D43-9D36-66026B4947BF}"/>
              </a:ext>
            </a:extLst>
          </p:cNvPr>
          <p:cNvSpPr>
            <a:spLocks noGrp="1"/>
          </p:cNvSpPr>
          <p:nvPr>
            <p:ph type="sldNum" sz="quarter" idx="4"/>
          </p:nvPr>
        </p:nvSpPr>
        <p:spPr/>
        <p:txBody>
          <a:bodyPr/>
          <a:lstStyle/>
          <a:p>
            <a:pPr marL="7701">
              <a:spcBef>
                <a:spcPts val="161"/>
              </a:spcBef>
              <a:tabLst>
                <a:tab pos="1309603" algn="l"/>
              </a:tabLst>
            </a:pPr>
            <a:r>
              <a:rPr lang="en-CA" spc="-18" dirty="0"/>
              <a:t>Info-</a:t>
            </a:r>
            <a:r>
              <a:rPr lang="en-CA" spc="-103" dirty="0"/>
              <a:t>T</a:t>
            </a:r>
            <a:r>
              <a:rPr lang="en-CA" spc="-15" dirty="0"/>
              <a:t>ec</a:t>
            </a:r>
            <a:r>
              <a:rPr lang="en-CA" spc="6" dirty="0"/>
              <a:t>h</a:t>
            </a:r>
            <a:r>
              <a:rPr lang="en-CA" spc="-39" dirty="0"/>
              <a:t> </a:t>
            </a:r>
            <a:r>
              <a:rPr lang="en-CA" spc="-15" dirty="0"/>
              <a:t>Researc</a:t>
            </a:r>
            <a:r>
              <a:rPr lang="en-CA" spc="6" dirty="0"/>
              <a:t>h</a:t>
            </a:r>
            <a:r>
              <a:rPr lang="en-CA" spc="-39" dirty="0"/>
              <a:t> </a:t>
            </a:r>
            <a:r>
              <a:rPr lang="en-CA" spc="-15" dirty="0"/>
              <a:t>Grou</a:t>
            </a:r>
            <a:r>
              <a:rPr lang="en-CA" spc="6" dirty="0"/>
              <a:t>p   |   </a:t>
            </a:r>
            <a:fld id="{81D60167-4931-47E6-BA6A-407CBD079E47}" type="slidenum">
              <a:rPr spc="6" smtClean="0">
                <a:cs typeface="Arial" panose="020B0604020202020204" pitchFamily="34" charset="0"/>
              </a:rPr>
              <a:pPr marL="7701">
                <a:spcBef>
                  <a:spcPts val="161"/>
                </a:spcBef>
                <a:tabLst>
                  <a:tab pos="1309603" algn="l"/>
                </a:tabLst>
              </a:pPr>
              <a:t>4</a:t>
            </a:fld>
            <a:endParaRPr spc="6" dirty="0">
              <a:cs typeface="Arial" panose="020B0604020202020204" pitchFamily="34" charset="0"/>
            </a:endParaRPr>
          </a:p>
        </p:txBody>
      </p:sp>
      <p:sp>
        <p:nvSpPr>
          <p:cNvPr id="17" name="Text Placeholder 16">
            <a:extLst>
              <a:ext uri="{FF2B5EF4-FFF2-40B4-BE49-F238E27FC236}">
                <a16:creationId xmlns:a16="http://schemas.microsoft.com/office/drawing/2014/main" id="{0996C76E-D491-8947-8F14-B25E8AF9D026}"/>
              </a:ext>
            </a:extLst>
          </p:cNvPr>
          <p:cNvSpPr>
            <a:spLocks noGrp="1"/>
          </p:cNvSpPr>
          <p:nvPr>
            <p:ph type="body" sz="quarter" idx="11"/>
          </p:nvPr>
        </p:nvSpPr>
        <p:spPr>
          <a:xfrm>
            <a:off x="508995" y="1693619"/>
            <a:ext cx="2391041" cy="1146131"/>
          </a:xfrm>
          <a:prstGeom prst="rect">
            <a:avLst/>
          </a:prstGeom>
        </p:spPr>
        <p:txBody>
          <a:bodyPr/>
          <a:lstStyle/>
          <a:p>
            <a:r>
              <a:rPr lang="en-US" dirty="0"/>
              <a:t>Info-Tech Insight</a:t>
            </a:r>
          </a:p>
        </p:txBody>
      </p:sp>
    </p:spTree>
    <p:extLst>
      <p:ext uri="{BB962C8B-B14F-4D97-AF65-F5344CB8AC3E}">
        <p14:creationId xmlns:p14="http://schemas.microsoft.com/office/powerpoint/2010/main" val="109607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238E5CB-158D-4D43-A810-D9196177F4D6}"/>
              </a:ext>
            </a:extLst>
          </p:cNvPr>
          <p:cNvSpPr/>
          <p:nvPr/>
        </p:nvSpPr>
        <p:spPr>
          <a:xfrm>
            <a:off x="6205538" y="0"/>
            <a:ext cx="5988050" cy="6858000"/>
          </a:xfrm>
          <a:prstGeom prst="rect">
            <a:avLst/>
          </a:prstGeom>
          <a:gradFill>
            <a:gsLst>
              <a:gs pos="33000">
                <a:schemeClr val="bg1">
                  <a:lumMod val="95000"/>
                </a:schemeClr>
              </a:gs>
              <a:gs pos="85000">
                <a:schemeClr val="bg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Text Placeholder 6">
            <a:extLst>
              <a:ext uri="{FF2B5EF4-FFF2-40B4-BE49-F238E27FC236}">
                <a16:creationId xmlns:a16="http://schemas.microsoft.com/office/drawing/2014/main" id="{0FC3930C-5BCB-4E11-B751-0AF9E8F01281}"/>
              </a:ext>
            </a:extLst>
          </p:cNvPr>
          <p:cNvSpPr txBox="1">
            <a:spLocks/>
          </p:cNvSpPr>
          <p:nvPr/>
        </p:nvSpPr>
        <p:spPr>
          <a:xfrm>
            <a:off x="6368256" y="690564"/>
            <a:ext cx="5686987" cy="456696"/>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717171"/>
                </a:solidFill>
                <a:effectLst/>
                <a:uLnTx/>
                <a:uFillTx/>
                <a:latin typeface="Montserrat SemiBold" pitchFamily="2" charset="77"/>
                <a:ea typeface="+mn-ea"/>
                <a:cs typeface="Arial" panose="020B0604020202020204" pitchFamily="34" charset="0"/>
              </a:rPr>
              <a:t>Number of projects by size:</a:t>
            </a:r>
          </a:p>
        </p:txBody>
      </p:sp>
      <p:sp>
        <p:nvSpPr>
          <p:cNvPr id="20" name="TextBox 19">
            <a:extLst>
              <a:ext uri="{FF2B5EF4-FFF2-40B4-BE49-F238E27FC236}">
                <a16:creationId xmlns:a16="http://schemas.microsoft.com/office/drawing/2014/main" id="{09B7FF62-8647-472C-9AA7-51E9F9D6E2F5}"/>
              </a:ext>
            </a:extLst>
          </p:cNvPr>
          <p:cNvSpPr txBox="1"/>
          <p:nvPr/>
        </p:nvSpPr>
        <p:spPr>
          <a:xfrm>
            <a:off x="9144352" y="3953853"/>
            <a:ext cx="2745960" cy="246221"/>
          </a:xfrm>
          <a:prstGeom prst="rect">
            <a:avLst/>
          </a:prstGeom>
        </p:spPr>
        <p:txBody>
          <a:bodyPr wrap="square" rtlCol="0">
            <a:spAutoFit/>
          </a:bodyPr>
          <a:lstStyle/>
          <a:p>
            <a:pPr algn="r"/>
            <a:r>
              <a:rPr lang="en-CA" sz="1000" dirty="0">
                <a:latin typeface="Exo DemiBold" panose="02000703000000000000" pitchFamily="2" charset="0"/>
              </a:rPr>
              <a:t>Source: Standish Group, CHAOS Report</a:t>
            </a:r>
          </a:p>
        </p:txBody>
      </p:sp>
      <p:pic>
        <p:nvPicPr>
          <p:cNvPr id="21" name="Picture 20">
            <a:extLst>
              <a:ext uri="{FF2B5EF4-FFF2-40B4-BE49-F238E27FC236}">
                <a16:creationId xmlns:a16="http://schemas.microsoft.com/office/drawing/2014/main" id="{19DA1227-2D98-494F-A328-25F857244A00}"/>
              </a:ext>
            </a:extLst>
          </p:cNvPr>
          <p:cNvPicPr>
            <a:picLocks noChangeAspect="1"/>
          </p:cNvPicPr>
          <p:nvPr/>
        </p:nvPicPr>
        <p:blipFill>
          <a:blip r:embed="rId3"/>
          <a:stretch>
            <a:fillRect/>
          </a:stretch>
        </p:blipFill>
        <p:spPr>
          <a:xfrm>
            <a:off x="7497668" y="1122259"/>
            <a:ext cx="4426310" cy="2926146"/>
          </a:xfrm>
          <a:prstGeom prst="rect">
            <a:avLst/>
          </a:prstGeom>
        </p:spPr>
      </p:pic>
      <p:sp>
        <p:nvSpPr>
          <p:cNvPr id="22" name="Speech Bubble: Rectangle 21">
            <a:extLst>
              <a:ext uri="{FF2B5EF4-FFF2-40B4-BE49-F238E27FC236}">
                <a16:creationId xmlns:a16="http://schemas.microsoft.com/office/drawing/2014/main" id="{84E655F1-0CB8-45FA-BB81-358B143557E3}"/>
              </a:ext>
            </a:extLst>
          </p:cNvPr>
          <p:cNvSpPr/>
          <p:nvPr/>
        </p:nvSpPr>
        <p:spPr>
          <a:xfrm>
            <a:off x="6517152" y="4355109"/>
            <a:ext cx="5364821" cy="1724024"/>
          </a:xfrm>
          <a:prstGeom prst="wedgeRectCallout">
            <a:avLst>
              <a:gd name="adj1" fmla="val -16537"/>
              <a:gd name="adj2" fmla="val -111069"/>
            </a:avLst>
          </a:prstGeom>
          <a:solidFill>
            <a:schemeClr val="bg1"/>
          </a:solidFill>
          <a:ln w="412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lnSpc>
                <a:spcPts val="1800"/>
              </a:lnSpc>
              <a:spcBef>
                <a:spcPts val="1000"/>
              </a:spcBef>
            </a:pPr>
            <a:r>
              <a:rPr lang="en-US" sz="1400" dirty="0">
                <a:solidFill>
                  <a:schemeClr val="tx2">
                    <a:lumMod val="50000"/>
                  </a:schemeClr>
                </a:solidFill>
                <a:latin typeface="Roboto Condensed Light" panose="02000000000000000000" pitchFamily="2" charset="0"/>
              </a:rPr>
              <a:t>Statistics from the Standish group reveal that most projects are small to moderate in size. </a:t>
            </a:r>
          </a:p>
          <a:p>
            <a:pPr defTabSz="914400">
              <a:lnSpc>
                <a:spcPts val="1800"/>
              </a:lnSpc>
              <a:spcBef>
                <a:spcPts val="1000"/>
              </a:spcBef>
            </a:pPr>
            <a:r>
              <a:rPr lang="en-CA" sz="1400" dirty="0">
                <a:solidFill>
                  <a:schemeClr val="tx2">
                    <a:lumMod val="50000"/>
                  </a:schemeClr>
                </a:solidFill>
                <a:latin typeface="Roboto Condensed Light" panose="02000000000000000000" pitchFamily="2" charset="0"/>
              </a:rPr>
              <a:t>With over half of the projects being identified as “small” or “moderate” in size, even incremental improvements in project visibility will eventually translate into a major improvement in the organization’s portfolio management practices. </a:t>
            </a:r>
          </a:p>
        </p:txBody>
      </p:sp>
      <p:sp>
        <p:nvSpPr>
          <p:cNvPr id="2" name="Slide Number Placeholder 1">
            <a:extLst>
              <a:ext uri="{FF2B5EF4-FFF2-40B4-BE49-F238E27FC236}">
                <a16:creationId xmlns:a16="http://schemas.microsoft.com/office/drawing/2014/main" id="{A6768F3C-E1ED-C24E-89D8-25C92C93AB42}"/>
              </a:ext>
            </a:extLst>
          </p:cNvPr>
          <p:cNvSpPr>
            <a:spLocks noGrp="1"/>
          </p:cNvSpPr>
          <p:nvPr>
            <p:ph type="sldNum" sz="quarter" idx="4"/>
          </p:nvPr>
        </p:nvSpPr>
        <p:spPr/>
        <p:txBody>
          <a:bodyPr/>
          <a:lstStyle/>
          <a:p>
            <a:pPr marL="7701" marR="0" lvl="0" indent="0" algn="r" defTabSz="554492" rtl="0" eaLnBrk="1" fontAlgn="auto" latinLnBrk="0" hangingPunct="1">
              <a:lnSpc>
                <a:spcPct val="100000"/>
              </a:lnSpc>
              <a:spcBef>
                <a:spcPts val="161"/>
              </a:spcBef>
              <a:spcAft>
                <a:spcPts val="0"/>
              </a:spcAft>
              <a:buClrTx/>
              <a:buSzTx/>
              <a:buFontTx/>
              <a:buNone/>
              <a:tabLst>
                <a:tab pos="1309603"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1" marR="0" lvl="0" indent="0" algn="r" defTabSz="554492" rtl="0" eaLnBrk="1" fontAlgn="auto" latinLnBrk="0" hangingPunct="1">
                <a:lnSpc>
                  <a:spcPct val="100000"/>
                </a:lnSpc>
                <a:spcBef>
                  <a:spcPts val="161"/>
                </a:spcBef>
                <a:spcAft>
                  <a:spcPts val="0"/>
                </a:spcAft>
                <a:buClrTx/>
                <a:buSzTx/>
                <a:buFontTx/>
                <a:buNone/>
                <a:tabLst>
                  <a:tab pos="1309603" algn="l"/>
                </a:tabLst>
                <a:defRPr/>
              </a:pPr>
              <a:t>5</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
        <p:nvSpPr>
          <p:cNvPr id="7" name="Text Placeholder 6">
            <a:extLst>
              <a:ext uri="{FF2B5EF4-FFF2-40B4-BE49-F238E27FC236}">
                <a16:creationId xmlns:a16="http://schemas.microsoft.com/office/drawing/2014/main" id="{E26898AF-7A03-F140-B7B4-6BF59FD40A8E}"/>
              </a:ext>
            </a:extLst>
          </p:cNvPr>
          <p:cNvSpPr>
            <a:spLocks noGrp="1"/>
          </p:cNvSpPr>
          <p:nvPr>
            <p:ph type="body" sz="quarter" idx="11"/>
          </p:nvPr>
        </p:nvSpPr>
        <p:spPr>
          <a:xfrm>
            <a:off x="354107" y="1802173"/>
            <a:ext cx="5506131" cy="1017844"/>
          </a:xfrm>
        </p:spPr>
        <p:txBody>
          <a:bodyPr lIns="90000" tIns="46800" rIns="90000" bIns="46800">
            <a:spAutoFit/>
          </a:bodyPr>
          <a:lstStyle/>
          <a:p>
            <a:r>
              <a:rPr lang="en-US" b="1" dirty="0">
                <a:solidFill>
                  <a:srgbClr val="717171"/>
                </a:solidFill>
                <a:latin typeface="Montserrat" pitchFamily="2" charset="77"/>
              </a:rPr>
              <a:t>Statistics show that the majority of IT projects can be classified as “small to moderate.” </a:t>
            </a:r>
          </a:p>
        </p:txBody>
      </p:sp>
      <p:sp>
        <p:nvSpPr>
          <p:cNvPr id="8" name="Text Placeholder 7">
            <a:extLst>
              <a:ext uri="{FF2B5EF4-FFF2-40B4-BE49-F238E27FC236}">
                <a16:creationId xmlns:a16="http://schemas.microsoft.com/office/drawing/2014/main" id="{EF0A2FEC-8B02-6D42-864C-B8720FDC6A82}"/>
              </a:ext>
            </a:extLst>
          </p:cNvPr>
          <p:cNvSpPr>
            <a:spLocks noGrp="1"/>
          </p:cNvSpPr>
          <p:nvPr>
            <p:ph type="body" sz="quarter" idx="12"/>
          </p:nvPr>
        </p:nvSpPr>
        <p:spPr>
          <a:xfrm>
            <a:off x="354105" y="3758561"/>
            <a:ext cx="5423240" cy="2551404"/>
          </a:xfrm>
        </p:spPr>
        <p:txBody>
          <a:bodyPr wrap="square">
            <a:spAutoFit/>
          </a:bodyPr>
          <a:lstStyle/>
          <a:p>
            <a:pPr marL="358775" indent="-184150">
              <a:buFont typeface="Arial" panose="020B0604020202020204" pitchFamily="34" charset="0"/>
              <a:buChar char="•"/>
            </a:pPr>
            <a:r>
              <a:rPr lang="en-CA" dirty="0">
                <a:solidFill>
                  <a:schemeClr val="tx2">
                    <a:lumMod val="50000"/>
                  </a:schemeClr>
                </a:solidFill>
              </a:rPr>
              <a:t>The project and portfolio management best practices industry has tended to tailor its advice to the largest, most complex projects. </a:t>
            </a:r>
          </a:p>
          <a:p>
            <a:pPr marL="358775" indent="-184150">
              <a:buFont typeface="Arial" panose="020B0604020202020204" pitchFamily="34" charset="0"/>
              <a:buChar char="•"/>
            </a:pPr>
            <a:r>
              <a:rPr lang="en-CA" dirty="0">
                <a:solidFill>
                  <a:schemeClr val="tx2">
                    <a:lumMod val="50000"/>
                  </a:schemeClr>
                </a:solidFill>
              </a:rPr>
              <a:t>While it’s true that these types of projects require the most project management rigor, the fact remains that most IT projects do not require this much process. </a:t>
            </a:r>
          </a:p>
          <a:p>
            <a:pPr marL="358775" indent="-184150">
              <a:buFont typeface="Arial" panose="020B0604020202020204" pitchFamily="34" charset="0"/>
              <a:buChar char="•"/>
            </a:pPr>
            <a:r>
              <a:rPr lang="en-CA" dirty="0">
                <a:solidFill>
                  <a:schemeClr val="tx2">
                    <a:lumMod val="50000"/>
                  </a:schemeClr>
                </a:solidFill>
              </a:rPr>
              <a:t>Because the amount of rigor proposed has seemed disproportionate to the risk and complexity, many IT departments have recoiled, allowing these smaller projects to get delivered with little to no management formality around them. The results of this are almost always detrimental to portfolio management. </a:t>
            </a:r>
          </a:p>
        </p:txBody>
      </p:sp>
      <p:sp>
        <p:nvSpPr>
          <p:cNvPr id="4" name="Title 3">
            <a:extLst>
              <a:ext uri="{FF2B5EF4-FFF2-40B4-BE49-F238E27FC236}">
                <a16:creationId xmlns:a16="http://schemas.microsoft.com/office/drawing/2014/main" id="{72587BA5-211F-4359-925D-AC941EAE5016}"/>
              </a:ext>
            </a:extLst>
          </p:cNvPr>
          <p:cNvSpPr>
            <a:spLocks noGrp="1"/>
          </p:cNvSpPr>
          <p:nvPr>
            <p:ph type="title"/>
          </p:nvPr>
        </p:nvSpPr>
        <p:spPr>
          <a:xfrm>
            <a:off x="354105" y="530021"/>
            <a:ext cx="5506133" cy="1120436"/>
          </a:xfrm>
        </p:spPr>
        <p:txBody>
          <a:bodyPr wrap="square">
            <a:spAutoFit/>
          </a:bodyPr>
          <a:lstStyle/>
          <a:p>
            <a:r>
              <a:rPr lang="en-US" dirty="0"/>
              <a:t>Sweat the small stuff</a:t>
            </a:r>
            <a:endParaRPr lang="en-CA" dirty="0"/>
          </a:p>
        </p:txBody>
      </p:sp>
      <p:sp>
        <p:nvSpPr>
          <p:cNvPr id="10" name="Rectangle 9">
            <a:extLst>
              <a:ext uri="{FF2B5EF4-FFF2-40B4-BE49-F238E27FC236}">
                <a16:creationId xmlns:a16="http://schemas.microsoft.com/office/drawing/2014/main" id="{AE3DDA65-3466-417F-97AB-C76D15876AE7}"/>
              </a:ext>
            </a:extLst>
          </p:cNvPr>
          <p:cNvSpPr/>
          <p:nvPr/>
        </p:nvSpPr>
        <p:spPr>
          <a:xfrm>
            <a:off x="354106" y="2971733"/>
            <a:ext cx="5506131" cy="540597"/>
          </a:xfrm>
          <a:prstGeom prst="rect">
            <a:avLst/>
          </a:prstGeom>
        </p:spPr>
        <p:txBody>
          <a:bodyPr wrap="square">
            <a:spAutoFit/>
          </a:bodyPr>
          <a:lstStyle/>
          <a:p>
            <a:pPr marL="7701" marR="242975">
              <a:lnSpc>
                <a:spcPts val="1800"/>
              </a:lnSpc>
              <a:spcBef>
                <a:spcPts val="1000"/>
              </a:spcBef>
            </a:pPr>
            <a:r>
              <a:rPr lang="en-US" sz="1400" b="1" dirty="0">
                <a:solidFill>
                  <a:srgbClr val="4A4A4A"/>
                </a:solidFill>
                <a:latin typeface="Roboto Condensed Light" panose="02000000000000000000" pitchFamily="2" charset="0"/>
                <a:ea typeface="Roboto Condensed Light" panose="02000000000000000000" pitchFamily="2" charset="0"/>
              </a:rPr>
              <a:t>Despite this fact, very few project management or portfolio management best practices are built for small projects.</a:t>
            </a:r>
          </a:p>
        </p:txBody>
      </p:sp>
      <p:sp>
        <p:nvSpPr>
          <p:cNvPr id="12" name="Slide Number Placeholder 1">
            <a:extLst>
              <a:ext uri="{FF2B5EF4-FFF2-40B4-BE49-F238E27FC236}">
                <a16:creationId xmlns:a16="http://schemas.microsoft.com/office/drawing/2014/main" id="{E8EC17CF-F0F0-4C36-A9B1-F60B02641F65}"/>
              </a:ext>
            </a:extLst>
          </p:cNvPr>
          <p:cNvSpPr txBox="1">
            <a:spLocks/>
          </p:cNvSpPr>
          <p:nvPr/>
        </p:nvSpPr>
        <p:spPr>
          <a:xfrm>
            <a:off x="354105" y="6453854"/>
            <a:ext cx="2240706" cy="121252"/>
          </a:xfrm>
          <a:prstGeom prst="rect">
            <a:avLst/>
          </a:prstGeom>
        </p:spPr>
        <p:txBody>
          <a:bodyPr wrap="square" lIns="0" tIns="0" rIns="0" bIns="0">
            <a:noAutofit/>
          </a:bodyPr>
          <a:lstStyle>
            <a:defPPr>
              <a:defRPr lang="en-US"/>
            </a:defPPr>
            <a:lvl1pPr marL="0" algn="r" defTabSz="554492" rtl="0" eaLnBrk="1" latinLnBrk="0" hangingPunct="1">
              <a:defRPr sz="788" b="0" i="0" kern="1200" spc="0" baseline="0">
                <a:solidFill>
                  <a:srgbClr val="636363"/>
                </a:solidFill>
                <a:latin typeface="Exo" pitchFamily="2" charset="77"/>
                <a:ea typeface="+mn-ea"/>
                <a:cs typeface="Arial"/>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L="7701" algn="l">
              <a:spcBef>
                <a:spcPts val="161"/>
              </a:spcBef>
              <a:tabLst>
                <a:tab pos="1309603" algn="l"/>
              </a:tabLst>
              <a:defRPr/>
            </a:pPr>
            <a:r>
              <a:rPr lang="en-CA" spc="-15" dirty="0"/>
              <a:t>Executive Brief</a:t>
            </a:r>
            <a:endParaRPr spc="-15" dirty="0"/>
          </a:p>
        </p:txBody>
      </p:sp>
    </p:spTree>
    <p:extLst>
      <p:ext uri="{BB962C8B-B14F-4D97-AF65-F5344CB8AC3E}">
        <p14:creationId xmlns:p14="http://schemas.microsoft.com/office/powerpoint/2010/main" val="1652283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B5EA4CB-B050-5446-BE68-7425BE7E9150}"/>
              </a:ext>
            </a:extLst>
          </p:cNvPr>
          <p:cNvSpPr/>
          <p:nvPr/>
        </p:nvSpPr>
        <p:spPr>
          <a:xfrm>
            <a:off x="6205538" y="0"/>
            <a:ext cx="5988050" cy="6858000"/>
          </a:xfrm>
          <a:prstGeom prst="rect">
            <a:avLst/>
          </a:prstGeom>
          <a:gradFill>
            <a:gsLst>
              <a:gs pos="0">
                <a:schemeClr val="bg1"/>
              </a:gs>
              <a:gs pos="85000">
                <a:schemeClr val="bg1">
                  <a:lumMod val="8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A6768F3C-E1ED-C24E-89D8-25C92C93AB42}"/>
              </a:ext>
            </a:extLst>
          </p:cNvPr>
          <p:cNvSpPr>
            <a:spLocks noGrp="1"/>
          </p:cNvSpPr>
          <p:nvPr>
            <p:ph type="sldNum" sz="quarter" idx="4"/>
          </p:nvPr>
        </p:nvSpPr>
        <p:spPr/>
        <p:txBody>
          <a:bodyPr/>
          <a:lstStyle/>
          <a:p>
            <a:pPr marL="7701" marR="0" lvl="0" indent="0" algn="r" defTabSz="554492" rtl="0" eaLnBrk="1" fontAlgn="auto" latinLnBrk="0" hangingPunct="1">
              <a:lnSpc>
                <a:spcPct val="100000"/>
              </a:lnSpc>
              <a:spcBef>
                <a:spcPts val="161"/>
              </a:spcBef>
              <a:spcAft>
                <a:spcPts val="0"/>
              </a:spcAft>
              <a:buClrTx/>
              <a:buSzTx/>
              <a:buFontTx/>
              <a:buNone/>
              <a:tabLst>
                <a:tab pos="1309603"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1" marR="0" lvl="0" indent="0" algn="r" defTabSz="554492" rtl="0" eaLnBrk="1" fontAlgn="auto" latinLnBrk="0" hangingPunct="1">
                <a:lnSpc>
                  <a:spcPct val="100000"/>
                </a:lnSpc>
                <a:spcBef>
                  <a:spcPts val="161"/>
                </a:spcBef>
                <a:spcAft>
                  <a:spcPts val="0"/>
                </a:spcAft>
                <a:buClrTx/>
                <a:buSzTx/>
                <a:buFontTx/>
                <a:buNone/>
                <a:tabLst>
                  <a:tab pos="1309603" algn="l"/>
                </a:tabLst>
                <a:defRPr/>
              </a:pPr>
              <a:t>6</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
        <p:nvSpPr>
          <p:cNvPr id="7" name="Text Placeholder 6">
            <a:extLst>
              <a:ext uri="{FF2B5EF4-FFF2-40B4-BE49-F238E27FC236}">
                <a16:creationId xmlns:a16="http://schemas.microsoft.com/office/drawing/2014/main" id="{E26898AF-7A03-F140-B7B4-6BF59FD40A8E}"/>
              </a:ext>
            </a:extLst>
          </p:cNvPr>
          <p:cNvSpPr>
            <a:spLocks noGrp="1"/>
          </p:cNvSpPr>
          <p:nvPr>
            <p:ph type="body" sz="quarter" idx="11"/>
          </p:nvPr>
        </p:nvSpPr>
        <p:spPr>
          <a:xfrm>
            <a:off x="371475" y="1876416"/>
            <a:ext cx="5686987" cy="923330"/>
          </a:xfrm>
        </p:spPr>
        <p:txBody>
          <a:bodyPr>
            <a:spAutoFit/>
          </a:bodyPr>
          <a:lstStyle/>
          <a:p>
            <a:r>
              <a:rPr lang="en-US" dirty="0"/>
              <a:t>Without proper spending controls on the “small stuff,” IT resource capacity constraints can be exacerbated.</a:t>
            </a:r>
          </a:p>
        </p:txBody>
      </p:sp>
      <p:sp>
        <p:nvSpPr>
          <p:cNvPr id="8" name="Text Placeholder 7">
            <a:extLst>
              <a:ext uri="{FF2B5EF4-FFF2-40B4-BE49-F238E27FC236}">
                <a16:creationId xmlns:a16="http://schemas.microsoft.com/office/drawing/2014/main" id="{EF0A2FEC-8B02-6D42-864C-B8720FDC6A82}"/>
              </a:ext>
            </a:extLst>
          </p:cNvPr>
          <p:cNvSpPr>
            <a:spLocks noGrp="1"/>
          </p:cNvSpPr>
          <p:nvPr>
            <p:ph type="body" sz="quarter" idx="12"/>
          </p:nvPr>
        </p:nvSpPr>
        <p:spPr>
          <a:xfrm>
            <a:off x="477441" y="2961662"/>
            <a:ext cx="4754959" cy="2872581"/>
          </a:xfrm>
        </p:spPr>
        <p:txBody>
          <a:bodyPr lIns="90000" rIns="90000">
            <a:spAutoFit/>
          </a:bodyPr>
          <a:lstStyle/>
          <a:p>
            <a:pPr marL="285750" indent="-285750">
              <a:lnSpc>
                <a:spcPct val="100000"/>
              </a:lnSpc>
              <a:spcAft>
                <a:spcPts val="600"/>
              </a:spcAft>
              <a:buFont typeface="Arial" panose="020B0604020202020204" pitchFamily="34" charset="0"/>
              <a:buChar char="•"/>
            </a:pPr>
            <a:r>
              <a:rPr lang="en-US" sz="1600" dirty="0"/>
              <a:t>Many of the small projects that occupy IT’s time are not initiated through official channels (e.g. the PMO), nor do they bubble up to the level of portfolio governance and visibility. </a:t>
            </a:r>
          </a:p>
          <a:p>
            <a:pPr marL="285750" indent="-285750">
              <a:lnSpc>
                <a:spcPct val="100000"/>
              </a:lnSpc>
              <a:spcAft>
                <a:spcPts val="600"/>
              </a:spcAft>
              <a:buFont typeface="Arial" panose="020B0604020202020204" pitchFamily="34" charset="0"/>
              <a:buChar char="•"/>
            </a:pPr>
            <a:r>
              <a:rPr lang="en-US" sz="1600" dirty="0"/>
              <a:t>As a result, the resource consumption of these projects largely escapes the oversight of senior leadership. </a:t>
            </a:r>
          </a:p>
          <a:p>
            <a:pPr marL="285750" indent="-285750">
              <a:lnSpc>
                <a:spcPct val="100000"/>
              </a:lnSpc>
              <a:spcAft>
                <a:spcPts val="600"/>
              </a:spcAft>
              <a:buFont typeface="Arial" panose="020B0604020202020204" pitchFamily="34" charset="0"/>
              <a:buChar char="•"/>
            </a:pPr>
            <a:r>
              <a:rPr lang="en-US" sz="1600" dirty="0"/>
              <a:t>When major projects are being approved and prioritized, they are done so without any insight into the capacity footprint of these smaller, emergent, team-specific projects</a:t>
            </a:r>
            <a:r>
              <a:rPr lang="en-US" dirty="0"/>
              <a:t>.</a:t>
            </a:r>
          </a:p>
        </p:txBody>
      </p:sp>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7" y="530020"/>
            <a:ext cx="4760818" cy="1184479"/>
          </a:xfrm>
        </p:spPr>
        <p:txBody>
          <a:bodyPr/>
          <a:lstStyle/>
          <a:p>
            <a:r>
              <a:rPr lang="en-US" dirty="0"/>
              <a:t>A lack of visibility hurts projects</a:t>
            </a:r>
          </a:p>
        </p:txBody>
      </p:sp>
      <p:sp>
        <p:nvSpPr>
          <p:cNvPr id="26" name="Text Placeholder 6">
            <a:extLst>
              <a:ext uri="{FF2B5EF4-FFF2-40B4-BE49-F238E27FC236}">
                <a16:creationId xmlns:a16="http://schemas.microsoft.com/office/drawing/2014/main" id="{8FE447AE-0CDE-824F-B5DA-9CAAFB86E048}"/>
              </a:ext>
            </a:extLst>
          </p:cNvPr>
          <p:cNvSpPr txBox="1">
            <a:spLocks/>
          </p:cNvSpPr>
          <p:nvPr/>
        </p:nvSpPr>
        <p:spPr>
          <a:xfrm>
            <a:off x="6368256" y="690564"/>
            <a:ext cx="5686987" cy="456696"/>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848585"/>
                </a:solidFill>
                <a:effectLst/>
                <a:uLnTx/>
                <a:uFillTx/>
                <a:latin typeface="Montserrat SemiBold" pitchFamily="2" charset="77"/>
                <a:ea typeface="+mn-ea"/>
                <a:cs typeface="Arial" panose="020B0604020202020204" pitchFamily="34" charset="0"/>
              </a:rPr>
              <a:t>Organizations that lack effective capacity planning have:*</a:t>
            </a:r>
          </a:p>
        </p:txBody>
      </p:sp>
      <p:grpSp>
        <p:nvGrpSpPr>
          <p:cNvPr id="14" name="Group 13">
            <a:extLst>
              <a:ext uri="{FF2B5EF4-FFF2-40B4-BE49-F238E27FC236}">
                <a16:creationId xmlns:a16="http://schemas.microsoft.com/office/drawing/2014/main" id="{4FFA5921-D735-4365-9FFB-2655C3B6F4D5}"/>
              </a:ext>
            </a:extLst>
          </p:cNvPr>
          <p:cNvGrpSpPr/>
          <p:nvPr/>
        </p:nvGrpSpPr>
        <p:grpSpPr>
          <a:xfrm>
            <a:off x="6218063" y="1405063"/>
            <a:ext cx="5201304" cy="1759566"/>
            <a:chOff x="6218063" y="1405063"/>
            <a:chExt cx="5201304" cy="1759566"/>
          </a:xfrm>
        </p:grpSpPr>
        <p:sp>
          <p:nvSpPr>
            <p:cNvPr id="18" name="Text Placeholder 7">
              <a:extLst>
                <a:ext uri="{FF2B5EF4-FFF2-40B4-BE49-F238E27FC236}">
                  <a16:creationId xmlns:a16="http://schemas.microsoft.com/office/drawing/2014/main" id="{6AA867C5-EFF8-6D47-A450-0A2EEDAF523F}"/>
                </a:ext>
              </a:extLst>
            </p:cNvPr>
            <p:cNvSpPr txBox="1">
              <a:spLocks/>
            </p:cNvSpPr>
            <p:nvPr/>
          </p:nvSpPr>
          <p:spPr>
            <a:xfrm>
              <a:off x="8489640" y="2056594"/>
              <a:ext cx="2929727" cy="281487"/>
            </a:xfrm>
            <a:prstGeom prst="rect">
              <a:avLst/>
            </a:prstGeom>
          </p:spPr>
          <p:txBody>
            <a:bodyPr wrap="square" lIns="0" tIns="0" rIns="0" bIns="0" numCol="1" spcCol="360000">
              <a:sp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en-CA" sz="1600" b="0" i="0" u="none" strike="noStrike" kern="1200" cap="none" spc="0" normalizeH="0" baseline="0" noProof="0" dirty="0">
                  <a:ln>
                    <a:noFill/>
                  </a:ln>
                  <a:solidFill>
                    <a:srgbClr val="4A4A4A"/>
                  </a:solidFill>
                  <a:effectLst/>
                  <a:uLnTx/>
                  <a:uFillTx/>
                  <a:latin typeface="Montserrat Light" pitchFamily="2" charset="77"/>
                  <a:ea typeface="+mn-ea"/>
                </a:rPr>
                <a:t>Overcommitted resources</a:t>
              </a:r>
            </a:p>
          </p:txBody>
        </p:sp>
        <p:pic>
          <p:nvPicPr>
            <p:cNvPr id="4" name="Picture 3">
              <a:extLst>
                <a:ext uri="{FF2B5EF4-FFF2-40B4-BE49-F238E27FC236}">
                  <a16:creationId xmlns:a16="http://schemas.microsoft.com/office/drawing/2014/main" id="{EBBDBF16-228A-4AAE-9780-6C7479EECDE6}"/>
                </a:ext>
              </a:extLst>
            </p:cNvPr>
            <p:cNvPicPr>
              <a:picLocks noChangeAspect="1"/>
            </p:cNvPicPr>
            <p:nvPr/>
          </p:nvPicPr>
          <p:blipFill>
            <a:blip r:embed="rId2"/>
            <a:stretch>
              <a:fillRect/>
            </a:stretch>
          </p:blipFill>
          <p:spPr>
            <a:xfrm>
              <a:off x="6218063" y="1405063"/>
              <a:ext cx="2669172" cy="1759566"/>
            </a:xfrm>
            <a:prstGeom prst="rect">
              <a:avLst/>
            </a:prstGeom>
          </p:spPr>
        </p:pic>
      </p:grpSp>
      <p:grpSp>
        <p:nvGrpSpPr>
          <p:cNvPr id="11" name="Group 10">
            <a:extLst>
              <a:ext uri="{FF2B5EF4-FFF2-40B4-BE49-F238E27FC236}">
                <a16:creationId xmlns:a16="http://schemas.microsoft.com/office/drawing/2014/main" id="{4B06ABB9-757D-474C-9810-C9DFCCE72747}"/>
              </a:ext>
            </a:extLst>
          </p:cNvPr>
          <p:cNvGrpSpPr/>
          <p:nvPr/>
        </p:nvGrpSpPr>
        <p:grpSpPr>
          <a:xfrm>
            <a:off x="6858000" y="2827249"/>
            <a:ext cx="5589422" cy="1759566"/>
            <a:chOff x="6858000" y="2713702"/>
            <a:chExt cx="5589422" cy="1759566"/>
          </a:xfrm>
        </p:grpSpPr>
        <p:pic>
          <p:nvPicPr>
            <p:cNvPr id="5" name="Picture 4">
              <a:extLst>
                <a:ext uri="{FF2B5EF4-FFF2-40B4-BE49-F238E27FC236}">
                  <a16:creationId xmlns:a16="http://schemas.microsoft.com/office/drawing/2014/main" id="{0B5FC787-5BE6-4BA9-878B-48454B988C67}"/>
                </a:ext>
              </a:extLst>
            </p:cNvPr>
            <p:cNvPicPr>
              <a:picLocks noChangeAspect="1"/>
            </p:cNvPicPr>
            <p:nvPr/>
          </p:nvPicPr>
          <p:blipFill>
            <a:blip r:embed="rId3"/>
            <a:stretch>
              <a:fillRect/>
            </a:stretch>
          </p:blipFill>
          <p:spPr>
            <a:xfrm>
              <a:off x="9778250" y="2713702"/>
              <a:ext cx="2669172" cy="1759566"/>
            </a:xfrm>
            <a:prstGeom prst="rect">
              <a:avLst/>
            </a:prstGeom>
          </p:spPr>
        </p:pic>
        <p:sp>
          <p:nvSpPr>
            <p:cNvPr id="20" name="Text Placeholder 7">
              <a:extLst>
                <a:ext uri="{FF2B5EF4-FFF2-40B4-BE49-F238E27FC236}">
                  <a16:creationId xmlns:a16="http://schemas.microsoft.com/office/drawing/2014/main" id="{292F7A20-AA41-4E60-A224-20F060FBFAA1}"/>
                </a:ext>
              </a:extLst>
            </p:cNvPr>
            <p:cNvSpPr txBox="1">
              <a:spLocks/>
            </p:cNvSpPr>
            <p:nvPr/>
          </p:nvSpPr>
          <p:spPr>
            <a:xfrm>
              <a:off x="6858000" y="3454941"/>
              <a:ext cx="3393278" cy="281487"/>
            </a:xfrm>
            <a:prstGeom prst="rect">
              <a:avLst/>
            </a:prstGeom>
          </p:spPr>
          <p:txBody>
            <a:bodyPr wrap="square" lIns="0" tIns="0" rIns="0" bIns="0" numCol="1" spcCol="360000">
              <a:sp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en-CA" sz="1600" b="0" i="0" u="none" strike="noStrike" kern="1200" cap="none" spc="0" normalizeH="0" baseline="0" noProof="0" dirty="0">
                  <a:ln>
                    <a:noFill/>
                  </a:ln>
                  <a:solidFill>
                    <a:srgbClr val="4A4A4A"/>
                  </a:solidFill>
                  <a:effectLst/>
                  <a:uLnTx/>
                  <a:uFillTx/>
                  <a:latin typeface="Montserrat Light" pitchFamily="2" charset="77"/>
                  <a:ea typeface="+mn-ea"/>
                </a:rPr>
                <a:t>An inability to prioritize resources</a:t>
              </a:r>
            </a:p>
          </p:txBody>
        </p:sp>
      </p:grpSp>
      <p:grpSp>
        <p:nvGrpSpPr>
          <p:cNvPr id="10" name="Group 9">
            <a:extLst>
              <a:ext uri="{FF2B5EF4-FFF2-40B4-BE49-F238E27FC236}">
                <a16:creationId xmlns:a16="http://schemas.microsoft.com/office/drawing/2014/main" id="{5BEAA26C-74A9-4286-80B6-714A538F7E5B}"/>
              </a:ext>
            </a:extLst>
          </p:cNvPr>
          <p:cNvGrpSpPr/>
          <p:nvPr/>
        </p:nvGrpSpPr>
        <p:grpSpPr>
          <a:xfrm>
            <a:off x="6228809" y="4249434"/>
            <a:ext cx="5335020" cy="1759566"/>
            <a:chOff x="6228809" y="4249434"/>
            <a:chExt cx="5335020" cy="1759566"/>
          </a:xfrm>
        </p:grpSpPr>
        <p:pic>
          <p:nvPicPr>
            <p:cNvPr id="9" name="Picture 8">
              <a:extLst>
                <a:ext uri="{FF2B5EF4-FFF2-40B4-BE49-F238E27FC236}">
                  <a16:creationId xmlns:a16="http://schemas.microsoft.com/office/drawing/2014/main" id="{6EEBDC07-34B0-4751-9FF7-1811B1EB4BA3}"/>
                </a:ext>
              </a:extLst>
            </p:cNvPr>
            <p:cNvPicPr>
              <a:picLocks noChangeAspect="1"/>
            </p:cNvPicPr>
            <p:nvPr/>
          </p:nvPicPr>
          <p:blipFill>
            <a:blip r:embed="rId4"/>
            <a:stretch>
              <a:fillRect/>
            </a:stretch>
          </p:blipFill>
          <p:spPr>
            <a:xfrm>
              <a:off x="6228809" y="4249434"/>
              <a:ext cx="2669172" cy="1759566"/>
            </a:xfrm>
            <a:prstGeom prst="rect">
              <a:avLst/>
            </a:prstGeom>
          </p:spPr>
        </p:pic>
        <p:sp>
          <p:nvSpPr>
            <p:cNvPr id="21" name="Text Placeholder 7">
              <a:extLst>
                <a:ext uri="{FF2B5EF4-FFF2-40B4-BE49-F238E27FC236}">
                  <a16:creationId xmlns:a16="http://schemas.microsoft.com/office/drawing/2014/main" id="{67335901-5340-411A-81A6-217DCD246AD4}"/>
                </a:ext>
              </a:extLst>
            </p:cNvPr>
            <p:cNvSpPr txBox="1">
              <a:spLocks/>
            </p:cNvSpPr>
            <p:nvPr/>
          </p:nvSpPr>
          <p:spPr>
            <a:xfrm>
              <a:off x="8489640" y="4988474"/>
              <a:ext cx="3074189" cy="281487"/>
            </a:xfrm>
            <a:prstGeom prst="rect">
              <a:avLst/>
            </a:prstGeom>
          </p:spPr>
          <p:txBody>
            <a:bodyPr wrap="square" lIns="0" tIns="0" rIns="0" bIns="0" numCol="1" spcCol="360000">
              <a:sp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4A4A4A"/>
                  </a:solidFill>
                  <a:effectLst/>
                  <a:uLnTx/>
                  <a:uFillTx/>
                  <a:latin typeface="Montserrat Light" pitchFamily="2" charset="77"/>
                  <a:ea typeface="+mn-ea"/>
                </a:rPr>
                <a:t>Inaccurate resource estimates</a:t>
              </a:r>
              <a:endParaRPr kumimoji="0" lang="en-CA" sz="1600" b="0" i="0" u="none" strike="noStrike" kern="1200" cap="none" spc="0" normalizeH="0" baseline="0" noProof="0" dirty="0">
                <a:ln>
                  <a:noFill/>
                </a:ln>
                <a:solidFill>
                  <a:srgbClr val="4A4A4A"/>
                </a:solidFill>
                <a:effectLst/>
                <a:uLnTx/>
                <a:uFillTx/>
                <a:latin typeface="Montserrat Light" pitchFamily="2" charset="77"/>
                <a:ea typeface="+mn-ea"/>
              </a:endParaRPr>
            </a:p>
          </p:txBody>
        </p:sp>
      </p:grpSp>
      <p:sp>
        <p:nvSpPr>
          <p:cNvPr id="22" name="Text Placeholder 7">
            <a:extLst>
              <a:ext uri="{FF2B5EF4-FFF2-40B4-BE49-F238E27FC236}">
                <a16:creationId xmlns:a16="http://schemas.microsoft.com/office/drawing/2014/main" id="{1ED23088-BE7A-46FF-9070-2DFB02BC0969}"/>
              </a:ext>
            </a:extLst>
          </p:cNvPr>
          <p:cNvSpPr txBox="1">
            <a:spLocks/>
          </p:cNvSpPr>
          <p:nvPr/>
        </p:nvSpPr>
        <p:spPr>
          <a:xfrm>
            <a:off x="8806982" y="5878331"/>
            <a:ext cx="3074189" cy="268856"/>
          </a:xfrm>
          <a:prstGeom prst="rect">
            <a:avLst/>
          </a:prstGeom>
        </p:spPr>
        <p:txBody>
          <a:bodyPr wrap="square" lIns="0" tIns="0" rIns="0" bIns="0" numCol="1" spcCol="360000" anchor="ctr">
            <a:sp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ts val="2400"/>
              </a:lnSpc>
              <a:spcBef>
                <a:spcPts val="100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srgbClr val="4A4A4A"/>
                </a:solidFill>
                <a:effectLst/>
                <a:uLnTx/>
                <a:uFillTx/>
                <a:latin typeface="Montserrat Light" pitchFamily="2" charset="77"/>
                <a:ea typeface="+mn-ea"/>
              </a:rPr>
              <a:t>*Karen Anderson, 2016</a:t>
            </a:r>
            <a:endParaRPr kumimoji="0" lang="en-CA" sz="1050" b="0" i="0" u="none" strike="noStrike" kern="1200" cap="none" spc="0" normalizeH="0" baseline="0" noProof="0" dirty="0">
              <a:ln>
                <a:noFill/>
              </a:ln>
              <a:solidFill>
                <a:srgbClr val="4A4A4A"/>
              </a:solidFill>
              <a:effectLst/>
              <a:uLnTx/>
              <a:uFillTx/>
              <a:latin typeface="Montserrat Light" pitchFamily="2" charset="77"/>
              <a:ea typeface="+mn-ea"/>
            </a:endParaRPr>
          </a:p>
        </p:txBody>
      </p:sp>
      <p:sp>
        <p:nvSpPr>
          <p:cNvPr id="19" name="Slide Number Placeholder 1">
            <a:extLst>
              <a:ext uri="{FF2B5EF4-FFF2-40B4-BE49-F238E27FC236}">
                <a16:creationId xmlns:a16="http://schemas.microsoft.com/office/drawing/2014/main" id="{5D9C295C-5613-4603-B911-1DA6725D5C7A}"/>
              </a:ext>
            </a:extLst>
          </p:cNvPr>
          <p:cNvSpPr txBox="1">
            <a:spLocks/>
          </p:cNvSpPr>
          <p:nvPr/>
        </p:nvSpPr>
        <p:spPr>
          <a:xfrm>
            <a:off x="354105" y="6453854"/>
            <a:ext cx="2240706" cy="121252"/>
          </a:xfrm>
          <a:prstGeom prst="rect">
            <a:avLst/>
          </a:prstGeom>
        </p:spPr>
        <p:txBody>
          <a:bodyPr wrap="square" lIns="0" tIns="0" rIns="0" bIns="0">
            <a:noAutofit/>
          </a:bodyPr>
          <a:lstStyle>
            <a:defPPr>
              <a:defRPr lang="en-US"/>
            </a:defPPr>
            <a:lvl1pPr marL="0" algn="r" defTabSz="554492" rtl="0" eaLnBrk="1" latinLnBrk="0" hangingPunct="1">
              <a:defRPr sz="788" b="0" i="0" kern="1200" spc="0" baseline="0">
                <a:solidFill>
                  <a:srgbClr val="636363"/>
                </a:solidFill>
                <a:latin typeface="Exo" pitchFamily="2" charset="77"/>
                <a:ea typeface="+mn-ea"/>
                <a:cs typeface="Arial"/>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L="7701" algn="l">
              <a:spcBef>
                <a:spcPts val="161"/>
              </a:spcBef>
              <a:tabLst>
                <a:tab pos="1309603" algn="l"/>
              </a:tabLst>
              <a:defRPr/>
            </a:pPr>
            <a:r>
              <a:rPr lang="en-CA" spc="-15" dirty="0"/>
              <a:t>Executive Brief</a:t>
            </a:r>
            <a:endParaRPr spc="-15" dirty="0"/>
          </a:p>
        </p:txBody>
      </p:sp>
    </p:spTree>
    <p:extLst>
      <p:ext uri="{BB962C8B-B14F-4D97-AF65-F5344CB8AC3E}">
        <p14:creationId xmlns:p14="http://schemas.microsoft.com/office/powerpoint/2010/main" val="448926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768F3C-E1ED-C24E-89D8-25C92C93AB42}"/>
              </a:ext>
            </a:extLst>
          </p:cNvPr>
          <p:cNvSpPr>
            <a:spLocks noGrp="1"/>
          </p:cNvSpPr>
          <p:nvPr>
            <p:ph type="sldNum" sz="quarter" idx="4"/>
          </p:nvPr>
        </p:nvSpPr>
        <p:spPr/>
        <p:txBody>
          <a:bodyPr/>
          <a:lstStyle/>
          <a:p>
            <a:pPr marL="7701" marR="0" lvl="0" indent="0" algn="r" defTabSz="554492" rtl="0" eaLnBrk="1" fontAlgn="auto" latinLnBrk="0" hangingPunct="1">
              <a:lnSpc>
                <a:spcPct val="100000"/>
              </a:lnSpc>
              <a:spcBef>
                <a:spcPts val="161"/>
              </a:spcBef>
              <a:spcAft>
                <a:spcPts val="0"/>
              </a:spcAft>
              <a:buClrTx/>
              <a:buSzTx/>
              <a:buFontTx/>
              <a:buNone/>
              <a:tabLst>
                <a:tab pos="1309603" algn="l"/>
              </a:tabLst>
              <a:defRPr/>
            </a:pPr>
            <a:r>
              <a:rPr kumimoji="0" lang="en-CA" sz="788" b="0" i="0" u="none" strike="noStrike" kern="1200" cap="none" spc="0" normalizeH="0" baseline="0" noProof="0" dirty="0">
                <a:ln>
                  <a:noFill/>
                </a:ln>
                <a:solidFill>
                  <a:srgbClr val="858585"/>
                </a:solidFill>
                <a:effectLst/>
                <a:uLnTx/>
                <a:uFillTx/>
                <a:latin typeface="Exo" pitchFamily="2" charset="77"/>
                <a:ea typeface="+mn-ea"/>
                <a:cs typeface="Arial"/>
              </a:rPr>
              <a:t>Info-Tech Research Group   |   </a:t>
            </a:r>
            <a:fld id="{81D60167-4931-47E6-BA6A-407CBD079E47}" type="slidenum">
              <a:rPr kumimoji="0" sz="788" b="0" i="0" u="none" strike="noStrike" kern="1200" cap="none" spc="0" normalizeH="0" baseline="0" noProof="0" smtClean="0">
                <a:ln>
                  <a:noFill/>
                </a:ln>
                <a:solidFill>
                  <a:srgbClr val="858585"/>
                </a:solidFill>
                <a:effectLst/>
                <a:uLnTx/>
                <a:uFillTx/>
                <a:latin typeface="Exo" pitchFamily="2" charset="77"/>
                <a:ea typeface="+mn-ea"/>
                <a:cs typeface="Arial" panose="020B0604020202020204" pitchFamily="34" charset="0"/>
              </a:rPr>
              <a:pPr marL="7701" marR="0" lvl="0" indent="0" algn="r" defTabSz="554492" rtl="0" eaLnBrk="1" fontAlgn="auto" latinLnBrk="0" hangingPunct="1">
                <a:lnSpc>
                  <a:spcPct val="100000"/>
                </a:lnSpc>
                <a:spcBef>
                  <a:spcPts val="161"/>
                </a:spcBef>
                <a:spcAft>
                  <a:spcPts val="0"/>
                </a:spcAft>
                <a:buClrTx/>
                <a:buSzTx/>
                <a:buFontTx/>
                <a:buNone/>
                <a:tabLst>
                  <a:tab pos="1309603" algn="l"/>
                </a:tabLst>
                <a:defRPr/>
              </a:pPr>
              <a:t>7</a:t>
            </a:fld>
            <a:endParaRPr kumimoji="0" sz="788" b="0" i="0" u="none" strike="noStrike" kern="1200" cap="none" spc="0" normalizeH="0" baseline="0" noProof="0" dirty="0">
              <a:ln>
                <a:noFill/>
              </a:ln>
              <a:solidFill>
                <a:srgbClr val="858585"/>
              </a:solidFill>
              <a:effectLst/>
              <a:uLnTx/>
              <a:uFillTx/>
              <a:latin typeface="Exo" pitchFamily="2" charset="77"/>
              <a:ea typeface="+mn-ea"/>
              <a:cs typeface="Arial" panose="020B0604020202020204" pitchFamily="34" charset="0"/>
            </a:endParaRPr>
          </a:p>
        </p:txBody>
      </p:sp>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5" y="530020"/>
            <a:ext cx="11536207" cy="1143797"/>
          </a:xfrm>
        </p:spPr>
        <p:txBody>
          <a:bodyPr/>
          <a:lstStyle/>
          <a:p>
            <a:r>
              <a:rPr lang="en-US" dirty="0"/>
              <a:t>Better visibility starts with better project categorizations</a:t>
            </a:r>
          </a:p>
        </p:txBody>
      </p:sp>
      <p:sp>
        <p:nvSpPr>
          <p:cNvPr id="9" name="Text Placeholder 3">
            <a:extLst>
              <a:ext uri="{FF2B5EF4-FFF2-40B4-BE49-F238E27FC236}">
                <a16:creationId xmlns:a16="http://schemas.microsoft.com/office/drawing/2014/main" id="{99E10B36-B983-404C-8FC8-A9AE3A29DD37}"/>
              </a:ext>
            </a:extLst>
          </p:cNvPr>
          <p:cNvSpPr>
            <a:spLocks noGrp="1"/>
          </p:cNvSpPr>
          <p:nvPr>
            <p:ph type="body" sz="quarter" idx="11"/>
          </p:nvPr>
        </p:nvSpPr>
        <p:spPr>
          <a:xfrm>
            <a:off x="331453" y="1932806"/>
            <a:ext cx="3649063" cy="861774"/>
          </a:xfrm>
        </p:spPr>
        <p:txBody>
          <a:bodyPr wrap="square" lIns="90000" rIns="90000">
            <a:spAutoFit/>
          </a:bodyPr>
          <a:lstStyle/>
          <a:p>
            <a:pPr>
              <a:lnSpc>
                <a:spcPct val="100000"/>
              </a:lnSpc>
              <a:spcAft>
                <a:spcPts val="600"/>
              </a:spcAft>
            </a:pPr>
            <a:r>
              <a:rPr lang="en-CA" sz="1400" dirty="0">
                <a:solidFill>
                  <a:srgbClr val="717171"/>
                </a:solidFill>
              </a:rPr>
              <a:t>Because they typically fall outside of PMO governance standards, small projects are often improperly categorized as non-project work. </a:t>
            </a:r>
          </a:p>
        </p:txBody>
      </p:sp>
      <p:graphicFrame>
        <p:nvGraphicFramePr>
          <p:cNvPr id="11" name="Diagram 10">
            <a:extLst>
              <a:ext uri="{FF2B5EF4-FFF2-40B4-BE49-F238E27FC236}">
                <a16:creationId xmlns:a16="http://schemas.microsoft.com/office/drawing/2014/main" id="{2ADA0ACD-B68B-4784-9AC3-6A3D5DCA227B}"/>
              </a:ext>
            </a:extLst>
          </p:cNvPr>
          <p:cNvGraphicFramePr/>
          <p:nvPr>
            <p:extLst>
              <p:ext uri="{D42A27DB-BD31-4B8C-83A1-F6EECF244321}">
                <p14:modId xmlns:p14="http://schemas.microsoft.com/office/powerpoint/2010/main" val="3310970869"/>
              </p:ext>
            </p:extLst>
          </p:nvPr>
        </p:nvGraphicFramePr>
        <p:xfrm>
          <a:off x="613323" y="1895097"/>
          <a:ext cx="10966942" cy="1626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ular Callout 16">
            <a:extLst>
              <a:ext uri="{FF2B5EF4-FFF2-40B4-BE49-F238E27FC236}">
                <a16:creationId xmlns:a16="http://schemas.microsoft.com/office/drawing/2014/main" id="{F6C121E4-B9FE-4B36-B324-C23D43EAC1B3}"/>
              </a:ext>
            </a:extLst>
          </p:cNvPr>
          <p:cNvSpPr/>
          <p:nvPr/>
        </p:nvSpPr>
        <p:spPr>
          <a:xfrm>
            <a:off x="4167847" y="3949186"/>
            <a:ext cx="3857894" cy="2173310"/>
          </a:xfrm>
          <a:prstGeom prst="rect">
            <a:avLst/>
          </a:prstGeom>
          <a:solidFill>
            <a:schemeClr val="bg1"/>
          </a:solidFill>
          <a:ln w="25400">
            <a:solidFill>
              <a:schemeClr val="accent5"/>
            </a:solidFill>
          </a:ln>
          <a:effectLst>
            <a:outerShdw blurRad="254000" sx="105000" sy="105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spcAft>
                <a:spcPts val="600"/>
              </a:spcAft>
            </a:pPr>
            <a:r>
              <a:rPr lang="en-US" sz="1400" b="1" dirty="0">
                <a:solidFill>
                  <a:schemeClr val="tx1"/>
                </a:solidFill>
                <a:latin typeface="Roboto Condensed Light" panose="02000000000000000000" pitchFamily="2" charset="0"/>
              </a:rPr>
              <a:t>Common Characteristics: </a:t>
            </a:r>
            <a:r>
              <a:rPr lang="en-US" sz="1400" dirty="0">
                <a:solidFill>
                  <a:schemeClr val="tx1"/>
                </a:solidFill>
                <a:latin typeface="Roboto Condensed Light" panose="02000000000000000000" pitchFamily="2" charset="0"/>
              </a:rPr>
              <a:t>This category of work is much harder to characterize than the simple project/non-project dichotomies found in the boxes on the left and the right. </a:t>
            </a:r>
          </a:p>
          <a:p>
            <a:pPr>
              <a:spcAft>
                <a:spcPts val="600"/>
              </a:spcAft>
            </a:pPr>
            <a:r>
              <a:rPr lang="en-US" sz="1400" dirty="0">
                <a:solidFill>
                  <a:schemeClr val="tx1"/>
                </a:solidFill>
                <a:latin typeface="Roboto Condensed Light" panose="02000000000000000000" pitchFamily="2" charset="0"/>
              </a:rPr>
              <a:t>What we’re calling day-to-day projects in this research tend to have an in-between quality, having elements of both project and non-project work.</a:t>
            </a:r>
          </a:p>
          <a:p>
            <a:pPr>
              <a:spcAft>
                <a:spcPts val="600"/>
              </a:spcAft>
            </a:pPr>
            <a:r>
              <a:rPr lang="en-US" sz="1400" dirty="0">
                <a:solidFill>
                  <a:schemeClr val="tx1"/>
                </a:solidFill>
                <a:latin typeface="Roboto Condensed Light" panose="02000000000000000000" pitchFamily="2" charset="0"/>
              </a:rPr>
              <a:t>This makes defining this category of work in a standard and repeatable way much more difficult.</a:t>
            </a:r>
            <a:endParaRPr lang="en-CA" sz="1400" dirty="0">
              <a:solidFill>
                <a:schemeClr val="tx1"/>
              </a:solidFill>
              <a:latin typeface="Roboto Condensed Light" panose="02000000000000000000" pitchFamily="2" charset="0"/>
            </a:endParaRPr>
          </a:p>
        </p:txBody>
      </p:sp>
      <p:cxnSp>
        <p:nvCxnSpPr>
          <p:cNvPr id="15" name="Straight Connector 14">
            <a:extLst>
              <a:ext uri="{FF2B5EF4-FFF2-40B4-BE49-F238E27FC236}">
                <a16:creationId xmlns:a16="http://schemas.microsoft.com/office/drawing/2014/main" id="{B0126B5D-560A-44C6-B871-93D1BE8F6A59}"/>
              </a:ext>
            </a:extLst>
          </p:cNvPr>
          <p:cNvCxnSpPr>
            <a:cxnSpLocks/>
          </p:cNvCxnSpPr>
          <p:nvPr/>
        </p:nvCxnSpPr>
        <p:spPr>
          <a:xfrm>
            <a:off x="6096794" y="3509354"/>
            <a:ext cx="0" cy="396000"/>
          </a:xfrm>
          <a:prstGeom prst="line">
            <a:avLst/>
          </a:prstGeom>
          <a:ln w="222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ular Callout 16">
            <a:extLst>
              <a:ext uri="{FF2B5EF4-FFF2-40B4-BE49-F238E27FC236}">
                <a16:creationId xmlns:a16="http://schemas.microsoft.com/office/drawing/2014/main" id="{418791EF-7559-49E0-9EF3-FDCC54096B23}"/>
              </a:ext>
            </a:extLst>
          </p:cNvPr>
          <p:cNvSpPr/>
          <p:nvPr/>
        </p:nvSpPr>
        <p:spPr>
          <a:xfrm>
            <a:off x="8263901" y="3204753"/>
            <a:ext cx="3627398" cy="2917743"/>
          </a:xfrm>
          <a:prstGeom prst="rect">
            <a:avLst/>
          </a:prstGeom>
          <a:solidFill>
            <a:schemeClr val="bg1">
              <a:lumMod val="95000"/>
              <a:alpha val="22000"/>
            </a:schemeClr>
          </a:solidFill>
          <a:ln>
            <a:solidFill>
              <a:schemeClr val="accent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CA" sz="1400" b="1" dirty="0">
                <a:solidFill>
                  <a:schemeClr val="tx1"/>
                </a:solidFill>
                <a:latin typeface="Roboto Condensed Light" panose="02000000000000000000" pitchFamily="2" charset="0"/>
                <a:ea typeface="Roboto Condensed Light" panose="02000000000000000000" pitchFamily="2" charset="0"/>
              </a:rPr>
              <a:t>Common Characteristics: </a:t>
            </a:r>
          </a:p>
          <a:p>
            <a:pPr marL="363538" indent="-285750">
              <a:spcAft>
                <a:spcPts val="600"/>
              </a:spcAft>
              <a:buFont typeface="Arial" panose="020B0604020202020204" pitchFamily="34" charset="0"/>
              <a:buChar char="•"/>
            </a:pPr>
            <a:r>
              <a:rPr lang="en-CA" sz="1400" dirty="0">
                <a:solidFill>
                  <a:schemeClr val="tx1"/>
                </a:solidFill>
                <a:latin typeface="Roboto Condensed Light" panose="02000000000000000000" pitchFamily="2" charset="0"/>
                <a:ea typeface="Roboto Condensed Light" panose="02000000000000000000" pitchFamily="2" charset="0"/>
              </a:rPr>
              <a:t>Timebound, temporary, and a one-off.</a:t>
            </a:r>
          </a:p>
          <a:p>
            <a:pPr marL="363538" indent="-285750">
              <a:spcAft>
                <a:spcPts val="600"/>
              </a:spcAft>
              <a:buFont typeface="Arial" panose="020B0604020202020204" pitchFamily="34" charset="0"/>
              <a:buChar char="•"/>
            </a:pPr>
            <a:r>
              <a:rPr lang="en-CA" sz="1400" dirty="0">
                <a:solidFill>
                  <a:schemeClr val="tx1"/>
                </a:solidFill>
                <a:latin typeface="Roboto Condensed Light" panose="02000000000000000000" pitchFamily="2" charset="0"/>
                <a:ea typeface="Roboto Condensed Light" panose="02000000000000000000" pitchFamily="2" charset="0"/>
              </a:rPr>
              <a:t>Uncertainty around outcomes.</a:t>
            </a:r>
          </a:p>
          <a:p>
            <a:pPr marL="363538" indent="-285750">
              <a:spcAft>
                <a:spcPts val="600"/>
              </a:spcAft>
              <a:buFont typeface="Arial" panose="020B0604020202020204" pitchFamily="34" charset="0"/>
              <a:buChar char="•"/>
            </a:pPr>
            <a:r>
              <a:rPr lang="en-CA" sz="1400" dirty="0">
                <a:solidFill>
                  <a:schemeClr val="tx1"/>
                </a:solidFill>
                <a:latin typeface="Roboto Condensed Light" panose="02000000000000000000" pitchFamily="2" charset="0"/>
                <a:ea typeface="Roboto Condensed Light" panose="02000000000000000000" pitchFamily="2" charset="0"/>
              </a:rPr>
              <a:t>Non-repetitive work and sizeable enough to introduce a heightened risk.</a:t>
            </a:r>
          </a:p>
          <a:p>
            <a:pPr marL="363538" indent="-285750">
              <a:spcAft>
                <a:spcPts val="600"/>
              </a:spcAft>
              <a:buFont typeface="Arial" panose="020B0604020202020204" pitchFamily="34" charset="0"/>
              <a:buChar char="•"/>
            </a:pPr>
            <a:r>
              <a:rPr lang="en-CA" sz="1400" dirty="0">
                <a:solidFill>
                  <a:schemeClr val="tx1"/>
                </a:solidFill>
                <a:latin typeface="Roboto Condensed Light" panose="02000000000000000000" pitchFamily="2" charset="0"/>
                <a:ea typeface="Roboto Condensed Light" panose="02000000000000000000" pitchFamily="2" charset="0"/>
              </a:rPr>
              <a:t>Strategic focus, business case informed capital funding, and execution activities driven by a charter.</a:t>
            </a:r>
          </a:p>
          <a:p>
            <a:pPr marL="363538" indent="-285750">
              <a:spcAft>
                <a:spcPts val="600"/>
              </a:spcAft>
              <a:buFont typeface="Arial" panose="020B0604020202020204" pitchFamily="34" charset="0"/>
              <a:buChar char="•"/>
            </a:pPr>
            <a:r>
              <a:rPr lang="en-CA" sz="1400" dirty="0">
                <a:solidFill>
                  <a:schemeClr val="tx1"/>
                </a:solidFill>
                <a:latin typeface="Roboto Condensed Light" panose="02000000000000000000" pitchFamily="2" charset="0"/>
                <a:ea typeface="Roboto Condensed Light" panose="02000000000000000000" pitchFamily="2" charset="0"/>
              </a:rPr>
              <a:t>Introduces change to the organization.</a:t>
            </a:r>
          </a:p>
          <a:p>
            <a:pPr marL="363538" indent="-285750">
              <a:spcAft>
                <a:spcPts val="600"/>
              </a:spcAft>
              <a:buFont typeface="Arial" panose="020B0604020202020204" pitchFamily="34" charset="0"/>
              <a:buChar char="•"/>
            </a:pPr>
            <a:r>
              <a:rPr lang="en-CA" sz="1400" dirty="0">
                <a:solidFill>
                  <a:schemeClr val="tx1"/>
                </a:solidFill>
                <a:latin typeface="Roboto Condensed Light" panose="02000000000000000000" pitchFamily="2" charset="0"/>
                <a:ea typeface="Roboto Condensed Light" panose="02000000000000000000" pitchFamily="2" charset="0"/>
              </a:rPr>
              <a:t>Multiple stakeholders involved and cross-functional resourcing.</a:t>
            </a:r>
            <a:endParaRPr lang="en-CA" sz="1600" dirty="0">
              <a:solidFill>
                <a:schemeClr val="tx1"/>
              </a:solidFill>
              <a:latin typeface="Roboto Condensed Light" panose="02000000000000000000" pitchFamily="2" charset="0"/>
              <a:ea typeface="Roboto Condensed Light" panose="02000000000000000000" pitchFamily="2" charset="0"/>
            </a:endParaRPr>
          </a:p>
        </p:txBody>
      </p:sp>
      <p:sp>
        <p:nvSpPr>
          <p:cNvPr id="17" name="Rectangular Callout 16">
            <a:extLst>
              <a:ext uri="{FF2B5EF4-FFF2-40B4-BE49-F238E27FC236}">
                <a16:creationId xmlns:a16="http://schemas.microsoft.com/office/drawing/2014/main" id="{B939206A-502B-455B-BAF2-B528CE7A4502}"/>
              </a:ext>
            </a:extLst>
          </p:cNvPr>
          <p:cNvSpPr/>
          <p:nvPr/>
        </p:nvSpPr>
        <p:spPr>
          <a:xfrm>
            <a:off x="354106" y="3204753"/>
            <a:ext cx="3626410" cy="2917747"/>
          </a:xfrm>
          <a:prstGeom prst="rect">
            <a:avLst/>
          </a:prstGeom>
          <a:solidFill>
            <a:schemeClr val="bg1">
              <a:lumMod val="95000"/>
              <a:alpha val="22000"/>
            </a:schemeClr>
          </a:solidFill>
          <a:ln>
            <a:solidFill>
              <a:schemeClr val="accent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CA" sz="1400" b="1" dirty="0">
                <a:solidFill>
                  <a:schemeClr val="tx1"/>
                </a:solidFill>
                <a:latin typeface="Roboto Condensed Light" panose="02000000000000000000" pitchFamily="2" charset="0"/>
                <a:ea typeface="Roboto Condensed Light" panose="02000000000000000000" pitchFamily="2" charset="0"/>
              </a:rPr>
              <a:t>Common Characteristics: </a:t>
            </a:r>
          </a:p>
          <a:p>
            <a:pPr marL="363538" indent="-285750">
              <a:spcAft>
                <a:spcPts val="600"/>
              </a:spcAft>
              <a:buFont typeface="Arial" panose="020B0604020202020204" pitchFamily="34" charset="0"/>
              <a:buChar char="•"/>
            </a:pPr>
            <a:r>
              <a:rPr lang="en-CA" sz="1400" dirty="0">
                <a:solidFill>
                  <a:schemeClr val="tx1"/>
                </a:solidFill>
                <a:latin typeface="Roboto Condensed Light" panose="02000000000000000000" pitchFamily="2" charset="0"/>
                <a:ea typeface="Roboto Condensed Light" panose="02000000000000000000" pitchFamily="2" charset="0"/>
              </a:rPr>
              <a:t>Tasks are ongoing and repetitive.</a:t>
            </a:r>
            <a:endParaRPr lang="en-CA" sz="1400" b="1" dirty="0">
              <a:solidFill>
                <a:schemeClr val="tx1"/>
              </a:solidFill>
              <a:latin typeface="Roboto Condensed Light" panose="02000000000000000000" pitchFamily="2" charset="0"/>
              <a:ea typeface="Roboto Condensed Light" panose="02000000000000000000" pitchFamily="2" charset="0"/>
            </a:endParaRPr>
          </a:p>
          <a:p>
            <a:pPr marL="363538" indent="-285750">
              <a:spcAft>
                <a:spcPts val="600"/>
              </a:spcAft>
              <a:buFont typeface="Arial" panose="020B0604020202020204" pitchFamily="34" charset="0"/>
              <a:buChar char="•"/>
            </a:pPr>
            <a:r>
              <a:rPr lang="en-CA" sz="1400" dirty="0">
                <a:solidFill>
                  <a:schemeClr val="tx1"/>
                </a:solidFill>
                <a:latin typeface="Roboto Condensed Light" panose="02000000000000000000" pitchFamily="2" charset="0"/>
                <a:ea typeface="Roboto Condensed Light" panose="02000000000000000000" pitchFamily="2" charset="0"/>
              </a:rPr>
              <a:t>Work is related to maintaining an existing thing, product, or service. </a:t>
            </a:r>
          </a:p>
          <a:p>
            <a:pPr marL="363538" indent="-285750">
              <a:spcAft>
                <a:spcPts val="600"/>
              </a:spcAft>
              <a:buFont typeface="Arial" panose="020B0604020202020204" pitchFamily="34" charset="0"/>
              <a:buChar char="•"/>
            </a:pPr>
            <a:r>
              <a:rPr lang="en-CA" sz="1400" dirty="0">
                <a:solidFill>
                  <a:schemeClr val="tx1"/>
                </a:solidFill>
                <a:latin typeface="Roboto Condensed Light" panose="02000000000000000000" pitchFamily="2" charset="0"/>
                <a:ea typeface="Roboto Condensed Light" panose="02000000000000000000" pitchFamily="2" charset="0"/>
              </a:rPr>
              <a:t>The scope of tasks is small with minimal risk and complexity.</a:t>
            </a:r>
          </a:p>
          <a:p>
            <a:pPr marL="363538" indent="-285750">
              <a:spcAft>
                <a:spcPts val="600"/>
              </a:spcAft>
              <a:buFont typeface="Arial" panose="020B0604020202020204" pitchFamily="34" charset="0"/>
              <a:buChar char="•"/>
            </a:pPr>
            <a:r>
              <a:rPr lang="en-CA" sz="1400" dirty="0">
                <a:solidFill>
                  <a:schemeClr val="tx1"/>
                </a:solidFill>
                <a:latin typeface="Roboto Condensed Light" panose="02000000000000000000" pitchFamily="2" charset="0"/>
                <a:ea typeface="Roboto Condensed Light" panose="02000000000000000000" pitchFamily="2" charset="0"/>
              </a:rPr>
              <a:t>Work is operational or administrative in nature.</a:t>
            </a:r>
          </a:p>
          <a:p>
            <a:pPr marL="363538" indent="-285750">
              <a:spcAft>
                <a:spcPts val="600"/>
              </a:spcAft>
              <a:buFont typeface="Arial" panose="020B0604020202020204" pitchFamily="34" charset="0"/>
              <a:buChar char="•"/>
            </a:pPr>
            <a:r>
              <a:rPr lang="en-CA" sz="1400" dirty="0">
                <a:solidFill>
                  <a:schemeClr val="tx1"/>
                </a:solidFill>
                <a:latin typeface="Roboto Condensed Light" panose="02000000000000000000" pitchFamily="2" charset="0"/>
                <a:ea typeface="Roboto Condensed Light" panose="02000000000000000000" pitchFamily="2" charset="0"/>
              </a:rPr>
              <a:t>Outcomes support the status quo.</a:t>
            </a:r>
          </a:p>
          <a:p>
            <a:pPr marL="363538" indent="-285750">
              <a:spcAft>
                <a:spcPts val="600"/>
              </a:spcAft>
              <a:buFont typeface="Arial" panose="020B0604020202020204" pitchFamily="34" charset="0"/>
              <a:buChar char="•"/>
            </a:pPr>
            <a:r>
              <a:rPr lang="en-CA" sz="1400" dirty="0">
                <a:solidFill>
                  <a:schemeClr val="tx1"/>
                </a:solidFill>
                <a:latin typeface="Roboto Condensed Light" panose="02000000000000000000" pitchFamily="2" charset="0"/>
                <a:ea typeface="Roboto Condensed Light" panose="02000000000000000000" pitchFamily="2" charset="0"/>
              </a:rPr>
              <a:t>Limited stakeholders are involved; work is executed within a specific team/area.</a:t>
            </a:r>
          </a:p>
        </p:txBody>
      </p:sp>
      <p:sp>
        <p:nvSpPr>
          <p:cNvPr id="19" name="Text Placeholder 3">
            <a:extLst>
              <a:ext uri="{FF2B5EF4-FFF2-40B4-BE49-F238E27FC236}">
                <a16:creationId xmlns:a16="http://schemas.microsoft.com/office/drawing/2014/main" id="{4401B152-C7B4-4E4A-88FF-A757A5D57B7F}"/>
              </a:ext>
            </a:extLst>
          </p:cNvPr>
          <p:cNvSpPr txBox="1">
            <a:spLocks/>
          </p:cNvSpPr>
          <p:nvPr/>
        </p:nvSpPr>
        <p:spPr>
          <a:xfrm>
            <a:off x="8263901" y="1717362"/>
            <a:ext cx="3626411" cy="1292662"/>
          </a:xfrm>
          <a:prstGeom prst="rect">
            <a:avLst/>
          </a:prstGeom>
        </p:spPr>
        <p:txBody>
          <a:bodyPr wrap="square" lIns="90000" tIns="0" rIns="90000" bIns="0">
            <a:sp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a:solidFill>
                  <a:srgbClr val="848585"/>
                </a:solidFill>
                <a:latin typeface="Montserrat SemiBold"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pPr>
            <a:r>
              <a:rPr lang="en-CA" sz="1400" dirty="0">
                <a:solidFill>
                  <a:srgbClr val="717171"/>
                </a:solidFill>
              </a:rPr>
              <a:t>While it’s true that the scope, risk, and complexity of these projects is generally less than major projects, this category of work still requires some structure and process to facilitate portfolio-level visibility.</a:t>
            </a:r>
          </a:p>
        </p:txBody>
      </p:sp>
      <p:cxnSp>
        <p:nvCxnSpPr>
          <p:cNvPr id="7" name="Connector: Elbow 6">
            <a:extLst>
              <a:ext uri="{FF2B5EF4-FFF2-40B4-BE49-F238E27FC236}">
                <a16:creationId xmlns:a16="http://schemas.microsoft.com/office/drawing/2014/main" id="{FF321DF2-30A6-42A4-AA2A-786BDB05973C}"/>
              </a:ext>
            </a:extLst>
          </p:cNvPr>
          <p:cNvCxnSpPr>
            <a:cxnSpLocks/>
          </p:cNvCxnSpPr>
          <p:nvPr/>
        </p:nvCxnSpPr>
        <p:spPr>
          <a:xfrm rot="10800000" flipV="1">
            <a:off x="4053209" y="3521984"/>
            <a:ext cx="719089" cy="318496"/>
          </a:xfrm>
          <a:prstGeom prst="bentConnector3">
            <a:avLst>
              <a:gd name="adj1" fmla="val -864"/>
            </a:avLst>
          </a:prstGeom>
          <a:ln>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41D7BE56-F431-4300-B693-2558891F15A7}"/>
              </a:ext>
            </a:extLst>
          </p:cNvPr>
          <p:cNvPicPr>
            <a:picLocks noChangeAspect="1"/>
          </p:cNvPicPr>
          <p:nvPr/>
        </p:nvPicPr>
        <p:blipFill>
          <a:blip r:embed="rId7"/>
          <a:stretch>
            <a:fillRect/>
          </a:stretch>
        </p:blipFill>
        <p:spPr>
          <a:xfrm flipH="1">
            <a:off x="7406130" y="3521984"/>
            <a:ext cx="798317" cy="402371"/>
          </a:xfrm>
          <a:prstGeom prst="rect">
            <a:avLst/>
          </a:prstGeom>
        </p:spPr>
      </p:pic>
      <p:sp>
        <p:nvSpPr>
          <p:cNvPr id="14" name="Slide Number Placeholder 1">
            <a:extLst>
              <a:ext uri="{FF2B5EF4-FFF2-40B4-BE49-F238E27FC236}">
                <a16:creationId xmlns:a16="http://schemas.microsoft.com/office/drawing/2014/main" id="{64D086A7-306F-4C91-A00F-673D3AECB399}"/>
              </a:ext>
            </a:extLst>
          </p:cNvPr>
          <p:cNvSpPr txBox="1">
            <a:spLocks/>
          </p:cNvSpPr>
          <p:nvPr/>
        </p:nvSpPr>
        <p:spPr>
          <a:xfrm>
            <a:off x="354105" y="6453854"/>
            <a:ext cx="2240706" cy="121252"/>
          </a:xfrm>
          <a:prstGeom prst="rect">
            <a:avLst/>
          </a:prstGeom>
        </p:spPr>
        <p:txBody>
          <a:bodyPr wrap="square" lIns="0" tIns="0" rIns="0" bIns="0">
            <a:noAutofit/>
          </a:bodyPr>
          <a:lstStyle>
            <a:defPPr>
              <a:defRPr lang="en-US"/>
            </a:defPPr>
            <a:lvl1pPr marL="0" algn="r" defTabSz="554492" rtl="0" eaLnBrk="1" latinLnBrk="0" hangingPunct="1">
              <a:defRPr sz="788" b="0" i="0" kern="1200" spc="0" baseline="0">
                <a:solidFill>
                  <a:srgbClr val="636363"/>
                </a:solidFill>
                <a:latin typeface="Exo" pitchFamily="2" charset="77"/>
                <a:ea typeface="+mn-ea"/>
                <a:cs typeface="Arial"/>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L="7701" algn="l">
              <a:spcBef>
                <a:spcPts val="161"/>
              </a:spcBef>
              <a:tabLst>
                <a:tab pos="1309603" algn="l"/>
              </a:tabLst>
              <a:defRPr/>
            </a:pPr>
            <a:r>
              <a:rPr lang="en-CA" spc="-15" dirty="0"/>
              <a:t>Executive Brief</a:t>
            </a:r>
            <a:endParaRPr spc="-15" dirty="0"/>
          </a:p>
        </p:txBody>
      </p:sp>
    </p:spTree>
    <p:extLst>
      <p:ext uri="{BB962C8B-B14F-4D97-AF65-F5344CB8AC3E}">
        <p14:creationId xmlns:p14="http://schemas.microsoft.com/office/powerpoint/2010/main" val="466545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768F3C-E1ED-C24E-89D8-25C92C93AB42}"/>
              </a:ext>
            </a:extLst>
          </p:cNvPr>
          <p:cNvSpPr>
            <a:spLocks noGrp="1"/>
          </p:cNvSpPr>
          <p:nvPr>
            <p:ph type="sldNum" sz="quarter" idx="4"/>
          </p:nvPr>
        </p:nvSpPr>
        <p:spPr/>
        <p:txBody>
          <a:bodyPr/>
          <a:lstStyle/>
          <a:p>
            <a:pPr marL="7701" marR="0" lvl="0" indent="0" algn="r" defTabSz="554492" rtl="0" eaLnBrk="1" fontAlgn="auto" latinLnBrk="0" hangingPunct="1">
              <a:lnSpc>
                <a:spcPct val="100000"/>
              </a:lnSpc>
              <a:spcBef>
                <a:spcPts val="161"/>
              </a:spcBef>
              <a:spcAft>
                <a:spcPts val="0"/>
              </a:spcAft>
              <a:buClrTx/>
              <a:buSzTx/>
              <a:buFontTx/>
              <a:buNone/>
              <a:tabLst>
                <a:tab pos="1309603" algn="l"/>
              </a:tabLst>
              <a:defRPr/>
            </a:pPr>
            <a:r>
              <a:rPr kumimoji="0" lang="en-CA" sz="788" b="0" i="0" u="none" strike="noStrike" kern="1200" cap="none" spc="0" normalizeH="0" baseline="0" noProof="0" dirty="0">
                <a:ln>
                  <a:noFill/>
                </a:ln>
                <a:solidFill>
                  <a:srgbClr val="858585"/>
                </a:solidFill>
                <a:effectLst/>
                <a:uLnTx/>
                <a:uFillTx/>
                <a:latin typeface="Exo" pitchFamily="2" charset="77"/>
                <a:ea typeface="+mn-ea"/>
                <a:cs typeface="Arial"/>
              </a:rPr>
              <a:t>Info-Tech Research Group   |   </a:t>
            </a:r>
            <a:fld id="{81D60167-4931-47E6-BA6A-407CBD079E47}" type="slidenum">
              <a:rPr kumimoji="0" sz="788" b="0" i="0" u="none" strike="noStrike" kern="1200" cap="none" spc="0" normalizeH="0" baseline="0" noProof="0" smtClean="0">
                <a:ln>
                  <a:noFill/>
                </a:ln>
                <a:solidFill>
                  <a:srgbClr val="858585"/>
                </a:solidFill>
                <a:effectLst/>
                <a:uLnTx/>
                <a:uFillTx/>
                <a:latin typeface="Exo" pitchFamily="2" charset="77"/>
                <a:ea typeface="+mn-ea"/>
                <a:cs typeface="Arial" panose="020B0604020202020204" pitchFamily="34" charset="0"/>
              </a:rPr>
              <a:pPr marL="7701" marR="0" lvl="0" indent="0" algn="r" defTabSz="554492" rtl="0" eaLnBrk="1" fontAlgn="auto" latinLnBrk="0" hangingPunct="1">
                <a:lnSpc>
                  <a:spcPct val="100000"/>
                </a:lnSpc>
                <a:spcBef>
                  <a:spcPts val="161"/>
                </a:spcBef>
                <a:spcAft>
                  <a:spcPts val="0"/>
                </a:spcAft>
                <a:buClrTx/>
                <a:buSzTx/>
                <a:buFontTx/>
                <a:buNone/>
                <a:tabLst>
                  <a:tab pos="1309603" algn="l"/>
                </a:tabLst>
                <a:defRPr/>
              </a:pPr>
              <a:t>8</a:t>
            </a:fld>
            <a:endParaRPr kumimoji="0" sz="788" b="0" i="0" u="none" strike="noStrike" kern="1200" cap="none" spc="0" normalizeH="0" baseline="0" noProof="0" dirty="0">
              <a:ln>
                <a:noFill/>
              </a:ln>
              <a:solidFill>
                <a:srgbClr val="858585"/>
              </a:solidFill>
              <a:effectLst/>
              <a:uLnTx/>
              <a:uFillTx/>
              <a:latin typeface="Exo" pitchFamily="2" charset="77"/>
              <a:ea typeface="+mn-ea"/>
              <a:cs typeface="Arial" panose="020B0604020202020204" pitchFamily="34" charset="0"/>
            </a:endParaRPr>
          </a:p>
        </p:txBody>
      </p:sp>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5" y="530020"/>
            <a:ext cx="11536207" cy="1143797"/>
          </a:xfrm>
        </p:spPr>
        <p:txBody>
          <a:bodyPr/>
          <a:lstStyle/>
          <a:p>
            <a:r>
              <a:rPr lang="en-US" dirty="0"/>
              <a:t>Use this research to establish day-to-day visibility </a:t>
            </a:r>
          </a:p>
        </p:txBody>
      </p:sp>
      <p:grpSp>
        <p:nvGrpSpPr>
          <p:cNvPr id="8" name="Group 7">
            <a:extLst>
              <a:ext uri="{FF2B5EF4-FFF2-40B4-BE49-F238E27FC236}">
                <a16:creationId xmlns:a16="http://schemas.microsoft.com/office/drawing/2014/main" id="{096BE96E-D2B8-4ADA-B355-6381F3C051F1}"/>
              </a:ext>
            </a:extLst>
          </p:cNvPr>
          <p:cNvGrpSpPr/>
          <p:nvPr/>
        </p:nvGrpSpPr>
        <p:grpSpPr>
          <a:xfrm>
            <a:off x="354105" y="2907720"/>
            <a:ext cx="11427742" cy="738664"/>
            <a:chOff x="401606" y="3374877"/>
            <a:chExt cx="11427742" cy="836023"/>
          </a:xfrm>
        </p:grpSpPr>
        <p:sp>
          <p:nvSpPr>
            <p:cNvPr id="5" name="Arrow: Chevron 4">
              <a:extLst>
                <a:ext uri="{FF2B5EF4-FFF2-40B4-BE49-F238E27FC236}">
                  <a16:creationId xmlns:a16="http://schemas.microsoft.com/office/drawing/2014/main" id="{F36FE330-AA2C-425F-8F94-F4BCA78A0A68}"/>
                </a:ext>
              </a:extLst>
            </p:cNvPr>
            <p:cNvSpPr/>
            <p:nvPr/>
          </p:nvSpPr>
          <p:spPr>
            <a:xfrm>
              <a:off x="401606" y="3374877"/>
              <a:ext cx="5851153" cy="836023"/>
            </a:xfrm>
            <a:prstGeom prst="chevron">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Montserrat" panose="00000500000000000000" pitchFamily="2" charset="0"/>
                </a:rPr>
                <a:t>Phase One: </a:t>
              </a:r>
              <a:r>
                <a:rPr lang="en-CA" sz="1400" dirty="0">
                  <a:solidFill>
                    <a:schemeClr val="bg1"/>
                  </a:solidFill>
                  <a:latin typeface="Montserrat" panose="00000500000000000000" pitchFamily="2" charset="0"/>
                </a:rPr>
                <a:t>Uncover your organization’s hidden pockets of day-to-day projects</a:t>
              </a:r>
            </a:p>
          </p:txBody>
        </p:sp>
        <p:sp>
          <p:nvSpPr>
            <p:cNvPr id="21" name="Arrow: Chevron 20">
              <a:extLst>
                <a:ext uri="{FF2B5EF4-FFF2-40B4-BE49-F238E27FC236}">
                  <a16:creationId xmlns:a16="http://schemas.microsoft.com/office/drawing/2014/main" id="{4D6A1D1D-7B7D-48EE-8F04-E599B865D432}"/>
                </a:ext>
              </a:extLst>
            </p:cNvPr>
            <p:cNvSpPr/>
            <p:nvPr/>
          </p:nvSpPr>
          <p:spPr>
            <a:xfrm>
              <a:off x="5978195" y="3374877"/>
              <a:ext cx="5851153" cy="836023"/>
            </a:xfrm>
            <a:prstGeom prst="chevron">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Montserrat" panose="00000500000000000000" pitchFamily="2" charset="0"/>
                </a:rPr>
                <a:t>Phase Two: </a:t>
              </a:r>
              <a:r>
                <a:rPr lang="en-CA" sz="1400" dirty="0">
                  <a:solidFill>
                    <a:schemeClr val="bg1"/>
                  </a:solidFill>
                  <a:latin typeface="Montserrat" panose="00000500000000000000" pitchFamily="2" charset="0"/>
                </a:rPr>
                <a:t>Establish ongoing day-to-day project visibility</a:t>
              </a:r>
            </a:p>
          </p:txBody>
        </p:sp>
      </p:grpSp>
      <p:sp>
        <p:nvSpPr>
          <p:cNvPr id="26" name="Text Placeholder 3">
            <a:extLst>
              <a:ext uri="{FF2B5EF4-FFF2-40B4-BE49-F238E27FC236}">
                <a16:creationId xmlns:a16="http://schemas.microsoft.com/office/drawing/2014/main" id="{4B362F13-65E3-4864-8046-17E29B393FC4}"/>
              </a:ext>
            </a:extLst>
          </p:cNvPr>
          <p:cNvSpPr txBox="1">
            <a:spLocks/>
          </p:cNvSpPr>
          <p:nvPr/>
        </p:nvSpPr>
        <p:spPr>
          <a:xfrm>
            <a:off x="354105" y="3785208"/>
            <a:ext cx="5458866" cy="10486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latin typeface="Roboto Condensed Light" panose="02000000000000000000" pitchFamily="2" charset="0"/>
                <a:ea typeface="Roboto Condensed Light" panose="02000000000000000000" pitchFamily="2" charset="0"/>
              </a:rPr>
              <a:t>Step 1.1: Define what constitutes a day-to-day project</a:t>
            </a:r>
          </a:p>
          <a:p>
            <a:r>
              <a:rPr lang="en-US" sz="1600" i="1" dirty="0">
                <a:latin typeface="Roboto Condensed Light" panose="02000000000000000000" pitchFamily="2" charset="0"/>
                <a:ea typeface="Roboto Condensed Light" panose="02000000000000000000" pitchFamily="2" charset="0"/>
              </a:rPr>
              <a:t>Outcome: </a:t>
            </a:r>
            <a:r>
              <a:rPr lang="en-US" sz="1600" dirty="0">
                <a:latin typeface="Roboto Condensed Light" panose="02000000000000000000" pitchFamily="2" charset="0"/>
                <a:ea typeface="Roboto Condensed Light" panose="02000000000000000000" pitchFamily="2" charset="0"/>
              </a:rPr>
              <a:t>a method for identifying day-to-day projects consistently across functional teams.</a:t>
            </a:r>
          </a:p>
          <a:p>
            <a:pPr marL="0" indent="0">
              <a:buNone/>
            </a:pPr>
            <a:r>
              <a:rPr lang="en-US" sz="1600" b="1" dirty="0">
                <a:latin typeface="Roboto Condensed Light" panose="02000000000000000000" pitchFamily="2" charset="0"/>
                <a:ea typeface="Roboto Condensed Light" panose="02000000000000000000" pitchFamily="2" charset="0"/>
              </a:rPr>
              <a:t>Step 1.2: Perform a supply/demand analysis</a:t>
            </a:r>
          </a:p>
          <a:p>
            <a:r>
              <a:rPr lang="en-US" sz="1600" i="1" dirty="0">
                <a:latin typeface="Roboto Condensed Light" panose="02000000000000000000" pitchFamily="2" charset="0"/>
                <a:ea typeface="Roboto Condensed Light" panose="02000000000000000000" pitchFamily="2" charset="0"/>
              </a:rPr>
              <a:t>Outcome: </a:t>
            </a:r>
            <a:r>
              <a:rPr lang="en-US" sz="1600" dirty="0">
                <a:latin typeface="Roboto Condensed Light" panose="02000000000000000000" pitchFamily="2" charset="0"/>
                <a:ea typeface="Roboto Condensed Light" panose="02000000000000000000" pitchFamily="2" charset="0"/>
              </a:rPr>
              <a:t>a resource capacity analysis that assesses day-to-day project demand and resource supply.</a:t>
            </a:r>
          </a:p>
          <a:p>
            <a:pPr marL="0" indent="0">
              <a:buNone/>
            </a:pPr>
            <a:r>
              <a:rPr lang="en-US" sz="1600" i="1" dirty="0">
                <a:latin typeface="Roboto Condensed Light" panose="02000000000000000000" pitchFamily="2" charset="0"/>
                <a:ea typeface="Roboto Condensed Light" panose="02000000000000000000" pitchFamily="2" charset="0"/>
              </a:rPr>
              <a:t>Recommended Participants for Phase One</a:t>
            </a:r>
            <a:r>
              <a:rPr lang="en-US" sz="1600" dirty="0">
                <a:latin typeface="Roboto Condensed Light" panose="02000000000000000000" pitchFamily="2" charset="0"/>
                <a:ea typeface="Roboto Condensed Light" panose="02000000000000000000" pitchFamily="2" charset="0"/>
              </a:rPr>
              <a:t>: Portfolio Manager (or equivalent), Functional Directors and Managers, Project Managers.</a:t>
            </a:r>
          </a:p>
          <a:p>
            <a:pPr marL="0" indent="0">
              <a:buNone/>
            </a:pPr>
            <a:endParaRPr lang="en-US" sz="1600" dirty="0">
              <a:latin typeface="Montserrat" panose="00000500000000000000" pitchFamily="2" charset="0"/>
            </a:endParaRPr>
          </a:p>
        </p:txBody>
      </p:sp>
      <p:sp>
        <p:nvSpPr>
          <p:cNvPr id="27" name="Text Placeholder 5">
            <a:extLst>
              <a:ext uri="{FF2B5EF4-FFF2-40B4-BE49-F238E27FC236}">
                <a16:creationId xmlns:a16="http://schemas.microsoft.com/office/drawing/2014/main" id="{F45B9318-94D1-4D15-8564-92B879ECB041}"/>
              </a:ext>
            </a:extLst>
          </p:cNvPr>
          <p:cNvSpPr txBox="1">
            <a:spLocks/>
          </p:cNvSpPr>
          <p:nvPr/>
        </p:nvSpPr>
        <p:spPr>
          <a:xfrm>
            <a:off x="5930694" y="3798689"/>
            <a:ext cx="5458866" cy="10486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latin typeface="Roboto Condensed Light" panose="02000000000000000000" pitchFamily="2" charset="0"/>
                <a:ea typeface="Roboto Condensed Light" panose="02000000000000000000" pitchFamily="2" charset="0"/>
              </a:rPr>
              <a:t>2.1 Define process baselines for day-to-day projects</a:t>
            </a:r>
          </a:p>
          <a:p>
            <a:r>
              <a:rPr lang="en-US" sz="1600" i="1" dirty="0">
                <a:latin typeface="Roboto Condensed Light" panose="02000000000000000000" pitchFamily="2" charset="0"/>
                <a:ea typeface="Roboto Condensed Light" panose="02000000000000000000" pitchFamily="2" charset="0"/>
              </a:rPr>
              <a:t>Outcome: </a:t>
            </a:r>
            <a:r>
              <a:rPr lang="en-US" sz="1600" dirty="0">
                <a:latin typeface="Roboto Condensed Light" panose="02000000000000000000" pitchFamily="2" charset="0"/>
                <a:ea typeface="Roboto Condensed Light" panose="02000000000000000000" pitchFamily="2" charset="0"/>
              </a:rPr>
              <a:t>a high-level process wireframe for prioritizing and tracking the ongoing capacity footprint of day-to-day projects. </a:t>
            </a:r>
          </a:p>
          <a:p>
            <a:pPr marL="0" indent="0">
              <a:buNone/>
            </a:pPr>
            <a:r>
              <a:rPr lang="en-US" sz="1600" b="1" dirty="0">
                <a:latin typeface="Roboto Condensed Light" panose="02000000000000000000" pitchFamily="2" charset="0"/>
                <a:ea typeface="Roboto Condensed Light" panose="02000000000000000000" pitchFamily="2" charset="0"/>
              </a:rPr>
              <a:t>2.2 Implement a tool to maintain visibility</a:t>
            </a:r>
          </a:p>
          <a:p>
            <a:r>
              <a:rPr lang="en-US" sz="1600" i="1" dirty="0">
                <a:latin typeface="Roboto Condensed Light" panose="02000000000000000000" pitchFamily="2" charset="0"/>
                <a:ea typeface="Roboto Condensed Light" panose="02000000000000000000" pitchFamily="2" charset="0"/>
              </a:rPr>
              <a:t>Outcome: </a:t>
            </a:r>
            <a:r>
              <a:rPr lang="en-US" sz="1600" dirty="0">
                <a:latin typeface="Roboto Condensed Light" panose="02000000000000000000" pitchFamily="2" charset="0"/>
                <a:ea typeface="Roboto Condensed Light" panose="02000000000000000000" pitchFamily="2" charset="0"/>
              </a:rPr>
              <a:t>a portfolio management spreadsheet to assist in the maintenance of portfolio visibility of day-to-day projects.</a:t>
            </a:r>
          </a:p>
          <a:p>
            <a:pPr marL="0" indent="0">
              <a:buNone/>
            </a:pPr>
            <a:r>
              <a:rPr lang="en-US" sz="1600" i="1" dirty="0">
                <a:latin typeface="Roboto Condensed Light" panose="02000000000000000000" pitchFamily="2" charset="0"/>
                <a:ea typeface="Roboto Condensed Light" panose="02000000000000000000" pitchFamily="2" charset="0"/>
              </a:rPr>
              <a:t>Recommended Participants for Phase Two: </a:t>
            </a:r>
            <a:r>
              <a:rPr lang="en-US" sz="1600" dirty="0">
                <a:latin typeface="Roboto Condensed Light" panose="02000000000000000000" pitchFamily="2" charset="0"/>
                <a:ea typeface="Roboto Condensed Light" panose="02000000000000000000" pitchFamily="2" charset="0"/>
              </a:rPr>
              <a:t>CIO,</a:t>
            </a:r>
            <a:r>
              <a:rPr lang="en-US" sz="1600" i="1" dirty="0">
                <a:latin typeface="Roboto Condensed Light" panose="02000000000000000000" pitchFamily="2" charset="0"/>
                <a:ea typeface="Roboto Condensed Light" panose="02000000000000000000" pitchFamily="2" charset="0"/>
              </a:rPr>
              <a:t> </a:t>
            </a:r>
            <a:r>
              <a:rPr lang="en-US" sz="1600" dirty="0">
                <a:latin typeface="Roboto Condensed Light" panose="02000000000000000000" pitchFamily="2" charset="0"/>
                <a:ea typeface="Roboto Condensed Light" panose="02000000000000000000" pitchFamily="2" charset="0"/>
              </a:rPr>
              <a:t>Portfolio Manager (or equivalent), Functional Directors and Managers, Project Managers.</a:t>
            </a:r>
          </a:p>
          <a:p>
            <a:pPr marL="0" indent="0">
              <a:buNone/>
            </a:pPr>
            <a:endParaRPr lang="en-US" sz="1600" b="1" dirty="0">
              <a:latin typeface="Roboto Condensed Light" panose="02000000000000000000" pitchFamily="2" charset="0"/>
              <a:ea typeface="Roboto Condensed Light" panose="02000000000000000000" pitchFamily="2" charset="0"/>
            </a:endParaRPr>
          </a:p>
          <a:p>
            <a:endParaRPr lang="en-US" sz="1600" dirty="0">
              <a:latin typeface="Montserrat" panose="00000500000000000000" pitchFamily="2" charset="0"/>
            </a:endParaRPr>
          </a:p>
          <a:p>
            <a:endParaRPr lang="en-US" sz="1600" dirty="0">
              <a:latin typeface="Montserrat" panose="00000500000000000000" pitchFamily="2" charset="0"/>
            </a:endParaRPr>
          </a:p>
        </p:txBody>
      </p:sp>
      <p:sp>
        <p:nvSpPr>
          <p:cNvPr id="28" name="Text Placeholder 3">
            <a:extLst>
              <a:ext uri="{FF2B5EF4-FFF2-40B4-BE49-F238E27FC236}">
                <a16:creationId xmlns:a16="http://schemas.microsoft.com/office/drawing/2014/main" id="{0925A3FE-3A2C-463C-9061-F3F53CDAEF30}"/>
              </a:ext>
            </a:extLst>
          </p:cNvPr>
          <p:cNvSpPr>
            <a:spLocks noGrp="1"/>
          </p:cNvSpPr>
          <p:nvPr>
            <p:ph type="body" sz="quarter" idx="11"/>
          </p:nvPr>
        </p:nvSpPr>
        <p:spPr>
          <a:xfrm>
            <a:off x="354105" y="2153576"/>
            <a:ext cx="11536206" cy="492443"/>
          </a:xfrm>
        </p:spPr>
        <p:txBody>
          <a:bodyPr wrap="square" lIns="90000" rIns="90000">
            <a:spAutoFit/>
          </a:bodyPr>
          <a:lstStyle/>
          <a:p>
            <a:pPr>
              <a:lnSpc>
                <a:spcPct val="100000"/>
              </a:lnSpc>
              <a:spcAft>
                <a:spcPts val="600"/>
              </a:spcAft>
            </a:pPr>
            <a:r>
              <a:rPr lang="en-CA" sz="1600" dirty="0">
                <a:solidFill>
                  <a:schemeClr val="tx1"/>
                </a:solidFill>
              </a:rPr>
              <a:t>This blueprint is broken up into two concise phases </a:t>
            </a:r>
            <a:r>
              <a:rPr lang="en-CA" sz="1600" dirty="0">
                <a:solidFill>
                  <a:schemeClr val="tx1"/>
                </a:solidFill>
                <a:latin typeface="Montserrat Light" panose="00000400000000000000" pitchFamily="2" charset="0"/>
              </a:rPr>
              <a:t>to help you build organizational understanding of your current state and build a customized process to establish ongoing day-to-day project visibility.</a:t>
            </a:r>
          </a:p>
        </p:txBody>
      </p:sp>
      <p:sp>
        <p:nvSpPr>
          <p:cNvPr id="10" name="Rectangle 9">
            <a:extLst>
              <a:ext uri="{FF2B5EF4-FFF2-40B4-BE49-F238E27FC236}">
                <a16:creationId xmlns:a16="http://schemas.microsoft.com/office/drawing/2014/main" id="{37639CE9-CDD6-406A-955F-909441060B85}"/>
              </a:ext>
            </a:extLst>
          </p:cNvPr>
          <p:cNvSpPr/>
          <p:nvPr/>
        </p:nvSpPr>
        <p:spPr>
          <a:xfrm flipV="1">
            <a:off x="354105" y="1785789"/>
            <a:ext cx="11536206" cy="83864"/>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Roboto Condensed Light" panose="02000000000000000000" pitchFamily="2" charset="0"/>
            </a:endParaRPr>
          </a:p>
        </p:txBody>
      </p:sp>
      <p:sp>
        <p:nvSpPr>
          <p:cNvPr id="11" name="Slide Number Placeholder 1">
            <a:extLst>
              <a:ext uri="{FF2B5EF4-FFF2-40B4-BE49-F238E27FC236}">
                <a16:creationId xmlns:a16="http://schemas.microsoft.com/office/drawing/2014/main" id="{9D2D1E3A-9A18-4D3A-BC2E-923E46EAEB4E}"/>
              </a:ext>
            </a:extLst>
          </p:cNvPr>
          <p:cNvSpPr txBox="1">
            <a:spLocks/>
          </p:cNvSpPr>
          <p:nvPr/>
        </p:nvSpPr>
        <p:spPr>
          <a:xfrm>
            <a:off x="354105" y="6453854"/>
            <a:ext cx="2240706" cy="121252"/>
          </a:xfrm>
          <a:prstGeom prst="rect">
            <a:avLst/>
          </a:prstGeom>
        </p:spPr>
        <p:txBody>
          <a:bodyPr wrap="square" lIns="0" tIns="0" rIns="0" bIns="0">
            <a:noAutofit/>
          </a:bodyPr>
          <a:lstStyle>
            <a:defPPr>
              <a:defRPr lang="en-US"/>
            </a:defPPr>
            <a:lvl1pPr marL="0" algn="r" defTabSz="554492" rtl="0" eaLnBrk="1" latinLnBrk="0" hangingPunct="1">
              <a:defRPr sz="788" b="0" i="0" kern="1200" spc="0" baseline="0">
                <a:solidFill>
                  <a:srgbClr val="636363"/>
                </a:solidFill>
                <a:latin typeface="Exo" pitchFamily="2" charset="77"/>
                <a:ea typeface="+mn-ea"/>
                <a:cs typeface="Arial"/>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L="7701" algn="l">
              <a:spcBef>
                <a:spcPts val="161"/>
              </a:spcBef>
              <a:tabLst>
                <a:tab pos="1309603" algn="l"/>
              </a:tabLst>
              <a:defRPr/>
            </a:pPr>
            <a:r>
              <a:rPr lang="en-CA" spc="-15" dirty="0"/>
              <a:t>Executive Brief</a:t>
            </a:r>
            <a:endParaRPr spc="-15" dirty="0"/>
          </a:p>
        </p:txBody>
      </p:sp>
    </p:spTree>
    <p:extLst>
      <p:ext uri="{BB962C8B-B14F-4D97-AF65-F5344CB8AC3E}">
        <p14:creationId xmlns:p14="http://schemas.microsoft.com/office/powerpoint/2010/main" val="370617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B5EA4CB-B050-5446-BE68-7425BE7E9150}"/>
              </a:ext>
            </a:extLst>
          </p:cNvPr>
          <p:cNvSpPr/>
          <p:nvPr/>
        </p:nvSpPr>
        <p:spPr>
          <a:xfrm>
            <a:off x="6205538" y="0"/>
            <a:ext cx="5988050" cy="6858000"/>
          </a:xfrm>
          <a:prstGeom prst="rect">
            <a:avLst/>
          </a:prstGeom>
          <a:gradFill>
            <a:gsLst>
              <a:gs pos="0">
                <a:schemeClr val="bg1"/>
              </a:gs>
              <a:gs pos="85000">
                <a:schemeClr val="bg1">
                  <a:lumMod val="8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54492" rtl="0" eaLnBrk="1" fontAlgn="auto" latinLnBrk="0" hangingPunct="1">
              <a:lnSpc>
                <a:spcPct val="100000"/>
              </a:lnSpc>
              <a:spcBef>
                <a:spcPts val="0"/>
              </a:spcBef>
              <a:spcAft>
                <a:spcPts val="0"/>
              </a:spcAft>
              <a:buClrTx/>
              <a:buSzTx/>
              <a:buFontTx/>
              <a:buNone/>
              <a:tabLst/>
              <a:defRPr/>
            </a:pPr>
            <a:endParaRPr kumimoji="0" lang="en-US" sz="1092"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A6768F3C-E1ED-C24E-89D8-25C92C93AB42}"/>
              </a:ext>
            </a:extLst>
          </p:cNvPr>
          <p:cNvSpPr>
            <a:spLocks noGrp="1"/>
          </p:cNvSpPr>
          <p:nvPr>
            <p:ph type="sldNum" sz="quarter" idx="4"/>
          </p:nvPr>
        </p:nvSpPr>
        <p:spPr/>
        <p:txBody>
          <a:bodyPr/>
          <a:lstStyle/>
          <a:p>
            <a:pPr marL="7701" marR="0" lvl="0" indent="0" algn="r" defTabSz="554492" rtl="0" eaLnBrk="1" fontAlgn="auto" latinLnBrk="0" hangingPunct="1">
              <a:lnSpc>
                <a:spcPct val="100000"/>
              </a:lnSpc>
              <a:spcBef>
                <a:spcPts val="161"/>
              </a:spcBef>
              <a:spcAft>
                <a:spcPts val="0"/>
              </a:spcAft>
              <a:buClrTx/>
              <a:buSzTx/>
              <a:buFontTx/>
              <a:buNone/>
              <a:tabLst>
                <a:tab pos="1309603" algn="l"/>
              </a:tabLst>
              <a:defRPr/>
            </a:pPr>
            <a:r>
              <a:rPr kumimoji="0" lang="en-CA" sz="788" b="0" i="0" u="none" strike="noStrike" kern="1200" cap="none" spc="-18" normalizeH="0" baseline="0" noProof="0" dirty="0">
                <a:ln>
                  <a:noFill/>
                </a:ln>
                <a:solidFill>
                  <a:srgbClr val="636363"/>
                </a:solidFill>
                <a:effectLst/>
                <a:uLnTx/>
                <a:uFillTx/>
                <a:latin typeface="Exo" pitchFamily="2" charset="77"/>
                <a:ea typeface="+mn-ea"/>
                <a:cs typeface="Arial"/>
              </a:rPr>
              <a:t>Info-</a:t>
            </a:r>
            <a:r>
              <a:rPr kumimoji="0" lang="en-CA" sz="788" b="0" i="0" u="none" strike="noStrike" kern="1200" cap="none" spc="-103" normalizeH="0" baseline="0" noProof="0" dirty="0">
                <a:ln>
                  <a:noFill/>
                </a:ln>
                <a:solidFill>
                  <a:srgbClr val="636363"/>
                </a:solidFill>
                <a:effectLst/>
                <a:uLnTx/>
                <a:uFillTx/>
                <a:latin typeface="Exo" pitchFamily="2" charset="77"/>
                <a:ea typeface="+mn-ea"/>
                <a:cs typeface="Arial"/>
              </a:rPr>
              <a:t>T</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ec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Researc</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h</a:t>
            </a:r>
            <a:r>
              <a:rPr kumimoji="0" lang="en-CA" sz="788" b="0" i="0" u="none" strike="noStrike" kern="1200" cap="none" spc="-39" normalizeH="0" baseline="0" noProof="0" dirty="0">
                <a:ln>
                  <a:noFill/>
                </a:ln>
                <a:solidFill>
                  <a:srgbClr val="636363"/>
                </a:solidFill>
                <a:effectLst/>
                <a:uLnTx/>
                <a:uFillTx/>
                <a:latin typeface="Exo" pitchFamily="2" charset="77"/>
                <a:ea typeface="+mn-ea"/>
                <a:cs typeface="Arial"/>
              </a:rPr>
              <a:t> </a:t>
            </a:r>
            <a:r>
              <a:rPr kumimoji="0" lang="en-CA" sz="788" b="0" i="0" u="none" strike="noStrike" kern="1200" cap="none" spc="-15" normalizeH="0" baseline="0" noProof="0" dirty="0">
                <a:ln>
                  <a:noFill/>
                </a:ln>
                <a:solidFill>
                  <a:srgbClr val="636363"/>
                </a:solidFill>
                <a:effectLst/>
                <a:uLnTx/>
                <a:uFillTx/>
                <a:latin typeface="Exo" pitchFamily="2" charset="77"/>
                <a:ea typeface="+mn-ea"/>
                <a:cs typeface="Arial"/>
              </a:rPr>
              <a:t>Grou</a:t>
            </a:r>
            <a:r>
              <a:rPr kumimoji="0" lang="en-CA" sz="788" b="0" i="0" u="none" strike="noStrike" kern="1200" cap="none" spc="6" normalizeH="0" baseline="0" noProof="0" dirty="0">
                <a:ln>
                  <a:noFill/>
                </a:ln>
                <a:solidFill>
                  <a:srgbClr val="636363"/>
                </a:solidFill>
                <a:effectLst/>
                <a:uLnTx/>
                <a:uFillTx/>
                <a:latin typeface="Exo" pitchFamily="2" charset="77"/>
                <a:ea typeface="+mn-ea"/>
                <a:cs typeface="Arial"/>
              </a:rPr>
              <a:t>p   |   </a:t>
            </a:r>
            <a:fld id="{81D60167-4931-47E6-BA6A-407CBD079E47}" type="slidenum">
              <a:rPr kumimoji="0" sz="788" b="0" i="0" u="none" strike="noStrike" kern="1200" cap="none" spc="6" normalizeH="0" baseline="0" noProof="0" smtClean="0">
                <a:ln>
                  <a:noFill/>
                </a:ln>
                <a:solidFill>
                  <a:srgbClr val="636363"/>
                </a:solidFill>
                <a:effectLst/>
                <a:uLnTx/>
                <a:uFillTx/>
                <a:latin typeface="Exo" pitchFamily="2" charset="77"/>
                <a:ea typeface="+mn-ea"/>
                <a:cs typeface="Arial" panose="020B0604020202020204" pitchFamily="34" charset="0"/>
              </a:rPr>
              <a:pPr marL="7701" marR="0" lvl="0" indent="0" algn="r" defTabSz="554492" rtl="0" eaLnBrk="1" fontAlgn="auto" latinLnBrk="0" hangingPunct="1">
                <a:lnSpc>
                  <a:spcPct val="100000"/>
                </a:lnSpc>
                <a:spcBef>
                  <a:spcPts val="161"/>
                </a:spcBef>
                <a:spcAft>
                  <a:spcPts val="0"/>
                </a:spcAft>
                <a:buClrTx/>
                <a:buSzTx/>
                <a:buFontTx/>
                <a:buNone/>
                <a:tabLst>
                  <a:tab pos="1309603" algn="l"/>
                </a:tabLst>
                <a:defRPr/>
              </a:pPr>
              <a:t>9</a:t>
            </a:fld>
            <a:endParaRPr kumimoji="0" sz="788" b="0" i="0" u="none" strike="noStrike" kern="1200" cap="none" spc="6" normalizeH="0" baseline="0" noProof="0" dirty="0">
              <a:ln>
                <a:noFill/>
              </a:ln>
              <a:solidFill>
                <a:srgbClr val="636363"/>
              </a:solidFill>
              <a:effectLst/>
              <a:uLnTx/>
              <a:uFillTx/>
              <a:latin typeface="Exo" pitchFamily="2" charset="77"/>
              <a:ea typeface="+mn-ea"/>
              <a:cs typeface="Arial" panose="020B0604020202020204" pitchFamily="34" charset="0"/>
            </a:endParaRPr>
          </a:p>
        </p:txBody>
      </p:sp>
      <p:sp>
        <p:nvSpPr>
          <p:cNvPr id="7" name="Text Placeholder 6">
            <a:extLst>
              <a:ext uri="{FF2B5EF4-FFF2-40B4-BE49-F238E27FC236}">
                <a16:creationId xmlns:a16="http://schemas.microsoft.com/office/drawing/2014/main" id="{E26898AF-7A03-F140-B7B4-6BF59FD40A8E}"/>
              </a:ext>
            </a:extLst>
          </p:cNvPr>
          <p:cNvSpPr>
            <a:spLocks noGrp="1"/>
          </p:cNvSpPr>
          <p:nvPr>
            <p:ph type="body" sz="quarter" idx="11"/>
          </p:nvPr>
        </p:nvSpPr>
        <p:spPr>
          <a:xfrm>
            <a:off x="354107" y="1735672"/>
            <a:ext cx="5742687" cy="923330"/>
          </a:xfrm>
        </p:spPr>
        <p:txBody>
          <a:bodyPr wrap="square">
            <a:spAutoFit/>
          </a:bodyPr>
          <a:lstStyle/>
          <a:p>
            <a:r>
              <a:rPr lang="en-US" dirty="0"/>
              <a:t>Use the tools associated with this research to measure the progress and value of your portfolio management optimization. </a:t>
            </a:r>
          </a:p>
        </p:txBody>
      </p:sp>
      <p:sp>
        <p:nvSpPr>
          <p:cNvPr id="8" name="Text Placeholder 7">
            <a:extLst>
              <a:ext uri="{FF2B5EF4-FFF2-40B4-BE49-F238E27FC236}">
                <a16:creationId xmlns:a16="http://schemas.microsoft.com/office/drawing/2014/main" id="{EF0A2FEC-8B02-6D42-864C-B8720FDC6A82}"/>
              </a:ext>
            </a:extLst>
          </p:cNvPr>
          <p:cNvSpPr>
            <a:spLocks noGrp="1"/>
          </p:cNvSpPr>
          <p:nvPr>
            <p:ph type="body" sz="quarter" idx="12"/>
          </p:nvPr>
        </p:nvSpPr>
        <p:spPr>
          <a:xfrm>
            <a:off x="477441" y="2804908"/>
            <a:ext cx="5510610" cy="3659976"/>
          </a:xfrm>
        </p:spPr>
        <p:txBody>
          <a:bodyPr wrap="square" lIns="90000" rIns="90000">
            <a:spAutoFit/>
          </a:bodyPr>
          <a:lstStyle/>
          <a:p>
            <a:pPr marL="285750" indent="-285750">
              <a:lnSpc>
                <a:spcPct val="100000"/>
              </a:lnSpc>
              <a:spcAft>
                <a:spcPts val="600"/>
              </a:spcAft>
              <a:buFont typeface="Arial" panose="020B0604020202020204" pitchFamily="34" charset="0"/>
              <a:buChar char="•"/>
            </a:pPr>
            <a:r>
              <a:rPr lang="en-US" sz="1500" dirty="0"/>
              <a:t>Project portfolio management discipline adds value to the organization, but it’s often difficult to track and report on the value it brings. </a:t>
            </a:r>
          </a:p>
          <a:p>
            <a:pPr marL="285750" indent="-285750">
              <a:lnSpc>
                <a:spcPct val="100000"/>
              </a:lnSpc>
              <a:spcAft>
                <a:spcPts val="600"/>
              </a:spcAft>
              <a:buFont typeface="Arial" panose="020B0604020202020204" pitchFamily="34" charset="0"/>
              <a:buChar char="•"/>
            </a:pPr>
            <a:r>
              <a:rPr lang="en-US" sz="1500" dirty="0"/>
              <a:t>After you’ve completed the current state analysis in this research – using Info-Tech’s </a:t>
            </a:r>
            <a:r>
              <a:rPr lang="en-US" sz="1500" i="1" dirty="0"/>
              <a:t>Day-to-Day Project Supply-Demand Calculator – </a:t>
            </a:r>
            <a:r>
              <a:rPr lang="en-US" sz="1500" dirty="0"/>
              <a:t>and then completed the portfolio management optimizations in this blueprint, you can use the </a:t>
            </a:r>
            <a:r>
              <a:rPr lang="en-US" sz="1500" i="1" dirty="0"/>
              <a:t>Calculator</a:t>
            </a:r>
            <a:r>
              <a:rPr lang="en-US" sz="1500" dirty="0"/>
              <a:t> at regular intervals to measure your progress against three key metrics:</a:t>
            </a:r>
          </a:p>
          <a:p>
            <a:pPr marL="742950" lvl="1" indent="-285750">
              <a:lnSpc>
                <a:spcPct val="100000"/>
              </a:lnSpc>
              <a:spcAft>
                <a:spcPts val="300"/>
              </a:spcAft>
              <a:buFont typeface="Courier New" panose="02070309020205020404" pitchFamily="49" charset="0"/>
              <a:buChar char="o"/>
            </a:pPr>
            <a:r>
              <a:rPr lang="en-US" sz="1500" dirty="0">
                <a:solidFill>
                  <a:srgbClr val="4A4A4A"/>
                </a:solidFill>
                <a:latin typeface="Roboto Condensed Light" panose="02000000000000000000" pitchFamily="2" charset="0"/>
              </a:rPr>
              <a:t>Reduction in supply/demand imbalances across major projects and day-to-day projects.</a:t>
            </a:r>
          </a:p>
          <a:p>
            <a:pPr marL="742950" lvl="1" indent="-285750">
              <a:lnSpc>
                <a:spcPct val="100000"/>
              </a:lnSpc>
              <a:spcAft>
                <a:spcPts val="300"/>
              </a:spcAft>
              <a:buFont typeface="Courier New" panose="02070309020205020404" pitchFamily="49" charset="0"/>
              <a:buChar char="o"/>
            </a:pPr>
            <a:r>
              <a:rPr lang="en-US" sz="1500" dirty="0">
                <a:solidFill>
                  <a:srgbClr val="4A4A4A"/>
                </a:solidFill>
                <a:latin typeface="Roboto Condensed Light" panose="02000000000000000000" pitchFamily="2" charset="0"/>
              </a:rPr>
              <a:t>Reduction in wasted resource utilization on major projects.</a:t>
            </a:r>
            <a:endParaRPr lang="en-US" sz="1600" dirty="0">
              <a:solidFill>
                <a:srgbClr val="4A4A4A"/>
              </a:solidFill>
              <a:latin typeface="Roboto Condensed Light" panose="02000000000000000000" pitchFamily="2" charset="0"/>
            </a:endParaRPr>
          </a:p>
          <a:p>
            <a:pPr marL="742950" lvl="1" indent="-285750">
              <a:lnSpc>
                <a:spcPct val="100000"/>
              </a:lnSpc>
              <a:spcAft>
                <a:spcPts val="300"/>
              </a:spcAft>
              <a:buFont typeface="Courier New" panose="02070309020205020404" pitchFamily="49" charset="0"/>
              <a:buChar char="o"/>
            </a:pPr>
            <a:r>
              <a:rPr lang="en-US" sz="1500" dirty="0">
                <a:solidFill>
                  <a:srgbClr val="4A4A4A"/>
                </a:solidFill>
                <a:latin typeface="Roboto Condensed Light" panose="02000000000000000000" pitchFamily="2" charset="0"/>
              </a:rPr>
              <a:t>Reduction in the overallocation of key resources on day-to-day projects and non-project work.</a:t>
            </a:r>
          </a:p>
        </p:txBody>
      </p:sp>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54107" y="530020"/>
            <a:ext cx="5633944" cy="1184479"/>
          </a:xfrm>
        </p:spPr>
        <p:txBody>
          <a:bodyPr/>
          <a:lstStyle/>
          <a:p>
            <a:r>
              <a:rPr lang="en-US" dirty="0"/>
              <a:t>Measure the value of portfolio visibility</a:t>
            </a:r>
          </a:p>
        </p:txBody>
      </p:sp>
      <p:sp>
        <p:nvSpPr>
          <p:cNvPr id="28" name="Rectangle 27">
            <a:extLst>
              <a:ext uri="{FF2B5EF4-FFF2-40B4-BE49-F238E27FC236}">
                <a16:creationId xmlns:a16="http://schemas.microsoft.com/office/drawing/2014/main" id="{510E8043-0F9A-45E1-AF4B-76017980DB85}"/>
              </a:ext>
            </a:extLst>
          </p:cNvPr>
          <p:cNvSpPr/>
          <p:nvPr/>
        </p:nvSpPr>
        <p:spPr>
          <a:xfrm flipH="1">
            <a:off x="6656364" y="1609123"/>
            <a:ext cx="4714618" cy="2343110"/>
          </a:xfrm>
          <a:prstGeom prst="rect">
            <a:avLst/>
          </a:prstGeom>
          <a:solidFill>
            <a:srgbClr val="29475F"/>
          </a:solidFill>
          <a:ln w="25400" cap="flat" cmpd="sng" algn="ctr">
            <a:solidFill>
              <a:schemeClr val="bg1"/>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b="1" i="0" u="none" strike="noStrike" kern="0" cap="none" spc="0" normalizeH="0" baseline="0" noProof="0" dirty="0">
                <a:ln>
                  <a:noFill/>
                </a:ln>
                <a:solidFill>
                  <a:srgbClr val="FFFFFF"/>
                </a:solidFill>
                <a:effectLst/>
                <a:uLnTx/>
                <a:uFillTx/>
                <a:latin typeface="Arial"/>
                <a:ea typeface="+mn-ea"/>
                <a:cs typeface="+mn-cs"/>
              </a:rPr>
              <a:t>Current State</a:t>
            </a:r>
          </a:p>
        </p:txBody>
      </p:sp>
      <p:pic>
        <p:nvPicPr>
          <p:cNvPr id="3" name="Picture 2">
            <a:extLst>
              <a:ext uri="{FF2B5EF4-FFF2-40B4-BE49-F238E27FC236}">
                <a16:creationId xmlns:a16="http://schemas.microsoft.com/office/drawing/2014/main" id="{077FCFB2-3F61-4EB1-B713-79A7EBEB0D97}"/>
              </a:ext>
            </a:extLst>
          </p:cNvPr>
          <p:cNvPicPr>
            <a:picLocks noChangeAspect="1"/>
          </p:cNvPicPr>
          <p:nvPr/>
        </p:nvPicPr>
        <p:blipFill>
          <a:blip r:embed="rId2">
            <a:grayscl/>
          </a:blip>
          <a:stretch>
            <a:fillRect/>
          </a:stretch>
        </p:blipFill>
        <p:spPr>
          <a:xfrm>
            <a:off x="6738781" y="1853985"/>
            <a:ext cx="4566410" cy="1996159"/>
          </a:xfrm>
          <a:prstGeom prst="rect">
            <a:avLst/>
          </a:prstGeom>
        </p:spPr>
      </p:pic>
      <p:sp>
        <p:nvSpPr>
          <p:cNvPr id="29" name="Rectangle 28">
            <a:extLst>
              <a:ext uri="{FF2B5EF4-FFF2-40B4-BE49-F238E27FC236}">
                <a16:creationId xmlns:a16="http://schemas.microsoft.com/office/drawing/2014/main" id="{C12F48B3-A08B-49CF-862B-D611AF80F1EF}"/>
              </a:ext>
            </a:extLst>
          </p:cNvPr>
          <p:cNvSpPr/>
          <p:nvPr/>
        </p:nvSpPr>
        <p:spPr>
          <a:xfrm flipH="1">
            <a:off x="7175693" y="2820036"/>
            <a:ext cx="4714620" cy="2343110"/>
          </a:xfrm>
          <a:prstGeom prst="rect">
            <a:avLst/>
          </a:prstGeom>
          <a:solidFill>
            <a:srgbClr val="29475F"/>
          </a:solidFill>
          <a:ln w="25400" cap="flat" cmpd="sng" algn="ctr">
            <a:solidFill>
              <a:schemeClr val="bg1"/>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b="1" i="0" u="none" strike="noStrike" kern="0" cap="none" spc="0" normalizeH="0" baseline="0" noProof="0" dirty="0">
                <a:ln>
                  <a:noFill/>
                </a:ln>
                <a:solidFill>
                  <a:srgbClr val="FFFFFF"/>
                </a:solidFill>
                <a:effectLst/>
                <a:uLnTx/>
                <a:uFillTx/>
                <a:latin typeface="Arial"/>
                <a:ea typeface="+mn-ea"/>
                <a:cs typeface="+mn-cs"/>
              </a:rPr>
              <a:t>12 Months Time</a:t>
            </a:r>
          </a:p>
        </p:txBody>
      </p:sp>
      <p:pic>
        <p:nvPicPr>
          <p:cNvPr id="12" name="Picture 11">
            <a:extLst>
              <a:ext uri="{FF2B5EF4-FFF2-40B4-BE49-F238E27FC236}">
                <a16:creationId xmlns:a16="http://schemas.microsoft.com/office/drawing/2014/main" id="{661A3480-3331-427F-80B4-2A4EDACC53C7}"/>
              </a:ext>
            </a:extLst>
          </p:cNvPr>
          <p:cNvPicPr>
            <a:picLocks noChangeAspect="1"/>
          </p:cNvPicPr>
          <p:nvPr/>
        </p:nvPicPr>
        <p:blipFill>
          <a:blip r:embed="rId3"/>
          <a:stretch>
            <a:fillRect/>
          </a:stretch>
        </p:blipFill>
        <p:spPr>
          <a:xfrm>
            <a:off x="7249798" y="3094617"/>
            <a:ext cx="4566410" cy="1996159"/>
          </a:xfrm>
          <a:prstGeom prst="rect">
            <a:avLst/>
          </a:prstGeom>
        </p:spPr>
      </p:pic>
      <p:sp>
        <p:nvSpPr>
          <p:cNvPr id="30" name="Rectangular Callout 2">
            <a:extLst>
              <a:ext uri="{FF2B5EF4-FFF2-40B4-BE49-F238E27FC236}">
                <a16:creationId xmlns:a16="http://schemas.microsoft.com/office/drawing/2014/main" id="{F8AD8BC3-320E-4539-822D-8D5EF9498A12}"/>
              </a:ext>
            </a:extLst>
          </p:cNvPr>
          <p:cNvSpPr/>
          <p:nvPr/>
        </p:nvSpPr>
        <p:spPr>
          <a:xfrm>
            <a:off x="6453916" y="749761"/>
            <a:ext cx="5436397" cy="744085"/>
          </a:xfrm>
          <a:prstGeom prst="wedgeRectCallout">
            <a:avLst>
              <a:gd name="adj1" fmla="val 19102"/>
              <a:gd name="adj2" fmla="val 81955"/>
            </a:avLst>
          </a:prstGeom>
          <a:solidFill>
            <a:schemeClr val="bg1">
              <a:lumMod val="95000"/>
            </a:schemeClr>
          </a:solidFill>
          <a:ln w="22225">
            <a:solidFill>
              <a:schemeClr val="accent5"/>
            </a:solidFill>
          </a:ln>
        </p:spPr>
        <p:txBody>
          <a:bodyPr wrap="square" anchor="ctr">
            <a:noAutofit/>
          </a:bodyPr>
          <a:lstStyle/>
          <a:p>
            <a:pPr>
              <a:spcAft>
                <a:spcPts val="600"/>
              </a:spcAft>
            </a:pPr>
            <a:r>
              <a:rPr lang="en-CA" sz="1400" dirty="0">
                <a:solidFill>
                  <a:srgbClr val="4A4A4A"/>
                </a:solidFill>
                <a:latin typeface="Roboto Condensed Light" panose="02000000000000000000" pitchFamily="2" charset="0"/>
              </a:rPr>
              <a:t>The sample data in these screenshots show one of the data points covered in the </a:t>
            </a:r>
            <a:r>
              <a:rPr lang="en-CA" sz="1400" i="1" dirty="0">
                <a:solidFill>
                  <a:srgbClr val="4A4A4A"/>
                </a:solidFill>
                <a:latin typeface="Roboto Condensed Light" panose="02000000000000000000" pitchFamily="2" charset="0"/>
              </a:rPr>
              <a:t>Calculator</a:t>
            </a:r>
            <a:r>
              <a:rPr lang="en-CA" sz="1400" dirty="0">
                <a:solidFill>
                  <a:srgbClr val="4A4A4A"/>
                </a:solidFill>
                <a:latin typeface="Roboto Condensed Light" panose="02000000000000000000" pitchFamily="2" charset="0"/>
              </a:rPr>
              <a:t> and a typical progression of how portfolio managers can monitor their improvement over time.</a:t>
            </a:r>
            <a:endParaRPr lang="en-CA" sz="1200" i="1" dirty="0">
              <a:latin typeface="Arial" panose="020B0604020202020204" pitchFamily="34" charset="0"/>
            </a:endParaRPr>
          </a:p>
        </p:txBody>
      </p:sp>
      <p:sp>
        <p:nvSpPr>
          <p:cNvPr id="31" name="Rectangle 4">
            <a:extLst>
              <a:ext uri="{FF2B5EF4-FFF2-40B4-BE49-F238E27FC236}">
                <a16:creationId xmlns:a16="http://schemas.microsoft.com/office/drawing/2014/main" id="{ADE413E1-5320-4C8D-B926-8A1633D2A888}"/>
              </a:ext>
            </a:extLst>
          </p:cNvPr>
          <p:cNvSpPr/>
          <p:nvPr/>
        </p:nvSpPr>
        <p:spPr>
          <a:xfrm>
            <a:off x="6453916" y="5433596"/>
            <a:ext cx="5436397" cy="747418"/>
          </a:xfrm>
          <a:prstGeom prst="rect">
            <a:avLst/>
          </a:prstGeom>
          <a:solidFill>
            <a:schemeClr val="bg1">
              <a:lumMod val="95000"/>
            </a:schemeClr>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bIns="46800" rtlCol="0" anchor="ctr" anchorCtr="0"/>
          <a:lstStyle/>
          <a:p>
            <a:pPr marL="804863" lvl="0">
              <a:defRPr/>
            </a:pPr>
            <a:r>
              <a:rPr lang="en-US" sz="1400" dirty="0">
                <a:solidFill>
                  <a:srgbClr val="4A4A4A"/>
                </a:solidFill>
                <a:latin typeface="Roboto Condensed Light" panose="02000000000000000000" pitchFamily="2" charset="0"/>
              </a:rPr>
              <a:t>89% of executives say they lack an integrated view of their portfolios across the enterprise, making portfolio decisions difficult and poorly informed.</a:t>
            </a:r>
          </a:p>
        </p:txBody>
      </p:sp>
      <p:sp>
        <p:nvSpPr>
          <p:cNvPr id="32" name="Rectangle 31">
            <a:extLst>
              <a:ext uri="{FF2B5EF4-FFF2-40B4-BE49-F238E27FC236}">
                <a16:creationId xmlns:a16="http://schemas.microsoft.com/office/drawing/2014/main" id="{9592F671-091C-472D-9FC0-B89122710B23}"/>
              </a:ext>
            </a:extLst>
          </p:cNvPr>
          <p:cNvSpPr>
            <a:spLocks/>
          </p:cNvSpPr>
          <p:nvPr/>
        </p:nvSpPr>
        <p:spPr>
          <a:xfrm>
            <a:off x="6453916" y="5433596"/>
            <a:ext cx="749808" cy="749808"/>
          </a:xfrm>
          <a:prstGeom prst="rect">
            <a:avLst/>
          </a:prstGeom>
          <a:solidFill>
            <a:schemeClr val="accent5"/>
          </a:solidFill>
          <a:ln w="952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base">
              <a:spcBef>
                <a:spcPct val="0"/>
              </a:spcBef>
              <a:spcAft>
                <a:spcPct val="0"/>
              </a:spcAft>
            </a:pPr>
            <a:r>
              <a:rPr lang="en-CA" sz="2400" b="1" dirty="0">
                <a:solidFill>
                  <a:srgbClr val="FFFFFF"/>
                </a:solidFill>
              </a:rPr>
              <a:t>89%</a:t>
            </a:r>
          </a:p>
        </p:txBody>
      </p:sp>
      <p:sp>
        <p:nvSpPr>
          <p:cNvPr id="33" name="TextBox 21">
            <a:extLst>
              <a:ext uri="{FF2B5EF4-FFF2-40B4-BE49-F238E27FC236}">
                <a16:creationId xmlns:a16="http://schemas.microsoft.com/office/drawing/2014/main" id="{1E55B802-2301-4C83-8918-32CFE57B57C7}"/>
              </a:ext>
            </a:extLst>
          </p:cNvPr>
          <p:cNvSpPr txBox="1"/>
          <p:nvPr/>
        </p:nvSpPr>
        <p:spPr>
          <a:xfrm>
            <a:off x="10881686" y="5982154"/>
            <a:ext cx="1008627" cy="200055"/>
          </a:xfrm>
          <a:prstGeom prst="rect">
            <a:avLst/>
          </a:prstGeom>
          <a:noFill/>
          <a:ln>
            <a:noFill/>
          </a:ln>
        </p:spPr>
        <p:txBody>
          <a:bodyPr wrap="square" rtlCol="0">
            <a:spAutoFit/>
          </a:bodyPr>
          <a:lstStyle/>
          <a:p>
            <a:pPr algn="r"/>
            <a:r>
              <a:rPr lang="en-CA" sz="700" dirty="0">
                <a:solidFill>
                  <a:srgbClr val="4A4A4A"/>
                </a:solidFill>
                <a:latin typeface="Roboto Condensed Light" panose="02000000000000000000" pitchFamily="2" charset="0"/>
              </a:rPr>
              <a:t>– PMI, 2015</a:t>
            </a:r>
          </a:p>
        </p:txBody>
      </p:sp>
      <p:sp>
        <p:nvSpPr>
          <p:cNvPr id="15" name="Slide Number Placeholder 1">
            <a:extLst>
              <a:ext uri="{FF2B5EF4-FFF2-40B4-BE49-F238E27FC236}">
                <a16:creationId xmlns:a16="http://schemas.microsoft.com/office/drawing/2014/main" id="{3FC73A35-24F3-495D-AC81-D1A2F137442E}"/>
              </a:ext>
            </a:extLst>
          </p:cNvPr>
          <p:cNvSpPr txBox="1">
            <a:spLocks/>
          </p:cNvSpPr>
          <p:nvPr/>
        </p:nvSpPr>
        <p:spPr>
          <a:xfrm>
            <a:off x="354105" y="6453854"/>
            <a:ext cx="2240706" cy="121252"/>
          </a:xfrm>
          <a:prstGeom prst="rect">
            <a:avLst/>
          </a:prstGeom>
        </p:spPr>
        <p:txBody>
          <a:bodyPr wrap="square" lIns="0" tIns="0" rIns="0" bIns="0">
            <a:noAutofit/>
          </a:bodyPr>
          <a:lstStyle>
            <a:defPPr>
              <a:defRPr lang="en-US"/>
            </a:defPPr>
            <a:lvl1pPr marL="0" algn="r" defTabSz="554492" rtl="0" eaLnBrk="1" latinLnBrk="0" hangingPunct="1">
              <a:defRPr sz="788" b="0" i="0" kern="1200" spc="0" baseline="0">
                <a:solidFill>
                  <a:srgbClr val="636363"/>
                </a:solidFill>
                <a:latin typeface="Exo" pitchFamily="2" charset="77"/>
                <a:ea typeface="+mn-ea"/>
                <a:cs typeface="Arial"/>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pPr marL="7701" algn="l">
              <a:spcBef>
                <a:spcPts val="161"/>
              </a:spcBef>
              <a:tabLst>
                <a:tab pos="1309603" algn="l"/>
              </a:tabLst>
              <a:defRPr/>
            </a:pPr>
            <a:r>
              <a:rPr lang="en-CA" spc="-15" dirty="0"/>
              <a:t>Executive Brief</a:t>
            </a:r>
            <a:endParaRPr spc="-15" dirty="0"/>
          </a:p>
        </p:txBody>
      </p:sp>
    </p:spTree>
    <p:extLst>
      <p:ext uri="{BB962C8B-B14F-4D97-AF65-F5344CB8AC3E}">
        <p14:creationId xmlns:p14="http://schemas.microsoft.com/office/powerpoint/2010/main" val="2393124883"/>
      </p:ext>
    </p:extLst>
  </p:cSld>
  <p:clrMapOvr>
    <a:masterClrMapping/>
  </p:clrMapOvr>
</p:sld>
</file>

<file path=ppt/theme/theme1.xml><?xml version="1.0" encoding="utf-8"?>
<a:theme xmlns:a="http://schemas.openxmlformats.org/drawingml/2006/main" name="Cover-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ck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Generic">
  <a:themeElements>
    <a:clrScheme name="Keikp">
      <a:dk1>
        <a:srgbClr val="494949"/>
      </a:dk1>
      <a:lt1>
        <a:srgbClr val="FFFFFF"/>
      </a:lt1>
      <a:dk2>
        <a:srgbClr val="494949"/>
      </a:dk2>
      <a:lt2>
        <a:srgbClr val="FFFFFF"/>
      </a:lt2>
      <a:accent1>
        <a:srgbClr val="2476B7"/>
      </a:accent1>
      <a:accent2>
        <a:srgbClr val="5E3391"/>
      </a:accent2>
      <a:accent3>
        <a:srgbClr val="EFC351"/>
      </a:accent3>
      <a:accent4>
        <a:srgbClr val="289D48"/>
      </a:accent4>
      <a:accent5>
        <a:srgbClr val="B3242E"/>
      </a:accent5>
      <a:accent6>
        <a:srgbClr val="F17926"/>
      </a:accent6>
      <a:hlink>
        <a:srgbClr val="2476B7"/>
      </a:hlink>
      <a:folHlink>
        <a:srgbClr val="1647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6931" rIns="0" bIns="0" rtlCol="0">
        <a:spAutoFit/>
      </a:bodyPr>
      <a:lstStyle>
        <a:defPPr marL="7701" marR="242975" algn="just">
          <a:spcBef>
            <a:spcPts val="55"/>
          </a:spcBef>
          <a:defRPr sz="1200" spc="-30" dirty="0">
            <a:solidFill>
              <a:srgbClr val="464646"/>
            </a:solidFill>
            <a:latin typeface="Roboto Condensed Light" panose="02000000000000000000" pitchFamily="2" charset="0"/>
            <a:cs typeface="Arial Narrow"/>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Slide-Generic">
  <a:themeElements>
    <a:clrScheme name="Keikp">
      <a:dk1>
        <a:srgbClr val="494949"/>
      </a:dk1>
      <a:lt1>
        <a:srgbClr val="FFFFFF"/>
      </a:lt1>
      <a:dk2>
        <a:srgbClr val="494949"/>
      </a:dk2>
      <a:lt2>
        <a:srgbClr val="FFFFFF"/>
      </a:lt2>
      <a:accent1>
        <a:srgbClr val="2476B7"/>
      </a:accent1>
      <a:accent2>
        <a:srgbClr val="5E3391"/>
      </a:accent2>
      <a:accent3>
        <a:srgbClr val="EFC351"/>
      </a:accent3>
      <a:accent4>
        <a:srgbClr val="289D48"/>
      </a:accent4>
      <a:accent5>
        <a:srgbClr val="B3242E"/>
      </a:accent5>
      <a:accent6>
        <a:srgbClr val="F17926"/>
      </a:accent6>
      <a:hlink>
        <a:srgbClr val="2476B7"/>
      </a:hlink>
      <a:folHlink>
        <a:srgbClr val="1647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6931" rIns="0" bIns="0" rtlCol="0">
        <a:spAutoFit/>
      </a:bodyPr>
      <a:lstStyle>
        <a:defPPr marL="7701" marR="242975" algn="just">
          <a:spcBef>
            <a:spcPts val="55"/>
          </a:spcBef>
          <a:defRPr sz="1200" spc="-30" dirty="0">
            <a:solidFill>
              <a:srgbClr val="464646"/>
            </a:solidFill>
            <a:latin typeface="Roboto Condensed Light" panose="02000000000000000000" pitchFamily="2" charset="0"/>
            <a:cs typeface="Arial Narrow"/>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2589</Words>
  <Application>Microsoft Office PowerPoint</Application>
  <PresentationFormat>Custom</PresentationFormat>
  <Paragraphs>219</Paragraphs>
  <Slides>13</Slides>
  <Notes>7</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13</vt:i4>
      </vt:variant>
    </vt:vector>
  </HeadingPairs>
  <TitlesOfParts>
    <vt:vector size="29" baseType="lpstr">
      <vt:lpstr>Roboto</vt:lpstr>
      <vt:lpstr>Exo Light</vt:lpstr>
      <vt:lpstr>Montserrat Medium</vt:lpstr>
      <vt:lpstr>Exo DemiBold</vt:lpstr>
      <vt:lpstr>Montserrat</vt:lpstr>
      <vt:lpstr>Calibri</vt:lpstr>
      <vt:lpstr>Roboto Condensed Light</vt:lpstr>
      <vt:lpstr>Arial</vt:lpstr>
      <vt:lpstr>Montserrat Light</vt:lpstr>
      <vt:lpstr>Courier New</vt:lpstr>
      <vt:lpstr>Exo</vt:lpstr>
      <vt:lpstr>Montserrat SemiBold</vt:lpstr>
      <vt:lpstr>Cover-Light</vt:lpstr>
      <vt:lpstr>Back Cover</vt:lpstr>
      <vt:lpstr>Slide-Generic</vt:lpstr>
      <vt:lpstr>1_Slide-Generic</vt:lpstr>
      <vt:lpstr>PowerPoint Presentation</vt:lpstr>
      <vt:lpstr>Analyst Perspective</vt:lpstr>
      <vt:lpstr>Executive Summary</vt:lpstr>
      <vt:lpstr>Executive  Summary</vt:lpstr>
      <vt:lpstr>Sweat the small stuff</vt:lpstr>
      <vt:lpstr>A lack of visibility hurts projects</vt:lpstr>
      <vt:lpstr>Better visibility starts with better project categorizations</vt:lpstr>
      <vt:lpstr>Use this research to establish day-to-day visibility </vt:lpstr>
      <vt:lpstr>Measure the value of portfolio visibility</vt:lpstr>
      <vt:lpstr>Case Study</vt:lpstr>
      <vt:lpstr>PowerPoint Presentation</vt:lpstr>
      <vt:lpstr>Bring Visibility to Your Day-to-Day Projects Project Overview</vt:lpstr>
      <vt:lpstr>Workshop Overview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2020-09-16T19:23:20Z</dcterms:created>
  <dcterms:modified xsi:type="dcterms:W3CDTF">2020-09-16T19:24:36Z</dcterms:modified>
</cp:coreProperties>
</file>