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 id="2147483667" r:id="rId2"/>
  </p:sldMasterIdLst>
  <p:notesMasterIdLst>
    <p:notesMasterId r:id="rId46"/>
  </p:notesMasterIdLst>
  <p:handoutMasterIdLst>
    <p:handoutMasterId r:id="rId47"/>
  </p:handoutMasterIdLst>
  <p:sldIdLst>
    <p:sldId id="348" r:id="rId3"/>
    <p:sldId id="258" r:id="rId4"/>
    <p:sldId id="475" r:id="rId5"/>
    <p:sldId id="256" r:id="rId6"/>
    <p:sldId id="5216" r:id="rId7"/>
    <p:sldId id="260" r:id="rId8"/>
    <p:sldId id="5215" r:id="rId9"/>
    <p:sldId id="536" r:id="rId10"/>
    <p:sldId id="5214" r:id="rId11"/>
    <p:sldId id="389" r:id="rId12"/>
    <p:sldId id="5218" r:id="rId13"/>
    <p:sldId id="4383" r:id="rId14"/>
    <p:sldId id="912" r:id="rId15"/>
    <p:sldId id="914" r:id="rId16"/>
    <p:sldId id="922" r:id="rId17"/>
    <p:sldId id="927" r:id="rId18"/>
    <p:sldId id="929" r:id="rId19"/>
    <p:sldId id="925" r:id="rId20"/>
    <p:sldId id="934" r:id="rId21"/>
    <p:sldId id="933" r:id="rId22"/>
    <p:sldId id="5211" r:id="rId23"/>
    <p:sldId id="941" r:id="rId24"/>
    <p:sldId id="5180" r:id="rId25"/>
    <p:sldId id="5183" r:id="rId26"/>
    <p:sldId id="5185" r:id="rId27"/>
    <p:sldId id="5188" r:id="rId28"/>
    <p:sldId id="5191" r:id="rId29"/>
    <p:sldId id="5192" r:id="rId30"/>
    <p:sldId id="5193" r:id="rId31"/>
    <p:sldId id="5195" r:id="rId32"/>
    <p:sldId id="5196" r:id="rId33"/>
    <p:sldId id="5198" r:id="rId34"/>
    <p:sldId id="5201" r:id="rId35"/>
    <p:sldId id="5202" r:id="rId36"/>
    <p:sldId id="5203" r:id="rId37"/>
    <p:sldId id="5205" r:id="rId38"/>
    <p:sldId id="5206" r:id="rId39"/>
    <p:sldId id="5208" r:id="rId40"/>
    <p:sldId id="5166" r:id="rId41"/>
    <p:sldId id="5217" r:id="rId42"/>
    <p:sldId id="5219" r:id="rId43"/>
    <p:sldId id="472" r:id="rId44"/>
    <p:sldId id="453" r:id="rId45"/>
  </p:sldIdLst>
  <p:sldSz cx="12193588" cy="6858000"/>
  <p:notesSz cx="6858000" cy="3009900"/>
  <p:embeddedFontLst>
    <p:embeddedFont>
      <p:font typeface="Calibri" panose="020F0502020204030204" pitchFamily="34" charset="0"/>
      <p:regular r:id="rId48"/>
      <p:bold r:id="rId49"/>
      <p:italic r:id="rId50"/>
      <p:boldItalic r:id="rId51"/>
    </p:embeddedFont>
    <p:embeddedFont>
      <p:font typeface="Exo" panose="020B0604020202020204" charset="0"/>
      <p:regular r:id="rId52"/>
      <p:bold r:id="rId53"/>
      <p:italic r:id="rId54"/>
      <p:boldItalic r:id="rId55"/>
    </p:embeddedFont>
    <p:embeddedFont>
      <p:font typeface="Exo DemiBold" panose="020B0604020202020204" charset="0"/>
      <p:bold r:id="rId56"/>
    </p:embeddedFont>
    <p:embeddedFont>
      <p:font typeface="Exo Light" panose="020B0604020202020204" charset="0"/>
      <p:regular r:id="rId57"/>
    </p:embeddedFont>
    <p:embeddedFont>
      <p:font typeface="Montserrat" panose="020B0604020202020204" charset="0"/>
      <p:regular r:id="rId58"/>
      <p:bold r:id="rId59"/>
      <p:italic r:id="rId60"/>
      <p:boldItalic r:id="rId61"/>
    </p:embeddedFont>
    <p:embeddedFont>
      <p:font typeface="Montserrat Light" panose="020B0604020202020204" charset="0"/>
      <p:regular r:id="rId62"/>
      <p:italic r:id="rId63"/>
    </p:embeddedFont>
    <p:embeddedFont>
      <p:font typeface="Montserrat Medium" panose="020B0604020202020204" charset="0"/>
      <p:regular r:id="rId64"/>
      <p:italic r:id="rId65"/>
    </p:embeddedFont>
    <p:embeddedFont>
      <p:font typeface="Montserrat Semi" panose="020B0604020202020204" charset="0"/>
      <p:regular r:id="rId66"/>
      <p:bold r:id="rId67"/>
      <p:italic r:id="rId68"/>
      <p:boldItalic r:id="rId69"/>
    </p:embeddedFont>
    <p:embeddedFont>
      <p:font typeface="Montserrat SemiBold" panose="020B0604020202020204" charset="0"/>
      <p:bold r:id="rId70"/>
      <p:boldItalic r:id="rId71"/>
    </p:embeddedFont>
    <p:embeddedFont>
      <p:font typeface="Roboto" panose="020B0604020202020204" charset="0"/>
      <p:regular r:id="rId72"/>
      <p:bold r:id="rId73"/>
      <p:italic r:id="rId74"/>
      <p:boldItalic r:id="rId75"/>
    </p:embeddedFont>
    <p:embeddedFont>
      <p:font typeface="Roboto Condensed Light" panose="020B0604020202020204" charset="0"/>
      <p:regular r:id="rId76"/>
      <p:italic r:id="rId77"/>
    </p:embeddedFont>
    <p:embeddedFont>
      <p:font typeface="Roboto Light" panose="020B0604020202020204" charset="0"/>
      <p:regular r:id="rId78"/>
      <p:italic r:id="rId79"/>
    </p:embeddedFont>
  </p:embeddedFontLst>
  <p:defaultTex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48" userDrawn="1">
          <p15:clr>
            <a:srgbClr val="A4A3A4"/>
          </p15:clr>
        </p15:guide>
        <p15:guide id="2" pos="384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13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4A4A"/>
    <a:srgbClr val="717171"/>
    <a:srgbClr val="5191C5"/>
    <a:srgbClr val="2576B7"/>
    <a:srgbClr val="257A26"/>
    <a:srgbClr val="1E5E92"/>
    <a:srgbClr val="289D48"/>
    <a:srgbClr val="EFC351"/>
    <a:srgbClr val="5E3391"/>
    <a:srgbClr val="5E32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0B291E-240A-0D7B-4019-1BED01195DC2}" v="3" dt="2020-07-16T17:49:50.726"/>
    <p1510:client id="{79DA36FD-BEEC-40A8-8E5F-33AB0A191555}" v="34" dt="2020-07-17T16:00:44.779"/>
    <p1510:client id="{CE5A547B-5B8A-4A5E-B667-5BCDA9607654}" v="1580" dt="2020-07-16T16:55:29.028"/>
    <p1510:client id="{D1C57E4D-55D5-458B-98DF-9682FFCCFE7B}" v="826" vWet="832" dt="2020-07-16T17:50:42.21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4650" autoAdjust="0"/>
    <p:restoredTop sz="96005" autoAdjust="0"/>
  </p:normalViewPr>
  <p:slideViewPr>
    <p:cSldViewPr snapToGrid="0">
      <p:cViewPr varScale="1">
        <p:scale>
          <a:sx n="114" d="100"/>
          <a:sy n="114" d="100"/>
        </p:scale>
        <p:origin x="1212" y="102"/>
      </p:cViewPr>
      <p:guideLst>
        <p:guide orient="horz" pos="3748"/>
        <p:guide pos="3841"/>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handoutMaster" Target="handoutMasters/handoutMaster1.xml"/><Relationship Id="rId63" Type="http://schemas.openxmlformats.org/officeDocument/2006/relationships/font" Target="fonts/font16.fntdata"/><Relationship Id="rId68" Type="http://schemas.openxmlformats.org/officeDocument/2006/relationships/font" Target="fonts/font21.fntdata"/><Relationship Id="rId84"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font" Target="fonts/font6.fntdata"/><Relationship Id="rId58" Type="http://schemas.openxmlformats.org/officeDocument/2006/relationships/font" Target="fonts/font11.fntdata"/><Relationship Id="rId74" Type="http://schemas.openxmlformats.org/officeDocument/2006/relationships/font" Target="fonts/font27.fntdata"/><Relationship Id="rId79" Type="http://schemas.openxmlformats.org/officeDocument/2006/relationships/font" Target="fonts/font32.fntdata"/><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font" Target="fonts/font22.fntdata"/><Relationship Id="rId77" Type="http://schemas.openxmlformats.org/officeDocument/2006/relationships/font" Target="fonts/font30.fntdata"/><Relationship Id="rId8" Type="http://schemas.openxmlformats.org/officeDocument/2006/relationships/slide" Target="slides/slide6.xml"/><Relationship Id="rId51" Type="http://schemas.openxmlformats.org/officeDocument/2006/relationships/font" Target="fonts/font4.fntdata"/><Relationship Id="rId72" Type="http://schemas.openxmlformats.org/officeDocument/2006/relationships/font" Target="fonts/font25.fntdata"/><Relationship Id="rId80" Type="http://schemas.openxmlformats.org/officeDocument/2006/relationships/commentAuthors" Target="commentAuthors.xml"/><Relationship Id="rId85"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font" Target="fonts/font23.fntdata"/><Relationship Id="rId75" Type="http://schemas.openxmlformats.org/officeDocument/2006/relationships/font" Target="fonts/font28.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font" Target="fonts/font26.fntdata"/><Relationship Id="rId78" Type="http://schemas.openxmlformats.org/officeDocument/2006/relationships/font" Target="fonts/font31.fntdata"/><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3.fntdata"/><Relationship Id="rId55" Type="http://schemas.openxmlformats.org/officeDocument/2006/relationships/font" Target="fonts/font8.fntdata"/><Relationship Id="rId76" Type="http://schemas.openxmlformats.org/officeDocument/2006/relationships/font" Target="fonts/font29.fntdata"/><Relationship Id="rId7" Type="http://schemas.openxmlformats.org/officeDocument/2006/relationships/slide" Target="slides/slide5.xml"/><Relationship Id="rId71" Type="http://schemas.openxmlformats.org/officeDocument/2006/relationships/font" Target="fonts/font24.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19.fntdata"/><Relationship Id="rId61" Type="http://schemas.openxmlformats.org/officeDocument/2006/relationships/font" Target="fonts/font14.fntdata"/><Relationship Id="rId8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4BFADC-759D-9A4E-9A09-AD89F1BCC0AE}"/>
              </a:ext>
            </a:extLst>
          </p:cNvPr>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D62EC22-1B51-694A-94D5-D4CB2538FD12}"/>
              </a:ext>
            </a:extLst>
          </p:cNvPr>
          <p:cNvSpPr>
            <a:spLocks noGrp="1"/>
          </p:cNvSpPr>
          <p:nvPr>
            <p:ph type="dt" sz="quarter" idx="1"/>
          </p:nvPr>
        </p:nvSpPr>
        <p:spPr>
          <a:xfrm>
            <a:off x="6405715" y="0"/>
            <a:ext cx="4900956" cy="1007464"/>
          </a:xfrm>
          <a:prstGeom prst="rect">
            <a:avLst/>
          </a:prstGeom>
        </p:spPr>
        <p:txBody>
          <a:bodyPr vert="horz" lIns="91440" tIns="45720" rIns="91440" bIns="45720" rtlCol="0"/>
          <a:lstStyle>
            <a:lvl1pPr algn="r">
              <a:defRPr sz="1200"/>
            </a:lvl1pPr>
          </a:lstStyle>
          <a:p>
            <a:fld id="{3421FBE2-D7AF-034E-A3E8-B3AFB8825F2F}" type="datetimeFigureOut">
              <a:rPr lang="en-US" smtClean="0"/>
              <a:t>7/17/2020</a:t>
            </a:fld>
            <a:endParaRPr lang="en-US" dirty="0"/>
          </a:p>
        </p:txBody>
      </p:sp>
      <p:sp>
        <p:nvSpPr>
          <p:cNvPr id="4" name="Footer Placeholder 3">
            <a:extLst>
              <a:ext uri="{FF2B5EF4-FFF2-40B4-BE49-F238E27FC236}">
                <a16:creationId xmlns:a16="http://schemas.microsoft.com/office/drawing/2014/main" id="{2202C9E9-64FF-014C-96CA-5B97C999C1FF}"/>
              </a:ext>
            </a:extLst>
          </p:cNvPr>
          <p:cNvSpPr>
            <a:spLocks noGrp="1"/>
          </p:cNvSpPr>
          <p:nvPr>
            <p:ph type="ftr" sz="quarter" idx="2"/>
          </p:nvPr>
        </p:nvSpPr>
        <p:spPr>
          <a:xfrm>
            <a:off x="0" y="19096639"/>
            <a:ext cx="4900956" cy="1007462"/>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E38FAC2-6080-3440-A5EF-CDB292825895}"/>
              </a:ext>
            </a:extLst>
          </p:cNvPr>
          <p:cNvSpPr>
            <a:spLocks noGrp="1"/>
          </p:cNvSpPr>
          <p:nvPr>
            <p:ph type="sldNum" sz="quarter" idx="3"/>
          </p:nvPr>
        </p:nvSpPr>
        <p:spPr>
          <a:xfrm>
            <a:off x="6405715" y="19096639"/>
            <a:ext cx="4900956" cy="1007462"/>
          </a:xfrm>
          <a:prstGeom prst="rect">
            <a:avLst/>
          </a:prstGeom>
        </p:spPr>
        <p:txBody>
          <a:bodyPr vert="horz" lIns="91440" tIns="45720" rIns="91440" bIns="45720" rtlCol="0" anchor="b"/>
          <a:lstStyle>
            <a:lvl1pPr algn="r">
              <a:defRPr sz="1200"/>
            </a:lvl1pPr>
          </a:lstStyle>
          <a:p>
            <a:fld id="{A0D59A62-6DDC-664C-B490-E4412C3B9B65}" type="slidenum">
              <a:rPr lang="en-US" smtClean="0"/>
              <a:t>‹#›</a:t>
            </a:fld>
            <a:endParaRPr lang="en-US" dirty="0"/>
          </a:p>
        </p:txBody>
      </p:sp>
    </p:spTree>
    <p:extLst>
      <p:ext uri="{BB962C8B-B14F-4D97-AF65-F5344CB8AC3E}">
        <p14:creationId xmlns:p14="http://schemas.microsoft.com/office/powerpoint/2010/main" val="12334922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b="0" i="0">
                <a:latin typeface="Roboto Condensed Light" panose="02000000000000000000" pitchFamily="2" charset="0"/>
              </a:defRPr>
            </a:lvl1pPr>
          </a:lstStyle>
          <a:p>
            <a:endParaRPr lang="en-US" dirty="0"/>
          </a:p>
        </p:txBody>
      </p:sp>
      <p:sp>
        <p:nvSpPr>
          <p:cNvPr id="3" name="Date Placeholder 2"/>
          <p:cNvSpPr>
            <a:spLocks noGrp="1"/>
          </p:cNvSpPr>
          <p:nvPr>
            <p:ph type="dt" idx="1"/>
          </p:nvPr>
        </p:nvSpPr>
        <p:spPr>
          <a:xfrm>
            <a:off x="6405715" y="0"/>
            <a:ext cx="4900956" cy="1007464"/>
          </a:xfrm>
          <a:prstGeom prst="rect">
            <a:avLst/>
          </a:prstGeom>
        </p:spPr>
        <p:txBody>
          <a:bodyPr vert="horz" lIns="91440" tIns="45720" rIns="91440" bIns="45720" rtlCol="0"/>
          <a:lstStyle>
            <a:lvl1pPr algn="r">
              <a:defRPr sz="1200" b="0" i="0">
                <a:latin typeface="Roboto Condensed Light" panose="02000000000000000000" pitchFamily="2" charset="0"/>
              </a:defRPr>
            </a:lvl1pPr>
          </a:lstStyle>
          <a:p>
            <a:fld id="{F0A9609A-B772-C646-9832-EF91D164CC90}" type="datetimeFigureOut">
              <a:rPr lang="en-US" smtClean="0"/>
              <a:pPr/>
              <a:t>7/17/2020</a:t>
            </a:fld>
            <a:endParaRPr lang="en-US" dirty="0"/>
          </a:p>
        </p:txBody>
      </p:sp>
      <p:sp>
        <p:nvSpPr>
          <p:cNvPr id="4" name="Slide Image Placeholder 3"/>
          <p:cNvSpPr>
            <a:spLocks noGrp="1" noRot="1" noChangeAspect="1"/>
          </p:cNvSpPr>
          <p:nvPr>
            <p:ph type="sldImg" idx="2"/>
          </p:nvPr>
        </p:nvSpPr>
        <p:spPr>
          <a:xfrm>
            <a:off x="-374650" y="2514600"/>
            <a:ext cx="12058650" cy="6783388"/>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1130578" y="9673900"/>
            <a:ext cx="9048194" cy="79186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9096639"/>
            <a:ext cx="4900956" cy="1007462"/>
          </a:xfrm>
          <a:prstGeom prst="rect">
            <a:avLst/>
          </a:prstGeom>
        </p:spPr>
        <p:txBody>
          <a:bodyPr vert="horz" lIns="91440" tIns="45720" rIns="91440" bIns="45720" rtlCol="0" anchor="b"/>
          <a:lstStyle>
            <a:lvl1pPr algn="l">
              <a:defRPr sz="1200" b="0" i="0">
                <a:latin typeface="Roboto Condensed Light" panose="02000000000000000000" pitchFamily="2" charset="0"/>
              </a:defRPr>
            </a:lvl1pPr>
          </a:lstStyle>
          <a:p>
            <a:endParaRPr lang="en-US" dirty="0"/>
          </a:p>
        </p:txBody>
      </p:sp>
      <p:sp>
        <p:nvSpPr>
          <p:cNvPr id="7" name="Slide Number Placeholder 6"/>
          <p:cNvSpPr>
            <a:spLocks noGrp="1"/>
          </p:cNvSpPr>
          <p:nvPr>
            <p:ph type="sldNum" sz="quarter" idx="5"/>
          </p:nvPr>
        </p:nvSpPr>
        <p:spPr>
          <a:xfrm>
            <a:off x="6405715" y="19096639"/>
            <a:ext cx="4900956" cy="1007462"/>
          </a:xfrm>
          <a:prstGeom prst="rect">
            <a:avLst/>
          </a:prstGeom>
        </p:spPr>
        <p:txBody>
          <a:bodyPr vert="horz" lIns="91440" tIns="45720" rIns="91440" bIns="45720" rtlCol="0" anchor="b"/>
          <a:lstStyle>
            <a:lvl1pPr algn="r">
              <a:defRPr sz="1200" b="0" i="0">
                <a:latin typeface="Roboto Condensed Light" panose="02000000000000000000" pitchFamily="2" charset="0"/>
              </a:defRPr>
            </a:lvl1pPr>
          </a:lstStyle>
          <a:p>
            <a:fld id="{06B0FC7D-8687-9A40-9CA8-0B2F00AB98E3}" type="slidenum">
              <a:rPr lang="en-US" smtClean="0"/>
              <a:pPr/>
              <a:t>‹#›</a:t>
            </a:fld>
            <a:endParaRPr lang="en-US" dirty="0"/>
          </a:p>
        </p:txBody>
      </p:sp>
    </p:spTree>
    <p:extLst>
      <p:ext uri="{BB962C8B-B14F-4D97-AF65-F5344CB8AC3E}">
        <p14:creationId xmlns:p14="http://schemas.microsoft.com/office/powerpoint/2010/main" val="231655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oboto Condensed Light" panose="02000000000000000000" pitchFamily="2" charset="0"/>
        <a:ea typeface="+mn-ea"/>
        <a:cs typeface="+mn-cs"/>
      </a:defRPr>
    </a:lvl1pPr>
    <a:lvl2pPr marL="457200" algn="l" defTabSz="914400" rtl="0" eaLnBrk="1" latinLnBrk="0" hangingPunct="1">
      <a:defRPr sz="1200" b="0" i="0" kern="1200">
        <a:solidFill>
          <a:schemeClr val="tx1"/>
        </a:solidFill>
        <a:latin typeface="Roboto Condensed Light" panose="02000000000000000000" pitchFamily="2" charset="0"/>
        <a:ea typeface="+mn-ea"/>
        <a:cs typeface="+mn-cs"/>
      </a:defRPr>
    </a:lvl2pPr>
    <a:lvl3pPr marL="914400" algn="l" defTabSz="914400" rtl="0" eaLnBrk="1" latinLnBrk="0" hangingPunct="1">
      <a:defRPr sz="1200" b="0" i="0" kern="1200">
        <a:solidFill>
          <a:schemeClr val="tx1"/>
        </a:solidFill>
        <a:latin typeface="Roboto Condensed Light" panose="02000000000000000000" pitchFamily="2" charset="0"/>
        <a:ea typeface="+mn-ea"/>
        <a:cs typeface="+mn-cs"/>
      </a:defRPr>
    </a:lvl3pPr>
    <a:lvl4pPr marL="1371600" algn="l" defTabSz="914400" rtl="0" eaLnBrk="1" latinLnBrk="0" hangingPunct="1">
      <a:defRPr sz="1200" b="0" i="0" kern="1200">
        <a:solidFill>
          <a:schemeClr val="tx1"/>
        </a:solidFill>
        <a:latin typeface="Roboto Condensed Light" panose="02000000000000000000" pitchFamily="2" charset="0"/>
        <a:ea typeface="+mn-ea"/>
        <a:cs typeface="+mn-cs"/>
      </a:defRPr>
    </a:lvl4pPr>
    <a:lvl5pPr marL="1828800" algn="l" defTabSz="914400" rtl="0" eaLnBrk="1" latinLnBrk="0" hangingPunct="1">
      <a:defRPr sz="1200" b="0" i="0" kern="1200">
        <a:solidFill>
          <a:schemeClr val="tx1"/>
        </a:solidFill>
        <a:latin typeface="Roboto Condensed Light"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685150">
              <a:defRPr/>
            </a:pPr>
            <a:endParaRPr lang="en-US" dirty="0"/>
          </a:p>
        </p:txBody>
      </p:sp>
      <p:sp>
        <p:nvSpPr>
          <p:cNvPr id="4" name="Slide Number Placeholder 3"/>
          <p:cNvSpPr>
            <a:spLocks noGrp="1"/>
          </p:cNvSpPr>
          <p:nvPr>
            <p:ph type="sldNum" sz="quarter" idx="5"/>
          </p:nvPr>
        </p:nvSpPr>
        <p:spPr/>
        <p:txBody>
          <a:bodyPr/>
          <a:lstStyle/>
          <a:p>
            <a:fld id="{D0AEA2BF-B025-2149-BFEA-B084520C98F1}" type="slidenum">
              <a:rPr lang="en-US" smtClean="0"/>
              <a:t>2</a:t>
            </a:fld>
            <a:endParaRPr lang="en-US" dirty="0"/>
          </a:p>
        </p:txBody>
      </p:sp>
    </p:spTree>
    <p:extLst>
      <p:ext uri="{BB962C8B-B14F-4D97-AF65-F5344CB8AC3E}">
        <p14:creationId xmlns:p14="http://schemas.microsoft.com/office/powerpoint/2010/main" val="1822226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13</a:t>
            </a:fld>
            <a:endParaRPr lang="en-US" dirty="0"/>
          </a:p>
        </p:txBody>
      </p:sp>
    </p:spTree>
    <p:extLst>
      <p:ext uri="{BB962C8B-B14F-4D97-AF65-F5344CB8AC3E}">
        <p14:creationId xmlns:p14="http://schemas.microsoft.com/office/powerpoint/2010/main" val="1918867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14</a:t>
            </a:fld>
            <a:endParaRPr lang="en-US" dirty="0"/>
          </a:p>
        </p:txBody>
      </p:sp>
    </p:spTree>
    <p:extLst>
      <p:ext uri="{BB962C8B-B14F-4D97-AF65-F5344CB8AC3E}">
        <p14:creationId xmlns:p14="http://schemas.microsoft.com/office/powerpoint/2010/main" val="389294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15</a:t>
            </a:fld>
            <a:endParaRPr lang="en-US" dirty="0"/>
          </a:p>
        </p:txBody>
      </p:sp>
    </p:spTree>
    <p:extLst>
      <p:ext uri="{BB962C8B-B14F-4D97-AF65-F5344CB8AC3E}">
        <p14:creationId xmlns:p14="http://schemas.microsoft.com/office/powerpoint/2010/main" val="2895443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16</a:t>
            </a:fld>
            <a:endParaRPr lang="en-US" dirty="0"/>
          </a:p>
        </p:txBody>
      </p:sp>
    </p:spTree>
    <p:extLst>
      <p:ext uri="{BB962C8B-B14F-4D97-AF65-F5344CB8AC3E}">
        <p14:creationId xmlns:p14="http://schemas.microsoft.com/office/powerpoint/2010/main" val="2235139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17</a:t>
            </a:fld>
            <a:endParaRPr lang="en-US" dirty="0"/>
          </a:p>
        </p:txBody>
      </p:sp>
    </p:spTree>
    <p:extLst>
      <p:ext uri="{BB962C8B-B14F-4D97-AF65-F5344CB8AC3E}">
        <p14:creationId xmlns:p14="http://schemas.microsoft.com/office/powerpoint/2010/main" val="2483842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18</a:t>
            </a:fld>
            <a:endParaRPr lang="en-US" dirty="0"/>
          </a:p>
        </p:txBody>
      </p:sp>
    </p:spTree>
    <p:extLst>
      <p:ext uri="{BB962C8B-B14F-4D97-AF65-F5344CB8AC3E}">
        <p14:creationId xmlns:p14="http://schemas.microsoft.com/office/powerpoint/2010/main" val="3902037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19</a:t>
            </a:fld>
            <a:endParaRPr lang="en-US" dirty="0"/>
          </a:p>
        </p:txBody>
      </p:sp>
    </p:spTree>
    <p:extLst>
      <p:ext uri="{BB962C8B-B14F-4D97-AF65-F5344CB8AC3E}">
        <p14:creationId xmlns:p14="http://schemas.microsoft.com/office/powerpoint/2010/main" val="2577327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20</a:t>
            </a:fld>
            <a:endParaRPr lang="en-US" dirty="0"/>
          </a:p>
        </p:txBody>
      </p:sp>
    </p:spTree>
    <p:extLst>
      <p:ext uri="{BB962C8B-B14F-4D97-AF65-F5344CB8AC3E}">
        <p14:creationId xmlns:p14="http://schemas.microsoft.com/office/powerpoint/2010/main" val="125021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21</a:t>
            </a:fld>
            <a:endParaRPr lang="en-US" dirty="0"/>
          </a:p>
        </p:txBody>
      </p:sp>
    </p:spTree>
    <p:extLst>
      <p:ext uri="{BB962C8B-B14F-4D97-AF65-F5344CB8AC3E}">
        <p14:creationId xmlns:p14="http://schemas.microsoft.com/office/powerpoint/2010/main" val="3481329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23</a:t>
            </a:fld>
            <a:endParaRPr lang="en-US" dirty="0"/>
          </a:p>
        </p:txBody>
      </p:sp>
    </p:spTree>
    <p:extLst>
      <p:ext uri="{BB962C8B-B14F-4D97-AF65-F5344CB8AC3E}">
        <p14:creationId xmlns:p14="http://schemas.microsoft.com/office/powerpoint/2010/main" val="966507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0AEA2BF-B025-2149-BFEA-B084520C98F1}" type="slidenum">
              <a:rPr lang="en-US" smtClean="0"/>
              <a:t>3</a:t>
            </a:fld>
            <a:endParaRPr lang="en-US" dirty="0"/>
          </a:p>
        </p:txBody>
      </p:sp>
    </p:spTree>
    <p:extLst>
      <p:ext uri="{BB962C8B-B14F-4D97-AF65-F5344CB8AC3E}">
        <p14:creationId xmlns:p14="http://schemas.microsoft.com/office/powerpoint/2010/main" val="1113372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26</a:t>
            </a:fld>
            <a:endParaRPr lang="en-US" dirty="0"/>
          </a:p>
        </p:txBody>
      </p:sp>
    </p:spTree>
    <p:extLst>
      <p:ext uri="{BB962C8B-B14F-4D97-AF65-F5344CB8AC3E}">
        <p14:creationId xmlns:p14="http://schemas.microsoft.com/office/powerpoint/2010/main" val="3647138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27</a:t>
            </a:fld>
            <a:endParaRPr lang="en-US" dirty="0"/>
          </a:p>
        </p:txBody>
      </p:sp>
    </p:spTree>
    <p:extLst>
      <p:ext uri="{BB962C8B-B14F-4D97-AF65-F5344CB8AC3E}">
        <p14:creationId xmlns:p14="http://schemas.microsoft.com/office/powerpoint/2010/main" val="18918718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28</a:t>
            </a:fld>
            <a:endParaRPr lang="en-US" dirty="0"/>
          </a:p>
        </p:txBody>
      </p:sp>
    </p:spTree>
    <p:extLst>
      <p:ext uri="{BB962C8B-B14F-4D97-AF65-F5344CB8AC3E}">
        <p14:creationId xmlns:p14="http://schemas.microsoft.com/office/powerpoint/2010/main" val="26944153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32</a:t>
            </a:fld>
            <a:endParaRPr lang="en-US" dirty="0"/>
          </a:p>
        </p:txBody>
      </p:sp>
    </p:spTree>
    <p:extLst>
      <p:ext uri="{BB962C8B-B14F-4D97-AF65-F5344CB8AC3E}">
        <p14:creationId xmlns:p14="http://schemas.microsoft.com/office/powerpoint/2010/main" val="6958481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37</a:t>
            </a:fld>
            <a:endParaRPr lang="en-US" dirty="0"/>
          </a:p>
        </p:txBody>
      </p:sp>
    </p:spTree>
    <p:extLst>
      <p:ext uri="{BB962C8B-B14F-4D97-AF65-F5344CB8AC3E}">
        <p14:creationId xmlns:p14="http://schemas.microsoft.com/office/powerpoint/2010/main" val="2447724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38</a:t>
            </a:fld>
            <a:endParaRPr lang="en-US" dirty="0"/>
          </a:p>
        </p:txBody>
      </p:sp>
    </p:spTree>
    <p:extLst>
      <p:ext uri="{BB962C8B-B14F-4D97-AF65-F5344CB8AC3E}">
        <p14:creationId xmlns:p14="http://schemas.microsoft.com/office/powerpoint/2010/main" val="3346152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39</a:t>
            </a:fld>
            <a:endParaRPr lang="en-US" dirty="0"/>
          </a:p>
        </p:txBody>
      </p:sp>
    </p:spTree>
    <p:extLst>
      <p:ext uri="{BB962C8B-B14F-4D97-AF65-F5344CB8AC3E}">
        <p14:creationId xmlns:p14="http://schemas.microsoft.com/office/powerpoint/2010/main" val="24272267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40</a:t>
            </a:fld>
            <a:endParaRPr lang="en-US" dirty="0"/>
          </a:p>
        </p:txBody>
      </p:sp>
    </p:spTree>
    <p:extLst>
      <p:ext uri="{BB962C8B-B14F-4D97-AF65-F5344CB8AC3E}">
        <p14:creationId xmlns:p14="http://schemas.microsoft.com/office/powerpoint/2010/main" val="16785326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endParaRPr lang="en-CA" dirty="0"/>
          </a:p>
        </p:txBody>
      </p:sp>
      <p:sp>
        <p:nvSpPr>
          <p:cNvPr id="4" name="Slide Number Placeholder 3"/>
          <p:cNvSpPr>
            <a:spLocks noGrp="1"/>
          </p:cNvSpPr>
          <p:nvPr>
            <p:ph type="sldNum" sz="quarter" idx="10"/>
          </p:nvPr>
        </p:nvSpPr>
        <p:spPr/>
        <p:txBody>
          <a:bodyPr/>
          <a:lstStyle/>
          <a:p>
            <a:fld id="{FB191C8B-A25B-42E7-9EFE-414750E3B7FE}" type="slidenum">
              <a:rPr lang="en-CA" smtClean="0">
                <a:solidFill>
                  <a:prstClr val="black"/>
                </a:solidFill>
              </a:rPr>
              <a:pPr/>
              <a:t>41</a:t>
            </a:fld>
            <a:endParaRPr lang="en-CA" dirty="0">
              <a:solidFill>
                <a:prstClr val="black"/>
              </a:solidFill>
            </a:endParaRPr>
          </a:p>
        </p:txBody>
      </p:sp>
    </p:spTree>
    <p:extLst>
      <p:ext uri="{BB962C8B-B14F-4D97-AF65-F5344CB8AC3E}">
        <p14:creationId xmlns:p14="http://schemas.microsoft.com/office/powerpoint/2010/main" val="21020882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pPr>
            <a:endParaRPr lang="en-US" b="1" dirty="0"/>
          </a:p>
        </p:txBody>
      </p:sp>
      <p:sp>
        <p:nvSpPr>
          <p:cNvPr id="4" name="Slide Number Placeholder 3"/>
          <p:cNvSpPr>
            <a:spLocks noGrp="1"/>
          </p:cNvSpPr>
          <p:nvPr>
            <p:ph type="sldNum" sz="quarter" idx="5"/>
          </p:nvPr>
        </p:nvSpPr>
        <p:spPr/>
        <p:txBody>
          <a:bodyPr/>
          <a:lstStyle/>
          <a:p>
            <a:fld id="{D0AEA2BF-B025-2149-BFEA-B084520C98F1}" type="slidenum">
              <a:rPr lang="en-US" smtClean="0"/>
              <a:t>42</a:t>
            </a:fld>
            <a:endParaRPr lang="en-US" dirty="0"/>
          </a:p>
        </p:txBody>
      </p:sp>
    </p:spTree>
    <p:extLst>
      <p:ext uri="{BB962C8B-B14F-4D97-AF65-F5344CB8AC3E}">
        <p14:creationId xmlns:p14="http://schemas.microsoft.com/office/powerpoint/2010/main" val="3945224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7C57BD-B337-4910-897E-750C262C36B7}" type="slidenum">
              <a:rPr lang="en-CA" smtClean="0"/>
              <a:t>4</a:t>
            </a:fld>
            <a:endParaRPr lang="en-CA" dirty="0"/>
          </a:p>
        </p:txBody>
      </p:sp>
    </p:spTree>
    <p:extLst>
      <p:ext uri="{BB962C8B-B14F-4D97-AF65-F5344CB8AC3E}">
        <p14:creationId xmlns:p14="http://schemas.microsoft.com/office/powerpoint/2010/main" val="33836071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43</a:t>
            </a:fld>
            <a:endParaRPr lang="en-US" dirty="0"/>
          </a:p>
        </p:txBody>
      </p:sp>
    </p:spTree>
    <p:extLst>
      <p:ext uri="{BB962C8B-B14F-4D97-AF65-F5344CB8AC3E}">
        <p14:creationId xmlns:p14="http://schemas.microsoft.com/office/powerpoint/2010/main" val="1851246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5</a:t>
            </a:fld>
            <a:endParaRPr lang="en-US" dirty="0"/>
          </a:p>
        </p:txBody>
      </p:sp>
    </p:spTree>
    <p:extLst>
      <p:ext uri="{BB962C8B-B14F-4D97-AF65-F5344CB8AC3E}">
        <p14:creationId xmlns:p14="http://schemas.microsoft.com/office/powerpoint/2010/main" val="3776771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6</a:t>
            </a:fld>
            <a:endParaRPr lang="en-US" dirty="0"/>
          </a:p>
        </p:txBody>
      </p:sp>
    </p:spTree>
    <p:extLst>
      <p:ext uri="{BB962C8B-B14F-4D97-AF65-F5344CB8AC3E}">
        <p14:creationId xmlns:p14="http://schemas.microsoft.com/office/powerpoint/2010/main" val="3972130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7</a:t>
            </a:fld>
            <a:endParaRPr lang="en-US" dirty="0"/>
          </a:p>
        </p:txBody>
      </p:sp>
    </p:spTree>
    <p:extLst>
      <p:ext uri="{BB962C8B-B14F-4D97-AF65-F5344CB8AC3E}">
        <p14:creationId xmlns:p14="http://schemas.microsoft.com/office/powerpoint/2010/main" val="3655172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8</a:t>
            </a:fld>
            <a:endParaRPr lang="en-US" dirty="0"/>
          </a:p>
        </p:txBody>
      </p:sp>
    </p:spTree>
    <p:extLst>
      <p:ext uri="{BB962C8B-B14F-4D97-AF65-F5344CB8AC3E}">
        <p14:creationId xmlns:p14="http://schemas.microsoft.com/office/powerpoint/2010/main" val="2120616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9</a:t>
            </a:fld>
            <a:endParaRPr lang="en-US" dirty="0"/>
          </a:p>
        </p:txBody>
      </p:sp>
    </p:spTree>
    <p:extLst>
      <p:ext uri="{BB962C8B-B14F-4D97-AF65-F5344CB8AC3E}">
        <p14:creationId xmlns:p14="http://schemas.microsoft.com/office/powerpoint/2010/main" val="3408151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10</a:t>
            </a:fld>
            <a:endParaRPr lang="en-US" dirty="0"/>
          </a:p>
        </p:txBody>
      </p:sp>
    </p:spTree>
    <p:extLst>
      <p:ext uri="{BB962C8B-B14F-4D97-AF65-F5344CB8AC3E}">
        <p14:creationId xmlns:p14="http://schemas.microsoft.com/office/powerpoint/2010/main" val="9246896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Dar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5D97B2C-35D2-554F-8B16-5AA9817BCA13}"/>
              </a:ext>
            </a:extLst>
          </p:cNvPr>
          <p:cNvSpPr>
            <a:spLocks noGrp="1"/>
          </p:cNvSpPr>
          <p:nvPr>
            <p:ph type="body" sz="quarter" idx="10" hasCustomPrompt="1"/>
          </p:nvPr>
        </p:nvSpPr>
        <p:spPr>
          <a:xfrm>
            <a:off x="650874" y="1079498"/>
            <a:ext cx="7385845" cy="1306512"/>
          </a:xfrm>
          <a:prstGeom prst="rect">
            <a:avLst/>
          </a:prstGeom>
        </p:spPr>
        <p:txBody>
          <a:bodyPr/>
          <a:lstStyle>
            <a:lvl1pPr>
              <a:lnSpc>
                <a:spcPct val="90000"/>
              </a:lnSpc>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Observe the Evolution of Quantum Capacity</a:t>
            </a:r>
          </a:p>
        </p:txBody>
      </p:sp>
      <p:sp>
        <p:nvSpPr>
          <p:cNvPr id="4" name="Text Placeholder 12">
            <a:extLst>
              <a:ext uri="{FF2B5EF4-FFF2-40B4-BE49-F238E27FC236}">
                <a16:creationId xmlns:a16="http://schemas.microsoft.com/office/drawing/2014/main" id="{680E6FFC-D1FC-344A-A0F9-0EFE0FCC0C84}"/>
              </a:ext>
            </a:extLst>
          </p:cNvPr>
          <p:cNvSpPr>
            <a:spLocks noGrp="1"/>
          </p:cNvSpPr>
          <p:nvPr>
            <p:ph type="body" sz="quarter" idx="11" hasCustomPrompt="1"/>
          </p:nvPr>
        </p:nvSpPr>
        <p:spPr>
          <a:xfrm>
            <a:off x="650875" y="2482056"/>
            <a:ext cx="5703626" cy="1893887"/>
          </a:xfrm>
          <a:prstGeom prst="rect">
            <a:avLst/>
          </a:prstGeom>
        </p:spPr>
        <p:txBody>
          <a:bodyPr/>
          <a:lstStyle>
            <a:lvl1pPr>
              <a:lnSpc>
                <a:spcPct val="100000"/>
              </a:lnSpc>
              <a:defRPr sz="2400" b="0" i="0">
                <a:solidFill>
                  <a:schemeClr val="bg1"/>
                </a:solidFill>
                <a:latin typeface="Exo Light"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Keep track of a transformational technology as it evolves.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vider-Light-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81DF0FFB-F8E2-464F-B20A-C02D00DFF9C1}"/>
              </a:ext>
            </a:extLst>
          </p:cNvPr>
          <p:cNvSpPr>
            <a:spLocks noGrp="1"/>
          </p:cNvSpPr>
          <p:nvPr>
            <p:ph type="body" sz="quarter" idx="10" hasCustomPrompt="1"/>
          </p:nvPr>
        </p:nvSpPr>
        <p:spPr>
          <a:xfrm>
            <a:off x="650876" y="1391732"/>
            <a:ext cx="6579266" cy="724147"/>
          </a:xfrm>
          <a:prstGeom prst="rect">
            <a:avLst/>
          </a:prstGeom>
        </p:spPr>
        <p:txBody>
          <a:bodyPr/>
          <a:lstStyle>
            <a:lvl1pPr marL="0" indent="0">
              <a:lnSpc>
                <a:spcPct val="90000"/>
              </a:lnSpc>
              <a:buNone/>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4" name="Text Placeholder 12">
            <a:extLst>
              <a:ext uri="{FF2B5EF4-FFF2-40B4-BE49-F238E27FC236}">
                <a16:creationId xmlns:a16="http://schemas.microsoft.com/office/drawing/2014/main" id="{64BE1039-5896-F44C-ADFC-E9BCAF0CA51B}"/>
              </a:ext>
            </a:extLst>
          </p:cNvPr>
          <p:cNvSpPr>
            <a:spLocks noGrp="1"/>
          </p:cNvSpPr>
          <p:nvPr>
            <p:ph type="body" sz="quarter" idx="11" hasCustomPrompt="1"/>
          </p:nvPr>
        </p:nvSpPr>
        <p:spPr>
          <a:xfrm>
            <a:off x="650876" y="2166971"/>
            <a:ext cx="6589897" cy="2139216"/>
          </a:xfrm>
          <a:prstGeom prst="rect">
            <a:avLst/>
          </a:prstGeom>
        </p:spPr>
        <p:txBody>
          <a:bodyPr/>
          <a:lstStyle>
            <a:lvl1pPr marL="0" indent="0">
              <a:lnSpc>
                <a:spcPct val="100000"/>
              </a:lnSpc>
              <a:buNone/>
              <a:defRPr sz="2000" b="0" i="0">
                <a:solidFill>
                  <a:srgbClr val="2576B7"/>
                </a:solidFill>
                <a:latin typeface="Montserrat"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Subtitle text here</a:t>
            </a:r>
          </a:p>
        </p:txBody>
      </p:sp>
      <p:sp>
        <p:nvSpPr>
          <p:cNvPr id="6" name="Footer Placeholder 2">
            <a:extLst>
              <a:ext uri="{FF2B5EF4-FFF2-40B4-BE49-F238E27FC236}">
                <a16:creationId xmlns:a16="http://schemas.microsoft.com/office/drawing/2014/main" id="{C7D3B53C-61AF-A143-98D8-6C991319EC3F}"/>
              </a:ext>
            </a:extLst>
          </p:cNvPr>
          <p:cNvSpPr>
            <a:spLocks noGrp="1"/>
          </p:cNvSpPr>
          <p:nvPr>
            <p:ph type="ftr" sz="quarter" idx="12"/>
          </p:nvPr>
        </p:nvSpPr>
        <p:spPr>
          <a:xfrm>
            <a:off x="0" y="6356349"/>
            <a:ext cx="4115336" cy="501651"/>
          </a:xfrm>
          <a:prstGeom prst="rect">
            <a:avLst/>
          </a:prstGeom>
        </p:spPr>
        <p:txBody>
          <a:bodyPr/>
          <a:lstStyle/>
          <a:p>
            <a:r>
              <a:rPr lang="en-US"/>
              <a:t>Info-Tech Research Group</a:t>
            </a:r>
          </a:p>
        </p:txBody>
      </p:sp>
    </p:spTree>
    <p:extLst>
      <p:ext uri="{BB962C8B-B14F-4D97-AF65-F5344CB8AC3E}">
        <p14:creationId xmlns:p14="http://schemas.microsoft.com/office/powerpoint/2010/main" val="2288243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Restaura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EC7108F-19C2-4141-B65F-77994B94A95F}"/>
              </a:ext>
            </a:extLst>
          </p:cNvPr>
          <p:cNvSpPr>
            <a:spLocks noGrp="1"/>
          </p:cNvSpPr>
          <p:nvPr>
            <p:ph type="pic" sz="quarter" idx="11" hasCustomPrompt="1"/>
          </p:nvPr>
        </p:nvSpPr>
        <p:spPr>
          <a:xfrm>
            <a:off x="1608541" y="1952899"/>
            <a:ext cx="8976509" cy="2710542"/>
          </a:xfrm>
          <a:prstGeom prst="snip2DiagRect">
            <a:avLst>
              <a:gd name="adj1" fmla="val 0"/>
              <a:gd name="adj2" fmla="val 29565"/>
            </a:avLst>
          </a:prstGeom>
          <a:solidFill>
            <a:schemeClr val="bg1">
              <a:lumMod val="95000"/>
            </a:schemeClr>
          </a:solidFill>
          <a:ln>
            <a:noFill/>
          </a:ln>
          <a:effectLst/>
        </p:spPr>
        <p:txBody>
          <a:bodyPr/>
          <a:lstStyle>
            <a:lvl1pPr marL="0" marR="0" indent="0" algn="l" defTabSz="914172"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172"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Image placeholder</a:t>
            </a:r>
          </a:p>
          <a:p>
            <a:endParaRPr lang="en-US"/>
          </a:p>
        </p:txBody>
      </p:sp>
      <p:sp>
        <p:nvSpPr>
          <p:cNvPr id="3" name="Title Placeholder 11">
            <a:extLst>
              <a:ext uri="{FF2B5EF4-FFF2-40B4-BE49-F238E27FC236}">
                <a16:creationId xmlns:a16="http://schemas.microsoft.com/office/drawing/2014/main" id="{625DFB6E-D1D6-E741-949E-05EE74BCD347}"/>
              </a:ext>
            </a:extLst>
          </p:cNvPr>
          <p:cNvSpPr>
            <a:spLocks noGrp="1"/>
          </p:cNvSpPr>
          <p:nvPr>
            <p:ph type="title"/>
          </p:nvPr>
        </p:nvSpPr>
        <p:spPr>
          <a:xfrm>
            <a:off x="369016" y="528895"/>
            <a:ext cx="10516970" cy="1325563"/>
          </a:xfrm>
          <a:prstGeom prst="rect">
            <a:avLst/>
          </a:prstGeom>
        </p:spPr>
        <p:txBody>
          <a:bodyPr vert="horz" lIns="0" tIns="0" rIns="0" bIns="0" rtlCol="0" anchor="t">
            <a:normAutofit/>
          </a:bodyPr>
          <a:lstStyle>
            <a:lvl1pPr>
              <a:defRPr sz="4000" b="1" i="0">
                <a:solidFill>
                  <a:srgbClr val="717171"/>
                </a:solidFill>
                <a:latin typeface="Montserrat Semi" pitchFamily="2" charset="77"/>
              </a:defRPr>
            </a:lvl1pPr>
          </a:lstStyle>
          <a:p>
            <a:r>
              <a:rPr lang="en-US"/>
              <a:t>Click to edit Master title style</a:t>
            </a:r>
          </a:p>
        </p:txBody>
      </p:sp>
      <p:sp>
        <p:nvSpPr>
          <p:cNvPr id="4" name="Text Placeholder 4">
            <a:extLst>
              <a:ext uri="{FF2B5EF4-FFF2-40B4-BE49-F238E27FC236}">
                <a16:creationId xmlns:a16="http://schemas.microsoft.com/office/drawing/2014/main" id="{E03122B6-0549-4449-8489-4BD8928C27EA}"/>
              </a:ext>
            </a:extLst>
          </p:cNvPr>
          <p:cNvSpPr>
            <a:spLocks noGrp="1"/>
          </p:cNvSpPr>
          <p:nvPr>
            <p:ph type="body" sz="quarter" idx="10"/>
          </p:nvPr>
        </p:nvSpPr>
        <p:spPr>
          <a:xfrm>
            <a:off x="369937" y="1098118"/>
            <a:ext cx="3832724" cy="616383"/>
          </a:xfrm>
          <a:prstGeom prst="rect">
            <a:avLst/>
          </a:prstGeom>
        </p:spPr>
        <p:txBody>
          <a:bodyPr lIns="0" tIns="0" rIns="0" bIns="0"/>
          <a:lstStyle>
            <a:lvl1pPr marL="0" indent="0">
              <a:lnSpc>
                <a:spcPct val="110000"/>
              </a:lnSpc>
              <a:buNone/>
              <a:defRPr sz="1600" b="0" i="0">
                <a:solidFill>
                  <a:srgbClr val="717171"/>
                </a:solidFill>
                <a:latin typeface="Exo" panose="02000503000000000000" pitchFamily="2" charset="77"/>
              </a:defRPr>
            </a:lvl1pPr>
            <a:lvl2pPr marL="457200" indent="0">
              <a:lnSpc>
                <a:spcPct val="110000"/>
              </a:lnSpc>
              <a:buNone/>
              <a:defRPr sz="1600" b="0" i="0">
                <a:solidFill>
                  <a:srgbClr val="717171"/>
                </a:solidFill>
                <a:latin typeface="Exo" panose="02000503000000000000" pitchFamily="2" charset="77"/>
              </a:defRPr>
            </a:lvl2pPr>
            <a:lvl3pPr marL="914400" indent="0">
              <a:lnSpc>
                <a:spcPct val="110000"/>
              </a:lnSpc>
              <a:buNone/>
              <a:defRPr sz="1600" b="0" i="0">
                <a:solidFill>
                  <a:srgbClr val="717171"/>
                </a:solidFill>
                <a:latin typeface="Exo" panose="02000503000000000000" pitchFamily="2" charset="77"/>
              </a:defRPr>
            </a:lvl3pPr>
            <a:lvl4pPr marL="1371600" indent="0">
              <a:lnSpc>
                <a:spcPct val="110000"/>
              </a:lnSpc>
              <a:buNone/>
              <a:defRPr sz="1600" b="0" i="0">
                <a:solidFill>
                  <a:srgbClr val="717171"/>
                </a:solidFill>
                <a:latin typeface="Exo" panose="02000503000000000000" pitchFamily="2" charset="77"/>
              </a:defRPr>
            </a:lvl4pPr>
            <a:lvl5pPr marL="1828800" indent="0">
              <a:lnSpc>
                <a:spcPct val="110000"/>
              </a:lnSpc>
              <a:buNone/>
              <a:defRPr sz="1600" b="0" i="0">
                <a:solidFill>
                  <a:srgbClr val="717171"/>
                </a:solidFill>
                <a:latin typeface="Exo" panose="02000503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600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5" name="Holder 6">
            <a:extLst>
              <a:ext uri="{FF2B5EF4-FFF2-40B4-BE49-F238E27FC236}">
                <a16:creationId xmlns:a16="http://schemas.microsoft.com/office/drawing/2014/main" id="{1FA56046-9BD2-3641-8C40-435AF29B36C7}"/>
              </a:ext>
            </a:extLst>
          </p:cNvPr>
          <p:cNvSpPr>
            <a:spLocks noGrp="1"/>
          </p:cNvSpPr>
          <p:nvPr>
            <p:ph type="sldNum" sz="quarter" idx="4"/>
          </p:nvPr>
        </p:nvSpPr>
        <p:spPr>
          <a:xfrm>
            <a:off x="9649607" y="6453854"/>
            <a:ext cx="2240706" cy="121252"/>
          </a:xfrm>
          <a:prstGeom prst="rect">
            <a:avLst/>
          </a:prstGeom>
        </p:spPr>
        <p:txBody>
          <a:bodyPr wrap="square" lIns="0" tIns="0" rIns="0" bIns="0">
            <a:noAutofit/>
          </a:bodyPr>
          <a:lstStyle>
            <a:lvl1pPr algn="r">
              <a:defRPr sz="788" b="0" i="0" baseline="0">
                <a:solidFill>
                  <a:srgbClr val="636363"/>
                </a:solidFill>
                <a:latin typeface="Exo" pitchFamily="2" charset="77"/>
                <a:cs typeface="Arial"/>
              </a:defRPr>
            </a:lvl1pPr>
          </a:lstStyle>
          <a:p>
            <a:pPr marL="7700">
              <a:spcBef>
                <a:spcPts val="161"/>
              </a:spcBef>
              <a:tabLst>
                <a:tab pos="1309472" algn="l"/>
              </a:tabLst>
            </a:pPr>
            <a:r>
              <a:rPr lang="en-CA" spc="-18"/>
              <a:t>Info-</a:t>
            </a:r>
            <a:r>
              <a:rPr lang="en-CA" spc="-103"/>
              <a:t>T</a:t>
            </a:r>
            <a:r>
              <a:rPr lang="en-CA" spc="-15"/>
              <a:t>ec</a:t>
            </a:r>
            <a:r>
              <a:rPr lang="en-CA" spc="6"/>
              <a:t>h</a:t>
            </a:r>
            <a:r>
              <a:rPr lang="en-CA" spc="-39"/>
              <a:t> </a:t>
            </a:r>
            <a:r>
              <a:rPr lang="en-CA" spc="-15"/>
              <a:t>Researc</a:t>
            </a:r>
            <a:r>
              <a:rPr lang="en-CA" spc="6"/>
              <a:t>h</a:t>
            </a:r>
            <a:r>
              <a:rPr lang="en-CA" spc="-39"/>
              <a:t> </a:t>
            </a:r>
            <a:r>
              <a:rPr lang="en-CA" spc="-15"/>
              <a:t>Grou</a:t>
            </a:r>
            <a:r>
              <a:rPr lang="en-CA" spc="6"/>
              <a:t>p   |   </a:t>
            </a:r>
            <a:fld id="{81D60167-4931-47E6-BA6A-407CBD079E47}" type="slidenum">
              <a:rPr spc="6" smtClean="0">
                <a:cs typeface="Arial" panose="020B0604020202020204" pitchFamily="34" charset="0"/>
              </a:rPr>
              <a:pPr marL="7700">
                <a:spcBef>
                  <a:spcPts val="161"/>
                </a:spcBef>
                <a:tabLst>
                  <a:tab pos="1309472" algn="l"/>
                </a:tabLst>
              </a:pPr>
              <a:t>‹#›</a:t>
            </a:fld>
            <a:endParaRPr spc="6">
              <a:cs typeface="Arial" panose="020B0604020202020204" pitchFamily="34" charset="0"/>
            </a:endParaRPr>
          </a:p>
        </p:txBody>
      </p:sp>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9" y="1648758"/>
            <a:ext cx="5686987" cy="456696"/>
          </a:xfrm>
          <a:prstGeom prst="rect">
            <a:avLst/>
          </a:prstGeom>
        </p:spPr>
        <p:txBody>
          <a:bodyPr lIns="0" tIns="0" rIns="0" bIns="0">
            <a:noAutofit/>
          </a:bodyPr>
          <a:lstStyle>
            <a:lvl1pPr marL="0" indent="0">
              <a:lnSpc>
                <a:spcPts val="2400"/>
              </a:lnSpc>
              <a:buNone/>
              <a:defRPr sz="2000" b="0" i="0">
                <a:solidFill>
                  <a:srgbClr val="848585"/>
                </a:solidFill>
                <a:latin typeface="Montserrat SemiBold"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ts val="1400"/>
              </a:lnSpc>
              <a:buNone/>
              <a:defRPr sz="1600" b="0" i="0">
                <a:solidFill>
                  <a:srgbClr val="2576B7"/>
                </a:solidFill>
                <a:latin typeface="Exo" panose="02000503000000000000" pitchFamily="2" charset="77"/>
                <a:cs typeface="Arial" panose="020B0604020202020204" pitchFamily="34" charset="0"/>
              </a:defRPr>
            </a:lvl1pPr>
            <a:lvl2pPr marL="457154" indent="0">
              <a:lnSpc>
                <a:spcPts val="1400"/>
              </a:lnSpc>
              <a:buNone/>
              <a:defRPr sz="1400">
                <a:solidFill>
                  <a:srgbClr val="2576B7"/>
                </a:solidFill>
                <a:latin typeface="Arial" panose="020B0604020202020204" pitchFamily="34" charset="0"/>
                <a:cs typeface="Arial" panose="020B0604020202020204" pitchFamily="34" charset="0"/>
              </a:defRPr>
            </a:lvl2pPr>
            <a:lvl3pPr marL="914309" indent="0">
              <a:lnSpc>
                <a:spcPts val="1400"/>
              </a:lnSpc>
              <a:buNone/>
              <a:defRPr sz="1400">
                <a:solidFill>
                  <a:srgbClr val="2576B7"/>
                </a:solidFill>
                <a:latin typeface="Arial" panose="020B0604020202020204" pitchFamily="34" charset="0"/>
                <a:cs typeface="Arial" panose="020B0604020202020204" pitchFamily="34" charset="0"/>
              </a:defRPr>
            </a:lvl3pPr>
            <a:lvl4pPr marL="1371463" indent="0">
              <a:lnSpc>
                <a:spcPts val="1400"/>
              </a:lnSpc>
              <a:buNone/>
              <a:defRPr sz="1400">
                <a:solidFill>
                  <a:srgbClr val="2576B7"/>
                </a:solidFill>
                <a:latin typeface="Arial" panose="020B0604020202020204" pitchFamily="34" charset="0"/>
                <a:cs typeface="Arial" panose="020B0604020202020204" pitchFamily="34" charset="0"/>
              </a:defRPr>
            </a:lvl4pPr>
            <a:lvl5pPr marL="1828617"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Text Placeholder 14">
            <a:extLst>
              <a:ext uri="{FF2B5EF4-FFF2-40B4-BE49-F238E27FC236}">
                <a16:creationId xmlns:a16="http://schemas.microsoft.com/office/drawing/2014/main" id="{4B8B8A6C-F3E5-4C48-A9BB-D5FCE566C12E}"/>
              </a:ext>
            </a:extLst>
          </p:cNvPr>
          <p:cNvSpPr>
            <a:spLocks noGrp="1"/>
          </p:cNvSpPr>
          <p:nvPr>
            <p:ph type="body" sz="quarter" idx="12"/>
          </p:nvPr>
        </p:nvSpPr>
        <p:spPr>
          <a:xfrm>
            <a:off x="371476" y="3127759"/>
            <a:ext cx="3744912" cy="2680175"/>
          </a:xfrm>
          <a:prstGeom prst="rect">
            <a:avLst/>
          </a:prstGeom>
        </p:spPr>
        <p:txBody>
          <a:bodyPr lIns="0" tIns="0" rIns="0" bIns="0" numCol="1" spcCol="360000">
            <a:noAutofit/>
          </a:bodyPr>
          <a:lstStyle>
            <a:lvl1pPr marL="0" indent="0">
              <a:lnSpc>
                <a:spcPts val="1800"/>
              </a:lnSpc>
              <a:buNone/>
              <a:defRPr sz="1400" b="0" i="0">
                <a:solidFill>
                  <a:srgbClr val="4A4A4A"/>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defRPr b="0" i="0"/>
            </a:lvl1pPr>
          </a:lstStyle>
          <a:p>
            <a:r>
              <a:rPr lang="en-US"/>
              <a:t>Click to edit Master title style</a:t>
            </a:r>
          </a:p>
        </p:txBody>
      </p:sp>
    </p:spTree>
    <p:extLst>
      <p:ext uri="{BB962C8B-B14F-4D97-AF65-F5344CB8AC3E}">
        <p14:creationId xmlns:p14="http://schemas.microsoft.com/office/powerpoint/2010/main" val="2883959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3_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DD55E5-A021-7844-8C26-005A16809C1D}"/>
              </a:ext>
            </a:extLst>
          </p:cNvPr>
          <p:cNvSpPr/>
          <p:nvPr userDrawn="1"/>
        </p:nvSpPr>
        <p:spPr>
          <a:xfrm>
            <a:off x="512174" y="6517870"/>
            <a:ext cx="5787847" cy="179280"/>
          </a:xfrm>
          <a:prstGeom prst="rect">
            <a:avLst/>
          </a:prstGeom>
        </p:spPr>
        <p:txBody>
          <a:bodyPr wrap="square" lIns="0" tIns="0" rIns="0" bIns="0">
            <a:spAutoFit/>
          </a:bodyPr>
          <a:lstStyle/>
          <a:p>
            <a:pPr marL="0" indent="0" algn="l">
              <a:lnSpc>
                <a:spcPts val="1580"/>
              </a:lnSpc>
              <a:buNone/>
            </a:pPr>
            <a:r>
              <a:rPr lang="en-US" sz="800" spc="100">
                <a:solidFill>
                  <a:schemeClr val="bg1">
                    <a:lumMod val="75000"/>
                  </a:schemeClr>
                </a:solidFill>
                <a:latin typeface="Montserrat" charset="0"/>
                <a:ea typeface="Montserrat" charset="0"/>
                <a:cs typeface="Montserrat" charset="0"/>
              </a:rPr>
              <a:t>INFO-TECH RESEARCH GROUP</a:t>
            </a:r>
          </a:p>
        </p:txBody>
      </p:sp>
    </p:spTree>
    <p:extLst>
      <p:ext uri="{BB962C8B-B14F-4D97-AF65-F5344CB8AC3E}">
        <p14:creationId xmlns:p14="http://schemas.microsoft.com/office/powerpoint/2010/main" val="17637689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254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2" name="Title Placeholder 11">
            <a:extLst>
              <a:ext uri="{FF2B5EF4-FFF2-40B4-BE49-F238E27FC236}">
                <a16:creationId xmlns:a16="http://schemas.microsoft.com/office/drawing/2014/main" id="{E52F795C-27C2-8046-8EBA-637111198D80}"/>
              </a:ext>
            </a:extLst>
          </p:cNvPr>
          <p:cNvSpPr>
            <a:spLocks noGrp="1"/>
          </p:cNvSpPr>
          <p:nvPr>
            <p:ph type="title"/>
          </p:nvPr>
        </p:nvSpPr>
        <p:spPr>
          <a:xfrm>
            <a:off x="369016" y="528895"/>
            <a:ext cx="10516970" cy="1325563"/>
          </a:xfrm>
          <a:prstGeom prst="rect">
            <a:avLst/>
          </a:prstGeom>
        </p:spPr>
        <p:txBody>
          <a:bodyPr vert="horz" lIns="0" tIns="0" rIns="0" bIns="0" rtlCol="0" anchor="t">
            <a:normAutofit/>
          </a:bodyPr>
          <a:lstStyle>
            <a:lvl1pPr>
              <a:defRPr sz="4000" b="1" i="0">
                <a:solidFill>
                  <a:srgbClr val="717171"/>
                </a:solidFill>
                <a:latin typeface="Montserrat SemiBold" pitchFamily="2" charset="77"/>
              </a:defRPr>
            </a:lvl1pPr>
          </a:lstStyle>
          <a:p>
            <a:r>
              <a:rPr lang="en-US"/>
              <a:t>Click to edit Master title style</a:t>
            </a:r>
          </a:p>
        </p:txBody>
      </p:sp>
      <p:sp>
        <p:nvSpPr>
          <p:cNvPr id="3" name="Text Placeholder 4">
            <a:extLst>
              <a:ext uri="{FF2B5EF4-FFF2-40B4-BE49-F238E27FC236}">
                <a16:creationId xmlns:a16="http://schemas.microsoft.com/office/drawing/2014/main" id="{410EDEE3-640B-504D-9EE5-6837D51D0F1B}"/>
              </a:ext>
            </a:extLst>
          </p:cNvPr>
          <p:cNvSpPr>
            <a:spLocks noGrp="1"/>
          </p:cNvSpPr>
          <p:nvPr>
            <p:ph type="body" sz="quarter" idx="10"/>
          </p:nvPr>
        </p:nvSpPr>
        <p:spPr>
          <a:xfrm>
            <a:off x="369937" y="1098118"/>
            <a:ext cx="3832724" cy="616383"/>
          </a:xfrm>
          <a:prstGeom prst="rect">
            <a:avLst/>
          </a:prstGeom>
        </p:spPr>
        <p:txBody>
          <a:bodyPr lIns="0" tIns="0" rIns="0" bIns="0"/>
          <a:lstStyle>
            <a:lvl1pPr marL="0" indent="0">
              <a:lnSpc>
                <a:spcPct val="110000"/>
              </a:lnSpc>
              <a:buNone/>
              <a:defRPr sz="1600" b="0" i="0">
                <a:solidFill>
                  <a:srgbClr val="717171"/>
                </a:solidFill>
                <a:latin typeface="Exo" panose="02000503000000000000" pitchFamily="2" charset="77"/>
              </a:defRPr>
            </a:lvl1pPr>
            <a:lvl2pPr marL="457200" indent="0">
              <a:lnSpc>
                <a:spcPct val="110000"/>
              </a:lnSpc>
              <a:buNone/>
              <a:defRPr sz="1600" b="0" i="0">
                <a:solidFill>
                  <a:srgbClr val="717171"/>
                </a:solidFill>
                <a:latin typeface="Exo" panose="02000503000000000000" pitchFamily="2" charset="77"/>
              </a:defRPr>
            </a:lvl2pPr>
            <a:lvl3pPr marL="914400" indent="0">
              <a:lnSpc>
                <a:spcPct val="110000"/>
              </a:lnSpc>
              <a:buNone/>
              <a:defRPr sz="1600" b="0" i="0">
                <a:solidFill>
                  <a:srgbClr val="717171"/>
                </a:solidFill>
                <a:latin typeface="Exo" panose="02000503000000000000" pitchFamily="2" charset="77"/>
              </a:defRPr>
            </a:lvl3pPr>
            <a:lvl4pPr marL="1371600" indent="0">
              <a:lnSpc>
                <a:spcPct val="110000"/>
              </a:lnSpc>
              <a:buNone/>
              <a:defRPr sz="1600" b="0" i="0">
                <a:solidFill>
                  <a:srgbClr val="717171"/>
                </a:solidFill>
                <a:latin typeface="Exo" panose="02000503000000000000" pitchFamily="2" charset="77"/>
              </a:defRPr>
            </a:lvl4pPr>
            <a:lvl5pPr marL="1828800" indent="0">
              <a:lnSpc>
                <a:spcPct val="110000"/>
              </a:lnSpc>
              <a:buNone/>
              <a:defRPr sz="1600" b="0" i="0">
                <a:solidFill>
                  <a:srgbClr val="717171"/>
                </a:solidFill>
                <a:latin typeface="Exo" panose="02000503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29970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249BE-B7CC-41B4-8822-D7C8185749BE}"/>
              </a:ext>
            </a:extLst>
          </p:cNvPr>
          <p:cNvSpPr>
            <a:spLocks noGrp="1"/>
          </p:cNvSpPr>
          <p:nvPr>
            <p:ph type="ctrTitle"/>
          </p:nvPr>
        </p:nvSpPr>
        <p:spPr>
          <a:xfrm>
            <a:off x="1524199" y="1122363"/>
            <a:ext cx="9145191"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7F96C8-BB71-42E0-BEAF-4AC38729DB25}"/>
              </a:ext>
            </a:extLst>
          </p:cNvPr>
          <p:cNvSpPr>
            <a:spLocks noGrp="1"/>
          </p:cNvSpPr>
          <p:nvPr>
            <p:ph type="subTitle" idx="1"/>
          </p:nvPr>
        </p:nvSpPr>
        <p:spPr>
          <a:xfrm>
            <a:off x="1524199" y="3602038"/>
            <a:ext cx="914519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626807-81CC-44BA-9C09-4EB68CFBFE5B}"/>
              </a:ext>
            </a:extLst>
          </p:cNvPr>
          <p:cNvSpPr>
            <a:spLocks noGrp="1"/>
          </p:cNvSpPr>
          <p:nvPr>
            <p:ph type="dt" sz="half" idx="10"/>
          </p:nvPr>
        </p:nvSpPr>
        <p:spPr/>
        <p:txBody>
          <a:bodyPr/>
          <a:lstStyle/>
          <a:p>
            <a:fld id="{11E40FEE-93D3-4331-944E-08F198D61F13}" type="datetimeFigureOut">
              <a:rPr lang="en-US" smtClean="0"/>
              <a:t>7/17/2020</a:t>
            </a:fld>
            <a:endParaRPr lang="en-US"/>
          </a:p>
        </p:txBody>
      </p:sp>
      <p:sp>
        <p:nvSpPr>
          <p:cNvPr id="5" name="Footer Placeholder 4">
            <a:extLst>
              <a:ext uri="{FF2B5EF4-FFF2-40B4-BE49-F238E27FC236}">
                <a16:creationId xmlns:a16="http://schemas.microsoft.com/office/drawing/2014/main" id="{7210F1A7-DBB7-45D1-B1CD-D4425FD8E1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94E775-311E-4050-9C28-C65F9CACFBB0}"/>
              </a:ext>
            </a:extLst>
          </p:cNvPr>
          <p:cNvSpPr>
            <a:spLocks noGrp="1"/>
          </p:cNvSpPr>
          <p:nvPr>
            <p:ph type="sldNum" sz="quarter" idx="12"/>
          </p:nvPr>
        </p:nvSpPr>
        <p:spPr/>
        <p:txBody>
          <a:bodyPr/>
          <a:lstStyle/>
          <a:p>
            <a:fld id="{DB092570-ADA2-4E9F-B97C-DD7A925A8DAE}" type="slidenum">
              <a:rPr lang="en-US" smtClean="0"/>
              <a:t>‹#›</a:t>
            </a:fld>
            <a:endParaRPr lang="en-US"/>
          </a:p>
        </p:txBody>
      </p:sp>
    </p:spTree>
    <p:extLst>
      <p:ext uri="{BB962C8B-B14F-4D97-AF65-F5344CB8AC3E}">
        <p14:creationId xmlns:p14="http://schemas.microsoft.com/office/powerpoint/2010/main" val="31650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nalysts Perspect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9739219" cy="1130188"/>
          </a:xfrm>
        </p:spPr>
        <p:txBody>
          <a:bodyPr>
            <a:noAutofit/>
          </a:bodyPr>
          <a:lstStyle>
            <a:lvl1pPr>
              <a:defRPr b="0" i="0">
                <a:solidFill>
                  <a:srgbClr val="717171"/>
                </a:solidFill>
              </a:defRPr>
            </a:lvl1pPr>
          </a:lstStyle>
          <a:p>
            <a:r>
              <a:rPr lang="en-US"/>
              <a:t>Click to edit Master title style</a:t>
            </a:r>
          </a:p>
        </p:txBody>
      </p:sp>
      <p:sp>
        <p:nvSpPr>
          <p:cNvPr id="4" name="Text Placeholder 11">
            <a:extLst>
              <a:ext uri="{FF2B5EF4-FFF2-40B4-BE49-F238E27FC236}">
                <a16:creationId xmlns:a16="http://schemas.microsoft.com/office/drawing/2014/main" id="{04E9795F-CBFB-B94E-B0A4-612B5868B666}"/>
              </a:ext>
            </a:extLst>
          </p:cNvPr>
          <p:cNvSpPr>
            <a:spLocks noGrp="1"/>
          </p:cNvSpPr>
          <p:nvPr>
            <p:ph type="body" sz="quarter" idx="11"/>
          </p:nvPr>
        </p:nvSpPr>
        <p:spPr>
          <a:xfrm>
            <a:off x="367657" y="1667939"/>
            <a:ext cx="4547243" cy="770461"/>
          </a:xfrm>
          <a:prstGeom prst="rect">
            <a:avLst/>
          </a:prstGeom>
        </p:spPr>
        <p:txBody>
          <a:bodyPr lIns="0" tIns="0" rIns="0" bIns="0">
            <a:noAutofit/>
          </a:bodyPr>
          <a:lstStyle>
            <a:lvl1pPr marL="0" indent="0">
              <a:lnSpc>
                <a:spcPct val="110000"/>
              </a:lnSpc>
              <a:buNone/>
              <a:defRPr sz="2000" b="0" i="0" spc="0">
                <a:solidFill>
                  <a:srgbClr val="71717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 name="Text Placeholder 17">
            <a:extLst>
              <a:ext uri="{FF2B5EF4-FFF2-40B4-BE49-F238E27FC236}">
                <a16:creationId xmlns:a16="http://schemas.microsoft.com/office/drawing/2014/main" id="{191A5D26-F935-C243-B55A-263E1DDC326D}"/>
              </a:ext>
            </a:extLst>
          </p:cNvPr>
          <p:cNvSpPr>
            <a:spLocks noGrp="1"/>
          </p:cNvSpPr>
          <p:nvPr>
            <p:ph type="body" sz="quarter" idx="13"/>
          </p:nvPr>
        </p:nvSpPr>
        <p:spPr>
          <a:xfrm>
            <a:off x="5238246" y="5120360"/>
            <a:ext cx="2840037" cy="1269682"/>
          </a:xfrm>
          <a:prstGeom prst="rect">
            <a:avLst/>
          </a:prstGeom>
        </p:spPr>
        <p:txBody>
          <a:bodyPr lIns="0" tIns="0" rIns="0" bIns="0">
            <a:noAutofit/>
          </a:bodyPr>
          <a:lstStyle>
            <a:lvl1pPr marL="0" indent="0">
              <a:lnSpc>
                <a:spcPct val="110000"/>
              </a:lnSpc>
              <a:spcBef>
                <a:spcPts val="0"/>
              </a:spcBef>
              <a:buNone/>
              <a:defRPr sz="1200" b="0" i="0">
                <a:solidFill>
                  <a:srgbClr val="2576B7"/>
                </a:solidFill>
                <a:latin typeface="Montserrat SemiBold" pitchFamily="2" charset="77"/>
                <a:cs typeface="Arial" panose="020B0604020202020204" pitchFamily="34" charset="0"/>
              </a:defRPr>
            </a:lvl1pPr>
            <a:lvl2pPr marL="457200" indent="0">
              <a:lnSpc>
                <a:spcPct val="110000"/>
              </a:lnSpc>
              <a:spcBef>
                <a:spcPts val="0"/>
              </a:spcBef>
              <a:buNone/>
              <a:defRPr sz="1200" b="0" i="0">
                <a:solidFill>
                  <a:srgbClr val="2576B7"/>
                </a:solidFill>
                <a:latin typeface="Montserrat Light" pitchFamily="2" charset="77"/>
                <a:cs typeface="Arial" panose="020B0604020202020204" pitchFamily="34" charset="0"/>
              </a:defRPr>
            </a:lvl2pPr>
            <a:lvl3pPr marL="914400" indent="0">
              <a:lnSpc>
                <a:spcPct val="110000"/>
              </a:lnSpc>
              <a:spcBef>
                <a:spcPts val="0"/>
              </a:spcBef>
              <a:buNone/>
              <a:defRPr sz="1200" b="0" i="0">
                <a:solidFill>
                  <a:srgbClr val="2576B7"/>
                </a:solidFill>
                <a:latin typeface="Montserrat Light" pitchFamily="2" charset="77"/>
                <a:cs typeface="Arial" panose="020B0604020202020204" pitchFamily="34" charset="0"/>
              </a:defRPr>
            </a:lvl3pPr>
            <a:lvl4pPr marL="1371600" indent="0">
              <a:lnSpc>
                <a:spcPct val="110000"/>
              </a:lnSpc>
              <a:spcBef>
                <a:spcPts val="0"/>
              </a:spcBef>
              <a:buNone/>
              <a:defRPr sz="1200" b="0" i="0">
                <a:solidFill>
                  <a:srgbClr val="2576B7"/>
                </a:solidFill>
                <a:latin typeface="Montserrat Light" pitchFamily="2" charset="77"/>
                <a:cs typeface="Arial" panose="020B0604020202020204" pitchFamily="34" charset="0"/>
              </a:defRPr>
            </a:lvl4pPr>
            <a:lvl5pPr marL="1828800" indent="0">
              <a:lnSpc>
                <a:spcPct val="110000"/>
              </a:lnSpc>
              <a:spcBef>
                <a:spcPts val="0"/>
              </a:spcBef>
              <a:buNone/>
              <a:defRPr sz="1200" b="0" i="0">
                <a:solidFill>
                  <a:srgbClr val="2576B7"/>
                </a:solidFill>
                <a:latin typeface="Montserrat Light" pitchFamily="2" charset="77"/>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27F9FF2-D4F4-2F42-9C38-CF0156BDA8A6}"/>
              </a:ext>
            </a:extLst>
          </p:cNvPr>
          <p:cNvSpPr>
            <a:spLocks noGrp="1"/>
          </p:cNvSpPr>
          <p:nvPr>
            <p:ph type="body" sz="quarter" idx="14"/>
          </p:nvPr>
        </p:nvSpPr>
        <p:spPr>
          <a:xfrm>
            <a:off x="5243286" y="1753404"/>
            <a:ext cx="6661150" cy="4218417"/>
          </a:xfrm>
          <a:prstGeom prst="rect">
            <a:avLst/>
          </a:prstGeom>
        </p:spPr>
        <p:txBody>
          <a:bodyPr lIns="0" tIns="0" rIns="0" bIns="0"/>
          <a:lstStyle>
            <a:lvl1pPr marL="179388" indent="-179388">
              <a:lnSpc>
                <a:spcPct val="110000"/>
              </a:lnSpc>
              <a:spcBef>
                <a:spcPts val="0"/>
              </a:spcBef>
              <a:spcAft>
                <a:spcPts val="800"/>
              </a:spcAft>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spcBef>
                <a:spcPts val="0"/>
              </a:spcBef>
              <a:spcAft>
                <a:spcPts val="800"/>
              </a:spcAft>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spcBef>
                <a:spcPts val="0"/>
              </a:spcBef>
              <a:spcAft>
                <a:spcPts val="800"/>
              </a:spcAft>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spcBef>
                <a:spcPts val="0"/>
              </a:spcBef>
              <a:spcAft>
                <a:spcPts val="800"/>
              </a:spcAft>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spcBef>
                <a:spcPts val="0"/>
              </a:spcBef>
              <a:spcAft>
                <a:spcPts val="800"/>
              </a:spcAft>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7646507"/>
      </p:ext>
    </p:extLst>
  </p:cSld>
  <p:clrMapOvr>
    <a:masterClrMapping/>
  </p:clrMapOvr>
  <p:extLst>
    <p:ext uri="{DCECCB84-F9BA-43D5-87BE-67443E8EF086}">
      <p15:sldGuideLst xmlns:p15="http://schemas.microsoft.com/office/powerpoint/2012/main">
        <p15:guide id="1" orient="horz" pos="138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xecSummary-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11220578" cy="1163598"/>
          </a:xfrm>
        </p:spPr>
        <p:txBody>
          <a:bodyPr>
            <a:noAutofit/>
          </a:bodyPr>
          <a:lstStyle>
            <a:lvl1pPr>
              <a:lnSpc>
                <a:spcPct val="90000"/>
              </a:lnSpc>
              <a:defRPr b="0" i="0">
                <a:solidFill>
                  <a:srgbClr val="717171"/>
                </a:solidFill>
              </a:defRPr>
            </a:lvl1pPr>
          </a:lstStyle>
          <a:p>
            <a:r>
              <a:rPr lang="en-US"/>
              <a:t>Click to edit Master title style</a:t>
            </a:r>
          </a:p>
        </p:txBody>
      </p:sp>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8194" y="1597967"/>
            <a:ext cx="3542400" cy="297314"/>
          </a:xfrm>
          <a:prstGeom prst="rect">
            <a:avLst/>
          </a:prstGeom>
        </p:spPr>
        <p:txBody>
          <a:bodyPr lIns="0" tIns="0" rIns="0" bIns="0">
            <a:noAutofit/>
          </a:bodyPr>
          <a:lstStyle>
            <a:lvl1pPr marL="0" indent="0" algn="l">
              <a:lnSpc>
                <a:spcPct val="90000"/>
              </a:lnSpc>
              <a:buNone/>
              <a:defRPr sz="1800" b="0" i="0">
                <a:solidFill>
                  <a:srgbClr val="B3252E"/>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6" name="Text Placeholder 12">
            <a:extLst>
              <a:ext uri="{FF2B5EF4-FFF2-40B4-BE49-F238E27FC236}">
                <a16:creationId xmlns:a16="http://schemas.microsoft.com/office/drawing/2014/main" id="{9BDD2CC1-5E1E-A249-A7A5-AE4A1333D147}"/>
              </a:ext>
            </a:extLst>
          </p:cNvPr>
          <p:cNvSpPr>
            <a:spLocks noGrp="1"/>
          </p:cNvSpPr>
          <p:nvPr>
            <p:ph type="body" sz="quarter" idx="15"/>
          </p:nvPr>
        </p:nvSpPr>
        <p:spPr>
          <a:xfrm>
            <a:off x="4267994" y="1597967"/>
            <a:ext cx="3542400" cy="297314"/>
          </a:xfrm>
          <a:prstGeom prst="rect">
            <a:avLst/>
          </a:prstGeom>
        </p:spPr>
        <p:txBody>
          <a:bodyPr lIns="0" tIns="0" rIns="0" bIns="0">
            <a:noAutofit/>
          </a:bodyPr>
          <a:lstStyle>
            <a:lvl1pPr marL="0" indent="0" algn="l">
              <a:lnSpc>
                <a:spcPct val="90000"/>
              </a:lnSpc>
              <a:buNone/>
              <a:defRPr sz="1800" b="0" i="0">
                <a:solidFill>
                  <a:srgbClr val="F17A26"/>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8" name="Text Placeholder 12">
            <a:extLst>
              <a:ext uri="{FF2B5EF4-FFF2-40B4-BE49-F238E27FC236}">
                <a16:creationId xmlns:a16="http://schemas.microsoft.com/office/drawing/2014/main" id="{DE52E9E9-EF0F-F148-B77C-A1985515528A}"/>
              </a:ext>
            </a:extLst>
          </p:cNvPr>
          <p:cNvSpPr>
            <a:spLocks noGrp="1"/>
          </p:cNvSpPr>
          <p:nvPr>
            <p:ph type="body" sz="quarter" idx="17"/>
          </p:nvPr>
        </p:nvSpPr>
        <p:spPr>
          <a:xfrm>
            <a:off x="8130748" y="1597967"/>
            <a:ext cx="3542400" cy="297314"/>
          </a:xfrm>
          <a:prstGeom prst="rect">
            <a:avLst/>
          </a:prstGeom>
        </p:spPr>
        <p:txBody>
          <a:bodyPr lIns="0" tIns="0" rIns="0" bIns="0">
            <a:noAutofit/>
          </a:bodyPr>
          <a:lstStyle>
            <a:lvl1pPr marL="0" indent="0" algn="l">
              <a:lnSpc>
                <a:spcPct val="90000"/>
              </a:lnSpc>
              <a:buNone/>
              <a:defRPr sz="1800" b="0" i="0">
                <a:solidFill>
                  <a:srgbClr val="2B9E48"/>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4">
            <a:extLst>
              <a:ext uri="{FF2B5EF4-FFF2-40B4-BE49-F238E27FC236}">
                <a16:creationId xmlns:a16="http://schemas.microsoft.com/office/drawing/2014/main" id="{FA4AA16A-AF07-4A4A-AA0D-C83BCCC518CB}"/>
              </a:ext>
            </a:extLst>
          </p:cNvPr>
          <p:cNvSpPr>
            <a:spLocks noGrp="1"/>
          </p:cNvSpPr>
          <p:nvPr>
            <p:ph type="body" sz="quarter" idx="18"/>
          </p:nvPr>
        </p:nvSpPr>
        <p:spPr>
          <a:xfrm>
            <a:off x="371475" y="1991757"/>
            <a:ext cx="3658265" cy="3190736"/>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478D611E-AB20-6F4F-AAF0-75575E9D6DB6}"/>
              </a:ext>
            </a:extLst>
          </p:cNvPr>
          <p:cNvSpPr>
            <a:spLocks noGrp="1"/>
          </p:cNvSpPr>
          <p:nvPr>
            <p:ph type="body" sz="quarter" idx="19"/>
          </p:nvPr>
        </p:nvSpPr>
        <p:spPr>
          <a:xfrm>
            <a:off x="4267994" y="1991757"/>
            <a:ext cx="3658265" cy="3190736"/>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a:extLst>
              <a:ext uri="{FF2B5EF4-FFF2-40B4-BE49-F238E27FC236}">
                <a16:creationId xmlns:a16="http://schemas.microsoft.com/office/drawing/2014/main" id="{37BEB711-C86D-6A42-AF2D-7578AE11B32E}"/>
              </a:ext>
            </a:extLst>
          </p:cNvPr>
          <p:cNvSpPr>
            <a:spLocks noGrp="1"/>
          </p:cNvSpPr>
          <p:nvPr>
            <p:ph type="body" sz="quarter" idx="20"/>
          </p:nvPr>
        </p:nvSpPr>
        <p:spPr>
          <a:xfrm>
            <a:off x="8154194" y="1991757"/>
            <a:ext cx="3658265" cy="3190736"/>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5014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eneric-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5632357" cy="1130188"/>
          </a:xfrm>
        </p:spPr>
        <p:txBody>
          <a:bodyPr>
            <a:noAutofit/>
          </a:bodyPr>
          <a:lstStyle>
            <a:lvl1pPr>
              <a:defRPr b="0" i="0"/>
            </a:lvl1pPr>
          </a:lstStyle>
          <a:p>
            <a:r>
              <a:rPr lang="en-US"/>
              <a:t>Click to edit Master title style</a:t>
            </a:r>
          </a:p>
        </p:txBody>
      </p:sp>
    </p:spTree>
    <p:extLst>
      <p:ext uri="{BB962C8B-B14F-4D97-AF65-F5344CB8AC3E}">
        <p14:creationId xmlns:p14="http://schemas.microsoft.com/office/powerpoint/2010/main" val="405738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eneric-slide-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4967041" cy="1130188"/>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DDF1013D-24FA-B04E-AE09-DB6F11760046}"/>
              </a:ext>
            </a:extLst>
          </p:cNvPr>
          <p:cNvSpPr>
            <a:spLocks noGrp="1"/>
          </p:cNvSpPr>
          <p:nvPr>
            <p:ph type="body" sz="quarter" idx="11"/>
          </p:nvPr>
        </p:nvSpPr>
        <p:spPr>
          <a:xfrm>
            <a:off x="367658" y="1643564"/>
            <a:ext cx="4116208" cy="669978"/>
          </a:xfrm>
          <a:prstGeom prst="rect">
            <a:avLst/>
          </a:prstGeom>
        </p:spPr>
        <p:txBody>
          <a:bodyPr lIns="0" tIns="0" rIns="0" bIns="0">
            <a:noAutofit/>
          </a:bodyPr>
          <a:lstStyle>
            <a:lvl1pPr marL="0" indent="0">
              <a:lnSpc>
                <a:spcPct val="110000"/>
              </a:lnSpc>
              <a:buNone/>
              <a:defRPr sz="2000" b="0" i="0" spc="0">
                <a:solidFill>
                  <a:srgbClr val="2576B7"/>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Text Placeholder 4">
            <a:extLst>
              <a:ext uri="{FF2B5EF4-FFF2-40B4-BE49-F238E27FC236}">
                <a16:creationId xmlns:a16="http://schemas.microsoft.com/office/drawing/2014/main" id="{9881DA12-3A02-104C-8DA9-67C6D34506B4}"/>
              </a:ext>
            </a:extLst>
          </p:cNvPr>
          <p:cNvSpPr>
            <a:spLocks noGrp="1"/>
          </p:cNvSpPr>
          <p:nvPr>
            <p:ph type="body" sz="quarter" idx="33"/>
          </p:nvPr>
        </p:nvSpPr>
        <p:spPr>
          <a:xfrm>
            <a:off x="371476" y="2710334"/>
            <a:ext cx="5689599" cy="2999350"/>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8480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7885768" cy="1130188"/>
          </a:xfrm>
        </p:spPr>
        <p:txBody>
          <a:bodyPr>
            <a:noAutofit/>
          </a:bodyPr>
          <a:lstStyle>
            <a:lvl1pPr>
              <a:lnSpc>
                <a:spcPct val="90000"/>
              </a:lnSpc>
              <a:defRPr b="0" i="0"/>
            </a:lvl1pPr>
          </a:lstStyle>
          <a:p>
            <a:r>
              <a:rPr lang="en-US"/>
              <a:t>Click to edit Master title style</a:t>
            </a:r>
          </a:p>
        </p:txBody>
      </p:sp>
      <p:sp>
        <p:nvSpPr>
          <p:cNvPr id="8" name="Text Placeholder 4">
            <a:extLst>
              <a:ext uri="{FF2B5EF4-FFF2-40B4-BE49-F238E27FC236}">
                <a16:creationId xmlns:a16="http://schemas.microsoft.com/office/drawing/2014/main" id="{D050D33A-BAAD-1241-BF28-F42F2761FBCA}"/>
              </a:ext>
            </a:extLst>
          </p:cNvPr>
          <p:cNvSpPr>
            <a:spLocks noGrp="1"/>
          </p:cNvSpPr>
          <p:nvPr>
            <p:ph type="body" sz="quarter" idx="33"/>
          </p:nvPr>
        </p:nvSpPr>
        <p:spPr>
          <a:xfrm>
            <a:off x="371475" y="3114371"/>
            <a:ext cx="6678613" cy="2403927"/>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1248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ntent Slide-blue-righ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97345"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77363" y="530021"/>
            <a:ext cx="6672725"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8005762" y="0"/>
            <a:ext cx="4187825"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8559384" y="952500"/>
            <a:ext cx="3030954" cy="4881142"/>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Box 6">
            <a:extLst>
              <a:ext uri="{FF2B5EF4-FFF2-40B4-BE49-F238E27FC236}">
                <a16:creationId xmlns:a16="http://schemas.microsoft.com/office/drawing/2014/main" id="{2AD1AD55-DE6F-7A48-87C1-BCB637DDFBB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9827AB02-2D82-654F-ADA6-39B4D879BBE4}"/>
              </a:ext>
            </a:extLst>
          </p:cNvPr>
          <p:cNvSpPr>
            <a:spLocks noGrp="1"/>
          </p:cNvSpPr>
          <p:nvPr>
            <p:ph type="body" sz="quarter" idx="33"/>
          </p:nvPr>
        </p:nvSpPr>
        <p:spPr>
          <a:xfrm>
            <a:off x="371475" y="2508316"/>
            <a:ext cx="6678613" cy="324389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5904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8" name="Text Placeholder 4">
            <a:extLst>
              <a:ext uri="{FF2B5EF4-FFF2-40B4-BE49-F238E27FC236}">
                <a16:creationId xmlns:a16="http://schemas.microsoft.com/office/drawing/2014/main" id="{2721BB38-35D8-6041-AE06-91C7C44D942C}"/>
              </a:ext>
            </a:extLst>
          </p:cNvPr>
          <p:cNvSpPr>
            <a:spLocks noGrp="1"/>
          </p:cNvSpPr>
          <p:nvPr>
            <p:ph type="body" sz="quarter" idx="33"/>
          </p:nvPr>
        </p:nvSpPr>
        <p:spPr>
          <a:xfrm>
            <a:off x="371475" y="3125003"/>
            <a:ext cx="6678613" cy="2637843"/>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4673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9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Text Placeholder 14">
            <a:extLst>
              <a:ext uri="{FF2B5EF4-FFF2-40B4-BE49-F238E27FC236}">
                <a16:creationId xmlns:a16="http://schemas.microsoft.com/office/drawing/2014/main" id="{4B8B8A6C-F3E5-4C48-A9BB-D5FCE566C12E}"/>
              </a:ext>
            </a:extLst>
          </p:cNvPr>
          <p:cNvSpPr>
            <a:spLocks noGrp="1"/>
          </p:cNvSpPr>
          <p:nvPr>
            <p:ph type="body" sz="quarter" idx="12"/>
          </p:nvPr>
        </p:nvSpPr>
        <p:spPr>
          <a:xfrm>
            <a:off x="371476" y="3127757"/>
            <a:ext cx="3744912" cy="2680175"/>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8533862" cy="1130188"/>
          </a:xfrm>
        </p:spPr>
        <p:txBody>
          <a:bodyPr>
            <a:noAutofit/>
          </a:bodyPr>
          <a:lstStyle>
            <a:lvl1pPr>
              <a:lnSpc>
                <a:spcPct val="90000"/>
              </a:lnSpc>
              <a:defRPr b="0" i="0"/>
            </a:lvl1pPr>
          </a:lstStyle>
          <a:p>
            <a:r>
              <a:rPr lang="en-US"/>
              <a:t>Click to edit Master title style</a:t>
            </a:r>
          </a:p>
        </p:txBody>
      </p:sp>
    </p:spTree>
    <p:extLst>
      <p:ext uri="{BB962C8B-B14F-4D97-AF65-F5344CB8AC3E}">
        <p14:creationId xmlns:p14="http://schemas.microsoft.com/office/powerpoint/2010/main" val="8998604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6"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4" name="object 40">
            <a:extLst>
              <a:ext uri="{FF2B5EF4-FFF2-40B4-BE49-F238E27FC236}">
                <a16:creationId xmlns:a16="http://schemas.microsoft.com/office/drawing/2014/main" id="{CAA2DC47-C07C-8841-8398-880188265DC9}"/>
              </a:ext>
            </a:extLst>
          </p:cNvPr>
          <p:cNvSpPr txBox="1"/>
          <p:nvPr userDrawn="1"/>
        </p:nvSpPr>
        <p:spPr>
          <a:xfrm>
            <a:off x="5965031" y="6040551"/>
            <a:ext cx="3221785" cy="502469"/>
          </a:xfrm>
          <a:prstGeom prst="rect">
            <a:avLst/>
          </a:prstGeom>
        </p:spPr>
        <p:txBody>
          <a:bodyPr vert="horz" wrap="square" lIns="0" tIns="2310" rIns="0" bIns="0" rtlCol="0">
            <a:noAutofit/>
          </a:bodyPr>
          <a:lstStyle/>
          <a:p>
            <a:pPr marL="7701" marR="3081" indent="33886" algn="r">
              <a:lnSpc>
                <a:spcPts val="958"/>
              </a:lnSpc>
              <a:spcBef>
                <a:spcPts val="18"/>
              </a:spcBef>
            </a:pPr>
            <a:r>
              <a:rPr sz="788" b="0" i="0" spc="-6" dirty="0">
                <a:solidFill>
                  <a:srgbClr val="DCDCDC"/>
                </a:solidFill>
                <a:latin typeface="Roboto Condensed Light" panose="02000000000000000000" pitchFamily="2" charset="0"/>
                <a:ea typeface="Roboto Condensed Light" panose="02000000000000000000" pitchFamily="2" charset="0"/>
                <a:cs typeface="Arial"/>
              </a:rPr>
              <a:t>Info-Tech </a:t>
            </a:r>
            <a:r>
              <a:rPr sz="788" b="0" i="0" spc="3" dirty="0">
                <a:solidFill>
                  <a:srgbClr val="DCDCDC"/>
                </a:solidFill>
                <a:latin typeface="Roboto Condensed Light" panose="02000000000000000000" pitchFamily="2" charset="0"/>
                <a:ea typeface="Roboto Condensed Light" panose="02000000000000000000" pitchFamily="2" charset="0"/>
                <a:cs typeface="Arial"/>
              </a:rPr>
              <a:t>Research </a:t>
            </a:r>
            <a:r>
              <a:rPr sz="788" b="0" i="0" spc="6" dirty="0">
                <a:solidFill>
                  <a:srgbClr val="DCDCDC"/>
                </a:solidFill>
                <a:latin typeface="Roboto Condensed Light" panose="02000000000000000000" pitchFamily="2" charset="0"/>
                <a:ea typeface="Roboto Condensed Light" panose="02000000000000000000" pitchFamily="2" charset="0"/>
                <a:cs typeface="Arial"/>
              </a:rPr>
              <a:t>Group </a:t>
            </a:r>
            <a:r>
              <a:rPr sz="788" b="0" i="0" spc="3" dirty="0">
                <a:solidFill>
                  <a:srgbClr val="DCDCDC"/>
                </a:solidFill>
                <a:latin typeface="Roboto Condensed Light" panose="02000000000000000000" pitchFamily="2" charset="0"/>
                <a:ea typeface="Roboto Condensed Light" panose="02000000000000000000" pitchFamily="2" charset="0"/>
                <a:cs typeface="Arial"/>
              </a:rPr>
              <a:t>Inc. </a:t>
            </a:r>
            <a:r>
              <a:rPr sz="788" b="0" i="0" dirty="0">
                <a:solidFill>
                  <a:srgbClr val="DCDCDC"/>
                </a:solidFill>
                <a:latin typeface="Roboto Condensed Light" panose="02000000000000000000" pitchFamily="2" charset="0"/>
                <a:ea typeface="Roboto Condensed Light" panose="02000000000000000000" pitchFamily="2" charset="0"/>
                <a:cs typeface="Arial"/>
              </a:rPr>
              <a:t>is </a:t>
            </a:r>
            <a:r>
              <a:rPr sz="788" b="0" i="0" spc="6" dirty="0">
                <a:solidFill>
                  <a:srgbClr val="DCDCDC"/>
                </a:solidFill>
                <a:latin typeface="Roboto Condensed Light" panose="02000000000000000000" pitchFamily="2" charset="0"/>
                <a:ea typeface="Roboto Condensed Light" panose="02000000000000000000" pitchFamily="2" charset="0"/>
                <a:cs typeface="Arial"/>
              </a:rPr>
              <a:t>a </a:t>
            </a:r>
            <a:r>
              <a:rPr sz="788" b="0" i="0" dirty="0">
                <a:solidFill>
                  <a:srgbClr val="DCDCDC"/>
                </a:solidFill>
                <a:latin typeface="Roboto Condensed Light" panose="02000000000000000000" pitchFamily="2" charset="0"/>
                <a:ea typeface="Roboto Condensed Light" panose="02000000000000000000" pitchFamily="2" charset="0"/>
                <a:cs typeface="Arial"/>
              </a:rPr>
              <a:t>global leader </a:t>
            </a:r>
            <a:r>
              <a:rPr sz="788" b="0" i="0" spc="3" dirty="0">
                <a:solidFill>
                  <a:srgbClr val="DCDCDC"/>
                </a:solidFill>
                <a:latin typeface="Roboto Condensed Light" panose="02000000000000000000" pitchFamily="2" charset="0"/>
                <a:ea typeface="Roboto Condensed Light" panose="02000000000000000000" pitchFamily="2" charset="0"/>
                <a:cs typeface="Arial"/>
              </a:rPr>
              <a:t>in </a:t>
            </a:r>
            <a:r>
              <a:rPr sz="788" b="0" i="0" dirty="0">
                <a:solidFill>
                  <a:srgbClr val="DCDCDC"/>
                </a:solidFill>
                <a:latin typeface="Roboto Condensed Light" panose="02000000000000000000" pitchFamily="2" charset="0"/>
                <a:ea typeface="Roboto Condensed Light" panose="02000000000000000000" pitchFamily="2" charset="0"/>
                <a:cs typeface="Arial"/>
              </a:rPr>
              <a:t>providing </a:t>
            </a:r>
            <a:r>
              <a:rPr sz="788" b="0" i="0" spc="3" dirty="0">
                <a:solidFill>
                  <a:srgbClr val="DCDCDC"/>
                </a:solidFill>
                <a:latin typeface="Roboto Condensed Light" panose="02000000000000000000" pitchFamily="2" charset="0"/>
                <a:ea typeface="Roboto Condensed Light" panose="02000000000000000000" pitchFamily="2" charset="0"/>
                <a:cs typeface="Arial"/>
              </a:rPr>
              <a:t>IT research</a:t>
            </a:r>
            <a:r>
              <a:rPr sz="788" b="0" i="0" spc="64" dirty="0">
                <a:solidFill>
                  <a:srgbClr val="DCDCDC"/>
                </a:solidFill>
                <a:latin typeface="Roboto Condensed Light" panose="02000000000000000000" pitchFamily="2" charset="0"/>
                <a:ea typeface="Roboto Condensed Light" panose="02000000000000000000" pitchFamily="2" charset="0"/>
                <a:cs typeface="Arial"/>
              </a:rPr>
              <a:t> </a:t>
            </a:r>
            <a:r>
              <a:rPr sz="788" b="0" i="0" spc="3" dirty="0">
                <a:solidFill>
                  <a:srgbClr val="DCDCDC"/>
                </a:solidFill>
                <a:latin typeface="Roboto Condensed Light" panose="02000000000000000000" pitchFamily="2" charset="0"/>
                <a:ea typeface="Roboto Condensed Light" panose="02000000000000000000" pitchFamily="2" charset="0"/>
                <a:cs typeface="Arial"/>
              </a:rPr>
              <a:t>and</a:t>
            </a:r>
            <a:r>
              <a:rPr sz="788" b="0" i="0" spc="9" dirty="0">
                <a:solidFill>
                  <a:srgbClr val="DCDCDC"/>
                </a:solidFill>
                <a:latin typeface="Roboto Condensed Light" panose="02000000000000000000" pitchFamily="2" charset="0"/>
                <a:ea typeface="Roboto Condensed Light" panose="02000000000000000000" pitchFamily="2" charset="0"/>
                <a:cs typeface="Arial"/>
              </a:rPr>
              <a:t> </a:t>
            </a:r>
            <a:r>
              <a:rPr sz="788" b="0" i="0" dirty="0">
                <a:solidFill>
                  <a:srgbClr val="DCDCDC"/>
                </a:solidFill>
                <a:latin typeface="Roboto Condensed Light" panose="02000000000000000000" pitchFamily="2" charset="0"/>
                <a:ea typeface="Roboto Condensed Light" panose="02000000000000000000" pitchFamily="2" charset="0"/>
                <a:cs typeface="Arial"/>
              </a:rPr>
              <a:t>advice.  </a:t>
            </a:r>
            <a:r>
              <a:rPr sz="788" b="0" i="0" spc="-6" dirty="0">
                <a:solidFill>
                  <a:srgbClr val="DCDCDC"/>
                </a:solidFill>
                <a:latin typeface="Roboto Condensed Light" panose="02000000000000000000" pitchFamily="2" charset="0"/>
                <a:ea typeface="Roboto Condensed Light" panose="02000000000000000000" pitchFamily="2" charset="0"/>
                <a:cs typeface="Arial"/>
              </a:rPr>
              <a:t>Info-Tech’s </a:t>
            </a:r>
            <a:r>
              <a:rPr sz="788" b="0" i="0" dirty="0">
                <a:solidFill>
                  <a:srgbClr val="DCDCDC"/>
                </a:solidFill>
                <a:latin typeface="Roboto Condensed Light" panose="02000000000000000000" pitchFamily="2" charset="0"/>
                <a:ea typeface="Roboto Condensed Light" panose="02000000000000000000" pitchFamily="2" charset="0"/>
                <a:cs typeface="Arial"/>
              </a:rPr>
              <a:t>products </a:t>
            </a:r>
            <a:r>
              <a:rPr sz="788" b="0" i="0" spc="3" dirty="0">
                <a:solidFill>
                  <a:srgbClr val="DCDCDC"/>
                </a:solidFill>
                <a:latin typeface="Roboto Condensed Light" panose="02000000000000000000" pitchFamily="2" charset="0"/>
                <a:ea typeface="Roboto Condensed Light" panose="02000000000000000000" pitchFamily="2" charset="0"/>
                <a:cs typeface="Arial"/>
              </a:rPr>
              <a:t>and services </a:t>
            </a:r>
            <a:r>
              <a:rPr sz="788" b="0" i="0" spc="6" dirty="0">
                <a:solidFill>
                  <a:srgbClr val="DCDCDC"/>
                </a:solidFill>
                <a:latin typeface="Roboto Condensed Light" panose="02000000000000000000" pitchFamily="2" charset="0"/>
                <a:ea typeface="Roboto Condensed Light" panose="02000000000000000000" pitchFamily="2" charset="0"/>
                <a:cs typeface="Arial"/>
              </a:rPr>
              <a:t>combine </a:t>
            </a:r>
            <a:r>
              <a:rPr sz="788" b="0" i="0" dirty="0">
                <a:solidFill>
                  <a:srgbClr val="DCDCDC"/>
                </a:solidFill>
                <a:latin typeface="Roboto Condensed Light" panose="02000000000000000000" pitchFamily="2" charset="0"/>
                <a:ea typeface="Roboto Condensed Light" panose="02000000000000000000" pitchFamily="2" charset="0"/>
                <a:cs typeface="Arial"/>
              </a:rPr>
              <a:t>actionable insight </a:t>
            </a:r>
            <a:r>
              <a:rPr sz="788" b="0" i="0" spc="3" dirty="0">
                <a:solidFill>
                  <a:srgbClr val="DCDCDC"/>
                </a:solidFill>
                <a:latin typeface="Roboto Condensed Light" panose="02000000000000000000" pitchFamily="2" charset="0"/>
                <a:ea typeface="Roboto Condensed Light" panose="02000000000000000000" pitchFamily="2" charset="0"/>
                <a:cs typeface="Arial"/>
              </a:rPr>
              <a:t>and relevant</a:t>
            </a:r>
            <a:r>
              <a:rPr sz="788" b="0" i="0" spc="76" dirty="0">
                <a:solidFill>
                  <a:srgbClr val="DCDCDC"/>
                </a:solidFill>
                <a:latin typeface="Roboto Condensed Light" panose="02000000000000000000" pitchFamily="2" charset="0"/>
                <a:ea typeface="Roboto Condensed Light" panose="02000000000000000000" pitchFamily="2" charset="0"/>
                <a:cs typeface="Arial"/>
              </a:rPr>
              <a:t> </a:t>
            </a:r>
            <a:r>
              <a:rPr sz="788" b="0" i="0" spc="3" dirty="0">
                <a:solidFill>
                  <a:srgbClr val="DCDCDC"/>
                </a:solidFill>
                <a:latin typeface="Roboto Condensed Light" panose="02000000000000000000" pitchFamily="2" charset="0"/>
                <a:ea typeface="Roboto Condensed Light" panose="02000000000000000000" pitchFamily="2" charset="0"/>
                <a:cs typeface="Arial"/>
              </a:rPr>
              <a:t>advice</a:t>
            </a:r>
            <a:r>
              <a:rPr sz="788" b="0" i="0" spc="12" dirty="0">
                <a:solidFill>
                  <a:srgbClr val="DCDCDC"/>
                </a:solidFill>
                <a:latin typeface="Roboto Condensed Light" panose="02000000000000000000" pitchFamily="2" charset="0"/>
                <a:ea typeface="Roboto Condensed Light" panose="02000000000000000000" pitchFamily="2" charset="0"/>
                <a:cs typeface="Arial"/>
              </a:rPr>
              <a:t> </a:t>
            </a:r>
            <a:r>
              <a:rPr sz="788" b="0" i="0" dirty="0">
                <a:solidFill>
                  <a:srgbClr val="DCDCDC"/>
                </a:solidFill>
                <a:latin typeface="Roboto Condensed Light" panose="02000000000000000000" pitchFamily="2" charset="0"/>
                <a:ea typeface="Roboto Condensed Light" panose="02000000000000000000" pitchFamily="2" charset="0"/>
                <a:cs typeface="Arial"/>
              </a:rPr>
              <a:t>with  </a:t>
            </a:r>
            <a:r>
              <a:rPr sz="788" b="0" i="0" spc="3" dirty="0">
                <a:solidFill>
                  <a:srgbClr val="DCDCDC"/>
                </a:solidFill>
                <a:latin typeface="Roboto Condensed Light" panose="02000000000000000000" pitchFamily="2" charset="0"/>
                <a:ea typeface="Roboto Condensed Light" panose="02000000000000000000" pitchFamily="2" charset="0"/>
                <a:cs typeface="Arial"/>
              </a:rPr>
              <a:t>ready-to-use tools and templates that cover the full spectrum of IT</a:t>
            </a:r>
            <a:r>
              <a:rPr sz="788" b="0" i="0" spc="73" dirty="0">
                <a:solidFill>
                  <a:srgbClr val="DCDCDC"/>
                </a:solidFill>
                <a:latin typeface="Roboto Condensed Light" panose="02000000000000000000" pitchFamily="2" charset="0"/>
                <a:ea typeface="Roboto Condensed Light" panose="02000000000000000000" pitchFamily="2" charset="0"/>
                <a:cs typeface="Arial"/>
              </a:rPr>
              <a:t> </a:t>
            </a:r>
            <a:r>
              <a:rPr sz="788" b="0" i="0" spc="3" dirty="0">
                <a:solidFill>
                  <a:srgbClr val="DCDCDC"/>
                </a:solidFill>
                <a:latin typeface="Roboto Condensed Light" panose="02000000000000000000" pitchFamily="2" charset="0"/>
                <a:ea typeface="Roboto Condensed Light" panose="02000000000000000000" pitchFamily="2" charset="0"/>
                <a:cs typeface="Arial"/>
              </a:rPr>
              <a:t>concerns.</a:t>
            </a:r>
            <a:endParaRPr sz="788" b="0" i="0" dirty="0">
              <a:latin typeface="Roboto Condensed Light" panose="02000000000000000000" pitchFamily="2" charset="0"/>
              <a:ea typeface="Roboto Condensed Light" panose="02000000000000000000" pitchFamily="2" charset="0"/>
              <a:cs typeface="Arial"/>
            </a:endParaRPr>
          </a:p>
          <a:p>
            <a:pPr marR="3851" algn="r">
              <a:lnSpc>
                <a:spcPts val="931"/>
              </a:lnSpc>
            </a:pPr>
            <a:r>
              <a:rPr sz="788" b="0" i="0" spc="6" dirty="0">
                <a:solidFill>
                  <a:srgbClr val="DCDCDC"/>
                </a:solidFill>
                <a:latin typeface="Roboto Condensed Light" panose="02000000000000000000" pitchFamily="2" charset="0"/>
                <a:ea typeface="Roboto Condensed Light" panose="02000000000000000000" pitchFamily="2" charset="0"/>
                <a:cs typeface="Arial"/>
              </a:rPr>
              <a:t>© </a:t>
            </a:r>
            <a:r>
              <a:rPr sz="788" b="0" i="0" spc="3" dirty="0">
                <a:solidFill>
                  <a:srgbClr val="DCDCDC"/>
                </a:solidFill>
                <a:latin typeface="Roboto Condensed Light" panose="02000000000000000000" pitchFamily="2" charset="0"/>
                <a:ea typeface="Roboto Condensed Light" panose="02000000000000000000" pitchFamily="2" charset="0"/>
                <a:cs typeface="Arial"/>
              </a:rPr>
              <a:t>1997-20</a:t>
            </a:r>
            <a:r>
              <a:rPr lang="en-US" sz="788" b="0" i="0" spc="3" dirty="0">
                <a:solidFill>
                  <a:srgbClr val="DCDCDC"/>
                </a:solidFill>
                <a:latin typeface="Roboto Condensed Light" panose="02000000000000000000" pitchFamily="2" charset="0"/>
                <a:ea typeface="Roboto Condensed Light" panose="02000000000000000000" pitchFamily="2" charset="0"/>
                <a:cs typeface="Arial"/>
              </a:rPr>
              <a:t>20</a:t>
            </a:r>
            <a:r>
              <a:rPr sz="788" b="0" i="0" spc="3" dirty="0">
                <a:solidFill>
                  <a:srgbClr val="DCDCDC"/>
                </a:solidFill>
                <a:latin typeface="Roboto Condensed Light" panose="02000000000000000000" pitchFamily="2" charset="0"/>
                <a:ea typeface="Roboto Condensed Light" panose="02000000000000000000" pitchFamily="2" charset="0"/>
                <a:cs typeface="Arial"/>
              </a:rPr>
              <a:t> </a:t>
            </a:r>
            <a:r>
              <a:rPr sz="788" b="0" i="0" spc="-6" dirty="0">
                <a:solidFill>
                  <a:srgbClr val="DCDCDC"/>
                </a:solidFill>
                <a:latin typeface="Roboto Condensed Light" panose="02000000000000000000" pitchFamily="2" charset="0"/>
                <a:ea typeface="Roboto Condensed Light" panose="02000000000000000000" pitchFamily="2" charset="0"/>
                <a:cs typeface="Arial"/>
              </a:rPr>
              <a:t>Info-Tech </a:t>
            </a:r>
            <a:r>
              <a:rPr sz="788" b="0" i="0" spc="3" dirty="0">
                <a:solidFill>
                  <a:srgbClr val="DCDCDC"/>
                </a:solidFill>
                <a:latin typeface="Roboto Condensed Light" panose="02000000000000000000" pitchFamily="2" charset="0"/>
                <a:ea typeface="Roboto Condensed Light" panose="02000000000000000000" pitchFamily="2" charset="0"/>
                <a:cs typeface="Arial"/>
              </a:rPr>
              <a:t>Research </a:t>
            </a:r>
            <a:r>
              <a:rPr sz="788" b="0" i="0" spc="6" dirty="0">
                <a:solidFill>
                  <a:srgbClr val="DCDCDC"/>
                </a:solidFill>
                <a:latin typeface="Roboto Condensed Light" panose="02000000000000000000" pitchFamily="2" charset="0"/>
                <a:ea typeface="Roboto Condensed Light" panose="02000000000000000000" pitchFamily="2" charset="0"/>
                <a:cs typeface="Arial"/>
              </a:rPr>
              <a:t>Group</a:t>
            </a:r>
            <a:r>
              <a:rPr sz="788" b="0" i="0" spc="-27" dirty="0">
                <a:solidFill>
                  <a:srgbClr val="DCDCDC"/>
                </a:solidFill>
                <a:latin typeface="Roboto Condensed Light" panose="02000000000000000000" pitchFamily="2" charset="0"/>
                <a:ea typeface="Roboto Condensed Light" panose="02000000000000000000" pitchFamily="2" charset="0"/>
                <a:cs typeface="Arial"/>
              </a:rPr>
              <a:t> </a:t>
            </a:r>
            <a:r>
              <a:rPr sz="788" b="0" i="0" spc="3" dirty="0">
                <a:solidFill>
                  <a:srgbClr val="DCDCDC"/>
                </a:solidFill>
                <a:latin typeface="Roboto Condensed Light" panose="02000000000000000000" pitchFamily="2" charset="0"/>
                <a:ea typeface="Roboto Condensed Light" panose="02000000000000000000" pitchFamily="2" charset="0"/>
                <a:cs typeface="Arial"/>
              </a:rPr>
              <a:t>Inc.</a:t>
            </a:r>
            <a:endParaRPr sz="788" b="0" i="0" dirty="0">
              <a:latin typeface="Roboto Condensed Light" panose="02000000000000000000" pitchFamily="2" charset="0"/>
              <a:ea typeface="Roboto Condensed Light" panose="02000000000000000000" pitchFamily="2" charset="0"/>
              <a:cs typeface="Arial"/>
            </a:endParaRPr>
          </a:p>
        </p:txBody>
      </p:sp>
      <p:pic>
        <p:nvPicPr>
          <p:cNvPr id="6" name="Picture 5">
            <a:extLst>
              <a:ext uri="{FF2B5EF4-FFF2-40B4-BE49-F238E27FC236}">
                <a16:creationId xmlns:a16="http://schemas.microsoft.com/office/drawing/2014/main" id="{E9D10E23-5B6C-0E46-8E09-10A336299F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98392" y="5803901"/>
            <a:ext cx="2818202" cy="965200"/>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userDrawn="1">
          <p15:clr>
            <a:srgbClr val="F26B43"/>
          </p15:clr>
        </p15:guide>
        <p15:guide id="2" pos="3840" userDrawn="1">
          <p15:clr>
            <a:srgbClr val="F26B43"/>
          </p15:clr>
        </p15:guide>
        <p15:guide id="3" orient="horz" pos="38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6" y="530021"/>
            <a:ext cx="5632357" cy="1130188"/>
          </a:xfrm>
          <a:prstGeom prst="rect">
            <a:avLst/>
          </a:prstGeom>
        </p:spPr>
        <p:txBody>
          <a:bodyPr vert="horz" lIns="0" tIns="0" rIns="0" bIns="0" rtlCol="0" anchor="t" anchorCtr="0">
            <a:noAutofit/>
          </a:bodyPr>
          <a:lstStyle/>
          <a:p>
            <a:r>
              <a:rPr lang="en-US"/>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961882258"/>
      </p:ext>
    </p:extLst>
  </p:cSld>
  <p:clrMap bg1="lt1" tx1="dk1" bg2="lt2" tx2="dk2" accent1="accent1" accent2="accent2" accent3="accent3" accent4="accent4" accent5="accent5" accent6="accent6" hlink="hlink" folHlink="folHlink"/>
  <p:sldLayoutIdLst>
    <p:sldLayoutId id="2147483672" r:id="rId1"/>
    <p:sldLayoutId id="2147483677" r:id="rId2"/>
    <p:sldLayoutId id="2147483682" r:id="rId3"/>
    <p:sldLayoutId id="2147483732" r:id="rId4"/>
    <p:sldLayoutId id="2147483739" r:id="rId5"/>
    <p:sldLayoutId id="2147483742" r:id="rId6"/>
    <p:sldLayoutId id="2147483708" r:id="rId7"/>
    <p:sldLayoutId id="2147483806" r:id="rId8"/>
    <p:sldLayoutId id="2147483813" r:id="rId9"/>
    <p:sldLayoutId id="2147483814" r:id="rId10"/>
    <p:sldLayoutId id="2147483815" r:id="rId11"/>
    <p:sldLayoutId id="2147483816" r:id="rId12"/>
    <p:sldLayoutId id="2147483817" r:id="rId13"/>
    <p:sldLayoutId id="2147483818" r:id="rId14"/>
    <p:sldLayoutId id="2147483819" r:id="rId15"/>
  </p:sldLayoutIdLst>
  <p:hf hdr="0" ftr="0" dt="0"/>
  <p:txStyles>
    <p:title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userDrawn="1">
          <p15:clr>
            <a:srgbClr val="F26B43"/>
          </p15:clr>
        </p15:guide>
        <p15:guide id="2" pos="3818" userDrawn="1">
          <p15:clr>
            <a:srgbClr val="F26B43"/>
          </p15:clr>
        </p15:guide>
        <p15:guide id="3" pos="3909" userDrawn="1">
          <p15:clr>
            <a:srgbClr val="F26B43"/>
          </p15:clr>
        </p15:guide>
        <p15:guide id="4" pos="4441" userDrawn="1">
          <p15:clr>
            <a:srgbClr val="F26B43"/>
          </p15:clr>
        </p15:guide>
        <p15:guide id="5" pos="3205" userDrawn="1">
          <p15:clr>
            <a:srgbClr val="F26B43"/>
          </p15:clr>
        </p15:guide>
        <p15:guide id="6" pos="2684" userDrawn="1">
          <p15:clr>
            <a:srgbClr val="F26B43"/>
          </p15:clr>
        </p15:guide>
        <p15:guide id="7" pos="2593" userDrawn="1">
          <p15:clr>
            <a:srgbClr val="F26B43"/>
          </p15:clr>
        </p15:guide>
        <p15:guide id="8" pos="2071" userDrawn="1">
          <p15:clr>
            <a:srgbClr val="F26B43"/>
          </p15:clr>
        </p15:guide>
        <p15:guide id="9" pos="4521" userDrawn="1">
          <p15:clr>
            <a:srgbClr val="F26B43"/>
          </p15:clr>
        </p15:guide>
        <p15:guide id="10" pos="5043" userDrawn="1">
          <p15:clr>
            <a:srgbClr val="F26B43"/>
          </p15:clr>
        </p15:guide>
        <p15:guide id="11" pos="5133" userDrawn="1">
          <p15:clr>
            <a:srgbClr val="F26B43"/>
          </p15:clr>
        </p15:guide>
        <p15:guide id="12" pos="5655" userDrawn="1">
          <p15:clr>
            <a:srgbClr val="F26B43"/>
          </p15:clr>
        </p15:guide>
        <p15:guide id="13" pos="5737" userDrawn="1">
          <p15:clr>
            <a:srgbClr val="F26B43"/>
          </p15:clr>
        </p15:guide>
        <p15:guide id="14" pos="6265" userDrawn="1">
          <p15:clr>
            <a:srgbClr val="F26B43"/>
          </p15:clr>
        </p15:guide>
        <p15:guide id="15" pos="6358" userDrawn="1">
          <p15:clr>
            <a:srgbClr val="F26B43"/>
          </p15:clr>
        </p15:guide>
        <p15:guide id="16" pos="6880" userDrawn="1">
          <p15:clr>
            <a:srgbClr val="F26B43"/>
          </p15:clr>
        </p15:guide>
        <p15:guide id="17" pos="6970" userDrawn="1">
          <p15:clr>
            <a:srgbClr val="F26B43"/>
          </p15:clr>
        </p15:guide>
        <p15:guide id="18" pos="7492" userDrawn="1">
          <p15:clr>
            <a:srgbClr val="F26B43"/>
          </p15:clr>
        </p15:guide>
        <p15:guide id="19" pos="1981" userDrawn="1">
          <p15:clr>
            <a:srgbClr val="F26B43"/>
          </p15:clr>
        </p15:guide>
        <p15:guide id="20" pos="1459" userDrawn="1">
          <p15:clr>
            <a:srgbClr val="F26B43"/>
          </p15:clr>
        </p15:guide>
        <p15:guide id="21" pos="1368" userDrawn="1">
          <p15:clr>
            <a:srgbClr val="F26B43"/>
          </p15:clr>
        </p15:guide>
        <p15:guide id="22" pos="847" userDrawn="1">
          <p15:clr>
            <a:srgbClr val="F26B43"/>
          </p15:clr>
        </p15:guide>
        <p15:guide id="23" pos="756" userDrawn="1">
          <p15:clr>
            <a:srgbClr val="F26B43"/>
          </p15:clr>
        </p15:guide>
        <p15:guide id="24" pos="234" userDrawn="1">
          <p15:clr>
            <a:srgbClr val="F26B43"/>
          </p15:clr>
        </p15:guide>
        <p15:guide id="25" orient="horz" pos="60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jpeg"/><Relationship Id="rId9" Type="http://schemas.openxmlformats.org/officeDocument/2006/relationships/image" Target="../media/image42.jpeg"/></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tiff"/><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1.wdp"/><Relationship Id="rId9" Type="http://schemas.openxmlformats.org/officeDocument/2006/relationships/image" Target="../media/image53.jpe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56.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19.png"/><Relationship Id="rId4" Type="http://schemas.openxmlformats.org/officeDocument/2006/relationships/image" Target="../media/image18.e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19.png"/><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75AEC4-92EF-B64B-B084-DDD1168C43B2}"/>
              </a:ext>
            </a:extLst>
          </p:cNvPr>
          <p:cNvSpPr>
            <a:spLocks noGrp="1"/>
          </p:cNvSpPr>
          <p:nvPr>
            <p:ph type="body" sz="quarter" idx="10"/>
          </p:nvPr>
        </p:nvSpPr>
        <p:spPr>
          <a:xfrm>
            <a:off x="650874" y="1079498"/>
            <a:ext cx="9484520" cy="1306512"/>
          </a:xfrm>
        </p:spPr>
        <p:txBody>
          <a:bodyPr/>
          <a:lstStyle/>
          <a:p>
            <a:r>
              <a:rPr lang="en-US" dirty="0"/>
              <a:t>Create a Business-Aligned Information Security Strategy</a:t>
            </a:r>
          </a:p>
        </p:txBody>
      </p:sp>
      <p:sp>
        <p:nvSpPr>
          <p:cNvPr id="3" name="Text Placeholder 2">
            <a:extLst>
              <a:ext uri="{FF2B5EF4-FFF2-40B4-BE49-F238E27FC236}">
                <a16:creationId xmlns:a16="http://schemas.microsoft.com/office/drawing/2014/main" id="{8874DBAE-82DC-E240-BF8D-6821DCC372EE}"/>
              </a:ext>
            </a:extLst>
          </p:cNvPr>
          <p:cNvSpPr>
            <a:spLocks noGrp="1"/>
          </p:cNvSpPr>
          <p:nvPr>
            <p:ph type="body" sz="quarter" idx="11"/>
          </p:nvPr>
        </p:nvSpPr>
        <p:spPr/>
        <p:txBody>
          <a:bodyPr/>
          <a:lstStyle/>
          <a:p>
            <a:r>
              <a:rPr lang="en-US" dirty="0"/>
              <a:t>Create value by aligning your strategy to business goals and business risks.</a:t>
            </a:r>
          </a:p>
        </p:txBody>
      </p:sp>
    </p:spTree>
    <p:extLst>
      <p:ext uri="{BB962C8B-B14F-4D97-AF65-F5344CB8AC3E}">
        <p14:creationId xmlns:p14="http://schemas.microsoft.com/office/powerpoint/2010/main" val="1875235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E6E8AF-AA02-8A45-8B51-0888B0C66904}"/>
              </a:ext>
            </a:extLst>
          </p:cNvPr>
          <p:cNvSpPr>
            <a:spLocks noGrp="1"/>
          </p:cNvSpPr>
          <p:nvPr>
            <p:ph type="title"/>
          </p:nvPr>
        </p:nvSpPr>
        <p:spPr>
          <a:xfrm>
            <a:off x="354106" y="530021"/>
            <a:ext cx="8449652" cy="1130188"/>
          </a:xfrm>
        </p:spPr>
        <p:txBody>
          <a:bodyPr/>
          <a:lstStyle/>
          <a:p>
            <a:r>
              <a:rPr lang="en-US" dirty="0"/>
              <a:t>Analyze your business goals</a:t>
            </a:r>
          </a:p>
        </p:txBody>
      </p:sp>
      <p:sp>
        <p:nvSpPr>
          <p:cNvPr id="4" name="Text Placeholder 3">
            <a:extLst>
              <a:ext uri="{FF2B5EF4-FFF2-40B4-BE49-F238E27FC236}">
                <a16:creationId xmlns:a16="http://schemas.microsoft.com/office/drawing/2014/main" id="{977F6EAB-41A6-0F49-9C36-8B0BE7544424}"/>
              </a:ext>
            </a:extLst>
          </p:cNvPr>
          <p:cNvSpPr>
            <a:spLocks noGrp="1"/>
          </p:cNvSpPr>
          <p:nvPr>
            <p:ph type="body" sz="quarter" idx="11"/>
          </p:nvPr>
        </p:nvSpPr>
        <p:spPr>
          <a:xfrm>
            <a:off x="374088" y="1177271"/>
            <a:ext cx="11132906" cy="456696"/>
          </a:xfrm>
        </p:spPr>
        <p:txBody>
          <a:bodyPr/>
          <a:lstStyle/>
          <a:p>
            <a:r>
              <a:rPr lang="en-US" dirty="0"/>
              <a:t>Identifying business goals is the first step in aligning your strategy with your business vision.</a:t>
            </a:r>
          </a:p>
        </p:txBody>
      </p:sp>
      <p:sp>
        <p:nvSpPr>
          <p:cNvPr id="10" name="TextBox 9">
            <a:extLst>
              <a:ext uri="{FF2B5EF4-FFF2-40B4-BE49-F238E27FC236}">
                <a16:creationId xmlns:a16="http://schemas.microsoft.com/office/drawing/2014/main" id="{105375F9-C5B2-49BE-B041-4AF1D7BE059E}"/>
              </a:ext>
            </a:extLst>
          </p:cNvPr>
          <p:cNvSpPr txBox="1"/>
          <p:nvPr/>
        </p:nvSpPr>
        <p:spPr>
          <a:xfrm>
            <a:off x="374088" y="1905000"/>
            <a:ext cx="6712397" cy="3186073"/>
          </a:xfrm>
          <a:prstGeom prst="rect">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ctr">
              <a:defRPr b="0" i="0">
                <a:solidFill>
                  <a:schemeClr val="lt1"/>
                </a:solidFill>
                <a:latin typeface="Roboto Condensed Light" panose="02000000000000000000"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1"/>
            <a:endParaRPr lang="en-US" dirty="0">
              <a:solidFill>
                <a:schemeClr val="tx1"/>
              </a:solidFill>
            </a:endParaRPr>
          </a:p>
          <a:p>
            <a:pPr marL="562996" lvl="1" indent="-285750">
              <a:spcBef>
                <a:spcPts val="600"/>
              </a:spcBef>
              <a:buFont typeface="Arial" panose="020B0604020202020204" pitchFamily="34" charset="0"/>
              <a:buChar char="•"/>
            </a:pPr>
            <a:r>
              <a:rPr lang="en-US" sz="1600" dirty="0">
                <a:solidFill>
                  <a:schemeClr val="tx1"/>
                </a:solidFill>
                <a:latin typeface="Roboto Condensed Light" panose="02000000000000000000" pitchFamily="2" charset="0"/>
                <a:ea typeface="Roboto Condensed Light" panose="02000000000000000000" pitchFamily="2" charset="0"/>
              </a:rPr>
              <a:t>Security leaders need to understand the direction the business is headed in.</a:t>
            </a:r>
          </a:p>
          <a:p>
            <a:pPr marL="562996" lvl="1" indent="-285750">
              <a:spcBef>
                <a:spcPts val="600"/>
              </a:spcBef>
              <a:buFont typeface="Arial" panose="020B0604020202020204" pitchFamily="34" charset="0"/>
              <a:buChar char="•"/>
            </a:pPr>
            <a:r>
              <a:rPr lang="en-US" sz="1600" dirty="0">
                <a:solidFill>
                  <a:schemeClr val="tx1"/>
                </a:solidFill>
                <a:latin typeface="Roboto Condensed Light" panose="02000000000000000000" pitchFamily="2" charset="0"/>
                <a:ea typeface="Roboto Condensed Light" panose="02000000000000000000" pitchFamily="2" charset="0"/>
              </a:rPr>
              <a:t>Wise security investments depend on aligning your security initiatives to the business objectives.</a:t>
            </a:r>
          </a:p>
          <a:p>
            <a:pPr marL="562996" lvl="1" indent="-285750">
              <a:spcBef>
                <a:spcPts val="600"/>
              </a:spcBef>
              <a:buFont typeface="Arial" panose="020B0604020202020204" pitchFamily="34" charset="0"/>
              <a:buChar char="•"/>
            </a:pPr>
            <a:r>
              <a:rPr lang="en-US" sz="1600" dirty="0">
                <a:solidFill>
                  <a:schemeClr val="tx1"/>
                </a:solidFill>
                <a:latin typeface="Roboto Condensed Light" panose="02000000000000000000" pitchFamily="2" charset="0"/>
                <a:ea typeface="Roboto Condensed Light" panose="02000000000000000000" pitchFamily="2" charset="0"/>
              </a:rPr>
              <a:t>Information security should contribute to your organization’s business objectives by supporting operational performance and ensuring brand protection and shareholder value.</a:t>
            </a:r>
          </a:p>
          <a:p>
            <a:pPr marL="840242" lvl="2" indent="-285750">
              <a:spcBef>
                <a:spcPts val="600"/>
              </a:spcBef>
              <a:buFont typeface="Courier New" panose="02070309020205020404" pitchFamily="49" charset="0"/>
              <a:buChar char="o"/>
            </a:pPr>
            <a:r>
              <a:rPr lang="en-US" sz="1600" dirty="0">
                <a:solidFill>
                  <a:schemeClr val="tx1"/>
                </a:solidFill>
                <a:latin typeface="Roboto Condensed Light" panose="02000000000000000000" pitchFamily="2" charset="0"/>
                <a:ea typeface="Roboto Condensed Light" panose="02000000000000000000" pitchFamily="2" charset="0"/>
              </a:rPr>
              <a:t>For example, if the organization is working on a new business initiative that requires handling credit card payments, the security organization needs to know as soon as possible to ensure the security strategy will enable the organization to be PCI compliant.</a:t>
            </a:r>
          </a:p>
          <a:p>
            <a:endParaRPr lang="en-CA" dirty="0">
              <a:solidFill>
                <a:schemeClr val="tx1"/>
              </a:solidFill>
            </a:endParaRPr>
          </a:p>
        </p:txBody>
      </p:sp>
      <p:sp>
        <p:nvSpPr>
          <p:cNvPr id="11" name="Rounded Rectangle 21">
            <a:extLst>
              <a:ext uri="{FF2B5EF4-FFF2-40B4-BE49-F238E27FC236}">
                <a16:creationId xmlns:a16="http://schemas.microsoft.com/office/drawing/2014/main" id="{2B2C1B38-0F28-4889-85F1-5D373C91CCA7}"/>
              </a:ext>
            </a:extLst>
          </p:cNvPr>
          <p:cNvSpPr/>
          <p:nvPr/>
        </p:nvSpPr>
        <p:spPr>
          <a:xfrm>
            <a:off x="7286838" y="1905000"/>
            <a:ext cx="4266291" cy="3186073"/>
          </a:xfrm>
          <a:prstGeom prst="rect">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171450" indent="-171450">
              <a:buFont typeface="Arial" panose="020B0604020202020204" pitchFamily="34" charset="0"/>
              <a:buChar char="•"/>
            </a:pPr>
            <a:r>
              <a:rPr lang="en-CA" sz="1400" dirty="0">
                <a:solidFill>
                  <a:schemeClr val="tx1"/>
                </a:solidFill>
                <a:latin typeface="Roboto Condensed Light" panose="02000000000000000000" pitchFamily="2" charset="0"/>
              </a:rPr>
              <a:t>If a well-defined business strategy exists, use this to describe existing goals.</a:t>
            </a:r>
          </a:p>
          <a:p>
            <a:pPr marL="171450" indent="-171450">
              <a:buFont typeface="Arial" panose="020B0604020202020204" pitchFamily="34" charset="0"/>
              <a:buChar char="•"/>
            </a:pPr>
            <a:r>
              <a:rPr lang="en-CA" sz="1400" dirty="0">
                <a:solidFill>
                  <a:schemeClr val="tx1"/>
                </a:solidFill>
                <a:latin typeface="Roboto Condensed Light" panose="02000000000000000000" pitchFamily="2" charset="0"/>
              </a:rPr>
              <a:t>If corporate goals cannot be identified, use business goals instead.</a:t>
            </a:r>
          </a:p>
          <a:p>
            <a:pPr marL="171450" indent="-171450">
              <a:buFont typeface="Arial" panose="020B0604020202020204" pitchFamily="34" charset="0"/>
              <a:buChar char="•"/>
            </a:pPr>
            <a:r>
              <a:rPr lang="en-CA" sz="1400" dirty="0">
                <a:solidFill>
                  <a:schemeClr val="tx1"/>
                </a:solidFill>
                <a:latin typeface="Roboto Condensed Light" panose="02000000000000000000" pitchFamily="2" charset="0"/>
              </a:rPr>
              <a:t>If a well-defined corporate strategy does not exist, these questions can help pinpoint objectives:</a:t>
            </a:r>
          </a:p>
          <a:p>
            <a:pPr marL="840242" lvl="2" indent="-285750">
              <a:spcBef>
                <a:spcPts val="600"/>
              </a:spcBef>
              <a:buFont typeface="Courier New" panose="02070309020205020404" pitchFamily="49" charset="0"/>
              <a:buChar char="o"/>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What is the message being delivered by the CEO?</a:t>
            </a:r>
          </a:p>
          <a:p>
            <a:pPr marL="840242" lvl="2" indent="-285750">
              <a:spcBef>
                <a:spcPts val="600"/>
              </a:spcBef>
              <a:buFont typeface="Courier New" panose="02070309020205020404" pitchFamily="49" charset="0"/>
              <a:buChar char="o"/>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What are the main themes of investments and projects?</a:t>
            </a:r>
          </a:p>
          <a:p>
            <a:pPr marL="840242" lvl="2" indent="-285750">
              <a:spcBef>
                <a:spcPts val="600"/>
              </a:spcBef>
              <a:buFont typeface="Courier New" panose="02070309020205020404" pitchFamily="49" charset="0"/>
              <a:buChar char="o"/>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What are the senior leaders measured on?</a:t>
            </a:r>
          </a:p>
        </p:txBody>
      </p:sp>
      <p:grpSp>
        <p:nvGrpSpPr>
          <p:cNvPr id="7" name="Group 6">
            <a:extLst>
              <a:ext uri="{FF2B5EF4-FFF2-40B4-BE49-F238E27FC236}">
                <a16:creationId xmlns:a16="http://schemas.microsoft.com/office/drawing/2014/main" id="{C762283E-C3F1-47FB-9501-8171FC220602}"/>
              </a:ext>
            </a:extLst>
          </p:cNvPr>
          <p:cNvGrpSpPr/>
          <p:nvPr/>
        </p:nvGrpSpPr>
        <p:grpSpPr>
          <a:xfrm>
            <a:off x="349744" y="5194413"/>
            <a:ext cx="11157250" cy="1130187"/>
            <a:chOff x="6353842" y="3127248"/>
            <a:chExt cx="3887438" cy="1664208"/>
          </a:xfrm>
        </p:grpSpPr>
        <p:sp>
          <p:nvSpPr>
            <p:cNvPr id="8" name="Rectangle 7">
              <a:extLst>
                <a:ext uri="{FF2B5EF4-FFF2-40B4-BE49-F238E27FC236}">
                  <a16:creationId xmlns:a16="http://schemas.microsoft.com/office/drawing/2014/main" id="{CBA5F2B8-4DAD-4B2D-A9D4-803842C5DD1A}"/>
                </a:ext>
              </a:extLst>
            </p:cNvPr>
            <p:cNvSpPr/>
            <p:nvPr/>
          </p:nvSpPr>
          <p:spPr>
            <a:xfrm>
              <a:off x="6353842" y="3127248"/>
              <a:ext cx="3887438" cy="1664208"/>
            </a:xfrm>
            <a:prstGeom prst="rect">
              <a:avLst/>
            </a:prstGeom>
            <a:gradFill>
              <a:gsLst>
                <a:gs pos="0">
                  <a:srgbClr val="F17A26"/>
                </a:gs>
                <a:gs pos="100000">
                  <a:schemeClr val="accent6">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spcBef>
                  <a:spcPts val="800"/>
                </a:spcBef>
              </a:pPr>
              <a:r>
                <a:rPr lang="en-US" sz="1600" b="1" dirty="0">
                  <a:solidFill>
                    <a:schemeClr val="bg1"/>
                  </a:solidFill>
                  <a:latin typeface="Montserrat SemiBold" pitchFamily="2" charset="77"/>
                </a:rPr>
                <a:t>Info-Tech Insight</a:t>
              </a:r>
            </a:p>
            <a:p>
              <a:pPr>
                <a:lnSpc>
                  <a:spcPts val="1800"/>
                </a:lnSpc>
                <a:spcBef>
                  <a:spcPts val="800"/>
                </a:spcBef>
              </a:pPr>
              <a:r>
                <a:rPr lang="en-US" sz="1400" dirty="0">
                  <a:solidFill>
                    <a:schemeClr val="bg1"/>
                  </a:solidFill>
                  <a:latin typeface="Roboto Condensed Light" panose="02000000000000000000" pitchFamily="2" charset="0"/>
                  <a:ea typeface="Roboto Condensed Light" panose="02000000000000000000" pitchFamily="2" charset="0"/>
                </a:rPr>
                <a:t>Developing a security strategy is a proactive activity that enables you to get in front of any upcoming business projects or industry trends, rather than having to respond reactively later. Make sure to consider as many foreseeable variables as possible.</a:t>
              </a:r>
            </a:p>
          </p:txBody>
        </p:sp>
        <p:sp>
          <p:nvSpPr>
            <p:cNvPr id="9" name="Rectangle 8">
              <a:extLst>
                <a:ext uri="{FF2B5EF4-FFF2-40B4-BE49-F238E27FC236}">
                  <a16:creationId xmlns:a16="http://schemas.microsoft.com/office/drawing/2014/main" id="{382BCE2C-6875-4641-AF2B-0DD0E9E6A8BF}"/>
                </a:ext>
              </a:extLst>
            </p:cNvPr>
            <p:cNvSpPr/>
            <p:nvPr/>
          </p:nvSpPr>
          <p:spPr>
            <a:xfrm>
              <a:off x="6353842" y="3127248"/>
              <a:ext cx="3887438" cy="1664208"/>
            </a:xfrm>
            <a:prstGeom prst="rect">
              <a:avLst/>
            </a:prstGeom>
            <a:noFill/>
            <a:ln w="3175" cmpd="thinThick">
              <a:gradFill>
                <a:gsLst>
                  <a:gs pos="0">
                    <a:srgbClr val="F17A26"/>
                  </a:gs>
                  <a:gs pos="52000">
                    <a:srgbClr val="F17A26">
                      <a:alpha val="0"/>
                    </a:srgbClr>
                  </a:gs>
                  <a:gs pos="99000">
                    <a:srgbClr val="F17A2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3150792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B254EDF2-4053-4A46-91EB-B9A216B49847}"/>
              </a:ext>
            </a:extLst>
          </p:cNvPr>
          <p:cNvGraphicFramePr>
            <a:graphicFrameLocks noGrp="1"/>
          </p:cNvGraphicFramePr>
          <p:nvPr>
            <p:extLst>
              <p:ext uri="{D42A27DB-BD31-4B8C-83A1-F6EECF244321}">
                <p14:modId xmlns:p14="http://schemas.microsoft.com/office/powerpoint/2010/main" val="948450719"/>
              </p:ext>
            </p:extLst>
          </p:nvPr>
        </p:nvGraphicFramePr>
        <p:xfrm>
          <a:off x="610394" y="1143000"/>
          <a:ext cx="11125201" cy="5264807"/>
        </p:xfrm>
        <a:graphic>
          <a:graphicData uri="http://schemas.openxmlformats.org/drawingml/2006/table">
            <a:tbl>
              <a:tblPr/>
              <a:tblGrid>
                <a:gridCol w="625836">
                  <a:extLst>
                    <a:ext uri="{9D8B030D-6E8A-4147-A177-3AD203B41FA5}">
                      <a16:colId xmlns:a16="http://schemas.microsoft.com/office/drawing/2014/main" val="1238199591"/>
                    </a:ext>
                  </a:extLst>
                </a:gridCol>
                <a:gridCol w="2778434">
                  <a:extLst>
                    <a:ext uri="{9D8B030D-6E8A-4147-A177-3AD203B41FA5}">
                      <a16:colId xmlns:a16="http://schemas.microsoft.com/office/drawing/2014/main" val="1492612232"/>
                    </a:ext>
                  </a:extLst>
                </a:gridCol>
                <a:gridCol w="3236922">
                  <a:extLst>
                    <a:ext uri="{9D8B030D-6E8A-4147-A177-3AD203B41FA5}">
                      <a16:colId xmlns:a16="http://schemas.microsoft.com/office/drawing/2014/main" val="3843434334"/>
                    </a:ext>
                  </a:extLst>
                </a:gridCol>
                <a:gridCol w="2221372">
                  <a:extLst>
                    <a:ext uri="{9D8B030D-6E8A-4147-A177-3AD203B41FA5}">
                      <a16:colId xmlns:a16="http://schemas.microsoft.com/office/drawing/2014/main" val="449657016"/>
                    </a:ext>
                  </a:extLst>
                </a:gridCol>
                <a:gridCol w="2262637">
                  <a:extLst>
                    <a:ext uri="{9D8B030D-6E8A-4147-A177-3AD203B41FA5}">
                      <a16:colId xmlns:a16="http://schemas.microsoft.com/office/drawing/2014/main" val="3510815503"/>
                    </a:ext>
                  </a:extLst>
                </a:gridCol>
              </a:tblGrid>
              <a:tr h="114972">
                <a:tc>
                  <a:txBody>
                    <a:bodyPr/>
                    <a:lstStyle/>
                    <a:p>
                      <a:pPr algn="l" fontAlgn="b"/>
                      <a:r>
                        <a:rPr lang="en-CA" sz="1200" b="1" i="0" u="none" strike="noStrike" dirty="0">
                          <a:solidFill>
                            <a:srgbClr val="FFFFFF"/>
                          </a:solidFill>
                          <a:effectLst/>
                          <a:latin typeface="Arial" panose="020B0604020202020204" pitchFamily="34" charset="0"/>
                        </a:rPr>
                        <a:t>Goal</a:t>
                      </a:r>
                    </a:p>
                  </a:txBody>
                  <a:tcPr marL="4519" marR="4519" marT="4519" marB="0" anchor="b">
                    <a:lnL>
                      <a:noFill/>
                    </a:lnL>
                    <a:lnR w="63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29475F"/>
                    </a:solidFill>
                  </a:tcPr>
                </a:tc>
                <a:tc>
                  <a:txBody>
                    <a:bodyPr/>
                    <a:lstStyle/>
                    <a:p>
                      <a:pPr algn="l" fontAlgn="b"/>
                      <a:r>
                        <a:rPr lang="en-CA" sz="1200" b="1" i="0" u="none" strike="noStrike" dirty="0">
                          <a:solidFill>
                            <a:srgbClr val="FFFFFF"/>
                          </a:solidFill>
                          <a:effectLst/>
                          <a:latin typeface="Arial" panose="020B0604020202020204" pitchFamily="34" charset="0"/>
                        </a:rPr>
                        <a:t>Goal Name</a:t>
                      </a:r>
                    </a:p>
                  </a:txBody>
                  <a:tcPr marL="4519" marR="4519" marT="451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29475F"/>
                    </a:solidFill>
                  </a:tcPr>
                </a:tc>
                <a:tc>
                  <a:txBody>
                    <a:bodyPr/>
                    <a:lstStyle/>
                    <a:p>
                      <a:pPr algn="l" fontAlgn="b"/>
                      <a:r>
                        <a:rPr lang="en-US" sz="1200" b="1" i="0" u="none" strike="noStrike" dirty="0">
                          <a:solidFill>
                            <a:srgbClr val="FFFFFF"/>
                          </a:solidFill>
                          <a:effectLst/>
                          <a:latin typeface="Arial" panose="020B0604020202020204" pitchFamily="34" charset="0"/>
                        </a:rPr>
                        <a:t>Examples of Key Goal Indicators</a:t>
                      </a:r>
                    </a:p>
                  </a:txBody>
                  <a:tcPr marL="4519" marR="4519" marT="4519"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29475F"/>
                    </a:solidFill>
                  </a:tcPr>
                </a:tc>
                <a:tc gridSpan="2">
                  <a:txBody>
                    <a:bodyPr/>
                    <a:lstStyle/>
                    <a:p>
                      <a:pPr algn="ctr" fontAlgn="b"/>
                      <a:r>
                        <a:rPr lang="en-CA" sz="1200" b="1" i="0" u="none" strike="noStrike" dirty="0">
                          <a:solidFill>
                            <a:srgbClr val="FFFFFF"/>
                          </a:solidFill>
                          <a:effectLst/>
                          <a:latin typeface="Arial" panose="020B0604020202020204" pitchFamily="34" charset="0"/>
                        </a:rPr>
                        <a:t>Recommended Security Alignment Goals</a:t>
                      </a:r>
                    </a:p>
                  </a:txBody>
                  <a:tcPr marL="4519" marR="4519" marT="4519" marB="0" anchor="b">
                    <a:lnL w="6350" cap="flat" cmpd="sng" algn="ctr">
                      <a:solidFill>
                        <a:srgbClr val="FFFFFF"/>
                      </a:solidFill>
                      <a:prstDash val="solid"/>
                      <a:round/>
                      <a:headEnd type="none" w="med" len="med"/>
                      <a:tailEnd type="none" w="med" len="med"/>
                    </a:lnL>
                    <a:lnR>
                      <a:noFill/>
                    </a:lnR>
                    <a:lnT>
                      <a:noFill/>
                    </a:lnT>
                    <a:lnB w="19050" cap="flat" cmpd="sng" algn="ctr">
                      <a:solidFill>
                        <a:srgbClr val="FFFFFF"/>
                      </a:solidFill>
                      <a:prstDash val="solid"/>
                      <a:round/>
                      <a:headEnd type="none" w="med" len="med"/>
                      <a:tailEnd type="none" w="med" len="med"/>
                    </a:lnB>
                    <a:solidFill>
                      <a:srgbClr val="29475F"/>
                    </a:solidFill>
                  </a:tcPr>
                </a:tc>
                <a:tc hMerge="1">
                  <a:txBody>
                    <a:bodyPr/>
                    <a:lstStyle/>
                    <a:p>
                      <a:endParaRPr lang="en-CA"/>
                    </a:p>
                  </a:txBody>
                  <a:tcPr/>
                </a:tc>
                <a:extLst>
                  <a:ext uri="{0D108BD9-81ED-4DB2-BD59-A6C34878D82A}">
                    <a16:rowId xmlns:a16="http://schemas.microsoft.com/office/drawing/2014/main" val="1281404072"/>
                  </a:ext>
                </a:extLst>
              </a:tr>
              <a:tr h="412851">
                <a:tc>
                  <a:txBody>
                    <a:bodyPr/>
                    <a:lstStyle/>
                    <a:p>
                      <a:pPr algn="l" fontAlgn="ctr"/>
                      <a:r>
                        <a:rPr lang="en-CA" sz="1100" b="0" i="0" u="none" strike="noStrike" dirty="0">
                          <a:solidFill>
                            <a:srgbClr val="333333"/>
                          </a:solidFill>
                          <a:effectLst/>
                          <a:latin typeface="Arial" panose="020B0604020202020204" pitchFamily="34" charset="0"/>
                        </a:rPr>
                        <a:t>EG01</a:t>
                      </a:r>
                    </a:p>
                  </a:txBody>
                  <a:tcPr marL="4519" marR="4519" marT="4519" marB="0" anchor="ctr">
                    <a:lnL>
                      <a:noFill/>
                    </a:lnL>
                    <a:lnR w="63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6B7D1"/>
                    </a:solidFill>
                  </a:tcPr>
                </a:tc>
                <a:tc>
                  <a:txBody>
                    <a:bodyPr/>
                    <a:lstStyle/>
                    <a:p>
                      <a:pPr algn="l" fontAlgn="ctr"/>
                      <a:r>
                        <a:rPr lang="en-US" sz="1100" b="1" i="0" u="none" strike="noStrike" dirty="0">
                          <a:solidFill>
                            <a:srgbClr val="333333"/>
                          </a:solidFill>
                          <a:effectLst/>
                          <a:latin typeface="Arial" panose="020B0604020202020204" pitchFamily="34" charset="0"/>
                        </a:rPr>
                        <a:t>Portfolio of competitive products and services</a:t>
                      </a:r>
                    </a:p>
                  </a:txBody>
                  <a:tcPr marL="4519" marR="4519" marT="451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6B7D1"/>
                    </a:solidFill>
                  </a:tcPr>
                </a:tc>
                <a:tc>
                  <a:txBody>
                    <a:bodyPr/>
                    <a:lstStyle/>
                    <a:p>
                      <a:pPr algn="l" fontAlgn="ctr"/>
                      <a:r>
                        <a:rPr lang="en-US" sz="700" b="0" i="0" u="none" strike="noStrike" dirty="0">
                          <a:solidFill>
                            <a:srgbClr val="333333"/>
                          </a:solidFill>
                          <a:effectLst/>
                          <a:latin typeface="Arial" panose="020B0604020202020204" pitchFamily="34" charset="0"/>
                        </a:rPr>
                        <a:t> - Products and services that meet or exceed targets in revenues and/or market share</a:t>
                      </a:r>
                      <a:br>
                        <a:rPr lang="en-US" sz="700" b="0" i="0" u="none" strike="noStrike" dirty="0">
                          <a:solidFill>
                            <a:srgbClr val="333333"/>
                          </a:solidFill>
                          <a:effectLst/>
                          <a:latin typeface="Arial" panose="020B0604020202020204" pitchFamily="34" charset="0"/>
                        </a:rPr>
                      </a:br>
                      <a:r>
                        <a:rPr lang="en-US" sz="700" b="0" i="0" u="none" strike="noStrike" dirty="0">
                          <a:solidFill>
                            <a:srgbClr val="333333"/>
                          </a:solidFill>
                          <a:effectLst/>
                          <a:latin typeface="Arial" panose="020B0604020202020204" pitchFamily="34" charset="0"/>
                        </a:rPr>
                        <a:t> - Products and services that provide competitive advantage</a:t>
                      </a:r>
                      <a:br>
                        <a:rPr lang="en-US" sz="700" b="0" i="0" u="none" strike="noStrike" dirty="0">
                          <a:solidFill>
                            <a:srgbClr val="333333"/>
                          </a:solidFill>
                          <a:effectLst/>
                          <a:latin typeface="Arial" panose="020B0604020202020204" pitchFamily="34" charset="0"/>
                        </a:rPr>
                      </a:br>
                      <a:r>
                        <a:rPr lang="en-US" sz="700" b="0" i="0" u="none" strike="noStrike" dirty="0">
                          <a:solidFill>
                            <a:srgbClr val="333333"/>
                          </a:solidFill>
                          <a:effectLst/>
                          <a:latin typeface="Arial" panose="020B0604020202020204" pitchFamily="34" charset="0"/>
                        </a:rPr>
                        <a:t> - Improved time-to-market for new products and services</a:t>
                      </a:r>
                    </a:p>
                  </a:txBody>
                  <a:tcPr marL="4519" marR="4519" marT="451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6B7D1"/>
                    </a:solidFill>
                  </a:tcPr>
                </a:tc>
                <a:tc>
                  <a:txBody>
                    <a:bodyPr/>
                    <a:lstStyle/>
                    <a:p>
                      <a:pPr algn="l" fontAlgn="ctr"/>
                      <a:r>
                        <a:rPr lang="en-CA" sz="1100" b="1" i="0" u="none" strike="noStrike" dirty="0">
                          <a:solidFill>
                            <a:srgbClr val="333333"/>
                          </a:solidFill>
                          <a:effectLst/>
                          <a:latin typeface="Arial" panose="020B0604020202020204" pitchFamily="34" charset="0"/>
                        </a:rPr>
                        <a:t>Secure applications</a:t>
                      </a:r>
                    </a:p>
                  </a:txBody>
                  <a:tcPr marL="4519" marR="4519" marT="451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6B7D1"/>
                    </a:solidFill>
                  </a:tcPr>
                </a:tc>
                <a:tc>
                  <a:txBody>
                    <a:bodyPr/>
                    <a:lstStyle/>
                    <a:p>
                      <a:pPr algn="l" fontAlgn="ctr"/>
                      <a:r>
                        <a:rPr lang="en-CA" sz="1100" b="1" i="0" u="none" strike="noStrike" dirty="0">
                          <a:solidFill>
                            <a:srgbClr val="333333"/>
                          </a:solidFill>
                          <a:effectLst/>
                          <a:latin typeface="Arial" panose="020B0604020202020204" pitchFamily="34" charset="0"/>
                        </a:rPr>
                        <a:t>Secure the cloud</a:t>
                      </a:r>
                    </a:p>
                  </a:txBody>
                  <a:tcPr marL="4519" marR="4519" marT="4519" marB="0" anchor="ctr">
                    <a:lnL w="63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6B7D1"/>
                    </a:solidFill>
                  </a:tcPr>
                </a:tc>
                <a:extLst>
                  <a:ext uri="{0D108BD9-81ED-4DB2-BD59-A6C34878D82A}">
                    <a16:rowId xmlns:a16="http://schemas.microsoft.com/office/drawing/2014/main" val="1800741935"/>
                  </a:ext>
                </a:extLst>
              </a:tr>
              <a:tr h="271750">
                <a:tc>
                  <a:txBody>
                    <a:bodyPr/>
                    <a:lstStyle/>
                    <a:p>
                      <a:pPr algn="l" fontAlgn="ctr"/>
                      <a:r>
                        <a:rPr lang="en-CA" sz="1100" b="0" i="0" u="none" strike="noStrike" dirty="0">
                          <a:solidFill>
                            <a:srgbClr val="333333"/>
                          </a:solidFill>
                          <a:effectLst/>
                          <a:latin typeface="Arial" panose="020B0604020202020204" pitchFamily="34" charset="0"/>
                        </a:rPr>
                        <a:t>EG02</a:t>
                      </a:r>
                    </a:p>
                  </a:txBody>
                  <a:tcPr marL="4519" marR="4519" marT="4519"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ADAE8"/>
                    </a:solidFill>
                  </a:tcPr>
                </a:tc>
                <a:tc>
                  <a:txBody>
                    <a:bodyPr/>
                    <a:lstStyle/>
                    <a:p>
                      <a:pPr algn="l" fontAlgn="ctr"/>
                      <a:r>
                        <a:rPr lang="en-CA" sz="1100" b="1" i="0" u="none" strike="noStrike" dirty="0">
                          <a:solidFill>
                            <a:srgbClr val="333333"/>
                          </a:solidFill>
                          <a:effectLst/>
                          <a:latin typeface="Arial" panose="020B0604020202020204" pitchFamily="34" charset="0"/>
                        </a:rPr>
                        <a:t>Managed business risk</a:t>
                      </a:r>
                    </a:p>
                  </a:txBody>
                  <a:tcPr marL="4519" marR="4519" marT="451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ADAE8"/>
                    </a:solidFill>
                  </a:tcPr>
                </a:tc>
                <a:tc>
                  <a:txBody>
                    <a:bodyPr/>
                    <a:lstStyle/>
                    <a:p>
                      <a:pPr algn="l" fontAlgn="ctr"/>
                      <a:r>
                        <a:rPr lang="en-US" sz="700" b="0" i="0" u="none" strike="noStrike" dirty="0">
                          <a:solidFill>
                            <a:srgbClr val="333333"/>
                          </a:solidFill>
                          <a:effectLst/>
                          <a:latin typeface="Arial" panose="020B0604020202020204" pitchFamily="34" charset="0"/>
                        </a:rPr>
                        <a:t> - Critical business objectives and services covered by risk assessment</a:t>
                      </a:r>
                      <a:br>
                        <a:rPr lang="en-US" sz="700" b="0" i="0" u="none" strike="noStrike" dirty="0">
                          <a:solidFill>
                            <a:srgbClr val="333333"/>
                          </a:solidFill>
                          <a:effectLst/>
                          <a:latin typeface="Arial" panose="020B0604020202020204" pitchFamily="34" charset="0"/>
                        </a:rPr>
                      </a:br>
                      <a:r>
                        <a:rPr lang="en-US" sz="700" b="0" i="0" u="none" strike="noStrike" dirty="0">
                          <a:solidFill>
                            <a:srgbClr val="333333"/>
                          </a:solidFill>
                          <a:effectLst/>
                          <a:latin typeface="Arial" panose="020B0604020202020204" pitchFamily="34" charset="0"/>
                        </a:rPr>
                        <a:t> - Appropriate management of risk profile</a:t>
                      </a:r>
                    </a:p>
                  </a:txBody>
                  <a:tcPr marL="4519" marR="4519" marT="451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ADAE8"/>
                    </a:solidFill>
                  </a:tcPr>
                </a:tc>
                <a:tc>
                  <a:txBody>
                    <a:bodyPr/>
                    <a:lstStyle/>
                    <a:p>
                      <a:pPr algn="l" fontAlgn="ctr"/>
                      <a:r>
                        <a:rPr lang="en-US" sz="1100" b="1" i="0" u="none" strike="noStrike" dirty="0">
                          <a:solidFill>
                            <a:srgbClr val="333333"/>
                          </a:solidFill>
                          <a:effectLst/>
                          <a:latin typeface="Arial" panose="020B0604020202020204" pitchFamily="34" charset="0"/>
                        </a:rPr>
                        <a:t>Assess and manage security risks</a:t>
                      </a:r>
                    </a:p>
                  </a:txBody>
                  <a:tcPr marL="4519" marR="4519" marT="451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ADAE8"/>
                    </a:solidFill>
                  </a:tcPr>
                </a:tc>
                <a:tc>
                  <a:txBody>
                    <a:bodyPr/>
                    <a:lstStyle/>
                    <a:p>
                      <a:pPr algn="l" fontAlgn="ctr"/>
                      <a:r>
                        <a:rPr lang="en-CA" sz="1100" b="1" i="0" u="none" strike="noStrike" dirty="0">
                          <a:solidFill>
                            <a:srgbClr val="333333"/>
                          </a:solidFill>
                          <a:effectLst/>
                          <a:latin typeface="Arial" panose="020B0604020202020204" pitchFamily="34" charset="0"/>
                        </a:rPr>
                        <a:t>Manage vendor risk</a:t>
                      </a:r>
                    </a:p>
                  </a:txBody>
                  <a:tcPr marL="4519" marR="4519" marT="4519"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ADAE8"/>
                    </a:solidFill>
                  </a:tcPr>
                </a:tc>
                <a:extLst>
                  <a:ext uri="{0D108BD9-81ED-4DB2-BD59-A6C34878D82A}">
                    <a16:rowId xmlns:a16="http://schemas.microsoft.com/office/drawing/2014/main" val="610236078"/>
                  </a:ext>
                </a:extLst>
              </a:tr>
              <a:tr h="475564">
                <a:tc>
                  <a:txBody>
                    <a:bodyPr/>
                    <a:lstStyle/>
                    <a:p>
                      <a:pPr algn="l" fontAlgn="ctr"/>
                      <a:r>
                        <a:rPr lang="en-CA" sz="1100" b="0" i="0" u="none" strike="noStrike" dirty="0">
                          <a:solidFill>
                            <a:srgbClr val="333333"/>
                          </a:solidFill>
                          <a:effectLst/>
                          <a:latin typeface="Arial" panose="020B0604020202020204" pitchFamily="34" charset="0"/>
                        </a:rPr>
                        <a:t>EG03</a:t>
                      </a:r>
                    </a:p>
                  </a:txBody>
                  <a:tcPr marL="4519" marR="4519" marT="4519"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6B7D1"/>
                    </a:solidFill>
                  </a:tcPr>
                </a:tc>
                <a:tc>
                  <a:txBody>
                    <a:bodyPr/>
                    <a:lstStyle/>
                    <a:p>
                      <a:pPr algn="l" fontAlgn="ctr"/>
                      <a:r>
                        <a:rPr lang="en-US" sz="1100" b="1" i="0" u="none" strike="noStrike" dirty="0">
                          <a:solidFill>
                            <a:srgbClr val="333333"/>
                          </a:solidFill>
                          <a:effectLst/>
                          <a:latin typeface="Arial" panose="020B0604020202020204" pitchFamily="34" charset="0"/>
                        </a:rPr>
                        <a:t>Compliance with external laws and regulations</a:t>
                      </a:r>
                    </a:p>
                  </a:txBody>
                  <a:tcPr marL="4519" marR="4519" marT="451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6B7D1"/>
                    </a:solidFill>
                  </a:tcPr>
                </a:tc>
                <a:tc>
                  <a:txBody>
                    <a:bodyPr/>
                    <a:lstStyle/>
                    <a:p>
                      <a:pPr algn="l" fontAlgn="ctr"/>
                      <a:r>
                        <a:rPr lang="en-US" sz="700" b="0" i="0" u="none" strike="noStrike" dirty="0">
                          <a:solidFill>
                            <a:srgbClr val="333333"/>
                          </a:solidFill>
                          <a:effectLst/>
                          <a:latin typeface="Arial" panose="020B0604020202020204" pitchFamily="34" charset="0"/>
                        </a:rPr>
                        <a:t> - Minimization in cost of regulatory noncompliance, including settlements and fines</a:t>
                      </a:r>
                      <a:br>
                        <a:rPr lang="en-US" sz="700" b="0" i="0" u="none" strike="noStrike" dirty="0">
                          <a:solidFill>
                            <a:srgbClr val="333333"/>
                          </a:solidFill>
                          <a:effectLst/>
                          <a:latin typeface="Arial" panose="020B0604020202020204" pitchFamily="34" charset="0"/>
                        </a:rPr>
                      </a:br>
                      <a:r>
                        <a:rPr lang="en-US" sz="700" b="0" i="0" u="none" strike="noStrike" dirty="0">
                          <a:solidFill>
                            <a:srgbClr val="333333"/>
                          </a:solidFill>
                          <a:effectLst/>
                          <a:latin typeface="Arial" panose="020B0604020202020204" pitchFamily="34" charset="0"/>
                        </a:rPr>
                        <a:t> - Minimization of noncompliance matters noted by regulators or</a:t>
                      </a:r>
                      <a:br>
                        <a:rPr lang="en-US" sz="700" b="0" i="0" u="none" strike="noStrike" dirty="0">
                          <a:solidFill>
                            <a:srgbClr val="333333"/>
                          </a:solidFill>
                          <a:effectLst/>
                          <a:latin typeface="Arial" panose="020B0604020202020204" pitchFamily="34" charset="0"/>
                        </a:rPr>
                      </a:br>
                      <a:r>
                        <a:rPr lang="en-US" sz="700" b="0" i="0" u="none" strike="noStrike" dirty="0">
                          <a:solidFill>
                            <a:srgbClr val="333333"/>
                          </a:solidFill>
                          <a:effectLst/>
                          <a:latin typeface="Arial" panose="020B0604020202020204" pitchFamily="34" charset="0"/>
                        </a:rPr>
                        <a:t>supervisory authorities</a:t>
                      </a:r>
                    </a:p>
                  </a:txBody>
                  <a:tcPr marL="4519" marR="4519" marT="451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6B7D1"/>
                    </a:solidFill>
                  </a:tcPr>
                </a:tc>
                <a:tc>
                  <a:txBody>
                    <a:bodyPr/>
                    <a:lstStyle/>
                    <a:p>
                      <a:pPr algn="l" fontAlgn="ctr"/>
                      <a:r>
                        <a:rPr lang="en-CA" sz="1100" b="1" i="0" u="none" strike="noStrike" dirty="0">
                          <a:solidFill>
                            <a:srgbClr val="333333"/>
                          </a:solidFill>
                          <a:effectLst/>
                          <a:latin typeface="Arial" panose="020B0604020202020204" pitchFamily="34" charset="0"/>
                        </a:rPr>
                        <a:t>Manage compliance obligations</a:t>
                      </a:r>
                    </a:p>
                  </a:txBody>
                  <a:tcPr marL="4519" marR="4519" marT="451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6B7D1"/>
                    </a:solidFill>
                  </a:tcPr>
                </a:tc>
                <a:tc>
                  <a:txBody>
                    <a:bodyPr/>
                    <a:lstStyle/>
                    <a:p>
                      <a:pPr algn="l" fontAlgn="ctr"/>
                      <a:r>
                        <a:rPr lang="en-CA" sz="1100" b="1" i="0" u="none" strike="noStrike" dirty="0">
                          <a:solidFill>
                            <a:srgbClr val="333333"/>
                          </a:solidFill>
                          <a:effectLst/>
                          <a:latin typeface="Arial" panose="020B0604020202020204" pitchFamily="34" charset="0"/>
                        </a:rPr>
                        <a:t>Create culture of security</a:t>
                      </a:r>
                    </a:p>
                  </a:txBody>
                  <a:tcPr marL="4519" marR="4519" marT="4519"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6B7D1"/>
                    </a:solidFill>
                  </a:tcPr>
                </a:tc>
                <a:extLst>
                  <a:ext uri="{0D108BD9-81ED-4DB2-BD59-A6C34878D82A}">
                    <a16:rowId xmlns:a16="http://schemas.microsoft.com/office/drawing/2014/main" val="3059513210"/>
                  </a:ext>
                </a:extLst>
              </a:tr>
              <a:tr h="397174">
                <a:tc>
                  <a:txBody>
                    <a:bodyPr/>
                    <a:lstStyle/>
                    <a:p>
                      <a:pPr algn="l" fontAlgn="ctr"/>
                      <a:r>
                        <a:rPr lang="en-CA" sz="1100" b="0" i="0" u="none" strike="noStrike" dirty="0">
                          <a:solidFill>
                            <a:srgbClr val="333333"/>
                          </a:solidFill>
                          <a:effectLst/>
                          <a:latin typeface="Arial" panose="020B0604020202020204" pitchFamily="34" charset="0"/>
                        </a:rPr>
                        <a:t>EG04</a:t>
                      </a:r>
                    </a:p>
                  </a:txBody>
                  <a:tcPr marL="4519" marR="4519" marT="4519"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ADAE8"/>
                    </a:solidFill>
                  </a:tcPr>
                </a:tc>
                <a:tc>
                  <a:txBody>
                    <a:bodyPr/>
                    <a:lstStyle/>
                    <a:p>
                      <a:pPr algn="l" fontAlgn="ctr"/>
                      <a:r>
                        <a:rPr lang="en-CA" sz="1100" b="1" i="0" u="none" strike="noStrike" dirty="0">
                          <a:solidFill>
                            <a:srgbClr val="333333"/>
                          </a:solidFill>
                          <a:effectLst/>
                          <a:latin typeface="Arial" panose="020B0604020202020204" pitchFamily="34" charset="0"/>
                        </a:rPr>
                        <a:t>Quality of financial information</a:t>
                      </a:r>
                    </a:p>
                  </a:txBody>
                  <a:tcPr marL="4519" marR="4519" marT="451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ADAE8"/>
                    </a:solidFill>
                  </a:tcPr>
                </a:tc>
                <a:tc>
                  <a:txBody>
                    <a:bodyPr/>
                    <a:lstStyle/>
                    <a:p>
                      <a:pPr algn="l" fontAlgn="ctr"/>
                      <a:r>
                        <a:rPr lang="en-US" sz="700" b="0" i="0" u="none" strike="noStrike" dirty="0">
                          <a:solidFill>
                            <a:srgbClr val="333333"/>
                          </a:solidFill>
                          <a:effectLst/>
                          <a:latin typeface="Arial" panose="020B0604020202020204" pitchFamily="34" charset="0"/>
                        </a:rPr>
                        <a:t> - Satisfaction of key stakeholders regarding the transparency, understanding and accuracy of enterprise financial information</a:t>
                      </a:r>
                      <a:br>
                        <a:rPr lang="en-US" sz="700" b="0" i="0" u="none" strike="noStrike" dirty="0">
                          <a:solidFill>
                            <a:srgbClr val="333333"/>
                          </a:solidFill>
                          <a:effectLst/>
                          <a:latin typeface="Arial" panose="020B0604020202020204" pitchFamily="34" charset="0"/>
                        </a:rPr>
                      </a:br>
                      <a:r>
                        <a:rPr lang="en-US" sz="700" b="0" i="0" u="none" strike="noStrike" dirty="0">
                          <a:solidFill>
                            <a:srgbClr val="333333"/>
                          </a:solidFill>
                          <a:effectLst/>
                          <a:latin typeface="Arial" panose="020B0604020202020204" pitchFamily="34" charset="0"/>
                        </a:rPr>
                        <a:t> - Minimized regulatory noncompliance with finance-related regulations</a:t>
                      </a:r>
                    </a:p>
                  </a:txBody>
                  <a:tcPr marL="4519" marR="4519" marT="451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ADAE8"/>
                    </a:solidFill>
                  </a:tcPr>
                </a:tc>
                <a:tc>
                  <a:txBody>
                    <a:bodyPr/>
                    <a:lstStyle/>
                    <a:p>
                      <a:pPr algn="l" fontAlgn="ctr"/>
                      <a:r>
                        <a:rPr lang="en-CA" sz="1100" b="1" i="0" u="none" strike="noStrike" dirty="0">
                          <a:solidFill>
                            <a:srgbClr val="333333"/>
                          </a:solidFill>
                          <a:effectLst/>
                          <a:latin typeface="Arial" panose="020B0604020202020204" pitchFamily="34" charset="0"/>
                        </a:rPr>
                        <a:t>Secure applications</a:t>
                      </a:r>
                    </a:p>
                  </a:txBody>
                  <a:tcPr marL="4519" marR="4519" marT="451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ADAE8"/>
                    </a:solidFill>
                  </a:tcPr>
                </a:tc>
                <a:tc>
                  <a:txBody>
                    <a:bodyPr/>
                    <a:lstStyle/>
                    <a:p>
                      <a:pPr algn="l" fontAlgn="ctr"/>
                      <a:r>
                        <a:rPr lang="en-CA" sz="1100" b="1" i="0" u="none" strike="noStrike" dirty="0">
                          <a:solidFill>
                            <a:srgbClr val="333333"/>
                          </a:solidFill>
                          <a:effectLst/>
                          <a:latin typeface="Arial" panose="020B0604020202020204" pitchFamily="34" charset="0"/>
                        </a:rPr>
                        <a:t>Protect data</a:t>
                      </a:r>
                    </a:p>
                  </a:txBody>
                  <a:tcPr marL="4519" marR="4519" marT="4519"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ADAE8"/>
                    </a:solidFill>
                  </a:tcPr>
                </a:tc>
                <a:extLst>
                  <a:ext uri="{0D108BD9-81ED-4DB2-BD59-A6C34878D82A}">
                    <a16:rowId xmlns:a16="http://schemas.microsoft.com/office/drawing/2014/main" val="6096069"/>
                  </a:ext>
                </a:extLst>
              </a:tr>
              <a:tr h="506919">
                <a:tc>
                  <a:txBody>
                    <a:bodyPr/>
                    <a:lstStyle/>
                    <a:p>
                      <a:pPr algn="l" fontAlgn="ctr"/>
                      <a:r>
                        <a:rPr lang="en-CA" sz="1100" b="0" i="0" u="none" strike="noStrike" dirty="0">
                          <a:solidFill>
                            <a:srgbClr val="333333"/>
                          </a:solidFill>
                          <a:effectLst/>
                          <a:latin typeface="Arial" panose="020B0604020202020204" pitchFamily="34" charset="0"/>
                        </a:rPr>
                        <a:t>EG05</a:t>
                      </a:r>
                    </a:p>
                  </a:txBody>
                  <a:tcPr marL="4519" marR="4519" marT="4519"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6B7D1"/>
                    </a:solidFill>
                  </a:tcPr>
                </a:tc>
                <a:tc>
                  <a:txBody>
                    <a:bodyPr/>
                    <a:lstStyle/>
                    <a:p>
                      <a:pPr algn="l" fontAlgn="ctr"/>
                      <a:r>
                        <a:rPr lang="en-CA" sz="1100" b="1" i="0" u="none" strike="noStrike" dirty="0">
                          <a:solidFill>
                            <a:srgbClr val="333333"/>
                          </a:solidFill>
                          <a:effectLst/>
                          <a:latin typeface="Arial" panose="020B0604020202020204" pitchFamily="34" charset="0"/>
                        </a:rPr>
                        <a:t>Customer-oriented service culture</a:t>
                      </a:r>
                    </a:p>
                  </a:txBody>
                  <a:tcPr marL="4519" marR="4519" marT="451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6B7D1"/>
                    </a:solidFill>
                  </a:tcPr>
                </a:tc>
                <a:tc>
                  <a:txBody>
                    <a:bodyPr/>
                    <a:lstStyle/>
                    <a:p>
                      <a:pPr algn="l" fontAlgn="ctr"/>
                      <a:r>
                        <a:rPr lang="en-US" sz="700" b="0" i="0" u="none" strike="noStrike" dirty="0">
                          <a:solidFill>
                            <a:srgbClr val="333333"/>
                          </a:solidFill>
                          <a:effectLst/>
                          <a:latin typeface="Arial" panose="020B0604020202020204" pitchFamily="34" charset="0"/>
                        </a:rPr>
                        <a:t> - Reduced number of customer service disruptions</a:t>
                      </a:r>
                      <a:br>
                        <a:rPr lang="en-US" sz="700" b="0" i="0" u="none" strike="noStrike" dirty="0">
                          <a:solidFill>
                            <a:srgbClr val="333333"/>
                          </a:solidFill>
                          <a:effectLst/>
                          <a:latin typeface="Arial" panose="020B0604020202020204" pitchFamily="34" charset="0"/>
                        </a:rPr>
                      </a:br>
                      <a:r>
                        <a:rPr lang="en-US" sz="700" b="0" i="0" u="none" strike="noStrike" dirty="0">
                          <a:solidFill>
                            <a:srgbClr val="333333"/>
                          </a:solidFill>
                          <a:effectLst/>
                          <a:latin typeface="Arial" panose="020B0604020202020204" pitchFamily="34" charset="0"/>
                        </a:rPr>
                        <a:t> - Business stakeholders satisfied that customer service delivery meets agreed levels</a:t>
                      </a:r>
                      <a:br>
                        <a:rPr lang="en-US" sz="700" b="0" i="0" u="none" strike="noStrike" dirty="0">
                          <a:solidFill>
                            <a:srgbClr val="333333"/>
                          </a:solidFill>
                          <a:effectLst/>
                          <a:latin typeface="Arial" panose="020B0604020202020204" pitchFamily="34" charset="0"/>
                        </a:rPr>
                      </a:br>
                      <a:r>
                        <a:rPr lang="en-US" sz="700" b="0" i="0" u="none" strike="noStrike" dirty="0">
                          <a:solidFill>
                            <a:srgbClr val="333333"/>
                          </a:solidFill>
                          <a:effectLst/>
                          <a:latin typeface="Arial" panose="020B0604020202020204" pitchFamily="34" charset="0"/>
                        </a:rPr>
                        <a:t> - Minimized number of customer complaints</a:t>
                      </a:r>
                      <a:br>
                        <a:rPr lang="en-US" sz="700" b="0" i="0" u="none" strike="noStrike" dirty="0">
                          <a:solidFill>
                            <a:srgbClr val="333333"/>
                          </a:solidFill>
                          <a:effectLst/>
                          <a:latin typeface="Arial" panose="020B0604020202020204" pitchFamily="34" charset="0"/>
                        </a:rPr>
                      </a:br>
                      <a:r>
                        <a:rPr lang="en-US" sz="700" b="0" i="0" u="none" strike="noStrike" dirty="0">
                          <a:solidFill>
                            <a:srgbClr val="333333"/>
                          </a:solidFill>
                          <a:effectLst/>
                          <a:latin typeface="Arial" panose="020B0604020202020204" pitchFamily="34" charset="0"/>
                        </a:rPr>
                        <a:t> - Improvement in customer satisfaction survey results</a:t>
                      </a:r>
                    </a:p>
                  </a:txBody>
                  <a:tcPr marL="4519" marR="4519" marT="451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6B7D1"/>
                    </a:solidFill>
                  </a:tcPr>
                </a:tc>
                <a:tc>
                  <a:txBody>
                    <a:bodyPr/>
                    <a:lstStyle/>
                    <a:p>
                      <a:pPr algn="l" fontAlgn="ctr"/>
                      <a:r>
                        <a:rPr lang="en-CA" sz="1100" b="1" i="0" u="none" strike="noStrike" dirty="0">
                          <a:solidFill>
                            <a:srgbClr val="333333"/>
                          </a:solidFill>
                          <a:effectLst/>
                          <a:latin typeface="Arial" panose="020B0604020202020204" pitchFamily="34" charset="0"/>
                        </a:rPr>
                        <a:t>Protect data</a:t>
                      </a:r>
                    </a:p>
                  </a:txBody>
                  <a:tcPr marL="4519" marR="4519" marT="451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6B7D1"/>
                    </a:solidFill>
                  </a:tcPr>
                </a:tc>
                <a:tc>
                  <a:txBody>
                    <a:bodyPr/>
                    <a:lstStyle/>
                    <a:p>
                      <a:pPr algn="l" fontAlgn="ctr"/>
                      <a:r>
                        <a:rPr lang="en-CA" sz="1100" b="1" i="0" u="none" strike="noStrike" dirty="0">
                          <a:solidFill>
                            <a:srgbClr val="333333"/>
                          </a:solidFill>
                          <a:effectLst/>
                          <a:latin typeface="Arial" panose="020B0604020202020204" pitchFamily="34" charset="0"/>
                        </a:rPr>
                        <a:t>Ensure availability</a:t>
                      </a:r>
                    </a:p>
                  </a:txBody>
                  <a:tcPr marL="4519" marR="4519" marT="4519"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6B7D1"/>
                    </a:solidFill>
                  </a:tcPr>
                </a:tc>
                <a:extLst>
                  <a:ext uri="{0D108BD9-81ED-4DB2-BD59-A6C34878D82A}">
                    <a16:rowId xmlns:a16="http://schemas.microsoft.com/office/drawing/2014/main" val="1705879841"/>
                  </a:ext>
                </a:extLst>
              </a:tr>
              <a:tr h="350140">
                <a:tc>
                  <a:txBody>
                    <a:bodyPr/>
                    <a:lstStyle/>
                    <a:p>
                      <a:pPr algn="l" fontAlgn="ctr"/>
                      <a:r>
                        <a:rPr lang="en-CA" sz="1100" b="0" i="0" u="none" strike="noStrike" dirty="0">
                          <a:solidFill>
                            <a:srgbClr val="333333"/>
                          </a:solidFill>
                          <a:effectLst/>
                          <a:latin typeface="Arial" panose="020B0604020202020204" pitchFamily="34" charset="0"/>
                        </a:rPr>
                        <a:t>EG06</a:t>
                      </a:r>
                    </a:p>
                  </a:txBody>
                  <a:tcPr marL="4519" marR="4519" marT="4519"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ADAE8"/>
                    </a:solidFill>
                  </a:tcPr>
                </a:tc>
                <a:tc>
                  <a:txBody>
                    <a:bodyPr/>
                    <a:lstStyle/>
                    <a:p>
                      <a:pPr algn="l" fontAlgn="ctr"/>
                      <a:r>
                        <a:rPr lang="en-US" sz="1100" b="1" i="0" u="none" strike="noStrike" dirty="0">
                          <a:solidFill>
                            <a:srgbClr val="333333"/>
                          </a:solidFill>
                          <a:effectLst/>
                          <a:latin typeface="Arial" panose="020B0604020202020204" pitchFamily="34" charset="0"/>
                        </a:rPr>
                        <a:t>Business service continuity and availability</a:t>
                      </a:r>
                    </a:p>
                  </a:txBody>
                  <a:tcPr marL="4519" marR="4519" marT="451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ADAE8"/>
                    </a:solidFill>
                  </a:tcPr>
                </a:tc>
                <a:tc>
                  <a:txBody>
                    <a:bodyPr/>
                    <a:lstStyle/>
                    <a:p>
                      <a:pPr algn="l" fontAlgn="ctr"/>
                      <a:r>
                        <a:rPr lang="en-US" sz="700" b="0" i="0" u="none" strike="noStrike" dirty="0">
                          <a:solidFill>
                            <a:srgbClr val="333333"/>
                          </a:solidFill>
                          <a:effectLst/>
                          <a:latin typeface="Arial" panose="020B0604020202020204" pitchFamily="34" charset="0"/>
                        </a:rPr>
                        <a:t> - Minimization of service or business process interruptions causing significant incidents</a:t>
                      </a:r>
                      <a:br>
                        <a:rPr lang="en-US" sz="700" b="0" i="0" u="none" strike="noStrike" dirty="0">
                          <a:solidFill>
                            <a:srgbClr val="333333"/>
                          </a:solidFill>
                          <a:effectLst/>
                          <a:latin typeface="Arial" panose="020B0604020202020204" pitchFamily="34" charset="0"/>
                        </a:rPr>
                      </a:br>
                      <a:r>
                        <a:rPr lang="en-US" sz="700" b="0" i="0" u="none" strike="noStrike" dirty="0">
                          <a:solidFill>
                            <a:srgbClr val="333333"/>
                          </a:solidFill>
                          <a:effectLst/>
                          <a:latin typeface="Arial" panose="020B0604020202020204" pitchFamily="34" charset="0"/>
                        </a:rPr>
                        <a:t> - Reduced business cost of incidents</a:t>
                      </a:r>
                    </a:p>
                  </a:txBody>
                  <a:tcPr marL="4519" marR="4519" marT="451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ADAE8"/>
                    </a:solidFill>
                  </a:tcPr>
                </a:tc>
                <a:tc>
                  <a:txBody>
                    <a:bodyPr/>
                    <a:lstStyle/>
                    <a:p>
                      <a:pPr algn="l" fontAlgn="ctr"/>
                      <a:r>
                        <a:rPr lang="en-CA" sz="1100" b="1" i="0" u="none" strike="noStrike" dirty="0">
                          <a:solidFill>
                            <a:srgbClr val="333333"/>
                          </a:solidFill>
                          <a:effectLst/>
                          <a:latin typeface="Arial" panose="020B0604020202020204" pitchFamily="34" charset="0"/>
                        </a:rPr>
                        <a:t>Ensure availability</a:t>
                      </a:r>
                    </a:p>
                  </a:txBody>
                  <a:tcPr marL="4519" marR="4519" marT="451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ADAE8"/>
                    </a:solidFill>
                  </a:tcPr>
                </a:tc>
                <a:tc>
                  <a:txBody>
                    <a:bodyPr/>
                    <a:lstStyle/>
                    <a:p>
                      <a:pPr algn="l" fontAlgn="ctr"/>
                      <a:r>
                        <a:rPr lang="en-CA" sz="1100" b="1" i="0" u="none" strike="noStrike" dirty="0">
                          <a:solidFill>
                            <a:srgbClr val="333333"/>
                          </a:solidFill>
                          <a:effectLst/>
                          <a:latin typeface="Arial" panose="020B0604020202020204" pitchFamily="34" charset="0"/>
                        </a:rPr>
                        <a:t>Secure the infrastructure</a:t>
                      </a:r>
                    </a:p>
                  </a:txBody>
                  <a:tcPr marL="4519" marR="4519" marT="4519"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ADAE8"/>
                    </a:solidFill>
                  </a:tcPr>
                </a:tc>
                <a:extLst>
                  <a:ext uri="{0D108BD9-81ED-4DB2-BD59-A6C34878D82A}">
                    <a16:rowId xmlns:a16="http://schemas.microsoft.com/office/drawing/2014/main" val="2499383771"/>
                  </a:ext>
                </a:extLst>
              </a:tr>
              <a:tr h="506919">
                <a:tc>
                  <a:txBody>
                    <a:bodyPr/>
                    <a:lstStyle/>
                    <a:p>
                      <a:pPr algn="l" fontAlgn="ctr"/>
                      <a:r>
                        <a:rPr lang="en-CA" sz="1100" b="0" i="0" u="none" strike="noStrike" dirty="0">
                          <a:solidFill>
                            <a:srgbClr val="333333"/>
                          </a:solidFill>
                          <a:effectLst/>
                          <a:latin typeface="Arial" panose="020B0604020202020204" pitchFamily="34" charset="0"/>
                        </a:rPr>
                        <a:t>EG07</a:t>
                      </a:r>
                    </a:p>
                  </a:txBody>
                  <a:tcPr marL="4519" marR="4519" marT="4519"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6B7D1"/>
                    </a:solidFill>
                  </a:tcPr>
                </a:tc>
                <a:tc>
                  <a:txBody>
                    <a:bodyPr/>
                    <a:lstStyle/>
                    <a:p>
                      <a:pPr algn="l" fontAlgn="ctr"/>
                      <a:r>
                        <a:rPr lang="en-CA" sz="1100" b="1" i="0" u="none" strike="noStrike" dirty="0">
                          <a:solidFill>
                            <a:srgbClr val="333333"/>
                          </a:solidFill>
                          <a:effectLst/>
                          <a:latin typeface="Arial" panose="020B0604020202020204" pitchFamily="34" charset="0"/>
                        </a:rPr>
                        <a:t>Quality of management information</a:t>
                      </a:r>
                    </a:p>
                  </a:txBody>
                  <a:tcPr marL="4519" marR="4519" marT="451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6B7D1"/>
                    </a:solidFill>
                  </a:tcPr>
                </a:tc>
                <a:tc>
                  <a:txBody>
                    <a:bodyPr/>
                    <a:lstStyle/>
                    <a:p>
                      <a:pPr algn="l" fontAlgn="ctr"/>
                      <a:r>
                        <a:rPr lang="en-US" sz="700" b="0" i="0" u="none" strike="noStrike" dirty="0">
                          <a:solidFill>
                            <a:srgbClr val="333333"/>
                          </a:solidFill>
                          <a:effectLst/>
                          <a:latin typeface="Arial" panose="020B0604020202020204" pitchFamily="34" charset="0"/>
                        </a:rPr>
                        <a:t> - Board and executive management satisfaction with decision-making information</a:t>
                      </a:r>
                      <a:br>
                        <a:rPr lang="en-US" sz="700" b="0" i="0" u="none" strike="noStrike" dirty="0">
                          <a:solidFill>
                            <a:srgbClr val="333333"/>
                          </a:solidFill>
                          <a:effectLst/>
                          <a:latin typeface="Arial" panose="020B0604020202020204" pitchFamily="34" charset="0"/>
                        </a:rPr>
                      </a:br>
                      <a:r>
                        <a:rPr lang="en-US" sz="700" b="0" i="0" u="none" strike="noStrike" dirty="0">
                          <a:solidFill>
                            <a:srgbClr val="333333"/>
                          </a:solidFill>
                          <a:effectLst/>
                          <a:latin typeface="Arial" panose="020B0604020202020204" pitchFamily="34" charset="0"/>
                        </a:rPr>
                        <a:t> - Reduced incidents of incorrect business decisions based on inaccurate information</a:t>
                      </a:r>
                      <a:br>
                        <a:rPr lang="en-US" sz="700" b="0" i="0" u="none" strike="noStrike" dirty="0">
                          <a:solidFill>
                            <a:srgbClr val="333333"/>
                          </a:solidFill>
                          <a:effectLst/>
                          <a:latin typeface="Arial" panose="020B0604020202020204" pitchFamily="34" charset="0"/>
                        </a:rPr>
                      </a:br>
                      <a:r>
                        <a:rPr lang="en-US" sz="700" b="0" i="0" u="none" strike="noStrike" dirty="0">
                          <a:solidFill>
                            <a:srgbClr val="333333"/>
                          </a:solidFill>
                          <a:effectLst/>
                          <a:latin typeface="Arial" panose="020B0604020202020204" pitchFamily="34" charset="0"/>
                        </a:rPr>
                        <a:t> - Timeliness of management information</a:t>
                      </a:r>
                    </a:p>
                  </a:txBody>
                  <a:tcPr marL="4519" marR="4519" marT="451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6B7D1"/>
                    </a:solidFill>
                  </a:tcPr>
                </a:tc>
                <a:tc>
                  <a:txBody>
                    <a:bodyPr/>
                    <a:lstStyle/>
                    <a:p>
                      <a:pPr algn="l" fontAlgn="ctr"/>
                      <a:r>
                        <a:rPr lang="en-CA" sz="1100" b="1" i="0" u="none" strike="noStrike" dirty="0">
                          <a:solidFill>
                            <a:srgbClr val="333333"/>
                          </a:solidFill>
                          <a:effectLst/>
                          <a:latin typeface="Arial" panose="020B0604020202020204" pitchFamily="34" charset="0"/>
                        </a:rPr>
                        <a:t>Secure applications</a:t>
                      </a:r>
                    </a:p>
                  </a:txBody>
                  <a:tcPr marL="4519" marR="4519" marT="451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6B7D1"/>
                    </a:solidFill>
                  </a:tcPr>
                </a:tc>
                <a:tc>
                  <a:txBody>
                    <a:bodyPr/>
                    <a:lstStyle/>
                    <a:p>
                      <a:pPr algn="l" fontAlgn="ctr"/>
                      <a:r>
                        <a:rPr lang="en-CA" sz="1100" b="1" i="0" u="none" strike="noStrike" dirty="0">
                          <a:solidFill>
                            <a:srgbClr val="333333"/>
                          </a:solidFill>
                          <a:effectLst/>
                          <a:latin typeface="Arial" panose="020B0604020202020204" pitchFamily="34" charset="0"/>
                        </a:rPr>
                        <a:t>Security process improvement</a:t>
                      </a:r>
                    </a:p>
                  </a:txBody>
                  <a:tcPr marL="4519" marR="4519" marT="4519"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6B7D1"/>
                    </a:solidFill>
                  </a:tcPr>
                </a:tc>
                <a:extLst>
                  <a:ext uri="{0D108BD9-81ED-4DB2-BD59-A6C34878D82A}">
                    <a16:rowId xmlns:a16="http://schemas.microsoft.com/office/drawing/2014/main" val="4084520681"/>
                  </a:ext>
                </a:extLst>
              </a:tr>
              <a:tr h="329236">
                <a:tc>
                  <a:txBody>
                    <a:bodyPr/>
                    <a:lstStyle/>
                    <a:p>
                      <a:pPr algn="l" fontAlgn="ctr"/>
                      <a:r>
                        <a:rPr lang="en-CA" sz="1100" b="0" i="0" u="none" strike="noStrike" dirty="0">
                          <a:solidFill>
                            <a:srgbClr val="333333"/>
                          </a:solidFill>
                          <a:effectLst/>
                          <a:latin typeface="Arial" panose="020B0604020202020204" pitchFamily="34" charset="0"/>
                        </a:rPr>
                        <a:t>EG08</a:t>
                      </a:r>
                    </a:p>
                  </a:txBody>
                  <a:tcPr marL="4519" marR="4519" marT="4519"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ADAE8"/>
                    </a:solidFill>
                  </a:tcPr>
                </a:tc>
                <a:tc>
                  <a:txBody>
                    <a:bodyPr/>
                    <a:lstStyle/>
                    <a:p>
                      <a:pPr algn="l" fontAlgn="ctr"/>
                      <a:r>
                        <a:rPr lang="en-US" sz="1100" b="1" i="0" u="none" strike="noStrike" dirty="0">
                          <a:solidFill>
                            <a:srgbClr val="333333"/>
                          </a:solidFill>
                          <a:effectLst/>
                          <a:latin typeface="Arial" panose="020B0604020202020204" pitchFamily="34" charset="0"/>
                        </a:rPr>
                        <a:t>Optimization of internal business process functionality</a:t>
                      </a:r>
                    </a:p>
                  </a:txBody>
                  <a:tcPr marL="4519" marR="4519" marT="451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ADAE8"/>
                    </a:solidFill>
                  </a:tcPr>
                </a:tc>
                <a:tc>
                  <a:txBody>
                    <a:bodyPr/>
                    <a:lstStyle/>
                    <a:p>
                      <a:pPr algn="l" fontAlgn="ctr"/>
                      <a:r>
                        <a:rPr lang="en-US" sz="700" b="0" i="0" u="none" strike="noStrike" dirty="0">
                          <a:solidFill>
                            <a:srgbClr val="333333"/>
                          </a:solidFill>
                          <a:effectLst/>
                          <a:latin typeface="Arial" panose="020B0604020202020204" pitchFamily="34" charset="0"/>
                        </a:rPr>
                        <a:t> - Satisfaction levels of board and executive management with business process capabilities</a:t>
                      </a:r>
                      <a:br>
                        <a:rPr lang="en-US" sz="700" b="0" i="0" u="none" strike="noStrike" dirty="0">
                          <a:solidFill>
                            <a:srgbClr val="333333"/>
                          </a:solidFill>
                          <a:effectLst/>
                          <a:latin typeface="Arial" panose="020B0604020202020204" pitchFamily="34" charset="0"/>
                        </a:rPr>
                      </a:br>
                      <a:r>
                        <a:rPr lang="en-US" sz="700" b="0" i="0" u="none" strike="noStrike" dirty="0">
                          <a:solidFill>
                            <a:srgbClr val="333333"/>
                          </a:solidFill>
                          <a:effectLst/>
                          <a:latin typeface="Arial" panose="020B0604020202020204" pitchFamily="34" charset="0"/>
                        </a:rPr>
                        <a:t> - Satisfaction levels of customers with service delivery capabilities</a:t>
                      </a:r>
                    </a:p>
                  </a:txBody>
                  <a:tcPr marL="4519" marR="4519" marT="451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ADAE8"/>
                    </a:solidFill>
                  </a:tcPr>
                </a:tc>
                <a:tc>
                  <a:txBody>
                    <a:bodyPr/>
                    <a:lstStyle/>
                    <a:p>
                      <a:pPr algn="l" fontAlgn="ctr"/>
                      <a:r>
                        <a:rPr lang="en-CA" sz="1100" b="1" i="0" u="none" strike="noStrike" dirty="0">
                          <a:solidFill>
                            <a:srgbClr val="333333"/>
                          </a:solidFill>
                          <a:effectLst/>
                          <a:latin typeface="Arial" panose="020B0604020202020204" pitchFamily="34" charset="0"/>
                        </a:rPr>
                        <a:t>Security process improvement</a:t>
                      </a:r>
                    </a:p>
                  </a:txBody>
                  <a:tcPr marL="4519" marR="4519" marT="451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ADAE8"/>
                    </a:solidFill>
                  </a:tcPr>
                </a:tc>
                <a:tc>
                  <a:txBody>
                    <a:bodyPr/>
                    <a:lstStyle/>
                    <a:p>
                      <a:pPr algn="l" fontAlgn="ctr"/>
                      <a:r>
                        <a:rPr lang="en-CA" sz="1100" b="1" i="0" u="none" strike="noStrike" dirty="0">
                          <a:solidFill>
                            <a:srgbClr val="333333"/>
                          </a:solidFill>
                          <a:effectLst/>
                          <a:latin typeface="Arial" panose="020B0604020202020204" pitchFamily="34" charset="0"/>
                        </a:rPr>
                        <a:t>Improve security governance</a:t>
                      </a:r>
                    </a:p>
                  </a:txBody>
                  <a:tcPr marL="4519" marR="4519" marT="4519"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ADAE8"/>
                    </a:solidFill>
                  </a:tcPr>
                </a:tc>
                <a:extLst>
                  <a:ext uri="{0D108BD9-81ED-4DB2-BD59-A6C34878D82A}">
                    <a16:rowId xmlns:a16="http://schemas.microsoft.com/office/drawing/2014/main" val="3011181449"/>
                  </a:ext>
                </a:extLst>
              </a:tr>
              <a:tr h="329236">
                <a:tc>
                  <a:txBody>
                    <a:bodyPr/>
                    <a:lstStyle/>
                    <a:p>
                      <a:pPr algn="l" fontAlgn="ctr"/>
                      <a:r>
                        <a:rPr lang="en-CA" sz="1100" b="0" i="0" u="none" strike="noStrike" dirty="0">
                          <a:solidFill>
                            <a:srgbClr val="333333"/>
                          </a:solidFill>
                          <a:effectLst/>
                          <a:latin typeface="Arial" panose="020B0604020202020204" pitchFamily="34" charset="0"/>
                        </a:rPr>
                        <a:t>EG09</a:t>
                      </a:r>
                    </a:p>
                  </a:txBody>
                  <a:tcPr marL="4519" marR="4519" marT="4519"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6B7D1"/>
                    </a:solidFill>
                  </a:tcPr>
                </a:tc>
                <a:tc>
                  <a:txBody>
                    <a:bodyPr/>
                    <a:lstStyle/>
                    <a:p>
                      <a:pPr algn="l" fontAlgn="ctr"/>
                      <a:r>
                        <a:rPr lang="en-US" sz="1100" b="1" i="0" u="none" strike="noStrike" dirty="0">
                          <a:solidFill>
                            <a:srgbClr val="333333"/>
                          </a:solidFill>
                          <a:effectLst/>
                          <a:latin typeface="Arial" panose="020B0604020202020204" pitchFamily="34" charset="0"/>
                        </a:rPr>
                        <a:t>Optimization of business process costs</a:t>
                      </a:r>
                    </a:p>
                  </a:txBody>
                  <a:tcPr marL="4519" marR="4519" marT="451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6B7D1"/>
                    </a:solidFill>
                  </a:tcPr>
                </a:tc>
                <a:tc>
                  <a:txBody>
                    <a:bodyPr/>
                    <a:lstStyle/>
                    <a:p>
                      <a:pPr algn="l" fontAlgn="ctr"/>
                      <a:r>
                        <a:rPr lang="en-US" sz="700" b="0" i="0" u="none" strike="noStrike" dirty="0">
                          <a:solidFill>
                            <a:srgbClr val="333333"/>
                          </a:solidFill>
                          <a:effectLst/>
                          <a:latin typeface="Arial" panose="020B0604020202020204" pitchFamily="34" charset="0"/>
                        </a:rPr>
                        <a:t> - Optimized ratio of cost vs. achieved service levels</a:t>
                      </a:r>
                      <a:br>
                        <a:rPr lang="en-US" sz="700" b="0" i="0" u="none" strike="noStrike" dirty="0">
                          <a:solidFill>
                            <a:srgbClr val="333333"/>
                          </a:solidFill>
                          <a:effectLst/>
                          <a:latin typeface="Arial" panose="020B0604020202020204" pitchFamily="34" charset="0"/>
                        </a:rPr>
                      </a:br>
                      <a:r>
                        <a:rPr lang="en-US" sz="700" b="0" i="0" u="none" strike="noStrike" dirty="0">
                          <a:solidFill>
                            <a:srgbClr val="333333"/>
                          </a:solidFill>
                          <a:effectLst/>
                          <a:latin typeface="Arial" panose="020B0604020202020204" pitchFamily="34" charset="0"/>
                        </a:rPr>
                        <a:t> - Satisfaction levels of board and executive management with business processing costs</a:t>
                      </a:r>
                    </a:p>
                  </a:txBody>
                  <a:tcPr marL="4519" marR="4519" marT="451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6B7D1"/>
                    </a:solidFill>
                  </a:tcPr>
                </a:tc>
                <a:tc>
                  <a:txBody>
                    <a:bodyPr/>
                    <a:lstStyle/>
                    <a:p>
                      <a:pPr algn="l" fontAlgn="ctr"/>
                      <a:r>
                        <a:rPr lang="en-CA" sz="1100" b="1" i="0" u="none" strike="noStrike" dirty="0">
                          <a:solidFill>
                            <a:srgbClr val="333333"/>
                          </a:solidFill>
                          <a:effectLst/>
                          <a:latin typeface="Arial" panose="020B0604020202020204" pitchFamily="34" charset="0"/>
                        </a:rPr>
                        <a:t>Improve security governance</a:t>
                      </a:r>
                    </a:p>
                  </a:txBody>
                  <a:tcPr marL="4519" marR="4519" marT="451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6B7D1"/>
                    </a:solidFill>
                  </a:tcPr>
                </a:tc>
                <a:tc>
                  <a:txBody>
                    <a:bodyPr/>
                    <a:lstStyle/>
                    <a:p>
                      <a:pPr algn="l" fontAlgn="ctr"/>
                      <a:r>
                        <a:rPr lang="en-US" sz="1100" b="1" i="0" u="none" strike="noStrike" dirty="0">
                          <a:solidFill>
                            <a:srgbClr val="333333"/>
                          </a:solidFill>
                          <a:effectLst/>
                          <a:latin typeface="Arial" panose="020B0604020202020204" pitchFamily="34" charset="0"/>
                        </a:rPr>
                        <a:t>Detect and respond to threats</a:t>
                      </a:r>
                    </a:p>
                  </a:txBody>
                  <a:tcPr marL="4519" marR="4519" marT="4519"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6B7D1"/>
                    </a:solidFill>
                  </a:tcPr>
                </a:tc>
                <a:extLst>
                  <a:ext uri="{0D108BD9-81ED-4DB2-BD59-A6C34878D82A}">
                    <a16:rowId xmlns:a16="http://schemas.microsoft.com/office/drawing/2014/main" val="3099215298"/>
                  </a:ext>
                </a:extLst>
              </a:tr>
              <a:tr h="324010">
                <a:tc>
                  <a:txBody>
                    <a:bodyPr/>
                    <a:lstStyle/>
                    <a:p>
                      <a:pPr algn="l" fontAlgn="ctr"/>
                      <a:r>
                        <a:rPr lang="en-CA" sz="1100" b="0" i="0" u="none" strike="noStrike" dirty="0">
                          <a:solidFill>
                            <a:srgbClr val="333333"/>
                          </a:solidFill>
                          <a:effectLst/>
                          <a:latin typeface="Arial" panose="020B0604020202020204" pitchFamily="34" charset="0"/>
                        </a:rPr>
                        <a:t>EG10</a:t>
                      </a:r>
                    </a:p>
                  </a:txBody>
                  <a:tcPr marL="4519" marR="4519" marT="4519"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ADAE8"/>
                    </a:solidFill>
                  </a:tcPr>
                </a:tc>
                <a:tc>
                  <a:txBody>
                    <a:bodyPr/>
                    <a:lstStyle/>
                    <a:p>
                      <a:pPr algn="l" fontAlgn="ctr"/>
                      <a:r>
                        <a:rPr lang="en-US" sz="1100" b="1" i="0" u="none" strike="noStrike" dirty="0">
                          <a:solidFill>
                            <a:srgbClr val="333333"/>
                          </a:solidFill>
                          <a:effectLst/>
                          <a:latin typeface="Arial" panose="020B0604020202020204" pitchFamily="34" charset="0"/>
                        </a:rPr>
                        <a:t>Staff skills, motivation, and productivity</a:t>
                      </a:r>
                    </a:p>
                  </a:txBody>
                  <a:tcPr marL="4519" marR="4519" marT="451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ADAE8"/>
                    </a:solidFill>
                  </a:tcPr>
                </a:tc>
                <a:tc>
                  <a:txBody>
                    <a:bodyPr/>
                    <a:lstStyle/>
                    <a:p>
                      <a:pPr algn="l" fontAlgn="ctr"/>
                      <a:r>
                        <a:rPr lang="en-US" sz="700" b="0" i="0" u="none" strike="noStrike" dirty="0">
                          <a:solidFill>
                            <a:srgbClr val="333333"/>
                          </a:solidFill>
                          <a:effectLst/>
                          <a:latin typeface="Arial" panose="020B0604020202020204" pitchFamily="34" charset="0"/>
                        </a:rPr>
                        <a:t> - Improved staff productivity compared to benchmarks</a:t>
                      </a:r>
                      <a:br>
                        <a:rPr lang="en-US" sz="700" b="0" i="0" u="none" strike="noStrike" dirty="0">
                          <a:solidFill>
                            <a:srgbClr val="333333"/>
                          </a:solidFill>
                          <a:effectLst/>
                          <a:latin typeface="Arial" panose="020B0604020202020204" pitchFamily="34" charset="0"/>
                        </a:rPr>
                      </a:br>
                      <a:r>
                        <a:rPr lang="en-US" sz="700" b="0" i="0" u="none" strike="noStrike" dirty="0">
                          <a:solidFill>
                            <a:srgbClr val="333333"/>
                          </a:solidFill>
                          <a:effectLst/>
                          <a:latin typeface="Arial" panose="020B0604020202020204" pitchFamily="34" charset="0"/>
                        </a:rPr>
                        <a:t> - Level of stakeholder satisfaction with staff expertise and skills</a:t>
                      </a:r>
                      <a:br>
                        <a:rPr lang="en-US" sz="700" b="0" i="0" u="none" strike="noStrike" dirty="0">
                          <a:solidFill>
                            <a:srgbClr val="333333"/>
                          </a:solidFill>
                          <a:effectLst/>
                          <a:latin typeface="Arial" panose="020B0604020202020204" pitchFamily="34" charset="0"/>
                        </a:rPr>
                      </a:br>
                      <a:r>
                        <a:rPr lang="en-US" sz="700" b="0" i="0" u="none" strike="noStrike" dirty="0">
                          <a:solidFill>
                            <a:srgbClr val="333333"/>
                          </a:solidFill>
                          <a:effectLst/>
                          <a:latin typeface="Arial" panose="020B0604020202020204" pitchFamily="34" charset="0"/>
                        </a:rPr>
                        <a:t> - Percent of satisfied or engaged staff</a:t>
                      </a:r>
                    </a:p>
                  </a:txBody>
                  <a:tcPr marL="4519" marR="4519" marT="451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ADAE8"/>
                    </a:solidFill>
                  </a:tcPr>
                </a:tc>
                <a:tc>
                  <a:txBody>
                    <a:bodyPr/>
                    <a:lstStyle/>
                    <a:p>
                      <a:pPr algn="l" fontAlgn="ctr"/>
                      <a:r>
                        <a:rPr lang="en-CA" sz="1100" b="1" i="0" u="none" strike="noStrike" dirty="0">
                          <a:solidFill>
                            <a:srgbClr val="333333"/>
                          </a:solidFill>
                          <a:effectLst/>
                          <a:latin typeface="Arial" panose="020B0604020202020204" pitchFamily="34" charset="0"/>
                        </a:rPr>
                        <a:t>Security staff learning &amp; growth</a:t>
                      </a:r>
                    </a:p>
                  </a:txBody>
                  <a:tcPr marL="4519" marR="4519" marT="451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ADAE8"/>
                    </a:solidFill>
                  </a:tcPr>
                </a:tc>
                <a:tc>
                  <a:txBody>
                    <a:bodyPr/>
                    <a:lstStyle/>
                    <a:p>
                      <a:pPr algn="l" fontAlgn="ctr"/>
                      <a:r>
                        <a:rPr lang="en-CA" sz="1100" b="1" i="0" u="none" strike="noStrike" dirty="0">
                          <a:solidFill>
                            <a:srgbClr val="333333"/>
                          </a:solidFill>
                          <a:effectLst/>
                          <a:latin typeface="Arial" panose="020B0604020202020204" pitchFamily="34" charset="0"/>
                        </a:rPr>
                        <a:t>Create culture of security</a:t>
                      </a:r>
                    </a:p>
                  </a:txBody>
                  <a:tcPr marL="4519" marR="4519" marT="4519"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ADAE8"/>
                    </a:solidFill>
                  </a:tcPr>
                </a:tc>
                <a:extLst>
                  <a:ext uri="{0D108BD9-81ED-4DB2-BD59-A6C34878D82A}">
                    <a16:rowId xmlns:a16="http://schemas.microsoft.com/office/drawing/2014/main" val="1308746057"/>
                  </a:ext>
                </a:extLst>
              </a:tr>
              <a:tr h="357748">
                <a:tc>
                  <a:txBody>
                    <a:bodyPr/>
                    <a:lstStyle/>
                    <a:p>
                      <a:pPr algn="l" fontAlgn="ctr"/>
                      <a:r>
                        <a:rPr lang="en-CA" sz="1100" b="0" i="0" u="none" strike="noStrike" dirty="0">
                          <a:solidFill>
                            <a:srgbClr val="333333"/>
                          </a:solidFill>
                          <a:effectLst/>
                          <a:latin typeface="Arial" panose="020B0604020202020204" pitchFamily="34" charset="0"/>
                        </a:rPr>
                        <a:t>EG11</a:t>
                      </a:r>
                    </a:p>
                  </a:txBody>
                  <a:tcPr marL="4519" marR="4519" marT="4519"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6B7D1"/>
                    </a:solidFill>
                  </a:tcPr>
                </a:tc>
                <a:tc>
                  <a:txBody>
                    <a:bodyPr/>
                    <a:lstStyle/>
                    <a:p>
                      <a:pPr algn="l" fontAlgn="ctr"/>
                      <a:r>
                        <a:rPr lang="en-CA" sz="1100" b="1" i="0" u="none" strike="noStrike" dirty="0">
                          <a:solidFill>
                            <a:srgbClr val="333333"/>
                          </a:solidFill>
                          <a:effectLst/>
                          <a:latin typeface="Arial" panose="020B0604020202020204" pitchFamily="34" charset="0"/>
                        </a:rPr>
                        <a:t>Compliance with internal policies</a:t>
                      </a:r>
                    </a:p>
                  </a:txBody>
                  <a:tcPr marL="4519" marR="4519" marT="451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6B7D1"/>
                    </a:solidFill>
                  </a:tcPr>
                </a:tc>
                <a:tc>
                  <a:txBody>
                    <a:bodyPr/>
                    <a:lstStyle/>
                    <a:p>
                      <a:pPr algn="l" fontAlgn="ctr"/>
                      <a:r>
                        <a:rPr lang="en-US" sz="700" b="0" i="0" u="none" strike="noStrike" dirty="0">
                          <a:solidFill>
                            <a:srgbClr val="333333"/>
                          </a:solidFill>
                          <a:effectLst/>
                          <a:latin typeface="Arial" panose="020B0604020202020204" pitchFamily="34" charset="0"/>
                        </a:rPr>
                        <a:t> - Reduced number of incidents related to noncompliance with policy</a:t>
                      </a:r>
                      <a:br>
                        <a:rPr lang="en-US" sz="700" b="0" i="0" u="none" strike="noStrike" dirty="0">
                          <a:solidFill>
                            <a:srgbClr val="333333"/>
                          </a:solidFill>
                          <a:effectLst/>
                          <a:latin typeface="Arial" panose="020B0604020202020204" pitchFamily="34" charset="0"/>
                        </a:rPr>
                      </a:br>
                      <a:r>
                        <a:rPr lang="en-US" sz="700" b="0" i="0" u="none" strike="noStrike" dirty="0">
                          <a:solidFill>
                            <a:srgbClr val="333333"/>
                          </a:solidFill>
                          <a:effectLst/>
                          <a:latin typeface="Arial" panose="020B0604020202020204" pitchFamily="34" charset="0"/>
                        </a:rPr>
                        <a:t> - Percent of stakeholders who understand policies</a:t>
                      </a:r>
                      <a:br>
                        <a:rPr lang="en-US" sz="700" b="0" i="0" u="none" strike="noStrike" dirty="0">
                          <a:solidFill>
                            <a:srgbClr val="333333"/>
                          </a:solidFill>
                          <a:effectLst/>
                          <a:latin typeface="Arial" panose="020B0604020202020204" pitchFamily="34" charset="0"/>
                        </a:rPr>
                      </a:br>
                      <a:r>
                        <a:rPr lang="en-US" sz="700" b="0" i="0" u="none" strike="noStrike" dirty="0">
                          <a:solidFill>
                            <a:srgbClr val="333333"/>
                          </a:solidFill>
                          <a:effectLst/>
                          <a:latin typeface="Arial" panose="020B0604020202020204" pitchFamily="34" charset="0"/>
                        </a:rPr>
                        <a:t> - Percent of policies implemented via effective standards and working practices</a:t>
                      </a:r>
                    </a:p>
                  </a:txBody>
                  <a:tcPr marL="4519" marR="4519" marT="451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6B7D1"/>
                    </a:solidFill>
                  </a:tcPr>
                </a:tc>
                <a:tc>
                  <a:txBody>
                    <a:bodyPr/>
                    <a:lstStyle/>
                    <a:p>
                      <a:pPr algn="l" fontAlgn="ctr"/>
                      <a:r>
                        <a:rPr lang="en-CA" sz="1100" b="1" i="0" u="none" strike="noStrike" dirty="0">
                          <a:solidFill>
                            <a:srgbClr val="333333"/>
                          </a:solidFill>
                          <a:effectLst/>
                          <a:latin typeface="Arial" panose="020B0604020202020204" pitchFamily="34" charset="0"/>
                        </a:rPr>
                        <a:t>Improve security governance</a:t>
                      </a:r>
                    </a:p>
                  </a:txBody>
                  <a:tcPr marL="4519" marR="4519" marT="451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6B7D1"/>
                    </a:solidFill>
                  </a:tcPr>
                </a:tc>
                <a:tc>
                  <a:txBody>
                    <a:bodyPr/>
                    <a:lstStyle/>
                    <a:p>
                      <a:pPr algn="l" fontAlgn="ctr"/>
                      <a:r>
                        <a:rPr lang="en-CA" sz="1100" b="1" i="0" u="none" strike="noStrike" dirty="0">
                          <a:solidFill>
                            <a:srgbClr val="333333"/>
                          </a:solidFill>
                          <a:effectLst/>
                          <a:latin typeface="Arial" panose="020B0604020202020204" pitchFamily="34" charset="0"/>
                        </a:rPr>
                        <a:t>Create culture of security</a:t>
                      </a:r>
                    </a:p>
                  </a:txBody>
                  <a:tcPr marL="4519" marR="4519" marT="4519"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96B7D1"/>
                    </a:solidFill>
                  </a:tcPr>
                </a:tc>
                <a:extLst>
                  <a:ext uri="{0D108BD9-81ED-4DB2-BD59-A6C34878D82A}">
                    <a16:rowId xmlns:a16="http://schemas.microsoft.com/office/drawing/2014/main" val="4144481990"/>
                  </a:ext>
                </a:extLst>
              </a:tr>
              <a:tr h="256073">
                <a:tc>
                  <a:txBody>
                    <a:bodyPr/>
                    <a:lstStyle/>
                    <a:p>
                      <a:pPr algn="l" fontAlgn="ctr"/>
                      <a:r>
                        <a:rPr lang="en-CA" sz="1100" b="0" i="0" u="none" strike="noStrike" dirty="0">
                          <a:solidFill>
                            <a:srgbClr val="333333"/>
                          </a:solidFill>
                          <a:effectLst/>
                          <a:latin typeface="Arial" panose="020B0604020202020204" pitchFamily="34" charset="0"/>
                        </a:rPr>
                        <a:t>EG12</a:t>
                      </a:r>
                    </a:p>
                  </a:txBody>
                  <a:tcPr marL="4519" marR="4519" marT="4519"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ADAE8"/>
                    </a:solidFill>
                  </a:tcPr>
                </a:tc>
                <a:tc>
                  <a:txBody>
                    <a:bodyPr/>
                    <a:lstStyle/>
                    <a:p>
                      <a:pPr algn="l" fontAlgn="ctr"/>
                      <a:r>
                        <a:rPr lang="en-CA" sz="1100" b="1" i="0" u="none" strike="noStrike" dirty="0">
                          <a:solidFill>
                            <a:srgbClr val="333333"/>
                          </a:solidFill>
                          <a:effectLst/>
                          <a:latin typeface="Arial" panose="020B0604020202020204" pitchFamily="34" charset="0"/>
                        </a:rPr>
                        <a:t>Managed digital transformation programs</a:t>
                      </a:r>
                    </a:p>
                  </a:txBody>
                  <a:tcPr marL="4519" marR="4519" marT="451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ADAE8"/>
                    </a:solidFill>
                  </a:tcPr>
                </a:tc>
                <a:tc>
                  <a:txBody>
                    <a:bodyPr/>
                    <a:lstStyle/>
                    <a:p>
                      <a:pPr algn="l" fontAlgn="ctr"/>
                      <a:r>
                        <a:rPr lang="en-US" sz="700" b="0" i="0" u="none" strike="noStrike" dirty="0">
                          <a:solidFill>
                            <a:srgbClr val="333333"/>
                          </a:solidFill>
                          <a:effectLst/>
                          <a:latin typeface="Arial" panose="020B0604020202020204" pitchFamily="34" charset="0"/>
                        </a:rPr>
                        <a:t> - Digital transformation programs on time and within budget</a:t>
                      </a:r>
                      <a:br>
                        <a:rPr lang="en-US" sz="700" b="0" i="0" u="none" strike="noStrike" dirty="0">
                          <a:solidFill>
                            <a:srgbClr val="333333"/>
                          </a:solidFill>
                          <a:effectLst/>
                          <a:latin typeface="Arial" panose="020B0604020202020204" pitchFamily="34" charset="0"/>
                        </a:rPr>
                      </a:br>
                      <a:r>
                        <a:rPr lang="en-US" sz="700" b="0" i="0" u="none" strike="noStrike" dirty="0">
                          <a:solidFill>
                            <a:srgbClr val="333333"/>
                          </a:solidFill>
                          <a:effectLst/>
                          <a:latin typeface="Arial" panose="020B0604020202020204" pitchFamily="34" charset="0"/>
                        </a:rPr>
                        <a:t> - Stakeholders satisfied with program delivery</a:t>
                      </a:r>
                    </a:p>
                  </a:txBody>
                  <a:tcPr marL="4519" marR="4519" marT="451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ADAE8"/>
                    </a:solidFill>
                  </a:tcPr>
                </a:tc>
                <a:tc>
                  <a:txBody>
                    <a:bodyPr/>
                    <a:lstStyle/>
                    <a:p>
                      <a:pPr algn="l" fontAlgn="ctr"/>
                      <a:r>
                        <a:rPr lang="en-CA" sz="1100" b="1" i="0" u="none" strike="noStrike" dirty="0">
                          <a:solidFill>
                            <a:srgbClr val="333333"/>
                          </a:solidFill>
                          <a:effectLst/>
                          <a:latin typeface="Arial" panose="020B0604020202020204" pitchFamily="34" charset="0"/>
                        </a:rPr>
                        <a:t>Secure the cloud</a:t>
                      </a:r>
                    </a:p>
                  </a:txBody>
                  <a:tcPr marL="4519" marR="4519" marT="451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ADAE8"/>
                    </a:solidFill>
                  </a:tcPr>
                </a:tc>
                <a:tc>
                  <a:txBody>
                    <a:bodyPr/>
                    <a:lstStyle/>
                    <a:p>
                      <a:pPr algn="l" fontAlgn="ctr"/>
                      <a:r>
                        <a:rPr lang="en-CA" sz="1100" b="1" i="0" u="none" strike="noStrike" dirty="0">
                          <a:solidFill>
                            <a:srgbClr val="333333"/>
                          </a:solidFill>
                          <a:effectLst/>
                          <a:latin typeface="Arial" panose="020B0604020202020204" pitchFamily="34" charset="0"/>
                        </a:rPr>
                        <a:t>Protect data</a:t>
                      </a:r>
                    </a:p>
                  </a:txBody>
                  <a:tcPr marL="4519" marR="4519" marT="4519"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ADAE8"/>
                    </a:solidFill>
                  </a:tcPr>
                </a:tc>
                <a:extLst>
                  <a:ext uri="{0D108BD9-81ED-4DB2-BD59-A6C34878D82A}">
                    <a16:rowId xmlns:a16="http://schemas.microsoft.com/office/drawing/2014/main" val="2004325500"/>
                  </a:ext>
                </a:extLst>
              </a:tr>
              <a:tr h="402399">
                <a:tc>
                  <a:txBody>
                    <a:bodyPr/>
                    <a:lstStyle/>
                    <a:p>
                      <a:pPr algn="l" fontAlgn="ctr"/>
                      <a:r>
                        <a:rPr lang="en-CA" sz="1100" b="0" i="0" u="none" strike="noStrike" dirty="0">
                          <a:solidFill>
                            <a:srgbClr val="333333"/>
                          </a:solidFill>
                          <a:effectLst/>
                          <a:latin typeface="Arial" panose="020B0604020202020204" pitchFamily="34" charset="0"/>
                        </a:rPr>
                        <a:t>EG13</a:t>
                      </a:r>
                    </a:p>
                  </a:txBody>
                  <a:tcPr marL="4519" marR="4519" marT="4519"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96B7D1"/>
                    </a:solidFill>
                  </a:tcPr>
                </a:tc>
                <a:tc>
                  <a:txBody>
                    <a:bodyPr/>
                    <a:lstStyle/>
                    <a:p>
                      <a:pPr algn="l" fontAlgn="ctr"/>
                      <a:r>
                        <a:rPr lang="en-CA" sz="1100" b="1" i="0" u="none" strike="noStrike" dirty="0">
                          <a:solidFill>
                            <a:srgbClr val="333333"/>
                          </a:solidFill>
                          <a:effectLst/>
                          <a:latin typeface="Arial" panose="020B0604020202020204" pitchFamily="34" charset="0"/>
                        </a:rPr>
                        <a:t>Product and business innovation</a:t>
                      </a:r>
                    </a:p>
                  </a:txBody>
                  <a:tcPr marL="4519" marR="4519" marT="451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96B7D1"/>
                    </a:solidFill>
                  </a:tcPr>
                </a:tc>
                <a:tc>
                  <a:txBody>
                    <a:bodyPr/>
                    <a:lstStyle/>
                    <a:p>
                      <a:pPr algn="l" fontAlgn="ctr"/>
                      <a:r>
                        <a:rPr lang="en-US" sz="700" b="0" i="0" u="none" strike="noStrike" dirty="0">
                          <a:solidFill>
                            <a:srgbClr val="333333"/>
                          </a:solidFill>
                          <a:effectLst/>
                          <a:latin typeface="Arial" panose="020B0604020202020204" pitchFamily="34" charset="0"/>
                        </a:rPr>
                        <a:t> - Stakeholder satisfaction with levels of product and innovation expertise and ideas</a:t>
                      </a:r>
                      <a:br>
                        <a:rPr lang="en-US" sz="700" b="0" i="0" u="none" strike="noStrike" dirty="0">
                          <a:solidFill>
                            <a:srgbClr val="333333"/>
                          </a:solidFill>
                          <a:effectLst/>
                          <a:latin typeface="Arial" panose="020B0604020202020204" pitchFamily="34" charset="0"/>
                        </a:rPr>
                      </a:br>
                      <a:r>
                        <a:rPr lang="en-US" sz="700" b="0" i="0" u="none" strike="noStrike" dirty="0">
                          <a:solidFill>
                            <a:srgbClr val="333333"/>
                          </a:solidFill>
                          <a:effectLst/>
                          <a:latin typeface="Arial" panose="020B0604020202020204" pitchFamily="34" charset="0"/>
                        </a:rPr>
                        <a:t> - Number of approved product and service initiatives resulting from innovative ideas</a:t>
                      </a:r>
                    </a:p>
                  </a:txBody>
                  <a:tcPr marL="4519" marR="4519" marT="451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96B7D1"/>
                    </a:solidFill>
                  </a:tcPr>
                </a:tc>
                <a:tc>
                  <a:txBody>
                    <a:bodyPr/>
                    <a:lstStyle/>
                    <a:p>
                      <a:pPr algn="l" fontAlgn="ctr"/>
                      <a:r>
                        <a:rPr lang="en-CA" sz="1100" b="1" i="0" u="none" strike="noStrike" dirty="0">
                          <a:solidFill>
                            <a:srgbClr val="333333"/>
                          </a:solidFill>
                          <a:effectLst/>
                          <a:latin typeface="Arial" panose="020B0604020202020204" pitchFamily="34" charset="0"/>
                        </a:rPr>
                        <a:t>Secure the cloud</a:t>
                      </a:r>
                    </a:p>
                  </a:txBody>
                  <a:tcPr marL="4519" marR="4519" marT="4519"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96B7D1"/>
                    </a:solidFill>
                  </a:tcPr>
                </a:tc>
                <a:tc>
                  <a:txBody>
                    <a:bodyPr/>
                    <a:lstStyle/>
                    <a:p>
                      <a:pPr algn="l" fontAlgn="ctr"/>
                      <a:r>
                        <a:rPr lang="en-CA" sz="1100" b="1" i="0" u="none" strike="noStrike" dirty="0">
                          <a:solidFill>
                            <a:srgbClr val="333333"/>
                          </a:solidFill>
                          <a:effectLst/>
                          <a:latin typeface="Arial" panose="020B0604020202020204" pitchFamily="34" charset="0"/>
                        </a:rPr>
                        <a:t>Enable secure mobility</a:t>
                      </a:r>
                    </a:p>
                  </a:txBody>
                  <a:tcPr marL="4519" marR="4519" marT="4519"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a:noFill/>
                    </a:lnB>
                    <a:solidFill>
                      <a:srgbClr val="96B7D1"/>
                    </a:solidFill>
                  </a:tcPr>
                </a:tc>
                <a:extLst>
                  <a:ext uri="{0D108BD9-81ED-4DB2-BD59-A6C34878D82A}">
                    <a16:rowId xmlns:a16="http://schemas.microsoft.com/office/drawing/2014/main" val="4009440454"/>
                  </a:ext>
                </a:extLst>
              </a:tr>
            </a:tbl>
          </a:graphicData>
        </a:graphic>
      </p:graphicFrame>
      <p:sp>
        <p:nvSpPr>
          <p:cNvPr id="8" name="Title 2">
            <a:extLst>
              <a:ext uri="{FF2B5EF4-FFF2-40B4-BE49-F238E27FC236}">
                <a16:creationId xmlns:a16="http://schemas.microsoft.com/office/drawing/2014/main" id="{95EEAA88-9474-4C65-90E0-7FFB1BAD374F}"/>
              </a:ext>
            </a:extLst>
          </p:cNvPr>
          <p:cNvSpPr>
            <a:spLocks noGrp="1"/>
          </p:cNvSpPr>
          <p:nvPr>
            <p:ph type="title"/>
          </p:nvPr>
        </p:nvSpPr>
        <p:spPr>
          <a:xfrm>
            <a:off x="354106" y="530021"/>
            <a:ext cx="8449652" cy="460579"/>
          </a:xfrm>
        </p:spPr>
        <p:txBody>
          <a:bodyPr/>
          <a:lstStyle/>
          <a:p>
            <a:r>
              <a:rPr lang="en-US" dirty="0"/>
              <a:t>Goals cascade based on COBIT</a:t>
            </a:r>
          </a:p>
        </p:txBody>
      </p:sp>
    </p:spTree>
    <p:extLst>
      <p:ext uri="{BB962C8B-B14F-4D97-AF65-F5344CB8AC3E}">
        <p14:creationId xmlns:p14="http://schemas.microsoft.com/office/powerpoint/2010/main" val="21672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CE32BE6-6033-1144-A172-88DC50E001FD}"/>
              </a:ext>
            </a:extLst>
          </p:cNvPr>
          <p:cNvSpPr/>
          <p:nvPr/>
        </p:nvSpPr>
        <p:spPr>
          <a:xfrm>
            <a:off x="2383" y="0"/>
            <a:ext cx="44180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2" name="Title 1">
            <a:extLst>
              <a:ext uri="{FF2B5EF4-FFF2-40B4-BE49-F238E27FC236}">
                <a16:creationId xmlns:a16="http://schemas.microsoft.com/office/drawing/2014/main" id="{758382D9-47EB-E34C-ACF7-018C62F725A3}"/>
              </a:ext>
            </a:extLst>
          </p:cNvPr>
          <p:cNvSpPr>
            <a:spLocks noGrp="1"/>
          </p:cNvSpPr>
          <p:nvPr>
            <p:ph type="title"/>
          </p:nvPr>
        </p:nvSpPr>
        <p:spPr>
          <a:xfrm>
            <a:off x="369016" y="528895"/>
            <a:ext cx="3670378" cy="1325563"/>
          </a:xfrm>
        </p:spPr>
        <p:txBody>
          <a:bodyPr>
            <a:normAutofit fontScale="90000"/>
          </a:bodyPr>
          <a:lstStyle/>
          <a:p>
            <a:r>
              <a:rPr lang="en-US" dirty="0">
                <a:solidFill>
                  <a:schemeClr val="bg1"/>
                </a:solidFill>
                <a:latin typeface="Montserrat SemiBold" panose="00000700000000000000" pitchFamily="2" charset="0"/>
              </a:rPr>
              <a:t>Completed business goals cascade</a:t>
            </a:r>
          </a:p>
        </p:txBody>
      </p:sp>
      <p:sp>
        <p:nvSpPr>
          <p:cNvPr id="3" name="TextBox 2">
            <a:extLst>
              <a:ext uri="{FF2B5EF4-FFF2-40B4-BE49-F238E27FC236}">
                <a16:creationId xmlns:a16="http://schemas.microsoft.com/office/drawing/2014/main" id="{150312B7-0DB3-4C0E-93E5-72D51424D7AD}"/>
              </a:ext>
            </a:extLst>
          </p:cNvPr>
          <p:cNvSpPr txBox="1"/>
          <p:nvPr/>
        </p:nvSpPr>
        <p:spPr>
          <a:xfrm>
            <a:off x="369016" y="2286000"/>
            <a:ext cx="3365578" cy="4191000"/>
          </a:xfrm>
          <a:prstGeom prst="rect">
            <a:avLst/>
          </a:prstGeom>
        </p:spPr>
        <p:txBody>
          <a:bodyPr wrap="square" lIns="0" tIns="0" rIns="0" bIns="0" numCol="1" spcCol="360000" rtlCol="0">
            <a:noAutofit/>
          </a:bodyPr>
          <a:lstStyle/>
          <a:p>
            <a:pPr algn="l">
              <a:lnSpc>
                <a:spcPct val="110000"/>
              </a:lnSpc>
              <a:spcBef>
                <a:spcPts val="1200"/>
              </a:spcBef>
              <a:tabLst/>
            </a:pPr>
            <a:r>
              <a:rPr lang="en-US" sz="1600" dirty="0">
                <a:solidFill>
                  <a:schemeClr val="bg1"/>
                </a:solidFill>
                <a:latin typeface="Roboto Condensed Light" panose="02000000000000000000" pitchFamily="2" charset="0"/>
                <a:ea typeface="Roboto Condensed Light" panose="02000000000000000000" pitchFamily="2" charset="0"/>
              </a:rPr>
              <a:t>The information security strategy must align with, and support, organizational objectives.</a:t>
            </a:r>
          </a:p>
          <a:p>
            <a:pPr algn="l">
              <a:lnSpc>
                <a:spcPct val="110000"/>
              </a:lnSpc>
              <a:tabLst/>
            </a:pPr>
            <a:endParaRPr lang="en-US" sz="1600" dirty="0">
              <a:solidFill>
                <a:schemeClr val="bg1"/>
              </a:solidFill>
              <a:latin typeface="Roboto Condensed Light" panose="02000000000000000000" pitchFamily="2" charset="0"/>
              <a:ea typeface="Roboto Condensed Light" panose="02000000000000000000" pitchFamily="2" charset="0"/>
            </a:endParaRPr>
          </a:p>
          <a:p>
            <a:pPr algn="l">
              <a:lnSpc>
                <a:spcPct val="110000"/>
              </a:lnSpc>
              <a:tabLst/>
            </a:pPr>
            <a:endParaRPr lang="en-CA" sz="1600" dirty="0">
              <a:solidFill>
                <a:schemeClr val="bg1"/>
              </a:solidFill>
              <a:latin typeface="Roboto Condensed Light" panose="02000000000000000000" pitchFamily="2" charset="0"/>
              <a:ea typeface="Roboto Condensed Light" panose="02000000000000000000" pitchFamily="2" charset="0"/>
            </a:endParaRPr>
          </a:p>
        </p:txBody>
      </p:sp>
      <p:pic>
        <p:nvPicPr>
          <p:cNvPr id="5" name="Picture 4" descr="A screenshot of text&#10;&#10;Description automatically generated">
            <a:extLst>
              <a:ext uri="{FF2B5EF4-FFF2-40B4-BE49-F238E27FC236}">
                <a16:creationId xmlns:a16="http://schemas.microsoft.com/office/drawing/2014/main" id="{73E01BF6-9607-4B24-BC02-8253ADB2E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8984" y="304800"/>
            <a:ext cx="6810375" cy="6105525"/>
          </a:xfrm>
          <a:prstGeom prst="rect">
            <a:avLst/>
          </a:prstGeom>
        </p:spPr>
      </p:pic>
    </p:spTree>
    <p:extLst>
      <p:ext uri="{BB962C8B-B14F-4D97-AF65-F5344CB8AC3E}">
        <p14:creationId xmlns:p14="http://schemas.microsoft.com/office/powerpoint/2010/main" val="3616069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4106" y="530021"/>
            <a:ext cx="11000488" cy="774798"/>
          </a:xfrm>
        </p:spPr>
        <p:txBody>
          <a:bodyPr/>
          <a:lstStyle/>
          <a:p>
            <a:r>
              <a:rPr lang="en-US" dirty="0"/>
              <a:t>Identify your compliance obligations</a:t>
            </a:r>
          </a:p>
        </p:txBody>
      </p:sp>
      <p:grpSp>
        <p:nvGrpSpPr>
          <p:cNvPr id="5" name="Group 4">
            <a:extLst>
              <a:ext uri="{FF2B5EF4-FFF2-40B4-BE49-F238E27FC236}">
                <a16:creationId xmlns:a16="http://schemas.microsoft.com/office/drawing/2014/main" id="{5A139B60-4CF3-4AA3-B050-7B15D4AA1B00}"/>
              </a:ext>
            </a:extLst>
          </p:cNvPr>
          <p:cNvGrpSpPr/>
          <p:nvPr/>
        </p:nvGrpSpPr>
        <p:grpSpPr>
          <a:xfrm>
            <a:off x="750550" y="1314993"/>
            <a:ext cx="10692488" cy="4953009"/>
            <a:chOff x="1920477" y="1338382"/>
            <a:chExt cx="8631907" cy="4777715"/>
          </a:xfrm>
          <a:effectLst/>
        </p:grpSpPr>
        <p:sp>
          <p:nvSpPr>
            <p:cNvPr id="7" name="TextBox 6">
              <a:extLst>
                <a:ext uri="{FF2B5EF4-FFF2-40B4-BE49-F238E27FC236}">
                  <a16:creationId xmlns:a16="http://schemas.microsoft.com/office/drawing/2014/main" id="{D25D6892-36F4-42E3-836E-8DB551013B2A}"/>
                </a:ext>
              </a:extLst>
            </p:cNvPr>
            <p:cNvSpPr txBox="1"/>
            <p:nvPr/>
          </p:nvSpPr>
          <p:spPr>
            <a:xfrm>
              <a:off x="1920482" y="1338518"/>
              <a:ext cx="4874822" cy="516411"/>
            </a:xfrm>
            <a:prstGeom prst="rect">
              <a:avLst/>
            </a:prstGeom>
            <a:noFill/>
            <a:ln w="19050">
              <a:solidFill>
                <a:schemeClr val="accent6"/>
              </a:solidFill>
            </a:ln>
          </p:spPr>
          <p:txBody>
            <a:bodyPr wrap="square" rtlCol="0">
              <a:spAutoFit/>
            </a:bodyPr>
            <a:lstStyle/>
            <a:p>
              <a:r>
                <a:rPr lang="en-CA" sz="1600" b="1" dirty="0">
                  <a:solidFill>
                    <a:schemeClr val="tx1">
                      <a:lumMod val="50000"/>
                    </a:schemeClr>
                  </a:solidFill>
                  <a:latin typeface="Exo DemiBold" panose="02000703000000000000" pitchFamily="2" charset="0"/>
                </a:rPr>
                <a:t>Most</a:t>
              </a:r>
              <a:r>
                <a:rPr lang="en-CA" sz="1600" b="1" dirty="0">
                  <a:latin typeface="Exo DemiBold" panose="02000703000000000000" pitchFamily="2" charset="0"/>
                </a:rPr>
                <a:t> </a:t>
              </a:r>
              <a:r>
                <a:rPr lang="en-CA" sz="1600" b="1" dirty="0">
                  <a:solidFill>
                    <a:schemeClr val="accent6"/>
                  </a:solidFill>
                  <a:latin typeface="Exo DemiBold" panose="02000703000000000000" pitchFamily="2" charset="0"/>
                </a:rPr>
                <a:t>conventional regulatory obligations </a:t>
              </a:r>
              <a:r>
                <a:rPr lang="en-CA" sz="1600" b="1" dirty="0">
                  <a:solidFill>
                    <a:schemeClr val="tx1">
                      <a:lumMod val="50000"/>
                    </a:schemeClr>
                  </a:solidFill>
                  <a:latin typeface="Exo DemiBold" panose="02000703000000000000" pitchFamily="2" charset="0"/>
                </a:rPr>
                <a:t>are legally mandated legislation or compliance obligations, such as:</a:t>
              </a:r>
            </a:p>
          </p:txBody>
        </p:sp>
        <p:sp>
          <p:nvSpPr>
            <p:cNvPr id="8" name="Rectangle 7">
              <a:extLst>
                <a:ext uri="{FF2B5EF4-FFF2-40B4-BE49-F238E27FC236}">
                  <a16:creationId xmlns:a16="http://schemas.microsoft.com/office/drawing/2014/main" id="{73DBCF81-5852-4335-8CD9-2426893B4E7F}"/>
                </a:ext>
              </a:extLst>
            </p:cNvPr>
            <p:cNvSpPr/>
            <p:nvPr/>
          </p:nvSpPr>
          <p:spPr>
            <a:xfrm>
              <a:off x="7072924" y="1338382"/>
              <a:ext cx="3479455" cy="516411"/>
            </a:xfrm>
            <a:prstGeom prst="rect">
              <a:avLst/>
            </a:prstGeom>
            <a:noFill/>
            <a:ln w="19050">
              <a:solidFill>
                <a:schemeClr val="accent1"/>
              </a:solidFill>
            </a:ln>
          </p:spPr>
          <p:txBody>
            <a:bodyPr wrap="square" rtlCol="0">
              <a:spAutoFit/>
            </a:bodyPr>
            <a:lstStyle/>
            <a:p>
              <a:r>
                <a:rPr lang="en-CA" sz="1600" b="1" dirty="0">
                  <a:solidFill>
                    <a:schemeClr val="tx1">
                      <a:lumMod val="50000"/>
                    </a:schemeClr>
                  </a:solidFill>
                  <a:latin typeface="Exo DemiBold" panose="02000703000000000000" pitchFamily="2" charset="0"/>
                </a:rPr>
                <a:t>Compliance obligations also extend to </a:t>
              </a:r>
              <a:r>
                <a:rPr lang="en-CA" sz="1600" b="1" dirty="0">
                  <a:solidFill>
                    <a:schemeClr val="accent1"/>
                  </a:solidFill>
                  <a:latin typeface="Exo DemiBold" panose="02000703000000000000" pitchFamily="2" charset="0"/>
                </a:rPr>
                <a:t>voluntary security frameworks:</a:t>
              </a:r>
            </a:p>
          </p:txBody>
        </p:sp>
        <p:grpSp>
          <p:nvGrpSpPr>
            <p:cNvPr id="9" name="Group 20">
              <a:extLst>
                <a:ext uri="{FF2B5EF4-FFF2-40B4-BE49-F238E27FC236}">
                  <a16:creationId xmlns:a16="http://schemas.microsoft.com/office/drawing/2014/main" id="{0CBB59BC-D49B-4F19-A6A1-60073D260443}"/>
                </a:ext>
              </a:extLst>
            </p:cNvPr>
            <p:cNvGrpSpPr/>
            <p:nvPr/>
          </p:nvGrpSpPr>
          <p:grpSpPr>
            <a:xfrm>
              <a:off x="1920477" y="1917060"/>
              <a:ext cx="4885218" cy="696193"/>
              <a:chOff x="6269506" y="2974295"/>
              <a:chExt cx="8233047" cy="650427"/>
            </a:xfrm>
          </p:grpSpPr>
          <p:sp>
            <p:nvSpPr>
              <p:cNvPr id="42" name="Rectangle 23">
                <a:extLst>
                  <a:ext uri="{FF2B5EF4-FFF2-40B4-BE49-F238E27FC236}">
                    <a16:creationId xmlns:a16="http://schemas.microsoft.com/office/drawing/2014/main" id="{5676CB44-8E27-4A29-A5D0-EEC30E1DF19E}"/>
                  </a:ext>
                </a:extLst>
              </p:cNvPr>
              <p:cNvSpPr/>
              <p:nvPr/>
            </p:nvSpPr>
            <p:spPr>
              <a:xfrm>
                <a:off x="6269518" y="2974295"/>
                <a:ext cx="8215523" cy="249846"/>
              </a:xfrm>
              <a:prstGeom prst="rect">
                <a:avLst/>
              </a:prstGeom>
              <a:gradFill flip="none" rotWithShape="1">
                <a:gsLst>
                  <a:gs pos="0">
                    <a:schemeClr val="accent6"/>
                  </a:gs>
                  <a:gs pos="100000">
                    <a:schemeClr val="accent6">
                      <a:lumMod val="60000"/>
                      <a:lumOff val="40000"/>
                    </a:schemeClr>
                  </a:gs>
                </a:gsLst>
                <a:lin ang="16200000" scaled="1"/>
                <a:tileRect/>
              </a:gradFill>
              <a:ln w="12700">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CA" sz="1200" b="1" dirty="0">
                    <a:solidFill>
                      <a:srgbClr val="FFFFFF"/>
                    </a:solidFill>
                    <a:latin typeface="Exo Light" panose="02000303000000000000" pitchFamily="2" charset="0"/>
                  </a:rPr>
                  <a:t>Sarbanes-Oxley Act (SOX)</a:t>
                </a:r>
              </a:p>
            </p:txBody>
          </p:sp>
          <p:sp>
            <p:nvSpPr>
              <p:cNvPr id="43" name="Rectangle 22">
                <a:extLst>
                  <a:ext uri="{FF2B5EF4-FFF2-40B4-BE49-F238E27FC236}">
                    <a16:creationId xmlns:a16="http://schemas.microsoft.com/office/drawing/2014/main" id="{486B8103-3262-44D6-9F54-3D9D1543B891}"/>
                  </a:ext>
                </a:extLst>
              </p:cNvPr>
              <p:cNvSpPr/>
              <p:nvPr/>
            </p:nvSpPr>
            <p:spPr>
              <a:xfrm>
                <a:off x="6269519" y="3224142"/>
                <a:ext cx="8233034" cy="400580"/>
              </a:xfrm>
              <a:prstGeom prst="rect">
                <a:avLst/>
              </a:prstGeom>
              <a:solidFill>
                <a:schemeClr val="bg1"/>
              </a:solidFill>
              <a:ln w="19050">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84138" lvl="1"/>
                <a:r>
                  <a:rPr lang="en-CA" sz="1300" dirty="0">
                    <a:solidFill>
                      <a:schemeClr val="tx1"/>
                    </a:solidFill>
                    <a:latin typeface="Roboto Condensed Light" panose="02000000000000000000" pitchFamily="2" charset="0"/>
                    <a:ea typeface="Roboto Condensed Light" panose="02000000000000000000" pitchFamily="2" charset="0"/>
                  </a:rPr>
                  <a:t>Applies to public companies that have registered equity or debt securities within the SEC to guarantee data integrity against financial fraud.</a:t>
                </a:r>
              </a:p>
            </p:txBody>
          </p:sp>
          <p:sp>
            <p:nvSpPr>
              <p:cNvPr id="44" name="Rectangle 23">
                <a:extLst>
                  <a:ext uri="{FF2B5EF4-FFF2-40B4-BE49-F238E27FC236}">
                    <a16:creationId xmlns:a16="http://schemas.microsoft.com/office/drawing/2014/main" id="{E126E12E-0099-477D-933C-B0EE0D6E3EF8}"/>
                  </a:ext>
                </a:extLst>
              </p:cNvPr>
              <p:cNvSpPr/>
              <p:nvPr/>
            </p:nvSpPr>
            <p:spPr>
              <a:xfrm>
                <a:off x="6269506" y="2974296"/>
                <a:ext cx="8233042" cy="249846"/>
              </a:xfrm>
              <a:prstGeom prst="rect">
                <a:avLst/>
              </a:prstGeom>
              <a:gradFill flip="none" rotWithShape="1">
                <a:gsLst>
                  <a:gs pos="0">
                    <a:schemeClr val="accent6"/>
                  </a:gs>
                  <a:gs pos="100000">
                    <a:schemeClr val="accent6">
                      <a:lumMod val="60000"/>
                      <a:lumOff val="40000"/>
                    </a:schemeClr>
                  </a:gs>
                </a:gsLst>
                <a:lin ang="16200000" scaled="1"/>
                <a:tileRect/>
              </a:gradFill>
              <a:ln w="19050">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lgn="ctr"/>
                <a:r>
                  <a:rPr lang="en-CA" sz="1400" b="1" dirty="0">
                    <a:solidFill>
                      <a:srgbClr val="FFFFFF"/>
                    </a:solidFill>
                    <a:latin typeface="Exo Light" panose="02000303000000000000" pitchFamily="2" charset="0"/>
                  </a:rPr>
                  <a:t>Sarbanes-Oxley Act (SOX)</a:t>
                </a:r>
              </a:p>
            </p:txBody>
          </p:sp>
        </p:grpSp>
        <p:grpSp>
          <p:nvGrpSpPr>
            <p:cNvPr id="10" name="Group 20">
              <a:extLst>
                <a:ext uri="{FF2B5EF4-FFF2-40B4-BE49-F238E27FC236}">
                  <a16:creationId xmlns:a16="http://schemas.microsoft.com/office/drawing/2014/main" id="{532DDEDE-F6FD-41FC-96DF-3028A77A00F5}"/>
                </a:ext>
              </a:extLst>
            </p:cNvPr>
            <p:cNvGrpSpPr/>
            <p:nvPr/>
          </p:nvGrpSpPr>
          <p:grpSpPr>
            <a:xfrm>
              <a:off x="1920477" y="2668575"/>
              <a:ext cx="4885216" cy="696193"/>
              <a:chOff x="6269507" y="2974295"/>
              <a:chExt cx="8233045" cy="650427"/>
            </a:xfrm>
          </p:grpSpPr>
          <p:sp>
            <p:nvSpPr>
              <p:cNvPr id="39" name="Rectangle 23">
                <a:extLst>
                  <a:ext uri="{FF2B5EF4-FFF2-40B4-BE49-F238E27FC236}">
                    <a16:creationId xmlns:a16="http://schemas.microsoft.com/office/drawing/2014/main" id="{75AC1F20-78B2-44FC-BD1C-698385BEDD6D}"/>
                  </a:ext>
                </a:extLst>
              </p:cNvPr>
              <p:cNvSpPr/>
              <p:nvPr/>
            </p:nvSpPr>
            <p:spPr>
              <a:xfrm>
                <a:off x="6269519" y="2974295"/>
                <a:ext cx="8233033" cy="249846"/>
              </a:xfrm>
              <a:prstGeom prst="rect">
                <a:avLst/>
              </a:prstGeom>
              <a:gradFill flip="none" rotWithShape="1">
                <a:gsLst>
                  <a:gs pos="0">
                    <a:schemeClr val="accent6"/>
                  </a:gs>
                  <a:gs pos="100000">
                    <a:schemeClr val="accent6">
                      <a:lumMod val="60000"/>
                      <a:lumOff val="40000"/>
                    </a:schemeClr>
                  </a:gs>
                </a:gsLst>
                <a:lin ang="16200000" scaled="1"/>
                <a:tileRect/>
              </a:gradFill>
              <a:ln w="12700">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lvl="0"/>
                <a:r>
                  <a:rPr lang="en-CA" sz="1200" b="1" dirty="0">
                    <a:latin typeface="Exo Light" panose="02000303000000000000" pitchFamily="2" charset="0"/>
                  </a:rPr>
                  <a:t>Payment Card Industry Data Security Standard (PCI DSS)</a:t>
                </a:r>
              </a:p>
            </p:txBody>
          </p:sp>
          <p:sp>
            <p:nvSpPr>
              <p:cNvPr id="40" name="Rectangle 22">
                <a:extLst>
                  <a:ext uri="{FF2B5EF4-FFF2-40B4-BE49-F238E27FC236}">
                    <a16:creationId xmlns:a16="http://schemas.microsoft.com/office/drawing/2014/main" id="{4353F9E3-DAB5-4356-B445-2ECD283F54DA}"/>
                  </a:ext>
                </a:extLst>
              </p:cNvPr>
              <p:cNvSpPr/>
              <p:nvPr/>
            </p:nvSpPr>
            <p:spPr>
              <a:xfrm>
                <a:off x="6269519" y="3224142"/>
                <a:ext cx="8215524" cy="400580"/>
              </a:xfrm>
              <a:prstGeom prst="rect">
                <a:avLst/>
              </a:prstGeom>
              <a:solidFill>
                <a:schemeClr val="bg1"/>
              </a:solidFill>
              <a:ln w="19050">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84138" lvl="1">
                  <a:spcBef>
                    <a:spcPts val="0"/>
                  </a:spcBef>
                </a:pPr>
                <a:r>
                  <a:rPr lang="en-CA" sz="1300" dirty="0">
                    <a:solidFill>
                      <a:schemeClr val="tx1"/>
                    </a:solidFill>
                    <a:latin typeface="Roboto Condensed Light" panose="02000000000000000000" pitchFamily="2" charset="0"/>
                    <a:ea typeface="Roboto Condensed Light" panose="02000000000000000000" pitchFamily="2" charset="0"/>
                  </a:rPr>
                  <a:t>Applies to any organization that processes, transmits, or stores credit card information to ensure cardholder data is protected.</a:t>
                </a:r>
              </a:p>
            </p:txBody>
          </p:sp>
          <p:sp>
            <p:nvSpPr>
              <p:cNvPr id="41" name="Rectangle 23">
                <a:extLst>
                  <a:ext uri="{FF2B5EF4-FFF2-40B4-BE49-F238E27FC236}">
                    <a16:creationId xmlns:a16="http://schemas.microsoft.com/office/drawing/2014/main" id="{98C386AD-D7EB-4A4B-B119-B1652C3048BF}"/>
                  </a:ext>
                </a:extLst>
              </p:cNvPr>
              <p:cNvSpPr/>
              <p:nvPr/>
            </p:nvSpPr>
            <p:spPr>
              <a:xfrm>
                <a:off x="6269507" y="2974296"/>
                <a:ext cx="8215531" cy="249846"/>
              </a:xfrm>
              <a:prstGeom prst="rect">
                <a:avLst/>
              </a:prstGeom>
              <a:gradFill flip="none" rotWithShape="1">
                <a:gsLst>
                  <a:gs pos="0">
                    <a:schemeClr val="accent6"/>
                  </a:gs>
                  <a:gs pos="100000">
                    <a:schemeClr val="accent6">
                      <a:lumMod val="60000"/>
                      <a:lumOff val="40000"/>
                    </a:schemeClr>
                  </a:gs>
                </a:gsLst>
                <a:lin ang="16200000" scaled="1"/>
                <a:tileRect/>
              </a:gradFill>
              <a:ln w="19050">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lvl="0" algn="ctr"/>
                <a:r>
                  <a:rPr lang="en-CA" sz="1400" b="1" dirty="0">
                    <a:latin typeface="Exo Light" panose="02000303000000000000" pitchFamily="2" charset="0"/>
                  </a:rPr>
                  <a:t>Payment Card Industry Data Security Standard (PCI DSS)</a:t>
                </a:r>
              </a:p>
            </p:txBody>
          </p:sp>
        </p:grpSp>
        <p:grpSp>
          <p:nvGrpSpPr>
            <p:cNvPr id="12" name="Group 20">
              <a:extLst>
                <a:ext uri="{FF2B5EF4-FFF2-40B4-BE49-F238E27FC236}">
                  <a16:creationId xmlns:a16="http://schemas.microsoft.com/office/drawing/2014/main" id="{6B04721C-CD8B-4696-B8E9-ED4ED788E842}"/>
                </a:ext>
              </a:extLst>
            </p:cNvPr>
            <p:cNvGrpSpPr/>
            <p:nvPr/>
          </p:nvGrpSpPr>
          <p:grpSpPr>
            <a:xfrm>
              <a:off x="1920477" y="3420090"/>
              <a:ext cx="4885218" cy="696193"/>
              <a:chOff x="6269505" y="2974295"/>
              <a:chExt cx="8233049" cy="650427"/>
            </a:xfrm>
          </p:grpSpPr>
          <p:sp>
            <p:nvSpPr>
              <p:cNvPr id="36" name="Rectangle 23">
                <a:extLst>
                  <a:ext uri="{FF2B5EF4-FFF2-40B4-BE49-F238E27FC236}">
                    <a16:creationId xmlns:a16="http://schemas.microsoft.com/office/drawing/2014/main" id="{669B26C8-CDB1-4B3B-AD85-DFA9CAE338C6}"/>
                  </a:ext>
                </a:extLst>
              </p:cNvPr>
              <p:cNvSpPr/>
              <p:nvPr/>
            </p:nvSpPr>
            <p:spPr>
              <a:xfrm>
                <a:off x="6269517" y="2974295"/>
                <a:ext cx="8233033" cy="249846"/>
              </a:xfrm>
              <a:prstGeom prst="rect">
                <a:avLst/>
              </a:prstGeom>
              <a:gradFill flip="none" rotWithShape="1">
                <a:gsLst>
                  <a:gs pos="0">
                    <a:schemeClr val="accent6"/>
                  </a:gs>
                  <a:gs pos="100000">
                    <a:schemeClr val="accent6">
                      <a:lumMod val="60000"/>
                      <a:lumOff val="40000"/>
                    </a:schemeClr>
                  </a:gs>
                </a:gsLst>
                <a:lin ang="16200000" scaled="1"/>
                <a:tileRect/>
              </a:gradFill>
              <a:ln w="12700">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lvl="0"/>
                <a:r>
                  <a:rPr lang="en-CA" sz="1200" b="1" dirty="0">
                    <a:latin typeface="Exo Light" panose="02000303000000000000" pitchFamily="2" charset="0"/>
                  </a:rPr>
                  <a:t>Health Insurance Portability and Accountability Act (HIPAA)</a:t>
                </a:r>
              </a:p>
            </p:txBody>
          </p:sp>
          <p:sp>
            <p:nvSpPr>
              <p:cNvPr id="37" name="Rectangle 22">
                <a:extLst>
                  <a:ext uri="{FF2B5EF4-FFF2-40B4-BE49-F238E27FC236}">
                    <a16:creationId xmlns:a16="http://schemas.microsoft.com/office/drawing/2014/main" id="{8EABA804-790B-4DDD-BE17-8FA8DD1ED2F0}"/>
                  </a:ext>
                </a:extLst>
              </p:cNvPr>
              <p:cNvSpPr/>
              <p:nvPr/>
            </p:nvSpPr>
            <p:spPr>
              <a:xfrm>
                <a:off x="6269517" y="3224142"/>
                <a:ext cx="8233037" cy="400580"/>
              </a:xfrm>
              <a:prstGeom prst="rect">
                <a:avLst/>
              </a:prstGeom>
              <a:solidFill>
                <a:schemeClr val="bg1"/>
              </a:solidFill>
              <a:ln w="19050">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84138">
                  <a:spcBef>
                    <a:spcPts val="0"/>
                  </a:spcBef>
                </a:pPr>
                <a:r>
                  <a:rPr lang="en-CA" sz="1300" dirty="0">
                    <a:solidFill>
                      <a:schemeClr val="tx1"/>
                    </a:solidFill>
                    <a:latin typeface="Roboto Condensed Light" panose="02000000000000000000" pitchFamily="2" charset="0"/>
                    <a:ea typeface="Roboto Condensed Light" panose="02000000000000000000" pitchFamily="2" charset="0"/>
                  </a:rPr>
                  <a:t>Applies to the healthcare sector and protects the privacy of individually identifiable healthcare information.</a:t>
                </a:r>
              </a:p>
            </p:txBody>
          </p:sp>
          <p:sp>
            <p:nvSpPr>
              <p:cNvPr id="38" name="Rectangle 23">
                <a:extLst>
                  <a:ext uri="{FF2B5EF4-FFF2-40B4-BE49-F238E27FC236}">
                    <a16:creationId xmlns:a16="http://schemas.microsoft.com/office/drawing/2014/main" id="{EA7126CC-0442-4682-8F7D-13FED87A657F}"/>
                  </a:ext>
                </a:extLst>
              </p:cNvPr>
              <p:cNvSpPr/>
              <p:nvPr/>
            </p:nvSpPr>
            <p:spPr>
              <a:xfrm>
                <a:off x="6269505" y="2974296"/>
                <a:ext cx="8233045" cy="249846"/>
              </a:xfrm>
              <a:prstGeom prst="rect">
                <a:avLst/>
              </a:prstGeom>
              <a:gradFill flip="none" rotWithShape="1">
                <a:gsLst>
                  <a:gs pos="0">
                    <a:schemeClr val="accent6"/>
                  </a:gs>
                  <a:gs pos="100000">
                    <a:schemeClr val="accent6">
                      <a:lumMod val="60000"/>
                      <a:lumOff val="40000"/>
                    </a:schemeClr>
                  </a:gs>
                </a:gsLst>
                <a:lin ang="16200000" scaled="1"/>
                <a:tileRect/>
              </a:gradFill>
              <a:ln w="19050">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lvl="0" algn="ctr"/>
                <a:r>
                  <a:rPr lang="en-CA" sz="1400" b="1" dirty="0">
                    <a:latin typeface="Exo Light" panose="02000303000000000000" pitchFamily="2" charset="0"/>
                  </a:rPr>
                  <a:t>Health Insurance Portability and Accountability Act (HIPAA)</a:t>
                </a:r>
              </a:p>
            </p:txBody>
          </p:sp>
        </p:grpSp>
        <p:grpSp>
          <p:nvGrpSpPr>
            <p:cNvPr id="14" name="Group 20">
              <a:extLst>
                <a:ext uri="{FF2B5EF4-FFF2-40B4-BE49-F238E27FC236}">
                  <a16:creationId xmlns:a16="http://schemas.microsoft.com/office/drawing/2014/main" id="{D3737595-F683-4A10-A44D-ABB6FC53571E}"/>
                </a:ext>
              </a:extLst>
            </p:cNvPr>
            <p:cNvGrpSpPr/>
            <p:nvPr/>
          </p:nvGrpSpPr>
          <p:grpSpPr>
            <a:xfrm>
              <a:off x="1920478" y="4171608"/>
              <a:ext cx="4885220" cy="860956"/>
              <a:chOff x="6269507" y="2820364"/>
              <a:chExt cx="8233050" cy="804358"/>
            </a:xfrm>
          </p:grpSpPr>
          <p:sp>
            <p:nvSpPr>
              <p:cNvPr id="33" name="Rectangle 23">
                <a:extLst>
                  <a:ext uri="{FF2B5EF4-FFF2-40B4-BE49-F238E27FC236}">
                    <a16:creationId xmlns:a16="http://schemas.microsoft.com/office/drawing/2014/main" id="{BF3AFF1D-6A4E-472A-92BF-74C9169A13CE}"/>
                  </a:ext>
                </a:extLst>
              </p:cNvPr>
              <p:cNvSpPr/>
              <p:nvPr/>
            </p:nvSpPr>
            <p:spPr>
              <a:xfrm>
                <a:off x="6269519" y="2820364"/>
                <a:ext cx="8233038" cy="402381"/>
              </a:xfrm>
              <a:prstGeom prst="rect">
                <a:avLst/>
              </a:prstGeom>
              <a:gradFill flip="none" rotWithShape="1">
                <a:gsLst>
                  <a:gs pos="0">
                    <a:schemeClr val="accent6"/>
                  </a:gs>
                  <a:gs pos="100000">
                    <a:schemeClr val="accent6">
                      <a:lumMod val="60000"/>
                      <a:lumOff val="40000"/>
                    </a:schemeClr>
                  </a:gs>
                </a:gsLst>
                <a:lin ang="16200000" scaled="1"/>
                <a:tileRect/>
              </a:gradFill>
              <a:ln w="12700">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lvl="0"/>
                <a:r>
                  <a:rPr lang="en-CA" sz="1200" b="1" dirty="0">
                    <a:latin typeface="Exo Light" panose="02000303000000000000" pitchFamily="2" charset="0"/>
                  </a:rPr>
                  <a:t>Health Information Technology for Economic and Clinical Health (HITECH)</a:t>
                </a:r>
              </a:p>
            </p:txBody>
          </p:sp>
          <p:sp>
            <p:nvSpPr>
              <p:cNvPr id="34" name="Rectangle 22">
                <a:extLst>
                  <a:ext uri="{FF2B5EF4-FFF2-40B4-BE49-F238E27FC236}">
                    <a16:creationId xmlns:a16="http://schemas.microsoft.com/office/drawing/2014/main" id="{84803773-71A6-49F6-A28E-67A71450C0DF}"/>
                  </a:ext>
                </a:extLst>
              </p:cNvPr>
              <p:cNvSpPr/>
              <p:nvPr/>
            </p:nvSpPr>
            <p:spPr>
              <a:xfrm>
                <a:off x="6269518" y="3224142"/>
                <a:ext cx="8233033" cy="400580"/>
              </a:xfrm>
              <a:prstGeom prst="rect">
                <a:avLst/>
              </a:prstGeom>
              <a:solidFill>
                <a:schemeClr val="bg1"/>
              </a:solidFill>
              <a:ln w="19050">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84138" lvl="0">
                  <a:spcBef>
                    <a:spcPts val="0"/>
                  </a:spcBef>
                </a:pPr>
                <a:r>
                  <a:rPr lang="en-CA" sz="1300" dirty="0">
                    <a:solidFill>
                      <a:schemeClr val="tx1"/>
                    </a:solidFill>
                    <a:latin typeface="Roboto Condensed Light" panose="02000000000000000000" pitchFamily="2" charset="0"/>
                    <a:ea typeface="Roboto Condensed Light" panose="02000000000000000000" pitchFamily="2" charset="0"/>
                  </a:rPr>
                  <a:t>Applies to the healthcare sector and widens the scope of privacy and security protections available under HIPAA.</a:t>
                </a:r>
              </a:p>
            </p:txBody>
          </p:sp>
          <p:sp>
            <p:nvSpPr>
              <p:cNvPr id="35" name="Rectangle 23">
                <a:extLst>
                  <a:ext uri="{FF2B5EF4-FFF2-40B4-BE49-F238E27FC236}">
                    <a16:creationId xmlns:a16="http://schemas.microsoft.com/office/drawing/2014/main" id="{C441D7BB-C3E8-44F7-B9A1-C71B1D982432}"/>
                  </a:ext>
                </a:extLst>
              </p:cNvPr>
              <p:cNvSpPr/>
              <p:nvPr/>
            </p:nvSpPr>
            <p:spPr>
              <a:xfrm>
                <a:off x="6269507" y="2820365"/>
                <a:ext cx="8233045" cy="402381"/>
              </a:xfrm>
              <a:prstGeom prst="rect">
                <a:avLst/>
              </a:prstGeom>
              <a:gradFill flip="none" rotWithShape="1">
                <a:gsLst>
                  <a:gs pos="0">
                    <a:schemeClr val="accent6"/>
                  </a:gs>
                  <a:gs pos="100000">
                    <a:schemeClr val="accent6">
                      <a:lumMod val="60000"/>
                      <a:lumOff val="40000"/>
                    </a:schemeClr>
                  </a:gs>
                </a:gsLst>
                <a:lin ang="16200000" scaled="1"/>
                <a:tileRect/>
              </a:gradFill>
              <a:ln w="19050">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lvl="0" algn="ctr"/>
                <a:r>
                  <a:rPr lang="en-CA" sz="1400" b="1" dirty="0">
                    <a:latin typeface="Exo Light" panose="02000303000000000000" pitchFamily="2" charset="0"/>
                  </a:rPr>
                  <a:t>Health Information Technology for Economic and Clinical Health (HITECH)</a:t>
                </a:r>
              </a:p>
            </p:txBody>
          </p:sp>
        </p:grpSp>
        <p:grpSp>
          <p:nvGrpSpPr>
            <p:cNvPr id="15" name="Group 14">
              <a:extLst>
                <a:ext uri="{FF2B5EF4-FFF2-40B4-BE49-F238E27FC236}">
                  <a16:creationId xmlns:a16="http://schemas.microsoft.com/office/drawing/2014/main" id="{6EB93966-0214-48CD-AF96-504D5B8043B4}"/>
                </a:ext>
              </a:extLst>
            </p:cNvPr>
            <p:cNvGrpSpPr/>
            <p:nvPr/>
          </p:nvGrpSpPr>
          <p:grpSpPr>
            <a:xfrm>
              <a:off x="1920477" y="5087885"/>
              <a:ext cx="4885216" cy="1028212"/>
              <a:chOff x="6269506" y="2829222"/>
              <a:chExt cx="8233044" cy="960619"/>
            </a:xfrm>
          </p:grpSpPr>
          <p:sp>
            <p:nvSpPr>
              <p:cNvPr id="31" name="Rectangle 23">
                <a:extLst>
                  <a:ext uri="{FF2B5EF4-FFF2-40B4-BE49-F238E27FC236}">
                    <a16:creationId xmlns:a16="http://schemas.microsoft.com/office/drawing/2014/main" id="{80C3304A-D946-4FD7-A9DB-486AF12D6C09}"/>
                  </a:ext>
                </a:extLst>
              </p:cNvPr>
              <p:cNvSpPr/>
              <p:nvPr/>
            </p:nvSpPr>
            <p:spPr>
              <a:xfrm>
                <a:off x="6269506" y="2829222"/>
                <a:ext cx="8233044" cy="394919"/>
              </a:xfrm>
              <a:prstGeom prst="rect">
                <a:avLst/>
              </a:prstGeom>
              <a:gradFill flip="none" rotWithShape="1">
                <a:gsLst>
                  <a:gs pos="0">
                    <a:schemeClr val="accent6"/>
                  </a:gs>
                  <a:gs pos="100000">
                    <a:schemeClr val="accent6">
                      <a:lumMod val="60000"/>
                      <a:lumOff val="40000"/>
                    </a:schemeClr>
                  </a:gs>
                </a:gsLst>
                <a:lin ang="16200000" scaled="1"/>
                <a:tileRect/>
              </a:gradFill>
              <a:ln w="19050">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lvl="0" algn="ctr"/>
                <a:r>
                  <a:rPr lang="en-CA" sz="1400" b="1" dirty="0">
                    <a:latin typeface="Exo Light" panose="02000303000000000000" pitchFamily="2" charset="0"/>
                  </a:rPr>
                  <a:t>Personal Information Protection and Electronic Documents Act (PIPEDA)</a:t>
                </a:r>
              </a:p>
            </p:txBody>
          </p:sp>
          <p:sp>
            <p:nvSpPr>
              <p:cNvPr id="32" name="Rectangle 31">
                <a:extLst>
                  <a:ext uri="{FF2B5EF4-FFF2-40B4-BE49-F238E27FC236}">
                    <a16:creationId xmlns:a16="http://schemas.microsoft.com/office/drawing/2014/main" id="{074F5F77-A654-49FD-96BB-2B707CCE4CCD}"/>
                  </a:ext>
                </a:extLst>
              </p:cNvPr>
              <p:cNvSpPr/>
              <p:nvPr/>
            </p:nvSpPr>
            <p:spPr>
              <a:xfrm>
                <a:off x="6269519" y="3224141"/>
                <a:ext cx="8233030" cy="565700"/>
              </a:xfrm>
              <a:prstGeom prst="rect">
                <a:avLst/>
              </a:prstGeom>
              <a:solidFill>
                <a:schemeClr val="bg1"/>
              </a:solidFill>
              <a:ln w="19050">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84138"/>
                <a:r>
                  <a:rPr lang="en-CA" sz="1300" dirty="0">
                    <a:solidFill>
                      <a:schemeClr val="tx1"/>
                    </a:solidFill>
                    <a:latin typeface="Roboto Condensed Light" panose="02000000000000000000" pitchFamily="2" charset="0"/>
                    <a:ea typeface="Roboto Condensed Light" panose="02000000000000000000" pitchFamily="2" charset="0"/>
                  </a:rPr>
                  <a:t>Applies to private sector organizations that collect personal information in Canada to ensure the protection of personal information in the course of commercial business</a:t>
                </a:r>
                <a:r>
                  <a:rPr lang="en-CA" sz="1400" dirty="0">
                    <a:solidFill>
                      <a:schemeClr val="tx1"/>
                    </a:solidFill>
                    <a:latin typeface="Roboto Condensed Light" panose="02000000000000000000" pitchFamily="2" charset="0"/>
                    <a:ea typeface="Roboto Condensed Light" panose="02000000000000000000" pitchFamily="2" charset="0"/>
                  </a:rPr>
                  <a:t>.</a:t>
                </a:r>
              </a:p>
              <a:p>
                <a:pPr marL="171450" indent="-171450"/>
                <a:endParaRPr lang="en-CA" sz="1100" dirty="0">
                  <a:solidFill>
                    <a:schemeClr val="tx1"/>
                  </a:solidFill>
                </a:endParaRPr>
              </a:p>
            </p:txBody>
          </p:sp>
        </p:grpSp>
        <p:grpSp>
          <p:nvGrpSpPr>
            <p:cNvPr id="16" name="Group 20">
              <a:extLst>
                <a:ext uri="{FF2B5EF4-FFF2-40B4-BE49-F238E27FC236}">
                  <a16:creationId xmlns:a16="http://schemas.microsoft.com/office/drawing/2014/main" id="{F97D41C4-B294-42D2-B402-281C337FE9C3}"/>
                </a:ext>
              </a:extLst>
            </p:cNvPr>
            <p:cNvGrpSpPr/>
            <p:nvPr/>
          </p:nvGrpSpPr>
          <p:grpSpPr>
            <a:xfrm>
              <a:off x="7072932" y="1914964"/>
              <a:ext cx="3479452" cy="655280"/>
              <a:chOff x="6264549" y="3002751"/>
              <a:chExt cx="5463251" cy="612204"/>
            </a:xfrm>
          </p:grpSpPr>
          <p:sp>
            <p:nvSpPr>
              <p:cNvPr id="29" name="Rectangle 23">
                <a:extLst>
                  <a:ext uri="{FF2B5EF4-FFF2-40B4-BE49-F238E27FC236}">
                    <a16:creationId xmlns:a16="http://schemas.microsoft.com/office/drawing/2014/main" id="{40FF27DE-828D-4CE6-832B-B4945DEDDB8D}"/>
                  </a:ext>
                </a:extLst>
              </p:cNvPr>
              <p:cNvSpPr/>
              <p:nvPr/>
            </p:nvSpPr>
            <p:spPr>
              <a:xfrm>
                <a:off x="6264549" y="3002751"/>
                <a:ext cx="5463251" cy="249846"/>
              </a:xfrm>
              <a:prstGeom prst="rect">
                <a:avLst/>
              </a:prstGeom>
              <a:gradFill flip="none" rotWithShape="1">
                <a:gsLst>
                  <a:gs pos="0">
                    <a:schemeClr val="accent1"/>
                  </a:gs>
                  <a:gs pos="100000">
                    <a:schemeClr val="accent1">
                      <a:lumMod val="60000"/>
                      <a:lumOff val="40000"/>
                    </a:schemeClr>
                  </a:gs>
                </a:gsLst>
                <a:lin ang="16200000" scaled="1"/>
                <a:tileRect/>
              </a:gradFill>
              <a:ln w="19050">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lgn="ctr"/>
                <a:r>
                  <a:rPr lang="en-CA" sz="1400" b="1" dirty="0">
                    <a:latin typeface="Exo Light" panose="02000303000000000000" pitchFamily="2" charset="0"/>
                  </a:rPr>
                  <a:t>NIST</a:t>
                </a:r>
                <a:endParaRPr lang="en-CA" sz="1400" b="1" dirty="0">
                  <a:solidFill>
                    <a:srgbClr val="FFFFFF"/>
                  </a:solidFill>
                  <a:latin typeface="Exo Light" panose="02000303000000000000" pitchFamily="2" charset="0"/>
                </a:endParaRPr>
              </a:p>
            </p:txBody>
          </p:sp>
          <p:sp>
            <p:nvSpPr>
              <p:cNvPr id="30" name="Rectangle 22">
                <a:extLst>
                  <a:ext uri="{FF2B5EF4-FFF2-40B4-BE49-F238E27FC236}">
                    <a16:creationId xmlns:a16="http://schemas.microsoft.com/office/drawing/2014/main" id="{EF81AB2A-6609-45B8-AAE6-6939A8B3EB16}"/>
                  </a:ext>
                </a:extLst>
              </p:cNvPr>
              <p:cNvSpPr/>
              <p:nvPr/>
            </p:nvSpPr>
            <p:spPr>
              <a:xfrm>
                <a:off x="6269519" y="3217493"/>
                <a:ext cx="5458269" cy="397462"/>
              </a:xfrm>
              <a:prstGeom prst="rect">
                <a:avLst/>
              </a:prstGeom>
              <a:solidFill>
                <a:schemeClr val="bg1"/>
              </a:solidFill>
              <a:ln w="19050">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84138" lvl="0">
                  <a:spcBef>
                    <a:spcPts val="0"/>
                  </a:spcBef>
                </a:pPr>
                <a:r>
                  <a:rPr lang="en-CA" sz="1300" dirty="0">
                    <a:solidFill>
                      <a:schemeClr val="tx1"/>
                    </a:solidFill>
                    <a:latin typeface="Roboto Condensed Light" panose="02000000000000000000" pitchFamily="2" charset="0"/>
                    <a:ea typeface="Roboto Condensed Light" panose="02000000000000000000" pitchFamily="2" charset="0"/>
                  </a:rPr>
                  <a:t>National Institute of Standards and Technology; a non-regulatory agency that develops and publicizes measurement standards.</a:t>
                </a:r>
              </a:p>
            </p:txBody>
          </p:sp>
        </p:grpSp>
        <p:grpSp>
          <p:nvGrpSpPr>
            <p:cNvPr id="17" name="Group 20">
              <a:extLst>
                <a:ext uri="{FF2B5EF4-FFF2-40B4-BE49-F238E27FC236}">
                  <a16:creationId xmlns:a16="http://schemas.microsoft.com/office/drawing/2014/main" id="{657AAA57-64AD-4D38-89EA-904C8F6EC714}"/>
                </a:ext>
              </a:extLst>
            </p:cNvPr>
            <p:cNvGrpSpPr/>
            <p:nvPr/>
          </p:nvGrpSpPr>
          <p:grpSpPr>
            <a:xfrm>
              <a:off x="7072927" y="3419869"/>
              <a:ext cx="3479452" cy="694162"/>
              <a:chOff x="6264542" y="2684485"/>
              <a:chExt cx="5463251" cy="648529"/>
            </a:xfrm>
          </p:grpSpPr>
          <p:sp>
            <p:nvSpPr>
              <p:cNvPr id="27" name="Rectangle 23">
                <a:extLst>
                  <a:ext uri="{FF2B5EF4-FFF2-40B4-BE49-F238E27FC236}">
                    <a16:creationId xmlns:a16="http://schemas.microsoft.com/office/drawing/2014/main" id="{6F9D393B-EA1B-49D9-98A8-F360918AF2ED}"/>
                  </a:ext>
                </a:extLst>
              </p:cNvPr>
              <p:cNvSpPr/>
              <p:nvPr/>
            </p:nvSpPr>
            <p:spPr>
              <a:xfrm>
                <a:off x="6269519" y="2684485"/>
                <a:ext cx="5458270" cy="249846"/>
              </a:xfrm>
              <a:prstGeom prst="rect">
                <a:avLst/>
              </a:prstGeom>
              <a:gradFill flip="none" rotWithShape="1">
                <a:gsLst>
                  <a:gs pos="0">
                    <a:schemeClr val="accent1"/>
                  </a:gs>
                  <a:gs pos="100000">
                    <a:schemeClr val="accent1">
                      <a:lumMod val="60000"/>
                      <a:lumOff val="40000"/>
                    </a:schemeClr>
                  </a:gs>
                </a:gsLst>
                <a:lin ang="16200000" scaled="1"/>
                <a:tileRect/>
              </a:gradFill>
              <a:ln w="19050">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lgn="ctr"/>
                <a:r>
                  <a:rPr lang="en-CA" sz="1400" b="1" dirty="0">
                    <a:latin typeface="Exo Light" panose="02000303000000000000" pitchFamily="2" charset="0"/>
                  </a:rPr>
                  <a:t>ISO 27001</a:t>
                </a:r>
                <a:endParaRPr lang="en-CA" sz="1400" b="1" dirty="0">
                  <a:solidFill>
                    <a:srgbClr val="FFFFFF"/>
                  </a:solidFill>
                  <a:latin typeface="Exo Light" panose="02000303000000000000" pitchFamily="2" charset="0"/>
                </a:endParaRPr>
              </a:p>
            </p:txBody>
          </p:sp>
          <p:sp>
            <p:nvSpPr>
              <p:cNvPr id="28" name="Rectangle 22">
                <a:extLst>
                  <a:ext uri="{FF2B5EF4-FFF2-40B4-BE49-F238E27FC236}">
                    <a16:creationId xmlns:a16="http://schemas.microsoft.com/office/drawing/2014/main" id="{BB28E9EE-5020-424F-BC13-ED6BC80E1F14}"/>
                  </a:ext>
                </a:extLst>
              </p:cNvPr>
              <p:cNvSpPr/>
              <p:nvPr/>
            </p:nvSpPr>
            <p:spPr>
              <a:xfrm>
                <a:off x="6264542" y="2925625"/>
                <a:ext cx="5463251" cy="407389"/>
              </a:xfrm>
              <a:prstGeom prst="rect">
                <a:avLst/>
              </a:prstGeom>
              <a:solidFill>
                <a:schemeClr val="bg1"/>
              </a:solidFill>
              <a:ln w="19050">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84138" lvl="0">
                  <a:spcBef>
                    <a:spcPts val="0"/>
                  </a:spcBef>
                </a:pPr>
                <a:r>
                  <a:rPr lang="en-CA" sz="1300" dirty="0">
                    <a:solidFill>
                      <a:schemeClr val="tx1"/>
                    </a:solidFill>
                    <a:latin typeface="Roboto Condensed Light" panose="02000000000000000000" pitchFamily="2" charset="0"/>
                    <a:ea typeface="Roboto Condensed Light" panose="02000000000000000000" pitchFamily="2" charset="0"/>
                  </a:rPr>
                  <a:t>An information security management system framework outlining policies and procedures.</a:t>
                </a:r>
              </a:p>
            </p:txBody>
          </p:sp>
        </p:grpSp>
        <p:grpSp>
          <p:nvGrpSpPr>
            <p:cNvPr id="18" name="Group 20">
              <a:extLst>
                <a:ext uri="{FF2B5EF4-FFF2-40B4-BE49-F238E27FC236}">
                  <a16:creationId xmlns:a16="http://schemas.microsoft.com/office/drawing/2014/main" id="{F3717981-44BA-4E3E-AE4A-D0618D0F6D93}"/>
                </a:ext>
              </a:extLst>
            </p:cNvPr>
            <p:cNvGrpSpPr/>
            <p:nvPr/>
          </p:nvGrpSpPr>
          <p:grpSpPr>
            <a:xfrm>
              <a:off x="7072928" y="4173298"/>
              <a:ext cx="3479452" cy="865056"/>
              <a:chOff x="6264538" y="2673546"/>
              <a:chExt cx="5463250" cy="808189"/>
            </a:xfrm>
          </p:grpSpPr>
          <p:sp>
            <p:nvSpPr>
              <p:cNvPr id="25" name="Rectangle 23">
                <a:extLst>
                  <a:ext uri="{FF2B5EF4-FFF2-40B4-BE49-F238E27FC236}">
                    <a16:creationId xmlns:a16="http://schemas.microsoft.com/office/drawing/2014/main" id="{32322940-1284-40C8-8494-55AC13F53C9E}"/>
                  </a:ext>
                </a:extLst>
              </p:cNvPr>
              <p:cNvSpPr/>
              <p:nvPr/>
            </p:nvSpPr>
            <p:spPr>
              <a:xfrm>
                <a:off x="6264538" y="2673546"/>
                <a:ext cx="5463250" cy="407388"/>
              </a:xfrm>
              <a:prstGeom prst="rect">
                <a:avLst/>
              </a:prstGeom>
              <a:gradFill flip="none" rotWithShape="1">
                <a:gsLst>
                  <a:gs pos="0">
                    <a:schemeClr val="accent1"/>
                  </a:gs>
                  <a:gs pos="100000">
                    <a:schemeClr val="accent1">
                      <a:lumMod val="60000"/>
                      <a:lumOff val="40000"/>
                    </a:schemeClr>
                  </a:gs>
                </a:gsLst>
                <a:lin ang="16200000" scaled="1"/>
                <a:tileRect/>
              </a:gradFill>
              <a:ln w="19050">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lgn="ctr"/>
                <a:r>
                  <a:rPr lang="en-CA" sz="1400" b="1" dirty="0">
                    <a:latin typeface="Exo Light" panose="02000303000000000000" pitchFamily="2" charset="0"/>
                  </a:rPr>
                  <a:t>COBIT 5</a:t>
                </a:r>
                <a:endParaRPr lang="en-CA" sz="1400" b="1" dirty="0">
                  <a:solidFill>
                    <a:srgbClr val="FFFFFF"/>
                  </a:solidFill>
                  <a:latin typeface="Exo Light" panose="02000303000000000000" pitchFamily="2" charset="0"/>
                </a:endParaRPr>
              </a:p>
            </p:txBody>
          </p:sp>
          <p:sp>
            <p:nvSpPr>
              <p:cNvPr id="26" name="Rectangle 22">
                <a:extLst>
                  <a:ext uri="{FF2B5EF4-FFF2-40B4-BE49-F238E27FC236}">
                    <a16:creationId xmlns:a16="http://schemas.microsoft.com/office/drawing/2014/main" id="{708E9053-72B6-443C-8015-F21B264B0391}"/>
                  </a:ext>
                </a:extLst>
              </p:cNvPr>
              <p:cNvSpPr/>
              <p:nvPr/>
            </p:nvSpPr>
            <p:spPr>
              <a:xfrm>
                <a:off x="6264543" y="3074346"/>
                <a:ext cx="5463240" cy="407389"/>
              </a:xfrm>
              <a:prstGeom prst="rect">
                <a:avLst/>
              </a:prstGeom>
              <a:solidFill>
                <a:schemeClr val="bg1"/>
              </a:solidFill>
              <a:ln w="19050">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84138" lvl="0">
                  <a:spcBef>
                    <a:spcPts val="0"/>
                  </a:spcBef>
                </a:pPr>
                <a:r>
                  <a:rPr lang="en-CA" sz="1300" dirty="0">
                    <a:solidFill>
                      <a:schemeClr val="tx1"/>
                    </a:solidFill>
                    <a:latin typeface="Roboto Condensed Light" panose="02000000000000000000" pitchFamily="2" charset="0"/>
                    <a:ea typeface="Roboto Condensed Light" panose="02000000000000000000" pitchFamily="2" charset="0"/>
                  </a:rPr>
                  <a:t>An information technology and management and governance framework.</a:t>
                </a:r>
              </a:p>
            </p:txBody>
          </p:sp>
        </p:grpSp>
        <p:grpSp>
          <p:nvGrpSpPr>
            <p:cNvPr id="19" name="Group 20">
              <a:extLst>
                <a:ext uri="{FF2B5EF4-FFF2-40B4-BE49-F238E27FC236}">
                  <a16:creationId xmlns:a16="http://schemas.microsoft.com/office/drawing/2014/main" id="{864498D0-1027-4FF7-9515-2AD7841003B9}"/>
                </a:ext>
              </a:extLst>
            </p:cNvPr>
            <p:cNvGrpSpPr/>
            <p:nvPr/>
          </p:nvGrpSpPr>
          <p:grpSpPr>
            <a:xfrm>
              <a:off x="7072927" y="5087690"/>
              <a:ext cx="3479455" cy="1026774"/>
              <a:chOff x="6264542" y="2823925"/>
              <a:chExt cx="5463255" cy="959274"/>
            </a:xfrm>
          </p:grpSpPr>
          <p:sp>
            <p:nvSpPr>
              <p:cNvPr id="23" name="Rectangle 23">
                <a:extLst>
                  <a:ext uri="{FF2B5EF4-FFF2-40B4-BE49-F238E27FC236}">
                    <a16:creationId xmlns:a16="http://schemas.microsoft.com/office/drawing/2014/main" id="{83860A6B-5771-4E31-ADB2-78AFE6F445B1}"/>
                  </a:ext>
                </a:extLst>
              </p:cNvPr>
              <p:cNvSpPr/>
              <p:nvPr/>
            </p:nvSpPr>
            <p:spPr>
              <a:xfrm>
                <a:off x="6264542" y="2823925"/>
                <a:ext cx="5463249" cy="393575"/>
              </a:xfrm>
              <a:prstGeom prst="rect">
                <a:avLst/>
              </a:prstGeom>
              <a:gradFill flip="none" rotWithShape="1">
                <a:gsLst>
                  <a:gs pos="0">
                    <a:schemeClr val="accent1"/>
                  </a:gs>
                  <a:gs pos="100000">
                    <a:schemeClr val="accent1">
                      <a:lumMod val="60000"/>
                      <a:lumOff val="40000"/>
                    </a:schemeClr>
                  </a:gs>
                </a:gsLst>
                <a:lin ang="16200000" scaled="1"/>
                <a:tileRect/>
              </a:gradFill>
              <a:ln w="19050">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lgn="ctr"/>
                <a:r>
                  <a:rPr lang="en-CA" sz="1400" b="1" dirty="0">
                    <a:latin typeface="Exo Light" panose="02000303000000000000" pitchFamily="2" charset="0"/>
                  </a:rPr>
                  <a:t>HITRUST</a:t>
                </a:r>
                <a:endParaRPr lang="en-CA" sz="1400" b="1" dirty="0">
                  <a:solidFill>
                    <a:srgbClr val="FFFFFF"/>
                  </a:solidFill>
                  <a:latin typeface="Exo Light" panose="02000303000000000000" pitchFamily="2" charset="0"/>
                </a:endParaRPr>
              </a:p>
            </p:txBody>
          </p:sp>
          <p:sp>
            <p:nvSpPr>
              <p:cNvPr id="24" name="Rectangle 22">
                <a:extLst>
                  <a:ext uri="{FF2B5EF4-FFF2-40B4-BE49-F238E27FC236}">
                    <a16:creationId xmlns:a16="http://schemas.microsoft.com/office/drawing/2014/main" id="{D3C9F707-49A1-477E-A3F8-79ACC519E697}"/>
                  </a:ext>
                </a:extLst>
              </p:cNvPr>
              <p:cNvSpPr/>
              <p:nvPr/>
            </p:nvSpPr>
            <p:spPr>
              <a:xfrm>
                <a:off x="6264542" y="3217500"/>
                <a:ext cx="5463255" cy="565699"/>
              </a:xfrm>
              <a:prstGeom prst="rect">
                <a:avLst/>
              </a:prstGeom>
              <a:solidFill>
                <a:schemeClr val="bg1"/>
              </a:solidFill>
              <a:ln w="19050">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84138" lvl="0">
                  <a:spcBef>
                    <a:spcPts val="0"/>
                  </a:spcBef>
                </a:pPr>
                <a:r>
                  <a:rPr lang="en-CA" sz="1300" dirty="0">
                    <a:solidFill>
                      <a:schemeClr val="tx1"/>
                    </a:solidFill>
                    <a:latin typeface="Roboto Condensed Light" panose="02000000000000000000" pitchFamily="2" charset="0"/>
                    <a:ea typeface="Roboto Condensed Light" panose="02000000000000000000" pitchFamily="2" charset="0"/>
                  </a:rPr>
                  <a:t>A common security framework for organizations that use or hold regulated personal health information.</a:t>
                </a:r>
              </a:p>
            </p:txBody>
          </p:sp>
        </p:grpSp>
        <p:grpSp>
          <p:nvGrpSpPr>
            <p:cNvPr id="20" name="Group 20">
              <a:extLst>
                <a:ext uri="{FF2B5EF4-FFF2-40B4-BE49-F238E27FC236}">
                  <a16:creationId xmlns:a16="http://schemas.microsoft.com/office/drawing/2014/main" id="{5B8A30D3-C0F1-45AC-95A7-DD929DCA5DE6}"/>
                </a:ext>
              </a:extLst>
            </p:cNvPr>
            <p:cNvGrpSpPr/>
            <p:nvPr/>
          </p:nvGrpSpPr>
          <p:grpSpPr>
            <a:xfrm>
              <a:off x="7072929" y="2673576"/>
              <a:ext cx="3479452" cy="687641"/>
              <a:chOff x="6264543" y="2849372"/>
              <a:chExt cx="5463251" cy="642437"/>
            </a:xfrm>
          </p:grpSpPr>
          <p:sp>
            <p:nvSpPr>
              <p:cNvPr id="21" name="Rectangle 23">
                <a:extLst>
                  <a:ext uri="{FF2B5EF4-FFF2-40B4-BE49-F238E27FC236}">
                    <a16:creationId xmlns:a16="http://schemas.microsoft.com/office/drawing/2014/main" id="{961379D7-00F0-4CF1-8E99-6FF41322B4CC}"/>
                  </a:ext>
                </a:extLst>
              </p:cNvPr>
              <p:cNvSpPr/>
              <p:nvPr/>
            </p:nvSpPr>
            <p:spPr>
              <a:xfrm>
                <a:off x="6264543" y="2849372"/>
                <a:ext cx="5463251" cy="249846"/>
              </a:xfrm>
              <a:prstGeom prst="rect">
                <a:avLst/>
              </a:prstGeom>
              <a:gradFill flip="none" rotWithShape="1">
                <a:gsLst>
                  <a:gs pos="0">
                    <a:schemeClr val="accent1"/>
                  </a:gs>
                  <a:gs pos="100000">
                    <a:schemeClr val="accent1">
                      <a:lumMod val="60000"/>
                      <a:lumOff val="40000"/>
                    </a:schemeClr>
                  </a:gs>
                </a:gsLst>
                <a:lin ang="16200000" scaled="1"/>
                <a:tileRect/>
              </a:gradFill>
              <a:ln w="19050">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lgn="ctr"/>
                <a:r>
                  <a:rPr lang="en-CA" sz="1400" b="1" dirty="0">
                    <a:latin typeface="Exo Light" panose="02000303000000000000" pitchFamily="2" charset="0"/>
                  </a:rPr>
                  <a:t>CIS – 20 CSC</a:t>
                </a:r>
                <a:endParaRPr lang="en-CA" sz="1400" b="1" dirty="0">
                  <a:solidFill>
                    <a:srgbClr val="FFFFFF"/>
                  </a:solidFill>
                  <a:latin typeface="Exo Light" panose="02000303000000000000" pitchFamily="2" charset="0"/>
                </a:endParaRPr>
              </a:p>
            </p:txBody>
          </p:sp>
          <p:sp>
            <p:nvSpPr>
              <p:cNvPr id="22" name="Rectangle 22">
                <a:extLst>
                  <a:ext uri="{FF2B5EF4-FFF2-40B4-BE49-F238E27FC236}">
                    <a16:creationId xmlns:a16="http://schemas.microsoft.com/office/drawing/2014/main" id="{0AA584FE-20D7-49FE-8F38-5750869D94F2}"/>
                  </a:ext>
                </a:extLst>
              </p:cNvPr>
              <p:cNvSpPr/>
              <p:nvPr/>
            </p:nvSpPr>
            <p:spPr>
              <a:xfrm>
                <a:off x="6269517" y="3075599"/>
                <a:ext cx="5458272" cy="416210"/>
              </a:xfrm>
              <a:prstGeom prst="rect">
                <a:avLst/>
              </a:prstGeom>
              <a:solidFill>
                <a:schemeClr val="bg1"/>
              </a:solidFill>
              <a:ln w="19050">
                <a:solidFill>
                  <a:schemeClr val="tx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84138" lvl="0">
                  <a:spcBef>
                    <a:spcPts val="0"/>
                  </a:spcBef>
                </a:pPr>
                <a:r>
                  <a:rPr lang="en-CA" sz="1300" dirty="0">
                    <a:solidFill>
                      <a:schemeClr val="tx1"/>
                    </a:solidFill>
                    <a:latin typeface="Roboto Condensed Light" panose="02000000000000000000" pitchFamily="2" charset="0"/>
                    <a:ea typeface="Roboto Condensed Light" panose="02000000000000000000" pitchFamily="2" charset="0"/>
                  </a:rPr>
                  <a:t>Center for Internet Security – 20 Critical Security Controls. Foundational set of effective cybersecurity practices.</a:t>
                </a:r>
              </a:p>
            </p:txBody>
          </p:sp>
        </p:grpSp>
      </p:grpSp>
    </p:spTree>
    <p:extLst>
      <p:ext uri="{BB962C8B-B14F-4D97-AF65-F5344CB8AC3E}">
        <p14:creationId xmlns:p14="http://schemas.microsoft.com/office/powerpoint/2010/main" val="1086327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4106" y="530021"/>
            <a:ext cx="11000488" cy="774798"/>
          </a:xfrm>
        </p:spPr>
        <p:txBody>
          <a:bodyPr/>
          <a:lstStyle/>
          <a:p>
            <a:r>
              <a:rPr lang="en-CA" dirty="0"/>
              <a:t>Establish your scope and boundaries</a:t>
            </a:r>
            <a:endParaRPr lang="en-US" dirty="0"/>
          </a:p>
        </p:txBody>
      </p:sp>
      <p:sp>
        <p:nvSpPr>
          <p:cNvPr id="5" name="Rectangle 23">
            <a:extLst>
              <a:ext uri="{FF2B5EF4-FFF2-40B4-BE49-F238E27FC236}">
                <a16:creationId xmlns:a16="http://schemas.microsoft.com/office/drawing/2014/main" id="{315CCB92-28B4-4DE6-A680-7BAEB1DAD4C2}"/>
              </a:ext>
            </a:extLst>
          </p:cNvPr>
          <p:cNvSpPr/>
          <p:nvPr/>
        </p:nvSpPr>
        <p:spPr>
          <a:xfrm>
            <a:off x="4693147" y="1477755"/>
            <a:ext cx="2411276" cy="249107"/>
          </a:xfrm>
          <a:prstGeom prst="rect">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CA" sz="1200" b="1" dirty="0">
              <a:solidFill>
                <a:srgbClr val="FFFFFF"/>
              </a:solidFill>
            </a:endParaRPr>
          </a:p>
        </p:txBody>
      </p:sp>
      <p:sp>
        <p:nvSpPr>
          <p:cNvPr id="7" name="Text Placeholder 15">
            <a:extLst>
              <a:ext uri="{FF2B5EF4-FFF2-40B4-BE49-F238E27FC236}">
                <a16:creationId xmlns:a16="http://schemas.microsoft.com/office/drawing/2014/main" id="{01AC80A9-7BD9-4B82-9C4B-0C935EA0102D}"/>
              </a:ext>
            </a:extLst>
          </p:cNvPr>
          <p:cNvSpPr txBox="1">
            <a:spLocks/>
          </p:cNvSpPr>
          <p:nvPr/>
        </p:nvSpPr>
        <p:spPr>
          <a:xfrm>
            <a:off x="534194" y="1219200"/>
            <a:ext cx="10876811" cy="1384995"/>
          </a:xfrm>
          <a:prstGeom prst="rect">
            <a:avLst/>
          </a:prstGeom>
          <a:solidFill>
            <a:schemeClr val="bg1"/>
          </a:solidFill>
        </p:spPr>
        <p:txBody>
          <a:bodyPr wrap="square">
            <a:spAutoFit/>
          </a:bodyPr>
          <a:lstStyle>
            <a:lvl1pPr marL="180975" indent="-180975" algn="l" rtl="0" eaLnBrk="0" fontAlgn="base" hangingPunct="0">
              <a:spcBef>
                <a:spcPct val="20000"/>
              </a:spcBef>
              <a:spcAft>
                <a:spcPct val="0"/>
              </a:spcAft>
              <a:buClr>
                <a:schemeClr val="tx1"/>
              </a:buClr>
              <a:buSzPct val="120000"/>
              <a:buFont typeface="Arial" pitchFamily="34" charset="0"/>
              <a:buChar char="•"/>
              <a:defRPr sz="1200" kern="1200">
                <a:solidFill>
                  <a:schemeClr val="tx1"/>
                </a:solidFill>
                <a:latin typeface="+mn-lt"/>
                <a:ea typeface="+mn-ea"/>
                <a:cs typeface="+mn-cs"/>
              </a:defRPr>
            </a:lvl1pPr>
            <a:lvl2pPr marL="361950" indent="-180975" algn="l" rtl="0" eaLnBrk="0" fontAlgn="base" hangingPunct="0">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0" fontAlgn="base" hangingPunct="0">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0" fontAlgn="base" hangingPunct="0">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CA" sz="1400" dirty="0">
                <a:latin typeface="Roboto Condensed Light" panose="02000000000000000000" pitchFamily="2" charset="0"/>
                <a:ea typeface="Roboto Condensed Light" panose="02000000000000000000" pitchFamily="2" charset="0"/>
              </a:rPr>
              <a:t>It is important to know at the outset of the strategy: what are we trying to secure?</a:t>
            </a:r>
          </a:p>
          <a:p>
            <a:pPr marL="0" indent="0">
              <a:spcBef>
                <a:spcPts val="0"/>
              </a:spcBef>
              <a:buNone/>
            </a:pPr>
            <a:r>
              <a:rPr lang="en-CA" sz="1400" dirty="0">
                <a:latin typeface="Roboto Condensed Light" panose="02000000000000000000" pitchFamily="2" charset="0"/>
                <a:ea typeface="Roboto Condensed Light" panose="02000000000000000000" pitchFamily="2" charset="0"/>
              </a:rPr>
              <a:t>This includes physical areas we are responsible for, types of data we care about, and departments or IT systems we are responsible for.</a:t>
            </a:r>
          </a:p>
          <a:p>
            <a:pPr marL="0" indent="0">
              <a:spcBef>
                <a:spcPts val="0"/>
              </a:spcBef>
              <a:buNone/>
            </a:pPr>
            <a:br>
              <a:rPr lang="en-CA" sz="1400" dirty="0">
                <a:latin typeface="Roboto Condensed Light" panose="02000000000000000000" pitchFamily="2" charset="0"/>
                <a:ea typeface="Roboto Condensed Light" panose="02000000000000000000" pitchFamily="2" charset="0"/>
              </a:rPr>
            </a:br>
            <a:r>
              <a:rPr lang="en-CA" sz="1400" dirty="0">
                <a:latin typeface="Roboto Condensed Light" panose="02000000000000000000" pitchFamily="2" charset="0"/>
                <a:ea typeface="Roboto Condensed Light" panose="02000000000000000000" pitchFamily="2" charset="0"/>
              </a:rPr>
              <a:t>This also includes what is not in scope. For some outsourced services or locations, you may not be responsible for their security. In some business departments, you may not have control of security processes. Ensure that it is made explicit at the outset what will be included and what will be excluded from security considerations.</a:t>
            </a:r>
          </a:p>
        </p:txBody>
      </p:sp>
      <p:grpSp>
        <p:nvGrpSpPr>
          <p:cNvPr id="8" name="Group 15">
            <a:extLst>
              <a:ext uri="{FF2B5EF4-FFF2-40B4-BE49-F238E27FC236}">
                <a16:creationId xmlns:a16="http://schemas.microsoft.com/office/drawing/2014/main" id="{A0B1F78E-9679-43C1-A84F-ABBB4C4E2E40}"/>
              </a:ext>
            </a:extLst>
          </p:cNvPr>
          <p:cNvGrpSpPr/>
          <p:nvPr/>
        </p:nvGrpSpPr>
        <p:grpSpPr>
          <a:xfrm>
            <a:off x="521260" y="2615769"/>
            <a:ext cx="10889746" cy="4133364"/>
            <a:chOff x="171092" y="2822730"/>
            <a:chExt cx="8843600" cy="3672927"/>
          </a:xfrm>
        </p:grpSpPr>
        <p:sp>
          <p:nvSpPr>
            <p:cNvPr id="9" name="Rectangle 16">
              <a:extLst>
                <a:ext uri="{FF2B5EF4-FFF2-40B4-BE49-F238E27FC236}">
                  <a16:creationId xmlns:a16="http://schemas.microsoft.com/office/drawing/2014/main" id="{53BD1201-1E7F-40A0-A231-B1941735A631}"/>
                </a:ext>
              </a:extLst>
            </p:cNvPr>
            <p:cNvSpPr/>
            <p:nvPr/>
          </p:nvSpPr>
          <p:spPr>
            <a:xfrm>
              <a:off x="171829" y="2822730"/>
              <a:ext cx="4104617" cy="371475"/>
            </a:xfrm>
            <a:prstGeom prst="rect">
              <a:avLst/>
            </a:prstGeom>
            <a:gradFill flip="none" rotWithShape="1">
              <a:gsLst>
                <a:gs pos="0">
                  <a:schemeClr val="accent1"/>
                </a:gs>
                <a:gs pos="100000">
                  <a:schemeClr val="accent1">
                    <a:lumMod val="60000"/>
                    <a:lumOff val="40000"/>
                  </a:schemeClr>
                </a:gs>
              </a:gsLst>
              <a:lin ang="16200000" scaled="1"/>
              <a:tileRect/>
            </a:gradFill>
            <a:ln w="1905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CA" sz="1400" b="1" dirty="0">
                  <a:solidFill>
                    <a:schemeClr val="bg1"/>
                  </a:solidFill>
                  <a:latin typeface="Exo DemiBold" panose="02000703000000000000" pitchFamily="2" charset="0"/>
                </a:rPr>
                <a:t>Physical Scope and Boundaries</a:t>
              </a:r>
            </a:p>
          </p:txBody>
        </p:sp>
        <p:sp>
          <p:nvSpPr>
            <p:cNvPr id="10" name="Rectangle 17">
              <a:extLst>
                <a:ext uri="{FF2B5EF4-FFF2-40B4-BE49-F238E27FC236}">
                  <a16:creationId xmlns:a16="http://schemas.microsoft.com/office/drawing/2014/main" id="{904DF102-46D9-4EB4-A058-1AFE67609DF7}"/>
                </a:ext>
              </a:extLst>
            </p:cNvPr>
            <p:cNvSpPr/>
            <p:nvPr/>
          </p:nvSpPr>
          <p:spPr>
            <a:xfrm>
              <a:off x="2506860" y="4842567"/>
              <a:ext cx="4104617" cy="371475"/>
            </a:xfrm>
            <a:prstGeom prst="rect">
              <a:avLst/>
            </a:prstGeom>
            <a:gradFill flip="none" rotWithShape="1">
              <a:gsLst>
                <a:gs pos="0">
                  <a:schemeClr val="accent1"/>
                </a:gs>
                <a:gs pos="100000">
                  <a:schemeClr val="accent1">
                    <a:lumMod val="60000"/>
                    <a:lumOff val="40000"/>
                  </a:schemeClr>
                </a:gs>
              </a:gsLst>
              <a:lin ang="162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400" b="1" dirty="0">
                  <a:solidFill>
                    <a:schemeClr val="bg1"/>
                  </a:solidFill>
                  <a:latin typeface="Exo DemiBold" panose="02000703000000000000" pitchFamily="2" charset="0"/>
                </a:rPr>
                <a:t>Organizational Scope and Boundaries</a:t>
              </a:r>
            </a:p>
          </p:txBody>
        </p:sp>
        <p:sp>
          <p:nvSpPr>
            <p:cNvPr id="11" name="TextBox 19">
              <a:extLst>
                <a:ext uri="{FF2B5EF4-FFF2-40B4-BE49-F238E27FC236}">
                  <a16:creationId xmlns:a16="http://schemas.microsoft.com/office/drawing/2014/main" id="{B350B7A7-4AA7-4BFA-AB92-88EC180C963D}"/>
                </a:ext>
              </a:extLst>
            </p:cNvPr>
            <p:cNvSpPr txBox="1"/>
            <p:nvPr/>
          </p:nvSpPr>
          <p:spPr>
            <a:xfrm>
              <a:off x="171092" y="3197941"/>
              <a:ext cx="4104617" cy="1613603"/>
            </a:xfrm>
            <a:prstGeom prst="rect">
              <a:avLst/>
            </a:prstGeom>
            <a:noFill/>
            <a:ln>
              <a:noFill/>
            </a:ln>
          </p:spPr>
          <p:txBody>
            <a:bodyPr wrap="square" rtlCol="0">
              <a:spAutoFit/>
            </a:bodyPr>
            <a:lstStyle/>
            <a:p>
              <a:pPr marL="171450" lvl="0" indent="-171450" algn="l">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How many offices and locations does your organization have?</a:t>
              </a:r>
            </a:p>
            <a:p>
              <a:pPr marL="171450" lvl="0" indent="-171450" algn="l">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Which locations/offices will be covered by your information security management system (ISMS)?</a:t>
              </a:r>
            </a:p>
            <a:p>
              <a:pPr marL="171450" lvl="0" indent="-171450" algn="l">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How sensitive is the data residing at each location?</a:t>
              </a:r>
            </a:p>
            <a:p>
              <a:pPr marL="171450" lvl="0" indent="-171450" algn="l">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You may have many physical locations, and it is not necessary to list every one. Rather, list exceptional cases that are specifically in or out of scope.</a:t>
              </a:r>
            </a:p>
          </p:txBody>
        </p:sp>
        <p:sp>
          <p:nvSpPr>
            <p:cNvPr id="12" name="TextBox 20">
              <a:extLst>
                <a:ext uri="{FF2B5EF4-FFF2-40B4-BE49-F238E27FC236}">
                  <a16:creationId xmlns:a16="http://schemas.microsoft.com/office/drawing/2014/main" id="{F173A144-6E04-49E3-ABAE-7AFA661C0422}"/>
                </a:ext>
              </a:extLst>
            </p:cNvPr>
            <p:cNvSpPr txBox="1"/>
            <p:nvPr/>
          </p:nvSpPr>
          <p:spPr>
            <a:xfrm>
              <a:off x="2506860" y="5264943"/>
              <a:ext cx="4104618" cy="1230714"/>
            </a:xfrm>
            <a:prstGeom prst="rect">
              <a:avLst/>
            </a:prstGeom>
            <a:noFill/>
          </p:spPr>
          <p:txBody>
            <a:bodyPr wrap="square" rtlCol="0">
              <a:spAutoFit/>
            </a:bodyPr>
            <a:lstStyle/>
            <a:p>
              <a:pPr marL="171450" lvl="0" indent="-171450" algn="l">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Will your ISMS cover all departments within your organization? For example, do certain departments (e.g. Operations) not need any security coverage?</a:t>
              </a:r>
            </a:p>
            <a:p>
              <a:pPr marL="171450" lvl="0" indent="-171450" algn="l">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Do you have the ability to make security decisions for each department?</a:t>
              </a:r>
            </a:p>
            <a:p>
              <a:pPr marL="171450" lvl="0" indent="-171450" algn="l">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Who are the key stakeholders/data owners for each department?</a:t>
              </a:r>
            </a:p>
          </p:txBody>
        </p:sp>
        <p:sp>
          <p:nvSpPr>
            <p:cNvPr id="14" name="Rectangle 22">
              <a:extLst>
                <a:ext uri="{FF2B5EF4-FFF2-40B4-BE49-F238E27FC236}">
                  <a16:creationId xmlns:a16="http://schemas.microsoft.com/office/drawing/2014/main" id="{0B6CD138-035A-4697-95CF-C5BE7B17D5CD}"/>
                </a:ext>
              </a:extLst>
            </p:cNvPr>
            <p:cNvSpPr/>
            <p:nvPr/>
          </p:nvSpPr>
          <p:spPr>
            <a:xfrm>
              <a:off x="4871181" y="2822730"/>
              <a:ext cx="4143510" cy="371474"/>
            </a:xfrm>
            <a:prstGeom prst="rect">
              <a:avLst/>
            </a:prstGeom>
            <a:gradFill flip="none" rotWithShape="1">
              <a:gsLst>
                <a:gs pos="0">
                  <a:schemeClr val="accent1"/>
                </a:gs>
                <a:gs pos="100000">
                  <a:schemeClr val="accent1">
                    <a:lumMod val="60000"/>
                    <a:lumOff val="40000"/>
                  </a:schemeClr>
                </a:gs>
              </a:gsLst>
              <a:lin ang="162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400" b="1" dirty="0">
                  <a:solidFill>
                    <a:schemeClr val="bg1"/>
                  </a:solidFill>
                  <a:latin typeface="Exo DemiBold" panose="02000703000000000000" pitchFamily="2" charset="0"/>
                </a:rPr>
                <a:t>IT Systems Scope and Boundaries</a:t>
              </a:r>
            </a:p>
          </p:txBody>
        </p:sp>
        <p:sp>
          <p:nvSpPr>
            <p:cNvPr id="15" name="TextBox 23">
              <a:extLst>
                <a:ext uri="{FF2B5EF4-FFF2-40B4-BE49-F238E27FC236}">
                  <a16:creationId xmlns:a16="http://schemas.microsoft.com/office/drawing/2014/main" id="{F9003D58-309D-4867-8639-8FA42E1E0550}"/>
                </a:ext>
              </a:extLst>
            </p:cNvPr>
            <p:cNvSpPr txBox="1"/>
            <p:nvPr/>
          </p:nvSpPr>
          <p:spPr>
            <a:xfrm>
              <a:off x="4871181" y="3194204"/>
              <a:ext cx="4143511" cy="1422159"/>
            </a:xfrm>
            <a:prstGeom prst="rect">
              <a:avLst/>
            </a:prstGeom>
            <a:noFill/>
            <a:ln>
              <a:noFill/>
            </a:ln>
          </p:spPr>
          <p:txBody>
            <a:bodyPr wrap="square" rtlCol="0">
              <a:spAutoFit/>
            </a:bodyPr>
            <a:lstStyle/>
            <a:p>
              <a:pPr marL="171450" lvl="0" indent="-171450" algn="l">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There may be hundreds of applications that are run and maintained in your organization. Some of these may be legacy applications. Does your ISMS need to secure all your programs or a select few?</a:t>
              </a:r>
            </a:p>
            <a:p>
              <a:pPr marL="171450" lvl="0" indent="-171450" algn="l">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Is the system owned or outsourced?</a:t>
              </a:r>
            </a:p>
            <a:p>
              <a:pPr marL="171450" lvl="0" indent="-171450" algn="l">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Where are we accountable for security?</a:t>
              </a:r>
            </a:p>
            <a:p>
              <a:pPr marL="171450" lvl="0" indent="-171450" algn="l">
                <a:buFont typeface="Arial" panose="020B0604020202020204" pitchFamily="34" charset="0"/>
                <a:buChar char="•"/>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How sensitive is the data that each system handles?</a:t>
              </a:r>
            </a:p>
          </p:txBody>
        </p:sp>
      </p:grpSp>
    </p:spTree>
    <p:extLst>
      <p:ext uri="{BB962C8B-B14F-4D97-AF65-F5344CB8AC3E}">
        <p14:creationId xmlns:p14="http://schemas.microsoft.com/office/powerpoint/2010/main" val="3917627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7800088" cy="1130188"/>
          </a:xfrm>
        </p:spPr>
        <p:txBody>
          <a:bodyPr/>
          <a:lstStyle/>
          <a:p>
            <a:r>
              <a:rPr lang="en-US" dirty="0"/>
              <a:t>Conduct a risk assessment</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457995" y="1447800"/>
            <a:ext cx="4572000" cy="3367382"/>
          </a:xfrm>
          <a:prstGeom prst="rect">
            <a:avLst/>
          </a:prstGeom>
        </p:spPr>
        <p:txBody>
          <a:bodyPr numCol="1" spcCol="360000"/>
          <a:lstStyle/>
          <a:p>
            <a:pPr marL="342900" indent="-342900">
              <a:spcBef>
                <a:spcPts val="600"/>
              </a:spcBef>
              <a:buFont typeface="+mj-lt"/>
              <a:buAutoNum type="arabicPeriod"/>
            </a:pPr>
            <a:r>
              <a:rPr lang="en-US" sz="1600" dirty="0"/>
              <a:t>Consider your inherent organization security risks, including:</a:t>
            </a:r>
          </a:p>
          <a:p>
            <a:pPr marL="849312" lvl="1" indent="-400050">
              <a:spcBef>
                <a:spcPts val="600"/>
              </a:spcBef>
              <a:buFont typeface="+mj-lt"/>
              <a:buAutoNum type="alphaLcParenR"/>
            </a:pPr>
            <a:r>
              <a:rPr lang="en-US" sz="1600" dirty="0"/>
              <a:t>Threats</a:t>
            </a:r>
          </a:p>
          <a:p>
            <a:pPr marL="849312" lvl="1" indent="-400050">
              <a:spcBef>
                <a:spcPts val="600"/>
              </a:spcBef>
              <a:buFont typeface="+mj-lt"/>
              <a:buAutoNum type="alphaLcParenR"/>
            </a:pPr>
            <a:r>
              <a:rPr lang="en-US" sz="1600" dirty="0"/>
              <a:t>Assets</a:t>
            </a:r>
          </a:p>
          <a:p>
            <a:pPr marL="849312" lvl="1" indent="-400050">
              <a:spcBef>
                <a:spcPts val="600"/>
              </a:spcBef>
              <a:buFont typeface="+mj-lt"/>
              <a:buAutoNum type="alphaLcParenR"/>
            </a:pPr>
            <a:r>
              <a:rPr lang="en-US" sz="1600" dirty="0"/>
              <a:t>Vulnerabilities</a:t>
            </a:r>
          </a:p>
          <a:p>
            <a:pPr marL="849312" lvl="1" indent="-400050">
              <a:spcBef>
                <a:spcPts val="600"/>
              </a:spcBef>
              <a:buFont typeface="+mj-lt"/>
              <a:buAutoNum type="alphaLcParenR"/>
            </a:pPr>
            <a:r>
              <a:rPr lang="en-US" sz="1600" dirty="0"/>
              <a:t>Historical incidents and trends</a:t>
            </a:r>
          </a:p>
          <a:p>
            <a:pPr marL="342900" indent="-342900">
              <a:spcBef>
                <a:spcPts val="600"/>
              </a:spcBef>
              <a:buFont typeface="+mj-lt"/>
              <a:buAutoNum type="arabicPeriod"/>
            </a:pPr>
            <a:endParaRPr lang="en-US" dirty="0"/>
          </a:p>
          <a:p>
            <a:pPr marL="342900" indent="-342900">
              <a:spcBef>
                <a:spcPts val="600"/>
              </a:spcBef>
              <a:buFont typeface="+mj-lt"/>
              <a:buAutoNum type="arabicPeriod"/>
            </a:pPr>
            <a:endParaRPr lang="en-US" dirty="0"/>
          </a:p>
          <a:p>
            <a:pPr marL="342900" indent="-342900">
              <a:spcBef>
                <a:spcPts val="600"/>
              </a:spcBef>
              <a:buFont typeface="+mj-lt"/>
              <a:buAutoNum type="arabicPeriod"/>
            </a:pPr>
            <a:endParaRPr lang="en-US" dirty="0">
              <a:solidFill>
                <a:schemeClr val="tx1">
                  <a:lumMod val="50000"/>
                </a:schemeClr>
              </a:solidFill>
            </a:endParaRPr>
          </a:p>
        </p:txBody>
      </p:sp>
      <p:pic>
        <p:nvPicPr>
          <p:cNvPr id="7" name="Picture 6">
            <a:extLst>
              <a:ext uri="{FF2B5EF4-FFF2-40B4-BE49-F238E27FC236}">
                <a16:creationId xmlns:a16="http://schemas.microsoft.com/office/drawing/2014/main" id="{E97C1E67-A938-441E-AEDC-4B44F65110AE}"/>
              </a:ext>
            </a:extLst>
          </p:cNvPr>
          <p:cNvPicPr>
            <a:picLocks noChangeAspect="1"/>
          </p:cNvPicPr>
          <p:nvPr/>
        </p:nvPicPr>
        <p:blipFill>
          <a:blip r:embed="rId3"/>
          <a:stretch>
            <a:fillRect/>
          </a:stretch>
        </p:blipFill>
        <p:spPr>
          <a:xfrm>
            <a:off x="4784222" y="1447800"/>
            <a:ext cx="7344847" cy="3726759"/>
          </a:xfrm>
          <a:prstGeom prst="rect">
            <a:avLst/>
          </a:prstGeom>
        </p:spPr>
      </p:pic>
      <p:sp>
        <p:nvSpPr>
          <p:cNvPr id="8" name="Rectangle 7">
            <a:extLst>
              <a:ext uri="{FF2B5EF4-FFF2-40B4-BE49-F238E27FC236}">
                <a16:creationId xmlns:a16="http://schemas.microsoft.com/office/drawing/2014/main" id="{50933551-561E-49C8-8F69-8D7149D16FAB}"/>
              </a:ext>
            </a:extLst>
          </p:cNvPr>
          <p:cNvSpPr/>
          <p:nvPr/>
        </p:nvSpPr>
        <p:spPr>
          <a:xfrm>
            <a:off x="305594" y="5654559"/>
            <a:ext cx="9594418" cy="831872"/>
          </a:xfrm>
          <a:prstGeom prst="rect">
            <a:avLst/>
          </a:prstGeom>
          <a:solidFill>
            <a:schemeClr val="bg1"/>
          </a:solidFill>
          <a:ln>
            <a:noFill/>
          </a:ln>
          <a:effectLst>
            <a:outerShdw blurRad="254000" sx="105000" sy="105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1" algn="ctr">
              <a:lnSpc>
                <a:spcPct val="110000"/>
              </a:lnSpc>
            </a:pPr>
            <a:r>
              <a:rPr lang="en-US" sz="1600" dirty="0">
                <a:solidFill>
                  <a:schemeClr val="tx1">
                    <a:lumMod val="50000"/>
                  </a:schemeClr>
                </a:solidFill>
                <a:latin typeface="Roboto Condensed Light" panose="02000000000000000000" pitchFamily="2" charset="0"/>
                <a:ea typeface="Roboto Condensed Light" panose="02000000000000000000" pitchFamily="2" charset="0"/>
              </a:rPr>
              <a:t>It is important to remember that the assessment measures </a:t>
            </a:r>
            <a:r>
              <a:rPr lang="en-US" sz="1600" b="1" dirty="0">
                <a:solidFill>
                  <a:schemeClr val="tx1">
                    <a:lumMod val="50000"/>
                  </a:schemeClr>
                </a:solidFill>
                <a:latin typeface="Roboto Condensed Light" panose="02000000000000000000" pitchFamily="2" charset="0"/>
                <a:ea typeface="Roboto Condensed Light" panose="02000000000000000000" pitchFamily="2" charset="0"/>
              </a:rPr>
              <a:t>inherent</a:t>
            </a:r>
            <a:r>
              <a:rPr lang="en-US" sz="1600" dirty="0">
                <a:solidFill>
                  <a:schemeClr val="tx1">
                    <a:lumMod val="50000"/>
                  </a:schemeClr>
                </a:solidFill>
                <a:latin typeface="Roboto Condensed Light" panose="02000000000000000000" pitchFamily="2" charset="0"/>
                <a:ea typeface="Roboto Condensed Light" panose="02000000000000000000" pitchFamily="2" charset="0"/>
              </a:rPr>
              <a:t> risk, meaning the risk that exists prior to the implementation of security controls. Your security controls will be assessed later as part of the gap analysis.</a:t>
            </a:r>
          </a:p>
        </p:txBody>
      </p:sp>
      <p:grpSp>
        <p:nvGrpSpPr>
          <p:cNvPr id="16" name="Group 15">
            <a:extLst>
              <a:ext uri="{FF2B5EF4-FFF2-40B4-BE49-F238E27FC236}">
                <a16:creationId xmlns:a16="http://schemas.microsoft.com/office/drawing/2014/main" id="{CBA00B34-B9BB-4A52-B874-CE6A39794CDB}"/>
              </a:ext>
            </a:extLst>
          </p:cNvPr>
          <p:cNvGrpSpPr/>
          <p:nvPr/>
        </p:nvGrpSpPr>
        <p:grpSpPr>
          <a:xfrm>
            <a:off x="457995" y="3490868"/>
            <a:ext cx="4267200" cy="2071732"/>
            <a:chOff x="6353842" y="3127248"/>
            <a:chExt cx="3887438" cy="1664208"/>
          </a:xfrm>
        </p:grpSpPr>
        <p:sp>
          <p:nvSpPr>
            <p:cNvPr id="17" name="Rectangle 16">
              <a:extLst>
                <a:ext uri="{FF2B5EF4-FFF2-40B4-BE49-F238E27FC236}">
                  <a16:creationId xmlns:a16="http://schemas.microsoft.com/office/drawing/2014/main" id="{4FE723AC-B0CD-4CC0-A2E7-C50A2456F954}"/>
                </a:ext>
              </a:extLst>
            </p:cNvPr>
            <p:cNvSpPr/>
            <p:nvPr/>
          </p:nvSpPr>
          <p:spPr>
            <a:xfrm>
              <a:off x="6353842" y="3127248"/>
              <a:ext cx="3887438" cy="1664208"/>
            </a:xfrm>
            <a:prstGeom prst="rect">
              <a:avLst/>
            </a:prstGeom>
            <a:gradFill>
              <a:gsLst>
                <a:gs pos="0">
                  <a:srgbClr val="F17A26"/>
                </a:gs>
                <a:gs pos="100000">
                  <a:schemeClr val="accent6">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spcBef>
                  <a:spcPts val="800"/>
                </a:spcBef>
              </a:pPr>
              <a:r>
                <a:rPr lang="en-US" sz="1600" b="1" dirty="0">
                  <a:solidFill>
                    <a:schemeClr val="bg1"/>
                  </a:solidFill>
                  <a:latin typeface="Montserrat SemiBold" pitchFamily="2" charset="77"/>
                </a:rPr>
                <a:t>Info-Tech Insight</a:t>
              </a:r>
            </a:p>
            <a:p>
              <a:pPr>
                <a:lnSpc>
                  <a:spcPts val="1800"/>
                </a:lnSpc>
                <a:spcBef>
                  <a:spcPts val="800"/>
                </a:spcBef>
              </a:pPr>
              <a:r>
                <a:rPr lang="en-US" sz="1400" dirty="0">
                  <a:solidFill>
                    <a:schemeClr val="bg1"/>
                  </a:solidFill>
                  <a:latin typeface="Roboto Condensed Light" panose="02000000000000000000" pitchFamily="2" charset="0"/>
                  <a:ea typeface="Roboto Condensed Light" panose="02000000000000000000" pitchFamily="2" charset="0"/>
                </a:rPr>
                <a:t>Understanding your organization’s security risks is critical to identifying the most appropriate level of investment for your security program. Organizations with more security risks will need more a mature security program to mitigate those risks.</a:t>
              </a:r>
            </a:p>
          </p:txBody>
        </p:sp>
        <p:sp>
          <p:nvSpPr>
            <p:cNvPr id="18" name="Rectangle 17">
              <a:extLst>
                <a:ext uri="{FF2B5EF4-FFF2-40B4-BE49-F238E27FC236}">
                  <a16:creationId xmlns:a16="http://schemas.microsoft.com/office/drawing/2014/main" id="{786CCA4E-C2B6-48AD-B339-07D8A399032B}"/>
                </a:ext>
              </a:extLst>
            </p:cNvPr>
            <p:cNvSpPr/>
            <p:nvPr/>
          </p:nvSpPr>
          <p:spPr>
            <a:xfrm>
              <a:off x="6353842" y="3127248"/>
              <a:ext cx="3887438" cy="1664208"/>
            </a:xfrm>
            <a:prstGeom prst="rect">
              <a:avLst/>
            </a:prstGeom>
            <a:noFill/>
            <a:ln w="3175" cmpd="thinThick">
              <a:gradFill>
                <a:gsLst>
                  <a:gs pos="0">
                    <a:srgbClr val="F17A26"/>
                  </a:gs>
                  <a:gs pos="52000">
                    <a:srgbClr val="F17A26">
                      <a:alpha val="0"/>
                    </a:srgbClr>
                  </a:gs>
                  <a:gs pos="99000">
                    <a:srgbClr val="F17A2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365598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E6E8AF-AA02-8A45-8B51-0888B0C66904}"/>
              </a:ext>
            </a:extLst>
          </p:cNvPr>
          <p:cNvSpPr>
            <a:spLocks noGrp="1"/>
          </p:cNvSpPr>
          <p:nvPr>
            <p:ph type="title"/>
          </p:nvPr>
        </p:nvSpPr>
        <p:spPr>
          <a:xfrm>
            <a:off x="354106" y="530021"/>
            <a:ext cx="11305288" cy="692189"/>
          </a:xfrm>
        </p:spPr>
        <p:txBody>
          <a:bodyPr/>
          <a:lstStyle/>
          <a:p>
            <a:r>
              <a:rPr lang="en-CA" dirty="0">
                <a:solidFill>
                  <a:schemeClr val="bg2">
                    <a:lumMod val="50000"/>
                  </a:schemeClr>
                </a:solidFill>
              </a:rPr>
              <a:t>Understand risk tolerance</a:t>
            </a:r>
            <a:endParaRPr lang="en-US" dirty="0"/>
          </a:p>
        </p:txBody>
      </p:sp>
      <p:sp>
        <p:nvSpPr>
          <p:cNvPr id="50" name="Rectangle 49">
            <a:extLst>
              <a:ext uri="{FF2B5EF4-FFF2-40B4-BE49-F238E27FC236}">
                <a16:creationId xmlns:a16="http://schemas.microsoft.com/office/drawing/2014/main" id="{05A8376F-72CA-4B59-9809-6DEC8C9D8CEE}"/>
              </a:ext>
            </a:extLst>
          </p:cNvPr>
          <p:cNvSpPr/>
          <p:nvPr/>
        </p:nvSpPr>
        <p:spPr>
          <a:xfrm>
            <a:off x="463482" y="5798746"/>
            <a:ext cx="9594418" cy="831872"/>
          </a:xfrm>
          <a:prstGeom prst="rect">
            <a:avLst/>
          </a:prstGeom>
          <a:solidFill>
            <a:schemeClr val="bg1"/>
          </a:solidFill>
          <a:ln>
            <a:noFill/>
          </a:ln>
          <a:effectLst>
            <a:outerShdw blurRad="254000" sx="105000" sy="105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1" algn="ctr">
              <a:lnSpc>
                <a:spcPct val="110000"/>
              </a:lnSpc>
            </a:pPr>
            <a:r>
              <a:rPr lang="en-US" sz="1600" dirty="0">
                <a:solidFill>
                  <a:schemeClr val="tx1">
                    <a:lumMod val="50000"/>
                  </a:schemeClr>
                </a:solidFill>
                <a:latin typeface="Roboto Condensed Light" panose="02000000000000000000" pitchFamily="2" charset="0"/>
                <a:ea typeface="Roboto Condensed Light" panose="02000000000000000000" pitchFamily="2" charset="0"/>
              </a:rPr>
              <a:t>Information security risk tolerance is the degree of potential negative impact an organization is willing to accept to its systems and data from a security incident to achieve its strategic goals.</a:t>
            </a:r>
          </a:p>
        </p:txBody>
      </p:sp>
      <p:grpSp>
        <p:nvGrpSpPr>
          <p:cNvPr id="30" name="Group 6">
            <a:extLst>
              <a:ext uri="{FF2B5EF4-FFF2-40B4-BE49-F238E27FC236}">
                <a16:creationId xmlns:a16="http://schemas.microsoft.com/office/drawing/2014/main" id="{28EA201B-1901-4FB0-A18E-15719EDE80AE}"/>
              </a:ext>
            </a:extLst>
          </p:cNvPr>
          <p:cNvGrpSpPr/>
          <p:nvPr/>
        </p:nvGrpSpPr>
        <p:grpSpPr>
          <a:xfrm>
            <a:off x="7925596" y="1526643"/>
            <a:ext cx="3893542" cy="3429886"/>
            <a:chOff x="6023406" y="1230841"/>
            <a:chExt cx="2729825" cy="2594744"/>
          </a:xfrm>
        </p:grpSpPr>
        <p:grpSp>
          <p:nvGrpSpPr>
            <p:cNvPr id="51" name="Group 7">
              <a:extLst>
                <a:ext uri="{FF2B5EF4-FFF2-40B4-BE49-F238E27FC236}">
                  <a16:creationId xmlns:a16="http://schemas.microsoft.com/office/drawing/2014/main" id="{5DDCB012-08FB-41BF-A368-D42A117C3877}"/>
                </a:ext>
              </a:extLst>
            </p:cNvPr>
            <p:cNvGrpSpPr/>
            <p:nvPr/>
          </p:nvGrpSpPr>
          <p:grpSpPr>
            <a:xfrm>
              <a:off x="6023406" y="1230841"/>
              <a:ext cx="2729825" cy="2594744"/>
              <a:chOff x="6023406" y="1230841"/>
              <a:chExt cx="2729825" cy="2594744"/>
            </a:xfrm>
          </p:grpSpPr>
          <p:cxnSp>
            <p:nvCxnSpPr>
              <p:cNvPr id="53" name="Straight Connector 13">
                <a:extLst>
                  <a:ext uri="{FF2B5EF4-FFF2-40B4-BE49-F238E27FC236}">
                    <a16:creationId xmlns:a16="http://schemas.microsoft.com/office/drawing/2014/main" id="{044F1F7C-714E-45B7-AF52-14F584F9E1AB}"/>
                  </a:ext>
                </a:extLst>
              </p:cNvPr>
              <p:cNvCxnSpPr/>
              <p:nvPr/>
            </p:nvCxnSpPr>
            <p:spPr>
              <a:xfrm>
                <a:off x="6283569" y="1461477"/>
                <a:ext cx="0" cy="210233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14">
                <a:extLst>
                  <a:ext uri="{FF2B5EF4-FFF2-40B4-BE49-F238E27FC236}">
                    <a16:creationId xmlns:a16="http://schemas.microsoft.com/office/drawing/2014/main" id="{F4FE4CBE-679F-4878-A99C-1E86DBC213A6}"/>
                  </a:ext>
                </a:extLst>
              </p:cNvPr>
              <p:cNvCxnSpPr/>
              <p:nvPr/>
            </p:nvCxnSpPr>
            <p:spPr>
              <a:xfrm flipH="1" flipV="1">
                <a:off x="6283570" y="3573865"/>
                <a:ext cx="2469661" cy="11722"/>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55" name="Arc 21">
                <a:extLst>
                  <a:ext uri="{FF2B5EF4-FFF2-40B4-BE49-F238E27FC236}">
                    <a16:creationId xmlns:a16="http://schemas.microsoft.com/office/drawing/2014/main" id="{D723789D-6171-4AC2-91B7-FE760E6D788E}"/>
                  </a:ext>
                </a:extLst>
              </p:cNvPr>
              <p:cNvSpPr/>
              <p:nvPr/>
            </p:nvSpPr>
            <p:spPr>
              <a:xfrm rot="10800000">
                <a:off x="6601116" y="1572512"/>
                <a:ext cx="1858728" cy="1772472"/>
              </a:xfrm>
              <a:custGeom>
                <a:avLst/>
                <a:gdLst>
                  <a:gd name="connsiteX0" fmla="*/ 1858827 w 3717654"/>
                  <a:gd name="connsiteY0" fmla="*/ 0 h 3582148"/>
                  <a:gd name="connsiteX1" fmla="*/ 3717554 w 3717654"/>
                  <a:gd name="connsiteY1" fmla="*/ 1772472 h 3582148"/>
                  <a:gd name="connsiteX2" fmla="*/ 1858827 w 3717654"/>
                  <a:gd name="connsiteY2" fmla="*/ 1791074 h 3582148"/>
                  <a:gd name="connsiteX3" fmla="*/ 1858827 w 3717654"/>
                  <a:gd name="connsiteY3" fmla="*/ 0 h 3582148"/>
                  <a:gd name="connsiteX0" fmla="*/ 1858827 w 3717654"/>
                  <a:gd name="connsiteY0" fmla="*/ 0 h 3582148"/>
                  <a:gd name="connsiteX1" fmla="*/ 3717554 w 3717654"/>
                  <a:gd name="connsiteY1" fmla="*/ 1772472 h 3582148"/>
                  <a:gd name="connsiteX0" fmla="*/ 7816 w 1866543"/>
                  <a:gd name="connsiteY0" fmla="*/ 0 h 1772472"/>
                  <a:gd name="connsiteX1" fmla="*/ 1866543 w 1866543"/>
                  <a:gd name="connsiteY1" fmla="*/ 1772472 h 1772472"/>
                  <a:gd name="connsiteX2" fmla="*/ 0 w 1866543"/>
                  <a:gd name="connsiteY2" fmla="*/ 1767628 h 1772472"/>
                  <a:gd name="connsiteX3" fmla="*/ 7816 w 1866543"/>
                  <a:gd name="connsiteY3" fmla="*/ 0 h 1772472"/>
                  <a:gd name="connsiteX0" fmla="*/ 7816 w 1866543"/>
                  <a:gd name="connsiteY0" fmla="*/ 0 h 1772472"/>
                  <a:gd name="connsiteX1" fmla="*/ 1866543 w 1866543"/>
                  <a:gd name="connsiteY1" fmla="*/ 1772472 h 1772472"/>
                  <a:gd name="connsiteX0" fmla="*/ 1 w 1858728"/>
                  <a:gd name="connsiteY0" fmla="*/ 0 h 1772472"/>
                  <a:gd name="connsiteX1" fmla="*/ 1858728 w 1858728"/>
                  <a:gd name="connsiteY1" fmla="*/ 1772472 h 1772472"/>
                  <a:gd name="connsiteX2" fmla="*/ 0 w 1858728"/>
                  <a:gd name="connsiteY2" fmla="*/ 1767628 h 1772472"/>
                  <a:gd name="connsiteX3" fmla="*/ 1 w 1858728"/>
                  <a:gd name="connsiteY3" fmla="*/ 0 h 1772472"/>
                  <a:gd name="connsiteX0" fmla="*/ 1 w 1858728"/>
                  <a:gd name="connsiteY0" fmla="*/ 0 h 1772472"/>
                  <a:gd name="connsiteX1" fmla="*/ 1858728 w 1858728"/>
                  <a:gd name="connsiteY1" fmla="*/ 1772472 h 1772472"/>
                </a:gdLst>
                <a:ahLst/>
                <a:cxnLst>
                  <a:cxn ang="0">
                    <a:pos x="connsiteX0" y="connsiteY0"/>
                  </a:cxn>
                  <a:cxn ang="0">
                    <a:pos x="connsiteX1" y="connsiteY1"/>
                  </a:cxn>
                </a:cxnLst>
                <a:rect l="l" t="t" r="r" b="b"/>
                <a:pathLst>
                  <a:path w="1858728" h="1772472" stroke="0" extrusionOk="0">
                    <a:moveTo>
                      <a:pt x="1" y="0"/>
                    </a:moveTo>
                    <a:cubicBezTo>
                      <a:pt x="1019071" y="0"/>
                      <a:pt x="1848144" y="790599"/>
                      <a:pt x="1858728" y="1772472"/>
                    </a:cubicBezTo>
                    <a:lnTo>
                      <a:pt x="0" y="1767628"/>
                    </a:lnTo>
                    <a:cubicBezTo>
                      <a:pt x="0" y="1170603"/>
                      <a:pt x="1" y="597025"/>
                      <a:pt x="1" y="0"/>
                    </a:cubicBezTo>
                    <a:close/>
                  </a:path>
                  <a:path w="1858728" h="1772472" fill="none">
                    <a:moveTo>
                      <a:pt x="1" y="0"/>
                    </a:moveTo>
                    <a:cubicBezTo>
                      <a:pt x="1019071" y="0"/>
                      <a:pt x="1848144" y="790599"/>
                      <a:pt x="1858728" y="1772472"/>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56" name="TextBox 16">
                <a:extLst>
                  <a:ext uri="{FF2B5EF4-FFF2-40B4-BE49-F238E27FC236}">
                    <a16:creationId xmlns:a16="http://schemas.microsoft.com/office/drawing/2014/main" id="{A58FD60B-2E79-414E-9B6B-E21F45D63202}"/>
                  </a:ext>
                </a:extLst>
              </p:cNvPr>
              <p:cNvSpPr txBox="1"/>
              <p:nvPr/>
            </p:nvSpPr>
            <p:spPr>
              <a:xfrm>
                <a:off x="7121548" y="3578225"/>
                <a:ext cx="548282" cy="247360"/>
              </a:xfrm>
              <a:prstGeom prst="rect">
                <a:avLst/>
              </a:prstGeom>
            </p:spPr>
            <p:txBody>
              <a:bodyPr wrap="none" rtlCol="0">
                <a:spAutoFit/>
              </a:bodyPr>
              <a:lstStyle/>
              <a:p>
                <a:r>
                  <a:rPr lang="en-CA" sz="1400" dirty="0">
                    <a:solidFill>
                      <a:schemeClr val="tx1">
                        <a:lumMod val="50000"/>
                      </a:schemeClr>
                    </a:solidFill>
                    <a:latin typeface="Exo DemiBold" panose="02000703000000000000" pitchFamily="2" charset="0"/>
                  </a:rPr>
                  <a:t>Impact</a:t>
                </a:r>
              </a:p>
            </p:txBody>
          </p:sp>
          <p:sp>
            <p:nvSpPr>
              <p:cNvPr id="57" name="TextBox 18">
                <a:extLst>
                  <a:ext uri="{FF2B5EF4-FFF2-40B4-BE49-F238E27FC236}">
                    <a16:creationId xmlns:a16="http://schemas.microsoft.com/office/drawing/2014/main" id="{AD97205E-66C5-4CCE-BD38-0EA040FCA8A8}"/>
                  </a:ext>
                </a:extLst>
              </p:cNvPr>
              <p:cNvSpPr txBox="1"/>
              <p:nvPr/>
            </p:nvSpPr>
            <p:spPr>
              <a:xfrm rot="16200000">
                <a:off x="5710819" y="2398383"/>
                <a:ext cx="854421" cy="229247"/>
              </a:xfrm>
              <a:prstGeom prst="rect">
                <a:avLst/>
              </a:prstGeom>
            </p:spPr>
            <p:txBody>
              <a:bodyPr wrap="none" rtlCol="0">
                <a:spAutoFit/>
              </a:bodyPr>
              <a:lstStyle/>
              <a:p>
                <a:r>
                  <a:rPr lang="en-CA" sz="1400" dirty="0">
                    <a:solidFill>
                      <a:schemeClr val="tx1">
                        <a:lumMod val="50000"/>
                      </a:schemeClr>
                    </a:solidFill>
                    <a:latin typeface="Exo DemiBold" panose="02000703000000000000" pitchFamily="2" charset="0"/>
                  </a:rPr>
                  <a:t>Probability</a:t>
                </a:r>
              </a:p>
            </p:txBody>
          </p:sp>
          <p:sp>
            <p:nvSpPr>
              <p:cNvPr id="58" name="TextBox 19">
                <a:extLst>
                  <a:ext uri="{FF2B5EF4-FFF2-40B4-BE49-F238E27FC236}">
                    <a16:creationId xmlns:a16="http://schemas.microsoft.com/office/drawing/2014/main" id="{15D0F733-F503-4294-9094-DDEC63138D61}"/>
                  </a:ext>
                </a:extLst>
              </p:cNvPr>
              <p:cNvSpPr txBox="1"/>
              <p:nvPr/>
            </p:nvSpPr>
            <p:spPr>
              <a:xfrm>
                <a:off x="6771622" y="1230841"/>
                <a:ext cx="1403182" cy="247360"/>
              </a:xfrm>
              <a:prstGeom prst="rect">
                <a:avLst/>
              </a:prstGeom>
            </p:spPr>
            <p:txBody>
              <a:bodyPr wrap="none" rtlCol="0">
                <a:spAutoFit/>
              </a:bodyPr>
              <a:lstStyle/>
              <a:p>
                <a:pPr algn="ctr"/>
                <a:r>
                  <a:rPr lang="en-CA" sz="1400" b="1" dirty="0">
                    <a:solidFill>
                      <a:schemeClr val="tx1">
                        <a:lumMod val="50000"/>
                      </a:schemeClr>
                    </a:solidFill>
                    <a:latin typeface="Exo DemiBold" panose="02000703000000000000" pitchFamily="2" charset="0"/>
                  </a:rPr>
                  <a:t>Risk Tolerance Curve</a:t>
                </a:r>
              </a:p>
            </p:txBody>
          </p:sp>
          <p:sp>
            <p:nvSpPr>
              <p:cNvPr id="59" name="TextBox 37">
                <a:extLst>
                  <a:ext uri="{FF2B5EF4-FFF2-40B4-BE49-F238E27FC236}">
                    <a16:creationId xmlns:a16="http://schemas.microsoft.com/office/drawing/2014/main" id="{3EC13A80-B2B7-485B-A00E-AA3080D4C811}"/>
                  </a:ext>
                </a:extLst>
              </p:cNvPr>
              <p:cNvSpPr txBox="1"/>
              <p:nvPr/>
            </p:nvSpPr>
            <p:spPr>
              <a:xfrm>
                <a:off x="6283569" y="3108242"/>
                <a:ext cx="1066099" cy="222623"/>
              </a:xfrm>
              <a:prstGeom prst="rect">
                <a:avLst/>
              </a:prstGeom>
            </p:spPr>
            <p:txBody>
              <a:bodyPr wrap="square" rtlCol="0">
                <a:spAutoFit/>
              </a:bodyPr>
              <a:lstStyle/>
              <a:p>
                <a:pPr algn="ctr"/>
                <a:r>
                  <a:rPr lang="en-CA" sz="1200" b="1" dirty="0">
                    <a:solidFill>
                      <a:schemeClr val="tx1">
                        <a:lumMod val="50000"/>
                      </a:schemeClr>
                    </a:solidFill>
                    <a:latin typeface="Exo Light" panose="02000303000000000000" pitchFamily="2" charset="0"/>
                  </a:rPr>
                  <a:t>Accept the risk</a:t>
                </a:r>
              </a:p>
            </p:txBody>
          </p:sp>
          <p:sp>
            <p:nvSpPr>
              <p:cNvPr id="60" name="TextBox 38">
                <a:extLst>
                  <a:ext uri="{FF2B5EF4-FFF2-40B4-BE49-F238E27FC236}">
                    <a16:creationId xmlns:a16="http://schemas.microsoft.com/office/drawing/2014/main" id="{40441BF3-BF46-4031-B2EE-E7F484DC3CCC}"/>
                  </a:ext>
                </a:extLst>
              </p:cNvPr>
              <p:cNvSpPr txBox="1"/>
              <p:nvPr/>
            </p:nvSpPr>
            <p:spPr>
              <a:xfrm>
                <a:off x="7447813" y="1982096"/>
                <a:ext cx="1278100" cy="222623"/>
              </a:xfrm>
              <a:prstGeom prst="rect">
                <a:avLst/>
              </a:prstGeom>
            </p:spPr>
            <p:txBody>
              <a:bodyPr wrap="square" rtlCol="0">
                <a:spAutoFit/>
              </a:bodyPr>
              <a:lstStyle/>
              <a:p>
                <a:pPr algn="ctr"/>
                <a:r>
                  <a:rPr lang="en-CA" sz="1200" b="1" dirty="0">
                    <a:solidFill>
                      <a:schemeClr val="tx1">
                        <a:lumMod val="50000"/>
                      </a:schemeClr>
                    </a:solidFill>
                    <a:latin typeface="Exo Light" panose="02000303000000000000" pitchFamily="2" charset="0"/>
                  </a:rPr>
                  <a:t>Do not accept the risk</a:t>
                </a:r>
              </a:p>
            </p:txBody>
          </p:sp>
        </p:grpSp>
        <p:sp>
          <p:nvSpPr>
            <p:cNvPr id="52" name="TextBox 12">
              <a:extLst>
                <a:ext uri="{FF2B5EF4-FFF2-40B4-BE49-F238E27FC236}">
                  <a16:creationId xmlns:a16="http://schemas.microsoft.com/office/drawing/2014/main" id="{06BCDB32-051A-4728-BE7F-B91EC38994D4}"/>
                </a:ext>
              </a:extLst>
            </p:cNvPr>
            <p:cNvSpPr txBox="1"/>
            <p:nvPr/>
          </p:nvSpPr>
          <p:spPr>
            <a:xfrm rot="2693090">
              <a:off x="6759776" y="2508680"/>
              <a:ext cx="884989" cy="222623"/>
            </a:xfrm>
            <a:custGeom>
              <a:avLst/>
              <a:gdLst>
                <a:gd name="connsiteX0" fmla="*/ 0 w 1037463"/>
                <a:gd name="connsiteY0" fmla="*/ 0 h 246221"/>
                <a:gd name="connsiteX1" fmla="*/ 1037463 w 1037463"/>
                <a:gd name="connsiteY1" fmla="*/ 0 h 246221"/>
                <a:gd name="connsiteX2" fmla="*/ 1037463 w 1037463"/>
                <a:gd name="connsiteY2" fmla="*/ 246221 h 246221"/>
                <a:gd name="connsiteX3" fmla="*/ 0 w 1037463"/>
                <a:gd name="connsiteY3" fmla="*/ 246221 h 246221"/>
                <a:gd name="connsiteX4" fmla="*/ 0 w 1037463"/>
                <a:gd name="connsiteY4" fmla="*/ 0 h 246221"/>
                <a:gd name="connsiteX0" fmla="*/ 0 w 1037463"/>
                <a:gd name="connsiteY0" fmla="*/ 0 h 338629"/>
                <a:gd name="connsiteX1" fmla="*/ 1037463 w 1037463"/>
                <a:gd name="connsiteY1" fmla="*/ 0 h 338629"/>
                <a:gd name="connsiteX2" fmla="*/ 1037463 w 1037463"/>
                <a:gd name="connsiteY2" fmla="*/ 246221 h 338629"/>
                <a:gd name="connsiteX3" fmla="*/ 510276 w 1037463"/>
                <a:gd name="connsiteY3" fmla="*/ 338513 h 338629"/>
                <a:gd name="connsiteX4" fmla="*/ 0 w 1037463"/>
                <a:gd name="connsiteY4" fmla="*/ 246221 h 338629"/>
                <a:gd name="connsiteX5" fmla="*/ 0 w 1037463"/>
                <a:gd name="connsiteY5" fmla="*/ 0 h 338629"/>
                <a:gd name="connsiteX0" fmla="*/ 0 w 1037463"/>
                <a:gd name="connsiteY0" fmla="*/ 130 h 338759"/>
                <a:gd name="connsiteX1" fmla="*/ 458678 w 1037463"/>
                <a:gd name="connsiteY1" fmla="*/ 67393 h 338759"/>
                <a:gd name="connsiteX2" fmla="*/ 1037463 w 1037463"/>
                <a:gd name="connsiteY2" fmla="*/ 130 h 338759"/>
                <a:gd name="connsiteX3" fmla="*/ 1037463 w 1037463"/>
                <a:gd name="connsiteY3" fmla="*/ 246351 h 338759"/>
                <a:gd name="connsiteX4" fmla="*/ 510276 w 1037463"/>
                <a:gd name="connsiteY4" fmla="*/ 338643 h 338759"/>
                <a:gd name="connsiteX5" fmla="*/ 0 w 1037463"/>
                <a:gd name="connsiteY5" fmla="*/ 246351 h 338759"/>
                <a:gd name="connsiteX6" fmla="*/ 0 w 1037463"/>
                <a:gd name="connsiteY6" fmla="*/ 130 h 338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463" h="338759">
                  <a:moveTo>
                    <a:pt x="0" y="130"/>
                  </a:moveTo>
                  <a:cubicBezTo>
                    <a:pt x="147730" y="-3531"/>
                    <a:pt x="310948" y="71054"/>
                    <a:pt x="458678" y="67393"/>
                  </a:cubicBezTo>
                  <a:lnTo>
                    <a:pt x="1037463" y="130"/>
                  </a:lnTo>
                  <a:lnTo>
                    <a:pt x="1037463" y="246351"/>
                  </a:lnTo>
                  <a:cubicBezTo>
                    <a:pt x="861804" y="242353"/>
                    <a:pt x="685935" y="342641"/>
                    <a:pt x="510276" y="338643"/>
                  </a:cubicBezTo>
                  <a:lnTo>
                    <a:pt x="0" y="246351"/>
                  </a:lnTo>
                  <a:lnTo>
                    <a:pt x="0" y="130"/>
                  </a:lnTo>
                  <a:close/>
                </a:path>
              </a:pathLst>
            </a:custGeom>
          </p:spPr>
          <p:txBody>
            <a:bodyPr wrap="none" rtlCol="0">
              <a:spAutoFit/>
            </a:bodyPr>
            <a:lstStyle/>
            <a:p>
              <a:r>
                <a:rPr lang="en-CA" sz="1200" i="1" dirty="0">
                  <a:solidFill>
                    <a:schemeClr val="tx1">
                      <a:lumMod val="50000"/>
                    </a:schemeClr>
                  </a:solidFill>
                  <a:latin typeface="Exo Light" panose="02000303000000000000" pitchFamily="2" charset="0"/>
                </a:rPr>
                <a:t>Risk Tolerance</a:t>
              </a:r>
            </a:p>
          </p:txBody>
        </p:sp>
      </p:grpSp>
      <p:sp>
        <p:nvSpPr>
          <p:cNvPr id="61" name="Rectangle 61">
            <a:extLst>
              <a:ext uri="{FF2B5EF4-FFF2-40B4-BE49-F238E27FC236}">
                <a16:creationId xmlns:a16="http://schemas.microsoft.com/office/drawing/2014/main" id="{5E953C60-F72F-4FC5-ACA1-8240B27A67A4}"/>
              </a:ext>
            </a:extLst>
          </p:cNvPr>
          <p:cNvSpPr/>
          <p:nvPr/>
        </p:nvSpPr>
        <p:spPr>
          <a:xfrm>
            <a:off x="354105" y="1372430"/>
            <a:ext cx="7442871" cy="4539704"/>
          </a:xfrm>
          <a:prstGeom prst="rect">
            <a:avLst/>
          </a:prstGeom>
        </p:spPr>
        <p:txBody>
          <a:bodyPr wrap="square">
            <a:spAutoFit/>
          </a:bodyPr>
          <a:lstStyle/>
          <a:p>
            <a:pPr>
              <a:spcBef>
                <a:spcPts val="600"/>
              </a:spcBef>
            </a:pPr>
            <a:r>
              <a:rPr lang="en-CA" sz="1600" b="1" dirty="0">
                <a:latin typeface="Roboto Condensed Light" panose="02000000000000000000" pitchFamily="2" charset="0"/>
                <a:ea typeface="Roboto Condensed Light" panose="02000000000000000000" pitchFamily="2" charset="0"/>
                <a:cs typeface="Times New Roman" panose="02020603050405020304" pitchFamily="18" charset="0"/>
              </a:rPr>
              <a:t>Upper management often asks security leaders the question: Are we secure enough?</a:t>
            </a:r>
          </a:p>
          <a:p>
            <a:pPr>
              <a:spcBef>
                <a:spcPts val="600"/>
              </a:spcBef>
            </a:pPr>
            <a:r>
              <a:rPr lang="en-CA" sz="1600" dirty="0">
                <a:latin typeface="Roboto Condensed Light" panose="02000000000000000000" pitchFamily="2" charset="0"/>
                <a:ea typeface="Roboto Condensed Light" panose="02000000000000000000" pitchFamily="2" charset="0"/>
                <a:cs typeface="Times New Roman" panose="02020603050405020304" pitchFamily="18" charset="0"/>
              </a:rPr>
              <a:t>As a security leader, there is one prerequisite question that must be answered before you can address this: To</a:t>
            </a:r>
            <a:r>
              <a:rPr lang="en-US" sz="1600" dirty="0">
                <a:latin typeface="Roboto Condensed Light" panose="02000000000000000000" pitchFamily="2" charset="0"/>
                <a:ea typeface="Roboto Condensed Light" panose="02000000000000000000" pitchFamily="2" charset="0"/>
                <a:cs typeface="Times New Roman" panose="02020603050405020304" pitchFamily="18" charset="0"/>
              </a:rPr>
              <a:t> what degree does my organization want me to secure things?</a:t>
            </a:r>
          </a:p>
          <a:p>
            <a:pPr>
              <a:spcBef>
                <a:spcPts val="600"/>
              </a:spcBef>
            </a:pPr>
            <a:r>
              <a:rPr lang="en-CA" sz="1600" dirty="0">
                <a:latin typeface="Roboto Condensed Light" panose="02000000000000000000" pitchFamily="2" charset="0"/>
                <a:ea typeface="Roboto Condensed Light" panose="02000000000000000000" pitchFamily="2" charset="0"/>
              </a:rPr>
              <a:t>Security professionals don’t know – and shouldn’t decide alone – what is enough when it comes to security. The business needs to tell security professionals when to stop securing things because it is an impediment to functionality, security is becoming too costly, or there are other competing priorities.</a:t>
            </a:r>
          </a:p>
          <a:p>
            <a:pPr>
              <a:spcBef>
                <a:spcPts val="600"/>
              </a:spcBef>
            </a:pPr>
            <a:r>
              <a:rPr lang="en-US" sz="1600" b="1" dirty="0">
                <a:latin typeface="Roboto Condensed Light" panose="02000000000000000000" pitchFamily="2" charset="0"/>
                <a:ea typeface="Roboto Condensed Light" panose="02000000000000000000" pitchFamily="2" charset="0"/>
                <a:cs typeface="Times New Roman" panose="02020603050405020304" pitchFamily="18" charset="0"/>
              </a:rPr>
              <a:t>A formalized risk tolerance level will:</a:t>
            </a:r>
          </a:p>
          <a:p>
            <a:pPr marL="285750" indent="-285750">
              <a:spcBef>
                <a:spcPts val="600"/>
              </a:spcBef>
              <a:buFont typeface="Arial" panose="020B0604020202020204" pitchFamily="34" charset="0"/>
              <a:buChar char="•"/>
            </a:pPr>
            <a:r>
              <a:rPr lang="en-US" sz="1600" dirty="0">
                <a:latin typeface="Roboto Condensed Light" panose="02000000000000000000" pitchFamily="2" charset="0"/>
                <a:ea typeface="Roboto Condensed Light" panose="02000000000000000000" pitchFamily="2" charset="0"/>
              </a:rPr>
              <a:t>Support risk-based security decisions that align with business goals.</a:t>
            </a:r>
          </a:p>
          <a:p>
            <a:pPr marL="285750" indent="-285750">
              <a:spcBef>
                <a:spcPts val="600"/>
              </a:spcBef>
              <a:buFont typeface="Arial" panose="020B0604020202020204" pitchFamily="34" charset="0"/>
              <a:buChar char="•"/>
            </a:pPr>
            <a:r>
              <a:rPr lang="en-US" sz="1600" dirty="0">
                <a:latin typeface="Roboto Condensed Light" panose="02000000000000000000" pitchFamily="2" charset="0"/>
                <a:ea typeface="Roboto Condensed Light" panose="02000000000000000000" pitchFamily="2" charset="0"/>
              </a:rPr>
              <a:t>Provide a rationale for security initiatives that will be meaningful to executives and stakeholders.</a:t>
            </a:r>
          </a:p>
          <a:p>
            <a:pPr marL="285750" indent="-285750">
              <a:spcBef>
                <a:spcPts val="600"/>
              </a:spcBef>
              <a:buFont typeface="Arial" panose="020B0604020202020204" pitchFamily="34" charset="0"/>
              <a:buChar char="•"/>
            </a:pPr>
            <a:r>
              <a:rPr lang="en-US" sz="1600" dirty="0">
                <a:latin typeface="Roboto Condensed Light" panose="02000000000000000000" pitchFamily="2" charset="0"/>
                <a:ea typeface="Roboto Condensed Light" panose="02000000000000000000" pitchFamily="2" charset="0"/>
              </a:rPr>
              <a:t>Generate transparency in decision making as it pertains to operational and investment strategies.</a:t>
            </a:r>
          </a:p>
          <a:p>
            <a:pPr marL="285750" indent="-285750">
              <a:spcBef>
                <a:spcPts val="600"/>
              </a:spcBef>
              <a:buFont typeface="Arial" panose="020B0604020202020204" pitchFamily="34" charset="0"/>
              <a:buChar char="•"/>
            </a:pPr>
            <a:r>
              <a:rPr lang="en-US" sz="1600" dirty="0">
                <a:latin typeface="Roboto Condensed Light" panose="02000000000000000000" pitchFamily="2" charset="0"/>
                <a:ea typeface="Roboto Condensed Light" panose="02000000000000000000" pitchFamily="2" charset="0"/>
              </a:rPr>
              <a:t>Support risk monitoring through the measurement of inherent risk and residual risk exposure to support determination of appropriate monitoring.</a:t>
            </a:r>
          </a:p>
          <a:p>
            <a:endParaRPr lang="en-CA" sz="1400" b="1" dirty="0">
              <a:solidFill>
                <a:schemeClr val="accent1"/>
              </a:solidFill>
              <a:latin typeface="Exo DemiBold" panose="02000703000000000000" pitchFamily="2" charset="0"/>
              <a:ea typeface="Roboto Condensed Light" panose="02000000000000000000" pitchFamily="2" charset="0"/>
            </a:endParaRPr>
          </a:p>
        </p:txBody>
      </p:sp>
    </p:spTree>
    <p:extLst>
      <p:ext uri="{BB962C8B-B14F-4D97-AF65-F5344CB8AC3E}">
        <p14:creationId xmlns:p14="http://schemas.microsoft.com/office/powerpoint/2010/main" val="1267032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E6E8AF-AA02-8A45-8B51-0888B0C66904}"/>
              </a:ext>
            </a:extLst>
          </p:cNvPr>
          <p:cNvSpPr>
            <a:spLocks noGrp="1"/>
          </p:cNvSpPr>
          <p:nvPr>
            <p:ph type="title"/>
          </p:nvPr>
        </p:nvSpPr>
        <p:spPr>
          <a:xfrm>
            <a:off x="354106" y="530021"/>
            <a:ext cx="11305288" cy="692189"/>
          </a:xfrm>
        </p:spPr>
        <p:txBody>
          <a:bodyPr/>
          <a:lstStyle/>
          <a:p>
            <a:r>
              <a:rPr lang="en-CA" dirty="0">
                <a:solidFill>
                  <a:schemeClr val="bg2">
                    <a:lumMod val="50000"/>
                  </a:schemeClr>
                </a:solidFill>
              </a:rPr>
              <a:t>Risk tolerance descriptions</a:t>
            </a:r>
            <a:endParaRPr lang="en-US" dirty="0"/>
          </a:p>
        </p:txBody>
      </p:sp>
      <p:grpSp>
        <p:nvGrpSpPr>
          <p:cNvPr id="30" name="Group 29">
            <a:extLst>
              <a:ext uri="{FF2B5EF4-FFF2-40B4-BE49-F238E27FC236}">
                <a16:creationId xmlns:a16="http://schemas.microsoft.com/office/drawing/2014/main" id="{1D29A79B-727A-4C13-927C-C638CF17C83C}"/>
              </a:ext>
            </a:extLst>
          </p:cNvPr>
          <p:cNvGrpSpPr/>
          <p:nvPr/>
        </p:nvGrpSpPr>
        <p:grpSpPr>
          <a:xfrm>
            <a:off x="4344194" y="1222208"/>
            <a:ext cx="3505200" cy="5166034"/>
            <a:chOff x="4420140" y="1755023"/>
            <a:chExt cx="2736380" cy="3938829"/>
          </a:xfrm>
        </p:grpSpPr>
        <p:sp>
          <p:nvSpPr>
            <p:cNvPr id="34" name="Rectangle 33">
              <a:extLst>
                <a:ext uri="{FF2B5EF4-FFF2-40B4-BE49-F238E27FC236}">
                  <a16:creationId xmlns:a16="http://schemas.microsoft.com/office/drawing/2014/main" id="{AE79313D-0FDC-4A77-84CF-95BC5112500D}"/>
                </a:ext>
              </a:extLst>
            </p:cNvPr>
            <p:cNvSpPr/>
            <p:nvPr/>
          </p:nvSpPr>
          <p:spPr>
            <a:xfrm>
              <a:off x="4420140" y="1755023"/>
              <a:ext cx="2736380" cy="337845"/>
            </a:xfrm>
            <a:prstGeom prst="rect">
              <a:avLst/>
            </a:prstGeom>
            <a:solidFill>
              <a:srgbClr val="FFC0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Exo DemiBold" panose="02000703000000000000" pitchFamily="2" charset="0"/>
                </a:rPr>
                <a:t>Moderate </a:t>
              </a:r>
            </a:p>
          </p:txBody>
        </p:sp>
        <p:sp>
          <p:nvSpPr>
            <p:cNvPr id="35" name="TextBox 34">
              <a:extLst>
                <a:ext uri="{FF2B5EF4-FFF2-40B4-BE49-F238E27FC236}">
                  <a16:creationId xmlns:a16="http://schemas.microsoft.com/office/drawing/2014/main" id="{E1BBF5B3-ADE6-4871-8C53-56D870236494}"/>
                </a:ext>
              </a:extLst>
            </p:cNvPr>
            <p:cNvSpPr txBox="1"/>
            <p:nvPr/>
          </p:nvSpPr>
          <p:spPr>
            <a:xfrm>
              <a:off x="4420140" y="2098197"/>
              <a:ext cx="2736380" cy="3595655"/>
            </a:xfrm>
            <a:prstGeom prst="rect">
              <a:avLst/>
            </a:prstGeom>
            <a:noFill/>
            <a:ln w="19050">
              <a:solidFill>
                <a:srgbClr val="FFC000"/>
              </a:solidFill>
            </a:ln>
          </p:spPr>
          <p:txBody>
            <a:bodyPr wrap="square" rtlCol="0">
              <a:noAutofit/>
            </a:bodyPr>
            <a:lstStyle/>
            <a:p>
              <a:pPr marL="171450" indent="-171450">
                <a:spcBef>
                  <a:spcPts val="600"/>
                </a:spcBef>
                <a:buFont typeface="Arial" panose="020B0604020202020204" pitchFamily="34" charset="0"/>
                <a:buChar char="•"/>
              </a:pPr>
              <a:r>
                <a:rPr lang="en-US" sz="1600" dirty="0">
                  <a:latin typeface="Roboto Condensed Light" panose="02000000000000000000" pitchFamily="2" charset="0"/>
                  <a:ea typeface="Roboto Condensed Light" panose="02000000000000000000" pitchFamily="2" charset="0"/>
                </a:rPr>
                <a:t>Organizations with medium risk tolerances are often found in industries with moderate levels of security risk, such as Local Government, Education, or Retail and wholesale</a:t>
              </a:r>
            </a:p>
            <a:p>
              <a:pPr marL="171450" indent="-171450">
                <a:spcBef>
                  <a:spcPts val="600"/>
                </a:spcBef>
                <a:buFont typeface="Arial" panose="020B0604020202020204" pitchFamily="34" charset="0"/>
                <a:buChar char="•"/>
              </a:pPr>
              <a:r>
                <a:rPr lang="en-US" sz="1600" dirty="0">
                  <a:latin typeface="Roboto Condensed Light" panose="02000000000000000000" pitchFamily="2" charset="0"/>
                  <a:ea typeface="Roboto Condensed Light" panose="02000000000000000000" pitchFamily="2" charset="0"/>
                </a:rPr>
                <a:t>A medium risk tolerance may be appropriate for organizations that store and process some sensitive data, have a modest number of compliance obligations, and where customer expectations for security tend to be implicit rather than explicit.</a:t>
              </a:r>
            </a:p>
          </p:txBody>
        </p:sp>
      </p:grpSp>
      <p:grpSp>
        <p:nvGrpSpPr>
          <p:cNvPr id="36" name="Group 35">
            <a:extLst>
              <a:ext uri="{FF2B5EF4-FFF2-40B4-BE49-F238E27FC236}">
                <a16:creationId xmlns:a16="http://schemas.microsoft.com/office/drawing/2014/main" id="{B0FB0D4D-E7F6-47CB-9142-A9898AAE85D3}"/>
              </a:ext>
            </a:extLst>
          </p:cNvPr>
          <p:cNvGrpSpPr/>
          <p:nvPr/>
        </p:nvGrpSpPr>
        <p:grpSpPr>
          <a:xfrm>
            <a:off x="8230394" y="1222210"/>
            <a:ext cx="3488044" cy="5166039"/>
            <a:chOff x="7318360" y="1755021"/>
            <a:chExt cx="2725874" cy="3938831"/>
          </a:xfrm>
        </p:grpSpPr>
        <p:sp>
          <p:nvSpPr>
            <p:cNvPr id="37" name="TextBox 36">
              <a:extLst>
                <a:ext uri="{FF2B5EF4-FFF2-40B4-BE49-F238E27FC236}">
                  <a16:creationId xmlns:a16="http://schemas.microsoft.com/office/drawing/2014/main" id="{00D9CE65-CAAF-40E1-8F1A-54E8013F26CA}"/>
                </a:ext>
              </a:extLst>
            </p:cNvPr>
            <p:cNvSpPr txBox="1"/>
            <p:nvPr/>
          </p:nvSpPr>
          <p:spPr>
            <a:xfrm>
              <a:off x="7318411" y="2092866"/>
              <a:ext cx="2725823" cy="3600986"/>
            </a:xfrm>
            <a:prstGeom prst="rect">
              <a:avLst/>
            </a:prstGeom>
            <a:noFill/>
            <a:ln w="19050">
              <a:solidFill>
                <a:srgbClr val="E12628"/>
              </a:solidFill>
            </a:ln>
          </p:spPr>
          <p:txBody>
            <a:bodyPr wrap="square" rtlCol="0">
              <a:noAutofit/>
            </a:bodyPr>
            <a:lstStyle/>
            <a:p>
              <a:pPr marL="171450" indent="-171450">
                <a:spcBef>
                  <a:spcPts val="600"/>
                </a:spcBef>
                <a:buFont typeface="Arial" panose="020B0604020202020204" pitchFamily="34" charset="0"/>
                <a:buChar char="•"/>
              </a:pPr>
              <a:r>
                <a:rPr lang="en-US" sz="1600" dirty="0">
                  <a:latin typeface="Roboto Condensed Light" panose="02000000000000000000" pitchFamily="2" charset="0"/>
                  <a:ea typeface="Roboto Condensed Light" panose="02000000000000000000" pitchFamily="2" charset="0"/>
                </a:rPr>
                <a:t>Organizations with low risk tolerances are often found in industries with elevated security risk, such as Financial Services, Federal Governments, or Defense Contractors.</a:t>
              </a:r>
            </a:p>
            <a:p>
              <a:pPr marL="171450" indent="-171450">
                <a:spcBef>
                  <a:spcPts val="600"/>
                </a:spcBef>
                <a:buFont typeface="Arial" panose="020B0604020202020204" pitchFamily="34" charset="0"/>
                <a:buChar char="•"/>
              </a:pPr>
              <a:r>
                <a:rPr lang="en-US" sz="1600" dirty="0">
                  <a:latin typeface="Roboto Condensed Light" panose="02000000000000000000" pitchFamily="2" charset="0"/>
                  <a:ea typeface="Roboto Condensed Light" panose="02000000000000000000" pitchFamily="2" charset="0"/>
                </a:rPr>
                <a:t>A low risk tolerance may be appropriate for organizations that store very sensitive data, process high-value financial transactions, are highly regulated, and where customers demand strong security controls.</a:t>
              </a:r>
            </a:p>
            <a:p>
              <a:pPr marL="171450" indent="-171450">
                <a:spcBef>
                  <a:spcPts val="600"/>
                </a:spcBef>
                <a:buFont typeface="Arial" panose="020B0604020202020204" pitchFamily="34" charset="0"/>
                <a:buChar char="•"/>
              </a:pPr>
              <a:r>
                <a:rPr lang="en-US" sz="1600" dirty="0">
                  <a:latin typeface="Roboto Condensed Light" panose="02000000000000000000" pitchFamily="2" charset="0"/>
                  <a:ea typeface="Roboto Condensed Light" panose="02000000000000000000" pitchFamily="2" charset="0"/>
                </a:rPr>
                <a:t>Some organizations claim to have a low risk tolerance, but in practice will often allow business units or IT to accept more security risk than would otherwise be permissible. A strong information security program will be required to manage risks to an acceptable level.</a:t>
              </a:r>
              <a:endParaRPr lang="en-CA" sz="1600" dirty="0">
                <a:latin typeface="Roboto Condensed Light" panose="02000000000000000000" pitchFamily="2" charset="0"/>
                <a:ea typeface="Roboto Condensed Light" panose="02000000000000000000" pitchFamily="2" charset="0"/>
              </a:endParaRPr>
            </a:p>
          </p:txBody>
        </p:sp>
        <p:sp>
          <p:nvSpPr>
            <p:cNvPr id="38" name="Rectangle 37">
              <a:extLst>
                <a:ext uri="{FF2B5EF4-FFF2-40B4-BE49-F238E27FC236}">
                  <a16:creationId xmlns:a16="http://schemas.microsoft.com/office/drawing/2014/main" id="{5186464C-2FFB-41B1-A98A-46F8D422ED89}"/>
                </a:ext>
              </a:extLst>
            </p:cNvPr>
            <p:cNvSpPr/>
            <p:nvPr/>
          </p:nvSpPr>
          <p:spPr>
            <a:xfrm>
              <a:off x="7318360" y="1755021"/>
              <a:ext cx="2725874" cy="337845"/>
            </a:xfrm>
            <a:prstGeom prst="rect">
              <a:avLst/>
            </a:prstGeom>
            <a:solidFill>
              <a:srgbClr val="E12628"/>
            </a:solidFill>
            <a:ln w="19050">
              <a:solidFill>
                <a:srgbClr val="E126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Exo DemiBold" panose="02000703000000000000" pitchFamily="2" charset="0"/>
                </a:rPr>
                <a:t>Low </a:t>
              </a:r>
            </a:p>
          </p:txBody>
        </p:sp>
      </p:grpSp>
      <p:grpSp>
        <p:nvGrpSpPr>
          <p:cNvPr id="39" name="Group 38">
            <a:extLst>
              <a:ext uri="{FF2B5EF4-FFF2-40B4-BE49-F238E27FC236}">
                <a16:creationId xmlns:a16="http://schemas.microsoft.com/office/drawing/2014/main" id="{B0CF755E-A6CB-45C4-8AC5-F76025AD1E64}"/>
              </a:ext>
            </a:extLst>
          </p:cNvPr>
          <p:cNvGrpSpPr/>
          <p:nvPr/>
        </p:nvGrpSpPr>
        <p:grpSpPr>
          <a:xfrm>
            <a:off x="485469" y="1222211"/>
            <a:ext cx="3505200" cy="5162797"/>
            <a:chOff x="1363196" y="1755021"/>
            <a:chExt cx="2897485" cy="4278745"/>
          </a:xfrm>
        </p:grpSpPr>
        <p:sp>
          <p:nvSpPr>
            <p:cNvPr id="40" name="TextBox 39">
              <a:extLst>
                <a:ext uri="{FF2B5EF4-FFF2-40B4-BE49-F238E27FC236}">
                  <a16:creationId xmlns:a16="http://schemas.microsoft.com/office/drawing/2014/main" id="{8B9F5CFD-BB99-404B-BB86-86C283E4E8A1}"/>
                </a:ext>
              </a:extLst>
            </p:cNvPr>
            <p:cNvSpPr txBox="1"/>
            <p:nvPr/>
          </p:nvSpPr>
          <p:spPr>
            <a:xfrm>
              <a:off x="1363197" y="2092866"/>
              <a:ext cx="2897484" cy="3940900"/>
            </a:xfrm>
            <a:prstGeom prst="rect">
              <a:avLst/>
            </a:prstGeom>
            <a:noFill/>
            <a:ln w="19050">
              <a:solidFill>
                <a:srgbClr val="06CA28"/>
              </a:solidFill>
            </a:ln>
          </p:spPr>
          <p:txBody>
            <a:bodyPr wrap="square" rtlCol="0">
              <a:spAutoFit/>
            </a:bodyPr>
            <a:lstStyle/>
            <a:p>
              <a:pPr marL="171450" indent="-171450">
                <a:spcBef>
                  <a:spcPts val="600"/>
                </a:spcBef>
                <a:buFont typeface="Arial" panose="020B0604020202020204" pitchFamily="34" charset="0"/>
                <a:buChar char="•"/>
              </a:pPr>
              <a:r>
                <a:rPr lang="en-US" sz="1600" dirty="0">
                  <a:latin typeface="Roboto Condensed Light" panose="02000000000000000000" pitchFamily="2" charset="0"/>
                  <a:ea typeface="Roboto Condensed Light" panose="02000000000000000000" pitchFamily="2" charset="0"/>
                </a:rPr>
                <a:t>Organizations with high risk tolerances are often found in industries with limited security risk, such as Construction, Agriculture and fishing, or Mining.</a:t>
              </a:r>
            </a:p>
            <a:p>
              <a:pPr marL="171450" indent="-171450">
                <a:spcBef>
                  <a:spcPts val="600"/>
                </a:spcBef>
                <a:buFont typeface="Arial" panose="020B0604020202020204" pitchFamily="34" charset="0"/>
                <a:buChar char="•"/>
              </a:pPr>
              <a:r>
                <a:rPr lang="en-US" sz="1600" dirty="0">
                  <a:latin typeface="Roboto Condensed Light" panose="02000000000000000000" pitchFamily="2" charset="0"/>
                  <a:ea typeface="Roboto Condensed Light" panose="02000000000000000000" pitchFamily="2" charset="0"/>
                </a:rPr>
                <a:t>A high risk tolerance may be appropriate for organizations that do not rely on highly sensitive data, have limited compliance obligations, and where their customers do not demand strong security controls. Organizations that are highly focused on innovation and rapid growth may also tend towards a higher risk tolerance.</a:t>
              </a:r>
            </a:p>
            <a:p>
              <a:pPr marL="171450" indent="-171450">
                <a:spcBef>
                  <a:spcPts val="600"/>
                </a:spcBef>
                <a:buFont typeface="Arial" panose="020B0604020202020204" pitchFamily="34" charset="0"/>
                <a:buChar char="•"/>
              </a:pPr>
              <a:r>
                <a:rPr lang="en-US" sz="1600" dirty="0">
                  <a:latin typeface="Roboto Condensed Light" panose="02000000000000000000" pitchFamily="2" charset="0"/>
                  <a:ea typeface="Roboto Condensed Light" panose="02000000000000000000" pitchFamily="2" charset="0"/>
                </a:rPr>
                <a:t>However, many organizations adopt a high risk tolerance by default simply because they have not adequately assessed their risks. </a:t>
              </a:r>
            </a:p>
            <a:p>
              <a:pPr marL="171450" indent="-171450">
                <a:spcBef>
                  <a:spcPts val="600"/>
                </a:spcBef>
                <a:buFont typeface="Arial" panose="020B0604020202020204" pitchFamily="34" charset="0"/>
                <a:buChar char="•"/>
              </a:pPr>
              <a:endParaRPr lang="en-CA" sz="1600" dirty="0">
                <a:latin typeface="Roboto Condensed Light" panose="02000000000000000000" pitchFamily="2" charset="0"/>
                <a:ea typeface="Roboto Condensed Light" panose="02000000000000000000" pitchFamily="2" charset="0"/>
              </a:endParaRPr>
            </a:p>
          </p:txBody>
        </p:sp>
        <p:sp>
          <p:nvSpPr>
            <p:cNvPr id="41" name="Rectangle 40">
              <a:extLst>
                <a:ext uri="{FF2B5EF4-FFF2-40B4-BE49-F238E27FC236}">
                  <a16:creationId xmlns:a16="http://schemas.microsoft.com/office/drawing/2014/main" id="{1248C338-DC98-4216-B0BE-2F0EA641F4E3}"/>
                </a:ext>
              </a:extLst>
            </p:cNvPr>
            <p:cNvSpPr/>
            <p:nvPr/>
          </p:nvSpPr>
          <p:spPr>
            <a:xfrm>
              <a:off x="1363196" y="1755022"/>
              <a:ext cx="2895053" cy="337845"/>
            </a:xfrm>
            <a:prstGeom prst="rect">
              <a:avLst/>
            </a:prstGeom>
            <a:solidFill>
              <a:srgbClr val="06CA28"/>
            </a:solidFill>
            <a:ln w="19050">
              <a:solidFill>
                <a:srgbClr val="06C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t>High </a:t>
              </a:r>
            </a:p>
          </p:txBody>
        </p:sp>
        <p:sp>
          <p:nvSpPr>
            <p:cNvPr id="42" name="Rectangle 41">
              <a:extLst>
                <a:ext uri="{FF2B5EF4-FFF2-40B4-BE49-F238E27FC236}">
                  <a16:creationId xmlns:a16="http://schemas.microsoft.com/office/drawing/2014/main" id="{D641C802-C861-4354-A754-50903E5107DB}"/>
                </a:ext>
              </a:extLst>
            </p:cNvPr>
            <p:cNvSpPr/>
            <p:nvPr/>
          </p:nvSpPr>
          <p:spPr>
            <a:xfrm>
              <a:off x="1365577" y="1755021"/>
              <a:ext cx="2895053" cy="337845"/>
            </a:xfrm>
            <a:prstGeom prst="rect">
              <a:avLst/>
            </a:prstGeom>
            <a:solidFill>
              <a:srgbClr val="06CA28"/>
            </a:solidFill>
            <a:ln w="19050">
              <a:solidFill>
                <a:srgbClr val="06C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Exo DemiBold" panose="02000703000000000000" pitchFamily="2" charset="0"/>
                </a:rPr>
                <a:t>High </a:t>
              </a:r>
            </a:p>
          </p:txBody>
        </p:sp>
      </p:grpSp>
    </p:spTree>
    <p:extLst>
      <p:ext uri="{BB962C8B-B14F-4D97-AF65-F5344CB8AC3E}">
        <p14:creationId xmlns:p14="http://schemas.microsoft.com/office/powerpoint/2010/main" val="672562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11000488" cy="1130188"/>
          </a:xfrm>
        </p:spPr>
        <p:txBody>
          <a:bodyPr/>
          <a:lstStyle/>
          <a:p>
            <a:r>
              <a:rPr lang="en-US" dirty="0"/>
              <a:t>Conduct a stakeholder pressure analysis</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72270" y="1730387"/>
            <a:ext cx="4277518" cy="3367382"/>
          </a:xfrm>
          <a:prstGeom prst="rect">
            <a:avLst/>
          </a:prstGeom>
        </p:spPr>
        <p:txBody>
          <a:bodyPr numCol="1" spcCol="360000"/>
          <a:lstStyle/>
          <a:p>
            <a:pPr marL="342900" indent="-342900">
              <a:spcBef>
                <a:spcPts val="600"/>
              </a:spcBef>
              <a:buFont typeface="+mj-lt"/>
              <a:buAutoNum type="arabicPeriod"/>
            </a:pPr>
            <a:r>
              <a:rPr lang="en-US" sz="1800" dirty="0"/>
              <a:t>Identify your external stakeholders (regulators, shareholders, customers) and internal stakeholders (business units, IT).</a:t>
            </a:r>
          </a:p>
          <a:p>
            <a:pPr marL="342900" indent="-342900">
              <a:spcBef>
                <a:spcPts val="600"/>
              </a:spcBef>
              <a:buFont typeface="+mj-lt"/>
              <a:buAutoNum type="arabicPeriod"/>
            </a:pPr>
            <a:r>
              <a:rPr lang="en-US" sz="1800" dirty="0"/>
              <a:t>Determine their overall expectations related to information security within your organization.</a:t>
            </a:r>
          </a:p>
          <a:p>
            <a:pPr marL="342900" indent="-342900">
              <a:spcBef>
                <a:spcPts val="600"/>
              </a:spcBef>
              <a:buFont typeface="+mj-lt"/>
              <a:buAutoNum type="arabicPeriod"/>
            </a:pPr>
            <a:endParaRPr lang="en-US" dirty="0"/>
          </a:p>
          <a:p>
            <a:pPr marL="342900" indent="-342900">
              <a:spcBef>
                <a:spcPts val="600"/>
              </a:spcBef>
              <a:buFont typeface="+mj-lt"/>
              <a:buAutoNum type="arabicPeriod"/>
            </a:pPr>
            <a:endParaRPr lang="en-US" dirty="0">
              <a:solidFill>
                <a:schemeClr val="tx1">
                  <a:lumMod val="50000"/>
                </a:schemeClr>
              </a:solidFill>
            </a:endParaRPr>
          </a:p>
        </p:txBody>
      </p:sp>
      <p:pic>
        <p:nvPicPr>
          <p:cNvPr id="2" name="Picture 1">
            <a:extLst>
              <a:ext uri="{FF2B5EF4-FFF2-40B4-BE49-F238E27FC236}">
                <a16:creationId xmlns:a16="http://schemas.microsoft.com/office/drawing/2014/main" id="{B7B2C182-4CA1-447E-9F64-AB78E168130B}"/>
              </a:ext>
            </a:extLst>
          </p:cNvPr>
          <p:cNvPicPr>
            <a:picLocks noChangeAspect="1"/>
          </p:cNvPicPr>
          <p:nvPr/>
        </p:nvPicPr>
        <p:blipFill>
          <a:blip r:embed="rId3"/>
          <a:stretch>
            <a:fillRect/>
          </a:stretch>
        </p:blipFill>
        <p:spPr>
          <a:xfrm>
            <a:off x="4918952" y="1307190"/>
            <a:ext cx="6881389" cy="3757922"/>
          </a:xfrm>
          <a:prstGeom prst="rect">
            <a:avLst/>
          </a:prstGeom>
        </p:spPr>
      </p:pic>
      <p:grpSp>
        <p:nvGrpSpPr>
          <p:cNvPr id="7" name="Group 6">
            <a:extLst>
              <a:ext uri="{FF2B5EF4-FFF2-40B4-BE49-F238E27FC236}">
                <a16:creationId xmlns:a16="http://schemas.microsoft.com/office/drawing/2014/main" id="{49E8B9F7-69D6-479E-A9C9-2CAD1A1929B5}"/>
              </a:ext>
            </a:extLst>
          </p:cNvPr>
          <p:cNvGrpSpPr/>
          <p:nvPr/>
        </p:nvGrpSpPr>
        <p:grpSpPr>
          <a:xfrm>
            <a:off x="457994" y="5153200"/>
            <a:ext cx="9829800" cy="1432470"/>
            <a:chOff x="6353842" y="3127248"/>
            <a:chExt cx="3887438" cy="1664209"/>
          </a:xfrm>
        </p:grpSpPr>
        <p:sp>
          <p:nvSpPr>
            <p:cNvPr id="8" name="Rectangle 7">
              <a:extLst>
                <a:ext uri="{FF2B5EF4-FFF2-40B4-BE49-F238E27FC236}">
                  <a16:creationId xmlns:a16="http://schemas.microsoft.com/office/drawing/2014/main" id="{FF60DC16-A949-4CAB-ABBD-B717C646F804}"/>
                </a:ext>
              </a:extLst>
            </p:cNvPr>
            <p:cNvSpPr/>
            <p:nvPr/>
          </p:nvSpPr>
          <p:spPr>
            <a:xfrm>
              <a:off x="6353842" y="3127249"/>
              <a:ext cx="3887438" cy="1664208"/>
            </a:xfrm>
            <a:prstGeom prst="rect">
              <a:avLst/>
            </a:prstGeom>
            <a:gradFill>
              <a:gsLst>
                <a:gs pos="0">
                  <a:srgbClr val="F17A26"/>
                </a:gs>
                <a:gs pos="100000">
                  <a:schemeClr val="accent6">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spcBef>
                  <a:spcPts val="800"/>
                </a:spcBef>
              </a:pPr>
              <a:r>
                <a:rPr lang="en-US" sz="1600" b="1" dirty="0">
                  <a:solidFill>
                    <a:schemeClr val="bg1"/>
                  </a:solidFill>
                  <a:latin typeface="Montserrat SemiBold" pitchFamily="2" charset="77"/>
                </a:rPr>
                <a:t>Info-Tech Insight</a:t>
              </a:r>
            </a:p>
            <a:p>
              <a:pPr>
                <a:lnSpc>
                  <a:spcPts val="1800"/>
                </a:lnSpc>
                <a:spcBef>
                  <a:spcPts val="800"/>
                </a:spcBef>
              </a:pPr>
              <a:r>
                <a:rPr lang="en-US" sz="1400" dirty="0">
                  <a:solidFill>
                    <a:schemeClr val="bg1"/>
                  </a:solidFill>
                  <a:latin typeface="Roboto Condensed Light" panose="02000000000000000000" pitchFamily="2" charset="0"/>
                  <a:ea typeface="Roboto Condensed Light" panose="02000000000000000000" pitchFamily="2" charset="0"/>
                </a:rPr>
                <a:t>A low security pressure means that your stakeholders do not see information security as being very important. In this case, you will likely struggle to gain support for a security strategy that aims too high. You may need to try to change the organizational culture before introducing significant new security controls.</a:t>
              </a:r>
            </a:p>
          </p:txBody>
        </p:sp>
        <p:sp>
          <p:nvSpPr>
            <p:cNvPr id="10" name="Rectangle 9">
              <a:extLst>
                <a:ext uri="{FF2B5EF4-FFF2-40B4-BE49-F238E27FC236}">
                  <a16:creationId xmlns:a16="http://schemas.microsoft.com/office/drawing/2014/main" id="{014B84B3-96C9-4F89-BD62-CDA0F1D8DE9D}"/>
                </a:ext>
              </a:extLst>
            </p:cNvPr>
            <p:cNvSpPr/>
            <p:nvPr/>
          </p:nvSpPr>
          <p:spPr>
            <a:xfrm>
              <a:off x="6353842" y="3127248"/>
              <a:ext cx="3887438" cy="1664208"/>
            </a:xfrm>
            <a:prstGeom prst="rect">
              <a:avLst/>
            </a:prstGeom>
            <a:noFill/>
            <a:ln w="3175" cmpd="thinThick">
              <a:gradFill>
                <a:gsLst>
                  <a:gs pos="0">
                    <a:srgbClr val="F17A26"/>
                  </a:gs>
                  <a:gs pos="52000">
                    <a:srgbClr val="F17A26">
                      <a:alpha val="0"/>
                    </a:srgbClr>
                  </a:gs>
                  <a:gs pos="99000">
                    <a:srgbClr val="F17A2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3553623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9171688" cy="1130188"/>
          </a:xfrm>
        </p:spPr>
        <p:txBody>
          <a:bodyPr/>
          <a:lstStyle/>
          <a:p>
            <a:r>
              <a:rPr lang="en-US" dirty="0"/>
              <a:t>Develop a target state that is supported by all stakeholders</a:t>
            </a:r>
          </a:p>
        </p:txBody>
      </p:sp>
      <p:pic>
        <p:nvPicPr>
          <p:cNvPr id="2" name="Picture 1">
            <a:extLst>
              <a:ext uri="{FF2B5EF4-FFF2-40B4-BE49-F238E27FC236}">
                <a16:creationId xmlns:a16="http://schemas.microsoft.com/office/drawing/2014/main" id="{C877FA36-74C3-49A3-B53C-E1ECB9EA1E22}"/>
              </a:ext>
            </a:extLst>
          </p:cNvPr>
          <p:cNvPicPr>
            <a:picLocks noChangeAspect="1"/>
          </p:cNvPicPr>
          <p:nvPr/>
        </p:nvPicPr>
        <p:blipFill>
          <a:blip r:embed="rId3"/>
          <a:stretch>
            <a:fillRect/>
          </a:stretch>
        </p:blipFill>
        <p:spPr>
          <a:xfrm>
            <a:off x="4529326" y="1905000"/>
            <a:ext cx="7380378" cy="4191000"/>
          </a:xfrm>
          <a:prstGeom prst="rect">
            <a:avLst/>
          </a:prstGeom>
        </p:spPr>
      </p:pic>
      <p:grpSp>
        <p:nvGrpSpPr>
          <p:cNvPr id="7" name="Group 6">
            <a:extLst>
              <a:ext uri="{FF2B5EF4-FFF2-40B4-BE49-F238E27FC236}">
                <a16:creationId xmlns:a16="http://schemas.microsoft.com/office/drawing/2014/main" id="{2310A0C2-FA14-4C3C-8EF0-5D11612213B9}"/>
              </a:ext>
            </a:extLst>
          </p:cNvPr>
          <p:cNvGrpSpPr/>
          <p:nvPr/>
        </p:nvGrpSpPr>
        <p:grpSpPr>
          <a:xfrm>
            <a:off x="457994" y="1904999"/>
            <a:ext cx="3810000" cy="4408231"/>
            <a:chOff x="6353842" y="3127248"/>
            <a:chExt cx="3887438" cy="1664208"/>
          </a:xfrm>
        </p:grpSpPr>
        <p:sp>
          <p:nvSpPr>
            <p:cNvPr id="8" name="Rectangle 7">
              <a:extLst>
                <a:ext uri="{FF2B5EF4-FFF2-40B4-BE49-F238E27FC236}">
                  <a16:creationId xmlns:a16="http://schemas.microsoft.com/office/drawing/2014/main" id="{57465ABF-C9A0-4505-8D54-132B5F4108FD}"/>
                </a:ext>
              </a:extLst>
            </p:cNvPr>
            <p:cNvSpPr/>
            <p:nvPr/>
          </p:nvSpPr>
          <p:spPr>
            <a:xfrm>
              <a:off x="6353842" y="3127248"/>
              <a:ext cx="3887438" cy="1664208"/>
            </a:xfrm>
            <a:prstGeom prst="rect">
              <a:avLst/>
            </a:prstGeom>
            <a:gradFill>
              <a:gsLst>
                <a:gs pos="0">
                  <a:srgbClr val="F17A26"/>
                </a:gs>
                <a:gs pos="100000">
                  <a:schemeClr val="accent6">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spcBef>
                  <a:spcPts val="800"/>
                </a:spcBef>
              </a:pPr>
              <a:r>
                <a:rPr lang="en-US" sz="2000" b="1" dirty="0">
                  <a:solidFill>
                    <a:schemeClr val="bg1"/>
                  </a:solidFill>
                  <a:latin typeface="Montserrat SemiBold" pitchFamily="2" charset="77"/>
                </a:rPr>
                <a:t>Info-Tech Insight</a:t>
              </a:r>
            </a:p>
            <a:p>
              <a:pPr>
                <a:lnSpc>
                  <a:spcPts val="1800"/>
                </a:lnSpc>
                <a:spcBef>
                  <a:spcPts val="800"/>
                </a:spcBef>
              </a:pPr>
              <a:r>
                <a:rPr lang="en-US" sz="1800" dirty="0">
                  <a:solidFill>
                    <a:schemeClr val="bg1"/>
                  </a:solidFill>
                  <a:latin typeface="Roboto Condensed Light" panose="02000000000000000000" pitchFamily="2" charset="0"/>
                  <a:ea typeface="Roboto Condensed Light" panose="02000000000000000000" pitchFamily="2" charset="0"/>
                </a:rPr>
                <a:t>Higher target states require more investment to attain. It is critical to ensure that all key stakeholders agree on the security target state. If you set a target state that aims too high, you may struggle to gain support and funding for the strategy. Taking this opportunity to ensure alignment from the start will pay off dividends in future.</a:t>
              </a:r>
            </a:p>
          </p:txBody>
        </p:sp>
        <p:sp>
          <p:nvSpPr>
            <p:cNvPr id="10" name="Rectangle 9">
              <a:extLst>
                <a:ext uri="{FF2B5EF4-FFF2-40B4-BE49-F238E27FC236}">
                  <a16:creationId xmlns:a16="http://schemas.microsoft.com/office/drawing/2014/main" id="{5F97BC95-A24F-45E8-8D71-EDAAECBA5ECF}"/>
                </a:ext>
              </a:extLst>
            </p:cNvPr>
            <p:cNvSpPr/>
            <p:nvPr/>
          </p:nvSpPr>
          <p:spPr>
            <a:xfrm>
              <a:off x="6353842" y="3127248"/>
              <a:ext cx="3887438" cy="1664208"/>
            </a:xfrm>
            <a:prstGeom prst="rect">
              <a:avLst/>
            </a:prstGeom>
            <a:noFill/>
            <a:ln w="3175" cmpd="thinThick">
              <a:gradFill>
                <a:gsLst>
                  <a:gs pos="0">
                    <a:srgbClr val="F17A26"/>
                  </a:gs>
                  <a:gs pos="52000">
                    <a:srgbClr val="F17A26">
                      <a:alpha val="0"/>
                    </a:srgbClr>
                  </a:gs>
                  <a:gs pos="99000">
                    <a:srgbClr val="F17A2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2024583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B32FAB9-0FD9-2D4A-B24A-1EF626E17108}"/>
              </a:ext>
            </a:extLst>
          </p:cNvPr>
          <p:cNvSpPr txBox="1"/>
          <p:nvPr/>
        </p:nvSpPr>
        <p:spPr>
          <a:xfrm>
            <a:off x="1693725" y="2265922"/>
            <a:ext cx="6643083" cy="215444"/>
          </a:xfrm>
          <a:prstGeom prst="rect">
            <a:avLst/>
          </a:prstGeom>
        </p:spPr>
        <p:txBody>
          <a:bodyPr wrap="square" lIns="0" tIns="0" rIns="0" bIns="0" rtlCol="0" anchor="b" anchorCtr="0">
            <a:spAutoFit/>
          </a:bodyPr>
          <a:lstStyle/>
          <a:p>
            <a:endParaRPr lang="en-CA" sz="1400" dirty="0">
              <a:solidFill>
                <a:schemeClr val="bg2">
                  <a:lumMod val="25000"/>
                </a:schemeClr>
              </a:solidFill>
              <a:latin typeface="Roboto Light" panose="02000000000000000000" pitchFamily="2" charset="0"/>
              <a:ea typeface="Roboto Light" panose="02000000000000000000" pitchFamily="2" charset="0"/>
              <a:cs typeface="Arial" charset="0"/>
            </a:endParaRPr>
          </a:p>
        </p:txBody>
      </p:sp>
      <p:sp>
        <p:nvSpPr>
          <p:cNvPr id="9" name="TextBox 8">
            <a:extLst>
              <a:ext uri="{FF2B5EF4-FFF2-40B4-BE49-F238E27FC236}">
                <a16:creationId xmlns:a16="http://schemas.microsoft.com/office/drawing/2014/main" id="{F669FBC2-3D04-9246-B165-D5CC65DC23A0}"/>
              </a:ext>
            </a:extLst>
          </p:cNvPr>
          <p:cNvSpPr txBox="1"/>
          <p:nvPr/>
        </p:nvSpPr>
        <p:spPr>
          <a:xfrm>
            <a:off x="776822" y="2044640"/>
            <a:ext cx="710816" cy="615553"/>
          </a:xfrm>
          <a:prstGeom prst="rect">
            <a:avLst/>
          </a:prstGeom>
        </p:spPr>
        <p:txBody>
          <a:bodyPr wrap="square" lIns="0" tIns="0" rIns="0" bIns="0" rtlCol="0">
            <a:spAutoFit/>
          </a:bodyPr>
          <a:lstStyle/>
          <a:p>
            <a:r>
              <a:rPr lang="en-US" sz="4000" dirty="0">
                <a:solidFill>
                  <a:schemeClr val="bg1">
                    <a:lumMod val="85000"/>
                  </a:schemeClr>
                </a:solidFill>
                <a:latin typeface="Montserrat Light" pitchFamily="2" charset="77"/>
                <a:ea typeface="Arial" charset="0"/>
                <a:cs typeface="Arial" charset="0"/>
              </a:rPr>
              <a:t>01</a:t>
            </a:r>
          </a:p>
        </p:txBody>
      </p:sp>
      <p:sp>
        <p:nvSpPr>
          <p:cNvPr id="24" name="Text Placeholder 1">
            <a:extLst>
              <a:ext uri="{FF2B5EF4-FFF2-40B4-BE49-F238E27FC236}">
                <a16:creationId xmlns:a16="http://schemas.microsoft.com/office/drawing/2014/main" id="{D531D925-AE37-E143-8AFA-5F8CB0A04C3F}"/>
              </a:ext>
            </a:extLst>
          </p:cNvPr>
          <p:cNvSpPr txBox="1">
            <a:spLocks/>
          </p:cNvSpPr>
          <p:nvPr/>
        </p:nvSpPr>
        <p:spPr>
          <a:xfrm>
            <a:off x="537119" y="884933"/>
            <a:ext cx="5518119" cy="542347"/>
          </a:xfrm>
          <a:prstGeom prst="rect">
            <a:avLst/>
          </a:prstGeom>
        </p:spPr>
        <p:txBody>
          <a:bodyPr lIns="0" tIns="0" rIns="0" bIns="0" anchor="t" anchorCtr="0"/>
          <a:lstStyle>
            <a:lvl1pPr marL="0" indent="0" algn="l" rtl="0" eaLnBrk="1" fontAlgn="base" hangingPunct="1">
              <a:spcBef>
                <a:spcPct val="20000"/>
              </a:spcBef>
              <a:spcAft>
                <a:spcPct val="0"/>
              </a:spcAft>
              <a:buClr>
                <a:schemeClr val="tx1"/>
              </a:buClr>
              <a:buSzPct val="120000"/>
              <a:buFont typeface="Arial" pitchFamily="34" charset="0"/>
              <a:buNone/>
              <a:defRPr sz="2400" b="1" kern="1200">
                <a:solidFill>
                  <a:schemeClr val="tx1"/>
                </a:solidFill>
                <a:latin typeface="Segoe UI" panose="020B0502040204020203" pitchFamily="34" charset="0"/>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spcBef>
                <a:spcPts val="0"/>
              </a:spcBef>
            </a:pPr>
            <a:r>
              <a:rPr lang="en-CA" sz="3000" dirty="0">
                <a:solidFill>
                  <a:srgbClr val="414399"/>
                </a:solidFill>
                <a:latin typeface="Montserrat" pitchFamily="2" charset="77"/>
                <a:ea typeface="Montserrat Black" charset="0"/>
                <a:cs typeface="Arial" panose="020B0604020202020204" pitchFamily="34" charset="0"/>
              </a:rPr>
              <a:t>Webinar Objectives</a:t>
            </a:r>
          </a:p>
        </p:txBody>
      </p:sp>
      <p:sp>
        <p:nvSpPr>
          <p:cNvPr id="27" name="TextBox 26">
            <a:extLst>
              <a:ext uri="{FF2B5EF4-FFF2-40B4-BE49-F238E27FC236}">
                <a16:creationId xmlns:a16="http://schemas.microsoft.com/office/drawing/2014/main" id="{9D58B004-C642-0A4E-A1FE-FEEB6D871B68}"/>
              </a:ext>
            </a:extLst>
          </p:cNvPr>
          <p:cNvSpPr txBox="1"/>
          <p:nvPr/>
        </p:nvSpPr>
        <p:spPr>
          <a:xfrm>
            <a:off x="1685067" y="3311316"/>
            <a:ext cx="7013737" cy="215444"/>
          </a:xfrm>
          <a:prstGeom prst="rect">
            <a:avLst/>
          </a:prstGeom>
        </p:spPr>
        <p:txBody>
          <a:bodyPr wrap="square" lIns="0" tIns="0" rIns="0" bIns="0" rtlCol="0" anchor="b" anchorCtr="0">
            <a:spAutoFit/>
          </a:bodyPr>
          <a:lstStyle/>
          <a:p>
            <a:endParaRPr lang="en-CA" sz="1400" dirty="0">
              <a:solidFill>
                <a:schemeClr val="bg2">
                  <a:lumMod val="25000"/>
                </a:schemeClr>
              </a:solidFill>
              <a:latin typeface="Roboto Light" panose="02000000000000000000" pitchFamily="2" charset="0"/>
              <a:ea typeface="Roboto Light" panose="02000000000000000000" pitchFamily="2" charset="0"/>
              <a:cs typeface="Arial" charset="0"/>
            </a:endParaRPr>
          </a:p>
        </p:txBody>
      </p:sp>
      <p:sp>
        <p:nvSpPr>
          <p:cNvPr id="28" name="TextBox 27">
            <a:extLst>
              <a:ext uri="{FF2B5EF4-FFF2-40B4-BE49-F238E27FC236}">
                <a16:creationId xmlns:a16="http://schemas.microsoft.com/office/drawing/2014/main" id="{DC8C5D86-085B-4D47-A166-2003A4384B98}"/>
              </a:ext>
            </a:extLst>
          </p:cNvPr>
          <p:cNvSpPr txBox="1"/>
          <p:nvPr/>
        </p:nvSpPr>
        <p:spPr>
          <a:xfrm>
            <a:off x="776822" y="3057027"/>
            <a:ext cx="710816" cy="615553"/>
          </a:xfrm>
          <a:prstGeom prst="rect">
            <a:avLst/>
          </a:prstGeom>
        </p:spPr>
        <p:txBody>
          <a:bodyPr wrap="square" lIns="0" tIns="0" rIns="0" bIns="0" rtlCol="0">
            <a:spAutoFit/>
          </a:bodyPr>
          <a:lstStyle/>
          <a:p>
            <a:r>
              <a:rPr lang="en-US" sz="4000" dirty="0">
                <a:solidFill>
                  <a:schemeClr val="bg1">
                    <a:lumMod val="85000"/>
                  </a:schemeClr>
                </a:solidFill>
                <a:latin typeface="Montserrat Light" pitchFamily="2" charset="77"/>
                <a:ea typeface="Arial" charset="0"/>
                <a:cs typeface="Arial" charset="0"/>
              </a:rPr>
              <a:t>02</a:t>
            </a:r>
          </a:p>
        </p:txBody>
      </p:sp>
      <p:sp>
        <p:nvSpPr>
          <p:cNvPr id="31" name="TextBox 30">
            <a:extLst>
              <a:ext uri="{FF2B5EF4-FFF2-40B4-BE49-F238E27FC236}">
                <a16:creationId xmlns:a16="http://schemas.microsoft.com/office/drawing/2014/main" id="{19F6F78E-C76B-3D4D-B46C-5808D7CD5924}"/>
              </a:ext>
            </a:extLst>
          </p:cNvPr>
          <p:cNvSpPr txBox="1"/>
          <p:nvPr/>
        </p:nvSpPr>
        <p:spPr>
          <a:xfrm>
            <a:off x="776822" y="4069415"/>
            <a:ext cx="710816" cy="615553"/>
          </a:xfrm>
          <a:prstGeom prst="rect">
            <a:avLst/>
          </a:prstGeom>
        </p:spPr>
        <p:txBody>
          <a:bodyPr wrap="square" lIns="0" tIns="0" rIns="0" bIns="0" rtlCol="0">
            <a:spAutoFit/>
          </a:bodyPr>
          <a:lstStyle/>
          <a:p>
            <a:r>
              <a:rPr lang="en-US" sz="4000" dirty="0">
                <a:solidFill>
                  <a:schemeClr val="bg1">
                    <a:lumMod val="85000"/>
                  </a:schemeClr>
                </a:solidFill>
                <a:latin typeface="Montserrat Light" pitchFamily="2" charset="77"/>
                <a:ea typeface="Arial" charset="0"/>
                <a:cs typeface="Arial" charset="0"/>
              </a:rPr>
              <a:t>03</a:t>
            </a:r>
          </a:p>
        </p:txBody>
      </p:sp>
      <p:sp>
        <p:nvSpPr>
          <p:cNvPr id="21" name="TextBox 20">
            <a:extLst>
              <a:ext uri="{FF2B5EF4-FFF2-40B4-BE49-F238E27FC236}">
                <a16:creationId xmlns:a16="http://schemas.microsoft.com/office/drawing/2014/main" id="{72EAEEBB-992E-4AB9-A345-BA864B620AB8}"/>
              </a:ext>
            </a:extLst>
          </p:cNvPr>
          <p:cNvSpPr txBox="1"/>
          <p:nvPr/>
        </p:nvSpPr>
        <p:spPr>
          <a:xfrm>
            <a:off x="557875" y="547411"/>
            <a:ext cx="6857311" cy="184666"/>
          </a:xfrm>
          <a:prstGeom prst="rect">
            <a:avLst/>
          </a:prstGeom>
          <a:noFill/>
        </p:spPr>
        <p:txBody>
          <a:bodyPr wrap="square" lIns="0" tIns="0" rIns="0" bIns="0" rtlCol="0" anchor="t">
            <a:spAutoFit/>
          </a:bodyPr>
          <a:lstStyle/>
          <a:p>
            <a:r>
              <a:rPr lang="en-US" sz="1200" spc="100" dirty="0">
                <a:solidFill>
                  <a:srgbClr val="414399"/>
                </a:solidFill>
                <a:latin typeface="Montserrat"/>
                <a:ea typeface="Montserrat Medium" charset="0"/>
                <a:cs typeface="Arial"/>
              </a:rPr>
              <a:t>Create a Business-Aligned Security Strategy</a:t>
            </a:r>
          </a:p>
        </p:txBody>
      </p:sp>
      <p:grpSp>
        <p:nvGrpSpPr>
          <p:cNvPr id="32" name="Group 31">
            <a:extLst>
              <a:ext uri="{FF2B5EF4-FFF2-40B4-BE49-F238E27FC236}">
                <a16:creationId xmlns:a16="http://schemas.microsoft.com/office/drawing/2014/main" id="{5A7D50CD-22EA-4D2D-8C83-8791964AFC50}"/>
              </a:ext>
            </a:extLst>
          </p:cNvPr>
          <p:cNvGrpSpPr/>
          <p:nvPr/>
        </p:nvGrpSpPr>
        <p:grpSpPr>
          <a:xfrm>
            <a:off x="-17479" y="449"/>
            <a:ext cx="2729143" cy="174639"/>
            <a:chOff x="-19070" y="0"/>
            <a:chExt cx="2729498" cy="174661"/>
          </a:xfrm>
        </p:grpSpPr>
        <p:sp>
          <p:nvSpPr>
            <p:cNvPr id="33" name="Rectangle 32">
              <a:extLst>
                <a:ext uri="{FF2B5EF4-FFF2-40B4-BE49-F238E27FC236}">
                  <a16:creationId xmlns:a16="http://schemas.microsoft.com/office/drawing/2014/main" id="{D0C65715-6DF0-441E-80C3-00B045A344E6}"/>
                </a:ext>
              </a:extLst>
            </p:cNvPr>
            <p:cNvSpPr/>
            <p:nvPr/>
          </p:nvSpPr>
          <p:spPr>
            <a:xfrm>
              <a:off x="-19070" y="0"/>
              <a:ext cx="678094" cy="174661"/>
            </a:xfrm>
            <a:prstGeom prst="rect">
              <a:avLst/>
            </a:prstGeom>
            <a:solidFill>
              <a:srgbClr val="414399"/>
            </a:solidFill>
            <a:ln>
              <a:solidFill>
                <a:srgbClr val="414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sp>
          <p:nvSpPr>
            <p:cNvPr id="34" name="Rectangle 33">
              <a:extLst>
                <a:ext uri="{FF2B5EF4-FFF2-40B4-BE49-F238E27FC236}">
                  <a16:creationId xmlns:a16="http://schemas.microsoft.com/office/drawing/2014/main" id="{4CB74EF5-07C9-4DC5-9ECE-BE0596601026}"/>
                </a:ext>
              </a:extLst>
            </p:cNvPr>
            <p:cNvSpPr/>
            <p:nvPr/>
          </p:nvSpPr>
          <p:spPr>
            <a:xfrm>
              <a:off x="659024" y="0"/>
              <a:ext cx="678094" cy="174661"/>
            </a:xfrm>
            <a:prstGeom prst="rect">
              <a:avLst/>
            </a:prstGeom>
            <a:solidFill>
              <a:srgbClr val="8579B8"/>
            </a:solidFill>
            <a:ln>
              <a:solidFill>
                <a:srgbClr val="8579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sp>
          <p:nvSpPr>
            <p:cNvPr id="35" name="Rectangle 34">
              <a:extLst>
                <a:ext uri="{FF2B5EF4-FFF2-40B4-BE49-F238E27FC236}">
                  <a16:creationId xmlns:a16="http://schemas.microsoft.com/office/drawing/2014/main" id="{67A1BE82-6F62-4015-9B40-B60A09B19506}"/>
                </a:ext>
              </a:extLst>
            </p:cNvPr>
            <p:cNvSpPr/>
            <p:nvPr/>
          </p:nvSpPr>
          <p:spPr>
            <a:xfrm>
              <a:off x="2032334" y="0"/>
              <a:ext cx="678094" cy="174661"/>
            </a:xfrm>
            <a:prstGeom prst="rect">
              <a:avLst/>
            </a:prstGeom>
            <a:solidFill>
              <a:srgbClr val="DCD9EB"/>
            </a:solidFill>
            <a:ln>
              <a:solidFill>
                <a:srgbClr val="DCD9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sp>
          <p:nvSpPr>
            <p:cNvPr id="36" name="Rectangle 35">
              <a:extLst>
                <a:ext uri="{FF2B5EF4-FFF2-40B4-BE49-F238E27FC236}">
                  <a16:creationId xmlns:a16="http://schemas.microsoft.com/office/drawing/2014/main" id="{CF398089-FE71-4879-9AA4-5B581C7D4E4A}"/>
                </a:ext>
              </a:extLst>
            </p:cNvPr>
            <p:cNvSpPr/>
            <p:nvPr/>
          </p:nvSpPr>
          <p:spPr>
            <a:xfrm>
              <a:off x="1345679" y="0"/>
              <a:ext cx="678094" cy="174661"/>
            </a:xfrm>
            <a:prstGeom prst="rect">
              <a:avLst/>
            </a:prstGeom>
            <a:solidFill>
              <a:srgbClr val="A39ACA"/>
            </a:solidFill>
            <a:ln>
              <a:solidFill>
                <a:srgbClr val="A39A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grpSp>
      <p:sp>
        <p:nvSpPr>
          <p:cNvPr id="25" name="TextBox 24">
            <a:extLst>
              <a:ext uri="{FF2B5EF4-FFF2-40B4-BE49-F238E27FC236}">
                <a16:creationId xmlns:a16="http://schemas.microsoft.com/office/drawing/2014/main" id="{5F5CB4FD-2EA5-494B-A68B-C33E2C1CBC72}"/>
              </a:ext>
            </a:extLst>
          </p:cNvPr>
          <p:cNvSpPr txBox="1"/>
          <p:nvPr/>
        </p:nvSpPr>
        <p:spPr>
          <a:xfrm>
            <a:off x="776822" y="5081804"/>
            <a:ext cx="710816" cy="615553"/>
          </a:xfrm>
          <a:prstGeom prst="rect">
            <a:avLst/>
          </a:prstGeom>
        </p:spPr>
        <p:txBody>
          <a:bodyPr wrap="square" lIns="0" tIns="0" rIns="0" bIns="0" rtlCol="0">
            <a:spAutoFit/>
          </a:bodyPr>
          <a:lstStyle/>
          <a:p>
            <a:r>
              <a:rPr lang="en-US" sz="4000" dirty="0">
                <a:solidFill>
                  <a:schemeClr val="bg1">
                    <a:lumMod val="85000"/>
                  </a:schemeClr>
                </a:solidFill>
                <a:latin typeface="Montserrat Light" pitchFamily="2" charset="77"/>
                <a:ea typeface="Arial" charset="0"/>
                <a:cs typeface="Arial" charset="0"/>
              </a:rPr>
              <a:t>04</a:t>
            </a:r>
          </a:p>
        </p:txBody>
      </p:sp>
      <p:sp>
        <p:nvSpPr>
          <p:cNvPr id="2" name="Rectangle 1">
            <a:extLst>
              <a:ext uri="{FF2B5EF4-FFF2-40B4-BE49-F238E27FC236}">
                <a16:creationId xmlns:a16="http://schemas.microsoft.com/office/drawing/2014/main" id="{2B4251F7-03B5-4FF2-8700-C0821112A6D7}"/>
              </a:ext>
            </a:extLst>
          </p:cNvPr>
          <p:cNvSpPr/>
          <p:nvPr/>
        </p:nvSpPr>
        <p:spPr>
          <a:xfrm>
            <a:off x="1693724" y="2180225"/>
            <a:ext cx="9279869" cy="400110"/>
          </a:xfrm>
          <a:prstGeom prst="rect">
            <a:avLst/>
          </a:prstGeom>
        </p:spPr>
        <p:txBody>
          <a:bodyPr wrap="square">
            <a:spAutoFit/>
          </a:bodyPr>
          <a:lstStyle/>
          <a:p>
            <a:r>
              <a:rPr lang="en-US" sz="2000" dirty="0">
                <a:solidFill>
                  <a:schemeClr val="bg2">
                    <a:lumMod val="25000"/>
                  </a:schemeClr>
                </a:solidFill>
                <a:latin typeface="Roboto Condensed Light" panose="020B0604020202020204" charset="0"/>
                <a:ea typeface="Roboto Condensed Light" panose="020B0604020202020204" charset="0"/>
                <a:cs typeface="Arial" panose="020B0604020202020204" pitchFamily="34" charset="0"/>
              </a:rPr>
              <a:t>Understand the Info-Tech methodology for developing a </a:t>
            </a:r>
            <a:r>
              <a:rPr lang="en-US" sz="2000" b="1" dirty="0">
                <a:solidFill>
                  <a:schemeClr val="bg2">
                    <a:lumMod val="25000"/>
                  </a:schemeClr>
                </a:solidFill>
                <a:latin typeface="Roboto Condensed Light" panose="020B0604020202020204" charset="0"/>
                <a:ea typeface="Roboto Condensed Light" panose="020B0604020202020204" charset="0"/>
                <a:cs typeface="Arial" panose="020B0604020202020204" pitchFamily="34" charset="0"/>
              </a:rPr>
              <a:t>successful security strategy</a:t>
            </a:r>
            <a:endParaRPr lang="en-CA" sz="2000" b="1" dirty="0">
              <a:solidFill>
                <a:schemeClr val="bg2">
                  <a:lumMod val="25000"/>
                </a:schemeClr>
              </a:solidFill>
              <a:latin typeface="Roboto Condensed Light" panose="020B0604020202020204" charset="0"/>
              <a:ea typeface="Roboto Condensed Light" panose="020B0604020202020204" charset="0"/>
              <a:cs typeface="Arial" panose="020B0604020202020204" pitchFamily="34" charset="0"/>
            </a:endParaRPr>
          </a:p>
        </p:txBody>
      </p:sp>
      <p:sp>
        <p:nvSpPr>
          <p:cNvPr id="3" name="Rectangle 2">
            <a:extLst>
              <a:ext uri="{FF2B5EF4-FFF2-40B4-BE49-F238E27FC236}">
                <a16:creationId xmlns:a16="http://schemas.microsoft.com/office/drawing/2014/main" id="{6C6D948B-31AE-4CE2-B1A8-DBDCC5ADE6EB}"/>
              </a:ext>
            </a:extLst>
          </p:cNvPr>
          <p:cNvSpPr/>
          <p:nvPr/>
        </p:nvSpPr>
        <p:spPr>
          <a:xfrm>
            <a:off x="1693724" y="4196872"/>
            <a:ext cx="10194270" cy="400110"/>
          </a:xfrm>
          <a:prstGeom prst="rect">
            <a:avLst/>
          </a:prstGeom>
        </p:spPr>
        <p:txBody>
          <a:bodyPr wrap="square">
            <a:spAutoFit/>
          </a:bodyPr>
          <a:lstStyle/>
          <a:p>
            <a:r>
              <a:rPr lang="en-US" sz="2000" dirty="0">
                <a:solidFill>
                  <a:schemeClr val="bg2">
                    <a:lumMod val="25000"/>
                  </a:schemeClr>
                </a:solidFill>
                <a:latin typeface="Roboto Condensed Light" panose="020B0604020202020204" charset="0"/>
                <a:ea typeface="Roboto Condensed Light" panose="020B0604020202020204" charset="0"/>
                <a:cs typeface="Arial" panose="020B0604020202020204" pitchFamily="34" charset="0"/>
              </a:rPr>
              <a:t>Discover how to assess your security program against targets and build an </a:t>
            </a:r>
            <a:r>
              <a:rPr lang="en-US" sz="2000" b="1" dirty="0">
                <a:solidFill>
                  <a:schemeClr val="bg2">
                    <a:lumMod val="25000"/>
                  </a:schemeClr>
                </a:solidFill>
                <a:latin typeface="Roboto Condensed Light" panose="020B0604020202020204" charset="0"/>
                <a:ea typeface="Roboto Condensed Light" panose="020B0604020202020204" charset="0"/>
                <a:cs typeface="Arial" panose="020B0604020202020204" pitchFamily="34" charset="0"/>
              </a:rPr>
              <a:t>actionable roadmap</a:t>
            </a:r>
          </a:p>
        </p:txBody>
      </p:sp>
      <p:sp>
        <p:nvSpPr>
          <p:cNvPr id="4" name="Rectangle 3">
            <a:extLst>
              <a:ext uri="{FF2B5EF4-FFF2-40B4-BE49-F238E27FC236}">
                <a16:creationId xmlns:a16="http://schemas.microsoft.com/office/drawing/2014/main" id="{5F35C065-046B-4AA5-B5CA-81EAA1F61F3E}"/>
              </a:ext>
            </a:extLst>
          </p:cNvPr>
          <p:cNvSpPr/>
          <p:nvPr/>
        </p:nvSpPr>
        <p:spPr>
          <a:xfrm>
            <a:off x="1685067" y="5205196"/>
            <a:ext cx="607859" cy="400110"/>
          </a:xfrm>
          <a:prstGeom prst="rect">
            <a:avLst/>
          </a:prstGeom>
        </p:spPr>
        <p:txBody>
          <a:bodyPr wrap="none">
            <a:spAutoFit/>
          </a:bodyPr>
          <a:lstStyle/>
          <a:p>
            <a:r>
              <a:rPr lang="en-US" sz="2000" dirty="0">
                <a:solidFill>
                  <a:schemeClr val="bg2">
                    <a:lumMod val="25000"/>
                  </a:schemeClr>
                </a:solidFill>
                <a:latin typeface="Roboto Condensed Light" panose="020B0604020202020204" charset="0"/>
                <a:ea typeface="Roboto Condensed Light" panose="020B0604020202020204" charset="0"/>
                <a:cs typeface="Arial" panose="020B0604020202020204" pitchFamily="34" charset="0"/>
              </a:rPr>
              <a:t>Q&amp;A</a:t>
            </a:r>
          </a:p>
        </p:txBody>
      </p:sp>
      <p:sp>
        <p:nvSpPr>
          <p:cNvPr id="37" name="Rectangle 36">
            <a:extLst>
              <a:ext uri="{FF2B5EF4-FFF2-40B4-BE49-F238E27FC236}">
                <a16:creationId xmlns:a16="http://schemas.microsoft.com/office/drawing/2014/main" id="{EDF90FFE-EB0A-4FCB-B4AE-7085108CDD30}"/>
              </a:ext>
            </a:extLst>
          </p:cNvPr>
          <p:cNvSpPr/>
          <p:nvPr/>
        </p:nvSpPr>
        <p:spPr>
          <a:xfrm>
            <a:off x="1685067" y="3188549"/>
            <a:ext cx="8145527" cy="400110"/>
          </a:xfrm>
          <a:prstGeom prst="rect">
            <a:avLst/>
          </a:prstGeom>
        </p:spPr>
        <p:txBody>
          <a:bodyPr wrap="square">
            <a:spAutoFit/>
          </a:bodyPr>
          <a:lstStyle/>
          <a:p>
            <a:r>
              <a:rPr lang="en-US" sz="2000" dirty="0">
                <a:solidFill>
                  <a:schemeClr val="bg2">
                    <a:lumMod val="25000"/>
                  </a:schemeClr>
                </a:solidFill>
                <a:latin typeface="Roboto Condensed Light" panose="020B0604020202020204" charset="0"/>
                <a:ea typeface="Roboto Condensed Light" panose="020B0604020202020204" charset="0"/>
                <a:cs typeface="Arial" panose="020B0604020202020204" pitchFamily="34" charset="0"/>
              </a:rPr>
              <a:t>Learn how to gather </a:t>
            </a:r>
            <a:r>
              <a:rPr lang="en-US" sz="2000" b="1" dirty="0">
                <a:solidFill>
                  <a:schemeClr val="bg2">
                    <a:lumMod val="25000"/>
                  </a:schemeClr>
                </a:solidFill>
                <a:latin typeface="Roboto Condensed Light" panose="020B0604020202020204" charset="0"/>
                <a:ea typeface="Roboto Condensed Light" panose="020B0604020202020204" charset="0"/>
                <a:cs typeface="Arial" panose="020B0604020202020204" pitchFamily="34" charset="0"/>
              </a:rPr>
              <a:t>business requirements </a:t>
            </a:r>
            <a:r>
              <a:rPr lang="en-US" sz="2000" dirty="0">
                <a:solidFill>
                  <a:schemeClr val="bg2">
                    <a:lumMod val="25000"/>
                  </a:schemeClr>
                </a:solidFill>
                <a:latin typeface="Roboto Condensed Light" panose="020B0604020202020204" charset="0"/>
                <a:ea typeface="Roboto Condensed Light" panose="020B0604020202020204" charset="0"/>
                <a:cs typeface="Arial" panose="020B0604020202020204" pitchFamily="34" charset="0"/>
              </a:rPr>
              <a:t>and translate them into security goals</a:t>
            </a:r>
            <a:endParaRPr lang="en-CA" sz="2000" b="1" dirty="0">
              <a:solidFill>
                <a:schemeClr val="bg2">
                  <a:lumMod val="25000"/>
                </a:schemeClr>
              </a:solidFill>
              <a:latin typeface="Roboto Condensed Light" panose="020B0604020202020204" charset="0"/>
              <a:ea typeface="Roboto Condensed Light" panose="020B0604020202020204" charset="0"/>
              <a:cs typeface="Arial" panose="020B0604020202020204" pitchFamily="34" charset="0"/>
            </a:endParaRPr>
          </a:p>
        </p:txBody>
      </p:sp>
    </p:spTree>
    <p:extLst>
      <p:ext uri="{BB962C8B-B14F-4D97-AF65-F5344CB8AC3E}">
        <p14:creationId xmlns:p14="http://schemas.microsoft.com/office/powerpoint/2010/main" val="11631203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E6E8AF-AA02-8A45-8B51-0888B0C66904}"/>
              </a:ext>
            </a:extLst>
          </p:cNvPr>
          <p:cNvSpPr>
            <a:spLocks noGrp="1"/>
          </p:cNvSpPr>
          <p:nvPr>
            <p:ph type="title"/>
          </p:nvPr>
        </p:nvSpPr>
        <p:spPr>
          <a:xfrm>
            <a:off x="354106" y="530021"/>
            <a:ext cx="11305288" cy="692189"/>
          </a:xfrm>
        </p:spPr>
        <p:txBody>
          <a:bodyPr/>
          <a:lstStyle/>
          <a:p>
            <a:r>
              <a:rPr lang="en-CA" dirty="0">
                <a:solidFill>
                  <a:schemeClr val="bg2">
                    <a:lumMod val="50000"/>
                  </a:schemeClr>
                </a:solidFill>
              </a:rPr>
              <a:t>Understanding security target states</a:t>
            </a:r>
            <a:endParaRPr lang="en-US" dirty="0"/>
          </a:p>
        </p:txBody>
      </p:sp>
      <p:sp>
        <p:nvSpPr>
          <p:cNvPr id="13" name="Freeform 6">
            <a:extLst>
              <a:ext uri="{FF2B5EF4-FFF2-40B4-BE49-F238E27FC236}">
                <a16:creationId xmlns:a16="http://schemas.microsoft.com/office/drawing/2014/main" id="{C467B0BD-BE1F-424F-8E96-C5B5CBD1F6E9}"/>
              </a:ext>
            </a:extLst>
          </p:cNvPr>
          <p:cNvSpPr>
            <a:spLocks noChangeArrowheads="1"/>
          </p:cNvSpPr>
          <p:nvPr/>
        </p:nvSpPr>
        <p:spPr bwMode="auto">
          <a:xfrm>
            <a:off x="2427380" y="3363787"/>
            <a:ext cx="282897" cy="281243"/>
          </a:xfrm>
          <a:custGeom>
            <a:avLst/>
            <a:gdLst>
              <a:gd name="T0" fmla="*/ 0 w 753"/>
              <a:gd name="T1" fmla="*/ 750 h 751"/>
              <a:gd name="T2" fmla="*/ 752 w 753"/>
              <a:gd name="T3" fmla="*/ 750 h 751"/>
              <a:gd name="T4" fmla="*/ 752 w 753"/>
              <a:gd name="T5" fmla="*/ 0 h 751"/>
              <a:gd name="T6" fmla="*/ 749 w 753"/>
              <a:gd name="T7" fmla="*/ 0 h 751"/>
              <a:gd name="T8" fmla="*/ 0 w 753"/>
              <a:gd name="T9" fmla="*/ 750 h 751"/>
            </a:gdLst>
            <a:ahLst/>
            <a:cxnLst>
              <a:cxn ang="0">
                <a:pos x="T0" y="T1"/>
              </a:cxn>
              <a:cxn ang="0">
                <a:pos x="T2" y="T3"/>
              </a:cxn>
              <a:cxn ang="0">
                <a:pos x="T4" y="T5"/>
              </a:cxn>
              <a:cxn ang="0">
                <a:pos x="T6" y="T7"/>
              </a:cxn>
              <a:cxn ang="0">
                <a:pos x="T8" y="T9"/>
              </a:cxn>
            </a:cxnLst>
            <a:rect l="0" t="0" r="r" b="b"/>
            <a:pathLst>
              <a:path w="753" h="751">
                <a:moveTo>
                  <a:pt x="0" y="750"/>
                </a:moveTo>
                <a:lnTo>
                  <a:pt x="752" y="750"/>
                </a:lnTo>
                <a:lnTo>
                  <a:pt x="752" y="0"/>
                </a:lnTo>
                <a:lnTo>
                  <a:pt x="749" y="0"/>
                </a:lnTo>
                <a:lnTo>
                  <a:pt x="0" y="750"/>
                </a:lnTo>
              </a:path>
            </a:pathLst>
          </a:custGeom>
          <a:solidFill>
            <a:schemeClr val="accent1"/>
          </a:solidFill>
          <a:ln>
            <a:noFill/>
          </a:ln>
          <a:effectLst/>
        </p:spPr>
        <p:txBody>
          <a:bodyPr wrap="none" anchor="ctr"/>
          <a:lstStyle/>
          <a:p>
            <a:endParaRPr lang="en-US" sz="3266" dirty="0">
              <a:latin typeface="Arial" panose="020B0604020202020204" pitchFamily="34" charset="0"/>
            </a:endParaRPr>
          </a:p>
        </p:txBody>
      </p:sp>
      <p:sp>
        <p:nvSpPr>
          <p:cNvPr id="14" name="Freeform 7">
            <a:extLst>
              <a:ext uri="{FF2B5EF4-FFF2-40B4-BE49-F238E27FC236}">
                <a16:creationId xmlns:a16="http://schemas.microsoft.com/office/drawing/2014/main" id="{35B766C9-BC81-4C11-9169-0370BDDDFC1F}"/>
              </a:ext>
            </a:extLst>
          </p:cNvPr>
          <p:cNvSpPr>
            <a:spLocks noChangeArrowheads="1"/>
          </p:cNvSpPr>
          <p:nvPr/>
        </p:nvSpPr>
        <p:spPr bwMode="auto">
          <a:xfrm>
            <a:off x="4637481" y="2895600"/>
            <a:ext cx="282898" cy="281243"/>
          </a:xfrm>
          <a:custGeom>
            <a:avLst/>
            <a:gdLst>
              <a:gd name="T0" fmla="*/ 0 w 755"/>
              <a:gd name="T1" fmla="*/ 750 h 751"/>
              <a:gd name="T2" fmla="*/ 754 w 755"/>
              <a:gd name="T3" fmla="*/ 750 h 751"/>
              <a:gd name="T4" fmla="*/ 754 w 755"/>
              <a:gd name="T5" fmla="*/ 0 h 751"/>
              <a:gd name="T6" fmla="*/ 750 w 755"/>
              <a:gd name="T7" fmla="*/ 0 h 751"/>
              <a:gd name="T8" fmla="*/ 0 w 755"/>
              <a:gd name="T9" fmla="*/ 750 h 751"/>
            </a:gdLst>
            <a:ahLst/>
            <a:cxnLst>
              <a:cxn ang="0">
                <a:pos x="T0" y="T1"/>
              </a:cxn>
              <a:cxn ang="0">
                <a:pos x="T2" y="T3"/>
              </a:cxn>
              <a:cxn ang="0">
                <a:pos x="T4" y="T5"/>
              </a:cxn>
              <a:cxn ang="0">
                <a:pos x="T6" y="T7"/>
              </a:cxn>
              <a:cxn ang="0">
                <a:pos x="T8" y="T9"/>
              </a:cxn>
            </a:cxnLst>
            <a:rect l="0" t="0" r="r" b="b"/>
            <a:pathLst>
              <a:path w="755" h="751">
                <a:moveTo>
                  <a:pt x="0" y="750"/>
                </a:moveTo>
                <a:lnTo>
                  <a:pt x="754" y="750"/>
                </a:lnTo>
                <a:lnTo>
                  <a:pt x="754" y="0"/>
                </a:lnTo>
                <a:lnTo>
                  <a:pt x="750" y="0"/>
                </a:lnTo>
                <a:lnTo>
                  <a:pt x="0" y="750"/>
                </a:lnTo>
              </a:path>
            </a:pathLst>
          </a:custGeom>
          <a:solidFill>
            <a:schemeClr val="accent2"/>
          </a:solidFill>
          <a:ln>
            <a:noFill/>
          </a:ln>
          <a:effectLst/>
        </p:spPr>
        <p:txBody>
          <a:bodyPr wrap="none" anchor="ctr"/>
          <a:lstStyle/>
          <a:p>
            <a:endParaRPr lang="en-US" sz="3266" dirty="0">
              <a:latin typeface="Arial" panose="020B0604020202020204" pitchFamily="34" charset="0"/>
            </a:endParaRPr>
          </a:p>
        </p:txBody>
      </p:sp>
      <p:sp>
        <p:nvSpPr>
          <p:cNvPr id="15" name="Freeform 8">
            <a:extLst>
              <a:ext uri="{FF2B5EF4-FFF2-40B4-BE49-F238E27FC236}">
                <a16:creationId xmlns:a16="http://schemas.microsoft.com/office/drawing/2014/main" id="{5A3D8867-BF43-4015-AB09-FD21D0C19AA4}"/>
              </a:ext>
            </a:extLst>
          </p:cNvPr>
          <p:cNvSpPr>
            <a:spLocks noChangeArrowheads="1"/>
          </p:cNvSpPr>
          <p:nvPr/>
        </p:nvSpPr>
        <p:spPr bwMode="auto">
          <a:xfrm>
            <a:off x="6794254" y="2461329"/>
            <a:ext cx="282897" cy="281243"/>
          </a:xfrm>
          <a:custGeom>
            <a:avLst/>
            <a:gdLst>
              <a:gd name="T0" fmla="*/ 0 w 753"/>
              <a:gd name="T1" fmla="*/ 750 h 751"/>
              <a:gd name="T2" fmla="*/ 752 w 753"/>
              <a:gd name="T3" fmla="*/ 750 h 751"/>
              <a:gd name="T4" fmla="*/ 752 w 753"/>
              <a:gd name="T5" fmla="*/ 0 h 751"/>
              <a:gd name="T6" fmla="*/ 749 w 753"/>
              <a:gd name="T7" fmla="*/ 0 h 751"/>
              <a:gd name="T8" fmla="*/ 0 w 753"/>
              <a:gd name="T9" fmla="*/ 750 h 751"/>
            </a:gdLst>
            <a:ahLst/>
            <a:cxnLst>
              <a:cxn ang="0">
                <a:pos x="T0" y="T1"/>
              </a:cxn>
              <a:cxn ang="0">
                <a:pos x="T2" y="T3"/>
              </a:cxn>
              <a:cxn ang="0">
                <a:pos x="T4" y="T5"/>
              </a:cxn>
              <a:cxn ang="0">
                <a:pos x="T6" y="T7"/>
              </a:cxn>
              <a:cxn ang="0">
                <a:pos x="T8" y="T9"/>
              </a:cxn>
            </a:cxnLst>
            <a:rect l="0" t="0" r="r" b="b"/>
            <a:pathLst>
              <a:path w="753" h="751">
                <a:moveTo>
                  <a:pt x="0" y="750"/>
                </a:moveTo>
                <a:lnTo>
                  <a:pt x="752" y="750"/>
                </a:lnTo>
                <a:lnTo>
                  <a:pt x="752" y="0"/>
                </a:lnTo>
                <a:lnTo>
                  <a:pt x="749" y="0"/>
                </a:lnTo>
                <a:lnTo>
                  <a:pt x="0" y="750"/>
                </a:lnTo>
              </a:path>
            </a:pathLst>
          </a:custGeom>
          <a:solidFill>
            <a:schemeClr val="accent3"/>
          </a:solidFill>
          <a:ln>
            <a:noFill/>
          </a:ln>
          <a:effectLst/>
        </p:spPr>
        <p:txBody>
          <a:bodyPr wrap="none" anchor="ctr"/>
          <a:lstStyle/>
          <a:p>
            <a:endParaRPr lang="en-US" sz="3266" dirty="0">
              <a:latin typeface="Arial" panose="020B0604020202020204" pitchFamily="34" charset="0"/>
            </a:endParaRPr>
          </a:p>
        </p:txBody>
      </p:sp>
      <p:sp>
        <p:nvSpPr>
          <p:cNvPr id="16" name="L-Shape 15">
            <a:extLst>
              <a:ext uri="{FF2B5EF4-FFF2-40B4-BE49-F238E27FC236}">
                <a16:creationId xmlns:a16="http://schemas.microsoft.com/office/drawing/2014/main" id="{6E1D249F-0026-406F-ACA1-BE075766518D}"/>
              </a:ext>
            </a:extLst>
          </p:cNvPr>
          <p:cNvSpPr/>
          <p:nvPr/>
        </p:nvSpPr>
        <p:spPr>
          <a:xfrm rot="10800000" flipH="1">
            <a:off x="753180" y="3797231"/>
            <a:ext cx="1961562" cy="1144823"/>
          </a:xfrm>
          <a:prstGeom prst="corner">
            <a:avLst>
              <a:gd name="adj1" fmla="val 17009"/>
              <a:gd name="adj2" fmla="val 1663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17" name="L-Shape 16">
            <a:extLst>
              <a:ext uri="{FF2B5EF4-FFF2-40B4-BE49-F238E27FC236}">
                <a16:creationId xmlns:a16="http://schemas.microsoft.com/office/drawing/2014/main" id="{DEA43F1A-F896-4188-A52B-FA5B5F3B3FEA}"/>
              </a:ext>
            </a:extLst>
          </p:cNvPr>
          <p:cNvSpPr/>
          <p:nvPr/>
        </p:nvSpPr>
        <p:spPr>
          <a:xfrm rot="10800000" flipH="1">
            <a:off x="2942660" y="3352824"/>
            <a:ext cx="1961562" cy="1144823"/>
          </a:xfrm>
          <a:prstGeom prst="corner">
            <a:avLst>
              <a:gd name="adj1" fmla="val 17009"/>
              <a:gd name="adj2" fmla="val 1663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18" name="Freeform 6">
            <a:extLst>
              <a:ext uri="{FF2B5EF4-FFF2-40B4-BE49-F238E27FC236}">
                <a16:creationId xmlns:a16="http://schemas.microsoft.com/office/drawing/2014/main" id="{CCC7F780-4AFE-42DE-9EEC-C4687549A4DB}"/>
              </a:ext>
            </a:extLst>
          </p:cNvPr>
          <p:cNvSpPr>
            <a:spLocks noChangeArrowheads="1"/>
          </p:cNvSpPr>
          <p:nvPr/>
        </p:nvSpPr>
        <p:spPr bwMode="auto">
          <a:xfrm>
            <a:off x="8942982" y="1952611"/>
            <a:ext cx="282897" cy="281243"/>
          </a:xfrm>
          <a:custGeom>
            <a:avLst/>
            <a:gdLst>
              <a:gd name="T0" fmla="*/ 0 w 753"/>
              <a:gd name="T1" fmla="*/ 750 h 751"/>
              <a:gd name="T2" fmla="*/ 752 w 753"/>
              <a:gd name="T3" fmla="*/ 750 h 751"/>
              <a:gd name="T4" fmla="*/ 752 w 753"/>
              <a:gd name="T5" fmla="*/ 0 h 751"/>
              <a:gd name="T6" fmla="*/ 749 w 753"/>
              <a:gd name="T7" fmla="*/ 0 h 751"/>
              <a:gd name="T8" fmla="*/ 0 w 753"/>
              <a:gd name="T9" fmla="*/ 750 h 751"/>
            </a:gdLst>
            <a:ahLst/>
            <a:cxnLst>
              <a:cxn ang="0">
                <a:pos x="T0" y="T1"/>
              </a:cxn>
              <a:cxn ang="0">
                <a:pos x="T2" y="T3"/>
              </a:cxn>
              <a:cxn ang="0">
                <a:pos x="T4" y="T5"/>
              </a:cxn>
              <a:cxn ang="0">
                <a:pos x="T6" y="T7"/>
              </a:cxn>
              <a:cxn ang="0">
                <a:pos x="T8" y="T9"/>
              </a:cxn>
            </a:cxnLst>
            <a:rect l="0" t="0" r="r" b="b"/>
            <a:pathLst>
              <a:path w="753" h="751">
                <a:moveTo>
                  <a:pt x="0" y="750"/>
                </a:moveTo>
                <a:lnTo>
                  <a:pt x="752" y="750"/>
                </a:lnTo>
                <a:lnTo>
                  <a:pt x="752" y="0"/>
                </a:lnTo>
                <a:lnTo>
                  <a:pt x="749" y="0"/>
                </a:lnTo>
                <a:lnTo>
                  <a:pt x="0" y="750"/>
                </a:lnTo>
              </a:path>
            </a:pathLst>
          </a:custGeom>
          <a:solidFill>
            <a:schemeClr val="accent4"/>
          </a:solidFill>
          <a:ln>
            <a:noFill/>
          </a:ln>
          <a:effectLst/>
        </p:spPr>
        <p:txBody>
          <a:bodyPr wrap="none" anchor="ctr"/>
          <a:lstStyle/>
          <a:p>
            <a:endParaRPr lang="en-US" sz="3266" dirty="0">
              <a:latin typeface="Arial" panose="020B0604020202020204" pitchFamily="34" charset="0"/>
            </a:endParaRPr>
          </a:p>
        </p:txBody>
      </p:sp>
      <p:sp>
        <p:nvSpPr>
          <p:cNvPr id="19" name="L-Shape 18">
            <a:extLst>
              <a:ext uri="{FF2B5EF4-FFF2-40B4-BE49-F238E27FC236}">
                <a16:creationId xmlns:a16="http://schemas.microsoft.com/office/drawing/2014/main" id="{FAAEDFF9-3529-4D22-A663-0D8CC08178CC}"/>
              </a:ext>
            </a:extLst>
          </p:cNvPr>
          <p:cNvSpPr/>
          <p:nvPr/>
        </p:nvSpPr>
        <p:spPr>
          <a:xfrm rot="10800000" flipH="1">
            <a:off x="7268782" y="2386055"/>
            <a:ext cx="1961562" cy="1144823"/>
          </a:xfrm>
          <a:prstGeom prst="corner">
            <a:avLst>
              <a:gd name="adj1" fmla="val 17009"/>
              <a:gd name="adj2" fmla="val 1663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20" name="L-Shape 19">
            <a:extLst>
              <a:ext uri="{FF2B5EF4-FFF2-40B4-BE49-F238E27FC236}">
                <a16:creationId xmlns:a16="http://schemas.microsoft.com/office/drawing/2014/main" id="{319FB4B0-48F4-4F35-99B2-18374F259533}"/>
              </a:ext>
            </a:extLst>
          </p:cNvPr>
          <p:cNvSpPr/>
          <p:nvPr/>
        </p:nvSpPr>
        <p:spPr>
          <a:xfrm rot="10800000" flipH="1">
            <a:off x="9458262" y="1941648"/>
            <a:ext cx="1961562" cy="1144823"/>
          </a:xfrm>
          <a:prstGeom prst="corner">
            <a:avLst>
              <a:gd name="adj1" fmla="val 17009"/>
              <a:gd name="adj2" fmla="val 1663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21" name="L-Shape 20">
            <a:extLst>
              <a:ext uri="{FF2B5EF4-FFF2-40B4-BE49-F238E27FC236}">
                <a16:creationId xmlns:a16="http://schemas.microsoft.com/office/drawing/2014/main" id="{E4713C7D-67DA-4C86-ADA7-3799CAF3B155}"/>
              </a:ext>
            </a:extLst>
          </p:cNvPr>
          <p:cNvSpPr/>
          <p:nvPr/>
        </p:nvSpPr>
        <p:spPr>
          <a:xfrm rot="10800000" flipH="1">
            <a:off x="5116013" y="2895600"/>
            <a:ext cx="1961562" cy="1144823"/>
          </a:xfrm>
          <a:prstGeom prst="corner">
            <a:avLst>
              <a:gd name="adj1" fmla="val 17009"/>
              <a:gd name="adj2" fmla="val 1663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22" name="TextBox 21">
            <a:extLst>
              <a:ext uri="{FF2B5EF4-FFF2-40B4-BE49-F238E27FC236}">
                <a16:creationId xmlns:a16="http://schemas.microsoft.com/office/drawing/2014/main" id="{C2B36B5B-C6E2-430F-B081-7C0379B111F3}"/>
              </a:ext>
            </a:extLst>
          </p:cNvPr>
          <p:cNvSpPr txBox="1"/>
          <p:nvPr/>
        </p:nvSpPr>
        <p:spPr>
          <a:xfrm>
            <a:off x="1022402" y="4033147"/>
            <a:ext cx="1348446" cy="338554"/>
          </a:xfrm>
          <a:prstGeom prst="rect">
            <a:avLst/>
          </a:prstGeom>
          <a:noFill/>
        </p:spPr>
        <p:txBody>
          <a:bodyPr wrap="none" rtlCol="0" anchor="ctr" anchorCtr="0">
            <a:spAutoFit/>
          </a:bodyPr>
          <a:lstStyle/>
          <a:p>
            <a:r>
              <a:rPr lang="en-US" sz="1600" b="1" dirty="0">
                <a:solidFill>
                  <a:schemeClr val="tx2"/>
                </a:solidFill>
                <a:latin typeface="Montserrat SemiBold" pitchFamily="2" charset="77"/>
                <a:ea typeface="League Spartan" charset="0"/>
                <a:cs typeface="Poppins" pitchFamily="2" charset="77"/>
              </a:rPr>
              <a:t>AD HOC 01</a:t>
            </a:r>
          </a:p>
        </p:txBody>
      </p:sp>
      <p:sp>
        <p:nvSpPr>
          <p:cNvPr id="23" name="Subtitle 2">
            <a:extLst>
              <a:ext uri="{FF2B5EF4-FFF2-40B4-BE49-F238E27FC236}">
                <a16:creationId xmlns:a16="http://schemas.microsoft.com/office/drawing/2014/main" id="{54FBDCB3-2DBF-4A12-9B97-87238ECF2659}"/>
              </a:ext>
            </a:extLst>
          </p:cNvPr>
          <p:cNvSpPr txBox="1">
            <a:spLocks/>
          </p:cNvSpPr>
          <p:nvPr/>
        </p:nvSpPr>
        <p:spPr>
          <a:xfrm>
            <a:off x="1063498" y="4366323"/>
            <a:ext cx="1687874" cy="1642181"/>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b="1" dirty="0">
                <a:solidFill>
                  <a:srgbClr val="000000"/>
                </a:solidFill>
                <a:latin typeface="Roboto Light" panose="02000000000000000000" pitchFamily="2" charset="0"/>
                <a:ea typeface="Roboto Light" panose="02000000000000000000" pitchFamily="2" charset="0"/>
                <a:cs typeface="Mukta ExtraLight" panose="020B0000000000000000" pitchFamily="34" charset="77"/>
              </a:rPr>
              <a:t>Initial / Ad hoc </a:t>
            </a:r>
            <a:r>
              <a:rPr lang="en-US" sz="1200" dirty="0">
                <a:solidFill>
                  <a:srgbClr val="000000"/>
                </a:solidFill>
                <a:latin typeface="Roboto Light" panose="02000000000000000000" pitchFamily="2" charset="0"/>
                <a:ea typeface="Roboto Light" panose="02000000000000000000" pitchFamily="2" charset="0"/>
                <a:cs typeface="Mukta ExtraLight" panose="020B0000000000000000" pitchFamily="34" charset="77"/>
              </a:rPr>
              <a:t>security programs are reactive. Lacking strategic vision, these programs are less effective and less responsive to the needs of the business.</a:t>
            </a:r>
          </a:p>
        </p:txBody>
      </p:sp>
      <p:sp>
        <p:nvSpPr>
          <p:cNvPr id="24" name="TextBox 23">
            <a:extLst>
              <a:ext uri="{FF2B5EF4-FFF2-40B4-BE49-F238E27FC236}">
                <a16:creationId xmlns:a16="http://schemas.microsoft.com/office/drawing/2014/main" id="{5050481A-B996-4878-9B72-5BAB11E29315}"/>
              </a:ext>
            </a:extLst>
          </p:cNvPr>
          <p:cNvSpPr txBox="1"/>
          <p:nvPr/>
        </p:nvSpPr>
        <p:spPr>
          <a:xfrm>
            <a:off x="3216349" y="3579200"/>
            <a:ext cx="1928733" cy="338554"/>
          </a:xfrm>
          <a:prstGeom prst="rect">
            <a:avLst/>
          </a:prstGeom>
          <a:noFill/>
        </p:spPr>
        <p:txBody>
          <a:bodyPr wrap="none" rtlCol="0" anchor="ctr" anchorCtr="0">
            <a:spAutoFit/>
          </a:bodyPr>
          <a:lstStyle/>
          <a:p>
            <a:r>
              <a:rPr lang="en-US" sz="1600" b="1" dirty="0">
                <a:solidFill>
                  <a:schemeClr val="tx2"/>
                </a:solidFill>
                <a:latin typeface="Montserrat SemiBold" pitchFamily="2" charset="77"/>
                <a:ea typeface="League Spartan" charset="0"/>
                <a:cs typeface="Poppins" pitchFamily="2" charset="77"/>
              </a:rPr>
              <a:t>DEVELOPING 02</a:t>
            </a:r>
          </a:p>
        </p:txBody>
      </p:sp>
      <p:sp>
        <p:nvSpPr>
          <p:cNvPr id="25" name="Subtitle 2">
            <a:extLst>
              <a:ext uri="{FF2B5EF4-FFF2-40B4-BE49-F238E27FC236}">
                <a16:creationId xmlns:a16="http://schemas.microsoft.com/office/drawing/2014/main" id="{CA2055F2-4FB2-4FDB-B822-61F0AC8CF67C}"/>
              </a:ext>
            </a:extLst>
          </p:cNvPr>
          <p:cNvSpPr txBox="1">
            <a:spLocks/>
          </p:cNvSpPr>
          <p:nvPr/>
        </p:nvSpPr>
        <p:spPr>
          <a:xfrm>
            <a:off x="3257444" y="3912376"/>
            <a:ext cx="1687874" cy="2334678"/>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b="1" dirty="0">
                <a:solidFill>
                  <a:srgbClr val="000000"/>
                </a:solidFill>
                <a:latin typeface="Roboto Light" panose="02000000000000000000" pitchFamily="2" charset="0"/>
                <a:ea typeface="Roboto Light" panose="02000000000000000000" pitchFamily="2" charset="0"/>
              </a:rPr>
              <a:t>Developing</a:t>
            </a:r>
            <a:r>
              <a:rPr lang="en-US" sz="1200" dirty="0">
                <a:solidFill>
                  <a:srgbClr val="000000"/>
                </a:solidFill>
                <a:latin typeface="Roboto Light" panose="02000000000000000000" pitchFamily="2" charset="0"/>
                <a:ea typeface="Roboto Light" panose="02000000000000000000" pitchFamily="2" charset="0"/>
              </a:rPr>
              <a:t> security programs can be effective at what they do but are not holistic. Governance is largely absent. These programs tend to rely on the talents of individuals rather than a cohesive plan.</a:t>
            </a:r>
          </a:p>
        </p:txBody>
      </p:sp>
      <p:sp>
        <p:nvSpPr>
          <p:cNvPr id="26" name="TextBox 25">
            <a:extLst>
              <a:ext uri="{FF2B5EF4-FFF2-40B4-BE49-F238E27FC236}">
                <a16:creationId xmlns:a16="http://schemas.microsoft.com/office/drawing/2014/main" id="{1D1A3406-21C8-4BE8-ABA3-536B960FDA25}"/>
              </a:ext>
            </a:extLst>
          </p:cNvPr>
          <p:cNvSpPr txBox="1"/>
          <p:nvPr/>
        </p:nvSpPr>
        <p:spPr>
          <a:xfrm>
            <a:off x="5377658" y="3123154"/>
            <a:ext cx="1476686" cy="338554"/>
          </a:xfrm>
          <a:prstGeom prst="rect">
            <a:avLst/>
          </a:prstGeom>
          <a:noFill/>
        </p:spPr>
        <p:txBody>
          <a:bodyPr wrap="none" rtlCol="0" anchor="ctr" anchorCtr="0">
            <a:spAutoFit/>
          </a:bodyPr>
          <a:lstStyle/>
          <a:p>
            <a:r>
              <a:rPr lang="en-US" sz="1600" b="1" dirty="0">
                <a:solidFill>
                  <a:schemeClr val="tx2"/>
                </a:solidFill>
                <a:latin typeface="Montserrat SemiBold" pitchFamily="2" charset="77"/>
                <a:ea typeface="League Spartan" charset="0"/>
                <a:cs typeface="Poppins" pitchFamily="2" charset="77"/>
              </a:rPr>
              <a:t>DEFINED 03</a:t>
            </a:r>
          </a:p>
        </p:txBody>
      </p:sp>
      <p:sp>
        <p:nvSpPr>
          <p:cNvPr id="27" name="Subtitle 2">
            <a:extLst>
              <a:ext uri="{FF2B5EF4-FFF2-40B4-BE49-F238E27FC236}">
                <a16:creationId xmlns:a16="http://schemas.microsoft.com/office/drawing/2014/main" id="{705D7720-89B6-4701-B38B-315DC475A628}"/>
              </a:ext>
            </a:extLst>
          </p:cNvPr>
          <p:cNvSpPr txBox="1">
            <a:spLocks/>
          </p:cNvSpPr>
          <p:nvPr/>
        </p:nvSpPr>
        <p:spPr>
          <a:xfrm>
            <a:off x="5418753" y="3456330"/>
            <a:ext cx="1687874" cy="3027175"/>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rgbClr val="000000"/>
                </a:solidFill>
                <a:latin typeface="Roboto Light" panose="02000000000000000000" pitchFamily="2" charset="0"/>
                <a:ea typeface="Roboto Light" panose="02000000000000000000" pitchFamily="2" charset="0"/>
              </a:rPr>
              <a:t>A </a:t>
            </a:r>
            <a:r>
              <a:rPr lang="en-US" sz="1200" b="1" dirty="0">
                <a:solidFill>
                  <a:srgbClr val="000000"/>
                </a:solidFill>
                <a:latin typeface="Roboto Light" panose="02000000000000000000" pitchFamily="2" charset="0"/>
                <a:ea typeface="Roboto Light" panose="02000000000000000000" pitchFamily="2" charset="0"/>
              </a:rPr>
              <a:t>Defined</a:t>
            </a:r>
            <a:r>
              <a:rPr lang="en-US" sz="1200" dirty="0">
                <a:solidFill>
                  <a:srgbClr val="000000"/>
                </a:solidFill>
                <a:latin typeface="Roboto Light" panose="02000000000000000000" pitchFamily="2" charset="0"/>
                <a:ea typeface="Roboto Light" panose="02000000000000000000" pitchFamily="2" charset="0"/>
              </a:rPr>
              <a:t> security program is holistic, documented, and  proactive. At least some governance is in place, however, metrics are often rudimentary and operational in nature. These programs still often rely on best practices rather than strong risk management.</a:t>
            </a:r>
          </a:p>
        </p:txBody>
      </p:sp>
      <p:sp>
        <p:nvSpPr>
          <p:cNvPr id="28" name="TextBox 27">
            <a:extLst>
              <a:ext uri="{FF2B5EF4-FFF2-40B4-BE49-F238E27FC236}">
                <a16:creationId xmlns:a16="http://schemas.microsoft.com/office/drawing/2014/main" id="{8E0B5A51-0073-4C9A-A656-DCC01AACD469}"/>
              </a:ext>
            </a:extLst>
          </p:cNvPr>
          <p:cNvSpPr txBox="1"/>
          <p:nvPr/>
        </p:nvSpPr>
        <p:spPr>
          <a:xfrm>
            <a:off x="7538004" y="2615765"/>
            <a:ext cx="1654620" cy="338554"/>
          </a:xfrm>
          <a:prstGeom prst="rect">
            <a:avLst/>
          </a:prstGeom>
          <a:noFill/>
        </p:spPr>
        <p:txBody>
          <a:bodyPr wrap="none" rtlCol="0" anchor="ctr" anchorCtr="0">
            <a:spAutoFit/>
          </a:bodyPr>
          <a:lstStyle/>
          <a:p>
            <a:r>
              <a:rPr lang="en-US" sz="1600" b="1" dirty="0">
                <a:solidFill>
                  <a:schemeClr val="tx2"/>
                </a:solidFill>
                <a:latin typeface="Montserrat SemiBold" pitchFamily="2" charset="77"/>
                <a:ea typeface="League Spartan" charset="0"/>
                <a:cs typeface="Poppins" pitchFamily="2" charset="77"/>
              </a:rPr>
              <a:t>MANAGED 04</a:t>
            </a:r>
          </a:p>
        </p:txBody>
      </p:sp>
      <p:sp>
        <p:nvSpPr>
          <p:cNvPr id="29" name="Subtitle 2">
            <a:extLst>
              <a:ext uri="{FF2B5EF4-FFF2-40B4-BE49-F238E27FC236}">
                <a16:creationId xmlns:a16="http://schemas.microsoft.com/office/drawing/2014/main" id="{0A8D181A-182E-49F1-8A49-C0BFF97727BD}"/>
              </a:ext>
            </a:extLst>
          </p:cNvPr>
          <p:cNvSpPr txBox="1">
            <a:spLocks/>
          </p:cNvSpPr>
          <p:nvPr/>
        </p:nvSpPr>
        <p:spPr>
          <a:xfrm>
            <a:off x="7579100" y="2948941"/>
            <a:ext cx="1687874" cy="3488840"/>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b="1" dirty="0">
                <a:solidFill>
                  <a:srgbClr val="000000"/>
                </a:solidFill>
                <a:latin typeface="Roboto Light" panose="02000000000000000000" pitchFamily="2" charset="0"/>
                <a:ea typeface="Roboto Light" panose="02000000000000000000" pitchFamily="2" charset="0"/>
              </a:rPr>
              <a:t>Managed</a:t>
            </a:r>
            <a:r>
              <a:rPr lang="en-US" sz="1200" dirty="0">
                <a:solidFill>
                  <a:srgbClr val="000000"/>
                </a:solidFill>
                <a:latin typeface="Roboto Light" panose="02000000000000000000" pitchFamily="2" charset="0"/>
                <a:ea typeface="Roboto Light" panose="02000000000000000000" pitchFamily="2" charset="0"/>
              </a:rPr>
              <a:t> security programs have robust governance and metrics processes. Management and board-level metrics for the overall program are produced. These are reviewed by business leaders and drive security decisions. More mature risk management practices take the place of best practices.</a:t>
            </a:r>
          </a:p>
        </p:txBody>
      </p:sp>
      <p:sp>
        <p:nvSpPr>
          <p:cNvPr id="31" name="TextBox 30">
            <a:extLst>
              <a:ext uri="{FF2B5EF4-FFF2-40B4-BE49-F238E27FC236}">
                <a16:creationId xmlns:a16="http://schemas.microsoft.com/office/drawing/2014/main" id="{11049C6E-0E44-42B0-B601-D045268155B1}"/>
              </a:ext>
            </a:extLst>
          </p:cNvPr>
          <p:cNvSpPr txBox="1"/>
          <p:nvPr/>
        </p:nvSpPr>
        <p:spPr>
          <a:xfrm>
            <a:off x="9731950" y="2173103"/>
            <a:ext cx="1715534" cy="338554"/>
          </a:xfrm>
          <a:prstGeom prst="rect">
            <a:avLst/>
          </a:prstGeom>
          <a:noFill/>
        </p:spPr>
        <p:txBody>
          <a:bodyPr wrap="none" rtlCol="0" anchor="ctr" anchorCtr="0">
            <a:spAutoFit/>
          </a:bodyPr>
          <a:lstStyle/>
          <a:p>
            <a:r>
              <a:rPr lang="en-US" sz="1600" b="1" dirty="0">
                <a:solidFill>
                  <a:schemeClr val="tx2"/>
                </a:solidFill>
                <a:latin typeface="Montserrat SemiBold" pitchFamily="2" charset="77"/>
                <a:ea typeface="League Spartan" charset="0"/>
                <a:cs typeface="Poppins" pitchFamily="2" charset="77"/>
              </a:rPr>
              <a:t>OPTIMIZED 05</a:t>
            </a:r>
          </a:p>
        </p:txBody>
      </p:sp>
      <p:sp>
        <p:nvSpPr>
          <p:cNvPr id="32" name="Subtitle 2">
            <a:extLst>
              <a:ext uri="{FF2B5EF4-FFF2-40B4-BE49-F238E27FC236}">
                <a16:creationId xmlns:a16="http://schemas.microsoft.com/office/drawing/2014/main" id="{7DD0047B-61F7-4108-9D88-DE6BF90C688C}"/>
              </a:ext>
            </a:extLst>
          </p:cNvPr>
          <p:cNvSpPr txBox="1">
            <a:spLocks/>
          </p:cNvSpPr>
          <p:nvPr/>
        </p:nvSpPr>
        <p:spPr>
          <a:xfrm>
            <a:off x="9773046" y="2506279"/>
            <a:ext cx="1687874" cy="3258008"/>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rgbClr val="000000"/>
                </a:solidFill>
                <a:latin typeface="Roboto Light" panose="02000000000000000000" pitchFamily="2" charset="0"/>
                <a:ea typeface="Roboto Light" panose="02000000000000000000" pitchFamily="2" charset="0"/>
              </a:rPr>
              <a:t>An </a:t>
            </a:r>
            <a:r>
              <a:rPr lang="en-US" sz="1200" b="1" dirty="0">
                <a:solidFill>
                  <a:srgbClr val="000000"/>
                </a:solidFill>
                <a:latin typeface="Roboto Light" panose="02000000000000000000" pitchFamily="2" charset="0"/>
                <a:ea typeface="Roboto Light" panose="02000000000000000000" pitchFamily="2" charset="0"/>
              </a:rPr>
              <a:t>Optimized</a:t>
            </a:r>
            <a:r>
              <a:rPr lang="en-US" sz="1200" dirty="0">
                <a:solidFill>
                  <a:srgbClr val="000000"/>
                </a:solidFill>
                <a:latin typeface="Roboto Light" panose="02000000000000000000" pitchFamily="2" charset="0"/>
                <a:ea typeface="Roboto Light" panose="02000000000000000000" pitchFamily="2" charset="0"/>
              </a:rPr>
              <a:t> security program is based on strong risk management practices, including the production of key risk indicators (KRIs). Individual security services are optimized using key performance indicators (KPIs) that continually measure service effectiveness and efficiency.</a:t>
            </a:r>
          </a:p>
        </p:txBody>
      </p:sp>
      <p:sp>
        <p:nvSpPr>
          <p:cNvPr id="33" name="Rectangle 32">
            <a:extLst>
              <a:ext uri="{FF2B5EF4-FFF2-40B4-BE49-F238E27FC236}">
                <a16:creationId xmlns:a16="http://schemas.microsoft.com/office/drawing/2014/main" id="{E9A1979F-CA81-4BFE-971E-AFAE576BFAE3}"/>
              </a:ext>
            </a:extLst>
          </p:cNvPr>
          <p:cNvSpPr/>
          <p:nvPr/>
        </p:nvSpPr>
        <p:spPr>
          <a:xfrm>
            <a:off x="457994" y="1228783"/>
            <a:ext cx="5943600" cy="1324017"/>
          </a:xfrm>
          <a:prstGeom prst="rect">
            <a:avLst/>
          </a:prstGeom>
          <a:solidFill>
            <a:schemeClr val="bg1"/>
          </a:solidFill>
          <a:ln>
            <a:noFill/>
          </a:ln>
          <a:effectLst>
            <a:outerShdw blurRad="254000" sx="105000" sy="105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1">
              <a:lnSpc>
                <a:spcPct val="110000"/>
              </a:lnSpc>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Maturity models are very effective for determining information security target states. This table provides general descriptions for each maturity level. As a group, consider which description most accurately reflects the ideal target state for information security in your organization.</a:t>
            </a:r>
          </a:p>
        </p:txBody>
      </p:sp>
    </p:spTree>
    <p:extLst>
      <p:ext uri="{BB962C8B-B14F-4D97-AF65-F5344CB8AC3E}">
        <p14:creationId xmlns:p14="http://schemas.microsoft.com/office/powerpoint/2010/main" val="27186730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7D1AD52-AB5C-2240-88DB-C3B03CE6B282}"/>
              </a:ext>
            </a:extLst>
          </p:cNvPr>
          <p:cNvSpPr/>
          <p:nvPr/>
        </p:nvSpPr>
        <p:spPr>
          <a:xfrm>
            <a:off x="0" y="0"/>
            <a:ext cx="12193588" cy="1328738"/>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E5E92"/>
              </a:solidFill>
            </a:endParaRPr>
          </a:p>
        </p:txBody>
      </p:sp>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265612" y="167249"/>
            <a:ext cx="11622382" cy="1130188"/>
          </a:xfrm>
        </p:spPr>
        <p:txBody>
          <a:bodyPr/>
          <a:lstStyle/>
          <a:p>
            <a:r>
              <a:rPr lang="en-US" dirty="0">
                <a:solidFill>
                  <a:schemeClr val="bg1"/>
                </a:solidFill>
              </a:rPr>
              <a:t>Info-Tech’s best-of-breed security framework</a:t>
            </a:r>
          </a:p>
        </p:txBody>
      </p:sp>
      <p:pic>
        <p:nvPicPr>
          <p:cNvPr id="32" name="Picture 31">
            <a:extLst>
              <a:ext uri="{FF2B5EF4-FFF2-40B4-BE49-F238E27FC236}">
                <a16:creationId xmlns:a16="http://schemas.microsoft.com/office/drawing/2014/main" id="{115A26E9-0982-424C-9F67-7784EF5414FA}"/>
              </a:ext>
            </a:extLst>
          </p:cNvPr>
          <p:cNvPicPr>
            <a:picLocks noChangeAspect="1"/>
          </p:cNvPicPr>
          <p:nvPr/>
        </p:nvPicPr>
        <p:blipFill>
          <a:blip r:embed="rId3"/>
          <a:stretch>
            <a:fillRect/>
          </a:stretch>
        </p:blipFill>
        <p:spPr>
          <a:xfrm>
            <a:off x="4648994" y="1535152"/>
            <a:ext cx="6734678" cy="4832309"/>
          </a:xfrm>
          <a:prstGeom prst="rect">
            <a:avLst/>
          </a:prstGeom>
        </p:spPr>
      </p:pic>
      <p:grpSp>
        <p:nvGrpSpPr>
          <p:cNvPr id="33" name="Group 32">
            <a:extLst>
              <a:ext uri="{FF2B5EF4-FFF2-40B4-BE49-F238E27FC236}">
                <a16:creationId xmlns:a16="http://schemas.microsoft.com/office/drawing/2014/main" id="{B288C4CC-A8D2-42DA-8FA1-1380ABA71608}"/>
              </a:ext>
            </a:extLst>
          </p:cNvPr>
          <p:cNvGrpSpPr/>
          <p:nvPr/>
        </p:nvGrpSpPr>
        <p:grpSpPr>
          <a:xfrm>
            <a:off x="239102" y="1554202"/>
            <a:ext cx="1303744" cy="1328738"/>
            <a:chOff x="951473" y="2938283"/>
            <a:chExt cx="1085850" cy="1085850"/>
          </a:xfrm>
        </p:grpSpPr>
        <p:grpSp>
          <p:nvGrpSpPr>
            <p:cNvPr id="34" name="Group 117">
              <a:extLst>
                <a:ext uri="{FF2B5EF4-FFF2-40B4-BE49-F238E27FC236}">
                  <a16:creationId xmlns:a16="http://schemas.microsoft.com/office/drawing/2014/main" id="{C98E80FB-B07E-46DA-AC01-C6012FBD8CF6}"/>
                </a:ext>
              </a:extLst>
            </p:cNvPr>
            <p:cNvGrpSpPr>
              <a:grpSpLocks/>
            </p:cNvGrpSpPr>
            <p:nvPr/>
          </p:nvGrpSpPr>
          <p:grpSpPr bwMode="auto">
            <a:xfrm>
              <a:off x="951473" y="2938283"/>
              <a:ext cx="1085850" cy="1085850"/>
              <a:chOff x="758" y="2274"/>
              <a:chExt cx="684" cy="684"/>
            </a:xfrm>
          </p:grpSpPr>
          <p:sp>
            <p:nvSpPr>
              <p:cNvPr id="39" name="Oval 8">
                <a:extLst>
                  <a:ext uri="{FF2B5EF4-FFF2-40B4-BE49-F238E27FC236}">
                    <a16:creationId xmlns:a16="http://schemas.microsoft.com/office/drawing/2014/main" id="{06A43973-AC30-4B22-A589-BEDA4A87351B}"/>
                  </a:ext>
                </a:extLst>
              </p:cNvPr>
              <p:cNvSpPr>
                <a:spLocks noChangeArrowheads="1"/>
              </p:cNvSpPr>
              <p:nvPr/>
            </p:nvSpPr>
            <p:spPr bwMode="gray">
              <a:xfrm>
                <a:off x="758" y="2274"/>
                <a:ext cx="684" cy="684"/>
              </a:xfrm>
              <a:prstGeom prst="ellipse">
                <a:avLst/>
              </a:prstGeom>
              <a:solidFill>
                <a:schemeClr val="accent1">
                  <a:alpha val="59999"/>
                </a:schemeClr>
              </a:solidFill>
              <a:ln w="19050">
                <a:solidFill>
                  <a:srgbClr val="FFFFFF"/>
                </a:solidFill>
                <a:round/>
                <a:headEnd/>
                <a:tailEnd/>
              </a:ln>
            </p:spPr>
            <p:txBody>
              <a:bodyPr wrap="none" anchor="ct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dirty="0"/>
              </a:p>
            </p:txBody>
          </p:sp>
          <p:sp>
            <p:nvSpPr>
              <p:cNvPr id="40" name="Oval 9">
                <a:extLst>
                  <a:ext uri="{FF2B5EF4-FFF2-40B4-BE49-F238E27FC236}">
                    <a16:creationId xmlns:a16="http://schemas.microsoft.com/office/drawing/2014/main" id="{2836EF29-9583-4852-98D3-44EED6BE36E3}"/>
                  </a:ext>
                </a:extLst>
              </p:cNvPr>
              <p:cNvSpPr>
                <a:spLocks noChangeArrowheads="1"/>
              </p:cNvSpPr>
              <p:nvPr/>
            </p:nvSpPr>
            <p:spPr bwMode="gray">
              <a:xfrm>
                <a:off x="796" y="2312"/>
                <a:ext cx="608" cy="608"/>
              </a:xfrm>
              <a:prstGeom prst="ellipse">
                <a:avLst/>
              </a:prstGeom>
              <a:solidFill>
                <a:schemeClr val="accent1"/>
              </a:solidFill>
              <a:ln w="19050">
                <a:solidFill>
                  <a:srgbClr val="FFFFFF"/>
                </a:solidFill>
                <a:round/>
                <a:headEnd/>
                <a:tailEnd/>
              </a:ln>
            </p:spPr>
            <p:txBody>
              <a:bodyPr anchor="ct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dirty="0"/>
              </a:p>
            </p:txBody>
          </p:sp>
        </p:grpSp>
        <p:sp>
          <p:nvSpPr>
            <p:cNvPr id="35" name="Text Box 10">
              <a:extLst>
                <a:ext uri="{FF2B5EF4-FFF2-40B4-BE49-F238E27FC236}">
                  <a16:creationId xmlns:a16="http://schemas.microsoft.com/office/drawing/2014/main" id="{80B7D8AB-87AC-4775-B9D9-7010030BBF2D}"/>
                </a:ext>
              </a:extLst>
            </p:cNvPr>
            <p:cNvSpPr txBox="1">
              <a:spLocks noChangeArrowheads="1"/>
            </p:cNvSpPr>
            <p:nvPr/>
          </p:nvSpPr>
          <p:spPr bwMode="gray">
            <a:xfrm>
              <a:off x="1014179" y="3117277"/>
              <a:ext cx="960438" cy="67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pPr algn="ctr"/>
              <a:r>
                <a:rPr lang="en-CA" dirty="0">
                  <a:solidFill>
                    <a:schemeClr val="bg2"/>
                  </a:solidFill>
                  <a:latin typeface="Exo DemiBold" panose="02000703000000000000" pitchFamily="2" charset="0"/>
                </a:rPr>
                <a:t>ISO 27000 series</a:t>
              </a:r>
            </a:p>
          </p:txBody>
        </p:sp>
      </p:grpSp>
      <p:grpSp>
        <p:nvGrpSpPr>
          <p:cNvPr id="41" name="Group 40">
            <a:extLst>
              <a:ext uri="{FF2B5EF4-FFF2-40B4-BE49-F238E27FC236}">
                <a16:creationId xmlns:a16="http://schemas.microsoft.com/office/drawing/2014/main" id="{CC57FAC7-878C-44F1-B18B-302ACA4EDF4D}"/>
              </a:ext>
            </a:extLst>
          </p:cNvPr>
          <p:cNvGrpSpPr/>
          <p:nvPr/>
        </p:nvGrpSpPr>
        <p:grpSpPr>
          <a:xfrm>
            <a:off x="1448594" y="2505797"/>
            <a:ext cx="1303744" cy="1328738"/>
            <a:chOff x="951473" y="2938283"/>
            <a:chExt cx="1085850" cy="1085850"/>
          </a:xfrm>
        </p:grpSpPr>
        <p:grpSp>
          <p:nvGrpSpPr>
            <p:cNvPr id="42" name="Group 117">
              <a:extLst>
                <a:ext uri="{FF2B5EF4-FFF2-40B4-BE49-F238E27FC236}">
                  <a16:creationId xmlns:a16="http://schemas.microsoft.com/office/drawing/2014/main" id="{4CB39866-372F-4545-A1B9-D69C28B926F6}"/>
                </a:ext>
              </a:extLst>
            </p:cNvPr>
            <p:cNvGrpSpPr>
              <a:grpSpLocks/>
            </p:cNvGrpSpPr>
            <p:nvPr/>
          </p:nvGrpSpPr>
          <p:grpSpPr bwMode="auto">
            <a:xfrm>
              <a:off x="951473" y="2938283"/>
              <a:ext cx="1085850" cy="1085850"/>
              <a:chOff x="758" y="2274"/>
              <a:chExt cx="684" cy="684"/>
            </a:xfrm>
          </p:grpSpPr>
          <p:sp>
            <p:nvSpPr>
              <p:cNvPr id="44" name="Oval 8">
                <a:extLst>
                  <a:ext uri="{FF2B5EF4-FFF2-40B4-BE49-F238E27FC236}">
                    <a16:creationId xmlns:a16="http://schemas.microsoft.com/office/drawing/2014/main" id="{2DB80D29-1468-49FF-B956-BE1F8FCDF927}"/>
                  </a:ext>
                </a:extLst>
              </p:cNvPr>
              <p:cNvSpPr>
                <a:spLocks noChangeArrowheads="1"/>
              </p:cNvSpPr>
              <p:nvPr/>
            </p:nvSpPr>
            <p:spPr bwMode="gray">
              <a:xfrm>
                <a:off x="758" y="2274"/>
                <a:ext cx="684" cy="684"/>
              </a:xfrm>
              <a:prstGeom prst="ellipse">
                <a:avLst/>
              </a:prstGeom>
              <a:solidFill>
                <a:schemeClr val="accent1">
                  <a:alpha val="59999"/>
                </a:schemeClr>
              </a:solidFill>
              <a:ln w="19050">
                <a:solidFill>
                  <a:srgbClr val="FFFFFF"/>
                </a:solidFill>
                <a:round/>
                <a:headEnd/>
                <a:tailEnd/>
              </a:ln>
            </p:spPr>
            <p:txBody>
              <a:bodyPr wrap="none" anchor="ct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dirty="0"/>
              </a:p>
            </p:txBody>
          </p:sp>
          <p:sp>
            <p:nvSpPr>
              <p:cNvPr id="45" name="Oval 9">
                <a:extLst>
                  <a:ext uri="{FF2B5EF4-FFF2-40B4-BE49-F238E27FC236}">
                    <a16:creationId xmlns:a16="http://schemas.microsoft.com/office/drawing/2014/main" id="{09DE6F2E-5568-48DF-A56A-E08461A8F7A5}"/>
                  </a:ext>
                </a:extLst>
              </p:cNvPr>
              <p:cNvSpPr>
                <a:spLocks noChangeArrowheads="1"/>
              </p:cNvSpPr>
              <p:nvPr/>
            </p:nvSpPr>
            <p:spPr bwMode="gray">
              <a:xfrm>
                <a:off x="796" y="2312"/>
                <a:ext cx="608" cy="608"/>
              </a:xfrm>
              <a:prstGeom prst="ellipse">
                <a:avLst/>
              </a:prstGeom>
              <a:solidFill>
                <a:schemeClr val="accent1"/>
              </a:solidFill>
              <a:ln w="19050">
                <a:solidFill>
                  <a:srgbClr val="FFFFFF"/>
                </a:solidFill>
                <a:round/>
                <a:headEnd/>
                <a:tailEnd/>
              </a:ln>
            </p:spPr>
            <p:txBody>
              <a:bodyPr anchor="ct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dirty="0"/>
              </a:p>
            </p:txBody>
          </p:sp>
        </p:grpSp>
        <p:sp>
          <p:nvSpPr>
            <p:cNvPr id="43" name="Text Box 10">
              <a:extLst>
                <a:ext uri="{FF2B5EF4-FFF2-40B4-BE49-F238E27FC236}">
                  <a16:creationId xmlns:a16="http://schemas.microsoft.com/office/drawing/2014/main" id="{6E9ECFFD-1FBD-469A-B95F-C8940B6B733E}"/>
                </a:ext>
              </a:extLst>
            </p:cNvPr>
            <p:cNvSpPr txBox="1">
              <a:spLocks noChangeArrowheads="1"/>
            </p:cNvSpPr>
            <p:nvPr/>
          </p:nvSpPr>
          <p:spPr bwMode="gray">
            <a:xfrm>
              <a:off x="1014179" y="3256192"/>
              <a:ext cx="960438" cy="477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pPr algn="ctr"/>
              <a:r>
                <a:rPr lang="en-CA" dirty="0">
                  <a:solidFill>
                    <a:schemeClr val="bg1"/>
                  </a:solidFill>
                  <a:latin typeface="Exo DemiBold" panose="02000703000000000000" pitchFamily="2" charset="0"/>
                </a:rPr>
                <a:t>CIS Top 20</a:t>
              </a:r>
            </a:p>
          </p:txBody>
        </p:sp>
      </p:grpSp>
      <p:grpSp>
        <p:nvGrpSpPr>
          <p:cNvPr id="46" name="Group 45">
            <a:extLst>
              <a:ext uri="{FF2B5EF4-FFF2-40B4-BE49-F238E27FC236}">
                <a16:creationId xmlns:a16="http://schemas.microsoft.com/office/drawing/2014/main" id="{635C5DE4-DCFB-4E79-A2AD-FA8075E2DD4F}"/>
              </a:ext>
            </a:extLst>
          </p:cNvPr>
          <p:cNvGrpSpPr/>
          <p:nvPr/>
        </p:nvGrpSpPr>
        <p:grpSpPr>
          <a:xfrm>
            <a:off x="163813" y="3357814"/>
            <a:ext cx="1303744" cy="1328738"/>
            <a:chOff x="951473" y="2938283"/>
            <a:chExt cx="1085850" cy="1085850"/>
          </a:xfrm>
        </p:grpSpPr>
        <p:grpSp>
          <p:nvGrpSpPr>
            <p:cNvPr id="47" name="Group 117">
              <a:extLst>
                <a:ext uri="{FF2B5EF4-FFF2-40B4-BE49-F238E27FC236}">
                  <a16:creationId xmlns:a16="http://schemas.microsoft.com/office/drawing/2014/main" id="{D22E6AA1-2E79-4DD6-B506-CAED8C63F611}"/>
                </a:ext>
              </a:extLst>
            </p:cNvPr>
            <p:cNvGrpSpPr>
              <a:grpSpLocks/>
            </p:cNvGrpSpPr>
            <p:nvPr/>
          </p:nvGrpSpPr>
          <p:grpSpPr bwMode="auto">
            <a:xfrm>
              <a:off x="951473" y="2938283"/>
              <a:ext cx="1085850" cy="1085850"/>
              <a:chOff x="758" y="2274"/>
              <a:chExt cx="684" cy="684"/>
            </a:xfrm>
          </p:grpSpPr>
          <p:sp>
            <p:nvSpPr>
              <p:cNvPr id="49" name="Oval 8">
                <a:extLst>
                  <a:ext uri="{FF2B5EF4-FFF2-40B4-BE49-F238E27FC236}">
                    <a16:creationId xmlns:a16="http://schemas.microsoft.com/office/drawing/2014/main" id="{BB562AB4-BA15-475B-B6A0-1E139B12BF64}"/>
                  </a:ext>
                </a:extLst>
              </p:cNvPr>
              <p:cNvSpPr>
                <a:spLocks noChangeArrowheads="1"/>
              </p:cNvSpPr>
              <p:nvPr/>
            </p:nvSpPr>
            <p:spPr bwMode="gray">
              <a:xfrm>
                <a:off x="758" y="2274"/>
                <a:ext cx="684" cy="684"/>
              </a:xfrm>
              <a:prstGeom prst="ellipse">
                <a:avLst/>
              </a:prstGeom>
              <a:solidFill>
                <a:schemeClr val="accent1">
                  <a:alpha val="59999"/>
                </a:schemeClr>
              </a:solidFill>
              <a:ln w="19050">
                <a:solidFill>
                  <a:srgbClr val="FFFFFF"/>
                </a:solidFill>
                <a:round/>
                <a:headEnd/>
                <a:tailEnd/>
              </a:ln>
            </p:spPr>
            <p:txBody>
              <a:bodyPr wrap="none" anchor="ct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dirty="0"/>
              </a:p>
            </p:txBody>
          </p:sp>
          <p:sp>
            <p:nvSpPr>
              <p:cNvPr id="50" name="Oval 9">
                <a:extLst>
                  <a:ext uri="{FF2B5EF4-FFF2-40B4-BE49-F238E27FC236}">
                    <a16:creationId xmlns:a16="http://schemas.microsoft.com/office/drawing/2014/main" id="{5B73C724-0DC8-4FF9-836C-F71760CD038C}"/>
                  </a:ext>
                </a:extLst>
              </p:cNvPr>
              <p:cNvSpPr>
                <a:spLocks noChangeArrowheads="1"/>
              </p:cNvSpPr>
              <p:nvPr/>
            </p:nvSpPr>
            <p:spPr bwMode="gray">
              <a:xfrm>
                <a:off x="796" y="2312"/>
                <a:ext cx="608" cy="608"/>
              </a:xfrm>
              <a:prstGeom prst="ellipse">
                <a:avLst/>
              </a:prstGeom>
              <a:solidFill>
                <a:schemeClr val="accent1"/>
              </a:solidFill>
              <a:ln w="19050">
                <a:solidFill>
                  <a:srgbClr val="FFFFFF"/>
                </a:solidFill>
                <a:round/>
                <a:headEnd/>
                <a:tailEnd/>
              </a:ln>
            </p:spPr>
            <p:txBody>
              <a:bodyPr anchor="ct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dirty="0"/>
              </a:p>
            </p:txBody>
          </p:sp>
        </p:grpSp>
        <p:sp>
          <p:nvSpPr>
            <p:cNvPr id="48" name="Text Box 10">
              <a:extLst>
                <a:ext uri="{FF2B5EF4-FFF2-40B4-BE49-F238E27FC236}">
                  <a16:creationId xmlns:a16="http://schemas.microsoft.com/office/drawing/2014/main" id="{84E789EB-A876-4459-A1BE-FAC34EA701F4}"/>
                </a:ext>
              </a:extLst>
            </p:cNvPr>
            <p:cNvSpPr txBox="1">
              <a:spLocks noChangeArrowheads="1"/>
            </p:cNvSpPr>
            <p:nvPr/>
          </p:nvSpPr>
          <p:spPr bwMode="gray">
            <a:xfrm>
              <a:off x="1014179" y="3217884"/>
              <a:ext cx="960438" cy="477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pPr algn="ctr"/>
              <a:r>
                <a:rPr lang="en-CA" dirty="0">
                  <a:solidFill>
                    <a:schemeClr val="bg1"/>
                  </a:solidFill>
                  <a:latin typeface="Exo DemiBold" panose="02000703000000000000" pitchFamily="2" charset="0"/>
                </a:rPr>
                <a:t>COBIT 2019</a:t>
              </a:r>
            </a:p>
          </p:txBody>
        </p:sp>
      </p:grpSp>
      <p:grpSp>
        <p:nvGrpSpPr>
          <p:cNvPr id="51" name="Group 50">
            <a:extLst>
              <a:ext uri="{FF2B5EF4-FFF2-40B4-BE49-F238E27FC236}">
                <a16:creationId xmlns:a16="http://schemas.microsoft.com/office/drawing/2014/main" id="{3D9357C0-B438-4353-8114-6BE06FB568C1}"/>
              </a:ext>
            </a:extLst>
          </p:cNvPr>
          <p:cNvGrpSpPr/>
          <p:nvPr/>
        </p:nvGrpSpPr>
        <p:grpSpPr>
          <a:xfrm>
            <a:off x="1450943" y="4182936"/>
            <a:ext cx="1303744" cy="1328738"/>
            <a:chOff x="951473" y="2938283"/>
            <a:chExt cx="1085850" cy="1085850"/>
          </a:xfrm>
        </p:grpSpPr>
        <p:grpSp>
          <p:nvGrpSpPr>
            <p:cNvPr id="52" name="Group 117">
              <a:extLst>
                <a:ext uri="{FF2B5EF4-FFF2-40B4-BE49-F238E27FC236}">
                  <a16:creationId xmlns:a16="http://schemas.microsoft.com/office/drawing/2014/main" id="{8C92451D-3B11-40AE-8130-8C40DCACE813}"/>
                </a:ext>
              </a:extLst>
            </p:cNvPr>
            <p:cNvGrpSpPr>
              <a:grpSpLocks/>
            </p:cNvGrpSpPr>
            <p:nvPr/>
          </p:nvGrpSpPr>
          <p:grpSpPr bwMode="auto">
            <a:xfrm>
              <a:off x="951473" y="2938283"/>
              <a:ext cx="1085850" cy="1085850"/>
              <a:chOff x="758" y="2274"/>
              <a:chExt cx="684" cy="684"/>
            </a:xfrm>
          </p:grpSpPr>
          <p:sp>
            <p:nvSpPr>
              <p:cNvPr id="54" name="Oval 8">
                <a:extLst>
                  <a:ext uri="{FF2B5EF4-FFF2-40B4-BE49-F238E27FC236}">
                    <a16:creationId xmlns:a16="http://schemas.microsoft.com/office/drawing/2014/main" id="{41F43C41-2DAA-43E9-98F4-8406B2F48499}"/>
                  </a:ext>
                </a:extLst>
              </p:cNvPr>
              <p:cNvSpPr>
                <a:spLocks noChangeArrowheads="1"/>
              </p:cNvSpPr>
              <p:nvPr/>
            </p:nvSpPr>
            <p:spPr bwMode="gray">
              <a:xfrm>
                <a:off x="758" y="2274"/>
                <a:ext cx="684" cy="684"/>
              </a:xfrm>
              <a:prstGeom prst="ellipse">
                <a:avLst/>
              </a:prstGeom>
              <a:solidFill>
                <a:schemeClr val="accent1">
                  <a:alpha val="59999"/>
                </a:schemeClr>
              </a:solidFill>
              <a:ln w="19050">
                <a:solidFill>
                  <a:srgbClr val="FFFFFF"/>
                </a:solidFill>
                <a:round/>
                <a:headEnd/>
                <a:tailEnd/>
              </a:ln>
            </p:spPr>
            <p:txBody>
              <a:bodyPr wrap="none" anchor="ct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dirty="0"/>
              </a:p>
            </p:txBody>
          </p:sp>
          <p:sp>
            <p:nvSpPr>
              <p:cNvPr id="55" name="Oval 9">
                <a:extLst>
                  <a:ext uri="{FF2B5EF4-FFF2-40B4-BE49-F238E27FC236}">
                    <a16:creationId xmlns:a16="http://schemas.microsoft.com/office/drawing/2014/main" id="{1732E905-0651-4AB9-B0EA-DDC5706F65F8}"/>
                  </a:ext>
                </a:extLst>
              </p:cNvPr>
              <p:cNvSpPr>
                <a:spLocks noChangeArrowheads="1"/>
              </p:cNvSpPr>
              <p:nvPr/>
            </p:nvSpPr>
            <p:spPr bwMode="gray">
              <a:xfrm>
                <a:off x="796" y="2312"/>
                <a:ext cx="608" cy="608"/>
              </a:xfrm>
              <a:prstGeom prst="ellipse">
                <a:avLst/>
              </a:prstGeom>
              <a:solidFill>
                <a:schemeClr val="accent1"/>
              </a:solidFill>
              <a:ln w="19050">
                <a:solidFill>
                  <a:srgbClr val="FFFFFF"/>
                </a:solidFill>
                <a:round/>
                <a:headEnd/>
                <a:tailEnd/>
              </a:ln>
            </p:spPr>
            <p:txBody>
              <a:bodyPr anchor="ct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dirty="0"/>
              </a:p>
            </p:txBody>
          </p:sp>
        </p:grpSp>
        <p:sp>
          <p:nvSpPr>
            <p:cNvPr id="53" name="Text Box 10">
              <a:extLst>
                <a:ext uri="{FF2B5EF4-FFF2-40B4-BE49-F238E27FC236}">
                  <a16:creationId xmlns:a16="http://schemas.microsoft.com/office/drawing/2014/main" id="{3579799F-4B7E-4957-AEE7-475E627584A6}"/>
                </a:ext>
              </a:extLst>
            </p:cNvPr>
            <p:cNvSpPr txBox="1">
              <a:spLocks noChangeArrowheads="1"/>
            </p:cNvSpPr>
            <p:nvPr/>
          </p:nvSpPr>
          <p:spPr bwMode="gray">
            <a:xfrm>
              <a:off x="1012223" y="3252222"/>
              <a:ext cx="960438" cy="477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pPr algn="ctr"/>
              <a:r>
                <a:rPr lang="en-CA" dirty="0">
                  <a:solidFill>
                    <a:schemeClr val="bg1"/>
                  </a:solidFill>
                  <a:latin typeface="Exo DemiBold" panose="02000703000000000000" pitchFamily="2" charset="0"/>
                </a:rPr>
                <a:t>NIST 800-53</a:t>
              </a:r>
            </a:p>
          </p:txBody>
        </p:sp>
      </p:grpSp>
      <p:grpSp>
        <p:nvGrpSpPr>
          <p:cNvPr id="56" name="Group 55">
            <a:extLst>
              <a:ext uri="{FF2B5EF4-FFF2-40B4-BE49-F238E27FC236}">
                <a16:creationId xmlns:a16="http://schemas.microsoft.com/office/drawing/2014/main" id="{A2387760-E85D-4322-9B91-01E217DD0929}"/>
              </a:ext>
            </a:extLst>
          </p:cNvPr>
          <p:cNvGrpSpPr/>
          <p:nvPr/>
        </p:nvGrpSpPr>
        <p:grpSpPr>
          <a:xfrm>
            <a:off x="163813" y="5178668"/>
            <a:ext cx="1303744" cy="1328738"/>
            <a:chOff x="951473" y="2938283"/>
            <a:chExt cx="1085850" cy="1085850"/>
          </a:xfrm>
        </p:grpSpPr>
        <p:grpSp>
          <p:nvGrpSpPr>
            <p:cNvPr id="57" name="Group 117">
              <a:extLst>
                <a:ext uri="{FF2B5EF4-FFF2-40B4-BE49-F238E27FC236}">
                  <a16:creationId xmlns:a16="http://schemas.microsoft.com/office/drawing/2014/main" id="{2177B5BD-2914-4E96-9EF4-54C58A786DB3}"/>
                </a:ext>
              </a:extLst>
            </p:cNvPr>
            <p:cNvGrpSpPr>
              <a:grpSpLocks/>
            </p:cNvGrpSpPr>
            <p:nvPr/>
          </p:nvGrpSpPr>
          <p:grpSpPr bwMode="auto">
            <a:xfrm>
              <a:off x="951473" y="2938283"/>
              <a:ext cx="1085850" cy="1085850"/>
              <a:chOff x="758" y="2274"/>
              <a:chExt cx="684" cy="684"/>
            </a:xfrm>
          </p:grpSpPr>
          <p:sp>
            <p:nvSpPr>
              <p:cNvPr id="59" name="Oval 8">
                <a:extLst>
                  <a:ext uri="{FF2B5EF4-FFF2-40B4-BE49-F238E27FC236}">
                    <a16:creationId xmlns:a16="http://schemas.microsoft.com/office/drawing/2014/main" id="{1944AA8F-7A14-4589-A8F9-708B702F8B73}"/>
                  </a:ext>
                </a:extLst>
              </p:cNvPr>
              <p:cNvSpPr>
                <a:spLocks noChangeArrowheads="1"/>
              </p:cNvSpPr>
              <p:nvPr/>
            </p:nvSpPr>
            <p:spPr bwMode="gray">
              <a:xfrm>
                <a:off x="758" y="2274"/>
                <a:ext cx="684" cy="684"/>
              </a:xfrm>
              <a:prstGeom prst="ellipse">
                <a:avLst/>
              </a:prstGeom>
              <a:solidFill>
                <a:schemeClr val="accent1">
                  <a:alpha val="59999"/>
                </a:schemeClr>
              </a:solidFill>
              <a:ln w="19050">
                <a:solidFill>
                  <a:srgbClr val="FFFFFF"/>
                </a:solidFill>
                <a:round/>
                <a:headEnd/>
                <a:tailEnd/>
              </a:ln>
            </p:spPr>
            <p:txBody>
              <a:bodyPr wrap="none" anchor="ct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dirty="0"/>
              </a:p>
            </p:txBody>
          </p:sp>
          <p:sp>
            <p:nvSpPr>
              <p:cNvPr id="60" name="Oval 9">
                <a:extLst>
                  <a:ext uri="{FF2B5EF4-FFF2-40B4-BE49-F238E27FC236}">
                    <a16:creationId xmlns:a16="http://schemas.microsoft.com/office/drawing/2014/main" id="{DB38BFB5-4B7C-456C-8A88-9E284B10157E}"/>
                  </a:ext>
                </a:extLst>
              </p:cNvPr>
              <p:cNvSpPr>
                <a:spLocks noChangeArrowheads="1"/>
              </p:cNvSpPr>
              <p:nvPr/>
            </p:nvSpPr>
            <p:spPr bwMode="gray">
              <a:xfrm>
                <a:off x="796" y="2312"/>
                <a:ext cx="608" cy="608"/>
              </a:xfrm>
              <a:prstGeom prst="ellipse">
                <a:avLst/>
              </a:prstGeom>
              <a:solidFill>
                <a:schemeClr val="accent1"/>
              </a:solidFill>
              <a:ln w="19050">
                <a:solidFill>
                  <a:srgbClr val="FFFFFF"/>
                </a:solidFill>
                <a:round/>
                <a:headEnd/>
                <a:tailEnd/>
              </a:ln>
            </p:spPr>
            <p:txBody>
              <a:bodyPr anchor="ct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dirty="0"/>
              </a:p>
            </p:txBody>
          </p:sp>
        </p:grpSp>
        <p:sp>
          <p:nvSpPr>
            <p:cNvPr id="58" name="Text Box 10">
              <a:extLst>
                <a:ext uri="{FF2B5EF4-FFF2-40B4-BE49-F238E27FC236}">
                  <a16:creationId xmlns:a16="http://schemas.microsoft.com/office/drawing/2014/main" id="{1A4705A7-3ACD-4E4F-956F-F198EAA923C8}"/>
                </a:ext>
              </a:extLst>
            </p:cNvPr>
            <p:cNvSpPr txBox="1">
              <a:spLocks noChangeArrowheads="1"/>
            </p:cNvSpPr>
            <p:nvPr/>
          </p:nvSpPr>
          <p:spPr bwMode="gray">
            <a:xfrm>
              <a:off x="1014179" y="3378057"/>
              <a:ext cx="960438" cy="276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pPr algn="ctr"/>
              <a:r>
                <a:rPr lang="en-CA" dirty="0">
                  <a:solidFill>
                    <a:schemeClr val="bg1"/>
                  </a:solidFill>
                  <a:latin typeface="Exo DemiBold" panose="02000703000000000000" pitchFamily="2" charset="0"/>
                </a:rPr>
                <a:t>NIST CSF</a:t>
              </a:r>
            </a:p>
          </p:txBody>
        </p:sp>
      </p:grpSp>
      <p:sp>
        <p:nvSpPr>
          <p:cNvPr id="61" name="Arrow: Right 60">
            <a:extLst>
              <a:ext uri="{FF2B5EF4-FFF2-40B4-BE49-F238E27FC236}">
                <a16:creationId xmlns:a16="http://schemas.microsoft.com/office/drawing/2014/main" id="{62D9DB54-644C-4533-9A9A-159E9D24A370}"/>
              </a:ext>
            </a:extLst>
          </p:cNvPr>
          <p:cNvSpPr/>
          <p:nvPr/>
        </p:nvSpPr>
        <p:spPr>
          <a:xfrm>
            <a:off x="2870983" y="3283995"/>
            <a:ext cx="1445851" cy="1328738"/>
          </a:xfrm>
          <a:prstGeom prst="rightArrow">
            <a:avLst/>
          </a:prstGeom>
          <a:ln w="508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870770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10390888" cy="1130188"/>
          </a:xfrm>
        </p:spPr>
        <p:txBody>
          <a:bodyPr/>
          <a:lstStyle/>
          <a:p>
            <a:r>
              <a:rPr lang="en-US" dirty="0"/>
              <a:t>Conduct current state assessment</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80134" y="1371600"/>
            <a:ext cx="4497460" cy="4941631"/>
          </a:xfrm>
          <a:prstGeom prst="rect">
            <a:avLst/>
          </a:prstGeom>
        </p:spPr>
        <p:txBody>
          <a:bodyPr numCol="1" spcCol="360000"/>
          <a:lstStyle/>
          <a:p>
            <a:pPr marL="342900" indent="-342900">
              <a:spcBef>
                <a:spcPts val="600"/>
              </a:spcBef>
              <a:buFont typeface="+mj-lt"/>
              <a:buAutoNum type="arabicPeriod"/>
            </a:pPr>
            <a:r>
              <a:rPr lang="en-US" sz="1800" dirty="0">
                <a:solidFill>
                  <a:schemeClr val="tx1"/>
                </a:solidFill>
              </a:rPr>
              <a:t>Carefully review each of the controls. For each control, indicate the current maturity level.</a:t>
            </a:r>
          </a:p>
          <a:p>
            <a:pPr marL="792162" lvl="1" indent="-342900">
              <a:spcBef>
                <a:spcPts val="600"/>
              </a:spcBef>
            </a:pPr>
            <a:r>
              <a:rPr lang="en-US" sz="1800" dirty="0">
                <a:solidFill>
                  <a:schemeClr val="tx1"/>
                </a:solidFill>
              </a:rPr>
              <a:t>You should only use “N/A” if you are confident that the control is not required in your organization. For example, if your organization does not perform any software development then you can use “N/A” for any controls related to secure coding practices.</a:t>
            </a:r>
          </a:p>
          <a:p>
            <a:pPr marL="342900" indent="-342900">
              <a:spcBef>
                <a:spcPts val="600"/>
              </a:spcBef>
              <a:buFont typeface="+mj-lt"/>
              <a:buAutoNum type="arabicPeriod"/>
            </a:pPr>
            <a:r>
              <a:rPr lang="en-US" sz="1800" dirty="0">
                <a:solidFill>
                  <a:schemeClr val="tx1"/>
                </a:solidFill>
              </a:rPr>
              <a:t>Provide comments to describe your current state. This step is recommended as it may be important to record this information for future reference.</a:t>
            </a:r>
          </a:p>
          <a:p>
            <a:pPr marL="342900" indent="-342900">
              <a:spcBef>
                <a:spcPts val="600"/>
              </a:spcBef>
              <a:buFont typeface="+mj-lt"/>
              <a:buAutoNum type="arabicPeriod"/>
            </a:pPr>
            <a:r>
              <a:rPr lang="en-US" sz="1800" dirty="0">
                <a:solidFill>
                  <a:schemeClr val="tx1"/>
                </a:solidFill>
              </a:rPr>
              <a:t>Select the target maturity for the control, based on your security target state.</a:t>
            </a:r>
            <a:endParaRPr lang="en-US" sz="1600" dirty="0"/>
          </a:p>
          <a:p>
            <a:pPr marL="342900" indent="-342900">
              <a:spcBef>
                <a:spcPts val="600"/>
              </a:spcBef>
              <a:buFont typeface="+mj-lt"/>
              <a:buAutoNum type="arabicPeriod"/>
            </a:pPr>
            <a:endParaRPr lang="en-US" dirty="0"/>
          </a:p>
          <a:p>
            <a:pPr marL="342900" indent="-342900">
              <a:spcBef>
                <a:spcPts val="600"/>
              </a:spcBef>
              <a:buFont typeface="+mj-lt"/>
              <a:buAutoNum type="arabicPeriod"/>
            </a:pPr>
            <a:endParaRPr lang="en-US" dirty="0"/>
          </a:p>
          <a:p>
            <a:pPr marL="342900" indent="-342900">
              <a:spcBef>
                <a:spcPts val="600"/>
              </a:spcBef>
              <a:buFont typeface="+mj-lt"/>
              <a:buAutoNum type="arabicPeriod"/>
            </a:pPr>
            <a:endParaRPr lang="en-US" dirty="0">
              <a:solidFill>
                <a:schemeClr val="tx1">
                  <a:lumMod val="50000"/>
                </a:schemeClr>
              </a:solidFill>
            </a:endParaRPr>
          </a:p>
        </p:txBody>
      </p:sp>
      <p:pic>
        <p:nvPicPr>
          <p:cNvPr id="9" name="Picture 8">
            <a:extLst>
              <a:ext uri="{FF2B5EF4-FFF2-40B4-BE49-F238E27FC236}">
                <a16:creationId xmlns:a16="http://schemas.microsoft.com/office/drawing/2014/main" id="{3C271928-6C5D-4515-BCD7-DE10F856D67C}"/>
              </a:ext>
            </a:extLst>
          </p:cNvPr>
          <p:cNvPicPr>
            <a:picLocks noChangeAspect="1"/>
          </p:cNvPicPr>
          <p:nvPr/>
        </p:nvPicPr>
        <p:blipFill>
          <a:blip r:embed="rId2"/>
          <a:stretch>
            <a:fillRect/>
          </a:stretch>
        </p:blipFill>
        <p:spPr>
          <a:xfrm>
            <a:off x="5182394" y="2514600"/>
            <a:ext cx="6783129" cy="3228975"/>
          </a:xfrm>
          <a:prstGeom prst="rect">
            <a:avLst/>
          </a:prstGeom>
        </p:spPr>
      </p:pic>
      <p:sp>
        <p:nvSpPr>
          <p:cNvPr id="10" name="Arrow: Down 9">
            <a:extLst>
              <a:ext uri="{FF2B5EF4-FFF2-40B4-BE49-F238E27FC236}">
                <a16:creationId xmlns:a16="http://schemas.microsoft.com/office/drawing/2014/main" id="{9599340D-2A69-4383-AD07-0BC4CEFFBDA3}"/>
              </a:ext>
            </a:extLst>
          </p:cNvPr>
          <p:cNvSpPr/>
          <p:nvPr/>
        </p:nvSpPr>
        <p:spPr>
          <a:xfrm>
            <a:off x="9100811" y="1674957"/>
            <a:ext cx="533400" cy="664043"/>
          </a:xfrm>
          <a:prstGeom prst="downArrow">
            <a:avLst/>
          </a:prstGeom>
          <a:gradFill flip="none" rotWithShape="1">
            <a:gsLst>
              <a:gs pos="0">
                <a:schemeClr val="accent1">
                  <a:lumMod val="60000"/>
                  <a:lumOff val="40000"/>
                </a:schemeClr>
              </a:gs>
              <a:gs pos="100000">
                <a:schemeClr val="accent1"/>
              </a:gs>
            </a:gsLst>
            <a:lin ang="5400000" scaled="1"/>
            <a:tileRect/>
          </a:gra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ontserrat SemiBold" panose="00000700000000000000" pitchFamily="2" charset="0"/>
              </a:rPr>
              <a:t>1</a:t>
            </a:r>
            <a:endParaRPr lang="en-CA" sz="1600" dirty="0">
              <a:latin typeface="Montserrat SemiBold" panose="00000700000000000000" pitchFamily="2" charset="0"/>
            </a:endParaRPr>
          </a:p>
        </p:txBody>
      </p:sp>
      <p:sp>
        <p:nvSpPr>
          <p:cNvPr id="14" name="Arrow: Down 13">
            <a:extLst>
              <a:ext uri="{FF2B5EF4-FFF2-40B4-BE49-F238E27FC236}">
                <a16:creationId xmlns:a16="http://schemas.microsoft.com/office/drawing/2014/main" id="{58888EC2-9C5D-42B6-A298-0F3832C28513}"/>
              </a:ext>
            </a:extLst>
          </p:cNvPr>
          <p:cNvSpPr/>
          <p:nvPr/>
        </p:nvSpPr>
        <p:spPr>
          <a:xfrm>
            <a:off x="10184553" y="1674957"/>
            <a:ext cx="533400" cy="664043"/>
          </a:xfrm>
          <a:prstGeom prst="downArrow">
            <a:avLst/>
          </a:prstGeom>
          <a:gradFill flip="none" rotWithShape="1">
            <a:gsLst>
              <a:gs pos="0">
                <a:schemeClr val="accent1">
                  <a:lumMod val="60000"/>
                  <a:lumOff val="40000"/>
                </a:schemeClr>
              </a:gs>
              <a:gs pos="100000">
                <a:schemeClr val="accent1"/>
              </a:gs>
            </a:gsLst>
            <a:lin ang="5400000" scaled="1"/>
            <a:tileRect/>
          </a:gra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ontserrat SemiBold" panose="00000700000000000000" pitchFamily="2" charset="0"/>
              </a:rPr>
              <a:t>2</a:t>
            </a:r>
            <a:endParaRPr lang="en-CA" sz="1600" dirty="0">
              <a:latin typeface="Montserrat SemiBold" panose="00000700000000000000" pitchFamily="2" charset="0"/>
            </a:endParaRPr>
          </a:p>
        </p:txBody>
      </p:sp>
      <p:sp>
        <p:nvSpPr>
          <p:cNvPr id="15" name="Arrow: Down 14">
            <a:extLst>
              <a:ext uri="{FF2B5EF4-FFF2-40B4-BE49-F238E27FC236}">
                <a16:creationId xmlns:a16="http://schemas.microsoft.com/office/drawing/2014/main" id="{A805A091-2157-4BB3-AB8D-6D729BF9A691}"/>
              </a:ext>
            </a:extLst>
          </p:cNvPr>
          <p:cNvSpPr/>
          <p:nvPr/>
        </p:nvSpPr>
        <p:spPr>
          <a:xfrm>
            <a:off x="11285666" y="1674957"/>
            <a:ext cx="533400" cy="664043"/>
          </a:xfrm>
          <a:prstGeom prst="downArrow">
            <a:avLst/>
          </a:prstGeom>
          <a:gradFill flip="none" rotWithShape="1">
            <a:gsLst>
              <a:gs pos="0">
                <a:schemeClr val="accent1">
                  <a:lumMod val="60000"/>
                  <a:lumOff val="40000"/>
                </a:schemeClr>
              </a:gs>
              <a:gs pos="100000">
                <a:schemeClr val="accent1"/>
              </a:gs>
            </a:gsLst>
            <a:lin ang="5400000" scaled="1"/>
            <a:tileRect/>
          </a:gra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ontserrat SemiBold" panose="00000700000000000000" pitchFamily="2" charset="0"/>
              </a:rPr>
              <a:t>3</a:t>
            </a:r>
            <a:endParaRPr lang="en-CA" sz="1600" dirty="0">
              <a:latin typeface="Montserrat SemiBold" panose="00000700000000000000" pitchFamily="2" charset="0"/>
            </a:endParaRPr>
          </a:p>
        </p:txBody>
      </p:sp>
    </p:spTree>
    <p:extLst>
      <p:ext uri="{BB962C8B-B14F-4D97-AF65-F5344CB8AC3E}">
        <p14:creationId xmlns:p14="http://schemas.microsoft.com/office/powerpoint/2010/main" val="3598184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E6E8AF-AA02-8A45-8B51-0888B0C66904}"/>
              </a:ext>
            </a:extLst>
          </p:cNvPr>
          <p:cNvSpPr>
            <a:spLocks noGrp="1"/>
          </p:cNvSpPr>
          <p:nvPr>
            <p:ph type="title"/>
          </p:nvPr>
        </p:nvSpPr>
        <p:spPr>
          <a:xfrm>
            <a:off x="354106" y="530021"/>
            <a:ext cx="11305288" cy="692189"/>
          </a:xfrm>
        </p:spPr>
        <p:txBody>
          <a:bodyPr/>
          <a:lstStyle/>
          <a:p>
            <a:r>
              <a:rPr lang="en-CA" dirty="0">
                <a:solidFill>
                  <a:schemeClr val="bg2">
                    <a:lumMod val="50000"/>
                  </a:schemeClr>
                </a:solidFill>
              </a:rPr>
              <a:t>Example maturity levels</a:t>
            </a:r>
            <a:endParaRPr lang="en-US" dirty="0"/>
          </a:p>
        </p:txBody>
      </p:sp>
      <p:sp>
        <p:nvSpPr>
          <p:cNvPr id="13" name="Freeform 6">
            <a:extLst>
              <a:ext uri="{FF2B5EF4-FFF2-40B4-BE49-F238E27FC236}">
                <a16:creationId xmlns:a16="http://schemas.microsoft.com/office/drawing/2014/main" id="{C467B0BD-BE1F-424F-8E96-C5B5CBD1F6E9}"/>
              </a:ext>
            </a:extLst>
          </p:cNvPr>
          <p:cNvSpPr>
            <a:spLocks noChangeArrowheads="1"/>
          </p:cNvSpPr>
          <p:nvPr/>
        </p:nvSpPr>
        <p:spPr bwMode="auto">
          <a:xfrm>
            <a:off x="2427380" y="3363787"/>
            <a:ext cx="282897" cy="281243"/>
          </a:xfrm>
          <a:custGeom>
            <a:avLst/>
            <a:gdLst>
              <a:gd name="T0" fmla="*/ 0 w 753"/>
              <a:gd name="T1" fmla="*/ 750 h 751"/>
              <a:gd name="T2" fmla="*/ 752 w 753"/>
              <a:gd name="T3" fmla="*/ 750 h 751"/>
              <a:gd name="T4" fmla="*/ 752 w 753"/>
              <a:gd name="T5" fmla="*/ 0 h 751"/>
              <a:gd name="T6" fmla="*/ 749 w 753"/>
              <a:gd name="T7" fmla="*/ 0 h 751"/>
              <a:gd name="T8" fmla="*/ 0 w 753"/>
              <a:gd name="T9" fmla="*/ 750 h 751"/>
            </a:gdLst>
            <a:ahLst/>
            <a:cxnLst>
              <a:cxn ang="0">
                <a:pos x="T0" y="T1"/>
              </a:cxn>
              <a:cxn ang="0">
                <a:pos x="T2" y="T3"/>
              </a:cxn>
              <a:cxn ang="0">
                <a:pos x="T4" y="T5"/>
              </a:cxn>
              <a:cxn ang="0">
                <a:pos x="T6" y="T7"/>
              </a:cxn>
              <a:cxn ang="0">
                <a:pos x="T8" y="T9"/>
              </a:cxn>
            </a:cxnLst>
            <a:rect l="0" t="0" r="r" b="b"/>
            <a:pathLst>
              <a:path w="753" h="751">
                <a:moveTo>
                  <a:pt x="0" y="750"/>
                </a:moveTo>
                <a:lnTo>
                  <a:pt x="752" y="750"/>
                </a:lnTo>
                <a:lnTo>
                  <a:pt x="752" y="0"/>
                </a:lnTo>
                <a:lnTo>
                  <a:pt x="749" y="0"/>
                </a:lnTo>
                <a:lnTo>
                  <a:pt x="0" y="750"/>
                </a:lnTo>
              </a:path>
            </a:pathLst>
          </a:custGeom>
          <a:solidFill>
            <a:schemeClr val="accent1"/>
          </a:solidFill>
          <a:ln>
            <a:noFill/>
          </a:ln>
          <a:effectLst/>
        </p:spPr>
        <p:txBody>
          <a:bodyPr wrap="none" anchor="ctr"/>
          <a:lstStyle/>
          <a:p>
            <a:endParaRPr lang="en-US" sz="3266" dirty="0">
              <a:latin typeface="Arial" panose="020B0604020202020204" pitchFamily="34" charset="0"/>
            </a:endParaRPr>
          </a:p>
        </p:txBody>
      </p:sp>
      <p:sp>
        <p:nvSpPr>
          <p:cNvPr id="14" name="Freeform 7">
            <a:extLst>
              <a:ext uri="{FF2B5EF4-FFF2-40B4-BE49-F238E27FC236}">
                <a16:creationId xmlns:a16="http://schemas.microsoft.com/office/drawing/2014/main" id="{35B766C9-BC81-4C11-9169-0370BDDDFC1F}"/>
              </a:ext>
            </a:extLst>
          </p:cNvPr>
          <p:cNvSpPr>
            <a:spLocks noChangeArrowheads="1"/>
          </p:cNvSpPr>
          <p:nvPr/>
        </p:nvSpPr>
        <p:spPr bwMode="auto">
          <a:xfrm>
            <a:off x="4637481" y="2895600"/>
            <a:ext cx="282898" cy="281243"/>
          </a:xfrm>
          <a:custGeom>
            <a:avLst/>
            <a:gdLst>
              <a:gd name="T0" fmla="*/ 0 w 755"/>
              <a:gd name="T1" fmla="*/ 750 h 751"/>
              <a:gd name="T2" fmla="*/ 754 w 755"/>
              <a:gd name="T3" fmla="*/ 750 h 751"/>
              <a:gd name="T4" fmla="*/ 754 w 755"/>
              <a:gd name="T5" fmla="*/ 0 h 751"/>
              <a:gd name="T6" fmla="*/ 750 w 755"/>
              <a:gd name="T7" fmla="*/ 0 h 751"/>
              <a:gd name="T8" fmla="*/ 0 w 755"/>
              <a:gd name="T9" fmla="*/ 750 h 751"/>
            </a:gdLst>
            <a:ahLst/>
            <a:cxnLst>
              <a:cxn ang="0">
                <a:pos x="T0" y="T1"/>
              </a:cxn>
              <a:cxn ang="0">
                <a:pos x="T2" y="T3"/>
              </a:cxn>
              <a:cxn ang="0">
                <a:pos x="T4" y="T5"/>
              </a:cxn>
              <a:cxn ang="0">
                <a:pos x="T6" y="T7"/>
              </a:cxn>
              <a:cxn ang="0">
                <a:pos x="T8" y="T9"/>
              </a:cxn>
            </a:cxnLst>
            <a:rect l="0" t="0" r="r" b="b"/>
            <a:pathLst>
              <a:path w="755" h="751">
                <a:moveTo>
                  <a:pt x="0" y="750"/>
                </a:moveTo>
                <a:lnTo>
                  <a:pt x="754" y="750"/>
                </a:lnTo>
                <a:lnTo>
                  <a:pt x="754" y="0"/>
                </a:lnTo>
                <a:lnTo>
                  <a:pt x="750" y="0"/>
                </a:lnTo>
                <a:lnTo>
                  <a:pt x="0" y="750"/>
                </a:lnTo>
              </a:path>
            </a:pathLst>
          </a:custGeom>
          <a:solidFill>
            <a:schemeClr val="accent2"/>
          </a:solidFill>
          <a:ln>
            <a:noFill/>
          </a:ln>
          <a:effectLst/>
        </p:spPr>
        <p:txBody>
          <a:bodyPr wrap="none" anchor="ctr"/>
          <a:lstStyle/>
          <a:p>
            <a:endParaRPr lang="en-US" sz="3266" dirty="0">
              <a:latin typeface="Arial" panose="020B0604020202020204" pitchFamily="34" charset="0"/>
            </a:endParaRPr>
          </a:p>
        </p:txBody>
      </p:sp>
      <p:sp>
        <p:nvSpPr>
          <p:cNvPr id="15" name="Freeform 8">
            <a:extLst>
              <a:ext uri="{FF2B5EF4-FFF2-40B4-BE49-F238E27FC236}">
                <a16:creationId xmlns:a16="http://schemas.microsoft.com/office/drawing/2014/main" id="{5A3D8867-BF43-4015-AB09-FD21D0C19AA4}"/>
              </a:ext>
            </a:extLst>
          </p:cNvPr>
          <p:cNvSpPr>
            <a:spLocks noChangeArrowheads="1"/>
          </p:cNvSpPr>
          <p:nvPr/>
        </p:nvSpPr>
        <p:spPr bwMode="auto">
          <a:xfrm>
            <a:off x="6794254" y="2461329"/>
            <a:ext cx="282897" cy="281243"/>
          </a:xfrm>
          <a:custGeom>
            <a:avLst/>
            <a:gdLst>
              <a:gd name="T0" fmla="*/ 0 w 753"/>
              <a:gd name="T1" fmla="*/ 750 h 751"/>
              <a:gd name="T2" fmla="*/ 752 w 753"/>
              <a:gd name="T3" fmla="*/ 750 h 751"/>
              <a:gd name="T4" fmla="*/ 752 w 753"/>
              <a:gd name="T5" fmla="*/ 0 h 751"/>
              <a:gd name="T6" fmla="*/ 749 w 753"/>
              <a:gd name="T7" fmla="*/ 0 h 751"/>
              <a:gd name="T8" fmla="*/ 0 w 753"/>
              <a:gd name="T9" fmla="*/ 750 h 751"/>
            </a:gdLst>
            <a:ahLst/>
            <a:cxnLst>
              <a:cxn ang="0">
                <a:pos x="T0" y="T1"/>
              </a:cxn>
              <a:cxn ang="0">
                <a:pos x="T2" y="T3"/>
              </a:cxn>
              <a:cxn ang="0">
                <a:pos x="T4" y="T5"/>
              </a:cxn>
              <a:cxn ang="0">
                <a:pos x="T6" y="T7"/>
              </a:cxn>
              <a:cxn ang="0">
                <a:pos x="T8" y="T9"/>
              </a:cxn>
            </a:cxnLst>
            <a:rect l="0" t="0" r="r" b="b"/>
            <a:pathLst>
              <a:path w="753" h="751">
                <a:moveTo>
                  <a:pt x="0" y="750"/>
                </a:moveTo>
                <a:lnTo>
                  <a:pt x="752" y="750"/>
                </a:lnTo>
                <a:lnTo>
                  <a:pt x="752" y="0"/>
                </a:lnTo>
                <a:lnTo>
                  <a:pt x="749" y="0"/>
                </a:lnTo>
                <a:lnTo>
                  <a:pt x="0" y="750"/>
                </a:lnTo>
              </a:path>
            </a:pathLst>
          </a:custGeom>
          <a:solidFill>
            <a:schemeClr val="accent3"/>
          </a:solidFill>
          <a:ln>
            <a:noFill/>
          </a:ln>
          <a:effectLst/>
        </p:spPr>
        <p:txBody>
          <a:bodyPr wrap="none" anchor="ctr"/>
          <a:lstStyle/>
          <a:p>
            <a:endParaRPr lang="en-US" sz="3266" dirty="0">
              <a:latin typeface="Arial" panose="020B0604020202020204" pitchFamily="34" charset="0"/>
            </a:endParaRPr>
          </a:p>
        </p:txBody>
      </p:sp>
      <p:sp>
        <p:nvSpPr>
          <p:cNvPr id="16" name="L-Shape 15">
            <a:extLst>
              <a:ext uri="{FF2B5EF4-FFF2-40B4-BE49-F238E27FC236}">
                <a16:creationId xmlns:a16="http://schemas.microsoft.com/office/drawing/2014/main" id="{6E1D249F-0026-406F-ACA1-BE075766518D}"/>
              </a:ext>
            </a:extLst>
          </p:cNvPr>
          <p:cNvSpPr/>
          <p:nvPr/>
        </p:nvSpPr>
        <p:spPr>
          <a:xfrm rot="10800000" flipH="1">
            <a:off x="753180" y="3797231"/>
            <a:ext cx="1961562" cy="1144823"/>
          </a:xfrm>
          <a:prstGeom prst="corner">
            <a:avLst>
              <a:gd name="adj1" fmla="val 17009"/>
              <a:gd name="adj2" fmla="val 1663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17" name="L-Shape 16">
            <a:extLst>
              <a:ext uri="{FF2B5EF4-FFF2-40B4-BE49-F238E27FC236}">
                <a16:creationId xmlns:a16="http://schemas.microsoft.com/office/drawing/2014/main" id="{DEA43F1A-F896-4188-A52B-FA5B5F3B3FEA}"/>
              </a:ext>
            </a:extLst>
          </p:cNvPr>
          <p:cNvSpPr/>
          <p:nvPr/>
        </p:nvSpPr>
        <p:spPr>
          <a:xfrm rot="10800000" flipH="1">
            <a:off x="2942660" y="3352824"/>
            <a:ext cx="1961562" cy="1144823"/>
          </a:xfrm>
          <a:prstGeom prst="corner">
            <a:avLst>
              <a:gd name="adj1" fmla="val 17009"/>
              <a:gd name="adj2" fmla="val 1663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18" name="Freeform 6">
            <a:extLst>
              <a:ext uri="{FF2B5EF4-FFF2-40B4-BE49-F238E27FC236}">
                <a16:creationId xmlns:a16="http://schemas.microsoft.com/office/drawing/2014/main" id="{CCC7F780-4AFE-42DE-9EEC-C4687549A4DB}"/>
              </a:ext>
            </a:extLst>
          </p:cNvPr>
          <p:cNvSpPr>
            <a:spLocks noChangeArrowheads="1"/>
          </p:cNvSpPr>
          <p:nvPr/>
        </p:nvSpPr>
        <p:spPr bwMode="auto">
          <a:xfrm>
            <a:off x="8942982" y="1952611"/>
            <a:ext cx="282897" cy="281243"/>
          </a:xfrm>
          <a:custGeom>
            <a:avLst/>
            <a:gdLst>
              <a:gd name="T0" fmla="*/ 0 w 753"/>
              <a:gd name="T1" fmla="*/ 750 h 751"/>
              <a:gd name="T2" fmla="*/ 752 w 753"/>
              <a:gd name="T3" fmla="*/ 750 h 751"/>
              <a:gd name="T4" fmla="*/ 752 w 753"/>
              <a:gd name="T5" fmla="*/ 0 h 751"/>
              <a:gd name="T6" fmla="*/ 749 w 753"/>
              <a:gd name="T7" fmla="*/ 0 h 751"/>
              <a:gd name="T8" fmla="*/ 0 w 753"/>
              <a:gd name="T9" fmla="*/ 750 h 751"/>
            </a:gdLst>
            <a:ahLst/>
            <a:cxnLst>
              <a:cxn ang="0">
                <a:pos x="T0" y="T1"/>
              </a:cxn>
              <a:cxn ang="0">
                <a:pos x="T2" y="T3"/>
              </a:cxn>
              <a:cxn ang="0">
                <a:pos x="T4" y="T5"/>
              </a:cxn>
              <a:cxn ang="0">
                <a:pos x="T6" y="T7"/>
              </a:cxn>
              <a:cxn ang="0">
                <a:pos x="T8" y="T9"/>
              </a:cxn>
            </a:cxnLst>
            <a:rect l="0" t="0" r="r" b="b"/>
            <a:pathLst>
              <a:path w="753" h="751">
                <a:moveTo>
                  <a:pt x="0" y="750"/>
                </a:moveTo>
                <a:lnTo>
                  <a:pt x="752" y="750"/>
                </a:lnTo>
                <a:lnTo>
                  <a:pt x="752" y="0"/>
                </a:lnTo>
                <a:lnTo>
                  <a:pt x="749" y="0"/>
                </a:lnTo>
                <a:lnTo>
                  <a:pt x="0" y="750"/>
                </a:lnTo>
              </a:path>
            </a:pathLst>
          </a:custGeom>
          <a:solidFill>
            <a:schemeClr val="accent4"/>
          </a:solidFill>
          <a:ln>
            <a:noFill/>
          </a:ln>
          <a:effectLst/>
        </p:spPr>
        <p:txBody>
          <a:bodyPr wrap="none" anchor="ctr"/>
          <a:lstStyle/>
          <a:p>
            <a:endParaRPr lang="en-US" sz="3266" dirty="0">
              <a:latin typeface="Arial" panose="020B0604020202020204" pitchFamily="34" charset="0"/>
            </a:endParaRPr>
          </a:p>
        </p:txBody>
      </p:sp>
      <p:sp>
        <p:nvSpPr>
          <p:cNvPr id="19" name="L-Shape 18">
            <a:extLst>
              <a:ext uri="{FF2B5EF4-FFF2-40B4-BE49-F238E27FC236}">
                <a16:creationId xmlns:a16="http://schemas.microsoft.com/office/drawing/2014/main" id="{FAAEDFF9-3529-4D22-A663-0D8CC08178CC}"/>
              </a:ext>
            </a:extLst>
          </p:cNvPr>
          <p:cNvSpPr/>
          <p:nvPr/>
        </p:nvSpPr>
        <p:spPr>
          <a:xfrm rot="10800000" flipH="1">
            <a:off x="7268782" y="2386055"/>
            <a:ext cx="1961562" cy="1144823"/>
          </a:xfrm>
          <a:prstGeom prst="corner">
            <a:avLst>
              <a:gd name="adj1" fmla="val 17009"/>
              <a:gd name="adj2" fmla="val 1663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20" name="L-Shape 19">
            <a:extLst>
              <a:ext uri="{FF2B5EF4-FFF2-40B4-BE49-F238E27FC236}">
                <a16:creationId xmlns:a16="http://schemas.microsoft.com/office/drawing/2014/main" id="{319FB4B0-48F4-4F35-99B2-18374F259533}"/>
              </a:ext>
            </a:extLst>
          </p:cNvPr>
          <p:cNvSpPr/>
          <p:nvPr/>
        </p:nvSpPr>
        <p:spPr>
          <a:xfrm rot="10800000" flipH="1">
            <a:off x="9458262" y="1941648"/>
            <a:ext cx="1961562" cy="1144823"/>
          </a:xfrm>
          <a:prstGeom prst="corner">
            <a:avLst>
              <a:gd name="adj1" fmla="val 17009"/>
              <a:gd name="adj2" fmla="val 1663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21" name="L-Shape 20">
            <a:extLst>
              <a:ext uri="{FF2B5EF4-FFF2-40B4-BE49-F238E27FC236}">
                <a16:creationId xmlns:a16="http://schemas.microsoft.com/office/drawing/2014/main" id="{E4713C7D-67DA-4C86-ADA7-3799CAF3B155}"/>
              </a:ext>
            </a:extLst>
          </p:cNvPr>
          <p:cNvSpPr/>
          <p:nvPr/>
        </p:nvSpPr>
        <p:spPr>
          <a:xfrm rot="10800000" flipH="1">
            <a:off x="5116013" y="2895600"/>
            <a:ext cx="1961562" cy="1144823"/>
          </a:xfrm>
          <a:prstGeom prst="corner">
            <a:avLst>
              <a:gd name="adj1" fmla="val 17009"/>
              <a:gd name="adj2" fmla="val 1663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22" name="TextBox 21">
            <a:extLst>
              <a:ext uri="{FF2B5EF4-FFF2-40B4-BE49-F238E27FC236}">
                <a16:creationId xmlns:a16="http://schemas.microsoft.com/office/drawing/2014/main" id="{C2B36B5B-C6E2-430F-B081-7C0379B111F3}"/>
              </a:ext>
            </a:extLst>
          </p:cNvPr>
          <p:cNvSpPr txBox="1"/>
          <p:nvPr/>
        </p:nvSpPr>
        <p:spPr>
          <a:xfrm>
            <a:off x="1022402" y="4033147"/>
            <a:ext cx="1348446" cy="338554"/>
          </a:xfrm>
          <a:prstGeom prst="rect">
            <a:avLst/>
          </a:prstGeom>
          <a:noFill/>
        </p:spPr>
        <p:txBody>
          <a:bodyPr wrap="none" rtlCol="0" anchor="ctr" anchorCtr="0">
            <a:spAutoFit/>
          </a:bodyPr>
          <a:lstStyle/>
          <a:p>
            <a:r>
              <a:rPr lang="en-US" sz="1600" b="1" dirty="0">
                <a:solidFill>
                  <a:schemeClr val="tx2"/>
                </a:solidFill>
                <a:latin typeface="Montserrat SemiBold" pitchFamily="2" charset="77"/>
                <a:ea typeface="League Spartan" charset="0"/>
                <a:cs typeface="Poppins" pitchFamily="2" charset="77"/>
              </a:rPr>
              <a:t>AD HOC 01</a:t>
            </a:r>
          </a:p>
        </p:txBody>
      </p:sp>
      <p:sp>
        <p:nvSpPr>
          <p:cNvPr id="23" name="Subtitle 2">
            <a:extLst>
              <a:ext uri="{FF2B5EF4-FFF2-40B4-BE49-F238E27FC236}">
                <a16:creationId xmlns:a16="http://schemas.microsoft.com/office/drawing/2014/main" id="{54FBDCB3-2DBF-4A12-9B97-87238ECF2659}"/>
              </a:ext>
            </a:extLst>
          </p:cNvPr>
          <p:cNvSpPr txBox="1">
            <a:spLocks/>
          </p:cNvSpPr>
          <p:nvPr/>
        </p:nvSpPr>
        <p:spPr>
          <a:xfrm>
            <a:off x="1063498" y="4366323"/>
            <a:ext cx="1687874" cy="1180516"/>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rgbClr val="000000"/>
                </a:solidFill>
                <a:latin typeface="Roboto Light" panose="02000000000000000000" pitchFamily="2" charset="0"/>
                <a:ea typeface="Roboto Light" panose="02000000000000000000" pitchFamily="2" charset="0"/>
                <a:cs typeface="Mukta ExtraLight" panose="020B0000000000000000" pitchFamily="34" charset="77"/>
              </a:rPr>
              <a:t>There is no centrally managed spam filter. Spam may be filtered by endpoint email clients.</a:t>
            </a:r>
          </a:p>
        </p:txBody>
      </p:sp>
      <p:sp>
        <p:nvSpPr>
          <p:cNvPr id="24" name="TextBox 23">
            <a:extLst>
              <a:ext uri="{FF2B5EF4-FFF2-40B4-BE49-F238E27FC236}">
                <a16:creationId xmlns:a16="http://schemas.microsoft.com/office/drawing/2014/main" id="{5050481A-B996-4878-9B72-5BAB11E29315}"/>
              </a:ext>
            </a:extLst>
          </p:cNvPr>
          <p:cNvSpPr txBox="1"/>
          <p:nvPr/>
        </p:nvSpPr>
        <p:spPr>
          <a:xfrm>
            <a:off x="3216349" y="3579200"/>
            <a:ext cx="1928733" cy="338554"/>
          </a:xfrm>
          <a:prstGeom prst="rect">
            <a:avLst/>
          </a:prstGeom>
          <a:noFill/>
        </p:spPr>
        <p:txBody>
          <a:bodyPr wrap="none" rtlCol="0" anchor="ctr" anchorCtr="0">
            <a:spAutoFit/>
          </a:bodyPr>
          <a:lstStyle/>
          <a:p>
            <a:r>
              <a:rPr lang="en-US" sz="1600" b="1" dirty="0">
                <a:solidFill>
                  <a:schemeClr val="tx2"/>
                </a:solidFill>
                <a:latin typeface="Montserrat SemiBold" pitchFamily="2" charset="77"/>
                <a:ea typeface="League Spartan" charset="0"/>
                <a:cs typeface="Poppins" pitchFamily="2" charset="77"/>
              </a:rPr>
              <a:t>DEVELOPING 02</a:t>
            </a:r>
          </a:p>
        </p:txBody>
      </p:sp>
      <p:sp>
        <p:nvSpPr>
          <p:cNvPr id="25" name="Subtitle 2">
            <a:extLst>
              <a:ext uri="{FF2B5EF4-FFF2-40B4-BE49-F238E27FC236}">
                <a16:creationId xmlns:a16="http://schemas.microsoft.com/office/drawing/2014/main" id="{CA2055F2-4FB2-4FDB-B822-61F0AC8CF67C}"/>
              </a:ext>
            </a:extLst>
          </p:cNvPr>
          <p:cNvSpPr txBox="1">
            <a:spLocks/>
          </p:cNvSpPr>
          <p:nvPr/>
        </p:nvSpPr>
        <p:spPr>
          <a:xfrm>
            <a:off x="3257444" y="3912376"/>
            <a:ext cx="1687874" cy="2565511"/>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rgbClr val="000000"/>
                </a:solidFill>
                <a:latin typeface="Roboto Light" panose="02000000000000000000" pitchFamily="2" charset="0"/>
                <a:ea typeface="Roboto Light" panose="02000000000000000000" pitchFamily="2" charset="0"/>
              </a:rPr>
              <a:t>There is a secure email gateway. However, the processes for managing it are not documented. Administrator roles are not well defined. Minimal fine-tuning is performed, and only basic features are in use.</a:t>
            </a:r>
          </a:p>
        </p:txBody>
      </p:sp>
      <p:sp>
        <p:nvSpPr>
          <p:cNvPr id="26" name="TextBox 25">
            <a:extLst>
              <a:ext uri="{FF2B5EF4-FFF2-40B4-BE49-F238E27FC236}">
                <a16:creationId xmlns:a16="http://schemas.microsoft.com/office/drawing/2014/main" id="{1D1A3406-21C8-4BE8-ABA3-536B960FDA25}"/>
              </a:ext>
            </a:extLst>
          </p:cNvPr>
          <p:cNvSpPr txBox="1"/>
          <p:nvPr/>
        </p:nvSpPr>
        <p:spPr>
          <a:xfrm>
            <a:off x="5377658" y="3123154"/>
            <a:ext cx="1476686" cy="338554"/>
          </a:xfrm>
          <a:prstGeom prst="rect">
            <a:avLst/>
          </a:prstGeom>
          <a:noFill/>
        </p:spPr>
        <p:txBody>
          <a:bodyPr wrap="none" rtlCol="0" anchor="ctr" anchorCtr="0">
            <a:spAutoFit/>
          </a:bodyPr>
          <a:lstStyle/>
          <a:p>
            <a:r>
              <a:rPr lang="en-US" sz="1600" b="1" dirty="0">
                <a:solidFill>
                  <a:schemeClr val="tx2"/>
                </a:solidFill>
                <a:latin typeface="Montserrat SemiBold" pitchFamily="2" charset="77"/>
                <a:ea typeface="League Spartan" charset="0"/>
                <a:cs typeface="Poppins" pitchFamily="2" charset="77"/>
              </a:rPr>
              <a:t>DEFINED 03</a:t>
            </a:r>
          </a:p>
        </p:txBody>
      </p:sp>
      <p:sp>
        <p:nvSpPr>
          <p:cNvPr id="27" name="Subtitle 2">
            <a:extLst>
              <a:ext uri="{FF2B5EF4-FFF2-40B4-BE49-F238E27FC236}">
                <a16:creationId xmlns:a16="http://schemas.microsoft.com/office/drawing/2014/main" id="{705D7720-89B6-4701-B38B-315DC475A628}"/>
              </a:ext>
            </a:extLst>
          </p:cNvPr>
          <p:cNvSpPr txBox="1">
            <a:spLocks/>
          </p:cNvSpPr>
          <p:nvPr/>
        </p:nvSpPr>
        <p:spPr>
          <a:xfrm>
            <a:off x="5418753" y="3456330"/>
            <a:ext cx="1687874" cy="3027175"/>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rgbClr val="000000"/>
                </a:solidFill>
                <a:latin typeface="Roboto Light" panose="02000000000000000000" pitchFamily="2" charset="0"/>
                <a:ea typeface="Roboto Light" panose="02000000000000000000" pitchFamily="2" charset="0"/>
              </a:rPr>
              <a:t>There is a policy and documented process for email security. Roles are assigned and administrators have adequate technical training. Most of the features of the solution are being used. Rudimentary reports are generated, and some fine-tuning is performed.</a:t>
            </a:r>
          </a:p>
        </p:txBody>
      </p:sp>
      <p:sp>
        <p:nvSpPr>
          <p:cNvPr id="28" name="TextBox 27">
            <a:extLst>
              <a:ext uri="{FF2B5EF4-FFF2-40B4-BE49-F238E27FC236}">
                <a16:creationId xmlns:a16="http://schemas.microsoft.com/office/drawing/2014/main" id="{8E0B5A51-0073-4C9A-A656-DCC01AACD469}"/>
              </a:ext>
            </a:extLst>
          </p:cNvPr>
          <p:cNvSpPr txBox="1"/>
          <p:nvPr/>
        </p:nvSpPr>
        <p:spPr>
          <a:xfrm>
            <a:off x="7538004" y="2615765"/>
            <a:ext cx="1654620" cy="338554"/>
          </a:xfrm>
          <a:prstGeom prst="rect">
            <a:avLst/>
          </a:prstGeom>
          <a:noFill/>
        </p:spPr>
        <p:txBody>
          <a:bodyPr wrap="none" rtlCol="0" anchor="ctr" anchorCtr="0">
            <a:spAutoFit/>
          </a:bodyPr>
          <a:lstStyle/>
          <a:p>
            <a:r>
              <a:rPr lang="en-US" sz="1600" b="1" dirty="0">
                <a:solidFill>
                  <a:schemeClr val="tx2"/>
                </a:solidFill>
                <a:latin typeface="Montserrat SemiBold" pitchFamily="2" charset="77"/>
                <a:ea typeface="League Spartan" charset="0"/>
                <a:cs typeface="Poppins" pitchFamily="2" charset="77"/>
              </a:rPr>
              <a:t>MANAGED 04</a:t>
            </a:r>
          </a:p>
        </p:txBody>
      </p:sp>
      <p:sp>
        <p:nvSpPr>
          <p:cNvPr id="29" name="Subtitle 2">
            <a:extLst>
              <a:ext uri="{FF2B5EF4-FFF2-40B4-BE49-F238E27FC236}">
                <a16:creationId xmlns:a16="http://schemas.microsoft.com/office/drawing/2014/main" id="{0A8D181A-182E-49F1-8A49-C0BFF97727BD}"/>
              </a:ext>
            </a:extLst>
          </p:cNvPr>
          <p:cNvSpPr txBox="1">
            <a:spLocks/>
          </p:cNvSpPr>
          <p:nvPr/>
        </p:nvSpPr>
        <p:spPr>
          <a:xfrm>
            <a:off x="7579100" y="2948941"/>
            <a:ext cx="1687874" cy="2334678"/>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rgbClr val="000000"/>
                </a:solidFill>
                <a:latin typeface="Roboto Light" panose="02000000000000000000" pitchFamily="2" charset="0"/>
                <a:ea typeface="Roboto Light" panose="02000000000000000000" pitchFamily="2" charset="0"/>
              </a:rPr>
              <a:t>Metrics are produced to measure the effectiveness of the email security service. Advanced technical features of the solution have been implemented and are regularly fine-tuned based on the metrics.</a:t>
            </a:r>
          </a:p>
        </p:txBody>
      </p:sp>
      <p:sp>
        <p:nvSpPr>
          <p:cNvPr id="31" name="TextBox 30">
            <a:extLst>
              <a:ext uri="{FF2B5EF4-FFF2-40B4-BE49-F238E27FC236}">
                <a16:creationId xmlns:a16="http://schemas.microsoft.com/office/drawing/2014/main" id="{11049C6E-0E44-42B0-B601-D045268155B1}"/>
              </a:ext>
            </a:extLst>
          </p:cNvPr>
          <p:cNvSpPr txBox="1"/>
          <p:nvPr/>
        </p:nvSpPr>
        <p:spPr>
          <a:xfrm>
            <a:off x="9731950" y="2173103"/>
            <a:ext cx="1715534" cy="338554"/>
          </a:xfrm>
          <a:prstGeom prst="rect">
            <a:avLst/>
          </a:prstGeom>
          <a:noFill/>
        </p:spPr>
        <p:txBody>
          <a:bodyPr wrap="none" rtlCol="0" anchor="ctr" anchorCtr="0">
            <a:spAutoFit/>
          </a:bodyPr>
          <a:lstStyle/>
          <a:p>
            <a:r>
              <a:rPr lang="en-US" sz="1600" b="1" dirty="0">
                <a:solidFill>
                  <a:schemeClr val="tx2"/>
                </a:solidFill>
                <a:latin typeface="Montserrat SemiBold" pitchFamily="2" charset="77"/>
                <a:ea typeface="League Spartan" charset="0"/>
                <a:cs typeface="Poppins" pitchFamily="2" charset="77"/>
              </a:rPr>
              <a:t>OPTIMIZED 05</a:t>
            </a:r>
          </a:p>
        </p:txBody>
      </p:sp>
      <p:sp>
        <p:nvSpPr>
          <p:cNvPr id="32" name="Subtitle 2">
            <a:extLst>
              <a:ext uri="{FF2B5EF4-FFF2-40B4-BE49-F238E27FC236}">
                <a16:creationId xmlns:a16="http://schemas.microsoft.com/office/drawing/2014/main" id="{7DD0047B-61F7-4108-9D88-DE6BF90C688C}"/>
              </a:ext>
            </a:extLst>
          </p:cNvPr>
          <p:cNvSpPr txBox="1">
            <a:spLocks/>
          </p:cNvSpPr>
          <p:nvPr/>
        </p:nvSpPr>
        <p:spPr>
          <a:xfrm>
            <a:off x="9773046" y="2506279"/>
            <a:ext cx="1687874" cy="3027175"/>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dirty="0">
                <a:solidFill>
                  <a:srgbClr val="000000"/>
                </a:solidFill>
                <a:latin typeface="Roboto Light" panose="02000000000000000000" pitchFamily="2" charset="0"/>
                <a:ea typeface="Roboto Light" panose="02000000000000000000" pitchFamily="2" charset="0"/>
              </a:rPr>
              <a:t>There is a dedicated email security administrator with advanced technical training. Custom filters are developed to further enhance security, based on relevant cyberthreat intelligence. Email security metrics feed key risk indicators that are reported to senior management.</a:t>
            </a:r>
          </a:p>
        </p:txBody>
      </p:sp>
      <p:sp>
        <p:nvSpPr>
          <p:cNvPr id="33" name="Rectangle 32">
            <a:extLst>
              <a:ext uri="{FF2B5EF4-FFF2-40B4-BE49-F238E27FC236}">
                <a16:creationId xmlns:a16="http://schemas.microsoft.com/office/drawing/2014/main" id="{E9A1979F-CA81-4BFE-971E-AFAE576BFAE3}"/>
              </a:ext>
            </a:extLst>
          </p:cNvPr>
          <p:cNvSpPr/>
          <p:nvPr/>
        </p:nvSpPr>
        <p:spPr>
          <a:xfrm>
            <a:off x="457994" y="1228783"/>
            <a:ext cx="5943600" cy="1324017"/>
          </a:xfrm>
          <a:prstGeom prst="rect">
            <a:avLst/>
          </a:prstGeom>
          <a:solidFill>
            <a:schemeClr val="bg1"/>
          </a:solidFill>
          <a:ln>
            <a:noFill/>
          </a:ln>
          <a:effectLst>
            <a:outerShdw blurRad="254000" sx="105000" sy="105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1">
              <a:lnSpc>
                <a:spcPct val="110000"/>
              </a:lnSpc>
            </a:pPr>
            <a:r>
              <a:rPr lang="en-US" sz="1400" dirty="0">
                <a:solidFill>
                  <a:schemeClr val="tx1"/>
                </a:solidFill>
                <a:latin typeface="Roboto Condensed Light" panose="02000000000000000000" pitchFamily="2" charset="0"/>
                <a:ea typeface="Roboto Condensed Light" panose="02000000000000000000" pitchFamily="2" charset="0"/>
              </a:rPr>
              <a:t>To help determine appropriate current and target maturity levels, refer to the example below for the control </a:t>
            </a:r>
            <a:r>
              <a:rPr lang="en-US" sz="1400" b="1" dirty="0">
                <a:solidFill>
                  <a:schemeClr val="tx1"/>
                </a:solidFill>
                <a:latin typeface="Roboto Condensed Light" panose="02000000000000000000" pitchFamily="2" charset="0"/>
                <a:ea typeface="Roboto Condensed Light" panose="02000000000000000000" pitchFamily="2" charset="0"/>
              </a:rPr>
              <a:t>“Email communication is filtered for spam and potential malicious communications.”</a:t>
            </a:r>
          </a:p>
        </p:txBody>
      </p:sp>
    </p:spTree>
    <p:extLst>
      <p:ext uri="{BB962C8B-B14F-4D97-AF65-F5344CB8AC3E}">
        <p14:creationId xmlns:p14="http://schemas.microsoft.com/office/powerpoint/2010/main" val="247861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10390888" cy="1130188"/>
          </a:xfrm>
        </p:spPr>
        <p:txBody>
          <a:bodyPr/>
          <a:lstStyle/>
          <a:p>
            <a:r>
              <a:rPr lang="en-US" dirty="0"/>
              <a:t>Identify gap closure actions</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405304" y="1642300"/>
            <a:ext cx="4396089" cy="4048988"/>
          </a:xfrm>
          <a:prstGeom prst="rect">
            <a:avLst/>
          </a:prstGeom>
        </p:spPr>
        <p:txBody>
          <a:bodyPr numCol="1" spcCol="360000"/>
          <a:lstStyle/>
          <a:p>
            <a:pPr marL="342900" indent="-342900">
              <a:spcBef>
                <a:spcPts val="600"/>
              </a:spcBef>
              <a:buFont typeface="+mj-lt"/>
              <a:buAutoNum type="arabicPeriod"/>
            </a:pPr>
            <a:r>
              <a:rPr lang="en-US" sz="1800" dirty="0"/>
              <a:t>For each of the controls where there is a gap between the current and target state, a gap closure action should be identified.</a:t>
            </a:r>
          </a:p>
          <a:p>
            <a:pPr marL="342900" indent="-342900">
              <a:spcBef>
                <a:spcPts val="600"/>
              </a:spcBef>
              <a:buFont typeface="+mj-lt"/>
              <a:buAutoNum type="arabicPeriod"/>
            </a:pPr>
            <a:r>
              <a:rPr lang="en-US" sz="1800" dirty="0"/>
              <a:t>Identify whether the action should be managed as a </a:t>
            </a:r>
            <a:r>
              <a:rPr lang="en-US" sz="1800" b="1" dirty="0"/>
              <a:t>task</a:t>
            </a:r>
            <a:r>
              <a:rPr lang="en-US" sz="1800" dirty="0"/>
              <a:t> or as an </a:t>
            </a:r>
            <a:r>
              <a:rPr lang="en-US" sz="1800" b="1" dirty="0"/>
              <a:t>initiative</a:t>
            </a:r>
            <a:r>
              <a:rPr lang="en-US" sz="1800" dirty="0"/>
              <a:t>. Most actions should be categorized as an initiative. However, it may be more appropriate to categorize them as a task when:</a:t>
            </a:r>
          </a:p>
          <a:p>
            <a:pPr marL="792162" lvl="1" indent="-342900">
              <a:spcBef>
                <a:spcPts val="600"/>
              </a:spcBef>
              <a:buFont typeface="+mj-lt"/>
              <a:buAutoNum type="alphaLcParenR"/>
            </a:pPr>
            <a:r>
              <a:rPr lang="en-US" sz="1800" dirty="0"/>
              <a:t>They have no costs associated with them.</a:t>
            </a:r>
          </a:p>
          <a:p>
            <a:pPr marL="792162" lvl="1" indent="-342900">
              <a:spcBef>
                <a:spcPts val="600"/>
              </a:spcBef>
              <a:buFont typeface="+mj-lt"/>
              <a:buAutoNum type="alphaLcParenR"/>
            </a:pPr>
            <a:r>
              <a:rPr lang="en-US" sz="1800" dirty="0"/>
              <a:t>They require a low amount of initial effort to implement and no ongoing effort to maintain.</a:t>
            </a:r>
          </a:p>
          <a:p>
            <a:pPr marL="792162" lvl="1" indent="-342900">
              <a:spcBef>
                <a:spcPts val="600"/>
              </a:spcBef>
              <a:buFont typeface="+mj-lt"/>
              <a:buAutoNum type="alphaLcParenR"/>
            </a:pPr>
            <a:r>
              <a:rPr lang="en-US" sz="1800" dirty="0"/>
              <a:t>They can be accomplished independently of other tasks.</a:t>
            </a:r>
          </a:p>
          <a:p>
            <a:pPr marL="792162" lvl="1" indent="-342900">
              <a:spcBef>
                <a:spcPts val="600"/>
              </a:spcBef>
              <a:buFont typeface="+mj-lt"/>
              <a:buAutoNum type="alphaLcParenR"/>
            </a:pPr>
            <a:endParaRPr lang="en-US" sz="1800" dirty="0"/>
          </a:p>
          <a:p>
            <a:pPr marL="342900" indent="-342900">
              <a:spcBef>
                <a:spcPts val="600"/>
              </a:spcBef>
              <a:buFont typeface="+mj-lt"/>
              <a:buAutoNum type="arabicPeriod"/>
            </a:pPr>
            <a:endParaRPr lang="en-US" sz="1600" dirty="0"/>
          </a:p>
          <a:p>
            <a:pPr marL="342900" indent="-342900">
              <a:spcBef>
                <a:spcPts val="600"/>
              </a:spcBef>
              <a:buFont typeface="+mj-lt"/>
              <a:buAutoNum type="arabicPeriod"/>
            </a:pPr>
            <a:endParaRPr lang="en-US" sz="1600" dirty="0"/>
          </a:p>
          <a:p>
            <a:pPr marL="342900" indent="-342900">
              <a:spcBef>
                <a:spcPts val="600"/>
              </a:spcBef>
              <a:buFont typeface="+mj-lt"/>
              <a:buAutoNum type="arabicPeriod"/>
            </a:pPr>
            <a:endParaRPr lang="en-US" sz="1600" dirty="0">
              <a:solidFill>
                <a:schemeClr val="tx1">
                  <a:lumMod val="50000"/>
                </a:schemeClr>
              </a:solidFill>
            </a:endParaRPr>
          </a:p>
        </p:txBody>
      </p:sp>
      <p:sp>
        <p:nvSpPr>
          <p:cNvPr id="10" name="Arrow: Down 9">
            <a:extLst>
              <a:ext uri="{FF2B5EF4-FFF2-40B4-BE49-F238E27FC236}">
                <a16:creationId xmlns:a16="http://schemas.microsoft.com/office/drawing/2014/main" id="{9599340D-2A69-4383-AD07-0BC4CEFFBDA3}"/>
              </a:ext>
            </a:extLst>
          </p:cNvPr>
          <p:cNvSpPr/>
          <p:nvPr/>
        </p:nvSpPr>
        <p:spPr>
          <a:xfrm>
            <a:off x="10059194" y="1706158"/>
            <a:ext cx="533400" cy="664043"/>
          </a:xfrm>
          <a:prstGeom prst="downArrow">
            <a:avLst/>
          </a:prstGeom>
          <a:gradFill>
            <a:gsLst>
              <a:gs pos="1000">
                <a:schemeClr val="accent1">
                  <a:lumMod val="60000"/>
                  <a:lumOff val="40000"/>
                </a:schemeClr>
              </a:gs>
              <a:gs pos="100000">
                <a:schemeClr val="accent1"/>
              </a:gs>
            </a:gsLst>
            <a:lin ang="3000000" scaled="0"/>
          </a:gra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ontserrat SemiBold" panose="00000700000000000000" pitchFamily="2" charset="0"/>
              </a:rPr>
              <a:t>1</a:t>
            </a:r>
            <a:endParaRPr lang="en-CA" sz="1600" dirty="0">
              <a:latin typeface="Montserrat SemiBold" panose="00000700000000000000" pitchFamily="2" charset="0"/>
            </a:endParaRPr>
          </a:p>
        </p:txBody>
      </p:sp>
      <p:sp>
        <p:nvSpPr>
          <p:cNvPr id="14" name="Arrow: Down 13">
            <a:extLst>
              <a:ext uri="{FF2B5EF4-FFF2-40B4-BE49-F238E27FC236}">
                <a16:creationId xmlns:a16="http://schemas.microsoft.com/office/drawing/2014/main" id="{58888EC2-9C5D-42B6-A298-0F3832C28513}"/>
              </a:ext>
            </a:extLst>
          </p:cNvPr>
          <p:cNvSpPr/>
          <p:nvPr/>
        </p:nvSpPr>
        <p:spPr>
          <a:xfrm>
            <a:off x="11254883" y="1706158"/>
            <a:ext cx="533400" cy="664043"/>
          </a:xfrm>
          <a:prstGeom prst="downArrow">
            <a:avLst/>
          </a:prstGeom>
          <a:gradFill>
            <a:gsLst>
              <a:gs pos="1000">
                <a:schemeClr val="accent1">
                  <a:lumMod val="60000"/>
                  <a:lumOff val="40000"/>
                </a:schemeClr>
              </a:gs>
              <a:gs pos="100000">
                <a:schemeClr val="accent1"/>
              </a:gs>
            </a:gsLst>
            <a:lin ang="3000000" scaled="0"/>
          </a:gra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ontserrat SemiBold" panose="00000700000000000000" pitchFamily="2" charset="0"/>
              </a:rPr>
              <a:t>2</a:t>
            </a:r>
            <a:endParaRPr lang="en-CA" sz="1600" dirty="0">
              <a:latin typeface="Montserrat SemiBold" panose="00000700000000000000" pitchFamily="2" charset="0"/>
            </a:endParaRPr>
          </a:p>
        </p:txBody>
      </p:sp>
      <p:pic>
        <p:nvPicPr>
          <p:cNvPr id="7" name="Picture 6">
            <a:extLst>
              <a:ext uri="{FF2B5EF4-FFF2-40B4-BE49-F238E27FC236}">
                <a16:creationId xmlns:a16="http://schemas.microsoft.com/office/drawing/2014/main" id="{52E81D9F-F168-4FDA-87A2-3079526F4CA0}"/>
              </a:ext>
            </a:extLst>
          </p:cNvPr>
          <p:cNvPicPr>
            <a:picLocks noChangeAspect="1"/>
          </p:cNvPicPr>
          <p:nvPr/>
        </p:nvPicPr>
        <p:blipFill>
          <a:blip r:embed="rId2"/>
          <a:stretch>
            <a:fillRect/>
          </a:stretch>
        </p:blipFill>
        <p:spPr>
          <a:xfrm>
            <a:off x="5029994" y="2514600"/>
            <a:ext cx="6922335" cy="3372250"/>
          </a:xfrm>
          <a:prstGeom prst="rect">
            <a:avLst/>
          </a:prstGeom>
        </p:spPr>
      </p:pic>
    </p:spTree>
    <p:extLst>
      <p:ext uri="{BB962C8B-B14F-4D97-AF65-F5344CB8AC3E}">
        <p14:creationId xmlns:p14="http://schemas.microsoft.com/office/powerpoint/2010/main" val="35280251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10390888" cy="1130188"/>
          </a:xfrm>
        </p:spPr>
        <p:txBody>
          <a:bodyPr/>
          <a:lstStyle/>
          <a:p>
            <a:r>
              <a:rPr lang="en-US" dirty="0"/>
              <a:t>Define gap closure action effectiveness</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534194" y="1970326"/>
            <a:ext cx="4497460" cy="4048988"/>
          </a:xfrm>
          <a:prstGeom prst="rect">
            <a:avLst/>
          </a:prstGeom>
        </p:spPr>
        <p:txBody>
          <a:bodyPr numCol="1" spcCol="360000"/>
          <a:lstStyle/>
          <a:p>
            <a:pPr marL="342900" indent="-342900">
              <a:spcBef>
                <a:spcPts val="600"/>
              </a:spcBef>
              <a:buFont typeface="+mj-lt"/>
              <a:buAutoNum type="arabicPeriod"/>
            </a:pPr>
            <a:r>
              <a:rPr lang="en-US" sz="1800" dirty="0"/>
              <a:t>For each of the gap closure actions, enter an estimated gap closure percentage to indicate how effective the action will be in fully closing the gap.</a:t>
            </a:r>
          </a:p>
          <a:p>
            <a:pPr marL="792162" lvl="1" indent="-342900">
              <a:spcBef>
                <a:spcPts val="600"/>
              </a:spcBef>
            </a:pPr>
            <a:r>
              <a:rPr lang="en-US" sz="1800" dirty="0"/>
              <a:t>For instance, an action to “investigate solutions and make recommendations” will not fully close the gap.</a:t>
            </a:r>
          </a:p>
          <a:p>
            <a:pPr marL="792162" lvl="1" indent="-342900">
              <a:spcBef>
                <a:spcPts val="600"/>
              </a:spcBef>
            </a:pPr>
            <a:r>
              <a:rPr lang="en-US" sz="1800" dirty="0"/>
              <a:t>This is helpful to understand how much progress towards your security target state you will make based on your roadmap.</a:t>
            </a:r>
          </a:p>
          <a:p>
            <a:pPr marL="792162" lvl="1" indent="-342900">
              <a:spcBef>
                <a:spcPts val="600"/>
              </a:spcBef>
              <a:buFont typeface="+mj-lt"/>
              <a:buAutoNum type="alphaLcParenR"/>
            </a:pPr>
            <a:endParaRPr lang="en-US" dirty="0"/>
          </a:p>
          <a:p>
            <a:pPr marL="342900" indent="-342900">
              <a:spcBef>
                <a:spcPts val="600"/>
              </a:spcBef>
              <a:buFont typeface="+mj-lt"/>
              <a:buAutoNum type="arabicPeriod"/>
            </a:pPr>
            <a:endParaRPr lang="en-US" dirty="0"/>
          </a:p>
          <a:p>
            <a:pPr marL="342900" indent="-342900">
              <a:spcBef>
                <a:spcPts val="600"/>
              </a:spcBef>
              <a:buFont typeface="+mj-lt"/>
              <a:buAutoNum type="arabicPeriod"/>
            </a:pPr>
            <a:endParaRPr lang="en-US" dirty="0"/>
          </a:p>
          <a:p>
            <a:pPr marL="342900" indent="-342900">
              <a:spcBef>
                <a:spcPts val="600"/>
              </a:spcBef>
              <a:buFont typeface="+mj-lt"/>
              <a:buAutoNum type="arabicPeriod"/>
            </a:pPr>
            <a:endParaRPr lang="en-US" dirty="0">
              <a:solidFill>
                <a:schemeClr val="tx1">
                  <a:lumMod val="50000"/>
                </a:schemeClr>
              </a:solidFill>
            </a:endParaRPr>
          </a:p>
        </p:txBody>
      </p:sp>
      <p:sp>
        <p:nvSpPr>
          <p:cNvPr id="14" name="Arrow: Down 13">
            <a:extLst>
              <a:ext uri="{FF2B5EF4-FFF2-40B4-BE49-F238E27FC236}">
                <a16:creationId xmlns:a16="http://schemas.microsoft.com/office/drawing/2014/main" id="{58888EC2-9C5D-42B6-A298-0F3832C28513}"/>
              </a:ext>
            </a:extLst>
          </p:cNvPr>
          <p:cNvSpPr/>
          <p:nvPr/>
        </p:nvSpPr>
        <p:spPr>
          <a:xfrm>
            <a:off x="10668794" y="1932220"/>
            <a:ext cx="533400" cy="664043"/>
          </a:xfrm>
          <a:prstGeom prst="downArrow">
            <a:avLst/>
          </a:prstGeom>
          <a:gradFill>
            <a:gsLst>
              <a:gs pos="1000">
                <a:schemeClr val="accent1">
                  <a:lumMod val="60000"/>
                  <a:lumOff val="40000"/>
                </a:schemeClr>
              </a:gs>
              <a:gs pos="100000">
                <a:schemeClr val="accent1"/>
              </a:gs>
            </a:gsLst>
            <a:lin ang="3000000" scaled="0"/>
          </a:gra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ontserrat SemiBold" panose="00000700000000000000" pitchFamily="2" charset="0"/>
              </a:rPr>
              <a:t>1</a:t>
            </a:r>
            <a:endParaRPr lang="en-CA" sz="1600" dirty="0">
              <a:latin typeface="Montserrat SemiBold" panose="00000700000000000000" pitchFamily="2" charset="0"/>
            </a:endParaRPr>
          </a:p>
        </p:txBody>
      </p:sp>
      <p:pic>
        <p:nvPicPr>
          <p:cNvPr id="6" name="Picture 5">
            <a:extLst>
              <a:ext uri="{FF2B5EF4-FFF2-40B4-BE49-F238E27FC236}">
                <a16:creationId xmlns:a16="http://schemas.microsoft.com/office/drawing/2014/main" id="{D383EE75-401A-4E4E-84BE-8C3737EACE1C}"/>
              </a:ext>
            </a:extLst>
          </p:cNvPr>
          <p:cNvPicPr>
            <a:picLocks noChangeAspect="1"/>
          </p:cNvPicPr>
          <p:nvPr/>
        </p:nvPicPr>
        <p:blipFill>
          <a:blip r:embed="rId2"/>
          <a:stretch>
            <a:fillRect/>
          </a:stretch>
        </p:blipFill>
        <p:spPr>
          <a:xfrm>
            <a:off x="5199935" y="2805144"/>
            <a:ext cx="6782416" cy="3062255"/>
          </a:xfrm>
          <a:prstGeom prst="rect">
            <a:avLst/>
          </a:prstGeom>
        </p:spPr>
      </p:pic>
    </p:spTree>
    <p:extLst>
      <p:ext uri="{BB962C8B-B14F-4D97-AF65-F5344CB8AC3E}">
        <p14:creationId xmlns:p14="http://schemas.microsoft.com/office/powerpoint/2010/main" val="13223958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E6E8AF-AA02-8A45-8B51-0888B0C66904}"/>
              </a:ext>
            </a:extLst>
          </p:cNvPr>
          <p:cNvSpPr>
            <a:spLocks noGrp="1"/>
          </p:cNvSpPr>
          <p:nvPr>
            <p:ph type="title"/>
          </p:nvPr>
        </p:nvSpPr>
        <p:spPr>
          <a:xfrm>
            <a:off x="354106" y="530021"/>
            <a:ext cx="11305288" cy="692189"/>
          </a:xfrm>
        </p:spPr>
        <p:txBody>
          <a:bodyPr/>
          <a:lstStyle/>
          <a:p>
            <a:r>
              <a:rPr lang="en-CA" dirty="0">
                <a:solidFill>
                  <a:schemeClr val="bg2">
                    <a:lumMod val="50000"/>
                  </a:schemeClr>
                </a:solidFill>
              </a:rPr>
              <a:t>Initiative consolidation example</a:t>
            </a:r>
            <a:endParaRPr lang="en-US" dirty="0"/>
          </a:p>
        </p:txBody>
      </p:sp>
      <p:sp>
        <p:nvSpPr>
          <p:cNvPr id="4" name="TextBox 3">
            <a:extLst>
              <a:ext uri="{FF2B5EF4-FFF2-40B4-BE49-F238E27FC236}">
                <a16:creationId xmlns:a16="http://schemas.microsoft.com/office/drawing/2014/main" id="{01993762-C158-4F22-82D8-61A85A019657}"/>
              </a:ext>
            </a:extLst>
          </p:cNvPr>
          <p:cNvSpPr txBox="1"/>
          <p:nvPr/>
        </p:nvSpPr>
        <p:spPr>
          <a:xfrm>
            <a:off x="153194" y="1676400"/>
            <a:ext cx="2514600" cy="4114800"/>
          </a:xfrm>
          <a:prstGeom prst="rect">
            <a:avLst/>
          </a:prstGeom>
        </p:spPr>
        <p:txBody>
          <a:bodyPr wrap="square" lIns="0" tIns="0" rIns="0" bIns="0" numCol="1" spcCol="360000" rtlCol="0">
            <a:noAutofit/>
          </a:bodyPr>
          <a:lstStyle/>
          <a:p>
            <a:pPr marL="179388" indent="-179388" algn="l">
              <a:lnSpc>
                <a:spcPct val="110000"/>
              </a:lnSpc>
              <a:buFont typeface="Arial" panose="020B0604020202020204" pitchFamily="34" charset="0"/>
              <a:buChar char="•"/>
              <a:tabLst/>
            </a:pP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6" name="TextBox 5">
            <a:extLst>
              <a:ext uri="{FF2B5EF4-FFF2-40B4-BE49-F238E27FC236}">
                <a16:creationId xmlns:a16="http://schemas.microsoft.com/office/drawing/2014/main" id="{A81ACFB5-9C90-4BE4-BB09-9FDE73ED326B}"/>
              </a:ext>
            </a:extLst>
          </p:cNvPr>
          <p:cNvSpPr txBox="1"/>
          <p:nvPr/>
        </p:nvSpPr>
        <p:spPr>
          <a:xfrm>
            <a:off x="525504" y="1243558"/>
            <a:ext cx="7760793" cy="1047389"/>
          </a:xfrm>
          <a:prstGeom prst="rect">
            <a:avLst/>
          </a:prstGeom>
        </p:spPr>
        <p:txBody>
          <a:bodyPr wrap="square" lIns="0" tIns="0" rIns="0" bIns="0" numCol="1" spcCol="360000" rtlCol="0">
            <a:noAutofit/>
          </a:bodyPr>
          <a:lstStyle/>
          <a:p>
            <a:pPr>
              <a:lnSpc>
                <a:spcPct val="110000"/>
              </a:lnSpc>
            </a:pPr>
            <a:r>
              <a:rPr lang="en-US" sz="1800" dirty="0">
                <a:latin typeface="Roboto Condensed Light" panose="02000000000000000000" pitchFamily="2" charset="0"/>
                <a:ea typeface="Roboto Condensed Light" panose="02000000000000000000" pitchFamily="2" charset="0"/>
              </a:rPr>
              <a:t>In the example below, we see three gap closure actions within the Security Culture and Awareness domain being consolidated into a single initiative “Develop security awareness program.”</a:t>
            </a:r>
          </a:p>
          <a:p>
            <a:pPr>
              <a:lnSpc>
                <a:spcPct val="110000"/>
              </a:lnSpc>
              <a:spcBef>
                <a:spcPts val="1200"/>
              </a:spcBef>
            </a:pPr>
            <a:r>
              <a:rPr lang="en-CA" sz="1800" dirty="0">
                <a:latin typeface="Roboto Condensed Light" panose="02000000000000000000" pitchFamily="2" charset="0"/>
                <a:ea typeface="Roboto Condensed Light" panose="02000000000000000000" pitchFamily="2" charset="0"/>
              </a:rPr>
              <a:t>We can also see one gap closure action within the same domain being grouped with two actions from the Security Policies domain into another initiative “Update security policies.”</a:t>
            </a:r>
          </a:p>
        </p:txBody>
      </p:sp>
      <p:pic>
        <p:nvPicPr>
          <p:cNvPr id="7" name="Picture 6">
            <a:extLst>
              <a:ext uri="{FF2B5EF4-FFF2-40B4-BE49-F238E27FC236}">
                <a16:creationId xmlns:a16="http://schemas.microsoft.com/office/drawing/2014/main" id="{AF59C10A-DEEA-40D2-9D9A-CF465A82396A}"/>
              </a:ext>
            </a:extLst>
          </p:cNvPr>
          <p:cNvPicPr>
            <a:picLocks noChangeAspect="1"/>
          </p:cNvPicPr>
          <p:nvPr/>
        </p:nvPicPr>
        <p:blipFill>
          <a:blip r:embed="rId3"/>
          <a:stretch>
            <a:fillRect/>
          </a:stretch>
        </p:blipFill>
        <p:spPr>
          <a:xfrm>
            <a:off x="9068594" y="4252002"/>
            <a:ext cx="2816258" cy="692189"/>
          </a:xfrm>
          <a:prstGeom prst="rect">
            <a:avLst/>
          </a:prstGeom>
        </p:spPr>
      </p:pic>
      <p:pic>
        <p:nvPicPr>
          <p:cNvPr id="12" name="Picture 11">
            <a:extLst>
              <a:ext uri="{FF2B5EF4-FFF2-40B4-BE49-F238E27FC236}">
                <a16:creationId xmlns:a16="http://schemas.microsoft.com/office/drawing/2014/main" id="{BACBA973-426A-442F-B0BD-B1323C93620A}"/>
              </a:ext>
            </a:extLst>
          </p:cNvPr>
          <p:cNvPicPr>
            <a:picLocks noChangeAspect="1"/>
          </p:cNvPicPr>
          <p:nvPr/>
        </p:nvPicPr>
        <p:blipFill>
          <a:blip r:embed="rId4"/>
          <a:stretch>
            <a:fillRect/>
          </a:stretch>
        </p:blipFill>
        <p:spPr>
          <a:xfrm>
            <a:off x="229394" y="3182085"/>
            <a:ext cx="8034338" cy="3063305"/>
          </a:xfrm>
          <a:prstGeom prst="rect">
            <a:avLst/>
          </a:prstGeom>
        </p:spPr>
      </p:pic>
      <p:sp>
        <p:nvSpPr>
          <p:cNvPr id="15" name="Callout: Line 14">
            <a:extLst>
              <a:ext uri="{FF2B5EF4-FFF2-40B4-BE49-F238E27FC236}">
                <a16:creationId xmlns:a16="http://schemas.microsoft.com/office/drawing/2014/main" id="{4014FEAF-26E2-42E9-B9A6-61851CFA2624}"/>
              </a:ext>
            </a:extLst>
          </p:cNvPr>
          <p:cNvSpPr/>
          <p:nvPr/>
        </p:nvSpPr>
        <p:spPr>
          <a:xfrm>
            <a:off x="4267994" y="3505200"/>
            <a:ext cx="3995738" cy="1371600"/>
          </a:xfrm>
          <a:prstGeom prst="borderCallout1">
            <a:avLst>
              <a:gd name="adj1" fmla="val 47616"/>
              <a:gd name="adj2" fmla="val 99719"/>
              <a:gd name="adj3" fmla="val 86383"/>
              <a:gd name="adj4" fmla="val 120914"/>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Callout: Line 15">
            <a:extLst>
              <a:ext uri="{FF2B5EF4-FFF2-40B4-BE49-F238E27FC236}">
                <a16:creationId xmlns:a16="http://schemas.microsoft.com/office/drawing/2014/main" id="{F34F1074-E3C6-4705-9C32-3B0BC2B2EFFD}"/>
              </a:ext>
            </a:extLst>
          </p:cNvPr>
          <p:cNvSpPr/>
          <p:nvPr/>
        </p:nvSpPr>
        <p:spPr>
          <a:xfrm>
            <a:off x="4267994" y="4876800"/>
            <a:ext cx="3995738" cy="1368590"/>
          </a:xfrm>
          <a:prstGeom prst="borderCallout1">
            <a:avLst>
              <a:gd name="adj1" fmla="val 44236"/>
              <a:gd name="adj2" fmla="val 100427"/>
              <a:gd name="adj3" fmla="val -463"/>
              <a:gd name="adj4" fmla="val 120914"/>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17" name="Group 16">
            <a:extLst>
              <a:ext uri="{FF2B5EF4-FFF2-40B4-BE49-F238E27FC236}">
                <a16:creationId xmlns:a16="http://schemas.microsoft.com/office/drawing/2014/main" id="{F94D5E57-C80C-44EA-8E9F-9E6EB6F7EB53}"/>
              </a:ext>
            </a:extLst>
          </p:cNvPr>
          <p:cNvGrpSpPr/>
          <p:nvPr/>
        </p:nvGrpSpPr>
        <p:grpSpPr>
          <a:xfrm>
            <a:off x="9068594" y="1243558"/>
            <a:ext cx="2731592" cy="2337842"/>
            <a:chOff x="6219730" y="4528248"/>
            <a:chExt cx="1674204" cy="1270669"/>
          </a:xfrm>
        </p:grpSpPr>
        <p:sp>
          <p:nvSpPr>
            <p:cNvPr id="18" name="Rectangle 17">
              <a:extLst>
                <a:ext uri="{FF2B5EF4-FFF2-40B4-BE49-F238E27FC236}">
                  <a16:creationId xmlns:a16="http://schemas.microsoft.com/office/drawing/2014/main" id="{523846A9-4716-4D1A-87B7-9883998DD035}"/>
                </a:ext>
              </a:extLst>
            </p:cNvPr>
            <p:cNvSpPr/>
            <p:nvPr/>
          </p:nvSpPr>
          <p:spPr>
            <a:xfrm>
              <a:off x="6219730" y="4528248"/>
              <a:ext cx="1674204" cy="1270669"/>
            </a:xfrm>
            <a:prstGeom prst="rect">
              <a:avLst/>
            </a:prstGeom>
            <a:gradFill>
              <a:gsLst>
                <a:gs pos="0">
                  <a:srgbClr val="5D3391"/>
                </a:gs>
                <a:gs pos="100000">
                  <a:schemeClr val="accent2">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spcBef>
                  <a:spcPts val="800"/>
                </a:spcBef>
              </a:pPr>
              <a:r>
                <a:rPr lang="en-US" sz="1600" dirty="0">
                  <a:solidFill>
                    <a:schemeClr val="bg1"/>
                  </a:solidFill>
                  <a:latin typeface="Montserrat Medium" pitchFamily="2" charset="77"/>
                </a:rPr>
                <a:t>Info-Tech Insight</a:t>
              </a:r>
            </a:p>
            <a:p>
              <a:pPr>
                <a:lnSpc>
                  <a:spcPts val="1800"/>
                </a:lnSpc>
                <a:spcBef>
                  <a:spcPts val="800"/>
                </a:spcBef>
              </a:pPr>
              <a:r>
                <a:rPr lang="en-US" sz="1400" dirty="0">
                  <a:solidFill>
                    <a:schemeClr val="bg1"/>
                  </a:solidFill>
                  <a:latin typeface="Roboto Condensed Light" panose="02000000000000000000" pitchFamily="2" charset="0"/>
                  <a:ea typeface="Roboto Condensed Light" panose="02000000000000000000" pitchFamily="2" charset="0"/>
                </a:rPr>
                <a:t>As you go through this exercise, you may find that some actions that you previously categorized as tasks could be consolidated into an initiative. </a:t>
              </a:r>
            </a:p>
          </p:txBody>
        </p:sp>
        <p:sp>
          <p:nvSpPr>
            <p:cNvPr id="19" name="Rectangle 18">
              <a:extLst>
                <a:ext uri="{FF2B5EF4-FFF2-40B4-BE49-F238E27FC236}">
                  <a16:creationId xmlns:a16="http://schemas.microsoft.com/office/drawing/2014/main" id="{D54837A3-CC57-4027-88F8-53FF003C95A0}"/>
                </a:ext>
              </a:extLst>
            </p:cNvPr>
            <p:cNvSpPr/>
            <p:nvPr/>
          </p:nvSpPr>
          <p:spPr>
            <a:xfrm>
              <a:off x="6219730" y="4528248"/>
              <a:ext cx="1674204" cy="1270669"/>
            </a:xfrm>
            <a:prstGeom prst="rect">
              <a:avLst/>
            </a:prstGeom>
            <a:noFill/>
            <a:ln w="3175" cmpd="thinThick">
              <a:gradFill>
                <a:gsLst>
                  <a:gs pos="0">
                    <a:srgbClr val="5D3391"/>
                  </a:gs>
                  <a:gs pos="56000">
                    <a:srgbClr val="5D3391">
                      <a:alpha val="0"/>
                    </a:srgbClr>
                  </a:gs>
                  <a:gs pos="98000">
                    <a:srgbClr val="5D3391"/>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36776854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10390888" cy="1130188"/>
          </a:xfrm>
        </p:spPr>
        <p:txBody>
          <a:bodyPr/>
          <a:lstStyle/>
          <a:p>
            <a:r>
              <a:rPr lang="en-US" dirty="0"/>
              <a:t>Define costing criteria</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284884" y="1752600"/>
            <a:ext cx="5869060" cy="4048988"/>
          </a:xfrm>
          <a:prstGeom prst="rect">
            <a:avLst/>
          </a:prstGeom>
        </p:spPr>
        <p:txBody>
          <a:bodyPr numCol="1" spcCol="360000"/>
          <a:lstStyle/>
          <a:p>
            <a:pPr marL="342900" indent="-342900">
              <a:spcBef>
                <a:spcPts val="600"/>
              </a:spcBef>
              <a:buFont typeface="+mj-lt"/>
              <a:buAutoNum type="arabicPeriod"/>
            </a:pPr>
            <a:r>
              <a:rPr lang="en-US" sz="1600" dirty="0">
                <a:solidFill>
                  <a:srgbClr val="333333"/>
                </a:solidFill>
              </a:rPr>
              <a:t>Determine high, medium, and low ranges for initial and ongoing costs and efforts.</a:t>
            </a:r>
          </a:p>
          <a:p>
            <a:pPr marL="792162" lvl="1" indent="-342900">
              <a:spcBef>
                <a:spcPts val="600"/>
              </a:spcBef>
              <a:buFont typeface="+mj-lt"/>
              <a:buAutoNum type="alphaLcParenR"/>
            </a:pPr>
            <a:r>
              <a:rPr lang="en-US" sz="1600" dirty="0">
                <a:solidFill>
                  <a:srgbClr val="4A4A4A"/>
                </a:solidFill>
              </a:rPr>
              <a:t>Initial costs are one-time, upfront capital investments (e.g. hardware and software costs, project-based consulting fees, training).</a:t>
            </a:r>
          </a:p>
          <a:p>
            <a:pPr marL="792162" lvl="1" indent="-342900">
              <a:spcBef>
                <a:spcPts val="600"/>
              </a:spcBef>
              <a:buFont typeface="+mj-lt"/>
              <a:buAutoNum type="alphaLcParenR"/>
            </a:pPr>
            <a:r>
              <a:rPr lang="en-US" sz="1600" dirty="0">
                <a:solidFill>
                  <a:srgbClr val="4A4A4A"/>
                </a:solidFill>
              </a:rPr>
              <a:t>Ongoing cost includes any annually recurring operating expenses that are new budgetary costs (e.g. licensing, maintenance, subscription fees). </a:t>
            </a:r>
          </a:p>
          <a:p>
            <a:pPr marL="792162" lvl="1" indent="-342900">
              <a:spcBef>
                <a:spcPts val="600"/>
              </a:spcBef>
              <a:buFont typeface="+mj-lt"/>
              <a:buAutoNum type="alphaLcParenR"/>
            </a:pPr>
            <a:r>
              <a:rPr lang="en-US" sz="1600" dirty="0">
                <a:solidFill>
                  <a:srgbClr val="4A4A4A"/>
                </a:solidFill>
              </a:rPr>
              <a:t>Initial staffing in hours is total time in person hours required to complete a project. It is not total elapsed time, but dedicated time. Consider time required to gather requirements and to design, test, and implement the solution.</a:t>
            </a:r>
          </a:p>
          <a:p>
            <a:pPr marL="792162" lvl="1" indent="-342900">
              <a:spcBef>
                <a:spcPts val="600"/>
              </a:spcBef>
              <a:buFont typeface="+mj-lt"/>
              <a:buAutoNum type="alphaLcParenR"/>
            </a:pPr>
            <a:r>
              <a:rPr lang="en-US" sz="1600" dirty="0">
                <a:solidFill>
                  <a:srgbClr val="4A4A4A"/>
                </a:solidFill>
              </a:rPr>
              <a:t>Ongoing staffing in FTEs is the ongoing average effort required to support that initiative after implementation. </a:t>
            </a:r>
          </a:p>
        </p:txBody>
      </p:sp>
      <p:sp>
        <p:nvSpPr>
          <p:cNvPr id="11" name="Arrow: Down 10">
            <a:extLst>
              <a:ext uri="{FF2B5EF4-FFF2-40B4-BE49-F238E27FC236}">
                <a16:creationId xmlns:a16="http://schemas.microsoft.com/office/drawing/2014/main" id="{F65AFED6-B34B-4EFC-9DE7-A5EAE2C3D69C}"/>
              </a:ext>
            </a:extLst>
          </p:cNvPr>
          <p:cNvSpPr/>
          <p:nvPr/>
        </p:nvSpPr>
        <p:spPr>
          <a:xfrm>
            <a:off x="10173492" y="1630819"/>
            <a:ext cx="609602" cy="838200"/>
          </a:xfrm>
          <a:prstGeom prst="downArrow">
            <a:avLst/>
          </a:prstGeom>
          <a:gradFill>
            <a:gsLst>
              <a:gs pos="0">
                <a:schemeClr val="accent1">
                  <a:lumMod val="60000"/>
                  <a:lumOff val="40000"/>
                </a:schemeClr>
              </a:gs>
              <a:gs pos="100000">
                <a:schemeClr val="accent1"/>
              </a:gs>
            </a:gsLst>
            <a:lin ang="3000000" scaled="0"/>
          </a:gra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ontserrat SemiBold" panose="00000700000000000000" pitchFamily="2" charset="0"/>
              </a:rPr>
              <a:t>1</a:t>
            </a:r>
            <a:endParaRPr lang="en-CA" sz="1600" dirty="0">
              <a:latin typeface="Montserrat SemiBold" panose="00000700000000000000" pitchFamily="2" charset="0"/>
            </a:endParaRPr>
          </a:p>
        </p:txBody>
      </p:sp>
      <p:pic>
        <p:nvPicPr>
          <p:cNvPr id="6" name="Picture 5">
            <a:extLst>
              <a:ext uri="{FF2B5EF4-FFF2-40B4-BE49-F238E27FC236}">
                <a16:creationId xmlns:a16="http://schemas.microsoft.com/office/drawing/2014/main" id="{DA3E3BC5-05CC-4FEE-9DA7-2338E7122D76}"/>
              </a:ext>
            </a:extLst>
          </p:cNvPr>
          <p:cNvPicPr>
            <a:picLocks noChangeAspect="1"/>
          </p:cNvPicPr>
          <p:nvPr/>
        </p:nvPicPr>
        <p:blipFill>
          <a:blip r:embed="rId3"/>
          <a:stretch>
            <a:fillRect/>
          </a:stretch>
        </p:blipFill>
        <p:spPr>
          <a:xfrm>
            <a:off x="6325394" y="2590800"/>
            <a:ext cx="5695950" cy="1599547"/>
          </a:xfrm>
          <a:prstGeom prst="rect">
            <a:avLst/>
          </a:prstGeom>
        </p:spPr>
      </p:pic>
      <p:sp>
        <p:nvSpPr>
          <p:cNvPr id="9" name="Arrow: Down 8">
            <a:extLst>
              <a:ext uri="{FF2B5EF4-FFF2-40B4-BE49-F238E27FC236}">
                <a16:creationId xmlns:a16="http://schemas.microsoft.com/office/drawing/2014/main" id="{5C6BC87B-701C-48D2-9D92-E43419064B89}"/>
              </a:ext>
            </a:extLst>
          </p:cNvPr>
          <p:cNvSpPr/>
          <p:nvPr/>
        </p:nvSpPr>
        <p:spPr>
          <a:xfrm>
            <a:off x="11125994" y="1630819"/>
            <a:ext cx="609602" cy="838200"/>
          </a:xfrm>
          <a:prstGeom prst="downArrow">
            <a:avLst/>
          </a:prstGeom>
          <a:gradFill>
            <a:gsLst>
              <a:gs pos="0">
                <a:schemeClr val="accent1">
                  <a:lumMod val="60000"/>
                  <a:lumOff val="40000"/>
                </a:schemeClr>
              </a:gs>
              <a:gs pos="100000">
                <a:schemeClr val="accent1"/>
              </a:gs>
            </a:gsLst>
            <a:lin ang="3000000" scaled="0"/>
          </a:gra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ontserrat SemiBold" panose="00000700000000000000" pitchFamily="2" charset="0"/>
              </a:rPr>
              <a:t>2</a:t>
            </a:r>
            <a:endParaRPr lang="en-CA" sz="1600" dirty="0">
              <a:latin typeface="Montserrat SemiBold" panose="00000700000000000000" pitchFamily="2" charset="0"/>
            </a:endParaRPr>
          </a:p>
        </p:txBody>
      </p:sp>
      <p:sp>
        <p:nvSpPr>
          <p:cNvPr id="10" name="Rectangle 9">
            <a:extLst>
              <a:ext uri="{FF2B5EF4-FFF2-40B4-BE49-F238E27FC236}">
                <a16:creationId xmlns:a16="http://schemas.microsoft.com/office/drawing/2014/main" id="{6ADC6AAE-621B-4CC5-8BD1-33ADB04B733B}"/>
              </a:ext>
            </a:extLst>
          </p:cNvPr>
          <p:cNvSpPr/>
          <p:nvPr/>
        </p:nvSpPr>
        <p:spPr>
          <a:xfrm>
            <a:off x="6706394" y="4528462"/>
            <a:ext cx="4876800" cy="1599547"/>
          </a:xfrm>
          <a:prstGeom prst="rect">
            <a:avLst/>
          </a:prstGeom>
          <a:solidFill>
            <a:schemeClr val="bg1"/>
          </a:solidFill>
          <a:ln>
            <a:noFill/>
          </a:ln>
          <a:effectLst>
            <a:outerShdw blurRad="254000" sx="105000" sy="105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1">
              <a:lnSpc>
                <a:spcPct val="110000"/>
              </a:lnSpc>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Make sure that your ranges allow for differentiation between initiatives to enable prioritization. For instance, if you set your ranges too low, all your initiatives will be assessed as high cost, providing no help when you must prioritize them.</a:t>
            </a:r>
          </a:p>
        </p:txBody>
      </p:sp>
    </p:spTree>
    <p:extLst>
      <p:ext uri="{BB962C8B-B14F-4D97-AF65-F5344CB8AC3E}">
        <p14:creationId xmlns:p14="http://schemas.microsoft.com/office/powerpoint/2010/main" val="5485602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10390888" cy="1130188"/>
          </a:xfrm>
        </p:spPr>
        <p:txBody>
          <a:bodyPr/>
          <a:lstStyle/>
          <a:p>
            <a:r>
              <a:rPr lang="en-US" dirty="0"/>
              <a:t>Define benefits criteria</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93019" y="1674957"/>
            <a:ext cx="5869060" cy="4048988"/>
          </a:xfrm>
          <a:prstGeom prst="rect">
            <a:avLst/>
          </a:prstGeom>
        </p:spPr>
        <p:txBody>
          <a:bodyPr numCol="1" spcCol="360000"/>
          <a:lstStyle/>
          <a:p>
            <a:pPr marL="342900" indent="-342900">
              <a:spcBef>
                <a:spcPts val="600"/>
              </a:spcBef>
              <a:buFont typeface="+mj-lt"/>
              <a:buAutoNum type="arabicPeriod"/>
            </a:pPr>
            <a:r>
              <a:rPr lang="en-US" sz="1800" dirty="0">
                <a:solidFill>
                  <a:srgbClr val="333333"/>
                </a:solidFill>
              </a:rPr>
              <a:t>Determine high, medium, and low values for the “Alignment with Business Benefit.”</a:t>
            </a:r>
          </a:p>
          <a:p>
            <a:pPr marL="792162" lvl="1" indent="-342900">
              <a:spcBef>
                <a:spcPts val="600"/>
              </a:spcBef>
            </a:pPr>
            <a:r>
              <a:rPr lang="en-US" sz="1800" dirty="0">
                <a:solidFill>
                  <a:srgbClr val="4A4A4A"/>
                </a:solidFill>
              </a:rPr>
              <a:t>This variable is meant to capture how well each initiative aligns with organizational goals and objectives.</a:t>
            </a:r>
          </a:p>
          <a:p>
            <a:pPr marL="792162" lvl="1" indent="-342900">
              <a:spcBef>
                <a:spcPts val="600"/>
              </a:spcBef>
            </a:pPr>
            <a:r>
              <a:rPr lang="en-US" sz="1800" dirty="0">
                <a:solidFill>
                  <a:srgbClr val="4A4A4A"/>
                </a:solidFill>
              </a:rPr>
              <a:t>This benefit should be linked directly to business goals through the primary and secondary security alignment goals. </a:t>
            </a:r>
          </a:p>
          <a:p>
            <a:pPr marL="342900" indent="-342900">
              <a:spcBef>
                <a:spcPts val="600"/>
              </a:spcBef>
              <a:buFont typeface="+mj-lt"/>
              <a:buAutoNum type="arabicPeriod"/>
            </a:pPr>
            <a:r>
              <a:rPr lang="en-US" sz="1800" dirty="0">
                <a:solidFill>
                  <a:srgbClr val="4A4A4A"/>
                </a:solidFill>
              </a:rPr>
              <a:t>Enter a high, medium, and low value for the “Security Benefit.”</a:t>
            </a:r>
          </a:p>
          <a:p>
            <a:pPr marL="792162" lvl="1" indent="-342900">
              <a:spcBef>
                <a:spcPts val="600"/>
              </a:spcBef>
            </a:pPr>
            <a:r>
              <a:rPr lang="en-US" sz="1800" dirty="0">
                <a:solidFill>
                  <a:srgbClr val="4A4A4A"/>
                </a:solidFill>
              </a:rPr>
              <a:t>This variable is meant to capture the relative security benefit or risk reduction being provided by the gap initiative. </a:t>
            </a:r>
          </a:p>
          <a:p>
            <a:pPr marL="792162" lvl="1" indent="-342900">
              <a:spcBef>
                <a:spcPts val="600"/>
              </a:spcBef>
            </a:pPr>
            <a:r>
              <a:rPr lang="en-US" sz="1800" dirty="0">
                <a:solidFill>
                  <a:srgbClr val="4A4A4A"/>
                </a:solidFill>
              </a:rPr>
              <a:t>By default, this benefit is linked to security risk reduction. </a:t>
            </a:r>
          </a:p>
        </p:txBody>
      </p:sp>
      <p:sp>
        <p:nvSpPr>
          <p:cNvPr id="11" name="Arrow: Down 10">
            <a:extLst>
              <a:ext uri="{FF2B5EF4-FFF2-40B4-BE49-F238E27FC236}">
                <a16:creationId xmlns:a16="http://schemas.microsoft.com/office/drawing/2014/main" id="{F65AFED6-B34B-4EFC-9DE7-A5EAE2C3D69C}"/>
              </a:ext>
            </a:extLst>
          </p:cNvPr>
          <p:cNvSpPr/>
          <p:nvPr/>
        </p:nvSpPr>
        <p:spPr>
          <a:xfrm>
            <a:off x="10579707" y="1426043"/>
            <a:ext cx="609602" cy="838200"/>
          </a:xfrm>
          <a:prstGeom prst="downArrow">
            <a:avLst/>
          </a:prstGeom>
          <a:gradFill>
            <a:gsLst>
              <a:gs pos="0">
                <a:schemeClr val="accent1">
                  <a:lumMod val="60000"/>
                  <a:lumOff val="40000"/>
                </a:schemeClr>
              </a:gs>
              <a:gs pos="100000">
                <a:schemeClr val="accent1"/>
              </a:gs>
            </a:gsLst>
            <a:lin ang="3000000" scaled="0"/>
          </a:gra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ontserrat SemiBold" panose="00000700000000000000" pitchFamily="2" charset="0"/>
              </a:rPr>
              <a:t>1</a:t>
            </a:r>
            <a:endParaRPr lang="en-CA" sz="1600" dirty="0">
              <a:latin typeface="Montserrat SemiBold" panose="00000700000000000000" pitchFamily="2" charset="0"/>
            </a:endParaRPr>
          </a:p>
        </p:txBody>
      </p:sp>
      <p:sp>
        <p:nvSpPr>
          <p:cNvPr id="10" name="Rectangle 9">
            <a:extLst>
              <a:ext uri="{FF2B5EF4-FFF2-40B4-BE49-F238E27FC236}">
                <a16:creationId xmlns:a16="http://schemas.microsoft.com/office/drawing/2014/main" id="{6ADC6AAE-621B-4CC5-8BD1-33ADB04B733B}"/>
              </a:ext>
            </a:extLst>
          </p:cNvPr>
          <p:cNvSpPr/>
          <p:nvPr/>
        </p:nvSpPr>
        <p:spPr>
          <a:xfrm>
            <a:off x="6706394" y="4528462"/>
            <a:ext cx="4876800" cy="1599547"/>
          </a:xfrm>
          <a:prstGeom prst="rect">
            <a:avLst/>
          </a:prstGeom>
          <a:solidFill>
            <a:schemeClr val="bg1"/>
          </a:solidFill>
          <a:ln>
            <a:noFill/>
          </a:ln>
          <a:effectLst>
            <a:outerShdw blurRad="254000" sx="105000" sy="105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1">
              <a:lnSpc>
                <a:spcPct val="110000"/>
              </a:lnSpc>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Some organizations prefer to use the “Security Benefit” criteria to demonstrate how well each initiative supports specific compliance goals. </a:t>
            </a:r>
          </a:p>
        </p:txBody>
      </p:sp>
      <p:pic>
        <p:nvPicPr>
          <p:cNvPr id="2" name="Picture 1">
            <a:extLst>
              <a:ext uri="{FF2B5EF4-FFF2-40B4-BE49-F238E27FC236}">
                <a16:creationId xmlns:a16="http://schemas.microsoft.com/office/drawing/2014/main" id="{FD0D7419-A0E0-4650-AA6B-27E33EB1D7BE}"/>
              </a:ext>
            </a:extLst>
          </p:cNvPr>
          <p:cNvPicPr>
            <a:picLocks noChangeAspect="1"/>
          </p:cNvPicPr>
          <p:nvPr/>
        </p:nvPicPr>
        <p:blipFill>
          <a:blip r:embed="rId3"/>
          <a:stretch>
            <a:fillRect/>
          </a:stretch>
        </p:blipFill>
        <p:spPr>
          <a:xfrm>
            <a:off x="6413500" y="2329538"/>
            <a:ext cx="5462587" cy="955172"/>
          </a:xfrm>
          <a:prstGeom prst="rect">
            <a:avLst/>
          </a:prstGeom>
        </p:spPr>
      </p:pic>
      <p:sp>
        <p:nvSpPr>
          <p:cNvPr id="7" name="Arrow: Up 6">
            <a:extLst>
              <a:ext uri="{FF2B5EF4-FFF2-40B4-BE49-F238E27FC236}">
                <a16:creationId xmlns:a16="http://schemas.microsoft.com/office/drawing/2014/main" id="{BD3D04F0-5E2A-41CD-81C1-CBB1128E545D}"/>
              </a:ext>
            </a:extLst>
          </p:cNvPr>
          <p:cNvSpPr/>
          <p:nvPr/>
        </p:nvSpPr>
        <p:spPr>
          <a:xfrm>
            <a:off x="10584431" y="3396338"/>
            <a:ext cx="609600" cy="870862"/>
          </a:xfrm>
          <a:prstGeom prst="upArrow">
            <a:avLst/>
          </a:prstGeom>
          <a:gradFill>
            <a:gsLst>
              <a:gs pos="0">
                <a:schemeClr val="accent1">
                  <a:lumMod val="60000"/>
                  <a:lumOff val="40000"/>
                </a:schemeClr>
              </a:gs>
              <a:gs pos="100000">
                <a:schemeClr val="accent1"/>
              </a:gs>
            </a:gsLst>
            <a:lin ang="3000000" scaled="0"/>
          </a:gra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ontserrat SemiBold" panose="00000700000000000000" pitchFamily="2" charset="0"/>
              </a:rPr>
              <a:t>2</a:t>
            </a:r>
            <a:endParaRPr lang="en-CA" sz="1600" dirty="0">
              <a:latin typeface="Montserrat SemiBold" panose="00000700000000000000" pitchFamily="2" charset="0"/>
            </a:endParaRPr>
          </a:p>
        </p:txBody>
      </p:sp>
    </p:spTree>
    <p:extLst>
      <p:ext uri="{BB962C8B-B14F-4D97-AF65-F5344CB8AC3E}">
        <p14:creationId xmlns:p14="http://schemas.microsoft.com/office/powerpoint/2010/main" val="736714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10390888" cy="1130188"/>
          </a:xfrm>
        </p:spPr>
        <p:txBody>
          <a:bodyPr/>
          <a:lstStyle/>
          <a:p>
            <a:r>
              <a:rPr lang="en-US" dirty="0"/>
              <a:t>Complete the cost/benefit analysis</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54106" y="1818312"/>
            <a:ext cx="11203060" cy="1164757"/>
          </a:xfrm>
          <a:prstGeom prst="rect">
            <a:avLst/>
          </a:prstGeom>
        </p:spPr>
        <p:txBody>
          <a:bodyPr numCol="1" spcCol="360000"/>
          <a:lstStyle/>
          <a:p>
            <a:pPr marL="342900" indent="-342900">
              <a:spcBef>
                <a:spcPts val="600"/>
              </a:spcBef>
              <a:buFont typeface="+mj-lt"/>
              <a:buAutoNum type="arabicPeriod"/>
            </a:pPr>
            <a:r>
              <a:rPr lang="en-US" sz="2400" dirty="0">
                <a:solidFill>
                  <a:srgbClr val="333333"/>
                </a:solidFill>
              </a:rPr>
              <a:t>Determine the estimated costs and efforts for each initiative, using the criteria defined earlier.</a:t>
            </a:r>
          </a:p>
          <a:p>
            <a:pPr marL="342900" indent="-342900">
              <a:spcBef>
                <a:spcPts val="600"/>
              </a:spcBef>
              <a:buFont typeface="+mj-lt"/>
              <a:buAutoNum type="arabicPeriod"/>
            </a:pPr>
            <a:r>
              <a:rPr lang="en-US" sz="2400" dirty="0">
                <a:solidFill>
                  <a:srgbClr val="4A4A4A"/>
                </a:solidFill>
              </a:rPr>
              <a:t>Determine the estimated benefits, also using the criteria defined earlier.</a:t>
            </a:r>
          </a:p>
        </p:txBody>
      </p:sp>
      <p:sp>
        <p:nvSpPr>
          <p:cNvPr id="11" name="Arrow: Down 10">
            <a:extLst>
              <a:ext uri="{FF2B5EF4-FFF2-40B4-BE49-F238E27FC236}">
                <a16:creationId xmlns:a16="http://schemas.microsoft.com/office/drawing/2014/main" id="{F65AFED6-B34B-4EFC-9DE7-A5EAE2C3D69C}"/>
              </a:ext>
            </a:extLst>
          </p:cNvPr>
          <p:cNvSpPr/>
          <p:nvPr/>
        </p:nvSpPr>
        <p:spPr>
          <a:xfrm>
            <a:off x="6325394" y="3525514"/>
            <a:ext cx="609602" cy="665486"/>
          </a:xfrm>
          <a:prstGeom prst="downArrow">
            <a:avLst/>
          </a:prstGeom>
          <a:gradFill flip="none" rotWithShape="1">
            <a:gsLst>
              <a:gs pos="0">
                <a:schemeClr val="accent1">
                  <a:lumMod val="60000"/>
                  <a:lumOff val="40000"/>
                </a:schemeClr>
              </a:gs>
              <a:gs pos="100000">
                <a:schemeClr val="accent1"/>
              </a:gs>
            </a:gsLst>
            <a:lin ang="5400000" scaled="1"/>
            <a:tileRect/>
          </a:gra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ontserrat SemiBold" panose="00000700000000000000" pitchFamily="2" charset="0"/>
              </a:rPr>
              <a:t>1</a:t>
            </a:r>
            <a:endParaRPr lang="en-CA" sz="1600" dirty="0">
              <a:latin typeface="Montserrat SemiBold" panose="00000700000000000000" pitchFamily="2" charset="0"/>
            </a:endParaRPr>
          </a:p>
        </p:txBody>
      </p:sp>
      <p:pic>
        <p:nvPicPr>
          <p:cNvPr id="6" name="Picture 5">
            <a:extLst>
              <a:ext uri="{FF2B5EF4-FFF2-40B4-BE49-F238E27FC236}">
                <a16:creationId xmlns:a16="http://schemas.microsoft.com/office/drawing/2014/main" id="{60258048-5A70-4460-BA9F-429988D4BC6B}"/>
              </a:ext>
            </a:extLst>
          </p:cNvPr>
          <p:cNvPicPr>
            <a:picLocks noChangeAspect="1"/>
          </p:cNvPicPr>
          <p:nvPr/>
        </p:nvPicPr>
        <p:blipFill>
          <a:blip r:embed="rId2"/>
          <a:stretch>
            <a:fillRect/>
          </a:stretch>
        </p:blipFill>
        <p:spPr>
          <a:xfrm>
            <a:off x="707763" y="4291182"/>
            <a:ext cx="10930461" cy="2057400"/>
          </a:xfrm>
          <a:prstGeom prst="rect">
            <a:avLst/>
          </a:prstGeom>
        </p:spPr>
      </p:pic>
      <p:sp>
        <p:nvSpPr>
          <p:cNvPr id="12" name="Arrow: Down 11">
            <a:extLst>
              <a:ext uri="{FF2B5EF4-FFF2-40B4-BE49-F238E27FC236}">
                <a16:creationId xmlns:a16="http://schemas.microsoft.com/office/drawing/2014/main" id="{6C24116D-69B4-4D21-AC44-63E74D27A042}"/>
              </a:ext>
            </a:extLst>
          </p:cNvPr>
          <p:cNvSpPr/>
          <p:nvPr/>
        </p:nvSpPr>
        <p:spPr>
          <a:xfrm>
            <a:off x="10059194" y="3527871"/>
            <a:ext cx="609602" cy="665486"/>
          </a:xfrm>
          <a:prstGeom prst="downArrow">
            <a:avLst/>
          </a:prstGeom>
          <a:gradFill flip="none" rotWithShape="1">
            <a:gsLst>
              <a:gs pos="0">
                <a:schemeClr val="accent1">
                  <a:lumMod val="60000"/>
                  <a:lumOff val="40000"/>
                </a:schemeClr>
              </a:gs>
              <a:gs pos="100000">
                <a:schemeClr val="accent1"/>
              </a:gs>
            </a:gsLst>
            <a:lin ang="5400000" scaled="1"/>
            <a:tileRect/>
          </a:gra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ontserrat SemiBold" panose="00000700000000000000" pitchFamily="2" charset="0"/>
              </a:rPr>
              <a:t>2</a:t>
            </a:r>
            <a:endParaRPr lang="en-CA" sz="1600" dirty="0">
              <a:latin typeface="Montserrat SemiBold" panose="00000700000000000000" pitchFamily="2" charset="0"/>
            </a:endParaRPr>
          </a:p>
        </p:txBody>
      </p:sp>
    </p:spTree>
    <p:extLst>
      <p:ext uri="{BB962C8B-B14F-4D97-AF65-F5344CB8AC3E}">
        <p14:creationId xmlns:p14="http://schemas.microsoft.com/office/powerpoint/2010/main" val="489477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8271FB-24DD-4C02-8017-EA69DE811F27}"/>
              </a:ext>
            </a:extLst>
          </p:cNvPr>
          <p:cNvSpPr>
            <a:spLocks noGrp="1"/>
          </p:cNvSpPr>
          <p:nvPr>
            <p:ph type="sldNum" sz="quarter" idx="4294967295"/>
          </p:nvPr>
        </p:nvSpPr>
        <p:spPr>
          <a:xfrm>
            <a:off x="6457950" y="4767263"/>
            <a:ext cx="2057400" cy="273844"/>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D4512A-9395-4829-8B1F-FF4B4EE9887A}" type="slidenum">
              <a:rPr lang="en-CA" smtClean="0"/>
              <a:pPr/>
              <a:t>3</a:t>
            </a:fld>
            <a:endParaRPr lang="en-US" dirty="0"/>
          </a:p>
        </p:txBody>
      </p:sp>
      <p:sp>
        <p:nvSpPr>
          <p:cNvPr id="3" name="Text Placeholder 1">
            <a:extLst>
              <a:ext uri="{FF2B5EF4-FFF2-40B4-BE49-F238E27FC236}">
                <a16:creationId xmlns:a16="http://schemas.microsoft.com/office/drawing/2014/main" id="{29219B6F-C480-4C84-A02C-1D12D0851FCB}"/>
              </a:ext>
            </a:extLst>
          </p:cNvPr>
          <p:cNvSpPr txBox="1">
            <a:spLocks/>
          </p:cNvSpPr>
          <p:nvPr/>
        </p:nvSpPr>
        <p:spPr>
          <a:xfrm>
            <a:off x="537119" y="884933"/>
            <a:ext cx="5518119" cy="542347"/>
          </a:xfrm>
          <a:prstGeom prst="rect">
            <a:avLst/>
          </a:prstGeom>
        </p:spPr>
        <p:txBody>
          <a:bodyPr lIns="0" tIns="0" rIns="0" bIns="0" anchor="t" anchorCtr="0"/>
          <a:lstStyle>
            <a:lvl1pPr marL="0" indent="0" algn="l" rtl="0" eaLnBrk="1" fontAlgn="base" hangingPunct="1">
              <a:spcBef>
                <a:spcPct val="20000"/>
              </a:spcBef>
              <a:spcAft>
                <a:spcPct val="0"/>
              </a:spcAft>
              <a:buClr>
                <a:schemeClr val="tx1"/>
              </a:buClr>
              <a:buSzPct val="120000"/>
              <a:buFont typeface="Arial" pitchFamily="34" charset="0"/>
              <a:buNone/>
              <a:defRPr sz="2400" b="1" kern="1200">
                <a:solidFill>
                  <a:schemeClr val="tx1"/>
                </a:solidFill>
                <a:latin typeface="Segoe UI" panose="020B0502040204020203" pitchFamily="34" charset="0"/>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spcBef>
                <a:spcPts val="0"/>
              </a:spcBef>
            </a:pPr>
            <a:r>
              <a:rPr lang="en-CA" sz="3000" dirty="0">
                <a:solidFill>
                  <a:srgbClr val="414399"/>
                </a:solidFill>
                <a:latin typeface="Montserrat" pitchFamily="2" charset="77"/>
                <a:ea typeface="Montserrat Black" charset="0"/>
                <a:cs typeface="Arial" panose="020B0604020202020204" pitchFamily="34" charset="0"/>
              </a:rPr>
              <a:t>Housekeeping</a:t>
            </a:r>
          </a:p>
        </p:txBody>
      </p:sp>
      <p:sp>
        <p:nvSpPr>
          <p:cNvPr id="4" name="TextBox 3">
            <a:extLst>
              <a:ext uri="{FF2B5EF4-FFF2-40B4-BE49-F238E27FC236}">
                <a16:creationId xmlns:a16="http://schemas.microsoft.com/office/drawing/2014/main" id="{B92A2D17-423B-47F5-A4C7-15FEA97B3435}"/>
              </a:ext>
            </a:extLst>
          </p:cNvPr>
          <p:cNvSpPr txBox="1"/>
          <p:nvPr/>
        </p:nvSpPr>
        <p:spPr>
          <a:xfrm>
            <a:off x="537118" y="514448"/>
            <a:ext cx="6734816" cy="184666"/>
          </a:xfrm>
          <a:prstGeom prst="rect">
            <a:avLst/>
          </a:prstGeom>
          <a:noFill/>
        </p:spPr>
        <p:txBody>
          <a:bodyPr wrap="square" lIns="0" tIns="0" rIns="0" bIns="0" rtlCol="0" anchor="t">
            <a:spAutoFit/>
          </a:bodyPr>
          <a:lstStyle/>
          <a:p>
            <a:r>
              <a:rPr lang="en-US" sz="1200" spc="100" dirty="0">
                <a:solidFill>
                  <a:srgbClr val="414399"/>
                </a:solidFill>
                <a:latin typeface="Montserrat"/>
                <a:ea typeface="Montserrat Medium" charset="0"/>
                <a:cs typeface="Arial"/>
              </a:rPr>
              <a:t>Create a Business-Aligned Security Strategy</a:t>
            </a:r>
          </a:p>
        </p:txBody>
      </p:sp>
      <p:sp>
        <p:nvSpPr>
          <p:cNvPr id="11" name="TextBox 10">
            <a:extLst>
              <a:ext uri="{FF2B5EF4-FFF2-40B4-BE49-F238E27FC236}">
                <a16:creationId xmlns:a16="http://schemas.microsoft.com/office/drawing/2014/main" id="{F47CBF11-2830-41CC-B027-D85083B5FAA1}"/>
              </a:ext>
            </a:extLst>
          </p:cNvPr>
          <p:cNvSpPr txBox="1"/>
          <p:nvPr/>
        </p:nvSpPr>
        <p:spPr>
          <a:xfrm>
            <a:off x="660526" y="4249519"/>
            <a:ext cx="4843301" cy="1723549"/>
          </a:xfrm>
          <a:prstGeom prst="rect">
            <a:avLst/>
          </a:prstGeom>
        </p:spPr>
        <p:txBody>
          <a:bodyPr wrap="square" lIns="0" tIns="0" rIns="0" bIns="0" rtlCol="0" anchor="b" anchorCtr="0">
            <a:spAutoFit/>
          </a:bodyPr>
          <a:lstStyle/>
          <a:p>
            <a:pPr marL="342846" indent="-342846">
              <a:buFont typeface="+mj-lt"/>
              <a:buAutoNum type="arabicPeriod"/>
            </a:pPr>
            <a:r>
              <a:rPr lang="en-CA" sz="1400" dirty="0">
                <a:solidFill>
                  <a:schemeClr val="bg2">
                    <a:lumMod val="25000"/>
                  </a:schemeClr>
                </a:solidFill>
                <a:latin typeface="Arial" panose="020B0604020202020204" pitchFamily="34" charset="0"/>
                <a:ea typeface="Roboto Light" panose="02000000000000000000" pitchFamily="2" charset="0"/>
                <a:cs typeface="Arial" panose="020B0604020202020204" pitchFamily="34" charset="0"/>
              </a:rPr>
              <a:t>Use the Q&amp;A function to post questions.</a:t>
            </a:r>
          </a:p>
          <a:p>
            <a:pPr marL="342846" indent="-342846">
              <a:buFont typeface="+mj-lt"/>
              <a:buAutoNum type="arabicPeriod"/>
            </a:pPr>
            <a:endParaRPr lang="en-CA" sz="1400" dirty="0">
              <a:solidFill>
                <a:schemeClr val="bg2">
                  <a:lumMod val="25000"/>
                </a:schemeClr>
              </a:solidFill>
              <a:latin typeface="Arial" panose="020B0604020202020204" pitchFamily="34" charset="0"/>
              <a:ea typeface="Roboto Light" panose="02000000000000000000" pitchFamily="2" charset="0"/>
              <a:cs typeface="Arial" panose="020B0604020202020204" pitchFamily="34" charset="0"/>
            </a:endParaRPr>
          </a:p>
          <a:p>
            <a:pPr marL="342846" indent="-342846">
              <a:buFont typeface="+mj-lt"/>
              <a:buAutoNum type="arabicPeriod"/>
            </a:pPr>
            <a:r>
              <a:rPr lang="en-CA" sz="1400" dirty="0">
                <a:solidFill>
                  <a:schemeClr val="bg2">
                    <a:lumMod val="25000"/>
                  </a:schemeClr>
                </a:solidFill>
                <a:latin typeface="Arial" panose="020B0604020202020204" pitchFamily="34" charset="0"/>
                <a:ea typeface="Roboto Light" panose="02000000000000000000" pitchFamily="2" charset="0"/>
                <a:cs typeface="Arial" panose="020B0604020202020204" pitchFamily="34" charset="0"/>
              </a:rPr>
              <a:t>We will select a few common questions to be answered by our panelists at the end of the session.</a:t>
            </a:r>
          </a:p>
          <a:p>
            <a:pPr marL="342846" indent="-342846">
              <a:buFont typeface="+mj-lt"/>
              <a:buAutoNum type="arabicPeriod"/>
            </a:pPr>
            <a:endParaRPr lang="en-CA" sz="1400" dirty="0">
              <a:solidFill>
                <a:schemeClr val="bg2">
                  <a:lumMod val="25000"/>
                </a:schemeClr>
              </a:solidFill>
              <a:latin typeface="Arial" panose="020B0604020202020204" pitchFamily="34" charset="0"/>
              <a:ea typeface="Roboto Light" panose="02000000000000000000" pitchFamily="2" charset="0"/>
              <a:cs typeface="Arial" panose="020B0604020202020204" pitchFamily="34" charset="0"/>
            </a:endParaRPr>
          </a:p>
          <a:p>
            <a:pPr marL="342846" indent="-342846">
              <a:buFont typeface="+mj-lt"/>
              <a:buAutoNum type="arabicPeriod"/>
            </a:pPr>
            <a:r>
              <a:rPr lang="en-CA" sz="1400" dirty="0">
                <a:solidFill>
                  <a:schemeClr val="bg2">
                    <a:lumMod val="25000"/>
                  </a:schemeClr>
                </a:solidFill>
                <a:latin typeface="Arial" panose="020B0604020202020204" pitchFamily="34" charset="0"/>
                <a:ea typeface="Roboto Light" panose="02000000000000000000" pitchFamily="2" charset="0"/>
                <a:cs typeface="Arial" panose="020B0604020202020204" pitchFamily="34" charset="0"/>
              </a:rPr>
              <a:t>We will send out the slides and link to a recording of the presentation.</a:t>
            </a:r>
          </a:p>
          <a:p>
            <a:pPr marL="342846" indent="-342846">
              <a:buAutoNum type="arabicPeriod"/>
            </a:pPr>
            <a:endParaRPr lang="en-CA" sz="1400" dirty="0">
              <a:solidFill>
                <a:schemeClr val="bg2">
                  <a:lumMod val="25000"/>
                </a:schemeClr>
              </a:solidFill>
              <a:latin typeface="Arial" panose="020B0604020202020204" pitchFamily="34" charset="0"/>
              <a:ea typeface="Roboto Light" panose="02000000000000000000" pitchFamily="2" charset="0"/>
              <a:cs typeface="Arial" panose="020B0604020202020204" pitchFamily="34" charset="0"/>
            </a:endParaRPr>
          </a:p>
        </p:txBody>
      </p:sp>
      <p:grpSp>
        <p:nvGrpSpPr>
          <p:cNvPr id="12" name="Group 11">
            <a:extLst>
              <a:ext uri="{FF2B5EF4-FFF2-40B4-BE49-F238E27FC236}">
                <a16:creationId xmlns:a16="http://schemas.microsoft.com/office/drawing/2014/main" id="{469F3236-5680-4107-9674-7EE6AC85A305}"/>
              </a:ext>
            </a:extLst>
          </p:cNvPr>
          <p:cNvGrpSpPr/>
          <p:nvPr/>
        </p:nvGrpSpPr>
        <p:grpSpPr>
          <a:xfrm>
            <a:off x="-17479" y="449"/>
            <a:ext cx="2729143" cy="174639"/>
            <a:chOff x="-19070" y="0"/>
            <a:chExt cx="2729498" cy="174661"/>
          </a:xfrm>
        </p:grpSpPr>
        <p:sp>
          <p:nvSpPr>
            <p:cNvPr id="13" name="Rectangle 12">
              <a:extLst>
                <a:ext uri="{FF2B5EF4-FFF2-40B4-BE49-F238E27FC236}">
                  <a16:creationId xmlns:a16="http://schemas.microsoft.com/office/drawing/2014/main" id="{BBC4546B-5DF5-4C43-ABAE-783CF6A93EBC}"/>
                </a:ext>
              </a:extLst>
            </p:cNvPr>
            <p:cNvSpPr/>
            <p:nvPr/>
          </p:nvSpPr>
          <p:spPr>
            <a:xfrm>
              <a:off x="-19070" y="0"/>
              <a:ext cx="678094" cy="174661"/>
            </a:xfrm>
            <a:prstGeom prst="rect">
              <a:avLst/>
            </a:prstGeom>
            <a:solidFill>
              <a:srgbClr val="414399"/>
            </a:solidFill>
            <a:ln>
              <a:solidFill>
                <a:srgbClr val="414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sp>
          <p:nvSpPr>
            <p:cNvPr id="14" name="Rectangle 13">
              <a:extLst>
                <a:ext uri="{FF2B5EF4-FFF2-40B4-BE49-F238E27FC236}">
                  <a16:creationId xmlns:a16="http://schemas.microsoft.com/office/drawing/2014/main" id="{45583AE1-BC49-4A3B-951B-E3544BA66971}"/>
                </a:ext>
              </a:extLst>
            </p:cNvPr>
            <p:cNvSpPr/>
            <p:nvPr/>
          </p:nvSpPr>
          <p:spPr>
            <a:xfrm>
              <a:off x="659024" y="0"/>
              <a:ext cx="678094" cy="174661"/>
            </a:xfrm>
            <a:prstGeom prst="rect">
              <a:avLst/>
            </a:prstGeom>
            <a:solidFill>
              <a:srgbClr val="8579B8"/>
            </a:solidFill>
            <a:ln>
              <a:solidFill>
                <a:srgbClr val="8579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sp>
          <p:nvSpPr>
            <p:cNvPr id="15" name="Rectangle 14">
              <a:extLst>
                <a:ext uri="{FF2B5EF4-FFF2-40B4-BE49-F238E27FC236}">
                  <a16:creationId xmlns:a16="http://schemas.microsoft.com/office/drawing/2014/main" id="{52FFEACC-9A8C-4949-AA34-7F76FC038B4E}"/>
                </a:ext>
              </a:extLst>
            </p:cNvPr>
            <p:cNvSpPr/>
            <p:nvPr/>
          </p:nvSpPr>
          <p:spPr>
            <a:xfrm>
              <a:off x="2032334" y="0"/>
              <a:ext cx="678094" cy="174661"/>
            </a:xfrm>
            <a:prstGeom prst="rect">
              <a:avLst/>
            </a:prstGeom>
            <a:solidFill>
              <a:srgbClr val="DCD9EB"/>
            </a:solidFill>
            <a:ln>
              <a:solidFill>
                <a:srgbClr val="DCD9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sp>
          <p:nvSpPr>
            <p:cNvPr id="16" name="Rectangle 15">
              <a:extLst>
                <a:ext uri="{FF2B5EF4-FFF2-40B4-BE49-F238E27FC236}">
                  <a16:creationId xmlns:a16="http://schemas.microsoft.com/office/drawing/2014/main" id="{3FED5FBB-CD3D-40D6-9B50-4EB83334A1C6}"/>
                </a:ext>
              </a:extLst>
            </p:cNvPr>
            <p:cNvSpPr/>
            <p:nvPr/>
          </p:nvSpPr>
          <p:spPr>
            <a:xfrm>
              <a:off x="1345679" y="0"/>
              <a:ext cx="678094" cy="174661"/>
            </a:xfrm>
            <a:prstGeom prst="rect">
              <a:avLst/>
            </a:prstGeom>
            <a:solidFill>
              <a:srgbClr val="A39ACA"/>
            </a:solidFill>
            <a:ln>
              <a:solidFill>
                <a:srgbClr val="A39A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grpSp>
      <p:pic>
        <p:nvPicPr>
          <p:cNvPr id="6" name="Picture 5" descr="A picture containing food, table&#10;&#10;Description automatically generated">
            <a:extLst>
              <a:ext uri="{FF2B5EF4-FFF2-40B4-BE49-F238E27FC236}">
                <a16:creationId xmlns:a16="http://schemas.microsoft.com/office/drawing/2014/main" id="{DC80BCEC-AB6A-4101-B2E5-85F6FB6A7F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41"/>
          <a:stretch/>
        </p:blipFill>
        <p:spPr>
          <a:xfrm>
            <a:off x="7292851" y="447"/>
            <a:ext cx="4913964" cy="6857107"/>
          </a:xfrm>
          <a:prstGeom prst="rect">
            <a:avLst/>
          </a:prstGeom>
        </p:spPr>
      </p:pic>
    </p:spTree>
    <p:extLst>
      <p:ext uri="{BB962C8B-B14F-4D97-AF65-F5344CB8AC3E}">
        <p14:creationId xmlns:p14="http://schemas.microsoft.com/office/powerpoint/2010/main" val="9987500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10390888" cy="1130188"/>
          </a:xfrm>
        </p:spPr>
        <p:txBody>
          <a:bodyPr/>
          <a:lstStyle/>
          <a:p>
            <a:r>
              <a:rPr lang="en-US" dirty="0"/>
              <a:t>Create effort map</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463488" y="1502399"/>
            <a:ext cx="5869060" cy="4048988"/>
          </a:xfrm>
          <a:prstGeom prst="rect">
            <a:avLst/>
          </a:prstGeom>
        </p:spPr>
        <p:txBody>
          <a:bodyPr numCol="1" spcCol="360000"/>
          <a:lstStyle/>
          <a:p>
            <a:pPr marL="342900" indent="-342900">
              <a:spcBef>
                <a:spcPts val="600"/>
              </a:spcBef>
              <a:buFont typeface="+mj-lt"/>
              <a:buAutoNum type="arabicPeriod"/>
            </a:pPr>
            <a:r>
              <a:rPr lang="en-US" sz="1800" dirty="0">
                <a:solidFill>
                  <a:srgbClr val="333333"/>
                </a:solidFill>
              </a:rPr>
              <a:t>On a whiteboard, draw the quadrant diagram shown.</a:t>
            </a:r>
          </a:p>
          <a:p>
            <a:pPr marL="342900" indent="-342900">
              <a:spcBef>
                <a:spcPts val="600"/>
              </a:spcBef>
              <a:buFont typeface="+mj-lt"/>
              <a:buAutoNum type="arabicPeriod"/>
            </a:pPr>
            <a:r>
              <a:rPr lang="en-US" sz="1800" dirty="0">
                <a:solidFill>
                  <a:srgbClr val="333333"/>
                </a:solidFill>
              </a:rPr>
              <a:t>Create sticky notes for each initiative on your initiative list.</a:t>
            </a:r>
          </a:p>
          <a:p>
            <a:pPr marL="342900" indent="-342900">
              <a:spcBef>
                <a:spcPts val="600"/>
              </a:spcBef>
              <a:buFont typeface="+mj-lt"/>
              <a:buAutoNum type="arabicPeriod"/>
            </a:pPr>
            <a:r>
              <a:rPr lang="en-US" sz="1800" dirty="0">
                <a:solidFill>
                  <a:srgbClr val="333333"/>
                </a:solidFill>
              </a:rPr>
              <a:t>For each initiative, use the “Cost/Effort Rating” and the “Benefit Rating” calculated on the Prioritization tab to place the corresponding sticky note onto the diagram.</a:t>
            </a:r>
          </a:p>
          <a:p>
            <a:pPr marL="342900" indent="-342900">
              <a:spcBef>
                <a:spcPts val="600"/>
              </a:spcBef>
              <a:buFont typeface="+mj-lt"/>
              <a:buAutoNum type="arabicPeriod"/>
            </a:pPr>
            <a:endParaRPr lang="en-US" dirty="0">
              <a:solidFill>
                <a:srgbClr val="4A4A4A"/>
              </a:solidFill>
            </a:endParaRPr>
          </a:p>
        </p:txBody>
      </p:sp>
      <p:grpSp>
        <p:nvGrpSpPr>
          <p:cNvPr id="9" name="Group 70">
            <a:extLst>
              <a:ext uri="{FF2B5EF4-FFF2-40B4-BE49-F238E27FC236}">
                <a16:creationId xmlns:a16="http://schemas.microsoft.com/office/drawing/2014/main" id="{D088F2B3-CC72-46B3-B944-2D2E74A3F0FA}"/>
              </a:ext>
            </a:extLst>
          </p:cNvPr>
          <p:cNvGrpSpPr/>
          <p:nvPr/>
        </p:nvGrpSpPr>
        <p:grpSpPr>
          <a:xfrm>
            <a:off x="7269188" y="727459"/>
            <a:ext cx="4388281" cy="3893322"/>
            <a:chOff x="2141642" y="1986469"/>
            <a:chExt cx="4716806" cy="3718096"/>
          </a:xfrm>
        </p:grpSpPr>
        <p:cxnSp>
          <p:nvCxnSpPr>
            <p:cNvPr id="12" name="Straight Arrow Connector 77">
              <a:extLst>
                <a:ext uri="{FF2B5EF4-FFF2-40B4-BE49-F238E27FC236}">
                  <a16:creationId xmlns:a16="http://schemas.microsoft.com/office/drawing/2014/main" id="{27DE02F0-E1DF-4737-97A4-B49D016FB88A}"/>
                </a:ext>
              </a:extLst>
            </p:cNvPr>
            <p:cNvCxnSpPr/>
            <p:nvPr/>
          </p:nvCxnSpPr>
          <p:spPr>
            <a:xfrm>
              <a:off x="4491308" y="2260250"/>
              <a:ext cx="2966" cy="317339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78">
              <a:extLst>
                <a:ext uri="{FF2B5EF4-FFF2-40B4-BE49-F238E27FC236}">
                  <a16:creationId xmlns:a16="http://schemas.microsoft.com/office/drawing/2014/main" id="{667CFC20-8898-4E97-9B33-D8F7ADB09934}"/>
                </a:ext>
              </a:extLst>
            </p:cNvPr>
            <p:cNvCxnSpPr/>
            <p:nvPr/>
          </p:nvCxnSpPr>
          <p:spPr>
            <a:xfrm>
              <a:off x="2795934" y="3855507"/>
              <a:ext cx="340822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79">
              <a:extLst>
                <a:ext uri="{FF2B5EF4-FFF2-40B4-BE49-F238E27FC236}">
                  <a16:creationId xmlns:a16="http://schemas.microsoft.com/office/drawing/2014/main" id="{4C787B18-26E3-49E2-AB96-766310670B5E}"/>
                </a:ext>
              </a:extLst>
            </p:cNvPr>
            <p:cNvSpPr txBox="1"/>
            <p:nvPr/>
          </p:nvSpPr>
          <p:spPr>
            <a:xfrm>
              <a:off x="4054902" y="1986469"/>
              <a:ext cx="851337" cy="257496"/>
            </a:xfrm>
            <a:prstGeom prst="rect">
              <a:avLst/>
            </a:prstGeom>
          </p:spPr>
          <p:txBody>
            <a:bodyPr wrap="none" rtlCol="0">
              <a:spAutoFit/>
            </a:bodyPr>
            <a:lstStyle/>
            <a:p>
              <a:pPr algn="ctr"/>
              <a:r>
                <a:rPr lang="en-CA" sz="1000" dirty="0">
                  <a:latin typeface="Exo Light" panose="02000303000000000000" pitchFamily="2" charset="0"/>
                </a:rPr>
                <a:t>Low Cost</a:t>
              </a:r>
            </a:p>
          </p:txBody>
        </p:sp>
        <p:sp>
          <p:nvSpPr>
            <p:cNvPr id="15" name="TextBox 81">
              <a:extLst>
                <a:ext uri="{FF2B5EF4-FFF2-40B4-BE49-F238E27FC236}">
                  <a16:creationId xmlns:a16="http://schemas.microsoft.com/office/drawing/2014/main" id="{B6CC3F80-8C53-43EB-8DC2-0F88DDB90F7A}"/>
                </a:ext>
              </a:extLst>
            </p:cNvPr>
            <p:cNvSpPr txBox="1"/>
            <p:nvPr/>
          </p:nvSpPr>
          <p:spPr>
            <a:xfrm>
              <a:off x="6087047" y="3649680"/>
              <a:ext cx="771401" cy="418431"/>
            </a:xfrm>
            <a:prstGeom prst="rect">
              <a:avLst/>
            </a:prstGeom>
          </p:spPr>
          <p:txBody>
            <a:bodyPr wrap="square" rtlCol="0">
              <a:spAutoFit/>
            </a:bodyPr>
            <a:lstStyle/>
            <a:p>
              <a:pPr algn="ctr"/>
              <a:r>
                <a:rPr lang="en-CA" sz="1000" dirty="0">
                  <a:latin typeface="Exo Light" panose="02000303000000000000" pitchFamily="2" charset="0"/>
                </a:rPr>
                <a:t>High Benefit</a:t>
              </a:r>
            </a:p>
          </p:txBody>
        </p:sp>
        <p:sp>
          <p:nvSpPr>
            <p:cNvPr id="16" name="TextBox 82">
              <a:extLst>
                <a:ext uri="{FF2B5EF4-FFF2-40B4-BE49-F238E27FC236}">
                  <a16:creationId xmlns:a16="http://schemas.microsoft.com/office/drawing/2014/main" id="{BD3F1EF7-D953-4F69-AB9B-5F3556181A5E}"/>
                </a:ext>
              </a:extLst>
            </p:cNvPr>
            <p:cNvSpPr txBox="1"/>
            <p:nvPr/>
          </p:nvSpPr>
          <p:spPr>
            <a:xfrm>
              <a:off x="2141642" y="3650129"/>
              <a:ext cx="747432" cy="418431"/>
            </a:xfrm>
            <a:prstGeom prst="rect">
              <a:avLst/>
            </a:prstGeom>
          </p:spPr>
          <p:txBody>
            <a:bodyPr wrap="square" rtlCol="0">
              <a:spAutoFit/>
            </a:bodyPr>
            <a:lstStyle/>
            <a:p>
              <a:pPr algn="ctr"/>
              <a:r>
                <a:rPr lang="en-CA" sz="1000" dirty="0">
                  <a:latin typeface="Exo Light" panose="02000303000000000000" pitchFamily="2" charset="0"/>
                </a:rPr>
                <a:t>Low Benefit</a:t>
              </a:r>
            </a:p>
          </p:txBody>
        </p:sp>
        <p:sp>
          <p:nvSpPr>
            <p:cNvPr id="17" name="TextBox 80">
              <a:extLst>
                <a:ext uri="{FF2B5EF4-FFF2-40B4-BE49-F238E27FC236}">
                  <a16:creationId xmlns:a16="http://schemas.microsoft.com/office/drawing/2014/main" id="{C64F0FD9-C52E-4BF2-B09C-636CA32392FC}"/>
                </a:ext>
              </a:extLst>
            </p:cNvPr>
            <p:cNvSpPr txBox="1"/>
            <p:nvPr/>
          </p:nvSpPr>
          <p:spPr>
            <a:xfrm>
              <a:off x="4066718" y="5447069"/>
              <a:ext cx="855112" cy="257496"/>
            </a:xfrm>
            <a:prstGeom prst="rect">
              <a:avLst/>
            </a:prstGeom>
          </p:spPr>
          <p:txBody>
            <a:bodyPr wrap="none" rtlCol="0">
              <a:spAutoFit/>
            </a:bodyPr>
            <a:lstStyle/>
            <a:p>
              <a:pPr algn="ctr"/>
              <a:r>
                <a:rPr lang="en-CA" sz="1000" dirty="0">
                  <a:latin typeface="Exo Light" panose="02000303000000000000" pitchFamily="2" charset="0"/>
                </a:rPr>
                <a:t>High Cost</a:t>
              </a:r>
            </a:p>
          </p:txBody>
        </p:sp>
      </p:grpSp>
      <p:pic>
        <p:nvPicPr>
          <p:cNvPr id="6" name="Picture 5">
            <a:extLst>
              <a:ext uri="{FF2B5EF4-FFF2-40B4-BE49-F238E27FC236}">
                <a16:creationId xmlns:a16="http://schemas.microsoft.com/office/drawing/2014/main" id="{7BA2BD67-F592-48E0-B13B-CF4A04E9F333}"/>
              </a:ext>
            </a:extLst>
          </p:cNvPr>
          <p:cNvPicPr>
            <a:picLocks noChangeAspect="1"/>
          </p:cNvPicPr>
          <p:nvPr/>
        </p:nvPicPr>
        <p:blipFill>
          <a:blip r:embed="rId2"/>
          <a:stretch>
            <a:fillRect/>
          </a:stretch>
        </p:blipFill>
        <p:spPr>
          <a:xfrm>
            <a:off x="762794" y="5551387"/>
            <a:ext cx="9820514" cy="542532"/>
          </a:xfrm>
          <a:prstGeom prst="rect">
            <a:avLst/>
          </a:prstGeom>
        </p:spPr>
      </p:pic>
      <p:grpSp>
        <p:nvGrpSpPr>
          <p:cNvPr id="18" name="Group 17">
            <a:extLst>
              <a:ext uri="{FF2B5EF4-FFF2-40B4-BE49-F238E27FC236}">
                <a16:creationId xmlns:a16="http://schemas.microsoft.com/office/drawing/2014/main" id="{13F30732-011C-445F-A3D1-14790684F5F1}"/>
              </a:ext>
            </a:extLst>
          </p:cNvPr>
          <p:cNvGrpSpPr/>
          <p:nvPr/>
        </p:nvGrpSpPr>
        <p:grpSpPr>
          <a:xfrm>
            <a:off x="6559145" y="3357629"/>
            <a:ext cx="1593041" cy="1606317"/>
            <a:chOff x="5394727" y="4331667"/>
            <a:chExt cx="1922946" cy="1978629"/>
          </a:xfrm>
        </p:grpSpPr>
        <p:pic>
          <p:nvPicPr>
            <p:cNvPr id="19" name="Picture 134">
              <a:extLst>
                <a:ext uri="{FF2B5EF4-FFF2-40B4-BE49-F238E27FC236}">
                  <a16:creationId xmlns:a16="http://schemas.microsoft.com/office/drawing/2014/main" id="{F4D68A92-FF75-45DC-8291-715C6F908A8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94727" y="4331667"/>
              <a:ext cx="1922946" cy="1978629"/>
            </a:xfrm>
            <a:prstGeom prst="rect">
              <a:avLst/>
            </a:prstGeom>
          </p:spPr>
        </p:pic>
        <p:sp>
          <p:nvSpPr>
            <p:cNvPr id="20" name="TextBox 19">
              <a:extLst>
                <a:ext uri="{FF2B5EF4-FFF2-40B4-BE49-F238E27FC236}">
                  <a16:creationId xmlns:a16="http://schemas.microsoft.com/office/drawing/2014/main" id="{EAB9E7A2-9680-42D6-8934-BAC9BAA57C73}"/>
                </a:ext>
              </a:extLst>
            </p:cNvPr>
            <p:cNvSpPr txBox="1"/>
            <p:nvPr/>
          </p:nvSpPr>
          <p:spPr>
            <a:xfrm>
              <a:off x="5576790" y="4738133"/>
              <a:ext cx="1548979" cy="871464"/>
            </a:xfrm>
            <a:prstGeom prst="rect">
              <a:avLst/>
            </a:prstGeom>
          </p:spPr>
          <p:txBody>
            <a:bodyPr wrap="square" rtlCol="0">
              <a:spAutoFit/>
            </a:bodyPr>
            <a:lstStyle/>
            <a:p>
              <a:pPr algn="ctr"/>
              <a:r>
                <a:rPr lang="en-CA" sz="1400" b="1" dirty="0">
                  <a:latin typeface="Montserrat SemiBold" panose="00000700000000000000" pitchFamily="2" charset="0"/>
                </a:rPr>
                <a:t>Update Security Policies</a:t>
              </a:r>
            </a:p>
          </p:txBody>
        </p:sp>
        <p:sp>
          <p:nvSpPr>
            <p:cNvPr id="23" name="TextBox 22">
              <a:extLst>
                <a:ext uri="{FF2B5EF4-FFF2-40B4-BE49-F238E27FC236}">
                  <a16:creationId xmlns:a16="http://schemas.microsoft.com/office/drawing/2014/main" id="{69F62335-1691-41CB-937E-8F1C37D6A4A5}"/>
                </a:ext>
              </a:extLst>
            </p:cNvPr>
            <p:cNvSpPr txBox="1"/>
            <p:nvPr/>
          </p:nvSpPr>
          <p:spPr>
            <a:xfrm>
              <a:off x="6610706" y="5680351"/>
              <a:ext cx="598142" cy="472043"/>
            </a:xfrm>
            <a:prstGeom prst="rect">
              <a:avLst/>
            </a:prstGeom>
          </p:spPr>
          <p:txBody>
            <a:bodyPr wrap="none" rtlCol="0">
              <a:spAutoFit/>
            </a:bodyPr>
            <a:lstStyle/>
            <a:p>
              <a:pPr algn="ctr"/>
              <a:r>
                <a:rPr lang="en-CA" sz="1000" dirty="0">
                  <a:latin typeface="Roboto Condensed Light" panose="02000000000000000000" pitchFamily="2" charset="0"/>
                  <a:ea typeface="Roboto Condensed Light" panose="02000000000000000000" pitchFamily="2" charset="0"/>
                </a:rPr>
                <a:t>Benefit </a:t>
              </a:r>
            </a:p>
            <a:p>
              <a:pPr algn="ctr"/>
              <a:r>
                <a:rPr lang="en-CA" sz="1000" dirty="0">
                  <a:latin typeface="Roboto Condensed Light" panose="02000000000000000000" pitchFamily="2" charset="0"/>
                  <a:ea typeface="Roboto Condensed Light" panose="02000000000000000000" pitchFamily="2" charset="0"/>
                </a:rPr>
                <a:t>10</a:t>
              </a:r>
            </a:p>
          </p:txBody>
        </p:sp>
        <p:sp>
          <p:nvSpPr>
            <p:cNvPr id="24" name="TextBox 23">
              <a:extLst>
                <a:ext uri="{FF2B5EF4-FFF2-40B4-BE49-F238E27FC236}">
                  <a16:creationId xmlns:a16="http://schemas.microsoft.com/office/drawing/2014/main" id="{B32F353F-358E-437F-AE87-F43E3D5D2E34}"/>
                </a:ext>
              </a:extLst>
            </p:cNvPr>
            <p:cNvSpPr txBox="1"/>
            <p:nvPr/>
          </p:nvSpPr>
          <p:spPr>
            <a:xfrm>
              <a:off x="5533864" y="5680351"/>
              <a:ext cx="454196" cy="472043"/>
            </a:xfrm>
            <a:prstGeom prst="rect">
              <a:avLst/>
            </a:prstGeom>
          </p:spPr>
          <p:txBody>
            <a:bodyPr wrap="none" rtlCol="0">
              <a:spAutoFit/>
            </a:bodyPr>
            <a:lstStyle/>
            <a:p>
              <a:pPr algn="ctr"/>
              <a:r>
                <a:rPr lang="en-CA" sz="1000" dirty="0">
                  <a:latin typeface="Roboto Condensed Light" panose="02000000000000000000" pitchFamily="2" charset="0"/>
                  <a:ea typeface="Roboto Condensed Light" panose="02000000000000000000" pitchFamily="2" charset="0"/>
                </a:rPr>
                <a:t>Cost </a:t>
              </a:r>
            </a:p>
            <a:p>
              <a:pPr algn="ctr"/>
              <a:r>
                <a:rPr lang="en-CA" sz="1000" dirty="0">
                  <a:latin typeface="Roboto Condensed Light" panose="02000000000000000000" pitchFamily="2" charset="0"/>
                  <a:ea typeface="Roboto Condensed Light" panose="02000000000000000000" pitchFamily="2" charset="0"/>
                </a:rPr>
                <a:t>3</a:t>
              </a:r>
            </a:p>
          </p:txBody>
        </p:sp>
      </p:grpSp>
      <p:pic>
        <p:nvPicPr>
          <p:cNvPr id="26" name="Picture 134">
            <a:extLst>
              <a:ext uri="{FF2B5EF4-FFF2-40B4-BE49-F238E27FC236}">
                <a16:creationId xmlns:a16="http://schemas.microsoft.com/office/drawing/2014/main" id="{34CB1755-17B1-4BB0-9EB8-480DDD24211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456110" y="1197700"/>
            <a:ext cx="327687" cy="330418"/>
          </a:xfrm>
          <a:prstGeom prst="rect">
            <a:avLst/>
          </a:prstGeom>
        </p:spPr>
      </p:pic>
      <p:cxnSp>
        <p:nvCxnSpPr>
          <p:cNvPr id="30" name="Straight Arrow Connector 29">
            <a:extLst>
              <a:ext uri="{FF2B5EF4-FFF2-40B4-BE49-F238E27FC236}">
                <a16:creationId xmlns:a16="http://schemas.microsoft.com/office/drawing/2014/main" id="{836768C8-683D-4768-BD9E-5F568B407522}"/>
              </a:ext>
            </a:extLst>
          </p:cNvPr>
          <p:cNvCxnSpPr>
            <a:cxnSpLocks/>
          </p:cNvCxnSpPr>
          <p:nvPr/>
        </p:nvCxnSpPr>
        <p:spPr>
          <a:xfrm flipH="1" flipV="1">
            <a:off x="7199940" y="4905206"/>
            <a:ext cx="203672" cy="589309"/>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224FC92-6165-41C5-877A-D401AC69E8F4}"/>
              </a:ext>
            </a:extLst>
          </p:cNvPr>
          <p:cNvCxnSpPr>
            <a:cxnSpLocks/>
          </p:cNvCxnSpPr>
          <p:nvPr/>
        </p:nvCxnSpPr>
        <p:spPr>
          <a:xfrm flipH="1" flipV="1">
            <a:off x="8227936" y="4882017"/>
            <a:ext cx="1851312" cy="612499"/>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0F235A1-2D5E-4928-B8C4-8D8BBAEB52F5}"/>
              </a:ext>
            </a:extLst>
          </p:cNvPr>
          <p:cNvCxnSpPr>
            <a:cxnSpLocks/>
          </p:cNvCxnSpPr>
          <p:nvPr/>
        </p:nvCxnSpPr>
        <p:spPr>
          <a:xfrm flipV="1">
            <a:off x="6782594" y="1219201"/>
            <a:ext cx="3733800" cy="2209799"/>
          </a:xfrm>
          <a:prstGeom prst="line">
            <a:avLst/>
          </a:prstGeom>
          <a:ln>
            <a:gradFill>
              <a:gsLst>
                <a:gs pos="0">
                  <a:srgbClr val="00B0F0"/>
                </a:gs>
                <a:gs pos="74000">
                  <a:schemeClr val="accent1">
                    <a:lumMod val="40000"/>
                    <a:lumOff val="60000"/>
                  </a:schemeClr>
                </a:gs>
                <a:gs pos="83000">
                  <a:schemeClr val="accent1">
                    <a:lumMod val="20000"/>
                    <a:lumOff val="80000"/>
                  </a:schemeClr>
                </a:gs>
                <a:gs pos="100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0F7DB75-C3D1-4FE6-BA2C-A2D5431A0081}"/>
              </a:ext>
            </a:extLst>
          </p:cNvPr>
          <p:cNvCxnSpPr>
            <a:cxnSpLocks/>
          </p:cNvCxnSpPr>
          <p:nvPr/>
        </p:nvCxnSpPr>
        <p:spPr>
          <a:xfrm flipV="1">
            <a:off x="8173006" y="1510049"/>
            <a:ext cx="2580646" cy="3305213"/>
          </a:xfrm>
          <a:prstGeom prst="line">
            <a:avLst/>
          </a:prstGeom>
          <a:ln>
            <a:gradFill>
              <a:gsLst>
                <a:gs pos="0">
                  <a:srgbClr val="00B0F0"/>
                </a:gs>
                <a:gs pos="74000">
                  <a:schemeClr val="accent1">
                    <a:lumMod val="40000"/>
                    <a:lumOff val="60000"/>
                  </a:schemeClr>
                </a:gs>
                <a:gs pos="83000">
                  <a:schemeClr val="accent1">
                    <a:lumMod val="20000"/>
                    <a:lumOff val="80000"/>
                  </a:schemeClr>
                </a:gs>
                <a:gs pos="10000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4083C3B-636C-4122-9524-44942E33A18F}"/>
              </a:ext>
            </a:extLst>
          </p:cNvPr>
          <p:cNvSpPr/>
          <p:nvPr/>
        </p:nvSpPr>
        <p:spPr>
          <a:xfrm>
            <a:off x="772379" y="3594022"/>
            <a:ext cx="4876800" cy="1599547"/>
          </a:xfrm>
          <a:prstGeom prst="rect">
            <a:avLst/>
          </a:prstGeom>
          <a:solidFill>
            <a:schemeClr val="bg1"/>
          </a:solidFill>
          <a:ln>
            <a:noFill/>
          </a:ln>
          <a:effectLst>
            <a:outerShdw blurRad="254000" sx="105000" sy="105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1">
              <a:lnSpc>
                <a:spcPct val="110000"/>
              </a:lnSpc>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An effort map is a tool used for the visualization of a cost and benefit analysis. It is a quadrant output that visually shows how your gap initiatives were prioritized. In this example, the initiative “Update Security Policies” was assessed as low cost/effort (3) and high benefit (10).</a:t>
            </a:r>
          </a:p>
        </p:txBody>
      </p:sp>
    </p:spTree>
    <p:extLst>
      <p:ext uri="{BB962C8B-B14F-4D97-AF65-F5344CB8AC3E}">
        <p14:creationId xmlns:p14="http://schemas.microsoft.com/office/powerpoint/2010/main" val="42118413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8325211" cy="1130188"/>
          </a:xfrm>
        </p:spPr>
        <p:txBody>
          <a:bodyPr/>
          <a:lstStyle/>
          <a:p>
            <a:r>
              <a:rPr lang="en-US" dirty="0"/>
              <a:t>Assign initiatives to execution waves</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54106" y="1949476"/>
            <a:ext cx="5869060" cy="4048988"/>
          </a:xfrm>
          <a:prstGeom prst="rect">
            <a:avLst/>
          </a:prstGeom>
        </p:spPr>
        <p:txBody>
          <a:bodyPr numCol="1" spcCol="360000"/>
          <a:lstStyle/>
          <a:p>
            <a:pPr marL="342900" indent="-342900">
              <a:spcBef>
                <a:spcPts val="600"/>
              </a:spcBef>
              <a:buFont typeface="+mj-lt"/>
              <a:buAutoNum type="arabicPeriod"/>
            </a:pPr>
            <a:r>
              <a:rPr lang="en-US" sz="1600" dirty="0">
                <a:solidFill>
                  <a:srgbClr val="333333"/>
                </a:solidFill>
              </a:rPr>
              <a:t>Using sticky flip chart sheets, create four sheets and label them according to the four execution waves:</a:t>
            </a:r>
          </a:p>
          <a:p>
            <a:pPr marL="792162" lvl="1" indent="-342900">
              <a:spcBef>
                <a:spcPts val="600"/>
              </a:spcBef>
            </a:pPr>
            <a:r>
              <a:rPr lang="en-US" sz="1600" b="1" dirty="0">
                <a:solidFill>
                  <a:srgbClr val="333333"/>
                </a:solidFill>
              </a:rPr>
              <a:t>MUST DO</a:t>
            </a:r>
            <a:r>
              <a:rPr lang="en-US" sz="1600" dirty="0">
                <a:solidFill>
                  <a:srgbClr val="333333"/>
                </a:solidFill>
              </a:rPr>
              <a:t> – These are initiatives that need to get moving right away. They may be quick wins, items with critical importance, or foundational projects upon which many other initiatives depend.</a:t>
            </a:r>
          </a:p>
          <a:p>
            <a:pPr marL="792162" lvl="1" indent="-342900">
              <a:spcBef>
                <a:spcPts val="600"/>
              </a:spcBef>
            </a:pPr>
            <a:r>
              <a:rPr lang="en-US" sz="1600" b="1" dirty="0">
                <a:solidFill>
                  <a:srgbClr val="333333"/>
                </a:solidFill>
              </a:rPr>
              <a:t>SHOULD DO</a:t>
            </a:r>
            <a:r>
              <a:rPr lang="en-US" sz="1600" dirty="0">
                <a:solidFill>
                  <a:srgbClr val="333333"/>
                </a:solidFill>
              </a:rPr>
              <a:t> – These are important initiatives that need to get done but cannot launch immediately due to budget constraints, dependencies, or business impacts that require preparation.</a:t>
            </a:r>
          </a:p>
          <a:p>
            <a:pPr marL="792162" lvl="1" indent="-342900">
              <a:spcBef>
                <a:spcPts val="600"/>
              </a:spcBef>
            </a:pPr>
            <a:r>
              <a:rPr lang="en-US" sz="1600" b="1" dirty="0">
                <a:solidFill>
                  <a:srgbClr val="333333"/>
                </a:solidFill>
              </a:rPr>
              <a:t>COULD DO</a:t>
            </a:r>
            <a:r>
              <a:rPr lang="en-US" sz="1600" dirty="0">
                <a:solidFill>
                  <a:srgbClr val="333333"/>
                </a:solidFill>
              </a:rPr>
              <a:t> – Initiatives that have merit but are not a priority.</a:t>
            </a:r>
          </a:p>
          <a:p>
            <a:pPr marL="792162" lvl="1" indent="-342900">
              <a:spcBef>
                <a:spcPts val="600"/>
              </a:spcBef>
            </a:pPr>
            <a:r>
              <a:rPr lang="en-US" sz="1600" b="1" dirty="0">
                <a:solidFill>
                  <a:srgbClr val="333333"/>
                </a:solidFill>
              </a:rPr>
              <a:t>WON’T DO</a:t>
            </a:r>
            <a:r>
              <a:rPr lang="en-US" sz="1600" dirty="0">
                <a:solidFill>
                  <a:srgbClr val="333333"/>
                </a:solidFill>
              </a:rPr>
              <a:t> – Initiatives where the costs outweigh the benefits.</a:t>
            </a:r>
          </a:p>
          <a:p>
            <a:pPr marL="342900" indent="-342900">
              <a:spcBef>
                <a:spcPts val="600"/>
              </a:spcBef>
              <a:buFont typeface="+mj-lt"/>
              <a:buAutoNum type="arabicPeriod"/>
            </a:pPr>
            <a:r>
              <a:rPr lang="en-US" sz="1600" dirty="0">
                <a:solidFill>
                  <a:srgbClr val="333333"/>
                </a:solidFill>
              </a:rPr>
              <a:t>Using the instructions on the following slides, move the initiative sticky notes from your effort map into the waves.</a:t>
            </a:r>
          </a:p>
          <a:p>
            <a:pPr marL="342900" indent="-342900">
              <a:spcBef>
                <a:spcPts val="600"/>
              </a:spcBef>
              <a:buFont typeface="+mj-lt"/>
              <a:buAutoNum type="arabicPeriod"/>
            </a:pPr>
            <a:endParaRPr lang="en-US" dirty="0">
              <a:solidFill>
                <a:srgbClr val="4A4A4A"/>
              </a:solidFill>
            </a:endParaRPr>
          </a:p>
        </p:txBody>
      </p:sp>
      <p:grpSp>
        <p:nvGrpSpPr>
          <p:cNvPr id="25" name="Group 24">
            <a:extLst>
              <a:ext uri="{FF2B5EF4-FFF2-40B4-BE49-F238E27FC236}">
                <a16:creationId xmlns:a16="http://schemas.microsoft.com/office/drawing/2014/main" id="{F87DEB24-F0DA-47A6-8B0F-7B07A4600A29}"/>
              </a:ext>
            </a:extLst>
          </p:cNvPr>
          <p:cNvGrpSpPr/>
          <p:nvPr/>
        </p:nvGrpSpPr>
        <p:grpSpPr>
          <a:xfrm>
            <a:off x="6800238" y="1419508"/>
            <a:ext cx="2453636" cy="2436179"/>
            <a:chOff x="9032905" y="3769797"/>
            <a:chExt cx="2453636" cy="2436179"/>
          </a:xfrm>
        </p:grpSpPr>
        <p:sp>
          <p:nvSpPr>
            <p:cNvPr id="27" name="Rectangle 26">
              <a:extLst>
                <a:ext uri="{FF2B5EF4-FFF2-40B4-BE49-F238E27FC236}">
                  <a16:creationId xmlns:a16="http://schemas.microsoft.com/office/drawing/2014/main" id="{A5C6DC5A-BEA0-4384-8FB2-53D1E60E739A}"/>
                </a:ext>
              </a:extLst>
            </p:cNvPr>
            <p:cNvSpPr/>
            <p:nvPr/>
          </p:nvSpPr>
          <p:spPr>
            <a:xfrm>
              <a:off x="9032905" y="3958661"/>
              <a:ext cx="2453636" cy="224731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3599">
                <a:latin typeface="Arial" panose="020B0604020202020204" pitchFamily="34" charset="0"/>
              </a:endParaRPr>
            </a:p>
          </p:txBody>
        </p:sp>
        <p:sp>
          <p:nvSpPr>
            <p:cNvPr id="28" name="Rectangle 27">
              <a:extLst>
                <a:ext uri="{FF2B5EF4-FFF2-40B4-BE49-F238E27FC236}">
                  <a16:creationId xmlns:a16="http://schemas.microsoft.com/office/drawing/2014/main" id="{3C598252-7F91-4755-8336-2010E232E72B}"/>
                </a:ext>
              </a:extLst>
            </p:cNvPr>
            <p:cNvSpPr/>
            <p:nvPr/>
          </p:nvSpPr>
          <p:spPr>
            <a:xfrm>
              <a:off x="9032905" y="3769797"/>
              <a:ext cx="2453636" cy="46819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3599">
                <a:latin typeface="Arial" panose="020B0604020202020204" pitchFamily="34" charset="0"/>
              </a:endParaRPr>
            </a:p>
          </p:txBody>
        </p:sp>
        <p:sp>
          <p:nvSpPr>
            <p:cNvPr id="29" name="TextBox 28">
              <a:extLst>
                <a:ext uri="{FF2B5EF4-FFF2-40B4-BE49-F238E27FC236}">
                  <a16:creationId xmlns:a16="http://schemas.microsoft.com/office/drawing/2014/main" id="{1CE40DCF-BE52-43A7-A4BE-48D3D22E3035}"/>
                </a:ext>
              </a:extLst>
            </p:cNvPr>
            <p:cNvSpPr txBox="1"/>
            <p:nvPr/>
          </p:nvSpPr>
          <p:spPr>
            <a:xfrm>
              <a:off x="9484514" y="3826922"/>
              <a:ext cx="1550425" cy="353943"/>
            </a:xfrm>
            <a:prstGeom prst="rect">
              <a:avLst/>
            </a:prstGeom>
            <a:noFill/>
          </p:spPr>
          <p:txBody>
            <a:bodyPr wrap="none" rtlCol="0" anchor="ctr" anchorCtr="0">
              <a:spAutoFit/>
            </a:bodyPr>
            <a:lstStyle/>
            <a:p>
              <a:pPr algn="ctr"/>
              <a:r>
                <a:rPr lang="en-US" sz="1700" b="1" dirty="0">
                  <a:solidFill>
                    <a:schemeClr val="bg1"/>
                  </a:solidFill>
                  <a:latin typeface="Montserrat SemiBold" pitchFamily="2" charset="77"/>
                  <a:ea typeface="League Spartan" charset="0"/>
                  <a:cs typeface="Poppins" pitchFamily="2" charset="77"/>
                </a:rPr>
                <a:t>01 MUST DO</a:t>
              </a:r>
            </a:p>
          </p:txBody>
        </p:sp>
      </p:grpSp>
      <p:grpSp>
        <p:nvGrpSpPr>
          <p:cNvPr id="32" name="Group 31">
            <a:extLst>
              <a:ext uri="{FF2B5EF4-FFF2-40B4-BE49-F238E27FC236}">
                <a16:creationId xmlns:a16="http://schemas.microsoft.com/office/drawing/2014/main" id="{F7DCDD49-BE82-4FC2-B12C-03497FFB6EBA}"/>
              </a:ext>
            </a:extLst>
          </p:cNvPr>
          <p:cNvGrpSpPr/>
          <p:nvPr/>
        </p:nvGrpSpPr>
        <p:grpSpPr>
          <a:xfrm>
            <a:off x="9356377" y="1416699"/>
            <a:ext cx="2453636" cy="2413958"/>
            <a:chOff x="707049" y="3769797"/>
            <a:chExt cx="2453636" cy="2413958"/>
          </a:xfrm>
        </p:grpSpPr>
        <p:sp>
          <p:nvSpPr>
            <p:cNvPr id="33" name="Rectangle 32">
              <a:extLst>
                <a:ext uri="{FF2B5EF4-FFF2-40B4-BE49-F238E27FC236}">
                  <a16:creationId xmlns:a16="http://schemas.microsoft.com/office/drawing/2014/main" id="{042CA809-565C-413E-836F-8CE44D05CD6F}"/>
                </a:ext>
              </a:extLst>
            </p:cNvPr>
            <p:cNvSpPr/>
            <p:nvPr/>
          </p:nvSpPr>
          <p:spPr>
            <a:xfrm>
              <a:off x="707049" y="3934853"/>
              <a:ext cx="2453636" cy="22489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3599">
                <a:latin typeface="Arial" panose="020B0604020202020204" pitchFamily="34" charset="0"/>
              </a:endParaRPr>
            </a:p>
          </p:txBody>
        </p:sp>
        <p:sp>
          <p:nvSpPr>
            <p:cNvPr id="34" name="Rectangle 33">
              <a:extLst>
                <a:ext uri="{FF2B5EF4-FFF2-40B4-BE49-F238E27FC236}">
                  <a16:creationId xmlns:a16="http://schemas.microsoft.com/office/drawing/2014/main" id="{6E17522F-027F-40BA-8BB4-874B45FE3EDD}"/>
                </a:ext>
              </a:extLst>
            </p:cNvPr>
            <p:cNvSpPr/>
            <p:nvPr/>
          </p:nvSpPr>
          <p:spPr>
            <a:xfrm>
              <a:off x="707049" y="3769797"/>
              <a:ext cx="2453636" cy="46819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3599">
                <a:latin typeface="Arial" panose="020B0604020202020204" pitchFamily="34" charset="0"/>
              </a:endParaRPr>
            </a:p>
          </p:txBody>
        </p:sp>
        <p:sp>
          <p:nvSpPr>
            <p:cNvPr id="35" name="TextBox 34">
              <a:extLst>
                <a:ext uri="{FF2B5EF4-FFF2-40B4-BE49-F238E27FC236}">
                  <a16:creationId xmlns:a16="http://schemas.microsoft.com/office/drawing/2014/main" id="{26CAD635-324C-45C5-9F8C-4B7D6B15949F}"/>
                </a:ext>
              </a:extLst>
            </p:cNvPr>
            <p:cNvSpPr txBox="1"/>
            <p:nvPr/>
          </p:nvSpPr>
          <p:spPr>
            <a:xfrm>
              <a:off x="971907" y="3826922"/>
              <a:ext cx="1923925" cy="353943"/>
            </a:xfrm>
            <a:prstGeom prst="rect">
              <a:avLst/>
            </a:prstGeom>
            <a:noFill/>
          </p:spPr>
          <p:txBody>
            <a:bodyPr wrap="none" rtlCol="0" anchor="ctr" anchorCtr="0">
              <a:spAutoFit/>
            </a:bodyPr>
            <a:lstStyle/>
            <a:p>
              <a:pPr algn="ctr"/>
              <a:r>
                <a:rPr lang="en-US" sz="1700" b="1" dirty="0">
                  <a:solidFill>
                    <a:schemeClr val="bg1"/>
                  </a:solidFill>
                  <a:latin typeface="Montserrat SemiBold" pitchFamily="2" charset="77"/>
                  <a:ea typeface="League Spartan" charset="0"/>
                  <a:cs typeface="Poppins" pitchFamily="2" charset="77"/>
                </a:rPr>
                <a:t>02 SHOULD DO</a:t>
              </a:r>
            </a:p>
          </p:txBody>
        </p:sp>
      </p:grpSp>
      <p:grpSp>
        <p:nvGrpSpPr>
          <p:cNvPr id="37" name="Group 36">
            <a:extLst>
              <a:ext uri="{FF2B5EF4-FFF2-40B4-BE49-F238E27FC236}">
                <a16:creationId xmlns:a16="http://schemas.microsoft.com/office/drawing/2014/main" id="{02A639C6-654C-4E22-B18A-395EBAC607F8}"/>
              </a:ext>
            </a:extLst>
          </p:cNvPr>
          <p:cNvGrpSpPr/>
          <p:nvPr/>
        </p:nvGrpSpPr>
        <p:grpSpPr>
          <a:xfrm>
            <a:off x="6800238" y="3987426"/>
            <a:ext cx="2455223" cy="2413958"/>
            <a:chOff x="3340026" y="3769797"/>
            <a:chExt cx="2455223" cy="2413958"/>
          </a:xfrm>
        </p:grpSpPr>
        <p:sp>
          <p:nvSpPr>
            <p:cNvPr id="38" name="Rectangle 37">
              <a:extLst>
                <a:ext uri="{FF2B5EF4-FFF2-40B4-BE49-F238E27FC236}">
                  <a16:creationId xmlns:a16="http://schemas.microsoft.com/office/drawing/2014/main" id="{085673AC-6157-456F-8BB1-6E5E11AEA9FB}"/>
                </a:ext>
              </a:extLst>
            </p:cNvPr>
            <p:cNvSpPr/>
            <p:nvPr/>
          </p:nvSpPr>
          <p:spPr>
            <a:xfrm>
              <a:off x="3340026" y="3934853"/>
              <a:ext cx="2455223" cy="22489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3599">
                <a:latin typeface="Arial" panose="020B0604020202020204" pitchFamily="34" charset="0"/>
              </a:endParaRPr>
            </a:p>
          </p:txBody>
        </p:sp>
        <p:sp>
          <p:nvSpPr>
            <p:cNvPr id="40" name="Rectangle 39">
              <a:extLst>
                <a:ext uri="{FF2B5EF4-FFF2-40B4-BE49-F238E27FC236}">
                  <a16:creationId xmlns:a16="http://schemas.microsoft.com/office/drawing/2014/main" id="{BEC6C493-2C91-4AF3-B151-CB9AE9760E5A}"/>
                </a:ext>
              </a:extLst>
            </p:cNvPr>
            <p:cNvSpPr/>
            <p:nvPr/>
          </p:nvSpPr>
          <p:spPr>
            <a:xfrm>
              <a:off x="3340026" y="3769797"/>
              <a:ext cx="2455223" cy="468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3599">
                <a:latin typeface="Arial" panose="020B0604020202020204" pitchFamily="34" charset="0"/>
              </a:endParaRPr>
            </a:p>
          </p:txBody>
        </p:sp>
        <p:sp>
          <p:nvSpPr>
            <p:cNvPr id="41" name="TextBox 40">
              <a:extLst>
                <a:ext uri="{FF2B5EF4-FFF2-40B4-BE49-F238E27FC236}">
                  <a16:creationId xmlns:a16="http://schemas.microsoft.com/office/drawing/2014/main" id="{3F49C5FF-7A2A-47AA-A6C9-6031C9750321}"/>
                </a:ext>
              </a:extLst>
            </p:cNvPr>
            <p:cNvSpPr txBox="1"/>
            <p:nvPr/>
          </p:nvSpPr>
          <p:spPr>
            <a:xfrm>
              <a:off x="3683423" y="3826922"/>
              <a:ext cx="1768433" cy="353943"/>
            </a:xfrm>
            <a:prstGeom prst="rect">
              <a:avLst/>
            </a:prstGeom>
            <a:noFill/>
          </p:spPr>
          <p:txBody>
            <a:bodyPr wrap="none" rtlCol="0" anchor="ctr" anchorCtr="0">
              <a:spAutoFit/>
            </a:bodyPr>
            <a:lstStyle/>
            <a:p>
              <a:pPr algn="ctr"/>
              <a:r>
                <a:rPr lang="en-US" sz="1700" b="1" dirty="0">
                  <a:solidFill>
                    <a:schemeClr val="bg1"/>
                  </a:solidFill>
                  <a:latin typeface="Montserrat SemiBold" pitchFamily="2" charset="77"/>
                  <a:ea typeface="League Spartan" charset="0"/>
                  <a:cs typeface="Poppins" pitchFamily="2" charset="77"/>
                </a:rPr>
                <a:t>03 COULD DO</a:t>
              </a:r>
            </a:p>
          </p:txBody>
        </p:sp>
      </p:grpSp>
      <p:grpSp>
        <p:nvGrpSpPr>
          <p:cNvPr id="42" name="Group 41">
            <a:extLst>
              <a:ext uri="{FF2B5EF4-FFF2-40B4-BE49-F238E27FC236}">
                <a16:creationId xmlns:a16="http://schemas.microsoft.com/office/drawing/2014/main" id="{C7F41ED2-801B-4673-9186-8B76FB16FC83}"/>
              </a:ext>
            </a:extLst>
          </p:cNvPr>
          <p:cNvGrpSpPr/>
          <p:nvPr/>
        </p:nvGrpSpPr>
        <p:grpSpPr>
          <a:xfrm>
            <a:off x="9356377" y="3973970"/>
            <a:ext cx="2455224" cy="2436179"/>
            <a:chOff x="6398341" y="3769797"/>
            <a:chExt cx="2455224" cy="2436179"/>
          </a:xfrm>
        </p:grpSpPr>
        <p:sp>
          <p:nvSpPr>
            <p:cNvPr id="43" name="Rectangle 42">
              <a:extLst>
                <a:ext uri="{FF2B5EF4-FFF2-40B4-BE49-F238E27FC236}">
                  <a16:creationId xmlns:a16="http://schemas.microsoft.com/office/drawing/2014/main" id="{75FF41E3-3D06-4382-83F7-8F677880DD2C}"/>
                </a:ext>
              </a:extLst>
            </p:cNvPr>
            <p:cNvSpPr/>
            <p:nvPr/>
          </p:nvSpPr>
          <p:spPr>
            <a:xfrm>
              <a:off x="6398341" y="3958661"/>
              <a:ext cx="2455224" cy="224731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3599">
                <a:latin typeface="Arial" panose="020B0604020202020204" pitchFamily="34" charset="0"/>
              </a:endParaRPr>
            </a:p>
          </p:txBody>
        </p:sp>
        <p:sp>
          <p:nvSpPr>
            <p:cNvPr id="44" name="Rectangle 43">
              <a:extLst>
                <a:ext uri="{FF2B5EF4-FFF2-40B4-BE49-F238E27FC236}">
                  <a16:creationId xmlns:a16="http://schemas.microsoft.com/office/drawing/2014/main" id="{1E34F60B-D435-49C9-9388-E9FB4A575DD5}"/>
                </a:ext>
              </a:extLst>
            </p:cNvPr>
            <p:cNvSpPr/>
            <p:nvPr/>
          </p:nvSpPr>
          <p:spPr>
            <a:xfrm>
              <a:off x="6398341" y="3769797"/>
              <a:ext cx="2455224" cy="4681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3599">
                <a:latin typeface="Arial" panose="020B0604020202020204" pitchFamily="34" charset="0"/>
              </a:endParaRPr>
            </a:p>
          </p:txBody>
        </p:sp>
        <p:sp>
          <p:nvSpPr>
            <p:cNvPr id="45" name="TextBox 44">
              <a:extLst>
                <a:ext uri="{FF2B5EF4-FFF2-40B4-BE49-F238E27FC236}">
                  <a16:creationId xmlns:a16="http://schemas.microsoft.com/office/drawing/2014/main" id="{0179425F-C35B-4325-AEC5-522435E17AAB}"/>
                </a:ext>
              </a:extLst>
            </p:cNvPr>
            <p:cNvSpPr txBox="1"/>
            <p:nvPr/>
          </p:nvSpPr>
          <p:spPr>
            <a:xfrm>
              <a:off x="6745748" y="3826922"/>
              <a:ext cx="1760418" cy="353943"/>
            </a:xfrm>
            <a:prstGeom prst="rect">
              <a:avLst/>
            </a:prstGeom>
            <a:noFill/>
          </p:spPr>
          <p:txBody>
            <a:bodyPr wrap="none" rtlCol="0" anchor="ctr" anchorCtr="0">
              <a:spAutoFit/>
            </a:bodyPr>
            <a:lstStyle/>
            <a:p>
              <a:pPr algn="ctr"/>
              <a:r>
                <a:rPr lang="en-US" sz="1700" b="1" dirty="0">
                  <a:solidFill>
                    <a:schemeClr val="bg1"/>
                  </a:solidFill>
                  <a:latin typeface="Montserrat SemiBold" pitchFamily="2" charset="77"/>
                  <a:ea typeface="League Spartan" charset="0"/>
                  <a:cs typeface="Poppins" pitchFamily="2" charset="77"/>
                </a:rPr>
                <a:t>04 WON’T DO</a:t>
              </a:r>
            </a:p>
          </p:txBody>
        </p:sp>
      </p:grpSp>
    </p:spTree>
    <p:extLst>
      <p:ext uri="{BB962C8B-B14F-4D97-AF65-F5344CB8AC3E}">
        <p14:creationId xmlns:p14="http://schemas.microsoft.com/office/powerpoint/2010/main" val="31581976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E6E8AF-AA02-8A45-8B51-0888B0C66904}"/>
              </a:ext>
            </a:extLst>
          </p:cNvPr>
          <p:cNvSpPr>
            <a:spLocks noGrp="1"/>
          </p:cNvSpPr>
          <p:nvPr>
            <p:ph type="title"/>
          </p:nvPr>
        </p:nvSpPr>
        <p:spPr>
          <a:xfrm>
            <a:off x="354106" y="530021"/>
            <a:ext cx="11305288" cy="692189"/>
          </a:xfrm>
        </p:spPr>
        <p:txBody>
          <a:bodyPr/>
          <a:lstStyle/>
          <a:p>
            <a:r>
              <a:rPr lang="en-CA" dirty="0">
                <a:solidFill>
                  <a:schemeClr val="bg2">
                    <a:lumMod val="50000"/>
                  </a:schemeClr>
                </a:solidFill>
              </a:rPr>
              <a:t>Considerations for prioritization</a:t>
            </a:r>
            <a:endParaRPr lang="en-US" dirty="0"/>
          </a:p>
        </p:txBody>
      </p:sp>
      <p:sp>
        <p:nvSpPr>
          <p:cNvPr id="4" name="TextBox 3">
            <a:extLst>
              <a:ext uri="{FF2B5EF4-FFF2-40B4-BE49-F238E27FC236}">
                <a16:creationId xmlns:a16="http://schemas.microsoft.com/office/drawing/2014/main" id="{01993762-C158-4F22-82D8-61A85A019657}"/>
              </a:ext>
            </a:extLst>
          </p:cNvPr>
          <p:cNvSpPr txBox="1"/>
          <p:nvPr/>
        </p:nvSpPr>
        <p:spPr>
          <a:xfrm>
            <a:off x="153194" y="1676400"/>
            <a:ext cx="2514600" cy="4114800"/>
          </a:xfrm>
          <a:prstGeom prst="rect">
            <a:avLst/>
          </a:prstGeom>
        </p:spPr>
        <p:txBody>
          <a:bodyPr wrap="square" lIns="0" tIns="0" rIns="0" bIns="0" numCol="1" spcCol="360000" rtlCol="0">
            <a:noAutofit/>
          </a:bodyPr>
          <a:lstStyle/>
          <a:p>
            <a:pPr marL="179388" indent="-179388" algn="l">
              <a:lnSpc>
                <a:spcPct val="110000"/>
              </a:lnSpc>
              <a:buFont typeface="Arial" panose="020B0604020202020204" pitchFamily="34" charset="0"/>
              <a:buChar char="•"/>
              <a:tabLst/>
            </a:pP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6" name="TextBox 5">
            <a:extLst>
              <a:ext uri="{FF2B5EF4-FFF2-40B4-BE49-F238E27FC236}">
                <a16:creationId xmlns:a16="http://schemas.microsoft.com/office/drawing/2014/main" id="{A81ACFB5-9C90-4BE4-BB09-9FDE73ED326B}"/>
              </a:ext>
            </a:extLst>
          </p:cNvPr>
          <p:cNvSpPr txBox="1"/>
          <p:nvPr/>
        </p:nvSpPr>
        <p:spPr>
          <a:xfrm>
            <a:off x="393402" y="1355199"/>
            <a:ext cx="4175375" cy="2648171"/>
          </a:xfrm>
          <a:prstGeom prst="rect">
            <a:avLst/>
          </a:prstGeom>
        </p:spPr>
        <p:txBody>
          <a:bodyPr wrap="square" lIns="0" tIns="0" rIns="0" bIns="0" numCol="1" spcCol="360000" rtlCol="0">
            <a:noAutofit/>
          </a:bodyPr>
          <a:lstStyle/>
          <a:p>
            <a:pPr marL="285750" indent="-285750">
              <a:lnSpc>
                <a:spcPct val="110000"/>
              </a:lnSpc>
              <a:spcBef>
                <a:spcPts val="600"/>
              </a:spcBef>
              <a:buFont typeface="Arial" panose="020B0604020202020204" pitchFamily="34" charset="0"/>
              <a:buChar char="•"/>
            </a:pPr>
            <a:r>
              <a:rPr lang="en-US" sz="1400" dirty="0">
                <a:latin typeface="Roboto Condensed Light" panose="02000000000000000000" pitchFamily="2" charset="0"/>
                <a:ea typeface="Roboto Condensed Light" panose="02000000000000000000" pitchFamily="2" charset="0"/>
              </a:rPr>
              <a:t>Starting from the top right of the effort map, begin pulling stickies off and putting them in the appropriate roadmap category.</a:t>
            </a:r>
          </a:p>
          <a:p>
            <a:pPr marL="285750" indent="-285750">
              <a:lnSpc>
                <a:spcPct val="110000"/>
              </a:lnSpc>
              <a:spcBef>
                <a:spcPts val="600"/>
              </a:spcBef>
              <a:buFont typeface="Arial" panose="020B0604020202020204" pitchFamily="34" charset="0"/>
              <a:buChar char="•"/>
            </a:pPr>
            <a:r>
              <a:rPr lang="en-US" sz="1400" dirty="0">
                <a:latin typeface="Roboto Condensed Light" panose="02000000000000000000" pitchFamily="2" charset="0"/>
                <a:ea typeface="Roboto Condensed Light" panose="02000000000000000000" pitchFamily="2" charset="0"/>
              </a:rPr>
              <a:t>Keep dependencies in mind. If an important initiative depends on a low-priority one being completed first, then pull dependent initiatives up the list.</a:t>
            </a:r>
          </a:p>
          <a:p>
            <a:pPr marL="285750" indent="-285750">
              <a:lnSpc>
                <a:spcPct val="110000"/>
              </a:lnSpc>
              <a:spcBef>
                <a:spcPts val="600"/>
              </a:spcBef>
              <a:buFont typeface="Arial" panose="020B0604020202020204" pitchFamily="34" charset="0"/>
              <a:buChar char="•"/>
            </a:pPr>
            <a:r>
              <a:rPr lang="en-US" sz="1400" dirty="0">
                <a:latin typeface="Roboto Condensed Light" panose="02000000000000000000" pitchFamily="2" charset="0"/>
                <a:ea typeface="Roboto Condensed Light" panose="02000000000000000000" pitchFamily="2" charset="0"/>
              </a:rPr>
              <a:t>It may be helpful to think of each wave as representing a specific time frame (e.g. wave 1 = first year of your roadmap, wave 2 = year two, wave 3 = year three).</a:t>
            </a:r>
          </a:p>
        </p:txBody>
      </p:sp>
      <p:grpSp>
        <p:nvGrpSpPr>
          <p:cNvPr id="17" name="Group 16">
            <a:extLst>
              <a:ext uri="{FF2B5EF4-FFF2-40B4-BE49-F238E27FC236}">
                <a16:creationId xmlns:a16="http://schemas.microsoft.com/office/drawing/2014/main" id="{F94D5E57-C80C-44EA-8E9F-9E6EB6F7EB53}"/>
              </a:ext>
            </a:extLst>
          </p:cNvPr>
          <p:cNvGrpSpPr/>
          <p:nvPr/>
        </p:nvGrpSpPr>
        <p:grpSpPr>
          <a:xfrm>
            <a:off x="274493" y="4143407"/>
            <a:ext cx="3503235" cy="2337842"/>
            <a:chOff x="6219730" y="4528248"/>
            <a:chExt cx="1674204" cy="1270669"/>
          </a:xfrm>
        </p:grpSpPr>
        <p:sp>
          <p:nvSpPr>
            <p:cNvPr id="18" name="Rectangle 17">
              <a:extLst>
                <a:ext uri="{FF2B5EF4-FFF2-40B4-BE49-F238E27FC236}">
                  <a16:creationId xmlns:a16="http://schemas.microsoft.com/office/drawing/2014/main" id="{523846A9-4716-4D1A-87B7-9883998DD035}"/>
                </a:ext>
              </a:extLst>
            </p:cNvPr>
            <p:cNvSpPr/>
            <p:nvPr/>
          </p:nvSpPr>
          <p:spPr>
            <a:xfrm>
              <a:off x="6219730" y="4528248"/>
              <a:ext cx="1674204" cy="1270669"/>
            </a:xfrm>
            <a:prstGeom prst="rect">
              <a:avLst/>
            </a:prstGeom>
            <a:gradFill>
              <a:gsLst>
                <a:gs pos="0">
                  <a:srgbClr val="5D3391"/>
                </a:gs>
                <a:gs pos="100000">
                  <a:schemeClr val="accent2">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spcBef>
                  <a:spcPts val="800"/>
                </a:spcBef>
              </a:pPr>
              <a:r>
                <a:rPr lang="en-US" sz="1600" dirty="0">
                  <a:solidFill>
                    <a:schemeClr val="bg1"/>
                  </a:solidFill>
                  <a:latin typeface="Montserrat Medium" pitchFamily="2" charset="77"/>
                </a:rPr>
                <a:t>Info-Tech Insight</a:t>
              </a:r>
            </a:p>
            <a:p>
              <a:pPr>
                <a:lnSpc>
                  <a:spcPts val="1800"/>
                </a:lnSpc>
                <a:spcBef>
                  <a:spcPts val="800"/>
                </a:spcBef>
              </a:pPr>
              <a:r>
                <a:rPr lang="en-US" sz="1400" dirty="0">
                  <a:solidFill>
                    <a:schemeClr val="bg1"/>
                  </a:solidFill>
                  <a:latin typeface="Roboto Condensed Light" panose="02000000000000000000" pitchFamily="2" charset="0"/>
                  <a:ea typeface="Roboto Condensed Light" panose="02000000000000000000" pitchFamily="2" charset="0"/>
                </a:rPr>
                <a:t>Use an iterative approach. Most organizations tend to put too many initiatives into wave 1. Be realistic about what you can accomplish and take several passes at the exercise to achieve a balance.</a:t>
              </a:r>
            </a:p>
          </p:txBody>
        </p:sp>
        <p:sp>
          <p:nvSpPr>
            <p:cNvPr id="19" name="Rectangle 18">
              <a:extLst>
                <a:ext uri="{FF2B5EF4-FFF2-40B4-BE49-F238E27FC236}">
                  <a16:creationId xmlns:a16="http://schemas.microsoft.com/office/drawing/2014/main" id="{D54837A3-CC57-4027-88F8-53FF003C95A0}"/>
                </a:ext>
              </a:extLst>
            </p:cNvPr>
            <p:cNvSpPr/>
            <p:nvPr/>
          </p:nvSpPr>
          <p:spPr>
            <a:xfrm>
              <a:off x="6219730" y="4528248"/>
              <a:ext cx="1674204" cy="1270669"/>
            </a:xfrm>
            <a:prstGeom prst="rect">
              <a:avLst/>
            </a:prstGeom>
            <a:noFill/>
            <a:ln w="3175" cmpd="thinThick">
              <a:gradFill>
                <a:gsLst>
                  <a:gs pos="0">
                    <a:srgbClr val="5D3391"/>
                  </a:gs>
                  <a:gs pos="56000">
                    <a:srgbClr val="5D3391">
                      <a:alpha val="0"/>
                    </a:srgbClr>
                  </a:gs>
                  <a:gs pos="98000">
                    <a:srgbClr val="5D3391"/>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grpSp>
        <p:nvGrpSpPr>
          <p:cNvPr id="13" name="Group 12">
            <a:extLst>
              <a:ext uri="{FF2B5EF4-FFF2-40B4-BE49-F238E27FC236}">
                <a16:creationId xmlns:a16="http://schemas.microsoft.com/office/drawing/2014/main" id="{8339EA74-CCD1-4E7B-A3DE-23D7CD169C4E}"/>
              </a:ext>
            </a:extLst>
          </p:cNvPr>
          <p:cNvGrpSpPr/>
          <p:nvPr/>
        </p:nvGrpSpPr>
        <p:grpSpPr>
          <a:xfrm>
            <a:off x="3956307" y="2315566"/>
            <a:ext cx="4028518" cy="4005683"/>
            <a:chOff x="5487192" y="2157929"/>
            <a:chExt cx="4273113" cy="4227094"/>
          </a:xfrm>
        </p:grpSpPr>
        <p:grpSp>
          <p:nvGrpSpPr>
            <p:cNvPr id="14" name="Group 13">
              <a:extLst>
                <a:ext uri="{FF2B5EF4-FFF2-40B4-BE49-F238E27FC236}">
                  <a16:creationId xmlns:a16="http://schemas.microsoft.com/office/drawing/2014/main" id="{1DF4BCF6-C58B-413D-A70F-85A24B0B13A0}"/>
                </a:ext>
              </a:extLst>
            </p:cNvPr>
            <p:cNvGrpSpPr/>
            <p:nvPr/>
          </p:nvGrpSpPr>
          <p:grpSpPr>
            <a:xfrm>
              <a:off x="5487192" y="2157929"/>
              <a:ext cx="4273113" cy="4227094"/>
              <a:chOff x="2288045" y="1986469"/>
              <a:chExt cx="4447413" cy="3706821"/>
            </a:xfrm>
          </p:grpSpPr>
          <p:cxnSp>
            <p:nvCxnSpPr>
              <p:cNvPr id="49" name="Straight Arrow Connector 48">
                <a:extLst>
                  <a:ext uri="{FF2B5EF4-FFF2-40B4-BE49-F238E27FC236}">
                    <a16:creationId xmlns:a16="http://schemas.microsoft.com/office/drawing/2014/main" id="{9A18306A-3F9B-4FAE-9811-FD2DAA936D2C}"/>
                  </a:ext>
                </a:extLst>
              </p:cNvPr>
              <p:cNvCxnSpPr/>
              <p:nvPr/>
            </p:nvCxnSpPr>
            <p:spPr>
              <a:xfrm>
                <a:off x="4491308" y="2260250"/>
                <a:ext cx="2966" cy="317339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9DB99B80-F75F-4B45-A54A-B485855D726D}"/>
                  </a:ext>
                </a:extLst>
              </p:cNvPr>
              <p:cNvCxnSpPr/>
              <p:nvPr/>
            </p:nvCxnSpPr>
            <p:spPr>
              <a:xfrm>
                <a:off x="2795934" y="3855507"/>
                <a:ext cx="340822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49BFA4B7-B7C9-4D41-B498-9AD3AA42EF7F}"/>
                  </a:ext>
                </a:extLst>
              </p:cNvPr>
              <p:cNvSpPr txBox="1"/>
              <p:nvPr/>
            </p:nvSpPr>
            <p:spPr>
              <a:xfrm>
                <a:off x="4165420" y="1986469"/>
                <a:ext cx="630301" cy="246221"/>
              </a:xfrm>
              <a:prstGeom prst="rect">
                <a:avLst/>
              </a:prstGeom>
            </p:spPr>
            <p:txBody>
              <a:bodyPr wrap="none" rtlCol="0">
                <a:spAutoFit/>
              </a:bodyPr>
              <a:lstStyle/>
              <a:p>
                <a:pPr algn="ctr"/>
                <a:r>
                  <a:rPr lang="en-CA" sz="1000" dirty="0">
                    <a:latin typeface="Roboto Condensed Light" panose="02000000000000000000" pitchFamily="2" charset="0"/>
                    <a:ea typeface="Roboto Condensed Light" panose="02000000000000000000" pitchFamily="2" charset="0"/>
                  </a:rPr>
                  <a:t>Low Cost</a:t>
                </a:r>
              </a:p>
            </p:txBody>
          </p:sp>
          <p:sp>
            <p:nvSpPr>
              <p:cNvPr id="52" name="TextBox 51">
                <a:extLst>
                  <a:ext uri="{FF2B5EF4-FFF2-40B4-BE49-F238E27FC236}">
                    <a16:creationId xmlns:a16="http://schemas.microsoft.com/office/drawing/2014/main" id="{4853C594-2E1B-4AEB-B57A-AF731441A005}"/>
                  </a:ext>
                </a:extLst>
              </p:cNvPr>
              <p:cNvSpPr txBox="1"/>
              <p:nvPr/>
            </p:nvSpPr>
            <p:spPr>
              <a:xfrm>
                <a:off x="4167101" y="5447069"/>
                <a:ext cx="654346" cy="246221"/>
              </a:xfrm>
              <a:prstGeom prst="rect">
                <a:avLst/>
              </a:prstGeom>
            </p:spPr>
            <p:txBody>
              <a:bodyPr wrap="none" rtlCol="0">
                <a:spAutoFit/>
              </a:bodyPr>
              <a:lstStyle/>
              <a:p>
                <a:pPr algn="ctr"/>
                <a:r>
                  <a:rPr lang="en-CA" sz="1000" dirty="0">
                    <a:latin typeface="Roboto Condensed Light" panose="02000000000000000000" pitchFamily="2" charset="0"/>
                    <a:ea typeface="Roboto Condensed Light" panose="02000000000000000000" pitchFamily="2" charset="0"/>
                  </a:rPr>
                  <a:t>High Cost</a:t>
                </a:r>
              </a:p>
            </p:txBody>
          </p:sp>
          <p:sp>
            <p:nvSpPr>
              <p:cNvPr id="53" name="TextBox 52">
                <a:extLst>
                  <a:ext uri="{FF2B5EF4-FFF2-40B4-BE49-F238E27FC236}">
                    <a16:creationId xmlns:a16="http://schemas.microsoft.com/office/drawing/2014/main" id="{6EF2F3B3-D528-40B6-93F3-0890D5C9E688}"/>
                  </a:ext>
                </a:extLst>
              </p:cNvPr>
              <p:cNvSpPr txBox="1"/>
              <p:nvPr/>
            </p:nvSpPr>
            <p:spPr>
              <a:xfrm>
                <a:off x="6087047" y="3649681"/>
                <a:ext cx="648411" cy="400110"/>
              </a:xfrm>
              <a:prstGeom prst="rect">
                <a:avLst/>
              </a:prstGeom>
            </p:spPr>
            <p:txBody>
              <a:bodyPr wrap="square" rtlCol="0">
                <a:spAutoFit/>
              </a:bodyPr>
              <a:lstStyle/>
              <a:p>
                <a:pPr algn="ctr"/>
                <a:r>
                  <a:rPr lang="en-CA" sz="1000" dirty="0">
                    <a:latin typeface="Roboto Condensed Light" panose="02000000000000000000" pitchFamily="2" charset="0"/>
                    <a:ea typeface="Roboto Condensed Light" panose="02000000000000000000" pitchFamily="2" charset="0"/>
                  </a:rPr>
                  <a:t>High Benefit</a:t>
                </a:r>
              </a:p>
            </p:txBody>
          </p:sp>
          <p:sp>
            <p:nvSpPr>
              <p:cNvPr id="54" name="TextBox 53">
                <a:extLst>
                  <a:ext uri="{FF2B5EF4-FFF2-40B4-BE49-F238E27FC236}">
                    <a16:creationId xmlns:a16="http://schemas.microsoft.com/office/drawing/2014/main" id="{7F4DBBEC-A440-46CE-B4D8-F9A2122C2A5D}"/>
                  </a:ext>
                </a:extLst>
              </p:cNvPr>
              <p:cNvSpPr txBox="1"/>
              <p:nvPr/>
            </p:nvSpPr>
            <p:spPr>
              <a:xfrm>
                <a:off x="2288045" y="3650129"/>
                <a:ext cx="601029" cy="400110"/>
              </a:xfrm>
              <a:prstGeom prst="rect">
                <a:avLst/>
              </a:prstGeom>
            </p:spPr>
            <p:txBody>
              <a:bodyPr wrap="square" rtlCol="0">
                <a:spAutoFit/>
              </a:bodyPr>
              <a:lstStyle/>
              <a:p>
                <a:pPr algn="ctr"/>
                <a:r>
                  <a:rPr lang="en-CA" sz="1000" dirty="0">
                    <a:latin typeface="Roboto Condensed Light" panose="02000000000000000000" pitchFamily="2" charset="0"/>
                    <a:ea typeface="Roboto Condensed Light" panose="02000000000000000000" pitchFamily="2" charset="0"/>
                  </a:rPr>
                  <a:t>Low Benefit</a:t>
                </a:r>
              </a:p>
            </p:txBody>
          </p:sp>
        </p:grpSp>
        <p:pic>
          <p:nvPicPr>
            <p:cNvPr id="20" name="Picture 19">
              <a:extLst>
                <a:ext uri="{FF2B5EF4-FFF2-40B4-BE49-F238E27FC236}">
                  <a16:creationId xmlns:a16="http://schemas.microsoft.com/office/drawing/2014/main" id="{1623ABD8-F938-428A-8E15-F8EB1FC4D40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081756" y="2372878"/>
              <a:ext cx="223395" cy="224102"/>
            </a:xfrm>
            <a:prstGeom prst="rect">
              <a:avLst/>
            </a:prstGeom>
          </p:spPr>
        </p:pic>
        <p:pic>
          <p:nvPicPr>
            <p:cNvPr id="21" name="Picture 20">
              <a:extLst>
                <a:ext uri="{FF2B5EF4-FFF2-40B4-BE49-F238E27FC236}">
                  <a16:creationId xmlns:a16="http://schemas.microsoft.com/office/drawing/2014/main" id="{7EF64F9D-509C-4E74-A4E2-1C1D837CDC6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299710" y="2382235"/>
              <a:ext cx="223395" cy="224102"/>
            </a:xfrm>
            <a:prstGeom prst="rect">
              <a:avLst/>
            </a:prstGeom>
          </p:spPr>
        </p:pic>
        <p:pic>
          <p:nvPicPr>
            <p:cNvPr id="22" name="Picture 21">
              <a:extLst>
                <a:ext uri="{FF2B5EF4-FFF2-40B4-BE49-F238E27FC236}">
                  <a16:creationId xmlns:a16="http://schemas.microsoft.com/office/drawing/2014/main" id="{F3B4412E-5E57-4272-B09F-41B33D3EB7D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510311" y="2372878"/>
              <a:ext cx="223395" cy="224102"/>
            </a:xfrm>
            <a:prstGeom prst="rect">
              <a:avLst/>
            </a:prstGeom>
          </p:spPr>
        </p:pic>
        <p:pic>
          <p:nvPicPr>
            <p:cNvPr id="23" name="Picture 22">
              <a:extLst>
                <a:ext uri="{FF2B5EF4-FFF2-40B4-BE49-F238E27FC236}">
                  <a16:creationId xmlns:a16="http://schemas.microsoft.com/office/drawing/2014/main" id="{CED4871B-0E82-4B15-855E-5BFB99AADEA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075691" y="2653222"/>
              <a:ext cx="234000" cy="212902"/>
            </a:xfrm>
            <a:prstGeom prst="rect">
              <a:avLst/>
            </a:prstGeom>
          </p:spPr>
        </p:pic>
        <p:pic>
          <p:nvPicPr>
            <p:cNvPr id="24" name="Picture 23">
              <a:extLst>
                <a:ext uri="{FF2B5EF4-FFF2-40B4-BE49-F238E27FC236}">
                  <a16:creationId xmlns:a16="http://schemas.microsoft.com/office/drawing/2014/main" id="{2221E7B7-D31C-4626-B9D7-03BE8768B1E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301255" y="2652973"/>
              <a:ext cx="234000" cy="213399"/>
            </a:xfrm>
            <a:prstGeom prst="rect">
              <a:avLst/>
            </a:prstGeom>
          </p:spPr>
        </p:pic>
        <p:pic>
          <p:nvPicPr>
            <p:cNvPr id="25" name="Picture 24">
              <a:extLst>
                <a:ext uri="{FF2B5EF4-FFF2-40B4-BE49-F238E27FC236}">
                  <a16:creationId xmlns:a16="http://schemas.microsoft.com/office/drawing/2014/main" id="{B596B55F-5EB5-4533-B2DE-249A20112DA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49621" y="2643071"/>
              <a:ext cx="234000" cy="213399"/>
            </a:xfrm>
            <a:prstGeom prst="rect">
              <a:avLst/>
            </a:prstGeom>
          </p:spPr>
        </p:pic>
        <p:pic>
          <p:nvPicPr>
            <p:cNvPr id="26" name="Picture 25">
              <a:extLst>
                <a:ext uri="{FF2B5EF4-FFF2-40B4-BE49-F238E27FC236}">
                  <a16:creationId xmlns:a16="http://schemas.microsoft.com/office/drawing/2014/main" id="{CBAAFE93-293B-47FA-9141-5685DD3F80C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753348" y="2249456"/>
              <a:ext cx="223395" cy="224102"/>
            </a:xfrm>
            <a:prstGeom prst="rect">
              <a:avLst/>
            </a:prstGeom>
          </p:spPr>
        </p:pic>
        <p:pic>
          <p:nvPicPr>
            <p:cNvPr id="27" name="Picture 26">
              <a:extLst>
                <a:ext uri="{FF2B5EF4-FFF2-40B4-BE49-F238E27FC236}">
                  <a16:creationId xmlns:a16="http://schemas.microsoft.com/office/drawing/2014/main" id="{0CE5D24B-8C2F-40DF-8009-930BB907E3D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746290" y="2498765"/>
              <a:ext cx="223395" cy="224102"/>
            </a:xfrm>
            <a:prstGeom prst="rect">
              <a:avLst/>
            </a:prstGeom>
          </p:spPr>
        </p:pic>
        <p:pic>
          <p:nvPicPr>
            <p:cNvPr id="28" name="Picture 27">
              <a:extLst>
                <a:ext uri="{FF2B5EF4-FFF2-40B4-BE49-F238E27FC236}">
                  <a16:creationId xmlns:a16="http://schemas.microsoft.com/office/drawing/2014/main" id="{7318B59D-05F6-4F74-979F-2340FFA2A73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824890" y="4086802"/>
              <a:ext cx="223395" cy="224102"/>
            </a:xfrm>
            <a:prstGeom prst="rect">
              <a:avLst/>
            </a:prstGeom>
          </p:spPr>
        </p:pic>
        <p:pic>
          <p:nvPicPr>
            <p:cNvPr id="29" name="Picture 28">
              <a:extLst>
                <a:ext uri="{FF2B5EF4-FFF2-40B4-BE49-F238E27FC236}">
                  <a16:creationId xmlns:a16="http://schemas.microsoft.com/office/drawing/2014/main" id="{11463DE1-0070-42E0-9112-BA1D723D184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824889" y="5153457"/>
              <a:ext cx="223395" cy="224102"/>
            </a:xfrm>
            <a:prstGeom prst="rect">
              <a:avLst/>
            </a:prstGeom>
          </p:spPr>
        </p:pic>
        <p:pic>
          <p:nvPicPr>
            <p:cNvPr id="30" name="Picture 29">
              <a:extLst>
                <a:ext uri="{FF2B5EF4-FFF2-40B4-BE49-F238E27FC236}">
                  <a16:creationId xmlns:a16="http://schemas.microsoft.com/office/drawing/2014/main" id="{453CE107-E5C5-4D91-A420-FACD0F1737A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587660" y="5131395"/>
              <a:ext cx="229328" cy="246164"/>
            </a:xfrm>
            <a:prstGeom prst="rect">
              <a:avLst/>
            </a:prstGeom>
          </p:spPr>
        </p:pic>
        <p:pic>
          <p:nvPicPr>
            <p:cNvPr id="31" name="Picture 30">
              <a:extLst>
                <a:ext uri="{FF2B5EF4-FFF2-40B4-BE49-F238E27FC236}">
                  <a16:creationId xmlns:a16="http://schemas.microsoft.com/office/drawing/2014/main" id="{E7533C23-8F73-488D-833E-27B7E0E3862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813233" y="4283417"/>
              <a:ext cx="229328" cy="246164"/>
            </a:xfrm>
            <a:prstGeom prst="rect">
              <a:avLst/>
            </a:prstGeom>
          </p:spPr>
        </p:pic>
        <p:pic>
          <p:nvPicPr>
            <p:cNvPr id="32" name="Picture 31">
              <a:extLst>
                <a:ext uri="{FF2B5EF4-FFF2-40B4-BE49-F238E27FC236}">
                  <a16:creationId xmlns:a16="http://schemas.microsoft.com/office/drawing/2014/main" id="{F879AE1D-6DBC-42E1-B524-1039A52AEC7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750120" y="2749968"/>
              <a:ext cx="229328" cy="246164"/>
            </a:xfrm>
            <a:prstGeom prst="rect">
              <a:avLst/>
            </a:prstGeom>
          </p:spPr>
        </p:pic>
        <p:pic>
          <p:nvPicPr>
            <p:cNvPr id="33" name="Picture 32">
              <a:extLst>
                <a:ext uri="{FF2B5EF4-FFF2-40B4-BE49-F238E27FC236}">
                  <a16:creationId xmlns:a16="http://schemas.microsoft.com/office/drawing/2014/main" id="{734F5B19-83DA-4451-8D00-9F295B0C6D9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178306" y="4012185"/>
              <a:ext cx="229328" cy="246164"/>
            </a:xfrm>
            <a:prstGeom prst="rect">
              <a:avLst/>
            </a:prstGeom>
          </p:spPr>
        </p:pic>
        <p:pic>
          <p:nvPicPr>
            <p:cNvPr id="34" name="Picture 33">
              <a:extLst>
                <a:ext uri="{FF2B5EF4-FFF2-40B4-BE49-F238E27FC236}">
                  <a16:creationId xmlns:a16="http://schemas.microsoft.com/office/drawing/2014/main" id="{C18BC0D0-9BA6-4FF8-9735-90F7BDF5AF5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434957" y="4007501"/>
              <a:ext cx="229328" cy="246164"/>
            </a:xfrm>
            <a:prstGeom prst="rect">
              <a:avLst/>
            </a:prstGeom>
          </p:spPr>
        </p:pic>
        <p:pic>
          <p:nvPicPr>
            <p:cNvPr id="35" name="Picture 34">
              <a:extLst>
                <a:ext uri="{FF2B5EF4-FFF2-40B4-BE49-F238E27FC236}">
                  <a16:creationId xmlns:a16="http://schemas.microsoft.com/office/drawing/2014/main" id="{64E2C32C-BCC7-4A9A-88F5-8A1FCC7641B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155655" y="2888936"/>
              <a:ext cx="229328" cy="246164"/>
            </a:xfrm>
            <a:prstGeom prst="rect">
              <a:avLst/>
            </a:prstGeom>
          </p:spPr>
        </p:pic>
        <p:pic>
          <p:nvPicPr>
            <p:cNvPr id="36" name="Picture 35">
              <a:extLst>
                <a:ext uri="{FF2B5EF4-FFF2-40B4-BE49-F238E27FC236}">
                  <a16:creationId xmlns:a16="http://schemas.microsoft.com/office/drawing/2014/main" id="{A9980AE9-EB2D-4386-B5CE-2A53F5A4D18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412305" y="2884252"/>
              <a:ext cx="229328" cy="246164"/>
            </a:xfrm>
            <a:prstGeom prst="rect">
              <a:avLst/>
            </a:prstGeom>
          </p:spPr>
        </p:pic>
        <p:pic>
          <p:nvPicPr>
            <p:cNvPr id="37" name="Picture 36">
              <a:extLst>
                <a:ext uri="{FF2B5EF4-FFF2-40B4-BE49-F238E27FC236}">
                  <a16:creationId xmlns:a16="http://schemas.microsoft.com/office/drawing/2014/main" id="{EAA5747B-83D7-42BE-B766-557064E36CB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257365" y="4920655"/>
              <a:ext cx="234000" cy="213399"/>
            </a:xfrm>
            <a:prstGeom prst="rect">
              <a:avLst/>
            </a:prstGeom>
          </p:spPr>
        </p:pic>
        <p:pic>
          <p:nvPicPr>
            <p:cNvPr id="38" name="Picture 37">
              <a:extLst>
                <a:ext uri="{FF2B5EF4-FFF2-40B4-BE49-F238E27FC236}">
                  <a16:creationId xmlns:a16="http://schemas.microsoft.com/office/drawing/2014/main" id="{5D61E176-0B84-4E92-820A-D71D270B8E1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409764" y="5073054"/>
              <a:ext cx="234000" cy="213399"/>
            </a:xfrm>
            <a:prstGeom prst="rect">
              <a:avLst/>
            </a:prstGeom>
          </p:spPr>
        </p:pic>
        <p:pic>
          <p:nvPicPr>
            <p:cNvPr id="39" name="Picture 38">
              <a:extLst>
                <a:ext uri="{FF2B5EF4-FFF2-40B4-BE49-F238E27FC236}">
                  <a16:creationId xmlns:a16="http://schemas.microsoft.com/office/drawing/2014/main" id="{632A4FA5-D9AD-43FD-AD31-0ABE49C8771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418255" y="4528097"/>
              <a:ext cx="234000" cy="213399"/>
            </a:xfrm>
            <a:prstGeom prst="rect">
              <a:avLst/>
            </a:prstGeom>
          </p:spPr>
        </p:pic>
        <p:pic>
          <p:nvPicPr>
            <p:cNvPr id="40" name="Picture 39">
              <a:extLst>
                <a:ext uri="{FF2B5EF4-FFF2-40B4-BE49-F238E27FC236}">
                  <a16:creationId xmlns:a16="http://schemas.microsoft.com/office/drawing/2014/main" id="{00FD7B14-FE0C-4A4B-B5FA-39347A9BCBF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212900" y="4353388"/>
              <a:ext cx="223395" cy="224102"/>
            </a:xfrm>
            <a:prstGeom prst="rect">
              <a:avLst/>
            </a:prstGeom>
          </p:spPr>
        </p:pic>
        <p:pic>
          <p:nvPicPr>
            <p:cNvPr id="41" name="Picture 40">
              <a:extLst>
                <a:ext uri="{FF2B5EF4-FFF2-40B4-BE49-F238E27FC236}">
                  <a16:creationId xmlns:a16="http://schemas.microsoft.com/office/drawing/2014/main" id="{777FDC70-61B0-431B-99AD-9D63AA8C829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824725" y="5127910"/>
              <a:ext cx="223395" cy="224102"/>
            </a:xfrm>
            <a:prstGeom prst="rect">
              <a:avLst/>
            </a:prstGeom>
          </p:spPr>
        </p:pic>
        <p:pic>
          <p:nvPicPr>
            <p:cNvPr id="42" name="Picture 41">
              <a:extLst>
                <a:ext uri="{FF2B5EF4-FFF2-40B4-BE49-F238E27FC236}">
                  <a16:creationId xmlns:a16="http://schemas.microsoft.com/office/drawing/2014/main" id="{66ADE7F3-4314-45E8-915A-8E25A866755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831442" y="4865127"/>
              <a:ext cx="229328" cy="246164"/>
            </a:xfrm>
            <a:prstGeom prst="rect">
              <a:avLst/>
            </a:prstGeom>
          </p:spPr>
        </p:pic>
        <p:pic>
          <p:nvPicPr>
            <p:cNvPr id="43" name="Picture 42">
              <a:extLst>
                <a:ext uri="{FF2B5EF4-FFF2-40B4-BE49-F238E27FC236}">
                  <a16:creationId xmlns:a16="http://schemas.microsoft.com/office/drawing/2014/main" id="{E7FF296E-66D4-4107-BC5E-F0F9537DA01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107663" y="4873689"/>
              <a:ext cx="229328" cy="246164"/>
            </a:xfrm>
            <a:prstGeom prst="rect">
              <a:avLst/>
            </a:prstGeom>
          </p:spPr>
        </p:pic>
        <p:pic>
          <p:nvPicPr>
            <p:cNvPr id="44" name="Picture 43">
              <a:extLst>
                <a:ext uri="{FF2B5EF4-FFF2-40B4-BE49-F238E27FC236}">
                  <a16:creationId xmlns:a16="http://schemas.microsoft.com/office/drawing/2014/main" id="{A82983D4-59DB-4424-AB6E-9578A83EEB9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309467" y="3398617"/>
              <a:ext cx="229328" cy="246164"/>
            </a:xfrm>
            <a:prstGeom prst="rect">
              <a:avLst/>
            </a:prstGeom>
          </p:spPr>
        </p:pic>
        <p:pic>
          <p:nvPicPr>
            <p:cNvPr id="45" name="Picture 44">
              <a:extLst>
                <a:ext uri="{FF2B5EF4-FFF2-40B4-BE49-F238E27FC236}">
                  <a16:creationId xmlns:a16="http://schemas.microsoft.com/office/drawing/2014/main" id="{36A01F90-077A-47DA-AA61-F6C10AEB64D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753565" y="4357858"/>
              <a:ext cx="234000" cy="213399"/>
            </a:xfrm>
            <a:prstGeom prst="rect">
              <a:avLst/>
            </a:prstGeom>
          </p:spPr>
        </p:pic>
        <p:cxnSp>
          <p:nvCxnSpPr>
            <p:cNvPr id="46" name="Straight Connector 45">
              <a:extLst>
                <a:ext uri="{FF2B5EF4-FFF2-40B4-BE49-F238E27FC236}">
                  <a16:creationId xmlns:a16="http://schemas.microsoft.com/office/drawing/2014/main" id="{A19C24EC-25B8-4F01-9074-DD4CDA9803CF}"/>
                </a:ext>
              </a:extLst>
            </p:cNvPr>
            <p:cNvCxnSpPr/>
            <p:nvPr/>
          </p:nvCxnSpPr>
          <p:spPr>
            <a:xfrm>
              <a:off x="7387837" y="2279550"/>
              <a:ext cx="1734470" cy="1596742"/>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0448F8AB-A394-4A07-A123-FAA5B49BD9EB}"/>
                </a:ext>
              </a:extLst>
            </p:cNvPr>
            <p:cNvCxnSpPr/>
            <p:nvPr/>
          </p:nvCxnSpPr>
          <p:spPr>
            <a:xfrm flipH="1">
              <a:off x="7123149" y="2681257"/>
              <a:ext cx="685792" cy="685792"/>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68FC910B-C85B-4155-A3A6-9F585CC5AE93}"/>
                </a:ext>
              </a:extLst>
            </p:cNvPr>
            <p:cNvCxnSpPr/>
            <p:nvPr/>
          </p:nvCxnSpPr>
          <p:spPr>
            <a:xfrm flipH="1">
              <a:off x="7937279" y="3391910"/>
              <a:ext cx="685792" cy="685792"/>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390461A-E68F-42E2-8BDE-FDE1A7668E45}"/>
              </a:ext>
            </a:extLst>
          </p:cNvPr>
          <p:cNvGrpSpPr/>
          <p:nvPr/>
        </p:nvGrpSpPr>
        <p:grpSpPr>
          <a:xfrm>
            <a:off x="8520678" y="2021711"/>
            <a:ext cx="1583551" cy="1798287"/>
            <a:chOff x="9032905" y="3769797"/>
            <a:chExt cx="2453636" cy="2436179"/>
          </a:xfrm>
        </p:grpSpPr>
        <p:sp>
          <p:nvSpPr>
            <p:cNvPr id="57" name="Rectangle 56">
              <a:extLst>
                <a:ext uri="{FF2B5EF4-FFF2-40B4-BE49-F238E27FC236}">
                  <a16:creationId xmlns:a16="http://schemas.microsoft.com/office/drawing/2014/main" id="{4596D28A-7918-48B1-9CB6-D84054949EF8}"/>
                </a:ext>
              </a:extLst>
            </p:cNvPr>
            <p:cNvSpPr/>
            <p:nvPr/>
          </p:nvSpPr>
          <p:spPr>
            <a:xfrm>
              <a:off x="9032905" y="3958661"/>
              <a:ext cx="2453636" cy="22473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400">
                <a:latin typeface="Arial" panose="020B0604020202020204" pitchFamily="34" charset="0"/>
              </a:endParaRPr>
            </a:p>
          </p:txBody>
        </p:sp>
        <p:sp>
          <p:nvSpPr>
            <p:cNvPr id="58" name="Rectangle 57">
              <a:extLst>
                <a:ext uri="{FF2B5EF4-FFF2-40B4-BE49-F238E27FC236}">
                  <a16:creationId xmlns:a16="http://schemas.microsoft.com/office/drawing/2014/main" id="{231986EA-BFDC-4A98-A822-CE2B040831FA}"/>
                </a:ext>
              </a:extLst>
            </p:cNvPr>
            <p:cNvSpPr/>
            <p:nvPr/>
          </p:nvSpPr>
          <p:spPr>
            <a:xfrm>
              <a:off x="9032905" y="3769797"/>
              <a:ext cx="2453636" cy="46819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400">
                <a:latin typeface="Arial" panose="020B0604020202020204" pitchFamily="34" charset="0"/>
              </a:endParaRPr>
            </a:p>
          </p:txBody>
        </p:sp>
        <p:sp>
          <p:nvSpPr>
            <p:cNvPr id="59" name="TextBox 58">
              <a:extLst>
                <a:ext uri="{FF2B5EF4-FFF2-40B4-BE49-F238E27FC236}">
                  <a16:creationId xmlns:a16="http://schemas.microsoft.com/office/drawing/2014/main" id="{F456C4B9-2D7E-4E1F-BE22-29DA8BD71ADD}"/>
                </a:ext>
              </a:extLst>
            </p:cNvPr>
            <p:cNvSpPr txBox="1"/>
            <p:nvPr/>
          </p:nvSpPr>
          <p:spPr>
            <a:xfrm>
              <a:off x="9607144" y="3850005"/>
              <a:ext cx="1305164" cy="307777"/>
            </a:xfrm>
            <a:prstGeom prst="rect">
              <a:avLst/>
            </a:prstGeom>
            <a:noFill/>
          </p:spPr>
          <p:txBody>
            <a:bodyPr wrap="none" rtlCol="0" anchor="ctr" anchorCtr="0">
              <a:spAutoFit/>
            </a:bodyPr>
            <a:lstStyle/>
            <a:p>
              <a:pPr algn="ctr"/>
              <a:r>
                <a:rPr lang="en-US" sz="1400" b="1" dirty="0">
                  <a:solidFill>
                    <a:schemeClr val="bg1"/>
                  </a:solidFill>
                  <a:latin typeface="Montserrat SemiBold" pitchFamily="2" charset="77"/>
                  <a:ea typeface="League Spartan" charset="0"/>
                  <a:cs typeface="Poppins" pitchFamily="2" charset="77"/>
                </a:rPr>
                <a:t>01 MUST DO</a:t>
              </a:r>
            </a:p>
          </p:txBody>
        </p:sp>
      </p:grpSp>
      <p:grpSp>
        <p:nvGrpSpPr>
          <p:cNvPr id="60" name="Group 59">
            <a:extLst>
              <a:ext uri="{FF2B5EF4-FFF2-40B4-BE49-F238E27FC236}">
                <a16:creationId xmlns:a16="http://schemas.microsoft.com/office/drawing/2014/main" id="{39FB4A02-6727-4572-B0D7-B2B97981F38D}"/>
              </a:ext>
            </a:extLst>
          </p:cNvPr>
          <p:cNvGrpSpPr/>
          <p:nvPr/>
        </p:nvGrpSpPr>
        <p:grpSpPr>
          <a:xfrm>
            <a:off x="10226461" y="2026710"/>
            <a:ext cx="1583551" cy="1781884"/>
            <a:chOff x="707049" y="3769797"/>
            <a:chExt cx="2453636" cy="2413958"/>
          </a:xfrm>
        </p:grpSpPr>
        <p:sp>
          <p:nvSpPr>
            <p:cNvPr id="61" name="Rectangle 60">
              <a:extLst>
                <a:ext uri="{FF2B5EF4-FFF2-40B4-BE49-F238E27FC236}">
                  <a16:creationId xmlns:a16="http://schemas.microsoft.com/office/drawing/2014/main" id="{F9C87668-E132-4094-A542-E8839D65FE15}"/>
                </a:ext>
              </a:extLst>
            </p:cNvPr>
            <p:cNvSpPr/>
            <p:nvPr/>
          </p:nvSpPr>
          <p:spPr>
            <a:xfrm>
              <a:off x="707049" y="3934853"/>
              <a:ext cx="2453636" cy="2248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400">
                <a:latin typeface="Arial" panose="020B0604020202020204" pitchFamily="34" charset="0"/>
              </a:endParaRPr>
            </a:p>
          </p:txBody>
        </p:sp>
        <p:sp>
          <p:nvSpPr>
            <p:cNvPr id="62" name="Rectangle 61">
              <a:extLst>
                <a:ext uri="{FF2B5EF4-FFF2-40B4-BE49-F238E27FC236}">
                  <a16:creationId xmlns:a16="http://schemas.microsoft.com/office/drawing/2014/main" id="{B0AEC53E-9FF1-463A-B9CE-6665D8DAA3DC}"/>
                </a:ext>
              </a:extLst>
            </p:cNvPr>
            <p:cNvSpPr/>
            <p:nvPr/>
          </p:nvSpPr>
          <p:spPr>
            <a:xfrm>
              <a:off x="707049" y="3769797"/>
              <a:ext cx="2453636" cy="46819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400">
                <a:latin typeface="Arial" panose="020B0604020202020204" pitchFamily="34" charset="0"/>
              </a:endParaRPr>
            </a:p>
          </p:txBody>
        </p:sp>
        <p:sp>
          <p:nvSpPr>
            <p:cNvPr id="63" name="TextBox 62">
              <a:extLst>
                <a:ext uri="{FF2B5EF4-FFF2-40B4-BE49-F238E27FC236}">
                  <a16:creationId xmlns:a16="http://schemas.microsoft.com/office/drawing/2014/main" id="{A96456F0-AE33-4260-8EDF-3DB7E947ED9A}"/>
                </a:ext>
              </a:extLst>
            </p:cNvPr>
            <p:cNvSpPr txBox="1"/>
            <p:nvPr/>
          </p:nvSpPr>
          <p:spPr>
            <a:xfrm>
              <a:off x="1126597" y="3850005"/>
              <a:ext cx="1614545" cy="307777"/>
            </a:xfrm>
            <a:prstGeom prst="rect">
              <a:avLst/>
            </a:prstGeom>
            <a:noFill/>
          </p:spPr>
          <p:txBody>
            <a:bodyPr wrap="none" rtlCol="0" anchor="ctr" anchorCtr="0">
              <a:spAutoFit/>
            </a:bodyPr>
            <a:lstStyle/>
            <a:p>
              <a:pPr algn="ctr"/>
              <a:r>
                <a:rPr lang="en-US" sz="1400" b="1" dirty="0">
                  <a:solidFill>
                    <a:schemeClr val="bg1"/>
                  </a:solidFill>
                  <a:latin typeface="Montserrat SemiBold" pitchFamily="2" charset="77"/>
                  <a:ea typeface="League Spartan" charset="0"/>
                  <a:cs typeface="Poppins" pitchFamily="2" charset="77"/>
                </a:rPr>
                <a:t>02 SHOULD DO</a:t>
              </a:r>
            </a:p>
          </p:txBody>
        </p:sp>
      </p:grpSp>
      <p:grpSp>
        <p:nvGrpSpPr>
          <p:cNvPr id="64" name="Group 63">
            <a:extLst>
              <a:ext uri="{FF2B5EF4-FFF2-40B4-BE49-F238E27FC236}">
                <a16:creationId xmlns:a16="http://schemas.microsoft.com/office/drawing/2014/main" id="{A0B17405-9089-438F-9339-D7090A43A39C}"/>
              </a:ext>
            </a:extLst>
          </p:cNvPr>
          <p:cNvGrpSpPr/>
          <p:nvPr/>
        </p:nvGrpSpPr>
        <p:grpSpPr>
          <a:xfrm>
            <a:off x="8541871" y="3900204"/>
            <a:ext cx="1584575" cy="1781884"/>
            <a:chOff x="3340026" y="3769797"/>
            <a:chExt cx="2455223" cy="2413958"/>
          </a:xfrm>
        </p:grpSpPr>
        <p:sp>
          <p:nvSpPr>
            <p:cNvPr id="65" name="Rectangle 64">
              <a:extLst>
                <a:ext uri="{FF2B5EF4-FFF2-40B4-BE49-F238E27FC236}">
                  <a16:creationId xmlns:a16="http://schemas.microsoft.com/office/drawing/2014/main" id="{023CFCE8-B1BC-4D1E-8948-6A5ECEA84DF0}"/>
                </a:ext>
              </a:extLst>
            </p:cNvPr>
            <p:cNvSpPr/>
            <p:nvPr/>
          </p:nvSpPr>
          <p:spPr>
            <a:xfrm>
              <a:off x="3340026" y="3934853"/>
              <a:ext cx="2455223" cy="2248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400">
                <a:latin typeface="Arial" panose="020B0604020202020204" pitchFamily="34" charset="0"/>
              </a:endParaRPr>
            </a:p>
          </p:txBody>
        </p:sp>
        <p:sp>
          <p:nvSpPr>
            <p:cNvPr id="66" name="Rectangle 65">
              <a:extLst>
                <a:ext uri="{FF2B5EF4-FFF2-40B4-BE49-F238E27FC236}">
                  <a16:creationId xmlns:a16="http://schemas.microsoft.com/office/drawing/2014/main" id="{C011C421-A0AD-444A-B0FF-21E1F135A4D6}"/>
                </a:ext>
              </a:extLst>
            </p:cNvPr>
            <p:cNvSpPr/>
            <p:nvPr/>
          </p:nvSpPr>
          <p:spPr>
            <a:xfrm>
              <a:off x="3340026" y="3769797"/>
              <a:ext cx="2455223" cy="468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400">
                <a:latin typeface="Arial" panose="020B0604020202020204" pitchFamily="34" charset="0"/>
              </a:endParaRPr>
            </a:p>
          </p:txBody>
        </p:sp>
        <p:sp>
          <p:nvSpPr>
            <p:cNvPr id="67" name="TextBox 66">
              <a:extLst>
                <a:ext uri="{FF2B5EF4-FFF2-40B4-BE49-F238E27FC236}">
                  <a16:creationId xmlns:a16="http://schemas.microsoft.com/office/drawing/2014/main" id="{FD54258B-F8B9-4B1F-8067-34305E096895}"/>
                </a:ext>
              </a:extLst>
            </p:cNvPr>
            <p:cNvSpPr txBox="1"/>
            <p:nvPr/>
          </p:nvSpPr>
          <p:spPr>
            <a:xfrm>
              <a:off x="3824487" y="3850005"/>
              <a:ext cx="1486304" cy="307777"/>
            </a:xfrm>
            <a:prstGeom prst="rect">
              <a:avLst/>
            </a:prstGeom>
            <a:noFill/>
          </p:spPr>
          <p:txBody>
            <a:bodyPr wrap="none" rtlCol="0" anchor="ctr" anchorCtr="0">
              <a:spAutoFit/>
            </a:bodyPr>
            <a:lstStyle/>
            <a:p>
              <a:pPr algn="ctr"/>
              <a:r>
                <a:rPr lang="en-US" sz="1400" b="1" dirty="0">
                  <a:solidFill>
                    <a:schemeClr val="bg1"/>
                  </a:solidFill>
                  <a:latin typeface="Montserrat SemiBold" pitchFamily="2" charset="77"/>
                  <a:ea typeface="League Spartan" charset="0"/>
                  <a:cs typeface="Poppins" pitchFamily="2" charset="77"/>
                </a:rPr>
                <a:t>03 COULD DO</a:t>
              </a:r>
            </a:p>
          </p:txBody>
        </p:sp>
      </p:grpSp>
      <p:grpSp>
        <p:nvGrpSpPr>
          <p:cNvPr id="68" name="Group 67">
            <a:extLst>
              <a:ext uri="{FF2B5EF4-FFF2-40B4-BE49-F238E27FC236}">
                <a16:creationId xmlns:a16="http://schemas.microsoft.com/office/drawing/2014/main" id="{54277456-4C83-495D-A0E8-699443CEEE43}"/>
              </a:ext>
            </a:extLst>
          </p:cNvPr>
          <p:cNvGrpSpPr/>
          <p:nvPr/>
        </p:nvGrpSpPr>
        <p:grpSpPr>
          <a:xfrm>
            <a:off x="10226461" y="3901043"/>
            <a:ext cx="1584576" cy="1798287"/>
            <a:chOff x="6398341" y="3769797"/>
            <a:chExt cx="2455224" cy="2436179"/>
          </a:xfrm>
        </p:grpSpPr>
        <p:sp>
          <p:nvSpPr>
            <p:cNvPr id="69" name="Rectangle 68">
              <a:extLst>
                <a:ext uri="{FF2B5EF4-FFF2-40B4-BE49-F238E27FC236}">
                  <a16:creationId xmlns:a16="http://schemas.microsoft.com/office/drawing/2014/main" id="{01DEA2FD-AB52-450D-B74E-56CBCDFB539C}"/>
                </a:ext>
              </a:extLst>
            </p:cNvPr>
            <p:cNvSpPr/>
            <p:nvPr/>
          </p:nvSpPr>
          <p:spPr>
            <a:xfrm>
              <a:off x="6398341" y="3958661"/>
              <a:ext cx="2455224" cy="22473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400">
                <a:latin typeface="Arial" panose="020B0604020202020204" pitchFamily="34" charset="0"/>
              </a:endParaRPr>
            </a:p>
          </p:txBody>
        </p:sp>
        <p:sp>
          <p:nvSpPr>
            <p:cNvPr id="70" name="Rectangle 69">
              <a:extLst>
                <a:ext uri="{FF2B5EF4-FFF2-40B4-BE49-F238E27FC236}">
                  <a16:creationId xmlns:a16="http://schemas.microsoft.com/office/drawing/2014/main" id="{E727B462-C54B-4D47-95E0-FB57466AEBC4}"/>
                </a:ext>
              </a:extLst>
            </p:cNvPr>
            <p:cNvSpPr/>
            <p:nvPr/>
          </p:nvSpPr>
          <p:spPr>
            <a:xfrm>
              <a:off x="6398341" y="3769797"/>
              <a:ext cx="2455224" cy="4681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400">
                <a:latin typeface="Arial" panose="020B0604020202020204" pitchFamily="34" charset="0"/>
              </a:endParaRPr>
            </a:p>
          </p:txBody>
        </p:sp>
        <p:sp>
          <p:nvSpPr>
            <p:cNvPr id="71" name="TextBox 70">
              <a:extLst>
                <a:ext uri="{FF2B5EF4-FFF2-40B4-BE49-F238E27FC236}">
                  <a16:creationId xmlns:a16="http://schemas.microsoft.com/office/drawing/2014/main" id="{C4AD9079-AACA-4037-8EEE-AA29D5BA30C7}"/>
                </a:ext>
              </a:extLst>
            </p:cNvPr>
            <p:cNvSpPr txBox="1"/>
            <p:nvPr/>
          </p:nvSpPr>
          <p:spPr>
            <a:xfrm>
              <a:off x="6886812" y="3850005"/>
              <a:ext cx="1478289" cy="307777"/>
            </a:xfrm>
            <a:prstGeom prst="rect">
              <a:avLst/>
            </a:prstGeom>
            <a:noFill/>
          </p:spPr>
          <p:txBody>
            <a:bodyPr wrap="none" rtlCol="0" anchor="ctr" anchorCtr="0">
              <a:spAutoFit/>
            </a:bodyPr>
            <a:lstStyle/>
            <a:p>
              <a:pPr algn="ctr"/>
              <a:r>
                <a:rPr lang="en-US" sz="1400" b="1" dirty="0">
                  <a:solidFill>
                    <a:schemeClr val="bg1"/>
                  </a:solidFill>
                  <a:latin typeface="Montserrat SemiBold" pitchFamily="2" charset="77"/>
                  <a:ea typeface="League Spartan" charset="0"/>
                  <a:cs typeface="Poppins" pitchFamily="2" charset="77"/>
                </a:rPr>
                <a:t>04 WON’T DO</a:t>
              </a:r>
            </a:p>
          </p:txBody>
        </p:sp>
      </p:grpSp>
      <p:pic>
        <p:nvPicPr>
          <p:cNvPr id="73" name="Picture 72">
            <a:extLst>
              <a:ext uri="{FF2B5EF4-FFF2-40B4-BE49-F238E27FC236}">
                <a16:creationId xmlns:a16="http://schemas.microsoft.com/office/drawing/2014/main" id="{EC4E55DC-9ECC-4295-ADD8-8D4DB44BF88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632364" y="4772114"/>
            <a:ext cx="222249" cy="224102"/>
          </a:xfrm>
          <a:prstGeom prst="rect">
            <a:avLst/>
          </a:prstGeom>
        </p:spPr>
      </p:pic>
      <p:pic>
        <p:nvPicPr>
          <p:cNvPr id="74" name="Picture 73">
            <a:extLst>
              <a:ext uri="{FF2B5EF4-FFF2-40B4-BE49-F238E27FC236}">
                <a16:creationId xmlns:a16="http://schemas.microsoft.com/office/drawing/2014/main" id="{4E09C393-0C58-4D28-9AC9-F8FC78310F8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903728" y="4829599"/>
            <a:ext cx="222249" cy="224102"/>
          </a:xfrm>
          <a:prstGeom prst="rect">
            <a:avLst/>
          </a:prstGeom>
        </p:spPr>
      </p:pic>
      <p:pic>
        <p:nvPicPr>
          <p:cNvPr id="75" name="Picture 74">
            <a:extLst>
              <a:ext uri="{FF2B5EF4-FFF2-40B4-BE49-F238E27FC236}">
                <a16:creationId xmlns:a16="http://schemas.microsoft.com/office/drawing/2014/main" id="{3DD0AA55-012B-44C3-8F8F-025890229FB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242381" y="4796850"/>
            <a:ext cx="222249" cy="224102"/>
          </a:xfrm>
          <a:prstGeom prst="rect">
            <a:avLst/>
          </a:prstGeom>
        </p:spPr>
      </p:pic>
      <p:pic>
        <p:nvPicPr>
          <p:cNvPr id="76" name="Picture 75">
            <a:extLst>
              <a:ext uri="{FF2B5EF4-FFF2-40B4-BE49-F238E27FC236}">
                <a16:creationId xmlns:a16="http://schemas.microsoft.com/office/drawing/2014/main" id="{3EBC95C7-085F-4F0D-BF21-53ABBD6AC0F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626671" y="5052124"/>
            <a:ext cx="232983" cy="213568"/>
          </a:xfrm>
          <a:prstGeom prst="rect">
            <a:avLst/>
          </a:prstGeom>
        </p:spPr>
      </p:pic>
      <p:pic>
        <p:nvPicPr>
          <p:cNvPr id="77" name="Picture 76">
            <a:extLst>
              <a:ext uri="{FF2B5EF4-FFF2-40B4-BE49-F238E27FC236}">
                <a16:creationId xmlns:a16="http://schemas.microsoft.com/office/drawing/2014/main" id="{8C16B727-5434-400E-B716-523B3F39694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906866" y="5100252"/>
            <a:ext cx="232983" cy="213568"/>
          </a:xfrm>
          <a:prstGeom prst="rect">
            <a:avLst/>
          </a:prstGeom>
        </p:spPr>
      </p:pic>
      <p:pic>
        <p:nvPicPr>
          <p:cNvPr id="78" name="Picture 77">
            <a:extLst>
              <a:ext uri="{FF2B5EF4-FFF2-40B4-BE49-F238E27FC236}">
                <a16:creationId xmlns:a16="http://schemas.microsoft.com/office/drawing/2014/main" id="{882029CD-E145-4888-8334-5F0A499D420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567969" y="4798081"/>
            <a:ext cx="232983" cy="213568"/>
          </a:xfrm>
          <a:prstGeom prst="rect">
            <a:avLst/>
          </a:prstGeom>
        </p:spPr>
      </p:pic>
      <p:pic>
        <p:nvPicPr>
          <p:cNvPr id="79" name="Picture 78">
            <a:extLst>
              <a:ext uri="{FF2B5EF4-FFF2-40B4-BE49-F238E27FC236}">
                <a16:creationId xmlns:a16="http://schemas.microsoft.com/office/drawing/2014/main" id="{39F38A10-5963-47AF-87DD-FBE22985F35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972219" y="5682088"/>
            <a:ext cx="222249" cy="224102"/>
          </a:xfrm>
          <a:prstGeom prst="rect">
            <a:avLst/>
          </a:prstGeom>
        </p:spPr>
      </p:pic>
      <p:pic>
        <p:nvPicPr>
          <p:cNvPr id="80" name="Picture 79">
            <a:extLst>
              <a:ext uri="{FF2B5EF4-FFF2-40B4-BE49-F238E27FC236}">
                <a16:creationId xmlns:a16="http://schemas.microsoft.com/office/drawing/2014/main" id="{91D0BD22-21D1-4637-BF16-659C1AED149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629087" y="5611898"/>
            <a:ext cx="228151" cy="246164"/>
          </a:xfrm>
          <a:prstGeom prst="rect">
            <a:avLst/>
          </a:prstGeom>
        </p:spPr>
      </p:pic>
      <p:pic>
        <p:nvPicPr>
          <p:cNvPr id="81" name="Picture 80">
            <a:extLst>
              <a:ext uri="{FF2B5EF4-FFF2-40B4-BE49-F238E27FC236}">
                <a16:creationId xmlns:a16="http://schemas.microsoft.com/office/drawing/2014/main" id="{7E1C0D8C-468C-477A-B106-0EC6D4F43EB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8628810" y="4440482"/>
            <a:ext cx="228705" cy="246164"/>
          </a:xfrm>
          <a:prstGeom prst="rect">
            <a:avLst/>
          </a:prstGeom>
        </p:spPr>
      </p:pic>
      <p:pic>
        <p:nvPicPr>
          <p:cNvPr id="82" name="Picture 81">
            <a:extLst>
              <a:ext uri="{FF2B5EF4-FFF2-40B4-BE49-F238E27FC236}">
                <a16:creationId xmlns:a16="http://schemas.microsoft.com/office/drawing/2014/main" id="{FC2EE337-1406-442C-9896-E3670A44D44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629087" y="5288172"/>
            <a:ext cx="228151" cy="246164"/>
          </a:xfrm>
          <a:prstGeom prst="rect">
            <a:avLst/>
          </a:prstGeom>
        </p:spPr>
      </p:pic>
      <p:pic>
        <p:nvPicPr>
          <p:cNvPr id="83" name="Picture 82">
            <a:extLst>
              <a:ext uri="{FF2B5EF4-FFF2-40B4-BE49-F238E27FC236}">
                <a16:creationId xmlns:a16="http://schemas.microsoft.com/office/drawing/2014/main" id="{44E9EB2D-C398-4074-8DA9-D396AE6454E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044327" y="5331616"/>
            <a:ext cx="228151" cy="246164"/>
          </a:xfrm>
          <a:prstGeom prst="rect">
            <a:avLst/>
          </a:prstGeom>
        </p:spPr>
      </p:pic>
      <p:pic>
        <p:nvPicPr>
          <p:cNvPr id="84" name="Picture 83">
            <a:extLst>
              <a:ext uri="{FF2B5EF4-FFF2-40B4-BE49-F238E27FC236}">
                <a16:creationId xmlns:a16="http://schemas.microsoft.com/office/drawing/2014/main" id="{A0EE872A-B0F1-43B4-A2E6-E87B7FD330F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017049" y="4496023"/>
            <a:ext cx="228151" cy="246164"/>
          </a:xfrm>
          <a:prstGeom prst="rect">
            <a:avLst/>
          </a:prstGeom>
        </p:spPr>
      </p:pic>
      <p:pic>
        <p:nvPicPr>
          <p:cNvPr id="85" name="Picture 84">
            <a:extLst>
              <a:ext uri="{FF2B5EF4-FFF2-40B4-BE49-F238E27FC236}">
                <a16:creationId xmlns:a16="http://schemas.microsoft.com/office/drawing/2014/main" id="{E3D6FCBE-C47F-47B8-BCE9-A1A49BA46A3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270918" y="2517343"/>
            <a:ext cx="233527" cy="213568"/>
          </a:xfrm>
          <a:prstGeom prst="rect">
            <a:avLst/>
          </a:prstGeom>
        </p:spPr>
      </p:pic>
      <p:pic>
        <p:nvPicPr>
          <p:cNvPr id="93" name="Picture 92">
            <a:extLst>
              <a:ext uri="{FF2B5EF4-FFF2-40B4-BE49-F238E27FC236}">
                <a16:creationId xmlns:a16="http://schemas.microsoft.com/office/drawing/2014/main" id="{B77166E5-4939-47C0-8A7E-5A187CE325B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342385" y="4417560"/>
            <a:ext cx="232983" cy="213568"/>
          </a:xfrm>
          <a:prstGeom prst="rect">
            <a:avLst/>
          </a:prstGeom>
        </p:spPr>
      </p:pic>
      <p:pic>
        <p:nvPicPr>
          <p:cNvPr id="94" name="Picture 93">
            <a:extLst>
              <a:ext uri="{FF2B5EF4-FFF2-40B4-BE49-F238E27FC236}">
                <a16:creationId xmlns:a16="http://schemas.microsoft.com/office/drawing/2014/main" id="{3E07D8C8-B7DA-406C-8ED7-29B928B65CE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682097" y="4427461"/>
            <a:ext cx="232983" cy="213568"/>
          </a:xfrm>
          <a:prstGeom prst="rect">
            <a:avLst/>
          </a:prstGeom>
        </p:spPr>
      </p:pic>
      <p:pic>
        <p:nvPicPr>
          <p:cNvPr id="95" name="Picture 94">
            <a:extLst>
              <a:ext uri="{FF2B5EF4-FFF2-40B4-BE49-F238E27FC236}">
                <a16:creationId xmlns:a16="http://schemas.microsoft.com/office/drawing/2014/main" id="{F560B9B3-06DF-4FCB-9D65-25FF739A3D4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344524" y="4733625"/>
            <a:ext cx="228705" cy="246164"/>
          </a:xfrm>
          <a:prstGeom prst="rect">
            <a:avLst/>
          </a:prstGeom>
        </p:spPr>
      </p:pic>
      <p:pic>
        <p:nvPicPr>
          <p:cNvPr id="96" name="Picture 95">
            <a:extLst>
              <a:ext uri="{FF2B5EF4-FFF2-40B4-BE49-F238E27FC236}">
                <a16:creationId xmlns:a16="http://schemas.microsoft.com/office/drawing/2014/main" id="{FC402E85-C8F9-48DD-B02F-A74304DB38D7}"/>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758880" y="4742187"/>
            <a:ext cx="227702" cy="246164"/>
          </a:xfrm>
          <a:prstGeom prst="rect">
            <a:avLst/>
          </a:prstGeom>
        </p:spPr>
      </p:pic>
      <p:pic>
        <p:nvPicPr>
          <p:cNvPr id="97" name="Picture 96">
            <a:extLst>
              <a:ext uri="{FF2B5EF4-FFF2-40B4-BE49-F238E27FC236}">
                <a16:creationId xmlns:a16="http://schemas.microsoft.com/office/drawing/2014/main" id="{A7CFC54F-2885-40D4-89D6-42B9EEA4062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543638" y="3039380"/>
            <a:ext cx="222249" cy="224102"/>
          </a:xfrm>
          <a:prstGeom prst="rect">
            <a:avLst/>
          </a:prstGeom>
        </p:spPr>
      </p:pic>
      <p:pic>
        <p:nvPicPr>
          <p:cNvPr id="98" name="Picture 97">
            <a:extLst>
              <a:ext uri="{FF2B5EF4-FFF2-40B4-BE49-F238E27FC236}">
                <a16:creationId xmlns:a16="http://schemas.microsoft.com/office/drawing/2014/main" id="{8CCE4A5A-F607-4000-A0C8-6150A8285CD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815002" y="3096865"/>
            <a:ext cx="222249" cy="224102"/>
          </a:xfrm>
          <a:prstGeom prst="rect">
            <a:avLst/>
          </a:prstGeom>
        </p:spPr>
      </p:pic>
      <p:pic>
        <p:nvPicPr>
          <p:cNvPr id="99" name="Picture 98">
            <a:extLst>
              <a:ext uri="{FF2B5EF4-FFF2-40B4-BE49-F238E27FC236}">
                <a16:creationId xmlns:a16="http://schemas.microsoft.com/office/drawing/2014/main" id="{AAB64E74-66C7-4C95-870F-03BEB26920D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153655" y="3064116"/>
            <a:ext cx="222249" cy="224102"/>
          </a:xfrm>
          <a:prstGeom prst="rect">
            <a:avLst/>
          </a:prstGeom>
        </p:spPr>
      </p:pic>
      <p:pic>
        <p:nvPicPr>
          <p:cNvPr id="100" name="Picture 99">
            <a:extLst>
              <a:ext uri="{FF2B5EF4-FFF2-40B4-BE49-F238E27FC236}">
                <a16:creationId xmlns:a16="http://schemas.microsoft.com/office/drawing/2014/main" id="{F326CFA5-A367-42EB-B161-DF5CFBD7424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486614" y="3065347"/>
            <a:ext cx="232983" cy="213568"/>
          </a:xfrm>
          <a:prstGeom prst="rect">
            <a:avLst/>
          </a:prstGeom>
        </p:spPr>
      </p:pic>
      <p:pic>
        <p:nvPicPr>
          <p:cNvPr id="101" name="Picture 100">
            <a:extLst>
              <a:ext uri="{FF2B5EF4-FFF2-40B4-BE49-F238E27FC236}">
                <a16:creationId xmlns:a16="http://schemas.microsoft.com/office/drawing/2014/main" id="{654B9F7F-7122-4B23-B24D-CA297FD15AC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543638" y="2456545"/>
            <a:ext cx="222249" cy="224102"/>
          </a:xfrm>
          <a:prstGeom prst="rect">
            <a:avLst/>
          </a:prstGeom>
        </p:spPr>
      </p:pic>
      <p:pic>
        <p:nvPicPr>
          <p:cNvPr id="102" name="Picture 101">
            <a:extLst>
              <a:ext uri="{FF2B5EF4-FFF2-40B4-BE49-F238E27FC236}">
                <a16:creationId xmlns:a16="http://schemas.microsoft.com/office/drawing/2014/main" id="{22E99FD5-A701-45FA-BD59-9CCD49C7AE9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540361" y="2707748"/>
            <a:ext cx="228151" cy="246164"/>
          </a:xfrm>
          <a:prstGeom prst="rect">
            <a:avLst/>
          </a:prstGeom>
        </p:spPr>
      </p:pic>
      <p:pic>
        <p:nvPicPr>
          <p:cNvPr id="103" name="Picture 102">
            <a:extLst>
              <a:ext uri="{FF2B5EF4-FFF2-40B4-BE49-F238E27FC236}">
                <a16:creationId xmlns:a16="http://schemas.microsoft.com/office/drawing/2014/main" id="{7D8C0A99-EF1C-4859-A19A-E962D45A126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928323" y="2763289"/>
            <a:ext cx="228151" cy="246164"/>
          </a:xfrm>
          <a:prstGeom prst="rect">
            <a:avLst/>
          </a:prstGeom>
        </p:spPr>
      </p:pic>
      <p:pic>
        <p:nvPicPr>
          <p:cNvPr id="2" name="Picture 1">
            <a:extLst>
              <a:ext uri="{FF2B5EF4-FFF2-40B4-BE49-F238E27FC236}">
                <a16:creationId xmlns:a16="http://schemas.microsoft.com/office/drawing/2014/main" id="{1181BD0B-C36A-47B5-BF58-72650CF19312}"/>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275577" y="2730911"/>
            <a:ext cx="233527" cy="213568"/>
          </a:xfrm>
          <a:prstGeom prst="rect">
            <a:avLst/>
          </a:prstGeom>
        </p:spPr>
      </p:pic>
      <p:pic>
        <p:nvPicPr>
          <p:cNvPr id="5" name="Picture 4">
            <a:extLst>
              <a:ext uri="{FF2B5EF4-FFF2-40B4-BE49-F238E27FC236}">
                <a16:creationId xmlns:a16="http://schemas.microsoft.com/office/drawing/2014/main" id="{3825C2E1-7D4D-4735-9CC4-DB51C0499C82}"/>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537056" y="2522390"/>
            <a:ext cx="233527" cy="213568"/>
          </a:xfrm>
          <a:prstGeom prst="rect">
            <a:avLst/>
          </a:prstGeom>
        </p:spPr>
      </p:pic>
      <p:pic>
        <p:nvPicPr>
          <p:cNvPr id="7" name="Picture 6">
            <a:extLst>
              <a:ext uri="{FF2B5EF4-FFF2-40B4-BE49-F238E27FC236}">
                <a16:creationId xmlns:a16="http://schemas.microsoft.com/office/drawing/2014/main" id="{123BF36B-9772-463C-BC2C-D1262B4E66D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541715" y="2735958"/>
            <a:ext cx="233527" cy="213568"/>
          </a:xfrm>
          <a:prstGeom prst="rect">
            <a:avLst/>
          </a:prstGeom>
        </p:spPr>
      </p:pic>
      <p:pic>
        <p:nvPicPr>
          <p:cNvPr id="8" name="Picture 7">
            <a:extLst>
              <a:ext uri="{FF2B5EF4-FFF2-40B4-BE49-F238E27FC236}">
                <a16:creationId xmlns:a16="http://schemas.microsoft.com/office/drawing/2014/main" id="{AAB142AA-6784-4BF2-B687-6AE71E36005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820215" y="2517455"/>
            <a:ext cx="233527" cy="213568"/>
          </a:xfrm>
          <a:prstGeom prst="rect">
            <a:avLst/>
          </a:prstGeom>
        </p:spPr>
      </p:pic>
      <p:pic>
        <p:nvPicPr>
          <p:cNvPr id="9" name="Picture 8">
            <a:extLst>
              <a:ext uri="{FF2B5EF4-FFF2-40B4-BE49-F238E27FC236}">
                <a16:creationId xmlns:a16="http://schemas.microsoft.com/office/drawing/2014/main" id="{FFE85CBD-9A68-4BB4-B935-07B0C2C26072}"/>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824874" y="2731023"/>
            <a:ext cx="233527" cy="213568"/>
          </a:xfrm>
          <a:prstGeom prst="rect">
            <a:avLst/>
          </a:prstGeom>
        </p:spPr>
      </p:pic>
      <p:pic>
        <p:nvPicPr>
          <p:cNvPr id="10" name="Picture 9">
            <a:extLst>
              <a:ext uri="{FF2B5EF4-FFF2-40B4-BE49-F238E27FC236}">
                <a16:creationId xmlns:a16="http://schemas.microsoft.com/office/drawing/2014/main" id="{AD6D15E2-A0B6-4F71-B599-0BC992C115E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1125357" y="2526776"/>
            <a:ext cx="233527" cy="213568"/>
          </a:xfrm>
          <a:prstGeom prst="rect">
            <a:avLst/>
          </a:prstGeom>
        </p:spPr>
      </p:pic>
      <p:pic>
        <p:nvPicPr>
          <p:cNvPr id="11" name="Picture 10">
            <a:extLst>
              <a:ext uri="{FF2B5EF4-FFF2-40B4-BE49-F238E27FC236}">
                <a16:creationId xmlns:a16="http://schemas.microsoft.com/office/drawing/2014/main" id="{9D21EEA7-99B9-4D0F-B33C-CDC0D56D5F4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1130016" y="2740344"/>
            <a:ext cx="233527" cy="213568"/>
          </a:xfrm>
          <a:prstGeom prst="rect">
            <a:avLst/>
          </a:prstGeom>
        </p:spPr>
      </p:pic>
    </p:spTree>
    <p:extLst>
      <p:ext uri="{BB962C8B-B14F-4D97-AF65-F5344CB8AC3E}">
        <p14:creationId xmlns:p14="http://schemas.microsoft.com/office/powerpoint/2010/main" val="296573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74937B-69F0-4D08-8D15-387924139686}"/>
              </a:ext>
            </a:extLst>
          </p:cNvPr>
          <p:cNvPicPr>
            <a:picLocks noChangeAspect="1"/>
          </p:cNvPicPr>
          <p:nvPr/>
        </p:nvPicPr>
        <p:blipFill>
          <a:blip r:embed="rId2"/>
          <a:stretch>
            <a:fillRect/>
          </a:stretch>
        </p:blipFill>
        <p:spPr>
          <a:xfrm>
            <a:off x="5106194" y="4042353"/>
            <a:ext cx="6534150" cy="2114550"/>
          </a:xfrm>
          <a:prstGeom prst="rect">
            <a:avLst/>
          </a:prstGeom>
        </p:spPr>
      </p:pic>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8325211" cy="1130188"/>
          </a:xfrm>
        </p:spPr>
        <p:txBody>
          <a:bodyPr/>
          <a:lstStyle/>
          <a:p>
            <a:r>
              <a:rPr lang="en-US" dirty="0"/>
              <a:t>Schedule initiatives using a Gantt chart</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409329" y="2017859"/>
            <a:ext cx="7164460" cy="4048988"/>
          </a:xfrm>
          <a:prstGeom prst="rect">
            <a:avLst/>
          </a:prstGeom>
        </p:spPr>
        <p:txBody>
          <a:bodyPr numCol="1" spcCol="360000"/>
          <a:lstStyle/>
          <a:p>
            <a:pPr marL="342900" indent="-342900">
              <a:spcBef>
                <a:spcPts val="600"/>
              </a:spcBef>
              <a:buFont typeface="+mj-lt"/>
              <a:buAutoNum type="arabicPeriod"/>
            </a:pPr>
            <a:r>
              <a:rPr lang="en-US" sz="2000" dirty="0">
                <a:solidFill>
                  <a:srgbClr val="333333"/>
                </a:solidFill>
              </a:rPr>
              <a:t>Using a Gantt chart, for each initiative enter an owner (the individual who will be primarily responsible for execution).</a:t>
            </a:r>
          </a:p>
          <a:p>
            <a:pPr marL="342900" indent="-342900">
              <a:spcBef>
                <a:spcPts val="600"/>
              </a:spcBef>
              <a:buFont typeface="+mj-lt"/>
              <a:buAutoNum type="arabicPeriod"/>
            </a:pPr>
            <a:r>
              <a:rPr lang="en-US" sz="2000" dirty="0">
                <a:solidFill>
                  <a:srgbClr val="333333"/>
                </a:solidFill>
              </a:rPr>
              <a:t>Additionally, enter a start month and year for the initiative and the expected duration in months.</a:t>
            </a:r>
          </a:p>
        </p:txBody>
      </p:sp>
      <p:sp>
        <p:nvSpPr>
          <p:cNvPr id="23" name="Arrow: Down 22">
            <a:extLst>
              <a:ext uri="{FF2B5EF4-FFF2-40B4-BE49-F238E27FC236}">
                <a16:creationId xmlns:a16="http://schemas.microsoft.com/office/drawing/2014/main" id="{9420F470-43C8-4F96-8101-1418DC6CA050}"/>
              </a:ext>
            </a:extLst>
          </p:cNvPr>
          <p:cNvSpPr/>
          <p:nvPr/>
        </p:nvSpPr>
        <p:spPr>
          <a:xfrm>
            <a:off x="10059194" y="3056466"/>
            <a:ext cx="609602" cy="838200"/>
          </a:xfrm>
          <a:prstGeom prst="downArrow">
            <a:avLst/>
          </a:prstGeom>
          <a:gradFill>
            <a:gsLst>
              <a:gs pos="0">
                <a:schemeClr val="accent1">
                  <a:lumMod val="60000"/>
                  <a:lumOff val="40000"/>
                </a:schemeClr>
              </a:gs>
              <a:gs pos="100000">
                <a:schemeClr val="accent1"/>
              </a:gs>
            </a:gsLst>
            <a:lin ang="30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ontserrat SemiBold" panose="00000700000000000000" pitchFamily="2" charset="0"/>
              </a:rPr>
              <a:t>2</a:t>
            </a:r>
            <a:endParaRPr lang="en-CA" sz="1600" dirty="0">
              <a:latin typeface="Montserrat SemiBold" panose="00000700000000000000" pitchFamily="2" charset="0"/>
            </a:endParaRPr>
          </a:p>
        </p:txBody>
      </p:sp>
      <p:sp>
        <p:nvSpPr>
          <p:cNvPr id="22" name="Arrow: Down 21">
            <a:extLst>
              <a:ext uri="{FF2B5EF4-FFF2-40B4-BE49-F238E27FC236}">
                <a16:creationId xmlns:a16="http://schemas.microsoft.com/office/drawing/2014/main" id="{9B75E943-AF96-4F30-8BD3-64FA49920744}"/>
              </a:ext>
            </a:extLst>
          </p:cNvPr>
          <p:cNvSpPr/>
          <p:nvPr/>
        </p:nvSpPr>
        <p:spPr>
          <a:xfrm>
            <a:off x="8639968" y="3056466"/>
            <a:ext cx="609602" cy="838200"/>
          </a:xfrm>
          <a:prstGeom prst="downArrow">
            <a:avLst/>
          </a:prstGeom>
          <a:gradFill>
            <a:gsLst>
              <a:gs pos="0">
                <a:schemeClr val="accent1">
                  <a:lumMod val="60000"/>
                  <a:lumOff val="40000"/>
                </a:schemeClr>
              </a:gs>
              <a:gs pos="100000">
                <a:schemeClr val="accent1"/>
              </a:gs>
            </a:gsLst>
            <a:lin ang="30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ontserrat SemiBold" panose="00000700000000000000" pitchFamily="2" charset="0"/>
              </a:rPr>
              <a:t>1</a:t>
            </a:r>
            <a:endParaRPr lang="en-CA" sz="1600" dirty="0">
              <a:latin typeface="Montserrat SemiBold" panose="00000700000000000000" pitchFamily="2" charset="0"/>
            </a:endParaRPr>
          </a:p>
        </p:txBody>
      </p:sp>
      <p:grpSp>
        <p:nvGrpSpPr>
          <p:cNvPr id="9" name="Group 8">
            <a:extLst>
              <a:ext uri="{FF2B5EF4-FFF2-40B4-BE49-F238E27FC236}">
                <a16:creationId xmlns:a16="http://schemas.microsoft.com/office/drawing/2014/main" id="{BFF8B47F-16C4-4029-AACD-2E294AFCB68A}"/>
              </a:ext>
            </a:extLst>
          </p:cNvPr>
          <p:cNvGrpSpPr/>
          <p:nvPr/>
        </p:nvGrpSpPr>
        <p:grpSpPr>
          <a:xfrm>
            <a:off x="354106" y="4520158"/>
            <a:ext cx="4447288" cy="1956842"/>
            <a:chOff x="6219730" y="4528248"/>
            <a:chExt cx="1674204" cy="1270669"/>
          </a:xfrm>
        </p:grpSpPr>
        <p:sp>
          <p:nvSpPr>
            <p:cNvPr id="10" name="Rectangle 9">
              <a:extLst>
                <a:ext uri="{FF2B5EF4-FFF2-40B4-BE49-F238E27FC236}">
                  <a16:creationId xmlns:a16="http://schemas.microsoft.com/office/drawing/2014/main" id="{17CDDF07-0DF5-4725-B281-9BF9AB1FFFC3}"/>
                </a:ext>
              </a:extLst>
            </p:cNvPr>
            <p:cNvSpPr/>
            <p:nvPr/>
          </p:nvSpPr>
          <p:spPr>
            <a:xfrm>
              <a:off x="6219730" y="4528248"/>
              <a:ext cx="1674204" cy="1270669"/>
            </a:xfrm>
            <a:prstGeom prst="rect">
              <a:avLst/>
            </a:prstGeom>
            <a:gradFill>
              <a:gsLst>
                <a:gs pos="0">
                  <a:srgbClr val="5D3391"/>
                </a:gs>
                <a:gs pos="100000">
                  <a:schemeClr val="accent2">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spcBef>
                  <a:spcPts val="800"/>
                </a:spcBef>
              </a:pPr>
              <a:r>
                <a:rPr lang="en-US" sz="1600" dirty="0">
                  <a:solidFill>
                    <a:schemeClr val="bg1"/>
                  </a:solidFill>
                  <a:latin typeface="Montserrat Medium" pitchFamily="2" charset="77"/>
                </a:rPr>
                <a:t>Info-Tech Insight</a:t>
              </a:r>
            </a:p>
            <a:p>
              <a:pPr>
                <a:lnSpc>
                  <a:spcPts val="1800"/>
                </a:lnSpc>
                <a:spcBef>
                  <a:spcPts val="800"/>
                </a:spcBef>
              </a:pPr>
              <a:r>
                <a:rPr lang="en-US" sz="1400" dirty="0">
                  <a:solidFill>
                    <a:schemeClr val="bg1"/>
                  </a:solidFill>
                  <a:latin typeface="Roboto Condensed Light" panose="02000000000000000000" pitchFamily="2" charset="0"/>
                  <a:ea typeface="Roboto Condensed Light" panose="02000000000000000000" pitchFamily="2" charset="0"/>
                </a:rPr>
                <a:t>Use the Owner column to help identify resourcing constraints. If a single individual is responsible for many different initiatives that are planned to start at the same time, consider staggering those initiatives.</a:t>
              </a:r>
            </a:p>
          </p:txBody>
        </p:sp>
        <p:sp>
          <p:nvSpPr>
            <p:cNvPr id="11" name="Rectangle 10">
              <a:extLst>
                <a:ext uri="{FF2B5EF4-FFF2-40B4-BE49-F238E27FC236}">
                  <a16:creationId xmlns:a16="http://schemas.microsoft.com/office/drawing/2014/main" id="{3AAEC804-8044-402A-A72E-7A9AD43881DD}"/>
                </a:ext>
              </a:extLst>
            </p:cNvPr>
            <p:cNvSpPr/>
            <p:nvPr/>
          </p:nvSpPr>
          <p:spPr>
            <a:xfrm>
              <a:off x="6219730" y="4528248"/>
              <a:ext cx="1674204" cy="1270669"/>
            </a:xfrm>
            <a:prstGeom prst="rect">
              <a:avLst/>
            </a:prstGeom>
            <a:noFill/>
            <a:ln w="3175" cmpd="thinThick">
              <a:gradFill>
                <a:gsLst>
                  <a:gs pos="0">
                    <a:srgbClr val="5D3391"/>
                  </a:gs>
                  <a:gs pos="56000">
                    <a:srgbClr val="5D3391">
                      <a:alpha val="0"/>
                    </a:srgbClr>
                  </a:gs>
                  <a:gs pos="98000">
                    <a:srgbClr val="5D3391"/>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39423889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8325211" cy="1130188"/>
          </a:xfrm>
        </p:spPr>
        <p:txBody>
          <a:bodyPr/>
          <a:lstStyle/>
          <a:p>
            <a:r>
              <a:rPr lang="en-US" dirty="0"/>
              <a:t>Review your roadmap</a:t>
            </a:r>
          </a:p>
        </p:txBody>
      </p:sp>
      <p:pic>
        <p:nvPicPr>
          <p:cNvPr id="12" name="Picture 11">
            <a:extLst>
              <a:ext uri="{FF2B5EF4-FFF2-40B4-BE49-F238E27FC236}">
                <a16:creationId xmlns:a16="http://schemas.microsoft.com/office/drawing/2014/main" id="{EC9B560E-58B4-4BC2-897D-C505F545A425}"/>
              </a:ext>
            </a:extLst>
          </p:cNvPr>
          <p:cNvPicPr>
            <a:picLocks noChangeAspect="1"/>
          </p:cNvPicPr>
          <p:nvPr/>
        </p:nvPicPr>
        <p:blipFill>
          <a:blip r:embed="rId2"/>
          <a:stretch>
            <a:fillRect/>
          </a:stretch>
        </p:blipFill>
        <p:spPr>
          <a:xfrm>
            <a:off x="710093" y="4327689"/>
            <a:ext cx="10773402" cy="1985542"/>
          </a:xfrm>
          <a:prstGeom prst="rect">
            <a:avLst/>
          </a:prstGeom>
        </p:spPr>
      </p:pic>
      <p:sp>
        <p:nvSpPr>
          <p:cNvPr id="13" name="Text Placeholder 4">
            <a:extLst>
              <a:ext uri="{FF2B5EF4-FFF2-40B4-BE49-F238E27FC236}">
                <a16:creationId xmlns:a16="http://schemas.microsoft.com/office/drawing/2014/main" id="{BB3015AB-DAE9-4AB6-8DC3-B9395D3AD0AC}"/>
              </a:ext>
            </a:extLst>
          </p:cNvPr>
          <p:cNvSpPr txBox="1">
            <a:spLocks/>
          </p:cNvSpPr>
          <p:nvPr/>
        </p:nvSpPr>
        <p:spPr>
          <a:xfrm>
            <a:off x="291085" y="1524000"/>
            <a:ext cx="11611417" cy="2895600"/>
          </a:xfrm>
          <a:prstGeom prst="rect">
            <a:avLst/>
          </a:prstGeom>
        </p:spPr>
        <p:txBody>
          <a:bodyPr lIns="0" tIns="0" rIns="0" bIns="0" numCol="2" spcCol="360000"/>
          <a:lstStyle>
            <a:lvl1pPr marL="179388" indent="-179388" algn="l" defTabSz="914400" rtl="0" eaLnBrk="1" latinLnBrk="0" hangingPunct="1">
              <a:lnSpc>
                <a:spcPct val="110000"/>
              </a:lnSpc>
              <a:spcBef>
                <a:spcPts val="10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1pPr>
            <a:lvl2pPr marL="628650" indent="-171450"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2pPr>
            <a:lvl3pPr marL="1089025" indent="-174625"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3pPr>
            <a:lvl4pPr marL="1549400" indent="-177800"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4pPr>
            <a:lvl5pPr marL="2000250" indent="-171450"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buFont typeface="+mj-lt"/>
              <a:buAutoNum type="arabicPeriod"/>
            </a:pPr>
            <a:r>
              <a:rPr lang="en-US" sz="1600" dirty="0">
                <a:solidFill>
                  <a:srgbClr val="333333"/>
                </a:solidFill>
              </a:rPr>
              <a:t>When you have completed the Gantt chart, as a group review the overall roadmap to ensure that it is reasonable for your organization. Consider the following:</a:t>
            </a:r>
          </a:p>
          <a:p>
            <a:pPr marL="735012" lvl="1" indent="-285750"/>
            <a:r>
              <a:rPr lang="en-US" sz="1600" dirty="0">
                <a:solidFill>
                  <a:srgbClr val="333333"/>
                </a:solidFill>
              </a:rPr>
              <a:t>Do you have other IT or business projects planned during this time frame that may impact your resourcing or scheduling?</a:t>
            </a:r>
          </a:p>
          <a:p>
            <a:pPr marL="735012" lvl="1" indent="-285750"/>
            <a:r>
              <a:rPr lang="en-US" sz="1600" dirty="0">
                <a:solidFill>
                  <a:srgbClr val="333333"/>
                </a:solidFill>
              </a:rPr>
              <a:t>Does your organization have regular change freezes throughout the year that will impact the schedule?</a:t>
            </a:r>
          </a:p>
          <a:p>
            <a:pPr marL="735012" lvl="1" indent="-285750"/>
            <a:r>
              <a:rPr lang="en-US" sz="1600" dirty="0">
                <a:solidFill>
                  <a:srgbClr val="333333"/>
                </a:solidFill>
              </a:rPr>
              <a:t>Do you have over-subscribed resources? You can filter the list on the Owner column to identify potential over-subscription of resources.</a:t>
            </a:r>
          </a:p>
          <a:p>
            <a:pPr marL="735012" lvl="1" indent="-285750"/>
            <a:r>
              <a:rPr lang="en-US" sz="1600" dirty="0">
                <a:solidFill>
                  <a:srgbClr val="333333"/>
                </a:solidFill>
              </a:rPr>
              <a:t>Have you considered any long vacations, sabbaticals, parental leaves, or other planned longer-term absences?</a:t>
            </a:r>
          </a:p>
          <a:p>
            <a:pPr marL="735012" lvl="1" indent="-285750"/>
            <a:r>
              <a:rPr lang="en-US" sz="1600" dirty="0">
                <a:solidFill>
                  <a:srgbClr val="333333"/>
                </a:solidFill>
              </a:rPr>
              <a:t>Are your initiatives adequately aligned to your budget cycle? For instance, if you have an initiative that is expected to make recommendations for capital expenditure, it must be completed prior to budget planning.</a:t>
            </a:r>
          </a:p>
          <a:p>
            <a:pPr marL="735012" lvl="1" indent="-285750"/>
            <a:endParaRPr lang="en-US" dirty="0">
              <a:solidFill>
                <a:srgbClr val="333333"/>
              </a:solidFill>
            </a:endParaRPr>
          </a:p>
        </p:txBody>
      </p:sp>
    </p:spTree>
    <p:extLst>
      <p:ext uri="{BB962C8B-B14F-4D97-AF65-F5344CB8AC3E}">
        <p14:creationId xmlns:p14="http://schemas.microsoft.com/office/powerpoint/2010/main" val="2950764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8325211" cy="1130188"/>
          </a:xfrm>
        </p:spPr>
        <p:txBody>
          <a:bodyPr/>
          <a:lstStyle/>
          <a:p>
            <a:r>
              <a:rPr lang="en-US" dirty="0"/>
              <a:t>Review your expected roadmap progression</a:t>
            </a:r>
          </a:p>
        </p:txBody>
      </p:sp>
      <p:pic>
        <p:nvPicPr>
          <p:cNvPr id="2" name="Picture 1">
            <a:extLst>
              <a:ext uri="{FF2B5EF4-FFF2-40B4-BE49-F238E27FC236}">
                <a16:creationId xmlns:a16="http://schemas.microsoft.com/office/drawing/2014/main" id="{2943ABE5-B2D1-47B0-A9EF-6457E1639963}"/>
              </a:ext>
            </a:extLst>
          </p:cNvPr>
          <p:cNvPicPr>
            <a:picLocks noChangeAspect="1"/>
          </p:cNvPicPr>
          <p:nvPr/>
        </p:nvPicPr>
        <p:blipFill>
          <a:blip r:embed="rId2"/>
          <a:stretch>
            <a:fillRect/>
          </a:stretch>
        </p:blipFill>
        <p:spPr>
          <a:xfrm>
            <a:off x="6075591" y="2133600"/>
            <a:ext cx="5792082" cy="3238430"/>
          </a:xfrm>
          <a:prstGeom prst="rect">
            <a:avLst/>
          </a:prstGeom>
        </p:spPr>
      </p:pic>
      <p:grpSp>
        <p:nvGrpSpPr>
          <p:cNvPr id="7" name="Group 6">
            <a:extLst>
              <a:ext uri="{FF2B5EF4-FFF2-40B4-BE49-F238E27FC236}">
                <a16:creationId xmlns:a16="http://schemas.microsoft.com/office/drawing/2014/main" id="{D1BA4B04-49E5-405C-89B0-80D595AE46EC}"/>
              </a:ext>
            </a:extLst>
          </p:cNvPr>
          <p:cNvGrpSpPr/>
          <p:nvPr/>
        </p:nvGrpSpPr>
        <p:grpSpPr>
          <a:xfrm>
            <a:off x="315823" y="1995965"/>
            <a:ext cx="5323771" cy="3719035"/>
            <a:chOff x="6219730" y="4528248"/>
            <a:chExt cx="1674204" cy="1270669"/>
          </a:xfrm>
        </p:grpSpPr>
        <p:sp>
          <p:nvSpPr>
            <p:cNvPr id="8" name="Rectangle 7">
              <a:extLst>
                <a:ext uri="{FF2B5EF4-FFF2-40B4-BE49-F238E27FC236}">
                  <a16:creationId xmlns:a16="http://schemas.microsoft.com/office/drawing/2014/main" id="{096CCB0E-DEA7-4AB8-B613-ADC40F5A7EDB}"/>
                </a:ext>
              </a:extLst>
            </p:cNvPr>
            <p:cNvSpPr/>
            <p:nvPr/>
          </p:nvSpPr>
          <p:spPr>
            <a:xfrm>
              <a:off x="6219730" y="4528248"/>
              <a:ext cx="1674204" cy="1270669"/>
            </a:xfrm>
            <a:prstGeom prst="rect">
              <a:avLst/>
            </a:prstGeom>
            <a:gradFill>
              <a:gsLst>
                <a:gs pos="0">
                  <a:srgbClr val="5D3391"/>
                </a:gs>
                <a:gs pos="100000">
                  <a:schemeClr val="accent2">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spcBef>
                  <a:spcPts val="800"/>
                </a:spcBef>
              </a:pPr>
              <a:r>
                <a:rPr lang="en-US" sz="3200" dirty="0">
                  <a:solidFill>
                    <a:schemeClr val="bg1"/>
                  </a:solidFill>
                  <a:latin typeface="Montserrat Medium" pitchFamily="2" charset="77"/>
                </a:rPr>
                <a:t>Info-Tech Insight</a:t>
              </a:r>
            </a:p>
            <a:p>
              <a:pPr>
                <a:spcBef>
                  <a:spcPts val="800"/>
                </a:spcBef>
              </a:pPr>
              <a:r>
                <a:rPr lang="en-US" sz="2800" dirty="0">
                  <a:solidFill>
                    <a:schemeClr val="bg1"/>
                  </a:solidFill>
                  <a:latin typeface="Roboto Condensed Light" panose="02000000000000000000" pitchFamily="2" charset="0"/>
                  <a:ea typeface="Roboto Condensed Light" panose="02000000000000000000" pitchFamily="2" charset="0"/>
                </a:rPr>
                <a:t>Often, internal stakeholders will ask the question “If we do everything on this roadmap, will we be at our target state?” This diagram will help answer that question.</a:t>
              </a:r>
            </a:p>
          </p:txBody>
        </p:sp>
        <p:sp>
          <p:nvSpPr>
            <p:cNvPr id="9" name="Rectangle 8">
              <a:extLst>
                <a:ext uri="{FF2B5EF4-FFF2-40B4-BE49-F238E27FC236}">
                  <a16:creationId xmlns:a16="http://schemas.microsoft.com/office/drawing/2014/main" id="{D76610AE-DF87-46BF-9E19-0807DA9CEBC6}"/>
                </a:ext>
              </a:extLst>
            </p:cNvPr>
            <p:cNvSpPr/>
            <p:nvPr/>
          </p:nvSpPr>
          <p:spPr>
            <a:xfrm>
              <a:off x="6219730" y="4528248"/>
              <a:ext cx="1674204" cy="1270669"/>
            </a:xfrm>
            <a:prstGeom prst="rect">
              <a:avLst/>
            </a:prstGeom>
            <a:noFill/>
            <a:ln w="3175" cmpd="thinThick">
              <a:gradFill>
                <a:gsLst>
                  <a:gs pos="0">
                    <a:srgbClr val="5D3391"/>
                  </a:gs>
                  <a:gs pos="56000">
                    <a:srgbClr val="5D3391">
                      <a:alpha val="0"/>
                    </a:srgbClr>
                  </a:gs>
                  <a:gs pos="98000">
                    <a:srgbClr val="5D3391"/>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21266167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8325211" cy="1130188"/>
          </a:xfrm>
        </p:spPr>
        <p:txBody>
          <a:bodyPr/>
          <a:lstStyle/>
          <a:p>
            <a:r>
              <a:rPr lang="en-US" dirty="0"/>
              <a:t>Review your cost/effort estimates</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80134" y="2264243"/>
            <a:ext cx="5411860" cy="4048988"/>
          </a:xfrm>
          <a:prstGeom prst="rect">
            <a:avLst/>
          </a:prstGeom>
        </p:spPr>
        <p:txBody>
          <a:bodyPr numCol="1" spcCol="360000"/>
          <a:lstStyle/>
          <a:p>
            <a:pPr marL="342900" indent="-342900">
              <a:spcBef>
                <a:spcPts val="600"/>
              </a:spcBef>
              <a:buFont typeface="+mj-lt"/>
              <a:buAutoNum type="arabicPeriod"/>
            </a:pPr>
            <a:r>
              <a:rPr lang="en-US" sz="1800" dirty="0">
                <a:solidFill>
                  <a:srgbClr val="333333"/>
                </a:solidFill>
              </a:rPr>
              <a:t>Once you have completed your roadmap, review the total cost/effort estimates. In your review consider:</a:t>
            </a:r>
          </a:p>
          <a:p>
            <a:pPr marL="792162" lvl="1" indent="-342900">
              <a:spcBef>
                <a:spcPts val="600"/>
              </a:spcBef>
            </a:pPr>
            <a:r>
              <a:rPr lang="en-US" sz="1800" dirty="0">
                <a:solidFill>
                  <a:srgbClr val="333333"/>
                </a:solidFill>
              </a:rPr>
              <a:t>Is this investment realistic? Will completion of your roadmap require adding more staff or funding than you otherwise expected?</a:t>
            </a:r>
          </a:p>
          <a:p>
            <a:pPr marL="792162" lvl="1" indent="-342900">
              <a:spcBef>
                <a:spcPts val="600"/>
              </a:spcBef>
            </a:pPr>
            <a:r>
              <a:rPr lang="en-US" sz="1800" dirty="0">
                <a:solidFill>
                  <a:srgbClr val="333333"/>
                </a:solidFill>
              </a:rPr>
              <a:t>If the investment seems unrealistic, you may need to revisit some of your assumptions, potentially reducing target levels or increasing the amount of time to complete the strategy.</a:t>
            </a:r>
          </a:p>
          <a:p>
            <a:pPr marL="792162" lvl="1" indent="-342900">
              <a:spcBef>
                <a:spcPts val="600"/>
              </a:spcBef>
            </a:pPr>
            <a:r>
              <a:rPr lang="en-US" sz="1800" dirty="0">
                <a:solidFill>
                  <a:srgbClr val="333333"/>
                </a:solidFill>
              </a:rPr>
              <a:t>This table provides you with the information to have important conversations with management and stakeholders</a:t>
            </a:r>
          </a:p>
          <a:p>
            <a:pPr marL="342900" indent="-342900">
              <a:spcBef>
                <a:spcPts val="600"/>
              </a:spcBef>
              <a:buFont typeface="+mj-lt"/>
              <a:buAutoNum type="arabicPeriod"/>
            </a:pPr>
            <a:endParaRPr lang="en-US" dirty="0">
              <a:solidFill>
                <a:srgbClr val="333333"/>
              </a:solidFill>
            </a:endParaRPr>
          </a:p>
        </p:txBody>
      </p:sp>
      <p:pic>
        <p:nvPicPr>
          <p:cNvPr id="12" name="Picture 11">
            <a:extLst>
              <a:ext uri="{FF2B5EF4-FFF2-40B4-BE49-F238E27FC236}">
                <a16:creationId xmlns:a16="http://schemas.microsoft.com/office/drawing/2014/main" id="{4F63C549-72E5-43AB-BD3B-D7C1B14FC593}"/>
              </a:ext>
            </a:extLst>
          </p:cNvPr>
          <p:cNvPicPr>
            <a:picLocks noChangeAspect="1"/>
          </p:cNvPicPr>
          <p:nvPr/>
        </p:nvPicPr>
        <p:blipFill>
          <a:blip r:embed="rId2"/>
          <a:stretch>
            <a:fillRect/>
          </a:stretch>
        </p:blipFill>
        <p:spPr>
          <a:xfrm>
            <a:off x="5956989" y="2133600"/>
            <a:ext cx="6061263" cy="3597211"/>
          </a:xfrm>
          <a:prstGeom prst="rect">
            <a:avLst/>
          </a:prstGeom>
        </p:spPr>
      </p:pic>
    </p:spTree>
    <p:extLst>
      <p:ext uri="{BB962C8B-B14F-4D97-AF65-F5344CB8AC3E}">
        <p14:creationId xmlns:p14="http://schemas.microsoft.com/office/powerpoint/2010/main" val="13721330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E6E8AF-AA02-8A45-8B51-0888B0C66904}"/>
              </a:ext>
            </a:extLst>
          </p:cNvPr>
          <p:cNvSpPr>
            <a:spLocks noGrp="1"/>
          </p:cNvSpPr>
          <p:nvPr>
            <p:ph type="title"/>
          </p:nvPr>
        </p:nvSpPr>
        <p:spPr>
          <a:xfrm>
            <a:off x="354106" y="530021"/>
            <a:ext cx="11305288" cy="692189"/>
          </a:xfrm>
        </p:spPr>
        <p:txBody>
          <a:bodyPr/>
          <a:lstStyle/>
          <a:p>
            <a:r>
              <a:rPr lang="en-CA" dirty="0">
                <a:solidFill>
                  <a:schemeClr val="bg2">
                    <a:lumMod val="50000"/>
                  </a:schemeClr>
                </a:solidFill>
              </a:rPr>
              <a:t>Communication considerations</a:t>
            </a:r>
            <a:endParaRPr lang="en-US" dirty="0"/>
          </a:p>
        </p:txBody>
      </p:sp>
      <p:sp>
        <p:nvSpPr>
          <p:cNvPr id="4" name="TextBox 3">
            <a:extLst>
              <a:ext uri="{FF2B5EF4-FFF2-40B4-BE49-F238E27FC236}">
                <a16:creationId xmlns:a16="http://schemas.microsoft.com/office/drawing/2014/main" id="{01993762-C158-4F22-82D8-61A85A019657}"/>
              </a:ext>
            </a:extLst>
          </p:cNvPr>
          <p:cNvSpPr txBox="1"/>
          <p:nvPr/>
        </p:nvSpPr>
        <p:spPr>
          <a:xfrm>
            <a:off x="153194" y="1676400"/>
            <a:ext cx="2514600" cy="4114800"/>
          </a:xfrm>
          <a:prstGeom prst="rect">
            <a:avLst/>
          </a:prstGeom>
        </p:spPr>
        <p:txBody>
          <a:bodyPr wrap="square" lIns="0" tIns="0" rIns="0" bIns="0" numCol="1" spcCol="360000" rtlCol="0">
            <a:noAutofit/>
          </a:bodyPr>
          <a:lstStyle/>
          <a:p>
            <a:pPr marL="179388" indent="-179388" algn="l">
              <a:lnSpc>
                <a:spcPct val="110000"/>
              </a:lnSpc>
              <a:buFont typeface="Arial" panose="020B0604020202020204" pitchFamily="34" charset="0"/>
              <a:buChar char="•"/>
              <a:tabLst/>
            </a:pP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6" name="TextBox 5">
            <a:extLst>
              <a:ext uri="{FF2B5EF4-FFF2-40B4-BE49-F238E27FC236}">
                <a16:creationId xmlns:a16="http://schemas.microsoft.com/office/drawing/2014/main" id="{A81ACFB5-9C90-4BE4-BB09-9FDE73ED326B}"/>
              </a:ext>
            </a:extLst>
          </p:cNvPr>
          <p:cNvSpPr txBox="1"/>
          <p:nvPr/>
        </p:nvSpPr>
        <p:spPr>
          <a:xfrm>
            <a:off x="393403" y="1524000"/>
            <a:ext cx="6998791" cy="4724400"/>
          </a:xfrm>
          <a:prstGeom prst="rect">
            <a:avLst/>
          </a:prstGeom>
        </p:spPr>
        <p:txBody>
          <a:bodyPr wrap="square" lIns="0" tIns="0" rIns="0" bIns="0" numCol="1" spcCol="360000" rtlCol="0">
            <a:noAutofit/>
          </a:bodyPr>
          <a:lstStyle/>
          <a:p>
            <a:pPr>
              <a:lnSpc>
                <a:spcPct val="110000"/>
              </a:lnSpc>
              <a:spcBef>
                <a:spcPts val="600"/>
              </a:spcBef>
            </a:pPr>
            <a:r>
              <a:rPr lang="en-US" sz="1400" dirty="0">
                <a:latin typeface="Roboto Condensed Light" panose="02000000000000000000" pitchFamily="2" charset="0"/>
                <a:ea typeface="Roboto Condensed Light" panose="02000000000000000000" pitchFamily="2" charset="0"/>
              </a:rPr>
              <a:t>Developing an Information Security Strategy is only half the job. For the strategy to be successful, you will need to garner support from key internal stakeholders. These may include the CIO, senior executives, and business leaders. Without their support, your strategy may never get the traction it needs. When building your communication deck and planning to present to these stakeholders, consider the following:</a:t>
            </a:r>
          </a:p>
          <a:p>
            <a:pPr marL="562996" lvl="1" indent="-285750">
              <a:lnSpc>
                <a:spcPct val="110000"/>
              </a:lnSpc>
              <a:spcBef>
                <a:spcPts val="600"/>
              </a:spcBef>
              <a:buFont typeface="Arial" panose="020B0604020202020204" pitchFamily="34" charset="0"/>
              <a:buChar char="•"/>
            </a:pPr>
            <a:r>
              <a:rPr lang="en-US" sz="1400" dirty="0">
                <a:latin typeface="Roboto Condensed Light" panose="02000000000000000000" pitchFamily="2" charset="0"/>
                <a:ea typeface="Roboto Condensed Light" panose="02000000000000000000" pitchFamily="2" charset="0"/>
              </a:rPr>
              <a:t>Gaining support from stakeholders requires understanding their needs. Before presenting to a new audience, carefully consider their priorities and tailor your presentation to address them.</a:t>
            </a:r>
          </a:p>
          <a:p>
            <a:pPr marL="562996" lvl="1" indent="-285750">
              <a:lnSpc>
                <a:spcPct val="110000"/>
              </a:lnSpc>
              <a:spcBef>
                <a:spcPts val="600"/>
              </a:spcBef>
              <a:buFont typeface="Arial" panose="020B0604020202020204" pitchFamily="34" charset="0"/>
              <a:buChar char="•"/>
            </a:pPr>
            <a:r>
              <a:rPr lang="en-US" sz="1400" dirty="0">
                <a:latin typeface="Roboto Condensed Light" panose="02000000000000000000" pitchFamily="2" charset="0"/>
                <a:ea typeface="Roboto Condensed Light" panose="02000000000000000000" pitchFamily="2" charset="0"/>
              </a:rPr>
              <a:t>Use the communication deck to clarify the business context and how your initiatives that will support business goals.</a:t>
            </a:r>
          </a:p>
          <a:p>
            <a:pPr marL="562996" lvl="1" indent="-285750">
              <a:lnSpc>
                <a:spcPct val="110000"/>
              </a:lnSpc>
              <a:spcBef>
                <a:spcPts val="600"/>
              </a:spcBef>
              <a:buFont typeface="Arial" panose="020B0604020202020204" pitchFamily="34" charset="0"/>
              <a:buChar char="•"/>
            </a:pPr>
            <a:r>
              <a:rPr lang="en-US" sz="1400" dirty="0">
                <a:latin typeface="Roboto Condensed Light" panose="02000000000000000000" pitchFamily="2" charset="0"/>
                <a:ea typeface="Roboto Condensed Light" panose="02000000000000000000" pitchFamily="2" charset="0"/>
              </a:rPr>
              <a:t>When presenting to senior stakeholders, anticipate what questions they might ask and be sure to prepare answers in advance. Always be prepared to speak to any data point within the deck.</a:t>
            </a:r>
          </a:p>
          <a:p>
            <a:pPr marL="562996" lvl="1" indent="-285750">
              <a:lnSpc>
                <a:spcPct val="110000"/>
              </a:lnSpc>
              <a:spcBef>
                <a:spcPts val="600"/>
              </a:spcBef>
              <a:buFont typeface="Arial" panose="020B0604020202020204" pitchFamily="34" charset="0"/>
              <a:buChar char="•"/>
            </a:pPr>
            <a:r>
              <a:rPr lang="en-US" sz="1400" dirty="0">
                <a:latin typeface="Roboto Condensed Light" panose="02000000000000000000" pitchFamily="2" charset="0"/>
                <a:ea typeface="Roboto Condensed Light" panose="02000000000000000000" pitchFamily="2" charset="0"/>
              </a:rPr>
              <a:t>If you are going to present your strategy to a group and you anticipate that one or more members of that group may be antagonistic, seek out an opportunity to speak to them before the meeting and address their concerns one-on-one.  </a:t>
            </a:r>
          </a:p>
          <a:p>
            <a:pPr marL="562996" lvl="1" indent="-285750">
              <a:lnSpc>
                <a:spcPct val="110000"/>
              </a:lnSpc>
              <a:spcBef>
                <a:spcPts val="600"/>
              </a:spcBef>
              <a:buFont typeface="Arial" panose="020B0604020202020204" pitchFamily="34" charset="0"/>
              <a:buChar char="•"/>
            </a:pPr>
            <a:endParaRPr lang="en-US" sz="1400" dirty="0">
              <a:latin typeface="Roboto Condensed Light" panose="02000000000000000000" pitchFamily="2" charset="0"/>
              <a:ea typeface="Roboto Condensed Light" panose="02000000000000000000" pitchFamily="2" charset="0"/>
            </a:endParaRPr>
          </a:p>
          <a:p>
            <a:pPr marL="562996" lvl="1" indent="-285750">
              <a:lnSpc>
                <a:spcPct val="110000"/>
              </a:lnSpc>
              <a:spcBef>
                <a:spcPts val="600"/>
              </a:spcBef>
              <a:buFont typeface="Arial" panose="020B0604020202020204" pitchFamily="34" charset="0"/>
              <a:buChar char="•"/>
            </a:pPr>
            <a:endParaRPr lang="en-US" sz="1400" dirty="0">
              <a:latin typeface="Roboto Condensed Light" panose="02000000000000000000" pitchFamily="2" charset="0"/>
              <a:ea typeface="Roboto Condensed Light" panose="02000000000000000000" pitchFamily="2" charset="0"/>
            </a:endParaRPr>
          </a:p>
          <a:p>
            <a:pPr marL="562996" lvl="1" indent="-285750">
              <a:lnSpc>
                <a:spcPct val="110000"/>
              </a:lnSpc>
              <a:spcBef>
                <a:spcPts val="600"/>
              </a:spcBef>
              <a:buFont typeface="Arial" panose="020B0604020202020204" pitchFamily="34" charset="0"/>
              <a:buChar char="•"/>
            </a:pPr>
            <a:endParaRPr lang="en-US" sz="1400" dirty="0">
              <a:latin typeface="Roboto Condensed Light" panose="02000000000000000000" pitchFamily="2" charset="0"/>
              <a:ea typeface="Roboto Condensed Light" panose="02000000000000000000" pitchFamily="2" charset="0"/>
            </a:endParaRPr>
          </a:p>
          <a:p>
            <a:pPr marL="562996" lvl="1" indent="-285750">
              <a:lnSpc>
                <a:spcPct val="110000"/>
              </a:lnSpc>
              <a:spcBef>
                <a:spcPts val="600"/>
              </a:spcBef>
              <a:buFont typeface="Arial" panose="020B0604020202020204" pitchFamily="34" charset="0"/>
              <a:buChar char="•"/>
            </a:pPr>
            <a:endParaRPr lang="en-US" sz="1400" dirty="0">
              <a:latin typeface="Roboto Condensed Light" panose="02000000000000000000" pitchFamily="2" charset="0"/>
              <a:ea typeface="Roboto Condensed Light" panose="02000000000000000000" pitchFamily="2" charset="0"/>
            </a:endParaRPr>
          </a:p>
          <a:p>
            <a:pPr marL="285750" indent="-285750">
              <a:lnSpc>
                <a:spcPct val="110000"/>
              </a:lnSpc>
              <a:spcBef>
                <a:spcPts val="600"/>
              </a:spcBef>
              <a:buFont typeface="Arial" panose="020B0604020202020204" pitchFamily="34" charset="0"/>
              <a:buChar char="•"/>
            </a:pPr>
            <a:endParaRPr lang="en-US" sz="1400" dirty="0">
              <a:latin typeface="Roboto Condensed Light" panose="02000000000000000000" pitchFamily="2" charset="0"/>
              <a:ea typeface="Roboto Condensed Light" panose="02000000000000000000" pitchFamily="2" charset="0"/>
            </a:endParaRPr>
          </a:p>
          <a:p>
            <a:pPr>
              <a:lnSpc>
                <a:spcPct val="110000"/>
              </a:lnSpc>
            </a:pPr>
            <a:endParaRPr lang="en-CA" sz="1400" dirty="0">
              <a:latin typeface="Roboto Condensed Light" panose="02000000000000000000" pitchFamily="2" charset="0"/>
              <a:ea typeface="Roboto Condensed Light" panose="02000000000000000000" pitchFamily="2" charset="0"/>
            </a:endParaRPr>
          </a:p>
        </p:txBody>
      </p:sp>
      <p:grpSp>
        <p:nvGrpSpPr>
          <p:cNvPr id="17" name="Group 16">
            <a:extLst>
              <a:ext uri="{FF2B5EF4-FFF2-40B4-BE49-F238E27FC236}">
                <a16:creationId xmlns:a16="http://schemas.microsoft.com/office/drawing/2014/main" id="{F94D5E57-C80C-44EA-8E9F-9E6EB6F7EB53}"/>
              </a:ext>
            </a:extLst>
          </p:cNvPr>
          <p:cNvGrpSpPr/>
          <p:nvPr/>
        </p:nvGrpSpPr>
        <p:grpSpPr>
          <a:xfrm>
            <a:off x="8089602" y="1774195"/>
            <a:ext cx="3569792" cy="2947442"/>
            <a:chOff x="6219730" y="4528248"/>
            <a:chExt cx="1674204" cy="1270669"/>
          </a:xfrm>
        </p:grpSpPr>
        <p:sp>
          <p:nvSpPr>
            <p:cNvPr id="18" name="Rectangle 17">
              <a:extLst>
                <a:ext uri="{FF2B5EF4-FFF2-40B4-BE49-F238E27FC236}">
                  <a16:creationId xmlns:a16="http://schemas.microsoft.com/office/drawing/2014/main" id="{523846A9-4716-4D1A-87B7-9883998DD035}"/>
                </a:ext>
              </a:extLst>
            </p:cNvPr>
            <p:cNvSpPr/>
            <p:nvPr/>
          </p:nvSpPr>
          <p:spPr>
            <a:xfrm>
              <a:off x="6219730" y="4528248"/>
              <a:ext cx="1674204" cy="1270669"/>
            </a:xfrm>
            <a:prstGeom prst="rect">
              <a:avLst/>
            </a:prstGeom>
            <a:gradFill>
              <a:gsLst>
                <a:gs pos="0">
                  <a:srgbClr val="5D3391"/>
                </a:gs>
                <a:gs pos="100000">
                  <a:schemeClr val="accent2">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spcBef>
                  <a:spcPts val="800"/>
                </a:spcBef>
              </a:pPr>
              <a:r>
                <a:rPr lang="en-US" sz="1600" dirty="0">
                  <a:solidFill>
                    <a:schemeClr val="bg1"/>
                  </a:solidFill>
                  <a:latin typeface="Montserrat Medium" pitchFamily="2" charset="77"/>
                </a:rPr>
                <a:t>Info-Tech Insight</a:t>
              </a:r>
            </a:p>
            <a:p>
              <a:pPr>
                <a:lnSpc>
                  <a:spcPct val="110000"/>
                </a:lnSpc>
                <a:spcBef>
                  <a:spcPts val="600"/>
                </a:spcBef>
              </a:pPr>
              <a:r>
                <a:rPr lang="en-US" sz="1400" dirty="0">
                  <a:latin typeface="Roboto Condensed Light" panose="02000000000000000000" pitchFamily="2" charset="0"/>
                  <a:ea typeface="Roboto Condensed Light" panose="02000000000000000000" pitchFamily="2" charset="0"/>
                </a:rPr>
                <a:t>Reinforce the concept that a security strategy is an effort to enable the organization to achieve its core mission and goals and to protect the business only to the degree that the business demands. It is important that stakeholders understand this point.</a:t>
              </a:r>
            </a:p>
          </p:txBody>
        </p:sp>
        <p:sp>
          <p:nvSpPr>
            <p:cNvPr id="19" name="Rectangle 18">
              <a:extLst>
                <a:ext uri="{FF2B5EF4-FFF2-40B4-BE49-F238E27FC236}">
                  <a16:creationId xmlns:a16="http://schemas.microsoft.com/office/drawing/2014/main" id="{D54837A3-CC57-4027-88F8-53FF003C95A0}"/>
                </a:ext>
              </a:extLst>
            </p:cNvPr>
            <p:cNvSpPr/>
            <p:nvPr/>
          </p:nvSpPr>
          <p:spPr>
            <a:xfrm>
              <a:off x="6219730" y="4528248"/>
              <a:ext cx="1674204" cy="1270669"/>
            </a:xfrm>
            <a:prstGeom prst="rect">
              <a:avLst/>
            </a:prstGeom>
            <a:noFill/>
            <a:ln w="3175" cmpd="thinThick">
              <a:gradFill>
                <a:gsLst>
                  <a:gs pos="0">
                    <a:srgbClr val="5D3391"/>
                  </a:gs>
                  <a:gs pos="56000">
                    <a:srgbClr val="5D3391">
                      <a:alpha val="0"/>
                    </a:srgbClr>
                  </a:gs>
                  <a:gs pos="98000">
                    <a:srgbClr val="5D3391"/>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sp>
        <p:nvSpPr>
          <p:cNvPr id="13" name="Rectangle 12">
            <a:extLst>
              <a:ext uri="{FF2B5EF4-FFF2-40B4-BE49-F238E27FC236}">
                <a16:creationId xmlns:a16="http://schemas.microsoft.com/office/drawing/2014/main" id="{43074A65-5E1A-490C-AC9F-EECA902E4240}"/>
              </a:ext>
            </a:extLst>
          </p:cNvPr>
          <p:cNvSpPr/>
          <p:nvPr/>
        </p:nvSpPr>
        <p:spPr>
          <a:xfrm>
            <a:off x="915194" y="5023427"/>
            <a:ext cx="9982200" cy="1221963"/>
          </a:xfrm>
          <a:prstGeom prst="rect">
            <a:avLst/>
          </a:prstGeom>
          <a:solidFill>
            <a:schemeClr val="bg1"/>
          </a:solidFill>
          <a:ln>
            <a:noFill/>
          </a:ln>
          <a:effectLst>
            <a:outerShdw blurRad="254000" sx="105000" sy="105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1">
              <a:lnSpc>
                <a:spcPct val="110000"/>
              </a:lnSpc>
            </a:pPr>
            <a:r>
              <a:rPr lang="en-US" sz="1800" dirty="0">
                <a:solidFill>
                  <a:schemeClr val="tx1">
                    <a:lumMod val="50000"/>
                  </a:schemeClr>
                </a:solidFill>
                <a:latin typeface="Roboto Condensed Light" panose="02000000000000000000" pitchFamily="2" charset="0"/>
                <a:ea typeface="Roboto Condensed Light" panose="02000000000000000000" pitchFamily="2" charset="0"/>
              </a:rPr>
              <a:t>If you have already fully engaged your key stakeholders through the requirements gathering exercises, presenting the strategy will be significantly easier. The stakeholders will have already bought in to the business goals, allowing you to show how the security strategy supports those goals.</a:t>
            </a:r>
          </a:p>
        </p:txBody>
      </p:sp>
    </p:spTree>
    <p:extLst>
      <p:ext uri="{BB962C8B-B14F-4D97-AF65-F5344CB8AC3E}">
        <p14:creationId xmlns:p14="http://schemas.microsoft.com/office/powerpoint/2010/main" val="26429829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354106" y="544769"/>
            <a:ext cx="5742688" cy="1130188"/>
          </a:xfrm>
        </p:spPr>
        <p:txBody>
          <a:bodyPr/>
          <a:lstStyle/>
          <a:p>
            <a:r>
              <a:rPr lang="en-US" dirty="0"/>
              <a:t>Execute on your roadmap</a:t>
            </a:r>
          </a:p>
        </p:txBody>
      </p:sp>
      <p:sp>
        <p:nvSpPr>
          <p:cNvPr id="5" name="Text Placeholder 4">
            <a:extLst>
              <a:ext uri="{FF2B5EF4-FFF2-40B4-BE49-F238E27FC236}">
                <a16:creationId xmlns:a16="http://schemas.microsoft.com/office/drawing/2014/main" id="{EF339750-B68F-5E41-8400-5569775AF401}"/>
              </a:ext>
            </a:extLst>
          </p:cNvPr>
          <p:cNvSpPr>
            <a:spLocks noGrp="1"/>
          </p:cNvSpPr>
          <p:nvPr>
            <p:ph type="body" sz="quarter" idx="33"/>
          </p:nvPr>
        </p:nvSpPr>
        <p:spPr>
          <a:xfrm>
            <a:off x="354106" y="1776557"/>
            <a:ext cx="10390888" cy="3654853"/>
          </a:xfrm>
          <a:prstGeom prst="rect">
            <a:avLst/>
          </a:prstGeom>
        </p:spPr>
        <p:txBody>
          <a:bodyPr lIns="0" tIns="0" rIns="0" bIns="0" numCol="1" spcCol="292608" anchor="t"/>
          <a:lstStyle/>
          <a:p>
            <a:pPr marL="263525" indent="-263525">
              <a:buFont typeface="+mj-lt"/>
              <a:buAutoNum type="arabicPeriod"/>
            </a:pPr>
            <a:r>
              <a:rPr lang="en-US" sz="1600" dirty="0">
                <a:solidFill>
                  <a:schemeClr val="tx1">
                    <a:lumMod val="50000"/>
                  </a:schemeClr>
                </a:solidFill>
                <a:latin typeface="Roboto Condensed Light"/>
                <a:ea typeface="Roboto Condensed Light"/>
              </a:rPr>
              <a:t>Executing on your information security roadmap will require coordinated effort by multiple teams within your organization. To ensure success, consider the following recommendations:</a:t>
            </a:r>
          </a:p>
          <a:p>
            <a:pPr marL="792162" lvl="1" indent="-342900">
              <a:buFont typeface="+mj-lt"/>
              <a:buAutoNum type="alphaLcParenR"/>
            </a:pPr>
            <a:r>
              <a:rPr lang="en-US" sz="1600" dirty="0">
                <a:solidFill>
                  <a:schemeClr val="tx1">
                    <a:lumMod val="50000"/>
                  </a:schemeClr>
                </a:solidFill>
                <a:latin typeface="Roboto Condensed Light"/>
                <a:ea typeface="Roboto Condensed Light"/>
              </a:rPr>
              <a:t>If you have a project management office, leverage them to help apply formal project management methodologies to your initiatives.</a:t>
            </a:r>
          </a:p>
          <a:p>
            <a:pPr marL="792162" lvl="1" indent="-342900">
              <a:buFont typeface="+mj-lt"/>
              <a:buAutoNum type="alphaLcParenR"/>
            </a:pPr>
            <a:r>
              <a:rPr lang="en-US" sz="1600" dirty="0">
                <a:solidFill>
                  <a:schemeClr val="tx1">
                    <a:lumMod val="50000"/>
                  </a:schemeClr>
                </a:solidFill>
                <a:latin typeface="Roboto Condensed Light"/>
                <a:ea typeface="Roboto Condensed Light"/>
              </a:rPr>
              <a:t>Develop a process to track the tasks on your strategy task list. Because these will not be managed as formal initiatives, it will be easy to lose track of them.</a:t>
            </a:r>
          </a:p>
          <a:p>
            <a:pPr marL="792162" lvl="1" indent="-342900">
              <a:buFont typeface="+mj-lt"/>
              <a:buAutoNum type="alphaLcParenR"/>
            </a:pPr>
            <a:r>
              <a:rPr lang="en-US" sz="1600" dirty="0">
                <a:solidFill>
                  <a:schemeClr val="tx1">
                    <a:lumMod val="50000"/>
                  </a:schemeClr>
                </a:solidFill>
                <a:latin typeface="Roboto Condensed Light"/>
                <a:ea typeface="Roboto Condensed Light"/>
              </a:rPr>
              <a:t>Develop a schedule for regular reporting of progress on the roadmap to senior management. This will help hold yourself and others accountable for moving the project forward.</a:t>
            </a:r>
          </a:p>
          <a:p>
            <a:pPr marL="263525" indent="-263525">
              <a:buFont typeface="+mj-lt"/>
              <a:buAutoNum type="arabicPeriod"/>
            </a:pPr>
            <a:r>
              <a:rPr lang="en-US" sz="1600" dirty="0">
                <a:solidFill>
                  <a:schemeClr val="tx1">
                    <a:lumMod val="50000"/>
                  </a:schemeClr>
                </a:solidFill>
                <a:latin typeface="Roboto Condensed Light"/>
                <a:ea typeface="Roboto Condensed Light"/>
              </a:rPr>
              <a:t>Plan to review and update the strategy and roadmap on a regular basis. You may need to add, change, or remove initiatives as priorities shift.</a:t>
            </a:r>
          </a:p>
          <a:p>
            <a:pPr marL="177800" indent="-177800">
              <a:buFont typeface="+mj-lt"/>
              <a:buAutoNum type="arabicPeriod"/>
            </a:pPr>
            <a:endParaRPr lang="en-US" dirty="0">
              <a:solidFill>
                <a:schemeClr val="tx1">
                  <a:lumMod val="50000"/>
                </a:schemeClr>
              </a:solidFill>
              <a:latin typeface="Roboto Condensed Light"/>
              <a:ea typeface="Roboto Condensed Light"/>
            </a:endParaRPr>
          </a:p>
        </p:txBody>
      </p:sp>
      <p:grpSp>
        <p:nvGrpSpPr>
          <p:cNvPr id="11" name="Group 10">
            <a:extLst>
              <a:ext uri="{FF2B5EF4-FFF2-40B4-BE49-F238E27FC236}">
                <a16:creationId xmlns:a16="http://schemas.microsoft.com/office/drawing/2014/main" id="{132AFDC2-2F78-4B40-A0FD-C359A4751F7E}"/>
              </a:ext>
            </a:extLst>
          </p:cNvPr>
          <p:cNvGrpSpPr/>
          <p:nvPr/>
        </p:nvGrpSpPr>
        <p:grpSpPr>
          <a:xfrm>
            <a:off x="457994" y="5105400"/>
            <a:ext cx="9144000" cy="1447800"/>
            <a:chOff x="6353842" y="3127248"/>
            <a:chExt cx="3887438" cy="1664208"/>
          </a:xfrm>
        </p:grpSpPr>
        <p:sp>
          <p:nvSpPr>
            <p:cNvPr id="12" name="Rectangle 11">
              <a:extLst>
                <a:ext uri="{FF2B5EF4-FFF2-40B4-BE49-F238E27FC236}">
                  <a16:creationId xmlns:a16="http://schemas.microsoft.com/office/drawing/2014/main" id="{328F2F99-65A6-4E33-8F51-0C077B505B99}"/>
                </a:ext>
              </a:extLst>
            </p:cNvPr>
            <p:cNvSpPr/>
            <p:nvPr/>
          </p:nvSpPr>
          <p:spPr>
            <a:xfrm>
              <a:off x="6353842" y="3127248"/>
              <a:ext cx="3887438" cy="1664208"/>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spcBef>
                  <a:spcPts val="800"/>
                </a:spcBef>
              </a:pPr>
              <a:r>
                <a:rPr lang="en-US" sz="1800" dirty="0">
                  <a:solidFill>
                    <a:schemeClr val="bg1"/>
                  </a:solidFill>
                  <a:latin typeface="Montserrat Medium" pitchFamily="2" charset="77"/>
                </a:rPr>
                <a:t>Info-Tech Insight</a:t>
              </a:r>
            </a:p>
            <a:p>
              <a:pPr>
                <a:lnSpc>
                  <a:spcPts val="1800"/>
                </a:lnSpc>
                <a:spcBef>
                  <a:spcPts val="800"/>
                </a:spcBef>
              </a:pPr>
              <a:r>
                <a:rPr lang="en-US" sz="1600" dirty="0">
                  <a:solidFill>
                    <a:schemeClr val="bg1"/>
                  </a:solidFill>
                  <a:latin typeface="Roboto Condensed Light" panose="02000000000000000000" pitchFamily="2" charset="0"/>
                  <a:ea typeface="Roboto Condensed Light" panose="02000000000000000000" pitchFamily="2" charset="0"/>
                </a:rPr>
                <a:t>Info-Tech has many resources that can help you quickly and effectively implement most of your initiatives. Talk to your account manager to learn more about how we can help your strategy succeed. </a:t>
              </a:r>
            </a:p>
          </p:txBody>
        </p:sp>
        <p:sp>
          <p:nvSpPr>
            <p:cNvPr id="13" name="Rectangle 12">
              <a:extLst>
                <a:ext uri="{FF2B5EF4-FFF2-40B4-BE49-F238E27FC236}">
                  <a16:creationId xmlns:a16="http://schemas.microsoft.com/office/drawing/2014/main" id="{BBCB5916-3CA6-48FF-90F2-29DFB74AC312}"/>
                </a:ext>
              </a:extLst>
            </p:cNvPr>
            <p:cNvSpPr/>
            <p:nvPr/>
          </p:nvSpPr>
          <p:spPr>
            <a:xfrm>
              <a:off x="6353842" y="3127248"/>
              <a:ext cx="3887438" cy="1664208"/>
            </a:xfrm>
            <a:prstGeom prst="rect">
              <a:avLst/>
            </a:prstGeom>
            <a:noFill/>
            <a:ln w="3175" cmpd="thinThick">
              <a:gradFill>
                <a:gsLst>
                  <a:gs pos="0">
                    <a:srgbClr val="2576B7"/>
                  </a:gs>
                  <a:gs pos="47000">
                    <a:srgbClr val="2576B7">
                      <a:alpha val="0"/>
                    </a:srgbClr>
                  </a:gs>
                  <a:gs pos="100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41812367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 name="Group 101">
            <a:extLst>
              <a:ext uri="{FF2B5EF4-FFF2-40B4-BE49-F238E27FC236}">
                <a16:creationId xmlns:a16="http://schemas.microsoft.com/office/drawing/2014/main" id="{E05C1A53-7999-EB42-85FC-4D4C591F6E24}"/>
              </a:ext>
            </a:extLst>
          </p:cNvPr>
          <p:cNvGrpSpPr/>
          <p:nvPr/>
        </p:nvGrpSpPr>
        <p:grpSpPr>
          <a:xfrm>
            <a:off x="5744192" y="1553870"/>
            <a:ext cx="5686603" cy="4923130"/>
            <a:chOff x="11483619" y="3107740"/>
            <a:chExt cx="11373206" cy="9846260"/>
          </a:xfrm>
        </p:grpSpPr>
        <p:sp>
          <p:nvSpPr>
            <p:cNvPr id="5" name="Freeform 1">
              <a:extLst>
                <a:ext uri="{FF2B5EF4-FFF2-40B4-BE49-F238E27FC236}">
                  <a16:creationId xmlns:a16="http://schemas.microsoft.com/office/drawing/2014/main" id="{5DA4866D-7A3E-E24E-836A-B09448A192B6}"/>
                </a:ext>
              </a:extLst>
            </p:cNvPr>
            <p:cNvSpPr>
              <a:spLocks noChangeArrowheads="1"/>
            </p:cNvSpPr>
            <p:nvPr/>
          </p:nvSpPr>
          <p:spPr bwMode="auto">
            <a:xfrm>
              <a:off x="19866294" y="11865918"/>
              <a:ext cx="1728944" cy="996844"/>
            </a:xfrm>
            <a:custGeom>
              <a:avLst/>
              <a:gdLst>
                <a:gd name="T0" fmla="*/ 2318 w 2821"/>
                <a:gd name="T1" fmla="*/ 1338 h 1629"/>
                <a:gd name="T2" fmla="*/ 2318 w 2821"/>
                <a:gd name="T3" fmla="*/ 1338 h 1629"/>
                <a:gd name="T4" fmla="*/ 501 w 2821"/>
                <a:gd name="T5" fmla="*/ 1338 h 1629"/>
                <a:gd name="T6" fmla="*/ 501 w 2821"/>
                <a:gd name="T7" fmla="*/ 1338 h 1629"/>
                <a:gd name="T8" fmla="*/ 501 w 2821"/>
                <a:gd name="T9" fmla="*/ 290 h 1629"/>
                <a:gd name="T10" fmla="*/ 501 w 2821"/>
                <a:gd name="T11" fmla="*/ 290 h 1629"/>
                <a:gd name="T12" fmla="*/ 2318 w 2821"/>
                <a:gd name="T13" fmla="*/ 290 h 1629"/>
                <a:gd name="T14" fmla="*/ 2318 w 2821"/>
                <a:gd name="T15" fmla="*/ 290 h 1629"/>
                <a:gd name="T16" fmla="*/ 2318 w 2821"/>
                <a:gd name="T17" fmla="*/ 1338 h 1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21" h="1629">
                  <a:moveTo>
                    <a:pt x="2318" y="1338"/>
                  </a:moveTo>
                  <a:lnTo>
                    <a:pt x="2318" y="1338"/>
                  </a:lnTo>
                  <a:cubicBezTo>
                    <a:pt x="1816" y="1628"/>
                    <a:pt x="1003" y="1628"/>
                    <a:pt x="501" y="1338"/>
                  </a:cubicBezTo>
                  <a:lnTo>
                    <a:pt x="501" y="1338"/>
                  </a:lnTo>
                  <a:cubicBezTo>
                    <a:pt x="0" y="1048"/>
                    <a:pt x="0" y="579"/>
                    <a:pt x="501" y="290"/>
                  </a:cubicBezTo>
                  <a:lnTo>
                    <a:pt x="501" y="290"/>
                  </a:lnTo>
                  <a:cubicBezTo>
                    <a:pt x="1003" y="0"/>
                    <a:pt x="1816" y="0"/>
                    <a:pt x="2318" y="290"/>
                  </a:cubicBezTo>
                  <a:lnTo>
                    <a:pt x="2318" y="290"/>
                  </a:lnTo>
                  <a:cubicBezTo>
                    <a:pt x="2820" y="579"/>
                    <a:pt x="2820" y="1048"/>
                    <a:pt x="2318" y="1338"/>
                  </a:cubicBezTo>
                </a:path>
              </a:pathLst>
            </a:custGeom>
            <a:solidFill>
              <a:schemeClr val="bg1">
                <a:lumMod val="95000"/>
              </a:schemeClr>
            </a:solidFill>
            <a:ln>
              <a:noFill/>
            </a:ln>
            <a:effectLst/>
          </p:spPr>
          <p:txBody>
            <a:bodyPr wrap="none" anchor="ctr"/>
            <a:lstStyle/>
            <a:p>
              <a:endParaRPr lang="en-US" sz="3266" dirty="0">
                <a:latin typeface="Arial" panose="020B0604020202020204" pitchFamily="34" charset="0"/>
              </a:endParaRPr>
            </a:p>
          </p:txBody>
        </p:sp>
        <p:sp>
          <p:nvSpPr>
            <p:cNvPr id="6" name="Freeform 2">
              <a:extLst>
                <a:ext uri="{FF2B5EF4-FFF2-40B4-BE49-F238E27FC236}">
                  <a16:creationId xmlns:a16="http://schemas.microsoft.com/office/drawing/2014/main" id="{658A93BA-B285-7A43-A5DA-2A913D71325A}"/>
                </a:ext>
              </a:extLst>
            </p:cNvPr>
            <p:cNvSpPr>
              <a:spLocks noChangeArrowheads="1"/>
            </p:cNvSpPr>
            <p:nvPr/>
          </p:nvSpPr>
          <p:spPr bwMode="auto">
            <a:xfrm>
              <a:off x="16000484" y="9769575"/>
              <a:ext cx="4597910" cy="2636639"/>
            </a:xfrm>
            <a:custGeom>
              <a:avLst/>
              <a:gdLst>
                <a:gd name="T0" fmla="*/ 4317 w 7504"/>
                <a:gd name="T1" fmla="*/ 4214 h 4304"/>
                <a:gd name="T2" fmla="*/ 152 w 7504"/>
                <a:gd name="T3" fmla="*/ 1839 h 4304"/>
                <a:gd name="T4" fmla="*/ 152 w 7504"/>
                <a:gd name="T5" fmla="*/ 1839 h 4304"/>
                <a:gd name="T6" fmla="*/ 195 w 7504"/>
                <a:gd name="T7" fmla="*/ 1496 h 4304"/>
                <a:gd name="T8" fmla="*/ 2591 w 7504"/>
                <a:gd name="T9" fmla="*/ 112 h 4304"/>
                <a:gd name="T10" fmla="*/ 2591 w 7504"/>
                <a:gd name="T11" fmla="*/ 112 h 4304"/>
                <a:gd name="T12" fmla="*/ 3186 w 7504"/>
                <a:gd name="T13" fmla="*/ 87 h 4304"/>
                <a:gd name="T14" fmla="*/ 7351 w 7504"/>
                <a:gd name="T15" fmla="*/ 2463 h 4304"/>
                <a:gd name="T16" fmla="*/ 7351 w 7504"/>
                <a:gd name="T17" fmla="*/ 2463 h 4304"/>
                <a:gd name="T18" fmla="*/ 7308 w 7504"/>
                <a:gd name="T19" fmla="*/ 2806 h 4304"/>
                <a:gd name="T20" fmla="*/ 4912 w 7504"/>
                <a:gd name="T21" fmla="*/ 4190 h 4304"/>
                <a:gd name="T22" fmla="*/ 4912 w 7504"/>
                <a:gd name="T23" fmla="*/ 4190 h 4304"/>
                <a:gd name="T24" fmla="*/ 4317 w 7504"/>
                <a:gd name="T25" fmla="*/ 4214 h 4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04" h="4304">
                  <a:moveTo>
                    <a:pt x="4317" y="4214"/>
                  </a:moveTo>
                  <a:lnTo>
                    <a:pt x="152" y="1839"/>
                  </a:lnTo>
                  <a:lnTo>
                    <a:pt x="152" y="1839"/>
                  </a:lnTo>
                  <a:cubicBezTo>
                    <a:pt x="0" y="1751"/>
                    <a:pt x="20" y="1597"/>
                    <a:pt x="195" y="1496"/>
                  </a:cubicBezTo>
                  <a:lnTo>
                    <a:pt x="2591" y="112"/>
                  </a:lnTo>
                  <a:lnTo>
                    <a:pt x="2591" y="112"/>
                  </a:lnTo>
                  <a:cubicBezTo>
                    <a:pt x="2767" y="10"/>
                    <a:pt x="3033" y="0"/>
                    <a:pt x="3186" y="87"/>
                  </a:cubicBezTo>
                  <a:lnTo>
                    <a:pt x="7351" y="2463"/>
                  </a:lnTo>
                  <a:lnTo>
                    <a:pt x="7351" y="2463"/>
                  </a:lnTo>
                  <a:cubicBezTo>
                    <a:pt x="7503" y="2550"/>
                    <a:pt x="7484" y="2704"/>
                    <a:pt x="7308" y="2806"/>
                  </a:cubicBezTo>
                  <a:lnTo>
                    <a:pt x="4912" y="4190"/>
                  </a:lnTo>
                  <a:lnTo>
                    <a:pt x="4912" y="4190"/>
                  </a:lnTo>
                  <a:cubicBezTo>
                    <a:pt x="4735" y="4291"/>
                    <a:pt x="4470" y="4303"/>
                    <a:pt x="4317" y="4214"/>
                  </a:cubicBezTo>
                </a:path>
              </a:pathLst>
            </a:custGeom>
            <a:solidFill>
              <a:schemeClr val="bg1">
                <a:lumMod val="95000"/>
              </a:schemeClr>
            </a:solidFill>
            <a:ln>
              <a:noFill/>
            </a:ln>
            <a:effectLst/>
          </p:spPr>
          <p:txBody>
            <a:bodyPr wrap="none" anchor="ctr"/>
            <a:lstStyle/>
            <a:p>
              <a:endParaRPr lang="en-US" sz="3266" dirty="0">
                <a:latin typeface="Arial" panose="020B0604020202020204" pitchFamily="34" charset="0"/>
              </a:endParaRPr>
            </a:p>
          </p:txBody>
        </p:sp>
        <p:sp>
          <p:nvSpPr>
            <p:cNvPr id="7" name="Freeform 3">
              <a:extLst>
                <a:ext uri="{FF2B5EF4-FFF2-40B4-BE49-F238E27FC236}">
                  <a16:creationId xmlns:a16="http://schemas.microsoft.com/office/drawing/2014/main" id="{329CFAEE-DDFA-BC46-A0F7-18D6C9D93E2F}"/>
                </a:ext>
              </a:extLst>
            </p:cNvPr>
            <p:cNvSpPr>
              <a:spLocks noChangeArrowheads="1"/>
            </p:cNvSpPr>
            <p:nvPr/>
          </p:nvSpPr>
          <p:spPr bwMode="auto">
            <a:xfrm>
              <a:off x="15865411" y="3901974"/>
              <a:ext cx="4870759" cy="8004469"/>
            </a:xfrm>
            <a:custGeom>
              <a:avLst/>
              <a:gdLst>
                <a:gd name="T0" fmla="*/ 7941 w 7949"/>
                <a:gd name="T1" fmla="*/ 11241 h 13068"/>
                <a:gd name="T2" fmla="*/ 7941 w 7949"/>
                <a:gd name="T3" fmla="*/ 11241 h 13068"/>
                <a:gd name="T4" fmla="*/ 7941 w 7949"/>
                <a:gd name="T5" fmla="*/ 1517 h 13068"/>
                <a:gd name="T6" fmla="*/ 4075 w 7949"/>
                <a:gd name="T7" fmla="*/ 506 h 13068"/>
                <a:gd name="T8" fmla="*/ 3363 w 7949"/>
                <a:gd name="T9" fmla="*/ 95 h 13068"/>
                <a:gd name="T10" fmla="*/ 3363 w 7949"/>
                <a:gd name="T11" fmla="*/ 95 h 13068"/>
                <a:gd name="T12" fmla="*/ 2726 w 7949"/>
                <a:gd name="T13" fmla="*/ 121 h 13068"/>
                <a:gd name="T14" fmla="*/ 2062 w 7949"/>
                <a:gd name="T15" fmla="*/ 504 h 13068"/>
                <a:gd name="T16" fmla="*/ 0 w 7949"/>
                <a:gd name="T17" fmla="*/ 503 h 13068"/>
                <a:gd name="T18" fmla="*/ 611 w 7949"/>
                <a:gd name="T19" fmla="*/ 9890 h 13068"/>
                <a:gd name="T20" fmla="*/ 611 w 7949"/>
                <a:gd name="T21" fmla="*/ 9890 h 13068"/>
                <a:gd name="T22" fmla="*/ 720 w 7949"/>
                <a:gd name="T23" fmla="*/ 10061 h 13068"/>
                <a:gd name="T24" fmla="*/ 4577 w 7949"/>
                <a:gd name="T25" fmla="*/ 12972 h 13068"/>
                <a:gd name="T26" fmla="*/ 4577 w 7949"/>
                <a:gd name="T27" fmla="*/ 12972 h 13068"/>
                <a:gd name="T28" fmla="*/ 5215 w 7949"/>
                <a:gd name="T29" fmla="*/ 12946 h 13068"/>
                <a:gd name="T30" fmla="*/ 7786 w 7949"/>
                <a:gd name="T31" fmla="*/ 11461 h 13068"/>
                <a:gd name="T32" fmla="*/ 7786 w 7949"/>
                <a:gd name="T33" fmla="*/ 11461 h 13068"/>
                <a:gd name="T34" fmla="*/ 7941 w 7949"/>
                <a:gd name="T35" fmla="*/ 11241 h 13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49" h="13068">
                  <a:moveTo>
                    <a:pt x="7941" y="11241"/>
                  </a:moveTo>
                  <a:lnTo>
                    <a:pt x="7941" y="11241"/>
                  </a:lnTo>
                  <a:lnTo>
                    <a:pt x="7941" y="1517"/>
                  </a:lnTo>
                  <a:lnTo>
                    <a:pt x="4075" y="506"/>
                  </a:lnTo>
                  <a:lnTo>
                    <a:pt x="3363" y="95"/>
                  </a:lnTo>
                  <a:lnTo>
                    <a:pt x="3363" y="95"/>
                  </a:lnTo>
                  <a:cubicBezTo>
                    <a:pt x="3200" y="0"/>
                    <a:pt x="2914" y="12"/>
                    <a:pt x="2726" y="121"/>
                  </a:cubicBezTo>
                  <a:lnTo>
                    <a:pt x="2062" y="504"/>
                  </a:lnTo>
                  <a:lnTo>
                    <a:pt x="0" y="503"/>
                  </a:lnTo>
                  <a:lnTo>
                    <a:pt x="611" y="9890"/>
                  </a:lnTo>
                  <a:lnTo>
                    <a:pt x="611" y="9890"/>
                  </a:lnTo>
                  <a:cubicBezTo>
                    <a:pt x="606" y="9954"/>
                    <a:pt x="642" y="10016"/>
                    <a:pt x="720" y="10061"/>
                  </a:cubicBezTo>
                  <a:lnTo>
                    <a:pt x="4577" y="12972"/>
                  </a:lnTo>
                  <a:lnTo>
                    <a:pt x="4577" y="12972"/>
                  </a:lnTo>
                  <a:cubicBezTo>
                    <a:pt x="4741" y="13067"/>
                    <a:pt x="5026" y="13055"/>
                    <a:pt x="5215" y="12946"/>
                  </a:cubicBezTo>
                  <a:lnTo>
                    <a:pt x="7786" y="11461"/>
                  </a:lnTo>
                  <a:lnTo>
                    <a:pt x="7786" y="11461"/>
                  </a:lnTo>
                  <a:cubicBezTo>
                    <a:pt x="7895" y="11398"/>
                    <a:pt x="7948" y="11317"/>
                    <a:pt x="7941" y="11241"/>
                  </a:cubicBezTo>
                </a:path>
              </a:pathLst>
            </a:custGeom>
            <a:solidFill>
              <a:schemeClr val="accent1">
                <a:lumMod val="75000"/>
              </a:schemeClr>
            </a:solidFill>
            <a:ln>
              <a:noFill/>
            </a:ln>
            <a:effectLst/>
          </p:spPr>
          <p:txBody>
            <a:bodyPr wrap="none" anchor="ctr"/>
            <a:lstStyle/>
            <a:p>
              <a:endParaRPr lang="en-US" sz="3266" dirty="0">
                <a:latin typeface="Arial" panose="020B0604020202020204" pitchFamily="34" charset="0"/>
              </a:endParaRPr>
            </a:p>
          </p:txBody>
        </p:sp>
        <p:sp>
          <p:nvSpPr>
            <p:cNvPr id="8" name="Freeform 4">
              <a:extLst>
                <a:ext uri="{FF2B5EF4-FFF2-40B4-BE49-F238E27FC236}">
                  <a16:creationId xmlns:a16="http://schemas.microsoft.com/office/drawing/2014/main" id="{2DEF643A-F216-1847-9695-97BF37B9996A}"/>
                </a:ext>
              </a:extLst>
            </p:cNvPr>
            <p:cNvSpPr>
              <a:spLocks noChangeArrowheads="1"/>
            </p:cNvSpPr>
            <p:nvPr/>
          </p:nvSpPr>
          <p:spPr bwMode="auto">
            <a:xfrm>
              <a:off x="15862710" y="3920885"/>
              <a:ext cx="3017546" cy="7969349"/>
            </a:xfrm>
            <a:custGeom>
              <a:avLst/>
              <a:gdLst>
                <a:gd name="T0" fmla="*/ 3071 w 4924"/>
                <a:gd name="T1" fmla="*/ 0 h 13008"/>
                <a:gd name="T2" fmla="*/ 3071 w 4924"/>
                <a:gd name="T3" fmla="*/ 0 h 13008"/>
                <a:gd name="T4" fmla="*/ 2730 w 4924"/>
                <a:gd name="T5" fmla="*/ 90 h 13008"/>
                <a:gd name="T6" fmla="*/ 2066 w 4924"/>
                <a:gd name="T7" fmla="*/ 473 h 13008"/>
                <a:gd name="T8" fmla="*/ 4 w 4924"/>
                <a:gd name="T9" fmla="*/ 472 h 13008"/>
                <a:gd name="T10" fmla="*/ 4 w 4924"/>
                <a:gd name="T11" fmla="*/ 10222 h 13008"/>
                <a:gd name="T12" fmla="*/ 4 w 4924"/>
                <a:gd name="T13" fmla="*/ 10222 h 13008"/>
                <a:gd name="T14" fmla="*/ 113 w 4924"/>
                <a:gd name="T15" fmla="*/ 10393 h 13008"/>
                <a:gd name="T16" fmla="*/ 4581 w 4924"/>
                <a:gd name="T17" fmla="*/ 12941 h 13008"/>
                <a:gd name="T18" fmla="*/ 4581 w 4924"/>
                <a:gd name="T19" fmla="*/ 12941 h 13008"/>
                <a:gd name="T20" fmla="*/ 4877 w 4924"/>
                <a:gd name="T21" fmla="*/ 13004 h 13008"/>
                <a:gd name="T22" fmla="*/ 4923 w 4924"/>
                <a:gd name="T23" fmla="*/ 3193 h 13008"/>
                <a:gd name="T24" fmla="*/ 3071 w 4924"/>
                <a:gd name="T25" fmla="*/ 0 h 13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24" h="13008">
                  <a:moveTo>
                    <a:pt x="3071" y="0"/>
                  </a:moveTo>
                  <a:lnTo>
                    <a:pt x="3071" y="0"/>
                  </a:lnTo>
                  <a:cubicBezTo>
                    <a:pt x="2952" y="3"/>
                    <a:pt x="2828" y="33"/>
                    <a:pt x="2730" y="90"/>
                  </a:cubicBezTo>
                  <a:lnTo>
                    <a:pt x="2066" y="473"/>
                  </a:lnTo>
                  <a:lnTo>
                    <a:pt x="4" y="472"/>
                  </a:lnTo>
                  <a:lnTo>
                    <a:pt x="4" y="10222"/>
                  </a:lnTo>
                  <a:lnTo>
                    <a:pt x="4" y="10222"/>
                  </a:lnTo>
                  <a:cubicBezTo>
                    <a:pt x="0" y="10286"/>
                    <a:pt x="35" y="10348"/>
                    <a:pt x="113" y="10393"/>
                  </a:cubicBezTo>
                  <a:lnTo>
                    <a:pt x="4581" y="12941"/>
                  </a:lnTo>
                  <a:lnTo>
                    <a:pt x="4581" y="12941"/>
                  </a:lnTo>
                  <a:cubicBezTo>
                    <a:pt x="4660" y="12986"/>
                    <a:pt x="4766" y="13007"/>
                    <a:pt x="4877" y="13004"/>
                  </a:cubicBezTo>
                  <a:lnTo>
                    <a:pt x="4923" y="3193"/>
                  </a:lnTo>
                  <a:lnTo>
                    <a:pt x="3071" y="0"/>
                  </a:lnTo>
                </a:path>
              </a:pathLst>
            </a:custGeom>
            <a:solidFill>
              <a:schemeClr val="accent1">
                <a:lumMod val="60000"/>
                <a:lumOff val="40000"/>
              </a:schemeClr>
            </a:solidFill>
            <a:ln>
              <a:noFill/>
            </a:ln>
            <a:effectLst/>
          </p:spPr>
          <p:txBody>
            <a:bodyPr wrap="none" anchor="ctr"/>
            <a:lstStyle/>
            <a:p>
              <a:endParaRPr lang="en-US" sz="3266" dirty="0">
                <a:latin typeface="Arial" panose="020B0604020202020204" pitchFamily="34" charset="0"/>
              </a:endParaRPr>
            </a:p>
          </p:txBody>
        </p:sp>
        <p:sp>
          <p:nvSpPr>
            <p:cNvPr id="9" name="Freeform 5">
              <a:extLst>
                <a:ext uri="{FF2B5EF4-FFF2-40B4-BE49-F238E27FC236}">
                  <a16:creationId xmlns:a16="http://schemas.microsoft.com/office/drawing/2014/main" id="{5C772028-7C77-F64B-AF4D-D45CD3BB871C}"/>
                </a:ext>
              </a:extLst>
            </p:cNvPr>
            <p:cNvSpPr>
              <a:spLocks noChangeArrowheads="1"/>
            </p:cNvSpPr>
            <p:nvPr/>
          </p:nvSpPr>
          <p:spPr bwMode="auto">
            <a:xfrm>
              <a:off x="18696555" y="5806513"/>
              <a:ext cx="313371" cy="6091824"/>
            </a:xfrm>
            <a:custGeom>
              <a:avLst/>
              <a:gdLst>
                <a:gd name="T0" fmla="*/ 0 w 510"/>
                <a:gd name="T1" fmla="*/ 9883 h 9944"/>
                <a:gd name="T2" fmla="*/ 0 w 510"/>
                <a:gd name="T3" fmla="*/ 9883 h 9944"/>
                <a:gd name="T4" fmla="*/ 509 w 510"/>
                <a:gd name="T5" fmla="*/ 9878 h 9944"/>
                <a:gd name="T6" fmla="*/ 509 w 510"/>
                <a:gd name="T7" fmla="*/ 0 h 9944"/>
                <a:gd name="T8" fmla="*/ 0 w 510"/>
                <a:gd name="T9" fmla="*/ 0 h 9944"/>
                <a:gd name="T10" fmla="*/ 0 w 510"/>
                <a:gd name="T11" fmla="*/ 9883 h 9944"/>
              </a:gdLst>
              <a:ahLst/>
              <a:cxnLst>
                <a:cxn ang="0">
                  <a:pos x="T0" y="T1"/>
                </a:cxn>
                <a:cxn ang="0">
                  <a:pos x="T2" y="T3"/>
                </a:cxn>
                <a:cxn ang="0">
                  <a:pos x="T4" y="T5"/>
                </a:cxn>
                <a:cxn ang="0">
                  <a:pos x="T6" y="T7"/>
                </a:cxn>
                <a:cxn ang="0">
                  <a:pos x="T8" y="T9"/>
                </a:cxn>
                <a:cxn ang="0">
                  <a:pos x="T10" y="T11"/>
                </a:cxn>
              </a:cxnLst>
              <a:rect l="0" t="0" r="r" b="b"/>
              <a:pathLst>
                <a:path w="510" h="9944">
                  <a:moveTo>
                    <a:pt x="0" y="9883"/>
                  </a:moveTo>
                  <a:lnTo>
                    <a:pt x="0" y="9883"/>
                  </a:lnTo>
                  <a:cubicBezTo>
                    <a:pt x="141" y="9943"/>
                    <a:pt x="344" y="9940"/>
                    <a:pt x="509" y="9878"/>
                  </a:cubicBezTo>
                  <a:lnTo>
                    <a:pt x="509" y="0"/>
                  </a:lnTo>
                  <a:lnTo>
                    <a:pt x="0" y="0"/>
                  </a:lnTo>
                  <a:lnTo>
                    <a:pt x="0" y="9883"/>
                  </a:lnTo>
                </a:path>
              </a:pathLst>
            </a:custGeom>
            <a:solidFill>
              <a:schemeClr val="accent1"/>
            </a:solidFill>
            <a:ln>
              <a:noFill/>
            </a:ln>
            <a:effectLst/>
          </p:spPr>
          <p:txBody>
            <a:bodyPr wrap="none" anchor="ctr"/>
            <a:lstStyle/>
            <a:p>
              <a:endParaRPr lang="en-US" sz="3266" dirty="0">
                <a:latin typeface="Arial" panose="020B0604020202020204" pitchFamily="34" charset="0"/>
              </a:endParaRPr>
            </a:p>
          </p:txBody>
        </p:sp>
        <p:sp>
          <p:nvSpPr>
            <p:cNvPr id="10" name="Freeform 6">
              <a:extLst>
                <a:ext uri="{FF2B5EF4-FFF2-40B4-BE49-F238E27FC236}">
                  <a16:creationId xmlns:a16="http://schemas.microsoft.com/office/drawing/2014/main" id="{E22741DA-1794-CB4E-B73D-F08E28943E11}"/>
                </a:ext>
              </a:extLst>
            </p:cNvPr>
            <p:cNvSpPr>
              <a:spLocks noChangeArrowheads="1"/>
            </p:cNvSpPr>
            <p:nvPr/>
          </p:nvSpPr>
          <p:spPr bwMode="auto">
            <a:xfrm>
              <a:off x="15832993" y="3107740"/>
              <a:ext cx="4932892" cy="2828445"/>
            </a:xfrm>
            <a:custGeom>
              <a:avLst/>
              <a:gdLst>
                <a:gd name="T0" fmla="*/ 4631 w 8050"/>
                <a:gd name="T1" fmla="*/ 4522 h 4617"/>
                <a:gd name="T2" fmla="*/ 163 w 8050"/>
                <a:gd name="T3" fmla="*/ 1974 h 4617"/>
                <a:gd name="T4" fmla="*/ 163 w 8050"/>
                <a:gd name="T5" fmla="*/ 1974 h 4617"/>
                <a:gd name="T6" fmla="*/ 209 w 8050"/>
                <a:gd name="T7" fmla="*/ 1605 h 4617"/>
                <a:gd name="T8" fmla="*/ 2780 w 8050"/>
                <a:gd name="T9" fmla="*/ 121 h 4617"/>
                <a:gd name="T10" fmla="*/ 2780 w 8050"/>
                <a:gd name="T11" fmla="*/ 121 h 4617"/>
                <a:gd name="T12" fmla="*/ 3417 w 8050"/>
                <a:gd name="T13" fmla="*/ 94 h 4617"/>
                <a:gd name="T14" fmla="*/ 7886 w 8050"/>
                <a:gd name="T15" fmla="*/ 2643 h 4617"/>
                <a:gd name="T16" fmla="*/ 7886 w 8050"/>
                <a:gd name="T17" fmla="*/ 2643 h 4617"/>
                <a:gd name="T18" fmla="*/ 7840 w 8050"/>
                <a:gd name="T19" fmla="*/ 3011 h 4617"/>
                <a:gd name="T20" fmla="*/ 5269 w 8050"/>
                <a:gd name="T21" fmla="*/ 4495 h 4617"/>
                <a:gd name="T22" fmla="*/ 5269 w 8050"/>
                <a:gd name="T23" fmla="*/ 4495 h 4617"/>
                <a:gd name="T24" fmla="*/ 4631 w 8050"/>
                <a:gd name="T25" fmla="*/ 4522 h 4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50" h="4617">
                  <a:moveTo>
                    <a:pt x="4631" y="4522"/>
                  </a:moveTo>
                  <a:lnTo>
                    <a:pt x="163" y="1974"/>
                  </a:lnTo>
                  <a:lnTo>
                    <a:pt x="163" y="1974"/>
                  </a:lnTo>
                  <a:cubicBezTo>
                    <a:pt x="0" y="1879"/>
                    <a:pt x="21" y="1714"/>
                    <a:pt x="209" y="1605"/>
                  </a:cubicBezTo>
                  <a:lnTo>
                    <a:pt x="2780" y="121"/>
                  </a:lnTo>
                  <a:lnTo>
                    <a:pt x="2780" y="121"/>
                  </a:lnTo>
                  <a:cubicBezTo>
                    <a:pt x="2968" y="12"/>
                    <a:pt x="3254" y="0"/>
                    <a:pt x="3417" y="94"/>
                  </a:cubicBezTo>
                  <a:lnTo>
                    <a:pt x="7886" y="2643"/>
                  </a:lnTo>
                  <a:lnTo>
                    <a:pt x="7886" y="2643"/>
                  </a:lnTo>
                  <a:cubicBezTo>
                    <a:pt x="8049" y="2737"/>
                    <a:pt x="8028" y="2902"/>
                    <a:pt x="7840" y="3011"/>
                  </a:cubicBezTo>
                  <a:lnTo>
                    <a:pt x="5269" y="4495"/>
                  </a:lnTo>
                  <a:lnTo>
                    <a:pt x="5269" y="4495"/>
                  </a:lnTo>
                  <a:cubicBezTo>
                    <a:pt x="5080" y="4604"/>
                    <a:pt x="4795" y="4616"/>
                    <a:pt x="4631" y="4522"/>
                  </a:cubicBezTo>
                </a:path>
              </a:pathLst>
            </a:custGeom>
            <a:solidFill>
              <a:schemeClr val="accent1">
                <a:lumMod val="60000"/>
                <a:lumOff val="40000"/>
              </a:schemeClr>
            </a:solidFill>
            <a:ln>
              <a:noFill/>
            </a:ln>
            <a:effectLst/>
          </p:spPr>
          <p:txBody>
            <a:bodyPr wrap="none" anchor="ctr"/>
            <a:lstStyle/>
            <a:p>
              <a:endParaRPr lang="en-US" sz="3266" dirty="0">
                <a:latin typeface="Arial" panose="020B0604020202020204" pitchFamily="34" charset="0"/>
              </a:endParaRPr>
            </a:p>
          </p:txBody>
        </p:sp>
        <p:sp>
          <p:nvSpPr>
            <p:cNvPr id="11" name="Freeform 7">
              <a:extLst>
                <a:ext uri="{FF2B5EF4-FFF2-40B4-BE49-F238E27FC236}">
                  <a16:creationId xmlns:a16="http://schemas.microsoft.com/office/drawing/2014/main" id="{C265733F-2CFD-8A4B-A4D6-46A175415199}"/>
                </a:ext>
              </a:extLst>
            </p:cNvPr>
            <p:cNvSpPr>
              <a:spLocks noChangeArrowheads="1"/>
            </p:cNvSpPr>
            <p:nvPr/>
          </p:nvSpPr>
          <p:spPr bwMode="auto">
            <a:xfrm>
              <a:off x="15849201" y="4161314"/>
              <a:ext cx="4905877" cy="1774870"/>
            </a:xfrm>
            <a:custGeom>
              <a:avLst/>
              <a:gdLst>
                <a:gd name="T0" fmla="*/ 7814 w 8006"/>
                <a:gd name="T1" fmla="*/ 1110 h 2897"/>
                <a:gd name="T2" fmla="*/ 5243 w 8006"/>
                <a:gd name="T3" fmla="*/ 2594 h 2897"/>
                <a:gd name="T4" fmla="*/ 5243 w 8006"/>
                <a:gd name="T5" fmla="*/ 2594 h 2897"/>
                <a:gd name="T6" fmla="*/ 4605 w 8006"/>
                <a:gd name="T7" fmla="*/ 2621 h 2897"/>
                <a:gd name="T8" fmla="*/ 137 w 8006"/>
                <a:gd name="T9" fmla="*/ 73 h 2897"/>
                <a:gd name="T10" fmla="*/ 137 w 8006"/>
                <a:gd name="T11" fmla="*/ 73 h 2897"/>
                <a:gd name="T12" fmla="*/ 56 w 8006"/>
                <a:gd name="T13" fmla="*/ 0 h 2897"/>
                <a:gd name="T14" fmla="*/ 56 w 8006"/>
                <a:gd name="T15" fmla="*/ 0 h 2897"/>
                <a:gd name="T16" fmla="*/ 137 w 8006"/>
                <a:gd name="T17" fmla="*/ 254 h 2897"/>
                <a:gd name="T18" fmla="*/ 4605 w 8006"/>
                <a:gd name="T19" fmla="*/ 2802 h 2897"/>
                <a:gd name="T20" fmla="*/ 4605 w 8006"/>
                <a:gd name="T21" fmla="*/ 2802 h 2897"/>
                <a:gd name="T22" fmla="*/ 5243 w 8006"/>
                <a:gd name="T23" fmla="*/ 2775 h 2897"/>
                <a:gd name="T24" fmla="*/ 7814 w 8006"/>
                <a:gd name="T25" fmla="*/ 1291 h 2897"/>
                <a:gd name="T26" fmla="*/ 7814 w 8006"/>
                <a:gd name="T27" fmla="*/ 1291 h 2897"/>
                <a:gd name="T28" fmla="*/ 7941 w 8006"/>
                <a:gd name="T29" fmla="*/ 995 h 2897"/>
                <a:gd name="T30" fmla="*/ 7941 w 8006"/>
                <a:gd name="T31" fmla="*/ 995 h 2897"/>
                <a:gd name="T32" fmla="*/ 7814 w 8006"/>
                <a:gd name="T33" fmla="*/ 1110 h 2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06" h="2897">
                  <a:moveTo>
                    <a:pt x="7814" y="1110"/>
                  </a:moveTo>
                  <a:lnTo>
                    <a:pt x="5243" y="2594"/>
                  </a:lnTo>
                  <a:lnTo>
                    <a:pt x="5243" y="2594"/>
                  </a:lnTo>
                  <a:cubicBezTo>
                    <a:pt x="5054" y="2703"/>
                    <a:pt x="4769" y="2715"/>
                    <a:pt x="4605" y="2621"/>
                  </a:cubicBezTo>
                  <a:lnTo>
                    <a:pt x="137" y="73"/>
                  </a:lnTo>
                  <a:lnTo>
                    <a:pt x="137" y="73"/>
                  </a:lnTo>
                  <a:cubicBezTo>
                    <a:pt x="101" y="52"/>
                    <a:pt x="75" y="27"/>
                    <a:pt x="56" y="0"/>
                  </a:cubicBezTo>
                  <a:lnTo>
                    <a:pt x="56" y="0"/>
                  </a:lnTo>
                  <a:cubicBezTo>
                    <a:pt x="0" y="90"/>
                    <a:pt x="25" y="188"/>
                    <a:pt x="137" y="254"/>
                  </a:cubicBezTo>
                  <a:lnTo>
                    <a:pt x="4605" y="2802"/>
                  </a:lnTo>
                  <a:lnTo>
                    <a:pt x="4605" y="2802"/>
                  </a:lnTo>
                  <a:cubicBezTo>
                    <a:pt x="4769" y="2896"/>
                    <a:pt x="5054" y="2884"/>
                    <a:pt x="5243" y="2775"/>
                  </a:cubicBezTo>
                  <a:lnTo>
                    <a:pt x="7814" y="1291"/>
                  </a:lnTo>
                  <a:lnTo>
                    <a:pt x="7814" y="1291"/>
                  </a:lnTo>
                  <a:cubicBezTo>
                    <a:pt x="7961" y="1206"/>
                    <a:pt x="8005" y="1088"/>
                    <a:pt x="7941" y="995"/>
                  </a:cubicBezTo>
                  <a:lnTo>
                    <a:pt x="7941" y="995"/>
                  </a:lnTo>
                  <a:cubicBezTo>
                    <a:pt x="7916" y="1036"/>
                    <a:pt x="7873" y="1076"/>
                    <a:pt x="7814" y="1110"/>
                  </a:cubicBezTo>
                </a:path>
              </a:pathLst>
            </a:custGeom>
            <a:solidFill>
              <a:schemeClr val="accent1">
                <a:lumMod val="20000"/>
                <a:lumOff val="80000"/>
              </a:schemeClr>
            </a:solidFill>
            <a:ln>
              <a:noFill/>
            </a:ln>
            <a:effectLst/>
          </p:spPr>
          <p:txBody>
            <a:bodyPr wrap="none" anchor="ctr"/>
            <a:lstStyle/>
            <a:p>
              <a:endParaRPr lang="en-US" sz="3266" dirty="0">
                <a:latin typeface="Arial" panose="020B0604020202020204" pitchFamily="34" charset="0"/>
              </a:endParaRPr>
            </a:p>
          </p:txBody>
        </p:sp>
        <p:sp>
          <p:nvSpPr>
            <p:cNvPr id="12" name="Freeform 8">
              <a:extLst>
                <a:ext uri="{FF2B5EF4-FFF2-40B4-BE49-F238E27FC236}">
                  <a16:creationId xmlns:a16="http://schemas.microsoft.com/office/drawing/2014/main" id="{1568BCDA-6F1A-964C-BE37-D2B527480FE7}"/>
                </a:ext>
              </a:extLst>
            </p:cNvPr>
            <p:cNvSpPr>
              <a:spLocks noChangeArrowheads="1"/>
            </p:cNvSpPr>
            <p:nvPr/>
          </p:nvSpPr>
          <p:spPr bwMode="auto">
            <a:xfrm>
              <a:off x="16878463" y="3623721"/>
              <a:ext cx="2850054" cy="1650600"/>
            </a:xfrm>
            <a:custGeom>
              <a:avLst/>
              <a:gdLst>
                <a:gd name="T0" fmla="*/ 3051 w 4651"/>
                <a:gd name="T1" fmla="*/ 2648 h 2693"/>
                <a:gd name="T2" fmla="*/ 77 w 4651"/>
                <a:gd name="T3" fmla="*/ 923 h 2693"/>
                <a:gd name="T4" fmla="*/ 77 w 4651"/>
                <a:gd name="T5" fmla="*/ 923 h 2693"/>
                <a:gd name="T6" fmla="*/ 98 w 4651"/>
                <a:gd name="T7" fmla="*/ 751 h 2693"/>
                <a:gd name="T8" fmla="*/ 1300 w 4651"/>
                <a:gd name="T9" fmla="*/ 56 h 2693"/>
                <a:gd name="T10" fmla="*/ 1300 w 4651"/>
                <a:gd name="T11" fmla="*/ 56 h 2693"/>
                <a:gd name="T12" fmla="*/ 1599 w 4651"/>
                <a:gd name="T13" fmla="*/ 44 h 2693"/>
                <a:gd name="T14" fmla="*/ 4574 w 4651"/>
                <a:gd name="T15" fmla="*/ 1769 h 2693"/>
                <a:gd name="T16" fmla="*/ 4574 w 4651"/>
                <a:gd name="T17" fmla="*/ 1769 h 2693"/>
                <a:gd name="T18" fmla="*/ 4552 w 4651"/>
                <a:gd name="T19" fmla="*/ 1941 h 2693"/>
                <a:gd name="T20" fmla="*/ 3349 w 4651"/>
                <a:gd name="T21" fmla="*/ 2636 h 2693"/>
                <a:gd name="T22" fmla="*/ 3349 w 4651"/>
                <a:gd name="T23" fmla="*/ 2636 h 2693"/>
                <a:gd name="T24" fmla="*/ 3051 w 4651"/>
                <a:gd name="T25" fmla="*/ 2648 h 2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51" h="2693">
                  <a:moveTo>
                    <a:pt x="3051" y="2648"/>
                  </a:moveTo>
                  <a:lnTo>
                    <a:pt x="77" y="923"/>
                  </a:lnTo>
                  <a:lnTo>
                    <a:pt x="77" y="923"/>
                  </a:lnTo>
                  <a:cubicBezTo>
                    <a:pt x="0" y="879"/>
                    <a:pt x="10" y="802"/>
                    <a:pt x="98" y="751"/>
                  </a:cubicBezTo>
                  <a:lnTo>
                    <a:pt x="1300" y="56"/>
                  </a:lnTo>
                  <a:lnTo>
                    <a:pt x="1300" y="56"/>
                  </a:lnTo>
                  <a:cubicBezTo>
                    <a:pt x="1389" y="5"/>
                    <a:pt x="1522" y="0"/>
                    <a:pt x="1599" y="44"/>
                  </a:cubicBezTo>
                  <a:lnTo>
                    <a:pt x="4574" y="1769"/>
                  </a:lnTo>
                  <a:lnTo>
                    <a:pt x="4574" y="1769"/>
                  </a:lnTo>
                  <a:cubicBezTo>
                    <a:pt x="4650" y="1813"/>
                    <a:pt x="4640" y="1890"/>
                    <a:pt x="4552" y="1941"/>
                  </a:cubicBezTo>
                  <a:lnTo>
                    <a:pt x="3349" y="2636"/>
                  </a:lnTo>
                  <a:lnTo>
                    <a:pt x="3349" y="2636"/>
                  </a:lnTo>
                  <a:cubicBezTo>
                    <a:pt x="3261" y="2686"/>
                    <a:pt x="3127" y="2692"/>
                    <a:pt x="3051" y="2648"/>
                  </a:cubicBezTo>
                </a:path>
              </a:pathLst>
            </a:custGeom>
            <a:solidFill>
              <a:schemeClr val="accent1">
                <a:lumMod val="50000"/>
              </a:schemeClr>
            </a:solidFill>
            <a:ln>
              <a:noFill/>
            </a:ln>
            <a:effectLst/>
          </p:spPr>
          <p:txBody>
            <a:bodyPr wrap="none" anchor="ctr"/>
            <a:lstStyle/>
            <a:p>
              <a:endParaRPr lang="en-US" sz="3266" dirty="0">
                <a:latin typeface="Arial" panose="020B0604020202020204" pitchFamily="34" charset="0"/>
              </a:endParaRPr>
            </a:p>
          </p:txBody>
        </p:sp>
        <p:sp>
          <p:nvSpPr>
            <p:cNvPr id="13" name="Freeform 12">
              <a:extLst>
                <a:ext uri="{FF2B5EF4-FFF2-40B4-BE49-F238E27FC236}">
                  <a16:creationId xmlns:a16="http://schemas.microsoft.com/office/drawing/2014/main" id="{A912F2A3-5F5B-4743-A6F5-5B352F2E6774}"/>
                </a:ext>
              </a:extLst>
            </p:cNvPr>
            <p:cNvSpPr>
              <a:spLocks noChangeArrowheads="1"/>
            </p:cNvSpPr>
            <p:nvPr/>
          </p:nvSpPr>
          <p:spPr bwMode="auto">
            <a:xfrm>
              <a:off x="17653038" y="4097892"/>
              <a:ext cx="1302638" cy="750632"/>
            </a:xfrm>
            <a:custGeom>
              <a:avLst/>
              <a:gdLst>
                <a:gd name="connsiteX0" fmla="*/ 1271238 w 1388868"/>
                <a:gd name="connsiteY0" fmla="*/ 653355 h 800321"/>
                <a:gd name="connsiteX1" fmla="*/ 1384152 w 1388868"/>
                <a:gd name="connsiteY1" fmla="*/ 718593 h 800321"/>
                <a:gd name="connsiteX2" fmla="*/ 1382194 w 1388868"/>
                <a:gd name="connsiteY2" fmla="*/ 733598 h 800321"/>
                <a:gd name="connsiteX3" fmla="*/ 1273849 w 1388868"/>
                <a:gd name="connsiteY3" fmla="*/ 796227 h 800321"/>
                <a:gd name="connsiteX4" fmla="*/ 1246436 w 1388868"/>
                <a:gd name="connsiteY4" fmla="*/ 797531 h 800321"/>
                <a:gd name="connsiteX5" fmla="*/ 1134175 w 1388868"/>
                <a:gd name="connsiteY5" fmla="*/ 732946 h 800321"/>
                <a:gd name="connsiteX6" fmla="*/ 1136134 w 1388868"/>
                <a:gd name="connsiteY6" fmla="*/ 717289 h 800321"/>
                <a:gd name="connsiteX7" fmla="*/ 1244478 w 1388868"/>
                <a:gd name="connsiteY7" fmla="*/ 654660 h 800321"/>
                <a:gd name="connsiteX8" fmla="*/ 1271238 w 1388868"/>
                <a:gd name="connsiteY8" fmla="*/ 653355 h 800321"/>
                <a:gd name="connsiteX9" fmla="*/ 894929 w 1388868"/>
                <a:gd name="connsiteY9" fmla="*/ 437334 h 800321"/>
                <a:gd name="connsiteX10" fmla="*/ 1007467 w 1388868"/>
                <a:gd name="connsiteY10" fmla="*/ 502571 h 800321"/>
                <a:gd name="connsiteX11" fmla="*/ 1005504 w 1388868"/>
                <a:gd name="connsiteY11" fmla="*/ 517576 h 800321"/>
                <a:gd name="connsiteX12" fmla="*/ 896892 w 1388868"/>
                <a:gd name="connsiteY12" fmla="*/ 580204 h 800321"/>
                <a:gd name="connsiteX13" fmla="*/ 870066 w 1388868"/>
                <a:gd name="connsiteY13" fmla="*/ 581508 h 800321"/>
                <a:gd name="connsiteX14" fmla="*/ 756873 w 1388868"/>
                <a:gd name="connsiteY14" fmla="*/ 516923 h 800321"/>
                <a:gd name="connsiteX15" fmla="*/ 758836 w 1388868"/>
                <a:gd name="connsiteY15" fmla="*/ 501267 h 800321"/>
                <a:gd name="connsiteX16" fmla="*/ 868103 w 1388868"/>
                <a:gd name="connsiteY16" fmla="*/ 437986 h 800321"/>
                <a:gd name="connsiteX17" fmla="*/ 894929 w 1388868"/>
                <a:gd name="connsiteY17" fmla="*/ 437334 h 800321"/>
                <a:gd name="connsiteX18" fmla="*/ 520131 w 1388868"/>
                <a:gd name="connsiteY18" fmla="*/ 221309 h 800321"/>
                <a:gd name="connsiteX19" fmla="*/ 632392 w 1388868"/>
                <a:gd name="connsiteY19" fmla="*/ 285895 h 800321"/>
                <a:gd name="connsiteX20" fmla="*/ 630434 w 1388868"/>
                <a:gd name="connsiteY20" fmla="*/ 301552 h 800321"/>
                <a:gd name="connsiteX21" fmla="*/ 522089 w 1388868"/>
                <a:gd name="connsiteY21" fmla="*/ 364180 h 800321"/>
                <a:gd name="connsiteX22" fmla="*/ 495329 w 1388868"/>
                <a:gd name="connsiteY22" fmla="*/ 365485 h 800321"/>
                <a:gd name="connsiteX23" fmla="*/ 382415 w 1388868"/>
                <a:gd name="connsiteY23" fmla="*/ 300247 h 800321"/>
                <a:gd name="connsiteX24" fmla="*/ 384374 w 1388868"/>
                <a:gd name="connsiteY24" fmla="*/ 284590 h 800321"/>
                <a:gd name="connsiteX25" fmla="*/ 492718 w 1388868"/>
                <a:gd name="connsiteY25" fmla="*/ 221962 h 800321"/>
                <a:gd name="connsiteX26" fmla="*/ 520131 w 1388868"/>
                <a:gd name="connsiteY26" fmla="*/ 221309 h 800321"/>
                <a:gd name="connsiteX27" fmla="*/ 129267 w 1388868"/>
                <a:gd name="connsiteY27" fmla="*/ 36 h 800321"/>
                <a:gd name="connsiteX28" fmla="*/ 142516 w 1388868"/>
                <a:gd name="connsiteY28" fmla="*/ 3040 h 800321"/>
                <a:gd name="connsiteX29" fmla="*/ 255055 w 1388868"/>
                <a:gd name="connsiteY29" fmla="*/ 67351 h 800321"/>
                <a:gd name="connsiteX30" fmla="*/ 253092 w 1388868"/>
                <a:gd name="connsiteY30" fmla="*/ 82941 h 800321"/>
                <a:gd name="connsiteX31" fmla="*/ 144479 w 1388868"/>
                <a:gd name="connsiteY31" fmla="*/ 145303 h 800321"/>
                <a:gd name="connsiteX32" fmla="*/ 116999 w 1388868"/>
                <a:gd name="connsiteY32" fmla="*/ 145953 h 800321"/>
                <a:gd name="connsiteX33" fmla="*/ 4461 w 1388868"/>
                <a:gd name="connsiteY33" fmla="*/ 81642 h 800321"/>
                <a:gd name="connsiteX34" fmla="*/ 6424 w 1388868"/>
                <a:gd name="connsiteY34" fmla="*/ 66052 h 800321"/>
                <a:gd name="connsiteX35" fmla="*/ 115036 w 1388868"/>
                <a:gd name="connsiteY35" fmla="*/ 4339 h 800321"/>
                <a:gd name="connsiteX36" fmla="*/ 129267 w 1388868"/>
                <a:gd name="connsiteY36" fmla="*/ 36 h 80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388868" h="800321">
                  <a:moveTo>
                    <a:pt x="1271238" y="653355"/>
                  </a:moveTo>
                  <a:lnTo>
                    <a:pt x="1384152" y="718593"/>
                  </a:lnTo>
                  <a:cubicBezTo>
                    <a:pt x="1391331" y="722508"/>
                    <a:pt x="1390026" y="729032"/>
                    <a:pt x="1382194" y="733598"/>
                  </a:cubicBezTo>
                  <a:lnTo>
                    <a:pt x="1273849" y="796227"/>
                  </a:lnTo>
                  <a:cubicBezTo>
                    <a:pt x="1266017" y="801446"/>
                    <a:pt x="1253616" y="801446"/>
                    <a:pt x="1246436" y="797531"/>
                  </a:cubicBezTo>
                  <a:lnTo>
                    <a:pt x="1134175" y="732946"/>
                  </a:lnTo>
                  <a:cubicBezTo>
                    <a:pt x="1126996" y="729032"/>
                    <a:pt x="1128301" y="721855"/>
                    <a:pt x="1136134" y="717289"/>
                  </a:cubicBezTo>
                  <a:lnTo>
                    <a:pt x="1244478" y="654660"/>
                  </a:lnTo>
                  <a:cubicBezTo>
                    <a:pt x="1252963" y="650094"/>
                    <a:pt x="1264711" y="649441"/>
                    <a:pt x="1271238" y="653355"/>
                  </a:cubicBezTo>
                  <a:close/>
                  <a:moveTo>
                    <a:pt x="894929" y="437334"/>
                  </a:moveTo>
                  <a:lnTo>
                    <a:pt x="1007467" y="502571"/>
                  </a:lnTo>
                  <a:cubicBezTo>
                    <a:pt x="1014010" y="505833"/>
                    <a:pt x="1013355" y="513009"/>
                    <a:pt x="1005504" y="517576"/>
                  </a:cubicBezTo>
                  <a:lnTo>
                    <a:pt x="896892" y="580204"/>
                  </a:lnTo>
                  <a:cubicBezTo>
                    <a:pt x="888386" y="584770"/>
                    <a:pt x="876609" y="585422"/>
                    <a:pt x="870066" y="581508"/>
                  </a:cubicBezTo>
                  <a:lnTo>
                    <a:pt x="756873" y="516923"/>
                  </a:lnTo>
                  <a:cubicBezTo>
                    <a:pt x="749676" y="512357"/>
                    <a:pt x="750985" y="505833"/>
                    <a:pt x="758836" y="501267"/>
                  </a:cubicBezTo>
                  <a:lnTo>
                    <a:pt x="868103" y="437986"/>
                  </a:lnTo>
                  <a:cubicBezTo>
                    <a:pt x="875300" y="433420"/>
                    <a:pt x="887731" y="433420"/>
                    <a:pt x="894929" y="437334"/>
                  </a:cubicBezTo>
                  <a:close/>
                  <a:moveTo>
                    <a:pt x="520131" y="221309"/>
                  </a:moveTo>
                  <a:lnTo>
                    <a:pt x="632392" y="285895"/>
                  </a:lnTo>
                  <a:cubicBezTo>
                    <a:pt x="639571" y="289809"/>
                    <a:pt x="638919" y="296985"/>
                    <a:pt x="630434" y="301552"/>
                  </a:cubicBezTo>
                  <a:lnTo>
                    <a:pt x="522089" y="364180"/>
                  </a:lnTo>
                  <a:cubicBezTo>
                    <a:pt x="513604" y="368747"/>
                    <a:pt x="501856" y="369399"/>
                    <a:pt x="495329" y="365485"/>
                  </a:cubicBezTo>
                  <a:lnTo>
                    <a:pt x="382415" y="300247"/>
                  </a:lnTo>
                  <a:cubicBezTo>
                    <a:pt x="375236" y="296333"/>
                    <a:pt x="376541" y="289809"/>
                    <a:pt x="384374" y="284590"/>
                  </a:cubicBezTo>
                  <a:lnTo>
                    <a:pt x="492718" y="221962"/>
                  </a:lnTo>
                  <a:cubicBezTo>
                    <a:pt x="501203" y="217395"/>
                    <a:pt x="512951" y="217395"/>
                    <a:pt x="520131" y="221309"/>
                  </a:cubicBezTo>
                  <a:close/>
                  <a:moveTo>
                    <a:pt x="129267" y="36"/>
                  </a:moveTo>
                  <a:cubicBezTo>
                    <a:pt x="134174" y="-208"/>
                    <a:pt x="138918" y="767"/>
                    <a:pt x="142516" y="3040"/>
                  </a:cubicBezTo>
                  <a:lnTo>
                    <a:pt x="255055" y="67351"/>
                  </a:lnTo>
                  <a:cubicBezTo>
                    <a:pt x="262252" y="71249"/>
                    <a:pt x="260943" y="78394"/>
                    <a:pt x="253092" y="82941"/>
                  </a:cubicBezTo>
                  <a:lnTo>
                    <a:pt x="144479" y="145303"/>
                  </a:lnTo>
                  <a:cubicBezTo>
                    <a:pt x="136628" y="149851"/>
                    <a:pt x="124196" y="150500"/>
                    <a:pt x="116999" y="145953"/>
                  </a:cubicBezTo>
                  <a:lnTo>
                    <a:pt x="4461" y="81642"/>
                  </a:lnTo>
                  <a:cubicBezTo>
                    <a:pt x="-2082" y="77745"/>
                    <a:pt x="-1428" y="70599"/>
                    <a:pt x="6424" y="66052"/>
                  </a:cubicBezTo>
                  <a:lnTo>
                    <a:pt x="115036" y="4339"/>
                  </a:lnTo>
                  <a:cubicBezTo>
                    <a:pt x="119289" y="1741"/>
                    <a:pt x="124360" y="279"/>
                    <a:pt x="129267" y="36"/>
                  </a:cubicBezTo>
                  <a:close/>
                </a:path>
              </a:pathLst>
            </a:custGeom>
            <a:solidFill>
              <a:schemeClr val="accent1">
                <a:lumMod val="20000"/>
                <a:lumOff val="80000"/>
              </a:schemeClr>
            </a:solidFill>
            <a:ln>
              <a:noFill/>
            </a:ln>
            <a:effectLst/>
          </p:spPr>
          <p:txBody>
            <a:bodyPr wrap="square" anchor="ctr">
              <a:noAutofit/>
            </a:bodyPr>
            <a:lstStyle/>
            <a:p>
              <a:endParaRPr lang="en-US" sz="3266" dirty="0">
                <a:latin typeface="Arial" panose="020B0604020202020204" pitchFamily="34" charset="0"/>
              </a:endParaRPr>
            </a:p>
          </p:txBody>
        </p:sp>
        <p:sp>
          <p:nvSpPr>
            <p:cNvPr id="14" name="Freeform 13">
              <a:extLst>
                <a:ext uri="{FF2B5EF4-FFF2-40B4-BE49-F238E27FC236}">
                  <a16:creationId xmlns:a16="http://schemas.microsoft.com/office/drawing/2014/main" id="{2DADF955-38AC-714A-A11F-C0CA23D77DFD}"/>
                </a:ext>
              </a:extLst>
            </p:cNvPr>
            <p:cNvSpPr>
              <a:spLocks noChangeArrowheads="1"/>
            </p:cNvSpPr>
            <p:nvPr/>
          </p:nvSpPr>
          <p:spPr bwMode="auto">
            <a:xfrm>
              <a:off x="16878464" y="3623723"/>
              <a:ext cx="2844652" cy="1180543"/>
            </a:xfrm>
            <a:custGeom>
              <a:avLst/>
              <a:gdLst>
                <a:gd name="T0" fmla="*/ 77 w 4645"/>
                <a:gd name="T1" fmla="*/ 923 h 1929"/>
                <a:gd name="T2" fmla="*/ 81 w 4645"/>
                <a:gd name="T3" fmla="*/ 925 h 1929"/>
                <a:gd name="T4" fmla="*/ 81 w 4645"/>
                <a:gd name="T5" fmla="*/ 925 h 1929"/>
                <a:gd name="T6" fmla="*/ 98 w 4645"/>
                <a:gd name="T7" fmla="*/ 913 h 1929"/>
                <a:gd name="T8" fmla="*/ 1300 w 4645"/>
                <a:gd name="T9" fmla="*/ 218 h 1929"/>
                <a:gd name="T10" fmla="*/ 1300 w 4645"/>
                <a:gd name="T11" fmla="*/ 218 h 1929"/>
                <a:gd name="T12" fmla="*/ 1599 w 4645"/>
                <a:gd name="T13" fmla="*/ 206 h 1929"/>
                <a:gd name="T14" fmla="*/ 4570 w 4645"/>
                <a:gd name="T15" fmla="*/ 1928 h 1929"/>
                <a:gd name="T16" fmla="*/ 4570 w 4645"/>
                <a:gd name="T17" fmla="*/ 1928 h 1929"/>
                <a:gd name="T18" fmla="*/ 4574 w 4645"/>
                <a:gd name="T19" fmla="*/ 1769 h 1929"/>
                <a:gd name="T20" fmla="*/ 1599 w 4645"/>
                <a:gd name="T21" fmla="*/ 44 h 1929"/>
                <a:gd name="T22" fmla="*/ 1599 w 4645"/>
                <a:gd name="T23" fmla="*/ 44 h 1929"/>
                <a:gd name="T24" fmla="*/ 1300 w 4645"/>
                <a:gd name="T25" fmla="*/ 56 h 1929"/>
                <a:gd name="T26" fmla="*/ 98 w 4645"/>
                <a:gd name="T27" fmla="*/ 751 h 1929"/>
                <a:gd name="T28" fmla="*/ 98 w 4645"/>
                <a:gd name="T29" fmla="*/ 751 h 1929"/>
                <a:gd name="T30" fmla="*/ 77 w 4645"/>
                <a:gd name="T31" fmla="*/ 923 h 1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45" h="1929">
                  <a:moveTo>
                    <a:pt x="77" y="923"/>
                  </a:moveTo>
                  <a:lnTo>
                    <a:pt x="81" y="925"/>
                  </a:lnTo>
                  <a:lnTo>
                    <a:pt x="81" y="925"/>
                  </a:lnTo>
                  <a:cubicBezTo>
                    <a:pt x="86" y="921"/>
                    <a:pt x="92" y="917"/>
                    <a:pt x="98" y="913"/>
                  </a:cubicBezTo>
                  <a:lnTo>
                    <a:pt x="1300" y="218"/>
                  </a:lnTo>
                  <a:lnTo>
                    <a:pt x="1300" y="218"/>
                  </a:lnTo>
                  <a:cubicBezTo>
                    <a:pt x="1389" y="167"/>
                    <a:pt x="1522" y="162"/>
                    <a:pt x="1599" y="206"/>
                  </a:cubicBezTo>
                  <a:lnTo>
                    <a:pt x="4570" y="1928"/>
                  </a:lnTo>
                  <a:lnTo>
                    <a:pt x="4570" y="1928"/>
                  </a:lnTo>
                  <a:cubicBezTo>
                    <a:pt x="4640" y="1878"/>
                    <a:pt x="4644" y="1809"/>
                    <a:pt x="4574" y="1769"/>
                  </a:cubicBezTo>
                  <a:lnTo>
                    <a:pt x="1599" y="44"/>
                  </a:lnTo>
                  <a:lnTo>
                    <a:pt x="1599" y="44"/>
                  </a:lnTo>
                  <a:cubicBezTo>
                    <a:pt x="1522" y="0"/>
                    <a:pt x="1389" y="5"/>
                    <a:pt x="1300" y="56"/>
                  </a:cubicBezTo>
                  <a:lnTo>
                    <a:pt x="98" y="751"/>
                  </a:lnTo>
                  <a:lnTo>
                    <a:pt x="98" y="751"/>
                  </a:lnTo>
                  <a:cubicBezTo>
                    <a:pt x="10" y="802"/>
                    <a:pt x="0" y="879"/>
                    <a:pt x="77" y="923"/>
                  </a:cubicBezTo>
                </a:path>
              </a:pathLst>
            </a:custGeom>
            <a:solidFill>
              <a:schemeClr val="accent1">
                <a:lumMod val="75000"/>
              </a:schemeClr>
            </a:solidFill>
            <a:ln>
              <a:noFill/>
            </a:ln>
            <a:effectLst/>
          </p:spPr>
          <p:txBody>
            <a:bodyPr wrap="none" anchor="ctr"/>
            <a:lstStyle/>
            <a:p>
              <a:endParaRPr lang="en-US" sz="3266" dirty="0">
                <a:latin typeface="Arial" panose="020B0604020202020204" pitchFamily="34" charset="0"/>
              </a:endParaRPr>
            </a:p>
          </p:txBody>
        </p:sp>
        <p:sp>
          <p:nvSpPr>
            <p:cNvPr id="15" name="Freeform 14">
              <a:extLst>
                <a:ext uri="{FF2B5EF4-FFF2-40B4-BE49-F238E27FC236}">
                  <a16:creationId xmlns:a16="http://schemas.microsoft.com/office/drawing/2014/main" id="{8ECC551A-6D03-2149-A591-F8416C6A2467}"/>
                </a:ext>
              </a:extLst>
            </p:cNvPr>
            <p:cNvSpPr>
              <a:spLocks noChangeArrowheads="1"/>
            </p:cNvSpPr>
            <p:nvPr/>
          </p:nvSpPr>
          <p:spPr bwMode="auto">
            <a:xfrm>
              <a:off x="16240916" y="5227516"/>
              <a:ext cx="2233506" cy="5860398"/>
            </a:xfrm>
            <a:custGeom>
              <a:avLst/>
              <a:gdLst>
                <a:gd name="connsiteX0" fmla="*/ 68353 w 2381356"/>
                <a:gd name="connsiteY0" fmla="*/ 4280502 h 6248336"/>
                <a:gd name="connsiteX1" fmla="*/ 112371 w 2381356"/>
                <a:gd name="connsiteY1" fmla="*/ 4293955 h 6248336"/>
                <a:gd name="connsiteX2" fmla="*/ 2268331 w 2381356"/>
                <a:gd name="connsiteY2" fmla="*/ 5539711 h 6248336"/>
                <a:gd name="connsiteX3" fmla="*/ 2381356 w 2381356"/>
                <a:gd name="connsiteY3" fmla="*/ 5754632 h 6248336"/>
                <a:gd name="connsiteX4" fmla="*/ 2381356 w 2381356"/>
                <a:gd name="connsiteY4" fmla="*/ 6149851 h 6248336"/>
                <a:gd name="connsiteX5" fmla="*/ 2268331 w 2381356"/>
                <a:gd name="connsiteY5" fmla="*/ 6234774 h 6248336"/>
                <a:gd name="connsiteX6" fmla="*/ 112371 w 2381356"/>
                <a:gd name="connsiteY6" fmla="*/ 4989671 h 6248336"/>
                <a:gd name="connsiteX7" fmla="*/ 0 w 2381356"/>
                <a:gd name="connsiteY7" fmla="*/ 4774750 h 6248336"/>
                <a:gd name="connsiteX8" fmla="*/ 0 w 2381356"/>
                <a:gd name="connsiteY8" fmla="*/ 4379532 h 6248336"/>
                <a:gd name="connsiteX9" fmla="*/ 68353 w 2381356"/>
                <a:gd name="connsiteY9" fmla="*/ 4280502 h 6248336"/>
                <a:gd name="connsiteX10" fmla="*/ 68353 w 2381356"/>
                <a:gd name="connsiteY10" fmla="*/ 2854658 h 6248336"/>
                <a:gd name="connsiteX11" fmla="*/ 112371 w 2381356"/>
                <a:gd name="connsiteY11" fmla="*/ 2868218 h 6248336"/>
                <a:gd name="connsiteX12" fmla="*/ 2268331 w 2381356"/>
                <a:gd name="connsiteY12" fmla="*/ 4113073 h 6248336"/>
                <a:gd name="connsiteX13" fmla="*/ 2381356 w 2381356"/>
                <a:gd name="connsiteY13" fmla="*/ 4328063 h 6248336"/>
                <a:gd name="connsiteX14" fmla="*/ 2381356 w 2381356"/>
                <a:gd name="connsiteY14" fmla="*/ 4723411 h 6248336"/>
                <a:gd name="connsiteX15" fmla="*/ 2268331 w 2381356"/>
                <a:gd name="connsiteY15" fmla="*/ 4809015 h 6248336"/>
                <a:gd name="connsiteX16" fmla="*/ 112371 w 2381356"/>
                <a:gd name="connsiteY16" fmla="*/ 3562853 h 6248336"/>
                <a:gd name="connsiteX17" fmla="*/ 0 w 2381356"/>
                <a:gd name="connsiteY17" fmla="*/ 3347863 h 6248336"/>
                <a:gd name="connsiteX18" fmla="*/ 0 w 2381356"/>
                <a:gd name="connsiteY18" fmla="*/ 2953169 h 6248336"/>
                <a:gd name="connsiteX19" fmla="*/ 68353 w 2381356"/>
                <a:gd name="connsiteY19" fmla="*/ 2854658 h 6248336"/>
                <a:gd name="connsiteX20" fmla="*/ 68353 w 2381356"/>
                <a:gd name="connsiteY20" fmla="*/ 1426028 h 6248336"/>
                <a:gd name="connsiteX21" fmla="*/ 112371 w 2381356"/>
                <a:gd name="connsiteY21" fmla="*/ 1439588 h 6248336"/>
                <a:gd name="connsiteX22" fmla="*/ 2268331 w 2381356"/>
                <a:gd name="connsiteY22" fmla="*/ 2685096 h 6248336"/>
                <a:gd name="connsiteX23" fmla="*/ 2381356 w 2381356"/>
                <a:gd name="connsiteY23" fmla="*/ 2900740 h 6248336"/>
                <a:gd name="connsiteX24" fmla="*/ 2381356 w 2381356"/>
                <a:gd name="connsiteY24" fmla="*/ 3295434 h 6248336"/>
                <a:gd name="connsiteX25" fmla="*/ 2268331 w 2381356"/>
                <a:gd name="connsiteY25" fmla="*/ 3380385 h 6248336"/>
                <a:gd name="connsiteX26" fmla="*/ 112371 w 2381356"/>
                <a:gd name="connsiteY26" fmla="*/ 2135530 h 6248336"/>
                <a:gd name="connsiteX27" fmla="*/ 0 w 2381356"/>
                <a:gd name="connsiteY27" fmla="*/ 1919886 h 6248336"/>
                <a:gd name="connsiteX28" fmla="*/ 0 w 2381356"/>
                <a:gd name="connsiteY28" fmla="*/ 1524539 h 6248336"/>
                <a:gd name="connsiteX29" fmla="*/ 68353 w 2381356"/>
                <a:gd name="connsiteY29" fmla="*/ 1426028 h 6248336"/>
                <a:gd name="connsiteX30" fmla="*/ 68353 w 2381356"/>
                <a:gd name="connsiteY30" fmla="*/ 3 h 6248336"/>
                <a:gd name="connsiteX31" fmla="*/ 112371 w 2381356"/>
                <a:gd name="connsiteY31" fmla="*/ 13184 h 6248336"/>
                <a:gd name="connsiteX32" fmla="*/ 2268331 w 2381356"/>
                <a:gd name="connsiteY32" fmla="*/ 1259345 h 6248336"/>
                <a:gd name="connsiteX33" fmla="*/ 2381356 w 2381356"/>
                <a:gd name="connsiteY33" fmla="*/ 1474335 h 6248336"/>
                <a:gd name="connsiteX34" fmla="*/ 2381356 w 2381356"/>
                <a:gd name="connsiteY34" fmla="*/ 1869682 h 6248336"/>
                <a:gd name="connsiteX35" fmla="*/ 2268331 w 2381356"/>
                <a:gd name="connsiteY35" fmla="*/ 1954633 h 6248336"/>
                <a:gd name="connsiteX36" fmla="*/ 112371 w 2381356"/>
                <a:gd name="connsiteY36" fmla="*/ 709126 h 6248336"/>
                <a:gd name="connsiteX37" fmla="*/ 0 w 2381356"/>
                <a:gd name="connsiteY37" fmla="*/ 494136 h 6248336"/>
                <a:gd name="connsiteX38" fmla="*/ 0 w 2381356"/>
                <a:gd name="connsiteY38" fmla="*/ 98788 h 6248336"/>
                <a:gd name="connsiteX39" fmla="*/ 68353 w 2381356"/>
                <a:gd name="connsiteY39" fmla="*/ 3 h 624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381356" h="6248336">
                  <a:moveTo>
                    <a:pt x="68353" y="4280502"/>
                  </a:moveTo>
                  <a:cubicBezTo>
                    <a:pt x="81828" y="4280645"/>
                    <a:pt x="96691" y="4284973"/>
                    <a:pt x="112371" y="4293955"/>
                  </a:cubicBezTo>
                  <a:lnTo>
                    <a:pt x="2268331" y="5539711"/>
                  </a:lnTo>
                  <a:cubicBezTo>
                    <a:pt x="2331050" y="5574987"/>
                    <a:pt x="2381356" y="5671669"/>
                    <a:pt x="2381356" y="5754632"/>
                  </a:cubicBezTo>
                  <a:lnTo>
                    <a:pt x="2381356" y="6149851"/>
                  </a:lnTo>
                  <a:cubicBezTo>
                    <a:pt x="2381356" y="6232814"/>
                    <a:pt x="2331050" y="6270703"/>
                    <a:pt x="2268331" y="6234774"/>
                  </a:cubicBezTo>
                  <a:lnTo>
                    <a:pt x="112371" y="4989671"/>
                  </a:lnTo>
                  <a:cubicBezTo>
                    <a:pt x="49652" y="4953742"/>
                    <a:pt x="0" y="4857060"/>
                    <a:pt x="0" y="4774750"/>
                  </a:cubicBezTo>
                  <a:lnTo>
                    <a:pt x="0" y="4379532"/>
                  </a:lnTo>
                  <a:cubicBezTo>
                    <a:pt x="0" y="4317309"/>
                    <a:pt x="27929" y="4280074"/>
                    <a:pt x="68353" y="4280502"/>
                  </a:cubicBezTo>
                  <a:close/>
                  <a:moveTo>
                    <a:pt x="68353" y="2854658"/>
                  </a:moveTo>
                  <a:cubicBezTo>
                    <a:pt x="81828" y="2854863"/>
                    <a:pt x="96691" y="2859233"/>
                    <a:pt x="112371" y="2868218"/>
                  </a:cubicBezTo>
                  <a:lnTo>
                    <a:pt x="2268331" y="4113073"/>
                  </a:lnTo>
                  <a:cubicBezTo>
                    <a:pt x="2331050" y="4149013"/>
                    <a:pt x="2381356" y="4245073"/>
                    <a:pt x="2381356" y="4328063"/>
                  </a:cubicBezTo>
                  <a:lnTo>
                    <a:pt x="2381356" y="4723411"/>
                  </a:lnTo>
                  <a:cubicBezTo>
                    <a:pt x="2381356" y="4806401"/>
                    <a:pt x="2331050" y="4844955"/>
                    <a:pt x="2268331" y="4809015"/>
                  </a:cubicBezTo>
                  <a:lnTo>
                    <a:pt x="112371" y="3562853"/>
                  </a:lnTo>
                  <a:cubicBezTo>
                    <a:pt x="49652" y="3526913"/>
                    <a:pt x="0" y="3430853"/>
                    <a:pt x="0" y="3347863"/>
                  </a:cubicBezTo>
                  <a:lnTo>
                    <a:pt x="0" y="2953169"/>
                  </a:lnTo>
                  <a:cubicBezTo>
                    <a:pt x="0" y="2890926"/>
                    <a:pt x="27929" y="2854046"/>
                    <a:pt x="68353" y="2854658"/>
                  </a:cubicBezTo>
                  <a:close/>
                  <a:moveTo>
                    <a:pt x="68353" y="1426028"/>
                  </a:moveTo>
                  <a:cubicBezTo>
                    <a:pt x="81828" y="1426233"/>
                    <a:pt x="96691" y="1430603"/>
                    <a:pt x="112371" y="1439588"/>
                  </a:cubicBezTo>
                  <a:lnTo>
                    <a:pt x="2268331" y="2685096"/>
                  </a:lnTo>
                  <a:cubicBezTo>
                    <a:pt x="2331050" y="2721037"/>
                    <a:pt x="2381356" y="2817750"/>
                    <a:pt x="2381356" y="2900740"/>
                  </a:cubicBezTo>
                  <a:lnTo>
                    <a:pt x="2381356" y="3295434"/>
                  </a:lnTo>
                  <a:cubicBezTo>
                    <a:pt x="2381356" y="3378425"/>
                    <a:pt x="2331050" y="3416326"/>
                    <a:pt x="2268331" y="3380385"/>
                  </a:cubicBezTo>
                  <a:lnTo>
                    <a:pt x="112371" y="2135530"/>
                  </a:lnTo>
                  <a:cubicBezTo>
                    <a:pt x="49652" y="2098936"/>
                    <a:pt x="0" y="2002877"/>
                    <a:pt x="0" y="1919886"/>
                  </a:cubicBezTo>
                  <a:lnTo>
                    <a:pt x="0" y="1524539"/>
                  </a:lnTo>
                  <a:cubicBezTo>
                    <a:pt x="0" y="1462296"/>
                    <a:pt x="27929" y="1425416"/>
                    <a:pt x="68353" y="1426028"/>
                  </a:cubicBezTo>
                  <a:close/>
                  <a:moveTo>
                    <a:pt x="68353" y="3"/>
                  </a:moveTo>
                  <a:cubicBezTo>
                    <a:pt x="81828" y="115"/>
                    <a:pt x="96691" y="4363"/>
                    <a:pt x="112371" y="13184"/>
                  </a:cubicBezTo>
                  <a:lnTo>
                    <a:pt x="2268331" y="1259345"/>
                  </a:lnTo>
                  <a:cubicBezTo>
                    <a:pt x="2331050" y="1295285"/>
                    <a:pt x="2381356" y="1391345"/>
                    <a:pt x="2381356" y="1474335"/>
                  </a:cubicBezTo>
                  <a:lnTo>
                    <a:pt x="2381356" y="1869682"/>
                  </a:lnTo>
                  <a:cubicBezTo>
                    <a:pt x="2381356" y="1952673"/>
                    <a:pt x="2331050" y="1990574"/>
                    <a:pt x="2268331" y="1954633"/>
                  </a:cubicBezTo>
                  <a:lnTo>
                    <a:pt x="112371" y="709126"/>
                  </a:lnTo>
                  <a:cubicBezTo>
                    <a:pt x="49652" y="673185"/>
                    <a:pt x="0" y="576472"/>
                    <a:pt x="0" y="494136"/>
                  </a:cubicBezTo>
                  <a:lnTo>
                    <a:pt x="0" y="98788"/>
                  </a:lnTo>
                  <a:cubicBezTo>
                    <a:pt x="0" y="36546"/>
                    <a:pt x="27929" y="-334"/>
                    <a:pt x="68353" y="3"/>
                  </a:cubicBezTo>
                  <a:close/>
                </a:path>
              </a:pathLst>
            </a:custGeom>
            <a:solidFill>
              <a:schemeClr val="accent1">
                <a:lumMod val="50000"/>
              </a:schemeClr>
            </a:solidFill>
            <a:ln>
              <a:noFill/>
            </a:ln>
            <a:effectLst/>
          </p:spPr>
          <p:txBody>
            <a:bodyPr wrap="square" anchor="ctr">
              <a:noAutofit/>
            </a:bodyPr>
            <a:lstStyle/>
            <a:p>
              <a:endParaRPr lang="en-US" sz="3266" dirty="0">
                <a:latin typeface="Arial" panose="020B0604020202020204" pitchFamily="34" charset="0"/>
              </a:endParaRPr>
            </a:p>
          </p:txBody>
        </p:sp>
        <p:sp>
          <p:nvSpPr>
            <p:cNvPr id="16" name="Freeform 15">
              <a:extLst>
                <a:ext uri="{FF2B5EF4-FFF2-40B4-BE49-F238E27FC236}">
                  <a16:creationId xmlns:a16="http://schemas.microsoft.com/office/drawing/2014/main" id="{6479361A-3B3C-064F-A154-3D6F864EC601}"/>
                </a:ext>
              </a:extLst>
            </p:cNvPr>
            <p:cNvSpPr>
              <a:spLocks noChangeArrowheads="1"/>
            </p:cNvSpPr>
            <p:nvPr/>
          </p:nvSpPr>
          <p:spPr bwMode="auto">
            <a:xfrm>
              <a:off x="17778054" y="6327335"/>
              <a:ext cx="458643" cy="4423416"/>
            </a:xfrm>
            <a:custGeom>
              <a:avLst/>
              <a:gdLst>
                <a:gd name="connsiteX0" fmla="*/ 347089 w 489004"/>
                <a:gd name="connsiteY0" fmla="*/ 4481125 h 4716231"/>
                <a:gd name="connsiteX1" fmla="*/ 364514 w 489004"/>
                <a:gd name="connsiteY1" fmla="*/ 4481532 h 4716231"/>
                <a:gd name="connsiteX2" fmla="*/ 465014 w 489004"/>
                <a:gd name="connsiteY2" fmla="*/ 4539548 h 4716231"/>
                <a:gd name="connsiteX3" fmla="*/ 489004 w 489004"/>
                <a:gd name="connsiteY3" fmla="*/ 4586481 h 4716231"/>
                <a:gd name="connsiteX4" fmla="*/ 489004 w 489004"/>
                <a:gd name="connsiteY4" fmla="*/ 4694690 h 4716231"/>
                <a:gd name="connsiteX5" fmla="*/ 465014 w 489004"/>
                <a:gd name="connsiteY5" fmla="*/ 4713594 h 4716231"/>
                <a:gd name="connsiteX6" fmla="*/ 364514 w 489004"/>
                <a:gd name="connsiteY6" fmla="*/ 4654926 h 4716231"/>
                <a:gd name="connsiteX7" fmla="*/ 339876 w 489004"/>
                <a:gd name="connsiteY7" fmla="*/ 4607993 h 4716231"/>
                <a:gd name="connsiteX8" fmla="*/ 339876 w 489004"/>
                <a:gd name="connsiteY8" fmla="*/ 4499784 h 4716231"/>
                <a:gd name="connsiteX9" fmla="*/ 347089 w 489004"/>
                <a:gd name="connsiteY9" fmla="*/ 4481125 h 4716231"/>
                <a:gd name="connsiteX10" fmla="*/ 6889 w 489004"/>
                <a:gd name="connsiteY10" fmla="*/ 4285407 h 4716231"/>
                <a:gd name="connsiteX11" fmla="*/ 23990 w 489004"/>
                <a:gd name="connsiteY11" fmla="*/ 4286301 h 4716231"/>
                <a:gd name="connsiteX12" fmla="*/ 124489 w 489004"/>
                <a:gd name="connsiteY12" fmla="*/ 4344164 h 4716231"/>
                <a:gd name="connsiteX13" fmla="*/ 149128 w 489004"/>
                <a:gd name="connsiteY13" fmla="*/ 4390975 h 4716231"/>
                <a:gd name="connsiteX14" fmla="*/ 149128 w 489004"/>
                <a:gd name="connsiteY14" fmla="*/ 4498249 h 4716231"/>
                <a:gd name="connsiteX15" fmla="*/ 124489 w 489004"/>
                <a:gd name="connsiteY15" fmla="*/ 4517103 h 4716231"/>
                <a:gd name="connsiteX16" fmla="*/ 23990 w 489004"/>
                <a:gd name="connsiteY16" fmla="*/ 4458590 h 4716231"/>
                <a:gd name="connsiteX17" fmla="*/ 0 w 489004"/>
                <a:gd name="connsiteY17" fmla="*/ 4411779 h 4716231"/>
                <a:gd name="connsiteX18" fmla="*/ 0 w 489004"/>
                <a:gd name="connsiteY18" fmla="*/ 4304505 h 4716231"/>
                <a:gd name="connsiteX19" fmla="*/ 6889 w 489004"/>
                <a:gd name="connsiteY19" fmla="*/ 4285407 h 4716231"/>
                <a:gd name="connsiteX20" fmla="*/ 347089 w 489004"/>
                <a:gd name="connsiteY20" fmla="*/ 3052557 h 4716231"/>
                <a:gd name="connsiteX21" fmla="*/ 364514 w 489004"/>
                <a:gd name="connsiteY21" fmla="*/ 3052882 h 4716231"/>
                <a:gd name="connsiteX22" fmla="*/ 465014 w 489004"/>
                <a:gd name="connsiteY22" fmla="*/ 3111395 h 4716231"/>
                <a:gd name="connsiteX23" fmla="*/ 489004 w 489004"/>
                <a:gd name="connsiteY23" fmla="*/ 3158205 h 4716231"/>
                <a:gd name="connsiteX24" fmla="*/ 489004 w 489004"/>
                <a:gd name="connsiteY24" fmla="*/ 3265480 h 4716231"/>
                <a:gd name="connsiteX25" fmla="*/ 465014 w 489004"/>
                <a:gd name="connsiteY25" fmla="*/ 3284334 h 4716231"/>
                <a:gd name="connsiteX26" fmla="*/ 364514 w 489004"/>
                <a:gd name="connsiteY26" fmla="*/ 3225821 h 4716231"/>
                <a:gd name="connsiteX27" fmla="*/ 339876 w 489004"/>
                <a:gd name="connsiteY27" fmla="*/ 3179010 h 4716231"/>
                <a:gd name="connsiteX28" fmla="*/ 339876 w 489004"/>
                <a:gd name="connsiteY28" fmla="*/ 3071736 h 4716231"/>
                <a:gd name="connsiteX29" fmla="*/ 347089 w 489004"/>
                <a:gd name="connsiteY29" fmla="*/ 3052557 h 4716231"/>
                <a:gd name="connsiteX30" fmla="*/ 6889 w 489004"/>
                <a:gd name="connsiteY30" fmla="*/ 2856308 h 4716231"/>
                <a:gd name="connsiteX31" fmla="*/ 23990 w 489004"/>
                <a:gd name="connsiteY31" fmla="*/ 2856389 h 4716231"/>
                <a:gd name="connsiteX32" fmla="*/ 124489 w 489004"/>
                <a:gd name="connsiteY32" fmla="*/ 2915056 h 4716231"/>
                <a:gd name="connsiteX33" fmla="*/ 149128 w 489004"/>
                <a:gd name="connsiteY33" fmla="*/ 2961990 h 4716231"/>
                <a:gd name="connsiteX34" fmla="*/ 149128 w 489004"/>
                <a:gd name="connsiteY34" fmla="*/ 3070199 h 4716231"/>
                <a:gd name="connsiteX35" fmla="*/ 124489 w 489004"/>
                <a:gd name="connsiteY35" fmla="*/ 3088451 h 4716231"/>
                <a:gd name="connsiteX36" fmla="*/ 23990 w 489004"/>
                <a:gd name="connsiteY36" fmla="*/ 3030435 h 4716231"/>
                <a:gd name="connsiteX37" fmla="*/ 0 w 489004"/>
                <a:gd name="connsiteY37" fmla="*/ 2983501 h 4716231"/>
                <a:gd name="connsiteX38" fmla="*/ 0 w 489004"/>
                <a:gd name="connsiteY38" fmla="*/ 2875293 h 4716231"/>
                <a:gd name="connsiteX39" fmla="*/ 6889 w 489004"/>
                <a:gd name="connsiteY39" fmla="*/ 2856308 h 4716231"/>
                <a:gd name="connsiteX40" fmla="*/ 347089 w 489004"/>
                <a:gd name="connsiteY40" fmla="*/ 1626518 h 4716231"/>
                <a:gd name="connsiteX41" fmla="*/ 364514 w 489004"/>
                <a:gd name="connsiteY41" fmla="*/ 1627172 h 4716231"/>
                <a:gd name="connsiteX42" fmla="*/ 465014 w 489004"/>
                <a:gd name="connsiteY42" fmla="*/ 1685340 h 4716231"/>
                <a:gd name="connsiteX43" fmla="*/ 489004 w 489004"/>
                <a:gd name="connsiteY43" fmla="*/ 1732398 h 4716231"/>
                <a:gd name="connsiteX44" fmla="*/ 489004 w 489004"/>
                <a:gd name="connsiteY44" fmla="*/ 1840238 h 4716231"/>
                <a:gd name="connsiteX45" fmla="*/ 465014 w 489004"/>
                <a:gd name="connsiteY45" fmla="*/ 1858538 h 4716231"/>
                <a:gd name="connsiteX46" fmla="*/ 364514 w 489004"/>
                <a:gd name="connsiteY46" fmla="*/ 1801023 h 4716231"/>
                <a:gd name="connsiteX47" fmla="*/ 339876 w 489004"/>
                <a:gd name="connsiteY47" fmla="*/ 1753966 h 4716231"/>
                <a:gd name="connsiteX48" fmla="*/ 339876 w 489004"/>
                <a:gd name="connsiteY48" fmla="*/ 1645472 h 4716231"/>
                <a:gd name="connsiteX49" fmla="*/ 347089 w 489004"/>
                <a:gd name="connsiteY49" fmla="*/ 1626518 h 4716231"/>
                <a:gd name="connsiteX50" fmla="*/ 6889 w 489004"/>
                <a:gd name="connsiteY50" fmla="*/ 1430864 h 4716231"/>
                <a:gd name="connsiteX51" fmla="*/ 23990 w 489004"/>
                <a:gd name="connsiteY51" fmla="*/ 1431271 h 4716231"/>
                <a:gd name="connsiteX52" fmla="*/ 124489 w 489004"/>
                <a:gd name="connsiteY52" fmla="*/ 1489134 h 4716231"/>
                <a:gd name="connsiteX53" fmla="*/ 149128 w 489004"/>
                <a:gd name="connsiteY53" fmla="*/ 1536594 h 4716231"/>
                <a:gd name="connsiteX54" fmla="*/ 149128 w 489004"/>
                <a:gd name="connsiteY54" fmla="*/ 1643869 h 4716231"/>
                <a:gd name="connsiteX55" fmla="*/ 124489 w 489004"/>
                <a:gd name="connsiteY55" fmla="*/ 1662073 h 4716231"/>
                <a:gd name="connsiteX56" fmla="*/ 23990 w 489004"/>
                <a:gd name="connsiteY56" fmla="*/ 1604210 h 4716231"/>
                <a:gd name="connsiteX57" fmla="*/ 0 w 489004"/>
                <a:gd name="connsiteY57" fmla="*/ 1557399 h 4716231"/>
                <a:gd name="connsiteX58" fmla="*/ 0 w 489004"/>
                <a:gd name="connsiteY58" fmla="*/ 1449475 h 4716231"/>
                <a:gd name="connsiteX59" fmla="*/ 6889 w 489004"/>
                <a:gd name="connsiteY59" fmla="*/ 1430864 h 4716231"/>
                <a:gd name="connsiteX60" fmla="*/ 347089 w 489004"/>
                <a:gd name="connsiteY60" fmla="*/ 198114 h 4716231"/>
                <a:gd name="connsiteX61" fmla="*/ 364514 w 489004"/>
                <a:gd name="connsiteY61" fmla="*/ 198521 h 4716231"/>
                <a:gd name="connsiteX62" fmla="*/ 465014 w 489004"/>
                <a:gd name="connsiteY62" fmla="*/ 256536 h 4716231"/>
                <a:gd name="connsiteX63" fmla="*/ 489004 w 489004"/>
                <a:gd name="connsiteY63" fmla="*/ 303470 h 4716231"/>
                <a:gd name="connsiteX64" fmla="*/ 489004 w 489004"/>
                <a:gd name="connsiteY64" fmla="*/ 411679 h 4716231"/>
                <a:gd name="connsiteX65" fmla="*/ 465014 w 489004"/>
                <a:gd name="connsiteY65" fmla="*/ 429931 h 4716231"/>
                <a:gd name="connsiteX66" fmla="*/ 364514 w 489004"/>
                <a:gd name="connsiteY66" fmla="*/ 371915 h 4716231"/>
                <a:gd name="connsiteX67" fmla="*/ 339876 w 489004"/>
                <a:gd name="connsiteY67" fmla="*/ 324981 h 4716231"/>
                <a:gd name="connsiteX68" fmla="*/ 339876 w 489004"/>
                <a:gd name="connsiteY68" fmla="*/ 216773 h 4716231"/>
                <a:gd name="connsiteX69" fmla="*/ 347089 w 489004"/>
                <a:gd name="connsiteY69" fmla="*/ 198114 h 4716231"/>
                <a:gd name="connsiteX70" fmla="*/ 6889 w 489004"/>
                <a:gd name="connsiteY70" fmla="*/ 2397 h 4716231"/>
                <a:gd name="connsiteX71" fmla="*/ 23990 w 489004"/>
                <a:gd name="connsiteY71" fmla="*/ 3291 h 4716231"/>
                <a:gd name="connsiteX72" fmla="*/ 124489 w 489004"/>
                <a:gd name="connsiteY72" fmla="*/ 61154 h 4716231"/>
                <a:gd name="connsiteX73" fmla="*/ 149128 w 489004"/>
                <a:gd name="connsiteY73" fmla="*/ 107964 h 4716231"/>
                <a:gd name="connsiteX74" fmla="*/ 149128 w 489004"/>
                <a:gd name="connsiteY74" fmla="*/ 215889 h 4716231"/>
                <a:gd name="connsiteX75" fmla="*/ 124489 w 489004"/>
                <a:gd name="connsiteY75" fmla="*/ 234093 h 4716231"/>
                <a:gd name="connsiteX76" fmla="*/ 23990 w 489004"/>
                <a:gd name="connsiteY76" fmla="*/ 175580 h 4716231"/>
                <a:gd name="connsiteX77" fmla="*/ 0 w 489004"/>
                <a:gd name="connsiteY77" fmla="*/ 128769 h 4716231"/>
                <a:gd name="connsiteX78" fmla="*/ 0 w 489004"/>
                <a:gd name="connsiteY78" fmla="*/ 21495 h 4716231"/>
                <a:gd name="connsiteX79" fmla="*/ 6889 w 489004"/>
                <a:gd name="connsiteY79" fmla="*/ 2397 h 471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89004" h="4716231">
                  <a:moveTo>
                    <a:pt x="347089" y="4481125"/>
                  </a:moveTo>
                  <a:cubicBezTo>
                    <a:pt x="351547" y="4477784"/>
                    <a:pt x="357706" y="4477621"/>
                    <a:pt x="364514" y="4481532"/>
                  </a:cubicBezTo>
                  <a:lnTo>
                    <a:pt x="465014" y="4539548"/>
                  </a:lnTo>
                  <a:cubicBezTo>
                    <a:pt x="477981" y="4548022"/>
                    <a:pt x="489004" y="4568881"/>
                    <a:pt x="489004" y="4586481"/>
                  </a:cubicBezTo>
                  <a:lnTo>
                    <a:pt x="489004" y="4694690"/>
                  </a:lnTo>
                  <a:cubicBezTo>
                    <a:pt x="489004" y="4712942"/>
                    <a:pt x="477981" y="4720764"/>
                    <a:pt x="465014" y="4713594"/>
                  </a:cubicBezTo>
                  <a:lnTo>
                    <a:pt x="364514" y="4654926"/>
                  </a:lnTo>
                  <a:cubicBezTo>
                    <a:pt x="350898" y="4647104"/>
                    <a:pt x="339876" y="4626245"/>
                    <a:pt x="339876" y="4607993"/>
                  </a:cubicBezTo>
                  <a:lnTo>
                    <a:pt x="339876" y="4499784"/>
                  </a:lnTo>
                  <a:cubicBezTo>
                    <a:pt x="339876" y="4490984"/>
                    <a:pt x="342632" y="4484465"/>
                    <a:pt x="347089" y="4481125"/>
                  </a:cubicBezTo>
                  <a:close/>
                  <a:moveTo>
                    <a:pt x="6889" y="4285407"/>
                  </a:moveTo>
                  <a:cubicBezTo>
                    <a:pt x="11185" y="4282075"/>
                    <a:pt x="17182" y="4282075"/>
                    <a:pt x="23990" y="4286301"/>
                  </a:cubicBezTo>
                  <a:lnTo>
                    <a:pt x="124489" y="4344164"/>
                  </a:lnTo>
                  <a:cubicBezTo>
                    <a:pt x="138105" y="4351966"/>
                    <a:pt x="149128" y="4372770"/>
                    <a:pt x="149128" y="4390975"/>
                  </a:cubicBezTo>
                  <a:lnTo>
                    <a:pt x="149128" y="4498249"/>
                  </a:lnTo>
                  <a:cubicBezTo>
                    <a:pt x="149128" y="4516453"/>
                    <a:pt x="138105" y="4524905"/>
                    <a:pt x="124489" y="4517103"/>
                  </a:cubicBezTo>
                  <a:lnTo>
                    <a:pt x="23990" y="4458590"/>
                  </a:lnTo>
                  <a:cubicBezTo>
                    <a:pt x="10374" y="4450788"/>
                    <a:pt x="0" y="4429983"/>
                    <a:pt x="0" y="4411779"/>
                  </a:cubicBezTo>
                  <a:lnTo>
                    <a:pt x="0" y="4304505"/>
                  </a:lnTo>
                  <a:cubicBezTo>
                    <a:pt x="0" y="4295403"/>
                    <a:pt x="2594" y="4288739"/>
                    <a:pt x="6889" y="4285407"/>
                  </a:cubicBezTo>
                  <a:close/>
                  <a:moveTo>
                    <a:pt x="347089" y="3052557"/>
                  </a:moveTo>
                  <a:cubicBezTo>
                    <a:pt x="351547" y="3049143"/>
                    <a:pt x="357706" y="3048981"/>
                    <a:pt x="364514" y="3052882"/>
                  </a:cubicBezTo>
                  <a:lnTo>
                    <a:pt x="465014" y="3111395"/>
                  </a:lnTo>
                  <a:cubicBezTo>
                    <a:pt x="477981" y="3119197"/>
                    <a:pt x="489004" y="3140001"/>
                    <a:pt x="489004" y="3158205"/>
                  </a:cubicBezTo>
                  <a:lnTo>
                    <a:pt x="489004" y="3265480"/>
                  </a:lnTo>
                  <a:cubicBezTo>
                    <a:pt x="489004" y="3283684"/>
                    <a:pt x="477981" y="3292136"/>
                    <a:pt x="465014" y="3284334"/>
                  </a:cubicBezTo>
                  <a:lnTo>
                    <a:pt x="364514" y="3225821"/>
                  </a:lnTo>
                  <a:cubicBezTo>
                    <a:pt x="350898" y="3218019"/>
                    <a:pt x="339876" y="3197214"/>
                    <a:pt x="339876" y="3179010"/>
                  </a:cubicBezTo>
                  <a:lnTo>
                    <a:pt x="339876" y="3071736"/>
                  </a:lnTo>
                  <a:cubicBezTo>
                    <a:pt x="339876" y="3062634"/>
                    <a:pt x="342632" y="3055970"/>
                    <a:pt x="347089" y="3052557"/>
                  </a:cubicBezTo>
                  <a:close/>
                  <a:moveTo>
                    <a:pt x="6889" y="2856308"/>
                  </a:moveTo>
                  <a:cubicBezTo>
                    <a:pt x="11185" y="2852967"/>
                    <a:pt x="17182" y="2852804"/>
                    <a:pt x="23990" y="2856389"/>
                  </a:cubicBezTo>
                  <a:lnTo>
                    <a:pt x="124489" y="2915056"/>
                  </a:lnTo>
                  <a:cubicBezTo>
                    <a:pt x="138105" y="2922879"/>
                    <a:pt x="149128" y="2943738"/>
                    <a:pt x="149128" y="2961990"/>
                  </a:cubicBezTo>
                  <a:lnTo>
                    <a:pt x="149128" y="3070199"/>
                  </a:lnTo>
                  <a:cubicBezTo>
                    <a:pt x="149128" y="3087799"/>
                    <a:pt x="138105" y="3096273"/>
                    <a:pt x="124489" y="3088451"/>
                  </a:cubicBezTo>
                  <a:lnTo>
                    <a:pt x="23990" y="3030435"/>
                  </a:lnTo>
                  <a:cubicBezTo>
                    <a:pt x="10374" y="3022613"/>
                    <a:pt x="0" y="3001102"/>
                    <a:pt x="0" y="2983501"/>
                  </a:cubicBezTo>
                  <a:lnTo>
                    <a:pt x="0" y="2875293"/>
                  </a:lnTo>
                  <a:cubicBezTo>
                    <a:pt x="0" y="2866167"/>
                    <a:pt x="2594" y="2859649"/>
                    <a:pt x="6889" y="2856308"/>
                  </a:cubicBezTo>
                  <a:close/>
                  <a:moveTo>
                    <a:pt x="347089" y="1626518"/>
                  </a:moveTo>
                  <a:cubicBezTo>
                    <a:pt x="351547" y="1623250"/>
                    <a:pt x="357706" y="1623250"/>
                    <a:pt x="364514" y="1627172"/>
                  </a:cubicBezTo>
                  <a:lnTo>
                    <a:pt x="465014" y="1685340"/>
                  </a:lnTo>
                  <a:cubicBezTo>
                    <a:pt x="477981" y="1693183"/>
                    <a:pt x="489004" y="1714098"/>
                    <a:pt x="489004" y="1732398"/>
                  </a:cubicBezTo>
                  <a:lnTo>
                    <a:pt x="489004" y="1840238"/>
                  </a:lnTo>
                  <a:cubicBezTo>
                    <a:pt x="489004" y="1857885"/>
                    <a:pt x="477981" y="1866381"/>
                    <a:pt x="465014" y="1858538"/>
                  </a:cubicBezTo>
                  <a:lnTo>
                    <a:pt x="364514" y="1801023"/>
                  </a:lnTo>
                  <a:cubicBezTo>
                    <a:pt x="350898" y="1792527"/>
                    <a:pt x="339876" y="1772266"/>
                    <a:pt x="339876" y="1753966"/>
                  </a:cubicBezTo>
                  <a:lnTo>
                    <a:pt x="339876" y="1645472"/>
                  </a:lnTo>
                  <a:cubicBezTo>
                    <a:pt x="339876" y="1636322"/>
                    <a:pt x="342632" y="1629786"/>
                    <a:pt x="347089" y="1626518"/>
                  </a:cubicBezTo>
                  <a:close/>
                  <a:moveTo>
                    <a:pt x="6889" y="1430864"/>
                  </a:moveTo>
                  <a:cubicBezTo>
                    <a:pt x="11185" y="1427532"/>
                    <a:pt x="17182" y="1427370"/>
                    <a:pt x="23990" y="1431271"/>
                  </a:cubicBezTo>
                  <a:lnTo>
                    <a:pt x="124489" y="1489134"/>
                  </a:lnTo>
                  <a:cubicBezTo>
                    <a:pt x="138105" y="1497586"/>
                    <a:pt x="149128" y="1518390"/>
                    <a:pt x="149128" y="1536594"/>
                  </a:cubicBezTo>
                  <a:lnTo>
                    <a:pt x="149128" y="1643869"/>
                  </a:lnTo>
                  <a:cubicBezTo>
                    <a:pt x="149128" y="1662073"/>
                    <a:pt x="138105" y="1670525"/>
                    <a:pt x="124489" y="1662073"/>
                  </a:cubicBezTo>
                  <a:lnTo>
                    <a:pt x="23990" y="1604210"/>
                  </a:lnTo>
                  <a:cubicBezTo>
                    <a:pt x="10374" y="1596408"/>
                    <a:pt x="0" y="1575603"/>
                    <a:pt x="0" y="1557399"/>
                  </a:cubicBezTo>
                  <a:lnTo>
                    <a:pt x="0" y="1449475"/>
                  </a:lnTo>
                  <a:cubicBezTo>
                    <a:pt x="0" y="1440698"/>
                    <a:pt x="2594" y="1434196"/>
                    <a:pt x="6889" y="1430864"/>
                  </a:cubicBezTo>
                  <a:close/>
                  <a:moveTo>
                    <a:pt x="347089" y="198114"/>
                  </a:moveTo>
                  <a:cubicBezTo>
                    <a:pt x="351547" y="194773"/>
                    <a:pt x="357706" y="194610"/>
                    <a:pt x="364514" y="198521"/>
                  </a:cubicBezTo>
                  <a:lnTo>
                    <a:pt x="465014" y="256536"/>
                  </a:lnTo>
                  <a:cubicBezTo>
                    <a:pt x="477981" y="265011"/>
                    <a:pt x="489004" y="285218"/>
                    <a:pt x="489004" y="303470"/>
                  </a:cubicBezTo>
                  <a:lnTo>
                    <a:pt x="489004" y="411679"/>
                  </a:lnTo>
                  <a:cubicBezTo>
                    <a:pt x="489004" y="429931"/>
                    <a:pt x="477981" y="437753"/>
                    <a:pt x="465014" y="429931"/>
                  </a:cubicBezTo>
                  <a:lnTo>
                    <a:pt x="364514" y="371915"/>
                  </a:lnTo>
                  <a:cubicBezTo>
                    <a:pt x="350898" y="364093"/>
                    <a:pt x="339876" y="342582"/>
                    <a:pt x="339876" y="324981"/>
                  </a:cubicBezTo>
                  <a:lnTo>
                    <a:pt x="339876" y="216773"/>
                  </a:lnTo>
                  <a:cubicBezTo>
                    <a:pt x="339876" y="207973"/>
                    <a:pt x="342632" y="201454"/>
                    <a:pt x="347089" y="198114"/>
                  </a:cubicBezTo>
                  <a:close/>
                  <a:moveTo>
                    <a:pt x="6889" y="2397"/>
                  </a:moveTo>
                  <a:cubicBezTo>
                    <a:pt x="11185" y="-935"/>
                    <a:pt x="17182" y="-935"/>
                    <a:pt x="23990" y="3291"/>
                  </a:cubicBezTo>
                  <a:lnTo>
                    <a:pt x="124489" y="61154"/>
                  </a:lnTo>
                  <a:cubicBezTo>
                    <a:pt x="138105" y="68956"/>
                    <a:pt x="149128" y="89760"/>
                    <a:pt x="149128" y="107964"/>
                  </a:cubicBezTo>
                  <a:lnTo>
                    <a:pt x="149128" y="215889"/>
                  </a:lnTo>
                  <a:cubicBezTo>
                    <a:pt x="149128" y="233443"/>
                    <a:pt x="138105" y="241895"/>
                    <a:pt x="124489" y="234093"/>
                  </a:cubicBezTo>
                  <a:lnTo>
                    <a:pt x="23990" y="175580"/>
                  </a:lnTo>
                  <a:cubicBezTo>
                    <a:pt x="10374" y="167778"/>
                    <a:pt x="0" y="146973"/>
                    <a:pt x="0" y="128769"/>
                  </a:cubicBezTo>
                  <a:lnTo>
                    <a:pt x="0" y="21495"/>
                  </a:lnTo>
                  <a:cubicBezTo>
                    <a:pt x="0" y="12393"/>
                    <a:pt x="2594" y="5729"/>
                    <a:pt x="6889" y="2397"/>
                  </a:cubicBezTo>
                  <a:close/>
                </a:path>
              </a:pathLst>
            </a:custGeom>
            <a:solidFill>
              <a:schemeClr val="accent1">
                <a:lumMod val="20000"/>
                <a:lumOff val="80000"/>
              </a:schemeClr>
            </a:solidFill>
            <a:ln>
              <a:noFill/>
            </a:ln>
            <a:effectLst/>
          </p:spPr>
          <p:txBody>
            <a:bodyPr wrap="square" anchor="ctr">
              <a:noAutofit/>
            </a:bodyPr>
            <a:lstStyle/>
            <a:p>
              <a:endParaRPr lang="en-US" sz="3266" dirty="0">
                <a:latin typeface="Arial" panose="020B0604020202020204" pitchFamily="34" charset="0"/>
              </a:endParaRPr>
            </a:p>
          </p:txBody>
        </p:sp>
        <p:sp>
          <p:nvSpPr>
            <p:cNvPr id="17" name="Freeform 16">
              <a:extLst>
                <a:ext uri="{FF2B5EF4-FFF2-40B4-BE49-F238E27FC236}">
                  <a16:creationId xmlns:a16="http://schemas.microsoft.com/office/drawing/2014/main" id="{C9315CB2-4995-8549-A479-8B6EC8A00DC7}"/>
                </a:ext>
              </a:extLst>
            </p:cNvPr>
            <p:cNvSpPr>
              <a:spLocks noChangeArrowheads="1"/>
            </p:cNvSpPr>
            <p:nvPr/>
          </p:nvSpPr>
          <p:spPr bwMode="auto">
            <a:xfrm>
              <a:off x="19263866" y="5800564"/>
              <a:ext cx="1247469" cy="5287362"/>
            </a:xfrm>
            <a:custGeom>
              <a:avLst/>
              <a:gdLst>
                <a:gd name="connsiteX0" fmla="*/ 1260872 w 1330047"/>
                <a:gd name="connsiteY0" fmla="*/ 4283012 h 5637367"/>
                <a:gd name="connsiteX1" fmla="*/ 1330047 w 1330047"/>
                <a:gd name="connsiteY1" fmla="*/ 4381988 h 5637367"/>
                <a:gd name="connsiteX2" fmla="*/ 1330047 w 1330047"/>
                <a:gd name="connsiteY2" fmla="*/ 4776995 h 5637367"/>
                <a:gd name="connsiteX3" fmla="*/ 1217032 w 1330047"/>
                <a:gd name="connsiteY3" fmla="*/ 4991801 h 5637367"/>
                <a:gd name="connsiteX4" fmla="*/ 112362 w 1330047"/>
                <a:gd name="connsiteY4" fmla="*/ 5623812 h 5637367"/>
                <a:gd name="connsiteX5" fmla="*/ 0 w 1330047"/>
                <a:gd name="connsiteY5" fmla="*/ 5538935 h 5637367"/>
                <a:gd name="connsiteX6" fmla="*/ 0 w 1330047"/>
                <a:gd name="connsiteY6" fmla="*/ 5143928 h 5637367"/>
                <a:gd name="connsiteX7" fmla="*/ 112362 w 1330047"/>
                <a:gd name="connsiteY7" fmla="*/ 4929122 h 5637367"/>
                <a:gd name="connsiteX8" fmla="*/ 1217032 w 1330047"/>
                <a:gd name="connsiteY8" fmla="*/ 4296458 h 5637367"/>
                <a:gd name="connsiteX9" fmla="*/ 1260872 w 1330047"/>
                <a:gd name="connsiteY9" fmla="*/ 4283012 h 5637367"/>
                <a:gd name="connsiteX10" fmla="*/ 1260872 w 1330047"/>
                <a:gd name="connsiteY10" fmla="*/ 2854280 h 5637367"/>
                <a:gd name="connsiteX11" fmla="*/ 1330047 w 1330047"/>
                <a:gd name="connsiteY11" fmla="*/ 2952706 h 5637367"/>
                <a:gd name="connsiteX12" fmla="*/ 1330047 w 1330047"/>
                <a:gd name="connsiteY12" fmla="*/ 3347713 h 5637367"/>
                <a:gd name="connsiteX13" fmla="*/ 1217032 w 1330047"/>
                <a:gd name="connsiteY13" fmla="*/ 3562518 h 5637367"/>
                <a:gd name="connsiteX14" fmla="*/ 112362 w 1330047"/>
                <a:gd name="connsiteY14" fmla="*/ 4195182 h 5637367"/>
                <a:gd name="connsiteX15" fmla="*/ 0 w 1330047"/>
                <a:gd name="connsiteY15" fmla="*/ 4109652 h 5637367"/>
                <a:gd name="connsiteX16" fmla="*/ 0 w 1330047"/>
                <a:gd name="connsiteY16" fmla="*/ 3714645 h 5637367"/>
                <a:gd name="connsiteX17" fmla="*/ 112362 w 1330047"/>
                <a:gd name="connsiteY17" fmla="*/ 3499839 h 5637367"/>
                <a:gd name="connsiteX18" fmla="*/ 1217032 w 1330047"/>
                <a:gd name="connsiteY18" fmla="*/ 2867828 h 5637367"/>
                <a:gd name="connsiteX19" fmla="*/ 1260872 w 1330047"/>
                <a:gd name="connsiteY19" fmla="*/ 2854280 h 5637367"/>
                <a:gd name="connsiteX20" fmla="*/ 1260872 w 1330047"/>
                <a:gd name="connsiteY20" fmla="*/ 1428543 h 5637367"/>
                <a:gd name="connsiteX21" fmla="*/ 1330047 w 1330047"/>
                <a:gd name="connsiteY21" fmla="*/ 1527014 h 5637367"/>
                <a:gd name="connsiteX22" fmla="*/ 1330047 w 1330047"/>
                <a:gd name="connsiteY22" fmla="*/ 1922205 h 5637367"/>
                <a:gd name="connsiteX23" fmla="*/ 1217032 w 1330047"/>
                <a:gd name="connsiteY23" fmla="*/ 2137111 h 5637367"/>
                <a:gd name="connsiteX24" fmla="*/ 112362 w 1330047"/>
                <a:gd name="connsiteY24" fmla="*/ 2769417 h 5637367"/>
                <a:gd name="connsiteX25" fmla="*/ 0 w 1330047"/>
                <a:gd name="connsiteY25" fmla="*/ 2684500 h 5637367"/>
                <a:gd name="connsiteX26" fmla="*/ 0 w 1330047"/>
                <a:gd name="connsiteY26" fmla="*/ 2289962 h 5637367"/>
                <a:gd name="connsiteX27" fmla="*/ 112362 w 1330047"/>
                <a:gd name="connsiteY27" fmla="*/ 2074403 h 5637367"/>
                <a:gd name="connsiteX28" fmla="*/ 1217032 w 1330047"/>
                <a:gd name="connsiteY28" fmla="*/ 1442097 h 5637367"/>
                <a:gd name="connsiteX29" fmla="*/ 1260872 w 1330047"/>
                <a:gd name="connsiteY29" fmla="*/ 1428543 h 5637367"/>
                <a:gd name="connsiteX30" fmla="*/ 1260872 w 1330047"/>
                <a:gd name="connsiteY30" fmla="*/ 4 h 5637367"/>
                <a:gd name="connsiteX31" fmla="*/ 1330047 w 1330047"/>
                <a:gd name="connsiteY31" fmla="*/ 98980 h 5637367"/>
                <a:gd name="connsiteX32" fmla="*/ 1330047 w 1330047"/>
                <a:gd name="connsiteY32" fmla="*/ 493988 h 5637367"/>
                <a:gd name="connsiteX33" fmla="*/ 1217032 w 1330047"/>
                <a:gd name="connsiteY33" fmla="*/ 708140 h 5637367"/>
                <a:gd name="connsiteX34" fmla="*/ 112362 w 1330047"/>
                <a:gd name="connsiteY34" fmla="*/ 1340805 h 5637367"/>
                <a:gd name="connsiteX35" fmla="*/ 0 w 1330047"/>
                <a:gd name="connsiteY35" fmla="*/ 1255927 h 5637367"/>
                <a:gd name="connsiteX36" fmla="*/ 0 w 1330047"/>
                <a:gd name="connsiteY36" fmla="*/ 860920 h 5637367"/>
                <a:gd name="connsiteX37" fmla="*/ 112362 w 1330047"/>
                <a:gd name="connsiteY37" fmla="*/ 646114 h 5637367"/>
                <a:gd name="connsiteX38" fmla="*/ 1217032 w 1330047"/>
                <a:gd name="connsiteY38" fmla="*/ 13450 h 5637367"/>
                <a:gd name="connsiteX39" fmla="*/ 1260872 w 1330047"/>
                <a:gd name="connsiteY39" fmla="*/ 4 h 563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330047" h="5637367">
                  <a:moveTo>
                    <a:pt x="1260872" y="4283012"/>
                  </a:moveTo>
                  <a:cubicBezTo>
                    <a:pt x="1301385" y="4282583"/>
                    <a:pt x="1330047" y="4319799"/>
                    <a:pt x="1330047" y="4381988"/>
                  </a:cubicBezTo>
                  <a:lnTo>
                    <a:pt x="1330047" y="4776995"/>
                  </a:lnTo>
                  <a:cubicBezTo>
                    <a:pt x="1330047" y="4859261"/>
                    <a:pt x="1279092" y="4955891"/>
                    <a:pt x="1217032" y="4991801"/>
                  </a:cubicBezTo>
                  <a:lnTo>
                    <a:pt x="112362" y="5623812"/>
                  </a:lnTo>
                  <a:cubicBezTo>
                    <a:pt x="50301" y="5659722"/>
                    <a:pt x="0" y="5621854"/>
                    <a:pt x="0" y="5538935"/>
                  </a:cubicBezTo>
                  <a:lnTo>
                    <a:pt x="0" y="5143928"/>
                  </a:lnTo>
                  <a:cubicBezTo>
                    <a:pt x="0" y="5061009"/>
                    <a:pt x="50301" y="4964379"/>
                    <a:pt x="112362" y="4929122"/>
                  </a:cubicBezTo>
                  <a:lnTo>
                    <a:pt x="1217032" y="4296458"/>
                  </a:lnTo>
                  <a:cubicBezTo>
                    <a:pt x="1232547" y="4287480"/>
                    <a:pt x="1247368" y="4283155"/>
                    <a:pt x="1260872" y="4283012"/>
                  </a:cubicBezTo>
                  <a:close/>
                  <a:moveTo>
                    <a:pt x="1260872" y="2854280"/>
                  </a:moveTo>
                  <a:cubicBezTo>
                    <a:pt x="1301385" y="2853668"/>
                    <a:pt x="1330047" y="2890516"/>
                    <a:pt x="1330047" y="2952706"/>
                  </a:cubicBezTo>
                  <a:lnTo>
                    <a:pt x="1330047" y="3347713"/>
                  </a:lnTo>
                  <a:cubicBezTo>
                    <a:pt x="1330047" y="3429979"/>
                    <a:pt x="1279092" y="3526608"/>
                    <a:pt x="1217032" y="3562518"/>
                  </a:cubicBezTo>
                  <a:lnTo>
                    <a:pt x="112362" y="4195182"/>
                  </a:lnTo>
                  <a:cubicBezTo>
                    <a:pt x="50301" y="4231092"/>
                    <a:pt x="0" y="4192571"/>
                    <a:pt x="0" y="4109652"/>
                  </a:cubicBezTo>
                  <a:lnTo>
                    <a:pt x="0" y="3714645"/>
                  </a:lnTo>
                  <a:cubicBezTo>
                    <a:pt x="0" y="3631726"/>
                    <a:pt x="50301" y="3535749"/>
                    <a:pt x="112362" y="3499839"/>
                  </a:cubicBezTo>
                  <a:lnTo>
                    <a:pt x="1217032" y="2867828"/>
                  </a:lnTo>
                  <a:cubicBezTo>
                    <a:pt x="1232547" y="2858850"/>
                    <a:pt x="1247368" y="2854484"/>
                    <a:pt x="1260872" y="2854280"/>
                  </a:cubicBezTo>
                  <a:close/>
                  <a:moveTo>
                    <a:pt x="1260872" y="1428543"/>
                  </a:moveTo>
                  <a:cubicBezTo>
                    <a:pt x="1301385" y="1427930"/>
                    <a:pt x="1330047" y="1464796"/>
                    <a:pt x="1330047" y="1527014"/>
                  </a:cubicBezTo>
                  <a:lnTo>
                    <a:pt x="1330047" y="1922205"/>
                  </a:lnTo>
                  <a:cubicBezTo>
                    <a:pt x="1330047" y="2005163"/>
                    <a:pt x="1279092" y="2101185"/>
                    <a:pt x="1217032" y="2137111"/>
                  </a:cubicBezTo>
                  <a:lnTo>
                    <a:pt x="112362" y="2769417"/>
                  </a:lnTo>
                  <a:cubicBezTo>
                    <a:pt x="50301" y="2805344"/>
                    <a:pt x="0" y="2767458"/>
                    <a:pt x="0" y="2684500"/>
                  </a:cubicBezTo>
                  <a:lnTo>
                    <a:pt x="0" y="2289962"/>
                  </a:lnTo>
                  <a:cubicBezTo>
                    <a:pt x="0" y="2207005"/>
                    <a:pt x="50301" y="2110330"/>
                    <a:pt x="112362" y="2074403"/>
                  </a:cubicBezTo>
                  <a:lnTo>
                    <a:pt x="1217032" y="1442097"/>
                  </a:lnTo>
                  <a:cubicBezTo>
                    <a:pt x="1232547" y="1433115"/>
                    <a:pt x="1247368" y="1428747"/>
                    <a:pt x="1260872" y="1428543"/>
                  </a:cubicBezTo>
                  <a:close/>
                  <a:moveTo>
                    <a:pt x="1260872" y="4"/>
                  </a:moveTo>
                  <a:cubicBezTo>
                    <a:pt x="1301385" y="-424"/>
                    <a:pt x="1330047" y="36791"/>
                    <a:pt x="1330047" y="98980"/>
                  </a:cubicBezTo>
                  <a:lnTo>
                    <a:pt x="1330047" y="493988"/>
                  </a:lnTo>
                  <a:cubicBezTo>
                    <a:pt x="1330047" y="576254"/>
                    <a:pt x="1279092" y="672883"/>
                    <a:pt x="1217032" y="708140"/>
                  </a:cubicBezTo>
                  <a:lnTo>
                    <a:pt x="112362" y="1340805"/>
                  </a:lnTo>
                  <a:cubicBezTo>
                    <a:pt x="50301" y="1376714"/>
                    <a:pt x="0" y="1338846"/>
                    <a:pt x="0" y="1255927"/>
                  </a:cubicBezTo>
                  <a:lnTo>
                    <a:pt x="0" y="860920"/>
                  </a:lnTo>
                  <a:cubicBezTo>
                    <a:pt x="0" y="778001"/>
                    <a:pt x="50301" y="682024"/>
                    <a:pt x="112362" y="646114"/>
                  </a:cubicBezTo>
                  <a:lnTo>
                    <a:pt x="1217032" y="13450"/>
                  </a:lnTo>
                  <a:cubicBezTo>
                    <a:pt x="1232547" y="4472"/>
                    <a:pt x="1247368" y="147"/>
                    <a:pt x="1260872" y="4"/>
                  </a:cubicBezTo>
                  <a:close/>
                </a:path>
              </a:pathLst>
            </a:custGeom>
            <a:solidFill>
              <a:schemeClr val="accent1">
                <a:lumMod val="50000"/>
              </a:schemeClr>
            </a:solidFill>
            <a:ln>
              <a:noFill/>
            </a:ln>
            <a:effectLst/>
          </p:spPr>
          <p:txBody>
            <a:bodyPr wrap="square" anchor="ctr">
              <a:noAutofit/>
            </a:bodyPr>
            <a:lstStyle/>
            <a:p>
              <a:endParaRPr lang="en-US" sz="3266" dirty="0">
                <a:latin typeface="Arial" panose="020B0604020202020204" pitchFamily="34" charset="0"/>
              </a:endParaRPr>
            </a:p>
          </p:txBody>
        </p:sp>
        <p:sp>
          <p:nvSpPr>
            <p:cNvPr id="18" name="Freeform 30">
              <a:extLst>
                <a:ext uri="{FF2B5EF4-FFF2-40B4-BE49-F238E27FC236}">
                  <a16:creationId xmlns:a16="http://schemas.microsoft.com/office/drawing/2014/main" id="{0B9B134C-F645-7E47-A63D-07A1B5BF05F6}"/>
                </a:ext>
              </a:extLst>
            </p:cNvPr>
            <p:cNvSpPr>
              <a:spLocks noChangeArrowheads="1"/>
            </p:cNvSpPr>
            <p:nvPr/>
          </p:nvSpPr>
          <p:spPr bwMode="auto">
            <a:xfrm>
              <a:off x="15862710" y="4879907"/>
              <a:ext cx="2188194" cy="5875708"/>
            </a:xfrm>
            <a:custGeom>
              <a:avLst/>
              <a:gdLst>
                <a:gd name="T0" fmla="*/ 3498 w 3572"/>
                <a:gd name="T1" fmla="*/ 2290 h 9589"/>
                <a:gd name="T2" fmla="*/ 1816 w 3572"/>
                <a:gd name="T3" fmla="*/ 1110 h 9589"/>
                <a:gd name="T4" fmla="*/ 1816 w 3572"/>
                <a:gd name="T5" fmla="*/ 1110 h 9589"/>
                <a:gd name="T6" fmla="*/ 4 w 3572"/>
                <a:gd name="T7" fmla="*/ 0 h 9589"/>
                <a:gd name="T8" fmla="*/ 4 w 3572"/>
                <a:gd name="T9" fmla="*/ 8659 h 9589"/>
                <a:gd name="T10" fmla="*/ 4 w 3572"/>
                <a:gd name="T11" fmla="*/ 8659 h 9589"/>
                <a:gd name="T12" fmla="*/ 113 w 3572"/>
                <a:gd name="T13" fmla="*/ 8830 h 9589"/>
                <a:gd name="T14" fmla="*/ 1444 w 3572"/>
                <a:gd name="T15" fmla="*/ 9588 h 9589"/>
                <a:gd name="T16" fmla="*/ 1444 w 3572"/>
                <a:gd name="T17" fmla="*/ 9588 h 9589"/>
                <a:gd name="T18" fmla="*/ 3498 w 3572"/>
                <a:gd name="T19" fmla="*/ 6823 h 9589"/>
                <a:gd name="T20" fmla="*/ 3498 w 3572"/>
                <a:gd name="T21" fmla="*/ 2290 h 9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72" h="9589">
                  <a:moveTo>
                    <a:pt x="3498" y="2290"/>
                  </a:moveTo>
                  <a:lnTo>
                    <a:pt x="1816" y="1110"/>
                  </a:lnTo>
                  <a:lnTo>
                    <a:pt x="1816" y="1110"/>
                  </a:lnTo>
                  <a:cubicBezTo>
                    <a:pt x="1214" y="688"/>
                    <a:pt x="609" y="318"/>
                    <a:pt x="4" y="0"/>
                  </a:cubicBezTo>
                  <a:lnTo>
                    <a:pt x="4" y="8659"/>
                  </a:lnTo>
                  <a:lnTo>
                    <a:pt x="4" y="8659"/>
                  </a:lnTo>
                  <a:cubicBezTo>
                    <a:pt x="0" y="8723"/>
                    <a:pt x="35" y="8785"/>
                    <a:pt x="113" y="8830"/>
                  </a:cubicBezTo>
                  <a:lnTo>
                    <a:pt x="1444" y="9588"/>
                  </a:lnTo>
                  <a:lnTo>
                    <a:pt x="1444" y="9588"/>
                  </a:lnTo>
                  <a:cubicBezTo>
                    <a:pt x="3571" y="9192"/>
                    <a:pt x="3498" y="6823"/>
                    <a:pt x="3498" y="6823"/>
                  </a:cubicBezTo>
                  <a:lnTo>
                    <a:pt x="3498" y="2290"/>
                  </a:lnTo>
                </a:path>
              </a:pathLst>
            </a:custGeom>
            <a:solidFill>
              <a:schemeClr val="tx1">
                <a:lumMod val="50000"/>
              </a:schemeClr>
            </a:solidFill>
            <a:ln>
              <a:noFill/>
            </a:ln>
            <a:effectLst/>
          </p:spPr>
          <p:txBody>
            <a:bodyPr wrap="none" anchor="ctr"/>
            <a:lstStyle/>
            <a:p>
              <a:endParaRPr lang="en-US" sz="3266" dirty="0">
                <a:latin typeface="Arial" panose="020B0604020202020204" pitchFamily="34" charset="0"/>
              </a:endParaRPr>
            </a:p>
          </p:txBody>
        </p:sp>
        <p:sp>
          <p:nvSpPr>
            <p:cNvPr id="19" name="Freeform 31">
              <a:extLst>
                <a:ext uri="{FF2B5EF4-FFF2-40B4-BE49-F238E27FC236}">
                  <a16:creationId xmlns:a16="http://schemas.microsoft.com/office/drawing/2014/main" id="{1C53F372-6490-9849-BAAB-2F7327AB2355}"/>
                </a:ext>
              </a:extLst>
            </p:cNvPr>
            <p:cNvSpPr>
              <a:spLocks noChangeArrowheads="1"/>
            </p:cNvSpPr>
            <p:nvPr/>
          </p:nvSpPr>
          <p:spPr bwMode="auto">
            <a:xfrm>
              <a:off x="13328726" y="4439568"/>
              <a:ext cx="4073823" cy="6626716"/>
            </a:xfrm>
            <a:custGeom>
              <a:avLst/>
              <a:gdLst>
                <a:gd name="T0" fmla="*/ 6600 w 6651"/>
                <a:gd name="T1" fmla="*/ 7952 h 10816"/>
                <a:gd name="T2" fmla="*/ 6600 w 6651"/>
                <a:gd name="T3" fmla="*/ 3419 h 10816"/>
                <a:gd name="T4" fmla="*/ 4918 w 6651"/>
                <a:gd name="T5" fmla="*/ 2239 h 10816"/>
                <a:gd name="T6" fmla="*/ 4918 w 6651"/>
                <a:gd name="T7" fmla="*/ 2239 h 10816"/>
                <a:gd name="T8" fmla="*/ 2362 w 6651"/>
                <a:gd name="T9" fmla="*/ 763 h 10816"/>
                <a:gd name="T10" fmla="*/ 680 w 6651"/>
                <a:gd name="T11" fmla="*/ 0 h 10816"/>
                <a:gd name="T12" fmla="*/ 0 w 6651"/>
                <a:gd name="T13" fmla="*/ 398 h 10816"/>
                <a:gd name="T14" fmla="*/ 752 w 6651"/>
                <a:gd name="T15" fmla="*/ 943 h 10816"/>
                <a:gd name="T16" fmla="*/ 752 w 6651"/>
                <a:gd name="T17" fmla="*/ 4493 h 10816"/>
                <a:gd name="T18" fmla="*/ 752 w 6651"/>
                <a:gd name="T19" fmla="*/ 4493 h 10816"/>
                <a:gd name="T20" fmla="*/ 3712 w 6651"/>
                <a:gd name="T21" fmla="*/ 10724 h 10816"/>
                <a:gd name="T22" fmla="*/ 3712 w 6651"/>
                <a:gd name="T23" fmla="*/ 10724 h 10816"/>
                <a:gd name="T24" fmla="*/ 4741 w 6651"/>
                <a:gd name="T25" fmla="*/ 10651 h 10816"/>
                <a:gd name="T26" fmla="*/ 4691 w 6651"/>
                <a:gd name="T27" fmla="*/ 10815 h 10816"/>
                <a:gd name="T28" fmla="*/ 5288 w 6651"/>
                <a:gd name="T29" fmla="*/ 10463 h 10816"/>
                <a:gd name="T30" fmla="*/ 5288 w 6651"/>
                <a:gd name="T31" fmla="*/ 10463 h 10816"/>
                <a:gd name="T32" fmla="*/ 5437 w 6651"/>
                <a:gd name="T33" fmla="*/ 10375 h 10816"/>
                <a:gd name="T34" fmla="*/ 5446 w 6651"/>
                <a:gd name="T35" fmla="*/ 10370 h 10816"/>
                <a:gd name="T36" fmla="*/ 5445 w 6651"/>
                <a:gd name="T37" fmla="*/ 10370 h 10816"/>
                <a:gd name="T38" fmla="*/ 5445 w 6651"/>
                <a:gd name="T39" fmla="*/ 10370 h 10816"/>
                <a:gd name="T40" fmla="*/ 6600 w 6651"/>
                <a:gd name="T41" fmla="*/ 7952 h 10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51" h="10816">
                  <a:moveTo>
                    <a:pt x="6600" y="7952"/>
                  </a:moveTo>
                  <a:lnTo>
                    <a:pt x="6600" y="3419"/>
                  </a:lnTo>
                  <a:lnTo>
                    <a:pt x="4918" y="2239"/>
                  </a:lnTo>
                  <a:lnTo>
                    <a:pt x="4918" y="2239"/>
                  </a:lnTo>
                  <a:cubicBezTo>
                    <a:pt x="4068" y="1643"/>
                    <a:pt x="3212" y="1149"/>
                    <a:pt x="2362" y="763"/>
                  </a:cubicBezTo>
                  <a:lnTo>
                    <a:pt x="680" y="0"/>
                  </a:lnTo>
                  <a:lnTo>
                    <a:pt x="0" y="398"/>
                  </a:lnTo>
                  <a:lnTo>
                    <a:pt x="752" y="943"/>
                  </a:lnTo>
                  <a:lnTo>
                    <a:pt x="752" y="4493"/>
                  </a:lnTo>
                  <a:lnTo>
                    <a:pt x="752" y="4493"/>
                  </a:lnTo>
                  <a:cubicBezTo>
                    <a:pt x="752" y="4493"/>
                    <a:pt x="660" y="7385"/>
                    <a:pt x="3712" y="10724"/>
                  </a:cubicBezTo>
                  <a:lnTo>
                    <a:pt x="3712" y="10724"/>
                  </a:lnTo>
                  <a:cubicBezTo>
                    <a:pt x="4105" y="10747"/>
                    <a:pt x="4446" y="10719"/>
                    <a:pt x="4741" y="10651"/>
                  </a:cubicBezTo>
                  <a:lnTo>
                    <a:pt x="4691" y="10815"/>
                  </a:lnTo>
                  <a:lnTo>
                    <a:pt x="5288" y="10463"/>
                  </a:lnTo>
                  <a:lnTo>
                    <a:pt x="5288" y="10463"/>
                  </a:lnTo>
                  <a:cubicBezTo>
                    <a:pt x="5340" y="10435"/>
                    <a:pt x="5389" y="10406"/>
                    <a:pt x="5437" y="10375"/>
                  </a:cubicBezTo>
                  <a:lnTo>
                    <a:pt x="5446" y="10370"/>
                  </a:lnTo>
                  <a:lnTo>
                    <a:pt x="5445" y="10370"/>
                  </a:lnTo>
                  <a:lnTo>
                    <a:pt x="5445" y="10370"/>
                  </a:lnTo>
                  <a:cubicBezTo>
                    <a:pt x="6650" y="9590"/>
                    <a:pt x="6600" y="7952"/>
                    <a:pt x="6600" y="7952"/>
                  </a:cubicBezTo>
                </a:path>
              </a:pathLst>
            </a:custGeom>
            <a:solidFill>
              <a:schemeClr val="accent6">
                <a:lumMod val="50000"/>
              </a:schemeClr>
            </a:solidFill>
            <a:ln>
              <a:noFill/>
            </a:ln>
            <a:effectLst/>
          </p:spPr>
          <p:txBody>
            <a:bodyPr wrap="none" anchor="ctr"/>
            <a:lstStyle/>
            <a:p>
              <a:endParaRPr lang="en-US" sz="3266" dirty="0">
                <a:latin typeface="Arial" panose="020B0604020202020204" pitchFamily="34" charset="0"/>
              </a:endParaRPr>
            </a:p>
          </p:txBody>
        </p:sp>
        <p:sp>
          <p:nvSpPr>
            <p:cNvPr id="20" name="Freeform 32">
              <a:extLst>
                <a:ext uri="{FF2B5EF4-FFF2-40B4-BE49-F238E27FC236}">
                  <a16:creationId xmlns:a16="http://schemas.microsoft.com/office/drawing/2014/main" id="{C53D6B43-089F-B340-8CC9-0642E9592642}"/>
                </a:ext>
              </a:extLst>
            </p:cNvPr>
            <p:cNvSpPr>
              <a:spLocks noChangeArrowheads="1"/>
            </p:cNvSpPr>
            <p:nvPr/>
          </p:nvSpPr>
          <p:spPr bwMode="auto">
            <a:xfrm>
              <a:off x="13328727" y="4439567"/>
              <a:ext cx="2228716" cy="1891032"/>
            </a:xfrm>
            <a:custGeom>
              <a:avLst/>
              <a:gdLst>
                <a:gd name="T0" fmla="*/ 3637 w 3638"/>
                <a:gd name="T1" fmla="*/ 1420 h 3087"/>
                <a:gd name="T2" fmla="*/ 3637 w 3638"/>
                <a:gd name="T3" fmla="*/ 1420 h 3087"/>
                <a:gd name="T4" fmla="*/ 2362 w 3638"/>
                <a:gd name="T5" fmla="*/ 763 h 3087"/>
                <a:gd name="T6" fmla="*/ 680 w 3638"/>
                <a:gd name="T7" fmla="*/ 0 h 3087"/>
                <a:gd name="T8" fmla="*/ 0 w 3638"/>
                <a:gd name="T9" fmla="*/ 398 h 3087"/>
                <a:gd name="T10" fmla="*/ 752 w 3638"/>
                <a:gd name="T11" fmla="*/ 943 h 3087"/>
                <a:gd name="T12" fmla="*/ 752 w 3638"/>
                <a:gd name="T13" fmla="*/ 3086 h 3087"/>
                <a:gd name="T14" fmla="*/ 3637 w 3638"/>
                <a:gd name="T15" fmla="*/ 1420 h 30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38" h="3087">
                  <a:moveTo>
                    <a:pt x="3637" y="1420"/>
                  </a:moveTo>
                  <a:lnTo>
                    <a:pt x="3637" y="1420"/>
                  </a:lnTo>
                  <a:cubicBezTo>
                    <a:pt x="3212" y="1175"/>
                    <a:pt x="2786" y="955"/>
                    <a:pt x="2362" y="763"/>
                  </a:cubicBezTo>
                  <a:lnTo>
                    <a:pt x="680" y="0"/>
                  </a:lnTo>
                  <a:lnTo>
                    <a:pt x="0" y="398"/>
                  </a:lnTo>
                  <a:lnTo>
                    <a:pt x="752" y="943"/>
                  </a:lnTo>
                  <a:lnTo>
                    <a:pt x="752" y="3086"/>
                  </a:lnTo>
                  <a:lnTo>
                    <a:pt x="3637" y="1420"/>
                  </a:lnTo>
                </a:path>
              </a:pathLst>
            </a:custGeom>
            <a:solidFill>
              <a:schemeClr val="accent6"/>
            </a:solidFill>
            <a:ln>
              <a:noFill/>
            </a:ln>
            <a:effectLst/>
          </p:spPr>
          <p:txBody>
            <a:bodyPr wrap="none" anchor="ctr"/>
            <a:lstStyle/>
            <a:p>
              <a:endParaRPr lang="en-US" sz="3266" dirty="0">
                <a:latin typeface="Arial" panose="020B0604020202020204" pitchFamily="34" charset="0"/>
              </a:endParaRPr>
            </a:p>
          </p:txBody>
        </p:sp>
        <p:sp>
          <p:nvSpPr>
            <p:cNvPr id="21" name="Freeform 33">
              <a:extLst>
                <a:ext uri="{FF2B5EF4-FFF2-40B4-BE49-F238E27FC236}">
                  <a16:creationId xmlns:a16="http://schemas.microsoft.com/office/drawing/2014/main" id="{31B6D8A1-0056-F349-AFAB-915D1F90DC2D}"/>
                </a:ext>
              </a:extLst>
            </p:cNvPr>
            <p:cNvSpPr>
              <a:spLocks noChangeArrowheads="1"/>
            </p:cNvSpPr>
            <p:nvPr/>
          </p:nvSpPr>
          <p:spPr bwMode="auto">
            <a:xfrm>
              <a:off x="14328272" y="5112234"/>
              <a:ext cx="1585765" cy="915800"/>
            </a:xfrm>
            <a:custGeom>
              <a:avLst/>
              <a:gdLst>
                <a:gd name="T0" fmla="*/ 1419 w 2588"/>
                <a:gd name="T1" fmla="*/ 0 h 1495"/>
                <a:gd name="T2" fmla="*/ 0 w 2588"/>
                <a:gd name="T3" fmla="*/ 819 h 1495"/>
                <a:gd name="T4" fmla="*/ 1168 w 2588"/>
                <a:gd name="T5" fmla="*/ 1494 h 1495"/>
                <a:gd name="T6" fmla="*/ 2587 w 2588"/>
                <a:gd name="T7" fmla="*/ 674 h 1495"/>
                <a:gd name="T8" fmla="*/ 2587 w 2588"/>
                <a:gd name="T9" fmla="*/ 674 h 1495"/>
                <a:gd name="T10" fmla="*/ 1419 w 2588"/>
                <a:gd name="T11" fmla="*/ 0 h 1495"/>
              </a:gdLst>
              <a:ahLst/>
              <a:cxnLst>
                <a:cxn ang="0">
                  <a:pos x="T0" y="T1"/>
                </a:cxn>
                <a:cxn ang="0">
                  <a:pos x="T2" y="T3"/>
                </a:cxn>
                <a:cxn ang="0">
                  <a:pos x="T4" y="T5"/>
                </a:cxn>
                <a:cxn ang="0">
                  <a:pos x="T6" y="T7"/>
                </a:cxn>
                <a:cxn ang="0">
                  <a:pos x="T8" y="T9"/>
                </a:cxn>
                <a:cxn ang="0">
                  <a:pos x="T10" y="T11"/>
                </a:cxn>
              </a:cxnLst>
              <a:rect l="0" t="0" r="r" b="b"/>
              <a:pathLst>
                <a:path w="2588" h="1495">
                  <a:moveTo>
                    <a:pt x="1419" y="0"/>
                  </a:moveTo>
                  <a:lnTo>
                    <a:pt x="0" y="819"/>
                  </a:lnTo>
                  <a:lnTo>
                    <a:pt x="1168" y="1494"/>
                  </a:lnTo>
                  <a:lnTo>
                    <a:pt x="2587" y="674"/>
                  </a:lnTo>
                  <a:lnTo>
                    <a:pt x="2587" y="674"/>
                  </a:lnTo>
                  <a:cubicBezTo>
                    <a:pt x="2198" y="428"/>
                    <a:pt x="1808" y="203"/>
                    <a:pt x="1419" y="0"/>
                  </a:cubicBezTo>
                </a:path>
              </a:pathLst>
            </a:custGeom>
            <a:solidFill>
              <a:schemeClr val="accent6">
                <a:lumMod val="75000"/>
              </a:schemeClr>
            </a:solidFill>
            <a:ln>
              <a:noFill/>
            </a:ln>
            <a:effectLst/>
          </p:spPr>
          <p:txBody>
            <a:bodyPr wrap="none" anchor="ctr"/>
            <a:lstStyle/>
            <a:p>
              <a:endParaRPr lang="en-US" sz="3266" dirty="0">
                <a:latin typeface="Arial" panose="020B0604020202020204" pitchFamily="34" charset="0"/>
              </a:endParaRPr>
            </a:p>
          </p:txBody>
        </p:sp>
        <p:sp>
          <p:nvSpPr>
            <p:cNvPr id="22" name="Freeform 34">
              <a:extLst>
                <a:ext uri="{FF2B5EF4-FFF2-40B4-BE49-F238E27FC236}">
                  <a16:creationId xmlns:a16="http://schemas.microsoft.com/office/drawing/2014/main" id="{2D7128AB-21C0-3845-AB62-399F23985FFB}"/>
                </a:ext>
              </a:extLst>
            </p:cNvPr>
            <p:cNvSpPr>
              <a:spLocks noChangeArrowheads="1"/>
            </p:cNvSpPr>
            <p:nvPr/>
          </p:nvSpPr>
          <p:spPr bwMode="auto">
            <a:xfrm>
              <a:off x="13271994" y="4682699"/>
              <a:ext cx="3741543" cy="6710462"/>
            </a:xfrm>
            <a:custGeom>
              <a:avLst/>
              <a:gdLst>
                <a:gd name="T0" fmla="*/ 6013 w 6107"/>
                <a:gd name="T1" fmla="*/ 7952 h 10953"/>
                <a:gd name="T2" fmla="*/ 6013 w 6107"/>
                <a:gd name="T3" fmla="*/ 3419 h 10953"/>
                <a:gd name="T4" fmla="*/ 4331 w 6107"/>
                <a:gd name="T5" fmla="*/ 2239 h 10953"/>
                <a:gd name="T6" fmla="*/ 4331 w 6107"/>
                <a:gd name="T7" fmla="*/ 2239 h 10953"/>
                <a:gd name="T8" fmla="*/ 1775 w 6107"/>
                <a:gd name="T9" fmla="*/ 764 h 10953"/>
                <a:gd name="T10" fmla="*/ 92 w 6107"/>
                <a:gd name="T11" fmla="*/ 0 h 10953"/>
                <a:gd name="T12" fmla="*/ 92 w 6107"/>
                <a:gd name="T13" fmla="*/ 4534 h 10953"/>
                <a:gd name="T14" fmla="*/ 92 w 6107"/>
                <a:gd name="T15" fmla="*/ 4534 h 10953"/>
                <a:gd name="T16" fmla="*/ 3053 w 6107"/>
                <a:gd name="T17" fmla="*/ 10765 h 10953"/>
                <a:gd name="T18" fmla="*/ 3053 w 6107"/>
                <a:gd name="T19" fmla="*/ 10765 h 10953"/>
                <a:gd name="T20" fmla="*/ 6013 w 6107"/>
                <a:gd name="T21" fmla="*/ 7952 h 10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07" h="10953">
                  <a:moveTo>
                    <a:pt x="6013" y="7952"/>
                  </a:moveTo>
                  <a:lnTo>
                    <a:pt x="6013" y="3419"/>
                  </a:lnTo>
                  <a:lnTo>
                    <a:pt x="4331" y="2239"/>
                  </a:lnTo>
                  <a:lnTo>
                    <a:pt x="4331" y="2239"/>
                  </a:lnTo>
                  <a:cubicBezTo>
                    <a:pt x="3481" y="1643"/>
                    <a:pt x="2625" y="1149"/>
                    <a:pt x="1775" y="764"/>
                  </a:cubicBezTo>
                  <a:lnTo>
                    <a:pt x="92" y="0"/>
                  </a:lnTo>
                  <a:lnTo>
                    <a:pt x="92" y="4534"/>
                  </a:lnTo>
                  <a:lnTo>
                    <a:pt x="92" y="4534"/>
                  </a:lnTo>
                  <a:cubicBezTo>
                    <a:pt x="92" y="4534"/>
                    <a:pt x="0" y="7427"/>
                    <a:pt x="3053" y="10765"/>
                  </a:cubicBezTo>
                  <a:lnTo>
                    <a:pt x="3053" y="10765"/>
                  </a:lnTo>
                  <a:cubicBezTo>
                    <a:pt x="6106" y="10952"/>
                    <a:pt x="6013" y="7952"/>
                    <a:pt x="6013" y="7952"/>
                  </a:cubicBezTo>
                </a:path>
              </a:pathLst>
            </a:custGeom>
            <a:solidFill>
              <a:schemeClr val="accent6">
                <a:lumMod val="90000"/>
              </a:schemeClr>
            </a:solidFill>
            <a:ln>
              <a:noFill/>
            </a:ln>
            <a:effectLst/>
          </p:spPr>
          <p:txBody>
            <a:bodyPr wrap="none" anchor="ctr"/>
            <a:lstStyle/>
            <a:p>
              <a:endParaRPr lang="en-US" sz="3266" dirty="0">
                <a:latin typeface="Arial" panose="020B0604020202020204" pitchFamily="34" charset="0"/>
              </a:endParaRPr>
            </a:p>
          </p:txBody>
        </p:sp>
        <p:sp>
          <p:nvSpPr>
            <p:cNvPr id="23" name="Freeform 35">
              <a:extLst>
                <a:ext uri="{FF2B5EF4-FFF2-40B4-BE49-F238E27FC236}">
                  <a16:creationId xmlns:a16="http://schemas.microsoft.com/office/drawing/2014/main" id="{74A809FB-D0C6-554B-8B31-5C1055800484}"/>
                </a:ext>
              </a:extLst>
            </p:cNvPr>
            <p:cNvSpPr>
              <a:spLocks noChangeArrowheads="1"/>
            </p:cNvSpPr>
            <p:nvPr/>
          </p:nvSpPr>
          <p:spPr bwMode="auto">
            <a:xfrm>
              <a:off x="13623187" y="5166263"/>
              <a:ext cx="3033756" cy="5810872"/>
            </a:xfrm>
            <a:custGeom>
              <a:avLst/>
              <a:gdLst>
                <a:gd name="T0" fmla="*/ 4270 w 4951"/>
                <a:gd name="T1" fmla="*/ 8951 h 9486"/>
                <a:gd name="T2" fmla="*/ 4270 w 4951"/>
                <a:gd name="T3" fmla="*/ 8951 h 9486"/>
                <a:gd name="T4" fmla="*/ 2715 w 4951"/>
                <a:gd name="T5" fmla="*/ 9478 h 9486"/>
                <a:gd name="T6" fmla="*/ 2715 w 4951"/>
                <a:gd name="T7" fmla="*/ 9478 h 9486"/>
                <a:gd name="T8" fmla="*/ 28 w 4951"/>
                <a:gd name="T9" fmla="*/ 3763 h 9486"/>
                <a:gd name="T10" fmla="*/ 29 w 4951"/>
                <a:gd name="T11" fmla="*/ 0 h 9486"/>
                <a:gd name="T12" fmla="*/ 994 w 4951"/>
                <a:gd name="T13" fmla="*/ 438 h 9486"/>
                <a:gd name="T14" fmla="*/ 994 w 4951"/>
                <a:gd name="T15" fmla="*/ 438 h 9486"/>
                <a:gd name="T16" fmla="*/ 3468 w 4951"/>
                <a:gd name="T17" fmla="*/ 1866 h 9486"/>
                <a:gd name="T18" fmla="*/ 4935 w 4951"/>
                <a:gd name="T19" fmla="*/ 2895 h 9486"/>
                <a:gd name="T20" fmla="*/ 4935 w 4951"/>
                <a:gd name="T21" fmla="*/ 7164 h 9486"/>
                <a:gd name="T22" fmla="*/ 4935 w 4951"/>
                <a:gd name="T23" fmla="*/ 7179 h 9486"/>
                <a:gd name="T24" fmla="*/ 4935 w 4951"/>
                <a:gd name="T25" fmla="*/ 7179 h 9486"/>
                <a:gd name="T26" fmla="*/ 4270 w 4951"/>
                <a:gd name="T27" fmla="*/ 8951 h 9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1" h="9486">
                  <a:moveTo>
                    <a:pt x="4270" y="8951"/>
                  </a:moveTo>
                  <a:lnTo>
                    <a:pt x="4270" y="8951"/>
                  </a:lnTo>
                  <a:cubicBezTo>
                    <a:pt x="3902" y="9307"/>
                    <a:pt x="3380" y="9485"/>
                    <a:pt x="2715" y="9478"/>
                  </a:cubicBezTo>
                  <a:lnTo>
                    <a:pt x="2715" y="9478"/>
                  </a:lnTo>
                  <a:cubicBezTo>
                    <a:pt x="0" y="6420"/>
                    <a:pt x="28" y="3787"/>
                    <a:pt x="28" y="3763"/>
                  </a:cubicBezTo>
                  <a:lnTo>
                    <a:pt x="29" y="0"/>
                  </a:lnTo>
                  <a:lnTo>
                    <a:pt x="994" y="438"/>
                  </a:lnTo>
                  <a:lnTo>
                    <a:pt x="994" y="438"/>
                  </a:lnTo>
                  <a:cubicBezTo>
                    <a:pt x="1814" y="809"/>
                    <a:pt x="2646" y="1290"/>
                    <a:pt x="3468" y="1866"/>
                  </a:cubicBezTo>
                  <a:lnTo>
                    <a:pt x="4935" y="2895"/>
                  </a:lnTo>
                  <a:lnTo>
                    <a:pt x="4935" y="7164"/>
                  </a:lnTo>
                  <a:lnTo>
                    <a:pt x="4935" y="7179"/>
                  </a:lnTo>
                  <a:lnTo>
                    <a:pt x="4935" y="7179"/>
                  </a:lnTo>
                  <a:cubicBezTo>
                    <a:pt x="4935" y="7190"/>
                    <a:pt x="4950" y="8291"/>
                    <a:pt x="4270" y="8951"/>
                  </a:cubicBezTo>
                </a:path>
              </a:pathLst>
            </a:custGeom>
            <a:solidFill>
              <a:schemeClr val="accent6">
                <a:lumMod val="25000"/>
              </a:schemeClr>
            </a:solidFill>
            <a:ln>
              <a:noFill/>
            </a:ln>
            <a:effectLst/>
          </p:spPr>
          <p:txBody>
            <a:bodyPr wrap="none" anchor="ctr"/>
            <a:lstStyle/>
            <a:p>
              <a:endParaRPr lang="en-US" sz="3266" dirty="0">
                <a:latin typeface="Arial" panose="020B0604020202020204" pitchFamily="34" charset="0"/>
              </a:endParaRPr>
            </a:p>
          </p:txBody>
        </p:sp>
        <p:sp>
          <p:nvSpPr>
            <p:cNvPr id="24" name="Freeform 23">
              <a:extLst>
                <a:ext uri="{FF2B5EF4-FFF2-40B4-BE49-F238E27FC236}">
                  <a16:creationId xmlns:a16="http://schemas.microsoft.com/office/drawing/2014/main" id="{3BB4DC18-D25D-1F44-B37D-2527F1D96F5B}"/>
                </a:ext>
              </a:extLst>
            </p:cNvPr>
            <p:cNvSpPr>
              <a:spLocks noChangeArrowheads="1"/>
            </p:cNvSpPr>
            <p:nvPr/>
          </p:nvSpPr>
          <p:spPr bwMode="auto">
            <a:xfrm>
              <a:off x="14776718" y="7866569"/>
              <a:ext cx="688258" cy="512606"/>
            </a:xfrm>
            <a:custGeom>
              <a:avLst/>
              <a:gdLst>
                <a:gd name="connsiteX0" fmla="*/ 612080 w 733818"/>
                <a:gd name="connsiteY0" fmla="*/ 322487 h 546539"/>
                <a:gd name="connsiteX1" fmla="*/ 646298 w 733818"/>
                <a:gd name="connsiteY1" fmla="*/ 334023 h 546539"/>
                <a:gd name="connsiteX2" fmla="*/ 733818 w 733818"/>
                <a:gd name="connsiteY2" fmla="*/ 484431 h 546539"/>
                <a:gd name="connsiteX3" fmla="*/ 646298 w 733818"/>
                <a:gd name="connsiteY3" fmla="*/ 534785 h 546539"/>
                <a:gd name="connsiteX4" fmla="*/ 558778 w 733818"/>
                <a:gd name="connsiteY4" fmla="*/ 384377 h 546539"/>
                <a:gd name="connsiteX5" fmla="*/ 612080 w 733818"/>
                <a:gd name="connsiteY5" fmla="*/ 322487 h 546539"/>
                <a:gd name="connsiteX6" fmla="*/ 332412 w 733818"/>
                <a:gd name="connsiteY6" fmla="*/ 161558 h 546539"/>
                <a:gd name="connsiteX7" fmla="*/ 366250 w 733818"/>
                <a:gd name="connsiteY7" fmla="*/ 173380 h 546539"/>
                <a:gd name="connsiteX8" fmla="*/ 454429 w 733818"/>
                <a:gd name="connsiteY8" fmla="*/ 323134 h 546539"/>
                <a:gd name="connsiteX9" fmla="*/ 366250 w 733818"/>
                <a:gd name="connsiteY9" fmla="*/ 373488 h 546539"/>
                <a:gd name="connsiteX10" fmla="*/ 279388 w 733818"/>
                <a:gd name="connsiteY10" fmla="*/ 223080 h 546539"/>
                <a:gd name="connsiteX11" fmla="*/ 332412 w 733818"/>
                <a:gd name="connsiteY11" fmla="*/ 161558 h 546539"/>
                <a:gd name="connsiteX12" fmla="*/ 53579 w 733818"/>
                <a:gd name="connsiteY12" fmla="*/ 230 h 546539"/>
                <a:gd name="connsiteX13" fmla="*/ 87520 w 733818"/>
                <a:gd name="connsiteY13" fmla="*/ 12012 h 546539"/>
                <a:gd name="connsiteX14" fmla="*/ 175040 w 733818"/>
                <a:gd name="connsiteY14" fmla="*/ 162037 h 546539"/>
                <a:gd name="connsiteX15" fmla="*/ 87520 w 733818"/>
                <a:gd name="connsiteY15" fmla="*/ 211611 h 546539"/>
                <a:gd name="connsiteX16" fmla="*/ 0 w 733818"/>
                <a:gd name="connsiteY16" fmla="*/ 62237 h 546539"/>
                <a:gd name="connsiteX17" fmla="*/ 53579 w 733818"/>
                <a:gd name="connsiteY17" fmla="*/ 230 h 546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3818" h="546539">
                  <a:moveTo>
                    <a:pt x="612080" y="322487"/>
                  </a:moveTo>
                  <a:cubicBezTo>
                    <a:pt x="622567" y="323397"/>
                    <a:pt x="634124" y="327157"/>
                    <a:pt x="646298" y="334023"/>
                  </a:cubicBezTo>
                  <a:cubicBezTo>
                    <a:pt x="694335" y="361489"/>
                    <a:pt x="733818" y="429500"/>
                    <a:pt x="733818" y="484431"/>
                  </a:cubicBezTo>
                  <a:cubicBezTo>
                    <a:pt x="733818" y="540017"/>
                    <a:pt x="694335" y="562251"/>
                    <a:pt x="646298" y="534785"/>
                  </a:cubicBezTo>
                  <a:cubicBezTo>
                    <a:pt x="597603" y="506666"/>
                    <a:pt x="558778" y="439963"/>
                    <a:pt x="558778" y="384377"/>
                  </a:cubicBezTo>
                  <a:cubicBezTo>
                    <a:pt x="558778" y="342688"/>
                    <a:pt x="580617" y="319759"/>
                    <a:pt x="612080" y="322487"/>
                  </a:cubicBezTo>
                  <a:close/>
                  <a:moveTo>
                    <a:pt x="332412" y="161558"/>
                  </a:moveTo>
                  <a:cubicBezTo>
                    <a:pt x="342807" y="162508"/>
                    <a:pt x="354241" y="166350"/>
                    <a:pt x="366250" y="173380"/>
                  </a:cubicBezTo>
                  <a:cubicBezTo>
                    <a:pt x="414946" y="200192"/>
                    <a:pt x="454429" y="268203"/>
                    <a:pt x="454429" y="323134"/>
                  </a:cubicBezTo>
                  <a:cubicBezTo>
                    <a:pt x="454429" y="378720"/>
                    <a:pt x="414946" y="400954"/>
                    <a:pt x="366250" y="373488"/>
                  </a:cubicBezTo>
                  <a:cubicBezTo>
                    <a:pt x="318213" y="346023"/>
                    <a:pt x="279388" y="278012"/>
                    <a:pt x="279388" y="223080"/>
                  </a:cubicBezTo>
                  <a:cubicBezTo>
                    <a:pt x="279388" y="181881"/>
                    <a:pt x="301227" y="158707"/>
                    <a:pt x="332412" y="161558"/>
                  </a:cubicBezTo>
                  <a:close/>
                  <a:moveTo>
                    <a:pt x="53579" y="230"/>
                  </a:moveTo>
                  <a:cubicBezTo>
                    <a:pt x="64036" y="1167"/>
                    <a:pt x="75511" y="5000"/>
                    <a:pt x="87520" y="12012"/>
                  </a:cubicBezTo>
                  <a:cubicBezTo>
                    <a:pt x="135557" y="39407"/>
                    <a:pt x="175040" y="106593"/>
                    <a:pt x="175040" y="162037"/>
                  </a:cubicBezTo>
                  <a:cubicBezTo>
                    <a:pt x="175040" y="216829"/>
                    <a:pt x="135557" y="239659"/>
                    <a:pt x="87520" y="211611"/>
                  </a:cubicBezTo>
                  <a:cubicBezTo>
                    <a:pt x="39483" y="184215"/>
                    <a:pt x="0" y="117682"/>
                    <a:pt x="0" y="62237"/>
                  </a:cubicBezTo>
                  <a:cubicBezTo>
                    <a:pt x="0" y="20654"/>
                    <a:pt x="22209" y="-2583"/>
                    <a:pt x="53579" y="230"/>
                  </a:cubicBezTo>
                  <a:close/>
                </a:path>
              </a:pathLst>
            </a:custGeom>
            <a:solidFill>
              <a:schemeClr val="bg1">
                <a:lumMod val="95000"/>
              </a:schemeClr>
            </a:solidFill>
            <a:ln>
              <a:noFill/>
            </a:ln>
            <a:effectLst/>
          </p:spPr>
          <p:txBody>
            <a:bodyPr wrap="square" anchor="ctr">
              <a:noAutofit/>
            </a:bodyPr>
            <a:lstStyle/>
            <a:p>
              <a:endParaRPr lang="en-US" sz="3266" dirty="0">
                <a:latin typeface="Arial" panose="020B0604020202020204" pitchFamily="34" charset="0"/>
              </a:endParaRPr>
            </a:p>
          </p:txBody>
        </p:sp>
        <p:sp>
          <p:nvSpPr>
            <p:cNvPr id="25" name="Freeform 39">
              <a:extLst>
                <a:ext uri="{FF2B5EF4-FFF2-40B4-BE49-F238E27FC236}">
                  <a16:creationId xmlns:a16="http://schemas.microsoft.com/office/drawing/2014/main" id="{D63E3FEF-0B26-EC4A-A2F1-449D222BF32A}"/>
                </a:ext>
              </a:extLst>
            </p:cNvPr>
            <p:cNvSpPr>
              <a:spLocks noChangeArrowheads="1"/>
            </p:cNvSpPr>
            <p:nvPr/>
          </p:nvSpPr>
          <p:spPr bwMode="auto">
            <a:xfrm>
              <a:off x="11683529" y="10199109"/>
              <a:ext cx="1574960" cy="915799"/>
            </a:xfrm>
            <a:custGeom>
              <a:avLst/>
              <a:gdLst>
                <a:gd name="T0" fmla="*/ 1127 w 2573"/>
                <a:gd name="T1" fmla="*/ 1445 h 1497"/>
                <a:gd name="T2" fmla="*/ 88 w 2573"/>
                <a:gd name="T3" fmla="*/ 840 h 1497"/>
                <a:gd name="T4" fmla="*/ 88 w 2573"/>
                <a:gd name="T5" fmla="*/ 840 h 1497"/>
                <a:gd name="T6" fmla="*/ 112 w 2573"/>
                <a:gd name="T7" fmla="*/ 643 h 1497"/>
                <a:gd name="T8" fmla="*/ 1103 w 2573"/>
                <a:gd name="T9" fmla="*/ 65 h 1497"/>
                <a:gd name="T10" fmla="*/ 1103 w 2573"/>
                <a:gd name="T11" fmla="*/ 65 h 1497"/>
                <a:gd name="T12" fmla="*/ 1445 w 2573"/>
                <a:gd name="T13" fmla="*/ 51 h 1497"/>
                <a:gd name="T14" fmla="*/ 2484 w 2573"/>
                <a:gd name="T15" fmla="*/ 656 h 1497"/>
                <a:gd name="T16" fmla="*/ 2484 w 2573"/>
                <a:gd name="T17" fmla="*/ 656 h 1497"/>
                <a:gd name="T18" fmla="*/ 2460 w 2573"/>
                <a:gd name="T19" fmla="*/ 853 h 1497"/>
                <a:gd name="T20" fmla="*/ 1469 w 2573"/>
                <a:gd name="T21" fmla="*/ 1431 h 1497"/>
                <a:gd name="T22" fmla="*/ 1469 w 2573"/>
                <a:gd name="T23" fmla="*/ 1431 h 1497"/>
                <a:gd name="T24" fmla="*/ 1127 w 2573"/>
                <a:gd name="T25" fmla="*/ 1445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73" h="1497">
                  <a:moveTo>
                    <a:pt x="1127" y="1445"/>
                  </a:moveTo>
                  <a:lnTo>
                    <a:pt x="88" y="840"/>
                  </a:lnTo>
                  <a:lnTo>
                    <a:pt x="88" y="840"/>
                  </a:lnTo>
                  <a:cubicBezTo>
                    <a:pt x="0" y="789"/>
                    <a:pt x="11" y="701"/>
                    <a:pt x="112" y="643"/>
                  </a:cubicBezTo>
                  <a:lnTo>
                    <a:pt x="1103" y="65"/>
                  </a:lnTo>
                  <a:lnTo>
                    <a:pt x="1103" y="65"/>
                  </a:lnTo>
                  <a:cubicBezTo>
                    <a:pt x="1204" y="7"/>
                    <a:pt x="1357" y="0"/>
                    <a:pt x="1445" y="51"/>
                  </a:cubicBezTo>
                  <a:lnTo>
                    <a:pt x="2484" y="656"/>
                  </a:lnTo>
                  <a:lnTo>
                    <a:pt x="2484" y="656"/>
                  </a:lnTo>
                  <a:cubicBezTo>
                    <a:pt x="2572" y="707"/>
                    <a:pt x="2561" y="795"/>
                    <a:pt x="2460" y="853"/>
                  </a:cubicBezTo>
                  <a:lnTo>
                    <a:pt x="1469" y="1431"/>
                  </a:lnTo>
                  <a:lnTo>
                    <a:pt x="1469" y="1431"/>
                  </a:lnTo>
                  <a:cubicBezTo>
                    <a:pt x="1368" y="1489"/>
                    <a:pt x="1214" y="1496"/>
                    <a:pt x="1127" y="1445"/>
                  </a:cubicBezTo>
                </a:path>
              </a:pathLst>
            </a:custGeom>
            <a:solidFill>
              <a:schemeClr val="bg1">
                <a:lumMod val="95000"/>
              </a:schemeClr>
            </a:solidFill>
            <a:ln>
              <a:noFill/>
            </a:ln>
            <a:effectLst/>
          </p:spPr>
          <p:txBody>
            <a:bodyPr wrap="none" anchor="ctr"/>
            <a:lstStyle/>
            <a:p>
              <a:endParaRPr lang="en-US" sz="3266" dirty="0">
                <a:latin typeface="Arial" panose="020B0604020202020204" pitchFamily="34" charset="0"/>
              </a:endParaRPr>
            </a:p>
          </p:txBody>
        </p:sp>
        <p:sp>
          <p:nvSpPr>
            <p:cNvPr id="26" name="Freeform 40">
              <a:extLst>
                <a:ext uri="{FF2B5EF4-FFF2-40B4-BE49-F238E27FC236}">
                  <a16:creationId xmlns:a16="http://schemas.microsoft.com/office/drawing/2014/main" id="{073582AD-CA2A-A446-BCA1-A69980FF6D99}"/>
                </a:ext>
              </a:extLst>
            </p:cNvPr>
            <p:cNvSpPr>
              <a:spLocks noChangeArrowheads="1"/>
            </p:cNvSpPr>
            <p:nvPr/>
          </p:nvSpPr>
          <p:spPr bwMode="auto">
            <a:xfrm>
              <a:off x="11502530" y="9707442"/>
              <a:ext cx="1936956" cy="783428"/>
            </a:xfrm>
            <a:custGeom>
              <a:avLst/>
              <a:gdLst>
                <a:gd name="T0" fmla="*/ 3157 w 3162"/>
                <a:gd name="T1" fmla="*/ 326 h 1280"/>
                <a:gd name="T2" fmla="*/ 3157 w 3162"/>
                <a:gd name="T3" fmla="*/ 326 h 1280"/>
                <a:gd name="T4" fmla="*/ 3157 w 3162"/>
                <a:gd name="T5" fmla="*/ 64 h 1280"/>
                <a:gd name="T6" fmla="*/ 1770 w 3162"/>
                <a:gd name="T7" fmla="*/ 64 h 1280"/>
                <a:gd name="T8" fmla="*/ 1779 w 3162"/>
                <a:gd name="T9" fmla="*/ 63 h 1280"/>
                <a:gd name="T10" fmla="*/ 1779 w 3162"/>
                <a:gd name="T11" fmla="*/ 63 h 1280"/>
                <a:gd name="T12" fmla="*/ 1351 w 3162"/>
                <a:gd name="T13" fmla="*/ 81 h 1280"/>
                <a:gd name="T14" fmla="*/ 1391 w 3162"/>
                <a:gd name="T15" fmla="*/ 64 h 1280"/>
                <a:gd name="T16" fmla="*/ 3 w 3162"/>
                <a:gd name="T17" fmla="*/ 63 h 1280"/>
                <a:gd name="T18" fmla="*/ 3 w 3162"/>
                <a:gd name="T19" fmla="*/ 342 h 1280"/>
                <a:gd name="T20" fmla="*/ 3 w 3162"/>
                <a:gd name="T21" fmla="*/ 342 h 1280"/>
                <a:gd name="T22" fmla="*/ 77 w 3162"/>
                <a:gd name="T23" fmla="*/ 457 h 1280"/>
                <a:gd name="T24" fmla="*/ 1380 w 3162"/>
                <a:gd name="T25" fmla="*/ 1215 h 1280"/>
                <a:gd name="T26" fmla="*/ 1380 w 3162"/>
                <a:gd name="T27" fmla="*/ 1215 h 1280"/>
                <a:gd name="T28" fmla="*/ 1810 w 3162"/>
                <a:gd name="T29" fmla="*/ 1197 h 1280"/>
                <a:gd name="T30" fmla="*/ 3052 w 3162"/>
                <a:gd name="T31" fmla="*/ 474 h 1280"/>
                <a:gd name="T32" fmla="*/ 3052 w 3162"/>
                <a:gd name="T33" fmla="*/ 474 h 1280"/>
                <a:gd name="T34" fmla="*/ 3157 w 3162"/>
                <a:gd name="T35" fmla="*/ 326 h 1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62" h="1280">
                  <a:moveTo>
                    <a:pt x="3157" y="326"/>
                  </a:moveTo>
                  <a:lnTo>
                    <a:pt x="3157" y="326"/>
                  </a:lnTo>
                  <a:lnTo>
                    <a:pt x="3157" y="64"/>
                  </a:lnTo>
                  <a:lnTo>
                    <a:pt x="1770" y="64"/>
                  </a:lnTo>
                  <a:lnTo>
                    <a:pt x="1779" y="63"/>
                  </a:lnTo>
                  <a:lnTo>
                    <a:pt x="1779" y="63"/>
                  </a:lnTo>
                  <a:cubicBezTo>
                    <a:pt x="1669" y="0"/>
                    <a:pt x="1477" y="8"/>
                    <a:pt x="1351" y="81"/>
                  </a:cubicBezTo>
                  <a:lnTo>
                    <a:pt x="1391" y="64"/>
                  </a:lnTo>
                  <a:lnTo>
                    <a:pt x="3" y="63"/>
                  </a:lnTo>
                  <a:lnTo>
                    <a:pt x="3" y="342"/>
                  </a:lnTo>
                  <a:lnTo>
                    <a:pt x="3" y="342"/>
                  </a:lnTo>
                  <a:cubicBezTo>
                    <a:pt x="0" y="385"/>
                    <a:pt x="24" y="426"/>
                    <a:pt x="77" y="457"/>
                  </a:cubicBezTo>
                  <a:lnTo>
                    <a:pt x="1380" y="1215"/>
                  </a:lnTo>
                  <a:lnTo>
                    <a:pt x="1380" y="1215"/>
                  </a:lnTo>
                  <a:cubicBezTo>
                    <a:pt x="1490" y="1279"/>
                    <a:pt x="1683" y="1270"/>
                    <a:pt x="1810" y="1197"/>
                  </a:cubicBezTo>
                  <a:lnTo>
                    <a:pt x="3052" y="474"/>
                  </a:lnTo>
                  <a:lnTo>
                    <a:pt x="3052" y="474"/>
                  </a:lnTo>
                  <a:cubicBezTo>
                    <a:pt x="3125" y="431"/>
                    <a:pt x="3161" y="377"/>
                    <a:pt x="3157" y="326"/>
                  </a:cubicBezTo>
                </a:path>
              </a:pathLst>
            </a:custGeom>
            <a:solidFill>
              <a:schemeClr val="accent2">
                <a:lumMod val="50000"/>
              </a:schemeClr>
            </a:solidFill>
            <a:ln>
              <a:noFill/>
            </a:ln>
            <a:effectLst/>
          </p:spPr>
          <p:txBody>
            <a:bodyPr wrap="none" anchor="ctr"/>
            <a:lstStyle/>
            <a:p>
              <a:endParaRPr lang="en-US" sz="3266" dirty="0">
                <a:latin typeface="Arial" panose="020B0604020202020204" pitchFamily="34" charset="0"/>
              </a:endParaRPr>
            </a:p>
          </p:txBody>
        </p:sp>
        <p:sp>
          <p:nvSpPr>
            <p:cNvPr id="27" name="Freeform 26">
              <a:extLst>
                <a:ext uri="{FF2B5EF4-FFF2-40B4-BE49-F238E27FC236}">
                  <a16:creationId xmlns:a16="http://schemas.microsoft.com/office/drawing/2014/main" id="{96EF4307-AD7D-0047-AC38-0F078B676FDE}"/>
                </a:ext>
              </a:extLst>
            </p:cNvPr>
            <p:cNvSpPr>
              <a:spLocks noChangeArrowheads="1"/>
            </p:cNvSpPr>
            <p:nvPr/>
          </p:nvSpPr>
          <p:spPr bwMode="auto">
            <a:xfrm>
              <a:off x="11504227" y="9718248"/>
              <a:ext cx="967518" cy="757920"/>
            </a:xfrm>
            <a:custGeom>
              <a:avLst/>
              <a:gdLst>
                <a:gd name="connsiteX0" fmla="*/ 1031564 w 1031564"/>
                <a:gd name="connsiteY0" fmla="*/ 0 h 808092"/>
                <a:gd name="connsiteX1" fmla="*/ 1030910 w 1031564"/>
                <a:gd name="connsiteY1" fmla="*/ 808058 h 808092"/>
                <a:gd name="connsiteX2" fmla="*/ 900757 w 1031564"/>
                <a:gd name="connsiteY2" fmla="*/ 779968 h 808092"/>
                <a:gd name="connsiteX3" fmla="*/ 48551 w 1031564"/>
                <a:gd name="connsiteY3" fmla="*/ 284812 h 808092"/>
                <a:gd name="connsiteX4" fmla="*/ 37580 w 1031564"/>
                <a:gd name="connsiteY4" fmla="*/ 274799 h 808092"/>
                <a:gd name="connsiteX5" fmla="*/ 10690 w 1031564"/>
                <a:gd name="connsiteY5" fmla="*/ 250514 h 808092"/>
                <a:gd name="connsiteX6" fmla="*/ 165 w 1031564"/>
                <a:gd name="connsiteY6" fmla="*/ 210202 h 808092"/>
                <a:gd name="connsiteX7" fmla="*/ 165 w 1031564"/>
                <a:gd name="connsiteY7" fmla="*/ 209738 h 808092"/>
                <a:gd name="connsiteX8" fmla="*/ 152 w 1031564"/>
                <a:gd name="connsiteY8" fmla="*/ 209690 h 808092"/>
                <a:gd name="connsiteX9" fmla="*/ 152 w 1031564"/>
                <a:gd name="connsiteY9" fmla="*/ 27436 h 808092"/>
                <a:gd name="connsiteX10" fmla="*/ 907952 w 1031564"/>
                <a:gd name="connsiteY10" fmla="*/ 28089 h 808092"/>
                <a:gd name="connsiteX11" fmla="*/ 881790 w 1031564"/>
                <a:gd name="connsiteY11" fmla="*/ 39194 h 808092"/>
                <a:gd name="connsiteX12" fmla="*/ 1031564 w 1031564"/>
                <a:gd name="connsiteY12" fmla="*/ 0 h 80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1564" h="808092">
                  <a:moveTo>
                    <a:pt x="1031564" y="0"/>
                  </a:moveTo>
                  <a:lnTo>
                    <a:pt x="1030910" y="808058"/>
                  </a:lnTo>
                  <a:cubicBezTo>
                    <a:pt x="982512" y="808711"/>
                    <a:pt x="935421" y="800219"/>
                    <a:pt x="900757" y="779968"/>
                  </a:cubicBezTo>
                  <a:lnTo>
                    <a:pt x="48551" y="284812"/>
                  </a:lnTo>
                  <a:lnTo>
                    <a:pt x="37580" y="274799"/>
                  </a:lnTo>
                  <a:lnTo>
                    <a:pt x="10690" y="250514"/>
                  </a:lnTo>
                  <a:cubicBezTo>
                    <a:pt x="2632" y="237835"/>
                    <a:pt x="-822" y="224181"/>
                    <a:pt x="165" y="210202"/>
                  </a:cubicBezTo>
                  <a:lnTo>
                    <a:pt x="165" y="209738"/>
                  </a:lnTo>
                  <a:lnTo>
                    <a:pt x="152" y="209690"/>
                  </a:lnTo>
                  <a:lnTo>
                    <a:pt x="152" y="27436"/>
                  </a:lnTo>
                  <a:lnTo>
                    <a:pt x="907952" y="28089"/>
                  </a:lnTo>
                  <a:lnTo>
                    <a:pt x="881790" y="39194"/>
                  </a:lnTo>
                  <a:cubicBezTo>
                    <a:pt x="924303" y="14371"/>
                    <a:pt x="979241" y="653"/>
                    <a:pt x="1031564" y="0"/>
                  </a:cubicBezTo>
                  <a:close/>
                </a:path>
              </a:pathLst>
            </a:custGeom>
            <a:solidFill>
              <a:schemeClr val="accent2">
                <a:lumMod val="75000"/>
              </a:schemeClr>
            </a:solidFill>
            <a:ln>
              <a:noFill/>
            </a:ln>
            <a:effectLst/>
          </p:spPr>
          <p:txBody>
            <a:bodyPr wrap="square" anchor="ctr">
              <a:noAutofit/>
            </a:bodyPr>
            <a:lstStyle/>
            <a:p>
              <a:endParaRPr lang="en-US" sz="3266" dirty="0">
                <a:latin typeface="Arial" panose="020B0604020202020204" pitchFamily="34" charset="0"/>
              </a:endParaRPr>
            </a:p>
          </p:txBody>
        </p:sp>
        <p:sp>
          <p:nvSpPr>
            <p:cNvPr id="28" name="Freeform 43">
              <a:extLst>
                <a:ext uri="{FF2B5EF4-FFF2-40B4-BE49-F238E27FC236}">
                  <a16:creationId xmlns:a16="http://schemas.microsoft.com/office/drawing/2014/main" id="{29A6E30C-3335-C24C-9F93-C9DB8EE8F0E4}"/>
                </a:ext>
              </a:extLst>
            </p:cNvPr>
            <p:cNvSpPr>
              <a:spLocks noChangeArrowheads="1"/>
            </p:cNvSpPr>
            <p:nvPr/>
          </p:nvSpPr>
          <p:spPr bwMode="auto">
            <a:xfrm>
              <a:off x="12367002" y="10234228"/>
              <a:ext cx="210715" cy="251238"/>
            </a:xfrm>
            <a:custGeom>
              <a:avLst/>
              <a:gdLst>
                <a:gd name="T0" fmla="*/ 0 w 344"/>
                <a:gd name="T1" fmla="*/ 369 h 410"/>
                <a:gd name="T2" fmla="*/ 0 w 344"/>
                <a:gd name="T3" fmla="*/ 369 h 410"/>
                <a:gd name="T4" fmla="*/ 343 w 344"/>
                <a:gd name="T5" fmla="*/ 365 h 410"/>
                <a:gd name="T6" fmla="*/ 343 w 344"/>
                <a:gd name="T7" fmla="*/ 0 h 410"/>
                <a:gd name="T8" fmla="*/ 0 w 344"/>
                <a:gd name="T9" fmla="*/ 0 h 410"/>
                <a:gd name="T10" fmla="*/ 0 w 344"/>
                <a:gd name="T11" fmla="*/ 369 h 410"/>
              </a:gdLst>
              <a:ahLst/>
              <a:cxnLst>
                <a:cxn ang="0">
                  <a:pos x="T0" y="T1"/>
                </a:cxn>
                <a:cxn ang="0">
                  <a:pos x="T2" y="T3"/>
                </a:cxn>
                <a:cxn ang="0">
                  <a:pos x="T4" y="T5"/>
                </a:cxn>
                <a:cxn ang="0">
                  <a:pos x="T6" y="T7"/>
                </a:cxn>
                <a:cxn ang="0">
                  <a:pos x="T8" y="T9"/>
                </a:cxn>
                <a:cxn ang="0">
                  <a:pos x="T10" y="T11"/>
                </a:cxn>
              </a:cxnLst>
              <a:rect l="0" t="0" r="r" b="b"/>
              <a:pathLst>
                <a:path w="344" h="410">
                  <a:moveTo>
                    <a:pt x="0" y="369"/>
                  </a:moveTo>
                  <a:lnTo>
                    <a:pt x="0" y="369"/>
                  </a:lnTo>
                  <a:cubicBezTo>
                    <a:pt x="95" y="409"/>
                    <a:pt x="232" y="407"/>
                    <a:pt x="343" y="365"/>
                  </a:cubicBezTo>
                  <a:lnTo>
                    <a:pt x="343" y="0"/>
                  </a:lnTo>
                  <a:lnTo>
                    <a:pt x="0" y="0"/>
                  </a:lnTo>
                  <a:lnTo>
                    <a:pt x="0" y="369"/>
                  </a:lnTo>
                </a:path>
              </a:pathLst>
            </a:custGeom>
            <a:solidFill>
              <a:schemeClr val="accent2">
                <a:lumMod val="50000"/>
              </a:schemeClr>
            </a:solidFill>
            <a:ln>
              <a:noFill/>
            </a:ln>
            <a:effectLst/>
          </p:spPr>
          <p:txBody>
            <a:bodyPr wrap="none" anchor="ctr"/>
            <a:lstStyle/>
            <a:p>
              <a:endParaRPr lang="en-US" sz="3266" dirty="0">
                <a:latin typeface="Arial" panose="020B0604020202020204" pitchFamily="34" charset="0"/>
              </a:endParaRPr>
            </a:p>
          </p:txBody>
        </p:sp>
        <p:sp>
          <p:nvSpPr>
            <p:cNvPr id="29" name="Freeform 44">
              <a:extLst>
                <a:ext uri="{FF2B5EF4-FFF2-40B4-BE49-F238E27FC236}">
                  <a16:creationId xmlns:a16="http://schemas.microsoft.com/office/drawing/2014/main" id="{FEDFED38-8238-5848-AB28-BD6B998683E7}"/>
                </a:ext>
              </a:extLst>
            </p:cNvPr>
            <p:cNvSpPr>
              <a:spLocks noChangeArrowheads="1"/>
            </p:cNvSpPr>
            <p:nvPr/>
          </p:nvSpPr>
          <p:spPr bwMode="auto">
            <a:xfrm>
              <a:off x="11483619" y="9172550"/>
              <a:ext cx="1977479" cy="1148126"/>
            </a:xfrm>
            <a:custGeom>
              <a:avLst/>
              <a:gdLst>
                <a:gd name="T0" fmla="*/ 1413 w 3227"/>
                <a:gd name="T1" fmla="*/ 1811 h 1875"/>
                <a:gd name="T2" fmla="*/ 110 w 3227"/>
                <a:gd name="T3" fmla="*/ 1053 h 1875"/>
                <a:gd name="T4" fmla="*/ 110 w 3227"/>
                <a:gd name="T5" fmla="*/ 1053 h 1875"/>
                <a:gd name="T6" fmla="*/ 141 w 3227"/>
                <a:gd name="T7" fmla="*/ 805 h 1875"/>
                <a:gd name="T8" fmla="*/ 1384 w 3227"/>
                <a:gd name="T9" fmla="*/ 81 h 1875"/>
                <a:gd name="T10" fmla="*/ 1384 w 3227"/>
                <a:gd name="T11" fmla="*/ 81 h 1875"/>
                <a:gd name="T12" fmla="*/ 1812 w 3227"/>
                <a:gd name="T13" fmla="*/ 63 h 1875"/>
                <a:gd name="T14" fmla="*/ 3116 w 3227"/>
                <a:gd name="T15" fmla="*/ 821 h 1875"/>
                <a:gd name="T16" fmla="*/ 3116 w 3227"/>
                <a:gd name="T17" fmla="*/ 821 h 1875"/>
                <a:gd name="T18" fmla="*/ 3085 w 3227"/>
                <a:gd name="T19" fmla="*/ 1069 h 1875"/>
                <a:gd name="T20" fmla="*/ 1843 w 3227"/>
                <a:gd name="T21" fmla="*/ 1793 h 1875"/>
                <a:gd name="T22" fmla="*/ 1843 w 3227"/>
                <a:gd name="T23" fmla="*/ 1793 h 1875"/>
                <a:gd name="T24" fmla="*/ 1413 w 3227"/>
                <a:gd name="T25" fmla="*/ 1811 h 1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27" h="1875">
                  <a:moveTo>
                    <a:pt x="1413" y="1811"/>
                  </a:moveTo>
                  <a:lnTo>
                    <a:pt x="110" y="1053"/>
                  </a:lnTo>
                  <a:lnTo>
                    <a:pt x="110" y="1053"/>
                  </a:lnTo>
                  <a:cubicBezTo>
                    <a:pt x="0" y="989"/>
                    <a:pt x="14" y="878"/>
                    <a:pt x="141" y="805"/>
                  </a:cubicBezTo>
                  <a:lnTo>
                    <a:pt x="1384" y="81"/>
                  </a:lnTo>
                  <a:lnTo>
                    <a:pt x="1384" y="81"/>
                  </a:lnTo>
                  <a:cubicBezTo>
                    <a:pt x="1510" y="7"/>
                    <a:pt x="1702" y="0"/>
                    <a:pt x="1812" y="63"/>
                  </a:cubicBezTo>
                  <a:lnTo>
                    <a:pt x="3116" y="821"/>
                  </a:lnTo>
                  <a:lnTo>
                    <a:pt x="3116" y="821"/>
                  </a:lnTo>
                  <a:cubicBezTo>
                    <a:pt x="3226" y="884"/>
                    <a:pt x="3212" y="995"/>
                    <a:pt x="3085" y="1069"/>
                  </a:cubicBezTo>
                  <a:lnTo>
                    <a:pt x="1843" y="1793"/>
                  </a:lnTo>
                  <a:lnTo>
                    <a:pt x="1843" y="1793"/>
                  </a:lnTo>
                  <a:cubicBezTo>
                    <a:pt x="1716" y="1866"/>
                    <a:pt x="1523" y="1874"/>
                    <a:pt x="1413" y="1811"/>
                  </a:cubicBezTo>
                </a:path>
              </a:pathLst>
            </a:custGeom>
            <a:solidFill>
              <a:schemeClr val="accent2"/>
            </a:solidFill>
            <a:ln>
              <a:noFill/>
            </a:ln>
            <a:effectLst/>
          </p:spPr>
          <p:txBody>
            <a:bodyPr wrap="none" anchor="ctr"/>
            <a:lstStyle/>
            <a:p>
              <a:endParaRPr lang="en-US" sz="3266" dirty="0">
                <a:latin typeface="Arial" panose="020B0604020202020204" pitchFamily="34" charset="0"/>
              </a:endParaRPr>
            </a:p>
          </p:txBody>
        </p:sp>
        <p:sp>
          <p:nvSpPr>
            <p:cNvPr id="30" name="Freeform 29">
              <a:extLst>
                <a:ext uri="{FF2B5EF4-FFF2-40B4-BE49-F238E27FC236}">
                  <a16:creationId xmlns:a16="http://schemas.microsoft.com/office/drawing/2014/main" id="{DB232668-7AE6-4645-902A-35EE68CB471C}"/>
                </a:ext>
              </a:extLst>
            </p:cNvPr>
            <p:cNvSpPr>
              <a:spLocks noChangeArrowheads="1"/>
            </p:cNvSpPr>
            <p:nvPr/>
          </p:nvSpPr>
          <p:spPr bwMode="auto">
            <a:xfrm>
              <a:off x="12156171" y="9524294"/>
              <a:ext cx="696904" cy="403533"/>
            </a:xfrm>
            <a:custGeom>
              <a:avLst/>
              <a:gdLst>
                <a:gd name="connsiteX0" fmla="*/ 629470 w 743037"/>
                <a:gd name="connsiteY0" fmla="*/ 300014 h 430246"/>
                <a:gd name="connsiteX1" fmla="*/ 710156 w 743037"/>
                <a:gd name="connsiteY1" fmla="*/ 319799 h 430246"/>
                <a:gd name="connsiteX2" fmla="*/ 709500 w 743037"/>
                <a:gd name="connsiteY2" fmla="*/ 411917 h 430246"/>
                <a:gd name="connsiteX3" fmla="*/ 548783 w 743037"/>
                <a:gd name="connsiteY3" fmla="*/ 410620 h 430246"/>
                <a:gd name="connsiteX4" fmla="*/ 548783 w 743037"/>
                <a:gd name="connsiteY4" fmla="*/ 319151 h 430246"/>
                <a:gd name="connsiteX5" fmla="*/ 629470 w 743037"/>
                <a:gd name="connsiteY5" fmla="*/ 300014 h 430246"/>
                <a:gd name="connsiteX6" fmla="*/ 369914 w 743037"/>
                <a:gd name="connsiteY6" fmla="*/ 149780 h 430246"/>
                <a:gd name="connsiteX7" fmla="*/ 450390 w 743037"/>
                <a:gd name="connsiteY7" fmla="*/ 169492 h 430246"/>
                <a:gd name="connsiteX8" fmla="*/ 449736 w 743037"/>
                <a:gd name="connsiteY8" fmla="*/ 261375 h 430246"/>
                <a:gd name="connsiteX9" fmla="*/ 288784 w 743037"/>
                <a:gd name="connsiteY9" fmla="*/ 260723 h 430246"/>
                <a:gd name="connsiteX10" fmla="*/ 289438 w 743037"/>
                <a:gd name="connsiteY10" fmla="*/ 168189 h 430246"/>
                <a:gd name="connsiteX11" fmla="*/ 369914 w 743037"/>
                <a:gd name="connsiteY11" fmla="*/ 149780 h 430246"/>
                <a:gd name="connsiteX12" fmla="*/ 114386 w 743037"/>
                <a:gd name="connsiteY12" fmla="*/ 3 h 430246"/>
                <a:gd name="connsiteX13" fmla="*/ 194580 w 743037"/>
                <a:gd name="connsiteY13" fmla="*/ 19716 h 430246"/>
                <a:gd name="connsiteX14" fmla="*/ 194580 w 743037"/>
                <a:gd name="connsiteY14" fmla="*/ 112250 h 430246"/>
                <a:gd name="connsiteX15" fmla="*/ 33209 w 743037"/>
                <a:gd name="connsiteY15" fmla="*/ 110947 h 430246"/>
                <a:gd name="connsiteX16" fmla="*/ 33209 w 743037"/>
                <a:gd name="connsiteY16" fmla="*/ 18413 h 430246"/>
                <a:gd name="connsiteX17" fmla="*/ 114386 w 743037"/>
                <a:gd name="connsiteY17" fmla="*/ 3 h 43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3037" h="430246">
                  <a:moveTo>
                    <a:pt x="629470" y="300014"/>
                  </a:moveTo>
                  <a:cubicBezTo>
                    <a:pt x="658661" y="300176"/>
                    <a:pt x="687853" y="306825"/>
                    <a:pt x="710156" y="319799"/>
                  </a:cubicBezTo>
                  <a:cubicBezTo>
                    <a:pt x="754107" y="345099"/>
                    <a:pt x="754107" y="386617"/>
                    <a:pt x="709500" y="411917"/>
                  </a:cubicBezTo>
                  <a:cubicBezTo>
                    <a:pt x="664893" y="436568"/>
                    <a:pt x="592734" y="436568"/>
                    <a:pt x="548783" y="410620"/>
                  </a:cubicBezTo>
                  <a:cubicBezTo>
                    <a:pt x="504176" y="385320"/>
                    <a:pt x="504176" y="344451"/>
                    <a:pt x="548783" y="319151"/>
                  </a:cubicBezTo>
                  <a:cubicBezTo>
                    <a:pt x="571087" y="306177"/>
                    <a:pt x="600278" y="299852"/>
                    <a:pt x="629470" y="300014"/>
                  </a:cubicBezTo>
                  <a:close/>
                  <a:moveTo>
                    <a:pt x="369914" y="149780"/>
                  </a:moveTo>
                  <a:cubicBezTo>
                    <a:pt x="399029" y="149943"/>
                    <a:pt x="428145" y="156459"/>
                    <a:pt x="450390" y="169492"/>
                  </a:cubicBezTo>
                  <a:cubicBezTo>
                    <a:pt x="494880" y="194906"/>
                    <a:pt x="494226" y="235961"/>
                    <a:pt x="449736" y="261375"/>
                  </a:cubicBezTo>
                  <a:cubicBezTo>
                    <a:pt x="405899" y="286789"/>
                    <a:pt x="333275" y="286789"/>
                    <a:pt x="288784" y="260723"/>
                  </a:cubicBezTo>
                  <a:cubicBezTo>
                    <a:pt x="244948" y="235309"/>
                    <a:pt x="245602" y="193603"/>
                    <a:pt x="289438" y="168189"/>
                  </a:cubicBezTo>
                  <a:cubicBezTo>
                    <a:pt x="311684" y="155808"/>
                    <a:pt x="340799" y="149617"/>
                    <a:pt x="369914" y="149780"/>
                  </a:cubicBezTo>
                  <a:close/>
                  <a:moveTo>
                    <a:pt x="114386" y="3"/>
                  </a:moveTo>
                  <a:cubicBezTo>
                    <a:pt x="143577" y="166"/>
                    <a:pt x="172605" y="6683"/>
                    <a:pt x="194580" y="19716"/>
                  </a:cubicBezTo>
                  <a:cubicBezTo>
                    <a:pt x="238531" y="45130"/>
                    <a:pt x="238531" y="86836"/>
                    <a:pt x="194580" y="112250"/>
                  </a:cubicBezTo>
                  <a:cubicBezTo>
                    <a:pt x="149317" y="137013"/>
                    <a:pt x="77815" y="137013"/>
                    <a:pt x="33209" y="110947"/>
                  </a:cubicBezTo>
                  <a:cubicBezTo>
                    <a:pt x="-11398" y="85533"/>
                    <a:pt x="-10742" y="43827"/>
                    <a:pt x="33209" y="18413"/>
                  </a:cubicBezTo>
                  <a:cubicBezTo>
                    <a:pt x="55840" y="6031"/>
                    <a:pt x="85195" y="-159"/>
                    <a:pt x="114386" y="3"/>
                  </a:cubicBezTo>
                  <a:close/>
                </a:path>
              </a:pathLst>
            </a:custGeom>
            <a:solidFill>
              <a:schemeClr val="bg1"/>
            </a:solidFill>
            <a:ln>
              <a:noFill/>
            </a:ln>
            <a:effectLst/>
          </p:spPr>
          <p:txBody>
            <a:bodyPr wrap="square" anchor="ctr">
              <a:noAutofit/>
            </a:bodyPr>
            <a:lstStyle/>
            <a:p>
              <a:endParaRPr lang="en-US" sz="3266" dirty="0">
                <a:latin typeface="Arial" panose="020B0604020202020204" pitchFamily="34" charset="0"/>
              </a:endParaRPr>
            </a:p>
          </p:txBody>
        </p:sp>
        <p:sp>
          <p:nvSpPr>
            <p:cNvPr id="31" name="Freeform 48">
              <a:extLst>
                <a:ext uri="{FF2B5EF4-FFF2-40B4-BE49-F238E27FC236}">
                  <a16:creationId xmlns:a16="http://schemas.microsoft.com/office/drawing/2014/main" id="{6948FDB7-0DF0-CF4D-A260-BAF9134411C7}"/>
                </a:ext>
              </a:extLst>
            </p:cNvPr>
            <p:cNvSpPr>
              <a:spLocks noChangeArrowheads="1"/>
            </p:cNvSpPr>
            <p:nvPr/>
          </p:nvSpPr>
          <p:spPr bwMode="auto">
            <a:xfrm>
              <a:off x="20460618" y="7848827"/>
              <a:ext cx="626742" cy="807740"/>
            </a:xfrm>
            <a:custGeom>
              <a:avLst/>
              <a:gdLst>
                <a:gd name="T0" fmla="*/ 1022 w 1023"/>
                <a:gd name="T1" fmla="*/ 0 h 1318"/>
                <a:gd name="T2" fmla="*/ 1022 w 1023"/>
                <a:gd name="T3" fmla="*/ 0 h 1318"/>
                <a:gd name="T4" fmla="*/ 952 w 1023"/>
                <a:gd name="T5" fmla="*/ 939 h 1318"/>
                <a:gd name="T6" fmla="*/ 952 w 1023"/>
                <a:gd name="T7" fmla="*/ 939 h 1318"/>
                <a:gd name="T8" fmla="*/ 0 w 1023"/>
                <a:gd name="T9" fmla="*/ 649 h 1318"/>
                <a:gd name="T10" fmla="*/ 0 w 1023"/>
                <a:gd name="T11" fmla="*/ 220 h 1318"/>
                <a:gd name="T12" fmla="*/ 1022 w 1023"/>
                <a:gd name="T13" fmla="*/ 0 h 1318"/>
              </a:gdLst>
              <a:ahLst/>
              <a:cxnLst>
                <a:cxn ang="0">
                  <a:pos x="T0" y="T1"/>
                </a:cxn>
                <a:cxn ang="0">
                  <a:pos x="T2" y="T3"/>
                </a:cxn>
                <a:cxn ang="0">
                  <a:pos x="T4" y="T5"/>
                </a:cxn>
                <a:cxn ang="0">
                  <a:pos x="T6" y="T7"/>
                </a:cxn>
                <a:cxn ang="0">
                  <a:pos x="T8" y="T9"/>
                </a:cxn>
                <a:cxn ang="0">
                  <a:pos x="T10" y="T11"/>
                </a:cxn>
                <a:cxn ang="0">
                  <a:pos x="T12" y="T13"/>
                </a:cxn>
              </a:cxnLst>
              <a:rect l="0" t="0" r="r" b="b"/>
              <a:pathLst>
                <a:path w="1023" h="1318">
                  <a:moveTo>
                    <a:pt x="1022" y="0"/>
                  </a:moveTo>
                  <a:lnTo>
                    <a:pt x="1022" y="0"/>
                  </a:lnTo>
                  <a:cubicBezTo>
                    <a:pt x="1022" y="0"/>
                    <a:pt x="995" y="562"/>
                    <a:pt x="952" y="939"/>
                  </a:cubicBezTo>
                  <a:lnTo>
                    <a:pt x="952" y="939"/>
                  </a:lnTo>
                  <a:cubicBezTo>
                    <a:pt x="909" y="1317"/>
                    <a:pt x="0" y="649"/>
                    <a:pt x="0" y="649"/>
                  </a:cubicBezTo>
                  <a:lnTo>
                    <a:pt x="0" y="220"/>
                  </a:lnTo>
                  <a:lnTo>
                    <a:pt x="1022" y="0"/>
                  </a:lnTo>
                </a:path>
              </a:pathLst>
            </a:custGeom>
            <a:solidFill>
              <a:schemeClr val="bg1">
                <a:lumMod val="50000"/>
              </a:schemeClr>
            </a:solidFill>
            <a:ln>
              <a:noFill/>
            </a:ln>
            <a:effectLst/>
          </p:spPr>
          <p:txBody>
            <a:bodyPr wrap="none" anchor="ctr"/>
            <a:lstStyle/>
            <a:p>
              <a:endParaRPr lang="en-US" sz="3266" dirty="0">
                <a:latin typeface="Arial" panose="020B0604020202020204" pitchFamily="34" charset="0"/>
              </a:endParaRPr>
            </a:p>
          </p:txBody>
        </p:sp>
        <p:sp>
          <p:nvSpPr>
            <p:cNvPr id="32" name="Freeform 31">
              <a:extLst>
                <a:ext uri="{FF2B5EF4-FFF2-40B4-BE49-F238E27FC236}">
                  <a16:creationId xmlns:a16="http://schemas.microsoft.com/office/drawing/2014/main" id="{8DF37E86-388B-5C41-A855-663A48D150B2}"/>
                </a:ext>
              </a:extLst>
            </p:cNvPr>
            <p:cNvSpPr>
              <a:spLocks noChangeArrowheads="1"/>
            </p:cNvSpPr>
            <p:nvPr/>
          </p:nvSpPr>
          <p:spPr bwMode="auto">
            <a:xfrm>
              <a:off x="20324139" y="11992174"/>
              <a:ext cx="717925" cy="678111"/>
            </a:xfrm>
            <a:custGeom>
              <a:avLst/>
              <a:gdLst>
                <a:gd name="connsiteX0" fmla="*/ 548865 w 765449"/>
                <a:gd name="connsiteY0" fmla="*/ 219663 h 723000"/>
                <a:gd name="connsiteX1" fmla="*/ 757293 w 765449"/>
                <a:gd name="connsiteY1" fmla="*/ 241880 h 723000"/>
                <a:gd name="connsiteX2" fmla="*/ 757293 w 765449"/>
                <a:gd name="connsiteY2" fmla="*/ 467321 h 723000"/>
                <a:gd name="connsiteX3" fmla="*/ 632105 w 765449"/>
                <a:gd name="connsiteY3" fmla="*/ 705831 h 723000"/>
                <a:gd name="connsiteX4" fmla="*/ 531824 w 765449"/>
                <a:gd name="connsiteY4" fmla="*/ 688841 h 723000"/>
                <a:gd name="connsiteX5" fmla="*/ 472835 w 765449"/>
                <a:gd name="connsiteY5" fmla="*/ 469281 h 723000"/>
                <a:gd name="connsiteX6" fmla="*/ 548865 w 765449"/>
                <a:gd name="connsiteY6" fmla="*/ 219663 h 723000"/>
                <a:gd name="connsiteX7" fmla="*/ 439912 w 765449"/>
                <a:gd name="connsiteY7" fmla="*/ 989 h 723000"/>
                <a:gd name="connsiteX8" fmla="*/ 499482 w 765449"/>
                <a:gd name="connsiteY8" fmla="*/ 149357 h 723000"/>
                <a:gd name="connsiteX9" fmla="*/ 182433 w 765449"/>
                <a:gd name="connsiteY9" fmla="*/ 405783 h 723000"/>
                <a:gd name="connsiteX10" fmla="*/ 40578 w 765449"/>
                <a:gd name="connsiteY10" fmla="*/ 425358 h 723000"/>
                <a:gd name="connsiteX11" fmla="*/ 2663 w 765449"/>
                <a:gd name="connsiteY11" fmla="*/ 363372 h 723000"/>
                <a:gd name="connsiteX12" fmla="*/ 298139 w 765449"/>
                <a:gd name="connsiteY12" fmla="*/ 38435 h 723000"/>
                <a:gd name="connsiteX13" fmla="*/ 439912 w 765449"/>
                <a:gd name="connsiteY13" fmla="*/ 989 h 72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5449" h="723000">
                  <a:moveTo>
                    <a:pt x="548865" y="219663"/>
                  </a:moveTo>
                  <a:lnTo>
                    <a:pt x="757293" y="241880"/>
                  </a:lnTo>
                  <a:cubicBezTo>
                    <a:pt x="757293" y="241880"/>
                    <a:pt x="775645" y="275206"/>
                    <a:pt x="757293" y="467321"/>
                  </a:cubicBezTo>
                  <a:cubicBezTo>
                    <a:pt x="746805" y="581022"/>
                    <a:pt x="682573" y="660743"/>
                    <a:pt x="632105" y="705831"/>
                  </a:cubicBezTo>
                  <a:cubicBezTo>
                    <a:pt x="600644" y="734583"/>
                    <a:pt x="551487" y="726088"/>
                    <a:pt x="531824" y="688841"/>
                  </a:cubicBezTo>
                  <a:cubicBezTo>
                    <a:pt x="500363" y="629377"/>
                    <a:pt x="462348" y="539201"/>
                    <a:pt x="472835" y="469281"/>
                  </a:cubicBezTo>
                  <a:cubicBezTo>
                    <a:pt x="491187" y="355581"/>
                    <a:pt x="548865" y="219663"/>
                    <a:pt x="548865" y="219663"/>
                  </a:cubicBezTo>
                  <a:close/>
                  <a:moveTo>
                    <a:pt x="439912" y="989"/>
                  </a:moveTo>
                  <a:cubicBezTo>
                    <a:pt x="533311" y="13926"/>
                    <a:pt x="499482" y="149357"/>
                    <a:pt x="499482" y="149357"/>
                  </a:cubicBezTo>
                  <a:cubicBezTo>
                    <a:pt x="490330" y="171542"/>
                    <a:pt x="336055" y="359457"/>
                    <a:pt x="182433" y="405783"/>
                  </a:cubicBezTo>
                  <a:cubicBezTo>
                    <a:pt x="115101" y="426663"/>
                    <a:pt x="69995" y="429273"/>
                    <a:pt x="40578" y="425358"/>
                  </a:cubicBezTo>
                  <a:cubicBezTo>
                    <a:pt x="11161" y="422095"/>
                    <a:pt x="-7143" y="391429"/>
                    <a:pt x="2663" y="363372"/>
                  </a:cubicBezTo>
                  <a:cubicBezTo>
                    <a:pt x="29465" y="288989"/>
                    <a:pt x="105295" y="133698"/>
                    <a:pt x="298139" y="38435"/>
                  </a:cubicBezTo>
                  <a:cubicBezTo>
                    <a:pt x="363510" y="5974"/>
                    <a:pt x="408779" y="-3324"/>
                    <a:pt x="439912" y="989"/>
                  </a:cubicBezTo>
                  <a:close/>
                </a:path>
              </a:pathLst>
            </a:custGeom>
            <a:solidFill>
              <a:schemeClr val="accent5">
                <a:lumMod val="50000"/>
              </a:schemeClr>
            </a:solidFill>
            <a:ln>
              <a:noFill/>
            </a:ln>
            <a:effectLst/>
          </p:spPr>
          <p:txBody>
            <a:bodyPr wrap="square" anchor="ctr">
              <a:noAutofit/>
            </a:bodyPr>
            <a:lstStyle/>
            <a:p>
              <a:endParaRPr lang="en-US" sz="3266" dirty="0">
                <a:latin typeface="Arial" panose="020B0604020202020204" pitchFamily="34" charset="0"/>
              </a:endParaRPr>
            </a:p>
          </p:txBody>
        </p:sp>
        <p:sp>
          <p:nvSpPr>
            <p:cNvPr id="33" name="Freeform 51">
              <a:extLst>
                <a:ext uri="{FF2B5EF4-FFF2-40B4-BE49-F238E27FC236}">
                  <a16:creationId xmlns:a16="http://schemas.microsoft.com/office/drawing/2014/main" id="{E62D74E3-79DE-ED42-B603-18C302EBE249}"/>
                </a:ext>
              </a:extLst>
            </p:cNvPr>
            <p:cNvSpPr>
              <a:spLocks noChangeArrowheads="1"/>
            </p:cNvSpPr>
            <p:nvPr/>
          </p:nvSpPr>
          <p:spPr bwMode="auto">
            <a:xfrm>
              <a:off x="20298530" y="9845217"/>
              <a:ext cx="907696" cy="2450238"/>
            </a:xfrm>
            <a:custGeom>
              <a:avLst/>
              <a:gdLst>
                <a:gd name="T0" fmla="*/ 1451 w 1483"/>
                <a:gd name="T1" fmla="*/ 289 h 3999"/>
                <a:gd name="T2" fmla="*/ 1451 w 1483"/>
                <a:gd name="T3" fmla="*/ 289 h 3999"/>
                <a:gd name="T4" fmla="*/ 1451 w 1483"/>
                <a:gd name="T5" fmla="*/ 1070 h 3999"/>
                <a:gd name="T6" fmla="*/ 1451 w 1483"/>
                <a:gd name="T7" fmla="*/ 1070 h 3999"/>
                <a:gd name="T8" fmla="*/ 1290 w 1483"/>
                <a:gd name="T9" fmla="*/ 3858 h 3999"/>
                <a:gd name="T10" fmla="*/ 1290 w 1483"/>
                <a:gd name="T11" fmla="*/ 3858 h 3999"/>
                <a:gd name="T12" fmla="*/ 1030 w 1483"/>
                <a:gd name="T13" fmla="*/ 3968 h 3999"/>
                <a:gd name="T14" fmla="*/ 1030 w 1483"/>
                <a:gd name="T15" fmla="*/ 3968 h 3999"/>
                <a:gd name="T16" fmla="*/ 781 w 1483"/>
                <a:gd name="T17" fmla="*/ 3782 h 3999"/>
                <a:gd name="T18" fmla="*/ 781 w 1483"/>
                <a:gd name="T19" fmla="*/ 3782 h 3999"/>
                <a:gd name="T20" fmla="*/ 390 w 1483"/>
                <a:gd name="T21" fmla="*/ 3553 h 3999"/>
                <a:gd name="T22" fmla="*/ 390 w 1483"/>
                <a:gd name="T23" fmla="*/ 3553 h 3999"/>
                <a:gd name="T24" fmla="*/ 0 w 1483"/>
                <a:gd name="T25" fmla="*/ 0 h 3999"/>
                <a:gd name="T26" fmla="*/ 1451 w 1483"/>
                <a:gd name="T27" fmla="*/ 289 h 3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83" h="3999">
                  <a:moveTo>
                    <a:pt x="1451" y="289"/>
                  </a:moveTo>
                  <a:lnTo>
                    <a:pt x="1451" y="289"/>
                  </a:lnTo>
                  <a:cubicBezTo>
                    <a:pt x="1451" y="289"/>
                    <a:pt x="1482" y="660"/>
                    <a:pt x="1451" y="1070"/>
                  </a:cubicBezTo>
                  <a:lnTo>
                    <a:pt x="1451" y="1070"/>
                  </a:lnTo>
                  <a:cubicBezTo>
                    <a:pt x="1421" y="1480"/>
                    <a:pt x="1310" y="3397"/>
                    <a:pt x="1290" y="3858"/>
                  </a:cubicBezTo>
                  <a:lnTo>
                    <a:pt x="1290" y="3858"/>
                  </a:lnTo>
                  <a:cubicBezTo>
                    <a:pt x="1290" y="3858"/>
                    <a:pt x="1300" y="3998"/>
                    <a:pt x="1030" y="3968"/>
                  </a:cubicBezTo>
                  <a:lnTo>
                    <a:pt x="1030" y="3968"/>
                  </a:lnTo>
                  <a:cubicBezTo>
                    <a:pt x="759" y="3936"/>
                    <a:pt x="781" y="3782"/>
                    <a:pt x="781" y="3782"/>
                  </a:cubicBezTo>
                  <a:lnTo>
                    <a:pt x="781" y="3782"/>
                  </a:lnTo>
                  <a:cubicBezTo>
                    <a:pt x="781" y="3782"/>
                    <a:pt x="402" y="3777"/>
                    <a:pt x="390" y="3553"/>
                  </a:cubicBezTo>
                  <a:lnTo>
                    <a:pt x="390" y="3553"/>
                  </a:lnTo>
                  <a:cubicBezTo>
                    <a:pt x="378" y="3329"/>
                    <a:pt x="0" y="881"/>
                    <a:pt x="0" y="0"/>
                  </a:cubicBezTo>
                  <a:lnTo>
                    <a:pt x="1451" y="289"/>
                  </a:lnTo>
                </a:path>
              </a:pathLst>
            </a:custGeom>
            <a:solidFill>
              <a:schemeClr val="accent5"/>
            </a:solidFill>
            <a:ln>
              <a:noFill/>
            </a:ln>
            <a:effectLst/>
          </p:spPr>
          <p:txBody>
            <a:bodyPr wrap="none" anchor="ctr"/>
            <a:lstStyle/>
            <a:p>
              <a:endParaRPr lang="en-US" sz="3266" dirty="0">
                <a:latin typeface="Arial" panose="020B0604020202020204" pitchFamily="34" charset="0"/>
              </a:endParaRPr>
            </a:p>
          </p:txBody>
        </p:sp>
        <p:sp>
          <p:nvSpPr>
            <p:cNvPr id="34" name="Freeform 52">
              <a:extLst>
                <a:ext uri="{FF2B5EF4-FFF2-40B4-BE49-F238E27FC236}">
                  <a16:creationId xmlns:a16="http://schemas.microsoft.com/office/drawing/2014/main" id="{FC7EF760-F0CD-7242-B3F9-FC89911EC9A0}"/>
                </a:ext>
              </a:extLst>
            </p:cNvPr>
            <p:cNvSpPr>
              <a:spLocks noChangeArrowheads="1"/>
            </p:cNvSpPr>
            <p:nvPr/>
          </p:nvSpPr>
          <p:spPr bwMode="auto">
            <a:xfrm>
              <a:off x="20122934" y="8851073"/>
              <a:ext cx="256641" cy="821248"/>
            </a:xfrm>
            <a:custGeom>
              <a:avLst/>
              <a:gdLst>
                <a:gd name="T0" fmla="*/ 418 w 419"/>
                <a:gd name="T1" fmla="*/ 0 h 1340"/>
                <a:gd name="T2" fmla="*/ 200 w 419"/>
                <a:gd name="T3" fmla="*/ 1339 h 1340"/>
                <a:gd name="T4" fmla="*/ 0 w 419"/>
                <a:gd name="T5" fmla="*/ 1336 h 1340"/>
                <a:gd name="T6" fmla="*/ 19 w 419"/>
                <a:gd name="T7" fmla="*/ 109 h 1340"/>
                <a:gd name="T8" fmla="*/ 418 w 419"/>
                <a:gd name="T9" fmla="*/ 0 h 1340"/>
              </a:gdLst>
              <a:ahLst/>
              <a:cxnLst>
                <a:cxn ang="0">
                  <a:pos x="T0" y="T1"/>
                </a:cxn>
                <a:cxn ang="0">
                  <a:pos x="T2" y="T3"/>
                </a:cxn>
                <a:cxn ang="0">
                  <a:pos x="T4" y="T5"/>
                </a:cxn>
                <a:cxn ang="0">
                  <a:pos x="T6" y="T7"/>
                </a:cxn>
                <a:cxn ang="0">
                  <a:pos x="T8" y="T9"/>
                </a:cxn>
              </a:cxnLst>
              <a:rect l="0" t="0" r="r" b="b"/>
              <a:pathLst>
                <a:path w="419" h="1340">
                  <a:moveTo>
                    <a:pt x="418" y="0"/>
                  </a:moveTo>
                  <a:lnTo>
                    <a:pt x="200" y="1339"/>
                  </a:lnTo>
                  <a:lnTo>
                    <a:pt x="0" y="1336"/>
                  </a:lnTo>
                  <a:lnTo>
                    <a:pt x="19" y="109"/>
                  </a:lnTo>
                  <a:lnTo>
                    <a:pt x="418" y="0"/>
                  </a:lnTo>
                </a:path>
              </a:pathLst>
            </a:custGeom>
            <a:solidFill>
              <a:schemeClr val="bg1">
                <a:lumMod val="85000"/>
              </a:schemeClr>
            </a:solidFill>
            <a:ln>
              <a:noFill/>
            </a:ln>
            <a:effectLst/>
          </p:spPr>
          <p:txBody>
            <a:bodyPr wrap="none" anchor="ctr"/>
            <a:lstStyle/>
            <a:p>
              <a:endParaRPr lang="en-US" sz="3266" dirty="0">
                <a:latin typeface="Arial" panose="020B0604020202020204" pitchFamily="34" charset="0"/>
              </a:endParaRPr>
            </a:p>
          </p:txBody>
        </p:sp>
        <p:sp>
          <p:nvSpPr>
            <p:cNvPr id="35" name="Freeform 53">
              <a:extLst>
                <a:ext uri="{FF2B5EF4-FFF2-40B4-BE49-F238E27FC236}">
                  <a16:creationId xmlns:a16="http://schemas.microsoft.com/office/drawing/2014/main" id="{4964D6DA-4F18-8940-8887-67598DE0D263}"/>
                </a:ext>
              </a:extLst>
            </p:cNvPr>
            <p:cNvSpPr>
              <a:spLocks noChangeArrowheads="1"/>
            </p:cNvSpPr>
            <p:nvPr/>
          </p:nvSpPr>
          <p:spPr bwMode="auto">
            <a:xfrm>
              <a:off x="20079710" y="8121676"/>
              <a:ext cx="356595" cy="959024"/>
            </a:xfrm>
            <a:custGeom>
              <a:avLst/>
              <a:gdLst>
                <a:gd name="T0" fmla="*/ 581 w 582"/>
                <a:gd name="T1" fmla="*/ 7 h 1567"/>
                <a:gd name="T2" fmla="*/ 581 w 582"/>
                <a:gd name="T3" fmla="*/ 7 h 1567"/>
                <a:gd name="T4" fmla="*/ 183 w 582"/>
                <a:gd name="T5" fmla="*/ 427 h 1567"/>
                <a:gd name="T6" fmla="*/ 183 w 582"/>
                <a:gd name="T7" fmla="*/ 427 h 1567"/>
                <a:gd name="T8" fmla="*/ 89 w 582"/>
                <a:gd name="T9" fmla="*/ 1433 h 1567"/>
                <a:gd name="T10" fmla="*/ 89 w 582"/>
                <a:gd name="T11" fmla="*/ 1433 h 1567"/>
                <a:gd name="T12" fmla="*/ 528 w 582"/>
                <a:gd name="T13" fmla="*/ 1410 h 1567"/>
                <a:gd name="T14" fmla="*/ 581 w 582"/>
                <a:gd name="T15" fmla="*/ 7 h 15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2" h="1567">
                  <a:moveTo>
                    <a:pt x="581" y="7"/>
                  </a:moveTo>
                  <a:lnTo>
                    <a:pt x="581" y="7"/>
                  </a:lnTo>
                  <a:cubicBezTo>
                    <a:pt x="581" y="7"/>
                    <a:pt x="286" y="0"/>
                    <a:pt x="183" y="427"/>
                  </a:cubicBezTo>
                  <a:lnTo>
                    <a:pt x="183" y="427"/>
                  </a:lnTo>
                  <a:cubicBezTo>
                    <a:pt x="80" y="854"/>
                    <a:pt x="0" y="1388"/>
                    <a:pt x="89" y="1433"/>
                  </a:cubicBezTo>
                  <a:lnTo>
                    <a:pt x="89" y="1433"/>
                  </a:lnTo>
                  <a:cubicBezTo>
                    <a:pt x="357" y="1566"/>
                    <a:pt x="528" y="1410"/>
                    <a:pt x="528" y="1410"/>
                  </a:cubicBezTo>
                  <a:lnTo>
                    <a:pt x="581" y="7"/>
                  </a:lnTo>
                </a:path>
              </a:pathLst>
            </a:custGeom>
            <a:solidFill>
              <a:schemeClr val="accent3">
                <a:lumMod val="75000"/>
              </a:schemeClr>
            </a:solidFill>
            <a:ln>
              <a:noFill/>
            </a:ln>
            <a:effectLst/>
          </p:spPr>
          <p:txBody>
            <a:bodyPr wrap="none" anchor="ctr"/>
            <a:lstStyle/>
            <a:p>
              <a:endParaRPr lang="en-US" sz="3266" dirty="0">
                <a:latin typeface="Arial" panose="020B0604020202020204" pitchFamily="34" charset="0"/>
              </a:endParaRPr>
            </a:p>
          </p:txBody>
        </p:sp>
        <p:sp>
          <p:nvSpPr>
            <p:cNvPr id="36" name="Freeform 54">
              <a:extLst>
                <a:ext uri="{FF2B5EF4-FFF2-40B4-BE49-F238E27FC236}">
                  <a16:creationId xmlns:a16="http://schemas.microsoft.com/office/drawing/2014/main" id="{C86827F6-33A1-F048-ACFF-514AD7BDDB6F}"/>
                </a:ext>
              </a:extLst>
            </p:cNvPr>
            <p:cNvSpPr>
              <a:spLocks noChangeArrowheads="1"/>
            </p:cNvSpPr>
            <p:nvPr/>
          </p:nvSpPr>
          <p:spPr bwMode="auto">
            <a:xfrm>
              <a:off x="20193172" y="8121675"/>
              <a:ext cx="1226469" cy="2128761"/>
            </a:xfrm>
            <a:custGeom>
              <a:avLst/>
              <a:gdLst>
                <a:gd name="T0" fmla="*/ 305 w 2000"/>
                <a:gd name="T1" fmla="*/ 24 h 3476"/>
                <a:gd name="T2" fmla="*/ 305 w 2000"/>
                <a:gd name="T3" fmla="*/ 24 h 3476"/>
                <a:gd name="T4" fmla="*/ 464 w 2000"/>
                <a:gd name="T5" fmla="*/ 15 h 3476"/>
                <a:gd name="T6" fmla="*/ 464 w 2000"/>
                <a:gd name="T7" fmla="*/ 15 h 3476"/>
                <a:gd name="T8" fmla="*/ 1818 w 2000"/>
                <a:gd name="T9" fmla="*/ 498 h 3476"/>
                <a:gd name="T10" fmla="*/ 1818 w 2000"/>
                <a:gd name="T11" fmla="*/ 498 h 3476"/>
                <a:gd name="T12" fmla="*/ 1555 w 2000"/>
                <a:gd name="T13" fmla="*/ 1801 h 3476"/>
                <a:gd name="T14" fmla="*/ 1555 w 2000"/>
                <a:gd name="T15" fmla="*/ 1801 h 3476"/>
                <a:gd name="T16" fmla="*/ 1618 w 2000"/>
                <a:gd name="T17" fmla="*/ 2729 h 3476"/>
                <a:gd name="T18" fmla="*/ 1618 w 2000"/>
                <a:gd name="T19" fmla="*/ 2729 h 3476"/>
                <a:gd name="T20" fmla="*/ 1425 w 2000"/>
                <a:gd name="T21" fmla="*/ 3337 h 3476"/>
                <a:gd name="T22" fmla="*/ 1425 w 2000"/>
                <a:gd name="T23" fmla="*/ 3337 h 3476"/>
                <a:gd name="T24" fmla="*/ 419 w 2000"/>
                <a:gd name="T25" fmla="*/ 3229 h 3476"/>
                <a:gd name="T26" fmla="*/ 419 w 2000"/>
                <a:gd name="T27" fmla="*/ 3229 h 3476"/>
                <a:gd name="T28" fmla="*/ 169 w 2000"/>
                <a:gd name="T29" fmla="*/ 2637 h 3476"/>
                <a:gd name="T30" fmla="*/ 169 w 2000"/>
                <a:gd name="T31" fmla="*/ 2637 h 3476"/>
                <a:gd name="T32" fmla="*/ 282 w 2000"/>
                <a:gd name="T33" fmla="*/ 1467 h 3476"/>
                <a:gd name="T34" fmla="*/ 282 w 2000"/>
                <a:gd name="T35" fmla="*/ 1467 h 3476"/>
                <a:gd name="T36" fmla="*/ 85 w 2000"/>
                <a:gd name="T37" fmla="*/ 1240 h 3476"/>
                <a:gd name="T38" fmla="*/ 85 w 2000"/>
                <a:gd name="T39" fmla="*/ 1240 h 3476"/>
                <a:gd name="T40" fmla="*/ 210 w 2000"/>
                <a:gd name="T41" fmla="*/ 661 h 3476"/>
                <a:gd name="T42" fmla="*/ 210 w 2000"/>
                <a:gd name="T43" fmla="*/ 661 h 3476"/>
                <a:gd name="T44" fmla="*/ 195 w 2000"/>
                <a:gd name="T45" fmla="*/ 154 h 3476"/>
                <a:gd name="T46" fmla="*/ 195 w 2000"/>
                <a:gd name="T47" fmla="*/ 154 h 3476"/>
                <a:gd name="T48" fmla="*/ 305 w 2000"/>
                <a:gd name="T49" fmla="*/ 24 h 3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00" h="3476">
                  <a:moveTo>
                    <a:pt x="305" y="24"/>
                  </a:moveTo>
                  <a:lnTo>
                    <a:pt x="305" y="24"/>
                  </a:lnTo>
                  <a:cubicBezTo>
                    <a:pt x="355" y="3"/>
                    <a:pt x="412" y="0"/>
                    <a:pt x="464" y="15"/>
                  </a:cubicBezTo>
                  <a:lnTo>
                    <a:pt x="464" y="15"/>
                  </a:lnTo>
                  <a:cubicBezTo>
                    <a:pt x="716" y="87"/>
                    <a:pt x="1662" y="365"/>
                    <a:pt x="1818" y="498"/>
                  </a:cubicBezTo>
                  <a:lnTo>
                    <a:pt x="1818" y="498"/>
                  </a:lnTo>
                  <a:cubicBezTo>
                    <a:pt x="1999" y="652"/>
                    <a:pt x="1548" y="1518"/>
                    <a:pt x="1555" y="1801"/>
                  </a:cubicBezTo>
                  <a:lnTo>
                    <a:pt x="1555" y="1801"/>
                  </a:lnTo>
                  <a:cubicBezTo>
                    <a:pt x="1561" y="2086"/>
                    <a:pt x="1593" y="2420"/>
                    <a:pt x="1618" y="2729"/>
                  </a:cubicBezTo>
                  <a:lnTo>
                    <a:pt x="1618" y="2729"/>
                  </a:lnTo>
                  <a:cubicBezTo>
                    <a:pt x="1644" y="3037"/>
                    <a:pt x="1677" y="3206"/>
                    <a:pt x="1425" y="3337"/>
                  </a:cubicBezTo>
                  <a:lnTo>
                    <a:pt x="1425" y="3337"/>
                  </a:lnTo>
                  <a:cubicBezTo>
                    <a:pt x="1172" y="3469"/>
                    <a:pt x="742" y="3475"/>
                    <a:pt x="419" y="3229"/>
                  </a:cubicBezTo>
                  <a:lnTo>
                    <a:pt x="419" y="3229"/>
                  </a:lnTo>
                  <a:cubicBezTo>
                    <a:pt x="97" y="2983"/>
                    <a:pt x="155" y="2815"/>
                    <a:pt x="169" y="2637"/>
                  </a:cubicBezTo>
                  <a:lnTo>
                    <a:pt x="169" y="2637"/>
                  </a:lnTo>
                  <a:cubicBezTo>
                    <a:pt x="182" y="2458"/>
                    <a:pt x="292" y="1686"/>
                    <a:pt x="282" y="1467"/>
                  </a:cubicBezTo>
                  <a:lnTo>
                    <a:pt x="282" y="1467"/>
                  </a:lnTo>
                  <a:cubicBezTo>
                    <a:pt x="282" y="1467"/>
                    <a:pt x="169" y="1384"/>
                    <a:pt x="85" y="1240"/>
                  </a:cubicBezTo>
                  <a:lnTo>
                    <a:pt x="85" y="1240"/>
                  </a:lnTo>
                  <a:cubicBezTo>
                    <a:pt x="0" y="1097"/>
                    <a:pt x="149" y="833"/>
                    <a:pt x="210" y="661"/>
                  </a:cubicBezTo>
                  <a:lnTo>
                    <a:pt x="210" y="661"/>
                  </a:lnTo>
                  <a:cubicBezTo>
                    <a:pt x="273" y="489"/>
                    <a:pt x="176" y="293"/>
                    <a:pt x="195" y="154"/>
                  </a:cubicBezTo>
                  <a:lnTo>
                    <a:pt x="195" y="154"/>
                  </a:lnTo>
                  <a:cubicBezTo>
                    <a:pt x="205" y="81"/>
                    <a:pt x="251" y="46"/>
                    <a:pt x="305" y="24"/>
                  </a:cubicBezTo>
                </a:path>
              </a:pathLst>
            </a:custGeom>
            <a:solidFill>
              <a:schemeClr val="accent3"/>
            </a:solidFill>
            <a:ln>
              <a:noFill/>
            </a:ln>
            <a:effectLst/>
          </p:spPr>
          <p:txBody>
            <a:bodyPr wrap="none" anchor="ctr"/>
            <a:lstStyle/>
            <a:p>
              <a:endParaRPr lang="en-US" sz="3266" dirty="0">
                <a:latin typeface="Arial" panose="020B0604020202020204" pitchFamily="34" charset="0"/>
              </a:endParaRPr>
            </a:p>
          </p:txBody>
        </p:sp>
        <p:sp>
          <p:nvSpPr>
            <p:cNvPr id="37" name="Freeform 55">
              <a:extLst>
                <a:ext uri="{FF2B5EF4-FFF2-40B4-BE49-F238E27FC236}">
                  <a16:creationId xmlns:a16="http://schemas.microsoft.com/office/drawing/2014/main" id="{7172ABDA-47D8-084A-BFE7-5F4346B971F6}"/>
                </a:ext>
              </a:extLst>
            </p:cNvPr>
            <p:cNvSpPr>
              <a:spLocks noChangeArrowheads="1"/>
            </p:cNvSpPr>
            <p:nvPr/>
          </p:nvSpPr>
          <p:spPr bwMode="auto">
            <a:xfrm>
              <a:off x="20555170" y="8156795"/>
              <a:ext cx="461953" cy="378206"/>
            </a:xfrm>
            <a:custGeom>
              <a:avLst/>
              <a:gdLst>
                <a:gd name="T0" fmla="*/ 20 w 752"/>
                <a:gd name="T1" fmla="*/ 262 h 617"/>
                <a:gd name="T2" fmla="*/ 20 w 752"/>
                <a:gd name="T3" fmla="*/ 262 h 617"/>
                <a:gd name="T4" fmla="*/ 339 w 752"/>
                <a:gd name="T5" fmla="*/ 590 h 617"/>
                <a:gd name="T6" fmla="*/ 339 w 752"/>
                <a:gd name="T7" fmla="*/ 590 h 617"/>
                <a:gd name="T8" fmla="*/ 731 w 752"/>
                <a:gd name="T9" fmla="*/ 354 h 617"/>
                <a:gd name="T10" fmla="*/ 731 w 752"/>
                <a:gd name="T11" fmla="*/ 354 h 617"/>
                <a:gd name="T12" fmla="*/ 411 w 752"/>
                <a:gd name="T13" fmla="*/ 26 h 617"/>
                <a:gd name="T14" fmla="*/ 411 w 752"/>
                <a:gd name="T15" fmla="*/ 26 h 617"/>
                <a:gd name="T16" fmla="*/ 20 w 752"/>
                <a:gd name="T17" fmla="*/ 262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2" h="617">
                  <a:moveTo>
                    <a:pt x="20" y="262"/>
                  </a:moveTo>
                  <a:lnTo>
                    <a:pt x="20" y="262"/>
                  </a:lnTo>
                  <a:cubicBezTo>
                    <a:pt x="0" y="419"/>
                    <a:pt x="142" y="566"/>
                    <a:pt x="339" y="590"/>
                  </a:cubicBezTo>
                  <a:lnTo>
                    <a:pt x="339" y="590"/>
                  </a:lnTo>
                  <a:cubicBezTo>
                    <a:pt x="535" y="616"/>
                    <a:pt x="711" y="510"/>
                    <a:pt x="731" y="354"/>
                  </a:cubicBezTo>
                  <a:lnTo>
                    <a:pt x="731" y="354"/>
                  </a:lnTo>
                  <a:cubicBezTo>
                    <a:pt x="751" y="198"/>
                    <a:pt x="608" y="51"/>
                    <a:pt x="411" y="26"/>
                  </a:cubicBezTo>
                  <a:lnTo>
                    <a:pt x="411" y="26"/>
                  </a:lnTo>
                  <a:cubicBezTo>
                    <a:pt x="215" y="0"/>
                    <a:pt x="40" y="107"/>
                    <a:pt x="20" y="262"/>
                  </a:cubicBezTo>
                </a:path>
              </a:pathLst>
            </a:custGeom>
            <a:solidFill>
              <a:schemeClr val="bg1"/>
            </a:solidFill>
            <a:ln>
              <a:noFill/>
            </a:ln>
            <a:effectLst/>
          </p:spPr>
          <p:txBody>
            <a:bodyPr wrap="none" anchor="ctr"/>
            <a:lstStyle/>
            <a:p>
              <a:endParaRPr lang="en-US" sz="3266" dirty="0">
                <a:latin typeface="Arial" panose="020B0604020202020204" pitchFamily="34" charset="0"/>
              </a:endParaRPr>
            </a:p>
          </p:txBody>
        </p:sp>
        <p:sp>
          <p:nvSpPr>
            <p:cNvPr id="38" name="Freeform 56">
              <a:extLst>
                <a:ext uri="{FF2B5EF4-FFF2-40B4-BE49-F238E27FC236}">
                  <a16:creationId xmlns:a16="http://schemas.microsoft.com/office/drawing/2014/main" id="{52D193E2-C39E-BA46-8229-C41A069F0ABA}"/>
                </a:ext>
              </a:extLst>
            </p:cNvPr>
            <p:cNvSpPr>
              <a:spLocks noChangeArrowheads="1"/>
            </p:cNvSpPr>
            <p:nvPr/>
          </p:nvSpPr>
          <p:spPr bwMode="auto">
            <a:xfrm>
              <a:off x="20620006" y="8210825"/>
              <a:ext cx="329580" cy="270147"/>
            </a:xfrm>
            <a:custGeom>
              <a:avLst/>
              <a:gdLst>
                <a:gd name="T0" fmla="*/ 15 w 538"/>
                <a:gd name="T1" fmla="*/ 186 h 440"/>
                <a:gd name="T2" fmla="*/ 15 w 538"/>
                <a:gd name="T3" fmla="*/ 186 h 440"/>
                <a:gd name="T4" fmla="*/ 243 w 538"/>
                <a:gd name="T5" fmla="*/ 421 h 440"/>
                <a:gd name="T6" fmla="*/ 243 w 538"/>
                <a:gd name="T7" fmla="*/ 421 h 440"/>
                <a:gd name="T8" fmla="*/ 523 w 538"/>
                <a:gd name="T9" fmla="*/ 252 h 440"/>
                <a:gd name="T10" fmla="*/ 523 w 538"/>
                <a:gd name="T11" fmla="*/ 252 h 440"/>
                <a:gd name="T12" fmla="*/ 295 w 538"/>
                <a:gd name="T13" fmla="*/ 17 h 440"/>
                <a:gd name="T14" fmla="*/ 295 w 538"/>
                <a:gd name="T15" fmla="*/ 17 h 440"/>
                <a:gd name="T16" fmla="*/ 15 w 538"/>
                <a:gd name="T17" fmla="*/ 186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8" h="440">
                  <a:moveTo>
                    <a:pt x="15" y="186"/>
                  </a:moveTo>
                  <a:lnTo>
                    <a:pt x="15" y="186"/>
                  </a:lnTo>
                  <a:cubicBezTo>
                    <a:pt x="0" y="298"/>
                    <a:pt x="103" y="403"/>
                    <a:pt x="243" y="421"/>
                  </a:cubicBezTo>
                  <a:lnTo>
                    <a:pt x="243" y="421"/>
                  </a:lnTo>
                  <a:cubicBezTo>
                    <a:pt x="383" y="439"/>
                    <a:pt x="509" y="363"/>
                    <a:pt x="523" y="252"/>
                  </a:cubicBezTo>
                  <a:lnTo>
                    <a:pt x="523" y="252"/>
                  </a:lnTo>
                  <a:cubicBezTo>
                    <a:pt x="537" y="140"/>
                    <a:pt x="435" y="35"/>
                    <a:pt x="295" y="17"/>
                  </a:cubicBezTo>
                  <a:lnTo>
                    <a:pt x="295" y="17"/>
                  </a:lnTo>
                  <a:cubicBezTo>
                    <a:pt x="154" y="0"/>
                    <a:pt x="29" y="75"/>
                    <a:pt x="15" y="186"/>
                  </a:cubicBezTo>
                </a:path>
              </a:pathLst>
            </a:custGeom>
            <a:solidFill>
              <a:schemeClr val="bg1">
                <a:lumMod val="85000"/>
              </a:schemeClr>
            </a:solidFill>
            <a:ln>
              <a:noFill/>
            </a:ln>
            <a:effectLst/>
          </p:spPr>
          <p:txBody>
            <a:bodyPr wrap="none" anchor="ctr"/>
            <a:lstStyle/>
            <a:p>
              <a:endParaRPr lang="en-US" sz="3266" dirty="0">
                <a:latin typeface="Arial" panose="020B0604020202020204" pitchFamily="34" charset="0"/>
              </a:endParaRPr>
            </a:p>
          </p:txBody>
        </p:sp>
        <p:sp>
          <p:nvSpPr>
            <p:cNvPr id="39" name="Freeform 57">
              <a:extLst>
                <a:ext uri="{FF2B5EF4-FFF2-40B4-BE49-F238E27FC236}">
                  <a16:creationId xmlns:a16="http://schemas.microsoft.com/office/drawing/2014/main" id="{7FBABFA0-8241-6D40-ADE8-F976C40E1553}"/>
                </a:ext>
              </a:extLst>
            </p:cNvPr>
            <p:cNvSpPr>
              <a:spLocks noChangeArrowheads="1"/>
            </p:cNvSpPr>
            <p:nvPr/>
          </p:nvSpPr>
          <p:spPr bwMode="auto">
            <a:xfrm>
              <a:off x="20657826" y="8016319"/>
              <a:ext cx="218820" cy="329580"/>
            </a:xfrm>
            <a:custGeom>
              <a:avLst/>
              <a:gdLst>
                <a:gd name="T0" fmla="*/ 90 w 357"/>
                <a:gd name="T1" fmla="*/ 139 h 539"/>
                <a:gd name="T2" fmla="*/ 90 w 357"/>
                <a:gd name="T3" fmla="*/ 139 h 539"/>
                <a:gd name="T4" fmla="*/ 295 w 357"/>
                <a:gd name="T5" fmla="*/ 70 h 539"/>
                <a:gd name="T6" fmla="*/ 295 w 357"/>
                <a:gd name="T7" fmla="*/ 70 h 539"/>
                <a:gd name="T8" fmla="*/ 356 w 357"/>
                <a:gd name="T9" fmla="*/ 447 h 539"/>
                <a:gd name="T10" fmla="*/ 17 w 357"/>
                <a:gd name="T11" fmla="*/ 538 h 539"/>
                <a:gd name="T12" fmla="*/ 68 w 357"/>
                <a:gd name="T13" fmla="*/ 229 h 539"/>
                <a:gd name="T14" fmla="*/ 68 w 357"/>
                <a:gd name="T15" fmla="*/ 229 h 539"/>
                <a:gd name="T16" fmla="*/ 90 w 357"/>
                <a:gd name="T17" fmla="*/ 139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 h="539">
                  <a:moveTo>
                    <a:pt x="90" y="139"/>
                  </a:moveTo>
                  <a:lnTo>
                    <a:pt x="90" y="139"/>
                  </a:lnTo>
                  <a:cubicBezTo>
                    <a:pt x="90" y="139"/>
                    <a:pt x="261" y="0"/>
                    <a:pt x="295" y="70"/>
                  </a:cubicBezTo>
                  <a:lnTo>
                    <a:pt x="295" y="70"/>
                  </a:lnTo>
                  <a:cubicBezTo>
                    <a:pt x="328" y="142"/>
                    <a:pt x="356" y="447"/>
                    <a:pt x="356" y="447"/>
                  </a:cubicBezTo>
                  <a:lnTo>
                    <a:pt x="17" y="538"/>
                  </a:lnTo>
                  <a:lnTo>
                    <a:pt x="68" y="229"/>
                  </a:lnTo>
                  <a:lnTo>
                    <a:pt x="68" y="229"/>
                  </a:lnTo>
                  <a:cubicBezTo>
                    <a:pt x="68" y="229"/>
                    <a:pt x="0" y="171"/>
                    <a:pt x="90" y="139"/>
                  </a:cubicBezTo>
                </a:path>
              </a:pathLst>
            </a:custGeom>
            <a:solidFill>
              <a:schemeClr val="bg1">
                <a:lumMod val="85000"/>
              </a:schemeClr>
            </a:solidFill>
            <a:ln>
              <a:noFill/>
            </a:ln>
            <a:effectLst/>
          </p:spPr>
          <p:txBody>
            <a:bodyPr wrap="none" anchor="ctr"/>
            <a:lstStyle/>
            <a:p>
              <a:endParaRPr lang="en-US" sz="3266" dirty="0">
                <a:latin typeface="Arial" panose="020B0604020202020204" pitchFamily="34" charset="0"/>
              </a:endParaRPr>
            </a:p>
          </p:txBody>
        </p:sp>
        <p:sp>
          <p:nvSpPr>
            <p:cNvPr id="40" name="Freeform 58">
              <a:extLst>
                <a:ext uri="{FF2B5EF4-FFF2-40B4-BE49-F238E27FC236}">
                  <a16:creationId xmlns:a16="http://schemas.microsoft.com/office/drawing/2014/main" id="{58514490-0810-B744-A5F0-08F6236B4D49}"/>
                </a:ext>
              </a:extLst>
            </p:cNvPr>
            <p:cNvSpPr>
              <a:spLocks noChangeArrowheads="1"/>
            </p:cNvSpPr>
            <p:nvPr/>
          </p:nvSpPr>
          <p:spPr bwMode="auto">
            <a:xfrm>
              <a:off x="20376872" y="7557069"/>
              <a:ext cx="640251" cy="640249"/>
            </a:xfrm>
            <a:custGeom>
              <a:avLst/>
              <a:gdLst>
                <a:gd name="T0" fmla="*/ 17 w 1046"/>
                <a:gd name="T1" fmla="*/ 552 h 1045"/>
                <a:gd name="T2" fmla="*/ 17 w 1046"/>
                <a:gd name="T3" fmla="*/ 552 h 1045"/>
                <a:gd name="T4" fmla="*/ 553 w 1046"/>
                <a:gd name="T5" fmla="*/ 1027 h 1045"/>
                <a:gd name="T6" fmla="*/ 553 w 1046"/>
                <a:gd name="T7" fmla="*/ 1027 h 1045"/>
                <a:gd name="T8" fmla="*/ 1028 w 1046"/>
                <a:gd name="T9" fmla="*/ 492 h 1045"/>
                <a:gd name="T10" fmla="*/ 1028 w 1046"/>
                <a:gd name="T11" fmla="*/ 492 h 1045"/>
                <a:gd name="T12" fmla="*/ 493 w 1046"/>
                <a:gd name="T13" fmla="*/ 16 h 1045"/>
                <a:gd name="T14" fmla="*/ 493 w 1046"/>
                <a:gd name="T15" fmla="*/ 16 h 1045"/>
                <a:gd name="T16" fmla="*/ 17 w 1046"/>
                <a:gd name="T17" fmla="*/ 552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6" h="1045">
                  <a:moveTo>
                    <a:pt x="17" y="552"/>
                  </a:moveTo>
                  <a:lnTo>
                    <a:pt x="17" y="552"/>
                  </a:lnTo>
                  <a:cubicBezTo>
                    <a:pt x="33" y="830"/>
                    <a:pt x="274" y="1044"/>
                    <a:pt x="553" y="1027"/>
                  </a:cubicBezTo>
                  <a:lnTo>
                    <a:pt x="553" y="1027"/>
                  </a:lnTo>
                  <a:cubicBezTo>
                    <a:pt x="832" y="1011"/>
                    <a:pt x="1045" y="771"/>
                    <a:pt x="1028" y="492"/>
                  </a:cubicBezTo>
                  <a:lnTo>
                    <a:pt x="1028" y="492"/>
                  </a:lnTo>
                  <a:cubicBezTo>
                    <a:pt x="1012" y="213"/>
                    <a:pt x="772" y="0"/>
                    <a:pt x="493" y="16"/>
                  </a:cubicBezTo>
                  <a:lnTo>
                    <a:pt x="493" y="16"/>
                  </a:lnTo>
                  <a:cubicBezTo>
                    <a:pt x="214" y="33"/>
                    <a:pt x="0" y="273"/>
                    <a:pt x="17" y="552"/>
                  </a:cubicBezTo>
                </a:path>
              </a:pathLst>
            </a:custGeom>
            <a:solidFill>
              <a:srgbClr val="FFC2B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Arial" panose="020B0604020202020204" pitchFamily="34" charset="0"/>
              </a:endParaRPr>
            </a:p>
          </p:txBody>
        </p:sp>
        <p:sp>
          <p:nvSpPr>
            <p:cNvPr id="41" name="Freeform 59">
              <a:extLst>
                <a:ext uri="{FF2B5EF4-FFF2-40B4-BE49-F238E27FC236}">
                  <a16:creationId xmlns:a16="http://schemas.microsoft.com/office/drawing/2014/main" id="{EB0378AA-9BD9-E943-8844-2B2CCF4523A2}"/>
                </a:ext>
              </a:extLst>
            </p:cNvPr>
            <p:cNvSpPr>
              <a:spLocks noChangeArrowheads="1"/>
            </p:cNvSpPr>
            <p:nvPr/>
          </p:nvSpPr>
          <p:spPr bwMode="auto">
            <a:xfrm>
              <a:off x="20676736" y="8083855"/>
              <a:ext cx="183701" cy="216118"/>
            </a:xfrm>
            <a:custGeom>
              <a:avLst/>
              <a:gdLst>
                <a:gd name="T0" fmla="*/ 289 w 299"/>
                <a:gd name="T1" fmla="*/ 47 h 352"/>
                <a:gd name="T2" fmla="*/ 289 w 299"/>
                <a:gd name="T3" fmla="*/ 47 h 352"/>
                <a:gd name="T4" fmla="*/ 298 w 299"/>
                <a:gd name="T5" fmla="*/ 97 h 352"/>
                <a:gd name="T6" fmla="*/ 298 w 299"/>
                <a:gd name="T7" fmla="*/ 97 h 352"/>
                <a:gd name="T8" fmla="*/ 0 w 299"/>
                <a:gd name="T9" fmla="*/ 351 h 352"/>
                <a:gd name="T10" fmla="*/ 39 w 299"/>
                <a:gd name="T11" fmla="*/ 117 h 352"/>
                <a:gd name="T12" fmla="*/ 39 w 299"/>
                <a:gd name="T13" fmla="*/ 117 h 352"/>
                <a:gd name="T14" fmla="*/ 16 w 299"/>
                <a:gd name="T15" fmla="*/ 62 h 352"/>
                <a:gd name="T16" fmla="*/ 16 w 299"/>
                <a:gd name="T17" fmla="*/ 62 h 352"/>
                <a:gd name="T18" fmla="*/ 289 w 299"/>
                <a:gd name="T19" fmla="*/ 4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9" h="352">
                  <a:moveTo>
                    <a:pt x="289" y="47"/>
                  </a:moveTo>
                  <a:lnTo>
                    <a:pt x="289" y="47"/>
                  </a:lnTo>
                  <a:cubicBezTo>
                    <a:pt x="293" y="63"/>
                    <a:pt x="295" y="80"/>
                    <a:pt x="298" y="97"/>
                  </a:cubicBezTo>
                  <a:lnTo>
                    <a:pt x="298" y="97"/>
                  </a:lnTo>
                  <a:cubicBezTo>
                    <a:pt x="264" y="274"/>
                    <a:pt x="0" y="351"/>
                    <a:pt x="0" y="351"/>
                  </a:cubicBezTo>
                  <a:lnTo>
                    <a:pt x="39" y="117"/>
                  </a:lnTo>
                  <a:lnTo>
                    <a:pt x="39" y="117"/>
                  </a:lnTo>
                  <a:cubicBezTo>
                    <a:pt x="39" y="117"/>
                    <a:pt x="7" y="90"/>
                    <a:pt x="16" y="62"/>
                  </a:cubicBezTo>
                  <a:lnTo>
                    <a:pt x="16" y="62"/>
                  </a:lnTo>
                  <a:cubicBezTo>
                    <a:pt x="121" y="29"/>
                    <a:pt x="252" y="0"/>
                    <a:pt x="289" y="47"/>
                  </a:cubicBezTo>
                </a:path>
              </a:pathLst>
            </a:custGeom>
            <a:solidFill>
              <a:schemeClr val="bg1">
                <a:lumMod val="65000"/>
              </a:schemeClr>
            </a:solidFill>
            <a:ln>
              <a:noFill/>
            </a:ln>
            <a:effectLst/>
          </p:spPr>
          <p:txBody>
            <a:bodyPr wrap="none" anchor="ctr"/>
            <a:lstStyle/>
            <a:p>
              <a:endParaRPr lang="en-US" sz="3266" dirty="0">
                <a:latin typeface="Arial" panose="020B0604020202020204" pitchFamily="34" charset="0"/>
              </a:endParaRPr>
            </a:p>
          </p:txBody>
        </p:sp>
        <p:sp>
          <p:nvSpPr>
            <p:cNvPr id="42" name="Freeform 60">
              <a:extLst>
                <a:ext uri="{FF2B5EF4-FFF2-40B4-BE49-F238E27FC236}">
                  <a16:creationId xmlns:a16="http://schemas.microsoft.com/office/drawing/2014/main" id="{0B0F8778-32CF-AE44-815C-A073AB48171B}"/>
                </a:ext>
              </a:extLst>
            </p:cNvPr>
            <p:cNvSpPr>
              <a:spLocks noChangeArrowheads="1"/>
            </p:cNvSpPr>
            <p:nvPr/>
          </p:nvSpPr>
          <p:spPr bwMode="auto">
            <a:xfrm>
              <a:off x="20376872" y="7557069"/>
              <a:ext cx="640251" cy="640249"/>
            </a:xfrm>
            <a:custGeom>
              <a:avLst/>
              <a:gdLst>
                <a:gd name="T0" fmla="*/ 17 w 1046"/>
                <a:gd name="T1" fmla="*/ 552 h 1045"/>
                <a:gd name="T2" fmla="*/ 17 w 1046"/>
                <a:gd name="T3" fmla="*/ 552 h 1045"/>
                <a:gd name="T4" fmla="*/ 553 w 1046"/>
                <a:gd name="T5" fmla="*/ 1027 h 1045"/>
                <a:gd name="T6" fmla="*/ 553 w 1046"/>
                <a:gd name="T7" fmla="*/ 1027 h 1045"/>
                <a:gd name="T8" fmla="*/ 1028 w 1046"/>
                <a:gd name="T9" fmla="*/ 492 h 1045"/>
                <a:gd name="T10" fmla="*/ 1028 w 1046"/>
                <a:gd name="T11" fmla="*/ 492 h 1045"/>
                <a:gd name="T12" fmla="*/ 493 w 1046"/>
                <a:gd name="T13" fmla="*/ 16 h 1045"/>
                <a:gd name="T14" fmla="*/ 493 w 1046"/>
                <a:gd name="T15" fmla="*/ 16 h 1045"/>
                <a:gd name="T16" fmla="*/ 17 w 1046"/>
                <a:gd name="T17" fmla="*/ 552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6" h="1045">
                  <a:moveTo>
                    <a:pt x="17" y="552"/>
                  </a:moveTo>
                  <a:lnTo>
                    <a:pt x="17" y="552"/>
                  </a:lnTo>
                  <a:cubicBezTo>
                    <a:pt x="33" y="830"/>
                    <a:pt x="274" y="1044"/>
                    <a:pt x="553" y="1027"/>
                  </a:cubicBezTo>
                  <a:lnTo>
                    <a:pt x="553" y="1027"/>
                  </a:lnTo>
                  <a:cubicBezTo>
                    <a:pt x="832" y="1011"/>
                    <a:pt x="1045" y="771"/>
                    <a:pt x="1028" y="492"/>
                  </a:cubicBezTo>
                  <a:lnTo>
                    <a:pt x="1028" y="492"/>
                  </a:lnTo>
                  <a:cubicBezTo>
                    <a:pt x="1012" y="213"/>
                    <a:pt x="772" y="0"/>
                    <a:pt x="493" y="16"/>
                  </a:cubicBezTo>
                  <a:lnTo>
                    <a:pt x="493" y="16"/>
                  </a:lnTo>
                  <a:cubicBezTo>
                    <a:pt x="214" y="33"/>
                    <a:pt x="0" y="273"/>
                    <a:pt x="17" y="552"/>
                  </a:cubicBezTo>
                </a:path>
              </a:pathLst>
            </a:custGeom>
            <a:solidFill>
              <a:schemeClr val="bg1">
                <a:lumMod val="85000"/>
              </a:schemeClr>
            </a:solidFill>
            <a:ln>
              <a:noFill/>
            </a:ln>
            <a:effectLst/>
          </p:spPr>
          <p:txBody>
            <a:bodyPr wrap="none" anchor="ctr"/>
            <a:lstStyle/>
            <a:p>
              <a:endParaRPr lang="en-US" sz="3266" dirty="0">
                <a:latin typeface="Arial" panose="020B0604020202020204" pitchFamily="34" charset="0"/>
              </a:endParaRPr>
            </a:p>
          </p:txBody>
        </p:sp>
        <p:sp>
          <p:nvSpPr>
            <p:cNvPr id="43" name="Freeform 61">
              <a:extLst>
                <a:ext uri="{FF2B5EF4-FFF2-40B4-BE49-F238E27FC236}">
                  <a16:creationId xmlns:a16="http://schemas.microsoft.com/office/drawing/2014/main" id="{00F30735-3D0D-5B4C-A74E-04E886580AF8}"/>
                </a:ext>
              </a:extLst>
            </p:cNvPr>
            <p:cNvSpPr>
              <a:spLocks noChangeArrowheads="1"/>
            </p:cNvSpPr>
            <p:nvPr/>
          </p:nvSpPr>
          <p:spPr bwMode="auto">
            <a:xfrm>
              <a:off x="21227837" y="9191459"/>
              <a:ext cx="235027" cy="842860"/>
            </a:xfrm>
            <a:custGeom>
              <a:avLst/>
              <a:gdLst>
                <a:gd name="T0" fmla="*/ 384 w 385"/>
                <a:gd name="T1" fmla="*/ 0 h 1377"/>
                <a:gd name="T2" fmla="*/ 327 w 385"/>
                <a:gd name="T3" fmla="*/ 1355 h 1377"/>
                <a:gd name="T4" fmla="*/ 129 w 385"/>
                <a:gd name="T5" fmla="*/ 1376 h 1377"/>
                <a:gd name="T6" fmla="*/ 0 w 385"/>
                <a:gd name="T7" fmla="*/ 155 h 1377"/>
                <a:gd name="T8" fmla="*/ 384 w 385"/>
                <a:gd name="T9" fmla="*/ 0 h 1377"/>
              </a:gdLst>
              <a:ahLst/>
              <a:cxnLst>
                <a:cxn ang="0">
                  <a:pos x="T0" y="T1"/>
                </a:cxn>
                <a:cxn ang="0">
                  <a:pos x="T2" y="T3"/>
                </a:cxn>
                <a:cxn ang="0">
                  <a:pos x="T4" y="T5"/>
                </a:cxn>
                <a:cxn ang="0">
                  <a:pos x="T6" y="T7"/>
                </a:cxn>
                <a:cxn ang="0">
                  <a:pos x="T8" y="T9"/>
                </a:cxn>
              </a:cxnLst>
              <a:rect l="0" t="0" r="r" b="b"/>
              <a:pathLst>
                <a:path w="385" h="1377">
                  <a:moveTo>
                    <a:pt x="384" y="0"/>
                  </a:moveTo>
                  <a:lnTo>
                    <a:pt x="327" y="1355"/>
                  </a:lnTo>
                  <a:lnTo>
                    <a:pt x="129" y="1376"/>
                  </a:lnTo>
                  <a:lnTo>
                    <a:pt x="0" y="155"/>
                  </a:lnTo>
                  <a:lnTo>
                    <a:pt x="384" y="0"/>
                  </a:lnTo>
                </a:path>
              </a:pathLst>
            </a:custGeom>
            <a:solidFill>
              <a:schemeClr val="bg1">
                <a:lumMod val="85000"/>
              </a:schemeClr>
            </a:solidFill>
            <a:ln>
              <a:noFill/>
            </a:ln>
            <a:effectLst/>
          </p:spPr>
          <p:txBody>
            <a:bodyPr wrap="none" anchor="ctr"/>
            <a:lstStyle/>
            <a:p>
              <a:endParaRPr lang="en-US" sz="3266" dirty="0">
                <a:latin typeface="Arial" panose="020B0604020202020204" pitchFamily="34" charset="0"/>
              </a:endParaRPr>
            </a:p>
          </p:txBody>
        </p:sp>
        <p:sp>
          <p:nvSpPr>
            <p:cNvPr id="44" name="Freeform 62">
              <a:extLst>
                <a:ext uri="{FF2B5EF4-FFF2-40B4-BE49-F238E27FC236}">
                  <a16:creationId xmlns:a16="http://schemas.microsoft.com/office/drawing/2014/main" id="{C2534DCD-891B-A148-8C1D-D84E3FC0137E}"/>
                </a:ext>
              </a:extLst>
            </p:cNvPr>
            <p:cNvSpPr>
              <a:spLocks noChangeArrowheads="1"/>
            </p:cNvSpPr>
            <p:nvPr/>
          </p:nvSpPr>
          <p:spPr bwMode="auto">
            <a:xfrm>
              <a:off x="21022525" y="8553911"/>
              <a:ext cx="194506" cy="1002248"/>
            </a:xfrm>
            <a:custGeom>
              <a:avLst/>
              <a:gdLst>
                <a:gd name="T0" fmla="*/ 66 w 317"/>
                <a:gd name="T1" fmla="*/ 929 h 1637"/>
                <a:gd name="T2" fmla="*/ 66 w 317"/>
                <a:gd name="T3" fmla="*/ 929 h 1637"/>
                <a:gd name="T4" fmla="*/ 261 w 317"/>
                <a:gd name="T5" fmla="*/ 0 h 1637"/>
                <a:gd name="T6" fmla="*/ 316 w 317"/>
                <a:gd name="T7" fmla="*/ 636 h 1637"/>
                <a:gd name="T8" fmla="*/ 316 w 317"/>
                <a:gd name="T9" fmla="*/ 636 h 1637"/>
                <a:gd name="T10" fmla="*/ 200 w 317"/>
                <a:gd name="T11" fmla="*/ 1098 h 1637"/>
                <a:gd name="T12" fmla="*/ 200 w 317"/>
                <a:gd name="T13" fmla="*/ 1098 h 1637"/>
                <a:gd name="T14" fmla="*/ 231 w 317"/>
                <a:gd name="T15" fmla="*/ 1635 h 1637"/>
                <a:gd name="T16" fmla="*/ 231 w 317"/>
                <a:gd name="T17" fmla="*/ 1636 h 1637"/>
                <a:gd name="T18" fmla="*/ 231 w 317"/>
                <a:gd name="T19" fmla="*/ 1636 h 1637"/>
                <a:gd name="T20" fmla="*/ 66 w 317"/>
                <a:gd name="T21" fmla="*/ 929 h 1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7" h="1637">
                  <a:moveTo>
                    <a:pt x="66" y="929"/>
                  </a:moveTo>
                  <a:lnTo>
                    <a:pt x="66" y="929"/>
                  </a:lnTo>
                  <a:cubicBezTo>
                    <a:pt x="131" y="640"/>
                    <a:pt x="261" y="0"/>
                    <a:pt x="261" y="0"/>
                  </a:cubicBezTo>
                  <a:lnTo>
                    <a:pt x="316" y="636"/>
                  </a:lnTo>
                  <a:lnTo>
                    <a:pt x="316" y="636"/>
                  </a:lnTo>
                  <a:cubicBezTo>
                    <a:pt x="252" y="825"/>
                    <a:pt x="198" y="998"/>
                    <a:pt x="200" y="1098"/>
                  </a:cubicBezTo>
                  <a:lnTo>
                    <a:pt x="200" y="1098"/>
                  </a:lnTo>
                  <a:cubicBezTo>
                    <a:pt x="203" y="1265"/>
                    <a:pt x="216" y="1449"/>
                    <a:pt x="231" y="1635"/>
                  </a:cubicBezTo>
                  <a:lnTo>
                    <a:pt x="231" y="1636"/>
                  </a:lnTo>
                  <a:lnTo>
                    <a:pt x="231" y="1636"/>
                  </a:lnTo>
                  <a:cubicBezTo>
                    <a:pt x="231" y="1636"/>
                    <a:pt x="0" y="1219"/>
                    <a:pt x="66" y="929"/>
                  </a:cubicBezTo>
                </a:path>
              </a:pathLst>
            </a:custGeom>
            <a:solidFill>
              <a:schemeClr val="accent3">
                <a:lumMod val="75000"/>
              </a:schemeClr>
            </a:solidFill>
            <a:ln>
              <a:noFill/>
            </a:ln>
            <a:effectLst/>
          </p:spPr>
          <p:txBody>
            <a:bodyPr wrap="none" anchor="ctr"/>
            <a:lstStyle/>
            <a:p>
              <a:endParaRPr lang="en-US" sz="3266" dirty="0">
                <a:latin typeface="Arial" panose="020B0604020202020204" pitchFamily="34" charset="0"/>
              </a:endParaRPr>
            </a:p>
          </p:txBody>
        </p:sp>
        <p:sp>
          <p:nvSpPr>
            <p:cNvPr id="45" name="Freeform 63">
              <a:extLst>
                <a:ext uri="{FF2B5EF4-FFF2-40B4-BE49-F238E27FC236}">
                  <a16:creationId xmlns:a16="http://schemas.microsoft.com/office/drawing/2014/main" id="{D1AE6CA4-C453-654D-8739-6B79B1F84FBE}"/>
                </a:ext>
              </a:extLst>
            </p:cNvPr>
            <p:cNvSpPr>
              <a:spLocks noChangeArrowheads="1"/>
            </p:cNvSpPr>
            <p:nvPr/>
          </p:nvSpPr>
          <p:spPr bwMode="auto">
            <a:xfrm>
              <a:off x="21168404" y="8410733"/>
              <a:ext cx="367400" cy="1037366"/>
            </a:xfrm>
            <a:custGeom>
              <a:avLst/>
              <a:gdLst>
                <a:gd name="T0" fmla="*/ 192 w 598"/>
                <a:gd name="T1" fmla="*/ 0 h 1695"/>
                <a:gd name="T2" fmla="*/ 192 w 598"/>
                <a:gd name="T3" fmla="*/ 0 h 1695"/>
                <a:gd name="T4" fmla="*/ 440 w 598"/>
                <a:gd name="T5" fmla="*/ 547 h 1695"/>
                <a:gd name="T6" fmla="*/ 440 w 598"/>
                <a:gd name="T7" fmla="*/ 547 h 1695"/>
                <a:gd name="T8" fmla="*/ 437 w 598"/>
                <a:gd name="T9" fmla="*/ 1584 h 1695"/>
                <a:gd name="T10" fmla="*/ 437 w 598"/>
                <a:gd name="T11" fmla="*/ 1584 h 1695"/>
                <a:gd name="T12" fmla="*/ 96 w 598"/>
                <a:gd name="T13" fmla="*/ 1564 h 1695"/>
                <a:gd name="T14" fmla="*/ 96 w 598"/>
                <a:gd name="T15" fmla="*/ 1564 h 1695"/>
                <a:gd name="T16" fmla="*/ 14 w 598"/>
                <a:gd name="T17" fmla="*/ 580 h 1695"/>
                <a:gd name="T18" fmla="*/ 14 w 598"/>
                <a:gd name="T19" fmla="*/ 580 h 1695"/>
                <a:gd name="T20" fmla="*/ 192 w 598"/>
                <a:gd name="T21" fmla="*/ 0 h 1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8" h="1695">
                  <a:moveTo>
                    <a:pt x="192" y="0"/>
                  </a:moveTo>
                  <a:lnTo>
                    <a:pt x="192" y="0"/>
                  </a:lnTo>
                  <a:cubicBezTo>
                    <a:pt x="192" y="0"/>
                    <a:pt x="350" y="60"/>
                    <a:pt x="440" y="547"/>
                  </a:cubicBezTo>
                  <a:lnTo>
                    <a:pt x="440" y="547"/>
                  </a:lnTo>
                  <a:cubicBezTo>
                    <a:pt x="530" y="1033"/>
                    <a:pt x="597" y="1521"/>
                    <a:pt x="437" y="1584"/>
                  </a:cubicBezTo>
                  <a:lnTo>
                    <a:pt x="437" y="1584"/>
                  </a:lnTo>
                  <a:cubicBezTo>
                    <a:pt x="277" y="1647"/>
                    <a:pt x="143" y="1694"/>
                    <a:pt x="96" y="1564"/>
                  </a:cubicBezTo>
                  <a:lnTo>
                    <a:pt x="96" y="1564"/>
                  </a:lnTo>
                  <a:cubicBezTo>
                    <a:pt x="49" y="1434"/>
                    <a:pt x="20" y="807"/>
                    <a:pt x="14" y="580"/>
                  </a:cubicBezTo>
                  <a:lnTo>
                    <a:pt x="14" y="580"/>
                  </a:lnTo>
                  <a:cubicBezTo>
                    <a:pt x="8" y="355"/>
                    <a:pt x="0" y="44"/>
                    <a:pt x="192" y="0"/>
                  </a:cubicBezTo>
                </a:path>
              </a:pathLst>
            </a:custGeom>
            <a:solidFill>
              <a:schemeClr val="accent3">
                <a:lumMod val="60000"/>
                <a:lumOff val="40000"/>
              </a:schemeClr>
            </a:solidFill>
            <a:ln>
              <a:noFill/>
            </a:ln>
            <a:effectLst/>
          </p:spPr>
          <p:txBody>
            <a:bodyPr wrap="none" anchor="ctr"/>
            <a:lstStyle/>
            <a:p>
              <a:endParaRPr lang="en-US" sz="3266" dirty="0">
                <a:latin typeface="Arial" panose="020B0604020202020204" pitchFamily="34" charset="0"/>
              </a:endParaRPr>
            </a:p>
          </p:txBody>
        </p:sp>
        <p:sp>
          <p:nvSpPr>
            <p:cNvPr id="46" name="Freeform 64">
              <a:extLst>
                <a:ext uri="{FF2B5EF4-FFF2-40B4-BE49-F238E27FC236}">
                  <a16:creationId xmlns:a16="http://schemas.microsoft.com/office/drawing/2014/main" id="{073092C9-E72E-9E4A-B341-7E808F1DC32E}"/>
                </a:ext>
              </a:extLst>
            </p:cNvPr>
            <p:cNvSpPr>
              <a:spLocks noChangeArrowheads="1"/>
            </p:cNvSpPr>
            <p:nvPr/>
          </p:nvSpPr>
          <p:spPr bwMode="auto">
            <a:xfrm>
              <a:off x="20663229" y="10331482"/>
              <a:ext cx="113462" cy="1834302"/>
            </a:xfrm>
            <a:custGeom>
              <a:avLst/>
              <a:gdLst>
                <a:gd name="T0" fmla="*/ 183 w 184"/>
                <a:gd name="T1" fmla="*/ 2992 h 2993"/>
                <a:gd name="T2" fmla="*/ 183 w 184"/>
                <a:gd name="T3" fmla="*/ 2992 h 2993"/>
                <a:gd name="T4" fmla="*/ 75 w 184"/>
                <a:gd name="T5" fmla="*/ 2980 h 2993"/>
                <a:gd name="T6" fmla="*/ 0 w 184"/>
                <a:gd name="T7" fmla="*/ 0 h 2993"/>
                <a:gd name="T8" fmla="*/ 183 w 184"/>
                <a:gd name="T9" fmla="*/ 2992 h 2993"/>
              </a:gdLst>
              <a:ahLst/>
              <a:cxnLst>
                <a:cxn ang="0">
                  <a:pos x="T0" y="T1"/>
                </a:cxn>
                <a:cxn ang="0">
                  <a:pos x="T2" y="T3"/>
                </a:cxn>
                <a:cxn ang="0">
                  <a:pos x="T4" y="T5"/>
                </a:cxn>
                <a:cxn ang="0">
                  <a:pos x="T6" y="T7"/>
                </a:cxn>
                <a:cxn ang="0">
                  <a:pos x="T8" y="T9"/>
                </a:cxn>
              </a:cxnLst>
              <a:rect l="0" t="0" r="r" b="b"/>
              <a:pathLst>
                <a:path w="184" h="2993">
                  <a:moveTo>
                    <a:pt x="183" y="2992"/>
                  </a:moveTo>
                  <a:lnTo>
                    <a:pt x="183" y="2992"/>
                  </a:lnTo>
                  <a:cubicBezTo>
                    <a:pt x="183" y="2992"/>
                    <a:pt x="136" y="2991"/>
                    <a:pt x="75" y="2980"/>
                  </a:cubicBezTo>
                  <a:lnTo>
                    <a:pt x="0" y="0"/>
                  </a:lnTo>
                  <a:lnTo>
                    <a:pt x="183" y="2992"/>
                  </a:lnTo>
                </a:path>
              </a:pathLst>
            </a:custGeom>
            <a:solidFill>
              <a:schemeClr val="accent5">
                <a:lumMod val="50000"/>
              </a:schemeClr>
            </a:solidFill>
            <a:ln>
              <a:noFill/>
            </a:ln>
            <a:effectLst/>
          </p:spPr>
          <p:txBody>
            <a:bodyPr wrap="none" anchor="ctr"/>
            <a:lstStyle/>
            <a:p>
              <a:endParaRPr lang="en-US" sz="3266" dirty="0">
                <a:latin typeface="Arial" panose="020B0604020202020204" pitchFamily="34" charset="0"/>
              </a:endParaRPr>
            </a:p>
          </p:txBody>
        </p:sp>
        <p:sp>
          <p:nvSpPr>
            <p:cNvPr id="47" name="Freeform 65">
              <a:extLst>
                <a:ext uri="{FF2B5EF4-FFF2-40B4-BE49-F238E27FC236}">
                  <a16:creationId xmlns:a16="http://schemas.microsoft.com/office/drawing/2014/main" id="{8D187AF9-4EF2-BC4F-B3C9-A94137C61B8E}"/>
                </a:ext>
              </a:extLst>
            </p:cNvPr>
            <p:cNvSpPr>
              <a:spLocks noChangeArrowheads="1"/>
            </p:cNvSpPr>
            <p:nvPr/>
          </p:nvSpPr>
          <p:spPr bwMode="auto">
            <a:xfrm>
              <a:off x="20900958" y="9991096"/>
              <a:ext cx="872577" cy="1185948"/>
            </a:xfrm>
            <a:custGeom>
              <a:avLst/>
              <a:gdLst>
                <a:gd name="T0" fmla="*/ 83 w 1426"/>
                <a:gd name="T1" fmla="*/ 1937 h 1938"/>
                <a:gd name="T2" fmla="*/ 188 w 1426"/>
                <a:gd name="T3" fmla="*/ 1799 h 1938"/>
                <a:gd name="T4" fmla="*/ 1298 w 1426"/>
                <a:gd name="T5" fmla="*/ 1157 h 1938"/>
                <a:gd name="T6" fmla="*/ 1298 w 1426"/>
                <a:gd name="T7" fmla="*/ 1157 h 1938"/>
                <a:gd name="T8" fmla="*/ 1362 w 1426"/>
                <a:gd name="T9" fmla="*/ 1034 h 1938"/>
                <a:gd name="T10" fmla="*/ 1361 w 1426"/>
                <a:gd name="T11" fmla="*/ 126 h 1938"/>
                <a:gd name="T12" fmla="*/ 1425 w 1426"/>
                <a:gd name="T13" fmla="*/ 43 h 1938"/>
                <a:gd name="T14" fmla="*/ 1365 w 1426"/>
                <a:gd name="T15" fmla="*/ 8 h 1938"/>
                <a:gd name="T16" fmla="*/ 1365 w 1426"/>
                <a:gd name="T17" fmla="*/ 8 h 1938"/>
                <a:gd name="T18" fmla="*/ 1365 w 1426"/>
                <a:gd name="T19" fmla="*/ 8 h 1938"/>
                <a:gd name="T20" fmla="*/ 1321 w 1426"/>
                <a:gd name="T21" fmla="*/ 10 h 1938"/>
                <a:gd name="T22" fmla="*/ 65 w 1426"/>
                <a:gd name="T23" fmla="*/ 738 h 1938"/>
                <a:gd name="T24" fmla="*/ 65 w 1426"/>
                <a:gd name="T25" fmla="*/ 738 h 1938"/>
                <a:gd name="T26" fmla="*/ 0 w 1426"/>
                <a:gd name="T27" fmla="*/ 861 h 1938"/>
                <a:gd name="T28" fmla="*/ 1 w 1426"/>
                <a:gd name="T29" fmla="*/ 1850 h 1938"/>
                <a:gd name="T30" fmla="*/ 1 w 1426"/>
                <a:gd name="T31" fmla="*/ 1850 h 1938"/>
                <a:gd name="T32" fmla="*/ 25 w 1426"/>
                <a:gd name="T33" fmla="*/ 1903 h 1938"/>
                <a:gd name="T34" fmla="*/ 83 w 1426"/>
                <a:gd name="T35" fmla="*/ 1937 h 1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6" h="1938">
                  <a:moveTo>
                    <a:pt x="83" y="1937"/>
                  </a:moveTo>
                  <a:lnTo>
                    <a:pt x="188" y="1799"/>
                  </a:lnTo>
                  <a:lnTo>
                    <a:pt x="1298" y="1157"/>
                  </a:lnTo>
                  <a:lnTo>
                    <a:pt x="1298" y="1157"/>
                  </a:lnTo>
                  <a:cubicBezTo>
                    <a:pt x="1333" y="1136"/>
                    <a:pt x="1362" y="1081"/>
                    <a:pt x="1362" y="1034"/>
                  </a:cubicBezTo>
                  <a:lnTo>
                    <a:pt x="1361" y="126"/>
                  </a:lnTo>
                  <a:lnTo>
                    <a:pt x="1425" y="43"/>
                  </a:lnTo>
                  <a:lnTo>
                    <a:pt x="1365" y="8"/>
                  </a:lnTo>
                  <a:lnTo>
                    <a:pt x="1365" y="8"/>
                  </a:lnTo>
                  <a:lnTo>
                    <a:pt x="1365" y="8"/>
                  </a:lnTo>
                  <a:cubicBezTo>
                    <a:pt x="1353" y="0"/>
                    <a:pt x="1338" y="1"/>
                    <a:pt x="1321" y="10"/>
                  </a:cubicBezTo>
                  <a:lnTo>
                    <a:pt x="65" y="738"/>
                  </a:lnTo>
                  <a:lnTo>
                    <a:pt x="65" y="738"/>
                  </a:lnTo>
                  <a:cubicBezTo>
                    <a:pt x="29" y="758"/>
                    <a:pt x="0" y="814"/>
                    <a:pt x="0" y="861"/>
                  </a:cubicBezTo>
                  <a:lnTo>
                    <a:pt x="1" y="1850"/>
                  </a:lnTo>
                  <a:lnTo>
                    <a:pt x="1" y="1850"/>
                  </a:lnTo>
                  <a:cubicBezTo>
                    <a:pt x="1" y="1877"/>
                    <a:pt x="11" y="1896"/>
                    <a:pt x="25" y="1903"/>
                  </a:cubicBezTo>
                  <a:lnTo>
                    <a:pt x="83" y="1937"/>
                  </a:lnTo>
                </a:path>
              </a:pathLst>
            </a:custGeom>
            <a:solidFill>
              <a:schemeClr val="accent3">
                <a:lumMod val="50000"/>
              </a:schemeClr>
            </a:solidFill>
            <a:ln>
              <a:noFill/>
            </a:ln>
            <a:effectLst/>
          </p:spPr>
          <p:txBody>
            <a:bodyPr wrap="none" anchor="ctr"/>
            <a:lstStyle/>
            <a:p>
              <a:endParaRPr lang="en-US" sz="3266" dirty="0">
                <a:latin typeface="Arial" panose="020B0604020202020204" pitchFamily="34" charset="0"/>
              </a:endParaRPr>
            </a:p>
          </p:txBody>
        </p:sp>
        <p:sp>
          <p:nvSpPr>
            <p:cNvPr id="48" name="Freeform 47">
              <a:extLst>
                <a:ext uri="{FF2B5EF4-FFF2-40B4-BE49-F238E27FC236}">
                  <a16:creationId xmlns:a16="http://schemas.microsoft.com/office/drawing/2014/main" id="{1A161103-70C3-AF47-AAE6-400966A1C3F7}"/>
                </a:ext>
              </a:extLst>
            </p:cNvPr>
            <p:cNvSpPr>
              <a:spLocks noChangeArrowheads="1"/>
            </p:cNvSpPr>
            <p:nvPr/>
          </p:nvSpPr>
          <p:spPr bwMode="auto">
            <a:xfrm>
              <a:off x="20911764" y="9992671"/>
              <a:ext cx="863859" cy="864987"/>
            </a:xfrm>
            <a:custGeom>
              <a:avLst/>
              <a:gdLst>
                <a:gd name="connsiteX0" fmla="*/ 868629 w 921043"/>
                <a:gd name="connsiteY0" fmla="*/ 33 h 922246"/>
                <a:gd name="connsiteX1" fmla="*/ 881793 w 921043"/>
                <a:gd name="connsiteY1" fmla="*/ 3540 h 922246"/>
                <a:gd name="connsiteX2" fmla="*/ 921043 w 921043"/>
                <a:gd name="connsiteY2" fmla="*/ 26377 h 922246"/>
                <a:gd name="connsiteX3" fmla="*/ 879177 w 921043"/>
                <a:gd name="connsiteY3" fmla="*/ 80534 h 922246"/>
                <a:gd name="connsiteX4" fmla="*/ 879177 w 921043"/>
                <a:gd name="connsiteY4" fmla="*/ 402211 h 922246"/>
                <a:gd name="connsiteX5" fmla="*/ 596585 w 921043"/>
                <a:gd name="connsiteY5" fmla="*/ 892231 h 922246"/>
                <a:gd name="connsiteX6" fmla="*/ 544907 w 921043"/>
                <a:gd name="connsiteY6" fmla="*/ 922246 h 922246"/>
                <a:gd name="connsiteX7" fmla="*/ 0 w 921043"/>
                <a:gd name="connsiteY7" fmla="*/ 516397 h 922246"/>
                <a:gd name="connsiteX8" fmla="*/ 31399 w 921043"/>
                <a:gd name="connsiteY8" fmla="*/ 479857 h 922246"/>
                <a:gd name="connsiteX9" fmla="*/ 378143 w 921043"/>
                <a:gd name="connsiteY9" fmla="*/ 279388 h 922246"/>
                <a:gd name="connsiteX10" fmla="*/ 377321 w 921043"/>
                <a:gd name="connsiteY10" fmla="*/ 277845 h 922246"/>
                <a:gd name="connsiteX11" fmla="*/ 463085 w 921043"/>
                <a:gd name="connsiteY11" fmla="*/ 228745 h 922246"/>
                <a:gd name="connsiteX12" fmla="*/ 461617 w 921043"/>
                <a:gd name="connsiteY12" fmla="*/ 231128 h 922246"/>
                <a:gd name="connsiteX13" fmla="*/ 853011 w 921043"/>
                <a:gd name="connsiteY13" fmla="*/ 4845 h 922246"/>
                <a:gd name="connsiteX14" fmla="*/ 868629 w 921043"/>
                <a:gd name="connsiteY14" fmla="*/ 33 h 92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1043" h="922246">
                  <a:moveTo>
                    <a:pt x="868629" y="33"/>
                  </a:moveTo>
                  <a:cubicBezTo>
                    <a:pt x="873453" y="-212"/>
                    <a:pt x="877869" y="930"/>
                    <a:pt x="881793" y="3540"/>
                  </a:cubicBezTo>
                  <a:lnTo>
                    <a:pt x="921043" y="26377"/>
                  </a:lnTo>
                  <a:lnTo>
                    <a:pt x="879177" y="80534"/>
                  </a:lnTo>
                  <a:lnTo>
                    <a:pt x="879177" y="402211"/>
                  </a:lnTo>
                  <a:lnTo>
                    <a:pt x="596585" y="892231"/>
                  </a:lnTo>
                  <a:lnTo>
                    <a:pt x="544907" y="922246"/>
                  </a:lnTo>
                  <a:lnTo>
                    <a:pt x="0" y="516397"/>
                  </a:lnTo>
                  <a:cubicBezTo>
                    <a:pt x="7850" y="500737"/>
                    <a:pt x="18970" y="487035"/>
                    <a:pt x="31399" y="479857"/>
                  </a:cubicBezTo>
                  <a:lnTo>
                    <a:pt x="378143" y="279388"/>
                  </a:lnTo>
                  <a:lnTo>
                    <a:pt x="377321" y="277845"/>
                  </a:lnTo>
                  <a:lnTo>
                    <a:pt x="463085" y="228745"/>
                  </a:lnTo>
                  <a:lnTo>
                    <a:pt x="461617" y="231128"/>
                  </a:lnTo>
                  <a:lnTo>
                    <a:pt x="853011" y="4845"/>
                  </a:lnTo>
                  <a:cubicBezTo>
                    <a:pt x="858571" y="1909"/>
                    <a:pt x="863805" y="277"/>
                    <a:pt x="868629" y="33"/>
                  </a:cubicBezTo>
                  <a:close/>
                </a:path>
              </a:pathLst>
            </a:custGeom>
            <a:solidFill>
              <a:schemeClr val="accent3"/>
            </a:solidFill>
            <a:ln>
              <a:noFill/>
            </a:ln>
            <a:effectLst/>
          </p:spPr>
          <p:txBody>
            <a:bodyPr wrap="square" anchor="ctr">
              <a:noAutofit/>
            </a:bodyPr>
            <a:lstStyle/>
            <a:p>
              <a:endParaRPr lang="en-US" sz="3266" dirty="0">
                <a:latin typeface="Arial" panose="020B0604020202020204" pitchFamily="34" charset="0"/>
              </a:endParaRPr>
            </a:p>
          </p:txBody>
        </p:sp>
        <p:sp>
          <p:nvSpPr>
            <p:cNvPr id="49" name="Freeform 68">
              <a:extLst>
                <a:ext uri="{FF2B5EF4-FFF2-40B4-BE49-F238E27FC236}">
                  <a16:creationId xmlns:a16="http://schemas.microsoft.com/office/drawing/2014/main" id="{00C59D5E-6A33-144A-8D1E-A79B6DEF3508}"/>
                </a:ext>
              </a:extLst>
            </p:cNvPr>
            <p:cNvSpPr>
              <a:spLocks noChangeArrowheads="1"/>
            </p:cNvSpPr>
            <p:nvPr/>
          </p:nvSpPr>
          <p:spPr bwMode="auto">
            <a:xfrm>
              <a:off x="20900958" y="10447645"/>
              <a:ext cx="110761" cy="108059"/>
            </a:xfrm>
            <a:custGeom>
              <a:avLst/>
              <a:gdLst>
                <a:gd name="T0" fmla="*/ 52 w 182"/>
                <a:gd name="T1" fmla="*/ 0 h 178"/>
                <a:gd name="T2" fmla="*/ 52 w 182"/>
                <a:gd name="T3" fmla="*/ 0 h 178"/>
                <a:gd name="T4" fmla="*/ 0 w 182"/>
                <a:gd name="T5" fmla="*/ 106 h 178"/>
                <a:gd name="T6" fmla="*/ 122 w 182"/>
                <a:gd name="T7" fmla="*/ 177 h 178"/>
                <a:gd name="T8" fmla="*/ 181 w 182"/>
                <a:gd name="T9" fmla="*/ 75 h 178"/>
                <a:gd name="T10" fmla="*/ 52 w 182"/>
                <a:gd name="T11" fmla="*/ 0 h 178"/>
              </a:gdLst>
              <a:ahLst/>
              <a:cxnLst>
                <a:cxn ang="0">
                  <a:pos x="T0" y="T1"/>
                </a:cxn>
                <a:cxn ang="0">
                  <a:pos x="T2" y="T3"/>
                </a:cxn>
                <a:cxn ang="0">
                  <a:pos x="T4" y="T5"/>
                </a:cxn>
                <a:cxn ang="0">
                  <a:pos x="T6" y="T7"/>
                </a:cxn>
                <a:cxn ang="0">
                  <a:pos x="T8" y="T9"/>
                </a:cxn>
                <a:cxn ang="0">
                  <a:pos x="T10" y="T11"/>
                </a:cxn>
              </a:cxnLst>
              <a:rect l="0" t="0" r="r" b="b"/>
              <a:pathLst>
                <a:path w="182" h="178">
                  <a:moveTo>
                    <a:pt x="52" y="0"/>
                  </a:moveTo>
                  <a:lnTo>
                    <a:pt x="52" y="0"/>
                  </a:lnTo>
                  <a:cubicBezTo>
                    <a:pt x="24" y="23"/>
                    <a:pt x="2" y="66"/>
                    <a:pt x="0" y="106"/>
                  </a:cubicBezTo>
                  <a:lnTo>
                    <a:pt x="122" y="177"/>
                  </a:lnTo>
                  <a:lnTo>
                    <a:pt x="181" y="75"/>
                  </a:lnTo>
                  <a:lnTo>
                    <a:pt x="52" y="0"/>
                  </a:lnTo>
                </a:path>
              </a:pathLst>
            </a:custGeom>
            <a:solidFill>
              <a:schemeClr val="accent3">
                <a:lumMod val="50000"/>
              </a:schemeClr>
            </a:solidFill>
            <a:ln>
              <a:noFill/>
            </a:ln>
            <a:effectLst/>
          </p:spPr>
          <p:txBody>
            <a:bodyPr wrap="none" anchor="ctr"/>
            <a:lstStyle/>
            <a:p>
              <a:endParaRPr lang="en-US" sz="3266" dirty="0">
                <a:latin typeface="Arial" panose="020B0604020202020204" pitchFamily="34" charset="0"/>
              </a:endParaRPr>
            </a:p>
          </p:txBody>
        </p:sp>
        <p:sp>
          <p:nvSpPr>
            <p:cNvPr id="50" name="Freeform 69">
              <a:extLst>
                <a:ext uri="{FF2B5EF4-FFF2-40B4-BE49-F238E27FC236}">
                  <a16:creationId xmlns:a16="http://schemas.microsoft.com/office/drawing/2014/main" id="{1ED6E497-163B-134E-A0D0-4BD3B31440A3}"/>
                </a:ext>
              </a:extLst>
            </p:cNvPr>
            <p:cNvSpPr>
              <a:spLocks noChangeArrowheads="1"/>
            </p:cNvSpPr>
            <p:nvPr/>
          </p:nvSpPr>
          <p:spPr bwMode="auto">
            <a:xfrm>
              <a:off x="20938780" y="10004605"/>
              <a:ext cx="850965" cy="1183245"/>
            </a:xfrm>
            <a:custGeom>
              <a:avLst/>
              <a:gdLst>
                <a:gd name="T0" fmla="*/ 64 w 1387"/>
                <a:gd name="T1" fmla="*/ 749 h 1931"/>
                <a:gd name="T2" fmla="*/ 1321 w 1387"/>
                <a:gd name="T3" fmla="*/ 21 h 1931"/>
                <a:gd name="T4" fmla="*/ 1321 w 1387"/>
                <a:gd name="T5" fmla="*/ 21 h 1931"/>
                <a:gd name="T6" fmla="*/ 1386 w 1387"/>
                <a:gd name="T7" fmla="*/ 70 h 1931"/>
                <a:gd name="T8" fmla="*/ 1386 w 1387"/>
                <a:gd name="T9" fmla="*/ 1059 h 1931"/>
                <a:gd name="T10" fmla="*/ 1386 w 1387"/>
                <a:gd name="T11" fmla="*/ 1059 h 1931"/>
                <a:gd name="T12" fmla="*/ 1322 w 1387"/>
                <a:gd name="T13" fmla="*/ 1182 h 1931"/>
                <a:gd name="T14" fmla="*/ 66 w 1387"/>
                <a:gd name="T15" fmla="*/ 1910 h 1931"/>
                <a:gd name="T16" fmla="*/ 66 w 1387"/>
                <a:gd name="T17" fmla="*/ 1910 h 1931"/>
                <a:gd name="T18" fmla="*/ 1 w 1387"/>
                <a:gd name="T19" fmla="*/ 1861 h 1931"/>
                <a:gd name="T20" fmla="*/ 0 w 1387"/>
                <a:gd name="T21" fmla="*/ 872 h 1931"/>
                <a:gd name="T22" fmla="*/ 0 w 1387"/>
                <a:gd name="T23" fmla="*/ 872 h 1931"/>
                <a:gd name="T24" fmla="*/ 64 w 1387"/>
                <a:gd name="T25" fmla="*/ 749 h 1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7" h="1931">
                  <a:moveTo>
                    <a:pt x="64" y="749"/>
                  </a:moveTo>
                  <a:lnTo>
                    <a:pt x="1321" y="21"/>
                  </a:lnTo>
                  <a:lnTo>
                    <a:pt x="1321" y="21"/>
                  </a:lnTo>
                  <a:cubicBezTo>
                    <a:pt x="1357" y="0"/>
                    <a:pt x="1385" y="22"/>
                    <a:pt x="1386" y="70"/>
                  </a:cubicBezTo>
                  <a:lnTo>
                    <a:pt x="1386" y="1059"/>
                  </a:lnTo>
                  <a:lnTo>
                    <a:pt x="1386" y="1059"/>
                  </a:lnTo>
                  <a:cubicBezTo>
                    <a:pt x="1386" y="1106"/>
                    <a:pt x="1358" y="1161"/>
                    <a:pt x="1322" y="1182"/>
                  </a:cubicBezTo>
                  <a:lnTo>
                    <a:pt x="66" y="1910"/>
                  </a:lnTo>
                  <a:lnTo>
                    <a:pt x="66" y="1910"/>
                  </a:lnTo>
                  <a:cubicBezTo>
                    <a:pt x="30" y="1930"/>
                    <a:pt x="1" y="1908"/>
                    <a:pt x="1" y="1861"/>
                  </a:cubicBezTo>
                  <a:lnTo>
                    <a:pt x="0" y="872"/>
                  </a:lnTo>
                  <a:lnTo>
                    <a:pt x="0" y="872"/>
                  </a:lnTo>
                  <a:cubicBezTo>
                    <a:pt x="0" y="824"/>
                    <a:pt x="29" y="769"/>
                    <a:pt x="64" y="749"/>
                  </a:cubicBezTo>
                </a:path>
              </a:pathLst>
            </a:custGeom>
            <a:solidFill>
              <a:schemeClr val="accent3">
                <a:lumMod val="75000"/>
              </a:schemeClr>
            </a:solidFill>
            <a:ln>
              <a:noFill/>
            </a:ln>
            <a:effectLst/>
          </p:spPr>
          <p:txBody>
            <a:bodyPr wrap="none" anchor="ctr"/>
            <a:lstStyle/>
            <a:p>
              <a:endParaRPr lang="en-US" sz="3266" dirty="0">
                <a:latin typeface="Arial" panose="020B0604020202020204" pitchFamily="34" charset="0"/>
              </a:endParaRPr>
            </a:p>
          </p:txBody>
        </p:sp>
        <p:sp>
          <p:nvSpPr>
            <p:cNvPr id="51" name="Freeform 70">
              <a:extLst>
                <a:ext uri="{FF2B5EF4-FFF2-40B4-BE49-F238E27FC236}">
                  <a16:creationId xmlns:a16="http://schemas.microsoft.com/office/drawing/2014/main" id="{FF510A62-25FA-A749-A7F8-FD22FBFA726C}"/>
                </a:ext>
              </a:extLst>
            </p:cNvPr>
            <p:cNvSpPr>
              <a:spLocks noChangeArrowheads="1"/>
            </p:cNvSpPr>
            <p:nvPr/>
          </p:nvSpPr>
          <p:spPr bwMode="auto">
            <a:xfrm>
              <a:off x="21257553" y="9850618"/>
              <a:ext cx="202612" cy="586221"/>
            </a:xfrm>
            <a:custGeom>
              <a:avLst/>
              <a:gdLst>
                <a:gd name="T0" fmla="*/ 278 w 332"/>
                <a:gd name="T1" fmla="*/ 269 h 957"/>
                <a:gd name="T2" fmla="*/ 278 w 332"/>
                <a:gd name="T3" fmla="*/ 269 h 957"/>
                <a:gd name="T4" fmla="*/ 322 w 332"/>
                <a:gd name="T5" fmla="*/ 687 h 957"/>
                <a:gd name="T6" fmla="*/ 322 w 332"/>
                <a:gd name="T7" fmla="*/ 687 h 957"/>
                <a:gd name="T8" fmla="*/ 219 w 332"/>
                <a:gd name="T9" fmla="*/ 952 h 957"/>
                <a:gd name="T10" fmla="*/ 219 w 332"/>
                <a:gd name="T11" fmla="*/ 952 h 957"/>
                <a:gd name="T12" fmla="*/ 145 w 332"/>
                <a:gd name="T13" fmla="*/ 585 h 957"/>
                <a:gd name="T14" fmla="*/ 145 w 332"/>
                <a:gd name="T15" fmla="*/ 585 h 957"/>
                <a:gd name="T16" fmla="*/ 33 w 332"/>
                <a:gd name="T17" fmla="*/ 670 h 957"/>
                <a:gd name="T18" fmla="*/ 33 w 332"/>
                <a:gd name="T19" fmla="*/ 670 h 957"/>
                <a:gd name="T20" fmla="*/ 66 w 332"/>
                <a:gd name="T21" fmla="*/ 150 h 957"/>
                <a:gd name="T22" fmla="*/ 66 w 332"/>
                <a:gd name="T23" fmla="*/ 150 h 957"/>
                <a:gd name="T24" fmla="*/ 278 w 332"/>
                <a:gd name="T25" fmla="*/ 269 h 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2" h="957">
                  <a:moveTo>
                    <a:pt x="278" y="269"/>
                  </a:moveTo>
                  <a:lnTo>
                    <a:pt x="278" y="269"/>
                  </a:lnTo>
                  <a:cubicBezTo>
                    <a:pt x="278" y="269"/>
                    <a:pt x="331" y="586"/>
                    <a:pt x="322" y="687"/>
                  </a:cubicBezTo>
                  <a:lnTo>
                    <a:pt x="322" y="687"/>
                  </a:lnTo>
                  <a:cubicBezTo>
                    <a:pt x="315" y="788"/>
                    <a:pt x="260" y="956"/>
                    <a:pt x="219" y="952"/>
                  </a:cubicBezTo>
                  <a:lnTo>
                    <a:pt x="219" y="952"/>
                  </a:lnTo>
                  <a:cubicBezTo>
                    <a:pt x="178" y="949"/>
                    <a:pt x="218" y="545"/>
                    <a:pt x="145" y="585"/>
                  </a:cubicBezTo>
                  <a:lnTo>
                    <a:pt x="145" y="585"/>
                  </a:lnTo>
                  <a:cubicBezTo>
                    <a:pt x="73" y="625"/>
                    <a:pt x="66" y="694"/>
                    <a:pt x="33" y="670"/>
                  </a:cubicBezTo>
                  <a:lnTo>
                    <a:pt x="33" y="670"/>
                  </a:lnTo>
                  <a:cubicBezTo>
                    <a:pt x="0" y="645"/>
                    <a:pt x="90" y="300"/>
                    <a:pt x="66" y="150"/>
                  </a:cubicBezTo>
                  <a:lnTo>
                    <a:pt x="66" y="150"/>
                  </a:lnTo>
                  <a:cubicBezTo>
                    <a:pt x="42" y="0"/>
                    <a:pt x="278" y="269"/>
                    <a:pt x="278" y="269"/>
                  </a:cubicBezTo>
                </a:path>
              </a:pathLst>
            </a:custGeom>
            <a:solidFill>
              <a:schemeClr val="bg1">
                <a:lumMod val="85000"/>
              </a:schemeClr>
            </a:solidFill>
            <a:ln>
              <a:noFill/>
            </a:ln>
            <a:effectLst/>
          </p:spPr>
          <p:txBody>
            <a:bodyPr wrap="none" anchor="ctr"/>
            <a:lstStyle/>
            <a:p>
              <a:endParaRPr lang="en-US" sz="3266" dirty="0">
                <a:latin typeface="Arial" panose="020B0604020202020204" pitchFamily="34" charset="0"/>
              </a:endParaRPr>
            </a:p>
          </p:txBody>
        </p:sp>
        <p:sp>
          <p:nvSpPr>
            <p:cNvPr id="52" name="Freeform 71">
              <a:extLst>
                <a:ext uri="{FF2B5EF4-FFF2-40B4-BE49-F238E27FC236}">
                  <a16:creationId xmlns:a16="http://schemas.microsoft.com/office/drawing/2014/main" id="{5DCF4A7E-40E6-A04A-87A0-18CFB02A3EA4}"/>
                </a:ext>
              </a:extLst>
            </p:cNvPr>
            <p:cNvSpPr>
              <a:spLocks noChangeArrowheads="1"/>
            </p:cNvSpPr>
            <p:nvPr/>
          </p:nvSpPr>
          <p:spPr bwMode="auto">
            <a:xfrm>
              <a:off x="20090517" y="9504830"/>
              <a:ext cx="202612" cy="586221"/>
            </a:xfrm>
            <a:custGeom>
              <a:avLst/>
              <a:gdLst>
                <a:gd name="T0" fmla="*/ 52 w 331"/>
                <a:gd name="T1" fmla="*/ 269 h 957"/>
                <a:gd name="T2" fmla="*/ 52 w 331"/>
                <a:gd name="T3" fmla="*/ 269 h 957"/>
                <a:gd name="T4" fmla="*/ 8 w 331"/>
                <a:gd name="T5" fmla="*/ 686 h 957"/>
                <a:gd name="T6" fmla="*/ 8 w 331"/>
                <a:gd name="T7" fmla="*/ 686 h 957"/>
                <a:gd name="T8" fmla="*/ 111 w 331"/>
                <a:gd name="T9" fmla="*/ 952 h 957"/>
                <a:gd name="T10" fmla="*/ 111 w 331"/>
                <a:gd name="T11" fmla="*/ 952 h 957"/>
                <a:gd name="T12" fmla="*/ 185 w 331"/>
                <a:gd name="T13" fmla="*/ 584 h 957"/>
                <a:gd name="T14" fmla="*/ 185 w 331"/>
                <a:gd name="T15" fmla="*/ 584 h 957"/>
                <a:gd name="T16" fmla="*/ 297 w 331"/>
                <a:gd name="T17" fmla="*/ 669 h 957"/>
                <a:gd name="T18" fmla="*/ 297 w 331"/>
                <a:gd name="T19" fmla="*/ 669 h 957"/>
                <a:gd name="T20" fmla="*/ 264 w 331"/>
                <a:gd name="T21" fmla="*/ 149 h 957"/>
                <a:gd name="T22" fmla="*/ 264 w 331"/>
                <a:gd name="T23" fmla="*/ 149 h 957"/>
                <a:gd name="T24" fmla="*/ 52 w 331"/>
                <a:gd name="T25" fmla="*/ 269 h 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1" h="957">
                  <a:moveTo>
                    <a:pt x="52" y="269"/>
                  </a:moveTo>
                  <a:lnTo>
                    <a:pt x="52" y="269"/>
                  </a:lnTo>
                  <a:cubicBezTo>
                    <a:pt x="52" y="269"/>
                    <a:pt x="0" y="585"/>
                    <a:pt x="8" y="686"/>
                  </a:cubicBezTo>
                  <a:lnTo>
                    <a:pt x="8" y="686"/>
                  </a:lnTo>
                  <a:cubicBezTo>
                    <a:pt x="16" y="788"/>
                    <a:pt x="70" y="956"/>
                    <a:pt x="111" y="952"/>
                  </a:cubicBezTo>
                  <a:lnTo>
                    <a:pt x="111" y="952"/>
                  </a:lnTo>
                  <a:cubicBezTo>
                    <a:pt x="152" y="948"/>
                    <a:pt x="112" y="544"/>
                    <a:pt x="185" y="584"/>
                  </a:cubicBezTo>
                  <a:lnTo>
                    <a:pt x="185" y="584"/>
                  </a:lnTo>
                  <a:cubicBezTo>
                    <a:pt x="257" y="625"/>
                    <a:pt x="265" y="694"/>
                    <a:pt x="297" y="669"/>
                  </a:cubicBezTo>
                  <a:lnTo>
                    <a:pt x="297" y="669"/>
                  </a:lnTo>
                  <a:cubicBezTo>
                    <a:pt x="330" y="645"/>
                    <a:pt x="240" y="299"/>
                    <a:pt x="264" y="149"/>
                  </a:cubicBezTo>
                  <a:lnTo>
                    <a:pt x="264" y="149"/>
                  </a:lnTo>
                  <a:cubicBezTo>
                    <a:pt x="288" y="0"/>
                    <a:pt x="52" y="269"/>
                    <a:pt x="52" y="269"/>
                  </a:cubicBezTo>
                </a:path>
              </a:pathLst>
            </a:custGeom>
            <a:solidFill>
              <a:schemeClr val="bg1">
                <a:lumMod val="85000"/>
              </a:schemeClr>
            </a:solidFill>
            <a:ln>
              <a:noFill/>
            </a:ln>
            <a:effectLst/>
          </p:spPr>
          <p:txBody>
            <a:bodyPr wrap="none" anchor="ctr"/>
            <a:lstStyle/>
            <a:p>
              <a:endParaRPr lang="en-US" sz="3266" dirty="0">
                <a:latin typeface="Arial" panose="020B0604020202020204" pitchFamily="34" charset="0"/>
              </a:endParaRPr>
            </a:p>
          </p:txBody>
        </p:sp>
        <p:sp>
          <p:nvSpPr>
            <p:cNvPr id="53" name="Freeform 72">
              <a:extLst>
                <a:ext uri="{FF2B5EF4-FFF2-40B4-BE49-F238E27FC236}">
                  <a16:creationId xmlns:a16="http://schemas.microsoft.com/office/drawing/2014/main" id="{F300FD15-8424-AD4A-A68C-1848962ED448}"/>
                </a:ext>
              </a:extLst>
            </p:cNvPr>
            <p:cNvSpPr>
              <a:spLocks noChangeArrowheads="1"/>
            </p:cNvSpPr>
            <p:nvPr/>
          </p:nvSpPr>
          <p:spPr bwMode="auto">
            <a:xfrm>
              <a:off x="20387679" y="7743469"/>
              <a:ext cx="416027" cy="218820"/>
            </a:xfrm>
            <a:custGeom>
              <a:avLst/>
              <a:gdLst>
                <a:gd name="T0" fmla="*/ 314 w 681"/>
                <a:gd name="T1" fmla="*/ 265 h 357"/>
                <a:gd name="T2" fmla="*/ 314 w 681"/>
                <a:gd name="T3" fmla="*/ 265 h 357"/>
                <a:gd name="T4" fmla="*/ 8 w 681"/>
                <a:gd name="T5" fmla="*/ 298 h 357"/>
                <a:gd name="T6" fmla="*/ 8 w 681"/>
                <a:gd name="T7" fmla="*/ 298 h 357"/>
                <a:gd name="T8" fmla="*/ 3 w 681"/>
                <a:gd name="T9" fmla="*/ 251 h 357"/>
                <a:gd name="T10" fmla="*/ 3 w 681"/>
                <a:gd name="T11" fmla="*/ 251 h 357"/>
                <a:gd name="T12" fmla="*/ 20 w 681"/>
                <a:gd name="T13" fmla="*/ 89 h 357"/>
                <a:gd name="T14" fmla="*/ 680 w 681"/>
                <a:gd name="T15" fmla="*/ 0 h 357"/>
                <a:gd name="T16" fmla="*/ 680 w 681"/>
                <a:gd name="T17" fmla="*/ 0 h 357"/>
                <a:gd name="T18" fmla="*/ 314 w 681"/>
                <a:gd name="T19" fmla="*/ 265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1" h="357">
                  <a:moveTo>
                    <a:pt x="314" y="265"/>
                  </a:moveTo>
                  <a:lnTo>
                    <a:pt x="314" y="265"/>
                  </a:lnTo>
                  <a:cubicBezTo>
                    <a:pt x="60" y="356"/>
                    <a:pt x="11" y="301"/>
                    <a:pt x="8" y="298"/>
                  </a:cubicBezTo>
                  <a:lnTo>
                    <a:pt x="8" y="298"/>
                  </a:lnTo>
                  <a:cubicBezTo>
                    <a:pt x="6" y="282"/>
                    <a:pt x="4" y="267"/>
                    <a:pt x="3" y="251"/>
                  </a:cubicBezTo>
                  <a:lnTo>
                    <a:pt x="3" y="251"/>
                  </a:lnTo>
                  <a:cubicBezTo>
                    <a:pt x="0" y="195"/>
                    <a:pt x="6" y="140"/>
                    <a:pt x="20" y="89"/>
                  </a:cubicBezTo>
                  <a:lnTo>
                    <a:pt x="680" y="0"/>
                  </a:lnTo>
                  <a:lnTo>
                    <a:pt x="680" y="0"/>
                  </a:lnTo>
                  <a:cubicBezTo>
                    <a:pt x="680" y="0"/>
                    <a:pt x="575" y="173"/>
                    <a:pt x="314" y="265"/>
                  </a:cubicBezTo>
                </a:path>
              </a:pathLst>
            </a:custGeom>
            <a:solidFill>
              <a:schemeClr val="bg1">
                <a:lumMod val="65000"/>
              </a:schemeClr>
            </a:solidFill>
            <a:ln>
              <a:noFill/>
            </a:ln>
            <a:effectLst/>
          </p:spPr>
          <p:txBody>
            <a:bodyPr wrap="none" anchor="ctr"/>
            <a:lstStyle/>
            <a:p>
              <a:endParaRPr lang="en-US" sz="3266" dirty="0">
                <a:latin typeface="Arial" panose="020B0604020202020204" pitchFamily="34" charset="0"/>
              </a:endParaRPr>
            </a:p>
          </p:txBody>
        </p:sp>
        <p:sp>
          <p:nvSpPr>
            <p:cNvPr id="54" name="Freeform 73">
              <a:extLst>
                <a:ext uri="{FF2B5EF4-FFF2-40B4-BE49-F238E27FC236}">
                  <a16:creationId xmlns:a16="http://schemas.microsoft.com/office/drawing/2014/main" id="{D972C1BD-69A3-B944-8407-CA683B8C22EB}"/>
                </a:ext>
              </a:extLst>
            </p:cNvPr>
            <p:cNvSpPr>
              <a:spLocks noChangeArrowheads="1"/>
            </p:cNvSpPr>
            <p:nvPr/>
          </p:nvSpPr>
          <p:spPr bwMode="auto">
            <a:xfrm>
              <a:off x="20228292" y="7400383"/>
              <a:ext cx="875278" cy="813143"/>
            </a:xfrm>
            <a:custGeom>
              <a:avLst/>
              <a:gdLst>
                <a:gd name="T0" fmla="*/ 242 w 1428"/>
                <a:gd name="T1" fmla="*/ 305 h 1328"/>
                <a:gd name="T2" fmla="*/ 242 w 1428"/>
                <a:gd name="T3" fmla="*/ 305 h 1328"/>
                <a:gd name="T4" fmla="*/ 905 w 1428"/>
                <a:gd name="T5" fmla="*/ 60 h 1328"/>
                <a:gd name="T6" fmla="*/ 905 w 1428"/>
                <a:gd name="T7" fmla="*/ 60 h 1328"/>
                <a:gd name="T8" fmla="*/ 1396 w 1428"/>
                <a:gd name="T9" fmla="*/ 639 h 1328"/>
                <a:gd name="T10" fmla="*/ 1396 w 1428"/>
                <a:gd name="T11" fmla="*/ 639 h 1328"/>
                <a:gd name="T12" fmla="*/ 1162 w 1428"/>
                <a:gd name="T13" fmla="*/ 1327 h 1328"/>
                <a:gd name="T14" fmla="*/ 1162 w 1428"/>
                <a:gd name="T15" fmla="*/ 1327 h 1328"/>
                <a:gd name="T16" fmla="*/ 1134 w 1428"/>
                <a:gd name="T17" fmla="*/ 1313 h 1328"/>
                <a:gd name="T18" fmla="*/ 1134 w 1428"/>
                <a:gd name="T19" fmla="*/ 1313 h 1328"/>
                <a:gd name="T20" fmla="*/ 1027 w 1428"/>
                <a:gd name="T21" fmla="*/ 1213 h 1328"/>
                <a:gd name="T22" fmla="*/ 1006 w 1428"/>
                <a:gd name="T23" fmla="*/ 1022 h 1328"/>
                <a:gd name="T24" fmla="*/ 1006 w 1428"/>
                <a:gd name="T25" fmla="*/ 1022 h 1328"/>
                <a:gd name="T26" fmla="*/ 1054 w 1428"/>
                <a:gd name="T27" fmla="*/ 969 h 1328"/>
                <a:gd name="T28" fmla="*/ 1054 w 1428"/>
                <a:gd name="T29" fmla="*/ 969 h 1328"/>
                <a:gd name="T30" fmla="*/ 1125 w 1428"/>
                <a:gd name="T31" fmla="*/ 925 h 1328"/>
                <a:gd name="T32" fmla="*/ 1125 w 1428"/>
                <a:gd name="T33" fmla="*/ 925 h 1328"/>
                <a:gd name="T34" fmla="*/ 1043 w 1428"/>
                <a:gd name="T35" fmla="*/ 735 h 1328"/>
                <a:gd name="T36" fmla="*/ 1043 w 1428"/>
                <a:gd name="T37" fmla="*/ 735 h 1328"/>
                <a:gd name="T38" fmla="*/ 955 w 1428"/>
                <a:gd name="T39" fmla="*/ 672 h 1328"/>
                <a:gd name="T40" fmla="*/ 955 w 1428"/>
                <a:gd name="T41" fmla="*/ 672 h 1328"/>
                <a:gd name="T42" fmla="*/ 896 w 1428"/>
                <a:gd name="T43" fmla="*/ 641 h 1328"/>
                <a:gd name="T44" fmla="*/ 896 w 1428"/>
                <a:gd name="T45" fmla="*/ 641 h 1328"/>
                <a:gd name="T46" fmla="*/ 257 w 1428"/>
                <a:gd name="T47" fmla="*/ 729 h 1328"/>
                <a:gd name="T48" fmla="*/ 257 w 1428"/>
                <a:gd name="T49" fmla="*/ 729 h 1328"/>
                <a:gd name="T50" fmla="*/ 242 w 1428"/>
                <a:gd name="T51" fmla="*/ 305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28" h="1328">
                  <a:moveTo>
                    <a:pt x="242" y="305"/>
                  </a:moveTo>
                  <a:lnTo>
                    <a:pt x="242" y="305"/>
                  </a:lnTo>
                  <a:cubicBezTo>
                    <a:pt x="302" y="254"/>
                    <a:pt x="518" y="0"/>
                    <a:pt x="905" y="60"/>
                  </a:cubicBezTo>
                  <a:lnTo>
                    <a:pt x="905" y="60"/>
                  </a:lnTo>
                  <a:cubicBezTo>
                    <a:pt x="1147" y="97"/>
                    <a:pt x="1351" y="262"/>
                    <a:pt x="1396" y="639"/>
                  </a:cubicBezTo>
                  <a:lnTo>
                    <a:pt x="1396" y="639"/>
                  </a:lnTo>
                  <a:cubicBezTo>
                    <a:pt x="1427" y="893"/>
                    <a:pt x="1334" y="1142"/>
                    <a:pt x="1162" y="1327"/>
                  </a:cubicBezTo>
                  <a:lnTo>
                    <a:pt x="1162" y="1327"/>
                  </a:lnTo>
                  <a:cubicBezTo>
                    <a:pt x="1153" y="1322"/>
                    <a:pt x="1143" y="1318"/>
                    <a:pt x="1134" y="1313"/>
                  </a:cubicBezTo>
                  <a:lnTo>
                    <a:pt x="1134" y="1313"/>
                  </a:lnTo>
                  <a:cubicBezTo>
                    <a:pt x="1038" y="1249"/>
                    <a:pt x="1027" y="1213"/>
                    <a:pt x="1027" y="1213"/>
                  </a:cubicBezTo>
                  <a:lnTo>
                    <a:pt x="1006" y="1022"/>
                  </a:lnTo>
                  <a:lnTo>
                    <a:pt x="1006" y="1022"/>
                  </a:lnTo>
                  <a:cubicBezTo>
                    <a:pt x="1007" y="995"/>
                    <a:pt x="1027" y="971"/>
                    <a:pt x="1054" y="969"/>
                  </a:cubicBezTo>
                  <a:lnTo>
                    <a:pt x="1054" y="969"/>
                  </a:lnTo>
                  <a:cubicBezTo>
                    <a:pt x="1075" y="968"/>
                    <a:pt x="1100" y="958"/>
                    <a:pt x="1125" y="925"/>
                  </a:cubicBezTo>
                  <a:lnTo>
                    <a:pt x="1125" y="925"/>
                  </a:lnTo>
                  <a:cubicBezTo>
                    <a:pt x="1180" y="853"/>
                    <a:pt x="1155" y="740"/>
                    <a:pt x="1043" y="735"/>
                  </a:cubicBezTo>
                  <a:lnTo>
                    <a:pt x="1043" y="735"/>
                  </a:lnTo>
                  <a:cubicBezTo>
                    <a:pt x="985" y="733"/>
                    <a:pt x="963" y="702"/>
                    <a:pt x="955" y="672"/>
                  </a:cubicBezTo>
                  <a:lnTo>
                    <a:pt x="955" y="672"/>
                  </a:lnTo>
                  <a:cubicBezTo>
                    <a:pt x="948" y="646"/>
                    <a:pt x="921" y="632"/>
                    <a:pt x="896" y="641"/>
                  </a:cubicBezTo>
                  <a:lnTo>
                    <a:pt x="896" y="641"/>
                  </a:lnTo>
                  <a:cubicBezTo>
                    <a:pt x="769" y="687"/>
                    <a:pt x="457" y="786"/>
                    <a:pt x="257" y="729"/>
                  </a:cubicBezTo>
                  <a:lnTo>
                    <a:pt x="257" y="729"/>
                  </a:lnTo>
                  <a:cubicBezTo>
                    <a:pt x="0" y="656"/>
                    <a:pt x="182" y="357"/>
                    <a:pt x="242" y="305"/>
                  </a:cubicBezTo>
                </a:path>
              </a:pathLst>
            </a:custGeom>
            <a:solidFill>
              <a:schemeClr val="bg1">
                <a:lumMod val="50000"/>
              </a:schemeClr>
            </a:solidFill>
            <a:ln>
              <a:noFill/>
            </a:ln>
            <a:effectLst/>
          </p:spPr>
          <p:txBody>
            <a:bodyPr wrap="none" anchor="ctr"/>
            <a:lstStyle/>
            <a:p>
              <a:endParaRPr lang="en-US" sz="3266" dirty="0">
                <a:latin typeface="Arial" panose="020B0604020202020204" pitchFamily="34" charset="0"/>
              </a:endParaRPr>
            </a:p>
          </p:txBody>
        </p:sp>
        <p:sp>
          <p:nvSpPr>
            <p:cNvPr id="55" name="Freeform 74">
              <a:extLst>
                <a:ext uri="{FF2B5EF4-FFF2-40B4-BE49-F238E27FC236}">
                  <a16:creationId xmlns:a16="http://schemas.microsoft.com/office/drawing/2014/main" id="{5D0C7B17-6C0D-8F40-9218-B7431C3C3505}"/>
                </a:ext>
              </a:extLst>
            </p:cNvPr>
            <p:cNvSpPr>
              <a:spLocks noChangeArrowheads="1"/>
            </p:cNvSpPr>
            <p:nvPr/>
          </p:nvSpPr>
          <p:spPr bwMode="auto">
            <a:xfrm>
              <a:off x="20460619" y="8019019"/>
              <a:ext cx="189103" cy="108059"/>
            </a:xfrm>
            <a:custGeom>
              <a:avLst/>
              <a:gdLst>
                <a:gd name="T0" fmla="*/ 155 w 307"/>
                <a:gd name="T1" fmla="*/ 41 h 175"/>
                <a:gd name="T2" fmla="*/ 0 w 307"/>
                <a:gd name="T3" fmla="*/ 0 h 175"/>
                <a:gd name="T4" fmla="*/ 0 w 307"/>
                <a:gd name="T5" fmla="*/ 0 h 175"/>
                <a:gd name="T6" fmla="*/ 182 w 307"/>
                <a:gd name="T7" fmla="*/ 145 h 175"/>
                <a:gd name="T8" fmla="*/ 182 w 307"/>
                <a:gd name="T9" fmla="*/ 145 h 175"/>
                <a:gd name="T10" fmla="*/ 306 w 307"/>
                <a:gd name="T11" fmla="*/ 83 h 175"/>
                <a:gd name="T12" fmla="*/ 155 w 307"/>
                <a:gd name="T13" fmla="*/ 41 h 175"/>
              </a:gdLst>
              <a:ahLst/>
              <a:cxnLst>
                <a:cxn ang="0">
                  <a:pos x="T0" y="T1"/>
                </a:cxn>
                <a:cxn ang="0">
                  <a:pos x="T2" y="T3"/>
                </a:cxn>
                <a:cxn ang="0">
                  <a:pos x="T4" y="T5"/>
                </a:cxn>
                <a:cxn ang="0">
                  <a:pos x="T6" y="T7"/>
                </a:cxn>
                <a:cxn ang="0">
                  <a:pos x="T8" y="T9"/>
                </a:cxn>
                <a:cxn ang="0">
                  <a:pos x="T10" y="T11"/>
                </a:cxn>
                <a:cxn ang="0">
                  <a:pos x="T12" y="T13"/>
                </a:cxn>
              </a:cxnLst>
              <a:rect l="0" t="0" r="r" b="b"/>
              <a:pathLst>
                <a:path w="307" h="175">
                  <a:moveTo>
                    <a:pt x="155" y="41"/>
                  </a:moveTo>
                  <a:lnTo>
                    <a:pt x="0" y="0"/>
                  </a:lnTo>
                  <a:lnTo>
                    <a:pt x="0" y="0"/>
                  </a:lnTo>
                  <a:cubicBezTo>
                    <a:pt x="0" y="0"/>
                    <a:pt x="74" y="115"/>
                    <a:pt x="182" y="145"/>
                  </a:cubicBezTo>
                  <a:lnTo>
                    <a:pt x="182" y="145"/>
                  </a:lnTo>
                  <a:cubicBezTo>
                    <a:pt x="290" y="174"/>
                    <a:pt x="306" y="83"/>
                    <a:pt x="306" y="83"/>
                  </a:cubicBezTo>
                  <a:lnTo>
                    <a:pt x="155" y="41"/>
                  </a:lnTo>
                </a:path>
              </a:pathLst>
            </a:custGeom>
            <a:solidFill>
              <a:schemeClr val="bg1"/>
            </a:solidFill>
            <a:ln>
              <a:noFill/>
            </a:ln>
            <a:effectLst/>
          </p:spPr>
          <p:txBody>
            <a:bodyPr wrap="none" anchor="ctr"/>
            <a:lstStyle/>
            <a:p>
              <a:endParaRPr lang="en-US" sz="3266" dirty="0">
                <a:latin typeface="Arial" panose="020B0604020202020204" pitchFamily="34" charset="0"/>
              </a:endParaRPr>
            </a:p>
          </p:txBody>
        </p:sp>
        <p:sp>
          <p:nvSpPr>
            <p:cNvPr id="56" name="Freeform 55">
              <a:extLst>
                <a:ext uri="{FF2B5EF4-FFF2-40B4-BE49-F238E27FC236}">
                  <a16:creationId xmlns:a16="http://schemas.microsoft.com/office/drawing/2014/main" id="{E7AA553D-FF32-E140-B1ED-15AFD8F966C2}"/>
                </a:ext>
              </a:extLst>
            </p:cNvPr>
            <p:cNvSpPr>
              <a:spLocks noChangeArrowheads="1"/>
            </p:cNvSpPr>
            <p:nvPr/>
          </p:nvSpPr>
          <p:spPr bwMode="auto">
            <a:xfrm>
              <a:off x="12760804" y="11122420"/>
              <a:ext cx="3619977" cy="1831580"/>
            </a:xfrm>
            <a:custGeom>
              <a:avLst/>
              <a:gdLst>
                <a:gd name="connsiteX0" fmla="*/ 721911 w 3859607"/>
                <a:gd name="connsiteY0" fmla="*/ 301241 h 1952824"/>
                <a:gd name="connsiteX1" fmla="*/ 556472 w 3859607"/>
                <a:gd name="connsiteY1" fmla="*/ 340873 h 1952824"/>
                <a:gd name="connsiteX2" fmla="*/ 556472 w 3859607"/>
                <a:gd name="connsiteY2" fmla="*/ 531371 h 1952824"/>
                <a:gd name="connsiteX3" fmla="*/ 886861 w 3859607"/>
                <a:gd name="connsiteY3" fmla="*/ 531371 h 1952824"/>
                <a:gd name="connsiteX4" fmla="*/ 886861 w 3859607"/>
                <a:gd name="connsiteY4" fmla="*/ 340873 h 1952824"/>
                <a:gd name="connsiteX5" fmla="*/ 721911 w 3859607"/>
                <a:gd name="connsiteY5" fmla="*/ 301241 h 1952824"/>
                <a:gd name="connsiteX6" fmla="*/ 908735 w 3859607"/>
                <a:gd name="connsiteY6" fmla="*/ 0 h 1952824"/>
                <a:gd name="connsiteX7" fmla="*/ 1551558 w 3859607"/>
                <a:gd name="connsiteY7" fmla="*/ 153638 h 1952824"/>
                <a:gd name="connsiteX8" fmla="*/ 1751359 w 3859607"/>
                <a:gd name="connsiteY8" fmla="*/ 721523 h 1952824"/>
                <a:gd name="connsiteX9" fmla="*/ 1728619 w 3859607"/>
                <a:gd name="connsiteY9" fmla="*/ 746416 h 1952824"/>
                <a:gd name="connsiteX10" fmla="*/ 1745013 w 3859607"/>
                <a:gd name="connsiteY10" fmla="*/ 732229 h 1952824"/>
                <a:gd name="connsiteX11" fmla="*/ 3859607 w 3859607"/>
                <a:gd name="connsiteY11" fmla="*/ 1952824 h 1952824"/>
                <a:gd name="connsiteX12" fmla="*/ 3050221 w 3859607"/>
                <a:gd name="connsiteY12" fmla="*/ 1952824 h 1952824"/>
                <a:gd name="connsiteX13" fmla="*/ 2830074 w 3859607"/>
                <a:gd name="connsiteY13" fmla="*/ 1826128 h 1952824"/>
                <a:gd name="connsiteX14" fmla="*/ 2898666 w 3859607"/>
                <a:gd name="connsiteY14" fmla="*/ 1688982 h 1952824"/>
                <a:gd name="connsiteX15" fmla="*/ 2830074 w 3859607"/>
                <a:gd name="connsiteY15" fmla="*/ 1649798 h 1952824"/>
                <a:gd name="connsiteX16" fmla="*/ 2743844 w 3859607"/>
                <a:gd name="connsiteY16" fmla="*/ 1699431 h 1952824"/>
                <a:gd name="connsiteX17" fmla="*/ 2598167 w 3859607"/>
                <a:gd name="connsiteY17" fmla="*/ 1615185 h 1952824"/>
                <a:gd name="connsiteX18" fmla="*/ 2685050 w 3859607"/>
                <a:gd name="connsiteY18" fmla="*/ 1565551 h 1952824"/>
                <a:gd name="connsiteX19" fmla="*/ 2458370 w 3859607"/>
                <a:gd name="connsiteY19" fmla="*/ 1434936 h 1952824"/>
                <a:gd name="connsiteX20" fmla="*/ 2304855 w 3859607"/>
                <a:gd name="connsiteY20" fmla="*/ 1523101 h 1952824"/>
                <a:gd name="connsiteX21" fmla="*/ 2182042 w 3859607"/>
                <a:gd name="connsiteY21" fmla="*/ 1451916 h 1952824"/>
                <a:gd name="connsiteX22" fmla="*/ 2055964 w 3859607"/>
                <a:gd name="connsiteY22" fmla="*/ 1379425 h 1952824"/>
                <a:gd name="connsiteX23" fmla="*/ 2227770 w 3859607"/>
                <a:gd name="connsiteY23" fmla="*/ 1279505 h 1952824"/>
                <a:gd name="connsiteX24" fmla="*/ 2056617 w 3859607"/>
                <a:gd name="connsiteY24" fmla="*/ 1180891 h 1952824"/>
                <a:gd name="connsiteX25" fmla="*/ 1950789 w 3859607"/>
                <a:gd name="connsiteY25" fmla="*/ 1241627 h 1952824"/>
                <a:gd name="connsiteX26" fmla="*/ 1852801 w 3859607"/>
                <a:gd name="connsiteY26" fmla="*/ 1184809 h 1952824"/>
                <a:gd name="connsiteX27" fmla="*/ 1905715 w 3859607"/>
                <a:gd name="connsiteY27" fmla="*/ 1154768 h 1952824"/>
                <a:gd name="connsiteX28" fmla="*/ 1775716 w 3859607"/>
                <a:gd name="connsiteY28" fmla="*/ 1079664 h 1952824"/>
                <a:gd name="connsiteX29" fmla="*/ 1513760 w 3859607"/>
                <a:gd name="connsiteY29" fmla="*/ 1066603 h 1952824"/>
                <a:gd name="connsiteX30" fmla="*/ 1359475 w 3859607"/>
                <a:gd name="connsiteY30" fmla="*/ 977305 h 1952824"/>
                <a:gd name="connsiteX31" fmla="*/ 1251051 w 3859607"/>
                <a:gd name="connsiteY31" fmla="*/ 1010348 h 1952824"/>
                <a:gd name="connsiteX32" fmla="*/ 265912 w 3859607"/>
                <a:gd name="connsiteY32" fmla="*/ 894753 h 1952824"/>
                <a:gd name="connsiteX33" fmla="*/ 265912 w 3859607"/>
                <a:gd name="connsiteY33" fmla="*/ 153638 h 1952824"/>
                <a:gd name="connsiteX34" fmla="*/ 908735 w 3859607"/>
                <a:gd name="connsiteY34" fmla="*/ 0 h 19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859607" h="1952824">
                  <a:moveTo>
                    <a:pt x="721911" y="301241"/>
                  </a:moveTo>
                  <a:cubicBezTo>
                    <a:pt x="662086" y="301241"/>
                    <a:pt x="602178" y="314452"/>
                    <a:pt x="556472" y="340873"/>
                  </a:cubicBezTo>
                  <a:cubicBezTo>
                    <a:pt x="465060" y="393717"/>
                    <a:pt x="465060" y="478528"/>
                    <a:pt x="556472" y="531371"/>
                  </a:cubicBezTo>
                  <a:cubicBezTo>
                    <a:pt x="647884" y="583563"/>
                    <a:pt x="796102" y="583563"/>
                    <a:pt x="886861" y="531371"/>
                  </a:cubicBezTo>
                  <a:cubicBezTo>
                    <a:pt x="978274" y="478528"/>
                    <a:pt x="978274" y="393717"/>
                    <a:pt x="886861" y="340873"/>
                  </a:cubicBezTo>
                  <a:cubicBezTo>
                    <a:pt x="841482" y="314452"/>
                    <a:pt x="781737" y="301241"/>
                    <a:pt x="721911" y="301241"/>
                  </a:cubicBezTo>
                  <a:close/>
                  <a:moveTo>
                    <a:pt x="908735" y="0"/>
                  </a:moveTo>
                  <a:cubicBezTo>
                    <a:pt x="1141346" y="0"/>
                    <a:pt x="1373958" y="51213"/>
                    <a:pt x="1551558" y="153638"/>
                  </a:cubicBezTo>
                  <a:cubicBezTo>
                    <a:pt x="1817960" y="306787"/>
                    <a:pt x="1884560" y="532228"/>
                    <a:pt x="1751359" y="721523"/>
                  </a:cubicBezTo>
                  <a:lnTo>
                    <a:pt x="1728619" y="746416"/>
                  </a:lnTo>
                  <a:lnTo>
                    <a:pt x="1745013" y="732229"/>
                  </a:lnTo>
                  <a:lnTo>
                    <a:pt x="3859607" y="1952824"/>
                  </a:lnTo>
                  <a:lnTo>
                    <a:pt x="3050221" y="1952824"/>
                  </a:lnTo>
                  <a:lnTo>
                    <a:pt x="2830074" y="1826128"/>
                  </a:lnTo>
                  <a:lnTo>
                    <a:pt x="2898666" y="1688982"/>
                  </a:lnTo>
                  <a:lnTo>
                    <a:pt x="2830074" y="1649798"/>
                  </a:lnTo>
                  <a:lnTo>
                    <a:pt x="2743844" y="1699431"/>
                  </a:lnTo>
                  <a:lnTo>
                    <a:pt x="2598167" y="1615185"/>
                  </a:lnTo>
                  <a:lnTo>
                    <a:pt x="2685050" y="1565551"/>
                  </a:lnTo>
                  <a:lnTo>
                    <a:pt x="2458370" y="1434936"/>
                  </a:lnTo>
                  <a:lnTo>
                    <a:pt x="2304855" y="1523101"/>
                  </a:lnTo>
                  <a:lnTo>
                    <a:pt x="2182042" y="1451916"/>
                  </a:lnTo>
                  <a:lnTo>
                    <a:pt x="2055964" y="1379425"/>
                  </a:lnTo>
                  <a:lnTo>
                    <a:pt x="2227770" y="1279505"/>
                  </a:lnTo>
                  <a:lnTo>
                    <a:pt x="2056617" y="1180891"/>
                  </a:lnTo>
                  <a:lnTo>
                    <a:pt x="1950789" y="1241627"/>
                  </a:lnTo>
                  <a:lnTo>
                    <a:pt x="1852801" y="1184809"/>
                  </a:lnTo>
                  <a:lnTo>
                    <a:pt x="1905715" y="1154768"/>
                  </a:lnTo>
                  <a:lnTo>
                    <a:pt x="1775716" y="1079664"/>
                  </a:lnTo>
                  <a:lnTo>
                    <a:pt x="1513760" y="1066603"/>
                  </a:lnTo>
                  <a:lnTo>
                    <a:pt x="1359475" y="977305"/>
                  </a:lnTo>
                  <a:lnTo>
                    <a:pt x="1251051" y="1010348"/>
                  </a:lnTo>
                  <a:cubicBezTo>
                    <a:pt x="922855" y="1087412"/>
                    <a:pt x="532313" y="1048880"/>
                    <a:pt x="265912" y="894753"/>
                  </a:cubicBezTo>
                  <a:cubicBezTo>
                    <a:pt x="-88637" y="690555"/>
                    <a:pt x="-88637" y="357836"/>
                    <a:pt x="265912" y="153638"/>
                  </a:cubicBezTo>
                  <a:cubicBezTo>
                    <a:pt x="443512" y="51213"/>
                    <a:pt x="676124" y="0"/>
                    <a:pt x="908735" y="0"/>
                  </a:cubicBezTo>
                  <a:close/>
                </a:path>
              </a:pathLst>
            </a:custGeom>
            <a:solidFill>
              <a:schemeClr val="bg1">
                <a:lumMod val="95000"/>
              </a:schemeClr>
            </a:solidFill>
            <a:ln>
              <a:noFill/>
            </a:ln>
            <a:effectLst/>
          </p:spPr>
          <p:txBody>
            <a:bodyPr wrap="square" anchor="ctr">
              <a:noAutofit/>
            </a:bodyPr>
            <a:lstStyle/>
            <a:p>
              <a:endParaRPr lang="en-US" sz="3266" dirty="0">
                <a:latin typeface="Arial" panose="020B0604020202020204" pitchFamily="34" charset="0"/>
              </a:endParaRPr>
            </a:p>
          </p:txBody>
        </p:sp>
        <p:sp>
          <p:nvSpPr>
            <p:cNvPr id="57" name="Freeform 78">
              <a:extLst>
                <a:ext uri="{FF2B5EF4-FFF2-40B4-BE49-F238E27FC236}">
                  <a16:creationId xmlns:a16="http://schemas.microsoft.com/office/drawing/2014/main" id="{8E7B8AFB-12A7-AC4F-B4B8-B4CDA1111F3E}"/>
                </a:ext>
              </a:extLst>
            </p:cNvPr>
            <p:cNvSpPr>
              <a:spLocks noChangeArrowheads="1"/>
            </p:cNvSpPr>
            <p:nvPr/>
          </p:nvSpPr>
          <p:spPr bwMode="auto">
            <a:xfrm>
              <a:off x="12761416" y="11006850"/>
              <a:ext cx="1707332" cy="1080590"/>
            </a:xfrm>
            <a:custGeom>
              <a:avLst/>
              <a:gdLst>
                <a:gd name="T0" fmla="*/ 1354 w 2785"/>
                <a:gd name="T1" fmla="*/ 636 h 1765"/>
                <a:gd name="T2" fmla="*/ 1354 w 2785"/>
                <a:gd name="T3" fmla="*/ 636 h 1765"/>
                <a:gd name="T4" fmla="*/ 848 w 2785"/>
                <a:gd name="T5" fmla="*/ 636 h 1765"/>
                <a:gd name="T6" fmla="*/ 848 w 2785"/>
                <a:gd name="T7" fmla="*/ 636 h 1765"/>
                <a:gd name="T8" fmla="*/ 848 w 2785"/>
                <a:gd name="T9" fmla="*/ 344 h 1765"/>
                <a:gd name="T10" fmla="*/ 848 w 2785"/>
                <a:gd name="T11" fmla="*/ 344 h 1765"/>
                <a:gd name="T12" fmla="*/ 1354 w 2785"/>
                <a:gd name="T13" fmla="*/ 344 h 1765"/>
                <a:gd name="T14" fmla="*/ 1354 w 2785"/>
                <a:gd name="T15" fmla="*/ 344 h 1765"/>
                <a:gd name="T16" fmla="*/ 1354 w 2785"/>
                <a:gd name="T17" fmla="*/ 636 h 1765"/>
                <a:gd name="T18" fmla="*/ 2784 w 2785"/>
                <a:gd name="T19" fmla="*/ 881 h 1765"/>
                <a:gd name="T20" fmla="*/ 2784 w 2785"/>
                <a:gd name="T21" fmla="*/ 505 h 1765"/>
                <a:gd name="T22" fmla="*/ 2673 w 2785"/>
                <a:gd name="T23" fmla="*/ 568 h 1765"/>
                <a:gd name="T24" fmla="*/ 2673 w 2785"/>
                <a:gd name="T25" fmla="*/ 568 h 1765"/>
                <a:gd name="T26" fmla="*/ 2376 w 2785"/>
                <a:gd name="T27" fmla="*/ 314 h 1765"/>
                <a:gd name="T28" fmla="*/ 2376 w 2785"/>
                <a:gd name="T29" fmla="*/ 314 h 1765"/>
                <a:gd name="T30" fmla="*/ 407 w 2785"/>
                <a:gd name="T31" fmla="*/ 314 h 1765"/>
                <a:gd name="T32" fmla="*/ 407 w 2785"/>
                <a:gd name="T33" fmla="*/ 314 h 1765"/>
                <a:gd name="T34" fmla="*/ 81 w 2785"/>
                <a:gd name="T35" fmla="*/ 612 h 1765"/>
                <a:gd name="T36" fmla="*/ 0 w 2785"/>
                <a:gd name="T37" fmla="*/ 505 h 1765"/>
                <a:gd name="T38" fmla="*/ 0 w 2785"/>
                <a:gd name="T39" fmla="*/ 881 h 1765"/>
                <a:gd name="T40" fmla="*/ 0 w 2785"/>
                <a:gd name="T41" fmla="*/ 881 h 1765"/>
                <a:gd name="T42" fmla="*/ 407 w 2785"/>
                <a:gd name="T43" fmla="*/ 1451 h 1765"/>
                <a:gd name="T44" fmla="*/ 407 w 2785"/>
                <a:gd name="T45" fmla="*/ 1451 h 1765"/>
                <a:gd name="T46" fmla="*/ 2376 w 2785"/>
                <a:gd name="T47" fmla="*/ 1451 h 1765"/>
                <a:gd name="T48" fmla="*/ 2376 w 2785"/>
                <a:gd name="T49" fmla="*/ 1451 h 1765"/>
                <a:gd name="T50" fmla="*/ 2784 w 2785"/>
                <a:gd name="T51" fmla="*/ 881 h 1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85" h="1765">
                  <a:moveTo>
                    <a:pt x="1354" y="636"/>
                  </a:moveTo>
                  <a:lnTo>
                    <a:pt x="1354" y="636"/>
                  </a:lnTo>
                  <a:cubicBezTo>
                    <a:pt x="1214" y="717"/>
                    <a:pt x="987" y="717"/>
                    <a:pt x="848" y="636"/>
                  </a:cubicBezTo>
                  <a:lnTo>
                    <a:pt x="848" y="636"/>
                  </a:lnTo>
                  <a:cubicBezTo>
                    <a:pt x="708" y="555"/>
                    <a:pt x="708" y="425"/>
                    <a:pt x="848" y="344"/>
                  </a:cubicBezTo>
                  <a:lnTo>
                    <a:pt x="848" y="344"/>
                  </a:lnTo>
                  <a:cubicBezTo>
                    <a:pt x="987" y="263"/>
                    <a:pt x="1214" y="263"/>
                    <a:pt x="1354" y="344"/>
                  </a:cubicBezTo>
                  <a:lnTo>
                    <a:pt x="1354" y="344"/>
                  </a:lnTo>
                  <a:cubicBezTo>
                    <a:pt x="1493" y="425"/>
                    <a:pt x="1493" y="555"/>
                    <a:pt x="1354" y="636"/>
                  </a:cubicBezTo>
                  <a:close/>
                  <a:moveTo>
                    <a:pt x="2784" y="881"/>
                  </a:moveTo>
                  <a:lnTo>
                    <a:pt x="2784" y="505"/>
                  </a:lnTo>
                  <a:lnTo>
                    <a:pt x="2673" y="568"/>
                  </a:lnTo>
                  <a:lnTo>
                    <a:pt x="2673" y="568"/>
                  </a:lnTo>
                  <a:cubicBezTo>
                    <a:pt x="2605" y="475"/>
                    <a:pt x="2507" y="389"/>
                    <a:pt x="2376" y="314"/>
                  </a:cubicBezTo>
                  <a:lnTo>
                    <a:pt x="2376" y="314"/>
                  </a:lnTo>
                  <a:cubicBezTo>
                    <a:pt x="1832" y="0"/>
                    <a:pt x="951" y="0"/>
                    <a:pt x="407" y="314"/>
                  </a:cubicBezTo>
                  <a:lnTo>
                    <a:pt x="407" y="314"/>
                  </a:lnTo>
                  <a:cubicBezTo>
                    <a:pt x="257" y="401"/>
                    <a:pt x="148" y="503"/>
                    <a:pt x="81" y="612"/>
                  </a:cubicBezTo>
                  <a:lnTo>
                    <a:pt x="0" y="505"/>
                  </a:lnTo>
                  <a:lnTo>
                    <a:pt x="0" y="881"/>
                  </a:lnTo>
                  <a:lnTo>
                    <a:pt x="0" y="881"/>
                  </a:lnTo>
                  <a:cubicBezTo>
                    <a:pt x="0" y="1088"/>
                    <a:pt x="136" y="1294"/>
                    <a:pt x="407" y="1451"/>
                  </a:cubicBezTo>
                  <a:lnTo>
                    <a:pt x="407" y="1451"/>
                  </a:lnTo>
                  <a:cubicBezTo>
                    <a:pt x="951" y="1764"/>
                    <a:pt x="1833" y="1764"/>
                    <a:pt x="2376" y="1451"/>
                  </a:cubicBezTo>
                  <a:lnTo>
                    <a:pt x="2376" y="1451"/>
                  </a:lnTo>
                  <a:cubicBezTo>
                    <a:pt x="2648" y="1294"/>
                    <a:pt x="2784" y="1088"/>
                    <a:pt x="2784" y="881"/>
                  </a:cubicBezTo>
                  <a:close/>
                </a:path>
              </a:pathLst>
            </a:custGeom>
            <a:solidFill>
              <a:schemeClr val="accent3"/>
            </a:solidFill>
            <a:ln>
              <a:noFill/>
            </a:ln>
            <a:effectLst/>
          </p:spPr>
          <p:txBody>
            <a:bodyPr wrap="none" anchor="ctr"/>
            <a:lstStyle/>
            <a:p>
              <a:endParaRPr lang="en-US" sz="3266" dirty="0">
                <a:latin typeface="Arial" panose="020B0604020202020204" pitchFamily="34" charset="0"/>
              </a:endParaRPr>
            </a:p>
          </p:txBody>
        </p:sp>
        <p:sp>
          <p:nvSpPr>
            <p:cNvPr id="58" name="Freeform 79">
              <a:extLst>
                <a:ext uri="{FF2B5EF4-FFF2-40B4-BE49-F238E27FC236}">
                  <a16:creationId xmlns:a16="http://schemas.microsoft.com/office/drawing/2014/main" id="{A966D61A-2735-324E-A96F-D87F8AEB8B92}"/>
                </a:ext>
              </a:extLst>
            </p:cNvPr>
            <p:cNvSpPr>
              <a:spLocks noChangeArrowheads="1"/>
            </p:cNvSpPr>
            <p:nvPr/>
          </p:nvSpPr>
          <p:spPr bwMode="auto">
            <a:xfrm>
              <a:off x="12761417" y="11314818"/>
              <a:ext cx="783428" cy="721295"/>
            </a:xfrm>
            <a:custGeom>
              <a:avLst/>
              <a:gdLst>
                <a:gd name="T0" fmla="*/ 1276 w 1277"/>
                <a:gd name="T1" fmla="*/ 674 h 1179"/>
                <a:gd name="T2" fmla="*/ 675 w 1277"/>
                <a:gd name="T3" fmla="*/ 377 h 1179"/>
                <a:gd name="T4" fmla="*/ 141 w 1277"/>
                <a:gd name="T5" fmla="*/ 25 h 1179"/>
                <a:gd name="T6" fmla="*/ 141 w 1277"/>
                <a:gd name="T7" fmla="*/ 25 h 1179"/>
                <a:gd name="T8" fmla="*/ 81 w 1277"/>
                <a:gd name="T9" fmla="*/ 107 h 1179"/>
                <a:gd name="T10" fmla="*/ 0 w 1277"/>
                <a:gd name="T11" fmla="*/ 0 h 1179"/>
                <a:gd name="T12" fmla="*/ 0 w 1277"/>
                <a:gd name="T13" fmla="*/ 376 h 1179"/>
                <a:gd name="T14" fmla="*/ 0 w 1277"/>
                <a:gd name="T15" fmla="*/ 376 h 1179"/>
                <a:gd name="T16" fmla="*/ 407 w 1277"/>
                <a:gd name="T17" fmla="*/ 946 h 1179"/>
                <a:gd name="T18" fmla="*/ 407 w 1277"/>
                <a:gd name="T19" fmla="*/ 946 h 1179"/>
                <a:gd name="T20" fmla="*/ 1276 w 1277"/>
                <a:gd name="T21" fmla="*/ 1178 h 1179"/>
                <a:gd name="T22" fmla="*/ 1276 w 1277"/>
                <a:gd name="T23" fmla="*/ 674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7" h="1179">
                  <a:moveTo>
                    <a:pt x="1276" y="674"/>
                  </a:moveTo>
                  <a:lnTo>
                    <a:pt x="675" y="377"/>
                  </a:lnTo>
                  <a:lnTo>
                    <a:pt x="141" y="25"/>
                  </a:lnTo>
                  <a:lnTo>
                    <a:pt x="141" y="25"/>
                  </a:lnTo>
                  <a:cubicBezTo>
                    <a:pt x="118" y="52"/>
                    <a:pt x="98" y="79"/>
                    <a:pt x="81" y="107"/>
                  </a:cubicBezTo>
                  <a:lnTo>
                    <a:pt x="0" y="0"/>
                  </a:lnTo>
                  <a:lnTo>
                    <a:pt x="0" y="376"/>
                  </a:lnTo>
                  <a:lnTo>
                    <a:pt x="0" y="376"/>
                  </a:lnTo>
                  <a:cubicBezTo>
                    <a:pt x="0" y="583"/>
                    <a:pt x="136" y="789"/>
                    <a:pt x="407" y="946"/>
                  </a:cubicBezTo>
                  <a:lnTo>
                    <a:pt x="407" y="946"/>
                  </a:lnTo>
                  <a:cubicBezTo>
                    <a:pt x="650" y="1085"/>
                    <a:pt x="959" y="1163"/>
                    <a:pt x="1276" y="1178"/>
                  </a:cubicBezTo>
                  <a:lnTo>
                    <a:pt x="1276" y="674"/>
                  </a:lnTo>
                </a:path>
              </a:pathLst>
            </a:custGeom>
            <a:solidFill>
              <a:schemeClr val="accent3">
                <a:lumMod val="75000"/>
              </a:schemeClr>
            </a:solidFill>
            <a:ln>
              <a:noFill/>
            </a:ln>
            <a:effectLst/>
          </p:spPr>
          <p:txBody>
            <a:bodyPr wrap="none" anchor="ctr"/>
            <a:lstStyle/>
            <a:p>
              <a:endParaRPr lang="en-US" sz="3266" dirty="0">
                <a:latin typeface="Arial" panose="020B0604020202020204" pitchFamily="34" charset="0"/>
              </a:endParaRPr>
            </a:p>
          </p:txBody>
        </p:sp>
        <p:sp>
          <p:nvSpPr>
            <p:cNvPr id="59" name="Freeform 80">
              <a:extLst>
                <a:ext uri="{FF2B5EF4-FFF2-40B4-BE49-F238E27FC236}">
                  <a16:creationId xmlns:a16="http://schemas.microsoft.com/office/drawing/2014/main" id="{734F6D88-5014-964E-A0BF-6B95C7783594}"/>
                </a:ext>
              </a:extLst>
            </p:cNvPr>
            <p:cNvSpPr>
              <a:spLocks noChangeArrowheads="1"/>
            </p:cNvSpPr>
            <p:nvPr/>
          </p:nvSpPr>
          <p:spPr bwMode="auto">
            <a:xfrm>
              <a:off x="12677670" y="10774523"/>
              <a:ext cx="1872122" cy="1080590"/>
            </a:xfrm>
            <a:custGeom>
              <a:avLst/>
              <a:gdLst>
                <a:gd name="T0" fmla="*/ 1494 w 3057"/>
                <a:gd name="T1" fmla="*/ 893 h 1766"/>
                <a:gd name="T2" fmla="*/ 1494 w 3057"/>
                <a:gd name="T3" fmla="*/ 893 h 1766"/>
                <a:gd name="T4" fmla="*/ 988 w 3057"/>
                <a:gd name="T5" fmla="*/ 893 h 1766"/>
                <a:gd name="T6" fmla="*/ 988 w 3057"/>
                <a:gd name="T7" fmla="*/ 893 h 1766"/>
                <a:gd name="T8" fmla="*/ 988 w 3057"/>
                <a:gd name="T9" fmla="*/ 601 h 1766"/>
                <a:gd name="T10" fmla="*/ 988 w 3057"/>
                <a:gd name="T11" fmla="*/ 601 h 1766"/>
                <a:gd name="T12" fmla="*/ 1494 w 3057"/>
                <a:gd name="T13" fmla="*/ 601 h 1766"/>
                <a:gd name="T14" fmla="*/ 1494 w 3057"/>
                <a:gd name="T15" fmla="*/ 601 h 1766"/>
                <a:gd name="T16" fmla="*/ 1494 w 3057"/>
                <a:gd name="T17" fmla="*/ 893 h 1766"/>
                <a:gd name="T18" fmla="*/ 2512 w 3057"/>
                <a:gd name="T19" fmla="*/ 314 h 1766"/>
                <a:gd name="T20" fmla="*/ 2512 w 3057"/>
                <a:gd name="T21" fmla="*/ 314 h 1766"/>
                <a:gd name="T22" fmla="*/ 543 w 3057"/>
                <a:gd name="T23" fmla="*/ 314 h 1766"/>
                <a:gd name="T24" fmla="*/ 543 w 3057"/>
                <a:gd name="T25" fmla="*/ 314 h 1766"/>
                <a:gd name="T26" fmla="*/ 543 w 3057"/>
                <a:gd name="T27" fmla="*/ 1450 h 1766"/>
                <a:gd name="T28" fmla="*/ 543 w 3057"/>
                <a:gd name="T29" fmla="*/ 1450 h 1766"/>
                <a:gd name="T30" fmla="*/ 2512 w 3057"/>
                <a:gd name="T31" fmla="*/ 1450 h 1766"/>
                <a:gd name="T32" fmla="*/ 2512 w 3057"/>
                <a:gd name="T33" fmla="*/ 1450 h 1766"/>
                <a:gd name="T34" fmla="*/ 2512 w 3057"/>
                <a:gd name="T35" fmla="*/ 314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7" h="1766">
                  <a:moveTo>
                    <a:pt x="1494" y="893"/>
                  </a:moveTo>
                  <a:lnTo>
                    <a:pt x="1494" y="893"/>
                  </a:lnTo>
                  <a:cubicBezTo>
                    <a:pt x="1355" y="973"/>
                    <a:pt x="1128" y="973"/>
                    <a:pt x="988" y="893"/>
                  </a:cubicBezTo>
                  <a:lnTo>
                    <a:pt x="988" y="893"/>
                  </a:lnTo>
                  <a:cubicBezTo>
                    <a:pt x="848" y="812"/>
                    <a:pt x="848" y="682"/>
                    <a:pt x="988" y="601"/>
                  </a:cubicBezTo>
                  <a:lnTo>
                    <a:pt x="988" y="601"/>
                  </a:lnTo>
                  <a:cubicBezTo>
                    <a:pt x="1128" y="520"/>
                    <a:pt x="1355" y="520"/>
                    <a:pt x="1494" y="601"/>
                  </a:cubicBezTo>
                  <a:lnTo>
                    <a:pt x="1494" y="601"/>
                  </a:lnTo>
                  <a:cubicBezTo>
                    <a:pt x="1634" y="682"/>
                    <a:pt x="1634" y="813"/>
                    <a:pt x="1494" y="893"/>
                  </a:cubicBezTo>
                  <a:close/>
                  <a:moveTo>
                    <a:pt x="2512" y="314"/>
                  </a:moveTo>
                  <a:lnTo>
                    <a:pt x="2512" y="314"/>
                  </a:lnTo>
                  <a:cubicBezTo>
                    <a:pt x="1968" y="0"/>
                    <a:pt x="1087" y="0"/>
                    <a:pt x="543" y="314"/>
                  </a:cubicBezTo>
                  <a:lnTo>
                    <a:pt x="543" y="314"/>
                  </a:lnTo>
                  <a:cubicBezTo>
                    <a:pt x="0" y="627"/>
                    <a:pt x="0" y="1137"/>
                    <a:pt x="543" y="1450"/>
                  </a:cubicBezTo>
                  <a:lnTo>
                    <a:pt x="543" y="1450"/>
                  </a:lnTo>
                  <a:cubicBezTo>
                    <a:pt x="1087" y="1765"/>
                    <a:pt x="1969" y="1765"/>
                    <a:pt x="2512" y="1450"/>
                  </a:cubicBezTo>
                  <a:lnTo>
                    <a:pt x="2512" y="1450"/>
                  </a:lnTo>
                  <a:cubicBezTo>
                    <a:pt x="3056" y="1137"/>
                    <a:pt x="3056" y="627"/>
                    <a:pt x="2512" y="314"/>
                  </a:cubicBezTo>
                  <a:close/>
                </a:path>
              </a:pathLst>
            </a:custGeom>
            <a:solidFill>
              <a:schemeClr val="accent3">
                <a:lumMod val="75000"/>
              </a:schemeClr>
            </a:solidFill>
            <a:ln>
              <a:noFill/>
            </a:ln>
            <a:effectLst/>
          </p:spPr>
          <p:txBody>
            <a:bodyPr wrap="none" anchor="ctr"/>
            <a:lstStyle/>
            <a:p>
              <a:endParaRPr lang="en-US" sz="3266" dirty="0">
                <a:latin typeface="Arial" panose="020B0604020202020204" pitchFamily="34" charset="0"/>
              </a:endParaRPr>
            </a:p>
          </p:txBody>
        </p:sp>
        <p:sp>
          <p:nvSpPr>
            <p:cNvPr id="60" name="Freeform 82">
              <a:extLst>
                <a:ext uri="{FF2B5EF4-FFF2-40B4-BE49-F238E27FC236}">
                  <a16:creationId xmlns:a16="http://schemas.microsoft.com/office/drawing/2014/main" id="{CDB60756-29E8-F643-AAAD-4A610C870026}"/>
                </a:ext>
              </a:extLst>
            </p:cNvPr>
            <p:cNvSpPr>
              <a:spLocks noChangeArrowheads="1"/>
            </p:cNvSpPr>
            <p:nvPr/>
          </p:nvSpPr>
          <p:spPr bwMode="auto">
            <a:xfrm>
              <a:off x="12788431" y="10839358"/>
              <a:ext cx="1650600" cy="953622"/>
            </a:xfrm>
            <a:custGeom>
              <a:avLst/>
              <a:gdLst>
                <a:gd name="T0" fmla="*/ 1313 w 2695"/>
                <a:gd name="T1" fmla="*/ 788 h 1556"/>
                <a:gd name="T2" fmla="*/ 1313 w 2695"/>
                <a:gd name="T3" fmla="*/ 788 h 1556"/>
                <a:gd name="T4" fmla="*/ 807 w 2695"/>
                <a:gd name="T5" fmla="*/ 788 h 1556"/>
                <a:gd name="T6" fmla="*/ 807 w 2695"/>
                <a:gd name="T7" fmla="*/ 788 h 1556"/>
                <a:gd name="T8" fmla="*/ 807 w 2695"/>
                <a:gd name="T9" fmla="*/ 496 h 1556"/>
                <a:gd name="T10" fmla="*/ 807 w 2695"/>
                <a:gd name="T11" fmla="*/ 496 h 1556"/>
                <a:gd name="T12" fmla="*/ 1313 w 2695"/>
                <a:gd name="T13" fmla="*/ 496 h 1556"/>
                <a:gd name="T14" fmla="*/ 1313 w 2695"/>
                <a:gd name="T15" fmla="*/ 496 h 1556"/>
                <a:gd name="T16" fmla="*/ 1313 w 2695"/>
                <a:gd name="T17" fmla="*/ 788 h 1556"/>
                <a:gd name="T18" fmla="*/ 2214 w 2695"/>
                <a:gd name="T19" fmla="*/ 277 h 1556"/>
                <a:gd name="T20" fmla="*/ 2214 w 2695"/>
                <a:gd name="T21" fmla="*/ 277 h 1556"/>
                <a:gd name="T22" fmla="*/ 480 w 2695"/>
                <a:gd name="T23" fmla="*/ 277 h 1556"/>
                <a:gd name="T24" fmla="*/ 480 w 2695"/>
                <a:gd name="T25" fmla="*/ 277 h 1556"/>
                <a:gd name="T26" fmla="*/ 480 w 2695"/>
                <a:gd name="T27" fmla="*/ 1278 h 1556"/>
                <a:gd name="T28" fmla="*/ 480 w 2695"/>
                <a:gd name="T29" fmla="*/ 1278 h 1556"/>
                <a:gd name="T30" fmla="*/ 2214 w 2695"/>
                <a:gd name="T31" fmla="*/ 1278 h 1556"/>
                <a:gd name="T32" fmla="*/ 2214 w 2695"/>
                <a:gd name="T33" fmla="*/ 1278 h 1556"/>
                <a:gd name="T34" fmla="*/ 2214 w 2695"/>
                <a:gd name="T35" fmla="*/ 277 h 1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95" h="1556">
                  <a:moveTo>
                    <a:pt x="1313" y="788"/>
                  </a:moveTo>
                  <a:lnTo>
                    <a:pt x="1313" y="788"/>
                  </a:lnTo>
                  <a:cubicBezTo>
                    <a:pt x="1174" y="868"/>
                    <a:pt x="947" y="868"/>
                    <a:pt x="807" y="788"/>
                  </a:cubicBezTo>
                  <a:lnTo>
                    <a:pt x="807" y="788"/>
                  </a:lnTo>
                  <a:cubicBezTo>
                    <a:pt x="667" y="707"/>
                    <a:pt x="667" y="577"/>
                    <a:pt x="807" y="496"/>
                  </a:cubicBezTo>
                  <a:lnTo>
                    <a:pt x="807" y="496"/>
                  </a:lnTo>
                  <a:cubicBezTo>
                    <a:pt x="947" y="415"/>
                    <a:pt x="1174" y="415"/>
                    <a:pt x="1313" y="496"/>
                  </a:cubicBezTo>
                  <a:lnTo>
                    <a:pt x="1313" y="496"/>
                  </a:lnTo>
                  <a:cubicBezTo>
                    <a:pt x="1453" y="577"/>
                    <a:pt x="1453" y="708"/>
                    <a:pt x="1313" y="788"/>
                  </a:cubicBezTo>
                  <a:close/>
                  <a:moveTo>
                    <a:pt x="2214" y="277"/>
                  </a:moveTo>
                  <a:lnTo>
                    <a:pt x="2214" y="277"/>
                  </a:lnTo>
                  <a:cubicBezTo>
                    <a:pt x="1735" y="0"/>
                    <a:pt x="959" y="0"/>
                    <a:pt x="480" y="277"/>
                  </a:cubicBezTo>
                  <a:lnTo>
                    <a:pt x="480" y="277"/>
                  </a:lnTo>
                  <a:cubicBezTo>
                    <a:pt x="0" y="553"/>
                    <a:pt x="0" y="1001"/>
                    <a:pt x="480" y="1278"/>
                  </a:cubicBezTo>
                  <a:lnTo>
                    <a:pt x="480" y="1278"/>
                  </a:lnTo>
                  <a:cubicBezTo>
                    <a:pt x="959" y="1554"/>
                    <a:pt x="1736" y="1555"/>
                    <a:pt x="2214" y="1278"/>
                  </a:cubicBezTo>
                  <a:lnTo>
                    <a:pt x="2214" y="1278"/>
                  </a:lnTo>
                  <a:cubicBezTo>
                    <a:pt x="2694" y="1001"/>
                    <a:pt x="2694" y="553"/>
                    <a:pt x="2214" y="277"/>
                  </a:cubicBezTo>
                  <a:close/>
                </a:path>
              </a:pathLst>
            </a:custGeom>
            <a:solidFill>
              <a:schemeClr val="accent3">
                <a:lumMod val="60000"/>
                <a:lumOff val="40000"/>
              </a:schemeClr>
            </a:solidFill>
            <a:ln>
              <a:noFill/>
            </a:ln>
            <a:effectLst/>
          </p:spPr>
          <p:txBody>
            <a:bodyPr wrap="none" anchor="ctr"/>
            <a:lstStyle/>
            <a:p>
              <a:endParaRPr lang="en-US" sz="3266" dirty="0">
                <a:latin typeface="Arial" panose="020B0604020202020204" pitchFamily="34" charset="0"/>
              </a:endParaRPr>
            </a:p>
          </p:txBody>
        </p:sp>
        <p:sp>
          <p:nvSpPr>
            <p:cNvPr id="61" name="Freeform 83">
              <a:extLst>
                <a:ext uri="{FF2B5EF4-FFF2-40B4-BE49-F238E27FC236}">
                  <a16:creationId xmlns:a16="http://schemas.microsoft.com/office/drawing/2014/main" id="{1D413B1D-AE24-A44C-8973-B140DD1D569E}"/>
                </a:ext>
              </a:extLst>
            </p:cNvPr>
            <p:cNvSpPr>
              <a:spLocks noChangeArrowheads="1"/>
            </p:cNvSpPr>
            <p:nvPr/>
          </p:nvSpPr>
          <p:spPr bwMode="auto">
            <a:xfrm>
              <a:off x="12850565" y="10839358"/>
              <a:ext cx="1529034" cy="507877"/>
            </a:xfrm>
            <a:custGeom>
              <a:avLst/>
              <a:gdLst>
                <a:gd name="T0" fmla="*/ 381 w 2498"/>
                <a:gd name="T1" fmla="*/ 380 h 830"/>
                <a:gd name="T2" fmla="*/ 381 w 2498"/>
                <a:gd name="T3" fmla="*/ 380 h 830"/>
                <a:gd name="T4" fmla="*/ 2115 w 2498"/>
                <a:gd name="T5" fmla="*/ 380 h 830"/>
                <a:gd name="T6" fmla="*/ 2115 w 2498"/>
                <a:gd name="T7" fmla="*/ 380 h 830"/>
                <a:gd name="T8" fmla="*/ 2471 w 2498"/>
                <a:gd name="T9" fmla="*/ 829 h 830"/>
                <a:gd name="T10" fmla="*/ 2471 w 2498"/>
                <a:gd name="T11" fmla="*/ 829 h 830"/>
                <a:gd name="T12" fmla="*/ 2115 w 2498"/>
                <a:gd name="T13" fmla="*/ 277 h 830"/>
                <a:gd name="T14" fmla="*/ 2115 w 2498"/>
                <a:gd name="T15" fmla="*/ 277 h 830"/>
                <a:gd name="T16" fmla="*/ 381 w 2498"/>
                <a:gd name="T17" fmla="*/ 277 h 830"/>
                <a:gd name="T18" fmla="*/ 381 w 2498"/>
                <a:gd name="T19" fmla="*/ 277 h 830"/>
                <a:gd name="T20" fmla="*/ 25 w 2498"/>
                <a:gd name="T21" fmla="*/ 829 h 830"/>
                <a:gd name="T22" fmla="*/ 25 w 2498"/>
                <a:gd name="T23" fmla="*/ 829 h 830"/>
                <a:gd name="T24" fmla="*/ 381 w 2498"/>
                <a:gd name="T25" fmla="*/ 380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98" h="830">
                  <a:moveTo>
                    <a:pt x="381" y="380"/>
                  </a:moveTo>
                  <a:lnTo>
                    <a:pt x="381" y="380"/>
                  </a:lnTo>
                  <a:cubicBezTo>
                    <a:pt x="860" y="104"/>
                    <a:pt x="1636" y="104"/>
                    <a:pt x="2115" y="380"/>
                  </a:cubicBezTo>
                  <a:lnTo>
                    <a:pt x="2115" y="380"/>
                  </a:lnTo>
                  <a:cubicBezTo>
                    <a:pt x="2332" y="506"/>
                    <a:pt x="2451" y="666"/>
                    <a:pt x="2471" y="829"/>
                  </a:cubicBezTo>
                  <a:lnTo>
                    <a:pt x="2471" y="829"/>
                  </a:lnTo>
                  <a:cubicBezTo>
                    <a:pt x="2497" y="631"/>
                    <a:pt x="2378" y="428"/>
                    <a:pt x="2115" y="277"/>
                  </a:cubicBezTo>
                  <a:lnTo>
                    <a:pt x="2115" y="277"/>
                  </a:lnTo>
                  <a:cubicBezTo>
                    <a:pt x="1636" y="0"/>
                    <a:pt x="860" y="0"/>
                    <a:pt x="381" y="277"/>
                  </a:cubicBezTo>
                  <a:lnTo>
                    <a:pt x="381" y="277"/>
                  </a:lnTo>
                  <a:cubicBezTo>
                    <a:pt x="118" y="428"/>
                    <a:pt x="0" y="631"/>
                    <a:pt x="25" y="829"/>
                  </a:cubicBezTo>
                  <a:lnTo>
                    <a:pt x="25" y="829"/>
                  </a:lnTo>
                  <a:cubicBezTo>
                    <a:pt x="46" y="665"/>
                    <a:pt x="164" y="506"/>
                    <a:pt x="381" y="380"/>
                  </a:cubicBezTo>
                </a:path>
              </a:pathLst>
            </a:custGeom>
            <a:solidFill>
              <a:schemeClr val="accent3"/>
            </a:solidFill>
            <a:ln>
              <a:noFill/>
            </a:ln>
            <a:effectLst/>
          </p:spPr>
          <p:txBody>
            <a:bodyPr wrap="none" anchor="ctr"/>
            <a:lstStyle/>
            <a:p>
              <a:endParaRPr lang="en-US" sz="3266" dirty="0">
                <a:latin typeface="Arial" panose="020B0604020202020204" pitchFamily="34" charset="0"/>
              </a:endParaRPr>
            </a:p>
          </p:txBody>
        </p:sp>
        <p:sp>
          <p:nvSpPr>
            <p:cNvPr id="62" name="Freeform 84">
              <a:extLst>
                <a:ext uri="{FF2B5EF4-FFF2-40B4-BE49-F238E27FC236}">
                  <a16:creationId xmlns:a16="http://schemas.microsoft.com/office/drawing/2014/main" id="{09183720-C48A-1E40-923B-17FB57BD2C41}"/>
                </a:ext>
              </a:extLst>
            </p:cNvPr>
            <p:cNvSpPr>
              <a:spLocks noChangeArrowheads="1"/>
            </p:cNvSpPr>
            <p:nvPr/>
          </p:nvSpPr>
          <p:spPr bwMode="auto">
            <a:xfrm>
              <a:off x="14017602" y="11738950"/>
              <a:ext cx="2363791" cy="1145425"/>
            </a:xfrm>
            <a:custGeom>
              <a:avLst/>
              <a:gdLst>
                <a:gd name="T0" fmla="*/ 620 w 3858"/>
                <a:gd name="T1" fmla="*/ 0 h 1869"/>
                <a:gd name="T2" fmla="*/ 620 w 3858"/>
                <a:gd name="T3" fmla="*/ 0 h 1869"/>
                <a:gd name="T4" fmla="*/ 350 w 3858"/>
                <a:gd name="T5" fmla="*/ 202 h 1869"/>
                <a:gd name="T6" fmla="*/ 350 w 3858"/>
                <a:gd name="T7" fmla="*/ 202 h 1869"/>
                <a:gd name="T8" fmla="*/ 0 w 3858"/>
                <a:gd name="T9" fmla="*/ 357 h 1869"/>
                <a:gd name="T10" fmla="*/ 266 w 3858"/>
                <a:gd name="T11" fmla="*/ 511 h 1869"/>
                <a:gd name="T12" fmla="*/ 667 w 3858"/>
                <a:gd name="T13" fmla="*/ 532 h 1869"/>
                <a:gd name="T14" fmla="*/ 866 w 3858"/>
                <a:gd name="T15" fmla="*/ 646 h 1869"/>
                <a:gd name="T16" fmla="*/ 785 w 3858"/>
                <a:gd name="T17" fmla="*/ 693 h 1869"/>
                <a:gd name="T18" fmla="*/ 935 w 3858"/>
                <a:gd name="T19" fmla="*/ 780 h 1869"/>
                <a:gd name="T20" fmla="*/ 1097 w 3858"/>
                <a:gd name="T21" fmla="*/ 686 h 1869"/>
                <a:gd name="T22" fmla="*/ 1359 w 3858"/>
                <a:gd name="T23" fmla="*/ 838 h 1869"/>
                <a:gd name="T24" fmla="*/ 1096 w 3858"/>
                <a:gd name="T25" fmla="*/ 990 h 1869"/>
                <a:gd name="T26" fmla="*/ 1289 w 3858"/>
                <a:gd name="T27" fmla="*/ 1101 h 1869"/>
                <a:gd name="T28" fmla="*/ 1477 w 3858"/>
                <a:gd name="T29" fmla="*/ 1210 h 1869"/>
                <a:gd name="T30" fmla="*/ 1712 w 3858"/>
                <a:gd name="T31" fmla="*/ 1075 h 1869"/>
                <a:gd name="T32" fmla="*/ 2059 w 3858"/>
                <a:gd name="T33" fmla="*/ 1275 h 1869"/>
                <a:gd name="T34" fmla="*/ 1926 w 3858"/>
                <a:gd name="T35" fmla="*/ 1352 h 1869"/>
                <a:gd name="T36" fmla="*/ 2149 w 3858"/>
                <a:gd name="T37" fmla="*/ 1480 h 1869"/>
                <a:gd name="T38" fmla="*/ 2281 w 3858"/>
                <a:gd name="T39" fmla="*/ 1404 h 1869"/>
                <a:gd name="T40" fmla="*/ 2386 w 3858"/>
                <a:gd name="T41" fmla="*/ 1464 h 1869"/>
                <a:gd name="T42" fmla="*/ 2281 w 3858"/>
                <a:gd name="T43" fmla="*/ 1674 h 1869"/>
                <a:gd name="T44" fmla="*/ 2618 w 3858"/>
                <a:gd name="T45" fmla="*/ 1868 h 1869"/>
                <a:gd name="T46" fmla="*/ 3857 w 3858"/>
                <a:gd name="T47" fmla="*/ 1868 h 1869"/>
                <a:gd name="T48" fmla="*/ 620 w 3858"/>
                <a:gd name="T49" fmla="*/ 0 h 1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58" h="1869">
                  <a:moveTo>
                    <a:pt x="620" y="0"/>
                  </a:moveTo>
                  <a:lnTo>
                    <a:pt x="620" y="0"/>
                  </a:lnTo>
                  <a:cubicBezTo>
                    <a:pt x="547" y="72"/>
                    <a:pt x="458" y="140"/>
                    <a:pt x="350" y="202"/>
                  </a:cubicBezTo>
                  <a:lnTo>
                    <a:pt x="350" y="202"/>
                  </a:lnTo>
                  <a:cubicBezTo>
                    <a:pt x="243" y="264"/>
                    <a:pt x="125" y="316"/>
                    <a:pt x="0" y="357"/>
                  </a:cubicBezTo>
                  <a:lnTo>
                    <a:pt x="266" y="511"/>
                  </a:lnTo>
                  <a:lnTo>
                    <a:pt x="667" y="532"/>
                  </a:lnTo>
                  <a:lnTo>
                    <a:pt x="866" y="646"/>
                  </a:lnTo>
                  <a:lnTo>
                    <a:pt x="785" y="693"/>
                  </a:lnTo>
                  <a:lnTo>
                    <a:pt x="935" y="780"/>
                  </a:lnTo>
                  <a:lnTo>
                    <a:pt x="1097" y="686"/>
                  </a:lnTo>
                  <a:lnTo>
                    <a:pt x="1359" y="838"/>
                  </a:lnTo>
                  <a:lnTo>
                    <a:pt x="1096" y="990"/>
                  </a:lnTo>
                  <a:lnTo>
                    <a:pt x="1289" y="1101"/>
                  </a:lnTo>
                  <a:lnTo>
                    <a:pt x="1477" y="1210"/>
                  </a:lnTo>
                  <a:lnTo>
                    <a:pt x="1712" y="1075"/>
                  </a:lnTo>
                  <a:lnTo>
                    <a:pt x="2059" y="1275"/>
                  </a:lnTo>
                  <a:lnTo>
                    <a:pt x="1926" y="1352"/>
                  </a:lnTo>
                  <a:lnTo>
                    <a:pt x="2149" y="1480"/>
                  </a:lnTo>
                  <a:lnTo>
                    <a:pt x="2281" y="1404"/>
                  </a:lnTo>
                  <a:lnTo>
                    <a:pt x="2386" y="1464"/>
                  </a:lnTo>
                  <a:lnTo>
                    <a:pt x="2281" y="1674"/>
                  </a:lnTo>
                  <a:lnTo>
                    <a:pt x="2618" y="1868"/>
                  </a:lnTo>
                  <a:lnTo>
                    <a:pt x="3857" y="1868"/>
                  </a:lnTo>
                  <a:lnTo>
                    <a:pt x="620" y="0"/>
                  </a:lnTo>
                </a:path>
              </a:pathLst>
            </a:custGeom>
            <a:solidFill>
              <a:schemeClr val="accent3">
                <a:lumMod val="60000"/>
                <a:lumOff val="40000"/>
              </a:schemeClr>
            </a:solidFill>
            <a:ln>
              <a:noFill/>
            </a:ln>
            <a:effectLst/>
          </p:spPr>
          <p:txBody>
            <a:bodyPr wrap="none" anchor="ctr"/>
            <a:lstStyle/>
            <a:p>
              <a:endParaRPr lang="en-US" sz="3266" dirty="0">
                <a:latin typeface="Arial" panose="020B0604020202020204" pitchFamily="34" charset="0"/>
              </a:endParaRPr>
            </a:p>
          </p:txBody>
        </p:sp>
        <p:sp>
          <p:nvSpPr>
            <p:cNvPr id="63" name="Freeform 85">
              <a:extLst>
                <a:ext uri="{FF2B5EF4-FFF2-40B4-BE49-F238E27FC236}">
                  <a16:creationId xmlns:a16="http://schemas.microsoft.com/office/drawing/2014/main" id="{B7DCA0D9-1FEE-294C-9C7A-F0CBBF190124}"/>
                </a:ext>
              </a:extLst>
            </p:cNvPr>
            <p:cNvSpPr>
              <a:spLocks noChangeArrowheads="1"/>
            </p:cNvSpPr>
            <p:nvPr/>
          </p:nvSpPr>
          <p:spPr bwMode="auto">
            <a:xfrm>
              <a:off x="14017602" y="11574160"/>
              <a:ext cx="2363791" cy="1145425"/>
            </a:xfrm>
            <a:custGeom>
              <a:avLst/>
              <a:gdLst>
                <a:gd name="T0" fmla="*/ 620 w 3858"/>
                <a:gd name="T1" fmla="*/ 0 h 1869"/>
                <a:gd name="T2" fmla="*/ 620 w 3858"/>
                <a:gd name="T3" fmla="*/ 0 h 1869"/>
                <a:gd name="T4" fmla="*/ 350 w 3858"/>
                <a:gd name="T5" fmla="*/ 202 h 1869"/>
                <a:gd name="T6" fmla="*/ 350 w 3858"/>
                <a:gd name="T7" fmla="*/ 202 h 1869"/>
                <a:gd name="T8" fmla="*/ 0 w 3858"/>
                <a:gd name="T9" fmla="*/ 357 h 1869"/>
                <a:gd name="T10" fmla="*/ 266 w 3858"/>
                <a:gd name="T11" fmla="*/ 511 h 1869"/>
                <a:gd name="T12" fmla="*/ 667 w 3858"/>
                <a:gd name="T13" fmla="*/ 532 h 1869"/>
                <a:gd name="T14" fmla="*/ 866 w 3858"/>
                <a:gd name="T15" fmla="*/ 646 h 1869"/>
                <a:gd name="T16" fmla="*/ 785 w 3858"/>
                <a:gd name="T17" fmla="*/ 693 h 1869"/>
                <a:gd name="T18" fmla="*/ 935 w 3858"/>
                <a:gd name="T19" fmla="*/ 780 h 1869"/>
                <a:gd name="T20" fmla="*/ 1097 w 3858"/>
                <a:gd name="T21" fmla="*/ 686 h 1869"/>
                <a:gd name="T22" fmla="*/ 1359 w 3858"/>
                <a:gd name="T23" fmla="*/ 838 h 1869"/>
                <a:gd name="T24" fmla="*/ 1096 w 3858"/>
                <a:gd name="T25" fmla="*/ 990 h 1869"/>
                <a:gd name="T26" fmla="*/ 1289 w 3858"/>
                <a:gd name="T27" fmla="*/ 1101 h 1869"/>
                <a:gd name="T28" fmla="*/ 1477 w 3858"/>
                <a:gd name="T29" fmla="*/ 1210 h 1869"/>
                <a:gd name="T30" fmla="*/ 1712 w 3858"/>
                <a:gd name="T31" fmla="*/ 1075 h 1869"/>
                <a:gd name="T32" fmla="*/ 2059 w 3858"/>
                <a:gd name="T33" fmla="*/ 1275 h 1869"/>
                <a:gd name="T34" fmla="*/ 1926 w 3858"/>
                <a:gd name="T35" fmla="*/ 1352 h 1869"/>
                <a:gd name="T36" fmla="*/ 2149 w 3858"/>
                <a:gd name="T37" fmla="*/ 1480 h 1869"/>
                <a:gd name="T38" fmla="*/ 2281 w 3858"/>
                <a:gd name="T39" fmla="*/ 1404 h 1869"/>
                <a:gd name="T40" fmla="*/ 2386 w 3858"/>
                <a:gd name="T41" fmla="*/ 1464 h 1869"/>
                <a:gd name="T42" fmla="*/ 2281 w 3858"/>
                <a:gd name="T43" fmla="*/ 1674 h 1869"/>
                <a:gd name="T44" fmla="*/ 2618 w 3858"/>
                <a:gd name="T45" fmla="*/ 1868 h 1869"/>
                <a:gd name="T46" fmla="*/ 3857 w 3858"/>
                <a:gd name="T47" fmla="*/ 1868 h 1869"/>
                <a:gd name="T48" fmla="*/ 620 w 3858"/>
                <a:gd name="T49" fmla="*/ 0 h 1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58" h="1869">
                  <a:moveTo>
                    <a:pt x="620" y="0"/>
                  </a:moveTo>
                  <a:lnTo>
                    <a:pt x="620" y="0"/>
                  </a:lnTo>
                  <a:cubicBezTo>
                    <a:pt x="547" y="72"/>
                    <a:pt x="458" y="140"/>
                    <a:pt x="350" y="202"/>
                  </a:cubicBezTo>
                  <a:lnTo>
                    <a:pt x="350" y="202"/>
                  </a:lnTo>
                  <a:cubicBezTo>
                    <a:pt x="243" y="264"/>
                    <a:pt x="125" y="316"/>
                    <a:pt x="0" y="357"/>
                  </a:cubicBezTo>
                  <a:lnTo>
                    <a:pt x="266" y="511"/>
                  </a:lnTo>
                  <a:lnTo>
                    <a:pt x="667" y="532"/>
                  </a:lnTo>
                  <a:lnTo>
                    <a:pt x="866" y="646"/>
                  </a:lnTo>
                  <a:lnTo>
                    <a:pt x="785" y="693"/>
                  </a:lnTo>
                  <a:lnTo>
                    <a:pt x="935" y="780"/>
                  </a:lnTo>
                  <a:lnTo>
                    <a:pt x="1097" y="686"/>
                  </a:lnTo>
                  <a:lnTo>
                    <a:pt x="1359" y="838"/>
                  </a:lnTo>
                  <a:lnTo>
                    <a:pt x="1096" y="990"/>
                  </a:lnTo>
                  <a:lnTo>
                    <a:pt x="1289" y="1101"/>
                  </a:lnTo>
                  <a:lnTo>
                    <a:pt x="1477" y="1210"/>
                  </a:lnTo>
                  <a:lnTo>
                    <a:pt x="1712" y="1075"/>
                  </a:lnTo>
                  <a:lnTo>
                    <a:pt x="2059" y="1275"/>
                  </a:lnTo>
                  <a:lnTo>
                    <a:pt x="1926" y="1352"/>
                  </a:lnTo>
                  <a:lnTo>
                    <a:pt x="2149" y="1480"/>
                  </a:lnTo>
                  <a:lnTo>
                    <a:pt x="2281" y="1404"/>
                  </a:lnTo>
                  <a:lnTo>
                    <a:pt x="2386" y="1464"/>
                  </a:lnTo>
                  <a:lnTo>
                    <a:pt x="2281" y="1674"/>
                  </a:lnTo>
                  <a:lnTo>
                    <a:pt x="2618" y="1868"/>
                  </a:lnTo>
                  <a:lnTo>
                    <a:pt x="3857" y="1868"/>
                  </a:lnTo>
                  <a:lnTo>
                    <a:pt x="620" y="0"/>
                  </a:lnTo>
                </a:path>
              </a:pathLst>
            </a:custGeom>
            <a:solidFill>
              <a:schemeClr val="accent3">
                <a:lumMod val="75000"/>
              </a:schemeClr>
            </a:solidFill>
            <a:ln>
              <a:noFill/>
            </a:ln>
            <a:effectLst/>
          </p:spPr>
          <p:txBody>
            <a:bodyPr wrap="none" anchor="ctr"/>
            <a:lstStyle/>
            <a:p>
              <a:endParaRPr lang="en-US" sz="3266" dirty="0">
                <a:latin typeface="Arial" panose="020B0604020202020204" pitchFamily="34" charset="0"/>
              </a:endParaRPr>
            </a:p>
          </p:txBody>
        </p:sp>
        <p:sp>
          <p:nvSpPr>
            <p:cNvPr id="100" name="Freeform 99">
              <a:extLst>
                <a:ext uri="{FF2B5EF4-FFF2-40B4-BE49-F238E27FC236}">
                  <a16:creationId xmlns:a16="http://schemas.microsoft.com/office/drawing/2014/main" id="{DEC4B06B-39EB-8C46-9872-80D9EE2A0507}"/>
                </a:ext>
              </a:extLst>
            </p:cNvPr>
            <p:cNvSpPr>
              <a:spLocks noChangeArrowheads="1"/>
            </p:cNvSpPr>
            <p:nvPr/>
          </p:nvSpPr>
          <p:spPr bwMode="auto">
            <a:xfrm>
              <a:off x="14498465" y="11998292"/>
              <a:ext cx="1123197" cy="885473"/>
            </a:xfrm>
            <a:custGeom>
              <a:avLst/>
              <a:gdLst>
                <a:gd name="connsiteX0" fmla="*/ 915800 w 1123197"/>
                <a:gd name="connsiteY0" fmla="*/ 602427 h 885473"/>
                <a:gd name="connsiteX1" fmla="*/ 1123197 w 1123197"/>
                <a:gd name="connsiteY1" fmla="*/ 719549 h 885473"/>
                <a:gd name="connsiteX2" fmla="*/ 1123197 w 1123197"/>
                <a:gd name="connsiteY2" fmla="*/ 885473 h 885473"/>
                <a:gd name="connsiteX3" fmla="*/ 915800 w 1123197"/>
                <a:gd name="connsiteY3" fmla="*/ 767130 h 885473"/>
                <a:gd name="connsiteX4" fmla="*/ 699681 w 1123197"/>
                <a:gd name="connsiteY4" fmla="*/ 402519 h 885473"/>
                <a:gd name="connsiteX5" fmla="*/ 836841 w 1123197"/>
                <a:gd name="connsiteY5" fmla="*/ 480989 h 885473"/>
                <a:gd name="connsiteX6" fmla="*/ 836841 w 1123197"/>
                <a:gd name="connsiteY6" fmla="*/ 647740 h 885473"/>
                <a:gd name="connsiteX7" fmla="*/ 699681 w 1123197"/>
                <a:gd name="connsiteY7" fmla="*/ 569269 h 885473"/>
                <a:gd name="connsiteX8" fmla="*/ 189103 w 1123197"/>
                <a:gd name="connsiteY8" fmla="*/ 180997 h 885473"/>
                <a:gd name="connsiteX9" fmla="*/ 423517 w 1123197"/>
                <a:gd name="connsiteY9" fmla="*/ 316016 h 885473"/>
                <a:gd name="connsiteX10" fmla="*/ 423517 w 1123197"/>
                <a:gd name="connsiteY10" fmla="*/ 482949 h 885473"/>
                <a:gd name="connsiteX11" fmla="*/ 189103 w 1123197"/>
                <a:gd name="connsiteY11" fmla="*/ 347929 h 885473"/>
                <a:gd name="connsiteX12" fmla="*/ 0 w 1123197"/>
                <a:gd name="connsiteY12" fmla="*/ 0 h 885473"/>
                <a:gd name="connsiteX13" fmla="*/ 91241 w 1123197"/>
                <a:gd name="connsiteY13" fmla="*/ 53534 h 885473"/>
                <a:gd name="connsiteX14" fmla="*/ 91241 w 1123197"/>
                <a:gd name="connsiteY14" fmla="*/ 220906 h 885473"/>
                <a:gd name="connsiteX15" fmla="*/ 0 w 1123197"/>
                <a:gd name="connsiteY15" fmla="*/ 167372 h 885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23197" h="885473">
                  <a:moveTo>
                    <a:pt x="915800" y="602427"/>
                  </a:moveTo>
                  <a:lnTo>
                    <a:pt x="1123197" y="719549"/>
                  </a:lnTo>
                  <a:lnTo>
                    <a:pt x="1123197" y="885473"/>
                  </a:lnTo>
                  <a:lnTo>
                    <a:pt x="915800" y="767130"/>
                  </a:lnTo>
                  <a:close/>
                  <a:moveTo>
                    <a:pt x="699681" y="402519"/>
                  </a:moveTo>
                  <a:lnTo>
                    <a:pt x="836841" y="480989"/>
                  </a:lnTo>
                  <a:lnTo>
                    <a:pt x="836841" y="647740"/>
                  </a:lnTo>
                  <a:lnTo>
                    <a:pt x="699681" y="569269"/>
                  </a:lnTo>
                  <a:close/>
                  <a:moveTo>
                    <a:pt x="189103" y="180997"/>
                  </a:moveTo>
                  <a:lnTo>
                    <a:pt x="423517" y="316016"/>
                  </a:lnTo>
                  <a:lnTo>
                    <a:pt x="423517" y="482949"/>
                  </a:lnTo>
                  <a:lnTo>
                    <a:pt x="189103" y="347929"/>
                  </a:lnTo>
                  <a:close/>
                  <a:moveTo>
                    <a:pt x="0" y="0"/>
                  </a:moveTo>
                  <a:lnTo>
                    <a:pt x="91241" y="53534"/>
                  </a:lnTo>
                  <a:lnTo>
                    <a:pt x="91241" y="220906"/>
                  </a:lnTo>
                  <a:lnTo>
                    <a:pt x="0" y="167372"/>
                  </a:lnTo>
                  <a:close/>
                </a:path>
              </a:pathLst>
            </a:custGeom>
            <a:solidFill>
              <a:schemeClr val="accent3">
                <a:lumMod val="60000"/>
                <a:lumOff val="40000"/>
              </a:schemeClr>
            </a:solidFill>
            <a:ln>
              <a:noFill/>
            </a:ln>
            <a:effectLst/>
          </p:spPr>
          <p:txBody>
            <a:bodyPr wrap="square" anchor="ctr">
              <a:noAutofit/>
            </a:bodyPr>
            <a:lstStyle/>
            <a:p>
              <a:endParaRPr lang="en-US" sz="3266" dirty="0">
                <a:latin typeface="Arial" panose="020B0604020202020204" pitchFamily="34" charset="0"/>
              </a:endParaRPr>
            </a:p>
          </p:txBody>
        </p:sp>
        <p:sp>
          <p:nvSpPr>
            <p:cNvPr id="67" name="Freeform 94">
              <a:extLst>
                <a:ext uri="{FF2B5EF4-FFF2-40B4-BE49-F238E27FC236}">
                  <a16:creationId xmlns:a16="http://schemas.microsoft.com/office/drawing/2014/main" id="{6AFC23F1-961F-6E4F-8836-C6EDE5A021EE}"/>
                </a:ext>
              </a:extLst>
            </p:cNvPr>
            <p:cNvSpPr>
              <a:spLocks noChangeArrowheads="1"/>
            </p:cNvSpPr>
            <p:nvPr/>
          </p:nvSpPr>
          <p:spPr bwMode="auto">
            <a:xfrm>
              <a:off x="14409317" y="11714636"/>
              <a:ext cx="1612780" cy="886083"/>
            </a:xfrm>
            <a:custGeom>
              <a:avLst/>
              <a:gdLst>
                <a:gd name="T0" fmla="*/ 2369 w 2632"/>
                <a:gd name="T1" fmla="*/ 1446 h 1447"/>
                <a:gd name="T2" fmla="*/ 0 w 2632"/>
                <a:gd name="T3" fmla="*/ 76 h 1447"/>
                <a:gd name="T4" fmla="*/ 131 w 2632"/>
                <a:gd name="T5" fmla="*/ 0 h 1447"/>
                <a:gd name="T6" fmla="*/ 2631 w 2632"/>
                <a:gd name="T7" fmla="*/ 1445 h 1447"/>
                <a:gd name="T8" fmla="*/ 2369 w 2632"/>
                <a:gd name="T9" fmla="*/ 1446 h 1447"/>
              </a:gdLst>
              <a:ahLst/>
              <a:cxnLst>
                <a:cxn ang="0">
                  <a:pos x="T0" y="T1"/>
                </a:cxn>
                <a:cxn ang="0">
                  <a:pos x="T2" y="T3"/>
                </a:cxn>
                <a:cxn ang="0">
                  <a:pos x="T4" y="T5"/>
                </a:cxn>
                <a:cxn ang="0">
                  <a:pos x="T6" y="T7"/>
                </a:cxn>
                <a:cxn ang="0">
                  <a:pos x="T8" y="T9"/>
                </a:cxn>
              </a:cxnLst>
              <a:rect l="0" t="0" r="r" b="b"/>
              <a:pathLst>
                <a:path w="2632" h="1447">
                  <a:moveTo>
                    <a:pt x="2369" y="1446"/>
                  </a:moveTo>
                  <a:lnTo>
                    <a:pt x="0" y="76"/>
                  </a:lnTo>
                  <a:lnTo>
                    <a:pt x="131" y="0"/>
                  </a:lnTo>
                  <a:lnTo>
                    <a:pt x="2631" y="1445"/>
                  </a:lnTo>
                  <a:lnTo>
                    <a:pt x="2369" y="1446"/>
                  </a:lnTo>
                </a:path>
              </a:pathLst>
            </a:custGeom>
            <a:solidFill>
              <a:schemeClr val="accent3"/>
            </a:solidFill>
            <a:ln>
              <a:noFill/>
            </a:ln>
            <a:effectLst/>
          </p:spPr>
          <p:txBody>
            <a:bodyPr wrap="none" anchor="ctr"/>
            <a:lstStyle/>
            <a:p>
              <a:endParaRPr lang="en-US" sz="3266" dirty="0">
                <a:latin typeface="Arial" panose="020B0604020202020204" pitchFamily="34" charset="0"/>
              </a:endParaRPr>
            </a:p>
          </p:txBody>
        </p:sp>
        <p:sp>
          <p:nvSpPr>
            <p:cNvPr id="68" name="Freeform 95">
              <a:extLst>
                <a:ext uri="{FF2B5EF4-FFF2-40B4-BE49-F238E27FC236}">
                  <a16:creationId xmlns:a16="http://schemas.microsoft.com/office/drawing/2014/main" id="{03EDEA1E-1C9F-0A42-8D56-29199F867333}"/>
                </a:ext>
              </a:extLst>
            </p:cNvPr>
            <p:cNvSpPr>
              <a:spLocks noChangeArrowheads="1"/>
            </p:cNvSpPr>
            <p:nvPr/>
          </p:nvSpPr>
          <p:spPr bwMode="auto">
            <a:xfrm>
              <a:off x="14409317" y="11714636"/>
              <a:ext cx="1612780" cy="886083"/>
            </a:xfrm>
            <a:custGeom>
              <a:avLst/>
              <a:gdLst>
                <a:gd name="T0" fmla="*/ 131 w 2632"/>
                <a:gd name="T1" fmla="*/ 66 h 1446"/>
                <a:gd name="T2" fmla="*/ 2518 w 2632"/>
                <a:gd name="T3" fmla="*/ 1445 h 1446"/>
                <a:gd name="T4" fmla="*/ 2631 w 2632"/>
                <a:gd name="T5" fmla="*/ 1445 h 1446"/>
                <a:gd name="T6" fmla="*/ 131 w 2632"/>
                <a:gd name="T7" fmla="*/ 0 h 1446"/>
                <a:gd name="T8" fmla="*/ 0 w 2632"/>
                <a:gd name="T9" fmla="*/ 76 h 1446"/>
                <a:gd name="T10" fmla="*/ 57 w 2632"/>
                <a:gd name="T11" fmla="*/ 109 h 1446"/>
                <a:gd name="T12" fmla="*/ 131 w 2632"/>
                <a:gd name="T13" fmla="*/ 66 h 1446"/>
              </a:gdLst>
              <a:ahLst/>
              <a:cxnLst>
                <a:cxn ang="0">
                  <a:pos x="T0" y="T1"/>
                </a:cxn>
                <a:cxn ang="0">
                  <a:pos x="T2" y="T3"/>
                </a:cxn>
                <a:cxn ang="0">
                  <a:pos x="T4" y="T5"/>
                </a:cxn>
                <a:cxn ang="0">
                  <a:pos x="T6" y="T7"/>
                </a:cxn>
                <a:cxn ang="0">
                  <a:pos x="T8" y="T9"/>
                </a:cxn>
                <a:cxn ang="0">
                  <a:pos x="T10" y="T11"/>
                </a:cxn>
                <a:cxn ang="0">
                  <a:pos x="T12" y="T13"/>
                </a:cxn>
              </a:cxnLst>
              <a:rect l="0" t="0" r="r" b="b"/>
              <a:pathLst>
                <a:path w="2632" h="1446">
                  <a:moveTo>
                    <a:pt x="131" y="66"/>
                  </a:moveTo>
                  <a:lnTo>
                    <a:pt x="2518" y="1445"/>
                  </a:lnTo>
                  <a:lnTo>
                    <a:pt x="2631" y="1445"/>
                  </a:lnTo>
                  <a:lnTo>
                    <a:pt x="131" y="0"/>
                  </a:lnTo>
                  <a:lnTo>
                    <a:pt x="0" y="76"/>
                  </a:lnTo>
                  <a:lnTo>
                    <a:pt x="57" y="109"/>
                  </a:lnTo>
                  <a:lnTo>
                    <a:pt x="131" y="66"/>
                  </a:lnTo>
                </a:path>
              </a:pathLst>
            </a:custGeom>
            <a:solidFill>
              <a:schemeClr val="accent3">
                <a:lumMod val="60000"/>
                <a:lumOff val="40000"/>
              </a:schemeClr>
            </a:solidFill>
            <a:ln>
              <a:noFill/>
            </a:ln>
            <a:effectLst/>
          </p:spPr>
          <p:txBody>
            <a:bodyPr wrap="none" anchor="ctr"/>
            <a:lstStyle/>
            <a:p>
              <a:endParaRPr lang="en-US" sz="3266" dirty="0">
                <a:latin typeface="Arial" panose="020B0604020202020204" pitchFamily="34" charset="0"/>
              </a:endParaRPr>
            </a:p>
          </p:txBody>
        </p:sp>
        <p:sp>
          <p:nvSpPr>
            <p:cNvPr id="101" name="Freeform 100">
              <a:extLst>
                <a:ext uri="{FF2B5EF4-FFF2-40B4-BE49-F238E27FC236}">
                  <a16:creationId xmlns:a16="http://schemas.microsoft.com/office/drawing/2014/main" id="{E92C9F8C-7BAB-9447-86C8-27A67038A3F8}"/>
                </a:ext>
              </a:extLst>
            </p:cNvPr>
            <p:cNvSpPr>
              <a:spLocks noChangeArrowheads="1"/>
            </p:cNvSpPr>
            <p:nvPr/>
          </p:nvSpPr>
          <p:spPr bwMode="auto">
            <a:xfrm>
              <a:off x="14017601" y="11790277"/>
              <a:ext cx="407313" cy="274934"/>
            </a:xfrm>
            <a:custGeom>
              <a:avLst/>
              <a:gdLst>
                <a:gd name="connsiteX0" fmla="*/ 0 w 407313"/>
                <a:gd name="connsiteY0" fmla="*/ 0 h 274934"/>
                <a:gd name="connsiteX1" fmla="*/ 164173 w 407313"/>
                <a:gd name="connsiteY1" fmla="*/ 94508 h 274934"/>
                <a:gd name="connsiteX2" fmla="*/ 164173 w 407313"/>
                <a:gd name="connsiteY2" fmla="*/ 94662 h 274934"/>
                <a:gd name="connsiteX3" fmla="*/ 407313 w 407313"/>
                <a:gd name="connsiteY3" fmla="*/ 107480 h 274934"/>
                <a:gd name="connsiteX4" fmla="*/ 407313 w 407313"/>
                <a:gd name="connsiteY4" fmla="*/ 274934 h 274934"/>
                <a:gd name="connsiteX5" fmla="*/ 162090 w 407313"/>
                <a:gd name="connsiteY5" fmla="*/ 262006 h 274934"/>
                <a:gd name="connsiteX6" fmla="*/ 162090 w 407313"/>
                <a:gd name="connsiteY6" fmla="*/ 260231 h 274934"/>
                <a:gd name="connsiteX7" fmla="*/ 0 w 407313"/>
                <a:gd name="connsiteY7" fmla="*/ 166923 h 27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313" h="274934">
                  <a:moveTo>
                    <a:pt x="0" y="0"/>
                  </a:moveTo>
                  <a:lnTo>
                    <a:pt x="164173" y="94508"/>
                  </a:lnTo>
                  <a:lnTo>
                    <a:pt x="164173" y="94662"/>
                  </a:lnTo>
                  <a:lnTo>
                    <a:pt x="407313" y="107480"/>
                  </a:lnTo>
                  <a:lnTo>
                    <a:pt x="407313" y="274934"/>
                  </a:lnTo>
                  <a:lnTo>
                    <a:pt x="162090" y="262006"/>
                  </a:lnTo>
                  <a:lnTo>
                    <a:pt x="162090" y="260231"/>
                  </a:lnTo>
                  <a:lnTo>
                    <a:pt x="0" y="166923"/>
                  </a:lnTo>
                  <a:close/>
                </a:path>
              </a:pathLst>
            </a:custGeom>
            <a:solidFill>
              <a:schemeClr val="accent3"/>
            </a:solidFill>
            <a:ln>
              <a:noFill/>
            </a:ln>
            <a:effectLst/>
          </p:spPr>
          <p:txBody>
            <a:bodyPr wrap="square" anchor="ctr">
              <a:noAutofit/>
            </a:bodyPr>
            <a:lstStyle/>
            <a:p>
              <a:endParaRPr lang="en-US" sz="3266" dirty="0">
                <a:latin typeface="Arial" panose="020B0604020202020204" pitchFamily="34" charset="0"/>
              </a:endParaRPr>
            </a:p>
          </p:txBody>
        </p:sp>
        <p:sp>
          <p:nvSpPr>
            <p:cNvPr id="70" name="Freeform 69">
              <a:extLst>
                <a:ext uri="{FF2B5EF4-FFF2-40B4-BE49-F238E27FC236}">
                  <a16:creationId xmlns:a16="http://schemas.microsoft.com/office/drawing/2014/main" id="{9C31AC91-D1D1-E942-9ED9-B1A5F3D666B6}"/>
                </a:ext>
              </a:extLst>
            </p:cNvPr>
            <p:cNvSpPr>
              <a:spLocks noChangeArrowheads="1"/>
            </p:cNvSpPr>
            <p:nvPr/>
          </p:nvSpPr>
          <p:spPr bwMode="auto">
            <a:xfrm>
              <a:off x="14590314" y="11992888"/>
              <a:ext cx="1790466" cy="890874"/>
            </a:xfrm>
            <a:custGeom>
              <a:avLst/>
              <a:gdLst>
                <a:gd name="connsiteX0" fmla="*/ 1100276 w 1908989"/>
                <a:gd name="connsiteY0" fmla="*/ 771922 h 949847"/>
                <a:gd name="connsiteX1" fmla="*/ 1908989 w 1908989"/>
                <a:gd name="connsiteY1" fmla="*/ 771922 h 949847"/>
                <a:gd name="connsiteX2" fmla="*/ 1908989 w 1908989"/>
                <a:gd name="connsiteY2" fmla="*/ 949847 h 949847"/>
                <a:gd name="connsiteX3" fmla="*/ 1100276 w 1908989"/>
                <a:gd name="connsiteY3" fmla="*/ 949847 h 949847"/>
                <a:gd name="connsiteX4" fmla="*/ 877844 w 1908989"/>
                <a:gd name="connsiteY4" fmla="*/ 469490 h 949847"/>
                <a:gd name="connsiteX5" fmla="*/ 877844 w 1908989"/>
                <a:gd name="connsiteY5" fmla="*/ 646832 h 949847"/>
                <a:gd name="connsiteX6" fmla="*/ 792085 w 1908989"/>
                <a:gd name="connsiteY6" fmla="*/ 696383 h 949847"/>
                <a:gd name="connsiteX7" fmla="*/ 792085 w 1908989"/>
                <a:gd name="connsiteY7" fmla="*/ 519041 h 949847"/>
                <a:gd name="connsiteX8" fmla="*/ 509156 w 1908989"/>
                <a:gd name="connsiteY8" fmla="*/ 253468 h 949847"/>
                <a:gd name="connsiteX9" fmla="*/ 509156 w 1908989"/>
                <a:gd name="connsiteY9" fmla="*/ 432046 h 949847"/>
                <a:gd name="connsiteX10" fmla="*/ 354279 w 1908989"/>
                <a:gd name="connsiteY10" fmla="*/ 520678 h 949847"/>
                <a:gd name="connsiteX11" fmla="*/ 354279 w 1908989"/>
                <a:gd name="connsiteY11" fmla="*/ 342100 h 949847"/>
                <a:gd name="connsiteX12" fmla="*/ 105918 w 1908989"/>
                <a:gd name="connsiteY12" fmla="*/ 0 h 949847"/>
                <a:gd name="connsiteX13" fmla="*/ 105918 w 1908989"/>
                <a:gd name="connsiteY13" fmla="*/ 177181 h 949847"/>
                <a:gd name="connsiteX14" fmla="*/ 0 w 1908989"/>
                <a:gd name="connsiteY14" fmla="*/ 238413 h 949847"/>
                <a:gd name="connsiteX15" fmla="*/ 0 w 1908989"/>
                <a:gd name="connsiteY15" fmla="*/ 61232 h 949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08989" h="949847">
                  <a:moveTo>
                    <a:pt x="1100276" y="771922"/>
                  </a:moveTo>
                  <a:lnTo>
                    <a:pt x="1908989" y="771922"/>
                  </a:lnTo>
                  <a:lnTo>
                    <a:pt x="1908989" y="949847"/>
                  </a:lnTo>
                  <a:lnTo>
                    <a:pt x="1100276" y="949847"/>
                  </a:lnTo>
                  <a:close/>
                  <a:moveTo>
                    <a:pt x="877844" y="469490"/>
                  </a:moveTo>
                  <a:lnTo>
                    <a:pt x="877844" y="646832"/>
                  </a:lnTo>
                  <a:lnTo>
                    <a:pt x="792085" y="696383"/>
                  </a:lnTo>
                  <a:lnTo>
                    <a:pt x="792085" y="519041"/>
                  </a:lnTo>
                  <a:close/>
                  <a:moveTo>
                    <a:pt x="509156" y="253468"/>
                  </a:moveTo>
                  <a:lnTo>
                    <a:pt x="509156" y="432046"/>
                  </a:lnTo>
                  <a:lnTo>
                    <a:pt x="354279" y="520678"/>
                  </a:lnTo>
                  <a:lnTo>
                    <a:pt x="354279" y="342100"/>
                  </a:lnTo>
                  <a:close/>
                  <a:moveTo>
                    <a:pt x="105918" y="0"/>
                  </a:moveTo>
                  <a:lnTo>
                    <a:pt x="105918" y="177181"/>
                  </a:lnTo>
                  <a:lnTo>
                    <a:pt x="0" y="238413"/>
                  </a:lnTo>
                  <a:lnTo>
                    <a:pt x="0" y="61232"/>
                  </a:lnTo>
                  <a:close/>
                </a:path>
              </a:pathLst>
            </a:custGeom>
            <a:solidFill>
              <a:schemeClr val="accent3"/>
            </a:solidFill>
            <a:ln>
              <a:noFill/>
            </a:ln>
            <a:effectLst/>
          </p:spPr>
          <p:txBody>
            <a:bodyPr wrap="square" anchor="ctr">
              <a:noAutofit/>
            </a:bodyPr>
            <a:lstStyle/>
            <a:p>
              <a:endParaRPr lang="en-US" sz="3266" dirty="0">
                <a:latin typeface="Arial" panose="020B0604020202020204" pitchFamily="34" charset="0"/>
              </a:endParaRPr>
            </a:p>
          </p:txBody>
        </p:sp>
        <p:sp>
          <p:nvSpPr>
            <p:cNvPr id="71" name="Freeform 98">
              <a:extLst>
                <a:ext uri="{FF2B5EF4-FFF2-40B4-BE49-F238E27FC236}">
                  <a16:creationId xmlns:a16="http://schemas.microsoft.com/office/drawing/2014/main" id="{C0D00715-639C-6E48-8C12-B83F8DB6A40E}"/>
                </a:ext>
              </a:extLst>
            </p:cNvPr>
            <p:cNvSpPr>
              <a:spLocks noChangeArrowheads="1"/>
            </p:cNvSpPr>
            <p:nvPr/>
          </p:nvSpPr>
          <p:spPr bwMode="auto">
            <a:xfrm>
              <a:off x="13542143" y="10871776"/>
              <a:ext cx="837457" cy="475459"/>
            </a:xfrm>
            <a:custGeom>
              <a:avLst/>
              <a:gdLst>
                <a:gd name="T0" fmla="*/ 983 w 1366"/>
                <a:gd name="T1" fmla="*/ 224 h 777"/>
                <a:gd name="T2" fmla="*/ 983 w 1366"/>
                <a:gd name="T3" fmla="*/ 224 h 777"/>
                <a:gd name="T4" fmla="*/ 0 w 1366"/>
                <a:gd name="T5" fmla="*/ 19 h 777"/>
                <a:gd name="T6" fmla="*/ 0 w 1366"/>
                <a:gd name="T7" fmla="*/ 123 h 777"/>
                <a:gd name="T8" fmla="*/ 0 w 1366"/>
                <a:gd name="T9" fmla="*/ 123 h 777"/>
                <a:gd name="T10" fmla="*/ 983 w 1366"/>
                <a:gd name="T11" fmla="*/ 327 h 777"/>
                <a:gd name="T12" fmla="*/ 983 w 1366"/>
                <a:gd name="T13" fmla="*/ 327 h 777"/>
                <a:gd name="T14" fmla="*/ 1339 w 1366"/>
                <a:gd name="T15" fmla="*/ 776 h 777"/>
                <a:gd name="T16" fmla="*/ 1339 w 1366"/>
                <a:gd name="T17" fmla="*/ 776 h 777"/>
                <a:gd name="T18" fmla="*/ 983 w 1366"/>
                <a:gd name="T19" fmla="*/ 224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6" h="777">
                  <a:moveTo>
                    <a:pt x="983" y="224"/>
                  </a:moveTo>
                  <a:lnTo>
                    <a:pt x="983" y="224"/>
                  </a:lnTo>
                  <a:cubicBezTo>
                    <a:pt x="714" y="68"/>
                    <a:pt x="351" y="0"/>
                    <a:pt x="0" y="19"/>
                  </a:cubicBezTo>
                  <a:lnTo>
                    <a:pt x="0" y="123"/>
                  </a:lnTo>
                  <a:lnTo>
                    <a:pt x="0" y="123"/>
                  </a:lnTo>
                  <a:cubicBezTo>
                    <a:pt x="351" y="104"/>
                    <a:pt x="714" y="172"/>
                    <a:pt x="983" y="327"/>
                  </a:cubicBezTo>
                  <a:lnTo>
                    <a:pt x="983" y="327"/>
                  </a:lnTo>
                  <a:cubicBezTo>
                    <a:pt x="1200" y="453"/>
                    <a:pt x="1319" y="613"/>
                    <a:pt x="1339" y="776"/>
                  </a:cubicBezTo>
                  <a:lnTo>
                    <a:pt x="1339" y="776"/>
                  </a:lnTo>
                  <a:cubicBezTo>
                    <a:pt x="1365" y="578"/>
                    <a:pt x="1246" y="375"/>
                    <a:pt x="983" y="224"/>
                  </a:cubicBezTo>
                </a:path>
              </a:pathLst>
            </a:custGeom>
            <a:solidFill>
              <a:schemeClr val="accent3">
                <a:lumMod val="20000"/>
                <a:lumOff val="80000"/>
              </a:schemeClr>
            </a:solidFill>
            <a:ln>
              <a:noFill/>
            </a:ln>
            <a:effectLst/>
          </p:spPr>
          <p:txBody>
            <a:bodyPr wrap="none" anchor="ctr"/>
            <a:lstStyle/>
            <a:p>
              <a:endParaRPr lang="en-US" sz="3266" dirty="0">
                <a:latin typeface="Arial" panose="020B0604020202020204" pitchFamily="34" charset="0"/>
              </a:endParaRPr>
            </a:p>
          </p:txBody>
        </p:sp>
        <p:sp>
          <p:nvSpPr>
            <p:cNvPr id="72" name="Freeform 99">
              <a:extLst>
                <a:ext uri="{FF2B5EF4-FFF2-40B4-BE49-F238E27FC236}">
                  <a16:creationId xmlns:a16="http://schemas.microsoft.com/office/drawing/2014/main" id="{97578ACA-4F76-EB45-A2E4-419DD38E076F}"/>
                </a:ext>
              </a:extLst>
            </p:cNvPr>
            <p:cNvSpPr>
              <a:spLocks noChangeArrowheads="1"/>
            </p:cNvSpPr>
            <p:nvPr/>
          </p:nvSpPr>
          <p:spPr bwMode="auto">
            <a:xfrm>
              <a:off x="21049540" y="6257657"/>
              <a:ext cx="1639794" cy="953622"/>
            </a:xfrm>
            <a:custGeom>
              <a:avLst/>
              <a:gdLst>
                <a:gd name="T0" fmla="*/ 1172 w 2676"/>
                <a:gd name="T1" fmla="*/ 1502 h 1555"/>
                <a:gd name="T2" fmla="*/ 91 w 2676"/>
                <a:gd name="T3" fmla="*/ 873 h 1555"/>
                <a:gd name="T4" fmla="*/ 91 w 2676"/>
                <a:gd name="T5" fmla="*/ 873 h 1555"/>
                <a:gd name="T6" fmla="*/ 116 w 2676"/>
                <a:gd name="T7" fmla="*/ 668 h 1555"/>
                <a:gd name="T8" fmla="*/ 1147 w 2676"/>
                <a:gd name="T9" fmla="*/ 67 h 1555"/>
                <a:gd name="T10" fmla="*/ 1147 w 2676"/>
                <a:gd name="T11" fmla="*/ 67 h 1555"/>
                <a:gd name="T12" fmla="*/ 1503 w 2676"/>
                <a:gd name="T13" fmla="*/ 53 h 1555"/>
                <a:gd name="T14" fmla="*/ 2584 w 2676"/>
                <a:gd name="T15" fmla="*/ 681 h 1555"/>
                <a:gd name="T16" fmla="*/ 2584 w 2676"/>
                <a:gd name="T17" fmla="*/ 681 h 1555"/>
                <a:gd name="T18" fmla="*/ 2558 w 2676"/>
                <a:gd name="T19" fmla="*/ 887 h 1555"/>
                <a:gd name="T20" fmla="*/ 1528 w 2676"/>
                <a:gd name="T21" fmla="*/ 1488 h 1555"/>
                <a:gd name="T22" fmla="*/ 1528 w 2676"/>
                <a:gd name="T23" fmla="*/ 1488 h 1555"/>
                <a:gd name="T24" fmla="*/ 1172 w 2676"/>
                <a:gd name="T25" fmla="*/ 1502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76" h="1555">
                  <a:moveTo>
                    <a:pt x="1172" y="1502"/>
                  </a:moveTo>
                  <a:lnTo>
                    <a:pt x="91" y="873"/>
                  </a:lnTo>
                  <a:lnTo>
                    <a:pt x="91" y="873"/>
                  </a:lnTo>
                  <a:cubicBezTo>
                    <a:pt x="0" y="820"/>
                    <a:pt x="11" y="728"/>
                    <a:pt x="116" y="668"/>
                  </a:cubicBezTo>
                  <a:lnTo>
                    <a:pt x="1147" y="67"/>
                  </a:lnTo>
                  <a:lnTo>
                    <a:pt x="1147" y="67"/>
                  </a:lnTo>
                  <a:cubicBezTo>
                    <a:pt x="1252" y="6"/>
                    <a:pt x="1412" y="0"/>
                    <a:pt x="1503" y="53"/>
                  </a:cubicBezTo>
                  <a:lnTo>
                    <a:pt x="2584" y="681"/>
                  </a:lnTo>
                  <a:lnTo>
                    <a:pt x="2584" y="681"/>
                  </a:lnTo>
                  <a:cubicBezTo>
                    <a:pt x="2675" y="734"/>
                    <a:pt x="2664" y="826"/>
                    <a:pt x="2558" y="887"/>
                  </a:cubicBezTo>
                  <a:lnTo>
                    <a:pt x="1528" y="1488"/>
                  </a:lnTo>
                  <a:lnTo>
                    <a:pt x="1528" y="1488"/>
                  </a:lnTo>
                  <a:cubicBezTo>
                    <a:pt x="1423" y="1548"/>
                    <a:pt x="1263" y="1554"/>
                    <a:pt x="1172" y="1502"/>
                  </a:cubicBezTo>
                </a:path>
              </a:pathLst>
            </a:custGeom>
            <a:solidFill>
              <a:schemeClr val="bg1">
                <a:lumMod val="95000"/>
              </a:schemeClr>
            </a:solidFill>
            <a:ln>
              <a:noFill/>
            </a:ln>
            <a:effectLst/>
          </p:spPr>
          <p:txBody>
            <a:bodyPr wrap="none" anchor="ctr"/>
            <a:lstStyle/>
            <a:p>
              <a:endParaRPr lang="en-US" sz="3266" dirty="0">
                <a:latin typeface="Arial" panose="020B0604020202020204" pitchFamily="34" charset="0"/>
              </a:endParaRPr>
            </a:p>
          </p:txBody>
        </p:sp>
        <p:sp>
          <p:nvSpPr>
            <p:cNvPr id="73" name="Freeform 100">
              <a:extLst>
                <a:ext uri="{FF2B5EF4-FFF2-40B4-BE49-F238E27FC236}">
                  <a16:creationId xmlns:a16="http://schemas.microsoft.com/office/drawing/2014/main" id="{3683CD18-284F-8C4F-ADA0-3CB17F9D7ECF}"/>
                </a:ext>
              </a:extLst>
            </p:cNvPr>
            <p:cNvSpPr>
              <a:spLocks noChangeArrowheads="1"/>
            </p:cNvSpPr>
            <p:nvPr/>
          </p:nvSpPr>
          <p:spPr bwMode="auto">
            <a:xfrm>
              <a:off x="20898258" y="5782199"/>
              <a:ext cx="1936956" cy="783428"/>
            </a:xfrm>
            <a:custGeom>
              <a:avLst/>
              <a:gdLst>
                <a:gd name="T0" fmla="*/ 3157 w 3163"/>
                <a:gd name="T1" fmla="*/ 326 h 1280"/>
                <a:gd name="T2" fmla="*/ 3157 w 3163"/>
                <a:gd name="T3" fmla="*/ 326 h 1280"/>
                <a:gd name="T4" fmla="*/ 3157 w 3163"/>
                <a:gd name="T5" fmla="*/ 65 h 1280"/>
                <a:gd name="T6" fmla="*/ 1771 w 3163"/>
                <a:gd name="T7" fmla="*/ 64 h 1280"/>
                <a:gd name="T8" fmla="*/ 1780 w 3163"/>
                <a:gd name="T9" fmla="*/ 64 h 1280"/>
                <a:gd name="T10" fmla="*/ 1780 w 3163"/>
                <a:gd name="T11" fmla="*/ 64 h 1280"/>
                <a:gd name="T12" fmla="*/ 1351 w 3163"/>
                <a:gd name="T13" fmla="*/ 81 h 1280"/>
                <a:gd name="T14" fmla="*/ 1392 w 3163"/>
                <a:gd name="T15" fmla="*/ 64 h 1280"/>
                <a:gd name="T16" fmla="*/ 4 w 3163"/>
                <a:gd name="T17" fmla="*/ 64 h 1280"/>
                <a:gd name="T18" fmla="*/ 4 w 3163"/>
                <a:gd name="T19" fmla="*/ 342 h 1280"/>
                <a:gd name="T20" fmla="*/ 4 w 3163"/>
                <a:gd name="T21" fmla="*/ 342 h 1280"/>
                <a:gd name="T22" fmla="*/ 78 w 3163"/>
                <a:gd name="T23" fmla="*/ 457 h 1280"/>
                <a:gd name="T24" fmla="*/ 1381 w 3163"/>
                <a:gd name="T25" fmla="*/ 1215 h 1280"/>
                <a:gd name="T26" fmla="*/ 1381 w 3163"/>
                <a:gd name="T27" fmla="*/ 1215 h 1280"/>
                <a:gd name="T28" fmla="*/ 1810 w 3163"/>
                <a:gd name="T29" fmla="*/ 1198 h 1280"/>
                <a:gd name="T30" fmla="*/ 3053 w 3163"/>
                <a:gd name="T31" fmla="*/ 474 h 1280"/>
                <a:gd name="T32" fmla="*/ 3053 w 3163"/>
                <a:gd name="T33" fmla="*/ 474 h 1280"/>
                <a:gd name="T34" fmla="*/ 3157 w 3163"/>
                <a:gd name="T35" fmla="*/ 326 h 1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63" h="1280">
                  <a:moveTo>
                    <a:pt x="3157" y="326"/>
                  </a:moveTo>
                  <a:lnTo>
                    <a:pt x="3157" y="326"/>
                  </a:lnTo>
                  <a:lnTo>
                    <a:pt x="3157" y="65"/>
                  </a:lnTo>
                  <a:lnTo>
                    <a:pt x="1771" y="64"/>
                  </a:lnTo>
                  <a:lnTo>
                    <a:pt x="1780" y="64"/>
                  </a:lnTo>
                  <a:lnTo>
                    <a:pt x="1780" y="64"/>
                  </a:lnTo>
                  <a:cubicBezTo>
                    <a:pt x="1670" y="0"/>
                    <a:pt x="1478" y="8"/>
                    <a:pt x="1351" y="81"/>
                  </a:cubicBezTo>
                  <a:lnTo>
                    <a:pt x="1392" y="64"/>
                  </a:lnTo>
                  <a:lnTo>
                    <a:pt x="4" y="64"/>
                  </a:lnTo>
                  <a:lnTo>
                    <a:pt x="4" y="342"/>
                  </a:lnTo>
                  <a:lnTo>
                    <a:pt x="4" y="342"/>
                  </a:lnTo>
                  <a:cubicBezTo>
                    <a:pt x="0" y="385"/>
                    <a:pt x="25" y="427"/>
                    <a:pt x="78" y="457"/>
                  </a:cubicBezTo>
                  <a:lnTo>
                    <a:pt x="1381" y="1215"/>
                  </a:lnTo>
                  <a:lnTo>
                    <a:pt x="1381" y="1215"/>
                  </a:lnTo>
                  <a:cubicBezTo>
                    <a:pt x="1491" y="1279"/>
                    <a:pt x="1683" y="1271"/>
                    <a:pt x="1810" y="1198"/>
                  </a:cubicBezTo>
                  <a:lnTo>
                    <a:pt x="3053" y="474"/>
                  </a:lnTo>
                  <a:lnTo>
                    <a:pt x="3053" y="474"/>
                  </a:lnTo>
                  <a:cubicBezTo>
                    <a:pt x="3126" y="431"/>
                    <a:pt x="3162" y="377"/>
                    <a:pt x="3157" y="326"/>
                  </a:cubicBezTo>
                </a:path>
              </a:pathLst>
            </a:custGeom>
            <a:solidFill>
              <a:schemeClr val="accent4">
                <a:lumMod val="50000"/>
              </a:schemeClr>
            </a:solidFill>
            <a:ln>
              <a:noFill/>
            </a:ln>
            <a:effectLst/>
          </p:spPr>
          <p:txBody>
            <a:bodyPr wrap="none" anchor="ctr"/>
            <a:lstStyle/>
            <a:p>
              <a:endParaRPr lang="en-US" sz="3266" dirty="0">
                <a:latin typeface="Arial" panose="020B0604020202020204" pitchFamily="34" charset="0"/>
              </a:endParaRPr>
            </a:p>
          </p:txBody>
        </p:sp>
        <p:sp>
          <p:nvSpPr>
            <p:cNvPr id="74" name="Freeform 73">
              <a:extLst>
                <a:ext uri="{FF2B5EF4-FFF2-40B4-BE49-F238E27FC236}">
                  <a16:creationId xmlns:a16="http://schemas.microsoft.com/office/drawing/2014/main" id="{15DF3287-9A55-5642-B3AF-3EB405752D71}"/>
                </a:ext>
              </a:extLst>
            </p:cNvPr>
            <p:cNvSpPr>
              <a:spLocks noChangeArrowheads="1"/>
            </p:cNvSpPr>
            <p:nvPr/>
          </p:nvSpPr>
          <p:spPr bwMode="auto">
            <a:xfrm>
              <a:off x="20900471" y="5795708"/>
              <a:ext cx="967003" cy="757391"/>
            </a:xfrm>
            <a:custGeom>
              <a:avLst/>
              <a:gdLst>
                <a:gd name="connsiteX0" fmla="*/ 1031015 w 1031015"/>
                <a:gd name="connsiteY0" fmla="*/ 0 h 807528"/>
                <a:gd name="connsiteX1" fmla="*/ 1030361 w 1031015"/>
                <a:gd name="connsiteY1" fmla="*/ 807406 h 807528"/>
                <a:gd name="connsiteX2" fmla="*/ 900291 w 1031015"/>
                <a:gd name="connsiteY2" fmla="*/ 779339 h 807528"/>
                <a:gd name="connsiteX3" fmla="*/ 64619 w 1031015"/>
                <a:gd name="connsiteY3" fmla="*/ 293875 h 807528"/>
                <a:gd name="connsiteX4" fmla="*/ 48953 w 1031015"/>
                <a:gd name="connsiteY4" fmla="*/ 284901 h 807528"/>
                <a:gd name="connsiteX5" fmla="*/ 273 w 1031015"/>
                <a:gd name="connsiteY5" fmla="*/ 209961 h 807528"/>
                <a:gd name="connsiteX6" fmla="*/ 273 w 1031015"/>
                <a:gd name="connsiteY6" fmla="*/ 209593 h 807528"/>
                <a:gd name="connsiteX7" fmla="*/ 255 w 1031015"/>
                <a:gd name="connsiteY7" fmla="*/ 209521 h 807528"/>
                <a:gd name="connsiteX8" fmla="*/ 255 w 1031015"/>
                <a:gd name="connsiteY8" fmla="*/ 28067 h 807528"/>
                <a:gd name="connsiteX9" fmla="*/ 907481 w 1031015"/>
                <a:gd name="connsiteY9" fmla="*/ 28067 h 807528"/>
                <a:gd name="connsiteX10" fmla="*/ 880683 w 1031015"/>
                <a:gd name="connsiteY10" fmla="*/ 39163 h 807528"/>
                <a:gd name="connsiteX11" fmla="*/ 1031015 w 1031015"/>
                <a:gd name="connsiteY11" fmla="*/ 0 h 80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1015" h="807528">
                  <a:moveTo>
                    <a:pt x="1031015" y="0"/>
                  </a:moveTo>
                  <a:lnTo>
                    <a:pt x="1030361" y="807406"/>
                  </a:lnTo>
                  <a:cubicBezTo>
                    <a:pt x="981993" y="808712"/>
                    <a:pt x="934933" y="799574"/>
                    <a:pt x="900291" y="779339"/>
                  </a:cubicBezTo>
                  <a:lnTo>
                    <a:pt x="64619" y="293875"/>
                  </a:lnTo>
                  <a:lnTo>
                    <a:pt x="48953" y="284901"/>
                  </a:lnTo>
                  <a:cubicBezTo>
                    <a:pt x="14088" y="265352"/>
                    <a:pt x="-2358" y="237982"/>
                    <a:pt x="273" y="209961"/>
                  </a:cubicBezTo>
                  <a:lnTo>
                    <a:pt x="273" y="209593"/>
                  </a:lnTo>
                  <a:lnTo>
                    <a:pt x="255" y="209521"/>
                  </a:lnTo>
                  <a:lnTo>
                    <a:pt x="255" y="28067"/>
                  </a:lnTo>
                  <a:lnTo>
                    <a:pt x="907481" y="28067"/>
                  </a:lnTo>
                  <a:lnTo>
                    <a:pt x="880683" y="39163"/>
                  </a:lnTo>
                  <a:cubicBezTo>
                    <a:pt x="923167" y="14360"/>
                    <a:pt x="978725" y="1306"/>
                    <a:pt x="1031015" y="0"/>
                  </a:cubicBezTo>
                  <a:close/>
                </a:path>
              </a:pathLst>
            </a:custGeom>
            <a:solidFill>
              <a:schemeClr val="accent4">
                <a:lumMod val="75000"/>
              </a:schemeClr>
            </a:solidFill>
            <a:ln>
              <a:noFill/>
            </a:ln>
            <a:effectLst/>
          </p:spPr>
          <p:txBody>
            <a:bodyPr wrap="square" anchor="ctr">
              <a:noAutofit/>
            </a:bodyPr>
            <a:lstStyle/>
            <a:p>
              <a:endParaRPr lang="en-US" sz="3266" dirty="0">
                <a:latin typeface="Arial" panose="020B0604020202020204" pitchFamily="34" charset="0"/>
              </a:endParaRPr>
            </a:p>
          </p:txBody>
        </p:sp>
        <p:sp>
          <p:nvSpPr>
            <p:cNvPr id="75" name="Freeform 103">
              <a:extLst>
                <a:ext uri="{FF2B5EF4-FFF2-40B4-BE49-F238E27FC236}">
                  <a16:creationId xmlns:a16="http://schemas.microsoft.com/office/drawing/2014/main" id="{177B677A-D7D1-0148-A6DA-63A131A60FA4}"/>
                </a:ext>
              </a:extLst>
            </p:cNvPr>
            <p:cNvSpPr>
              <a:spLocks noChangeArrowheads="1"/>
            </p:cNvSpPr>
            <p:nvPr/>
          </p:nvSpPr>
          <p:spPr bwMode="auto">
            <a:xfrm>
              <a:off x="21762730" y="6308988"/>
              <a:ext cx="210715" cy="251236"/>
            </a:xfrm>
            <a:custGeom>
              <a:avLst/>
              <a:gdLst>
                <a:gd name="T0" fmla="*/ 0 w 344"/>
                <a:gd name="T1" fmla="*/ 369 h 411"/>
                <a:gd name="T2" fmla="*/ 0 w 344"/>
                <a:gd name="T3" fmla="*/ 369 h 411"/>
                <a:gd name="T4" fmla="*/ 343 w 344"/>
                <a:gd name="T5" fmla="*/ 365 h 411"/>
                <a:gd name="T6" fmla="*/ 343 w 344"/>
                <a:gd name="T7" fmla="*/ 0 h 411"/>
                <a:gd name="T8" fmla="*/ 0 w 344"/>
                <a:gd name="T9" fmla="*/ 0 h 411"/>
                <a:gd name="T10" fmla="*/ 0 w 344"/>
                <a:gd name="T11" fmla="*/ 369 h 411"/>
              </a:gdLst>
              <a:ahLst/>
              <a:cxnLst>
                <a:cxn ang="0">
                  <a:pos x="T0" y="T1"/>
                </a:cxn>
                <a:cxn ang="0">
                  <a:pos x="T2" y="T3"/>
                </a:cxn>
                <a:cxn ang="0">
                  <a:pos x="T4" y="T5"/>
                </a:cxn>
                <a:cxn ang="0">
                  <a:pos x="T6" y="T7"/>
                </a:cxn>
                <a:cxn ang="0">
                  <a:pos x="T8" y="T9"/>
                </a:cxn>
                <a:cxn ang="0">
                  <a:pos x="T10" y="T11"/>
                </a:cxn>
              </a:cxnLst>
              <a:rect l="0" t="0" r="r" b="b"/>
              <a:pathLst>
                <a:path w="344" h="411">
                  <a:moveTo>
                    <a:pt x="0" y="369"/>
                  </a:moveTo>
                  <a:lnTo>
                    <a:pt x="0" y="369"/>
                  </a:lnTo>
                  <a:cubicBezTo>
                    <a:pt x="95" y="410"/>
                    <a:pt x="232" y="408"/>
                    <a:pt x="343" y="365"/>
                  </a:cubicBezTo>
                  <a:lnTo>
                    <a:pt x="343" y="0"/>
                  </a:lnTo>
                  <a:lnTo>
                    <a:pt x="0" y="0"/>
                  </a:lnTo>
                  <a:lnTo>
                    <a:pt x="0" y="369"/>
                  </a:lnTo>
                </a:path>
              </a:pathLst>
            </a:custGeom>
            <a:solidFill>
              <a:schemeClr val="accent4">
                <a:lumMod val="75000"/>
              </a:schemeClr>
            </a:solidFill>
            <a:ln>
              <a:noFill/>
            </a:ln>
            <a:effectLst/>
          </p:spPr>
          <p:txBody>
            <a:bodyPr wrap="none" anchor="ctr"/>
            <a:lstStyle/>
            <a:p>
              <a:endParaRPr lang="en-US" sz="3266" dirty="0">
                <a:latin typeface="Arial" panose="020B0604020202020204" pitchFamily="34" charset="0"/>
              </a:endParaRPr>
            </a:p>
          </p:txBody>
        </p:sp>
        <p:sp>
          <p:nvSpPr>
            <p:cNvPr id="76" name="Freeform 104">
              <a:extLst>
                <a:ext uri="{FF2B5EF4-FFF2-40B4-BE49-F238E27FC236}">
                  <a16:creationId xmlns:a16="http://schemas.microsoft.com/office/drawing/2014/main" id="{66F6FE99-29DE-4443-A542-B3ECC66041D4}"/>
                </a:ext>
              </a:extLst>
            </p:cNvPr>
            <p:cNvSpPr>
              <a:spLocks noChangeArrowheads="1"/>
            </p:cNvSpPr>
            <p:nvPr/>
          </p:nvSpPr>
          <p:spPr bwMode="auto">
            <a:xfrm>
              <a:off x="20879346" y="5247307"/>
              <a:ext cx="1977479" cy="1150828"/>
            </a:xfrm>
            <a:custGeom>
              <a:avLst/>
              <a:gdLst>
                <a:gd name="T0" fmla="*/ 1413 w 3227"/>
                <a:gd name="T1" fmla="*/ 1812 h 1877"/>
                <a:gd name="T2" fmla="*/ 110 w 3227"/>
                <a:gd name="T3" fmla="*/ 1054 h 1877"/>
                <a:gd name="T4" fmla="*/ 110 w 3227"/>
                <a:gd name="T5" fmla="*/ 1054 h 1877"/>
                <a:gd name="T6" fmla="*/ 141 w 3227"/>
                <a:gd name="T7" fmla="*/ 806 h 1877"/>
                <a:gd name="T8" fmla="*/ 1383 w 3227"/>
                <a:gd name="T9" fmla="*/ 82 h 1877"/>
                <a:gd name="T10" fmla="*/ 1383 w 3227"/>
                <a:gd name="T11" fmla="*/ 82 h 1877"/>
                <a:gd name="T12" fmla="*/ 1812 w 3227"/>
                <a:gd name="T13" fmla="*/ 65 h 1877"/>
                <a:gd name="T14" fmla="*/ 3115 w 3227"/>
                <a:gd name="T15" fmla="*/ 823 h 1877"/>
                <a:gd name="T16" fmla="*/ 3115 w 3227"/>
                <a:gd name="T17" fmla="*/ 823 h 1877"/>
                <a:gd name="T18" fmla="*/ 3085 w 3227"/>
                <a:gd name="T19" fmla="*/ 1071 h 1877"/>
                <a:gd name="T20" fmla="*/ 1842 w 3227"/>
                <a:gd name="T21" fmla="*/ 1794 h 1877"/>
                <a:gd name="T22" fmla="*/ 1842 w 3227"/>
                <a:gd name="T23" fmla="*/ 1794 h 1877"/>
                <a:gd name="T24" fmla="*/ 1413 w 3227"/>
                <a:gd name="T25" fmla="*/ 1812 h 1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27" h="1877">
                  <a:moveTo>
                    <a:pt x="1413" y="1812"/>
                  </a:moveTo>
                  <a:lnTo>
                    <a:pt x="110" y="1054"/>
                  </a:lnTo>
                  <a:lnTo>
                    <a:pt x="110" y="1054"/>
                  </a:lnTo>
                  <a:cubicBezTo>
                    <a:pt x="0" y="990"/>
                    <a:pt x="13" y="879"/>
                    <a:pt x="141" y="806"/>
                  </a:cubicBezTo>
                  <a:lnTo>
                    <a:pt x="1383" y="82"/>
                  </a:lnTo>
                  <a:lnTo>
                    <a:pt x="1383" y="82"/>
                  </a:lnTo>
                  <a:cubicBezTo>
                    <a:pt x="1510" y="9"/>
                    <a:pt x="1702" y="0"/>
                    <a:pt x="1812" y="65"/>
                  </a:cubicBezTo>
                  <a:lnTo>
                    <a:pt x="3115" y="823"/>
                  </a:lnTo>
                  <a:lnTo>
                    <a:pt x="3115" y="823"/>
                  </a:lnTo>
                  <a:cubicBezTo>
                    <a:pt x="3226" y="886"/>
                    <a:pt x="3212" y="997"/>
                    <a:pt x="3085" y="1071"/>
                  </a:cubicBezTo>
                  <a:lnTo>
                    <a:pt x="1842" y="1794"/>
                  </a:lnTo>
                  <a:lnTo>
                    <a:pt x="1842" y="1794"/>
                  </a:lnTo>
                  <a:cubicBezTo>
                    <a:pt x="1715" y="1868"/>
                    <a:pt x="1523" y="1876"/>
                    <a:pt x="1413" y="1812"/>
                  </a:cubicBezTo>
                </a:path>
              </a:pathLst>
            </a:custGeom>
            <a:solidFill>
              <a:schemeClr val="accent4"/>
            </a:solidFill>
            <a:ln>
              <a:noFill/>
            </a:ln>
            <a:effectLst/>
          </p:spPr>
          <p:txBody>
            <a:bodyPr wrap="none" anchor="ctr"/>
            <a:lstStyle/>
            <a:p>
              <a:endParaRPr lang="en-US" sz="3266" dirty="0">
                <a:latin typeface="Arial" panose="020B0604020202020204" pitchFamily="34" charset="0"/>
              </a:endParaRPr>
            </a:p>
          </p:txBody>
        </p:sp>
        <p:sp>
          <p:nvSpPr>
            <p:cNvPr id="77" name="Freeform 76">
              <a:extLst>
                <a:ext uri="{FF2B5EF4-FFF2-40B4-BE49-F238E27FC236}">
                  <a16:creationId xmlns:a16="http://schemas.microsoft.com/office/drawing/2014/main" id="{E05FC91D-410E-8042-85FB-02163BD4A986}"/>
                </a:ext>
              </a:extLst>
            </p:cNvPr>
            <p:cNvSpPr>
              <a:spLocks noChangeArrowheads="1"/>
            </p:cNvSpPr>
            <p:nvPr/>
          </p:nvSpPr>
          <p:spPr bwMode="auto">
            <a:xfrm>
              <a:off x="21503090" y="5599329"/>
              <a:ext cx="696734" cy="402951"/>
            </a:xfrm>
            <a:custGeom>
              <a:avLst/>
              <a:gdLst>
                <a:gd name="connsiteX0" fmla="*/ 629337 w 742855"/>
                <a:gd name="connsiteY0" fmla="*/ 299311 h 429625"/>
                <a:gd name="connsiteX1" fmla="*/ 709813 w 742855"/>
                <a:gd name="connsiteY1" fmla="*/ 318854 h 429625"/>
                <a:gd name="connsiteX2" fmla="*/ 709157 w 742855"/>
                <a:gd name="connsiteY2" fmla="*/ 410972 h 429625"/>
                <a:gd name="connsiteX3" fmla="*/ 548861 w 742855"/>
                <a:gd name="connsiteY3" fmla="*/ 410323 h 429625"/>
                <a:gd name="connsiteX4" fmla="*/ 548861 w 742855"/>
                <a:gd name="connsiteY4" fmla="*/ 318205 h 429625"/>
                <a:gd name="connsiteX5" fmla="*/ 629337 w 742855"/>
                <a:gd name="connsiteY5" fmla="*/ 299311 h 429625"/>
                <a:gd name="connsiteX6" fmla="*/ 370683 w 742855"/>
                <a:gd name="connsiteY6" fmla="*/ 149779 h 429625"/>
                <a:gd name="connsiteX7" fmla="*/ 450585 w 742855"/>
                <a:gd name="connsiteY7" fmla="*/ 169078 h 429625"/>
                <a:gd name="connsiteX8" fmla="*/ 450585 w 742855"/>
                <a:gd name="connsiteY8" fmla="*/ 261196 h 429625"/>
                <a:gd name="connsiteX9" fmla="*/ 289633 w 742855"/>
                <a:gd name="connsiteY9" fmla="*/ 259899 h 429625"/>
                <a:gd name="connsiteX10" fmla="*/ 290287 w 742855"/>
                <a:gd name="connsiteY10" fmla="*/ 168430 h 429625"/>
                <a:gd name="connsiteX11" fmla="*/ 370683 w 742855"/>
                <a:gd name="connsiteY11" fmla="*/ 149779 h 429625"/>
                <a:gd name="connsiteX12" fmla="*/ 114089 w 742855"/>
                <a:gd name="connsiteY12" fmla="*/ 3 h 429625"/>
                <a:gd name="connsiteX13" fmla="*/ 194237 w 742855"/>
                <a:gd name="connsiteY13" fmla="*/ 19303 h 429625"/>
                <a:gd name="connsiteX14" fmla="*/ 194237 w 742855"/>
                <a:gd name="connsiteY14" fmla="*/ 111420 h 429625"/>
                <a:gd name="connsiteX15" fmla="*/ 33287 w 742855"/>
                <a:gd name="connsiteY15" fmla="*/ 110772 h 429625"/>
                <a:gd name="connsiteX16" fmla="*/ 33941 w 742855"/>
                <a:gd name="connsiteY16" fmla="*/ 18654 h 429625"/>
                <a:gd name="connsiteX17" fmla="*/ 114089 w 742855"/>
                <a:gd name="connsiteY17" fmla="*/ 3 h 42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2855" h="429625">
                  <a:moveTo>
                    <a:pt x="629337" y="299311"/>
                  </a:moveTo>
                  <a:cubicBezTo>
                    <a:pt x="658451" y="299392"/>
                    <a:pt x="687567" y="305879"/>
                    <a:pt x="709813" y="318854"/>
                  </a:cubicBezTo>
                  <a:cubicBezTo>
                    <a:pt x="754303" y="344803"/>
                    <a:pt x="753649" y="385672"/>
                    <a:pt x="709157" y="410972"/>
                  </a:cubicBezTo>
                  <a:cubicBezTo>
                    <a:pt x="665321" y="436272"/>
                    <a:pt x="592697" y="435623"/>
                    <a:pt x="548861" y="410323"/>
                  </a:cubicBezTo>
                  <a:cubicBezTo>
                    <a:pt x="504371" y="384374"/>
                    <a:pt x="505025" y="343505"/>
                    <a:pt x="548861" y="318205"/>
                  </a:cubicBezTo>
                  <a:cubicBezTo>
                    <a:pt x="571107" y="305555"/>
                    <a:pt x="600221" y="299230"/>
                    <a:pt x="629337" y="299311"/>
                  </a:cubicBezTo>
                  <a:close/>
                  <a:moveTo>
                    <a:pt x="370683" y="149779"/>
                  </a:moveTo>
                  <a:cubicBezTo>
                    <a:pt x="399715" y="149941"/>
                    <a:pt x="428667" y="156428"/>
                    <a:pt x="450585" y="169078"/>
                  </a:cubicBezTo>
                  <a:cubicBezTo>
                    <a:pt x="495075" y="194378"/>
                    <a:pt x="494421" y="235896"/>
                    <a:pt x="450585" y="261196"/>
                  </a:cubicBezTo>
                  <a:cubicBezTo>
                    <a:pt x="405441" y="286496"/>
                    <a:pt x="333471" y="285847"/>
                    <a:pt x="289633" y="259899"/>
                  </a:cubicBezTo>
                  <a:cubicBezTo>
                    <a:pt x="245143" y="234599"/>
                    <a:pt x="245797" y="193730"/>
                    <a:pt x="290287" y="168430"/>
                  </a:cubicBezTo>
                  <a:cubicBezTo>
                    <a:pt x="312533" y="155780"/>
                    <a:pt x="341649" y="149617"/>
                    <a:pt x="370683" y="149779"/>
                  </a:cubicBezTo>
                  <a:close/>
                  <a:moveTo>
                    <a:pt x="114089" y="3"/>
                  </a:moveTo>
                  <a:cubicBezTo>
                    <a:pt x="143041" y="165"/>
                    <a:pt x="171993" y="6653"/>
                    <a:pt x="194237" y="19303"/>
                  </a:cubicBezTo>
                  <a:cubicBezTo>
                    <a:pt x="238727" y="45251"/>
                    <a:pt x="238727" y="86120"/>
                    <a:pt x="194237" y="111420"/>
                  </a:cubicBezTo>
                  <a:cubicBezTo>
                    <a:pt x="149091" y="136720"/>
                    <a:pt x="77123" y="136071"/>
                    <a:pt x="33287" y="110772"/>
                  </a:cubicBezTo>
                  <a:cubicBezTo>
                    <a:pt x="-11205" y="85472"/>
                    <a:pt x="-11205" y="43954"/>
                    <a:pt x="33941" y="18654"/>
                  </a:cubicBezTo>
                  <a:cubicBezTo>
                    <a:pt x="56187" y="6004"/>
                    <a:pt x="85137" y="-159"/>
                    <a:pt x="114089" y="3"/>
                  </a:cubicBezTo>
                  <a:close/>
                </a:path>
              </a:pathLst>
            </a:custGeom>
            <a:solidFill>
              <a:schemeClr val="accent4">
                <a:lumMod val="60000"/>
                <a:lumOff val="40000"/>
              </a:schemeClr>
            </a:solidFill>
            <a:ln>
              <a:noFill/>
            </a:ln>
            <a:effectLst/>
          </p:spPr>
          <p:txBody>
            <a:bodyPr wrap="square" anchor="ctr">
              <a:noAutofit/>
            </a:bodyPr>
            <a:lstStyle/>
            <a:p>
              <a:endParaRPr lang="en-US" sz="3266" dirty="0">
                <a:latin typeface="Arial" panose="020B0604020202020204" pitchFamily="34" charset="0"/>
              </a:endParaRPr>
            </a:p>
          </p:txBody>
        </p:sp>
      </p:grpSp>
      <p:sp>
        <p:nvSpPr>
          <p:cNvPr id="81" name="TextBox 80">
            <a:extLst>
              <a:ext uri="{FF2B5EF4-FFF2-40B4-BE49-F238E27FC236}">
                <a16:creationId xmlns:a16="http://schemas.microsoft.com/office/drawing/2014/main" id="{45BB2247-2AD7-6847-B831-7ECE4AB4052F}"/>
              </a:ext>
            </a:extLst>
          </p:cNvPr>
          <p:cNvSpPr txBox="1"/>
          <p:nvPr/>
        </p:nvSpPr>
        <p:spPr>
          <a:xfrm>
            <a:off x="1843095" y="1691633"/>
            <a:ext cx="1141659" cy="338554"/>
          </a:xfrm>
          <a:prstGeom prst="rect">
            <a:avLst/>
          </a:prstGeom>
          <a:noFill/>
        </p:spPr>
        <p:txBody>
          <a:bodyPr wrap="none" rtlCol="0" anchor="b" anchorCtr="0">
            <a:spAutoFit/>
          </a:bodyPr>
          <a:lstStyle/>
          <a:p>
            <a:r>
              <a:rPr lang="en-US" sz="1600" b="1" dirty="0">
                <a:solidFill>
                  <a:schemeClr val="tx2"/>
                </a:solidFill>
                <a:latin typeface="Montserrat Semi" pitchFamily="2" charset="77"/>
                <a:ea typeface="League Spartan" charset="0"/>
                <a:cs typeface="Poppins" pitchFamily="2" charset="77"/>
              </a:rPr>
              <a:t>HOLISTIC</a:t>
            </a:r>
          </a:p>
        </p:txBody>
      </p:sp>
      <p:sp>
        <p:nvSpPr>
          <p:cNvPr id="82" name="Subtitle 2">
            <a:extLst>
              <a:ext uri="{FF2B5EF4-FFF2-40B4-BE49-F238E27FC236}">
                <a16:creationId xmlns:a16="http://schemas.microsoft.com/office/drawing/2014/main" id="{9B40538F-7979-984A-A6E2-91E6ED04374D}"/>
              </a:ext>
            </a:extLst>
          </p:cNvPr>
          <p:cNvSpPr txBox="1">
            <a:spLocks/>
          </p:cNvSpPr>
          <p:nvPr/>
        </p:nvSpPr>
        <p:spPr>
          <a:xfrm>
            <a:off x="1843096" y="2079713"/>
            <a:ext cx="3953776" cy="983795"/>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750"/>
              </a:lnSpc>
              <a:buFont typeface="Arial" panose="020B0604020202020204" pitchFamily="34" charset="0"/>
              <a:buChar char="•"/>
            </a:pPr>
            <a:r>
              <a:rPr lang="en-US" sz="1200" dirty="0">
                <a:solidFill>
                  <a:srgbClr val="000000"/>
                </a:solidFill>
                <a:latin typeface="Arial" panose="020B0604020202020204" pitchFamily="34" charset="0"/>
                <a:ea typeface="Roboto Condensed Light" panose="02000000000000000000" pitchFamily="2" charset="0"/>
                <a:cs typeface="Mukta ExtraLight" panose="020B0000000000000000" pitchFamily="34" charset="77"/>
              </a:rPr>
              <a:t>Use a security framework as a starting point to ensure a holistic assessment.</a:t>
            </a:r>
          </a:p>
          <a:p>
            <a:pPr marL="171450" indent="-171450" algn="l">
              <a:lnSpc>
                <a:spcPts val="1750"/>
              </a:lnSpc>
              <a:buFont typeface="Arial" panose="020B0604020202020204" pitchFamily="34" charset="0"/>
              <a:buChar char="•"/>
            </a:pPr>
            <a:r>
              <a:rPr lang="en-US" sz="1200" dirty="0">
                <a:solidFill>
                  <a:srgbClr val="000000"/>
                </a:solidFill>
                <a:latin typeface="Arial" panose="020B0604020202020204" pitchFamily="34" charset="0"/>
                <a:ea typeface="Roboto Condensed Light" panose="02000000000000000000" pitchFamily="2" charset="0"/>
                <a:cs typeface="Mukta ExtraLight" panose="020B0000000000000000" pitchFamily="34" charset="77"/>
              </a:rPr>
              <a:t>However, don’t rely on the idea that a security framework equals best practices.</a:t>
            </a:r>
          </a:p>
        </p:txBody>
      </p:sp>
      <p:sp>
        <p:nvSpPr>
          <p:cNvPr id="86" name="Oval 85">
            <a:extLst>
              <a:ext uri="{FF2B5EF4-FFF2-40B4-BE49-F238E27FC236}">
                <a16:creationId xmlns:a16="http://schemas.microsoft.com/office/drawing/2014/main" id="{8FD6EA44-526C-9148-9D9D-23BCC8202290}"/>
              </a:ext>
            </a:extLst>
          </p:cNvPr>
          <p:cNvSpPr>
            <a:spLocks noChangeAspect="1"/>
          </p:cNvSpPr>
          <p:nvPr/>
        </p:nvSpPr>
        <p:spPr>
          <a:xfrm>
            <a:off x="766162" y="1751397"/>
            <a:ext cx="786384" cy="7863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88" name="Freeform 630">
            <a:extLst>
              <a:ext uri="{FF2B5EF4-FFF2-40B4-BE49-F238E27FC236}">
                <a16:creationId xmlns:a16="http://schemas.microsoft.com/office/drawing/2014/main" id="{966576D1-7752-994E-B8C9-F77A2B32D25B}"/>
              </a:ext>
            </a:extLst>
          </p:cNvPr>
          <p:cNvSpPr>
            <a:spLocks noChangeAspect="1"/>
          </p:cNvSpPr>
          <p:nvPr/>
        </p:nvSpPr>
        <p:spPr bwMode="auto">
          <a:xfrm>
            <a:off x="974395" y="1953612"/>
            <a:ext cx="369919" cy="381957"/>
          </a:xfrm>
          <a:custGeom>
            <a:avLst/>
            <a:gdLst>
              <a:gd name="T0" fmla="*/ 426660 w 158757"/>
              <a:gd name="T1" fmla="*/ 537620 h 164742"/>
              <a:gd name="T2" fmla="*/ 678037 w 158757"/>
              <a:gd name="T3" fmla="*/ 537620 h 164742"/>
              <a:gd name="T4" fmla="*/ 678037 w 158757"/>
              <a:gd name="T5" fmla="*/ 787047 h 164742"/>
              <a:gd name="T6" fmla="*/ 678037 w 158757"/>
              <a:gd name="T7" fmla="*/ 2342653 h 164742"/>
              <a:gd name="T8" fmla="*/ 1465235 w 158757"/>
              <a:gd name="T9" fmla="*/ 2664274 h 164742"/>
              <a:gd name="T10" fmla="*/ 2245823 w 158757"/>
              <a:gd name="T11" fmla="*/ 2342653 h 164742"/>
              <a:gd name="T12" fmla="*/ 2245823 w 158757"/>
              <a:gd name="T13" fmla="*/ 787047 h 164742"/>
              <a:gd name="T14" fmla="*/ 2245823 w 158757"/>
              <a:gd name="T15" fmla="*/ 537620 h 164742"/>
              <a:gd name="T16" fmla="*/ 2497206 w 158757"/>
              <a:gd name="T17" fmla="*/ 537620 h 164742"/>
              <a:gd name="T18" fmla="*/ 2497206 w 158757"/>
              <a:gd name="T19" fmla="*/ 2592080 h 164742"/>
              <a:gd name="T20" fmla="*/ 1465235 w 158757"/>
              <a:gd name="T21" fmla="*/ 3018713 h 164742"/>
              <a:gd name="T22" fmla="*/ 426660 w 158757"/>
              <a:gd name="T23" fmla="*/ 2592080 h 164742"/>
              <a:gd name="T24" fmla="*/ 426660 w 158757"/>
              <a:gd name="T25" fmla="*/ 537620 h 164742"/>
              <a:gd name="T26" fmla="*/ 1465359 w 158757"/>
              <a:gd name="T27" fmla="*/ 0 h 164742"/>
              <a:gd name="T28" fmla="*/ 1637890 w 158757"/>
              <a:gd name="T29" fmla="*/ 178346 h 164742"/>
              <a:gd name="T30" fmla="*/ 1637890 w 158757"/>
              <a:gd name="T31" fmla="*/ 1327693 h 164742"/>
              <a:gd name="T32" fmla="*/ 1465359 w 158757"/>
              <a:gd name="T33" fmla="*/ 1506039 h 164742"/>
              <a:gd name="T34" fmla="*/ 1292829 w 158757"/>
              <a:gd name="T35" fmla="*/ 1327693 h 164742"/>
              <a:gd name="T36" fmla="*/ 1292829 w 158757"/>
              <a:gd name="T37" fmla="*/ 178346 h 164742"/>
              <a:gd name="T38" fmla="*/ 1465359 w 158757"/>
              <a:gd name="T39" fmla="*/ 0 h 1647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58757" h="164742">
                <a:moveTo>
                  <a:pt x="23127" y="29340"/>
                </a:moveTo>
                <a:cubicBezTo>
                  <a:pt x="27072" y="25400"/>
                  <a:pt x="33167" y="25400"/>
                  <a:pt x="36753" y="29340"/>
                </a:cubicBezTo>
                <a:cubicBezTo>
                  <a:pt x="40697" y="32922"/>
                  <a:pt x="40697" y="39012"/>
                  <a:pt x="36753" y="42952"/>
                </a:cubicBezTo>
                <a:cubicBezTo>
                  <a:pt x="13446" y="66235"/>
                  <a:pt x="13446" y="104205"/>
                  <a:pt x="36753" y="127847"/>
                </a:cubicBezTo>
                <a:cubicBezTo>
                  <a:pt x="48227" y="138951"/>
                  <a:pt x="63287" y="145399"/>
                  <a:pt x="79423" y="145399"/>
                </a:cubicBezTo>
                <a:cubicBezTo>
                  <a:pt x="95559" y="145399"/>
                  <a:pt x="110619" y="138951"/>
                  <a:pt x="121735" y="127847"/>
                </a:cubicBezTo>
                <a:cubicBezTo>
                  <a:pt x="145401" y="104205"/>
                  <a:pt x="145401" y="66235"/>
                  <a:pt x="121735" y="42952"/>
                </a:cubicBezTo>
                <a:cubicBezTo>
                  <a:pt x="118149" y="39012"/>
                  <a:pt x="118149" y="32922"/>
                  <a:pt x="121735" y="29340"/>
                </a:cubicBezTo>
                <a:cubicBezTo>
                  <a:pt x="125321" y="25400"/>
                  <a:pt x="131775" y="25400"/>
                  <a:pt x="135361" y="29340"/>
                </a:cubicBezTo>
                <a:cubicBezTo>
                  <a:pt x="166556" y="60146"/>
                  <a:pt x="166556" y="110653"/>
                  <a:pt x="135361" y="141459"/>
                </a:cubicBezTo>
                <a:cubicBezTo>
                  <a:pt x="119942" y="156861"/>
                  <a:pt x="99503" y="164742"/>
                  <a:pt x="79423" y="164742"/>
                </a:cubicBezTo>
                <a:cubicBezTo>
                  <a:pt x="58984" y="164742"/>
                  <a:pt x="38904" y="156861"/>
                  <a:pt x="23127" y="141459"/>
                </a:cubicBezTo>
                <a:cubicBezTo>
                  <a:pt x="-7710" y="110653"/>
                  <a:pt x="-7710" y="60146"/>
                  <a:pt x="23127" y="29340"/>
                </a:cubicBezTo>
                <a:close/>
                <a:moveTo>
                  <a:pt x="79430" y="0"/>
                </a:moveTo>
                <a:cubicBezTo>
                  <a:pt x="84625" y="0"/>
                  <a:pt x="88782" y="4686"/>
                  <a:pt x="88782" y="9733"/>
                </a:cubicBezTo>
                <a:lnTo>
                  <a:pt x="88782" y="72457"/>
                </a:lnTo>
                <a:cubicBezTo>
                  <a:pt x="88782" y="77864"/>
                  <a:pt x="84625" y="82190"/>
                  <a:pt x="79430" y="82190"/>
                </a:cubicBezTo>
                <a:cubicBezTo>
                  <a:pt x="74234" y="82190"/>
                  <a:pt x="70078" y="77864"/>
                  <a:pt x="70078" y="72457"/>
                </a:cubicBezTo>
                <a:lnTo>
                  <a:pt x="70078" y="9733"/>
                </a:lnTo>
                <a:cubicBezTo>
                  <a:pt x="70078" y="4686"/>
                  <a:pt x="74234" y="0"/>
                  <a:pt x="79430" y="0"/>
                </a:cubicBezTo>
                <a:close/>
              </a:path>
            </a:pathLst>
          </a:custGeom>
          <a:solidFill>
            <a:schemeClr val="bg1"/>
          </a:solidFill>
          <a:ln>
            <a:noFill/>
          </a:ln>
        </p:spPr>
        <p:txBody>
          <a:bodyPr anchor="ctr"/>
          <a:lstStyle/>
          <a:p>
            <a:endParaRPr lang="en-US" sz="900" dirty="0">
              <a:latin typeface="Arial" panose="020B0604020202020204" pitchFamily="34" charset="0"/>
            </a:endParaRPr>
          </a:p>
        </p:txBody>
      </p:sp>
      <p:sp>
        <p:nvSpPr>
          <p:cNvPr id="79" name="TextBox 78">
            <a:extLst>
              <a:ext uri="{FF2B5EF4-FFF2-40B4-BE49-F238E27FC236}">
                <a16:creationId xmlns:a16="http://schemas.microsoft.com/office/drawing/2014/main" id="{C3FD190F-5188-4740-B9E8-72589600D406}"/>
              </a:ext>
            </a:extLst>
          </p:cNvPr>
          <p:cNvSpPr txBox="1"/>
          <p:nvPr/>
        </p:nvSpPr>
        <p:spPr>
          <a:xfrm>
            <a:off x="1843095" y="4977129"/>
            <a:ext cx="2220480" cy="338554"/>
          </a:xfrm>
          <a:prstGeom prst="rect">
            <a:avLst/>
          </a:prstGeom>
          <a:noFill/>
        </p:spPr>
        <p:txBody>
          <a:bodyPr wrap="none" rtlCol="0" anchor="b" anchorCtr="0">
            <a:spAutoFit/>
          </a:bodyPr>
          <a:lstStyle/>
          <a:p>
            <a:r>
              <a:rPr lang="en-US" sz="1600" b="1" dirty="0">
                <a:solidFill>
                  <a:schemeClr val="tx2"/>
                </a:solidFill>
                <a:latin typeface="Montserrat Semi" pitchFamily="2" charset="77"/>
                <a:ea typeface="League Spartan" charset="0"/>
                <a:cs typeface="Poppins" pitchFamily="2" charset="77"/>
              </a:rPr>
              <a:t>BUSINESS-ALIGNED</a:t>
            </a:r>
          </a:p>
        </p:txBody>
      </p:sp>
      <p:sp>
        <p:nvSpPr>
          <p:cNvPr id="80" name="Subtitle 2">
            <a:extLst>
              <a:ext uri="{FF2B5EF4-FFF2-40B4-BE49-F238E27FC236}">
                <a16:creationId xmlns:a16="http://schemas.microsoft.com/office/drawing/2014/main" id="{398AF987-8AED-1C42-9AE3-B2FDC92513C4}"/>
              </a:ext>
            </a:extLst>
          </p:cNvPr>
          <p:cNvSpPr txBox="1">
            <a:spLocks/>
          </p:cNvSpPr>
          <p:nvPr/>
        </p:nvSpPr>
        <p:spPr>
          <a:xfrm>
            <a:off x="1843095" y="5365210"/>
            <a:ext cx="3918656" cy="1251561"/>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750"/>
              </a:lnSpc>
              <a:buFont typeface="Arial" panose="020B0604020202020204" pitchFamily="34" charset="0"/>
              <a:buChar char="•"/>
            </a:pPr>
            <a:r>
              <a:rPr lang="en-US" sz="1200" dirty="0">
                <a:solidFill>
                  <a:srgbClr val="000000"/>
                </a:solidFill>
                <a:latin typeface="Arial" panose="020B0604020202020204" pitchFamily="34" charset="0"/>
                <a:ea typeface="Roboto Condensed Light" panose="02000000000000000000" pitchFamily="2" charset="0"/>
                <a:cs typeface="Mukta ExtraLight" panose="020B0000000000000000" pitchFamily="34" charset="77"/>
              </a:rPr>
              <a:t>Use a goals cascade approach to drive out security-to-business alignment.</a:t>
            </a:r>
          </a:p>
          <a:p>
            <a:pPr marL="171450" indent="-171450" algn="l">
              <a:lnSpc>
                <a:spcPts val="1750"/>
              </a:lnSpc>
              <a:buFont typeface="Arial" panose="020B0604020202020204" pitchFamily="34" charset="0"/>
              <a:buChar char="•"/>
            </a:pPr>
            <a:r>
              <a:rPr lang="en-US" sz="1200" dirty="0">
                <a:solidFill>
                  <a:srgbClr val="000000"/>
                </a:solidFill>
                <a:latin typeface="Arial" panose="020B0604020202020204" pitchFamily="34" charset="0"/>
                <a:ea typeface="Roboto Condensed Light" panose="02000000000000000000" pitchFamily="2" charset="0"/>
                <a:cs typeface="Mukta ExtraLight" panose="020B0000000000000000" pitchFamily="34" charset="77"/>
              </a:rPr>
              <a:t>Conduct a pressure analysis to help arrive at a consensus security target state.</a:t>
            </a:r>
          </a:p>
          <a:p>
            <a:pPr marL="171450" indent="-171450" algn="l">
              <a:lnSpc>
                <a:spcPts val="1750"/>
              </a:lnSpc>
              <a:buFont typeface="Arial" panose="020B0604020202020204" pitchFamily="34" charset="0"/>
              <a:buChar char="•"/>
            </a:pPr>
            <a:endParaRPr lang="en-US" sz="1200" dirty="0">
              <a:solidFill>
                <a:srgbClr val="000000"/>
              </a:solidFill>
              <a:latin typeface="Arial" panose="020B0604020202020204" pitchFamily="34" charset="0"/>
              <a:ea typeface="Roboto Condensed Light" panose="02000000000000000000" pitchFamily="2" charset="0"/>
              <a:cs typeface="Mukta ExtraLight" panose="020B0000000000000000" pitchFamily="34" charset="77"/>
            </a:endParaRPr>
          </a:p>
        </p:txBody>
      </p:sp>
      <p:sp>
        <p:nvSpPr>
          <p:cNvPr id="85" name="Oval 84">
            <a:extLst>
              <a:ext uri="{FF2B5EF4-FFF2-40B4-BE49-F238E27FC236}">
                <a16:creationId xmlns:a16="http://schemas.microsoft.com/office/drawing/2014/main" id="{A694128B-3B69-D64B-9118-FF51793D5A3E}"/>
              </a:ext>
            </a:extLst>
          </p:cNvPr>
          <p:cNvSpPr>
            <a:spLocks noChangeAspect="1"/>
          </p:cNvSpPr>
          <p:nvPr/>
        </p:nvSpPr>
        <p:spPr>
          <a:xfrm>
            <a:off x="766161" y="5036894"/>
            <a:ext cx="786384" cy="7863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89" name="Freeform 621">
            <a:extLst>
              <a:ext uri="{FF2B5EF4-FFF2-40B4-BE49-F238E27FC236}">
                <a16:creationId xmlns:a16="http://schemas.microsoft.com/office/drawing/2014/main" id="{49A0E46F-DB3F-4846-94D1-EB0781E71B90}"/>
              </a:ext>
            </a:extLst>
          </p:cNvPr>
          <p:cNvSpPr>
            <a:spLocks noChangeAspect="1"/>
          </p:cNvSpPr>
          <p:nvPr/>
        </p:nvSpPr>
        <p:spPr bwMode="auto">
          <a:xfrm>
            <a:off x="999784" y="5220502"/>
            <a:ext cx="317386" cy="419168"/>
          </a:xfrm>
          <a:custGeom>
            <a:avLst/>
            <a:gdLst>
              <a:gd name="T0" fmla="*/ 179020 w 136167"/>
              <a:gd name="T1" fmla="*/ 1334949 h 180612"/>
              <a:gd name="T2" fmla="*/ 358033 w 136167"/>
              <a:gd name="T3" fmla="*/ 1504540 h 180612"/>
              <a:gd name="T4" fmla="*/ 1259759 w 136167"/>
              <a:gd name="T5" fmla="*/ 2398191 h 180612"/>
              <a:gd name="T6" fmla="*/ 2161468 w 136167"/>
              <a:gd name="T7" fmla="*/ 1504540 h 180612"/>
              <a:gd name="T8" fmla="*/ 2340481 w 136167"/>
              <a:gd name="T9" fmla="*/ 1334949 h 180612"/>
              <a:gd name="T10" fmla="*/ 2519501 w 136167"/>
              <a:gd name="T11" fmla="*/ 1504540 h 180612"/>
              <a:gd name="T12" fmla="*/ 1750291 w 136167"/>
              <a:gd name="T13" fmla="*/ 2652983 h 180612"/>
              <a:gd name="T14" fmla="*/ 1432910 w 136167"/>
              <a:gd name="T15" fmla="*/ 2716037 h 180612"/>
              <a:gd name="T16" fmla="*/ 1432910 w 136167"/>
              <a:gd name="T17" fmla="*/ 3122271 h 180612"/>
              <a:gd name="T18" fmla="*/ 1259871 w 136167"/>
              <a:gd name="T19" fmla="*/ 3301713 h 180612"/>
              <a:gd name="T20" fmla="*/ 1086828 w 136167"/>
              <a:gd name="T21" fmla="*/ 3122271 h 180612"/>
              <a:gd name="T22" fmla="*/ 1086828 w 136167"/>
              <a:gd name="T23" fmla="*/ 2715886 h 180612"/>
              <a:gd name="T24" fmla="*/ 772005 w 136167"/>
              <a:gd name="T25" fmla="*/ 2652983 h 180612"/>
              <a:gd name="T26" fmla="*/ 0 w 136167"/>
              <a:gd name="T27" fmla="*/ 1504540 h 180612"/>
              <a:gd name="T28" fmla="*/ 179020 w 136167"/>
              <a:gd name="T29" fmla="*/ 1334949 h 180612"/>
              <a:gd name="T30" fmla="*/ 1245088 w 136167"/>
              <a:gd name="T31" fmla="*/ 355271 h 180612"/>
              <a:gd name="T32" fmla="*/ 973948 w 136167"/>
              <a:gd name="T33" fmla="*/ 625018 h 180612"/>
              <a:gd name="T34" fmla="*/ 973948 w 136167"/>
              <a:gd name="T35" fmla="*/ 1486901 h 180612"/>
              <a:gd name="T36" fmla="*/ 1245088 w 136167"/>
              <a:gd name="T37" fmla="*/ 1756649 h 180612"/>
              <a:gd name="T38" fmla="*/ 1516211 w 136167"/>
              <a:gd name="T39" fmla="*/ 1486901 h 180612"/>
              <a:gd name="T40" fmla="*/ 1516211 w 136167"/>
              <a:gd name="T41" fmla="*/ 625018 h 180612"/>
              <a:gd name="T42" fmla="*/ 1245088 w 136167"/>
              <a:gd name="T43" fmla="*/ 355271 h 180612"/>
              <a:gd name="T44" fmla="*/ 1245088 w 136167"/>
              <a:gd name="T45" fmla="*/ 0 h 180612"/>
              <a:gd name="T46" fmla="*/ 1873298 w 136167"/>
              <a:gd name="T47" fmla="*/ 625018 h 180612"/>
              <a:gd name="T48" fmla="*/ 1873298 w 136167"/>
              <a:gd name="T49" fmla="*/ 1486901 h 180612"/>
              <a:gd name="T50" fmla="*/ 1245088 w 136167"/>
              <a:gd name="T51" fmla="*/ 2111913 h 180612"/>
              <a:gd name="T52" fmla="*/ 616850 w 136167"/>
              <a:gd name="T53" fmla="*/ 1486901 h 180612"/>
              <a:gd name="T54" fmla="*/ 616850 w 136167"/>
              <a:gd name="T55" fmla="*/ 625018 h 180612"/>
              <a:gd name="T56" fmla="*/ 1245088 w 136167"/>
              <a:gd name="T57" fmla="*/ 0 h 18061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6167" h="180612">
                <a:moveTo>
                  <a:pt x="9675" y="73025"/>
                </a:moveTo>
                <a:cubicBezTo>
                  <a:pt x="15050" y="73025"/>
                  <a:pt x="19350" y="77307"/>
                  <a:pt x="19350" y="82302"/>
                </a:cubicBezTo>
                <a:cubicBezTo>
                  <a:pt x="19350" y="109421"/>
                  <a:pt x="41208" y="131187"/>
                  <a:pt x="68084" y="131187"/>
                </a:cubicBezTo>
                <a:cubicBezTo>
                  <a:pt x="94959" y="131187"/>
                  <a:pt x="116817" y="109421"/>
                  <a:pt x="116817" y="82302"/>
                </a:cubicBezTo>
                <a:cubicBezTo>
                  <a:pt x="116817" y="77307"/>
                  <a:pt x="121117" y="73025"/>
                  <a:pt x="126492" y="73025"/>
                </a:cubicBezTo>
                <a:cubicBezTo>
                  <a:pt x="131867" y="73025"/>
                  <a:pt x="136167" y="77307"/>
                  <a:pt x="136167" y="82302"/>
                </a:cubicBezTo>
                <a:cubicBezTo>
                  <a:pt x="136167" y="110670"/>
                  <a:pt x="119034" y="134822"/>
                  <a:pt x="94595" y="145125"/>
                </a:cubicBezTo>
                <a:lnTo>
                  <a:pt x="77442" y="148574"/>
                </a:lnTo>
                <a:lnTo>
                  <a:pt x="77442" y="170796"/>
                </a:lnTo>
                <a:cubicBezTo>
                  <a:pt x="77442" y="176249"/>
                  <a:pt x="73286" y="180612"/>
                  <a:pt x="68090" y="180612"/>
                </a:cubicBezTo>
                <a:cubicBezTo>
                  <a:pt x="62895" y="180612"/>
                  <a:pt x="58738" y="176249"/>
                  <a:pt x="58738" y="170796"/>
                </a:cubicBezTo>
                <a:lnTo>
                  <a:pt x="58738" y="148566"/>
                </a:lnTo>
                <a:lnTo>
                  <a:pt x="41723" y="145125"/>
                </a:lnTo>
                <a:cubicBezTo>
                  <a:pt x="17334" y="134822"/>
                  <a:pt x="0" y="110670"/>
                  <a:pt x="0" y="82302"/>
                </a:cubicBezTo>
                <a:cubicBezTo>
                  <a:pt x="0" y="77307"/>
                  <a:pt x="4300" y="73025"/>
                  <a:pt x="9675" y="73025"/>
                </a:cubicBezTo>
                <a:close/>
                <a:moveTo>
                  <a:pt x="67291" y="19434"/>
                </a:moveTo>
                <a:cubicBezTo>
                  <a:pt x="59428" y="19434"/>
                  <a:pt x="52637" y="25913"/>
                  <a:pt x="52637" y="34190"/>
                </a:cubicBezTo>
                <a:lnTo>
                  <a:pt x="52637" y="81337"/>
                </a:lnTo>
                <a:cubicBezTo>
                  <a:pt x="52637" y="89255"/>
                  <a:pt x="59428" y="96093"/>
                  <a:pt x="67291" y="96093"/>
                </a:cubicBezTo>
                <a:cubicBezTo>
                  <a:pt x="75511" y="96093"/>
                  <a:pt x="81944" y="89255"/>
                  <a:pt x="81944" y="81337"/>
                </a:cubicBezTo>
                <a:lnTo>
                  <a:pt x="81944" y="34190"/>
                </a:lnTo>
                <a:cubicBezTo>
                  <a:pt x="81944" y="25913"/>
                  <a:pt x="75511" y="19434"/>
                  <a:pt x="67291" y="19434"/>
                </a:cubicBezTo>
                <a:close/>
                <a:moveTo>
                  <a:pt x="67291" y="0"/>
                </a:moveTo>
                <a:cubicBezTo>
                  <a:pt x="86232" y="0"/>
                  <a:pt x="101243" y="15476"/>
                  <a:pt x="101243" y="34190"/>
                </a:cubicBezTo>
                <a:lnTo>
                  <a:pt x="101243" y="81337"/>
                </a:lnTo>
                <a:cubicBezTo>
                  <a:pt x="101243" y="100051"/>
                  <a:pt x="86232" y="115527"/>
                  <a:pt x="67291" y="115527"/>
                </a:cubicBezTo>
                <a:cubicBezTo>
                  <a:pt x="48706" y="115527"/>
                  <a:pt x="33338" y="100051"/>
                  <a:pt x="33338" y="81337"/>
                </a:cubicBezTo>
                <a:lnTo>
                  <a:pt x="33338" y="34190"/>
                </a:lnTo>
                <a:cubicBezTo>
                  <a:pt x="33338" y="15476"/>
                  <a:pt x="48706" y="0"/>
                  <a:pt x="67291" y="0"/>
                </a:cubicBezTo>
                <a:close/>
              </a:path>
            </a:pathLst>
          </a:custGeom>
          <a:solidFill>
            <a:schemeClr val="bg1"/>
          </a:solidFill>
          <a:ln>
            <a:noFill/>
          </a:ln>
        </p:spPr>
        <p:txBody>
          <a:bodyPr anchor="ctr"/>
          <a:lstStyle/>
          <a:p>
            <a:endParaRPr lang="en-US" sz="900" dirty="0">
              <a:latin typeface="Arial" panose="020B0604020202020204" pitchFamily="34" charset="0"/>
            </a:endParaRPr>
          </a:p>
        </p:txBody>
      </p:sp>
      <p:sp>
        <p:nvSpPr>
          <p:cNvPr id="83" name="TextBox 82">
            <a:extLst>
              <a:ext uri="{FF2B5EF4-FFF2-40B4-BE49-F238E27FC236}">
                <a16:creationId xmlns:a16="http://schemas.microsoft.com/office/drawing/2014/main" id="{0D951D9B-E9C4-6748-9BD0-5E81D1B08D74}"/>
              </a:ext>
            </a:extLst>
          </p:cNvPr>
          <p:cNvSpPr txBox="1"/>
          <p:nvPr/>
        </p:nvSpPr>
        <p:spPr>
          <a:xfrm>
            <a:off x="1843095" y="3311396"/>
            <a:ext cx="1468735" cy="338554"/>
          </a:xfrm>
          <a:prstGeom prst="rect">
            <a:avLst/>
          </a:prstGeom>
          <a:noFill/>
        </p:spPr>
        <p:txBody>
          <a:bodyPr wrap="none" rtlCol="0" anchor="b" anchorCtr="0">
            <a:spAutoFit/>
          </a:bodyPr>
          <a:lstStyle/>
          <a:p>
            <a:r>
              <a:rPr lang="en-US" sz="1600" b="1" dirty="0">
                <a:solidFill>
                  <a:schemeClr val="tx2"/>
                </a:solidFill>
                <a:latin typeface="Montserrat Semi" pitchFamily="2" charset="77"/>
                <a:ea typeface="League Spartan" charset="0"/>
                <a:cs typeface="Poppins" pitchFamily="2" charset="77"/>
              </a:rPr>
              <a:t>RISK-AWARE</a:t>
            </a:r>
          </a:p>
        </p:txBody>
      </p:sp>
      <p:sp>
        <p:nvSpPr>
          <p:cNvPr id="84" name="Subtitle 2">
            <a:extLst>
              <a:ext uri="{FF2B5EF4-FFF2-40B4-BE49-F238E27FC236}">
                <a16:creationId xmlns:a16="http://schemas.microsoft.com/office/drawing/2014/main" id="{8B3E1CBE-0495-AE4E-BC68-CDE5050FA90B}"/>
              </a:ext>
            </a:extLst>
          </p:cNvPr>
          <p:cNvSpPr txBox="1">
            <a:spLocks/>
          </p:cNvSpPr>
          <p:nvPr/>
        </p:nvSpPr>
        <p:spPr>
          <a:xfrm>
            <a:off x="1843095" y="3699477"/>
            <a:ext cx="3774126" cy="1020729"/>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750"/>
              </a:lnSpc>
              <a:buFont typeface="Arial" panose="020B0604020202020204" pitchFamily="34" charset="0"/>
              <a:buChar char="•"/>
            </a:pPr>
            <a:r>
              <a:rPr lang="en-US" sz="1200" dirty="0">
                <a:solidFill>
                  <a:srgbClr val="000000"/>
                </a:solidFill>
                <a:latin typeface="Arial" panose="020B0604020202020204" pitchFamily="34" charset="0"/>
                <a:ea typeface="Roboto Condensed Light" panose="02000000000000000000" pitchFamily="2" charset="0"/>
                <a:cs typeface="Mukta ExtraLight" panose="020B0000000000000000" pitchFamily="34" charset="77"/>
              </a:rPr>
              <a:t>Conduct an inherent risk assessment that includes industry and geographical risks.</a:t>
            </a:r>
          </a:p>
          <a:p>
            <a:pPr marL="171450" indent="-171450" algn="l">
              <a:lnSpc>
                <a:spcPts val="1750"/>
              </a:lnSpc>
              <a:buFont typeface="Arial" panose="020B0604020202020204" pitchFamily="34" charset="0"/>
              <a:buChar char="•"/>
            </a:pPr>
            <a:r>
              <a:rPr lang="en-US" sz="1200" dirty="0">
                <a:solidFill>
                  <a:srgbClr val="000000"/>
                </a:solidFill>
                <a:latin typeface="Arial" panose="020B0604020202020204" pitchFamily="34" charset="0"/>
                <a:ea typeface="Roboto Condensed Light" panose="02000000000000000000" pitchFamily="2" charset="0"/>
                <a:cs typeface="Mukta ExtraLight" panose="020B0000000000000000" pitchFamily="34" charset="77"/>
              </a:rPr>
              <a:t>Keep it high level.</a:t>
            </a:r>
          </a:p>
          <a:p>
            <a:pPr marL="171450" indent="-171450" algn="l">
              <a:lnSpc>
                <a:spcPts val="1750"/>
              </a:lnSpc>
              <a:buFont typeface="Arial" panose="020B0604020202020204" pitchFamily="34" charset="0"/>
              <a:buChar char="•"/>
            </a:pPr>
            <a:r>
              <a:rPr lang="en-US" sz="1200" dirty="0">
                <a:solidFill>
                  <a:srgbClr val="000000"/>
                </a:solidFill>
                <a:latin typeface="Arial" panose="020B0604020202020204" pitchFamily="34" charset="0"/>
                <a:ea typeface="Roboto Condensed Light" panose="02000000000000000000" pitchFamily="2" charset="0"/>
                <a:cs typeface="Mukta ExtraLight" panose="020B0000000000000000" pitchFamily="34" charset="77"/>
              </a:rPr>
              <a:t>Risk tolerance is a critical component.</a:t>
            </a:r>
          </a:p>
        </p:txBody>
      </p:sp>
      <p:sp>
        <p:nvSpPr>
          <p:cNvPr id="87" name="Oval 86">
            <a:extLst>
              <a:ext uri="{FF2B5EF4-FFF2-40B4-BE49-F238E27FC236}">
                <a16:creationId xmlns:a16="http://schemas.microsoft.com/office/drawing/2014/main" id="{E7926586-282F-3A46-AF25-104C2BC1A3CA}"/>
              </a:ext>
            </a:extLst>
          </p:cNvPr>
          <p:cNvSpPr>
            <a:spLocks noChangeAspect="1"/>
          </p:cNvSpPr>
          <p:nvPr/>
        </p:nvSpPr>
        <p:spPr>
          <a:xfrm>
            <a:off x="766161" y="3371161"/>
            <a:ext cx="786384" cy="7863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90" name="Freeform 624">
            <a:extLst>
              <a:ext uri="{FF2B5EF4-FFF2-40B4-BE49-F238E27FC236}">
                <a16:creationId xmlns:a16="http://schemas.microsoft.com/office/drawing/2014/main" id="{50190D27-AF0B-754A-A365-16C6869C5B64}"/>
              </a:ext>
            </a:extLst>
          </p:cNvPr>
          <p:cNvSpPr>
            <a:spLocks noChangeAspect="1"/>
          </p:cNvSpPr>
          <p:nvPr/>
        </p:nvSpPr>
        <p:spPr bwMode="auto">
          <a:xfrm>
            <a:off x="960934" y="3643419"/>
            <a:ext cx="395089" cy="241869"/>
          </a:xfrm>
          <a:custGeom>
            <a:avLst/>
            <a:gdLst>
              <a:gd name="T0" fmla="*/ 1228470 w 169501"/>
              <a:gd name="T1" fmla="*/ 434138 h 104417"/>
              <a:gd name="T2" fmla="*/ 1401228 w 169501"/>
              <a:gd name="T3" fmla="*/ 608950 h 104417"/>
              <a:gd name="T4" fmla="*/ 1401228 w 169501"/>
              <a:gd name="T5" fmla="*/ 1236931 h 104417"/>
              <a:gd name="T6" fmla="*/ 1228470 w 169501"/>
              <a:gd name="T7" fmla="*/ 1411734 h 104417"/>
              <a:gd name="T8" fmla="*/ 1055715 w 169501"/>
              <a:gd name="T9" fmla="*/ 1236931 h 104417"/>
              <a:gd name="T10" fmla="*/ 1055715 w 169501"/>
              <a:gd name="T11" fmla="*/ 608950 h 104417"/>
              <a:gd name="T12" fmla="*/ 1228470 w 169501"/>
              <a:gd name="T13" fmla="*/ 434138 h 104417"/>
              <a:gd name="T14" fmla="*/ 682327 w 169501"/>
              <a:gd name="T15" fmla="*/ 434138 h 104417"/>
              <a:gd name="T16" fmla="*/ 872942 w 169501"/>
              <a:gd name="T17" fmla="*/ 608950 h 104417"/>
              <a:gd name="T18" fmla="*/ 872942 w 169501"/>
              <a:gd name="T19" fmla="*/ 1236931 h 104417"/>
              <a:gd name="T20" fmla="*/ 682327 w 169501"/>
              <a:gd name="T21" fmla="*/ 1411734 h 104417"/>
              <a:gd name="T22" fmla="*/ 498525 w 169501"/>
              <a:gd name="T23" fmla="*/ 1236931 h 104417"/>
              <a:gd name="T24" fmla="*/ 498525 w 169501"/>
              <a:gd name="T25" fmla="*/ 608950 h 104417"/>
              <a:gd name="T26" fmla="*/ 682327 w 169501"/>
              <a:gd name="T27" fmla="*/ 434138 h 104417"/>
              <a:gd name="T28" fmla="*/ 367182 w 169501"/>
              <a:gd name="T29" fmla="*/ 352060 h 104417"/>
              <a:gd name="T30" fmla="*/ 367182 w 169501"/>
              <a:gd name="T31" fmla="*/ 1551663 h 104417"/>
              <a:gd name="T32" fmla="*/ 2536941 w 169501"/>
              <a:gd name="T33" fmla="*/ 1551663 h 104417"/>
              <a:gd name="T34" fmla="*/ 2536941 w 169501"/>
              <a:gd name="T35" fmla="*/ 1290896 h 104417"/>
              <a:gd name="T36" fmla="*/ 2683818 w 169501"/>
              <a:gd name="T37" fmla="*/ 1108335 h 104417"/>
              <a:gd name="T38" fmla="*/ 2763934 w 169501"/>
              <a:gd name="T39" fmla="*/ 1108335 h 104417"/>
              <a:gd name="T40" fmla="*/ 2763934 w 169501"/>
              <a:gd name="T41" fmla="*/ 749755 h 104417"/>
              <a:gd name="T42" fmla="*/ 2683818 w 169501"/>
              <a:gd name="T43" fmla="*/ 749755 h 104417"/>
              <a:gd name="T44" fmla="*/ 2536941 w 169501"/>
              <a:gd name="T45" fmla="*/ 586776 h 104417"/>
              <a:gd name="T46" fmla="*/ 2536941 w 169501"/>
              <a:gd name="T47" fmla="*/ 352060 h 104417"/>
              <a:gd name="T48" fmla="*/ 166901 w 169501"/>
              <a:gd name="T49" fmla="*/ 0 h 104417"/>
              <a:gd name="T50" fmla="*/ 2683818 w 169501"/>
              <a:gd name="T51" fmla="*/ 0 h 104417"/>
              <a:gd name="T52" fmla="*/ 2904140 w 169501"/>
              <a:gd name="T53" fmla="*/ 169499 h 104417"/>
              <a:gd name="T54" fmla="*/ 2904140 w 169501"/>
              <a:gd name="T55" fmla="*/ 397696 h 104417"/>
              <a:gd name="T56" fmla="*/ 2897475 w 169501"/>
              <a:gd name="T57" fmla="*/ 397696 h 104417"/>
              <a:gd name="T58" fmla="*/ 3131133 w 169501"/>
              <a:gd name="T59" fmla="*/ 586776 h 104417"/>
              <a:gd name="T60" fmla="*/ 3131133 w 169501"/>
              <a:gd name="T61" fmla="*/ 1290896 h 104417"/>
              <a:gd name="T62" fmla="*/ 2897475 w 169501"/>
              <a:gd name="T63" fmla="*/ 1460395 h 104417"/>
              <a:gd name="T64" fmla="*/ 2904140 w 169501"/>
              <a:gd name="T65" fmla="*/ 1460395 h 104417"/>
              <a:gd name="T66" fmla="*/ 2904140 w 169501"/>
              <a:gd name="T67" fmla="*/ 1714659 h 104417"/>
              <a:gd name="T68" fmla="*/ 2683818 w 169501"/>
              <a:gd name="T69" fmla="*/ 1903723 h 104417"/>
              <a:gd name="T70" fmla="*/ 166901 w 169501"/>
              <a:gd name="T71" fmla="*/ 1903723 h 104417"/>
              <a:gd name="T72" fmla="*/ 0 w 169501"/>
              <a:gd name="T73" fmla="*/ 1714659 h 104417"/>
              <a:gd name="T74" fmla="*/ 0 w 169501"/>
              <a:gd name="T75" fmla="*/ 169499 h 104417"/>
              <a:gd name="T76" fmla="*/ 166901 w 169501"/>
              <a:gd name="T77" fmla="*/ 0 h 10441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69501" h="104417">
                <a:moveTo>
                  <a:pt x="66502" y="23812"/>
                </a:moveTo>
                <a:cubicBezTo>
                  <a:pt x="71351" y="23812"/>
                  <a:pt x="75854" y="28073"/>
                  <a:pt x="75854" y="33400"/>
                </a:cubicBezTo>
                <a:lnTo>
                  <a:pt x="75854" y="67844"/>
                </a:lnTo>
                <a:cubicBezTo>
                  <a:pt x="75854" y="73171"/>
                  <a:pt x="71351" y="77432"/>
                  <a:pt x="66502" y="77432"/>
                </a:cubicBezTo>
                <a:cubicBezTo>
                  <a:pt x="61307" y="77432"/>
                  <a:pt x="57150" y="73171"/>
                  <a:pt x="57150" y="67844"/>
                </a:cubicBezTo>
                <a:lnTo>
                  <a:pt x="57150" y="33400"/>
                </a:lnTo>
                <a:cubicBezTo>
                  <a:pt x="57150" y="28073"/>
                  <a:pt x="61307" y="23812"/>
                  <a:pt x="66502" y="23812"/>
                </a:cubicBezTo>
                <a:close/>
                <a:moveTo>
                  <a:pt x="36937" y="23812"/>
                </a:moveTo>
                <a:cubicBezTo>
                  <a:pt x="42465" y="23812"/>
                  <a:pt x="47256" y="28073"/>
                  <a:pt x="47256" y="33400"/>
                </a:cubicBezTo>
                <a:lnTo>
                  <a:pt x="47256" y="67844"/>
                </a:lnTo>
                <a:cubicBezTo>
                  <a:pt x="47256" y="73171"/>
                  <a:pt x="42465" y="77432"/>
                  <a:pt x="36937" y="77432"/>
                </a:cubicBezTo>
                <a:cubicBezTo>
                  <a:pt x="31409" y="77432"/>
                  <a:pt x="26987" y="73171"/>
                  <a:pt x="26987" y="67844"/>
                </a:cubicBezTo>
                <a:lnTo>
                  <a:pt x="26987" y="33400"/>
                </a:lnTo>
                <a:cubicBezTo>
                  <a:pt x="26987" y="28073"/>
                  <a:pt x="31409" y="23812"/>
                  <a:pt x="36937" y="23812"/>
                </a:cubicBezTo>
                <a:close/>
                <a:moveTo>
                  <a:pt x="19877" y="19310"/>
                </a:moveTo>
                <a:lnTo>
                  <a:pt x="19877" y="85107"/>
                </a:lnTo>
                <a:lnTo>
                  <a:pt x="137335" y="85107"/>
                </a:lnTo>
                <a:lnTo>
                  <a:pt x="137335" y="70804"/>
                </a:lnTo>
                <a:cubicBezTo>
                  <a:pt x="137335" y="65797"/>
                  <a:pt x="140227" y="60791"/>
                  <a:pt x="145286" y="60791"/>
                </a:cubicBezTo>
                <a:lnTo>
                  <a:pt x="149623" y="60791"/>
                </a:lnTo>
                <a:lnTo>
                  <a:pt x="149623" y="41123"/>
                </a:lnTo>
                <a:lnTo>
                  <a:pt x="145286" y="41123"/>
                </a:lnTo>
                <a:cubicBezTo>
                  <a:pt x="140227" y="41123"/>
                  <a:pt x="137335" y="37547"/>
                  <a:pt x="137335" y="32184"/>
                </a:cubicBezTo>
                <a:lnTo>
                  <a:pt x="137335" y="19310"/>
                </a:lnTo>
                <a:lnTo>
                  <a:pt x="19877" y="19310"/>
                </a:lnTo>
                <a:close/>
                <a:moveTo>
                  <a:pt x="9035" y="0"/>
                </a:moveTo>
                <a:lnTo>
                  <a:pt x="145286" y="0"/>
                </a:lnTo>
                <a:cubicBezTo>
                  <a:pt x="150708" y="0"/>
                  <a:pt x="157213" y="3933"/>
                  <a:pt x="157213" y="9297"/>
                </a:cubicBezTo>
                <a:lnTo>
                  <a:pt x="157213" y="21813"/>
                </a:lnTo>
                <a:lnTo>
                  <a:pt x="156852" y="21813"/>
                </a:lnTo>
                <a:cubicBezTo>
                  <a:pt x="162634" y="21813"/>
                  <a:pt x="169501" y="27177"/>
                  <a:pt x="169501" y="32184"/>
                </a:cubicBezTo>
                <a:lnTo>
                  <a:pt x="169501" y="70804"/>
                </a:lnTo>
                <a:cubicBezTo>
                  <a:pt x="169501" y="76168"/>
                  <a:pt x="162634" y="80101"/>
                  <a:pt x="156852" y="80101"/>
                </a:cubicBezTo>
                <a:lnTo>
                  <a:pt x="157213" y="80101"/>
                </a:lnTo>
                <a:lnTo>
                  <a:pt x="157213" y="94047"/>
                </a:lnTo>
                <a:cubicBezTo>
                  <a:pt x="157213" y="99411"/>
                  <a:pt x="150708" y="104417"/>
                  <a:pt x="145286" y="104417"/>
                </a:cubicBezTo>
                <a:lnTo>
                  <a:pt x="9035" y="104417"/>
                </a:lnTo>
                <a:cubicBezTo>
                  <a:pt x="3252" y="104417"/>
                  <a:pt x="0" y="99411"/>
                  <a:pt x="0" y="94047"/>
                </a:cubicBezTo>
                <a:lnTo>
                  <a:pt x="0" y="9297"/>
                </a:lnTo>
                <a:cubicBezTo>
                  <a:pt x="0" y="3933"/>
                  <a:pt x="3252" y="0"/>
                  <a:pt x="9035" y="0"/>
                </a:cubicBezTo>
                <a:close/>
              </a:path>
            </a:pathLst>
          </a:custGeom>
          <a:solidFill>
            <a:schemeClr val="bg1"/>
          </a:solidFill>
          <a:ln>
            <a:noFill/>
          </a:ln>
        </p:spPr>
        <p:txBody>
          <a:bodyPr anchor="ctr"/>
          <a:lstStyle/>
          <a:p>
            <a:endParaRPr lang="en-US" sz="900" dirty="0">
              <a:latin typeface="Arial" panose="020B0604020202020204" pitchFamily="34" charset="0"/>
            </a:endParaRPr>
          </a:p>
        </p:txBody>
      </p:sp>
      <p:sp>
        <p:nvSpPr>
          <p:cNvPr id="4" name="Title 3">
            <a:extLst>
              <a:ext uri="{FF2B5EF4-FFF2-40B4-BE49-F238E27FC236}">
                <a16:creationId xmlns:a16="http://schemas.microsoft.com/office/drawing/2014/main" id="{FA65261C-EAC6-0146-BBFD-848575F25ED9}"/>
              </a:ext>
            </a:extLst>
          </p:cNvPr>
          <p:cNvSpPr>
            <a:spLocks noGrp="1"/>
          </p:cNvSpPr>
          <p:nvPr>
            <p:ph type="title"/>
          </p:nvPr>
        </p:nvSpPr>
        <p:spPr>
          <a:xfrm>
            <a:off x="369762" y="528895"/>
            <a:ext cx="10515600" cy="939867"/>
          </a:xfrm>
        </p:spPr>
        <p:txBody>
          <a:bodyPr/>
          <a:lstStyle/>
          <a:p>
            <a:r>
              <a:rPr lang="en-US" dirty="0"/>
              <a:t>Conclusion</a:t>
            </a:r>
          </a:p>
        </p:txBody>
      </p:sp>
      <p:sp>
        <p:nvSpPr>
          <p:cNvPr id="64" name="Text Placeholder 63">
            <a:extLst>
              <a:ext uri="{FF2B5EF4-FFF2-40B4-BE49-F238E27FC236}">
                <a16:creationId xmlns:a16="http://schemas.microsoft.com/office/drawing/2014/main" id="{1B2B56ED-7BFA-F742-B2E6-6FF37453E25D}"/>
              </a:ext>
            </a:extLst>
          </p:cNvPr>
          <p:cNvSpPr>
            <a:spLocks noGrp="1"/>
          </p:cNvSpPr>
          <p:nvPr>
            <p:ph type="body" sz="quarter" idx="10"/>
          </p:nvPr>
        </p:nvSpPr>
        <p:spPr>
          <a:xfrm>
            <a:off x="370683" y="1098118"/>
            <a:ext cx="3832225" cy="367316"/>
          </a:xfrm>
        </p:spPr>
        <p:txBody>
          <a:bodyPr/>
          <a:lstStyle/>
          <a:p>
            <a:r>
              <a:rPr lang="en-US" dirty="0"/>
              <a:t>Summary of key insights</a:t>
            </a:r>
          </a:p>
        </p:txBody>
      </p:sp>
    </p:spTree>
    <p:extLst>
      <p:ext uri="{BB962C8B-B14F-4D97-AF65-F5344CB8AC3E}">
        <p14:creationId xmlns:p14="http://schemas.microsoft.com/office/powerpoint/2010/main" val="1190314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B8840323-0B8E-E541-BBB7-B643742E8503}"/>
              </a:ext>
            </a:extLst>
          </p:cNvPr>
          <p:cNvPicPr>
            <a:picLocks noChangeAspect="1"/>
          </p:cNvPicPr>
          <p:nvPr/>
        </p:nvPicPr>
        <p:blipFill>
          <a:blip r:embed="rId3">
            <a:alphaModFix amt="40000"/>
          </a:blip>
          <a:stretch>
            <a:fillRect/>
          </a:stretch>
        </p:blipFill>
        <p:spPr>
          <a:xfrm>
            <a:off x="1588" y="447"/>
            <a:ext cx="12190413" cy="6857107"/>
          </a:xfrm>
          <a:prstGeom prst="rect">
            <a:avLst/>
          </a:prstGeom>
          <a:effectLst/>
        </p:spPr>
      </p:pic>
      <p:sp>
        <p:nvSpPr>
          <p:cNvPr id="14" name="Text Placeholder 4">
            <a:extLst>
              <a:ext uri="{FF2B5EF4-FFF2-40B4-BE49-F238E27FC236}">
                <a16:creationId xmlns:a16="http://schemas.microsoft.com/office/drawing/2014/main" id="{54A19C37-DB24-4728-BD19-88652E3652A5}"/>
              </a:ext>
            </a:extLst>
          </p:cNvPr>
          <p:cNvSpPr txBox="1">
            <a:spLocks/>
          </p:cNvSpPr>
          <p:nvPr/>
        </p:nvSpPr>
        <p:spPr>
          <a:xfrm>
            <a:off x="1105255" y="1357108"/>
            <a:ext cx="9973340" cy="1077523"/>
          </a:xfrm>
          <a:prstGeom prst="rect">
            <a:avLst/>
          </a:prstGeom>
        </p:spPr>
        <p:txBody>
          <a:bodyPr/>
          <a:lstStyle>
            <a:lvl1pPr marL="104881" indent="-104881" algn="l" rtl="0" eaLnBrk="1" fontAlgn="base" hangingPunct="1">
              <a:spcBef>
                <a:spcPct val="20000"/>
              </a:spcBef>
              <a:spcAft>
                <a:spcPct val="0"/>
              </a:spcAft>
              <a:buClr>
                <a:schemeClr val="tx1"/>
              </a:buClr>
              <a:buSzPct val="120000"/>
              <a:buFont typeface="Arial" pitchFamily="34" charset="0"/>
              <a:buChar char="•"/>
              <a:defRPr sz="1100" kern="1200">
                <a:solidFill>
                  <a:schemeClr val="tx1"/>
                </a:solidFill>
                <a:latin typeface="+mn-lt"/>
                <a:ea typeface="+mn-ea"/>
                <a:cs typeface="+mn-cs"/>
              </a:defRPr>
            </a:lvl1pPr>
            <a:lvl2pPr marL="209761" indent="-104881" algn="l" rtl="0" eaLnBrk="1" fontAlgn="base" hangingPunct="1">
              <a:spcBef>
                <a:spcPct val="20000"/>
              </a:spcBef>
              <a:spcAft>
                <a:spcPct val="0"/>
              </a:spcAft>
              <a:buClr>
                <a:schemeClr val="tx1"/>
              </a:buClr>
              <a:buSzPct val="150000"/>
              <a:buFont typeface="Arial" pitchFamily="34" charset="0"/>
              <a:buChar char="◦"/>
              <a:defRPr sz="1100" kern="1200">
                <a:solidFill>
                  <a:schemeClr val="tx1"/>
                </a:solidFill>
                <a:latin typeface="+mn-lt"/>
                <a:ea typeface="+mn-ea"/>
                <a:cs typeface="+mn-cs"/>
              </a:defRPr>
            </a:lvl2pPr>
            <a:lvl3pPr marL="314641" indent="-104881" algn="l" rtl="0" eaLnBrk="1" fontAlgn="base" hangingPunct="1">
              <a:spcBef>
                <a:spcPct val="20000"/>
              </a:spcBef>
              <a:spcAft>
                <a:spcPct val="0"/>
              </a:spcAft>
              <a:buClr>
                <a:schemeClr val="tx1"/>
              </a:buClr>
              <a:buFont typeface="Arial" pitchFamily="34" charset="0"/>
              <a:buChar char="–"/>
              <a:defRPr sz="1100" kern="1200">
                <a:solidFill>
                  <a:schemeClr val="tx1"/>
                </a:solidFill>
                <a:latin typeface="+mn-lt"/>
                <a:ea typeface="+mn-ea"/>
                <a:cs typeface="+mn-cs"/>
              </a:defRPr>
            </a:lvl3pPr>
            <a:lvl4pPr marL="414002" indent="-99361" algn="l" rtl="0" eaLnBrk="1" fontAlgn="base" hangingPunct="1">
              <a:spcBef>
                <a:spcPct val="20000"/>
              </a:spcBef>
              <a:spcAft>
                <a:spcPct val="0"/>
              </a:spcAft>
              <a:buClr>
                <a:schemeClr val="tx1"/>
              </a:buClr>
              <a:buFont typeface="Wingdings" pitchFamily="2" charset="2"/>
              <a:buChar char="§"/>
              <a:defRPr sz="1100" kern="1200">
                <a:solidFill>
                  <a:schemeClr val="tx1"/>
                </a:solidFill>
                <a:latin typeface="+mn-lt"/>
                <a:ea typeface="+mn-ea"/>
                <a:cs typeface="+mn-cs"/>
              </a:defRPr>
            </a:lvl4pPr>
            <a:lvl5pPr marL="1192325" indent="-132481" algn="l" rtl="0" eaLnBrk="1" fontAlgn="base" hangingPunct="1">
              <a:spcBef>
                <a:spcPct val="20000"/>
              </a:spcBef>
              <a:spcAft>
                <a:spcPct val="0"/>
              </a:spcAft>
              <a:buFont typeface="Arial" charset="0"/>
              <a:buChar char="»"/>
              <a:defRPr sz="695" kern="1200">
                <a:solidFill>
                  <a:schemeClr val="tx1"/>
                </a:solidFill>
                <a:latin typeface="+mn-lt"/>
                <a:ea typeface="+mn-ea"/>
                <a:cs typeface="+mn-cs"/>
              </a:defRPr>
            </a:lvl5pPr>
            <a:lvl6pPr marL="1457286" indent="-132481" algn="l" defTabSz="529922" rtl="0" eaLnBrk="1" latinLnBrk="0" hangingPunct="1">
              <a:spcBef>
                <a:spcPct val="20000"/>
              </a:spcBef>
              <a:buFont typeface="Arial" pitchFamily="34" charset="0"/>
              <a:buChar char="•"/>
              <a:defRPr sz="1159" kern="1200">
                <a:solidFill>
                  <a:schemeClr val="tx1"/>
                </a:solidFill>
                <a:latin typeface="+mn-lt"/>
                <a:ea typeface="+mn-ea"/>
                <a:cs typeface="+mn-cs"/>
              </a:defRPr>
            </a:lvl6pPr>
            <a:lvl7pPr marL="1722247" indent="-132481" algn="l" defTabSz="529922" rtl="0" eaLnBrk="1" latinLnBrk="0" hangingPunct="1">
              <a:spcBef>
                <a:spcPct val="20000"/>
              </a:spcBef>
              <a:buFont typeface="Arial" pitchFamily="34" charset="0"/>
              <a:buChar char="•"/>
              <a:defRPr sz="1159" kern="1200">
                <a:solidFill>
                  <a:schemeClr val="tx1"/>
                </a:solidFill>
                <a:latin typeface="+mn-lt"/>
                <a:ea typeface="+mn-ea"/>
                <a:cs typeface="+mn-cs"/>
              </a:defRPr>
            </a:lvl7pPr>
            <a:lvl8pPr marL="1987208" indent="-132481" algn="l" defTabSz="529922" rtl="0" eaLnBrk="1" latinLnBrk="0" hangingPunct="1">
              <a:spcBef>
                <a:spcPct val="20000"/>
              </a:spcBef>
              <a:buFont typeface="Arial" pitchFamily="34" charset="0"/>
              <a:buChar char="•"/>
              <a:defRPr sz="1159" kern="1200">
                <a:solidFill>
                  <a:schemeClr val="tx1"/>
                </a:solidFill>
                <a:latin typeface="+mn-lt"/>
                <a:ea typeface="+mn-ea"/>
                <a:cs typeface="+mn-cs"/>
              </a:defRPr>
            </a:lvl8pPr>
            <a:lvl9pPr marL="2252169" indent="-132481" algn="l" defTabSz="529922" rtl="0" eaLnBrk="1" latinLnBrk="0" hangingPunct="1">
              <a:spcBef>
                <a:spcPct val="20000"/>
              </a:spcBef>
              <a:buFont typeface="Arial" pitchFamily="34" charset="0"/>
              <a:buChar char="•"/>
              <a:defRPr sz="1159" kern="1200">
                <a:solidFill>
                  <a:schemeClr val="tx1"/>
                </a:solidFill>
                <a:latin typeface="+mn-lt"/>
                <a:ea typeface="+mn-ea"/>
                <a:cs typeface="+mn-cs"/>
              </a:defRPr>
            </a:lvl9pPr>
          </a:lstStyle>
          <a:p>
            <a:pPr marL="0" indent="0" algn="ctr" defTabSz="914256">
              <a:lnSpc>
                <a:spcPct val="110000"/>
              </a:lnSpc>
              <a:buClr>
                <a:srgbClr val="000000"/>
              </a:buClr>
              <a:buNone/>
            </a:pPr>
            <a:r>
              <a:rPr lang="en-US" sz="1400" dirty="0">
                <a:solidFill>
                  <a:srgbClr val="4A4A4A"/>
                </a:solidFill>
                <a:latin typeface="Roboto" panose="02000000000000000000" pitchFamily="2" charset="0"/>
                <a:ea typeface="Roboto" panose="02000000000000000000" pitchFamily="2" charset="0"/>
                <a:cs typeface="Segoe UI Light" panose="020B0502040204020203" pitchFamily="34" charset="0"/>
              </a:rPr>
              <a:t>Info-Tech Research Group produces unbiased and highly relevant research to help leaders make strategic, timely, and well-informed decisions. We partner closely with your teams to provide everything they need, from actionable tools to analyst guidance, ensuring they deliver measurable results for the organization</a:t>
            </a:r>
            <a:r>
              <a:rPr lang="en-US" sz="1400" dirty="0">
                <a:solidFill>
                  <a:srgbClr val="4A4A4A"/>
                </a:solidFill>
                <a:latin typeface="Montserrat" panose="00000500000000000000" pitchFamily="2" charset="0"/>
                <a:cs typeface="Segoe UI Light" panose="020B0502040204020203" pitchFamily="34" charset="0"/>
              </a:rPr>
              <a:t>.</a:t>
            </a:r>
            <a:endParaRPr lang="en-CA" sz="1400" dirty="0">
              <a:solidFill>
                <a:srgbClr val="4A4A4A"/>
              </a:solidFill>
              <a:latin typeface="Montserrat" panose="00000500000000000000" pitchFamily="2" charset="0"/>
              <a:cs typeface="Segoe UI Light" panose="020B0502040204020203" pitchFamily="34" charset="0"/>
            </a:endParaRPr>
          </a:p>
        </p:txBody>
      </p:sp>
      <p:grpSp>
        <p:nvGrpSpPr>
          <p:cNvPr id="15" name="Group 14">
            <a:extLst>
              <a:ext uri="{FF2B5EF4-FFF2-40B4-BE49-F238E27FC236}">
                <a16:creationId xmlns:a16="http://schemas.microsoft.com/office/drawing/2014/main" id="{CA2D6830-3BE7-4FC2-9A2C-91D5833B82DA}"/>
              </a:ext>
            </a:extLst>
          </p:cNvPr>
          <p:cNvGrpSpPr/>
          <p:nvPr/>
        </p:nvGrpSpPr>
        <p:grpSpPr>
          <a:xfrm>
            <a:off x="1196892" y="5046891"/>
            <a:ext cx="2533065" cy="1176561"/>
            <a:chOff x="239887" y="3954704"/>
            <a:chExt cx="3377859" cy="1568948"/>
          </a:xfrm>
        </p:grpSpPr>
        <p:sp>
          <p:nvSpPr>
            <p:cNvPr id="16" name="Rectangle 15">
              <a:extLst>
                <a:ext uri="{FF2B5EF4-FFF2-40B4-BE49-F238E27FC236}">
                  <a16:creationId xmlns:a16="http://schemas.microsoft.com/office/drawing/2014/main" id="{E2B2D28A-69D1-4773-802F-06A2011DEEEC}"/>
                </a:ext>
              </a:extLst>
            </p:cNvPr>
            <p:cNvSpPr/>
            <p:nvPr/>
          </p:nvSpPr>
          <p:spPr>
            <a:xfrm>
              <a:off x="239887" y="3954704"/>
              <a:ext cx="3377859" cy="410422"/>
            </a:xfrm>
            <a:prstGeom prst="rect">
              <a:avLst/>
            </a:prstGeom>
          </p:spPr>
          <p:txBody>
            <a:bodyPr wrap="none">
              <a:spAutoFit/>
            </a:bodyPr>
            <a:lstStyle/>
            <a:p>
              <a:pPr algn="ctr" defTabSz="914256"/>
              <a:r>
                <a:rPr lang="en-CA" sz="1400" dirty="0">
                  <a:solidFill>
                    <a:srgbClr val="4A4A4A"/>
                  </a:solidFill>
                  <a:latin typeface="Montserrat SemiBold" panose="00000700000000000000" pitchFamily="50" charset="0"/>
                  <a:ea typeface="Roboto" panose="02000000000000000000" pitchFamily="2" charset="0"/>
                  <a:cs typeface="Segoe UI Light" panose="020B0502040204020203" pitchFamily="34" charset="0"/>
                </a:rPr>
                <a:t>Drive Measurable Results</a:t>
              </a:r>
            </a:p>
          </p:txBody>
        </p:sp>
        <p:sp>
          <p:nvSpPr>
            <p:cNvPr id="17" name="Rectangle 16">
              <a:extLst>
                <a:ext uri="{FF2B5EF4-FFF2-40B4-BE49-F238E27FC236}">
                  <a16:creationId xmlns:a16="http://schemas.microsoft.com/office/drawing/2014/main" id="{9A73BA6D-3BF2-4FCD-B587-49402BEA3670}"/>
                </a:ext>
              </a:extLst>
            </p:cNvPr>
            <p:cNvSpPr/>
            <p:nvPr/>
          </p:nvSpPr>
          <p:spPr>
            <a:xfrm>
              <a:off x="494949" y="4324026"/>
              <a:ext cx="2862343" cy="1199626"/>
            </a:xfrm>
            <a:prstGeom prst="rect">
              <a:avLst/>
            </a:prstGeom>
          </p:spPr>
          <p:txBody>
            <a:bodyPr wrap="square">
              <a:spAutoFit/>
            </a:bodyPr>
            <a:lstStyle/>
            <a:p>
              <a:pPr algn="ctr" defTabSz="914256"/>
              <a:r>
                <a:rPr lang="en-US" sz="1049" dirty="0">
                  <a:solidFill>
                    <a:srgbClr val="4A4A4A"/>
                  </a:solidFill>
                  <a:latin typeface="Roboto Light" panose="02000000000000000000" pitchFamily="2" charset="0"/>
                  <a:ea typeface="Roboto Light" panose="02000000000000000000" pitchFamily="2" charset="0"/>
                  <a:cs typeface="Segoe UI Light" panose="020B0502040204020203" pitchFamily="34" charset="0"/>
                </a:rPr>
                <a:t>Our world-class leadership team is continually focused on building disruptive research and products that drive measurable results and save money.</a:t>
              </a:r>
              <a:endParaRPr lang="en-CA" sz="1049" dirty="0">
                <a:solidFill>
                  <a:srgbClr val="4A4A4A"/>
                </a:solidFill>
                <a:latin typeface="Roboto Light" panose="02000000000000000000" pitchFamily="2" charset="0"/>
                <a:ea typeface="Roboto Light" panose="02000000000000000000" pitchFamily="2" charset="0"/>
                <a:cs typeface="Segoe UI Light" panose="020B0502040204020203" pitchFamily="34" charset="0"/>
              </a:endParaRPr>
            </a:p>
          </p:txBody>
        </p:sp>
      </p:grpSp>
      <p:grpSp>
        <p:nvGrpSpPr>
          <p:cNvPr id="18" name="Group 17">
            <a:extLst>
              <a:ext uri="{FF2B5EF4-FFF2-40B4-BE49-F238E27FC236}">
                <a16:creationId xmlns:a16="http://schemas.microsoft.com/office/drawing/2014/main" id="{681B42DF-2A18-4502-8D44-444109606C6B}"/>
              </a:ext>
            </a:extLst>
          </p:cNvPr>
          <p:cNvGrpSpPr/>
          <p:nvPr/>
        </p:nvGrpSpPr>
        <p:grpSpPr>
          <a:xfrm>
            <a:off x="4618913" y="5046890"/>
            <a:ext cx="2957861" cy="1167772"/>
            <a:chOff x="4646031" y="3954700"/>
            <a:chExt cx="3944327" cy="1557227"/>
          </a:xfrm>
        </p:grpSpPr>
        <p:sp>
          <p:nvSpPr>
            <p:cNvPr id="19" name="Rectangle 18">
              <a:extLst>
                <a:ext uri="{FF2B5EF4-FFF2-40B4-BE49-F238E27FC236}">
                  <a16:creationId xmlns:a16="http://schemas.microsoft.com/office/drawing/2014/main" id="{1B07CA7F-795B-490D-9197-2E2EC02E2C42}"/>
                </a:ext>
              </a:extLst>
            </p:cNvPr>
            <p:cNvSpPr/>
            <p:nvPr/>
          </p:nvSpPr>
          <p:spPr>
            <a:xfrm>
              <a:off x="4646031" y="3954700"/>
              <a:ext cx="3944327" cy="410421"/>
            </a:xfrm>
            <a:prstGeom prst="rect">
              <a:avLst/>
            </a:prstGeom>
          </p:spPr>
          <p:txBody>
            <a:bodyPr wrap="none">
              <a:spAutoFit/>
            </a:bodyPr>
            <a:lstStyle/>
            <a:p>
              <a:pPr algn="ctr" defTabSz="914256"/>
              <a:r>
                <a:rPr lang="en-CA" sz="1400" dirty="0">
                  <a:solidFill>
                    <a:srgbClr val="4A4A4A"/>
                  </a:solidFill>
                  <a:latin typeface="Montserrat SemiBold" panose="00000700000000000000" pitchFamily="50" charset="0"/>
                  <a:ea typeface="Roboto" panose="02000000000000000000" pitchFamily="2" charset="0"/>
                  <a:cs typeface="Segoe UI Light" panose="020B0502040204020203" pitchFamily="34" charset="0"/>
                </a:rPr>
                <a:t>Better Research Than Anyone</a:t>
              </a:r>
            </a:p>
          </p:txBody>
        </p:sp>
        <p:sp>
          <p:nvSpPr>
            <p:cNvPr id="20" name="Rectangle 19">
              <a:extLst>
                <a:ext uri="{FF2B5EF4-FFF2-40B4-BE49-F238E27FC236}">
                  <a16:creationId xmlns:a16="http://schemas.microsoft.com/office/drawing/2014/main" id="{3959DDBE-A874-4863-A4A4-E9525F0F51B5}"/>
                </a:ext>
              </a:extLst>
            </p:cNvPr>
            <p:cNvSpPr/>
            <p:nvPr/>
          </p:nvSpPr>
          <p:spPr>
            <a:xfrm>
              <a:off x="4792859" y="4312301"/>
              <a:ext cx="3647872" cy="1199626"/>
            </a:xfrm>
            <a:prstGeom prst="rect">
              <a:avLst/>
            </a:prstGeom>
          </p:spPr>
          <p:txBody>
            <a:bodyPr wrap="square">
              <a:spAutoFit/>
            </a:bodyPr>
            <a:lstStyle/>
            <a:p>
              <a:pPr algn="ctr" defTabSz="914256"/>
              <a:r>
                <a:rPr lang="en-US" sz="1049" dirty="0">
                  <a:solidFill>
                    <a:srgbClr val="4A4A4A"/>
                  </a:solidFill>
                  <a:latin typeface="Roboto Light" panose="02000000000000000000" pitchFamily="2" charset="0"/>
                  <a:ea typeface="Roboto Light" panose="02000000000000000000" pitchFamily="2" charset="0"/>
                  <a:cs typeface="Segoe UI Light" panose="020B0502040204020203" pitchFamily="34" charset="0"/>
                </a:rPr>
                <a:t>Our team of experts is composed of the optimal mix of former CIOs, CISOs, PMOs, and other IT leaders and IT and management consultants, as well as academic researchers and statisticians.</a:t>
              </a:r>
              <a:endParaRPr lang="en-CA" sz="1049" dirty="0">
                <a:solidFill>
                  <a:srgbClr val="4A4A4A"/>
                </a:solidFill>
                <a:latin typeface="Roboto Light" panose="02000000000000000000" pitchFamily="2" charset="0"/>
                <a:ea typeface="Roboto Light" panose="02000000000000000000" pitchFamily="2" charset="0"/>
                <a:cs typeface="Segoe UI Light" panose="020B0502040204020203" pitchFamily="34" charset="0"/>
              </a:endParaRPr>
            </a:p>
          </p:txBody>
        </p:sp>
      </p:grpSp>
      <p:grpSp>
        <p:nvGrpSpPr>
          <p:cNvPr id="21" name="Group 20">
            <a:extLst>
              <a:ext uri="{FF2B5EF4-FFF2-40B4-BE49-F238E27FC236}">
                <a16:creationId xmlns:a16="http://schemas.microsoft.com/office/drawing/2014/main" id="{4AF8846D-4590-497F-9925-78854246AFAA}"/>
              </a:ext>
            </a:extLst>
          </p:cNvPr>
          <p:cNvGrpSpPr/>
          <p:nvPr/>
        </p:nvGrpSpPr>
        <p:grpSpPr>
          <a:xfrm>
            <a:off x="8290956" y="5046891"/>
            <a:ext cx="3236784" cy="1213810"/>
            <a:chOff x="8065689" y="3954702"/>
            <a:chExt cx="4316274" cy="1618617"/>
          </a:xfrm>
        </p:grpSpPr>
        <p:sp>
          <p:nvSpPr>
            <p:cNvPr id="22" name="Rectangle 21">
              <a:extLst>
                <a:ext uri="{FF2B5EF4-FFF2-40B4-BE49-F238E27FC236}">
                  <a16:creationId xmlns:a16="http://schemas.microsoft.com/office/drawing/2014/main" id="{991DC651-FC61-4F6C-B3F7-34D867B570F9}"/>
                </a:ext>
              </a:extLst>
            </p:cNvPr>
            <p:cNvSpPr/>
            <p:nvPr/>
          </p:nvSpPr>
          <p:spPr>
            <a:xfrm>
              <a:off x="8065689" y="3954702"/>
              <a:ext cx="4316274" cy="410421"/>
            </a:xfrm>
            <a:prstGeom prst="rect">
              <a:avLst/>
            </a:prstGeom>
          </p:spPr>
          <p:txBody>
            <a:bodyPr wrap="none">
              <a:spAutoFit/>
            </a:bodyPr>
            <a:lstStyle/>
            <a:p>
              <a:pPr algn="ctr" defTabSz="914256"/>
              <a:r>
                <a:rPr lang="en-US" sz="1400" dirty="0">
                  <a:solidFill>
                    <a:srgbClr val="4A4A4A"/>
                  </a:solidFill>
                  <a:latin typeface="Montserrat SemiBold" panose="00000700000000000000" pitchFamily="50" charset="0"/>
                  <a:ea typeface="Roboto" panose="02000000000000000000" pitchFamily="2" charset="0"/>
                  <a:cs typeface="Segoe UI Light" panose="020B0502040204020203" pitchFamily="34" charset="0"/>
                </a:rPr>
                <a:t>Leverage Industry Best Practices</a:t>
              </a:r>
              <a:endParaRPr lang="en-CA" sz="1400" dirty="0">
                <a:solidFill>
                  <a:srgbClr val="4A4A4A"/>
                </a:solidFill>
                <a:latin typeface="Montserrat SemiBold" panose="00000700000000000000" pitchFamily="50" charset="0"/>
                <a:ea typeface="Roboto" panose="02000000000000000000" pitchFamily="2" charset="0"/>
                <a:cs typeface="Segoe UI Light" panose="020B0502040204020203" pitchFamily="34" charset="0"/>
              </a:endParaRPr>
            </a:p>
          </p:txBody>
        </p:sp>
        <p:sp>
          <p:nvSpPr>
            <p:cNvPr id="23" name="Rectangle 22">
              <a:extLst>
                <a:ext uri="{FF2B5EF4-FFF2-40B4-BE49-F238E27FC236}">
                  <a16:creationId xmlns:a16="http://schemas.microsoft.com/office/drawing/2014/main" id="{AE9E5B72-6268-4E5F-9219-2F988B9459D3}"/>
                </a:ext>
              </a:extLst>
            </p:cNvPr>
            <p:cNvSpPr/>
            <p:nvPr/>
          </p:nvSpPr>
          <p:spPr>
            <a:xfrm>
              <a:off x="8579413" y="4373695"/>
              <a:ext cx="3288826" cy="1199624"/>
            </a:xfrm>
            <a:prstGeom prst="rect">
              <a:avLst/>
            </a:prstGeom>
          </p:spPr>
          <p:txBody>
            <a:bodyPr wrap="square">
              <a:spAutoFit/>
            </a:bodyPr>
            <a:lstStyle/>
            <a:p>
              <a:pPr algn="ctr" defTabSz="914256"/>
              <a:r>
                <a:rPr lang="en-US" sz="1049" dirty="0">
                  <a:solidFill>
                    <a:srgbClr val="4A4A4A"/>
                  </a:solidFill>
                  <a:latin typeface="Roboto Light" panose="02000000000000000000" pitchFamily="2" charset="0"/>
                  <a:ea typeface="Roboto Light" panose="02000000000000000000" pitchFamily="2" charset="0"/>
                  <a:cs typeface="Segoe UI Light" panose="020B0502040204020203" pitchFamily="34" charset="0"/>
                </a:rPr>
                <a:t>We enable over 30,000 members to share their insights and best practices that you can use by having direct access to over 100 analysts as an extension of your team.</a:t>
              </a:r>
              <a:endParaRPr lang="en-CA" sz="1049" dirty="0">
                <a:solidFill>
                  <a:srgbClr val="4A4A4A"/>
                </a:solidFill>
                <a:latin typeface="Roboto Light" panose="02000000000000000000" pitchFamily="2" charset="0"/>
                <a:ea typeface="Roboto Light" panose="02000000000000000000" pitchFamily="2" charset="0"/>
                <a:cs typeface="Segoe UI Light" panose="020B0502040204020203" pitchFamily="34" charset="0"/>
              </a:endParaRPr>
            </a:p>
          </p:txBody>
        </p:sp>
      </p:grpSp>
      <p:pic>
        <p:nvPicPr>
          <p:cNvPr id="24" name="Picture 23">
            <a:extLst>
              <a:ext uri="{FF2B5EF4-FFF2-40B4-BE49-F238E27FC236}">
                <a16:creationId xmlns:a16="http://schemas.microsoft.com/office/drawing/2014/main" id="{026F0D53-BCAB-4818-BCC8-2832D3DCA6DB}"/>
              </a:ext>
            </a:extLst>
          </p:cNvPr>
          <p:cNvPicPr>
            <a:picLocks noChangeAspect="1"/>
          </p:cNvPicPr>
          <p:nvPr/>
        </p:nvPicPr>
        <p:blipFill>
          <a:blip r:embed="rId4">
            <a:duotone>
              <a:prstClr val="black"/>
              <a:srgbClr val="2B9E36">
                <a:tint val="45000"/>
                <a:satMod val="400000"/>
              </a:srgbClr>
            </a:duotone>
            <a:extLst>
              <a:ext uri="{28A0092B-C50C-407E-A947-70E740481C1C}">
                <a14:useLocalDpi xmlns:a14="http://schemas.microsoft.com/office/drawing/2010/main"/>
              </a:ext>
            </a:extLst>
          </a:blip>
          <a:stretch>
            <a:fillRect/>
          </a:stretch>
        </p:blipFill>
        <p:spPr>
          <a:xfrm>
            <a:off x="2246456" y="4522565"/>
            <a:ext cx="429897" cy="429897"/>
          </a:xfrm>
          <a:prstGeom prst="rect">
            <a:avLst/>
          </a:prstGeom>
        </p:spPr>
      </p:pic>
      <p:pic>
        <p:nvPicPr>
          <p:cNvPr id="25" name="Picture 24">
            <a:extLst>
              <a:ext uri="{FF2B5EF4-FFF2-40B4-BE49-F238E27FC236}">
                <a16:creationId xmlns:a16="http://schemas.microsoft.com/office/drawing/2014/main" id="{C1E9A968-23AD-4ED2-A5BD-DED728AC0DA9}"/>
              </a:ext>
            </a:extLst>
          </p:cNvPr>
          <p:cNvPicPr>
            <a:picLocks noChangeAspect="1"/>
          </p:cNvPicPr>
          <p:nvPr/>
        </p:nvPicPr>
        <p:blipFill>
          <a:blip r:embed="rId5">
            <a:duotone>
              <a:prstClr val="black"/>
              <a:srgbClr val="2576B7">
                <a:tint val="45000"/>
                <a:satMod val="400000"/>
              </a:srgbClr>
            </a:duotone>
            <a:extLst>
              <a:ext uri="{28A0092B-C50C-407E-A947-70E740481C1C}">
                <a14:useLocalDpi xmlns:a14="http://schemas.microsoft.com/office/drawing/2010/main"/>
              </a:ext>
            </a:extLst>
          </a:blip>
          <a:stretch>
            <a:fillRect/>
          </a:stretch>
        </p:blipFill>
        <p:spPr>
          <a:xfrm>
            <a:off x="5882173" y="4526731"/>
            <a:ext cx="429244" cy="429244"/>
          </a:xfrm>
          <a:prstGeom prst="rect">
            <a:avLst/>
          </a:prstGeom>
        </p:spPr>
      </p:pic>
      <p:pic>
        <p:nvPicPr>
          <p:cNvPr id="26" name="Picture 25">
            <a:extLst>
              <a:ext uri="{FF2B5EF4-FFF2-40B4-BE49-F238E27FC236}">
                <a16:creationId xmlns:a16="http://schemas.microsoft.com/office/drawing/2014/main" id="{D7CC58D1-DECC-47CE-8B1A-24B54F101357}"/>
              </a:ext>
            </a:extLst>
          </p:cNvPr>
          <p:cNvPicPr>
            <a:picLocks noChangeAspect="1"/>
          </p:cNvPicPr>
          <p:nvPr/>
        </p:nvPicPr>
        <p:blipFill>
          <a:blip r:embed="rId6" cstate="screen">
            <a:duotone>
              <a:prstClr val="black"/>
              <a:srgbClr val="B23F00">
                <a:tint val="45000"/>
                <a:satMod val="400000"/>
              </a:srgbClr>
            </a:duotone>
            <a:extLst>
              <a:ext uri="{28A0092B-C50C-407E-A947-70E740481C1C}">
                <a14:useLocalDpi xmlns:a14="http://schemas.microsoft.com/office/drawing/2010/main"/>
              </a:ext>
            </a:extLst>
          </a:blip>
          <a:stretch>
            <a:fillRect/>
          </a:stretch>
        </p:blipFill>
        <p:spPr>
          <a:xfrm>
            <a:off x="9707981" y="4526731"/>
            <a:ext cx="405396" cy="429244"/>
          </a:xfrm>
          <a:prstGeom prst="rect">
            <a:avLst/>
          </a:prstGeom>
        </p:spPr>
      </p:pic>
      <p:cxnSp>
        <p:nvCxnSpPr>
          <p:cNvPr id="27" name="Straight Connector 26">
            <a:extLst>
              <a:ext uri="{FF2B5EF4-FFF2-40B4-BE49-F238E27FC236}">
                <a16:creationId xmlns:a16="http://schemas.microsoft.com/office/drawing/2014/main" id="{FF77B378-9036-4C00-B64C-E9147447223A}"/>
              </a:ext>
            </a:extLst>
          </p:cNvPr>
          <p:cNvCxnSpPr/>
          <p:nvPr/>
        </p:nvCxnSpPr>
        <p:spPr>
          <a:xfrm>
            <a:off x="4231278" y="4600129"/>
            <a:ext cx="0" cy="1565796"/>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605C6B-A06B-4FD9-8A2A-2472ADB37C0A}"/>
              </a:ext>
            </a:extLst>
          </p:cNvPr>
          <p:cNvCxnSpPr/>
          <p:nvPr/>
        </p:nvCxnSpPr>
        <p:spPr>
          <a:xfrm>
            <a:off x="7988858" y="4578198"/>
            <a:ext cx="0" cy="1565796"/>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799CFD04-05C5-43C6-BE3C-3A14DD8B8336}"/>
              </a:ext>
            </a:extLst>
          </p:cNvPr>
          <p:cNvSpPr/>
          <p:nvPr/>
        </p:nvSpPr>
        <p:spPr>
          <a:xfrm>
            <a:off x="2384" y="2397847"/>
            <a:ext cx="12190409" cy="184999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6"/>
            <a:endParaRPr lang="en-CA" sz="1800" dirty="0">
              <a:solidFill>
                <a:srgbClr val="FFFFFF"/>
              </a:solidFill>
              <a:latin typeface="Montserrat" pitchFamily="2" charset="77"/>
            </a:endParaRPr>
          </a:p>
        </p:txBody>
      </p:sp>
      <p:pic>
        <p:nvPicPr>
          <p:cNvPr id="30" name="Picture 29">
            <a:extLst>
              <a:ext uri="{FF2B5EF4-FFF2-40B4-BE49-F238E27FC236}">
                <a16:creationId xmlns:a16="http://schemas.microsoft.com/office/drawing/2014/main" id="{901070CD-206E-4121-BFCD-E57EB02AE6D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05254" y="2578027"/>
            <a:ext cx="2712417" cy="1566127"/>
          </a:xfrm>
          <a:prstGeom prst="rect">
            <a:avLst/>
          </a:prstGeom>
        </p:spPr>
      </p:pic>
      <p:sp>
        <p:nvSpPr>
          <p:cNvPr id="32" name="Rectangle 31">
            <a:extLst>
              <a:ext uri="{FF2B5EF4-FFF2-40B4-BE49-F238E27FC236}">
                <a16:creationId xmlns:a16="http://schemas.microsoft.com/office/drawing/2014/main" id="{CD0771A6-4984-483E-913C-8875E7A3F922}"/>
              </a:ext>
            </a:extLst>
          </p:cNvPr>
          <p:cNvSpPr/>
          <p:nvPr/>
        </p:nvSpPr>
        <p:spPr>
          <a:xfrm>
            <a:off x="8769135" y="2867601"/>
            <a:ext cx="2159105" cy="923330"/>
          </a:xfrm>
          <a:prstGeom prst="rect">
            <a:avLst/>
          </a:prstGeom>
        </p:spPr>
        <p:txBody>
          <a:bodyPr wrap="square">
            <a:spAutoFit/>
          </a:bodyPr>
          <a:lstStyle/>
          <a:p>
            <a:pPr algn="ctr" defTabSz="914256"/>
            <a:r>
              <a:rPr lang="en-CA" sz="1800" dirty="0">
                <a:solidFill>
                  <a:srgbClr val="4A4A4A"/>
                </a:solidFill>
                <a:latin typeface="Montserrat" pitchFamily="2" charset="77"/>
                <a:cs typeface="Segoe UI Light" panose="020B0502040204020203" pitchFamily="34" charset="0"/>
              </a:rPr>
              <a:t>Dramatically Outperform Your Peers</a:t>
            </a:r>
          </a:p>
        </p:txBody>
      </p:sp>
      <p:sp>
        <p:nvSpPr>
          <p:cNvPr id="33" name="Text Placeholder 4">
            <a:extLst>
              <a:ext uri="{FF2B5EF4-FFF2-40B4-BE49-F238E27FC236}">
                <a16:creationId xmlns:a16="http://schemas.microsoft.com/office/drawing/2014/main" id="{12F12E09-F2A1-48B8-AE5A-BC636E2E4807}"/>
              </a:ext>
            </a:extLst>
          </p:cNvPr>
          <p:cNvSpPr txBox="1">
            <a:spLocks/>
          </p:cNvSpPr>
          <p:nvPr/>
        </p:nvSpPr>
        <p:spPr>
          <a:xfrm>
            <a:off x="626772" y="538504"/>
            <a:ext cx="10889607" cy="724177"/>
          </a:xfrm>
          <a:prstGeom prst="rect">
            <a:avLst/>
          </a:prstGeom>
        </p:spPr>
        <p:txBody>
          <a:bodyPr/>
          <a:lstStyle>
            <a:lvl1pPr marL="104881" indent="-104881" algn="l" rtl="0" eaLnBrk="1" fontAlgn="base" hangingPunct="1">
              <a:spcBef>
                <a:spcPct val="20000"/>
              </a:spcBef>
              <a:spcAft>
                <a:spcPct val="0"/>
              </a:spcAft>
              <a:buClr>
                <a:schemeClr val="tx1"/>
              </a:buClr>
              <a:buSzPct val="120000"/>
              <a:buFont typeface="Arial" pitchFamily="34" charset="0"/>
              <a:buChar char="•"/>
              <a:defRPr sz="1100" kern="1200">
                <a:solidFill>
                  <a:schemeClr val="tx1"/>
                </a:solidFill>
                <a:latin typeface="+mn-lt"/>
                <a:ea typeface="+mn-ea"/>
                <a:cs typeface="+mn-cs"/>
              </a:defRPr>
            </a:lvl1pPr>
            <a:lvl2pPr marL="209761" indent="-104881" algn="l" rtl="0" eaLnBrk="1" fontAlgn="base" hangingPunct="1">
              <a:spcBef>
                <a:spcPct val="20000"/>
              </a:spcBef>
              <a:spcAft>
                <a:spcPct val="0"/>
              </a:spcAft>
              <a:buClr>
                <a:schemeClr val="tx1"/>
              </a:buClr>
              <a:buSzPct val="150000"/>
              <a:buFont typeface="Arial" pitchFamily="34" charset="0"/>
              <a:buChar char="◦"/>
              <a:defRPr sz="1100" kern="1200">
                <a:solidFill>
                  <a:schemeClr val="tx1"/>
                </a:solidFill>
                <a:latin typeface="+mn-lt"/>
                <a:ea typeface="+mn-ea"/>
                <a:cs typeface="+mn-cs"/>
              </a:defRPr>
            </a:lvl2pPr>
            <a:lvl3pPr marL="314641" indent="-104881" algn="l" rtl="0" eaLnBrk="1" fontAlgn="base" hangingPunct="1">
              <a:spcBef>
                <a:spcPct val="20000"/>
              </a:spcBef>
              <a:spcAft>
                <a:spcPct val="0"/>
              </a:spcAft>
              <a:buClr>
                <a:schemeClr val="tx1"/>
              </a:buClr>
              <a:buFont typeface="Arial" pitchFamily="34" charset="0"/>
              <a:buChar char="–"/>
              <a:defRPr sz="1100" kern="1200">
                <a:solidFill>
                  <a:schemeClr val="tx1"/>
                </a:solidFill>
                <a:latin typeface="+mn-lt"/>
                <a:ea typeface="+mn-ea"/>
                <a:cs typeface="+mn-cs"/>
              </a:defRPr>
            </a:lvl3pPr>
            <a:lvl4pPr marL="414002" indent="-99361" algn="l" rtl="0" eaLnBrk="1" fontAlgn="base" hangingPunct="1">
              <a:spcBef>
                <a:spcPct val="20000"/>
              </a:spcBef>
              <a:spcAft>
                <a:spcPct val="0"/>
              </a:spcAft>
              <a:buClr>
                <a:schemeClr val="tx1"/>
              </a:buClr>
              <a:buFont typeface="Wingdings" pitchFamily="2" charset="2"/>
              <a:buChar char="§"/>
              <a:defRPr sz="1100" kern="1200">
                <a:solidFill>
                  <a:schemeClr val="tx1"/>
                </a:solidFill>
                <a:latin typeface="+mn-lt"/>
                <a:ea typeface="+mn-ea"/>
                <a:cs typeface="+mn-cs"/>
              </a:defRPr>
            </a:lvl4pPr>
            <a:lvl5pPr marL="1192325" indent="-132481" algn="l" rtl="0" eaLnBrk="1" fontAlgn="base" hangingPunct="1">
              <a:spcBef>
                <a:spcPct val="20000"/>
              </a:spcBef>
              <a:spcAft>
                <a:spcPct val="0"/>
              </a:spcAft>
              <a:buFont typeface="Arial" charset="0"/>
              <a:buChar char="»"/>
              <a:defRPr sz="695" kern="1200">
                <a:solidFill>
                  <a:schemeClr val="tx1"/>
                </a:solidFill>
                <a:latin typeface="+mn-lt"/>
                <a:ea typeface="+mn-ea"/>
                <a:cs typeface="+mn-cs"/>
              </a:defRPr>
            </a:lvl5pPr>
            <a:lvl6pPr marL="1457286" indent="-132481" algn="l" defTabSz="529922" rtl="0" eaLnBrk="1" latinLnBrk="0" hangingPunct="1">
              <a:spcBef>
                <a:spcPct val="20000"/>
              </a:spcBef>
              <a:buFont typeface="Arial" pitchFamily="34" charset="0"/>
              <a:buChar char="•"/>
              <a:defRPr sz="1159" kern="1200">
                <a:solidFill>
                  <a:schemeClr val="tx1"/>
                </a:solidFill>
                <a:latin typeface="+mn-lt"/>
                <a:ea typeface="+mn-ea"/>
                <a:cs typeface="+mn-cs"/>
              </a:defRPr>
            </a:lvl6pPr>
            <a:lvl7pPr marL="1722247" indent="-132481" algn="l" defTabSz="529922" rtl="0" eaLnBrk="1" latinLnBrk="0" hangingPunct="1">
              <a:spcBef>
                <a:spcPct val="20000"/>
              </a:spcBef>
              <a:buFont typeface="Arial" pitchFamily="34" charset="0"/>
              <a:buChar char="•"/>
              <a:defRPr sz="1159" kern="1200">
                <a:solidFill>
                  <a:schemeClr val="tx1"/>
                </a:solidFill>
                <a:latin typeface="+mn-lt"/>
                <a:ea typeface="+mn-ea"/>
                <a:cs typeface="+mn-cs"/>
              </a:defRPr>
            </a:lvl7pPr>
            <a:lvl8pPr marL="1987208" indent="-132481" algn="l" defTabSz="529922" rtl="0" eaLnBrk="1" latinLnBrk="0" hangingPunct="1">
              <a:spcBef>
                <a:spcPct val="20000"/>
              </a:spcBef>
              <a:buFont typeface="Arial" pitchFamily="34" charset="0"/>
              <a:buChar char="•"/>
              <a:defRPr sz="1159" kern="1200">
                <a:solidFill>
                  <a:schemeClr val="tx1"/>
                </a:solidFill>
                <a:latin typeface="+mn-lt"/>
                <a:ea typeface="+mn-ea"/>
                <a:cs typeface="+mn-cs"/>
              </a:defRPr>
            </a:lvl8pPr>
            <a:lvl9pPr marL="2252169" indent="-132481" algn="l" defTabSz="529922" rtl="0" eaLnBrk="1" latinLnBrk="0" hangingPunct="1">
              <a:spcBef>
                <a:spcPct val="20000"/>
              </a:spcBef>
              <a:buFont typeface="Arial" pitchFamily="34" charset="0"/>
              <a:buChar char="•"/>
              <a:defRPr sz="1159" kern="1200">
                <a:solidFill>
                  <a:schemeClr val="tx1"/>
                </a:solidFill>
                <a:latin typeface="+mn-lt"/>
                <a:ea typeface="+mn-ea"/>
                <a:cs typeface="+mn-cs"/>
              </a:defRPr>
            </a:lvl9pPr>
          </a:lstStyle>
          <a:p>
            <a:pPr marL="0" indent="0" algn="ctr" defTabSz="914256">
              <a:buClr>
                <a:srgbClr val="000000"/>
              </a:buClr>
              <a:buNone/>
            </a:pPr>
            <a:r>
              <a:rPr lang="en-US" sz="4000" dirty="0">
                <a:solidFill>
                  <a:srgbClr val="2576B7"/>
                </a:solidFill>
                <a:latin typeface="Montserrat SemiBold" pitchFamily="2" charset="77"/>
                <a:cs typeface="Segoe UI Light" panose="020B0502040204020203" pitchFamily="34" charset="0"/>
              </a:rPr>
              <a:t>About Info-Tech Research Group</a:t>
            </a:r>
            <a:endParaRPr lang="en-CA" sz="4000" dirty="0">
              <a:solidFill>
                <a:srgbClr val="2576B7"/>
              </a:solidFill>
              <a:latin typeface="Montserrat SemiBold" pitchFamily="2" charset="77"/>
              <a:cs typeface="Segoe UI Light" panose="020B0502040204020203" pitchFamily="34" charset="0"/>
            </a:endParaRPr>
          </a:p>
        </p:txBody>
      </p:sp>
      <p:pic>
        <p:nvPicPr>
          <p:cNvPr id="34" name="Picture 33">
            <a:extLst>
              <a:ext uri="{FF2B5EF4-FFF2-40B4-BE49-F238E27FC236}">
                <a16:creationId xmlns:a16="http://schemas.microsoft.com/office/drawing/2014/main" id="{B7F59B71-F320-2C4D-9811-3E85559DC08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38256" y="3062631"/>
            <a:ext cx="2117079" cy="422192"/>
          </a:xfrm>
          <a:prstGeom prst="rect">
            <a:avLst/>
          </a:prstGeom>
        </p:spPr>
      </p:pic>
    </p:spTree>
    <p:extLst>
      <p:ext uri="{BB962C8B-B14F-4D97-AF65-F5344CB8AC3E}">
        <p14:creationId xmlns:p14="http://schemas.microsoft.com/office/powerpoint/2010/main" val="12099511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15">
            <a:extLst>
              <a:ext uri="{FF2B5EF4-FFF2-40B4-BE49-F238E27FC236}">
                <a16:creationId xmlns:a16="http://schemas.microsoft.com/office/drawing/2014/main" id="{6B85C42D-9B8C-4264-8810-7B9D05EECDB8}"/>
              </a:ext>
            </a:extLst>
          </p:cNvPr>
          <p:cNvSpPr/>
          <p:nvPr/>
        </p:nvSpPr>
        <p:spPr>
          <a:xfrm rot="10800000">
            <a:off x="6000629" y="2689066"/>
            <a:ext cx="2453969" cy="3825414"/>
          </a:xfrm>
          <a:prstGeom prst="roundRect">
            <a:avLst>
              <a:gd name="adj" fmla="val 21176"/>
            </a:avLst>
          </a:prstGeom>
          <a:gradFill>
            <a:gsLst>
              <a:gs pos="0">
                <a:srgbClr val="F7C433">
                  <a:alpha val="49000"/>
                </a:srgbClr>
              </a:gs>
              <a:gs pos="100000">
                <a:schemeClr val="bg1">
                  <a:alpha val="0"/>
                </a:schemeClr>
              </a:gs>
              <a:gs pos="95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47" dirty="0">
              <a:solidFill>
                <a:schemeClr val="tx1"/>
              </a:solidFill>
            </a:endParaRPr>
          </a:p>
        </p:txBody>
      </p:sp>
      <p:pic>
        <p:nvPicPr>
          <p:cNvPr id="17" name="Picture 16">
            <a:extLst>
              <a:ext uri="{FF2B5EF4-FFF2-40B4-BE49-F238E27FC236}">
                <a16:creationId xmlns:a16="http://schemas.microsoft.com/office/drawing/2014/main" id="{F44231A7-B33A-D44B-B3A4-3FB83BB1B0AA}"/>
              </a:ext>
            </a:extLst>
          </p:cNvPr>
          <p:cNvPicPr>
            <a:picLocks noChangeAspect="1"/>
          </p:cNvPicPr>
          <p:nvPr/>
        </p:nvPicPr>
        <p:blipFill rotWithShape="1">
          <a:blip r:embed="rId3" cstate="screen">
            <a:alphaModFix amt="17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t="10604"/>
          <a:stretch/>
        </p:blipFill>
        <p:spPr>
          <a:xfrm>
            <a:off x="289276" y="1998291"/>
            <a:ext cx="11613453" cy="4724627"/>
          </a:xfrm>
          <a:prstGeom prst="rect">
            <a:avLst/>
          </a:prstGeom>
        </p:spPr>
      </p:pic>
      <p:sp>
        <p:nvSpPr>
          <p:cNvPr id="2" name="Slide Number Placeholder 1">
            <a:extLst>
              <a:ext uri="{FF2B5EF4-FFF2-40B4-BE49-F238E27FC236}">
                <a16:creationId xmlns:a16="http://schemas.microsoft.com/office/drawing/2014/main" id="{A6768F3C-E1ED-C24E-89D8-25C92C93AB42}"/>
              </a:ext>
            </a:extLst>
          </p:cNvPr>
          <p:cNvSpPr>
            <a:spLocks noGrp="1"/>
          </p:cNvSpPr>
          <p:nvPr>
            <p:ph type="sldNum" sz="quarter" idx="4"/>
          </p:nvPr>
        </p:nvSpPr>
        <p:spPr/>
        <p:txBody>
          <a:bodyPr/>
          <a:lstStyle/>
          <a:p>
            <a:pPr marL="7700">
              <a:spcBef>
                <a:spcPts val="161"/>
              </a:spcBef>
              <a:tabLst>
                <a:tab pos="1309472" algn="l"/>
              </a:tabLst>
            </a:pPr>
            <a:r>
              <a:rPr lang="en-CA" dirty="0"/>
              <a:t>Info-Tech Research Group   |   </a:t>
            </a:r>
            <a:fld id="{81D60167-4931-47E6-BA6A-407CBD079E47}" type="slidenum">
              <a:rPr smtClean="0">
                <a:cs typeface="Arial" panose="020B0604020202020204" pitchFamily="34" charset="0"/>
              </a:rPr>
              <a:pPr marL="7700">
                <a:spcBef>
                  <a:spcPts val="161"/>
                </a:spcBef>
                <a:tabLst>
                  <a:tab pos="1309472" algn="l"/>
                </a:tabLst>
              </a:pPr>
              <a:t>40</a:t>
            </a:fld>
            <a:endParaRPr dirty="0">
              <a:cs typeface="Arial" panose="020B0604020202020204" pitchFamily="34" charset="0"/>
            </a:endParaRPr>
          </a:p>
        </p:txBody>
      </p:sp>
      <p:sp>
        <p:nvSpPr>
          <p:cNvPr id="13" name="TextBox 12">
            <a:extLst>
              <a:ext uri="{FF2B5EF4-FFF2-40B4-BE49-F238E27FC236}">
                <a16:creationId xmlns:a16="http://schemas.microsoft.com/office/drawing/2014/main" id="{FF4E92FA-6C75-1147-B331-CACBCA24F696}"/>
              </a:ext>
            </a:extLst>
          </p:cNvPr>
          <p:cNvSpPr txBox="1"/>
          <p:nvPr/>
        </p:nvSpPr>
        <p:spPr>
          <a:xfrm>
            <a:off x="3593377" y="3245954"/>
            <a:ext cx="2342845" cy="492379"/>
          </a:xfrm>
          <a:prstGeom prst="rect">
            <a:avLst/>
          </a:prstGeom>
        </p:spPr>
        <p:txBody>
          <a:bodyPr vert="horz" wrap="square" lIns="0" tIns="0" rIns="0" bIns="0" rtlCol="0">
            <a:spAutoFit/>
          </a:bodyPr>
          <a:lstStyle/>
          <a:p>
            <a:pPr marL="289917" marR="242951" lvl="1" algn="ctr">
              <a:spcBef>
                <a:spcPts val="55"/>
              </a:spcBef>
            </a:pPr>
            <a:r>
              <a:rPr lang="en-US" sz="1600" spc="-30" dirty="0">
                <a:solidFill>
                  <a:srgbClr val="2576B7"/>
                </a:solidFill>
                <a:latin typeface="Montserrat" pitchFamily="2" charset="77"/>
                <a:cs typeface="Arial Narrow"/>
              </a:rPr>
              <a:t>Guided Implementation</a:t>
            </a:r>
          </a:p>
        </p:txBody>
      </p:sp>
      <p:sp>
        <p:nvSpPr>
          <p:cNvPr id="18" name="Text Placeholder 7">
            <a:extLst>
              <a:ext uri="{FF2B5EF4-FFF2-40B4-BE49-F238E27FC236}">
                <a16:creationId xmlns:a16="http://schemas.microsoft.com/office/drawing/2014/main" id="{6AA867C5-EFF8-6D47-A450-0A2EEDAF523F}"/>
              </a:ext>
            </a:extLst>
          </p:cNvPr>
          <p:cNvSpPr txBox="1">
            <a:spLocks/>
          </p:cNvSpPr>
          <p:nvPr/>
        </p:nvSpPr>
        <p:spPr>
          <a:xfrm>
            <a:off x="3861885" y="3800679"/>
            <a:ext cx="1813066" cy="2403265"/>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000"/>
              </a:lnSpc>
            </a:pPr>
            <a:r>
              <a:rPr lang="en-US" dirty="0">
                <a:latin typeface="Montserrat Light" pitchFamily="2" charset="77"/>
              </a:rPr>
              <a:t>“Our team knows that we need to fix a process, but we need assistance to determine where to focus. Some check-ins along the way would help keep us on track.”</a:t>
            </a:r>
          </a:p>
        </p:txBody>
      </p:sp>
      <p:sp>
        <p:nvSpPr>
          <p:cNvPr id="23" name="TextBox 22">
            <a:extLst>
              <a:ext uri="{FF2B5EF4-FFF2-40B4-BE49-F238E27FC236}">
                <a16:creationId xmlns:a16="http://schemas.microsoft.com/office/drawing/2014/main" id="{0825A164-8775-1C43-AC78-4A51B448D921}"/>
              </a:ext>
            </a:extLst>
          </p:cNvPr>
          <p:cNvSpPr txBox="1"/>
          <p:nvPr/>
        </p:nvSpPr>
        <p:spPr>
          <a:xfrm>
            <a:off x="1128567" y="3245954"/>
            <a:ext cx="2342845" cy="246189"/>
          </a:xfrm>
          <a:prstGeom prst="rect">
            <a:avLst/>
          </a:prstGeom>
        </p:spPr>
        <p:txBody>
          <a:bodyPr vert="horz" wrap="square" lIns="0" tIns="0" rIns="0" bIns="0" rtlCol="0">
            <a:spAutoFit/>
          </a:bodyPr>
          <a:lstStyle/>
          <a:p>
            <a:pPr marL="289917" marR="242951" lvl="1" algn="ctr">
              <a:spcBef>
                <a:spcPts val="55"/>
              </a:spcBef>
            </a:pPr>
            <a:r>
              <a:rPr lang="en-US" sz="1600" spc="-30" dirty="0">
                <a:solidFill>
                  <a:srgbClr val="2576B7"/>
                </a:solidFill>
                <a:latin typeface="Montserrat" pitchFamily="2" charset="77"/>
                <a:cs typeface="Arial Narrow"/>
              </a:rPr>
              <a:t>DIY</a:t>
            </a:r>
          </a:p>
        </p:txBody>
      </p:sp>
      <p:sp>
        <p:nvSpPr>
          <p:cNvPr id="24" name="Text Placeholder 7">
            <a:extLst>
              <a:ext uri="{FF2B5EF4-FFF2-40B4-BE49-F238E27FC236}">
                <a16:creationId xmlns:a16="http://schemas.microsoft.com/office/drawing/2014/main" id="{5FACE429-3F2B-4649-B584-F0EBDF0140CD}"/>
              </a:ext>
            </a:extLst>
          </p:cNvPr>
          <p:cNvSpPr txBox="1">
            <a:spLocks/>
          </p:cNvSpPr>
          <p:nvPr/>
        </p:nvSpPr>
        <p:spPr>
          <a:xfrm>
            <a:off x="1393455" y="3800679"/>
            <a:ext cx="1813066" cy="2351369"/>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000"/>
              </a:lnSpc>
            </a:pPr>
            <a:r>
              <a:rPr lang="en-US" dirty="0">
                <a:latin typeface="Montserrat Light" pitchFamily="2" charset="77"/>
              </a:rPr>
              <a:t>“Our team has already made this critical project a priority, and we have the time and capability, but some guidance along the way would be helpful.”</a:t>
            </a:r>
          </a:p>
        </p:txBody>
      </p:sp>
      <p:sp>
        <p:nvSpPr>
          <p:cNvPr id="28" name="TextBox 27">
            <a:extLst>
              <a:ext uri="{FF2B5EF4-FFF2-40B4-BE49-F238E27FC236}">
                <a16:creationId xmlns:a16="http://schemas.microsoft.com/office/drawing/2014/main" id="{4C9E228B-B30F-394E-A599-344FD077C107}"/>
              </a:ext>
            </a:extLst>
          </p:cNvPr>
          <p:cNvSpPr txBox="1"/>
          <p:nvPr/>
        </p:nvSpPr>
        <p:spPr>
          <a:xfrm>
            <a:off x="6065426" y="3245954"/>
            <a:ext cx="2342845" cy="246189"/>
          </a:xfrm>
          <a:prstGeom prst="rect">
            <a:avLst/>
          </a:prstGeom>
        </p:spPr>
        <p:txBody>
          <a:bodyPr vert="horz" wrap="square" lIns="0" tIns="0" rIns="0" bIns="0" rtlCol="0">
            <a:spAutoFit/>
          </a:bodyPr>
          <a:lstStyle/>
          <a:p>
            <a:pPr marL="289917" marR="242951" lvl="1" algn="ctr">
              <a:spcBef>
                <a:spcPts val="55"/>
              </a:spcBef>
            </a:pPr>
            <a:r>
              <a:rPr lang="en-US" sz="1600" spc="-30" dirty="0">
                <a:solidFill>
                  <a:srgbClr val="2576B7"/>
                </a:solidFill>
                <a:latin typeface="Montserrat" pitchFamily="2" charset="77"/>
                <a:cs typeface="Arial Narrow"/>
              </a:rPr>
              <a:t>Workshop</a:t>
            </a:r>
          </a:p>
        </p:txBody>
      </p:sp>
      <p:sp>
        <p:nvSpPr>
          <p:cNvPr id="29" name="Text Placeholder 7">
            <a:extLst>
              <a:ext uri="{FF2B5EF4-FFF2-40B4-BE49-F238E27FC236}">
                <a16:creationId xmlns:a16="http://schemas.microsoft.com/office/drawing/2014/main" id="{3E33ED69-74AC-9D42-BB28-5EF7327539DB}"/>
              </a:ext>
            </a:extLst>
          </p:cNvPr>
          <p:cNvSpPr txBox="1">
            <a:spLocks/>
          </p:cNvSpPr>
          <p:nvPr/>
        </p:nvSpPr>
        <p:spPr>
          <a:xfrm>
            <a:off x="6330315" y="3800678"/>
            <a:ext cx="1813066" cy="2645394"/>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000"/>
              </a:lnSpc>
            </a:pPr>
            <a:r>
              <a:rPr lang="en-US" dirty="0">
                <a:latin typeface="Montserrat Light" pitchFamily="2" charset="77"/>
              </a:rPr>
              <a:t>“We need to hit the ground running and get this project kicked off immediately. Our team has the ability to take this over once we get a framework and strategy in place.”</a:t>
            </a:r>
          </a:p>
        </p:txBody>
      </p:sp>
      <p:sp>
        <p:nvSpPr>
          <p:cNvPr id="31" name="TextBox 30">
            <a:extLst>
              <a:ext uri="{FF2B5EF4-FFF2-40B4-BE49-F238E27FC236}">
                <a16:creationId xmlns:a16="http://schemas.microsoft.com/office/drawing/2014/main" id="{BB5BD109-0B09-1D4A-B636-C8EDB7A33DA8}"/>
              </a:ext>
            </a:extLst>
          </p:cNvPr>
          <p:cNvSpPr txBox="1"/>
          <p:nvPr/>
        </p:nvSpPr>
        <p:spPr>
          <a:xfrm>
            <a:off x="8519005" y="3245954"/>
            <a:ext cx="2342845" cy="246189"/>
          </a:xfrm>
          <a:prstGeom prst="rect">
            <a:avLst/>
          </a:prstGeom>
        </p:spPr>
        <p:txBody>
          <a:bodyPr vert="horz" wrap="square" lIns="0" tIns="0" rIns="0" bIns="0" rtlCol="0">
            <a:spAutoFit/>
          </a:bodyPr>
          <a:lstStyle/>
          <a:p>
            <a:pPr marL="289917" marR="242951" lvl="1" algn="ctr">
              <a:spcBef>
                <a:spcPts val="55"/>
              </a:spcBef>
            </a:pPr>
            <a:r>
              <a:rPr lang="en-US" sz="1600" spc="-30" dirty="0">
                <a:solidFill>
                  <a:srgbClr val="2576B7"/>
                </a:solidFill>
                <a:latin typeface="Montserrat" pitchFamily="2" charset="77"/>
                <a:cs typeface="Arial Narrow"/>
              </a:rPr>
              <a:t>Consulting</a:t>
            </a:r>
          </a:p>
        </p:txBody>
      </p:sp>
      <p:sp>
        <p:nvSpPr>
          <p:cNvPr id="32" name="Text Placeholder 7">
            <a:extLst>
              <a:ext uri="{FF2B5EF4-FFF2-40B4-BE49-F238E27FC236}">
                <a16:creationId xmlns:a16="http://schemas.microsoft.com/office/drawing/2014/main" id="{78FE4641-CF67-E74A-8893-5C7CCA20166C}"/>
              </a:ext>
            </a:extLst>
          </p:cNvPr>
          <p:cNvSpPr txBox="1">
            <a:spLocks/>
          </p:cNvSpPr>
          <p:nvPr/>
        </p:nvSpPr>
        <p:spPr>
          <a:xfrm>
            <a:off x="8783893" y="3800679"/>
            <a:ext cx="1813066" cy="1966905"/>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000"/>
              </a:lnSpc>
            </a:pPr>
            <a:r>
              <a:rPr lang="en-US" dirty="0">
                <a:latin typeface="Montserrat Light" pitchFamily="2" charset="77"/>
              </a:rPr>
              <a:t>“Our team does not have the time or the knowledge to take this project on. We need assistance through the entirety of this project.”</a:t>
            </a:r>
          </a:p>
        </p:txBody>
      </p:sp>
      <p:pic>
        <p:nvPicPr>
          <p:cNvPr id="19" name="Picture 18">
            <a:extLst>
              <a:ext uri="{FF2B5EF4-FFF2-40B4-BE49-F238E27FC236}">
                <a16:creationId xmlns:a16="http://schemas.microsoft.com/office/drawing/2014/main" id="{8236E2EC-FCCC-E648-94A1-A374A011AB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16065" y="2529608"/>
            <a:ext cx="635000" cy="635000"/>
          </a:xfrm>
          <a:prstGeom prst="rect">
            <a:avLst/>
          </a:prstGeom>
        </p:spPr>
      </p:pic>
      <p:pic>
        <p:nvPicPr>
          <p:cNvPr id="20" name="Picture 19">
            <a:extLst>
              <a:ext uri="{FF2B5EF4-FFF2-40B4-BE49-F238E27FC236}">
                <a16:creationId xmlns:a16="http://schemas.microsoft.com/office/drawing/2014/main" id="{5BFB354E-A000-3445-A35B-B1E33D014EE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88136" y="2585500"/>
            <a:ext cx="635000" cy="635000"/>
          </a:xfrm>
          <a:prstGeom prst="rect">
            <a:avLst/>
          </a:prstGeom>
        </p:spPr>
      </p:pic>
      <p:pic>
        <p:nvPicPr>
          <p:cNvPr id="21" name="Picture 20">
            <a:extLst>
              <a:ext uri="{FF2B5EF4-FFF2-40B4-BE49-F238E27FC236}">
                <a16:creationId xmlns:a16="http://schemas.microsoft.com/office/drawing/2014/main" id="{2B2A8F62-6942-FF4C-B170-FBA715F9E38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19347" y="2585459"/>
            <a:ext cx="635000" cy="635000"/>
          </a:xfrm>
          <a:prstGeom prst="rect">
            <a:avLst/>
          </a:prstGeom>
        </p:spPr>
      </p:pic>
      <p:pic>
        <p:nvPicPr>
          <p:cNvPr id="26" name="Picture 25">
            <a:extLst>
              <a:ext uri="{FF2B5EF4-FFF2-40B4-BE49-F238E27FC236}">
                <a16:creationId xmlns:a16="http://schemas.microsoft.com/office/drawing/2014/main" id="{8E474B57-BFC1-6540-AE1B-56E5BDEA4A0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47276" y="2610953"/>
            <a:ext cx="635000" cy="635000"/>
          </a:xfrm>
          <a:prstGeom prst="rect">
            <a:avLst/>
          </a:prstGeom>
        </p:spPr>
      </p:pic>
      <p:grpSp>
        <p:nvGrpSpPr>
          <p:cNvPr id="27" name="Group 26"/>
          <p:cNvGrpSpPr/>
          <p:nvPr/>
        </p:nvGrpSpPr>
        <p:grpSpPr>
          <a:xfrm>
            <a:off x="794" y="-14718"/>
            <a:ext cx="12192000" cy="1500656"/>
            <a:chOff x="1524000" y="-6622"/>
            <a:chExt cx="9144000" cy="1500656"/>
          </a:xfrm>
        </p:grpSpPr>
        <p:pic>
          <p:nvPicPr>
            <p:cNvPr id="30" name="Picture 29"/>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1524000" y="790"/>
              <a:ext cx="9144000" cy="1493244"/>
            </a:xfrm>
            <a:prstGeom prst="rect">
              <a:avLst/>
            </a:prstGeom>
          </p:spPr>
        </p:pic>
        <p:sp>
          <p:nvSpPr>
            <p:cNvPr id="33" name="Rectangle 32"/>
            <p:cNvSpPr/>
            <p:nvPr/>
          </p:nvSpPr>
          <p:spPr>
            <a:xfrm>
              <a:off x="1524000" y="-6622"/>
              <a:ext cx="9144000" cy="1494034"/>
            </a:xfrm>
            <a:prstGeom prst="rect">
              <a:avLst/>
            </a:prstGeom>
            <a:gradFill>
              <a:gsLst>
                <a:gs pos="0">
                  <a:srgbClr val="216FB2">
                    <a:lumMod val="93000"/>
                    <a:lumOff val="7000"/>
                    <a:alpha val="56000"/>
                  </a:srgbClr>
                </a:gs>
                <a:gs pos="76000">
                  <a:schemeClr val="accent1">
                    <a:hueOff val="0"/>
                    <a:satOff val="0"/>
                    <a:lumOff val="0"/>
                    <a:tint val="37000"/>
                    <a:satMod val="300000"/>
                    <a:alpha val="26000"/>
                  </a:schemeClr>
                </a:gs>
                <a:gs pos="100000">
                  <a:schemeClr val="accent1">
                    <a:hueOff val="0"/>
                    <a:satOff val="0"/>
                    <a:tint val="15000"/>
                    <a:satMod val="350000"/>
                    <a:alpha val="0"/>
                    <a:lumMod val="0"/>
                  </a:schemeClr>
                </a:gs>
              </a:gsLst>
              <a:lin ang="20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2209801" y="226296"/>
              <a:ext cx="7707456" cy="1077218"/>
            </a:xfrm>
            <a:prstGeom prst="rect">
              <a:avLst/>
            </a:prstGeom>
          </p:spPr>
          <p:txBody>
            <a:bodyPr wrap="square" lIns="0">
              <a:spAutoFit/>
            </a:bodyPr>
            <a:lstStyle/>
            <a:p>
              <a:pPr defTabSz="1168400">
                <a:spcAft>
                  <a:spcPts val="1800"/>
                </a:spcAft>
              </a:pPr>
              <a:r>
                <a:rPr lang="en-US" sz="3200" cap="all" dirty="0">
                  <a:solidFill>
                    <a:schemeClr val="bg1"/>
                  </a:solidFill>
                  <a:latin typeface="Montserrat Light" pitchFamily="2" charset="77"/>
                  <a:ea typeface="Montserrat Ultra Light" charset="0"/>
                  <a:cs typeface="Montserrat Ultra Light" charset="0"/>
                </a:rPr>
                <a:t>Info-Tech offers various levels of support </a:t>
              </a:r>
              <a:r>
                <a:rPr lang="en-US" sz="3200" cap="all" dirty="0">
                  <a:solidFill>
                    <a:schemeClr val="bg1"/>
                  </a:solidFill>
                  <a:latin typeface="Montserrat Light" pitchFamily="2" charset="77"/>
                  <a:ea typeface="Montserrat Light" charset="0"/>
                  <a:cs typeface="Montserrat Light" charset="0"/>
                </a:rPr>
                <a:t>to best </a:t>
              </a:r>
              <a:r>
                <a:rPr lang="en-US" sz="3200" b="1" cap="all" dirty="0">
                  <a:solidFill>
                    <a:schemeClr val="bg1"/>
                  </a:solidFill>
                  <a:latin typeface="Montserrat" panose="02000505000000020004" pitchFamily="2" charset="0"/>
                  <a:ea typeface="Montserrat Ultra Light" charset="0"/>
                  <a:cs typeface="Montserrat Ultra Light" charset="0"/>
                </a:rPr>
                <a:t>suit your needs</a:t>
              </a:r>
              <a:endParaRPr lang="en-CA" sz="3200" b="1" cap="all" dirty="0">
                <a:solidFill>
                  <a:schemeClr val="bg1"/>
                </a:solidFill>
                <a:latin typeface="Montserrat" panose="02000505000000020004" pitchFamily="2" charset="0"/>
                <a:ea typeface="Montserrat Black" charset="0"/>
                <a:cs typeface="Montserrat Black" charset="0"/>
              </a:endParaRPr>
            </a:p>
          </p:txBody>
        </p:sp>
        <p:sp>
          <p:nvSpPr>
            <p:cNvPr id="37" name="Rectangle 36">
              <a:extLst>
                <a:ext uri="{FF2B5EF4-FFF2-40B4-BE49-F238E27FC236}">
                  <a16:creationId xmlns:a16="http://schemas.microsoft.com/office/drawing/2014/main" id="{09CE109F-709A-7B49-A1B1-E9055261ECDD}"/>
                </a:ext>
              </a:extLst>
            </p:cNvPr>
            <p:cNvSpPr/>
            <p:nvPr/>
          </p:nvSpPr>
          <p:spPr>
            <a:xfrm>
              <a:off x="1524001" y="0"/>
              <a:ext cx="76201" cy="1288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1038325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EDF9862-EDDA-4981-B499-06FBF8A549B0}"/>
              </a:ext>
            </a:extLst>
          </p:cNvPr>
          <p:cNvSpPr/>
          <p:nvPr/>
        </p:nvSpPr>
        <p:spPr>
          <a:xfrm>
            <a:off x="6386" y="0"/>
            <a:ext cx="98887" cy="128882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34B524B0-72D4-4CE4-9C36-EA008EE62544}"/>
              </a:ext>
            </a:extLst>
          </p:cNvPr>
          <p:cNvPicPr>
            <a:picLocks noChangeAspect="1"/>
          </p:cNvPicPr>
          <p:nvPr/>
        </p:nvPicPr>
        <p:blipFill rotWithShape="1">
          <a:blip r:embed="rId3">
            <a:extLst>
              <a:ext uri="{28A0092B-C50C-407E-A947-70E740481C1C}">
                <a14:useLocalDpi xmlns:a14="http://schemas.microsoft.com/office/drawing/2010/main" val="0"/>
              </a:ext>
            </a:extLst>
          </a:blip>
          <a:srcRect l="12005" t="1260" r="4418"/>
          <a:stretch/>
        </p:blipFill>
        <p:spPr>
          <a:xfrm>
            <a:off x="0" y="0"/>
            <a:ext cx="12193588" cy="5817326"/>
          </a:xfrm>
          <a:prstGeom prst="rect">
            <a:avLst/>
          </a:prstGeom>
        </p:spPr>
      </p:pic>
    </p:spTree>
    <p:extLst>
      <p:ext uri="{BB962C8B-B14F-4D97-AF65-F5344CB8AC3E}">
        <p14:creationId xmlns:p14="http://schemas.microsoft.com/office/powerpoint/2010/main" val="36555619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34BB3869-E514-4A11-897C-239FB5369BAA}"/>
              </a:ext>
            </a:extLst>
          </p:cNvPr>
          <p:cNvSpPr txBox="1">
            <a:spLocks/>
          </p:cNvSpPr>
          <p:nvPr/>
        </p:nvSpPr>
        <p:spPr>
          <a:xfrm>
            <a:off x="578677" y="884933"/>
            <a:ext cx="5518119" cy="542347"/>
          </a:xfrm>
          <a:prstGeom prst="rect">
            <a:avLst/>
          </a:prstGeom>
        </p:spPr>
        <p:txBody>
          <a:bodyPr lIns="0" tIns="0" rIns="0" bIns="0" anchor="t" anchorCtr="0"/>
          <a:lstStyle>
            <a:lvl1pPr marL="0" indent="0" algn="l" rtl="0" eaLnBrk="1" fontAlgn="base" hangingPunct="1">
              <a:spcBef>
                <a:spcPct val="20000"/>
              </a:spcBef>
              <a:spcAft>
                <a:spcPct val="0"/>
              </a:spcAft>
              <a:buClr>
                <a:schemeClr val="tx1"/>
              </a:buClr>
              <a:buSzPct val="120000"/>
              <a:buFont typeface="Arial" pitchFamily="34" charset="0"/>
              <a:buNone/>
              <a:defRPr sz="2400" b="1" kern="1200">
                <a:solidFill>
                  <a:schemeClr val="tx1"/>
                </a:solidFill>
                <a:latin typeface="Segoe UI" panose="020B0502040204020203" pitchFamily="34" charset="0"/>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256">
              <a:lnSpc>
                <a:spcPct val="90000"/>
              </a:lnSpc>
              <a:spcBef>
                <a:spcPts val="0"/>
              </a:spcBef>
              <a:buClr>
                <a:prstClr val="black"/>
              </a:buClr>
              <a:defRPr/>
            </a:pPr>
            <a:r>
              <a:rPr lang="en-US" sz="3000" dirty="0">
                <a:solidFill>
                  <a:srgbClr val="414399"/>
                </a:solidFill>
                <a:latin typeface="Montserrat" panose="00000500000000000000" pitchFamily="2" charset="0"/>
                <a:ea typeface="Montserrat Black" charset="0"/>
                <a:cs typeface="Arial" panose="020B0604020202020204" pitchFamily="34" charset="0"/>
              </a:rPr>
              <a:t>Time for a few questions…</a:t>
            </a:r>
            <a:endParaRPr lang="en-CA" sz="3000" dirty="0">
              <a:solidFill>
                <a:srgbClr val="414399"/>
              </a:solidFill>
              <a:latin typeface="Montserrat" panose="00000500000000000000" pitchFamily="2" charset="0"/>
              <a:ea typeface="Montserrat Black" charset="0"/>
              <a:cs typeface="Arial" panose="020B0604020202020204" pitchFamily="34" charset="0"/>
            </a:endParaRPr>
          </a:p>
        </p:txBody>
      </p:sp>
      <p:grpSp>
        <p:nvGrpSpPr>
          <p:cNvPr id="6" name="Group 5">
            <a:extLst>
              <a:ext uri="{FF2B5EF4-FFF2-40B4-BE49-F238E27FC236}">
                <a16:creationId xmlns:a16="http://schemas.microsoft.com/office/drawing/2014/main" id="{EB8284E4-46DA-45F7-A4C3-334C336896E2}"/>
              </a:ext>
            </a:extLst>
          </p:cNvPr>
          <p:cNvGrpSpPr/>
          <p:nvPr/>
        </p:nvGrpSpPr>
        <p:grpSpPr>
          <a:xfrm>
            <a:off x="-17479" y="449"/>
            <a:ext cx="2729143" cy="174639"/>
            <a:chOff x="-19070" y="0"/>
            <a:chExt cx="2729498" cy="174661"/>
          </a:xfrm>
        </p:grpSpPr>
        <p:sp>
          <p:nvSpPr>
            <p:cNvPr id="7" name="Rectangle 6">
              <a:extLst>
                <a:ext uri="{FF2B5EF4-FFF2-40B4-BE49-F238E27FC236}">
                  <a16:creationId xmlns:a16="http://schemas.microsoft.com/office/drawing/2014/main" id="{F1FAEBBB-A22C-4A56-9DE6-C24B7A600567}"/>
                </a:ext>
              </a:extLst>
            </p:cNvPr>
            <p:cNvSpPr/>
            <p:nvPr/>
          </p:nvSpPr>
          <p:spPr>
            <a:xfrm>
              <a:off x="-19070" y="0"/>
              <a:ext cx="678094" cy="174661"/>
            </a:xfrm>
            <a:prstGeom prst="rect">
              <a:avLst/>
            </a:prstGeom>
            <a:solidFill>
              <a:srgbClr val="414399"/>
            </a:solidFill>
            <a:ln>
              <a:solidFill>
                <a:srgbClr val="414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sp>
          <p:nvSpPr>
            <p:cNvPr id="8" name="Rectangle 7">
              <a:extLst>
                <a:ext uri="{FF2B5EF4-FFF2-40B4-BE49-F238E27FC236}">
                  <a16:creationId xmlns:a16="http://schemas.microsoft.com/office/drawing/2014/main" id="{6D751C46-A50C-473E-87AB-D4C7A8AC899F}"/>
                </a:ext>
              </a:extLst>
            </p:cNvPr>
            <p:cNvSpPr/>
            <p:nvPr/>
          </p:nvSpPr>
          <p:spPr>
            <a:xfrm>
              <a:off x="659024" y="0"/>
              <a:ext cx="678094" cy="174661"/>
            </a:xfrm>
            <a:prstGeom prst="rect">
              <a:avLst/>
            </a:prstGeom>
            <a:solidFill>
              <a:srgbClr val="8579B8"/>
            </a:solidFill>
            <a:ln>
              <a:solidFill>
                <a:srgbClr val="8579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sp>
          <p:nvSpPr>
            <p:cNvPr id="9" name="Rectangle 8">
              <a:extLst>
                <a:ext uri="{FF2B5EF4-FFF2-40B4-BE49-F238E27FC236}">
                  <a16:creationId xmlns:a16="http://schemas.microsoft.com/office/drawing/2014/main" id="{30235347-A027-4092-BDFE-76727C7ED6B1}"/>
                </a:ext>
              </a:extLst>
            </p:cNvPr>
            <p:cNvSpPr/>
            <p:nvPr/>
          </p:nvSpPr>
          <p:spPr>
            <a:xfrm>
              <a:off x="2032334" y="0"/>
              <a:ext cx="678094" cy="174661"/>
            </a:xfrm>
            <a:prstGeom prst="rect">
              <a:avLst/>
            </a:prstGeom>
            <a:solidFill>
              <a:srgbClr val="DCD9EB"/>
            </a:solidFill>
            <a:ln>
              <a:solidFill>
                <a:srgbClr val="DCD9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sp>
          <p:nvSpPr>
            <p:cNvPr id="10" name="Rectangle 9">
              <a:extLst>
                <a:ext uri="{FF2B5EF4-FFF2-40B4-BE49-F238E27FC236}">
                  <a16:creationId xmlns:a16="http://schemas.microsoft.com/office/drawing/2014/main" id="{E262807E-55A9-41EB-A4B4-ECDADCD065EC}"/>
                </a:ext>
              </a:extLst>
            </p:cNvPr>
            <p:cNvSpPr/>
            <p:nvPr/>
          </p:nvSpPr>
          <p:spPr>
            <a:xfrm>
              <a:off x="1345679" y="0"/>
              <a:ext cx="678094" cy="174661"/>
            </a:xfrm>
            <a:prstGeom prst="rect">
              <a:avLst/>
            </a:prstGeom>
            <a:solidFill>
              <a:srgbClr val="A39ACA"/>
            </a:solidFill>
            <a:ln>
              <a:solidFill>
                <a:srgbClr val="A39A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grpSp>
      <p:sp>
        <p:nvSpPr>
          <p:cNvPr id="20" name="TextBox 19">
            <a:extLst>
              <a:ext uri="{FF2B5EF4-FFF2-40B4-BE49-F238E27FC236}">
                <a16:creationId xmlns:a16="http://schemas.microsoft.com/office/drawing/2014/main" id="{C7689818-C948-4024-B8A1-7C4BF7D61760}"/>
              </a:ext>
            </a:extLst>
          </p:cNvPr>
          <p:cNvSpPr txBox="1"/>
          <p:nvPr/>
        </p:nvSpPr>
        <p:spPr>
          <a:xfrm>
            <a:off x="557873" y="547411"/>
            <a:ext cx="7278756" cy="184666"/>
          </a:xfrm>
          <a:prstGeom prst="rect">
            <a:avLst/>
          </a:prstGeom>
          <a:noFill/>
        </p:spPr>
        <p:txBody>
          <a:bodyPr wrap="square" lIns="0" tIns="0" rIns="0" bIns="0" rtlCol="0">
            <a:spAutoFit/>
          </a:bodyPr>
          <a:lstStyle/>
          <a:p>
            <a:r>
              <a:rPr lang="en-US" sz="1200" spc="100" dirty="0">
                <a:solidFill>
                  <a:srgbClr val="414399"/>
                </a:solidFill>
                <a:latin typeface="Montserrat"/>
                <a:ea typeface="Montserrat Medium" charset="0"/>
                <a:cs typeface="Arial"/>
              </a:rPr>
              <a:t>Create a Business-Aligned Security Strategy</a:t>
            </a:r>
          </a:p>
        </p:txBody>
      </p:sp>
      <p:sp>
        <p:nvSpPr>
          <p:cNvPr id="4" name="Rectangle 3">
            <a:extLst>
              <a:ext uri="{FF2B5EF4-FFF2-40B4-BE49-F238E27FC236}">
                <a16:creationId xmlns:a16="http://schemas.microsoft.com/office/drawing/2014/main" id="{E84048F2-02BC-426F-98B3-3E3876BDEC03}"/>
              </a:ext>
            </a:extLst>
          </p:cNvPr>
          <p:cNvSpPr/>
          <p:nvPr/>
        </p:nvSpPr>
        <p:spPr>
          <a:xfrm>
            <a:off x="2668241" y="1875895"/>
            <a:ext cx="6857107" cy="3809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99" dirty="0">
                <a:solidFill>
                  <a:schemeClr val="bg1">
                    <a:lumMod val="50000"/>
                  </a:schemeClr>
                </a:solidFill>
                <a:latin typeface="Montserrat" panose="00000500000000000000" pitchFamily="2" charset="0"/>
              </a:rPr>
              <a:t>Q&amp;A</a:t>
            </a:r>
            <a:endParaRPr lang="en-CA" sz="6599" dirty="0">
              <a:solidFill>
                <a:schemeClr val="bg1">
                  <a:lumMod val="50000"/>
                </a:schemeClr>
              </a:solidFill>
              <a:latin typeface="Montserrat" panose="00000500000000000000" pitchFamily="2" charset="0"/>
            </a:endParaRPr>
          </a:p>
        </p:txBody>
      </p:sp>
    </p:spTree>
    <p:extLst>
      <p:ext uri="{BB962C8B-B14F-4D97-AF65-F5344CB8AC3E}">
        <p14:creationId xmlns:p14="http://schemas.microsoft.com/office/powerpoint/2010/main" val="6140336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6AD900-93CD-854F-8990-E39CD389885D}"/>
              </a:ext>
            </a:extLst>
          </p:cNvPr>
          <p:cNvSpPr/>
          <p:nvPr/>
        </p:nvSpPr>
        <p:spPr>
          <a:xfrm>
            <a:off x="794"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6" name="Picture 5">
            <a:extLst>
              <a:ext uri="{FF2B5EF4-FFF2-40B4-BE49-F238E27FC236}">
                <a16:creationId xmlns:a16="http://schemas.microsoft.com/office/drawing/2014/main" id="{248F2BA4-1413-0949-AE0B-16BBFB3B26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44232" y="5888240"/>
            <a:ext cx="2341433" cy="466933"/>
          </a:xfrm>
          <a:prstGeom prst="rect">
            <a:avLst/>
          </a:prstGeom>
        </p:spPr>
      </p:pic>
      <p:sp>
        <p:nvSpPr>
          <p:cNvPr id="10" name="Title 4">
            <a:extLst>
              <a:ext uri="{FF2B5EF4-FFF2-40B4-BE49-F238E27FC236}">
                <a16:creationId xmlns:a16="http://schemas.microsoft.com/office/drawing/2014/main" id="{94B397B7-F316-7A43-9FC2-97FF46FA825B}"/>
              </a:ext>
            </a:extLst>
          </p:cNvPr>
          <p:cNvSpPr txBox="1">
            <a:spLocks/>
          </p:cNvSpPr>
          <p:nvPr/>
        </p:nvSpPr>
        <p:spPr>
          <a:xfrm>
            <a:off x="7744232" y="640985"/>
            <a:ext cx="3320039" cy="79340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i="0" kern="1200">
                <a:solidFill>
                  <a:srgbClr val="F6C333"/>
                </a:solidFill>
                <a:latin typeface="Montserrat" pitchFamily="2" charset="77"/>
                <a:ea typeface="+mj-ea"/>
                <a:cs typeface="+mj-cs"/>
              </a:defRPr>
            </a:lvl1pPr>
          </a:lstStyle>
          <a:p>
            <a:r>
              <a:rPr lang="en-US" dirty="0">
                <a:solidFill>
                  <a:srgbClr val="2576B7"/>
                </a:solidFill>
              </a:rPr>
              <a:t>Thank you!</a:t>
            </a:r>
          </a:p>
          <a:p>
            <a:endParaRPr lang="en-US" dirty="0">
              <a:solidFill>
                <a:srgbClr val="2576B7"/>
              </a:solidFill>
            </a:endParaRPr>
          </a:p>
        </p:txBody>
      </p:sp>
      <p:sp>
        <p:nvSpPr>
          <p:cNvPr id="11" name="Content Placeholder 5">
            <a:extLst>
              <a:ext uri="{FF2B5EF4-FFF2-40B4-BE49-F238E27FC236}">
                <a16:creationId xmlns:a16="http://schemas.microsoft.com/office/drawing/2014/main" id="{A3D397CE-BE6D-1B49-833C-E796E97CF3E7}"/>
              </a:ext>
            </a:extLst>
          </p:cNvPr>
          <p:cNvSpPr txBox="1">
            <a:spLocks/>
          </p:cNvSpPr>
          <p:nvPr/>
        </p:nvSpPr>
        <p:spPr>
          <a:xfrm>
            <a:off x="7744232" y="1657715"/>
            <a:ext cx="3825519" cy="4230524"/>
          </a:xfrm>
          <a:prstGeom prst="rect">
            <a:avLst/>
          </a:prstGeom>
        </p:spPr>
        <p:txBody>
          <a:bodyPr vert="horz" lIns="0" tIns="0" rIns="0" bIns="0" rtlCol="0">
            <a:noAutofit/>
          </a:bodyPr>
          <a:lstStyle>
            <a:lvl1pPr marL="0" indent="0" algn="l" defTabSz="914400" rtl="0" eaLnBrk="1" latinLnBrk="0" hangingPunct="1">
              <a:lnSpc>
                <a:spcPts val="2600"/>
              </a:lnSpc>
              <a:spcBef>
                <a:spcPts val="1000"/>
              </a:spcBef>
              <a:buFont typeface="Arial" panose="020B0604020202020204" pitchFamily="34" charset="0"/>
              <a:buNone/>
              <a:defRPr sz="2000" b="0" i="0" kern="1200">
                <a:solidFill>
                  <a:srgbClr val="4B4B4B"/>
                </a:solidFill>
                <a:latin typeface="Roboto Light" panose="02000000000000000000" pitchFamily="2"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4B4B4B"/>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ts val="2000"/>
              </a:lnSpc>
              <a:spcBef>
                <a:spcPts val="500"/>
              </a:spcBef>
              <a:buFont typeface="Arial" panose="020B0604020202020204" pitchFamily="34" charset="0"/>
              <a:buChar char="•"/>
              <a:defRPr sz="2000" b="0" i="0" kern="1200">
                <a:solidFill>
                  <a:srgbClr val="4B4B4B"/>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ts val="1600"/>
              </a:lnSpc>
              <a:spcBef>
                <a:spcPts val="500"/>
              </a:spcBef>
              <a:buFont typeface="Arial" panose="020B0604020202020204" pitchFamily="34" charset="0"/>
              <a:buChar char="•"/>
              <a:defRPr sz="1600" b="0" i="0" kern="1200">
                <a:solidFill>
                  <a:srgbClr val="4B4B4B"/>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r>
              <a:rPr lang="en-CA" sz="1800" dirty="0">
                <a:solidFill>
                  <a:srgbClr val="4A4A4A"/>
                </a:solidFill>
                <a:latin typeface="Roboto" panose="02000000000000000000" pitchFamily="2" charset="0"/>
                <a:ea typeface="Roboto" panose="02000000000000000000" pitchFamily="2" charset="0"/>
              </a:rPr>
              <a:t>If you have additional questions on this topic, please contact:</a:t>
            </a:r>
          </a:p>
          <a:p>
            <a:pPr defTabSz="914256">
              <a:defRPr/>
            </a:pPr>
            <a:r>
              <a:rPr lang="en-CA" b="1" dirty="0">
                <a:solidFill>
                  <a:srgbClr val="2576B7"/>
                </a:solidFill>
                <a:latin typeface="Montserrat" pitchFamily="2" charset="77"/>
              </a:rPr>
              <a:t>Kevin Peuhkurinen</a:t>
            </a:r>
            <a:br>
              <a:rPr lang="en-CA" sz="3200" b="1" dirty="0">
                <a:solidFill>
                  <a:srgbClr val="2476B7"/>
                </a:solidFill>
                <a:latin typeface="Arial" panose="020B0604020202020204" pitchFamily="34" charset="0"/>
                <a:cs typeface="Arial" panose="020B0604020202020204" pitchFamily="34" charset="0"/>
              </a:rPr>
            </a:br>
            <a:r>
              <a:rPr lang="en-CA" sz="1800" dirty="0">
                <a:solidFill>
                  <a:srgbClr val="2576B7"/>
                </a:solidFill>
                <a:latin typeface="Montserrat Light" pitchFamily="2" charset="77"/>
              </a:rPr>
              <a:t>kpeuhkurinen@infotech.com</a:t>
            </a:r>
          </a:p>
          <a:p>
            <a:pPr>
              <a:lnSpc>
                <a:spcPct val="100000"/>
              </a:lnSpc>
              <a:defRPr/>
            </a:pPr>
            <a:endParaRPr lang="en-CA" sz="1800" dirty="0">
              <a:solidFill>
                <a:srgbClr val="4A4A4A"/>
              </a:solidFill>
              <a:latin typeface="Roboto" panose="02000000000000000000" pitchFamily="2" charset="0"/>
              <a:ea typeface="Roboto" panose="02000000000000000000" pitchFamily="2" charset="0"/>
            </a:endParaRPr>
          </a:p>
          <a:p>
            <a:pPr>
              <a:lnSpc>
                <a:spcPct val="100000"/>
              </a:lnSpc>
              <a:defRPr/>
            </a:pPr>
            <a:r>
              <a:rPr lang="en-CA" sz="1800" dirty="0">
                <a:solidFill>
                  <a:srgbClr val="4A4A4A"/>
                </a:solidFill>
                <a:latin typeface="Roboto" panose="02000000000000000000" pitchFamily="2" charset="0"/>
                <a:ea typeface="Roboto" panose="02000000000000000000" pitchFamily="2" charset="0"/>
              </a:rPr>
              <a:t>For information on Info-Tech’s products and services, please contact:</a:t>
            </a:r>
          </a:p>
          <a:p>
            <a:pPr>
              <a:lnSpc>
                <a:spcPct val="100000"/>
              </a:lnSpc>
              <a:defRPr/>
            </a:pPr>
            <a:r>
              <a:rPr lang="en-CA" b="1" dirty="0">
                <a:solidFill>
                  <a:srgbClr val="2576B7"/>
                </a:solidFill>
                <a:latin typeface="Montserrat" pitchFamily="2" charset="77"/>
              </a:rPr>
              <a:t>Dave Bell</a:t>
            </a:r>
            <a:br>
              <a:rPr lang="en-CA" b="1" dirty="0">
                <a:solidFill>
                  <a:srgbClr val="2576B7"/>
                </a:solidFill>
                <a:latin typeface="Montserrat" pitchFamily="2" charset="77"/>
              </a:rPr>
            </a:br>
            <a:r>
              <a:rPr lang="en-CA" sz="1800" dirty="0">
                <a:solidFill>
                  <a:srgbClr val="2576B7"/>
                </a:solidFill>
                <a:latin typeface="Montserrat Light" pitchFamily="2" charset="77"/>
              </a:rPr>
              <a:t>dbell@infotech.com</a:t>
            </a:r>
            <a:br>
              <a:rPr lang="en-CA" sz="1800" dirty="0">
                <a:solidFill>
                  <a:srgbClr val="2576B7"/>
                </a:solidFill>
                <a:latin typeface="Montserrat Light" pitchFamily="2" charset="77"/>
              </a:rPr>
            </a:br>
            <a:endParaRPr lang="en-CA" sz="1800" dirty="0">
              <a:solidFill>
                <a:srgbClr val="2576B7"/>
              </a:solidFill>
              <a:latin typeface="Montserrat Light" pitchFamily="2" charset="77"/>
            </a:endParaRPr>
          </a:p>
        </p:txBody>
      </p:sp>
      <p:pic>
        <p:nvPicPr>
          <p:cNvPr id="2" name="Picture 1">
            <a:extLst>
              <a:ext uri="{FF2B5EF4-FFF2-40B4-BE49-F238E27FC236}">
                <a16:creationId xmlns:a16="http://schemas.microsoft.com/office/drawing/2014/main" id="{4DB538C2-ABDD-934A-8764-F9F08D1AC3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5" y="-1"/>
            <a:ext cx="7121236" cy="6858001"/>
          </a:xfrm>
          <a:prstGeom prst="rect">
            <a:avLst/>
          </a:prstGeom>
        </p:spPr>
      </p:pic>
    </p:spTree>
    <p:extLst>
      <p:ext uri="{BB962C8B-B14F-4D97-AF65-F5344CB8AC3E}">
        <p14:creationId xmlns:p14="http://schemas.microsoft.com/office/powerpoint/2010/main" val="838997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E87D-1B3A-C148-99E8-F80C50325912}"/>
              </a:ext>
            </a:extLst>
          </p:cNvPr>
          <p:cNvSpPr>
            <a:spLocks noGrp="1"/>
          </p:cNvSpPr>
          <p:nvPr>
            <p:ph type="title"/>
          </p:nvPr>
        </p:nvSpPr>
        <p:spPr/>
        <p:txBody>
          <a:bodyPr>
            <a:noAutofit/>
          </a:bodyPr>
          <a:lstStyle/>
          <a:p>
            <a:r>
              <a:rPr lang="en-US" dirty="0">
                <a:solidFill>
                  <a:srgbClr val="2576B7"/>
                </a:solidFill>
              </a:rPr>
              <a:t>Your Webinar Presenters</a:t>
            </a:r>
          </a:p>
        </p:txBody>
      </p:sp>
      <p:sp>
        <p:nvSpPr>
          <p:cNvPr id="8" name="Text Placeholder 7"/>
          <p:cNvSpPr>
            <a:spLocks noGrp="1"/>
          </p:cNvSpPr>
          <p:nvPr>
            <p:ph type="body" sz="quarter" idx="13"/>
          </p:nvPr>
        </p:nvSpPr>
        <p:spPr>
          <a:xfrm>
            <a:off x="8019152" y="4390872"/>
            <a:ext cx="1989557" cy="1269517"/>
          </a:xfrm>
        </p:spPr>
        <p:txBody>
          <a:bodyPr>
            <a:noAutofit/>
          </a:bodyPr>
          <a:lstStyle/>
          <a:p>
            <a:r>
              <a:rPr lang="en-US" dirty="0"/>
              <a:t>Kevin Peuhkurinen</a:t>
            </a:r>
          </a:p>
          <a:p>
            <a:r>
              <a:rPr lang="en-US" dirty="0">
                <a:latin typeface="Montserrat Light" panose="020B0604020202020204" charset="0"/>
              </a:rPr>
              <a:t>Research Director </a:t>
            </a:r>
          </a:p>
          <a:p>
            <a:r>
              <a:rPr lang="en-US" dirty="0">
                <a:latin typeface="Montserrat Light" panose="020B0604020202020204" charset="0"/>
              </a:rPr>
              <a:t>Security, Privacy, Risk &amp; Compliance </a:t>
            </a:r>
          </a:p>
          <a:p>
            <a:r>
              <a:rPr lang="en-US" dirty="0">
                <a:latin typeface="Montserrat Light" panose="020B0604020202020204" charset="0"/>
              </a:rPr>
              <a:t>Info-Tech Research Group</a:t>
            </a:r>
            <a:endParaRPr lang="en-CA" dirty="0">
              <a:latin typeface="Montserrat Light" panose="020B0604020202020204" charset="0"/>
            </a:endParaRPr>
          </a:p>
        </p:txBody>
      </p:sp>
      <p:sp>
        <p:nvSpPr>
          <p:cNvPr id="10" name="Text Placeholder 7">
            <a:extLst>
              <a:ext uri="{FF2B5EF4-FFF2-40B4-BE49-F238E27FC236}">
                <a16:creationId xmlns:a16="http://schemas.microsoft.com/office/drawing/2014/main" id="{8FD008A0-2BBB-4D2A-8795-143ECE7F0B87}"/>
              </a:ext>
            </a:extLst>
          </p:cNvPr>
          <p:cNvSpPr txBox="1">
            <a:spLocks/>
          </p:cNvSpPr>
          <p:nvPr/>
        </p:nvSpPr>
        <p:spPr>
          <a:xfrm>
            <a:off x="2421444" y="4398978"/>
            <a:ext cx="1989557" cy="1269517"/>
          </a:xfrm>
          <a:prstGeom prst="rect">
            <a:avLst/>
          </a:prstGeom>
        </p:spPr>
        <p:txBody>
          <a:bodyPr lIns="0" tIns="0" rIns="0" bIns="0">
            <a:noAutofit/>
          </a:bodyPr>
          <a:lstStyle>
            <a:lvl1pPr marL="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SemiBold" pitchFamily="2" charset="77"/>
                <a:ea typeface="+mn-ea"/>
                <a:cs typeface="Arial" panose="020B0604020202020204" pitchFamily="34" charset="0"/>
              </a:defRPr>
            </a:lvl1pPr>
            <a:lvl2pPr marL="4572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Light" pitchFamily="2" charset="77"/>
                <a:ea typeface="+mn-ea"/>
                <a:cs typeface="Arial" panose="020B0604020202020204" pitchFamily="34" charset="0"/>
              </a:defRPr>
            </a:lvl2pPr>
            <a:lvl3pPr marL="9144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Light" pitchFamily="2" charset="77"/>
                <a:ea typeface="+mn-ea"/>
                <a:cs typeface="Arial" panose="020B0604020202020204" pitchFamily="34" charset="0"/>
              </a:defRPr>
            </a:lvl3pPr>
            <a:lvl4pPr marL="13716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Light" pitchFamily="2" charset="77"/>
                <a:ea typeface="+mn-ea"/>
                <a:cs typeface="Arial" panose="020B0604020202020204" pitchFamily="34" charset="0"/>
              </a:defRPr>
            </a:lvl4pPr>
            <a:lvl5pPr marL="18288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Aaron Shum</a:t>
            </a:r>
            <a:br>
              <a:rPr lang="en-US" dirty="0"/>
            </a:br>
            <a:r>
              <a:rPr lang="en-US" dirty="0">
                <a:latin typeface="Montserrat Light" panose="020B0604020202020204" charset="0"/>
              </a:rPr>
              <a:t>Practice Lead </a:t>
            </a:r>
          </a:p>
          <a:p>
            <a:r>
              <a:rPr lang="en-US" dirty="0">
                <a:latin typeface="Montserrat Light" panose="020B0604020202020204" charset="0"/>
              </a:rPr>
              <a:t>Security, Privacy, Risk &amp; Compliance</a:t>
            </a:r>
            <a:br>
              <a:rPr lang="en-US" dirty="0">
                <a:latin typeface="Montserrat Light" panose="020B0604020202020204" charset="0"/>
              </a:rPr>
            </a:br>
            <a:r>
              <a:rPr lang="en-US" dirty="0">
                <a:latin typeface="Montserrat Light" panose="020B0604020202020204" charset="0"/>
              </a:rPr>
              <a:t>Info-Tech Research Group</a:t>
            </a:r>
            <a:endParaRPr lang="en-CA" dirty="0">
              <a:latin typeface="Montserrat Light" panose="020B0604020202020204" charset="0"/>
            </a:endParaRPr>
          </a:p>
        </p:txBody>
      </p:sp>
      <p:pic>
        <p:nvPicPr>
          <p:cNvPr id="7" name="Picture 6">
            <a:extLst>
              <a:ext uri="{FF2B5EF4-FFF2-40B4-BE49-F238E27FC236}">
                <a16:creationId xmlns:a16="http://schemas.microsoft.com/office/drawing/2014/main" id="{D8BF1FAE-D743-4511-AEDF-86F8A7815A8E}"/>
              </a:ext>
            </a:extLst>
          </p:cNvPr>
          <p:cNvPicPr>
            <a:picLocks noChangeAspect="1"/>
          </p:cNvPicPr>
          <p:nvPr/>
        </p:nvPicPr>
        <p:blipFill>
          <a:blip r:embed="rId3"/>
          <a:stretch>
            <a:fillRect/>
          </a:stretch>
        </p:blipFill>
        <p:spPr>
          <a:xfrm>
            <a:off x="2408821" y="2187100"/>
            <a:ext cx="1766768" cy="1788945"/>
          </a:xfrm>
          <a:prstGeom prst="rect">
            <a:avLst/>
          </a:prstGeom>
        </p:spPr>
      </p:pic>
      <p:grpSp>
        <p:nvGrpSpPr>
          <p:cNvPr id="9" name="Group 8">
            <a:extLst>
              <a:ext uri="{FF2B5EF4-FFF2-40B4-BE49-F238E27FC236}">
                <a16:creationId xmlns:a16="http://schemas.microsoft.com/office/drawing/2014/main" id="{956ECBBA-7B23-4B61-A053-AADE4B0A27FB}"/>
              </a:ext>
            </a:extLst>
          </p:cNvPr>
          <p:cNvGrpSpPr/>
          <p:nvPr/>
        </p:nvGrpSpPr>
        <p:grpSpPr>
          <a:xfrm>
            <a:off x="-17479" y="449"/>
            <a:ext cx="2729143" cy="174639"/>
            <a:chOff x="-19070" y="0"/>
            <a:chExt cx="2729498" cy="174661"/>
          </a:xfrm>
        </p:grpSpPr>
        <p:sp>
          <p:nvSpPr>
            <p:cNvPr id="11" name="Rectangle 10">
              <a:extLst>
                <a:ext uri="{FF2B5EF4-FFF2-40B4-BE49-F238E27FC236}">
                  <a16:creationId xmlns:a16="http://schemas.microsoft.com/office/drawing/2014/main" id="{B8CB918A-245A-430A-9174-AFB4D0EB6D4E}"/>
                </a:ext>
              </a:extLst>
            </p:cNvPr>
            <p:cNvSpPr/>
            <p:nvPr/>
          </p:nvSpPr>
          <p:spPr>
            <a:xfrm>
              <a:off x="-19070" y="0"/>
              <a:ext cx="678094" cy="174661"/>
            </a:xfrm>
            <a:prstGeom prst="rect">
              <a:avLst/>
            </a:prstGeom>
            <a:solidFill>
              <a:srgbClr val="414399"/>
            </a:solidFill>
            <a:ln>
              <a:solidFill>
                <a:srgbClr val="414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sp>
          <p:nvSpPr>
            <p:cNvPr id="14" name="Rectangle 13">
              <a:extLst>
                <a:ext uri="{FF2B5EF4-FFF2-40B4-BE49-F238E27FC236}">
                  <a16:creationId xmlns:a16="http://schemas.microsoft.com/office/drawing/2014/main" id="{8C03B2E0-04B3-46E8-BABB-65BA8B59F8B6}"/>
                </a:ext>
              </a:extLst>
            </p:cNvPr>
            <p:cNvSpPr/>
            <p:nvPr/>
          </p:nvSpPr>
          <p:spPr>
            <a:xfrm>
              <a:off x="659024" y="0"/>
              <a:ext cx="678094" cy="174661"/>
            </a:xfrm>
            <a:prstGeom prst="rect">
              <a:avLst/>
            </a:prstGeom>
            <a:solidFill>
              <a:srgbClr val="8579B8"/>
            </a:solidFill>
            <a:ln>
              <a:solidFill>
                <a:srgbClr val="8579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sp>
          <p:nvSpPr>
            <p:cNvPr id="15" name="Rectangle 14">
              <a:extLst>
                <a:ext uri="{FF2B5EF4-FFF2-40B4-BE49-F238E27FC236}">
                  <a16:creationId xmlns:a16="http://schemas.microsoft.com/office/drawing/2014/main" id="{8ACCA66D-262E-452E-8AA7-7A415803F3BE}"/>
                </a:ext>
              </a:extLst>
            </p:cNvPr>
            <p:cNvSpPr/>
            <p:nvPr/>
          </p:nvSpPr>
          <p:spPr>
            <a:xfrm>
              <a:off x="2032334" y="0"/>
              <a:ext cx="678094" cy="174661"/>
            </a:xfrm>
            <a:prstGeom prst="rect">
              <a:avLst/>
            </a:prstGeom>
            <a:solidFill>
              <a:srgbClr val="DCD9EB"/>
            </a:solidFill>
            <a:ln>
              <a:solidFill>
                <a:srgbClr val="DCD9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sp>
          <p:nvSpPr>
            <p:cNvPr id="16" name="Rectangle 15">
              <a:extLst>
                <a:ext uri="{FF2B5EF4-FFF2-40B4-BE49-F238E27FC236}">
                  <a16:creationId xmlns:a16="http://schemas.microsoft.com/office/drawing/2014/main" id="{140EB19A-AD53-4D4E-8706-7E88697E58AF}"/>
                </a:ext>
              </a:extLst>
            </p:cNvPr>
            <p:cNvSpPr/>
            <p:nvPr/>
          </p:nvSpPr>
          <p:spPr>
            <a:xfrm>
              <a:off x="1345679" y="0"/>
              <a:ext cx="678094" cy="174661"/>
            </a:xfrm>
            <a:prstGeom prst="rect">
              <a:avLst/>
            </a:prstGeom>
            <a:solidFill>
              <a:srgbClr val="A39ACA"/>
            </a:solidFill>
            <a:ln>
              <a:solidFill>
                <a:srgbClr val="A39A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grpSp>
      <p:sp>
        <p:nvSpPr>
          <p:cNvPr id="17" name="Text Placeholder 7">
            <a:extLst>
              <a:ext uri="{FF2B5EF4-FFF2-40B4-BE49-F238E27FC236}">
                <a16:creationId xmlns:a16="http://schemas.microsoft.com/office/drawing/2014/main" id="{0256496C-DA0B-472D-B66E-EA22314EA90D}"/>
              </a:ext>
            </a:extLst>
          </p:cNvPr>
          <p:cNvSpPr txBox="1">
            <a:spLocks/>
          </p:cNvSpPr>
          <p:nvPr/>
        </p:nvSpPr>
        <p:spPr>
          <a:xfrm>
            <a:off x="5202321" y="4390872"/>
            <a:ext cx="1989557" cy="1269517"/>
          </a:xfrm>
          <a:prstGeom prst="rect">
            <a:avLst/>
          </a:prstGeom>
        </p:spPr>
        <p:txBody>
          <a:bodyPr lIns="0" tIns="0" rIns="0" bIns="0">
            <a:noAutofit/>
          </a:bodyPr>
          <a:lstStyle>
            <a:lvl1pPr marL="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SemiBold" pitchFamily="2" charset="77"/>
                <a:ea typeface="+mn-ea"/>
                <a:cs typeface="Arial" panose="020B0604020202020204" pitchFamily="34" charset="0"/>
              </a:defRPr>
            </a:lvl1pPr>
            <a:lvl2pPr marL="4572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Light" pitchFamily="2" charset="77"/>
                <a:ea typeface="+mn-ea"/>
                <a:cs typeface="Arial" panose="020B0604020202020204" pitchFamily="34" charset="0"/>
              </a:defRPr>
            </a:lvl2pPr>
            <a:lvl3pPr marL="9144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Light" pitchFamily="2" charset="77"/>
                <a:ea typeface="+mn-ea"/>
                <a:cs typeface="Arial" panose="020B0604020202020204" pitchFamily="34" charset="0"/>
              </a:defRPr>
            </a:lvl3pPr>
            <a:lvl4pPr marL="13716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Light" pitchFamily="2" charset="77"/>
                <a:ea typeface="+mn-ea"/>
                <a:cs typeface="Arial" panose="020B0604020202020204" pitchFamily="34" charset="0"/>
              </a:defRPr>
            </a:lvl4pPr>
            <a:lvl5pPr marL="18288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Michelle Tran</a:t>
            </a:r>
          </a:p>
          <a:p>
            <a:r>
              <a:rPr lang="en-US" dirty="0">
                <a:latin typeface="Montserrat Light" panose="020B0604020202020204" charset="0"/>
              </a:rPr>
              <a:t>Research Analyst</a:t>
            </a:r>
          </a:p>
          <a:p>
            <a:r>
              <a:rPr lang="en-US" dirty="0">
                <a:latin typeface="Montserrat Light" panose="020B0604020202020204" charset="0"/>
              </a:rPr>
              <a:t>Security, Privacy, Risk &amp; Compliance</a:t>
            </a:r>
            <a:br>
              <a:rPr lang="en-US" dirty="0">
                <a:latin typeface="Montserrat Light" panose="020B0604020202020204" charset="0"/>
              </a:rPr>
            </a:br>
            <a:r>
              <a:rPr lang="en-US" dirty="0">
                <a:latin typeface="Montserrat Light" panose="020B0604020202020204" charset="0"/>
              </a:rPr>
              <a:t>Info-Tech Research Group</a:t>
            </a:r>
            <a:endParaRPr lang="en-CA" dirty="0">
              <a:latin typeface="Montserrat Light" panose="020B0604020202020204" charset="0"/>
            </a:endParaRPr>
          </a:p>
        </p:txBody>
      </p:sp>
      <p:pic>
        <p:nvPicPr>
          <p:cNvPr id="18" name="Picture 17" descr="A person wearing a suit and tie&#10;&#10;Description automatically generated">
            <a:extLst>
              <a:ext uri="{FF2B5EF4-FFF2-40B4-BE49-F238E27FC236}">
                <a16:creationId xmlns:a16="http://schemas.microsoft.com/office/drawing/2014/main" id="{6362185C-94CD-47A3-8763-1A65CDCB6E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9152" y="2157120"/>
            <a:ext cx="1788945" cy="1788945"/>
          </a:xfrm>
          <a:prstGeom prst="rect">
            <a:avLst/>
          </a:prstGeom>
        </p:spPr>
      </p:pic>
      <p:pic>
        <p:nvPicPr>
          <p:cNvPr id="5" name="Picture 4" descr="A person smiling for the camera&#10;&#10;Description automatically generated">
            <a:extLst>
              <a:ext uri="{FF2B5EF4-FFF2-40B4-BE49-F238E27FC236}">
                <a16:creationId xmlns:a16="http://schemas.microsoft.com/office/drawing/2014/main" id="{2D659AEF-C18E-42B3-BB1D-19E3299AC5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2738" y="2187100"/>
            <a:ext cx="1788945" cy="1788945"/>
          </a:xfrm>
          <a:prstGeom prst="rect">
            <a:avLst/>
          </a:prstGeom>
        </p:spPr>
      </p:pic>
    </p:spTree>
    <p:extLst>
      <p:ext uri="{BB962C8B-B14F-4D97-AF65-F5344CB8AC3E}">
        <p14:creationId xmlns:p14="http://schemas.microsoft.com/office/powerpoint/2010/main" val="2039533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C1E78AFE-0DB2-47FA-B49A-CFD0EB21A7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 y="0"/>
            <a:ext cx="12192000" cy="6858000"/>
          </a:xfrm>
          <a:prstGeom prst="rect">
            <a:avLst/>
          </a:prstGeom>
        </p:spPr>
      </p:pic>
    </p:spTree>
    <p:extLst>
      <p:ext uri="{BB962C8B-B14F-4D97-AF65-F5344CB8AC3E}">
        <p14:creationId xmlns:p14="http://schemas.microsoft.com/office/powerpoint/2010/main" val="1282318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36BC9C8D-89CE-44F1-B289-D818F48C5C01}"/>
              </a:ext>
            </a:extLst>
          </p:cNvPr>
          <p:cNvGrpSpPr/>
          <p:nvPr/>
        </p:nvGrpSpPr>
        <p:grpSpPr>
          <a:xfrm>
            <a:off x="376370" y="4714518"/>
            <a:ext cx="11487081" cy="1603056"/>
            <a:chOff x="6353842" y="3127248"/>
            <a:chExt cx="3887438" cy="1664208"/>
          </a:xfrm>
        </p:grpSpPr>
        <p:sp>
          <p:nvSpPr>
            <p:cNvPr id="57" name="Rectangle 56">
              <a:extLst>
                <a:ext uri="{FF2B5EF4-FFF2-40B4-BE49-F238E27FC236}">
                  <a16:creationId xmlns:a16="http://schemas.microsoft.com/office/drawing/2014/main" id="{E3B6BD13-6383-40C8-BD09-2DFF4A0585F2}"/>
                </a:ext>
              </a:extLst>
            </p:cNvPr>
            <p:cNvSpPr/>
            <p:nvPr/>
          </p:nvSpPr>
          <p:spPr>
            <a:xfrm>
              <a:off x="6353842" y="3127248"/>
              <a:ext cx="3866650" cy="1664208"/>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252000" bIns="324000" rtlCol="0" anchor="ctr">
              <a:noAutofit/>
            </a:bodyPr>
            <a:lstStyle/>
            <a:p>
              <a:pPr>
                <a:spcBef>
                  <a:spcPts val="800"/>
                </a:spcBef>
              </a:pPr>
              <a:r>
                <a:rPr lang="en-US" sz="1600" dirty="0">
                  <a:solidFill>
                    <a:schemeClr val="bg1"/>
                  </a:solidFill>
                  <a:latin typeface="Montserrat Medium" pitchFamily="2" charset="77"/>
                </a:rPr>
                <a:t>Info-Tech Insight</a:t>
              </a:r>
            </a:p>
            <a:p>
              <a:pPr>
                <a:lnSpc>
                  <a:spcPts val="1800"/>
                </a:lnSpc>
                <a:spcBef>
                  <a:spcPts val="800"/>
                </a:spcBef>
              </a:pPr>
              <a:r>
                <a:rPr lang="en-US" sz="1400" dirty="0">
                  <a:solidFill>
                    <a:schemeClr val="bg1"/>
                  </a:solidFill>
                  <a:latin typeface="Roboto Condensed Light" panose="02000000000000000000" pitchFamily="2" charset="0"/>
                  <a:ea typeface="Roboto Condensed Light" panose="02000000000000000000" pitchFamily="2" charset="0"/>
                </a:rPr>
                <a:t>The most successful information security strategies are:</a:t>
              </a:r>
            </a:p>
            <a:p>
              <a:pPr marL="285750" indent="-285750">
                <a:lnSpc>
                  <a:spcPts val="1800"/>
                </a:lnSpc>
                <a:spcBef>
                  <a:spcPts val="800"/>
                </a:spcBef>
                <a:buFont typeface="Arial" panose="020B0604020202020204" pitchFamily="34" charset="0"/>
                <a:buChar char="•"/>
                <a:tabLst/>
              </a:pPr>
              <a:r>
                <a:rPr lang="en-US" sz="1400" dirty="0">
                  <a:solidFill>
                    <a:schemeClr val="bg1"/>
                  </a:solidFill>
                  <a:latin typeface="Roboto Condensed Light" panose="02000000000000000000" pitchFamily="2" charset="0"/>
                  <a:ea typeface="Roboto Condensed Light" panose="02000000000000000000" pitchFamily="2" charset="0"/>
                </a:rPr>
                <a:t>Holistic – they consider the full spectrum of information security,</a:t>
              </a:r>
              <a:br>
                <a:rPr lang="en-US" sz="1400" dirty="0">
                  <a:solidFill>
                    <a:schemeClr val="bg1"/>
                  </a:solidFill>
                  <a:latin typeface="Roboto Condensed Light" panose="02000000000000000000" pitchFamily="2" charset="0"/>
                  <a:ea typeface="Roboto Condensed Light" panose="02000000000000000000" pitchFamily="2" charset="0"/>
                </a:rPr>
              </a:br>
              <a:r>
                <a:rPr lang="en-US" sz="1400" dirty="0">
                  <a:solidFill>
                    <a:schemeClr val="bg1"/>
                  </a:solidFill>
                  <a:latin typeface="Roboto Condensed Light" panose="02000000000000000000" pitchFamily="2" charset="0"/>
                  <a:ea typeface="Roboto Condensed Light" panose="02000000000000000000" pitchFamily="2" charset="0"/>
                </a:rPr>
                <a:t>including people, processes, and technologies.</a:t>
              </a:r>
            </a:p>
          </p:txBody>
        </p:sp>
        <p:sp>
          <p:nvSpPr>
            <p:cNvPr id="58" name="Rectangle 57">
              <a:extLst>
                <a:ext uri="{FF2B5EF4-FFF2-40B4-BE49-F238E27FC236}">
                  <a16:creationId xmlns:a16="http://schemas.microsoft.com/office/drawing/2014/main" id="{D5AE16F6-7B6B-493B-948A-1AAD14645E4E}"/>
                </a:ext>
              </a:extLst>
            </p:cNvPr>
            <p:cNvSpPr/>
            <p:nvPr/>
          </p:nvSpPr>
          <p:spPr>
            <a:xfrm>
              <a:off x="6353842" y="3127248"/>
              <a:ext cx="3887438" cy="1664208"/>
            </a:xfrm>
            <a:prstGeom prst="rect">
              <a:avLst/>
            </a:prstGeom>
            <a:noFill/>
            <a:ln w="3175" cmpd="thinThick">
              <a:gradFill>
                <a:gsLst>
                  <a:gs pos="0">
                    <a:srgbClr val="2576B7"/>
                  </a:gs>
                  <a:gs pos="50000">
                    <a:srgbClr val="2576B7">
                      <a:alpha val="0"/>
                    </a:srgbClr>
                  </a:gs>
                  <a:gs pos="99000">
                    <a:srgbClr val="2576B7"/>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pic>
        <p:nvPicPr>
          <p:cNvPr id="44" name="Picture 43">
            <a:extLst>
              <a:ext uri="{FF2B5EF4-FFF2-40B4-BE49-F238E27FC236}">
                <a16:creationId xmlns:a16="http://schemas.microsoft.com/office/drawing/2014/main" id="{16135AD1-6CD9-4243-8A86-20367BBDBE67}"/>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929910" y="1292356"/>
            <a:ext cx="5994371" cy="3373199"/>
          </a:xfrm>
          <a:prstGeom prst="rect">
            <a:avLst/>
          </a:prstGeom>
        </p:spPr>
      </p:pic>
      <p:pic>
        <p:nvPicPr>
          <p:cNvPr id="45" name="Picture 44">
            <a:extLst>
              <a:ext uri="{FF2B5EF4-FFF2-40B4-BE49-F238E27FC236}">
                <a16:creationId xmlns:a16="http://schemas.microsoft.com/office/drawing/2014/main" id="{FDFD4E7B-524C-4D2B-91C1-A6BE19FF83AB}"/>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3010694" y="1190756"/>
            <a:ext cx="5994372" cy="3373199"/>
          </a:xfrm>
          <a:prstGeom prst="rect">
            <a:avLst/>
          </a:prstGeom>
        </p:spPr>
      </p:pic>
      <p:sp>
        <p:nvSpPr>
          <p:cNvPr id="46" name="Rectangle 45">
            <a:extLst>
              <a:ext uri="{FF2B5EF4-FFF2-40B4-BE49-F238E27FC236}">
                <a16:creationId xmlns:a16="http://schemas.microsoft.com/office/drawing/2014/main" id="{5C5427A3-114C-45EC-BB89-69892CAC9582}"/>
              </a:ext>
            </a:extLst>
          </p:cNvPr>
          <p:cNvSpPr/>
          <p:nvPr/>
        </p:nvSpPr>
        <p:spPr>
          <a:xfrm>
            <a:off x="294664" y="4290487"/>
            <a:ext cx="3708401" cy="54000"/>
          </a:xfrm>
          <a:prstGeom prst="rect">
            <a:avLst/>
          </a:prstGeom>
          <a:solidFill>
            <a:srgbClr val="B3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47" name="Rectangle 46">
            <a:extLst>
              <a:ext uri="{FF2B5EF4-FFF2-40B4-BE49-F238E27FC236}">
                <a16:creationId xmlns:a16="http://schemas.microsoft.com/office/drawing/2014/main" id="{4984A5BD-C52C-4B05-ACEE-3AFD8CEEF6E9}"/>
              </a:ext>
            </a:extLst>
          </p:cNvPr>
          <p:cNvSpPr/>
          <p:nvPr/>
        </p:nvSpPr>
        <p:spPr>
          <a:xfrm>
            <a:off x="4184650" y="4290487"/>
            <a:ext cx="3708401" cy="54000"/>
          </a:xfrm>
          <a:prstGeom prst="rect">
            <a:avLst/>
          </a:prstGeom>
          <a:solidFill>
            <a:srgbClr val="F17A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48" name="Rectangle 47">
            <a:extLst>
              <a:ext uri="{FF2B5EF4-FFF2-40B4-BE49-F238E27FC236}">
                <a16:creationId xmlns:a16="http://schemas.microsoft.com/office/drawing/2014/main" id="{DA7F4DA2-A696-4EC1-9F78-90B511BB93B6}"/>
              </a:ext>
            </a:extLst>
          </p:cNvPr>
          <p:cNvSpPr/>
          <p:nvPr/>
        </p:nvSpPr>
        <p:spPr>
          <a:xfrm>
            <a:off x="8093625" y="4290487"/>
            <a:ext cx="3708401" cy="54000"/>
          </a:xfrm>
          <a:prstGeom prst="rect">
            <a:avLst/>
          </a:prstGeom>
          <a:solidFill>
            <a:srgbClr val="2B9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49" name="Title 1">
            <a:extLst>
              <a:ext uri="{FF2B5EF4-FFF2-40B4-BE49-F238E27FC236}">
                <a16:creationId xmlns:a16="http://schemas.microsoft.com/office/drawing/2014/main" id="{2F81CD2C-F1D8-4296-9F9E-29C941315B67}"/>
              </a:ext>
            </a:extLst>
          </p:cNvPr>
          <p:cNvSpPr>
            <a:spLocks noGrp="1"/>
          </p:cNvSpPr>
          <p:nvPr>
            <p:ph type="title"/>
          </p:nvPr>
        </p:nvSpPr>
        <p:spPr>
          <a:xfrm>
            <a:off x="376370" y="238665"/>
            <a:ext cx="11220578" cy="1163598"/>
          </a:xfrm>
        </p:spPr>
        <p:txBody>
          <a:bodyPr/>
          <a:lstStyle/>
          <a:p>
            <a:r>
              <a:rPr lang="en-CA" spc="-79" dirty="0">
                <a:solidFill>
                  <a:schemeClr val="bg2">
                    <a:lumMod val="50000"/>
                  </a:schemeClr>
                </a:solidFill>
              </a:rPr>
              <a:t>E</a:t>
            </a:r>
            <a:r>
              <a:rPr lang="en-CA" spc="-130" dirty="0">
                <a:solidFill>
                  <a:schemeClr val="bg2">
                    <a:lumMod val="50000"/>
                  </a:schemeClr>
                </a:solidFill>
              </a:rPr>
              <a:t>x</a:t>
            </a:r>
            <a:r>
              <a:rPr lang="en-CA" spc="-79" dirty="0">
                <a:solidFill>
                  <a:schemeClr val="bg2">
                    <a:lumMod val="50000"/>
                  </a:schemeClr>
                </a:solidFill>
              </a:rPr>
              <a:t>ecuti</a:t>
            </a:r>
            <a:r>
              <a:rPr lang="en-CA" spc="-158" dirty="0">
                <a:solidFill>
                  <a:schemeClr val="bg2">
                    <a:lumMod val="50000"/>
                  </a:schemeClr>
                </a:solidFill>
              </a:rPr>
              <a:t>v</a:t>
            </a:r>
            <a:r>
              <a:rPr lang="en-CA" spc="-3" dirty="0">
                <a:solidFill>
                  <a:schemeClr val="bg2">
                    <a:lumMod val="50000"/>
                  </a:schemeClr>
                </a:solidFill>
              </a:rPr>
              <a:t>e </a:t>
            </a:r>
            <a:r>
              <a:rPr lang="en-CA" spc="-42" dirty="0">
                <a:solidFill>
                  <a:schemeClr val="bg2">
                    <a:lumMod val="50000"/>
                  </a:schemeClr>
                </a:solidFill>
              </a:rPr>
              <a:t>summary</a:t>
            </a:r>
            <a:endParaRPr lang="en-US" dirty="0">
              <a:solidFill>
                <a:schemeClr val="bg2">
                  <a:lumMod val="50000"/>
                </a:schemeClr>
              </a:solidFill>
            </a:endParaRPr>
          </a:p>
        </p:txBody>
      </p:sp>
      <p:sp>
        <p:nvSpPr>
          <p:cNvPr id="50" name="Text Placeholder 4">
            <a:extLst>
              <a:ext uri="{FF2B5EF4-FFF2-40B4-BE49-F238E27FC236}">
                <a16:creationId xmlns:a16="http://schemas.microsoft.com/office/drawing/2014/main" id="{FA633AC4-E1CA-4BFD-9C63-D834CCF8FFD0}"/>
              </a:ext>
            </a:extLst>
          </p:cNvPr>
          <p:cNvSpPr>
            <a:spLocks noGrp="1"/>
          </p:cNvSpPr>
          <p:nvPr>
            <p:ph type="body" sz="quarter" idx="13"/>
          </p:nvPr>
        </p:nvSpPr>
        <p:spPr>
          <a:xfrm>
            <a:off x="291994" y="1066800"/>
            <a:ext cx="3542400" cy="297314"/>
          </a:xfrm>
        </p:spPr>
        <p:txBody>
          <a:bodyPr/>
          <a:lstStyle/>
          <a:p>
            <a:r>
              <a:rPr lang="en-US" dirty="0"/>
              <a:t>Your Challenge</a:t>
            </a:r>
          </a:p>
        </p:txBody>
      </p:sp>
      <p:sp>
        <p:nvSpPr>
          <p:cNvPr id="51" name="Text Placeholder 6">
            <a:extLst>
              <a:ext uri="{FF2B5EF4-FFF2-40B4-BE49-F238E27FC236}">
                <a16:creationId xmlns:a16="http://schemas.microsoft.com/office/drawing/2014/main" id="{75E30645-3D87-4091-AA3A-F198CBBC31BD}"/>
              </a:ext>
            </a:extLst>
          </p:cNvPr>
          <p:cNvSpPr>
            <a:spLocks noGrp="1"/>
          </p:cNvSpPr>
          <p:nvPr>
            <p:ph type="body" sz="quarter" idx="15"/>
          </p:nvPr>
        </p:nvSpPr>
        <p:spPr>
          <a:xfrm>
            <a:off x="4191794" y="1066800"/>
            <a:ext cx="3542400" cy="297314"/>
          </a:xfrm>
        </p:spPr>
        <p:txBody>
          <a:bodyPr/>
          <a:lstStyle/>
          <a:p>
            <a:r>
              <a:rPr lang="en-US" dirty="0"/>
              <a:t>Common Obstacles</a:t>
            </a:r>
          </a:p>
        </p:txBody>
      </p:sp>
      <p:sp>
        <p:nvSpPr>
          <p:cNvPr id="52" name="Text Placeholder 8">
            <a:extLst>
              <a:ext uri="{FF2B5EF4-FFF2-40B4-BE49-F238E27FC236}">
                <a16:creationId xmlns:a16="http://schemas.microsoft.com/office/drawing/2014/main" id="{411E6EED-C236-4D84-B53E-106409A15E12}"/>
              </a:ext>
            </a:extLst>
          </p:cNvPr>
          <p:cNvSpPr>
            <a:spLocks noGrp="1"/>
          </p:cNvSpPr>
          <p:nvPr>
            <p:ph type="body" sz="quarter" idx="17"/>
          </p:nvPr>
        </p:nvSpPr>
        <p:spPr>
          <a:xfrm>
            <a:off x="8054548" y="1066800"/>
            <a:ext cx="3542400" cy="297314"/>
          </a:xfrm>
        </p:spPr>
        <p:txBody>
          <a:bodyPr/>
          <a:lstStyle/>
          <a:p>
            <a:r>
              <a:rPr lang="en-US" dirty="0"/>
              <a:t>Info-Tech’s Approach</a:t>
            </a:r>
          </a:p>
        </p:txBody>
      </p:sp>
      <p:sp>
        <p:nvSpPr>
          <p:cNvPr id="53" name="Text Placeholder 3">
            <a:extLst>
              <a:ext uri="{FF2B5EF4-FFF2-40B4-BE49-F238E27FC236}">
                <a16:creationId xmlns:a16="http://schemas.microsoft.com/office/drawing/2014/main" id="{D862085C-4E19-48B3-B326-C60A824342AE}"/>
              </a:ext>
            </a:extLst>
          </p:cNvPr>
          <p:cNvSpPr>
            <a:spLocks noGrp="1"/>
          </p:cNvSpPr>
          <p:nvPr>
            <p:ph type="body" sz="quarter" idx="18"/>
          </p:nvPr>
        </p:nvSpPr>
        <p:spPr>
          <a:xfrm>
            <a:off x="295275" y="1440412"/>
            <a:ext cx="3658265" cy="2849925"/>
          </a:xfrm>
          <a:prstGeom prst="rect">
            <a:avLst/>
          </a:prstGeom>
        </p:spPr>
        <p:txBody>
          <a:bodyPr/>
          <a:lstStyle/>
          <a:p>
            <a:pPr marL="0" indent="0">
              <a:buNone/>
            </a:pPr>
            <a:r>
              <a:rPr lang="en-US" dirty="0"/>
              <a:t>Many security leaders struggle to decide how best to prioritize their scarce information security resources. </a:t>
            </a:r>
          </a:p>
          <a:p>
            <a:r>
              <a:rPr lang="en-US" dirty="0"/>
              <a:t>The need to move from a reactive approach to security towards a strategic planning approach is clear. The path to getting there is less clear.</a:t>
            </a:r>
            <a:endParaRPr lang="en-CA" dirty="0"/>
          </a:p>
          <a:p>
            <a:pPr marL="0" indent="0">
              <a:lnSpc>
                <a:spcPts val="1800"/>
              </a:lnSpc>
              <a:buNone/>
            </a:pPr>
            <a:endParaRPr lang="en-CA" sz="1200"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p:txBody>
      </p:sp>
      <p:sp>
        <p:nvSpPr>
          <p:cNvPr id="54" name="Text Placeholder 5">
            <a:extLst>
              <a:ext uri="{FF2B5EF4-FFF2-40B4-BE49-F238E27FC236}">
                <a16:creationId xmlns:a16="http://schemas.microsoft.com/office/drawing/2014/main" id="{723D5DBF-6F50-43A0-A1A2-2ED942E9BC0B}"/>
              </a:ext>
            </a:extLst>
          </p:cNvPr>
          <p:cNvSpPr>
            <a:spLocks noGrp="1"/>
          </p:cNvSpPr>
          <p:nvPr>
            <p:ph type="body" sz="quarter" idx="19"/>
          </p:nvPr>
        </p:nvSpPr>
        <p:spPr>
          <a:xfrm>
            <a:off x="4191794" y="1440412"/>
            <a:ext cx="3701257" cy="2849925"/>
          </a:xfrm>
          <a:prstGeom prst="rect">
            <a:avLst/>
          </a:prstGeom>
        </p:spPr>
        <p:txBody>
          <a:bodyPr/>
          <a:lstStyle/>
          <a:p>
            <a:pPr marL="0" indent="0">
              <a:buNone/>
            </a:pPr>
            <a:r>
              <a:rPr lang="en-US" dirty="0"/>
              <a:t>Developing a security strategy can be challenging. Complications include:</a:t>
            </a:r>
          </a:p>
          <a:p>
            <a:r>
              <a:rPr lang="en-US" dirty="0"/>
              <a:t>Performing an accurate assessment of your current security program can be extremely difficult when you don’t know what to assess or how. </a:t>
            </a:r>
          </a:p>
          <a:p>
            <a:r>
              <a:rPr lang="en-US" dirty="0"/>
              <a:t>Determining the appropriate target state for security can be even more challenging. A strategy built around following “best practices” is unlikely to garner significant support from business stakeholders.</a:t>
            </a:r>
          </a:p>
          <a:p>
            <a:pPr marL="0" indent="0">
              <a:lnSpc>
                <a:spcPts val="1800"/>
              </a:lnSpc>
              <a:buNone/>
            </a:pPr>
            <a:endParaRPr lang="en-CA" sz="1200" dirty="0">
              <a:solidFill>
                <a:srgbClr val="000000"/>
              </a:solidFill>
            </a:endParaRPr>
          </a:p>
          <a:p>
            <a:pPr marL="0" indent="0">
              <a:lnSpc>
                <a:spcPts val="1800"/>
              </a:lnSpc>
              <a:buNone/>
            </a:pPr>
            <a:endParaRPr lang="en-CA" sz="1200"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p:txBody>
      </p:sp>
      <p:pic>
        <p:nvPicPr>
          <p:cNvPr id="60" name="Picture 59">
            <a:extLst>
              <a:ext uri="{FF2B5EF4-FFF2-40B4-BE49-F238E27FC236}">
                <a16:creationId xmlns:a16="http://schemas.microsoft.com/office/drawing/2014/main" id="{5FC187B6-7CAB-4131-B768-CEAD1C7F9A35}"/>
              </a:ext>
            </a:extLst>
          </p:cNvPr>
          <p:cNvPicPr>
            <a:picLocks noChangeAspect="1"/>
          </p:cNvPicPr>
          <p:nvPr/>
        </p:nvPicPr>
        <p:blipFill>
          <a:blip r:embed="rId5" cstate="screen">
            <a:alphaModFix amt="50000"/>
            <a:extLst>
              <a:ext uri="{28A0092B-C50C-407E-A947-70E740481C1C}">
                <a14:useLocalDpi xmlns:a14="http://schemas.microsoft.com/office/drawing/2010/main"/>
              </a:ext>
            </a:extLst>
          </a:blip>
          <a:stretch>
            <a:fillRect/>
          </a:stretch>
        </p:blipFill>
        <p:spPr>
          <a:xfrm>
            <a:off x="6858795" y="1190756"/>
            <a:ext cx="5994637" cy="3373349"/>
          </a:xfrm>
          <a:prstGeom prst="rect">
            <a:avLst/>
          </a:prstGeom>
        </p:spPr>
      </p:pic>
      <p:sp>
        <p:nvSpPr>
          <p:cNvPr id="55" name="Text Placeholder 7">
            <a:extLst>
              <a:ext uri="{FF2B5EF4-FFF2-40B4-BE49-F238E27FC236}">
                <a16:creationId xmlns:a16="http://schemas.microsoft.com/office/drawing/2014/main" id="{60907402-5A35-47FE-8621-D4CCC7FDF314}"/>
              </a:ext>
            </a:extLst>
          </p:cNvPr>
          <p:cNvSpPr>
            <a:spLocks noGrp="1"/>
          </p:cNvSpPr>
          <p:nvPr>
            <p:ph type="body" sz="quarter" idx="20"/>
          </p:nvPr>
        </p:nvSpPr>
        <p:spPr>
          <a:xfrm>
            <a:off x="8088312" y="1440412"/>
            <a:ext cx="3713713" cy="2850075"/>
          </a:xfrm>
          <a:prstGeom prst="rect">
            <a:avLst/>
          </a:prstGeom>
        </p:spPr>
        <p:txBody>
          <a:bodyPr/>
          <a:lstStyle/>
          <a:p>
            <a:pPr marL="0" indent="0">
              <a:lnSpc>
                <a:spcPct val="100000"/>
              </a:lnSpc>
              <a:buNone/>
            </a:pPr>
            <a:r>
              <a:rPr lang="en-US" dirty="0"/>
              <a:t>Info-Tech has developed a highly effective approach to building an information security strategy, an approach that has been successfully tested and refined for 7+ years with hundreds of organizations.</a:t>
            </a:r>
          </a:p>
          <a:p>
            <a:pPr marL="0" indent="0">
              <a:lnSpc>
                <a:spcPct val="100000"/>
              </a:lnSpc>
              <a:buNone/>
            </a:pPr>
            <a:r>
              <a:rPr lang="en-US" dirty="0"/>
              <a:t>This unique approach includes tools for:</a:t>
            </a:r>
          </a:p>
          <a:p>
            <a:pPr>
              <a:lnSpc>
                <a:spcPct val="100000"/>
              </a:lnSpc>
              <a:spcBef>
                <a:spcPts val="600"/>
              </a:spcBef>
            </a:pPr>
            <a:r>
              <a:rPr lang="en-US" dirty="0"/>
              <a:t>Ensuring alignment with business objectives</a:t>
            </a:r>
          </a:p>
          <a:p>
            <a:pPr>
              <a:lnSpc>
                <a:spcPct val="100000"/>
              </a:lnSpc>
              <a:spcBef>
                <a:spcPts val="600"/>
              </a:spcBef>
            </a:pPr>
            <a:r>
              <a:rPr lang="en-US" dirty="0"/>
              <a:t>Assessing organizational risk and stakeholder expectations</a:t>
            </a:r>
          </a:p>
          <a:p>
            <a:pPr>
              <a:lnSpc>
                <a:spcPct val="100000"/>
              </a:lnSpc>
              <a:spcBef>
                <a:spcPts val="600"/>
              </a:spcBef>
            </a:pPr>
            <a:r>
              <a:rPr lang="en-US" dirty="0"/>
              <a:t>Enabling a comprehensive current state assessment</a:t>
            </a:r>
          </a:p>
          <a:p>
            <a:pPr>
              <a:lnSpc>
                <a:spcPct val="100000"/>
              </a:lnSpc>
              <a:spcBef>
                <a:spcPts val="600"/>
              </a:spcBef>
            </a:pPr>
            <a:r>
              <a:rPr lang="en-US" dirty="0"/>
              <a:t>Prioritizing initiatives and building out a security roadmap</a:t>
            </a:r>
          </a:p>
        </p:txBody>
      </p:sp>
      <p:sp>
        <p:nvSpPr>
          <p:cNvPr id="2" name="TextBox 1">
            <a:extLst>
              <a:ext uri="{FF2B5EF4-FFF2-40B4-BE49-F238E27FC236}">
                <a16:creationId xmlns:a16="http://schemas.microsoft.com/office/drawing/2014/main" id="{F114D7D7-4159-4F7B-A553-6948CF065FCC}"/>
              </a:ext>
            </a:extLst>
          </p:cNvPr>
          <p:cNvSpPr txBox="1"/>
          <p:nvPr/>
        </p:nvSpPr>
        <p:spPr>
          <a:xfrm>
            <a:off x="5944394" y="4813611"/>
            <a:ext cx="5857631" cy="1434789"/>
          </a:xfrm>
          <a:prstGeom prst="rect">
            <a:avLst/>
          </a:prstGeom>
        </p:spPr>
        <p:txBody>
          <a:bodyPr wrap="square" lIns="0" tIns="0" rIns="0" bIns="0" numCol="1" spcCol="360000" rtlCol="0">
            <a:noAutofit/>
          </a:bodyPr>
          <a:lstStyle/>
          <a:p>
            <a:pPr marL="179388" indent="-179388" algn="l">
              <a:lnSpc>
                <a:spcPct val="110000"/>
              </a:lnSpc>
              <a:buFont typeface="Arial" panose="020B0604020202020204" pitchFamily="34" charset="0"/>
              <a:buChar char="•"/>
              <a:tabLst/>
            </a:pP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3" name="TextBox 2">
            <a:extLst>
              <a:ext uri="{FF2B5EF4-FFF2-40B4-BE49-F238E27FC236}">
                <a16:creationId xmlns:a16="http://schemas.microsoft.com/office/drawing/2014/main" id="{4D6503B7-26C0-4AF5-937F-E5CBD5505321}"/>
              </a:ext>
            </a:extLst>
          </p:cNvPr>
          <p:cNvSpPr txBox="1"/>
          <p:nvPr/>
        </p:nvSpPr>
        <p:spPr>
          <a:xfrm>
            <a:off x="5868814" y="4902510"/>
            <a:ext cx="5728134" cy="1256989"/>
          </a:xfrm>
          <a:prstGeom prst="rect">
            <a:avLst/>
          </a:prstGeom>
        </p:spPr>
        <p:txBody>
          <a:bodyPr wrap="square" lIns="0" tIns="0" rIns="0" bIns="0" numCol="1" spcCol="360000" rtlCol="0">
            <a:noAutofit/>
          </a:bodyPr>
          <a:lstStyle/>
          <a:p>
            <a:pPr marL="285750" indent="-285750">
              <a:lnSpc>
                <a:spcPts val="1800"/>
              </a:lnSpc>
              <a:spcBef>
                <a:spcPts val="800"/>
              </a:spcBef>
              <a:buFont typeface="Arial" panose="020B0604020202020204" pitchFamily="34" charset="0"/>
              <a:buChar char="•"/>
              <a:tabLst/>
            </a:pPr>
            <a:r>
              <a:rPr lang="en-US" sz="1400" dirty="0">
                <a:solidFill>
                  <a:schemeClr val="bg1"/>
                </a:solidFill>
                <a:latin typeface="Roboto Condensed Light" panose="02000000000000000000" pitchFamily="2" charset="0"/>
                <a:ea typeface="Roboto Condensed Light" panose="02000000000000000000" pitchFamily="2" charset="0"/>
              </a:rPr>
              <a:t>Risk-Aware – they understand that security decisions should be made based on the security risks facing their organization, not just on best practice.</a:t>
            </a:r>
          </a:p>
          <a:p>
            <a:pPr marL="285750" indent="-285750">
              <a:lnSpc>
                <a:spcPts val="1800"/>
              </a:lnSpc>
              <a:spcBef>
                <a:spcPts val="800"/>
              </a:spcBef>
              <a:buFont typeface="Arial" panose="020B0604020202020204" pitchFamily="34" charset="0"/>
              <a:buChar char="•"/>
              <a:tabLst/>
            </a:pPr>
            <a:r>
              <a:rPr lang="en-US" sz="1400" dirty="0">
                <a:solidFill>
                  <a:schemeClr val="bg1"/>
                </a:solidFill>
                <a:latin typeface="Roboto Condensed Light" panose="02000000000000000000" pitchFamily="2" charset="0"/>
                <a:ea typeface="Roboto Condensed Light" panose="02000000000000000000" pitchFamily="2" charset="0"/>
              </a:rPr>
              <a:t>Business-Aligned – they demonstrate an understanding of the goals and strategies of the organization and how the security program can support the business.</a:t>
            </a:r>
          </a:p>
          <a:p>
            <a:pPr marL="179388" indent="-179388" algn="l">
              <a:lnSpc>
                <a:spcPct val="110000"/>
              </a:lnSpc>
              <a:buFont typeface="Arial" panose="020B0604020202020204" pitchFamily="34" charset="0"/>
              <a:buChar char="•"/>
              <a:tabLst/>
            </a:pPr>
            <a:endParaRPr lang="en-US"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3136088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26898AF-7A03-F140-B7B4-6BF59FD40A8E}"/>
              </a:ext>
            </a:extLst>
          </p:cNvPr>
          <p:cNvSpPr>
            <a:spLocks noGrp="1"/>
          </p:cNvSpPr>
          <p:nvPr>
            <p:ph type="body" sz="quarter" idx="11"/>
          </p:nvPr>
        </p:nvSpPr>
        <p:spPr>
          <a:xfrm>
            <a:off x="343457" y="5031196"/>
            <a:ext cx="2653592" cy="1523751"/>
          </a:xfrm>
        </p:spPr>
        <p:txBody>
          <a:bodyPr/>
          <a:lstStyle/>
          <a:p>
            <a:r>
              <a:rPr lang="en-US" dirty="0">
                <a:solidFill>
                  <a:srgbClr val="F17A26"/>
                </a:solidFill>
              </a:rPr>
              <a:t>Maturing from reactive to strategic information security</a:t>
            </a:r>
          </a:p>
        </p:txBody>
      </p:sp>
      <p:sp>
        <p:nvSpPr>
          <p:cNvPr id="3" name="Title 2">
            <a:extLst>
              <a:ext uri="{FF2B5EF4-FFF2-40B4-BE49-F238E27FC236}">
                <a16:creationId xmlns:a16="http://schemas.microsoft.com/office/drawing/2014/main" id="{F68B145A-C295-1547-A8EA-92502FAB1EA7}"/>
              </a:ext>
            </a:extLst>
          </p:cNvPr>
          <p:cNvSpPr>
            <a:spLocks noGrp="1"/>
          </p:cNvSpPr>
          <p:nvPr>
            <p:ph type="title"/>
          </p:nvPr>
        </p:nvSpPr>
        <p:spPr>
          <a:xfrm>
            <a:off x="281255" y="320312"/>
            <a:ext cx="6672725" cy="677350"/>
          </a:xfrm>
        </p:spPr>
        <p:txBody>
          <a:bodyPr/>
          <a:lstStyle/>
          <a:p>
            <a:r>
              <a:rPr lang="en-US" dirty="0"/>
              <a:t>Info-Tech’s approach</a:t>
            </a:r>
          </a:p>
        </p:txBody>
      </p:sp>
      <p:sp>
        <p:nvSpPr>
          <p:cNvPr id="11" name="Text Placeholder 7">
            <a:extLst>
              <a:ext uri="{FF2B5EF4-FFF2-40B4-BE49-F238E27FC236}">
                <a16:creationId xmlns:a16="http://schemas.microsoft.com/office/drawing/2014/main" id="{6B241221-753B-460C-8EA2-8E0C94D4D3DB}"/>
              </a:ext>
            </a:extLst>
          </p:cNvPr>
          <p:cNvSpPr txBox="1">
            <a:spLocks/>
          </p:cNvSpPr>
          <p:nvPr/>
        </p:nvSpPr>
        <p:spPr>
          <a:xfrm>
            <a:off x="8510219" y="1702137"/>
            <a:ext cx="3418132" cy="3307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0000"/>
              </a:lnSpc>
              <a:buFont typeface="+mj-lt"/>
              <a:buAutoNum type="arabicPeriod"/>
            </a:pPr>
            <a:r>
              <a:rPr lang="en-CA" sz="1600" dirty="0">
                <a:solidFill>
                  <a:schemeClr val="bg1"/>
                </a:solidFill>
                <a:latin typeface="Roboto Condensed Light" panose="02000000000000000000" pitchFamily="2" charset="0"/>
              </a:rPr>
              <a:t>A proven, structured approach to mature your information security program from reactive to strategic.</a:t>
            </a:r>
          </a:p>
          <a:p>
            <a:pPr marL="342900" indent="-342900">
              <a:lnSpc>
                <a:spcPct val="110000"/>
              </a:lnSpc>
              <a:buFont typeface="+mj-lt"/>
              <a:buAutoNum type="arabicPeriod"/>
            </a:pPr>
            <a:r>
              <a:rPr lang="en-CA" sz="1600" dirty="0">
                <a:solidFill>
                  <a:schemeClr val="bg1"/>
                </a:solidFill>
                <a:latin typeface="Roboto Condensed Light" panose="02000000000000000000" pitchFamily="2" charset="0"/>
              </a:rPr>
              <a:t>A comprehensive set of tools to take the pain out of each phase in the strategy building exercise.</a:t>
            </a:r>
          </a:p>
          <a:p>
            <a:pPr marL="800100" lvl="1" indent="-342900">
              <a:lnSpc>
                <a:spcPct val="110000"/>
              </a:lnSpc>
              <a:buFont typeface="+mj-lt"/>
              <a:buAutoNum type="arabicPeriod"/>
            </a:pPr>
            <a:endParaRPr lang="en-CA" sz="1200" dirty="0">
              <a:solidFill>
                <a:schemeClr val="bg1"/>
              </a:solidFill>
              <a:latin typeface="Roboto Condensed Light" panose="02000000000000000000" pitchFamily="2" charset="0"/>
            </a:endParaRPr>
          </a:p>
          <a:p>
            <a:pPr marL="342900" indent="-342900">
              <a:lnSpc>
                <a:spcPct val="110000"/>
              </a:lnSpc>
              <a:buFont typeface="+mj-lt"/>
              <a:buAutoNum type="arabicPeriod"/>
            </a:pPr>
            <a:endParaRPr lang="en-CA" sz="1600" dirty="0">
              <a:solidFill>
                <a:schemeClr val="bg1"/>
              </a:solidFill>
              <a:latin typeface="Roboto Condensed Light" panose="02000000000000000000" pitchFamily="2" charset="0"/>
            </a:endParaRPr>
          </a:p>
          <a:p>
            <a:pPr marL="342900" indent="-342900">
              <a:lnSpc>
                <a:spcPct val="110000"/>
              </a:lnSpc>
              <a:buFont typeface="+mj-lt"/>
              <a:buAutoNum type="arabicPeriod"/>
            </a:pPr>
            <a:r>
              <a:rPr lang="en-CA" sz="1600" dirty="0">
                <a:solidFill>
                  <a:schemeClr val="bg1"/>
                </a:solidFill>
                <a:latin typeface="Roboto Condensed Light" panose="02000000000000000000" pitchFamily="2" charset="0"/>
              </a:rPr>
              <a:t>Visually appealing templates to communicate and socialize your security strategy and roadmap to your stakeholders. </a:t>
            </a:r>
            <a:endParaRPr lang="en-US" sz="1600" dirty="0">
              <a:solidFill>
                <a:schemeClr val="bg1"/>
              </a:solidFill>
              <a:latin typeface="Roboto Condensed Light" panose="02000000000000000000" pitchFamily="2" charset="0"/>
            </a:endParaRPr>
          </a:p>
        </p:txBody>
      </p:sp>
      <p:sp>
        <p:nvSpPr>
          <p:cNvPr id="12" name="TextBox 11">
            <a:extLst>
              <a:ext uri="{FF2B5EF4-FFF2-40B4-BE49-F238E27FC236}">
                <a16:creationId xmlns:a16="http://schemas.microsoft.com/office/drawing/2014/main" id="{D8DCEB49-21B5-40C9-8A45-30D7DAAE2A59}"/>
              </a:ext>
            </a:extLst>
          </p:cNvPr>
          <p:cNvSpPr txBox="1"/>
          <p:nvPr>
            <p:custDataLst>
              <p:tags r:id="rId1"/>
            </p:custDataLst>
          </p:nvPr>
        </p:nvSpPr>
        <p:spPr>
          <a:xfrm>
            <a:off x="9019259" y="1022154"/>
            <a:ext cx="2909092" cy="253220"/>
          </a:xfrm>
          <a:prstGeom prst="rect">
            <a:avLst/>
          </a:prstGeom>
        </p:spPr>
        <p:txBody>
          <a:bodyPr vert="horz" wrap="square" lIns="0" tIns="6931" rIns="0" bIns="0" rtlCol="0">
            <a:spAutoFit/>
          </a:bodyPr>
          <a:lstStyle/>
          <a:p>
            <a:pPr marL="7701" marR="242975" algn="ctr">
              <a:spcBef>
                <a:spcPts val="55"/>
              </a:spcBef>
            </a:pPr>
            <a:r>
              <a:rPr lang="en-US" sz="1600" b="1" spc="-30" dirty="0">
                <a:solidFill>
                  <a:schemeClr val="bg1"/>
                </a:solidFill>
                <a:latin typeface="Montserrat" panose="00000500000000000000" pitchFamily="2" charset="0"/>
                <a:cs typeface="Arial Narrow"/>
              </a:rPr>
              <a:t>The Info-Tech difference:</a:t>
            </a:r>
            <a:endParaRPr lang="en-CA" sz="1600" b="1" spc="-30" dirty="0">
              <a:solidFill>
                <a:schemeClr val="bg1"/>
              </a:solidFill>
              <a:latin typeface="Montserrat" panose="00000500000000000000" pitchFamily="2" charset="0"/>
              <a:cs typeface="Arial Narrow"/>
            </a:endParaRPr>
          </a:p>
        </p:txBody>
      </p:sp>
      <p:pic>
        <p:nvPicPr>
          <p:cNvPr id="10" name="Picture 9">
            <a:extLst>
              <a:ext uri="{FF2B5EF4-FFF2-40B4-BE49-F238E27FC236}">
                <a16:creationId xmlns:a16="http://schemas.microsoft.com/office/drawing/2014/main" id="{0791E580-D274-472D-A05A-BF3E98C8EA12}"/>
              </a:ext>
            </a:extLst>
          </p:cNvPr>
          <p:cNvPicPr>
            <a:picLocks noChangeAspect="1"/>
          </p:cNvPicPr>
          <p:nvPr/>
        </p:nvPicPr>
        <p:blipFill>
          <a:blip r:embed="rId4"/>
          <a:stretch>
            <a:fillRect/>
          </a:stretch>
        </p:blipFill>
        <p:spPr>
          <a:xfrm>
            <a:off x="8210701" y="690018"/>
            <a:ext cx="923025" cy="923025"/>
          </a:xfrm>
          <a:prstGeom prst="rect">
            <a:avLst/>
          </a:prstGeom>
        </p:spPr>
      </p:pic>
      <p:grpSp>
        <p:nvGrpSpPr>
          <p:cNvPr id="13" name="Group 12">
            <a:extLst>
              <a:ext uri="{FF2B5EF4-FFF2-40B4-BE49-F238E27FC236}">
                <a16:creationId xmlns:a16="http://schemas.microsoft.com/office/drawing/2014/main" id="{7813F358-589C-41FE-B2E4-9A31D3103475}"/>
              </a:ext>
            </a:extLst>
          </p:cNvPr>
          <p:cNvGrpSpPr/>
          <p:nvPr/>
        </p:nvGrpSpPr>
        <p:grpSpPr>
          <a:xfrm>
            <a:off x="221424" y="1148764"/>
            <a:ext cx="3055527" cy="3056315"/>
            <a:chOff x="3049580" y="381000"/>
            <a:chExt cx="6094430" cy="6096001"/>
          </a:xfrm>
        </p:grpSpPr>
        <p:sp>
          <p:nvSpPr>
            <p:cNvPr id="14" name="Freeform 1">
              <a:extLst>
                <a:ext uri="{FF2B5EF4-FFF2-40B4-BE49-F238E27FC236}">
                  <a16:creationId xmlns:a16="http://schemas.microsoft.com/office/drawing/2014/main" id="{AAB32F3D-A356-4D02-96CD-7A59F5B8DAF1}"/>
                </a:ext>
              </a:extLst>
            </p:cNvPr>
            <p:cNvSpPr>
              <a:spLocks noChangeArrowheads="1"/>
            </p:cNvSpPr>
            <p:nvPr/>
          </p:nvSpPr>
          <p:spPr bwMode="auto">
            <a:xfrm>
              <a:off x="3934759" y="4261698"/>
              <a:ext cx="4324071" cy="2215303"/>
            </a:xfrm>
            <a:custGeom>
              <a:avLst/>
              <a:gdLst>
                <a:gd name="T0" fmla="*/ 12170 w 12171"/>
                <a:gd name="T1" fmla="*/ 3699 h 6234"/>
                <a:gd name="T2" fmla="*/ 12170 w 12171"/>
                <a:gd name="T3" fmla="*/ 3699 h 6234"/>
                <a:gd name="T4" fmla="*/ 6085 w 12171"/>
                <a:gd name="T5" fmla="*/ 6233 h 6234"/>
                <a:gd name="T6" fmla="*/ 6085 w 12171"/>
                <a:gd name="T7" fmla="*/ 6233 h 6234"/>
                <a:gd name="T8" fmla="*/ 0 w 12171"/>
                <a:gd name="T9" fmla="*/ 3699 h 6234"/>
                <a:gd name="T10" fmla="*/ 3701 w 12171"/>
                <a:gd name="T11" fmla="*/ 0 h 6234"/>
                <a:gd name="T12" fmla="*/ 3701 w 12171"/>
                <a:gd name="T13" fmla="*/ 0 h 6234"/>
                <a:gd name="T14" fmla="*/ 6085 w 12171"/>
                <a:gd name="T15" fmla="*/ 1001 h 6234"/>
                <a:gd name="T16" fmla="*/ 6085 w 12171"/>
                <a:gd name="T17" fmla="*/ 1001 h 6234"/>
                <a:gd name="T18" fmla="*/ 8469 w 12171"/>
                <a:gd name="T19" fmla="*/ 0 h 6234"/>
                <a:gd name="T20" fmla="*/ 12170 w 12171"/>
                <a:gd name="T21" fmla="*/ 3699 h 6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71" h="6234">
                  <a:moveTo>
                    <a:pt x="12170" y="3699"/>
                  </a:moveTo>
                  <a:lnTo>
                    <a:pt x="12170" y="3699"/>
                  </a:lnTo>
                  <a:cubicBezTo>
                    <a:pt x="10617" y="5265"/>
                    <a:pt x="8463" y="6233"/>
                    <a:pt x="6085" y="6233"/>
                  </a:cubicBezTo>
                  <a:lnTo>
                    <a:pt x="6085" y="6233"/>
                  </a:lnTo>
                  <a:cubicBezTo>
                    <a:pt x="3706" y="6233"/>
                    <a:pt x="1554" y="5265"/>
                    <a:pt x="0" y="3699"/>
                  </a:cubicBezTo>
                  <a:lnTo>
                    <a:pt x="3701" y="0"/>
                  </a:lnTo>
                  <a:lnTo>
                    <a:pt x="3701" y="0"/>
                  </a:lnTo>
                  <a:cubicBezTo>
                    <a:pt x="4307" y="618"/>
                    <a:pt x="5152" y="1001"/>
                    <a:pt x="6085" y="1001"/>
                  </a:cubicBezTo>
                  <a:lnTo>
                    <a:pt x="6085" y="1001"/>
                  </a:lnTo>
                  <a:cubicBezTo>
                    <a:pt x="7018" y="1001"/>
                    <a:pt x="7863" y="618"/>
                    <a:pt x="8469" y="0"/>
                  </a:cubicBezTo>
                  <a:lnTo>
                    <a:pt x="12170" y="3699"/>
                  </a:lnTo>
                </a:path>
              </a:pathLst>
            </a:custGeom>
            <a:solidFill>
              <a:schemeClr val="accent3"/>
            </a:solidFill>
            <a:ln>
              <a:noFill/>
            </a:ln>
            <a:effectLst/>
          </p:spPr>
          <p:txBody>
            <a:bodyPr wrap="none" anchor="ctr"/>
            <a:lstStyle/>
            <a:p>
              <a:endParaRPr lang="en-US" sz="3266" dirty="0">
                <a:latin typeface="Arial" panose="020B0604020202020204" pitchFamily="34" charset="0"/>
              </a:endParaRPr>
            </a:p>
          </p:txBody>
        </p:sp>
        <p:sp>
          <p:nvSpPr>
            <p:cNvPr id="15" name="Freeform 2">
              <a:extLst>
                <a:ext uri="{FF2B5EF4-FFF2-40B4-BE49-F238E27FC236}">
                  <a16:creationId xmlns:a16="http://schemas.microsoft.com/office/drawing/2014/main" id="{05F13CFA-68C7-4242-9020-0CB81BA04310}"/>
                </a:ext>
              </a:extLst>
            </p:cNvPr>
            <p:cNvSpPr>
              <a:spLocks noChangeArrowheads="1"/>
            </p:cNvSpPr>
            <p:nvPr/>
          </p:nvSpPr>
          <p:spPr bwMode="auto">
            <a:xfrm>
              <a:off x="6936540" y="1274017"/>
              <a:ext cx="2207470" cy="4302137"/>
            </a:xfrm>
            <a:custGeom>
              <a:avLst/>
              <a:gdLst>
                <a:gd name="T0" fmla="*/ 6213 w 6214"/>
                <a:gd name="T1" fmla="*/ 6066 h 12109"/>
                <a:gd name="T2" fmla="*/ 6213 w 6214"/>
                <a:gd name="T3" fmla="*/ 6066 h 12109"/>
                <a:gd name="T4" fmla="*/ 3720 w 6214"/>
                <a:gd name="T5" fmla="*/ 12108 h 12109"/>
                <a:gd name="T6" fmla="*/ 19 w 6214"/>
                <a:gd name="T7" fmla="*/ 8409 h 12109"/>
                <a:gd name="T8" fmla="*/ 19 w 6214"/>
                <a:gd name="T9" fmla="*/ 8409 h 12109"/>
                <a:gd name="T10" fmla="*/ 980 w 6214"/>
                <a:gd name="T11" fmla="*/ 6066 h 12109"/>
                <a:gd name="T12" fmla="*/ 980 w 6214"/>
                <a:gd name="T13" fmla="*/ 6066 h 12109"/>
                <a:gd name="T14" fmla="*/ 0 w 6214"/>
                <a:gd name="T15" fmla="*/ 3699 h 12109"/>
                <a:gd name="T16" fmla="*/ 3701 w 6214"/>
                <a:gd name="T17" fmla="*/ 0 h 12109"/>
                <a:gd name="T18" fmla="*/ 3701 w 6214"/>
                <a:gd name="T19" fmla="*/ 0 h 12109"/>
                <a:gd name="T20" fmla="*/ 6213 w 6214"/>
                <a:gd name="T21" fmla="*/ 6066 h 1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14" h="12109">
                  <a:moveTo>
                    <a:pt x="6213" y="6066"/>
                  </a:moveTo>
                  <a:lnTo>
                    <a:pt x="6213" y="6066"/>
                  </a:lnTo>
                  <a:cubicBezTo>
                    <a:pt x="6213" y="8424"/>
                    <a:pt x="5262" y="10558"/>
                    <a:pt x="3720" y="12108"/>
                  </a:cubicBezTo>
                  <a:lnTo>
                    <a:pt x="19" y="8409"/>
                  </a:lnTo>
                  <a:lnTo>
                    <a:pt x="19" y="8409"/>
                  </a:lnTo>
                  <a:cubicBezTo>
                    <a:pt x="615" y="7806"/>
                    <a:pt x="980" y="6978"/>
                    <a:pt x="980" y="6066"/>
                  </a:cubicBezTo>
                  <a:lnTo>
                    <a:pt x="980" y="6066"/>
                  </a:lnTo>
                  <a:cubicBezTo>
                    <a:pt x="980" y="5142"/>
                    <a:pt x="607" y="4304"/>
                    <a:pt x="0" y="3699"/>
                  </a:cubicBezTo>
                  <a:lnTo>
                    <a:pt x="3701" y="0"/>
                  </a:lnTo>
                  <a:lnTo>
                    <a:pt x="3701" y="0"/>
                  </a:lnTo>
                  <a:cubicBezTo>
                    <a:pt x="5253" y="1551"/>
                    <a:pt x="6213" y="3697"/>
                    <a:pt x="6213" y="6066"/>
                  </a:cubicBezTo>
                </a:path>
              </a:pathLst>
            </a:custGeom>
            <a:solidFill>
              <a:schemeClr val="accent2"/>
            </a:solidFill>
            <a:ln>
              <a:noFill/>
            </a:ln>
            <a:effectLst/>
          </p:spPr>
          <p:txBody>
            <a:bodyPr wrap="none" anchor="ctr"/>
            <a:lstStyle/>
            <a:p>
              <a:endParaRPr lang="en-US" sz="3266" dirty="0">
                <a:latin typeface="Arial" panose="020B0604020202020204" pitchFamily="34" charset="0"/>
              </a:endParaRPr>
            </a:p>
          </p:txBody>
        </p:sp>
        <p:sp>
          <p:nvSpPr>
            <p:cNvPr id="18" name="Freeform 3">
              <a:extLst>
                <a:ext uri="{FF2B5EF4-FFF2-40B4-BE49-F238E27FC236}">
                  <a16:creationId xmlns:a16="http://schemas.microsoft.com/office/drawing/2014/main" id="{D1DF8B60-E4B0-47A0-8C9E-87FF374F2910}"/>
                </a:ext>
              </a:extLst>
            </p:cNvPr>
            <p:cNvSpPr>
              <a:spLocks noChangeArrowheads="1"/>
            </p:cNvSpPr>
            <p:nvPr/>
          </p:nvSpPr>
          <p:spPr bwMode="auto">
            <a:xfrm>
              <a:off x="3942593" y="381000"/>
              <a:ext cx="4309970" cy="2207470"/>
            </a:xfrm>
            <a:custGeom>
              <a:avLst/>
              <a:gdLst>
                <a:gd name="T0" fmla="*/ 12130 w 12131"/>
                <a:gd name="T1" fmla="*/ 2513 h 6213"/>
                <a:gd name="T2" fmla="*/ 8429 w 12131"/>
                <a:gd name="T3" fmla="*/ 6212 h 6213"/>
                <a:gd name="T4" fmla="*/ 8429 w 12131"/>
                <a:gd name="T5" fmla="*/ 6212 h 6213"/>
                <a:gd name="T6" fmla="*/ 6064 w 12131"/>
                <a:gd name="T7" fmla="*/ 5232 h 6213"/>
                <a:gd name="T8" fmla="*/ 6064 w 12131"/>
                <a:gd name="T9" fmla="*/ 5232 h 6213"/>
                <a:gd name="T10" fmla="*/ 3700 w 12131"/>
                <a:gd name="T11" fmla="*/ 6212 h 6213"/>
                <a:gd name="T12" fmla="*/ 0 w 12131"/>
                <a:gd name="T13" fmla="*/ 2513 h 6213"/>
                <a:gd name="T14" fmla="*/ 0 w 12131"/>
                <a:gd name="T15" fmla="*/ 2513 h 6213"/>
                <a:gd name="T16" fmla="*/ 6064 w 12131"/>
                <a:gd name="T17" fmla="*/ 0 h 6213"/>
                <a:gd name="T18" fmla="*/ 6064 w 12131"/>
                <a:gd name="T19" fmla="*/ 0 h 6213"/>
                <a:gd name="T20" fmla="*/ 12130 w 12131"/>
                <a:gd name="T21" fmla="*/ 2513 h 6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31" h="6213">
                  <a:moveTo>
                    <a:pt x="12130" y="2513"/>
                  </a:moveTo>
                  <a:lnTo>
                    <a:pt x="8429" y="6212"/>
                  </a:lnTo>
                  <a:lnTo>
                    <a:pt x="8429" y="6212"/>
                  </a:lnTo>
                  <a:cubicBezTo>
                    <a:pt x="7824" y="5607"/>
                    <a:pt x="6988" y="5232"/>
                    <a:pt x="6064" y="5232"/>
                  </a:cubicBezTo>
                  <a:lnTo>
                    <a:pt x="6064" y="5232"/>
                  </a:lnTo>
                  <a:cubicBezTo>
                    <a:pt x="5141" y="5232"/>
                    <a:pt x="4305" y="5607"/>
                    <a:pt x="3700" y="6212"/>
                  </a:cubicBezTo>
                  <a:lnTo>
                    <a:pt x="0" y="2513"/>
                  </a:lnTo>
                  <a:lnTo>
                    <a:pt x="0" y="2513"/>
                  </a:lnTo>
                  <a:cubicBezTo>
                    <a:pt x="1552" y="960"/>
                    <a:pt x="3697" y="0"/>
                    <a:pt x="6064" y="0"/>
                  </a:cubicBezTo>
                  <a:lnTo>
                    <a:pt x="6064" y="0"/>
                  </a:lnTo>
                  <a:cubicBezTo>
                    <a:pt x="8432" y="0"/>
                    <a:pt x="10578" y="960"/>
                    <a:pt x="12130" y="2513"/>
                  </a:cubicBezTo>
                </a:path>
              </a:pathLst>
            </a:custGeom>
            <a:solidFill>
              <a:schemeClr val="accent1"/>
            </a:solidFill>
            <a:ln>
              <a:noFill/>
            </a:ln>
            <a:effectLst/>
          </p:spPr>
          <p:txBody>
            <a:bodyPr wrap="none" anchor="ctr"/>
            <a:lstStyle/>
            <a:p>
              <a:endParaRPr lang="en-US" sz="3266" dirty="0">
                <a:latin typeface="Arial" panose="020B0604020202020204" pitchFamily="34" charset="0"/>
              </a:endParaRPr>
            </a:p>
          </p:txBody>
        </p:sp>
        <p:sp>
          <p:nvSpPr>
            <p:cNvPr id="20" name="Freeform 4">
              <a:extLst>
                <a:ext uri="{FF2B5EF4-FFF2-40B4-BE49-F238E27FC236}">
                  <a16:creationId xmlns:a16="http://schemas.microsoft.com/office/drawing/2014/main" id="{8A6E9DE4-6ACC-4B68-BD08-EB8B97444DCA}"/>
                </a:ext>
              </a:extLst>
            </p:cNvPr>
            <p:cNvSpPr>
              <a:spLocks noChangeArrowheads="1"/>
            </p:cNvSpPr>
            <p:nvPr/>
          </p:nvSpPr>
          <p:spPr bwMode="auto">
            <a:xfrm>
              <a:off x="3049580" y="1274017"/>
              <a:ext cx="2207469" cy="4302137"/>
            </a:xfrm>
            <a:custGeom>
              <a:avLst/>
              <a:gdLst>
                <a:gd name="T0" fmla="*/ 5233 w 6214"/>
                <a:gd name="T1" fmla="*/ 6066 h 12109"/>
                <a:gd name="T2" fmla="*/ 5233 w 6214"/>
                <a:gd name="T3" fmla="*/ 6066 h 12109"/>
                <a:gd name="T4" fmla="*/ 6193 w 6214"/>
                <a:gd name="T5" fmla="*/ 8409 h 12109"/>
                <a:gd name="T6" fmla="*/ 2492 w 6214"/>
                <a:gd name="T7" fmla="*/ 12108 h 12109"/>
                <a:gd name="T8" fmla="*/ 2492 w 6214"/>
                <a:gd name="T9" fmla="*/ 12108 h 12109"/>
                <a:gd name="T10" fmla="*/ 0 w 6214"/>
                <a:gd name="T11" fmla="*/ 6066 h 12109"/>
                <a:gd name="T12" fmla="*/ 0 w 6214"/>
                <a:gd name="T13" fmla="*/ 6066 h 12109"/>
                <a:gd name="T14" fmla="*/ 2513 w 6214"/>
                <a:gd name="T15" fmla="*/ 0 h 12109"/>
                <a:gd name="T16" fmla="*/ 6213 w 6214"/>
                <a:gd name="T17" fmla="*/ 3699 h 12109"/>
                <a:gd name="T18" fmla="*/ 6213 w 6214"/>
                <a:gd name="T19" fmla="*/ 3699 h 12109"/>
                <a:gd name="T20" fmla="*/ 5233 w 6214"/>
                <a:gd name="T21" fmla="*/ 6066 h 1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14" h="12109">
                  <a:moveTo>
                    <a:pt x="5233" y="6066"/>
                  </a:moveTo>
                  <a:lnTo>
                    <a:pt x="5233" y="6066"/>
                  </a:lnTo>
                  <a:cubicBezTo>
                    <a:pt x="5233" y="6978"/>
                    <a:pt x="5599" y="7806"/>
                    <a:pt x="6193" y="8409"/>
                  </a:cubicBezTo>
                  <a:lnTo>
                    <a:pt x="2492" y="12108"/>
                  </a:lnTo>
                  <a:lnTo>
                    <a:pt x="2492" y="12108"/>
                  </a:lnTo>
                  <a:cubicBezTo>
                    <a:pt x="951" y="10558"/>
                    <a:pt x="0" y="8424"/>
                    <a:pt x="0" y="6066"/>
                  </a:cubicBezTo>
                  <a:lnTo>
                    <a:pt x="0" y="6066"/>
                  </a:lnTo>
                  <a:cubicBezTo>
                    <a:pt x="0" y="3697"/>
                    <a:pt x="960" y="1551"/>
                    <a:pt x="2513" y="0"/>
                  </a:cubicBezTo>
                  <a:lnTo>
                    <a:pt x="6213" y="3699"/>
                  </a:lnTo>
                  <a:lnTo>
                    <a:pt x="6213" y="3699"/>
                  </a:lnTo>
                  <a:cubicBezTo>
                    <a:pt x="5607" y="4304"/>
                    <a:pt x="5233" y="5142"/>
                    <a:pt x="5233" y="6066"/>
                  </a:cubicBezTo>
                </a:path>
              </a:pathLst>
            </a:custGeom>
            <a:solidFill>
              <a:schemeClr val="accent4"/>
            </a:solidFill>
            <a:ln>
              <a:noFill/>
            </a:ln>
            <a:effectLst/>
          </p:spPr>
          <p:txBody>
            <a:bodyPr wrap="none" anchor="ctr"/>
            <a:lstStyle/>
            <a:p>
              <a:endParaRPr lang="en-US" sz="3266" dirty="0">
                <a:latin typeface="Arial" panose="020B0604020202020204" pitchFamily="34" charset="0"/>
              </a:endParaRPr>
            </a:p>
          </p:txBody>
        </p:sp>
        <p:sp>
          <p:nvSpPr>
            <p:cNvPr id="21" name="Freeform 5">
              <a:extLst>
                <a:ext uri="{FF2B5EF4-FFF2-40B4-BE49-F238E27FC236}">
                  <a16:creationId xmlns:a16="http://schemas.microsoft.com/office/drawing/2014/main" id="{AA776F17-2628-48A2-BA2D-EA6AB4E56773}"/>
                </a:ext>
              </a:extLst>
            </p:cNvPr>
            <p:cNvSpPr>
              <a:spLocks noChangeArrowheads="1"/>
            </p:cNvSpPr>
            <p:nvPr/>
          </p:nvSpPr>
          <p:spPr bwMode="auto">
            <a:xfrm>
              <a:off x="3665289" y="1020860"/>
              <a:ext cx="1765663" cy="1765662"/>
            </a:xfrm>
            <a:custGeom>
              <a:avLst/>
              <a:gdLst>
                <a:gd name="T0" fmla="*/ 3817 w 4969"/>
                <a:gd name="T1" fmla="*/ 1150 h 4969"/>
                <a:gd name="T2" fmla="*/ 0 w 4969"/>
                <a:gd name="T3" fmla="*/ 0 h 4969"/>
                <a:gd name="T4" fmla="*/ 4968 w 4969"/>
                <a:gd name="T5" fmla="*/ 4968 h 4969"/>
                <a:gd name="T6" fmla="*/ 3817 w 4969"/>
                <a:gd name="T7" fmla="*/ 1150 h 4969"/>
              </a:gdLst>
              <a:ahLst/>
              <a:cxnLst>
                <a:cxn ang="0">
                  <a:pos x="T0" y="T1"/>
                </a:cxn>
                <a:cxn ang="0">
                  <a:pos x="T2" y="T3"/>
                </a:cxn>
                <a:cxn ang="0">
                  <a:pos x="T4" y="T5"/>
                </a:cxn>
                <a:cxn ang="0">
                  <a:pos x="T6" y="T7"/>
                </a:cxn>
              </a:cxnLst>
              <a:rect l="0" t="0" r="r" b="b"/>
              <a:pathLst>
                <a:path w="4969" h="4969">
                  <a:moveTo>
                    <a:pt x="3817" y="1150"/>
                  </a:moveTo>
                  <a:lnTo>
                    <a:pt x="0" y="0"/>
                  </a:lnTo>
                  <a:lnTo>
                    <a:pt x="4968" y="4968"/>
                  </a:lnTo>
                  <a:lnTo>
                    <a:pt x="3817" y="1150"/>
                  </a:lnTo>
                </a:path>
              </a:pathLst>
            </a:custGeom>
            <a:solidFill>
              <a:schemeClr val="accent4"/>
            </a:solidFill>
            <a:ln>
              <a:noFill/>
            </a:ln>
            <a:effectLst/>
          </p:spPr>
          <p:txBody>
            <a:bodyPr wrap="none" anchor="ctr"/>
            <a:lstStyle/>
            <a:p>
              <a:endParaRPr lang="en-US" sz="3266" dirty="0">
                <a:latin typeface="Arial" panose="020B0604020202020204" pitchFamily="34" charset="0"/>
              </a:endParaRPr>
            </a:p>
          </p:txBody>
        </p:sp>
        <p:sp>
          <p:nvSpPr>
            <p:cNvPr id="22" name="Freeform 6">
              <a:extLst>
                <a:ext uri="{FF2B5EF4-FFF2-40B4-BE49-F238E27FC236}">
                  <a16:creationId xmlns:a16="http://schemas.microsoft.com/office/drawing/2014/main" id="{029324B1-35BC-4DFE-8C1A-13DE7D6E8D3D}"/>
                </a:ext>
              </a:extLst>
            </p:cNvPr>
            <p:cNvSpPr>
              <a:spLocks noChangeArrowheads="1"/>
            </p:cNvSpPr>
            <p:nvPr/>
          </p:nvSpPr>
          <p:spPr bwMode="auto">
            <a:xfrm>
              <a:off x="6706238" y="1038363"/>
              <a:ext cx="1765662" cy="1765662"/>
            </a:xfrm>
            <a:custGeom>
              <a:avLst/>
              <a:gdLst>
                <a:gd name="T0" fmla="*/ 3818 w 4970"/>
                <a:gd name="T1" fmla="*/ 3818 h 4969"/>
                <a:gd name="T2" fmla="*/ 4969 w 4970"/>
                <a:gd name="T3" fmla="*/ 0 h 4969"/>
                <a:gd name="T4" fmla="*/ 0 w 4970"/>
                <a:gd name="T5" fmla="*/ 4968 h 4969"/>
                <a:gd name="T6" fmla="*/ 3818 w 4970"/>
                <a:gd name="T7" fmla="*/ 3818 h 4969"/>
              </a:gdLst>
              <a:ahLst/>
              <a:cxnLst>
                <a:cxn ang="0">
                  <a:pos x="T0" y="T1"/>
                </a:cxn>
                <a:cxn ang="0">
                  <a:pos x="T2" y="T3"/>
                </a:cxn>
                <a:cxn ang="0">
                  <a:pos x="T4" y="T5"/>
                </a:cxn>
                <a:cxn ang="0">
                  <a:pos x="T6" y="T7"/>
                </a:cxn>
              </a:cxnLst>
              <a:rect l="0" t="0" r="r" b="b"/>
              <a:pathLst>
                <a:path w="4970" h="4969">
                  <a:moveTo>
                    <a:pt x="3818" y="3818"/>
                  </a:moveTo>
                  <a:lnTo>
                    <a:pt x="4969" y="0"/>
                  </a:lnTo>
                  <a:lnTo>
                    <a:pt x="0" y="4968"/>
                  </a:lnTo>
                  <a:lnTo>
                    <a:pt x="3818" y="3818"/>
                  </a:lnTo>
                </a:path>
              </a:pathLst>
            </a:custGeom>
            <a:solidFill>
              <a:schemeClr val="accent1"/>
            </a:solidFill>
            <a:ln>
              <a:noFill/>
            </a:ln>
            <a:effectLst/>
          </p:spPr>
          <p:txBody>
            <a:bodyPr wrap="none" anchor="ctr"/>
            <a:lstStyle/>
            <a:p>
              <a:endParaRPr lang="en-US" sz="3266" dirty="0">
                <a:latin typeface="Arial" panose="020B0604020202020204" pitchFamily="34" charset="0"/>
              </a:endParaRPr>
            </a:p>
          </p:txBody>
        </p:sp>
        <p:sp>
          <p:nvSpPr>
            <p:cNvPr id="23" name="Freeform 7">
              <a:extLst>
                <a:ext uri="{FF2B5EF4-FFF2-40B4-BE49-F238E27FC236}">
                  <a16:creationId xmlns:a16="http://schemas.microsoft.com/office/drawing/2014/main" id="{06838F53-8A41-4B12-867C-F326433D2052}"/>
                </a:ext>
              </a:extLst>
            </p:cNvPr>
            <p:cNvSpPr>
              <a:spLocks noChangeArrowheads="1"/>
            </p:cNvSpPr>
            <p:nvPr/>
          </p:nvSpPr>
          <p:spPr bwMode="auto">
            <a:xfrm>
              <a:off x="6734438" y="4024479"/>
              <a:ext cx="1765662" cy="1765662"/>
            </a:xfrm>
            <a:custGeom>
              <a:avLst/>
              <a:gdLst>
                <a:gd name="T0" fmla="*/ 1150 w 4969"/>
                <a:gd name="T1" fmla="*/ 3818 h 4969"/>
                <a:gd name="T2" fmla="*/ 4968 w 4969"/>
                <a:gd name="T3" fmla="*/ 4968 h 4969"/>
                <a:gd name="T4" fmla="*/ 0 w 4969"/>
                <a:gd name="T5" fmla="*/ 0 h 4969"/>
                <a:gd name="T6" fmla="*/ 1150 w 4969"/>
                <a:gd name="T7" fmla="*/ 3818 h 4969"/>
              </a:gdLst>
              <a:ahLst/>
              <a:cxnLst>
                <a:cxn ang="0">
                  <a:pos x="T0" y="T1"/>
                </a:cxn>
                <a:cxn ang="0">
                  <a:pos x="T2" y="T3"/>
                </a:cxn>
                <a:cxn ang="0">
                  <a:pos x="T4" y="T5"/>
                </a:cxn>
                <a:cxn ang="0">
                  <a:pos x="T6" y="T7"/>
                </a:cxn>
              </a:cxnLst>
              <a:rect l="0" t="0" r="r" b="b"/>
              <a:pathLst>
                <a:path w="4969" h="4969">
                  <a:moveTo>
                    <a:pt x="1150" y="3818"/>
                  </a:moveTo>
                  <a:lnTo>
                    <a:pt x="4968" y="4968"/>
                  </a:lnTo>
                  <a:lnTo>
                    <a:pt x="0" y="0"/>
                  </a:lnTo>
                  <a:lnTo>
                    <a:pt x="1150" y="3818"/>
                  </a:lnTo>
                </a:path>
              </a:pathLst>
            </a:custGeom>
            <a:solidFill>
              <a:schemeClr val="accent2"/>
            </a:solidFill>
            <a:ln>
              <a:noFill/>
            </a:ln>
            <a:effectLst/>
          </p:spPr>
          <p:txBody>
            <a:bodyPr wrap="none" anchor="ctr"/>
            <a:lstStyle/>
            <a:p>
              <a:endParaRPr lang="en-US" sz="3266" dirty="0">
                <a:latin typeface="Arial" panose="020B0604020202020204" pitchFamily="34" charset="0"/>
              </a:endParaRPr>
            </a:p>
          </p:txBody>
        </p:sp>
        <p:sp>
          <p:nvSpPr>
            <p:cNvPr id="24" name="Freeform 8">
              <a:extLst>
                <a:ext uri="{FF2B5EF4-FFF2-40B4-BE49-F238E27FC236}">
                  <a16:creationId xmlns:a16="http://schemas.microsoft.com/office/drawing/2014/main" id="{7343745F-EF7A-4465-AED2-2A28FA6527B9}"/>
                </a:ext>
              </a:extLst>
            </p:cNvPr>
            <p:cNvSpPr>
              <a:spLocks noChangeArrowheads="1"/>
            </p:cNvSpPr>
            <p:nvPr/>
          </p:nvSpPr>
          <p:spPr bwMode="auto">
            <a:xfrm>
              <a:off x="3721690" y="4050842"/>
              <a:ext cx="1765663" cy="1765662"/>
            </a:xfrm>
            <a:custGeom>
              <a:avLst/>
              <a:gdLst>
                <a:gd name="T0" fmla="*/ 1150 w 4969"/>
                <a:gd name="T1" fmla="*/ 1151 h 4969"/>
                <a:gd name="T2" fmla="*/ 0 w 4969"/>
                <a:gd name="T3" fmla="*/ 4968 h 4969"/>
                <a:gd name="T4" fmla="*/ 4968 w 4969"/>
                <a:gd name="T5" fmla="*/ 0 h 4969"/>
                <a:gd name="T6" fmla="*/ 1150 w 4969"/>
                <a:gd name="T7" fmla="*/ 1151 h 4969"/>
              </a:gdLst>
              <a:ahLst/>
              <a:cxnLst>
                <a:cxn ang="0">
                  <a:pos x="T0" y="T1"/>
                </a:cxn>
                <a:cxn ang="0">
                  <a:pos x="T2" y="T3"/>
                </a:cxn>
                <a:cxn ang="0">
                  <a:pos x="T4" y="T5"/>
                </a:cxn>
                <a:cxn ang="0">
                  <a:pos x="T6" y="T7"/>
                </a:cxn>
              </a:cxnLst>
              <a:rect l="0" t="0" r="r" b="b"/>
              <a:pathLst>
                <a:path w="4969" h="4969">
                  <a:moveTo>
                    <a:pt x="1150" y="1151"/>
                  </a:moveTo>
                  <a:lnTo>
                    <a:pt x="0" y="4968"/>
                  </a:lnTo>
                  <a:lnTo>
                    <a:pt x="4968" y="0"/>
                  </a:lnTo>
                  <a:lnTo>
                    <a:pt x="1150" y="1151"/>
                  </a:lnTo>
                </a:path>
              </a:pathLst>
            </a:custGeom>
            <a:solidFill>
              <a:schemeClr val="accent3"/>
            </a:solidFill>
            <a:ln>
              <a:noFill/>
            </a:ln>
            <a:effectLst/>
          </p:spPr>
          <p:txBody>
            <a:bodyPr wrap="none" anchor="ctr"/>
            <a:lstStyle/>
            <a:p>
              <a:endParaRPr lang="en-US" sz="3266" dirty="0">
                <a:latin typeface="Arial" panose="020B0604020202020204" pitchFamily="34" charset="0"/>
              </a:endParaRPr>
            </a:p>
          </p:txBody>
        </p:sp>
        <p:sp>
          <p:nvSpPr>
            <p:cNvPr id="25" name="TextBox 24">
              <a:extLst>
                <a:ext uri="{FF2B5EF4-FFF2-40B4-BE49-F238E27FC236}">
                  <a16:creationId xmlns:a16="http://schemas.microsoft.com/office/drawing/2014/main" id="{70B0C785-EFB2-4C85-A154-0063B57ED6E8}"/>
                </a:ext>
              </a:extLst>
            </p:cNvPr>
            <p:cNvSpPr txBox="1"/>
            <p:nvPr/>
          </p:nvSpPr>
          <p:spPr>
            <a:xfrm>
              <a:off x="5192044" y="2877667"/>
              <a:ext cx="1835880" cy="1043593"/>
            </a:xfrm>
            <a:prstGeom prst="rect">
              <a:avLst/>
            </a:prstGeom>
            <a:noFill/>
          </p:spPr>
          <p:txBody>
            <a:bodyPr wrap="none" rtlCol="0" anchor="ctr">
              <a:spAutoFit/>
            </a:bodyPr>
            <a:lstStyle/>
            <a:p>
              <a:pPr algn="ctr"/>
              <a:r>
                <a:rPr lang="en-US" sz="1400" b="1" dirty="0">
                  <a:solidFill>
                    <a:schemeClr val="tx2"/>
                  </a:solidFill>
                  <a:latin typeface="Montserrat Semi" pitchFamily="2" charset="77"/>
                  <a:cs typeface="Poppins" pitchFamily="2" charset="77"/>
                </a:rPr>
                <a:t>Reactive</a:t>
              </a:r>
            </a:p>
            <a:p>
              <a:pPr algn="ctr"/>
              <a:r>
                <a:rPr lang="en-US" sz="1400" b="1" dirty="0">
                  <a:solidFill>
                    <a:schemeClr val="tx2"/>
                  </a:solidFill>
                  <a:latin typeface="Montserrat Semi" pitchFamily="2" charset="77"/>
                  <a:cs typeface="Poppins" pitchFamily="2" charset="77"/>
                </a:rPr>
                <a:t>Security</a:t>
              </a:r>
            </a:p>
          </p:txBody>
        </p:sp>
        <p:sp>
          <p:nvSpPr>
            <p:cNvPr id="30" name="Subtitle 2">
              <a:extLst>
                <a:ext uri="{FF2B5EF4-FFF2-40B4-BE49-F238E27FC236}">
                  <a16:creationId xmlns:a16="http://schemas.microsoft.com/office/drawing/2014/main" id="{7B768979-F6F0-4DE1-A9BF-10E3AFF97230}"/>
                </a:ext>
              </a:extLst>
            </p:cNvPr>
            <p:cNvSpPr txBox="1">
              <a:spLocks/>
            </p:cNvSpPr>
            <p:nvPr/>
          </p:nvSpPr>
          <p:spPr>
            <a:xfrm>
              <a:off x="3266574" y="2548188"/>
              <a:ext cx="1604773" cy="967754"/>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dirty="0">
                  <a:solidFill>
                    <a:schemeClr val="bg1"/>
                  </a:solidFill>
                  <a:latin typeface="Arial" panose="020B0604020202020204" pitchFamily="34" charset="0"/>
                  <a:ea typeface="Lato Light" panose="020F0502020204030203" pitchFamily="34" charset="0"/>
                  <a:cs typeface="Mukta ExtraLight" panose="020B0000000000000000" pitchFamily="34" charset="77"/>
                </a:rPr>
                <a:t>Mitigate the threat</a:t>
              </a:r>
            </a:p>
          </p:txBody>
        </p:sp>
        <p:sp>
          <p:nvSpPr>
            <p:cNvPr id="31" name="Subtitle 2">
              <a:extLst>
                <a:ext uri="{FF2B5EF4-FFF2-40B4-BE49-F238E27FC236}">
                  <a16:creationId xmlns:a16="http://schemas.microsoft.com/office/drawing/2014/main" id="{CF8D3313-851A-4E68-8467-319AA684E03C}"/>
                </a:ext>
              </a:extLst>
            </p:cNvPr>
            <p:cNvSpPr txBox="1">
              <a:spLocks/>
            </p:cNvSpPr>
            <p:nvPr/>
          </p:nvSpPr>
          <p:spPr>
            <a:xfrm>
              <a:off x="4529681" y="4922964"/>
              <a:ext cx="2204758" cy="967754"/>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dirty="0">
                  <a:solidFill>
                    <a:schemeClr val="tx1">
                      <a:lumMod val="75000"/>
                    </a:schemeClr>
                  </a:solidFill>
                  <a:latin typeface="Arial" panose="020B0604020202020204" pitchFamily="34" charset="0"/>
                  <a:ea typeface="Lato Light" panose="020F0502020204030203" pitchFamily="34" charset="0"/>
                  <a:cs typeface="Mukta ExtraLight" panose="020B0000000000000000" pitchFamily="34" charset="77"/>
                </a:rPr>
                <a:t>Purchase new security tool</a:t>
              </a:r>
            </a:p>
          </p:txBody>
        </p:sp>
        <p:sp>
          <p:nvSpPr>
            <p:cNvPr id="32" name="Subtitle 2">
              <a:extLst>
                <a:ext uri="{FF2B5EF4-FFF2-40B4-BE49-F238E27FC236}">
                  <a16:creationId xmlns:a16="http://schemas.microsoft.com/office/drawing/2014/main" id="{08438E13-CF17-48D8-ABE1-39B4F5A7D4AA}"/>
                </a:ext>
              </a:extLst>
            </p:cNvPr>
            <p:cNvSpPr txBox="1">
              <a:spLocks/>
            </p:cNvSpPr>
            <p:nvPr/>
          </p:nvSpPr>
          <p:spPr>
            <a:xfrm>
              <a:off x="7308977" y="2995287"/>
              <a:ext cx="1603779" cy="1888572"/>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dirty="0">
                  <a:solidFill>
                    <a:schemeClr val="bg1"/>
                  </a:solidFill>
                  <a:latin typeface="Arial" panose="020B0604020202020204" pitchFamily="34" charset="0"/>
                  <a:ea typeface="Lato Light" panose="020F0502020204030203" pitchFamily="34" charset="0"/>
                  <a:cs typeface="Mukta ExtraLight" panose="020B0000000000000000" pitchFamily="34" charset="77"/>
                </a:rPr>
                <a:t>Identify new security threat</a:t>
              </a:r>
            </a:p>
          </p:txBody>
        </p:sp>
        <p:sp>
          <p:nvSpPr>
            <p:cNvPr id="33" name="Subtitle 2">
              <a:extLst>
                <a:ext uri="{FF2B5EF4-FFF2-40B4-BE49-F238E27FC236}">
                  <a16:creationId xmlns:a16="http://schemas.microsoft.com/office/drawing/2014/main" id="{CC699365-284E-46E3-A6ED-C09F06F3C098}"/>
                </a:ext>
              </a:extLst>
            </p:cNvPr>
            <p:cNvSpPr txBox="1">
              <a:spLocks/>
            </p:cNvSpPr>
            <p:nvPr/>
          </p:nvSpPr>
          <p:spPr>
            <a:xfrm>
              <a:off x="5257049" y="854770"/>
              <a:ext cx="2484898" cy="967754"/>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dirty="0">
                  <a:solidFill>
                    <a:schemeClr val="bg1"/>
                  </a:solidFill>
                  <a:latin typeface="Arial" panose="020B0604020202020204" pitchFamily="34" charset="0"/>
                  <a:ea typeface="Lato Light" panose="020F0502020204030203" pitchFamily="34" charset="0"/>
                  <a:cs typeface="Mukta ExtraLight" panose="020B0000000000000000" pitchFamily="34" charset="77"/>
                </a:rPr>
                <a:t>“Business as usual”</a:t>
              </a:r>
            </a:p>
          </p:txBody>
        </p:sp>
      </p:grpSp>
      <p:grpSp>
        <p:nvGrpSpPr>
          <p:cNvPr id="34" name="Group 33">
            <a:extLst>
              <a:ext uri="{FF2B5EF4-FFF2-40B4-BE49-F238E27FC236}">
                <a16:creationId xmlns:a16="http://schemas.microsoft.com/office/drawing/2014/main" id="{1D898DA1-7E54-4AE1-9B80-4D477881269C}"/>
              </a:ext>
            </a:extLst>
          </p:cNvPr>
          <p:cNvGrpSpPr/>
          <p:nvPr/>
        </p:nvGrpSpPr>
        <p:grpSpPr>
          <a:xfrm>
            <a:off x="3431034" y="1613043"/>
            <a:ext cx="5023836" cy="5025131"/>
            <a:chOff x="3049580" y="381000"/>
            <a:chExt cx="6094430" cy="6096001"/>
          </a:xfrm>
        </p:grpSpPr>
        <p:sp>
          <p:nvSpPr>
            <p:cNvPr id="35" name="Freeform 1">
              <a:extLst>
                <a:ext uri="{FF2B5EF4-FFF2-40B4-BE49-F238E27FC236}">
                  <a16:creationId xmlns:a16="http://schemas.microsoft.com/office/drawing/2014/main" id="{8BD19596-3B3B-42CE-938C-570DD667ADC7}"/>
                </a:ext>
              </a:extLst>
            </p:cNvPr>
            <p:cNvSpPr>
              <a:spLocks noChangeArrowheads="1"/>
            </p:cNvSpPr>
            <p:nvPr/>
          </p:nvSpPr>
          <p:spPr bwMode="auto">
            <a:xfrm>
              <a:off x="3934761" y="4261698"/>
              <a:ext cx="4324071" cy="2215303"/>
            </a:xfrm>
            <a:custGeom>
              <a:avLst/>
              <a:gdLst>
                <a:gd name="T0" fmla="*/ 12170 w 12171"/>
                <a:gd name="T1" fmla="*/ 3699 h 6234"/>
                <a:gd name="T2" fmla="*/ 12170 w 12171"/>
                <a:gd name="T3" fmla="*/ 3699 h 6234"/>
                <a:gd name="T4" fmla="*/ 6085 w 12171"/>
                <a:gd name="T5" fmla="*/ 6233 h 6234"/>
                <a:gd name="T6" fmla="*/ 6085 w 12171"/>
                <a:gd name="T7" fmla="*/ 6233 h 6234"/>
                <a:gd name="T8" fmla="*/ 0 w 12171"/>
                <a:gd name="T9" fmla="*/ 3699 h 6234"/>
                <a:gd name="T10" fmla="*/ 3701 w 12171"/>
                <a:gd name="T11" fmla="*/ 0 h 6234"/>
                <a:gd name="T12" fmla="*/ 3701 w 12171"/>
                <a:gd name="T13" fmla="*/ 0 h 6234"/>
                <a:gd name="T14" fmla="*/ 6085 w 12171"/>
                <a:gd name="T15" fmla="*/ 1001 h 6234"/>
                <a:gd name="T16" fmla="*/ 6085 w 12171"/>
                <a:gd name="T17" fmla="*/ 1001 h 6234"/>
                <a:gd name="T18" fmla="*/ 8469 w 12171"/>
                <a:gd name="T19" fmla="*/ 0 h 6234"/>
                <a:gd name="T20" fmla="*/ 12170 w 12171"/>
                <a:gd name="T21" fmla="*/ 3699 h 6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71" h="6234">
                  <a:moveTo>
                    <a:pt x="12170" y="3699"/>
                  </a:moveTo>
                  <a:lnTo>
                    <a:pt x="12170" y="3699"/>
                  </a:lnTo>
                  <a:cubicBezTo>
                    <a:pt x="10617" y="5265"/>
                    <a:pt x="8463" y="6233"/>
                    <a:pt x="6085" y="6233"/>
                  </a:cubicBezTo>
                  <a:lnTo>
                    <a:pt x="6085" y="6233"/>
                  </a:lnTo>
                  <a:cubicBezTo>
                    <a:pt x="3706" y="6233"/>
                    <a:pt x="1554" y="5265"/>
                    <a:pt x="0" y="3699"/>
                  </a:cubicBezTo>
                  <a:lnTo>
                    <a:pt x="3701" y="0"/>
                  </a:lnTo>
                  <a:lnTo>
                    <a:pt x="3701" y="0"/>
                  </a:lnTo>
                  <a:cubicBezTo>
                    <a:pt x="4307" y="618"/>
                    <a:pt x="5152" y="1001"/>
                    <a:pt x="6085" y="1001"/>
                  </a:cubicBezTo>
                  <a:lnTo>
                    <a:pt x="6085" y="1001"/>
                  </a:lnTo>
                  <a:cubicBezTo>
                    <a:pt x="7018" y="1001"/>
                    <a:pt x="7863" y="618"/>
                    <a:pt x="8469" y="0"/>
                  </a:cubicBezTo>
                  <a:lnTo>
                    <a:pt x="12170" y="3699"/>
                  </a:lnTo>
                </a:path>
              </a:pathLst>
            </a:custGeom>
            <a:solidFill>
              <a:schemeClr val="accent3"/>
            </a:solidFill>
            <a:ln>
              <a:noFill/>
            </a:ln>
            <a:effectLst/>
          </p:spPr>
          <p:txBody>
            <a:bodyPr wrap="none" anchor="ctr"/>
            <a:lstStyle/>
            <a:p>
              <a:endParaRPr lang="en-US" sz="3266" dirty="0">
                <a:latin typeface="Arial" panose="020B0604020202020204" pitchFamily="34" charset="0"/>
              </a:endParaRPr>
            </a:p>
          </p:txBody>
        </p:sp>
        <p:sp>
          <p:nvSpPr>
            <p:cNvPr id="36" name="Freeform 2">
              <a:extLst>
                <a:ext uri="{FF2B5EF4-FFF2-40B4-BE49-F238E27FC236}">
                  <a16:creationId xmlns:a16="http://schemas.microsoft.com/office/drawing/2014/main" id="{51B263CB-092E-4D1D-B630-1DEB7970A186}"/>
                </a:ext>
              </a:extLst>
            </p:cNvPr>
            <p:cNvSpPr>
              <a:spLocks noChangeArrowheads="1"/>
            </p:cNvSpPr>
            <p:nvPr/>
          </p:nvSpPr>
          <p:spPr bwMode="auto">
            <a:xfrm>
              <a:off x="6936540" y="1274017"/>
              <a:ext cx="2207470" cy="4302137"/>
            </a:xfrm>
            <a:custGeom>
              <a:avLst/>
              <a:gdLst>
                <a:gd name="T0" fmla="*/ 6213 w 6214"/>
                <a:gd name="T1" fmla="*/ 6066 h 12109"/>
                <a:gd name="T2" fmla="*/ 6213 w 6214"/>
                <a:gd name="T3" fmla="*/ 6066 h 12109"/>
                <a:gd name="T4" fmla="*/ 3720 w 6214"/>
                <a:gd name="T5" fmla="*/ 12108 h 12109"/>
                <a:gd name="T6" fmla="*/ 19 w 6214"/>
                <a:gd name="T7" fmla="*/ 8409 h 12109"/>
                <a:gd name="T8" fmla="*/ 19 w 6214"/>
                <a:gd name="T9" fmla="*/ 8409 h 12109"/>
                <a:gd name="T10" fmla="*/ 980 w 6214"/>
                <a:gd name="T11" fmla="*/ 6066 h 12109"/>
                <a:gd name="T12" fmla="*/ 980 w 6214"/>
                <a:gd name="T13" fmla="*/ 6066 h 12109"/>
                <a:gd name="T14" fmla="*/ 0 w 6214"/>
                <a:gd name="T15" fmla="*/ 3699 h 12109"/>
                <a:gd name="T16" fmla="*/ 3701 w 6214"/>
                <a:gd name="T17" fmla="*/ 0 h 12109"/>
                <a:gd name="T18" fmla="*/ 3701 w 6214"/>
                <a:gd name="T19" fmla="*/ 0 h 12109"/>
                <a:gd name="T20" fmla="*/ 6213 w 6214"/>
                <a:gd name="T21" fmla="*/ 6066 h 1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14" h="12109">
                  <a:moveTo>
                    <a:pt x="6213" y="6066"/>
                  </a:moveTo>
                  <a:lnTo>
                    <a:pt x="6213" y="6066"/>
                  </a:lnTo>
                  <a:cubicBezTo>
                    <a:pt x="6213" y="8424"/>
                    <a:pt x="5262" y="10558"/>
                    <a:pt x="3720" y="12108"/>
                  </a:cubicBezTo>
                  <a:lnTo>
                    <a:pt x="19" y="8409"/>
                  </a:lnTo>
                  <a:lnTo>
                    <a:pt x="19" y="8409"/>
                  </a:lnTo>
                  <a:cubicBezTo>
                    <a:pt x="615" y="7806"/>
                    <a:pt x="980" y="6978"/>
                    <a:pt x="980" y="6066"/>
                  </a:cubicBezTo>
                  <a:lnTo>
                    <a:pt x="980" y="6066"/>
                  </a:lnTo>
                  <a:cubicBezTo>
                    <a:pt x="980" y="5142"/>
                    <a:pt x="607" y="4304"/>
                    <a:pt x="0" y="3699"/>
                  </a:cubicBezTo>
                  <a:lnTo>
                    <a:pt x="3701" y="0"/>
                  </a:lnTo>
                  <a:lnTo>
                    <a:pt x="3701" y="0"/>
                  </a:lnTo>
                  <a:cubicBezTo>
                    <a:pt x="5253" y="1551"/>
                    <a:pt x="6213" y="3697"/>
                    <a:pt x="6213" y="6066"/>
                  </a:cubicBezTo>
                </a:path>
              </a:pathLst>
            </a:custGeom>
            <a:solidFill>
              <a:schemeClr val="accent2"/>
            </a:solidFill>
            <a:ln>
              <a:noFill/>
            </a:ln>
            <a:effectLst/>
          </p:spPr>
          <p:txBody>
            <a:bodyPr wrap="none" anchor="ctr"/>
            <a:lstStyle/>
            <a:p>
              <a:endParaRPr lang="en-US" sz="3266" dirty="0">
                <a:latin typeface="Arial" panose="020B0604020202020204" pitchFamily="34" charset="0"/>
              </a:endParaRPr>
            </a:p>
          </p:txBody>
        </p:sp>
        <p:sp>
          <p:nvSpPr>
            <p:cNvPr id="37" name="Freeform 3">
              <a:extLst>
                <a:ext uri="{FF2B5EF4-FFF2-40B4-BE49-F238E27FC236}">
                  <a16:creationId xmlns:a16="http://schemas.microsoft.com/office/drawing/2014/main" id="{05E8A91D-EC7A-45B3-9966-9704EF5F394D}"/>
                </a:ext>
              </a:extLst>
            </p:cNvPr>
            <p:cNvSpPr>
              <a:spLocks noChangeArrowheads="1"/>
            </p:cNvSpPr>
            <p:nvPr/>
          </p:nvSpPr>
          <p:spPr bwMode="auto">
            <a:xfrm>
              <a:off x="3942593" y="381000"/>
              <a:ext cx="4309970" cy="2207470"/>
            </a:xfrm>
            <a:custGeom>
              <a:avLst/>
              <a:gdLst>
                <a:gd name="T0" fmla="*/ 12130 w 12131"/>
                <a:gd name="T1" fmla="*/ 2513 h 6213"/>
                <a:gd name="T2" fmla="*/ 8429 w 12131"/>
                <a:gd name="T3" fmla="*/ 6212 h 6213"/>
                <a:gd name="T4" fmla="*/ 8429 w 12131"/>
                <a:gd name="T5" fmla="*/ 6212 h 6213"/>
                <a:gd name="T6" fmla="*/ 6064 w 12131"/>
                <a:gd name="T7" fmla="*/ 5232 h 6213"/>
                <a:gd name="T8" fmla="*/ 6064 w 12131"/>
                <a:gd name="T9" fmla="*/ 5232 h 6213"/>
                <a:gd name="T10" fmla="*/ 3700 w 12131"/>
                <a:gd name="T11" fmla="*/ 6212 h 6213"/>
                <a:gd name="T12" fmla="*/ 0 w 12131"/>
                <a:gd name="T13" fmla="*/ 2513 h 6213"/>
                <a:gd name="T14" fmla="*/ 0 w 12131"/>
                <a:gd name="T15" fmla="*/ 2513 h 6213"/>
                <a:gd name="T16" fmla="*/ 6064 w 12131"/>
                <a:gd name="T17" fmla="*/ 0 h 6213"/>
                <a:gd name="T18" fmla="*/ 6064 w 12131"/>
                <a:gd name="T19" fmla="*/ 0 h 6213"/>
                <a:gd name="T20" fmla="*/ 12130 w 12131"/>
                <a:gd name="T21" fmla="*/ 2513 h 6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31" h="6213">
                  <a:moveTo>
                    <a:pt x="12130" y="2513"/>
                  </a:moveTo>
                  <a:lnTo>
                    <a:pt x="8429" y="6212"/>
                  </a:lnTo>
                  <a:lnTo>
                    <a:pt x="8429" y="6212"/>
                  </a:lnTo>
                  <a:cubicBezTo>
                    <a:pt x="7824" y="5607"/>
                    <a:pt x="6988" y="5232"/>
                    <a:pt x="6064" y="5232"/>
                  </a:cubicBezTo>
                  <a:lnTo>
                    <a:pt x="6064" y="5232"/>
                  </a:lnTo>
                  <a:cubicBezTo>
                    <a:pt x="5141" y="5232"/>
                    <a:pt x="4305" y="5607"/>
                    <a:pt x="3700" y="6212"/>
                  </a:cubicBezTo>
                  <a:lnTo>
                    <a:pt x="0" y="2513"/>
                  </a:lnTo>
                  <a:lnTo>
                    <a:pt x="0" y="2513"/>
                  </a:lnTo>
                  <a:cubicBezTo>
                    <a:pt x="1552" y="960"/>
                    <a:pt x="3697" y="0"/>
                    <a:pt x="6064" y="0"/>
                  </a:cubicBezTo>
                  <a:lnTo>
                    <a:pt x="6064" y="0"/>
                  </a:lnTo>
                  <a:cubicBezTo>
                    <a:pt x="8432" y="0"/>
                    <a:pt x="10578" y="960"/>
                    <a:pt x="12130" y="2513"/>
                  </a:cubicBezTo>
                </a:path>
              </a:pathLst>
            </a:custGeom>
            <a:solidFill>
              <a:schemeClr val="accent1"/>
            </a:solidFill>
            <a:ln>
              <a:noFill/>
            </a:ln>
            <a:effectLst/>
          </p:spPr>
          <p:txBody>
            <a:bodyPr wrap="none" anchor="ctr"/>
            <a:lstStyle/>
            <a:p>
              <a:endParaRPr lang="en-US" sz="3266" dirty="0">
                <a:latin typeface="Arial" panose="020B0604020202020204" pitchFamily="34" charset="0"/>
              </a:endParaRPr>
            </a:p>
          </p:txBody>
        </p:sp>
        <p:sp>
          <p:nvSpPr>
            <p:cNvPr id="38" name="Freeform 4">
              <a:extLst>
                <a:ext uri="{FF2B5EF4-FFF2-40B4-BE49-F238E27FC236}">
                  <a16:creationId xmlns:a16="http://schemas.microsoft.com/office/drawing/2014/main" id="{EBD9099F-4092-4DF3-9147-ABD0040258F4}"/>
                </a:ext>
              </a:extLst>
            </p:cNvPr>
            <p:cNvSpPr>
              <a:spLocks noChangeArrowheads="1"/>
            </p:cNvSpPr>
            <p:nvPr/>
          </p:nvSpPr>
          <p:spPr bwMode="auto">
            <a:xfrm>
              <a:off x="3049580" y="1274017"/>
              <a:ext cx="2207469" cy="4302137"/>
            </a:xfrm>
            <a:custGeom>
              <a:avLst/>
              <a:gdLst>
                <a:gd name="T0" fmla="*/ 5233 w 6214"/>
                <a:gd name="T1" fmla="*/ 6066 h 12109"/>
                <a:gd name="T2" fmla="*/ 5233 w 6214"/>
                <a:gd name="T3" fmla="*/ 6066 h 12109"/>
                <a:gd name="T4" fmla="*/ 6193 w 6214"/>
                <a:gd name="T5" fmla="*/ 8409 h 12109"/>
                <a:gd name="T6" fmla="*/ 2492 w 6214"/>
                <a:gd name="T7" fmla="*/ 12108 h 12109"/>
                <a:gd name="T8" fmla="*/ 2492 w 6214"/>
                <a:gd name="T9" fmla="*/ 12108 h 12109"/>
                <a:gd name="T10" fmla="*/ 0 w 6214"/>
                <a:gd name="T11" fmla="*/ 6066 h 12109"/>
                <a:gd name="T12" fmla="*/ 0 w 6214"/>
                <a:gd name="T13" fmla="*/ 6066 h 12109"/>
                <a:gd name="T14" fmla="*/ 2513 w 6214"/>
                <a:gd name="T15" fmla="*/ 0 h 12109"/>
                <a:gd name="T16" fmla="*/ 6213 w 6214"/>
                <a:gd name="T17" fmla="*/ 3699 h 12109"/>
                <a:gd name="T18" fmla="*/ 6213 w 6214"/>
                <a:gd name="T19" fmla="*/ 3699 h 12109"/>
                <a:gd name="T20" fmla="*/ 5233 w 6214"/>
                <a:gd name="T21" fmla="*/ 6066 h 1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14" h="12109">
                  <a:moveTo>
                    <a:pt x="5233" y="6066"/>
                  </a:moveTo>
                  <a:lnTo>
                    <a:pt x="5233" y="6066"/>
                  </a:lnTo>
                  <a:cubicBezTo>
                    <a:pt x="5233" y="6978"/>
                    <a:pt x="5599" y="7806"/>
                    <a:pt x="6193" y="8409"/>
                  </a:cubicBezTo>
                  <a:lnTo>
                    <a:pt x="2492" y="12108"/>
                  </a:lnTo>
                  <a:lnTo>
                    <a:pt x="2492" y="12108"/>
                  </a:lnTo>
                  <a:cubicBezTo>
                    <a:pt x="951" y="10558"/>
                    <a:pt x="0" y="8424"/>
                    <a:pt x="0" y="6066"/>
                  </a:cubicBezTo>
                  <a:lnTo>
                    <a:pt x="0" y="6066"/>
                  </a:lnTo>
                  <a:cubicBezTo>
                    <a:pt x="0" y="3697"/>
                    <a:pt x="960" y="1551"/>
                    <a:pt x="2513" y="0"/>
                  </a:cubicBezTo>
                  <a:lnTo>
                    <a:pt x="6213" y="3699"/>
                  </a:lnTo>
                  <a:lnTo>
                    <a:pt x="6213" y="3699"/>
                  </a:lnTo>
                  <a:cubicBezTo>
                    <a:pt x="5607" y="4304"/>
                    <a:pt x="5233" y="5142"/>
                    <a:pt x="5233" y="6066"/>
                  </a:cubicBezTo>
                </a:path>
              </a:pathLst>
            </a:custGeom>
            <a:solidFill>
              <a:schemeClr val="accent4"/>
            </a:solidFill>
            <a:ln>
              <a:noFill/>
            </a:ln>
            <a:effectLst/>
          </p:spPr>
          <p:txBody>
            <a:bodyPr wrap="none" anchor="ctr"/>
            <a:lstStyle/>
            <a:p>
              <a:endParaRPr lang="en-US" sz="3266" dirty="0">
                <a:latin typeface="Arial" panose="020B0604020202020204" pitchFamily="34" charset="0"/>
              </a:endParaRPr>
            </a:p>
          </p:txBody>
        </p:sp>
        <p:sp>
          <p:nvSpPr>
            <p:cNvPr id="39" name="Freeform 5">
              <a:extLst>
                <a:ext uri="{FF2B5EF4-FFF2-40B4-BE49-F238E27FC236}">
                  <a16:creationId xmlns:a16="http://schemas.microsoft.com/office/drawing/2014/main" id="{6CDCAC18-0A3A-4B49-9CB5-8D64740303B3}"/>
                </a:ext>
              </a:extLst>
            </p:cNvPr>
            <p:cNvSpPr>
              <a:spLocks noChangeArrowheads="1"/>
            </p:cNvSpPr>
            <p:nvPr/>
          </p:nvSpPr>
          <p:spPr bwMode="auto">
            <a:xfrm>
              <a:off x="3665289" y="1020860"/>
              <a:ext cx="1765663" cy="1765662"/>
            </a:xfrm>
            <a:custGeom>
              <a:avLst/>
              <a:gdLst>
                <a:gd name="T0" fmla="*/ 3817 w 4969"/>
                <a:gd name="T1" fmla="*/ 1150 h 4969"/>
                <a:gd name="T2" fmla="*/ 0 w 4969"/>
                <a:gd name="T3" fmla="*/ 0 h 4969"/>
                <a:gd name="T4" fmla="*/ 4968 w 4969"/>
                <a:gd name="T5" fmla="*/ 4968 h 4969"/>
                <a:gd name="T6" fmla="*/ 3817 w 4969"/>
                <a:gd name="T7" fmla="*/ 1150 h 4969"/>
              </a:gdLst>
              <a:ahLst/>
              <a:cxnLst>
                <a:cxn ang="0">
                  <a:pos x="T0" y="T1"/>
                </a:cxn>
                <a:cxn ang="0">
                  <a:pos x="T2" y="T3"/>
                </a:cxn>
                <a:cxn ang="0">
                  <a:pos x="T4" y="T5"/>
                </a:cxn>
                <a:cxn ang="0">
                  <a:pos x="T6" y="T7"/>
                </a:cxn>
              </a:cxnLst>
              <a:rect l="0" t="0" r="r" b="b"/>
              <a:pathLst>
                <a:path w="4969" h="4969">
                  <a:moveTo>
                    <a:pt x="3817" y="1150"/>
                  </a:moveTo>
                  <a:lnTo>
                    <a:pt x="0" y="0"/>
                  </a:lnTo>
                  <a:lnTo>
                    <a:pt x="4968" y="4968"/>
                  </a:lnTo>
                  <a:lnTo>
                    <a:pt x="3817" y="1150"/>
                  </a:lnTo>
                </a:path>
              </a:pathLst>
            </a:custGeom>
            <a:solidFill>
              <a:schemeClr val="accent4"/>
            </a:solidFill>
            <a:ln>
              <a:noFill/>
            </a:ln>
            <a:effectLst/>
          </p:spPr>
          <p:txBody>
            <a:bodyPr wrap="none" anchor="ctr"/>
            <a:lstStyle/>
            <a:p>
              <a:endParaRPr lang="en-US" sz="3266" dirty="0">
                <a:latin typeface="Arial" panose="020B0604020202020204" pitchFamily="34" charset="0"/>
              </a:endParaRPr>
            </a:p>
          </p:txBody>
        </p:sp>
        <p:sp>
          <p:nvSpPr>
            <p:cNvPr id="40" name="Freeform 6">
              <a:extLst>
                <a:ext uri="{FF2B5EF4-FFF2-40B4-BE49-F238E27FC236}">
                  <a16:creationId xmlns:a16="http://schemas.microsoft.com/office/drawing/2014/main" id="{CE3DD9CC-23C9-4ACA-BC72-F1D5D5B6C4E1}"/>
                </a:ext>
              </a:extLst>
            </p:cNvPr>
            <p:cNvSpPr>
              <a:spLocks noChangeArrowheads="1"/>
            </p:cNvSpPr>
            <p:nvPr/>
          </p:nvSpPr>
          <p:spPr bwMode="auto">
            <a:xfrm>
              <a:off x="6706238" y="1038363"/>
              <a:ext cx="1765662" cy="1765662"/>
            </a:xfrm>
            <a:custGeom>
              <a:avLst/>
              <a:gdLst>
                <a:gd name="T0" fmla="*/ 3818 w 4970"/>
                <a:gd name="T1" fmla="*/ 3818 h 4969"/>
                <a:gd name="T2" fmla="*/ 4969 w 4970"/>
                <a:gd name="T3" fmla="*/ 0 h 4969"/>
                <a:gd name="T4" fmla="*/ 0 w 4970"/>
                <a:gd name="T5" fmla="*/ 4968 h 4969"/>
                <a:gd name="T6" fmla="*/ 3818 w 4970"/>
                <a:gd name="T7" fmla="*/ 3818 h 4969"/>
              </a:gdLst>
              <a:ahLst/>
              <a:cxnLst>
                <a:cxn ang="0">
                  <a:pos x="T0" y="T1"/>
                </a:cxn>
                <a:cxn ang="0">
                  <a:pos x="T2" y="T3"/>
                </a:cxn>
                <a:cxn ang="0">
                  <a:pos x="T4" y="T5"/>
                </a:cxn>
                <a:cxn ang="0">
                  <a:pos x="T6" y="T7"/>
                </a:cxn>
              </a:cxnLst>
              <a:rect l="0" t="0" r="r" b="b"/>
              <a:pathLst>
                <a:path w="4970" h="4969">
                  <a:moveTo>
                    <a:pt x="3818" y="3818"/>
                  </a:moveTo>
                  <a:lnTo>
                    <a:pt x="4969" y="0"/>
                  </a:lnTo>
                  <a:lnTo>
                    <a:pt x="0" y="4968"/>
                  </a:lnTo>
                  <a:lnTo>
                    <a:pt x="3818" y="3818"/>
                  </a:lnTo>
                </a:path>
              </a:pathLst>
            </a:custGeom>
            <a:solidFill>
              <a:schemeClr val="accent1"/>
            </a:solidFill>
            <a:ln>
              <a:noFill/>
            </a:ln>
            <a:effectLst/>
          </p:spPr>
          <p:txBody>
            <a:bodyPr wrap="none" anchor="ctr"/>
            <a:lstStyle/>
            <a:p>
              <a:endParaRPr lang="en-US" sz="3266" dirty="0">
                <a:latin typeface="Arial" panose="020B0604020202020204" pitchFamily="34" charset="0"/>
              </a:endParaRPr>
            </a:p>
          </p:txBody>
        </p:sp>
        <p:sp>
          <p:nvSpPr>
            <p:cNvPr id="41" name="Freeform 7">
              <a:extLst>
                <a:ext uri="{FF2B5EF4-FFF2-40B4-BE49-F238E27FC236}">
                  <a16:creationId xmlns:a16="http://schemas.microsoft.com/office/drawing/2014/main" id="{B2EE578E-BFC2-483D-A577-75051BB35B70}"/>
                </a:ext>
              </a:extLst>
            </p:cNvPr>
            <p:cNvSpPr>
              <a:spLocks noChangeArrowheads="1"/>
            </p:cNvSpPr>
            <p:nvPr/>
          </p:nvSpPr>
          <p:spPr bwMode="auto">
            <a:xfrm>
              <a:off x="6734438" y="4024479"/>
              <a:ext cx="1765662" cy="1765662"/>
            </a:xfrm>
            <a:custGeom>
              <a:avLst/>
              <a:gdLst>
                <a:gd name="T0" fmla="*/ 1150 w 4969"/>
                <a:gd name="T1" fmla="*/ 3818 h 4969"/>
                <a:gd name="T2" fmla="*/ 4968 w 4969"/>
                <a:gd name="T3" fmla="*/ 4968 h 4969"/>
                <a:gd name="T4" fmla="*/ 0 w 4969"/>
                <a:gd name="T5" fmla="*/ 0 h 4969"/>
                <a:gd name="T6" fmla="*/ 1150 w 4969"/>
                <a:gd name="T7" fmla="*/ 3818 h 4969"/>
              </a:gdLst>
              <a:ahLst/>
              <a:cxnLst>
                <a:cxn ang="0">
                  <a:pos x="T0" y="T1"/>
                </a:cxn>
                <a:cxn ang="0">
                  <a:pos x="T2" y="T3"/>
                </a:cxn>
                <a:cxn ang="0">
                  <a:pos x="T4" y="T5"/>
                </a:cxn>
                <a:cxn ang="0">
                  <a:pos x="T6" y="T7"/>
                </a:cxn>
              </a:cxnLst>
              <a:rect l="0" t="0" r="r" b="b"/>
              <a:pathLst>
                <a:path w="4969" h="4969">
                  <a:moveTo>
                    <a:pt x="1150" y="3818"/>
                  </a:moveTo>
                  <a:lnTo>
                    <a:pt x="4968" y="4968"/>
                  </a:lnTo>
                  <a:lnTo>
                    <a:pt x="0" y="0"/>
                  </a:lnTo>
                  <a:lnTo>
                    <a:pt x="1150" y="3818"/>
                  </a:lnTo>
                </a:path>
              </a:pathLst>
            </a:custGeom>
            <a:solidFill>
              <a:schemeClr val="accent2"/>
            </a:solidFill>
            <a:ln>
              <a:noFill/>
            </a:ln>
            <a:effectLst/>
          </p:spPr>
          <p:txBody>
            <a:bodyPr wrap="none" anchor="ctr"/>
            <a:lstStyle/>
            <a:p>
              <a:endParaRPr lang="en-US" sz="3266" dirty="0">
                <a:latin typeface="Arial" panose="020B0604020202020204" pitchFamily="34" charset="0"/>
              </a:endParaRPr>
            </a:p>
          </p:txBody>
        </p:sp>
        <p:sp>
          <p:nvSpPr>
            <p:cNvPr id="42" name="Freeform 8">
              <a:extLst>
                <a:ext uri="{FF2B5EF4-FFF2-40B4-BE49-F238E27FC236}">
                  <a16:creationId xmlns:a16="http://schemas.microsoft.com/office/drawing/2014/main" id="{6C449C9A-0981-40A2-B4C8-CA85B81827B3}"/>
                </a:ext>
              </a:extLst>
            </p:cNvPr>
            <p:cNvSpPr>
              <a:spLocks noChangeArrowheads="1"/>
            </p:cNvSpPr>
            <p:nvPr/>
          </p:nvSpPr>
          <p:spPr bwMode="auto">
            <a:xfrm>
              <a:off x="3721690" y="4050842"/>
              <a:ext cx="1765663" cy="1765662"/>
            </a:xfrm>
            <a:custGeom>
              <a:avLst/>
              <a:gdLst>
                <a:gd name="T0" fmla="*/ 1150 w 4969"/>
                <a:gd name="T1" fmla="*/ 1151 h 4969"/>
                <a:gd name="T2" fmla="*/ 0 w 4969"/>
                <a:gd name="T3" fmla="*/ 4968 h 4969"/>
                <a:gd name="T4" fmla="*/ 4968 w 4969"/>
                <a:gd name="T5" fmla="*/ 0 h 4969"/>
                <a:gd name="T6" fmla="*/ 1150 w 4969"/>
                <a:gd name="T7" fmla="*/ 1151 h 4969"/>
              </a:gdLst>
              <a:ahLst/>
              <a:cxnLst>
                <a:cxn ang="0">
                  <a:pos x="T0" y="T1"/>
                </a:cxn>
                <a:cxn ang="0">
                  <a:pos x="T2" y="T3"/>
                </a:cxn>
                <a:cxn ang="0">
                  <a:pos x="T4" y="T5"/>
                </a:cxn>
                <a:cxn ang="0">
                  <a:pos x="T6" y="T7"/>
                </a:cxn>
              </a:cxnLst>
              <a:rect l="0" t="0" r="r" b="b"/>
              <a:pathLst>
                <a:path w="4969" h="4969">
                  <a:moveTo>
                    <a:pt x="1150" y="1151"/>
                  </a:moveTo>
                  <a:lnTo>
                    <a:pt x="0" y="4968"/>
                  </a:lnTo>
                  <a:lnTo>
                    <a:pt x="4968" y="0"/>
                  </a:lnTo>
                  <a:lnTo>
                    <a:pt x="1150" y="1151"/>
                  </a:lnTo>
                </a:path>
              </a:pathLst>
            </a:custGeom>
            <a:solidFill>
              <a:schemeClr val="accent3"/>
            </a:solidFill>
            <a:ln>
              <a:noFill/>
            </a:ln>
            <a:effectLst/>
          </p:spPr>
          <p:txBody>
            <a:bodyPr wrap="none" anchor="ctr"/>
            <a:lstStyle/>
            <a:p>
              <a:endParaRPr lang="en-US" sz="3266" dirty="0">
                <a:latin typeface="Arial" panose="020B0604020202020204" pitchFamily="34" charset="0"/>
              </a:endParaRPr>
            </a:p>
          </p:txBody>
        </p:sp>
        <p:sp>
          <p:nvSpPr>
            <p:cNvPr id="43" name="TextBox 42">
              <a:extLst>
                <a:ext uri="{FF2B5EF4-FFF2-40B4-BE49-F238E27FC236}">
                  <a16:creationId xmlns:a16="http://schemas.microsoft.com/office/drawing/2014/main" id="{A18C28E1-31D0-4FF0-AAF6-347FC89AF20C}"/>
                </a:ext>
              </a:extLst>
            </p:cNvPr>
            <p:cNvSpPr txBox="1"/>
            <p:nvPr/>
          </p:nvSpPr>
          <p:spPr>
            <a:xfrm>
              <a:off x="5065341" y="2850287"/>
              <a:ext cx="2090842" cy="1157430"/>
            </a:xfrm>
            <a:prstGeom prst="rect">
              <a:avLst/>
            </a:prstGeom>
            <a:noFill/>
          </p:spPr>
          <p:txBody>
            <a:bodyPr wrap="none" rtlCol="0" anchor="ctr">
              <a:spAutoFit/>
            </a:bodyPr>
            <a:lstStyle/>
            <a:p>
              <a:pPr algn="ctr"/>
              <a:r>
                <a:rPr lang="en-US" sz="2800" b="1" dirty="0">
                  <a:solidFill>
                    <a:schemeClr val="tx2"/>
                  </a:solidFill>
                  <a:latin typeface="Montserrat Semi" pitchFamily="2" charset="77"/>
                  <a:cs typeface="Poppins" pitchFamily="2" charset="77"/>
                </a:rPr>
                <a:t>Strategic</a:t>
              </a:r>
            </a:p>
            <a:p>
              <a:pPr algn="ctr"/>
              <a:r>
                <a:rPr lang="en-US" sz="2800" b="1" dirty="0">
                  <a:solidFill>
                    <a:schemeClr val="tx2"/>
                  </a:solidFill>
                  <a:latin typeface="Montserrat Semi" pitchFamily="2" charset="77"/>
                  <a:cs typeface="Poppins" pitchFamily="2" charset="77"/>
                </a:rPr>
                <a:t>Security</a:t>
              </a:r>
            </a:p>
          </p:txBody>
        </p:sp>
        <p:sp>
          <p:nvSpPr>
            <p:cNvPr id="48" name="Subtitle 2">
              <a:extLst>
                <a:ext uri="{FF2B5EF4-FFF2-40B4-BE49-F238E27FC236}">
                  <a16:creationId xmlns:a16="http://schemas.microsoft.com/office/drawing/2014/main" id="{3609A69C-9212-4005-8AA5-03FA43CCA53A}"/>
                </a:ext>
              </a:extLst>
            </p:cNvPr>
            <p:cNvSpPr txBox="1">
              <a:spLocks/>
            </p:cNvSpPr>
            <p:nvPr/>
          </p:nvSpPr>
          <p:spPr>
            <a:xfrm>
              <a:off x="3260540" y="2350537"/>
              <a:ext cx="1604773" cy="1428665"/>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400" dirty="0">
                  <a:solidFill>
                    <a:schemeClr val="bg1"/>
                  </a:solidFill>
                  <a:latin typeface="Arial" panose="020B0604020202020204" pitchFamily="34" charset="0"/>
                  <a:ea typeface="Lato Light" panose="020F0502020204030203" pitchFamily="34" charset="0"/>
                  <a:cs typeface="Mukta ExtraLight" panose="020B0000000000000000" pitchFamily="34" charset="77"/>
                </a:rPr>
                <a:t>Execute on roadmap and report progress to senior stakeholders</a:t>
              </a:r>
            </a:p>
          </p:txBody>
        </p:sp>
        <p:sp>
          <p:nvSpPr>
            <p:cNvPr id="49" name="Subtitle 2">
              <a:extLst>
                <a:ext uri="{FF2B5EF4-FFF2-40B4-BE49-F238E27FC236}">
                  <a16:creationId xmlns:a16="http://schemas.microsoft.com/office/drawing/2014/main" id="{BDB346DD-C136-4182-A079-9849E263E525}"/>
                </a:ext>
              </a:extLst>
            </p:cNvPr>
            <p:cNvSpPr txBox="1">
              <a:spLocks/>
            </p:cNvSpPr>
            <p:nvPr/>
          </p:nvSpPr>
          <p:spPr>
            <a:xfrm>
              <a:off x="4598044" y="4877485"/>
              <a:ext cx="2204757" cy="1148641"/>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400" dirty="0">
                  <a:solidFill>
                    <a:schemeClr val="tx1">
                      <a:lumMod val="75000"/>
                    </a:schemeClr>
                  </a:solidFill>
                  <a:latin typeface="Arial" panose="020B0604020202020204" pitchFamily="34" charset="0"/>
                  <a:ea typeface="Lato Light" panose="020F0502020204030203" pitchFamily="34" charset="0"/>
                  <a:cs typeface="Mukta ExtraLight" panose="020B0000000000000000" pitchFamily="34" charset="77"/>
                </a:rPr>
                <a:t>Conduct current state assessment and develop roadmap to achieve target state</a:t>
              </a:r>
            </a:p>
          </p:txBody>
        </p:sp>
        <p:sp>
          <p:nvSpPr>
            <p:cNvPr id="50" name="Subtitle 2">
              <a:extLst>
                <a:ext uri="{FF2B5EF4-FFF2-40B4-BE49-F238E27FC236}">
                  <a16:creationId xmlns:a16="http://schemas.microsoft.com/office/drawing/2014/main" id="{B65CD0E5-C423-4612-B988-13EF20F51539}"/>
                </a:ext>
              </a:extLst>
            </p:cNvPr>
            <p:cNvSpPr txBox="1">
              <a:spLocks/>
            </p:cNvSpPr>
            <p:nvPr/>
          </p:nvSpPr>
          <p:spPr>
            <a:xfrm>
              <a:off x="7323276" y="3108999"/>
              <a:ext cx="1603780" cy="1435666"/>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dirty="0">
                  <a:solidFill>
                    <a:schemeClr val="bg1"/>
                  </a:solidFill>
                  <a:latin typeface="Arial" panose="020B0604020202020204" pitchFamily="34" charset="0"/>
                  <a:ea typeface="Lato Light" panose="020F0502020204030203" pitchFamily="34" charset="0"/>
                  <a:cs typeface="Mukta ExtraLight" panose="020B0000000000000000" pitchFamily="34" charset="77"/>
                </a:rPr>
                <a:t> </a:t>
              </a:r>
              <a:r>
                <a:rPr lang="en-US" sz="1400" dirty="0">
                  <a:solidFill>
                    <a:schemeClr val="bg1"/>
                  </a:solidFill>
                  <a:latin typeface="Arial" panose="020B0604020202020204" pitchFamily="34" charset="0"/>
                  <a:ea typeface="Lato Light" panose="020F0502020204030203" pitchFamily="34" charset="0"/>
                  <a:cs typeface="Mukta ExtraLight" panose="020B0000000000000000" pitchFamily="34" charset="77"/>
                </a:rPr>
                <a:t>Develop target state for information security program</a:t>
              </a:r>
              <a:endParaRPr lang="en-US" sz="1200" dirty="0">
                <a:solidFill>
                  <a:schemeClr val="bg1"/>
                </a:solidFill>
                <a:latin typeface="Arial" panose="020B0604020202020204" pitchFamily="34" charset="0"/>
                <a:ea typeface="Lato Light" panose="020F0502020204030203" pitchFamily="34" charset="0"/>
                <a:cs typeface="Mukta ExtraLight" panose="020B0000000000000000" pitchFamily="34" charset="77"/>
              </a:endParaRPr>
            </a:p>
          </p:txBody>
        </p:sp>
        <p:sp>
          <p:nvSpPr>
            <p:cNvPr id="51" name="Subtitle 2">
              <a:extLst>
                <a:ext uri="{FF2B5EF4-FFF2-40B4-BE49-F238E27FC236}">
                  <a16:creationId xmlns:a16="http://schemas.microsoft.com/office/drawing/2014/main" id="{F04A395B-2E0B-405D-BEF6-B4D86FB24BF3}"/>
                </a:ext>
              </a:extLst>
            </p:cNvPr>
            <p:cNvSpPr txBox="1">
              <a:spLocks/>
            </p:cNvSpPr>
            <p:nvPr/>
          </p:nvSpPr>
          <p:spPr>
            <a:xfrm>
              <a:off x="5338258" y="767058"/>
              <a:ext cx="2484897" cy="1312455"/>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400" dirty="0">
                  <a:solidFill>
                    <a:schemeClr val="bg1"/>
                  </a:solidFill>
                  <a:latin typeface="Arial" panose="020B0604020202020204" pitchFamily="34" charset="0"/>
                  <a:ea typeface="Lato Light" panose="020F0502020204030203" pitchFamily="34" charset="0"/>
                  <a:cs typeface="Mukta ExtraLight" panose="020B0000000000000000" pitchFamily="34" charset="77"/>
                </a:rPr>
                <a:t>Gather requirements:</a:t>
              </a:r>
            </a:p>
            <a:p>
              <a:pPr marL="171450" indent="-171450" algn="l">
                <a:lnSpc>
                  <a:spcPts val="1750"/>
                </a:lnSpc>
                <a:buFont typeface="Arial" panose="020B0604020202020204" pitchFamily="34" charset="0"/>
                <a:buChar char="•"/>
              </a:pPr>
              <a:r>
                <a:rPr lang="en-US" sz="1400" dirty="0">
                  <a:solidFill>
                    <a:schemeClr val="bg1"/>
                  </a:solidFill>
                  <a:latin typeface="Arial" panose="020B0604020202020204" pitchFamily="34" charset="0"/>
                  <a:ea typeface="Lato Light" panose="020F0502020204030203" pitchFamily="34" charset="0"/>
                  <a:cs typeface="Mukta ExtraLight" panose="020B0000000000000000" pitchFamily="34" charset="77"/>
                </a:rPr>
                <a:t>Business context</a:t>
              </a:r>
            </a:p>
            <a:p>
              <a:pPr marL="171450" indent="-171450" algn="l">
                <a:lnSpc>
                  <a:spcPts val="1750"/>
                </a:lnSpc>
                <a:buFont typeface="Arial" panose="020B0604020202020204" pitchFamily="34" charset="0"/>
                <a:buChar char="•"/>
              </a:pPr>
              <a:r>
                <a:rPr lang="en-US" sz="1400" dirty="0">
                  <a:solidFill>
                    <a:schemeClr val="bg1"/>
                  </a:solidFill>
                  <a:latin typeface="Arial" panose="020B0604020202020204" pitchFamily="34" charset="0"/>
                  <a:ea typeface="Lato Light" panose="020F0502020204030203" pitchFamily="34" charset="0"/>
                  <a:cs typeface="Mukta ExtraLight" panose="020B0000000000000000" pitchFamily="34" charset="77"/>
                </a:rPr>
                <a:t>Scope</a:t>
              </a:r>
            </a:p>
            <a:p>
              <a:pPr marL="171450" indent="-171450" algn="l">
                <a:lnSpc>
                  <a:spcPts val="1750"/>
                </a:lnSpc>
                <a:buFont typeface="Arial" panose="020B0604020202020204" pitchFamily="34" charset="0"/>
                <a:buChar char="•"/>
              </a:pPr>
              <a:r>
                <a:rPr lang="en-US" sz="1400" dirty="0">
                  <a:solidFill>
                    <a:schemeClr val="bg1"/>
                  </a:solidFill>
                  <a:latin typeface="Arial" panose="020B0604020202020204" pitchFamily="34" charset="0"/>
                  <a:ea typeface="Lato Light" panose="020F0502020204030203" pitchFamily="34" charset="0"/>
                  <a:cs typeface="Mukta ExtraLight" panose="020B0000000000000000" pitchFamily="34" charset="77"/>
                </a:rPr>
                <a:t>Risk assessment</a:t>
              </a:r>
            </a:p>
          </p:txBody>
        </p:sp>
      </p:grpSp>
      <p:pic>
        <p:nvPicPr>
          <p:cNvPr id="44" name="Picture 43" descr="best-practice-blueprints.png">
            <a:extLst>
              <a:ext uri="{FF2B5EF4-FFF2-40B4-BE49-F238E27FC236}">
                <a16:creationId xmlns:a16="http://schemas.microsoft.com/office/drawing/2014/main" id="{37573BBF-4D73-4C1F-8764-D6BD2821754B}"/>
              </a:ext>
            </a:extLst>
          </p:cNvPr>
          <p:cNvPicPr>
            <a:picLocks noChangeAspect="1"/>
          </p:cNvPicPr>
          <p:nvPr/>
        </p:nvPicPr>
        <p:blipFill>
          <a:blip r:embed="rId5" cstate="print"/>
          <a:stretch>
            <a:fillRect/>
          </a:stretch>
        </p:blipFill>
        <p:spPr>
          <a:xfrm>
            <a:off x="4964907" y="1864164"/>
            <a:ext cx="352758" cy="343307"/>
          </a:xfrm>
          <a:prstGeom prst="rect">
            <a:avLst/>
          </a:prstGeom>
          <a:noFill/>
          <a:effectLst/>
        </p:spPr>
      </p:pic>
      <p:pic>
        <p:nvPicPr>
          <p:cNvPr id="45" name="Picture 44" descr="best-practice-blueprints.png">
            <a:extLst>
              <a:ext uri="{FF2B5EF4-FFF2-40B4-BE49-F238E27FC236}">
                <a16:creationId xmlns:a16="http://schemas.microsoft.com/office/drawing/2014/main" id="{EBABDBFF-5A04-4113-9B2A-DD5CD052927D}"/>
              </a:ext>
            </a:extLst>
          </p:cNvPr>
          <p:cNvPicPr>
            <a:picLocks noChangeAspect="1"/>
          </p:cNvPicPr>
          <p:nvPr/>
        </p:nvPicPr>
        <p:blipFill>
          <a:blip r:embed="rId5" cstate="print"/>
          <a:stretch>
            <a:fillRect/>
          </a:stretch>
        </p:blipFill>
        <p:spPr>
          <a:xfrm>
            <a:off x="7106418" y="3511605"/>
            <a:ext cx="352758" cy="343307"/>
          </a:xfrm>
          <a:prstGeom prst="rect">
            <a:avLst/>
          </a:prstGeom>
          <a:noFill/>
          <a:effectLst/>
        </p:spPr>
      </p:pic>
      <p:pic>
        <p:nvPicPr>
          <p:cNvPr id="46" name="Picture 45" descr="best-practice-blueprints.png">
            <a:extLst>
              <a:ext uri="{FF2B5EF4-FFF2-40B4-BE49-F238E27FC236}">
                <a16:creationId xmlns:a16="http://schemas.microsoft.com/office/drawing/2014/main" id="{62CEE048-D90C-4735-970A-E537027CFB23}"/>
              </a:ext>
            </a:extLst>
          </p:cNvPr>
          <p:cNvPicPr>
            <a:picLocks noChangeAspect="1"/>
          </p:cNvPicPr>
          <p:nvPr/>
        </p:nvPicPr>
        <p:blipFill>
          <a:blip r:embed="rId5" cstate="print"/>
          <a:stretch>
            <a:fillRect/>
          </a:stretch>
        </p:blipFill>
        <p:spPr>
          <a:xfrm>
            <a:off x="4373364" y="5301926"/>
            <a:ext cx="352758" cy="343307"/>
          </a:xfrm>
          <a:prstGeom prst="rect">
            <a:avLst/>
          </a:prstGeom>
          <a:noFill/>
          <a:effectLst/>
        </p:spPr>
      </p:pic>
      <p:pic>
        <p:nvPicPr>
          <p:cNvPr id="47" name="Picture 46" descr="best-practice-blueprints.png">
            <a:extLst>
              <a:ext uri="{FF2B5EF4-FFF2-40B4-BE49-F238E27FC236}">
                <a16:creationId xmlns:a16="http://schemas.microsoft.com/office/drawing/2014/main" id="{44CAF00D-E02C-4D20-B84A-94C991D5B26B}"/>
              </a:ext>
            </a:extLst>
          </p:cNvPr>
          <p:cNvPicPr>
            <a:picLocks noChangeAspect="1"/>
          </p:cNvPicPr>
          <p:nvPr/>
        </p:nvPicPr>
        <p:blipFill>
          <a:blip r:embed="rId5" cstate="print"/>
          <a:stretch>
            <a:fillRect/>
          </a:stretch>
        </p:blipFill>
        <p:spPr>
          <a:xfrm>
            <a:off x="8832535" y="3713379"/>
            <a:ext cx="352758" cy="343307"/>
          </a:xfrm>
          <a:prstGeom prst="rect">
            <a:avLst/>
          </a:prstGeom>
          <a:noFill/>
          <a:effectLst/>
        </p:spPr>
      </p:pic>
      <p:sp>
        <p:nvSpPr>
          <p:cNvPr id="2" name="TextBox 1">
            <a:extLst>
              <a:ext uri="{FF2B5EF4-FFF2-40B4-BE49-F238E27FC236}">
                <a16:creationId xmlns:a16="http://schemas.microsoft.com/office/drawing/2014/main" id="{5966D8AA-395E-47F3-A11B-CC54A7B79D27}"/>
              </a:ext>
            </a:extLst>
          </p:cNvPr>
          <p:cNvSpPr txBox="1"/>
          <p:nvPr/>
        </p:nvSpPr>
        <p:spPr>
          <a:xfrm>
            <a:off x="9245067" y="3702213"/>
            <a:ext cx="2389215" cy="305397"/>
          </a:xfrm>
          <a:prstGeom prst="rect">
            <a:avLst/>
          </a:prstGeom>
        </p:spPr>
        <p:txBody>
          <a:bodyPr wrap="square" lIns="0" tIns="0" rIns="0" bIns="0" numCol="1" spcCol="360000" rtlCol="0">
            <a:noAutofit/>
          </a:bodyPr>
          <a:lstStyle/>
          <a:p>
            <a:pPr algn="l">
              <a:lnSpc>
                <a:spcPct val="110000"/>
              </a:lnSpc>
              <a:tabLst/>
            </a:pPr>
            <a:r>
              <a:rPr lang="en-US" sz="1400" dirty="0">
                <a:solidFill>
                  <a:schemeClr val="bg1"/>
                </a:solidFill>
                <a:latin typeface="Roboto Condensed Light" panose="02000000000000000000" pitchFamily="2" charset="0"/>
                <a:ea typeface="Roboto Condensed Light" panose="02000000000000000000" pitchFamily="2" charset="0"/>
              </a:rPr>
              <a:t>Indicates Info-Tech tools included in the blueprint</a:t>
            </a:r>
            <a:endParaRPr lang="en-CA" sz="1400" dirty="0">
              <a:solidFill>
                <a:schemeClr val="bg1"/>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2866605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8B145A-C295-1547-A8EA-92502FAB1EA7}"/>
              </a:ext>
            </a:extLst>
          </p:cNvPr>
          <p:cNvSpPr>
            <a:spLocks noGrp="1"/>
          </p:cNvSpPr>
          <p:nvPr>
            <p:ph type="title"/>
          </p:nvPr>
        </p:nvSpPr>
        <p:spPr>
          <a:xfrm>
            <a:off x="281255" y="320312"/>
            <a:ext cx="6672725" cy="677350"/>
          </a:xfrm>
        </p:spPr>
        <p:txBody>
          <a:bodyPr/>
          <a:lstStyle/>
          <a:p>
            <a:r>
              <a:rPr lang="en-US" dirty="0"/>
              <a:t>Info-Tech’s Security Strategy Model</a:t>
            </a:r>
          </a:p>
        </p:txBody>
      </p:sp>
      <p:sp>
        <p:nvSpPr>
          <p:cNvPr id="11" name="Text Placeholder 7">
            <a:extLst>
              <a:ext uri="{FF2B5EF4-FFF2-40B4-BE49-F238E27FC236}">
                <a16:creationId xmlns:a16="http://schemas.microsoft.com/office/drawing/2014/main" id="{6B241221-753B-460C-8EA2-8E0C94D4D3DB}"/>
              </a:ext>
            </a:extLst>
          </p:cNvPr>
          <p:cNvSpPr txBox="1">
            <a:spLocks/>
          </p:cNvSpPr>
          <p:nvPr/>
        </p:nvSpPr>
        <p:spPr>
          <a:xfrm>
            <a:off x="8510219" y="1702136"/>
            <a:ext cx="3418132" cy="41337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0000"/>
              </a:lnSpc>
              <a:buFont typeface="+mj-lt"/>
              <a:buAutoNum type="arabicPeriod"/>
            </a:pPr>
            <a:r>
              <a:rPr lang="en-CA" sz="1600" dirty="0">
                <a:solidFill>
                  <a:schemeClr val="bg1"/>
                </a:solidFill>
                <a:latin typeface="Roboto Condensed Light" panose="02000000000000000000" pitchFamily="2" charset="0"/>
              </a:rPr>
              <a:t>An information security strategy model that is:</a:t>
            </a:r>
          </a:p>
          <a:p>
            <a:pPr marL="800100" lvl="1" indent="-342900">
              <a:lnSpc>
                <a:spcPct val="110000"/>
              </a:lnSpc>
              <a:spcBef>
                <a:spcPts val="600"/>
              </a:spcBef>
              <a:buFont typeface="+mj-lt"/>
              <a:buAutoNum type="alphaLcParenR"/>
            </a:pPr>
            <a:r>
              <a:rPr lang="en-CA" sz="1600" b="1" dirty="0">
                <a:solidFill>
                  <a:schemeClr val="bg1"/>
                </a:solidFill>
                <a:latin typeface="Roboto Condensed Light" panose="02000000000000000000" pitchFamily="2" charset="0"/>
              </a:rPr>
              <a:t>Business-Aligned</a:t>
            </a:r>
            <a:r>
              <a:rPr lang="en-CA" sz="1400" dirty="0">
                <a:solidFill>
                  <a:schemeClr val="bg1"/>
                </a:solidFill>
                <a:latin typeface="Roboto Condensed Light" panose="02000000000000000000" pitchFamily="2" charset="0"/>
              </a:rPr>
              <a:t> – Determines business context and cascades enterprise goals into security alignment goals.</a:t>
            </a:r>
          </a:p>
          <a:p>
            <a:pPr marL="800100" lvl="1" indent="-342900">
              <a:lnSpc>
                <a:spcPct val="110000"/>
              </a:lnSpc>
              <a:spcBef>
                <a:spcPts val="600"/>
              </a:spcBef>
              <a:buFont typeface="+mj-lt"/>
              <a:buAutoNum type="alphaLcParenR"/>
            </a:pPr>
            <a:r>
              <a:rPr lang="en-CA" sz="1600" b="1" dirty="0">
                <a:solidFill>
                  <a:schemeClr val="bg1"/>
                </a:solidFill>
                <a:latin typeface="Roboto Condensed Light" panose="02000000000000000000" pitchFamily="2" charset="0"/>
              </a:rPr>
              <a:t>Risk-Aware</a:t>
            </a:r>
            <a:r>
              <a:rPr lang="en-CA" sz="1600" dirty="0">
                <a:solidFill>
                  <a:schemeClr val="bg1"/>
                </a:solidFill>
                <a:latin typeface="Roboto Condensed Light" panose="02000000000000000000" pitchFamily="2" charset="0"/>
              </a:rPr>
              <a:t> </a:t>
            </a:r>
            <a:r>
              <a:rPr lang="en-CA" sz="1400" dirty="0">
                <a:solidFill>
                  <a:schemeClr val="bg1"/>
                </a:solidFill>
                <a:latin typeface="Roboto Condensed Light" panose="02000000000000000000" pitchFamily="2" charset="0"/>
              </a:rPr>
              <a:t>– Understands the security risks of the business and how they intersect with the overall organizational risk tolerance. </a:t>
            </a:r>
          </a:p>
          <a:p>
            <a:pPr marL="800100" lvl="1" indent="-342900">
              <a:lnSpc>
                <a:spcPct val="110000"/>
              </a:lnSpc>
              <a:spcBef>
                <a:spcPts val="600"/>
              </a:spcBef>
              <a:buFont typeface="+mj-lt"/>
              <a:buAutoNum type="alphaLcParenR"/>
            </a:pPr>
            <a:r>
              <a:rPr lang="en-CA" sz="1600" b="1" dirty="0">
                <a:solidFill>
                  <a:schemeClr val="bg1"/>
                </a:solidFill>
                <a:latin typeface="Roboto Condensed Light" panose="02000000000000000000" pitchFamily="2" charset="0"/>
              </a:rPr>
              <a:t>Holistic</a:t>
            </a:r>
            <a:r>
              <a:rPr lang="en-CA" sz="1400" dirty="0">
                <a:solidFill>
                  <a:schemeClr val="bg1"/>
                </a:solidFill>
                <a:latin typeface="Roboto Condensed Light" panose="02000000000000000000" pitchFamily="2" charset="0"/>
              </a:rPr>
              <a:t> – Leverages a best-of-breed information security framework to provide comprehensive awareness of organizational security capabilities.</a:t>
            </a:r>
          </a:p>
          <a:p>
            <a:pPr marL="800100" lvl="1" indent="-342900">
              <a:lnSpc>
                <a:spcPct val="110000"/>
              </a:lnSpc>
              <a:buFont typeface="+mj-lt"/>
              <a:buAutoNum type="alphaLcParenR"/>
            </a:pPr>
            <a:endParaRPr lang="en-CA" sz="1200" dirty="0">
              <a:solidFill>
                <a:schemeClr val="bg1"/>
              </a:solidFill>
              <a:latin typeface="Roboto Condensed Light" panose="02000000000000000000" pitchFamily="2" charset="0"/>
            </a:endParaRPr>
          </a:p>
        </p:txBody>
      </p:sp>
      <p:sp>
        <p:nvSpPr>
          <p:cNvPr id="12" name="TextBox 11">
            <a:extLst>
              <a:ext uri="{FF2B5EF4-FFF2-40B4-BE49-F238E27FC236}">
                <a16:creationId xmlns:a16="http://schemas.microsoft.com/office/drawing/2014/main" id="{D8DCEB49-21B5-40C9-8A45-30D7DAAE2A59}"/>
              </a:ext>
            </a:extLst>
          </p:cNvPr>
          <p:cNvSpPr txBox="1"/>
          <p:nvPr>
            <p:custDataLst>
              <p:tags r:id="rId1"/>
            </p:custDataLst>
          </p:nvPr>
        </p:nvSpPr>
        <p:spPr>
          <a:xfrm>
            <a:off x="9019259" y="1022154"/>
            <a:ext cx="2909092" cy="253220"/>
          </a:xfrm>
          <a:prstGeom prst="rect">
            <a:avLst/>
          </a:prstGeom>
        </p:spPr>
        <p:txBody>
          <a:bodyPr vert="horz" wrap="square" lIns="0" tIns="6931" rIns="0" bIns="0" rtlCol="0">
            <a:spAutoFit/>
          </a:bodyPr>
          <a:lstStyle/>
          <a:p>
            <a:pPr marL="7701" marR="242975" algn="ctr">
              <a:spcBef>
                <a:spcPts val="55"/>
              </a:spcBef>
            </a:pPr>
            <a:r>
              <a:rPr lang="en-US" sz="1600" b="1" spc="-30" dirty="0">
                <a:solidFill>
                  <a:schemeClr val="bg1"/>
                </a:solidFill>
                <a:latin typeface="Montserrat" panose="00000500000000000000" pitchFamily="2" charset="0"/>
                <a:cs typeface="Arial Narrow"/>
              </a:rPr>
              <a:t>The Info-Tech difference:</a:t>
            </a:r>
            <a:endParaRPr lang="en-CA" sz="1600" b="1" spc="-30" dirty="0">
              <a:solidFill>
                <a:schemeClr val="bg1"/>
              </a:solidFill>
              <a:latin typeface="Montserrat" panose="00000500000000000000" pitchFamily="2" charset="0"/>
              <a:cs typeface="Arial Narrow"/>
            </a:endParaRPr>
          </a:p>
        </p:txBody>
      </p:sp>
      <p:pic>
        <p:nvPicPr>
          <p:cNvPr id="10" name="Picture 9">
            <a:extLst>
              <a:ext uri="{FF2B5EF4-FFF2-40B4-BE49-F238E27FC236}">
                <a16:creationId xmlns:a16="http://schemas.microsoft.com/office/drawing/2014/main" id="{0791E580-D274-472D-A05A-BF3E98C8EA12}"/>
              </a:ext>
            </a:extLst>
          </p:cNvPr>
          <p:cNvPicPr>
            <a:picLocks noChangeAspect="1"/>
          </p:cNvPicPr>
          <p:nvPr/>
        </p:nvPicPr>
        <p:blipFill>
          <a:blip r:embed="rId4"/>
          <a:stretch>
            <a:fillRect/>
          </a:stretch>
        </p:blipFill>
        <p:spPr>
          <a:xfrm>
            <a:off x="8210701" y="690018"/>
            <a:ext cx="923025" cy="923025"/>
          </a:xfrm>
          <a:prstGeom prst="rect">
            <a:avLst/>
          </a:prstGeom>
        </p:spPr>
      </p:pic>
      <p:pic>
        <p:nvPicPr>
          <p:cNvPr id="44" name="Picture 43" descr="best-practice-blueprints.png">
            <a:extLst>
              <a:ext uri="{FF2B5EF4-FFF2-40B4-BE49-F238E27FC236}">
                <a16:creationId xmlns:a16="http://schemas.microsoft.com/office/drawing/2014/main" id="{37573BBF-4D73-4C1F-8764-D6BD2821754B}"/>
              </a:ext>
            </a:extLst>
          </p:cNvPr>
          <p:cNvPicPr>
            <a:picLocks noChangeAspect="1"/>
          </p:cNvPicPr>
          <p:nvPr/>
        </p:nvPicPr>
        <p:blipFill>
          <a:blip r:embed="rId5" cstate="print"/>
          <a:stretch>
            <a:fillRect/>
          </a:stretch>
        </p:blipFill>
        <p:spPr>
          <a:xfrm>
            <a:off x="4964907" y="1864164"/>
            <a:ext cx="352758" cy="343307"/>
          </a:xfrm>
          <a:prstGeom prst="rect">
            <a:avLst/>
          </a:prstGeom>
          <a:noFill/>
          <a:effectLst/>
        </p:spPr>
      </p:pic>
      <p:pic>
        <p:nvPicPr>
          <p:cNvPr id="45" name="Picture 44" descr="best-practice-blueprints.png">
            <a:extLst>
              <a:ext uri="{FF2B5EF4-FFF2-40B4-BE49-F238E27FC236}">
                <a16:creationId xmlns:a16="http://schemas.microsoft.com/office/drawing/2014/main" id="{EBABDBFF-5A04-4113-9B2A-DD5CD052927D}"/>
              </a:ext>
            </a:extLst>
          </p:cNvPr>
          <p:cNvPicPr>
            <a:picLocks noChangeAspect="1"/>
          </p:cNvPicPr>
          <p:nvPr/>
        </p:nvPicPr>
        <p:blipFill>
          <a:blip r:embed="rId5" cstate="print"/>
          <a:stretch>
            <a:fillRect/>
          </a:stretch>
        </p:blipFill>
        <p:spPr>
          <a:xfrm>
            <a:off x="7106418" y="3511605"/>
            <a:ext cx="352758" cy="343307"/>
          </a:xfrm>
          <a:prstGeom prst="rect">
            <a:avLst/>
          </a:prstGeom>
          <a:noFill/>
          <a:effectLst/>
        </p:spPr>
      </p:pic>
      <p:pic>
        <p:nvPicPr>
          <p:cNvPr id="46" name="Picture 45" descr="best-practice-blueprints.png">
            <a:extLst>
              <a:ext uri="{FF2B5EF4-FFF2-40B4-BE49-F238E27FC236}">
                <a16:creationId xmlns:a16="http://schemas.microsoft.com/office/drawing/2014/main" id="{62CEE048-D90C-4735-970A-E537027CFB23}"/>
              </a:ext>
            </a:extLst>
          </p:cNvPr>
          <p:cNvPicPr>
            <a:picLocks noChangeAspect="1"/>
          </p:cNvPicPr>
          <p:nvPr/>
        </p:nvPicPr>
        <p:blipFill>
          <a:blip r:embed="rId5" cstate="print"/>
          <a:stretch>
            <a:fillRect/>
          </a:stretch>
        </p:blipFill>
        <p:spPr>
          <a:xfrm>
            <a:off x="4373364" y="5301926"/>
            <a:ext cx="352758" cy="343307"/>
          </a:xfrm>
          <a:prstGeom prst="rect">
            <a:avLst/>
          </a:prstGeom>
          <a:noFill/>
          <a:effectLst/>
        </p:spPr>
      </p:pic>
      <p:sp>
        <p:nvSpPr>
          <p:cNvPr id="53" name="Rectangle 52">
            <a:extLst>
              <a:ext uri="{FF2B5EF4-FFF2-40B4-BE49-F238E27FC236}">
                <a16:creationId xmlns:a16="http://schemas.microsoft.com/office/drawing/2014/main" id="{EED5A2FA-060C-4E22-BD55-DA734700EB0E}"/>
              </a:ext>
            </a:extLst>
          </p:cNvPr>
          <p:cNvSpPr/>
          <p:nvPr/>
        </p:nvSpPr>
        <p:spPr>
          <a:xfrm>
            <a:off x="186221" y="5298108"/>
            <a:ext cx="7955999" cy="1260000"/>
          </a:xfrm>
          <a:prstGeom prst="rect">
            <a:avLst/>
          </a:prstGeom>
          <a:solidFill>
            <a:srgbClr val="7CADD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54" name="Freeform: Shape 53">
            <a:extLst>
              <a:ext uri="{FF2B5EF4-FFF2-40B4-BE49-F238E27FC236}">
                <a16:creationId xmlns:a16="http://schemas.microsoft.com/office/drawing/2014/main" id="{F1889D96-ECA7-4110-B74E-8185A7EF0DAC}"/>
              </a:ext>
            </a:extLst>
          </p:cNvPr>
          <p:cNvSpPr/>
          <p:nvPr/>
        </p:nvSpPr>
        <p:spPr>
          <a:xfrm>
            <a:off x="186222" y="4038071"/>
            <a:ext cx="7956000" cy="1655554"/>
          </a:xfrm>
          <a:custGeom>
            <a:avLst/>
            <a:gdLst>
              <a:gd name="connsiteX0" fmla="*/ 0 w 7956000"/>
              <a:gd name="connsiteY0" fmla="*/ 0 h 1655554"/>
              <a:gd name="connsiteX1" fmla="*/ 7956000 w 7956000"/>
              <a:gd name="connsiteY1" fmla="*/ 0 h 1655554"/>
              <a:gd name="connsiteX2" fmla="*/ 7956000 w 7956000"/>
              <a:gd name="connsiteY2" fmla="*/ 1260000 h 1655554"/>
              <a:gd name="connsiteX3" fmla="*/ 4153757 w 7956000"/>
              <a:gd name="connsiteY3" fmla="*/ 1260000 h 1655554"/>
              <a:gd name="connsiteX4" fmla="*/ 4153757 w 7956000"/>
              <a:gd name="connsiteY4" fmla="*/ 1449523 h 1655554"/>
              <a:gd name="connsiteX5" fmla="*/ 4347513 w 7956000"/>
              <a:gd name="connsiteY5" fmla="*/ 1449523 h 1655554"/>
              <a:gd name="connsiteX6" fmla="*/ 3960001 w 7956000"/>
              <a:gd name="connsiteY6" fmla="*/ 1655554 h 1655554"/>
              <a:gd name="connsiteX7" fmla="*/ 3572488 w 7956000"/>
              <a:gd name="connsiteY7" fmla="*/ 1449523 h 1655554"/>
              <a:gd name="connsiteX8" fmla="*/ 3766244 w 7956000"/>
              <a:gd name="connsiteY8" fmla="*/ 1449523 h 1655554"/>
              <a:gd name="connsiteX9" fmla="*/ 3766244 w 7956000"/>
              <a:gd name="connsiteY9" fmla="*/ 1260000 h 1655554"/>
              <a:gd name="connsiteX10" fmla="*/ 0 w 7956000"/>
              <a:gd name="connsiteY10" fmla="*/ 1260000 h 165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56000" h="1655554">
                <a:moveTo>
                  <a:pt x="0" y="0"/>
                </a:moveTo>
                <a:lnTo>
                  <a:pt x="7956000" y="0"/>
                </a:lnTo>
                <a:lnTo>
                  <a:pt x="7956000" y="1260000"/>
                </a:lnTo>
                <a:lnTo>
                  <a:pt x="4153757" y="1260000"/>
                </a:lnTo>
                <a:lnTo>
                  <a:pt x="4153757" y="1449523"/>
                </a:lnTo>
                <a:lnTo>
                  <a:pt x="4347513" y="1449523"/>
                </a:lnTo>
                <a:lnTo>
                  <a:pt x="3960001" y="1655554"/>
                </a:lnTo>
                <a:lnTo>
                  <a:pt x="3572488" y="1449523"/>
                </a:lnTo>
                <a:lnTo>
                  <a:pt x="3766244" y="1449523"/>
                </a:lnTo>
                <a:lnTo>
                  <a:pt x="3766244" y="1260000"/>
                </a:lnTo>
                <a:lnTo>
                  <a:pt x="0" y="1260000"/>
                </a:lnTo>
                <a:close/>
              </a:path>
            </a:pathLst>
          </a:custGeom>
          <a:solidFill>
            <a:srgbClr val="5191C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5" name="Freeform: Shape 54">
            <a:extLst>
              <a:ext uri="{FF2B5EF4-FFF2-40B4-BE49-F238E27FC236}">
                <a16:creationId xmlns:a16="http://schemas.microsoft.com/office/drawing/2014/main" id="{E3B6F1D9-6722-427A-8853-758A93C01C1C}"/>
              </a:ext>
            </a:extLst>
          </p:cNvPr>
          <p:cNvSpPr/>
          <p:nvPr/>
        </p:nvSpPr>
        <p:spPr>
          <a:xfrm>
            <a:off x="186223" y="2820931"/>
            <a:ext cx="7956000" cy="1655554"/>
          </a:xfrm>
          <a:custGeom>
            <a:avLst/>
            <a:gdLst>
              <a:gd name="connsiteX0" fmla="*/ 0 w 7956000"/>
              <a:gd name="connsiteY0" fmla="*/ 0 h 1655554"/>
              <a:gd name="connsiteX1" fmla="*/ 7956000 w 7956000"/>
              <a:gd name="connsiteY1" fmla="*/ 0 h 1655554"/>
              <a:gd name="connsiteX2" fmla="*/ 7956000 w 7956000"/>
              <a:gd name="connsiteY2" fmla="*/ 1260000 h 1655554"/>
              <a:gd name="connsiteX3" fmla="*/ 4153757 w 7956000"/>
              <a:gd name="connsiteY3" fmla="*/ 1260000 h 1655554"/>
              <a:gd name="connsiteX4" fmla="*/ 4153757 w 7956000"/>
              <a:gd name="connsiteY4" fmla="*/ 1449523 h 1655554"/>
              <a:gd name="connsiteX5" fmla="*/ 4347513 w 7956000"/>
              <a:gd name="connsiteY5" fmla="*/ 1449523 h 1655554"/>
              <a:gd name="connsiteX6" fmla="*/ 3960001 w 7956000"/>
              <a:gd name="connsiteY6" fmla="*/ 1655554 h 1655554"/>
              <a:gd name="connsiteX7" fmla="*/ 3572488 w 7956000"/>
              <a:gd name="connsiteY7" fmla="*/ 1449523 h 1655554"/>
              <a:gd name="connsiteX8" fmla="*/ 3766244 w 7956000"/>
              <a:gd name="connsiteY8" fmla="*/ 1449523 h 1655554"/>
              <a:gd name="connsiteX9" fmla="*/ 3766244 w 7956000"/>
              <a:gd name="connsiteY9" fmla="*/ 1260000 h 1655554"/>
              <a:gd name="connsiteX10" fmla="*/ 0 w 7956000"/>
              <a:gd name="connsiteY10" fmla="*/ 1260000 h 165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56000" h="1655554">
                <a:moveTo>
                  <a:pt x="0" y="0"/>
                </a:moveTo>
                <a:lnTo>
                  <a:pt x="7956000" y="0"/>
                </a:lnTo>
                <a:lnTo>
                  <a:pt x="7956000" y="1260000"/>
                </a:lnTo>
                <a:lnTo>
                  <a:pt x="4153757" y="1260000"/>
                </a:lnTo>
                <a:lnTo>
                  <a:pt x="4153757" y="1449523"/>
                </a:lnTo>
                <a:lnTo>
                  <a:pt x="4347513" y="1449523"/>
                </a:lnTo>
                <a:lnTo>
                  <a:pt x="3960001" y="1655554"/>
                </a:lnTo>
                <a:lnTo>
                  <a:pt x="3572488" y="1449523"/>
                </a:lnTo>
                <a:lnTo>
                  <a:pt x="3766244" y="1449523"/>
                </a:lnTo>
                <a:lnTo>
                  <a:pt x="3766244" y="1260000"/>
                </a:lnTo>
                <a:lnTo>
                  <a:pt x="0" y="1260000"/>
                </a:lnTo>
                <a:close/>
              </a:path>
            </a:pathLst>
          </a:cu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TextBox 55">
            <a:extLst>
              <a:ext uri="{FF2B5EF4-FFF2-40B4-BE49-F238E27FC236}">
                <a16:creationId xmlns:a16="http://schemas.microsoft.com/office/drawing/2014/main" id="{0E405767-74F3-4B16-9D0A-A2E6A903030E}"/>
              </a:ext>
            </a:extLst>
          </p:cNvPr>
          <p:cNvSpPr txBox="1"/>
          <p:nvPr/>
        </p:nvSpPr>
        <p:spPr>
          <a:xfrm>
            <a:off x="186225" y="1566681"/>
            <a:ext cx="1035595" cy="1052515"/>
          </a:xfrm>
          <a:prstGeom prst="rect">
            <a:avLst/>
          </a:prstGeom>
        </p:spPr>
        <p:txBody>
          <a:bodyPr vert="vert270" wrap="square" lIns="0" tIns="0" rIns="0" bIns="0" numCol="1" spcCol="360000" rtlCol="0" anchor="ctr" anchorCtr="0">
            <a:noAutofit/>
          </a:bodyPr>
          <a:lstStyle/>
          <a:p>
            <a:pPr algn="ctr">
              <a:lnSpc>
                <a:spcPct val="110000"/>
              </a:lnSpc>
              <a:tabLst/>
            </a:pPr>
            <a:r>
              <a:rPr lang="en-US" sz="1400" dirty="0">
                <a:solidFill>
                  <a:schemeClr val="bg1"/>
                </a:solidFill>
                <a:latin typeface="Roboto Condensed Light" panose="02000000000000000000" pitchFamily="2" charset="0"/>
                <a:ea typeface="Roboto Condensed Light" panose="02000000000000000000" pitchFamily="2" charset="0"/>
              </a:rPr>
              <a:t>Requirements</a:t>
            </a:r>
            <a:endParaRPr lang="en-CA" sz="1400" dirty="0">
              <a:solidFill>
                <a:schemeClr val="bg1"/>
              </a:solidFill>
              <a:latin typeface="Roboto Condensed Light" panose="02000000000000000000" pitchFamily="2" charset="0"/>
              <a:ea typeface="Roboto Condensed Light" panose="02000000000000000000" pitchFamily="2" charset="0"/>
            </a:endParaRPr>
          </a:p>
        </p:txBody>
      </p:sp>
      <p:sp>
        <p:nvSpPr>
          <p:cNvPr id="57" name="Freeform: Shape 56">
            <a:extLst>
              <a:ext uri="{FF2B5EF4-FFF2-40B4-BE49-F238E27FC236}">
                <a16:creationId xmlns:a16="http://schemas.microsoft.com/office/drawing/2014/main" id="{0EDA743B-87F1-4583-9361-0528F6564D34}"/>
              </a:ext>
            </a:extLst>
          </p:cNvPr>
          <p:cNvSpPr/>
          <p:nvPr/>
        </p:nvSpPr>
        <p:spPr>
          <a:xfrm>
            <a:off x="4179600" y="1578465"/>
            <a:ext cx="3960000" cy="1663900"/>
          </a:xfrm>
          <a:custGeom>
            <a:avLst/>
            <a:gdLst>
              <a:gd name="connsiteX0" fmla="*/ 0 w 3960000"/>
              <a:gd name="connsiteY0" fmla="*/ 0 h 1663900"/>
              <a:gd name="connsiteX1" fmla="*/ 3960000 w 3960000"/>
              <a:gd name="connsiteY1" fmla="*/ 0 h 1663900"/>
              <a:gd name="connsiteX2" fmla="*/ 3960000 w 3960000"/>
              <a:gd name="connsiteY2" fmla="*/ 1260000 h 1663900"/>
              <a:gd name="connsiteX3" fmla="*/ 2168844 w 3960000"/>
              <a:gd name="connsiteY3" fmla="*/ 1260000 h 1663900"/>
              <a:gd name="connsiteX4" fmla="*/ 2168844 w 3960000"/>
              <a:gd name="connsiteY4" fmla="*/ 1461950 h 1663900"/>
              <a:gd name="connsiteX5" fmla="*/ 2357687 w 3960000"/>
              <a:gd name="connsiteY5" fmla="*/ 1461950 h 1663900"/>
              <a:gd name="connsiteX6" fmla="*/ 1980000 w 3960000"/>
              <a:gd name="connsiteY6" fmla="*/ 1663900 h 1663900"/>
              <a:gd name="connsiteX7" fmla="*/ 1602313 w 3960000"/>
              <a:gd name="connsiteY7" fmla="*/ 1461950 h 1663900"/>
              <a:gd name="connsiteX8" fmla="*/ 1791157 w 3960000"/>
              <a:gd name="connsiteY8" fmla="*/ 1461950 h 1663900"/>
              <a:gd name="connsiteX9" fmla="*/ 1791157 w 3960000"/>
              <a:gd name="connsiteY9" fmla="*/ 1260000 h 1663900"/>
              <a:gd name="connsiteX10" fmla="*/ 0 w 3960000"/>
              <a:gd name="connsiteY10" fmla="*/ 1260000 h 166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0000" h="1663900">
                <a:moveTo>
                  <a:pt x="0" y="0"/>
                </a:moveTo>
                <a:lnTo>
                  <a:pt x="3960000" y="0"/>
                </a:lnTo>
                <a:lnTo>
                  <a:pt x="3960000" y="1260000"/>
                </a:lnTo>
                <a:lnTo>
                  <a:pt x="2168844" y="1260000"/>
                </a:lnTo>
                <a:lnTo>
                  <a:pt x="2168844" y="1461950"/>
                </a:lnTo>
                <a:lnTo>
                  <a:pt x="2357687" y="1461950"/>
                </a:lnTo>
                <a:lnTo>
                  <a:pt x="1980000" y="1663900"/>
                </a:lnTo>
                <a:lnTo>
                  <a:pt x="1602313" y="1461950"/>
                </a:lnTo>
                <a:lnTo>
                  <a:pt x="1791157" y="1461950"/>
                </a:lnTo>
                <a:lnTo>
                  <a:pt x="1791157" y="1260000"/>
                </a:lnTo>
                <a:lnTo>
                  <a:pt x="0" y="1260000"/>
                </a:lnTo>
                <a:close/>
              </a:path>
            </a:pathLst>
          </a:custGeom>
          <a:solidFill>
            <a:srgbClr val="1E5E9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8" name="TextBox 57">
            <a:extLst>
              <a:ext uri="{FF2B5EF4-FFF2-40B4-BE49-F238E27FC236}">
                <a16:creationId xmlns:a16="http://schemas.microsoft.com/office/drawing/2014/main" id="{786AE85F-2E1C-4617-BDC8-1798FB797A36}"/>
              </a:ext>
            </a:extLst>
          </p:cNvPr>
          <p:cNvSpPr txBox="1"/>
          <p:nvPr/>
        </p:nvSpPr>
        <p:spPr>
          <a:xfrm>
            <a:off x="4387122" y="1662558"/>
            <a:ext cx="3514199" cy="325231"/>
          </a:xfrm>
          <a:prstGeom prst="rect">
            <a:avLst/>
          </a:prstGeom>
        </p:spPr>
        <p:txBody>
          <a:bodyPr wrap="square" lIns="0" tIns="0" rIns="0" bIns="0" numCol="1" spcCol="360000" rtlCol="0">
            <a:noAutofit/>
          </a:bodyPr>
          <a:lstStyle/>
          <a:p>
            <a:pPr algn="ctr">
              <a:lnSpc>
                <a:spcPct val="110000"/>
              </a:lnSpc>
              <a:tabLst/>
            </a:pPr>
            <a:r>
              <a:rPr lang="en-US" sz="1400" dirty="0">
                <a:solidFill>
                  <a:schemeClr val="bg1">
                    <a:lumMod val="85000"/>
                  </a:schemeClr>
                </a:solidFill>
                <a:latin typeface="Montserrat SemiBold" panose="00000700000000000000" pitchFamily="2" charset="0"/>
                <a:ea typeface="Roboto Condensed Light" panose="02000000000000000000" pitchFamily="2" charset="0"/>
              </a:rPr>
              <a:t>Pressures</a:t>
            </a:r>
            <a:endParaRPr lang="en-CA" sz="1400" dirty="0">
              <a:solidFill>
                <a:schemeClr val="bg1">
                  <a:lumMod val="85000"/>
                </a:schemeClr>
              </a:solidFill>
              <a:latin typeface="Montserrat SemiBold" panose="00000700000000000000" pitchFamily="2" charset="0"/>
              <a:ea typeface="Roboto Condensed Light" panose="02000000000000000000" pitchFamily="2" charset="0"/>
            </a:endParaRPr>
          </a:p>
        </p:txBody>
      </p:sp>
      <p:sp>
        <p:nvSpPr>
          <p:cNvPr id="59" name="Freeform: Shape 58">
            <a:extLst>
              <a:ext uri="{FF2B5EF4-FFF2-40B4-BE49-F238E27FC236}">
                <a16:creationId xmlns:a16="http://schemas.microsoft.com/office/drawing/2014/main" id="{D9AC5F6D-1920-4B55-8EF6-02A43FF03A91}"/>
              </a:ext>
            </a:extLst>
          </p:cNvPr>
          <p:cNvSpPr/>
          <p:nvPr/>
        </p:nvSpPr>
        <p:spPr>
          <a:xfrm>
            <a:off x="186224" y="1578465"/>
            <a:ext cx="3996000" cy="1663900"/>
          </a:xfrm>
          <a:custGeom>
            <a:avLst/>
            <a:gdLst>
              <a:gd name="connsiteX0" fmla="*/ 0 w 3960000"/>
              <a:gd name="connsiteY0" fmla="*/ 0 h 1663900"/>
              <a:gd name="connsiteX1" fmla="*/ 3960000 w 3960000"/>
              <a:gd name="connsiteY1" fmla="*/ 0 h 1663900"/>
              <a:gd name="connsiteX2" fmla="*/ 3960000 w 3960000"/>
              <a:gd name="connsiteY2" fmla="*/ 1260000 h 1663900"/>
              <a:gd name="connsiteX3" fmla="*/ 2168844 w 3960000"/>
              <a:gd name="connsiteY3" fmla="*/ 1260000 h 1663900"/>
              <a:gd name="connsiteX4" fmla="*/ 2168844 w 3960000"/>
              <a:gd name="connsiteY4" fmla="*/ 1461950 h 1663900"/>
              <a:gd name="connsiteX5" fmla="*/ 2357687 w 3960000"/>
              <a:gd name="connsiteY5" fmla="*/ 1461950 h 1663900"/>
              <a:gd name="connsiteX6" fmla="*/ 1980000 w 3960000"/>
              <a:gd name="connsiteY6" fmla="*/ 1663900 h 1663900"/>
              <a:gd name="connsiteX7" fmla="*/ 1602313 w 3960000"/>
              <a:gd name="connsiteY7" fmla="*/ 1461950 h 1663900"/>
              <a:gd name="connsiteX8" fmla="*/ 1791157 w 3960000"/>
              <a:gd name="connsiteY8" fmla="*/ 1461950 h 1663900"/>
              <a:gd name="connsiteX9" fmla="*/ 1791157 w 3960000"/>
              <a:gd name="connsiteY9" fmla="*/ 1260000 h 1663900"/>
              <a:gd name="connsiteX10" fmla="*/ 0 w 3960000"/>
              <a:gd name="connsiteY10" fmla="*/ 1260000 h 166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0000" h="1663900">
                <a:moveTo>
                  <a:pt x="0" y="0"/>
                </a:moveTo>
                <a:lnTo>
                  <a:pt x="3960000" y="0"/>
                </a:lnTo>
                <a:lnTo>
                  <a:pt x="3960000" y="1260000"/>
                </a:lnTo>
                <a:lnTo>
                  <a:pt x="2168844" y="1260000"/>
                </a:lnTo>
                <a:lnTo>
                  <a:pt x="2168844" y="1461950"/>
                </a:lnTo>
                <a:lnTo>
                  <a:pt x="2357687" y="1461950"/>
                </a:lnTo>
                <a:lnTo>
                  <a:pt x="1980000" y="1663900"/>
                </a:lnTo>
                <a:lnTo>
                  <a:pt x="1602313" y="1461950"/>
                </a:lnTo>
                <a:lnTo>
                  <a:pt x="1791157" y="1461950"/>
                </a:lnTo>
                <a:lnTo>
                  <a:pt x="1791157" y="1260000"/>
                </a:lnTo>
                <a:lnTo>
                  <a:pt x="0" y="1260000"/>
                </a:lnTo>
                <a:close/>
              </a:path>
            </a:pathLst>
          </a:custGeom>
          <a:solidFill>
            <a:srgbClr val="16476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t>`</a:t>
            </a:r>
          </a:p>
        </p:txBody>
      </p:sp>
      <p:sp>
        <p:nvSpPr>
          <p:cNvPr id="60" name="TextBox 59">
            <a:extLst>
              <a:ext uri="{FF2B5EF4-FFF2-40B4-BE49-F238E27FC236}">
                <a16:creationId xmlns:a16="http://schemas.microsoft.com/office/drawing/2014/main" id="{FD613793-4D88-4966-9E74-731F84019A91}"/>
              </a:ext>
            </a:extLst>
          </p:cNvPr>
          <p:cNvSpPr txBox="1"/>
          <p:nvPr/>
        </p:nvSpPr>
        <p:spPr>
          <a:xfrm>
            <a:off x="2408691" y="2931562"/>
            <a:ext cx="3514199" cy="325231"/>
          </a:xfrm>
          <a:prstGeom prst="rect">
            <a:avLst/>
          </a:prstGeom>
        </p:spPr>
        <p:txBody>
          <a:bodyPr wrap="square" lIns="0" tIns="0" rIns="0" bIns="0" numCol="1" spcCol="360000" rtlCol="0">
            <a:noAutofit/>
          </a:bodyPr>
          <a:lstStyle/>
          <a:p>
            <a:pPr algn="ctr">
              <a:lnSpc>
                <a:spcPct val="110000"/>
              </a:lnSpc>
              <a:tabLst/>
            </a:pPr>
            <a:r>
              <a:rPr lang="en-US" sz="1400" dirty="0">
                <a:solidFill>
                  <a:schemeClr val="bg1">
                    <a:lumMod val="85000"/>
                  </a:schemeClr>
                </a:solidFill>
                <a:latin typeface="Montserrat SemiBold" panose="00000700000000000000" pitchFamily="2" charset="0"/>
                <a:ea typeface="Roboto Condensed Light" panose="02000000000000000000" pitchFamily="2" charset="0"/>
              </a:rPr>
              <a:t>Security Target State</a:t>
            </a:r>
            <a:endParaRPr lang="en-CA" sz="1400" dirty="0">
              <a:solidFill>
                <a:schemeClr val="bg1">
                  <a:lumMod val="85000"/>
                </a:schemeClr>
              </a:solidFill>
              <a:latin typeface="Montserrat SemiBold" panose="00000700000000000000" pitchFamily="2" charset="0"/>
              <a:ea typeface="Roboto Condensed Light" panose="02000000000000000000" pitchFamily="2" charset="0"/>
            </a:endParaRPr>
          </a:p>
        </p:txBody>
      </p:sp>
      <p:sp>
        <p:nvSpPr>
          <p:cNvPr id="61" name="TextBox 60">
            <a:extLst>
              <a:ext uri="{FF2B5EF4-FFF2-40B4-BE49-F238E27FC236}">
                <a16:creationId xmlns:a16="http://schemas.microsoft.com/office/drawing/2014/main" id="{D254E844-67EA-4912-8AC2-9DC2C3D0AAE9}"/>
              </a:ext>
            </a:extLst>
          </p:cNvPr>
          <p:cNvSpPr txBox="1"/>
          <p:nvPr/>
        </p:nvSpPr>
        <p:spPr>
          <a:xfrm>
            <a:off x="2436122" y="4972877"/>
            <a:ext cx="3514199" cy="325231"/>
          </a:xfrm>
          <a:prstGeom prst="rect">
            <a:avLst/>
          </a:prstGeom>
        </p:spPr>
        <p:txBody>
          <a:bodyPr wrap="square" lIns="0" tIns="0" rIns="0" bIns="0" numCol="1" spcCol="360000" rtlCol="0">
            <a:noAutofit/>
          </a:bodyPr>
          <a:lstStyle/>
          <a:p>
            <a:pPr algn="ctr">
              <a:lnSpc>
                <a:spcPct val="110000"/>
              </a:lnSpc>
              <a:tabLst/>
            </a:pPr>
            <a:r>
              <a:rPr lang="en-US" sz="1400" dirty="0">
                <a:solidFill>
                  <a:srgbClr val="4A4A4A"/>
                </a:solidFill>
                <a:latin typeface="Montserrat SemiBold" panose="00000700000000000000" pitchFamily="2" charset="0"/>
                <a:ea typeface="Roboto Condensed Light" panose="02000000000000000000" pitchFamily="2" charset="0"/>
              </a:rPr>
              <a:t>Security Current State</a:t>
            </a:r>
            <a:endParaRPr lang="en-CA" sz="1400" dirty="0">
              <a:solidFill>
                <a:srgbClr val="4A4A4A"/>
              </a:solidFill>
              <a:latin typeface="Montserrat SemiBold" panose="00000700000000000000" pitchFamily="2" charset="0"/>
              <a:ea typeface="Roboto Condensed Light" panose="02000000000000000000" pitchFamily="2" charset="0"/>
            </a:endParaRPr>
          </a:p>
        </p:txBody>
      </p:sp>
      <p:sp>
        <p:nvSpPr>
          <p:cNvPr id="62" name="TextBox 61">
            <a:extLst>
              <a:ext uri="{FF2B5EF4-FFF2-40B4-BE49-F238E27FC236}">
                <a16:creationId xmlns:a16="http://schemas.microsoft.com/office/drawing/2014/main" id="{993B6E1C-5726-49F6-BD39-59F86D3EF977}"/>
              </a:ext>
            </a:extLst>
          </p:cNvPr>
          <p:cNvSpPr txBox="1"/>
          <p:nvPr/>
        </p:nvSpPr>
        <p:spPr>
          <a:xfrm>
            <a:off x="2365918" y="6239431"/>
            <a:ext cx="3514199" cy="325231"/>
          </a:xfrm>
          <a:prstGeom prst="rect">
            <a:avLst/>
          </a:prstGeom>
        </p:spPr>
        <p:txBody>
          <a:bodyPr wrap="square" lIns="0" tIns="0" rIns="0" bIns="0" numCol="1" spcCol="360000" rtlCol="0">
            <a:noAutofit/>
          </a:bodyPr>
          <a:lstStyle/>
          <a:p>
            <a:pPr algn="ctr">
              <a:lnSpc>
                <a:spcPct val="110000"/>
              </a:lnSpc>
              <a:tabLst/>
            </a:pPr>
            <a:r>
              <a:rPr lang="en-US" sz="1400" dirty="0">
                <a:solidFill>
                  <a:srgbClr val="4B5258"/>
                </a:solidFill>
                <a:latin typeface="Montserrat SemiBold" panose="00000700000000000000" pitchFamily="2" charset="0"/>
                <a:ea typeface="Roboto Condensed Light" panose="02000000000000000000" pitchFamily="2" charset="0"/>
              </a:rPr>
              <a:t>Information Security Roadmap</a:t>
            </a:r>
            <a:endParaRPr lang="en-CA" sz="1400" dirty="0">
              <a:solidFill>
                <a:srgbClr val="4B5258"/>
              </a:solidFill>
              <a:latin typeface="Montserrat SemiBold" panose="00000700000000000000" pitchFamily="2" charset="0"/>
              <a:ea typeface="Roboto Condensed Light" panose="02000000000000000000" pitchFamily="2" charset="0"/>
            </a:endParaRPr>
          </a:p>
        </p:txBody>
      </p:sp>
      <p:sp>
        <p:nvSpPr>
          <p:cNvPr id="63" name="Rectangle 62">
            <a:extLst>
              <a:ext uri="{FF2B5EF4-FFF2-40B4-BE49-F238E27FC236}">
                <a16:creationId xmlns:a16="http://schemas.microsoft.com/office/drawing/2014/main" id="{215360E2-F480-440D-9687-3AC89AEC07C1}"/>
              </a:ext>
            </a:extLst>
          </p:cNvPr>
          <p:cNvSpPr/>
          <p:nvPr/>
        </p:nvSpPr>
        <p:spPr>
          <a:xfrm flipH="1">
            <a:off x="390146" y="2046465"/>
            <a:ext cx="1080000" cy="540000"/>
          </a:xfrm>
          <a:prstGeom prst="rect">
            <a:avLst/>
          </a:prstGeom>
          <a:solidFill>
            <a:srgbClr val="C9C9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dirty="0">
                <a:solidFill>
                  <a:schemeClr val="tx1">
                    <a:lumMod val="50000"/>
                  </a:schemeClr>
                </a:solidFill>
                <a:latin typeface="Exo Light" panose="02000303000000000000" pitchFamily="2" charset="0"/>
                <a:ea typeface="Roboto Light" panose="02000000000000000000" pitchFamily="2" charset="0"/>
              </a:rPr>
              <a:t>Enterprise Goals</a:t>
            </a:r>
          </a:p>
        </p:txBody>
      </p:sp>
      <p:sp>
        <p:nvSpPr>
          <p:cNvPr id="64" name="Rectangle 63">
            <a:extLst>
              <a:ext uri="{FF2B5EF4-FFF2-40B4-BE49-F238E27FC236}">
                <a16:creationId xmlns:a16="http://schemas.microsoft.com/office/drawing/2014/main" id="{CA33249A-4958-432D-8866-1E981B56C59E}"/>
              </a:ext>
            </a:extLst>
          </p:cNvPr>
          <p:cNvSpPr/>
          <p:nvPr/>
        </p:nvSpPr>
        <p:spPr>
          <a:xfrm flipH="1">
            <a:off x="1623937" y="2046465"/>
            <a:ext cx="1080000" cy="540000"/>
          </a:xfrm>
          <a:prstGeom prst="rect">
            <a:avLst/>
          </a:prstGeom>
          <a:solidFill>
            <a:srgbClr val="C9C9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dirty="0">
                <a:solidFill>
                  <a:schemeClr val="tx1">
                    <a:lumMod val="50000"/>
                  </a:schemeClr>
                </a:solidFill>
                <a:latin typeface="Exo Light" panose="02000303000000000000" pitchFamily="2" charset="0"/>
                <a:ea typeface="Roboto Light" panose="02000000000000000000" pitchFamily="2" charset="0"/>
              </a:rPr>
              <a:t>Compliance Obligations</a:t>
            </a:r>
          </a:p>
        </p:txBody>
      </p:sp>
      <p:sp>
        <p:nvSpPr>
          <p:cNvPr id="65" name="Rectangle 64">
            <a:extLst>
              <a:ext uri="{FF2B5EF4-FFF2-40B4-BE49-F238E27FC236}">
                <a16:creationId xmlns:a16="http://schemas.microsoft.com/office/drawing/2014/main" id="{3BB64E15-39E6-4BFF-9F38-E60A24A0EE36}"/>
              </a:ext>
            </a:extLst>
          </p:cNvPr>
          <p:cNvSpPr/>
          <p:nvPr/>
        </p:nvSpPr>
        <p:spPr>
          <a:xfrm flipH="1">
            <a:off x="2850224" y="2046465"/>
            <a:ext cx="1080000" cy="540000"/>
          </a:xfrm>
          <a:prstGeom prst="rect">
            <a:avLst/>
          </a:prstGeom>
          <a:solidFill>
            <a:srgbClr val="C9C9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dirty="0">
                <a:solidFill>
                  <a:schemeClr val="tx1">
                    <a:lumMod val="50000"/>
                  </a:schemeClr>
                </a:solidFill>
                <a:latin typeface="Exo Light" panose="02000303000000000000" pitchFamily="2" charset="0"/>
                <a:ea typeface="Roboto Light" panose="02000000000000000000" pitchFamily="2" charset="0"/>
              </a:rPr>
              <a:t>Scope &amp; Boundaries</a:t>
            </a:r>
          </a:p>
        </p:txBody>
      </p:sp>
      <p:sp>
        <p:nvSpPr>
          <p:cNvPr id="66" name="TextBox 65">
            <a:extLst>
              <a:ext uri="{FF2B5EF4-FFF2-40B4-BE49-F238E27FC236}">
                <a16:creationId xmlns:a16="http://schemas.microsoft.com/office/drawing/2014/main" id="{40470A49-21DF-40D5-A177-815890C96FB4}"/>
              </a:ext>
            </a:extLst>
          </p:cNvPr>
          <p:cNvSpPr txBox="1"/>
          <p:nvPr/>
        </p:nvSpPr>
        <p:spPr>
          <a:xfrm>
            <a:off x="409123" y="1657134"/>
            <a:ext cx="3514199" cy="325231"/>
          </a:xfrm>
          <a:prstGeom prst="rect">
            <a:avLst/>
          </a:prstGeom>
        </p:spPr>
        <p:txBody>
          <a:bodyPr wrap="square" lIns="0" tIns="0" rIns="0" bIns="0" numCol="1" spcCol="360000" rtlCol="0">
            <a:noAutofit/>
          </a:bodyPr>
          <a:lstStyle/>
          <a:p>
            <a:pPr algn="ctr">
              <a:lnSpc>
                <a:spcPct val="110000"/>
              </a:lnSpc>
              <a:tabLst/>
            </a:pPr>
            <a:r>
              <a:rPr lang="en-US" sz="1400" dirty="0">
                <a:solidFill>
                  <a:schemeClr val="bg1">
                    <a:lumMod val="85000"/>
                  </a:schemeClr>
                </a:solidFill>
                <a:latin typeface="Montserrat SemiBold" panose="00000700000000000000" pitchFamily="2" charset="0"/>
                <a:ea typeface="Roboto Condensed Light" panose="02000000000000000000" pitchFamily="2" charset="0"/>
              </a:rPr>
              <a:t>Business Context</a:t>
            </a:r>
            <a:endParaRPr lang="en-CA" sz="1400" dirty="0">
              <a:solidFill>
                <a:schemeClr val="bg1">
                  <a:lumMod val="85000"/>
                </a:schemeClr>
              </a:solidFill>
              <a:latin typeface="Montserrat SemiBold" panose="00000700000000000000" pitchFamily="2" charset="0"/>
              <a:ea typeface="Roboto Condensed Light" panose="02000000000000000000" pitchFamily="2" charset="0"/>
            </a:endParaRPr>
          </a:p>
        </p:txBody>
      </p:sp>
      <p:sp>
        <p:nvSpPr>
          <p:cNvPr id="67" name="Rectangle 66">
            <a:extLst>
              <a:ext uri="{FF2B5EF4-FFF2-40B4-BE49-F238E27FC236}">
                <a16:creationId xmlns:a16="http://schemas.microsoft.com/office/drawing/2014/main" id="{AB5FCB3E-5272-44CE-968C-C7ABA76CC8C9}"/>
              </a:ext>
            </a:extLst>
          </p:cNvPr>
          <p:cNvSpPr/>
          <p:nvPr/>
        </p:nvSpPr>
        <p:spPr>
          <a:xfrm flipH="1">
            <a:off x="4387122" y="2048371"/>
            <a:ext cx="1080000" cy="540000"/>
          </a:xfrm>
          <a:prstGeom prst="rect">
            <a:avLst/>
          </a:prstGeom>
          <a:solidFill>
            <a:srgbClr val="C9C9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dirty="0">
                <a:solidFill>
                  <a:schemeClr val="tx1">
                    <a:lumMod val="50000"/>
                  </a:schemeClr>
                </a:solidFill>
                <a:latin typeface="Exo Light" panose="02000303000000000000" pitchFamily="2" charset="0"/>
                <a:ea typeface="Roboto Light" panose="02000000000000000000" pitchFamily="2" charset="0"/>
              </a:rPr>
              <a:t>Security Risks</a:t>
            </a:r>
          </a:p>
        </p:txBody>
      </p:sp>
      <p:sp>
        <p:nvSpPr>
          <p:cNvPr id="68" name="Rectangle 67">
            <a:extLst>
              <a:ext uri="{FF2B5EF4-FFF2-40B4-BE49-F238E27FC236}">
                <a16:creationId xmlns:a16="http://schemas.microsoft.com/office/drawing/2014/main" id="{10DA50B6-8529-4F24-BBEA-292B0722884A}"/>
              </a:ext>
            </a:extLst>
          </p:cNvPr>
          <p:cNvSpPr/>
          <p:nvPr/>
        </p:nvSpPr>
        <p:spPr>
          <a:xfrm flipH="1">
            <a:off x="5620913" y="2048371"/>
            <a:ext cx="1080000" cy="540000"/>
          </a:xfrm>
          <a:prstGeom prst="rect">
            <a:avLst/>
          </a:prstGeom>
          <a:solidFill>
            <a:srgbClr val="C9C9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dirty="0">
                <a:solidFill>
                  <a:schemeClr val="tx1">
                    <a:lumMod val="50000"/>
                  </a:schemeClr>
                </a:solidFill>
                <a:latin typeface="Exo Light" panose="02000303000000000000" pitchFamily="2" charset="0"/>
                <a:ea typeface="Roboto Light" panose="02000000000000000000" pitchFamily="2" charset="0"/>
              </a:rPr>
              <a:t>Risk Tolerance</a:t>
            </a:r>
          </a:p>
        </p:txBody>
      </p:sp>
      <p:sp>
        <p:nvSpPr>
          <p:cNvPr id="69" name="Rectangle 68">
            <a:extLst>
              <a:ext uri="{FF2B5EF4-FFF2-40B4-BE49-F238E27FC236}">
                <a16:creationId xmlns:a16="http://schemas.microsoft.com/office/drawing/2014/main" id="{B5F05006-876B-418F-9E04-BBF47418DB92}"/>
              </a:ext>
            </a:extLst>
          </p:cNvPr>
          <p:cNvSpPr/>
          <p:nvPr/>
        </p:nvSpPr>
        <p:spPr>
          <a:xfrm flipH="1">
            <a:off x="6847200" y="2048371"/>
            <a:ext cx="1080000" cy="540000"/>
          </a:xfrm>
          <a:prstGeom prst="rect">
            <a:avLst/>
          </a:prstGeom>
          <a:solidFill>
            <a:srgbClr val="C9C9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dirty="0">
                <a:solidFill>
                  <a:schemeClr val="tx1">
                    <a:lumMod val="50000"/>
                  </a:schemeClr>
                </a:solidFill>
                <a:latin typeface="Exo Light" panose="02000303000000000000" pitchFamily="2" charset="0"/>
                <a:ea typeface="Roboto Light" panose="02000000000000000000" pitchFamily="2" charset="0"/>
              </a:rPr>
              <a:t>Stakeholder Expectations</a:t>
            </a:r>
          </a:p>
        </p:txBody>
      </p:sp>
      <p:sp>
        <p:nvSpPr>
          <p:cNvPr id="70" name="Rectangle 69">
            <a:extLst>
              <a:ext uri="{FF2B5EF4-FFF2-40B4-BE49-F238E27FC236}">
                <a16:creationId xmlns:a16="http://schemas.microsoft.com/office/drawing/2014/main" id="{02D46712-F2F6-4A7E-AAF5-AABB4D2938F7}"/>
              </a:ext>
            </a:extLst>
          </p:cNvPr>
          <p:cNvSpPr/>
          <p:nvPr/>
        </p:nvSpPr>
        <p:spPr>
          <a:xfrm flipH="1">
            <a:off x="2355751" y="3352449"/>
            <a:ext cx="1080000" cy="540000"/>
          </a:xfrm>
          <a:prstGeom prst="rect">
            <a:avLst/>
          </a:prstGeom>
          <a:solidFill>
            <a:srgbClr val="C9C9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dirty="0">
                <a:solidFill>
                  <a:schemeClr val="tx1">
                    <a:lumMod val="50000"/>
                  </a:schemeClr>
                </a:solidFill>
                <a:latin typeface="Exo Light" panose="02000303000000000000" pitchFamily="2" charset="0"/>
                <a:ea typeface="Roboto Light" panose="02000000000000000000" pitchFamily="2" charset="0"/>
              </a:rPr>
              <a:t>Security Alignment Goals</a:t>
            </a:r>
          </a:p>
        </p:txBody>
      </p:sp>
      <p:sp>
        <p:nvSpPr>
          <p:cNvPr id="71" name="Rectangle 70">
            <a:extLst>
              <a:ext uri="{FF2B5EF4-FFF2-40B4-BE49-F238E27FC236}">
                <a16:creationId xmlns:a16="http://schemas.microsoft.com/office/drawing/2014/main" id="{A4AB77D7-16C9-4986-9E77-3574B3CD8DD7}"/>
              </a:ext>
            </a:extLst>
          </p:cNvPr>
          <p:cNvSpPr/>
          <p:nvPr/>
        </p:nvSpPr>
        <p:spPr>
          <a:xfrm flipH="1">
            <a:off x="3589542" y="3352449"/>
            <a:ext cx="1080000" cy="540000"/>
          </a:xfrm>
          <a:prstGeom prst="rect">
            <a:avLst/>
          </a:prstGeom>
          <a:solidFill>
            <a:srgbClr val="C9C9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dirty="0">
                <a:solidFill>
                  <a:schemeClr val="tx1">
                    <a:lumMod val="50000"/>
                  </a:schemeClr>
                </a:solidFill>
                <a:latin typeface="Exo Light" panose="02000303000000000000" pitchFamily="2" charset="0"/>
                <a:ea typeface="Roboto Light" panose="02000000000000000000" pitchFamily="2" charset="0"/>
              </a:rPr>
              <a:t>Target Maturity</a:t>
            </a:r>
          </a:p>
        </p:txBody>
      </p:sp>
      <p:sp>
        <p:nvSpPr>
          <p:cNvPr id="72" name="Rectangle 71">
            <a:extLst>
              <a:ext uri="{FF2B5EF4-FFF2-40B4-BE49-F238E27FC236}">
                <a16:creationId xmlns:a16="http://schemas.microsoft.com/office/drawing/2014/main" id="{22419393-3C60-473C-9705-3E8F36AF9F5D}"/>
              </a:ext>
            </a:extLst>
          </p:cNvPr>
          <p:cNvSpPr/>
          <p:nvPr/>
        </p:nvSpPr>
        <p:spPr>
          <a:xfrm flipH="1">
            <a:off x="4815829" y="3352449"/>
            <a:ext cx="1080000" cy="540000"/>
          </a:xfrm>
          <a:prstGeom prst="rect">
            <a:avLst/>
          </a:prstGeom>
          <a:solidFill>
            <a:srgbClr val="C9C9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dirty="0">
                <a:solidFill>
                  <a:schemeClr val="tx1">
                    <a:lumMod val="50000"/>
                  </a:schemeClr>
                </a:solidFill>
                <a:latin typeface="Exo Light" panose="02000303000000000000" pitchFamily="2" charset="0"/>
                <a:ea typeface="Roboto Light" panose="02000000000000000000" pitchFamily="2" charset="0"/>
              </a:rPr>
              <a:t>Time Frame</a:t>
            </a:r>
          </a:p>
        </p:txBody>
      </p:sp>
      <p:sp>
        <p:nvSpPr>
          <p:cNvPr id="73" name="Rectangle 72">
            <a:extLst>
              <a:ext uri="{FF2B5EF4-FFF2-40B4-BE49-F238E27FC236}">
                <a16:creationId xmlns:a16="http://schemas.microsoft.com/office/drawing/2014/main" id="{8CFD53DB-FB8E-4F48-A3E1-0BA07868BC67}"/>
              </a:ext>
            </a:extLst>
          </p:cNvPr>
          <p:cNvSpPr/>
          <p:nvPr/>
        </p:nvSpPr>
        <p:spPr>
          <a:xfrm flipH="1">
            <a:off x="2352778" y="4310647"/>
            <a:ext cx="1080000" cy="540000"/>
          </a:xfrm>
          <a:prstGeom prst="rect">
            <a:avLst/>
          </a:prstGeom>
          <a:solidFill>
            <a:srgbClr val="C9C9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dirty="0">
                <a:solidFill>
                  <a:schemeClr val="tx1">
                    <a:lumMod val="50000"/>
                  </a:schemeClr>
                </a:solidFill>
                <a:latin typeface="Exo Light" panose="02000303000000000000" pitchFamily="2" charset="0"/>
                <a:ea typeface="Roboto Light" panose="02000000000000000000" pitchFamily="2" charset="0"/>
              </a:rPr>
              <a:t>Current State Assessment</a:t>
            </a:r>
          </a:p>
        </p:txBody>
      </p:sp>
      <p:sp>
        <p:nvSpPr>
          <p:cNvPr id="74" name="Rectangle 73">
            <a:extLst>
              <a:ext uri="{FF2B5EF4-FFF2-40B4-BE49-F238E27FC236}">
                <a16:creationId xmlns:a16="http://schemas.microsoft.com/office/drawing/2014/main" id="{F6D372FB-3399-48F5-A27F-2AAEEA82883A}"/>
              </a:ext>
            </a:extLst>
          </p:cNvPr>
          <p:cNvSpPr/>
          <p:nvPr/>
        </p:nvSpPr>
        <p:spPr>
          <a:xfrm flipH="1">
            <a:off x="4818221" y="4296475"/>
            <a:ext cx="1080000" cy="540000"/>
          </a:xfrm>
          <a:prstGeom prst="rect">
            <a:avLst/>
          </a:prstGeom>
          <a:solidFill>
            <a:srgbClr val="C9C9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dirty="0">
                <a:solidFill>
                  <a:schemeClr val="tx1">
                    <a:lumMod val="50000"/>
                  </a:schemeClr>
                </a:solidFill>
                <a:latin typeface="Exo Light" panose="02000303000000000000" pitchFamily="2" charset="0"/>
                <a:ea typeface="Roboto Light" panose="02000000000000000000" pitchFamily="2" charset="0"/>
              </a:rPr>
              <a:t>Gap Analysis</a:t>
            </a:r>
          </a:p>
        </p:txBody>
      </p:sp>
      <p:sp>
        <p:nvSpPr>
          <p:cNvPr id="75" name="Rectangle 74">
            <a:extLst>
              <a:ext uri="{FF2B5EF4-FFF2-40B4-BE49-F238E27FC236}">
                <a16:creationId xmlns:a16="http://schemas.microsoft.com/office/drawing/2014/main" id="{B6F151D6-D4AB-43D0-99D4-8E0F4597F560}"/>
              </a:ext>
            </a:extLst>
          </p:cNvPr>
          <p:cNvSpPr/>
          <p:nvPr/>
        </p:nvSpPr>
        <p:spPr>
          <a:xfrm flipH="1">
            <a:off x="390146" y="3223477"/>
            <a:ext cx="1080000" cy="1749399"/>
          </a:xfrm>
          <a:prstGeom prst="rect">
            <a:avLst/>
          </a:prstGeom>
          <a:solidFill>
            <a:srgbClr val="C9C9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dirty="0">
                <a:solidFill>
                  <a:schemeClr val="tx1">
                    <a:lumMod val="50000"/>
                  </a:schemeClr>
                </a:solidFill>
                <a:latin typeface="Exo Light" panose="02000303000000000000" pitchFamily="2" charset="0"/>
                <a:ea typeface="Roboto Light" panose="02000000000000000000" pitchFamily="2" charset="0"/>
              </a:rPr>
              <a:t>Maturity Model</a:t>
            </a:r>
          </a:p>
        </p:txBody>
      </p:sp>
      <p:sp>
        <p:nvSpPr>
          <p:cNvPr id="76" name="Rectangle 75">
            <a:extLst>
              <a:ext uri="{FF2B5EF4-FFF2-40B4-BE49-F238E27FC236}">
                <a16:creationId xmlns:a16="http://schemas.microsoft.com/office/drawing/2014/main" id="{7BC80F41-2BC9-426E-805D-22D5CA5BA497}"/>
              </a:ext>
            </a:extLst>
          </p:cNvPr>
          <p:cNvSpPr/>
          <p:nvPr/>
        </p:nvSpPr>
        <p:spPr>
          <a:xfrm flipH="1">
            <a:off x="6796501" y="3196064"/>
            <a:ext cx="1080000" cy="1749399"/>
          </a:xfrm>
          <a:prstGeom prst="rect">
            <a:avLst/>
          </a:prstGeom>
          <a:solidFill>
            <a:srgbClr val="C9C9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dirty="0">
                <a:solidFill>
                  <a:schemeClr val="tx1">
                    <a:lumMod val="50000"/>
                  </a:schemeClr>
                </a:solidFill>
                <a:latin typeface="Exo Light" panose="02000303000000000000" pitchFamily="2" charset="0"/>
                <a:ea typeface="Roboto Light" panose="02000000000000000000" pitchFamily="2" charset="0"/>
              </a:rPr>
              <a:t>Security Framework</a:t>
            </a:r>
          </a:p>
        </p:txBody>
      </p:sp>
      <p:sp>
        <p:nvSpPr>
          <p:cNvPr id="77" name="Rectangle 76">
            <a:extLst>
              <a:ext uri="{FF2B5EF4-FFF2-40B4-BE49-F238E27FC236}">
                <a16:creationId xmlns:a16="http://schemas.microsoft.com/office/drawing/2014/main" id="{B94D0FD0-1367-4FB2-AAC3-8398E2CBE45B}"/>
              </a:ext>
            </a:extLst>
          </p:cNvPr>
          <p:cNvSpPr/>
          <p:nvPr/>
        </p:nvSpPr>
        <p:spPr>
          <a:xfrm flipH="1">
            <a:off x="1034193" y="5560027"/>
            <a:ext cx="1080000" cy="540000"/>
          </a:xfrm>
          <a:prstGeom prst="rect">
            <a:avLst/>
          </a:prstGeom>
          <a:solidFill>
            <a:srgbClr val="C9C9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dirty="0">
                <a:solidFill>
                  <a:schemeClr val="tx1">
                    <a:lumMod val="50000"/>
                  </a:schemeClr>
                </a:solidFill>
                <a:latin typeface="Exo Light" panose="02000303000000000000" pitchFamily="2" charset="0"/>
                <a:ea typeface="Roboto Light" panose="02000000000000000000" pitchFamily="2" charset="0"/>
              </a:rPr>
              <a:t>Initiative List</a:t>
            </a:r>
          </a:p>
        </p:txBody>
      </p:sp>
      <p:sp>
        <p:nvSpPr>
          <p:cNvPr id="78" name="Rectangle 77">
            <a:extLst>
              <a:ext uri="{FF2B5EF4-FFF2-40B4-BE49-F238E27FC236}">
                <a16:creationId xmlns:a16="http://schemas.microsoft.com/office/drawing/2014/main" id="{1814B5B8-EAEB-457C-BAB5-BDB4E00D27C4}"/>
              </a:ext>
            </a:extLst>
          </p:cNvPr>
          <p:cNvSpPr/>
          <p:nvPr/>
        </p:nvSpPr>
        <p:spPr>
          <a:xfrm flipH="1">
            <a:off x="2267984" y="5560027"/>
            <a:ext cx="1080000" cy="540000"/>
          </a:xfrm>
          <a:prstGeom prst="rect">
            <a:avLst/>
          </a:prstGeom>
          <a:solidFill>
            <a:srgbClr val="C9C9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dirty="0">
                <a:solidFill>
                  <a:schemeClr val="tx1">
                    <a:lumMod val="50000"/>
                  </a:schemeClr>
                </a:solidFill>
                <a:latin typeface="Exo Light" panose="02000303000000000000" pitchFamily="2" charset="0"/>
                <a:ea typeface="Roboto Light" panose="02000000000000000000" pitchFamily="2" charset="0"/>
              </a:rPr>
              <a:t>Task List</a:t>
            </a:r>
          </a:p>
        </p:txBody>
      </p:sp>
      <p:sp>
        <p:nvSpPr>
          <p:cNvPr id="79" name="Rectangle 78">
            <a:extLst>
              <a:ext uri="{FF2B5EF4-FFF2-40B4-BE49-F238E27FC236}">
                <a16:creationId xmlns:a16="http://schemas.microsoft.com/office/drawing/2014/main" id="{41902D14-80ED-40CF-8BE2-0643258B51CA}"/>
              </a:ext>
            </a:extLst>
          </p:cNvPr>
          <p:cNvSpPr/>
          <p:nvPr/>
        </p:nvSpPr>
        <p:spPr>
          <a:xfrm flipH="1">
            <a:off x="4927122" y="5560027"/>
            <a:ext cx="1080000" cy="540000"/>
          </a:xfrm>
          <a:prstGeom prst="rect">
            <a:avLst/>
          </a:prstGeom>
          <a:solidFill>
            <a:srgbClr val="C9C9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dirty="0">
                <a:solidFill>
                  <a:schemeClr val="tx1">
                    <a:lumMod val="50000"/>
                  </a:schemeClr>
                </a:solidFill>
                <a:latin typeface="Exo Light" panose="02000303000000000000" pitchFamily="2" charset="0"/>
                <a:ea typeface="Roboto Light" panose="02000000000000000000" pitchFamily="2" charset="0"/>
              </a:rPr>
              <a:t>Prioritization Methodology</a:t>
            </a:r>
          </a:p>
        </p:txBody>
      </p:sp>
      <p:sp>
        <p:nvSpPr>
          <p:cNvPr id="80" name="Rectangle 79">
            <a:extLst>
              <a:ext uri="{FF2B5EF4-FFF2-40B4-BE49-F238E27FC236}">
                <a16:creationId xmlns:a16="http://schemas.microsoft.com/office/drawing/2014/main" id="{6D174C76-EFC0-4BB4-B81E-D4F5C06CD5C4}"/>
              </a:ext>
            </a:extLst>
          </p:cNvPr>
          <p:cNvSpPr/>
          <p:nvPr/>
        </p:nvSpPr>
        <p:spPr>
          <a:xfrm flipH="1">
            <a:off x="6160913" y="5560027"/>
            <a:ext cx="1080000" cy="540000"/>
          </a:xfrm>
          <a:prstGeom prst="rect">
            <a:avLst/>
          </a:prstGeom>
          <a:solidFill>
            <a:srgbClr val="C9C9C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dirty="0">
                <a:solidFill>
                  <a:schemeClr val="tx1">
                    <a:lumMod val="50000"/>
                  </a:schemeClr>
                </a:solidFill>
                <a:latin typeface="Exo Light" panose="02000303000000000000" pitchFamily="2" charset="0"/>
                <a:ea typeface="Roboto Light" panose="02000000000000000000" pitchFamily="2" charset="0"/>
              </a:rPr>
              <a:t>Gantt Chart</a:t>
            </a:r>
          </a:p>
        </p:txBody>
      </p:sp>
    </p:spTree>
    <p:extLst>
      <p:ext uri="{BB962C8B-B14F-4D97-AF65-F5344CB8AC3E}">
        <p14:creationId xmlns:p14="http://schemas.microsoft.com/office/powerpoint/2010/main" val="17066555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 name="HTML_SHAPEINFO" val="&lt;ThreeDShapeInfo&gt;&lt;uuid val=&quot;{C5B2D50A-4076-44B2-A355-1B3E6359D545}&quot;/&gt;&lt;isInvalidForFieldText val=&quot;0&quot;/&gt;&lt;Image&gt;&lt;filename val=&quot;C:\Users\natalie.sansone\AppData\Local\Temp\CP8220724968Session\CPTrustFolder8220724984\PPTImport822012416828\data\asimages\{C5B2D50A-4076-44B2-A355-1B3E6359D545}_5.png&quot;/&gt;&lt;left val=&quot;105&quot;/&gt;&lt;top val=&quot;204&quot;/&gt;&lt;width val=&quot;282&quot;/&gt;&lt;height val=&quot;40&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 name="HTML_SHAPEINFO" val="&lt;ThreeDShapeInfo&gt;&lt;uuid val=&quot;{C5B2D50A-4076-44B2-A355-1B3E6359D545}&quot;/&gt;&lt;isInvalidForFieldText val=&quot;0&quot;/&gt;&lt;Image&gt;&lt;filename val=&quot;C:\Users\natalie.sansone\AppData\Local\Temp\CP8220724968Session\CPTrustFolder8220724984\PPTImport822012416828\data\asimages\{C5B2D50A-4076-44B2-A355-1B3E6359D545}_5.png&quot;/&gt;&lt;left val=&quot;105&quot;/&gt;&lt;top val=&quot;204&quot;/&gt;&lt;width val=&quot;282&quot;/&gt;&lt;height val=&quot;40&quot;/&gt;&lt;hasText val=&quot;1&quot;/&gt;&lt;/Image&gt;&lt;/ThreeDShapeInfo&gt;"/>
</p:tagLst>
</file>

<file path=ppt/theme/theme1.xml><?xml version="1.0" encoding="utf-8"?>
<a:theme xmlns:a="http://schemas.openxmlformats.org/drawingml/2006/main" name="FronCovers-Dark">
  <a:themeElements>
    <a:clrScheme name="Info-Tech-ResearchDeck">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2.xml><?xml version="1.0" encoding="utf-8"?>
<a:theme xmlns:a="http://schemas.openxmlformats.org/drawingml/2006/main" name="Slide-Generic">
  <a:themeElements>
    <a:clrScheme name="Custom 1">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5421</Words>
  <Application>Microsoft Office PowerPoint</Application>
  <PresentationFormat>Custom</PresentationFormat>
  <Paragraphs>524</Paragraphs>
  <Slides>43</Slides>
  <Notes>30</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43</vt:i4>
      </vt:variant>
    </vt:vector>
  </HeadingPairs>
  <TitlesOfParts>
    <vt:vector size="59" baseType="lpstr">
      <vt:lpstr>Roboto Light</vt:lpstr>
      <vt:lpstr>Roboto</vt:lpstr>
      <vt:lpstr>Montserrat SemiBold</vt:lpstr>
      <vt:lpstr>Montserrat Semi</vt:lpstr>
      <vt:lpstr>Montserrat Medium</vt:lpstr>
      <vt:lpstr>Exo DemiBold</vt:lpstr>
      <vt:lpstr>Exo Light</vt:lpstr>
      <vt:lpstr>Montserrat Light</vt:lpstr>
      <vt:lpstr>Roboto Condensed Light</vt:lpstr>
      <vt:lpstr>Exo</vt:lpstr>
      <vt:lpstr>Calibri</vt:lpstr>
      <vt:lpstr>Montserrat</vt:lpstr>
      <vt:lpstr>Arial</vt:lpstr>
      <vt:lpstr>Courier New</vt:lpstr>
      <vt:lpstr>FronCovers-Dark</vt:lpstr>
      <vt:lpstr>Slide-Generic</vt:lpstr>
      <vt:lpstr>PowerPoint Presentation</vt:lpstr>
      <vt:lpstr>PowerPoint Presentation</vt:lpstr>
      <vt:lpstr>PowerPoint Presentation</vt:lpstr>
      <vt:lpstr>PowerPoint Presentation</vt:lpstr>
      <vt:lpstr>Your Webinar Presenters</vt:lpstr>
      <vt:lpstr>PowerPoint Presentation</vt:lpstr>
      <vt:lpstr>Executive summary</vt:lpstr>
      <vt:lpstr>Info-Tech’s approach</vt:lpstr>
      <vt:lpstr>Info-Tech’s Security Strategy Model</vt:lpstr>
      <vt:lpstr>Analyze your business goals</vt:lpstr>
      <vt:lpstr>Goals cascade based on COBIT</vt:lpstr>
      <vt:lpstr>Completed business goals cascade</vt:lpstr>
      <vt:lpstr>Identify your compliance obligations</vt:lpstr>
      <vt:lpstr>Establish your scope and boundaries</vt:lpstr>
      <vt:lpstr>Conduct a risk assessment</vt:lpstr>
      <vt:lpstr>Understand risk tolerance</vt:lpstr>
      <vt:lpstr>Risk tolerance descriptions</vt:lpstr>
      <vt:lpstr>Conduct a stakeholder pressure analysis</vt:lpstr>
      <vt:lpstr>Develop a target state that is supported by all stakeholders</vt:lpstr>
      <vt:lpstr>Understanding security target states</vt:lpstr>
      <vt:lpstr>Info-Tech’s best-of-breed security framework</vt:lpstr>
      <vt:lpstr>Conduct current state assessment</vt:lpstr>
      <vt:lpstr>Example maturity levels</vt:lpstr>
      <vt:lpstr>Identify gap closure actions</vt:lpstr>
      <vt:lpstr>Define gap closure action effectiveness</vt:lpstr>
      <vt:lpstr>Initiative consolidation example</vt:lpstr>
      <vt:lpstr>Define costing criteria</vt:lpstr>
      <vt:lpstr>Define benefits criteria</vt:lpstr>
      <vt:lpstr>Complete the cost/benefit analysis</vt:lpstr>
      <vt:lpstr>Create effort map</vt:lpstr>
      <vt:lpstr>Assign initiatives to execution waves</vt:lpstr>
      <vt:lpstr>Considerations for prioritization</vt:lpstr>
      <vt:lpstr>Schedule initiatives using a Gantt chart</vt:lpstr>
      <vt:lpstr>Review your roadmap</vt:lpstr>
      <vt:lpstr>Review your expected roadmap progression</vt:lpstr>
      <vt:lpstr>Review your cost/effort estimates</vt:lpstr>
      <vt:lpstr>Communication considerations</vt:lpstr>
      <vt:lpstr>Execute on your roadmap</vt:lpstr>
      <vt:lpstr>Conclusion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1</cp:revision>
  <dcterms:created xsi:type="dcterms:W3CDTF">2020-07-17T15:41:04Z</dcterms:created>
  <dcterms:modified xsi:type="dcterms:W3CDTF">2020-07-17T16:04:51Z</dcterms:modified>
</cp:coreProperties>
</file>