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Lst>
  <p:notesMasterIdLst>
    <p:notesMasterId r:id="rId13"/>
  </p:notesMasterIdLst>
  <p:handoutMasterIdLst>
    <p:handoutMasterId r:id="rId14"/>
  </p:handoutMasterIdLst>
  <p:sldIdLst>
    <p:sldId id="473" r:id="rId2"/>
    <p:sldId id="542" r:id="rId3"/>
    <p:sldId id="627" r:id="rId4"/>
    <p:sldId id="531" r:id="rId5"/>
    <p:sldId id="507" r:id="rId6"/>
    <p:sldId id="549" r:id="rId7"/>
    <p:sldId id="629" r:id="rId8"/>
    <p:sldId id="534" r:id="rId9"/>
    <p:sldId id="614" r:id="rId10"/>
    <p:sldId id="615" r:id="rId11"/>
    <p:sldId id="543" r:id="rId12"/>
  </p:sldIdLst>
  <p:sldSz cx="9144000" cy="6858000" type="screen4x3"/>
  <p:notesSz cx="6761163" cy="9942513"/>
  <p:custDataLst>
    <p:tags r:id="rId15"/>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9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577B1"/>
    <a:srgbClr val="ED1D26"/>
    <a:srgbClr val="D62227"/>
    <a:srgbClr val="D82228"/>
    <a:srgbClr val="E21F27"/>
    <a:srgbClr val="010619"/>
    <a:srgbClr val="4DAAD5"/>
    <a:srgbClr val="BFBFB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605" autoAdjust="0"/>
    <p:restoredTop sz="96357" autoAdjust="0"/>
  </p:normalViewPr>
  <p:slideViewPr>
    <p:cSldViewPr snapToObjects="1">
      <p:cViewPr>
        <p:scale>
          <a:sx n="100" d="100"/>
          <a:sy n="100" d="100"/>
        </p:scale>
        <p:origin x="2616" y="312"/>
      </p:cViewPr>
      <p:guideLst>
        <p:guide orient="horz" pos="1049"/>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Objects="1">
      <p:cViewPr varScale="1">
        <p:scale>
          <a:sx n="65" d="100"/>
          <a:sy n="65" d="100"/>
        </p:scale>
        <p:origin x="3378" y="60"/>
      </p:cViewPr>
      <p:guideLst>
        <p:guide orient="horz" pos="3132"/>
        <p:guide pos="213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829762" y="0"/>
            <a:ext cx="2929837" cy="497126"/>
          </a:xfrm>
          <a:prstGeom prst="rect">
            <a:avLst/>
          </a:prstGeom>
        </p:spPr>
        <p:txBody>
          <a:bodyPr vert="horz" lIns="92492" tIns="46246" rIns="92492" bIns="46246" rtlCol="0"/>
          <a:lstStyle>
            <a:lvl1pPr algn="r">
              <a:defRPr sz="1200"/>
            </a:lvl1pPr>
          </a:lstStyle>
          <a:p>
            <a:fld id="{110B9C36-03F4-41DF-9FFD-B4483F722394}" type="datetimeFigureOut">
              <a:rPr lang="en-CA" smtClean="0"/>
              <a:pPr/>
              <a:t>7/14/20</a:t>
            </a:fld>
            <a:endParaRPr lang="en-CA" dirty="0"/>
          </a:p>
        </p:txBody>
      </p:sp>
      <p:sp>
        <p:nvSpPr>
          <p:cNvPr id="4" name="Footer Placeholder 3"/>
          <p:cNvSpPr>
            <a:spLocks noGrp="1"/>
          </p:cNvSpPr>
          <p:nvPr>
            <p:ph type="ftr" sz="quarter" idx="2"/>
          </p:nvPr>
        </p:nvSpPr>
        <p:spPr>
          <a:xfrm>
            <a:off x="1" y="9443661"/>
            <a:ext cx="2929837" cy="497126"/>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29762" y="9443661"/>
            <a:ext cx="2929837" cy="497126"/>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99910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1"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829762"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893763" y="744538"/>
            <a:ext cx="4973637" cy="3729037"/>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76117" y="4722694"/>
            <a:ext cx="5408930" cy="4474131"/>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8197"/>
          <p:cNvSpPr>
            <a:spLocks noGrp="1" noChangeArrowheads="1"/>
          </p:cNvSpPr>
          <p:nvPr>
            <p:ph type="ftr" sz="quarter" idx="4"/>
          </p:nvPr>
        </p:nvSpPr>
        <p:spPr bwMode="auto">
          <a:xfrm>
            <a:off x="1" y="9443661"/>
            <a:ext cx="2929837" cy="497126"/>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829762" y="9443661"/>
            <a:ext cx="2929837" cy="497126"/>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590853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endParaRPr lang="en-CA"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extLst>
      <p:ext uri="{BB962C8B-B14F-4D97-AF65-F5344CB8AC3E}">
        <p14:creationId xmlns:p14="http://schemas.microsoft.com/office/powerpoint/2010/main" val="171238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This</a:t>
            </a:r>
            <a:r>
              <a:rPr lang="en-CA" sz="1100" baseline="0" dirty="0">
                <a:latin typeface="Arial" panose="020B0604020202020204" pitchFamily="34" charset="0"/>
                <a:cs typeface="Arial" panose="020B0604020202020204" pitchFamily="34" charset="0"/>
              </a:rPr>
              <a:t> concludes our monthly threat briefing. If you have any questions or need any support, please do not hesitate to contact us to set up an analyst call. </a:t>
            </a:r>
          </a:p>
          <a:p>
            <a:endParaRPr lang="en-CA" sz="1100" baseline="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Thank you</a:t>
            </a:r>
            <a:r>
              <a:rPr lang="en-CA" sz="1100" baseline="0" dirty="0">
                <a:latin typeface="Arial" panose="020B0604020202020204" pitchFamily="34" charset="0"/>
                <a:cs typeface="Arial" panose="020B0604020202020204" pitchFamily="34" charset="0"/>
              </a:rPr>
              <a:t>.</a:t>
            </a:r>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extLst>
      <p:ext uri="{BB962C8B-B14F-4D97-AF65-F5344CB8AC3E}">
        <p14:creationId xmlns:p14="http://schemas.microsoft.com/office/powerpoint/2010/main" val="392727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pPr>
              <a:defRPr/>
            </a:pPr>
            <a:r>
              <a:rPr lang="en-CA" sz="1100" dirty="0">
                <a:latin typeface="Arial" panose="020B0604020202020204" pitchFamily="34" charset="0"/>
                <a:cs typeface="Arial" panose="020B0604020202020204" pitchFamily="34" charset="0"/>
              </a:rPr>
              <a:t>Hello and welcome to this month’s </a:t>
            </a:r>
            <a:r>
              <a:rPr lang="en-CA" sz="1100" baseline="0" dirty="0">
                <a:latin typeface="Arial" panose="020B0604020202020204" pitchFamily="34" charset="0"/>
                <a:cs typeface="Arial" panose="020B0604020202020204" pitchFamily="34" charset="0"/>
              </a:rPr>
              <a:t>Info-Tech </a:t>
            </a:r>
            <a:r>
              <a:rPr lang="en-CA" sz="1100" i="1" baseline="0" dirty="0">
                <a:latin typeface="Arial" panose="020B0604020202020204" pitchFamily="34" charset="0"/>
                <a:cs typeface="Arial" panose="020B0604020202020204" pitchFamily="34" charset="0"/>
              </a:rPr>
              <a:t>Threat Landscape Briefing</a:t>
            </a:r>
            <a:r>
              <a:rPr lang="en-CA" sz="1100" baseline="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pPr>
              <a:defRPr/>
            </a:pPr>
            <a:endParaRPr lang="en-CA"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aseline="0" dirty="0">
                <a:latin typeface="Arial" panose="020B0604020202020204" pitchFamily="34" charset="0"/>
                <a:cs typeface="Arial" panose="020B0604020202020204" pitchFamily="34" charset="0"/>
              </a:rPr>
              <a:t>My name is Ian Mulholland, and I am a research analyst in our </a:t>
            </a:r>
            <a:r>
              <a:rPr lang="en-CA" sz="1100" dirty="0">
                <a:latin typeface="Arial" panose="020B0604020202020204" pitchFamily="34" charset="0"/>
                <a:cs typeface="Arial" panose="020B0604020202020204" pitchFamily="34" charset="0"/>
              </a:rPr>
              <a:t>Security </a:t>
            </a:r>
            <a:r>
              <a:rPr lang="en-CA" sz="1100" baseline="0" dirty="0">
                <a:latin typeface="Arial" panose="020B0604020202020204" pitchFamily="34" charset="0"/>
                <a:cs typeface="Arial" panose="020B0604020202020204" pitchFamily="34" charset="0"/>
              </a:rPr>
              <a:t>and </a:t>
            </a:r>
            <a:r>
              <a:rPr lang="en-CA" sz="1100" dirty="0">
                <a:latin typeface="Arial" panose="020B0604020202020204" pitchFamily="34" charset="0"/>
                <a:cs typeface="Arial" panose="020B0604020202020204" pitchFamily="34" charset="0"/>
              </a:rPr>
              <a:t>Threat Intelligence </a:t>
            </a:r>
            <a:r>
              <a:rPr lang="en-CA" sz="1100" baseline="0" dirty="0">
                <a:latin typeface="Arial" panose="020B0604020202020204" pitchFamily="34" charset="0"/>
                <a:cs typeface="Arial" panose="020B0604020202020204" pitchFamily="34" charset="0"/>
              </a:rPr>
              <a:t>practice. I will be facilitating </a:t>
            </a:r>
            <a:r>
              <a:rPr lang="en-CA" sz="1100" dirty="0">
                <a:latin typeface="Arial" panose="020B0604020202020204" pitchFamily="34" charset="0"/>
                <a:cs typeface="Arial" panose="020B0604020202020204" pitchFamily="34" charset="0"/>
              </a:rPr>
              <a:t>today’s </a:t>
            </a:r>
            <a:r>
              <a:rPr lang="en-CA" sz="1100" baseline="0" dirty="0">
                <a:latin typeface="Arial" panose="020B0604020202020204" pitchFamily="34" charset="0"/>
                <a:cs typeface="Arial" panose="020B0604020202020204" pitchFamily="34" charset="0"/>
              </a:rPr>
              <a:t>briefing.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1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0" baseline="0" dirty="0">
                <a:latin typeface="Arial" panose="020B0604020202020204" pitchFamily="34" charset="0"/>
                <a:cs typeface="Arial" panose="020B0604020202020204" pitchFamily="34" charset="0"/>
              </a:rPr>
              <a:t>During today’s discussion we will cover topics related to </a:t>
            </a:r>
            <a:r>
              <a:rPr lang="en-CA" sz="1100" dirty="0">
                <a:latin typeface="Arial" panose="020B0604020202020204" pitchFamily="34" charset="0"/>
                <a:cs typeface="Arial" panose="020B0604020202020204" pitchFamily="34" charset="0"/>
              </a:rPr>
              <a:t>cybersecurity; </a:t>
            </a:r>
            <a:r>
              <a:rPr lang="en-CA" sz="1100" dirty="0">
                <a:solidFill>
                  <a:schemeClr val="bg1"/>
                </a:solidFill>
                <a:latin typeface="Arial" panose="020B0604020202020204" pitchFamily="34" charset="0"/>
                <a:cs typeface="Arial" panose="020B0604020202020204" pitchFamily="34" charset="0"/>
              </a:rPr>
              <a:t>threat actor campaigns; regulatory, compliance, and legal issues; </a:t>
            </a:r>
            <a:r>
              <a:rPr lang="en-CA" sz="1100" b="0" baseline="0" dirty="0">
                <a:solidFill>
                  <a:schemeClr val="bg1"/>
                </a:solidFill>
                <a:latin typeface="Arial" panose="020B0604020202020204" pitchFamily="34" charset="0"/>
                <a:cs typeface="Arial" panose="020B0604020202020204" pitchFamily="34" charset="0"/>
              </a:rPr>
              <a:t>and threat actor exploits and t</a:t>
            </a:r>
            <a:r>
              <a:rPr lang="en-CA" sz="1100" b="0" dirty="0">
                <a:solidFill>
                  <a:schemeClr val="bg1"/>
                </a:solidFill>
                <a:latin typeface="Arial" panose="020B0604020202020204" pitchFamily="34" charset="0"/>
                <a:cs typeface="Arial" panose="020B0604020202020204" pitchFamily="34" charset="0"/>
              </a:rPr>
              <a:t>actics.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1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dirty="0">
                <a:solidFill>
                  <a:schemeClr val="bg1"/>
                </a:solidFill>
                <a:latin typeface="Arial" panose="020B0604020202020204" pitchFamily="34" charset="0"/>
                <a:cs typeface="Arial" panose="020B0604020202020204" pitchFamily="34" charset="0"/>
              </a:rPr>
              <a:t>Our</a:t>
            </a:r>
            <a:r>
              <a:rPr lang="en-CA" sz="1100" b="0" baseline="0" dirty="0">
                <a:solidFill>
                  <a:schemeClr val="bg1"/>
                </a:solidFill>
                <a:latin typeface="Arial" panose="020B0604020202020204" pitchFamily="34" charset="0"/>
                <a:cs typeface="Arial" panose="020B0604020202020204" pitchFamily="34" charset="0"/>
              </a:rPr>
              <a:t> </a:t>
            </a:r>
            <a:r>
              <a:rPr lang="en-CA" sz="1100" dirty="0">
                <a:solidFill>
                  <a:schemeClr val="bg1"/>
                </a:solidFill>
                <a:latin typeface="Arial" panose="020B0604020202020204" pitchFamily="34" charset="0"/>
                <a:cs typeface="Arial" panose="020B0604020202020204" pitchFamily="34" charset="0"/>
              </a:rPr>
              <a:t>Cybersecurity </a:t>
            </a:r>
            <a:r>
              <a:rPr lang="en-CA" sz="1100" b="0" baseline="0" dirty="0">
                <a:solidFill>
                  <a:schemeClr val="bg1"/>
                </a:solidFill>
                <a:latin typeface="Arial" panose="020B0604020202020204" pitchFamily="34" charset="0"/>
                <a:cs typeface="Arial" panose="020B0604020202020204" pitchFamily="34" charset="0"/>
              </a:rPr>
              <a:t>section covers h</a:t>
            </a:r>
            <a:r>
              <a:rPr lang="en-CA" sz="1100" b="0" dirty="0">
                <a:solidFill>
                  <a:schemeClr val="bg1"/>
                </a:solidFill>
                <a:latin typeface="Arial" panose="020B0604020202020204" pitchFamily="34" charset="0"/>
                <a:cs typeface="Arial" panose="020B0604020202020204" pitchFamily="34" charset="0"/>
              </a:rPr>
              <a:t>igh-level topics, such as threat trends, data breaches, control strategies, and exposure to vulnerabilities</a:t>
            </a:r>
            <a:r>
              <a:rPr lang="en-CA" sz="1100" dirty="0">
                <a:solidFill>
                  <a:schemeClr val="bg1"/>
                </a:solidFill>
                <a:latin typeface="Arial" panose="020B0604020202020204" pitchFamily="34" charset="0"/>
                <a:cs typeface="Arial" panose="020B0604020202020204" pitchFamily="34" charset="0"/>
              </a:rPr>
              <a:t>,</a:t>
            </a:r>
            <a:r>
              <a:rPr lang="en-CA" sz="1100" b="0" dirty="0">
                <a:solidFill>
                  <a:schemeClr val="bg1"/>
                </a:solidFill>
                <a:latin typeface="Arial" panose="020B0604020202020204" pitchFamily="34" charset="0"/>
                <a:cs typeface="Arial" panose="020B0604020202020204" pitchFamily="34" charset="0"/>
              </a:rPr>
              <a:t> that act to broaden your understanding of </a:t>
            </a:r>
            <a:r>
              <a:rPr lang="en-CA" sz="1100" dirty="0">
                <a:solidFill>
                  <a:schemeClr val="bg1"/>
                </a:solidFill>
                <a:latin typeface="Arial" panose="020B0604020202020204" pitchFamily="34" charset="0"/>
                <a:cs typeface="Arial" panose="020B0604020202020204" pitchFamily="34" charset="0"/>
              </a:rPr>
              <a:t>cybersecurity’s </a:t>
            </a:r>
            <a:r>
              <a:rPr lang="en-CA" sz="1100" b="0" dirty="0">
                <a:solidFill>
                  <a:schemeClr val="bg1"/>
                </a:solidFill>
                <a:latin typeface="Arial" panose="020B0604020202020204" pitchFamily="34" charset="0"/>
                <a:cs typeface="Arial" panose="020B0604020202020204" pitchFamily="34" charset="0"/>
              </a:rPr>
              <a:t>impact </a:t>
            </a:r>
            <a:r>
              <a:rPr lang="en-CA" sz="1100" dirty="0">
                <a:solidFill>
                  <a:schemeClr val="bg1"/>
                </a:solidFill>
                <a:latin typeface="Arial" panose="020B0604020202020204" pitchFamily="34" charset="0"/>
                <a:cs typeface="Arial" panose="020B0604020202020204" pitchFamily="34" charset="0"/>
              </a:rPr>
              <a:t>on </a:t>
            </a:r>
            <a:r>
              <a:rPr lang="en-CA" sz="1100" b="0" dirty="0">
                <a:solidFill>
                  <a:schemeClr val="bg1"/>
                </a:solidFill>
                <a:latin typeface="Arial" panose="020B0604020202020204" pitchFamily="34" charset="0"/>
                <a:cs typeface="Arial" panose="020B0604020202020204" pitchFamily="34" charset="0"/>
              </a:rPr>
              <a:t>your business.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baseline="0" dirty="0">
                <a:solidFill>
                  <a:schemeClr val="bg1"/>
                </a:solidFill>
                <a:latin typeface="Arial" panose="020B0604020202020204" pitchFamily="34" charset="0"/>
                <a:cs typeface="Arial" panose="020B0604020202020204" pitchFamily="34" charset="0"/>
              </a:rPr>
              <a:t>Our </a:t>
            </a:r>
            <a:r>
              <a:rPr lang="en-CA" sz="1100" dirty="0">
                <a:solidFill>
                  <a:schemeClr val="bg1"/>
                </a:solidFill>
                <a:latin typeface="Arial" panose="020B0604020202020204" pitchFamily="34" charset="0"/>
                <a:cs typeface="Arial" panose="020B0604020202020204" pitchFamily="34" charset="0"/>
              </a:rPr>
              <a:t>Threat Actor Campaign </a:t>
            </a:r>
            <a:r>
              <a:rPr lang="en-CA" sz="1100" b="0" baseline="0" dirty="0">
                <a:solidFill>
                  <a:schemeClr val="bg1"/>
                </a:solidFill>
                <a:latin typeface="Arial" panose="020B0604020202020204" pitchFamily="34" charset="0"/>
                <a:cs typeface="Arial" panose="020B0604020202020204" pitchFamily="34" charset="0"/>
              </a:rPr>
              <a:t>section covers topics related to </a:t>
            </a:r>
            <a:r>
              <a:rPr lang="en-CA" sz="1100" dirty="0">
                <a:solidFill>
                  <a:schemeClr val="bg1"/>
                </a:solidFill>
                <a:latin typeface="Arial" panose="020B0604020202020204" pitchFamily="34" charset="0"/>
                <a:cs typeface="Arial" panose="020B0604020202020204" pitchFamily="34" charset="0"/>
              </a:rPr>
              <a:t>nation-states</a:t>
            </a:r>
            <a:r>
              <a:rPr lang="en-CA" sz="1100" b="0" dirty="0">
                <a:solidFill>
                  <a:schemeClr val="bg1"/>
                </a:solidFill>
                <a:latin typeface="Arial" panose="020B0604020202020204" pitchFamily="34" charset="0"/>
                <a:cs typeface="Arial" panose="020B0604020202020204" pitchFamily="34" charset="0"/>
              </a:rPr>
              <a:t>, cybercriminals, and hacktivists orchestrating campaigns designed</a:t>
            </a:r>
            <a:r>
              <a:rPr lang="en-CA" sz="1100" b="0" baseline="0" dirty="0">
                <a:solidFill>
                  <a:schemeClr val="bg1"/>
                </a:solidFill>
                <a:latin typeface="Arial" panose="020B0604020202020204" pitchFamily="34" charset="0"/>
                <a:cs typeface="Arial" panose="020B0604020202020204" pitchFamily="34" charset="0"/>
              </a:rPr>
              <a:t> to </a:t>
            </a:r>
            <a:r>
              <a:rPr lang="en-CA" sz="1100" b="0" dirty="0">
                <a:solidFill>
                  <a:schemeClr val="bg1"/>
                </a:solidFill>
                <a:latin typeface="Arial" panose="020B0604020202020204" pitchFamily="34" charset="0"/>
                <a:cs typeface="Arial" panose="020B0604020202020204" pitchFamily="34" charset="0"/>
              </a:rPr>
              <a:t>compromise networks and exfiltrate sensitive data.</a:t>
            </a:r>
          </a:p>
          <a:p>
            <a:pPr marL="628650" lvl="1" indent="-171450">
              <a:buFont typeface="Arial" panose="020B0604020202020204" pitchFamily="34" charset="0"/>
              <a:buChar char="•"/>
              <a:defRPr/>
            </a:pPr>
            <a:r>
              <a:rPr lang="en-CA" sz="1100" dirty="0">
                <a:solidFill>
                  <a:schemeClr val="bg1"/>
                </a:solidFill>
                <a:latin typeface="Arial" panose="020B0604020202020204" pitchFamily="34" charset="0"/>
                <a:cs typeface="Arial" panose="020B0604020202020204" pitchFamily="34" charset="0"/>
              </a:rPr>
              <a:t>Our Regulatory, Compliance, and Legal section covers trends in the global regulatory and legal landscape with the potential to impact compliance adherences or disrupt business operations.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dirty="0">
                <a:solidFill>
                  <a:schemeClr val="bg1"/>
                </a:solidFill>
                <a:latin typeface="Arial" panose="020B0604020202020204" pitchFamily="34" charset="0"/>
                <a:cs typeface="Arial" panose="020B0604020202020204" pitchFamily="34" charset="0"/>
              </a:rPr>
              <a:t>And lastly</a:t>
            </a:r>
            <a:r>
              <a:rPr lang="en-CA" sz="1100" dirty="0">
                <a:solidFill>
                  <a:schemeClr val="bg1"/>
                </a:solidFill>
                <a:latin typeface="Arial" panose="020B0604020202020204" pitchFamily="34" charset="0"/>
                <a:cs typeface="Arial" panose="020B0604020202020204" pitchFamily="34" charset="0"/>
              </a:rPr>
              <a:t>,</a:t>
            </a:r>
            <a:r>
              <a:rPr lang="en-CA" sz="1100" b="0" dirty="0">
                <a:solidFill>
                  <a:schemeClr val="bg1"/>
                </a:solidFill>
                <a:latin typeface="Arial" panose="020B0604020202020204" pitchFamily="34" charset="0"/>
                <a:cs typeface="Arial" panose="020B0604020202020204" pitchFamily="34" charset="0"/>
              </a:rPr>
              <a:t> our </a:t>
            </a:r>
            <a:r>
              <a:rPr lang="en-CA" sz="1100" dirty="0">
                <a:solidFill>
                  <a:schemeClr val="bg1"/>
                </a:solidFill>
                <a:latin typeface="Arial" panose="020B0604020202020204" pitchFamily="34" charset="0"/>
                <a:cs typeface="Arial" panose="020B0604020202020204" pitchFamily="34" charset="0"/>
              </a:rPr>
              <a:t>Exploitation </a:t>
            </a:r>
            <a:r>
              <a:rPr lang="en-CA" sz="1100" b="0" dirty="0">
                <a:solidFill>
                  <a:schemeClr val="bg1"/>
                </a:solidFill>
                <a:latin typeface="Arial" panose="020B0604020202020204" pitchFamily="34" charset="0"/>
                <a:cs typeface="Arial" panose="020B0604020202020204" pitchFamily="34" charset="0"/>
              </a:rPr>
              <a:t>and </a:t>
            </a:r>
            <a:r>
              <a:rPr lang="en-CA" sz="1100" dirty="0">
                <a:solidFill>
                  <a:schemeClr val="bg1"/>
                </a:solidFill>
                <a:latin typeface="Arial" panose="020B0604020202020204" pitchFamily="34" charset="0"/>
                <a:cs typeface="Arial" panose="020B0604020202020204" pitchFamily="34" charset="0"/>
              </a:rPr>
              <a:t>Tactics </a:t>
            </a:r>
            <a:r>
              <a:rPr lang="en-CA" sz="1100" b="0" baseline="0" dirty="0">
                <a:solidFill>
                  <a:schemeClr val="bg1"/>
                </a:solidFill>
                <a:latin typeface="Arial" panose="020B0604020202020204" pitchFamily="34" charset="0"/>
                <a:cs typeface="Arial" panose="020B0604020202020204" pitchFamily="34" charset="0"/>
              </a:rPr>
              <a:t>section </a:t>
            </a:r>
            <a:r>
              <a:rPr lang="en-CA" sz="1100" dirty="0">
                <a:solidFill>
                  <a:schemeClr val="bg1"/>
                </a:solidFill>
                <a:latin typeface="Arial" panose="020B0604020202020204" pitchFamily="34" charset="0"/>
                <a:cs typeface="Arial" panose="020B0604020202020204" pitchFamily="34" charset="0"/>
              </a:rPr>
              <a:t>provides </a:t>
            </a:r>
            <a:r>
              <a:rPr lang="en-CA" sz="1100" b="0" baseline="0" dirty="0">
                <a:solidFill>
                  <a:schemeClr val="bg1"/>
                </a:solidFill>
                <a:latin typeface="Arial" panose="020B0604020202020204" pitchFamily="34" charset="0"/>
                <a:cs typeface="Arial" panose="020B0604020202020204" pitchFamily="34" charset="0"/>
              </a:rPr>
              <a:t>i</a:t>
            </a:r>
            <a:r>
              <a:rPr lang="en-CA" sz="1100" b="0" dirty="0">
                <a:solidFill>
                  <a:schemeClr val="bg1"/>
                </a:solidFill>
                <a:latin typeface="Arial" panose="020B0604020202020204" pitchFamily="34" charset="0"/>
                <a:cs typeface="Arial" panose="020B0604020202020204" pitchFamily="34" charset="0"/>
              </a:rPr>
              <a:t>nformation related to the tools, tactics, and exploits </a:t>
            </a:r>
            <a:r>
              <a:rPr lang="en-CA" sz="1100" dirty="0">
                <a:solidFill>
                  <a:schemeClr val="bg1"/>
                </a:solidFill>
                <a:latin typeface="Arial" panose="020B0604020202020204" pitchFamily="34" charset="0"/>
                <a:cs typeface="Arial" panose="020B0604020202020204" pitchFamily="34" charset="0"/>
              </a:rPr>
              <a:t>threat actors </a:t>
            </a:r>
            <a:r>
              <a:rPr lang="en-CA" sz="1100" b="0" dirty="0">
                <a:solidFill>
                  <a:schemeClr val="bg1"/>
                </a:solidFill>
                <a:latin typeface="Arial" panose="020B0604020202020204" pitchFamily="34" charset="0"/>
                <a:cs typeface="Arial" panose="020B0604020202020204" pitchFamily="34" charset="0"/>
              </a:rPr>
              <a:t>are leveraging in their attack campaigns.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br>
              <a:rPr lang="en-CA" sz="1100" b="0" dirty="0">
                <a:solidFill>
                  <a:schemeClr val="bg1"/>
                </a:solidFill>
                <a:latin typeface="Arial" panose="020B0604020202020204" pitchFamily="34" charset="0"/>
                <a:cs typeface="Arial" panose="020B0604020202020204" pitchFamily="34" charset="0"/>
              </a:rPr>
            </a:br>
            <a:r>
              <a:rPr lang="en-CA" sz="1100" b="1" baseline="0" dirty="0">
                <a:solidFill>
                  <a:schemeClr val="bg1"/>
                </a:solidFill>
                <a:latin typeface="Arial" panose="020B0604020202020204" pitchFamily="34" charset="0"/>
                <a:cs typeface="Arial" panose="020B0604020202020204" pitchFamily="34" charset="0"/>
              </a:rPr>
              <a:t>&lt;&lt;&lt;Advance to the next slide.&gt;&gt;&gt;</a:t>
            </a:r>
            <a:endParaRPr lang="en-CA" sz="10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val="11196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baseline="0" dirty="0">
                <a:solidFill>
                  <a:schemeClr val="bg1"/>
                </a:solidFill>
                <a:latin typeface="Arial" panose="020B0604020202020204" pitchFamily="34" charset="0"/>
                <a:cs typeface="Arial" panose="020B0604020202020204" pitchFamily="34" charset="0"/>
              </a:rPr>
              <a:t>For this month’s briefing</a:t>
            </a:r>
            <a:r>
              <a:rPr lang="en-CA" sz="1200" dirty="0">
                <a:solidFill>
                  <a:schemeClr val="bg1"/>
                </a:solidFill>
                <a:latin typeface="Arial" panose="020B0604020202020204" pitchFamily="34" charset="0"/>
                <a:cs typeface="Arial" panose="020B0604020202020204" pitchFamily="34" charset="0"/>
              </a:rPr>
              <a:t>, we start with Research Director Christine Coz with a discussion about how COVID-19 has impacted cybersecurity teams. </a:t>
            </a:r>
            <a:r>
              <a:rPr lang="en-CA" sz="1200" b="0" baseline="0" dirty="0">
                <a:solidFill>
                  <a:schemeClr val="bg1"/>
                </a:solidFill>
                <a:latin typeface="Arial" panose="020B0604020202020204" pitchFamily="34" charset="0"/>
                <a:cs typeface="Arial" panose="020B0604020202020204" pitchFamily="34" charset="0"/>
              </a:rPr>
              <a:t>Then </a:t>
            </a:r>
            <a:r>
              <a:rPr lang="en-CA" sz="1200" dirty="0">
                <a:solidFill>
                  <a:schemeClr val="bg1"/>
                </a:solidFill>
                <a:latin typeface="Arial" panose="020B0604020202020204" pitchFamily="34" charset="0"/>
                <a:cs typeface="Arial" panose="020B0604020202020204" pitchFamily="34" charset="0"/>
              </a:rPr>
              <a:t>we’ll </a:t>
            </a:r>
            <a:r>
              <a:rPr lang="en-CA" sz="1200" b="0" baseline="0" dirty="0">
                <a:solidFill>
                  <a:schemeClr val="bg1"/>
                </a:solidFill>
                <a:latin typeface="Arial" panose="020B0604020202020204" pitchFamily="34" charset="0"/>
                <a:cs typeface="Arial" panose="020B0604020202020204" pitchFamily="34" charset="0"/>
              </a:rPr>
              <a:t>hear from Senior Research Analyst Cassandra Cooper, who will talk about privacy in the realm of IoT. Then Research Analyst Logan Rodhe </a:t>
            </a:r>
            <a:r>
              <a:rPr lang="en-CA" sz="1200" b="0" baseline="0">
                <a:solidFill>
                  <a:schemeClr val="bg1"/>
                </a:solidFill>
                <a:latin typeface="Arial" panose="020B0604020202020204" pitchFamily="34" charset="0"/>
                <a:cs typeface="Arial" panose="020B0604020202020204" pitchFamily="34" charset="0"/>
              </a:rPr>
              <a:t>will </a:t>
            </a:r>
            <a:r>
              <a:rPr lang="en-CA" sz="1200" b="0" baseline="0" dirty="0">
                <a:solidFill>
                  <a:schemeClr val="bg1"/>
                </a:solidFill>
                <a:latin typeface="Arial" panose="020B0604020202020204" pitchFamily="34" charset="0"/>
                <a:cs typeface="Arial" panose="020B0604020202020204" pitchFamily="34" charset="0"/>
              </a:rPr>
              <a:t>talk about how humans remain the weak link in data breaches. And finally we will hear from Research Director William Wong, who’s </a:t>
            </a:r>
            <a:r>
              <a:rPr lang="en-CA" sz="1200" dirty="0">
                <a:solidFill>
                  <a:schemeClr val="bg1"/>
                </a:solidFill>
                <a:latin typeface="Arial" panose="020B0604020202020204" pitchFamily="34" charset="0"/>
                <a:cs typeface="Arial" panose="020B0604020202020204" pitchFamily="34" charset="0"/>
              </a:rPr>
              <a:t>going to </a:t>
            </a:r>
            <a:r>
              <a:rPr lang="en-CA" sz="1200" b="0" baseline="0" dirty="0">
                <a:solidFill>
                  <a:schemeClr val="bg1"/>
                </a:solidFill>
                <a:latin typeface="Arial" panose="020B0604020202020204" pitchFamily="34" charset="0"/>
                <a:cs typeface="Arial" panose="020B0604020202020204" pitchFamily="34" charset="0"/>
              </a:rPr>
              <a:t>discuss how fingerprint scanners can </a:t>
            </a:r>
            <a:r>
              <a:rPr lang="en-CA" sz="1200" b="0" baseline="0">
                <a:solidFill>
                  <a:schemeClr val="bg1"/>
                </a:solidFill>
                <a:latin typeface="Arial" panose="020B0604020202020204" pitchFamily="34" charset="0"/>
                <a:cs typeface="Arial" panose="020B0604020202020204" pitchFamily="34" charset="0"/>
              </a:rPr>
              <a:t>be defeated with 3D printing</a:t>
            </a:r>
            <a:r>
              <a:rPr lang="en-CA" sz="1200" b="0" baseline="0" dirty="0">
                <a:solidFill>
                  <a:schemeClr val="bg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val="199942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232101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6</a:t>
            </a:fld>
            <a:endParaRPr lang="en-US" dirty="0"/>
          </a:p>
        </p:txBody>
      </p:sp>
    </p:spTree>
    <p:extLst>
      <p:ext uri="{BB962C8B-B14F-4D97-AF65-F5344CB8AC3E}">
        <p14:creationId xmlns:p14="http://schemas.microsoft.com/office/powerpoint/2010/main" val="152583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7</a:t>
            </a:fld>
            <a:endParaRPr lang="en-US" dirty="0"/>
          </a:p>
        </p:txBody>
      </p:sp>
    </p:spTree>
    <p:extLst>
      <p:ext uri="{BB962C8B-B14F-4D97-AF65-F5344CB8AC3E}">
        <p14:creationId xmlns:p14="http://schemas.microsoft.com/office/powerpoint/2010/main" val="113077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8</a:t>
            </a:fld>
            <a:endParaRPr lang="en-US" dirty="0"/>
          </a:p>
        </p:txBody>
      </p:sp>
    </p:spTree>
    <p:extLst>
      <p:ext uri="{BB962C8B-B14F-4D97-AF65-F5344CB8AC3E}">
        <p14:creationId xmlns:p14="http://schemas.microsoft.com/office/powerpoint/2010/main" val="177687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Helvetica" pitchFamily="34" charset="0"/>
                <a:ea typeface="+mn-ea"/>
                <a:cs typeface="+mn-cs"/>
              </a:rPr>
              <a:t>This year’s Verizon DBIR has been released, and one of the key findings was that just over two-thirds of data breaches involved credential theft, social engineering (including phishing), or human error. Such results are perhaps not particularly surprising, but it is worth pausing for a moment to notice the connection between human error and the other two categories. </a:t>
            </a:r>
          </a:p>
          <a:p>
            <a:endParaRPr lang="en-US" sz="1200" b="0" i="0" kern="1200" baseline="0" dirty="0">
              <a:solidFill>
                <a:schemeClr val="tx1"/>
              </a:solidFill>
              <a:effectLst/>
              <a:latin typeface="Helvetica" pitchFamily="34" charset="0"/>
              <a:ea typeface="+mn-ea"/>
              <a:cs typeface="+mn-cs"/>
            </a:endParaRPr>
          </a:p>
          <a:p>
            <a:r>
              <a:rPr lang="en-US" sz="1200" b="0" i="0" kern="1200" baseline="0" dirty="0">
                <a:solidFill>
                  <a:schemeClr val="tx1"/>
                </a:solidFill>
                <a:effectLst/>
                <a:latin typeface="Helvetica" pitchFamily="34" charset="0"/>
                <a:ea typeface="+mn-ea"/>
                <a:cs typeface="+mn-cs"/>
              </a:rPr>
              <a:t>While there is more than one way to steal credentials, exploiting poor password hygiene and using social engineering tactics are both common methods, and human error underlies both of them. Social engineering, really, is just a specialized form of human error and having credentials stolen because of poor password practices is often the result of a human’s decision to not comply with a secure password policy. </a:t>
            </a:r>
          </a:p>
          <a:p>
            <a:endParaRPr lang="en-US" sz="1200" b="0" i="0" kern="1200" baseline="0" dirty="0">
              <a:solidFill>
                <a:schemeClr val="tx1"/>
              </a:solidFill>
              <a:effectLst/>
              <a:latin typeface="Helvetica" pitchFamily="34" charset="0"/>
              <a:ea typeface="+mn-ea"/>
              <a:cs typeface="+mn-cs"/>
            </a:endParaRPr>
          </a:p>
          <a:p>
            <a:r>
              <a:rPr lang="en-US" sz="1200" b="0" i="0" kern="1200" baseline="0" dirty="0">
                <a:solidFill>
                  <a:schemeClr val="tx1"/>
                </a:solidFill>
                <a:effectLst/>
                <a:latin typeface="Helvetica" pitchFamily="34" charset="0"/>
                <a:ea typeface="+mn-ea"/>
                <a:cs typeface="+mn-cs"/>
              </a:rPr>
              <a:t>What we see, then, is something of a feedback loop between these various categories.</a:t>
            </a:r>
          </a:p>
          <a:p>
            <a:endParaRPr lang="en-US" sz="1200" b="0" i="0" kern="1200" baseline="0" dirty="0">
              <a:solidFill>
                <a:schemeClr val="tx1"/>
              </a:solidFill>
              <a:effectLst/>
              <a:latin typeface="Helvetica" pitchFamily="34" charset="0"/>
              <a:ea typeface="+mn-ea"/>
              <a:cs typeface="+mn-cs"/>
            </a:endParaRPr>
          </a:p>
          <a:p>
            <a:r>
              <a:rPr lang="en-US" sz="1200" b="0" i="0" kern="1200" baseline="0" dirty="0">
                <a:solidFill>
                  <a:schemeClr val="tx1"/>
                </a:solidFill>
                <a:effectLst/>
                <a:latin typeface="Helvetica" pitchFamily="34" charset="0"/>
                <a:ea typeface="+mn-ea"/>
                <a:cs typeface="+mn-cs"/>
              </a:rPr>
              <a:t>The takeaway? It seems that humans continue to be a cybersecurity weak link, suggesting that one of the best investments you can make to improve your overall security posture is to better train the people using the systems and data you’re trying to protect.</a:t>
            </a:r>
          </a:p>
          <a:p>
            <a:endParaRPr lang="en-US" sz="1200" b="0" i="0" kern="1200" baseline="0" dirty="0">
              <a:solidFill>
                <a:schemeClr val="tx1"/>
              </a:solidFill>
              <a:effectLst/>
              <a:latin typeface="Helvetica" pitchFamily="34" charset="0"/>
              <a:ea typeface="+mn-ea"/>
              <a:cs typeface="+mn-cs"/>
            </a:endParaRPr>
          </a:p>
          <a:p>
            <a:r>
              <a:rPr lang="en-US" sz="1200" b="0" i="0" kern="1200" baseline="0" dirty="0">
                <a:solidFill>
                  <a:schemeClr val="tx1"/>
                </a:solidFill>
                <a:effectLst/>
                <a:latin typeface="Helvetica" pitchFamily="34" charset="0"/>
                <a:ea typeface="+mn-ea"/>
                <a:cs typeface="+mn-cs"/>
              </a:rPr>
              <a:t>Check out the Info-Tech resources provided to help develop your training and awareness program as well as your incident management program for when things go wrong.</a:t>
            </a: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9</a:t>
            </a:fld>
            <a:endParaRPr lang="en-US" dirty="0"/>
          </a:p>
        </p:txBody>
      </p:sp>
    </p:spTree>
    <p:extLst>
      <p:ext uri="{BB962C8B-B14F-4D97-AF65-F5344CB8AC3E}">
        <p14:creationId xmlns:p14="http://schemas.microsoft.com/office/powerpoint/2010/main" val="84111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Helvetica" pitchFamily="34" charset="0"/>
                <a:ea typeface="+mn-ea"/>
                <a:cs typeface="+mn-cs"/>
              </a:rPr>
              <a:t>Research by Cisco Talos shows that popular fingerprint scanning technology can be defeated by lifting actual fingerprints and reproducing them through 3D printers. Trying to compromise biometric fingerprint authentication is not new. Since fingerprint authentication started becoming mainstream, many researchers, curious individuals, hackers, and companies have tried and succeeded in compromising fingerprint authentication.  </a:t>
            </a:r>
          </a:p>
          <a:p>
            <a:endParaRPr lang="en-US" sz="1200" b="0" i="0" u="none" strike="noStrike" kern="1200" dirty="0">
              <a:solidFill>
                <a:schemeClr val="tx1"/>
              </a:solidFill>
              <a:effectLst/>
              <a:latin typeface="Helvetica" pitchFamily="34" charset="0"/>
              <a:ea typeface="+mn-ea"/>
              <a:cs typeface="+mn-cs"/>
            </a:endParaRPr>
          </a:p>
          <a:p>
            <a:r>
              <a:rPr lang="en-US" sz="1200" b="0" i="0" u="none" strike="noStrike" kern="1200" dirty="0">
                <a:solidFill>
                  <a:schemeClr val="tx1"/>
                </a:solidFill>
                <a:effectLst/>
                <a:latin typeface="Helvetica" pitchFamily="34" charset="0"/>
                <a:ea typeface="+mn-ea"/>
                <a:cs typeface="+mn-cs"/>
              </a:rPr>
              <a:t>In reference to the article, t</a:t>
            </a:r>
            <a:r>
              <a:rPr lang="en-US" sz="1200" kern="1200" baseline="0" dirty="0">
                <a:solidFill>
                  <a:schemeClr val="tx1"/>
                </a:solidFill>
                <a:effectLst/>
                <a:latin typeface="Arial" panose="020B0604020202020204" pitchFamily="34" charset="0"/>
                <a:ea typeface="+mn-ea"/>
                <a:cs typeface="Arial" panose="020B0604020202020204" pitchFamily="34" charset="0"/>
              </a:rPr>
              <a:t>his isn't the first time researchers have questioned the effectiveness of biometric authentication. In 2018 researchers at New York and Michigan State Universities developed something called “DeepMasterPrints,” which was AI-created images of fake fingerprints that could fool biometric sensors. But this latest developments speaks to a much broader future threat. It provides a relatively low cost set of tools that anyone can technically develop and produce in their basement. Imagine you’re a little gang of knowledgeable technology thieves, prowling food courts or restaurants or unsecured office buildings, just looking for smartphones to steal.  </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kern="1200" baseline="0" dirty="0">
                <a:solidFill>
                  <a:schemeClr val="tx1"/>
                </a:solidFill>
                <a:effectLst/>
                <a:latin typeface="Arial" panose="020B0604020202020204" pitchFamily="34" charset="0"/>
                <a:ea typeface="+mn-ea"/>
                <a:cs typeface="Arial" panose="020B0604020202020204" pitchFamily="34" charset="0"/>
              </a:rPr>
              <a:t>In yesteryear, smartphone and laptop thieves would steal your device, reinitialize it, and then sell it.  In the future they could steal it, get access to the contents, sell the data contents on the dark web, then sell your phone online, thereby maximizing their ROI. I can just see future business model of “hire-a-hacker” wanted ads on the dark web: something along the lines of “Seeking Smartphone content. For JPMorgan Chase Investment Research employees at New York City HQ – Top Anonymous Bitcoins paid.”</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kern="1200" baseline="0" dirty="0">
                <a:solidFill>
                  <a:schemeClr val="tx1"/>
                </a:solidFill>
                <a:effectLst/>
                <a:latin typeface="Arial" panose="020B0604020202020204" pitchFamily="34" charset="0"/>
                <a:ea typeface="+mn-ea"/>
                <a:cs typeface="Arial" panose="020B0604020202020204" pitchFamily="34" charset="0"/>
              </a:rPr>
              <a:t>Depending on how this exploitation and tactic evolves, here are some personal and business tips from Info-Tech.</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kern="1200" baseline="0" dirty="0">
                <a:solidFill>
                  <a:schemeClr val="tx1"/>
                </a:solidFill>
                <a:effectLst/>
                <a:latin typeface="Arial" panose="020B0604020202020204" pitchFamily="34" charset="0"/>
                <a:ea typeface="+mn-ea"/>
                <a:cs typeface="Arial" panose="020B0604020202020204" pitchFamily="34" charset="0"/>
              </a:rPr>
              <a:t>Device owners have the option to disable fingerprint readers on their devices, but most people will always select convenience over security. So a few things people can do to address the risks are:</a:t>
            </a:r>
          </a:p>
          <a:p>
            <a:pPr marL="171450"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Always know where your device is, especially your smartphone.  </a:t>
            </a:r>
          </a:p>
          <a:p>
            <a:pPr marL="171450"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Be wary of distraction thefts in busy places like restaurants and shopping malls.</a:t>
            </a:r>
          </a:p>
          <a:p>
            <a:pPr marL="171450" indent="-171450">
              <a:buFont typeface="Arial" panose="020B0604020202020204" pitchFamily="34" charset="0"/>
              <a:buChar char="•"/>
            </a:pPr>
            <a:r>
              <a:rPr lang="en-US" sz="1200" kern="1200" baseline="0" dirty="0">
                <a:solidFill>
                  <a:schemeClr val="tx1"/>
                </a:solidFill>
                <a:effectLst/>
                <a:latin typeface="Arial" panose="020B0604020202020204" pitchFamily="34" charset="0"/>
                <a:ea typeface="+mn-ea"/>
                <a:cs typeface="Arial" panose="020B0604020202020204" pitchFamily="34" charset="0"/>
              </a:rPr>
              <a:t>Check if the manufacturer or mobile vendor offers a phone location or remote wipe service.</a:t>
            </a:r>
          </a:p>
          <a:p>
            <a:endParaRPr lang="en-US" sz="1100" kern="1200" baseline="0" dirty="0">
              <a:solidFill>
                <a:schemeClr val="tx1"/>
              </a:solidFill>
              <a:effectLst/>
              <a:latin typeface="Arial" panose="020B0604020202020204" pitchFamily="34" charset="0"/>
              <a:ea typeface="+mn-ea"/>
              <a:cs typeface="Arial" panose="020B0604020202020204" pitchFamily="34" charset="0"/>
            </a:endParaRPr>
          </a:p>
          <a:p>
            <a:r>
              <a:rPr lang="en-US" sz="1100" kern="1200" baseline="0" dirty="0">
                <a:solidFill>
                  <a:schemeClr val="tx1"/>
                </a:solidFill>
                <a:effectLst/>
                <a:latin typeface="Arial" panose="020B0604020202020204" pitchFamily="34" charset="0"/>
                <a:ea typeface="+mn-ea"/>
                <a:cs typeface="Arial" panose="020B0604020202020204" pitchFamily="34" charset="0"/>
              </a:rPr>
              <a:t>For companies that have a corporate mobile device environment, you will likely have some type of mobile device management solution in place. Low-cost “easy to do” recommendations for companies are:</a:t>
            </a:r>
          </a:p>
          <a:p>
            <a:pPr marL="171450" indent="-171450">
              <a:buFont typeface="Arial" panose="020B0604020202020204" pitchFamily="34" charset="0"/>
              <a:buChar char="•"/>
            </a:pPr>
            <a:r>
              <a:rPr lang="en-US" sz="1100" kern="1200" baseline="0" dirty="0">
                <a:solidFill>
                  <a:schemeClr val="tx1"/>
                </a:solidFill>
                <a:effectLst/>
                <a:latin typeface="Arial" panose="020B0604020202020204" pitchFamily="34" charset="0"/>
                <a:ea typeface="+mn-ea"/>
                <a:cs typeface="Arial" panose="020B0604020202020204" pitchFamily="34" charset="0"/>
              </a:rPr>
              <a:t>Review your security awareness program and ensure you have mobility and device usage content.</a:t>
            </a:r>
          </a:p>
          <a:p>
            <a:pPr marL="171450" indent="-171450">
              <a:buFont typeface="Arial" panose="020B0604020202020204" pitchFamily="34" charset="0"/>
              <a:buChar char="•"/>
            </a:pPr>
            <a:r>
              <a:rPr lang="en-US" sz="1100" kern="1200" baseline="0" dirty="0">
                <a:solidFill>
                  <a:schemeClr val="tx1"/>
                </a:solidFill>
                <a:effectLst/>
                <a:latin typeface="Arial" panose="020B0604020202020204" pitchFamily="34" charset="0"/>
                <a:ea typeface="+mn-ea"/>
                <a:cs typeface="Arial" panose="020B0604020202020204" pitchFamily="34" charset="0"/>
              </a:rPr>
              <a:t>Review your incident management processes and documentation.  </a:t>
            </a:r>
          </a:p>
          <a:p>
            <a:endParaRPr lang="en-US" sz="110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dirty="0"/>
          </a:p>
        </p:txBody>
      </p:sp>
    </p:spTree>
    <p:extLst>
      <p:ext uri="{BB962C8B-B14F-4D97-AF65-F5344CB8AC3E}">
        <p14:creationId xmlns:p14="http://schemas.microsoft.com/office/powerpoint/2010/main" val="196834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954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525344"/>
          </a:xfrm>
          <a:prstGeom prst="rect">
            <a:avLst/>
          </a:prstGeom>
          <a:gradFill>
            <a:gsLst>
              <a:gs pos="0">
                <a:schemeClr val="bg1">
                  <a:lumMod val="85000"/>
                  <a:alpha val="74000"/>
                </a:schemeClr>
              </a:gs>
              <a:gs pos="40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6" name="Title Placeholder 1"/>
          <p:cNvSpPr>
            <a:spLocks noGrp="1"/>
          </p:cNvSpPr>
          <p:nvPr>
            <p:ph type="title"/>
          </p:nvPr>
        </p:nvSpPr>
        <p:spPr bwMode="auto">
          <a:xfrm>
            <a:off x="257174" y="255590"/>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 (Arial, Bold, 28pt)</a:t>
            </a:r>
          </a:p>
        </p:txBody>
      </p:sp>
      <p:sp>
        <p:nvSpPr>
          <p:cNvPr id="1027" name="Text Placeholder 2"/>
          <p:cNvSpPr>
            <a:spLocks noGrp="1"/>
          </p:cNvSpPr>
          <p:nvPr>
            <p:ph type="body" idx="1"/>
          </p:nvPr>
        </p:nvSpPr>
        <p:spPr bwMode="auto">
          <a:xfrm>
            <a:off x="257174" y="1600202"/>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Tree>
  </p:cSld>
  <p:clrMap bg1="lt1" tx1="dk1" bg2="lt2" tx2="dk2" accent1="accent1" accent2="accent2" accent3="accent3" accent4="accent4" accent5="accent5" accent6="accent6" hlink="hlink" folHlink="folHlink"/>
  <p:sldLayoutIdLst>
    <p:sldLayoutId id="2147483714" r:id="rId1"/>
    <p:sldLayoutId id="2147483840" r:id="rId2"/>
  </p:sldLayoutIdLst>
  <p:hf hdr="0" ftr="0" dt="0"/>
  <p:txStyles>
    <p:title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3.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searchsecurity.techtarget.com/news/252481331/Researchers-beat-fingerprint-authentication-with-3D-printing-scheme?track=NL-1820&amp;ad=933514&amp;src=933514&amp;asrc=EM_NLN_126238003&amp;utm_medium=EM&amp;utm_source=NLN&amp;utm_campaign=20200415_3D%20printers%20beat%20biometric%20scanners;%20top%20phishing%20brands%20imitated" TargetMode="External"/><Relationship Id="rId4" Type="http://schemas.openxmlformats.org/officeDocument/2006/relationships/hyperlink" Target="https://www.infotech.com/research/ss/develop-and-implement-a-security-incident-management-program" TargetMode="External"/><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jpeg"/><Relationship Id="rId3" Type="http://schemas.openxmlformats.org/officeDocument/2006/relationships/image" Target="../media/image13.jpe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pc.on.ca/wp-content/uploads/Resources/pbd-privacy-and-security-by-design-oracle.pdf" TargetMode="External"/><Relationship Id="rId11" Type="http://schemas.openxmlformats.org/officeDocument/2006/relationships/image" Target="../media/image18.png"/><Relationship Id="rId5" Type="http://schemas.openxmlformats.org/officeDocument/2006/relationships/hyperlink" Target="https://www.businessinsider.com/iot-security-privacy" TargetMode="External"/><Relationship Id="rId10" Type="http://schemas.openxmlformats.org/officeDocument/2006/relationships/image" Target="../media/image17.svg"/><Relationship Id="rId4" Type="http://schemas.openxmlformats.org/officeDocument/2006/relationships/hyperlink" Target="https://www.cpomagazine.com/data-protection/to-protect-privacy-iot-regulations-must-have-consequences/" TargetMode="Externa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3.jpeg"/><Relationship Id="rId7" Type="http://schemas.openxmlformats.org/officeDocument/2006/relationships/hyperlink" Target="https://www.infotech.com/research/ss/develop-and-implement-a-security-incident-management-progra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infotech.com/research/ss/develop-a-security-awareness-and-training-program-that-empowers-end-users" TargetMode="External"/><Relationship Id="rId5" Type="http://schemas.openxmlformats.org/officeDocument/2006/relationships/hyperlink" Target="https://enterprise.verizon.com/resources/reports/dbir/" TargetMode="External"/><Relationship Id="rId10" Type="http://schemas.openxmlformats.org/officeDocument/2006/relationships/image" Target="../media/image24.jpeg"/><Relationship Id="rId4" Type="http://schemas.openxmlformats.org/officeDocument/2006/relationships/hyperlink" Target="https://www.itworldcanada.com/article/three-factors-involved-in-the-bulk-of-data-breaches-verizon/430915" TargetMode="External"/><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067944" y="2744924"/>
            <a:ext cx="3434680" cy="684076"/>
          </a:xfrm>
          <a:prstGeom prst="rect">
            <a:avLst/>
          </a:prstGeom>
        </p:spPr>
      </p:pic>
      <p:sp>
        <p:nvSpPr>
          <p:cNvPr id="5" name="TextBox 4"/>
          <p:cNvSpPr txBox="1"/>
          <p:nvPr/>
        </p:nvSpPr>
        <p:spPr>
          <a:xfrm>
            <a:off x="2339754" y="3681028"/>
            <a:ext cx="5665651" cy="369332"/>
          </a:xfrm>
          <a:prstGeom prst="rect">
            <a:avLst/>
          </a:prstGeom>
          <a:noFill/>
        </p:spPr>
        <p:txBody>
          <a:bodyPr wrap="square" rtlCol="0">
            <a:spAutoFit/>
          </a:bodyPr>
          <a:lstStyle/>
          <a:p>
            <a:pPr algn="ctr"/>
            <a:r>
              <a:rPr lang="en-CA" dirty="0">
                <a:solidFill>
                  <a:srgbClr val="FFFFFF"/>
                </a:solidFill>
                <a:latin typeface="+mj-lt"/>
                <a:ea typeface="Roboto Condensed" charset="0"/>
                <a:cs typeface="Roboto Condensed" charset="0"/>
              </a:rPr>
              <a:t>Welcome to our team</a:t>
            </a:r>
            <a:r>
              <a:rPr lang="en-CA"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75702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4705"/>
            <a:ext cx="9144000" cy="6858000"/>
          </a:xfrm>
          <a:prstGeom prst="rect">
            <a:avLst/>
          </a:prstGeom>
        </p:spPr>
      </p:pic>
      <p:sp>
        <p:nvSpPr>
          <p:cNvPr id="2" name="AutoShape 2" descr="Image result for DNC logo 2018 free"/>
          <p:cNvSpPr>
            <a:spLocks noChangeAspect="1" noChangeArrowheads="1"/>
          </p:cNvSpPr>
          <p:nvPr/>
        </p:nvSpPr>
        <p:spPr bwMode="auto">
          <a:xfrm>
            <a:off x="1190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dirty="0"/>
          </a:p>
        </p:txBody>
      </p:sp>
      <p:sp>
        <p:nvSpPr>
          <p:cNvPr id="4" name="AutoShape 4" descr="Image result for DNC logo 2018 free"/>
          <p:cNvSpPr>
            <a:spLocks noChangeAspect="1" noChangeArrowheads="1"/>
          </p:cNvSpPr>
          <p:nvPr/>
        </p:nvSpPr>
        <p:spPr bwMode="auto">
          <a:xfrm>
            <a:off x="1304925"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dirty="0"/>
          </a:p>
        </p:txBody>
      </p:sp>
      <p:sp>
        <p:nvSpPr>
          <p:cNvPr id="62" name="TextBox 61"/>
          <p:cNvSpPr txBox="1"/>
          <p:nvPr/>
        </p:nvSpPr>
        <p:spPr>
          <a:xfrm>
            <a:off x="3815915" y="1143174"/>
            <a:ext cx="5168909" cy="830997"/>
          </a:xfrm>
          <a:prstGeom prst="rect">
            <a:avLst/>
          </a:prstGeom>
          <a:noFill/>
        </p:spPr>
        <p:txBody>
          <a:bodyPr wrap="square" rtlCol="0">
            <a:spAutoFit/>
          </a:bodyPr>
          <a:lstStyle/>
          <a:p>
            <a:pPr algn="r"/>
            <a:r>
              <a:rPr lang="en-US" sz="2400" b="1" dirty="0">
                <a:solidFill>
                  <a:schemeClr val="bg1"/>
                </a:solidFill>
              </a:rPr>
              <a:t>Defeating fingerprint scanners with 3D printing</a:t>
            </a:r>
          </a:p>
        </p:txBody>
      </p:sp>
      <p:sp>
        <p:nvSpPr>
          <p:cNvPr id="3" name="TextBox 2"/>
          <p:cNvSpPr txBox="1"/>
          <p:nvPr/>
        </p:nvSpPr>
        <p:spPr bwMode="gray">
          <a:xfrm>
            <a:off x="41079" y="2155064"/>
            <a:ext cx="471144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85750" indent="-285750" algn="l" eaLnBrk="1" hangingPunct="1">
              <a:lnSpc>
                <a:spcPct val="90000"/>
              </a:lnSpc>
              <a:buFont typeface="Arial" panose="020B0604020202020204" pitchFamily="34" charset="0"/>
              <a:buChar char="•"/>
            </a:pPr>
            <a:r>
              <a:rPr lang="en-US" sz="1600" dirty="0">
                <a:latin typeface="Arial (body)"/>
              </a:rPr>
              <a:t>Research by Cisco Talos shows fingerprint technology can be defeated by lifting actual fingerprints and reproducing them through 3D printers.</a:t>
            </a:r>
          </a:p>
          <a:p>
            <a:pPr marL="285750" indent="-285750" algn="l" eaLnBrk="1" hangingPunct="1">
              <a:lnSpc>
                <a:spcPct val="90000"/>
              </a:lnSpc>
              <a:buFont typeface="Arial" panose="020B0604020202020204" pitchFamily="34" charset="0"/>
              <a:buChar char="•"/>
            </a:pPr>
            <a:endParaRPr lang="en-US" sz="1600" dirty="0">
              <a:latin typeface="Arial (body)"/>
            </a:endParaRPr>
          </a:p>
          <a:p>
            <a:pPr marL="285750" indent="-285750" algn="l">
              <a:lnSpc>
                <a:spcPct val="90000"/>
              </a:lnSpc>
              <a:buFont typeface="Arial" panose="020B0604020202020204" pitchFamily="34" charset="0"/>
              <a:buChar char="•"/>
            </a:pPr>
            <a:r>
              <a:rPr lang="en-US" sz="1600" dirty="0">
                <a:latin typeface="Arial (body)"/>
              </a:rPr>
              <a:t>Researchers collected actual fingerprints of real people and then created molds of the prints with 3D printers. They had about an 80% success rate while using the fake fingerprints where fingerprint sensors were bypassed at least once.</a:t>
            </a:r>
          </a:p>
          <a:p>
            <a:pPr marL="285750" indent="-285750" algn="l">
              <a:lnSpc>
                <a:spcPct val="90000"/>
              </a:lnSpc>
              <a:buFont typeface="Arial" panose="020B0604020202020204" pitchFamily="34" charset="0"/>
              <a:buChar char="•"/>
            </a:pPr>
            <a:endParaRPr lang="en-US" sz="1600" dirty="0">
              <a:latin typeface="Arial (body)"/>
            </a:endParaRPr>
          </a:p>
          <a:p>
            <a:pPr marL="285750" indent="-285750" algn="l">
              <a:lnSpc>
                <a:spcPct val="90000"/>
              </a:lnSpc>
              <a:buFont typeface="Arial" panose="020B0604020202020204" pitchFamily="34" charset="0"/>
              <a:buChar char="•"/>
            </a:pPr>
            <a:r>
              <a:rPr lang="en-US" sz="1600" dirty="0">
                <a:latin typeface="Arial (body)"/>
              </a:rPr>
              <a:t>In the future, smartphones, laptops, and other biometric devices with fingerprint technologies may become a much larger mainstream threat.  Glass on smartphones provides a perfect medium to capture fingerprints.</a:t>
            </a:r>
          </a:p>
          <a:p>
            <a:pPr marL="285750" indent="-285750" algn="l">
              <a:lnSpc>
                <a:spcPct val="90000"/>
              </a:lnSpc>
              <a:buFont typeface="Arial" panose="020B0604020202020204" pitchFamily="34" charset="0"/>
              <a:buChar char="•"/>
            </a:pPr>
            <a:endParaRPr lang="en-US" sz="1600" dirty="0">
              <a:latin typeface="Arial (body)"/>
            </a:endParaRPr>
          </a:p>
          <a:p>
            <a:pPr marL="285750" indent="-285750" algn="l">
              <a:lnSpc>
                <a:spcPct val="90000"/>
              </a:lnSpc>
              <a:buFont typeface="Arial" panose="020B0604020202020204" pitchFamily="34" charset="0"/>
              <a:buChar char="•"/>
            </a:pPr>
            <a:r>
              <a:rPr lang="en-US" sz="1600" dirty="0">
                <a:latin typeface="Arial (body)"/>
              </a:rPr>
              <a:t>It may be time to review your </a:t>
            </a:r>
            <a:r>
              <a:rPr lang="en-US" sz="1600" dirty="0">
                <a:latin typeface="Arial (body)"/>
                <a:hlinkClick r:id="rId4"/>
              </a:rPr>
              <a:t>incident management response program</a:t>
            </a:r>
            <a:r>
              <a:rPr lang="en-US" sz="1600" dirty="0">
                <a:latin typeface="Arial (body)"/>
              </a:rPr>
              <a:t>.</a:t>
            </a:r>
          </a:p>
        </p:txBody>
      </p:sp>
      <p:sp>
        <p:nvSpPr>
          <p:cNvPr id="10" name="TextBox 9"/>
          <p:cNvSpPr txBox="1"/>
          <p:nvPr/>
        </p:nvSpPr>
        <p:spPr bwMode="gray">
          <a:xfrm>
            <a:off x="7244538" y="6523385"/>
            <a:ext cx="162736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200" b="1"/>
              <a:t>Source:</a:t>
            </a:r>
            <a:r>
              <a:rPr lang="en-US" sz="1200"/>
              <a:t> </a:t>
            </a:r>
            <a:r>
              <a:rPr lang="en-US" sz="1200" dirty="0">
                <a:hlinkClick r:id="rId5"/>
              </a:rPr>
              <a:t>TechTarget</a:t>
            </a:r>
            <a:r>
              <a:rPr lang="en-US" sz="1200" dirty="0"/>
              <a:t>  </a:t>
            </a:r>
            <a:endParaRPr lang="en-CA" sz="1200" dirty="0"/>
          </a:p>
        </p:txBody>
      </p:sp>
      <p:grpSp>
        <p:nvGrpSpPr>
          <p:cNvPr id="15" name="Group 14">
            <a:extLst>
              <a:ext uri="{FF2B5EF4-FFF2-40B4-BE49-F238E27FC236}">
                <a16:creationId xmlns:a16="http://schemas.microsoft.com/office/drawing/2014/main" id="{E4AF3D1A-B65C-434D-8AA5-92D0C8B93D2B}"/>
              </a:ext>
            </a:extLst>
          </p:cNvPr>
          <p:cNvGrpSpPr/>
          <p:nvPr/>
        </p:nvGrpSpPr>
        <p:grpSpPr>
          <a:xfrm>
            <a:off x="-508" y="-4705"/>
            <a:ext cx="3470265" cy="1249801"/>
            <a:chOff x="0" y="-4705"/>
            <a:chExt cx="3470265" cy="1249801"/>
          </a:xfrm>
        </p:grpSpPr>
        <p:sp>
          <p:nvSpPr>
            <p:cNvPr id="16" name="Rectangle 15">
              <a:extLst>
                <a:ext uri="{FF2B5EF4-FFF2-40B4-BE49-F238E27FC236}">
                  <a16:creationId xmlns:a16="http://schemas.microsoft.com/office/drawing/2014/main" id="{2DCA088D-BC26-43D0-AD59-D0135AE21539}"/>
                </a:ext>
              </a:extLst>
            </p:cNvPr>
            <p:cNvSpPr/>
            <p:nvPr/>
          </p:nvSpPr>
          <p:spPr>
            <a:xfrm>
              <a:off x="0" y="-4705"/>
              <a:ext cx="3461835" cy="1249801"/>
            </a:xfrm>
            <a:prstGeom prst="rect">
              <a:avLst/>
            </a:prstGeom>
            <a:solidFill>
              <a:schemeClr val="bg2">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itle 2">
              <a:extLst>
                <a:ext uri="{FF2B5EF4-FFF2-40B4-BE49-F238E27FC236}">
                  <a16:creationId xmlns:a16="http://schemas.microsoft.com/office/drawing/2014/main" id="{78203F74-126B-44FB-A651-7A80305906EB}"/>
                </a:ext>
              </a:extLst>
            </p:cNvPr>
            <p:cNvSpPr txBox="1">
              <a:spLocks/>
            </p:cNvSpPr>
            <p:nvPr/>
          </p:nvSpPr>
          <p:spPr>
            <a:xfrm>
              <a:off x="1016034" y="287105"/>
              <a:ext cx="2454231"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a:solidFill>
                    <a:schemeClr val="accent1"/>
                  </a:solidFill>
                  <a:latin typeface="+mn-lt"/>
                  <a:ea typeface="Roboto Condensed" charset="0"/>
                  <a:cs typeface="Roboto Condensed" charset="0"/>
                </a:rPr>
                <a:t>William Wong</a:t>
              </a:r>
              <a:br>
                <a:rPr lang="en-CA" sz="2000" b="1" dirty="0">
                  <a:solidFill>
                    <a:schemeClr val="accent1"/>
                  </a:solidFill>
                  <a:latin typeface="+mn-lt"/>
                  <a:ea typeface="Roboto Condensed" charset="0"/>
                  <a:cs typeface="Roboto Condensed" charset="0"/>
                </a:rPr>
              </a:br>
              <a:r>
                <a:rPr lang="en-CA" sz="1400" dirty="0">
                  <a:solidFill>
                    <a:schemeClr val="accent1"/>
                  </a:solidFill>
                  <a:ea typeface="Roboto Condensed" charset="0"/>
                  <a:cs typeface="Roboto Condensed" charset="0"/>
                </a:rPr>
                <a:t>Principal Research Advisor</a:t>
              </a:r>
            </a:p>
          </p:txBody>
        </p:sp>
      </p:grpSp>
      <p:pic>
        <p:nvPicPr>
          <p:cNvPr id="8" name="Picture 7">
            <a:extLst>
              <a:ext uri="{FF2B5EF4-FFF2-40B4-BE49-F238E27FC236}">
                <a16:creationId xmlns:a16="http://schemas.microsoft.com/office/drawing/2014/main" id="{2FA4C7D0-5B97-4722-BD6F-8D9A1F005338}"/>
              </a:ext>
            </a:extLst>
          </p:cNvPr>
          <p:cNvPicPr>
            <a:picLocks/>
          </p:cNvPicPr>
          <p:nvPr/>
        </p:nvPicPr>
        <p:blipFill>
          <a:blip r:embed="rId6"/>
          <a:stretch>
            <a:fillRect/>
          </a:stretch>
        </p:blipFill>
        <p:spPr>
          <a:xfrm>
            <a:off x="136404" y="184595"/>
            <a:ext cx="871200" cy="871200"/>
          </a:xfrm>
          <a:prstGeom prst="ellipse">
            <a:avLst/>
          </a:prstGeom>
        </p:spPr>
      </p:pic>
      <p:sp>
        <p:nvSpPr>
          <p:cNvPr id="21" name="Equals 20">
            <a:extLst>
              <a:ext uri="{FF2B5EF4-FFF2-40B4-BE49-F238E27FC236}">
                <a16:creationId xmlns:a16="http://schemas.microsoft.com/office/drawing/2014/main" id="{AC1E3DC5-AE4E-43F8-966B-603DEEF2BCD7}"/>
              </a:ext>
            </a:extLst>
          </p:cNvPr>
          <p:cNvSpPr/>
          <p:nvPr/>
        </p:nvSpPr>
        <p:spPr>
          <a:xfrm>
            <a:off x="6633229" y="4139422"/>
            <a:ext cx="486054" cy="3960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Plus Sign 13">
            <a:extLst>
              <a:ext uri="{FF2B5EF4-FFF2-40B4-BE49-F238E27FC236}">
                <a16:creationId xmlns:a16="http://schemas.microsoft.com/office/drawing/2014/main" id="{1C65A978-690C-479B-9F8B-286A0469A784}"/>
              </a:ext>
            </a:extLst>
          </p:cNvPr>
          <p:cNvSpPr/>
          <p:nvPr/>
        </p:nvSpPr>
        <p:spPr>
          <a:xfrm>
            <a:off x="6678234" y="2709667"/>
            <a:ext cx="396044" cy="3960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a:extLst>
              <a:ext uri="{FF2B5EF4-FFF2-40B4-BE49-F238E27FC236}">
                <a16:creationId xmlns:a16="http://schemas.microsoft.com/office/drawing/2014/main" id="{8A4C39E0-D393-4F98-8837-DE6EFA4CE380}"/>
              </a:ext>
            </a:extLst>
          </p:cNvPr>
          <p:cNvSpPr txBox="1"/>
          <p:nvPr/>
        </p:nvSpPr>
        <p:spPr bwMode="gray">
          <a:xfrm>
            <a:off x="7134263" y="5342649"/>
            <a:ext cx="1736374"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eaLnBrk="1" hangingPunct="1">
              <a:lnSpc>
                <a:spcPct val="85000"/>
              </a:lnSpc>
            </a:pPr>
            <a:r>
              <a:rPr lang="en-US" b="1" dirty="0">
                <a:solidFill>
                  <a:srgbClr val="FF0000"/>
                </a:solidFill>
              </a:rPr>
              <a:t>Compromised</a:t>
            </a:r>
          </a:p>
          <a:p>
            <a:pPr eaLnBrk="1" hangingPunct="1">
              <a:lnSpc>
                <a:spcPct val="85000"/>
              </a:lnSpc>
            </a:pPr>
            <a:r>
              <a:rPr lang="en-US" b="1" dirty="0">
                <a:solidFill>
                  <a:srgbClr val="FF0000"/>
                </a:solidFill>
              </a:rPr>
              <a:t>Access</a:t>
            </a:r>
            <a:endParaRPr lang="en-CA" b="1" dirty="0">
              <a:solidFill>
                <a:srgbClr val="FF0000"/>
              </a:solidFill>
            </a:endParaRPr>
          </a:p>
        </p:txBody>
      </p:sp>
      <p:sp>
        <p:nvSpPr>
          <p:cNvPr id="27" name="Rectangle: Rounded Corners 26">
            <a:extLst>
              <a:ext uri="{FF2B5EF4-FFF2-40B4-BE49-F238E27FC236}">
                <a16:creationId xmlns:a16="http://schemas.microsoft.com/office/drawing/2014/main" id="{E277B92E-AFE4-42A0-9D27-D0480C3FDC3F}"/>
              </a:ext>
            </a:extLst>
          </p:cNvPr>
          <p:cNvSpPr/>
          <p:nvPr/>
        </p:nvSpPr>
        <p:spPr>
          <a:xfrm>
            <a:off x="4788024" y="4725144"/>
            <a:ext cx="4176464" cy="15385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 name="Picture 4">
            <a:extLst>
              <a:ext uri="{FF2B5EF4-FFF2-40B4-BE49-F238E27FC236}">
                <a16:creationId xmlns:a16="http://schemas.microsoft.com/office/drawing/2014/main" id="{5BD6B7EF-3049-48FD-AA9A-FE3A48E65D2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35026" y="2384884"/>
            <a:ext cx="1726808" cy="1152000"/>
          </a:xfrm>
          <a:prstGeom prst="rect">
            <a:avLst/>
          </a:prstGeom>
        </p:spPr>
      </p:pic>
      <p:pic>
        <p:nvPicPr>
          <p:cNvPr id="7" name="Picture 6">
            <a:extLst>
              <a:ext uri="{FF2B5EF4-FFF2-40B4-BE49-F238E27FC236}">
                <a16:creationId xmlns:a16="http://schemas.microsoft.com/office/drawing/2014/main" id="{44642321-08A6-472B-9A19-9CB45810D89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119283" y="2384884"/>
            <a:ext cx="1726806" cy="1152000"/>
          </a:xfrm>
          <a:prstGeom prst="rect">
            <a:avLst/>
          </a:prstGeom>
        </p:spPr>
      </p:pic>
      <p:pic>
        <p:nvPicPr>
          <p:cNvPr id="13" name="Picture 12">
            <a:extLst>
              <a:ext uri="{FF2B5EF4-FFF2-40B4-BE49-F238E27FC236}">
                <a16:creationId xmlns:a16="http://schemas.microsoft.com/office/drawing/2014/main" id="{2A9ED8FD-D2D3-4CCA-B170-C3F2CA75750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013574" y="4937008"/>
            <a:ext cx="1780769" cy="1188000"/>
          </a:xfrm>
          <a:prstGeom prst="rect">
            <a:avLst/>
          </a:prstGeom>
        </p:spPr>
      </p:pic>
      <p:sp>
        <p:nvSpPr>
          <p:cNvPr id="32" name="Rectangle: Rounded Corners 31">
            <a:extLst>
              <a:ext uri="{FF2B5EF4-FFF2-40B4-BE49-F238E27FC236}">
                <a16:creationId xmlns:a16="http://schemas.microsoft.com/office/drawing/2014/main" id="{20F817F8-129E-4C61-8EA9-4EA907DC6BED}"/>
              </a:ext>
            </a:extLst>
          </p:cNvPr>
          <p:cNvSpPr/>
          <p:nvPr/>
        </p:nvSpPr>
        <p:spPr>
          <a:xfrm>
            <a:off x="4788024" y="2214457"/>
            <a:ext cx="4176464" cy="15385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8633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 y="1"/>
            <a:ext cx="9144507" cy="6858380"/>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3140844" y="2856063"/>
            <a:ext cx="1807381" cy="359971"/>
          </a:xfrm>
          <a:prstGeom prst="rect">
            <a:avLst/>
          </a:prstGeom>
        </p:spPr>
      </p:pic>
      <p:sp>
        <p:nvSpPr>
          <p:cNvPr id="5" name="TextBox 4"/>
          <p:cNvSpPr txBox="1"/>
          <p:nvPr/>
        </p:nvSpPr>
        <p:spPr>
          <a:xfrm>
            <a:off x="5877144" y="3032957"/>
            <a:ext cx="2079232" cy="307777"/>
          </a:xfrm>
          <a:prstGeom prst="rect">
            <a:avLst/>
          </a:prstGeom>
          <a:noFill/>
        </p:spPr>
        <p:txBody>
          <a:bodyPr wrap="square" rtlCol="0">
            <a:spAutoFit/>
          </a:bodyPr>
          <a:lstStyle/>
          <a:p>
            <a:pPr algn="ctr"/>
            <a:r>
              <a:rPr lang="en-CA" sz="1400" dirty="0">
                <a:solidFill>
                  <a:srgbClr val="FFFFFF"/>
                </a:solidFill>
                <a:latin typeface="+mj-lt"/>
                <a:ea typeface="Roboto Condensed" charset="0"/>
                <a:cs typeface="Roboto Condensed" charset="0"/>
              </a:rPr>
              <a:t>Welcome to our team</a:t>
            </a:r>
            <a:r>
              <a:rPr lang="en-CA" sz="1400"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419872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 y="0"/>
            <a:ext cx="9152884" cy="6858000"/>
          </a:xfrm>
          <a:prstGeom prst="rect">
            <a:avLst/>
          </a:prstGeom>
        </p:spPr>
      </p:pic>
      <p:sp>
        <p:nvSpPr>
          <p:cNvPr id="5" name="TextBox 4"/>
          <p:cNvSpPr txBox="1"/>
          <p:nvPr/>
        </p:nvSpPr>
        <p:spPr>
          <a:xfrm>
            <a:off x="215520" y="2600912"/>
            <a:ext cx="6732241" cy="830997"/>
          </a:xfrm>
          <a:prstGeom prst="rect">
            <a:avLst/>
          </a:prstGeom>
          <a:noFill/>
          <a:effectLst>
            <a:softEdge rad="127000"/>
          </a:effectLst>
        </p:spPr>
        <p:txBody>
          <a:bodyPr wrap="square" rtlCol="0">
            <a:spAutoFit/>
          </a:bodyPr>
          <a:lstStyle/>
          <a:p>
            <a:pPr algn="r"/>
            <a:r>
              <a:rPr lang="en-US" sz="3200" b="1" dirty="0">
                <a:solidFill>
                  <a:srgbClr val="FFFFFF">
                    <a:alpha val="95000"/>
                  </a:srgbClr>
                </a:solidFill>
                <a:effectLst>
                  <a:glow rad="12700">
                    <a:srgbClr val="243F54">
                      <a:alpha val="40000"/>
                    </a:srgbClr>
                  </a:glow>
                </a:effectLst>
                <a:latin typeface="+mn-lt"/>
                <a:ea typeface="Montserrat Black" charset="0"/>
                <a:cs typeface="Montserrat Black" charset="0"/>
              </a:rPr>
              <a:t>Threat Landscape Briefing</a:t>
            </a:r>
            <a:br>
              <a:rPr lang="en-US" sz="4400" b="1" dirty="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br>
            <a:r>
              <a:rPr lang="en-US" sz="1600" dirty="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t>June 2020</a:t>
            </a:r>
            <a:endParaRPr lang="en-US" sz="1600" dirty="0">
              <a:solidFill>
                <a:srgbClr val="FFFFFF">
                  <a:alpha val="95000"/>
                </a:srgbClr>
              </a:solidFill>
              <a:effectLst>
                <a:glow rad="12700">
                  <a:srgbClr val="243F54">
                    <a:alpha val="40000"/>
                  </a:srgbClr>
                </a:glow>
              </a:effectLst>
              <a:latin typeface="+mn-lt"/>
              <a:ea typeface="Montserrat Light" charset="0"/>
              <a:cs typeface="Montserrat Light" charset="0"/>
            </a:endParaRPr>
          </a:p>
        </p:txBody>
      </p:sp>
      <p:pic>
        <p:nvPicPr>
          <p:cNvPr id="2" name="Picture 1"/>
          <p:cNvPicPr>
            <a:picLocks noChangeAspect="1"/>
          </p:cNvPicPr>
          <p:nvPr/>
        </p:nvPicPr>
        <p:blipFill>
          <a:blip r:embed="rId4"/>
          <a:stretch>
            <a:fillRect/>
          </a:stretch>
        </p:blipFill>
        <p:spPr>
          <a:xfrm>
            <a:off x="7632340" y="80628"/>
            <a:ext cx="1329043" cy="469433"/>
          </a:xfrm>
          <a:prstGeom prst="rect">
            <a:avLst/>
          </a:prstGeom>
        </p:spPr>
      </p:pic>
    </p:spTree>
    <p:extLst>
      <p:ext uri="{BB962C8B-B14F-4D97-AF65-F5344CB8AC3E}">
        <p14:creationId xmlns:p14="http://schemas.microsoft.com/office/powerpoint/2010/main" val="37065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66240"/>
          </a:xfrm>
          <a:prstGeom prst="rect">
            <a:avLst/>
          </a:prstGeom>
        </p:spPr>
      </p:pic>
      <p:sp>
        <p:nvSpPr>
          <p:cNvPr id="42" name="TextBox 41"/>
          <p:cNvSpPr txBox="1"/>
          <p:nvPr/>
        </p:nvSpPr>
        <p:spPr>
          <a:xfrm>
            <a:off x="-1" y="1448652"/>
            <a:ext cx="2051721" cy="461665"/>
          </a:xfrm>
          <a:prstGeom prst="rect">
            <a:avLst/>
          </a:prstGeom>
          <a:noFill/>
        </p:spPr>
        <p:txBody>
          <a:bodyPr wrap="square" rtlCol="0">
            <a:spAutoFit/>
          </a:bodyPr>
          <a:lstStyle/>
          <a:p>
            <a:pPr defTabSz="403433"/>
            <a:r>
              <a:rPr lang="en-US" sz="2400" b="1" dirty="0">
                <a:solidFill>
                  <a:schemeClr val="bg1"/>
                </a:solidFill>
                <a:latin typeface="+mj-lt"/>
                <a:ea typeface="Roboto Condensed" charset="0"/>
                <a:cs typeface="Roboto Condensed" charset="0"/>
              </a:rPr>
              <a:t>Topics</a:t>
            </a:r>
          </a:p>
        </p:txBody>
      </p:sp>
      <p:sp>
        <p:nvSpPr>
          <p:cNvPr id="22" name="TextBox 21"/>
          <p:cNvSpPr txBox="1"/>
          <p:nvPr/>
        </p:nvSpPr>
        <p:spPr>
          <a:xfrm>
            <a:off x="6336198" y="332658"/>
            <a:ext cx="2363813" cy="480131"/>
          </a:xfrm>
          <a:prstGeom prst="rect">
            <a:avLst/>
          </a:prstGeom>
          <a:noFill/>
        </p:spPr>
        <p:txBody>
          <a:bodyPr wrap="square" rtlCol="0">
            <a:spAutoFit/>
          </a:bodyPr>
          <a:lstStyle/>
          <a:p>
            <a:pPr marL="534988" algn="r">
              <a:lnSpc>
                <a:spcPct val="90000"/>
              </a:lnSpc>
              <a:spcAft>
                <a:spcPts val="300"/>
              </a:spcAft>
            </a:pPr>
            <a:r>
              <a:rPr lang="en-CA" sz="2800" b="1" dirty="0">
                <a:solidFill>
                  <a:schemeClr val="bg1"/>
                </a:solidFill>
                <a:latin typeface="+mn-lt"/>
                <a:ea typeface="Montserrat Black" charset="0"/>
                <a:cs typeface="Montserrat Black" charset="0"/>
              </a:rPr>
              <a:t>Agenda</a:t>
            </a:r>
            <a:endParaRPr lang="en-CA" sz="2800" b="1" spc="300" dirty="0">
              <a:solidFill>
                <a:schemeClr val="bg1"/>
              </a:solidFill>
              <a:latin typeface="+mn-lt"/>
              <a:ea typeface="Montserrat Black" charset="0"/>
              <a:cs typeface="Montserrat Black" charset="0"/>
            </a:endParaRPr>
          </a:p>
        </p:txBody>
      </p:sp>
      <p:sp>
        <p:nvSpPr>
          <p:cNvPr id="23" name="object 3"/>
          <p:cNvSpPr txBox="1"/>
          <p:nvPr/>
        </p:nvSpPr>
        <p:spPr>
          <a:xfrm>
            <a:off x="539552" y="2204864"/>
            <a:ext cx="4644516" cy="4535601"/>
          </a:xfrm>
          <a:prstGeom prst="rect">
            <a:avLst/>
          </a:prstGeom>
        </p:spPr>
        <p:txBody>
          <a:bodyPr vert="horz" wrap="square" lIns="0" tIns="0" rIns="0" bIns="0" rtlCol="0">
            <a:spAutoFit/>
          </a:bodyPr>
          <a:lstStyle/>
          <a:p>
            <a:pPr marL="11206" marR="186028" algn="l" defTabSz="403433">
              <a:lnSpc>
                <a:spcPct val="104200"/>
              </a:lnSpc>
              <a:spcAft>
                <a:spcPts val="1200"/>
              </a:spcAft>
            </a:pPr>
            <a:r>
              <a:rPr lang="en-US" b="1" spc="-9" dirty="0">
                <a:solidFill>
                  <a:srgbClr val="0070C0"/>
                </a:solidFill>
                <a:latin typeface="+mj-lt"/>
                <a:ea typeface="Roboto Condensed" charset="0"/>
                <a:cs typeface="Roboto Condensed" charset="0"/>
              </a:rPr>
              <a:t>Introduction</a:t>
            </a:r>
            <a:endParaRPr lang="en-US" b="1" dirty="0">
              <a:solidFill>
                <a:srgbClr val="0070C0"/>
              </a:solidFill>
              <a:latin typeface="+mj-lt"/>
              <a:ea typeface="Roboto Condensed" charset="0"/>
              <a:cs typeface="Roboto Condensed" charset="0"/>
            </a:endParaRPr>
          </a:p>
          <a:p>
            <a:pPr marL="11206" marR="186028" algn="l" defTabSz="403433">
              <a:lnSpc>
                <a:spcPct val="104200"/>
              </a:lnSpc>
              <a:spcBef>
                <a:spcPts val="600"/>
              </a:spcBef>
            </a:pPr>
            <a:r>
              <a:rPr lang="en-CA" b="1" spc="-4" dirty="0">
                <a:solidFill>
                  <a:srgbClr val="0070C0"/>
                </a:solidFill>
                <a:latin typeface="+mj-lt"/>
                <a:ea typeface="Roboto Condensed" charset="0"/>
                <a:cs typeface="Roboto Condensed" charset="0"/>
              </a:rPr>
              <a:t>Cybersecurity</a:t>
            </a:r>
          </a:p>
          <a:p>
            <a:pPr marL="538163" marR="186028" lvl="1" algn="l" defTabSz="403433">
              <a:lnSpc>
                <a:spcPct val="104200"/>
              </a:lnSpc>
              <a:spcAft>
                <a:spcPts val="600"/>
              </a:spcAft>
            </a:pPr>
            <a:r>
              <a:rPr lang="en-US" sz="1600" dirty="0"/>
              <a:t>How COVID-19 has impacted cybersecurity teams</a:t>
            </a:r>
          </a:p>
          <a:p>
            <a:pPr marL="538163" marR="186028" lvl="1" algn="l" defTabSz="403433"/>
            <a:endParaRPr lang="en-US" sz="1600" dirty="0"/>
          </a:p>
          <a:p>
            <a:pPr marL="11206" marR="186028" algn="l" defTabSz="403433">
              <a:lnSpc>
                <a:spcPct val="104200"/>
              </a:lnSpc>
              <a:spcBef>
                <a:spcPts val="0"/>
              </a:spcBef>
            </a:pPr>
            <a:r>
              <a:rPr lang="en-CA" b="1" spc="-4" dirty="0">
                <a:solidFill>
                  <a:srgbClr val="0070C0"/>
                </a:solidFill>
                <a:latin typeface="+mj-lt"/>
                <a:ea typeface="Roboto Condensed" charset="0"/>
              </a:rPr>
              <a:t>Regulatory, Compliance, and Legal</a:t>
            </a:r>
          </a:p>
          <a:p>
            <a:pPr marL="538163" marR="186028" lvl="1" algn="l" defTabSz="403433">
              <a:lnSpc>
                <a:spcPct val="104200"/>
              </a:lnSpc>
              <a:spcAft>
                <a:spcPts val="600"/>
              </a:spcAft>
            </a:pPr>
            <a:r>
              <a:rPr lang="en-US" sz="1600" dirty="0"/>
              <a:t>Privacy in the realm of IoT: A new layer probed by the pandemic</a:t>
            </a:r>
          </a:p>
          <a:p>
            <a:pPr marL="538163" marR="186028" lvl="1" algn="l" defTabSz="403433">
              <a:lnSpc>
                <a:spcPct val="104200"/>
              </a:lnSpc>
              <a:spcAft>
                <a:spcPts val="600"/>
              </a:spcAft>
            </a:pPr>
            <a:endParaRPr lang="en-CA" sz="1600" dirty="0"/>
          </a:p>
          <a:p>
            <a:pPr marL="11206" marR="186028" algn="l" defTabSz="403433">
              <a:lnSpc>
                <a:spcPct val="104200"/>
              </a:lnSpc>
              <a:spcBef>
                <a:spcPts val="0"/>
              </a:spcBef>
            </a:pPr>
            <a:r>
              <a:rPr lang="en-CA" b="1" spc="-4" dirty="0">
                <a:solidFill>
                  <a:srgbClr val="0070C0"/>
                </a:solidFill>
                <a:latin typeface="+mj-lt"/>
                <a:ea typeface="Roboto Condensed" charset="0"/>
              </a:rPr>
              <a:t>Exploitation and Tactics</a:t>
            </a:r>
          </a:p>
          <a:p>
            <a:pPr marL="538163" lvl="1" algn="l"/>
            <a:r>
              <a:rPr lang="en-US" sz="1600" dirty="0"/>
              <a:t>Humans continue to be the weak link in data breaches</a:t>
            </a:r>
          </a:p>
          <a:p>
            <a:pPr marL="538163" lvl="1" algn="l"/>
            <a:endParaRPr lang="en-US" sz="1600" dirty="0"/>
          </a:p>
          <a:p>
            <a:pPr marL="538163" lvl="1" algn="l"/>
            <a:r>
              <a:rPr lang="en-US" sz="1600" dirty="0"/>
              <a:t>Defeating fingerprint scanners with </a:t>
            </a:r>
          </a:p>
          <a:p>
            <a:pPr marL="538163" lvl="1" algn="l"/>
            <a:r>
              <a:rPr lang="en-US" sz="1600" dirty="0"/>
              <a:t>3D printing</a:t>
            </a:r>
          </a:p>
        </p:txBody>
      </p:sp>
      <p:pic>
        <p:nvPicPr>
          <p:cNvPr id="7" name="Picture 6">
            <a:extLst>
              <a:ext uri="{FF2B5EF4-FFF2-40B4-BE49-F238E27FC236}">
                <a16:creationId xmlns:a16="http://schemas.microsoft.com/office/drawing/2014/main" id="{01605EE5-E81A-401B-AC59-23C063727DD5}"/>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536283" y="3036608"/>
            <a:ext cx="464400" cy="464400"/>
          </a:xfrm>
          <a:prstGeom prst="ellipse">
            <a:avLst/>
          </a:prstGeom>
        </p:spPr>
      </p:pic>
      <p:pic>
        <p:nvPicPr>
          <p:cNvPr id="15" name="Picture 14">
            <a:extLst>
              <a:ext uri="{FF2B5EF4-FFF2-40B4-BE49-F238E27FC236}">
                <a16:creationId xmlns:a16="http://schemas.microsoft.com/office/drawing/2014/main" id="{B6A7A0E1-83F7-46DA-B9EF-6B6C27D6DA2A}"/>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539552" y="6062768"/>
            <a:ext cx="464400" cy="464400"/>
          </a:xfrm>
          <a:prstGeom prst="ellipse">
            <a:avLst/>
          </a:prstGeom>
          <a:ln w="63500" cap="rnd">
            <a:noFill/>
          </a:ln>
          <a:effectLst>
            <a:outerShdw blurRad="381000" dist="292100" dir="5400000" sx="-80000" sy="-18000" rotWithShape="0">
              <a:srgbClr val="000000">
                <a:alpha val="22000"/>
              </a:srgbClr>
            </a:outerShdw>
          </a:effectLst>
        </p:spPr>
      </p:pic>
      <p:pic>
        <p:nvPicPr>
          <p:cNvPr id="16" name="Picture 15">
            <a:extLst>
              <a:ext uri="{FF2B5EF4-FFF2-40B4-BE49-F238E27FC236}">
                <a16:creationId xmlns:a16="http://schemas.microsoft.com/office/drawing/2014/main" id="{AD6591E8-277D-457C-91A1-B4D24377B7F2}"/>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545892" y="5323442"/>
            <a:ext cx="464400" cy="464400"/>
          </a:xfrm>
          <a:prstGeom prst="ellipse">
            <a:avLst/>
          </a:prstGeom>
          <a:ln w="63500" cap="rnd">
            <a:noFill/>
          </a:ln>
          <a:effectLst>
            <a:outerShdw blurRad="381000" dist="292100" dir="5400000" sx="-80000" sy="-18000" rotWithShape="0">
              <a:srgbClr val="000000">
                <a:alpha val="22000"/>
              </a:srgbClr>
            </a:outerShdw>
          </a:effectLst>
        </p:spPr>
      </p:pic>
      <p:pic>
        <p:nvPicPr>
          <p:cNvPr id="10" name="Picture 9">
            <a:extLst>
              <a:ext uri="{FF2B5EF4-FFF2-40B4-BE49-F238E27FC236}">
                <a16:creationId xmlns:a16="http://schemas.microsoft.com/office/drawing/2014/main" id="{61DE532F-DF85-473A-BBC1-2E6BF3DCBA94}"/>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539552" y="4152732"/>
            <a:ext cx="464400" cy="464400"/>
          </a:xfrm>
          <a:prstGeom prst="ellipse">
            <a:avLst/>
          </a:prstGeom>
          <a:ln w="63500" cap="rnd">
            <a:noFill/>
          </a:ln>
          <a:effectLst>
            <a:outerShdw blurRad="381000" dist="292100" dir="5400000" sx="-80000" sy="-18000" rotWithShape="0">
              <a:srgbClr val="000000">
                <a:alpha val="22000"/>
              </a:srgbClr>
            </a:outerShdw>
          </a:effectLst>
        </p:spPr>
      </p:pic>
    </p:spTree>
    <p:extLst>
      <p:ext uri="{BB962C8B-B14F-4D97-AF65-F5344CB8AC3E}">
        <p14:creationId xmlns:p14="http://schemas.microsoft.com/office/powerpoint/2010/main" val="240841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599892" y="2106112"/>
            <a:ext cx="5184576" cy="646331"/>
          </a:xfrm>
          <a:prstGeom prst="rect">
            <a:avLst/>
          </a:prstGeom>
          <a:noFill/>
        </p:spPr>
        <p:txBody>
          <a:bodyPr wrap="square" rtlCol="0">
            <a:spAutoFit/>
          </a:bodyPr>
          <a:lstStyle/>
          <a:p>
            <a:pPr algn="l"/>
            <a:r>
              <a:rPr lang="en-CA" sz="3600" b="1" dirty="0">
                <a:solidFill>
                  <a:schemeClr val="accent1"/>
                </a:solidFill>
                <a:latin typeface="+mn-lt"/>
                <a:ea typeface="Montserrat Black" charset="0"/>
                <a:cs typeface="Montserrat Black" charset="0"/>
              </a:rPr>
              <a:t>Cybersecurity</a:t>
            </a:r>
            <a:endParaRPr lang="en-US" sz="3600" b="1" dirty="0">
              <a:solidFill>
                <a:schemeClr val="accent1"/>
              </a:solidFill>
              <a:latin typeface="+mn-lt"/>
              <a:ea typeface="Montserrat Black" charset="0"/>
              <a:cs typeface="Montserrat Black" charset="0"/>
            </a:endParaRPr>
          </a:p>
        </p:txBody>
      </p:sp>
      <p:sp>
        <p:nvSpPr>
          <p:cNvPr id="5" name="Text Placeholder 11"/>
          <p:cNvSpPr txBox="1">
            <a:spLocks/>
          </p:cNvSpPr>
          <p:nvPr/>
        </p:nvSpPr>
        <p:spPr bwMode="auto">
          <a:xfrm>
            <a:off x="3599892" y="2897560"/>
            <a:ext cx="5544108"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1800" b="1" dirty="0">
                <a:solidFill>
                  <a:srgbClr val="0070C0"/>
                </a:solidFill>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Security Officers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Business/Data Owners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Legal, Human Resources, and Public Relations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Vulnerability Management</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Incident Responders, Security Operations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Professionals</a:t>
            </a:r>
          </a:p>
          <a:p>
            <a:endParaRPr lang="en-CA" dirty="0"/>
          </a:p>
        </p:txBody>
      </p:sp>
      <p:sp>
        <p:nvSpPr>
          <p:cNvPr id="6" name="Text Placeholder 10"/>
          <p:cNvSpPr txBox="1">
            <a:spLocks/>
          </p:cNvSpPr>
          <p:nvPr/>
        </p:nvSpPr>
        <p:spPr bwMode="auto">
          <a:xfrm>
            <a:off x="107504" y="512676"/>
            <a:ext cx="2809484" cy="1404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1400" i="1" dirty="0">
                <a:solidFill>
                  <a:schemeClr val="bg1"/>
                </a:solidFill>
                <a:ea typeface="Montserrat Light" charset="0"/>
                <a:cs typeface="Montserrat Light" charset="0"/>
              </a:rPr>
              <a:t>High-level topics such as threat trends, data breaches, control strategies, and exposure to vulnerabilities that act to broaden your understanding of the cybersecurity impact to business.</a:t>
            </a:r>
          </a:p>
        </p:txBody>
      </p:sp>
    </p:spTree>
    <p:extLst>
      <p:ext uri="{BB962C8B-B14F-4D97-AF65-F5344CB8AC3E}">
        <p14:creationId xmlns:p14="http://schemas.microsoft.com/office/powerpoint/2010/main" val="277206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134471" y="2498295"/>
            <a:ext cx="8875059" cy="4027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endParaRPr lang="en-CA" sz="1747" dirty="0">
              <a:solidFill>
                <a:srgbClr val="FFFFFF"/>
              </a:solidFill>
            </a:endParaRPr>
          </a:p>
        </p:txBody>
      </p:sp>
      <p:sp>
        <p:nvSpPr>
          <p:cNvPr id="11" name="TextBox 10"/>
          <p:cNvSpPr txBox="1"/>
          <p:nvPr/>
        </p:nvSpPr>
        <p:spPr>
          <a:xfrm>
            <a:off x="258684" y="2662437"/>
            <a:ext cx="2765144" cy="3693319"/>
          </a:xfrm>
          <a:prstGeom prst="rect">
            <a:avLst/>
          </a:prstGeom>
          <a:noFill/>
        </p:spPr>
        <p:txBody>
          <a:bodyPr wrap="square" lIns="0" rtlCol="0">
            <a:spAutoFit/>
          </a:bodyPr>
          <a:lstStyle/>
          <a:p>
            <a:pPr marL="171450" indent="-171450" algn="l" defTabSz="887553">
              <a:spcAft>
                <a:spcPts val="1165"/>
              </a:spcAft>
              <a:buFont typeface="Arial" panose="020B0604020202020204" pitchFamily="34" charset="0"/>
              <a:buChar char="•"/>
            </a:pPr>
            <a:r>
              <a:rPr lang="en-CA" sz="1200" dirty="0">
                <a:solidFill>
                  <a:srgbClr val="333333"/>
                </a:solidFill>
                <a:latin typeface="+mn-lt"/>
                <a:ea typeface="Roboto Light" panose="02000000000000000000" pitchFamily="2" charset="0"/>
              </a:rPr>
              <a:t>75% of 342 cybersecurity team respondents indicated that their jobs have changed, and 35% report significant changes.</a:t>
            </a:r>
          </a:p>
          <a:p>
            <a:pPr marL="171450" indent="-171450" algn="l" defTabSz="887553">
              <a:spcAft>
                <a:spcPts val="1165"/>
              </a:spcAft>
              <a:buFont typeface="Arial" panose="020B0604020202020204" pitchFamily="34" charset="0"/>
              <a:buChar char="•"/>
            </a:pPr>
            <a:r>
              <a:rPr lang="en-CA" sz="1200" dirty="0">
                <a:solidFill>
                  <a:srgbClr val="333333"/>
                </a:solidFill>
                <a:latin typeface="+mn-lt"/>
                <a:ea typeface="Roboto Light" panose="02000000000000000000" pitchFamily="2" charset="0"/>
              </a:rPr>
              <a:t>One significant change reported was that security staff were often asked to help with configuring mobile workstations.</a:t>
            </a:r>
          </a:p>
          <a:p>
            <a:pPr marL="171450" indent="-171450" algn="l" defTabSz="887553">
              <a:spcAft>
                <a:spcPts val="1165"/>
              </a:spcAft>
              <a:buFont typeface="Arial" panose="020B0604020202020204" pitchFamily="34" charset="0"/>
              <a:buChar char="•"/>
            </a:pPr>
            <a:r>
              <a:rPr lang="en-CA" sz="1200" dirty="0">
                <a:solidFill>
                  <a:srgbClr val="333333"/>
                </a:solidFill>
                <a:latin typeface="+mn-lt"/>
                <a:ea typeface="Roboto Light" panose="02000000000000000000" pitchFamily="2" charset="0"/>
              </a:rPr>
              <a:t>With the exception of security teams working in critical services such as healthcare, most security teams report they are working from home.</a:t>
            </a:r>
          </a:p>
          <a:p>
            <a:pPr marL="171450" indent="-171450" algn="l" defTabSz="887553">
              <a:spcAft>
                <a:spcPts val="1165"/>
              </a:spcAft>
              <a:buFont typeface="Arial" panose="020B0604020202020204" pitchFamily="34" charset="0"/>
              <a:buChar char="•"/>
            </a:pPr>
            <a:r>
              <a:rPr lang="en-CA" sz="1200" dirty="0">
                <a:solidFill>
                  <a:srgbClr val="333333"/>
                </a:solidFill>
                <a:latin typeface="+mn-lt"/>
                <a:ea typeface="Roboto Light" panose="02000000000000000000" pitchFamily="2" charset="0"/>
              </a:rPr>
              <a:t>Companies reported that they did not always have the right tools to support cybersecurity activities, though it was seen as an essential service </a:t>
            </a:r>
          </a:p>
        </p:txBody>
      </p:sp>
      <p:sp>
        <p:nvSpPr>
          <p:cNvPr id="12" name="TextBox 11"/>
          <p:cNvSpPr txBox="1"/>
          <p:nvPr/>
        </p:nvSpPr>
        <p:spPr>
          <a:xfrm>
            <a:off x="3077535" y="2686339"/>
            <a:ext cx="3024336" cy="3170099"/>
          </a:xfrm>
          <a:prstGeom prst="rect">
            <a:avLst/>
          </a:prstGeom>
          <a:noFill/>
        </p:spPr>
        <p:txBody>
          <a:bodyPr wrap="square" lIns="0" rtlCol="0">
            <a:spAutoFit/>
          </a:bodyPr>
          <a:lstStyle/>
          <a:p>
            <a:pPr marL="171450" indent="-171450" algn="l" defTabSz="887553">
              <a:spcAft>
                <a:spcPts val="1165"/>
              </a:spcAft>
              <a:buFont typeface="Arial" panose="020B0604020202020204" pitchFamily="34" charset="0"/>
              <a:buChar char="•"/>
            </a:pPr>
            <a:r>
              <a:rPr lang="en-US" sz="1200" dirty="0">
                <a:solidFill>
                  <a:srgbClr val="333333"/>
                </a:solidFill>
                <a:latin typeface="+mn-lt"/>
                <a:ea typeface="Roboto Light" panose="02000000000000000000" pitchFamily="2" charset="0"/>
              </a:rPr>
              <a:t>Some security respondents felt that they were being seen as enablers by facilitating the quick realignment of remote connectivity and in some cases introducing significant changes to remote connectivity capacity and methods to respond to the crisis.</a:t>
            </a:r>
          </a:p>
          <a:p>
            <a:pPr marL="171450" indent="-171450" algn="l" defTabSz="887553">
              <a:spcAft>
                <a:spcPts val="1165"/>
              </a:spcAft>
              <a:buFont typeface="Arial" panose="020B0604020202020204" pitchFamily="34" charset="0"/>
              <a:buChar char="•"/>
            </a:pPr>
            <a:r>
              <a:rPr lang="en-US" sz="1200" dirty="0">
                <a:solidFill>
                  <a:srgbClr val="333333"/>
                </a:solidFill>
                <a:latin typeface="+mn-lt"/>
                <a:ea typeface="Roboto Light" panose="02000000000000000000" pitchFamily="2" charset="0"/>
              </a:rPr>
              <a:t>Others reported that quick activities led to lessons learned, for example when the original deployment of laptops had to be changed to remote desktop access to support specialized cases.</a:t>
            </a:r>
          </a:p>
          <a:p>
            <a:pPr marL="171450" indent="-171450" algn="l" defTabSz="887553">
              <a:spcAft>
                <a:spcPts val="1165"/>
              </a:spcAft>
              <a:buFont typeface="Arial" panose="020B0604020202020204" pitchFamily="34" charset="0"/>
              <a:buChar char="•"/>
            </a:pPr>
            <a:r>
              <a:rPr lang="en-US" sz="1200" dirty="0">
                <a:solidFill>
                  <a:srgbClr val="333333"/>
                </a:solidFill>
                <a:latin typeface="+mn-lt"/>
                <a:ea typeface="Roboto Light" panose="02000000000000000000" pitchFamily="2" charset="0"/>
              </a:rPr>
              <a:t>Log, review, and assess lessons learned and expect this to be the new normal in part or as a whole.</a:t>
            </a:r>
            <a:endParaRPr lang="en-CA" sz="1200" dirty="0">
              <a:solidFill>
                <a:srgbClr val="333333"/>
              </a:solidFill>
              <a:latin typeface="+mn-lt"/>
              <a:ea typeface="Roboto Light" panose="02000000000000000000" pitchFamily="2" charset="0"/>
            </a:endParaRPr>
          </a:p>
        </p:txBody>
      </p:sp>
      <p:sp>
        <p:nvSpPr>
          <p:cNvPr id="14" name="TextBox 13"/>
          <p:cNvSpPr txBox="1"/>
          <p:nvPr/>
        </p:nvSpPr>
        <p:spPr>
          <a:xfrm>
            <a:off x="3023828" y="2171320"/>
            <a:ext cx="3494117" cy="400110"/>
          </a:xfrm>
          <a:prstGeom prst="rect">
            <a:avLst/>
          </a:prstGeom>
          <a:noFill/>
        </p:spPr>
        <p:txBody>
          <a:bodyPr wrap="square" lIns="0" rtlCol="0">
            <a:spAutoFit/>
          </a:bodyPr>
          <a:lstStyle/>
          <a:p>
            <a:pPr algn="l" defTabSz="1134096">
              <a:spcAft>
                <a:spcPts val="1747"/>
              </a:spcAft>
            </a:pPr>
            <a:r>
              <a:rPr lang="en-CA" sz="2000" b="1" dirty="0">
                <a:solidFill>
                  <a:srgbClr val="055D99"/>
                </a:solidFill>
                <a:latin typeface="+mj-lt"/>
                <a:ea typeface="Roboto Condensed" charset="0"/>
                <a:cs typeface="Roboto Condensed" charset="0"/>
              </a:rPr>
              <a:t>Observations Reported:</a:t>
            </a:r>
          </a:p>
        </p:txBody>
      </p:sp>
      <p:sp>
        <p:nvSpPr>
          <p:cNvPr id="4" name="TextBox 3">
            <a:extLst>
              <a:ext uri="{FF2B5EF4-FFF2-40B4-BE49-F238E27FC236}">
                <a16:creationId xmlns:a16="http://schemas.microsoft.com/office/drawing/2014/main" id="{07CBFE74-2677-43D6-832D-2D63890577DD}"/>
              </a:ext>
            </a:extLst>
          </p:cNvPr>
          <p:cNvSpPr txBox="1"/>
          <p:nvPr/>
        </p:nvSpPr>
        <p:spPr>
          <a:xfrm>
            <a:off x="145178" y="2158473"/>
            <a:ext cx="2684380" cy="400110"/>
          </a:xfrm>
          <a:prstGeom prst="rect">
            <a:avLst/>
          </a:prstGeom>
          <a:noFill/>
        </p:spPr>
        <p:txBody>
          <a:bodyPr wrap="square" rtlCol="0">
            <a:spAutoFit/>
          </a:bodyPr>
          <a:lstStyle/>
          <a:p>
            <a:pPr algn="l"/>
            <a:r>
              <a:rPr lang="en-US" sz="2000" b="1" dirty="0">
                <a:solidFill>
                  <a:srgbClr val="055D99"/>
                </a:solidFill>
                <a:latin typeface="+mj-lt"/>
                <a:ea typeface="Roboto Condensed" charset="0"/>
              </a:rPr>
              <a:t>In an ISC2 Survey:</a:t>
            </a:r>
            <a:endParaRPr lang="en-CA" dirty="0"/>
          </a:p>
        </p:txBody>
      </p:sp>
      <p:sp>
        <p:nvSpPr>
          <p:cNvPr id="10" name="TextBox 9">
            <a:extLst>
              <a:ext uri="{FF2B5EF4-FFF2-40B4-BE49-F238E27FC236}">
                <a16:creationId xmlns:a16="http://schemas.microsoft.com/office/drawing/2014/main" id="{35EB6339-43C7-4D3C-87DB-47CF63F7D347}"/>
              </a:ext>
            </a:extLst>
          </p:cNvPr>
          <p:cNvSpPr txBox="1"/>
          <p:nvPr/>
        </p:nvSpPr>
        <p:spPr>
          <a:xfrm>
            <a:off x="3959932" y="944724"/>
            <a:ext cx="5090948" cy="757130"/>
          </a:xfrm>
          <a:prstGeom prst="rect">
            <a:avLst/>
          </a:prstGeom>
          <a:noFill/>
        </p:spPr>
        <p:txBody>
          <a:bodyPr wrap="square" rtlCol="0">
            <a:spAutoFit/>
          </a:bodyPr>
          <a:lstStyle/>
          <a:p>
            <a:pPr marL="534988" algn="r">
              <a:lnSpc>
                <a:spcPct val="90000"/>
              </a:lnSpc>
              <a:spcAft>
                <a:spcPts val="300"/>
              </a:spcAft>
            </a:pPr>
            <a:r>
              <a:rPr lang="en-CA" sz="2400" b="1" dirty="0">
                <a:solidFill>
                  <a:schemeClr val="bg1"/>
                </a:solidFill>
                <a:ea typeface="Montserrat Black" charset="0"/>
                <a:cs typeface="Montserrat Black" charset="0"/>
              </a:rPr>
              <a:t>How COVID-19 has impacted cybersecurity teams</a:t>
            </a:r>
            <a:endParaRPr lang="en-CA" sz="2400" b="1" spc="300" dirty="0">
              <a:solidFill>
                <a:schemeClr val="bg1"/>
              </a:solidFill>
              <a:ea typeface="Montserrat Black" charset="0"/>
              <a:cs typeface="Montserrat Black" charset="0"/>
            </a:endParaRPr>
          </a:p>
        </p:txBody>
      </p:sp>
      <p:grpSp>
        <p:nvGrpSpPr>
          <p:cNvPr id="13" name="Group 12">
            <a:extLst>
              <a:ext uri="{FF2B5EF4-FFF2-40B4-BE49-F238E27FC236}">
                <a16:creationId xmlns:a16="http://schemas.microsoft.com/office/drawing/2014/main" id="{2CE12D8F-6729-418B-8738-05E607EB88AF}"/>
              </a:ext>
            </a:extLst>
          </p:cNvPr>
          <p:cNvGrpSpPr/>
          <p:nvPr/>
        </p:nvGrpSpPr>
        <p:grpSpPr>
          <a:xfrm>
            <a:off x="0" y="0"/>
            <a:ext cx="3463200" cy="1249801"/>
            <a:chOff x="0" y="-4705"/>
            <a:chExt cx="3463200" cy="1249801"/>
          </a:xfrm>
        </p:grpSpPr>
        <p:grpSp>
          <p:nvGrpSpPr>
            <p:cNvPr id="15" name="Group 14">
              <a:extLst>
                <a:ext uri="{FF2B5EF4-FFF2-40B4-BE49-F238E27FC236}">
                  <a16:creationId xmlns:a16="http://schemas.microsoft.com/office/drawing/2014/main" id="{F76B5E21-D0E4-4085-87FC-0644604AC178}"/>
                </a:ext>
              </a:extLst>
            </p:cNvPr>
            <p:cNvGrpSpPr/>
            <p:nvPr/>
          </p:nvGrpSpPr>
          <p:grpSpPr>
            <a:xfrm>
              <a:off x="0" y="-4705"/>
              <a:ext cx="3463200" cy="1249801"/>
              <a:chOff x="0" y="-4705"/>
              <a:chExt cx="3463200" cy="1249801"/>
            </a:xfrm>
          </p:grpSpPr>
          <p:sp>
            <p:nvSpPr>
              <p:cNvPr id="17" name="Rectangle 16">
                <a:extLst>
                  <a:ext uri="{FF2B5EF4-FFF2-40B4-BE49-F238E27FC236}">
                    <a16:creationId xmlns:a16="http://schemas.microsoft.com/office/drawing/2014/main" id="{E7D78ACC-2522-419D-AE6F-08CD474C4409}"/>
                  </a:ext>
                </a:extLst>
              </p:cNvPr>
              <p:cNvSpPr/>
              <p:nvPr/>
            </p:nvSpPr>
            <p:spPr>
              <a:xfrm>
                <a:off x="0" y="-4705"/>
                <a:ext cx="3463200" cy="1249801"/>
              </a:xfrm>
              <a:prstGeom prst="rect">
                <a:avLst/>
              </a:prstGeom>
              <a:solidFill>
                <a:schemeClr val="bg2">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itle 2">
                <a:extLst>
                  <a:ext uri="{FF2B5EF4-FFF2-40B4-BE49-F238E27FC236}">
                    <a16:creationId xmlns:a16="http://schemas.microsoft.com/office/drawing/2014/main" id="{BF818ABB-BFDE-4B12-A85A-D67F71CCB3D6}"/>
                  </a:ext>
                </a:extLst>
              </p:cNvPr>
              <p:cNvSpPr txBox="1">
                <a:spLocks/>
              </p:cNvSpPr>
              <p:nvPr/>
            </p:nvSpPr>
            <p:spPr>
              <a:xfrm>
                <a:off x="1001645" y="303635"/>
                <a:ext cx="2454231"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a:solidFill>
                      <a:schemeClr val="accent1"/>
                    </a:solidFill>
                    <a:latin typeface="+mn-lt"/>
                    <a:ea typeface="Roboto Condensed" charset="0"/>
                    <a:cs typeface="Roboto Condensed" charset="0"/>
                  </a:rPr>
                  <a:t>Christine Coz</a:t>
                </a:r>
                <a:br>
                  <a:rPr lang="en-CA" sz="2000" b="1" dirty="0">
                    <a:solidFill>
                      <a:schemeClr val="accent1"/>
                    </a:solidFill>
                    <a:latin typeface="+mn-lt"/>
                    <a:ea typeface="Roboto Condensed" charset="0"/>
                    <a:cs typeface="Roboto Condensed" charset="0"/>
                  </a:rPr>
                </a:br>
                <a:r>
                  <a:rPr lang="en-CA" sz="1400" dirty="0">
                    <a:solidFill>
                      <a:schemeClr val="accent1"/>
                    </a:solidFill>
                    <a:latin typeface="+mn-lt"/>
                    <a:ea typeface="Roboto Condensed" charset="0"/>
                    <a:cs typeface="Roboto Condensed" charset="0"/>
                  </a:rPr>
                  <a:t>Principal Research Advisor</a:t>
                </a:r>
                <a:endParaRPr lang="en-CA" sz="1400" dirty="0">
                  <a:solidFill>
                    <a:schemeClr val="accent1"/>
                  </a:solidFill>
                  <a:ea typeface="Roboto Condensed" charset="0"/>
                  <a:cs typeface="Roboto Condensed" charset="0"/>
                </a:endParaRPr>
              </a:p>
            </p:txBody>
          </p:sp>
        </p:grpSp>
        <p:pic>
          <p:nvPicPr>
            <p:cNvPr id="16" name="Picture 15">
              <a:extLst>
                <a:ext uri="{FF2B5EF4-FFF2-40B4-BE49-F238E27FC236}">
                  <a16:creationId xmlns:a16="http://schemas.microsoft.com/office/drawing/2014/main" id="{1B367894-2E64-4FA1-BF86-28C6E2C4DBFE}"/>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124464" y="204215"/>
              <a:ext cx="871200" cy="871200"/>
            </a:xfrm>
            <a:prstGeom prst="ellipse">
              <a:avLst/>
            </a:prstGeom>
            <a:ln w="63500" cap="rnd">
              <a:noFill/>
            </a:ln>
            <a:effectLst>
              <a:outerShdw blurRad="381000" dist="292100" dir="5400000" sx="-80000" sy="-18000" rotWithShape="0">
                <a:srgbClr val="000000">
                  <a:alpha val="22000"/>
                </a:srgbClr>
              </a:outerShdw>
            </a:effectLst>
          </p:spPr>
        </p:pic>
      </p:grpSp>
    </p:spTree>
    <p:extLst>
      <p:ext uri="{BB962C8B-B14F-4D97-AF65-F5344CB8AC3E}">
        <p14:creationId xmlns:p14="http://schemas.microsoft.com/office/powerpoint/2010/main" val="48925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107504" y="440668"/>
            <a:ext cx="2809484" cy="166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CA" b="1" dirty="0">
              <a:solidFill>
                <a:schemeClr val="bg1"/>
              </a:solidFill>
            </a:endParaRPr>
          </a:p>
          <a:p>
            <a:pPr marL="0" indent="0" algn="r">
              <a:buNone/>
            </a:pPr>
            <a:r>
              <a:rPr lang="en-CA" sz="1400" i="1" dirty="0">
                <a:solidFill>
                  <a:schemeClr val="bg1"/>
                </a:solidFill>
                <a:ea typeface="Montserrat Light" charset="0"/>
                <a:cs typeface="Montserrat Light" charset="0"/>
              </a:rPr>
              <a:t>Trends in the global regulatory and legal landscape with the potential to impact compliance adherences or disrupt business operations.</a:t>
            </a:r>
          </a:p>
        </p:txBody>
      </p:sp>
      <p:sp>
        <p:nvSpPr>
          <p:cNvPr id="4" name="TextBox 3"/>
          <p:cNvSpPr txBox="1"/>
          <p:nvPr/>
        </p:nvSpPr>
        <p:spPr>
          <a:xfrm>
            <a:off x="3599892" y="1982034"/>
            <a:ext cx="5184576" cy="1077218"/>
          </a:xfrm>
          <a:prstGeom prst="rect">
            <a:avLst/>
          </a:prstGeom>
          <a:noFill/>
        </p:spPr>
        <p:txBody>
          <a:bodyPr wrap="square" rtlCol="0">
            <a:spAutoFit/>
          </a:bodyPr>
          <a:lstStyle/>
          <a:p>
            <a:pPr algn="l"/>
            <a:r>
              <a:rPr lang="en-CA" sz="3200" b="1" dirty="0">
                <a:solidFill>
                  <a:schemeClr val="accent1"/>
                </a:solidFill>
                <a:latin typeface="+mj-lt"/>
                <a:ea typeface="Montserrat Black" charset="0"/>
                <a:cs typeface="Montserrat Black" charset="0"/>
              </a:rPr>
              <a:t>Regulatory, Legal, and Compliance </a:t>
            </a:r>
          </a:p>
        </p:txBody>
      </p:sp>
      <p:sp>
        <p:nvSpPr>
          <p:cNvPr id="5" name="Text Placeholder 11"/>
          <p:cNvSpPr txBox="1">
            <a:spLocks/>
          </p:cNvSpPr>
          <p:nvPr/>
        </p:nvSpPr>
        <p:spPr bwMode="auto">
          <a:xfrm>
            <a:off x="3599892" y="3039392"/>
            <a:ext cx="5400600"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Privacy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Privacy Professionals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Business/Data Owners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Legal, Human Resources, Public Relations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Professionals</a:t>
            </a:r>
          </a:p>
        </p:txBody>
      </p:sp>
    </p:spTree>
    <p:extLst>
      <p:ext uri="{BB962C8B-B14F-4D97-AF65-F5344CB8AC3E}">
        <p14:creationId xmlns:p14="http://schemas.microsoft.com/office/powerpoint/2010/main" val="365142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9154652" cy="6858000"/>
          </a:xfrm>
          <a:prstGeom prst="rect">
            <a:avLst/>
          </a:prstGeom>
          <a:solidFill>
            <a:schemeClr val="accent3"/>
          </a:solidFill>
        </p:spPr>
      </p:pic>
      <p:sp>
        <p:nvSpPr>
          <p:cNvPr id="25" name="TextBox 24"/>
          <p:cNvSpPr txBox="1"/>
          <p:nvPr/>
        </p:nvSpPr>
        <p:spPr bwMode="gray">
          <a:xfrm>
            <a:off x="5374134" y="6594613"/>
            <a:ext cx="3688830"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000" dirty="0"/>
              <a:t>Sources: </a:t>
            </a:r>
            <a:r>
              <a:rPr lang="en-US" sz="1000" dirty="0">
                <a:hlinkClick r:id="rId4"/>
              </a:rPr>
              <a:t>CPO Magazine</a:t>
            </a:r>
            <a:r>
              <a:rPr lang="en-US" sz="1000" dirty="0"/>
              <a:t>, </a:t>
            </a:r>
            <a:r>
              <a:rPr lang="en-US" sz="1000" dirty="0">
                <a:hlinkClick r:id="rId5"/>
              </a:rPr>
              <a:t>Business Insider</a:t>
            </a:r>
            <a:r>
              <a:rPr lang="en-US" sz="1000" dirty="0"/>
              <a:t>, </a:t>
            </a:r>
            <a:r>
              <a:rPr lang="en-US" sz="1000" dirty="0">
                <a:hlinkClick r:id="rId6"/>
              </a:rPr>
              <a:t>Privacy by Design</a:t>
            </a:r>
            <a:endParaRPr lang="en-CA" sz="1000" dirty="0"/>
          </a:p>
        </p:txBody>
      </p:sp>
      <p:sp>
        <p:nvSpPr>
          <p:cNvPr id="79" name="TextBox 78">
            <a:extLst>
              <a:ext uri="{FF2B5EF4-FFF2-40B4-BE49-F238E27FC236}">
                <a16:creationId xmlns:a16="http://schemas.microsoft.com/office/drawing/2014/main" id="{8A89010E-AB72-4928-A09C-27F24DCCBE1D}"/>
              </a:ext>
            </a:extLst>
          </p:cNvPr>
          <p:cNvSpPr txBox="1"/>
          <p:nvPr/>
        </p:nvSpPr>
        <p:spPr bwMode="gray">
          <a:xfrm>
            <a:off x="1461390" y="5151147"/>
            <a:ext cx="2326069"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eaLnBrk="1" hangingPunct="1">
              <a:lnSpc>
                <a:spcPct val="85000"/>
              </a:lnSpc>
            </a:pPr>
            <a:r>
              <a:rPr lang="en-US" dirty="0">
                <a:solidFill>
                  <a:schemeClr val="bg2"/>
                </a:solidFill>
              </a:rPr>
              <a:t>Public Safety </a:t>
            </a:r>
            <a:endParaRPr lang="en-CA" dirty="0">
              <a:solidFill>
                <a:schemeClr val="bg2"/>
              </a:solidFill>
            </a:endParaRPr>
          </a:p>
        </p:txBody>
      </p:sp>
      <p:sp>
        <p:nvSpPr>
          <p:cNvPr id="7" name="Rectangle 6">
            <a:extLst>
              <a:ext uri="{FF2B5EF4-FFF2-40B4-BE49-F238E27FC236}">
                <a16:creationId xmlns:a16="http://schemas.microsoft.com/office/drawing/2014/main" id="{67EBABFD-E337-4002-A026-BE39572D98C5}"/>
              </a:ext>
            </a:extLst>
          </p:cNvPr>
          <p:cNvSpPr/>
          <p:nvPr/>
        </p:nvSpPr>
        <p:spPr>
          <a:xfrm>
            <a:off x="1331925" y="2127369"/>
            <a:ext cx="7629660" cy="1196072"/>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200" b="1" dirty="0">
                <a:solidFill>
                  <a:schemeClr val="accent1"/>
                </a:solidFill>
              </a:rPr>
              <a:t>IoT Ecosystem:</a:t>
            </a:r>
            <a:r>
              <a:rPr lang="en-US" sz="1200" dirty="0">
                <a:solidFill>
                  <a:schemeClr val="accent1"/>
                </a:solidFill>
              </a:rPr>
              <a:t> The rapid proliferation of IoT devices within homes of the general public proves both a pro (high degree of interconnectedness) and a con (increased opportunity for cyberthreats/risks) for users.</a:t>
            </a:r>
          </a:p>
          <a:p>
            <a:pPr marL="285750" indent="-285750" algn="l">
              <a:buFont typeface="Arial" panose="020B0604020202020204" pitchFamily="34" charset="0"/>
              <a:buChar char="•"/>
            </a:pPr>
            <a:r>
              <a:rPr lang="en-US" sz="1200" b="1" dirty="0">
                <a:solidFill>
                  <a:schemeClr val="accent1"/>
                </a:solidFill>
              </a:rPr>
              <a:t>Pandemic Problem: </a:t>
            </a:r>
            <a:r>
              <a:rPr lang="en-US" sz="1200" dirty="0">
                <a:solidFill>
                  <a:schemeClr val="accent1"/>
                </a:solidFill>
              </a:rPr>
              <a:t>With many individuals now working from home, IoT devices are faced with prime opportunities to collect increasing volumes of sensitive data (e.g. information discussed during work calls, data shared email). </a:t>
            </a:r>
            <a:endParaRPr lang="en-CA" sz="1200" dirty="0">
              <a:solidFill>
                <a:schemeClr val="tx1"/>
              </a:solidFill>
            </a:endParaRPr>
          </a:p>
        </p:txBody>
      </p:sp>
      <p:sp>
        <p:nvSpPr>
          <p:cNvPr id="40" name="Rectangle 39">
            <a:extLst>
              <a:ext uri="{FF2B5EF4-FFF2-40B4-BE49-F238E27FC236}">
                <a16:creationId xmlns:a16="http://schemas.microsoft.com/office/drawing/2014/main" id="{B70C3D99-3946-422D-8C23-2291343B4A15}"/>
              </a:ext>
            </a:extLst>
          </p:cNvPr>
          <p:cNvSpPr/>
          <p:nvPr/>
        </p:nvSpPr>
        <p:spPr>
          <a:xfrm>
            <a:off x="1331925" y="3590103"/>
            <a:ext cx="7603774" cy="1511937"/>
          </a:xfrm>
          <a:prstGeom prst="rect">
            <a:avLst/>
          </a:prstGeom>
          <a:solidFill>
            <a:schemeClr val="bg2"/>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CA" sz="1200" b="1" dirty="0">
                <a:solidFill>
                  <a:schemeClr val="accent1"/>
                </a:solidFill>
              </a:rPr>
              <a:t>Too Much Data: </a:t>
            </a:r>
            <a:r>
              <a:rPr lang="en-CA" sz="1200" dirty="0">
                <a:solidFill>
                  <a:schemeClr val="accent1"/>
                </a:solidFill>
              </a:rPr>
              <a:t>An FTC report shows that 150 million discrete data points are collected daily from a subset of under 10,000 households.</a:t>
            </a:r>
          </a:p>
          <a:p>
            <a:pPr marL="285750" indent="-285750" algn="l">
              <a:buFont typeface="Arial" panose="020B0604020202020204" pitchFamily="34" charset="0"/>
              <a:buChar char="•"/>
            </a:pPr>
            <a:r>
              <a:rPr lang="en-US" sz="1200" b="1" dirty="0">
                <a:solidFill>
                  <a:schemeClr val="accent1"/>
                </a:solidFill>
              </a:rPr>
              <a:t>Tech First, Privacy Second:</a:t>
            </a:r>
            <a:r>
              <a:rPr lang="en-US" sz="1200" dirty="0">
                <a:solidFill>
                  <a:schemeClr val="accent1"/>
                </a:solidFill>
              </a:rPr>
              <a:t> The concepts of “Privacy by Design” and “Security by Design” are </a:t>
            </a:r>
            <a:r>
              <a:rPr lang="en-US" sz="1200" i="1" dirty="0">
                <a:solidFill>
                  <a:schemeClr val="accent1"/>
                </a:solidFill>
              </a:rPr>
              <a:t>not </a:t>
            </a:r>
            <a:r>
              <a:rPr lang="en-US" sz="1200" dirty="0">
                <a:solidFill>
                  <a:schemeClr val="accent1"/>
                </a:solidFill>
              </a:rPr>
              <a:t>at the forefront of IoT device development, making data privacy a potential threat to the proper deployment of these devices.</a:t>
            </a:r>
          </a:p>
          <a:p>
            <a:pPr marL="285750" indent="-285750" algn="l">
              <a:buFont typeface="Arial" panose="020B0604020202020204" pitchFamily="34" charset="0"/>
              <a:buChar char="•"/>
            </a:pPr>
            <a:r>
              <a:rPr lang="en-CA" sz="1200" b="1" dirty="0">
                <a:solidFill>
                  <a:schemeClr val="accent1"/>
                </a:solidFill>
              </a:rPr>
              <a:t>Legal Lag: </a:t>
            </a:r>
            <a:r>
              <a:rPr lang="en-CA" sz="1200" dirty="0">
                <a:solidFill>
                  <a:schemeClr val="accent1"/>
                </a:solidFill>
              </a:rPr>
              <a:t>Global privacy regulations have not caught up to the speed at which IoT devices continue to be developed, and as such significant discrepancies exist with respect to how data collected by these devices is handled and used. </a:t>
            </a:r>
          </a:p>
        </p:txBody>
      </p:sp>
      <p:pic>
        <p:nvPicPr>
          <p:cNvPr id="6" name="Graphic 5" descr="Influencer">
            <a:extLst>
              <a:ext uri="{FF2B5EF4-FFF2-40B4-BE49-F238E27FC236}">
                <a16:creationId xmlns:a16="http://schemas.microsoft.com/office/drawing/2014/main" id="{0D62D417-2B70-45B6-8B46-B0DD0AA93D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6583" y="5156800"/>
            <a:ext cx="1016030" cy="1016030"/>
          </a:xfrm>
          <a:prstGeom prst="rect">
            <a:avLst/>
          </a:prstGeom>
        </p:spPr>
      </p:pic>
      <p:pic>
        <p:nvPicPr>
          <p:cNvPr id="11" name="Graphic 10" descr="Security camera">
            <a:extLst>
              <a:ext uri="{FF2B5EF4-FFF2-40B4-BE49-F238E27FC236}">
                <a16:creationId xmlns:a16="http://schemas.microsoft.com/office/drawing/2014/main" id="{E1A24A48-614E-48AB-A403-49522111A0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710" y="3825997"/>
            <a:ext cx="881674" cy="881674"/>
          </a:xfrm>
          <a:prstGeom prst="rect">
            <a:avLst/>
          </a:prstGeom>
        </p:spPr>
      </p:pic>
      <p:sp>
        <p:nvSpPr>
          <p:cNvPr id="23" name="Rectangle 22">
            <a:extLst>
              <a:ext uri="{FF2B5EF4-FFF2-40B4-BE49-F238E27FC236}">
                <a16:creationId xmlns:a16="http://schemas.microsoft.com/office/drawing/2014/main" id="{2F5053DC-292B-46C9-A3B1-A1C45A198E6C}"/>
              </a:ext>
            </a:extLst>
          </p:cNvPr>
          <p:cNvSpPr/>
          <p:nvPr/>
        </p:nvSpPr>
        <p:spPr>
          <a:xfrm>
            <a:off x="1286297" y="5318718"/>
            <a:ext cx="7652603" cy="1151895"/>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200" b="1" dirty="0">
                <a:solidFill>
                  <a:schemeClr val="accent1"/>
                </a:solidFill>
              </a:rPr>
              <a:t>Precautionary Prep: </a:t>
            </a:r>
            <a:r>
              <a:rPr lang="en-US" sz="1200" dirty="0">
                <a:solidFill>
                  <a:schemeClr val="accent1"/>
                </a:solidFill>
              </a:rPr>
              <a:t>Individuals should assess their home IoT environment and make necessary changes to their working setup. This may include using a headset, ensuring that computer screens are not visible, and taking any additional security measures when working with sensitive data elements.</a:t>
            </a:r>
          </a:p>
          <a:p>
            <a:pPr marL="285750" indent="-285750" algn="l">
              <a:buFont typeface="Arial" panose="020B0604020202020204" pitchFamily="34" charset="0"/>
              <a:buChar char="•"/>
            </a:pPr>
            <a:r>
              <a:rPr lang="en-US" sz="1200" b="1" dirty="0">
                <a:solidFill>
                  <a:schemeClr val="accent1"/>
                </a:solidFill>
              </a:rPr>
              <a:t>Know Your Terms:</a:t>
            </a:r>
            <a:r>
              <a:rPr lang="en-US" sz="1200" dirty="0">
                <a:solidFill>
                  <a:schemeClr val="accent1"/>
                </a:solidFill>
              </a:rPr>
              <a:t> Take time to review the terms and conditions. As you create a connected ecosystem of IoT devices, ensure that you are fully aware of the ways in which your data is being kept, used, and safeguarded. </a:t>
            </a:r>
            <a:endParaRPr lang="en-CA" sz="1200" b="1" dirty="0">
              <a:solidFill>
                <a:schemeClr val="accent1"/>
              </a:solidFill>
            </a:endParaRPr>
          </a:p>
        </p:txBody>
      </p:sp>
      <p:sp>
        <p:nvSpPr>
          <p:cNvPr id="12" name="Rectangle 11">
            <a:extLst>
              <a:ext uri="{FF2B5EF4-FFF2-40B4-BE49-F238E27FC236}">
                <a16:creationId xmlns:a16="http://schemas.microsoft.com/office/drawing/2014/main" id="{EFE2DC27-B797-4136-970E-51E780C9A561}"/>
              </a:ext>
            </a:extLst>
          </p:cNvPr>
          <p:cNvSpPr/>
          <p:nvPr/>
        </p:nvSpPr>
        <p:spPr>
          <a:xfrm>
            <a:off x="1204096" y="2065159"/>
            <a:ext cx="7831690" cy="1363841"/>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BE2C32AA-0D95-40F9-B366-92015879D657}"/>
              </a:ext>
            </a:extLst>
          </p:cNvPr>
          <p:cNvSpPr/>
          <p:nvPr/>
        </p:nvSpPr>
        <p:spPr>
          <a:xfrm>
            <a:off x="1230910" y="5256471"/>
            <a:ext cx="7831690" cy="1297894"/>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5" name="Graphic 14" descr="Cloud Computing">
            <a:extLst>
              <a:ext uri="{FF2B5EF4-FFF2-40B4-BE49-F238E27FC236}">
                <a16:creationId xmlns:a16="http://schemas.microsoft.com/office/drawing/2014/main" id="{F84547EF-0C53-4624-82BC-C8B82D00B1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4349" y="2236838"/>
            <a:ext cx="914400" cy="914400"/>
          </a:xfrm>
          <a:prstGeom prst="rect">
            <a:avLst/>
          </a:prstGeom>
        </p:spPr>
      </p:pic>
      <p:grpSp>
        <p:nvGrpSpPr>
          <p:cNvPr id="18" name="Group 17">
            <a:extLst>
              <a:ext uri="{FF2B5EF4-FFF2-40B4-BE49-F238E27FC236}">
                <a16:creationId xmlns:a16="http://schemas.microsoft.com/office/drawing/2014/main" id="{E10B433F-C6B6-4BD6-9A88-56A185FF3B7F}"/>
              </a:ext>
            </a:extLst>
          </p:cNvPr>
          <p:cNvGrpSpPr/>
          <p:nvPr/>
        </p:nvGrpSpPr>
        <p:grpSpPr>
          <a:xfrm>
            <a:off x="-508" y="-4647"/>
            <a:ext cx="3463200" cy="1249801"/>
            <a:chOff x="0" y="-4705"/>
            <a:chExt cx="3463200" cy="1249801"/>
          </a:xfrm>
        </p:grpSpPr>
        <p:grpSp>
          <p:nvGrpSpPr>
            <p:cNvPr id="20" name="Group 19">
              <a:extLst>
                <a:ext uri="{FF2B5EF4-FFF2-40B4-BE49-F238E27FC236}">
                  <a16:creationId xmlns:a16="http://schemas.microsoft.com/office/drawing/2014/main" id="{41EF7164-42D4-4348-90B3-9848F339E96F}"/>
                </a:ext>
              </a:extLst>
            </p:cNvPr>
            <p:cNvGrpSpPr/>
            <p:nvPr/>
          </p:nvGrpSpPr>
          <p:grpSpPr>
            <a:xfrm>
              <a:off x="0" y="-4705"/>
              <a:ext cx="3463200" cy="1249801"/>
              <a:chOff x="0" y="-4705"/>
              <a:chExt cx="3463200" cy="1249801"/>
            </a:xfrm>
          </p:grpSpPr>
          <p:sp>
            <p:nvSpPr>
              <p:cNvPr id="22" name="Rectangle 21">
                <a:extLst>
                  <a:ext uri="{FF2B5EF4-FFF2-40B4-BE49-F238E27FC236}">
                    <a16:creationId xmlns:a16="http://schemas.microsoft.com/office/drawing/2014/main" id="{766CC616-F3EB-4777-89BB-9B580ADC9EFE}"/>
                  </a:ext>
                </a:extLst>
              </p:cNvPr>
              <p:cNvSpPr/>
              <p:nvPr/>
            </p:nvSpPr>
            <p:spPr>
              <a:xfrm>
                <a:off x="0" y="-4705"/>
                <a:ext cx="3463200" cy="1249801"/>
              </a:xfrm>
              <a:prstGeom prst="rect">
                <a:avLst/>
              </a:prstGeom>
              <a:solidFill>
                <a:schemeClr val="bg2">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itle 2">
                <a:extLst>
                  <a:ext uri="{FF2B5EF4-FFF2-40B4-BE49-F238E27FC236}">
                    <a16:creationId xmlns:a16="http://schemas.microsoft.com/office/drawing/2014/main" id="{E48ACBBE-123D-4A85-9D00-9A2BFC2DBA5B}"/>
                  </a:ext>
                </a:extLst>
              </p:cNvPr>
              <p:cNvSpPr txBox="1">
                <a:spLocks/>
              </p:cNvSpPr>
              <p:nvPr/>
            </p:nvSpPr>
            <p:spPr>
              <a:xfrm>
                <a:off x="1001645" y="303635"/>
                <a:ext cx="2454231"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a:solidFill>
                      <a:schemeClr val="accent1"/>
                    </a:solidFill>
                    <a:latin typeface="+mn-lt"/>
                    <a:ea typeface="Roboto Condensed" charset="0"/>
                    <a:cs typeface="Roboto Condensed" charset="0"/>
                  </a:rPr>
                  <a:t>Cassandra Cooper</a:t>
                </a:r>
                <a:br>
                  <a:rPr lang="en-CA" sz="2000" b="1" dirty="0">
                    <a:solidFill>
                      <a:schemeClr val="accent1"/>
                    </a:solidFill>
                    <a:latin typeface="+mn-lt"/>
                    <a:ea typeface="Roboto Condensed" charset="0"/>
                    <a:cs typeface="Roboto Condensed" charset="0"/>
                  </a:rPr>
                </a:br>
                <a:r>
                  <a:rPr lang="en-CA" sz="1400" dirty="0">
                    <a:solidFill>
                      <a:schemeClr val="accent1"/>
                    </a:solidFill>
                    <a:latin typeface="+mn-lt"/>
                    <a:ea typeface="Roboto Condensed" charset="0"/>
                    <a:cs typeface="Roboto Condensed" charset="0"/>
                  </a:rPr>
                  <a:t>Senior</a:t>
                </a:r>
                <a:r>
                  <a:rPr lang="en-CA" sz="1400" dirty="0">
                    <a:solidFill>
                      <a:schemeClr val="accent1"/>
                    </a:solidFill>
                    <a:ea typeface="Roboto Condensed" charset="0"/>
                    <a:cs typeface="Roboto Condensed" charset="0"/>
                  </a:rPr>
                  <a:t> Research Analyst </a:t>
                </a:r>
              </a:p>
            </p:txBody>
          </p:sp>
        </p:grpSp>
        <p:pic>
          <p:nvPicPr>
            <p:cNvPr id="21" name="Picture 20">
              <a:extLst>
                <a:ext uri="{FF2B5EF4-FFF2-40B4-BE49-F238E27FC236}">
                  <a16:creationId xmlns:a16="http://schemas.microsoft.com/office/drawing/2014/main" id="{72A20FC4-5CBF-4FE8-B603-249B1A82B96C}"/>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24464" y="204215"/>
              <a:ext cx="871200" cy="871200"/>
            </a:xfrm>
            <a:prstGeom prst="ellipse">
              <a:avLst/>
            </a:prstGeom>
            <a:ln w="63500" cap="rnd">
              <a:noFill/>
            </a:ln>
            <a:effectLst>
              <a:outerShdw blurRad="381000" dist="292100" dir="5400000" sx="-80000" sy="-18000" rotWithShape="0">
                <a:srgbClr val="000000">
                  <a:alpha val="22000"/>
                </a:srgbClr>
              </a:outerShdw>
            </a:effectLst>
          </p:spPr>
        </p:pic>
      </p:grpSp>
      <p:sp>
        <p:nvSpPr>
          <p:cNvPr id="27" name="TextBox 26">
            <a:extLst>
              <a:ext uri="{FF2B5EF4-FFF2-40B4-BE49-F238E27FC236}">
                <a16:creationId xmlns:a16="http://schemas.microsoft.com/office/drawing/2014/main" id="{4EC97CDC-E41D-44A2-9DD3-CC7866A81707}"/>
              </a:ext>
            </a:extLst>
          </p:cNvPr>
          <p:cNvSpPr txBox="1"/>
          <p:nvPr/>
        </p:nvSpPr>
        <p:spPr>
          <a:xfrm>
            <a:off x="3203848" y="1231710"/>
            <a:ext cx="5780977" cy="757130"/>
          </a:xfrm>
          <a:prstGeom prst="rect">
            <a:avLst/>
          </a:prstGeom>
          <a:noFill/>
        </p:spPr>
        <p:txBody>
          <a:bodyPr wrap="square" rtlCol="0">
            <a:spAutoFit/>
          </a:bodyPr>
          <a:lstStyle/>
          <a:p>
            <a:pPr marL="534988" algn="r">
              <a:lnSpc>
                <a:spcPct val="90000"/>
              </a:lnSpc>
              <a:spcAft>
                <a:spcPts val="300"/>
              </a:spcAft>
            </a:pPr>
            <a:r>
              <a:rPr lang="en-US" sz="2400" b="1" dirty="0">
                <a:solidFill>
                  <a:schemeClr val="bg1"/>
                </a:solidFill>
              </a:rPr>
              <a:t>Privacy in the realm of IoT: A new layer probed by the pandemic</a:t>
            </a:r>
            <a:endParaRPr lang="en-CA" sz="2400" b="1" dirty="0">
              <a:solidFill>
                <a:schemeClr val="bg1"/>
              </a:solidFill>
            </a:endParaRPr>
          </a:p>
        </p:txBody>
      </p:sp>
    </p:spTree>
    <p:extLst>
      <p:ext uri="{BB962C8B-B14F-4D97-AF65-F5344CB8AC3E}">
        <p14:creationId xmlns:p14="http://schemas.microsoft.com/office/powerpoint/2010/main" val="383339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107504" y="440668"/>
            <a:ext cx="2737476" cy="1908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CA" b="1" dirty="0">
              <a:solidFill>
                <a:schemeClr val="bg1"/>
              </a:solidFill>
            </a:endParaRPr>
          </a:p>
          <a:p>
            <a:pPr marL="0" indent="0" algn="r">
              <a:buNone/>
            </a:pPr>
            <a:r>
              <a:rPr lang="en-CA" sz="1400" i="1" dirty="0">
                <a:solidFill>
                  <a:schemeClr val="bg1"/>
                </a:solidFill>
                <a:ea typeface="Montserrat Light" charset="0"/>
                <a:cs typeface="Montserrat Light" charset="0"/>
              </a:rPr>
              <a:t>Information related to the tools, tactics, and exploits threat actors are leveraging in their attack campaigns.</a:t>
            </a:r>
          </a:p>
        </p:txBody>
      </p:sp>
      <p:sp>
        <p:nvSpPr>
          <p:cNvPr id="5" name="TextBox 4"/>
          <p:cNvSpPr txBox="1"/>
          <p:nvPr/>
        </p:nvSpPr>
        <p:spPr>
          <a:xfrm>
            <a:off x="3559454" y="2348880"/>
            <a:ext cx="5688632" cy="584775"/>
          </a:xfrm>
          <a:prstGeom prst="rect">
            <a:avLst/>
          </a:prstGeom>
          <a:noFill/>
        </p:spPr>
        <p:txBody>
          <a:bodyPr wrap="square" rtlCol="0">
            <a:spAutoFit/>
          </a:bodyPr>
          <a:lstStyle/>
          <a:p>
            <a:pPr algn="l"/>
            <a:r>
              <a:rPr lang="en-CA" sz="3200" b="1" dirty="0">
                <a:solidFill>
                  <a:schemeClr val="accent1"/>
                </a:solidFill>
                <a:latin typeface="+mj-lt"/>
                <a:ea typeface="Montserrat Black" charset="0"/>
                <a:cs typeface="Montserrat Black" charset="0"/>
              </a:rPr>
              <a:t>Exploitation and Tactics</a:t>
            </a:r>
          </a:p>
        </p:txBody>
      </p:sp>
      <p:sp>
        <p:nvSpPr>
          <p:cNvPr id="6" name="Text Placeholder 11"/>
          <p:cNvSpPr txBox="1">
            <a:spLocks/>
          </p:cNvSpPr>
          <p:nvPr/>
        </p:nvSpPr>
        <p:spPr bwMode="auto">
          <a:xfrm>
            <a:off x="3563888" y="3140968"/>
            <a:ext cx="4068452"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Technology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Information Security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Threat Intelligence Analysts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Vulnerability Management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Incident Responders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Security Operations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Professionals</a:t>
            </a:r>
          </a:p>
        </p:txBody>
      </p:sp>
    </p:spTree>
    <p:extLst>
      <p:ext uri="{BB962C8B-B14F-4D97-AF65-F5344CB8AC3E}">
        <p14:creationId xmlns:p14="http://schemas.microsoft.com/office/powerpoint/2010/main" val="28031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17045"/>
            <a:ext cx="9144000" cy="6883665"/>
          </a:xfrm>
          <a:prstGeom prst="rect">
            <a:avLst/>
          </a:prstGeom>
        </p:spPr>
      </p:pic>
      <p:sp>
        <p:nvSpPr>
          <p:cNvPr id="2" name="AutoShape 2" descr="Image result for DNC logo 2018 free"/>
          <p:cNvSpPr>
            <a:spLocks noChangeAspect="1" noChangeArrowheads="1"/>
          </p:cNvSpPr>
          <p:nvPr/>
        </p:nvSpPr>
        <p:spPr bwMode="auto">
          <a:xfrm>
            <a:off x="1190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dirty="0"/>
          </a:p>
        </p:txBody>
      </p:sp>
      <p:sp>
        <p:nvSpPr>
          <p:cNvPr id="4" name="AutoShape 4" descr="Image result for DNC logo 2018 free"/>
          <p:cNvSpPr>
            <a:spLocks noChangeAspect="1" noChangeArrowheads="1"/>
          </p:cNvSpPr>
          <p:nvPr/>
        </p:nvSpPr>
        <p:spPr bwMode="auto">
          <a:xfrm>
            <a:off x="1304925"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dirty="0"/>
          </a:p>
        </p:txBody>
      </p:sp>
      <p:sp>
        <p:nvSpPr>
          <p:cNvPr id="61" name="TextBox 60"/>
          <p:cNvSpPr txBox="1"/>
          <p:nvPr/>
        </p:nvSpPr>
        <p:spPr bwMode="gray">
          <a:xfrm>
            <a:off x="-8257" y="6599348"/>
            <a:ext cx="2162786"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a:lnSpc>
                <a:spcPct val="85000"/>
              </a:lnSpc>
            </a:pPr>
            <a:r>
              <a:rPr lang="en-US" sz="1000" dirty="0"/>
              <a:t>Source: </a:t>
            </a:r>
            <a:r>
              <a:rPr lang="en-US" sz="1000" dirty="0">
                <a:hlinkClick r:id="rId4"/>
              </a:rPr>
              <a:t>IT World Canada</a:t>
            </a:r>
            <a:r>
              <a:rPr lang="en-US" sz="1000" dirty="0"/>
              <a:t>, </a:t>
            </a:r>
            <a:r>
              <a:rPr lang="en-US" sz="1000" dirty="0">
                <a:hlinkClick r:id="rId5"/>
              </a:rPr>
              <a:t>Verizon</a:t>
            </a:r>
            <a:endParaRPr lang="en-CA" sz="1000" dirty="0"/>
          </a:p>
        </p:txBody>
      </p:sp>
      <p:sp>
        <p:nvSpPr>
          <p:cNvPr id="13" name="Rectangle 12"/>
          <p:cNvSpPr/>
          <p:nvPr/>
        </p:nvSpPr>
        <p:spPr>
          <a:xfrm>
            <a:off x="5589342" y="1962615"/>
            <a:ext cx="3546401" cy="4922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200"/>
              </a:spcAft>
            </a:pPr>
            <a:r>
              <a:rPr lang="en-US" dirty="0">
                <a:solidFill>
                  <a:schemeClr val="accent1"/>
                </a:solidFill>
              </a:rPr>
              <a:t>For more help, refer to these Info-Tech research sets:</a:t>
            </a:r>
          </a:p>
          <a:p>
            <a:pPr algn="l"/>
            <a:br>
              <a:rPr lang="en-US" i="1" dirty="0">
                <a:solidFill>
                  <a:schemeClr val="accent1"/>
                </a:solidFill>
              </a:rPr>
            </a:br>
            <a:endParaRPr lang="en-US" i="1" dirty="0">
              <a:solidFill>
                <a:schemeClr val="accent1"/>
              </a:solidFill>
            </a:endParaRPr>
          </a:p>
        </p:txBody>
      </p:sp>
      <p:sp>
        <p:nvSpPr>
          <p:cNvPr id="5" name="Rectangle 4"/>
          <p:cNvSpPr/>
          <p:nvPr/>
        </p:nvSpPr>
        <p:spPr>
          <a:xfrm>
            <a:off x="71500" y="2132615"/>
            <a:ext cx="5354286" cy="360996"/>
          </a:xfrm>
          <a:prstGeom prst="rect">
            <a:avLst/>
          </a:prstGeom>
        </p:spPr>
        <p:txBody>
          <a:bodyPr wrap="none">
            <a:spAutoFit/>
          </a:bodyPr>
          <a:lstStyle/>
          <a:p>
            <a:pPr marL="11206" marR="186028" algn="l" defTabSz="403433">
              <a:lnSpc>
                <a:spcPct val="104200"/>
              </a:lnSpc>
              <a:spcAft>
                <a:spcPts val="600"/>
              </a:spcAft>
            </a:pPr>
            <a:r>
              <a:rPr lang="en-US" b="1" spc="-4" dirty="0">
                <a:solidFill>
                  <a:srgbClr val="0070C0"/>
                </a:solidFill>
                <a:ea typeface="Roboto Condensed" charset="0"/>
                <a:cs typeface="Roboto Condensed" charset="0"/>
              </a:rPr>
              <a:t>Top 3 Factors in Two-Thirds of Data Breaches</a:t>
            </a:r>
          </a:p>
        </p:txBody>
      </p:sp>
      <p:sp>
        <p:nvSpPr>
          <p:cNvPr id="3" name="Rectangle 2">
            <a:extLst>
              <a:ext uri="{FF2B5EF4-FFF2-40B4-BE49-F238E27FC236}">
                <a16:creationId xmlns:a16="http://schemas.microsoft.com/office/drawing/2014/main" id="{F4315FFF-03B0-433B-B95C-15B381412502}"/>
              </a:ext>
            </a:extLst>
          </p:cNvPr>
          <p:cNvSpPr/>
          <p:nvPr/>
        </p:nvSpPr>
        <p:spPr>
          <a:xfrm>
            <a:off x="5770973" y="4037542"/>
            <a:ext cx="3183137" cy="738664"/>
          </a:xfrm>
          <a:prstGeom prst="rect">
            <a:avLst/>
          </a:prstGeom>
        </p:spPr>
        <p:txBody>
          <a:bodyPr wrap="square">
            <a:spAutoFit/>
          </a:bodyPr>
          <a:lstStyle/>
          <a:p>
            <a:r>
              <a:rPr lang="en-US" sz="1400" i="1" dirty="0">
                <a:hlinkClick r:id="rId6"/>
              </a:rPr>
              <a:t>Develop a Security Awareness and Training Program That Empowers End Users</a:t>
            </a:r>
            <a:endParaRPr lang="en-US" sz="1400" i="1" dirty="0"/>
          </a:p>
        </p:txBody>
      </p:sp>
      <p:sp>
        <p:nvSpPr>
          <p:cNvPr id="6" name="Rectangle 5">
            <a:extLst>
              <a:ext uri="{FF2B5EF4-FFF2-40B4-BE49-F238E27FC236}">
                <a16:creationId xmlns:a16="http://schemas.microsoft.com/office/drawing/2014/main" id="{8FF2D354-A90B-43CB-8BE1-C7456ADF3E9A}"/>
              </a:ext>
            </a:extLst>
          </p:cNvPr>
          <p:cNvSpPr/>
          <p:nvPr/>
        </p:nvSpPr>
        <p:spPr>
          <a:xfrm>
            <a:off x="5606628" y="6182144"/>
            <a:ext cx="3546400" cy="523220"/>
          </a:xfrm>
          <a:prstGeom prst="rect">
            <a:avLst/>
          </a:prstGeom>
        </p:spPr>
        <p:txBody>
          <a:bodyPr wrap="square">
            <a:spAutoFit/>
          </a:bodyPr>
          <a:lstStyle/>
          <a:p>
            <a:r>
              <a:rPr lang="en-US" sz="1400" i="1" dirty="0">
                <a:solidFill>
                  <a:schemeClr val="accent1"/>
                </a:solidFill>
                <a:hlinkClick r:id="rId7"/>
              </a:rPr>
              <a:t>Develop and Implement a Security Incident Management Program</a:t>
            </a:r>
            <a:endParaRPr lang="en-CA" sz="1400" dirty="0"/>
          </a:p>
        </p:txBody>
      </p:sp>
      <p:pic>
        <p:nvPicPr>
          <p:cNvPr id="1028" name="Picture 4">
            <a:extLst>
              <a:ext uri="{FF2B5EF4-FFF2-40B4-BE49-F238E27FC236}">
                <a16:creationId xmlns:a16="http://schemas.microsoft.com/office/drawing/2014/main" id="{BA62FB62-5A0A-479C-96F0-CF44773985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1283" y="4863657"/>
            <a:ext cx="2318400" cy="132102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7A1FDBD1-7EE0-4F44-BBC2-787CA91D27CE}"/>
              </a:ext>
            </a:extLst>
          </p:cNvPr>
          <p:cNvGrpSpPr/>
          <p:nvPr/>
        </p:nvGrpSpPr>
        <p:grpSpPr>
          <a:xfrm>
            <a:off x="465669" y="3454256"/>
            <a:ext cx="2623815" cy="396044"/>
            <a:chOff x="219584" y="3688570"/>
            <a:chExt cx="2623815" cy="396044"/>
          </a:xfrm>
        </p:grpSpPr>
        <p:sp>
          <p:nvSpPr>
            <p:cNvPr id="19" name="Oval 18">
              <a:extLst>
                <a:ext uri="{FF2B5EF4-FFF2-40B4-BE49-F238E27FC236}">
                  <a16:creationId xmlns:a16="http://schemas.microsoft.com/office/drawing/2014/main" id="{58205368-C76C-4F4B-BF1A-A2D9BEAE3CCF}"/>
                </a:ext>
              </a:extLst>
            </p:cNvPr>
            <p:cNvSpPr/>
            <p:nvPr/>
          </p:nvSpPr>
          <p:spPr>
            <a:xfrm>
              <a:off x="219584" y="3688570"/>
              <a:ext cx="396044" cy="3960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CA" dirty="0"/>
            </a:p>
          </p:txBody>
        </p:sp>
        <p:sp>
          <p:nvSpPr>
            <p:cNvPr id="22" name="TextBox 21">
              <a:extLst>
                <a:ext uri="{FF2B5EF4-FFF2-40B4-BE49-F238E27FC236}">
                  <a16:creationId xmlns:a16="http://schemas.microsoft.com/office/drawing/2014/main" id="{D5F2B590-BFAC-44D4-B6BD-04125D9F5C50}"/>
                </a:ext>
              </a:extLst>
            </p:cNvPr>
            <p:cNvSpPr txBox="1"/>
            <p:nvPr/>
          </p:nvSpPr>
          <p:spPr bwMode="gray">
            <a:xfrm>
              <a:off x="683404" y="3743099"/>
              <a:ext cx="2159995"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a:t>Social Engineering</a:t>
              </a:r>
              <a:endParaRPr lang="en-CA" dirty="0"/>
            </a:p>
          </p:txBody>
        </p:sp>
      </p:grpSp>
      <p:pic>
        <p:nvPicPr>
          <p:cNvPr id="21" name="Picture 2" descr="Develop a Security Awareness and Training Program That Empowers End Users icon / link">
            <a:extLst>
              <a:ext uri="{FF2B5EF4-FFF2-40B4-BE49-F238E27FC236}">
                <a16:creationId xmlns:a16="http://schemas.microsoft.com/office/drawing/2014/main" id="{6D1B71ED-5B2D-4B9B-A1AE-DE618D0DB6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1283" y="2704250"/>
            <a:ext cx="2318706" cy="13212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188E5EDA-FA50-4EB9-A691-48CC6F6C1FDA}"/>
              </a:ext>
            </a:extLst>
          </p:cNvPr>
          <p:cNvGrpSpPr/>
          <p:nvPr/>
        </p:nvGrpSpPr>
        <p:grpSpPr>
          <a:xfrm>
            <a:off x="465669" y="2879566"/>
            <a:ext cx="2340049" cy="396044"/>
            <a:chOff x="225679" y="2921387"/>
            <a:chExt cx="2340049" cy="396044"/>
          </a:xfrm>
        </p:grpSpPr>
        <p:sp>
          <p:nvSpPr>
            <p:cNvPr id="7" name="Oval 6">
              <a:extLst>
                <a:ext uri="{FF2B5EF4-FFF2-40B4-BE49-F238E27FC236}">
                  <a16:creationId xmlns:a16="http://schemas.microsoft.com/office/drawing/2014/main" id="{EF988786-1FE9-4952-8E73-5041255C8696}"/>
                </a:ext>
              </a:extLst>
            </p:cNvPr>
            <p:cNvSpPr/>
            <p:nvPr/>
          </p:nvSpPr>
          <p:spPr>
            <a:xfrm>
              <a:off x="225679" y="2921387"/>
              <a:ext cx="396044" cy="3960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CA" dirty="0"/>
            </a:p>
          </p:txBody>
        </p:sp>
        <p:sp>
          <p:nvSpPr>
            <p:cNvPr id="8" name="TextBox 7">
              <a:extLst>
                <a:ext uri="{FF2B5EF4-FFF2-40B4-BE49-F238E27FC236}">
                  <a16:creationId xmlns:a16="http://schemas.microsoft.com/office/drawing/2014/main" id="{A98D7164-3EE9-487C-A079-EBECC4272354}"/>
                </a:ext>
              </a:extLst>
            </p:cNvPr>
            <p:cNvSpPr txBox="1"/>
            <p:nvPr/>
          </p:nvSpPr>
          <p:spPr bwMode="gray">
            <a:xfrm>
              <a:off x="678708" y="2960258"/>
              <a:ext cx="188702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a:t>Credential Theft</a:t>
              </a:r>
              <a:endParaRPr lang="en-CA" dirty="0"/>
            </a:p>
          </p:txBody>
        </p:sp>
      </p:grpSp>
      <p:grpSp>
        <p:nvGrpSpPr>
          <p:cNvPr id="9" name="Group 8">
            <a:extLst>
              <a:ext uri="{FF2B5EF4-FFF2-40B4-BE49-F238E27FC236}">
                <a16:creationId xmlns:a16="http://schemas.microsoft.com/office/drawing/2014/main" id="{B1C190F4-DC27-44D2-8028-31512720177D}"/>
              </a:ext>
            </a:extLst>
          </p:cNvPr>
          <p:cNvGrpSpPr/>
          <p:nvPr/>
        </p:nvGrpSpPr>
        <p:grpSpPr>
          <a:xfrm>
            <a:off x="465669" y="4025450"/>
            <a:ext cx="2072897" cy="397970"/>
            <a:chOff x="232793" y="4455753"/>
            <a:chExt cx="2072897" cy="397970"/>
          </a:xfrm>
        </p:grpSpPr>
        <p:sp>
          <p:nvSpPr>
            <p:cNvPr id="20" name="Oval 19">
              <a:extLst>
                <a:ext uri="{FF2B5EF4-FFF2-40B4-BE49-F238E27FC236}">
                  <a16:creationId xmlns:a16="http://schemas.microsoft.com/office/drawing/2014/main" id="{F05D1E8A-1C3E-44A3-93CA-0C2ECA0F2126}"/>
                </a:ext>
              </a:extLst>
            </p:cNvPr>
            <p:cNvSpPr/>
            <p:nvPr/>
          </p:nvSpPr>
          <p:spPr>
            <a:xfrm>
              <a:off x="232793" y="4455753"/>
              <a:ext cx="396044" cy="3960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CA" dirty="0"/>
            </a:p>
          </p:txBody>
        </p:sp>
        <p:sp>
          <p:nvSpPr>
            <p:cNvPr id="23" name="TextBox 22">
              <a:extLst>
                <a:ext uri="{FF2B5EF4-FFF2-40B4-BE49-F238E27FC236}">
                  <a16:creationId xmlns:a16="http://schemas.microsoft.com/office/drawing/2014/main" id="{EA176646-6BC2-4FD5-A64A-DD461FE9E846}"/>
                </a:ext>
              </a:extLst>
            </p:cNvPr>
            <p:cNvSpPr txBox="1"/>
            <p:nvPr/>
          </p:nvSpPr>
          <p:spPr bwMode="gray">
            <a:xfrm>
              <a:off x="761360" y="4525941"/>
              <a:ext cx="1544330"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a:t>Human Error</a:t>
              </a:r>
              <a:endParaRPr lang="en-CA" dirty="0"/>
            </a:p>
          </p:txBody>
        </p:sp>
      </p:grpSp>
      <p:sp>
        <p:nvSpPr>
          <p:cNvPr id="24" name="Oval 23">
            <a:extLst>
              <a:ext uri="{FF2B5EF4-FFF2-40B4-BE49-F238E27FC236}">
                <a16:creationId xmlns:a16="http://schemas.microsoft.com/office/drawing/2014/main" id="{ABE4606D-A282-40A3-A382-A0EECDE94AA1}"/>
              </a:ext>
            </a:extLst>
          </p:cNvPr>
          <p:cNvSpPr/>
          <p:nvPr/>
        </p:nvSpPr>
        <p:spPr>
          <a:xfrm>
            <a:off x="847298" y="4037542"/>
            <a:ext cx="1887020" cy="431558"/>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123949E7-2300-41FB-9C36-72AF834F7BC3}"/>
              </a:ext>
            </a:extLst>
          </p:cNvPr>
          <p:cNvSpPr/>
          <p:nvPr/>
        </p:nvSpPr>
        <p:spPr>
          <a:xfrm>
            <a:off x="290375" y="4941168"/>
            <a:ext cx="3013567" cy="101167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Notice the role that human error plays in the other two</a:t>
            </a:r>
            <a:endParaRPr lang="en-CA" dirty="0">
              <a:solidFill>
                <a:schemeClr val="accent2"/>
              </a:solidFill>
            </a:endParaRPr>
          </a:p>
        </p:txBody>
      </p:sp>
      <p:cxnSp>
        <p:nvCxnSpPr>
          <p:cNvPr id="35" name="Connector: Elbow 34">
            <a:extLst>
              <a:ext uri="{FF2B5EF4-FFF2-40B4-BE49-F238E27FC236}">
                <a16:creationId xmlns:a16="http://schemas.microsoft.com/office/drawing/2014/main" id="{6A55B15D-2D6C-4146-BBAF-62B6C5BD9092}"/>
              </a:ext>
            </a:extLst>
          </p:cNvPr>
          <p:cNvCxnSpPr>
            <a:cxnSpLocks/>
            <a:stCxn id="24" idx="4"/>
            <a:endCxn id="33" idx="0"/>
          </p:cNvCxnSpPr>
          <p:nvPr/>
        </p:nvCxnSpPr>
        <p:spPr>
          <a:xfrm rot="16200000" flipH="1">
            <a:off x="1557949" y="4701958"/>
            <a:ext cx="472068" cy="6351"/>
          </a:xfrm>
          <a:prstGeom prst="bentConnector3">
            <a:avLst>
              <a:gd name="adj1" fmla="val 50000"/>
            </a:avLst>
          </a:prstGeom>
          <a:ln w="31750">
            <a:prstDash val="dash"/>
            <a:tailEnd type="triangle"/>
          </a:ln>
        </p:spPr>
        <p:style>
          <a:lnRef idx="1">
            <a:schemeClr val="accent2"/>
          </a:lnRef>
          <a:fillRef idx="0">
            <a:schemeClr val="accent2"/>
          </a:fillRef>
          <a:effectRef idx="0">
            <a:schemeClr val="accent2"/>
          </a:effectRef>
          <a:fontRef idx="minor">
            <a:schemeClr val="tx1"/>
          </a:fontRef>
        </p:style>
      </p:cxnSp>
      <p:cxnSp>
        <p:nvCxnSpPr>
          <p:cNvPr id="37" name="Connector: Elbow 36">
            <a:extLst>
              <a:ext uri="{FF2B5EF4-FFF2-40B4-BE49-F238E27FC236}">
                <a16:creationId xmlns:a16="http://schemas.microsoft.com/office/drawing/2014/main" id="{E6BC96E2-06D1-46FF-9244-3C74E3582136}"/>
              </a:ext>
            </a:extLst>
          </p:cNvPr>
          <p:cNvCxnSpPr>
            <a:cxnSpLocks/>
            <a:stCxn id="33" idx="3"/>
            <a:endCxn id="40" idx="1"/>
          </p:cNvCxnSpPr>
          <p:nvPr/>
        </p:nvCxnSpPr>
        <p:spPr>
          <a:xfrm flipV="1">
            <a:off x="3303942" y="3426095"/>
            <a:ext cx="151934" cy="2020911"/>
          </a:xfrm>
          <a:prstGeom prst="bentConnector5">
            <a:avLst>
              <a:gd name="adj1" fmla="val 459096"/>
              <a:gd name="adj2" fmla="val 46761"/>
              <a:gd name="adj3" fmla="val 458789"/>
            </a:avLst>
          </a:prstGeom>
          <a:ln w="31750">
            <a:prstDash val="dash"/>
            <a:tailEnd type="triangle" w="lg" len="lg"/>
          </a:ln>
        </p:spPr>
        <p:style>
          <a:lnRef idx="1">
            <a:schemeClr val="accent2"/>
          </a:lnRef>
          <a:fillRef idx="0">
            <a:schemeClr val="accent2"/>
          </a:fillRef>
          <a:effectRef idx="0">
            <a:schemeClr val="accent2"/>
          </a:effectRef>
          <a:fontRef idx="minor">
            <a:schemeClr val="tx1"/>
          </a:fontRef>
        </p:style>
      </p:cxnSp>
      <p:sp>
        <p:nvSpPr>
          <p:cNvPr id="40" name="Right Brace 39">
            <a:extLst>
              <a:ext uri="{FF2B5EF4-FFF2-40B4-BE49-F238E27FC236}">
                <a16:creationId xmlns:a16="http://schemas.microsoft.com/office/drawing/2014/main" id="{29EF9A19-64E1-4940-BC9C-8F1245DDBFF1}"/>
              </a:ext>
            </a:extLst>
          </p:cNvPr>
          <p:cNvSpPr/>
          <p:nvPr/>
        </p:nvSpPr>
        <p:spPr>
          <a:xfrm>
            <a:off x="3280497" y="2883129"/>
            <a:ext cx="175379" cy="1085931"/>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361FB9EC-54DD-4E29-886E-FE2B8CE22A88}"/>
              </a:ext>
            </a:extLst>
          </p:cNvPr>
          <p:cNvSpPr/>
          <p:nvPr/>
        </p:nvSpPr>
        <p:spPr>
          <a:xfrm>
            <a:off x="-5959" y="-17045"/>
            <a:ext cx="3461835" cy="1249801"/>
          </a:xfrm>
          <a:prstGeom prst="rect">
            <a:avLst/>
          </a:prstGeom>
          <a:solidFill>
            <a:schemeClr val="bg2">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8" name="Group 27">
            <a:extLst>
              <a:ext uri="{FF2B5EF4-FFF2-40B4-BE49-F238E27FC236}">
                <a16:creationId xmlns:a16="http://schemas.microsoft.com/office/drawing/2014/main" id="{A8E5CC4A-F459-41F9-A3B7-097D7DBBA215}"/>
              </a:ext>
            </a:extLst>
          </p:cNvPr>
          <p:cNvGrpSpPr/>
          <p:nvPr/>
        </p:nvGrpSpPr>
        <p:grpSpPr>
          <a:xfrm>
            <a:off x="132257" y="179200"/>
            <a:ext cx="2856409" cy="974709"/>
            <a:chOff x="3769872" y="5005276"/>
            <a:chExt cx="2856409" cy="974709"/>
          </a:xfrm>
        </p:grpSpPr>
        <p:sp>
          <p:nvSpPr>
            <p:cNvPr id="29" name="Title 2">
              <a:extLst>
                <a:ext uri="{FF2B5EF4-FFF2-40B4-BE49-F238E27FC236}">
                  <a16:creationId xmlns:a16="http://schemas.microsoft.com/office/drawing/2014/main" id="{E0BC899D-D6C4-4A33-B3A1-3364E72B34D6}"/>
                </a:ext>
              </a:extLst>
            </p:cNvPr>
            <p:cNvSpPr txBox="1">
              <a:spLocks/>
            </p:cNvSpPr>
            <p:nvPr/>
          </p:nvSpPr>
          <p:spPr>
            <a:xfrm>
              <a:off x="4645219" y="5115889"/>
              <a:ext cx="1981062"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a:solidFill>
                    <a:schemeClr val="accent1"/>
                  </a:solidFill>
                  <a:ea typeface="Roboto Condensed" charset="0"/>
                  <a:cs typeface="Roboto Condensed" charset="0"/>
                </a:rPr>
                <a:t>Logan Rohde</a:t>
              </a:r>
            </a:p>
            <a:p>
              <a:pPr algn="l"/>
              <a:r>
                <a:rPr lang="en-CA" sz="1400" dirty="0">
                  <a:solidFill>
                    <a:schemeClr val="accent1"/>
                  </a:solidFill>
                  <a:ea typeface="Roboto Condensed" charset="0"/>
                  <a:cs typeface="Roboto Condensed" charset="0"/>
                </a:rPr>
                <a:t>Research Specialist</a:t>
              </a:r>
              <a:br>
                <a:rPr lang="en-CA" sz="1400" dirty="0">
                  <a:ea typeface="Roboto" panose="02000000000000000000" pitchFamily="2" charset="0"/>
                </a:rPr>
              </a:br>
              <a:endParaRPr lang="en-CA" sz="1400" dirty="0"/>
            </a:p>
          </p:txBody>
        </p:sp>
        <p:pic>
          <p:nvPicPr>
            <p:cNvPr id="30" name="Picture 29">
              <a:extLst>
                <a:ext uri="{FF2B5EF4-FFF2-40B4-BE49-F238E27FC236}">
                  <a16:creationId xmlns:a16="http://schemas.microsoft.com/office/drawing/2014/main" id="{2A492F09-5B54-4626-AA3D-11B04437BE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69872" y="5005276"/>
              <a:ext cx="871898" cy="871898"/>
            </a:xfrm>
            <a:prstGeom prst="ellipse">
              <a:avLst/>
            </a:prstGeom>
          </p:spPr>
        </p:pic>
      </p:grpSp>
      <p:sp>
        <p:nvSpPr>
          <p:cNvPr id="31" name="TextBox 30">
            <a:extLst>
              <a:ext uri="{FF2B5EF4-FFF2-40B4-BE49-F238E27FC236}">
                <a16:creationId xmlns:a16="http://schemas.microsoft.com/office/drawing/2014/main" id="{FEB69C0F-1299-4C24-8E2E-0653A17AAD8E}"/>
              </a:ext>
            </a:extLst>
          </p:cNvPr>
          <p:cNvSpPr txBox="1"/>
          <p:nvPr/>
        </p:nvSpPr>
        <p:spPr>
          <a:xfrm>
            <a:off x="4355976" y="1157843"/>
            <a:ext cx="4679760" cy="830997"/>
          </a:xfrm>
          <a:prstGeom prst="rect">
            <a:avLst/>
          </a:prstGeom>
          <a:noFill/>
        </p:spPr>
        <p:txBody>
          <a:bodyPr wrap="square" rtlCol="0">
            <a:spAutoFit/>
          </a:bodyPr>
          <a:lstStyle/>
          <a:p>
            <a:pPr algn="r"/>
            <a:r>
              <a:rPr lang="en-US" sz="2400" b="1" dirty="0">
                <a:solidFill>
                  <a:schemeClr val="bg1"/>
                </a:solidFill>
              </a:rPr>
              <a:t>Humans continue to be the weak link in data breaches</a:t>
            </a:r>
            <a:endParaRPr lang="en-CA" sz="2400" dirty="0">
              <a:solidFill>
                <a:schemeClr val="bg1"/>
              </a:solidFill>
            </a:endParaRPr>
          </a:p>
        </p:txBody>
      </p:sp>
    </p:spTree>
    <p:extLst>
      <p:ext uri="{BB962C8B-B14F-4D97-AF65-F5344CB8AC3E}">
        <p14:creationId xmlns:p14="http://schemas.microsoft.com/office/powerpoint/2010/main" val="25208732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8b6fbc6f63f9a48afb0b3986393ed74e4ffbf26"/>
  <p:tag name="ISPRING_RESOURCE_PATHS_HASH_PRESENTER" val="d8b6fbc6f63f9a48afb0b3986393ed74e4ffbf26"/>
</p:tagLst>
</file>

<file path=ppt/theme/theme1.xml><?xml version="1.0" encoding="utf-8"?>
<a:theme xmlns:a="http://schemas.openxmlformats.org/drawingml/2006/main" name="Office Theme">
  <a:themeElements>
    <a:clrScheme name="Security Threat Landscape">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gray">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nchor="ctr" anchorCtr="1">
        <a:spAutoFit/>
      </a:bodyPr>
      <a:lstStyle>
        <a:defPPr algn="l" eaLnBrk="1" hangingPunct="1">
          <a:lnSpc>
            <a:spcPct val="85000"/>
          </a:lnSpc>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1927</Words>
  <Application>Microsoft Office PowerPoint</Application>
  <PresentationFormat>On-screen Show (4:3)</PresentationFormat>
  <Paragraphs>152</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(body)</vt:lpstr>
      <vt:lpstr>Calibri</vt:lpstr>
      <vt:lpstr>Georgia</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2020-07-14T14:05:43Z</dcterms:created>
  <dcterms:modified xsi:type="dcterms:W3CDTF">2020-07-14T14:06:51Z</dcterms:modified>
  <cp:contentStatus/>
</cp:coreProperties>
</file>