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13" r:id="rId1"/>
    <p:sldMasterId id="2147483771" r:id="rId2"/>
    <p:sldMasterId id="2147483788" r:id="rId3"/>
    <p:sldMasterId id="2147483667" r:id="rId4"/>
    <p:sldMasterId id="2147483806" r:id="rId5"/>
  </p:sldMasterIdLst>
  <p:notesMasterIdLst>
    <p:notesMasterId r:id="rId12"/>
  </p:notesMasterIdLst>
  <p:handoutMasterIdLst>
    <p:handoutMasterId r:id="rId13"/>
  </p:handoutMasterIdLst>
  <p:sldIdLst>
    <p:sldId id="552" r:id="rId6"/>
    <p:sldId id="569" r:id="rId7"/>
    <p:sldId id="570" r:id="rId8"/>
    <p:sldId id="572" r:id="rId9"/>
    <p:sldId id="577" r:id="rId10"/>
    <p:sldId id="428" r:id="rId11"/>
  </p:sldIdLst>
  <p:sldSz cx="12193588" cy="6858000"/>
  <p:notesSz cx="11309350" cy="201041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xo" panose="02000303000000000000" pitchFamily="2" charset="0"/>
      <p:regular r:id="rId18"/>
      <p:bold r:id="rId19"/>
      <p:italic r:id="rId20"/>
      <p:boldItalic r:id="rId21"/>
    </p:embeddedFont>
    <p:embeddedFont>
      <p:font typeface="Exo Light" panose="02000303000000000000" pitchFamily="2" charset="0"/>
      <p:regular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bold r:id="rId28"/>
      <p:italic r:id="rId29"/>
    </p:embeddedFont>
    <p:embeddedFont>
      <p:font typeface="Montserrat SemiBold" panose="00000700000000000000" pitchFamily="2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Roboto Black" panose="02000000000000000000" pitchFamily="2" charset="0"/>
      <p:bold r:id="rId38"/>
      <p:boldItalic r:id="rId39"/>
    </p:embeddedFont>
    <p:embeddedFont>
      <p:font typeface="Roboto Condensed Light" panose="02000000000000000000" pitchFamily="2" charset="0"/>
      <p:regular r:id="rId40"/>
      <p:italic r:id="rId41"/>
    </p:embeddedFont>
  </p:embeddedFontLst>
  <p:defaultTextStyle>
    <a:defPPr>
      <a:defRPr lang="en-US"/>
    </a:defPPr>
    <a:lvl1pPr marL="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38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2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DD4"/>
    <a:srgbClr val="4B95C4"/>
    <a:srgbClr val="333333"/>
    <a:srgbClr val="C0C0C0"/>
    <a:srgbClr val="00FFFF"/>
    <a:srgbClr val="000000"/>
    <a:srgbClr val="2576B7"/>
    <a:srgbClr val="16476E"/>
    <a:srgbClr val="FFFFFF"/>
    <a:srgbClr val="25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1781A-EB1B-4704-B30A-C5EDA23B5A6B}" v="31" dt="2020-06-05T11:33:06.429"/>
    <p1510:client id="{B796C28E-42BA-48FB-B9CF-A94275EEAE9E}" v="31" dt="2020-06-04T22:27:05.1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580" autoAdjust="0"/>
    <p:restoredTop sz="96357" autoAdjust="0"/>
  </p:normalViewPr>
  <p:slideViewPr>
    <p:cSldViewPr snapToGrid="0">
      <p:cViewPr varScale="1">
        <p:scale>
          <a:sx n="115" d="100"/>
          <a:sy n="115" d="100"/>
        </p:scale>
        <p:origin x="120" y="648"/>
      </p:cViewPr>
      <p:guideLst>
        <p:guide orient="horz" pos="3884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6"/>
    </p:cViewPr>
  </p:sorterViewPr>
  <p:notesViewPr>
    <p:cSldViewPr snapToGrid="0">
      <p:cViewPr>
        <p:scale>
          <a:sx n="1" d="2"/>
          <a:sy n="1" d="2"/>
        </p:scale>
        <p:origin x="3930" y="-6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openxmlformats.org/officeDocument/2006/relationships/tableStyles" Target="tableStyles.xml"/><Relationship Id="rId20" Type="http://schemas.openxmlformats.org/officeDocument/2006/relationships/font" Target="fonts/font7.fntdata"/><Relationship Id="rId41" Type="http://schemas.openxmlformats.org/officeDocument/2006/relationships/font" Target="fonts/font2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4BFADC-759D-9A4E-9A09-AD89F1BCC0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2EC22-1B51-694A-94D5-D4CB2538FD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405715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1FBE2-D7AF-034E-A3E8-B3AFB8825F2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2C9E9-64FF-014C-96CA-5B97C999C1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8FAC2-6080-3440-A5EF-CDB2928258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05715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59A62-6DDC-664C-B490-E4412C3B9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Condensed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405715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Condensed Light" panose="02000000000000000000" pitchFamily="2" charset="0"/>
              </a:defRPr>
            </a:lvl1pPr>
          </a:lstStyle>
          <a:p>
            <a:fld id="{F0A9609A-B772-C646-9832-EF91D164CC90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74650" y="2514600"/>
            <a:ext cx="12058650" cy="6783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30578" y="9673900"/>
            <a:ext cx="9048194" cy="7918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Condensed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05715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Condensed Light" panose="02000000000000000000" pitchFamily="2" charset="0"/>
              </a:defRPr>
            </a:lvl1pPr>
          </a:lstStyle>
          <a:p>
            <a:fld id="{06B0FC7D-8687-9A40-9CA8-0B2F00AB9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0FC7D-8687-9A40-9CA8-0B2F00AB98E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6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0FC7D-8687-9A40-9CA8-0B2F00AB98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7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0FC7D-8687-9A40-9CA8-0B2F00AB98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4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0FC7D-8687-9A40-9CA8-0B2F00AB9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9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0FC7D-8687-9A40-9CA8-0B2F00AB98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2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Light-C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ED198-04B0-1D4B-9CF9-27BE895D0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4" y="1391732"/>
            <a:ext cx="7385845" cy="130651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 i="0">
                <a:solidFill>
                  <a:srgbClr val="2576B7"/>
                </a:solidFill>
                <a:latin typeface="Montserrat SemiBold" pitchFamily="2" charset="77"/>
              </a:defRPr>
            </a:lvl1pPr>
            <a:lvl2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2pPr>
            <a:lvl3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3pPr>
            <a:lvl4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4pPr>
            <a:lvl5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Observe the Evolution of Quantum Capacity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4CCF3E3-77ED-8B47-BA4F-C8AA5DC7EF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5" y="2794290"/>
            <a:ext cx="5703626" cy="18938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rgbClr val="4A4A4A"/>
                </a:solidFill>
                <a:latin typeface="Exo" panose="02000503000000000000" pitchFamily="2" charset="77"/>
              </a:defRPr>
            </a:lvl1pPr>
            <a:lvl2pPr>
              <a:defRPr sz="3000" b="0" i="0">
                <a:solidFill>
                  <a:schemeClr val="bg1"/>
                </a:solidFill>
                <a:latin typeface="Exo Light" pitchFamily="2" charset="77"/>
              </a:defRPr>
            </a:lvl2pPr>
            <a:lvl3pPr>
              <a:defRPr sz="3000" b="0" i="0">
                <a:solidFill>
                  <a:schemeClr val="bg1"/>
                </a:solidFill>
                <a:latin typeface="Exo Light" pitchFamily="2" charset="77"/>
              </a:defRPr>
            </a:lvl3pPr>
            <a:lvl4pPr>
              <a:defRPr sz="3000" b="0" i="0">
                <a:solidFill>
                  <a:schemeClr val="bg1"/>
                </a:solidFill>
                <a:latin typeface="Exo Light" pitchFamily="2" charset="77"/>
              </a:defRPr>
            </a:lvl4pPr>
            <a:lvl5pPr>
              <a:defRPr sz="3000" b="0" i="0">
                <a:solidFill>
                  <a:schemeClr val="bg1"/>
                </a:solidFill>
                <a:latin typeface="Exo Light" pitchFamily="2" charset="77"/>
              </a:defRPr>
            </a:lvl5pPr>
          </a:lstStyle>
          <a:p>
            <a:pPr lvl="0"/>
            <a:r>
              <a:rPr lang="en-US" dirty="0"/>
              <a:t>Keep track of a transformational technology as it evolves.</a:t>
            </a:r>
          </a:p>
        </p:txBody>
      </p:sp>
    </p:spTree>
    <p:extLst>
      <p:ext uri="{BB962C8B-B14F-4D97-AF65-F5344CB8AC3E}">
        <p14:creationId xmlns:p14="http://schemas.microsoft.com/office/powerpoint/2010/main" val="174117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Cover-Light-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B9BD9F-7A9F-7349-BC43-F51F09199B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078" y="3195534"/>
            <a:ext cx="2341433" cy="4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5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-blue-right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26E116-0FE3-D446-B568-6373B436A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7345" y="1648758"/>
            <a:ext cx="5686987" cy="456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2000" b="0" i="0">
                <a:solidFill>
                  <a:srgbClr val="4A4A4A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488EE5B4-C583-A04D-B5FC-EA23A0B4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63" y="530021"/>
            <a:ext cx="6672725" cy="11301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D5BCB0-D6FF-CC4C-92CC-90D104D4F343}"/>
              </a:ext>
            </a:extLst>
          </p:cNvPr>
          <p:cNvSpPr/>
          <p:nvPr userDrawn="1"/>
        </p:nvSpPr>
        <p:spPr>
          <a:xfrm>
            <a:off x="8005762" y="0"/>
            <a:ext cx="418782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9000">
                <a:srgbClr val="2576B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>
              <a:solidFill>
                <a:srgbClr val="1E5E92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FD860C3-79CC-434D-9984-9C39951BAE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9384" y="952500"/>
            <a:ext cx="3030954" cy="48811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2000" b="0" i="0" spc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1AD55-DE6F-7A48-87C1-BCB637DDFBBA}"/>
              </a:ext>
            </a:extLst>
          </p:cNvPr>
          <p:cNvSpPr txBox="1"/>
          <p:nvPr userDrawn="1"/>
        </p:nvSpPr>
        <p:spPr>
          <a:xfrm>
            <a:off x="8804021" y="6449568"/>
            <a:ext cx="3438335" cy="131831"/>
          </a:xfrm>
          <a:prstGeom prst="rect">
            <a:avLst/>
          </a:prstGeom>
        </p:spPr>
        <p:txBody>
          <a:bodyPr vert="horz" wrap="square" lIns="0" tIns="0" rIns="91440" bIns="0" rtlCol="0">
            <a:spAutoFit/>
          </a:bodyPr>
          <a:lstStyle/>
          <a:p>
            <a:pPr marL="7701" marR="242975" lvl="0" indent="0" algn="r" defTabSz="554492" rtl="0" eaLnBrk="1" fontAlgn="auto" latinLnBrk="0" hangingPunct="1">
              <a:lnSpc>
                <a:spcPct val="11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spc="-18">
                <a:solidFill>
                  <a:schemeClr val="bg1"/>
                </a:solidFill>
                <a:latin typeface="Exo" panose="02000503000000000000" pitchFamily="2" charset="77"/>
              </a:rPr>
              <a:t>Info-</a:t>
            </a:r>
            <a:r>
              <a:rPr lang="en-CA" sz="800" spc="-103">
                <a:solidFill>
                  <a:schemeClr val="bg1"/>
                </a:solidFill>
                <a:latin typeface="Exo" panose="02000503000000000000" pitchFamily="2" charset="77"/>
              </a:rPr>
              <a:t>T</a:t>
            </a:r>
            <a:r>
              <a:rPr lang="en-CA" sz="800" spc="-15">
                <a:solidFill>
                  <a:schemeClr val="bg1"/>
                </a:solidFill>
                <a:latin typeface="Exo" panose="02000503000000000000" pitchFamily="2" charset="77"/>
              </a:rPr>
              <a:t>ec</a:t>
            </a:r>
            <a:r>
              <a:rPr lang="en-CA" sz="800" spc="6">
                <a:solidFill>
                  <a:schemeClr val="bg1"/>
                </a:solidFill>
                <a:latin typeface="Exo" panose="02000503000000000000" pitchFamily="2" charset="77"/>
              </a:rPr>
              <a:t>h</a:t>
            </a:r>
            <a:r>
              <a:rPr lang="en-CA" sz="800" spc="-39">
                <a:solidFill>
                  <a:schemeClr val="bg1"/>
                </a:solidFill>
                <a:latin typeface="Exo" panose="02000503000000000000" pitchFamily="2" charset="77"/>
              </a:rPr>
              <a:t> </a:t>
            </a:r>
            <a:r>
              <a:rPr lang="en-CA" sz="800" spc="-15">
                <a:solidFill>
                  <a:schemeClr val="bg1"/>
                </a:solidFill>
                <a:latin typeface="Exo" panose="02000503000000000000" pitchFamily="2" charset="77"/>
              </a:rPr>
              <a:t>Researc</a:t>
            </a:r>
            <a:r>
              <a:rPr lang="en-CA" sz="800" spc="6">
                <a:solidFill>
                  <a:schemeClr val="bg1"/>
                </a:solidFill>
                <a:latin typeface="Exo" panose="02000503000000000000" pitchFamily="2" charset="77"/>
              </a:rPr>
              <a:t>h</a:t>
            </a:r>
            <a:r>
              <a:rPr lang="en-CA" sz="800" spc="-39">
                <a:solidFill>
                  <a:schemeClr val="bg1"/>
                </a:solidFill>
                <a:latin typeface="Exo" panose="02000503000000000000" pitchFamily="2" charset="77"/>
              </a:rPr>
              <a:t> </a:t>
            </a:r>
            <a:r>
              <a:rPr lang="en-CA" sz="800" spc="-15">
                <a:solidFill>
                  <a:schemeClr val="bg1"/>
                </a:solidFill>
                <a:latin typeface="Exo" panose="02000503000000000000" pitchFamily="2" charset="77"/>
              </a:rPr>
              <a:t>Grou</a:t>
            </a:r>
            <a:r>
              <a:rPr lang="en-CA" sz="800" spc="6">
                <a:solidFill>
                  <a:schemeClr val="bg1"/>
                </a:solidFill>
                <a:latin typeface="Exo" panose="02000503000000000000" pitchFamily="2" charset="77"/>
              </a:rPr>
              <a:t>p   |   </a:t>
            </a:r>
            <a:fld id="{81D60167-4931-47E6-BA6A-407CBD079E47}" type="slidenum">
              <a:rPr lang="en-CA" sz="800" spc="6" smtClean="0">
                <a:solidFill>
                  <a:schemeClr val="bg1"/>
                </a:solidFill>
                <a:latin typeface="Exo" panose="02000503000000000000" pitchFamily="2" charset="77"/>
                <a:cs typeface="Arial" panose="020B0604020202020204" pitchFamily="34" charset="0"/>
              </a:rPr>
              <a:pPr marL="7701" marR="242975" lvl="0" indent="0" algn="r" defTabSz="554492" rtl="0" eaLnBrk="1" fontAlgn="auto" latinLnBrk="0" hangingPunct="1">
                <a:lnSpc>
                  <a:spcPct val="110000"/>
                </a:lnSpc>
                <a:spcBef>
                  <a:spcPts val="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800" spc="6">
              <a:solidFill>
                <a:schemeClr val="bg1"/>
              </a:solidFill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827AB02-2D82-654F-ADA6-39B4D879BBE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475" y="2508316"/>
            <a:ext cx="6678613" cy="3243898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79388" indent="-179388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628650" indent="-17145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1089025" indent="-174625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549400" indent="-17780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2000250" indent="-17145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90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F603-5D1D-774A-BC2E-2BB19F77B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106" y="530021"/>
            <a:ext cx="4983207" cy="11301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>
                <a:solidFill>
                  <a:srgbClr val="4A4A4A"/>
                </a:solidFill>
              </a:defRPr>
            </a:lvl1pPr>
          </a:lstStyle>
          <a:p>
            <a:r>
              <a:rPr lang="en-CA" spc="-85">
                <a:solidFill>
                  <a:srgbClr val="636363"/>
                </a:solidFill>
              </a:rPr>
              <a:t>Executive</a:t>
            </a:r>
            <a:r>
              <a:rPr lang="en-CA" spc="-188">
                <a:solidFill>
                  <a:srgbClr val="636363"/>
                </a:solidFill>
              </a:rPr>
              <a:t> </a:t>
            </a:r>
            <a:r>
              <a:rPr lang="en-CA" spc="-79">
                <a:solidFill>
                  <a:srgbClr val="636363"/>
                </a:solidFill>
              </a:rPr>
              <a:t>Brief  </a:t>
            </a:r>
            <a:r>
              <a:rPr lang="en-CA" spc="-61">
                <a:solidFill>
                  <a:srgbClr val="636363"/>
                </a:solidFill>
              </a:rPr>
              <a:t>Case</a:t>
            </a:r>
            <a:r>
              <a:rPr lang="en-CA" spc="-158">
                <a:solidFill>
                  <a:srgbClr val="636363"/>
                </a:solidFill>
              </a:rPr>
              <a:t> </a:t>
            </a:r>
            <a:r>
              <a:rPr lang="en-CA" spc="-79">
                <a:solidFill>
                  <a:srgbClr val="636363"/>
                </a:solidFill>
              </a:rPr>
              <a:t>Study</a:t>
            </a: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CB767A-45FC-9F48-B418-D7EC7355E710}"/>
              </a:ext>
            </a:extLst>
          </p:cNvPr>
          <p:cNvSpPr/>
          <p:nvPr userDrawn="1"/>
        </p:nvSpPr>
        <p:spPr>
          <a:xfrm>
            <a:off x="7032625" y="2124635"/>
            <a:ext cx="4860925" cy="40879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sx="105000" sy="105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0" i="0">
              <a:latin typeface="Roboto Condensed Light" panose="02000000000000000000" pitchFamily="2" charset="0"/>
            </a:endParaRP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83E3CE5B-BC3A-9749-A3C9-0981EBB0D2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5763" y="1124222"/>
            <a:ext cx="1445326" cy="394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i="0">
                <a:solidFill>
                  <a:srgbClr val="2576B7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4D26957-23BC-244C-9C15-BD8319838C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05763" y="977814"/>
            <a:ext cx="1251459" cy="15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800" b="0" i="0">
                <a:solidFill>
                  <a:srgbClr val="2576B7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INDUSTRY</a:t>
            </a:r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1AEFA7E8-5374-634A-90A1-FBA9693462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03439" y="1124222"/>
            <a:ext cx="2245661" cy="3812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i="0">
                <a:solidFill>
                  <a:srgbClr val="2576B7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D8566A2D-58FD-544A-9993-5A75E8DE7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6841" y="977814"/>
            <a:ext cx="2230468" cy="148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800" b="0" i="0">
                <a:solidFill>
                  <a:srgbClr val="2576B7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F31ECC89-3950-A44A-B9C2-4DF5545FAD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80896" y="2505635"/>
            <a:ext cx="3764382" cy="4661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i="0">
                <a:solidFill>
                  <a:srgbClr val="4A4A4A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A22EAF47-EEBC-D948-B06F-19136CA108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30078" y="5545418"/>
            <a:ext cx="1523206" cy="3630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000" b="0" i="0">
                <a:solidFill>
                  <a:srgbClr val="000000"/>
                </a:solidFill>
                <a:latin typeface="Roboto Condensed Light" panose="02000000000000000000" pitchFamily="2" charset="0"/>
                <a:cs typeface="Arial Narrow" panose="020B06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225195DF-386A-244D-B51F-F0ACC086AA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48132" y="3106269"/>
            <a:ext cx="3629911" cy="413999"/>
          </a:xfrm>
          <a:prstGeom prst="rect">
            <a:avLst/>
          </a:prstGeom>
          <a:solidFill>
            <a:srgbClr val="2576B7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1700"/>
              </a:lnSpc>
              <a:buNone/>
              <a:defRPr sz="1200" b="0" i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E048AD23-3AE7-3B47-A0E6-79A758C4FE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48132" y="3555625"/>
            <a:ext cx="3629911" cy="413999"/>
          </a:xfrm>
          <a:prstGeom prst="rect">
            <a:avLst/>
          </a:prstGeom>
          <a:solidFill>
            <a:srgbClr val="2576B7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1700"/>
              </a:lnSpc>
              <a:buNone/>
              <a:defRPr sz="1200" b="0" i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E09D719C-E598-1F42-A9D2-1903F300813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48132" y="4004981"/>
            <a:ext cx="3629911" cy="413999"/>
          </a:xfrm>
          <a:prstGeom prst="rect">
            <a:avLst/>
          </a:prstGeom>
          <a:solidFill>
            <a:srgbClr val="16476E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1700"/>
              </a:lnSpc>
              <a:buNone/>
              <a:defRPr sz="1200" b="0" i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D32BE5B8-1D82-2A41-AFFB-C4E4055FFAA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48132" y="4454337"/>
            <a:ext cx="3629911" cy="413999"/>
          </a:xfrm>
          <a:prstGeom prst="rect">
            <a:avLst/>
          </a:prstGeom>
          <a:solidFill>
            <a:srgbClr val="2576B7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1700"/>
              </a:lnSpc>
              <a:buNone/>
              <a:defRPr sz="1200" b="0" i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8772DFBE-EF03-9343-AAE3-3C089F7E32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48132" y="4903694"/>
            <a:ext cx="3629911" cy="413999"/>
          </a:xfrm>
          <a:prstGeom prst="rect">
            <a:avLst/>
          </a:prstGeom>
          <a:solidFill>
            <a:srgbClr val="2576B7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1700"/>
              </a:lnSpc>
              <a:buNone/>
              <a:defRPr sz="1200" b="0" i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668AF041-2646-BB44-9FCB-DC5E5E7982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960583" y="5545418"/>
            <a:ext cx="1342417" cy="3630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000" b="0" i="0">
                <a:solidFill>
                  <a:srgbClr val="000000"/>
                </a:solidFill>
                <a:latin typeface="Roboto Condensed Light" panose="02000000000000000000" pitchFamily="2" charset="0"/>
                <a:cs typeface="Arial Narrow" panose="020B06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32DA5D6-4B5D-374C-8DA0-06C05A352A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1794" y="5157693"/>
            <a:ext cx="3764382" cy="4661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buNone/>
              <a:defRPr sz="1600" b="0" i="0">
                <a:solidFill>
                  <a:srgbClr val="2576B7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Results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D99FFE4F-9691-A64B-AC9F-F3ECB412E6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657" y="1998139"/>
            <a:ext cx="5247331" cy="3640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 b="1" i="0" spc="0">
                <a:solidFill>
                  <a:srgbClr val="4A4A4A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EA0FFF8-F61B-EC44-B4DB-C862F0CA1F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1475" y="2412622"/>
            <a:ext cx="5689600" cy="2605945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79388" indent="-179388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628650" indent="-17145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1089025" indent="-174625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549400" indent="-17780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2000250" indent="-17145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DAEF467-C38A-4640-8685-AE1876532B8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475" y="5410201"/>
            <a:ext cx="5689600" cy="799214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79388" indent="-179388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628650" indent="-17145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1089025" indent="-174625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549400" indent="-17780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2000250" indent="-17145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Summar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DE57-4E30-2343-9DAE-39F3DBBD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530021"/>
            <a:ext cx="11220578" cy="11635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>
                <a:solidFill>
                  <a:srgbClr val="4A4A4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895281-F05F-284A-93B8-DF31D5A43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194" y="1597967"/>
            <a:ext cx="3542400" cy="297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 i="0">
                <a:solidFill>
                  <a:srgbClr val="B3252E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9BDD2CC1-5E1E-A249-A7A5-AE4A1333D1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994" y="1597967"/>
            <a:ext cx="3542400" cy="297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 i="0">
                <a:solidFill>
                  <a:srgbClr val="F17A26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DE52E9E9-EF0F-F148-B77C-A198551552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0748" y="1597967"/>
            <a:ext cx="3542400" cy="297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 i="0">
                <a:solidFill>
                  <a:srgbClr val="2B9E48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A4AA16A-AF07-4A4A-AA0D-C83BCCC518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1475" y="1991757"/>
            <a:ext cx="3658265" cy="3190736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79388" indent="-179388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628650" indent="-17145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1089025" indent="-174625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549400" indent="-17780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2000250" indent="-17145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78D611E-AB20-6F4F-AAF0-75575E9D6D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67994" y="1991757"/>
            <a:ext cx="3658265" cy="3190736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79388" indent="-179388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628650" indent="-17145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1089025" indent="-174625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549400" indent="-17780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2000250" indent="-17145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7BEB711-C86D-6A42-AF2D-7578AE11B3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54194" y="1991757"/>
            <a:ext cx="3658265" cy="3190736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79388" indent="-179388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628650" indent="-17145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1089025" indent="-174625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549400" indent="-17780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2000250" indent="-17145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01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ts Persp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DE57-4E30-2343-9DAE-39F3DBBD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530021"/>
            <a:ext cx="9739219" cy="1130188"/>
          </a:xfrm>
        </p:spPr>
        <p:txBody>
          <a:bodyPr>
            <a:noAutofit/>
          </a:bodyPr>
          <a:lstStyle>
            <a:lvl1pPr>
              <a:defRPr b="0" i="0">
                <a:solidFill>
                  <a:srgbClr val="4A4A4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E9795F-CBFB-B94E-B0A4-612B5868B6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657" y="1667939"/>
            <a:ext cx="4547243" cy="7704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2000" b="0" i="0" spc="0">
                <a:solidFill>
                  <a:srgbClr val="4A4A4A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191A5D26-F935-C243-B55A-263E1DDC3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8246" y="5120360"/>
            <a:ext cx="2840037" cy="1269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 b="0" i="0">
                <a:solidFill>
                  <a:srgbClr val="2576B7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buNone/>
              <a:defRPr sz="1200" b="0" i="0">
                <a:solidFill>
                  <a:srgbClr val="2576B7"/>
                </a:solidFill>
                <a:latin typeface="Montserrat Medium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10000"/>
              </a:lnSpc>
              <a:spcBef>
                <a:spcPts val="0"/>
              </a:spcBef>
              <a:buNone/>
              <a:defRPr sz="1200" b="0" i="0">
                <a:solidFill>
                  <a:srgbClr val="2576B7"/>
                </a:solidFill>
                <a:latin typeface="Montserrat Medium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10000"/>
              </a:lnSpc>
              <a:spcBef>
                <a:spcPts val="0"/>
              </a:spcBef>
              <a:buNone/>
              <a:defRPr sz="1200" b="0" i="0">
                <a:solidFill>
                  <a:srgbClr val="2576B7"/>
                </a:solidFill>
                <a:latin typeface="Montserrat Medium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10000"/>
              </a:lnSpc>
              <a:spcBef>
                <a:spcPts val="0"/>
              </a:spcBef>
              <a:buNone/>
              <a:defRPr sz="1200" b="0" i="0">
                <a:solidFill>
                  <a:srgbClr val="2576B7"/>
                </a:solidFill>
                <a:latin typeface="Montserrat Medium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7F9FF2-D4F4-2F42-9C38-CF0156BDA8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3286" y="1753404"/>
            <a:ext cx="6661150" cy="421841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628650" indent="-17145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1089025" indent="-174625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549400" indent="-1778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2000250" indent="-17145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64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0">
            <a:extLst>
              <a:ext uri="{FF2B5EF4-FFF2-40B4-BE49-F238E27FC236}">
                <a16:creationId xmlns:a16="http://schemas.microsoft.com/office/drawing/2014/main" id="{CAA2DC47-C07C-8841-8398-880188265DC9}"/>
              </a:ext>
            </a:extLst>
          </p:cNvPr>
          <p:cNvSpPr txBox="1"/>
          <p:nvPr userDrawn="1"/>
        </p:nvSpPr>
        <p:spPr>
          <a:xfrm>
            <a:off x="5965031" y="6040551"/>
            <a:ext cx="3221785" cy="502469"/>
          </a:xfrm>
          <a:prstGeom prst="rect">
            <a:avLst/>
          </a:prstGeom>
        </p:spPr>
        <p:txBody>
          <a:bodyPr vert="horz" wrap="square" lIns="0" tIns="2310" rIns="0" bIns="0" rtlCol="0">
            <a:noAutofit/>
          </a:bodyPr>
          <a:lstStyle/>
          <a:p>
            <a:pPr marL="7701" marR="3081" indent="33886" algn="r">
              <a:lnSpc>
                <a:spcPts val="958"/>
              </a:lnSpc>
              <a:spcBef>
                <a:spcPts val="18"/>
              </a:spcBef>
            </a:pPr>
            <a:r>
              <a:rPr sz="788" b="0" i="0" spc="-6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Info-Tech </a:t>
            </a:r>
            <a:r>
              <a:rPr sz="788" b="0" i="0" spc="3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Research </a:t>
            </a:r>
            <a:r>
              <a:rPr sz="788" b="0" i="0" spc="6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Group </a:t>
            </a:r>
            <a:r>
              <a:rPr sz="788" b="0" i="0" spc="3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Inc. </a:t>
            </a:r>
            <a:r>
              <a:rPr sz="788" b="0" i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is </a:t>
            </a:r>
            <a:r>
              <a:rPr sz="788" b="0" i="0" spc="6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 </a:t>
            </a:r>
            <a:r>
              <a:rPr sz="788" b="0" i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global leader </a:t>
            </a:r>
            <a:r>
              <a:rPr sz="788" b="0" i="0" spc="3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 </a:t>
            </a:r>
            <a:r>
              <a:rPr sz="788" b="0" i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providing </a:t>
            </a:r>
            <a:r>
              <a:rPr sz="788" b="0" i="0" spc="3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IT research</a:t>
            </a:r>
            <a:r>
              <a:rPr sz="788" b="0" i="0" spc="64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3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and</a:t>
            </a:r>
            <a:r>
              <a:rPr sz="788" b="0" i="0" spc="9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advice.  </a:t>
            </a:r>
            <a:r>
              <a:rPr sz="788" b="0" i="0" spc="-6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Info-Tech’s </a:t>
            </a:r>
            <a:r>
              <a:rPr sz="788" b="0" i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products </a:t>
            </a:r>
            <a:r>
              <a:rPr sz="788" b="0" i="0" spc="3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and services </a:t>
            </a:r>
            <a:r>
              <a:rPr sz="788" b="0" i="0" spc="6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combine </a:t>
            </a:r>
            <a:r>
              <a:rPr sz="788" b="0" i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actionable insight </a:t>
            </a:r>
            <a:r>
              <a:rPr sz="788" b="0" i="0" spc="3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and relevant</a:t>
            </a:r>
            <a:r>
              <a:rPr sz="788" b="0" i="0" spc="76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3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advice</a:t>
            </a:r>
            <a:r>
              <a:rPr sz="788" b="0" i="0" spc="12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with  </a:t>
            </a:r>
            <a:r>
              <a:rPr sz="788" b="0" i="0" spc="3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ready-to-use tools and templates that cover the full spectrum of IT</a:t>
            </a:r>
            <a:r>
              <a:rPr sz="788" b="0" i="0" spc="73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3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concerns.</a:t>
            </a:r>
            <a:endParaRPr sz="788" b="0" i="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/>
            </a:endParaRPr>
          </a:p>
          <a:p>
            <a:pPr marR="3851" algn="r">
              <a:lnSpc>
                <a:spcPts val="931"/>
              </a:lnSpc>
            </a:pPr>
            <a:r>
              <a:rPr sz="788" b="0" i="0" spc="6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© </a:t>
            </a:r>
            <a:r>
              <a:rPr sz="788" b="0" i="0" spc="3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1997-20</a:t>
            </a:r>
            <a:r>
              <a:rPr lang="en-US" sz="788" b="0" i="0" spc="3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20</a:t>
            </a:r>
            <a:r>
              <a:rPr sz="788" b="0" i="0" spc="3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-6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Info-Tech </a:t>
            </a:r>
            <a:r>
              <a:rPr sz="788" b="0" i="0" spc="3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Research </a:t>
            </a:r>
            <a:r>
              <a:rPr sz="788" b="0" i="0" spc="6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Group</a:t>
            </a:r>
            <a:r>
              <a:rPr sz="788" b="0" i="0" spc="-27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3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Inc.</a:t>
            </a:r>
            <a:endParaRPr sz="788" b="0" i="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10E23-5B6C-0E46-8E09-10A336299F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943" y="6057692"/>
            <a:ext cx="2341433" cy="4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844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0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1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D2D98CA-E486-8443-9BF6-95C9C1E8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530021"/>
            <a:ext cx="5632357" cy="1130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5610B7-08DB-7849-96D1-46BF1C785ED5}"/>
              </a:ext>
            </a:extLst>
          </p:cNvPr>
          <p:cNvSpPr txBox="1"/>
          <p:nvPr userDrawn="1"/>
        </p:nvSpPr>
        <p:spPr>
          <a:xfrm>
            <a:off x="8804021" y="6449568"/>
            <a:ext cx="3438335" cy="123111"/>
          </a:xfrm>
          <a:prstGeom prst="rect">
            <a:avLst/>
          </a:prstGeom>
        </p:spPr>
        <p:txBody>
          <a:bodyPr vert="horz" wrap="square" lIns="0" tIns="0" rIns="91440" bIns="0" rtlCol="0">
            <a:spAutoFit/>
          </a:bodyPr>
          <a:lstStyle/>
          <a:p>
            <a:pPr marL="7701" marR="242975" lvl="0" indent="0" algn="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spc="-18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Info-</a:t>
            </a:r>
            <a:r>
              <a:rPr lang="en-CA" sz="800" spc="-103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T</a:t>
            </a:r>
            <a:r>
              <a:rPr lang="en-CA" sz="800" spc="-15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ec</a:t>
            </a:r>
            <a:r>
              <a:rPr lang="en-CA" sz="800" spc="6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h</a:t>
            </a:r>
            <a:r>
              <a:rPr lang="en-CA" sz="800" spc="-39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 </a:t>
            </a:r>
            <a:r>
              <a:rPr lang="en-CA" sz="800" spc="-15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Researc</a:t>
            </a:r>
            <a:r>
              <a:rPr lang="en-CA" sz="800" spc="6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h</a:t>
            </a:r>
            <a:r>
              <a:rPr lang="en-CA" sz="800" spc="-39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 </a:t>
            </a:r>
            <a:r>
              <a:rPr lang="en-CA" sz="800" spc="-15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Grou</a:t>
            </a:r>
            <a:r>
              <a:rPr lang="en-CA" sz="800" spc="6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p   |   </a:t>
            </a:r>
            <a:fld id="{81D60167-4931-47E6-BA6A-407CBD079E47}" type="slidenum">
              <a:rPr lang="en-CA" sz="800" spc="6" smtClean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  <a:cs typeface="Arial" panose="020B0604020202020204" pitchFamily="34" charset="0"/>
              </a:rPr>
              <a:pPr marL="7701" marR="242975" lvl="0" indent="0" algn="r" defTabSz="554492" rtl="0" eaLnBrk="1" fontAlgn="auto" latinLnBrk="0" hangingPunct="1">
                <a:lnSpc>
                  <a:spcPct val="100000"/>
                </a:lnSpc>
                <a:spcBef>
                  <a:spcPts val="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800" spc="6">
              <a:solidFill>
                <a:schemeClr val="tx1">
                  <a:lumMod val="50000"/>
                </a:schemeClr>
              </a:solidFill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4A4A4A"/>
          </a:solidFill>
          <a:latin typeface="Montserrat SemiBold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96" userDrawn="1">
          <p15:clr>
            <a:srgbClr val="F26B43"/>
          </p15:clr>
        </p15:guide>
        <p15:guide id="2" pos="3818" userDrawn="1">
          <p15:clr>
            <a:srgbClr val="F26B43"/>
          </p15:clr>
        </p15:guide>
        <p15:guide id="3" pos="3909" userDrawn="1">
          <p15:clr>
            <a:srgbClr val="F26B43"/>
          </p15:clr>
        </p15:guide>
        <p15:guide id="4" pos="4441" userDrawn="1">
          <p15:clr>
            <a:srgbClr val="F26B43"/>
          </p15:clr>
        </p15:guide>
        <p15:guide id="5" pos="3205" userDrawn="1">
          <p15:clr>
            <a:srgbClr val="F26B43"/>
          </p15:clr>
        </p15:guide>
        <p15:guide id="6" pos="2684" userDrawn="1">
          <p15:clr>
            <a:srgbClr val="F26B43"/>
          </p15:clr>
        </p15:guide>
        <p15:guide id="7" pos="2593" userDrawn="1">
          <p15:clr>
            <a:srgbClr val="F26B43"/>
          </p15:clr>
        </p15:guide>
        <p15:guide id="8" pos="2071" userDrawn="1">
          <p15:clr>
            <a:srgbClr val="F26B43"/>
          </p15:clr>
        </p15:guide>
        <p15:guide id="9" pos="4521" userDrawn="1">
          <p15:clr>
            <a:srgbClr val="F26B43"/>
          </p15:clr>
        </p15:guide>
        <p15:guide id="10" pos="5043" userDrawn="1">
          <p15:clr>
            <a:srgbClr val="F26B43"/>
          </p15:clr>
        </p15:guide>
        <p15:guide id="11" pos="5133" userDrawn="1">
          <p15:clr>
            <a:srgbClr val="F26B43"/>
          </p15:clr>
        </p15:guide>
        <p15:guide id="12" pos="5655" userDrawn="1">
          <p15:clr>
            <a:srgbClr val="F26B43"/>
          </p15:clr>
        </p15:guide>
        <p15:guide id="13" pos="5737" userDrawn="1">
          <p15:clr>
            <a:srgbClr val="F26B43"/>
          </p15:clr>
        </p15:guide>
        <p15:guide id="14" pos="6265" userDrawn="1">
          <p15:clr>
            <a:srgbClr val="F26B43"/>
          </p15:clr>
        </p15:guide>
        <p15:guide id="15" pos="6358" userDrawn="1">
          <p15:clr>
            <a:srgbClr val="F26B43"/>
          </p15:clr>
        </p15:guide>
        <p15:guide id="16" pos="6880" userDrawn="1">
          <p15:clr>
            <a:srgbClr val="F26B43"/>
          </p15:clr>
        </p15:guide>
        <p15:guide id="17" pos="6970" userDrawn="1">
          <p15:clr>
            <a:srgbClr val="F26B43"/>
          </p15:clr>
        </p15:guide>
        <p15:guide id="18" pos="7492" userDrawn="1">
          <p15:clr>
            <a:srgbClr val="F26B43"/>
          </p15:clr>
        </p15:guide>
        <p15:guide id="19" pos="1981" userDrawn="1">
          <p15:clr>
            <a:srgbClr val="F26B43"/>
          </p15:clr>
        </p15:guide>
        <p15:guide id="20" pos="1459" userDrawn="1">
          <p15:clr>
            <a:srgbClr val="F26B43"/>
          </p15:clr>
        </p15:guide>
        <p15:guide id="21" pos="1368" userDrawn="1">
          <p15:clr>
            <a:srgbClr val="F26B43"/>
          </p15:clr>
        </p15:guide>
        <p15:guide id="22" pos="847" userDrawn="1">
          <p15:clr>
            <a:srgbClr val="F26B43"/>
          </p15:clr>
        </p15:guide>
        <p15:guide id="23" pos="756" userDrawn="1">
          <p15:clr>
            <a:srgbClr val="F26B43"/>
          </p15:clr>
        </p15:guide>
        <p15:guide id="24" pos="234" userDrawn="1">
          <p15:clr>
            <a:srgbClr val="F26B43"/>
          </p15:clr>
        </p15:guide>
        <p15:guide id="25" orient="horz" pos="60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D2D98CA-E486-8443-9BF6-95C9C1E8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530021"/>
            <a:ext cx="5632357" cy="1130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5610B7-08DB-7849-96D1-46BF1C785ED5}"/>
              </a:ext>
            </a:extLst>
          </p:cNvPr>
          <p:cNvSpPr txBox="1"/>
          <p:nvPr userDrawn="1"/>
        </p:nvSpPr>
        <p:spPr>
          <a:xfrm>
            <a:off x="8804021" y="6449568"/>
            <a:ext cx="3438335" cy="123111"/>
          </a:xfrm>
          <a:prstGeom prst="rect">
            <a:avLst/>
          </a:prstGeom>
        </p:spPr>
        <p:txBody>
          <a:bodyPr vert="horz" wrap="square" lIns="0" tIns="0" rIns="91440" bIns="0" rtlCol="0">
            <a:spAutoFit/>
          </a:bodyPr>
          <a:lstStyle/>
          <a:p>
            <a:pPr marL="7701" marR="242975" lvl="0" indent="0" algn="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spc="-18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Info-</a:t>
            </a:r>
            <a:r>
              <a:rPr lang="en-CA" sz="800" spc="-103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T</a:t>
            </a:r>
            <a:r>
              <a:rPr lang="en-CA" sz="800" spc="-15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ec</a:t>
            </a:r>
            <a:r>
              <a:rPr lang="en-CA" sz="800" spc="6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h</a:t>
            </a:r>
            <a:r>
              <a:rPr lang="en-CA" sz="800" spc="-15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Researc</a:t>
            </a:r>
            <a:r>
              <a:rPr lang="en-CA" sz="800" spc="6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h</a:t>
            </a:r>
            <a:r>
              <a:rPr lang="en-CA" sz="800" spc="-15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Grou</a:t>
            </a:r>
            <a:r>
              <a:rPr lang="en-CA" sz="800" spc="6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p   |   </a:t>
            </a:r>
            <a:fld id="{81D60167-4931-47E6-BA6A-407CBD079E47}" type="slidenum">
              <a:rPr lang="en-CA" sz="800" spc="6" smtClean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  <a:cs typeface="Arial" panose="020B0604020202020204" pitchFamily="34" charset="0"/>
              </a:rPr>
              <a:pPr marL="7701" marR="242975" lvl="0" indent="0" algn="r" defTabSz="554492" rtl="0" eaLnBrk="1" fontAlgn="auto" latinLnBrk="0" hangingPunct="1">
                <a:lnSpc>
                  <a:spcPct val="100000"/>
                </a:lnSpc>
                <a:spcBef>
                  <a:spcPts val="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800" spc="6">
              <a:solidFill>
                <a:schemeClr val="tx1">
                  <a:lumMod val="50000"/>
                </a:schemeClr>
              </a:solidFill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9" r:id="rId2"/>
    <p:sldLayoutId id="214748380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4A4A4A"/>
          </a:solidFill>
          <a:latin typeface="Montserrat SemiBold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96" userDrawn="1">
          <p15:clr>
            <a:srgbClr val="F26B43"/>
          </p15:clr>
        </p15:guide>
        <p15:guide id="2" pos="3818" userDrawn="1">
          <p15:clr>
            <a:srgbClr val="F26B43"/>
          </p15:clr>
        </p15:guide>
        <p15:guide id="3" pos="3909" userDrawn="1">
          <p15:clr>
            <a:srgbClr val="F26B43"/>
          </p15:clr>
        </p15:guide>
        <p15:guide id="4" pos="4441" userDrawn="1">
          <p15:clr>
            <a:srgbClr val="F26B43"/>
          </p15:clr>
        </p15:guide>
        <p15:guide id="5" pos="3205" userDrawn="1">
          <p15:clr>
            <a:srgbClr val="F26B43"/>
          </p15:clr>
        </p15:guide>
        <p15:guide id="6" pos="2684" userDrawn="1">
          <p15:clr>
            <a:srgbClr val="F26B43"/>
          </p15:clr>
        </p15:guide>
        <p15:guide id="7" pos="2593" userDrawn="1">
          <p15:clr>
            <a:srgbClr val="F26B43"/>
          </p15:clr>
        </p15:guide>
        <p15:guide id="8" pos="2071" userDrawn="1">
          <p15:clr>
            <a:srgbClr val="F26B43"/>
          </p15:clr>
        </p15:guide>
        <p15:guide id="9" pos="4521" userDrawn="1">
          <p15:clr>
            <a:srgbClr val="F26B43"/>
          </p15:clr>
        </p15:guide>
        <p15:guide id="10" pos="5043" userDrawn="1">
          <p15:clr>
            <a:srgbClr val="F26B43"/>
          </p15:clr>
        </p15:guide>
        <p15:guide id="11" pos="5133" userDrawn="1">
          <p15:clr>
            <a:srgbClr val="F26B43"/>
          </p15:clr>
        </p15:guide>
        <p15:guide id="12" pos="5655" userDrawn="1">
          <p15:clr>
            <a:srgbClr val="F26B43"/>
          </p15:clr>
        </p15:guide>
        <p15:guide id="13" pos="5737" userDrawn="1">
          <p15:clr>
            <a:srgbClr val="F26B43"/>
          </p15:clr>
        </p15:guide>
        <p15:guide id="14" pos="6265" userDrawn="1">
          <p15:clr>
            <a:srgbClr val="F26B43"/>
          </p15:clr>
        </p15:guide>
        <p15:guide id="15" pos="6358" userDrawn="1">
          <p15:clr>
            <a:srgbClr val="F26B43"/>
          </p15:clr>
        </p15:guide>
        <p15:guide id="16" pos="6880" userDrawn="1">
          <p15:clr>
            <a:srgbClr val="F26B43"/>
          </p15:clr>
        </p15:guide>
        <p15:guide id="17" pos="6970" userDrawn="1">
          <p15:clr>
            <a:srgbClr val="F26B43"/>
          </p15:clr>
        </p15:guide>
        <p15:guide id="18" pos="7492" userDrawn="1">
          <p15:clr>
            <a:srgbClr val="F26B43"/>
          </p15:clr>
        </p15:guide>
        <p15:guide id="19" pos="1981" userDrawn="1">
          <p15:clr>
            <a:srgbClr val="F26B43"/>
          </p15:clr>
        </p15:guide>
        <p15:guide id="20" pos="1459" userDrawn="1">
          <p15:clr>
            <a:srgbClr val="F26B43"/>
          </p15:clr>
        </p15:guide>
        <p15:guide id="21" pos="1368" userDrawn="1">
          <p15:clr>
            <a:srgbClr val="F26B43"/>
          </p15:clr>
        </p15:guide>
        <p15:guide id="22" pos="847" userDrawn="1">
          <p15:clr>
            <a:srgbClr val="F26B43"/>
          </p15:clr>
        </p15:guide>
        <p15:guide id="23" pos="756" userDrawn="1">
          <p15:clr>
            <a:srgbClr val="F26B43"/>
          </p15:clr>
        </p15:guide>
        <p15:guide id="24" pos="234" userDrawn="1">
          <p15:clr>
            <a:srgbClr val="F26B43"/>
          </p15:clr>
        </p15:guide>
        <p15:guide id="25" orient="horz" pos="6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build-a-platform-based-organization/build-a-platform-based-organization-storyboar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062D9-2B73-AD4E-A744-A96E487D6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1391732"/>
            <a:ext cx="7498044" cy="1306512"/>
          </a:xfrm>
        </p:spPr>
        <p:txBody>
          <a:bodyPr/>
          <a:lstStyle/>
          <a:p>
            <a:r>
              <a:rPr lang="en-US" dirty="0"/>
              <a:t>Build a Platform-Based Organization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36ABC-364E-584B-A19D-34FC9EC8AC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794290"/>
            <a:ext cx="5410201" cy="1893887"/>
          </a:xfrm>
        </p:spPr>
        <p:txBody>
          <a:bodyPr/>
          <a:lstStyle/>
          <a:p>
            <a:r>
              <a:rPr lang="en-US" dirty="0"/>
              <a:t>Use a platform structure to overcome bureaucracy.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1C6D3-5F1F-A34C-94BD-5F5CE7448FB2}"/>
              </a:ext>
            </a:extLst>
          </p:cNvPr>
          <p:cNvSpPr txBox="1"/>
          <p:nvPr/>
        </p:nvSpPr>
        <p:spPr>
          <a:xfrm flipH="1" flipV="1">
            <a:off x="8979613" y="6051479"/>
            <a:ext cx="1212351" cy="102741"/>
          </a:xfrm>
          <a:prstGeom prst="rect">
            <a:avLst/>
          </a:prstGeom>
        </p:spPr>
        <p:txBody>
          <a:bodyPr wrap="none" lIns="0" tIns="0" rIns="0" bIns="0" numCol="1" spcCol="360000" rtlCol="0">
            <a:noAutofit/>
          </a:bodyPr>
          <a:lstStyle/>
          <a:p>
            <a:pPr marL="179388" indent="-179388" algn="l">
              <a:lnSpc>
                <a:spcPct val="110000"/>
              </a:lnSpc>
              <a:buFont typeface="Arial" panose="020B0604020202020204" pitchFamily="34" charset="0"/>
              <a:buChar char="•"/>
              <a:tabLst/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F1FB0-1D8A-4A09-81A4-B6C3C67C1BA1}"/>
              </a:ext>
            </a:extLst>
          </p:cNvPr>
          <p:cNvSpPr txBox="1"/>
          <p:nvPr/>
        </p:nvSpPr>
        <p:spPr>
          <a:xfrm flipH="1" flipV="1">
            <a:off x="8979613" y="6051479"/>
            <a:ext cx="1212351" cy="102741"/>
          </a:xfrm>
          <a:prstGeom prst="rect">
            <a:avLst/>
          </a:prstGeom>
        </p:spPr>
        <p:txBody>
          <a:bodyPr wrap="none" lIns="0" tIns="0" rIns="0" bIns="0" numCol="1" spcCol="360000" rtlCol="0">
            <a:noAutofit/>
          </a:bodyPr>
          <a:lstStyle/>
          <a:p>
            <a:pPr marL="179388" indent="-179388" algn="l">
              <a:lnSpc>
                <a:spcPct val="110000"/>
              </a:lnSpc>
              <a:buFont typeface="Arial" panose="020B0604020202020204" pitchFamily="34" charset="0"/>
              <a:buChar char="•"/>
              <a:tabLst/>
            </a:pPr>
            <a:endParaRPr lang="en-US" sz="1400" dirty="0" err="1">
              <a:solidFill>
                <a:schemeClr val="tx1">
                  <a:lumMod val="5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3A8A9A3C-4DC6-4957-BB49-9E57548AE24E}"/>
              </a:ext>
            </a:extLst>
          </p:cNvPr>
          <p:cNvSpPr/>
          <p:nvPr/>
        </p:nvSpPr>
        <p:spPr>
          <a:xfrm>
            <a:off x="0" y="4857008"/>
            <a:ext cx="12193588" cy="902525"/>
          </a:xfrm>
          <a:prstGeom prst="rect">
            <a:avLst/>
          </a:prstGeom>
          <a:solidFill>
            <a:srgbClr val="2576B7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E33E58-6A55-4E31-94FC-63E04F45820F}"/>
              </a:ext>
            </a:extLst>
          </p:cNvPr>
          <p:cNvSpPr txBox="1"/>
          <p:nvPr/>
        </p:nvSpPr>
        <p:spPr>
          <a:xfrm>
            <a:off x="2861955" y="5296394"/>
            <a:ext cx="71845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2576B7"/>
                </a:solidFill>
                <a:latin typeface="Montserrat" pitchFamily="2" charset="77"/>
              </a:rPr>
              <a:t>Get the complete storyboard with </a:t>
            </a:r>
            <a:r>
              <a:rPr lang="en-US" sz="1600" b="1" dirty="0">
                <a:solidFill>
                  <a:srgbClr val="2576B7"/>
                </a:solidFill>
                <a:latin typeface="Montserrat" pitchFamily="2" charset="77"/>
              </a:rPr>
              <a:t>free trial membership </a:t>
            </a:r>
            <a:r>
              <a:rPr lang="en-US" sz="1600" dirty="0">
                <a:solidFill>
                  <a:srgbClr val="2576B7"/>
                </a:solidFill>
                <a:latin typeface="Montserrat" pitchFamily="2" charset="77"/>
              </a:rPr>
              <a:t>now!</a:t>
            </a:r>
            <a:endParaRPr lang="en-US" sz="1600" dirty="0">
              <a:solidFill>
                <a:srgbClr val="2576B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C7DA5-3C30-42E8-A683-D5B27068850E}"/>
              </a:ext>
            </a:extLst>
          </p:cNvPr>
          <p:cNvSpPr txBox="1"/>
          <p:nvPr/>
        </p:nvSpPr>
        <p:spPr>
          <a:xfrm>
            <a:off x="712519" y="5332020"/>
            <a:ext cx="21969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4000" dirty="0">
                <a:solidFill>
                  <a:srgbClr val="2576B7"/>
                </a:solidFill>
                <a:latin typeface="Montserrat SemiBold" pitchFamily="2" charset="77"/>
                <a:ea typeface="Roboto Condensed Light" panose="02000000000000000000" pitchFamily="2" charset="0"/>
              </a:rPr>
              <a:t>Sample</a:t>
            </a:r>
          </a:p>
          <a:p>
            <a:pPr>
              <a:lnSpc>
                <a:spcPts val="1400"/>
              </a:lnSpc>
            </a:pPr>
            <a:br>
              <a:rPr lang="en-US" dirty="0">
                <a:solidFill>
                  <a:srgbClr val="2576B7"/>
                </a:solidFill>
                <a:latin typeface="Montserrat" pitchFamily="2" charset="77"/>
              </a:rPr>
            </a:br>
            <a:endParaRPr lang="en-US" dirty="0">
              <a:solidFill>
                <a:srgbClr val="2576B7"/>
              </a:solidFill>
              <a:latin typeface="Montserrat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A9E2EE-7A4B-4B51-84BA-5EE8AC14BA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7825" y="5207000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8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E87D-1B3A-C148-99E8-F80C5032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2576B7"/>
                </a:solidFill>
              </a:rPr>
              <a:t>Analyst</a:t>
            </a:r>
            <a:br>
              <a:rPr lang="en-US" dirty="0">
                <a:solidFill>
                  <a:srgbClr val="2576B7"/>
                </a:solidFill>
              </a:rPr>
            </a:br>
            <a:r>
              <a:rPr lang="en-US" dirty="0">
                <a:solidFill>
                  <a:srgbClr val="2576B7"/>
                </a:solidFill>
              </a:rPr>
              <a:t>Perspective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9B9D3-E749-9E4F-B868-F1D6E60CDA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657" y="1667939"/>
            <a:ext cx="3582043" cy="770461"/>
          </a:xfrm>
        </p:spPr>
        <p:txBody>
          <a:bodyPr lIns="0" tIns="0" rIns="0" bIns="0" anchor="t">
            <a:noAutofit/>
          </a:bodyPr>
          <a:lstStyle/>
          <a:p>
            <a:r>
              <a:rPr lang="en-US" dirty="0"/>
              <a:t>Build a Platform-Based Organization.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38246" y="5120360"/>
            <a:ext cx="3121983" cy="1269682"/>
          </a:xfrm>
        </p:spPr>
        <p:txBody>
          <a:bodyPr>
            <a:noAutofit/>
          </a:bodyPr>
          <a:lstStyle/>
          <a:p>
            <a:r>
              <a:rPr lang="en-US" dirty="0"/>
              <a:t>Vivek Mehta</a:t>
            </a:r>
            <a:br>
              <a:rPr lang="en-US" dirty="0"/>
            </a:br>
            <a:r>
              <a:rPr lang="en-US" dirty="0">
                <a:latin typeface="Montserrat Medium" pitchFamily="2" charset="77"/>
              </a:rPr>
              <a:t>Research Director, Digital &amp; Innovation</a:t>
            </a:r>
            <a:br>
              <a:rPr lang="en-US" dirty="0">
                <a:latin typeface="Montserrat Medium" pitchFamily="2" charset="77"/>
              </a:rPr>
            </a:br>
            <a:r>
              <a:rPr lang="en-US" dirty="0">
                <a:latin typeface="Montserrat Medium" pitchFamily="2" charset="77"/>
              </a:rPr>
              <a:t>Info-Tech Research Group</a:t>
            </a:r>
            <a:endParaRPr lang="en-CA" dirty="0">
              <a:latin typeface="Montserrat Medium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A48C0-BB8D-0447-AF41-29869BBEE7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3286" y="1753405"/>
            <a:ext cx="6661150" cy="30860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3081" indent="0">
              <a:lnSpc>
                <a:spcPct val="101000"/>
              </a:lnSpc>
              <a:spcBef>
                <a:spcPts val="58"/>
              </a:spcBef>
              <a:buNone/>
            </a:pPr>
            <a:r>
              <a:rPr lang="en-CA" dirty="0"/>
              <a:t>Bureaucracy saps innovation out of large corporations. Some even believe that bureaucracy is inevitable and is an outcome of a complex business operating in a complex market and regulatory environment.</a:t>
            </a:r>
            <a:endParaRPr lang="en-US" dirty="0"/>
          </a:p>
          <a:p>
            <a:pPr marL="0" marR="3081" indent="0">
              <a:lnSpc>
                <a:spcPct val="101000"/>
              </a:lnSpc>
              <a:spcBef>
                <a:spcPts val="58"/>
              </a:spcBef>
              <a:buNone/>
            </a:pPr>
            <a:r>
              <a:rPr lang="en-US" dirty="0"/>
              <a:t>So, what is the antidote to bureaucracy? Some look to startups like Uber, Airbnb, Netflix, and Spotify, but they are digital native and don’t compare well to a large monolithic corporation.</a:t>
            </a:r>
          </a:p>
          <a:p>
            <a:pPr marL="0" marR="3081" indent="0">
              <a:lnSpc>
                <a:spcPct val="101000"/>
              </a:lnSpc>
              <a:spcBef>
                <a:spcPts val="58"/>
              </a:spcBef>
              <a:buNone/>
            </a:pPr>
            <a:r>
              <a:rPr lang="en-US" dirty="0"/>
              <a:t>However, all is not lost for large corporations. Inspiration can be drawn from a company in China – Haier, which is not a typical poster child of the digital age like Spotify. In fact, three decades ago, it was a state-owned company with a shoddy product quality. </a:t>
            </a:r>
          </a:p>
          <a:p>
            <a:pPr marL="0" marR="3081" indent="0">
              <a:lnSpc>
                <a:spcPct val="101000"/>
              </a:lnSpc>
              <a:spcBef>
                <a:spcPts val="58"/>
              </a:spcBef>
              <a:buNone/>
            </a:pPr>
            <a:r>
              <a:rPr lang="en-US" dirty="0"/>
              <a:t>Haier uses an intriguing organization structure based on microenterprises and platforms that has proven to be an antidote to bureaucracy.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77F5FC-FE14-7A4D-AA82-AFE3CFD0AC20}"/>
              </a:ext>
            </a:extLst>
          </p:cNvPr>
          <p:cNvSpPr/>
          <p:nvPr/>
        </p:nvSpPr>
        <p:spPr>
          <a:xfrm>
            <a:off x="5232400" y="4839462"/>
            <a:ext cx="6624638" cy="54000"/>
          </a:xfrm>
          <a:prstGeom prst="rect">
            <a:avLst/>
          </a:prstGeom>
          <a:solidFill>
            <a:srgbClr val="257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Roboto Condensed Light" panose="02000000000000000000" pitchFamily="2" charset="0"/>
            </a:endParaRPr>
          </a:p>
        </p:txBody>
      </p:sp>
      <p:pic>
        <p:nvPicPr>
          <p:cNvPr id="10" name="Picture 9" descr="A person wearing glasses and a suit and tie&#10;&#10;Description automatically generated">
            <a:extLst>
              <a:ext uri="{FF2B5EF4-FFF2-40B4-BE49-F238E27FC236}">
                <a16:creationId xmlns:a16="http://schemas.microsoft.com/office/drawing/2014/main" id="{AD0FE26F-22AF-476A-9C2B-2E2C459A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4613" y="2874924"/>
            <a:ext cx="1800225" cy="19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2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9F5F89-FF8D-5F49-8452-D4CC10E288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3710" y="1843701"/>
            <a:ext cx="5994371" cy="3373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5D3A47-8F5D-9647-A863-1DE56A91E3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894" y="1742101"/>
            <a:ext cx="5994372" cy="33731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757B9C-9790-5541-AD21-63015BF191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995" y="1742101"/>
            <a:ext cx="5994637" cy="33733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A7BD8C-6502-A549-A087-5E557EF075FB}"/>
              </a:ext>
            </a:extLst>
          </p:cNvPr>
          <p:cNvSpPr/>
          <p:nvPr/>
        </p:nvSpPr>
        <p:spPr>
          <a:xfrm>
            <a:off x="370864" y="4841832"/>
            <a:ext cx="3708401" cy="54000"/>
          </a:xfrm>
          <a:prstGeom prst="rect">
            <a:avLst/>
          </a:prstGeom>
          <a:solidFill>
            <a:srgbClr val="B3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Roboto Condensed Light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BCA3C4-18C9-9845-B05E-44B99BE411EC}"/>
              </a:ext>
            </a:extLst>
          </p:cNvPr>
          <p:cNvSpPr/>
          <p:nvPr/>
        </p:nvSpPr>
        <p:spPr>
          <a:xfrm>
            <a:off x="4260850" y="4841832"/>
            <a:ext cx="3708401" cy="54000"/>
          </a:xfrm>
          <a:prstGeom prst="rect">
            <a:avLst/>
          </a:prstGeom>
          <a:solidFill>
            <a:srgbClr val="F17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Roboto Condensed Light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947AAF-002F-4B47-B7A1-5BED7E696C90}"/>
              </a:ext>
            </a:extLst>
          </p:cNvPr>
          <p:cNvSpPr/>
          <p:nvPr/>
        </p:nvSpPr>
        <p:spPr>
          <a:xfrm>
            <a:off x="8169825" y="4841832"/>
            <a:ext cx="3708401" cy="54000"/>
          </a:xfrm>
          <a:prstGeom prst="rect">
            <a:avLst/>
          </a:prstGeom>
          <a:solidFill>
            <a:srgbClr val="2B9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Roboto Condensed Light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EB923-D4F6-E94C-814E-8C31A0E7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pc="-79" dirty="0"/>
              <a:t>E</a:t>
            </a:r>
            <a:r>
              <a:rPr lang="en-CA" spc="-130" dirty="0"/>
              <a:t>x</a:t>
            </a:r>
            <a:r>
              <a:rPr lang="en-CA" spc="-79" dirty="0"/>
              <a:t>ecuti</a:t>
            </a:r>
            <a:r>
              <a:rPr lang="en-CA" spc="-158" dirty="0"/>
              <a:t>v</a:t>
            </a:r>
            <a:r>
              <a:rPr lang="en-CA" spc="-3" dirty="0"/>
              <a:t>e </a:t>
            </a:r>
            <a:r>
              <a:rPr lang="en-CA" spc="-42" dirty="0"/>
              <a:t>Summary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05E5B-FABC-E34E-BB01-080338E4F0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A6EC1C-F28C-7B4C-8F22-A6457C4B8A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Why It Happens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42E00F-3E3D-DB41-AFB7-AF68944040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Info-Tech’s Approach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93FA1-A38B-2C4F-AAC9-FBF515D54E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CA" dirty="0"/>
              <a:t>Large corporations are prone to bureaucracies, which sap their organizations of creativity and make them blind to new opportunities. Though many executives </a:t>
            </a:r>
            <a:r>
              <a:rPr lang="en-US" dirty="0"/>
              <a:t>express the desire to get rid of it</a:t>
            </a:r>
            <a:r>
              <a:rPr lang="en-CA" dirty="0"/>
              <a:t>, bureaucracy is thriving in their organizations.</a:t>
            </a:r>
            <a:endParaRPr lang="en-CA" dirty="0">
              <a:solidFill>
                <a:srgbClr val="000000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n-CA" dirty="0">
              <a:solidFill>
                <a:srgbClr val="000000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n-CA" dirty="0">
              <a:solidFill>
                <a:srgbClr val="000000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n-CA" dirty="0">
              <a:solidFill>
                <a:srgbClr val="000000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C9325C-82FA-1447-94F3-75405DB036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CA" dirty="0"/>
              <a:t>As organizations grow and become more complex over time, they yearn for efficiency and control. </a:t>
            </a:r>
            <a:r>
              <a:rPr lang="en-US" dirty="0"/>
              <a:t>Some believe bureaucracy is the natural outcome of running a complex organization in a </a:t>
            </a:r>
            <a:r>
              <a:rPr lang="en-CA" dirty="0"/>
              <a:t>complex business and regulatory environment.</a:t>
            </a:r>
            <a:endParaRPr lang="en-CA" dirty="0">
              <a:solidFill>
                <a:srgbClr val="000000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n-CA" dirty="0">
              <a:solidFill>
                <a:srgbClr val="000000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n-CA" dirty="0">
              <a:solidFill>
                <a:srgbClr val="000000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n-CA" dirty="0">
              <a:solidFill>
                <a:srgbClr val="000000"/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AD9441-D636-F047-A10D-3ADBEEBBB9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A new organizational form – the platform structure – is challenging the bureaucratic model. The platform structure </a:t>
            </a:r>
            <a:r>
              <a:rPr lang="en-CA" dirty="0"/>
              <a:t>makes employees </a:t>
            </a:r>
            <a:r>
              <a:rPr lang="en-US" dirty="0"/>
              <a:t>directly accountable to customers and organizes them in an ecosystem of autonomous units</a:t>
            </a:r>
            <a:r>
              <a:rPr lang="en-CA" dirty="0"/>
              <a:t>. </a:t>
            </a:r>
          </a:p>
          <a:p>
            <a:pPr marL="0" indent="0">
              <a:buNone/>
            </a:pPr>
            <a:r>
              <a:rPr lang="en-CA" dirty="0"/>
              <a:t>As a starting point, sketch out a platform structure that works for your organization. Then, establish a governance model and identify and nurture key capabilities for the platform structure.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FF2AC8-5F14-D84D-86C3-BAF386B22002}"/>
              </a:ext>
            </a:extLst>
          </p:cNvPr>
          <p:cNvGrpSpPr/>
          <p:nvPr/>
        </p:nvGrpSpPr>
        <p:grpSpPr>
          <a:xfrm>
            <a:off x="375405" y="5189834"/>
            <a:ext cx="11487081" cy="1057523"/>
            <a:chOff x="6353842" y="3127248"/>
            <a:chExt cx="3887438" cy="16642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E41E68-57BC-5A45-8C5B-1F4EE2BA8F9D}"/>
                </a:ext>
              </a:extLst>
            </p:cNvPr>
            <p:cNvSpPr/>
            <p:nvPr/>
          </p:nvSpPr>
          <p:spPr>
            <a:xfrm>
              <a:off x="6353842" y="3127248"/>
              <a:ext cx="3887438" cy="1664208"/>
            </a:xfrm>
            <a:prstGeom prst="rect">
              <a:avLst/>
            </a:prstGeom>
            <a:gradFill>
              <a:gsLst>
                <a:gs pos="0">
                  <a:srgbClr val="2576B7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0"/>
            </a:gradFill>
            <a:ln w="187325" cmpd="thinThick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tIns="324000" rIns="324000" bIns="324000" rtlCol="0" anchor="ctr">
              <a:noAutofit/>
            </a:bodyPr>
            <a:lstStyle/>
            <a:p>
              <a:pPr>
                <a:spcBef>
                  <a:spcPts val="8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Montserrat Medium" pitchFamily="2" charset="77"/>
                </a:rPr>
                <a:t>Info-Tech Insight</a:t>
              </a:r>
            </a:p>
            <a:p>
              <a:pPr>
                <a:lnSpc>
                  <a:spcPts val="1800"/>
                </a:lnSpc>
                <a:spcBef>
                  <a:spcPts val="8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The antidote to bureaucracy is a platform structure: small, autonomous teams operating as startups within the organization.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C426B7-54D5-6E4B-B315-687203C7E4D7}"/>
                </a:ext>
              </a:extLst>
            </p:cNvPr>
            <p:cNvSpPr/>
            <p:nvPr/>
          </p:nvSpPr>
          <p:spPr>
            <a:xfrm>
              <a:off x="6353842" y="3127248"/>
              <a:ext cx="3887438" cy="1664208"/>
            </a:xfrm>
            <a:prstGeom prst="rect">
              <a:avLst/>
            </a:prstGeom>
            <a:noFill/>
            <a:ln w="3175" cmpd="thinThick">
              <a:gradFill>
                <a:gsLst>
                  <a:gs pos="0">
                    <a:srgbClr val="2576B7"/>
                  </a:gs>
                  <a:gs pos="50000">
                    <a:srgbClr val="2576B7">
                      <a:alpha val="0"/>
                    </a:srgbClr>
                  </a:gs>
                  <a:gs pos="99000">
                    <a:srgbClr val="2576B7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216000" rIns="216000" bIns="216000" rtlCol="0" anchor="ctr">
              <a:noAutofit/>
            </a:bodyPr>
            <a:lstStyle/>
            <a:p>
              <a:pPr>
                <a:spcBef>
                  <a:spcPts val="800"/>
                </a:spcBef>
              </a:pPr>
              <a:endParaRPr lang="en-US" sz="1400" dirty="0">
                <a:solidFill>
                  <a:srgbClr val="2576B7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81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>
            <a:extLst>
              <a:ext uri="{FF2B5EF4-FFF2-40B4-BE49-F238E27FC236}">
                <a16:creationId xmlns:a16="http://schemas.microsoft.com/office/drawing/2014/main" id="{594B7FD4-CB2E-2245-9880-792CE658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pc="-85" dirty="0">
                <a:solidFill>
                  <a:schemeClr val="tx1"/>
                </a:solidFill>
              </a:rPr>
              <a:t>Executive</a:t>
            </a:r>
            <a:r>
              <a:rPr lang="en-CA" spc="-188" dirty="0">
                <a:solidFill>
                  <a:schemeClr val="tx1"/>
                </a:solidFill>
              </a:rPr>
              <a:t> </a:t>
            </a:r>
            <a:r>
              <a:rPr lang="en-CA" spc="-79" dirty="0">
                <a:solidFill>
                  <a:schemeClr val="tx1"/>
                </a:solidFill>
              </a:rPr>
              <a:t>Brief  </a:t>
            </a:r>
            <a:r>
              <a:rPr lang="en-CA" spc="-61" dirty="0">
                <a:solidFill>
                  <a:schemeClr val="tx1"/>
                </a:solidFill>
              </a:rPr>
              <a:t>Case</a:t>
            </a:r>
            <a:r>
              <a:rPr lang="en-CA" spc="-158" dirty="0">
                <a:solidFill>
                  <a:schemeClr val="tx1"/>
                </a:solidFill>
              </a:rPr>
              <a:t> </a:t>
            </a:r>
            <a:r>
              <a:rPr lang="en-CA" spc="-79" dirty="0">
                <a:solidFill>
                  <a:schemeClr val="tx1"/>
                </a:solidFill>
              </a:rPr>
              <a:t>Study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F0E588-A074-014B-8DB2-287E9E17B1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/>
              <a:t>Manufacturing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79A99D-3EC9-344F-9B5D-9F3CBE5244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US" dirty="0"/>
              <a:t>INDUSTRY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5233C-A7D8-1D43-B41B-7764869FE1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CA" dirty="0">
                <a:cs typeface="Arial"/>
              </a:rPr>
              <a:t>Harvard Business Review November-December 2018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CDCE52-F976-9F4D-BBB2-FCD98894D8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dirty="0"/>
              <a:t>SOURCE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D9666033-5A8F-F94B-83DC-A5753FEFE2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961" y="1766472"/>
            <a:ext cx="5247331" cy="36406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Small pieces, loosely joined</a:t>
            </a:r>
            <a:endParaRPr lang="en-US" dirty="0">
              <a:latin typeface="Montserrat SemiBold" pitchFamily="2" charset="77"/>
            </a:endParaRP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32E3DBED-1F4A-DE4F-A784-E948F4D31FB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3778" y="2180955"/>
            <a:ext cx="5936441" cy="37656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pc="-3" dirty="0">
                <a:cs typeface="Arial Narrow"/>
              </a:rPr>
              <a:t>Haier, based in China, is currently the world’s largest appliance maker. </a:t>
            </a:r>
            <a:r>
              <a:rPr lang="en-CA" dirty="0"/>
              <a:t>Zhang Ruimin, </a:t>
            </a:r>
            <a:r>
              <a:rPr lang="en-US" dirty="0"/>
              <a:t>Haier’s CEO, has built an intriguing organizing structure where every employee is directly accountable to customers – internal and/or external</a:t>
            </a:r>
            <a:r>
              <a:rPr lang="pt-BR" dirty="0"/>
              <a:t>. A large corporation often consists of a few operating units, each with its own idiosyncracies, which makes it slow to innovate. To avoid that, </a:t>
            </a:r>
            <a:r>
              <a:rPr lang="en-US" b="1" dirty="0"/>
              <a:t>Haier has divided itself into 4,000 microenterprises</a:t>
            </a:r>
            <a:r>
              <a:rPr lang="en-US" dirty="0"/>
              <a:t> (MEs), most of which have ten to 15 employees. There are three types of microenterprises in Haier: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Approximately 200 “transforming” MEs: market-facing units like Zhisheng, which manufactures refrigerators, a legacy Haier product, for today’s </a:t>
            </a:r>
            <a:r>
              <a:rPr lang="en-CA" dirty="0"/>
              <a:t>young urbanites.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Approximately 50 “incubating” MEs: entirely </a:t>
            </a:r>
            <a:r>
              <a:rPr lang="en-CA" dirty="0"/>
              <a:t>new businesses like </a:t>
            </a:r>
            <a:r>
              <a:rPr lang="en-US" dirty="0"/>
              <a:t>Xinchu that wrap existing products into entirely new business models.</a:t>
            </a:r>
            <a:endParaRPr lang="en-CA" dirty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Approximately 3,800 “node” MEs: units that sell component products and services such as design, manufacturing, and human resources support to Haier’s </a:t>
            </a:r>
            <a:r>
              <a:rPr lang="en-CA" dirty="0"/>
              <a:t>market-facing MEs. </a:t>
            </a:r>
          </a:p>
          <a:p>
            <a:pPr marL="0" indent="0">
              <a:spcBef>
                <a:spcPts val="0"/>
              </a:spcBef>
              <a:buNone/>
            </a:pPr>
            <a:endParaRPr lang="en-CA" dirty="0"/>
          </a:p>
          <a:p>
            <a:pPr marL="0" indent="0">
              <a:spcBef>
                <a:spcPts val="0"/>
              </a:spcBef>
              <a:buNone/>
            </a:pPr>
            <a:r>
              <a:rPr lang="en-CA" b="1" spc="-6" dirty="0">
                <a:cs typeface="Arial Narrow"/>
              </a:rPr>
              <a:t>Each ME operates as an autonomous unit with its own targets </a:t>
            </a:r>
            <a:r>
              <a:rPr lang="en-CA" spc="-6" dirty="0">
                <a:cs typeface="Arial Narrow"/>
              </a:rPr>
              <a:t>– an organizing structure that enables innovation at Haier.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20DA89-D5F7-4C24-9EC4-82F961B1BD4A}"/>
              </a:ext>
            </a:extLst>
          </p:cNvPr>
          <p:cNvSpPr/>
          <p:nvPr/>
        </p:nvSpPr>
        <p:spPr>
          <a:xfrm>
            <a:off x="7347626" y="2386495"/>
            <a:ext cx="4320000" cy="3600000"/>
          </a:xfrm>
          <a:prstGeom prst="rect">
            <a:avLst/>
          </a:prstGeom>
          <a:solidFill>
            <a:srgbClr val="164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4C1F3D-514E-4C1F-A605-99F5B47FE3C7}"/>
              </a:ext>
            </a:extLst>
          </p:cNvPr>
          <p:cNvSpPr/>
          <p:nvPr/>
        </p:nvSpPr>
        <p:spPr>
          <a:xfrm>
            <a:off x="7707626" y="2746495"/>
            <a:ext cx="3600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9A0F03-DC66-4266-9B27-5EB4D6D0F756}"/>
              </a:ext>
            </a:extLst>
          </p:cNvPr>
          <p:cNvGrpSpPr/>
          <p:nvPr/>
        </p:nvGrpSpPr>
        <p:grpSpPr>
          <a:xfrm>
            <a:off x="7964351" y="3168770"/>
            <a:ext cx="3086551" cy="2035450"/>
            <a:chOff x="8008914" y="2995594"/>
            <a:chExt cx="3086551" cy="20354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42EBEB-7789-45AD-8771-CB177B808FD3}"/>
                </a:ext>
              </a:extLst>
            </p:cNvPr>
            <p:cNvGrpSpPr/>
            <p:nvPr/>
          </p:nvGrpSpPr>
          <p:grpSpPr>
            <a:xfrm>
              <a:off x="8008914" y="2995594"/>
              <a:ext cx="3086551" cy="720000"/>
              <a:chOff x="8005762" y="2995594"/>
              <a:chExt cx="3086551" cy="72000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A45A62-421C-4039-B7F0-68A2EFC6B34D}"/>
                  </a:ext>
                </a:extLst>
              </p:cNvPr>
              <p:cNvSpPr txBox="1"/>
              <p:nvPr/>
            </p:nvSpPr>
            <p:spPr>
              <a:xfrm>
                <a:off x="8005762" y="2995594"/>
                <a:ext cx="900000" cy="720000"/>
              </a:xfrm>
              <a:prstGeom prst="rect">
                <a:avLst/>
              </a:prstGeom>
              <a:solidFill>
                <a:srgbClr val="16476E"/>
              </a:solidFill>
              <a:ln w="38100">
                <a:noFill/>
              </a:ln>
            </p:spPr>
            <p:txBody>
              <a:bodyPr wrap="square" lIns="0" tIns="0" rIns="0" bIns="0" numCol="1" spcCol="360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tabLst/>
                </a:pPr>
                <a:r>
                  <a:rPr lang="en-US" sz="1400" dirty="0">
                    <a:solidFill>
                      <a:schemeClr val="bg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Zhisheng</a:t>
                </a:r>
              </a:p>
              <a:p>
                <a:pPr algn="ctr">
                  <a:lnSpc>
                    <a:spcPct val="110000"/>
                  </a:lnSpc>
                  <a:tabLst/>
                </a:pPr>
                <a:r>
                  <a:rPr lang="en-US" sz="1400" dirty="0">
                    <a:solidFill>
                      <a:schemeClr val="bg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Young urbanites</a:t>
                </a:r>
                <a:endParaRPr lang="en-CA" sz="1400" dirty="0">
                  <a:solidFill>
                    <a:schemeClr val="bg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2F2E546-4C1F-48DA-846C-8F1EF96E1E80}"/>
                  </a:ext>
                </a:extLst>
              </p:cNvPr>
              <p:cNvSpPr txBox="1"/>
              <p:nvPr/>
            </p:nvSpPr>
            <p:spPr>
              <a:xfrm>
                <a:off x="9099037" y="2995594"/>
                <a:ext cx="900000" cy="720000"/>
              </a:xfrm>
              <a:prstGeom prst="rect">
                <a:avLst/>
              </a:prstGeom>
              <a:solidFill>
                <a:srgbClr val="16476E"/>
              </a:solidFill>
              <a:ln w="38100">
                <a:noFill/>
              </a:ln>
            </p:spPr>
            <p:txBody>
              <a:bodyPr wrap="square" lIns="0" tIns="0" rIns="0" bIns="0" numCol="1" spcCol="360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tabLst/>
                </a:pPr>
                <a:r>
                  <a:rPr lang="en-US" sz="1400" dirty="0">
                    <a:solidFill>
                      <a:schemeClr val="bg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Langdu Premium</a:t>
                </a:r>
                <a:endParaRPr lang="en-CA" sz="1400" dirty="0">
                  <a:solidFill>
                    <a:schemeClr val="bg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AA68FC4-9219-4290-9CE4-E04C52AF8F9E}"/>
                  </a:ext>
                </a:extLst>
              </p:cNvPr>
              <p:cNvSpPr txBox="1"/>
              <p:nvPr/>
            </p:nvSpPr>
            <p:spPr>
              <a:xfrm>
                <a:off x="10192313" y="2995594"/>
                <a:ext cx="900000" cy="720000"/>
              </a:xfrm>
              <a:prstGeom prst="rect">
                <a:avLst/>
              </a:prstGeom>
              <a:solidFill>
                <a:srgbClr val="16476E"/>
              </a:solidFill>
              <a:ln w="38100">
                <a:noFill/>
              </a:ln>
            </p:spPr>
            <p:txBody>
              <a:bodyPr wrap="square" lIns="0" tIns="0" rIns="0" bIns="0" numCol="1" spcCol="360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tabLst/>
                </a:pPr>
                <a:r>
                  <a:rPr lang="en-US" sz="1400" dirty="0">
                    <a:solidFill>
                      <a:schemeClr val="bg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Jinchu</a:t>
                </a:r>
              </a:p>
              <a:p>
                <a:pPr algn="ctr">
                  <a:lnSpc>
                    <a:spcPct val="110000"/>
                  </a:lnSpc>
                  <a:tabLst/>
                </a:pPr>
                <a:r>
                  <a:rPr lang="en-US" sz="1400" dirty="0">
                    <a:solidFill>
                      <a:schemeClr val="bg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Mid-priced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7734F1-9BDF-49C8-9FE0-AB60A4CC2588}"/>
                </a:ext>
              </a:extLst>
            </p:cNvPr>
            <p:cNvGrpSpPr/>
            <p:nvPr/>
          </p:nvGrpSpPr>
          <p:grpSpPr>
            <a:xfrm>
              <a:off x="8008914" y="4311044"/>
              <a:ext cx="3086551" cy="720000"/>
              <a:chOff x="8012065" y="4311044"/>
              <a:chExt cx="3086551" cy="720000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A93850-E23A-4F57-893B-9BAD5699921D}"/>
                  </a:ext>
                </a:extLst>
              </p:cNvPr>
              <p:cNvSpPr txBox="1"/>
              <p:nvPr/>
            </p:nvSpPr>
            <p:spPr>
              <a:xfrm>
                <a:off x="8012065" y="4311044"/>
                <a:ext cx="900000" cy="720000"/>
              </a:xfrm>
              <a:prstGeom prst="rect">
                <a:avLst/>
              </a:prstGeom>
              <a:solidFill>
                <a:srgbClr val="16476E"/>
              </a:solidFill>
              <a:ln w="38100">
                <a:noFill/>
              </a:ln>
            </p:spPr>
            <p:txBody>
              <a:bodyPr wrap="square" lIns="0" tIns="0" rIns="0" bIns="0" numCol="1" spcCol="360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tabLst/>
                </a:pPr>
                <a:r>
                  <a:rPr lang="en-US" sz="1400" dirty="0">
                    <a:solidFill>
                      <a:schemeClr val="bg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Xinchu</a:t>
                </a:r>
              </a:p>
              <a:p>
                <a:pPr algn="ctr">
                  <a:lnSpc>
                    <a:spcPct val="110000"/>
                  </a:lnSpc>
                  <a:tabLst/>
                </a:pPr>
                <a:r>
                  <a:rPr lang="en-US" sz="1400" dirty="0">
                    <a:solidFill>
                      <a:schemeClr val="bg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Internet-connected</a:t>
                </a:r>
                <a:endParaRPr lang="en-CA" sz="1400" dirty="0">
                  <a:solidFill>
                    <a:schemeClr val="bg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4CD18E8-2048-4162-A685-8D173A4F2A1E}"/>
                  </a:ext>
                </a:extLst>
              </p:cNvPr>
              <p:cNvSpPr txBox="1"/>
              <p:nvPr/>
            </p:nvSpPr>
            <p:spPr>
              <a:xfrm>
                <a:off x="9105340" y="4311044"/>
                <a:ext cx="900000" cy="720000"/>
              </a:xfrm>
              <a:prstGeom prst="rect">
                <a:avLst/>
              </a:prstGeom>
              <a:solidFill>
                <a:srgbClr val="16476E"/>
              </a:solidFill>
              <a:ln w="38100">
                <a:noFill/>
              </a:ln>
            </p:spPr>
            <p:txBody>
              <a:bodyPr wrap="square" lIns="0" tIns="0" rIns="0" bIns="0" numCol="1" spcCol="360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tabLst/>
                </a:pPr>
                <a:r>
                  <a:rPr lang="en-US" sz="1400" dirty="0">
                    <a:solidFill>
                      <a:schemeClr val="bg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Overseas </a:t>
                </a:r>
              </a:p>
              <a:p>
                <a:pPr algn="ctr">
                  <a:lnSpc>
                    <a:spcPct val="110000"/>
                  </a:lnSpc>
                  <a:tabLst/>
                </a:pPr>
                <a:r>
                  <a:rPr lang="en-US" sz="1400" dirty="0">
                    <a:solidFill>
                      <a:schemeClr val="bg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Export markets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62EAC51-7A47-48A2-B693-E3B928B0D3EB}"/>
                  </a:ext>
                </a:extLst>
              </p:cNvPr>
              <p:cNvSpPr txBox="1"/>
              <p:nvPr/>
            </p:nvSpPr>
            <p:spPr>
              <a:xfrm>
                <a:off x="10198616" y="4311044"/>
                <a:ext cx="900000" cy="720000"/>
              </a:xfrm>
              <a:prstGeom prst="rect">
                <a:avLst/>
              </a:prstGeom>
              <a:solidFill>
                <a:srgbClr val="16476E"/>
              </a:solidFill>
              <a:ln w="38100">
                <a:noFill/>
              </a:ln>
            </p:spPr>
            <p:txBody>
              <a:bodyPr wrap="square" lIns="0" tIns="0" rIns="0" bIns="0" numCol="1" spcCol="360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tabLst/>
                </a:pPr>
                <a:r>
                  <a:rPr lang="en-US" sz="1400" dirty="0">
                    <a:solidFill>
                      <a:schemeClr val="bg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Leader </a:t>
                </a:r>
              </a:p>
              <a:p>
                <a:pPr algn="ctr">
                  <a:lnSpc>
                    <a:spcPct val="110000"/>
                  </a:lnSpc>
                  <a:tabLst/>
                </a:pPr>
                <a:r>
                  <a:rPr lang="en-US" sz="1400" dirty="0">
                    <a:solidFill>
                      <a:schemeClr val="bg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Value-priced</a:t>
                </a:r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D630C37-D6AE-478A-BAF8-5C83B11EDE8D}"/>
              </a:ext>
            </a:extLst>
          </p:cNvPr>
          <p:cNvSpPr/>
          <p:nvPr/>
        </p:nvSpPr>
        <p:spPr>
          <a:xfrm>
            <a:off x="9741700" y="5663575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0B18586-EB97-45A8-8152-B13E85036993}"/>
              </a:ext>
            </a:extLst>
          </p:cNvPr>
          <p:cNvSpPr/>
          <p:nvPr/>
        </p:nvSpPr>
        <p:spPr>
          <a:xfrm>
            <a:off x="10097181" y="5663575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B717669-83A1-44D2-9EC9-8717B461A9C8}"/>
              </a:ext>
            </a:extLst>
          </p:cNvPr>
          <p:cNvSpPr/>
          <p:nvPr/>
        </p:nvSpPr>
        <p:spPr>
          <a:xfrm>
            <a:off x="10452662" y="5663575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DEAE21-7D9C-4DAF-9001-8D8E30351A0C}"/>
              </a:ext>
            </a:extLst>
          </p:cNvPr>
          <p:cNvSpPr/>
          <p:nvPr/>
        </p:nvSpPr>
        <p:spPr>
          <a:xfrm>
            <a:off x="10808143" y="5663575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48DF925-4D51-4ABC-8B17-76A167835BE3}"/>
              </a:ext>
            </a:extLst>
          </p:cNvPr>
          <p:cNvSpPr/>
          <p:nvPr/>
        </p:nvSpPr>
        <p:spPr>
          <a:xfrm>
            <a:off x="7964295" y="5663575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B1AA278-213D-4BA1-B403-CE7874D075B9}"/>
              </a:ext>
            </a:extLst>
          </p:cNvPr>
          <p:cNvSpPr/>
          <p:nvPr/>
        </p:nvSpPr>
        <p:spPr>
          <a:xfrm>
            <a:off x="9386219" y="5663575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1B4DB26-8B63-4D6C-A505-4C788BEDA3EB}"/>
              </a:ext>
            </a:extLst>
          </p:cNvPr>
          <p:cNvSpPr/>
          <p:nvPr/>
        </p:nvSpPr>
        <p:spPr>
          <a:xfrm>
            <a:off x="8675257" y="5663575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5587DA-1D3F-4881-B527-EFE832F85493}"/>
              </a:ext>
            </a:extLst>
          </p:cNvPr>
          <p:cNvSpPr/>
          <p:nvPr/>
        </p:nvSpPr>
        <p:spPr>
          <a:xfrm>
            <a:off x="9030738" y="5663575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851AB10-9BA1-4A70-AB27-F63FB3EB2384}"/>
              </a:ext>
            </a:extLst>
          </p:cNvPr>
          <p:cNvSpPr/>
          <p:nvPr/>
        </p:nvSpPr>
        <p:spPr>
          <a:xfrm>
            <a:off x="7382669" y="2742825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7D7E582-1F92-43C6-88AB-C18851C5BD4A}"/>
              </a:ext>
            </a:extLst>
          </p:cNvPr>
          <p:cNvSpPr/>
          <p:nvPr/>
        </p:nvSpPr>
        <p:spPr>
          <a:xfrm>
            <a:off x="7382669" y="5331628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C61EF0A-8EBE-402F-8B46-8FFB1387FC05}"/>
              </a:ext>
            </a:extLst>
          </p:cNvPr>
          <p:cNvSpPr/>
          <p:nvPr/>
        </p:nvSpPr>
        <p:spPr>
          <a:xfrm>
            <a:off x="7382669" y="4961799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ADE3F78-8DED-4555-80E6-71FCD310D89C}"/>
              </a:ext>
            </a:extLst>
          </p:cNvPr>
          <p:cNvSpPr/>
          <p:nvPr/>
        </p:nvSpPr>
        <p:spPr>
          <a:xfrm>
            <a:off x="7382669" y="459197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423DFCB-1041-49F4-BD5D-DC6B80FB61C7}"/>
              </a:ext>
            </a:extLst>
          </p:cNvPr>
          <p:cNvSpPr/>
          <p:nvPr/>
        </p:nvSpPr>
        <p:spPr>
          <a:xfrm>
            <a:off x="7382669" y="4222141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6FFE1AF-4D39-41AE-993A-7671CF79042D}"/>
              </a:ext>
            </a:extLst>
          </p:cNvPr>
          <p:cNvSpPr/>
          <p:nvPr/>
        </p:nvSpPr>
        <p:spPr>
          <a:xfrm>
            <a:off x="7382669" y="385231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AB288BC-07E1-4E82-BADB-0958C5724866}"/>
              </a:ext>
            </a:extLst>
          </p:cNvPr>
          <p:cNvSpPr/>
          <p:nvPr/>
        </p:nvSpPr>
        <p:spPr>
          <a:xfrm>
            <a:off x="7382669" y="3482483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2AD49A4-DB33-49A3-92FD-777D9AC2CD2C}"/>
              </a:ext>
            </a:extLst>
          </p:cNvPr>
          <p:cNvSpPr/>
          <p:nvPr/>
        </p:nvSpPr>
        <p:spPr>
          <a:xfrm>
            <a:off x="7382669" y="3112654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8408D1B-F53E-4C98-B658-176DBA1D137E}"/>
              </a:ext>
            </a:extLst>
          </p:cNvPr>
          <p:cNvSpPr/>
          <p:nvPr/>
        </p:nvSpPr>
        <p:spPr>
          <a:xfrm>
            <a:off x="8319776" y="5663575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E3BE639-4734-43E7-AF0C-DB4AD90B00D4}"/>
              </a:ext>
            </a:extLst>
          </p:cNvPr>
          <p:cNvSpPr/>
          <p:nvPr/>
        </p:nvSpPr>
        <p:spPr>
          <a:xfrm>
            <a:off x="9741700" y="2421331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B8C61AC-6D0F-4569-A109-33AE32921EFB}"/>
              </a:ext>
            </a:extLst>
          </p:cNvPr>
          <p:cNvSpPr/>
          <p:nvPr/>
        </p:nvSpPr>
        <p:spPr>
          <a:xfrm>
            <a:off x="10097181" y="2421331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09397DE-CB83-486F-A51C-D26D7FE05829}"/>
              </a:ext>
            </a:extLst>
          </p:cNvPr>
          <p:cNvSpPr/>
          <p:nvPr/>
        </p:nvSpPr>
        <p:spPr>
          <a:xfrm>
            <a:off x="10452662" y="2421331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7151952-B30C-4C96-B283-0B4D993C4BEC}"/>
              </a:ext>
            </a:extLst>
          </p:cNvPr>
          <p:cNvSpPr/>
          <p:nvPr/>
        </p:nvSpPr>
        <p:spPr>
          <a:xfrm>
            <a:off x="10808143" y="2421331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B4C8824-2C3A-4900-9523-28F78D08A524}"/>
              </a:ext>
            </a:extLst>
          </p:cNvPr>
          <p:cNvSpPr/>
          <p:nvPr/>
        </p:nvSpPr>
        <p:spPr>
          <a:xfrm>
            <a:off x="7964295" y="2421331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F13CE31-5EE9-4D4F-80C8-B9D957B88085}"/>
              </a:ext>
            </a:extLst>
          </p:cNvPr>
          <p:cNvSpPr/>
          <p:nvPr/>
        </p:nvSpPr>
        <p:spPr>
          <a:xfrm>
            <a:off x="9386219" y="2421331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15A90DE-FA5A-4350-BDF2-F3CF48B16E77}"/>
              </a:ext>
            </a:extLst>
          </p:cNvPr>
          <p:cNvSpPr/>
          <p:nvPr/>
        </p:nvSpPr>
        <p:spPr>
          <a:xfrm>
            <a:off x="8675257" y="2421331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130F5F8-A4DF-40D8-A3A1-4866C29BD74E}"/>
              </a:ext>
            </a:extLst>
          </p:cNvPr>
          <p:cNvSpPr/>
          <p:nvPr/>
        </p:nvSpPr>
        <p:spPr>
          <a:xfrm>
            <a:off x="9030738" y="2421331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BA024A5-0D8C-44A7-89F0-89E2FD1E54EA}"/>
              </a:ext>
            </a:extLst>
          </p:cNvPr>
          <p:cNvSpPr/>
          <p:nvPr/>
        </p:nvSpPr>
        <p:spPr>
          <a:xfrm>
            <a:off x="8319776" y="2421331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8D714B7-BC18-4DFD-BAC9-809685C73742}"/>
              </a:ext>
            </a:extLst>
          </p:cNvPr>
          <p:cNvSpPr/>
          <p:nvPr/>
        </p:nvSpPr>
        <p:spPr>
          <a:xfrm>
            <a:off x="11343626" y="274969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6FE579A-E541-44DF-8755-21DE0A605ED5}"/>
              </a:ext>
            </a:extLst>
          </p:cNvPr>
          <p:cNvSpPr/>
          <p:nvPr/>
        </p:nvSpPr>
        <p:spPr>
          <a:xfrm>
            <a:off x="11343626" y="5338495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5181014-46A1-44F7-B155-3398A1D5D060}"/>
              </a:ext>
            </a:extLst>
          </p:cNvPr>
          <p:cNvSpPr/>
          <p:nvPr/>
        </p:nvSpPr>
        <p:spPr>
          <a:xfrm>
            <a:off x="11343626" y="4968666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0FD629C-6BD8-4D05-96EA-35117175C55C}"/>
              </a:ext>
            </a:extLst>
          </p:cNvPr>
          <p:cNvSpPr/>
          <p:nvPr/>
        </p:nvSpPr>
        <p:spPr>
          <a:xfrm>
            <a:off x="11343626" y="4598837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AE19743-DE11-4B8E-84DE-7748A4DD9893}"/>
              </a:ext>
            </a:extLst>
          </p:cNvPr>
          <p:cNvSpPr/>
          <p:nvPr/>
        </p:nvSpPr>
        <p:spPr>
          <a:xfrm>
            <a:off x="11343626" y="4229008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1955275-31FE-4202-9855-C7DCE84E0DE2}"/>
              </a:ext>
            </a:extLst>
          </p:cNvPr>
          <p:cNvSpPr/>
          <p:nvPr/>
        </p:nvSpPr>
        <p:spPr>
          <a:xfrm>
            <a:off x="11343626" y="3859179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23A63C5-40B6-4AA0-BD69-422EEFA4066C}"/>
              </a:ext>
            </a:extLst>
          </p:cNvPr>
          <p:cNvSpPr/>
          <p:nvPr/>
        </p:nvSpPr>
        <p:spPr>
          <a:xfrm>
            <a:off x="11343626" y="348935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1331AE2-9B7F-4D69-BAA3-493920CB746F}"/>
              </a:ext>
            </a:extLst>
          </p:cNvPr>
          <p:cNvSpPr/>
          <p:nvPr/>
        </p:nvSpPr>
        <p:spPr>
          <a:xfrm>
            <a:off x="11343626" y="3119521"/>
            <a:ext cx="288000" cy="28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E6FA0D-E55D-49FA-B1AC-FF04CFCE814D}"/>
              </a:ext>
            </a:extLst>
          </p:cNvPr>
          <p:cNvSpPr/>
          <p:nvPr/>
        </p:nvSpPr>
        <p:spPr>
          <a:xfrm>
            <a:off x="7253107" y="2280394"/>
            <a:ext cx="4500000" cy="3780000"/>
          </a:xfrm>
          <a:prstGeom prst="rect">
            <a:avLst/>
          </a:prstGeom>
          <a:noFill/>
          <a:ln>
            <a:solidFill>
              <a:srgbClr val="7CA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0500A-1F05-45AA-99C7-71108AF5A7DF}"/>
              </a:ext>
            </a:extLst>
          </p:cNvPr>
          <p:cNvSpPr txBox="1"/>
          <p:nvPr/>
        </p:nvSpPr>
        <p:spPr>
          <a:xfrm>
            <a:off x="9003626" y="2180955"/>
            <a:ext cx="998962" cy="18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numCol="1" spcCol="360000" rtlCol="0" anchor="ctr">
            <a:noAutofit/>
          </a:bodyPr>
          <a:lstStyle/>
          <a:p>
            <a:pPr algn="ctr">
              <a:lnSpc>
                <a:spcPct val="110000"/>
              </a:lnSpc>
              <a:tabLst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Sales nodes</a:t>
            </a:r>
            <a:endParaRPr lang="en-CA" sz="1400" dirty="0">
              <a:solidFill>
                <a:schemeClr val="tx1">
                  <a:lumMod val="5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8412785-28B3-418F-AD74-927F0E0C9E21}"/>
              </a:ext>
            </a:extLst>
          </p:cNvPr>
          <p:cNvSpPr txBox="1"/>
          <p:nvPr/>
        </p:nvSpPr>
        <p:spPr>
          <a:xfrm>
            <a:off x="7596092" y="6001151"/>
            <a:ext cx="998962" cy="18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numCol="1" spcCol="360000" rtlCol="0" anchor="ctr">
            <a:noAutofit/>
          </a:bodyPr>
          <a:lstStyle/>
          <a:p>
            <a:pPr algn="ctr">
              <a:lnSpc>
                <a:spcPct val="110000"/>
              </a:lnSpc>
              <a:tabLst/>
            </a:pPr>
            <a:r>
              <a:rPr lang="en-US" sz="1400" dirty="0">
                <a:solidFill>
                  <a:srgbClr val="25252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Design nodes</a:t>
            </a:r>
            <a:endParaRPr lang="en-CA" sz="1400" dirty="0">
              <a:solidFill>
                <a:srgbClr val="252525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A8718B2-D70A-41F6-8D13-3EEAE79A9D0F}"/>
              </a:ext>
            </a:extLst>
          </p:cNvPr>
          <p:cNvSpPr txBox="1"/>
          <p:nvPr/>
        </p:nvSpPr>
        <p:spPr>
          <a:xfrm>
            <a:off x="9655361" y="5998280"/>
            <a:ext cx="1281565" cy="18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numCol="1" spcCol="360000" rtlCol="0" anchor="ctr">
            <a:noAutofit/>
          </a:bodyPr>
          <a:lstStyle/>
          <a:p>
            <a:pPr algn="ctr">
              <a:lnSpc>
                <a:spcPct val="110000"/>
              </a:lnSpc>
              <a:tabLst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Production nodes</a:t>
            </a:r>
            <a:endParaRPr lang="en-CA" sz="1400" dirty="0">
              <a:solidFill>
                <a:schemeClr val="tx1">
                  <a:lumMod val="5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6FC3F83-001B-42BB-B5D7-EFCE4EB7CA09}"/>
              </a:ext>
            </a:extLst>
          </p:cNvPr>
          <p:cNvSpPr txBox="1"/>
          <p:nvPr/>
        </p:nvSpPr>
        <p:spPr>
          <a:xfrm rot="16200000">
            <a:off x="10264472" y="4096495"/>
            <a:ext cx="3031195" cy="18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numCol="1" spcCol="360000" rtlCol="0" anchor="ctr">
            <a:noAutofit/>
          </a:bodyPr>
          <a:lstStyle/>
          <a:p>
            <a:pPr algn="ctr">
              <a:lnSpc>
                <a:spcPct val="110000"/>
              </a:lnSpc>
              <a:tabLst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Support nodes (R&amp;D, HR, supply chain, etc.)</a:t>
            </a:r>
            <a:endParaRPr lang="en-CA" sz="1400" dirty="0">
              <a:solidFill>
                <a:schemeClr val="tx1">
                  <a:lumMod val="5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356B17-BAB6-41B1-99FD-AA6107D80274}"/>
              </a:ext>
            </a:extLst>
          </p:cNvPr>
          <p:cNvCxnSpPr>
            <a:cxnSpLocks/>
          </p:cNvCxnSpPr>
          <p:nvPr/>
        </p:nvCxnSpPr>
        <p:spPr>
          <a:xfrm>
            <a:off x="7148601" y="4918254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3EEA78-BD2C-4A95-A1B6-C582415CD71A}"/>
              </a:ext>
            </a:extLst>
          </p:cNvPr>
          <p:cNvCxnSpPr/>
          <p:nvPr/>
        </p:nvCxnSpPr>
        <p:spPr>
          <a:xfrm>
            <a:off x="8994731" y="5843450"/>
            <a:ext cx="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5B22891C-09B9-4294-9499-51097EA15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01" y="812565"/>
            <a:ext cx="1058570" cy="6934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E8B8F2-21BA-4313-B702-BB61B81F511D}"/>
              </a:ext>
            </a:extLst>
          </p:cNvPr>
          <p:cNvSpPr txBox="1"/>
          <p:nvPr/>
        </p:nvSpPr>
        <p:spPr>
          <a:xfrm>
            <a:off x="8424402" y="4021516"/>
            <a:ext cx="2203268" cy="297756"/>
          </a:xfrm>
          <a:prstGeom prst="rect">
            <a:avLst/>
          </a:prstGeom>
        </p:spPr>
        <p:txBody>
          <a:bodyPr wrap="square" lIns="0" tIns="0" rIns="0" bIns="0" numCol="1" spcCol="360000" rtlCol="0" anchor="ctr">
            <a:noAutofit/>
          </a:bodyPr>
          <a:lstStyle/>
          <a:p>
            <a:pPr algn="ctr">
              <a:lnSpc>
                <a:spcPct val="110000"/>
              </a:lnSpc>
              <a:tabLst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Refrigeration platform</a:t>
            </a:r>
            <a:endParaRPr lang="en-CA" sz="1400" dirty="0">
              <a:solidFill>
                <a:schemeClr val="tx1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A65F30E-8BBE-4224-92E1-024EDC197AA8}"/>
              </a:ext>
            </a:extLst>
          </p:cNvPr>
          <p:cNvSpPr txBox="1"/>
          <p:nvPr/>
        </p:nvSpPr>
        <p:spPr>
          <a:xfrm>
            <a:off x="371475" y="6391369"/>
            <a:ext cx="9586150" cy="246221"/>
          </a:xfrm>
          <a:prstGeom prst="rect">
            <a:avLst/>
          </a:prstGeom>
        </p:spPr>
        <p:txBody>
          <a:bodyPr wrap="square" lIns="0" rtlCol="0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CA" sz="1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Source: Harvard Business Review, 2018</a:t>
            </a:r>
          </a:p>
        </p:txBody>
      </p:sp>
    </p:spTree>
    <p:extLst>
      <p:ext uri="{BB962C8B-B14F-4D97-AF65-F5344CB8AC3E}">
        <p14:creationId xmlns:p14="http://schemas.microsoft.com/office/powerpoint/2010/main" val="48478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id="{AC9A33FF-CAEA-4440-B5F0-9A1D4C03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63" y="530021"/>
            <a:ext cx="7416808" cy="1130188"/>
          </a:xfrm>
        </p:spPr>
        <p:txBody>
          <a:bodyPr/>
          <a:lstStyle/>
          <a:p>
            <a:r>
              <a:rPr lang="en-US" sz="3200" dirty="0">
                <a:latin typeface="Montserrat SemiBold"/>
                <a:cs typeface="Arial"/>
              </a:rPr>
              <a:t>Markets disproportionately reward platform structure</a:t>
            </a:r>
            <a:endParaRPr lang="en-CA" sz="3200" dirty="0">
              <a:latin typeface="Montserrat SemiBold"/>
              <a:cs typeface="Arial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666FDF5-4B3A-4F06-A4DC-967E96463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Tech companies like Facebook, Netflix, and Spotify are organized around a set of modular platforms run by accountable platform teams. This modular org structure enables them to experiment, learn, and scale quickly – a key attribute of innovative organizations.</a:t>
            </a:r>
            <a:endParaRPr lang="en-C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9D9AB7-43F4-40AE-A831-366B99C3351B}"/>
              </a:ext>
            </a:extLst>
          </p:cNvPr>
          <p:cNvSpPr txBox="1"/>
          <p:nvPr/>
        </p:nvSpPr>
        <p:spPr>
          <a:xfrm>
            <a:off x="234488" y="6503302"/>
            <a:ext cx="6238875" cy="246221"/>
          </a:xfrm>
          <a:prstGeom prst="rect">
            <a:avLst/>
          </a:prstGeom>
        </p:spPr>
        <p:txBody>
          <a:bodyPr wrap="square" lIns="0" rtlCol="0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CA" sz="1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Source: </a:t>
            </a:r>
            <a:r>
              <a:rPr lang="en-US" sz="1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“Facebook Users Worldwide 2020,” “Number of Netflix Subscribers 2019,” “Spotify Users - Subscribers in 2020,” Statista.</a:t>
            </a:r>
            <a:endParaRPr lang="en-CA" sz="10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A73D7A-20BD-4909-8C2D-5AE72078C74F}"/>
              </a:ext>
            </a:extLst>
          </p:cNvPr>
          <p:cNvGrpSpPr/>
          <p:nvPr/>
        </p:nvGrpSpPr>
        <p:grpSpPr>
          <a:xfrm>
            <a:off x="398604" y="1380320"/>
            <a:ext cx="6518383" cy="5020076"/>
            <a:chOff x="398604" y="1039915"/>
            <a:chExt cx="6518383" cy="502007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289F652-D1C3-41FA-99A0-DE2D9A32A526}"/>
                </a:ext>
              </a:extLst>
            </p:cNvPr>
            <p:cNvSpPr/>
            <p:nvPr/>
          </p:nvSpPr>
          <p:spPr>
            <a:xfrm>
              <a:off x="398604" y="1372791"/>
              <a:ext cx="4687200" cy="4687200"/>
            </a:xfrm>
            <a:prstGeom prst="ellipse">
              <a:avLst/>
            </a:prstGeom>
            <a:solidFill>
              <a:srgbClr val="4B95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dirty="0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722F865-A9BB-4B15-A250-D145AAB74927}"/>
                </a:ext>
              </a:extLst>
            </p:cNvPr>
            <p:cNvSpPr txBox="1"/>
            <p:nvPr/>
          </p:nvSpPr>
          <p:spPr>
            <a:xfrm>
              <a:off x="5494089" y="1039915"/>
              <a:ext cx="1422898" cy="662914"/>
            </a:xfrm>
            <a:prstGeom prst="rect">
              <a:avLst/>
            </a:prstGeom>
          </p:spPr>
          <p:txBody>
            <a:bodyPr wrap="square" lIns="0" tIns="0" rIns="0" bIns="0" numCol="1" spcCol="360000" rtlCol="0" anchor="ctr">
              <a:noAutofit/>
            </a:bodyPr>
            <a:lstStyle/>
            <a:p>
              <a:pPr algn="ctr">
                <a:lnSpc>
                  <a:spcPct val="110000"/>
                </a:lnSpc>
                <a:tabLst/>
              </a:pPr>
              <a:r>
                <a:rPr lang="en-US" sz="1400" b="1" dirty="0">
                  <a:solidFill>
                    <a:srgbClr val="333333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Facebook</a:t>
              </a:r>
              <a:r>
                <a:rPr lang="en-US" sz="1400" dirty="0">
                  <a:solidFill>
                    <a:srgbClr val="333333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~2,603 million monthly active users</a:t>
              </a:r>
              <a:endParaRPr lang="en-CA" sz="1400" dirty="0">
                <a:solidFill>
                  <a:srgbClr val="333333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4188B7-E14A-4367-9DD6-EF8C13E7577F}"/>
                </a:ext>
              </a:extLst>
            </p:cNvPr>
            <p:cNvSpPr txBox="1"/>
            <p:nvPr/>
          </p:nvSpPr>
          <p:spPr>
            <a:xfrm>
              <a:off x="5589400" y="2345849"/>
              <a:ext cx="1232277" cy="303304"/>
            </a:xfrm>
            <a:prstGeom prst="rect">
              <a:avLst/>
            </a:prstGeom>
          </p:spPr>
          <p:txBody>
            <a:bodyPr wrap="square" lIns="0" tIns="0" rIns="0" bIns="0" numCol="1" spcCol="360000" rtlCol="0" anchor="ctr">
              <a:noAutofit/>
            </a:bodyPr>
            <a:lstStyle/>
            <a:p>
              <a:pPr algn="ctr">
                <a:lnSpc>
                  <a:spcPct val="110000"/>
                </a:lnSpc>
                <a:tabLst/>
              </a:pP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India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~1,353 million population</a:t>
              </a:r>
              <a:endParaRPr lang="en-CA" sz="1400" dirty="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7E69CB-565C-43DD-8622-9016E1A62111}"/>
                </a:ext>
              </a:extLst>
            </p:cNvPr>
            <p:cNvSpPr txBox="1"/>
            <p:nvPr/>
          </p:nvSpPr>
          <p:spPr>
            <a:xfrm>
              <a:off x="5635384" y="3224191"/>
              <a:ext cx="1281195" cy="662915"/>
            </a:xfrm>
            <a:prstGeom prst="rect">
              <a:avLst/>
            </a:prstGeom>
          </p:spPr>
          <p:txBody>
            <a:bodyPr wrap="square" lIns="0" tIns="0" rIns="0" bIns="0" numCol="1" spcCol="360000" rtlCol="0" anchor="ctr">
              <a:noAutofit/>
            </a:bodyPr>
            <a:lstStyle/>
            <a:p>
              <a:pPr algn="ctr">
                <a:lnSpc>
                  <a:spcPct val="110000"/>
                </a:lnSpc>
                <a:tabLst/>
              </a:pP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Netflix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~183 million monthly paid subscribers</a:t>
              </a:r>
              <a:endParaRPr lang="en-CA" sz="1400" dirty="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9D6618-2E73-452E-B4DE-1246130BC81C}"/>
                </a:ext>
              </a:extLst>
            </p:cNvPr>
            <p:cNvSpPr txBox="1"/>
            <p:nvPr/>
          </p:nvSpPr>
          <p:spPr>
            <a:xfrm>
              <a:off x="5541581" y="4339139"/>
              <a:ext cx="1327915" cy="662915"/>
            </a:xfrm>
            <a:prstGeom prst="rect">
              <a:avLst/>
            </a:prstGeom>
          </p:spPr>
          <p:txBody>
            <a:bodyPr wrap="square" lIns="0" tIns="0" rIns="0" bIns="0" numCol="1" spcCol="360000" rtlCol="0" anchor="ctr">
              <a:noAutofit/>
            </a:bodyPr>
            <a:lstStyle/>
            <a:p>
              <a:pPr algn="ctr">
                <a:lnSpc>
                  <a:spcPct val="110000"/>
                </a:lnSpc>
                <a:tabLst/>
              </a:pP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Spotify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~130 million premium subscribers</a:t>
              </a:r>
              <a:endParaRPr lang="en-CA" sz="1400" dirty="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84BC863-4210-40F4-B48D-023C342401CE}"/>
                </a:ext>
              </a:extLst>
            </p:cNvPr>
            <p:cNvSpPr txBox="1"/>
            <p:nvPr/>
          </p:nvSpPr>
          <p:spPr>
            <a:xfrm>
              <a:off x="5600082" y="5318262"/>
              <a:ext cx="1210911" cy="662915"/>
            </a:xfrm>
            <a:prstGeom prst="rect">
              <a:avLst/>
            </a:prstGeom>
          </p:spPr>
          <p:txBody>
            <a:bodyPr wrap="square" lIns="0" tIns="0" rIns="0" bIns="0" numCol="1" spcCol="360000" rtlCol="0" anchor="ctr">
              <a:noAutofit/>
            </a:bodyPr>
            <a:lstStyle/>
            <a:p>
              <a:pPr algn="ctr">
                <a:lnSpc>
                  <a:spcPct val="110000"/>
                </a:lnSpc>
                <a:tabLst/>
              </a:pP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Canada 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~37 million population</a:t>
              </a:r>
              <a:endParaRPr lang="en-CA" sz="1400" dirty="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8B75F68-C06D-47AD-821A-F90BFCD97871}"/>
                </a:ext>
              </a:extLst>
            </p:cNvPr>
            <p:cNvSpPr/>
            <p:nvPr/>
          </p:nvSpPr>
          <p:spPr>
            <a:xfrm>
              <a:off x="1523604" y="2497791"/>
              <a:ext cx="2437200" cy="243720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834E79-4D12-4FAC-9F98-03A061C98FA5}"/>
                </a:ext>
              </a:extLst>
            </p:cNvPr>
            <p:cNvSpPr/>
            <p:nvPr/>
          </p:nvSpPr>
          <p:spPr>
            <a:xfrm>
              <a:off x="2578404" y="3552591"/>
              <a:ext cx="327600" cy="327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FBAB6F4-14DB-46C0-AE68-63C3A3ED490B}"/>
                </a:ext>
              </a:extLst>
            </p:cNvPr>
            <p:cNvSpPr/>
            <p:nvPr/>
          </p:nvSpPr>
          <p:spPr>
            <a:xfrm>
              <a:off x="2625204" y="3599391"/>
              <a:ext cx="234000" cy="23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B9407E-67C0-4A46-8E62-101399428E31}"/>
                </a:ext>
              </a:extLst>
            </p:cNvPr>
            <p:cNvSpPr/>
            <p:nvPr/>
          </p:nvSpPr>
          <p:spPr>
            <a:xfrm>
              <a:off x="2708004" y="3682191"/>
              <a:ext cx="68400" cy="68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0B13A33-B953-4B6E-AAF1-45922AD381BE}"/>
                </a:ext>
              </a:extLst>
            </p:cNvPr>
            <p:cNvCxnSpPr>
              <a:stCxn id="23" idx="0"/>
              <a:endCxn id="28" idx="1"/>
            </p:cNvCxnSpPr>
            <p:nvPr/>
          </p:nvCxnSpPr>
          <p:spPr>
            <a:xfrm flipV="1">
              <a:off x="2742204" y="1371372"/>
              <a:ext cx="2751885" cy="1419"/>
            </a:xfrm>
            <a:prstGeom prst="line">
              <a:avLst/>
            </a:prstGeom>
            <a:ln>
              <a:solidFill>
                <a:srgbClr val="4B95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948324-098E-43C1-9D1C-1908D755F0AC}"/>
                </a:ext>
              </a:extLst>
            </p:cNvPr>
            <p:cNvCxnSpPr>
              <a:stCxn id="24" idx="0"/>
              <a:endCxn id="29" idx="1"/>
            </p:cNvCxnSpPr>
            <p:nvPr/>
          </p:nvCxnSpPr>
          <p:spPr>
            <a:xfrm flipV="1">
              <a:off x="2742204" y="2497501"/>
              <a:ext cx="2847196" cy="29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74179A2-843E-418A-A6C3-A59390F56DB2}"/>
                </a:ext>
              </a:extLst>
            </p:cNvPr>
            <p:cNvCxnSpPr>
              <a:cxnSpLocks/>
              <a:stCxn id="25" idx="0"/>
              <a:endCxn id="30" idx="1"/>
            </p:cNvCxnSpPr>
            <p:nvPr/>
          </p:nvCxnSpPr>
          <p:spPr>
            <a:xfrm>
              <a:off x="2742204" y="3552591"/>
              <a:ext cx="2893180" cy="30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26376B-5C78-456C-B4F0-4A9DDF6B9D81}"/>
                </a:ext>
              </a:extLst>
            </p:cNvPr>
            <p:cNvCxnSpPr>
              <a:cxnSpLocks/>
              <a:stCxn id="26" idx="6"/>
              <a:endCxn id="31" idx="1"/>
            </p:cNvCxnSpPr>
            <p:nvPr/>
          </p:nvCxnSpPr>
          <p:spPr>
            <a:xfrm>
              <a:off x="2859204" y="3716391"/>
              <a:ext cx="2682377" cy="95420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A854F7-6655-4DBF-9686-B32DDBB8CA9A}"/>
                </a:ext>
              </a:extLst>
            </p:cNvPr>
            <p:cNvCxnSpPr>
              <a:cxnSpLocks/>
              <a:stCxn id="27" idx="5"/>
              <a:endCxn id="32" idx="1"/>
            </p:cNvCxnSpPr>
            <p:nvPr/>
          </p:nvCxnSpPr>
          <p:spPr>
            <a:xfrm>
              <a:off x="2766387" y="3740574"/>
              <a:ext cx="2833695" cy="19091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561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028076"/>
      </p:ext>
    </p:extLst>
  </p:cSld>
  <p:clrMapOvr>
    <a:masterClrMapping/>
  </p:clrMapOvr>
</p:sld>
</file>

<file path=ppt/theme/theme1.xml><?xml version="1.0" encoding="utf-8"?>
<a:theme xmlns:a="http://schemas.openxmlformats.org/drawingml/2006/main" name="FrontCovers-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numCol="1" spcCol="360000" rtlCol="0">
        <a:noAutofit/>
      </a:bodyPr>
      <a:lstStyle>
        <a:defPPr marL="179388" indent="-179388" algn="l">
          <a:lnSpc>
            <a:spcPct val="110000"/>
          </a:lnSpc>
          <a:buFont typeface="Arial" panose="020B0604020202020204" pitchFamily="34" charset="0"/>
          <a:buChar char="•"/>
          <a:tabLst/>
          <a:defRPr sz="1400" dirty="0" err="1" smtClean="0">
            <a:solidFill>
              <a:schemeClr val="tx1">
                <a:lumMod val="50000"/>
              </a:schemeClr>
            </a:solidFill>
            <a:latin typeface="Roboto Condensed Light" panose="02000000000000000000" pitchFamily="2" charset="0"/>
            <a:ea typeface="Roboto Condensed Light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ackCovers&amp;Dividers-Dark">
  <a:themeElements>
    <a:clrScheme name="Info-Tech-ResearchDeck">
      <a:dk1>
        <a:srgbClr val="494A4A"/>
      </a:dk1>
      <a:lt1>
        <a:srgbClr val="FFFFFF"/>
      </a:lt1>
      <a:dk2>
        <a:srgbClr val="494A4A"/>
      </a:dk2>
      <a:lt2>
        <a:srgbClr val="FFFFFF"/>
      </a:lt2>
      <a:accent1>
        <a:srgbClr val="2576B6"/>
      </a:accent1>
      <a:accent2>
        <a:srgbClr val="5D3291"/>
      </a:accent2>
      <a:accent3>
        <a:srgbClr val="F7C435"/>
      </a:accent3>
      <a:accent4>
        <a:srgbClr val="299C47"/>
      </a:accent4>
      <a:accent5>
        <a:srgbClr val="B3252E"/>
      </a:accent5>
      <a:accent6>
        <a:srgbClr val="F07925"/>
      </a:accent6>
      <a:hlink>
        <a:srgbClr val="2576B6"/>
      </a:hlink>
      <a:folHlink>
        <a:srgbClr val="16476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numCol="1" spcCol="360000" rtlCol="0">
        <a:noAutofit/>
      </a:bodyPr>
      <a:lstStyle>
        <a:defPPr marL="179388" indent="-179388" algn="l">
          <a:lnSpc>
            <a:spcPct val="110000"/>
          </a:lnSpc>
          <a:buFont typeface="Arial" panose="020B0604020202020204" pitchFamily="34" charset="0"/>
          <a:buChar char="•"/>
          <a:tabLst/>
          <a:defRPr sz="1400" dirty="0" err="1" smtClean="0">
            <a:solidFill>
              <a:schemeClr val="tx1">
                <a:lumMod val="50000"/>
              </a:schemeClr>
            </a:solidFill>
            <a:latin typeface="Roboto Condensed Light" panose="02000000000000000000" pitchFamily="2" charset="0"/>
            <a:ea typeface="Roboto Condensed Light" panose="02000000000000000000" pitchFamily="2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ackCovers&amp;Dividers-Light">
  <a:themeElements>
    <a:clrScheme name="Info-Tech-ResearchDeck">
      <a:dk1>
        <a:srgbClr val="494A4A"/>
      </a:dk1>
      <a:lt1>
        <a:srgbClr val="FFFFFF"/>
      </a:lt1>
      <a:dk2>
        <a:srgbClr val="494A4A"/>
      </a:dk2>
      <a:lt2>
        <a:srgbClr val="FFFFFF"/>
      </a:lt2>
      <a:accent1>
        <a:srgbClr val="2576B6"/>
      </a:accent1>
      <a:accent2>
        <a:srgbClr val="5D3291"/>
      </a:accent2>
      <a:accent3>
        <a:srgbClr val="F7C435"/>
      </a:accent3>
      <a:accent4>
        <a:srgbClr val="299C47"/>
      </a:accent4>
      <a:accent5>
        <a:srgbClr val="B3252E"/>
      </a:accent5>
      <a:accent6>
        <a:srgbClr val="F07925"/>
      </a:accent6>
      <a:hlink>
        <a:srgbClr val="2576B6"/>
      </a:hlink>
      <a:folHlink>
        <a:srgbClr val="16476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numCol="1" spcCol="360000" rtlCol="0">
        <a:noAutofit/>
      </a:bodyPr>
      <a:lstStyle>
        <a:defPPr marL="179388" indent="-179388" algn="l">
          <a:lnSpc>
            <a:spcPct val="110000"/>
          </a:lnSpc>
          <a:buFont typeface="Arial" panose="020B0604020202020204" pitchFamily="34" charset="0"/>
          <a:buChar char="•"/>
          <a:tabLst/>
          <a:defRPr sz="1400" dirty="0" err="1" smtClean="0">
            <a:solidFill>
              <a:schemeClr val="tx1">
                <a:lumMod val="50000"/>
              </a:schemeClr>
            </a:solidFill>
            <a:latin typeface="Roboto Condensed Light" panose="02000000000000000000" pitchFamily="2" charset="0"/>
            <a:ea typeface="Roboto Condensed Light" panose="02000000000000000000" pitchFamily="2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lide-Generic">
  <a:themeElements>
    <a:clrScheme name="Custom 1">
      <a:dk1>
        <a:srgbClr val="494949"/>
      </a:dk1>
      <a:lt1>
        <a:srgbClr val="FFFFFF"/>
      </a:lt1>
      <a:dk2>
        <a:srgbClr val="494949"/>
      </a:dk2>
      <a:lt2>
        <a:srgbClr val="FFFFFF"/>
      </a:lt2>
      <a:accent1>
        <a:srgbClr val="2576B7"/>
      </a:accent1>
      <a:accent2>
        <a:srgbClr val="5E3391"/>
      </a:accent2>
      <a:accent3>
        <a:srgbClr val="EFC351"/>
      </a:accent3>
      <a:accent4>
        <a:srgbClr val="289D48"/>
      </a:accent4>
      <a:accent5>
        <a:srgbClr val="B3242E"/>
      </a:accent5>
      <a:accent6>
        <a:srgbClr val="F17926"/>
      </a:accent6>
      <a:hlink>
        <a:srgbClr val="2476B7"/>
      </a:hlink>
      <a:folHlink>
        <a:srgbClr val="1647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 numCol="1" spcCol="360000" rtlCol="0">
        <a:noAutofit/>
      </a:bodyPr>
      <a:lstStyle>
        <a:defPPr marL="179388" indent="-179388" algn="l">
          <a:lnSpc>
            <a:spcPct val="110000"/>
          </a:lnSpc>
          <a:buFont typeface="Arial" panose="020B0604020202020204" pitchFamily="34" charset="0"/>
          <a:buChar char="•"/>
          <a:tabLst/>
          <a:defRPr sz="1400" dirty="0" err="1" smtClean="0">
            <a:solidFill>
              <a:schemeClr val="tx1">
                <a:lumMod val="50000"/>
              </a:schemeClr>
            </a:solidFill>
            <a:latin typeface="Roboto Condensed Light" panose="02000000000000000000" pitchFamily="2" charset="0"/>
            <a:ea typeface="Roboto Condensed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lide-Generic">
  <a:themeElements>
    <a:clrScheme name="Custom 1">
      <a:dk1>
        <a:srgbClr val="494949"/>
      </a:dk1>
      <a:lt1>
        <a:srgbClr val="FFFFFF"/>
      </a:lt1>
      <a:dk2>
        <a:srgbClr val="494949"/>
      </a:dk2>
      <a:lt2>
        <a:srgbClr val="FFFFFF"/>
      </a:lt2>
      <a:accent1>
        <a:srgbClr val="2576B7"/>
      </a:accent1>
      <a:accent2>
        <a:srgbClr val="5E3391"/>
      </a:accent2>
      <a:accent3>
        <a:srgbClr val="EFC351"/>
      </a:accent3>
      <a:accent4>
        <a:srgbClr val="289D48"/>
      </a:accent4>
      <a:accent5>
        <a:srgbClr val="B3242E"/>
      </a:accent5>
      <a:accent6>
        <a:srgbClr val="F17926"/>
      </a:accent6>
      <a:hlink>
        <a:srgbClr val="2476B7"/>
      </a:hlink>
      <a:folHlink>
        <a:srgbClr val="1647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 numCol="1" spcCol="360000" rtlCol="0">
        <a:noAutofit/>
      </a:bodyPr>
      <a:lstStyle>
        <a:defPPr marL="179388" indent="-179388" algn="l">
          <a:lnSpc>
            <a:spcPct val="110000"/>
          </a:lnSpc>
          <a:buFont typeface="Arial" panose="020B0604020202020204" pitchFamily="34" charset="0"/>
          <a:buChar char="•"/>
          <a:tabLst/>
          <a:defRPr sz="1400" dirty="0" err="1" smtClean="0">
            <a:solidFill>
              <a:schemeClr val="tx1">
                <a:lumMod val="50000"/>
              </a:schemeClr>
            </a:solidFill>
            <a:latin typeface="Roboto Condensed Light" panose="02000000000000000000" pitchFamily="2" charset="0"/>
            <a:ea typeface="Roboto Condensed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730</Words>
  <Application>Microsoft Office PowerPoint</Application>
  <PresentationFormat>Custom</PresentationFormat>
  <Paragraphs>69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Roboto Black</vt:lpstr>
      <vt:lpstr>Roboto Condensed Light</vt:lpstr>
      <vt:lpstr>Exo</vt:lpstr>
      <vt:lpstr>Arial</vt:lpstr>
      <vt:lpstr>Calibri</vt:lpstr>
      <vt:lpstr>Montserrat Medium</vt:lpstr>
      <vt:lpstr>Montserrat</vt:lpstr>
      <vt:lpstr>Exo Light</vt:lpstr>
      <vt:lpstr>Montserrat SemiBold</vt:lpstr>
      <vt:lpstr>Roboto</vt:lpstr>
      <vt:lpstr>FrontCovers-Light</vt:lpstr>
      <vt:lpstr>BackCovers&amp;Dividers-Dark</vt:lpstr>
      <vt:lpstr>BackCovers&amp;Dividers-Light</vt:lpstr>
      <vt:lpstr>Slide-Generic</vt:lpstr>
      <vt:lpstr>Slide-Generic</vt:lpstr>
      <vt:lpstr>PowerPoint Presentation</vt:lpstr>
      <vt:lpstr>Analyst Perspective</vt:lpstr>
      <vt:lpstr>Executive Summary</vt:lpstr>
      <vt:lpstr>Executive Brief  Case Study</vt:lpstr>
      <vt:lpstr>Markets disproportionately reward platform structure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2020-06-05T11:39:23Z</dcterms:created>
  <dcterms:modified xsi:type="dcterms:W3CDTF">2020-06-05T12:39:35Z</dcterms:modified>
</cp:coreProperties>
</file>