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71" r:id="rId2"/>
    <p:sldMasterId id="2147483788" r:id="rId3"/>
    <p:sldMasterId id="2147483667" r:id="rId4"/>
  </p:sldMasterIdLst>
  <p:notesMasterIdLst>
    <p:notesMasterId r:id="rId10"/>
  </p:notesMasterIdLst>
  <p:handoutMasterIdLst>
    <p:handoutMasterId r:id="rId11"/>
  </p:handoutMasterIdLst>
  <p:sldIdLst>
    <p:sldId id="556" r:id="rId5"/>
    <p:sldId id="619" r:id="rId6"/>
    <p:sldId id="620" r:id="rId7"/>
    <p:sldId id="579" r:id="rId8"/>
    <p:sldId id="375" r:id="rId9"/>
  </p:sldIdLst>
  <p:sldSz cx="12193588" cy="6858000"/>
  <p:notesSz cx="11309350" cy="20104100"/>
  <p:embeddedFontLst>
    <p:embeddedFont>
      <p:font typeface="Calibri" panose="020F0502020204030204" pitchFamily="34" charset="0"/>
      <p:regular r:id="rId12"/>
      <p:bold r:id="rId13"/>
      <p:italic r:id="rId14"/>
      <p:boldItalic r:id="rId15"/>
    </p:embeddedFont>
    <p:embeddedFont>
      <p:font typeface="Exo" panose="02000303000000000000" pitchFamily="2" charset="0"/>
      <p:regular r:id="rId16"/>
      <p:bold r:id="rId17"/>
      <p:italic r:id="rId18"/>
      <p:boldItalic r:id="rId19"/>
    </p:embeddedFont>
    <p:embeddedFont>
      <p:font typeface="Exo Light" panose="02000303000000000000" pitchFamily="2" charset="0"/>
      <p:regular r:id="rId20"/>
      <p:italic r:id="rId21"/>
    </p:embeddedFont>
    <p:embeddedFont>
      <p:font typeface="Montserrat" panose="00000500000000000000" pitchFamily="2" charset="0"/>
      <p:regular r:id="rId22"/>
      <p:bold r:id="rId23"/>
      <p:italic r:id="rId24"/>
      <p:boldItalic r:id="rId25"/>
    </p:embeddedFont>
    <p:embeddedFont>
      <p:font typeface="Montserrat Light" panose="00000400000000000000" pitchFamily="2" charset="0"/>
      <p:regular r:id="rId26"/>
      <p:italic r:id="rId27"/>
    </p:embeddedFont>
    <p:embeddedFont>
      <p:font typeface="Montserrat SemiBold" panose="00000700000000000000" pitchFamily="2" charset="0"/>
      <p:regular r:id="rId28"/>
      <p:bold r:id="rId29"/>
      <p:italic r:id="rId30"/>
      <p:boldItalic r:id="rId31"/>
    </p:embeddedFont>
    <p:embeddedFont>
      <p:font typeface="Roboto Condensed Light" panose="02000000000000000000" pitchFamily="2" charset="0"/>
      <p:regular r:id="rId32"/>
      <p:italic r:id="rId33"/>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0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2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92"/>
    <a:srgbClr val="289D48"/>
    <a:srgbClr val="EFC351"/>
    <a:srgbClr val="5E3391"/>
    <a:srgbClr val="5E3290"/>
    <a:srgbClr val="5191C5"/>
    <a:srgbClr val="2576B7"/>
    <a:srgbClr val="299D47"/>
    <a:srgbClr val="F17A26"/>
    <a:srgbClr val="F9C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80" autoAdjust="0"/>
    <p:restoredTop sz="96357" autoAdjust="0"/>
  </p:normalViewPr>
  <p:slideViewPr>
    <p:cSldViewPr snapToGrid="0">
      <p:cViewPr>
        <p:scale>
          <a:sx n="100" d="100"/>
          <a:sy n="100" d="100"/>
        </p:scale>
        <p:origin x="696" y="-228"/>
      </p:cViewPr>
      <p:guideLst>
        <p:guide orient="horz" pos="1185"/>
        <p:guide pos="3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66"/>
    </p:cViewPr>
  </p:sorterViewPr>
  <p:notesViewPr>
    <p:cSldViewPr snapToGrid="0">
      <p:cViewPr>
        <p:scale>
          <a:sx n="1" d="2"/>
          <a:sy n="1" d="2"/>
        </p:scale>
        <p:origin x="3930" y="-6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5/28/2020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5/28/2020</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50397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496704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76" y="2710334"/>
            <a:ext cx="5689599" cy="2999350"/>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48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lnSpc>
                <a:spcPct val="110000"/>
              </a:lnSpc>
              <a:defRPr sz="1800"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ct val="1100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5828" y="108355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5828" y="2842435"/>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5828" y="4660602"/>
            <a:ext cx="5397722" cy="989796"/>
          </a:xfrm>
          <a:prstGeom prst="rect">
            <a:avLst/>
          </a:prstGeom>
        </p:spPr>
        <p:txBody>
          <a:bodyPr lIns="0" tIns="0" rIns="0" bIns="0" numCol="1" spcCol="292608"/>
          <a:lstStyle>
            <a:lvl1pPr marL="179388" indent="-179388">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49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345" y="1648758"/>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63" y="530021"/>
            <a:ext cx="667272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5762" y="0"/>
            <a:ext cx="418782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9384" y="952500"/>
            <a:ext cx="3030954"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75" y="2508316"/>
            <a:ext cx="6678613" cy="3243898"/>
          </a:xfrm>
          <a:prstGeom prst="rect">
            <a:avLst/>
          </a:prstGeom>
        </p:spPr>
        <p:txBody>
          <a:bodyPr lIns="0" tIns="0" rIns="0" bIns="0" numCol="1" spcCol="292608"/>
          <a:lstStyle>
            <a:lvl1pPr marL="179388" indent="-17938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90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ck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F0444-218F-494B-BC2E-F0EA2E530B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38353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000000"/>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220578"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1597967"/>
            <a:ext cx="3542400"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1597967"/>
            <a:ext cx="3542400"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1597967"/>
            <a:ext cx="3542400"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75"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9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4194" y="1991757"/>
            <a:ext cx="3658265" cy="3190736"/>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710797"/>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88813"/>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90932"/>
            <a:ext cx="1363689" cy="1456894"/>
          </a:xfrm>
          <a:prstGeom prst="rect">
            <a:avLst/>
          </a:prstGeom>
        </p:spPr>
        <p:txBody>
          <a:bodyPr lIns="0" tIns="0" rIns="0" bIns="0">
            <a:noAutofit/>
          </a:bodyPr>
          <a:lstStyle>
            <a:lvl1pPr marL="0" indent="0" algn="r">
              <a:lnSpc>
                <a:spcPct val="90000"/>
              </a:lnSpc>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ct val="900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2400" y="1710872"/>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2400" y="32766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2400" y="4876800"/>
            <a:ext cx="6261395" cy="1393834"/>
          </a:xfrm>
          <a:prstGeom prst="rect">
            <a:avLst/>
          </a:prstGeom>
        </p:spPr>
        <p:txBody>
          <a:bodyPr lIns="0" tIns="0" rIns="0" bIns="0" numCol="1" spcCol="292608"/>
          <a:lstStyle>
            <a:lvl1pPr marL="179388" indent="-17938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6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9025" indent="-174625">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400" indent="-17780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250" indent="-17145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6390" y="3088263"/>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545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7510" y="3088263"/>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65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312E6863-BDB7-D44D-B1CC-7376119A5141}"/>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0CBD82B0-B116-3445-A793-D0EDAB24F104}"/>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9165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Phases -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F24D62-0AF3-0345-8903-F5D9E8017FFF}"/>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8" y="1697742"/>
            <a:ext cx="1058100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ct val="1100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639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545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7510" y="3024465"/>
            <a:ext cx="2076769" cy="371902"/>
          </a:xfrm>
          <a:prstGeom prst="rect">
            <a:avLst/>
          </a:prstGeom>
        </p:spPr>
        <p:txBody>
          <a:bodyPr lIns="0" tIns="0" rIns="0" bIns="0">
            <a:noAutofit/>
          </a:bodyPr>
          <a:lstStyle>
            <a:lvl1pPr marL="0" indent="0" algn="ctr">
              <a:lnSpc>
                <a:spcPct val="110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6574" y="3368040"/>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CB6B5EA5-1A6A-AA4D-A42C-881B41C31A8E}"/>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6DA26D8F-F449-F647-89CF-859BCE537307}"/>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061654157"/>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93586"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475" y="5198224"/>
            <a:ext cx="5689600"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3883" y="5190061"/>
            <a:ext cx="2542732" cy="473616"/>
          </a:xfrm>
          <a:prstGeom prst="rect">
            <a:avLst/>
          </a:prstGeom>
        </p:spPr>
        <p:txBody>
          <a:bodyPr lIns="0" tIns="0" rIns="0" bIns="0">
            <a:noAutofit/>
          </a:bodyPr>
          <a:lstStyle>
            <a:lvl1pPr marL="0" indent="0">
              <a:lnSpc>
                <a:spcPct val="11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4518" y="2667857"/>
            <a:ext cx="2076769" cy="371902"/>
          </a:xfrm>
          <a:prstGeom prst="rect">
            <a:avLst/>
          </a:prstGeom>
        </p:spPr>
        <p:txBody>
          <a:bodyPr lIns="0" tIns="0" rIns="0" bIns="0">
            <a:noAutofit/>
          </a:bodyPr>
          <a:lstStyle>
            <a:lvl1pPr marL="0" indent="0" algn="ctr">
              <a:lnSpc>
                <a:spcPct val="11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3582" y="2947634"/>
            <a:ext cx="181864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4021" y="6449568"/>
            <a:ext cx="3438335" cy="13183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06577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ct val="900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62364" y="662318"/>
            <a:ext cx="2531187"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474" y="2082070"/>
            <a:ext cx="4529132" cy="371902"/>
          </a:xfrm>
          <a:prstGeom prst="rect">
            <a:avLst/>
          </a:prstGeom>
        </p:spPr>
        <p:txBody>
          <a:bodyPr lIns="0" tIns="0" rIns="0" bIns="0">
            <a:noAutofit/>
          </a:bodyPr>
          <a:lstStyle>
            <a:lvl1pPr marL="0" indent="0" algn="l">
              <a:lnSpc>
                <a:spcPct val="90000"/>
              </a:lnSpc>
              <a:buNone/>
              <a:defRPr sz="18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62364" y="4720830"/>
            <a:ext cx="2542732" cy="473616"/>
          </a:xfrm>
          <a:prstGeom prst="rect">
            <a:avLst/>
          </a:prstGeom>
        </p:spPr>
        <p:txBody>
          <a:bodyPr lIns="0" tIns="0" rIns="0" bIns="0">
            <a:noAutofit/>
          </a:bodyPr>
          <a:lstStyle>
            <a:lvl1pPr marL="0" indent="0">
              <a:lnSpc>
                <a:spcPct val="90000"/>
              </a:lnSpc>
              <a:buNone/>
              <a:defRPr sz="1600" b="0" i="0">
                <a:solidFill>
                  <a:schemeClr val="bg1"/>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62364" y="4949429"/>
            <a:ext cx="2544797"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603" y="4835636"/>
            <a:ext cx="7070567" cy="939371"/>
          </a:xfrm>
          <a:prstGeom prst="rect">
            <a:avLst/>
          </a:prstGeom>
        </p:spPr>
        <p:txBody>
          <a:bodyPr lIns="0" tIns="0" rIns="0" bIns="0">
            <a:noAutofit/>
          </a:bodyPr>
          <a:lstStyle>
            <a:lvl1pPr marL="0" indent="0">
              <a:lnSpc>
                <a:spcPct val="90000"/>
              </a:lnSpc>
              <a:buNone/>
              <a:defRPr sz="2000" b="1" i="0" spc="0">
                <a:solidFill>
                  <a:srgbClr val="858585"/>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80033" y="2580323"/>
            <a:ext cx="5237948" cy="1263015"/>
          </a:xfrm>
          <a:prstGeom prst="rect">
            <a:avLst/>
          </a:prstGeom>
        </p:spPr>
        <p:txBody>
          <a:bodyPr lIns="0" tIns="0" rIns="0" bIns="0">
            <a:noAutofit/>
          </a:bodyPr>
          <a:lstStyle>
            <a:lvl1pPr marL="0" indent="0">
              <a:lnSpc>
                <a:spcPct val="90000"/>
              </a:lnSpc>
              <a:buNone/>
              <a:defRPr sz="1600" b="0" i="0">
                <a:solidFill>
                  <a:srgbClr val="848585"/>
                </a:solidFill>
                <a:latin typeface="Exo" panose="02000503000000000000"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65263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44769"/>
            <a:ext cx="56323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405738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20</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84488"/>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01997"/>
      </p:ext>
    </p:extLst>
  </p:cSld>
  <p:clrMap bg1="lt1" tx1="dk1" bg2="lt2" tx2="dk2" accent1="accent1" accent2="accent2" accent3="accent3" accent4="accent4" accent5="accent5" accent6="accent6" hlink="hlink" folHlink="folHlink"/>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56323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4021" y="6449568"/>
            <a:ext cx="3438335" cy="123111"/>
          </a:xfrm>
          <a:prstGeom prst="rect">
            <a:avLst/>
          </a:prstGeom>
        </p:spPr>
        <p:txBody>
          <a:bodyPr vert="horz" wrap="square" lIns="0" tIns="0" rIns="91440" bIns="0" rtlCol="0">
            <a:spAutoFit/>
          </a:bodyPr>
          <a:lstStyle/>
          <a:p>
            <a:pPr marL="7701" marR="242975" lvl="0" indent="0" algn="r" defTabSz="554492"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1" marR="242975" lvl="0" indent="0" algn="r" defTabSz="554492"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18" r:id="rId1"/>
    <p:sldLayoutId id="2147483677" r:id="rId2"/>
    <p:sldLayoutId id="2147483676" r:id="rId3"/>
    <p:sldLayoutId id="2147483805" r:id="rId4"/>
    <p:sldLayoutId id="2147483692" r:id="rId5"/>
    <p:sldLayoutId id="2147483737" r:id="rId6"/>
    <p:sldLayoutId id="2147483734" r:id="rId7"/>
    <p:sldLayoutId id="2147483682" r:id="rId8"/>
    <p:sldLayoutId id="2147483732" r:id="rId9"/>
    <p:sldLayoutId id="2147483685" r:id="rId10"/>
    <p:sldLayoutId id="2147483742" r:id="rId11"/>
    <p:sldLayoutId id="2147483806" r:id="rId12"/>
  </p:sldLayoutIdLst>
  <p:hf hdr="0" ftr="0" dt="0"/>
  <p:txStyles>
    <p:titleStyle>
      <a:lvl1pPr algn="l" defTabSz="914400"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41"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37" userDrawn="1">
          <p15:clr>
            <a:srgbClr val="F26B43"/>
          </p15:clr>
        </p15:guide>
        <p15:guide id="14" pos="6265"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6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s://www.infotech.com/research/ss/establish-a-communication-and-collaboration-system-strategy" TargetMode="External"/><Relationship Id="rId1" Type="http://schemas.openxmlformats.org/officeDocument/2006/relationships/slideLayout" Target="../slideLayouts/slideLayout11.xml"/><Relationship Id="rId6" Type="http://schemas.openxmlformats.org/officeDocument/2006/relationships/hyperlink" Target="https://www.infotech.com/research/ss/migrate-to-office-365-now" TargetMode="External"/><Relationship Id="rId5" Type="http://schemas.openxmlformats.org/officeDocument/2006/relationships/image" Target="../media/image12.jpeg"/><Relationship Id="rId4" Type="http://schemas.openxmlformats.org/officeDocument/2006/relationships/hyperlink" Target="https://www.infotech.com/research/ss/modernize-communications-and-collaboration-infrastruc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595C4ED-53C0-433D-9DAF-D06588A74B8A}"/>
              </a:ext>
            </a:extLst>
          </p:cNvPr>
          <p:cNvSpPr>
            <a:spLocks noGrp="1"/>
          </p:cNvSpPr>
          <p:nvPr>
            <p:ph type="body" sz="quarter" idx="10"/>
          </p:nvPr>
        </p:nvSpPr>
        <p:spPr>
          <a:xfrm>
            <a:off x="650874" y="1391732"/>
            <a:ext cx="6781667" cy="1306512"/>
          </a:xfrm>
        </p:spPr>
        <p:txBody>
          <a:bodyPr anchor="t"/>
          <a:lstStyle/>
          <a:p>
            <a:r>
              <a:rPr lang="en-US" dirty="0"/>
              <a:t>Microsoft Teams </a:t>
            </a:r>
          </a:p>
          <a:p>
            <a:r>
              <a:rPr lang="en-US" dirty="0">
                <a:latin typeface="Montserrat SemiBold"/>
              </a:rPr>
              <a:t>Cookbook</a:t>
            </a:r>
            <a:endParaRPr lang="en-CA" i="1" dirty="0"/>
          </a:p>
        </p:txBody>
      </p:sp>
      <p:sp>
        <p:nvSpPr>
          <p:cNvPr id="14" name="Text Placeholder 13">
            <a:extLst>
              <a:ext uri="{FF2B5EF4-FFF2-40B4-BE49-F238E27FC236}">
                <a16:creationId xmlns:a16="http://schemas.microsoft.com/office/drawing/2014/main" id="{00803093-C8A3-4E31-97BB-6DADBF03CC8E}"/>
              </a:ext>
            </a:extLst>
          </p:cNvPr>
          <p:cNvSpPr>
            <a:spLocks noGrp="1"/>
          </p:cNvSpPr>
          <p:nvPr>
            <p:ph type="body" sz="quarter" idx="11"/>
          </p:nvPr>
        </p:nvSpPr>
        <p:spPr>
          <a:xfrm>
            <a:off x="650875" y="3193612"/>
            <a:ext cx="5715701" cy="1243012"/>
          </a:xfrm>
        </p:spPr>
        <p:txBody>
          <a:bodyPr/>
          <a:lstStyle/>
          <a:p>
            <a:r>
              <a:rPr lang="en-US" dirty="0"/>
              <a:t>Recipes for best practices and use cases for Microsoft Teams.</a:t>
            </a:r>
          </a:p>
        </p:txBody>
      </p:sp>
      <p:pic>
        <p:nvPicPr>
          <p:cNvPr id="1030" name="Picture 6" descr="Microsoft Teams Integration | Stormboard">
            <a:extLst>
              <a:ext uri="{FF2B5EF4-FFF2-40B4-BE49-F238E27FC236}">
                <a16:creationId xmlns:a16="http://schemas.microsoft.com/office/drawing/2014/main" id="{99319D5D-AF0A-4F8D-8264-7155681B0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01" y="627833"/>
            <a:ext cx="4718807" cy="47188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8EBB26-152B-4036-AC61-2C5A441D712F}"/>
              </a:ext>
            </a:extLst>
          </p:cNvPr>
          <p:cNvSpPr txBox="1"/>
          <p:nvPr/>
        </p:nvSpPr>
        <p:spPr>
          <a:xfrm>
            <a:off x="354843" y="6015381"/>
            <a:ext cx="5131558" cy="563832"/>
          </a:xfrm>
          <a:prstGeom prst="rect">
            <a:avLst/>
          </a:prstGeom>
        </p:spPr>
        <p:txBody>
          <a:bodyPr wrap="square" lIns="0" tIns="0" rIns="0" bIns="0" numCol="1" spcCol="360000" rtlCol="0">
            <a:noAutofit/>
          </a:bodyPr>
          <a:lstStyle/>
          <a:p>
            <a:pPr algn="r">
              <a:lnSpc>
                <a:spcPct val="110000"/>
              </a:lnSpc>
              <a:tabLst/>
            </a:pPr>
            <a:r>
              <a:rPr lang="en-US" sz="1000" dirty="0">
                <a:solidFill>
                  <a:schemeClr val="tx1">
                    <a:lumMod val="50000"/>
                  </a:schemeClr>
                </a:solidFill>
                <a:latin typeface="Roboto Condensed Light" panose="02000000000000000000" pitchFamily="2" charset="0"/>
                <a:ea typeface="Roboto Condensed Light" panose="02000000000000000000" pitchFamily="2" charset="0"/>
              </a:rPr>
              <a:t>Disclaimer: Please note that Info-Tech Research Group is not a Microsoft partner. This research draws upon Microsoft’s documents on setting up and implementing Microsoft Teams. Each section is fully referenced as such, and the reader is encouraged to visit Microsoft’s website for further details.</a:t>
            </a:r>
            <a:endParaRPr lang="en-CA" sz="1000" dirty="0">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7" name="Rectangle 6">
            <a:extLst>
              <a:ext uri="{FF2B5EF4-FFF2-40B4-BE49-F238E27FC236}">
                <a16:creationId xmlns:a16="http://schemas.microsoft.com/office/drawing/2014/main" id="{D2D5D29E-5ABA-4841-BCEB-7B7A04A02634}"/>
              </a:ext>
            </a:extLst>
          </p:cNvPr>
          <p:cNvSpPr/>
          <p:nvPr/>
        </p:nvSpPr>
        <p:spPr>
          <a:xfrm>
            <a:off x="0" y="4667507"/>
            <a:ext cx="12193588" cy="902525"/>
          </a:xfrm>
          <a:prstGeom prst="rect">
            <a:avLst/>
          </a:prstGeom>
          <a:gradFill>
            <a:gsLst>
              <a:gs pos="74000">
                <a:srgbClr val="2576B7">
                  <a:alpha val="9000"/>
                </a:srgbClr>
              </a:gs>
              <a:gs pos="0">
                <a:srgbClr val="2576B7">
                  <a:alpha val="47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lt1"/>
                </a:solidFill>
                <a:latin typeface="+mn-lt"/>
                <a:ea typeface="+mn-ea"/>
                <a:cs typeface="+mn-cs"/>
              </a:defRPr>
            </a:lvl1pPr>
            <a:lvl2pPr marL="277246" algn="l" defTabSz="554492" rtl="0" eaLnBrk="1" latinLnBrk="0" hangingPunct="1">
              <a:defRPr sz="1092" kern="1200">
                <a:solidFill>
                  <a:schemeClr val="lt1"/>
                </a:solidFill>
                <a:latin typeface="+mn-lt"/>
                <a:ea typeface="+mn-ea"/>
                <a:cs typeface="+mn-cs"/>
              </a:defRPr>
            </a:lvl2pPr>
            <a:lvl3pPr marL="554492" algn="l" defTabSz="554492" rtl="0" eaLnBrk="1" latinLnBrk="0" hangingPunct="1">
              <a:defRPr sz="1092" kern="1200">
                <a:solidFill>
                  <a:schemeClr val="lt1"/>
                </a:solidFill>
                <a:latin typeface="+mn-lt"/>
                <a:ea typeface="+mn-ea"/>
                <a:cs typeface="+mn-cs"/>
              </a:defRPr>
            </a:lvl3pPr>
            <a:lvl4pPr marL="831738" algn="l" defTabSz="554492" rtl="0" eaLnBrk="1" latinLnBrk="0" hangingPunct="1">
              <a:defRPr sz="1092" kern="1200">
                <a:solidFill>
                  <a:schemeClr val="lt1"/>
                </a:solidFill>
                <a:latin typeface="+mn-lt"/>
                <a:ea typeface="+mn-ea"/>
                <a:cs typeface="+mn-cs"/>
              </a:defRPr>
            </a:lvl4pPr>
            <a:lvl5pPr marL="1108984" algn="l" defTabSz="554492" rtl="0" eaLnBrk="1" latinLnBrk="0" hangingPunct="1">
              <a:defRPr sz="1092" kern="1200">
                <a:solidFill>
                  <a:schemeClr val="lt1"/>
                </a:solidFill>
                <a:latin typeface="+mn-lt"/>
                <a:ea typeface="+mn-ea"/>
                <a:cs typeface="+mn-cs"/>
              </a:defRPr>
            </a:lvl5pPr>
            <a:lvl6pPr marL="1386230" algn="l" defTabSz="554492" rtl="0" eaLnBrk="1" latinLnBrk="0" hangingPunct="1">
              <a:defRPr sz="1092" kern="1200">
                <a:solidFill>
                  <a:schemeClr val="lt1"/>
                </a:solidFill>
                <a:latin typeface="+mn-lt"/>
                <a:ea typeface="+mn-ea"/>
                <a:cs typeface="+mn-cs"/>
              </a:defRPr>
            </a:lvl6pPr>
            <a:lvl7pPr marL="1663476" algn="l" defTabSz="554492" rtl="0" eaLnBrk="1" latinLnBrk="0" hangingPunct="1">
              <a:defRPr sz="1092" kern="1200">
                <a:solidFill>
                  <a:schemeClr val="lt1"/>
                </a:solidFill>
                <a:latin typeface="+mn-lt"/>
                <a:ea typeface="+mn-ea"/>
                <a:cs typeface="+mn-cs"/>
              </a:defRPr>
            </a:lvl7pPr>
            <a:lvl8pPr marL="1940723" algn="l" defTabSz="554492" rtl="0" eaLnBrk="1" latinLnBrk="0" hangingPunct="1">
              <a:defRPr sz="1092" kern="1200">
                <a:solidFill>
                  <a:schemeClr val="lt1"/>
                </a:solidFill>
                <a:latin typeface="+mn-lt"/>
                <a:ea typeface="+mn-ea"/>
                <a:cs typeface="+mn-cs"/>
              </a:defRPr>
            </a:lvl8pPr>
            <a:lvl9pPr marL="2217969" algn="l" defTabSz="554492" rtl="0" eaLnBrk="1" latinLnBrk="0" hangingPunct="1">
              <a:defRPr sz="1092" kern="1200">
                <a:solidFill>
                  <a:schemeClr val="lt1"/>
                </a:solidFill>
                <a:latin typeface="+mn-lt"/>
                <a:ea typeface="+mn-ea"/>
                <a:cs typeface="+mn-cs"/>
              </a:defRPr>
            </a:lvl9pPr>
          </a:lstStyle>
          <a:p>
            <a:pPr algn="ctr"/>
            <a:endParaRPr lang="en-US" b="1">
              <a:solidFill>
                <a:schemeClr val="tx2"/>
              </a:solidFill>
            </a:endParaRPr>
          </a:p>
        </p:txBody>
      </p:sp>
      <p:sp>
        <p:nvSpPr>
          <p:cNvPr id="8" name="TextBox 4">
            <a:extLst>
              <a:ext uri="{FF2B5EF4-FFF2-40B4-BE49-F238E27FC236}">
                <a16:creationId xmlns:a16="http://schemas.microsoft.com/office/drawing/2014/main" id="{8B388D35-A4AE-6D44-B119-1C64DA5F7779}"/>
              </a:ext>
            </a:extLst>
          </p:cNvPr>
          <p:cNvSpPr txBox="1"/>
          <p:nvPr/>
        </p:nvSpPr>
        <p:spPr>
          <a:xfrm>
            <a:off x="658368" y="5064617"/>
            <a:ext cx="7498080" cy="553998"/>
          </a:xfrm>
          <a:prstGeom prst="rect">
            <a:avLst/>
          </a:prstGeom>
          <a:noFill/>
        </p:spPr>
        <p:txBody>
          <a:bodyPr wrap="square" lIns="0" tIns="0" rIns="0" bIns="0" rtlCol="0">
            <a:spAutoFit/>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a:lnSpc>
                <a:spcPts val="1600"/>
              </a:lnSpc>
            </a:pPr>
            <a:r>
              <a:rPr lang="en-US" sz="2800" b="1" spc="500" dirty="0">
                <a:solidFill>
                  <a:schemeClr val="tx2"/>
                </a:solidFill>
                <a:latin typeface="Montserrat Light" pitchFamily="2" charset="77"/>
                <a:ea typeface="Roboto Condensed Light" panose="02000000000000000000" pitchFamily="2" charset="0"/>
              </a:rPr>
              <a:t>EXECUTIVE BRIEF</a:t>
            </a:r>
          </a:p>
          <a:p>
            <a:pPr>
              <a:lnSpc>
                <a:spcPts val="1400"/>
              </a:lnSpc>
            </a:pPr>
            <a:br>
              <a:rPr lang="en-US" b="1" spc="500" dirty="0">
                <a:solidFill>
                  <a:schemeClr val="tx2"/>
                </a:solidFill>
                <a:latin typeface="Montserrat" pitchFamily="2" charset="77"/>
              </a:rPr>
            </a:br>
            <a:endParaRPr lang="en-US" b="1" spc="500" dirty="0">
              <a:solidFill>
                <a:schemeClr val="tx2"/>
              </a:solidFill>
              <a:latin typeface="Montserrat" pitchFamily="2" charset="77"/>
            </a:endParaRPr>
          </a:p>
        </p:txBody>
      </p:sp>
    </p:spTree>
    <p:extLst>
      <p:ext uri="{BB962C8B-B14F-4D97-AF65-F5344CB8AC3E}">
        <p14:creationId xmlns:p14="http://schemas.microsoft.com/office/powerpoint/2010/main" val="117226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B40AD390-60C5-4831-8158-3005C60387A3}"/>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3935051"/>
            <a:ext cx="12193588" cy="29207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021F5F2-3756-4253-8F09-F5A3194AFD07}"/>
              </a:ext>
            </a:extLst>
          </p:cNvPr>
          <p:cNvSpPr>
            <a:spLocks noGrp="1"/>
          </p:cNvSpPr>
          <p:nvPr>
            <p:ph type="title"/>
          </p:nvPr>
        </p:nvSpPr>
        <p:spPr/>
        <p:txBody>
          <a:bodyPr/>
          <a:lstStyle/>
          <a:p>
            <a:r>
              <a:rPr lang="en-US" dirty="0">
                <a:solidFill>
                  <a:schemeClr val="accent1"/>
                </a:solidFill>
              </a:rPr>
              <a:t>Executive Summary</a:t>
            </a:r>
            <a:endParaRPr lang="en-CA" dirty="0">
              <a:solidFill>
                <a:schemeClr val="accent1"/>
              </a:solidFill>
            </a:endParaRPr>
          </a:p>
        </p:txBody>
      </p:sp>
      <p:sp>
        <p:nvSpPr>
          <p:cNvPr id="5" name="Text Placeholder 4">
            <a:extLst>
              <a:ext uri="{FF2B5EF4-FFF2-40B4-BE49-F238E27FC236}">
                <a16:creationId xmlns:a16="http://schemas.microsoft.com/office/drawing/2014/main" id="{2DDF1127-D60D-47FF-B8A8-A9A3F630AAF8}"/>
              </a:ext>
            </a:extLst>
          </p:cNvPr>
          <p:cNvSpPr>
            <a:spLocks noGrp="1"/>
          </p:cNvSpPr>
          <p:nvPr>
            <p:ph type="body" sz="quarter" idx="13"/>
          </p:nvPr>
        </p:nvSpPr>
        <p:spPr>
          <a:xfrm>
            <a:off x="368194" y="1455092"/>
            <a:ext cx="3542400" cy="297314"/>
          </a:xfrm>
        </p:spPr>
        <p:txBody>
          <a:bodyPr/>
          <a:lstStyle/>
          <a:p>
            <a:r>
              <a:rPr lang="en-US" b="1" dirty="0"/>
              <a:t>Situation</a:t>
            </a:r>
            <a:r>
              <a:rPr lang="en-US" dirty="0"/>
              <a:t>	</a:t>
            </a:r>
            <a:endParaRPr lang="en-CA" dirty="0"/>
          </a:p>
        </p:txBody>
      </p:sp>
      <p:sp>
        <p:nvSpPr>
          <p:cNvPr id="6" name="Text Placeholder 5">
            <a:extLst>
              <a:ext uri="{FF2B5EF4-FFF2-40B4-BE49-F238E27FC236}">
                <a16:creationId xmlns:a16="http://schemas.microsoft.com/office/drawing/2014/main" id="{AD2481CB-F768-41E6-8767-BF9DA5C1FF6C}"/>
              </a:ext>
            </a:extLst>
          </p:cNvPr>
          <p:cNvSpPr>
            <a:spLocks noGrp="1"/>
          </p:cNvSpPr>
          <p:nvPr>
            <p:ph type="body" sz="quarter" idx="15"/>
          </p:nvPr>
        </p:nvSpPr>
        <p:spPr>
          <a:xfrm>
            <a:off x="4267994" y="1455092"/>
            <a:ext cx="3542400" cy="297314"/>
          </a:xfrm>
        </p:spPr>
        <p:txBody>
          <a:bodyPr/>
          <a:lstStyle/>
          <a:p>
            <a:r>
              <a:rPr lang="en-US" b="1" dirty="0"/>
              <a:t>Complication</a:t>
            </a:r>
            <a:endParaRPr lang="en-CA" b="1" dirty="0"/>
          </a:p>
        </p:txBody>
      </p:sp>
      <p:sp>
        <p:nvSpPr>
          <p:cNvPr id="7" name="Text Placeholder 6">
            <a:extLst>
              <a:ext uri="{FF2B5EF4-FFF2-40B4-BE49-F238E27FC236}">
                <a16:creationId xmlns:a16="http://schemas.microsoft.com/office/drawing/2014/main" id="{823376DB-9275-4F7F-8B44-E42896A00701}"/>
              </a:ext>
            </a:extLst>
          </p:cNvPr>
          <p:cNvSpPr>
            <a:spLocks noGrp="1"/>
          </p:cNvSpPr>
          <p:nvPr>
            <p:ph type="body" sz="quarter" idx="17"/>
          </p:nvPr>
        </p:nvSpPr>
        <p:spPr>
          <a:xfrm>
            <a:off x="8130748" y="1455092"/>
            <a:ext cx="3542400" cy="297314"/>
          </a:xfrm>
        </p:spPr>
        <p:txBody>
          <a:bodyPr/>
          <a:lstStyle/>
          <a:p>
            <a:r>
              <a:rPr lang="en-US" b="1" dirty="0"/>
              <a:t>Resolution</a:t>
            </a:r>
            <a:endParaRPr lang="en-CA" b="1" dirty="0"/>
          </a:p>
        </p:txBody>
      </p:sp>
      <p:sp>
        <p:nvSpPr>
          <p:cNvPr id="8" name="Text Placeholder 7">
            <a:extLst>
              <a:ext uri="{FF2B5EF4-FFF2-40B4-BE49-F238E27FC236}">
                <a16:creationId xmlns:a16="http://schemas.microsoft.com/office/drawing/2014/main" id="{9F89162C-7FF5-449C-8C8E-83517AA62F98}"/>
              </a:ext>
            </a:extLst>
          </p:cNvPr>
          <p:cNvSpPr>
            <a:spLocks noGrp="1"/>
          </p:cNvSpPr>
          <p:nvPr>
            <p:ph type="body" sz="quarter" idx="18"/>
          </p:nvPr>
        </p:nvSpPr>
        <p:spPr>
          <a:xfrm>
            <a:off x="371475" y="1848882"/>
            <a:ext cx="3658265" cy="1989693"/>
          </a:xfrm>
        </p:spPr>
        <p:txBody>
          <a:bodyPr/>
          <a:lstStyle/>
          <a:p>
            <a:pPr marL="0" indent="0">
              <a:buNone/>
            </a:pPr>
            <a:r>
              <a:rPr lang="en-US" b="1" dirty="0"/>
              <a:t>Remote work calls for leveraging your Office 365 license to utilize Teams – but IT is unsure about best practices for governance and permissions.</a:t>
            </a:r>
            <a:endParaRPr lang="en-US" dirty="0"/>
          </a:p>
          <a:p>
            <a:pPr marL="0" indent="0">
              <a:buNone/>
            </a:pPr>
            <a:r>
              <a:rPr lang="en-US" dirty="0"/>
              <a:t>Without a framework or plan for governing the rollout of Teams, IT risks overlooking secure use of Teams, the phenomenon of “teams sprawl,” and not realizing how Teams integrates with Office 365 more broadly.</a:t>
            </a:r>
            <a:endParaRPr lang="en-CA" dirty="0"/>
          </a:p>
        </p:txBody>
      </p:sp>
      <p:sp>
        <p:nvSpPr>
          <p:cNvPr id="9" name="Text Placeholder 8">
            <a:extLst>
              <a:ext uri="{FF2B5EF4-FFF2-40B4-BE49-F238E27FC236}">
                <a16:creationId xmlns:a16="http://schemas.microsoft.com/office/drawing/2014/main" id="{D6FEF2A0-41F8-4FB3-9029-C239ED17FC38}"/>
              </a:ext>
            </a:extLst>
          </p:cNvPr>
          <p:cNvSpPr>
            <a:spLocks noGrp="1"/>
          </p:cNvSpPr>
          <p:nvPr>
            <p:ph type="body" sz="quarter" idx="19"/>
          </p:nvPr>
        </p:nvSpPr>
        <p:spPr>
          <a:xfrm>
            <a:off x="4267994" y="1848882"/>
            <a:ext cx="3658265" cy="1846818"/>
          </a:xfrm>
        </p:spPr>
        <p:txBody>
          <a:bodyPr/>
          <a:lstStyle/>
          <a:p>
            <a:pPr marL="0" indent="0">
              <a:buNone/>
            </a:pPr>
            <a:r>
              <a:rPr lang="en-US" b="1" dirty="0"/>
              <a:t>Teams needs to be rolled out quickly, but IT has few resources to help train end users with Teams best practices.</a:t>
            </a:r>
          </a:p>
          <a:p>
            <a:pPr marL="0" indent="0">
              <a:buNone/>
            </a:pPr>
            <a:r>
              <a:rPr lang="en-US" dirty="0"/>
              <a:t>With teams, channels, chats, meetings, and live events to choose from, end users may get frustrated with lack of guidance on how to use Teams’ many capabilities.</a:t>
            </a:r>
          </a:p>
        </p:txBody>
      </p:sp>
      <p:sp>
        <p:nvSpPr>
          <p:cNvPr id="10" name="Text Placeholder 9">
            <a:extLst>
              <a:ext uri="{FF2B5EF4-FFF2-40B4-BE49-F238E27FC236}">
                <a16:creationId xmlns:a16="http://schemas.microsoft.com/office/drawing/2014/main" id="{C89D47B5-4AB6-48D2-8746-6B0D8B6B3191}"/>
              </a:ext>
            </a:extLst>
          </p:cNvPr>
          <p:cNvSpPr>
            <a:spLocks noGrp="1"/>
          </p:cNvSpPr>
          <p:nvPr>
            <p:ph type="body" sz="quarter" idx="20"/>
          </p:nvPr>
        </p:nvSpPr>
        <p:spPr>
          <a:xfrm>
            <a:off x="8154194" y="1848882"/>
            <a:ext cx="3658265" cy="2065893"/>
          </a:xfrm>
        </p:spPr>
        <p:txBody>
          <a:bodyPr/>
          <a:lstStyle/>
          <a:p>
            <a:pPr marL="0" indent="0">
              <a:buNone/>
            </a:pPr>
            <a:r>
              <a:rPr lang="en-CA" dirty="0"/>
              <a:t>Use Info-Tech’s </a:t>
            </a:r>
            <a:r>
              <a:rPr lang="en-CA" i="1" dirty="0"/>
              <a:t>Microsoft Teams Cookbook</a:t>
            </a:r>
            <a:r>
              <a:rPr lang="en-CA" b="1" dirty="0"/>
              <a:t> </a:t>
            </a:r>
            <a:r>
              <a:rPr lang="en-CA" dirty="0"/>
              <a:t>to successfully implement and utilize Teams. This cookbook includes recipes for:</a:t>
            </a:r>
          </a:p>
          <a:p>
            <a:r>
              <a:rPr lang="en-CA" b="1" dirty="0"/>
              <a:t>IT best practices </a:t>
            </a:r>
            <a:r>
              <a:rPr lang="en-CA" dirty="0"/>
              <a:t>concerning governance of the creation process and Teams rollout.</a:t>
            </a:r>
          </a:p>
          <a:p>
            <a:r>
              <a:rPr lang="en-CA" b="1" dirty="0"/>
              <a:t>End-user best practices </a:t>
            </a:r>
            <a:r>
              <a:rPr lang="en-CA" dirty="0"/>
              <a:t>for Teams functionality and common use cases. </a:t>
            </a:r>
          </a:p>
        </p:txBody>
      </p:sp>
    </p:spTree>
    <p:extLst>
      <p:ext uri="{BB962C8B-B14F-4D97-AF65-F5344CB8AC3E}">
        <p14:creationId xmlns:p14="http://schemas.microsoft.com/office/powerpoint/2010/main" val="387068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653865D-0725-4E9A-B6DE-7F1FAEB6BA44}"/>
              </a:ext>
            </a:extLst>
          </p:cNvPr>
          <p:cNvSpPr>
            <a:spLocks noGrp="1"/>
          </p:cNvSpPr>
          <p:nvPr>
            <p:ph type="title"/>
          </p:nvPr>
        </p:nvSpPr>
        <p:spPr>
          <a:xfrm>
            <a:off x="337328" y="566936"/>
            <a:ext cx="2644071" cy="1163598"/>
          </a:xfrm>
        </p:spPr>
        <p:txBody>
          <a:bodyPr/>
          <a:lstStyle/>
          <a:p>
            <a:r>
              <a:rPr lang="en-US" dirty="0"/>
              <a:t>Key Insights</a:t>
            </a:r>
            <a:endParaRPr lang="en-CA" dirty="0"/>
          </a:p>
        </p:txBody>
      </p:sp>
      <p:sp>
        <p:nvSpPr>
          <p:cNvPr id="11" name="Text Placeholder 10">
            <a:extLst>
              <a:ext uri="{FF2B5EF4-FFF2-40B4-BE49-F238E27FC236}">
                <a16:creationId xmlns:a16="http://schemas.microsoft.com/office/drawing/2014/main" id="{B4005922-0326-4951-AE54-58E02826EBE1}"/>
              </a:ext>
            </a:extLst>
          </p:cNvPr>
          <p:cNvSpPr>
            <a:spLocks noGrp="1"/>
          </p:cNvSpPr>
          <p:nvPr>
            <p:ph type="body" sz="quarter" idx="13"/>
          </p:nvPr>
        </p:nvSpPr>
        <p:spPr>
          <a:xfrm>
            <a:off x="3579962" y="2888604"/>
            <a:ext cx="1931605" cy="1456894"/>
          </a:xfrm>
        </p:spPr>
        <p:txBody>
          <a:bodyPr/>
          <a:lstStyle/>
          <a:p>
            <a:r>
              <a:rPr lang="en-US" dirty="0"/>
              <a:t>IT should paint the first picture for team creation</a:t>
            </a:r>
            <a:endParaRPr lang="en-CA" dirty="0"/>
          </a:p>
        </p:txBody>
      </p:sp>
      <p:sp>
        <p:nvSpPr>
          <p:cNvPr id="12" name="Text Placeholder 11">
            <a:extLst>
              <a:ext uri="{FF2B5EF4-FFF2-40B4-BE49-F238E27FC236}">
                <a16:creationId xmlns:a16="http://schemas.microsoft.com/office/drawing/2014/main" id="{AD7FB963-1D7D-4DD3-8614-F06BFD48D72F}"/>
              </a:ext>
            </a:extLst>
          </p:cNvPr>
          <p:cNvSpPr>
            <a:spLocks noGrp="1"/>
          </p:cNvSpPr>
          <p:nvPr>
            <p:ph type="body" sz="quarter" idx="15"/>
          </p:nvPr>
        </p:nvSpPr>
        <p:spPr>
          <a:xfrm>
            <a:off x="3579962" y="1157301"/>
            <a:ext cx="1931605" cy="1456894"/>
          </a:xfrm>
        </p:spPr>
        <p:txBody>
          <a:bodyPr/>
          <a:lstStyle/>
          <a:p>
            <a:r>
              <a:rPr lang="en-US" dirty="0"/>
              <a:t>Teams is not a standalone app</a:t>
            </a:r>
            <a:endParaRPr lang="en-CA" dirty="0"/>
          </a:p>
        </p:txBody>
      </p:sp>
      <p:sp>
        <p:nvSpPr>
          <p:cNvPr id="13" name="Text Placeholder 12">
            <a:extLst>
              <a:ext uri="{FF2B5EF4-FFF2-40B4-BE49-F238E27FC236}">
                <a16:creationId xmlns:a16="http://schemas.microsoft.com/office/drawing/2014/main" id="{A2FAC837-A991-4694-A1C3-B9BF91CC9CBA}"/>
              </a:ext>
            </a:extLst>
          </p:cNvPr>
          <p:cNvSpPr>
            <a:spLocks noGrp="1"/>
          </p:cNvSpPr>
          <p:nvPr>
            <p:ph type="body" sz="quarter" idx="17"/>
          </p:nvPr>
        </p:nvSpPr>
        <p:spPr>
          <a:xfrm>
            <a:off x="3579962" y="4639262"/>
            <a:ext cx="1931605" cy="1456894"/>
          </a:xfrm>
        </p:spPr>
        <p:txBody>
          <a:bodyPr/>
          <a:lstStyle/>
          <a:p>
            <a:r>
              <a:rPr lang="en-US" dirty="0"/>
              <a:t>The Teams admin center can only take you so far with permissions</a:t>
            </a:r>
            <a:endParaRPr lang="en-CA" dirty="0"/>
          </a:p>
        </p:txBody>
      </p:sp>
      <p:sp>
        <p:nvSpPr>
          <p:cNvPr id="14" name="Text Placeholder 13">
            <a:extLst>
              <a:ext uri="{FF2B5EF4-FFF2-40B4-BE49-F238E27FC236}">
                <a16:creationId xmlns:a16="http://schemas.microsoft.com/office/drawing/2014/main" id="{B888F451-3738-4C1E-9DC6-DE064C5AD799}"/>
              </a:ext>
            </a:extLst>
          </p:cNvPr>
          <p:cNvSpPr>
            <a:spLocks noGrp="1"/>
          </p:cNvSpPr>
          <p:nvPr>
            <p:ph type="body" sz="quarter" idx="18"/>
          </p:nvPr>
        </p:nvSpPr>
        <p:spPr>
          <a:xfrm>
            <a:off x="5704513" y="2672918"/>
            <a:ext cx="5789281" cy="1393834"/>
          </a:xfrm>
        </p:spPr>
        <p:txBody>
          <a:bodyPr/>
          <a:lstStyle/>
          <a:p>
            <a:pPr marL="0" indent="0">
              <a:buNone/>
            </a:pPr>
            <a:r>
              <a:rPr lang="en-US" dirty="0"/>
              <a:t>No initial governance for team creation can lead to “teams sprawl.” While Teams was built to allow end users’ creativity to flow in creating teams and channels, this can create problems with a cluttered interface and keeping track of information. To prevent end-user dissatisfaction here, IT’s initial Teams rollout should offer a basic structure for end users to work with first, limiting early teams sprawl.</a:t>
            </a:r>
            <a:endParaRPr lang="en-CA" dirty="0"/>
          </a:p>
        </p:txBody>
      </p:sp>
      <p:sp>
        <p:nvSpPr>
          <p:cNvPr id="15" name="Text Placeholder 14">
            <a:extLst>
              <a:ext uri="{FF2B5EF4-FFF2-40B4-BE49-F238E27FC236}">
                <a16:creationId xmlns:a16="http://schemas.microsoft.com/office/drawing/2014/main" id="{291FCA24-8A20-42C0-8D41-20CE8CD2CF4D}"/>
              </a:ext>
            </a:extLst>
          </p:cNvPr>
          <p:cNvSpPr>
            <a:spLocks noGrp="1"/>
          </p:cNvSpPr>
          <p:nvPr>
            <p:ph type="body" sz="quarter" idx="19"/>
          </p:nvPr>
        </p:nvSpPr>
        <p:spPr>
          <a:xfrm>
            <a:off x="5704514" y="971722"/>
            <a:ext cx="5789281" cy="1060509"/>
          </a:xfrm>
        </p:spPr>
        <p:txBody>
          <a:bodyPr/>
          <a:lstStyle/>
          <a:p>
            <a:pPr marL="0" indent="0">
              <a:buNone/>
            </a:pPr>
            <a:r>
              <a:rPr lang="en-US" dirty="0"/>
              <a:t>Successful utilization of Teams occurs when conceived in the broader context of how it integrates with Office 365. Understanding how information flows between Teams, SharePoint Online, and OneDrive for Business, for instance, will aid governance with permissions, information storage, and file sharing.</a:t>
            </a:r>
            <a:endParaRPr lang="en-CA" dirty="0"/>
          </a:p>
        </p:txBody>
      </p:sp>
      <p:sp>
        <p:nvSpPr>
          <p:cNvPr id="16" name="Text Placeholder 15">
            <a:extLst>
              <a:ext uri="{FF2B5EF4-FFF2-40B4-BE49-F238E27FC236}">
                <a16:creationId xmlns:a16="http://schemas.microsoft.com/office/drawing/2014/main" id="{34C2C3A6-BBDA-45F9-B652-EF58E8F9EA86}"/>
              </a:ext>
            </a:extLst>
          </p:cNvPr>
          <p:cNvSpPr>
            <a:spLocks noGrp="1"/>
          </p:cNvSpPr>
          <p:nvPr>
            <p:ph type="body" sz="quarter" idx="20"/>
          </p:nvPr>
        </p:nvSpPr>
        <p:spPr>
          <a:xfrm>
            <a:off x="5704514" y="4658686"/>
            <a:ext cx="5905849" cy="1060509"/>
          </a:xfrm>
        </p:spPr>
        <p:txBody>
          <a:bodyPr/>
          <a:lstStyle/>
          <a:p>
            <a:pPr marL="0" indent="0">
              <a:buNone/>
            </a:pPr>
            <a:r>
              <a:rPr lang="en-US" dirty="0"/>
              <a:t>Knowing how Teams integrates with other Office 365 apps will help with rolling out sensitivity labels to protect important information being accidentally shared in Teams. Of course, technology only does so much – proper processes to train and hold people accountable for their actions with data sharing must be implemented, too.</a:t>
            </a:r>
            <a:endParaRPr lang="en-CA" dirty="0"/>
          </a:p>
        </p:txBody>
      </p:sp>
    </p:spTree>
    <p:extLst>
      <p:ext uri="{BB962C8B-B14F-4D97-AF65-F5344CB8AC3E}">
        <p14:creationId xmlns:p14="http://schemas.microsoft.com/office/powerpoint/2010/main" val="360494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AB3C60-4476-481E-8D0B-0AF7F1B00437}"/>
              </a:ext>
            </a:extLst>
          </p:cNvPr>
          <p:cNvSpPr>
            <a:spLocks noGrp="1"/>
          </p:cNvSpPr>
          <p:nvPr>
            <p:ph type="body" sz="quarter" idx="19"/>
          </p:nvPr>
        </p:nvSpPr>
        <p:spPr>
          <a:xfrm>
            <a:off x="6501813" y="522421"/>
            <a:ext cx="4680712" cy="467491"/>
          </a:xfrm>
        </p:spPr>
        <p:txBody>
          <a:bodyPr/>
          <a:lstStyle/>
          <a:p>
            <a:r>
              <a:rPr lang="en-US" dirty="0"/>
              <a:t>Establish a Communication and Collaboration System Strategy</a:t>
            </a:r>
            <a:endParaRPr lang="en-CA" dirty="0"/>
          </a:p>
        </p:txBody>
      </p:sp>
      <p:sp>
        <p:nvSpPr>
          <p:cNvPr id="6" name="Text Placeholder 5">
            <a:extLst>
              <a:ext uri="{FF2B5EF4-FFF2-40B4-BE49-F238E27FC236}">
                <a16:creationId xmlns:a16="http://schemas.microsoft.com/office/drawing/2014/main" id="{ADCECB7B-DEC2-4929-AC0D-8A9326C11EF1}"/>
              </a:ext>
            </a:extLst>
          </p:cNvPr>
          <p:cNvSpPr>
            <a:spLocks noGrp="1"/>
          </p:cNvSpPr>
          <p:nvPr>
            <p:ph type="body" sz="quarter" idx="21"/>
          </p:nvPr>
        </p:nvSpPr>
        <p:spPr/>
        <p:txBody>
          <a:bodyPr/>
          <a:lstStyle/>
          <a:p>
            <a:r>
              <a:rPr lang="en-US" dirty="0"/>
              <a:t>Modernize Communication and Collaboration Infrastructure</a:t>
            </a:r>
            <a:endParaRPr lang="en-CA" b="1" dirty="0"/>
          </a:p>
        </p:txBody>
      </p:sp>
      <p:sp>
        <p:nvSpPr>
          <p:cNvPr id="7" name="Text Placeholder 6">
            <a:extLst>
              <a:ext uri="{FF2B5EF4-FFF2-40B4-BE49-F238E27FC236}">
                <a16:creationId xmlns:a16="http://schemas.microsoft.com/office/drawing/2014/main" id="{4C5C7E19-6BE4-413D-90C4-79C23571D36F}"/>
              </a:ext>
            </a:extLst>
          </p:cNvPr>
          <p:cNvSpPr>
            <a:spLocks noGrp="1"/>
          </p:cNvSpPr>
          <p:nvPr>
            <p:ph type="body" sz="quarter" idx="23"/>
          </p:nvPr>
        </p:nvSpPr>
        <p:spPr>
          <a:xfrm>
            <a:off x="6495828" y="4158897"/>
            <a:ext cx="2973113" cy="467491"/>
          </a:xfrm>
        </p:spPr>
        <p:txBody>
          <a:bodyPr/>
          <a:lstStyle/>
          <a:p>
            <a:r>
              <a:rPr lang="en-CA" dirty="0"/>
              <a:t>Migrate to Office 365 Now</a:t>
            </a:r>
          </a:p>
        </p:txBody>
      </p:sp>
      <p:sp>
        <p:nvSpPr>
          <p:cNvPr id="8" name="Title 7">
            <a:extLst>
              <a:ext uri="{FF2B5EF4-FFF2-40B4-BE49-F238E27FC236}">
                <a16:creationId xmlns:a16="http://schemas.microsoft.com/office/drawing/2014/main" id="{20C24787-19AF-4628-9986-A17B206A5777}"/>
              </a:ext>
            </a:extLst>
          </p:cNvPr>
          <p:cNvSpPr>
            <a:spLocks noGrp="1"/>
          </p:cNvSpPr>
          <p:nvPr>
            <p:ph type="title"/>
          </p:nvPr>
        </p:nvSpPr>
        <p:spPr/>
        <p:txBody>
          <a:bodyPr/>
          <a:lstStyle/>
          <a:p>
            <a:r>
              <a:rPr lang="en-US" dirty="0"/>
              <a:t>Related Info-Tech Research</a:t>
            </a:r>
            <a:endParaRPr lang="en-CA" dirty="0"/>
          </a:p>
        </p:txBody>
      </p:sp>
      <p:sp>
        <p:nvSpPr>
          <p:cNvPr id="9" name="Text Placeholder 8">
            <a:extLst>
              <a:ext uri="{FF2B5EF4-FFF2-40B4-BE49-F238E27FC236}">
                <a16:creationId xmlns:a16="http://schemas.microsoft.com/office/drawing/2014/main" id="{965EFC98-E638-49CE-A118-F7A6A593DC5B}"/>
              </a:ext>
            </a:extLst>
          </p:cNvPr>
          <p:cNvSpPr>
            <a:spLocks noGrp="1"/>
          </p:cNvSpPr>
          <p:nvPr>
            <p:ph type="body" sz="quarter" idx="33"/>
          </p:nvPr>
        </p:nvSpPr>
        <p:spPr>
          <a:xfrm>
            <a:off x="6495828" y="1100973"/>
            <a:ext cx="5397722" cy="708733"/>
          </a:xfrm>
        </p:spPr>
        <p:txBody>
          <a:bodyPr/>
          <a:lstStyle/>
          <a:p>
            <a:pPr marL="0" indent="0">
              <a:buNone/>
            </a:pPr>
            <a:r>
              <a:rPr lang="en-US" dirty="0"/>
              <a:t>Don’t waste your time deploying yet another collaboration tool that won’t get used.</a:t>
            </a:r>
          </a:p>
        </p:txBody>
      </p:sp>
      <p:sp>
        <p:nvSpPr>
          <p:cNvPr id="10" name="Text Placeholder 9">
            <a:extLst>
              <a:ext uri="{FF2B5EF4-FFF2-40B4-BE49-F238E27FC236}">
                <a16:creationId xmlns:a16="http://schemas.microsoft.com/office/drawing/2014/main" id="{40C92C1F-B386-4E73-B711-96A5074431D9}"/>
              </a:ext>
            </a:extLst>
          </p:cNvPr>
          <p:cNvSpPr>
            <a:spLocks noGrp="1"/>
          </p:cNvSpPr>
          <p:nvPr>
            <p:ph type="body" sz="quarter" idx="34"/>
          </p:nvPr>
        </p:nvSpPr>
        <p:spPr>
          <a:xfrm>
            <a:off x="6495828" y="2859853"/>
            <a:ext cx="5397722" cy="989796"/>
          </a:xfrm>
        </p:spPr>
        <p:txBody>
          <a:bodyPr/>
          <a:lstStyle/>
          <a:p>
            <a:pPr marL="0" indent="0">
              <a:buNone/>
            </a:pPr>
            <a:r>
              <a:rPr lang="en-US" dirty="0"/>
              <a:t>Your legacy telephony infrastructure is dragging you down – modern communications and collaboration technology will dramatically improve productivity.</a:t>
            </a:r>
            <a:endParaRPr lang="en-CA" dirty="0"/>
          </a:p>
        </p:txBody>
      </p:sp>
      <p:sp>
        <p:nvSpPr>
          <p:cNvPr id="11" name="Text Placeholder 10">
            <a:extLst>
              <a:ext uri="{FF2B5EF4-FFF2-40B4-BE49-F238E27FC236}">
                <a16:creationId xmlns:a16="http://schemas.microsoft.com/office/drawing/2014/main" id="{3F8078E0-F264-4F38-9EF6-24FF9E02C334}"/>
              </a:ext>
            </a:extLst>
          </p:cNvPr>
          <p:cNvSpPr>
            <a:spLocks noGrp="1"/>
          </p:cNvSpPr>
          <p:nvPr>
            <p:ph type="body" sz="quarter" idx="35"/>
          </p:nvPr>
        </p:nvSpPr>
        <p:spPr>
          <a:xfrm>
            <a:off x="6495828" y="4503847"/>
            <a:ext cx="5397722" cy="989796"/>
          </a:xfrm>
        </p:spPr>
        <p:txBody>
          <a:bodyPr/>
          <a:lstStyle/>
          <a:p>
            <a:pPr marL="0" indent="0">
              <a:buNone/>
            </a:pPr>
            <a:r>
              <a:rPr lang="en-US" dirty="0"/>
              <a:t>One small step to cloud, one big leap to Office 365. The key is to look before you leap.</a:t>
            </a:r>
          </a:p>
        </p:txBody>
      </p:sp>
      <p:pic>
        <p:nvPicPr>
          <p:cNvPr id="20" name="Picture Placeholder 19">
            <a:hlinkClick r:id="rId2"/>
            <a:extLst>
              <a:ext uri="{FF2B5EF4-FFF2-40B4-BE49-F238E27FC236}">
                <a16:creationId xmlns:a16="http://schemas.microsoft.com/office/drawing/2014/main" id="{1C9D7652-0D20-42CC-AA01-E72B2BBEF5D9}"/>
              </a:ext>
            </a:extLst>
          </p:cNvPr>
          <p:cNvPicPr>
            <a:picLocks noGrp="1" noChangeAspect="1"/>
          </p:cNvPicPr>
          <p:nvPr>
            <p:ph type="pic" sz="quarter" idx="11"/>
          </p:nvPr>
        </p:nvPicPr>
        <p:blipFill>
          <a:blip r:embed="rId3"/>
          <a:srcRect t="7895" b="7895"/>
          <a:stretch>
            <a:fillRect/>
          </a:stretch>
        </p:blipFill>
        <p:spPr>
          <a:prstGeom prst="rect">
            <a:avLst/>
          </a:prstGeom>
        </p:spPr>
      </p:pic>
      <p:pic>
        <p:nvPicPr>
          <p:cNvPr id="19" name="Picture Placeholder 18">
            <a:hlinkClick r:id="rId4"/>
            <a:extLst>
              <a:ext uri="{FF2B5EF4-FFF2-40B4-BE49-F238E27FC236}">
                <a16:creationId xmlns:a16="http://schemas.microsoft.com/office/drawing/2014/main" id="{577C854D-BCB3-424A-A392-3F6941DDA256}"/>
              </a:ext>
            </a:extLst>
          </p:cNvPr>
          <p:cNvPicPr>
            <a:picLocks noGrp="1" noChangeAspect="1"/>
          </p:cNvPicPr>
          <p:nvPr>
            <p:ph type="pic" sz="quarter" idx="12"/>
          </p:nvPr>
        </p:nvPicPr>
        <p:blipFill>
          <a:blip r:embed="rId5"/>
          <a:srcRect t="15779" b="15779"/>
          <a:stretch>
            <a:fillRect/>
          </a:stretch>
        </p:blipFill>
        <p:spPr>
          <a:prstGeom prst="rect">
            <a:avLst/>
          </a:prstGeom>
        </p:spPr>
      </p:pic>
      <p:pic>
        <p:nvPicPr>
          <p:cNvPr id="18" name="Picture Placeholder 17">
            <a:hlinkClick r:id="rId6"/>
            <a:extLst>
              <a:ext uri="{FF2B5EF4-FFF2-40B4-BE49-F238E27FC236}">
                <a16:creationId xmlns:a16="http://schemas.microsoft.com/office/drawing/2014/main" id="{4F1ED1EC-20E3-4634-996D-9EF6F2565B32}"/>
              </a:ext>
            </a:extLst>
          </p:cNvPr>
          <p:cNvPicPr>
            <a:picLocks noGrp="1" noChangeAspect="1"/>
          </p:cNvPicPr>
          <p:nvPr>
            <p:ph type="pic" sz="quarter" idx="13"/>
          </p:nvPr>
        </p:nvPicPr>
        <p:blipFill>
          <a:blip r:embed="rId7"/>
          <a:srcRect t="13311" b="13311"/>
          <a:stretch>
            <a:fillRect/>
          </a:stretch>
        </p:blipFill>
        <p:spPr>
          <a:prstGeom prst="rect">
            <a:avLst/>
          </a:prstGeom>
        </p:spPr>
      </p:pic>
    </p:spTree>
    <p:extLst>
      <p:ext uri="{BB962C8B-B14F-4D97-AF65-F5344CB8AC3E}">
        <p14:creationId xmlns:p14="http://schemas.microsoft.com/office/powerpoint/2010/main" val="46506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72782"/>
      </p:ext>
    </p:extLst>
  </p:cSld>
  <p:clrMapOvr>
    <a:masterClrMapping/>
  </p:clrMapOvr>
</p:sld>
</file>

<file path=ppt/theme/theme1.xml><?xml version="1.0" encoding="utf-8"?>
<a:theme xmlns:a="http://schemas.openxmlformats.org/drawingml/2006/main" name="FrontCovers-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2.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3.xml><?xml version="1.0" encoding="utf-8"?>
<a:theme xmlns:a="http://schemas.openxmlformats.org/drawingml/2006/main" name="BackCovers&amp;Dividers-Light">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4.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517</Words>
  <Application>Microsoft Office PowerPoint</Application>
  <PresentationFormat>Custom</PresentationFormat>
  <Paragraphs>31</Paragraphs>
  <Slides>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vt:i4>
      </vt:variant>
    </vt:vector>
  </HeadingPairs>
  <TitlesOfParts>
    <vt:vector size="17" baseType="lpstr">
      <vt:lpstr>Montserrat</vt:lpstr>
      <vt:lpstr>Exo Light</vt:lpstr>
      <vt:lpstr>Arial</vt:lpstr>
      <vt:lpstr>Calibri</vt:lpstr>
      <vt:lpstr>Exo</vt:lpstr>
      <vt:lpstr>Roboto Condensed Light</vt:lpstr>
      <vt:lpstr>Montserrat SemiBold</vt:lpstr>
      <vt:lpstr>Montserrat Light</vt:lpstr>
      <vt:lpstr>FrontCovers-Light</vt:lpstr>
      <vt:lpstr>BackCovers&amp;Dividers-Dark</vt:lpstr>
      <vt:lpstr>BackCovers&amp;Dividers-Light</vt:lpstr>
      <vt:lpstr>Slide-Generic</vt:lpstr>
      <vt:lpstr>PowerPoint Presentation</vt:lpstr>
      <vt:lpstr>Executive Summary</vt:lpstr>
      <vt:lpstr>Key Insights</vt:lpstr>
      <vt:lpstr>Related Info-Tech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2020-05-29T02:35:38Z</dcterms:created>
  <dcterms:modified xsi:type="dcterms:W3CDTF">2020-05-29T03:48:43Z</dcterms:modified>
</cp:coreProperties>
</file>