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27"/>
  </p:notesMasterIdLst>
  <p:handoutMasterIdLst>
    <p:handoutMasterId r:id="rId28"/>
  </p:handoutMasterIdLst>
  <p:sldIdLst>
    <p:sldId id="278" r:id="rId2"/>
    <p:sldId id="703" r:id="rId3"/>
    <p:sldId id="704" r:id="rId4"/>
    <p:sldId id="705" r:id="rId5"/>
    <p:sldId id="403" r:id="rId6"/>
    <p:sldId id="399" r:id="rId7"/>
    <p:sldId id="744" r:id="rId8"/>
    <p:sldId id="745" r:id="rId9"/>
    <p:sldId id="746" r:id="rId10"/>
    <p:sldId id="834" r:id="rId11"/>
    <p:sldId id="838" r:id="rId12"/>
    <p:sldId id="835" r:id="rId13"/>
    <p:sldId id="836" r:id="rId14"/>
    <p:sldId id="837" r:id="rId15"/>
    <p:sldId id="839" r:id="rId16"/>
    <p:sldId id="840" r:id="rId17"/>
    <p:sldId id="841" r:id="rId18"/>
    <p:sldId id="842" r:id="rId19"/>
    <p:sldId id="843" r:id="rId20"/>
    <p:sldId id="844" r:id="rId21"/>
    <p:sldId id="708" r:id="rId22"/>
    <p:sldId id="426" r:id="rId23"/>
    <p:sldId id="410" r:id="rId24"/>
    <p:sldId id="845" r:id="rId25"/>
    <p:sldId id="846" r:id="rId26"/>
  </p:sldIdLst>
  <p:sldSz cx="9144000" cy="6858000" type="screen4x3"/>
  <p:notesSz cx="6950075" cy="9236075"/>
  <p:custShowLst>
    <p:custShow name="Custom Show 1" id="0">
      <p:sldLst>
        <p:sld r:id="rId2"/>
      </p:sldLst>
    </p:custShow>
  </p:custShowLst>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75" userDrawn="1">
          <p15:clr>
            <a:srgbClr val="A4A3A4"/>
          </p15:clr>
        </p15:guide>
        <p15:guide id="2" pos="213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3" name="Author" initials="A" lastIdx="1625" clrIdx="1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A94C"/>
    <a:srgbClr val="D68B23"/>
    <a:srgbClr val="41A94B"/>
    <a:srgbClr val="79B9C3"/>
    <a:srgbClr val="A6A6A6"/>
    <a:srgbClr val="7F919F"/>
    <a:srgbClr val="633B94"/>
    <a:srgbClr val="FFFFFF"/>
    <a:srgbClr val="BFBFBF"/>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332" autoAdjust="0"/>
    <p:restoredTop sz="95380" autoAdjust="0"/>
  </p:normalViewPr>
  <p:slideViewPr>
    <p:cSldViewPr snapToGrid="0">
      <p:cViewPr>
        <p:scale>
          <a:sx n="100" d="100"/>
          <a:sy n="100" d="100"/>
        </p:scale>
        <p:origin x="1656" y="-228"/>
      </p:cViewPr>
      <p:guideLst>
        <p:guide orient="horz" pos="3475"/>
        <p:guide pos="2132"/>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commentAuthors" Target="commentAuthor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2017</c:v>
                </c:pt>
              </c:strCache>
            </c:strRef>
          </c:tx>
          <c:spPr>
            <a:ln>
              <a:noFill/>
            </a:ln>
          </c:spPr>
          <c:dPt>
            <c:idx val="0"/>
            <c:bubble3D val="0"/>
            <c:spPr>
              <a:solidFill>
                <a:schemeClr val="accent1">
                  <a:lumMod val="60000"/>
                  <a:lumOff val="40000"/>
                </a:schemeClr>
              </a:solidFill>
              <a:ln w="19050">
                <a:noFill/>
              </a:ln>
              <a:effectLst/>
            </c:spPr>
            <c:extLst>
              <c:ext xmlns:c16="http://schemas.microsoft.com/office/drawing/2014/chart" uri="{C3380CC4-5D6E-409C-BE32-E72D297353CC}">
                <c16:uniqueId val="{00000001-3B1B-4280-8007-524D251C557F}"/>
              </c:ext>
            </c:extLst>
          </c:dPt>
          <c:dPt>
            <c:idx val="1"/>
            <c:bubble3D val="0"/>
            <c:spPr>
              <a:solidFill>
                <a:schemeClr val="bg2">
                  <a:lumMod val="85000"/>
                </a:schemeClr>
              </a:solidFill>
              <a:ln w="19050">
                <a:noFill/>
              </a:ln>
              <a:effectLst/>
            </c:spPr>
            <c:extLst>
              <c:ext xmlns:c16="http://schemas.microsoft.com/office/drawing/2014/chart" uri="{C3380CC4-5D6E-409C-BE32-E72D297353CC}">
                <c16:uniqueId val="{00000003-3B1B-4280-8007-524D251C557F}"/>
              </c:ext>
            </c:extLst>
          </c:dPt>
          <c:cat>
            <c:strRef>
              <c:f>Sheet1!$A$2:$A$3</c:f>
              <c:strCache>
                <c:ptCount val="2"/>
                <c:pt idx="0">
                  <c:v>Champion</c:v>
                </c:pt>
                <c:pt idx="1">
                  <c:v>Non-Champion</c:v>
                </c:pt>
              </c:strCache>
            </c:strRef>
          </c:cat>
          <c:val>
            <c:numRef>
              <c:f>Sheet1!$B$2:$B$3</c:f>
              <c:numCache>
                <c:formatCode>0%</c:formatCode>
                <c:ptCount val="2"/>
                <c:pt idx="0">
                  <c:v>0.18</c:v>
                </c:pt>
                <c:pt idx="1">
                  <c:v>0.82</c:v>
                </c:pt>
              </c:numCache>
            </c:numRef>
          </c:val>
          <c:extLst>
            <c:ext xmlns:c16="http://schemas.microsoft.com/office/drawing/2014/chart" uri="{C3380CC4-5D6E-409C-BE32-E72D297353CC}">
              <c16:uniqueId val="{00000004-3B1B-4280-8007-524D251C557F}"/>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solidFill>
                <a:schemeClr val="bg2">
                  <a:lumMod val="85000"/>
                </a:schemeClr>
              </a:solidFill>
            </a:ln>
          </c:spPr>
          <c:dPt>
            <c:idx val="0"/>
            <c:bubble3D val="0"/>
            <c:spPr>
              <a:solidFill>
                <a:schemeClr val="accent1">
                  <a:lumMod val="60000"/>
                  <a:lumOff val="40000"/>
                </a:schemeClr>
              </a:solidFill>
              <a:ln w="19050">
                <a:solidFill>
                  <a:srgbClr val="7CADD4"/>
                </a:solidFill>
              </a:ln>
              <a:effectLst/>
            </c:spPr>
            <c:extLst>
              <c:ext xmlns:c16="http://schemas.microsoft.com/office/drawing/2014/chart" uri="{C3380CC4-5D6E-409C-BE32-E72D297353CC}">
                <c16:uniqueId val="{00000001-48BE-423D-9337-A3F9A0DEF35F}"/>
              </c:ext>
            </c:extLst>
          </c:dPt>
          <c:dPt>
            <c:idx val="1"/>
            <c:bubble3D val="0"/>
            <c:spPr>
              <a:solidFill>
                <a:schemeClr val="bg2">
                  <a:lumMod val="85000"/>
                </a:schemeClr>
              </a:solidFill>
              <a:ln w="19050">
                <a:solidFill>
                  <a:schemeClr val="bg2">
                    <a:lumMod val="85000"/>
                  </a:schemeClr>
                </a:solidFill>
              </a:ln>
              <a:effectLst/>
            </c:spPr>
            <c:extLst>
              <c:ext xmlns:c16="http://schemas.microsoft.com/office/drawing/2014/chart" uri="{C3380CC4-5D6E-409C-BE32-E72D297353CC}">
                <c16:uniqueId val="{00000003-48BE-423D-9337-A3F9A0DEF35F}"/>
              </c:ext>
            </c:extLst>
          </c:dPt>
          <c:cat>
            <c:strRef>
              <c:f>Sheet1!$A$2:$A$3</c:f>
              <c:strCache>
                <c:ptCount val="2"/>
                <c:pt idx="0">
                  <c:v>1st Qtr</c:v>
                </c:pt>
                <c:pt idx="1">
                  <c:v>2nd Qtr</c:v>
                </c:pt>
              </c:strCache>
            </c:strRef>
          </c:cat>
          <c:val>
            <c:numRef>
              <c:f>Sheet1!$B$2:$B$3</c:f>
              <c:numCache>
                <c:formatCode>0%</c:formatCode>
                <c:ptCount val="2"/>
                <c:pt idx="0">
                  <c:v>0.33</c:v>
                </c:pt>
                <c:pt idx="1">
                  <c:v>0.67</c:v>
                </c:pt>
              </c:numCache>
            </c:numRef>
          </c:val>
          <c:extLst>
            <c:ext xmlns:c16="http://schemas.microsoft.com/office/drawing/2014/chart" uri="{C3380CC4-5D6E-409C-BE32-E72D297353CC}">
              <c16:uniqueId val="{00000004-48BE-423D-9337-A3F9A0DEF35F}"/>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2017</c:v>
                </c:pt>
              </c:strCache>
            </c:strRef>
          </c:tx>
          <c:spPr>
            <a:ln>
              <a:noFill/>
            </a:ln>
          </c:spPr>
          <c:dPt>
            <c:idx val="0"/>
            <c:bubble3D val="0"/>
            <c:spPr>
              <a:solidFill>
                <a:schemeClr val="accent2"/>
              </a:solidFill>
              <a:ln w="19050">
                <a:noFill/>
              </a:ln>
              <a:effectLst/>
            </c:spPr>
            <c:extLst>
              <c:ext xmlns:c16="http://schemas.microsoft.com/office/drawing/2014/chart" uri="{C3380CC4-5D6E-409C-BE32-E72D297353CC}">
                <c16:uniqueId val="{00000001-69AF-4D22-AA64-5B283DD7208A}"/>
              </c:ext>
            </c:extLst>
          </c:dPt>
          <c:dPt>
            <c:idx val="1"/>
            <c:bubble3D val="0"/>
            <c:spPr>
              <a:solidFill>
                <a:schemeClr val="bg2">
                  <a:lumMod val="85000"/>
                </a:schemeClr>
              </a:solidFill>
              <a:ln w="19050">
                <a:noFill/>
              </a:ln>
              <a:effectLst/>
            </c:spPr>
            <c:extLst>
              <c:ext xmlns:c16="http://schemas.microsoft.com/office/drawing/2014/chart" uri="{C3380CC4-5D6E-409C-BE32-E72D297353CC}">
                <c16:uniqueId val="{00000003-69AF-4D22-AA64-5B283DD7208A}"/>
              </c:ext>
            </c:extLst>
          </c:dPt>
          <c:cat>
            <c:strRef>
              <c:f>Sheet1!$A$2:$A$3</c:f>
              <c:strCache>
                <c:ptCount val="2"/>
                <c:pt idx="0">
                  <c:v>Champion</c:v>
                </c:pt>
                <c:pt idx="1">
                  <c:v>Non-Champion</c:v>
                </c:pt>
              </c:strCache>
            </c:strRef>
          </c:cat>
          <c:val>
            <c:numRef>
              <c:f>Sheet1!$B$2:$B$3</c:f>
              <c:numCache>
                <c:formatCode>0%</c:formatCode>
                <c:ptCount val="2"/>
                <c:pt idx="0">
                  <c:v>0.47</c:v>
                </c:pt>
                <c:pt idx="1">
                  <c:v>0.53</c:v>
                </c:pt>
              </c:numCache>
            </c:numRef>
          </c:val>
          <c:extLst>
            <c:ext xmlns:c16="http://schemas.microsoft.com/office/drawing/2014/chart" uri="{C3380CC4-5D6E-409C-BE32-E72D297353CC}">
              <c16:uniqueId val="{00000004-69AF-4D22-AA64-5B283DD7208A}"/>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solidFill>
                <a:schemeClr val="bg2">
                  <a:lumMod val="85000"/>
                </a:schemeClr>
              </a:solidFill>
            </a:ln>
          </c:spPr>
          <c:dPt>
            <c:idx val="0"/>
            <c:bubble3D val="0"/>
            <c:spPr>
              <a:solidFill>
                <a:schemeClr val="accent2"/>
              </a:solidFill>
              <a:ln w="19050">
                <a:solidFill>
                  <a:schemeClr val="accent2"/>
                </a:solidFill>
              </a:ln>
              <a:effectLst/>
            </c:spPr>
            <c:extLst>
              <c:ext xmlns:c16="http://schemas.microsoft.com/office/drawing/2014/chart" uri="{C3380CC4-5D6E-409C-BE32-E72D297353CC}">
                <c16:uniqueId val="{00000001-1DD4-4511-B835-E22172D88FCF}"/>
              </c:ext>
            </c:extLst>
          </c:dPt>
          <c:dPt>
            <c:idx val="1"/>
            <c:bubble3D val="0"/>
            <c:spPr>
              <a:solidFill>
                <a:schemeClr val="bg2">
                  <a:lumMod val="85000"/>
                </a:schemeClr>
              </a:solidFill>
              <a:ln w="19050">
                <a:solidFill>
                  <a:schemeClr val="bg2">
                    <a:lumMod val="85000"/>
                  </a:schemeClr>
                </a:solidFill>
              </a:ln>
              <a:effectLst/>
            </c:spPr>
            <c:extLst>
              <c:ext xmlns:c16="http://schemas.microsoft.com/office/drawing/2014/chart" uri="{C3380CC4-5D6E-409C-BE32-E72D297353CC}">
                <c16:uniqueId val="{00000003-1DD4-4511-B835-E22172D88FCF}"/>
              </c:ext>
            </c:extLst>
          </c:dPt>
          <c:cat>
            <c:strRef>
              <c:f>Sheet1!$A$2:$A$3</c:f>
              <c:strCache>
                <c:ptCount val="2"/>
                <c:pt idx="0">
                  <c:v>1st Qtr</c:v>
                </c:pt>
                <c:pt idx="1">
                  <c:v>2nd Qtr</c:v>
                </c:pt>
              </c:strCache>
            </c:strRef>
          </c:cat>
          <c:val>
            <c:numRef>
              <c:f>Sheet1!$B$2:$B$3</c:f>
              <c:numCache>
                <c:formatCode>0%</c:formatCode>
                <c:ptCount val="2"/>
                <c:pt idx="0">
                  <c:v>0.33</c:v>
                </c:pt>
                <c:pt idx="1">
                  <c:v>0.67</c:v>
                </c:pt>
              </c:numCache>
            </c:numRef>
          </c:val>
          <c:extLst>
            <c:ext xmlns:c16="http://schemas.microsoft.com/office/drawing/2014/chart" uri="{C3380CC4-5D6E-409C-BE32-E72D297353CC}">
              <c16:uniqueId val="{00000004-1DD4-4511-B835-E22172D88FCF}"/>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75CA1B-75FD-428A-92BF-2F5D8FE08750}" type="doc">
      <dgm:prSet loTypeId="urn:microsoft.com/office/officeart/2005/8/layout/chart3" loCatId="relationship" qsTypeId="urn:microsoft.com/office/officeart/2005/8/quickstyle/simple1" qsCatId="simple" csTypeId="urn:microsoft.com/office/officeart/2005/8/colors/accent1_2" csCatId="accent1" phldr="1"/>
      <dgm:spPr/>
    </dgm:pt>
    <dgm:pt modelId="{5E18B677-E454-4491-A146-D2947A11EE3F}">
      <dgm:prSet phldrT="[Text]"/>
      <dgm:spPr>
        <a:solidFill>
          <a:srgbClr val="CC99FF"/>
        </a:solidFill>
      </dgm:spPr>
      <dgm:t>
        <a:bodyPr/>
        <a:lstStyle/>
        <a:p>
          <a:r>
            <a:rPr lang="en-US" dirty="0"/>
            <a:t>Artificial Intelligence</a:t>
          </a:r>
          <a:endParaRPr lang="en-CA" dirty="0"/>
        </a:p>
      </dgm:t>
    </dgm:pt>
    <dgm:pt modelId="{C924AB62-E566-40FF-8021-5587BA20BA55}" type="parTrans" cxnId="{2F10C884-E977-4C70-B683-046AC105A952}">
      <dgm:prSet/>
      <dgm:spPr/>
      <dgm:t>
        <a:bodyPr/>
        <a:lstStyle/>
        <a:p>
          <a:endParaRPr lang="en-CA"/>
        </a:p>
      </dgm:t>
    </dgm:pt>
    <dgm:pt modelId="{C26B9264-599D-4634-8A7C-3AE9561F5BEE}" type="sibTrans" cxnId="{2F10C884-E977-4C70-B683-046AC105A952}">
      <dgm:prSet/>
      <dgm:spPr/>
      <dgm:t>
        <a:bodyPr/>
        <a:lstStyle/>
        <a:p>
          <a:endParaRPr lang="en-CA"/>
        </a:p>
      </dgm:t>
    </dgm:pt>
    <dgm:pt modelId="{D674EEB8-D5E9-4D3D-BC1A-EB9B8E6106D3}">
      <dgm:prSet phldrT="[Text]"/>
      <dgm:spPr/>
      <dgm:t>
        <a:bodyPr/>
        <a:lstStyle/>
        <a:p>
          <a:r>
            <a:rPr lang="en-US" dirty="0"/>
            <a:t>IT/OT convergence</a:t>
          </a:r>
          <a:endParaRPr lang="en-CA" dirty="0"/>
        </a:p>
      </dgm:t>
    </dgm:pt>
    <dgm:pt modelId="{B3CA3813-603B-474D-9873-0937FF98DB8B}" type="parTrans" cxnId="{214A07CD-D7BC-4F96-A787-BB79E7DC4B00}">
      <dgm:prSet/>
      <dgm:spPr/>
      <dgm:t>
        <a:bodyPr/>
        <a:lstStyle/>
        <a:p>
          <a:endParaRPr lang="en-CA"/>
        </a:p>
      </dgm:t>
    </dgm:pt>
    <dgm:pt modelId="{40252792-4316-4AB4-BEDA-0D276026D5C5}" type="sibTrans" cxnId="{214A07CD-D7BC-4F96-A787-BB79E7DC4B00}">
      <dgm:prSet/>
      <dgm:spPr/>
      <dgm:t>
        <a:bodyPr/>
        <a:lstStyle/>
        <a:p>
          <a:endParaRPr lang="en-CA"/>
        </a:p>
      </dgm:t>
    </dgm:pt>
    <dgm:pt modelId="{2F4833A5-A3C6-4180-92C5-F0EAAFC7B2E1}">
      <dgm:prSet phldrT="[Text]"/>
      <dgm:spPr>
        <a:solidFill>
          <a:srgbClr val="FF9900"/>
        </a:solidFill>
      </dgm:spPr>
      <dgm:t>
        <a:bodyPr/>
        <a:lstStyle/>
        <a:p>
          <a:r>
            <a:rPr lang="en-US" dirty="0"/>
            <a:t>Robotics</a:t>
          </a:r>
          <a:endParaRPr lang="en-CA" dirty="0"/>
        </a:p>
      </dgm:t>
    </dgm:pt>
    <dgm:pt modelId="{63BFFBA1-9ACE-4BDC-98BF-15E017ACE44D}" type="parTrans" cxnId="{DD17E891-C6A1-4F1B-A702-9B8E6F44C05B}">
      <dgm:prSet/>
      <dgm:spPr/>
      <dgm:t>
        <a:bodyPr/>
        <a:lstStyle/>
        <a:p>
          <a:endParaRPr lang="en-CA"/>
        </a:p>
      </dgm:t>
    </dgm:pt>
    <dgm:pt modelId="{74F8EE3B-7470-45FB-AAC8-14FE9DC11919}" type="sibTrans" cxnId="{DD17E891-C6A1-4F1B-A702-9B8E6F44C05B}">
      <dgm:prSet/>
      <dgm:spPr/>
      <dgm:t>
        <a:bodyPr/>
        <a:lstStyle/>
        <a:p>
          <a:endParaRPr lang="en-CA"/>
        </a:p>
      </dgm:t>
    </dgm:pt>
    <dgm:pt modelId="{63564CFB-B77B-4D21-A31A-288D3CD14B89}">
      <dgm:prSet/>
      <dgm:spPr>
        <a:solidFill>
          <a:srgbClr val="008000"/>
        </a:solidFill>
      </dgm:spPr>
      <dgm:t>
        <a:bodyPr/>
        <a:lstStyle/>
        <a:p>
          <a:r>
            <a:rPr lang="en-US" dirty="0"/>
            <a:t>IoT</a:t>
          </a:r>
          <a:endParaRPr lang="en-CA" dirty="0"/>
        </a:p>
      </dgm:t>
    </dgm:pt>
    <dgm:pt modelId="{11DC1946-B6D7-481C-BAA6-EB9528588C98}" type="parTrans" cxnId="{32A63B0D-A8AA-41CD-98D2-63B06BF60BAE}">
      <dgm:prSet/>
      <dgm:spPr/>
      <dgm:t>
        <a:bodyPr/>
        <a:lstStyle/>
        <a:p>
          <a:endParaRPr lang="en-CA"/>
        </a:p>
      </dgm:t>
    </dgm:pt>
    <dgm:pt modelId="{7825647B-3F67-4E31-8651-476DC4E50981}" type="sibTrans" cxnId="{32A63B0D-A8AA-41CD-98D2-63B06BF60BAE}">
      <dgm:prSet/>
      <dgm:spPr/>
      <dgm:t>
        <a:bodyPr/>
        <a:lstStyle/>
        <a:p>
          <a:endParaRPr lang="en-CA"/>
        </a:p>
      </dgm:t>
    </dgm:pt>
    <dgm:pt modelId="{D4B48A89-9ED6-4904-994E-06C465B72380}">
      <dgm:prSet/>
      <dgm:spPr>
        <a:solidFill>
          <a:srgbClr val="FF9966"/>
        </a:solidFill>
      </dgm:spPr>
      <dgm:t>
        <a:bodyPr/>
        <a:lstStyle/>
        <a:p>
          <a:r>
            <a:rPr lang="en-US" dirty="0"/>
            <a:t>Analytics</a:t>
          </a:r>
          <a:endParaRPr lang="en-CA" dirty="0"/>
        </a:p>
      </dgm:t>
    </dgm:pt>
    <dgm:pt modelId="{BF4AA01E-3A20-444C-AA19-3EFE32F4F7F7}" type="parTrans" cxnId="{87ABDD50-3964-42B2-834D-73BAB1C1C1D3}">
      <dgm:prSet/>
      <dgm:spPr/>
      <dgm:t>
        <a:bodyPr/>
        <a:lstStyle/>
        <a:p>
          <a:endParaRPr lang="en-CA"/>
        </a:p>
      </dgm:t>
    </dgm:pt>
    <dgm:pt modelId="{6B2BCA3E-18BA-4F55-B7AD-2C54B58B1E0C}" type="sibTrans" cxnId="{87ABDD50-3964-42B2-834D-73BAB1C1C1D3}">
      <dgm:prSet/>
      <dgm:spPr/>
      <dgm:t>
        <a:bodyPr/>
        <a:lstStyle/>
        <a:p>
          <a:endParaRPr lang="en-CA"/>
        </a:p>
      </dgm:t>
    </dgm:pt>
    <dgm:pt modelId="{D307CCC9-1E1E-4313-B076-038E470A01C9}">
      <dgm:prSet/>
      <dgm:spPr>
        <a:solidFill>
          <a:srgbClr val="B2B2B2"/>
        </a:solidFill>
      </dgm:spPr>
      <dgm:t>
        <a:bodyPr/>
        <a:lstStyle/>
        <a:p>
          <a:r>
            <a:rPr lang="en-US" dirty="0"/>
            <a:t>Additive Manufacturing</a:t>
          </a:r>
          <a:endParaRPr lang="en-CA" dirty="0"/>
        </a:p>
      </dgm:t>
    </dgm:pt>
    <dgm:pt modelId="{6D91CC82-263C-485E-9CD0-6297FF4B96B4}" type="parTrans" cxnId="{827BA228-8422-4222-998E-BEA9E4E45897}">
      <dgm:prSet/>
      <dgm:spPr/>
      <dgm:t>
        <a:bodyPr/>
        <a:lstStyle/>
        <a:p>
          <a:endParaRPr lang="en-CA"/>
        </a:p>
      </dgm:t>
    </dgm:pt>
    <dgm:pt modelId="{919602A7-27E0-4672-8802-9DF49D61ADFC}" type="sibTrans" cxnId="{827BA228-8422-4222-998E-BEA9E4E45897}">
      <dgm:prSet/>
      <dgm:spPr/>
      <dgm:t>
        <a:bodyPr/>
        <a:lstStyle/>
        <a:p>
          <a:endParaRPr lang="en-CA"/>
        </a:p>
      </dgm:t>
    </dgm:pt>
    <dgm:pt modelId="{A1834A04-2A02-48B6-89C6-0344653DA070}" type="pres">
      <dgm:prSet presAssocID="{1F75CA1B-75FD-428A-92BF-2F5D8FE08750}" presName="compositeShape" presStyleCnt="0">
        <dgm:presLayoutVars>
          <dgm:chMax val="7"/>
          <dgm:dir/>
          <dgm:resizeHandles val="exact"/>
        </dgm:presLayoutVars>
      </dgm:prSet>
      <dgm:spPr/>
    </dgm:pt>
    <dgm:pt modelId="{FA14C764-E169-40CD-9A19-411715879DE2}" type="pres">
      <dgm:prSet presAssocID="{1F75CA1B-75FD-428A-92BF-2F5D8FE08750}" presName="wedge1" presStyleLbl="node1" presStyleIdx="0" presStyleCnt="6" custLinFactNeighborX="-2912" custLinFactNeighborY="4939"/>
      <dgm:spPr/>
    </dgm:pt>
    <dgm:pt modelId="{23E73E8E-690C-40A3-9C60-CB0FDFD66A0B}" type="pres">
      <dgm:prSet presAssocID="{1F75CA1B-75FD-428A-92BF-2F5D8FE08750}" presName="wedge1Tx" presStyleLbl="node1" presStyleIdx="0" presStyleCnt="6">
        <dgm:presLayoutVars>
          <dgm:chMax val="0"/>
          <dgm:chPref val="0"/>
          <dgm:bulletEnabled val="1"/>
        </dgm:presLayoutVars>
      </dgm:prSet>
      <dgm:spPr/>
    </dgm:pt>
    <dgm:pt modelId="{31341332-18A8-4A22-BC27-78A31B7BD4D9}" type="pres">
      <dgm:prSet presAssocID="{1F75CA1B-75FD-428A-92BF-2F5D8FE08750}" presName="wedge2" presStyleLbl="node1" presStyleIdx="1" presStyleCnt="6"/>
      <dgm:spPr/>
    </dgm:pt>
    <dgm:pt modelId="{D1E0A51C-580C-4E79-83F2-47AFDD6A657B}" type="pres">
      <dgm:prSet presAssocID="{1F75CA1B-75FD-428A-92BF-2F5D8FE08750}" presName="wedge2Tx" presStyleLbl="node1" presStyleIdx="1" presStyleCnt="6">
        <dgm:presLayoutVars>
          <dgm:chMax val="0"/>
          <dgm:chPref val="0"/>
          <dgm:bulletEnabled val="1"/>
        </dgm:presLayoutVars>
      </dgm:prSet>
      <dgm:spPr/>
    </dgm:pt>
    <dgm:pt modelId="{A2FFF706-1D01-4F3F-9A69-B89EC0F0BA6D}" type="pres">
      <dgm:prSet presAssocID="{1F75CA1B-75FD-428A-92BF-2F5D8FE08750}" presName="wedge3" presStyleLbl="node1" presStyleIdx="2" presStyleCnt="6"/>
      <dgm:spPr/>
    </dgm:pt>
    <dgm:pt modelId="{9A592F70-9BF9-403F-BF83-5AE233BD5B95}" type="pres">
      <dgm:prSet presAssocID="{1F75CA1B-75FD-428A-92BF-2F5D8FE08750}" presName="wedge3Tx" presStyleLbl="node1" presStyleIdx="2" presStyleCnt="6">
        <dgm:presLayoutVars>
          <dgm:chMax val="0"/>
          <dgm:chPref val="0"/>
          <dgm:bulletEnabled val="1"/>
        </dgm:presLayoutVars>
      </dgm:prSet>
      <dgm:spPr/>
    </dgm:pt>
    <dgm:pt modelId="{C2AD3005-9948-4748-A562-980871862480}" type="pres">
      <dgm:prSet presAssocID="{1F75CA1B-75FD-428A-92BF-2F5D8FE08750}" presName="wedge4" presStyleLbl="node1" presStyleIdx="3" presStyleCnt="6"/>
      <dgm:spPr/>
    </dgm:pt>
    <dgm:pt modelId="{D7703454-FC32-41DC-B2C0-6E719869EAFC}" type="pres">
      <dgm:prSet presAssocID="{1F75CA1B-75FD-428A-92BF-2F5D8FE08750}" presName="wedge4Tx" presStyleLbl="node1" presStyleIdx="3" presStyleCnt="6">
        <dgm:presLayoutVars>
          <dgm:chMax val="0"/>
          <dgm:chPref val="0"/>
          <dgm:bulletEnabled val="1"/>
        </dgm:presLayoutVars>
      </dgm:prSet>
      <dgm:spPr/>
    </dgm:pt>
    <dgm:pt modelId="{FA9EB461-DC28-49A9-9910-EF4FAE285E6F}" type="pres">
      <dgm:prSet presAssocID="{1F75CA1B-75FD-428A-92BF-2F5D8FE08750}" presName="wedge5" presStyleLbl="node1" presStyleIdx="4" presStyleCnt="6"/>
      <dgm:spPr/>
    </dgm:pt>
    <dgm:pt modelId="{A0699478-2156-44AB-B11D-AE7616EC53A8}" type="pres">
      <dgm:prSet presAssocID="{1F75CA1B-75FD-428A-92BF-2F5D8FE08750}" presName="wedge5Tx" presStyleLbl="node1" presStyleIdx="4" presStyleCnt="6">
        <dgm:presLayoutVars>
          <dgm:chMax val="0"/>
          <dgm:chPref val="0"/>
          <dgm:bulletEnabled val="1"/>
        </dgm:presLayoutVars>
      </dgm:prSet>
      <dgm:spPr/>
    </dgm:pt>
    <dgm:pt modelId="{23E082A6-DFC6-476C-8A6C-6FBF06DE1EFC}" type="pres">
      <dgm:prSet presAssocID="{1F75CA1B-75FD-428A-92BF-2F5D8FE08750}" presName="wedge6" presStyleLbl="node1" presStyleIdx="5" presStyleCnt="6" custLinFactNeighborX="191" custLinFactNeighborY="268"/>
      <dgm:spPr/>
    </dgm:pt>
    <dgm:pt modelId="{C6F5659A-7F4C-4A6D-B793-AFC7C3D7DE14}" type="pres">
      <dgm:prSet presAssocID="{1F75CA1B-75FD-428A-92BF-2F5D8FE08750}" presName="wedge6Tx" presStyleLbl="node1" presStyleIdx="5" presStyleCnt="6">
        <dgm:presLayoutVars>
          <dgm:chMax val="0"/>
          <dgm:chPref val="0"/>
          <dgm:bulletEnabled val="1"/>
        </dgm:presLayoutVars>
      </dgm:prSet>
      <dgm:spPr/>
    </dgm:pt>
  </dgm:ptLst>
  <dgm:cxnLst>
    <dgm:cxn modelId="{6E608A07-4F42-4679-8A40-FBDA45720997}" type="presOf" srcId="{D307CCC9-1E1E-4313-B076-038E470A01C9}" destId="{C2AD3005-9948-4748-A562-980871862480}" srcOrd="0" destOrd="0" presId="urn:microsoft.com/office/officeart/2005/8/layout/chart3"/>
    <dgm:cxn modelId="{32A63B0D-A8AA-41CD-98D2-63B06BF60BAE}" srcId="{1F75CA1B-75FD-428A-92BF-2F5D8FE08750}" destId="{63564CFB-B77B-4D21-A31A-288D3CD14B89}" srcOrd="1" destOrd="0" parTransId="{11DC1946-B6D7-481C-BAA6-EB9528588C98}" sibTransId="{7825647B-3F67-4E31-8651-476DC4E50981}"/>
    <dgm:cxn modelId="{7DA2D80F-A642-480D-B5A3-1977D5D8C171}" type="presOf" srcId="{D4B48A89-9ED6-4904-994E-06C465B72380}" destId="{23E73E8E-690C-40A3-9C60-CB0FDFD66A0B}" srcOrd="1" destOrd="0" presId="urn:microsoft.com/office/officeart/2005/8/layout/chart3"/>
    <dgm:cxn modelId="{649FD712-9461-4A02-AE81-06E5BF0E3A0B}" type="presOf" srcId="{2F4833A5-A3C6-4180-92C5-F0EAAFC7B2E1}" destId="{C6F5659A-7F4C-4A6D-B793-AFC7C3D7DE14}" srcOrd="1" destOrd="0" presId="urn:microsoft.com/office/officeart/2005/8/layout/chart3"/>
    <dgm:cxn modelId="{B3D0CE1A-2197-49C9-A387-2F5D312E9F5D}" type="presOf" srcId="{D4B48A89-9ED6-4904-994E-06C465B72380}" destId="{FA14C764-E169-40CD-9A19-411715879DE2}" srcOrd="0" destOrd="0" presId="urn:microsoft.com/office/officeart/2005/8/layout/chart3"/>
    <dgm:cxn modelId="{8F506D28-853B-4BC2-BD16-F243E523FE72}" type="presOf" srcId="{1F75CA1B-75FD-428A-92BF-2F5D8FE08750}" destId="{A1834A04-2A02-48B6-89C6-0344653DA070}" srcOrd="0" destOrd="0" presId="urn:microsoft.com/office/officeart/2005/8/layout/chart3"/>
    <dgm:cxn modelId="{827BA228-8422-4222-998E-BEA9E4E45897}" srcId="{1F75CA1B-75FD-428A-92BF-2F5D8FE08750}" destId="{D307CCC9-1E1E-4313-B076-038E470A01C9}" srcOrd="3" destOrd="0" parTransId="{6D91CC82-263C-485E-9CD0-6297FF4B96B4}" sibTransId="{919602A7-27E0-4672-8802-9DF49D61ADFC}"/>
    <dgm:cxn modelId="{CC78EB5B-F0FC-48DD-8284-C6DBDD39DDC2}" type="presOf" srcId="{5E18B677-E454-4491-A146-D2947A11EE3F}" destId="{9A592F70-9BF9-403F-BF83-5AE233BD5B95}" srcOrd="1" destOrd="0" presId="urn:microsoft.com/office/officeart/2005/8/layout/chart3"/>
    <dgm:cxn modelId="{87ABDD50-3964-42B2-834D-73BAB1C1C1D3}" srcId="{1F75CA1B-75FD-428A-92BF-2F5D8FE08750}" destId="{D4B48A89-9ED6-4904-994E-06C465B72380}" srcOrd="0" destOrd="0" parTransId="{BF4AA01E-3A20-444C-AA19-3EFE32F4F7F7}" sibTransId="{6B2BCA3E-18BA-4F55-B7AD-2C54B58B1E0C}"/>
    <dgm:cxn modelId="{2F10C884-E977-4C70-B683-046AC105A952}" srcId="{1F75CA1B-75FD-428A-92BF-2F5D8FE08750}" destId="{5E18B677-E454-4491-A146-D2947A11EE3F}" srcOrd="2" destOrd="0" parTransId="{C924AB62-E566-40FF-8021-5587BA20BA55}" sibTransId="{C26B9264-599D-4634-8A7C-3AE9561F5BEE}"/>
    <dgm:cxn modelId="{DD17E891-C6A1-4F1B-A702-9B8E6F44C05B}" srcId="{1F75CA1B-75FD-428A-92BF-2F5D8FE08750}" destId="{2F4833A5-A3C6-4180-92C5-F0EAAFC7B2E1}" srcOrd="5" destOrd="0" parTransId="{63BFFBA1-9ACE-4BDC-98BF-15E017ACE44D}" sibTransId="{74F8EE3B-7470-45FB-AAC8-14FE9DC11919}"/>
    <dgm:cxn modelId="{E8785893-B10E-4716-B74C-7142DC7E1E15}" type="presOf" srcId="{D674EEB8-D5E9-4D3D-BC1A-EB9B8E6106D3}" destId="{FA9EB461-DC28-49A9-9910-EF4FAE285E6F}" srcOrd="0" destOrd="0" presId="urn:microsoft.com/office/officeart/2005/8/layout/chart3"/>
    <dgm:cxn modelId="{6F197AAA-ED1F-44BD-B3BC-21BE2401E178}" type="presOf" srcId="{5E18B677-E454-4491-A146-D2947A11EE3F}" destId="{A2FFF706-1D01-4F3F-9A69-B89EC0F0BA6D}" srcOrd="0" destOrd="0" presId="urn:microsoft.com/office/officeart/2005/8/layout/chart3"/>
    <dgm:cxn modelId="{A485FFBB-66D5-4693-81F0-F99CDDD77A93}" type="presOf" srcId="{63564CFB-B77B-4D21-A31A-288D3CD14B89}" destId="{D1E0A51C-580C-4E79-83F2-47AFDD6A657B}" srcOrd="1" destOrd="0" presId="urn:microsoft.com/office/officeart/2005/8/layout/chart3"/>
    <dgm:cxn modelId="{214A07CD-D7BC-4F96-A787-BB79E7DC4B00}" srcId="{1F75CA1B-75FD-428A-92BF-2F5D8FE08750}" destId="{D674EEB8-D5E9-4D3D-BC1A-EB9B8E6106D3}" srcOrd="4" destOrd="0" parTransId="{B3CA3813-603B-474D-9873-0937FF98DB8B}" sibTransId="{40252792-4316-4AB4-BEDA-0D276026D5C5}"/>
    <dgm:cxn modelId="{79BD77E5-7F08-41E2-8CC0-8BE9A1ED3C52}" type="presOf" srcId="{63564CFB-B77B-4D21-A31A-288D3CD14B89}" destId="{31341332-18A8-4A22-BC27-78A31B7BD4D9}" srcOrd="0" destOrd="0" presId="urn:microsoft.com/office/officeart/2005/8/layout/chart3"/>
    <dgm:cxn modelId="{D6A9B9F5-AF15-429E-A6BD-6525585241FA}" type="presOf" srcId="{D674EEB8-D5E9-4D3D-BC1A-EB9B8E6106D3}" destId="{A0699478-2156-44AB-B11D-AE7616EC53A8}" srcOrd="1" destOrd="0" presId="urn:microsoft.com/office/officeart/2005/8/layout/chart3"/>
    <dgm:cxn modelId="{F11A26FA-E1F0-4698-9EF1-4FA28ED57616}" type="presOf" srcId="{D307CCC9-1E1E-4313-B076-038E470A01C9}" destId="{D7703454-FC32-41DC-B2C0-6E719869EAFC}" srcOrd="1" destOrd="0" presId="urn:microsoft.com/office/officeart/2005/8/layout/chart3"/>
    <dgm:cxn modelId="{3E4F1EFE-6B6F-4A64-A0E1-41E620160D70}" type="presOf" srcId="{2F4833A5-A3C6-4180-92C5-F0EAAFC7B2E1}" destId="{23E082A6-DFC6-476C-8A6C-6FBF06DE1EFC}" srcOrd="0" destOrd="0" presId="urn:microsoft.com/office/officeart/2005/8/layout/chart3"/>
    <dgm:cxn modelId="{AD5AC3BA-E775-4A77-B6FB-CF0B68939E1F}" type="presParOf" srcId="{A1834A04-2A02-48B6-89C6-0344653DA070}" destId="{FA14C764-E169-40CD-9A19-411715879DE2}" srcOrd="0" destOrd="0" presId="urn:microsoft.com/office/officeart/2005/8/layout/chart3"/>
    <dgm:cxn modelId="{F51A0665-C6B0-47E2-90EB-77694FD6C75F}" type="presParOf" srcId="{A1834A04-2A02-48B6-89C6-0344653DA070}" destId="{23E73E8E-690C-40A3-9C60-CB0FDFD66A0B}" srcOrd="1" destOrd="0" presId="urn:microsoft.com/office/officeart/2005/8/layout/chart3"/>
    <dgm:cxn modelId="{43F9C22E-1E06-4DC1-91B1-F7B13B753469}" type="presParOf" srcId="{A1834A04-2A02-48B6-89C6-0344653DA070}" destId="{31341332-18A8-4A22-BC27-78A31B7BD4D9}" srcOrd="2" destOrd="0" presId="urn:microsoft.com/office/officeart/2005/8/layout/chart3"/>
    <dgm:cxn modelId="{99B69CC4-F33D-4BA4-B04A-7F6E37453809}" type="presParOf" srcId="{A1834A04-2A02-48B6-89C6-0344653DA070}" destId="{D1E0A51C-580C-4E79-83F2-47AFDD6A657B}" srcOrd="3" destOrd="0" presId="urn:microsoft.com/office/officeart/2005/8/layout/chart3"/>
    <dgm:cxn modelId="{49F27E5B-D8EF-443F-A249-3989C17F78CE}" type="presParOf" srcId="{A1834A04-2A02-48B6-89C6-0344653DA070}" destId="{A2FFF706-1D01-4F3F-9A69-B89EC0F0BA6D}" srcOrd="4" destOrd="0" presId="urn:microsoft.com/office/officeart/2005/8/layout/chart3"/>
    <dgm:cxn modelId="{B07FBB72-4142-4854-AEA1-3B3FC63FD17F}" type="presParOf" srcId="{A1834A04-2A02-48B6-89C6-0344653DA070}" destId="{9A592F70-9BF9-403F-BF83-5AE233BD5B95}" srcOrd="5" destOrd="0" presId="urn:microsoft.com/office/officeart/2005/8/layout/chart3"/>
    <dgm:cxn modelId="{8752A7BF-18F4-463B-8C1C-C3EEFAD7C79F}" type="presParOf" srcId="{A1834A04-2A02-48B6-89C6-0344653DA070}" destId="{C2AD3005-9948-4748-A562-980871862480}" srcOrd="6" destOrd="0" presId="urn:microsoft.com/office/officeart/2005/8/layout/chart3"/>
    <dgm:cxn modelId="{B851EC6B-3EBF-4021-8808-DC469E39621A}" type="presParOf" srcId="{A1834A04-2A02-48B6-89C6-0344653DA070}" destId="{D7703454-FC32-41DC-B2C0-6E719869EAFC}" srcOrd="7" destOrd="0" presId="urn:microsoft.com/office/officeart/2005/8/layout/chart3"/>
    <dgm:cxn modelId="{C18DD2F0-715E-44DF-BB3F-644A8A8A8120}" type="presParOf" srcId="{A1834A04-2A02-48B6-89C6-0344653DA070}" destId="{FA9EB461-DC28-49A9-9910-EF4FAE285E6F}" srcOrd="8" destOrd="0" presId="urn:microsoft.com/office/officeart/2005/8/layout/chart3"/>
    <dgm:cxn modelId="{D66FA275-145F-4911-9B28-9E9A020AE499}" type="presParOf" srcId="{A1834A04-2A02-48B6-89C6-0344653DA070}" destId="{A0699478-2156-44AB-B11D-AE7616EC53A8}" srcOrd="9" destOrd="0" presId="urn:microsoft.com/office/officeart/2005/8/layout/chart3"/>
    <dgm:cxn modelId="{B4442BD4-FA98-43A8-B761-336BDF108B98}" type="presParOf" srcId="{A1834A04-2A02-48B6-89C6-0344653DA070}" destId="{23E082A6-DFC6-476C-8A6C-6FBF06DE1EFC}" srcOrd="10" destOrd="0" presId="urn:microsoft.com/office/officeart/2005/8/layout/chart3"/>
    <dgm:cxn modelId="{E9826E73-89F3-4AC4-913B-E28C2AFE52F7}" type="presParOf" srcId="{A1834A04-2A02-48B6-89C6-0344653DA070}" destId="{C6F5659A-7F4C-4A6D-B793-AFC7C3D7DE14}" srcOrd="11"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14C764-E169-40CD-9A19-411715879DE2}">
      <dsp:nvSpPr>
        <dsp:cNvPr id="0" name=""/>
        <dsp:cNvSpPr/>
      </dsp:nvSpPr>
      <dsp:spPr>
        <a:xfrm>
          <a:off x="1396870" y="458071"/>
          <a:ext cx="3854057" cy="3854057"/>
        </a:xfrm>
        <a:prstGeom prst="pie">
          <a:avLst>
            <a:gd name="adj1" fmla="val 16200000"/>
            <a:gd name="adj2" fmla="val 19800000"/>
          </a:avLst>
        </a:prstGeom>
        <a:solidFill>
          <a:srgbClr val="FF99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Analytics</a:t>
          </a:r>
          <a:endParaRPr lang="en-CA" sz="1300" kern="1200" dirty="0"/>
        </a:p>
      </dsp:txBody>
      <dsp:txXfrm>
        <a:off x="3365192" y="871006"/>
        <a:ext cx="1124100" cy="825869"/>
      </dsp:txXfrm>
    </dsp:sp>
    <dsp:sp modelId="{31341332-18A8-4A22-BC27-78A31B7BD4D9}">
      <dsp:nvSpPr>
        <dsp:cNvPr id="0" name=""/>
        <dsp:cNvSpPr/>
      </dsp:nvSpPr>
      <dsp:spPr>
        <a:xfrm>
          <a:off x="1394396" y="466386"/>
          <a:ext cx="3854057" cy="3854057"/>
        </a:xfrm>
        <a:prstGeom prst="pie">
          <a:avLst>
            <a:gd name="adj1" fmla="val 19800000"/>
            <a:gd name="adj2" fmla="val 1800000"/>
          </a:avLst>
        </a:prstGeom>
        <a:solidFill>
          <a:srgbClr val="008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IoT</a:t>
          </a:r>
          <a:endParaRPr lang="en-CA" sz="1300" kern="1200" dirty="0"/>
        </a:p>
      </dsp:txBody>
      <dsp:txXfrm>
        <a:off x="4032590" y="2003421"/>
        <a:ext cx="1165393" cy="779987"/>
      </dsp:txXfrm>
    </dsp:sp>
    <dsp:sp modelId="{A2FFF706-1D01-4F3F-9A69-B89EC0F0BA6D}">
      <dsp:nvSpPr>
        <dsp:cNvPr id="0" name=""/>
        <dsp:cNvSpPr/>
      </dsp:nvSpPr>
      <dsp:spPr>
        <a:xfrm>
          <a:off x="1394396" y="466386"/>
          <a:ext cx="3854057" cy="3854057"/>
        </a:xfrm>
        <a:prstGeom prst="pie">
          <a:avLst>
            <a:gd name="adj1" fmla="val 1800000"/>
            <a:gd name="adj2" fmla="val 5400000"/>
          </a:avLst>
        </a:prstGeom>
        <a:solidFill>
          <a:srgbClr val="CC99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Artificial Intelligence</a:t>
          </a:r>
          <a:endParaRPr lang="en-CA" sz="1300" kern="1200" dirty="0"/>
        </a:p>
      </dsp:txBody>
      <dsp:txXfrm>
        <a:off x="3362718" y="3081640"/>
        <a:ext cx="1124100" cy="825869"/>
      </dsp:txXfrm>
    </dsp:sp>
    <dsp:sp modelId="{C2AD3005-9948-4748-A562-980871862480}">
      <dsp:nvSpPr>
        <dsp:cNvPr id="0" name=""/>
        <dsp:cNvSpPr/>
      </dsp:nvSpPr>
      <dsp:spPr>
        <a:xfrm>
          <a:off x="1394396" y="466386"/>
          <a:ext cx="3854057" cy="3854057"/>
        </a:xfrm>
        <a:prstGeom prst="pie">
          <a:avLst>
            <a:gd name="adj1" fmla="val 5400000"/>
            <a:gd name="adj2" fmla="val 9000000"/>
          </a:avLst>
        </a:prstGeom>
        <a:solidFill>
          <a:srgbClr val="B2B2B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Additive Manufacturing</a:t>
          </a:r>
          <a:endParaRPr lang="en-CA" sz="1300" kern="1200" dirty="0"/>
        </a:p>
      </dsp:txBody>
      <dsp:txXfrm>
        <a:off x="2156031" y="3081640"/>
        <a:ext cx="1124100" cy="825869"/>
      </dsp:txXfrm>
    </dsp:sp>
    <dsp:sp modelId="{FA9EB461-DC28-49A9-9910-EF4FAE285E6F}">
      <dsp:nvSpPr>
        <dsp:cNvPr id="0" name=""/>
        <dsp:cNvSpPr/>
      </dsp:nvSpPr>
      <dsp:spPr>
        <a:xfrm>
          <a:off x="1394396" y="466386"/>
          <a:ext cx="3854057" cy="3854057"/>
        </a:xfrm>
        <a:prstGeom prst="pie">
          <a:avLst>
            <a:gd name="adj1" fmla="val 9000000"/>
            <a:gd name="adj2" fmla="val 126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IT/OT convergence</a:t>
          </a:r>
          <a:endParaRPr lang="en-CA" sz="1300" kern="1200" dirty="0"/>
        </a:p>
      </dsp:txBody>
      <dsp:txXfrm>
        <a:off x="1454042" y="2003421"/>
        <a:ext cx="1165393" cy="779987"/>
      </dsp:txXfrm>
    </dsp:sp>
    <dsp:sp modelId="{23E082A6-DFC6-476C-8A6C-6FBF06DE1EFC}">
      <dsp:nvSpPr>
        <dsp:cNvPr id="0" name=""/>
        <dsp:cNvSpPr/>
      </dsp:nvSpPr>
      <dsp:spPr>
        <a:xfrm>
          <a:off x="1401757" y="476715"/>
          <a:ext cx="3854057" cy="3854057"/>
        </a:xfrm>
        <a:prstGeom prst="pie">
          <a:avLst>
            <a:gd name="adj1" fmla="val 12600000"/>
            <a:gd name="adj2" fmla="val 16200000"/>
          </a:avLst>
        </a:prstGeom>
        <a:solidFill>
          <a:srgbClr val="FF99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Robotics</a:t>
          </a:r>
          <a:endParaRPr lang="en-CA" sz="1300" kern="1200" dirty="0"/>
        </a:p>
      </dsp:txBody>
      <dsp:txXfrm>
        <a:off x="2163393" y="889650"/>
        <a:ext cx="1124100" cy="825869"/>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ED006EA4-D462-4253-8FC7-D35175043F19}" type="datetimeFigureOut">
              <a:rPr lang="en-US" smtClean="0"/>
              <a:t>5/4/2020</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34E1B6C9-DAE3-4E7B-AB3C-9473EC02D78D}" type="datetimeFigureOut">
              <a:rPr lang="en-US" smtClean="0"/>
              <a:t>5/4/2020</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22</a:t>
            </a:fld>
            <a:endParaRPr lang="en-US" dirty="0"/>
          </a:p>
        </p:txBody>
      </p:sp>
    </p:spTree>
    <p:extLst>
      <p:ext uri="{BB962C8B-B14F-4D97-AF65-F5344CB8AC3E}">
        <p14:creationId xmlns:p14="http://schemas.microsoft.com/office/powerpoint/2010/main" val="24782454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23</a:t>
            </a:fld>
            <a:endParaRPr lang="en-US" dirty="0">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24</a:t>
            </a:fld>
            <a:endParaRPr lang="en-US" dirty="0"/>
          </a:p>
        </p:txBody>
      </p:sp>
    </p:spTree>
    <p:extLst>
      <p:ext uri="{BB962C8B-B14F-4D97-AF65-F5344CB8AC3E}">
        <p14:creationId xmlns:p14="http://schemas.microsoft.com/office/powerpoint/2010/main" val="32093649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25</a:t>
            </a:fld>
            <a:endParaRPr lang="en-US" dirty="0"/>
          </a:p>
        </p:txBody>
      </p:sp>
    </p:spTree>
    <p:extLst>
      <p:ext uri="{BB962C8B-B14F-4D97-AF65-F5344CB8AC3E}">
        <p14:creationId xmlns:p14="http://schemas.microsoft.com/office/powerpoint/2010/main" val="1638852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3932410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6</a:t>
            </a:fld>
            <a:endParaRPr lang="en-US" dirty="0"/>
          </a:p>
        </p:txBody>
      </p:sp>
    </p:spTree>
    <p:extLst>
      <p:ext uri="{BB962C8B-B14F-4D97-AF65-F5344CB8AC3E}">
        <p14:creationId xmlns:p14="http://schemas.microsoft.com/office/powerpoint/2010/main" val="4197173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baseline="0" dirty="0"/>
          </a:p>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dirty="0"/>
          </a:p>
        </p:txBody>
      </p:sp>
    </p:spTree>
    <p:extLst>
      <p:ext uri="{BB962C8B-B14F-4D97-AF65-F5344CB8AC3E}">
        <p14:creationId xmlns:p14="http://schemas.microsoft.com/office/powerpoint/2010/main" val="7825014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11</a:t>
            </a:fld>
            <a:endParaRPr lang="en-US" dirty="0"/>
          </a:p>
        </p:txBody>
      </p:sp>
    </p:spTree>
    <p:extLst>
      <p:ext uri="{BB962C8B-B14F-4D97-AF65-F5344CB8AC3E}">
        <p14:creationId xmlns:p14="http://schemas.microsoft.com/office/powerpoint/2010/main" val="3693670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hlinkClick r:id="" action="ppaction://noaction"/>
            </a:endParaRPr>
          </a:p>
          <a:p>
            <a:endParaRPr lang="en-CA" dirty="0">
              <a:hlinkClick r:id="" action="ppaction://noaction"/>
            </a:endParaRPr>
          </a:p>
        </p:txBody>
      </p:sp>
      <p:sp>
        <p:nvSpPr>
          <p:cNvPr id="4" name="Slide Number Placeholder 3"/>
          <p:cNvSpPr>
            <a:spLocks noGrp="1"/>
          </p:cNvSpPr>
          <p:nvPr>
            <p:ph type="sldNum" sz="quarter" idx="10"/>
          </p:nvPr>
        </p:nvSpPr>
        <p:spPr/>
        <p:txBody>
          <a:bodyPr/>
          <a:lstStyle/>
          <a:p>
            <a:fld id="{65F1ACBD-245E-4A24-AC78-063168A88622}" type="slidenum">
              <a:rPr lang="en-US" smtClean="0"/>
              <a:t>12</a:t>
            </a:fld>
            <a:endParaRPr lang="en-US" dirty="0"/>
          </a:p>
        </p:txBody>
      </p:sp>
    </p:spTree>
    <p:extLst>
      <p:ext uri="{BB962C8B-B14F-4D97-AF65-F5344CB8AC3E}">
        <p14:creationId xmlns:p14="http://schemas.microsoft.com/office/powerpoint/2010/main" val="11349869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19</a:t>
            </a:fld>
            <a:endParaRPr lang="en-US" dirty="0"/>
          </a:p>
        </p:txBody>
      </p:sp>
    </p:spTree>
    <p:extLst>
      <p:ext uri="{BB962C8B-B14F-4D97-AF65-F5344CB8AC3E}">
        <p14:creationId xmlns:p14="http://schemas.microsoft.com/office/powerpoint/2010/main" val="7401087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20</a:t>
            </a:fld>
            <a:endParaRPr lang="en-US" dirty="0"/>
          </a:p>
        </p:txBody>
      </p:sp>
    </p:spTree>
    <p:extLst>
      <p:ext uri="{BB962C8B-B14F-4D97-AF65-F5344CB8AC3E}">
        <p14:creationId xmlns:p14="http://schemas.microsoft.com/office/powerpoint/2010/main" val="1199832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21</a:t>
            </a:fld>
            <a:endParaRPr lang="en-US" dirty="0"/>
          </a:p>
        </p:txBody>
      </p:sp>
    </p:spTree>
    <p:extLst>
      <p:ext uri="{BB962C8B-B14F-4D97-AF65-F5344CB8AC3E}">
        <p14:creationId xmlns:p14="http://schemas.microsoft.com/office/powerpoint/2010/main" val="41649866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7"/>
            <a:ext cx="9140490" cy="767953"/>
            <a:chOff x="3510" y="6090047"/>
            <a:chExt cx="9140490" cy="767953"/>
          </a:xfrm>
        </p:grpSpPr>
        <p:sp>
          <p:nvSpPr>
            <p:cNvPr id="29" name="Rectangle 28"/>
            <p:cNvSpPr/>
            <p:nvPr/>
          </p:nvSpPr>
          <p:spPr>
            <a:xfrm>
              <a:off x="351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1997-2020 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a:t>Headline (Georgia, 28pt)</a:t>
            </a:r>
            <a:endParaRPr lang="en-CA"/>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a:t>Subhead (Arial, 14pt)</a:t>
            </a:r>
          </a:p>
        </p:txBody>
      </p:sp>
    </p:spTree>
    <p:extLst>
      <p:ext uri="{BB962C8B-B14F-4D97-AF65-F5344CB8AC3E}">
        <p14:creationId xmlns:p14="http://schemas.microsoft.com/office/powerpoint/2010/main" val="3544028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2019551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a:t>Page Header (Georgia, 24pt) </a:t>
            </a:r>
            <a:endParaRPr lang="en-CA"/>
          </a:p>
        </p:txBody>
      </p:sp>
    </p:spTree>
    <p:extLst>
      <p:ext uri="{BB962C8B-B14F-4D97-AF65-F5344CB8AC3E}">
        <p14:creationId xmlns:p14="http://schemas.microsoft.com/office/powerpoint/2010/main" val="477908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1325"/>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a:t>
            </a:r>
            <a:endParaRPr lang="en-CA"/>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81466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p>
        </p:txBody>
      </p:sp>
      <p:sp>
        <p:nvSpPr>
          <p:cNvPr id="9" name="Rectangle 8"/>
          <p:cNvSpPr/>
          <p:nvPr userDrawn="1"/>
        </p:nvSpPr>
        <p:spPr>
          <a:xfrm>
            <a:off x="255868" y="4512464"/>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Situation</a:t>
            </a:r>
          </a:p>
        </p:txBody>
      </p:sp>
      <p:sp>
        <p:nvSpPr>
          <p:cNvPr id="11" name="Rectangle 10"/>
          <p:cNvSpPr/>
          <p:nvPr userDrawn="1"/>
        </p:nvSpPr>
        <p:spPr>
          <a:xfrm>
            <a:off x="247848" y="2758897"/>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9"/>
          <p:cNvSpPr>
            <a:spLocks noGrp="1"/>
          </p:cNvSpPr>
          <p:nvPr userDrawn="1">
            <p:ph type="body" sz="quarter" idx="11"/>
          </p:nvPr>
        </p:nvSpPr>
        <p:spPr>
          <a:xfrm>
            <a:off x="247848" y="3073157"/>
            <a:ext cx="5257800" cy="107698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2" name="Text Placeholder 19"/>
          <p:cNvSpPr>
            <a:spLocks noGrp="1"/>
          </p:cNvSpPr>
          <p:nvPr userDrawn="1">
            <p:ph type="body" sz="quarter" idx="12"/>
          </p:nvPr>
        </p:nvSpPr>
        <p:spPr>
          <a:xfrm>
            <a:off x="264353" y="4857849"/>
            <a:ext cx="8623607" cy="165959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554425"/>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815228"/>
            <a:ext cx="211099" cy="211099"/>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23698" y="1210905"/>
            <a:ext cx="3096774" cy="286513"/>
          </a:xfrm>
          <a:prstGeom prst="rect">
            <a:avLst/>
          </a:prstGeom>
        </p:spPr>
      </p:pic>
    </p:spTree>
    <p:extLst>
      <p:ext uri="{BB962C8B-B14F-4D97-AF65-F5344CB8AC3E}">
        <p14:creationId xmlns:p14="http://schemas.microsoft.com/office/powerpoint/2010/main" val="3355300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a:t>Case study title</a:t>
            </a:r>
            <a:endParaRPr lang="en-CA"/>
          </a:p>
        </p:txBody>
      </p:sp>
    </p:spTree>
    <p:extLst>
      <p:ext uri="{BB962C8B-B14F-4D97-AF65-F5344CB8AC3E}">
        <p14:creationId xmlns:p14="http://schemas.microsoft.com/office/powerpoint/2010/main" val="1924518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1997-2020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a:t>Replace with Phase Title</a:t>
            </a:r>
            <a:endParaRPr lang="en-US"/>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a:t>#</a:t>
            </a:r>
            <a:endParaRPr lang="en-US"/>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a:t>Blueprint Title</a:t>
            </a:r>
          </a:p>
        </p:txBody>
      </p:sp>
    </p:spTree>
    <p:extLst>
      <p:ext uri="{BB962C8B-B14F-4D97-AF65-F5344CB8AC3E}">
        <p14:creationId xmlns:p14="http://schemas.microsoft.com/office/powerpoint/2010/main" val="2129235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First Level</a:t>
            </a:r>
          </a:p>
          <a:p>
            <a:pPr lvl="1"/>
            <a:r>
              <a:rPr lang="en-US"/>
              <a:t>Second Level</a:t>
            </a:r>
          </a:p>
          <a:p>
            <a:pPr lvl="2"/>
            <a:r>
              <a:rPr lang="en-US"/>
              <a:t>Third Level</a:t>
            </a:r>
          </a:p>
          <a:p>
            <a:pPr lvl="3"/>
            <a:r>
              <a:rPr lang="en-US"/>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6" r:id="rId4"/>
    <p:sldLayoutId id="2147483721" r:id="rId5"/>
    <p:sldLayoutId id="2147483726" r:id="rId6"/>
    <p:sldLayoutId id="2147483764" r:id="rId7"/>
    <p:sldLayoutId id="2147483761" r:id="rId8"/>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infotech.com/research/it-strategy-template" TargetMode="External"/><Relationship Id="rId2" Type="http://schemas.openxmlformats.org/officeDocument/2006/relationships/hyperlink" Target="https://www.infotech.com/research/it-strategy-executive-presentation-templat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2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2.png"/><Relationship Id="rId4" Type="http://schemas.openxmlformats.org/officeDocument/2006/relationships/image" Target="../media/image27.png"/></Relationships>
</file>

<file path=ppt/slides/_rels/slide25.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www.infotech.com/premium/industry-coverage/manufacturing"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hyperlink" Target="https://www.infotech.com/research/it-strategy-template" TargetMode="External"/><Relationship Id="rId5" Type="http://schemas.openxmlformats.org/officeDocument/2006/relationships/hyperlink" Target="https://www.infotech.com/research/l-m-h-initiative-prioritization-tool" TargetMode="External"/><Relationship Id="rId4" Type="http://schemas.openxmlformats.org/officeDocument/2006/relationships/hyperlink" Target="https://www.infotech.com/research/it-strategy-executive-presentation-templat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a:xfrm>
            <a:off x="332509" y="3060698"/>
            <a:ext cx="8737349" cy="655267"/>
          </a:xfrm>
        </p:spPr>
        <p:txBody>
          <a:bodyPr/>
          <a:lstStyle/>
          <a:p>
            <a:r>
              <a:rPr lang="en-US" dirty="0"/>
              <a:t>Rapidly Develop an IT Strategy – Manufacturing</a:t>
            </a:r>
          </a:p>
        </p:txBody>
      </p:sp>
      <p:sp>
        <p:nvSpPr>
          <p:cNvPr id="5" name="Tagline"/>
          <p:cNvSpPr>
            <a:spLocks noGrp="1"/>
          </p:cNvSpPr>
          <p:nvPr>
            <p:ph type="body" sz="quarter" idx="16"/>
          </p:nvPr>
        </p:nvSpPr>
        <p:spPr>
          <a:xfrm>
            <a:off x="431800" y="3715965"/>
            <a:ext cx="7467600" cy="508000"/>
          </a:xfrm>
        </p:spPr>
        <p:txBody>
          <a:bodyPr/>
          <a:lstStyle/>
          <a:p>
            <a:r>
              <a:rPr lang="en-US" dirty="0"/>
              <a:t>Create an IT strategy that clearly supports your organizational goals, is easy to understand, and improves your relationship with stakeholders. </a:t>
            </a:r>
          </a:p>
        </p:txBody>
      </p:sp>
      <p:pic>
        <p:nvPicPr>
          <p:cNvPr id="6" name="Picture 5">
            <a:extLst>
              <a:ext uri="{FF2B5EF4-FFF2-40B4-BE49-F238E27FC236}">
                <a16:creationId xmlns:a16="http://schemas.microsoft.com/office/drawing/2014/main" id="{DD99E209-22C4-4FD5-A3E9-C7100F23A49D}"/>
              </a:ext>
            </a:extLst>
          </p:cNvPr>
          <p:cNvPicPr>
            <a:picLocks noChangeAspect="1"/>
          </p:cNvPicPr>
          <p:nvPr/>
        </p:nvPicPr>
        <p:blipFill>
          <a:blip r:embed="rId3"/>
          <a:stretch>
            <a:fillRect/>
          </a:stretch>
        </p:blipFill>
        <p:spPr>
          <a:xfrm>
            <a:off x="6745672" y="4122656"/>
            <a:ext cx="2280102" cy="1798476"/>
          </a:xfrm>
          <a:prstGeom prst="rect">
            <a:avLst/>
          </a:prstGeom>
        </p:spPr>
      </p:pic>
    </p:spTree>
    <p:extLst>
      <p:ext uri="{BB962C8B-B14F-4D97-AF65-F5344CB8AC3E}">
        <p14:creationId xmlns:p14="http://schemas.microsoft.com/office/powerpoint/2010/main" val="1383694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 departments that have not developed IT strategies experience alignment, organization, and prioritization issues</a:t>
            </a:r>
            <a:endParaRPr lang="en-CA" dirty="0"/>
          </a:p>
        </p:txBody>
      </p:sp>
      <p:sp>
        <p:nvSpPr>
          <p:cNvPr id="4" name="Rectangle 3"/>
          <p:cNvSpPr/>
          <p:nvPr/>
        </p:nvSpPr>
        <p:spPr>
          <a:xfrm>
            <a:off x="1539696" y="3634961"/>
            <a:ext cx="7015638" cy="695175"/>
          </a:xfrm>
          <a:prstGeom prst="rect">
            <a:avLst/>
          </a:prstGeom>
          <a:noFill/>
          <a:ln>
            <a:solidFill>
              <a:schemeClr val="accent1"/>
            </a:solidFill>
          </a:ln>
        </p:spPr>
        <p:txBody>
          <a:bodyPr wrap="square"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200" dirty="0"/>
              <a:t>IT’s financial, technical, and human resources are not organized around organizational objectives. </a:t>
            </a:r>
          </a:p>
        </p:txBody>
      </p:sp>
      <p:sp>
        <p:nvSpPr>
          <p:cNvPr id="5" name="Rectangle 4"/>
          <p:cNvSpPr/>
          <p:nvPr/>
        </p:nvSpPr>
        <p:spPr>
          <a:xfrm>
            <a:off x="1541906" y="3308372"/>
            <a:ext cx="5057197" cy="32004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CA" sz="1400" b="1" dirty="0"/>
              <a:t>Lack of organization</a:t>
            </a:r>
            <a:endParaRPr lang="en-US" sz="1400" b="1" dirty="0"/>
          </a:p>
        </p:txBody>
      </p:sp>
      <p:sp>
        <p:nvSpPr>
          <p:cNvPr id="6" name="Rectangle 5"/>
          <p:cNvSpPr/>
          <p:nvPr/>
        </p:nvSpPr>
        <p:spPr>
          <a:xfrm>
            <a:off x="1532191" y="5032163"/>
            <a:ext cx="7015638" cy="698889"/>
          </a:xfrm>
          <a:prstGeom prst="rect">
            <a:avLst/>
          </a:prstGeom>
          <a:noFill/>
          <a:ln>
            <a:solidFill>
              <a:schemeClr val="accent1"/>
            </a:solidFill>
          </a:ln>
        </p:spPr>
        <p:txBody>
          <a:bodyPr wrap="square"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200" dirty="0"/>
              <a:t>Projects and initiatives are not prioritized around organizational objectives. Synergies and dependencies are recognized too late. Projects are often late or put on hold because of sudden changes to the requirements. </a:t>
            </a:r>
          </a:p>
        </p:txBody>
      </p:sp>
      <p:sp>
        <p:nvSpPr>
          <p:cNvPr id="7" name="Rectangle 6"/>
          <p:cNvSpPr/>
          <p:nvPr/>
        </p:nvSpPr>
        <p:spPr>
          <a:xfrm>
            <a:off x="1534401" y="4705574"/>
            <a:ext cx="5057197" cy="32004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400" b="1" dirty="0"/>
              <a:t>Project prioritization issues</a:t>
            </a:r>
          </a:p>
        </p:txBody>
      </p:sp>
      <p:sp>
        <p:nvSpPr>
          <p:cNvPr id="10" name="Oval 9"/>
          <p:cNvSpPr/>
          <p:nvPr/>
        </p:nvSpPr>
        <p:spPr>
          <a:xfrm>
            <a:off x="491493" y="3468392"/>
            <a:ext cx="770102" cy="766972"/>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sz="3600" dirty="0"/>
          </a:p>
        </p:txBody>
      </p:sp>
      <p:sp>
        <p:nvSpPr>
          <p:cNvPr id="11" name="Oval 10"/>
          <p:cNvSpPr/>
          <p:nvPr/>
        </p:nvSpPr>
        <p:spPr>
          <a:xfrm>
            <a:off x="483988" y="4702394"/>
            <a:ext cx="770102" cy="766972"/>
          </a:xfrm>
          <a:prstGeom prst="ellips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sz="3600" dirty="0"/>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613" y="4889251"/>
            <a:ext cx="388851" cy="411725"/>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3904" y="3681141"/>
            <a:ext cx="376037" cy="376037"/>
          </a:xfrm>
          <a:prstGeom prst="rect">
            <a:avLst/>
          </a:prstGeom>
        </p:spPr>
      </p:pic>
      <p:sp>
        <p:nvSpPr>
          <p:cNvPr id="16" name="Rectangle 15"/>
          <p:cNvSpPr/>
          <p:nvPr/>
        </p:nvSpPr>
        <p:spPr>
          <a:xfrm>
            <a:off x="1539696" y="2277018"/>
            <a:ext cx="7015638" cy="659103"/>
          </a:xfrm>
          <a:prstGeom prst="rect">
            <a:avLst/>
          </a:prstGeom>
          <a:noFill/>
          <a:ln>
            <a:solidFill>
              <a:schemeClr val="accent1"/>
            </a:solidFill>
          </a:ln>
        </p:spPr>
        <p:txBody>
          <a:bodyPr wrap="square"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CA" sz="1200" dirty="0">
                <a:cs typeface="Arial" charset="0"/>
              </a:rPr>
              <a:t>Executives are unaware of how IT is supporting the organization. The CIO is seen as a order-taker by executives. This usually results in the demands on IT far outstripping the IT budget. </a:t>
            </a:r>
            <a:endParaRPr lang="en-CA" sz="1200" dirty="0">
              <a:latin typeface="+mn-lt"/>
              <a:cs typeface="Arial" charset="0"/>
            </a:endParaRPr>
          </a:p>
        </p:txBody>
      </p:sp>
      <p:sp>
        <p:nvSpPr>
          <p:cNvPr id="17" name="Rectangle 16"/>
          <p:cNvSpPr/>
          <p:nvPr/>
        </p:nvSpPr>
        <p:spPr>
          <a:xfrm>
            <a:off x="1541906" y="1950429"/>
            <a:ext cx="5057197" cy="32004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400" b="1" dirty="0"/>
              <a:t>Missing alignment with executives</a:t>
            </a:r>
          </a:p>
        </p:txBody>
      </p:sp>
      <p:sp>
        <p:nvSpPr>
          <p:cNvPr id="18" name="Oval 17"/>
          <p:cNvSpPr/>
          <p:nvPr/>
        </p:nvSpPr>
        <p:spPr>
          <a:xfrm>
            <a:off x="491493" y="2047533"/>
            <a:ext cx="770102" cy="766972"/>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sz="3600" dirty="0"/>
          </a:p>
        </p:txBody>
      </p:sp>
      <p:pic>
        <p:nvPicPr>
          <p:cNvPr id="19" name="Picture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7206" y="2234039"/>
            <a:ext cx="232831" cy="372530"/>
          </a:xfrm>
          <a:prstGeom prst="rect">
            <a:avLst/>
          </a:prstGeom>
        </p:spPr>
      </p:pic>
    </p:spTree>
    <p:extLst>
      <p:ext uri="{BB962C8B-B14F-4D97-AF65-F5344CB8AC3E}">
        <p14:creationId xmlns:p14="http://schemas.microsoft.com/office/powerpoint/2010/main" val="1097281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CIOs who developed IT strategies are seen as more effective managers and stronger organizational partners</a:t>
            </a:r>
            <a:endParaRPr lang="en-CA" dirty="0"/>
          </a:p>
        </p:txBody>
      </p:sp>
      <p:graphicFrame>
        <p:nvGraphicFramePr>
          <p:cNvPr id="6" name="Chart 5"/>
          <p:cNvGraphicFramePr/>
          <p:nvPr>
            <p:extLst>
              <p:ext uri="{D42A27DB-BD31-4B8C-83A1-F6EECF244321}">
                <p14:modId xmlns:p14="http://schemas.microsoft.com/office/powerpoint/2010/main" val="2090308221"/>
              </p:ext>
            </p:extLst>
          </p:nvPr>
        </p:nvGraphicFramePr>
        <p:xfrm>
          <a:off x="73968" y="2517120"/>
          <a:ext cx="2174296" cy="127638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p:nvPr>
            <p:extLst>
              <p:ext uri="{D42A27DB-BD31-4B8C-83A1-F6EECF244321}">
                <p14:modId xmlns:p14="http://schemas.microsoft.com/office/powerpoint/2010/main" val="3003067368"/>
              </p:ext>
            </p:extLst>
          </p:nvPr>
        </p:nvGraphicFramePr>
        <p:xfrm>
          <a:off x="49337" y="4190672"/>
          <a:ext cx="2223558" cy="1251072"/>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1868788" y="2767070"/>
            <a:ext cx="758952" cy="400110"/>
          </a:xfrm>
          <a:prstGeom prst="rect">
            <a:avLst/>
          </a:prstGeom>
        </p:spPr>
        <p:txBody>
          <a:bodyPr wrap="square" rtlCol="0">
            <a:spAutoFit/>
          </a:bodyPr>
          <a:lstStyle/>
          <a:p>
            <a:r>
              <a:rPr lang="en-CA" sz="2000" dirty="0"/>
              <a:t>18%</a:t>
            </a:r>
          </a:p>
        </p:txBody>
      </p:sp>
      <p:sp>
        <p:nvSpPr>
          <p:cNvPr id="9" name="TextBox 8"/>
          <p:cNvSpPr txBox="1"/>
          <p:nvPr/>
        </p:nvSpPr>
        <p:spPr>
          <a:xfrm>
            <a:off x="1868788" y="4497403"/>
            <a:ext cx="758952" cy="400110"/>
          </a:xfrm>
          <a:prstGeom prst="rect">
            <a:avLst/>
          </a:prstGeom>
        </p:spPr>
        <p:txBody>
          <a:bodyPr wrap="square" rtlCol="0">
            <a:spAutoFit/>
          </a:bodyPr>
          <a:lstStyle/>
          <a:p>
            <a:r>
              <a:rPr lang="en-CA" sz="2000" dirty="0"/>
              <a:t>29%</a:t>
            </a:r>
          </a:p>
        </p:txBody>
      </p:sp>
      <p:sp>
        <p:nvSpPr>
          <p:cNvPr id="10" name="TextBox 9"/>
          <p:cNvSpPr txBox="1"/>
          <p:nvPr/>
        </p:nvSpPr>
        <p:spPr>
          <a:xfrm>
            <a:off x="1868788" y="3099976"/>
            <a:ext cx="1892808" cy="584775"/>
          </a:xfrm>
          <a:prstGeom prst="rect">
            <a:avLst/>
          </a:prstGeom>
        </p:spPr>
        <p:txBody>
          <a:bodyPr wrap="square" rtlCol="0">
            <a:spAutoFit/>
          </a:bodyPr>
          <a:lstStyle/>
          <a:p>
            <a:r>
              <a:rPr lang="en-US" sz="1600" dirty="0"/>
              <a:t>Alignment with business</a:t>
            </a:r>
            <a:endParaRPr lang="en-CA" sz="1600" dirty="0"/>
          </a:p>
        </p:txBody>
      </p:sp>
      <p:sp>
        <p:nvSpPr>
          <p:cNvPr id="11" name="TextBox 10"/>
          <p:cNvSpPr txBox="1"/>
          <p:nvPr/>
        </p:nvSpPr>
        <p:spPr>
          <a:xfrm>
            <a:off x="1868788" y="4807084"/>
            <a:ext cx="1892808" cy="584775"/>
          </a:xfrm>
          <a:prstGeom prst="rect">
            <a:avLst/>
          </a:prstGeom>
        </p:spPr>
        <p:txBody>
          <a:bodyPr wrap="square" rtlCol="0">
            <a:spAutoFit/>
          </a:bodyPr>
          <a:lstStyle/>
          <a:p>
            <a:r>
              <a:rPr lang="en-US" sz="1600" dirty="0"/>
              <a:t>Project prioritization </a:t>
            </a:r>
            <a:endParaRPr lang="en-CA" sz="1600" dirty="0"/>
          </a:p>
        </p:txBody>
      </p:sp>
      <p:cxnSp>
        <p:nvCxnSpPr>
          <p:cNvPr id="12" name="Straight Connector 11"/>
          <p:cNvCxnSpPr/>
          <p:nvPr/>
        </p:nvCxnSpPr>
        <p:spPr>
          <a:xfrm>
            <a:off x="4271530" y="2032794"/>
            <a:ext cx="0" cy="4052699"/>
          </a:xfrm>
          <a:prstGeom prst="line">
            <a:avLst/>
          </a:prstGeom>
          <a:ln>
            <a:solidFill>
              <a:schemeClr val="bg2">
                <a:lumMod val="75000"/>
              </a:schemeClr>
            </a:solidFill>
            <a:prstDash val="solid"/>
          </a:ln>
        </p:spPr>
        <p:style>
          <a:lnRef idx="1">
            <a:schemeClr val="accent1"/>
          </a:lnRef>
          <a:fillRef idx="0">
            <a:schemeClr val="accent1"/>
          </a:fillRef>
          <a:effectRef idx="0">
            <a:schemeClr val="accent1"/>
          </a:effectRef>
          <a:fontRef idx="minor">
            <a:schemeClr val="tx1"/>
          </a:fontRef>
        </p:style>
      </p:cxnSp>
      <p:graphicFrame>
        <p:nvGraphicFramePr>
          <p:cNvPr id="13" name="Chart 12"/>
          <p:cNvGraphicFramePr/>
          <p:nvPr>
            <p:extLst>
              <p:ext uri="{D42A27DB-BD31-4B8C-83A1-F6EECF244321}">
                <p14:modId xmlns:p14="http://schemas.microsoft.com/office/powerpoint/2010/main" val="3594964453"/>
              </p:ext>
            </p:extLst>
          </p:nvPr>
        </p:nvGraphicFramePr>
        <p:xfrm>
          <a:off x="4509036" y="2518710"/>
          <a:ext cx="2174296" cy="127638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Chart 13"/>
          <p:cNvGraphicFramePr/>
          <p:nvPr>
            <p:extLst>
              <p:ext uri="{D42A27DB-BD31-4B8C-83A1-F6EECF244321}">
                <p14:modId xmlns:p14="http://schemas.microsoft.com/office/powerpoint/2010/main" val="2236631716"/>
              </p:ext>
            </p:extLst>
          </p:nvPr>
        </p:nvGraphicFramePr>
        <p:xfrm>
          <a:off x="4484405" y="4190672"/>
          <a:ext cx="2223558" cy="1251072"/>
        </p:xfrm>
        <a:graphic>
          <a:graphicData uri="http://schemas.openxmlformats.org/drawingml/2006/chart">
            <c:chart xmlns:c="http://schemas.openxmlformats.org/drawingml/2006/chart" xmlns:r="http://schemas.openxmlformats.org/officeDocument/2006/relationships" r:id="rId6"/>
          </a:graphicData>
        </a:graphic>
      </p:graphicFrame>
      <p:sp>
        <p:nvSpPr>
          <p:cNvPr id="15" name="TextBox 14"/>
          <p:cNvSpPr txBox="1"/>
          <p:nvPr/>
        </p:nvSpPr>
        <p:spPr>
          <a:xfrm>
            <a:off x="774885" y="1928273"/>
            <a:ext cx="3053764" cy="369332"/>
          </a:xfrm>
          <a:prstGeom prst="rect">
            <a:avLst/>
          </a:prstGeom>
        </p:spPr>
        <p:txBody>
          <a:bodyPr wrap="square" rtlCol="0">
            <a:spAutoFit/>
          </a:bodyPr>
          <a:lstStyle/>
          <a:p>
            <a:pPr algn="ctr"/>
            <a:r>
              <a:rPr lang="en-US" b="1" dirty="0"/>
              <a:t>Without IT strategy:</a:t>
            </a:r>
            <a:endParaRPr lang="en-CA" b="1" dirty="0"/>
          </a:p>
        </p:txBody>
      </p:sp>
      <p:sp>
        <p:nvSpPr>
          <p:cNvPr id="16" name="TextBox 15"/>
          <p:cNvSpPr txBox="1"/>
          <p:nvPr/>
        </p:nvSpPr>
        <p:spPr>
          <a:xfrm>
            <a:off x="4973394" y="1928273"/>
            <a:ext cx="3053764" cy="369332"/>
          </a:xfrm>
          <a:prstGeom prst="rect">
            <a:avLst/>
          </a:prstGeom>
        </p:spPr>
        <p:txBody>
          <a:bodyPr wrap="square" rtlCol="0">
            <a:spAutoFit/>
          </a:bodyPr>
          <a:lstStyle/>
          <a:p>
            <a:pPr algn="ctr"/>
            <a:r>
              <a:rPr lang="en-US" b="1" dirty="0"/>
              <a:t>With IT strategy:</a:t>
            </a:r>
            <a:endParaRPr lang="en-CA" b="1" dirty="0"/>
          </a:p>
        </p:txBody>
      </p:sp>
      <p:sp>
        <p:nvSpPr>
          <p:cNvPr id="17" name="TextBox 16"/>
          <p:cNvSpPr txBox="1"/>
          <p:nvPr/>
        </p:nvSpPr>
        <p:spPr>
          <a:xfrm>
            <a:off x="6247982" y="2767070"/>
            <a:ext cx="758952" cy="400110"/>
          </a:xfrm>
          <a:prstGeom prst="rect">
            <a:avLst/>
          </a:prstGeom>
        </p:spPr>
        <p:txBody>
          <a:bodyPr wrap="square" rtlCol="0">
            <a:spAutoFit/>
          </a:bodyPr>
          <a:lstStyle/>
          <a:p>
            <a:r>
              <a:rPr lang="en-CA" sz="2000" dirty="0"/>
              <a:t>47%</a:t>
            </a:r>
          </a:p>
        </p:txBody>
      </p:sp>
      <p:sp>
        <p:nvSpPr>
          <p:cNvPr id="18" name="TextBox 17"/>
          <p:cNvSpPr txBox="1"/>
          <p:nvPr/>
        </p:nvSpPr>
        <p:spPr>
          <a:xfrm>
            <a:off x="6247982" y="4497403"/>
            <a:ext cx="758952" cy="400110"/>
          </a:xfrm>
          <a:prstGeom prst="rect">
            <a:avLst/>
          </a:prstGeom>
        </p:spPr>
        <p:txBody>
          <a:bodyPr wrap="square" rtlCol="0">
            <a:spAutoFit/>
          </a:bodyPr>
          <a:lstStyle/>
          <a:p>
            <a:r>
              <a:rPr lang="en-CA" sz="2000" dirty="0"/>
              <a:t>49%</a:t>
            </a:r>
          </a:p>
        </p:txBody>
      </p:sp>
      <p:sp>
        <p:nvSpPr>
          <p:cNvPr id="19" name="TextBox 18"/>
          <p:cNvSpPr txBox="1"/>
          <p:nvPr/>
        </p:nvSpPr>
        <p:spPr>
          <a:xfrm>
            <a:off x="6247982" y="3099976"/>
            <a:ext cx="1892808" cy="584775"/>
          </a:xfrm>
          <a:prstGeom prst="rect">
            <a:avLst/>
          </a:prstGeom>
        </p:spPr>
        <p:txBody>
          <a:bodyPr wrap="square" rtlCol="0">
            <a:spAutoFit/>
          </a:bodyPr>
          <a:lstStyle/>
          <a:p>
            <a:r>
              <a:rPr lang="en-CA" sz="1600" dirty="0"/>
              <a:t>Alignment with business</a:t>
            </a:r>
          </a:p>
        </p:txBody>
      </p:sp>
      <p:sp>
        <p:nvSpPr>
          <p:cNvPr id="20" name="TextBox 19"/>
          <p:cNvSpPr txBox="1"/>
          <p:nvPr/>
        </p:nvSpPr>
        <p:spPr>
          <a:xfrm>
            <a:off x="6247982" y="4807084"/>
            <a:ext cx="1892808" cy="584775"/>
          </a:xfrm>
          <a:prstGeom prst="rect">
            <a:avLst/>
          </a:prstGeom>
        </p:spPr>
        <p:txBody>
          <a:bodyPr wrap="square" rtlCol="0">
            <a:spAutoFit/>
          </a:bodyPr>
          <a:lstStyle/>
          <a:p>
            <a:r>
              <a:rPr lang="en-CA" sz="1600" dirty="0"/>
              <a:t>Project prioritization</a:t>
            </a:r>
          </a:p>
        </p:txBody>
      </p:sp>
      <p:sp>
        <p:nvSpPr>
          <p:cNvPr id="21" name="TextBox 9"/>
          <p:cNvSpPr txBox="1"/>
          <p:nvPr/>
        </p:nvSpPr>
        <p:spPr>
          <a:xfrm>
            <a:off x="257174" y="1210018"/>
            <a:ext cx="8598647" cy="523220"/>
          </a:xfrm>
          <a:prstGeom prst="rect">
            <a:avLst/>
          </a:prstGeom>
        </p:spPr>
        <p:txBody>
          <a:bodyPr wrap="square" rtlCol="0">
            <a:spAutoFit/>
          </a:bodyPr>
          <a:lstStyle/>
          <a:p>
            <a:r>
              <a:rPr lang="en-CA" sz="1400" dirty="0"/>
              <a:t>The percentage of executives that rate CIOs as “effective” and/or “very effective” in the following areas change significantly depending on whether the CIO has developed an IT strategy.  </a:t>
            </a:r>
          </a:p>
        </p:txBody>
      </p:sp>
      <p:sp>
        <p:nvSpPr>
          <p:cNvPr id="22" name="TextBox 8"/>
          <p:cNvSpPr txBox="1"/>
          <p:nvPr/>
        </p:nvSpPr>
        <p:spPr>
          <a:xfrm>
            <a:off x="5846621" y="6032970"/>
            <a:ext cx="3194046" cy="400110"/>
          </a:xfrm>
          <a:prstGeom prst="rect">
            <a:avLst/>
          </a:prstGeom>
        </p:spPr>
        <p:txBody>
          <a:bodyPr wrap="square" rtlCol="0">
            <a:spAutoFit/>
          </a:bodyPr>
          <a:lstStyle/>
          <a:p>
            <a:r>
              <a:rPr lang="en-CA" sz="1000" dirty="0"/>
              <a:t>Source: Arandjelovic et al. “Why CIOs Should Be Business Strategy Partners,” McKinsey &amp; Company</a:t>
            </a:r>
          </a:p>
        </p:txBody>
      </p:sp>
    </p:spTree>
    <p:extLst>
      <p:ext uri="{BB962C8B-B14F-4D97-AF65-F5344CB8AC3E}">
        <p14:creationId xmlns:p14="http://schemas.microsoft.com/office/powerpoint/2010/main" val="2452940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CIOs and IT leadership face four key issues preventing them from developing effective IT strategies</a:t>
            </a:r>
            <a:endParaRPr lang="en-CA" dirty="0"/>
          </a:p>
        </p:txBody>
      </p:sp>
      <p:sp>
        <p:nvSpPr>
          <p:cNvPr id="4" name="TextBox 9"/>
          <p:cNvSpPr txBox="1"/>
          <p:nvPr/>
        </p:nvSpPr>
        <p:spPr>
          <a:xfrm>
            <a:off x="257174" y="1195237"/>
            <a:ext cx="8598647" cy="738664"/>
          </a:xfrm>
          <a:prstGeom prst="rect">
            <a:avLst/>
          </a:prstGeom>
        </p:spPr>
        <p:txBody>
          <a:bodyPr wrap="square" rtlCol="0">
            <a:spAutoFit/>
          </a:bodyPr>
          <a:lstStyle/>
          <a:p>
            <a:r>
              <a:rPr lang="en-CA" sz="1400" dirty="0"/>
              <a:t>Most IT departments lack the skills to develop an effective IT strategic plan, leading </a:t>
            </a:r>
            <a:r>
              <a:rPr lang="en-US" sz="1400" dirty="0"/>
              <a:t>a staggering </a:t>
            </a:r>
            <a:r>
              <a:rPr lang="en-US" sz="1400" b="1" dirty="0"/>
              <a:t>84% of IT departments surveyed to claim their IT strategies were less than adequate</a:t>
            </a:r>
            <a:r>
              <a:rPr lang="en-CA" sz="1400" b="1" dirty="0"/>
              <a:t>. </a:t>
            </a:r>
            <a:r>
              <a:rPr lang="en-CA" sz="1400" dirty="0"/>
              <a:t>Below are the most common issues with developing IT strategies: </a:t>
            </a:r>
            <a:endParaRPr lang="en-CA" sz="1400" b="1" dirty="0"/>
          </a:p>
        </p:txBody>
      </p:sp>
      <p:sp>
        <p:nvSpPr>
          <p:cNvPr id="3" name="Rounded Rectangle 2"/>
          <p:cNvSpPr/>
          <p:nvPr/>
        </p:nvSpPr>
        <p:spPr>
          <a:xfrm>
            <a:off x="527901" y="2215299"/>
            <a:ext cx="1847654" cy="369530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 name="Rounded Rectangle 4"/>
          <p:cNvSpPr/>
          <p:nvPr/>
        </p:nvSpPr>
        <p:spPr>
          <a:xfrm>
            <a:off x="2593942" y="2215298"/>
            <a:ext cx="1847654" cy="369530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Rounded Rectangle 5"/>
          <p:cNvSpPr/>
          <p:nvPr/>
        </p:nvSpPr>
        <p:spPr>
          <a:xfrm>
            <a:off x="4659983" y="2215298"/>
            <a:ext cx="1847654" cy="369530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Rounded Rectangle 6"/>
          <p:cNvSpPr/>
          <p:nvPr/>
        </p:nvSpPr>
        <p:spPr>
          <a:xfrm>
            <a:off x="6726024" y="2215297"/>
            <a:ext cx="1847654" cy="369530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Oval 7"/>
          <p:cNvSpPr/>
          <p:nvPr/>
        </p:nvSpPr>
        <p:spPr>
          <a:xfrm>
            <a:off x="1005167" y="2667949"/>
            <a:ext cx="893122" cy="894127"/>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 name="Oval 8"/>
          <p:cNvSpPr/>
          <p:nvPr/>
        </p:nvSpPr>
        <p:spPr>
          <a:xfrm>
            <a:off x="3071208" y="2667948"/>
            <a:ext cx="893122" cy="894127"/>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 name="Oval 9"/>
          <p:cNvSpPr/>
          <p:nvPr/>
        </p:nvSpPr>
        <p:spPr>
          <a:xfrm>
            <a:off x="5137249" y="2667947"/>
            <a:ext cx="893122" cy="894127"/>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 name="Oval 10"/>
          <p:cNvSpPr/>
          <p:nvPr/>
        </p:nvSpPr>
        <p:spPr>
          <a:xfrm>
            <a:off x="7203290" y="2667946"/>
            <a:ext cx="893122" cy="894127"/>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Box 11"/>
          <p:cNvSpPr txBox="1"/>
          <p:nvPr/>
        </p:nvSpPr>
        <p:spPr>
          <a:xfrm>
            <a:off x="744718" y="3799002"/>
            <a:ext cx="1442301" cy="461665"/>
          </a:xfrm>
          <a:prstGeom prst="rect">
            <a:avLst/>
          </a:prstGeom>
        </p:spPr>
        <p:txBody>
          <a:bodyPr wrap="square" rtlCol="0">
            <a:spAutoFit/>
          </a:bodyPr>
          <a:lstStyle/>
          <a:p>
            <a:pPr algn="ctr"/>
            <a:r>
              <a:rPr lang="en-US" sz="1200" b="1" dirty="0"/>
              <a:t>Business dependency</a:t>
            </a:r>
            <a:endParaRPr lang="en-CA" sz="1200" b="1" dirty="0"/>
          </a:p>
        </p:txBody>
      </p:sp>
      <p:sp>
        <p:nvSpPr>
          <p:cNvPr id="13" name="TextBox 12"/>
          <p:cNvSpPr txBox="1"/>
          <p:nvPr/>
        </p:nvSpPr>
        <p:spPr>
          <a:xfrm>
            <a:off x="2796618" y="3799002"/>
            <a:ext cx="1442301" cy="461665"/>
          </a:xfrm>
          <a:prstGeom prst="rect">
            <a:avLst/>
          </a:prstGeom>
        </p:spPr>
        <p:txBody>
          <a:bodyPr wrap="square" rtlCol="0">
            <a:spAutoFit/>
          </a:bodyPr>
          <a:lstStyle/>
          <a:p>
            <a:pPr algn="ctr"/>
            <a:r>
              <a:rPr lang="en-US" sz="1200" b="1" dirty="0"/>
              <a:t>No iterative process</a:t>
            </a:r>
            <a:endParaRPr lang="en-CA" sz="1200" b="1" dirty="0"/>
          </a:p>
        </p:txBody>
      </p:sp>
      <p:sp>
        <p:nvSpPr>
          <p:cNvPr id="14" name="TextBox 13"/>
          <p:cNvSpPr txBox="1"/>
          <p:nvPr/>
        </p:nvSpPr>
        <p:spPr>
          <a:xfrm>
            <a:off x="4862659" y="3766843"/>
            <a:ext cx="1442301" cy="276999"/>
          </a:xfrm>
          <a:prstGeom prst="rect">
            <a:avLst/>
          </a:prstGeom>
        </p:spPr>
        <p:txBody>
          <a:bodyPr wrap="square" rtlCol="0">
            <a:spAutoFit/>
          </a:bodyPr>
          <a:lstStyle/>
          <a:p>
            <a:pPr algn="ctr"/>
            <a:r>
              <a:rPr lang="en-US" sz="1200" b="1" dirty="0"/>
              <a:t>Misaligned</a:t>
            </a:r>
            <a:endParaRPr lang="en-CA" sz="1200" b="1" dirty="0"/>
          </a:p>
        </p:txBody>
      </p:sp>
      <p:sp>
        <p:nvSpPr>
          <p:cNvPr id="15" name="TextBox 14"/>
          <p:cNvSpPr txBox="1"/>
          <p:nvPr/>
        </p:nvSpPr>
        <p:spPr>
          <a:xfrm>
            <a:off x="6928700" y="3799002"/>
            <a:ext cx="1442301" cy="276999"/>
          </a:xfrm>
          <a:prstGeom prst="rect">
            <a:avLst/>
          </a:prstGeom>
        </p:spPr>
        <p:txBody>
          <a:bodyPr wrap="square" rtlCol="0">
            <a:spAutoFit/>
          </a:bodyPr>
          <a:lstStyle/>
          <a:p>
            <a:pPr algn="ctr"/>
            <a:r>
              <a:rPr lang="en-US" sz="1200" b="1" dirty="0"/>
              <a:t>Complex</a:t>
            </a:r>
            <a:endParaRPr lang="en-CA" sz="1200" b="1" dirty="0"/>
          </a:p>
        </p:txBody>
      </p:sp>
      <p:sp>
        <p:nvSpPr>
          <p:cNvPr id="16" name="TextBox 15"/>
          <p:cNvSpPr txBox="1"/>
          <p:nvPr/>
        </p:nvSpPr>
        <p:spPr>
          <a:xfrm>
            <a:off x="812264" y="4368981"/>
            <a:ext cx="1366886" cy="1015663"/>
          </a:xfrm>
          <a:prstGeom prst="rect">
            <a:avLst/>
          </a:prstGeom>
        </p:spPr>
        <p:txBody>
          <a:bodyPr wrap="square" rtlCol="0">
            <a:spAutoFit/>
          </a:bodyPr>
          <a:lstStyle/>
          <a:p>
            <a:pPr algn="ctr"/>
            <a:r>
              <a:rPr lang="en-US" sz="1200" dirty="0"/>
              <a:t>Often, IT leadership has issues identifying the business context. </a:t>
            </a:r>
            <a:endParaRPr lang="en-CA" sz="1200" dirty="0"/>
          </a:p>
        </p:txBody>
      </p:sp>
      <p:sp>
        <p:nvSpPr>
          <p:cNvPr id="17" name="TextBox 16"/>
          <p:cNvSpPr txBox="1"/>
          <p:nvPr/>
        </p:nvSpPr>
        <p:spPr>
          <a:xfrm>
            <a:off x="2859389" y="4368981"/>
            <a:ext cx="1366886" cy="1200329"/>
          </a:xfrm>
          <a:prstGeom prst="rect">
            <a:avLst/>
          </a:prstGeom>
        </p:spPr>
        <p:txBody>
          <a:bodyPr wrap="square" rtlCol="0">
            <a:spAutoFit/>
          </a:bodyPr>
          <a:lstStyle/>
          <a:p>
            <a:pPr algn="ctr"/>
            <a:r>
              <a:rPr lang="en-US" sz="1200" dirty="0"/>
              <a:t>There is no defined process to creating IT strategies. IT reinvents the wheel every time. </a:t>
            </a:r>
            <a:endParaRPr lang="en-CA" sz="1200" dirty="0"/>
          </a:p>
        </p:txBody>
      </p:sp>
      <p:sp>
        <p:nvSpPr>
          <p:cNvPr id="18" name="TextBox 17"/>
          <p:cNvSpPr txBox="1"/>
          <p:nvPr/>
        </p:nvSpPr>
        <p:spPr>
          <a:xfrm>
            <a:off x="4925430" y="4368981"/>
            <a:ext cx="1366886" cy="830997"/>
          </a:xfrm>
          <a:prstGeom prst="rect">
            <a:avLst/>
          </a:prstGeom>
        </p:spPr>
        <p:txBody>
          <a:bodyPr wrap="square" rtlCol="0">
            <a:spAutoFit/>
          </a:bodyPr>
          <a:lstStyle/>
          <a:p>
            <a:pPr algn="ctr"/>
            <a:r>
              <a:rPr lang="en-US" sz="1200" dirty="0"/>
              <a:t>The IT strategy’s alignment to business context is not clear. </a:t>
            </a:r>
            <a:endParaRPr lang="en-CA" sz="1200" dirty="0"/>
          </a:p>
        </p:txBody>
      </p:sp>
      <p:sp>
        <p:nvSpPr>
          <p:cNvPr id="19" name="TextBox 18"/>
          <p:cNvSpPr txBox="1"/>
          <p:nvPr/>
        </p:nvSpPr>
        <p:spPr>
          <a:xfrm>
            <a:off x="6944717" y="4368981"/>
            <a:ext cx="1366886" cy="1015663"/>
          </a:xfrm>
          <a:prstGeom prst="rect">
            <a:avLst/>
          </a:prstGeom>
        </p:spPr>
        <p:txBody>
          <a:bodyPr wrap="square" rtlCol="0">
            <a:spAutoFit/>
          </a:bodyPr>
          <a:lstStyle/>
          <a:p>
            <a:pPr algn="ctr"/>
            <a:r>
              <a:rPr lang="en-US" sz="1200" dirty="0"/>
              <a:t>The IT strategy is not clear enough for business stakeholders to understand.</a:t>
            </a:r>
            <a:endParaRPr lang="en-CA" sz="1200" dirty="0"/>
          </a:p>
        </p:txBody>
      </p:sp>
      <p:pic>
        <p:nvPicPr>
          <p:cNvPr id="20" name="Pictur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20227" y="2883507"/>
            <a:ext cx="463003" cy="463003"/>
          </a:xfrm>
          <a:prstGeom prst="rect">
            <a:avLst/>
          </a:prstGeom>
        </p:spPr>
      </p:pic>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4585" y="2891322"/>
            <a:ext cx="386366" cy="447371"/>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05707" y="2936903"/>
            <a:ext cx="356207" cy="356207"/>
          </a:xfrm>
          <a:prstGeom prst="rect">
            <a:avLst/>
          </a:prstGeom>
        </p:spPr>
      </p:pic>
      <p:pic>
        <p:nvPicPr>
          <p:cNvPr id="23" name="Picture 2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448910" y="2914066"/>
            <a:ext cx="401880" cy="401880"/>
          </a:xfrm>
          <a:prstGeom prst="rect">
            <a:avLst/>
          </a:prstGeom>
        </p:spPr>
      </p:pic>
      <p:sp>
        <p:nvSpPr>
          <p:cNvPr id="24" name="TextBox 8"/>
          <p:cNvSpPr txBox="1"/>
          <p:nvPr/>
        </p:nvSpPr>
        <p:spPr>
          <a:xfrm>
            <a:off x="6944717" y="6156724"/>
            <a:ext cx="1935663" cy="246221"/>
          </a:xfrm>
          <a:prstGeom prst="rect">
            <a:avLst/>
          </a:prstGeom>
        </p:spPr>
        <p:txBody>
          <a:bodyPr wrap="square" rtlCol="0">
            <a:spAutoFit/>
          </a:bodyPr>
          <a:lstStyle/>
          <a:p>
            <a:r>
              <a:rPr lang="en-CA" sz="1000" dirty="0"/>
              <a:t>Source: CIO Journal, 2012</a:t>
            </a:r>
          </a:p>
        </p:txBody>
      </p:sp>
    </p:spTree>
    <p:extLst>
      <p:ext uri="{BB962C8B-B14F-4D97-AF65-F5344CB8AC3E}">
        <p14:creationId xmlns:p14="http://schemas.microsoft.com/office/powerpoint/2010/main" val="2427287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Info-Tech’s methodology helps your organization overcome those four key issues while developing your IT strategy</a:t>
            </a:r>
          </a:p>
        </p:txBody>
      </p:sp>
      <p:sp>
        <p:nvSpPr>
          <p:cNvPr id="5" name="Text Placeholder 5"/>
          <p:cNvSpPr txBox="1">
            <a:spLocks/>
          </p:cNvSpPr>
          <p:nvPr/>
        </p:nvSpPr>
        <p:spPr>
          <a:xfrm>
            <a:off x="258001" y="1191912"/>
            <a:ext cx="8885999" cy="581132"/>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dirty="0"/>
              <a:t>This blueprint focuses on creating an IT strategy, </a:t>
            </a:r>
            <a:r>
              <a:rPr lang="en-US" sz="1600" dirty="0"/>
              <a:t>but the methodology begins by first understanding the business context. </a:t>
            </a:r>
          </a:p>
        </p:txBody>
      </p:sp>
      <p:sp>
        <p:nvSpPr>
          <p:cNvPr id="6" name="TextBox 3"/>
          <p:cNvSpPr txBox="1"/>
          <p:nvPr/>
        </p:nvSpPr>
        <p:spPr>
          <a:xfrm>
            <a:off x="350074" y="2024950"/>
            <a:ext cx="4160074" cy="4018542"/>
          </a:xfrm>
          <a:prstGeom prst="rect">
            <a:avLst/>
          </a:prstGeom>
          <a:ln w="9525">
            <a:solidFill>
              <a:schemeClr val="accent1"/>
            </a:solidFill>
          </a:ln>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a:t>Understanding the Organization</a:t>
            </a:r>
          </a:p>
          <a:p>
            <a:pPr algn="ctr"/>
            <a:endParaRPr lang="en-US" sz="1400" b="1" dirty="0"/>
          </a:p>
          <a:p>
            <a:pPr algn="ctr"/>
            <a:endParaRPr lang="en-US" sz="1400" b="1" dirty="0"/>
          </a:p>
          <a:p>
            <a:pPr algn="ctr"/>
            <a:endParaRPr lang="en-US" sz="1400" b="1" dirty="0"/>
          </a:p>
          <a:p>
            <a:pPr algn="ctr"/>
            <a:endParaRPr lang="en-US" sz="1400" b="1" dirty="0"/>
          </a:p>
          <a:p>
            <a:pPr algn="ctr"/>
            <a:endParaRPr lang="en-US" sz="1400" b="1" dirty="0"/>
          </a:p>
          <a:p>
            <a:pPr algn="ctr"/>
            <a:endParaRPr lang="en-US" sz="1400" b="1" dirty="0"/>
          </a:p>
          <a:p>
            <a:endParaRPr lang="en-US" sz="1400" b="1" dirty="0"/>
          </a:p>
          <a:p>
            <a:pPr algn="ctr"/>
            <a:endParaRPr lang="en-US" sz="1400" b="1" dirty="0"/>
          </a:p>
          <a:p>
            <a:pPr algn="ctr"/>
            <a:endParaRPr lang="en-US" sz="1300" b="1" dirty="0"/>
          </a:p>
          <a:p>
            <a:endParaRPr lang="en-US" sz="1400" dirty="0"/>
          </a:p>
        </p:txBody>
      </p:sp>
      <p:sp>
        <p:nvSpPr>
          <p:cNvPr id="7" name="TextBox 4"/>
          <p:cNvSpPr txBox="1"/>
          <p:nvPr/>
        </p:nvSpPr>
        <p:spPr>
          <a:xfrm>
            <a:off x="4597951" y="2024949"/>
            <a:ext cx="4197051" cy="4018543"/>
          </a:xfrm>
          <a:prstGeom prst="rect">
            <a:avLst/>
          </a:prstGeom>
          <a:ln w="57150">
            <a:solidFill>
              <a:schemeClr val="accent2"/>
            </a:solidFill>
          </a:ln>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a:t>Define an IT Strategy &amp; Roadmap</a:t>
            </a:r>
          </a:p>
          <a:p>
            <a:endParaRPr lang="en-US" sz="1400" b="1" dirty="0"/>
          </a:p>
        </p:txBody>
      </p:sp>
      <p:sp>
        <p:nvSpPr>
          <p:cNvPr id="9" name="TextBox 7"/>
          <p:cNvSpPr txBox="1"/>
          <p:nvPr/>
        </p:nvSpPr>
        <p:spPr>
          <a:xfrm>
            <a:off x="527986" y="4289166"/>
            <a:ext cx="3804249" cy="1754326"/>
          </a:xfrm>
          <a:prstGeom prst="rect">
            <a:avLst/>
          </a:prstGeom>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200" dirty="0"/>
              <a:t>Having a clear understanding of the organization is crucial to creating an IT strategy that aligns with, enables, and drives the organization forward. Instead of guessing what the organization needs, a deep dive is required to align with goals and become a partner in the organization. </a:t>
            </a:r>
            <a:r>
              <a:rPr lang="en-CA" sz="1200" b="1" dirty="0"/>
              <a:t>This blueprint contains activities to discover and document the details IT needs from the organization to build an IT strategy.</a:t>
            </a:r>
          </a:p>
        </p:txBody>
      </p:sp>
      <p:sp>
        <p:nvSpPr>
          <p:cNvPr id="10" name="TextBox 8"/>
          <p:cNvSpPr txBox="1"/>
          <p:nvPr/>
        </p:nvSpPr>
        <p:spPr>
          <a:xfrm>
            <a:off x="4794350" y="4286125"/>
            <a:ext cx="3804249" cy="1569660"/>
          </a:xfrm>
          <a:prstGeom prst="rect">
            <a:avLst/>
          </a:prstGeom>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200" dirty="0"/>
              <a:t>An IT strategy helps the IT team identify, organize, and execute IT’s goals, capabilities, and initiatives. This will support the entire organization’s technology needs, from running the service desk to driving innovation. </a:t>
            </a:r>
            <a:r>
              <a:rPr lang="en-CA" sz="1200" b="1" dirty="0"/>
              <a:t>This blueprint will help to create and document the IT strategy, mature the IT department, and increase organizational alignment.</a:t>
            </a:r>
            <a:endParaRPr lang="en-CA" sz="1200" dirty="0"/>
          </a:p>
        </p:txBody>
      </p:sp>
      <p:sp>
        <p:nvSpPr>
          <p:cNvPr id="14" name="Oval 13"/>
          <p:cNvSpPr/>
          <p:nvPr/>
        </p:nvSpPr>
        <p:spPr>
          <a:xfrm>
            <a:off x="1710920" y="2594743"/>
            <a:ext cx="1438382" cy="1440000"/>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Oval 15"/>
          <p:cNvSpPr/>
          <p:nvPr/>
        </p:nvSpPr>
        <p:spPr>
          <a:xfrm>
            <a:off x="5977284" y="2594220"/>
            <a:ext cx="1438382" cy="1440000"/>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5287" y="2957226"/>
            <a:ext cx="758611" cy="713988"/>
          </a:xfrm>
          <a:prstGeom prst="rect">
            <a:avLst/>
          </a:prstGeom>
        </p:spPr>
      </p:pic>
      <p:pic>
        <p:nvPicPr>
          <p:cNvPr id="18"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16675" y="2934420"/>
            <a:ext cx="759600" cy="759600"/>
          </a:xfrm>
          <a:prstGeom prst="rect">
            <a:avLst/>
          </a:prstGeom>
        </p:spPr>
      </p:pic>
    </p:spTree>
    <p:extLst>
      <p:ext uri="{BB962C8B-B14F-4D97-AF65-F5344CB8AC3E}">
        <p14:creationId xmlns:p14="http://schemas.microsoft.com/office/powerpoint/2010/main" val="1296986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 organizations that have used Info-Tech’s methodology to build IT strategies have experienced significant value</a:t>
            </a:r>
            <a:endParaRPr lang="en-CA" dirty="0"/>
          </a:p>
        </p:txBody>
      </p:sp>
      <p:sp>
        <p:nvSpPr>
          <p:cNvPr id="4" name="TextBox 3"/>
          <p:cNvSpPr txBox="1"/>
          <p:nvPr/>
        </p:nvSpPr>
        <p:spPr>
          <a:xfrm>
            <a:off x="1520673" y="1635319"/>
            <a:ext cx="5950922" cy="369332"/>
          </a:xfrm>
          <a:prstGeom prst="rect">
            <a:avLst/>
          </a:prstGeom>
        </p:spPr>
        <p:txBody>
          <a:bodyPr wrap="square" rtlCol="0">
            <a:spAutoFit/>
          </a:bodyPr>
          <a:lstStyle/>
          <a:p>
            <a:pPr algn="ctr"/>
            <a:r>
              <a:rPr lang="en-US" b="1" dirty="0"/>
              <a:t>Measured value for Info-Tech’s IT strategy workshop</a:t>
            </a:r>
            <a:endParaRPr lang="en-CA" b="1" dirty="0"/>
          </a:p>
        </p:txBody>
      </p:sp>
      <p:sp>
        <p:nvSpPr>
          <p:cNvPr id="7" name="TextBox 6"/>
          <p:cNvSpPr txBox="1"/>
          <p:nvPr/>
        </p:nvSpPr>
        <p:spPr>
          <a:xfrm>
            <a:off x="1721493" y="4350229"/>
            <a:ext cx="1234947" cy="400110"/>
          </a:xfrm>
          <a:prstGeom prst="rect">
            <a:avLst/>
          </a:prstGeom>
        </p:spPr>
        <p:txBody>
          <a:bodyPr wrap="square" rtlCol="0">
            <a:spAutoFit/>
          </a:bodyPr>
          <a:lstStyle/>
          <a:p>
            <a:pPr algn="ctr"/>
            <a:r>
              <a:rPr lang="en-US" sz="2000" dirty="0"/>
              <a:t>$55,353</a:t>
            </a:r>
            <a:endParaRPr lang="en-CA" sz="2000" dirty="0"/>
          </a:p>
        </p:txBody>
      </p:sp>
      <p:sp>
        <p:nvSpPr>
          <p:cNvPr id="8" name="TextBox 7"/>
          <p:cNvSpPr txBox="1"/>
          <p:nvPr/>
        </p:nvSpPr>
        <p:spPr>
          <a:xfrm>
            <a:off x="6485855" y="4345230"/>
            <a:ext cx="758952" cy="400110"/>
          </a:xfrm>
          <a:prstGeom prst="rect">
            <a:avLst/>
          </a:prstGeom>
        </p:spPr>
        <p:txBody>
          <a:bodyPr wrap="square" rtlCol="0">
            <a:spAutoFit/>
          </a:bodyPr>
          <a:lstStyle/>
          <a:p>
            <a:pPr algn="ctr"/>
            <a:r>
              <a:rPr lang="en-US" sz="2000" dirty="0"/>
              <a:t>26.7</a:t>
            </a:r>
            <a:endParaRPr lang="en-CA" sz="2000" dirty="0"/>
          </a:p>
        </p:txBody>
      </p:sp>
      <p:sp>
        <p:nvSpPr>
          <p:cNvPr id="9" name="TextBox 8"/>
          <p:cNvSpPr txBox="1"/>
          <p:nvPr/>
        </p:nvSpPr>
        <p:spPr>
          <a:xfrm>
            <a:off x="1397547" y="4750339"/>
            <a:ext cx="1892808" cy="523220"/>
          </a:xfrm>
          <a:prstGeom prst="rect">
            <a:avLst/>
          </a:prstGeom>
        </p:spPr>
        <p:txBody>
          <a:bodyPr wrap="square" rtlCol="0">
            <a:spAutoFit/>
          </a:bodyPr>
          <a:lstStyle/>
          <a:p>
            <a:pPr algn="ctr"/>
            <a:r>
              <a:rPr lang="en-CA" sz="1400" b="1" dirty="0"/>
              <a:t>Average Dollar Impact*</a:t>
            </a:r>
          </a:p>
        </p:txBody>
      </p:sp>
      <p:sp>
        <p:nvSpPr>
          <p:cNvPr id="10" name="TextBox 9"/>
          <p:cNvSpPr txBox="1"/>
          <p:nvPr/>
        </p:nvSpPr>
        <p:spPr>
          <a:xfrm>
            <a:off x="5918927" y="4745340"/>
            <a:ext cx="1892808" cy="523220"/>
          </a:xfrm>
          <a:prstGeom prst="rect">
            <a:avLst/>
          </a:prstGeom>
        </p:spPr>
        <p:txBody>
          <a:bodyPr wrap="square" rtlCol="0">
            <a:spAutoFit/>
          </a:bodyPr>
          <a:lstStyle/>
          <a:p>
            <a:pPr algn="ctr"/>
            <a:r>
              <a:rPr lang="en-CA" sz="1400" b="1" dirty="0"/>
              <a:t>Average Days Saved</a:t>
            </a:r>
          </a:p>
        </p:txBody>
      </p:sp>
      <p:sp>
        <p:nvSpPr>
          <p:cNvPr id="19" name="Oval 18"/>
          <p:cNvSpPr/>
          <p:nvPr/>
        </p:nvSpPr>
        <p:spPr>
          <a:xfrm>
            <a:off x="1525526" y="2536572"/>
            <a:ext cx="1626881" cy="1650609"/>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Oval 19"/>
          <p:cNvSpPr/>
          <p:nvPr/>
        </p:nvSpPr>
        <p:spPr>
          <a:xfrm>
            <a:off x="6051891" y="2536572"/>
            <a:ext cx="1626881" cy="1650609"/>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4016" y="3126837"/>
            <a:ext cx="309898" cy="495837"/>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11901" y="3111011"/>
            <a:ext cx="498656" cy="498656"/>
          </a:xfrm>
          <a:prstGeom prst="rect">
            <a:avLst/>
          </a:prstGeom>
        </p:spPr>
      </p:pic>
      <p:cxnSp>
        <p:nvCxnSpPr>
          <p:cNvPr id="12" name="Straight Connector 11"/>
          <p:cNvCxnSpPr/>
          <p:nvPr/>
        </p:nvCxnSpPr>
        <p:spPr>
          <a:xfrm>
            <a:off x="4590707" y="2108628"/>
            <a:ext cx="0" cy="4052699"/>
          </a:xfrm>
          <a:prstGeom prst="line">
            <a:avLst/>
          </a:prstGeom>
          <a:ln>
            <a:solidFill>
              <a:schemeClr val="bg2">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364144" y="5514781"/>
            <a:ext cx="2981308" cy="246221"/>
          </a:xfrm>
          <a:prstGeom prst="rect">
            <a:avLst/>
          </a:prstGeom>
        </p:spPr>
        <p:txBody>
          <a:bodyPr wrap="square" rtlCol="0">
            <a:spAutoFit/>
          </a:bodyPr>
          <a:lstStyle/>
          <a:p>
            <a:pPr algn="ctr">
              <a:defRPr sz="1000" b="0" i="0" u="none" strike="noStrike" kern="1200" baseline="0">
                <a:solidFill>
                  <a:prstClr val="black">
                    <a:lumMod val="65000"/>
                    <a:lumOff val="35000"/>
                  </a:prstClr>
                </a:solidFill>
                <a:latin typeface="+mn-lt"/>
                <a:ea typeface="+mn-ea"/>
                <a:cs typeface="+mn-cs"/>
              </a:defRPr>
            </a:pPr>
            <a:r>
              <a:rPr lang="en-CA" sz="1000" dirty="0"/>
              <a:t>Info-Tech’s Measured Value Surveys</a:t>
            </a:r>
          </a:p>
        </p:txBody>
      </p:sp>
      <p:sp>
        <p:nvSpPr>
          <p:cNvPr id="14" name="TextBox 13"/>
          <p:cNvSpPr txBox="1"/>
          <p:nvPr/>
        </p:nvSpPr>
        <p:spPr>
          <a:xfrm>
            <a:off x="752085" y="5514781"/>
            <a:ext cx="3173759" cy="553998"/>
          </a:xfrm>
          <a:prstGeom prst="rect">
            <a:avLst/>
          </a:prstGeom>
        </p:spPr>
        <p:txBody>
          <a:bodyPr wrap="square" rtlCol="0">
            <a:spAutoFit/>
          </a:bodyPr>
          <a:lstStyle/>
          <a:p>
            <a:pPr algn="ctr">
              <a:defRPr sz="1000" b="0" i="0" u="none" strike="noStrike" kern="1200" baseline="0">
                <a:solidFill>
                  <a:prstClr val="black">
                    <a:lumMod val="65000"/>
                    <a:lumOff val="35000"/>
                  </a:prstClr>
                </a:solidFill>
                <a:latin typeface="+mn-lt"/>
                <a:ea typeface="+mn-ea"/>
                <a:cs typeface="+mn-cs"/>
              </a:defRPr>
            </a:pPr>
            <a:r>
              <a:rPr lang="en-US" sz="1000" dirty="0"/>
              <a:t>*Only includes value experienced from Info-Tech’s workshop. Does not include additional monetary impact (e.g. budget increases, IT initiative approvals).</a:t>
            </a:r>
            <a:endParaRPr lang="en-CA" sz="1000" dirty="0"/>
          </a:p>
        </p:txBody>
      </p:sp>
    </p:spTree>
    <p:extLst>
      <p:ext uri="{BB962C8B-B14F-4D97-AF65-F5344CB8AC3E}">
        <p14:creationId xmlns:p14="http://schemas.microsoft.com/office/powerpoint/2010/main" val="738449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4" y="255588"/>
            <a:ext cx="8483065" cy="877887"/>
          </a:xfrm>
        </p:spPr>
        <p:txBody>
          <a:bodyPr/>
          <a:lstStyle/>
          <a:p>
            <a:r>
              <a:rPr lang="en-US" dirty="0"/>
              <a:t>These IT organizations also experienced a sizable increase in satisfaction indicators</a:t>
            </a:r>
            <a:endParaRPr lang="en-CA" dirty="0"/>
          </a:p>
        </p:txBody>
      </p:sp>
      <p:sp>
        <p:nvSpPr>
          <p:cNvPr id="14" name="TextBox 13"/>
          <p:cNvSpPr txBox="1"/>
          <p:nvPr/>
        </p:nvSpPr>
        <p:spPr>
          <a:xfrm>
            <a:off x="1867036" y="1233963"/>
            <a:ext cx="5258160" cy="584775"/>
          </a:xfrm>
          <a:prstGeom prst="rect">
            <a:avLst/>
          </a:prstGeom>
        </p:spPr>
        <p:txBody>
          <a:bodyPr wrap="square" rtlCol="0">
            <a:spAutoFit/>
          </a:bodyPr>
          <a:lstStyle/>
          <a:p>
            <a:pPr algn="ctr"/>
            <a:r>
              <a:rPr lang="en-US" sz="1600" b="1" dirty="0"/>
              <a:t>Average increase in organizational satisfaction key performance indicators after IT strategy workshop</a:t>
            </a:r>
            <a:endParaRPr lang="en-CA" sz="1600" b="1" dirty="0"/>
          </a:p>
        </p:txBody>
      </p:sp>
      <p:sp>
        <p:nvSpPr>
          <p:cNvPr id="10" name="Rectangle 9">
            <a:extLst>
              <a:ext uri="{FF2B5EF4-FFF2-40B4-BE49-F238E27FC236}">
                <a16:creationId xmlns:a16="http://schemas.microsoft.com/office/drawing/2014/main" id="{BD80C138-A373-C742-AD19-AB6D606DE2D7}"/>
              </a:ext>
            </a:extLst>
          </p:cNvPr>
          <p:cNvSpPr/>
          <p:nvPr/>
        </p:nvSpPr>
        <p:spPr>
          <a:xfrm>
            <a:off x="1" y="2173038"/>
            <a:ext cx="721049" cy="78218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5FF68E43-BADD-DE45-A05F-A189A4F6C56E}"/>
              </a:ext>
            </a:extLst>
          </p:cNvPr>
          <p:cNvSpPr/>
          <p:nvPr/>
        </p:nvSpPr>
        <p:spPr>
          <a:xfrm>
            <a:off x="0" y="3022235"/>
            <a:ext cx="721049" cy="782182"/>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0F74BC7B-06BD-A14F-A574-6B296F4A3B68}"/>
              </a:ext>
            </a:extLst>
          </p:cNvPr>
          <p:cNvSpPr/>
          <p:nvPr/>
        </p:nvSpPr>
        <p:spPr>
          <a:xfrm>
            <a:off x="0" y="3855501"/>
            <a:ext cx="721049" cy="782182"/>
          </a:xfrm>
          <a:prstGeom prst="rect">
            <a:avLst/>
          </a:prstGeo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Pentagon 12">
            <a:extLst>
              <a:ext uri="{FF2B5EF4-FFF2-40B4-BE49-F238E27FC236}">
                <a16:creationId xmlns:a16="http://schemas.microsoft.com/office/drawing/2014/main" id="{7EE6ECF1-5674-1740-96C7-0FF740C5256D}"/>
              </a:ext>
            </a:extLst>
          </p:cNvPr>
          <p:cNvSpPr/>
          <p:nvPr/>
        </p:nvSpPr>
        <p:spPr>
          <a:xfrm>
            <a:off x="718209" y="2093528"/>
            <a:ext cx="7838649" cy="782182"/>
          </a:xfrm>
          <a:prstGeom prst="homePlate">
            <a:avLst/>
          </a:prstGeom>
          <a:solidFill>
            <a:schemeClr val="accent2"/>
          </a:solidFill>
          <a:ln>
            <a:noFill/>
          </a:ln>
          <a:effectLst>
            <a:outerShdw blurRad="127000" sx="102000" sy="102000" algn="ctr" rotWithShape="0">
              <a:srgbClr val="000000">
                <a:alpha val="12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396000" tIns="0" rIns="0" bIns="0" rtlCol="0" anchor="ctr"/>
          <a:lstStyle/>
          <a:p>
            <a:pPr>
              <a:lnSpc>
                <a:spcPts val="1600"/>
              </a:lnSpc>
            </a:pPr>
            <a:r>
              <a:rPr lang="en-US" sz="1600" dirty="0">
                <a:solidFill>
                  <a:schemeClr val="bg1"/>
                </a:solidFill>
              </a:rPr>
              <a:t>7.1 Point Increase in Overall IT Satisfaction</a:t>
            </a:r>
          </a:p>
        </p:txBody>
      </p:sp>
      <p:sp>
        <p:nvSpPr>
          <p:cNvPr id="15" name="Pentagon 14">
            <a:extLst>
              <a:ext uri="{FF2B5EF4-FFF2-40B4-BE49-F238E27FC236}">
                <a16:creationId xmlns:a16="http://schemas.microsoft.com/office/drawing/2014/main" id="{8CAEB7E5-DD60-0B47-927C-C8AF62EE7FEB}"/>
              </a:ext>
            </a:extLst>
          </p:cNvPr>
          <p:cNvSpPr/>
          <p:nvPr/>
        </p:nvSpPr>
        <p:spPr>
          <a:xfrm>
            <a:off x="718640" y="2942725"/>
            <a:ext cx="6914194" cy="782182"/>
          </a:xfrm>
          <a:prstGeom prst="homePlate">
            <a:avLst/>
          </a:prstGeom>
          <a:solidFill>
            <a:srgbClr val="2576B7"/>
          </a:solidFill>
          <a:ln>
            <a:noFill/>
          </a:ln>
          <a:effectLst>
            <a:outerShdw blurRad="127000" sx="102000" sy="102000" algn="ctr" rotWithShape="0">
              <a:srgbClr val="000000">
                <a:alpha val="12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396000" tIns="0" rIns="0" bIns="0" rtlCol="0" anchor="ctr"/>
          <a:lstStyle/>
          <a:p>
            <a:pPr>
              <a:lnSpc>
                <a:spcPts val="1600"/>
              </a:lnSpc>
            </a:pPr>
            <a:r>
              <a:rPr lang="en-US" sz="1600" dirty="0">
                <a:solidFill>
                  <a:schemeClr val="bg1"/>
                </a:solidFill>
              </a:rPr>
              <a:t>6.3 Point Increase in IT Communication </a:t>
            </a:r>
          </a:p>
        </p:txBody>
      </p:sp>
      <p:sp>
        <p:nvSpPr>
          <p:cNvPr id="16" name="Pentagon 15">
            <a:extLst>
              <a:ext uri="{FF2B5EF4-FFF2-40B4-BE49-F238E27FC236}">
                <a16:creationId xmlns:a16="http://schemas.microsoft.com/office/drawing/2014/main" id="{3D1093FC-0991-C844-88BA-E6CF9E7D625D}"/>
              </a:ext>
            </a:extLst>
          </p:cNvPr>
          <p:cNvSpPr/>
          <p:nvPr/>
        </p:nvSpPr>
        <p:spPr>
          <a:xfrm>
            <a:off x="717919" y="3793150"/>
            <a:ext cx="5856135" cy="782182"/>
          </a:xfrm>
          <a:prstGeom prst="homePlate">
            <a:avLst/>
          </a:prstGeom>
          <a:solidFill>
            <a:srgbClr val="D9A210"/>
          </a:solidFill>
          <a:ln>
            <a:noFill/>
          </a:ln>
          <a:effectLst>
            <a:outerShdw blurRad="127000" sx="102000" sy="102000" algn="ctr" rotWithShape="0">
              <a:srgbClr val="000000">
                <a:alpha val="12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396000" tIns="0" rIns="0" bIns="0" rtlCol="0" anchor="ctr"/>
          <a:lstStyle/>
          <a:p>
            <a:pPr>
              <a:lnSpc>
                <a:spcPts val="1600"/>
              </a:lnSpc>
            </a:pPr>
            <a:r>
              <a:rPr lang="en-US" sz="1600" dirty="0">
                <a:solidFill>
                  <a:schemeClr val="bg1"/>
                </a:solidFill>
              </a:rPr>
              <a:t>5.3 Point Increase in Overall IT Value</a:t>
            </a:r>
          </a:p>
        </p:txBody>
      </p:sp>
      <p:sp>
        <p:nvSpPr>
          <p:cNvPr id="17" name="Rectangle 16">
            <a:extLst>
              <a:ext uri="{FF2B5EF4-FFF2-40B4-BE49-F238E27FC236}">
                <a16:creationId xmlns:a16="http://schemas.microsoft.com/office/drawing/2014/main" id="{0F74BC7B-06BD-A14F-A574-6B296F4A3B68}"/>
              </a:ext>
            </a:extLst>
          </p:cNvPr>
          <p:cNvSpPr/>
          <p:nvPr/>
        </p:nvSpPr>
        <p:spPr>
          <a:xfrm>
            <a:off x="0" y="4692012"/>
            <a:ext cx="721049" cy="782182"/>
          </a:xfrm>
          <a:prstGeom prst="rect">
            <a:avLst/>
          </a:prstGeo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Pentagon 17">
            <a:extLst>
              <a:ext uri="{FF2B5EF4-FFF2-40B4-BE49-F238E27FC236}">
                <a16:creationId xmlns:a16="http://schemas.microsoft.com/office/drawing/2014/main" id="{3D1093FC-0991-C844-88BA-E6CF9E7D625D}"/>
              </a:ext>
            </a:extLst>
          </p:cNvPr>
          <p:cNvSpPr/>
          <p:nvPr/>
        </p:nvSpPr>
        <p:spPr>
          <a:xfrm>
            <a:off x="717920" y="4629661"/>
            <a:ext cx="5856134" cy="782182"/>
          </a:xfrm>
          <a:prstGeom prst="homePlate">
            <a:avLst/>
          </a:prstGeom>
          <a:solidFill>
            <a:srgbClr val="D9A210"/>
          </a:solidFill>
          <a:ln>
            <a:noFill/>
          </a:ln>
          <a:effectLst>
            <a:outerShdw blurRad="127000" sx="102000" sy="102000" algn="ctr" rotWithShape="0">
              <a:srgbClr val="000000">
                <a:alpha val="12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396000" tIns="0" rIns="0" bIns="0" rtlCol="0" anchor="ctr"/>
          <a:lstStyle/>
          <a:p>
            <a:pPr>
              <a:lnSpc>
                <a:spcPts val="1600"/>
              </a:lnSpc>
            </a:pPr>
            <a:r>
              <a:rPr lang="en-US" sz="1600" dirty="0">
                <a:solidFill>
                  <a:schemeClr val="bg1"/>
                </a:solidFill>
              </a:rPr>
              <a:t>5.3 Point Increase in IT Execution</a:t>
            </a:r>
          </a:p>
        </p:txBody>
      </p:sp>
      <p:sp>
        <p:nvSpPr>
          <p:cNvPr id="19" name="Rectangle 18">
            <a:extLst>
              <a:ext uri="{FF2B5EF4-FFF2-40B4-BE49-F238E27FC236}">
                <a16:creationId xmlns:a16="http://schemas.microsoft.com/office/drawing/2014/main" id="{0F74BC7B-06BD-A14F-A574-6B296F4A3B68}"/>
              </a:ext>
            </a:extLst>
          </p:cNvPr>
          <p:cNvSpPr/>
          <p:nvPr/>
        </p:nvSpPr>
        <p:spPr>
          <a:xfrm>
            <a:off x="0" y="5528523"/>
            <a:ext cx="721049" cy="78218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Pentagon 19">
            <a:extLst>
              <a:ext uri="{FF2B5EF4-FFF2-40B4-BE49-F238E27FC236}">
                <a16:creationId xmlns:a16="http://schemas.microsoft.com/office/drawing/2014/main" id="{3D1093FC-0991-C844-88BA-E6CF9E7D625D}"/>
              </a:ext>
            </a:extLst>
          </p:cNvPr>
          <p:cNvSpPr/>
          <p:nvPr/>
        </p:nvSpPr>
        <p:spPr>
          <a:xfrm>
            <a:off x="717920" y="5466172"/>
            <a:ext cx="5307495" cy="782182"/>
          </a:xfrm>
          <a:prstGeom prst="homePlate">
            <a:avLst/>
          </a:prstGeom>
          <a:solidFill>
            <a:schemeClr val="bg1">
              <a:lumMod val="65000"/>
            </a:schemeClr>
          </a:solidFill>
          <a:ln>
            <a:noFill/>
          </a:ln>
          <a:effectLst>
            <a:outerShdw blurRad="127000" sx="102000" sy="102000" algn="ctr" rotWithShape="0">
              <a:srgbClr val="000000">
                <a:alpha val="12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396000" tIns="0" rIns="0" bIns="0" rtlCol="0" anchor="ctr"/>
          <a:lstStyle/>
          <a:p>
            <a:pPr>
              <a:lnSpc>
                <a:spcPts val="1600"/>
              </a:lnSpc>
            </a:pPr>
            <a:r>
              <a:rPr lang="en-US" sz="1600" dirty="0">
                <a:solidFill>
                  <a:schemeClr val="bg1"/>
                </a:solidFill>
              </a:rPr>
              <a:t>5.0 Point Increase in IT Understanding of Needs</a:t>
            </a:r>
          </a:p>
        </p:txBody>
      </p:sp>
      <p:sp>
        <p:nvSpPr>
          <p:cNvPr id="21" name="TextBox 20"/>
          <p:cNvSpPr txBox="1"/>
          <p:nvPr/>
        </p:nvSpPr>
        <p:spPr>
          <a:xfrm>
            <a:off x="5399323" y="6248354"/>
            <a:ext cx="3451746" cy="246221"/>
          </a:xfrm>
          <a:prstGeom prst="rect">
            <a:avLst/>
          </a:prstGeom>
        </p:spPr>
        <p:txBody>
          <a:bodyPr wrap="square" rtlCol="0">
            <a:spAutoFit/>
          </a:bodyPr>
          <a:lstStyle/>
          <a:p>
            <a:pPr algn="ctr">
              <a:defRPr sz="1000" b="0" i="0" u="none" strike="noStrike" kern="1200" baseline="0">
                <a:solidFill>
                  <a:prstClr val="black">
                    <a:lumMod val="65000"/>
                    <a:lumOff val="35000"/>
                  </a:prstClr>
                </a:solidFill>
                <a:latin typeface="+mn-lt"/>
                <a:ea typeface="+mn-ea"/>
                <a:cs typeface="+mn-cs"/>
              </a:defRPr>
            </a:pPr>
            <a:r>
              <a:rPr lang="en-CA" sz="1000" dirty="0"/>
              <a:t>Source: Info-Tech’s CIO Business Vision Diagnostic</a:t>
            </a:r>
          </a:p>
        </p:txBody>
      </p:sp>
    </p:spTree>
    <p:extLst>
      <p:ext uri="{BB962C8B-B14F-4D97-AF65-F5344CB8AC3E}">
        <p14:creationId xmlns:p14="http://schemas.microsoft.com/office/powerpoint/2010/main" val="4227713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This blueprint is designed to create a roadmap that moves IT from the current state to target state</a:t>
            </a:r>
          </a:p>
        </p:txBody>
      </p:sp>
      <p:sp>
        <p:nvSpPr>
          <p:cNvPr id="3" name="Rectangle 2"/>
          <p:cNvSpPr/>
          <p:nvPr/>
        </p:nvSpPr>
        <p:spPr>
          <a:xfrm>
            <a:off x="696664" y="2565862"/>
            <a:ext cx="2674649" cy="146090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a:solidFill>
                  <a:schemeClr val="bg2"/>
                </a:solidFill>
              </a:rPr>
              <a:t>IT Current State</a:t>
            </a:r>
          </a:p>
        </p:txBody>
      </p:sp>
      <p:sp>
        <p:nvSpPr>
          <p:cNvPr id="4" name="Right Arrow 3"/>
          <p:cNvSpPr/>
          <p:nvPr/>
        </p:nvSpPr>
        <p:spPr>
          <a:xfrm>
            <a:off x="3831255" y="2845383"/>
            <a:ext cx="1471961" cy="901864"/>
          </a:xfrm>
          <a:prstGeom prst="rightArrow">
            <a:avLst/>
          </a:prstGeom>
          <a:solidFill>
            <a:schemeClr val="bg2">
              <a:lumMod val="50000"/>
            </a:schemeClr>
          </a:solidFill>
          <a:ln>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a:t>Roadmap</a:t>
            </a:r>
          </a:p>
        </p:txBody>
      </p:sp>
      <p:sp>
        <p:nvSpPr>
          <p:cNvPr id="5" name="Rectangle 4"/>
          <p:cNvSpPr/>
          <p:nvPr/>
        </p:nvSpPr>
        <p:spPr>
          <a:xfrm>
            <a:off x="5767432" y="2565862"/>
            <a:ext cx="2674649" cy="146090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a:solidFill>
                  <a:schemeClr val="bg1"/>
                </a:solidFill>
              </a:rPr>
              <a:t>IT Target State</a:t>
            </a:r>
          </a:p>
        </p:txBody>
      </p:sp>
      <p:cxnSp>
        <p:nvCxnSpPr>
          <p:cNvPr id="6" name="Straight Connector 5"/>
          <p:cNvCxnSpPr/>
          <p:nvPr/>
        </p:nvCxnSpPr>
        <p:spPr>
          <a:xfrm>
            <a:off x="3612917" y="2236102"/>
            <a:ext cx="10511" cy="2160000"/>
          </a:xfrm>
          <a:prstGeom prst="line">
            <a:avLst/>
          </a:prstGeom>
          <a:ln w="28575">
            <a:solidFill>
              <a:schemeClr val="accent3"/>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515317" y="2236102"/>
            <a:ext cx="10511" cy="2160000"/>
          </a:xfrm>
          <a:prstGeom prst="line">
            <a:avLst/>
          </a:prstGeom>
          <a:ln w="28575">
            <a:solidFill>
              <a:schemeClr val="accent3"/>
            </a:solidFill>
            <a:prstDash val="sysDot"/>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745665" y="4482755"/>
            <a:ext cx="1755525" cy="369332"/>
          </a:xfrm>
          <a:prstGeom prst="rect">
            <a:avLst/>
          </a:prstGeom>
          <a:noFill/>
        </p:spPr>
        <p:txBody>
          <a:bodyPr wrap="square" rtlCol="0">
            <a:spAutoFit/>
          </a:bodyPr>
          <a:lstStyle/>
          <a:p>
            <a:pPr algn="ctr"/>
            <a:r>
              <a:rPr lang="en-US" b="1" dirty="0"/>
              <a:t>Start</a:t>
            </a:r>
            <a:endParaRPr lang="en-US" sz="1600" b="1" dirty="0"/>
          </a:p>
        </p:txBody>
      </p:sp>
      <p:sp>
        <p:nvSpPr>
          <p:cNvPr id="9" name="TextBox 8"/>
          <p:cNvSpPr txBox="1"/>
          <p:nvPr/>
        </p:nvSpPr>
        <p:spPr>
          <a:xfrm>
            <a:off x="4648065" y="4482755"/>
            <a:ext cx="1755525" cy="369332"/>
          </a:xfrm>
          <a:prstGeom prst="rect">
            <a:avLst/>
          </a:prstGeom>
          <a:noFill/>
        </p:spPr>
        <p:txBody>
          <a:bodyPr wrap="square" rtlCol="0">
            <a:spAutoFit/>
          </a:bodyPr>
          <a:lstStyle/>
          <a:p>
            <a:pPr algn="ctr"/>
            <a:r>
              <a:rPr lang="en-US" b="1" dirty="0"/>
              <a:t>Finish</a:t>
            </a:r>
            <a:endParaRPr lang="en-US" sz="1600" b="1" dirty="0"/>
          </a:p>
        </p:txBody>
      </p:sp>
      <p:sp>
        <p:nvSpPr>
          <p:cNvPr id="27" name="Text Placeholder 5"/>
          <p:cNvSpPr txBox="1">
            <a:spLocks/>
          </p:cNvSpPr>
          <p:nvPr/>
        </p:nvSpPr>
        <p:spPr>
          <a:xfrm>
            <a:off x="258001" y="1191912"/>
            <a:ext cx="8627997" cy="88376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buFont typeface="Arial" pitchFamily="34" charset="0"/>
              <a:buNone/>
            </a:pPr>
            <a:r>
              <a:rPr lang="en-US" sz="1600" dirty="0"/>
              <a:t>Reaching the target state is the ultimate goal of an organization, accomplished via the completion of initiatives. By uncovering the current state and the ideal target state, a roadmap can be created to chart initiatives and achieve the organization’s goals.</a:t>
            </a:r>
          </a:p>
        </p:txBody>
      </p:sp>
      <p:sp>
        <p:nvSpPr>
          <p:cNvPr id="28" name="Text Placeholder 5"/>
          <p:cNvSpPr txBox="1">
            <a:spLocks/>
          </p:cNvSpPr>
          <p:nvPr/>
        </p:nvSpPr>
        <p:spPr>
          <a:xfrm>
            <a:off x="253236" y="5609554"/>
            <a:ext cx="8627997" cy="62044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buFont typeface="Arial" pitchFamily="34" charset="0"/>
              <a:buNone/>
            </a:pPr>
            <a:endParaRPr lang="en-US" sz="1400" dirty="0"/>
          </a:p>
        </p:txBody>
      </p:sp>
      <p:sp>
        <p:nvSpPr>
          <p:cNvPr id="30" name="Rectangle 97"/>
          <p:cNvSpPr/>
          <p:nvPr/>
        </p:nvSpPr>
        <p:spPr>
          <a:xfrm>
            <a:off x="1199072" y="5531622"/>
            <a:ext cx="7576937" cy="692565"/>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720000" fontAlgn="base">
              <a:spcBef>
                <a:spcPct val="0"/>
              </a:spcBef>
              <a:spcAft>
                <a:spcPct val="0"/>
              </a:spcAft>
            </a:pPr>
            <a:r>
              <a:rPr lang="en-CA" sz="1400" dirty="0">
                <a:solidFill>
                  <a:srgbClr val="333333"/>
                </a:solidFill>
              </a:rPr>
              <a:t>Although it might be tempting to jump right into putting projects on a roadmap, a thorough understanding of both target and current states is needed to build a successful IT strategy.</a:t>
            </a:r>
          </a:p>
        </p:txBody>
      </p: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7456" y="5525808"/>
            <a:ext cx="1652415" cy="698379"/>
          </a:xfrm>
          <a:prstGeom prst="rect">
            <a:avLst/>
          </a:prstGeom>
        </p:spPr>
      </p:pic>
    </p:spTree>
    <p:extLst>
      <p:ext uri="{BB962C8B-B14F-4D97-AF65-F5344CB8AC3E}">
        <p14:creationId xmlns:p14="http://schemas.microsoft.com/office/powerpoint/2010/main" val="566249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Rounded Rectangle 149"/>
          <p:cNvSpPr/>
          <p:nvPr/>
        </p:nvSpPr>
        <p:spPr>
          <a:xfrm>
            <a:off x="455168" y="1939722"/>
            <a:ext cx="8215361" cy="4337510"/>
          </a:xfrm>
          <a:prstGeom prst="round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8" name="Rectangle 107"/>
          <p:cNvSpPr/>
          <p:nvPr/>
        </p:nvSpPr>
        <p:spPr>
          <a:xfrm>
            <a:off x="737118" y="4788925"/>
            <a:ext cx="7669764" cy="1224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7" name="Title 6"/>
          <p:cNvSpPr>
            <a:spLocks noGrp="1"/>
          </p:cNvSpPr>
          <p:nvPr>
            <p:ph type="title"/>
          </p:nvPr>
        </p:nvSpPr>
        <p:spPr/>
        <p:txBody>
          <a:bodyPr/>
          <a:lstStyle/>
          <a:p>
            <a:r>
              <a:rPr lang="en-US" dirty="0"/>
              <a:t>Info-Tech’s methodology walks you step-by-step through the activities that will enable effective IT strategy development</a:t>
            </a:r>
            <a:endParaRPr lang="en-CA" dirty="0"/>
          </a:p>
        </p:txBody>
      </p:sp>
      <p:sp>
        <p:nvSpPr>
          <p:cNvPr id="5" name="TextBox 4"/>
          <p:cNvSpPr txBox="1"/>
          <p:nvPr/>
        </p:nvSpPr>
        <p:spPr>
          <a:xfrm>
            <a:off x="713356" y="1180357"/>
            <a:ext cx="7717288" cy="584775"/>
          </a:xfrm>
          <a:prstGeom prst="rect">
            <a:avLst/>
          </a:prstGeom>
        </p:spPr>
        <p:txBody>
          <a:bodyPr wrap="square" rtlCol="0">
            <a:spAutoFit/>
          </a:bodyPr>
          <a:lstStyle/>
          <a:p>
            <a:r>
              <a:rPr lang="en-CA" sz="1600" dirty="0"/>
              <a:t>With demands for faster change on a budget, you need a dynamic methodology that helps IT achieve the target state. Info-Tech is here to help.</a:t>
            </a:r>
          </a:p>
        </p:txBody>
      </p:sp>
      <p:sp>
        <p:nvSpPr>
          <p:cNvPr id="107" name="Rectangle 106"/>
          <p:cNvSpPr/>
          <p:nvPr/>
        </p:nvSpPr>
        <p:spPr>
          <a:xfrm>
            <a:off x="737118" y="2149357"/>
            <a:ext cx="7669764" cy="1224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18" name="Rounded Rectangle 117"/>
          <p:cNvSpPr/>
          <p:nvPr/>
        </p:nvSpPr>
        <p:spPr>
          <a:xfrm>
            <a:off x="3397683" y="2599977"/>
            <a:ext cx="1437480" cy="324000"/>
          </a:xfrm>
          <a:prstGeom prst="roundRect">
            <a:avLst/>
          </a:prstGeom>
          <a:solidFill>
            <a:srgbClr val="29475F"/>
          </a:solidFill>
          <a:ln w="6350">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sz="1000" dirty="0"/>
              <a:t>Implications on IT</a:t>
            </a:r>
          </a:p>
        </p:txBody>
      </p:sp>
      <p:sp>
        <p:nvSpPr>
          <p:cNvPr id="109" name="Rectangle 108"/>
          <p:cNvSpPr/>
          <p:nvPr/>
        </p:nvSpPr>
        <p:spPr>
          <a:xfrm>
            <a:off x="737118" y="3485765"/>
            <a:ext cx="7669764" cy="1224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17" name="Rounded Rectangle 116"/>
          <p:cNvSpPr/>
          <p:nvPr/>
        </p:nvSpPr>
        <p:spPr>
          <a:xfrm>
            <a:off x="3397683" y="2239413"/>
            <a:ext cx="1437480" cy="324000"/>
          </a:xfrm>
          <a:prstGeom prst="roundRect">
            <a:avLst/>
          </a:prstGeom>
          <a:solidFill>
            <a:srgbClr val="29475F"/>
          </a:solidFill>
          <a:ln w="6350">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sz="1000" dirty="0"/>
              <a:t>Business Context</a:t>
            </a:r>
          </a:p>
        </p:txBody>
      </p:sp>
      <p:sp>
        <p:nvSpPr>
          <p:cNvPr id="119" name="Rounded Rectangle 118"/>
          <p:cNvSpPr/>
          <p:nvPr/>
        </p:nvSpPr>
        <p:spPr>
          <a:xfrm>
            <a:off x="3384550" y="2974617"/>
            <a:ext cx="1437480" cy="324000"/>
          </a:xfrm>
          <a:prstGeom prst="roundRect">
            <a:avLst/>
          </a:prstGeom>
          <a:solidFill>
            <a:srgbClr val="29475F"/>
          </a:solidFill>
          <a:ln w="6350">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sz="1000" dirty="0"/>
              <a:t>IT Strategy Scope</a:t>
            </a:r>
          </a:p>
        </p:txBody>
      </p:sp>
      <p:sp>
        <p:nvSpPr>
          <p:cNvPr id="120" name="Rounded Rectangle 119"/>
          <p:cNvSpPr/>
          <p:nvPr/>
        </p:nvSpPr>
        <p:spPr>
          <a:xfrm>
            <a:off x="4979485" y="2599357"/>
            <a:ext cx="1437480" cy="324000"/>
          </a:xfrm>
          <a:prstGeom prst="roundRect">
            <a:avLst/>
          </a:prstGeom>
          <a:solidFill>
            <a:srgbClr val="29475F"/>
          </a:solidFill>
          <a:ln w="6350">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sz="1000" dirty="0"/>
              <a:t>IT Guiding Principles</a:t>
            </a:r>
          </a:p>
        </p:txBody>
      </p:sp>
      <p:sp>
        <p:nvSpPr>
          <p:cNvPr id="121" name="Rounded Rectangle 120"/>
          <p:cNvSpPr/>
          <p:nvPr/>
        </p:nvSpPr>
        <p:spPr>
          <a:xfrm>
            <a:off x="4967288" y="2231783"/>
            <a:ext cx="1437480" cy="324000"/>
          </a:xfrm>
          <a:prstGeom prst="roundRect">
            <a:avLst/>
          </a:prstGeom>
          <a:solidFill>
            <a:srgbClr val="29475F"/>
          </a:solidFill>
          <a:ln w="6350">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sz="1000" dirty="0"/>
              <a:t>Vision/Mission Statements</a:t>
            </a:r>
          </a:p>
        </p:txBody>
      </p:sp>
      <p:sp>
        <p:nvSpPr>
          <p:cNvPr id="122" name="Rounded Rectangle 121"/>
          <p:cNvSpPr/>
          <p:nvPr/>
        </p:nvSpPr>
        <p:spPr>
          <a:xfrm>
            <a:off x="4967288" y="2963291"/>
            <a:ext cx="1437480" cy="324000"/>
          </a:xfrm>
          <a:prstGeom prst="roundRect">
            <a:avLst/>
          </a:prstGeom>
          <a:solidFill>
            <a:srgbClr val="29475F"/>
          </a:solidFill>
          <a:ln w="6350">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sz="1000" dirty="0"/>
              <a:t>IT Strategic Goals</a:t>
            </a:r>
          </a:p>
        </p:txBody>
      </p:sp>
      <p:sp>
        <p:nvSpPr>
          <p:cNvPr id="124" name="Rounded Rectangle 123"/>
          <p:cNvSpPr/>
          <p:nvPr/>
        </p:nvSpPr>
        <p:spPr>
          <a:xfrm>
            <a:off x="6551613" y="2239413"/>
            <a:ext cx="1437480" cy="324000"/>
          </a:xfrm>
          <a:prstGeom prst="roundRect">
            <a:avLst/>
          </a:prstGeom>
          <a:solidFill>
            <a:srgbClr val="29475F"/>
          </a:solidFill>
          <a:ln w="6350">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sz="1000" dirty="0"/>
              <a:t>Target Maturity Ladder</a:t>
            </a:r>
          </a:p>
        </p:txBody>
      </p:sp>
      <p:sp>
        <p:nvSpPr>
          <p:cNvPr id="126" name="Rounded Rectangle 125"/>
          <p:cNvSpPr/>
          <p:nvPr/>
        </p:nvSpPr>
        <p:spPr>
          <a:xfrm>
            <a:off x="4979645" y="4297348"/>
            <a:ext cx="1437480" cy="324000"/>
          </a:xfrm>
          <a:prstGeom prst="roundRect">
            <a:avLst/>
          </a:prstGeom>
          <a:solidFill>
            <a:srgbClr val="29475F"/>
          </a:solidFill>
          <a:ln w="6350">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sz="1000" dirty="0"/>
              <a:t>IT SWOT</a:t>
            </a:r>
          </a:p>
        </p:txBody>
      </p:sp>
      <p:sp>
        <p:nvSpPr>
          <p:cNvPr id="127" name="Rounded Rectangle 126"/>
          <p:cNvSpPr/>
          <p:nvPr/>
        </p:nvSpPr>
        <p:spPr>
          <a:xfrm>
            <a:off x="6551613" y="3541013"/>
            <a:ext cx="1437480" cy="324000"/>
          </a:xfrm>
          <a:prstGeom prst="roundRect">
            <a:avLst/>
          </a:prstGeom>
          <a:solidFill>
            <a:srgbClr val="29475F"/>
          </a:solidFill>
          <a:ln w="6350">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sz="1000" dirty="0"/>
              <a:t>Current IT Maturity</a:t>
            </a:r>
          </a:p>
        </p:txBody>
      </p:sp>
      <p:sp>
        <p:nvSpPr>
          <p:cNvPr id="128" name="Rounded Rectangle 127"/>
          <p:cNvSpPr/>
          <p:nvPr/>
        </p:nvSpPr>
        <p:spPr>
          <a:xfrm>
            <a:off x="3397683" y="4297348"/>
            <a:ext cx="1437480" cy="324000"/>
          </a:xfrm>
          <a:prstGeom prst="roundRect">
            <a:avLst/>
          </a:prstGeom>
          <a:solidFill>
            <a:srgbClr val="29475F"/>
          </a:solidFill>
          <a:ln w="6350">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sz="1000" dirty="0"/>
              <a:t>CXO-CIO Alignment Diagnostics</a:t>
            </a:r>
          </a:p>
        </p:txBody>
      </p:sp>
      <p:sp>
        <p:nvSpPr>
          <p:cNvPr id="130" name="Rounded Rectangle 129"/>
          <p:cNvSpPr/>
          <p:nvPr/>
        </p:nvSpPr>
        <p:spPr>
          <a:xfrm>
            <a:off x="4979485" y="3921627"/>
            <a:ext cx="1437480" cy="324000"/>
          </a:xfrm>
          <a:prstGeom prst="roundRect">
            <a:avLst/>
          </a:prstGeom>
          <a:solidFill>
            <a:srgbClr val="29475F"/>
          </a:solidFill>
          <a:ln w="6350">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sz="1000" dirty="0"/>
              <a:t>Current IT Budget</a:t>
            </a:r>
          </a:p>
        </p:txBody>
      </p:sp>
      <p:sp>
        <p:nvSpPr>
          <p:cNvPr id="131" name="Rounded Rectangle 130"/>
          <p:cNvSpPr/>
          <p:nvPr/>
        </p:nvSpPr>
        <p:spPr>
          <a:xfrm>
            <a:off x="3384118" y="4847420"/>
            <a:ext cx="1437480" cy="324000"/>
          </a:xfrm>
          <a:prstGeom prst="roundRect">
            <a:avLst/>
          </a:prstGeom>
          <a:solidFill>
            <a:srgbClr val="29475F"/>
          </a:solidFill>
          <a:ln w="6350">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sz="1000" dirty="0"/>
              <a:t>Gap Assessment</a:t>
            </a:r>
          </a:p>
        </p:txBody>
      </p:sp>
      <p:sp>
        <p:nvSpPr>
          <p:cNvPr id="132" name="Rounded Rectangle 131"/>
          <p:cNvSpPr/>
          <p:nvPr/>
        </p:nvSpPr>
        <p:spPr>
          <a:xfrm>
            <a:off x="3397683" y="5615366"/>
            <a:ext cx="1437480" cy="324000"/>
          </a:xfrm>
          <a:prstGeom prst="roundRect">
            <a:avLst/>
          </a:prstGeom>
          <a:solidFill>
            <a:srgbClr val="29475F"/>
          </a:solidFill>
          <a:ln w="6350">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sz="1000" dirty="0"/>
              <a:t>Initiative Profile</a:t>
            </a:r>
          </a:p>
        </p:txBody>
      </p:sp>
      <p:sp>
        <p:nvSpPr>
          <p:cNvPr id="133" name="Rounded Rectangle 132"/>
          <p:cNvSpPr/>
          <p:nvPr/>
        </p:nvSpPr>
        <p:spPr>
          <a:xfrm>
            <a:off x="3384118" y="5233019"/>
            <a:ext cx="1437480" cy="324000"/>
          </a:xfrm>
          <a:prstGeom prst="roundRect">
            <a:avLst/>
          </a:prstGeom>
          <a:solidFill>
            <a:srgbClr val="29475F"/>
          </a:solidFill>
          <a:ln w="6350">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sz="1000" dirty="0"/>
              <a:t>Current and Future IT Initiative</a:t>
            </a:r>
          </a:p>
        </p:txBody>
      </p:sp>
      <p:sp>
        <p:nvSpPr>
          <p:cNvPr id="134" name="Rounded Rectangle 133"/>
          <p:cNvSpPr/>
          <p:nvPr/>
        </p:nvSpPr>
        <p:spPr>
          <a:xfrm>
            <a:off x="4979485" y="4859777"/>
            <a:ext cx="1437480" cy="324000"/>
          </a:xfrm>
          <a:prstGeom prst="roundRect">
            <a:avLst/>
          </a:prstGeom>
          <a:solidFill>
            <a:srgbClr val="29475F"/>
          </a:solidFill>
          <a:ln w="6350">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sz="1000" dirty="0"/>
              <a:t>Prioritized Initiatives</a:t>
            </a:r>
          </a:p>
        </p:txBody>
      </p:sp>
      <p:sp>
        <p:nvSpPr>
          <p:cNvPr id="135" name="Rounded Rectangle 134"/>
          <p:cNvSpPr/>
          <p:nvPr/>
        </p:nvSpPr>
        <p:spPr>
          <a:xfrm>
            <a:off x="4980125" y="5615366"/>
            <a:ext cx="1437480" cy="324000"/>
          </a:xfrm>
          <a:prstGeom prst="roundRect">
            <a:avLst/>
          </a:prstGeom>
          <a:solidFill>
            <a:srgbClr val="29475F"/>
          </a:solidFill>
          <a:ln w="6350">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sz="1000" dirty="0"/>
              <a:t>Projected IT Budget</a:t>
            </a:r>
          </a:p>
        </p:txBody>
      </p:sp>
      <p:sp>
        <p:nvSpPr>
          <p:cNvPr id="136" name="Rounded Rectangle 135"/>
          <p:cNvSpPr/>
          <p:nvPr/>
        </p:nvSpPr>
        <p:spPr>
          <a:xfrm>
            <a:off x="4967288" y="5237571"/>
            <a:ext cx="1437480" cy="324000"/>
          </a:xfrm>
          <a:prstGeom prst="roundRect">
            <a:avLst/>
          </a:prstGeom>
          <a:solidFill>
            <a:srgbClr val="29475F"/>
          </a:solidFill>
          <a:ln w="6350">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sz="1000" dirty="0"/>
              <a:t>Roadmap</a:t>
            </a:r>
          </a:p>
        </p:txBody>
      </p:sp>
      <p:sp>
        <p:nvSpPr>
          <p:cNvPr id="137" name="Rounded Rectangle 136"/>
          <p:cNvSpPr/>
          <p:nvPr/>
        </p:nvSpPr>
        <p:spPr>
          <a:xfrm>
            <a:off x="6551613" y="4859777"/>
            <a:ext cx="1437480" cy="324000"/>
          </a:xfrm>
          <a:prstGeom prst="roundRect">
            <a:avLst/>
          </a:prstGeom>
          <a:solidFill>
            <a:srgbClr val="29475F"/>
          </a:solidFill>
          <a:ln w="6350">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sz="1000" dirty="0"/>
              <a:t>Approval</a:t>
            </a:r>
          </a:p>
        </p:txBody>
      </p:sp>
      <p:sp>
        <p:nvSpPr>
          <p:cNvPr id="138" name="Rounded Rectangle 137"/>
          <p:cNvSpPr/>
          <p:nvPr/>
        </p:nvSpPr>
        <p:spPr>
          <a:xfrm>
            <a:off x="6551613" y="5237571"/>
            <a:ext cx="1437480" cy="324000"/>
          </a:xfrm>
          <a:prstGeom prst="roundRect">
            <a:avLst/>
          </a:prstGeom>
          <a:solidFill>
            <a:srgbClr val="29475F"/>
          </a:solidFill>
          <a:ln w="6350">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sz="1000" dirty="0"/>
              <a:t>Communication Plan</a:t>
            </a:r>
          </a:p>
        </p:txBody>
      </p:sp>
      <p:sp>
        <p:nvSpPr>
          <p:cNvPr id="139" name="Rounded Rectangle 138"/>
          <p:cNvSpPr/>
          <p:nvPr/>
        </p:nvSpPr>
        <p:spPr>
          <a:xfrm>
            <a:off x="6551613" y="5615366"/>
            <a:ext cx="1437480" cy="324000"/>
          </a:xfrm>
          <a:prstGeom prst="roundRect">
            <a:avLst/>
          </a:prstGeom>
          <a:solidFill>
            <a:srgbClr val="29475F"/>
          </a:solidFill>
          <a:ln w="6350">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sz="1000" dirty="0"/>
              <a:t>Refresh Plan</a:t>
            </a:r>
          </a:p>
        </p:txBody>
      </p:sp>
      <p:sp>
        <p:nvSpPr>
          <p:cNvPr id="141" name="TextBox 140"/>
          <p:cNvSpPr txBox="1"/>
          <p:nvPr/>
        </p:nvSpPr>
        <p:spPr>
          <a:xfrm>
            <a:off x="1556897" y="2414098"/>
            <a:ext cx="1411159" cy="646331"/>
          </a:xfrm>
          <a:prstGeom prst="rect">
            <a:avLst/>
          </a:prstGeom>
        </p:spPr>
        <p:txBody>
          <a:bodyPr wrap="square" rtlCol="0">
            <a:spAutoFit/>
          </a:bodyPr>
          <a:lstStyle/>
          <a:p>
            <a:r>
              <a:rPr lang="en-CA" b="1" dirty="0"/>
              <a:t>Target State</a:t>
            </a:r>
          </a:p>
        </p:txBody>
      </p:sp>
      <p:sp>
        <p:nvSpPr>
          <p:cNvPr id="142" name="TextBox 141"/>
          <p:cNvSpPr txBox="1"/>
          <p:nvPr/>
        </p:nvSpPr>
        <p:spPr>
          <a:xfrm>
            <a:off x="1556172" y="3603716"/>
            <a:ext cx="1411159" cy="646331"/>
          </a:xfrm>
          <a:prstGeom prst="rect">
            <a:avLst/>
          </a:prstGeom>
        </p:spPr>
        <p:txBody>
          <a:bodyPr wrap="square" rtlCol="0">
            <a:spAutoFit/>
          </a:bodyPr>
          <a:lstStyle/>
          <a:p>
            <a:r>
              <a:rPr lang="en-CA" b="1" dirty="0"/>
              <a:t>Current State</a:t>
            </a:r>
          </a:p>
        </p:txBody>
      </p:sp>
      <p:sp>
        <p:nvSpPr>
          <p:cNvPr id="143" name="TextBox 142"/>
          <p:cNvSpPr txBox="1"/>
          <p:nvPr/>
        </p:nvSpPr>
        <p:spPr>
          <a:xfrm>
            <a:off x="1556172" y="5032244"/>
            <a:ext cx="1707503" cy="646331"/>
          </a:xfrm>
          <a:prstGeom prst="rect">
            <a:avLst/>
          </a:prstGeom>
        </p:spPr>
        <p:txBody>
          <a:bodyPr wrap="square" rtlCol="0">
            <a:spAutoFit/>
          </a:bodyPr>
          <a:lstStyle/>
          <a:p>
            <a:r>
              <a:rPr lang="en-CA" b="1" dirty="0"/>
              <a:t>Initiatives &amp; Roadmap</a:t>
            </a:r>
          </a:p>
        </p:txBody>
      </p:sp>
      <p:sp>
        <p:nvSpPr>
          <p:cNvPr id="145" name="Oval 144"/>
          <p:cNvSpPr/>
          <p:nvPr/>
        </p:nvSpPr>
        <p:spPr>
          <a:xfrm>
            <a:off x="942241" y="2570213"/>
            <a:ext cx="354725" cy="368053"/>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1</a:t>
            </a:r>
          </a:p>
        </p:txBody>
      </p:sp>
      <p:sp>
        <p:nvSpPr>
          <p:cNvPr id="146" name="Oval 145"/>
          <p:cNvSpPr/>
          <p:nvPr/>
        </p:nvSpPr>
        <p:spPr>
          <a:xfrm>
            <a:off x="942241" y="3743745"/>
            <a:ext cx="354725" cy="368053"/>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2</a:t>
            </a:r>
          </a:p>
        </p:txBody>
      </p:sp>
      <p:sp>
        <p:nvSpPr>
          <p:cNvPr id="147" name="Oval 146"/>
          <p:cNvSpPr/>
          <p:nvPr/>
        </p:nvSpPr>
        <p:spPr>
          <a:xfrm>
            <a:off x="942241" y="5163222"/>
            <a:ext cx="354725" cy="368053"/>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3</a:t>
            </a:r>
          </a:p>
        </p:txBody>
      </p:sp>
      <p:sp>
        <p:nvSpPr>
          <p:cNvPr id="148" name="Rounded Rectangle 147"/>
          <p:cNvSpPr/>
          <p:nvPr/>
        </p:nvSpPr>
        <p:spPr>
          <a:xfrm>
            <a:off x="6551613" y="2599357"/>
            <a:ext cx="1437480" cy="324000"/>
          </a:xfrm>
          <a:prstGeom prst="roundRect">
            <a:avLst/>
          </a:prstGeom>
          <a:solidFill>
            <a:srgbClr val="29475F"/>
          </a:solidFill>
          <a:ln w="6350">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sz="1000" dirty="0"/>
              <a:t>IT Target Capabilities</a:t>
            </a:r>
          </a:p>
        </p:txBody>
      </p:sp>
      <p:sp>
        <p:nvSpPr>
          <p:cNvPr id="149" name="Rounded Rectangle 148"/>
          <p:cNvSpPr/>
          <p:nvPr/>
        </p:nvSpPr>
        <p:spPr>
          <a:xfrm>
            <a:off x="3397683" y="3531434"/>
            <a:ext cx="1437480" cy="324000"/>
          </a:xfrm>
          <a:prstGeom prst="roundRect">
            <a:avLst/>
          </a:prstGeom>
          <a:solidFill>
            <a:srgbClr val="29475F"/>
          </a:solidFill>
          <a:ln w="6350">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sz="1000" dirty="0"/>
              <a:t>CIO Business Vision Diagnostic</a:t>
            </a:r>
          </a:p>
        </p:txBody>
      </p:sp>
      <p:sp>
        <p:nvSpPr>
          <p:cNvPr id="151" name="Rounded Rectangle 150"/>
          <p:cNvSpPr/>
          <p:nvPr/>
        </p:nvSpPr>
        <p:spPr>
          <a:xfrm>
            <a:off x="3399666" y="3913375"/>
            <a:ext cx="1437480" cy="324000"/>
          </a:xfrm>
          <a:prstGeom prst="roundRect">
            <a:avLst/>
          </a:prstGeom>
          <a:solidFill>
            <a:srgbClr val="29475F"/>
          </a:solidFill>
          <a:ln w="6350">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sz="1000" dirty="0"/>
              <a:t>Management &amp;</a:t>
            </a:r>
          </a:p>
          <a:p>
            <a:pPr algn="ctr"/>
            <a:r>
              <a:rPr lang="en-US" sz="1000" dirty="0"/>
              <a:t>Governance Diagnostic</a:t>
            </a:r>
          </a:p>
        </p:txBody>
      </p:sp>
      <p:sp>
        <p:nvSpPr>
          <p:cNvPr id="37" name="Rounded Rectangle 36"/>
          <p:cNvSpPr/>
          <p:nvPr/>
        </p:nvSpPr>
        <p:spPr>
          <a:xfrm>
            <a:off x="4980125" y="3538511"/>
            <a:ext cx="1437480" cy="324000"/>
          </a:xfrm>
          <a:prstGeom prst="roundRect">
            <a:avLst/>
          </a:prstGeom>
          <a:solidFill>
            <a:srgbClr val="29475F"/>
          </a:solidFill>
          <a:ln w="6350">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sz="1000" dirty="0"/>
              <a:t>Assess IT Capabilities</a:t>
            </a:r>
          </a:p>
        </p:txBody>
      </p:sp>
    </p:spTree>
    <p:extLst>
      <p:ext uri="{BB962C8B-B14F-4D97-AF65-F5344CB8AC3E}">
        <p14:creationId xmlns:p14="http://schemas.microsoft.com/office/powerpoint/2010/main" val="68484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Customize Info-Tech’s templates with the activities in this blueprint </a:t>
            </a:r>
          </a:p>
        </p:txBody>
      </p:sp>
      <p:sp>
        <p:nvSpPr>
          <p:cNvPr id="3" name="TextBox 2"/>
          <p:cNvSpPr txBox="1"/>
          <p:nvPr/>
        </p:nvSpPr>
        <p:spPr>
          <a:xfrm>
            <a:off x="257174" y="1181100"/>
            <a:ext cx="8620124" cy="369332"/>
          </a:xfrm>
          <a:prstGeom prst="rect">
            <a:avLst/>
          </a:prstGeom>
        </p:spPr>
        <p:txBody>
          <a:bodyPr wrap="square" rtlCol="0">
            <a:spAutoFit/>
          </a:bodyPr>
          <a:lstStyle/>
          <a:p>
            <a:pPr algn="ctr"/>
            <a:r>
              <a:rPr lang="en-CA" b="1" dirty="0"/>
              <a:t>Time is your most valuable asset. Let Info-Tech start you off running.</a:t>
            </a:r>
          </a:p>
        </p:txBody>
      </p:sp>
      <p:sp>
        <p:nvSpPr>
          <p:cNvPr id="5" name="TextBox 4"/>
          <p:cNvSpPr txBox="1"/>
          <p:nvPr/>
        </p:nvSpPr>
        <p:spPr>
          <a:xfrm>
            <a:off x="645434" y="1702353"/>
            <a:ext cx="7843603" cy="1200329"/>
          </a:xfrm>
          <a:prstGeom prst="rect">
            <a:avLst/>
          </a:prstGeom>
          <a:ln w="28575">
            <a:solidFill>
              <a:schemeClr val="accent2"/>
            </a:solidFill>
            <a:prstDash val="sysDash"/>
          </a:ln>
        </p:spPr>
        <p:txBody>
          <a:bodyPr wrap="square" rtlCol="0">
            <a:spAutoFit/>
          </a:bodyPr>
          <a:lstStyle/>
          <a:p>
            <a:pPr algn="ctr"/>
            <a:r>
              <a:rPr lang="en-CA" dirty="0">
                <a:solidFill>
                  <a:schemeClr val="accent1"/>
                </a:solidFill>
              </a:rPr>
              <a:t>Reap early value by using the </a:t>
            </a:r>
            <a:r>
              <a:rPr lang="en-CA" i="1" dirty="0">
                <a:solidFill>
                  <a:schemeClr val="accent1"/>
                </a:solidFill>
              </a:rPr>
              <a:t>Executive Presentation Template </a:t>
            </a:r>
            <a:r>
              <a:rPr lang="en-CA" dirty="0">
                <a:solidFill>
                  <a:schemeClr val="accent1"/>
                </a:solidFill>
              </a:rPr>
              <a:t>and </a:t>
            </a:r>
            <a:r>
              <a:rPr lang="en-CA" i="1" dirty="0">
                <a:solidFill>
                  <a:schemeClr val="accent1"/>
                </a:solidFill>
              </a:rPr>
              <a:t>IT Strategy Template. </a:t>
            </a:r>
            <a:r>
              <a:rPr lang="en-CA" dirty="0">
                <a:solidFill>
                  <a:schemeClr val="accent1"/>
                </a:solidFill>
              </a:rPr>
              <a:t>Document the content created by your team as they work through the blueprint. Activity slide outputs that can be documented in the templates are denoted in the top-right corner with the following symbols:</a:t>
            </a:r>
          </a:p>
        </p:txBody>
      </p:sp>
      <p:sp>
        <p:nvSpPr>
          <p:cNvPr id="9" name="Rectangle 8">
            <a:hlinkClick r:id="rId2"/>
          </p:cNvPr>
          <p:cNvSpPr/>
          <p:nvPr/>
        </p:nvSpPr>
        <p:spPr>
          <a:xfrm>
            <a:off x="2074424" y="3262171"/>
            <a:ext cx="1286132" cy="7908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Executive Presentation Template</a:t>
            </a:r>
            <a:endParaRPr lang="en-CA" sz="1400" dirty="0"/>
          </a:p>
        </p:txBody>
      </p:sp>
      <p:sp>
        <p:nvSpPr>
          <p:cNvPr id="12" name="Rectangle 11">
            <a:hlinkClick r:id="rId3"/>
          </p:cNvPr>
          <p:cNvSpPr/>
          <p:nvPr/>
        </p:nvSpPr>
        <p:spPr>
          <a:xfrm>
            <a:off x="5799364" y="3262171"/>
            <a:ext cx="1286132" cy="7908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IT </a:t>
            </a:r>
          </a:p>
          <a:p>
            <a:pPr algn="ctr"/>
            <a:r>
              <a:rPr lang="en-US" sz="1400" dirty="0"/>
              <a:t>Strategy </a:t>
            </a:r>
          </a:p>
          <a:p>
            <a:pPr algn="ctr"/>
            <a:r>
              <a:rPr lang="en-US" sz="1400" dirty="0"/>
              <a:t>Template</a:t>
            </a:r>
            <a:endParaRPr lang="en-CA" sz="1400" dirty="0"/>
          </a:p>
        </p:txBody>
      </p:sp>
      <p:sp>
        <p:nvSpPr>
          <p:cNvPr id="10" name="TextBox 9"/>
          <p:cNvSpPr txBox="1"/>
          <p:nvPr/>
        </p:nvSpPr>
        <p:spPr>
          <a:xfrm>
            <a:off x="1242033" y="4276588"/>
            <a:ext cx="3170921" cy="1815882"/>
          </a:xfrm>
          <a:prstGeom prst="rect">
            <a:avLst/>
          </a:prstGeom>
        </p:spPr>
        <p:txBody>
          <a:bodyPr wrap="square" rtlCol="0">
            <a:spAutoFit/>
          </a:bodyPr>
          <a:lstStyle/>
          <a:p>
            <a:pPr algn="ctr"/>
            <a:r>
              <a:rPr lang="en-US" sz="1400" dirty="0"/>
              <a:t>When you see this symbol, the corresponding activity can be documented into the </a:t>
            </a:r>
            <a:r>
              <a:rPr lang="en-US" sz="1400" i="1" dirty="0">
                <a:hlinkClick r:id="rId2"/>
              </a:rPr>
              <a:t>Executive Presentation Template</a:t>
            </a:r>
            <a:r>
              <a:rPr lang="en-US" sz="1400" dirty="0"/>
              <a:t>. </a:t>
            </a:r>
          </a:p>
          <a:p>
            <a:pPr algn="ctr"/>
            <a:endParaRPr lang="en-US" sz="1400" dirty="0"/>
          </a:p>
          <a:p>
            <a:pPr algn="ctr"/>
            <a:r>
              <a:rPr lang="en-US" sz="1400" dirty="0"/>
              <a:t>This goal of this template is to create a presentation of the IT strategy for  executives. </a:t>
            </a:r>
            <a:endParaRPr lang="en-CA" sz="1400" dirty="0"/>
          </a:p>
        </p:txBody>
      </p:sp>
      <p:sp>
        <p:nvSpPr>
          <p:cNvPr id="13" name="TextBox 12"/>
          <p:cNvSpPr txBox="1"/>
          <p:nvPr/>
        </p:nvSpPr>
        <p:spPr>
          <a:xfrm>
            <a:off x="4731047" y="4276588"/>
            <a:ext cx="3422766" cy="2031325"/>
          </a:xfrm>
          <a:prstGeom prst="rect">
            <a:avLst/>
          </a:prstGeom>
        </p:spPr>
        <p:txBody>
          <a:bodyPr wrap="square" rtlCol="0">
            <a:spAutoFit/>
          </a:bodyPr>
          <a:lstStyle/>
          <a:p>
            <a:pPr algn="ctr"/>
            <a:r>
              <a:rPr lang="en-US" sz="1400" dirty="0"/>
              <a:t>When you see this symbol, the corresponding activity can be documented into the </a:t>
            </a:r>
            <a:r>
              <a:rPr lang="en-US" sz="1400" i="1" dirty="0">
                <a:hlinkClick r:id="rId3"/>
              </a:rPr>
              <a:t>IT Strategy Template</a:t>
            </a:r>
            <a:r>
              <a:rPr lang="en-US" sz="1400" dirty="0"/>
              <a:t>.</a:t>
            </a:r>
          </a:p>
          <a:p>
            <a:pPr algn="ctr"/>
            <a:endParaRPr lang="en-US" sz="1400" dirty="0"/>
          </a:p>
          <a:p>
            <a:pPr algn="ctr"/>
            <a:r>
              <a:rPr lang="en-US" sz="1400" dirty="0"/>
              <a:t>The goal for this template is to create a detailed presentation of the entire IT strategy. The audience is both IT and the organization.  </a:t>
            </a:r>
            <a:endParaRPr lang="en-CA" sz="1400" dirty="0"/>
          </a:p>
        </p:txBody>
      </p:sp>
    </p:spTree>
    <p:extLst>
      <p:ext uri="{BB962C8B-B14F-4D97-AF65-F5344CB8AC3E}">
        <p14:creationId xmlns:p14="http://schemas.microsoft.com/office/powerpoint/2010/main" val="25109681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Use the following metrics to gauge IT strategy success</a:t>
            </a:r>
          </a:p>
        </p:txBody>
      </p:sp>
      <p:graphicFrame>
        <p:nvGraphicFramePr>
          <p:cNvPr id="3" name="Table 5"/>
          <p:cNvGraphicFramePr>
            <a:graphicFrameLocks noGrp="1"/>
          </p:cNvGraphicFramePr>
          <p:nvPr>
            <p:extLst>
              <p:ext uri="{D42A27DB-BD31-4B8C-83A1-F6EECF244321}">
                <p14:modId xmlns:p14="http://schemas.microsoft.com/office/powerpoint/2010/main" val="2344675438"/>
              </p:ext>
            </p:extLst>
          </p:nvPr>
        </p:nvGraphicFramePr>
        <p:xfrm>
          <a:off x="257174" y="1573020"/>
          <a:ext cx="8620125" cy="3431466"/>
        </p:xfrm>
        <a:graphic>
          <a:graphicData uri="http://schemas.openxmlformats.org/drawingml/2006/table">
            <a:tbl>
              <a:tblPr firstRow="1" bandRow="1">
                <a:tableStyleId>{5C22544A-7EE6-4342-B048-85BDC9FD1C3A}</a:tableStyleId>
              </a:tblPr>
              <a:tblGrid>
                <a:gridCol w="2615118">
                  <a:extLst>
                    <a:ext uri="{9D8B030D-6E8A-4147-A177-3AD203B41FA5}">
                      <a16:colId xmlns:a16="http://schemas.microsoft.com/office/drawing/2014/main" val="20000"/>
                    </a:ext>
                  </a:extLst>
                </a:gridCol>
                <a:gridCol w="6005007">
                  <a:extLst>
                    <a:ext uri="{9D8B030D-6E8A-4147-A177-3AD203B41FA5}">
                      <a16:colId xmlns:a16="http://schemas.microsoft.com/office/drawing/2014/main" val="20001"/>
                    </a:ext>
                  </a:extLst>
                </a:gridCol>
              </a:tblGrid>
              <a:tr h="529277">
                <a:tc>
                  <a:txBody>
                    <a:bodyPr/>
                    <a:lstStyle/>
                    <a:p>
                      <a:r>
                        <a:rPr lang="en-CA" dirty="0"/>
                        <a:t>Goal of an</a:t>
                      </a:r>
                      <a:r>
                        <a:rPr lang="en-CA" baseline="0" dirty="0"/>
                        <a:t> </a:t>
                      </a:r>
                      <a:r>
                        <a:rPr lang="en-CA" dirty="0"/>
                        <a:t>IT Strategy</a:t>
                      </a:r>
                    </a:p>
                  </a:txBody>
                  <a:tcPr/>
                </a:tc>
                <a:tc>
                  <a:txBody>
                    <a:bodyPr/>
                    <a:lstStyle/>
                    <a:p>
                      <a:r>
                        <a:rPr lang="en-CA" dirty="0"/>
                        <a:t>Key Metric</a:t>
                      </a:r>
                    </a:p>
                  </a:txBody>
                  <a:tcPr/>
                </a:tc>
                <a:extLst>
                  <a:ext uri="{0D108BD9-81ED-4DB2-BD59-A6C34878D82A}">
                    <a16:rowId xmlns:a16="http://schemas.microsoft.com/office/drawing/2014/main" val="10000"/>
                  </a:ext>
                </a:extLst>
              </a:tr>
              <a:tr h="1247100">
                <a:tc>
                  <a:txBody>
                    <a:bodyPr/>
                    <a:lstStyle/>
                    <a:p>
                      <a:r>
                        <a:rPr lang="en-CA" sz="1200" baseline="0" dirty="0"/>
                        <a:t>The IT strategy is built to support the organization.</a:t>
                      </a:r>
                      <a:endParaRPr lang="en-CA" sz="1200" dirty="0"/>
                    </a:p>
                  </a:txBody>
                  <a:tcPr>
                    <a:solidFill>
                      <a:srgbClr val="F2F2F2"/>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baseline="0" dirty="0"/>
                        <a:t>Improvements in </a:t>
                      </a:r>
                      <a:r>
                        <a:rPr lang="en-CA" sz="1200" dirty="0"/>
                        <a:t>stakeholder satisfaction survey feedback </a:t>
                      </a:r>
                      <a:r>
                        <a:rPr lang="en-CA" sz="1200" baseline="0" dirty="0"/>
                        <a:t>after IT strategy development</a:t>
                      </a:r>
                      <a:r>
                        <a:rPr lang="en-CA" sz="1200" dirty="0"/>
                        <a:t>. </a:t>
                      </a:r>
                    </a:p>
                    <a:p>
                      <a:pPr marL="285750" indent="-285750">
                        <a:buFont typeface="Arial" panose="020B0604020202020204" pitchFamily="34" charset="0"/>
                        <a:buChar char="•"/>
                      </a:pPr>
                      <a:r>
                        <a:rPr lang="en-CA" sz="1200" dirty="0"/>
                        <a:t>Percentage of organizational goals for</a:t>
                      </a:r>
                      <a:r>
                        <a:rPr lang="en-CA" sz="1200" baseline="0" dirty="0"/>
                        <a:t> which support can be traced to the initiative level</a:t>
                      </a:r>
                      <a:r>
                        <a:rPr lang="en-CA" sz="1200" dirty="0"/>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a:t>Percentage of key IT initiatives that have their budgets justified and supported as a result of the strategy. </a:t>
                      </a:r>
                      <a:endParaRPr lang="en-CA" sz="1200" baseline="0" dirty="0"/>
                    </a:p>
                  </a:txBody>
                  <a:tcPr>
                    <a:solidFill>
                      <a:srgbClr val="F2F2F2"/>
                    </a:solidFill>
                  </a:tcPr>
                </a:tc>
                <a:extLst>
                  <a:ext uri="{0D108BD9-81ED-4DB2-BD59-A6C34878D82A}">
                    <a16:rowId xmlns:a16="http://schemas.microsoft.com/office/drawing/2014/main" val="10001"/>
                  </a:ext>
                </a:extLst>
              </a:tr>
              <a:tr h="730013">
                <a:tc>
                  <a:txBody>
                    <a:bodyPr/>
                    <a:lstStyle/>
                    <a:p>
                      <a:r>
                        <a:rPr lang="en-CA" sz="1200" dirty="0"/>
                        <a:t>The</a:t>
                      </a:r>
                      <a:r>
                        <a:rPr lang="en-CA" sz="1200" baseline="0" dirty="0"/>
                        <a:t> IT strategy provides the IT organization with an understanding of its shortcomings.</a:t>
                      </a:r>
                      <a:endParaRPr lang="en-CA" sz="1200" dirty="0"/>
                    </a:p>
                  </a:txBody>
                  <a:tcPr>
                    <a:solidFill>
                      <a:srgbClr val="F2F2F2"/>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dirty="0"/>
                        <a:t>Number of new roles</a:t>
                      </a:r>
                      <a:r>
                        <a:rPr lang="en-CA" sz="1200" baseline="0" dirty="0"/>
                        <a:t>, processes, and sourcing options identified by developing the IT strategy.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baseline="0" dirty="0"/>
                        <a:t>Number of IT capabilities that are redesigned, enhanced, and removed.  </a:t>
                      </a:r>
                      <a:endParaRPr lang="en-CA" sz="1200" dirty="0"/>
                    </a:p>
                  </a:txBody>
                  <a:tcPr>
                    <a:solidFill>
                      <a:srgbClr val="F2F2F2"/>
                    </a:solidFill>
                  </a:tcPr>
                </a:tc>
                <a:extLst>
                  <a:ext uri="{0D108BD9-81ED-4DB2-BD59-A6C34878D82A}">
                    <a16:rowId xmlns:a16="http://schemas.microsoft.com/office/drawing/2014/main" val="10002"/>
                  </a:ext>
                </a:extLst>
              </a:tr>
              <a:tr h="925076">
                <a:tc>
                  <a:txBody>
                    <a:bodyPr/>
                    <a:lstStyle/>
                    <a:p>
                      <a:r>
                        <a:rPr lang="en-CA" sz="1200" dirty="0"/>
                        <a:t>There is an awareness of the IT strategy in the organization and a clear assignment of accountability for its</a:t>
                      </a:r>
                      <a:r>
                        <a:rPr lang="en-CA" sz="1200" baseline="0" dirty="0"/>
                        <a:t> execution. </a:t>
                      </a:r>
                      <a:endParaRPr lang="en-CA" sz="1200" dirty="0"/>
                    </a:p>
                  </a:txBody>
                  <a:tcPr>
                    <a:solidFill>
                      <a:srgbClr val="F2F2F2"/>
                    </a:solidFill>
                  </a:tcPr>
                </a:tc>
                <a:tc>
                  <a:txBody>
                    <a:bodyPr/>
                    <a:lstStyle/>
                    <a:p>
                      <a:pPr marL="285750" indent="-285750">
                        <a:buFont typeface="Arial" panose="020B0604020202020204" pitchFamily="34" charset="0"/>
                        <a:buChar char="•"/>
                      </a:pPr>
                      <a:r>
                        <a:rPr lang="en-CA" sz="1200" dirty="0"/>
                        <a:t>Percentage of IT strategy components that are integrated as part of staff performance goals.</a:t>
                      </a:r>
                    </a:p>
                    <a:p>
                      <a:pPr marL="285750" indent="-285750">
                        <a:buFont typeface="Arial" panose="020B0604020202020204" pitchFamily="34" charset="0"/>
                        <a:buChar char="•"/>
                      </a:pPr>
                      <a:r>
                        <a:rPr lang="en-CA" sz="1200" dirty="0"/>
                        <a:t>Number</a:t>
                      </a:r>
                      <a:r>
                        <a:rPr lang="en-CA" sz="1200" baseline="0" dirty="0"/>
                        <a:t> of times the IT strategy is examined for refresh during its time horizon. </a:t>
                      </a:r>
                      <a:endParaRPr lang="en-CA" sz="1200" dirty="0"/>
                    </a:p>
                    <a:p>
                      <a:pPr marL="285750" indent="-285750">
                        <a:buFont typeface="Arial" panose="020B0604020202020204" pitchFamily="34" charset="0"/>
                        <a:buChar char="•"/>
                      </a:pPr>
                      <a:r>
                        <a:rPr lang="en-CA" sz="1200" dirty="0"/>
                        <a:t>Percentage of IT initiatives with clear accountability assigned. </a:t>
                      </a:r>
                    </a:p>
                  </a:txBody>
                  <a:tcPr>
                    <a:solidFill>
                      <a:srgbClr val="F2F2F2"/>
                    </a:solidFill>
                  </a:tcPr>
                </a:tc>
                <a:extLst>
                  <a:ext uri="{0D108BD9-81ED-4DB2-BD59-A6C34878D82A}">
                    <a16:rowId xmlns:a16="http://schemas.microsoft.com/office/drawing/2014/main" val="10005"/>
                  </a:ext>
                </a:extLst>
              </a:tr>
            </a:tbl>
          </a:graphicData>
        </a:graphic>
      </p:graphicFrame>
      <p:sp>
        <p:nvSpPr>
          <p:cNvPr id="4" name="TextBox 3"/>
          <p:cNvSpPr txBox="1"/>
          <p:nvPr/>
        </p:nvSpPr>
        <p:spPr>
          <a:xfrm>
            <a:off x="257174" y="5161869"/>
            <a:ext cx="8620125" cy="369332"/>
          </a:xfrm>
          <a:prstGeom prst="rect">
            <a:avLst/>
          </a:prstGeom>
        </p:spPr>
        <p:txBody>
          <a:bodyPr wrap="square" rtlCol="0">
            <a:spAutoFit/>
          </a:bodyPr>
          <a:lstStyle/>
          <a:p>
            <a:pPr algn="ctr"/>
            <a:r>
              <a:rPr lang="en-US" b="1" dirty="0"/>
              <a:t>Start tracking these metrics now to see how well you’ve improved later.</a:t>
            </a:r>
          </a:p>
        </p:txBody>
      </p:sp>
      <p:sp>
        <p:nvSpPr>
          <p:cNvPr id="5" name="TextBox 4"/>
          <p:cNvSpPr txBox="1"/>
          <p:nvPr/>
        </p:nvSpPr>
        <p:spPr>
          <a:xfrm>
            <a:off x="7117492" y="6112866"/>
            <a:ext cx="2052340" cy="246221"/>
          </a:xfrm>
          <a:prstGeom prst="rect">
            <a:avLst/>
          </a:prstGeom>
        </p:spPr>
        <p:txBody>
          <a:bodyPr wrap="square" rtlCol="0">
            <a:spAutoFit/>
          </a:bodyPr>
          <a:lstStyle/>
          <a:p>
            <a:r>
              <a:rPr lang="en-US" sz="1000" dirty="0"/>
              <a:t>Source: ISACA, 2012</a:t>
            </a:r>
          </a:p>
        </p:txBody>
      </p:sp>
    </p:spTree>
    <p:extLst>
      <p:ext uri="{BB962C8B-B14F-4D97-AF65-F5344CB8AC3E}">
        <p14:creationId xmlns:p14="http://schemas.microsoft.com/office/powerpoint/2010/main" val="3752891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8" name="TextBox 7"/>
          <p:cNvSpPr txBox="1"/>
          <p:nvPr/>
        </p:nvSpPr>
        <p:spPr>
          <a:xfrm>
            <a:off x="1067040" y="1781261"/>
            <a:ext cx="6960678" cy="3416320"/>
          </a:xfrm>
          <a:prstGeom prst="rect">
            <a:avLst/>
          </a:prstGeom>
        </p:spPr>
        <p:txBody>
          <a:bodyPr wrap="square" rtlCol="0">
            <a:spAutoFit/>
          </a:bodyPr>
          <a:lstStyle/>
          <a:p>
            <a:pPr>
              <a:spcAft>
                <a:spcPts val="500"/>
              </a:spcAft>
            </a:pPr>
            <a:r>
              <a:rPr lang="en-CA" i="1" dirty="0">
                <a:solidFill>
                  <a:schemeClr val="bg1"/>
                </a:solidFill>
                <a:latin typeface="+mj-lt"/>
              </a:rPr>
              <a:t>Technology is playing a critical role in manufacturing today.  The digitization process will potentially affect the way products are designed, created, monitored, and serviced. Generative design tools will allow engineers to iterate through thousands of possible combinations for new product designs. Additive manufacturing, 3D printing, analytics, and wireless connectivity will enable machine-to-machine communications. IoT sensors in the factory will monitor equipment utilization and drastically reduce downtime, and new smarter and less expensive robots will increase automation and interaction with humans. The alignment of IT in this process is fundamental to realize the potential that new technologies can bring to the industry.</a:t>
            </a:r>
            <a:endParaRPr lang="en-CA" i="1" dirty="0">
              <a:solidFill>
                <a:srgbClr val="FFFFFF"/>
              </a:solidFill>
              <a:latin typeface="Georgia"/>
            </a:endParaRPr>
          </a:p>
        </p:txBody>
      </p:sp>
      <p:sp>
        <p:nvSpPr>
          <p:cNvPr id="9" name="TextBox 8"/>
          <p:cNvSpPr txBox="1"/>
          <p:nvPr/>
        </p:nvSpPr>
        <p:spPr>
          <a:xfrm>
            <a:off x="3841797" y="5520063"/>
            <a:ext cx="4460917" cy="738664"/>
          </a:xfrm>
          <a:prstGeom prst="rect">
            <a:avLst/>
          </a:prstGeom>
        </p:spPr>
        <p:txBody>
          <a:bodyPr wrap="square" rtlCol="0">
            <a:spAutoFit/>
          </a:bodyPr>
          <a:lstStyle/>
          <a:p>
            <a:pPr algn="r"/>
            <a:r>
              <a:rPr lang="en-CA" sz="1400" b="1" dirty="0">
                <a:solidFill>
                  <a:srgbClr val="FFFFFF"/>
                </a:solidFill>
              </a:rPr>
              <a:t>Roberto Eberhardt, </a:t>
            </a:r>
          </a:p>
          <a:p>
            <a:pPr algn="r"/>
            <a:r>
              <a:rPr lang="en-CA" sz="1400" dirty="0">
                <a:solidFill>
                  <a:srgbClr val="FFFFFF"/>
                </a:solidFill>
              </a:rPr>
              <a:t>Principal Research Analyst, Industry</a:t>
            </a:r>
            <a:br>
              <a:rPr lang="en-CA" sz="1400" dirty="0">
                <a:solidFill>
                  <a:srgbClr val="FFFFFF"/>
                </a:solidFill>
              </a:rPr>
            </a:br>
            <a:r>
              <a:rPr lang="en-CA" sz="1400" dirty="0">
                <a:solidFill>
                  <a:srgbClr val="FFFFFF"/>
                </a:solidFill>
              </a:rPr>
              <a:t>Info-Tech Research Group</a:t>
            </a: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rgbClr val="FFFFFF"/>
                </a:solidFill>
              </a:rPr>
              <a:t>ANALYST PERSPECTIVE </a:t>
            </a:r>
          </a:p>
        </p:txBody>
      </p:sp>
      <p:pic>
        <p:nvPicPr>
          <p:cNvPr id="7" name="Picture 108">
            <a:extLst>
              <a:ext uri="{FF2B5EF4-FFF2-40B4-BE49-F238E27FC236}">
                <a16:creationId xmlns:a16="http://schemas.microsoft.com/office/drawing/2014/main" id="{35BFA811-7C19-463E-9908-53126C0A6889}"/>
              </a:ext>
            </a:extLst>
          </p:cNvPr>
          <p:cNvPicPr>
            <a:picLocks noChangeAspect="1"/>
          </p:cNvPicPr>
          <p:nvPr/>
        </p:nvPicPr>
        <p:blipFill>
          <a:blip r:embed="rId2"/>
          <a:stretch>
            <a:fillRect/>
          </a:stretch>
        </p:blipFill>
        <p:spPr>
          <a:xfrm>
            <a:off x="373621" y="1621314"/>
            <a:ext cx="693419" cy="501622"/>
          </a:xfrm>
          <a:prstGeom prst="rect">
            <a:avLst/>
          </a:prstGeom>
        </p:spPr>
      </p:pic>
      <p:pic>
        <p:nvPicPr>
          <p:cNvPr id="10" name="Picture 109">
            <a:extLst>
              <a:ext uri="{FF2B5EF4-FFF2-40B4-BE49-F238E27FC236}">
                <a16:creationId xmlns:a16="http://schemas.microsoft.com/office/drawing/2014/main" id="{C97B905F-C7E1-4849-9D07-85864E502F8A}"/>
              </a:ext>
            </a:extLst>
          </p:cNvPr>
          <p:cNvPicPr>
            <a:picLocks noChangeAspect="1"/>
          </p:cNvPicPr>
          <p:nvPr/>
        </p:nvPicPr>
        <p:blipFill>
          <a:blip r:embed="rId3"/>
          <a:stretch>
            <a:fillRect/>
          </a:stretch>
        </p:blipFill>
        <p:spPr>
          <a:xfrm>
            <a:off x="7690343" y="4741817"/>
            <a:ext cx="674751" cy="615711"/>
          </a:xfrm>
          <a:prstGeom prst="rect">
            <a:avLst/>
          </a:prstGeom>
        </p:spPr>
      </p:pic>
    </p:spTree>
    <p:extLst>
      <p:ext uri="{BB962C8B-B14F-4D97-AF65-F5344CB8AC3E}">
        <p14:creationId xmlns:p14="http://schemas.microsoft.com/office/powerpoint/2010/main" val="25111698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Use the following metrics to calculate the monetary value generated from developing your IT strategy</a:t>
            </a:r>
          </a:p>
        </p:txBody>
      </p:sp>
      <p:sp>
        <p:nvSpPr>
          <p:cNvPr id="4" name="TextBox 3"/>
          <p:cNvSpPr txBox="1"/>
          <p:nvPr/>
        </p:nvSpPr>
        <p:spPr>
          <a:xfrm>
            <a:off x="257174" y="4685000"/>
            <a:ext cx="8620125" cy="369332"/>
          </a:xfrm>
          <a:prstGeom prst="rect">
            <a:avLst/>
          </a:prstGeom>
        </p:spPr>
        <p:txBody>
          <a:bodyPr wrap="square" rtlCol="0">
            <a:spAutoFit/>
          </a:bodyPr>
          <a:lstStyle/>
          <a:p>
            <a:pPr algn="ctr"/>
            <a:r>
              <a:rPr lang="en-US" b="1" dirty="0"/>
              <a:t>Start tracking these metrics now to see how well you’ve improved later.</a:t>
            </a:r>
          </a:p>
        </p:txBody>
      </p:sp>
      <p:sp>
        <p:nvSpPr>
          <p:cNvPr id="5" name="TextBox 4"/>
          <p:cNvSpPr txBox="1"/>
          <p:nvPr/>
        </p:nvSpPr>
        <p:spPr>
          <a:xfrm>
            <a:off x="7142204" y="6112866"/>
            <a:ext cx="2027627" cy="246221"/>
          </a:xfrm>
          <a:prstGeom prst="rect">
            <a:avLst/>
          </a:prstGeom>
        </p:spPr>
        <p:txBody>
          <a:bodyPr wrap="square" rtlCol="0">
            <a:spAutoFit/>
          </a:bodyPr>
          <a:lstStyle/>
          <a:p>
            <a:r>
              <a:rPr lang="en-US" sz="1000" dirty="0"/>
              <a:t>Source: ISACA, 2012</a:t>
            </a:r>
          </a:p>
        </p:txBody>
      </p:sp>
      <p:sp>
        <p:nvSpPr>
          <p:cNvPr id="6" name="TextBox 5"/>
          <p:cNvSpPr txBox="1"/>
          <p:nvPr/>
        </p:nvSpPr>
        <p:spPr>
          <a:xfrm>
            <a:off x="638330" y="2253565"/>
            <a:ext cx="7857811" cy="2431435"/>
          </a:xfrm>
          <a:prstGeom prst="rect">
            <a:avLst/>
          </a:prstGeom>
        </p:spPr>
        <p:txBody>
          <a:bodyPr wrap="square" rtlCol="0">
            <a:spAutoFit/>
          </a:bodyPr>
          <a:lstStyle/>
          <a:p>
            <a:r>
              <a:rPr lang="en-US" sz="1600" b="1" i="1" dirty="0"/>
              <a:t>Monetary Gain = </a:t>
            </a:r>
            <a:r>
              <a:rPr lang="en-US" sz="1600" dirty="0"/>
              <a:t>(# of IT initiatives cancelled * the budget for each cancelled initiative) + (# of new IT initiatives added * the budget for each added IT initiative) </a:t>
            </a:r>
          </a:p>
          <a:p>
            <a:endParaRPr lang="en-US" b="1" i="1" dirty="0"/>
          </a:p>
          <a:p>
            <a:r>
              <a:rPr lang="en-US" sz="1600" b="1" i="1" dirty="0"/>
              <a:t>Headcount Gain = </a:t>
            </a:r>
            <a:r>
              <a:rPr lang="en-US" sz="1600" dirty="0"/>
              <a:t>(# of employees increased as a result of IT strategy)</a:t>
            </a:r>
          </a:p>
          <a:p>
            <a:endParaRPr lang="en-US" dirty="0"/>
          </a:p>
          <a:p>
            <a:r>
              <a:rPr lang="en-US" sz="1600" b="1" i="1" dirty="0"/>
              <a:t>IT Cost Reduction Improvement </a:t>
            </a:r>
            <a:r>
              <a:rPr lang="en-US" sz="1600" dirty="0"/>
              <a:t>= (IT’s % of total budget reduced – organization’s budget reduction benchmark)</a:t>
            </a:r>
          </a:p>
          <a:p>
            <a:endParaRPr lang="en-US" dirty="0"/>
          </a:p>
          <a:p>
            <a:endParaRPr lang="en-CA" dirty="0"/>
          </a:p>
        </p:txBody>
      </p:sp>
    </p:spTree>
    <p:extLst>
      <p:ext uri="{BB962C8B-B14F-4D97-AF65-F5344CB8AC3E}">
        <p14:creationId xmlns:p14="http://schemas.microsoft.com/office/powerpoint/2010/main" val="12305733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p:nvPr/>
        </p:nvSpPr>
        <p:spPr>
          <a:xfrm>
            <a:off x="-4945" y="1917906"/>
            <a:ext cx="9144001" cy="4633365"/>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CA" sz="1200" dirty="0">
              <a:latin typeface="+mj-lt"/>
            </a:endParaRPr>
          </a:p>
        </p:txBody>
      </p:sp>
      <p:sp>
        <p:nvSpPr>
          <p:cNvPr id="4" name="TextBox 3"/>
          <p:cNvSpPr txBox="1"/>
          <p:nvPr/>
        </p:nvSpPr>
        <p:spPr>
          <a:xfrm>
            <a:off x="120770" y="1999020"/>
            <a:ext cx="2918521" cy="4539704"/>
          </a:xfrm>
          <a:prstGeom prst="rect">
            <a:avLst/>
          </a:prstGeom>
        </p:spPr>
        <p:txBody>
          <a:bodyPr wrap="square" rtlCol="0">
            <a:spAutoFit/>
          </a:bodyPr>
          <a:lstStyle/>
          <a:p>
            <a:pPr>
              <a:spcAft>
                <a:spcPts val="600"/>
              </a:spcAft>
            </a:pPr>
            <a:r>
              <a:rPr lang="en-US" sz="1200" b="1" dirty="0">
                <a:solidFill>
                  <a:schemeClr val="bg1"/>
                </a:solidFill>
              </a:rPr>
              <a:t>A Canadian pet food company adapts to a fast-paced world through a digital strategy.</a:t>
            </a:r>
          </a:p>
          <a:p>
            <a:pPr>
              <a:spcAft>
                <a:spcPts val="600"/>
              </a:spcAft>
            </a:pPr>
            <a:r>
              <a:rPr lang="en-US" sz="1200" b="1" dirty="0">
                <a:solidFill>
                  <a:schemeClr val="bg1"/>
                </a:solidFill>
              </a:rPr>
              <a:t>BACKGROUND</a:t>
            </a:r>
            <a:endParaRPr lang="en-CA" sz="1200" b="1" dirty="0">
              <a:solidFill>
                <a:schemeClr val="bg1"/>
              </a:solidFill>
            </a:endParaRPr>
          </a:p>
          <a:p>
            <a:pPr>
              <a:spcAft>
                <a:spcPts val="600"/>
              </a:spcAft>
            </a:pPr>
            <a:r>
              <a:rPr lang="en-US" sz="1200" dirty="0">
                <a:solidFill>
                  <a:schemeClr val="bg1"/>
                </a:solidFill>
              </a:rPr>
              <a:t>A pet manufacturer took on the challenge to digitally enhance its processes, integrate disparate systems, and come up with a strategy to consolidate information for mission critical information.</a:t>
            </a:r>
          </a:p>
          <a:p>
            <a:pPr>
              <a:spcAft>
                <a:spcPts val="600"/>
              </a:spcAft>
            </a:pPr>
            <a:r>
              <a:rPr lang="en-US" sz="1200" dirty="0">
                <a:solidFill>
                  <a:schemeClr val="bg1"/>
                </a:solidFill>
              </a:rPr>
              <a:t>The company assessed the maturity of major digital capabilities to determine the current state: online, mobile, social, infrastructure and assets, and organization</a:t>
            </a:r>
            <a:r>
              <a:rPr lang="en-CA" sz="1200" dirty="0">
                <a:solidFill>
                  <a:schemeClr val="bg1"/>
                </a:solidFill>
              </a:rPr>
              <a:t>.</a:t>
            </a:r>
          </a:p>
          <a:p>
            <a:pPr>
              <a:spcAft>
                <a:spcPts val="600"/>
              </a:spcAft>
            </a:pPr>
            <a:r>
              <a:rPr lang="en-US" sz="1200" dirty="0">
                <a:solidFill>
                  <a:schemeClr val="bg1"/>
                </a:solidFill>
              </a:rPr>
              <a:t>The organization had grown rapidly over the past couple of years, but the IT infrastructure had not kept up with the growth.</a:t>
            </a:r>
          </a:p>
          <a:p>
            <a:pPr>
              <a:spcAft>
                <a:spcPts val="600"/>
              </a:spcAft>
            </a:pPr>
            <a:r>
              <a:rPr lang="en-US" sz="1200" dirty="0">
                <a:solidFill>
                  <a:schemeClr val="bg1"/>
                </a:solidFill>
              </a:rPr>
              <a:t>A complete review of all IT capabilities was required to remain a leader in the industry.</a:t>
            </a:r>
          </a:p>
        </p:txBody>
      </p:sp>
      <p:grpSp>
        <p:nvGrpSpPr>
          <p:cNvPr id="12" name="Group 11"/>
          <p:cNvGrpSpPr/>
          <p:nvPr/>
        </p:nvGrpSpPr>
        <p:grpSpPr>
          <a:xfrm>
            <a:off x="-1" y="1062447"/>
            <a:ext cx="9144001" cy="873456"/>
            <a:chOff x="-2" y="217500"/>
            <a:chExt cx="9144001" cy="873456"/>
          </a:xfrm>
          <a:solidFill>
            <a:schemeClr val="accent3"/>
          </a:solidFill>
        </p:grpSpPr>
        <p:sp>
          <p:nvSpPr>
            <p:cNvPr id="13" name="Rectangle 12"/>
            <p:cNvSpPr/>
            <p:nvPr/>
          </p:nvSpPr>
          <p:spPr>
            <a:xfrm>
              <a:off x="-2" y="217500"/>
              <a:ext cx="9144001" cy="873456"/>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a:t>CASE STUDY</a:t>
              </a:r>
            </a:p>
          </p:txBody>
        </p:sp>
        <p:sp>
          <p:nvSpPr>
            <p:cNvPr id="14" name="TextBox 13"/>
            <p:cNvSpPr txBox="1"/>
            <p:nvPr/>
          </p:nvSpPr>
          <p:spPr>
            <a:xfrm>
              <a:off x="3260376" y="374666"/>
              <a:ext cx="870437" cy="612155"/>
            </a:xfrm>
            <a:prstGeom prst="rect">
              <a:avLst/>
            </a:prstGeom>
            <a:solidFill>
              <a:schemeClr val="accent1"/>
            </a:solidFill>
          </p:spPr>
          <p:txBody>
            <a:bodyPr wrap="square" rtlCol="0">
              <a:spAutoFit/>
            </a:bodyPr>
            <a:lstStyle/>
            <a:p>
              <a:pPr algn="r">
                <a:lnSpc>
                  <a:spcPct val="150000"/>
                </a:lnSpc>
              </a:pPr>
              <a:r>
                <a:rPr lang="en-CA" sz="1200" b="1" dirty="0">
                  <a:solidFill>
                    <a:schemeClr val="bg1"/>
                  </a:solidFill>
                </a:rPr>
                <a:t>Industry</a:t>
              </a:r>
            </a:p>
            <a:p>
              <a:pPr algn="r">
                <a:lnSpc>
                  <a:spcPct val="150000"/>
                </a:lnSpc>
              </a:pPr>
              <a:r>
                <a:rPr lang="en-CA" sz="1200" b="1" dirty="0">
                  <a:solidFill>
                    <a:schemeClr val="bg1"/>
                  </a:solidFill>
                </a:rPr>
                <a:t>Source</a:t>
              </a:r>
            </a:p>
          </p:txBody>
        </p:sp>
        <p:cxnSp>
          <p:nvCxnSpPr>
            <p:cNvPr id="15" name="Straight Connector 14"/>
            <p:cNvCxnSpPr/>
            <p:nvPr/>
          </p:nvCxnSpPr>
          <p:spPr>
            <a:xfrm>
              <a:off x="3312464"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noFill/>
            <a:ln>
              <a:noFill/>
            </a:ln>
            <a:effectLst>
              <a:outerShdw blurRad="25400" dist="25400" dir="2700000" algn="tl" rotWithShape="0">
                <a:prstClr val="black">
                  <a:alpha val="15000"/>
                </a:prstClr>
              </a:outerShdw>
            </a:effectLst>
          </p:spPr>
        </p:pic>
        <p:sp>
          <p:nvSpPr>
            <p:cNvPr id="17" name="Text Placeholder 9"/>
            <p:cNvSpPr txBox="1">
              <a:spLocks/>
            </p:cNvSpPr>
            <p:nvPr/>
          </p:nvSpPr>
          <p:spPr>
            <a:xfrm>
              <a:off x="4130813" y="374667"/>
              <a:ext cx="3740952"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b="0" i="1" dirty="0"/>
                <a:t>Manufacturing</a:t>
              </a:r>
            </a:p>
            <a:p>
              <a:r>
                <a:rPr lang="en-CA" b="0" i="1" dirty="0"/>
                <a:t>Pet food Industry</a:t>
              </a:r>
            </a:p>
          </p:txBody>
        </p:sp>
      </p:grpSp>
      <p:sp>
        <p:nvSpPr>
          <p:cNvPr id="18" name="Title 17"/>
          <p:cNvSpPr>
            <a:spLocks noGrp="1"/>
          </p:cNvSpPr>
          <p:nvPr>
            <p:ph type="title"/>
          </p:nvPr>
        </p:nvSpPr>
        <p:spPr>
          <a:xfrm>
            <a:off x="120770" y="255588"/>
            <a:ext cx="8908930" cy="877887"/>
          </a:xfrm>
        </p:spPr>
        <p:txBody>
          <a:bodyPr/>
          <a:lstStyle/>
          <a:p>
            <a:r>
              <a:rPr lang="en-US" dirty="0">
                <a:solidFill>
                  <a:srgbClr val="FFFFFF"/>
                </a:solidFill>
              </a:rPr>
              <a:t>A pet food manufacturer CIO’s journey through building an IT strategy using Info-Tech’s </a:t>
            </a:r>
            <a:r>
              <a:rPr lang="en-US" i="1" dirty="0">
                <a:solidFill>
                  <a:srgbClr val="FFFFFF"/>
                </a:solidFill>
              </a:rPr>
              <a:t>Manufacturing Reference Architecture</a:t>
            </a:r>
            <a:endParaRPr lang="en-US" i="1" dirty="0"/>
          </a:p>
        </p:txBody>
      </p:sp>
      <p:sp>
        <p:nvSpPr>
          <p:cNvPr id="19" name="TextBox 18"/>
          <p:cNvSpPr txBox="1"/>
          <p:nvPr/>
        </p:nvSpPr>
        <p:spPr>
          <a:xfrm>
            <a:off x="3114129" y="1999890"/>
            <a:ext cx="2720614" cy="4031873"/>
          </a:xfrm>
          <a:prstGeom prst="rect">
            <a:avLst/>
          </a:prstGeom>
        </p:spPr>
        <p:txBody>
          <a:bodyPr wrap="square" rtlCol="0">
            <a:spAutoFit/>
          </a:bodyPr>
          <a:lstStyle/>
          <a:p>
            <a:pPr>
              <a:spcAft>
                <a:spcPts val="600"/>
              </a:spcAft>
            </a:pPr>
            <a:r>
              <a:rPr lang="en-US" sz="1200" b="1" dirty="0">
                <a:solidFill>
                  <a:schemeClr val="bg1"/>
                </a:solidFill>
              </a:rPr>
              <a:t>TACTICS</a:t>
            </a:r>
            <a:endParaRPr lang="en-CA" sz="1200" b="1" dirty="0">
              <a:solidFill>
                <a:schemeClr val="bg1"/>
              </a:solidFill>
            </a:endParaRPr>
          </a:p>
          <a:p>
            <a:pPr>
              <a:spcAft>
                <a:spcPts val="600"/>
              </a:spcAft>
            </a:pPr>
            <a:r>
              <a:rPr lang="en-US" sz="1200" dirty="0">
                <a:solidFill>
                  <a:schemeClr val="bg1"/>
                </a:solidFill>
              </a:rPr>
              <a:t>The company defined four pillars that support IT digitization. The pillars were:</a:t>
            </a:r>
          </a:p>
          <a:p>
            <a:pPr marL="228600" indent="-228600">
              <a:spcAft>
                <a:spcPts val="600"/>
              </a:spcAft>
              <a:buFont typeface="+mj-lt"/>
              <a:buAutoNum type="arabicPeriod"/>
            </a:pPr>
            <a:r>
              <a:rPr lang="en-US" sz="1200" dirty="0">
                <a:solidFill>
                  <a:schemeClr val="bg1"/>
                </a:solidFill>
              </a:rPr>
              <a:t>Understand business needs</a:t>
            </a:r>
          </a:p>
          <a:p>
            <a:pPr marL="228600" indent="-228600">
              <a:spcAft>
                <a:spcPts val="600"/>
              </a:spcAft>
              <a:buFont typeface="+mj-lt"/>
              <a:buAutoNum type="arabicPeriod"/>
            </a:pPr>
            <a:r>
              <a:rPr lang="en-US" sz="1200" dirty="0">
                <a:solidFill>
                  <a:schemeClr val="bg1"/>
                </a:solidFill>
              </a:rPr>
              <a:t>Be a solution provider</a:t>
            </a:r>
          </a:p>
          <a:p>
            <a:pPr marL="228600" indent="-228600">
              <a:spcAft>
                <a:spcPts val="600"/>
              </a:spcAft>
              <a:buFont typeface="+mj-lt"/>
              <a:buAutoNum type="arabicPeriod"/>
            </a:pPr>
            <a:r>
              <a:rPr lang="en-US" sz="1200" dirty="0">
                <a:solidFill>
                  <a:schemeClr val="bg1"/>
                </a:solidFill>
              </a:rPr>
              <a:t>Make data-driven decisions</a:t>
            </a:r>
          </a:p>
          <a:p>
            <a:pPr marL="228600" indent="-228600">
              <a:spcAft>
                <a:spcPts val="600"/>
              </a:spcAft>
              <a:buFont typeface="+mj-lt"/>
              <a:buAutoNum type="arabicPeriod"/>
            </a:pPr>
            <a:r>
              <a:rPr lang="en-US" sz="1200" dirty="0">
                <a:solidFill>
                  <a:schemeClr val="bg1"/>
                </a:solidFill>
              </a:rPr>
              <a:t>Have the right talent</a:t>
            </a:r>
          </a:p>
          <a:p>
            <a:pPr>
              <a:spcAft>
                <a:spcPts val="600"/>
              </a:spcAft>
            </a:pPr>
            <a:r>
              <a:rPr lang="en-US" sz="1200" dirty="0">
                <a:solidFill>
                  <a:schemeClr val="bg1"/>
                </a:solidFill>
              </a:rPr>
              <a:t>The company consulted with its key stakeholders to validate the strategy and jointly agree on a plan.</a:t>
            </a:r>
          </a:p>
          <a:p>
            <a:pPr>
              <a:spcAft>
                <a:spcPts val="600"/>
              </a:spcAft>
            </a:pPr>
            <a:r>
              <a:rPr lang="en-US" sz="1200" dirty="0">
                <a:solidFill>
                  <a:schemeClr val="bg1"/>
                </a:solidFill>
              </a:rPr>
              <a:t>These groups collaboratively identified the organization’s key priorities and the specific business capabilities that will drive efficiency and quality in executing the digital strategy.</a:t>
            </a:r>
            <a:endParaRPr lang="en-CA" sz="1200" dirty="0">
              <a:solidFill>
                <a:schemeClr val="bg1"/>
              </a:solidFill>
            </a:endParaRPr>
          </a:p>
          <a:p>
            <a:pPr>
              <a:spcAft>
                <a:spcPts val="600"/>
              </a:spcAft>
            </a:pPr>
            <a:endParaRPr lang="en-CA" sz="1200" dirty="0">
              <a:solidFill>
                <a:schemeClr val="bg1"/>
              </a:solidFill>
            </a:endParaRPr>
          </a:p>
        </p:txBody>
      </p:sp>
      <p:sp>
        <p:nvSpPr>
          <p:cNvPr id="20" name="TextBox 19"/>
          <p:cNvSpPr txBox="1"/>
          <p:nvPr/>
        </p:nvSpPr>
        <p:spPr>
          <a:xfrm>
            <a:off x="6001290" y="1970079"/>
            <a:ext cx="3137766" cy="3985706"/>
          </a:xfrm>
          <a:prstGeom prst="rect">
            <a:avLst/>
          </a:prstGeom>
        </p:spPr>
        <p:txBody>
          <a:bodyPr wrap="square" rtlCol="0">
            <a:spAutoFit/>
          </a:bodyPr>
          <a:lstStyle/>
          <a:p>
            <a:pPr>
              <a:spcAft>
                <a:spcPts val="600"/>
              </a:spcAft>
            </a:pPr>
            <a:r>
              <a:rPr lang="en-US" sz="1200" b="1" dirty="0">
                <a:solidFill>
                  <a:schemeClr val="bg1"/>
                </a:solidFill>
              </a:rPr>
              <a:t>IMPACT</a:t>
            </a:r>
          </a:p>
          <a:p>
            <a:pPr>
              <a:spcAft>
                <a:spcPts val="600"/>
              </a:spcAft>
            </a:pPr>
            <a:r>
              <a:rPr lang="en-US" sz="1200" dirty="0">
                <a:solidFill>
                  <a:schemeClr val="bg1"/>
                </a:solidFill>
              </a:rPr>
              <a:t>To enable this strategy, the company focused on the following capabilities:</a:t>
            </a:r>
          </a:p>
          <a:p>
            <a:pPr>
              <a:spcAft>
                <a:spcPts val="600"/>
              </a:spcAft>
            </a:pPr>
            <a:r>
              <a:rPr lang="en-US" sz="1200" dirty="0">
                <a:solidFill>
                  <a:schemeClr val="bg1"/>
                </a:solidFill>
              </a:rPr>
              <a:t>Operational Differentiators</a:t>
            </a:r>
          </a:p>
          <a:p>
            <a:pPr marL="171450" indent="-171450">
              <a:buFont typeface="Arial" panose="020B0604020202020204" pitchFamily="34" charset="0"/>
              <a:buChar char="•"/>
            </a:pPr>
            <a:r>
              <a:rPr lang="en-US" sz="1200" dirty="0">
                <a:solidFill>
                  <a:schemeClr val="bg1"/>
                </a:solidFill>
              </a:rPr>
              <a:t>Retail development and expansion</a:t>
            </a:r>
          </a:p>
          <a:p>
            <a:pPr marL="171450" indent="-171450">
              <a:buFont typeface="Arial" panose="020B0604020202020204" pitchFamily="34" charset="0"/>
              <a:buChar char="•"/>
            </a:pPr>
            <a:r>
              <a:rPr lang="en-US" sz="1200" dirty="0">
                <a:solidFill>
                  <a:schemeClr val="bg1"/>
                </a:solidFill>
              </a:rPr>
              <a:t>Tools to communicate with customers</a:t>
            </a:r>
          </a:p>
          <a:p>
            <a:pPr marL="171450" indent="-171450">
              <a:buFont typeface="Arial" panose="020B0604020202020204" pitchFamily="34" charset="0"/>
              <a:buChar char="•"/>
            </a:pPr>
            <a:r>
              <a:rPr lang="en-US" sz="1200" dirty="0">
                <a:solidFill>
                  <a:schemeClr val="bg1"/>
                </a:solidFill>
              </a:rPr>
              <a:t>Brand awareness </a:t>
            </a:r>
          </a:p>
          <a:p>
            <a:pPr marL="171450" indent="-171450">
              <a:buFont typeface="Arial" panose="020B0604020202020204" pitchFamily="34" charset="0"/>
              <a:buChar char="•"/>
            </a:pPr>
            <a:r>
              <a:rPr lang="en-US" sz="1200" dirty="0">
                <a:solidFill>
                  <a:schemeClr val="bg1"/>
                </a:solidFill>
              </a:rPr>
              <a:t>Organizational design</a:t>
            </a:r>
          </a:p>
          <a:p>
            <a:pPr marL="171450" indent="-171450">
              <a:buFont typeface="Arial" panose="020B0604020202020204" pitchFamily="34" charset="0"/>
              <a:buChar char="•"/>
            </a:pPr>
            <a:r>
              <a:rPr lang="en-US" sz="1200" dirty="0">
                <a:solidFill>
                  <a:schemeClr val="bg1"/>
                </a:solidFill>
              </a:rPr>
              <a:t>Systems integration</a:t>
            </a:r>
          </a:p>
          <a:p>
            <a:pPr marL="171450" indent="-171450">
              <a:buFont typeface="Arial" panose="020B0604020202020204" pitchFamily="34" charset="0"/>
              <a:buChar char="•"/>
            </a:pPr>
            <a:r>
              <a:rPr lang="en-US" sz="1200" dirty="0">
                <a:solidFill>
                  <a:schemeClr val="bg1"/>
                </a:solidFill>
              </a:rPr>
              <a:t>Collaboration and innovation</a:t>
            </a:r>
          </a:p>
          <a:p>
            <a:pPr marL="171450" indent="-171450">
              <a:buFont typeface="Arial" panose="020B0604020202020204" pitchFamily="34" charset="0"/>
              <a:buChar char="•"/>
            </a:pPr>
            <a:r>
              <a:rPr lang="en-US" sz="1200" dirty="0">
                <a:solidFill>
                  <a:schemeClr val="bg1"/>
                </a:solidFill>
              </a:rPr>
              <a:t>Internal human resources</a:t>
            </a:r>
          </a:p>
          <a:p>
            <a:pPr marL="171450" indent="-171450">
              <a:buFont typeface="Arial" panose="020B0604020202020204" pitchFamily="34" charset="0"/>
              <a:buChar char="•"/>
            </a:pPr>
            <a:r>
              <a:rPr lang="en-US" sz="1200" dirty="0">
                <a:solidFill>
                  <a:schemeClr val="bg1"/>
                </a:solidFill>
              </a:rPr>
              <a:t>Internal information technology</a:t>
            </a:r>
          </a:p>
          <a:p>
            <a:pPr>
              <a:spcAft>
                <a:spcPts val="600"/>
              </a:spcAft>
            </a:pPr>
            <a:endParaRPr lang="en-US" sz="1200" dirty="0">
              <a:solidFill>
                <a:schemeClr val="bg1"/>
              </a:solidFill>
            </a:endParaRPr>
          </a:p>
          <a:p>
            <a:pPr>
              <a:spcAft>
                <a:spcPts val="600"/>
              </a:spcAft>
            </a:pPr>
            <a:r>
              <a:rPr lang="en-US" sz="1200" dirty="0">
                <a:solidFill>
                  <a:schemeClr val="bg1"/>
                </a:solidFill>
              </a:rPr>
              <a:t>Cost Efficiency Creators</a:t>
            </a:r>
          </a:p>
          <a:p>
            <a:pPr marL="171450" indent="-171450">
              <a:buFont typeface="Arial" panose="020B0604020202020204" pitchFamily="34" charset="0"/>
              <a:buChar char="•"/>
            </a:pPr>
            <a:r>
              <a:rPr lang="en-US" sz="1200" dirty="0">
                <a:solidFill>
                  <a:schemeClr val="bg1"/>
                </a:solidFill>
              </a:rPr>
              <a:t>Business intelligence and data</a:t>
            </a:r>
          </a:p>
          <a:p>
            <a:pPr marL="171450" indent="-171450">
              <a:buFont typeface="Arial" panose="020B0604020202020204" pitchFamily="34" charset="0"/>
              <a:buChar char="•"/>
            </a:pPr>
            <a:r>
              <a:rPr lang="en-US" sz="1200" dirty="0">
                <a:solidFill>
                  <a:schemeClr val="bg1"/>
                </a:solidFill>
              </a:rPr>
              <a:t>Performance monitoring and evaluation</a:t>
            </a:r>
          </a:p>
          <a:p>
            <a:pPr marL="171450" indent="-171450">
              <a:buFont typeface="Arial" panose="020B0604020202020204" pitchFamily="34" charset="0"/>
              <a:buChar char="•"/>
            </a:pPr>
            <a:r>
              <a:rPr lang="en-US" sz="1200" dirty="0">
                <a:solidFill>
                  <a:schemeClr val="bg1"/>
                </a:solidFill>
              </a:rPr>
              <a:t>Operation utilization and capacity</a:t>
            </a:r>
          </a:p>
          <a:p>
            <a:pPr marL="171450" indent="-171450">
              <a:buFont typeface="Arial" panose="020B0604020202020204" pitchFamily="34" charset="0"/>
              <a:buChar char="•"/>
            </a:pPr>
            <a:r>
              <a:rPr lang="en-US" sz="1200" dirty="0">
                <a:solidFill>
                  <a:schemeClr val="bg1"/>
                </a:solidFill>
              </a:rPr>
              <a:t>Vendor management</a:t>
            </a:r>
          </a:p>
          <a:p>
            <a:pPr marL="171450" indent="-171450">
              <a:buFont typeface="Arial" panose="020B0604020202020204" pitchFamily="34" charset="0"/>
              <a:buChar char="•"/>
            </a:pPr>
            <a:r>
              <a:rPr lang="en-US" sz="1200" dirty="0">
                <a:solidFill>
                  <a:schemeClr val="bg1"/>
                </a:solidFill>
              </a:rPr>
              <a:t>Physical asset management</a:t>
            </a:r>
            <a:endParaRPr lang="en-CA" sz="1200" dirty="0">
              <a:solidFill>
                <a:schemeClr val="bg1"/>
              </a:solidFill>
            </a:endParaRPr>
          </a:p>
        </p:txBody>
      </p:sp>
    </p:spTree>
    <p:extLst>
      <p:ext uri="{BB962C8B-B14F-4D97-AF65-F5344CB8AC3E}">
        <p14:creationId xmlns:p14="http://schemas.microsoft.com/office/powerpoint/2010/main" val="28210346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these icons to help direct you as you navigate this research </a:t>
            </a:r>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a:t>This icon denotes a slide where a supporting Info-Tech tool or template will help you perform the activity or step associated with the slide. Refer to the supporting tool or template to get the best results and proceed to the next step of the project.</a:t>
            </a:r>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a:t>This icon denotes a slide with an associated activity. The activity can be performed either as part of your project or with the support of Info-Tech team members, who will come onsite to facilitate a workshop for your organization.</a:t>
            </a:r>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a:t>Use these icons to help guide you through each step of the blueprint and direct you to content related to the recommended activities. </a:t>
            </a:r>
          </a:p>
        </p:txBody>
      </p:sp>
    </p:spTree>
    <p:extLst>
      <p:ext uri="{BB962C8B-B14F-4D97-AF65-F5344CB8AC3E}">
        <p14:creationId xmlns:p14="http://schemas.microsoft.com/office/powerpoint/2010/main" val="42392308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ounded Rectangle 44"/>
          <p:cNvSpPr/>
          <p:nvPr/>
        </p:nvSpPr>
        <p:spPr>
          <a:xfrm>
            <a:off x="4739088"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46" name="Rounded Rectangle 45"/>
          <p:cNvSpPr/>
          <p:nvPr/>
        </p:nvSpPr>
        <p:spPr>
          <a:xfrm>
            <a:off x="350955"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47" name="Rectangle 46"/>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cxnSp>
        <p:nvCxnSpPr>
          <p:cNvPr id="48" name="Straight Arrow Connector 47"/>
          <p:cNvCxnSpPr>
            <a:stCxn id="60" idx="2"/>
          </p:cNvCxnSpPr>
          <p:nvPr/>
        </p:nvCxnSpPr>
        <p:spPr>
          <a:xfrm>
            <a:off x="801010" y="2920539"/>
            <a:ext cx="7748676" cy="0"/>
          </a:xfrm>
          <a:prstGeom prst="straightConnector1">
            <a:avLst/>
          </a:prstGeom>
          <a:noFill/>
          <a:ln w="38100" cap="flat" cmpd="sng" algn="ctr">
            <a:solidFill>
              <a:srgbClr val="FFFFFF">
                <a:lumMod val="85000"/>
              </a:srgbClr>
            </a:solidFill>
            <a:prstDash val="sysDot"/>
            <a:tailEnd type="triangle" w="lg" len="med"/>
          </a:ln>
          <a:effectLst/>
        </p:spPr>
      </p:cxnSp>
      <p:grpSp>
        <p:nvGrpSpPr>
          <p:cNvPr id="49" name="Group 48"/>
          <p:cNvGrpSpPr/>
          <p:nvPr/>
        </p:nvGrpSpPr>
        <p:grpSpPr>
          <a:xfrm>
            <a:off x="6913009" y="2025295"/>
            <a:ext cx="1636677" cy="2763778"/>
            <a:chOff x="6637354" y="1574599"/>
            <a:chExt cx="1636677" cy="2763778"/>
          </a:xfrm>
        </p:grpSpPr>
        <p:sp>
          <p:nvSpPr>
            <p:cNvPr id="50" name="Oval 49"/>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51" name="TextBox 50"/>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497EA9"/>
                  </a:solidFill>
                  <a:effectLst/>
                  <a:uLnTx/>
                  <a:uFillTx/>
                </a:rPr>
                <a:t>Consulting</a:t>
              </a:r>
            </a:p>
          </p:txBody>
        </p:sp>
        <p:sp>
          <p:nvSpPr>
            <p:cNvPr id="52" name="TextBox 51"/>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does not have the time or the knowledge to take this project on. We need assistance through the entirety of this project.”</a:t>
              </a:r>
            </a:p>
          </p:txBody>
        </p:sp>
        <p:pic>
          <p:nvPicPr>
            <p:cNvPr id="53" name="Picture 5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54" name="Group 53"/>
          <p:cNvGrpSpPr/>
          <p:nvPr/>
        </p:nvGrpSpPr>
        <p:grpSpPr>
          <a:xfrm>
            <a:off x="2324596" y="1877373"/>
            <a:ext cx="2129440" cy="2937609"/>
            <a:chOff x="2807522" y="2074912"/>
            <a:chExt cx="2129440" cy="2937609"/>
          </a:xfrm>
        </p:grpSpPr>
        <p:sp>
          <p:nvSpPr>
            <p:cNvPr id="55" name="Oval 54"/>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56" name="TextBox 55"/>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a:ln>
                    <a:noFill/>
                  </a:ln>
                  <a:solidFill>
                    <a:srgbClr val="365D7E"/>
                  </a:solidFill>
                  <a:effectLst/>
                  <a:uLnTx/>
                  <a:uFillTx/>
                </a:rPr>
                <a:t>Guided Implementation</a:t>
              </a:r>
            </a:p>
          </p:txBody>
        </p:sp>
        <p:sp>
          <p:nvSpPr>
            <p:cNvPr id="57" name="TextBox 56"/>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58" name="Picture 5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59" name="Group 58"/>
          <p:cNvGrpSpPr/>
          <p:nvPr/>
        </p:nvGrpSpPr>
        <p:grpSpPr>
          <a:xfrm>
            <a:off x="356769" y="2025295"/>
            <a:ext cx="1628660" cy="2794213"/>
            <a:chOff x="1266026" y="2731218"/>
            <a:chExt cx="1628660" cy="2794213"/>
          </a:xfrm>
        </p:grpSpPr>
        <p:sp>
          <p:nvSpPr>
            <p:cNvPr id="60" name="Oval 59"/>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61" name="TextBox 60"/>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29475F"/>
                  </a:solidFill>
                  <a:effectLst/>
                  <a:uLnTx/>
                  <a:uFillTx/>
                </a:rPr>
                <a:t>DIY Toolkit</a:t>
              </a:r>
            </a:p>
          </p:txBody>
        </p:sp>
        <p:sp>
          <p:nvSpPr>
            <p:cNvPr id="62" name="TextBox 61"/>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63" name="Picture 6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64" name="Group 63"/>
          <p:cNvGrpSpPr/>
          <p:nvPr/>
        </p:nvGrpSpPr>
        <p:grpSpPr>
          <a:xfrm>
            <a:off x="4938677" y="2025295"/>
            <a:ext cx="1635165" cy="2795710"/>
            <a:chOff x="4834633" y="1938352"/>
            <a:chExt cx="1635165" cy="2795710"/>
          </a:xfrm>
        </p:grpSpPr>
        <p:sp>
          <p:nvSpPr>
            <p:cNvPr id="65" name="Oval 64"/>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66" name="TextBox 65"/>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3F6D93"/>
                  </a:solidFill>
                  <a:effectLst/>
                  <a:uLnTx/>
                  <a:uFillTx/>
                </a:rPr>
                <a:t>Workshop</a:t>
              </a:r>
            </a:p>
          </p:txBody>
        </p:sp>
        <p:sp>
          <p:nvSpPr>
            <p:cNvPr id="67" name="TextBox 66"/>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68" name="Picture 6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69" name="Rectangle 68"/>
          <p:cNvSpPr/>
          <p:nvPr/>
        </p:nvSpPr>
        <p:spPr>
          <a:xfrm>
            <a:off x="947834"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a:ln>
                  <a:noFill/>
                </a:ln>
                <a:solidFill>
                  <a:srgbClr val="29475F"/>
                </a:solidFill>
                <a:effectLst/>
                <a:uLnTx/>
                <a:uFillTx/>
              </a:rPr>
              <a:t>Diagnostics and consistent frameworks used throughout all four options</a:t>
            </a:r>
          </a:p>
        </p:txBody>
      </p:sp>
      <p:sp>
        <p:nvSpPr>
          <p:cNvPr id="2" name="Title 1"/>
          <p:cNvSpPr>
            <a:spLocks noGrp="1"/>
          </p:cNvSpPr>
          <p:nvPr>
            <p:ph type="title"/>
          </p:nvPr>
        </p:nvSpPr>
        <p:spPr/>
        <p:txBody>
          <a:bodyPr/>
          <a:lstStyle/>
          <a:p>
            <a:pPr lvl="0">
              <a:lnSpc>
                <a:spcPts val="2600"/>
              </a:lnSpc>
              <a:defRPr/>
            </a:pPr>
            <a:r>
              <a:rPr lang="en-CA" dirty="0">
                <a:latin typeface="Arial" panose="020B0604020202020204" pitchFamily="34" charset="0"/>
                <a:cs typeface="Arial" panose="020B0604020202020204" pitchFamily="34" charset="0"/>
              </a:rPr>
              <a:t>Info-Tech offers various levels of support to best suit your needs</a:t>
            </a:r>
          </a:p>
        </p:txBody>
      </p:sp>
    </p:spTree>
    <p:extLst>
      <p:ext uri="{BB962C8B-B14F-4D97-AF65-F5344CB8AC3E}">
        <p14:creationId xmlns:p14="http://schemas.microsoft.com/office/powerpoint/2010/main" val="39603445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p:cNvGraphicFramePr>
            <a:graphicFrameLocks noGrp="1"/>
          </p:cNvGraphicFramePr>
          <p:nvPr/>
        </p:nvGraphicFramePr>
        <p:xfrm>
          <a:off x="86984" y="1612753"/>
          <a:ext cx="8799876" cy="4840038"/>
        </p:xfrm>
        <a:graphic>
          <a:graphicData uri="http://schemas.openxmlformats.org/drawingml/2006/table">
            <a:tbl>
              <a:tblPr firstRow="1" bandRow="1">
                <a:tableStyleId>{5C22544A-7EE6-4342-B048-85BDC9FD1C3A}</a:tableStyleId>
              </a:tblPr>
              <a:tblGrid>
                <a:gridCol w="1191600">
                  <a:extLst>
                    <a:ext uri="{9D8B030D-6E8A-4147-A177-3AD203B41FA5}">
                      <a16:colId xmlns:a16="http://schemas.microsoft.com/office/drawing/2014/main" val="20000"/>
                    </a:ext>
                  </a:extLst>
                </a:gridCol>
                <a:gridCol w="2536092">
                  <a:extLst>
                    <a:ext uri="{9D8B030D-6E8A-4147-A177-3AD203B41FA5}">
                      <a16:colId xmlns:a16="http://schemas.microsoft.com/office/drawing/2014/main" val="20001"/>
                    </a:ext>
                  </a:extLst>
                </a:gridCol>
                <a:gridCol w="2536092">
                  <a:extLst>
                    <a:ext uri="{9D8B030D-6E8A-4147-A177-3AD203B41FA5}">
                      <a16:colId xmlns:a16="http://schemas.microsoft.com/office/drawing/2014/main" val="20002"/>
                    </a:ext>
                  </a:extLst>
                </a:gridCol>
                <a:gridCol w="2536092">
                  <a:extLst>
                    <a:ext uri="{9D8B030D-6E8A-4147-A177-3AD203B41FA5}">
                      <a16:colId xmlns:a16="http://schemas.microsoft.com/office/drawing/2014/main" val="20003"/>
                    </a:ext>
                  </a:extLst>
                </a:gridCol>
              </a:tblGrid>
              <a:tr h="1632242">
                <a:tc>
                  <a:txBody>
                    <a:bodyPr/>
                    <a:lstStyle/>
                    <a:p>
                      <a:pPr algn="ctr"/>
                      <a:r>
                        <a:rPr lang="en-CA" sz="1000" dirty="0">
                          <a:solidFill>
                            <a:schemeClr val="bg1"/>
                          </a:solidFill>
                        </a:rPr>
                        <a:t>Best-Practice Toolkit</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dirty="0">
                          <a:solidFill>
                            <a:schemeClr val="tx1"/>
                          </a:solidFill>
                        </a:rPr>
                        <a:t>1.1-1.3</a:t>
                      </a:r>
                      <a:r>
                        <a:rPr lang="en-CA" sz="1000" baseline="0" dirty="0">
                          <a:solidFill>
                            <a:schemeClr val="tx1"/>
                          </a:solidFill>
                        </a:rPr>
                        <a:t> Identify the IT implications and set the IT strategy scope. </a:t>
                      </a:r>
                      <a:endParaRPr lang="en-CA" sz="1000" b="0" dirty="0">
                        <a:solidFill>
                          <a:schemeClr val="tx1"/>
                        </a:solidFill>
                      </a:endParaRPr>
                    </a:p>
                    <a:p>
                      <a:pPr>
                        <a:spcAft>
                          <a:spcPts val="600"/>
                        </a:spcAft>
                      </a:pPr>
                      <a:r>
                        <a:rPr lang="en-CA" sz="1000" dirty="0">
                          <a:solidFill>
                            <a:schemeClr val="tx1"/>
                          </a:solidFill>
                        </a:rPr>
                        <a:t>1.4 Create</a:t>
                      </a:r>
                      <a:r>
                        <a:rPr lang="en-CA" sz="1000" baseline="0" dirty="0">
                          <a:solidFill>
                            <a:schemeClr val="tx1"/>
                          </a:solidFill>
                        </a:rPr>
                        <a:t> the vision and mission statement along with guiding principles. </a:t>
                      </a:r>
                      <a:endParaRPr lang="en-CA" sz="1000" dirty="0">
                        <a:solidFill>
                          <a:schemeClr val="tx1"/>
                        </a:solidFill>
                      </a:endParaRPr>
                    </a:p>
                    <a:p>
                      <a:pPr>
                        <a:spcAft>
                          <a:spcPts val="600"/>
                        </a:spcAft>
                      </a:pPr>
                      <a:r>
                        <a:rPr lang="en-CA" sz="1000" dirty="0">
                          <a:solidFill>
                            <a:schemeClr val="tx1"/>
                          </a:solidFill>
                        </a:rPr>
                        <a:t>1.5-1.8 Creat</a:t>
                      </a:r>
                      <a:r>
                        <a:rPr lang="en-CA" sz="1000" baseline="0" dirty="0">
                          <a:solidFill>
                            <a:schemeClr val="tx1"/>
                          </a:solidFill>
                        </a:rPr>
                        <a:t>e IT goals, identify target IT maturity, and define target-state IT capabilities. </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a:ln>
                            <a:noFill/>
                          </a:ln>
                          <a:solidFill>
                            <a:schemeClr val="tx1"/>
                          </a:solidFill>
                          <a:effectLst/>
                          <a:uLnTx/>
                          <a:uFillTx/>
                          <a:latin typeface="+mn-lt"/>
                        </a:rPr>
                        <a:t>2.1-2.4 Assess current-state IT capabilities using Info-Tech’s diagnostics.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a:ln>
                            <a:noFill/>
                          </a:ln>
                          <a:solidFill>
                            <a:schemeClr val="tx1"/>
                          </a:solidFill>
                          <a:effectLst/>
                          <a:uLnTx/>
                          <a:uFillTx/>
                          <a:latin typeface="+mn-lt"/>
                        </a:rPr>
                        <a:t>2.5-2.7 Review current IT budget, conduct IT SWOT analysis, and identify the current IT maturity.  </a:t>
                      </a:r>
                    </a:p>
                    <a:p>
                      <a:pPr marL="0" indent="0">
                        <a:spcAft>
                          <a:spcPts val="600"/>
                        </a:spcAft>
                        <a:buSzPct val="175000"/>
                        <a:buNone/>
                      </a:pPr>
                      <a:endParaRPr lang="en-CA" sz="1000" b="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dirty="0">
                          <a:solidFill>
                            <a:schemeClr val="tx1"/>
                          </a:solidFill>
                        </a:rPr>
                        <a:t>3.1-3.8</a:t>
                      </a:r>
                      <a:r>
                        <a:rPr lang="en-CA" sz="1000" baseline="0" dirty="0">
                          <a:solidFill>
                            <a:schemeClr val="tx1"/>
                          </a:solidFill>
                        </a:rPr>
                        <a:t> Conduct gap analysis and define necessary initiatives to show how to get to the target state. </a:t>
                      </a:r>
                    </a:p>
                    <a:p>
                      <a:pPr>
                        <a:spcAft>
                          <a:spcPts val="600"/>
                        </a:spcAft>
                      </a:pPr>
                      <a:r>
                        <a:rPr lang="en-CA" sz="1000" baseline="0" dirty="0">
                          <a:solidFill>
                            <a:schemeClr val="tx1"/>
                          </a:solidFill>
                        </a:rPr>
                        <a:t>3.8-3.13 Create initiative profiles, determine budget gap, summarize IT strategy benefits, and create a roadmap to move toward IT strategy approval. </a:t>
                      </a:r>
                    </a:p>
                    <a:p>
                      <a:pPr>
                        <a:spcAft>
                          <a:spcPts val="600"/>
                        </a:spcAft>
                      </a:pPr>
                      <a:r>
                        <a:rPr lang="en-CA" sz="1000" baseline="0" dirty="0">
                          <a:solidFill>
                            <a:schemeClr val="tx1"/>
                          </a:solidFill>
                        </a:rPr>
                        <a:t>3.14-3.17 Secure approval, communicate, and refresh the plan.</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1440344">
                <a:tc>
                  <a:txBody>
                    <a:bodyPr/>
                    <a:lstStyle/>
                    <a:p>
                      <a:pPr algn="ctr"/>
                      <a:r>
                        <a:rPr lang="en-CA" sz="1000" b="1" dirty="0">
                          <a:solidFill>
                            <a:schemeClr val="bg1"/>
                          </a:solidFill>
                        </a:rPr>
                        <a:t>Guided Implementations</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US" sz="1000" b="0" dirty="0">
                          <a:cs typeface="Open Sans"/>
                        </a:rPr>
                        <a:t>Identify the business context status</a:t>
                      </a:r>
                      <a:r>
                        <a:rPr lang="en-US" sz="1000" b="0" baseline="0" dirty="0">
                          <a:cs typeface="Open Sans"/>
                        </a:rPr>
                        <a:t> and IT implications.</a:t>
                      </a:r>
                      <a:endParaRPr lang="en-US" sz="1000" b="0" dirty="0">
                        <a:cs typeface="Open Sans"/>
                      </a:endParaRPr>
                    </a:p>
                    <a:p>
                      <a:pPr marL="228600" indent="-228600">
                        <a:spcAft>
                          <a:spcPts val="600"/>
                        </a:spcAft>
                        <a:buSzPct val="150000"/>
                        <a:buBlip>
                          <a:blip r:embed="rId3"/>
                        </a:buBlip>
                      </a:pPr>
                      <a:r>
                        <a:rPr lang="en-US" sz="1000" b="0" dirty="0">
                          <a:cs typeface="Open Sans"/>
                        </a:rPr>
                        <a:t>Create</a:t>
                      </a:r>
                      <a:r>
                        <a:rPr lang="en-US" sz="1000" b="0" baseline="0" dirty="0">
                          <a:cs typeface="Open Sans"/>
                        </a:rPr>
                        <a:t> components of the IT target state.</a:t>
                      </a:r>
                      <a:endParaRPr lang="en-US" sz="1000" b="0" dirty="0">
                        <a:cs typeface="Open Sans"/>
                      </a:endParaRPr>
                    </a:p>
                    <a:p>
                      <a:pPr marL="0" indent="0">
                        <a:spcAft>
                          <a:spcPts val="600"/>
                        </a:spcAft>
                        <a:buSzPct val="150000"/>
                        <a:buNone/>
                      </a:pPr>
                      <a:endParaRPr lang="en-US" sz="1000" b="0" dirty="0">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marR="0" lvl="0" indent="-228600" algn="l" defTabSz="914400" rtl="0" eaLnBrk="1" fontAlgn="auto" latinLnBrk="0" hangingPunct="1">
                        <a:lnSpc>
                          <a:spcPct val="100000"/>
                        </a:lnSpc>
                        <a:spcBef>
                          <a:spcPts val="0"/>
                        </a:spcBef>
                        <a:spcAft>
                          <a:spcPts val="600"/>
                        </a:spcAft>
                        <a:buClrTx/>
                        <a:buSzPct val="150000"/>
                        <a:buFontTx/>
                        <a:buBlip>
                          <a:blip r:embed="rId3"/>
                        </a:buBlip>
                        <a:tabLst/>
                        <a:defRPr/>
                      </a:pPr>
                      <a:r>
                        <a:rPr lang="en-CA" sz="1000" b="0" dirty="0"/>
                        <a:t>Assess current</a:t>
                      </a:r>
                      <a:r>
                        <a:rPr lang="en-CA" sz="1000" b="0" baseline="0" dirty="0"/>
                        <a:t> IT capabilities and budget.</a:t>
                      </a:r>
                      <a:endParaRPr lang="en-US" sz="1000" b="0" dirty="0">
                        <a:cs typeface="Open Sans"/>
                      </a:endParaRPr>
                    </a:p>
                    <a:p>
                      <a:pPr marL="228600" marR="0" lvl="0" indent="-228600" algn="l" defTabSz="914400" rtl="0" eaLnBrk="1" fontAlgn="auto" latinLnBrk="0" hangingPunct="1">
                        <a:lnSpc>
                          <a:spcPct val="100000"/>
                        </a:lnSpc>
                        <a:spcBef>
                          <a:spcPts val="0"/>
                        </a:spcBef>
                        <a:spcAft>
                          <a:spcPts val="600"/>
                        </a:spcAft>
                        <a:buClrTx/>
                        <a:buSzPct val="150000"/>
                        <a:buFontTx/>
                        <a:buBlip>
                          <a:blip r:embed="rId3"/>
                        </a:buBlip>
                        <a:tabLst/>
                        <a:defRPr/>
                      </a:pPr>
                      <a:r>
                        <a:rPr lang="en-CA" sz="1000" b="0" dirty="0"/>
                        <a:t>Examine</a:t>
                      </a:r>
                      <a:r>
                        <a:rPr lang="en-CA" sz="1000" b="0" baseline="0" dirty="0"/>
                        <a:t> additional factors impacting IT and identify the current IT maturity. </a:t>
                      </a:r>
                    </a:p>
                    <a:p>
                      <a:pPr marL="228600" indent="-228600">
                        <a:spcAft>
                          <a:spcPts val="600"/>
                        </a:spcAft>
                        <a:buSzPct val="150000"/>
                        <a:buBlip>
                          <a:blip r:embed="rId3"/>
                        </a:buBlip>
                      </a:pPr>
                      <a:endParaRPr lang="en-US" sz="1000" b="0" dirty="0">
                        <a:cs typeface="Open Sans"/>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a:cs typeface="Open Sans"/>
                        </a:rPr>
                        <a:t>Assess the gaps to the target state.</a:t>
                      </a:r>
                    </a:p>
                    <a:p>
                      <a:pPr marL="228600" indent="-228600">
                        <a:spcAft>
                          <a:spcPts val="600"/>
                        </a:spcAft>
                        <a:buSzPct val="150000"/>
                        <a:buBlip>
                          <a:blip r:embed="rId3"/>
                        </a:buBlip>
                      </a:pPr>
                      <a:r>
                        <a:rPr lang="en-US" sz="1000" b="0" dirty="0">
                          <a:cs typeface="Open Sans"/>
                        </a:rPr>
                        <a:t>Work</a:t>
                      </a:r>
                      <a:r>
                        <a:rPr lang="en-US" sz="1000" b="0" baseline="0" dirty="0">
                          <a:cs typeface="Open Sans"/>
                        </a:rPr>
                        <a:t> toward IT strategy approval.</a:t>
                      </a:r>
                      <a:endParaRPr lang="en-US" sz="1000" b="0" dirty="0">
                        <a:cs typeface="Open Sans"/>
                      </a:endParaRPr>
                    </a:p>
                    <a:p>
                      <a:pPr marL="0" indent="0">
                        <a:spcAft>
                          <a:spcPts val="600"/>
                        </a:spcAft>
                        <a:buSzPct val="150000"/>
                        <a:buNone/>
                      </a:pPr>
                      <a:endParaRPr lang="en-US" sz="1000" b="0" dirty="0">
                        <a:latin typeface="Arial" pitchFamily="34" charset="0"/>
                        <a:cs typeface="Arial" pitchFamily="34" charset="0"/>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900000">
                <a:tc>
                  <a:txBody>
                    <a:bodyPr/>
                    <a:lstStyle/>
                    <a:p>
                      <a:pPr algn="ctr"/>
                      <a:r>
                        <a:rPr lang="en-CA" sz="1000" b="1" dirty="0">
                          <a:solidFill>
                            <a:schemeClr val="bg1"/>
                          </a:solidFill>
                        </a:rPr>
                        <a:t>Onsite</a:t>
                      </a:r>
                      <a:r>
                        <a:rPr lang="en-CA" sz="1000" b="1" baseline="0" dirty="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a:t>Module</a:t>
                      </a:r>
                      <a:r>
                        <a:rPr lang="en-CA" sz="1000" b="1" baseline="0" dirty="0"/>
                        <a:t> 1</a:t>
                      </a:r>
                      <a:r>
                        <a:rPr lang="en-CA" sz="1000" b="1" dirty="0"/>
                        <a:t>:</a:t>
                      </a:r>
                    </a:p>
                    <a:p>
                      <a:pPr marL="0" indent="0">
                        <a:buFont typeface="Arial" panose="020B0604020202020204" pitchFamily="34" charset="0"/>
                        <a:buNone/>
                      </a:pPr>
                      <a:r>
                        <a:rPr lang="en-CA" sz="1000" dirty="0"/>
                        <a:t>Identify</a:t>
                      </a:r>
                      <a:r>
                        <a:rPr lang="en-CA" sz="1000" baseline="0" dirty="0"/>
                        <a:t> the Target State</a:t>
                      </a:r>
                      <a:endParaRPr lang="en-CA" sz="1000" dirty="0"/>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Module</a:t>
                      </a:r>
                      <a:r>
                        <a:rPr lang="en-CA" sz="1000" b="1" baseline="0" dirty="0"/>
                        <a:t> 2</a:t>
                      </a:r>
                      <a:r>
                        <a:rPr lang="en-CA" sz="1000" b="1" dirty="0"/>
                        <a:t>:</a:t>
                      </a:r>
                    </a:p>
                    <a:p>
                      <a:pPr marL="0" indent="0">
                        <a:buFont typeface="Arial" panose="020B0604020202020204" pitchFamily="34" charset="0"/>
                        <a:buNone/>
                      </a:pPr>
                      <a:r>
                        <a:rPr lang="en-CA" sz="1000" dirty="0"/>
                        <a:t>Assess the</a:t>
                      </a:r>
                      <a:r>
                        <a:rPr lang="en-CA" sz="1000" baseline="0" dirty="0"/>
                        <a:t> </a:t>
                      </a:r>
                      <a:r>
                        <a:rPr lang="en-CA" sz="1000" dirty="0"/>
                        <a:t>Current State</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Module</a:t>
                      </a:r>
                      <a:r>
                        <a:rPr lang="en-CA" sz="1000" b="1" baseline="0" dirty="0"/>
                        <a:t> 3</a:t>
                      </a:r>
                      <a:r>
                        <a:rPr lang="en-CA" sz="1000" b="1" dirty="0"/>
                        <a:t>:</a:t>
                      </a:r>
                    </a:p>
                    <a:p>
                      <a:pPr marL="0" indent="0">
                        <a:buFont typeface="Arial" panose="020B0604020202020204" pitchFamily="34" charset="0"/>
                        <a:buNone/>
                      </a:pPr>
                      <a:r>
                        <a:rPr lang="en-CA" sz="1000" dirty="0"/>
                        <a:t>Bridge</a:t>
                      </a:r>
                      <a:r>
                        <a:rPr lang="en-CA" sz="1000" baseline="0" dirty="0"/>
                        <a:t> the Gap and Create the Strategy</a:t>
                      </a:r>
                      <a:endParaRPr lang="en-CA" sz="1000" dirty="0"/>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r h="731854">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a:t>Phase 1 Outcome:</a:t>
                      </a:r>
                    </a:p>
                    <a:p>
                      <a:pPr marL="171450" indent="-171450">
                        <a:buFont typeface="Arial" panose="020B0604020202020204" pitchFamily="34" charset="0"/>
                        <a:buChar char="•"/>
                      </a:pPr>
                      <a:r>
                        <a:rPr lang="en-CA" sz="1000" dirty="0"/>
                        <a:t>Defined</a:t>
                      </a:r>
                      <a:r>
                        <a:rPr lang="en-CA" sz="1000" baseline="0" dirty="0"/>
                        <a:t> IT target-state components.</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Phase 2 Outcome:</a:t>
                      </a:r>
                    </a:p>
                    <a:p>
                      <a:pPr marL="171450" indent="-171450">
                        <a:buFont typeface="Arial" panose="020B0604020202020204" pitchFamily="34" charset="0"/>
                        <a:buChar char="•"/>
                      </a:pPr>
                      <a:r>
                        <a:rPr lang="en-CA" sz="1000" dirty="0"/>
                        <a:t>Defined IT current-state components. </a:t>
                      </a:r>
                    </a:p>
                    <a:p>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Phase 3 Outcome:</a:t>
                      </a:r>
                    </a:p>
                    <a:p>
                      <a:pPr marL="171450" indent="-171450">
                        <a:buFont typeface="Arial" panose="020B0604020202020204" pitchFamily="34" charset="0"/>
                        <a:buChar char="•"/>
                      </a:pPr>
                      <a:r>
                        <a:rPr lang="en-CA" sz="1000" dirty="0"/>
                        <a:t>Identify</a:t>
                      </a:r>
                      <a:r>
                        <a:rPr lang="en-CA" sz="1000" baseline="0" dirty="0"/>
                        <a:t> initiatives to reach the target state. </a:t>
                      </a:r>
                    </a:p>
                    <a:p>
                      <a:pPr marL="171450" indent="-171450">
                        <a:buFont typeface="Arial" panose="020B0604020202020204" pitchFamily="34" charset="0"/>
                        <a:buChar char="•"/>
                      </a:pPr>
                      <a:r>
                        <a:rPr lang="en-CA" sz="1000" baseline="0" dirty="0"/>
                        <a:t>Prepare strategy for approval.</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70983" y="3422406"/>
            <a:ext cx="974520" cy="877885"/>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6" y="1774982"/>
            <a:ext cx="1094375" cy="1088500"/>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6" cstate="print"/>
          <a:srcRect l="12204" t="22820" r="8463" b="22257"/>
          <a:stretch/>
        </p:blipFill>
        <p:spPr>
          <a:xfrm>
            <a:off x="282240" y="4859215"/>
            <a:ext cx="752006" cy="483279"/>
          </a:xfrm>
          <a:prstGeom prst="rect">
            <a:avLst/>
          </a:prstGeom>
          <a:effectLst/>
        </p:spPr>
      </p:pic>
      <p:sp>
        <p:nvSpPr>
          <p:cNvPr id="15" name="Chevron 14"/>
          <p:cNvSpPr/>
          <p:nvPr/>
        </p:nvSpPr>
        <p:spPr>
          <a:xfrm>
            <a:off x="1301687" y="1159519"/>
            <a:ext cx="2692549"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1. Identify the Target State</a:t>
            </a:r>
          </a:p>
        </p:txBody>
      </p:sp>
      <p:sp>
        <p:nvSpPr>
          <p:cNvPr id="16" name="Chevron 15"/>
          <p:cNvSpPr/>
          <p:nvPr/>
        </p:nvSpPr>
        <p:spPr>
          <a:xfrm>
            <a:off x="3838233" y="1159518"/>
            <a:ext cx="2697480"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2. Assess the Current State</a:t>
            </a:r>
          </a:p>
        </p:txBody>
      </p:sp>
      <p:sp>
        <p:nvSpPr>
          <p:cNvPr id="17" name="Chevron 16"/>
          <p:cNvSpPr/>
          <p:nvPr/>
        </p:nvSpPr>
        <p:spPr>
          <a:xfrm>
            <a:off x="6371121" y="1159518"/>
            <a:ext cx="2532888"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3. Bridge the Gap and Create the Strategy</a:t>
            </a:r>
          </a:p>
        </p:txBody>
      </p:sp>
      <p:sp>
        <p:nvSpPr>
          <p:cNvPr id="4" name="Title 3"/>
          <p:cNvSpPr>
            <a:spLocks noGrp="1"/>
          </p:cNvSpPr>
          <p:nvPr>
            <p:ph type="title"/>
          </p:nvPr>
        </p:nvSpPr>
        <p:spPr/>
        <p:txBody>
          <a:bodyPr/>
          <a:lstStyle/>
          <a:p>
            <a:r>
              <a:rPr lang="en-US" dirty="0"/>
              <a:t>The IT strategy can be developed using many different approaches – project overview</a:t>
            </a:r>
            <a:endParaRPr lang="en-CA" dirty="0"/>
          </a:p>
        </p:txBody>
      </p:sp>
    </p:spTree>
    <p:extLst>
      <p:ext uri="{BB962C8B-B14F-4D97-AF65-F5344CB8AC3E}">
        <p14:creationId xmlns:p14="http://schemas.microsoft.com/office/powerpoint/2010/main" val="39013855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Info-Tech’s IT strategy workshop helps your IT team develop an effective IT strategy by working with your team onsite</a:t>
            </a:r>
            <a:endParaRPr lang="en-CA" dirty="0"/>
          </a:p>
        </p:txBody>
      </p:sp>
      <p:sp>
        <p:nvSpPr>
          <p:cNvPr id="12" name="Text Placeholder 2"/>
          <p:cNvSpPr txBox="1">
            <a:spLocks/>
          </p:cNvSpPr>
          <p:nvPr/>
        </p:nvSpPr>
        <p:spPr bwMode="auto">
          <a:xfrm>
            <a:off x="639475" y="106426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a:solidFill>
                  <a:srgbClr val="333333"/>
                </a:solidFill>
              </a:rPr>
              <a:t>Contact your account representative or e</a:t>
            </a:r>
            <a:r>
              <a:rPr lang="en-US" sz="1400" dirty="0">
                <a:solidFill>
                  <a:srgbClr val="333333"/>
                </a:solidFill>
                <a:cs typeface="Open Sans"/>
              </a:rPr>
              <a:t>mail </a:t>
            </a:r>
            <a:r>
              <a:rPr lang="en-US" sz="1400" dirty="0">
                <a:solidFill>
                  <a:srgbClr val="333333"/>
                </a:solidFill>
                <a:cs typeface="Open Sans"/>
                <a:hlinkClick r:id="rId3"/>
              </a:rPr>
              <a:t>Workshops@InfoTech.com</a:t>
            </a:r>
            <a:r>
              <a:rPr lang="en-US" sz="1400" dirty="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3582630557"/>
              </p:ext>
            </p:extLst>
          </p:nvPr>
        </p:nvGraphicFramePr>
        <p:xfrm>
          <a:off x="257174" y="1369727"/>
          <a:ext cx="8757012" cy="5015421"/>
        </p:xfrm>
        <a:graphic>
          <a:graphicData uri="http://schemas.openxmlformats.org/drawingml/2006/table">
            <a:tbl>
              <a:tblPr firstRow="1" bandRow="1">
                <a:tableStyleId>{5C22544A-7EE6-4342-B048-85BDC9FD1C3A}</a:tableStyleId>
              </a:tblPr>
              <a:tblGrid>
                <a:gridCol w="330077">
                  <a:extLst>
                    <a:ext uri="{9D8B030D-6E8A-4147-A177-3AD203B41FA5}">
                      <a16:colId xmlns:a16="http://schemas.microsoft.com/office/drawing/2014/main" val="20000"/>
                    </a:ext>
                  </a:extLst>
                </a:gridCol>
                <a:gridCol w="1685387">
                  <a:extLst>
                    <a:ext uri="{9D8B030D-6E8A-4147-A177-3AD203B41FA5}">
                      <a16:colId xmlns:a16="http://schemas.microsoft.com/office/drawing/2014/main" val="20001"/>
                    </a:ext>
                  </a:extLst>
                </a:gridCol>
                <a:gridCol w="1685387">
                  <a:extLst>
                    <a:ext uri="{9D8B030D-6E8A-4147-A177-3AD203B41FA5}">
                      <a16:colId xmlns:a16="http://schemas.microsoft.com/office/drawing/2014/main" val="20002"/>
                    </a:ext>
                  </a:extLst>
                </a:gridCol>
                <a:gridCol w="1685387">
                  <a:extLst>
                    <a:ext uri="{9D8B030D-6E8A-4147-A177-3AD203B41FA5}">
                      <a16:colId xmlns:a16="http://schemas.microsoft.com/office/drawing/2014/main" val="20003"/>
                    </a:ext>
                  </a:extLst>
                </a:gridCol>
                <a:gridCol w="1685387">
                  <a:extLst>
                    <a:ext uri="{9D8B030D-6E8A-4147-A177-3AD203B41FA5}">
                      <a16:colId xmlns:a16="http://schemas.microsoft.com/office/drawing/2014/main" val="20004"/>
                    </a:ext>
                  </a:extLst>
                </a:gridCol>
                <a:gridCol w="1685387">
                  <a:extLst>
                    <a:ext uri="{9D8B030D-6E8A-4147-A177-3AD203B41FA5}">
                      <a16:colId xmlns:a16="http://schemas.microsoft.com/office/drawing/2014/main" val="20005"/>
                    </a:ext>
                  </a:extLst>
                </a:gridCol>
              </a:tblGrid>
              <a:tr h="267323">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a:solidFill>
                            <a:schemeClr val="bg1"/>
                          </a:solidFill>
                        </a:rPr>
                        <a:t>Workshop Day 1</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a:solidFill>
                            <a:schemeClr val="bg1"/>
                          </a:solidFill>
                        </a:rPr>
                        <a:t>Workshop Day 2</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a:solidFill>
                            <a:schemeClr val="bg1"/>
                          </a:solidFill>
                        </a:rPr>
                        <a:t>Workshop Day 3</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a:solidFill>
                            <a:schemeClr val="bg1"/>
                          </a:solidFill>
                        </a:rPr>
                        <a:t>Workshop Day 4</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tc>
                  <a:txBody>
                    <a:bodyPr/>
                    <a:lstStyle/>
                    <a:p>
                      <a:pPr algn="ctr"/>
                      <a:r>
                        <a:rPr lang="en-CA" sz="1200" b="1" dirty="0">
                          <a:solidFill>
                            <a:schemeClr val="bg1"/>
                          </a:solidFill>
                        </a:rPr>
                        <a:t>Workshop</a:t>
                      </a:r>
                      <a:r>
                        <a:rPr lang="en-CA" sz="1200" b="1" baseline="0" dirty="0">
                          <a:solidFill>
                            <a:schemeClr val="bg1"/>
                          </a:solidFill>
                        </a:rPr>
                        <a:t> Day 5</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extLst>
                  <a:ext uri="{0D108BD9-81ED-4DB2-BD59-A6C34878D82A}">
                    <a16:rowId xmlns:a16="http://schemas.microsoft.com/office/drawing/2014/main" val="10000"/>
                  </a:ext>
                </a:extLst>
              </a:tr>
              <a:tr h="3125661">
                <a:tc>
                  <a:txBody>
                    <a:bodyPr/>
                    <a:lstStyle/>
                    <a:p>
                      <a:pPr marL="216000" indent="-457200" algn="ctr">
                        <a:spcAft>
                          <a:spcPts val="500"/>
                        </a:spcAft>
                      </a:pPr>
                      <a:r>
                        <a:rPr lang="en-CA" sz="1200" b="1" baseline="0" dirty="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spcAft>
                          <a:spcPts val="1200"/>
                        </a:spcAft>
                      </a:pPr>
                      <a:r>
                        <a:rPr lang="en-CA" sz="1000" b="1" dirty="0">
                          <a:solidFill>
                            <a:schemeClr val="tx1"/>
                          </a:solidFill>
                        </a:rPr>
                        <a:t>Answer “So</a:t>
                      </a:r>
                      <a:r>
                        <a:rPr lang="en-CA" sz="1000" b="1" baseline="0" dirty="0">
                          <a:solidFill>
                            <a:schemeClr val="tx1"/>
                          </a:solidFill>
                        </a:rPr>
                        <a:t> what?”</a:t>
                      </a:r>
                      <a:endParaRPr lang="en-CA" sz="1000" b="1" dirty="0">
                        <a:solidFill>
                          <a:schemeClr val="tx1"/>
                        </a:solidFill>
                      </a:endParaRPr>
                    </a:p>
                    <a:p>
                      <a:pPr marL="216000" marR="0" lvl="0" indent="-457200" algn="l" defTabSz="914400" rtl="0" eaLnBrk="1" fontAlgn="auto" latinLnBrk="0" hangingPunct="1">
                        <a:lnSpc>
                          <a:spcPct val="100000"/>
                        </a:lnSpc>
                        <a:spcBef>
                          <a:spcPts val="0"/>
                        </a:spcBef>
                        <a:spcAft>
                          <a:spcPts val="0"/>
                        </a:spcAft>
                        <a:buClrTx/>
                        <a:buSzTx/>
                        <a:buFontTx/>
                        <a:buNone/>
                        <a:tabLst/>
                        <a:defRPr/>
                      </a:pPr>
                      <a:endParaRPr lang="en-CA" sz="1000" b="1" dirty="0">
                        <a:solidFill>
                          <a:schemeClr val="tx1"/>
                        </a:solidFill>
                      </a:endParaRPr>
                    </a:p>
                    <a:p>
                      <a:pPr marL="216000" indent="-457200" algn="l" defTabSz="914400" rtl="0" eaLnBrk="1" latinLnBrk="0" hangingPunct="1">
                        <a:spcAft>
                          <a:spcPts val="0"/>
                        </a:spcAft>
                      </a:pPr>
                      <a:r>
                        <a:rPr lang="en-CA" sz="1000" b="1" kern="1200" dirty="0">
                          <a:solidFill>
                            <a:schemeClr val="tx1"/>
                          </a:solidFill>
                          <a:latin typeface="+mn-lt"/>
                          <a:ea typeface="+mn-ea"/>
                          <a:cs typeface="+mn-cs"/>
                        </a:rPr>
                        <a:t>1.1</a:t>
                      </a:r>
                      <a:r>
                        <a:rPr lang="en-CA" sz="1000" b="0" kern="1200" dirty="0">
                          <a:solidFill>
                            <a:schemeClr val="tx1"/>
                          </a:solidFill>
                          <a:latin typeface="+mn-lt"/>
                          <a:ea typeface="+mn-ea"/>
                          <a:cs typeface="+mn-cs"/>
                        </a:rPr>
                        <a:t> Review the business context summary created pre-workshop.</a:t>
                      </a:r>
                    </a:p>
                    <a:p>
                      <a:pPr marL="216000" indent="-457200" algn="l" defTabSz="914400" rtl="0" eaLnBrk="1" latinLnBrk="0" hangingPunct="1">
                        <a:spcAft>
                          <a:spcPts val="0"/>
                        </a:spcAft>
                      </a:pPr>
                      <a:r>
                        <a:rPr lang="en-CA" sz="1000" b="1" kern="1200" dirty="0">
                          <a:solidFill>
                            <a:schemeClr val="tx1"/>
                          </a:solidFill>
                          <a:latin typeface="+mn-lt"/>
                          <a:ea typeface="+mn-ea"/>
                          <a:cs typeface="+mn-cs"/>
                        </a:rPr>
                        <a:t>1.2</a:t>
                      </a:r>
                      <a:r>
                        <a:rPr lang="en-CA" sz="1000" b="0" kern="1200" dirty="0">
                          <a:solidFill>
                            <a:schemeClr val="tx1"/>
                          </a:solidFill>
                          <a:latin typeface="+mn-lt"/>
                          <a:ea typeface="+mn-ea"/>
                          <a:cs typeface="+mn-cs"/>
                        </a:rPr>
                        <a:t> Review links between business capabilities</a:t>
                      </a:r>
                      <a:r>
                        <a:rPr lang="en-CA" sz="1000" b="0" kern="1200" baseline="0" dirty="0">
                          <a:solidFill>
                            <a:schemeClr val="tx1"/>
                          </a:solidFill>
                          <a:latin typeface="+mn-lt"/>
                          <a:ea typeface="+mn-ea"/>
                          <a:cs typeface="+mn-cs"/>
                        </a:rPr>
                        <a:t> and organizational initiatives with goals.</a:t>
                      </a:r>
                      <a:endParaRPr lang="en-CA" sz="1000" b="0" kern="1200" dirty="0">
                        <a:solidFill>
                          <a:schemeClr val="tx1"/>
                        </a:solidFill>
                        <a:latin typeface="+mn-lt"/>
                        <a:ea typeface="+mn-ea"/>
                        <a:cs typeface="+mn-cs"/>
                      </a:endParaRPr>
                    </a:p>
                    <a:p>
                      <a:pPr marL="216000" indent="-457200" algn="l" defTabSz="914400" rtl="0" eaLnBrk="1" latinLnBrk="0" hangingPunct="1">
                        <a:spcAft>
                          <a:spcPts val="0"/>
                        </a:spcAft>
                      </a:pPr>
                      <a:r>
                        <a:rPr lang="en-CA" sz="1000" b="1" kern="1200" dirty="0">
                          <a:solidFill>
                            <a:schemeClr val="tx1"/>
                          </a:solidFill>
                          <a:latin typeface="+mn-lt"/>
                          <a:ea typeface="+mn-ea"/>
                          <a:cs typeface="+mn-cs"/>
                        </a:rPr>
                        <a:t>1.3 </a:t>
                      </a:r>
                      <a:r>
                        <a:rPr lang="en-CA" sz="1000" b="0" kern="1200" dirty="0">
                          <a:solidFill>
                            <a:schemeClr val="tx1"/>
                          </a:solidFill>
                          <a:latin typeface="+mn-lt"/>
                          <a:ea typeface="+mn-ea"/>
                          <a:cs typeface="+mn-cs"/>
                        </a:rPr>
                        <a:t>Determine the implications to IT from the documented business context.</a:t>
                      </a:r>
                    </a:p>
                    <a:p>
                      <a:pPr marL="216000" indent="-457200" algn="l" defTabSz="914400" rtl="0" eaLnBrk="1" latinLnBrk="0" hangingPunct="1">
                        <a:spcAft>
                          <a:spcPts val="0"/>
                        </a:spcAft>
                      </a:pPr>
                      <a:r>
                        <a:rPr lang="en-CA" sz="1000" b="1" kern="1200" dirty="0">
                          <a:solidFill>
                            <a:schemeClr val="tx1"/>
                          </a:solidFill>
                          <a:latin typeface="+mn-lt"/>
                          <a:ea typeface="+mn-ea"/>
                          <a:cs typeface="+mn-cs"/>
                        </a:rPr>
                        <a:t>1.4</a:t>
                      </a:r>
                      <a:r>
                        <a:rPr lang="en-CA" sz="1000" b="0" kern="1200" dirty="0">
                          <a:solidFill>
                            <a:schemeClr val="tx1"/>
                          </a:solidFill>
                          <a:latin typeface="+mn-lt"/>
                          <a:ea typeface="+mn-ea"/>
                          <a:cs typeface="+mn-cs"/>
                        </a:rPr>
                        <a:t> Group the IT implications into themes.</a:t>
                      </a:r>
                    </a:p>
                    <a:p>
                      <a:pPr marL="216000" indent="-457200" algn="l" defTabSz="914400" rtl="0" eaLnBrk="1" latinLnBrk="0" hangingPunct="1">
                        <a:spcAft>
                          <a:spcPts val="0"/>
                        </a:spcAft>
                      </a:pPr>
                      <a:r>
                        <a:rPr lang="en-CA" sz="1000" b="1" kern="1200" dirty="0">
                          <a:solidFill>
                            <a:schemeClr val="tx1"/>
                          </a:solidFill>
                          <a:latin typeface="+mn-lt"/>
                          <a:ea typeface="+mn-ea"/>
                          <a:cs typeface="+mn-cs"/>
                        </a:rPr>
                        <a:t>1.5</a:t>
                      </a:r>
                      <a:r>
                        <a:rPr lang="en-CA" sz="1000" b="0" kern="1200" dirty="0">
                          <a:solidFill>
                            <a:schemeClr val="tx1"/>
                          </a:solidFill>
                          <a:latin typeface="+mn-lt"/>
                          <a:ea typeface="+mn-ea"/>
                          <a:cs typeface="+mn-cs"/>
                        </a:rPr>
                        <a:t> Confirm the IT strategy scope.</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a:solidFill>
                            <a:schemeClr val="tx1"/>
                          </a:solidFill>
                        </a:rPr>
                        <a:t>Define the IT Target State</a:t>
                      </a:r>
                      <a:endParaRPr lang="en-CA" sz="1000" b="1" baseline="0" dirty="0">
                        <a:solidFill>
                          <a:schemeClr val="tx1"/>
                        </a:solidFill>
                      </a:endParaRPr>
                    </a:p>
                    <a:p>
                      <a:pPr marL="216000" indent="-457200" algn="l" defTabSz="914400" rtl="0" eaLnBrk="1" latinLnBrk="0" hangingPunct="1">
                        <a:spcAft>
                          <a:spcPts val="0"/>
                        </a:spcAft>
                      </a:pPr>
                      <a:r>
                        <a:rPr lang="en-CA" sz="1000" b="1" kern="1200" dirty="0">
                          <a:solidFill>
                            <a:schemeClr val="tx1"/>
                          </a:solidFill>
                          <a:latin typeface="+mn-lt"/>
                          <a:ea typeface="+mn-ea"/>
                          <a:cs typeface="+mn-cs"/>
                        </a:rPr>
                        <a:t>2.1</a:t>
                      </a:r>
                      <a:r>
                        <a:rPr lang="en-CA" sz="1000" b="0" kern="1200" dirty="0">
                          <a:solidFill>
                            <a:schemeClr val="tx1"/>
                          </a:solidFill>
                          <a:latin typeface="+mn-lt"/>
                          <a:ea typeface="+mn-ea"/>
                          <a:cs typeface="+mn-cs"/>
                        </a:rPr>
                        <a:t> Create the IT vision statement and IT mission statement.</a:t>
                      </a:r>
                    </a:p>
                    <a:p>
                      <a:pPr marL="216000" indent="-457200" algn="l" defTabSz="914400" rtl="0" eaLnBrk="1" latinLnBrk="0" hangingPunct="1">
                        <a:spcAft>
                          <a:spcPts val="0"/>
                        </a:spcAft>
                      </a:pPr>
                      <a:r>
                        <a:rPr lang="en-CA" sz="1000" b="1" kern="1200" dirty="0">
                          <a:solidFill>
                            <a:schemeClr val="tx1"/>
                          </a:solidFill>
                          <a:latin typeface="+mn-lt"/>
                          <a:ea typeface="+mn-ea"/>
                          <a:cs typeface="+mn-cs"/>
                        </a:rPr>
                        <a:t>2.2</a:t>
                      </a:r>
                      <a:r>
                        <a:rPr lang="en-CA" sz="1000" b="0" kern="1200" dirty="0">
                          <a:solidFill>
                            <a:schemeClr val="tx1"/>
                          </a:solidFill>
                          <a:latin typeface="+mn-lt"/>
                          <a:ea typeface="+mn-ea"/>
                          <a:cs typeface="+mn-cs"/>
                        </a:rPr>
                        <a:t> Define IT goals and guiding principles.</a:t>
                      </a:r>
                    </a:p>
                    <a:p>
                      <a:pPr marL="216000" indent="-457200" algn="l" defTabSz="914400" rtl="0" eaLnBrk="1" latinLnBrk="0" hangingPunct="1">
                        <a:spcAft>
                          <a:spcPts val="0"/>
                        </a:spcAft>
                      </a:pPr>
                      <a:r>
                        <a:rPr lang="en-US" sz="1000" b="1" kern="1200" dirty="0">
                          <a:solidFill>
                            <a:schemeClr val="tx1"/>
                          </a:solidFill>
                          <a:latin typeface="+mn-lt"/>
                          <a:ea typeface="+mn-ea"/>
                          <a:cs typeface="+mn-cs"/>
                        </a:rPr>
                        <a:t>2.3</a:t>
                      </a:r>
                      <a:r>
                        <a:rPr lang="en-US" sz="1000" b="0" kern="1200" dirty="0">
                          <a:solidFill>
                            <a:schemeClr val="tx1"/>
                          </a:solidFill>
                          <a:latin typeface="+mn-lt"/>
                          <a:ea typeface="+mn-ea"/>
                          <a:cs typeface="+mn-cs"/>
                        </a:rPr>
                        <a:t> Determine</a:t>
                      </a:r>
                      <a:r>
                        <a:rPr lang="en-US" sz="1000" b="0" kern="1200" baseline="0" dirty="0">
                          <a:solidFill>
                            <a:schemeClr val="tx1"/>
                          </a:solidFill>
                          <a:latin typeface="+mn-lt"/>
                          <a:ea typeface="+mn-ea"/>
                          <a:cs typeface="+mn-cs"/>
                        </a:rPr>
                        <a:t> the IT goal alignment to organizational goals. </a:t>
                      </a:r>
                      <a:endParaRPr lang="en-CA" sz="1000" b="0" kern="1200" dirty="0">
                        <a:solidFill>
                          <a:schemeClr val="tx1"/>
                        </a:solidFill>
                        <a:latin typeface="+mn-lt"/>
                        <a:ea typeface="+mn-ea"/>
                        <a:cs typeface="+mn-cs"/>
                      </a:endParaRPr>
                    </a:p>
                    <a:p>
                      <a:pPr marL="216000" indent="-457200" algn="l" defTabSz="914400" rtl="0" eaLnBrk="1" latinLnBrk="0" hangingPunct="1">
                        <a:spcAft>
                          <a:spcPts val="0"/>
                        </a:spcAft>
                      </a:pPr>
                      <a:r>
                        <a:rPr lang="en-CA" sz="1000" b="1" kern="1200" dirty="0">
                          <a:solidFill>
                            <a:schemeClr val="tx1"/>
                          </a:solidFill>
                          <a:latin typeface="+mn-lt"/>
                          <a:ea typeface="+mn-ea"/>
                          <a:cs typeface="+mn-cs"/>
                        </a:rPr>
                        <a:t>2.4</a:t>
                      </a:r>
                      <a:r>
                        <a:rPr lang="en-CA" sz="1000" b="0" kern="1200" dirty="0">
                          <a:solidFill>
                            <a:schemeClr val="tx1"/>
                          </a:solidFill>
                          <a:latin typeface="+mn-lt"/>
                          <a:ea typeface="+mn-ea"/>
                          <a:cs typeface="+mn-cs"/>
                        </a:rPr>
                        <a:t> Indicate the target-state IT maturity.</a:t>
                      </a:r>
                    </a:p>
                    <a:p>
                      <a:pPr marL="216000" indent="-457200" algn="l" defTabSz="914400" rtl="0" eaLnBrk="1" latinLnBrk="0" hangingPunct="1">
                        <a:spcAft>
                          <a:spcPts val="0"/>
                        </a:spcAft>
                      </a:pPr>
                      <a:r>
                        <a:rPr lang="en-CA" sz="1000" b="1" kern="1200" dirty="0">
                          <a:solidFill>
                            <a:schemeClr val="tx1"/>
                          </a:solidFill>
                          <a:latin typeface="+mn-lt"/>
                          <a:ea typeface="+mn-ea"/>
                          <a:cs typeface="+mn-cs"/>
                        </a:rPr>
                        <a:t>2.5</a:t>
                      </a:r>
                      <a:r>
                        <a:rPr lang="en-CA" sz="1000" b="0" kern="1200" dirty="0">
                          <a:solidFill>
                            <a:schemeClr val="tx1"/>
                          </a:solidFill>
                          <a:latin typeface="+mn-lt"/>
                          <a:ea typeface="+mn-ea"/>
                          <a:cs typeface="+mn-cs"/>
                        </a:rPr>
                        <a:t> Identify target-state IT capabilities required to achieve IT goals.</a:t>
                      </a:r>
                    </a:p>
                    <a:p>
                      <a:pPr marL="216000" indent="-457200" algn="l" defTabSz="914400" rtl="0" eaLnBrk="1" latinLnBrk="0" hangingPunct="1">
                        <a:spcAft>
                          <a:spcPts val="0"/>
                        </a:spcAft>
                      </a:pPr>
                      <a:r>
                        <a:rPr lang="en-CA" sz="1000" b="1" kern="1200" dirty="0">
                          <a:solidFill>
                            <a:schemeClr val="tx1"/>
                          </a:solidFill>
                          <a:latin typeface="+mn-lt"/>
                          <a:ea typeface="+mn-ea"/>
                          <a:cs typeface="+mn-cs"/>
                        </a:rPr>
                        <a:t>2.6</a:t>
                      </a:r>
                      <a:r>
                        <a:rPr lang="en-CA" sz="1000" b="0" kern="1200" dirty="0">
                          <a:solidFill>
                            <a:schemeClr val="tx1"/>
                          </a:solidFill>
                          <a:latin typeface="+mn-lt"/>
                          <a:ea typeface="+mn-ea"/>
                          <a:cs typeface="+mn-cs"/>
                        </a:rPr>
                        <a:t> Consolidate target IT capability map.</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a:solidFill>
                            <a:schemeClr val="tx1"/>
                          </a:solidFill>
                        </a:rPr>
                        <a:t>Assess the IT Current State</a:t>
                      </a:r>
                    </a:p>
                    <a:p>
                      <a:pPr marL="216000" marR="0" lvl="0" indent="-457200" algn="l" defTabSz="914400" rtl="0" eaLnBrk="1" fontAlgn="auto" latinLnBrk="0" hangingPunct="1">
                        <a:lnSpc>
                          <a:spcPct val="100000"/>
                        </a:lnSpc>
                        <a:spcBef>
                          <a:spcPts val="0"/>
                        </a:spcBef>
                        <a:spcAft>
                          <a:spcPts val="0"/>
                        </a:spcAft>
                        <a:buClrTx/>
                        <a:buSzTx/>
                        <a:buFontTx/>
                        <a:buNone/>
                        <a:tabLst/>
                        <a:defRPr/>
                      </a:pPr>
                      <a:r>
                        <a:rPr lang="en-CA" sz="1000" b="1" kern="1200" baseline="0" dirty="0">
                          <a:solidFill>
                            <a:schemeClr val="tx1"/>
                          </a:solidFill>
                          <a:latin typeface="+mn-lt"/>
                          <a:ea typeface="+mn-ea"/>
                          <a:cs typeface="+mn-cs"/>
                        </a:rPr>
                        <a:t>3.1</a:t>
                      </a:r>
                      <a:r>
                        <a:rPr lang="en-CA" sz="1000" b="0" kern="1200" baseline="0" dirty="0">
                          <a:solidFill>
                            <a:schemeClr val="tx1"/>
                          </a:solidFill>
                          <a:latin typeface="+mn-lt"/>
                          <a:ea typeface="+mn-ea"/>
                          <a:cs typeface="+mn-cs"/>
                        </a:rPr>
                        <a:t> Review diagnostic results.</a:t>
                      </a:r>
                    </a:p>
                    <a:p>
                      <a:pPr marL="216000" indent="-457200" algn="l" defTabSz="914400" rtl="0" eaLnBrk="1" latinLnBrk="0" hangingPunct="1">
                        <a:spcAft>
                          <a:spcPts val="0"/>
                        </a:spcAft>
                      </a:pPr>
                      <a:r>
                        <a:rPr lang="en-CA" sz="1000" b="1" kern="1200" baseline="0" dirty="0">
                          <a:solidFill>
                            <a:schemeClr val="tx1"/>
                          </a:solidFill>
                          <a:latin typeface="+mn-lt"/>
                          <a:ea typeface="+mn-ea"/>
                          <a:cs typeface="+mn-cs"/>
                        </a:rPr>
                        <a:t>3.2</a:t>
                      </a:r>
                      <a:r>
                        <a:rPr lang="en-CA" sz="1000" b="0" kern="1200" baseline="0" dirty="0">
                          <a:solidFill>
                            <a:schemeClr val="tx1"/>
                          </a:solidFill>
                          <a:latin typeface="+mn-lt"/>
                          <a:ea typeface="+mn-ea"/>
                          <a:cs typeface="+mn-cs"/>
                        </a:rPr>
                        <a:t> Assess current IT capabilities.</a:t>
                      </a:r>
                    </a:p>
                    <a:p>
                      <a:pPr marL="216000" indent="-457200" algn="l" defTabSz="914400" rtl="0" eaLnBrk="1" latinLnBrk="0" hangingPunct="1">
                        <a:spcAft>
                          <a:spcPts val="0"/>
                        </a:spcAft>
                      </a:pPr>
                      <a:r>
                        <a:rPr lang="en-CA" sz="1000" b="1" kern="1200" baseline="0" dirty="0">
                          <a:solidFill>
                            <a:schemeClr val="tx1"/>
                          </a:solidFill>
                          <a:latin typeface="+mn-lt"/>
                          <a:ea typeface="+mn-ea"/>
                          <a:cs typeface="+mn-cs"/>
                        </a:rPr>
                        <a:t>3.3</a:t>
                      </a:r>
                      <a:r>
                        <a:rPr lang="en-CA" sz="1000" b="0" kern="1200" baseline="0" dirty="0">
                          <a:solidFill>
                            <a:schemeClr val="tx1"/>
                          </a:solidFill>
                          <a:latin typeface="+mn-lt"/>
                          <a:ea typeface="+mn-ea"/>
                          <a:cs typeface="+mn-cs"/>
                        </a:rPr>
                        <a:t> Review current IT budget.</a:t>
                      </a:r>
                    </a:p>
                    <a:p>
                      <a:pPr marL="216000" indent="-457200" algn="l" defTabSz="914400" rtl="0" eaLnBrk="1" latinLnBrk="0" hangingPunct="1">
                        <a:spcAft>
                          <a:spcPts val="0"/>
                        </a:spcAft>
                      </a:pPr>
                      <a:r>
                        <a:rPr lang="en-CA" sz="1000" b="1" kern="1200" baseline="0" dirty="0">
                          <a:solidFill>
                            <a:schemeClr val="tx1"/>
                          </a:solidFill>
                          <a:latin typeface="+mn-lt"/>
                          <a:ea typeface="+mn-ea"/>
                          <a:cs typeface="+mn-cs"/>
                        </a:rPr>
                        <a:t>3.4</a:t>
                      </a:r>
                      <a:r>
                        <a:rPr lang="en-CA" sz="1000" b="0" kern="1200" baseline="0" dirty="0">
                          <a:solidFill>
                            <a:schemeClr val="tx1"/>
                          </a:solidFill>
                          <a:latin typeface="+mn-lt"/>
                          <a:ea typeface="+mn-ea"/>
                          <a:cs typeface="+mn-cs"/>
                        </a:rPr>
                        <a:t> Conduct IT SWOT analysis.</a:t>
                      </a:r>
                    </a:p>
                    <a:p>
                      <a:pPr marL="216000" indent="-457200" algn="l" defTabSz="914400" rtl="0" eaLnBrk="1" latinLnBrk="0" hangingPunct="1">
                        <a:spcAft>
                          <a:spcPts val="0"/>
                        </a:spcAft>
                      </a:pPr>
                      <a:r>
                        <a:rPr lang="en-CA" sz="1000" b="1" kern="1200" baseline="0" dirty="0">
                          <a:solidFill>
                            <a:schemeClr val="tx1"/>
                          </a:solidFill>
                          <a:latin typeface="+mn-lt"/>
                          <a:ea typeface="+mn-ea"/>
                          <a:cs typeface="+mn-cs"/>
                        </a:rPr>
                        <a:t>3.5</a:t>
                      </a:r>
                      <a:r>
                        <a:rPr lang="en-CA" sz="1000" b="0" kern="1200" baseline="0" dirty="0">
                          <a:solidFill>
                            <a:schemeClr val="tx1"/>
                          </a:solidFill>
                          <a:latin typeface="+mn-lt"/>
                          <a:ea typeface="+mn-ea"/>
                          <a:cs typeface="+mn-cs"/>
                        </a:rPr>
                        <a:t> Identify current-state maturity.</a:t>
                      </a:r>
                    </a:p>
                    <a:p>
                      <a:pPr marL="216000" marR="0" lvl="0" indent="-457200" algn="l" defTabSz="914400" rtl="0" eaLnBrk="1" fontAlgn="auto" latinLnBrk="0" hangingPunct="1">
                        <a:lnSpc>
                          <a:spcPct val="100000"/>
                        </a:lnSpc>
                        <a:spcBef>
                          <a:spcPts val="0"/>
                        </a:spcBef>
                        <a:spcAft>
                          <a:spcPts val="0"/>
                        </a:spcAft>
                        <a:buClrTx/>
                        <a:buSzTx/>
                        <a:buFontTx/>
                        <a:buNone/>
                        <a:tabLst/>
                        <a:defRPr/>
                      </a:pPr>
                      <a:r>
                        <a:rPr lang="en-CA" sz="1000" b="1" dirty="0">
                          <a:solidFill>
                            <a:schemeClr val="tx1"/>
                          </a:solidFill>
                        </a:rPr>
                        <a:t>3.6 </a:t>
                      </a:r>
                      <a:r>
                        <a:rPr lang="en-CA" sz="1000" b="0" dirty="0">
                          <a:solidFill>
                            <a:schemeClr val="tx1"/>
                          </a:solidFill>
                        </a:rPr>
                        <a:t>Assess</a:t>
                      </a:r>
                      <a:r>
                        <a:rPr lang="en-CA" sz="1000" b="0" baseline="0" dirty="0">
                          <a:solidFill>
                            <a:schemeClr val="tx1"/>
                          </a:solidFill>
                        </a:rPr>
                        <a:t> the gaps between current- and target-state capabilities</a:t>
                      </a:r>
                      <a:r>
                        <a:rPr lang="en-CA" sz="1000" b="0" dirty="0">
                          <a:solidFill>
                            <a:schemeClr val="tx1"/>
                          </a:solidFill>
                        </a:rPr>
                        <a:t>.</a:t>
                      </a:r>
                    </a:p>
                    <a:p>
                      <a:pPr marL="216000" indent="-457200" algn="l" defTabSz="914400" rtl="0" eaLnBrk="1" latinLnBrk="0" hangingPunct="1">
                        <a:spcAft>
                          <a:spcPts val="0"/>
                        </a:spcAft>
                      </a:pPr>
                      <a:endParaRPr lang="en-CA" sz="1000" b="0" kern="1200" baseline="0" dirty="0">
                        <a:solidFill>
                          <a:schemeClr val="tx1"/>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a:solidFill>
                            <a:schemeClr val="tx1"/>
                          </a:solidFill>
                        </a:rPr>
                        <a:t>Bridge</a:t>
                      </a:r>
                      <a:r>
                        <a:rPr lang="en-CA" sz="1000" b="1" baseline="0" dirty="0">
                          <a:solidFill>
                            <a:schemeClr val="tx1"/>
                          </a:solidFill>
                        </a:rPr>
                        <a:t> the Gap and Create the Strategy</a:t>
                      </a:r>
                      <a:endParaRPr lang="en-CA" sz="1000" b="1" dirty="0">
                        <a:solidFill>
                          <a:schemeClr val="tx1"/>
                        </a:solidFill>
                      </a:endParaRPr>
                    </a:p>
                    <a:p>
                      <a:pPr marL="216000" indent="-457200">
                        <a:spcAft>
                          <a:spcPts val="0"/>
                        </a:spcAft>
                      </a:pPr>
                      <a:r>
                        <a:rPr lang="en-CA" sz="1000" b="1" dirty="0">
                          <a:solidFill>
                            <a:schemeClr val="tx1"/>
                          </a:solidFill>
                        </a:rPr>
                        <a:t>4.1</a:t>
                      </a:r>
                      <a:r>
                        <a:rPr lang="en-CA" sz="1000" b="0" dirty="0">
                          <a:solidFill>
                            <a:schemeClr val="tx1"/>
                          </a:solidFill>
                        </a:rPr>
                        <a:t> Map key current IT initiatives to IT and organizational goals.</a:t>
                      </a:r>
                    </a:p>
                    <a:p>
                      <a:pPr marL="216000" indent="-457200">
                        <a:spcAft>
                          <a:spcPts val="0"/>
                        </a:spcAft>
                      </a:pPr>
                      <a:r>
                        <a:rPr lang="en-CA" sz="1000" b="1" dirty="0">
                          <a:solidFill>
                            <a:schemeClr val="tx1"/>
                          </a:solidFill>
                        </a:rPr>
                        <a:t>4.2</a:t>
                      </a:r>
                      <a:r>
                        <a:rPr lang="en-CA" sz="1000" b="0" dirty="0">
                          <a:solidFill>
                            <a:schemeClr val="tx1"/>
                          </a:solidFill>
                        </a:rPr>
                        <a:t> Brain</a:t>
                      </a:r>
                      <a:r>
                        <a:rPr lang="en-CA" sz="1000" b="0" baseline="0" dirty="0">
                          <a:solidFill>
                            <a:schemeClr val="tx1"/>
                          </a:solidFill>
                        </a:rPr>
                        <a:t>storm initiatives to address the gaps in capabilities</a:t>
                      </a:r>
                      <a:r>
                        <a:rPr lang="en-CA" sz="1000" b="0" dirty="0">
                          <a:solidFill>
                            <a:schemeClr val="tx1"/>
                          </a:solidFill>
                        </a:rPr>
                        <a:t>.</a:t>
                      </a:r>
                    </a:p>
                    <a:p>
                      <a:pPr marL="216000" indent="-457200">
                        <a:spcAft>
                          <a:spcPts val="0"/>
                        </a:spcAft>
                      </a:pPr>
                      <a:r>
                        <a:rPr lang="en-CA" sz="1000" b="1" dirty="0">
                          <a:solidFill>
                            <a:schemeClr val="tx1"/>
                          </a:solidFill>
                        </a:rPr>
                        <a:t>4.3</a:t>
                      </a:r>
                      <a:r>
                        <a:rPr lang="en-CA" sz="1000" b="0" dirty="0">
                          <a:solidFill>
                            <a:schemeClr val="tx1"/>
                          </a:solidFill>
                        </a:rPr>
                        <a:t> Create</a:t>
                      </a:r>
                      <a:r>
                        <a:rPr lang="en-CA" sz="1000" b="0" baseline="0" dirty="0">
                          <a:solidFill>
                            <a:schemeClr val="tx1"/>
                          </a:solidFill>
                        </a:rPr>
                        <a:t> initiative profiles.</a:t>
                      </a:r>
                    </a:p>
                    <a:p>
                      <a:pPr marL="216000" indent="-457200">
                        <a:spcAft>
                          <a:spcPts val="0"/>
                        </a:spcAft>
                      </a:pPr>
                      <a:r>
                        <a:rPr lang="en-CA" sz="1000" b="1" baseline="0" dirty="0">
                          <a:solidFill>
                            <a:schemeClr val="tx1"/>
                          </a:solidFill>
                        </a:rPr>
                        <a:t>4.4</a:t>
                      </a:r>
                      <a:r>
                        <a:rPr lang="en-CA" sz="1000" b="0" baseline="0" dirty="0">
                          <a:solidFill>
                            <a:schemeClr val="tx1"/>
                          </a:solidFill>
                        </a:rPr>
                        <a:t> Prioritize IT initiatives.</a:t>
                      </a:r>
                    </a:p>
                    <a:p>
                      <a:pPr marL="216000" indent="-457200">
                        <a:spcAft>
                          <a:spcPts val="0"/>
                        </a:spcAft>
                      </a:pPr>
                      <a:r>
                        <a:rPr lang="en-US" sz="1000" b="1" baseline="0" dirty="0">
                          <a:solidFill>
                            <a:schemeClr val="tx1"/>
                          </a:solidFill>
                        </a:rPr>
                        <a:t>4.5</a:t>
                      </a:r>
                      <a:r>
                        <a:rPr lang="en-US" sz="1000" b="0" baseline="0" dirty="0">
                          <a:solidFill>
                            <a:schemeClr val="tx1"/>
                          </a:solidFill>
                        </a:rPr>
                        <a:t> Create roadmaps for key IT initiatives.</a:t>
                      </a:r>
                      <a:endParaRPr lang="en-CA" sz="1000" b="0" baseline="0" dirty="0">
                        <a:solidFill>
                          <a:schemeClr val="tx1"/>
                        </a:solidFill>
                      </a:endParaRPr>
                    </a:p>
                    <a:p>
                      <a:pPr marL="216000" indent="-457200">
                        <a:spcAft>
                          <a:spcPts val="0"/>
                        </a:spcAft>
                      </a:pPr>
                      <a:r>
                        <a:rPr lang="en-CA" sz="1000" b="1" baseline="0" dirty="0">
                          <a:solidFill>
                            <a:schemeClr val="tx1"/>
                          </a:solidFill>
                        </a:rPr>
                        <a:t>4.6 </a:t>
                      </a:r>
                      <a:r>
                        <a:rPr lang="en-CA" sz="1000" b="0" baseline="0" dirty="0">
                          <a:solidFill>
                            <a:schemeClr val="tx1"/>
                          </a:solidFill>
                        </a:rPr>
                        <a:t>Identify required IT budget.</a:t>
                      </a:r>
                    </a:p>
                    <a:p>
                      <a:pPr marL="216000" indent="-457200">
                        <a:spcAft>
                          <a:spcPts val="0"/>
                        </a:spcAft>
                      </a:pPr>
                      <a:r>
                        <a:rPr lang="en-CA" sz="1000" b="1" baseline="0" dirty="0">
                          <a:solidFill>
                            <a:schemeClr val="tx1"/>
                          </a:solidFill>
                        </a:rPr>
                        <a:t>4.7 </a:t>
                      </a:r>
                      <a:r>
                        <a:rPr lang="en-CA" sz="1000" b="0" baseline="0" dirty="0">
                          <a:solidFill>
                            <a:schemeClr val="tx1"/>
                          </a:solidFill>
                        </a:rPr>
                        <a:t>Summarize the highlights of the IT strategy.</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216000" marR="0" lvl="0" indent="-457200" algn="ctr" defTabSz="914400" rtl="0" eaLnBrk="1" fontAlgn="auto" latinLnBrk="0" hangingPunct="1">
                        <a:lnSpc>
                          <a:spcPct val="100000"/>
                        </a:lnSpc>
                        <a:spcBef>
                          <a:spcPts val="0"/>
                        </a:spcBef>
                        <a:spcAft>
                          <a:spcPts val="1200"/>
                        </a:spcAft>
                        <a:buClrTx/>
                        <a:buSzTx/>
                        <a:buFontTx/>
                        <a:buNone/>
                        <a:tabLst/>
                        <a:defRPr/>
                      </a:pPr>
                      <a:r>
                        <a:rPr lang="en-CA" sz="1000" b="1" dirty="0">
                          <a:solidFill>
                            <a:schemeClr val="tx1"/>
                          </a:solidFill>
                        </a:rPr>
                        <a:t>Next Steps and Wrap-Up (Offsite)</a:t>
                      </a:r>
                    </a:p>
                    <a:p>
                      <a:pPr marL="216000" indent="-457200">
                        <a:spcAft>
                          <a:spcPts val="0"/>
                        </a:spcAft>
                      </a:pPr>
                      <a:r>
                        <a:rPr lang="en-CA" sz="1000" b="1" baseline="0" dirty="0">
                          <a:solidFill>
                            <a:schemeClr val="tx1"/>
                          </a:solidFill>
                        </a:rPr>
                        <a:t>5.1</a:t>
                      </a:r>
                      <a:r>
                        <a:rPr lang="en-CA" sz="1000" b="0" baseline="0" dirty="0">
                          <a:solidFill>
                            <a:schemeClr val="tx1"/>
                          </a:solidFill>
                        </a:rPr>
                        <a:t> Complete in-progress deliverables from previous four days.</a:t>
                      </a:r>
                    </a:p>
                    <a:p>
                      <a:pPr marL="216000" indent="-457200">
                        <a:spcAft>
                          <a:spcPts val="0"/>
                        </a:spcAft>
                      </a:pPr>
                      <a:r>
                        <a:rPr lang="en-CA" sz="1000" b="1" baseline="0" dirty="0">
                          <a:solidFill>
                            <a:schemeClr val="tx1"/>
                          </a:solidFill>
                        </a:rPr>
                        <a:t>5.2 </a:t>
                      </a:r>
                      <a:r>
                        <a:rPr lang="en-CA" sz="1000" b="0" baseline="0" dirty="0">
                          <a:solidFill>
                            <a:schemeClr val="tx1"/>
                          </a:solidFill>
                        </a:rPr>
                        <a:t>Set up review time for workshop deliverables and to discuss next steps.</a:t>
                      </a:r>
                    </a:p>
                    <a:p>
                      <a:pPr marL="216000" indent="-457200">
                        <a:spcAft>
                          <a:spcPts val="0"/>
                        </a:spcAft>
                      </a:pP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1"/>
                  </a:ext>
                </a:extLst>
              </a:tr>
              <a:tr h="1530403">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ClrTx/>
                        <a:buFont typeface="+mj-lt"/>
                        <a:buAutoNum type="arabicPeriod"/>
                      </a:pPr>
                      <a:r>
                        <a:rPr lang="en-US" sz="1000" b="0" i="0" baseline="0" dirty="0">
                          <a:solidFill>
                            <a:schemeClr val="tx1"/>
                          </a:solidFill>
                        </a:rPr>
                        <a:t>Links between business capabilities and organizational initiatives with organizational goals</a:t>
                      </a:r>
                      <a:endParaRPr lang="en-CA" sz="1000" b="0" i="0" baseline="0" dirty="0">
                        <a:solidFill>
                          <a:schemeClr val="tx1"/>
                        </a:solidFill>
                      </a:endParaRPr>
                    </a:p>
                    <a:p>
                      <a:pPr marL="228600" indent="-228600">
                        <a:spcAft>
                          <a:spcPts val="0"/>
                        </a:spcAft>
                        <a:buClrTx/>
                        <a:buFont typeface="+mj-lt"/>
                        <a:buAutoNum type="arabicPeriod"/>
                      </a:pPr>
                      <a:r>
                        <a:rPr lang="en-CA" sz="1000" b="0" i="0" baseline="0" dirty="0">
                          <a:solidFill>
                            <a:schemeClr val="tx1"/>
                          </a:solidFill>
                        </a:rPr>
                        <a:t>Implications on IT from the business context</a:t>
                      </a:r>
                    </a:p>
                    <a:p>
                      <a:pPr marL="228600" indent="-228600">
                        <a:spcAft>
                          <a:spcPts val="0"/>
                        </a:spcAft>
                        <a:buClrTx/>
                        <a:buFont typeface="+mj-lt"/>
                        <a:buAutoNum type="arabicPeriod"/>
                      </a:pPr>
                      <a:r>
                        <a:rPr lang="en-CA" sz="1000" b="0" i="0" baseline="0" dirty="0">
                          <a:solidFill>
                            <a:schemeClr val="tx1"/>
                          </a:solidFill>
                        </a:rPr>
                        <a:t>IT strategy scope</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a:solidFill>
                            <a:schemeClr val="tx1"/>
                          </a:solidFill>
                        </a:rPr>
                        <a:t>IT vision</a:t>
                      </a:r>
                      <a:r>
                        <a:rPr lang="en-CA" sz="1000" b="0" baseline="0" dirty="0">
                          <a:solidFill>
                            <a:schemeClr val="tx1"/>
                          </a:solidFill>
                        </a:rPr>
                        <a:t> statement</a:t>
                      </a:r>
                    </a:p>
                    <a:p>
                      <a:pPr marL="144000" indent="-144000">
                        <a:spcAft>
                          <a:spcPts val="0"/>
                        </a:spcAft>
                        <a:buClrTx/>
                        <a:buFont typeface="+mj-lt"/>
                        <a:buAutoNum type="arabicPeriod"/>
                      </a:pPr>
                      <a:r>
                        <a:rPr lang="en-CA" sz="1000" b="0" baseline="0" dirty="0">
                          <a:solidFill>
                            <a:schemeClr val="tx1"/>
                          </a:solidFill>
                        </a:rPr>
                        <a:t>IT mission statement</a:t>
                      </a:r>
                    </a:p>
                    <a:p>
                      <a:pPr marL="144000" indent="-144000">
                        <a:spcAft>
                          <a:spcPts val="0"/>
                        </a:spcAft>
                        <a:buClrTx/>
                        <a:buFont typeface="+mj-lt"/>
                        <a:buAutoNum type="arabicPeriod"/>
                      </a:pPr>
                      <a:r>
                        <a:rPr lang="en-CA" sz="1000" b="0" baseline="0" dirty="0">
                          <a:solidFill>
                            <a:schemeClr val="tx1"/>
                          </a:solidFill>
                        </a:rPr>
                        <a:t>IT guiding principles</a:t>
                      </a:r>
                    </a:p>
                    <a:p>
                      <a:pPr marL="144000" indent="-144000">
                        <a:spcAft>
                          <a:spcPts val="0"/>
                        </a:spcAft>
                        <a:buClrTx/>
                        <a:buFont typeface="+mj-lt"/>
                        <a:buAutoNum type="arabicPeriod"/>
                      </a:pPr>
                      <a:r>
                        <a:rPr lang="en-CA" sz="1000" b="0" baseline="0" dirty="0">
                          <a:solidFill>
                            <a:schemeClr val="tx1"/>
                          </a:solidFill>
                        </a:rPr>
                        <a:t>IT goals</a:t>
                      </a:r>
                    </a:p>
                    <a:p>
                      <a:pPr marL="144000" indent="-144000">
                        <a:spcAft>
                          <a:spcPts val="0"/>
                        </a:spcAft>
                        <a:buClrTx/>
                        <a:buFont typeface="+mj-lt"/>
                        <a:buAutoNum type="arabicPeriod"/>
                      </a:pPr>
                      <a:r>
                        <a:rPr lang="en-CA" sz="1000" b="0" baseline="0" dirty="0">
                          <a:solidFill>
                            <a:schemeClr val="tx1"/>
                          </a:solidFill>
                        </a:rPr>
                        <a:t>Target-state IT capabilities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baseline="0" dirty="0">
                          <a:solidFill>
                            <a:schemeClr val="tx1"/>
                          </a:solidFill>
                        </a:rPr>
                        <a:t>Documented current IT capabilities</a:t>
                      </a:r>
                    </a:p>
                    <a:p>
                      <a:pPr marL="144000" indent="-144000">
                        <a:spcAft>
                          <a:spcPts val="0"/>
                        </a:spcAft>
                        <a:buClrTx/>
                        <a:buFont typeface="+mj-lt"/>
                        <a:buAutoNum type="arabicPeriod"/>
                      </a:pPr>
                      <a:r>
                        <a:rPr lang="en-CA" sz="1000" b="0" baseline="0" dirty="0">
                          <a:solidFill>
                            <a:schemeClr val="tx1"/>
                          </a:solidFill>
                        </a:rPr>
                        <a:t>IT SWOT analysis</a:t>
                      </a:r>
                    </a:p>
                    <a:p>
                      <a:pPr marL="144000" indent="-144000">
                        <a:spcAft>
                          <a:spcPts val="0"/>
                        </a:spcAft>
                        <a:buClrTx/>
                        <a:buFont typeface="+mj-lt"/>
                        <a:buAutoNum type="arabicPeriod"/>
                      </a:pPr>
                      <a:r>
                        <a:rPr lang="en-US" sz="1000" b="0" baseline="0" dirty="0">
                          <a:solidFill>
                            <a:schemeClr val="tx1"/>
                          </a:solidFill>
                        </a:rPr>
                        <a:t>Overall IT capabilities gap analysis</a:t>
                      </a: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marR="0" lvl="0" indent="-144000" algn="l" defTabSz="914400" rtl="0" eaLnBrk="1" fontAlgn="auto" latinLnBrk="0" hangingPunct="1">
                        <a:lnSpc>
                          <a:spcPct val="100000"/>
                        </a:lnSpc>
                        <a:spcBef>
                          <a:spcPts val="0"/>
                        </a:spcBef>
                        <a:spcAft>
                          <a:spcPts val="0"/>
                        </a:spcAft>
                        <a:buClrTx/>
                        <a:buSzTx/>
                        <a:buFont typeface="+mj-lt"/>
                        <a:buAutoNum type="arabicPeriod"/>
                        <a:tabLst/>
                        <a:defRPr/>
                      </a:pPr>
                      <a:r>
                        <a:rPr lang="en-CA" sz="1000" b="0" baseline="0" dirty="0">
                          <a:solidFill>
                            <a:schemeClr val="tx1"/>
                          </a:solidFill>
                        </a:rPr>
                        <a:t>Documented relationship between IT goals, capabilities, and initiatives</a:t>
                      </a:r>
                    </a:p>
                    <a:p>
                      <a:pPr marL="144000" indent="-144000">
                        <a:spcAft>
                          <a:spcPts val="0"/>
                        </a:spcAft>
                        <a:buClrTx/>
                        <a:buFont typeface="+mj-lt"/>
                        <a:buAutoNum type="arabicPeriod"/>
                      </a:pPr>
                      <a:r>
                        <a:rPr lang="en-CA" sz="1000" b="0" baseline="0" dirty="0">
                          <a:solidFill>
                            <a:schemeClr val="tx1"/>
                          </a:solidFill>
                        </a:rPr>
                        <a:t>List of new initiatives to reach the target state</a:t>
                      </a:r>
                    </a:p>
                    <a:p>
                      <a:pPr marL="144000" marR="0" indent="-144000" algn="l" defTabSz="914400" rtl="0" eaLnBrk="1" fontAlgn="auto" latinLnBrk="0" hangingPunct="1">
                        <a:lnSpc>
                          <a:spcPct val="100000"/>
                        </a:lnSpc>
                        <a:spcBef>
                          <a:spcPts val="0"/>
                        </a:spcBef>
                        <a:spcAft>
                          <a:spcPts val="0"/>
                        </a:spcAft>
                        <a:buClrTx/>
                        <a:buSzTx/>
                        <a:buFont typeface="+mj-lt"/>
                        <a:buAutoNum type="arabicPeriod"/>
                        <a:tabLst/>
                        <a:defRPr/>
                      </a:pPr>
                      <a:r>
                        <a:rPr lang="en-CA" sz="1000" b="0" baseline="0" dirty="0">
                          <a:solidFill>
                            <a:schemeClr val="tx1"/>
                          </a:solidFill>
                        </a:rPr>
                        <a:t>IT initiative profiles</a:t>
                      </a:r>
                    </a:p>
                    <a:p>
                      <a:pPr marL="144000" marR="0" indent="-144000" algn="l" defTabSz="914400" rtl="0" eaLnBrk="1" fontAlgn="auto" latinLnBrk="0" hangingPunct="1">
                        <a:lnSpc>
                          <a:spcPct val="100000"/>
                        </a:lnSpc>
                        <a:spcBef>
                          <a:spcPts val="0"/>
                        </a:spcBef>
                        <a:spcAft>
                          <a:spcPts val="0"/>
                        </a:spcAft>
                        <a:buClrTx/>
                        <a:buSzTx/>
                        <a:buFont typeface="+mj-lt"/>
                        <a:buAutoNum type="arabicPeriod"/>
                        <a:tabLst/>
                        <a:defRPr/>
                      </a:pPr>
                      <a:r>
                        <a:rPr lang="en-US" sz="1000" b="0" baseline="0" dirty="0">
                          <a:solidFill>
                            <a:schemeClr val="tx1"/>
                          </a:solidFill>
                        </a:rPr>
                        <a:t>IT strategy prioritization matrix</a:t>
                      </a:r>
                    </a:p>
                    <a:p>
                      <a:pPr marL="144000" marR="0" indent="-144000" algn="l" defTabSz="914400" rtl="0" eaLnBrk="1" fontAlgn="auto" latinLnBrk="0" hangingPunct="1">
                        <a:lnSpc>
                          <a:spcPct val="100000"/>
                        </a:lnSpc>
                        <a:spcBef>
                          <a:spcPts val="0"/>
                        </a:spcBef>
                        <a:spcAft>
                          <a:spcPts val="0"/>
                        </a:spcAft>
                        <a:buClrTx/>
                        <a:buSzTx/>
                        <a:buFont typeface="+mj-lt"/>
                        <a:buAutoNum type="arabicPeriod"/>
                        <a:tabLst/>
                        <a:defRPr/>
                      </a:pPr>
                      <a:r>
                        <a:rPr lang="en-US" sz="1000" b="0" baseline="0" dirty="0">
                          <a:solidFill>
                            <a:schemeClr val="tx1"/>
                          </a:solidFill>
                        </a:rPr>
                        <a:t>IT strategy roadmaps</a:t>
                      </a: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228600" indent="-228600">
                        <a:spcAft>
                          <a:spcPts val="0"/>
                        </a:spcAft>
                        <a:buClrTx/>
                        <a:buFont typeface="+mj-lt"/>
                        <a:buAutoNum type="arabicPeriod"/>
                      </a:pPr>
                      <a:r>
                        <a:rPr lang="en-CA" sz="1000" b="0" baseline="0" dirty="0">
                          <a:solidFill>
                            <a:schemeClr val="tx1"/>
                          </a:solidFill>
                        </a:rPr>
                        <a:t>Completed IT Strategy Template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00" b="0" baseline="0" dirty="0">
                          <a:solidFill>
                            <a:schemeClr val="tx1"/>
                          </a:solidFill>
                        </a:rPr>
                        <a:t>Draft of Executive Presentation Template</a:t>
                      </a: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98502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extBox 7"/>
          <p:cNvSpPr txBox="1"/>
          <p:nvPr/>
        </p:nvSpPr>
        <p:spPr>
          <a:xfrm>
            <a:off x="963953" y="1783164"/>
            <a:ext cx="7206565" cy="2893100"/>
          </a:xfrm>
          <a:prstGeom prst="rect">
            <a:avLst/>
          </a:prstGeom>
        </p:spPr>
        <p:txBody>
          <a:bodyPr wrap="square" rtlCol="0">
            <a:spAutoFit/>
          </a:bodyPr>
          <a:lstStyle/>
          <a:p>
            <a:r>
              <a:rPr lang="en-CA" sz="2400" i="1" dirty="0">
                <a:solidFill>
                  <a:schemeClr val="tx2"/>
                </a:solidFill>
                <a:latin typeface="+mj-lt"/>
              </a:rPr>
              <a:t>The manufacturing industry is facing a technology revolution that will challenge organizations to embrace the digital transformation movement. Digital transformation focuses on the customer and is here to stay.  IT needs to get out of back-office mode, market the value-added services they offer, and become a trusted business partner.</a:t>
            </a:r>
          </a:p>
          <a:p>
            <a:pPr>
              <a:spcAft>
                <a:spcPts val="500"/>
              </a:spcAft>
            </a:pPr>
            <a:endParaRPr lang="en-US" sz="1400" i="1" dirty="0">
              <a:solidFill>
                <a:schemeClr val="tx2"/>
              </a:solidFill>
              <a:latin typeface="Georgia"/>
            </a:endParaRPr>
          </a:p>
        </p:txBody>
      </p:sp>
      <p:sp>
        <p:nvSpPr>
          <p:cNvPr id="16" name="TextBox 15"/>
          <p:cNvSpPr txBox="1"/>
          <p:nvPr/>
        </p:nvSpPr>
        <p:spPr>
          <a:xfrm>
            <a:off x="5013514" y="5133902"/>
            <a:ext cx="3374489" cy="830997"/>
          </a:xfrm>
          <a:prstGeom prst="rect">
            <a:avLst/>
          </a:prstGeom>
        </p:spPr>
        <p:txBody>
          <a:bodyPr wrap="square" rtlCol="0">
            <a:spAutoFit/>
          </a:bodyPr>
          <a:lstStyle/>
          <a:p>
            <a:pPr algn="r"/>
            <a:r>
              <a:rPr lang="en-CA" sz="1600" b="1" dirty="0">
                <a:solidFill>
                  <a:schemeClr val="tx2"/>
                </a:solidFill>
              </a:rPr>
              <a:t>Stephen Sinocchi, </a:t>
            </a:r>
          </a:p>
          <a:p>
            <a:pPr algn="r"/>
            <a:r>
              <a:rPr lang="en-CA" sz="1600" dirty="0">
                <a:solidFill>
                  <a:schemeClr val="tx2"/>
                </a:solidFill>
              </a:rPr>
              <a:t>IT Director</a:t>
            </a:r>
          </a:p>
          <a:p>
            <a:pPr algn="r"/>
            <a:r>
              <a:rPr lang="en-CA" sz="1600" dirty="0">
                <a:solidFill>
                  <a:schemeClr val="tx2"/>
                </a:solidFill>
              </a:rPr>
              <a:t>Sumitomo Corporation of Americas</a:t>
            </a:r>
          </a:p>
        </p:txBody>
      </p:sp>
      <p:sp>
        <p:nvSpPr>
          <p:cNvPr id="2" name="Title 1">
            <a:extLst>
              <a:ext uri="{FF2B5EF4-FFF2-40B4-BE49-F238E27FC236}">
                <a16:creationId xmlns:a16="http://schemas.microsoft.com/office/drawing/2014/main" id="{C4E36289-74E5-4F04-AE1B-12A56E39E970}"/>
              </a:ext>
            </a:extLst>
          </p:cNvPr>
          <p:cNvSpPr>
            <a:spLocks noGrp="1"/>
          </p:cNvSpPr>
          <p:nvPr>
            <p:ph type="title"/>
          </p:nvPr>
        </p:nvSpPr>
        <p:spPr/>
        <p:txBody>
          <a:bodyPr/>
          <a:lstStyle/>
          <a:p>
            <a:r>
              <a:rPr lang="en-US" dirty="0"/>
              <a:t>What’s different?</a:t>
            </a:r>
            <a:endParaRPr lang="en-CA" dirty="0"/>
          </a:p>
        </p:txBody>
      </p:sp>
      <p:pic>
        <p:nvPicPr>
          <p:cNvPr id="6" name="Picture 108">
            <a:extLst>
              <a:ext uri="{FF2B5EF4-FFF2-40B4-BE49-F238E27FC236}">
                <a16:creationId xmlns:a16="http://schemas.microsoft.com/office/drawing/2014/main" id="{EB605F68-B278-4683-B9AE-38980C4DD142}"/>
              </a:ext>
            </a:extLst>
          </p:cNvPr>
          <p:cNvPicPr>
            <a:picLocks noChangeAspect="1"/>
          </p:cNvPicPr>
          <p:nvPr/>
        </p:nvPicPr>
        <p:blipFill>
          <a:blip r:embed="rId2"/>
          <a:stretch>
            <a:fillRect/>
          </a:stretch>
        </p:blipFill>
        <p:spPr>
          <a:xfrm>
            <a:off x="282068" y="1680115"/>
            <a:ext cx="693419" cy="501622"/>
          </a:xfrm>
          <a:prstGeom prst="rect">
            <a:avLst/>
          </a:prstGeom>
        </p:spPr>
      </p:pic>
      <p:pic>
        <p:nvPicPr>
          <p:cNvPr id="7" name="Picture 109">
            <a:extLst>
              <a:ext uri="{FF2B5EF4-FFF2-40B4-BE49-F238E27FC236}">
                <a16:creationId xmlns:a16="http://schemas.microsoft.com/office/drawing/2014/main" id="{DA120968-456E-4958-9EBA-754689DFE36F}"/>
              </a:ext>
            </a:extLst>
          </p:cNvPr>
          <p:cNvPicPr>
            <a:picLocks noChangeAspect="1"/>
          </p:cNvPicPr>
          <p:nvPr/>
        </p:nvPicPr>
        <p:blipFill>
          <a:blip r:embed="rId3"/>
          <a:stretch>
            <a:fillRect/>
          </a:stretch>
        </p:blipFill>
        <p:spPr>
          <a:xfrm>
            <a:off x="7927254" y="4087512"/>
            <a:ext cx="674751" cy="615711"/>
          </a:xfrm>
          <a:prstGeom prst="rect">
            <a:avLst/>
          </a:prstGeom>
        </p:spPr>
      </p:pic>
    </p:spTree>
    <p:extLst>
      <p:ext uri="{BB962C8B-B14F-4D97-AF65-F5344CB8AC3E}">
        <p14:creationId xmlns:p14="http://schemas.microsoft.com/office/powerpoint/2010/main" val="2028046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80866" y="1454257"/>
            <a:ext cx="8120584" cy="4939814"/>
          </a:xfrm>
          <a:prstGeom prst="rect">
            <a:avLst/>
          </a:prstGeom>
        </p:spPr>
        <p:txBody>
          <a:bodyPr wrap="square" rtlCol="0">
            <a:spAutoFit/>
          </a:bodyPr>
          <a:lstStyle/>
          <a:p>
            <a:pPr>
              <a:spcAft>
                <a:spcPts val="1200"/>
              </a:spcAft>
            </a:pPr>
            <a:r>
              <a:rPr lang="en-CA" sz="2000" b="1" dirty="0"/>
              <a:t>IT strategic planning for manufacturing organizations is complex.</a:t>
            </a:r>
          </a:p>
          <a:p>
            <a:pPr marL="285750" indent="-285750">
              <a:spcAft>
                <a:spcPts val="500"/>
              </a:spcAft>
              <a:buFont typeface="Arial" panose="020B0604020202020204" pitchFamily="34" charset="0"/>
              <a:buChar char="•"/>
            </a:pPr>
            <a:r>
              <a:rPr lang="en-CA" sz="1600" b="1" dirty="0"/>
              <a:t>Broad business context </a:t>
            </a:r>
            <a:r>
              <a:rPr lang="en-CA" sz="1600" dirty="0"/>
              <a:t>– IT/OT convergence is a reality and presents many challenges and opportunities that cannot be ignored.</a:t>
            </a:r>
          </a:p>
          <a:p>
            <a:pPr marL="285750" indent="-285750">
              <a:spcAft>
                <a:spcPts val="500"/>
              </a:spcAft>
              <a:buFont typeface="Arial" panose="020B0604020202020204" pitchFamily="34" charset="0"/>
              <a:buChar char="•"/>
            </a:pPr>
            <a:r>
              <a:rPr lang="en-US" sz="1600" b="1" dirty="0"/>
              <a:t>Technology </a:t>
            </a:r>
            <a:r>
              <a:rPr lang="en-US" sz="1600" dirty="0"/>
              <a:t>– Additive manufacturing, IoT, AI, 5G, cobots, etc., are no longer differentiators; for many organizations, implementing new technology is the only way to grow and compete.</a:t>
            </a:r>
          </a:p>
          <a:p>
            <a:pPr marL="285750" indent="-285750">
              <a:spcAft>
                <a:spcPts val="500"/>
              </a:spcAft>
              <a:buFont typeface="Arial" panose="020B0604020202020204" pitchFamily="34" charset="0"/>
              <a:buChar char="•"/>
            </a:pPr>
            <a:r>
              <a:rPr lang="en-US" sz="1600" b="1" dirty="0"/>
              <a:t>Legacy Machinery </a:t>
            </a:r>
            <a:r>
              <a:rPr lang="en-US" sz="1600" dirty="0"/>
              <a:t>– It is still playing a key role in the business and needs to be integrated to new technology.</a:t>
            </a:r>
          </a:p>
          <a:p>
            <a:pPr marL="285750" indent="-285750">
              <a:spcAft>
                <a:spcPts val="500"/>
              </a:spcAft>
              <a:buFont typeface="Arial" panose="020B0604020202020204" pitchFamily="34" charset="0"/>
              <a:buChar char="•"/>
            </a:pPr>
            <a:r>
              <a:rPr lang="en-US" sz="1600" b="1" dirty="0"/>
              <a:t>Globalization </a:t>
            </a:r>
            <a:r>
              <a:rPr lang="en-US" sz="1600" dirty="0"/>
              <a:t>– Integration of s</a:t>
            </a:r>
            <a:r>
              <a:rPr lang="en-CA" sz="1600" dirty="0"/>
              <a:t>mall manufacturers, digitization of the manufacturing process, incubators, lower cost of entry, raising quality of overseas markets, and hardware start-ups are challenging traditional manufacturing.</a:t>
            </a:r>
          </a:p>
          <a:p>
            <a:pPr marL="285750" indent="-285750">
              <a:spcAft>
                <a:spcPts val="500"/>
              </a:spcAft>
              <a:buFont typeface="Arial" panose="020B0604020202020204" pitchFamily="34" charset="0"/>
              <a:buChar char="•"/>
            </a:pPr>
            <a:r>
              <a:rPr lang="en-US" sz="1600" b="1" dirty="0"/>
              <a:t>New Materials</a:t>
            </a:r>
            <a:r>
              <a:rPr lang="en-US" sz="1600" dirty="0"/>
              <a:t> – Polymers that can change shape based on temperature and electrical current along with the declining price of carbon fiber creates opportunities for a new range of products.</a:t>
            </a:r>
          </a:p>
          <a:p>
            <a:pPr marL="285750" indent="-285750">
              <a:spcAft>
                <a:spcPts val="500"/>
              </a:spcAft>
              <a:buFont typeface="Arial" panose="020B0604020202020204" pitchFamily="34" charset="0"/>
              <a:buChar char="•"/>
            </a:pPr>
            <a:r>
              <a:rPr lang="en-US" sz="1600" b="1" dirty="0"/>
              <a:t>Distribution Chain</a:t>
            </a:r>
            <a:r>
              <a:rPr lang="en-US" sz="1600" dirty="0"/>
              <a:t>– Direct involvement of consumers, customization of orders, and  digitization of channels could reduce distribution costs significantly.</a:t>
            </a:r>
            <a:endParaRPr lang="en-CA" sz="1600" dirty="0"/>
          </a:p>
          <a:p>
            <a:pPr marL="285750" indent="-285750">
              <a:spcAft>
                <a:spcPts val="500"/>
              </a:spcAft>
              <a:buFont typeface="Arial" panose="020B0604020202020204" pitchFamily="34" charset="0"/>
              <a:buChar char="•"/>
            </a:pPr>
            <a:endParaRPr lang="en-CA" sz="2000" dirty="0">
              <a:latin typeface="Georgia"/>
            </a:endParaRPr>
          </a:p>
        </p:txBody>
      </p:sp>
      <p:sp>
        <p:nvSpPr>
          <p:cNvPr id="2" name="Title 1">
            <a:extLst>
              <a:ext uri="{FF2B5EF4-FFF2-40B4-BE49-F238E27FC236}">
                <a16:creationId xmlns:a16="http://schemas.microsoft.com/office/drawing/2014/main" id="{1EB8B1CF-8A9F-4550-B46B-E62BA2BA522C}"/>
              </a:ext>
            </a:extLst>
          </p:cNvPr>
          <p:cNvSpPr>
            <a:spLocks noGrp="1"/>
          </p:cNvSpPr>
          <p:nvPr>
            <p:ph type="title"/>
          </p:nvPr>
        </p:nvSpPr>
        <p:spPr/>
        <p:txBody>
          <a:bodyPr/>
          <a:lstStyle/>
          <a:p>
            <a:r>
              <a:rPr lang="en-US" dirty="0">
                <a:solidFill>
                  <a:schemeClr val="bg2"/>
                </a:solidFill>
              </a:rPr>
              <a:t>What’s different?</a:t>
            </a:r>
            <a:endParaRPr lang="en-CA" dirty="0">
              <a:solidFill>
                <a:schemeClr val="bg2"/>
              </a:solidFill>
            </a:endParaRPr>
          </a:p>
        </p:txBody>
      </p:sp>
    </p:spTree>
    <p:extLst>
      <p:ext uri="{BB962C8B-B14F-4D97-AF65-F5344CB8AC3E}">
        <p14:creationId xmlns:p14="http://schemas.microsoft.com/office/powerpoint/2010/main" val="263594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Our understanding of the problem</a:t>
            </a:r>
          </a:p>
        </p:txBody>
      </p:sp>
      <p:sp>
        <p:nvSpPr>
          <p:cNvPr id="13" name="Text Placeholder 12"/>
          <p:cNvSpPr>
            <a:spLocks noGrp="1"/>
          </p:cNvSpPr>
          <p:nvPr>
            <p:ph type="body" sz="quarter" idx="16"/>
          </p:nvPr>
        </p:nvSpPr>
        <p:spPr>
          <a:xfrm>
            <a:off x="246703" y="1607231"/>
            <a:ext cx="4041648" cy="2009180"/>
          </a:xfrm>
        </p:spPr>
        <p:txBody>
          <a:bodyPr/>
          <a:lstStyle/>
          <a:p>
            <a:r>
              <a:rPr lang="en-US" dirty="0"/>
              <a:t>CIOs or IT leaders who need to develop or improve their IT strategy </a:t>
            </a:r>
          </a:p>
          <a:p>
            <a:r>
              <a:rPr lang="en-US" dirty="0"/>
              <a:t>CIOs or IT leaders looking to become more effective</a:t>
            </a:r>
          </a:p>
          <a:p>
            <a:r>
              <a:rPr lang="en-US" dirty="0"/>
              <a:t>CIOs or IT leaders who want to align IT strategic initiatives with organizational aspiration over the next three to five years</a:t>
            </a:r>
            <a:endParaRPr lang="en-CA" dirty="0"/>
          </a:p>
          <a:p>
            <a:pPr marL="0" indent="0">
              <a:buNone/>
            </a:pPr>
            <a:endParaRPr lang="en-US" dirty="0"/>
          </a:p>
        </p:txBody>
      </p:sp>
      <p:sp>
        <p:nvSpPr>
          <p:cNvPr id="14" name="Text Placeholder 13"/>
          <p:cNvSpPr>
            <a:spLocks noGrp="1"/>
          </p:cNvSpPr>
          <p:nvPr>
            <p:ph type="body" sz="quarter" idx="26"/>
          </p:nvPr>
        </p:nvSpPr>
        <p:spPr>
          <a:xfrm>
            <a:off x="4835436" y="1607231"/>
            <a:ext cx="4041648" cy="2212294"/>
          </a:xfrm>
        </p:spPr>
        <p:txBody>
          <a:bodyPr/>
          <a:lstStyle/>
          <a:p>
            <a:r>
              <a:rPr lang="en-US" dirty="0"/>
              <a:t>Create an IT strategy using an efficient and logical process.</a:t>
            </a:r>
            <a:endParaRPr lang="en-CA" dirty="0"/>
          </a:p>
          <a:p>
            <a:r>
              <a:rPr lang="en-US" dirty="0"/>
              <a:t>Visualize IT’s target state and articulate how it will empower the organization’s success.</a:t>
            </a:r>
            <a:r>
              <a:rPr lang="en-CA" dirty="0"/>
              <a:t> </a:t>
            </a:r>
          </a:p>
          <a:p>
            <a:r>
              <a:rPr lang="en-US" dirty="0"/>
              <a:t>Assess IT’s current-state maturity and understand the capability gaps for achieving its target performance. </a:t>
            </a:r>
            <a:endParaRPr lang="en-CA" dirty="0"/>
          </a:p>
          <a:p>
            <a:r>
              <a:rPr lang="en-US" dirty="0"/>
              <a:t>Identify possible synergies between IT and OT operations.</a:t>
            </a:r>
            <a:endParaRPr lang="en-CA" dirty="0"/>
          </a:p>
          <a:p>
            <a:pPr marL="0" indent="0">
              <a:buNone/>
            </a:pPr>
            <a:endParaRPr lang="en-US" dirty="0"/>
          </a:p>
        </p:txBody>
      </p:sp>
      <p:sp>
        <p:nvSpPr>
          <p:cNvPr id="15" name="Text Placeholder 14"/>
          <p:cNvSpPr>
            <a:spLocks noGrp="1"/>
          </p:cNvSpPr>
          <p:nvPr>
            <p:ph type="body" sz="quarter" idx="27"/>
          </p:nvPr>
        </p:nvSpPr>
        <p:spPr/>
        <p:txBody>
          <a:bodyPr/>
          <a:lstStyle/>
          <a:p>
            <a:r>
              <a:rPr lang="en-US" dirty="0"/>
              <a:t>Executives in the manufacturing industry who want to gain a better understanding of the role of IT and the potential convergence with operational technologies (OT)</a:t>
            </a:r>
            <a:endParaRPr lang="en-CA" dirty="0"/>
          </a:p>
          <a:p>
            <a:pPr marL="0" indent="0">
              <a:buNone/>
            </a:pPr>
            <a:endParaRPr lang="en-US" dirty="0"/>
          </a:p>
        </p:txBody>
      </p:sp>
      <p:sp>
        <p:nvSpPr>
          <p:cNvPr id="16" name="Text Placeholder 15"/>
          <p:cNvSpPr>
            <a:spLocks noGrp="1"/>
          </p:cNvSpPr>
          <p:nvPr>
            <p:ph type="body" sz="quarter" idx="28"/>
          </p:nvPr>
        </p:nvSpPr>
        <p:spPr/>
        <p:txBody>
          <a:bodyPr/>
          <a:lstStyle/>
          <a:p>
            <a:r>
              <a:rPr lang="en-US" dirty="0"/>
              <a:t>Drive internal and external IT alignment through a common vision and a shared sense of purpose.</a:t>
            </a:r>
            <a:r>
              <a:rPr lang="en-CA" dirty="0"/>
              <a:t> </a:t>
            </a:r>
          </a:p>
          <a:p>
            <a:r>
              <a:rPr lang="en-US" dirty="0"/>
              <a:t>Identify IT goals and properly align to business objectives.</a:t>
            </a:r>
            <a:endParaRPr lang="en-CA" dirty="0"/>
          </a:p>
          <a:p>
            <a:r>
              <a:rPr lang="en-US" dirty="0"/>
              <a:t>Establish a roadmap of initiatives to achieve the future of IT.</a:t>
            </a:r>
            <a:endParaRPr lang="en-CA" dirty="0"/>
          </a:p>
          <a:p>
            <a:pPr marL="0" indent="0">
              <a:buNone/>
            </a:pPr>
            <a:endParaRPr lang="en-US" dirty="0"/>
          </a:p>
        </p:txBody>
      </p:sp>
    </p:spTree>
    <p:extLst>
      <p:ext uri="{BB962C8B-B14F-4D97-AF65-F5344CB8AC3E}">
        <p14:creationId xmlns:p14="http://schemas.microsoft.com/office/powerpoint/2010/main" val="2619900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a:t>
            </a:r>
          </a:p>
        </p:txBody>
      </p:sp>
      <p:sp>
        <p:nvSpPr>
          <p:cNvPr id="3" name="Text Placeholder 2"/>
          <p:cNvSpPr>
            <a:spLocks noGrp="1"/>
          </p:cNvSpPr>
          <p:nvPr>
            <p:ph type="body" sz="quarter" idx="10"/>
          </p:nvPr>
        </p:nvSpPr>
        <p:spPr>
          <a:xfrm>
            <a:off x="247848" y="1514242"/>
            <a:ext cx="5378595" cy="1292055"/>
          </a:xfrm>
        </p:spPr>
        <p:txBody>
          <a:bodyPr/>
          <a:lstStyle/>
          <a:p>
            <a:r>
              <a:rPr lang="en-US" sz="1100" dirty="0"/>
              <a:t>IT does not do a good job aligning to business goals, with 45% of business leaders feeling that their goals are unsupported by IT.</a:t>
            </a:r>
          </a:p>
          <a:p>
            <a:r>
              <a:rPr lang="en-US" sz="1100" dirty="0"/>
              <a:t>The organization spends enormous amounts of money on IT but cannot see its ROI or the value that IT adds to the organization (Boulton, 2015).</a:t>
            </a:r>
            <a:r>
              <a:rPr lang="en-CA" sz="1100" dirty="0"/>
              <a:t> </a:t>
            </a:r>
          </a:p>
          <a:p>
            <a:r>
              <a:rPr lang="en-US" sz="1100" dirty="0"/>
              <a:t>New technologies, processes, materials and distribution channels create new opportunities for manufacturers to optimize and capture new markets.</a:t>
            </a:r>
          </a:p>
        </p:txBody>
      </p:sp>
      <p:sp>
        <p:nvSpPr>
          <p:cNvPr id="4" name="Text Placeholder 3"/>
          <p:cNvSpPr>
            <a:spLocks noGrp="1"/>
          </p:cNvSpPr>
          <p:nvPr>
            <p:ph type="body" sz="quarter" idx="11"/>
          </p:nvPr>
        </p:nvSpPr>
        <p:spPr>
          <a:xfrm>
            <a:off x="247848" y="3085030"/>
            <a:ext cx="5378595" cy="1494087"/>
          </a:xfrm>
        </p:spPr>
        <p:txBody>
          <a:bodyPr/>
          <a:lstStyle/>
          <a:p>
            <a:r>
              <a:rPr lang="en-CA" sz="1100" dirty="0"/>
              <a:t>The speed of business is faster than ever before. This means that IT has a limited amount of time to consider business plans, understand their implications, and adapt (Cox, 2016).</a:t>
            </a:r>
          </a:p>
          <a:p>
            <a:r>
              <a:rPr lang="en-US" sz="1100" dirty="0"/>
              <a:t>New technologies need to be introduced without disrupting operations and coexist with legacy equipment.</a:t>
            </a:r>
            <a:endParaRPr lang="en-CA" sz="1100" dirty="0"/>
          </a:p>
          <a:p>
            <a:r>
              <a:rPr lang="en-CA" sz="1100" dirty="0"/>
              <a:t>Most IT departments lack the skill to develop an IT strategy: </a:t>
            </a:r>
            <a:r>
              <a:rPr lang="en-US" sz="1100" dirty="0"/>
              <a:t>a staggering 92% of IT departments surveyed claimed their IT strategies were inadequate</a:t>
            </a:r>
            <a:r>
              <a:rPr lang="en-CA" sz="1100" b="1" dirty="0"/>
              <a:t>.</a:t>
            </a:r>
          </a:p>
          <a:p>
            <a:endParaRPr lang="en-US" sz="1800" dirty="0"/>
          </a:p>
        </p:txBody>
      </p:sp>
      <p:sp>
        <p:nvSpPr>
          <p:cNvPr id="5" name="Text Placeholder 4"/>
          <p:cNvSpPr>
            <a:spLocks noGrp="1"/>
          </p:cNvSpPr>
          <p:nvPr>
            <p:ph type="body" sz="quarter" idx="12"/>
          </p:nvPr>
        </p:nvSpPr>
        <p:spPr>
          <a:xfrm>
            <a:off x="264354" y="4857849"/>
            <a:ext cx="8612946" cy="1659590"/>
          </a:xfrm>
        </p:spPr>
        <p:txBody>
          <a:bodyPr/>
          <a:lstStyle/>
          <a:p>
            <a:r>
              <a:rPr lang="en-US" dirty="0"/>
              <a:t>Derive the IT strategy from the business context. Use Info-Tech’s </a:t>
            </a:r>
            <a:r>
              <a:rPr lang="en-US" dirty="0">
                <a:hlinkClick r:id="rId3"/>
              </a:rPr>
              <a:t>Manufacturing Reference Architecture</a:t>
            </a:r>
            <a:r>
              <a:rPr lang="en-US" dirty="0"/>
              <a:t> as a starting point.</a:t>
            </a:r>
            <a:endParaRPr lang="en-CA" dirty="0"/>
          </a:p>
          <a:p>
            <a:r>
              <a:rPr lang="en-CA" dirty="0"/>
              <a:t>Clearly communicate to business executives how IT will support the organization’s key objectives and initiatives using the </a:t>
            </a:r>
            <a:r>
              <a:rPr lang="en-CA" i="1" dirty="0">
                <a:hlinkClick r:id="rId4"/>
              </a:rPr>
              <a:t>Executive Presentation Template</a:t>
            </a:r>
            <a:r>
              <a:rPr lang="en-CA" i="1" dirty="0"/>
              <a:t>. </a:t>
            </a:r>
          </a:p>
          <a:p>
            <a:r>
              <a:rPr lang="en-CA" dirty="0"/>
              <a:t>Use Info-Tech’s </a:t>
            </a:r>
            <a:r>
              <a:rPr lang="en-CA" i="1" dirty="0">
                <a:hlinkClick r:id="rId5"/>
              </a:rPr>
              <a:t>L-M-H Initiative Prioritization Tool</a:t>
            </a:r>
            <a:r>
              <a:rPr lang="en-CA" i="1" dirty="0"/>
              <a:t> </a:t>
            </a:r>
            <a:r>
              <a:rPr lang="en-CA" dirty="0"/>
              <a:t>to help make project decisions in a holistic manner that allows for the selection of the most valuable initiatives to become part of the IT strategic roadmap.</a:t>
            </a:r>
          </a:p>
          <a:p>
            <a:r>
              <a:rPr lang="en-CA" dirty="0"/>
              <a:t>Demonstrate to business executives and the IT organization how the IT strategy was created using Info-Tech’s </a:t>
            </a:r>
            <a:r>
              <a:rPr lang="en-CA" i="1" dirty="0">
                <a:hlinkClick r:id="rId6"/>
              </a:rPr>
              <a:t>IT Strategy Template</a:t>
            </a:r>
            <a:r>
              <a:rPr lang="en-CA" i="1" dirty="0"/>
              <a:t>. </a:t>
            </a:r>
          </a:p>
          <a:p>
            <a:endParaRPr lang="en-US" dirty="0"/>
          </a:p>
        </p:txBody>
      </p:sp>
      <p:sp>
        <p:nvSpPr>
          <p:cNvPr id="6" name="Text Placeholder 5"/>
          <p:cNvSpPr>
            <a:spLocks noGrp="1"/>
          </p:cNvSpPr>
          <p:nvPr>
            <p:ph type="body" sz="quarter" idx="13"/>
          </p:nvPr>
        </p:nvSpPr>
        <p:spPr>
          <a:xfrm>
            <a:off x="5687813" y="1560633"/>
            <a:ext cx="3189486" cy="2870057"/>
          </a:xfrm>
        </p:spPr>
        <p:txBody>
          <a:bodyPr anchor="t"/>
          <a:lstStyle/>
          <a:p>
            <a:pPr marL="228600" indent="-228600">
              <a:spcAft>
                <a:spcPts val="600"/>
              </a:spcAft>
              <a:buSzPct val="100000"/>
              <a:buFont typeface="+mj-lt"/>
              <a:buAutoNum type="arabicPeriod"/>
            </a:pPr>
            <a:r>
              <a:rPr lang="en-CA" dirty="0"/>
              <a:t>A compelling strategy demonstrates IT’s role in the success of the organization. It establishes the need for IT to be part of the executive leadership. </a:t>
            </a:r>
          </a:p>
          <a:p>
            <a:pPr marL="228600" indent="-228600">
              <a:spcAft>
                <a:spcPts val="600"/>
              </a:spcAft>
              <a:buSzPct val="100000"/>
              <a:buFont typeface="+mj-lt"/>
              <a:buAutoNum type="arabicPeriod"/>
            </a:pPr>
            <a:r>
              <a:rPr lang="en-CA" dirty="0"/>
              <a:t>A list of projects is not a strategic plan</a:t>
            </a:r>
            <a:r>
              <a:rPr lang="en-CA" b="1" dirty="0"/>
              <a:t>. </a:t>
            </a:r>
            <a:r>
              <a:rPr lang="en-CA" dirty="0"/>
              <a:t>A good strategy clearly links IT initiatives to the business capabilities an organization requires to meet its strategic goals.</a:t>
            </a:r>
          </a:p>
          <a:p>
            <a:pPr marL="228600" indent="-228600">
              <a:spcAft>
                <a:spcPts val="600"/>
              </a:spcAft>
              <a:buSzPct val="100000"/>
              <a:buFont typeface="+mj-lt"/>
              <a:buAutoNum type="arabicPeriod"/>
            </a:pPr>
            <a:r>
              <a:rPr lang="en-CA" dirty="0"/>
              <a:t>A strategic plan founded in the business context will be well received. The key is to communicate IT initiatives in terms of business value.</a:t>
            </a:r>
          </a:p>
        </p:txBody>
      </p:sp>
    </p:spTree>
    <p:extLst>
      <p:ext uri="{BB962C8B-B14F-4D97-AF65-F5344CB8AC3E}">
        <p14:creationId xmlns:p14="http://schemas.microsoft.com/office/powerpoint/2010/main" val="61988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Technology trends in manufacturing</a:t>
            </a:r>
            <a:endParaRPr lang="en-CA" dirty="0"/>
          </a:p>
        </p:txBody>
      </p:sp>
      <p:graphicFrame>
        <p:nvGraphicFramePr>
          <p:cNvPr id="6" name="Table 5"/>
          <p:cNvGraphicFramePr>
            <a:graphicFrameLocks noGrp="1"/>
          </p:cNvGraphicFramePr>
          <p:nvPr>
            <p:extLst>
              <p:ext uri="{D42A27DB-BD31-4B8C-83A1-F6EECF244321}">
                <p14:modId xmlns:p14="http://schemas.microsoft.com/office/powerpoint/2010/main" val="4218459319"/>
              </p:ext>
            </p:extLst>
          </p:nvPr>
        </p:nvGraphicFramePr>
        <p:xfrm>
          <a:off x="316666" y="1376463"/>
          <a:ext cx="3967189" cy="2057400"/>
        </p:xfrm>
        <a:graphic>
          <a:graphicData uri="http://schemas.openxmlformats.org/drawingml/2006/table">
            <a:tbl>
              <a:tblPr firstRow="1" bandRow="1">
                <a:tableStyleId>{5C22544A-7EE6-4342-B048-85BDC9FD1C3A}</a:tableStyleId>
              </a:tblPr>
              <a:tblGrid>
                <a:gridCol w="3967189">
                  <a:extLst>
                    <a:ext uri="{9D8B030D-6E8A-4147-A177-3AD203B41FA5}">
                      <a16:colId xmlns:a16="http://schemas.microsoft.com/office/drawing/2014/main" val="20000"/>
                    </a:ext>
                  </a:extLst>
                </a:gridCol>
              </a:tblGrid>
              <a:tr h="0">
                <a:tc>
                  <a:txBody>
                    <a:bodyPr/>
                    <a:lstStyle/>
                    <a:p>
                      <a:pPr algn="ctr"/>
                      <a:r>
                        <a:rPr lang="en-US" b="0" dirty="0"/>
                        <a:t>IT/OT Convergence</a:t>
                      </a:r>
                      <a:endParaRPr lang="en-CA" b="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48.9% </a:t>
                      </a:r>
                      <a:r>
                        <a:rPr lang="en-US" sz="1400" kern="1200" dirty="0"/>
                        <a:t>decrease in the defect rate</a:t>
                      </a:r>
                      <a:endParaRPr lang="en-CA" sz="1400" kern="1200" dirty="0">
                        <a:solidFill>
                          <a:schemeClr val="dk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47.8% </a:t>
                      </a:r>
                      <a:r>
                        <a:rPr lang="en-US" sz="1400" dirty="0"/>
                        <a:t>decrease in unplanned downtime</a:t>
                      </a:r>
                      <a:endParaRPr lang="en-CA"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17.5% </a:t>
                      </a:r>
                      <a:r>
                        <a:rPr lang="en-US" sz="1400" kern="1200" dirty="0"/>
                        <a:t>decrease in annual energy costs</a:t>
                      </a:r>
                      <a:endParaRPr lang="en-CA" sz="1400" kern="1200" dirty="0">
                        <a:solidFill>
                          <a:schemeClr val="dk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16.2% </a:t>
                      </a:r>
                      <a:r>
                        <a:rPr lang="en-US" sz="1400" dirty="0"/>
                        <a:t>increase in original equipment effectiveness</a:t>
                      </a:r>
                      <a:endParaRPr lang="en-CA"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mpd="sng">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262276654"/>
              </p:ext>
            </p:extLst>
          </p:nvPr>
        </p:nvGraphicFramePr>
        <p:xfrm>
          <a:off x="316666" y="3904758"/>
          <a:ext cx="4032335" cy="1889762"/>
        </p:xfrm>
        <a:graphic>
          <a:graphicData uri="http://schemas.openxmlformats.org/drawingml/2006/table">
            <a:tbl>
              <a:tblPr firstRow="1" bandRow="1">
                <a:tableStyleId>{5C22544A-7EE6-4342-B048-85BDC9FD1C3A}</a:tableStyleId>
              </a:tblPr>
              <a:tblGrid>
                <a:gridCol w="4032335">
                  <a:extLst>
                    <a:ext uri="{9D8B030D-6E8A-4147-A177-3AD203B41FA5}">
                      <a16:colId xmlns:a16="http://schemas.microsoft.com/office/drawing/2014/main" val="20000"/>
                    </a:ext>
                  </a:extLst>
                </a:gridCol>
              </a:tblGrid>
              <a:tr h="690173">
                <a:tc>
                  <a:txBody>
                    <a:bodyPr/>
                    <a:lstStyle/>
                    <a:p>
                      <a:pPr algn="ctr"/>
                      <a:r>
                        <a:rPr lang="en-US" sz="1800" b="0" dirty="0"/>
                        <a:t>Projected Global Additive Market Size, 2016-2020 (USD)</a:t>
                      </a:r>
                      <a:endParaRPr lang="en-CA" sz="1800" b="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998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2016 – $7.2 billion</a:t>
                      </a:r>
                      <a:endParaRPr lang="en-CA" sz="1400" kern="1200" dirty="0">
                        <a:solidFill>
                          <a:schemeClr val="dk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998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2018 –</a:t>
                      </a:r>
                      <a:r>
                        <a:rPr lang="en-US" sz="1400" baseline="0" dirty="0"/>
                        <a:t> $13 billion</a:t>
                      </a:r>
                      <a:endParaRPr lang="en-CA"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3998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2020 – $20.5 billion</a:t>
                      </a:r>
                      <a:endParaRPr lang="en-CA" sz="1400" kern="1200" dirty="0">
                        <a:solidFill>
                          <a:schemeClr val="dk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518833144"/>
              </p:ext>
            </p:extLst>
          </p:nvPr>
        </p:nvGraphicFramePr>
        <p:xfrm>
          <a:off x="4487472" y="3901769"/>
          <a:ext cx="4291446" cy="1892750"/>
        </p:xfrm>
        <a:graphic>
          <a:graphicData uri="http://schemas.openxmlformats.org/drawingml/2006/table">
            <a:tbl>
              <a:tblPr firstRow="1" bandRow="1">
                <a:tableStyleId>{5C22544A-7EE6-4342-B048-85BDC9FD1C3A}</a:tableStyleId>
              </a:tblPr>
              <a:tblGrid>
                <a:gridCol w="4291446">
                  <a:extLst>
                    <a:ext uri="{9D8B030D-6E8A-4147-A177-3AD203B41FA5}">
                      <a16:colId xmlns:a16="http://schemas.microsoft.com/office/drawing/2014/main" val="20000"/>
                    </a:ext>
                  </a:extLst>
                </a:gridCol>
              </a:tblGrid>
              <a:tr h="378550">
                <a:tc>
                  <a:txBody>
                    <a:bodyPr/>
                    <a:lstStyle/>
                    <a:p>
                      <a:pPr algn="ctr"/>
                      <a:r>
                        <a:rPr lang="en-US" b="0" dirty="0"/>
                        <a:t>Globalization and Distributed Manuf.</a:t>
                      </a:r>
                      <a:endParaRPr lang="en-CA" b="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85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Small manufacturers integration</a:t>
                      </a:r>
                      <a:endParaRPr lang="en-CA" sz="1400" kern="1200" dirty="0">
                        <a:solidFill>
                          <a:schemeClr val="dk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785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Digitization of manufacturing process</a:t>
                      </a:r>
                      <a:endParaRPr lang="en-CA" sz="1400" kern="1200" dirty="0">
                        <a:solidFill>
                          <a:schemeClr val="dk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3785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Hardware startups (3D printing)</a:t>
                      </a:r>
                      <a:endParaRPr lang="en-CA" sz="1400" kern="1200" dirty="0">
                        <a:solidFill>
                          <a:schemeClr val="dk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3785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Quality of overseas market increasing</a:t>
                      </a:r>
                      <a:endParaRPr lang="en-CA" sz="1400" kern="1200" dirty="0">
                        <a:solidFill>
                          <a:schemeClr val="dk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460657761"/>
              </p:ext>
            </p:extLst>
          </p:nvPr>
        </p:nvGraphicFramePr>
        <p:xfrm>
          <a:off x="4487472" y="1376463"/>
          <a:ext cx="4291446" cy="2057398"/>
        </p:xfrm>
        <a:graphic>
          <a:graphicData uri="http://schemas.openxmlformats.org/drawingml/2006/table">
            <a:tbl>
              <a:tblPr firstRow="1" bandRow="1">
                <a:tableStyleId>{5C22544A-7EE6-4342-B048-85BDC9FD1C3A}</a:tableStyleId>
              </a:tblPr>
              <a:tblGrid>
                <a:gridCol w="4291446">
                  <a:extLst>
                    <a:ext uri="{9D8B030D-6E8A-4147-A177-3AD203B41FA5}">
                      <a16:colId xmlns:a16="http://schemas.microsoft.com/office/drawing/2014/main" val="20000"/>
                    </a:ext>
                  </a:extLst>
                </a:gridCol>
              </a:tblGrid>
              <a:tr h="381193">
                <a:tc>
                  <a:txBody>
                    <a:bodyPr/>
                    <a:lstStyle/>
                    <a:p>
                      <a:pPr algn="ctr"/>
                      <a:r>
                        <a:rPr lang="en-US" b="0" dirty="0"/>
                        <a:t>Bypassing Intermediaries</a:t>
                      </a:r>
                      <a:endParaRPr lang="en-CA" b="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81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Accelerate</a:t>
                      </a:r>
                      <a:r>
                        <a:rPr lang="en-US" sz="1400" kern="1200" baseline="0" dirty="0">
                          <a:solidFill>
                            <a:schemeClr val="dk1"/>
                          </a:solidFill>
                          <a:latin typeface="+mn-lt"/>
                          <a:ea typeface="+mn-ea"/>
                          <a:cs typeface="+mn-cs"/>
                        </a:rPr>
                        <a:t> the concept of idea to market</a:t>
                      </a:r>
                      <a:endParaRPr lang="en-CA" sz="1400" kern="1200" dirty="0">
                        <a:solidFill>
                          <a:schemeClr val="dk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81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Order</a:t>
                      </a:r>
                      <a:r>
                        <a:rPr lang="en-US" sz="1400" kern="1200" baseline="0" dirty="0">
                          <a:solidFill>
                            <a:schemeClr val="dk1"/>
                          </a:solidFill>
                          <a:latin typeface="+mn-lt"/>
                          <a:ea typeface="+mn-ea"/>
                          <a:cs typeface="+mn-cs"/>
                        </a:rPr>
                        <a:t> customization</a:t>
                      </a:r>
                      <a:endParaRPr lang="en-CA" sz="1400" kern="1200" dirty="0">
                        <a:solidFill>
                          <a:schemeClr val="dk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5326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Digital</a:t>
                      </a:r>
                      <a:r>
                        <a:rPr lang="en-US" sz="1400" kern="1200" baseline="0" dirty="0">
                          <a:solidFill>
                            <a:schemeClr val="dk1"/>
                          </a:solidFill>
                          <a:latin typeface="+mn-lt"/>
                          <a:ea typeface="+mn-ea"/>
                          <a:cs typeface="+mn-cs"/>
                        </a:rPr>
                        <a:t> infrastructure – reduced channel between manufacturer and consumer</a:t>
                      </a:r>
                      <a:endParaRPr lang="en-CA" sz="1400" kern="1200" dirty="0">
                        <a:solidFill>
                          <a:schemeClr val="dk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381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Potential</a:t>
                      </a:r>
                      <a:r>
                        <a:rPr lang="en-US" sz="1400" kern="1200" baseline="0" dirty="0">
                          <a:solidFill>
                            <a:schemeClr val="dk1"/>
                          </a:solidFill>
                          <a:latin typeface="+mn-lt"/>
                          <a:ea typeface="+mn-ea"/>
                          <a:cs typeface="+mn-cs"/>
                        </a:rPr>
                        <a:t> to reduce MSRP price 4-5 times.</a:t>
                      </a:r>
                      <a:endParaRPr lang="en-CA" sz="1400" kern="1200" dirty="0">
                        <a:solidFill>
                          <a:schemeClr val="dk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3" name="TextBox 12"/>
          <p:cNvSpPr txBox="1"/>
          <p:nvPr/>
        </p:nvSpPr>
        <p:spPr>
          <a:xfrm>
            <a:off x="316666" y="3454953"/>
            <a:ext cx="2935689" cy="246221"/>
          </a:xfrm>
          <a:prstGeom prst="rect">
            <a:avLst/>
          </a:prstGeom>
        </p:spPr>
        <p:txBody>
          <a:bodyPr wrap="square" rtlCol="0">
            <a:spAutoFit/>
          </a:bodyPr>
          <a:lstStyle/>
          <a:p>
            <a:r>
              <a:rPr lang="en-US" sz="1000" b="1" dirty="0"/>
              <a:t>Source: </a:t>
            </a:r>
            <a:r>
              <a:rPr lang="en-US" sz="1000" dirty="0"/>
              <a:t>Cisco, 2018 </a:t>
            </a:r>
            <a:endParaRPr lang="en-CA" sz="1000" dirty="0"/>
          </a:p>
        </p:txBody>
      </p:sp>
      <p:sp>
        <p:nvSpPr>
          <p:cNvPr id="14" name="Rectangle 13"/>
          <p:cNvSpPr/>
          <p:nvPr/>
        </p:nvSpPr>
        <p:spPr>
          <a:xfrm>
            <a:off x="316666" y="5833905"/>
            <a:ext cx="2161684" cy="246221"/>
          </a:xfrm>
          <a:prstGeom prst="rect">
            <a:avLst/>
          </a:prstGeom>
        </p:spPr>
        <p:txBody>
          <a:bodyPr wrap="square">
            <a:spAutoFit/>
          </a:bodyPr>
          <a:lstStyle/>
          <a:p>
            <a:r>
              <a:rPr lang="en-US" sz="1000" b="1" dirty="0"/>
              <a:t>Source: </a:t>
            </a:r>
            <a:r>
              <a:rPr lang="en-US" sz="1000" dirty="0"/>
              <a:t>Statista.com, 2019</a:t>
            </a:r>
            <a:endParaRPr lang="en-CA" sz="1000" dirty="0"/>
          </a:p>
        </p:txBody>
      </p:sp>
      <p:sp>
        <p:nvSpPr>
          <p:cNvPr id="15" name="Rectangle 14"/>
          <p:cNvSpPr/>
          <p:nvPr/>
        </p:nvSpPr>
        <p:spPr>
          <a:xfrm>
            <a:off x="4487472" y="5833905"/>
            <a:ext cx="2161684" cy="246221"/>
          </a:xfrm>
          <a:prstGeom prst="rect">
            <a:avLst/>
          </a:prstGeom>
        </p:spPr>
        <p:txBody>
          <a:bodyPr wrap="square">
            <a:spAutoFit/>
          </a:bodyPr>
          <a:lstStyle/>
          <a:p>
            <a:r>
              <a:rPr lang="en-US" sz="1000" b="1" dirty="0"/>
              <a:t>Source: </a:t>
            </a:r>
            <a:r>
              <a:rPr lang="en-CA" sz="1000" dirty="0">
                <a:solidFill>
                  <a:schemeClr val="dk1"/>
                </a:solidFill>
              </a:rPr>
              <a:t>Deloitte University, 2015</a:t>
            </a:r>
            <a:endParaRPr lang="en-CA" sz="1000" dirty="0"/>
          </a:p>
        </p:txBody>
      </p:sp>
      <p:sp>
        <p:nvSpPr>
          <p:cNvPr id="16" name="TextBox 15"/>
          <p:cNvSpPr txBox="1"/>
          <p:nvPr/>
        </p:nvSpPr>
        <p:spPr>
          <a:xfrm>
            <a:off x="4487472" y="3454748"/>
            <a:ext cx="2935689" cy="246221"/>
          </a:xfrm>
          <a:prstGeom prst="rect">
            <a:avLst/>
          </a:prstGeom>
        </p:spPr>
        <p:txBody>
          <a:bodyPr wrap="square" rtlCol="0">
            <a:spAutoFit/>
          </a:bodyPr>
          <a:lstStyle/>
          <a:p>
            <a:r>
              <a:rPr lang="en-US" sz="1000" b="1" dirty="0"/>
              <a:t>Source: </a:t>
            </a:r>
            <a:r>
              <a:rPr lang="en-CA" sz="1000" dirty="0">
                <a:solidFill>
                  <a:schemeClr val="dk1"/>
                </a:solidFill>
              </a:rPr>
              <a:t>Deloitte University, 2015</a:t>
            </a:r>
            <a:endParaRPr lang="en-CA" sz="1000" dirty="0"/>
          </a:p>
        </p:txBody>
      </p:sp>
    </p:spTree>
    <p:extLst>
      <p:ext uri="{BB962C8B-B14F-4D97-AF65-F5344CB8AC3E}">
        <p14:creationId xmlns:p14="http://schemas.microsoft.com/office/powerpoint/2010/main" val="4121472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Technology trends in manufacturing</a:t>
            </a:r>
            <a:endParaRPr lang="en-CA" dirty="0"/>
          </a:p>
        </p:txBody>
      </p:sp>
      <p:graphicFrame>
        <p:nvGraphicFramePr>
          <p:cNvPr id="6" name="Table 5"/>
          <p:cNvGraphicFramePr>
            <a:graphicFrameLocks noGrp="1"/>
          </p:cNvGraphicFramePr>
          <p:nvPr>
            <p:extLst>
              <p:ext uri="{D42A27DB-BD31-4B8C-83A1-F6EECF244321}">
                <p14:modId xmlns:p14="http://schemas.microsoft.com/office/powerpoint/2010/main" val="3863132277"/>
              </p:ext>
            </p:extLst>
          </p:nvPr>
        </p:nvGraphicFramePr>
        <p:xfrm>
          <a:off x="219513" y="1440032"/>
          <a:ext cx="3967189" cy="2641600"/>
        </p:xfrm>
        <a:graphic>
          <a:graphicData uri="http://schemas.openxmlformats.org/drawingml/2006/table">
            <a:tbl>
              <a:tblPr firstRow="1" bandRow="1">
                <a:tableStyleId>{5C22544A-7EE6-4342-B048-85BDC9FD1C3A}</a:tableStyleId>
              </a:tblPr>
              <a:tblGrid>
                <a:gridCol w="3967189">
                  <a:extLst>
                    <a:ext uri="{9D8B030D-6E8A-4147-A177-3AD203B41FA5}">
                      <a16:colId xmlns:a16="http://schemas.microsoft.com/office/drawing/2014/main" val="20000"/>
                    </a:ext>
                  </a:extLst>
                </a:gridCol>
              </a:tblGrid>
              <a:tr h="370840">
                <a:tc>
                  <a:txBody>
                    <a:bodyPr/>
                    <a:lstStyle/>
                    <a:p>
                      <a:pPr algn="ctr"/>
                      <a:r>
                        <a:rPr lang="en-US" b="0" dirty="0"/>
                        <a:t>Manufacturing as a Service</a:t>
                      </a:r>
                      <a:endParaRPr lang="en-CA" b="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Customer receives goods as part of a service</a:t>
                      </a:r>
                      <a:endParaRPr lang="en-CA" sz="1400" kern="1200" dirty="0">
                        <a:solidFill>
                          <a:schemeClr val="dk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Low-cost computing, ubiquitous access</a:t>
                      </a:r>
                      <a:endParaRPr lang="en-CA"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Product analytics</a:t>
                      </a:r>
                      <a:endParaRPr lang="en-CA" sz="1400" kern="1200" dirty="0">
                        <a:solidFill>
                          <a:schemeClr val="dk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kern="1200" dirty="0">
                          <a:solidFill>
                            <a:schemeClr val="dk1"/>
                          </a:solidFill>
                          <a:latin typeface="+mn-lt"/>
                          <a:ea typeface="+mn-ea"/>
                          <a:cs typeface="+mn-cs"/>
                        </a:rPr>
                        <a:t>Aircraft manufacturer, GE, offers efficiency and analytics services to help optimize flight procedures. Since it began using these services in 2011, Italian carrier Alitalia has saved over $34 million in fuel costs.</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4127757203"/>
              </p:ext>
            </p:extLst>
          </p:nvPr>
        </p:nvGraphicFramePr>
        <p:xfrm>
          <a:off x="4334975" y="1434042"/>
          <a:ext cx="4291446" cy="2667773"/>
        </p:xfrm>
        <a:graphic>
          <a:graphicData uri="http://schemas.openxmlformats.org/drawingml/2006/table">
            <a:tbl>
              <a:tblPr firstRow="1" bandRow="1">
                <a:tableStyleId>{5C22544A-7EE6-4342-B048-85BDC9FD1C3A}</a:tableStyleId>
              </a:tblPr>
              <a:tblGrid>
                <a:gridCol w="4291446">
                  <a:extLst>
                    <a:ext uri="{9D8B030D-6E8A-4147-A177-3AD203B41FA5}">
                      <a16:colId xmlns:a16="http://schemas.microsoft.com/office/drawing/2014/main" val="20000"/>
                    </a:ext>
                  </a:extLst>
                </a:gridCol>
              </a:tblGrid>
              <a:tr h="394226">
                <a:tc>
                  <a:txBody>
                    <a:bodyPr/>
                    <a:lstStyle/>
                    <a:p>
                      <a:pPr algn="ctr"/>
                      <a:r>
                        <a:rPr lang="en-US" b="0" dirty="0"/>
                        <a:t>IoT</a:t>
                      </a:r>
                      <a:endParaRPr lang="en-CA" b="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508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kern="1200" dirty="0">
                          <a:solidFill>
                            <a:schemeClr val="dk1"/>
                          </a:solidFill>
                          <a:latin typeface="+mn-lt"/>
                          <a:ea typeface="+mn-ea"/>
                          <a:cs typeface="+mn-cs"/>
                        </a:rPr>
                        <a:t>Projected to generate $1.2-$3.7 trillion of value globally by 2025.</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5508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Over the past decade the cost</a:t>
                      </a:r>
                      <a:r>
                        <a:rPr lang="en-US" sz="1400" kern="1200" baseline="0" dirty="0">
                          <a:solidFill>
                            <a:schemeClr val="dk1"/>
                          </a:solidFill>
                          <a:latin typeface="+mn-lt"/>
                          <a:ea typeface="+mn-ea"/>
                          <a:cs typeface="+mn-cs"/>
                        </a:rPr>
                        <a:t> of sensors decreased over a hundredfold.</a:t>
                      </a:r>
                      <a:endParaRPr lang="en-CA" sz="1400" kern="1200" dirty="0">
                        <a:solidFill>
                          <a:schemeClr val="dk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7776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Number of sensors shipped grew</a:t>
                      </a:r>
                      <a:r>
                        <a:rPr lang="en-US" sz="1400" kern="1200" baseline="0" dirty="0">
                          <a:solidFill>
                            <a:schemeClr val="dk1"/>
                          </a:solidFill>
                          <a:latin typeface="+mn-lt"/>
                          <a:ea typeface="+mn-ea"/>
                          <a:cs typeface="+mn-cs"/>
                        </a:rPr>
                        <a:t> from 4.2 billion in 2012 to 23.6 billion in 2016 and is expected to reach 50 billion by 2020.</a:t>
                      </a:r>
                      <a:endParaRPr lang="en-CA" sz="1400" kern="1200" dirty="0">
                        <a:solidFill>
                          <a:schemeClr val="dk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3942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400" kern="1200" dirty="0">
                        <a:solidFill>
                          <a:schemeClr val="dk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8" name="TextBox 7"/>
          <p:cNvSpPr txBox="1"/>
          <p:nvPr/>
        </p:nvSpPr>
        <p:spPr>
          <a:xfrm>
            <a:off x="263877" y="4118703"/>
            <a:ext cx="2935689" cy="246221"/>
          </a:xfrm>
          <a:prstGeom prst="rect">
            <a:avLst/>
          </a:prstGeom>
        </p:spPr>
        <p:txBody>
          <a:bodyPr wrap="square" rtlCol="0">
            <a:spAutoFit/>
          </a:bodyPr>
          <a:lstStyle/>
          <a:p>
            <a:r>
              <a:rPr lang="en-US" sz="1000" b="1" dirty="0"/>
              <a:t>Source: </a:t>
            </a:r>
            <a:r>
              <a:rPr lang="en-CA" sz="1000" dirty="0">
                <a:solidFill>
                  <a:schemeClr val="dk1"/>
                </a:solidFill>
              </a:rPr>
              <a:t>Silvo Systems, 2017</a:t>
            </a:r>
            <a:endParaRPr lang="en-CA" sz="1000" dirty="0"/>
          </a:p>
        </p:txBody>
      </p:sp>
      <p:sp>
        <p:nvSpPr>
          <p:cNvPr id="13" name="TextBox 12"/>
          <p:cNvSpPr txBox="1"/>
          <p:nvPr/>
        </p:nvSpPr>
        <p:spPr>
          <a:xfrm>
            <a:off x="4231066" y="4130334"/>
            <a:ext cx="2935689" cy="246221"/>
          </a:xfrm>
          <a:prstGeom prst="rect">
            <a:avLst/>
          </a:prstGeom>
        </p:spPr>
        <p:txBody>
          <a:bodyPr wrap="square" rtlCol="0">
            <a:spAutoFit/>
          </a:bodyPr>
          <a:lstStyle/>
          <a:p>
            <a:r>
              <a:rPr lang="en-US" sz="1000" b="1" dirty="0"/>
              <a:t>Source: </a:t>
            </a:r>
            <a:r>
              <a:rPr lang="en-US" sz="1000" dirty="0"/>
              <a:t>ITIF, 2018</a:t>
            </a:r>
            <a:endParaRPr lang="en-CA" sz="1000" dirty="0"/>
          </a:p>
        </p:txBody>
      </p:sp>
    </p:spTree>
    <p:extLst>
      <p:ext uri="{BB962C8B-B14F-4D97-AF65-F5344CB8AC3E}">
        <p14:creationId xmlns:p14="http://schemas.microsoft.com/office/powerpoint/2010/main" val="898908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7174" y="255589"/>
            <a:ext cx="8620125" cy="544512"/>
          </a:xfrm>
        </p:spPr>
        <p:txBody>
          <a:bodyPr/>
          <a:lstStyle/>
          <a:p>
            <a:r>
              <a:rPr lang="en-US" dirty="0"/>
              <a:t>Benefits of digital technology in Manufacturing</a:t>
            </a:r>
            <a:endParaRPr lang="en-CA" dirty="0"/>
          </a:p>
        </p:txBody>
      </p:sp>
      <p:graphicFrame>
        <p:nvGraphicFramePr>
          <p:cNvPr id="2" name="Diagram 1"/>
          <p:cNvGraphicFramePr/>
          <p:nvPr>
            <p:extLst>
              <p:ext uri="{D42A27DB-BD31-4B8C-83A1-F6EECF244321}">
                <p14:modId xmlns:p14="http://schemas.microsoft.com/office/powerpoint/2010/main" val="4178667520"/>
              </p:ext>
            </p:extLst>
          </p:nvPr>
        </p:nvGraphicFramePr>
        <p:xfrm>
          <a:off x="1188458" y="1486065"/>
          <a:ext cx="6757555" cy="45881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770413" y="2000914"/>
            <a:ext cx="2455223" cy="261610"/>
          </a:xfrm>
          <a:prstGeom prst="rect">
            <a:avLst/>
          </a:prstGeom>
        </p:spPr>
        <p:txBody>
          <a:bodyPr wrap="square" rtlCol="0">
            <a:spAutoFit/>
          </a:bodyPr>
          <a:lstStyle/>
          <a:p>
            <a:pPr marL="171450" indent="-171450">
              <a:buFont typeface="Arial" panose="020B0604020202020204" pitchFamily="34" charset="0"/>
              <a:buChar char="•"/>
            </a:pPr>
            <a:r>
              <a:rPr lang="en-US" sz="1100" dirty="0"/>
              <a:t>Increase output by 10% </a:t>
            </a:r>
            <a:r>
              <a:rPr lang="en-US" sz="1000" dirty="0"/>
              <a:t>(PwC)</a:t>
            </a:r>
            <a:endParaRPr lang="en-CA" sz="1000" dirty="0"/>
          </a:p>
        </p:txBody>
      </p:sp>
      <p:sp>
        <p:nvSpPr>
          <p:cNvPr id="6" name="TextBox 5"/>
          <p:cNvSpPr txBox="1"/>
          <p:nvPr/>
        </p:nvSpPr>
        <p:spPr>
          <a:xfrm>
            <a:off x="1197987" y="1711199"/>
            <a:ext cx="2623768" cy="600164"/>
          </a:xfrm>
          <a:prstGeom prst="rect">
            <a:avLst/>
          </a:prstGeom>
        </p:spPr>
        <p:txBody>
          <a:bodyPr wrap="square" rtlCol="0">
            <a:spAutoFit/>
          </a:bodyPr>
          <a:lstStyle/>
          <a:p>
            <a:pPr marL="171450" indent="-171450">
              <a:buFont typeface="Arial" panose="020B0604020202020204" pitchFamily="34" charset="0"/>
              <a:buChar char="•"/>
            </a:pPr>
            <a:r>
              <a:rPr lang="en-US" sz="1100" dirty="0"/>
              <a:t>18-33% labor cost reductions </a:t>
            </a:r>
            <a:r>
              <a:rPr lang="en-US" sz="1000" dirty="0"/>
              <a:t>(WEF)</a:t>
            </a:r>
          </a:p>
          <a:p>
            <a:pPr marL="171450" indent="-171450">
              <a:buFont typeface="Arial" panose="020B0604020202020204" pitchFamily="34" charset="0"/>
              <a:buChar char="•"/>
            </a:pPr>
            <a:r>
              <a:rPr lang="en-US" sz="1100" dirty="0"/>
              <a:t>45-55% increase productivity through automation</a:t>
            </a:r>
            <a:r>
              <a:rPr lang="en-US" sz="1100" b="1" dirty="0"/>
              <a:t> </a:t>
            </a:r>
            <a:r>
              <a:rPr lang="en-US" sz="1000" dirty="0"/>
              <a:t>(ITIF)</a:t>
            </a:r>
            <a:endParaRPr lang="en-CA" sz="900" dirty="0"/>
          </a:p>
        </p:txBody>
      </p:sp>
      <p:sp>
        <p:nvSpPr>
          <p:cNvPr id="7" name="TextBox 6"/>
          <p:cNvSpPr txBox="1"/>
          <p:nvPr/>
        </p:nvSpPr>
        <p:spPr>
          <a:xfrm>
            <a:off x="266704" y="3136661"/>
            <a:ext cx="2410691" cy="938719"/>
          </a:xfrm>
          <a:prstGeom prst="rect">
            <a:avLst/>
          </a:prstGeom>
        </p:spPr>
        <p:txBody>
          <a:bodyPr wrap="square" rtlCol="0">
            <a:spAutoFit/>
          </a:bodyPr>
          <a:lstStyle/>
          <a:p>
            <a:pPr marL="171450" indent="-171450">
              <a:buFont typeface="Arial" panose="020B0604020202020204" pitchFamily="34" charset="0"/>
              <a:buChar char="•"/>
            </a:pPr>
            <a:r>
              <a:rPr lang="en-US" sz="1100" dirty="0"/>
              <a:t>25% lower consumer packaging</a:t>
            </a:r>
          </a:p>
          <a:p>
            <a:pPr marL="171450" indent="-171450">
              <a:buFont typeface="Arial" panose="020B0604020202020204" pitchFamily="34" charset="0"/>
              <a:buChar char="•"/>
            </a:pPr>
            <a:r>
              <a:rPr lang="en-US" sz="1100" dirty="0"/>
              <a:t>25% reduction incidents involving safety</a:t>
            </a:r>
          </a:p>
          <a:p>
            <a:pPr marL="171450" indent="-171450">
              <a:buFont typeface="Arial" panose="020B0604020202020204" pitchFamily="34" charset="0"/>
              <a:buChar char="•"/>
            </a:pPr>
            <a:r>
              <a:rPr lang="en-US" sz="1100" dirty="0"/>
              <a:t>20-30% reduction energy consumption </a:t>
            </a:r>
            <a:r>
              <a:rPr lang="en-US" sz="1000" dirty="0"/>
              <a:t>(WEF)</a:t>
            </a:r>
            <a:endParaRPr lang="en-CA" sz="900" dirty="0"/>
          </a:p>
        </p:txBody>
      </p:sp>
      <p:sp>
        <p:nvSpPr>
          <p:cNvPr id="9" name="TextBox 8"/>
          <p:cNvSpPr txBox="1"/>
          <p:nvPr/>
        </p:nvSpPr>
        <p:spPr>
          <a:xfrm>
            <a:off x="5611086" y="5472067"/>
            <a:ext cx="2709554" cy="261610"/>
          </a:xfrm>
          <a:prstGeom prst="rect">
            <a:avLst/>
          </a:prstGeom>
        </p:spPr>
        <p:txBody>
          <a:bodyPr wrap="square" rtlCol="0">
            <a:spAutoFit/>
          </a:bodyPr>
          <a:lstStyle/>
          <a:p>
            <a:pPr marL="171450" indent="-171450">
              <a:buFont typeface="Arial" panose="020B0604020202020204" pitchFamily="34" charset="0"/>
              <a:buChar char="•"/>
            </a:pPr>
            <a:r>
              <a:rPr lang="en-US" sz="1100" dirty="0"/>
              <a:t>Increase productivity by 30% </a:t>
            </a:r>
            <a:r>
              <a:rPr lang="en-US" sz="1000" dirty="0"/>
              <a:t>(ITIF)</a:t>
            </a:r>
            <a:endParaRPr lang="en-CA" sz="900" dirty="0"/>
          </a:p>
        </p:txBody>
      </p:sp>
      <p:sp>
        <p:nvSpPr>
          <p:cNvPr id="10" name="TextBox 9"/>
          <p:cNvSpPr txBox="1"/>
          <p:nvPr/>
        </p:nvSpPr>
        <p:spPr>
          <a:xfrm>
            <a:off x="475698" y="5383998"/>
            <a:ext cx="3210421" cy="600164"/>
          </a:xfrm>
          <a:prstGeom prst="rect">
            <a:avLst/>
          </a:prstGeom>
        </p:spPr>
        <p:txBody>
          <a:bodyPr wrap="square" rtlCol="0">
            <a:spAutoFit/>
          </a:bodyPr>
          <a:lstStyle/>
          <a:p>
            <a:pPr marL="171450" indent="-171450">
              <a:buFont typeface="Arial" panose="020B0604020202020204" pitchFamily="34" charset="0"/>
              <a:buChar char="•"/>
            </a:pPr>
            <a:r>
              <a:rPr lang="en-US" sz="1100" dirty="0"/>
              <a:t>20-30% lower inventory carrying cost </a:t>
            </a:r>
          </a:p>
          <a:p>
            <a:pPr marL="171450" indent="-171450">
              <a:buFont typeface="Arial" panose="020B0604020202020204" pitchFamily="34" charset="0"/>
              <a:buChar char="•"/>
            </a:pPr>
            <a:r>
              <a:rPr lang="en-US" sz="1100" dirty="0"/>
              <a:t>25% faster design/prototyping process </a:t>
            </a:r>
            <a:r>
              <a:rPr lang="en-US" sz="1000" dirty="0"/>
              <a:t>(WEF)</a:t>
            </a:r>
            <a:endParaRPr lang="en-US" sz="900" dirty="0"/>
          </a:p>
          <a:p>
            <a:pPr marL="171450" indent="-171450">
              <a:buFont typeface="Arial" panose="020B0604020202020204" pitchFamily="34" charset="0"/>
              <a:buChar char="•"/>
            </a:pPr>
            <a:r>
              <a:rPr lang="en-US" sz="1100" dirty="0"/>
              <a:t>20-50% reduction time to market</a:t>
            </a:r>
            <a:r>
              <a:rPr lang="en-US" sz="900" dirty="0"/>
              <a:t> </a:t>
            </a:r>
            <a:endParaRPr lang="en-CA" sz="900" dirty="0"/>
          </a:p>
        </p:txBody>
      </p:sp>
      <p:sp>
        <p:nvSpPr>
          <p:cNvPr id="11" name="TextBox 10"/>
          <p:cNvSpPr txBox="1"/>
          <p:nvPr/>
        </p:nvSpPr>
        <p:spPr>
          <a:xfrm>
            <a:off x="6466606" y="3509424"/>
            <a:ext cx="2410692" cy="769441"/>
          </a:xfrm>
          <a:prstGeom prst="rect">
            <a:avLst/>
          </a:prstGeom>
        </p:spPr>
        <p:txBody>
          <a:bodyPr wrap="square" rtlCol="0">
            <a:spAutoFit/>
          </a:bodyPr>
          <a:lstStyle/>
          <a:p>
            <a:pPr marL="171450" indent="-171450">
              <a:buFont typeface="Arial" panose="020B0604020202020204" pitchFamily="34" charset="0"/>
              <a:buChar char="•"/>
            </a:pPr>
            <a:r>
              <a:rPr lang="en-US" sz="1100" dirty="0"/>
              <a:t>30-50% reduction of machine downtime</a:t>
            </a:r>
          </a:p>
          <a:p>
            <a:pPr marL="171450" indent="-171450">
              <a:buFont typeface="Arial" panose="020B0604020202020204" pitchFamily="34" charset="0"/>
              <a:buChar char="•"/>
            </a:pPr>
            <a:r>
              <a:rPr lang="en-US" sz="1100" dirty="0"/>
              <a:t>10-40% reduction of maintenance costs </a:t>
            </a:r>
            <a:r>
              <a:rPr lang="en-US" sz="1000" dirty="0"/>
              <a:t>(ITIF)</a:t>
            </a:r>
            <a:endParaRPr lang="en-CA" sz="900" dirty="0"/>
          </a:p>
        </p:txBody>
      </p:sp>
    </p:spTree>
    <p:extLst>
      <p:ext uri="{BB962C8B-B14F-4D97-AF65-F5344CB8AC3E}">
        <p14:creationId xmlns:p14="http://schemas.microsoft.com/office/powerpoint/2010/main" val="40573816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Magnum">
      <a:dk1>
        <a:srgbClr val="333333"/>
      </a:dk1>
      <a:lt1>
        <a:srgbClr val="FFFFFF"/>
      </a:lt1>
      <a:dk2>
        <a:srgbClr val="333333"/>
      </a:dk2>
      <a:lt2>
        <a:srgbClr val="FFFFFF"/>
      </a:lt2>
      <a:accent1>
        <a:srgbClr val="29475F"/>
      </a:accent1>
      <a:accent2>
        <a:srgbClr val="A24130"/>
      </a:accent2>
      <a:accent3>
        <a:srgbClr val="7F919F"/>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accent2"/>
          </a:solidFill>
          <a:tailEnd type="triangle"/>
        </a:ln>
      </a:spPr>
      <a:bodyPr/>
      <a:lstStyle/>
      <a:style>
        <a:lnRef idx="1">
          <a:schemeClr val="accent1"/>
        </a:lnRef>
        <a:fillRef idx="0">
          <a:schemeClr val="accent1"/>
        </a:fillRef>
        <a:effectRef idx="0">
          <a:schemeClr val="accent1"/>
        </a:effectRef>
        <a:fontRef idx="minor">
          <a:schemeClr val="tx1"/>
        </a:fontRef>
      </a:style>
    </a:lnDef>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3782</Words>
  <Application>Microsoft Office PowerPoint</Application>
  <PresentationFormat>On-screen Show (4:3)</PresentationFormat>
  <Paragraphs>398</Paragraphs>
  <Slides>25</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Slide Titles</vt:lpstr>
      </vt:variant>
      <vt:variant>
        <vt:i4>25</vt:i4>
      </vt:variant>
      <vt:variant>
        <vt:lpstr>Custom Shows</vt:lpstr>
      </vt:variant>
      <vt:variant>
        <vt:i4>1</vt:i4>
      </vt:variant>
    </vt:vector>
  </HeadingPairs>
  <TitlesOfParts>
    <vt:vector size="32" baseType="lpstr">
      <vt:lpstr>Arial</vt:lpstr>
      <vt:lpstr>Calibri</vt:lpstr>
      <vt:lpstr>Georgia</vt:lpstr>
      <vt:lpstr>Open Sans</vt:lpstr>
      <vt:lpstr>Wingdings</vt:lpstr>
      <vt:lpstr>Theme1</vt:lpstr>
      <vt:lpstr>PowerPoint Presentation</vt:lpstr>
      <vt:lpstr>PowerPoint Presentation</vt:lpstr>
      <vt:lpstr>What’s different?</vt:lpstr>
      <vt:lpstr>What’s different?</vt:lpstr>
      <vt:lpstr>Our understanding of the problem</vt:lpstr>
      <vt:lpstr>Executive summary</vt:lpstr>
      <vt:lpstr>Technology trends in manufacturing</vt:lpstr>
      <vt:lpstr>Technology trends in manufacturing</vt:lpstr>
      <vt:lpstr>Benefits of digital technology in Manufacturing</vt:lpstr>
      <vt:lpstr>IT departments that have not developed IT strategies experience alignment, organization, and prioritization issues</vt:lpstr>
      <vt:lpstr>CIOs who developed IT strategies are seen as more effective managers and stronger organizational partners</vt:lpstr>
      <vt:lpstr>CIOs and IT leadership face four key issues preventing them from developing effective IT strategies</vt:lpstr>
      <vt:lpstr>Info-Tech’s methodology helps your organization overcome those four key issues while developing your IT strategy</vt:lpstr>
      <vt:lpstr>IT organizations that have used Info-Tech’s methodology to build IT strategies have experienced significant value</vt:lpstr>
      <vt:lpstr>These IT organizations also experienced a sizable increase in satisfaction indicators</vt:lpstr>
      <vt:lpstr>This blueprint is designed to create a roadmap that moves IT from the current state to target state</vt:lpstr>
      <vt:lpstr>Info-Tech’s methodology walks you step-by-step through the activities that will enable effective IT strategy development</vt:lpstr>
      <vt:lpstr>Customize Info-Tech’s templates with the activities in this blueprint </vt:lpstr>
      <vt:lpstr>Use the following metrics to gauge IT strategy success</vt:lpstr>
      <vt:lpstr>Use the following metrics to calculate the monetary value generated from developing your IT strategy</vt:lpstr>
      <vt:lpstr>A pet food manufacturer CIO’s journey through building an IT strategy using Info-Tech’s Manufacturing Reference Architecture</vt:lpstr>
      <vt:lpstr>Use these icons to help direct you as you navigate this research </vt:lpstr>
      <vt:lpstr>Info-Tech offers various levels of support to best suit your needs</vt:lpstr>
      <vt:lpstr>The IT strategy can be developed using many different approaches – project overview</vt:lpstr>
      <vt:lpstr>Info-Tech’s IT strategy workshop helps your IT team develop an effective IT strategy by working with your team onsite</vt:lpstr>
      <vt:lpstr>Custom Show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2020-05-04T20:33:00Z</dcterms:modified>
</cp:coreProperties>
</file>