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713" r:id="rId1"/>
    <p:sldMasterId id="2147483667" r:id="rId2"/>
    <p:sldMasterId id="2147483764" r:id="rId3"/>
    <p:sldMasterId id="2147483778" r:id="rId4"/>
  </p:sldMasterIdLst>
  <p:notesMasterIdLst>
    <p:notesMasterId r:id="rId12"/>
  </p:notesMasterIdLst>
  <p:handoutMasterIdLst>
    <p:handoutMasterId r:id="rId13"/>
  </p:handoutMasterIdLst>
  <p:sldIdLst>
    <p:sldId id="5058" r:id="rId5"/>
    <p:sldId id="312" r:id="rId6"/>
    <p:sldId id="356" r:id="rId7"/>
    <p:sldId id="5059" r:id="rId8"/>
    <p:sldId id="5070" r:id="rId9"/>
    <p:sldId id="5069" r:id="rId10"/>
    <p:sldId id="5071" r:id="rId11"/>
  </p:sldIdLst>
  <p:sldSz cx="12193588" cy="6858000"/>
  <p:notesSz cx="6858000" cy="127635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xo" panose="02000303000000000000" pitchFamily="2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Semi" panose="020B0604020202020204" charset="0"/>
      <p:regular r:id="rId26"/>
      <p:bold r:id="rId27"/>
      <p:italic r:id="rId28"/>
      <p:boldItalic r:id="rId29"/>
    </p:embeddedFont>
    <p:embeddedFont>
      <p:font typeface="Montserrat SemiBold" panose="00000700000000000000" pitchFamily="2" charset="0"/>
      <p:regular r:id="rId30"/>
      <p:bold r:id="rId31"/>
      <p:italic r:id="rId32"/>
      <p:boldItalic r:id="rId33"/>
    </p:embeddedFont>
    <p:embeddedFont>
      <p:font typeface="Roboto Condensed Light" panose="02000000000000000000" pitchFamily="2" charset="0"/>
      <p:regular r:id="rId34"/>
      <p:italic r:id="rId35"/>
    </p:embeddedFont>
  </p:embeddedFontLst>
  <p:defaultTextStyle>
    <a:defPPr>
      <a:defRPr lang="en-US"/>
    </a:defPPr>
    <a:lvl1pPr marL="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Author" initials="A" lastIdx="0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  <a:srgbClr val="414299"/>
    <a:srgbClr val="A4A4A4"/>
    <a:srgbClr val="BCCE4D"/>
    <a:srgbClr val="1C9ED0"/>
    <a:srgbClr val="1F5277"/>
    <a:srgbClr val="7D3A96"/>
    <a:srgbClr val="F8C433"/>
    <a:srgbClr val="B5252F"/>
    <a:srgbClr val="F37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314C8-1C52-4F29-AD93-888742536B45}" v="3" dt="2020-04-16T13:08:45.336"/>
    <p1510:client id="{9248609C-D0BA-4567-A838-7B542B6B739D}" v="5" dt="2020-04-16T17:06:19.6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580" autoAdjust="0"/>
    <p:restoredTop sz="97013" autoAdjust="0"/>
  </p:normalViewPr>
  <p:slideViewPr>
    <p:cSldViewPr snapToGrid="0">
      <p:cViewPr varScale="1">
        <p:scale>
          <a:sx n="115" d="100"/>
          <a:sy n="115" d="100"/>
        </p:scale>
        <p:origin x="132" y="360"/>
      </p:cViewPr>
      <p:guideLst>
        <p:guide orient="horz" pos="13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heme" Target="theme/theme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hughes\OneDrive%20-%20Info-Tech%20Research%20Group\Documents\Research\T&amp;P%202019\2019%20Trends%20-%20Area%20Analysis%20-%20engage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22067219641927"/>
          <c:y val="0.13793842402121481"/>
          <c:w val="0.74268419878992054"/>
          <c:h val="0.63329063353630355"/>
        </c:manualLayout>
      </c:layout>
      <c:lineChart>
        <c:grouping val="standard"/>
        <c:varyColors val="0"/>
        <c:ser>
          <c:idx val="0"/>
          <c:order val="0"/>
          <c:tx>
            <c:strRef>
              <c:f>Engagement!$D$53</c:f>
              <c:strCache>
                <c:ptCount val="1"/>
                <c:pt idx="0">
                  <c:v>Increase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Engagement!$E$53:$I$53</c:f>
              <c:numCache>
                <c:formatCode>0%</c:formatCode>
                <c:ptCount val="4"/>
                <c:pt idx="0">
                  <c:v>0.135135135135135</c:v>
                </c:pt>
                <c:pt idx="1">
                  <c:v>0.26530612244898</c:v>
                </c:pt>
                <c:pt idx="2">
                  <c:v>0.36492890995260702</c:v>
                </c:pt>
                <c:pt idx="3">
                  <c:v>0.43918918918918898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DF-4AE5-9F6C-929577962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55344784"/>
        <c:axId val="255345176"/>
      </c:lineChart>
      <c:catAx>
        <c:axId val="255344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5345176"/>
        <c:crosses val="autoZero"/>
        <c:auto val="1"/>
        <c:lblAlgn val="ctr"/>
        <c:lblOffset val="100"/>
        <c:noMultiLvlLbl val="0"/>
      </c:catAx>
      <c:valAx>
        <c:axId val="2553451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34478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4BFADC-759D-9A4E-9A09-AD89F1BCC0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2EC22-1B51-694A-94D5-D4CB2538FD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405715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1FBE2-D7AF-034E-A3E8-B3AFB8825F2F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2C9E9-64FF-014C-96CA-5B97C999C1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8FAC2-6080-3440-A5EF-CDB2928258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05715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59A62-6DDC-664C-B490-E4412C3B9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9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Condensed Light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405715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Condensed Light" panose="02000000000000000000" pitchFamily="2" charset="0"/>
              </a:defRPr>
            </a:lvl1pPr>
          </a:lstStyle>
          <a:p>
            <a:fld id="{F0A9609A-B772-C646-9832-EF91D164CC90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74650" y="2514600"/>
            <a:ext cx="12058650" cy="6783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30578" y="9673900"/>
            <a:ext cx="9048194" cy="7918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Condensed Light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05715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Condensed Light" panose="02000000000000000000" pitchFamily="2" charset="0"/>
              </a:defRPr>
            </a:lvl1pPr>
          </a:lstStyle>
          <a:p>
            <a:fld id="{06B0FC7D-8687-9A40-9CA8-0B2F00AB98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5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0FC7D-8687-9A40-9CA8-0B2F00AB98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4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0FC7D-8687-9A40-9CA8-0B2F00AB98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0FC7D-8687-9A40-9CA8-0B2F00AB98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Light" panose="02000000000000000000" pitchFamily="2" charset="0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86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rious Levels of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4D20383-3FCC-7C4F-B1C5-B9D644F808E1}"/>
              </a:ext>
            </a:extLst>
          </p:cNvPr>
          <p:cNvSpPr txBox="1"/>
          <p:nvPr userDrawn="1"/>
        </p:nvSpPr>
        <p:spPr>
          <a:xfrm>
            <a:off x="351314" y="5561419"/>
            <a:ext cx="11572240" cy="28399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242975" lvl="0" indent="0" algn="ctr" defTabSz="55449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>
                <a:solidFill>
                  <a:srgbClr val="2576B7"/>
                </a:solidFill>
                <a:latin typeface="Montserrat SemiBold" pitchFamily="2" charset="77"/>
              </a:rPr>
              <a:t>Diagnostic and consistent frameworks are used throughout all four options.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98C6B9-9801-2049-89AF-F94E0519AED1}"/>
              </a:ext>
            </a:extLst>
          </p:cNvPr>
          <p:cNvSpPr/>
          <p:nvPr userDrawn="1"/>
        </p:nvSpPr>
        <p:spPr>
          <a:xfrm>
            <a:off x="640080" y="2235200"/>
            <a:ext cx="2834640" cy="2834640"/>
          </a:xfrm>
          <a:prstGeom prst="ellipse">
            <a:avLst/>
          </a:prstGeom>
          <a:solidFill>
            <a:srgbClr val="2576B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C5C57C-EF5C-A14F-8C7D-2C892950EE5D}"/>
              </a:ext>
            </a:extLst>
          </p:cNvPr>
          <p:cNvSpPr txBox="1"/>
          <p:nvPr userDrawn="1"/>
        </p:nvSpPr>
        <p:spPr>
          <a:xfrm>
            <a:off x="746493" y="3021264"/>
            <a:ext cx="2621815" cy="28399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 rtl="0">
              <a:lnSpc>
                <a:spcPct val="90000"/>
              </a:lnSpc>
              <a:buSzPts val="2800"/>
              <a:buFont typeface="Arial" panose="020B0604020202020204" pitchFamily="34" charset="0"/>
              <a:buNone/>
            </a:pPr>
            <a:r>
              <a:rPr lang="en-US" sz="2000" b="1" i="0" u="none" strike="noStrike" kern="1200" baseline="0">
                <a:solidFill>
                  <a:schemeClr val="bg1"/>
                </a:solidFill>
                <a:latin typeface="Montserrat SemiBold" pitchFamily="2" charset="77"/>
              </a:rPr>
              <a:t>DIY Toolkit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2836B6-57C7-3145-A73C-5DECF33CF9CF}"/>
              </a:ext>
            </a:extLst>
          </p:cNvPr>
          <p:cNvSpPr txBox="1"/>
          <p:nvPr userDrawn="1"/>
        </p:nvSpPr>
        <p:spPr>
          <a:xfrm>
            <a:off x="1031240" y="3439160"/>
            <a:ext cx="2052320" cy="100983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CA" sz="1200" b="0" i="0" kern="120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“Our team has already made this critical project a priority, and we have the time and capability, but some guidance along the way would be  helpful.” 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F7934EF-7D77-8E47-B92E-DB566035F413}"/>
              </a:ext>
            </a:extLst>
          </p:cNvPr>
          <p:cNvSpPr/>
          <p:nvPr userDrawn="1"/>
        </p:nvSpPr>
        <p:spPr>
          <a:xfrm>
            <a:off x="3312425" y="2235200"/>
            <a:ext cx="2834640" cy="2834640"/>
          </a:xfrm>
          <a:prstGeom prst="ellipse">
            <a:avLst/>
          </a:prstGeom>
          <a:solidFill>
            <a:srgbClr val="2576B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87958E-F387-1B47-A1A1-7456666D95C1}"/>
              </a:ext>
            </a:extLst>
          </p:cNvPr>
          <p:cNvSpPr txBox="1"/>
          <p:nvPr userDrawn="1"/>
        </p:nvSpPr>
        <p:spPr>
          <a:xfrm>
            <a:off x="3409207" y="2746944"/>
            <a:ext cx="2621815" cy="560996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 rtl="0">
              <a:lnSpc>
                <a:spcPct val="90000"/>
              </a:lnSpc>
              <a:buSzPts val="2800"/>
              <a:buFont typeface="Arial" panose="020B0604020202020204" pitchFamily="34" charset="0"/>
              <a:buNone/>
            </a:pPr>
            <a:r>
              <a:rPr lang="en-US" sz="2000" b="1" i="0" u="none" strike="noStrike" kern="1200" baseline="0">
                <a:solidFill>
                  <a:schemeClr val="bg1"/>
                </a:solidFill>
                <a:latin typeface="Montserrat SemiBold" pitchFamily="2" charset="77"/>
              </a:rPr>
              <a:t>Guided Implementation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C0FAF0-D25D-C846-9AB6-57D70838B891}"/>
              </a:ext>
            </a:extLst>
          </p:cNvPr>
          <p:cNvSpPr txBox="1"/>
          <p:nvPr userDrawn="1"/>
        </p:nvSpPr>
        <p:spPr>
          <a:xfrm>
            <a:off x="3693954" y="3439160"/>
            <a:ext cx="2052320" cy="121297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CA" sz="1200" b="0" i="0" kern="120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“Our team knows that we need to fix a process, but we need assistance to determine where to focus. Some check-ins along the way would help keep us on track.”</a:t>
            </a:r>
          </a:p>
          <a:p>
            <a:pPr algn="ctr">
              <a:lnSpc>
                <a:spcPct val="110000"/>
              </a:lnSpc>
            </a:pPr>
            <a:endParaRPr lang="en-CA" sz="1200" b="0" i="0" kern="1200">
              <a:solidFill>
                <a:schemeClr val="bg1"/>
              </a:solidFill>
              <a:effectLst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ACC858F-1D39-2B41-949E-070EB0C0418C}"/>
              </a:ext>
            </a:extLst>
          </p:cNvPr>
          <p:cNvSpPr/>
          <p:nvPr userDrawn="1"/>
        </p:nvSpPr>
        <p:spPr>
          <a:xfrm>
            <a:off x="5984770" y="2235200"/>
            <a:ext cx="2834640" cy="2834640"/>
          </a:xfrm>
          <a:prstGeom prst="ellipse">
            <a:avLst/>
          </a:prstGeom>
          <a:solidFill>
            <a:srgbClr val="257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48CF82-0839-1B42-90C6-2565B8E19DAA}"/>
              </a:ext>
            </a:extLst>
          </p:cNvPr>
          <p:cNvSpPr txBox="1"/>
          <p:nvPr userDrawn="1"/>
        </p:nvSpPr>
        <p:spPr>
          <a:xfrm>
            <a:off x="6111767" y="3021264"/>
            <a:ext cx="2621815" cy="28399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 rtl="0">
              <a:lnSpc>
                <a:spcPct val="90000"/>
              </a:lnSpc>
              <a:buSzPts val="2800"/>
              <a:buFont typeface="Arial" panose="020B0604020202020204" pitchFamily="34" charset="0"/>
              <a:buNone/>
            </a:pPr>
            <a:r>
              <a:rPr lang="en-US" sz="2000" b="1" i="0" u="none" strike="noStrike" kern="1200" baseline="0">
                <a:solidFill>
                  <a:schemeClr val="bg1"/>
                </a:solidFill>
                <a:latin typeface="Montserrat SemiBold" pitchFamily="2" charset="77"/>
              </a:rPr>
              <a:t>Workshop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019FE-4785-EB46-B01D-CB07AB2C430F}"/>
              </a:ext>
            </a:extLst>
          </p:cNvPr>
          <p:cNvSpPr txBox="1"/>
          <p:nvPr userDrawn="1"/>
        </p:nvSpPr>
        <p:spPr>
          <a:xfrm>
            <a:off x="6416834" y="3439160"/>
            <a:ext cx="1944846" cy="121297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CA" sz="1200" b="0" i="0" kern="120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“We need to hit the ground running and get this project kicked off immediately. Our team has the ability to take this over once we get a framework and strategy in place.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13E971-548E-644E-AC62-5E7A3EB2413E}"/>
              </a:ext>
            </a:extLst>
          </p:cNvPr>
          <p:cNvSpPr/>
          <p:nvPr userDrawn="1"/>
        </p:nvSpPr>
        <p:spPr>
          <a:xfrm>
            <a:off x="8657114" y="2235200"/>
            <a:ext cx="2834640" cy="2834640"/>
          </a:xfrm>
          <a:prstGeom prst="ellipse">
            <a:avLst/>
          </a:prstGeom>
          <a:solidFill>
            <a:srgbClr val="2576B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DDF159-01E9-D844-865D-6938B43C7FC3}"/>
              </a:ext>
            </a:extLst>
          </p:cNvPr>
          <p:cNvSpPr txBox="1"/>
          <p:nvPr userDrawn="1"/>
        </p:nvSpPr>
        <p:spPr>
          <a:xfrm>
            <a:off x="8773687" y="3021264"/>
            <a:ext cx="2621815" cy="28399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 rtl="0">
              <a:lnSpc>
                <a:spcPct val="90000"/>
              </a:lnSpc>
              <a:buSzPts val="2800"/>
              <a:buFont typeface="Arial" panose="020B0604020202020204" pitchFamily="34" charset="0"/>
              <a:buNone/>
            </a:pPr>
            <a:r>
              <a:rPr lang="en-US" sz="2000" b="1" i="0" u="none" strike="noStrike" kern="1200" baseline="0">
                <a:solidFill>
                  <a:schemeClr val="bg1"/>
                </a:solidFill>
                <a:latin typeface="Montserrat SemiBold" pitchFamily="2" charset="77"/>
              </a:rPr>
              <a:t>Consulting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598409-5DD3-E046-B8A2-B2ECEB9E82DB}"/>
              </a:ext>
            </a:extLst>
          </p:cNvPr>
          <p:cNvSpPr txBox="1"/>
          <p:nvPr userDrawn="1"/>
        </p:nvSpPr>
        <p:spPr>
          <a:xfrm>
            <a:off x="9058434" y="3439160"/>
            <a:ext cx="2052320" cy="100983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CA" sz="1200" b="0" i="0" kern="120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“Our team does not have the time or the knowledge to take this project on. We need assistance through the entirety of this project.”</a:t>
            </a:r>
          </a:p>
          <a:p>
            <a:pPr algn="ctr">
              <a:lnSpc>
                <a:spcPct val="110000"/>
              </a:lnSpc>
            </a:pPr>
            <a:endParaRPr lang="en-CA" sz="1200" b="0" i="0" kern="1200">
              <a:solidFill>
                <a:schemeClr val="bg1"/>
              </a:solidFill>
              <a:effectLst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A24B53-8F5A-EF4B-A9C9-8343BC4F4E5B}"/>
              </a:ext>
            </a:extLst>
          </p:cNvPr>
          <p:cNvSpPr txBox="1"/>
          <p:nvPr userDrawn="1"/>
        </p:nvSpPr>
        <p:spPr>
          <a:xfrm>
            <a:off x="336885" y="514801"/>
            <a:ext cx="8705515" cy="1032921"/>
          </a:xfrm>
          <a:prstGeom prst="rect">
            <a:avLst/>
          </a:prstGeom>
        </p:spPr>
        <p:txBody>
          <a:bodyPr vert="horz" wrap="square" lIns="0" tIns="6931" rIns="0" bIns="0" rtlCol="0">
            <a:noAutofit/>
          </a:bodyPr>
          <a:lstStyle/>
          <a:p>
            <a:pPr marL="7701" marR="242975" algn="l">
              <a:lnSpc>
                <a:spcPct val="90000"/>
              </a:lnSpc>
              <a:spcBef>
                <a:spcPts val="55"/>
              </a:spcBef>
            </a:pPr>
            <a:r>
              <a:rPr lang="en-US" sz="4000" b="1" i="0">
                <a:solidFill>
                  <a:srgbClr val="717171"/>
                </a:solidFill>
                <a:latin typeface="Montserrat SemiBold" pitchFamily="2" charset="77"/>
              </a:rPr>
              <a:t>Info-Tech offers various levels of support to best suit your needs</a:t>
            </a:r>
            <a:endParaRPr lang="en-US" sz="4000" b="1" i="0" spc="-30">
              <a:solidFill>
                <a:srgbClr val="717171"/>
              </a:solidFill>
              <a:latin typeface="Montserrat SemiBold" pitchFamily="2" charset="77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58400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>
          <p15:clr>
            <a:srgbClr val="FBAE40"/>
          </p15:clr>
        </p15:guide>
        <p15:guide id="2" orient="horz" pos="197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Light-B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ED198-04B0-1D4B-9CF9-27BE895D0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4" y="1391732"/>
            <a:ext cx="7385845" cy="130651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 i="0">
                <a:solidFill>
                  <a:srgbClr val="41439A"/>
                </a:solidFill>
                <a:latin typeface="Montserrat SemiBold" pitchFamily="2" charset="77"/>
              </a:defRPr>
            </a:lvl1pPr>
            <a:lvl2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2pPr>
            <a:lvl3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3pPr>
            <a:lvl4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4pPr>
            <a:lvl5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Observe The Evolution of Quantum Capacity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4CCF3E3-77ED-8B47-BA4F-C8AA5DC7EF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5" y="2794290"/>
            <a:ext cx="5703626" cy="189388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lang="en-US" sz="2800" b="0" i="0">
                <a:solidFill>
                  <a:srgbClr val="85858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>
              <a:defRPr sz="3000" b="0" i="0">
                <a:solidFill>
                  <a:schemeClr val="bg1"/>
                </a:solidFill>
                <a:latin typeface="Exo Light" pitchFamily="2" charset="77"/>
              </a:defRPr>
            </a:lvl2pPr>
            <a:lvl3pPr>
              <a:defRPr sz="3000" b="0" i="0">
                <a:solidFill>
                  <a:schemeClr val="bg1"/>
                </a:solidFill>
                <a:latin typeface="Exo Light" pitchFamily="2" charset="77"/>
              </a:defRPr>
            </a:lvl3pPr>
            <a:lvl4pPr>
              <a:defRPr sz="3000" b="0" i="0">
                <a:solidFill>
                  <a:schemeClr val="bg1"/>
                </a:solidFill>
                <a:latin typeface="Exo Light" pitchFamily="2" charset="77"/>
              </a:defRPr>
            </a:lvl4pPr>
            <a:lvl5pPr>
              <a:defRPr sz="3000" b="0" i="0">
                <a:solidFill>
                  <a:schemeClr val="bg1"/>
                </a:solidFill>
                <a:latin typeface="Exo Light" pitchFamily="2" charset="77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en-US"/>
              <a:t>Keep track of a transformational technology as it evolves.</a:t>
            </a:r>
          </a:p>
        </p:txBody>
      </p:sp>
    </p:spTree>
    <p:extLst>
      <p:ext uri="{BB962C8B-B14F-4D97-AF65-F5344CB8AC3E}">
        <p14:creationId xmlns:p14="http://schemas.microsoft.com/office/powerpoint/2010/main" val="88654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cSummar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DE57-4E30-2343-9DAE-39F3DBBD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530021"/>
            <a:ext cx="11146263" cy="11635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>
                <a:solidFill>
                  <a:srgbClr val="7171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757EF6B-F638-A24D-9746-2B871D5BA5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50561" y="2188650"/>
            <a:ext cx="8349808" cy="1049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rgbClr val="000000"/>
                </a:solidFill>
                <a:latin typeface="Roboto Condensed Light" panose="02000000000000000000" pitchFamily="2" charset="0"/>
                <a:cs typeface="Arial Narrow" panose="020B06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895281-F05F-284A-93B8-DF31D5A43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194" y="2211427"/>
            <a:ext cx="2356821" cy="297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800" b="0" i="0">
                <a:solidFill>
                  <a:srgbClr val="B3252E"/>
                </a:solidFill>
                <a:latin typeface="Montserrat SemiBold" panose="000007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6FA60A94-BDD7-CD42-AD29-7AFB805159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0475" y="3434381"/>
            <a:ext cx="8368999" cy="1049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rgbClr val="000000"/>
                </a:solidFill>
                <a:latin typeface="Roboto Condensed Light" panose="02000000000000000000" pitchFamily="2" charset="0"/>
                <a:cs typeface="Arial Narrow" panose="020B06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9BDD2CC1-5E1E-A249-A7A5-AE4A1333D1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4106" y="3450965"/>
            <a:ext cx="2356821" cy="297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800" b="0" i="0">
                <a:solidFill>
                  <a:srgbClr val="4A4A4A"/>
                </a:solidFill>
                <a:latin typeface="Montserrat SemiBold" panose="000007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43436B9A-1402-5E4D-97F0-E6F15B6C32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30473" y="4680112"/>
            <a:ext cx="8368998" cy="1049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rgbClr val="000000"/>
                </a:solidFill>
                <a:latin typeface="Roboto Condensed Light" panose="02000000000000000000" pitchFamily="2" charset="0"/>
                <a:cs typeface="Arial Narrow" panose="020B06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DE52E9E9-EF0F-F148-B77C-A198551552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4106" y="4627698"/>
            <a:ext cx="2356821" cy="297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800" b="0" i="0">
                <a:solidFill>
                  <a:srgbClr val="2B9E48"/>
                </a:solidFill>
                <a:latin typeface="Montserrat SemiBold" panose="000007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85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-Light-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Lean &amp; Company Logo">
            <a:extLst>
              <a:ext uri="{FF2B5EF4-FFF2-40B4-BE49-F238E27FC236}">
                <a16:creationId xmlns:a16="http://schemas.microsoft.com/office/drawing/2014/main" id="{B4B173D5-E774-463B-A9CA-1D4245D8A2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3" y="3051987"/>
            <a:ext cx="1827941" cy="7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43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047F413-7CC3-9041-B985-1939336F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530021"/>
            <a:ext cx="11119027" cy="11301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>
                <a:solidFill>
                  <a:srgbClr val="7172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9737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0">
            <a:extLst>
              <a:ext uri="{FF2B5EF4-FFF2-40B4-BE49-F238E27FC236}">
                <a16:creationId xmlns:a16="http://schemas.microsoft.com/office/drawing/2014/main" id="{CAA2DC47-C07C-8841-8398-880188265DC9}"/>
              </a:ext>
            </a:extLst>
          </p:cNvPr>
          <p:cNvSpPr txBox="1"/>
          <p:nvPr userDrawn="1"/>
        </p:nvSpPr>
        <p:spPr>
          <a:xfrm>
            <a:off x="6112042" y="6040551"/>
            <a:ext cx="3074774" cy="502469"/>
          </a:xfrm>
          <a:prstGeom prst="rect">
            <a:avLst/>
          </a:prstGeom>
        </p:spPr>
        <p:txBody>
          <a:bodyPr vert="horz" wrap="square" lIns="0" tIns="2310" rIns="0" bIns="0" rtlCol="0">
            <a:noAutofit/>
          </a:bodyPr>
          <a:lstStyle/>
          <a:p>
            <a:pPr marL="7701" marR="3081" indent="33886" algn="r">
              <a:lnSpc>
                <a:spcPts val="958"/>
              </a:lnSpc>
              <a:spcBef>
                <a:spcPts val="18"/>
              </a:spcBef>
            </a:pPr>
            <a:r>
              <a:rPr lang="en-US" sz="788" b="0" i="0" spc="-6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McLean &amp; Company is a research and advisory firm that provides practical solutions to human resources challenges with executable research, tools, and advice that will have a clear and measurable impact on your business.</a:t>
            </a:r>
            <a:endParaRPr sz="788" b="0" i="0" dirty="0">
              <a:solidFill>
                <a:srgbClr val="0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/>
            </a:endParaRPr>
          </a:p>
          <a:p>
            <a:pPr marR="3851" algn="r">
              <a:lnSpc>
                <a:spcPts val="931"/>
              </a:lnSpc>
            </a:pPr>
            <a:r>
              <a:rPr sz="788" b="0" i="0" spc="6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© </a:t>
            </a:r>
            <a:r>
              <a:rPr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1997-20</a:t>
            </a:r>
            <a:r>
              <a:rPr lang="en-US"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20 McLean &amp; Company is a division of</a:t>
            </a:r>
            <a:r>
              <a:rPr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-6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Info-Tech </a:t>
            </a:r>
            <a:r>
              <a:rPr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Research </a:t>
            </a:r>
            <a:r>
              <a:rPr sz="788" b="0" i="0" spc="6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Group</a:t>
            </a:r>
            <a:r>
              <a:rPr sz="788" b="0" i="0" spc="-27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Inc.</a:t>
            </a:r>
            <a:endParaRPr sz="788" b="0" i="0" dirty="0">
              <a:solidFill>
                <a:srgbClr val="0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/>
            </a:endParaRPr>
          </a:p>
        </p:txBody>
      </p:sp>
      <p:pic>
        <p:nvPicPr>
          <p:cNvPr id="5" name="Picture 2" descr="McLean &amp; Company Logo">
            <a:extLst>
              <a:ext uri="{FF2B5EF4-FFF2-40B4-BE49-F238E27FC236}">
                <a16:creationId xmlns:a16="http://schemas.microsoft.com/office/drawing/2014/main" id="{2C34031E-BA4E-47FF-942E-116C376A4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01" y="5932963"/>
            <a:ext cx="1827941" cy="7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5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D2D98CA-E486-8443-9BF6-95C9C1E8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530021"/>
            <a:ext cx="10911992" cy="1130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7BAA2-9957-9B4B-9ED3-4CE35C755129}"/>
              </a:ext>
            </a:extLst>
          </p:cNvPr>
          <p:cNvSpPr txBox="1"/>
          <p:nvPr userDrawn="1"/>
        </p:nvSpPr>
        <p:spPr>
          <a:xfrm>
            <a:off x="9824720" y="6441440"/>
            <a:ext cx="2072640" cy="182880"/>
          </a:xfrm>
          <a:prstGeom prst="rect">
            <a:avLst/>
          </a:prstGeom>
        </p:spPr>
        <p:txBody>
          <a:bodyPr wrap="square" lIns="0" tIns="0" rIns="0" bIns="0" numCol="1" spcCol="360000" rtlCol="0">
            <a:no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b="0" i="0" dirty="0">
                <a:latin typeface="Exo" panose="02000503000000000000" pitchFamily="2" charset="77"/>
              </a:rPr>
              <a:t>McLean &amp; Company   |   </a:t>
            </a:r>
            <a:fld id="{81D60167-4931-47E6-BA6A-407CBD079E47}" type="slidenum">
              <a:rPr sz="800" b="0" i="0" smtClean="0">
                <a:latin typeface="Exo" panose="02000503000000000000" pitchFamily="2" charset="77"/>
                <a:cs typeface="Arial" panose="020B0604020202020204" pitchFamily="34" charset="0"/>
              </a:rPr>
              <a:pPr marL="0" marR="0" lvl="0" indent="0" algn="r" defTabSz="554492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800" b="0" i="0" dirty="0"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200" b="0" i="0" kern="1200">
          <a:solidFill>
            <a:srgbClr val="717171"/>
          </a:solidFill>
          <a:latin typeface="Montserrat SemiBold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96">
          <p15:clr>
            <a:srgbClr val="F26B43"/>
          </p15:clr>
        </p15:guide>
        <p15:guide id="2" pos="3818">
          <p15:clr>
            <a:srgbClr val="F26B43"/>
          </p15:clr>
        </p15:guide>
        <p15:guide id="3" pos="3909">
          <p15:clr>
            <a:srgbClr val="F26B43"/>
          </p15:clr>
        </p15:guide>
        <p15:guide id="4" pos="4430">
          <p15:clr>
            <a:srgbClr val="F26B43"/>
          </p15:clr>
        </p15:guide>
        <p15:guide id="5" pos="3205">
          <p15:clr>
            <a:srgbClr val="F26B43"/>
          </p15:clr>
        </p15:guide>
        <p15:guide id="6" pos="2684">
          <p15:clr>
            <a:srgbClr val="F26B43"/>
          </p15:clr>
        </p15:guide>
        <p15:guide id="7" pos="2593">
          <p15:clr>
            <a:srgbClr val="F26B43"/>
          </p15:clr>
        </p15:guide>
        <p15:guide id="8" pos="2071">
          <p15:clr>
            <a:srgbClr val="F26B43"/>
          </p15:clr>
        </p15:guide>
        <p15:guide id="9" pos="4521">
          <p15:clr>
            <a:srgbClr val="F26B43"/>
          </p15:clr>
        </p15:guide>
        <p15:guide id="10" pos="5043">
          <p15:clr>
            <a:srgbClr val="F26B43"/>
          </p15:clr>
        </p15:guide>
        <p15:guide id="11" pos="5133">
          <p15:clr>
            <a:srgbClr val="F26B43"/>
          </p15:clr>
        </p15:guide>
        <p15:guide id="12" pos="5655">
          <p15:clr>
            <a:srgbClr val="F26B43"/>
          </p15:clr>
        </p15:guide>
        <p15:guide id="13" pos="5746">
          <p15:clr>
            <a:srgbClr val="F26B43"/>
          </p15:clr>
        </p15:guide>
        <p15:guide id="14" pos="6267">
          <p15:clr>
            <a:srgbClr val="F26B43"/>
          </p15:clr>
        </p15:guide>
        <p15:guide id="15" pos="6358">
          <p15:clr>
            <a:srgbClr val="F26B43"/>
          </p15:clr>
        </p15:guide>
        <p15:guide id="16" pos="6880">
          <p15:clr>
            <a:srgbClr val="F26B43"/>
          </p15:clr>
        </p15:guide>
        <p15:guide id="17" pos="6970">
          <p15:clr>
            <a:srgbClr val="F26B43"/>
          </p15:clr>
        </p15:guide>
        <p15:guide id="18" pos="7492">
          <p15:clr>
            <a:srgbClr val="F26B43"/>
          </p15:clr>
        </p15:guide>
        <p15:guide id="19" pos="1981">
          <p15:clr>
            <a:srgbClr val="F26B43"/>
          </p15:clr>
        </p15:guide>
        <p15:guide id="20" pos="1459">
          <p15:clr>
            <a:srgbClr val="F26B43"/>
          </p15:clr>
        </p15:guide>
        <p15:guide id="21" pos="1368">
          <p15:clr>
            <a:srgbClr val="F26B43"/>
          </p15:clr>
        </p15:guide>
        <p15:guide id="22" pos="847">
          <p15:clr>
            <a:srgbClr val="F26B43"/>
          </p15:clr>
        </p15:guide>
        <p15:guide id="23" pos="756">
          <p15:clr>
            <a:srgbClr val="F26B43"/>
          </p15:clr>
        </p15:guide>
        <p15:guide id="24" pos="234">
          <p15:clr>
            <a:srgbClr val="F26B43"/>
          </p15:clr>
        </p15:guide>
        <p15:guide id="25" orient="horz" pos="5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0">
            <a:extLst>
              <a:ext uri="{FF2B5EF4-FFF2-40B4-BE49-F238E27FC236}">
                <a16:creationId xmlns:a16="http://schemas.microsoft.com/office/drawing/2014/main" id="{CAA2DC47-C07C-8841-8398-880188265DC9}"/>
              </a:ext>
            </a:extLst>
          </p:cNvPr>
          <p:cNvSpPr txBox="1"/>
          <p:nvPr userDrawn="1"/>
        </p:nvSpPr>
        <p:spPr>
          <a:xfrm>
            <a:off x="6734227" y="6058741"/>
            <a:ext cx="3074774" cy="502469"/>
          </a:xfrm>
          <a:prstGeom prst="rect">
            <a:avLst/>
          </a:prstGeom>
        </p:spPr>
        <p:txBody>
          <a:bodyPr vert="horz" wrap="square" lIns="0" tIns="2310" rIns="0" bIns="0" rtlCol="0">
            <a:noAutofit/>
          </a:bodyPr>
          <a:lstStyle/>
          <a:p>
            <a:pPr marL="7701" marR="3081" indent="33886" algn="r">
              <a:lnSpc>
                <a:spcPts val="958"/>
              </a:lnSpc>
              <a:spcBef>
                <a:spcPts val="18"/>
              </a:spcBef>
            </a:pPr>
            <a:r>
              <a:rPr lang="en-US" sz="788" b="0" i="0" spc="-6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McLean &amp; Company is a research and advisory firm that provides practical solutions to human resources challenges with executable research, tools, and advice that will have a clear and measurable impact on your business.</a:t>
            </a:r>
            <a:endParaRPr sz="788" b="0" i="0" dirty="0">
              <a:solidFill>
                <a:srgbClr val="0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/>
            </a:endParaRPr>
          </a:p>
          <a:p>
            <a:pPr marR="3851" algn="r">
              <a:lnSpc>
                <a:spcPts val="931"/>
              </a:lnSpc>
            </a:pPr>
            <a:r>
              <a:rPr sz="788" b="0" i="0" spc="6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© </a:t>
            </a:r>
            <a:r>
              <a:rPr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1997-20</a:t>
            </a:r>
            <a:r>
              <a:rPr lang="en-US"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20 McLean &amp; Company is a division of</a:t>
            </a:r>
            <a:r>
              <a:rPr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-6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Info-Tech </a:t>
            </a:r>
            <a:r>
              <a:rPr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Research </a:t>
            </a:r>
            <a:r>
              <a:rPr sz="788" b="0" i="0" spc="6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Group</a:t>
            </a:r>
            <a:r>
              <a:rPr sz="788" b="0" i="0" spc="-27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Inc.</a:t>
            </a:r>
            <a:endParaRPr sz="788" b="0" i="0" dirty="0">
              <a:solidFill>
                <a:srgbClr val="0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/>
            </a:endParaRPr>
          </a:p>
        </p:txBody>
      </p:sp>
      <p:pic>
        <p:nvPicPr>
          <p:cNvPr id="5" name="Picture 2" descr="McLean &amp; Company Logo">
            <a:extLst>
              <a:ext uri="{FF2B5EF4-FFF2-40B4-BE49-F238E27FC236}">
                <a16:creationId xmlns:a16="http://schemas.microsoft.com/office/drawing/2014/main" id="{2C34031E-BA4E-47FF-942E-116C376A4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01" y="5932963"/>
            <a:ext cx="1827941" cy="7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3AD45F-C13F-4178-B211-5D5F2055ED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30" y="6076510"/>
            <a:ext cx="2341128" cy="466933"/>
          </a:xfrm>
          <a:prstGeom prst="rect">
            <a:avLst/>
          </a:prstGeom>
        </p:spPr>
      </p:pic>
      <p:sp>
        <p:nvSpPr>
          <p:cNvPr id="7" name="object 40">
            <a:extLst>
              <a:ext uri="{FF2B5EF4-FFF2-40B4-BE49-F238E27FC236}">
                <a16:creationId xmlns:a16="http://schemas.microsoft.com/office/drawing/2014/main" id="{BA38AA03-7120-4482-90BD-2BCA25DCDFC3}"/>
              </a:ext>
            </a:extLst>
          </p:cNvPr>
          <p:cNvSpPr txBox="1"/>
          <p:nvPr userDrawn="1"/>
        </p:nvSpPr>
        <p:spPr>
          <a:xfrm>
            <a:off x="3017051" y="6052598"/>
            <a:ext cx="3221785" cy="502469"/>
          </a:xfrm>
          <a:prstGeom prst="rect">
            <a:avLst/>
          </a:prstGeom>
        </p:spPr>
        <p:txBody>
          <a:bodyPr vert="horz" wrap="square" lIns="0" tIns="2310" rIns="0" bIns="0" rtlCol="0">
            <a:noAutofit/>
          </a:bodyPr>
          <a:lstStyle>
            <a:defPPr>
              <a:defRPr lang="en-US"/>
            </a:defPPr>
            <a:lvl1pPr marL="7701" marR="3081" indent="33886">
              <a:lnSpc>
                <a:spcPts val="958"/>
              </a:lnSpc>
              <a:spcBef>
                <a:spcPts val="18"/>
              </a:spcBef>
              <a:defRPr sz="788" b="0" i="0" spc="-6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defRPr>
            </a:lvl1pPr>
          </a:lstStyle>
          <a:p>
            <a:pPr lvl="0" algn="l"/>
            <a:r>
              <a:rPr dirty="0"/>
              <a:t>Info-Tech Research Group Inc. is a global leader in providing IT research and advice.  Info-Tech’s products and services combine actionable insight and relevant advice with  ready-to-use tools and templates that cover the full spectrum of IT concerns.</a:t>
            </a:r>
          </a:p>
          <a:p>
            <a:pPr lvl="0" algn="l"/>
            <a:r>
              <a:rPr dirty="0"/>
              <a:t>© 1997-20</a:t>
            </a:r>
            <a:r>
              <a:rPr lang="en-US" dirty="0"/>
              <a:t>20</a:t>
            </a:r>
            <a:r>
              <a:rPr dirty="0"/>
              <a:t> Info-Tech Research Group Inc.</a:t>
            </a:r>
          </a:p>
        </p:txBody>
      </p:sp>
    </p:spTree>
    <p:extLst>
      <p:ext uri="{BB962C8B-B14F-4D97-AF65-F5344CB8AC3E}">
        <p14:creationId xmlns:p14="http://schemas.microsoft.com/office/powerpoint/2010/main" val="220812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91" r:id="rId2"/>
    <p:sldLayoutId id="2147483793" r:id="rId3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1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D2D98CA-E486-8443-9BF6-95C9C1E8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530021"/>
            <a:ext cx="10911992" cy="1130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7BAA2-9957-9B4B-9ED3-4CE35C755129}"/>
              </a:ext>
            </a:extLst>
          </p:cNvPr>
          <p:cNvSpPr txBox="1"/>
          <p:nvPr userDrawn="1"/>
        </p:nvSpPr>
        <p:spPr>
          <a:xfrm>
            <a:off x="9204385" y="6443932"/>
            <a:ext cx="2692975" cy="180388"/>
          </a:xfrm>
          <a:prstGeom prst="rect">
            <a:avLst/>
          </a:prstGeom>
        </p:spPr>
        <p:txBody>
          <a:bodyPr wrap="square" lIns="0" tIns="0" rIns="0" bIns="0" numCol="1" spcCol="360000" rtlCol="0">
            <a:no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b="0" i="0" dirty="0">
                <a:latin typeface="Exo" panose="02000503000000000000" pitchFamily="2" charset="77"/>
              </a:rPr>
              <a:t>McLean &amp; Company   |  Info-Tech Research Group  |  </a:t>
            </a:r>
            <a:fld id="{81D60167-4931-47E6-BA6A-407CBD079E47}" type="slidenum">
              <a:rPr sz="800" b="0" i="0" smtClean="0">
                <a:latin typeface="Exo" panose="02000503000000000000" pitchFamily="2" charset="77"/>
                <a:cs typeface="Arial" panose="020B0604020202020204" pitchFamily="34" charset="0"/>
              </a:rPr>
              <a:pPr marL="0" marR="0" lvl="0" indent="0" algn="r" defTabSz="554492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800" b="0" i="0" dirty="0"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200" b="0" i="0" kern="1200">
          <a:solidFill>
            <a:srgbClr val="717171"/>
          </a:solidFill>
          <a:latin typeface="Montserrat SemiBold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96">
          <p15:clr>
            <a:srgbClr val="F26B43"/>
          </p15:clr>
        </p15:guide>
        <p15:guide id="2" pos="3818">
          <p15:clr>
            <a:srgbClr val="F26B43"/>
          </p15:clr>
        </p15:guide>
        <p15:guide id="3" pos="3909">
          <p15:clr>
            <a:srgbClr val="F26B43"/>
          </p15:clr>
        </p15:guide>
        <p15:guide id="4" pos="4430">
          <p15:clr>
            <a:srgbClr val="F26B43"/>
          </p15:clr>
        </p15:guide>
        <p15:guide id="5" pos="3205">
          <p15:clr>
            <a:srgbClr val="F26B43"/>
          </p15:clr>
        </p15:guide>
        <p15:guide id="6" pos="2684">
          <p15:clr>
            <a:srgbClr val="F26B43"/>
          </p15:clr>
        </p15:guide>
        <p15:guide id="7" pos="2593">
          <p15:clr>
            <a:srgbClr val="F26B43"/>
          </p15:clr>
        </p15:guide>
        <p15:guide id="8" pos="2071">
          <p15:clr>
            <a:srgbClr val="F26B43"/>
          </p15:clr>
        </p15:guide>
        <p15:guide id="9" pos="4521">
          <p15:clr>
            <a:srgbClr val="F26B43"/>
          </p15:clr>
        </p15:guide>
        <p15:guide id="10" pos="5043">
          <p15:clr>
            <a:srgbClr val="F26B43"/>
          </p15:clr>
        </p15:guide>
        <p15:guide id="11" pos="5133">
          <p15:clr>
            <a:srgbClr val="F26B43"/>
          </p15:clr>
        </p15:guide>
        <p15:guide id="12" pos="5655">
          <p15:clr>
            <a:srgbClr val="F26B43"/>
          </p15:clr>
        </p15:guide>
        <p15:guide id="13" pos="5746">
          <p15:clr>
            <a:srgbClr val="F26B43"/>
          </p15:clr>
        </p15:guide>
        <p15:guide id="14" pos="6267">
          <p15:clr>
            <a:srgbClr val="F26B43"/>
          </p15:clr>
        </p15:guide>
        <p15:guide id="15" pos="6358">
          <p15:clr>
            <a:srgbClr val="F26B43"/>
          </p15:clr>
        </p15:guide>
        <p15:guide id="16" pos="6880">
          <p15:clr>
            <a:srgbClr val="F26B43"/>
          </p15:clr>
        </p15:guide>
        <p15:guide id="17" pos="6970">
          <p15:clr>
            <a:srgbClr val="F26B43"/>
          </p15:clr>
        </p15:guide>
        <p15:guide id="18" pos="7492">
          <p15:clr>
            <a:srgbClr val="F26B43"/>
          </p15:clr>
        </p15:guide>
        <p15:guide id="19" pos="1981">
          <p15:clr>
            <a:srgbClr val="F26B43"/>
          </p15:clr>
        </p15:guide>
        <p15:guide id="20" pos="1459">
          <p15:clr>
            <a:srgbClr val="F26B43"/>
          </p15:clr>
        </p15:guide>
        <p15:guide id="21" pos="1368">
          <p15:clr>
            <a:srgbClr val="F26B43"/>
          </p15:clr>
        </p15:guide>
        <p15:guide id="22" pos="847">
          <p15:clr>
            <a:srgbClr val="F26B43"/>
          </p15:clr>
        </p15:guide>
        <p15:guide id="23" pos="756">
          <p15:clr>
            <a:srgbClr val="F26B43"/>
          </p15:clr>
        </p15:guide>
        <p15:guide id="24" pos="234">
          <p15:clr>
            <a:srgbClr val="F26B43"/>
          </p15:clr>
        </p15:guide>
        <p15:guide id="25" orient="horz" pos="5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otech.com/research/ss/maintain-employee-engagement-during-the-covid-19-pandemic/maintain-employee-engagement-during-the-covid-19-pandemic-storyboar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hyperlink" Target="https://www.infotech.com/research/pandemic-engagement-workboo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AEBD00-922F-4E52-801A-B8F0125776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Maintain Employee Engagement During the COVID-19 Pandemic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424D3-D1F1-4A9C-8733-BC597E66A1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3403890"/>
            <a:ext cx="7921625" cy="1893887"/>
          </a:xfrm>
        </p:spPr>
        <p:txBody>
          <a:bodyPr/>
          <a:lstStyle/>
          <a:p>
            <a:pPr lvl="0"/>
            <a:r>
              <a:rPr lang="en-US" dirty="0">
                <a:latin typeface="Exo" panose="02000303000000000000" pitchFamily="2" charset="0"/>
              </a:rPr>
              <a:t>Keep employees engaged to ensure both short- and long-term organizational viability.</a:t>
            </a:r>
            <a:endParaRPr lang="en-CA" dirty="0">
              <a:latin typeface="Exo" panose="02000303000000000000" pitchFamily="2" charset="0"/>
            </a:endParaRPr>
          </a:p>
          <a:p>
            <a:endParaRPr lang="en-CA" dirty="0">
              <a:latin typeface="Exo" panose="02000303000000000000" pitchFamily="2" charset="0"/>
            </a:endParaRPr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517DB0CA-06EB-4176-89D5-6FC6ED11903F}"/>
              </a:ext>
            </a:extLst>
          </p:cNvPr>
          <p:cNvSpPr/>
          <p:nvPr/>
        </p:nvSpPr>
        <p:spPr>
          <a:xfrm>
            <a:off x="0" y="4857008"/>
            <a:ext cx="12193588" cy="902525"/>
          </a:xfrm>
          <a:prstGeom prst="rect">
            <a:avLst/>
          </a:prstGeom>
          <a:solidFill>
            <a:srgbClr val="2576B7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CF6C02-8C56-491F-9FF9-A4CF93F9A561}"/>
              </a:ext>
            </a:extLst>
          </p:cNvPr>
          <p:cNvSpPr txBox="1"/>
          <p:nvPr/>
        </p:nvSpPr>
        <p:spPr>
          <a:xfrm>
            <a:off x="2861955" y="5296394"/>
            <a:ext cx="71845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2576B7"/>
                </a:solidFill>
                <a:latin typeface="Montserrat" pitchFamily="2" charset="77"/>
              </a:rPr>
              <a:t>Get the complete storyboard with </a:t>
            </a:r>
            <a:r>
              <a:rPr lang="en-US" sz="1600" b="1" dirty="0">
                <a:solidFill>
                  <a:srgbClr val="2576B7"/>
                </a:solidFill>
                <a:latin typeface="Montserrat" pitchFamily="2" charset="77"/>
              </a:rPr>
              <a:t>free trial membership </a:t>
            </a:r>
            <a:r>
              <a:rPr lang="en-US" sz="1600" dirty="0">
                <a:solidFill>
                  <a:srgbClr val="2576B7"/>
                </a:solidFill>
                <a:latin typeface="Montserrat" pitchFamily="2" charset="77"/>
              </a:rPr>
              <a:t>now!</a:t>
            </a:r>
            <a:endParaRPr lang="en-US" sz="1600" dirty="0">
              <a:solidFill>
                <a:srgbClr val="2576B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326B4-7861-449D-9681-1B5989189B05}"/>
              </a:ext>
            </a:extLst>
          </p:cNvPr>
          <p:cNvSpPr txBox="1"/>
          <p:nvPr/>
        </p:nvSpPr>
        <p:spPr>
          <a:xfrm>
            <a:off x="712519" y="5332020"/>
            <a:ext cx="21969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4000" dirty="0">
                <a:solidFill>
                  <a:srgbClr val="2576B7"/>
                </a:solidFill>
                <a:latin typeface="Montserrat SemiBold" pitchFamily="2" charset="77"/>
                <a:ea typeface="Roboto Condensed Light" panose="02000000000000000000" pitchFamily="2" charset="0"/>
              </a:rPr>
              <a:t>Sample</a:t>
            </a:r>
          </a:p>
          <a:p>
            <a:pPr>
              <a:lnSpc>
                <a:spcPts val="1400"/>
              </a:lnSpc>
            </a:pPr>
            <a:br>
              <a:rPr lang="en-US" dirty="0">
                <a:solidFill>
                  <a:srgbClr val="2576B7"/>
                </a:solidFill>
                <a:latin typeface="Montserrat" pitchFamily="2" charset="77"/>
              </a:rPr>
            </a:br>
            <a:endParaRPr lang="en-US" dirty="0">
              <a:solidFill>
                <a:srgbClr val="2576B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388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B923-D4F6-E94C-814E-8C31A0E7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530021"/>
            <a:ext cx="3626767" cy="1163598"/>
          </a:xfrm>
        </p:spPr>
        <p:txBody>
          <a:bodyPr/>
          <a:lstStyle/>
          <a:p>
            <a:r>
              <a:rPr lang="en-CA" sz="2800" spc="-79" dirty="0">
                <a:solidFill>
                  <a:srgbClr val="717171"/>
                </a:solidFill>
              </a:rPr>
              <a:t>E</a:t>
            </a:r>
            <a:r>
              <a:rPr lang="en-CA" sz="2800" spc="-130" dirty="0">
                <a:solidFill>
                  <a:srgbClr val="717171"/>
                </a:solidFill>
              </a:rPr>
              <a:t>x</a:t>
            </a:r>
            <a:r>
              <a:rPr lang="en-CA" sz="2800" spc="-79" dirty="0">
                <a:solidFill>
                  <a:srgbClr val="717171"/>
                </a:solidFill>
              </a:rPr>
              <a:t>ecuti</a:t>
            </a:r>
            <a:r>
              <a:rPr lang="en-CA" sz="2800" spc="-158" dirty="0">
                <a:solidFill>
                  <a:srgbClr val="717171"/>
                </a:solidFill>
              </a:rPr>
              <a:t>v</a:t>
            </a:r>
            <a:r>
              <a:rPr lang="en-CA" sz="2800" spc="-3" dirty="0">
                <a:solidFill>
                  <a:srgbClr val="717171"/>
                </a:solidFill>
              </a:rPr>
              <a:t>e </a:t>
            </a:r>
            <a:r>
              <a:rPr lang="en-CA" sz="2800" spc="-42" dirty="0">
                <a:solidFill>
                  <a:srgbClr val="717171"/>
                </a:solidFill>
              </a:rPr>
              <a:t>Summary</a:t>
            </a:r>
            <a:endParaRPr lang="en-US" sz="2800" dirty="0">
              <a:solidFill>
                <a:srgbClr val="71717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93FA1-A38B-2C4F-AAC9-FBF515D54E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52787" y="2188650"/>
            <a:ext cx="8947582" cy="10494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Employee </a:t>
            </a:r>
            <a:r>
              <a:rPr lang="en-US" i="1" dirty="0"/>
              <a:t>disengagement</a:t>
            </a:r>
            <a:r>
              <a:rPr lang="en-US" dirty="0"/>
              <a:t> is a huge risk during the COVID-19 pandemic and has the potential to hinder both long-term and short-term organizational viability. Therefore, employee </a:t>
            </a:r>
            <a:r>
              <a:rPr lang="en-US" i="1" dirty="0"/>
              <a:t>engagement</a:t>
            </a:r>
            <a:r>
              <a:rPr lang="en-US" dirty="0"/>
              <a:t> will impact how the organization recovers from the pandemic. Organizations must focus on sustaining and boosting employee engagement during this uncertain time. </a:t>
            </a: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A6EC1C-F28C-7B4C-8F22-A6457C4B8A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Situation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42E00F-3E3D-DB41-AFB7-AF68944040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31327" y="3434381"/>
            <a:ext cx="8968147" cy="1049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The uncertainty of the pandemic means that employee engagement is at higher risk. Organizations need to think beyond targeting traditional audiences by considering engagement of onsite, remote, and laid-off employees.  </a:t>
            </a:r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AD9441-D636-F047-A10D-3ADBEEBB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Complication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C9325C-82FA-1447-94F3-75405DB036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31325" y="4680112"/>
            <a:ext cx="8968146" cy="1049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Identify key drivers to leverage during the pandemic to boost engagement as well as at-risk drivers to focus efforts on. Then, select quick-win tactics to sustain and boost engagement for relevant target audiences. 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05E5B-FABC-E34E-BB01-080338E4F0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6D89E9-065E-CD4E-92E4-8A20DF5E9134}"/>
              </a:ext>
            </a:extLst>
          </p:cNvPr>
          <p:cNvSpPr txBox="1"/>
          <p:nvPr/>
        </p:nvSpPr>
        <p:spPr>
          <a:xfrm>
            <a:off x="3420932" y="5723068"/>
            <a:ext cx="0" cy="0"/>
          </a:xfrm>
          <a:prstGeom prst="rect">
            <a:avLst/>
          </a:prstGeom>
        </p:spPr>
        <p:txBody>
          <a:bodyPr wrap="none" lIns="0" tIns="0" rIns="0" bIns="0" numCol="1" spcCol="360000" rtlCol="0">
            <a:noAutofit/>
          </a:bodyPr>
          <a:lstStyle/>
          <a:p>
            <a:pPr marL="0" indent="0" algn="l">
              <a:lnSpc>
                <a:spcPct val="110000"/>
              </a:lnSpc>
              <a:buNone/>
            </a:pPr>
            <a:endParaRPr lang="en-US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36052-053B-B348-B699-44AC73505C2F}"/>
              </a:ext>
            </a:extLst>
          </p:cNvPr>
          <p:cNvSpPr txBox="1"/>
          <p:nvPr/>
        </p:nvSpPr>
        <p:spPr>
          <a:xfrm>
            <a:off x="8355106" y="869576"/>
            <a:ext cx="0" cy="0"/>
          </a:xfrm>
          <a:prstGeom prst="rect">
            <a:avLst/>
          </a:prstGeom>
        </p:spPr>
        <p:txBody>
          <a:bodyPr wrap="none" lIns="0" tIns="0" rIns="0" bIns="0" numCol="1" spcCol="360000" rtlCol="0">
            <a:noAutofit/>
          </a:bodyPr>
          <a:lstStyle/>
          <a:p>
            <a:pPr marL="0" indent="0" algn="l">
              <a:lnSpc>
                <a:spcPct val="110000"/>
              </a:lnSpc>
              <a:buNone/>
            </a:pPr>
            <a:endParaRPr lang="en-US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909AA-322B-4CB5-A307-8BC5BF66B804}"/>
              </a:ext>
            </a:extLst>
          </p:cNvPr>
          <p:cNvSpPr/>
          <p:nvPr/>
        </p:nvSpPr>
        <p:spPr>
          <a:xfrm>
            <a:off x="354106" y="2571546"/>
            <a:ext cx="1800000" cy="54000"/>
          </a:xfrm>
          <a:prstGeom prst="rect">
            <a:avLst/>
          </a:prstGeom>
          <a:solidFill>
            <a:srgbClr val="B3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Roboto Condensed Light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32CCE6-E19D-4F89-8F6D-8FDA566CEC86}"/>
              </a:ext>
            </a:extLst>
          </p:cNvPr>
          <p:cNvSpPr/>
          <p:nvPr/>
        </p:nvSpPr>
        <p:spPr>
          <a:xfrm>
            <a:off x="354106" y="3757286"/>
            <a:ext cx="1800000" cy="5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Roboto Condensed Light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B90BB2-E900-494D-8F3A-8128252972FD}"/>
              </a:ext>
            </a:extLst>
          </p:cNvPr>
          <p:cNvSpPr/>
          <p:nvPr/>
        </p:nvSpPr>
        <p:spPr>
          <a:xfrm>
            <a:off x="354106" y="4983562"/>
            <a:ext cx="1800000" cy="54000"/>
          </a:xfrm>
          <a:prstGeom prst="rect">
            <a:avLst/>
          </a:prstGeom>
          <a:solidFill>
            <a:srgbClr val="2B9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Roboto Condensed Light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C95FA9-EF2C-446D-915C-345B383B7E5B}"/>
              </a:ext>
            </a:extLst>
          </p:cNvPr>
          <p:cNvSpPr/>
          <p:nvPr/>
        </p:nvSpPr>
        <p:spPr>
          <a:xfrm>
            <a:off x="4053913" y="426020"/>
            <a:ext cx="7446456" cy="1371600"/>
          </a:xfrm>
          <a:prstGeom prst="rect">
            <a:avLst/>
          </a:prstGeom>
          <a:gradFill>
            <a:gsLst>
              <a:gs pos="0">
                <a:srgbClr val="5C3391">
                  <a:alpha val="23000"/>
                </a:srgbClr>
              </a:gs>
              <a:gs pos="54000">
                <a:srgbClr val="5C3391">
                  <a:alpha val="0"/>
                </a:srgbClr>
              </a:gs>
            </a:gsLst>
            <a:lin ang="2700000" scaled="0"/>
          </a:gradFill>
          <a:ln w="187325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 rtlCol="0" anchor="ctr">
            <a:noAutofit/>
          </a:bodyPr>
          <a:lstStyle/>
          <a:p>
            <a:pPr>
              <a:spcBef>
                <a:spcPts val="800"/>
              </a:spcBef>
            </a:pPr>
            <a:r>
              <a:rPr lang="en-US" sz="1600" b="1" dirty="0">
                <a:solidFill>
                  <a:srgbClr val="5C3391"/>
                </a:solidFill>
                <a:latin typeface="Montserrat Semi" pitchFamily="2" charset="77"/>
              </a:rPr>
              <a:t>McLean &amp; Company Insight</a:t>
            </a:r>
          </a:p>
          <a:p>
            <a:pPr>
              <a:lnSpc>
                <a:spcPts val="1800"/>
              </a:lnSpc>
              <a:spcBef>
                <a:spcPts val="800"/>
              </a:spcBef>
            </a:pPr>
            <a:r>
              <a:rPr lang="en-US" sz="1400" dirty="0">
                <a:solidFill>
                  <a:srgbClr val="5C339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The changing way of work triggered by this pandemic means engagement efforts must be easy to implement and targeted for relevant audiences. </a:t>
            </a:r>
          </a:p>
        </p:txBody>
      </p:sp>
    </p:spTree>
    <p:extLst>
      <p:ext uri="{BB962C8B-B14F-4D97-AF65-F5344CB8AC3E}">
        <p14:creationId xmlns:p14="http://schemas.microsoft.com/office/powerpoint/2010/main" val="78981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76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D32E-3D29-4E80-85C8-7E3E6E4B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3F5418-CA7B-40D4-A9CD-49E8951358E4}"/>
              </a:ext>
            </a:extLst>
          </p:cNvPr>
          <p:cNvGrpSpPr/>
          <p:nvPr/>
        </p:nvGrpSpPr>
        <p:grpSpPr>
          <a:xfrm>
            <a:off x="1000125" y="1909499"/>
            <a:ext cx="2250847" cy="2986771"/>
            <a:chOff x="1000125" y="1909499"/>
            <a:chExt cx="2250847" cy="29867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356539D-9B95-468E-92DB-D963398E975B}"/>
                </a:ext>
              </a:extLst>
            </p:cNvPr>
            <p:cNvGrpSpPr/>
            <p:nvPr/>
          </p:nvGrpSpPr>
          <p:grpSpPr>
            <a:xfrm>
              <a:off x="1000125" y="1909499"/>
              <a:ext cx="2250847" cy="2225566"/>
              <a:chOff x="2050473" y="4048203"/>
              <a:chExt cx="3227506" cy="3191257"/>
            </a:xfrm>
          </p:grpSpPr>
          <p:sp>
            <p:nvSpPr>
              <p:cNvPr id="4" name="Half Frame 3">
                <a:extLst>
                  <a:ext uri="{FF2B5EF4-FFF2-40B4-BE49-F238E27FC236}">
                    <a16:creationId xmlns:a16="http://schemas.microsoft.com/office/drawing/2014/main" id="{3BBDAD1A-D742-48AA-A596-41736C4D653B}"/>
                  </a:ext>
                </a:extLst>
              </p:cNvPr>
              <p:cNvSpPr/>
              <p:nvPr/>
            </p:nvSpPr>
            <p:spPr>
              <a:xfrm>
                <a:off x="2050473" y="4048203"/>
                <a:ext cx="3017615" cy="3017615"/>
              </a:xfrm>
              <a:prstGeom prst="halfFrame">
                <a:avLst>
                  <a:gd name="adj1" fmla="val 10277"/>
                  <a:gd name="adj2" fmla="val 1093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" name="Half Frame 4">
                <a:extLst>
                  <a:ext uri="{FF2B5EF4-FFF2-40B4-BE49-F238E27FC236}">
                    <a16:creationId xmlns:a16="http://schemas.microsoft.com/office/drawing/2014/main" id="{6AB7AD9B-8B4A-4451-A36A-B3D86A068008}"/>
                  </a:ext>
                </a:extLst>
              </p:cNvPr>
              <p:cNvSpPr/>
              <p:nvPr/>
            </p:nvSpPr>
            <p:spPr>
              <a:xfrm rot="10800000">
                <a:off x="2260364" y="4221845"/>
                <a:ext cx="3017615" cy="3017615"/>
              </a:xfrm>
              <a:prstGeom prst="halfFrame">
                <a:avLst>
                  <a:gd name="adj1" fmla="val 10277"/>
                  <a:gd name="adj2" fmla="val 1093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829847-0B37-4491-8A2C-EDC4DA5A2D29}"/>
                </a:ext>
              </a:extLst>
            </p:cNvPr>
            <p:cNvSpPr txBox="1"/>
            <p:nvPr/>
          </p:nvSpPr>
          <p:spPr>
            <a:xfrm>
              <a:off x="1265751" y="4311495"/>
              <a:ext cx="1706565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94A4A"/>
                  </a:solidFill>
                  <a:effectLst/>
                  <a:uLnTx/>
                  <a:uFillTx/>
                  <a:latin typeface="Montserrat SemiBold" pitchFamily="2" charset="77"/>
                  <a:ea typeface="+mn-ea"/>
                  <a:cs typeface="Poppins" pitchFamily="2" charset="77"/>
                </a:rPr>
                <a:t>Determine the scope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27EA2D-C209-4331-906F-218117B1CC40}"/>
              </a:ext>
            </a:extLst>
          </p:cNvPr>
          <p:cNvGrpSpPr/>
          <p:nvPr/>
        </p:nvGrpSpPr>
        <p:grpSpPr>
          <a:xfrm>
            <a:off x="4810042" y="1904836"/>
            <a:ext cx="2573504" cy="2986772"/>
            <a:chOff x="838797" y="1909499"/>
            <a:chExt cx="2573504" cy="298677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DCF032-212B-48DE-BC45-12CC91097C80}"/>
                </a:ext>
              </a:extLst>
            </p:cNvPr>
            <p:cNvGrpSpPr/>
            <p:nvPr/>
          </p:nvGrpSpPr>
          <p:grpSpPr>
            <a:xfrm>
              <a:off x="1000125" y="1909499"/>
              <a:ext cx="2250847" cy="2225566"/>
              <a:chOff x="2050473" y="4048203"/>
              <a:chExt cx="3227506" cy="3191257"/>
            </a:xfrm>
          </p:grpSpPr>
          <p:sp>
            <p:nvSpPr>
              <p:cNvPr id="23" name="Half Frame 22">
                <a:extLst>
                  <a:ext uri="{FF2B5EF4-FFF2-40B4-BE49-F238E27FC236}">
                    <a16:creationId xmlns:a16="http://schemas.microsoft.com/office/drawing/2014/main" id="{19C914E6-62AC-4ABD-84FE-9F3A50C12674}"/>
                  </a:ext>
                </a:extLst>
              </p:cNvPr>
              <p:cNvSpPr/>
              <p:nvPr/>
            </p:nvSpPr>
            <p:spPr>
              <a:xfrm>
                <a:off x="2050473" y="4048203"/>
                <a:ext cx="3017615" cy="3017615"/>
              </a:xfrm>
              <a:prstGeom prst="halfFrame">
                <a:avLst>
                  <a:gd name="adj1" fmla="val 10277"/>
                  <a:gd name="adj2" fmla="val 10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Half Frame 23">
                <a:extLst>
                  <a:ext uri="{FF2B5EF4-FFF2-40B4-BE49-F238E27FC236}">
                    <a16:creationId xmlns:a16="http://schemas.microsoft.com/office/drawing/2014/main" id="{086A7C8C-1B40-4D52-8379-88556AD98253}"/>
                  </a:ext>
                </a:extLst>
              </p:cNvPr>
              <p:cNvSpPr/>
              <p:nvPr/>
            </p:nvSpPr>
            <p:spPr>
              <a:xfrm rot="10800000">
                <a:off x="2260364" y="4221845"/>
                <a:ext cx="3017615" cy="3017615"/>
              </a:xfrm>
              <a:prstGeom prst="halfFrame">
                <a:avLst>
                  <a:gd name="adj1" fmla="val 10277"/>
                  <a:gd name="adj2" fmla="val 10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C78BB1-A3E0-447C-B448-2143D1465198}"/>
                </a:ext>
              </a:extLst>
            </p:cNvPr>
            <p:cNvSpPr txBox="1"/>
            <p:nvPr/>
          </p:nvSpPr>
          <p:spPr>
            <a:xfrm>
              <a:off x="838797" y="4311496"/>
              <a:ext cx="257350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94A4A"/>
                  </a:solidFill>
                  <a:effectLst/>
                  <a:uLnTx/>
                  <a:uFillTx/>
                  <a:latin typeface="Montserrat SemiBold" pitchFamily="2" charset="77"/>
                  <a:ea typeface="+mn-ea"/>
                  <a:cs typeface="Poppins" pitchFamily="2" charset="77"/>
                </a:rPr>
                <a:t>Identify engagement drivers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E753D4-2E6F-46A5-AEA5-12FB21C297C7}"/>
              </a:ext>
            </a:extLst>
          </p:cNvPr>
          <p:cNvGrpSpPr/>
          <p:nvPr/>
        </p:nvGrpSpPr>
        <p:grpSpPr>
          <a:xfrm>
            <a:off x="8694219" y="1942772"/>
            <a:ext cx="2573504" cy="3196577"/>
            <a:chOff x="911985" y="1909499"/>
            <a:chExt cx="2573504" cy="319657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3F1C488-B440-49B6-9C24-1F50ADACEB9B}"/>
                </a:ext>
              </a:extLst>
            </p:cNvPr>
            <p:cNvGrpSpPr/>
            <p:nvPr/>
          </p:nvGrpSpPr>
          <p:grpSpPr>
            <a:xfrm>
              <a:off x="1000125" y="1909499"/>
              <a:ext cx="2250847" cy="2225566"/>
              <a:chOff x="2050473" y="4048203"/>
              <a:chExt cx="3227506" cy="3191257"/>
            </a:xfrm>
          </p:grpSpPr>
          <p:sp>
            <p:nvSpPr>
              <p:cNvPr id="29" name="Half Frame 28">
                <a:extLst>
                  <a:ext uri="{FF2B5EF4-FFF2-40B4-BE49-F238E27FC236}">
                    <a16:creationId xmlns:a16="http://schemas.microsoft.com/office/drawing/2014/main" id="{36348989-68D5-49B9-AB49-545730292B9E}"/>
                  </a:ext>
                </a:extLst>
              </p:cNvPr>
              <p:cNvSpPr/>
              <p:nvPr/>
            </p:nvSpPr>
            <p:spPr>
              <a:xfrm>
                <a:off x="2050473" y="4048203"/>
                <a:ext cx="3017615" cy="3017615"/>
              </a:xfrm>
              <a:prstGeom prst="halfFrame">
                <a:avLst>
                  <a:gd name="adj1" fmla="val 10277"/>
                  <a:gd name="adj2" fmla="val 1093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Half Frame 29">
                <a:extLst>
                  <a:ext uri="{FF2B5EF4-FFF2-40B4-BE49-F238E27FC236}">
                    <a16:creationId xmlns:a16="http://schemas.microsoft.com/office/drawing/2014/main" id="{3C056495-A5ED-4C8C-B8DE-75E20BF50BCC}"/>
                  </a:ext>
                </a:extLst>
              </p:cNvPr>
              <p:cNvSpPr/>
              <p:nvPr/>
            </p:nvSpPr>
            <p:spPr>
              <a:xfrm rot="10800000">
                <a:off x="2260364" y="4221845"/>
                <a:ext cx="3017615" cy="3017615"/>
              </a:xfrm>
              <a:prstGeom prst="halfFrame">
                <a:avLst>
                  <a:gd name="adj1" fmla="val 10277"/>
                  <a:gd name="adj2" fmla="val 1093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723292-15BC-48F4-BD0F-5845654465CC}"/>
                </a:ext>
              </a:extLst>
            </p:cNvPr>
            <p:cNvSpPr txBox="1"/>
            <p:nvPr/>
          </p:nvSpPr>
          <p:spPr>
            <a:xfrm>
              <a:off x="911985" y="4275079"/>
              <a:ext cx="2573504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94A4A"/>
                  </a:solidFill>
                  <a:effectLst/>
                  <a:uLnTx/>
                  <a:uFillTx/>
                  <a:latin typeface="Montserrat SemiBold" pitchFamily="2" charset="77"/>
                  <a:ea typeface="+mn-ea"/>
                  <a:cs typeface="Poppins" pitchFamily="2" charset="77"/>
                </a:rPr>
                <a:t>Determine ownership and communicate engagement actions</a:t>
              </a:r>
            </a:p>
          </p:txBody>
        </p:sp>
      </p:grpSp>
      <p:sp>
        <p:nvSpPr>
          <p:cNvPr id="34" name="Freeform 37">
            <a:extLst>
              <a:ext uri="{FF2B5EF4-FFF2-40B4-BE49-F238E27FC236}">
                <a16:creationId xmlns:a16="http://schemas.microsoft.com/office/drawing/2014/main" id="{E0A7E95B-E9FC-4CA0-82F7-28452046BF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43075" y="2544734"/>
            <a:ext cx="799991" cy="801018"/>
          </a:xfrm>
          <a:custGeom>
            <a:avLst/>
            <a:gdLst>
              <a:gd name="connsiteX0" fmla="*/ 509588 w 1145140"/>
              <a:gd name="connsiteY0" fmla="*/ 613568 h 1146608"/>
              <a:gd name="connsiteX1" fmla="*/ 525002 w 1145140"/>
              <a:gd name="connsiteY1" fmla="*/ 619969 h 1146608"/>
              <a:gd name="connsiteX2" fmla="*/ 531455 w 1145140"/>
              <a:gd name="connsiteY2" fmla="*/ 635615 h 1146608"/>
              <a:gd name="connsiteX3" fmla="*/ 525002 w 1145140"/>
              <a:gd name="connsiteY3" fmla="*/ 651262 h 1146608"/>
              <a:gd name="connsiteX4" fmla="*/ 509588 w 1145140"/>
              <a:gd name="connsiteY4" fmla="*/ 657663 h 1146608"/>
              <a:gd name="connsiteX5" fmla="*/ 493816 w 1145140"/>
              <a:gd name="connsiteY5" fmla="*/ 651262 h 1146608"/>
              <a:gd name="connsiteX6" fmla="*/ 487363 w 1145140"/>
              <a:gd name="connsiteY6" fmla="*/ 635615 h 1146608"/>
              <a:gd name="connsiteX7" fmla="*/ 493816 w 1145140"/>
              <a:gd name="connsiteY7" fmla="*/ 619969 h 1146608"/>
              <a:gd name="connsiteX8" fmla="*/ 509588 w 1145140"/>
              <a:gd name="connsiteY8" fmla="*/ 613568 h 1146608"/>
              <a:gd name="connsiteX9" fmla="*/ 511833 w 1145140"/>
              <a:gd name="connsiteY9" fmla="*/ 503279 h 1146608"/>
              <a:gd name="connsiteX10" fmla="*/ 382644 w 1145140"/>
              <a:gd name="connsiteY10" fmla="*/ 633188 h 1146608"/>
              <a:gd name="connsiteX11" fmla="*/ 511833 w 1145140"/>
              <a:gd name="connsiteY11" fmla="*/ 763096 h 1146608"/>
              <a:gd name="connsiteX12" fmla="*/ 641741 w 1145140"/>
              <a:gd name="connsiteY12" fmla="*/ 633188 h 1146608"/>
              <a:gd name="connsiteX13" fmla="*/ 617991 w 1145140"/>
              <a:gd name="connsiteY13" fmla="*/ 558697 h 1146608"/>
              <a:gd name="connsiteX14" fmla="*/ 578407 w 1145140"/>
              <a:gd name="connsiteY14" fmla="*/ 598281 h 1146608"/>
              <a:gd name="connsiteX15" fmla="*/ 562573 w 1145140"/>
              <a:gd name="connsiteY15" fmla="*/ 604759 h 1146608"/>
              <a:gd name="connsiteX16" fmla="*/ 546739 w 1145140"/>
              <a:gd name="connsiteY16" fmla="*/ 598281 h 1146608"/>
              <a:gd name="connsiteX17" fmla="*/ 546739 w 1145140"/>
              <a:gd name="connsiteY17" fmla="*/ 566614 h 1146608"/>
              <a:gd name="connsiteX18" fmla="*/ 586683 w 1145140"/>
              <a:gd name="connsiteY18" fmla="*/ 527030 h 1146608"/>
              <a:gd name="connsiteX19" fmla="*/ 511833 w 1145140"/>
              <a:gd name="connsiteY19" fmla="*/ 503279 h 1146608"/>
              <a:gd name="connsiteX20" fmla="*/ 310177 w 1145140"/>
              <a:gd name="connsiteY20" fmla="*/ 407770 h 1146608"/>
              <a:gd name="connsiteX21" fmla="*/ 325982 w 1145140"/>
              <a:gd name="connsiteY21" fmla="*/ 414264 h 1146608"/>
              <a:gd name="connsiteX22" fmla="*/ 325982 w 1145140"/>
              <a:gd name="connsiteY22" fmla="*/ 446014 h 1146608"/>
              <a:gd name="connsiteX23" fmla="*/ 325982 w 1145140"/>
              <a:gd name="connsiteY23" fmla="*/ 446375 h 1146608"/>
              <a:gd name="connsiteX24" fmla="*/ 310177 w 1145140"/>
              <a:gd name="connsiteY24" fmla="*/ 452869 h 1146608"/>
              <a:gd name="connsiteX25" fmla="*/ 294012 w 1145140"/>
              <a:gd name="connsiteY25" fmla="*/ 446375 h 1146608"/>
              <a:gd name="connsiteX26" fmla="*/ 294012 w 1145140"/>
              <a:gd name="connsiteY26" fmla="*/ 414625 h 1146608"/>
              <a:gd name="connsiteX27" fmla="*/ 294371 w 1145140"/>
              <a:gd name="connsiteY27" fmla="*/ 414264 h 1146608"/>
              <a:gd name="connsiteX28" fmla="*/ 310177 w 1145140"/>
              <a:gd name="connsiteY28" fmla="*/ 407770 h 1146608"/>
              <a:gd name="connsiteX29" fmla="*/ 999799 w 1145140"/>
              <a:gd name="connsiteY29" fmla="*/ 176890 h 1146608"/>
              <a:gd name="connsiteX30" fmla="*/ 877447 w 1145140"/>
              <a:gd name="connsiteY30" fmla="*/ 299241 h 1146608"/>
              <a:gd name="connsiteX31" fmla="*/ 814472 w 1145140"/>
              <a:gd name="connsiteY31" fmla="*/ 362216 h 1146608"/>
              <a:gd name="connsiteX32" fmla="*/ 950498 w 1145140"/>
              <a:gd name="connsiteY32" fmla="*/ 362216 h 1146608"/>
              <a:gd name="connsiteX33" fmla="*/ 1093001 w 1145140"/>
              <a:gd name="connsiteY33" fmla="*/ 219713 h 1146608"/>
              <a:gd name="connsiteX34" fmla="*/ 1098039 w 1145140"/>
              <a:gd name="connsiteY34" fmla="*/ 192364 h 1146608"/>
              <a:gd name="connsiteX35" fmla="*/ 1075368 w 1145140"/>
              <a:gd name="connsiteY35" fmla="*/ 176890 h 1146608"/>
              <a:gd name="connsiteX36" fmla="*/ 444862 w 1145140"/>
              <a:gd name="connsiteY36" fmla="*/ 121443 h 1146608"/>
              <a:gd name="connsiteX37" fmla="*/ 579942 w 1145140"/>
              <a:gd name="connsiteY37" fmla="*/ 121443 h 1146608"/>
              <a:gd name="connsiteX38" fmla="*/ 622447 w 1145140"/>
              <a:gd name="connsiteY38" fmla="*/ 163918 h 1146608"/>
              <a:gd name="connsiteX39" fmla="*/ 622447 w 1145140"/>
              <a:gd name="connsiteY39" fmla="*/ 220792 h 1146608"/>
              <a:gd name="connsiteX40" fmla="*/ 655947 w 1145140"/>
              <a:gd name="connsiteY40" fmla="*/ 230870 h 1146608"/>
              <a:gd name="connsiteX41" fmla="*/ 669275 w 1145140"/>
              <a:gd name="connsiteY41" fmla="*/ 259667 h 1146608"/>
              <a:gd name="connsiteX42" fmla="*/ 640818 w 1145140"/>
              <a:gd name="connsiteY42" fmla="*/ 273346 h 1146608"/>
              <a:gd name="connsiteX43" fmla="*/ 609120 w 1145140"/>
              <a:gd name="connsiteY43" fmla="*/ 263627 h 1146608"/>
              <a:gd name="connsiteX44" fmla="*/ 577421 w 1145140"/>
              <a:gd name="connsiteY44" fmla="*/ 222591 h 1146608"/>
              <a:gd name="connsiteX45" fmla="*/ 577421 w 1145140"/>
              <a:gd name="connsiteY45" fmla="*/ 166438 h 1146608"/>
              <a:gd name="connsiteX46" fmla="*/ 447384 w 1145140"/>
              <a:gd name="connsiteY46" fmla="*/ 166438 h 1146608"/>
              <a:gd name="connsiteX47" fmla="*/ 447384 w 1145140"/>
              <a:gd name="connsiteY47" fmla="*/ 222591 h 1146608"/>
              <a:gd name="connsiteX48" fmla="*/ 415685 w 1145140"/>
              <a:gd name="connsiteY48" fmla="*/ 263627 h 1146608"/>
              <a:gd name="connsiteX49" fmla="*/ 319148 w 1145140"/>
              <a:gd name="connsiteY49" fmla="*/ 303942 h 1146608"/>
              <a:gd name="connsiteX50" fmla="*/ 267998 w 1145140"/>
              <a:gd name="connsiteY50" fmla="*/ 297103 h 1146608"/>
              <a:gd name="connsiteX51" fmla="*/ 228014 w 1145140"/>
              <a:gd name="connsiteY51" fmla="*/ 257148 h 1146608"/>
              <a:gd name="connsiteX52" fmla="*/ 135440 w 1145140"/>
              <a:gd name="connsiteY52" fmla="*/ 349297 h 1146608"/>
              <a:gd name="connsiteX53" fmla="*/ 175783 w 1145140"/>
              <a:gd name="connsiteY53" fmla="*/ 389613 h 1146608"/>
              <a:gd name="connsiteX54" fmla="*/ 182627 w 1145140"/>
              <a:gd name="connsiteY54" fmla="*/ 440727 h 1146608"/>
              <a:gd name="connsiteX55" fmla="*/ 142644 w 1145140"/>
              <a:gd name="connsiteY55" fmla="*/ 537196 h 1146608"/>
              <a:gd name="connsiteX56" fmla="*/ 101580 w 1145140"/>
              <a:gd name="connsiteY56" fmla="*/ 568513 h 1146608"/>
              <a:gd name="connsiteX57" fmla="*/ 44666 w 1145140"/>
              <a:gd name="connsiteY57" fmla="*/ 568513 h 1146608"/>
              <a:gd name="connsiteX58" fmla="*/ 44666 w 1145140"/>
              <a:gd name="connsiteY58" fmla="*/ 699178 h 1146608"/>
              <a:gd name="connsiteX59" fmla="*/ 101580 w 1145140"/>
              <a:gd name="connsiteY59" fmla="*/ 699178 h 1146608"/>
              <a:gd name="connsiteX60" fmla="*/ 142644 w 1145140"/>
              <a:gd name="connsiteY60" fmla="*/ 730495 h 1146608"/>
              <a:gd name="connsiteX61" fmla="*/ 182627 w 1145140"/>
              <a:gd name="connsiteY61" fmla="*/ 826964 h 1146608"/>
              <a:gd name="connsiteX62" fmla="*/ 175783 w 1145140"/>
              <a:gd name="connsiteY62" fmla="*/ 878078 h 1146608"/>
              <a:gd name="connsiteX63" fmla="*/ 135440 w 1145140"/>
              <a:gd name="connsiteY63" fmla="*/ 918394 h 1146608"/>
              <a:gd name="connsiteX64" fmla="*/ 228014 w 1145140"/>
              <a:gd name="connsiteY64" fmla="*/ 1010903 h 1146608"/>
              <a:gd name="connsiteX65" fmla="*/ 268358 w 1145140"/>
              <a:gd name="connsiteY65" fmla="*/ 970228 h 1146608"/>
              <a:gd name="connsiteX66" fmla="*/ 319508 w 1145140"/>
              <a:gd name="connsiteY66" fmla="*/ 963749 h 1146608"/>
              <a:gd name="connsiteX67" fmla="*/ 415685 w 1145140"/>
              <a:gd name="connsiteY67" fmla="*/ 1003704 h 1146608"/>
              <a:gd name="connsiteX68" fmla="*/ 447384 w 1145140"/>
              <a:gd name="connsiteY68" fmla="*/ 1044380 h 1146608"/>
              <a:gd name="connsiteX69" fmla="*/ 447384 w 1145140"/>
              <a:gd name="connsiteY69" fmla="*/ 1101613 h 1146608"/>
              <a:gd name="connsiteX70" fmla="*/ 577781 w 1145140"/>
              <a:gd name="connsiteY70" fmla="*/ 1101613 h 1146608"/>
              <a:gd name="connsiteX71" fmla="*/ 577781 w 1145140"/>
              <a:gd name="connsiteY71" fmla="*/ 1044740 h 1146608"/>
              <a:gd name="connsiteX72" fmla="*/ 609120 w 1145140"/>
              <a:gd name="connsiteY72" fmla="*/ 1003704 h 1146608"/>
              <a:gd name="connsiteX73" fmla="*/ 705657 w 1145140"/>
              <a:gd name="connsiteY73" fmla="*/ 964109 h 1146608"/>
              <a:gd name="connsiteX74" fmla="*/ 756807 w 1145140"/>
              <a:gd name="connsiteY74" fmla="*/ 970588 h 1146608"/>
              <a:gd name="connsiteX75" fmla="*/ 797150 w 1145140"/>
              <a:gd name="connsiteY75" fmla="*/ 1010903 h 1146608"/>
              <a:gd name="connsiteX76" fmla="*/ 889365 w 1145140"/>
              <a:gd name="connsiteY76" fmla="*/ 918394 h 1146608"/>
              <a:gd name="connsiteX77" fmla="*/ 849381 w 1145140"/>
              <a:gd name="connsiteY77" fmla="*/ 878438 h 1146608"/>
              <a:gd name="connsiteX78" fmla="*/ 842897 w 1145140"/>
              <a:gd name="connsiteY78" fmla="*/ 827324 h 1146608"/>
              <a:gd name="connsiteX79" fmla="*/ 882881 w 1145140"/>
              <a:gd name="connsiteY79" fmla="*/ 730495 h 1146608"/>
              <a:gd name="connsiteX80" fmla="*/ 923945 w 1145140"/>
              <a:gd name="connsiteY80" fmla="*/ 699178 h 1146608"/>
              <a:gd name="connsiteX81" fmla="*/ 980138 w 1145140"/>
              <a:gd name="connsiteY81" fmla="*/ 699178 h 1146608"/>
              <a:gd name="connsiteX82" fmla="*/ 980138 w 1145140"/>
              <a:gd name="connsiteY82" fmla="*/ 568513 h 1146608"/>
              <a:gd name="connsiteX83" fmla="*/ 923945 w 1145140"/>
              <a:gd name="connsiteY83" fmla="*/ 568513 h 1146608"/>
              <a:gd name="connsiteX84" fmla="*/ 882881 w 1145140"/>
              <a:gd name="connsiteY84" fmla="*/ 537196 h 1146608"/>
              <a:gd name="connsiteX85" fmla="*/ 873155 w 1145140"/>
              <a:gd name="connsiteY85" fmla="*/ 504800 h 1146608"/>
              <a:gd name="connsiteX86" fmla="*/ 886483 w 1145140"/>
              <a:gd name="connsiteY86" fmla="*/ 476363 h 1146608"/>
              <a:gd name="connsiteX87" fmla="*/ 915300 w 1145140"/>
              <a:gd name="connsiteY87" fmla="*/ 489681 h 1146608"/>
              <a:gd name="connsiteX88" fmla="*/ 925746 w 1145140"/>
              <a:gd name="connsiteY88" fmla="*/ 523878 h 1146608"/>
              <a:gd name="connsiteX89" fmla="*/ 982660 w 1145140"/>
              <a:gd name="connsiteY89" fmla="*/ 523878 h 1146608"/>
              <a:gd name="connsiteX90" fmla="*/ 1025165 w 1145140"/>
              <a:gd name="connsiteY90" fmla="*/ 565993 h 1146608"/>
              <a:gd name="connsiteX91" fmla="*/ 1025165 w 1145140"/>
              <a:gd name="connsiteY91" fmla="*/ 701698 h 1146608"/>
              <a:gd name="connsiteX92" fmla="*/ 982660 w 1145140"/>
              <a:gd name="connsiteY92" fmla="*/ 743813 h 1146608"/>
              <a:gd name="connsiteX93" fmla="*/ 925746 w 1145140"/>
              <a:gd name="connsiteY93" fmla="*/ 743813 h 1146608"/>
              <a:gd name="connsiteX94" fmla="*/ 882521 w 1145140"/>
              <a:gd name="connsiteY94" fmla="*/ 848202 h 1146608"/>
              <a:gd name="connsiteX95" fmla="*/ 922865 w 1145140"/>
              <a:gd name="connsiteY95" fmla="*/ 888517 h 1146608"/>
              <a:gd name="connsiteX96" fmla="*/ 922865 w 1145140"/>
              <a:gd name="connsiteY96" fmla="*/ 948271 h 1146608"/>
              <a:gd name="connsiteX97" fmla="*/ 827048 w 1145140"/>
              <a:gd name="connsiteY97" fmla="*/ 1044020 h 1146608"/>
              <a:gd name="connsiteX98" fmla="*/ 766893 w 1145140"/>
              <a:gd name="connsiteY98" fmla="*/ 1044020 h 1146608"/>
              <a:gd name="connsiteX99" fmla="*/ 726549 w 1145140"/>
              <a:gd name="connsiteY99" fmla="*/ 1003704 h 1146608"/>
              <a:gd name="connsiteX100" fmla="*/ 622447 w 1145140"/>
              <a:gd name="connsiteY100" fmla="*/ 1046539 h 1146608"/>
              <a:gd name="connsiteX101" fmla="*/ 622447 w 1145140"/>
              <a:gd name="connsiteY101" fmla="*/ 1104133 h 1146608"/>
              <a:gd name="connsiteX102" fmla="*/ 579942 w 1145140"/>
              <a:gd name="connsiteY102" fmla="*/ 1146608 h 1146608"/>
              <a:gd name="connsiteX103" fmla="*/ 444862 w 1145140"/>
              <a:gd name="connsiteY103" fmla="*/ 1146608 h 1146608"/>
              <a:gd name="connsiteX104" fmla="*/ 402357 w 1145140"/>
              <a:gd name="connsiteY104" fmla="*/ 1104133 h 1146608"/>
              <a:gd name="connsiteX105" fmla="*/ 402357 w 1145140"/>
              <a:gd name="connsiteY105" fmla="*/ 1046539 h 1146608"/>
              <a:gd name="connsiteX106" fmla="*/ 298616 w 1145140"/>
              <a:gd name="connsiteY106" fmla="*/ 1003344 h 1146608"/>
              <a:gd name="connsiteX107" fmla="*/ 257552 w 1145140"/>
              <a:gd name="connsiteY107" fmla="*/ 1044020 h 1146608"/>
              <a:gd name="connsiteX108" fmla="*/ 197756 w 1145140"/>
              <a:gd name="connsiteY108" fmla="*/ 1044020 h 1146608"/>
              <a:gd name="connsiteX109" fmla="*/ 101940 w 1145140"/>
              <a:gd name="connsiteY109" fmla="*/ 948271 h 1146608"/>
              <a:gd name="connsiteX110" fmla="*/ 101940 w 1145140"/>
              <a:gd name="connsiteY110" fmla="*/ 888517 h 1146608"/>
              <a:gd name="connsiteX111" fmla="*/ 143004 w 1145140"/>
              <a:gd name="connsiteY111" fmla="*/ 847842 h 1146608"/>
              <a:gd name="connsiteX112" fmla="*/ 99779 w 1145140"/>
              <a:gd name="connsiteY112" fmla="*/ 743813 h 1146608"/>
              <a:gd name="connsiteX113" fmla="*/ 42145 w 1145140"/>
              <a:gd name="connsiteY113" fmla="*/ 743813 h 1146608"/>
              <a:gd name="connsiteX114" fmla="*/ 0 w 1145140"/>
              <a:gd name="connsiteY114" fmla="*/ 701698 h 1146608"/>
              <a:gd name="connsiteX115" fmla="*/ 0 w 1145140"/>
              <a:gd name="connsiteY115" fmla="*/ 565993 h 1146608"/>
              <a:gd name="connsiteX116" fmla="*/ 42145 w 1145140"/>
              <a:gd name="connsiteY116" fmla="*/ 523878 h 1146608"/>
              <a:gd name="connsiteX117" fmla="*/ 99779 w 1145140"/>
              <a:gd name="connsiteY117" fmla="*/ 523878 h 1146608"/>
              <a:gd name="connsiteX118" fmla="*/ 142644 w 1145140"/>
              <a:gd name="connsiteY118" fmla="*/ 419849 h 1146608"/>
              <a:gd name="connsiteX119" fmla="*/ 101940 w 1145140"/>
              <a:gd name="connsiteY119" fmla="*/ 379174 h 1146608"/>
              <a:gd name="connsiteX120" fmla="*/ 101940 w 1145140"/>
              <a:gd name="connsiteY120" fmla="*/ 319421 h 1146608"/>
              <a:gd name="connsiteX121" fmla="*/ 197756 w 1145140"/>
              <a:gd name="connsiteY121" fmla="*/ 223671 h 1146608"/>
              <a:gd name="connsiteX122" fmla="*/ 257552 w 1145140"/>
              <a:gd name="connsiteY122" fmla="*/ 223671 h 1146608"/>
              <a:gd name="connsiteX123" fmla="*/ 298256 w 1145140"/>
              <a:gd name="connsiteY123" fmla="*/ 264347 h 1146608"/>
              <a:gd name="connsiteX124" fmla="*/ 402357 w 1145140"/>
              <a:gd name="connsiteY124" fmla="*/ 220792 h 1146608"/>
              <a:gd name="connsiteX125" fmla="*/ 402357 w 1145140"/>
              <a:gd name="connsiteY125" fmla="*/ 163918 h 1146608"/>
              <a:gd name="connsiteX126" fmla="*/ 444862 w 1145140"/>
              <a:gd name="connsiteY126" fmla="*/ 121443 h 1146608"/>
              <a:gd name="connsiteX127" fmla="*/ 941862 w 1145140"/>
              <a:gd name="connsiteY127" fmla="*/ 44823 h 1146608"/>
              <a:gd name="connsiteX128" fmla="*/ 925668 w 1145140"/>
              <a:gd name="connsiteY128" fmla="*/ 52380 h 1146608"/>
              <a:gd name="connsiteX129" fmla="*/ 782805 w 1145140"/>
              <a:gd name="connsiteY129" fmla="*/ 194883 h 1146608"/>
              <a:gd name="connsiteX130" fmla="*/ 782805 w 1145140"/>
              <a:gd name="connsiteY130" fmla="*/ 330548 h 1146608"/>
              <a:gd name="connsiteX131" fmla="*/ 845780 w 1145140"/>
              <a:gd name="connsiteY131" fmla="*/ 267574 h 1146608"/>
              <a:gd name="connsiteX132" fmla="*/ 968131 w 1145140"/>
              <a:gd name="connsiteY132" fmla="*/ 145222 h 1146608"/>
              <a:gd name="connsiteX133" fmla="*/ 968131 w 1145140"/>
              <a:gd name="connsiteY133" fmla="*/ 70013 h 1146608"/>
              <a:gd name="connsiteX134" fmla="*/ 952657 w 1145140"/>
              <a:gd name="connsiteY134" fmla="*/ 46982 h 1146608"/>
              <a:gd name="connsiteX135" fmla="*/ 941862 w 1145140"/>
              <a:gd name="connsiteY135" fmla="*/ 44823 h 1146608"/>
              <a:gd name="connsiteX136" fmla="*/ 929672 w 1145140"/>
              <a:gd name="connsiteY136" fmla="*/ 1280 h 1146608"/>
              <a:gd name="connsiteX137" fmla="*/ 969930 w 1145140"/>
              <a:gd name="connsiteY137" fmla="*/ 5598 h 1146608"/>
              <a:gd name="connsiteX138" fmla="*/ 1012753 w 1145140"/>
              <a:gd name="connsiteY138" fmla="*/ 69653 h 1146608"/>
              <a:gd name="connsiteX139" fmla="*/ 1013113 w 1145140"/>
              <a:gd name="connsiteY139" fmla="*/ 132268 h 1146608"/>
              <a:gd name="connsiteX140" fmla="*/ 1075368 w 1145140"/>
              <a:gd name="connsiteY140" fmla="*/ 132268 h 1146608"/>
              <a:gd name="connsiteX141" fmla="*/ 1139783 w 1145140"/>
              <a:gd name="connsiteY141" fmla="*/ 175450 h 1146608"/>
              <a:gd name="connsiteX142" fmla="*/ 1124669 w 1145140"/>
              <a:gd name="connsiteY142" fmla="*/ 251380 h 1146608"/>
              <a:gd name="connsiteX143" fmla="*/ 975328 w 1145140"/>
              <a:gd name="connsiteY143" fmla="*/ 400720 h 1146608"/>
              <a:gd name="connsiteX144" fmla="*/ 959854 w 1145140"/>
              <a:gd name="connsiteY144" fmla="*/ 407198 h 1146608"/>
              <a:gd name="connsiteX145" fmla="*/ 769490 w 1145140"/>
              <a:gd name="connsiteY145" fmla="*/ 407198 h 1146608"/>
              <a:gd name="connsiteX146" fmla="*/ 745380 w 1145140"/>
              <a:gd name="connsiteY146" fmla="*/ 431308 h 1146608"/>
              <a:gd name="connsiteX147" fmla="*/ 819870 w 1145140"/>
              <a:gd name="connsiteY147" fmla="*/ 610516 h 1146608"/>
              <a:gd name="connsiteX148" fmla="*/ 845780 w 1145140"/>
              <a:gd name="connsiteY148" fmla="*/ 610516 h 1146608"/>
              <a:gd name="connsiteX149" fmla="*/ 868451 w 1145140"/>
              <a:gd name="connsiteY149" fmla="*/ 633188 h 1146608"/>
              <a:gd name="connsiteX150" fmla="*/ 845780 w 1145140"/>
              <a:gd name="connsiteY150" fmla="*/ 655499 h 1146608"/>
              <a:gd name="connsiteX151" fmla="*/ 819870 w 1145140"/>
              <a:gd name="connsiteY151" fmla="*/ 655499 h 1146608"/>
              <a:gd name="connsiteX152" fmla="*/ 730266 w 1145140"/>
              <a:gd name="connsiteY152" fmla="*/ 851261 h 1146608"/>
              <a:gd name="connsiteX153" fmla="*/ 534144 w 1145140"/>
              <a:gd name="connsiteY153" fmla="*/ 941225 h 1146608"/>
              <a:gd name="connsiteX154" fmla="*/ 534144 w 1145140"/>
              <a:gd name="connsiteY154" fmla="*/ 967134 h 1146608"/>
              <a:gd name="connsiteX155" fmla="*/ 511833 w 1145140"/>
              <a:gd name="connsiteY155" fmla="*/ 989445 h 1146608"/>
              <a:gd name="connsiteX156" fmla="*/ 489882 w 1145140"/>
              <a:gd name="connsiteY156" fmla="*/ 967134 h 1146608"/>
              <a:gd name="connsiteX157" fmla="*/ 489882 w 1145140"/>
              <a:gd name="connsiteY157" fmla="*/ 941225 h 1146608"/>
              <a:gd name="connsiteX158" fmla="*/ 293760 w 1145140"/>
              <a:gd name="connsiteY158" fmla="*/ 851261 h 1146608"/>
              <a:gd name="connsiteX159" fmla="*/ 204515 w 1145140"/>
              <a:gd name="connsiteY159" fmla="*/ 655499 h 1146608"/>
              <a:gd name="connsiteX160" fmla="*/ 178246 w 1145140"/>
              <a:gd name="connsiteY160" fmla="*/ 655499 h 1146608"/>
              <a:gd name="connsiteX161" fmla="*/ 155575 w 1145140"/>
              <a:gd name="connsiteY161" fmla="*/ 633188 h 1146608"/>
              <a:gd name="connsiteX162" fmla="*/ 178246 w 1145140"/>
              <a:gd name="connsiteY162" fmla="*/ 610516 h 1146608"/>
              <a:gd name="connsiteX163" fmla="*/ 204515 w 1145140"/>
              <a:gd name="connsiteY163" fmla="*/ 610516 h 1146608"/>
              <a:gd name="connsiteX164" fmla="*/ 233304 w 1145140"/>
              <a:gd name="connsiteY164" fmla="*/ 500760 h 1146608"/>
              <a:gd name="connsiteX165" fmla="*/ 263172 w 1145140"/>
              <a:gd name="connsiteY165" fmla="*/ 489965 h 1146608"/>
              <a:gd name="connsiteX166" fmla="*/ 273608 w 1145140"/>
              <a:gd name="connsiteY166" fmla="*/ 519833 h 1146608"/>
              <a:gd name="connsiteX167" fmla="*/ 249137 w 1145140"/>
              <a:gd name="connsiteY167" fmla="*/ 610516 h 1146608"/>
              <a:gd name="connsiteX168" fmla="*/ 269289 w 1145140"/>
              <a:gd name="connsiteY168" fmla="*/ 610516 h 1146608"/>
              <a:gd name="connsiteX169" fmla="*/ 291601 w 1145140"/>
              <a:gd name="connsiteY169" fmla="*/ 633188 h 1146608"/>
              <a:gd name="connsiteX170" fmla="*/ 269289 w 1145140"/>
              <a:gd name="connsiteY170" fmla="*/ 655499 h 1146608"/>
              <a:gd name="connsiteX171" fmla="*/ 249497 w 1145140"/>
              <a:gd name="connsiteY171" fmla="*/ 655499 h 1146608"/>
              <a:gd name="connsiteX172" fmla="*/ 325787 w 1145140"/>
              <a:gd name="connsiteY172" fmla="*/ 819593 h 1146608"/>
              <a:gd name="connsiteX173" fmla="*/ 489882 w 1145140"/>
              <a:gd name="connsiteY173" fmla="*/ 895883 h 1146608"/>
              <a:gd name="connsiteX174" fmla="*/ 489882 w 1145140"/>
              <a:gd name="connsiteY174" fmla="*/ 876091 h 1146608"/>
              <a:gd name="connsiteX175" fmla="*/ 511833 w 1145140"/>
              <a:gd name="connsiteY175" fmla="*/ 853780 h 1146608"/>
              <a:gd name="connsiteX176" fmla="*/ 534144 w 1145140"/>
              <a:gd name="connsiteY176" fmla="*/ 876091 h 1146608"/>
              <a:gd name="connsiteX177" fmla="*/ 534144 w 1145140"/>
              <a:gd name="connsiteY177" fmla="*/ 895883 h 1146608"/>
              <a:gd name="connsiteX178" fmla="*/ 698599 w 1145140"/>
              <a:gd name="connsiteY178" fmla="*/ 819593 h 1146608"/>
              <a:gd name="connsiteX179" fmla="*/ 774888 w 1145140"/>
              <a:gd name="connsiteY179" fmla="*/ 655499 h 1146608"/>
              <a:gd name="connsiteX180" fmla="*/ 755096 w 1145140"/>
              <a:gd name="connsiteY180" fmla="*/ 655499 h 1146608"/>
              <a:gd name="connsiteX181" fmla="*/ 732785 w 1145140"/>
              <a:gd name="connsiteY181" fmla="*/ 633188 h 1146608"/>
              <a:gd name="connsiteX182" fmla="*/ 755096 w 1145140"/>
              <a:gd name="connsiteY182" fmla="*/ 610516 h 1146608"/>
              <a:gd name="connsiteX183" fmla="*/ 774888 w 1145140"/>
              <a:gd name="connsiteY183" fmla="*/ 610516 h 1146608"/>
              <a:gd name="connsiteX184" fmla="*/ 713713 w 1145140"/>
              <a:gd name="connsiteY184" fmla="*/ 462975 h 1146608"/>
              <a:gd name="connsiteX185" fmla="*/ 650018 w 1145140"/>
              <a:gd name="connsiteY185" fmla="*/ 526670 h 1146608"/>
              <a:gd name="connsiteX186" fmla="*/ 686364 w 1145140"/>
              <a:gd name="connsiteY186" fmla="*/ 633188 h 1146608"/>
              <a:gd name="connsiteX187" fmla="*/ 511833 w 1145140"/>
              <a:gd name="connsiteY187" fmla="*/ 807358 h 1146608"/>
              <a:gd name="connsiteX188" fmla="*/ 337662 w 1145140"/>
              <a:gd name="connsiteY188" fmla="*/ 633188 h 1146608"/>
              <a:gd name="connsiteX189" fmla="*/ 511833 w 1145140"/>
              <a:gd name="connsiteY189" fmla="*/ 458657 h 1146608"/>
              <a:gd name="connsiteX190" fmla="*/ 618351 w 1145140"/>
              <a:gd name="connsiteY190" fmla="*/ 495003 h 1146608"/>
              <a:gd name="connsiteX191" fmla="*/ 682045 w 1145140"/>
              <a:gd name="connsiteY191" fmla="*/ 431308 h 1146608"/>
              <a:gd name="connsiteX192" fmla="*/ 534144 w 1145140"/>
              <a:gd name="connsiteY192" fmla="*/ 370133 h 1146608"/>
              <a:gd name="connsiteX193" fmla="*/ 534144 w 1145140"/>
              <a:gd name="connsiteY193" fmla="*/ 389925 h 1146608"/>
              <a:gd name="connsiteX194" fmla="*/ 511833 w 1145140"/>
              <a:gd name="connsiteY194" fmla="*/ 412236 h 1146608"/>
              <a:gd name="connsiteX195" fmla="*/ 489882 w 1145140"/>
              <a:gd name="connsiteY195" fmla="*/ 389925 h 1146608"/>
              <a:gd name="connsiteX196" fmla="*/ 489882 w 1145140"/>
              <a:gd name="connsiteY196" fmla="*/ 370133 h 1146608"/>
              <a:gd name="connsiteX197" fmla="*/ 395239 w 1145140"/>
              <a:gd name="connsiteY197" fmla="*/ 396042 h 1146608"/>
              <a:gd name="connsiteX198" fmla="*/ 365371 w 1145140"/>
              <a:gd name="connsiteY198" fmla="*/ 385966 h 1146608"/>
              <a:gd name="connsiteX199" fmla="*/ 375447 w 1145140"/>
              <a:gd name="connsiteY199" fmla="*/ 356098 h 1146608"/>
              <a:gd name="connsiteX200" fmla="*/ 489882 w 1145140"/>
              <a:gd name="connsiteY200" fmla="*/ 325151 h 1146608"/>
              <a:gd name="connsiteX201" fmla="*/ 489882 w 1145140"/>
              <a:gd name="connsiteY201" fmla="*/ 298881 h 1146608"/>
              <a:gd name="connsiteX202" fmla="*/ 511833 w 1145140"/>
              <a:gd name="connsiteY202" fmla="*/ 276570 h 1146608"/>
              <a:gd name="connsiteX203" fmla="*/ 534144 w 1145140"/>
              <a:gd name="connsiteY203" fmla="*/ 298881 h 1146608"/>
              <a:gd name="connsiteX204" fmla="*/ 534144 w 1145140"/>
              <a:gd name="connsiteY204" fmla="*/ 325151 h 1146608"/>
              <a:gd name="connsiteX205" fmla="*/ 713713 w 1145140"/>
              <a:gd name="connsiteY205" fmla="*/ 399641 h 1146608"/>
              <a:gd name="connsiteX206" fmla="*/ 738183 w 1145140"/>
              <a:gd name="connsiteY206" fmla="*/ 375530 h 1146608"/>
              <a:gd name="connsiteX207" fmla="*/ 738183 w 1145140"/>
              <a:gd name="connsiteY207" fmla="*/ 185526 h 1146608"/>
              <a:gd name="connsiteX208" fmla="*/ 744660 w 1145140"/>
              <a:gd name="connsiteY208" fmla="*/ 169693 h 1146608"/>
              <a:gd name="connsiteX209" fmla="*/ 894001 w 1145140"/>
              <a:gd name="connsiteY209" fmla="*/ 20712 h 1146608"/>
              <a:gd name="connsiteX210" fmla="*/ 929672 w 1145140"/>
              <a:gd name="connsiteY210" fmla="*/ 1280 h 11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145140" h="1146608">
                <a:moveTo>
                  <a:pt x="509588" y="613568"/>
                </a:moveTo>
                <a:cubicBezTo>
                  <a:pt x="515324" y="613568"/>
                  <a:pt x="521059" y="615702"/>
                  <a:pt x="525002" y="619969"/>
                </a:cubicBezTo>
                <a:cubicBezTo>
                  <a:pt x="529304" y="624236"/>
                  <a:pt x="531455" y="629926"/>
                  <a:pt x="531455" y="635615"/>
                </a:cubicBezTo>
                <a:cubicBezTo>
                  <a:pt x="531455" y="641661"/>
                  <a:pt x="529304" y="646995"/>
                  <a:pt x="525002" y="651262"/>
                </a:cubicBezTo>
                <a:cubicBezTo>
                  <a:pt x="521059" y="655173"/>
                  <a:pt x="515324" y="657663"/>
                  <a:pt x="509588" y="657663"/>
                </a:cubicBezTo>
                <a:cubicBezTo>
                  <a:pt x="503494" y="657663"/>
                  <a:pt x="497759" y="655173"/>
                  <a:pt x="493816" y="651262"/>
                </a:cubicBezTo>
                <a:cubicBezTo>
                  <a:pt x="489873" y="646995"/>
                  <a:pt x="487363" y="641661"/>
                  <a:pt x="487363" y="635615"/>
                </a:cubicBezTo>
                <a:cubicBezTo>
                  <a:pt x="487363" y="629926"/>
                  <a:pt x="489873" y="624236"/>
                  <a:pt x="493816" y="619969"/>
                </a:cubicBezTo>
                <a:cubicBezTo>
                  <a:pt x="497759" y="615702"/>
                  <a:pt x="503494" y="613568"/>
                  <a:pt x="509588" y="613568"/>
                </a:cubicBezTo>
                <a:close/>
                <a:moveTo>
                  <a:pt x="511833" y="503279"/>
                </a:moveTo>
                <a:cubicBezTo>
                  <a:pt x="440581" y="503279"/>
                  <a:pt x="382644" y="561576"/>
                  <a:pt x="382644" y="633188"/>
                </a:cubicBezTo>
                <a:cubicBezTo>
                  <a:pt x="382644" y="704439"/>
                  <a:pt x="440581" y="763096"/>
                  <a:pt x="511833" y="763096"/>
                </a:cubicBezTo>
                <a:cubicBezTo>
                  <a:pt x="583445" y="763096"/>
                  <a:pt x="641741" y="704439"/>
                  <a:pt x="641741" y="633188"/>
                </a:cubicBezTo>
                <a:cubicBezTo>
                  <a:pt x="641741" y="605478"/>
                  <a:pt x="632745" y="579929"/>
                  <a:pt x="617991" y="558697"/>
                </a:cubicBezTo>
                <a:lnTo>
                  <a:pt x="578407" y="598281"/>
                </a:lnTo>
                <a:cubicBezTo>
                  <a:pt x="574088" y="602600"/>
                  <a:pt x="568331" y="604759"/>
                  <a:pt x="562573" y="604759"/>
                </a:cubicBezTo>
                <a:cubicBezTo>
                  <a:pt x="556815" y="604759"/>
                  <a:pt x="551417" y="602600"/>
                  <a:pt x="546739" y="598281"/>
                </a:cubicBezTo>
                <a:cubicBezTo>
                  <a:pt x="538103" y="589645"/>
                  <a:pt x="538103" y="575251"/>
                  <a:pt x="546739" y="566614"/>
                </a:cubicBezTo>
                <a:lnTo>
                  <a:pt x="586683" y="527030"/>
                </a:lnTo>
                <a:cubicBezTo>
                  <a:pt x="565452" y="512276"/>
                  <a:pt x="539542" y="503279"/>
                  <a:pt x="511833" y="503279"/>
                </a:cubicBezTo>
                <a:close/>
                <a:moveTo>
                  <a:pt x="310177" y="407770"/>
                </a:moveTo>
                <a:cubicBezTo>
                  <a:pt x="315924" y="407770"/>
                  <a:pt x="321672" y="409934"/>
                  <a:pt x="325982" y="414264"/>
                </a:cubicBezTo>
                <a:cubicBezTo>
                  <a:pt x="334604" y="423284"/>
                  <a:pt x="334604" y="437355"/>
                  <a:pt x="325982" y="446014"/>
                </a:cubicBezTo>
                <a:lnTo>
                  <a:pt x="325982" y="446375"/>
                </a:lnTo>
                <a:cubicBezTo>
                  <a:pt x="321672" y="450704"/>
                  <a:pt x="315565" y="452869"/>
                  <a:pt x="310177" y="452869"/>
                </a:cubicBezTo>
                <a:cubicBezTo>
                  <a:pt x="304429" y="452869"/>
                  <a:pt x="298682" y="450704"/>
                  <a:pt x="294012" y="446375"/>
                </a:cubicBezTo>
                <a:cubicBezTo>
                  <a:pt x="285750" y="437716"/>
                  <a:pt x="285750" y="423284"/>
                  <a:pt x="294012" y="414625"/>
                </a:cubicBezTo>
                <a:lnTo>
                  <a:pt x="294371" y="414264"/>
                </a:lnTo>
                <a:cubicBezTo>
                  <a:pt x="298682" y="409934"/>
                  <a:pt x="304429" y="407770"/>
                  <a:pt x="310177" y="407770"/>
                </a:cubicBezTo>
                <a:close/>
                <a:moveTo>
                  <a:pt x="999799" y="176890"/>
                </a:moveTo>
                <a:lnTo>
                  <a:pt x="877447" y="299241"/>
                </a:lnTo>
                <a:lnTo>
                  <a:pt x="814472" y="362216"/>
                </a:lnTo>
                <a:lnTo>
                  <a:pt x="950498" y="362216"/>
                </a:lnTo>
                <a:lnTo>
                  <a:pt x="1093001" y="219713"/>
                </a:lnTo>
                <a:cubicBezTo>
                  <a:pt x="1103797" y="208917"/>
                  <a:pt x="1099839" y="195962"/>
                  <a:pt x="1098039" y="192364"/>
                </a:cubicBezTo>
                <a:cubicBezTo>
                  <a:pt x="1096960" y="188765"/>
                  <a:pt x="1090842" y="176890"/>
                  <a:pt x="1075368" y="176890"/>
                </a:cubicBezTo>
                <a:close/>
                <a:moveTo>
                  <a:pt x="444862" y="121443"/>
                </a:moveTo>
                <a:lnTo>
                  <a:pt x="579942" y="121443"/>
                </a:lnTo>
                <a:cubicBezTo>
                  <a:pt x="603356" y="121443"/>
                  <a:pt x="622447" y="140521"/>
                  <a:pt x="622447" y="163918"/>
                </a:cubicBezTo>
                <a:lnTo>
                  <a:pt x="622447" y="220792"/>
                </a:lnTo>
                <a:cubicBezTo>
                  <a:pt x="633614" y="223671"/>
                  <a:pt x="644781" y="227271"/>
                  <a:pt x="655947" y="230870"/>
                </a:cubicBezTo>
                <a:cubicBezTo>
                  <a:pt x="667474" y="235190"/>
                  <a:pt x="673598" y="247789"/>
                  <a:pt x="669275" y="259667"/>
                </a:cubicBezTo>
                <a:cubicBezTo>
                  <a:pt x="665313" y="271186"/>
                  <a:pt x="652345" y="277305"/>
                  <a:pt x="640818" y="273346"/>
                </a:cubicBezTo>
                <a:cubicBezTo>
                  <a:pt x="630372" y="269386"/>
                  <a:pt x="619926" y="266147"/>
                  <a:pt x="609120" y="263627"/>
                </a:cubicBezTo>
                <a:cubicBezTo>
                  <a:pt x="590749" y="258587"/>
                  <a:pt x="577421" y="241669"/>
                  <a:pt x="577421" y="222591"/>
                </a:cubicBezTo>
                <a:lnTo>
                  <a:pt x="577421" y="166438"/>
                </a:lnTo>
                <a:lnTo>
                  <a:pt x="447384" y="166438"/>
                </a:lnTo>
                <a:lnTo>
                  <a:pt x="447384" y="222591"/>
                </a:lnTo>
                <a:cubicBezTo>
                  <a:pt x="447384" y="242029"/>
                  <a:pt x="434416" y="258587"/>
                  <a:pt x="415685" y="263627"/>
                </a:cubicBezTo>
                <a:cubicBezTo>
                  <a:pt x="381825" y="272266"/>
                  <a:pt x="349406" y="285944"/>
                  <a:pt x="319148" y="303942"/>
                </a:cubicBezTo>
                <a:cubicBezTo>
                  <a:pt x="302578" y="313301"/>
                  <a:pt x="281686" y="310782"/>
                  <a:pt x="267998" y="297103"/>
                </a:cubicBezTo>
                <a:lnTo>
                  <a:pt x="228014" y="257148"/>
                </a:lnTo>
                <a:lnTo>
                  <a:pt x="135440" y="349297"/>
                </a:lnTo>
                <a:lnTo>
                  <a:pt x="175783" y="389613"/>
                </a:lnTo>
                <a:cubicBezTo>
                  <a:pt x="189472" y="402931"/>
                  <a:pt x="191993" y="424169"/>
                  <a:pt x="182627" y="440727"/>
                </a:cubicBezTo>
                <a:cubicBezTo>
                  <a:pt x="164617" y="470964"/>
                  <a:pt x="151289" y="503360"/>
                  <a:pt x="142644" y="537196"/>
                </a:cubicBezTo>
                <a:cubicBezTo>
                  <a:pt x="137601" y="555914"/>
                  <a:pt x="121031" y="568513"/>
                  <a:pt x="101580" y="568513"/>
                </a:cubicBezTo>
                <a:lnTo>
                  <a:pt x="44666" y="568513"/>
                </a:lnTo>
                <a:lnTo>
                  <a:pt x="44666" y="699178"/>
                </a:lnTo>
                <a:lnTo>
                  <a:pt x="101580" y="699178"/>
                </a:lnTo>
                <a:cubicBezTo>
                  <a:pt x="121031" y="699178"/>
                  <a:pt x="137961" y="712137"/>
                  <a:pt x="142644" y="730495"/>
                </a:cubicBezTo>
                <a:cubicBezTo>
                  <a:pt x="151289" y="764331"/>
                  <a:pt x="164977" y="796727"/>
                  <a:pt x="182627" y="826964"/>
                </a:cubicBezTo>
                <a:cubicBezTo>
                  <a:pt x="191993" y="843522"/>
                  <a:pt x="189832" y="864400"/>
                  <a:pt x="175783" y="878078"/>
                </a:cubicBezTo>
                <a:lnTo>
                  <a:pt x="135440" y="918394"/>
                </a:lnTo>
                <a:lnTo>
                  <a:pt x="228014" y="1010903"/>
                </a:lnTo>
                <a:lnTo>
                  <a:pt x="268358" y="970228"/>
                </a:lnTo>
                <a:cubicBezTo>
                  <a:pt x="282046" y="956910"/>
                  <a:pt x="302938" y="954030"/>
                  <a:pt x="319508" y="963749"/>
                </a:cubicBezTo>
                <a:cubicBezTo>
                  <a:pt x="349406" y="981387"/>
                  <a:pt x="382185" y="994705"/>
                  <a:pt x="415685" y="1003704"/>
                </a:cubicBezTo>
                <a:cubicBezTo>
                  <a:pt x="434416" y="1008744"/>
                  <a:pt x="447384" y="1025302"/>
                  <a:pt x="447384" y="1044380"/>
                </a:cubicBezTo>
                <a:lnTo>
                  <a:pt x="447384" y="1101613"/>
                </a:lnTo>
                <a:lnTo>
                  <a:pt x="577781" y="1101613"/>
                </a:lnTo>
                <a:lnTo>
                  <a:pt x="577781" y="1044740"/>
                </a:lnTo>
                <a:cubicBezTo>
                  <a:pt x="577781" y="1025662"/>
                  <a:pt x="590749" y="1008744"/>
                  <a:pt x="609120" y="1003704"/>
                </a:cubicBezTo>
                <a:cubicBezTo>
                  <a:pt x="642980" y="995065"/>
                  <a:pt x="675399" y="981387"/>
                  <a:pt x="705657" y="964109"/>
                </a:cubicBezTo>
                <a:cubicBezTo>
                  <a:pt x="722226" y="954390"/>
                  <a:pt x="743119" y="956910"/>
                  <a:pt x="756807" y="970588"/>
                </a:cubicBezTo>
                <a:lnTo>
                  <a:pt x="797150" y="1010903"/>
                </a:lnTo>
                <a:lnTo>
                  <a:pt x="889365" y="918394"/>
                </a:lnTo>
                <a:lnTo>
                  <a:pt x="849381" y="878438"/>
                </a:lnTo>
                <a:cubicBezTo>
                  <a:pt x="835693" y="864760"/>
                  <a:pt x="833172" y="843882"/>
                  <a:pt x="842897" y="827324"/>
                </a:cubicBezTo>
                <a:cubicBezTo>
                  <a:pt x="860548" y="797087"/>
                  <a:pt x="873876" y="764691"/>
                  <a:pt x="882881" y="730495"/>
                </a:cubicBezTo>
                <a:cubicBezTo>
                  <a:pt x="887564" y="712137"/>
                  <a:pt x="904494" y="699178"/>
                  <a:pt x="923945" y="699178"/>
                </a:cubicBezTo>
                <a:lnTo>
                  <a:pt x="980138" y="699178"/>
                </a:lnTo>
                <a:lnTo>
                  <a:pt x="980138" y="568513"/>
                </a:lnTo>
                <a:lnTo>
                  <a:pt x="923945" y="568513"/>
                </a:lnTo>
                <a:cubicBezTo>
                  <a:pt x="904494" y="568513"/>
                  <a:pt x="887924" y="555914"/>
                  <a:pt x="882881" y="537196"/>
                </a:cubicBezTo>
                <a:cubicBezTo>
                  <a:pt x="879999" y="526037"/>
                  <a:pt x="876757" y="515239"/>
                  <a:pt x="873155" y="504800"/>
                </a:cubicBezTo>
                <a:cubicBezTo>
                  <a:pt x="868833" y="493281"/>
                  <a:pt x="874956" y="480323"/>
                  <a:pt x="886483" y="476363"/>
                </a:cubicBezTo>
                <a:cubicBezTo>
                  <a:pt x="898370" y="472043"/>
                  <a:pt x="910978" y="478163"/>
                  <a:pt x="915300" y="489681"/>
                </a:cubicBezTo>
                <a:cubicBezTo>
                  <a:pt x="919263" y="500840"/>
                  <a:pt x="922865" y="512359"/>
                  <a:pt x="925746" y="523878"/>
                </a:cubicBezTo>
                <a:lnTo>
                  <a:pt x="982660" y="523878"/>
                </a:lnTo>
                <a:cubicBezTo>
                  <a:pt x="1006074" y="523878"/>
                  <a:pt x="1025165" y="542955"/>
                  <a:pt x="1025165" y="565993"/>
                </a:cubicBezTo>
                <a:lnTo>
                  <a:pt x="1025165" y="701698"/>
                </a:lnTo>
                <a:cubicBezTo>
                  <a:pt x="1025165" y="724736"/>
                  <a:pt x="1006074" y="743813"/>
                  <a:pt x="982660" y="743813"/>
                </a:cubicBezTo>
                <a:lnTo>
                  <a:pt x="925746" y="743813"/>
                </a:lnTo>
                <a:cubicBezTo>
                  <a:pt x="916021" y="780529"/>
                  <a:pt x="901252" y="815445"/>
                  <a:pt x="882521" y="848202"/>
                </a:cubicBezTo>
                <a:lnTo>
                  <a:pt x="922865" y="888517"/>
                </a:lnTo>
                <a:cubicBezTo>
                  <a:pt x="939074" y="905075"/>
                  <a:pt x="939074" y="931712"/>
                  <a:pt x="922865" y="948271"/>
                </a:cubicBezTo>
                <a:lnTo>
                  <a:pt x="827048" y="1044020"/>
                </a:lnTo>
                <a:cubicBezTo>
                  <a:pt x="810478" y="1060578"/>
                  <a:pt x="783462" y="1060578"/>
                  <a:pt x="766893" y="1044020"/>
                </a:cubicBezTo>
                <a:lnTo>
                  <a:pt x="726549" y="1003704"/>
                </a:lnTo>
                <a:cubicBezTo>
                  <a:pt x="693770" y="1022422"/>
                  <a:pt x="658829" y="1036821"/>
                  <a:pt x="622447" y="1046539"/>
                </a:cubicBezTo>
                <a:lnTo>
                  <a:pt x="622447" y="1104133"/>
                </a:lnTo>
                <a:cubicBezTo>
                  <a:pt x="622447" y="1127530"/>
                  <a:pt x="603356" y="1146608"/>
                  <a:pt x="579942" y="1146608"/>
                </a:cubicBezTo>
                <a:lnTo>
                  <a:pt x="444862" y="1146608"/>
                </a:lnTo>
                <a:cubicBezTo>
                  <a:pt x="421448" y="1146608"/>
                  <a:pt x="402357" y="1127530"/>
                  <a:pt x="402357" y="1104133"/>
                </a:cubicBezTo>
                <a:lnTo>
                  <a:pt x="402357" y="1046539"/>
                </a:lnTo>
                <a:cubicBezTo>
                  <a:pt x="365976" y="1036821"/>
                  <a:pt x="331035" y="1022422"/>
                  <a:pt x="298616" y="1003344"/>
                </a:cubicBezTo>
                <a:lnTo>
                  <a:pt x="257552" y="1044020"/>
                </a:lnTo>
                <a:cubicBezTo>
                  <a:pt x="241342" y="1060578"/>
                  <a:pt x="214326" y="1060578"/>
                  <a:pt x="197756" y="1044020"/>
                </a:cubicBezTo>
                <a:lnTo>
                  <a:pt x="101940" y="948271"/>
                </a:lnTo>
                <a:cubicBezTo>
                  <a:pt x="85730" y="931712"/>
                  <a:pt x="85730" y="905075"/>
                  <a:pt x="101940" y="888517"/>
                </a:cubicBezTo>
                <a:lnTo>
                  <a:pt x="143004" y="847842"/>
                </a:lnTo>
                <a:cubicBezTo>
                  <a:pt x="123913" y="815085"/>
                  <a:pt x="109504" y="780169"/>
                  <a:pt x="99779" y="743813"/>
                </a:cubicBezTo>
                <a:lnTo>
                  <a:pt x="42145" y="743813"/>
                </a:lnTo>
                <a:cubicBezTo>
                  <a:pt x="19091" y="743813"/>
                  <a:pt x="0" y="724736"/>
                  <a:pt x="0" y="701698"/>
                </a:cubicBezTo>
                <a:lnTo>
                  <a:pt x="0" y="565993"/>
                </a:lnTo>
                <a:cubicBezTo>
                  <a:pt x="0" y="542955"/>
                  <a:pt x="19091" y="523878"/>
                  <a:pt x="42145" y="523878"/>
                </a:cubicBezTo>
                <a:lnTo>
                  <a:pt x="99779" y="523878"/>
                </a:lnTo>
                <a:cubicBezTo>
                  <a:pt x="109144" y="487522"/>
                  <a:pt x="123913" y="452606"/>
                  <a:pt x="142644" y="419849"/>
                </a:cubicBezTo>
                <a:lnTo>
                  <a:pt x="101940" y="379174"/>
                </a:lnTo>
                <a:cubicBezTo>
                  <a:pt x="85730" y="362616"/>
                  <a:pt x="85730" y="335979"/>
                  <a:pt x="101940" y="319421"/>
                </a:cubicBezTo>
                <a:lnTo>
                  <a:pt x="197756" y="223671"/>
                </a:lnTo>
                <a:cubicBezTo>
                  <a:pt x="214326" y="207113"/>
                  <a:pt x="241342" y="207113"/>
                  <a:pt x="257552" y="223671"/>
                </a:cubicBezTo>
                <a:lnTo>
                  <a:pt x="298256" y="264347"/>
                </a:lnTo>
                <a:cubicBezTo>
                  <a:pt x="331035" y="245269"/>
                  <a:pt x="365976" y="230511"/>
                  <a:pt x="402357" y="220792"/>
                </a:cubicBezTo>
                <a:lnTo>
                  <a:pt x="402357" y="163918"/>
                </a:lnTo>
                <a:cubicBezTo>
                  <a:pt x="402357" y="140521"/>
                  <a:pt x="421448" y="121443"/>
                  <a:pt x="444862" y="121443"/>
                </a:cubicBezTo>
                <a:close/>
                <a:moveTo>
                  <a:pt x="941862" y="44823"/>
                </a:moveTo>
                <a:cubicBezTo>
                  <a:pt x="936914" y="45003"/>
                  <a:pt x="931066" y="46802"/>
                  <a:pt x="925668" y="52380"/>
                </a:cubicBezTo>
                <a:lnTo>
                  <a:pt x="782805" y="194883"/>
                </a:lnTo>
                <a:lnTo>
                  <a:pt x="782805" y="330548"/>
                </a:lnTo>
                <a:lnTo>
                  <a:pt x="845780" y="267574"/>
                </a:lnTo>
                <a:lnTo>
                  <a:pt x="968131" y="145222"/>
                </a:lnTo>
                <a:lnTo>
                  <a:pt x="968131" y="70013"/>
                </a:lnTo>
                <a:cubicBezTo>
                  <a:pt x="968131" y="54539"/>
                  <a:pt x="956256" y="48421"/>
                  <a:pt x="952657" y="46982"/>
                </a:cubicBezTo>
                <a:cubicBezTo>
                  <a:pt x="950858" y="46082"/>
                  <a:pt x="946810" y="44643"/>
                  <a:pt x="941862" y="44823"/>
                </a:cubicBezTo>
                <a:close/>
                <a:moveTo>
                  <a:pt x="929672" y="1280"/>
                </a:moveTo>
                <a:cubicBezTo>
                  <a:pt x="942761" y="-1329"/>
                  <a:pt x="956616" y="21"/>
                  <a:pt x="969930" y="5598"/>
                </a:cubicBezTo>
                <a:cubicBezTo>
                  <a:pt x="996200" y="16394"/>
                  <a:pt x="1012753" y="41224"/>
                  <a:pt x="1012753" y="69653"/>
                </a:cubicBezTo>
                <a:lnTo>
                  <a:pt x="1013113" y="132268"/>
                </a:lnTo>
                <a:lnTo>
                  <a:pt x="1075368" y="132268"/>
                </a:lnTo>
                <a:cubicBezTo>
                  <a:pt x="1104157" y="132268"/>
                  <a:pt x="1128627" y="148821"/>
                  <a:pt x="1139783" y="175450"/>
                </a:cubicBezTo>
                <a:cubicBezTo>
                  <a:pt x="1150578" y="201720"/>
                  <a:pt x="1144821" y="230868"/>
                  <a:pt x="1124669" y="251380"/>
                </a:cubicBezTo>
                <a:lnTo>
                  <a:pt x="975328" y="400720"/>
                </a:lnTo>
                <a:cubicBezTo>
                  <a:pt x="971370" y="405039"/>
                  <a:pt x="965612" y="407198"/>
                  <a:pt x="959854" y="407198"/>
                </a:cubicBezTo>
                <a:lnTo>
                  <a:pt x="769490" y="407198"/>
                </a:lnTo>
                <a:lnTo>
                  <a:pt x="745380" y="431308"/>
                </a:lnTo>
                <a:cubicBezTo>
                  <a:pt x="789282" y="481688"/>
                  <a:pt x="814832" y="544303"/>
                  <a:pt x="819870" y="610516"/>
                </a:cubicBezTo>
                <a:lnTo>
                  <a:pt x="845780" y="610516"/>
                </a:lnTo>
                <a:cubicBezTo>
                  <a:pt x="858375" y="610516"/>
                  <a:pt x="868451" y="620593"/>
                  <a:pt x="868451" y="633188"/>
                </a:cubicBezTo>
                <a:cubicBezTo>
                  <a:pt x="868451" y="645423"/>
                  <a:pt x="858375" y="655499"/>
                  <a:pt x="845780" y="655499"/>
                </a:cubicBezTo>
                <a:lnTo>
                  <a:pt x="819870" y="655499"/>
                </a:lnTo>
                <a:cubicBezTo>
                  <a:pt x="814472" y="729629"/>
                  <a:pt x="783165" y="798362"/>
                  <a:pt x="730266" y="851261"/>
                </a:cubicBezTo>
                <a:cubicBezTo>
                  <a:pt x="677367" y="904519"/>
                  <a:pt x="608275" y="935827"/>
                  <a:pt x="534144" y="941225"/>
                </a:cubicBezTo>
                <a:lnTo>
                  <a:pt x="534144" y="967134"/>
                </a:lnTo>
                <a:cubicBezTo>
                  <a:pt x="534144" y="979369"/>
                  <a:pt x="524068" y="989445"/>
                  <a:pt x="511833" y="989445"/>
                </a:cubicBezTo>
                <a:cubicBezTo>
                  <a:pt x="499598" y="989445"/>
                  <a:pt x="489882" y="979369"/>
                  <a:pt x="489882" y="967134"/>
                </a:cubicBezTo>
                <a:lnTo>
                  <a:pt x="489882" y="941225"/>
                </a:lnTo>
                <a:cubicBezTo>
                  <a:pt x="416111" y="935827"/>
                  <a:pt x="347018" y="904519"/>
                  <a:pt x="293760" y="851261"/>
                </a:cubicBezTo>
                <a:cubicBezTo>
                  <a:pt x="240501" y="797642"/>
                  <a:pt x="209913" y="727830"/>
                  <a:pt x="204515" y="655499"/>
                </a:cubicBezTo>
                <a:lnTo>
                  <a:pt x="178246" y="655499"/>
                </a:lnTo>
                <a:cubicBezTo>
                  <a:pt x="166011" y="655499"/>
                  <a:pt x="155575" y="645423"/>
                  <a:pt x="155575" y="633188"/>
                </a:cubicBezTo>
                <a:cubicBezTo>
                  <a:pt x="155575" y="620593"/>
                  <a:pt x="166011" y="610516"/>
                  <a:pt x="178246" y="610516"/>
                </a:cubicBezTo>
                <a:lnTo>
                  <a:pt x="204515" y="610516"/>
                </a:lnTo>
                <a:cubicBezTo>
                  <a:pt x="207034" y="573451"/>
                  <a:pt x="216750" y="536026"/>
                  <a:pt x="233304" y="500760"/>
                </a:cubicBezTo>
                <a:cubicBezTo>
                  <a:pt x="238702" y="489605"/>
                  <a:pt x="252016" y="484927"/>
                  <a:pt x="263172" y="489965"/>
                </a:cubicBezTo>
                <a:cubicBezTo>
                  <a:pt x="274327" y="495362"/>
                  <a:pt x="279006" y="508677"/>
                  <a:pt x="273608" y="519833"/>
                </a:cubicBezTo>
                <a:cubicBezTo>
                  <a:pt x="259933" y="548981"/>
                  <a:pt x="252016" y="579569"/>
                  <a:pt x="249137" y="610516"/>
                </a:cubicBezTo>
                <a:lnTo>
                  <a:pt x="269289" y="610516"/>
                </a:lnTo>
                <a:cubicBezTo>
                  <a:pt x="281525" y="610516"/>
                  <a:pt x="291601" y="620593"/>
                  <a:pt x="291601" y="633188"/>
                </a:cubicBezTo>
                <a:cubicBezTo>
                  <a:pt x="291601" y="645423"/>
                  <a:pt x="281525" y="655499"/>
                  <a:pt x="269289" y="655499"/>
                </a:cubicBezTo>
                <a:lnTo>
                  <a:pt x="249497" y="655499"/>
                </a:lnTo>
                <a:cubicBezTo>
                  <a:pt x="254535" y="716315"/>
                  <a:pt x="280805" y="774611"/>
                  <a:pt x="325787" y="819593"/>
                </a:cubicBezTo>
                <a:cubicBezTo>
                  <a:pt x="371489" y="865655"/>
                  <a:pt x="429785" y="890845"/>
                  <a:pt x="489882" y="895883"/>
                </a:cubicBezTo>
                <a:lnTo>
                  <a:pt x="489882" y="876091"/>
                </a:lnTo>
                <a:cubicBezTo>
                  <a:pt x="489882" y="863856"/>
                  <a:pt x="499598" y="853780"/>
                  <a:pt x="511833" y="853780"/>
                </a:cubicBezTo>
                <a:cubicBezTo>
                  <a:pt x="524068" y="853780"/>
                  <a:pt x="534144" y="863856"/>
                  <a:pt x="534144" y="876091"/>
                </a:cubicBezTo>
                <a:lnTo>
                  <a:pt x="534144" y="895883"/>
                </a:lnTo>
                <a:cubicBezTo>
                  <a:pt x="594240" y="890845"/>
                  <a:pt x="652897" y="865655"/>
                  <a:pt x="698599" y="819593"/>
                </a:cubicBezTo>
                <a:cubicBezTo>
                  <a:pt x="744300" y="773892"/>
                  <a:pt x="769850" y="715235"/>
                  <a:pt x="774888" y="655499"/>
                </a:cubicBezTo>
                <a:lnTo>
                  <a:pt x="755096" y="655499"/>
                </a:lnTo>
                <a:cubicBezTo>
                  <a:pt x="742861" y="655499"/>
                  <a:pt x="732785" y="645423"/>
                  <a:pt x="732785" y="633188"/>
                </a:cubicBezTo>
                <a:cubicBezTo>
                  <a:pt x="732785" y="620593"/>
                  <a:pt x="742861" y="610516"/>
                  <a:pt x="755096" y="610516"/>
                </a:cubicBezTo>
                <a:lnTo>
                  <a:pt x="774888" y="610516"/>
                </a:lnTo>
                <a:cubicBezTo>
                  <a:pt x="770210" y="557618"/>
                  <a:pt x="750058" y="505798"/>
                  <a:pt x="713713" y="462975"/>
                </a:cubicBezTo>
                <a:lnTo>
                  <a:pt x="650018" y="526670"/>
                </a:lnTo>
                <a:cubicBezTo>
                  <a:pt x="672689" y="556178"/>
                  <a:pt x="686364" y="593243"/>
                  <a:pt x="686364" y="633188"/>
                </a:cubicBezTo>
                <a:cubicBezTo>
                  <a:pt x="686364" y="729269"/>
                  <a:pt x="608275" y="807358"/>
                  <a:pt x="511833" y="807358"/>
                </a:cubicBezTo>
                <a:cubicBezTo>
                  <a:pt x="416111" y="807358"/>
                  <a:pt x="337662" y="729269"/>
                  <a:pt x="337662" y="633188"/>
                </a:cubicBezTo>
                <a:cubicBezTo>
                  <a:pt x="337662" y="537106"/>
                  <a:pt x="416111" y="458657"/>
                  <a:pt x="511833" y="458657"/>
                </a:cubicBezTo>
                <a:cubicBezTo>
                  <a:pt x="552137" y="458657"/>
                  <a:pt x="588842" y="472332"/>
                  <a:pt x="618351" y="495003"/>
                </a:cubicBezTo>
                <a:lnTo>
                  <a:pt x="682045" y="431308"/>
                </a:lnTo>
                <a:cubicBezTo>
                  <a:pt x="639582" y="395322"/>
                  <a:pt x="587763" y="374451"/>
                  <a:pt x="534144" y="370133"/>
                </a:cubicBezTo>
                <a:lnTo>
                  <a:pt x="534144" y="389925"/>
                </a:lnTo>
                <a:cubicBezTo>
                  <a:pt x="534144" y="402160"/>
                  <a:pt x="524068" y="412236"/>
                  <a:pt x="511833" y="412236"/>
                </a:cubicBezTo>
                <a:cubicBezTo>
                  <a:pt x="499598" y="412236"/>
                  <a:pt x="489882" y="402160"/>
                  <a:pt x="489882" y="389925"/>
                </a:cubicBezTo>
                <a:lnTo>
                  <a:pt x="489882" y="370133"/>
                </a:lnTo>
                <a:cubicBezTo>
                  <a:pt x="457854" y="372652"/>
                  <a:pt x="425467" y="381288"/>
                  <a:pt x="395239" y="396042"/>
                </a:cubicBezTo>
                <a:cubicBezTo>
                  <a:pt x="384443" y="401800"/>
                  <a:pt x="370769" y="397122"/>
                  <a:pt x="365371" y="385966"/>
                </a:cubicBezTo>
                <a:cubicBezTo>
                  <a:pt x="359973" y="375171"/>
                  <a:pt x="364651" y="361496"/>
                  <a:pt x="375447" y="356098"/>
                </a:cubicBezTo>
                <a:cubicBezTo>
                  <a:pt x="412152" y="338105"/>
                  <a:pt x="451017" y="328029"/>
                  <a:pt x="489882" y="325151"/>
                </a:cubicBezTo>
                <a:lnTo>
                  <a:pt x="489882" y="298881"/>
                </a:lnTo>
                <a:cubicBezTo>
                  <a:pt x="489882" y="286646"/>
                  <a:pt x="499598" y="276570"/>
                  <a:pt x="511833" y="276570"/>
                </a:cubicBezTo>
                <a:cubicBezTo>
                  <a:pt x="524068" y="276570"/>
                  <a:pt x="534144" y="286646"/>
                  <a:pt x="534144" y="298881"/>
                </a:cubicBezTo>
                <a:lnTo>
                  <a:pt x="534144" y="325151"/>
                </a:lnTo>
                <a:cubicBezTo>
                  <a:pt x="599278" y="329829"/>
                  <a:pt x="662613" y="355019"/>
                  <a:pt x="713713" y="399641"/>
                </a:cubicBezTo>
                <a:lnTo>
                  <a:pt x="738183" y="375530"/>
                </a:lnTo>
                <a:lnTo>
                  <a:pt x="738183" y="185526"/>
                </a:lnTo>
                <a:cubicBezTo>
                  <a:pt x="738183" y="179409"/>
                  <a:pt x="740342" y="173651"/>
                  <a:pt x="744660" y="169693"/>
                </a:cubicBezTo>
                <a:lnTo>
                  <a:pt x="894001" y="20712"/>
                </a:lnTo>
                <a:cubicBezTo>
                  <a:pt x="904257" y="10456"/>
                  <a:pt x="916582" y="3889"/>
                  <a:pt x="929672" y="12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3E6EFC04-7084-4BDA-B52D-029DC7C8CB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84105" y="2600270"/>
            <a:ext cx="645381" cy="731585"/>
          </a:xfrm>
          <a:custGeom>
            <a:avLst/>
            <a:gdLst>
              <a:gd name="connsiteX0" fmla="*/ 216332 w 1093427"/>
              <a:gd name="connsiteY0" fmla="*/ 1190625 h 1239478"/>
              <a:gd name="connsiteX1" fmla="*/ 233701 w 1093427"/>
              <a:gd name="connsiteY1" fmla="*/ 1197916 h 1239478"/>
              <a:gd name="connsiteX2" fmla="*/ 240938 w 1093427"/>
              <a:gd name="connsiteY2" fmla="*/ 1215049 h 1239478"/>
              <a:gd name="connsiteX3" fmla="*/ 233701 w 1093427"/>
              <a:gd name="connsiteY3" fmla="*/ 1232547 h 1239478"/>
              <a:gd name="connsiteX4" fmla="*/ 216332 w 1093427"/>
              <a:gd name="connsiteY4" fmla="*/ 1239474 h 1239478"/>
              <a:gd name="connsiteX5" fmla="*/ 199324 w 1093427"/>
              <a:gd name="connsiteY5" fmla="*/ 1232547 h 1239478"/>
              <a:gd name="connsiteX6" fmla="*/ 192087 w 1093427"/>
              <a:gd name="connsiteY6" fmla="*/ 1215049 h 1239478"/>
              <a:gd name="connsiteX7" fmla="*/ 199324 w 1093427"/>
              <a:gd name="connsiteY7" fmla="*/ 1197916 h 1239478"/>
              <a:gd name="connsiteX8" fmla="*/ 216332 w 1093427"/>
              <a:gd name="connsiteY8" fmla="*/ 1190625 h 1239478"/>
              <a:gd name="connsiteX9" fmla="*/ 927894 w 1093427"/>
              <a:gd name="connsiteY9" fmla="*/ 1060450 h 1239478"/>
              <a:gd name="connsiteX10" fmla="*/ 944901 w 1093427"/>
              <a:gd name="connsiteY10" fmla="*/ 1067741 h 1239478"/>
              <a:gd name="connsiteX11" fmla="*/ 952138 w 1093427"/>
              <a:gd name="connsiteY11" fmla="*/ 1084874 h 1239478"/>
              <a:gd name="connsiteX12" fmla="*/ 944901 w 1093427"/>
              <a:gd name="connsiteY12" fmla="*/ 1102372 h 1239478"/>
              <a:gd name="connsiteX13" fmla="*/ 927894 w 1093427"/>
              <a:gd name="connsiteY13" fmla="*/ 1109299 h 1239478"/>
              <a:gd name="connsiteX14" fmla="*/ 910524 w 1093427"/>
              <a:gd name="connsiteY14" fmla="*/ 1102372 h 1239478"/>
              <a:gd name="connsiteX15" fmla="*/ 903287 w 1093427"/>
              <a:gd name="connsiteY15" fmla="*/ 1084874 h 1239478"/>
              <a:gd name="connsiteX16" fmla="*/ 910524 w 1093427"/>
              <a:gd name="connsiteY16" fmla="*/ 1067741 h 1239478"/>
              <a:gd name="connsiteX17" fmla="*/ 927894 w 1093427"/>
              <a:gd name="connsiteY17" fmla="*/ 1060450 h 1239478"/>
              <a:gd name="connsiteX18" fmla="*/ 753142 w 1093427"/>
              <a:gd name="connsiteY18" fmla="*/ 1060450 h 1239478"/>
              <a:gd name="connsiteX19" fmla="*/ 835944 w 1093427"/>
              <a:gd name="connsiteY19" fmla="*/ 1060450 h 1239478"/>
              <a:gd name="connsiteX20" fmla="*/ 860065 w 1093427"/>
              <a:gd name="connsiteY20" fmla="*/ 1084874 h 1239478"/>
              <a:gd name="connsiteX21" fmla="*/ 835944 w 1093427"/>
              <a:gd name="connsiteY21" fmla="*/ 1109299 h 1239478"/>
              <a:gd name="connsiteX22" fmla="*/ 753142 w 1093427"/>
              <a:gd name="connsiteY22" fmla="*/ 1109299 h 1239478"/>
              <a:gd name="connsiteX23" fmla="*/ 728662 w 1093427"/>
              <a:gd name="connsiteY23" fmla="*/ 1084874 h 1239478"/>
              <a:gd name="connsiteX24" fmla="*/ 753142 w 1093427"/>
              <a:gd name="connsiteY24" fmla="*/ 1060450 h 1239478"/>
              <a:gd name="connsiteX25" fmla="*/ 463842 w 1093427"/>
              <a:gd name="connsiteY25" fmla="*/ 844951 h 1239478"/>
              <a:gd name="connsiteX26" fmla="*/ 463842 w 1093427"/>
              <a:gd name="connsiteY26" fmla="*/ 917678 h 1239478"/>
              <a:gd name="connsiteX27" fmla="*/ 497725 w 1093427"/>
              <a:gd name="connsiteY27" fmla="*/ 951161 h 1239478"/>
              <a:gd name="connsiteX28" fmla="*/ 604421 w 1093427"/>
              <a:gd name="connsiteY28" fmla="*/ 951161 h 1239478"/>
              <a:gd name="connsiteX29" fmla="*/ 638305 w 1093427"/>
              <a:gd name="connsiteY29" fmla="*/ 917678 h 1239478"/>
              <a:gd name="connsiteX30" fmla="*/ 638305 w 1093427"/>
              <a:gd name="connsiteY30" fmla="*/ 844951 h 1239478"/>
              <a:gd name="connsiteX31" fmla="*/ 280557 w 1093427"/>
              <a:gd name="connsiteY31" fmla="*/ 831046 h 1239478"/>
              <a:gd name="connsiteX32" fmla="*/ 310373 w 1093427"/>
              <a:gd name="connsiteY32" fmla="*/ 847239 h 1239478"/>
              <a:gd name="connsiteX33" fmla="*/ 293849 w 1093427"/>
              <a:gd name="connsiteY33" fmla="*/ 877467 h 1239478"/>
              <a:gd name="connsiteX34" fmla="*/ 178177 w 1093427"/>
              <a:gd name="connsiteY34" fmla="*/ 910933 h 1239478"/>
              <a:gd name="connsiteX35" fmla="*/ 48496 w 1093427"/>
              <a:gd name="connsiteY35" fmla="*/ 1083303 h 1239478"/>
              <a:gd name="connsiteX36" fmla="*/ 48496 w 1093427"/>
              <a:gd name="connsiteY36" fmla="*/ 1191258 h 1239478"/>
              <a:gd name="connsiteX37" fmla="*/ 116031 w 1093427"/>
              <a:gd name="connsiteY37" fmla="*/ 1191258 h 1239478"/>
              <a:gd name="connsiteX38" fmla="*/ 140099 w 1093427"/>
              <a:gd name="connsiteY38" fmla="*/ 1215368 h 1239478"/>
              <a:gd name="connsiteX39" fmla="*/ 116031 w 1093427"/>
              <a:gd name="connsiteY39" fmla="*/ 1239478 h 1239478"/>
              <a:gd name="connsiteX40" fmla="*/ 24068 w 1093427"/>
              <a:gd name="connsiteY40" fmla="*/ 1239478 h 1239478"/>
              <a:gd name="connsiteX41" fmla="*/ 0 w 1093427"/>
              <a:gd name="connsiteY41" fmla="*/ 1215368 h 1239478"/>
              <a:gd name="connsiteX42" fmla="*/ 0 w 1093427"/>
              <a:gd name="connsiteY42" fmla="*/ 1083303 h 1239478"/>
              <a:gd name="connsiteX43" fmla="*/ 45981 w 1093427"/>
              <a:gd name="connsiteY43" fmla="*/ 946199 h 1239478"/>
              <a:gd name="connsiteX44" fmla="*/ 164527 w 1093427"/>
              <a:gd name="connsiteY44" fmla="*/ 864152 h 1239478"/>
              <a:gd name="connsiteX45" fmla="*/ 796541 w 1093427"/>
              <a:gd name="connsiteY45" fmla="*/ 825924 h 1239478"/>
              <a:gd name="connsiteX46" fmla="*/ 928611 w 1093427"/>
              <a:gd name="connsiteY46" fmla="*/ 864076 h 1239478"/>
              <a:gd name="connsiteX47" fmla="*/ 1047725 w 1093427"/>
              <a:gd name="connsiteY47" fmla="*/ 946139 h 1239478"/>
              <a:gd name="connsiteX48" fmla="*/ 1093427 w 1093427"/>
              <a:gd name="connsiteY48" fmla="*/ 1083271 h 1239478"/>
              <a:gd name="connsiteX49" fmla="*/ 1093427 w 1093427"/>
              <a:gd name="connsiteY49" fmla="*/ 1215363 h 1239478"/>
              <a:gd name="connsiteX50" fmla="*/ 1069317 w 1093427"/>
              <a:gd name="connsiteY50" fmla="*/ 1239478 h 1239478"/>
              <a:gd name="connsiteX51" fmla="*/ 311448 w 1093427"/>
              <a:gd name="connsiteY51" fmla="*/ 1239478 h 1239478"/>
              <a:gd name="connsiteX52" fmla="*/ 287337 w 1093427"/>
              <a:gd name="connsiteY52" fmla="*/ 1215363 h 1239478"/>
              <a:gd name="connsiteX53" fmla="*/ 311448 w 1093427"/>
              <a:gd name="connsiteY53" fmla="*/ 1191248 h 1239478"/>
              <a:gd name="connsiteX54" fmla="*/ 1045206 w 1093427"/>
              <a:gd name="connsiteY54" fmla="*/ 1191248 h 1239478"/>
              <a:gd name="connsiteX55" fmla="*/ 1045206 w 1093427"/>
              <a:gd name="connsiteY55" fmla="*/ 1083271 h 1239478"/>
              <a:gd name="connsiteX56" fmla="*/ 915296 w 1093427"/>
              <a:gd name="connsiteY56" fmla="*/ 910866 h 1239478"/>
              <a:gd name="connsiteX57" fmla="*/ 782866 w 1093427"/>
              <a:gd name="connsiteY57" fmla="*/ 872354 h 1239478"/>
              <a:gd name="connsiteX58" fmla="*/ 766673 w 1093427"/>
              <a:gd name="connsiteY58" fmla="*/ 842481 h 1239478"/>
              <a:gd name="connsiteX59" fmla="*/ 796541 w 1093427"/>
              <a:gd name="connsiteY59" fmla="*/ 825924 h 1239478"/>
              <a:gd name="connsiteX60" fmla="*/ 546100 w 1093427"/>
              <a:gd name="connsiteY60" fmla="*/ 445197 h 1239478"/>
              <a:gd name="connsiteX61" fmla="*/ 521517 w 1093427"/>
              <a:gd name="connsiteY61" fmla="*/ 469719 h 1239478"/>
              <a:gd name="connsiteX62" fmla="*/ 546100 w 1093427"/>
              <a:gd name="connsiteY62" fmla="*/ 493881 h 1239478"/>
              <a:gd name="connsiteX63" fmla="*/ 570321 w 1093427"/>
              <a:gd name="connsiteY63" fmla="*/ 469719 h 1239478"/>
              <a:gd name="connsiteX64" fmla="*/ 546100 w 1093427"/>
              <a:gd name="connsiteY64" fmla="*/ 445197 h 1239478"/>
              <a:gd name="connsiteX65" fmla="*/ 546100 w 1093427"/>
              <a:gd name="connsiteY65" fmla="*/ 396875 h 1239478"/>
              <a:gd name="connsiteX66" fmla="*/ 618763 w 1093427"/>
              <a:gd name="connsiteY66" fmla="*/ 469719 h 1239478"/>
              <a:gd name="connsiteX67" fmla="*/ 546100 w 1093427"/>
              <a:gd name="connsiteY67" fmla="*/ 542564 h 1239478"/>
              <a:gd name="connsiteX68" fmla="*/ 473075 w 1093427"/>
              <a:gd name="connsiteY68" fmla="*/ 469719 h 1239478"/>
              <a:gd name="connsiteX69" fmla="*/ 546100 w 1093427"/>
              <a:gd name="connsiteY69" fmla="*/ 396875 h 1239478"/>
              <a:gd name="connsiteX70" fmla="*/ 548910 w 1093427"/>
              <a:gd name="connsiteY70" fmla="*/ 179253 h 1239478"/>
              <a:gd name="connsiteX71" fmla="*/ 410854 w 1093427"/>
              <a:gd name="connsiteY71" fmla="*/ 214896 h 1239478"/>
              <a:gd name="connsiteX72" fmla="*/ 324344 w 1093427"/>
              <a:gd name="connsiteY72" fmla="*/ 302744 h 1239478"/>
              <a:gd name="connsiteX73" fmla="*/ 364715 w 1093427"/>
              <a:gd name="connsiteY73" fmla="*/ 618132 h 1239478"/>
              <a:gd name="connsiteX74" fmla="*/ 435005 w 1093427"/>
              <a:gd name="connsiteY74" fmla="*/ 792387 h 1239478"/>
              <a:gd name="connsiteX75" fmla="*/ 438970 w 1093427"/>
              <a:gd name="connsiteY75" fmla="*/ 796347 h 1239478"/>
              <a:gd name="connsiteX76" fmla="*/ 524039 w 1093427"/>
              <a:gd name="connsiteY76" fmla="*/ 796347 h 1239478"/>
              <a:gd name="connsiteX77" fmla="*/ 524039 w 1093427"/>
              <a:gd name="connsiteY77" fmla="*/ 619572 h 1239478"/>
              <a:gd name="connsiteX78" fmla="*/ 548190 w 1093427"/>
              <a:gd name="connsiteY78" fmla="*/ 595450 h 1239478"/>
              <a:gd name="connsiteX79" fmla="*/ 572340 w 1093427"/>
              <a:gd name="connsiteY79" fmla="*/ 619572 h 1239478"/>
              <a:gd name="connsiteX80" fmla="*/ 572340 w 1093427"/>
              <a:gd name="connsiteY80" fmla="*/ 796347 h 1239478"/>
              <a:gd name="connsiteX81" fmla="*/ 658130 w 1093427"/>
              <a:gd name="connsiteY81" fmla="*/ 796347 h 1239478"/>
              <a:gd name="connsiteX82" fmla="*/ 662095 w 1093427"/>
              <a:gd name="connsiteY82" fmla="*/ 792387 h 1239478"/>
              <a:gd name="connsiteX83" fmla="*/ 732745 w 1093427"/>
              <a:gd name="connsiteY83" fmla="*/ 617771 h 1239478"/>
              <a:gd name="connsiteX84" fmla="*/ 807000 w 1093427"/>
              <a:gd name="connsiteY84" fmla="*/ 437036 h 1239478"/>
              <a:gd name="connsiteX85" fmla="*/ 681920 w 1093427"/>
              <a:gd name="connsiteY85" fmla="*/ 216337 h 1239478"/>
              <a:gd name="connsiteX86" fmla="*/ 548910 w 1093427"/>
              <a:gd name="connsiteY86" fmla="*/ 179253 h 1239478"/>
              <a:gd name="connsiteX87" fmla="*/ 552019 w 1093427"/>
              <a:gd name="connsiteY87" fmla="*/ 130649 h 1239478"/>
              <a:gd name="connsiteX88" fmla="*/ 707152 w 1093427"/>
              <a:gd name="connsiteY88" fmla="*/ 174933 h 1239478"/>
              <a:gd name="connsiteX89" fmla="*/ 814569 w 1093427"/>
              <a:gd name="connsiteY89" fmla="*/ 284382 h 1239478"/>
              <a:gd name="connsiteX90" fmla="*/ 855301 w 1093427"/>
              <a:gd name="connsiteY90" fmla="*/ 437036 h 1239478"/>
              <a:gd name="connsiteX91" fmla="*/ 767349 w 1093427"/>
              <a:gd name="connsiteY91" fmla="*/ 651974 h 1239478"/>
              <a:gd name="connsiteX92" fmla="*/ 710397 w 1093427"/>
              <a:gd name="connsiteY92" fmla="*/ 792387 h 1239478"/>
              <a:gd name="connsiteX93" fmla="*/ 686606 w 1093427"/>
              <a:gd name="connsiteY93" fmla="*/ 836311 h 1239478"/>
              <a:gd name="connsiteX94" fmla="*/ 686606 w 1093427"/>
              <a:gd name="connsiteY94" fmla="*/ 917678 h 1239478"/>
              <a:gd name="connsiteX95" fmla="*/ 604421 w 1093427"/>
              <a:gd name="connsiteY95" fmla="*/ 999765 h 1239478"/>
              <a:gd name="connsiteX96" fmla="*/ 497725 w 1093427"/>
              <a:gd name="connsiteY96" fmla="*/ 999765 h 1239478"/>
              <a:gd name="connsiteX97" fmla="*/ 415180 w 1093427"/>
              <a:gd name="connsiteY97" fmla="*/ 917678 h 1239478"/>
              <a:gd name="connsiteX98" fmla="*/ 415180 w 1093427"/>
              <a:gd name="connsiteY98" fmla="*/ 838831 h 1239478"/>
              <a:gd name="connsiteX99" fmla="*/ 386703 w 1093427"/>
              <a:gd name="connsiteY99" fmla="*/ 792387 h 1239478"/>
              <a:gd name="connsiteX100" fmla="*/ 329751 w 1093427"/>
              <a:gd name="connsiteY100" fmla="*/ 651974 h 1239478"/>
              <a:gd name="connsiteX101" fmla="*/ 245764 w 1093427"/>
              <a:gd name="connsiteY101" fmla="*/ 485640 h 1239478"/>
              <a:gd name="connsiteX102" fmla="*/ 281089 w 1093427"/>
              <a:gd name="connsiteY102" fmla="*/ 280422 h 1239478"/>
              <a:gd name="connsiteX103" fmla="*/ 388506 w 1093427"/>
              <a:gd name="connsiteY103" fmla="*/ 171693 h 1239478"/>
              <a:gd name="connsiteX104" fmla="*/ 552019 w 1093427"/>
              <a:gd name="connsiteY104" fmla="*/ 130649 h 1239478"/>
              <a:gd name="connsiteX105" fmla="*/ 755759 w 1093427"/>
              <a:gd name="connsiteY105" fmla="*/ 35763 h 1239478"/>
              <a:gd name="connsiteX106" fmla="*/ 772993 w 1093427"/>
              <a:gd name="connsiteY106" fmla="*/ 43037 h 1239478"/>
              <a:gd name="connsiteX107" fmla="*/ 772993 w 1093427"/>
              <a:gd name="connsiteY107" fmla="*/ 77162 h 1239478"/>
              <a:gd name="connsiteX108" fmla="*/ 725844 w 1093427"/>
              <a:gd name="connsiteY108" fmla="*/ 124219 h 1239478"/>
              <a:gd name="connsiteX109" fmla="*/ 709057 w 1093427"/>
              <a:gd name="connsiteY109" fmla="*/ 131404 h 1239478"/>
              <a:gd name="connsiteX110" fmla="*/ 691912 w 1093427"/>
              <a:gd name="connsiteY110" fmla="*/ 124219 h 1239478"/>
              <a:gd name="connsiteX111" fmla="*/ 691912 w 1093427"/>
              <a:gd name="connsiteY111" fmla="*/ 90094 h 1239478"/>
              <a:gd name="connsiteX112" fmla="*/ 739060 w 1093427"/>
              <a:gd name="connsiteY112" fmla="*/ 43037 h 1239478"/>
              <a:gd name="connsiteX113" fmla="*/ 755759 w 1093427"/>
              <a:gd name="connsiteY113" fmla="*/ 35763 h 1239478"/>
              <a:gd name="connsiteX114" fmla="*/ 337725 w 1093427"/>
              <a:gd name="connsiteY114" fmla="*/ 35754 h 1239478"/>
              <a:gd name="connsiteX115" fmla="*/ 354899 w 1093427"/>
              <a:gd name="connsiteY115" fmla="*/ 43001 h 1239478"/>
              <a:gd name="connsiteX116" fmla="*/ 402626 w 1093427"/>
              <a:gd name="connsiteY116" fmla="*/ 90245 h 1239478"/>
              <a:gd name="connsiteX117" fmla="*/ 402626 w 1093427"/>
              <a:gd name="connsiteY117" fmla="*/ 124247 h 1239478"/>
              <a:gd name="connsiteX118" fmla="*/ 385632 w 1093427"/>
              <a:gd name="connsiteY118" fmla="*/ 131405 h 1239478"/>
              <a:gd name="connsiteX119" fmla="*/ 368277 w 1093427"/>
              <a:gd name="connsiteY119" fmla="*/ 124247 h 1239478"/>
              <a:gd name="connsiteX120" fmla="*/ 320551 w 1093427"/>
              <a:gd name="connsiteY120" fmla="*/ 76645 h 1239478"/>
              <a:gd name="connsiteX121" fmla="*/ 320551 w 1093427"/>
              <a:gd name="connsiteY121" fmla="*/ 43001 h 1239478"/>
              <a:gd name="connsiteX122" fmla="*/ 337725 w 1093427"/>
              <a:gd name="connsiteY122" fmla="*/ 35754 h 1239478"/>
              <a:gd name="connsiteX123" fmla="*/ 548481 w 1093427"/>
              <a:gd name="connsiteY123" fmla="*/ 0 h 1239478"/>
              <a:gd name="connsiteX124" fmla="*/ 572725 w 1093427"/>
              <a:gd name="connsiteY124" fmla="*/ 24067 h 1239478"/>
              <a:gd name="connsiteX125" fmla="*/ 572725 w 1093427"/>
              <a:gd name="connsiteY125" fmla="*/ 73998 h 1239478"/>
              <a:gd name="connsiteX126" fmla="*/ 548481 w 1093427"/>
              <a:gd name="connsiteY126" fmla="*/ 98066 h 1239478"/>
              <a:gd name="connsiteX127" fmla="*/ 523875 w 1093427"/>
              <a:gd name="connsiteY127" fmla="*/ 73998 h 1239478"/>
              <a:gd name="connsiteX128" fmla="*/ 523875 w 1093427"/>
              <a:gd name="connsiteY128" fmla="*/ 24067 h 1239478"/>
              <a:gd name="connsiteX129" fmla="*/ 548481 w 1093427"/>
              <a:gd name="connsiteY129" fmla="*/ 0 h 123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93427" h="1239478">
                <a:moveTo>
                  <a:pt x="216332" y="1190625"/>
                </a:moveTo>
                <a:cubicBezTo>
                  <a:pt x="222845" y="1190625"/>
                  <a:pt x="228997" y="1193542"/>
                  <a:pt x="233701" y="1197916"/>
                </a:cubicBezTo>
                <a:cubicBezTo>
                  <a:pt x="238043" y="1202291"/>
                  <a:pt x="240938" y="1208852"/>
                  <a:pt x="240938" y="1215049"/>
                </a:cubicBezTo>
                <a:cubicBezTo>
                  <a:pt x="240938" y="1221611"/>
                  <a:pt x="238043" y="1227808"/>
                  <a:pt x="233701" y="1232547"/>
                </a:cubicBezTo>
                <a:cubicBezTo>
                  <a:pt x="228997" y="1236922"/>
                  <a:pt x="222845" y="1239474"/>
                  <a:pt x="216332" y="1239474"/>
                </a:cubicBezTo>
                <a:cubicBezTo>
                  <a:pt x="209818" y="1239474"/>
                  <a:pt x="203666" y="1236922"/>
                  <a:pt x="199324" y="1232547"/>
                </a:cubicBezTo>
                <a:cubicBezTo>
                  <a:pt x="194620" y="1227808"/>
                  <a:pt x="192087" y="1221611"/>
                  <a:pt x="192087" y="1215049"/>
                </a:cubicBezTo>
                <a:cubicBezTo>
                  <a:pt x="192087" y="1208852"/>
                  <a:pt x="194620" y="1202291"/>
                  <a:pt x="199324" y="1197916"/>
                </a:cubicBezTo>
                <a:cubicBezTo>
                  <a:pt x="203666" y="1193542"/>
                  <a:pt x="209818" y="1190625"/>
                  <a:pt x="216332" y="1190625"/>
                </a:cubicBezTo>
                <a:close/>
                <a:moveTo>
                  <a:pt x="927894" y="1060450"/>
                </a:moveTo>
                <a:cubicBezTo>
                  <a:pt x="934045" y="1060450"/>
                  <a:pt x="940559" y="1063002"/>
                  <a:pt x="944901" y="1067741"/>
                </a:cubicBezTo>
                <a:cubicBezTo>
                  <a:pt x="949605" y="1072116"/>
                  <a:pt x="952138" y="1078677"/>
                  <a:pt x="952138" y="1084874"/>
                </a:cubicBezTo>
                <a:cubicBezTo>
                  <a:pt x="952138" y="1091436"/>
                  <a:pt x="949605" y="1097633"/>
                  <a:pt x="944901" y="1102372"/>
                </a:cubicBezTo>
                <a:cubicBezTo>
                  <a:pt x="940559" y="1106747"/>
                  <a:pt x="934045" y="1109299"/>
                  <a:pt x="927894" y="1109299"/>
                </a:cubicBezTo>
                <a:cubicBezTo>
                  <a:pt x="921380" y="1109299"/>
                  <a:pt x="915229" y="1106747"/>
                  <a:pt x="910524" y="1102372"/>
                </a:cubicBezTo>
                <a:cubicBezTo>
                  <a:pt x="906182" y="1097633"/>
                  <a:pt x="903287" y="1091436"/>
                  <a:pt x="903287" y="1084874"/>
                </a:cubicBezTo>
                <a:cubicBezTo>
                  <a:pt x="903287" y="1078677"/>
                  <a:pt x="906182" y="1072116"/>
                  <a:pt x="910524" y="1067741"/>
                </a:cubicBezTo>
                <a:cubicBezTo>
                  <a:pt x="915229" y="1063002"/>
                  <a:pt x="921380" y="1060450"/>
                  <a:pt x="927894" y="1060450"/>
                </a:cubicBezTo>
                <a:close/>
                <a:moveTo>
                  <a:pt x="753142" y="1060450"/>
                </a:moveTo>
                <a:lnTo>
                  <a:pt x="835944" y="1060450"/>
                </a:lnTo>
                <a:cubicBezTo>
                  <a:pt x="849265" y="1060450"/>
                  <a:pt x="860065" y="1071386"/>
                  <a:pt x="860065" y="1084874"/>
                </a:cubicBezTo>
                <a:cubicBezTo>
                  <a:pt x="860065" y="1098362"/>
                  <a:pt x="849265" y="1109299"/>
                  <a:pt x="835944" y="1109299"/>
                </a:cubicBezTo>
                <a:lnTo>
                  <a:pt x="753142" y="1109299"/>
                </a:lnTo>
                <a:cubicBezTo>
                  <a:pt x="739462" y="1109299"/>
                  <a:pt x="728662" y="1098362"/>
                  <a:pt x="728662" y="1084874"/>
                </a:cubicBezTo>
                <a:cubicBezTo>
                  <a:pt x="728662" y="1071386"/>
                  <a:pt x="739462" y="1060450"/>
                  <a:pt x="753142" y="1060450"/>
                </a:cubicBezTo>
                <a:close/>
                <a:moveTo>
                  <a:pt x="463842" y="844951"/>
                </a:moveTo>
                <a:lnTo>
                  <a:pt x="463842" y="917678"/>
                </a:lnTo>
                <a:cubicBezTo>
                  <a:pt x="463842" y="936039"/>
                  <a:pt x="478981" y="951161"/>
                  <a:pt x="497725" y="951161"/>
                </a:cubicBezTo>
                <a:lnTo>
                  <a:pt x="604421" y="951161"/>
                </a:lnTo>
                <a:cubicBezTo>
                  <a:pt x="623165" y="951161"/>
                  <a:pt x="638305" y="936039"/>
                  <a:pt x="638305" y="917678"/>
                </a:cubicBezTo>
                <a:lnTo>
                  <a:pt x="638305" y="844951"/>
                </a:lnTo>
                <a:close/>
                <a:moveTo>
                  <a:pt x="280557" y="831046"/>
                </a:moveTo>
                <a:cubicBezTo>
                  <a:pt x="293130" y="827088"/>
                  <a:pt x="306781" y="834645"/>
                  <a:pt x="310373" y="847239"/>
                </a:cubicBezTo>
                <a:cubicBezTo>
                  <a:pt x="313966" y="860194"/>
                  <a:pt x="306781" y="873509"/>
                  <a:pt x="293849" y="877467"/>
                </a:cubicBezTo>
                <a:lnTo>
                  <a:pt x="178177" y="910933"/>
                </a:lnTo>
                <a:cubicBezTo>
                  <a:pt x="101662" y="932884"/>
                  <a:pt x="48496" y="1003775"/>
                  <a:pt x="48496" y="1083303"/>
                </a:cubicBezTo>
                <a:lnTo>
                  <a:pt x="48496" y="1191258"/>
                </a:lnTo>
                <a:lnTo>
                  <a:pt x="116031" y="1191258"/>
                </a:lnTo>
                <a:cubicBezTo>
                  <a:pt x="129322" y="1191258"/>
                  <a:pt x="140099" y="1202054"/>
                  <a:pt x="140099" y="1215368"/>
                </a:cubicBezTo>
                <a:cubicBezTo>
                  <a:pt x="140099" y="1228683"/>
                  <a:pt x="129322" y="1239478"/>
                  <a:pt x="116031" y="1239478"/>
                </a:cubicBezTo>
                <a:lnTo>
                  <a:pt x="24068" y="1239478"/>
                </a:lnTo>
                <a:cubicBezTo>
                  <a:pt x="10777" y="1239478"/>
                  <a:pt x="0" y="1228683"/>
                  <a:pt x="0" y="1215368"/>
                </a:cubicBezTo>
                <a:lnTo>
                  <a:pt x="0" y="1083303"/>
                </a:lnTo>
                <a:cubicBezTo>
                  <a:pt x="0" y="1033643"/>
                  <a:pt x="15806" y="986142"/>
                  <a:pt x="45981" y="946199"/>
                </a:cubicBezTo>
                <a:cubicBezTo>
                  <a:pt x="75438" y="906255"/>
                  <a:pt x="116749" y="878187"/>
                  <a:pt x="164527" y="864152"/>
                </a:cubicBezTo>
                <a:close/>
                <a:moveTo>
                  <a:pt x="796541" y="825924"/>
                </a:moveTo>
                <a:lnTo>
                  <a:pt x="928611" y="864076"/>
                </a:lnTo>
                <a:cubicBezTo>
                  <a:pt x="976472" y="878113"/>
                  <a:pt x="1017856" y="906187"/>
                  <a:pt x="1047725" y="946139"/>
                </a:cubicBezTo>
                <a:cubicBezTo>
                  <a:pt x="1077593" y="986091"/>
                  <a:pt x="1093427" y="1033601"/>
                  <a:pt x="1093427" y="1083271"/>
                </a:cubicBezTo>
                <a:lnTo>
                  <a:pt x="1093427" y="1215363"/>
                </a:lnTo>
                <a:cubicBezTo>
                  <a:pt x="1093427" y="1228681"/>
                  <a:pt x="1082631" y="1239478"/>
                  <a:pt x="1069317" y="1239478"/>
                </a:cubicBezTo>
                <a:lnTo>
                  <a:pt x="311448" y="1239478"/>
                </a:lnTo>
                <a:cubicBezTo>
                  <a:pt x="298133" y="1239478"/>
                  <a:pt x="287337" y="1228681"/>
                  <a:pt x="287337" y="1215363"/>
                </a:cubicBezTo>
                <a:cubicBezTo>
                  <a:pt x="287337" y="1202046"/>
                  <a:pt x="298133" y="1191248"/>
                  <a:pt x="311448" y="1191248"/>
                </a:cubicBezTo>
                <a:lnTo>
                  <a:pt x="1045206" y="1191248"/>
                </a:lnTo>
                <a:lnTo>
                  <a:pt x="1045206" y="1083271"/>
                </a:lnTo>
                <a:cubicBezTo>
                  <a:pt x="1045206" y="1003727"/>
                  <a:pt x="991586" y="932822"/>
                  <a:pt x="915296" y="910866"/>
                </a:cubicBezTo>
                <a:lnTo>
                  <a:pt x="782866" y="872354"/>
                </a:lnTo>
                <a:cubicBezTo>
                  <a:pt x="770271" y="868755"/>
                  <a:pt x="762714" y="855438"/>
                  <a:pt x="766673" y="842481"/>
                </a:cubicBezTo>
                <a:cubicBezTo>
                  <a:pt x="770271" y="829883"/>
                  <a:pt x="783586" y="822325"/>
                  <a:pt x="796541" y="825924"/>
                </a:cubicBezTo>
                <a:close/>
                <a:moveTo>
                  <a:pt x="546100" y="445197"/>
                </a:moveTo>
                <a:cubicBezTo>
                  <a:pt x="532362" y="445197"/>
                  <a:pt x="521517" y="456016"/>
                  <a:pt x="521517" y="469719"/>
                </a:cubicBezTo>
                <a:cubicBezTo>
                  <a:pt x="521517" y="483062"/>
                  <a:pt x="532362" y="493881"/>
                  <a:pt x="546100" y="493881"/>
                </a:cubicBezTo>
                <a:cubicBezTo>
                  <a:pt x="559114" y="493881"/>
                  <a:pt x="570321" y="483062"/>
                  <a:pt x="570321" y="469719"/>
                </a:cubicBezTo>
                <a:cubicBezTo>
                  <a:pt x="570321" y="456016"/>
                  <a:pt x="559114" y="445197"/>
                  <a:pt x="546100" y="445197"/>
                </a:cubicBezTo>
                <a:close/>
                <a:moveTo>
                  <a:pt x="546100" y="396875"/>
                </a:moveTo>
                <a:cubicBezTo>
                  <a:pt x="586227" y="396875"/>
                  <a:pt x="618763" y="429691"/>
                  <a:pt x="618763" y="469719"/>
                </a:cubicBezTo>
                <a:cubicBezTo>
                  <a:pt x="618763" y="509748"/>
                  <a:pt x="586227" y="542564"/>
                  <a:pt x="546100" y="542564"/>
                </a:cubicBezTo>
                <a:cubicBezTo>
                  <a:pt x="505972" y="542564"/>
                  <a:pt x="473075" y="509748"/>
                  <a:pt x="473075" y="469719"/>
                </a:cubicBezTo>
                <a:cubicBezTo>
                  <a:pt x="473075" y="429691"/>
                  <a:pt x="505972" y="396875"/>
                  <a:pt x="546100" y="396875"/>
                </a:cubicBezTo>
                <a:close/>
                <a:moveTo>
                  <a:pt x="548910" y="179253"/>
                </a:moveTo>
                <a:cubicBezTo>
                  <a:pt x="503132" y="179253"/>
                  <a:pt x="456272" y="191134"/>
                  <a:pt x="410854" y="214896"/>
                </a:cubicBezTo>
                <a:cubicBezTo>
                  <a:pt x="374087" y="234338"/>
                  <a:pt x="343809" y="264581"/>
                  <a:pt x="324344" y="302744"/>
                </a:cubicBezTo>
                <a:cubicBezTo>
                  <a:pt x="255857" y="435956"/>
                  <a:pt x="300193" y="552966"/>
                  <a:pt x="364715" y="618132"/>
                </a:cubicBezTo>
                <a:cubicBezTo>
                  <a:pt x="410133" y="664216"/>
                  <a:pt x="435005" y="726141"/>
                  <a:pt x="435005" y="792387"/>
                </a:cubicBezTo>
                <a:cubicBezTo>
                  <a:pt x="435005" y="794547"/>
                  <a:pt x="436807" y="796347"/>
                  <a:pt x="438970" y="796347"/>
                </a:cubicBezTo>
                <a:lnTo>
                  <a:pt x="524039" y="796347"/>
                </a:lnTo>
                <a:lnTo>
                  <a:pt x="524039" y="619572"/>
                </a:lnTo>
                <a:cubicBezTo>
                  <a:pt x="524039" y="606250"/>
                  <a:pt x="534853" y="595450"/>
                  <a:pt x="548190" y="595450"/>
                </a:cubicBezTo>
                <a:cubicBezTo>
                  <a:pt x="561887" y="595450"/>
                  <a:pt x="572340" y="606250"/>
                  <a:pt x="572340" y="619572"/>
                </a:cubicBezTo>
                <a:lnTo>
                  <a:pt x="572340" y="796347"/>
                </a:lnTo>
                <a:lnTo>
                  <a:pt x="658130" y="796347"/>
                </a:lnTo>
                <a:cubicBezTo>
                  <a:pt x="660293" y="796347"/>
                  <a:pt x="662095" y="794547"/>
                  <a:pt x="662095" y="792387"/>
                </a:cubicBezTo>
                <a:cubicBezTo>
                  <a:pt x="662095" y="726141"/>
                  <a:pt x="686967" y="664216"/>
                  <a:pt x="732745" y="617771"/>
                </a:cubicBezTo>
                <a:cubicBezTo>
                  <a:pt x="780326" y="569527"/>
                  <a:pt x="807000" y="505082"/>
                  <a:pt x="807000" y="437036"/>
                </a:cubicBezTo>
                <a:cubicBezTo>
                  <a:pt x="807000" y="345948"/>
                  <a:pt x="760140" y="263501"/>
                  <a:pt x="681920" y="216337"/>
                </a:cubicBezTo>
                <a:cubicBezTo>
                  <a:pt x="641188" y="191494"/>
                  <a:pt x="595770" y="179253"/>
                  <a:pt x="548910" y="179253"/>
                </a:cubicBezTo>
                <a:close/>
                <a:moveTo>
                  <a:pt x="552019" y="130649"/>
                </a:moveTo>
                <a:cubicBezTo>
                  <a:pt x="606404" y="131189"/>
                  <a:pt x="659391" y="145950"/>
                  <a:pt x="707152" y="174933"/>
                </a:cubicBezTo>
                <a:cubicBezTo>
                  <a:pt x="751489" y="201575"/>
                  <a:pt x="788616" y="239739"/>
                  <a:pt x="814569" y="284382"/>
                </a:cubicBezTo>
                <a:cubicBezTo>
                  <a:pt x="841243" y="330826"/>
                  <a:pt x="855301" y="383391"/>
                  <a:pt x="855301" y="437036"/>
                </a:cubicBezTo>
                <a:cubicBezTo>
                  <a:pt x="855301" y="518043"/>
                  <a:pt x="823941" y="594009"/>
                  <a:pt x="767349" y="651974"/>
                </a:cubicBezTo>
                <a:cubicBezTo>
                  <a:pt x="730582" y="689058"/>
                  <a:pt x="710397" y="739102"/>
                  <a:pt x="710397" y="792387"/>
                </a:cubicBezTo>
                <a:cubicBezTo>
                  <a:pt x="710397" y="810748"/>
                  <a:pt x="701025" y="826950"/>
                  <a:pt x="686606" y="836311"/>
                </a:cubicBezTo>
                <a:lnTo>
                  <a:pt x="686606" y="917678"/>
                </a:lnTo>
                <a:cubicBezTo>
                  <a:pt x="686606" y="963042"/>
                  <a:pt x="649839" y="999765"/>
                  <a:pt x="604421" y="999765"/>
                </a:cubicBezTo>
                <a:lnTo>
                  <a:pt x="497725" y="999765"/>
                </a:lnTo>
                <a:cubicBezTo>
                  <a:pt x="452307" y="999765"/>
                  <a:pt x="415180" y="963042"/>
                  <a:pt x="415180" y="917678"/>
                </a:cubicBezTo>
                <a:lnTo>
                  <a:pt x="415180" y="838831"/>
                </a:lnTo>
                <a:cubicBezTo>
                  <a:pt x="398238" y="830550"/>
                  <a:pt x="386703" y="812908"/>
                  <a:pt x="386703" y="792387"/>
                </a:cubicBezTo>
                <a:cubicBezTo>
                  <a:pt x="386703" y="739102"/>
                  <a:pt x="366518" y="689058"/>
                  <a:pt x="329751" y="651974"/>
                </a:cubicBezTo>
                <a:cubicBezTo>
                  <a:pt x="284693" y="606250"/>
                  <a:pt x="255857" y="548645"/>
                  <a:pt x="245764" y="485640"/>
                </a:cubicBezTo>
                <a:cubicBezTo>
                  <a:pt x="234950" y="417954"/>
                  <a:pt x="247206" y="347028"/>
                  <a:pt x="281089" y="280422"/>
                </a:cubicBezTo>
                <a:cubicBezTo>
                  <a:pt x="305240" y="233618"/>
                  <a:pt x="342367" y="196175"/>
                  <a:pt x="388506" y="171693"/>
                </a:cubicBezTo>
                <a:cubicBezTo>
                  <a:pt x="441854" y="143790"/>
                  <a:pt x="497635" y="130109"/>
                  <a:pt x="552019" y="130649"/>
                </a:cubicBezTo>
                <a:close/>
                <a:moveTo>
                  <a:pt x="755759" y="35763"/>
                </a:moveTo>
                <a:cubicBezTo>
                  <a:pt x="761920" y="35763"/>
                  <a:pt x="768171" y="38187"/>
                  <a:pt x="772993" y="43037"/>
                </a:cubicBezTo>
                <a:cubicBezTo>
                  <a:pt x="782280" y="52376"/>
                  <a:pt x="782280" y="67463"/>
                  <a:pt x="772993" y="77162"/>
                </a:cubicBezTo>
                <a:lnTo>
                  <a:pt x="725844" y="124219"/>
                </a:lnTo>
                <a:cubicBezTo>
                  <a:pt x="721201" y="128889"/>
                  <a:pt x="715129" y="131404"/>
                  <a:pt x="709057" y="131404"/>
                </a:cubicBezTo>
                <a:cubicBezTo>
                  <a:pt x="702984" y="131404"/>
                  <a:pt x="696555" y="128889"/>
                  <a:pt x="691912" y="124219"/>
                </a:cubicBezTo>
                <a:cubicBezTo>
                  <a:pt x="682625" y="114880"/>
                  <a:pt x="682625" y="99433"/>
                  <a:pt x="691912" y="90094"/>
                </a:cubicBezTo>
                <a:lnTo>
                  <a:pt x="739060" y="43037"/>
                </a:lnTo>
                <a:cubicBezTo>
                  <a:pt x="743525" y="38187"/>
                  <a:pt x="749597" y="35763"/>
                  <a:pt x="755759" y="35763"/>
                </a:cubicBezTo>
                <a:close/>
                <a:moveTo>
                  <a:pt x="337725" y="35754"/>
                </a:moveTo>
                <a:cubicBezTo>
                  <a:pt x="343962" y="35754"/>
                  <a:pt x="350199" y="38170"/>
                  <a:pt x="354899" y="43001"/>
                </a:cubicBezTo>
                <a:lnTo>
                  <a:pt x="402626" y="90245"/>
                </a:lnTo>
                <a:cubicBezTo>
                  <a:pt x="412388" y="99551"/>
                  <a:pt x="412388" y="114941"/>
                  <a:pt x="402626" y="124247"/>
                </a:cubicBezTo>
                <a:cubicBezTo>
                  <a:pt x="397926" y="128899"/>
                  <a:pt x="391779" y="131405"/>
                  <a:pt x="385632" y="131405"/>
                </a:cubicBezTo>
                <a:cubicBezTo>
                  <a:pt x="379486" y="131405"/>
                  <a:pt x="373339" y="128899"/>
                  <a:pt x="368277" y="124247"/>
                </a:cubicBezTo>
                <a:lnTo>
                  <a:pt x="320551" y="76645"/>
                </a:lnTo>
                <a:cubicBezTo>
                  <a:pt x="311150" y="67339"/>
                  <a:pt x="311150" y="51949"/>
                  <a:pt x="320551" y="43001"/>
                </a:cubicBezTo>
                <a:cubicBezTo>
                  <a:pt x="325251" y="38170"/>
                  <a:pt x="331488" y="35754"/>
                  <a:pt x="337725" y="35754"/>
                </a:cubicBezTo>
                <a:close/>
                <a:moveTo>
                  <a:pt x="548481" y="0"/>
                </a:moveTo>
                <a:cubicBezTo>
                  <a:pt x="561869" y="0"/>
                  <a:pt x="572725" y="10417"/>
                  <a:pt x="572725" y="24067"/>
                </a:cubicBezTo>
                <a:lnTo>
                  <a:pt x="572725" y="73998"/>
                </a:lnTo>
                <a:cubicBezTo>
                  <a:pt x="572725" y="87289"/>
                  <a:pt x="561869" y="98066"/>
                  <a:pt x="548481" y="98066"/>
                </a:cubicBezTo>
                <a:cubicBezTo>
                  <a:pt x="535092" y="98066"/>
                  <a:pt x="523875" y="87289"/>
                  <a:pt x="523875" y="73998"/>
                </a:cubicBezTo>
                <a:lnTo>
                  <a:pt x="523875" y="24067"/>
                </a:lnTo>
                <a:cubicBezTo>
                  <a:pt x="523875" y="10417"/>
                  <a:pt x="535092" y="0"/>
                  <a:pt x="5484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F337481-C040-4AE1-978A-1215E4B8D8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223" y="2543859"/>
            <a:ext cx="885141" cy="8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4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C0C81CE-4C65-4DB4-B002-13ED9142141F}"/>
              </a:ext>
            </a:extLst>
          </p:cNvPr>
          <p:cNvSpPr/>
          <p:nvPr/>
        </p:nvSpPr>
        <p:spPr>
          <a:xfrm>
            <a:off x="6086259" y="5086850"/>
            <a:ext cx="5724468" cy="854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5736372E-EA1A-467A-8758-0759477F4DCA}"/>
              </a:ext>
            </a:extLst>
          </p:cNvPr>
          <p:cNvSpPr/>
          <p:nvPr/>
        </p:nvSpPr>
        <p:spPr>
          <a:xfrm>
            <a:off x="5396895" y="5077317"/>
            <a:ext cx="900000" cy="86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D42508-EBE4-484C-945B-4B4F7A5D8AC8}"/>
              </a:ext>
            </a:extLst>
          </p:cNvPr>
          <p:cNvGrpSpPr/>
          <p:nvPr/>
        </p:nvGrpSpPr>
        <p:grpSpPr>
          <a:xfrm>
            <a:off x="243848" y="2097450"/>
            <a:ext cx="5150277" cy="864000"/>
            <a:chOff x="510437" y="2339872"/>
            <a:chExt cx="4496150" cy="86400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D664828-58F8-455C-A211-0B9CC0DBDE6A}"/>
                </a:ext>
              </a:extLst>
            </p:cNvPr>
            <p:cNvSpPr/>
            <p:nvPr/>
          </p:nvSpPr>
          <p:spPr>
            <a:xfrm>
              <a:off x="1147960" y="2516800"/>
              <a:ext cx="3858627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Only 54% of employees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strongly agree that they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feel well</a:t>
              </a:r>
              <a:b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prepared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to do their job during this pandemic (Gallup, 2020).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E73812-4C44-40C5-80A8-4327E5C8F83E}"/>
                </a:ext>
              </a:extLst>
            </p:cNvPr>
            <p:cNvSpPr/>
            <p:nvPr/>
          </p:nvSpPr>
          <p:spPr>
            <a:xfrm>
              <a:off x="510437" y="2339872"/>
              <a:ext cx="785693" cy="86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28" name="Chart 31">
            <a:extLst>
              <a:ext uri="{FF2B5EF4-FFF2-40B4-BE49-F238E27FC236}">
                <a16:creationId xmlns:a16="http://schemas.microsoft.com/office/drawing/2014/main" id="{0AC7B47D-33A1-488B-B88C-D8A6AB339CE6}"/>
              </a:ext>
            </a:extLst>
          </p:cNvPr>
          <p:cNvGraphicFramePr>
            <a:graphicFrameLocks/>
          </p:cNvGraphicFramePr>
          <p:nvPr/>
        </p:nvGraphicFramePr>
        <p:xfrm>
          <a:off x="7085944" y="2804386"/>
          <a:ext cx="3780413" cy="188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334FAE97-30D5-4A92-A3ED-3B5BD86E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Engaged employees are crucial for the short- and long-term viability of the organization</a:t>
            </a:r>
            <a:endParaRPr lang="en-CA" dirty="0"/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DB3C7141-5A04-4755-9C70-A2BACE376E04}"/>
              </a:ext>
            </a:extLst>
          </p:cNvPr>
          <p:cNvGrpSpPr/>
          <p:nvPr/>
        </p:nvGrpSpPr>
        <p:grpSpPr>
          <a:xfrm>
            <a:off x="6518961" y="2612093"/>
            <a:ext cx="4181626" cy="2220215"/>
            <a:chOff x="3917893" y="1111471"/>
            <a:chExt cx="4181626" cy="2220215"/>
          </a:xfrm>
        </p:grpSpPr>
        <p:sp>
          <p:nvSpPr>
            <p:cNvPr id="22" name="TextBox 106">
              <a:extLst>
                <a:ext uri="{FF2B5EF4-FFF2-40B4-BE49-F238E27FC236}">
                  <a16:creationId xmlns:a16="http://schemas.microsoft.com/office/drawing/2014/main" id="{B847EF41-AA79-4EE9-B898-29D9C94C748C}"/>
                </a:ext>
              </a:extLst>
            </p:cNvPr>
            <p:cNvSpPr txBox="1"/>
            <p:nvPr/>
          </p:nvSpPr>
          <p:spPr>
            <a:xfrm>
              <a:off x="4837079" y="2780667"/>
              <a:ext cx="1448680" cy="276999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 Black" charset="0"/>
                  <a:cs typeface="Arial Black" charset="0"/>
                </a:rPr>
                <a:t>Underperforming</a:t>
              </a:r>
            </a:p>
          </p:txBody>
        </p:sp>
        <p:sp>
          <p:nvSpPr>
            <p:cNvPr id="23" name="TextBox 107">
              <a:extLst>
                <a:ext uri="{FF2B5EF4-FFF2-40B4-BE49-F238E27FC236}">
                  <a16:creationId xmlns:a16="http://schemas.microsoft.com/office/drawing/2014/main" id="{1F4328C8-0266-44F0-BACC-DEEE1973FE08}"/>
                </a:ext>
              </a:extLst>
            </p:cNvPr>
            <p:cNvSpPr txBox="1"/>
            <p:nvPr/>
          </p:nvSpPr>
          <p:spPr>
            <a:xfrm>
              <a:off x="7144746" y="2775977"/>
              <a:ext cx="954773" cy="276999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 Black" charset="0"/>
                  <a:cs typeface="Arial Black" charset="0"/>
                </a:rPr>
                <a:t>Exceeding</a:t>
              </a:r>
            </a:p>
          </p:txBody>
        </p:sp>
        <p:sp>
          <p:nvSpPr>
            <p:cNvPr id="24" name="TextBox 108">
              <a:extLst>
                <a:ext uri="{FF2B5EF4-FFF2-40B4-BE49-F238E27FC236}">
                  <a16:creationId xmlns:a16="http://schemas.microsoft.com/office/drawing/2014/main" id="{050C7436-ADAE-4656-A8C9-8CBFB72570BE}"/>
                </a:ext>
              </a:extLst>
            </p:cNvPr>
            <p:cNvSpPr txBox="1"/>
            <p:nvPr/>
          </p:nvSpPr>
          <p:spPr>
            <a:xfrm>
              <a:off x="5367962" y="3023909"/>
              <a:ext cx="2105970" cy="307777"/>
            </a:xfrm>
            <a:prstGeom prst="rect">
              <a:avLst/>
            </a:prstGeom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 Black" charset="0"/>
                  <a:cs typeface="Arial Black" charset="0"/>
                </a:rPr>
                <a:t>Organizational Performance</a:t>
              </a:r>
            </a:p>
          </p:txBody>
        </p:sp>
        <p:sp>
          <p:nvSpPr>
            <p:cNvPr id="25" name="TextBox 113">
              <a:extLst>
                <a:ext uri="{FF2B5EF4-FFF2-40B4-BE49-F238E27FC236}">
                  <a16:creationId xmlns:a16="http://schemas.microsoft.com/office/drawing/2014/main" id="{DF218F2A-8F57-4FDC-8406-E3E06CEA90D8}"/>
                </a:ext>
              </a:extLst>
            </p:cNvPr>
            <p:cNvSpPr txBox="1"/>
            <p:nvPr/>
          </p:nvSpPr>
          <p:spPr>
            <a:xfrm>
              <a:off x="3917893" y="1111471"/>
              <a:ext cx="615553" cy="1992991"/>
            </a:xfrm>
            <a:prstGeom prst="rect">
              <a:avLst/>
            </a:prstGeom>
            <a:ln>
              <a:noFill/>
            </a:ln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 Black" charset="0"/>
                  <a:cs typeface="Arial Black" charset="0"/>
                </a:rPr>
                <a:t>Organizations Expecting Increased Engagement</a:t>
              </a:r>
            </a:p>
          </p:txBody>
        </p:sp>
      </p:grpSp>
      <p:sp>
        <p:nvSpPr>
          <p:cNvPr id="26" name="TextBox 62">
            <a:extLst>
              <a:ext uri="{FF2B5EF4-FFF2-40B4-BE49-F238E27FC236}">
                <a16:creationId xmlns:a16="http://schemas.microsoft.com/office/drawing/2014/main" id="{D514345B-59E7-4206-9B28-1837C067670F}"/>
              </a:ext>
            </a:extLst>
          </p:cNvPr>
          <p:cNvSpPr txBox="1"/>
          <p:nvPr/>
        </p:nvSpPr>
        <p:spPr>
          <a:xfrm>
            <a:off x="7382457" y="4780018"/>
            <a:ext cx="2967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McLean &amp; Company, HR Trends 2019;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N=501</a:t>
            </a:r>
            <a:endParaRPr lang="en-CA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A108C4-42C6-49A6-8173-0D48E0480778}"/>
              </a:ext>
            </a:extLst>
          </p:cNvPr>
          <p:cNvCxnSpPr/>
          <p:nvPr/>
        </p:nvCxnSpPr>
        <p:spPr>
          <a:xfrm>
            <a:off x="7551901" y="4241499"/>
            <a:ext cx="26281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EE4A891-8A07-483D-998E-55A8F1C6159A}"/>
              </a:ext>
            </a:extLst>
          </p:cNvPr>
          <p:cNvSpPr/>
          <p:nvPr/>
        </p:nvSpPr>
        <p:spPr>
          <a:xfrm>
            <a:off x="1550262" y="5830751"/>
            <a:ext cx="36792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000" dirty="0"/>
              <a:t>Institute for Employment Studies, 2004; SSRN Electronic Journal, 2010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B2D6635-D487-49C2-A2D0-8C877EF48F43}"/>
              </a:ext>
            </a:extLst>
          </p:cNvPr>
          <p:cNvSpPr/>
          <p:nvPr/>
        </p:nvSpPr>
        <p:spPr>
          <a:xfrm>
            <a:off x="6316946" y="5111266"/>
            <a:ext cx="5438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During the 2008 recession, organizations with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engaged, enabled, and energized employees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experienced average annual operating margins of 27.4%.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89360EB-43F8-4404-9702-9E1FE9E33ED5}"/>
              </a:ext>
            </a:extLst>
          </p:cNvPr>
          <p:cNvGrpSpPr/>
          <p:nvPr/>
        </p:nvGrpSpPr>
        <p:grpSpPr>
          <a:xfrm>
            <a:off x="373769" y="1507513"/>
            <a:ext cx="11436958" cy="627061"/>
            <a:chOff x="1489138" y="1711234"/>
            <a:chExt cx="11436958" cy="62706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AA5A910-E547-47C8-A486-237F14190F14}"/>
                </a:ext>
              </a:extLst>
            </p:cNvPr>
            <p:cNvGrpSpPr/>
            <p:nvPr/>
          </p:nvGrpSpPr>
          <p:grpSpPr>
            <a:xfrm>
              <a:off x="1489138" y="1711234"/>
              <a:ext cx="5540042" cy="620001"/>
              <a:chOff x="1466887" y="1702472"/>
              <a:chExt cx="5540042" cy="62000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BA985A3-A6A2-46E5-893B-84E6EB44FBE7}"/>
                  </a:ext>
                </a:extLst>
              </p:cNvPr>
              <p:cNvSpPr/>
              <p:nvPr/>
            </p:nvSpPr>
            <p:spPr>
              <a:xfrm>
                <a:off x="1466887" y="1768768"/>
                <a:ext cx="5509195" cy="5537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Employee disengagement is a huge risk </a:t>
                </a:r>
              </a:p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during this pandemic …</a:t>
                </a:r>
                <a:endParaRPr lang="en-CA" sz="1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37E13EB8-53E1-4FE7-9EEB-36DC1AA6A97D}"/>
                  </a:ext>
                </a:extLst>
              </p:cNvPr>
              <p:cNvSpPr/>
              <p:nvPr/>
            </p:nvSpPr>
            <p:spPr>
              <a:xfrm flipH="1">
                <a:off x="6645188" y="1702472"/>
                <a:ext cx="361741" cy="6192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FD7D8D0-606A-4514-8BE0-5522F937FFA8}"/>
                </a:ext>
              </a:extLst>
            </p:cNvPr>
            <p:cNvGrpSpPr/>
            <p:nvPr/>
          </p:nvGrpSpPr>
          <p:grpSpPr>
            <a:xfrm rot="10800000">
              <a:off x="6955247" y="1761403"/>
              <a:ext cx="5970849" cy="576892"/>
              <a:chOff x="-1270753" y="1762785"/>
              <a:chExt cx="5970849" cy="576892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ADE6C3-9668-4D25-A75D-F8529AC0443B}"/>
                  </a:ext>
                </a:extLst>
              </p:cNvPr>
              <p:cNvSpPr/>
              <p:nvPr/>
            </p:nvSpPr>
            <p:spPr>
              <a:xfrm>
                <a:off x="-1270753" y="1768775"/>
                <a:ext cx="5966494" cy="54477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A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5" name="Right Triangle 44">
                <a:extLst>
                  <a:ext uri="{FF2B5EF4-FFF2-40B4-BE49-F238E27FC236}">
                    <a16:creationId xmlns:a16="http://schemas.microsoft.com/office/drawing/2014/main" id="{76D8F683-AED1-4357-BB5D-44E7D18D2389}"/>
                  </a:ext>
                </a:extLst>
              </p:cNvPr>
              <p:cNvSpPr/>
              <p:nvPr/>
            </p:nvSpPr>
            <p:spPr>
              <a:xfrm flipH="1">
                <a:off x="4338355" y="1762785"/>
                <a:ext cx="361741" cy="57689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896C0C-EB91-401F-A764-9BB301793E8C}"/>
                </a:ext>
              </a:extLst>
            </p:cNvPr>
            <p:cNvSpPr/>
            <p:nvPr/>
          </p:nvSpPr>
          <p:spPr>
            <a:xfrm>
              <a:off x="7352249" y="1834522"/>
              <a:ext cx="5432413" cy="422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… but employee engagement may determine how the organization recovers.</a:t>
              </a:r>
              <a:endParaRPr lang="en-CA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6D1322F9-13A9-44DD-BDDE-13F9D5E7AD1A}"/>
              </a:ext>
            </a:extLst>
          </p:cNvPr>
          <p:cNvSpPr/>
          <p:nvPr/>
        </p:nvSpPr>
        <p:spPr>
          <a:xfrm rot="10800000">
            <a:off x="8704412" y="2678854"/>
            <a:ext cx="364830" cy="17132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A86ABB-0B46-42D4-B991-2DB9E23F9392}"/>
              </a:ext>
            </a:extLst>
          </p:cNvPr>
          <p:cNvSpPr/>
          <p:nvPr/>
        </p:nvSpPr>
        <p:spPr>
          <a:xfrm>
            <a:off x="5829421" y="2120173"/>
            <a:ext cx="5961642" cy="509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Organizations with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high levels of engagement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expected to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exceed organizational performance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those with lower levels of engagement. 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C8FD630-326A-4BBA-9106-5BA73725B4C1}"/>
              </a:ext>
            </a:extLst>
          </p:cNvPr>
          <p:cNvSpPr/>
          <p:nvPr/>
        </p:nvSpPr>
        <p:spPr>
          <a:xfrm>
            <a:off x="1567321" y="3471064"/>
            <a:ext cx="3056744" cy="2273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absenteeism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being let go 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Decreased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morale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job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organizational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commitment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Decreased employee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engagement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speed of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 making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Decreased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productivity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182D64-4503-4672-B8CB-1373E8C3624F}"/>
              </a:ext>
            </a:extLst>
          </p:cNvPr>
          <p:cNvCxnSpPr/>
          <p:nvPr/>
        </p:nvCxnSpPr>
        <p:spPr>
          <a:xfrm flipV="1">
            <a:off x="1449877" y="3471064"/>
            <a:ext cx="0" cy="48178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1DC72F-A067-4E1A-AB4F-B88D85A34BB0}"/>
              </a:ext>
            </a:extLst>
          </p:cNvPr>
          <p:cNvCxnSpPr>
            <a:cxnSpLocks/>
          </p:cNvCxnSpPr>
          <p:nvPr/>
        </p:nvCxnSpPr>
        <p:spPr>
          <a:xfrm flipH="1">
            <a:off x="1449877" y="4123629"/>
            <a:ext cx="1474" cy="165600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177">
            <a:extLst>
              <a:ext uri="{FF2B5EF4-FFF2-40B4-BE49-F238E27FC236}">
                <a16:creationId xmlns:a16="http://schemas.microsoft.com/office/drawing/2014/main" id="{624479AA-FFA9-4AE1-8BB2-A8CCE9130060}"/>
              </a:ext>
            </a:extLst>
          </p:cNvPr>
          <p:cNvGrpSpPr>
            <a:grpSpLocks/>
          </p:cNvGrpSpPr>
          <p:nvPr/>
        </p:nvGrpSpPr>
        <p:grpSpPr bwMode="auto">
          <a:xfrm>
            <a:off x="5525359" y="5155595"/>
            <a:ext cx="719032" cy="719399"/>
            <a:chOff x="0" y="0"/>
            <a:chExt cx="4754693" cy="4757182"/>
          </a:xfrm>
        </p:grpSpPr>
        <p:grpSp>
          <p:nvGrpSpPr>
            <p:cNvPr id="36" name="Group 178">
              <a:extLst>
                <a:ext uri="{FF2B5EF4-FFF2-40B4-BE49-F238E27FC236}">
                  <a16:creationId xmlns:a16="http://schemas.microsoft.com/office/drawing/2014/main" id="{9C0536C4-8303-4660-8BAB-AFE0706551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754693" cy="4757182"/>
              <a:chOff x="0" y="0"/>
              <a:chExt cx="4754693" cy="4757182"/>
            </a:xfrm>
          </p:grpSpPr>
          <p:sp>
            <p:nvSpPr>
              <p:cNvPr id="42" name="AutoShape 179">
                <a:extLst>
                  <a:ext uri="{FF2B5EF4-FFF2-40B4-BE49-F238E27FC236}">
                    <a16:creationId xmlns:a16="http://schemas.microsoft.com/office/drawing/2014/main" id="{8675A41C-4007-48CA-850E-017E13AE3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781" y="0"/>
                <a:ext cx="229130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46" name="AutoShape 180">
                <a:extLst>
                  <a:ext uri="{FF2B5EF4-FFF2-40B4-BE49-F238E27FC236}">
                    <a16:creationId xmlns:a16="http://schemas.microsoft.com/office/drawing/2014/main" id="{06685884-A45D-438C-B630-CEDF34287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781" y="4246303"/>
                <a:ext cx="229130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47" name="AutoShape 181">
                <a:extLst>
                  <a:ext uri="{FF2B5EF4-FFF2-40B4-BE49-F238E27FC236}">
                    <a16:creationId xmlns:a16="http://schemas.microsoft.com/office/drawing/2014/main" id="{FDDE0AAD-4CA2-400D-BE42-427FBAB27D2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40873" y="2124060"/>
                <a:ext cx="229131" cy="51087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48" name="AutoShape 182">
                <a:extLst>
                  <a:ext uri="{FF2B5EF4-FFF2-40B4-BE49-F238E27FC236}">
                    <a16:creationId xmlns:a16="http://schemas.microsoft.com/office/drawing/2014/main" id="{E4D66FF8-70F7-47BA-B65D-FB93078922A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384688" y="2124060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49" name="AutoShape 183">
                <a:extLst>
                  <a:ext uri="{FF2B5EF4-FFF2-40B4-BE49-F238E27FC236}">
                    <a16:creationId xmlns:a16="http://schemas.microsoft.com/office/drawing/2014/main" id="{EE07F5DA-9041-4B00-A98E-63CD240B8438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761486" y="622765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52" name="AutoShape 184">
                <a:extLst>
                  <a:ext uri="{FF2B5EF4-FFF2-40B4-BE49-F238E27FC236}">
                    <a16:creationId xmlns:a16="http://schemas.microsoft.com/office/drawing/2014/main" id="{C3C65FF5-F92F-402E-AA4F-116627B27F6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3764076" y="3625355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53" name="AutoShape 185">
                <a:extLst>
                  <a:ext uri="{FF2B5EF4-FFF2-40B4-BE49-F238E27FC236}">
                    <a16:creationId xmlns:a16="http://schemas.microsoft.com/office/drawing/2014/main" id="{30F50D51-9518-4F25-BD69-F5B3782561EB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>
                <a:off x="763007" y="3625118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57" name="AutoShape 186">
                <a:extLst>
                  <a:ext uri="{FF2B5EF4-FFF2-40B4-BE49-F238E27FC236}">
                    <a16:creationId xmlns:a16="http://schemas.microsoft.com/office/drawing/2014/main" id="{FFDD84AE-BCE8-41AE-A696-FA60C3359419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>
                <a:off x="3763839" y="624287"/>
                <a:ext cx="229130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58" name="AutoShape 187">
                <a:extLst>
                  <a:ext uri="{FF2B5EF4-FFF2-40B4-BE49-F238E27FC236}">
                    <a16:creationId xmlns:a16="http://schemas.microsoft.com/office/drawing/2014/main" id="{FCD2110C-D3EF-410F-A311-0188451C8B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344492">
                <a:off x="3052231" y="141324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59" name="AutoShape 188">
                <a:extLst>
                  <a:ext uri="{FF2B5EF4-FFF2-40B4-BE49-F238E27FC236}">
                    <a16:creationId xmlns:a16="http://schemas.microsoft.com/office/drawing/2014/main" id="{AA8AFA2F-DE5F-46C0-BF67-F6908C14AD68}"/>
                  </a:ext>
                </a:extLst>
              </p:cNvPr>
              <p:cNvSpPr>
                <a:spLocks/>
              </p:cNvSpPr>
              <p:nvPr/>
            </p:nvSpPr>
            <p:spPr bwMode="auto">
              <a:xfrm rot="1344492">
                <a:off x="1453429" y="4086895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60" name="AutoShape 189">
                <a:extLst>
                  <a:ext uri="{FF2B5EF4-FFF2-40B4-BE49-F238E27FC236}">
                    <a16:creationId xmlns:a16="http://schemas.microsoft.com/office/drawing/2014/main" id="{716BD9BE-8A3A-4B7A-8AD6-66AF2BBE4DDD}"/>
                  </a:ext>
                </a:extLst>
              </p:cNvPr>
              <p:cNvSpPr>
                <a:spLocks/>
              </p:cNvSpPr>
              <p:nvPr/>
            </p:nvSpPr>
            <p:spPr bwMode="auto">
              <a:xfrm rot="6744492">
                <a:off x="290799" y="1325973"/>
                <a:ext cx="229130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61" name="AutoShape 190">
                <a:extLst>
                  <a:ext uri="{FF2B5EF4-FFF2-40B4-BE49-F238E27FC236}">
                    <a16:creationId xmlns:a16="http://schemas.microsoft.com/office/drawing/2014/main" id="{E1DD3728-CF2B-440F-9CF8-627085AE5479}"/>
                  </a:ext>
                </a:extLst>
              </p:cNvPr>
              <p:cNvSpPr>
                <a:spLocks/>
              </p:cNvSpPr>
              <p:nvPr/>
            </p:nvSpPr>
            <p:spPr bwMode="auto">
              <a:xfrm rot="6744492">
                <a:off x="4224121" y="2933776"/>
                <a:ext cx="229130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62" name="AutoShape 191">
                <a:extLst>
                  <a:ext uri="{FF2B5EF4-FFF2-40B4-BE49-F238E27FC236}">
                    <a16:creationId xmlns:a16="http://schemas.microsoft.com/office/drawing/2014/main" id="{AD9F6A17-9B02-433B-B5B5-A536C2F00123}"/>
                  </a:ext>
                </a:extLst>
              </p:cNvPr>
              <p:cNvSpPr>
                <a:spLocks/>
              </p:cNvSpPr>
              <p:nvPr/>
            </p:nvSpPr>
            <p:spPr bwMode="auto">
              <a:xfrm rot="20234773">
                <a:off x="1441606" y="166141"/>
                <a:ext cx="229131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63" name="AutoShape 192">
                <a:extLst>
                  <a:ext uri="{FF2B5EF4-FFF2-40B4-BE49-F238E27FC236}">
                    <a16:creationId xmlns:a16="http://schemas.microsoft.com/office/drawing/2014/main" id="{5EDBE68F-049E-4C9B-8A61-5EF1D9A5155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234773">
                <a:off x="3083955" y="4081978"/>
                <a:ext cx="229131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64" name="AutoShape 193">
                <a:extLst>
                  <a:ext uri="{FF2B5EF4-FFF2-40B4-BE49-F238E27FC236}">
                    <a16:creationId xmlns:a16="http://schemas.microsoft.com/office/drawing/2014/main" id="{B688BEA6-9C45-4300-A7B9-8385DA32FEFE}"/>
                  </a:ext>
                </a:extLst>
              </p:cNvPr>
              <p:cNvSpPr>
                <a:spLocks/>
              </p:cNvSpPr>
              <p:nvPr/>
            </p:nvSpPr>
            <p:spPr bwMode="auto">
              <a:xfrm rot="4034773">
                <a:off x="306361" y="2945591"/>
                <a:ext cx="229131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65" name="AutoShape 194">
                <a:extLst>
                  <a:ext uri="{FF2B5EF4-FFF2-40B4-BE49-F238E27FC236}">
                    <a16:creationId xmlns:a16="http://schemas.microsoft.com/office/drawing/2014/main" id="{45CE878B-09B7-4492-9AAA-75EECC4F1144}"/>
                  </a:ext>
                </a:extLst>
              </p:cNvPr>
              <p:cNvSpPr>
                <a:spLocks/>
              </p:cNvSpPr>
              <p:nvPr/>
            </p:nvSpPr>
            <p:spPr bwMode="auto">
              <a:xfrm rot="4034773">
                <a:off x="4229854" y="1314153"/>
                <a:ext cx="229130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66" name="AutoShape 195">
                <a:extLst>
                  <a:ext uri="{FF2B5EF4-FFF2-40B4-BE49-F238E27FC236}">
                    <a16:creationId xmlns:a16="http://schemas.microsoft.com/office/drawing/2014/main" id="{356B35CC-E562-4901-9C6E-C035A6BAB2E0}"/>
                  </a:ext>
                </a:extLst>
              </p:cNvPr>
              <p:cNvSpPr>
                <a:spLocks/>
              </p:cNvSpPr>
              <p:nvPr/>
            </p:nvSpPr>
            <p:spPr bwMode="auto">
              <a:xfrm rot="643687">
                <a:off x="2658185" y="37127"/>
                <a:ext cx="229130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67" name="AutoShape 196">
                <a:extLst>
                  <a:ext uri="{FF2B5EF4-FFF2-40B4-BE49-F238E27FC236}">
                    <a16:creationId xmlns:a16="http://schemas.microsoft.com/office/drawing/2014/main" id="{9F81465B-B0A5-4B71-8011-2ECFB8D37CF4}"/>
                  </a:ext>
                </a:extLst>
              </p:cNvPr>
              <p:cNvSpPr>
                <a:spLocks/>
              </p:cNvSpPr>
              <p:nvPr/>
            </p:nvSpPr>
            <p:spPr bwMode="auto">
              <a:xfrm rot="643687">
                <a:off x="1867741" y="4209212"/>
                <a:ext cx="229130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68" name="AutoShape 197">
                <a:extLst>
                  <a:ext uri="{FF2B5EF4-FFF2-40B4-BE49-F238E27FC236}">
                    <a16:creationId xmlns:a16="http://schemas.microsoft.com/office/drawing/2014/main" id="{9AF320F3-8828-4DAA-91CB-5E8965DCB654}"/>
                  </a:ext>
                </a:extLst>
              </p:cNvPr>
              <p:cNvSpPr>
                <a:spLocks/>
              </p:cNvSpPr>
              <p:nvPr/>
            </p:nvSpPr>
            <p:spPr bwMode="auto">
              <a:xfrm rot="6043687">
                <a:off x="177973" y="1729071"/>
                <a:ext cx="229131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69" name="AutoShape 198">
                <a:extLst>
                  <a:ext uri="{FF2B5EF4-FFF2-40B4-BE49-F238E27FC236}">
                    <a16:creationId xmlns:a16="http://schemas.microsoft.com/office/drawing/2014/main" id="{5FFD9A67-6FA1-412A-B66F-C1240DDFE5F5}"/>
                  </a:ext>
                </a:extLst>
              </p:cNvPr>
              <p:cNvSpPr>
                <a:spLocks/>
              </p:cNvSpPr>
              <p:nvPr/>
            </p:nvSpPr>
            <p:spPr bwMode="auto">
              <a:xfrm rot="6043687">
                <a:off x="4347612" y="2519053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70" name="AutoShape 199">
                <a:extLst>
                  <a:ext uri="{FF2B5EF4-FFF2-40B4-BE49-F238E27FC236}">
                    <a16:creationId xmlns:a16="http://schemas.microsoft.com/office/drawing/2014/main" id="{16BF75C4-3785-4D71-9DC9-707AE5BEC180}"/>
                  </a:ext>
                </a:extLst>
              </p:cNvPr>
              <p:cNvSpPr>
                <a:spLocks/>
              </p:cNvSpPr>
              <p:nvPr/>
            </p:nvSpPr>
            <p:spPr bwMode="auto">
              <a:xfrm rot="19574791">
                <a:off x="1083114" y="358795"/>
                <a:ext cx="229131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71" name="AutoShape 200">
                <a:extLst>
                  <a:ext uri="{FF2B5EF4-FFF2-40B4-BE49-F238E27FC236}">
                    <a16:creationId xmlns:a16="http://schemas.microsoft.com/office/drawing/2014/main" id="{DB8C55CB-F6F2-465C-B5B4-ADD07774CF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9574791">
                <a:off x="3442448" y="3889324"/>
                <a:ext cx="229130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72" name="AutoShape 201">
                <a:extLst>
                  <a:ext uri="{FF2B5EF4-FFF2-40B4-BE49-F238E27FC236}">
                    <a16:creationId xmlns:a16="http://schemas.microsoft.com/office/drawing/2014/main" id="{13469264-357E-45E9-A0E0-C9059F9B0C0F}"/>
                  </a:ext>
                </a:extLst>
              </p:cNvPr>
              <p:cNvSpPr>
                <a:spLocks/>
              </p:cNvSpPr>
              <p:nvPr/>
            </p:nvSpPr>
            <p:spPr bwMode="auto">
              <a:xfrm rot="3374791">
                <a:off x="499055" y="3303792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73" name="AutoShape 202">
                <a:extLst>
                  <a:ext uri="{FF2B5EF4-FFF2-40B4-BE49-F238E27FC236}">
                    <a16:creationId xmlns:a16="http://schemas.microsoft.com/office/drawing/2014/main" id="{C0E1D924-46C1-458C-BA05-BE64C421BD94}"/>
                  </a:ext>
                </a:extLst>
              </p:cNvPr>
              <p:cNvSpPr>
                <a:spLocks/>
              </p:cNvSpPr>
              <p:nvPr/>
            </p:nvSpPr>
            <p:spPr bwMode="auto">
              <a:xfrm rot="3374791">
                <a:off x="4027514" y="945840"/>
                <a:ext cx="229131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74" name="AutoShape 203">
                <a:extLst>
                  <a:ext uri="{FF2B5EF4-FFF2-40B4-BE49-F238E27FC236}">
                    <a16:creationId xmlns:a16="http://schemas.microsoft.com/office/drawing/2014/main" id="{97C33737-E2E3-46B0-BACB-650382286753}"/>
                  </a:ext>
                </a:extLst>
              </p:cNvPr>
              <p:cNvSpPr>
                <a:spLocks/>
              </p:cNvSpPr>
              <p:nvPr/>
            </p:nvSpPr>
            <p:spPr bwMode="auto">
              <a:xfrm rot="2040991">
                <a:off x="3450540" y="364230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75" name="AutoShape 204">
                <a:extLst>
                  <a:ext uri="{FF2B5EF4-FFF2-40B4-BE49-F238E27FC236}">
                    <a16:creationId xmlns:a16="http://schemas.microsoft.com/office/drawing/2014/main" id="{8E36875D-55C9-431B-A73F-B0A1610027FC}"/>
                  </a:ext>
                </a:extLst>
              </p:cNvPr>
              <p:cNvSpPr>
                <a:spLocks/>
              </p:cNvSpPr>
              <p:nvPr/>
            </p:nvSpPr>
            <p:spPr bwMode="auto">
              <a:xfrm rot="2040991">
                <a:off x="1075023" y="3883890"/>
                <a:ext cx="229130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76" name="AutoShape 205">
                <a:extLst>
                  <a:ext uri="{FF2B5EF4-FFF2-40B4-BE49-F238E27FC236}">
                    <a16:creationId xmlns:a16="http://schemas.microsoft.com/office/drawing/2014/main" id="{CC34B29C-4FB6-4840-A7CF-290A596F9BD9}"/>
                  </a:ext>
                </a:extLst>
              </p:cNvPr>
              <p:cNvSpPr>
                <a:spLocks/>
              </p:cNvSpPr>
              <p:nvPr/>
            </p:nvSpPr>
            <p:spPr bwMode="auto">
              <a:xfrm rot="7440992">
                <a:off x="493524" y="947699"/>
                <a:ext cx="229130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77" name="AutoShape 206">
                <a:extLst>
                  <a:ext uri="{FF2B5EF4-FFF2-40B4-BE49-F238E27FC236}">
                    <a16:creationId xmlns:a16="http://schemas.microsoft.com/office/drawing/2014/main" id="{4AEF4579-15A7-4B3C-ABB8-CA8EE7EEC1E0}"/>
                  </a:ext>
                </a:extLst>
              </p:cNvPr>
              <p:cNvSpPr>
                <a:spLocks/>
              </p:cNvSpPr>
              <p:nvPr/>
            </p:nvSpPr>
            <p:spPr bwMode="auto">
              <a:xfrm rot="7440992">
                <a:off x="4021071" y="3311876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78" name="AutoShape 207">
                <a:extLst>
                  <a:ext uri="{FF2B5EF4-FFF2-40B4-BE49-F238E27FC236}">
                    <a16:creationId xmlns:a16="http://schemas.microsoft.com/office/drawing/2014/main" id="{3E582F15-730E-44D6-8CDC-B182EDD1599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26580">
                <a:off x="1849532" y="41514"/>
                <a:ext cx="229131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79" name="AutoShape 208">
                <a:extLst>
                  <a:ext uri="{FF2B5EF4-FFF2-40B4-BE49-F238E27FC236}">
                    <a16:creationId xmlns:a16="http://schemas.microsoft.com/office/drawing/2014/main" id="{1A732C54-50B5-4B1C-8D69-61C831A70E0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26580">
                <a:off x="2676030" y="4206606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80" name="AutoShape 209">
                <a:extLst>
                  <a:ext uri="{FF2B5EF4-FFF2-40B4-BE49-F238E27FC236}">
                    <a16:creationId xmlns:a16="http://schemas.microsoft.com/office/drawing/2014/main" id="{C9CA2726-BC91-436E-BEBA-35EB9FFF9E5B}"/>
                  </a:ext>
                </a:extLst>
              </p:cNvPr>
              <p:cNvSpPr>
                <a:spLocks/>
              </p:cNvSpPr>
              <p:nvPr/>
            </p:nvSpPr>
            <p:spPr bwMode="auto">
              <a:xfrm rot="4726580">
                <a:off x="181632" y="2537958"/>
                <a:ext cx="229130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81" name="AutoShape 210">
                <a:extLst>
                  <a:ext uri="{FF2B5EF4-FFF2-40B4-BE49-F238E27FC236}">
                    <a16:creationId xmlns:a16="http://schemas.microsoft.com/office/drawing/2014/main" id="{CF6BDCF6-5003-442F-BA04-87F42A51DC7C}"/>
                  </a:ext>
                </a:extLst>
              </p:cNvPr>
              <p:cNvSpPr>
                <a:spLocks/>
              </p:cNvSpPr>
              <p:nvPr/>
            </p:nvSpPr>
            <p:spPr bwMode="auto">
              <a:xfrm rot="4726580">
                <a:off x="4344285" y="1711943"/>
                <a:ext cx="229131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41" name="Text Box 211">
              <a:extLst>
                <a:ext uri="{FF2B5EF4-FFF2-40B4-BE49-F238E27FC236}">
                  <a16:creationId xmlns:a16="http://schemas.microsoft.com/office/drawing/2014/main" id="{E0898917-ABB1-4669-829B-32CF85EBE6F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0265" y="1215126"/>
              <a:ext cx="3487918" cy="2306602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ctr"/>
              <a:r>
                <a:rPr lang="en-US" alt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  <a:sym typeface="Arial" panose="020B0604020202020204" pitchFamily="34" charset="0"/>
                </a:rPr>
                <a:t>27%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67E6C51E-F92B-47FB-A256-991459300201}"/>
              </a:ext>
            </a:extLst>
          </p:cNvPr>
          <p:cNvSpPr/>
          <p:nvPr/>
        </p:nvSpPr>
        <p:spPr>
          <a:xfrm>
            <a:off x="6944441" y="5631589"/>
            <a:ext cx="5596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than organizations with low engagement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(The Culture Works, 2019). 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D7D573E-AE51-4F9F-8890-E2993BCD4749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6468815" y="5615006"/>
            <a:ext cx="227439" cy="164450"/>
          </a:xfrm>
          <a:prstGeom prst="bentConnector3">
            <a:avLst>
              <a:gd name="adj1" fmla="val 4552"/>
            </a:avLst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211">
            <a:extLst>
              <a:ext uri="{FF2B5EF4-FFF2-40B4-BE49-F238E27FC236}">
                <a16:creationId xmlns:a16="http://schemas.microsoft.com/office/drawing/2014/main" id="{226E8E03-4B8C-4A9A-994B-E2B4D604449E}"/>
              </a:ext>
            </a:extLst>
          </p:cNvPr>
          <p:cNvSpPr txBox="1">
            <a:spLocks/>
          </p:cNvSpPr>
          <p:nvPr/>
        </p:nvSpPr>
        <p:spPr bwMode="auto">
          <a:xfrm>
            <a:off x="6696254" y="5605049"/>
            <a:ext cx="353015" cy="34881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400" tIns="50800" rIns="50800" bIns="50800" anchor="ctr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3x</a:t>
            </a:r>
          </a:p>
        </p:txBody>
      </p:sp>
      <p:grpSp>
        <p:nvGrpSpPr>
          <p:cNvPr id="86" name="Group 177">
            <a:extLst>
              <a:ext uri="{FF2B5EF4-FFF2-40B4-BE49-F238E27FC236}">
                <a16:creationId xmlns:a16="http://schemas.microsoft.com/office/drawing/2014/main" id="{C54617D8-3FFE-4A68-A49B-0003FE803CFE}"/>
              </a:ext>
            </a:extLst>
          </p:cNvPr>
          <p:cNvGrpSpPr>
            <a:grpSpLocks/>
          </p:cNvGrpSpPr>
          <p:nvPr/>
        </p:nvGrpSpPr>
        <p:grpSpPr bwMode="auto">
          <a:xfrm>
            <a:off x="390418" y="2175414"/>
            <a:ext cx="719032" cy="719399"/>
            <a:chOff x="0" y="0"/>
            <a:chExt cx="4754693" cy="4757182"/>
          </a:xfrm>
        </p:grpSpPr>
        <p:grpSp>
          <p:nvGrpSpPr>
            <p:cNvPr id="87" name="Group 178">
              <a:extLst>
                <a:ext uri="{FF2B5EF4-FFF2-40B4-BE49-F238E27FC236}">
                  <a16:creationId xmlns:a16="http://schemas.microsoft.com/office/drawing/2014/main" id="{5877E4D5-100E-42B5-8816-23551AC823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754693" cy="4757182"/>
              <a:chOff x="0" y="0"/>
              <a:chExt cx="4754693" cy="4757182"/>
            </a:xfrm>
          </p:grpSpPr>
          <p:sp>
            <p:nvSpPr>
              <p:cNvPr id="89" name="AutoShape 179">
                <a:extLst>
                  <a:ext uri="{FF2B5EF4-FFF2-40B4-BE49-F238E27FC236}">
                    <a16:creationId xmlns:a16="http://schemas.microsoft.com/office/drawing/2014/main" id="{756EEAF0-1ED1-4214-9792-7048DC866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781" y="0"/>
                <a:ext cx="229130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90" name="AutoShape 180">
                <a:extLst>
                  <a:ext uri="{FF2B5EF4-FFF2-40B4-BE49-F238E27FC236}">
                    <a16:creationId xmlns:a16="http://schemas.microsoft.com/office/drawing/2014/main" id="{B3FD4AAA-E8B0-48D6-AC81-C9EEFEE5B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781" y="4246303"/>
                <a:ext cx="229130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91" name="AutoShape 181">
                <a:extLst>
                  <a:ext uri="{FF2B5EF4-FFF2-40B4-BE49-F238E27FC236}">
                    <a16:creationId xmlns:a16="http://schemas.microsoft.com/office/drawing/2014/main" id="{0FC85CE2-0A48-4B36-9E16-395DD52B707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40873" y="2124060"/>
                <a:ext cx="229131" cy="51087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92" name="AutoShape 182">
                <a:extLst>
                  <a:ext uri="{FF2B5EF4-FFF2-40B4-BE49-F238E27FC236}">
                    <a16:creationId xmlns:a16="http://schemas.microsoft.com/office/drawing/2014/main" id="{59CA0B3E-2EC2-468F-8CE5-5774B031DCA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384688" y="2124060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93" name="AutoShape 183">
                <a:extLst>
                  <a:ext uri="{FF2B5EF4-FFF2-40B4-BE49-F238E27FC236}">
                    <a16:creationId xmlns:a16="http://schemas.microsoft.com/office/drawing/2014/main" id="{43F22E4B-76AB-4326-94FA-B878AEC33DB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761486" y="622765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94" name="AutoShape 184">
                <a:extLst>
                  <a:ext uri="{FF2B5EF4-FFF2-40B4-BE49-F238E27FC236}">
                    <a16:creationId xmlns:a16="http://schemas.microsoft.com/office/drawing/2014/main" id="{B120BC25-184F-4AA8-B672-6179AEB6857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3764076" y="3625355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95" name="AutoShape 185">
                <a:extLst>
                  <a:ext uri="{FF2B5EF4-FFF2-40B4-BE49-F238E27FC236}">
                    <a16:creationId xmlns:a16="http://schemas.microsoft.com/office/drawing/2014/main" id="{076A8A62-939B-4DB4-9F5E-2776172F05E1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>
                <a:off x="763007" y="3625118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96" name="AutoShape 186">
                <a:extLst>
                  <a:ext uri="{FF2B5EF4-FFF2-40B4-BE49-F238E27FC236}">
                    <a16:creationId xmlns:a16="http://schemas.microsoft.com/office/drawing/2014/main" id="{364F8C49-DE40-4C13-BEFF-DA7A79C1288E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>
                <a:off x="3763839" y="624287"/>
                <a:ext cx="229130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97" name="AutoShape 187">
                <a:extLst>
                  <a:ext uri="{FF2B5EF4-FFF2-40B4-BE49-F238E27FC236}">
                    <a16:creationId xmlns:a16="http://schemas.microsoft.com/office/drawing/2014/main" id="{606354E7-9D4C-4D3B-A33C-AB0F0BD534DF}"/>
                  </a:ext>
                </a:extLst>
              </p:cNvPr>
              <p:cNvSpPr>
                <a:spLocks/>
              </p:cNvSpPr>
              <p:nvPr/>
            </p:nvSpPr>
            <p:spPr bwMode="auto">
              <a:xfrm rot="1344492">
                <a:off x="3052231" y="141324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98" name="AutoShape 188">
                <a:extLst>
                  <a:ext uri="{FF2B5EF4-FFF2-40B4-BE49-F238E27FC236}">
                    <a16:creationId xmlns:a16="http://schemas.microsoft.com/office/drawing/2014/main" id="{7292A31C-C5D4-49E5-ACB6-47182D059BDE}"/>
                  </a:ext>
                </a:extLst>
              </p:cNvPr>
              <p:cNvSpPr>
                <a:spLocks/>
              </p:cNvSpPr>
              <p:nvPr/>
            </p:nvSpPr>
            <p:spPr bwMode="auto">
              <a:xfrm rot="1344492">
                <a:off x="1453429" y="4086895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99" name="AutoShape 189">
                <a:extLst>
                  <a:ext uri="{FF2B5EF4-FFF2-40B4-BE49-F238E27FC236}">
                    <a16:creationId xmlns:a16="http://schemas.microsoft.com/office/drawing/2014/main" id="{BE14B2F4-0ED2-40CC-A91D-224E805165AE}"/>
                  </a:ext>
                </a:extLst>
              </p:cNvPr>
              <p:cNvSpPr>
                <a:spLocks/>
              </p:cNvSpPr>
              <p:nvPr/>
            </p:nvSpPr>
            <p:spPr bwMode="auto">
              <a:xfrm rot="6744492">
                <a:off x="290799" y="1325973"/>
                <a:ext cx="229130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00" name="AutoShape 190">
                <a:extLst>
                  <a:ext uri="{FF2B5EF4-FFF2-40B4-BE49-F238E27FC236}">
                    <a16:creationId xmlns:a16="http://schemas.microsoft.com/office/drawing/2014/main" id="{77365D37-11EA-435A-BA27-C1F40A1C98FE}"/>
                  </a:ext>
                </a:extLst>
              </p:cNvPr>
              <p:cNvSpPr>
                <a:spLocks/>
              </p:cNvSpPr>
              <p:nvPr/>
            </p:nvSpPr>
            <p:spPr bwMode="auto">
              <a:xfrm rot="6744492">
                <a:off x="4224121" y="2933776"/>
                <a:ext cx="229130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01" name="AutoShape 191">
                <a:extLst>
                  <a:ext uri="{FF2B5EF4-FFF2-40B4-BE49-F238E27FC236}">
                    <a16:creationId xmlns:a16="http://schemas.microsoft.com/office/drawing/2014/main" id="{3B1AD518-923E-439A-9EF3-4B2F8F3F18E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234773">
                <a:off x="1441606" y="166141"/>
                <a:ext cx="229131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02" name="AutoShape 192">
                <a:extLst>
                  <a:ext uri="{FF2B5EF4-FFF2-40B4-BE49-F238E27FC236}">
                    <a16:creationId xmlns:a16="http://schemas.microsoft.com/office/drawing/2014/main" id="{64DDC0DF-7EF2-4EE7-8B71-1A4799BD292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234773">
                <a:off x="3083955" y="4081978"/>
                <a:ext cx="229131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03" name="AutoShape 193">
                <a:extLst>
                  <a:ext uri="{FF2B5EF4-FFF2-40B4-BE49-F238E27FC236}">
                    <a16:creationId xmlns:a16="http://schemas.microsoft.com/office/drawing/2014/main" id="{5349AA5F-FAAB-4344-8133-EB1E901D04FD}"/>
                  </a:ext>
                </a:extLst>
              </p:cNvPr>
              <p:cNvSpPr>
                <a:spLocks/>
              </p:cNvSpPr>
              <p:nvPr/>
            </p:nvSpPr>
            <p:spPr bwMode="auto">
              <a:xfrm rot="4034773">
                <a:off x="306361" y="2945591"/>
                <a:ext cx="229131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04" name="AutoShape 194">
                <a:extLst>
                  <a:ext uri="{FF2B5EF4-FFF2-40B4-BE49-F238E27FC236}">
                    <a16:creationId xmlns:a16="http://schemas.microsoft.com/office/drawing/2014/main" id="{A256271D-1342-4EF2-B0B3-1DA61BA64693}"/>
                  </a:ext>
                </a:extLst>
              </p:cNvPr>
              <p:cNvSpPr>
                <a:spLocks/>
              </p:cNvSpPr>
              <p:nvPr/>
            </p:nvSpPr>
            <p:spPr bwMode="auto">
              <a:xfrm rot="4034773">
                <a:off x="4229854" y="1314153"/>
                <a:ext cx="229130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05" name="AutoShape 195">
                <a:extLst>
                  <a:ext uri="{FF2B5EF4-FFF2-40B4-BE49-F238E27FC236}">
                    <a16:creationId xmlns:a16="http://schemas.microsoft.com/office/drawing/2014/main" id="{F720BA53-6494-4809-A676-D0EC40064ADE}"/>
                  </a:ext>
                </a:extLst>
              </p:cNvPr>
              <p:cNvSpPr>
                <a:spLocks/>
              </p:cNvSpPr>
              <p:nvPr/>
            </p:nvSpPr>
            <p:spPr bwMode="auto">
              <a:xfrm rot="643687">
                <a:off x="2658185" y="37127"/>
                <a:ext cx="229130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06" name="AutoShape 196">
                <a:extLst>
                  <a:ext uri="{FF2B5EF4-FFF2-40B4-BE49-F238E27FC236}">
                    <a16:creationId xmlns:a16="http://schemas.microsoft.com/office/drawing/2014/main" id="{549551E6-C650-4EF1-AF96-14C89E25E058}"/>
                  </a:ext>
                </a:extLst>
              </p:cNvPr>
              <p:cNvSpPr>
                <a:spLocks/>
              </p:cNvSpPr>
              <p:nvPr/>
            </p:nvSpPr>
            <p:spPr bwMode="auto">
              <a:xfrm rot="643687">
                <a:off x="1867741" y="4209212"/>
                <a:ext cx="229130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07" name="AutoShape 197">
                <a:extLst>
                  <a:ext uri="{FF2B5EF4-FFF2-40B4-BE49-F238E27FC236}">
                    <a16:creationId xmlns:a16="http://schemas.microsoft.com/office/drawing/2014/main" id="{B78FE2E3-9768-45C9-A96B-05EF19FD144A}"/>
                  </a:ext>
                </a:extLst>
              </p:cNvPr>
              <p:cNvSpPr>
                <a:spLocks/>
              </p:cNvSpPr>
              <p:nvPr/>
            </p:nvSpPr>
            <p:spPr bwMode="auto">
              <a:xfrm rot="6043687">
                <a:off x="177973" y="1729071"/>
                <a:ext cx="229131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08" name="AutoShape 198">
                <a:extLst>
                  <a:ext uri="{FF2B5EF4-FFF2-40B4-BE49-F238E27FC236}">
                    <a16:creationId xmlns:a16="http://schemas.microsoft.com/office/drawing/2014/main" id="{9853CE9B-3C72-46F5-AC5E-530BED29F30E}"/>
                  </a:ext>
                </a:extLst>
              </p:cNvPr>
              <p:cNvSpPr>
                <a:spLocks/>
              </p:cNvSpPr>
              <p:nvPr/>
            </p:nvSpPr>
            <p:spPr bwMode="auto">
              <a:xfrm rot="6043687">
                <a:off x="4347612" y="2519053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09" name="AutoShape 199">
                <a:extLst>
                  <a:ext uri="{FF2B5EF4-FFF2-40B4-BE49-F238E27FC236}">
                    <a16:creationId xmlns:a16="http://schemas.microsoft.com/office/drawing/2014/main" id="{8C5B46C9-7FEE-4CA3-88BB-C0E86CCBA588}"/>
                  </a:ext>
                </a:extLst>
              </p:cNvPr>
              <p:cNvSpPr>
                <a:spLocks/>
              </p:cNvSpPr>
              <p:nvPr/>
            </p:nvSpPr>
            <p:spPr bwMode="auto">
              <a:xfrm rot="19574791">
                <a:off x="1083114" y="358795"/>
                <a:ext cx="229131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10" name="AutoShape 200">
                <a:extLst>
                  <a:ext uri="{FF2B5EF4-FFF2-40B4-BE49-F238E27FC236}">
                    <a16:creationId xmlns:a16="http://schemas.microsoft.com/office/drawing/2014/main" id="{63D0CC33-3EF4-4C0E-B381-12D310AA16E6}"/>
                  </a:ext>
                </a:extLst>
              </p:cNvPr>
              <p:cNvSpPr>
                <a:spLocks/>
              </p:cNvSpPr>
              <p:nvPr/>
            </p:nvSpPr>
            <p:spPr bwMode="auto">
              <a:xfrm rot="19574791">
                <a:off x="3442448" y="3889324"/>
                <a:ext cx="229130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11" name="AutoShape 201">
                <a:extLst>
                  <a:ext uri="{FF2B5EF4-FFF2-40B4-BE49-F238E27FC236}">
                    <a16:creationId xmlns:a16="http://schemas.microsoft.com/office/drawing/2014/main" id="{666747C6-A83C-4C5A-B58F-340660C07158}"/>
                  </a:ext>
                </a:extLst>
              </p:cNvPr>
              <p:cNvSpPr>
                <a:spLocks/>
              </p:cNvSpPr>
              <p:nvPr/>
            </p:nvSpPr>
            <p:spPr bwMode="auto">
              <a:xfrm rot="3374791">
                <a:off x="499055" y="3303792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12" name="AutoShape 202">
                <a:extLst>
                  <a:ext uri="{FF2B5EF4-FFF2-40B4-BE49-F238E27FC236}">
                    <a16:creationId xmlns:a16="http://schemas.microsoft.com/office/drawing/2014/main" id="{636BD09E-B0A1-4169-A4DB-32CEA93190DD}"/>
                  </a:ext>
                </a:extLst>
              </p:cNvPr>
              <p:cNvSpPr>
                <a:spLocks/>
              </p:cNvSpPr>
              <p:nvPr/>
            </p:nvSpPr>
            <p:spPr bwMode="auto">
              <a:xfrm rot="3374791">
                <a:off x="4027514" y="945840"/>
                <a:ext cx="229131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13" name="AutoShape 203">
                <a:extLst>
                  <a:ext uri="{FF2B5EF4-FFF2-40B4-BE49-F238E27FC236}">
                    <a16:creationId xmlns:a16="http://schemas.microsoft.com/office/drawing/2014/main" id="{3D8A2C73-AFED-4036-943B-FA23AB4181A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40991">
                <a:off x="3450540" y="364230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14" name="AutoShape 204">
                <a:extLst>
                  <a:ext uri="{FF2B5EF4-FFF2-40B4-BE49-F238E27FC236}">
                    <a16:creationId xmlns:a16="http://schemas.microsoft.com/office/drawing/2014/main" id="{F925357B-09C9-4E54-A3BB-32C7A9911D2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40991">
                <a:off x="1075023" y="3883890"/>
                <a:ext cx="229130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15" name="AutoShape 205">
                <a:extLst>
                  <a:ext uri="{FF2B5EF4-FFF2-40B4-BE49-F238E27FC236}">
                    <a16:creationId xmlns:a16="http://schemas.microsoft.com/office/drawing/2014/main" id="{A62399FD-A182-4B32-950E-C7714A6E4F8C}"/>
                  </a:ext>
                </a:extLst>
              </p:cNvPr>
              <p:cNvSpPr>
                <a:spLocks/>
              </p:cNvSpPr>
              <p:nvPr/>
            </p:nvSpPr>
            <p:spPr bwMode="auto">
              <a:xfrm rot="7440992">
                <a:off x="493524" y="947699"/>
                <a:ext cx="229130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16" name="AutoShape 206">
                <a:extLst>
                  <a:ext uri="{FF2B5EF4-FFF2-40B4-BE49-F238E27FC236}">
                    <a16:creationId xmlns:a16="http://schemas.microsoft.com/office/drawing/2014/main" id="{10207B2B-4DAA-47FA-BFAD-FF15E26F2DAB}"/>
                  </a:ext>
                </a:extLst>
              </p:cNvPr>
              <p:cNvSpPr>
                <a:spLocks/>
              </p:cNvSpPr>
              <p:nvPr/>
            </p:nvSpPr>
            <p:spPr bwMode="auto">
              <a:xfrm rot="7440992">
                <a:off x="4021071" y="3311876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17" name="AutoShape 207">
                <a:extLst>
                  <a:ext uri="{FF2B5EF4-FFF2-40B4-BE49-F238E27FC236}">
                    <a16:creationId xmlns:a16="http://schemas.microsoft.com/office/drawing/2014/main" id="{99E23F6F-60F9-405E-A40A-86E7A6D9F84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26580">
                <a:off x="1849532" y="41514"/>
                <a:ext cx="229131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18" name="AutoShape 208">
                <a:extLst>
                  <a:ext uri="{FF2B5EF4-FFF2-40B4-BE49-F238E27FC236}">
                    <a16:creationId xmlns:a16="http://schemas.microsoft.com/office/drawing/2014/main" id="{76F46B4E-6D6E-4EEA-A563-F4CB659FB7AC}"/>
                  </a:ext>
                </a:extLst>
              </p:cNvPr>
              <p:cNvSpPr>
                <a:spLocks/>
              </p:cNvSpPr>
              <p:nvPr/>
            </p:nvSpPr>
            <p:spPr bwMode="auto">
              <a:xfrm rot="20926580">
                <a:off x="2676030" y="4206606"/>
                <a:ext cx="229131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19" name="AutoShape 209">
                <a:extLst>
                  <a:ext uri="{FF2B5EF4-FFF2-40B4-BE49-F238E27FC236}">
                    <a16:creationId xmlns:a16="http://schemas.microsoft.com/office/drawing/2014/main" id="{230775EB-6210-4A79-B3E2-2830FF7FEFA9}"/>
                  </a:ext>
                </a:extLst>
              </p:cNvPr>
              <p:cNvSpPr>
                <a:spLocks/>
              </p:cNvSpPr>
              <p:nvPr/>
            </p:nvSpPr>
            <p:spPr bwMode="auto">
              <a:xfrm rot="4726580">
                <a:off x="181632" y="2537958"/>
                <a:ext cx="229130" cy="510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20" name="AutoShape 210">
                <a:extLst>
                  <a:ext uri="{FF2B5EF4-FFF2-40B4-BE49-F238E27FC236}">
                    <a16:creationId xmlns:a16="http://schemas.microsoft.com/office/drawing/2014/main" id="{4D76B5B4-6B91-44C7-A222-492DD0EE46EA}"/>
                  </a:ext>
                </a:extLst>
              </p:cNvPr>
              <p:cNvSpPr>
                <a:spLocks/>
              </p:cNvSpPr>
              <p:nvPr/>
            </p:nvSpPr>
            <p:spPr bwMode="auto">
              <a:xfrm rot="4726580">
                <a:off x="4344285" y="1711943"/>
                <a:ext cx="229131" cy="5108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2169"/>
                      <a:pt x="21600" y="4844"/>
                    </a:cubicBezTo>
                    <a:lnTo>
                      <a:pt x="21600" y="10800"/>
                    </a:lnTo>
                    <a:lnTo>
                      <a:pt x="21600" y="16756"/>
                    </a:lnTo>
                    <a:cubicBezTo>
                      <a:pt x="21600" y="18094"/>
                      <a:pt x="20391" y="19305"/>
                      <a:pt x="18437" y="20181"/>
                    </a:cubicBezTo>
                    <a:cubicBezTo>
                      <a:pt x="16482" y="21058"/>
                      <a:pt x="13782" y="21600"/>
                      <a:pt x="10800" y="21600"/>
                    </a:cubicBezTo>
                    <a:cubicBezTo>
                      <a:pt x="7818" y="21600"/>
                      <a:pt x="5118" y="21058"/>
                      <a:pt x="3163" y="20181"/>
                    </a:cubicBezTo>
                    <a:cubicBezTo>
                      <a:pt x="1209" y="19305"/>
                      <a:pt x="0" y="18094"/>
                      <a:pt x="0" y="16756"/>
                    </a:cubicBezTo>
                    <a:lnTo>
                      <a:pt x="0" y="10800"/>
                    </a:lnTo>
                    <a:lnTo>
                      <a:pt x="0" y="4844"/>
                    </a:lnTo>
                    <a:cubicBezTo>
                      <a:pt x="0" y="2169"/>
                      <a:pt x="4835" y="0"/>
                      <a:pt x="108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algn="ctr"/>
                <a:endParaRPr lang="en-US" altLang="en-US" sz="900" b="1" dirty="0">
                  <a:solidFill>
                    <a:srgbClr val="0070C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88" name="Text Box 211">
              <a:extLst>
                <a:ext uri="{FF2B5EF4-FFF2-40B4-BE49-F238E27FC236}">
                  <a16:creationId xmlns:a16="http://schemas.microsoft.com/office/drawing/2014/main" id="{0839E542-2BF0-47C6-8835-6E48156D5B3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10879" y="1215126"/>
              <a:ext cx="3597304" cy="2306602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ctr"/>
              <a:r>
                <a:rPr lang="en-US" altLang="en-US" sz="16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  <a:sym typeface="Arial" panose="020B0604020202020204" pitchFamily="34" charset="0"/>
                </a:rPr>
                <a:t>54%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4864318-C2C4-48F1-BB47-158C10E8CC1E}"/>
              </a:ext>
            </a:extLst>
          </p:cNvPr>
          <p:cNvSpPr/>
          <p:nvPr/>
        </p:nvSpPr>
        <p:spPr>
          <a:xfrm>
            <a:off x="687440" y="2917977"/>
            <a:ext cx="4798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uncertainty grows and layoffs occur, employees who remain may experience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survivor’s guilt.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Studies show that this may cause:</a:t>
            </a:r>
            <a:endParaRPr lang="en-CA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68705D8-0E18-40EF-9429-C39C7FE88EDE}"/>
              </a:ext>
            </a:extLst>
          </p:cNvPr>
          <p:cNvSpPr/>
          <p:nvPr/>
        </p:nvSpPr>
        <p:spPr>
          <a:xfrm>
            <a:off x="1979323" y="6141491"/>
            <a:ext cx="7454297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400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Organizations who want to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their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long-term viability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 on sustaining and boosting employee engagement. </a:t>
            </a:r>
            <a:endParaRPr lang="en-C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" name="Graphic 121" descr="Business Growth">
            <a:extLst>
              <a:ext uri="{FF2B5EF4-FFF2-40B4-BE49-F238E27FC236}">
                <a16:creationId xmlns:a16="http://schemas.microsoft.com/office/drawing/2014/main" id="{7517B9A9-3DC2-400B-92CD-17D5CD431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1506" y="6164238"/>
            <a:ext cx="502073" cy="47772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516F6D-9825-4699-B933-DB19D050B68A}"/>
              </a:ext>
            </a:extLst>
          </p:cNvPr>
          <p:cNvCxnSpPr/>
          <p:nvPr/>
        </p:nvCxnSpPr>
        <p:spPr>
          <a:xfrm>
            <a:off x="1434680" y="4041250"/>
            <a:ext cx="270000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318C8B73-4BA4-440B-9206-1997D5AE626B}"/>
              </a:ext>
            </a:extLst>
          </p:cNvPr>
          <p:cNvSpPr/>
          <p:nvPr/>
        </p:nvSpPr>
        <p:spPr>
          <a:xfrm>
            <a:off x="7727008" y="1593369"/>
            <a:ext cx="3972303" cy="4579725"/>
          </a:xfrm>
          <a:prstGeom prst="round2DiagRect">
            <a:avLst>
              <a:gd name="adj1" fmla="val 27355"/>
              <a:gd name="adj2" fmla="val 0"/>
            </a:avLst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597E2ACE-802B-4B2B-8AC5-6957BCD7869B}"/>
              </a:ext>
            </a:extLst>
          </p:cNvPr>
          <p:cNvSpPr/>
          <p:nvPr/>
        </p:nvSpPr>
        <p:spPr>
          <a:xfrm>
            <a:off x="3991234" y="1588488"/>
            <a:ext cx="3605482" cy="4584605"/>
          </a:xfrm>
          <a:prstGeom prst="round2DiagRect">
            <a:avLst>
              <a:gd name="adj1" fmla="val 27355"/>
              <a:gd name="adj2" fmla="val 0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19F3DF-C58E-4FB5-98FB-4B605926AFF7}"/>
              </a:ext>
            </a:extLst>
          </p:cNvPr>
          <p:cNvSpPr/>
          <p:nvPr/>
        </p:nvSpPr>
        <p:spPr>
          <a:xfrm>
            <a:off x="494277" y="1588488"/>
            <a:ext cx="3364130" cy="4571239"/>
          </a:xfrm>
          <a:prstGeom prst="round2DiagRect">
            <a:avLst>
              <a:gd name="adj1" fmla="val 27355"/>
              <a:gd name="adj2" fmla="val 0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I </a:t>
            </a:r>
            <a:endParaRPr kumimoji="0" lang="en-CA" sz="10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B5F03-4DCC-4E20-8874-6CBE9AED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530021"/>
            <a:ext cx="11456895" cy="957794"/>
          </a:xfrm>
        </p:spPr>
        <p:txBody>
          <a:bodyPr/>
          <a:lstStyle/>
          <a:p>
            <a:r>
              <a:rPr lang="en-US" dirty="0"/>
              <a:t>Define the target audience of engagement actions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00018E-431C-43EC-B8B8-DA783222DCD1}"/>
              </a:ext>
            </a:extLst>
          </p:cNvPr>
          <p:cNvSpPr/>
          <p:nvPr/>
        </p:nvSpPr>
        <p:spPr>
          <a:xfrm>
            <a:off x="8025207" y="2129488"/>
            <a:ext cx="3352800" cy="933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 SemiBold"/>
                <a:ea typeface="+mn-ea"/>
                <a:cs typeface="+mn-cs"/>
              </a:rPr>
              <a:t>Laid-Off Employees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 Employees who lost their jobs due to organizational restructuring and downsizing, with the intent of being rehired.  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30C35-6443-4FA3-859A-AF502E8E12FB}"/>
              </a:ext>
            </a:extLst>
          </p:cNvPr>
          <p:cNvSpPr txBox="1"/>
          <p:nvPr/>
        </p:nvSpPr>
        <p:spPr>
          <a:xfrm>
            <a:off x="267931" y="1027798"/>
            <a:ext cx="1096159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94A4A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SemiBold"/>
                <a:ea typeface="+mn-ea"/>
                <a:cs typeface="+mn-cs"/>
              </a:rPr>
              <a:t>The organization’s position on the Risk &amp; Viability matrix as well as their response to the pandemic will determine the audiences to include in engagement efforts. 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494A4A">
                  <a:lumMod val="60000"/>
                  <a:lumOff val="40000"/>
                </a:srgbClr>
              </a:solidFill>
              <a:effectLst/>
              <a:uLnTx/>
              <a:uFillTx/>
              <a:latin typeface="Montserrat SemiBold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405BF-50A6-470F-8B84-444CEC510EAA}"/>
              </a:ext>
            </a:extLst>
          </p:cNvPr>
          <p:cNvSpPr/>
          <p:nvPr/>
        </p:nvSpPr>
        <p:spPr>
          <a:xfrm>
            <a:off x="7726711" y="3328183"/>
            <a:ext cx="39104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800" marR="0" lvl="2" indent="-17280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It is important to ensure that laid-off employees continue to feel a sense of belonging to the organization even if they are not working. </a:t>
            </a:r>
          </a:p>
          <a:p>
            <a:pPr marL="172800" marR="0" lvl="2" indent="-17280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Getting laid off during a period of great uncertainty can cause stress, financial burdens, and a negative impact on mental health. </a:t>
            </a:r>
          </a:p>
          <a:p>
            <a:pPr marL="172800" marR="0" lvl="2" indent="-17280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Regularly engaging with laid-off employees can help alleviate the adverse impacts and make it easier for these employees to transition back to work when they are rehired. Without doing so, there is a risk that they will not return, which will ultimately lead to increased costs for the organization.</a:t>
            </a:r>
          </a:p>
        </p:txBody>
      </p:sp>
      <p:pic>
        <p:nvPicPr>
          <p:cNvPr id="21" name="Graphic 20" descr="Confused person">
            <a:extLst>
              <a:ext uri="{FF2B5EF4-FFF2-40B4-BE49-F238E27FC236}">
                <a16:creationId xmlns:a16="http://schemas.microsoft.com/office/drawing/2014/main" id="{514D8E6D-7004-4A22-8097-E25C72B3C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9997" y="1661933"/>
            <a:ext cx="523220" cy="5232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0AD2DC-FA8B-4E79-B3B7-F0C27C2167BA}"/>
              </a:ext>
            </a:extLst>
          </p:cNvPr>
          <p:cNvSpPr/>
          <p:nvPr/>
        </p:nvSpPr>
        <p:spPr>
          <a:xfrm>
            <a:off x="4117575" y="2148892"/>
            <a:ext cx="3352800" cy="920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 SemiBold"/>
                <a:ea typeface="+mn-ea"/>
                <a:cs typeface="+mn-cs"/>
              </a:rPr>
              <a:t>Remote Employees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Employees who are working outside the traditional work environment or centralized workplace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FD090-2C27-45FE-B02B-E6B63CCEB9FF}"/>
              </a:ext>
            </a:extLst>
          </p:cNvPr>
          <p:cNvSpPr txBox="1"/>
          <p:nvPr/>
        </p:nvSpPr>
        <p:spPr>
          <a:xfrm>
            <a:off x="4054404" y="3345245"/>
            <a:ext cx="3479141" cy="240065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2800" marR="0" lvl="0" indent="-17280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Remote work takes adjustment, irrespective of whether employees are new to the concept or even if they have done it occasionally. </a:t>
            </a:r>
          </a:p>
          <a:p>
            <a:pPr marL="172800" marR="0" lvl="0" indent="-17280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It’s important to keep their engagement in mind as they are adjusting to the new work environment. </a:t>
            </a:r>
          </a:p>
          <a:p>
            <a:pPr marL="172800" marR="0" lvl="0" indent="-17280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Some employees may have feelings of guilt and anxiety for not working onsite, while others may miss the social connections they had when they worked onsite.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pic>
        <p:nvPicPr>
          <p:cNvPr id="17" name="Graphic 16" descr="Call center">
            <a:extLst>
              <a:ext uri="{FF2B5EF4-FFF2-40B4-BE49-F238E27FC236}">
                <a16:creationId xmlns:a16="http://schemas.microsoft.com/office/drawing/2014/main" id="{E9A9A9B4-33F0-43A9-86CB-AEE32224F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32365" y="1681337"/>
            <a:ext cx="523220" cy="52322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C7D4BBC-B59C-40FD-AD9B-059B3D772AE8}"/>
              </a:ext>
            </a:extLst>
          </p:cNvPr>
          <p:cNvSpPr/>
          <p:nvPr/>
        </p:nvSpPr>
        <p:spPr>
          <a:xfrm rot="10800000">
            <a:off x="5596101" y="3105196"/>
            <a:ext cx="395748" cy="249586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CD3EE9-C319-4F75-93AF-67C68B7FD37E}"/>
              </a:ext>
            </a:extLst>
          </p:cNvPr>
          <p:cNvSpPr/>
          <p:nvPr/>
        </p:nvSpPr>
        <p:spPr>
          <a:xfrm>
            <a:off x="634449" y="2148892"/>
            <a:ext cx="3071826" cy="889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 SemiBold"/>
                <a:ea typeface="+mn-ea"/>
                <a:cs typeface="+mn-cs"/>
              </a:rPr>
              <a:t>Onsite Employees </a:t>
            </a:r>
          </a:p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Employees who are continuing to work in the traditional environment or centralized workplace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2FEB01-0271-45B5-8062-FDA2AE175098}"/>
              </a:ext>
            </a:extLst>
          </p:cNvPr>
          <p:cNvSpPr/>
          <p:nvPr/>
        </p:nvSpPr>
        <p:spPr>
          <a:xfrm>
            <a:off x="591476" y="3345245"/>
            <a:ext cx="315777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800" marR="0" lvl="2" indent="-17280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These employees are providing essential services that keep the organization running. However, many of them may be facing stress, anxiety, or health and safety concerns coming into work. </a:t>
            </a:r>
          </a:p>
          <a:p>
            <a:pPr marL="172800" marR="0" lvl="2" indent="-17280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Condensed Light"/>
                <a:ea typeface="+mn-ea"/>
                <a:cs typeface="+mn-cs"/>
              </a:rPr>
              <a:t>It’s important to keep these employees engaged and to recognize their efforts to prevent them from feeling burdened and burnt out, to continue being productive, and to ensure organizational viability. </a:t>
            </a:r>
          </a:p>
        </p:txBody>
      </p:sp>
      <p:pic>
        <p:nvPicPr>
          <p:cNvPr id="19" name="Graphic 18" descr="Building">
            <a:extLst>
              <a:ext uri="{FF2B5EF4-FFF2-40B4-BE49-F238E27FC236}">
                <a16:creationId xmlns:a16="http://schemas.microsoft.com/office/drawing/2014/main" id="{FB7C34EF-9D56-4C6A-9A26-563985FCB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09570" y="1672870"/>
            <a:ext cx="523220" cy="523220"/>
          </a:xfrm>
          <a:prstGeom prst="rect">
            <a:avLst/>
          </a:pr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C47438C0-F9FD-43E1-A1BE-20247AB25C37}"/>
              </a:ext>
            </a:extLst>
          </p:cNvPr>
          <p:cNvSpPr/>
          <p:nvPr/>
        </p:nvSpPr>
        <p:spPr>
          <a:xfrm rot="10800000">
            <a:off x="1972487" y="3095659"/>
            <a:ext cx="395748" cy="2495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1ED5AB3-69F1-4FFE-8340-A7856F8A2F9A}"/>
              </a:ext>
            </a:extLst>
          </p:cNvPr>
          <p:cNvSpPr/>
          <p:nvPr/>
        </p:nvSpPr>
        <p:spPr>
          <a:xfrm rot="10800000">
            <a:off x="9503733" y="3085792"/>
            <a:ext cx="395748" cy="24958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 Light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ECE831-E3E8-4DEB-AEC9-BDA425764AB9}"/>
              </a:ext>
            </a:extLst>
          </p:cNvPr>
          <p:cNvGrpSpPr/>
          <p:nvPr/>
        </p:nvGrpSpPr>
        <p:grpSpPr>
          <a:xfrm>
            <a:off x="2744861" y="6253363"/>
            <a:ext cx="6133422" cy="478080"/>
            <a:chOff x="408332" y="4481129"/>
            <a:chExt cx="6133422" cy="47808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F7F8D19-F819-4984-8EB1-A776F290F289}"/>
                </a:ext>
              </a:extLst>
            </p:cNvPr>
            <p:cNvGrpSpPr/>
            <p:nvPr/>
          </p:nvGrpSpPr>
          <p:grpSpPr>
            <a:xfrm>
              <a:off x="408333" y="4481129"/>
              <a:ext cx="6133421" cy="468000"/>
              <a:chOff x="2188036" y="2465351"/>
              <a:chExt cx="6133421" cy="4680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F675FB8-EA74-4298-B749-EE515462C2A7}"/>
                  </a:ext>
                </a:extLst>
              </p:cNvPr>
              <p:cNvSpPr/>
              <p:nvPr/>
            </p:nvSpPr>
            <p:spPr>
              <a:xfrm>
                <a:off x="2655933" y="2472388"/>
                <a:ext cx="5665524" cy="4609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55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+mn-cs"/>
                  </a:rPr>
                  <a:t>Document the target audience of engagement actions in </a:t>
                </a:r>
                <a:r>
                  <a:rPr lang="en-US" sz="1400" b="1" dirty="0">
                    <a:solidFill>
                      <a:srgbClr val="000000"/>
                    </a:solidFill>
                    <a:latin typeface="Roboto Condensed Light"/>
                  </a:rPr>
                  <a:t>t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+mn-cs"/>
                  </a:rPr>
                  <a:t>ab 2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+mn-cs"/>
                  </a:rPr>
                  <a:t> of the </a:t>
                </a: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+mn-cs"/>
                    <a:hlinkClick r:id="rId9"/>
                  </a:rPr>
                  <a:t>Pandemic Engagement Workbook</a:t>
                </a: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Condensed Light"/>
                    <a:ea typeface="+mn-ea"/>
                    <a:cs typeface="+mn-cs"/>
                  </a:rPr>
                  <a:t>. 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Condensed Light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B5462AB-8FCB-4556-BE0E-1116FF7A4B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88036" y="2465351"/>
                <a:ext cx="468000" cy="46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5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xo" panose="02000503000000000000" pitchFamily="2" charset="77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DCAD3DB-6CBF-40BC-8BFC-7633275D2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332" y="4491208"/>
              <a:ext cx="468001" cy="468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11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48222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-Light">
  <a:themeElements>
    <a:clrScheme name="Custom 1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FFFFFF"/>
      </a:hlink>
      <a:folHlink>
        <a:srgbClr val="FFFFFF"/>
      </a:folHlink>
    </a:clrScheme>
    <a:fontScheme name="McLean fonts">
      <a:majorFont>
        <a:latin typeface="Montserrat SemiBol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-Generic">
  <a:themeElements>
    <a:clrScheme name="McLean Research Palette">
      <a:dk1>
        <a:srgbClr val="000000"/>
      </a:dk1>
      <a:lt1>
        <a:srgbClr val="FFFFFF"/>
      </a:lt1>
      <a:dk2>
        <a:srgbClr val="494A4A"/>
      </a:dk2>
      <a:lt2>
        <a:srgbClr val="C9C9C9"/>
      </a:lt2>
      <a:accent1>
        <a:srgbClr val="414299"/>
      </a:accent1>
      <a:accent2>
        <a:srgbClr val="8656A3"/>
      </a:accent2>
      <a:accent3>
        <a:srgbClr val="2576B6"/>
      </a:accent3>
      <a:accent4>
        <a:srgbClr val="299C47"/>
      </a:accent4>
      <a:accent5>
        <a:srgbClr val="1D5E91"/>
      </a:accent5>
      <a:accent6>
        <a:srgbClr val="494A4A"/>
      </a:accent6>
      <a:hlink>
        <a:srgbClr val="3A1891"/>
      </a:hlink>
      <a:folHlink>
        <a:srgbClr val="5D3291"/>
      </a:folHlink>
    </a:clrScheme>
    <a:fontScheme name="McLean fonts">
      <a:majorFont>
        <a:latin typeface="Montserrat SemiBol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>
        <a:spAutoFit/>
      </a:bodyPr>
      <a:lstStyle>
        <a:defPPr algn="l">
          <a:defRPr sz="1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ver-Light">
  <a:themeElements>
    <a:clrScheme name="Custom 1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FFFFFF"/>
      </a:hlink>
      <a:folHlink>
        <a:srgbClr val="FFFFFF"/>
      </a:folHlink>
    </a:clrScheme>
    <a:fontScheme name="McLean fonts">
      <a:majorFont>
        <a:latin typeface="Montserrat SemiBol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-Generic">
  <a:themeElements>
    <a:clrScheme name="McLean Research Palette">
      <a:dk1>
        <a:srgbClr val="000000"/>
      </a:dk1>
      <a:lt1>
        <a:srgbClr val="FFFFFF"/>
      </a:lt1>
      <a:dk2>
        <a:srgbClr val="494A4A"/>
      </a:dk2>
      <a:lt2>
        <a:srgbClr val="C9C9C9"/>
      </a:lt2>
      <a:accent1>
        <a:srgbClr val="414299"/>
      </a:accent1>
      <a:accent2>
        <a:srgbClr val="8656A3"/>
      </a:accent2>
      <a:accent3>
        <a:srgbClr val="2576B6"/>
      </a:accent3>
      <a:accent4>
        <a:srgbClr val="299C47"/>
      </a:accent4>
      <a:accent5>
        <a:srgbClr val="1D5E91"/>
      </a:accent5>
      <a:accent6>
        <a:srgbClr val="494A4A"/>
      </a:accent6>
      <a:hlink>
        <a:srgbClr val="3A1891"/>
      </a:hlink>
      <a:folHlink>
        <a:srgbClr val="5D3291"/>
      </a:folHlink>
    </a:clrScheme>
    <a:fontScheme name="McLean fonts">
      <a:majorFont>
        <a:latin typeface="Montserrat SemiBol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>
        <a:spAutoFit/>
      </a:bodyPr>
      <a:lstStyle>
        <a:defPPr algn="l">
          <a:defRPr sz="1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758</Words>
  <Application>Microsoft Office PowerPoint</Application>
  <PresentationFormat>Custom</PresentationFormat>
  <Paragraphs>66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Calibri</vt:lpstr>
      <vt:lpstr>Helvetica Light</vt:lpstr>
      <vt:lpstr>Montserrat SemiBold</vt:lpstr>
      <vt:lpstr>Roboto Condensed Light</vt:lpstr>
      <vt:lpstr>Arial</vt:lpstr>
      <vt:lpstr>Exo</vt:lpstr>
      <vt:lpstr>Montserrat Semi</vt:lpstr>
      <vt:lpstr>Montserrat</vt:lpstr>
      <vt:lpstr>Cover-Light</vt:lpstr>
      <vt:lpstr>Slide-Generic</vt:lpstr>
      <vt:lpstr>1_Cover-Light</vt:lpstr>
      <vt:lpstr>1_Slide-Generic</vt:lpstr>
      <vt:lpstr>PowerPoint Presentation</vt:lpstr>
      <vt:lpstr>Executive Summary</vt:lpstr>
      <vt:lpstr>PowerPoint Presentation</vt:lpstr>
      <vt:lpstr>Roadmap</vt:lpstr>
      <vt:lpstr>Engaged employees are crucial for the short- and long-term viability of the organization</vt:lpstr>
      <vt:lpstr>Define the target audience of engagement actions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2020-04-17T18:41:59Z</dcterms:created>
  <dcterms:modified xsi:type="dcterms:W3CDTF">2020-04-20T19:26:01Z</dcterms:modified>
</cp:coreProperties>
</file>