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1" r:id="rId2"/>
  </p:sldMasterIdLst>
  <p:notesMasterIdLst>
    <p:notesMasterId r:id="rId7"/>
  </p:notesMasterIdLst>
  <p:sldIdLst>
    <p:sldId id="366" r:id="rId3"/>
    <p:sldId id="312" r:id="rId4"/>
    <p:sldId id="523" r:id="rId5"/>
    <p:sldId id="511" r:id="rId6"/>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Exo" panose="020B0604020202020204" charset="0"/>
      <p:regular r:id="rId14"/>
      <p:bold r:id="rId15"/>
      <p:italic r:id="rId16"/>
      <p:boldItalic r:id="rId17"/>
    </p:embeddedFont>
    <p:embeddedFont>
      <p:font typeface="Exo Light" panose="020B0604020202020204" charset="0"/>
      <p:regular r:id="rId18"/>
    </p:embeddedFont>
    <p:embeddedFont>
      <p:font typeface="Montserrat" panose="020B0604020202020204" charset="0"/>
      <p:regular r:id="rId19"/>
      <p:bold r:id="rId20"/>
      <p:italic r:id="rId21"/>
      <p:boldItalic r:id="rId22"/>
    </p:embeddedFont>
    <p:embeddedFont>
      <p:font typeface="Montserrat Light" panose="020B0604020202020204" charset="0"/>
      <p:regular r:id="rId23"/>
      <p:italic r:id="rId24"/>
    </p:embeddedFont>
    <p:embeddedFont>
      <p:font typeface="Montserrat Medium" panose="020B0604020202020204" charset="0"/>
      <p:regular r:id="rId25"/>
      <p:italic r:id="rId26"/>
    </p:embeddedFont>
    <p:embeddedFont>
      <p:font typeface="Montserrat SemiBold" panose="020B0604020202020204" charset="0"/>
      <p:bold r:id="rId27"/>
      <p:boldItalic r:id="rId28"/>
    </p:embeddedFont>
    <p:embeddedFont>
      <p:font typeface="Roboto" panose="020B0604020202020204" charset="0"/>
      <p:regular r:id="rId29"/>
      <p:bold r:id="rId30"/>
      <p:italic r:id="rId31"/>
      <p:boldItalic r:id="rId32"/>
    </p:embeddedFont>
    <p:embeddedFont>
      <p:font typeface="Roboto Condensed" panose="020B0604020202020204" charset="0"/>
      <p:regular r:id="rId33"/>
      <p:bold r:id="rId34"/>
      <p:italic r:id="rId35"/>
      <p:boldItalic r:id="rId36"/>
    </p:embeddedFont>
    <p:embeddedFont>
      <p:font typeface="Roboto Condensed Light" panose="020B0604020202020204"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192"/>
    <a:srgbClr val="AAD6FA"/>
    <a:srgbClr val="174165"/>
    <a:srgbClr val="77BAF0"/>
    <a:srgbClr val="373737"/>
    <a:srgbClr val="BFBFBF"/>
    <a:srgbClr val="A6A6A6"/>
    <a:srgbClr val="7F7F7F"/>
    <a:srgbClr val="289D48"/>
    <a:srgbClr val="EFC3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6357" autoAdjust="0"/>
  </p:normalViewPr>
  <p:slideViewPr>
    <p:cSldViewPr snapToGrid="0">
      <p:cViewPr varScale="1">
        <p:scale>
          <a:sx n="114" d="100"/>
          <a:sy n="114" d="100"/>
        </p:scale>
        <p:origin x="1218" y="102"/>
      </p:cViewPr>
      <p:guideLst>
        <p:guide orient="horz" pos="244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9" Type="http://schemas.openxmlformats.org/officeDocument/2006/relationships/commentAuthors" Target="commentAuthors.xml"/><Relationship Id="rId21" Type="http://schemas.openxmlformats.org/officeDocument/2006/relationships/font" Target="fonts/font14.fntdata"/><Relationship Id="rId34" Type="http://schemas.openxmlformats.org/officeDocument/2006/relationships/font" Target="fonts/font27.fntdata"/><Relationship Id="rId42" Type="http://schemas.openxmlformats.org/officeDocument/2006/relationships/theme" Target="theme/them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font" Target="fonts/font2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font" Target="fonts/font25.fntdata"/><Relationship Id="rId37" Type="http://schemas.openxmlformats.org/officeDocument/2006/relationships/font" Target="fonts/font30.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36" Type="http://schemas.openxmlformats.org/officeDocument/2006/relationships/font" Target="fonts/font29.fntdata"/><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font" Target="fonts/font23.fntdata"/><Relationship Id="rId35" Type="http://schemas.openxmlformats.org/officeDocument/2006/relationships/font" Target="fonts/font28.fntdata"/><Relationship Id="rId43" Type="http://schemas.openxmlformats.org/officeDocument/2006/relationships/tableStyles" Target="tableStyles.xml"/><Relationship Id="rId8" Type="http://schemas.openxmlformats.org/officeDocument/2006/relationships/font" Target="fonts/font1.fntdata"/><Relationship Id="rId3" Type="http://schemas.openxmlformats.org/officeDocument/2006/relationships/slide" Target="slides/slide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3" Type="http://schemas.openxmlformats.org/officeDocument/2006/relationships/font" Target="fonts/font26.fntdata"/><Relationship Id="rId38"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F7B87-9CE9-4F99-8A7B-229023999579}" type="datetimeFigureOut">
              <a:rPr lang="en-CA" smtClean="0"/>
              <a:t>2020-04-08</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F861C-4A2F-4545-BA28-273EE80EEADF}" type="slidenum">
              <a:rPr lang="en-CA" smtClean="0"/>
              <a:t>‹#›</a:t>
            </a:fld>
            <a:endParaRPr lang="en-CA" dirty="0"/>
          </a:p>
        </p:txBody>
      </p:sp>
    </p:spTree>
    <p:extLst>
      <p:ext uri="{BB962C8B-B14F-4D97-AF65-F5344CB8AC3E}">
        <p14:creationId xmlns:p14="http://schemas.microsoft.com/office/powerpoint/2010/main" val="3446273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554492" rtl="0" eaLnBrk="1" fontAlgn="auto" latinLnBrk="0" hangingPunct="1">
              <a:lnSpc>
                <a:spcPct val="100000"/>
              </a:lnSpc>
              <a:spcBef>
                <a:spcPts val="0"/>
              </a:spcBef>
              <a:spcAft>
                <a:spcPts val="0"/>
              </a:spcAft>
              <a:buClrTx/>
              <a:buSzTx/>
              <a:buFontTx/>
              <a:buNone/>
              <a:tabLst/>
              <a:defRPr/>
            </a:pPr>
            <a:fld id="{06B0FC7D-8687-9A40-9CA8-0B2F00AB98E3}" type="slidenum">
              <a:rPr kumimoji="0" lang="en-US" sz="1200" b="0" i="0" u="none" strike="noStrike" kern="1200" cap="none" spc="0" normalizeH="0" baseline="0" noProof="0" smtClean="0">
                <a:ln>
                  <a:noFill/>
                </a:ln>
                <a:solidFill>
                  <a:prstClr val="black"/>
                </a:solidFill>
                <a:effectLst/>
                <a:uLnTx/>
                <a:uFillTx/>
                <a:latin typeface="Roboto Condensed Light" panose="02000000000000000000" pitchFamily="2" charset="0"/>
                <a:ea typeface="+mn-ea"/>
                <a:cs typeface="+mn-cs"/>
              </a:rPr>
              <a:pPr marL="0" marR="0" lvl="0" indent="0" algn="r" defTabSz="55449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Roboto Condensed Light" panose="02000000000000000000" pitchFamily="2" charset="0"/>
              <a:ea typeface="+mn-ea"/>
              <a:cs typeface="+mn-cs"/>
            </a:endParaRPr>
          </a:p>
        </p:txBody>
      </p:sp>
    </p:spTree>
    <p:extLst>
      <p:ext uri="{BB962C8B-B14F-4D97-AF65-F5344CB8AC3E}">
        <p14:creationId xmlns:p14="http://schemas.microsoft.com/office/powerpoint/2010/main" val="170224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F861C-4A2F-4545-BA28-273EE80EEADF}" type="slidenum">
              <a:rPr lang="en-CA" smtClean="0"/>
              <a:t>3</a:t>
            </a:fld>
            <a:endParaRPr lang="en-CA" dirty="0"/>
          </a:p>
        </p:txBody>
      </p:sp>
    </p:spTree>
    <p:extLst>
      <p:ext uri="{BB962C8B-B14F-4D97-AF65-F5344CB8AC3E}">
        <p14:creationId xmlns:p14="http://schemas.microsoft.com/office/powerpoint/2010/main" val="3902808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Ligh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73C0FF6-D442-914B-9216-4F54FD61656B}"/>
              </a:ext>
            </a:extLst>
          </p:cNvPr>
          <p:cNvSpPr>
            <a:spLocks noGrp="1"/>
          </p:cNvSpPr>
          <p:nvPr>
            <p:ph type="body" sz="quarter" idx="10" hasCustomPrompt="1"/>
          </p:nvPr>
        </p:nvSpPr>
        <p:spPr>
          <a:xfrm>
            <a:off x="650790" y="1391732"/>
            <a:ext cx="7384883" cy="1306512"/>
          </a:xfrm>
          <a:prstGeom prst="rect">
            <a:avLst/>
          </a:prstGeom>
        </p:spPr>
        <p:txBody>
          <a:bodyPr/>
          <a:lstStyle>
            <a:lvl1pPr>
              <a:lnSpc>
                <a:spcPct val="90000"/>
              </a:lnSpc>
              <a:defRPr sz="4400" b="1" i="0">
                <a:solidFill>
                  <a:srgbClr val="2576B7"/>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dirty="0"/>
              <a:t>Observe the Evolution of Quantum Capacity</a:t>
            </a:r>
          </a:p>
        </p:txBody>
      </p:sp>
      <p:sp>
        <p:nvSpPr>
          <p:cNvPr id="7" name="Text Placeholder 12">
            <a:extLst>
              <a:ext uri="{FF2B5EF4-FFF2-40B4-BE49-F238E27FC236}">
                <a16:creationId xmlns:a16="http://schemas.microsoft.com/office/drawing/2014/main" id="{94761424-CE03-6649-A81F-2565BD8C3796}"/>
              </a:ext>
            </a:extLst>
          </p:cNvPr>
          <p:cNvSpPr>
            <a:spLocks noGrp="1"/>
          </p:cNvSpPr>
          <p:nvPr>
            <p:ph type="body" sz="quarter" idx="11" hasCustomPrompt="1"/>
          </p:nvPr>
        </p:nvSpPr>
        <p:spPr>
          <a:xfrm>
            <a:off x="650790" y="2794291"/>
            <a:ext cx="5702883" cy="1893887"/>
          </a:xfrm>
          <a:prstGeom prst="rect">
            <a:avLst/>
          </a:prstGeom>
        </p:spPr>
        <p:txBody>
          <a:bodyPr/>
          <a:lstStyle>
            <a:lvl1pPr>
              <a:lnSpc>
                <a:spcPct val="100000"/>
              </a:lnSpc>
              <a:defRPr sz="2400" b="0" i="0">
                <a:solidFill>
                  <a:srgbClr val="858585"/>
                </a:solidFill>
                <a:latin typeface="Exo Light" pitchFamily="2" charset="77"/>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
        <p:nvSpPr>
          <p:cNvPr id="4" name="object 40">
            <a:extLst>
              <a:ext uri="{FF2B5EF4-FFF2-40B4-BE49-F238E27FC236}">
                <a16:creationId xmlns:a16="http://schemas.microsoft.com/office/drawing/2014/main" id="{868DD1C4-5161-4203-9895-0D3AF2C74752}"/>
              </a:ext>
            </a:extLst>
          </p:cNvPr>
          <p:cNvSpPr txBox="1"/>
          <p:nvPr userDrawn="1"/>
        </p:nvSpPr>
        <p:spPr>
          <a:xfrm>
            <a:off x="5965031" y="6040551"/>
            <a:ext cx="3221785" cy="502469"/>
          </a:xfrm>
          <a:prstGeom prst="rect">
            <a:avLst/>
          </a:prstGeom>
        </p:spPr>
        <p:txBody>
          <a:bodyPr vert="horz" wrap="square" lIns="0" tIns="2310" rIns="0" bIns="0" rtlCol="0">
            <a:noAutofit/>
          </a:bodyPr>
          <a:lstStyle/>
          <a:p>
            <a:pPr marL="7701" marR="3081" indent="33886" algn="r">
              <a:lnSpc>
                <a:spcPts val="958"/>
              </a:lnSpc>
              <a:spcBef>
                <a:spcPts val="18"/>
              </a:spcBef>
            </a:pP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 </a:t>
            </a:r>
            <a:r>
              <a:rPr sz="788" b="0" i="0" spc="3" dirty="0">
                <a:solidFill>
                  <a:schemeClr val="tx1"/>
                </a:solidFill>
                <a:latin typeface="Roboto Condensed Light" panose="02000000000000000000" pitchFamily="2" charset="0"/>
                <a:ea typeface="Roboto Condensed Light" panose="02000000000000000000" pitchFamily="2" charset="0"/>
                <a:cs typeface="Arial"/>
              </a:rPr>
              <a:t>Inc. </a:t>
            </a:r>
            <a:r>
              <a:rPr sz="788" b="0" i="0" dirty="0">
                <a:solidFill>
                  <a:schemeClr val="tx1"/>
                </a:solidFill>
                <a:latin typeface="Roboto Condensed Light" panose="02000000000000000000" pitchFamily="2" charset="0"/>
                <a:ea typeface="Roboto Condensed Light" panose="02000000000000000000" pitchFamily="2" charset="0"/>
                <a:cs typeface="Arial"/>
              </a:rPr>
              <a:t>is </a:t>
            </a:r>
            <a:r>
              <a:rPr sz="788" b="0" i="0" spc="6" dirty="0">
                <a:solidFill>
                  <a:schemeClr val="tx1"/>
                </a:solidFill>
                <a:latin typeface="Roboto Condensed Light" panose="02000000000000000000" pitchFamily="2" charset="0"/>
                <a:ea typeface="Roboto Condensed Light" panose="02000000000000000000" pitchFamily="2" charset="0"/>
                <a:cs typeface="Arial"/>
              </a:rPr>
              <a:t>a </a:t>
            </a:r>
            <a:r>
              <a:rPr sz="788" b="0" i="0" dirty="0">
                <a:solidFill>
                  <a:schemeClr val="tx1"/>
                </a:solidFill>
                <a:latin typeface="Roboto Condensed Light" panose="02000000000000000000" pitchFamily="2" charset="0"/>
                <a:ea typeface="Roboto Condensed Light" panose="02000000000000000000" pitchFamily="2" charset="0"/>
                <a:cs typeface="Arial"/>
              </a:rPr>
              <a:t>global leader </a:t>
            </a:r>
            <a:r>
              <a:rPr sz="788" b="0" i="0" spc="3" dirty="0">
                <a:solidFill>
                  <a:schemeClr val="tx1"/>
                </a:solidFill>
                <a:latin typeface="Roboto Condensed Light" panose="02000000000000000000" pitchFamily="2" charset="0"/>
                <a:ea typeface="Roboto Condensed Light" panose="02000000000000000000" pitchFamily="2" charset="0"/>
                <a:cs typeface="Arial"/>
              </a:rPr>
              <a:t>in </a:t>
            </a:r>
            <a:r>
              <a:rPr sz="788" b="0" i="0" dirty="0">
                <a:solidFill>
                  <a:schemeClr val="tx1"/>
                </a:solidFill>
                <a:latin typeface="Roboto Condensed Light" panose="02000000000000000000" pitchFamily="2" charset="0"/>
                <a:ea typeface="Roboto Condensed Light" panose="02000000000000000000" pitchFamily="2" charset="0"/>
                <a:cs typeface="Arial"/>
              </a:rPr>
              <a:t>providing </a:t>
            </a:r>
            <a:r>
              <a:rPr sz="788" b="0" i="0" spc="3" dirty="0">
                <a:solidFill>
                  <a:schemeClr val="tx1"/>
                </a:solidFill>
                <a:latin typeface="Roboto Condensed Light" panose="02000000000000000000" pitchFamily="2" charset="0"/>
                <a:ea typeface="Roboto Condensed Light" panose="02000000000000000000" pitchFamily="2" charset="0"/>
                <a:cs typeface="Arial"/>
              </a:rPr>
              <a:t>IT research</a:t>
            </a:r>
            <a:r>
              <a:rPr sz="788" b="0" i="0" spc="64"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and</a:t>
            </a:r>
            <a:r>
              <a:rPr sz="788" b="0" i="0" spc="9"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advice.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Info-Tech’s </a:t>
            </a:r>
            <a:r>
              <a:rPr sz="788" b="0" i="0" dirty="0">
                <a:solidFill>
                  <a:schemeClr val="tx1"/>
                </a:solidFill>
                <a:latin typeface="Roboto Condensed Light" panose="02000000000000000000" pitchFamily="2" charset="0"/>
                <a:ea typeface="Roboto Condensed Light" panose="02000000000000000000" pitchFamily="2" charset="0"/>
                <a:cs typeface="Arial"/>
              </a:rPr>
              <a:t>products </a:t>
            </a:r>
            <a:r>
              <a:rPr sz="788" b="0" i="0" spc="3" dirty="0">
                <a:solidFill>
                  <a:schemeClr val="tx1"/>
                </a:solidFill>
                <a:latin typeface="Roboto Condensed Light" panose="02000000000000000000" pitchFamily="2" charset="0"/>
                <a:ea typeface="Roboto Condensed Light" panose="02000000000000000000" pitchFamily="2" charset="0"/>
                <a:cs typeface="Arial"/>
              </a:rPr>
              <a:t>and services </a:t>
            </a:r>
            <a:r>
              <a:rPr sz="788" b="0" i="0" spc="6" dirty="0">
                <a:solidFill>
                  <a:schemeClr val="tx1"/>
                </a:solidFill>
                <a:latin typeface="Roboto Condensed Light" panose="02000000000000000000" pitchFamily="2" charset="0"/>
                <a:ea typeface="Roboto Condensed Light" panose="02000000000000000000" pitchFamily="2" charset="0"/>
                <a:cs typeface="Arial"/>
              </a:rPr>
              <a:t>combine </a:t>
            </a:r>
            <a:r>
              <a:rPr sz="788" b="0" i="0" dirty="0">
                <a:solidFill>
                  <a:schemeClr val="tx1"/>
                </a:solidFill>
                <a:latin typeface="Roboto Condensed Light" panose="02000000000000000000" pitchFamily="2" charset="0"/>
                <a:ea typeface="Roboto Condensed Light" panose="02000000000000000000" pitchFamily="2" charset="0"/>
                <a:cs typeface="Arial"/>
              </a:rPr>
              <a:t>actionable insight </a:t>
            </a:r>
            <a:r>
              <a:rPr sz="788" b="0" i="0" spc="3" dirty="0">
                <a:solidFill>
                  <a:schemeClr val="tx1"/>
                </a:solidFill>
                <a:latin typeface="Roboto Condensed Light" panose="02000000000000000000" pitchFamily="2" charset="0"/>
                <a:ea typeface="Roboto Condensed Light" panose="02000000000000000000" pitchFamily="2" charset="0"/>
                <a:cs typeface="Arial"/>
              </a:rPr>
              <a:t>and relevant</a:t>
            </a:r>
            <a:r>
              <a:rPr sz="788" b="0" i="0" spc="7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advice</a:t>
            </a:r>
            <a:r>
              <a:rPr sz="788" b="0" i="0" spc="12" dirty="0">
                <a:solidFill>
                  <a:schemeClr val="tx1"/>
                </a:solidFill>
                <a:latin typeface="Roboto Condensed Light" panose="02000000000000000000" pitchFamily="2" charset="0"/>
                <a:ea typeface="Roboto Condensed Light" panose="02000000000000000000" pitchFamily="2" charset="0"/>
                <a:cs typeface="Arial"/>
              </a:rPr>
              <a:t> </a:t>
            </a:r>
            <a:r>
              <a:rPr sz="788" b="0" i="0" dirty="0">
                <a:solidFill>
                  <a:schemeClr val="tx1"/>
                </a:solidFill>
                <a:latin typeface="Roboto Condensed Light" panose="02000000000000000000" pitchFamily="2" charset="0"/>
                <a:ea typeface="Roboto Condensed Light" panose="02000000000000000000" pitchFamily="2" charset="0"/>
                <a:cs typeface="Arial"/>
              </a:rPr>
              <a:t>with  </a:t>
            </a:r>
            <a:r>
              <a:rPr sz="788" b="0" i="0" spc="3" dirty="0">
                <a:solidFill>
                  <a:schemeClr val="tx1"/>
                </a:solidFill>
                <a:latin typeface="Roboto Condensed Light" panose="02000000000000000000" pitchFamily="2" charset="0"/>
                <a:ea typeface="Roboto Condensed Light" panose="02000000000000000000" pitchFamily="2" charset="0"/>
                <a:cs typeface="Arial"/>
              </a:rPr>
              <a:t>ready-to-use tools and templates that cover the full spectrum of IT</a:t>
            </a:r>
            <a:r>
              <a:rPr sz="788" b="0" i="0" spc="73"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concerns.</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a:p>
            <a:pPr marR="3851" algn="r">
              <a:lnSpc>
                <a:spcPts val="931"/>
              </a:lnSpc>
            </a:pPr>
            <a:r>
              <a:rPr sz="788" b="0" i="0" spc="6"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1997-20</a:t>
            </a:r>
            <a:r>
              <a:rPr lang="en-US" sz="788" b="0" i="0" spc="3" dirty="0">
                <a:solidFill>
                  <a:schemeClr val="tx1"/>
                </a:solidFill>
                <a:latin typeface="Roboto Condensed Light" panose="02000000000000000000" pitchFamily="2" charset="0"/>
                <a:ea typeface="Roboto Condensed Light" panose="02000000000000000000" pitchFamily="2" charset="0"/>
                <a:cs typeface="Arial"/>
              </a:rPr>
              <a:t>20</a:t>
            </a:r>
            <a:r>
              <a:rPr sz="788" b="0" i="0" spc="3" dirty="0">
                <a:solidFill>
                  <a:schemeClr val="tx1"/>
                </a:solidFill>
                <a:latin typeface="Roboto Condensed Light" panose="02000000000000000000" pitchFamily="2" charset="0"/>
                <a:ea typeface="Roboto Condensed Light" panose="02000000000000000000" pitchFamily="2" charset="0"/>
                <a:cs typeface="Arial"/>
              </a:rPr>
              <a:t> </a:t>
            </a:r>
            <a:r>
              <a:rPr sz="788" b="0" i="0" spc="-6" dirty="0">
                <a:solidFill>
                  <a:schemeClr val="tx1"/>
                </a:solidFill>
                <a:latin typeface="Roboto Condensed Light" panose="02000000000000000000" pitchFamily="2" charset="0"/>
                <a:ea typeface="Roboto Condensed Light" panose="02000000000000000000" pitchFamily="2" charset="0"/>
                <a:cs typeface="Arial"/>
              </a:rPr>
              <a:t>Info-Tech </a:t>
            </a:r>
            <a:r>
              <a:rPr sz="788" b="0" i="0" spc="3" dirty="0">
                <a:solidFill>
                  <a:schemeClr val="tx1"/>
                </a:solidFill>
                <a:latin typeface="Roboto Condensed Light" panose="02000000000000000000" pitchFamily="2" charset="0"/>
                <a:ea typeface="Roboto Condensed Light" panose="02000000000000000000" pitchFamily="2" charset="0"/>
                <a:cs typeface="Arial"/>
              </a:rPr>
              <a:t>Research </a:t>
            </a:r>
            <a:r>
              <a:rPr sz="788" b="0" i="0" spc="6" dirty="0">
                <a:solidFill>
                  <a:schemeClr val="tx1"/>
                </a:solidFill>
                <a:latin typeface="Roboto Condensed Light" panose="02000000000000000000" pitchFamily="2" charset="0"/>
                <a:ea typeface="Roboto Condensed Light" panose="02000000000000000000" pitchFamily="2" charset="0"/>
                <a:cs typeface="Arial"/>
              </a:rPr>
              <a:t>Group</a:t>
            </a:r>
            <a:r>
              <a:rPr sz="788" b="0" i="0" spc="-27" dirty="0">
                <a:solidFill>
                  <a:schemeClr val="tx1"/>
                </a:solidFill>
                <a:latin typeface="Roboto Condensed Light" panose="02000000000000000000" pitchFamily="2" charset="0"/>
                <a:ea typeface="Roboto Condensed Light" panose="02000000000000000000" pitchFamily="2" charset="0"/>
                <a:cs typeface="Arial"/>
              </a:rPr>
              <a:t> </a:t>
            </a:r>
            <a:r>
              <a:rPr sz="788" b="0" i="0" spc="3" dirty="0">
                <a:solidFill>
                  <a:schemeClr val="tx1"/>
                </a:solidFill>
                <a:latin typeface="Roboto Condensed Light" panose="02000000000000000000" pitchFamily="2" charset="0"/>
                <a:ea typeface="Roboto Condensed Light" panose="02000000000000000000" pitchFamily="2" charset="0"/>
                <a:cs typeface="Arial"/>
              </a:rPr>
              <a:t>Inc.</a:t>
            </a:r>
            <a:endParaRPr sz="788" b="0" i="0" dirty="0">
              <a:solidFill>
                <a:schemeClr val="tx1"/>
              </a:solidFill>
              <a:latin typeface="Roboto Condensed Light" panose="02000000000000000000" pitchFamily="2" charset="0"/>
              <a:ea typeface="Roboto Condensed Light" panose="02000000000000000000" pitchFamily="2" charset="0"/>
              <a:cs typeface="Arial"/>
            </a:endParaRPr>
          </a:p>
        </p:txBody>
      </p:sp>
      <p:pic>
        <p:nvPicPr>
          <p:cNvPr id="5" name="Picture 4">
            <a:extLst>
              <a:ext uri="{FF2B5EF4-FFF2-40B4-BE49-F238E27FC236}">
                <a16:creationId xmlns:a16="http://schemas.microsoft.com/office/drawing/2014/main" id="{23370A93-D2FA-44F0-AEB1-D71D973B15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551943" y="6057692"/>
            <a:ext cx="2341433" cy="466933"/>
          </a:xfrm>
          <a:prstGeom prst="rect">
            <a:avLst/>
          </a:prstGeom>
        </p:spPr>
      </p:pic>
    </p:spTree>
    <p:extLst>
      <p:ext uri="{BB962C8B-B14F-4D97-AF65-F5344CB8AC3E}">
        <p14:creationId xmlns:p14="http://schemas.microsoft.com/office/powerpoint/2010/main" val="291163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060" y="530021"/>
            <a:ext cx="11219117" cy="1163598"/>
          </a:xfrm>
        </p:spPr>
        <p:txBody>
          <a:bodyPr>
            <a:noAutofit/>
          </a:bodyPr>
          <a:lstStyle>
            <a:lvl1pPr>
              <a:lnSpc>
                <a:spcPct val="90000"/>
              </a:lnSpc>
              <a:defRPr b="0" i="0">
                <a:solidFill>
                  <a:srgbClr val="717171"/>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46" y="1597967"/>
            <a:ext cx="3541939" cy="297314"/>
          </a:xfrm>
          <a:prstGeom prst="rect">
            <a:avLst/>
          </a:prstGeom>
        </p:spPr>
        <p:txBody>
          <a:bodyPr lIns="0" tIns="0" rIns="0" bIns="0">
            <a:noAutofit/>
          </a:bodyPr>
          <a:lstStyle>
            <a:lvl1pPr marL="0" indent="0" algn="l">
              <a:lnSpc>
                <a:spcPct val="90000"/>
              </a:lnSpc>
              <a:buNone/>
              <a:defRPr sz="1800" b="0" i="0">
                <a:solidFill>
                  <a:srgbClr val="B3252E"/>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dirty="0"/>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4267438" y="1597967"/>
            <a:ext cx="3541939" cy="297314"/>
          </a:xfrm>
          <a:prstGeom prst="rect">
            <a:avLst/>
          </a:prstGeom>
        </p:spPr>
        <p:txBody>
          <a:bodyPr lIns="0" tIns="0" rIns="0" bIns="0">
            <a:noAutofit/>
          </a:bodyPr>
          <a:lstStyle>
            <a:lvl1pPr marL="0" indent="0" algn="l">
              <a:lnSpc>
                <a:spcPct val="90000"/>
              </a:lnSpc>
              <a:buNone/>
              <a:defRPr sz="1800" b="0" i="0">
                <a:solidFill>
                  <a:srgbClr val="F17A26"/>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8129689" y="1597967"/>
            <a:ext cx="3541939" cy="297314"/>
          </a:xfrm>
          <a:prstGeom prst="rect">
            <a:avLst/>
          </a:prstGeom>
        </p:spPr>
        <p:txBody>
          <a:bodyPr lIns="0" tIns="0" rIns="0" bIns="0">
            <a:noAutofit/>
          </a:bodyPr>
          <a:lstStyle>
            <a:lvl1pPr marL="0" indent="0" algn="l">
              <a:lnSpc>
                <a:spcPct val="90000"/>
              </a:lnSpc>
              <a:buNone/>
              <a:defRPr sz="1800" b="0" i="0">
                <a:solidFill>
                  <a:srgbClr val="2B9E48"/>
                </a:solidFill>
                <a:latin typeface="Exo" panose="02000503000000000000" pitchFamily="2" charset="77"/>
                <a:cs typeface="Arial" panose="020B0604020202020204" pitchFamily="34" charset="0"/>
              </a:defRPr>
            </a:lvl1pPr>
            <a:lvl2pPr marL="457154" indent="0">
              <a:buNone/>
              <a:defRPr/>
            </a:lvl2pPr>
            <a:lvl3pPr marL="914309" indent="0">
              <a:buNone/>
              <a:defRPr/>
            </a:lvl3pPr>
            <a:lvl4pPr marL="1371463" indent="0">
              <a:buNone/>
              <a:defRPr/>
            </a:lvl4pPr>
            <a:lvl5pPr marL="1828617" indent="0">
              <a:buNone/>
              <a:defRPr/>
            </a:lvl5pPr>
          </a:lstStyle>
          <a:p>
            <a:pPr lvl="0"/>
            <a:r>
              <a:rPr lang="en-US"/>
              <a:t>Click to edit Master text styles</a:t>
            </a:r>
          </a:p>
        </p:txBody>
      </p:sp>
      <p:sp>
        <p:nvSpPr>
          <p:cNvPr id="17" name="Text Placeholder 4">
            <a:extLst>
              <a:ext uri="{FF2B5EF4-FFF2-40B4-BE49-F238E27FC236}">
                <a16:creationId xmlns:a16="http://schemas.microsoft.com/office/drawing/2014/main" id="{FA4AA16A-AF07-4A4A-AA0D-C83BCCC518CB}"/>
              </a:ext>
            </a:extLst>
          </p:cNvPr>
          <p:cNvSpPr>
            <a:spLocks noGrp="1"/>
          </p:cNvSpPr>
          <p:nvPr>
            <p:ph type="body" sz="quarter" idx="18"/>
          </p:nvPr>
        </p:nvSpPr>
        <p:spPr>
          <a:xfrm>
            <a:off x="371427" y="1991757"/>
            <a:ext cx="3657789" cy="3190736"/>
          </a:xfrm>
          <a:prstGeom prst="rect">
            <a:avLst/>
          </a:prstGeom>
        </p:spPr>
        <p:txBody>
          <a:bodyPr lIns="0" tIns="0" rIns="0" bIns="0" numCol="1" spcCol="292608"/>
          <a:lstStyle>
            <a:lvl1pPr marL="179370" indent="-17937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478D611E-AB20-6F4F-AAF0-75575E9D6DB6}"/>
              </a:ext>
            </a:extLst>
          </p:cNvPr>
          <p:cNvSpPr>
            <a:spLocks noGrp="1"/>
          </p:cNvSpPr>
          <p:nvPr>
            <p:ph type="body" sz="quarter" idx="19"/>
          </p:nvPr>
        </p:nvSpPr>
        <p:spPr>
          <a:xfrm>
            <a:off x="4267438" y="1991757"/>
            <a:ext cx="3657789" cy="3190736"/>
          </a:xfrm>
          <a:prstGeom prst="rect">
            <a:avLst/>
          </a:prstGeom>
        </p:spPr>
        <p:txBody>
          <a:bodyPr lIns="0" tIns="0" rIns="0" bIns="0" numCol="1" spcCol="292608"/>
          <a:lstStyle>
            <a:lvl1pPr marL="179370" indent="-17937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4">
            <a:extLst>
              <a:ext uri="{FF2B5EF4-FFF2-40B4-BE49-F238E27FC236}">
                <a16:creationId xmlns:a16="http://schemas.microsoft.com/office/drawing/2014/main" id="{37BEB711-C86D-6A42-AF2D-7578AE11B32E}"/>
              </a:ext>
            </a:extLst>
          </p:cNvPr>
          <p:cNvSpPr>
            <a:spLocks noGrp="1"/>
          </p:cNvSpPr>
          <p:nvPr>
            <p:ph type="body" sz="quarter" idx="20"/>
          </p:nvPr>
        </p:nvSpPr>
        <p:spPr>
          <a:xfrm>
            <a:off x="8153132" y="1991757"/>
            <a:ext cx="3657789" cy="3190736"/>
          </a:xfrm>
          <a:prstGeom prst="rect">
            <a:avLst/>
          </a:prstGeom>
        </p:spPr>
        <p:txBody>
          <a:bodyPr lIns="0" tIns="0" rIns="0" bIns="0" numCol="1" spcCol="292608"/>
          <a:lstStyle>
            <a:lvl1pPr marL="179370" indent="-179370">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chemeClr val="tx1">
                    <a:lumMod val="50000"/>
                  </a:schemeClr>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9485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ic-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1" y="544769"/>
            <a:ext cx="5631623" cy="1130188"/>
          </a:xfrm>
        </p:spPr>
        <p:txBody>
          <a:bodyPr>
            <a:noAutofit/>
          </a:bodyPr>
          <a:lstStyle>
            <a:lvl1pPr>
              <a:defRPr b="0" i="0"/>
            </a:lvl1pPr>
          </a:lstStyle>
          <a:p>
            <a:r>
              <a:rPr lang="en-US"/>
              <a:t>Click to edit Master title style</a:t>
            </a:r>
          </a:p>
        </p:txBody>
      </p:sp>
    </p:spTree>
    <p:extLst>
      <p:ext uri="{BB962C8B-B14F-4D97-AF65-F5344CB8AC3E}">
        <p14:creationId xmlns:p14="http://schemas.microsoft.com/office/powerpoint/2010/main" val="178399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ic-slide-1">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060" y="544769"/>
            <a:ext cx="4966394" cy="1130188"/>
          </a:xfrm>
        </p:spPr>
        <p:txBody>
          <a:bodyPr>
            <a:noAutofit/>
          </a:bodyPr>
          <a:lstStyle>
            <a:lvl1pPr>
              <a:lnSpc>
                <a:spcPct val="90000"/>
              </a:lnSpc>
              <a:defRPr b="0" i="0"/>
            </a:lvl1pPr>
          </a:lstStyle>
          <a:p>
            <a:r>
              <a:rPr lang="en-US"/>
              <a:t>Click to edit Master title style</a:t>
            </a:r>
          </a:p>
        </p:txBody>
      </p:sp>
      <p:sp>
        <p:nvSpPr>
          <p:cNvPr id="4" name="Text Placeholder 11">
            <a:extLst>
              <a:ext uri="{FF2B5EF4-FFF2-40B4-BE49-F238E27FC236}">
                <a16:creationId xmlns:a16="http://schemas.microsoft.com/office/drawing/2014/main" id="{DDF1013D-24FA-B04E-AE09-DB6F11760046}"/>
              </a:ext>
            </a:extLst>
          </p:cNvPr>
          <p:cNvSpPr>
            <a:spLocks noGrp="1"/>
          </p:cNvSpPr>
          <p:nvPr>
            <p:ph type="body" sz="quarter" idx="11"/>
          </p:nvPr>
        </p:nvSpPr>
        <p:spPr>
          <a:xfrm>
            <a:off x="367610" y="1643564"/>
            <a:ext cx="4115672" cy="669978"/>
          </a:xfrm>
          <a:prstGeom prst="rect">
            <a:avLst/>
          </a:prstGeom>
        </p:spPr>
        <p:txBody>
          <a:bodyPr lIns="0" tIns="0" rIns="0" bIns="0">
            <a:noAutofit/>
          </a:bodyPr>
          <a:lstStyle>
            <a:lvl1pPr marL="0" indent="0">
              <a:lnSpc>
                <a:spcPct val="110000"/>
              </a:lnSpc>
              <a:buNone/>
              <a:defRPr sz="2000" b="0" i="0" spc="0">
                <a:solidFill>
                  <a:srgbClr val="2576B7"/>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5" name="Text Placeholder 4">
            <a:extLst>
              <a:ext uri="{FF2B5EF4-FFF2-40B4-BE49-F238E27FC236}">
                <a16:creationId xmlns:a16="http://schemas.microsoft.com/office/drawing/2014/main" id="{9881DA12-3A02-104C-8DA9-67C6D34506B4}"/>
              </a:ext>
            </a:extLst>
          </p:cNvPr>
          <p:cNvSpPr>
            <a:spLocks noGrp="1"/>
          </p:cNvSpPr>
          <p:nvPr>
            <p:ph type="body" sz="quarter" idx="33"/>
          </p:nvPr>
        </p:nvSpPr>
        <p:spPr>
          <a:xfrm>
            <a:off x="371428" y="2710334"/>
            <a:ext cx="5688858" cy="2999350"/>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908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Slide-blue-lef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5251699" y="1648758"/>
            <a:ext cx="5686246"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5231719" y="530021"/>
            <a:ext cx="4966394"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0" y="0"/>
            <a:ext cx="4260295"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1800"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367609" y="952500"/>
            <a:ext cx="3289515" cy="5367277"/>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BFD1FFC3-1E5E-9546-8506-BC69F33F92C0}"/>
              </a:ext>
            </a:extLst>
          </p:cNvPr>
          <p:cNvSpPr>
            <a:spLocks noGrp="1"/>
          </p:cNvSpPr>
          <p:nvPr>
            <p:ph type="body" sz="quarter" idx="33"/>
          </p:nvPr>
        </p:nvSpPr>
        <p:spPr>
          <a:xfrm>
            <a:off x="5231718" y="2518948"/>
            <a:ext cx="6660283" cy="3275796"/>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435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Slide-blue-rightSidebar">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D426E116-0FE3-D446-B568-6373B436AD1A}"/>
              </a:ext>
            </a:extLst>
          </p:cNvPr>
          <p:cNvSpPr>
            <a:spLocks noGrp="1"/>
          </p:cNvSpPr>
          <p:nvPr>
            <p:ph type="body" sz="quarter" idx="11"/>
          </p:nvPr>
        </p:nvSpPr>
        <p:spPr>
          <a:xfrm>
            <a:off x="397294" y="1648758"/>
            <a:ext cx="5686246" cy="456696"/>
          </a:xfrm>
          <a:prstGeom prst="rect">
            <a:avLst/>
          </a:prstGeom>
        </p:spPr>
        <p:txBody>
          <a:bodyPr lIns="0" tIns="0" rIns="0" bIns="0">
            <a:noAutofit/>
          </a:bodyPr>
          <a:lstStyle>
            <a:lvl1pPr marL="0" indent="0">
              <a:lnSpc>
                <a:spcPct val="110000"/>
              </a:lnSpc>
              <a:buNone/>
              <a:defRPr sz="2000" b="0" i="0">
                <a:solidFill>
                  <a:srgbClr val="848585"/>
                </a:solidFill>
                <a:latin typeface="Montserrat SemiBold"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77314" y="530021"/>
            <a:ext cx="6671856"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F2D5BCB0-D6FF-CC4C-92CC-90D104D4F343}"/>
              </a:ext>
            </a:extLst>
          </p:cNvPr>
          <p:cNvSpPr/>
          <p:nvPr userDrawn="1"/>
        </p:nvSpPr>
        <p:spPr>
          <a:xfrm>
            <a:off x="8004720" y="0"/>
            <a:ext cx="4187280" cy="6858000"/>
          </a:xfrm>
          <a:prstGeom prst="rect">
            <a:avLst/>
          </a:prstGeom>
          <a:gradFill>
            <a:gsLst>
              <a:gs pos="0">
                <a:schemeClr val="accent1">
                  <a:lumMod val="60000"/>
                  <a:lumOff val="40000"/>
                </a:schemeClr>
              </a:gs>
              <a:gs pos="89000">
                <a:srgbClr val="2576B7"/>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sz="1800" dirty="0">
              <a:solidFill>
                <a:srgbClr val="1E5E92"/>
              </a:solidFill>
            </a:endParaRPr>
          </a:p>
        </p:txBody>
      </p:sp>
      <p:sp>
        <p:nvSpPr>
          <p:cNvPr id="9" name="Text Placeholder 11">
            <a:extLst>
              <a:ext uri="{FF2B5EF4-FFF2-40B4-BE49-F238E27FC236}">
                <a16:creationId xmlns:a16="http://schemas.microsoft.com/office/drawing/2014/main" id="{2FD860C3-79CC-434D-9984-9C39951BAE42}"/>
              </a:ext>
            </a:extLst>
          </p:cNvPr>
          <p:cNvSpPr>
            <a:spLocks noGrp="1"/>
          </p:cNvSpPr>
          <p:nvPr>
            <p:ph type="body" sz="quarter" idx="14"/>
          </p:nvPr>
        </p:nvSpPr>
        <p:spPr>
          <a:xfrm>
            <a:off x="8558269" y="952500"/>
            <a:ext cx="3030559" cy="4881142"/>
          </a:xfrm>
          <a:prstGeom prst="rect">
            <a:avLst/>
          </a:prstGeom>
        </p:spPr>
        <p:txBody>
          <a:bodyPr lIns="0" tIns="0" rIns="0" bIns="0" anchor="ctr" anchorCtr="0">
            <a:noAutofit/>
          </a:bodyPr>
          <a:lstStyle>
            <a:lvl1pPr marL="0" indent="0">
              <a:lnSpc>
                <a:spcPct val="110000"/>
              </a:lnSpc>
              <a:buNone/>
              <a:defRPr sz="2000" b="0" i="0" spc="0">
                <a:solidFill>
                  <a:schemeClr val="bg1"/>
                </a:solidFill>
                <a:latin typeface="Montserrat" pitchFamily="2" charset="77"/>
                <a:cs typeface="Arial" panose="020B0604020202020204" pitchFamily="34" charset="0"/>
              </a:defRPr>
            </a:lvl1pPr>
            <a:lvl2pPr marL="457154" indent="0">
              <a:lnSpc>
                <a:spcPts val="2400"/>
              </a:lnSpc>
              <a:buNone/>
              <a:defRPr sz="2000">
                <a:solidFill>
                  <a:srgbClr val="848585"/>
                </a:solidFill>
                <a:latin typeface="Arial" panose="020B0604020202020204" pitchFamily="34" charset="0"/>
                <a:cs typeface="Arial" panose="020B0604020202020204" pitchFamily="34" charset="0"/>
              </a:defRPr>
            </a:lvl2pPr>
            <a:lvl3pPr marL="914309" indent="0">
              <a:lnSpc>
                <a:spcPts val="2400"/>
              </a:lnSpc>
              <a:buNone/>
              <a:defRPr sz="2000">
                <a:solidFill>
                  <a:srgbClr val="848585"/>
                </a:solidFill>
                <a:latin typeface="Arial" panose="020B0604020202020204" pitchFamily="34" charset="0"/>
                <a:cs typeface="Arial" panose="020B0604020202020204" pitchFamily="34" charset="0"/>
              </a:defRPr>
            </a:lvl3pPr>
            <a:lvl4pPr marL="1371463" indent="0">
              <a:lnSpc>
                <a:spcPts val="2400"/>
              </a:lnSpc>
              <a:buNone/>
              <a:defRPr sz="2000">
                <a:solidFill>
                  <a:srgbClr val="848585"/>
                </a:solidFill>
                <a:latin typeface="Arial" panose="020B0604020202020204" pitchFamily="34" charset="0"/>
                <a:cs typeface="Arial" panose="020B0604020202020204" pitchFamily="34" charset="0"/>
              </a:defRPr>
            </a:lvl4pPr>
            <a:lvl5pPr marL="1828617" indent="0">
              <a:lnSpc>
                <a:spcPts val="2400"/>
              </a:lnSpc>
              <a:buNone/>
              <a:defRPr sz="2000">
                <a:solidFill>
                  <a:srgbClr val="848585"/>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Box 6">
            <a:extLst>
              <a:ext uri="{FF2B5EF4-FFF2-40B4-BE49-F238E27FC236}">
                <a16:creationId xmlns:a16="http://schemas.microsoft.com/office/drawing/2014/main" id="{2AD1AD55-DE6F-7A48-87C1-BCB637DDFBBA}"/>
              </a:ext>
            </a:extLst>
          </p:cNvPr>
          <p:cNvSpPr txBox="1"/>
          <p:nvPr userDrawn="1"/>
        </p:nvSpPr>
        <p:spPr>
          <a:xfrm>
            <a:off x="8802875" y="6449569"/>
            <a:ext cx="3437887" cy="13183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10000"/>
              </a:lnSpc>
              <a:spcBef>
                <a:spcPts val="55"/>
              </a:spcBef>
              <a:spcAft>
                <a:spcPts val="0"/>
              </a:spcAft>
              <a:buClrTx/>
              <a:buSzTx/>
              <a:buFontTx/>
              <a:buNone/>
              <a:tabLst/>
              <a:defRPr/>
            </a:pPr>
            <a:r>
              <a:rPr lang="en-CA" sz="800" spc="-18" dirty="0">
                <a:solidFill>
                  <a:schemeClr val="bg1"/>
                </a:solidFill>
                <a:latin typeface="Exo" panose="02000503000000000000" pitchFamily="2" charset="77"/>
              </a:rPr>
              <a:t>Info-</a:t>
            </a:r>
            <a:r>
              <a:rPr lang="en-CA" sz="800" spc="-103" dirty="0">
                <a:solidFill>
                  <a:schemeClr val="bg1"/>
                </a:solidFill>
                <a:latin typeface="Exo" panose="02000503000000000000" pitchFamily="2" charset="77"/>
              </a:rPr>
              <a:t>T</a:t>
            </a:r>
            <a:r>
              <a:rPr lang="en-CA" sz="800" spc="-15" dirty="0">
                <a:solidFill>
                  <a:schemeClr val="bg1"/>
                </a:solidFill>
                <a:latin typeface="Exo" panose="02000503000000000000" pitchFamily="2" charset="77"/>
              </a:rPr>
              <a:t>ec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Researc</a:t>
            </a:r>
            <a:r>
              <a:rPr lang="en-CA" sz="800" spc="6" dirty="0">
                <a:solidFill>
                  <a:schemeClr val="bg1"/>
                </a:solidFill>
                <a:latin typeface="Exo" panose="02000503000000000000" pitchFamily="2" charset="77"/>
              </a:rPr>
              <a:t>h</a:t>
            </a:r>
            <a:r>
              <a:rPr lang="en-CA" sz="800" spc="-39" dirty="0">
                <a:solidFill>
                  <a:schemeClr val="bg1"/>
                </a:solidFill>
                <a:latin typeface="Exo" panose="02000503000000000000" pitchFamily="2" charset="77"/>
              </a:rPr>
              <a:t> </a:t>
            </a:r>
            <a:r>
              <a:rPr lang="en-CA" sz="800" spc="-15" dirty="0">
                <a:solidFill>
                  <a:schemeClr val="bg1"/>
                </a:solidFill>
                <a:latin typeface="Exo" panose="02000503000000000000" pitchFamily="2" charset="77"/>
              </a:rPr>
              <a:t>Grou</a:t>
            </a:r>
            <a:r>
              <a:rPr lang="en-CA" sz="800" spc="6" dirty="0">
                <a:solidFill>
                  <a:schemeClr val="bg1"/>
                </a:solidFill>
                <a:latin typeface="Exo" panose="02000503000000000000" pitchFamily="2" charset="77"/>
              </a:rPr>
              <a:t>p   |   </a:t>
            </a:r>
            <a:fld id="{81D60167-4931-47E6-BA6A-407CBD079E47}" type="slidenum">
              <a:rPr lang="en-CA" sz="800" spc="6" smtClean="0">
                <a:solidFill>
                  <a:schemeClr val="bg1"/>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10000"/>
                </a:lnSpc>
                <a:spcBef>
                  <a:spcPts val="55"/>
                </a:spcBef>
                <a:spcAft>
                  <a:spcPts val="0"/>
                </a:spcAft>
                <a:buClrTx/>
                <a:buSzTx/>
                <a:buFontTx/>
                <a:buNone/>
                <a:tabLst/>
                <a:defRPr/>
              </a:pPr>
              <a:t>‹#›</a:t>
            </a:fld>
            <a:endParaRPr sz="800" spc="6" dirty="0">
              <a:solidFill>
                <a:schemeClr val="bg1"/>
              </a:solidFill>
              <a:latin typeface="Exo" panose="02000503000000000000" pitchFamily="2" charset="77"/>
              <a:cs typeface="Arial" panose="020B0604020202020204" pitchFamily="34" charset="0"/>
            </a:endParaRPr>
          </a:p>
        </p:txBody>
      </p:sp>
      <p:sp>
        <p:nvSpPr>
          <p:cNvPr id="10" name="Text Placeholder 4">
            <a:extLst>
              <a:ext uri="{FF2B5EF4-FFF2-40B4-BE49-F238E27FC236}">
                <a16:creationId xmlns:a16="http://schemas.microsoft.com/office/drawing/2014/main" id="{9827AB02-2D82-654F-ADA6-39B4D879BBE4}"/>
              </a:ext>
            </a:extLst>
          </p:cNvPr>
          <p:cNvSpPr>
            <a:spLocks noGrp="1"/>
          </p:cNvSpPr>
          <p:nvPr>
            <p:ph type="body" sz="quarter" idx="33"/>
          </p:nvPr>
        </p:nvSpPr>
        <p:spPr>
          <a:xfrm>
            <a:off x="371427" y="2508316"/>
            <a:ext cx="6677743" cy="3243898"/>
          </a:xfrm>
          <a:prstGeom prst="rect">
            <a:avLst/>
          </a:prstGeom>
        </p:spPr>
        <p:txBody>
          <a:bodyPr lIns="0" tIns="0" rIns="0" bIns="0" numCol="1" spcCol="292608"/>
          <a:lstStyle>
            <a:lvl1pPr marL="179370" indent="-179370">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1pPr>
            <a:lvl2pPr marL="628587"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2pPr>
            <a:lvl3pPr marL="1088916" indent="-174608">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3pPr>
            <a:lvl4pPr marL="1549245" indent="-177782">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4pPr>
            <a:lvl5pPr marL="2000050" indent="-171433">
              <a:lnSpc>
                <a:spcPct val="110000"/>
              </a:lnSpc>
              <a:tabLst/>
              <a:defRPr sz="1400">
                <a:solidFill>
                  <a:srgbClr val="000000"/>
                </a:solidFill>
                <a:latin typeface="Roboto Condensed Light" panose="02000000000000000000" pitchFamily="2" charset="0"/>
                <a:ea typeface="Roboto Condensed Light"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5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4/8/2020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dirty="0"/>
          </a:p>
        </p:txBody>
      </p:sp>
    </p:spTree>
    <p:extLst>
      <p:ext uri="{BB962C8B-B14F-4D97-AF65-F5344CB8AC3E}">
        <p14:creationId xmlns:p14="http://schemas.microsoft.com/office/powerpoint/2010/main" val="33194913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D3AAFB-B171-4250-9691-259029A7A8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01188DE-E625-4DF0-BA84-799648E71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BE2472-BC60-4906-A66E-809D3DA99F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5D360-B27D-420C-A1FB-199E6C3F4062}" type="datetimeFigureOut">
              <a:rPr lang="en-CA" smtClean="0"/>
              <a:t>2020-04-08</a:t>
            </a:fld>
            <a:endParaRPr lang="en-CA" dirty="0"/>
          </a:p>
        </p:txBody>
      </p:sp>
      <p:sp>
        <p:nvSpPr>
          <p:cNvPr id="5" name="Footer Placeholder 4">
            <a:extLst>
              <a:ext uri="{FF2B5EF4-FFF2-40B4-BE49-F238E27FC236}">
                <a16:creationId xmlns:a16="http://schemas.microsoft.com/office/drawing/2014/main" id="{212E3802-E477-42FD-805F-51C25491B3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7527F139-C559-47C9-8466-98AA6EA54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20BB5-4444-4C4D-ACD9-80027DF199CB}" type="slidenum">
              <a:rPr lang="en-CA" smtClean="0"/>
              <a:t>‹#›</a:t>
            </a:fld>
            <a:endParaRPr lang="en-CA" dirty="0"/>
          </a:p>
        </p:txBody>
      </p:sp>
    </p:spTree>
    <p:extLst>
      <p:ext uri="{BB962C8B-B14F-4D97-AF65-F5344CB8AC3E}">
        <p14:creationId xmlns:p14="http://schemas.microsoft.com/office/powerpoint/2010/main" val="3140135307"/>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061" y="530021"/>
            <a:ext cx="5631623" cy="1130188"/>
          </a:xfrm>
          <a:prstGeom prst="rect">
            <a:avLst/>
          </a:prstGeom>
        </p:spPr>
        <p:txBody>
          <a:bodyPr vert="horz" lIns="0" tIns="0" rIns="0" bIns="0" rtlCol="0" anchor="t" anchorCtr="0">
            <a:noAutofit/>
          </a:bodyPr>
          <a:lstStyle/>
          <a:p>
            <a:r>
              <a:rPr lang="en-US"/>
              <a:t>Click to edit Master title style</a:t>
            </a:r>
          </a:p>
        </p:txBody>
      </p:sp>
      <p:sp>
        <p:nvSpPr>
          <p:cNvPr id="12" name="TextBox 11">
            <a:extLst>
              <a:ext uri="{FF2B5EF4-FFF2-40B4-BE49-F238E27FC236}">
                <a16:creationId xmlns:a16="http://schemas.microsoft.com/office/drawing/2014/main" id="{9A5610B7-08DB-7849-96D1-46BF1C785ED5}"/>
              </a:ext>
            </a:extLst>
          </p:cNvPr>
          <p:cNvSpPr txBox="1"/>
          <p:nvPr userDrawn="1"/>
        </p:nvSpPr>
        <p:spPr>
          <a:xfrm>
            <a:off x="8802875" y="6449569"/>
            <a:ext cx="3437887" cy="123111"/>
          </a:xfrm>
          <a:prstGeom prst="rect">
            <a:avLst/>
          </a:prstGeom>
        </p:spPr>
        <p:txBody>
          <a:bodyPr vert="horz" wrap="square" lIns="0" tIns="0" rIns="91428" bIns="0" rtlCol="0">
            <a:spAutoFit/>
          </a:bodyPr>
          <a:lstStyle/>
          <a:p>
            <a:pPr marL="7700" marR="242951" lvl="0" indent="0" algn="r" defTabSz="554437" rtl="0" eaLnBrk="1" fontAlgn="auto" latinLnBrk="0" hangingPunct="1">
              <a:lnSpc>
                <a:spcPct val="100000"/>
              </a:lnSpc>
              <a:spcBef>
                <a:spcPts val="55"/>
              </a:spcBef>
              <a:spcAft>
                <a:spcPts val="0"/>
              </a:spcAft>
              <a:buClrTx/>
              <a:buSzTx/>
              <a:buFontTx/>
              <a:buNone/>
              <a:tabLst/>
              <a:defRPr/>
            </a:pPr>
            <a:r>
              <a:rPr lang="en-CA" sz="800" spc="-18" dirty="0">
                <a:solidFill>
                  <a:schemeClr val="tx1">
                    <a:lumMod val="50000"/>
                  </a:schemeClr>
                </a:solidFill>
                <a:latin typeface="Exo" panose="02000503000000000000" pitchFamily="2" charset="77"/>
              </a:rPr>
              <a:t>Info-</a:t>
            </a:r>
            <a:r>
              <a:rPr lang="en-CA" sz="800" spc="-103" dirty="0">
                <a:solidFill>
                  <a:schemeClr val="tx1">
                    <a:lumMod val="50000"/>
                  </a:schemeClr>
                </a:solidFill>
                <a:latin typeface="Exo" panose="02000503000000000000" pitchFamily="2" charset="77"/>
              </a:rPr>
              <a:t>T</a:t>
            </a:r>
            <a:r>
              <a:rPr lang="en-CA" sz="800" spc="-15" dirty="0">
                <a:solidFill>
                  <a:schemeClr val="tx1">
                    <a:lumMod val="50000"/>
                  </a:schemeClr>
                </a:solidFill>
                <a:latin typeface="Exo" panose="02000503000000000000" pitchFamily="2" charset="77"/>
              </a:rPr>
              <a:t>ec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Researc</a:t>
            </a:r>
            <a:r>
              <a:rPr lang="en-CA" sz="800" spc="6" dirty="0">
                <a:solidFill>
                  <a:schemeClr val="tx1">
                    <a:lumMod val="50000"/>
                  </a:schemeClr>
                </a:solidFill>
                <a:latin typeface="Exo" panose="02000503000000000000" pitchFamily="2" charset="77"/>
              </a:rPr>
              <a:t>h</a:t>
            </a:r>
            <a:r>
              <a:rPr lang="en-CA" sz="800" spc="-39" dirty="0">
                <a:solidFill>
                  <a:schemeClr val="tx1">
                    <a:lumMod val="50000"/>
                  </a:schemeClr>
                </a:solidFill>
                <a:latin typeface="Exo" panose="02000503000000000000" pitchFamily="2" charset="77"/>
              </a:rPr>
              <a:t> </a:t>
            </a:r>
            <a:r>
              <a:rPr lang="en-CA" sz="800" spc="-15" dirty="0">
                <a:solidFill>
                  <a:schemeClr val="tx1">
                    <a:lumMod val="50000"/>
                  </a:schemeClr>
                </a:solidFill>
                <a:latin typeface="Exo" panose="02000503000000000000" pitchFamily="2" charset="77"/>
              </a:rPr>
              <a:t>Grou</a:t>
            </a:r>
            <a:r>
              <a:rPr lang="en-CA" sz="800" spc="6" dirty="0">
                <a:solidFill>
                  <a:schemeClr val="tx1">
                    <a:lumMod val="50000"/>
                  </a:schemeClr>
                </a:solidFill>
                <a:latin typeface="Exo" panose="02000503000000000000" pitchFamily="2" charset="77"/>
              </a:rPr>
              <a:t>p   |   </a:t>
            </a:r>
            <a:fld id="{81D60167-4931-47E6-BA6A-407CBD079E47}" type="slidenum">
              <a:rPr lang="en-CA" sz="800" spc="6" smtClean="0">
                <a:solidFill>
                  <a:schemeClr val="tx1">
                    <a:lumMod val="50000"/>
                  </a:schemeClr>
                </a:solidFill>
                <a:latin typeface="Exo" panose="02000503000000000000" pitchFamily="2" charset="77"/>
                <a:cs typeface="Arial" panose="020B0604020202020204" pitchFamily="34" charset="0"/>
              </a:rPr>
              <a:pPr marL="7700" marR="242951" lvl="0" indent="0" algn="r" defTabSz="554437" rtl="0" eaLnBrk="1" fontAlgn="auto" latinLnBrk="0" hangingPunct="1">
                <a:lnSpc>
                  <a:spcPct val="100000"/>
                </a:lnSpc>
                <a:spcBef>
                  <a:spcPts val="55"/>
                </a:spcBef>
                <a:spcAft>
                  <a:spcPts val="0"/>
                </a:spcAft>
                <a:buClrTx/>
                <a:buSzTx/>
                <a:buFontTx/>
                <a:buNone/>
                <a:tabLst/>
                <a:defRPr/>
              </a:pPr>
              <a:t>‹#›</a:t>
            </a:fld>
            <a:endParaRPr sz="800" spc="6" dirty="0">
              <a:solidFill>
                <a:schemeClr val="tx1">
                  <a:lumMod val="50000"/>
                </a:schemeClr>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571352226"/>
      </p:ext>
    </p:extLst>
  </p:cSld>
  <p:clrMap bg1="lt1" tx1="dk1" bg2="lt2" tx2="dk2" accent1="accent1" accent2="accent2" accent3="accent3" accent4="accent4" accent5="accent5" accent6="accent6" hlink="hlink" folHlink="folHlink"/>
  <p:sldLayoutIdLst>
    <p:sldLayoutId id="2147483668" r:id="rId1"/>
    <p:sldLayoutId id="2147483696" r:id="rId2"/>
    <p:sldLayoutId id="2147483697" r:id="rId3"/>
    <p:sldLayoutId id="2147483711" r:id="rId4"/>
    <p:sldLayoutId id="2147483712" r:id="rId5"/>
    <p:sldLayoutId id="2147483722" r:id="rId6"/>
  </p:sldLayoutIdLst>
  <p:hf hdr="0" ftr="0" dt="0"/>
  <p:txStyles>
    <p:titleStyle>
      <a:lvl1pPr algn="l" defTabSz="914309" rtl="0" eaLnBrk="1" latinLnBrk="0" hangingPunct="1">
        <a:lnSpc>
          <a:spcPct val="90000"/>
        </a:lnSpc>
        <a:spcBef>
          <a:spcPct val="0"/>
        </a:spcBef>
        <a:buNone/>
        <a:defRPr sz="4000" b="0" i="0" kern="1200">
          <a:solidFill>
            <a:srgbClr val="717171"/>
          </a:solidFill>
          <a:latin typeface="Montserrat SemiBold" pitchFamily="2" charset="77"/>
          <a:ea typeface="+mj-ea"/>
          <a:cs typeface="Arial" panose="020B0604020202020204" pitchFamily="34" charset="0"/>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41">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37">
          <p15:clr>
            <a:srgbClr val="F26B43"/>
          </p15:clr>
        </p15:guide>
        <p15:guide id="14" pos="6265">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6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it-vendor-cost-reduction-planning-storyboard"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DEB90-8A6A-584D-8B6E-D4C929F48DC4}"/>
              </a:ext>
            </a:extLst>
          </p:cNvPr>
          <p:cNvSpPr>
            <a:spLocks noGrp="1"/>
          </p:cNvSpPr>
          <p:nvPr>
            <p:ph type="body" sz="quarter" idx="10"/>
          </p:nvPr>
        </p:nvSpPr>
        <p:spPr>
          <a:xfrm>
            <a:off x="650789" y="1391732"/>
            <a:ext cx="10909839" cy="1306512"/>
          </a:xfrm>
        </p:spPr>
        <p:txBody>
          <a:bodyPr>
            <a:normAutofit/>
          </a:bodyPr>
          <a:lstStyle/>
          <a:p>
            <a:pPr marL="0" indent="0">
              <a:buNone/>
            </a:pPr>
            <a:r>
              <a:rPr lang="en-US" dirty="0"/>
              <a:t>Cost-Reduction Planning for IT Vendors</a:t>
            </a:r>
          </a:p>
        </p:txBody>
      </p:sp>
      <p:sp>
        <p:nvSpPr>
          <p:cNvPr id="3" name="Text Placeholder 2">
            <a:extLst>
              <a:ext uri="{FF2B5EF4-FFF2-40B4-BE49-F238E27FC236}">
                <a16:creationId xmlns:a16="http://schemas.microsoft.com/office/drawing/2014/main" id="{A515CA53-C6AE-F54E-A6B0-007BABBB9407}"/>
              </a:ext>
            </a:extLst>
          </p:cNvPr>
          <p:cNvSpPr>
            <a:spLocks noGrp="1"/>
          </p:cNvSpPr>
          <p:nvPr>
            <p:ph type="body" sz="quarter" idx="11"/>
          </p:nvPr>
        </p:nvSpPr>
        <p:spPr/>
        <p:txBody>
          <a:bodyPr/>
          <a:lstStyle/>
          <a:p>
            <a:pPr marL="0" indent="0">
              <a:buNone/>
            </a:pPr>
            <a:r>
              <a:rPr lang="en-US" dirty="0">
                <a:solidFill>
                  <a:srgbClr val="717171"/>
                </a:solidFill>
              </a:rPr>
              <a:t>A tactical and strategic approach to IT expense reductions.</a:t>
            </a:r>
          </a:p>
        </p:txBody>
      </p:sp>
      <p:pic>
        <p:nvPicPr>
          <p:cNvPr id="6" name="Picture 5">
            <a:extLst>
              <a:ext uri="{FF2B5EF4-FFF2-40B4-BE49-F238E27FC236}">
                <a16:creationId xmlns:a16="http://schemas.microsoft.com/office/drawing/2014/main" id="{256B3ADF-9DF2-4949-A5A2-1F9F7F250835}"/>
              </a:ext>
            </a:extLst>
          </p:cNvPr>
          <p:cNvPicPr>
            <a:picLocks noChangeAspect="1"/>
          </p:cNvPicPr>
          <p:nvPr/>
        </p:nvPicPr>
        <p:blipFill rotWithShape="1">
          <a:blip r:embed="rId2"/>
          <a:srcRect l="2746" t="7920" r="1695" b="2682"/>
          <a:stretch/>
        </p:blipFill>
        <p:spPr>
          <a:xfrm>
            <a:off x="7903029" y="2990007"/>
            <a:ext cx="2783777" cy="2783776"/>
          </a:xfrm>
          <a:prstGeom prst="ellipse">
            <a:avLst/>
          </a:prstGeom>
        </p:spPr>
      </p:pic>
      <p:sp>
        <p:nvSpPr>
          <p:cNvPr id="5" name="Rectangle 4">
            <a:hlinkClick r:id="rId3"/>
            <a:extLst>
              <a:ext uri="{FF2B5EF4-FFF2-40B4-BE49-F238E27FC236}">
                <a16:creationId xmlns:a16="http://schemas.microsoft.com/office/drawing/2014/main" id="{C4E3FD95-98FE-4486-B890-8C31C0806D74}"/>
              </a:ext>
            </a:extLst>
          </p:cNvPr>
          <p:cNvSpPr/>
          <p:nvPr/>
        </p:nvSpPr>
        <p:spPr>
          <a:xfrm>
            <a:off x="0" y="4857008"/>
            <a:ext cx="12193588" cy="902525"/>
          </a:xfrm>
          <a:prstGeom prst="rect">
            <a:avLst/>
          </a:prstGeom>
          <a:solidFill>
            <a:srgbClr val="2576B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7DD12B5-BE04-41C5-B306-1E1192D4867E}"/>
              </a:ext>
            </a:extLst>
          </p:cNvPr>
          <p:cNvSpPr txBox="1"/>
          <p:nvPr/>
        </p:nvSpPr>
        <p:spPr>
          <a:xfrm>
            <a:off x="2861955" y="5296394"/>
            <a:ext cx="7184572" cy="246221"/>
          </a:xfrm>
          <a:prstGeom prst="rect">
            <a:avLst/>
          </a:prstGeom>
          <a:noFill/>
        </p:spPr>
        <p:txBody>
          <a:bodyPr wrap="square" lIns="0" tIns="0" rIns="0" bIns="0" rtlCol="0">
            <a:spAutoFit/>
          </a:bodyPr>
          <a:lstStyle/>
          <a:p>
            <a:r>
              <a:rPr lang="en-US" sz="1600" dirty="0">
                <a:solidFill>
                  <a:srgbClr val="2576B7"/>
                </a:solidFill>
                <a:latin typeface="Montserrat" pitchFamily="2" charset="77"/>
              </a:rPr>
              <a:t>Get the complete storyboard with </a:t>
            </a:r>
            <a:r>
              <a:rPr lang="en-US" sz="1600" b="1" dirty="0">
                <a:solidFill>
                  <a:srgbClr val="2576B7"/>
                </a:solidFill>
                <a:latin typeface="Montserrat" pitchFamily="2" charset="77"/>
              </a:rPr>
              <a:t>free trial membership </a:t>
            </a:r>
            <a:r>
              <a:rPr lang="en-US" sz="1600" dirty="0">
                <a:solidFill>
                  <a:srgbClr val="2576B7"/>
                </a:solidFill>
                <a:latin typeface="Montserrat" pitchFamily="2" charset="77"/>
              </a:rPr>
              <a:t>now!</a:t>
            </a:r>
            <a:endParaRPr lang="en-US" sz="1600" dirty="0">
              <a:solidFill>
                <a:srgbClr val="2576B7"/>
              </a:solidFill>
            </a:endParaRPr>
          </a:p>
        </p:txBody>
      </p:sp>
      <p:sp>
        <p:nvSpPr>
          <p:cNvPr id="8" name="TextBox 7">
            <a:extLst>
              <a:ext uri="{FF2B5EF4-FFF2-40B4-BE49-F238E27FC236}">
                <a16:creationId xmlns:a16="http://schemas.microsoft.com/office/drawing/2014/main" id="{4F2251B0-1738-4AD2-A2F0-E34960BE058D}"/>
              </a:ext>
            </a:extLst>
          </p:cNvPr>
          <p:cNvSpPr txBox="1"/>
          <p:nvPr/>
        </p:nvSpPr>
        <p:spPr>
          <a:xfrm>
            <a:off x="712519" y="5332020"/>
            <a:ext cx="2196936" cy="553998"/>
          </a:xfrm>
          <a:prstGeom prst="rect">
            <a:avLst/>
          </a:prstGeom>
          <a:noFill/>
        </p:spPr>
        <p:txBody>
          <a:bodyPr wrap="square" lIns="0" tIns="0" rIns="0" bIns="0" rtlCol="0">
            <a:spAutoFit/>
          </a:bodyPr>
          <a:lstStyle/>
          <a:p>
            <a:pPr>
              <a:lnSpc>
                <a:spcPts val="1600"/>
              </a:lnSpc>
            </a:pPr>
            <a:r>
              <a:rPr lang="en-US" sz="4000" dirty="0">
                <a:solidFill>
                  <a:srgbClr val="2576B7"/>
                </a:solidFill>
                <a:latin typeface="Montserrat SemiBold" pitchFamily="2" charset="77"/>
                <a:ea typeface="Roboto Condensed Light" panose="02000000000000000000" pitchFamily="2" charset="0"/>
              </a:rPr>
              <a:t>Sample</a:t>
            </a:r>
          </a:p>
          <a:p>
            <a:pPr>
              <a:lnSpc>
                <a:spcPts val="1400"/>
              </a:lnSpc>
            </a:pPr>
            <a:br>
              <a:rPr lang="en-US" dirty="0">
                <a:solidFill>
                  <a:srgbClr val="2576B7"/>
                </a:solidFill>
                <a:latin typeface="Montserrat" pitchFamily="2" charset="77"/>
              </a:rPr>
            </a:br>
            <a:endParaRPr lang="en-US" dirty="0">
              <a:solidFill>
                <a:srgbClr val="2576B7"/>
              </a:solidFill>
              <a:latin typeface="Montserrat" pitchFamily="2" charset="77"/>
            </a:endParaRPr>
          </a:p>
        </p:txBody>
      </p:sp>
      <p:pic>
        <p:nvPicPr>
          <p:cNvPr id="9" name="Picture 8">
            <a:extLst>
              <a:ext uri="{FF2B5EF4-FFF2-40B4-BE49-F238E27FC236}">
                <a16:creationId xmlns:a16="http://schemas.microsoft.com/office/drawing/2014/main" id="{F260D95F-8B16-4BB4-A496-35854B1049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7825" y="5207000"/>
            <a:ext cx="431800" cy="431800"/>
          </a:xfrm>
          <a:prstGeom prst="rect">
            <a:avLst/>
          </a:prstGeom>
        </p:spPr>
      </p:pic>
    </p:spTree>
    <p:extLst>
      <p:ext uri="{BB962C8B-B14F-4D97-AF65-F5344CB8AC3E}">
        <p14:creationId xmlns:p14="http://schemas.microsoft.com/office/powerpoint/2010/main" val="122801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9F5F89-FF8D-5F49-8452-D4CC10E288E8}"/>
              </a:ext>
            </a:extLst>
          </p:cNvPr>
          <p:cNvPicPr>
            <a:picLocks noChangeAspect="1"/>
          </p:cNvPicPr>
          <p:nvPr/>
        </p:nvPicPr>
        <p:blipFill>
          <a:blip r:embed="rId3" cstate="screen">
            <a:alphaModFix amt="50000"/>
            <a:extLst>
              <a:ext uri="{28A0092B-C50C-407E-A947-70E740481C1C}">
                <a14:useLocalDpi xmlns:a14="http://schemas.microsoft.com/office/drawing/2010/main"/>
              </a:ext>
            </a:extLst>
          </a:blip>
          <a:stretch>
            <a:fillRect/>
          </a:stretch>
        </p:blipFill>
        <p:spPr>
          <a:xfrm>
            <a:off x="368444" y="1848302"/>
            <a:ext cx="5993591" cy="3372760"/>
          </a:xfrm>
          <a:prstGeom prst="rect">
            <a:avLst/>
          </a:prstGeom>
        </p:spPr>
      </p:pic>
      <p:pic>
        <p:nvPicPr>
          <p:cNvPr id="12" name="Picture 11">
            <a:extLst>
              <a:ext uri="{FF2B5EF4-FFF2-40B4-BE49-F238E27FC236}">
                <a16:creationId xmlns:a16="http://schemas.microsoft.com/office/drawing/2014/main" id="{05757B9C-9790-5541-AD21-63015BF19168}"/>
              </a:ext>
            </a:extLst>
          </p:cNvPr>
          <p:cNvPicPr>
            <a:picLocks noChangeAspect="1"/>
          </p:cNvPicPr>
          <p:nvPr/>
        </p:nvPicPr>
        <p:blipFill>
          <a:blip r:embed="rId4" cstate="screen">
            <a:alphaModFix amt="50000"/>
            <a:extLst>
              <a:ext uri="{28A0092B-C50C-407E-A947-70E740481C1C}">
                <a14:useLocalDpi xmlns:a14="http://schemas.microsoft.com/office/drawing/2010/main"/>
              </a:ext>
            </a:extLst>
          </a:blip>
          <a:stretch>
            <a:fillRect/>
          </a:stretch>
        </p:blipFill>
        <p:spPr>
          <a:xfrm>
            <a:off x="5812427" y="1850758"/>
            <a:ext cx="5993857" cy="3372910"/>
          </a:xfrm>
          <a:prstGeom prst="rect">
            <a:avLst/>
          </a:prstGeom>
        </p:spPr>
      </p:pic>
      <p:sp>
        <p:nvSpPr>
          <p:cNvPr id="13" name="Rectangle 12">
            <a:extLst>
              <a:ext uri="{FF2B5EF4-FFF2-40B4-BE49-F238E27FC236}">
                <a16:creationId xmlns:a16="http://schemas.microsoft.com/office/drawing/2014/main" id="{81A7BD8C-6502-A549-A087-5E557EF075FB}"/>
              </a:ext>
            </a:extLst>
          </p:cNvPr>
          <p:cNvSpPr/>
          <p:nvPr/>
        </p:nvSpPr>
        <p:spPr>
          <a:xfrm>
            <a:off x="1371657" y="4867980"/>
            <a:ext cx="3836454" cy="60562"/>
          </a:xfrm>
          <a:prstGeom prst="rect">
            <a:avLst/>
          </a:prstGeom>
          <a:solidFill>
            <a:srgbClr val="B3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554437"/>
            <a:endParaRPr lang="en-US" sz="1092" dirty="0">
              <a:solidFill>
                <a:srgbClr val="FFFFFF"/>
              </a:solidFill>
              <a:latin typeface="Roboto Condensed Light" panose="02000000000000000000" pitchFamily="2" charset="0"/>
            </a:endParaRPr>
          </a:p>
        </p:txBody>
      </p:sp>
      <p:sp>
        <p:nvSpPr>
          <p:cNvPr id="15" name="Rectangle 14">
            <a:extLst>
              <a:ext uri="{FF2B5EF4-FFF2-40B4-BE49-F238E27FC236}">
                <a16:creationId xmlns:a16="http://schemas.microsoft.com/office/drawing/2014/main" id="{8B947AAF-002F-4B47-B7A1-5BED7E696C90}"/>
              </a:ext>
            </a:extLst>
          </p:cNvPr>
          <p:cNvSpPr/>
          <p:nvPr/>
        </p:nvSpPr>
        <p:spPr>
          <a:xfrm>
            <a:off x="6821464" y="4882822"/>
            <a:ext cx="3840480" cy="64008"/>
          </a:xfrm>
          <a:prstGeom prst="rect">
            <a:avLst/>
          </a:prstGeom>
          <a:solidFill>
            <a:srgbClr val="2B9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554437"/>
            <a:endParaRPr lang="en-US" sz="1092" dirty="0">
              <a:solidFill>
                <a:srgbClr val="FFFFFF"/>
              </a:solidFill>
              <a:latin typeface="Roboto Condensed Light" panose="02000000000000000000" pitchFamily="2" charset="0"/>
            </a:endParaRPr>
          </a:p>
        </p:txBody>
      </p:sp>
      <p:sp>
        <p:nvSpPr>
          <p:cNvPr id="2" name="Title 1">
            <a:extLst>
              <a:ext uri="{FF2B5EF4-FFF2-40B4-BE49-F238E27FC236}">
                <a16:creationId xmlns:a16="http://schemas.microsoft.com/office/drawing/2014/main" id="{BDBEB923-D4F6-E94C-814E-8C31A0E743B5}"/>
              </a:ext>
            </a:extLst>
          </p:cNvPr>
          <p:cNvSpPr>
            <a:spLocks noGrp="1"/>
          </p:cNvSpPr>
          <p:nvPr>
            <p:ph type="title"/>
          </p:nvPr>
        </p:nvSpPr>
        <p:spPr/>
        <p:txBody>
          <a:bodyPr/>
          <a:lstStyle/>
          <a:p>
            <a:r>
              <a:rPr lang="en-CA" spc="-79" dirty="0"/>
              <a:t>Introduction</a:t>
            </a:r>
            <a:endParaRPr lang="en-US" dirty="0">
              <a:solidFill>
                <a:srgbClr val="717171"/>
              </a:solidFill>
            </a:endParaRPr>
          </a:p>
        </p:txBody>
      </p:sp>
      <p:sp>
        <p:nvSpPr>
          <p:cNvPr id="5" name="Text Placeholder 4">
            <a:extLst>
              <a:ext uri="{FF2B5EF4-FFF2-40B4-BE49-F238E27FC236}">
                <a16:creationId xmlns:a16="http://schemas.microsoft.com/office/drawing/2014/main" id="{80005E5B-FABC-E34E-BB01-080338E4F048}"/>
              </a:ext>
            </a:extLst>
          </p:cNvPr>
          <p:cNvSpPr>
            <a:spLocks noGrp="1"/>
          </p:cNvSpPr>
          <p:nvPr>
            <p:ph type="body" sz="quarter" idx="13"/>
          </p:nvPr>
        </p:nvSpPr>
        <p:spPr>
          <a:xfrm>
            <a:off x="1394303" y="1256436"/>
            <a:ext cx="3541939" cy="297275"/>
          </a:xfrm>
        </p:spPr>
        <p:txBody>
          <a:bodyPr/>
          <a:lstStyle/>
          <a:p>
            <a:r>
              <a:rPr lang="en-US" dirty="0"/>
              <a:t>Current Challenge</a:t>
            </a:r>
          </a:p>
        </p:txBody>
      </p:sp>
      <p:sp>
        <p:nvSpPr>
          <p:cNvPr id="9" name="Text Placeholder 8">
            <a:extLst>
              <a:ext uri="{FF2B5EF4-FFF2-40B4-BE49-F238E27FC236}">
                <a16:creationId xmlns:a16="http://schemas.microsoft.com/office/drawing/2014/main" id="{6C42E00F-3E3D-DB41-AFB7-AF68944040C3}"/>
              </a:ext>
            </a:extLst>
          </p:cNvPr>
          <p:cNvSpPr>
            <a:spLocks noGrp="1"/>
          </p:cNvSpPr>
          <p:nvPr>
            <p:ph type="body" sz="quarter" idx="17"/>
          </p:nvPr>
        </p:nvSpPr>
        <p:spPr>
          <a:xfrm>
            <a:off x="6838419" y="1256436"/>
            <a:ext cx="3541939" cy="297275"/>
          </a:xfrm>
        </p:spPr>
        <p:txBody>
          <a:bodyPr/>
          <a:lstStyle/>
          <a:p>
            <a:r>
              <a:rPr lang="en-US" dirty="0"/>
              <a:t>Info-Tech’s Approach</a:t>
            </a:r>
          </a:p>
        </p:txBody>
      </p:sp>
      <p:sp>
        <p:nvSpPr>
          <p:cNvPr id="4" name="Text Placeholder 3">
            <a:extLst>
              <a:ext uri="{FF2B5EF4-FFF2-40B4-BE49-F238E27FC236}">
                <a16:creationId xmlns:a16="http://schemas.microsoft.com/office/drawing/2014/main" id="{27793FA1-A38B-2C4F-AAC9-FBF515D54EB3}"/>
              </a:ext>
            </a:extLst>
          </p:cNvPr>
          <p:cNvSpPr>
            <a:spLocks noGrp="1"/>
          </p:cNvSpPr>
          <p:nvPr>
            <p:ph type="body" sz="quarter" idx="18"/>
          </p:nvPr>
        </p:nvSpPr>
        <p:spPr>
          <a:xfrm>
            <a:off x="1394303" y="1612781"/>
            <a:ext cx="3813808" cy="3190736"/>
          </a:xfrm>
          <a:prstGeom prst="rect">
            <a:avLst/>
          </a:prstGeom>
        </p:spPr>
        <p:txBody>
          <a:bodyPr/>
          <a:lstStyle/>
          <a:p>
            <a:pPr>
              <a:lnSpc>
                <a:spcPts val="1800"/>
              </a:lnSpc>
            </a:pPr>
            <a:r>
              <a:rPr lang="en-CA" dirty="0">
                <a:solidFill>
                  <a:srgbClr val="000000"/>
                </a:solidFill>
              </a:rPr>
              <a:t>Unprecedented health and economic conditions are putting extreme pressure and controls on expense management.</a:t>
            </a:r>
          </a:p>
          <a:p>
            <a:pPr>
              <a:lnSpc>
                <a:spcPts val="1800"/>
              </a:lnSpc>
            </a:pPr>
            <a:r>
              <a:rPr lang="en-CA" dirty="0">
                <a:solidFill>
                  <a:srgbClr val="000000"/>
                </a:solidFill>
              </a:rPr>
              <a:t>IT needs to implement pre-emptive measures to reduce costs and show immediate results.</a:t>
            </a:r>
          </a:p>
          <a:p>
            <a:pPr>
              <a:lnSpc>
                <a:spcPts val="1800"/>
              </a:lnSpc>
            </a:pPr>
            <a:r>
              <a:rPr lang="en-CA" dirty="0">
                <a:solidFill>
                  <a:srgbClr val="000000"/>
                </a:solidFill>
              </a:rPr>
              <a:t>IT must sustain these reductions beyond the near term and evaluate options on an ongoing basis since no one knows how long current conditions will last.</a:t>
            </a:r>
          </a:p>
          <a:p>
            <a:pPr marL="0" indent="0">
              <a:lnSpc>
                <a:spcPts val="1800"/>
              </a:lnSpc>
              <a:buNone/>
            </a:pPr>
            <a:r>
              <a:rPr lang="en-CA" dirty="0">
                <a:solidFill>
                  <a:srgbClr val="000000"/>
                </a:solidFill>
              </a:rPr>
              <a:t>The speed at which IT leaders need to reduce costs is unprecedented. IT faces a momentous challenge to identify and prioritize cost-reduction measures that don’t significantly affect operational capabilities.</a:t>
            </a: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a:p>
            <a:pPr marL="0" indent="0">
              <a:lnSpc>
                <a:spcPts val="1800"/>
              </a:lnSpc>
              <a:buNone/>
            </a:pPr>
            <a:endParaRPr lang="en-CA" dirty="0">
              <a:solidFill>
                <a:srgbClr val="000000"/>
              </a:solidFill>
            </a:endParaRPr>
          </a:p>
        </p:txBody>
      </p:sp>
      <p:sp>
        <p:nvSpPr>
          <p:cNvPr id="8" name="Text Placeholder 7">
            <a:extLst>
              <a:ext uri="{FF2B5EF4-FFF2-40B4-BE49-F238E27FC236}">
                <a16:creationId xmlns:a16="http://schemas.microsoft.com/office/drawing/2014/main" id="{90AD9441-D636-F047-A10D-3ADBEEBBB987}"/>
              </a:ext>
            </a:extLst>
          </p:cNvPr>
          <p:cNvSpPr>
            <a:spLocks noGrp="1"/>
          </p:cNvSpPr>
          <p:nvPr>
            <p:ph type="body" sz="quarter" idx="20"/>
          </p:nvPr>
        </p:nvSpPr>
        <p:spPr>
          <a:xfrm>
            <a:off x="6838420" y="1612781"/>
            <a:ext cx="3703648" cy="3190736"/>
          </a:xfrm>
          <a:prstGeom prst="rect">
            <a:avLst/>
          </a:prstGeom>
        </p:spPr>
        <p:txBody>
          <a:bodyPr/>
          <a:lstStyle/>
          <a:p>
            <a:pPr>
              <a:lnSpc>
                <a:spcPts val="1800"/>
              </a:lnSpc>
            </a:pPr>
            <a:r>
              <a:rPr lang="en-CA" dirty="0">
                <a:solidFill>
                  <a:srgbClr val="000000"/>
                </a:solidFill>
              </a:rPr>
              <a:t>Pinpoint and implement tactical countermeasures and savings opportunities to reduce costs immediately (Reactive: &lt;3 months).  </a:t>
            </a:r>
          </a:p>
          <a:p>
            <a:pPr>
              <a:lnSpc>
                <a:spcPts val="1800"/>
              </a:lnSpc>
            </a:pPr>
            <a:r>
              <a:rPr lang="en-CA" dirty="0">
                <a:solidFill>
                  <a:srgbClr val="000000"/>
                </a:solidFill>
              </a:rPr>
              <a:t>Identify and deploy proven practices to capture and sustain expense reduction throughout the mid-term (Proactive: 3-12months).</a:t>
            </a:r>
          </a:p>
          <a:p>
            <a:pPr>
              <a:lnSpc>
                <a:spcPts val="1800"/>
              </a:lnSpc>
            </a:pPr>
            <a:r>
              <a:rPr lang="en-CA" dirty="0">
                <a:solidFill>
                  <a:srgbClr val="000000"/>
                </a:solidFill>
              </a:rPr>
              <a:t>Create a long-term strategy to improve flexibility, make changes more swiftly, and quickly generate cost-cutting opportunities (Strategic: &gt;12 months).</a:t>
            </a:r>
          </a:p>
          <a:p>
            <a:pPr marL="0" indent="0">
              <a:lnSpc>
                <a:spcPts val="1800"/>
              </a:lnSpc>
              <a:buNone/>
            </a:pPr>
            <a:r>
              <a:rPr lang="en-CA" dirty="0">
                <a:solidFill>
                  <a:srgbClr val="000000"/>
                </a:solidFill>
              </a:rPr>
              <a:t>Generate and prioritize a list of potential expense reductions to achieve quick wins with minimal effort and high contributions to expense reductions.</a:t>
            </a:r>
          </a:p>
          <a:p>
            <a:pPr marL="0" indent="0">
              <a:lnSpc>
                <a:spcPts val="1800"/>
              </a:lnSpc>
              <a:buNone/>
            </a:pPr>
            <a:endParaRPr lang="en-CA" dirty="0">
              <a:solidFill>
                <a:srgbClr val="000000"/>
              </a:solidFill>
            </a:endParaRPr>
          </a:p>
        </p:txBody>
      </p:sp>
      <p:grpSp>
        <p:nvGrpSpPr>
          <p:cNvPr id="16" name="Group 15">
            <a:extLst>
              <a:ext uri="{FF2B5EF4-FFF2-40B4-BE49-F238E27FC236}">
                <a16:creationId xmlns:a16="http://schemas.microsoft.com/office/drawing/2014/main" id="{CAFF2AC8-5F14-D84D-86C3-BAF386B22002}"/>
              </a:ext>
            </a:extLst>
          </p:cNvPr>
          <p:cNvGrpSpPr/>
          <p:nvPr/>
        </p:nvGrpSpPr>
        <p:grpSpPr>
          <a:xfrm>
            <a:off x="1632395" y="5075129"/>
            <a:ext cx="8741634" cy="1593750"/>
            <a:chOff x="6346345" y="3127248"/>
            <a:chExt cx="3894935" cy="1664208"/>
          </a:xfrm>
        </p:grpSpPr>
        <p:sp>
          <p:nvSpPr>
            <p:cNvPr id="17" name="Rectangle 16">
              <a:extLst>
                <a:ext uri="{FF2B5EF4-FFF2-40B4-BE49-F238E27FC236}">
                  <a16:creationId xmlns:a16="http://schemas.microsoft.com/office/drawing/2014/main" id="{78E41E68-57BC-5A45-8C5B-1F4EE2BA8F9D}"/>
                </a:ext>
              </a:extLst>
            </p:cNvPr>
            <p:cNvSpPr/>
            <p:nvPr/>
          </p:nvSpPr>
          <p:spPr>
            <a:xfrm>
              <a:off x="6346345" y="3127248"/>
              <a:ext cx="3887438" cy="1664208"/>
            </a:xfrm>
            <a:prstGeom prst="rect">
              <a:avLst/>
            </a:prstGeom>
            <a:gradFill>
              <a:gsLst>
                <a:gs pos="0">
                  <a:srgbClr val="2576B7"/>
                </a:gs>
                <a:gs pos="100000">
                  <a:schemeClr val="accent1">
                    <a:lumMod val="60000"/>
                    <a:lumOff val="40000"/>
                  </a:schemeClr>
                </a:gs>
              </a:gsLst>
              <a:lin ang="2700000" scaled="0"/>
            </a:gradFill>
            <a:ln w="187325"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3958" tIns="323958" rIns="323958" bIns="323958" rtlCol="0" anchor="ctr">
              <a:noAutofit/>
            </a:bodyPr>
            <a:lstStyle/>
            <a:p>
              <a:pPr defTabSz="554437">
                <a:spcBef>
                  <a:spcPts val="800"/>
                </a:spcBef>
              </a:pPr>
              <a:r>
                <a:rPr lang="en-US" sz="1600" dirty="0">
                  <a:solidFill>
                    <a:srgbClr val="FFFFFF"/>
                  </a:solidFill>
                  <a:latin typeface="Montserrat Medium" pitchFamily="2" charset="77"/>
                </a:rPr>
                <a:t>Info-Tech Insight</a:t>
              </a:r>
            </a:p>
            <a:p>
              <a:pPr defTabSz="554437">
                <a:lnSpc>
                  <a:spcPts val="1800"/>
                </a:lnSpc>
                <a:spcBef>
                  <a:spcPts val="800"/>
                </a:spcBef>
              </a:pPr>
              <a:r>
                <a:rPr lang="en-US" sz="1400" dirty="0">
                  <a:solidFill>
                    <a:srgbClr val="FFFFFF"/>
                  </a:solidFill>
                  <a:latin typeface="Roboto Condensed Light" panose="02000000000000000000" pitchFamily="2" charset="0"/>
                  <a:ea typeface="Roboto Condensed Light" panose="02000000000000000000" pitchFamily="2" charset="0"/>
                </a:rPr>
                <a:t>Proactively initiating  a “War on Waste” (WoW) to reduce the expenses and costs in areas that do not impact operational capabilities of IT is an easy way to reduce IT expenditures. This is accomplished by following the principle “Stop Doing Stupid Stuff” (SDSS), which many organizations deemphasize or overlook during times of growth and prosperity. Initiating a WoW and SDSS program with passion, creativity, and urgency will deliver short-term cost reductions. </a:t>
              </a:r>
            </a:p>
          </p:txBody>
        </p:sp>
        <p:sp>
          <p:nvSpPr>
            <p:cNvPr id="18" name="Rectangle 17">
              <a:extLst>
                <a:ext uri="{FF2B5EF4-FFF2-40B4-BE49-F238E27FC236}">
                  <a16:creationId xmlns:a16="http://schemas.microsoft.com/office/drawing/2014/main" id="{E5C426B7-54D5-6E4B-B315-687203C7E4D7}"/>
                </a:ext>
              </a:extLst>
            </p:cNvPr>
            <p:cNvSpPr/>
            <p:nvPr/>
          </p:nvSpPr>
          <p:spPr>
            <a:xfrm>
              <a:off x="6353842" y="3127248"/>
              <a:ext cx="3887438" cy="1664208"/>
            </a:xfrm>
            <a:prstGeom prst="rect">
              <a:avLst/>
            </a:prstGeom>
            <a:noFill/>
            <a:ln w="3175" cmpd="thinThick">
              <a:gradFill>
                <a:gsLst>
                  <a:gs pos="0">
                    <a:srgbClr val="2576B7"/>
                  </a:gs>
                  <a:gs pos="50000">
                    <a:srgbClr val="2576B7">
                      <a:alpha val="0"/>
                    </a:srgbClr>
                  </a:gs>
                  <a:gs pos="99000">
                    <a:srgbClr val="2576B7"/>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lIns="215972" tIns="215972" rIns="215972" bIns="215972" rtlCol="0" anchor="ctr">
              <a:noAutofit/>
            </a:bodyPr>
            <a:lstStyle/>
            <a:p>
              <a:pPr defTabSz="554437">
                <a:spcBef>
                  <a:spcPts val="800"/>
                </a:spcBef>
              </a:pPr>
              <a:endParaRPr lang="en-US" sz="1400" dirty="0">
                <a:solidFill>
                  <a:srgbClr val="2576B7"/>
                </a:solidFill>
                <a:latin typeface="Roboto Condensed Light" panose="02000000000000000000" pitchFamily="2" charset="0"/>
                <a:ea typeface="Roboto Condensed Light" panose="02000000000000000000" pitchFamily="2" charset="0"/>
              </a:endParaRPr>
            </a:p>
          </p:txBody>
        </p:sp>
      </p:grpSp>
    </p:spTree>
    <p:extLst>
      <p:ext uri="{BB962C8B-B14F-4D97-AF65-F5344CB8AC3E}">
        <p14:creationId xmlns:p14="http://schemas.microsoft.com/office/powerpoint/2010/main" val="789819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75000"/>
                    <a:lumOff val="25000"/>
                  </a:schemeClr>
                </a:solidFill>
              </a:rPr>
              <a:t>IT-Contract Cost-Cutting Framework</a:t>
            </a:r>
            <a:endParaRPr lang="en-IN" dirty="0">
              <a:solidFill>
                <a:schemeClr val="tx1">
                  <a:lumMod val="75000"/>
                  <a:lumOff val="25000"/>
                </a:schemeClr>
              </a:solidFill>
            </a:endParaRPr>
          </a:p>
        </p:txBody>
      </p:sp>
      <p:sp>
        <p:nvSpPr>
          <p:cNvPr id="18" name="Freeform: Shape 17">
            <a:extLst>
              <a:ext uri="{FF2B5EF4-FFF2-40B4-BE49-F238E27FC236}">
                <a16:creationId xmlns:a16="http://schemas.microsoft.com/office/drawing/2014/main" id="{41F053BA-836D-4D3B-8A17-F6AF142B055C}"/>
              </a:ext>
            </a:extLst>
          </p:cNvPr>
          <p:cNvSpPr/>
          <p:nvPr/>
        </p:nvSpPr>
        <p:spPr>
          <a:xfrm>
            <a:off x="5560790" y="1181686"/>
            <a:ext cx="4452942" cy="960905"/>
          </a:xfrm>
          <a:custGeom>
            <a:avLst/>
            <a:gdLst>
              <a:gd name="connsiteX0" fmla="*/ 4559862 w 5113164"/>
              <a:gd name="connsiteY0" fmla="*/ 0 h 1103375"/>
              <a:gd name="connsiteX1" fmla="*/ 4593005 w 5113164"/>
              <a:gd name="connsiteY1" fmla="*/ 13421 h 1103375"/>
              <a:gd name="connsiteX2" fmla="*/ 5099127 w 5113164"/>
              <a:gd name="connsiteY2" fmla="*/ 518332 h 1103375"/>
              <a:gd name="connsiteX3" fmla="*/ 5099127 w 5113164"/>
              <a:gd name="connsiteY3" fmla="*/ 584460 h 1103375"/>
              <a:gd name="connsiteX4" fmla="*/ 4593005 w 5113164"/>
              <a:gd name="connsiteY4" fmla="*/ 1089372 h 1103375"/>
              <a:gd name="connsiteX5" fmla="*/ 4559862 w 5113164"/>
              <a:gd name="connsiteY5" fmla="*/ 1103375 h 1103375"/>
              <a:gd name="connsiteX6" fmla="*/ 4556896 w 5113164"/>
              <a:gd name="connsiteY6" fmla="*/ 1102122 h 1103375"/>
              <a:gd name="connsiteX7" fmla="*/ 0 w 5113164"/>
              <a:gd name="connsiteY7" fmla="*/ 1102122 h 1103375"/>
              <a:gd name="connsiteX8" fmla="*/ 0 w 5113164"/>
              <a:gd name="connsiteY8" fmla="*/ 1449 h 1103375"/>
              <a:gd name="connsiteX9" fmla="*/ 4556284 w 5113164"/>
              <a:gd name="connsiteY9" fmla="*/ 1449 h 110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3164" h="1103375">
                <a:moveTo>
                  <a:pt x="4559862" y="0"/>
                </a:moveTo>
                <a:cubicBezTo>
                  <a:pt x="4571949" y="0"/>
                  <a:pt x="4584037" y="4474"/>
                  <a:pt x="4593005" y="13421"/>
                </a:cubicBezTo>
                <a:lnTo>
                  <a:pt x="5099127" y="518332"/>
                </a:lnTo>
                <a:cubicBezTo>
                  <a:pt x="5117843" y="537003"/>
                  <a:pt x="5117843" y="566567"/>
                  <a:pt x="5099127" y="584460"/>
                </a:cubicBezTo>
                <a:cubicBezTo>
                  <a:pt x="4593005" y="1089372"/>
                  <a:pt x="4593005" y="1089372"/>
                  <a:pt x="4593005" y="1089372"/>
                </a:cubicBezTo>
                <a:cubicBezTo>
                  <a:pt x="4584037" y="1098707"/>
                  <a:pt x="4571949" y="1103375"/>
                  <a:pt x="4559862" y="1103375"/>
                </a:cubicBezTo>
                <a:lnTo>
                  <a:pt x="4556896" y="1102122"/>
                </a:lnTo>
                <a:lnTo>
                  <a:pt x="0" y="1102122"/>
                </a:lnTo>
                <a:lnTo>
                  <a:pt x="0" y="1449"/>
                </a:lnTo>
                <a:lnTo>
                  <a:pt x="4556284" y="1449"/>
                </a:lnTo>
                <a:close/>
              </a:path>
            </a:pathLst>
          </a:custGeom>
          <a:solidFill>
            <a:srgbClr val="A2A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N" dirty="0"/>
          </a:p>
        </p:txBody>
      </p:sp>
      <p:sp>
        <p:nvSpPr>
          <p:cNvPr id="13" name="Freeform 9">
            <a:extLst>
              <a:ext uri="{FF2B5EF4-FFF2-40B4-BE49-F238E27FC236}">
                <a16:creationId xmlns:a16="http://schemas.microsoft.com/office/drawing/2014/main" id="{B5FC3460-5E97-4788-A3A2-F992F8E3B0AB}"/>
              </a:ext>
            </a:extLst>
          </p:cNvPr>
          <p:cNvSpPr>
            <a:spLocks/>
          </p:cNvSpPr>
          <p:nvPr/>
        </p:nvSpPr>
        <p:spPr bwMode="auto">
          <a:xfrm>
            <a:off x="5087888" y="1182947"/>
            <a:ext cx="961522" cy="958552"/>
          </a:xfrm>
          <a:custGeom>
            <a:avLst/>
            <a:gdLst>
              <a:gd name="T0" fmla="*/ 1407 w 1431"/>
              <a:gd name="T1" fmla="*/ 672 h 1430"/>
              <a:gd name="T2" fmla="*/ 1407 w 1431"/>
              <a:gd name="T3" fmla="*/ 757 h 1430"/>
              <a:gd name="T4" fmla="*/ 758 w 1431"/>
              <a:gd name="T5" fmla="*/ 1406 h 1430"/>
              <a:gd name="T6" fmla="*/ 673 w 1431"/>
              <a:gd name="T7" fmla="*/ 1406 h 1430"/>
              <a:gd name="T8" fmla="*/ 24 w 1431"/>
              <a:gd name="T9" fmla="*/ 757 h 1430"/>
              <a:gd name="T10" fmla="*/ 24 w 1431"/>
              <a:gd name="T11" fmla="*/ 672 h 1430"/>
              <a:gd name="T12" fmla="*/ 673 w 1431"/>
              <a:gd name="T13" fmla="*/ 23 h 1430"/>
              <a:gd name="T14" fmla="*/ 758 w 1431"/>
              <a:gd name="T15" fmla="*/ 23 h 1430"/>
              <a:gd name="T16" fmla="*/ 1407 w 1431"/>
              <a:gd name="T17" fmla="*/ 672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1" h="1430">
                <a:moveTo>
                  <a:pt x="1407" y="672"/>
                </a:moveTo>
                <a:cubicBezTo>
                  <a:pt x="1431" y="696"/>
                  <a:pt x="1431" y="734"/>
                  <a:pt x="1407" y="757"/>
                </a:cubicBezTo>
                <a:cubicBezTo>
                  <a:pt x="758" y="1406"/>
                  <a:pt x="758" y="1406"/>
                  <a:pt x="758" y="1406"/>
                </a:cubicBezTo>
                <a:cubicBezTo>
                  <a:pt x="735" y="1430"/>
                  <a:pt x="696" y="1430"/>
                  <a:pt x="673" y="1406"/>
                </a:cubicBezTo>
                <a:cubicBezTo>
                  <a:pt x="24" y="757"/>
                  <a:pt x="24" y="757"/>
                  <a:pt x="24" y="757"/>
                </a:cubicBezTo>
                <a:cubicBezTo>
                  <a:pt x="0" y="734"/>
                  <a:pt x="0" y="696"/>
                  <a:pt x="24" y="672"/>
                </a:cubicBezTo>
                <a:cubicBezTo>
                  <a:pt x="673" y="23"/>
                  <a:pt x="673" y="23"/>
                  <a:pt x="673" y="23"/>
                </a:cubicBezTo>
                <a:cubicBezTo>
                  <a:pt x="696" y="0"/>
                  <a:pt x="735" y="0"/>
                  <a:pt x="758" y="23"/>
                </a:cubicBezTo>
                <a:lnTo>
                  <a:pt x="1407" y="672"/>
                </a:lnTo>
                <a:close/>
              </a:path>
            </a:pathLst>
          </a:custGeom>
          <a:solidFill>
            <a:srgbClr val="4A4A4A"/>
          </a:solidFill>
          <a:ln>
            <a:noFill/>
          </a:ln>
          <a:effectLst>
            <a:outerShdw blurRad="190500" dist="114300" dir="9600000" sx="93000" sy="93000" algn="tr" rotWithShape="0">
              <a:prstClr val="black">
                <a:alpha val="44000"/>
              </a:prstClr>
            </a:outerShdw>
          </a:effectLst>
        </p:spPr>
        <p:txBody>
          <a:bodyPr vert="horz" wrap="square" lIns="91440" tIns="45720" rIns="91440" bIns="45720" numCol="1" anchor="ctr" anchorCtr="0" compatLnSpc="1">
            <a:prstTxWarp prst="textNoShape">
              <a:avLst/>
            </a:prstTxWarp>
          </a:bodyPr>
          <a:lstStyle/>
          <a:p>
            <a:pPr algn="ctr"/>
            <a:r>
              <a:rPr lang="en-IN" sz="3600" b="1" dirty="0">
                <a:solidFill>
                  <a:schemeClr val="bg1"/>
                </a:solidFill>
                <a:latin typeface="Roboto" panose="02000000000000000000" pitchFamily="2" charset="0"/>
                <a:ea typeface="Roboto" panose="02000000000000000000" pitchFamily="2" charset="0"/>
                <a:cs typeface="Open Sans" panose="020B0606030504020204" pitchFamily="34" charset="0"/>
              </a:rPr>
              <a:t>1</a:t>
            </a:r>
          </a:p>
        </p:txBody>
      </p:sp>
      <p:sp>
        <p:nvSpPr>
          <p:cNvPr id="21" name="Freeform: Shape 20">
            <a:extLst>
              <a:ext uri="{FF2B5EF4-FFF2-40B4-BE49-F238E27FC236}">
                <a16:creationId xmlns:a16="http://schemas.microsoft.com/office/drawing/2014/main" id="{20324688-BC31-454A-ABE0-69623266C2D8}"/>
              </a:ext>
            </a:extLst>
          </p:cNvPr>
          <p:cNvSpPr/>
          <p:nvPr/>
        </p:nvSpPr>
        <p:spPr>
          <a:xfrm>
            <a:off x="5560790" y="5400348"/>
            <a:ext cx="4452942" cy="960905"/>
          </a:xfrm>
          <a:custGeom>
            <a:avLst/>
            <a:gdLst>
              <a:gd name="connsiteX0" fmla="*/ 4559862 w 5113164"/>
              <a:gd name="connsiteY0" fmla="*/ 0 h 1103375"/>
              <a:gd name="connsiteX1" fmla="*/ 4593005 w 5113164"/>
              <a:gd name="connsiteY1" fmla="*/ 13421 h 1103375"/>
              <a:gd name="connsiteX2" fmla="*/ 5099127 w 5113164"/>
              <a:gd name="connsiteY2" fmla="*/ 518332 h 1103375"/>
              <a:gd name="connsiteX3" fmla="*/ 5099127 w 5113164"/>
              <a:gd name="connsiteY3" fmla="*/ 584460 h 1103375"/>
              <a:gd name="connsiteX4" fmla="*/ 4593005 w 5113164"/>
              <a:gd name="connsiteY4" fmla="*/ 1089372 h 1103375"/>
              <a:gd name="connsiteX5" fmla="*/ 4559862 w 5113164"/>
              <a:gd name="connsiteY5" fmla="*/ 1103375 h 1103375"/>
              <a:gd name="connsiteX6" fmla="*/ 4556896 w 5113164"/>
              <a:gd name="connsiteY6" fmla="*/ 1102122 h 1103375"/>
              <a:gd name="connsiteX7" fmla="*/ 0 w 5113164"/>
              <a:gd name="connsiteY7" fmla="*/ 1102122 h 1103375"/>
              <a:gd name="connsiteX8" fmla="*/ 0 w 5113164"/>
              <a:gd name="connsiteY8" fmla="*/ 1449 h 1103375"/>
              <a:gd name="connsiteX9" fmla="*/ 4556284 w 5113164"/>
              <a:gd name="connsiteY9" fmla="*/ 1449 h 110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3164" h="1103375">
                <a:moveTo>
                  <a:pt x="4559862" y="0"/>
                </a:moveTo>
                <a:cubicBezTo>
                  <a:pt x="4571949" y="0"/>
                  <a:pt x="4584037" y="4474"/>
                  <a:pt x="4593005" y="13421"/>
                </a:cubicBezTo>
                <a:lnTo>
                  <a:pt x="5099127" y="518332"/>
                </a:lnTo>
                <a:cubicBezTo>
                  <a:pt x="5117843" y="537003"/>
                  <a:pt x="5117843" y="566567"/>
                  <a:pt x="5099127" y="584460"/>
                </a:cubicBezTo>
                <a:cubicBezTo>
                  <a:pt x="4593005" y="1089372"/>
                  <a:pt x="4593005" y="1089372"/>
                  <a:pt x="4593005" y="1089372"/>
                </a:cubicBezTo>
                <a:cubicBezTo>
                  <a:pt x="4584037" y="1098707"/>
                  <a:pt x="4571949" y="1103375"/>
                  <a:pt x="4559862" y="1103375"/>
                </a:cubicBezTo>
                <a:lnTo>
                  <a:pt x="4556896" y="1102122"/>
                </a:lnTo>
                <a:lnTo>
                  <a:pt x="0" y="1102122"/>
                </a:lnTo>
                <a:lnTo>
                  <a:pt x="0" y="1449"/>
                </a:lnTo>
                <a:lnTo>
                  <a:pt x="4556284" y="1449"/>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 name="Freeform 9">
            <a:extLst>
              <a:ext uri="{FF2B5EF4-FFF2-40B4-BE49-F238E27FC236}">
                <a16:creationId xmlns:a16="http://schemas.microsoft.com/office/drawing/2014/main" id="{0122AA8E-726F-4E72-B6EE-030040B08FD8}"/>
              </a:ext>
            </a:extLst>
          </p:cNvPr>
          <p:cNvSpPr>
            <a:spLocks/>
          </p:cNvSpPr>
          <p:nvPr/>
        </p:nvSpPr>
        <p:spPr bwMode="auto">
          <a:xfrm>
            <a:off x="5087888" y="5401609"/>
            <a:ext cx="961522" cy="958552"/>
          </a:xfrm>
          <a:custGeom>
            <a:avLst/>
            <a:gdLst>
              <a:gd name="T0" fmla="*/ 1407 w 1431"/>
              <a:gd name="T1" fmla="*/ 672 h 1430"/>
              <a:gd name="T2" fmla="*/ 1407 w 1431"/>
              <a:gd name="T3" fmla="*/ 757 h 1430"/>
              <a:gd name="T4" fmla="*/ 758 w 1431"/>
              <a:gd name="T5" fmla="*/ 1406 h 1430"/>
              <a:gd name="T6" fmla="*/ 673 w 1431"/>
              <a:gd name="T7" fmla="*/ 1406 h 1430"/>
              <a:gd name="T8" fmla="*/ 24 w 1431"/>
              <a:gd name="T9" fmla="*/ 757 h 1430"/>
              <a:gd name="T10" fmla="*/ 24 w 1431"/>
              <a:gd name="T11" fmla="*/ 672 h 1430"/>
              <a:gd name="T12" fmla="*/ 673 w 1431"/>
              <a:gd name="T13" fmla="*/ 23 h 1430"/>
              <a:gd name="T14" fmla="*/ 758 w 1431"/>
              <a:gd name="T15" fmla="*/ 23 h 1430"/>
              <a:gd name="T16" fmla="*/ 1407 w 1431"/>
              <a:gd name="T17" fmla="*/ 672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1" h="1430">
                <a:moveTo>
                  <a:pt x="1407" y="672"/>
                </a:moveTo>
                <a:cubicBezTo>
                  <a:pt x="1431" y="696"/>
                  <a:pt x="1431" y="734"/>
                  <a:pt x="1407" y="757"/>
                </a:cubicBezTo>
                <a:cubicBezTo>
                  <a:pt x="758" y="1406"/>
                  <a:pt x="758" y="1406"/>
                  <a:pt x="758" y="1406"/>
                </a:cubicBezTo>
                <a:cubicBezTo>
                  <a:pt x="735" y="1430"/>
                  <a:pt x="696" y="1430"/>
                  <a:pt x="673" y="1406"/>
                </a:cubicBezTo>
                <a:cubicBezTo>
                  <a:pt x="24" y="757"/>
                  <a:pt x="24" y="757"/>
                  <a:pt x="24" y="757"/>
                </a:cubicBezTo>
                <a:cubicBezTo>
                  <a:pt x="0" y="734"/>
                  <a:pt x="0" y="696"/>
                  <a:pt x="24" y="672"/>
                </a:cubicBezTo>
                <a:cubicBezTo>
                  <a:pt x="673" y="23"/>
                  <a:pt x="673" y="23"/>
                  <a:pt x="673" y="23"/>
                </a:cubicBezTo>
                <a:cubicBezTo>
                  <a:pt x="696" y="0"/>
                  <a:pt x="735" y="0"/>
                  <a:pt x="758" y="23"/>
                </a:cubicBezTo>
                <a:lnTo>
                  <a:pt x="1407" y="672"/>
                </a:lnTo>
                <a:close/>
              </a:path>
            </a:pathLst>
          </a:custGeom>
          <a:solidFill>
            <a:schemeClr val="accent2">
              <a:lumMod val="75000"/>
            </a:schemeClr>
          </a:solidFill>
          <a:ln>
            <a:noFill/>
          </a:ln>
          <a:effectLst>
            <a:outerShdw blurRad="190500" dist="114300" dir="9600000" sx="93000" sy="93000" algn="tr" rotWithShape="0">
              <a:prstClr val="black">
                <a:alpha val="44000"/>
              </a:prstClr>
            </a:outerShdw>
          </a:effectLst>
        </p:spPr>
        <p:txBody>
          <a:bodyPr vert="horz" wrap="square" lIns="91440" tIns="45720" rIns="91440" bIns="45720" numCol="1" anchor="ctr" anchorCtr="0" compatLnSpc="1">
            <a:prstTxWarp prst="textNoShape">
              <a:avLst/>
            </a:prstTxWarp>
          </a:bodyPr>
          <a:lstStyle/>
          <a:p>
            <a:pPr algn="ctr"/>
            <a:r>
              <a:rPr lang="en-IN" sz="3600" b="1" dirty="0">
                <a:solidFill>
                  <a:schemeClr val="bg1"/>
                </a:solidFill>
                <a:latin typeface="Roboto" panose="02000000000000000000" pitchFamily="2" charset="0"/>
                <a:ea typeface="Roboto" panose="02000000000000000000" pitchFamily="2" charset="0"/>
                <a:cs typeface="Open Sans" panose="020B0606030504020204" pitchFamily="34" charset="0"/>
              </a:rPr>
              <a:t>5</a:t>
            </a:r>
          </a:p>
        </p:txBody>
      </p:sp>
      <p:sp>
        <p:nvSpPr>
          <p:cNvPr id="24" name="Freeform: Shape 23">
            <a:extLst>
              <a:ext uri="{FF2B5EF4-FFF2-40B4-BE49-F238E27FC236}">
                <a16:creationId xmlns:a16="http://schemas.microsoft.com/office/drawing/2014/main" id="{38822231-1419-4B9E-802B-C1ED040F98FD}"/>
              </a:ext>
            </a:extLst>
          </p:cNvPr>
          <p:cNvSpPr/>
          <p:nvPr/>
        </p:nvSpPr>
        <p:spPr>
          <a:xfrm>
            <a:off x="6173200" y="4345684"/>
            <a:ext cx="4452942" cy="960905"/>
          </a:xfrm>
          <a:custGeom>
            <a:avLst/>
            <a:gdLst>
              <a:gd name="connsiteX0" fmla="*/ 4559862 w 5113164"/>
              <a:gd name="connsiteY0" fmla="*/ 0 h 1103375"/>
              <a:gd name="connsiteX1" fmla="*/ 4593005 w 5113164"/>
              <a:gd name="connsiteY1" fmla="*/ 13421 h 1103375"/>
              <a:gd name="connsiteX2" fmla="*/ 5099127 w 5113164"/>
              <a:gd name="connsiteY2" fmla="*/ 518332 h 1103375"/>
              <a:gd name="connsiteX3" fmla="*/ 5099127 w 5113164"/>
              <a:gd name="connsiteY3" fmla="*/ 584460 h 1103375"/>
              <a:gd name="connsiteX4" fmla="*/ 4593005 w 5113164"/>
              <a:gd name="connsiteY4" fmla="*/ 1089372 h 1103375"/>
              <a:gd name="connsiteX5" fmla="*/ 4559862 w 5113164"/>
              <a:gd name="connsiteY5" fmla="*/ 1103375 h 1103375"/>
              <a:gd name="connsiteX6" fmla="*/ 4556896 w 5113164"/>
              <a:gd name="connsiteY6" fmla="*/ 1102122 h 1103375"/>
              <a:gd name="connsiteX7" fmla="*/ 0 w 5113164"/>
              <a:gd name="connsiteY7" fmla="*/ 1102122 h 1103375"/>
              <a:gd name="connsiteX8" fmla="*/ 0 w 5113164"/>
              <a:gd name="connsiteY8" fmla="*/ 1449 h 1103375"/>
              <a:gd name="connsiteX9" fmla="*/ 4556284 w 5113164"/>
              <a:gd name="connsiteY9" fmla="*/ 1449 h 110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3164" h="1103375">
                <a:moveTo>
                  <a:pt x="4559862" y="0"/>
                </a:moveTo>
                <a:cubicBezTo>
                  <a:pt x="4571949" y="0"/>
                  <a:pt x="4584037" y="4474"/>
                  <a:pt x="4593005" y="13421"/>
                </a:cubicBezTo>
                <a:lnTo>
                  <a:pt x="5099127" y="518332"/>
                </a:lnTo>
                <a:cubicBezTo>
                  <a:pt x="5117843" y="537003"/>
                  <a:pt x="5117843" y="566567"/>
                  <a:pt x="5099127" y="584460"/>
                </a:cubicBezTo>
                <a:cubicBezTo>
                  <a:pt x="4593005" y="1089372"/>
                  <a:pt x="4593005" y="1089372"/>
                  <a:pt x="4593005" y="1089372"/>
                </a:cubicBezTo>
                <a:cubicBezTo>
                  <a:pt x="4584037" y="1098707"/>
                  <a:pt x="4571949" y="1103375"/>
                  <a:pt x="4559862" y="1103375"/>
                </a:cubicBezTo>
                <a:lnTo>
                  <a:pt x="4556896" y="1102122"/>
                </a:lnTo>
                <a:lnTo>
                  <a:pt x="0" y="1102122"/>
                </a:lnTo>
                <a:lnTo>
                  <a:pt x="0" y="1449"/>
                </a:lnTo>
                <a:lnTo>
                  <a:pt x="4556284" y="1449"/>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5" name="Freeform 9">
            <a:extLst>
              <a:ext uri="{FF2B5EF4-FFF2-40B4-BE49-F238E27FC236}">
                <a16:creationId xmlns:a16="http://schemas.microsoft.com/office/drawing/2014/main" id="{83ECF6FE-92C9-40E4-B881-095E0850BA28}"/>
              </a:ext>
            </a:extLst>
          </p:cNvPr>
          <p:cNvSpPr>
            <a:spLocks/>
          </p:cNvSpPr>
          <p:nvPr/>
        </p:nvSpPr>
        <p:spPr bwMode="auto">
          <a:xfrm>
            <a:off x="5700298" y="4346945"/>
            <a:ext cx="961522" cy="958552"/>
          </a:xfrm>
          <a:custGeom>
            <a:avLst/>
            <a:gdLst>
              <a:gd name="T0" fmla="*/ 1407 w 1431"/>
              <a:gd name="T1" fmla="*/ 672 h 1430"/>
              <a:gd name="T2" fmla="*/ 1407 w 1431"/>
              <a:gd name="T3" fmla="*/ 757 h 1430"/>
              <a:gd name="T4" fmla="*/ 758 w 1431"/>
              <a:gd name="T5" fmla="*/ 1406 h 1430"/>
              <a:gd name="T6" fmla="*/ 673 w 1431"/>
              <a:gd name="T7" fmla="*/ 1406 h 1430"/>
              <a:gd name="T8" fmla="*/ 24 w 1431"/>
              <a:gd name="T9" fmla="*/ 757 h 1430"/>
              <a:gd name="T10" fmla="*/ 24 w 1431"/>
              <a:gd name="T11" fmla="*/ 672 h 1430"/>
              <a:gd name="T12" fmla="*/ 673 w 1431"/>
              <a:gd name="T13" fmla="*/ 23 h 1430"/>
              <a:gd name="T14" fmla="*/ 758 w 1431"/>
              <a:gd name="T15" fmla="*/ 23 h 1430"/>
              <a:gd name="T16" fmla="*/ 1407 w 1431"/>
              <a:gd name="T17" fmla="*/ 672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1" h="1430">
                <a:moveTo>
                  <a:pt x="1407" y="672"/>
                </a:moveTo>
                <a:cubicBezTo>
                  <a:pt x="1431" y="696"/>
                  <a:pt x="1431" y="734"/>
                  <a:pt x="1407" y="757"/>
                </a:cubicBezTo>
                <a:cubicBezTo>
                  <a:pt x="758" y="1406"/>
                  <a:pt x="758" y="1406"/>
                  <a:pt x="758" y="1406"/>
                </a:cubicBezTo>
                <a:cubicBezTo>
                  <a:pt x="735" y="1430"/>
                  <a:pt x="696" y="1430"/>
                  <a:pt x="673" y="1406"/>
                </a:cubicBezTo>
                <a:cubicBezTo>
                  <a:pt x="24" y="757"/>
                  <a:pt x="24" y="757"/>
                  <a:pt x="24" y="757"/>
                </a:cubicBezTo>
                <a:cubicBezTo>
                  <a:pt x="0" y="734"/>
                  <a:pt x="0" y="696"/>
                  <a:pt x="24" y="672"/>
                </a:cubicBezTo>
                <a:cubicBezTo>
                  <a:pt x="673" y="23"/>
                  <a:pt x="673" y="23"/>
                  <a:pt x="673" y="23"/>
                </a:cubicBezTo>
                <a:cubicBezTo>
                  <a:pt x="696" y="0"/>
                  <a:pt x="735" y="0"/>
                  <a:pt x="758" y="23"/>
                </a:cubicBezTo>
                <a:lnTo>
                  <a:pt x="1407" y="672"/>
                </a:lnTo>
                <a:close/>
              </a:path>
            </a:pathLst>
          </a:custGeom>
          <a:solidFill>
            <a:schemeClr val="accent5">
              <a:lumMod val="75000"/>
            </a:schemeClr>
          </a:solidFill>
          <a:ln>
            <a:noFill/>
          </a:ln>
          <a:effectLst>
            <a:outerShdw blurRad="190500" dist="114300" dir="9600000" sx="93000" sy="93000" algn="tr" rotWithShape="0">
              <a:prstClr val="black">
                <a:alpha val="44000"/>
              </a:prstClr>
            </a:outerShdw>
          </a:effectLst>
        </p:spPr>
        <p:txBody>
          <a:bodyPr vert="horz" wrap="square" lIns="91440" tIns="45720" rIns="91440" bIns="45720" numCol="1" anchor="ctr" anchorCtr="0" compatLnSpc="1">
            <a:prstTxWarp prst="textNoShape">
              <a:avLst/>
            </a:prstTxWarp>
          </a:bodyPr>
          <a:lstStyle/>
          <a:p>
            <a:pPr algn="ctr"/>
            <a:r>
              <a:rPr lang="en-IN" sz="3600" b="1" dirty="0">
                <a:solidFill>
                  <a:schemeClr val="bg1"/>
                </a:solidFill>
                <a:latin typeface="Roboto" panose="02000000000000000000" pitchFamily="2" charset="0"/>
                <a:ea typeface="Roboto" panose="02000000000000000000" pitchFamily="2" charset="0"/>
                <a:cs typeface="Open Sans" panose="020B0606030504020204" pitchFamily="34" charset="0"/>
              </a:rPr>
              <a:t>4</a:t>
            </a:r>
          </a:p>
        </p:txBody>
      </p:sp>
      <p:sp>
        <p:nvSpPr>
          <p:cNvPr id="27" name="Freeform: Shape 26">
            <a:extLst>
              <a:ext uri="{FF2B5EF4-FFF2-40B4-BE49-F238E27FC236}">
                <a16:creationId xmlns:a16="http://schemas.microsoft.com/office/drawing/2014/main" id="{7FFC9C3E-8A20-46B5-A5D8-747DCE1E849F}"/>
              </a:ext>
            </a:extLst>
          </p:cNvPr>
          <p:cNvSpPr/>
          <p:nvPr/>
        </p:nvSpPr>
        <p:spPr>
          <a:xfrm>
            <a:off x="6173200" y="2236352"/>
            <a:ext cx="4452942" cy="960905"/>
          </a:xfrm>
          <a:custGeom>
            <a:avLst/>
            <a:gdLst>
              <a:gd name="connsiteX0" fmla="*/ 4559862 w 5113164"/>
              <a:gd name="connsiteY0" fmla="*/ 0 h 1103375"/>
              <a:gd name="connsiteX1" fmla="*/ 4593005 w 5113164"/>
              <a:gd name="connsiteY1" fmla="*/ 13421 h 1103375"/>
              <a:gd name="connsiteX2" fmla="*/ 5099127 w 5113164"/>
              <a:gd name="connsiteY2" fmla="*/ 518332 h 1103375"/>
              <a:gd name="connsiteX3" fmla="*/ 5099127 w 5113164"/>
              <a:gd name="connsiteY3" fmla="*/ 584460 h 1103375"/>
              <a:gd name="connsiteX4" fmla="*/ 4593005 w 5113164"/>
              <a:gd name="connsiteY4" fmla="*/ 1089372 h 1103375"/>
              <a:gd name="connsiteX5" fmla="*/ 4559862 w 5113164"/>
              <a:gd name="connsiteY5" fmla="*/ 1103375 h 1103375"/>
              <a:gd name="connsiteX6" fmla="*/ 4556896 w 5113164"/>
              <a:gd name="connsiteY6" fmla="*/ 1102122 h 1103375"/>
              <a:gd name="connsiteX7" fmla="*/ 0 w 5113164"/>
              <a:gd name="connsiteY7" fmla="*/ 1102122 h 1103375"/>
              <a:gd name="connsiteX8" fmla="*/ 0 w 5113164"/>
              <a:gd name="connsiteY8" fmla="*/ 1449 h 1103375"/>
              <a:gd name="connsiteX9" fmla="*/ 4556284 w 5113164"/>
              <a:gd name="connsiteY9" fmla="*/ 1449 h 110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3164" h="1103375">
                <a:moveTo>
                  <a:pt x="4559862" y="0"/>
                </a:moveTo>
                <a:cubicBezTo>
                  <a:pt x="4571949" y="0"/>
                  <a:pt x="4584037" y="4474"/>
                  <a:pt x="4593005" y="13421"/>
                </a:cubicBezTo>
                <a:lnTo>
                  <a:pt x="5099127" y="518332"/>
                </a:lnTo>
                <a:cubicBezTo>
                  <a:pt x="5117843" y="537003"/>
                  <a:pt x="5117843" y="566567"/>
                  <a:pt x="5099127" y="584460"/>
                </a:cubicBezTo>
                <a:cubicBezTo>
                  <a:pt x="4593005" y="1089372"/>
                  <a:pt x="4593005" y="1089372"/>
                  <a:pt x="4593005" y="1089372"/>
                </a:cubicBezTo>
                <a:cubicBezTo>
                  <a:pt x="4584037" y="1098707"/>
                  <a:pt x="4571949" y="1103375"/>
                  <a:pt x="4559862" y="1103375"/>
                </a:cubicBezTo>
                <a:lnTo>
                  <a:pt x="4556896" y="1102122"/>
                </a:lnTo>
                <a:lnTo>
                  <a:pt x="0" y="1102122"/>
                </a:lnTo>
                <a:lnTo>
                  <a:pt x="0" y="1449"/>
                </a:lnTo>
                <a:lnTo>
                  <a:pt x="4556284" y="1449"/>
                </a:lnTo>
                <a:close/>
              </a:path>
            </a:pathLst>
          </a:custGeom>
          <a:solidFill>
            <a:srgbClr val="7CA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Freeform 9">
            <a:extLst>
              <a:ext uri="{FF2B5EF4-FFF2-40B4-BE49-F238E27FC236}">
                <a16:creationId xmlns:a16="http://schemas.microsoft.com/office/drawing/2014/main" id="{DD0C8009-3D2E-437F-9F03-E5273B7ED351}"/>
              </a:ext>
            </a:extLst>
          </p:cNvPr>
          <p:cNvSpPr>
            <a:spLocks/>
          </p:cNvSpPr>
          <p:nvPr/>
        </p:nvSpPr>
        <p:spPr bwMode="auto">
          <a:xfrm>
            <a:off x="5700298" y="2237613"/>
            <a:ext cx="961522" cy="958552"/>
          </a:xfrm>
          <a:custGeom>
            <a:avLst/>
            <a:gdLst>
              <a:gd name="T0" fmla="*/ 1407 w 1431"/>
              <a:gd name="T1" fmla="*/ 672 h 1430"/>
              <a:gd name="T2" fmla="*/ 1407 w 1431"/>
              <a:gd name="T3" fmla="*/ 757 h 1430"/>
              <a:gd name="T4" fmla="*/ 758 w 1431"/>
              <a:gd name="T5" fmla="*/ 1406 h 1430"/>
              <a:gd name="T6" fmla="*/ 673 w 1431"/>
              <a:gd name="T7" fmla="*/ 1406 h 1430"/>
              <a:gd name="T8" fmla="*/ 24 w 1431"/>
              <a:gd name="T9" fmla="*/ 757 h 1430"/>
              <a:gd name="T10" fmla="*/ 24 w 1431"/>
              <a:gd name="T11" fmla="*/ 672 h 1430"/>
              <a:gd name="T12" fmla="*/ 673 w 1431"/>
              <a:gd name="T13" fmla="*/ 23 h 1430"/>
              <a:gd name="T14" fmla="*/ 758 w 1431"/>
              <a:gd name="T15" fmla="*/ 23 h 1430"/>
              <a:gd name="T16" fmla="*/ 1407 w 1431"/>
              <a:gd name="T17" fmla="*/ 672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1" h="1430">
                <a:moveTo>
                  <a:pt x="1407" y="672"/>
                </a:moveTo>
                <a:cubicBezTo>
                  <a:pt x="1431" y="696"/>
                  <a:pt x="1431" y="734"/>
                  <a:pt x="1407" y="757"/>
                </a:cubicBezTo>
                <a:cubicBezTo>
                  <a:pt x="758" y="1406"/>
                  <a:pt x="758" y="1406"/>
                  <a:pt x="758" y="1406"/>
                </a:cubicBezTo>
                <a:cubicBezTo>
                  <a:pt x="735" y="1430"/>
                  <a:pt x="696" y="1430"/>
                  <a:pt x="673" y="1406"/>
                </a:cubicBezTo>
                <a:cubicBezTo>
                  <a:pt x="24" y="757"/>
                  <a:pt x="24" y="757"/>
                  <a:pt x="24" y="757"/>
                </a:cubicBezTo>
                <a:cubicBezTo>
                  <a:pt x="0" y="734"/>
                  <a:pt x="0" y="696"/>
                  <a:pt x="24" y="672"/>
                </a:cubicBezTo>
                <a:cubicBezTo>
                  <a:pt x="673" y="23"/>
                  <a:pt x="673" y="23"/>
                  <a:pt x="673" y="23"/>
                </a:cubicBezTo>
                <a:cubicBezTo>
                  <a:pt x="696" y="0"/>
                  <a:pt x="735" y="0"/>
                  <a:pt x="758" y="23"/>
                </a:cubicBezTo>
                <a:lnTo>
                  <a:pt x="1407" y="672"/>
                </a:lnTo>
                <a:close/>
              </a:path>
            </a:pathLst>
          </a:custGeom>
          <a:solidFill>
            <a:srgbClr val="2576B7"/>
          </a:solidFill>
          <a:ln>
            <a:noFill/>
          </a:ln>
          <a:effectLst>
            <a:outerShdw blurRad="190500" dist="114300" dir="9600000" sx="93000" sy="93000" algn="tr" rotWithShape="0">
              <a:prstClr val="black">
                <a:alpha val="44000"/>
              </a:prstClr>
            </a:outerShdw>
          </a:effectLst>
        </p:spPr>
        <p:txBody>
          <a:bodyPr vert="horz" wrap="square" lIns="91440" tIns="45720" rIns="91440" bIns="45720" numCol="1" anchor="ctr" anchorCtr="0" compatLnSpc="1">
            <a:prstTxWarp prst="textNoShape">
              <a:avLst/>
            </a:prstTxWarp>
          </a:bodyPr>
          <a:lstStyle/>
          <a:p>
            <a:pPr algn="ctr"/>
            <a:r>
              <a:rPr lang="en-IN" sz="3600" b="1" dirty="0">
                <a:solidFill>
                  <a:schemeClr val="bg1"/>
                </a:solidFill>
                <a:latin typeface="Roboto" panose="02000000000000000000" pitchFamily="2" charset="0"/>
                <a:ea typeface="Roboto" panose="02000000000000000000" pitchFamily="2" charset="0"/>
                <a:cs typeface="Open Sans" panose="020B0606030504020204" pitchFamily="34" charset="0"/>
              </a:rPr>
              <a:t>2</a:t>
            </a:r>
          </a:p>
        </p:txBody>
      </p:sp>
      <p:sp>
        <p:nvSpPr>
          <p:cNvPr id="30" name="Freeform: Shape 29">
            <a:extLst>
              <a:ext uri="{FF2B5EF4-FFF2-40B4-BE49-F238E27FC236}">
                <a16:creationId xmlns:a16="http://schemas.microsoft.com/office/drawing/2014/main" id="{06B91AA2-8EA5-4000-ADE0-90BF98005813}"/>
              </a:ext>
            </a:extLst>
          </p:cNvPr>
          <p:cNvSpPr/>
          <p:nvPr/>
        </p:nvSpPr>
        <p:spPr>
          <a:xfrm>
            <a:off x="6785610" y="3291017"/>
            <a:ext cx="4452942" cy="960905"/>
          </a:xfrm>
          <a:custGeom>
            <a:avLst/>
            <a:gdLst>
              <a:gd name="connsiteX0" fmla="*/ 4559862 w 5113164"/>
              <a:gd name="connsiteY0" fmla="*/ 0 h 1103375"/>
              <a:gd name="connsiteX1" fmla="*/ 4593005 w 5113164"/>
              <a:gd name="connsiteY1" fmla="*/ 13421 h 1103375"/>
              <a:gd name="connsiteX2" fmla="*/ 5099127 w 5113164"/>
              <a:gd name="connsiteY2" fmla="*/ 518332 h 1103375"/>
              <a:gd name="connsiteX3" fmla="*/ 5099127 w 5113164"/>
              <a:gd name="connsiteY3" fmla="*/ 584460 h 1103375"/>
              <a:gd name="connsiteX4" fmla="*/ 4593005 w 5113164"/>
              <a:gd name="connsiteY4" fmla="*/ 1089372 h 1103375"/>
              <a:gd name="connsiteX5" fmla="*/ 4559862 w 5113164"/>
              <a:gd name="connsiteY5" fmla="*/ 1103375 h 1103375"/>
              <a:gd name="connsiteX6" fmla="*/ 4556896 w 5113164"/>
              <a:gd name="connsiteY6" fmla="*/ 1102122 h 1103375"/>
              <a:gd name="connsiteX7" fmla="*/ 0 w 5113164"/>
              <a:gd name="connsiteY7" fmla="*/ 1102122 h 1103375"/>
              <a:gd name="connsiteX8" fmla="*/ 0 w 5113164"/>
              <a:gd name="connsiteY8" fmla="*/ 1449 h 1103375"/>
              <a:gd name="connsiteX9" fmla="*/ 4556284 w 5113164"/>
              <a:gd name="connsiteY9" fmla="*/ 1449 h 110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13164" h="1103375">
                <a:moveTo>
                  <a:pt x="4559862" y="0"/>
                </a:moveTo>
                <a:cubicBezTo>
                  <a:pt x="4571949" y="0"/>
                  <a:pt x="4584037" y="4474"/>
                  <a:pt x="4593005" y="13421"/>
                </a:cubicBezTo>
                <a:lnTo>
                  <a:pt x="5099127" y="518332"/>
                </a:lnTo>
                <a:cubicBezTo>
                  <a:pt x="5117843" y="537003"/>
                  <a:pt x="5117843" y="566567"/>
                  <a:pt x="5099127" y="584460"/>
                </a:cubicBezTo>
                <a:cubicBezTo>
                  <a:pt x="4593005" y="1089372"/>
                  <a:pt x="4593005" y="1089372"/>
                  <a:pt x="4593005" y="1089372"/>
                </a:cubicBezTo>
                <a:cubicBezTo>
                  <a:pt x="4584037" y="1098707"/>
                  <a:pt x="4571949" y="1103375"/>
                  <a:pt x="4559862" y="1103375"/>
                </a:cubicBezTo>
                <a:lnTo>
                  <a:pt x="4556896" y="1102122"/>
                </a:lnTo>
                <a:lnTo>
                  <a:pt x="0" y="1102122"/>
                </a:lnTo>
                <a:lnTo>
                  <a:pt x="0" y="1449"/>
                </a:lnTo>
                <a:lnTo>
                  <a:pt x="4556284" y="1449"/>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1" name="Freeform 9">
            <a:extLst>
              <a:ext uri="{FF2B5EF4-FFF2-40B4-BE49-F238E27FC236}">
                <a16:creationId xmlns:a16="http://schemas.microsoft.com/office/drawing/2014/main" id="{86BF7799-1268-4851-B243-130EF68DCCF3}"/>
              </a:ext>
            </a:extLst>
          </p:cNvPr>
          <p:cNvSpPr>
            <a:spLocks/>
          </p:cNvSpPr>
          <p:nvPr/>
        </p:nvSpPr>
        <p:spPr bwMode="auto">
          <a:xfrm>
            <a:off x="6312708" y="3292192"/>
            <a:ext cx="961522" cy="958552"/>
          </a:xfrm>
          <a:custGeom>
            <a:avLst/>
            <a:gdLst>
              <a:gd name="T0" fmla="*/ 1407 w 1431"/>
              <a:gd name="T1" fmla="*/ 672 h 1430"/>
              <a:gd name="T2" fmla="*/ 1407 w 1431"/>
              <a:gd name="T3" fmla="*/ 757 h 1430"/>
              <a:gd name="T4" fmla="*/ 758 w 1431"/>
              <a:gd name="T5" fmla="*/ 1406 h 1430"/>
              <a:gd name="T6" fmla="*/ 673 w 1431"/>
              <a:gd name="T7" fmla="*/ 1406 h 1430"/>
              <a:gd name="T8" fmla="*/ 24 w 1431"/>
              <a:gd name="T9" fmla="*/ 757 h 1430"/>
              <a:gd name="T10" fmla="*/ 24 w 1431"/>
              <a:gd name="T11" fmla="*/ 672 h 1430"/>
              <a:gd name="T12" fmla="*/ 673 w 1431"/>
              <a:gd name="T13" fmla="*/ 23 h 1430"/>
              <a:gd name="T14" fmla="*/ 758 w 1431"/>
              <a:gd name="T15" fmla="*/ 23 h 1430"/>
              <a:gd name="T16" fmla="*/ 1407 w 1431"/>
              <a:gd name="T17" fmla="*/ 672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1" h="1430">
                <a:moveTo>
                  <a:pt x="1407" y="672"/>
                </a:moveTo>
                <a:cubicBezTo>
                  <a:pt x="1431" y="696"/>
                  <a:pt x="1431" y="734"/>
                  <a:pt x="1407" y="757"/>
                </a:cubicBezTo>
                <a:cubicBezTo>
                  <a:pt x="758" y="1406"/>
                  <a:pt x="758" y="1406"/>
                  <a:pt x="758" y="1406"/>
                </a:cubicBezTo>
                <a:cubicBezTo>
                  <a:pt x="735" y="1430"/>
                  <a:pt x="696" y="1430"/>
                  <a:pt x="673" y="1406"/>
                </a:cubicBezTo>
                <a:cubicBezTo>
                  <a:pt x="24" y="757"/>
                  <a:pt x="24" y="757"/>
                  <a:pt x="24" y="757"/>
                </a:cubicBezTo>
                <a:cubicBezTo>
                  <a:pt x="0" y="734"/>
                  <a:pt x="0" y="696"/>
                  <a:pt x="24" y="672"/>
                </a:cubicBezTo>
                <a:cubicBezTo>
                  <a:pt x="673" y="23"/>
                  <a:pt x="673" y="23"/>
                  <a:pt x="673" y="23"/>
                </a:cubicBezTo>
                <a:cubicBezTo>
                  <a:pt x="696" y="0"/>
                  <a:pt x="735" y="0"/>
                  <a:pt x="758" y="23"/>
                </a:cubicBezTo>
                <a:lnTo>
                  <a:pt x="1407" y="672"/>
                </a:lnTo>
                <a:close/>
              </a:path>
            </a:pathLst>
          </a:custGeom>
          <a:solidFill>
            <a:schemeClr val="accent4">
              <a:lumMod val="75000"/>
            </a:schemeClr>
          </a:solidFill>
          <a:ln>
            <a:noFill/>
          </a:ln>
          <a:effectLst>
            <a:outerShdw blurRad="190500" dist="114300" dir="9600000" sx="93000" sy="93000" algn="tr" rotWithShape="0">
              <a:prstClr val="black">
                <a:alpha val="44000"/>
              </a:prstClr>
            </a:outerShdw>
          </a:effectLst>
        </p:spPr>
        <p:txBody>
          <a:bodyPr vert="horz" wrap="square" lIns="91440" tIns="45720" rIns="91440" bIns="45720" numCol="1" anchor="ctr" anchorCtr="0" compatLnSpc="1">
            <a:prstTxWarp prst="textNoShape">
              <a:avLst/>
            </a:prstTxWarp>
          </a:bodyPr>
          <a:lstStyle/>
          <a:p>
            <a:pPr algn="ctr"/>
            <a:r>
              <a:rPr lang="en-IN" sz="3600" b="1" dirty="0">
                <a:solidFill>
                  <a:schemeClr val="bg1"/>
                </a:solidFill>
                <a:latin typeface="Roboto" panose="02000000000000000000" pitchFamily="2" charset="0"/>
                <a:ea typeface="Roboto" panose="02000000000000000000" pitchFamily="2" charset="0"/>
                <a:cs typeface="Open Sans" panose="020B0606030504020204" pitchFamily="34" charset="0"/>
              </a:rPr>
              <a:t>3</a:t>
            </a:r>
          </a:p>
        </p:txBody>
      </p:sp>
      <p:sp>
        <p:nvSpPr>
          <p:cNvPr id="3" name="Oval 2">
            <a:extLst>
              <a:ext uri="{FF2B5EF4-FFF2-40B4-BE49-F238E27FC236}">
                <a16:creationId xmlns:a16="http://schemas.microsoft.com/office/drawing/2014/main" id="{B586DB92-8D40-4E48-B82D-3B73F84A6B17}"/>
              </a:ext>
            </a:extLst>
          </p:cNvPr>
          <p:cNvSpPr/>
          <p:nvPr/>
        </p:nvSpPr>
        <p:spPr>
          <a:xfrm>
            <a:off x="1261696" y="2588369"/>
            <a:ext cx="2366198" cy="236619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 name="Circle: Hollow 3">
            <a:extLst>
              <a:ext uri="{FF2B5EF4-FFF2-40B4-BE49-F238E27FC236}">
                <a16:creationId xmlns:a16="http://schemas.microsoft.com/office/drawing/2014/main" id="{53C8AA44-52F7-486C-937A-A8407A9ABE80}"/>
              </a:ext>
            </a:extLst>
          </p:cNvPr>
          <p:cNvSpPr/>
          <p:nvPr/>
        </p:nvSpPr>
        <p:spPr>
          <a:xfrm>
            <a:off x="1190576" y="2517249"/>
            <a:ext cx="2508438" cy="2508438"/>
          </a:xfrm>
          <a:prstGeom prst="donut">
            <a:avLst>
              <a:gd name="adj" fmla="val 6247"/>
            </a:avLst>
          </a:prstGeom>
          <a:gradFill flip="none" rotWithShape="1">
            <a:gsLst>
              <a:gs pos="0">
                <a:schemeClr val="bg1">
                  <a:lumMod val="75000"/>
                </a:schemeClr>
              </a:gs>
              <a:gs pos="100000">
                <a:schemeClr val="bg1">
                  <a:lumMod val="95000"/>
                </a:schemeClr>
              </a:gs>
            </a:gsLst>
            <a:lin ang="16200000" scaled="1"/>
            <a:tileRect/>
          </a:gradFill>
          <a:ln>
            <a:noFill/>
          </a:ln>
          <a:effectLst>
            <a:outerShdw blurRad="152400" dist="63500" dir="2700000" sx="91000" sy="91000" algn="tl"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4" name="Block Arc 33">
            <a:extLst>
              <a:ext uri="{FF2B5EF4-FFF2-40B4-BE49-F238E27FC236}">
                <a16:creationId xmlns:a16="http://schemas.microsoft.com/office/drawing/2014/main" id="{9703C675-2083-404A-A2C6-2CEE1DABA8C9}"/>
              </a:ext>
            </a:extLst>
          </p:cNvPr>
          <p:cNvSpPr/>
          <p:nvPr/>
        </p:nvSpPr>
        <p:spPr>
          <a:xfrm rot="5400000">
            <a:off x="878266" y="2204939"/>
            <a:ext cx="3133058" cy="3133058"/>
          </a:xfrm>
          <a:prstGeom prst="blockArc">
            <a:avLst>
              <a:gd name="adj1" fmla="val 10800000"/>
              <a:gd name="adj2" fmla="val 102723"/>
              <a:gd name="adj3" fmla="val 49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35" name="Arc 34">
            <a:extLst>
              <a:ext uri="{FF2B5EF4-FFF2-40B4-BE49-F238E27FC236}">
                <a16:creationId xmlns:a16="http://schemas.microsoft.com/office/drawing/2014/main" id="{3813F1F1-9FC3-4B24-84C8-29AA8F8A839E}"/>
              </a:ext>
            </a:extLst>
          </p:cNvPr>
          <p:cNvSpPr/>
          <p:nvPr/>
        </p:nvSpPr>
        <p:spPr>
          <a:xfrm>
            <a:off x="479376" y="1806049"/>
            <a:ext cx="3930838" cy="3930838"/>
          </a:xfrm>
          <a:prstGeom prst="arc">
            <a:avLst>
              <a:gd name="adj1" fmla="val 16200000"/>
              <a:gd name="adj2" fmla="val 5493388"/>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p>
        </p:txBody>
      </p:sp>
      <p:sp>
        <p:nvSpPr>
          <p:cNvPr id="40" name="TextBox 39">
            <a:extLst>
              <a:ext uri="{FF2B5EF4-FFF2-40B4-BE49-F238E27FC236}">
                <a16:creationId xmlns:a16="http://schemas.microsoft.com/office/drawing/2014/main" id="{55B945BF-9CB4-4E2E-95B8-DEAA187921C0}"/>
              </a:ext>
            </a:extLst>
          </p:cNvPr>
          <p:cNvSpPr txBox="1"/>
          <p:nvPr/>
        </p:nvSpPr>
        <p:spPr>
          <a:xfrm>
            <a:off x="6195874" y="1330820"/>
            <a:ext cx="2969891" cy="584775"/>
          </a:xfrm>
          <a:prstGeom prst="rect">
            <a:avLst/>
          </a:prstGeom>
          <a:noFill/>
        </p:spPr>
        <p:txBody>
          <a:bodyPr wrap="square" lIns="0" rIns="0" rtlCol="0" anchor="ctr">
            <a:spAutoFit/>
          </a:bodyPr>
          <a:lstStyle/>
          <a:p>
            <a:pPr>
              <a:defRPr/>
            </a:pPr>
            <a:r>
              <a:rPr lang="en-US" sz="1600" kern="0" dirty="0">
                <a:latin typeface="Roboto Condensed" panose="02000000000000000000" pitchFamily="2" charset="0"/>
                <a:ea typeface="Roboto Condensed" panose="02000000000000000000" pitchFamily="2" charset="0"/>
                <a:cs typeface="Open Sans" panose="020B0606030504020204" pitchFamily="34" charset="0"/>
              </a:rPr>
              <a:t>Assess your current situation using the “Bickley Box”</a:t>
            </a:r>
          </a:p>
        </p:txBody>
      </p:sp>
      <p:sp>
        <p:nvSpPr>
          <p:cNvPr id="41" name="Circle: Hollow 40">
            <a:extLst>
              <a:ext uri="{FF2B5EF4-FFF2-40B4-BE49-F238E27FC236}">
                <a16:creationId xmlns:a16="http://schemas.microsoft.com/office/drawing/2014/main" id="{F46C2D29-B131-4E32-B806-426FA7DE05F6}"/>
              </a:ext>
            </a:extLst>
          </p:cNvPr>
          <p:cNvSpPr/>
          <p:nvPr/>
        </p:nvSpPr>
        <p:spPr>
          <a:xfrm>
            <a:off x="2764338" y="2190719"/>
            <a:ext cx="274186" cy="274186"/>
          </a:xfrm>
          <a:prstGeom prst="donut">
            <a:avLst>
              <a:gd name="adj" fmla="val 31204"/>
            </a:avLst>
          </a:prstGeom>
          <a:solidFill>
            <a:srgbClr val="4A4A4A"/>
          </a:solidFill>
          <a:ln>
            <a:noFill/>
          </a:ln>
          <a:effectLst>
            <a:outerShdw blurRad="25400" dist="38100" dir="120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2" name="Circle: Hollow 41">
            <a:extLst>
              <a:ext uri="{FF2B5EF4-FFF2-40B4-BE49-F238E27FC236}">
                <a16:creationId xmlns:a16="http://schemas.microsoft.com/office/drawing/2014/main" id="{61ADDAF3-DFF5-457E-903A-B479DC2D6D26}"/>
              </a:ext>
            </a:extLst>
          </p:cNvPr>
          <p:cNvSpPr/>
          <p:nvPr/>
        </p:nvSpPr>
        <p:spPr>
          <a:xfrm>
            <a:off x="2764338" y="5086662"/>
            <a:ext cx="274186" cy="274186"/>
          </a:xfrm>
          <a:prstGeom prst="donut">
            <a:avLst>
              <a:gd name="adj" fmla="val 31204"/>
            </a:avLst>
          </a:prstGeom>
          <a:solidFill>
            <a:srgbClr val="46266D"/>
          </a:solidFill>
          <a:ln>
            <a:noFill/>
          </a:ln>
          <a:effectLst>
            <a:outerShdw blurRad="25400" dist="38100" dir="120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3" name="Circle: Hollow 42">
            <a:extLst>
              <a:ext uri="{FF2B5EF4-FFF2-40B4-BE49-F238E27FC236}">
                <a16:creationId xmlns:a16="http://schemas.microsoft.com/office/drawing/2014/main" id="{F13B3FA8-AAF0-4258-8EDF-4C25FA103D7D}"/>
              </a:ext>
            </a:extLst>
          </p:cNvPr>
          <p:cNvSpPr/>
          <p:nvPr/>
        </p:nvSpPr>
        <p:spPr>
          <a:xfrm>
            <a:off x="3538843" y="2758864"/>
            <a:ext cx="274186" cy="274186"/>
          </a:xfrm>
          <a:prstGeom prst="donut">
            <a:avLst>
              <a:gd name="adj" fmla="val 31204"/>
            </a:avLst>
          </a:prstGeom>
          <a:solidFill>
            <a:srgbClr val="2576B7"/>
          </a:solidFill>
          <a:ln>
            <a:noFill/>
          </a:ln>
          <a:effectLst>
            <a:outerShdw blurRad="25400" dist="38100" dir="120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4" name="Circle: Hollow 43">
            <a:extLst>
              <a:ext uri="{FF2B5EF4-FFF2-40B4-BE49-F238E27FC236}">
                <a16:creationId xmlns:a16="http://schemas.microsoft.com/office/drawing/2014/main" id="{F3E6815C-896A-4C5D-A4FC-9FA06005C18A}"/>
              </a:ext>
            </a:extLst>
          </p:cNvPr>
          <p:cNvSpPr/>
          <p:nvPr/>
        </p:nvSpPr>
        <p:spPr>
          <a:xfrm>
            <a:off x="3821613" y="3634375"/>
            <a:ext cx="274186" cy="274186"/>
          </a:xfrm>
          <a:prstGeom prst="donut">
            <a:avLst>
              <a:gd name="adj" fmla="val 31204"/>
            </a:avLst>
          </a:prstGeom>
          <a:solidFill>
            <a:srgbClr val="1E7636"/>
          </a:solidFill>
          <a:ln>
            <a:noFill/>
          </a:ln>
          <a:effectLst>
            <a:outerShdw blurRad="25400" dist="38100" dir="120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5" name="Circle: Hollow 44">
            <a:extLst>
              <a:ext uri="{FF2B5EF4-FFF2-40B4-BE49-F238E27FC236}">
                <a16:creationId xmlns:a16="http://schemas.microsoft.com/office/drawing/2014/main" id="{58C5DF4D-28CC-496F-874F-913533C3476D}"/>
              </a:ext>
            </a:extLst>
          </p:cNvPr>
          <p:cNvSpPr/>
          <p:nvPr/>
        </p:nvSpPr>
        <p:spPr>
          <a:xfrm>
            <a:off x="3538843" y="4518481"/>
            <a:ext cx="274186" cy="274186"/>
          </a:xfrm>
          <a:prstGeom prst="donut">
            <a:avLst>
              <a:gd name="adj" fmla="val 31204"/>
            </a:avLst>
          </a:prstGeom>
          <a:solidFill>
            <a:srgbClr val="861B23"/>
          </a:solidFill>
          <a:ln>
            <a:noFill/>
          </a:ln>
          <a:effectLst>
            <a:outerShdw blurRad="25400" dist="38100" dir="120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6" name="TextBox 45">
            <a:extLst>
              <a:ext uri="{FF2B5EF4-FFF2-40B4-BE49-F238E27FC236}">
                <a16:creationId xmlns:a16="http://schemas.microsoft.com/office/drawing/2014/main" id="{8E131E28-3FF1-4417-B25F-83528738DFF6}"/>
              </a:ext>
            </a:extLst>
          </p:cNvPr>
          <p:cNvSpPr txBox="1"/>
          <p:nvPr/>
        </p:nvSpPr>
        <p:spPr>
          <a:xfrm>
            <a:off x="6195874" y="5581808"/>
            <a:ext cx="3285577" cy="584775"/>
          </a:xfrm>
          <a:prstGeom prst="rect">
            <a:avLst/>
          </a:prstGeom>
          <a:noFill/>
        </p:spPr>
        <p:txBody>
          <a:bodyPr wrap="square" lIns="0" rIns="0" rtlCol="0" anchor="ctr">
            <a:spAutoFit/>
          </a:bodyPr>
          <a:lstStyle/>
          <a:p>
            <a:pPr>
              <a:defRPr/>
            </a:pPr>
            <a:r>
              <a:rPr lang="en-US" sz="1600" kern="0" dirty="0">
                <a:latin typeface="Roboto Condensed" panose="02000000000000000000" pitchFamily="2" charset="0"/>
                <a:ea typeface="Roboto Condensed" panose="02000000000000000000" pitchFamily="2" charset="0"/>
                <a:cs typeface="Open Sans" panose="020B0606030504020204" pitchFamily="34" charset="0"/>
              </a:rPr>
              <a:t>Identify the appropriate negotiation style and prepare (as applicable)</a:t>
            </a:r>
          </a:p>
        </p:txBody>
      </p:sp>
      <p:sp>
        <p:nvSpPr>
          <p:cNvPr id="47" name="TextBox 46">
            <a:extLst>
              <a:ext uri="{FF2B5EF4-FFF2-40B4-BE49-F238E27FC236}">
                <a16:creationId xmlns:a16="http://schemas.microsoft.com/office/drawing/2014/main" id="{5060B059-C1E8-42C6-A793-D45F5DF4E37A}"/>
              </a:ext>
            </a:extLst>
          </p:cNvPr>
          <p:cNvSpPr txBox="1"/>
          <p:nvPr/>
        </p:nvSpPr>
        <p:spPr>
          <a:xfrm>
            <a:off x="6797655" y="2420318"/>
            <a:ext cx="2857974" cy="584775"/>
          </a:xfrm>
          <a:prstGeom prst="rect">
            <a:avLst/>
          </a:prstGeom>
          <a:noFill/>
        </p:spPr>
        <p:txBody>
          <a:bodyPr wrap="square" lIns="0" rIns="0" rtlCol="0" anchor="ctr">
            <a:spAutoFit/>
          </a:bodyPr>
          <a:lstStyle/>
          <a:p>
            <a:pPr>
              <a:defRPr/>
            </a:pPr>
            <a:r>
              <a:rPr lang="en-US" sz="1600" kern="0" dirty="0">
                <a:latin typeface="Roboto Condensed" panose="02000000000000000000" pitchFamily="2" charset="0"/>
                <a:ea typeface="Roboto Condensed" panose="02000000000000000000" pitchFamily="2" charset="0"/>
                <a:cs typeface="Open Sans" panose="020B0606030504020204" pitchFamily="34" charset="0"/>
              </a:rPr>
              <a:t>Gather historical, budgeted, and projected spend data</a:t>
            </a:r>
          </a:p>
        </p:txBody>
      </p:sp>
      <p:sp>
        <p:nvSpPr>
          <p:cNvPr id="48" name="TextBox 47">
            <a:extLst>
              <a:ext uri="{FF2B5EF4-FFF2-40B4-BE49-F238E27FC236}">
                <a16:creationId xmlns:a16="http://schemas.microsoft.com/office/drawing/2014/main" id="{D144573A-5DAD-4234-B66D-B3BBCA76E307}"/>
              </a:ext>
            </a:extLst>
          </p:cNvPr>
          <p:cNvSpPr txBox="1"/>
          <p:nvPr/>
        </p:nvSpPr>
        <p:spPr>
          <a:xfrm>
            <a:off x="6797655" y="4540947"/>
            <a:ext cx="3434910" cy="584775"/>
          </a:xfrm>
          <a:prstGeom prst="rect">
            <a:avLst/>
          </a:prstGeom>
          <a:noFill/>
        </p:spPr>
        <p:txBody>
          <a:bodyPr wrap="square" lIns="0" rIns="0" rtlCol="0" anchor="ctr">
            <a:spAutoFit/>
          </a:bodyPr>
          <a:lstStyle/>
          <a:p>
            <a:pPr>
              <a:defRPr/>
            </a:pPr>
            <a:r>
              <a:rPr lang="en-US" sz="1600" kern="0" dirty="0">
                <a:latin typeface="Roboto Condensed" panose="02000000000000000000" pitchFamily="2" charset="0"/>
                <a:ea typeface="Roboto Condensed" panose="02000000000000000000" pitchFamily="2" charset="0"/>
                <a:cs typeface="Open Sans" panose="020B0606030504020204" pitchFamily="34" charset="0"/>
              </a:rPr>
              <a:t>Develop a plan for each opportunity based on priority and timeline</a:t>
            </a:r>
          </a:p>
        </p:txBody>
      </p:sp>
      <p:sp>
        <p:nvSpPr>
          <p:cNvPr id="49" name="TextBox 48">
            <a:extLst>
              <a:ext uri="{FF2B5EF4-FFF2-40B4-BE49-F238E27FC236}">
                <a16:creationId xmlns:a16="http://schemas.microsoft.com/office/drawing/2014/main" id="{42AE565F-14A0-452D-8C82-42005DDE5EFA}"/>
              </a:ext>
            </a:extLst>
          </p:cNvPr>
          <p:cNvSpPr txBox="1"/>
          <p:nvPr/>
        </p:nvSpPr>
        <p:spPr>
          <a:xfrm>
            <a:off x="7382648" y="3479082"/>
            <a:ext cx="3448637" cy="584775"/>
          </a:xfrm>
          <a:prstGeom prst="rect">
            <a:avLst/>
          </a:prstGeom>
          <a:noFill/>
        </p:spPr>
        <p:txBody>
          <a:bodyPr wrap="square" lIns="0" rIns="0" rtlCol="0" anchor="ctr">
            <a:spAutoFit/>
          </a:bodyPr>
          <a:lstStyle/>
          <a:p>
            <a:pPr>
              <a:defRPr/>
            </a:pPr>
            <a:r>
              <a:rPr lang="en-US" sz="1600" kern="0" dirty="0">
                <a:latin typeface="Roboto Condensed" panose="02000000000000000000" pitchFamily="2" charset="0"/>
                <a:ea typeface="Roboto Condensed" panose="02000000000000000000" pitchFamily="2" charset="0"/>
                <a:cs typeface="Open Sans" panose="020B0606030504020204" pitchFamily="34" charset="0"/>
              </a:rPr>
              <a:t>Use the Info-Tech 4 R’s to classify and prioritize cost-cutting opportunities</a:t>
            </a:r>
          </a:p>
        </p:txBody>
      </p:sp>
      <p:sp>
        <p:nvSpPr>
          <p:cNvPr id="50" name="TextBox 49">
            <a:extLst>
              <a:ext uri="{FF2B5EF4-FFF2-40B4-BE49-F238E27FC236}">
                <a16:creationId xmlns:a16="http://schemas.microsoft.com/office/drawing/2014/main" id="{F32D6F1C-FAC6-4593-98EE-10A112568844}"/>
              </a:ext>
            </a:extLst>
          </p:cNvPr>
          <p:cNvSpPr txBox="1"/>
          <p:nvPr/>
        </p:nvSpPr>
        <p:spPr>
          <a:xfrm>
            <a:off x="1555077" y="3417526"/>
            <a:ext cx="1727955" cy="707886"/>
          </a:xfrm>
          <a:prstGeom prst="rect">
            <a:avLst/>
          </a:prstGeom>
          <a:noFill/>
        </p:spPr>
        <p:txBody>
          <a:bodyPr wrap="square" lIns="0" rIns="0" rtlCol="0" anchor="ctr">
            <a:spAutoFit/>
          </a:bodyPr>
          <a:lstStyle/>
          <a:p>
            <a:pPr algn="ctr">
              <a:defRPr/>
            </a:pPr>
            <a:r>
              <a:rPr lang="en-US" sz="2000" kern="0" dirty="0">
                <a:solidFill>
                  <a:schemeClr val="tx1">
                    <a:lumMod val="65000"/>
                    <a:lumOff val="35000"/>
                  </a:schemeClr>
                </a:solidFill>
                <a:latin typeface="Montserrat" panose="00000500000000000000" pitchFamily="2" charset="0"/>
                <a:ea typeface="Open Sans" panose="020B0606030504020204" pitchFamily="34" charset="0"/>
                <a:cs typeface="Open Sans" panose="020B0606030504020204" pitchFamily="34" charset="0"/>
              </a:rPr>
              <a:t>Contain and Reduce</a:t>
            </a:r>
          </a:p>
        </p:txBody>
      </p:sp>
      <p:grpSp>
        <p:nvGrpSpPr>
          <p:cNvPr id="58" name="Group 57">
            <a:extLst>
              <a:ext uri="{FF2B5EF4-FFF2-40B4-BE49-F238E27FC236}">
                <a16:creationId xmlns:a16="http://schemas.microsoft.com/office/drawing/2014/main" id="{29A62FB4-BB34-4FFA-BD16-4CB39A196A92}"/>
              </a:ext>
            </a:extLst>
          </p:cNvPr>
          <p:cNvGrpSpPr/>
          <p:nvPr/>
        </p:nvGrpSpPr>
        <p:grpSpPr>
          <a:xfrm>
            <a:off x="2978119" y="1662900"/>
            <a:ext cx="1971955" cy="525355"/>
            <a:chOff x="3212065" y="1662900"/>
            <a:chExt cx="1736419" cy="141122"/>
          </a:xfrm>
        </p:grpSpPr>
        <p:cxnSp>
          <p:nvCxnSpPr>
            <p:cNvPr id="53" name="Straight Connector 52">
              <a:extLst>
                <a:ext uri="{FF2B5EF4-FFF2-40B4-BE49-F238E27FC236}">
                  <a16:creationId xmlns:a16="http://schemas.microsoft.com/office/drawing/2014/main" id="{F685E72C-115F-4542-90F6-81F8AB3A12A2}"/>
                </a:ext>
              </a:extLst>
            </p:cNvPr>
            <p:cNvCxnSpPr/>
            <p:nvPr/>
          </p:nvCxnSpPr>
          <p:spPr>
            <a:xfrm flipH="1">
              <a:off x="3508324" y="1662900"/>
              <a:ext cx="144016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5BD53E0-A1A8-40BA-A68C-BE867F9AEC93}"/>
                </a:ext>
              </a:extLst>
            </p:cNvPr>
            <p:cNvCxnSpPr>
              <a:cxnSpLocks/>
            </p:cNvCxnSpPr>
            <p:nvPr/>
          </p:nvCxnSpPr>
          <p:spPr>
            <a:xfrm flipH="1">
              <a:off x="3212065" y="1662943"/>
              <a:ext cx="296823" cy="14107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76" name="Straight Connector 75">
            <a:extLst>
              <a:ext uri="{FF2B5EF4-FFF2-40B4-BE49-F238E27FC236}">
                <a16:creationId xmlns:a16="http://schemas.microsoft.com/office/drawing/2014/main" id="{83D43341-F246-4CEF-8357-5165D452E4F8}"/>
              </a:ext>
            </a:extLst>
          </p:cNvPr>
          <p:cNvCxnSpPr>
            <a:cxnSpLocks/>
          </p:cNvCxnSpPr>
          <p:nvPr/>
        </p:nvCxnSpPr>
        <p:spPr>
          <a:xfrm flipH="1">
            <a:off x="4132154" y="3771468"/>
            <a:ext cx="2029602"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2B452A56-8E38-4AEE-A42D-DCAE022A9A36}"/>
              </a:ext>
            </a:extLst>
          </p:cNvPr>
          <p:cNvGrpSpPr/>
          <p:nvPr/>
        </p:nvGrpSpPr>
        <p:grpSpPr>
          <a:xfrm flipV="1">
            <a:off x="2978119" y="5350613"/>
            <a:ext cx="1971955" cy="525355"/>
            <a:chOff x="3212065" y="1662900"/>
            <a:chExt cx="1736419" cy="141122"/>
          </a:xfrm>
        </p:grpSpPr>
        <p:cxnSp>
          <p:nvCxnSpPr>
            <p:cNvPr id="82" name="Straight Connector 81">
              <a:extLst>
                <a:ext uri="{FF2B5EF4-FFF2-40B4-BE49-F238E27FC236}">
                  <a16:creationId xmlns:a16="http://schemas.microsoft.com/office/drawing/2014/main" id="{5FE7D551-CDBC-4D50-9F0F-8366B126C6B1}"/>
                </a:ext>
              </a:extLst>
            </p:cNvPr>
            <p:cNvCxnSpPr/>
            <p:nvPr/>
          </p:nvCxnSpPr>
          <p:spPr>
            <a:xfrm flipH="1">
              <a:off x="3508324" y="1662900"/>
              <a:ext cx="144016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E3BD7A5-A466-418B-AFE2-03734D8696D3}"/>
                </a:ext>
              </a:extLst>
            </p:cNvPr>
            <p:cNvCxnSpPr>
              <a:cxnSpLocks/>
            </p:cNvCxnSpPr>
            <p:nvPr/>
          </p:nvCxnSpPr>
          <p:spPr>
            <a:xfrm flipH="1">
              <a:off x="3212065" y="1662943"/>
              <a:ext cx="296823" cy="14107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17B712CD-3814-41C8-870F-0186CEEB705F}"/>
              </a:ext>
            </a:extLst>
          </p:cNvPr>
          <p:cNvGrpSpPr/>
          <p:nvPr/>
        </p:nvGrpSpPr>
        <p:grpSpPr>
          <a:xfrm>
            <a:off x="3903446" y="2717925"/>
            <a:ext cx="1681084" cy="135009"/>
            <a:chOff x="3212065" y="1662900"/>
            <a:chExt cx="1251870" cy="141122"/>
          </a:xfrm>
        </p:grpSpPr>
        <p:cxnSp>
          <p:nvCxnSpPr>
            <p:cNvPr id="63" name="Straight Connector 62">
              <a:extLst>
                <a:ext uri="{FF2B5EF4-FFF2-40B4-BE49-F238E27FC236}">
                  <a16:creationId xmlns:a16="http://schemas.microsoft.com/office/drawing/2014/main" id="{E3CC79DA-3ABB-4A57-90CB-19B25948816F}"/>
                </a:ext>
              </a:extLst>
            </p:cNvPr>
            <p:cNvCxnSpPr>
              <a:cxnSpLocks/>
            </p:cNvCxnSpPr>
            <p:nvPr/>
          </p:nvCxnSpPr>
          <p:spPr>
            <a:xfrm flipH="1">
              <a:off x="3508324" y="1662900"/>
              <a:ext cx="95561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ECFCEA9-ACEF-496E-BA40-B0A5DBF02C01}"/>
                </a:ext>
              </a:extLst>
            </p:cNvPr>
            <p:cNvCxnSpPr>
              <a:cxnSpLocks/>
            </p:cNvCxnSpPr>
            <p:nvPr/>
          </p:nvCxnSpPr>
          <p:spPr>
            <a:xfrm flipH="1">
              <a:off x="3212065" y="1662943"/>
              <a:ext cx="296823" cy="14107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4" name="Group 83">
            <a:extLst>
              <a:ext uri="{FF2B5EF4-FFF2-40B4-BE49-F238E27FC236}">
                <a16:creationId xmlns:a16="http://schemas.microsoft.com/office/drawing/2014/main" id="{871A29D9-CC96-41C0-A0E7-BC6933477727}"/>
              </a:ext>
            </a:extLst>
          </p:cNvPr>
          <p:cNvGrpSpPr/>
          <p:nvPr/>
        </p:nvGrpSpPr>
        <p:grpSpPr>
          <a:xfrm flipV="1">
            <a:off x="3903446" y="4684452"/>
            <a:ext cx="1681084" cy="135009"/>
            <a:chOff x="3212065" y="1662900"/>
            <a:chExt cx="1251870" cy="141122"/>
          </a:xfrm>
        </p:grpSpPr>
        <p:cxnSp>
          <p:nvCxnSpPr>
            <p:cNvPr id="85" name="Straight Connector 84">
              <a:extLst>
                <a:ext uri="{FF2B5EF4-FFF2-40B4-BE49-F238E27FC236}">
                  <a16:creationId xmlns:a16="http://schemas.microsoft.com/office/drawing/2014/main" id="{014FBF7C-706B-4536-A087-1383FAF8D165}"/>
                </a:ext>
              </a:extLst>
            </p:cNvPr>
            <p:cNvCxnSpPr>
              <a:cxnSpLocks/>
            </p:cNvCxnSpPr>
            <p:nvPr/>
          </p:nvCxnSpPr>
          <p:spPr>
            <a:xfrm flipH="1">
              <a:off x="3508324" y="1662900"/>
              <a:ext cx="95561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5E8CB2C-82A0-4DF8-A629-DB7A826E1D49}"/>
                </a:ext>
              </a:extLst>
            </p:cNvPr>
            <p:cNvCxnSpPr>
              <a:cxnSpLocks/>
            </p:cNvCxnSpPr>
            <p:nvPr/>
          </p:nvCxnSpPr>
          <p:spPr>
            <a:xfrm flipH="1">
              <a:off x="3212065" y="1662943"/>
              <a:ext cx="296823" cy="141079"/>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039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BFBA3F0-BE69-9047-B8FE-41DB55DBC887}"/>
              </a:ext>
            </a:extLst>
          </p:cNvPr>
          <p:cNvSpPr>
            <a:spLocks noGrp="1"/>
          </p:cNvSpPr>
          <p:nvPr>
            <p:ph type="body" sz="quarter" idx="11"/>
          </p:nvPr>
        </p:nvSpPr>
        <p:spPr>
          <a:xfrm>
            <a:off x="1180079" y="1289529"/>
            <a:ext cx="5686246" cy="759509"/>
          </a:xfrm>
        </p:spPr>
        <p:txBody>
          <a:bodyPr/>
          <a:lstStyle/>
          <a:p>
            <a:pPr>
              <a:lnSpc>
                <a:spcPct val="110000"/>
              </a:lnSpc>
            </a:pPr>
            <a:r>
              <a:rPr lang="en-US" dirty="0">
                <a:latin typeface="Montserrat Light" pitchFamily="2" charset="77"/>
              </a:rPr>
              <a:t>Follow these guiding principles to maximize your cost reduction results.</a:t>
            </a:r>
          </a:p>
          <a:p>
            <a:pPr>
              <a:lnSpc>
                <a:spcPct val="110000"/>
              </a:lnSpc>
            </a:pPr>
            <a:endParaRPr lang="en-US" dirty="0">
              <a:latin typeface="Montserrat Light" pitchFamily="2" charset="77"/>
            </a:endParaRPr>
          </a:p>
          <a:p>
            <a:pPr marL="14287">
              <a:lnSpc>
                <a:spcPct val="100000"/>
              </a:lnSpc>
            </a:pPr>
            <a:endParaRPr lang="en-US" dirty="0">
              <a:latin typeface="Montserrat Light" pitchFamily="2" charset="77"/>
            </a:endParaRPr>
          </a:p>
        </p:txBody>
      </p:sp>
      <p:sp>
        <p:nvSpPr>
          <p:cNvPr id="6" name="Title 5">
            <a:extLst>
              <a:ext uri="{FF2B5EF4-FFF2-40B4-BE49-F238E27FC236}">
                <a16:creationId xmlns:a16="http://schemas.microsoft.com/office/drawing/2014/main" id="{A8BFC59A-C0D9-2848-AB8D-5B5C8E97041D}"/>
              </a:ext>
            </a:extLst>
          </p:cNvPr>
          <p:cNvSpPr>
            <a:spLocks noGrp="1"/>
          </p:cNvSpPr>
          <p:nvPr>
            <p:ph type="title"/>
          </p:nvPr>
        </p:nvSpPr>
        <p:spPr>
          <a:xfrm>
            <a:off x="1180079" y="530021"/>
            <a:ext cx="5533629" cy="759509"/>
          </a:xfrm>
        </p:spPr>
        <p:txBody>
          <a:bodyPr/>
          <a:lstStyle/>
          <a:p>
            <a:r>
              <a:rPr lang="en-CA" dirty="0"/>
              <a:t>Guiding Principles</a:t>
            </a:r>
            <a:endParaRPr lang="en-US" dirty="0"/>
          </a:p>
        </p:txBody>
      </p:sp>
      <p:sp>
        <p:nvSpPr>
          <p:cNvPr id="5" name="Text Placeholder 4">
            <a:extLst>
              <a:ext uri="{FF2B5EF4-FFF2-40B4-BE49-F238E27FC236}">
                <a16:creationId xmlns:a16="http://schemas.microsoft.com/office/drawing/2014/main" id="{3CBCCBFE-FB68-4A19-8CA7-C1EA022FE50B}"/>
              </a:ext>
            </a:extLst>
          </p:cNvPr>
          <p:cNvSpPr>
            <a:spLocks noGrp="1"/>
          </p:cNvSpPr>
          <p:nvPr>
            <p:ph type="body" sz="quarter" idx="14"/>
          </p:nvPr>
        </p:nvSpPr>
        <p:spPr>
          <a:xfrm>
            <a:off x="8005763" y="0"/>
            <a:ext cx="4186237" cy="6858000"/>
          </a:xfrm>
        </p:spPr>
        <p:txBody>
          <a:bodyPr lIns="457200" rIns="457200"/>
          <a:lstStyle/>
          <a:p>
            <a:pPr marL="14287">
              <a:lnSpc>
                <a:spcPct val="120000"/>
              </a:lnSpc>
            </a:pPr>
            <a:r>
              <a:rPr lang="en-US" dirty="0">
                <a:latin typeface="Montserrat Light" pitchFamily="2" charset="77"/>
              </a:rPr>
              <a:t>“We cannot solve our problems with the same thinking we used when we created them.”</a:t>
            </a:r>
          </a:p>
          <a:p>
            <a:pPr marL="14287">
              <a:lnSpc>
                <a:spcPct val="120000"/>
              </a:lnSpc>
            </a:pPr>
            <a:r>
              <a:rPr lang="en-US" sz="1600" dirty="0">
                <a:latin typeface="Montserrat Light" pitchFamily="2" charset="77"/>
              </a:rPr>
              <a:t>Albert Einstein</a:t>
            </a:r>
          </a:p>
          <a:p>
            <a:endParaRPr lang="en-US" dirty="0"/>
          </a:p>
        </p:txBody>
      </p:sp>
      <p:graphicFrame>
        <p:nvGraphicFramePr>
          <p:cNvPr id="14" name="Table 13">
            <a:extLst>
              <a:ext uri="{FF2B5EF4-FFF2-40B4-BE49-F238E27FC236}">
                <a16:creationId xmlns:a16="http://schemas.microsoft.com/office/drawing/2014/main" id="{92B7E2C3-051D-A846-8511-19C73F3EFFB5}"/>
              </a:ext>
            </a:extLst>
          </p:cNvPr>
          <p:cNvGraphicFramePr>
            <a:graphicFrameLocks noGrp="1"/>
          </p:cNvGraphicFramePr>
          <p:nvPr>
            <p:extLst>
              <p:ext uri="{D42A27DB-BD31-4B8C-83A1-F6EECF244321}">
                <p14:modId xmlns:p14="http://schemas.microsoft.com/office/powerpoint/2010/main" val="2784015483"/>
              </p:ext>
            </p:extLst>
          </p:nvPr>
        </p:nvGraphicFramePr>
        <p:xfrm>
          <a:off x="875277" y="2446557"/>
          <a:ext cx="6387776" cy="3505140"/>
        </p:xfrm>
        <a:graphic>
          <a:graphicData uri="http://schemas.openxmlformats.org/drawingml/2006/table">
            <a:tbl>
              <a:tblPr>
                <a:tableStyleId>{5C22544A-7EE6-4342-B048-85BDC9FD1C3A}</a:tableStyleId>
              </a:tblPr>
              <a:tblGrid>
                <a:gridCol w="889900">
                  <a:extLst>
                    <a:ext uri="{9D8B030D-6E8A-4147-A177-3AD203B41FA5}">
                      <a16:colId xmlns:a16="http://schemas.microsoft.com/office/drawing/2014/main" val="969920913"/>
                    </a:ext>
                  </a:extLst>
                </a:gridCol>
                <a:gridCol w="5497876">
                  <a:extLst>
                    <a:ext uri="{9D8B030D-6E8A-4147-A177-3AD203B41FA5}">
                      <a16:colId xmlns:a16="http://schemas.microsoft.com/office/drawing/2014/main" val="319046751"/>
                    </a:ext>
                  </a:extLst>
                </a:gridCol>
              </a:tblGrid>
              <a:tr h="640080">
                <a:tc>
                  <a:txBody>
                    <a:bodyPr/>
                    <a:lstStyle/>
                    <a:p>
                      <a:pPr algn="ctr"/>
                      <a:r>
                        <a:rPr lang="en-US" sz="4000" b="0" i="0" dirty="0">
                          <a:solidFill>
                            <a:srgbClr val="2576B7"/>
                          </a:solidFill>
                          <a:latin typeface="Montserrat Light" pitchFamily="2" charset="77"/>
                        </a:rPr>
                        <a:t>1</a:t>
                      </a:r>
                    </a:p>
                  </a:txBody>
                  <a:tcPr marL="91428" marR="91428" marT="45714" marB="45714" anchor="ctr">
                    <a:lnL w="3175"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rgbClr val="000000"/>
                          </a:solidFill>
                          <a:latin typeface="Roboto Condensed Light" panose="02000000000000000000" pitchFamily="2" charset="0"/>
                          <a:ea typeface="Roboto Condensed Light" panose="02000000000000000000" pitchFamily="2" charset="0"/>
                        </a:rPr>
                        <a:t>Be creative: new perspectives must be considered, and new ideas must be generated.</a:t>
                      </a:r>
                    </a:p>
                  </a:txBody>
                  <a:tcPr marL="91428" marR="91428" marT="45714" marB="45714"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2905411"/>
                  </a:ext>
                </a:extLst>
              </a:tr>
              <a:tr h="640080">
                <a:tc>
                  <a:txBody>
                    <a:bodyPr/>
                    <a:lstStyle/>
                    <a:p>
                      <a:pPr algn="ctr"/>
                      <a:r>
                        <a:rPr lang="en-US" sz="4000" b="0" i="0" dirty="0">
                          <a:solidFill>
                            <a:srgbClr val="2576B7"/>
                          </a:solidFill>
                          <a:latin typeface="Montserrat Light" pitchFamily="2" charset="77"/>
                        </a:rPr>
                        <a:t>2</a:t>
                      </a:r>
                    </a:p>
                  </a:txBody>
                  <a:tcPr marL="91428" marR="91428" marT="45714" marB="45714" anchor="ctr">
                    <a:lnL w="3175"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400" b="0" i="0" dirty="0">
                          <a:solidFill>
                            <a:srgbClr val="000000"/>
                          </a:solidFill>
                          <a:latin typeface="Roboto Condensed Light" panose="02000000000000000000" pitchFamily="2" charset="0"/>
                          <a:ea typeface="Roboto Condensed Light" panose="02000000000000000000" pitchFamily="2" charset="0"/>
                        </a:rPr>
                        <a:t>Prioritize your WoW and SDSS initiatives based on effort and value.</a:t>
                      </a:r>
                    </a:p>
                  </a:txBody>
                  <a:tcPr marL="91428" marR="91428" marT="45714" marB="45714"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314962"/>
                  </a:ext>
                </a:extLst>
              </a:tr>
              <a:tr h="640080">
                <a:tc>
                  <a:txBody>
                    <a:bodyPr/>
                    <a:lstStyle/>
                    <a:p>
                      <a:pPr algn="ctr"/>
                      <a:r>
                        <a:rPr lang="en-US" sz="4000" b="0" i="0" dirty="0">
                          <a:solidFill>
                            <a:srgbClr val="2576B7"/>
                          </a:solidFill>
                          <a:latin typeface="Montserrat Light" pitchFamily="2" charset="77"/>
                        </a:rPr>
                        <a:t>3</a:t>
                      </a:r>
                    </a:p>
                  </a:txBody>
                  <a:tcPr marL="91428" marR="91428" marT="45714" marB="45714"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400" b="0" i="0" dirty="0">
                          <a:solidFill>
                            <a:srgbClr val="000000"/>
                          </a:solidFill>
                          <a:latin typeface="Roboto Condensed Light" panose="02000000000000000000" pitchFamily="2" charset="0"/>
                          <a:ea typeface="Roboto Condensed Light" panose="02000000000000000000" pitchFamily="2" charset="0"/>
                        </a:rPr>
                        <a:t>Don’t allow sunk costs to influence your decision to continue a project.</a:t>
                      </a:r>
                    </a:p>
                  </a:txBody>
                  <a:tcPr marL="91428" marR="91428" marT="45714" marB="45714"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3729328"/>
                  </a:ext>
                </a:extLst>
              </a:tr>
              <a:tr h="640080">
                <a:tc>
                  <a:txBody>
                    <a:bodyPr/>
                    <a:lstStyle/>
                    <a:p>
                      <a:pPr algn="ctr"/>
                      <a:r>
                        <a:rPr lang="en-US" sz="4000" b="0" i="0" dirty="0">
                          <a:solidFill>
                            <a:srgbClr val="2576B7"/>
                          </a:solidFill>
                          <a:latin typeface="Montserrat Light" pitchFamily="2" charset="77"/>
                        </a:rPr>
                        <a:t>4</a:t>
                      </a:r>
                    </a:p>
                  </a:txBody>
                  <a:tcPr marL="91428" marR="91428" marT="45714" marB="45714"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400" b="0" i="0" dirty="0">
                          <a:solidFill>
                            <a:srgbClr val="000000"/>
                          </a:solidFill>
                          <a:latin typeface="Roboto Condensed Light" panose="02000000000000000000" pitchFamily="2" charset="0"/>
                          <a:ea typeface="Roboto Condensed Light" panose="02000000000000000000" pitchFamily="2" charset="0"/>
                        </a:rPr>
                        <a:t>Your contracts reflect the current situation – renegotiate to change the paradigm.</a:t>
                      </a:r>
                    </a:p>
                  </a:txBody>
                  <a:tcPr marL="91428" marR="91428" marT="45714" marB="45714"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8151919"/>
                  </a:ext>
                </a:extLst>
              </a:tr>
              <a:tr h="640080">
                <a:tc>
                  <a:txBody>
                    <a:bodyPr/>
                    <a:lstStyle/>
                    <a:p>
                      <a:pPr algn="ctr"/>
                      <a:r>
                        <a:rPr lang="en-US" sz="4000" b="0" i="0" dirty="0">
                          <a:solidFill>
                            <a:srgbClr val="2576B7"/>
                          </a:solidFill>
                          <a:latin typeface="Montserrat Light" pitchFamily="2" charset="77"/>
                        </a:rPr>
                        <a:t>5</a:t>
                      </a:r>
                    </a:p>
                  </a:txBody>
                  <a:tcPr marL="91428" marR="91428" marT="45714" marB="45714" anchor="ctr">
                    <a:lnL w="31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en-US" sz="1400" b="0" i="0" dirty="0">
                          <a:solidFill>
                            <a:srgbClr val="000000"/>
                          </a:solidFill>
                          <a:latin typeface="Roboto Condensed Light" panose="02000000000000000000" pitchFamily="2" charset="0"/>
                          <a:ea typeface="Roboto Condensed Light" panose="02000000000000000000" pitchFamily="2" charset="0"/>
                        </a:rPr>
                        <a:t>Track, report, and share your results internally.</a:t>
                      </a:r>
                    </a:p>
                  </a:txBody>
                  <a:tcPr marL="91428" marR="91428" marT="45714" marB="45714" anchor="ct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0892230"/>
                  </a:ext>
                </a:extLst>
              </a:tr>
            </a:tbl>
          </a:graphicData>
        </a:graphic>
      </p:graphicFrame>
    </p:spTree>
    <p:extLst>
      <p:ext uri="{BB962C8B-B14F-4D97-AF65-F5344CB8AC3E}">
        <p14:creationId xmlns:p14="http://schemas.microsoft.com/office/powerpoint/2010/main" val="195297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Generic">
  <a:themeElements>
    <a:clrScheme name="Custom 1">
      <a:dk1>
        <a:srgbClr val="494949"/>
      </a:dk1>
      <a:lt1>
        <a:srgbClr val="FFFFFF"/>
      </a:lt1>
      <a:dk2>
        <a:srgbClr val="494949"/>
      </a:dk2>
      <a:lt2>
        <a:srgbClr val="FFFFFF"/>
      </a:lt2>
      <a:accent1>
        <a:srgbClr val="2576B7"/>
      </a:accent1>
      <a:accent2>
        <a:srgbClr val="5E3391"/>
      </a:accent2>
      <a:accent3>
        <a:srgbClr val="EFC351"/>
      </a:accent3>
      <a:accent4>
        <a:srgbClr val="289D48"/>
      </a:accent4>
      <a:accent5>
        <a:srgbClr val="B3242E"/>
      </a:accent5>
      <a:accent6>
        <a:srgbClr val="F17926"/>
      </a:accent6>
      <a:hlink>
        <a:srgbClr val="2476B7"/>
      </a:hlink>
      <a:folHlink>
        <a:srgbClr val="1647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179388" indent="-179388" algn="l">
          <a:lnSpc>
            <a:spcPct val="110000"/>
          </a:lnSpc>
          <a:buFont typeface="Arial" panose="020B0604020202020204" pitchFamily="34" charset="0"/>
          <a:buChar char="•"/>
          <a:tabLst/>
          <a:defRPr sz="1400" dirty="0" err="1" smtClean="0">
            <a:solidFill>
              <a:schemeClr val="tx1">
                <a:lumMod val="50000"/>
              </a:schemeClr>
            </a:solidFill>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Words>
  <Application>Microsoft Office PowerPoint</Application>
  <PresentationFormat>Widescreen</PresentationFormat>
  <Paragraphs>49</Paragraphs>
  <Slides>4</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4</vt:i4>
      </vt:variant>
    </vt:vector>
  </HeadingPairs>
  <TitlesOfParts>
    <vt:vector size="18" baseType="lpstr">
      <vt:lpstr>Roboto Condensed Light</vt:lpstr>
      <vt:lpstr>Roboto</vt:lpstr>
      <vt:lpstr>Montserrat SemiBold</vt:lpstr>
      <vt:lpstr>Exo</vt:lpstr>
      <vt:lpstr>Roboto Condensed</vt:lpstr>
      <vt:lpstr>Montserrat Light</vt:lpstr>
      <vt:lpstr>Calibri</vt:lpstr>
      <vt:lpstr>Arial</vt:lpstr>
      <vt:lpstr>Montserrat</vt:lpstr>
      <vt:lpstr>Calibri Light</vt:lpstr>
      <vt:lpstr>Exo Light</vt:lpstr>
      <vt:lpstr>Montserrat Medium</vt:lpstr>
      <vt:lpstr>Office Theme</vt:lpstr>
      <vt:lpstr>Slide-Generic</vt:lpstr>
      <vt:lpstr>PowerPoint Presentation</vt:lpstr>
      <vt:lpstr>Introduction</vt:lpstr>
      <vt:lpstr>IT-Contract Cost-Cutting Framework</vt:lpstr>
      <vt:lpstr>Guiding Principles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2020-04-01T00:53:27Z</dcterms:created>
  <dcterms:modified xsi:type="dcterms:W3CDTF">2020-04-08T21:57:41Z</dcterms:modified>
</cp:coreProperties>
</file>