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1"/>
    <p:sldMasterId id="2147483702" r:id="rId2"/>
  </p:sldMasterIdLst>
  <p:notesMasterIdLst>
    <p:notesMasterId r:id="rId11"/>
  </p:notesMasterIdLst>
  <p:handoutMasterIdLst>
    <p:handoutMasterId r:id="rId12"/>
  </p:handoutMasterIdLst>
  <p:sldIdLst>
    <p:sldId id="340" r:id="rId3"/>
    <p:sldId id="294" r:id="rId4"/>
    <p:sldId id="360" r:id="rId5"/>
    <p:sldId id="3357" r:id="rId6"/>
    <p:sldId id="3359" r:id="rId7"/>
    <p:sldId id="352" r:id="rId8"/>
    <p:sldId id="321" r:id="rId9"/>
    <p:sldId id="3354" r:id="rId10"/>
  </p:sldIdLst>
  <p:sldSz cx="12192000" cy="6858000"/>
  <p:notesSz cx="6858000" cy="28575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xo" panose="02000303000000000000" pitchFamily="2" charset="0"/>
      <p:regular r:id="rId17"/>
      <p:bold r:id="rId18"/>
      <p:italic r:id="rId19"/>
      <p:boldItalic r:id="rId20"/>
    </p:embeddedFont>
    <p:embeddedFont>
      <p:font typeface="Montserrat" panose="00000500000000000000" pitchFamily="50" charset="0"/>
      <p:regular r:id="rId21"/>
      <p:bold r:id="rId22"/>
      <p:italic r:id="rId23"/>
      <p:boldItalic r:id="rId24"/>
    </p:embeddedFont>
    <p:embeddedFont>
      <p:font typeface="Montserrat SemiBold" panose="00000700000000000000" pitchFamily="50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Roboto Light" panose="02000000000000000000" pitchFamily="2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breaks" id="{2216711A-D5B2-5741-822E-0FB65A9465BB}">
          <p14:sldIdLst>
            <p14:sldId id="340"/>
            <p14:sldId id="294"/>
            <p14:sldId id="360"/>
            <p14:sldId id="3357"/>
            <p14:sldId id="3359"/>
            <p14:sldId id="352"/>
            <p14:sldId id="321"/>
            <p14:sldId id="3354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F5C"/>
    <a:srgbClr val="FBE29D"/>
    <a:srgbClr val="B6B6B6"/>
    <a:srgbClr val="4389C1"/>
    <a:srgbClr val="848585"/>
    <a:srgbClr val="1F78B5"/>
    <a:srgbClr val="232323"/>
    <a:srgbClr val="989898"/>
    <a:srgbClr val="7E7E7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91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1134" y="66"/>
      </p:cViewPr>
      <p:guideLst>
        <p:guide pos="3840"/>
        <p:guide orient="horz" pos="2260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viewProps" Target="view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83115D-EBFF-8741-AD30-592C26689C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29E8D-A574-7540-A880-D41682639F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6F7F5-F3B4-0541-A6C0-4228BBACDC15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D509A-1A16-7D4C-8543-DA49925F0D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Info-Tech Research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05381-41C8-0C4E-B195-E61C8AFB5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7D60F-FC67-CD47-8ED4-0AD76A5F96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0258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3FACB-0EDB-7A4C-BC15-F46A3A61ED63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Info-Tech Research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8485B-9FDB-9147-B48D-B05806D03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3890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Info-Tech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8485B-9FDB-9147-B48D-B05806D03D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0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Info-Tech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8485B-9FDB-9147-B48D-B05806D03D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3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Info-Tech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8485B-9FDB-9147-B48D-B05806D03D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3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0FC7D-8687-9A40-9CA8-0B2F00AB98E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2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Info-Tech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8485B-9FDB-9147-B48D-B05806D03D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9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8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nture.com/SiteCollectionDocuments/PDF/OutlookPDF_AgileOrganization_02" TargetMode="External"/><Relationship Id="rId2" Type="http://schemas.openxmlformats.org/officeDocument/2006/relationships/hyperlink" Target="http://www.forbes.com/sites/joshbersin/2013/05/06/time-to-scrap-performance-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ryanestis.com/adobe-interview/" TargetMode="External"/><Relationship Id="rId5" Type="http://schemas.openxmlformats.org/officeDocument/2006/relationships/hyperlink" Target="http://www.forbes.com/sites/stevedenning/2012/04/17/" TargetMode="External"/><Relationship Id="rId4" Type="http://schemas.openxmlformats.org/officeDocument/2006/relationships/hyperlink" Target="http://www.huffingtonpost.com/samuel-culbert/performance-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,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1DF1E2-064B-EA48-ABE0-3B28487C7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3648"/>
            <a:ext cx="12192000" cy="686003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BE46F9E-582A-4944-BA95-2DC43C66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501650"/>
          </a:xfrm>
        </p:spPr>
        <p:txBody>
          <a:bodyPr>
            <a:noAutofit/>
          </a:bodyPr>
          <a:lstStyle/>
          <a:p>
            <a:r>
              <a:rPr lang="en-US" dirty="0"/>
              <a:t>Info-Tech Research Group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724C5-DBE0-B94A-B9CA-FE3E0DBC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501650"/>
          </a:xfrm>
        </p:spPr>
        <p:txBody>
          <a:bodyPr>
            <a:noAutofit/>
          </a:bodyPr>
          <a:lstStyle>
            <a:lvl1pPr>
              <a:defRPr>
                <a:solidFill>
                  <a:srgbClr val="717272"/>
                </a:solidFill>
              </a:defRPr>
            </a:lvl1pPr>
          </a:lstStyle>
          <a:p>
            <a:fld id="{EE8C57DE-1A3C-DE4B-A738-E42A62AA58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4BC6EA-5FE5-7E46-9719-BE5BE8E7B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7067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F6C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5BFD9F9-DDF4-3F42-912D-5438D3FE6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5194"/>
            <a:ext cx="9144000" cy="2325360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2000" b="0" i="0">
                <a:solidFill>
                  <a:srgbClr val="4B4B4B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7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, blu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DD8EE4-84CA-6B40-B499-34D29D1D7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048"/>
            <a:ext cx="12192000" cy="6851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8A4149-C273-564C-B1B1-F2D7D13508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rgbClr val="3882CF">
                  <a:alpha val="79000"/>
                </a:srgbClr>
              </a:gs>
              <a:gs pos="99000">
                <a:srgbClr val="3882C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E85841-37F8-734E-A2CE-90F8DB43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501650"/>
          </a:xfrm>
        </p:spPr>
        <p:txBody>
          <a:bodyPr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Info-Tech Research Group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C08EA7-383C-B745-B196-84D92F64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501650"/>
          </a:xfrm>
        </p:spPr>
        <p:txBody>
          <a:bodyPr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E8C57DE-1A3C-DE4B-A738-E42A62AA58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24AD21-3609-E744-9365-6301B9BD0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6867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B3B6FBD-C9DC-B14A-8E33-C46953FCA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4994"/>
            <a:ext cx="9144000" cy="2325360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97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light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0F433C-4D4D-B949-B20B-24F1F1B34BC1}"/>
              </a:ext>
            </a:extLst>
          </p:cNvPr>
          <p:cNvSpPr/>
          <p:nvPr userDrawn="1"/>
        </p:nvSpPr>
        <p:spPr>
          <a:xfrm>
            <a:off x="7643813" y="0"/>
            <a:ext cx="4548187" cy="6858000"/>
          </a:xfrm>
          <a:prstGeom prst="rect">
            <a:avLst/>
          </a:prstGeom>
          <a:gradFill>
            <a:gsLst>
              <a:gs pos="0">
                <a:srgbClr val="9DA3AD"/>
              </a:gs>
              <a:gs pos="100000">
                <a:srgbClr val="ECECE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C868-7BF5-4343-A718-74BD9CBD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Info-Tech Research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1053E-248C-3E47-B8F8-A325516B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717272"/>
                </a:solidFill>
              </a:defRPr>
            </a:lvl1pPr>
          </a:lstStyle>
          <a:p>
            <a:fld id="{EE8C57DE-1A3C-DE4B-A738-E42A62AA58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5C15C3-F5A7-0545-90DA-E2F93B1D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9" y="1091622"/>
            <a:ext cx="3898322" cy="1388687"/>
          </a:xfrm>
        </p:spPr>
        <p:txBody>
          <a:bodyPr>
            <a:noAutofit/>
          </a:bodyPr>
          <a:lstStyle>
            <a:lvl1pPr>
              <a:defRPr>
                <a:solidFill>
                  <a:srgbClr val="F6C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7769C44A-3A9E-EE49-BDBE-040DD40E9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7063" y="1121790"/>
            <a:ext cx="10202747" cy="573621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167AC1-ABD4-AB42-A4E7-EF43EADC0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870" y="1737360"/>
            <a:ext cx="5281930" cy="304038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887863-23B9-0848-A533-9E7998AAD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28" y="3052618"/>
            <a:ext cx="3930071" cy="60719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2600" b="1">
                <a:solidFill>
                  <a:srgbClr val="717272"/>
                </a:solidFill>
              </a:defRPr>
            </a:lvl1pPr>
            <a:lvl2pPr>
              <a:defRPr sz="2400">
                <a:solidFill>
                  <a:srgbClr val="4B4B4B"/>
                </a:solidFill>
              </a:defRPr>
            </a:lvl2pPr>
            <a:lvl3pPr>
              <a:defRPr>
                <a:solidFill>
                  <a:srgbClr val="4B4B4B"/>
                </a:solidFill>
              </a:defRPr>
            </a:lvl3pPr>
            <a:lvl4pPr>
              <a:defRPr>
                <a:solidFill>
                  <a:srgbClr val="4B4B4B"/>
                </a:solidFill>
              </a:defRPr>
            </a:lvl4pPr>
            <a:lvl5pPr>
              <a:defRPr sz="1600">
                <a:solidFill>
                  <a:srgbClr val="4B4B4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44267F-4B38-924B-B409-F9009CDA63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73729" y="3967899"/>
            <a:ext cx="3909752" cy="999458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000" b="0" i="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2400">
                <a:solidFill>
                  <a:srgbClr val="4B4B4B"/>
                </a:solidFill>
              </a:defRPr>
            </a:lvl2pPr>
            <a:lvl3pPr>
              <a:defRPr>
                <a:solidFill>
                  <a:srgbClr val="4B4B4B"/>
                </a:solidFill>
              </a:defRPr>
            </a:lvl3pPr>
            <a:lvl4pPr>
              <a:defRPr>
                <a:solidFill>
                  <a:srgbClr val="4B4B4B"/>
                </a:solidFill>
              </a:defRPr>
            </a:lvl4pPr>
            <a:lvl5pPr>
              <a:defRPr sz="1600">
                <a:solidFill>
                  <a:srgbClr val="4B4B4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32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ckCover-Light-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B9BD9F-7A9F-7349-BC43-F51F09199B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437" y="3195535"/>
            <a:ext cx="2341128" cy="4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9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0878CB2-B10A-DE43-B5F1-CC1A4F9590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8175" y="1552499"/>
            <a:ext cx="5477019" cy="45038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700" marR="182502" indent="0" algn="just">
              <a:lnSpc>
                <a:spcPct val="110000"/>
              </a:lnSpc>
              <a:spcBef>
                <a:spcPts val="3"/>
              </a:spcBef>
              <a:spcAft>
                <a:spcPts val="1200"/>
              </a:spcAft>
              <a:buNone/>
              <a:defRPr sz="1200" baseline="0">
                <a:solidFill>
                  <a:srgbClr val="000000"/>
                </a:solidFill>
                <a:latin typeface="Roboto Condensed Light" panose="02000000000000000000" pitchFamily="2" charset="0"/>
              </a:defRPr>
            </a:lvl1pPr>
          </a:lstStyle>
          <a:p>
            <a:pPr marL="7701" marR="242975" algn="just">
              <a:spcBef>
                <a:spcPts val="55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Bersin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Josh.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“Time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Scrap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1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Appraisals?”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5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 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30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&lt;http://www.forbes.com/sites/joshbersin/2013/05/06/time-to-scrap-performance-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appraisals/&gt;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242975" algn="just">
              <a:spcBef>
                <a:spcPts val="55"/>
              </a:spcBef>
            </a:pP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Cheese,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Peter,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Creating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an</a:t>
            </a:r>
            <a:r>
              <a:rPr lang="en-CA" sz="1200" spc="-1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Agile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Organization.”</a:t>
            </a:r>
            <a:r>
              <a:rPr lang="en-CA" sz="1200" spc="-1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Accenture.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2009.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br>
              <a:rPr lang="en-CA" sz="1200" spc="0">
                <a:solidFill>
                  <a:srgbClr val="000000"/>
                </a:solidFill>
                <a:latin typeface="Roboto Condensed Light" panose="02000000000000000000" pitchFamily="2" charset="0"/>
                <a:cs typeface="Arial Narrow"/>
              </a:rPr>
            </a:b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&lt;http://www.accenture.com/SiteCollectionDocuments/PDF/OutlookPDF_AgileOrganization_02.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pdf&gt;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242975" algn="just">
              <a:spcBef>
                <a:spcPts val="55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“Dinner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Series: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Management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from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CBC’s  ‘Dragon’s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Den’”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HRPA Toronto </a:t>
            </a:r>
            <a:r>
              <a:rPr lang="en-CA" sz="1200" spc="-3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Chapter.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Sheraton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Hotel, </a:t>
            </a:r>
            <a:r>
              <a:rPr lang="en-CA" sz="1200" spc="-4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Toronto,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ON.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12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Panel  discussion.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1200" spc="-33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Culbert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Samuel.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“10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Reasons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Get Rid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of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 Reviews.”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Huffington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Post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Business. 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18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Dec.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28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&lt;http://www.huffingtonpost.com/samuel-culbert/performance-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reviews_b_2325104.html&gt;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Denning,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Steve.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“The Case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Against Agile: 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Ten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Perennial Management Objections.”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 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1200" spc="-1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Apr.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&lt;http://www.forbes.com/sites/stevedenning/2012/04/17/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the-case-against-agile-ten-perennial-management-objections/&gt;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“Blowing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up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the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Review: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Interview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1200" spc="-1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Adobe’s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Donna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Morris.”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  </a:t>
            </a: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&amp;</a:t>
            </a:r>
            <a:r>
              <a:rPr lang="en-CA" sz="1200" spc="-1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Associates.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&lt;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http://ryanestis.com/adobe-interview/&gt;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 lvl="0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4A327A-EE11-AC48-BC31-DE279A6E6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60" y="530021"/>
            <a:ext cx="6712447" cy="1130188"/>
          </a:xfrm>
        </p:spPr>
        <p:txBody>
          <a:bodyPr>
            <a:noAutofit/>
          </a:bodyPr>
          <a:lstStyle>
            <a:lvl1pPr>
              <a:defRPr>
                <a:solidFill>
                  <a:srgbClr val="2576B7"/>
                </a:solidFill>
              </a:defRPr>
            </a:lvl1pPr>
          </a:lstStyle>
          <a:p>
            <a:r>
              <a:rPr lang="en-US"/>
              <a:t>Bibliography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31CD5B0-F94C-7D4D-97FF-D8D98F6F0C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744" y="1552499"/>
            <a:ext cx="5477019" cy="45038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700" marR="182502" indent="0" algn="just">
              <a:lnSpc>
                <a:spcPct val="110000"/>
              </a:lnSpc>
              <a:spcBef>
                <a:spcPts val="3"/>
              </a:spcBef>
              <a:spcAft>
                <a:spcPts val="1200"/>
              </a:spcAft>
              <a:buNone/>
              <a:defRPr sz="1200" baseline="0">
                <a:solidFill>
                  <a:srgbClr val="000000"/>
                </a:solidFill>
                <a:latin typeface="Roboto Condensed Light" panose="02000000000000000000" pitchFamily="2" charset="0"/>
              </a:defRPr>
            </a:lvl1pPr>
          </a:lstStyle>
          <a:p>
            <a:pPr marL="7701" marR="242975" algn="just">
              <a:spcBef>
                <a:spcPts val="55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Bersin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Josh.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“Time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Scrap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1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Appraisals?”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5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 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30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&lt;http://www.forbes.com/sites/joshbersin/2013/05/06/time-to-scrap-performance-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appraisals/&gt;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242975" algn="just">
              <a:spcBef>
                <a:spcPts val="55"/>
              </a:spcBef>
            </a:pP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Cheese,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Peter,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Creating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an</a:t>
            </a:r>
            <a:r>
              <a:rPr lang="en-CA" sz="1200" spc="-1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Agile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Organization.”</a:t>
            </a:r>
            <a:r>
              <a:rPr lang="en-CA" sz="1200" spc="-1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Accenture.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2009.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br>
              <a:rPr lang="en-CA" sz="1200" spc="0">
                <a:solidFill>
                  <a:srgbClr val="000000"/>
                </a:solidFill>
                <a:latin typeface="Roboto Condensed Light" panose="02000000000000000000" pitchFamily="2" charset="0"/>
                <a:cs typeface="Arial Narrow"/>
              </a:rPr>
            </a:b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&lt;http://www.accenture.com/SiteCollectionDocuments/PDF/OutlookPDF_AgileOrganization_02.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pdf&gt;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242975" algn="just">
              <a:spcBef>
                <a:spcPts val="55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“Dinner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Series: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Management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from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CBC’s  ‘Dragon’s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Den’”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HRPA Toronto </a:t>
            </a:r>
            <a:r>
              <a:rPr lang="en-CA" sz="1200" spc="-3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Chapter.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Sheraton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Hotel, </a:t>
            </a:r>
            <a:r>
              <a:rPr lang="en-CA" sz="1200" spc="-4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Toronto,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ON.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12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Panel  discussion.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1200" spc="-33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Culbert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Samuel.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“10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Reasons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Get Rid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of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 Reviews.”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Huffington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Post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Business. 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18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Dec.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28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&lt;http://www.huffingtonpost.com/samuel-culbert/performance-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reviews_b_2325104.html&gt;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Denning,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Steve.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“The Case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Against Agile: 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Ten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Perennial Management Objections.”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 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1200" spc="-1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Apr.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&lt;http://www.forbes.com/sites/stevedenning/2012/04/17/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the-case-against-agile-ten-perennial-management-objections/&gt;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 spc="0">
              <a:solidFill>
                <a:srgbClr val="000000"/>
              </a:solidFill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“Blowing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up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the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Review: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Interview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1200" spc="-1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Adobe’s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Donna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Morris.”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  </a:t>
            </a: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&amp;</a:t>
            </a:r>
            <a:r>
              <a:rPr lang="en-CA" sz="1200" spc="-1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Associates.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&lt;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http://ryanestis.com/adobe-interview/&gt;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-blue-left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26E116-0FE3-D446-B568-6373B436A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1699" y="1648758"/>
            <a:ext cx="5686246" cy="456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000" b="0" i="0">
                <a:solidFill>
                  <a:srgbClr val="848585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154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09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63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17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488EE5B4-C583-A04D-B5FC-EA23A0B4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719" y="530021"/>
            <a:ext cx="4966394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5BCB0-D6FF-CC4C-92CC-90D104D4F343}"/>
              </a:ext>
            </a:extLst>
          </p:cNvPr>
          <p:cNvSpPr/>
          <p:nvPr userDrawn="1"/>
        </p:nvSpPr>
        <p:spPr>
          <a:xfrm>
            <a:off x="0" y="0"/>
            <a:ext cx="426029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9000">
                <a:srgbClr val="2576B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dirty="0">
              <a:solidFill>
                <a:srgbClr val="1E5E92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FD860C3-79CC-434D-9984-9C39951BAE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609" y="952500"/>
            <a:ext cx="3289515" cy="536727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2000" b="0" i="0" spc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154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09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63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17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FD1FFC3-1E5E-9546-8506-BC69F33F92C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31718" y="2518948"/>
            <a:ext cx="6660283" cy="327579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70" indent="-17937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587" indent="-171433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8916" indent="-174608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245" indent="-177782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2000050" indent="-171433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42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-graySidebar-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26E116-0FE3-D446-B568-6373B436A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040" y="1648758"/>
            <a:ext cx="5686246" cy="456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000" b="0" i="0">
                <a:solidFill>
                  <a:srgbClr val="848585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457154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09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63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17" indent="0">
              <a:lnSpc>
                <a:spcPts val="2400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C346A8C-5C1D-114F-94D6-BBB1ED290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808" y="2035250"/>
            <a:ext cx="5676478" cy="4736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600" b="0" i="0">
                <a:solidFill>
                  <a:srgbClr val="2576B7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457154" indent="0">
              <a:lnSpc>
                <a:spcPts val="1400"/>
              </a:lnSpc>
              <a:buNone/>
              <a:defRPr sz="140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09" indent="0">
              <a:lnSpc>
                <a:spcPts val="1400"/>
              </a:lnSpc>
              <a:buNone/>
              <a:defRPr sz="140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63" indent="0">
              <a:lnSpc>
                <a:spcPts val="1400"/>
              </a:lnSpc>
              <a:buNone/>
              <a:defRPr sz="140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17" indent="0">
              <a:lnSpc>
                <a:spcPts val="1400"/>
              </a:lnSpc>
              <a:buNone/>
              <a:defRPr sz="140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488EE5B4-C583-A04D-B5FC-EA23A0B4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0" y="530021"/>
            <a:ext cx="4966394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3C8D6-0ED5-894A-BD50-6C9A62AE65FA}"/>
              </a:ext>
            </a:extLst>
          </p:cNvPr>
          <p:cNvSpPr txBox="1"/>
          <p:nvPr userDrawn="1"/>
        </p:nvSpPr>
        <p:spPr>
          <a:xfrm>
            <a:off x="8802875" y="6449569"/>
            <a:ext cx="3437887" cy="131831"/>
          </a:xfrm>
          <a:prstGeom prst="rect">
            <a:avLst/>
          </a:prstGeom>
        </p:spPr>
        <p:txBody>
          <a:bodyPr vert="horz" wrap="square" lIns="0" tIns="0" rIns="91428" bIns="0" rtlCol="0">
            <a:spAutoFit/>
          </a:bodyPr>
          <a:lstStyle/>
          <a:p>
            <a:pPr marL="7700" marR="242951" lvl="0" indent="0" algn="r" defTabSz="554437" rtl="0" eaLnBrk="1" fontAlgn="auto" latinLnBrk="0" hangingPunct="1">
              <a:lnSpc>
                <a:spcPct val="11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spc="-18" dirty="0">
                <a:solidFill>
                  <a:schemeClr val="bg1"/>
                </a:solidFill>
                <a:latin typeface="Exo" panose="02000503000000000000" pitchFamily="2" charset="77"/>
              </a:rPr>
              <a:t>Info-</a:t>
            </a:r>
            <a:r>
              <a:rPr lang="en-CA" sz="800" spc="-103" dirty="0">
                <a:solidFill>
                  <a:schemeClr val="bg1"/>
                </a:solidFill>
                <a:latin typeface="Exo" panose="02000503000000000000" pitchFamily="2" charset="77"/>
              </a:rPr>
              <a:t>T</a:t>
            </a:r>
            <a:r>
              <a:rPr lang="en-CA" sz="800" spc="-15" dirty="0">
                <a:solidFill>
                  <a:schemeClr val="bg1"/>
                </a:solidFill>
                <a:latin typeface="Exo" panose="02000503000000000000" pitchFamily="2" charset="77"/>
              </a:rPr>
              <a:t>ec</a:t>
            </a:r>
            <a:r>
              <a:rPr lang="en-CA" sz="800" spc="6" dirty="0">
                <a:solidFill>
                  <a:schemeClr val="bg1"/>
                </a:solidFill>
                <a:latin typeface="Exo" panose="02000503000000000000" pitchFamily="2" charset="77"/>
              </a:rPr>
              <a:t>h</a:t>
            </a:r>
            <a:r>
              <a:rPr lang="en-CA" sz="800" spc="-39" dirty="0">
                <a:solidFill>
                  <a:schemeClr val="bg1"/>
                </a:solidFill>
                <a:latin typeface="Exo" panose="02000503000000000000" pitchFamily="2" charset="77"/>
              </a:rPr>
              <a:t> </a:t>
            </a:r>
            <a:r>
              <a:rPr lang="en-CA" sz="800" spc="-15" dirty="0">
                <a:solidFill>
                  <a:schemeClr val="bg1"/>
                </a:solidFill>
                <a:latin typeface="Exo" panose="02000503000000000000" pitchFamily="2" charset="77"/>
              </a:rPr>
              <a:t>Researc</a:t>
            </a:r>
            <a:r>
              <a:rPr lang="en-CA" sz="800" spc="6" dirty="0">
                <a:solidFill>
                  <a:schemeClr val="bg1"/>
                </a:solidFill>
                <a:latin typeface="Exo" panose="02000503000000000000" pitchFamily="2" charset="77"/>
              </a:rPr>
              <a:t>h</a:t>
            </a:r>
            <a:r>
              <a:rPr lang="en-CA" sz="800" spc="-39" dirty="0">
                <a:solidFill>
                  <a:schemeClr val="bg1"/>
                </a:solidFill>
                <a:latin typeface="Exo" panose="02000503000000000000" pitchFamily="2" charset="77"/>
              </a:rPr>
              <a:t> </a:t>
            </a:r>
            <a:r>
              <a:rPr lang="en-CA" sz="800" spc="-15" dirty="0">
                <a:solidFill>
                  <a:schemeClr val="bg1"/>
                </a:solidFill>
                <a:latin typeface="Exo" panose="02000503000000000000" pitchFamily="2" charset="77"/>
              </a:rPr>
              <a:t>Grou</a:t>
            </a:r>
            <a:r>
              <a:rPr lang="en-CA" sz="800" spc="6" dirty="0">
                <a:solidFill>
                  <a:schemeClr val="bg1"/>
                </a:solidFill>
                <a:latin typeface="Exo" panose="02000503000000000000" pitchFamily="2" charset="77"/>
              </a:rPr>
              <a:t>p   |   </a:t>
            </a:r>
            <a:fld id="{81D60167-4931-47E6-BA6A-407CBD079E47}" type="slidenum">
              <a:rPr lang="en-CA" sz="800" spc="6" smtClean="0">
                <a:solidFill>
                  <a:schemeClr val="bg1"/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7700" marR="242951" lvl="0" indent="0" algn="r" defTabSz="554437" rtl="0" eaLnBrk="1" fontAlgn="auto" latinLnBrk="0" hangingPunct="1">
                <a:lnSpc>
                  <a:spcPct val="110000"/>
                </a:lnSpc>
                <a:spcBef>
                  <a:spcPts val="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spc="6" dirty="0">
              <a:solidFill>
                <a:schemeClr val="bg1"/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BBAA67-01EA-5442-AE17-60831E18D0A2}"/>
              </a:ext>
            </a:extLst>
          </p:cNvPr>
          <p:cNvSpPr/>
          <p:nvPr userDrawn="1"/>
        </p:nvSpPr>
        <p:spPr>
          <a:xfrm>
            <a:off x="8011580" y="0"/>
            <a:ext cx="4180420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85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3855CD-7213-0F47-93AA-736E3E614C05}"/>
              </a:ext>
            </a:extLst>
          </p:cNvPr>
          <p:cNvSpPr txBox="1"/>
          <p:nvPr userDrawn="1"/>
        </p:nvSpPr>
        <p:spPr>
          <a:xfrm>
            <a:off x="8800407" y="6451497"/>
            <a:ext cx="3437887" cy="131831"/>
          </a:xfrm>
          <a:prstGeom prst="rect">
            <a:avLst/>
          </a:prstGeom>
        </p:spPr>
        <p:txBody>
          <a:bodyPr vert="horz" wrap="square" lIns="0" tIns="0" rIns="91428" bIns="0" rtlCol="0">
            <a:spAutoFit/>
          </a:bodyPr>
          <a:lstStyle/>
          <a:p>
            <a:pPr marL="7700" marR="242951" lvl="0" indent="0" algn="r" defTabSz="554437" rtl="0" eaLnBrk="1" fontAlgn="auto" latinLnBrk="0" hangingPunct="1">
              <a:lnSpc>
                <a:spcPct val="11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spc="-18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Info-</a:t>
            </a:r>
            <a:r>
              <a:rPr lang="en-CA" sz="800" spc="-103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T</a:t>
            </a:r>
            <a:r>
              <a:rPr lang="en-CA" sz="800" spc="-15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ec</a:t>
            </a:r>
            <a:r>
              <a:rPr lang="en-CA" sz="800" spc="6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h</a:t>
            </a:r>
            <a:r>
              <a:rPr lang="en-CA" sz="800" spc="-39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 </a:t>
            </a:r>
            <a:r>
              <a:rPr lang="en-CA" sz="800" spc="-15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Researc</a:t>
            </a:r>
            <a:r>
              <a:rPr lang="en-CA" sz="800" spc="6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h</a:t>
            </a:r>
            <a:r>
              <a:rPr lang="en-CA" sz="800" spc="-39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 </a:t>
            </a:r>
            <a:r>
              <a:rPr lang="en-CA" sz="800" spc="-15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Grou</a:t>
            </a:r>
            <a:r>
              <a:rPr lang="en-CA" sz="800" spc="6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p   |   </a:t>
            </a:r>
            <a:fld id="{81D60167-4931-47E6-BA6A-407CBD079E47}" type="slidenum">
              <a:rPr lang="en-CA" sz="800" spc="6" smtClean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7700" marR="242951" lvl="0" indent="0" algn="r" defTabSz="554437" rtl="0" eaLnBrk="1" fontAlgn="auto" latinLnBrk="0" hangingPunct="1">
                <a:lnSpc>
                  <a:spcPct val="110000"/>
                </a:lnSpc>
                <a:spcBef>
                  <a:spcPts val="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spc="6" dirty="0">
              <a:solidFill>
                <a:schemeClr val="tx1">
                  <a:lumMod val="50000"/>
                </a:schemeClr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C2BBAD-B7E6-B347-BE98-685621B933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427" y="3135637"/>
            <a:ext cx="5688859" cy="2744168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70" indent="-179370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587" indent="-171433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8916" indent="-174608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245" indent="-177782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2000050" indent="-171433">
              <a:lnSpc>
                <a:spcPct val="110000"/>
              </a:lnSpc>
              <a:tabLst/>
              <a:defRPr sz="14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82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32A59-6776-FB45-B128-62CA5AD9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8" y="1093789"/>
            <a:ext cx="10023763" cy="831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7967F-AA4E-7F4F-805F-2214EA749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728" y="2060432"/>
            <a:ext cx="10023763" cy="4077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4D350-5450-4948-9920-22A86B98D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4114800" cy="501650"/>
          </a:xfrm>
          <a:prstGeom prst="rect">
            <a:avLst/>
          </a:prstGeom>
        </p:spPr>
        <p:txBody>
          <a:bodyPr vert="horz" lIns="251999" tIns="45720" rIns="91440" bIns="251999" rtlCol="0" anchor="b" anchorCtr="0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Info-Tech Research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49F97-1C4E-0647-9737-9FF0842D3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501650"/>
          </a:xfrm>
          <a:prstGeom prst="rect">
            <a:avLst/>
          </a:prstGeom>
        </p:spPr>
        <p:txBody>
          <a:bodyPr vert="horz" lIns="91440" tIns="45720" rIns="251999" bIns="251999" rtlCol="0" anchor="b" anchorCtr="0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fld id="{EE8C57DE-1A3C-DE4B-A738-E42A62AA58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9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61" r:id="rId3"/>
    <p:sldLayoutId id="2147483757" r:id="rId4"/>
    <p:sldLayoutId id="214748375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71727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b="1" i="0" kern="1200">
          <a:solidFill>
            <a:srgbClr val="71727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B4B4B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B4B4B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B4B4B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B4B4B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 userDrawn="1">
          <p15:clr>
            <a:srgbClr val="F26B43"/>
          </p15:clr>
        </p15:guide>
        <p15:guide id="2" pos="1549" userDrawn="1">
          <p15:clr>
            <a:srgbClr val="F26B43"/>
          </p15:clr>
        </p15:guide>
        <p15:guide id="3" pos="1776" userDrawn="1">
          <p15:clr>
            <a:srgbClr val="F26B43"/>
          </p15:clr>
        </p15:guide>
        <p15:guide id="4" pos="2638" userDrawn="1">
          <p15:clr>
            <a:srgbClr val="F26B43"/>
          </p15:clr>
        </p15:guide>
        <p15:guide id="5" pos="2865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pos="6131" userDrawn="1">
          <p15:clr>
            <a:srgbClr val="F26B43"/>
          </p15:clr>
        </p15:guide>
        <p15:guide id="8" pos="4815" userDrawn="1">
          <p15:clr>
            <a:srgbClr val="F26B43"/>
          </p15:clr>
        </p15:guide>
        <p15:guide id="9" pos="5042" userDrawn="1">
          <p15:clr>
            <a:srgbClr val="F26B43"/>
          </p15:clr>
        </p15:guide>
        <p15:guide id="10" pos="5904" userDrawn="1">
          <p15:clr>
            <a:srgbClr val="F26B43"/>
          </p15:clr>
        </p15:guide>
        <p15:guide id="11" orient="horz" pos="686" userDrawn="1">
          <p15:clr>
            <a:srgbClr val="F26B43"/>
          </p15:clr>
        </p15:guide>
        <p15:guide id="12" orient="horz" pos="3884" userDrawn="1">
          <p15:clr>
            <a:srgbClr val="F26B43"/>
          </p15:clr>
        </p15:guide>
        <p15:guide id="13" pos="6992" userDrawn="1">
          <p15:clr>
            <a:srgbClr val="F26B43"/>
          </p15:clr>
        </p15:guide>
        <p15:guide id="14" pos="39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2D98CA-E486-8443-9BF6-95C9C1E8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1" y="530021"/>
            <a:ext cx="5631623" cy="1130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610B7-08DB-7849-96D1-46BF1C785ED5}"/>
              </a:ext>
            </a:extLst>
          </p:cNvPr>
          <p:cNvSpPr txBox="1"/>
          <p:nvPr userDrawn="1"/>
        </p:nvSpPr>
        <p:spPr>
          <a:xfrm>
            <a:off x="8802875" y="6449569"/>
            <a:ext cx="3437887" cy="123111"/>
          </a:xfrm>
          <a:prstGeom prst="rect">
            <a:avLst/>
          </a:prstGeom>
        </p:spPr>
        <p:txBody>
          <a:bodyPr vert="horz" wrap="square" lIns="0" tIns="0" rIns="91428" bIns="0" rtlCol="0">
            <a:spAutoFit/>
          </a:bodyPr>
          <a:lstStyle/>
          <a:p>
            <a:pPr marL="7700" marR="242951" lvl="0" indent="0" algn="r" defTabSz="554437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spc="-18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Info-</a:t>
            </a:r>
            <a:r>
              <a:rPr lang="en-CA" sz="800" spc="-103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T</a:t>
            </a:r>
            <a:r>
              <a:rPr lang="en-CA" sz="800" spc="-15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ec</a:t>
            </a:r>
            <a:r>
              <a:rPr lang="en-CA" sz="800" spc="6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h</a:t>
            </a:r>
            <a:r>
              <a:rPr lang="en-CA" sz="800" spc="-39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 </a:t>
            </a:r>
            <a:r>
              <a:rPr lang="en-CA" sz="800" spc="-15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Researc</a:t>
            </a:r>
            <a:r>
              <a:rPr lang="en-CA" sz="800" spc="6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h</a:t>
            </a:r>
            <a:r>
              <a:rPr lang="en-CA" sz="800" spc="-39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 </a:t>
            </a:r>
            <a:r>
              <a:rPr lang="en-CA" sz="800" spc="-15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Grou</a:t>
            </a:r>
            <a:r>
              <a:rPr lang="en-CA" sz="800" spc="6" dirty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</a:rPr>
              <a:t>p   |   </a:t>
            </a:r>
            <a:fld id="{81D60167-4931-47E6-BA6A-407CBD079E47}" type="slidenum">
              <a:rPr lang="en-CA" sz="800" spc="6" smtClean="0">
                <a:solidFill>
                  <a:schemeClr val="tx1">
                    <a:lumMod val="50000"/>
                  </a:schemeClr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7700" marR="242951" lvl="0" indent="0" algn="r" defTabSz="554437" rtl="0" eaLnBrk="1" fontAlgn="auto" latinLnBrk="0" hangingPunct="1">
                <a:lnSpc>
                  <a:spcPct val="100000"/>
                </a:lnSpc>
                <a:spcBef>
                  <a:spcPts val="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spc="6" dirty="0">
              <a:solidFill>
                <a:schemeClr val="tx1">
                  <a:lumMod val="50000"/>
                </a:schemeClr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6" r:id="rId2"/>
  </p:sldLayoutIdLst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717171"/>
          </a:solidFill>
          <a:latin typeface="Montserrat SemiBold" pitchFamily="2" charset="77"/>
          <a:ea typeface="+mj-ea"/>
          <a:cs typeface="Arial" panose="020B0604020202020204" pitchFamily="34" charset="0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6">
          <p15:clr>
            <a:srgbClr val="F26B43"/>
          </p15:clr>
        </p15:guide>
        <p15:guide id="2" pos="3818">
          <p15:clr>
            <a:srgbClr val="F26B43"/>
          </p15:clr>
        </p15:guide>
        <p15:guide id="3" pos="3909">
          <p15:clr>
            <a:srgbClr val="F26B43"/>
          </p15:clr>
        </p15:guide>
        <p15:guide id="4" pos="4441">
          <p15:clr>
            <a:srgbClr val="F26B43"/>
          </p15:clr>
        </p15:guide>
        <p15:guide id="5" pos="3205">
          <p15:clr>
            <a:srgbClr val="F26B43"/>
          </p15:clr>
        </p15:guide>
        <p15:guide id="6" pos="2684">
          <p15:clr>
            <a:srgbClr val="F26B43"/>
          </p15:clr>
        </p15:guide>
        <p15:guide id="7" pos="2593">
          <p15:clr>
            <a:srgbClr val="F26B43"/>
          </p15:clr>
        </p15:guide>
        <p15:guide id="8" pos="2071">
          <p15:clr>
            <a:srgbClr val="F26B43"/>
          </p15:clr>
        </p15:guide>
        <p15:guide id="9" pos="4521">
          <p15:clr>
            <a:srgbClr val="F26B43"/>
          </p15:clr>
        </p15:guide>
        <p15:guide id="10" pos="5043">
          <p15:clr>
            <a:srgbClr val="F26B43"/>
          </p15:clr>
        </p15:guide>
        <p15:guide id="11" pos="5133">
          <p15:clr>
            <a:srgbClr val="F26B43"/>
          </p15:clr>
        </p15:guide>
        <p15:guide id="12" pos="5655">
          <p15:clr>
            <a:srgbClr val="F26B43"/>
          </p15:clr>
        </p15:guide>
        <p15:guide id="13" pos="5737">
          <p15:clr>
            <a:srgbClr val="F26B43"/>
          </p15:clr>
        </p15:guide>
        <p15:guide id="14" pos="6265">
          <p15:clr>
            <a:srgbClr val="F26B43"/>
          </p15:clr>
        </p15:guide>
        <p15:guide id="15" pos="6358">
          <p15:clr>
            <a:srgbClr val="F26B43"/>
          </p15:clr>
        </p15:guide>
        <p15:guide id="16" pos="6880">
          <p15:clr>
            <a:srgbClr val="F26B43"/>
          </p15:clr>
        </p15:guide>
        <p15:guide id="17" pos="6970">
          <p15:clr>
            <a:srgbClr val="F26B43"/>
          </p15:clr>
        </p15:guide>
        <p15:guide id="18" pos="7492">
          <p15:clr>
            <a:srgbClr val="F26B43"/>
          </p15:clr>
        </p15:guide>
        <p15:guide id="19" pos="1981">
          <p15:clr>
            <a:srgbClr val="F26B43"/>
          </p15:clr>
        </p15:guide>
        <p15:guide id="20" pos="1459">
          <p15:clr>
            <a:srgbClr val="F26B43"/>
          </p15:clr>
        </p15:guide>
        <p15:guide id="21" pos="1368">
          <p15:clr>
            <a:srgbClr val="F26B43"/>
          </p15:clr>
        </p15:guide>
        <p15:guide id="22" pos="847">
          <p15:clr>
            <a:srgbClr val="F26B43"/>
          </p15:clr>
        </p15:guide>
        <p15:guide id="23" pos="756">
          <p15:clr>
            <a:srgbClr val="F26B43"/>
          </p15:clr>
        </p15:guide>
        <p15:guide id="24" pos="234">
          <p15:clr>
            <a:srgbClr val="F26B43"/>
          </p15:clr>
        </p15:guide>
        <p15:guide id="25" orient="horz" pos="6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g/speeches/detail/who-director-general-s-opening-remarks-at-the-mission-briefing-on-covid-19---26-february-20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develop-a-balanced-flexible-work-program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fotech.com/covid" TargetMode="External"/><Relationship Id="rId5" Type="http://schemas.openxmlformats.org/officeDocument/2006/relationships/hyperlink" Target="https://www.infotech.com/research/ss/implement-crisis-management-best-practices" TargetMode="External"/><Relationship Id="rId4" Type="http://schemas.openxmlformats.org/officeDocument/2006/relationships/hyperlink" Target="https://www.infotech.com/research/ss/it-develop-a-business-continuity-pla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symptoms-testing/reducing-stigma.html" TargetMode="External"/><Relationship Id="rId13" Type="http://schemas.openxmlformats.org/officeDocument/2006/relationships/hyperlink" Target="https://hbr.org/2020/02/lead-your-business-through-the-coronavirus-crisis" TargetMode="External"/><Relationship Id="rId3" Type="http://schemas.openxmlformats.org/officeDocument/2006/relationships/hyperlink" Target="https://www.cdc.gov/coronavirus/2019-ncov/" TargetMode="External"/><Relationship Id="rId7" Type="http://schemas.openxmlformats.org/officeDocument/2006/relationships/hyperlink" Target="https://www.cdc.gov/coronavirus/2019-ncov/prepare/prevention.html" TargetMode="External"/><Relationship Id="rId12" Type="http://schemas.openxmlformats.org/officeDocument/2006/relationships/hyperlink" Target="https://www.cdc.gov/handwashing/materials.html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shrm.org/resourcesandtools/hr-topics/people-managers/pages/coronavirus-myths-.asp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anada.ca/en/public-health/services/diseases/2019-novel-coronavirus-infection/prevention-risks.html" TargetMode="External"/><Relationship Id="rId11" Type="http://schemas.openxmlformats.org/officeDocument/2006/relationships/hyperlink" Target="https://www.who.int/docs/default-source/coronaviruse/getting-workplace-ready-for-covid-19.pdf" TargetMode="External"/><Relationship Id="rId5" Type="http://schemas.openxmlformats.org/officeDocument/2006/relationships/hyperlink" Target="https://www.who.int/emergencies/diseases/novel-coronavirus-2019" TargetMode="External"/><Relationship Id="rId15" Type="http://schemas.openxmlformats.org/officeDocument/2006/relationships/hyperlink" Target="https://www.cdc.gov/coronavirus/2019-ncov/travelers/faqs.html" TargetMode="External"/><Relationship Id="rId10" Type="http://schemas.openxmlformats.org/officeDocument/2006/relationships/hyperlink" Target="https://www.edelman.com/insights/trust-at-work" TargetMode="External"/><Relationship Id="rId4" Type="http://schemas.openxmlformats.org/officeDocument/2006/relationships/hyperlink" Target="https://www.who.int/emergencies/diseases/novel-coronavirus-2019/advice-for-public/myth-busters" TargetMode="External"/><Relationship Id="rId9" Type="http://schemas.openxmlformats.org/officeDocument/2006/relationships/hyperlink" Target="https://www.mckinsey.com/business-functions/risk/our-insights/covid-19-implications-for-business" TargetMode="External"/><Relationship Id="rId14" Type="http://schemas.openxmlformats.org/officeDocument/2006/relationships/hyperlink" Target="https://www.epi-win.com/sites/epiwin/files/content/attachments/2020-02-24/COVID19%20Stigma%20Guide%2024022020_1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, curtain&#10;&#10;Description automatically generated">
            <a:extLst>
              <a:ext uri="{FF2B5EF4-FFF2-40B4-BE49-F238E27FC236}">
                <a16:creationId xmlns:a16="http://schemas.microsoft.com/office/drawing/2014/main" id="{B3285FE9-8A86-486F-96C4-D49973FB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Blueprint Title">
            <a:extLst>
              <a:ext uri="{FF2B5EF4-FFF2-40B4-BE49-F238E27FC236}">
                <a16:creationId xmlns:a16="http://schemas.microsoft.com/office/drawing/2014/main" id="{32CB3E0E-3B00-4744-A082-1EAE5F5B3DAC}"/>
              </a:ext>
            </a:extLst>
          </p:cNvPr>
          <p:cNvSpPr txBox="1">
            <a:spLocks/>
          </p:cNvSpPr>
          <p:nvPr/>
        </p:nvSpPr>
        <p:spPr>
          <a:xfrm>
            <a:off x="1720571" y="2492295"/>
            <a:ext cx="8920345" cy="2090994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20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latin typeface="Montserrat SemiBold" pitchFamily="2" charset="77"/>
              </a:rPr>
              <a:t>Pandemic Preparation:</a:t>
            </a:r>
          </a:p>
          <a:p>
            <a:pPr marL="0" indent="0" algn="ctr">
              <a:lnSpc>
                <a:spcPct val="90000"/>
              </a:lnSpc>
              <a:spcAft>
                <a:spcPts val="20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latin typeface="Montserrat SemiBold" pitchFamily="2" charset="77"/>
              </a:rPr>
              <a:t>The People Playbook</a:t>
            </a:r>
          </a:p>
        </p:txBody>
      </p:sp>
      <p:sp>
        <p:nvSpPr>
          <p:cNvPr id="4" name="object 40">
            <a:extLst>
              <a:ext uri="{FF2B5EF4-FFF2-40B4-BE49-F238E27FC236}">
                <a16:creationId xmlns:a16="http://schemas.microsoft.com/office/drawing/2014/main" id="{2D05CA68-1F2F-4AD5-9D1F-ABF8007BF48C}"/>
              </a:ext>
            </a:extLst>
          </p:cNvPr>
          <p:cNvSpPr txBox="1"/>
          <p:nvPr/>
        </p:nvSpPr>
        <p:spPr>
          <a:xfrm>
            <a:off x="5965031" y="6040551"/>
            <a:ext cx="3221785" cy="502469"/>
          </a:xfrm>
          <a:prstGeom prst="rect">
            <a:avLst/>
          </a:prstGeom>
        </p:spPr>
        <p:txBody>
          <a:bodyPr vert="horz" wrap="square" lIns="0" tIns="2310" rIns="0" bIns="0" rtlCol="0">
            <a:noAutofit/>
          </a:bodyPr>
          <a:lstStyle/>
          <a:p>
            <a:pPr marL="7701" marR="3081" indent="33886" algn="r">
              <a:lnSpc>
                <a:spcPts val="958"/>
              </a:lnSpc>
              <a:spcBef>
                <a:spcPts val="18"/>
              </a:spcBef>
            </a:pPr>
            <a:r>
              <a:rPr sz="788" b="0" i="0" spc="-6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sz="788" b="0" i="0" spc="6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 </a:t>
            </a:r>
            <a:r>
              <a:rPr sz="788" b="0" i="0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is </a:t>
            </a:r>
            <a:r>
              <a:rPr sz="788" b="0" i="0" spc="6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 </a:t>
            </a:r>
            <a:r>
              <a:rPr sz="788" b="0" i="0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global leader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 </a:t>
            </a:r>
            <a:r>
              <a:rPr sz="788" b="0" i="0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providing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IT research</a:t>
            </a:r>
            <a:r>
              <a:rPr sz="788" b="0" i="0" spc="64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</a:t>
            </a:r>
            <a:r>
              <a:rPr sz="788" b="0" i="0" spc="9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advice.  </a:t>
            </a:r>
            <a:r>
              <a:rPr sz="788" b="0" i="0" spc="-6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Info-Tech’s </a:t>
            </a:r>
            <a:r>
              <a:rPr sz="788" b="0" i="0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products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 services </a:t>
            </a:r>
            <a:r>
              <a:rPr sz="788" b="0" i="0" spc="6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combine </a:t>
            </a:r>
            <a:r>
              <a:rPr sz="788" b="0" i="0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actionable insight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 relevant</a:t>
            </a:r>
            <a:r>
              <a:rPr sz="788" b="0" i="0" spc="76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advice</a:t>
            </a:r>
            <a:r>
              <a:rPr sz="788" b="0" i="0" spc="12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with 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ready-to-use tools and templates that cover the full spectrum of IT</a:t>
            </a:r>
            <a:r>
              <a:rPr sz="788" b="0" i="0" spc="7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concerns.</a:t>
            </a:r>
            <a:endParaRPr sz="788" b="0" i="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  <a:p>
            <a:pPr marR="3851" algn="r">
              <a:lnSpc>
                <a:spcPts val="931"/>
              </a:lnSpc>
            </a:pPr>
            <a:r>
              <a:rPr sz="788" b="0" i="0" spc="6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©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1997-20</a:t>
            </a:r>
            <a:r>
              <a:rPr lang="en-US"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20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-6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sz="788" b="0" i="0" spc="6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</a:t>
            </a:r>
            <a:r>
              <a:rPr sz="788" b="0" i="0" spc="-27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rgbClr val="DCDCDC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</a:t>
            </a:r>
            <a:endParaRPr sz="788" b="0" i="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108CA-A7B5-4991-BD83-A97218CBC3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392" y="5803901"/>
            <a:ext cx="2818202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2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0B36-A138-2D4E-8AEE-DB0394320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First: Don’t Panic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695EA-E4ED-4940-897A-4486B0DC9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3344994"/>
            <a:ext cx="10964984" cy="2325360"/>
          </a:xfrm>
        </p:spPr>
        <p:txBody>
          <a:bodyPr/>
          <a:lstStyle/>
          <a:p>
            <a:r>
              <a:rPr lang="en-CA" i="1" dirty="0"/>
              <a:t>“We should not be too eager to declare a pandemic without a careful and clear-minded analysis of the facts.” </a:t>
            </a:r>
          </a:p>
          <a:p>
            <a:endParaRPr lang="en-CA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 Tedros Adhanom Ghebreyesus, Director General, World Health Organization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7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0B36-A138-2D4E-8AEE-DB039432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17" y="626867"/>
            <a:ext cx="11178691" cy="2170834"/>
          </a:xfrm>
        </p:spPr>
        <p:txBody>
          <a:bodyPr/>
          <a:lstStyle/>
          <a:p>
            <a:r>
              <a:rPr lang="en-US" dirty="0"/>
              <a:t>Second: Have a Crisis Response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695EA-E4ED-4940-897A-4486B0DC9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3344994"/>
            <a:ext cx="11064100" cy="2325360"/>
          </a:xfrm>
        </p:spPr>
        <p:txBody>
          <a:bodyPr/>
          <a:lstStyle/>
          <a:p>
            <a:r>
              <a:rPr lang="en-US" dirty="0"/>
              <a:t>Unlike traditional disaster recovery planning, business continuity planning and work from home initiatives, this time we know </a:t>
            </a:r>
            <a:r>
              <a:rPr lang="en-US" b="1" dirty="0"/>
              <a:t>what</a:t>
            </a:r>
            <a:r>
              <a:rPr lang="en-US" dirty="0"/>
              <a:t> the threat is and </a:t>
            </a:r>
            <a:r>
              <a:rPr lang="en-US" b="1" dirty="0"/>
              <a:t>when</a:t>
            </a:r>
            <a:r>
              <a:rPr lang="en-US" dirty="0"/>
              <a:t> it is likely to hit.</a:t>
            </a:r>
          </a:p>
          <a:p>
            <a:endParaRPr lang="en-CA" dirty="0"/>
          </a:p>
          <a:p>
            <a:r>
              <a:rPr lang="en-US" sz="3200" i="1" dirty="0"/>
              <a:t>This is our advantage: We have time to prepare!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3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3">
            <a:extLst>
              <a:ext uri="{FF2B5EF4-FFF2-40B4-BE49-F238E27FC236}">
                <a16:creationId xmlns:a16="http://schemas.microsoft.com/office/drawing/2014/main" id="{D24E0908-9A47-428F-B1D5-3385B8EA299E}"/>
              </a:ext>
            </a:extLst>
          </p:cNvPr>
          <p:cNvSpPr txBox="1">
            <a:spLocks/>
          </p:cNvSpPr>
          <p:nvPr/>
        </p:nvSpPr>
        <p:spPr>
          <a:xfrm>
            <a:off x="729775" y="2343942"/>
            <a:ext cx="3113692" cy="1074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717171"/>
                </a:solidFill>
                <a:latin typeface="Montserrat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 defTabSz="914309"/>
            <a:r>
              <a:rPr lang="en-US" dirty="0">
                <a:solidFill>
                  <a:srgbClr val="FFFFFF"/>
                </a:solidFill>
              </a:rPr>
              <a:t>Prepare for Three Key Issues</a:t>
            </a:r>
          </a:p>
        </p:txBody>
      </p:sp>
      <p:sp>
        <p:nvSpPr>
          <p:cNvPr id="15" name="Content Placeholder 25">
            <a:extLst>
              <a:ext uri="{FF2B5EF4-FFF2-40B4-BE49-F238E27FC236}">
                <a16:creationId xmlns:a16="http://schemas.microsoft.com/office/drawing/2014/main" id="{ED69C89F-2FE1-4A79-A2AE-0E1419108B39}"/>
              </a:ext>
            </a:extLst>
          </p:cNvPr>
          <p:cNvSpPr txBox="1">
            <a:spLocks/>
          </p:cNvSpPr>
          <p:nvPr/>
        </p:nvSpPr>
        <p:spPr>
          <a:xfrm>
            <a:off x="7413524" y="973954"/>
            <a:ext cx="4216334" cy="347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71727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/>
            <a:r>
              <a:rPr lang="en-US" dirty="0"/>
              <a:t>Employee Absenteeism</a:t>
            </a:r>
          </a:p>
        </p:txBody>
      </p:sp>
      <p:sp>
        <p:nvSpPr>
          <p:cNvPr id="16" name="Content Placeholder 26">
            <a:extLst>
              <a:ext uri="{FF2B5EF4-FFF2-40B4-BE49-F238E27FC236}">
                <a16:creationId xmlns:a16="http://schemas.microsoft.com/office/drawing/2014/main" id="{94E092B1-34B0-4093-AE85-73464A8E998C}"/>
              </a:ext>
            </a:extLst>
          </p:cNvPr>
          <p:cNvSpPr txBox="1">
            <a:spLocks/>
          </p:cNvSpPr>
          <p:nvPr/>
        </p:nvSpPr>
        <p:spPr>
          <a:xfrm>
            <a:off x="7413524" y="1423247"/>
            <a:ext cx="3868809" cy="7555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Key employee absenteeism</a:t>
            </a:r>
          </a:p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Mass employee absenteeism</a:t>
            </a:r>
          </a:p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Employee panic</a:t>
            </a:r>
          </a:p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Content Placeholder 27">
            <a:extLst>
              <a:ext uri="{FF2B5EF4-FFF2-40B4-BE49-F238E27FC236}">
                <a16:creationId xmlns:a16="http://schemas.microsoft.com/office/drawing/2014/main" id="{C10D18F3-6B25-458A-9F8F-FCBD844F841D}"/>
              </a:ext>
            </a:extLst>
          </p:cNvPr>
          <p:cNvSpPr txBox="1">
            <a:spLocks/>
          </p:cNvSpPr>
          <p:nvPr/>
        </p:nvSpPr>
        <p:spPr>
          <a:xfrm>
            <a:off x="7413524" y="2854088"/>
            <a:ext cx="4216334" cy="347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71727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/>
            <a:r>
              <a:rPr lang="en-US" dirty="0"/>
              <a:t>Travel Restrictions</a:t>
            </a:r>
          </a:p>
          <a:p>
            <a:pPr defTabSz="914309"/>
            <a:endParaRPr lang="en-US" dirty="0"/>
          </a:p>
        </p:txBody>
      </p:sp>
      <p:sp>
        <p:nvSpPr>
          <p:cNvPr id="18" name="Content Placeholder 28">
            <a:extLst>
              <a:ext uri="{FF2B5EF4-FFF2-40B4-BE49-F238E27FC236}">
                <a16:creationId xmlns:a16="http://schemas.microsoft.com/office/drawing/2014/main" id="{8DEE1AE1-235C-469C-B9DF-00E807350D1E}"/>
              </a:ext>
            </a:extLst>
          </p:cNvPr>
          <p:cNvSpPr txBox="1">
            <a:spLocks/>
          </p:cNvSpPr>
          <p:nvPr/>
        </p:nvSpPr>
        <p:spPr>
          <a:xfrm>
            <a:off x="7413524" y="3303381"/>
            <a:ext cx="3868809" cy="7555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Restricted travel from quarantined areas</a:t>
            </a:r>
          </a:p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Impeded travel elsewhere</a:t>
            </a:r>
          </a:p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Supply chain interruption</a:t>
            </a:r>
          </a:p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5F54E43-666A-4A8B-B8F8-3E9D12245043}"/>
              </a:ext>
            </a:extLst>
          </p:cNvPr>
          <p:cNvSpPr txBox="1">
            <a:spLocks/>
          </p:cNvSpPr>
          <p:nvPr/>
        </p:nvSpPr>
        <p:spPr>
          <a:xfrm>
            <a:off x="7413524" y="4925595"/>
            <a:ext cx="4216334" cy="347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71727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/>
            <a:r>
              <a:rPr lang="en-US" dirty="0"/>
              <a:t>Downstream Impacts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51F721-E78F-465A-9851-15BF9B17E54F}"/>
              </a:ext>
            </a:extLst>
          </p:cNvPr>
          <p:cNvSpPr/>
          <p:nvPr/>
        </p:nvSpPr>
        <p:spPr>
          <a:xfrm>
            <a:off x="5391888" y="818182"/>
            <a:ext cx="1177481" cy="1210129"/>
          </a:xfrm>
          <a:prstGeom prst="ellipse">
            <a:avLst/>
          </a:prstGeom>
          <a:solidFill>
            <a:srgbClr val="F8C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37"/>
            <a:r>
              <a:rPr lang="en-US" sz="4800" dirty="0">
                <a:solidFill>
                  <a:srgbClr val="FFFFFF"/>
                </a:solidFill>
                <a:latin typeface="Exo" panose="02000503000000000000" pitchFamily="2" charset="77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767FAC-115E-4072-A7CE-FED2845F6194}"/>
              </a:ext>
            </a:extLst>
          </p:cNvPr>
          <p:cNvSpPr/>
          <p:nvPr/>
        </p:nvSpPr>
        <p:spPr>
          <a:xfrm>
            <a:off x="5391887" y="2714640"/>
            <a:ext cx="1177481" cy="1177481"/>
          </a:xfrm>
          <a:prstGeom prst="ellipse">
            <a:avLst/>
          </a:prstGeom>
          <a:solidFill>
            <a:srgbClr val="F8CF5C"/>
          </a:solidFill>
          <a:ln>
            <a:solidFill>
              <a:srgbClr val="B6B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37"/>
            <a:r>
              <a:rPr lang="en-US" sz="4800" dirty="0">
                <a:solidFill>
                  <a:srgbClr val="FFFFFF"/>
                </a:solidFill>
                <a:latin typeface="Exo" panose="02000503000000000000" pitchFamily="2" charset="77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69817E-61CB-429B-84D9-2CE3C8EBE0E3}"/>
              </a:ext>
            </a:extLst>
          </p:cNvPr>
          <p:cNvSpPr/>
          <p:nvPr/>
        </p:nvSpPr>
        <p:spPr>
          <a:xfrm>
            <a:off x="5391888" y="4821481"/>
            <a:ext cx="1177481" cy="1177481"/>
          </a:xfrm>
          <a:prstGeom prst="ellipse">
            <a:avLst/>
          </a:prstGeom>
          <a:solidFill>
            <a:srgbClr val="F6C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37"/>
            <a:r>
              <a:rPr lang="en-US" sz="4800" dirty="0">
                <a:solidFill>
                  <a:srgbClr val="FFFFFF"/>
                </a:solidFill>
                <a:latin typeface="Exo" panose="02000503000000000000" pitchFamily="2" charset="77"/>
              </a:rPr>
              <a:t>3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DF739B5D-963D-4349-A5BA-DD07439FCF1E}"/>
              </a:ext>
            </a:extLst>
          </p:cNvPr>
          <p:cNvSpPr txBox="1">
            <a:spLocks/>
          </p:cNvSpPr>
          <p:nvPr/>
        </p:nvSpPr>
        <p:spPr>
          <a:xfrm>
            <a:off x="7413524" y="5410222"/>
            <a:ext cx="3868809" cy="1333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4B4B4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Site closure</a:t>
            </a:r>
          </a:p>
          <a:p>
            <a:pPr marL="342866" indent="-342866" defTabSz="91430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Post-pandemic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3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CA82B1-EF6B-6442-AFD4-99B7AC11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0" y="530398"/>
            <a:ext cx="7423953" cy="11300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</a:rPr>
              <a:t>Recommended Actions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993190-C877-3D41-8E0E-B87780A65E45}"/>
              </a:ext>
            </a:extLst>
          </p:cNvPr>
          <p:cNvSpPr txBox="1">
            <a:spLocks/>
          </p:cNvSpPr>
          <p:nvPr/>
        </p:nvSpPr>
        <p:spPr>
          <a:xfrm>
            <a:off x="374039" y="1213489"/>
            <a:ext cx="7403974" cy="6584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848585"/>
                </a:solidFill>
                <a:latin typeface="Montserrat SemiBold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8485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8485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8485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8485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Montserrat SemiBold"/>
                <a:cs typeface="Arial"/>
              </a:rPr>
              <a:t>Immediate pandemic preparation for your people can be carried out through actions 1-4 below.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48585"/>
              </a:solidFill>
              <a:effectLst/>
              <a:uLnTx/>
              <a:uFillTx/>
              <a:latin typeface="Montserrat SemiBold"/>
              <a:ea typeface="+mn-ea"/>
              <a:cs typeface="Arial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2E898C7-A1DC-D745-BBB2-F0F0CB08192A}"/>
              </a:ext>
            </a:extLst>
          </p:cNvPr>
          <p:cNvSpPr txBox="1">
            <a:spLocks/>
          </p:cNvSpPr>
          <p:nvPr/>
        </p:nvSpPr>
        <p:spPr>
          <a:xfrm>
            <a:off x="371425" y="2122881"/>
            <a:ext cx="6399554" cy="4529291"/>
          </a:xfrm>
          <a:prstGeom prst="rect">
            <a:avLst/>
          </a:prstGeom>
        </p:spPr>
        <p:txBody>
          <a:bodyPr lIns="0" tIns="0" rIns="0" bIns="0" numCol="1" spcCol="360000" anchor="t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4A4A4A"/>
                </a:solidFill>
                <a:latin typeface="Roboto Condensed Light" panose="02000000000000000000" pitchFamily="2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17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4B4B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17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4B4B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17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4B4B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17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4B4B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Form a pandemic response team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Prepare key messages now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Cascade communications to ensure clarity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Establish pandemic travel </a:t>
            </a:r>
            <a:r>
              <a:rPr lang="en-US" dirty="0">
                <a:solidFill>
                  <a:srgbClr val="717171"/>
                </a:solidFill>
              </a:rPr>
              <a:t>protocols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Roboto Condensed Light" panose="02000000000000000000" pitchFamily="2" charset="0"/>
              <a:ea typeface="+mn-ea"/>
            </a:endParaRP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Identify your critical roles now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Enable work from home now via tools like MS Teams, WebEx, Slack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Constantly re-prioritize your backlog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Use the opportunity to jumpstart BCP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Increase internet bandwidth and VPN connectivity to peak capacity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Begin network and storage modernization 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Enable two-factor authentication</a:t>
            </a:r>
          </a:p>
          <a:p>
            <a:pPr marL="457154" marR="0" lvl="0" indent="-457154" algn="l" defTabSz="914309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</a:rPr>
              <a:t>Prepare to do a post-pandemic retrospective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Roboto Condensed Light" panose="02000000000000000000" pitchFamily="2" charset="0"/>
              <a:ea typeface="+mn-ea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5C74826-3FEE-4B9C-B661-52A37657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67" y="732701"/>
            <a:ext cx="3693527" cy="40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0A380A-EE74-4E09-A267-74685484B18B}"/>
              </a:ext>
            </a:extLst>
          </p:cNvPr>
          <p:cNvSpPr/>
          <p:nvPr/>
        </p:nvSpPr>
        <p:spPr>
          <a:xfrm>
            <a:off x="223606" y="3476732"/>
            <a:ext cx="5488572" cy="2850869"/>
          </a:xfrm>
          <a:prstGeom prst="rect">
            <a:avLst/>
          </a:prstGeom>
          <a:solidFill>
            <a:schemeClr val="tx2">
              <a:lumMod val="40000"/>
              <a:lumOff val="60000"/>
              <a:alpha val="28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1E81CA-F215-4357-82C5-74AE033D32D4}"/>
              </a:ext>
            </a:extLst>
          </p:cNvPr>
          <p:cNvSpPr/>
          <p:nvPr/>
        </p:nvSpPr>
        <p:spPr>
          <a:xfrm>
            <a:off x="223606" y="2031999"/>
            <a:ext cx="5488572" cy="1444733"/>
          </a:xfrm>
          <a:prstGeom prst="rect">
            <a:avLst/>
          </a:prstGeom>
          <a:noFill/>
          <a:ln w="76200">
            <a:solidFill>
              <a:srgbClr val="1F78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D48681B-DD2C-499C-A318-E297C4CAB3EA}"/>
              </a:ext>
            </a:extLst>
          </p:cNvPr>
          <p:cNvSpPr/>
          <p:nvPr/>
        </p:nvSpPr>
        <p:spPr>
          <a:xfrm>
            <a:off x="6316361" y="2248724"/>
            <a:ext cx="1461652" cy="612648"/>
          </a:xfrm>
          <a:prstGeom prst="wedgeRectCallout">
            <a:avLst>
              <a:gd name="adj1" fmla="val -91448"/>
              <a:gd name="adj2" fmla="val 34423"/>
            </a:avLst>
          </a:prstGeom>
          <a:noFill/>
          <a:ln>
            <a:solidFill>
              <a:srgbClr val="1F78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F78B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People Preparation</a:t>
            </a:r>
            <a:endParaRPr lang="en-CA" dirty="0">
              <a:solidFill>
                <a:srgbClr val="1F78B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BC3B113-0188-4839-943D-C69D590E2EB6}"/>
              </a:ext>
            </a:extLst>
          </p:cNvPr>
          <p:cNvSpPr/>
          <p:nvPr/>
        </p:nvSpPr>
        <p:spPr>
          <a:xfrm>
            <a:off x="6335554" y="4351513"/>
            <a:ext cx="1612692" cy="612648"/>
          </a:xfrm>
          <a:prstGeom prst="wedgeRectCallout">
            <a:avLst>
              <a:gd name="adj1" fmla="val -91448"/>
              <a:gd name="adj2" fmla="val 34423"/>
            </a:avLst>
          </a:prstGeom>
          <a:solidFill>
            <a:srgbClr val="EBEBEB"/>
          </a:solidFill>
          <a:ln>
            <a:solidFill>
              <a:srgbClr val="B6B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E7E7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Process </a:t>
            </a:r>
          </a:p>
          <a:p>
            <a:pPr algn="ctr"/>
            <a:r>
              <a:rPr lang="en-US" dirty="0">
                <a:solidFill>
                  <a:srgbClr val="7E7E7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Technology</a:t>
            </a:r>
            <a:endParaRPr lang="en-CA" dirty="0">
              <a:solidFill>
                <a:srgbClr val="7E7E7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5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50A7CA-572A-0F47-977D-9590CBDB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77" y="601118"/>
            <a:ext cx="5847855" cy="60719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6C333"/>
                </a:solidFill>
              </a:rPr>
              <a:t>Suggested Research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A0B5B-6994-DD42-B1E6-7AC7BC9C9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76" y="1307946"/>
            <a:ext cx="5244311" cy="5213170"/>
          </a:xfrm>
        </p:spPr>
        <p:txBody>
          <a:bodyPr/>
          <a:lstStyle/>
          <a:p>
            <a:pPr marL="514350" indent="-514350">
              <a:lnSpc>
                <a:spcPts val="3500"/>
              </a:lnSpc>
              <a:buFont typeface="+mj-lt"/>
              <a:buAutoNum type="arabicPeriod"/>
            </a:pPr>
            <a:r>
              <a:rPr lang="en-US" b="0" i="1" dirty="0">
                <a:hlinkClick r:id="rId3"/>
              </a:rPr>
              <a:t>Develop a Balanced Flexible Work Program</a:t>
            </a:r>
            <a:endParaRPr lang="en-US" b="0" i="1" dirty="0"/>
          </a:p>
          <a:p>
            <a:pPr marL="514350" indent="-514350">
              <a:lnSpc>
                <a:spcPts val="3500"/>
              </a:lnSpc>
              <a:buFont typeface="+mj-lt"/>
              <a:buAutoNum type="arabicPeriod"/>
            </a:pPr>
            <a:r>
              <a:rPr lang="en-US" b="0" i="1" dirty="0">
                <a:hlinkClick r:id="rId4"/>
              </a:rPr>
              <a:t>Develop a Business Continuity Plan</a:t>
            </a:r>
            <a:endParaRPr lang="en-US" b="0" i="1" dirty="0"/>
          </a:p>
          <a:p>
            <a:pPr marL="514350" indent="-514350">
              <a:lnSpc>
                <a:spcPts val="3500"/>
              </a:lnSpc>
              <a:buFont typeface="+mj-lt"/>
              <a:buAutoNum type="arabicPeriod"/>
            </a:pPr>
            <a:r>
              <a:rPr lang="en-US" b="0" i="1" dirty="0">
                <a:hlinkClick r:id="rId5"/>
              </a:rPr>
              <a:t>Implement Crisis Management Best Practices</a:t>
            </a:r>
            <a:endParaRPr lang="en-US" b="0" i="1" dirty="0"/>
          </a:p>
          <a:p>
            <a:pPr>
              <a:lnSpc>
                <a:spcPts val="3500"/>
              </a:lnSpc>
            </a:pPr>
            <a:r>
              <a:rPr lang="en-US" b="0" dirty="0"/>
              <a:t>Stay connected to our </a:t>
            </a:r>
            <a:r>
              <a:rPr lang="en-CA" dirty="0">
                <a:solidFill>
                  <a:srgbClr val="1F78B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&amp; Recession Resource Center</a:t>
            </a:r>
            <a:r>
              <a:rPr lang="en-CA" dirty="0">
                <a:solidFill>
                  <a:srgbClr val="1F78B5"/>
                </a:solidFill>
              </a:rPr>
              <a:t> </a:t>
            </a:r>
            <a:r>
              <a:rPr lang="en-US" b="0" dirty="0"/>
              <a:t>for frequent additions to resources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103466-70E0-4AE7-813C-F4951EEC3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662" y="2128343"/>
            <a:ext cx="4959517" cy="22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6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626062-C3E0-C440-8080-B1BE42E1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42" y="440627"/>
            <a:ext cx="6712447" cy="1130188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9697" y="1177076"/>
            <a:ext cx="5477019" cy="45038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0" dirty="0"/>
              <a:t>“Coronavirus (COVID-19).” </a:t>
            </a:r>
            <a:r>
              <a:rPr lang="en-US" b="0" i="1" dirty="0"/>
              <a:t>Centers for Disease Control &amp; Prevention.</a:t>
            </a:r>
            <a:r>
              <a:rPr lang="en-US" b="0" dirty="0"/>
              <a:t> Web. </a:t>
            </a:r>
            <a:r>
              <a:rPr lang="en-US" b="0" u="sng" dirty="0">
                <a:hlinkClick r:id="rId3"/>
              </a:rPr>
              <a:t>https://www.cdc.gov/coronavirus/2019-ncov/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“Coronavirus Disease (COVID-19) Advice for the Public: Myth Busters.” </a:t>
            </a:r>
            <a:r>
              <a:rPr lang="en-US" b="0" i="1" dirty="0"/>
              <a:t>World Health Organization.</a:t>
            </a:r>
            <a:r>
              <a:rPr lang="en-US" b="0" dirty="0"/>
              <a:t> Web. </a:t>
            </a:r>
            <a:r>
              <a:rPr lang="en-US" b="0" u="sng" dirty="0">
                <a:hlinkClick r:id="rId4"/>
              </a:rPr>
              <a:t>https://www.who.int/emergencies/diseases/novel-coronavirus-2019/advice-for-public/myth-busters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“Coronavirus disease (COVID-19) outbreak.” </a:t>
            </a:r>
            <a:r>
              <a:rPr lang="en-US" b="0" i="1" dirty="0"/>
              <a:t>World Health Organization</a:t>
            </a:r>
            <a:r>
              <a:rPr lang="en-US" b="0" dirty="0"/>
              <a:t>. Web. </a:t>
            </a:r>
            <a:r>
              <a:rPr lang="en-US" b="0" u="sng" dirty="0">
                <a:hlinkClick r:id="rId5"/>
              </a:rPr>
              <a:t>https://www.who.int/emergencies/diseases/novel-coronavirus-2019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“Coronavirus disease (COVID-19): Prevention and risks.” </a:t>
            </a:r>
            <a:r>
              <a:rPr lang="en-US" b="0" i="1" dirty="0"/>
              <a:t>Canada Public Health</a:t>
            </a:r>
            <a:r>
              <a:rPr lang="en-US" b="0" dirty="0"/>
              <a:t>, 14 Mar. 2020. Web. </a:t>
            </a:r>
            <a:r>
              <a:rPr lang="en-US" b="0" u="sng" dirty="0">
                <a:hlinkClick r:id="rId6"/>
              </a:rPr>
              <a:t>https://www.canada.ca/en/public-health/services/diseases/2019-novel-coronavirus-infection/prevention-risks.html#p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“Coronavirus Disease 2019 (COVID-19) | How to Protect Yourself.” </a:t>
            </a:r>
            <a:r>
              <a:rPr lang="en-US" b="0" i="1" dirty="0"/>
              <a:t>Centers for Disease Control &amp; Prevention</a:t>
            </a:r>
            <a:r>
              <a:rPr lang="en-US" b="0" dirty="0"/>
              <a:t>, 14 Mar. 2020. Web. </a:t>
            </a:r>
            <a:r>
              <a:rPr lang="en-US" b="0" u="sng" dirty="0">
                <a:hlinkClick r:id="rId7"/>
              </a:rPr>
              <a:t>https://www.cdc.gov/coronavirus/2019-ncov/prepare/prevention.html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“Coronavirus Disease 2019 (COVID-19) | Reducing Stigma.” </a:t>
            </a:r>
            <a:r>
              <a:rPr lang="en-US" b="0" i="1" dirty="0"/>
              <a:t>Centers for Disease Control &amp; Prevention</a:t>
            </a:r>
            <a:r>
              <a:rPr lang="en-US" b="0" dirty="0"/>
              <a:t>, 3 Mar. 2020. Web. </a:t>
            </a:r>
            <a:r>
              <a:rPr lang="en-US" b="0" u="sng" dirty="0">
                <a:hlinkClick r:id="rId8"/>
              </a:rPr>
              <a:t>https://www.cdc.gov/coronavirus/2019-ncov/symptoms-testing/reducing-stigma.html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Craven, Matt, et al. “COVID-19 Implications for Business.” </a:t>
            </a:r>
            <a:r>
              <a:rPr lang="en-US" b="0" i="1" dirty="0"/>
              <a:t>McKinsey &amp; Company,</a:t>
            </a:r>
            <a:r>
              <a:rPr lang="en-US" b="0" dirty="0"/>
              <a:t> 9 Mar. 2020. Web. </a:t>
            </a:r>
            <a:r>
              <a:rPr lang="en-US" b="0" u="sng" dirty="0">
                <a:hlinkClick r:id="rId9"/>
              </a:rPr>
              <a:t>https://www.mckinsey.com/business-functions/risk/our-insights/covid-19-implications-for-business</a:t>
            </a:r>
            <a:r>
              <a:rPr lang="en-US" b="0" dirty="0"/>
              <a:t>.</a:t>
            </a:r>
            <a:endParaRPr lang="en-CA" b="0" dirty="0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50D1B086-F121-FE49-8ED9-D10875B02648}"/>
              </a:ext>
            </a:extLst>
          </p:cNvPr>
          <p:cNvSpPr/>
          <p:nvPr/>
        </p:nvSpPr>
        <p:spPr>
          <a:xfrm rot="16200000" flipH="1">
            <a:off x="2931021" y="543418"/>
            <a:ext cx="126158" cy="5228805"/>
          </a:xfrm>
          <a:custGeom>
            <a:avLst/>
            <a:gdLst/>
            <a:ahLst/>
            <a:cxnLst/>
            <a:rect l="l" t="t" r="r" b="b"/>
            <a:pathLst>
              <a:path h="7791450">
                <a:moveTo>
                  <a:pt x="0" y="0"/>
                </a:moveTo>
                <a:lnTo>
                  <a:pt x="0" y="7790956"/>
                </a:lnTo>
              </a:path>
            </a:pathLst>
          </a:custGeom>
          <a:ln w="3175">
            <a:solidFill>
              <a:srgbClr val="C9C9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662" dirty="0">
              <a:latin typeface="Roboto Condensed Light" panose="020000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F86D5E-D25D-4056-9692-E5B7CE66D1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8175" y="1177076"/>
            <a:ext cx="5477019" cy="4503847"/>
          </a:xfrm>
        </p:spPr>
        <p:txBody>
          <a:bodyPr/>
          <a:lstStyle/>
          <a:p>
            <a:pPr algn="l"/>
            <a:r>
              <a:rPr lang="en-US" b="0" dirty="0"/>
              <a:t>Edelman, Richard. “Trust at Work.” </a:t>
            </a:r>
            <a:r>
              <a:rPr lang="en-US" b="0" i="1" dirty="0"/>
              <a:t>Edelman</a:t>
            </a:r>
            <a:r>
              <a:rPr lang="en-US" b="0" dirty="0"/>
              <a:t>, 21 Jan. 2020. Web. </a:t>
            </a:r>
            <a:r>
              <a:rPr lang="en-US" b="0" u="sng" dirty="0">
                <a:hlinkClick r:id="rId10"/>
              </a:rPr>
              <a:t>https://www.edelman.com/insights/trust-at-work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i="1" dirty="0"/>
              <a:t>Getting Your Workplace Ready for COVID-19</a:t>
            </a:r>
            <a:r>
              <a:rPr lang="en-US" b="0" dirty="0"/>
              <a:t>. World Health Organization, 3 Mar. 2020. Web. </a:t>
            </a:r>
            <a:r>
              <a:rPr lang="en-US" b="0" u="sng" dirty="0">
                <a:hlinkClick r:id="rId11"/>
              </a:rPr>
              <a:t>https://www.who.int/docs/default-source/coronaviruse/getting-workplace-ready-for-covid-19.pdf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“Health Promotion Materials.” </a:t>
            </a:r>
            <a:r>
              <a:rPr lang="en-US" b="0" i="1" dirty="0"/>
              <a:t>Centers for Disease Control &amp; Prevention</a:t>
            </a:r>
            <a:r>
              <a:rPr lang="en-US" b="0" dirty="0"/>
              <a:t>, 5 Mar. 2020. Web. </a:t>
            </a:r>
            <a:r>
              <a:rPr lang="en-US" b="0" u="sng" dirty="0">
                <a:hlinkClick r:id="rId12"/>
              </a:rPr>
              <a:t>https://www.cdc.gov/handwashing/materials.html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Reeves, Martin, et al. “Lead Your Business Through the Coronavirus Crisis.” </a:t>
            </a:r>
            <a:r>
              <a:rPr lang="en-US" b="0" i="1" dirty="0"/>
              <a:t>Harvard Business Review</a:t>
            </a:r>
            <a:r>
              <a:rPr lang="en-US" b="0" dirty="0"/>
              <a:t>, 27 Feb. 2020. Web. </a:t>
            </a:r>
            <a:r>
              <a:rPr lang="en-US" b="0" u="sng" dirty="0">
                <a:hlinkClick r:id="rId13"/>
              </a:rPr>
              <a:t>https://hbr.org/2020/02/lead-your-business-through-the-coronavirus-crisis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i="1" dirty="0"/>
              <a:t>Social Stigma Associated with COVID-19</a:t>
            </a:r>
            <a:r>
              <a:rPr lang="en-US" b="0" dirty="0"/>
              <a:t>. World Health Organization, 24 Feb. 2020. Web. </a:t>
            </a:r>
            <a:r>
              <a:rPr lang="en-US" b="0" u="sng" dirty="0">
                <a:hlinkClick r:id="rId14"/>
              </a:rPr>
              <a:t>https://www.epi-win.com/sites/epiwin/files/content/attachments/2020-02-24/COVID19%20Stigma%20Guide%2024022020_1.pdf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“Travel: Frequently Asked Questions &amp; Answers.” </a:t>
            </a:r>
            <a:r>
              <a:rPr lang="en-US" b="0" i="1" dirty="0"/>
              <a:t>Centers for Disease Control &amp; Prevention</a:t>
            </a:r>
            <a:r>
              <a:rPr lang="en-US" b="0" dirty="0"/>
              <a:t>, 14 Mar. 2020. Web. </a:t>
            </a:r>
            <a:r>
              <a:rPr lang="en-US" b="0" u="sng" dirty="0">
                <a:hlinkClick r:id="rId15"/>
              </a:rPr>
              <a:t>https://www.cdc.gov/coronavirus/2019-ncov/travelers/faqs.html#returning-from-travel</a:t>
            </a:r>
            <a:r>
              <a:rPr lang="en-US" b="0" dirty="0"/>
              <a:t>.</a:t>
            </a:r>
            <a:endParaRPr lang="en-CA" b="0" dirty="0"/>
          </a:p>
          <a:p>
            <a:pPr algn="l"/>
            <a:r>
              <a:rPr lang="en-US" b="0" dirty="0"/>
              <a:t>Wilkie, Dana. “Stop These Coronavirus Myths from Spreading in Your Workplace.” </a:t>
            </a:r>
            <a:r>
              <a:rPr lang="en-US" b="0" i="1" dirty="0"/>
              <a:t>Society for Human Resources Management</a:t>
            </a:r>
            <a:r>
              <a:rPr lang="en-US" b="0" dirty="0"/>
              <a:t>, 9 Mar. 2020. Web. </a:t>
            </a:r>
            <a:r>
              <a:rPr lang="en-US" b="0" u="sng" dirty="0">
                <a:hlinkClick r:id="rId16"/>
              </a:rPr>
              <a:t>https://www.shrm.org/resourcesandtools/hr-topics/people-managers/pages/coronavirus-myths-.aspx</a:t>
            </a:r>
            <a:r>
              <a:rPr lang="en-US" b="0" dirty="0"/>
              <a:t>.</a:t>
            </a:r>
            <a:endParaRPr lang="en-CA" b="0" dirty="0"/>
          </a:p>
        </p:txBody>
      </p:sp>
    </p:spTree>
    <p:extLst>
      <p:ext uri="{BB962C8B-B14F-4D97-AF65-F5344CB8AC3E}">
        <p14:creationId xmlns:p14="http://schemas.microsoft.com/office/powerpoint/2010/main" val="188105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951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476B7"/>
      </a:accent1>
      <a:accent2>
        <a:srgbClr val="2B9E48"/>
      </a:accent2>
      <a:accent3>
        <a:srgbClr val="F27926"/>
      </a:accent3>
      <a:accent4>
        <a:srgbClr val="5E3290"/>
      </a:accent4>
      <a:accent5>
        <a:srgbClr val="F7C333"/>
      </a:accent5>
      <a:accent6>
        <a:srgbClr val="494949"/>
      </a:accent6>
      <a:hlink>
        <a:srgbClr val="717171"/>
      </a:hlink>
      <a:folHlink>
        <a:srgbClr val="2476B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-732-LIVE-Orlando-DeckTemplate" id="{554A1D9F-4213-8A42-90C1-78B62A8B6447}" vid="{58015004-640A-ED45-8FA9-2A40A3B3C653}"/>
    </a:ext>
  </a:extLst>
</a:theme>
</file>

<file path=ppt/theme/theme2.xml><?xml version="1.0" encoding="utf-8"?>
<a:theme xmlns:a="http://schemas.openxmlformats.org/drawingml/2006/main" name="Slide-Generic">
  <a:themeElements>
    <a:clrScheme name="Custom 1">
      <a:dk1>
        <a:srgbClr val="494949"/>
      </a:dk1>
      <a:lt1>
        <a:srgbClr val="FFFFFF"/>
      </a:lt1>
      <a:dk2>
        <a:srgbClr val="494949"/>
      </a:dk2>
      <a:lt2>
        <a:srgbClr val="FFFFFF"/>
      </a:lt2>
      <a:accent1>
        <a:srgbClr val="2576B7"/>
      </a:accent1>
      <a:accent2>
        <a:srgbClr val="5E3391"/>
      </a:accent2>
      <a:accent3>
        <a:srgbClr val="EFC351"/>
      </a:accent3>
      <a:accent4>
        <a:srgbClr val="289D48"/>
      </a:accent4>
      <a:accent5>
        <a:srgbClr val="B3242E"/>
      </a:accent5>
      <a:accent6>
        <a:srgbClr val="F17926"/>
      </a:accent6>
      <a:hlink>
        <a:srgbClr val="2476B7"/>
      </a:hlink>
      <a:folHlink>
        <a:srgbClr val="1647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 numCol="1" spcCol="360000" rtlCol="0">
        <a:noAutofit/>
      </a:bodyPr>
      <a:lstStyle>
        <a:defPPr marL="179388" indent="-179388" algn="l">
          <a:lnSpc>
            <a:spcPct val="110000"/>
          </a:lnSpc>
          <a:buFont typeface="Arial" panose="020B0604020202020204" pitchFamily="34" charset="0"/>
          <a:buChar char="•"/>
          <a:tabLst/>
          <a:defRPr sz="1400" dirty="0" err="1" smtClean="0">
            <a:solidFill>
              <a:schemeClr val="tx1">
                <a:lumMod val="50000"/>
              </a:schemeClr>
            </a:solidFill>
            <a:latin typeface="Roboto Condensed Light" panose="02000000000000000000" pitchFamily="2" charset="0"/>
            <a:ea typeface="Roboto Condensed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857</Words>
  <Application>Microsoft Office PowerPoint</Application>
  <PresentationFormat>Widescreen</PresentationFormat>
  <Paragraphs>76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Roboto</vt:lpstr>
      <vt:lpstr>Exo</vt:lpstr>
      <vt:lpstr>Montserrat</vt:lpstr>
      <vt:lpstr>Calibri</vt:lpstr>
      <vt:lpstr>Roboto Light</vt:lpstr>
      <vt:lpstr>Montserrat SemiBold</vt:lpstr>
      <vt:lpstr>Arial</vt:lpstr>
      <vt:lpstr>Roboto Condensed Light</vt:lpstr>
      <vt:lpstr>Office Theme</vt:lpstr>
      <vt:lpstr>Slide-Generic</vt:lpstr>
      <vt:lpstr>PowerPoint Presentation</vt:lpstr>
      <vt:lpstr>First: Don’t Panic</vt:lpstr>
      <vt:lpstr>Second: Have a Crisis Response Plan</vt:lpstr>
      <vt:lpstr>PowerPoint Presentation</vt:lpstr>
      <vt:lpstr>Recommended Actions</vt:lpstr>
      <vt:lpstr>Suggested Research</vt:lpstr>
      <vt:lpstr>Bibliography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2020-03-15T21:58:33Z</dcterms:created>
  <dcterms:modified xsi:type="dcterms:W3CDTF">2020-03-15T22:37:07Z</dcterms:modified>
</cp:coreProperties>
</file>