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6"/>
  </p:notesMasterIdLst>
  <p:handoutMasterIdLst>
    <p:handoutMasterId r:id="rId17"/>
  </p:handoutMasterIdLst>
  <p:sldIdLst>
    <p:sldId id="278" r:id="rId2"/>
    <p:sldId id="279" r:id="rId3"/>
    <p:sldId id="403" r:id="rId4"/>
    <p:sldId id="484" r:id="rId5"/>
    <p:sldId id="399" r:id="rId6"/>
    <p:sldId id="519" r:id="rId7"/>
    <p:sldId id="485" r:id="rId8"/>
    <p:sldId id="521" r:id="rId9"/>
    <p:sldId id="552" r:id="rId10"/>
    <p:sldId id="520" r:id="rId11"/>
    <p:sldId id="426" r:id="rId12"/>
    <p:sldId id="410" r:id="rId13"/>
    <p:sldId id="411" r:id="rId14"/>
    <p:sldId id="550" r:id="rId15"/>
  </p:sldIdLst>
  <p:sldSz cx="9144000" cy="6858000" type="screen4x3"/>
  <p:notesSz cx="6858000" cy="9144000"/>
  <p:custShowLst>
    <p:custShow name="Custom Show 1" id="0">
      <p:sldLst>
        <p:sld r:id="rId2"/>
        <p:sld r:id="rId3"/>
      </p:sldLst>
    </p:custShow>
  </p:custShowLst>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83DC1864-2267-42D8-869B-74D3FC322049}">
          <p14:sldIdLst>
            <p14:sldId id="278"/>
          </p14:sldIdLst>
        </p14:section>
        <p14:section name="Executive Brief" id="{84FCD5F7-ADF0-4D52-A454-FEA42EA2FD55}">
          <p14:sldIdLst>
            <p14:sldId id="279"/>
            <p14:sldId id="403"/>
            <p14:sldId id="484"/>
            <p14:sldId id="399"/>
            <p14:sldId id="519"/>
            <p14:sldId id="485"/>
            <p14:sldId id="521"/>
            <p14:sldId id="552"/>
            <p14:sldId id="520"/>
            <p14:sldId id="426"/>
            <p14:sldId id="410"/>
            <p14:sldId id="411"/>
            <p14:sldId id="550"/>
          </p14:sldIdLst>
        </p14:section>
      </p14:sectionLst>
    </p:ex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8" name="Author" initials="A" lastIdx="131"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F54"/>
    <a:srgbClr val="2B9E36"/>
    <a:srgbClr val="2576B7"/>
    <a:srgbClr val="BFBFBF"/>
    <a:srgbClr val="CBDBE7"/>
    <a:srgbClr val="FFCCCC"/>
    <a:srgbClr val="000000"/>
    <a:srgbClr val="29475F"/>
    <a:srgbClr val="B0C534"/>
    <a:srgbClr val="A241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8E45D8-E40C-4A57-BF36-B1D09AEB87C0}" v="266" dt="2020-03-10T19:08:21.7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688" autoAdjust="0"/>
    <p:restoredTop sz="96405" autoAdjust="0"/>
  </p:normalViewPr>
  <p:slideViewPr>
    <p:cSldViewPr snapToGrid="0">
      <p:cViewPr varScale="1">
        <p:scale>
          <a:sx n="71" d="100"/>
          <a:sy n="71" d="100"/>
        </p:scale>
        <p:origin x="1552" y="40"/>
      </p:cViewPr>
      <p:guideLst>
        <p:guide orient="horz" pos="2160"/>
        <p:guide pos="2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3/11/2020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3/11/2020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1928671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4151421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12</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4160297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10270388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6"/>
            <a:ext cx="9144000" cy="767954"/>
            <a:chOff x="0" y="6090046"/>
            <a:chExt cx="9144000" cy="767954"/>
          </a:xfrm>
        </p:grpSpPr>
        <p:sp>
          <p:nvSpPr>
            <p:cNvPr id="29" name="Rectangle 28"/>
            <p:cNvSpPr/>
            <p:nvPr/>
          </p:nvSpPr>
          <p:spPr>
            <a:xfrm>
              <a:off x="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1997-2020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1997-2020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2129235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824160603"/>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4" name="Rectangle 23"/>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55868" y="5133322"/>
            <a:ext cx="8640578" cy="2922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7" y="1210905"/>
            <a:ext cx="5670389"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7" y="3039643"/>
            <a:ext cx="5670390"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13422"/>
            <a:ext cx="5670388" cy="15058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56991" y="3359683"/>
            <a:ext cx="5661245" cy="173581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5450619"/>
            <a:ext cx="8623607" cy="87047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6202391" y="1495997"/>
            <a:ext cx="261808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202391" y="1189086"/>
            <a:ext cx="2631623"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6" name="Rectangle 15"/>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a:t>
            </a:r>
            <a:r>
              <a:rPr lang="en-US"/>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284110989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706" r:id="rId3"/>
    <p:sldLayoutId id="2147483721" r:id="rId4"/>
    <p:sldLayoutId id="2147483710" r:id="rId5"/>
    <p:sldLayoutId id="2147483711" r:id="rId6"/>
    <p:sldLayoutId id="2147483699" r:id="rId7"/>
    <p:sldLayoutId id="2147483702" r:id="rId8"/>
    <p:sldLayoutId id="2147483726" r:id="rId9"/>
    <p:sldLayoutId id="2147483764" r:id="rId10"/>
    <p:sldLayoutId id="2147483761" r:id="rId11"/>
    <p:sldLayoutId id="2147483763" r:id="rId12"/>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8.png"/><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828658"/>
            <a:ext cx="7454900" cy="887307"/>
          </a:xfrm>
        </p:spPr>
        <p:txBody>
          <a:bodyPr/>
          <a:lstStyle/>
          <a:p>
            <a:r>
              <a:rPr lang="en-US" dirty="0"/>
              <a:t>Design and Build an Effective</a:t>
            </a:r>
          </a:p>
          <a:p>
            <a:r>
              <a:rPr lang="en-US" dirty="0"/>
              <a:t>Contract Lifecycle Management Process</a:t>
            </a:r>
          </a:p>
        </p:txBody>
      </p:sp>
      <p:sp>
        <p:nvSpPr>
          <p:cNvPr id="5" name="Tagline"/>
          <p:cNvSpPr>
            <a:spLocks noGrp="1"/>
          </p:cNvSpPr>
          <p:nvPr>
            <p:ph type="body" sz="quarter" idx="16"/>
          </p:nvPr>
        </p:nvSpPr>
        <p:spPr>
          <a:xfrm>
            <a:off x="774700" y="3980445"/>
            <a:ext cx="4903289" cy="508000"/>
          </a:xfrm>
        </p:spPr>
        <p:txBody>
          <a:bodyPr/>
          <a:lstStyle/>
          <a:p>
            <a:r>
              <a:rPr lang="en-US" dirty="0"/>
              <a:t>Mitigate risk and drive value through robust best practices for contract lifecycle management.</a:t>
            </a:r>
          </a:p>
        </p:txBody>
      </p:sp>
      <p:pic>
        <p:nvPicPr>
          <p:cNvPr id="6" name="Picture 5">
            <a:extLst>
              <a:ext uri="{FF2B5EF4-FFF2-40B4-BE49-F238E27FC236}">
                <a16:creationId xmlns:a16="http://schemas.microsoft.com/office/drawing/2014/main" id="{C810F651-0146-4F75-AE91-A26A359BCF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2598" y="4107990"/>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CLM blueprint objectives</a:t>
            </a:r>
            <a:endParaRPr lang="en-CA" dirty="0"/>
          </a:p>
        </p:txBody>
      </p:sp>
      <p:sp>
        <p:nvSpPr>
          <p:cNvPr id="3" name="TextBox 2"/>
          <p:cNvSpPr txBox="1"/>
          <p:nvPr/>
        </p:nvSpPr>
        <p:spPr>
          <a:xfrm>
            <a:off x="535459" y="1219202"/>
            <a:ext cx="8137761" cy="5139869"/>
          </a:xfrm>
          <a:prstGeom prst="rect">
            <a:avLst/>
          </a:prstGeom>
          <a:ln>
            <a:noFill/>
          </a:ln>
        </p:spPr>
        <p:txBody>
          <a:bodyPr wrap="square" rtlCol="0">
            <a:spAutoFit/>
          </a:bodyPr>
          <a:lstStyle/>
          <a:p>
            <a:pPr marL="285750" indent="-285750">
              <a:buFont typeface="Wingdings" panose="05000000000000000000" pitchFamily="2" charset="2"/>
              <a:buChar char="ü"/>
            </a:pPr>
            <a:r>
              <a:rPr lang="en-US" sz="1600" dirty="0"/>
              <a:t>To provide a best-practice process for managing IT vendor contract lifecycles through a framework that organizes from the core, analyzes each step in the cycle, has collaboration and governance attached to each step, and integrates with established vendor management practices within your organization. </a:t>
            </a:r>
            <a:br>
              <a:rPr lang="en-US" sz="1600" dirty="0"/>
            </a:br>
            <a:br>
              <a:rPr lang="en-US" sz="1600" dirty="0"/>
            </a:br>
            <a:r>
              <a:rPr lang="en-US" sz="1600" dirty="0"/>
              <a:t>CLM doesn’t have to be an expensive managed database system in the cloud with fancy dashboards. As long as you have a defined process that has the framework steps and is followed by the organization, this will provide basic CLM and save the organization time and money over a short period of time.</a:t>
            </a:r>
          </a:p>
          <a:p>
            <a:pPr marL="285750" indent="-285750">
              <a:buFont typeface="Wingdings" panose="05000000000000000000" pitchFamily="2" charset="2"/>
              <a:buChar char="q"/>
            </a:pPr>
            <a:endParaRPr lang="en-US" sz="14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pPr marL="171450" indent="-171450">
              <a:buFont typeface="Wingdings" panose="05000000000000000000" pitchFamily="2" charset="2"/>
              <a:buChar char="q"/>
            </a:pPr>
            <a:endParaRPr lang="en-US" sz="1200" dirty="0"/>
          </a:p>
          <a:p>
            <a:pPr marL="171450" indent="-171450">
              <a:buFont typeface="Wingdings" panose="05000000000000000000" pitchFamily="2" charset="2"/>
              <a:buChar char="q"/>
            </a:pPr>
            <a:endParaRPr lang="en-US" sz="1200" dirty="0"/>
          </a:p>
          <a:p>
            <a:endParaRPr lang="en-US" sz="1400" dirty="0"/>
          </a:p>
          <a:p>
            <a:pPr marL="285750" indent="-285750">
              <a:buFont typeface="Wingdings" panose="05000000000000000000" pitchFamily="2" charset="2"/>
              <a:buChar char="ü"/>
            </a:pPr>
            <a:r>
              <a:rPr lang="en-US" sz="1600" dirty="0"/>
              <a:t>This blueprint will not delve into the many vendors or providers of CLM solutions and their methodologies. However, we will discuss briefly how to use our framework and contract stages in evaluating a potential solution that you may be considering.</a:t>
            </a:r>
          </a:p>
        </p:txBody>
      </p:sp>
      <p:pic>
        <p:nvPicPr>
          <p:cNvPr id="5" name="Picture 4"/>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2626295" y="3648731"/>
            <a:ext cx="3956086" cy="1629063"/>
          </a:xfrm>
          <a:prstGeom prst="rect">
            <a:avLst/>
          </a:prstGeom>
        </p:spPr>
      </p:pic>
    </p:spTree>
    <p:extLst>
      <p:ext uri="{BB962C8B-B14F-4D97-AF65-F5344CB8AC3E}">
        <p14:creationId xmlns:p14="http://schemas.microsoft.com/office/powerpoint/2010/main" val="1155375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4239230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dirty="0"/>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25600644"/>
              </p:ext>
            </p:extLst>
          </p:nvPr>
        </p:nvGraphicFramePr>
        <p:xfrm>
          <a:off x="86984" y="1589010"/>
          <a:ext cx="8734804" cy="4896338"/>
        </p:xfrm>
        <a:graphic>
          <a:graphicData uri="http://schemas.openxmlformats.org/drawingml/2006/table">
            <a:tbl>
              <a:tblPr firstRow="1" bandRow="1">
                <a:tableStyleId>{5C22544A-7EE6-4342-B048-85BDC9FD1C3A}</a:tableStyleId>
              </a:tblPr>
              <a:tblGrid>
                <a:gridCol w="1191600">
                  <a:extLst>
                    <a:ext uri="{9D8B030D-6E8A-4147-A177-3AD203B41FA5}">
                      <a16:colId xmlns:a16="http://schemas.microsoft.com/office/drawing/2014/main" val="20000"/>
                    </a:ext>
                  </a:extLst>
                </a:gridCol>
                <a:gridCol w="3771602">
                  <a:extLst>
                    <a:ext uri="{9D8B030D-6E8A-4147-A177-3AD203B41FA5}">
                      <a16:colId xmlns:a16="http://schemas.microsoft.com/office/drawing/2014/main" val="20001"/>
                    </a:ext>
                  </a:extLst>
                </a:gridCol>
                <a:gridCol w="3771602">
                  <a:extLst>
                    <a:ext uri="{9D8B030D-6E8A-4147-A177-3AD203B41FA5}">
                      <a16:colId xmlns:a16="http://schemas.microsoft.com/office/drawing/2014/main" val="20002"/>
                    </a:ext>
                  </a:extLst>
                </a:gridCol>
              </a:tblGrid>
              <a:tr h="1632242">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a:solidFill>
                            <a:schemeClr val="tx1"/>
                          </a:solidFill>
                        </a:rPr>
                        <a:t>1.1 Understand</a:t>
                      </a:r>
                      <a:r>
                        <a:rPr lang="en-CA" sz="1000" baseline="0" dirty="0">
                          <a:solidFill>
                            <a:schemeClr val="tx1"/>
                          </a:solidFill>
                        </a:rPr>
                        <a:t> the operational framework components.</a:t>
                      </a:r>
                      <a:endParaRPr lang="en-CA" sz="1000" b="0" dirty="0">
                        <a:solidFill>
                          <a:schemeClr val="tx1"/>
                        </a:solidFill>
                      </a:endParaRPr>
                    </a:p>
                    <a:p>
                      <a:pPr>
                        <a:spcAft>
                          <a:spcPts val="600"/>
                        </a:spcAft>
                      </a:pPr>
                      <a:r>
                        <a:rPr lang="en-CA" sz="1000" dirty="0">
                          <a:solidFill>
                            <a:schemeClr val="tx1"/>
                          </a:solidFill>
                        </a:rPr>
                        <a:t>1.2 Review</a:t>
                      </a:r>
                      <a:r>
                        <a:rPr lang="en-CA" sz="1000" baseline="0" dirty="0">
                          <a:solidFill>
                            <a:schemeClr val="tx1"/>
                          </a:solidFill>
                        </a:rPr>
                        <a:t> your current framework.</a:t>
                      </a:r>
                      <a:endParaRPr lang="en-CA" sz="1000" dirty="0">
                        <a:solidFill>
                          <a:schemeClr val="tx1"/>
                        </a:solidFill>
                      </a:endParaRPr>
                    </a:p>
                    <a:p>
                      <a:pPr>
                        <a:spcAft>
                          <a:spcPts val="600"/>
                        </a:spcAft>
                      </a:pPr>
                      <a:r>
                        <a:rPr lang="en-CA" sz="1000" dirty="0">
                          <a:solidFill>
                            <a:schemeClr val="tx1"/>
                          </a:solidFill>
                        </a:rPr>
                        <a:t>1.3 Create</a:t>
                      </a:r>
                      <a:r>
                        <a:rPr lang="en-CA" sz="1000" baseline="0" dirty="0">
                          <a:solidFill>
                            <a:schemeClr val="tx1"/>
                          </a:solidFill>
                        </a:rPr>
                        <a:t> a plan to implement or enhance existing processes.</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2.1 Understand the ten stages of CLM.</a:t>
                      </a:r>
                      <a:endParaRPr kumimoji="0" lang="en-CA" sz="1000" b="0" i="0" u="none" strike="noStrike" kern="1200" cap="none" spc="0" normalizeH="0" baseline="0" noProof="0" dirty="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2.2 Review and document your current processes.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00" b="1" i="0" u="none" strike="noStrike" kern="1200" cap="none" spc="0" normalizeH="0" baseline="0" noProof="0" dirty="0">
                          <a:ln>
                            <a:noFill/>
                          </a:ln>
                          <a:solidFill>
                            <a:srgbClr val="333333"/>
                          </a:solidFill>
                          <a:effectLst/>
                          <a:uLnTx/>
                          <a:uFillTx/>
                          <a:latin typeface="+mn-lt"/>
                        </a:rPr>
                        <a:t>2.3 Review RASCI chart and assign internal ownership.</a:t>
                      </a:r>
                      <a:endParaRPr kumimoji="0" lang="en-CA" sz="1000" b="1" i="0" u="none" strike="noStrike" kern="1200" cap="none" spc="0" normalizeH="0" baseline="0" noProof="0" dirty="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00" b="1" i="0" u="none" strike="noStrike" kern="1200" cap="none" spc="0" normalizeH="0" baseline="0" noProof="0" dirty="0">
                          <a:ln>
                            <a:noFill/>
                          </a:ln>
                          <a:solidFill>
                            <a:srgbClr val="333333"/>
                          </a:solidFill>
                          <a:effectLst/>
                          <a:uLnTx/>
                          <a:uFillTx/>
                          <a:latin typeface="+mn-lt"/>
                        </a:rPr>
                        <a:t>2.4 Create an improvement plan.</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00" b="1" i="0" u="none" strike="noStrike" kern="1200" cap="none" spc="0" normalizeH="0" baseline="0" noProof="0" dirty="0">
                          <a:ln>
                            <a:noFill/>
                          </a:ln>
                          <a:solidFill>
                            <a:srgbClr val="333333"/>
                          </a:solidFill>
                          <a:effectLst/>
                          <a:uLnTx/>
                          <a:uFillTx/>
                          <a:latin typeface="+mn-lt"/>
                        </a:rPr>
                        <a:t>2.5 Track changes for measurable ROI.</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1632242">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US" sz="1000" b="0" dirty="0">
                          <a:cs typeface="Open Sans"/>
                        </a:rPr>
                        <a:t>Review</a:t>
                      </a:r>
                      <a:r>
                        <a:rPr lang="en-US" sz="1000" b="0" baseline="0" dirty="0">
                          <a:cs typeface="Open Sans"/>
                        </a:rPr>
                        <a:t> existing processes.</a:t>
                      </a:r>
                      <a:endParaRPr lang="en-US" sz="1000" b="0" dirty="0">
                        <a:cs typeface="Open Sans"/>
                      </a:endParaRPr>
                    </a:p>
                    <a:p>
                      <a:pPr marL="228600" indent="-228600">
                        <a:spcAft>
                          <a:spcPts val="600"/>
                        </a:spcAft>
                        <a:buSzPct val="150000"/>
                        <a:buBlip>
                          <a:blip r:embed="rId3"/>
                        </a:buBlip>
                      </a:pPr>
                      <a:r>
                        <a:rPr lang="en-US" sz="1000" b="0" dirty="0">
                          <a:cs typeface="Open Sans"/>
                        </a:rPr>
                        <a:t>Understand what CLM is </a:t>
                      </a:r>
                      <a:r>
                        <a:rPr lang="en-US" sz="1000" b="0" baseline="0" dirty="0">
                          <a:cs typeface="Open Sans"/>
                        </a:rPr>
                        <a:t>and why the framework is essential.</a:t>
                      </a:r>
                      <a:endParaRPr lang="en-US" sz="1000" b="0" dirty="0">
                        <a:cs typeface="Open Sans"/>
                      </a:endParaRPr>
                    </a:p>
                    <a:p>
                      <a:pPr marL="228600" indent="-228600">
                        <a:spcAft>
                          <a:spcPts val="600"/>
                        </a:spcAft>
                        <a:buSzPct val="150000"/>
                        <a:buBlip>
                          <a:blip r:embed="rId3"/>
                        </a:buBlip>
                      </a:pPr>
                      <a:r>
                        <a:rPr lang="en-US" sz="1000" b="0" dirty="0">
                          <a:latin typeface="Arial" pitchFamily="34" charset="0"/>
                          <a:cs typeface="Arial" pitchFamily="34" charset="0"/>
                        </a:rPr>
                        <a:t>Create</a:t>
                      </a:r>
                      <a:r>
                        <a:rPr lang="en-US" sz="1000" b="0" baseline="0" dirty="0">
                          <a:latin typeface="Arial" pitchFamily="34" charset="0"/>
                          <a:cs typeface="Arial" pitchFamily="34" charset="0"/>
                        </a:rPr>
                        <a:t> an implementation or improvement plan.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Review</a:t>
                      </a:r>
                      <a:r>
                        <a:rPr lang="en-US" sz="1000" b="0" baseline="0" dirty="0">
                          <a:cs typeface="Open Sans"/>
                        </a:rPr>
                        <a:t> the ten stages of CLM.</a:t>
                      </a:r>
                      <a:endParaRPr lang="en-US" sz="1000" b="0" dirty="0">
                        <a:cs typeface="Open Sans"/>
                      </a:endParaRPr>
                    </a:p>
                    <a:p>
                      <a:pPr marL="228600" indent="-228600">
                        <a:spcAft>
                          <a:spcPts val="600"/>
                        </a:spcAft>
                        <a:buSzPct val="150000"/>
                        <a:buBlip>
                          <a:blip r:embed="rId3"/>
                        </a:buBlip>
                      </a:pPr>
                      <a:r>
                        <a:rPr lang="en-US" sz="1000" b="0" dirty="0">
                          <a:cs typeface="Open Sans"/>
                        </a:rPr>
                        <a:t>Complete</a:t>
                      </a:r>
                      <a:r>
                        <a:rPr lang="en-US" sz="1000" b="0" baseline="0" dirty="0">
                          <a:cs typeface="Open Sans"/>
                        </a:rPr>
                        <a:t> </a:t>
                      </a:r>
                      <a:r>
                        <a:rPr lang="en-US" sz="1000" b="0" i="1" baseline="0" dirty="0">
                          <a:cs typeface="Open Sans"/>
                        </a:rPr>
                        <a:t>CLM Maturity Assessment.</a:t>
                      </a:r>
                    </a:p>
                    <a:p>
                      <a:pPr marL="228600" indent="-228600">
                        <a:spcAft>
                          <a:spcPts val="600"/>
                        </a:spcAft>
                        <a:buSzPct val="150000"/>
                        <a:buBlip>
                          <a:blip r:embed="rId3"/>
                        </a:buBlip>
                      </a:pPr>
                      <a:r>
                        <a:rPr lang="en-US" sz="1000" b="0" baseline="0" dirty="0">
                          <a:cs typeface="Open Sans"/>
                        </a:rPr>
                        <a:t>Create a plan to target improvement.</a:t>
                      </a:r>
                    </a:p>
                    <a:p>
                      <a:pPr marL="228600" indent="-228600">
                        <a:spcAft>
                          <a:spcPts val="600"/>
                        </a:spcAft>
                        <a:buSzPct val="150000"/>
                        <a:buBlip>
                          <a:blip r:embed="rId3"/>
                        </a:buBlip>
                      </a:pPr>
                      <a:r>
                        <a:rPr lang="en-US" sz="1000" b="0" baseline="0" dirty="0">
                          <a:cs typeface="Open Sans"/>
                        </a:rPr>
                        <a:t>Track progress to measure savings.</a:t>
                      </a:r>
                      <a:endParaRPr lang="en-US" sz="1000" b="0" dirty="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900000">
                <a:tc>
                  <a:txBody>
                    <a:bodyPr/>
                    <a:lstStyle/>
                    <a:p>
                      <a:pPr algn="ctr"/>
                      <a:r>
                        <a:rPr lang="en-CA" sz="1000" b="1" dirty="0">
                          <a:solidFill>
                            <a:schemeClr val="bg1"/>
                          </a:solidFill>
                        </a:rPr>
                        <a:t>Onsite</a:t>
                      </a:r>
                      <a:r>
                        <a:rPr lang="en-CA" sz="1000" b="1" baseline="0" dirty="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a:t>Module</a:t>
                      </a:r>
                      <a:r>
                        <a:rPr lang="en-CA" sz="1000" b="1" baseline="0" dirty="0"/>
                        <a:t> 1</a:t>
                      </a:r>
                      <a:r>
                        <a:rPr lang="en-CA" sz="1000" b="1" dirty="0"/>
                        <a:t>: Review</a:t>
                      </a:r>
                      <a:r>
                        <a:rPr lang="en-CA" sz="1000" b="1" baseline="0" dirty="0"/>
                        <a:t> and Learn the Basics</a:t>
                      </a:r>
                      <a:endParaRPr lang="en-CA" sz="1000" b="1" dirty="0"/>
                    </a:p>
                    <a:p>
                      <a:pPr marL="171450" indent="-171450">
                        <a:buFont typeface="Arial" panose="020B0604020202020204" pitchFamily="34" charset="0"/>
                        <a:buChar char="•"/>
                      </a:pPr>
                      <a:r>
                        <a:rPr lang="en-US" sz="1000" dirty="0">
                          <a:solidFill>
                            <a:schemeClr val="tx1"/>
                          </a:solidFill>
                        </a:rPr>
                        <a:t>Review and capture your current processes.</a:t>
                      </a:r>
                    </a:p>
                    <a:p>
                      <a:pPr marL="171450" indent="-171450">
                        <a:buFont typeface="Arial" panose="020B0604020202020204" pitchFamily="34" charset="0"/>
                        <a:buChar char="•"/>
                      </a:pPr>
                      <a:r>
                        <a:rPr lang="en-US" sz="1000" dirty="0">
                          <a:solidFill>
                            <a:schemeClr val="tx1"/>
                          </a:solidFill>
                        </a:rPr>
                        <a:t>Learn</a:t>
                      </a:r>
                      <a:r>
                        <a:rPr lang="en-US" sz="1000" baseline="0" dirty="0">
                          <a:solidFill>
                            <a:schemeClr val="tx1"/>
                          </a:solidFill>
                        </a:rPr>
                        <a:t> the basic operational framework of contract management.</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2</a:t>
                      </a:r>
                      <a:r>
                        <a:rPr lang="en-CA" sz="1000" b="1" dirty="0"/>
                        <a:t>: Learn More and Plan</a:t>
                      </a:r>
                    </a:p>
                    <a:p>
                      <a:pPr marL="171450" indent="-171450">
                        <a:buFont typeface="Arial" panose="020B0604020202020204" pitchFamily="34" charset="0"/>
                        <a:buChar char="•"/>
                      </a:pPr>
                      <a:r>
                        <a:rPr lang="en-US" sz="1000" dirty="0">
                          <a:solidFill>
                            <a:schemeClr val="tx1"/>
                          </a:solidFill>
                        </a:rPr>
                        <a:t>Understand the ten stages </a:t>
                      </a:r>
                      <a:r>
                        <a:rPr lang="en-US" sz="1000" baseline="0" dirty="0">
                          <a:solidFill>
                            <a:schemeClr val="tx1"/>
                          </a:solidFill>
                        </a:rPr>
                        <a:t>of effective CLM.</a:t>
                      </a:r>
                    </a:p>
                    <a:p>
                      <a:pPr marL="171450" indent="-171450">
                        <a:buFont typeface="Arial" panose="020B0604020202020204" pitchFamily="34" charset="0"/>
                        <a:buChar char="•"/>
                      </a:pPr>
                      <a:r>
                        <a:rPr lang="en-US" sz="1000" baseline="0" dirty="0">
                          <a:solidFill>
                            <a:schemeClr val="tx1"/>
                          </a:solidFill>
                        </a:rPr>
                        <a:t>Create an improvement or implementation plan.</a:t>
                      </a:r>
                    </a:p>
                    <a:p>
                      <a:pPr marL="171450" indent="-171450">
                        <a:buFont typeface="Arial" panose="020B0604020202020204" pitchFamily="34" charset="0"/>
                        <a:buChar char="•"/>
                      </a:pP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731854">
                <a:tc>
                  <a:txBody>
                    <a:bodyPr/>
                    <a:lstStyle/>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a:t>Phase 1 Outcome:</a:t>
                      </a:r>
                      <a:endParaRPr lang="en-US" sz="1000" b="1" dirty="0">
                        <a:latin typeface="Arial" pitchFamily="34" charset="0"/>
                        <a:cs typeface="Arial" pitchFamily="34" charset="0"/>
                      </a:endParaRPr>
                    </a:p>
                    <a:p>
                      <a:pPr marL="180975" indent="-179388">
                        <a:buFont typeface="Arial" panose="020B0604020202020204" pitchFamily="34" charset="0"/>
                        <a:buChar char="•"/>
                      </a:pPr>
                      <a:r>
                        <a:rPr lang="en-US" sz="1000" dirty="0"/>
                        <a:t>A full understanding of what</a:t>
                      </a:r>
                      <a:r>
                        <a:rPr lang="en-US" sz="1000" baseline="0" dirty="0"/>
                        <a:t> makes a comprehensive</a:t>
                      </a:r>
                      <a:r>
                        <a:rPr lang="en-US" sz="1000" dirty="0"/>
                        <a:t> contract</a:t>
                      </a:r>
                      <a:r>
                        <a:rPr lang="en-US" sz="1000" baseline="0" dirty="0"/>
                        <a:t> management system.</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2 Outcome:</a:t>
                      </a:r>
                    </a:p>
                    <a:p>
                      <a:pPr marL="447675" indent="-179388">
                        <a:buFont typeface="Arial" panose="020B0604020202020204" pitchFamily="34" charset="0"/>
                        <a:buChar char="•"/>
                      </a:pPr>
                      <a:r>
                        <a:rPr lang="en-US" sz="1000" dirty="0"/>
                        <a:t>A full understanding of your current CLM processes and where</a:t>
                      </a:r>
                      <a:r>
                        <a:rPr lang="en-US" sz="1000" baseline="0" dirty="0"/>
                        <a:t> to focus your efforts for improvement or implementation.</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584844"/>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51239"/>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40" y="4878915"/>
            <a:ext cx="752006" cy="483279"/>
          </a:xfrm>
          <a:prstGeom prst="rect">
            <a:avLst/>
          </a:prstGeom>
          <a:effectLst/>
        </p:spPr>
      </p:pic>
      <p:sp>
        <p:nvSpPr>
          <p:cNvPr id="15" name="Chevron 14"/>
          <p:cNvSpPr/>
          <p:nvPr/>
        </p:nvSpPr>
        <p:spPr>
          <a:xfrm>
            <a:off x="1295401" y="1133476"/>
            <a:ext cx="388620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1. Master the Operational Framework</a:t>
            </a:r>
          </a:p>
        </p:txBody>
      </p:sp>
      <p:sp>
        <p:nvSpPr>
          <p:cNvPr id="16" name="Chevron 15"/>
          <p:cNvSpPr/>
          <p:nvPr/>
        </p:nvSpPr>
        <p:spPr>
          <a:xfrm>
            <a:off x="5038726" y="1133475"/>
            <a:ext cx="3783062"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rgbClr val="FFFFFF"/>
                </a:solidFill>
              </a:rPr>
              <a:t>2. Understand the Ten Stages of CLM</a:t>
            </a:r>
          </a:p>
        </p:txBody>
      </p:sp>
      <p:sp>
        <p:nvSpPr>
          <p:cNvPr id="4" name="Title 3"/>
          <p:cNvSpPr>
            <a:spLocks noGrp="1"/>
          </p:cNvSpPr>
          <p:nvPr>
            <p:ph type="title"/>
          </p:nvPr>
        </p:nvSpPr>
        <p:spPr/>
        <p:txBody>
          <a:bodyPr/>
          <a:lstStyle/>
          <a:p>
            <a:r>
              <a:rPr lang="en-US" dirty="0"/>
              <a:t>Design and Build an Effective CLM Process – project overview </a:t>
            </a:r>
            <a:endParaRPr lang="en-CA" dirty="0"/>
          </a:p>
        </p:txBody>
      </p:sp>
    </p:spTree>
    <p:extLst>
      <p:ext uri="{BB962C8B-B14F-4D97-AF65-F5344CB8AC3E}">
        <p14:creationId xmlns:p14="http://schemas.microsoft.com/office/powerpoint/2010/main" val="2371893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overview </a:t>
            </a:r>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Contact your account representative or e</a:t>
            </a:r>
            <a:r>
              <a:rPr lang="en-US" sz="1400" dirty="0">
                <a:solidFill>
                  <a:srgbClr val="333333"/>
                </a:solidFill>
                <a:cs typeface="Open Sans"/>
              </a:rPr>
              <a:t>mail </a:t>
            </a:r>
            <a:r>
              <a:rPr lang="en-US" sz="1400" dirty="0">
                <a:solidFill>
                  <a:srgbClr val="333333"/>
                </a:solidFill>
                <a:cs typeface="Open Sans"/>
                <a:hlinkClick r:id="rId3"/>
              </a:rPr>
              <a:t>Workshops@InfoTech.com</a:t>
            </a:r>
            <a:r>
              <a:rPr lang="en-US" sz="1400" dirty="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2451892964"/>
              </p:ext>
            </p:extLst>
          </p:nvPr>
        </p:nvGraphicFramePr>
        <p:xfrm>
          <a:off x="1922268" y="1653740"/>
          <a:ext cx="5289936" cy="4594405"/>
        </p:xfrm>
        <a:graphic>
          <a:graphicData uri="http://schemas.openxmlformats.org/drawingml/2006/table">
            <a:tbl>
              <a:tblPr firstRow="1" bandRow="1">
                <a:tableStyleId>{5C22544A-7EE6-4342-B048-85BDC9FD1C3A}</a:tableStyleId>
              </a:tblPr>
              <a:tblGrid>
                <a:gridCol w="347258">
                  <a:extLst>
                    <a:ext uri="{9D8B030D-6E8A-4147-A177-3AD203B41FA5}">
                      <a16:colId xmlns:a16="http://schemas.microsoft.com/office/drawing/2014/main" val="20000"/>
                    </a:ext>
                  </a:extLst>
                </a:gridCol>
                <a:gridCol w="2354673">
                  <a:extLst>
                    <a:ext uri="{9D8B030D-6E8A-4147-A177-3AD203B41FA5}">
                      <a16:colId xmlns:a16="http://schemas.microsoft.com/office/drawing/2014/main" val="20001"/>
                    </a:ext>
                  </a:extLst>
                </a:gridCol>
                <a:gridCol w="2588005">
                  <a:extLst>
                    <a:ext uri="{9D8B030D-6E8A-4147-A177-3AD203B41FA5}">
                      <a16:colId xmlns:a16="http://schemas.microsoft.com/office/drawing/2014/main" val="20002"/>
                    </a:ext>
                  </a:extLst>
                </a:gridCol>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Workshop 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Workshop 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extLst>
                  <a:ext uri="{0D108BD9-81ED-4DB2-BD59-A6C34878D82A}">
                    <a16:rowId xmlns:a16="http://schemas.microsoft.com/office/drawing/2014/main" val="10000"/>
                  </a:ext>
                </a:extLst>
              </a:tr>
              <a:tr h="2426569">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lang="en-CA" sz="1000" b="1" dirty="0">
                          <a:solidFill>
                            <a:schemeClr val="tx1"/>
                          </a:solidFill>
                        </a:rPr>
                        <a:t>Task – R</a:t>
                      </a:r>
                      <a:r>
                        <a:rPr lang="en-CA" sz="1000" b="1" dirty="0"/>
                        <a:t>eview</a:t>
                      </a:r>
                      <a:r>
                        <a:rPr lang="en-CA" sz="1000" b="1" baseline="0" dirty="0"/>
                        <a:t> and Learn the Basics</a:t>
                      </a:r>
                      <a:endParaRPr lang="en-CA" sz="1000" b="1" dirty="0">
                        <a:solidFill>
                          <a:schemeClr val="tx1"/>
                        </a:solidFill>
                      </a:endParaRPr>
                    </a:p>
                    <a:p>
                      <a:pPr marL="216000" indent="-457200">
                        <a:spcAft>
                          <a:spcPts val="0"/>
                        </a:spcAft>
                      </a:pPr>
                      <a:r>
                        <a:rPr lang="en-CA" sz="1000" b="1" dirty="0">
                          <a:solidFill>
                            <a:schemeClr val="tx1"/>
                          </a:solidFill>
                        </a:rPr>
                        <a:t>1.1 </a:t>
                      </a:r>
                      <a:r>
                        <a:rPr lang="en-CA" sz="1000" b="0" dirty="0">
                          <a:solidFill>
                            <a:schemeClr val="tx1"/>
                          </a:solidFill>
                        </a:rPr>
                        <a:t>Review and capture your current process.</a:t>
                      </a:r>
                    </a:p>
                    <a:p>
                      <a:pPr marL="216000" indent="-457200">
                        <a:spcAft>
                          <a:spcPts val="0"/>
                        </a:spcAft>
                      </a:pPr>
                      <a:r>
                        <a:rPr lang="en-CA" sz="1000" b="1" dirty="0">
                          <a:solidFill>
                            <a:schemeClr val="tx1"/>
                          </a:solidFill>
                        </a:rPr>
                        <a:t>1.2 </a:t>
                      </a:r>
                      <a:r>
                        <a:rPr lang="en-CA" sz="1000" b="0" dirty="0">
                          <a:solidFill>
                            <a:schemeClr val="tx1"/>
                          </a:solidFill>
                        </a:rPr>
                        <a:t>Identify</a:t>
                      </a:r>
                      <a:r>
                        <a:rPr lang="en-CA" sz="1000" b="0" baseline="0" dirty="0">
                          <a:solidFill>
                            <a:schemeClr val="tx1"/>
                          </a:solidFill>
                        </a:rPr>
                        <a:t> current stakeholders.</a:t>
                      </a:r>
                      <a:endParaRPr lang="en-CA" sz="1000" b="0" dirty="0">
                        <a:solidFill>
                          <a:schemeClr val="tx1"/>
                        </a:solidFill>
                      </a:endParaRPr>
                    </a:p>
                    <a:p>
                      <a:pPr marL="216000" indent="-457200">
                        <a:spcAft>
                          <a:spcPts val="0"/>
                        </a:spcAft>
                      </a:pPr>
                      <a:r>
                        <a:rPr lang="en-CA" sz="1000" b="1" dirty="0">
                          <a:solidFill>
                            <a:schemeClr val="tx1"/>
                          </a:solidFill>
                        </a:rPr>
                        <a:t>1.3 </a:t>
                      </a:r>
                      <a:r>
                        <a:rPr lang="en-CA" sz="1000" b="0" dirty="0">
                          <a:solidFill>
                            <a:schemeClr val="tx1"/>
                          </a:solidFill>
                        </a:rPr>
                        <a:t>Learn</a:t>
                      </a:r>
                      <a:r>
                        <a:rPr lang="en-CA" sz="1000" b="0" baseline="0" dirty="0">
                          <a:solidFill>
                            <a:schemeClr val="tx1"/>
                          </a:solidFill>
                        </a:rPr>
                        <a:t> the operational framework of contract lifecycle management.</a:t>
                      </a:r>
                      <a:endParaRPr lang="en-CA" sz="1000" b="0" dirty="0">
                        <a:solidFill>
                          <a:schemeClr val="tx1"/>
                        </a:solidFill>
                      </a:endParaRPr>
                    </a:p>
                    <a:p>
                      <a:pPr marL="216000" indent="-457200">
                        <a:spcAft>
                          <a:spcPts val="0"/>
                        </a:spcAft>
                      </a:pPr>
                      <a:r>
                        <a:rPr lang="en-CA" sz="1000" b="1" dirty="0">
                          <a:solidFill>
                            <a:schemeClr val="tx1"/>
                          </a:solidFill>
                        </a:rPr>
                        <a:t>1.4</a:t>
                      </a:r>
                      <a:r>
                        <a:rPr lang="en-CA" sz="1000" b="0" dirty="0">
                          <a:solidFill>
                            <a:schemeClr val="tx1"/>
                          </a:solidFill>
                        </a:rPr>
                        <a:t> Identify current process gaps.</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a:solidFill>
                            <a:schemeClr val="tx1"/>
                          </a:solidFill>
                        </a:rPr>
                        <a:t>Task – Learn More and Plan</a:t>
                      </a:r>
                      <a:endParaRPr lang="en-CA" sz="1000" b="1" baseline="0" dirty="0">
                        <a:solidFill>
                          <a:schemeClr val="tx1"/>
                        </a:solidFill>
                      </a:endParaRPr>
                    </a:p>
                    <a:p>
                      <a:pPr marL="216000" indent="-457200">
                        <a:spcAft>
                          <a:spcPts val="0"/>
                        </a:spcAft>
                      </a:pPr>
                      <a:r>
                        <a:rPr lang="en-CA" sz="1000" b="1" dirty="0">
                          <a:solidFill>
                            <a:schemeClr val="tx1"/>
                          </a:solidFill>
                        </a:rPr>
                        <a:t>2.1</a:t>
                      </a:r>
                      <a:r>
                        <a:rPr lang="en-CA" sz="1000" b="0" dirty="0">
                          <a:solidFill>
                            <a:schemeClr val="tx1"/>
                          </a:solidFill>
                        </a:rPr>
                        <a:t> Understand the two phases of CLM.</a:t>
                      </a:r>
                    </a:p>
                    <a:p>
                      <a:pPr marL="216000" indent="-457200">
                        <a:spcAft>
                          <a:spcPts val="0"/>
                        </a:spcAft>
                      </a:pPr>
                      <a:r>
                        <a:rPr lang="en-CA" sz="1000" b="1" dirty="0">
                          <a:solidFill>
                            <a:schemeClr val="tx1"/>
                          </a:solidFill>
                        </a:rPr>
                        <a:t>2.2</a:t>
                      </a:r>
                      <a:r>
                        <a:rPr lang="en-CA" sz="1000" b="0" dirty="0">
                          <a:solidFill>
                            <a:schemeClr val="tx1"/>
                          </a:solidFill>
                        </a:rPr>
                        <a:t> Learn the ten stages of CLM</a:t>
                      </a:r>
                      <a:r>
                        <a:rPr lang="en-CA" sz="1000" b="0" baseline="0" dirty="0">
                          <a:solidFill>
                            <a:schemeClr val="tx1"/>
                          </a:solidFill>
                        </a:rPr>
                        <a:t>.</a:t>
                      </a:r>
                    </a:p>
                    <a:p>
                      <a:pPr marL="216000" indent="-457200">
                        <a:spcAft>
                          <a:spcPts val="0"/>
                        </a:spcAft>
                      </a:pPr>
                      <a:r>
                        <a:rPr lang="en-CA" sz="1000" b="1" dirty="0">
                          <a:solidFill>
                            <a:schemeClr val="tx1"/>
                          </a:solidFill>
                        </a:rPr>
                        <a:t>2.3</a:t>
                      </a:r>
                      <a:r>
                        <a:rPr lang="en-CA" sz="1000" b="0" dirty="0">
                          <a:solidFill>
                            <a:schemeClr val="tx1"/>
                          </a:solidFill>
                        </a:rPr>
                        <a:t> Assess</a:t>
                      </a:r>
                      <a:r>
                        <a:rPr lang="en-CA" sz="1000" b="0" baseline="0" dirty="0">
                          <a:solidFill>
                            <a:schemeClr val="tx1"/>
                          </a:solidFill>
                        </a:rPr>
                        <a:t> your CLM maturity.</a:t>
                      </a:r>
                      <a:endParaRPr lang="en-CA" sz="1000" b="0" dirty="0">
                        <a:solidFill>
                          <a:schemeClr val="tx1"/>
                        </a:solidFill>
                      </a:endParaRPr>
                    </a:p>
                    <a:p>
                      <a:pPr marL="216000" indent="-457200">
                        <a:spcAft>
                          <a:spcPts val="0"/>
                        </a:spcAft>
                      </a:pPr>
                      <a:r>
                        <a:rPr lang="en-CA" sz="1000" b="1" dirty="0">
                          <a:solidFill>
                            <a:schemeClr val="tx1"/>
                          </a:solidFill>
                        </a:rPr>
                        <a:t>2.4</a:t>
                      </a:r>
                      <a:r>
                        <a:rPr lang="en-CA" sz="1000" b="0" dirty="0">
                          <a:solidFill>
                            <a:schemeClr val="tx1"/>
                          </a:solidFill>
                        </a:rPr>
                        <a:t> Identify</a:t>
                      </a:r>
                      <a:r>
                        <a:rPr lang="en-CA" sz="1000" b="0" baseline="0" dirty="0">
                          <a:solidFill>
                            <a:schemeClr val="tx1"/>
                          </a:solidFill>
                        </a:rPr>
                        <a:t> and assign stakeholders.</a:t>
                      </a:r>
                    </a:p>
                    <a:p>
                      <a:pPr marL="216000" indent="-457200">
                        <a:spcAft>
                          <a:spcPts val="0"/>
                        </a:spcAft>
                      </a:pPr>
                      <a:r>
                        <a:rPr lang="en-CA" sz="1000" b="1" baseline="0" dirty="0">
                          <a:solidFill>
                            <a:schemeClr val="tx1"/>
                          </a:solidFill>
                        </a:rPr>
                        <a:t>2.5</a:t>
                      </a:r>
                      <a:r>
                        <a:rPr lang="en-CA" sz="1000" b="0" baseline="0" dirty="0">
                          <a:solidFill>
                            <a:schemeClr val="tx1"/>
                          </a:solidFill>
                        </a:rPr>
                        <a:t> Discuss ROI.</a:t>
                      </a:r>
                      <a:endParaRPr lang="en-CA" sz="1000" b="0" dirty="0">
                        <a:solidFill>
                          <a:schemeClr val="tx1"/>
                        </a:solidFill>
                      </a:endParaRPr>
                    </a:p>
                    <a:p>
                      <a:pPr marL="216000" indent="-457200">
                        <a:spcAft>
                          <a:spcPts val="0"/>
                        </a:spcAft>
                      </a:pPr>
                      <a:r>
                        <a:rPr lang="en-CA" sz="1000" b="1" dirty="0">
                          <a:solidFill>
                            <a:schemeClr val="tx1"/>
                          </a:solidFill>
                        </a:rPr>
                        <a:t>2.6</a:t>
                      </a:r>
                      <a:r>
                        <a:rPr lang="en-CA" sz="1000" b="0" dirty="0">
                          <a:solidFill>
                            <a:schemeClr val="tx1"/>
                          </a:solidFill>
                        </a:rPr>
                        <a:t> Summarize and next</a:t>
                      </a:r>
                      <a:r>
                        <a:rPr lang="en-CA" sz="1000" b="0" baseline="0" dirty="0">
                          <a:solidFill>
                            <a:schemeClr val="tx1"/>
                          </a:solidFill>
                        </a:rPr>
                        <a:t> steps</a:t>
                      </a:r>
                      <a:r>
                        <a:rPr lang="en-CA" sz="1000" b="0" dirty="0">
                          <a:solidFill>
                            <a:schemeClr val="tx1"/>
                          </a:solidFill>
                        </a:rPr>
                        <a: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1"/>
                  </a:ext>
                </a:extLst>
              </a:tr>
              <a:tr h="187984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endParaRPr lang="en-CA" sz="1000" b="0" i="0" baseline="0" dirty="0">
                        <a:solidFill>
                          <a:schemeClr val="tx1"/>
                        </a:solidFill>
                      </a:endParaRPr>
                    </a:p>
                    <a:p>
                      <a:pPr marL="228600" indent="-228600">
                        <a:spcAft>
                          <a:spcPts val="0"/>
                        </a:spcAft>
                        <a:buClrTx/>
                        <a:buFont typeface="+mj-lt"/>
                        <a:buAutoNum type="arabicPeriod"/>
                      </a:pPr>
                      <a:r>
                        <a:rPr lang="en-CA" sz="1000" b="0" i="0" baseline="0" dirty="0">
                          <a:solidFill>
                            <a:schemeClr val="tx1"/>
                          </a:solidFill>
                        </a:rPr>
                        <a:t>Internal interviews with business units</a:t>
                      </a:r>
                    </a:p>
                    <a:p>
                      <a:pPr marL="228600" indent="-228600">
                        <a:spcAft>
                          <a:spcPts val="0"/>
                        </a:spcAft>
                        <a:buClrTx/>
                        <a:buFont typeface="+mj-lt"/>
                        <a:buAutoNum type="arabicPeriod"/>
                      </a:pPr>
                      <a:r>
                        <a:rPr lang="en-CA" sz="1000" b="0" i="1" baseline="0" dirty="0">
                          <a:solidFill>
                            <a:schemeClr val="tx1"/>
                          </a:solidFill>
                        </a:rPr>
                        <a:t>Existing CLM Process Worksheet </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endParaRPr lang="en-CA" sz="1000" b="0" dirty="0">
                        <a:solidFill>
                          <a:schemeClr val="tx1"/>
                        </a:solidFill>
                      </a:endParaRPr>
                    </a:p>
                    <a:p>
                      <a:pPr marL="144000" indent="-144000">
                        <a:spcAft>
                          <a:spcPts val="0"/>
                        </a:spcAft>
                        <a:buClrTx/>
                        <a:buFont typeface="+mj-lt"/>
                        <a:buAutoNum type="arabicPeriod"/>
                      </a:pPr>
                      <a:r>
                        <a:rPr lang="en-CA" sz="1000" b="0" i="1" dirty="0">
                          <a:solidFill>
                            <a:schemeClr val="tx1"/>
                          </a:solidFill>
                        </a:rPr>
                        <a:t>CLM Maturity Assessment</a:t>
                      </a:r>
                      <a:endParaRPr lang="en-CA" sz="1000" b="0" i="1" baseline="0" dirty="0">
                        <a:solidFill>
                          <a:schemeClr val="tx1"/>
                        </a:solidFill>
                      </a:endParaRPr>
                    </a:p>
                    <a:p>
                      <a:pPr marL="144000" indent="-144000">
                        <a:spcAft>
                          <a:spcPts val="0"/>
                        </a:spcAft>
                        <a:buClrTx/>
                        <a:buFont typeface="+mj-lt"/>
                        <a:buAutoNum type="arabicPeriod"/>
                      </a:pPr>
                      <a:r>
                        <a:rPr lang="en-US" sz="1000" b="0" i="1" baseline="0" dirty="0">
                          <a:solidFill>
                            <a:schemeClr val="tx1"/>
                          </a:solidFill>
                        </a:rPr>
                        <a:t>RASCI Diagram</a:t>
                      </a:r>
                      <a:r>
                        <a:rPr lang="en-US" sz="1000" b="0" baseline="0" dirty="0">
                          <a:solidFill>
                            <a:schemeClr val="tx1"/>
                          </a:solidFill>
                        </a:rPr>
                        <a:t> </a:t>
                      </a:r>
                      <a:endParaRPr lang="en-CA" sz="1000" b="0" baseline="0" dirty="0">
                        <a:solidFill>
                          <a:schemeClr val="tx1"/>
                        </a:solidFill>
                      </a:endParaRPr>
                    </a:p>
                    <a:p>
                      <a:pPr marL="144000" indent="-144000">
                        <a:spcAft>
                          <a:spcPts val="0"/>
                        </a:spcAft>
                        <a:buClrTx/>
                        <a:buFont typeface="+mj-lt"/>
                        <a:buAutoNum type="arabicPeriod"/>
                      </a:pPr>
                      <a:r>
                        <a:rPr lang="en-US" sz="1000" b="0" baseline="0" dirty="0">
                          <a:solidFill>
                            <a:schemeClr val="tx1"/>
                          </a:solidFill>
                        </a:rPr>
                        <a:t>Improvement Action Plan </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9523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Table of contents</a:t>
            </a:r>
          </a:p>
        </p:txBody>
      </p:sp>
      <p:graphicFrame>
        <p:nvGraphicFramePr>
          <p:cNvPr id="6" name="Table 5"/>
          <p:cNvGraphicFramePr>
            <a:graphicFrameLocks noGrp="1"/>
          </p:cNvGraphicFramePr>
          <p:nvPr>
            <p:extLst>
              <p:ext uri="{D42A27DB-BD31-4B8C-83A1-F6EECF244321}">
                <p14:modId xmlns:p14="http://schemas.microsoft.com/office/powerpoint/2010/main" val="2719958806"/>
              </p:ext>
            </p:extLst>
          </p:nvPr>
        </p:nvGraphicFramePr>
        <p:xfrm>
          <a:off x="345597" y="1225040"/>
          <a:ext cx="7949173" cy="2877506"/>
        </p:xfrm>
        <a:graphic>
          <a:graphicData uri="http://schemas.openxmlformats.org/drawingml/2006/table">
            <a:tbl>
              <a:tblPr firstRow="1" bandRow="1">
                <a:tableStyleId>{2D5ABB26-0587-4C30-8999-92F81FD0307C}</a:tableStyleId>
              </a:tblPr>
              <a:tblGrid>
                <a:gridCol w="7949173">
                  <a:extLst>
                    <a:ext uri="{9D8B030D-6E8A-4147-A177-3AD203B41FA5}">
                      <a16:colId xmlns:a16="http://schemas.microsoft.com/office/drawing/2014/main" val="20000"/>
                    </a:ext>
                  </a:extLst>
                </a:gridCol>
              </a:tblGrid>
              <a:tr h="291037">
                <a:tc>
                  <a:txBody>
                    <a:bodyPr/>
                    <a:lstStyle/>
                    <a:p>
                      <a:pPr marL="0" indent="0">
                        <a:buNone/>
                      </a:pPr>
                      <a:r>
                        <a:rPr lang="en-US" sz="1200" dirty="0"/>
                        <a:t>1. Executive Brief</a:t>
                      </a:r>
                      <a:r>
                        <a:rPr lang="en-US" sz="1200" baseline="0" dirty="0"/>
                        <a:t> and </a:t>
                      </a:r>
                      <a:r>
                        <a:rPr lang="en-US" sz="1200" dirty="0"/>
                        <a:t>Project Rationale</a:t>
                      </a:r>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38085">
                <a:tc>
                  <a:txBody>
                    <a:bodyPr/>
                    <a:lstStyle/>
                    <a:p>
                      <a:pPr marL="0" indent="0">
                        <a:buNone/>
                      </a:pPr>
                      <a:r>
                        <a:rPr lang="en-US" sz="1200" dirty="0"/>
                        <a:t>2. Execute the Project/DIY Guide</a:t>
                      </a:r>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383738">
                <a:tc>
                  <a:txBody>
                    <a:bodyPr/>
                    <a:lstStyle/>
                    <a:p>
                      <a:pPr marL="461963" indent="0">
                        <a:buNone/>
                      </a:pPr>
                      <a:r>
                        <a:rPr lang="en-US" sz="1200" dirty="0"/>
                        <a:t>2.1. Master the Operational Framework of Contract Lifecycle Management</a:t>
                      </a:r>
                    </a:p>
                    <a:p>
                      <a:pPr marL="919163" marR="0" lvl="1" indent="0" algn="l" defTabSz="914400" rtl="0" eaLnBrk="1" fontAlgn="auto" latinLnBrk="0" hangingPunct="1">
                        <a:lnSpc>
                          <a:spcPct val="100000"/>
                        </a:lnSpc>
                        <a:spcBef>
                          <a:spcPts val="0"/>
                        </a:spcBef>
                        <a:spcAft>
                          <a:spcPts val="0"/>
                        </a:spcAft>
                        <a:buClrTx/>
                        <a:buSzTx/>
                        <a:buFontTx/>
                        <a:buNone/>
                        <a:tabLst/>
                        <a:defRPr/>
                      </a:pPr>
                      <a:r>
                        <a:rPr lang="en-US" sz="1200" dirty="0"/>
                        <a:t>2.1.1. Review the operational</a:t>
                      </a:r>
                      <a:r>
                        <a:rPr lang="en-US" sz="1200" baseline="0" dirty="0"/>
                        <a:t> framework of CLM</a:t>
                      </a:r>
                      <a:endParaRPr lang="en-US" sz="1200" dirty="0"/>
                    </a:p>
                    <a:p>
                      <a:pPr marL="919163" marR="0" lvl="1" indent="0" algn="l" defTabSz="914400" rtl="0" eaLnBrk="1" fontAlgn="auto" latinLnBrk="0" hangingPunct="1">
                        <a:lnSpc>
                          <a:spcPct val="100000"/>
                        </a:lnSpc>
                        <a:spcBef>
                          <a:spcPts val="0"/>
                        </a:spcBef>
                        <a:spcAft>
                          <a:spcPts val="0"/>
                        </a:spcAft>
                        <a:buClrTx/>
                        <a:buSzTx/>
                        <a:buFontTx/>
                        <a:buNone/>
                        <a:tabLst/>
                        <a:defRPr/>
                      </a:pPr>
                      <a:r>
                        <a:rPr lang="en-US" sz="1200" dirty="0"/>
                        <a:t>2.1.2. Document</a:t>
                      </a:r>
                      <a:r>
                        <a:rPr lang="en-US" sz="1200" baseline="0" dirty="0"/>
                        <a:t> your current CLM processes</a:t>
                      </a:r>
                      <a:r>
                        <a:rPr lang="en-US" sz="1200" dirty="0"/>
                        <a:t> </a:t>
                      </a:r>
                    </a:p>
                    <a:p>
                      <a:pPr marL="461963" indent="0">
                        <a:buNone/>
                      </a:pPr>
                      <a:r>
                        <a:rPr lang="en-US" sz="1200" dirty="0"/>
                        <a:t>2.2. Understand the Ten Stages</a:t>
                      </a:r>
                      <a:r>
                        <a:rPr lang="en-US" sz="1200" baseline="0" dirty="0"/>
                        <a:t> of </a:t>
                      </a:r>
                      <a:r>
                        <a:rPr lang="en-US" sz="1200" dirty="0"/>
                        <a:t>Contract Lifecycle Management</a:t>
                      </a:r>
                    </a:p>
                    <a:p>
                      <a:pPr marL="919163" lvl="1" indent="0">
                        <a:buNone/>
                      </a:pPr>
                      <a:r>
                        <a:rPr lang="en-US" sz="1200" dirty="0"/>
                        <a:t>2.2.1. Assess the maturity </a:t>
                      </a:r>
                      <a:r>
                        <a:rPr lang="en-US" sz="1200" baseline="0" dirty="0"/>
                        <a:t>of your current CLM processes</a:t>
                      </a:r>
                    </a:p>
                    <a:p>
                      <a:pPr marL="919163" lvl="1" indent="0">
                        <a:buNone/>
                      </a:pPr>
                      <a:r>
                        <a:rPr lang="en-US" sz="1200" baseline="0" dirty="0"/>
                        <a:t>2.2.2. Use a RASCI chart to map process ownership and stakeholders</a:t>
                      </a:r>
                    </a:p>
                    <a:p>
                      <a:pPr marL="919163" lvl="1" indent="0">
                        <a:buNone/>
                      </a:pPr>
                      <a:r>
                        <a:rPr lang="en-US" sz="1200" baseline="0" dirty="0"/>
                        <a:t>2.2.3  </a:t>
                      </a:r>
                      <a:r>
                        <a:rPr lang="en-US" sz="1200" dirty="0"/>
                        <a:t>Apply the CLM framework </a:t>
                      </a:r>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910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a:t>3.</a:t>
                      </a:r>
                      <a:r>
                        <a:rPr lang="en-US" sz="1200" u="none" baseline="0" dirty="0"/>
                        <a:t> ROI Discussion</a:t>
                      </a:r>
                      <a:endParaRPr lang="en-US" sz="1200" u="none" dirty="0"/>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825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u="none" dirty="0"/>
                        <a:t>4. Additional</a:t>
                      </a:r>
                      <a:r>
                        <a:rPr lang="en-US" sz="1200" u="none" baseline="0" dirty="0"/>
                        <a:t> Considerations</a:t>
                      </a:r>
                      <a:endParaRPr lang="en-US" sz="1200" u="none" dirty="0"/>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91037">
                <a:tc>
                  <a:txBody>
                    <a:bodyPr/>
                    <a:lstStyle/>
                    <a:p>
                      <a:pPr marL="0" indent="0">
                        <a:buNone/>
                      </a:pPr>
                      <a:r>
                        <a:rPr lang="en-US" sz="1200" u="none" dirty="0"/>
                        <a:t>5. Summary/Conclusion</a:t>
                      </a:r>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22106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a:xfrm>
            <a:off x="246703" y="1607231"/>
            <a:ext cx="4041648" cy="2177118"/>
          </a:xfrm>
        </p:spPr>
        <p:txBody>
          <a:bodyPr/>
          <a:lstStyle/>
          <a:p>
            <a:pPr lvl="0"/>
            <a:r>
              <a:rPr lang="en-CA" dirty="0"/>
              <a:t>The </a:t>
            </a:r>
            <a:r>
              <a:rPr lang="en-CA" b="1" dirty="0"/>
              <a:t>CIO</a:t>
            </a:r>
            <a:r>
              <a:rPr lang="en-CA" dirty="0"/>
              <a:t> who depends on numerous key vendors for services</a:t>
            </a:r>
          </a:p>
          <a:p>
            <a:pPr lvl="0"/>
            <a:r>
              <a:rPr lang="en-CA" dirty="0"/>
              <a:t>The </a:t>
            </a:r>
            <a:r>
              <a:rPr lang="en-CA" b="1" dirty="0"/>
              <a:t>CIO </a:t>
            </a:r>
            <a:r>
              <a:rPr lang="en-CA" dirty="0"/>
              <a:t>or </a:t>
            </a:r>
            <a:r>
              <a:rPr lang="en-CA" b="1" dirty="0"/>
              <a:t>Project Manager </a:t>
            </a:r>
            <a:r>
              <a:rPr lang="en-CA" dirty="0"/>
              <a:t>who wants to maximize the value delivered by vendors</a:t>
            </a:r>
          </a:p>
          <a:p>
            <a:pPr lvl="0"/>
            <a:r>
              <a:rPr lang="en-CA" dirty="0"/>
              <a:t>The </a:t>
            </a:r>
            <a:r>
              <a:rPr lang="en-CA" b="1" dirty="0"/>
              <a:t>Director or Manager </a:t>
            </a:r>
            <a:r>
              <a:rPr lang="en-CA" dirty="0"/>
              <a:t>of an existing IT procurement or vendor management team</a:t>
            </a:r>
          </a:p>
          <a:p>
            <a:pPr lvl="0"/>
            <a:r>
              <a:rPr lang="en-CA" dirty="0"/>
              <a:t>The </a:t>
            </a:r>
            <a:r>
              <a:rPr lang="en-CA" b="1" dirty="0"/>
              <a:t>Contracts Manager </a:t>
            </a:r>
            <a:r>
              <a:rPr lang="en-CA" dirty="0"/>
              <a:t>or</a:t>
            </a:r>
            <a:r>
              <a:rPr lang="en-CA" b="1" dirty="0"/>
              <a:t> Legal Counsel </a:t>
            </a:r>
            <a:r>
              <a:rPr lang="en-CA" dirty="0"/>
              <a:t>whose IT department holds responsibility for contracts, negotiation, and administration</a:t>
            </a:r>
          </a:p>
        </p:txBody>
      </p:sp>
      <p:sp>
        <p:nvSpPr>
          <p:cNvPr id="14" name="Text Placeholder 13"/>
          <p:cNvSpPr>
            <a:spLocks noGrp="1"/>
          </p:cNvSpPr>
          <p:nvPr>
            <p:ph type="body" sz="quarter" idx="26"/>
          </p:nvPr>
        </p:nvSpPr>
        <p:spPr>
          <a:xfrm>
            <a:off x="4835435" y="1607231"/>
            <a:ext cx="4165689" cy="1986995"/>
          </a:xfrm>
        </p:spPr>
        <p:txBody>
          <a:bodyPr/>
          <a:lstStyle/>
          <a:p>
            <a:pPr lvl="0"/>
            <a:r>
              <a:rPr lang="en-CA" dirty="0"/>
              <a:t>Implement and streamline the contract management process, policies, and procedures</a:t>
            </a:r>
          </a:p>
          <a:p>
            <a:pPr lvl="0"/>
            <a:r>
              <a:rPr lang="en-CA" dirty="0"/>
              <a:t>Baseline and benchmark existing contract processes</a:t>
            </a:r>
          </a:p>
          <a:p>
            <a:pPr lvl="0"/>
            <a:r>
              <a:rPr lang="en-CA" dirty="0"/>
              <a:t>Understand the importance and value of contract lifecycle management (CLM)</a:t>
            </a:r>
          </a:p>
          <a:p>
            <a:pPr lvl="0"/>
            <a:r>
              <a:rPr lang="en-CA" dirty="0"/>
              <a:t>Minimize risk, save time, and maximize savings with vendor contracts</a:t>
            </a:r>
          </a:p>
          <a:p>
            <a:pPr marL="0" indent="0">
              <a:buNone/>
            </a:pPr>
            <a:endParaRPr lang="en-US" dirty="0"/>
          </a:p>
        </p:txBody>
      </p:sp>
      <p:sp>
        <p:nvSpPr>
          <p:cNvPr id="15" name="Text Placeholder 14"/>
          <p:cNvSpPr>
            <a:spLocks noGrp="1"/>
          </p:cNvSpPr>
          <p:nvPr>
            <p:ph type="body" sz="quarter" idx="27"/>
          </p:nvPr>
        </p:nvSpPr>
        <p:spPr/>
        <p:txBody>
          <a:bodyPr/>
          <a:lstStyle/>
          <a:p>
            <a:pPr lvl="0"/>
            <a:r>
              <a:rPr lang="en-CA" dirty="0"/>
              <a:t>IT Service Managers </a:t>
            </a:r>
          </a:p>
          <a:p>
            <a:pPr lvl="0"/>
            <a:r>
              <a:rPr lang="en-CA" dirty="0"/>
              <a:t>IT Procurement</a:t>
            </a:r>
          </a:p>
          <a:p>
            <a:pPr lvl="0"/>
            <a:r>
              <a:rPr lang="en-CA" dirty="0"/>
              <a:t>Contract teams</a:t>
            </a:r>
          </a:p>
          <a:p>
            <a:pPr lvl="0"/>
            <a:r>
              <a:rPr lang="en-CA" dirty="0"/>
              <a:t>Finance and Legal departments</a:t>
            </a:r>
          </a:p>
          <a:p>
            <a:pPr lvl="0"/>
            <a:r>
              <a:rPr lang="en-CA" dirty="0"/>
              <a:t>Senior IT leadership</a:t>
            </a:r>
          </a:p>
          <a:p>
            <a:endParaRPr lang="en-US" dirty="0"/>
          </a:p>
        </p:txBody>
      </p:sp>
      <p:sp>
        <p:nvSpPr>
          <p:cNvPr id="16" name="Text Placeholder 15"/>
          <p:cNvSpPr>
            <a:spLocks noGrp="1"/>
          </p:cNvSpPr>
          <p:nvPr>
            <p:ph type="body" sz="quarter" idx="28"/>
          </p:nvPr>
        </p:nvSpPr>
        <p:spPr/>
        <p:txBody>
          <a:bodyPr/>
          <a:lstStyle/>
          <a:p>
            <a:r>
              <a:rPr lang="en-US" dirty="0"/>
              <a:t>Understand the required components of a CLM</a:t>
            </a:r>
          </a:p>
          <a:p>
            <a:r>
              <a:rPr lang="en-US" dirty="0"/>
              <a:t>Establish the current CLM maturity level</a:t>
            </a:r>
          </a:p>
          <a:p>
            <a:r>
              <a:rPr lang="en-US" dirty="0"/>
              <a:t>Implement a new CLM process</a:t>
            </a:r>
          </a:p>
          <a:p>
            <a:r>
              <a:rPr lang="en-US" dirty="0"/>
              <a:t>Improve on an existing or disparate process</a:t>
            </a:r>
          </a:p>
        </p:txBody>
      </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064454" y="1707852"/>
            <a:ext cx="7015093" cy="4170372"/>
          </a:xfrm>
          <a:prstGeom prst="rect">
            <a:avLst/>
          </a:prstGeom>
        </p:spPr>
        <p:txBody>
          <a:bodyPr wrap="square" rtlCol="0">
            <a:spAutoFit/>
          </a:bodyPr>
          <a:lstStyle/>
          <a:p>
            <a:pPr>
              <a:spcAft>
                <a:spcPts val="500"/>
              </a:spcAft>
            </a:pPr>
            <a:r>
              <a:rPr lang="en-CA" sz="1600" i="1" dirty="0">
                <a:solidFill>
                  <a:schemeClr val="bg1"/>
                </a:solidFill>
                <a:latin typeface="+mj-lt"/>
              </a:rPr>
              <a:t>Contract lifecycle management (CLM) is a vital process for small and enterprise organizations alike. Research shows that all organizations can benefit from a contract management process, whether they have as few as 25 contracts or especially if they have contracts numbering in the hundreds. </a:t>
            </a:r>
          </a:p>
          <a:p>
            <a:pPr>
              <a:spcAft>
                <a:spcPts val="500"/>
              </a:spcAft>
            </a:pPr>
            <a:r>
              <a:rPr lang="en-CA" sz="1600" i="1" dirty="0">
                <a:solidFill>
                  <a:schemeClr val="bg1"/>
                </a:solidFill>
                <a:latin typeface="+mj-lt"/>
              </a:rPr>
              <a:t>A CLM system will: </a:t>
            </a:r>
          </a:p>
          <a:p>
            <a:pPr marL="285750" indent="-285750">
              <a:spcAft>
                <a:spcPts val="500"/>
              </a:spcAft>
              <a:buFont typeface="Wingdings" panose="05000000000000000000" pitchFamily="2" charset="2"/>
              <a:buChar char="ü"/>
            </a:pPr>
            <a:r>
              <a:rPr lang="en-CA" sz="1600" i="1" dirty="0">
                <a:solidFill>
                  <a:schemeClr val="bg1"/>
                </a:solidFill>
                <a:latin typeface="+mj-lt"/>
              </a:rPr>
              <a:t>Save valuable time in the entire cycle of contract/agreement processes.</a:t>
            </a:r>
          </a:p>
          <a:p>
            <a:pPr marL="285750" indent="-285750">
              <a:spcAft>
                <a:spcPts val="500"/>
              </a:spcAft>
              <a:buFont typeface="Wingdings" panose="05000000000000000000" pitchFamily="2" charset="2"/>
              <a:buChar char="ü"/>
            </a:pPr>
            <a:r>
              <a:rPr lang="en-US" sz="1600" i="1" dirty="0">
                <a:solidFill>
                  <a:schemeClr val="bg1"/>
                </a:solidFill>
                <a:latin typeface="+mj-lt"/>
              </a:rPr>
              <a:t>Save the organization money, both hard and soft dollars.</a:t>
            </a:r>
          </a:p>
          <a:p>
            <a:pPr marL="285750" indent="-285750">
              <a:spcAft>
                <a:spcPts val="500"/>
              </a:spcAft>
              <a:buFont typeface="Wingdings" panose="05000000000000000000" pitchFamily="2" charset="2"/>
              <a:buChar char="ü"/>
            </a:pPr>
            <a:r>
              <a:rPr lang="en-US" sz="1600" i="1" dirty="0">
                <a:solidFill>
                  <a:schemeClr val="bg1"/>
                </a:solidFill>
                <a:latin typeface="+mj-lt"/>
              </a:rPr>
              <a:t>Mitigate risk to the organization.</a:t>
            </a:r>
          </a:p>
          <a:p>
            <a:pPr marL="285750" indent="-285750">
              <a:spcAft>
                <a:spcPts val="500"/>
              </a:spcAft>
              <a:buFont typeface="Wingdings" panose="05000000000000000000" pitchFamily="2" charset="2"/>
              <a:buChar char="ü"/>
            </a:pPr>
            <a:r>
              <a:rPr lang="en-US" sz="1600" i="1" dirty="0">
                <a:solidFill>
                  <a:schemeClr val="bg1"/>
                </a:solidFill>
                <a:latin typeface="+mj-lt"/>
              </a:rPr>
              <a:t>Avoid loss of revenue.</a:t>
            </a:r>
            <a:endParaRPr lang="en-CA" sz="1600" i="1" dirty="0">
              <a:solidFill>
                <a:schemeClr val="bg1"/>
              </a:solidFill>
              <a:latin typeface="+mj-lt"/>
            </a:endParaRPr>
          </a:p>
          <a:p>
            <a:pPr>
              <a:spcAft>
                <a:spcPts val="500"/>
              </a:spcAft>
            </a:pPr>
            <a:r>
              <a:rPr lang="en-CA" sz="1600" i="1" dirty="0">
                <a:solidFill>
                  <a:schemeClr val="bg1">
                    <a:lumMod val="95000"/>
                  </a:schemeClr>
                </a:solidFill>
                <a:latin typeface="+mj-lt"/>
              </a:rPr>
              <a:t>If you’re not managing your contracts, you aren’t capitalizing on your investment with your vendors and are potentially exposing your organization to contract and monetary risk.</a:t>
            </a:r>
            <a:br>
              <a:rPr lang="en-CA" sz="1600" i="1" dirty="0">
                <a:solidFill>
                  <a:schemeClr val="bg1"/>
                </a:solidFill>
                <a:latin typeface="+mj-lt"/>
              </a:rPr>
            </a:br>
            <a:br>
              <a:rPr lang="en-CA" sz="1600" b="1" i="1" dirty="0">
                <a:solidFill>
                  <a:schemeClr val="bg1"/>
                </a:solidFill>
                <a:latin typeface="+mj-lt"/>
              </a:rPr>
            </a:br>
            <a:endParaRPr lang="en-CA" sz="1600" b="1" i="1" dirty="0">
              <a:solidFill>
                <a:schemeClr val="bg1"/>
              </a:solidFill>
              <a:latin typeface="+mj-lt"/>
            </a:endParaRPr>
          </a:p>
        </p:txBody>
      </p:sp>
      <p:sp>
        <p:nvSpPr>
          <p:cNvPr id="3" name="TextBox 2"/>
          <p:cNvSpPr txBox="1"/>
          <p:nvPr/>
        </p:nvSpPr>
        <p:spPr>
          <a:xfrm>
            <a:off x="3069125" y="5424862"/>
            <a:ext cx="4843603" cy="677108"/>
          </a:xfrm>
          <a:prstGeom prst="rect">
            <a:avLst/>
          </a:prstGeom>
        </p:spPr>
        <p:txBody>
          <a:bodyPr wrap="square" rtlCol="0">
            <a:spAutoFit/>
          </a:bodyPr>
          <a:lstStyle/>
          <a:p>
            <a:pPr algn="r"/>
            <a:r>
              <a:rPr lang="en-CA" sz="1400" b="1" i="1" dirty="0">
                <a:solidFill>
                  <a:schemeClr val="bg1"/>
                </a:solidFill>
              </a:rPr>
              <a:t>Ted Walker </a:t>
            </a:r>
          </a:p>
          <a:p>
            <a:pPr algn="r"/>
            <a:r>
              <a:rPr lang="en-CA" sz="1200" i="1" dirty="0">
                <a:solidFill>
                  <a:schemeClr val="bg1"/>
                </a:solidFill>
              </a:rPr>
              <a:t>Principal Research Advisor, Vendor Management Practice </a:t>
            </a:r>
            <a:br>
              <a:rPr lang="en-CA" sz="1200" i="1" dirty="0">
                <a:solidFill>
                  <a:schemeClr val="bg1"/>
                </a:solidFill>
              </a:rPr>
            </a:br>
            <a:r>
              <a:rPr lang="en-CA" sz="1200" i="1" dirty="0">
                <a:solidFill>
                  <a:schemeClr val="bg1"/>
                </a:solidFill>
              </a:rPr>
              <a:t>Info-Tech Research Group</a:t>
            </a: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4"/>
          <p:cNvPicPr>
            <a:picLocks noChangeAspect="1"/>
          </p:cNvPicPr>
          <p:nvPr/>
        </p:nvPicPr>
        <p:blipFill rotWithShape="1">
          <a:blip r:embed="rId2"/>
          <a:srcRect l="34768" t="21801" r="35751" b="57796"/>
          <a:stretch/>
        </p:blipFill>
        <p:spPr>
          <a:xfrm>
            <a:off x="466386" y="1581684"/>
            <a:ext cx="598068" cy="528294"/>
          </a:xfrm>
          <a:prstGeom prst="rect">
            <a:avLst/>
          </a:prstGeom>
        </p:spPr>
      </p:pic>
      <p:pic>
        <p:nvPicPr>
          <p:cNvPr id="9" name="Picture 105"/>
          <p:cNvPicPr>
            <a:picLocks noChangeAspect="1"/>
          </p:cNvPicPr>
          <p:nvPr/>
        </p:nvPicPr>
        <p:blipFill>
          <a:blip r:embed="rId3"/>
          <a:stretch>
            <a:fillRect/>
          </a:stretch>
        </p:blipFill>
        <p:spPr>
          <a:xfrm>
            <a:off x="7912728" y="4840376"/>
            <a:ext cx="619651" cy="457362"/>
          </a:xfrm>
          <a:prstGeom prst="rect">
            <a:avLst/>
          </a:prstGeom>
        </p:spPr>
      </p:pic>
    </p:spTree>
    <p:extLst>
      <p:ext uri="{BB962C8B-B14F-4D97-AF65-F5344CB8AC3E}">
        <p14:creationId xmlns:p14="http://schemas.microsoft.com/office/powerpoint/2010/main" val="631466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240" y="273695"/>
            <a:ext cx="8620125" cy="877887"/>
          </a:xfrm>
        </p:spPr>
        <p:txBody>
          <a:bodyPr/>
          <a:lstStyle/>
          <a:p>
            <a:r>
              <a:rPr lang="en-US" dirty="0"/>
              <a:t>Executive summary</a:t>
            </a:r>
          </a:p>
        </p:txBody>
      </p:sp>
      <p:sp>
        <p:nvSpPr>
          <p:cNvPr id="3" name="Text Placeholder 2"/>
          <p:cNvSpPr>
            <a:spLocks noGrp="1"/>
          </p:cNvSpPr>
          <p:nvPr>
            <p:ph type="body" sz="quarter" idx="10"/>
          </p:nvPr>
        </p:nvSpPr>
        <p:spPr>
          <a:xfrm>
            <a:off x="247847" y="1513422"/>
            <a:ext cx="5600691" cy="1680309"/>
          </a:xfrm>
        </p:spPr>
        <p:txBody>
          <a:bodyPr/>
          <a:lstStyle/>
          <a:p>
            <a:r>
              <a:rPr lang="en-US" sz="1100" dirty="0"/>
              <a:t>Most organizations have vendor overload and even worse, no defined process to manage the associated contracts and agreements. To manage contracts, some vendor management offices (VMOs) use a shared network drive to store the contracts and a spreadsheet to catalog and manage them. Yet other less-mature VMOs may just rely on a file cabinet in Procurement and a reminder in someone’s calendar about renewals. These disparate processes likely cost your organization time spent finding, managing, and renewing contracts, not to mention potential increases in vendor costs and risk and the inability to track contract obligations.</a:t>
            </a:r>
          </a:p>
        </p:txBody>
      </p:sp>
      <p:sp>
        <p:nvSpPr>
          <p:cNvPr id="4" name="Text Placeholder 3"/>
          <p:cNvSpPr>
            <a:spLocks noGrp="1"/>
          </p:cNvSpPr>
          <p:nvPr>
            <p:ph type="body" sz="quarter" idx="11"/>
          </p:nvPr>
        </p:nvSpPr>
        <p:spPr>
          <a:xfrm>
            <a:off x="256992" y="3352463"/>
            <a:ext cx="5591546" cy="1584548"/>
          </a:xfrm>
        </p:spPr>
        <p:txBody>
          <a:bodyPr/>
          <a:lstStyle/>
          <a:p>
            <a:r>
              <a:rPr lang="en-US" sz="1100" dirty="0"/>
              <a:t>Contract lifecycle management (CLM) is not an IT buzzword, and it’s rarely on the top-ten list of CIO concerns in most annual surveys. Until a VMO gets to a level of maturity that can fully develop a CLM and afford the time and costs of doing so, there can be several challenges to developing even the basic processes required to store, manage, and renew IT vendor contracts. As is always an issue in IT, budget is one of the biggest obstacles in implementing a standard CLM process. Until senior leadership realizes that a CLM process can save time, money, and risk, getting mindshare and funding commitment will remain a challenge.</a:t>
            </a:r>
            <a:endParaRPr lang="en-CA" sz="1100" dirty="0"/>
          </a:p>
          <a:p>
            <a:endParaRPr lang="en-US" dirty="0"/>
          </a:p>
        </p:txBody>
      </p:sp>
      <p:sp>
        <p:nvSpPr>
          <p:cNvPr id="6" name="Text Placeholder 5"/>
          <p:cNvSpPr>
            <a:spLocks noGrp="1"/>
          </p:cNvSpPr>
          <p:nvPr>
            <p:ph type="body" sz="quarter" idx="13"/>
          </p:nvPr>
        </p:nvSpPr>
        <p:spPr>
          <a:xfrm>
            <a:off x="6210677" y="1465821"/>
            <a:ext cx="2591688" cy="2241974"/>
          </a:xfrm>
          <a:solidFill>
            <a:schemeClr val="accent4">
              <a:lumMod val="95000"/>
            </a:schemeClr>
          </a:solidFill>
        </p:spPr>
        <p:txBody>
          <a:bodyPr/>
          <a:lstStyle/>
          <a:p>
            <a:pPr lvl="0"/>
            <a:r>
              <a:rPr lang="en-CA" dirty="0"/>
              <a:t>If you aren’t managing your contracts, you aren’t capitalizing on your investments.</a:t>
            </a:r>
          </a:p>
          <a:p>
            <a:pPr lvl="0"/>
            <a:r>
              <a:rPr lang="en-US" dirty="0"/>
              <a:t>Even a basic CLM process with efficient procedures will provide savings and benefits.</a:t>
            </a:r>
            <a:endParaRPr lang="en-CA" dirty="0"/>
          </a:p>
          <a:p>
            <a:pPr lvl="0"/>
            <a:r>
              <a:rPr lang="en-US" dirty="0"/>
              <a:t>Not having a CLM process may be costing your organization money, time, and exposure to unmitigated risk.</a:t>
            </a:r>
            <a:endParaRPr lang="en-CA" dirty="0"/>
          </a:p>
        </p:txBody>
      </p:sp>
      <p:sp>
        <p:nvSpPr>
          <p:cNvPr id="5" name="Text Placeholder 4"/>
          <p:cNvSpPr>
            <a:spLocks noGrp="1"/>
          </p:cNvSpPr>
          <p:nvPr>
            <p:ph type="body" sz="quarter" idx="12"/>
          </p:nvPr>
        </p:nvSpPr>
        <p:spPr>
          <a:xfrm>
            <a:off x="257174" y="5412719"/>
            <a:ext cx="8623607" cy="988081"/>
          </a:xfrm>
        </p:spPr>
        <p:txBody>
          <a:bodyPr/>
          <a:lstStyle/>
          <a:p>
            <a:r>
              <a:rPr lang="en-US" sz="1100" dirty="0"/>
              <a:t>Understand the immediate benefits of a CLM process – even a basic CLM implementation can provide significant cost savings to the organization; reduce time spent on creating, negotiating, and renewing contracts; and help identify and mitigate risks within your vendor contracts.</a:t>
            </a:r>
          </a:p>
          <a:p>
            <a:r>
              <a:rPr lang="en-US" sz="1100" dirty="0"/>
              <a:t>Budgets don’t always need to be a barrier to a standard CLM process. However, a robust CLM system can provide significant savings to the organization.</a:t>
            </a:r>
            <a:endParaRPr lang="en-CA" sz="1100" dirty="0"/>
          </a:p>
          <a:p>
            <a:endParaRPr lang="en-US" dirty="0"/>
          </a:p>
        </p:txBody>
      </p:sp>
    </p:spTree>
    <p:extLst>
      <p:ext uri="{BB962C8B-B14F-4D97-AF65-F5344CB8AC3E}">
        <p14:creationId xmlns:p14="http://schemas.microsoft.com/office/powerpoint/2010/main" val="61988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What you can gain from this blueprint</a:t>
            </a:r>
          </a:p>
        </p:txBody>
      </p:sp>
      <p:sp>
        <p:nvSpPr>
          <p:cNvPr id="12" name="Rectangle 11"/>
          <p:cNvSpPr/>
          <p:nvPr/>
        </p:nvSpPr>
        <p:spPr>
          <a:xfrm>
            <a:off x="371471" y="5520134"/>
            <a:ext cx="8394129" cy="276999"/>
          </a:xfrm>
          <a:prstGeom prst="rect">
            <a:avLst/>
          </a:prstGeom>
        </p:spPr>
        <p:txBody>
          <a:bodyPr wrap="square">
            <a:spAutoFit/>
          </a:bodyPr>
          <a:lstStyle/>
          <a:p>
            <a:endParaRPr lang="en-CA" sz="1200" dirty="0"/>
          </a:p>
        </p:txBody>
      </p:sp>
      <p:sp>
        <p:nvSpPr>
          <p:cNvPr id="13" name="Rectangle 23"/>
          <p:cNvSpPr/>
          <p:nvPr/>
        </p:nvSpPr>
        <p:spPr>
          <a:xfrm>
            <a:off x="345948" y="1264266"/>
            <a:ext cx="2656689" cy="487210"/>
          </a:xfrm>
          <a:prstGeom prst="rect">
            <a:avLst/>
          </a:prstGeom>
          <a:solidFill>
            <a:schemeClr val="accent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Why Create a CLM</a:t>
            </a:r>
            <a:endParaRPr lang="en-CA" sz="1600" dirty="0"/>
          </a:p>
        </p:txBody>
      </p:sp>
      <p:sp>
        <p:nvSpPr>
          <p:cNvPr id="15" name="Rectangle 23"/>
          <p:cNvSpPr/>
          <p:nvPr/>
        </p:nvSpPr>
        <p:spPr>
          <a:xfrm>
            <a:off x="3181085" y="1264266"/>
            <a:ext cx="2656800" cy="487210"/>
          </a:xfrm>
          <a:prstGeom prst="rect">
            <a:avLst/>
          </a:prstGeom>
          <a:solidFill>
            <a:schemeClr val="accent3"/>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Knowledge Gained</a:t>
            </a:r>
            <a:endParaRPr lang="en-CA" sz="1600" dirty="0"/>
          </a:p>
        </p:txBody>
      </p:sp>
      <p:sp>
        <p:nvSpPr>
          <p:cNvPr id="16" name="Rectangle 22"/>
          <p:cNvSpPr/>
          <p:nvPr/>
        </p:nvSpPr>
        <p:spPr>
          <a:xfrm>
            <a:off x="3181083" y="1751474"/>
            <a:ext cx="2656691" cy="3755007"/>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fontAlgn="base">
              <a:spcBef>
                <a:spcPts val="1200"/>
              </a:spcBef>
              <a:spcAft>
                <a:spcPct val="0"/>
              </a:spcAft>
              <a:buClr>
                <a:srgbClr val="333333"/>
              </a:buClr>
              <a:buSzPct val="120000"/>
              <a:buFont typeface="Arial" panose="020B0604020202020204" pitchFamily="34" charset="0"/>
              <a:buChar char="•"/>
              <a:defRPr/>
            </a:pPr>
            <a:r>
              <a:rPr lang="en-US" sz="1200" dirty="0">
                <a:solidFill>
                  <a:srgbClr val="333333"/>
                </a:solidFill>
              </a:rPr>
              <a:t>Understanding of the value and importance of a CLM</a:t>
            </a:r>
          </a:p>
          <a:p>
            <a:pPr marL="171450" indent="-171450" fontAlgn="base">
              <a:spcBef>
                <a:spcPts val="1200"/>
              </a:spcBef>
              <a:spcAft>
                <a:spcPct val="0"/>
              </a:spcAft>
              <a:buClr>
                <a:srgbClr val="333333"/>
              </a:buClr>
              <a:buSzPct val="120000"/>
              <a:buFont typeface="Arial" panose="020B0604020202020204" pitchFamily="34" charset="0"/>
              <a:buChar char="•"/>
              <a:defRPr/>
            </a:pPr>
            <a:r>
              <a:rPr lang="en-US" sz="1200" dirty="0">
                <a:solidFill>
                  <a:srgbClr val="333333"/>
                </a:solidFill>
              </a:rPr>
              <a:t>How CLM can impact many departments within the organization</a:t>
            </a:r>
          </a:p>
          <a:p>
            <a:pPr marL="171450" indent="-171450" fontAlgn="base">
              <a:spcBef>
                <a:spcPts val="1200"/>
              </a:spcBef>
              <a:spcAft>
                <a:spcPct val="0"/>
              </a:spcAft>
              <a:buClr>
                <a:srgbClr val="333333"/>
              </a:buClr>
              <a:buSzPct val="120000"/>
              <a:buFont typeface="Arial" panose="020B0604020202020204" pitchFamily="34" charset="0"/>
              <a:buChar char="•"/>
              <a:defRPr/>
            </a:pPr>
            <a:r>
              <a:rPr lang="en-US" sz="1200" dirty="0">
                <a:solidFill>
                  <a:srgbClr val="333333"/>
                </a:solidFill>
              </a:rPr>
              <a:t>Who should be involved in the CLM steps and processes</a:t>
            </a:r>
          </a:p>
          <a:p>
            <a:pPr marL="171450" indent="-171450" fontAlgn="base">
              <a:spcBef>
                <a:spcPts val="1200"/>
              </a:spcBef>
              <a:spcAft>
                <a:spcPct val="0"/>
              </a:spcAft>
              <a:buClr>
                <a:srgbClr val="333333"/>
              </a:buClr>
              <a:buSzPct val="120000"/>
              <a:buFont typeface="Arial" panose="020B0604020202020204" pitchFamily="34" charset="0"/>
              <a:buChar char="•"/>
              <a:defRPr/>
            </a:pPr>
            <a:r>
              <a:rPr lang="en-US" sz="1200" dirty="0">
                <a:solidFill>
                  <a:srgbClr val="333333"/>
                </a:solidFill>
              </a:rPr>
              <a:t>Why a CLM is important to your organization</a:t>
            </a:r>
          </a:p>
          <a:p>
            <a:pPr marL="171450" indent="-171450" fontAlgn="base">
              <a:spcBef>
                <a:spcPts val="1200"/>
              </a:spcBef>
              <a:spcAft>
                <a:spcPct val="0"/>
              </a:spcAft>
              <a:buClr>
                <a:srgbClr val="333333"/>
              </a:buClr>
              <a:buSzPct val="120000"/>
              <a:buFont typeface="Arial" panose="020B0604020202020204" pitchFamily="34" charset="0"/>
              <a:buChar char="•"/>
              <a:defRPr/>
            </a:pPr>
            <a:r>
              <a:rPr lang="en-US" sz="1200" dirty="0">
                <a:solidFill>
                  <a:srgbClr val="333333"/>
                </a:solidFill>
              </a:rPr>
              <a:t>How to save time and money by maximizing IT vendor contracts</a:t>
            </a:r>
          </a:p>
          <a:p>
            <a:pPr marL="171450" indent="-171450" fontAlgn="base">
              <a:spcBef>
                <a:spcPts val="1200"/>
              </a:spcBef>
              <a:spcAft>
                <a:spcPct val="0"/>
              </a:spcAft>
              <a:buClr>
                <a:srgbClr val="333333"/>
              </a:buClr>
              <a:buSzPct val="120000"/>
              <a:buFont typeface="Arial" panose="020B0604020202020204" pitchFamily="34" charset="0"/>
              <a:buChar char="•"/>
              <a:defRPr/>
            </a:pPr>
            <a:r>
              <a:rPr lang="en-US" sz="1200" dirty="0">
                <a:solidFill>
                  <a:srgbClr val="333333"/>
                </a:solidFill>
              </a:rPr>
              <a:t>How basic CLM policies and procedures can be implemented without costly software expenditure</a:t>
            </a:r>
          </a:p>
          <a:p>
            <a:pPr marL="171450" indent="-171450" fontAlgn="base">
              <a:spcBef>
                <a:spcPts val="1200"/>
              </a:spcBef>
              <a:spcAft>
                <a:spcPct val="0"/>
              </a:spcAft>
              <a:buClr>
                <a:srgbClr val="333333"/>
              </a:buClr>
              <a:buSzPct val="120000"/>
              <a:buFont typeface="Wingdings" panose="05000000000000000000" pitchFamily="2" charset="2"/>
              <a:buChar char="ü"/>
              <a:defRPr/>
            </a:pPr>
            <a:endParaRPr lang="en-CA" sz="1200" dirty="0">
              <a:solidFill>
                <a:srgbClr val="333333"/>
              </a:solidFill>
            </a:endParaRPr>
          </a:p>
        </p:txBody>
      </p:sp>
      <p:sp>
        <p:nvSpPr>
          <p:cNvPr id="17" name="Rectangle 23"/>
          <p:cNvSpPr/>
          <p:nvPr/>
        </p:nvSpPr>
        <p:spPr>
          <a:xfrm>
            <a:off x="6035411" y="1264266"/>
            <a:ext cx="2656689" cy="487210"/>
          </a:xfrm>
          <a:prstGeom prst="rect">
            <a:avLst/>
          </a:prstGeom>
          <a:solidFill>
            <a:schemeClr val="bg1">
              <a:lumMod val="50000"/>
            </a:schemeClr>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The Outcome</a:t>
            </a:r>
            <a:endParaRPr lang="en-CA" sz="1600" dirty="0"/>
          </a:p>
        </p:txBody>
      </p:sp>
      <p:sp>
        <p:nvSpPr>
          <p:cNvPr id="3" name="Rectangle 22">
            <a:extLst>
              <a:ext uri="{FF2B5EF4-FFF2-40B4-BE49-F238E27FC236}">
                <a16:creationId xmlns:a16="http://schemas.microsoft.com/office/drawing/2014/main" id="{CF8A6729-AC4E-4645-9F77-54EA1C826920}"/>
              </a:ext>
            </a:extLst>
          </p:cNvPr>
          <p:cNvSpPr/>
          <p:nvPr/>
        </p:nvSpPr>
        <p:spPr>
          <a:xfrm>
            <a:off x="6035409" y="1751473"/>
            <a:ext cx="2656691" cy="3755007"/>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fontAlgn="base">
              <a:spcBef>
                <a:spcPts val="1200"/>
              </a:spcBef>
              <a:spcAft>
                <a:spcPct val="0"/>
              </a:spcAft>
              <a:buClr>
                <a:srgbClr val="333333"/>
              </a:buClr>
              <a:buSzPct val="120000"/>
              <a:buFont typeface="Arial" pitchFamily="34" charset="0"/>
              <a:buChar char="•"/>
              <a:defRPr/>
            </a:pPr>
            <a:r>
              <a:rPr lang="en-US" sz="1200" dirty="0">
                <a:solidFill>
                  <a:srgbClr val="333333"/>
                </a:solidFill>
                <a:cs typeface="Arial"/>
              </a:rPr>
              <a:t>A foundation for a CLM with best-practice processes</a:t>
            </a:r>
          </a:p>
          <a:p>
            <a:pPr marL="171450" indent="-171450" fontAlgn="base">
              <a:spcBef>
                <a:spcPts val="1200"/>
              </a:spcBef>
              <a:spcAft>
                <a:spcPct val="0"/>
              </a:spcAft>
              <a:buClr>
                <a:srgbClr val="333333"/>
              </a:buClr>
              <a:buSzPct val="120000"/>
              <a:buFont typeface="Arial" pitchFamily="34" charset="0"/>
              <a:buChar char="•"/>
              <a:defRPr/>
            </a:pPr>
            <a:r>
              <a:rPr lang="en-US" sz="1200" dirty="0">
                <a:solidFill>
                  <a:srgbClr val="333333"/>
                </a:solidFill>
                <a:cs typeface="Arial"/>
              </a:rPr>
              <a:t>Reduced exposure to potential risks within vendor contracts</a:t>
            </a:r>
          </a:p>
          <a:p>
            <a:pPr marL="171450" indent="-171450" fontAlgn="base">
              <a:spcBef>
                <a:spcPts val="1200"/>
              </a:spcBef>
              <a:spcAft>
                <a:spcPct val="0"/>
              </a:spcAft>
              <a:buClr>
                <a:srgbClr val="333333"/>
              </a:buClr>
              <a:buSzPct val="120000"/>
              <a:buFont typeface="Arial" pitchFamily="34" charset="0"/>
              <a:buChar char="•"/>
              <a:defRPr/>
            </a:pPr>
            <a:r>
              <a:rPr lang="en-US" sz="1200" dirty="0">
                <a:solidFill>
                  <a:srgbClr val="333333"/>
                </a:solidFill>
                <a:cs typeface="Arial"/>
              </a:rPr>
              <a:t>Maximized savings with primary vendors</a:t>
            </a:r>
          </a:p>
          <a:p>
            <a:pPr marL="171450" indent="-171450" fontAlgn="base">
              <a:spcBef>
                <a:spcPts val="1200"/>
              </a:spcBef>
              <a:spcAft>
                <a:spcPct val="0"/>
              </a:spcAft>
              <a:buClr>
                <a:srgbClr val="333333"/>
              </a:buClr>
              <a:buSzPct val="120000"/>
              <a:buFont typeface="Arial" pitchFamily="34" charset="0"/>
              <a:buChar char="•"/>
              <a:defRPr/>
            </a:pPr>
            <a:r>
              <a:rPr lang="en-US" sz="1200" dirty="0">
                <a:solidFill>
                  <a:srgbClr val="333333"/>
                </a:solidFill>
                <a:cs typeface="Arial"/>
              </a:rPr>
              <a:t>Vendor compliance and corporate governance</a:t>
            </a:r>
          </a:p>
          <a:p>
            <a:pPr marL="171450" indent="-171450" fontAlgn="base">
              <a:spcBef>
                <a:spcPts val="1200"/>
              </a:spcBef>
              <a:spcAft>
                <a:spcPct val="0"/>
              </a:spcAft>
              <a:buClr>
                <a:srgbClr val="333333"/>
              </a:buClr>
              <a:buSzPct val="120000"/>
              <a:buFont typeface="Arial" pitchFamily="34" charset="0"/>
              <a:buChar char="•"/>
              <a:defRPr/>
            </a:pPr>
            <a:r>
              <a:rPr lang="en-US" sz="1200" dirty="0">
                <a:solidFill>
                  <a:srgbClr val="333333"/>
                </a:solidFill>
                <a:cs typeface="Arial"/>
              </a:rPr>
              <a:t>Collaboration, transparency, and integration with business units</a:t>
            </a:r>
          </a:p>
          <a:p>
            <a:pPr marL="171450" indent="-171450" fontAlgn="base">
              <a:spcBef>
                <a:spcPts val="1200"/>
              </a:spcBef>
              <a:spcAft>
                <a:spcPct val="0"/>
              </a:spcAft>
              <a:buClr>
                <a:srgbClr val="333333"/>
              </a:buClr>
              <a:buSzPct val="120000"/>
              <a:buFont typeface="Arial" pitchFamily="34" charset="0"/>
              <a:buChar char="•"/>
              <a:defRPr/>
            </a:pPr>
            <a:endParaRPr lang="en-CA" sz="1200" dirty="0">
              <a:solidFill>
                <a:srgbClr val="333333"/>
              </a:solidFill>
              <a:cs typeface="Arial"/>
            </a:endParaRPr>
          </a:p>
        </p:txBody>
      </p:sp>
      <p:sp>
        <p:nvSpPr>
          <p:cNvPr id="9" name="Rectangle 22">
            <a:extLst>
              <a:ext uri="{FF2B5EF4-FFF2-40B4-BE49-F238E27FC236}">
                <a16:creationId xmlns:a16="http://schemas.microsoft.com/office/drawing/2014/main" id="{677AA648-0562-4E7D-B43B-F6C33A04F6BE}"/>
              </a:ext>
            </a:extLst>
          </p:cNvPr>
          <p:cNvSpPr/>
          <p:nvPr/>
        </p:nvSpPr>
        <p:spPr>
          <a:xfrm>
            <a:off x="345948" y="1753096"/>
            <a:ext cx="2656691" cy="3753386"/>
          </a:xfrm>
          <a:prstGeom prst="rect">
            <a:avLst/>
          </a:prstGeom>
          <a:solidFill>
            <a:schemeClr val="bg1"/>
          </a:solidFill>
          <a:ln w="12700">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fontAlgn="base">
              <a:spcBef>
                <a:spcPts val="1200"/>
              </a:spcBef>
              <a:spcAft>
                <a:spcPct val="0"/>
              </a:spcAft>
              <a:buClr>
                <a:srgbClr val="333333"/>
              </a:buClr>
              <a:buSzPct val="120000"/>
              <a:buFont typeface="Arial" pitchFamily="34" charset="0"/>
              <a:buChar char="•"/>
              <a:defRPr/>
            </a:pPr>
            <a:r>
              <a:rPr lang="en-US" sz="1200" dirty="0">
                <a:solidFill>
                  <a:srgbClr val="333333"/>
                </a:solidFill>
                <a:cs typeface="Arial"/>
              </a:rPr>
              <a:t>Improved contract organization </a:t>
            </a:r>
          </a:p>
          <a:p>
            <a:pPr marL="171450" indent="-171450" fontAlgn="base">
              <a:spcBef>
                <a:spcPts val="1200"/>
              </a:spcBef>
              <a:spcAft>
                <a:spcPct val="0"/>
              </a:spcAft>
              <a:buClr>
                <a:srgbClr val="333333"/>
              </a:buClr>
              <a:buSzPct val="120000"/>
              <a:buFont typeface="Arial" pitchFamily="34" charset="0"/>
              <a:buChar char="•"/>
              <a:defRPr/>
            </a:pPr>
            <a:r>
              <a:rPr lang="en-US" sz="1200" dirty="0">
                <a:solidFill>
                  <a:srgbClr val="333333"/>
                </a:solidFill>
                <a:cs typeface="Arial"/>
              </a:rPr>
              <a:t>Centralized and manageable storage/archives</a:t>
            </a:r>
          </a:p>
          <a:p>
            <a:pPr marL="171450" indent="-171450" fontAlgn="base">
              <a:spcBef>
                <a:spcPts val="1200"/>
              </a:spcBef>
              <a:spcAft>
                <a:spcPct val="0"/>
              </a:spcAft>
              <a:buClr>
                <a:srgbClr val="333333"/>
              </a:buClr>
              <a:buSzPct val="120000"/>
              <a:buFont typeface="Arial" pitchFamily="34" charset="0"/>
              <a:buChar char="•"/>
              <a:defRPr/>
            </a:pPr>
            <a:r>
              <a:rPr lang="en-US" sz="1200" dirty="0">
                <a:solidFill>
                  <a:srgbClr val="333333"/>
                </a:solidFill>
                <a:cs typeface="Arial"/>
              </a:rPr>
              <a:t>Improved vendor compliance</a:t>
            </a:r>
          </a:p>
          <a:p>
            <a:pPr marL="171450" indent="-171450" fontAlgn="base">
              <a:spcBef>
                <a:spcPts val="1200"/>
              </a:spcBef>
              <a:spcAft>
                <a:spcPct val="0"/>
              </a:spcAft>
              <a:buClr>
                <a:srgbClr val="333333"/>
              </a:buClr>
              <a:buSzPct val="120000"/>
              <a:buFont typeface="Arial" pitchFamily="34" charset="0"/>
              <a:buChar char="•"/>
              <a:defRPr/>
            </a:pPr>
            <a:r>
              <a:rPr lang="en-US" sz="1200" dirty="0">
                <a:solidFill>
                  <a:srgbClr val="333333"/>
                </a:solidFill>
                <a:cs typeface="Arial"/>
              </a:rPr>
              <a:t>Risk mitigation</a:t>
            </a:r>
          </a:p>
          <a:p>
            <a:pPr marL="171450" indent="-171450" fontAlgn="base">
              <a:spcBef>
                <a:spcPts val="1200"/>
              </a:spcBef>
              <a:spcAft>
                <a:spcPct val="0"/>
              </a:spcAft>
              <a:buClr>
                <a:srgbClr val="333333"/>
              </a:buClr>
              <a:buSzPct val="120000"/>
              <a:buFont typeface="Arial" pitchFamily="34" charset="0"/>
              <a:buChar char="•"/>
              <a:defRPr/>
            </a:pPr>
            <a:r>
              <a:rPr lang="en-US" sz="1200" dirty="0">
                <a:solidFill>
                  <a:srgbClr val="333333"/>
                </a:solidFill>
                <a:cs typeface="Arial"/>
              </a:rPr>
              <a:t>Reduced potential loss of revenue</a:t>
            </a:r>
          </a:p>
          <a:p>
            <a:pPr marL="171450" indent="-171450" fontAlgn="base">
              <a:spcBef>
                <a:spcPts val="1200"/>
              </a:spcBef>
              <a:spcAft>
                <a:spcPct val="0"/>
              </a:spcAft>
              <a:buClr>
                <a:srgbClr val="333333"/>
              </a:buClr>
              <a:buSzPct val="120000"/>
              <a:buFont typeface="Arial" pitchFamily="34" charset="0"/>
              <a:buChar char="•"/>
              <a:defRPr/>
            </a:pPr>
            <a:endParaRPr lang="en-CA" sz="1200" dirty="0">
              <a:solidFill>
                <a:srgbClr val="333333"/>
              </a:solidFill>
              <a:cs typeface="Arial"/>
            </a:endParaRPr>
          </a:p>
          <a:p>
            <a:pPr marL="171450" lvl="0" indent="-171450" fontAlgn="base">
              <a:spcBef>
                <a:spcPts val="1200"/>
              </a:spcBef>
              <a:spcAft>
                <a:spcPct val="0"/>
              </a:spcAft>
              <a:buClr>
                <a:srgbClr val="333333"/>
              </a:buClr>
              <a:buSzPct val="120000"/>
              <a:buFont typeface="Arial" pitchFamily="34" charset="0"/>
              <a:buChar char="•"/>
              <a:defRPr/>
            </a:pPr>
            <a:endParaRPr lang="en-CA" sz="1200" dirty="0">
              <a:solidFill>
                <a:srgbClr val="333333"/>
              </a:solidFill>
              <a:cs typeface="Arial"/>
            </a:endParaRPr>
          </a:p>
        </p:txBody>
      </p:sp>
    </p:spTree>
    <p:extLst>
      <p:ext uri="{BB962C8B-B14F-4D97-AF65-F5344CB8AC3E}">
        <p14:creationId xmlns:p14="http://schemas.microsoft.com/office/powerpoint/2010/main" val="75164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p:nvPr/>
        </p:nvSpPr>
        <p:spPr>
          <a:xfrm>
            <a:off x="-1" y="1884974"/>
            <a:ext cx="5149971"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4" name="TextBox 3"/>
          <p:cNvSpPr txBox="1"/>
          <p:nvPr/>
        </p:nvSpPr>
        <p:spPr>
          <a:xfrm>
            <a:off x="227373" y="2016272"/>
            <a:ext cx="4922597" cy="4308872"/>
          </a:xfrm>
          <a:prstGeom prst="rect">
            <a:avLst/>
          </a:prstGeom>
        </p:spPr>
        <p:txBody>
          <a:bodyPr wrap="square" rtlCol="0">
            <a:spAutoFit/>
          </a:bodyPr>
          <a:lstStyle/>
          <a:p>
            <a:pPr>
              <a:spcAft>
                <a:spcPts val="600"/>
              </a:spcAft>
            </a:pPr>
            <a:r>
              <a:rPr lang="en-US" sz="1400" b="1" dirty="0">
                <a:solidFill>
                  <a:schemeClr val="bg1"/>
                </a:solidFill>
              </a:rPr>
              <a:t>FIS Global </a:t>
            </a:r>
            <a:endParaRPr lang="en-CA" sz="1400" b="1" dirty="0">
              <a:solidFill>
                <a:schemeClr val="bg1"/>
              </a:solidFill>
            </a:endParaRPr>
          </a:p>
          <a:p>
            <a:pPr>
              <a:spcAft>
                <a:spcPts val="600"/>
              </a:spcAft>
            </a:pPr>
            <a:r>
              <a:rPr lang="en-CA" sz="1200" b="1" dirty="0">
                <a:solidFill>
                  <a:schemeClr val="bg1"/>
                </a:solidFill>
              </a:rPr>
              <a:t>The Challenge</a:t>
            </a:r>
          </a:p>
          <a:p>
            <a:r>
              <a:rPr lang="en-US" sz="1200" dirty="0">
                <a:solidFill>
                  <a:schemeClr val="bg1"/>
                </a:solidFill>
              </a:rPr>
              <a:t>FIS’ business groups were isolated across the organization and used </a:t>
            </a:r>
            <a:r>
              <a:rPr lang="en-CA" sz="1200" dirty="0">
                <a:solidFill>
                  <a:schemeClr val="bg1"/>
                </a:solidFill>
              </a:rPr>
              <a:t>different agreements, making </a:t>
            </a:r>
            <a:r>
              <a:rPr lang="en-US" sz="1200" dirty="0">
                <a:solidFill>
                  <a:schemeClr val="bg1"/>
                </a:solidFill>
              </a:rPr>
              <a:t>contract creation a long, difficult,</a:t>
            </a:r>
            <a:r>
              <a:rPr lang="en-CA" sz="1200" dirty="0">
                <a:solidFill>
                  <a:schemeClr val="bg1"/>
                </a:solidFill>
              </a:rPr>
              <a:t>and manual process.</a:t>
            </a:r>
          </a:p>
          <a:p>
            <a:pPr marL="171450" indent="-171450">
              <a:buFont typeface="Arial" panose="020B0604020202020204" pitchFamily="34" charset="0"/>
              <a:buChar char="•"/>
            </a:pPr>
            <a:r>
              <a:rPr lang="en-US" sz="1200" dirty="0">
                <a:solidFill>
                  <a:schemeClr val="bg1"/>
                </a:solidFill>
              </a:rPr>
              <a:t>Customers frustrated by slow and </a:t>
            </a:r>
            <a:r>
              <a:rPr lang="en-CA" sz="1200" dirty="0">
                <a:solidFill>
                  <a:schemeClr val="bg1"/>
                </a:solidFill>
              </a:rPr>
              <a:t>complicated contracting process</a:t>
            </a:r>
          </a:p>
          <a:p>
            <a:pPr marL="171450" indent="-171450">
              <a:buFont typeface="Arial" panose="020B0604020202020204" pitchFamily="34" charset="0"/>
              <a:buChar char="•"/>
            </a:pPr>
            <a:r>
              <a:rPr lang="en-CA" sz="1200" dirty="0">
                <a:solidFill>
                  <a:schemeClr val="bg1"/>
                </a:solidFill>
              </a:rPr>
              <a:t>Manual contract creation and approval processes</a:t>
            </a:r>
          </a:p>
          <a:p>
            <a:pPr marL="171450" indent="-171450">
              <a:buFont typeface="Arial" panose="020B0604020202020204" pitchFamily="34" charset="0"/>
              <a:buChar char="•"/>
            </a:pPr>
            <a:r>
              <a:rPr lang="en-CA" sz="1200" dirty="0">
                <a:solidFill>
                  <a:schemeClr val="bg1"/>
                </a:solidFill>
              </a:rPr>
              <a:t>Sensitive contract data that lacked secure storage</a:t>
            </a:r>
          </a:p>
          <a:p>
            <a:pPr marL="171450" indent="-171450">
              <a:buFont typeface="Arial" panose="020B0604020202020204" pitchFamily="34" charset="0"/>
              <a:buChar char="•"/>
            </a:pPr>
            <a:r>
              <a:rPr lang="en-CA" sz="1200" dirty="0">
                <a:solidFill>
                  <a:schemeClr val="bg1"/>
                </a:solidFill>
              </a:rPr>
              <a:t>Multiple agreements managed across divisions</a:t>
            </a:r>
          </a:p>
          <a:p>
            <a:pPr marL="171450" indent="-171450">
              <a:buFont typeface="Arial" panose="020B0604020202020204" pitchFamily="34" charset="0"/>
              <a:buChar char="•"/>
            </a:pPr>
            <a:r>
              <a:rPr lang="en-US" sz="1200" dirty="0">
                <a:solidFill>
                  <a:schemeClr val="bg1"/>
                </a:solidFill>
              </a:rPr>
              <a:t>Lack of central repository for </a:t>
            </a:r>
            <a:r>
              <a:rPr lang="en-CA" sz="1200" dirty="0">
                <a:solidFill>
                  <a:schemeClr val="bg1"/>
                </a:solidFill>
              </a:rPr>
              <a:t>past contracts</a:t>
            </a:r>
          </a:p>
          <a:p>
            <a:pPr marL="171450" indent="-171450">
              <a:buFont typeface="Arial" panose="020B0604020202020204" pitchFamily="34" charset="0"/>
              <a:buChar char="•"/>
            </a:pPr>
            <a:r>
              <a:rPr lang="en-CA" sz="1200" dirty="0">
                <a:solidFill>
                  <a:schemeClr val="bg1"/>
                </a:solidFill>
              </a:rPr>
              <a:t>Inconsistent and inaccessible</a:t>
            </a:r>
          </a:p>
          <a:p>
            <a:pPr>
              <a:spcBef>
                <a:spcPts val="600"/>
              </a:spcBef>
              <a:spcAft>
                <a:spcPts val="600"/>
              </a:spcAft>
            </a:pPr>
            <a:r>
              <a:rPr lang="en-CA" sz="1200" b="1" dirty="0">
                <a:solidFill>
                  <a:schemeClr val="bg1"/>
                </a:solidFill>
              </a:rPr>
              <a:t>The Solution: </a:t>
            </a:r>
            <a:r>
              <a:rPr lang="en-CA" sz="1200" dirty="0">
                <a:solidFill>
                  <a:schemeClr val="bg1"/>
                </a:solidFill>
              </a:rPr>
              <a:t>Automating and Streamlining the Contract Management Process</a:t>
            </a:r>
          </a:p>
          <a:p>
            <a:r>
              <a:rPr lang="en-US" sz="1200" dirty="0">
                <a:solidFill>
                  <a:schemeClr val="bg1"/>
                </a:solidFill>
              </a:rPr>
              <a:t>A robust CLM system solved FIS’ various contract </a:t>
            </a:r>
            <a:r>
              <a:rPr lang="en-CA" sz="1200" dirty="0">
                <a:solidFill>
                  <a:schemeClr val="bg1"/>
                </a:solidFill>
              </a:rPr>
              <a:t>management needs while also </a:t>
            </a:r>
            <a:r>
              <a:rPr lang="en-US" sz="1200" dirty="0">
                <a:solidFill>
                  <a:schemeClr val="bg1"/>
                </a:solidFill>
              </a:rPr>
              <a:t>providing a solution that could expand into full quote-to cash in the future.</a:t>
            </a:r>
          </a:p>
          <a:p>
            <a:endParaRPr lang="en-US" sz="1200" dirty="0">
              <a:solidFill>
                <a:schemeClr val="bg1"/>
              </a:solidFill>
            </a:endParaRPr>
          </a:p>
          <a:p>
            <a:pPr marL="171450" indent="-171450">
              <a:buFont typeface="Arial" panose="020B0604020202020204" pitchFamily="34" charset="0"/>
              <a:buChar char="•"/>
            </a:pPr>
            <a:r>
              <a:rPr lang="en-CA" sz="1200" dirty="0">
                <a:solidFill>
                  <a:schemeClr val="bg1"/>
                </a:solidFill>
              </a:rPr>
              <a:t>Contract lifecycle management (CLM)</a:t>
            </a:r>
          </a:p>
          <a:p>
            <a:pPr marL="171450" indent="-171450">
              <a:buFont typeface="Arial" panose="020B0604020202020204" pitchFamily="34" charset="0"/>
              <a:buChar char="•"/>
            </a:pPr>
            <a:r>
              <a:rPr lang="en-CA" sz="1200" dirty="0">
                <a:solidFill>
                  <a:schemeClr val="bg1"/>
                </a:solidFill>
              </a:rPr>
              <a:t>Intelligent workflow approvals (IWA)</a:t>
            </a:r>
          </a:p>
          <a:p>
            <a:pPr marL="171450" indent="-171450">
              <a:buFont typeface="Arial" panose="020B0604020202020204" pitchFamily="34" charset="0"/>
              <a:buChar char="•"/>
            </a:pPr>
            <a:r>
              <a:rPr lang="en-CA" sz="1200" dirty="0">
                <a:solidFill>
                  <a:schemeClr val="bg1"/>
                </a:solidFill>
              </a:rPr>
              <a:t>X-Author for Excel</a:t>
            </a:r>
            <a:endParaRPr lang="en-CA" sz="1200" b="1" dirty="0">
              <a:solidFill>
                <a:schemeClr val="bg1"/>
              </a:solidFill>
            </a:endParaRPr>
          </a:p>
          <a:p>
            <a:pPr>
              <a:spcAft>
                <a:spcPts val="600"/>
              </a:spcAft>
            </a:pPr>
            <a:r>
              <a:rPr lang="en-CA" sz="1200" dirty="0">
                <a:solidFill>
                  <a:schemeClr val="bg1"/>
                </a:solidFill>
              </a:rPr>
              <a:t> </a:t>
            </a:r>
          </a:p>
        </p:txBody>
      </p:sp>
      <p:sp>
        <p:nvSpPr>
          <p:cNvPr id="5" name="TextBox 4"/>
          <p:cNvSpPr txBox="1"/>
          <p:nvPr/>
        </p:nvSpPr>
        <p:spPr>
          <a:xfrm>
            <a:off x="5149970" y="2060775"/>
            <a:ext cx="3968018" cy="369332"/>
          </a:xfrm>
          <a:prstGeom prst="rect">
            <a:avLst/>
          </a:prstGeom>
        </p:spPr>
        <p:txBody>
          <a:bodyPr wrap="square" rtlCol="0">
            <a:spAutoFit/>
          </a:bodyPr>
          <a:lstStyle/>
          <a:p>
            <a:pPr algn="ctr"/>
            <a:r>
              <a:rPr lang="en-CA" b="1" dirty="0"/>
              <a:t>Customer Results</a:t>
            </a:r>
          </a:p>
        </p:txBody>
      </p:sp>
      <p:sp>
        <p:nvSpPr>
          <p:cNvPr id="7" name="Rectangle 6"/>
          <p:cNvSpPr/>
          <p:nvPr/>
        </p:nvSpPr>
        <p:spPr>
          <a:xfrm>
            <a:off x="5796749" y="2476155"/>
            <a:ext cx="2822149" cy="457156"/>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a:solidFill>
                  <a:schemeClr val="bg1"/>
                </a:solidFill>
              </a:rPr>
              <a:t>75% cycle time reduction</a:t>
            </a:r>
          </a:p>
        </p:txBody>
      </p:sp>
      <p:sp>
        <p:nvSpPr>
          <p:cNvPr id="8" name="Rectangle 7"/>
          <p:cNvSpPr/>
          <p:nvPr/>
        </p:nvSpPr>
        <p:spPr>
          <a:xfrm>
            <a:off x="5796749" y="3025403"/>
            <a:ext cx="2822149" cy="457156"/>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$1M saved in admin costs per year</a:t>
            </a:r>
            <a:endParaRPr lang="en-CA" sz="1400" b="1" dirty="0">
              <a:solidFill>
                <a:schemeClr val="bg1"/>
              </a:solidFill>
            </a:endParaRPr>
          </a:p>
        </p:txBody>
      </p:sp>
      <p:sp>
        <p:nvSpPr>
          <p:cNvPr id="9" name="Rectangle 8"/>
          <p:cNvSpPr/>
          <p:nvPr/>
        </p:nvSpPr>
        <p:spPr>
          <a:xfrm>
            <a:off x="5796749" y="3574653"/>
            <a:ext cx="2822149" cy="457156"/>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bg1"/>
                </a:solidFill>
              </a:rPr>
              <a:t>49% increase in sales proposal volume</a:t>
            </a:r>
            <a:endParaRPr lang="en-CA" sz="1400" b="1" dirty="0">
              <a:solidFill>
                <a:schemeClr val="bg1"/>
              </a:solidFill>
            </a:endParaRPr>
          </a:p>
        </p:txBody>
      </p:sp>
      <p:sp>
        <p:nvSpPr>
          <p:cNvPr id="10" name="Rectangle 9"/>
          <p:cNvSpPr/>
          <p:nvPr/>
        </p:nvSpPr>
        <p:spPr>
          <a:xfrm>
            <a:off x="5796749" y="4123903"/>
            <a:ext cx="2822149" cy="457156"/>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Automation on one standard platform</a:t>
            </a:r>
          </a:p>
          <a:p>
            <a:pPr algn="ctr"/>
            <a:r>
              <a:rPr lang="en-CA" sz="1100" dirty="0"/>
              <a:t>and solution</a:t>
            </a:r>
          </a:p>
        </p:txBody>
      </p:sp>
      <p:sp>
        <p:nvSpPr>
          <p:cNvPr id="11" name="Rectangle 10"/>
          <p:cNvSpPr/>
          <p:nvPr/>
        </p:nvSpPr>
        <p:spPr>
          <a:xfrm>
            <a:off x="5796749" y="4673153"/>
            <a:ext cx="2822149" cy="457156"/>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dirty="0"/>
              <a:t>55% stronger compliance management</a:t>
            </a:r>
          </a:p>
        </p:txBody>
      </p:sp>
      <p:grpSp>
        <p:nvGrpSpPr>
          <p:cNvPr id="12" name="Group 11"/>
          <p:cNvGrpSpPr/>
          <p:nvPr/>
        </p:nvGrpSpPr>
        <p:grpSpPr>
          <a:xfrm>
            <a:off x="-1" y="1121277"/>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a:t>CASE STUDY</a:t>
              </a:r>
            </a:p>
          </p:txBody>
        </p:sp>
        <p:sp>
          <p:nvSpPr>
            <p:cNvPr id="14" name="TextBox 13"/>
            <p:cNvSpPr txBox="1"/>
            <p:nvPr/>
          </p:nvSpPr>
          <p:spPr>
            <a:xfrm>
              <a:off x="3260366" y="319835"/>
              <a:ext cx="870437" cy="612155"/>
            </a:xfrm>
            <a:prstGeom prst="rect">
              <a:avLst/>
            </a:prstGeom>
            <a:solidFill>
              <a:schemeClr val="accent1"/>
            </a:solidFill>
          </p:spPr>
          <p:txBody>
            <a:bodyPr wrap="square" rtlCol="0">
              <a:spAutoFit/>
            </a:bodyPr>
            <a:lstStyle/>
            <a:p>
              <a:pPr algn="r">
                <a:lnSpc>
                  <a:spcPct val="150000"/>
                </a:lnSpc>
              </a:pPr>
              <a:r>
                <a:rPr lang="en-CA" sz="1200" b="1" dirty="0">
                  <a:solidFill>
                    <a:schemeClr val="bg1"/>
                  </a:solidFill>
                </a:rPr>
                <a:t>Industry</a:t>
              </a:r>
            </a:p>
            <a:p>
              <a:pPr algn="r">
                <a:lnSpc>
                  <a:spcPct val="150000"/>
                </a:lnSpc>
              </a:pPr>
              <a:r>
                <a:rPr lang="en-CA" sz="1200" b="1" dirty="0">
                  <a:solidFill>
                    <a:schemeClr val="bg1"/>
                  </a:solidFill>
                </a:rPr>
                <a:t>Source</a:t>
              </a: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19835"/>
              <a:ext cx="4891265"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0" i="1" dirty="0"/>
                <a:t>Finance and Banking</a:t>
              </a:r>
              <a:endParaRPr lang="en-CA" b="0" i="1" dirty="0"/>
            </a:p>
            <a:p>
              <a:r>
                <a:rPr lang="en-CA" b="0" i="1" dirty="0"/>
                <a:t>Apttus</a:t>
              </a:r>
              <a:endParaRPr lang="en-CA" sz="800" b="0" i="1" dirty="0"/>
            </a:p>
            <a:p>
              <a:endParaRPr lang="en-CA" sz="800" b="0" i="1" dirty="0"/>
            </a:p>
          </p:txBody>
        </p:sp>
      </p:grpSp>
      <p:sp>
        <p:nvSpPr>
          <p:cNvPr id="23" name="Rectangle 22"/>
          <p:cNvSpPr/>
          <p:nvPr/>
        </p:nvSpPr>
        <p:spPr>
          <a:xfrm>
            <a:off x="5796750" y="5222403"/>
            <a:ext cx="2822148" cy="457156"/>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Easy maintenance for various templates</a:t>
            </a:r>
            <a:endParaRPr lang="en-CA" sz="1100" dirty="0"/>
          </a:p>
        </p:txBody>
      </p:sp>
      <p:sp>
        <p:nvSpPr>
          <p:cNvPr id="24" name="Rectangle 23"/>
          <p:cNvSpPr/>
          <p:nvPr/>
        </p:nvSpPr>
        <p:spPr>
          <a:xfrm>
            <a:off x="5796750" y="5771653"/>
            <a:ext cx="2822148" cy="457156"/>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Ability to quickly absorb new </a:t>
            </a:r>
            <a:r>
              <a:rPr lang="en-CA" sz="1100" dirty="0"/>
              <a:t>contracts and processes via FIS’s ongoing acquisitions</a:t>
            </a:r>
          </a:p>
        </p:txBody>
      </p:sp>
      <p:pic>
        <p:nvPicPr>
          <p:cNvPr id="26" name="Picture 25" descr="A picture containing object, clock, light, drawing&#10;&#10;Description automatically generated">
            <a:extLst>
              <a:ext uri="{FF2B5EF4-FFF2-40B4-BE49-F238E27FC236}">
                <a16:creationId xmlns:a16="http://schemas.microsoft.com/office/drawing/2014/main" id="{5252FFEC-C690-4E14-8ED9-FD770116F7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78155" y="1052284"/>
            <a:ext cx="1630471" cy="724653"/>
          </a:xfrm>
          <a:prstGeom prst="rect">
            <a:avLst/>
          </a:prstGeom>
        </p:spPr>
      </p:pic>
      <p:sp>
        <p:nvSpPr>
          <p:cNvPr id="28" name="Title 27">
            <a:extLst>
              <a:ext uri="{FF2B5EF4-FFF2-40B4-BE49-F238E27FC236}">
                <a16:creationId xmlns:a16="http://schemas.microsoft.com/office/drawing/2014/main" id="{B4A4F804-405F-45E8-832B-F4ABDD2023A9}"/>
              </a:ext>
            </a:extLst>
          </p:cNvPr>
          <p:cNvSpPr>
            <a:spLocks noGrp="1"/>
          </p:cNvSpPr>
          <p:nvPr>
            <p:ph type="title"/>
          </p:nvPr>
        </p:nvSpPr>
        <p:spPr/>
        <p:txBody>
          <a:bodyPr/>
          <a:lstStyle/>
          <a:p>
            <a:r>
              <a:rPr lang="en-CA" dirty="0"/>
              <a:t>Contract management: A case study </a:t>
            </a:r>
          </a:p>
        </p:txBody>
      </p:sp>
    </p:spTree>
    <p:extLst>
      <p:ext uri="{BB962C8B-B14F-4D97-AF65-F5344CB8AC3E}">
        <p14:creationId xmlns:p14="http://schemas.microsoft.com/office/powerpoint/2010/main" val="1389267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Track the impact of CLM with these metrics</a:t>
            </a:r>
          </a:p>
        </p:txBody>
      </p:sp>
      <p:sp>
        <p:nvSpPr>
          <p:cNvPr id="20" name="Rectangle 59"/>
          <p:cNvSpPr/>
          <p:nvPr/>
        </p:nvSpPr>
        <p:spPr>
          <a:xfrm>
            <a:off x="826072" y="4962655"/>
            <a:ext cx="1839872" cy="953359"/>
          </a:xfrm>
          <a:prstGeom prst="rect">
            <a:avLst/>
          </a:prstGeom>
          <a:solidFill>
            <a:srgbClr val="FFFFFF"/>
          </a:solidFill>
          <a:ln w="25400" cap="flat" cmpd="sng" algn="ctr">
            <a:noFill/>
            <a:prstDash val="solid"/>
          </a:ln>
          <a:effectLst/>
        </p:spPr>
        <p:txBody>
          <a:bodyPr lIns="540000" t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US" b="1" kern="0" dirty="0">
                <a:solidFill>
                  <a:schemeClr val="accent3"/>
                </a:solidFill>
                <a:latin typeface="Arial"/>
              </a:rPr>
              <a:t>Pitfalls Avoided</a:t>
            </a:r>
            <a:endParaRPr kumimoji="0" lang="en-US" b="1" i="0" u="none" strike="noStrike" kern="0" cap="none" spc="0" normalizeH="0" baseline="0" noProof="0" dirty="0">
              <a:ln>
                <a:noFill/>
              </a:ln>
              <a:solidFill>
                <a:schemeClr val="accent3"/>
              </a:solidFill>
              <a:effectLst/>
              <a:uLnTx/>
              <a:uFillTx/>
              <a:latin typeface="Arial"/>
            </a:endParaRPr>
          </a:p>
        </p:txBody>
      </p:sp>
      <p:sp>
        <p:nvSpPr>
          <p:cNvPr id="21" name="Oval 2"/>
          <p:cNvSpPr/>
          <p:nvPr/>
        </p:nvSpPr>
        <p:spPr>
          <a:xfrm>
            <a:off x="528403" y="5024960"/>
            <a:ext cx="729387" cy="729387"/>
          </a:xfrm>
          <a:prstGeom prst="ellipse">
            <a:avLst/>
          </a:prstGeom>
          <a:solidFill>
            <a:schemeClr val="accent3"/>
          </a:solidFill>
          <a:ln w="25400" cap="flat" cmpd="sng" algn="ctr">
            <a:noFill/>
            <a:prstDash val="solid"/>
          </a:ln>
          <a:effectLst>
            <a:outerShdw blurRad="12700" dist="12700" dir="2700000" algn="tl" rotWithShape="0">
              <a:prstClr val="black">
                <a:alpha val="15000"/>
              </a:prstClr>
            </a:outerShdw>
          </a:effectLst>
        </p:spPr>
        <p:txBody>
          <a:bodyPr t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pic>
        <p:nvPicPr>
          <p:cNvPr id="22"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096" y="5191653"/>
            <a:ext cx="396000" cy="396000"/>
          </a:xfrm>
          <a:prstGeom prst="rect">
            <a:avLst/>
          </a:prstGeom>
        </p:spPr>
      </p:pic>
      <p:sp>
        <p:nvSpPr>
          <p:cNvPr id="25" name="Rectangle 5"/>
          <p:cNvSpPr/>
          <p:nvPr/>
        </p:nvSpPr>
        <p:spPr>
          <a:xfrm>
            <a:off x="875458" y="1229766"/>
            <a:ext cx="1839873" cy="1739196"/>
          </a:xfrm>
          <a:prstGeom prst="rect">
            <a:avLst/>
          </a:prstGeom>
          <a:solidFill>
            <a:srgbClr val="FFFFFF"/>
          </a:solidFill>
          <a:ln w="25400" cap="flat" cmpd="sng" algn="ctr">
            <a:noFill/>
            <a:prstDash val="solid"/>
          </a:ln>
          <a:effectLst/>
        </p:spPr>
        <p:txBody>
          <a:bodyPr lIns="540000" t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chemeClr val="accent3"/>
                </a:solidFill>
                <a:effectLst/>
                <a:uLnTx/>
                <a:uFillTx/>
                <a:latin typeface="Arial"/>
                <a:ea typeface="+mn-ea"/>
                <a:cs typeface="+mn-cs"/>
              </a:rPr>
              <a:t>Dollars Saved</a:t>
            </a:r>
          </a:p>
        </p:txBody>
      </p:sp>
      <p:sp>
        <p:nvSpPr>
          <p:cNvPr id="26" name="Oval 2"/>
          <p:cNvSpPr/>
          <p:nvPr/>
        </p:nvSpPr>
        <p:spPr>
          <a:xfrm>
            <a:off x="528402" y="1757943"/>
            <a:ext cx="729387" cy="729387"/>
          </a:xfrm>
          <a:prstGeom prst="ellipse">
            <a:avLst/>
          </a:prstGeom>
          <a:solidFill>
            <a:schemeClr val="accent3"/>
          </a:solidFill>
          <a:ln w="25400" cap="flat" cmpd="sng" algn="ctr">
            <a:noFill/>
            <a:prstDash val="solid"/>
          </a:ln>
          <a:effectLst>
            <a:outerShdw blurRad="12700" dist="12700" dir="2700000" algn="tl" rotWithShape="0">
              <a:prstClr val="black">
                <a:alpha val="15000"/>
              </a:prstClr>
            </a:outerShdw>
          </a:effectLst>
        </p:spPr>
        <p:txBody>
          <a:bodyPr t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pic>
        <p:nvPicPr>
          <p:cNvPr id="27"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6679" y="1941864"/>
            <a:ext cx="232831" cy="372530"/>
          </a:xfrm>
          <a:prstGeom prst="rect">
            <a:avLst/>
          </a:prstGeom>
          <a:noFill/>
        </p:spPr>
      </p:pic>
      <p:sp>
        <p:nvSpPr>
          <p:cNvPr id="30" name="Rectangle 29"/>
          <p:cNvSpPr/>
          <p:nvPr/>
        </p:nvSpPr>
        <p:spPr>
          <a:xfrm>
            <a:off x="826072" y="3461113"/>
            <a:ext cx="1839873" cy="604778"/>
          </a:xfrm>
          <a:prstGeom prst="rect">
            <a:avLst/>
          </a:prstGeom>
          <a:solidFill>
            <a:srgbClr val="FFFFFF"/>
          </a:solidFill>
          <a:ln w="25400" cap="flat" cmpd="sng" algn="ctr">
            <a:noFill/>
            <a:prstDash val="solid"/>
          </a:ln>
          <a:effectLst/>
        </p:spPr>
        <p:txBody>
          <a:bodyPr lIns="540000" tIns="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a:ln>
                  <a:noFill/>
                </a:ln>
                <a:solidFill>
                  <a:schemeClr val="accent3"/>
                </a:solidFill>
                <a:effectLst/>
                <a:uLnTx/>
                <a:uFillTx/>
                <a:latin typeface="Arial"/>
                <a:ea typeface="+mn-ea"/>
                <a:cs typeface="+mn-cs"/>
              </a:rPr>
              <a:t>Time Saved</a:t>
            </a:r>
          </a:p>
        </p:txBody>
      </p:sp>
      <p:sp>
        <p:nvSpPr>
          <p:cNvPr id="31" name="Oval 2"/>
          <p:cNvSpPr/>
          <p:nvPr/>
        </p:nvSpPr>
        <p:spPr>
          <a:xfrm>
            <a:off x="538328" y="3398089"/>
            <a:ext cx="729387" cy="729387"/>
          </a:xfrm>
          <a:prstGeom prst="ellipse">
            <a:avLst/>
          </a:prstGeom>
          <a:solidFill>
            <a:schemeClr val="accent3"/>
          </a:solidFill>
          <a:ln w="25400" cap="flat" cmpd="sng" algn="ctr">
            <a:noFill/>
            <a:prstDash val="solid"/>
          </a:ln>
          <a:effectLst>
            <a:outerShdw blurRad="12700" dist="12700" dir="2700000" algn="tl" rotWithShape="0">
              <a:prstClr val="black">
                <a:alpha val="15000"/>
              </a:prstClr>
            </a:outerShdw>
          </a:effectLst>
        </p:spPr>
        <p:txBody>
          <a:bodyPr t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pic>
        <p:nvPicPr>
          <p:cNvPr id="32" name="Pictur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3847" y="3563608"/>
            <a:ext cx="398347" cy="398347"/>
          </a:xfrm>
          <a:prstGeom prst="rect">
            <a:avLst/>
          </a:prstGeom>
        </p:spPr>
      </p:pic>
      <p:sp>
        <p:nvSpPr>
          <p:cNvPr id="34" name="TextBox 24"/>
          <p:cNvSpPr txBox="1"/>
          <p:nvPr/>
        </p:nvSpPr>
        <p:spPr>
          <a:xfrm>
            <a:off x="2963610" y="1407822"/>
            <a:ext cx="5797617" cy="1292662"/>
          </a:xfrm>
          <a:prstGeom prst="rect">
            <a:avLst/>
          </a:prstGeom>
        </p:spPr>
        <p:txBody>
          <a:bodyPr wrap="square" rtlCol="0">
            <a:spAutoFit/>
          </a:bodyPr>
          <a:lstStyle/>
          <a:p>
            <a:pPr marR="0" lvl="0" defTabSz="914400" eaLnBrk="1" fontAlgn="auto" latinLnBrk="0" hangingPunct="1">
              <a:lnSpc>
                <a:spcPct val="150000"/>
              </a:lnSpc>
              <a:spcBef>
                <a:spcPts val="0"/>
              </a:spcBef>
              <a:spcAft>
                <a:spcPts val="0"/>
              </a:spcAft>
              <a:buClrTx/>
              <a:buSzTx/>
              <a:tabLst/>
              <a:defRPr/>
            </a:pPr>
            <a:r>
              <a:rPr lang="en-US" sz="1200" b="1" kern="0" dirty="0">
                <a:solidFill>
                  <a:srgbClr val="333333"/>
                </a:solidFill>
              </a:rPr>
              <a:t>Upfront dollars saved</a:t>
            </a:r>
          </a:p>
          <a:p>
            <a:pPr marL="171450" indent="-171450">
              <a:buFont typeface="Arial" panose="020B0604020202020204" pitchFamily="34" charset="0"/>
              <a:buChar char="•"/>
              <a:defRPr/>
            </a:pPr>
            <a:r>
              <a:rPr lang="en-US" sz="1200" kern="0" dirty="0">
                <a:solidFill>
                  <a:srgbClr val="333333"/>
                </a:solidFill>
              </a:rPr>
              <a:t>Potential dollars saved from avoiding unfavorable terms and conditions</a:t>
            </a:r>
          </a:p>
          <a:p>
            <a:pPr marL="171450" indent="-171450">
              <a:buFont typeface="Arial" panose="020B0604020202020204" pitchFamily="34" charset="0"/>
              <a:buChar char="•"/>
              <a:defRPr/>
            </a:pPr>
            <a:r>
              <a:rPr lang="en-US" sz="1200" kern="0" dirty="0">
                <a:solidFill>
                  <a:srgbClr val="333333"/>
                </a:solidFill>
              </a:rPr>
              <a:t>Incentives that encourage the vendor to act in the customer’s best interest</a:t>
            </a:r>
          </a:p>
          <a:p>
            <a:pPr marL="171450" indent="-171450">
              <a:buFont typeface="Arial" panose="020B0604020202020204" pitchFamily="34" charset="0"/>
              <a:buChar char="•"/>
              <a:defRPr/>
            </a:pPr>
            <a:r>
              <a:rPr lang="en-US" sz="1200" kern="0" dirty="0">
                <a:solidFill>
                  <a:srgbClr val="333333"/>
                </a:solidFill>
              </a:rPr>
              <a:t>Secured commitments to provide specified products and services at firm prices</a:t>
            </a:r>
          </a:p>
          <a:p>
            <a:pPr marL="171450" indent="-171450">
              <a:buFont typeface="Arial" panose="020B0604020202020204" pitchFamily="34" charset="0"/>
              <a:buChar char="•"/>
              <a:defRPr/>
            </a:pPr>
            <a:r>
              <a:rPr kumimoji="0" lang="en-US" sz="1200" b="0" i="0" u="none" strike="noStrike" kern="0" cap="none" spc="0" normalizeH="0" baseline="0" noProof="0" dirty="0">
                <a:ln>
                  <a:noFill/>
                </a:ln>
                <a:solidFill>
                  <a:srgbClr val="333333"/>
                </a:solidFill>
                <a:effectLst/>
                <a:uLnTx/>
                <a:uFillTx/>
              </a:rPr>
              <a:t>Cost savings related to audits, penalties, and back support</a:t>
            </a:r>
          </a:p>
          <a:p>
            <a:pPr marL="171450" indent="-171450">
              <a:buFont typeface="Arial" panose="020B0604020202020204" pitchFamily="34" charset="0"/>
              <a:buChar char="•"/>
              <a:defRPr/>
            </a:pPr>
            <a:r>
              <a:rPr lang="en-US" sz="1200" kern="0" noProof="0" dirty="0">
                <a:solidFill>
                  <a:srgbClr val="333333"/>
                </a:solidFill>
              </a:rPr>
              <a:t>Savings from discounts found</a:t>
            </a:r>
          </a:p>
        </p:txBody>
      </p:sp>
      <p:sp>
        <p:nvSpPr>
          <p:cNvPr id="35" name="TextBox 25"/>
          <p:cNvSpPr txBox="1"/>
          <p:nvPr/>
        </p:nvSpPr>
        <p:spPr>
          <a:xfrm>
            <a:off x="2882129" y="3306421"/>
            <a:ext cx="5165815" cy="1015663"/>
          </a:xfrm>
          <a:prstGeom prst="rect">
            <a:avLst/>
          </a:prstGeom>
        </p:spPr>
        <p:txBody>
          <a:bodyPr wrap="square" rtlCol="0">
            <a:spAutoFit/>
          </a:bodyPr>
          <a:lstStyle/>
          <a:p>
            <a:pPr marR="0" lvl="0" defTabSz="914400" eaLnBrk="1" fontAlgn="auto" latinLnBrk="0" hangingPunct="1">
              <a:lnSpc>
                <a:spcPct val="100000"/>
              </a:lnSpc>
              <a:spcBef>
                <a:spcPts val="0"/>
              </a:spcBef>
              <a:spcAft>
                <a:spcPts val="0"/>
              </a:spcAft>
              <a:buClrTx/>
              <a:buSzTx/>
              <a:tabLst/>
              <a:defRPr/>
            </a:pPr>
            <a:r>
              <a:rPr kumimoji="0" lang="en-US" sz="1200" b="1" i="0" u="none" strike="noStrike" kern="0" cap="none" spc="0" normalizeH="0" baseline="0" noProof="0" dirty="0">
                <a:ln>
                  <a:noFill/>
                </a:ln>
                <a:solidFill>
                  <a:srgbClr val="333333"/>
                </a:solidFill>
                <a:effectLst/>
                <a:uLnTx/>
                <a:uFillTx/>
              </a:rPr>
              <a:t>Time saved, which can be done in several areas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0" dirty="0">
                <a:solidFill>
                  <a:srgbClr val="333333"/>
                </a:solidFill>
              </a:rPr>
              <a:t>Defined and automated approval flow process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srgbClr val="333333"/>
                </a:solidFill>
                <a:effectLst/>
                <a:uLnTx/>
                <a:uFillTx/>
              </a:rPr>
              <a:t>Preapproved contract</a:t>
            </a:r>
            <a:r>
              <a:rPr kumimoji="0" lang="en-US" sz="1200" b="0" i="0" u="none" strike="noStrike" kern="0" cap="none" spc="0" normalizeH="0" noProof="0" dirty="0">
                <a:ln>
                  <a:noFill/>
                </a:ln>
                <a:solidFill>
                  <a:srgbClr val="333333"/>
                </a:solidFill>
                <a:effectLst/>
                <a:uLnTx/>
                <a:uFillTx/>
              </a:rPr>
              <a:t> templates with corporate terms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0" baseline="0" dirty="0">
                <a:solidFill>
                  <a:srgbClr val="333333"/>
                </a:solidFill>
              </a:rPr>
              <a:t>Reduced</a:t>
            </a:r>
            <a:r>
              <a:rPr lang="en-US" sz="1200" kern="0" dirty="0">
                <a:solidFill>
                  <a:srgbClr val="333333"/>
                </a:solidFill>
              </a:rPr>
              <a:t> negotiation times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baseline="0" noProof="0" dirty="0">
                <a:ln>
                  <a:noFill/>
                </a:ln>
                <a:solidFill>
                  <a:srgbClr val="333333"/>
                </a:solidFill>
                <a:effectLst/>
                <a:uLnTx/>
                <a:uFillTx/>
              </a:rPr>
              <a:t>Locate contracts in minutes</a:t>
            </a:r>
          </a:p>
        </p:txBody>
      </p:sp>
      <p:sp>
        <p:nvSpPr>
          <p:cNvPr id="36" name="TextBox 27"/>
          <p:cNvSpPr txBox="1"/>
          <p:nvPr/>
        </p:nvSpPr>
        <p:spPr>
          <a:xfrm>
            <a:off x="2882128" y="4871571"/>
            <a:ext cx="5165815" cy="1015663"/>
          </a:xfrm>
          <a:prstGeom prst="rect">
            <a:avLst/>
          </a:prstGeom>
        </p:spPr>
        <p:txBody>
          <a:bodyPr wrap="square" rtlCol="0">
            <a:spAutoFit/>
          </a:bodyPr>
          <a:lstStyle/>
          <a:p>
            <a:pPr marR="0" lvl="0" defTabSz="914400" eaLnBrk="1" fontAlgn="auto" latinLnBrk="0" hangingPunct="1">
              <a:lnSpc>
                <a:spcPct val="100000"/>
              </a:lnSpc>
              <a:spcBef>
                <a:spcPts val="0"/>
              </a:spcBef>
              <a:spcAft>
                <a:spcPts val="0"/>
              </a:spcAft>
              <a:buClrTx/>
              <a:buSzTx/>
              <a:tabLst/>
              <a:defRPr/>
            </a:pPr>
            <a:r>
              <a:rPr kumimoji="0" lang="en-US" sz="1200" b="1" i="0" u="none" strike="noStrike" kern="0" cap="none" spc="0" normalizeH="0" baseline="0" noProof="0" dirty="0">
                <a:ln>
                  <a:noFill/>
                </a:ln>
                <a:solidFill>
                  <a:srgbClr val="333333"/>
                </a:solidFill>
                <a:effectLst/>
                <a:uLnTx/>
                <a:uFillTx/>
              </a:rPr>
              <a:t>Number of pitfalls</a:t>
            </a:r>
            <a:r>
              <a:rPr kumimoji="0" lang="en-US" sz="1200" b="1" i="0" u="none" strike="noStrike" kern="0" cap="none" spc="0" normalizeH="0" noProof="0" dirty="0">
                <a:ln>
                  <a:noFill/>
                </a:ln>
                <a:solidFill>
                  <a:srgbClr val="333333"/>
                </a:solidFill>
                <a:effectLst/>
                <a:uLnTx/>
                <a:uFillTx/>
              </a:rPr>
              <a:t> found and avoided, such as</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noProof="0" dirty="0">
                <a:ln>
                  <a:noFill/>
                </a:ln>
                <a:solidFill>
                  <a:srgbClr val="333333"/>
                </a:solidFill>
                <a:effectLst/>
                <a:uLnTx/>
                <a:uFillTx/>
              </a:rPr>
              <a:t>Auto-renewal</a:t>
            </a:r>
            <a:endParaRPr lang="en-US" sz="1200" kern="0" dirty="0">
              <a:solidFill>
                <a:srgbClr val="333333"/>
              </a:solidFill>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noProof="0" dirty="0">
                <a:ln>
                  <a:noFill/>
                </a:ln>
                <a:solidFill>
                  <a:srgbClr val="333333"/>
                </a:solidFill>
                <a:effectLst/>
                <a:uLnTx/>
                <a:uFillTx/>
              </a:rPr>
              <a:t>Inconsistencies between sections and documents</a:t>
            </a:r>
            <a:endParaRPr lang="en-US" sz="1200" kern="0" noProof="0" dirty="0">
              <a:solidFill>
                <a:srgbClr val="333333"/>
              </a:solidFill>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0" cap="none" spc="0" normalizeH="0" noProof="0" dirty="0">
                <a:ln>
                  <a:noFill/>
                </a:ln>
                <a:solidFill>
                  <a:srgbClr val="333333"/>
                </a:solidFill>
                <a:effectLst/>
                <a:uLnTx/>
                <a:uFillTx/>
              </a:rPr>
              <a:t>Security and data not being deleted upon termination</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0" dirty="0">
                <a:solidFill>
                  <a:srgbClr val="333333"/>
                </a:solidFill>
              </a:rPr>
              <a:t>Improper licensing </a:t>
            </a:r>
            <a:endParaRPr kumimoji="0" lang="en-US" sz="1200" b="0" i="0" u="none" strike="noStrike" kern="0" cap="none" spc="0" normalizeH="0" noProof="0" dirty="0">
              <a:ln>
                <a:noFill/>
              </a:ln>
              <a:solidFill>
                <a:srgbClr val="333333"/>
              </a:solidFill>
              <a:effectLst/>
              <a:uLnTx/>
              <a:uFillTx/>
            </a:endParaRPr>
          </a:p>
        </p:txBody>
      </p:sp>
      <p:cxnSp>
        <p:nvCxnSpPr>
          <p:cNvPr id="16" name="Straight Connector 17"/>
          <p:cNvCxnSpPr/>
          <p:nvPr/>
        </p:nvCxnSpPr>
        <p:spPr>
          <a:xfrm rot="16200000" flipV="1">
            <a:off x="2742402" y="2380633"/>
            <a:ext cx="0" cy="442800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17">
            <a:extLst>
              <a:ext uri="{FF2B5EF4-FFF2-40B4-BE49-F238E27FC236}">
                <a16:creationId xmlns:a16="http://schemas.microsoft.com/office/drawing/2014/main" id="{3635F339-F119-49BE-AD50-077BACCE5F9C}"/>
              </a:ext>
            </a:extLst>
          </p:cNvPr>
          <p:cNvCxnSpPr/>
          <p:nvPr/>
        </p:nvCxnSpPr>
        <p:spPr>
          <a:xfrm rot="16200000" flipV="1">
            <a:off x="2715331" y="754962"/>
            <a:ext cx="0" cy="442800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5515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numbers are compelling</a:t>
            </a:r>
            <a:endParaRPr lang="en-CA" dirty="0"/>
          </a:p>
        </p:txBody>
      </p:sp>
      <p:sp>
        <p:nvSpPr>
          <p:cNvPr id="12" name="Rectangle 11">
            <a:extLst>
              <a:ext uri="{FF2B5EF4-FFF2-40B4-BE49-F238E27FC236}">
                <a16:creationId xmlns:a16="http://schemas.microsoft.com/office/drawing/2014/main" id="{201FEF1D-A108-4A4D-9B46-0CE611763AEB}"/>
              </a:ext>
            </a:extLst>
          </p:cNvPr>
          <p:cNvSpPr/>
          <p:nvPr/>
        </p:nvSpPr>
        <p:spPr>
          <a:xfrm>
            <a:off x="1495475" y="4963588"/>
            <a:ext cx="7248724" cy="1080000"/>
          </a:xfrm>
          <a:prstGeom prst="rect">
            <a:avLst/>
          </a:prstGeom>
          <a:solidFill>
            <a:schemeClr val="bg1">
              <a:lumMod val="95000"/>
            </a:schemeClr>
          </a:solidFill>
          <a:ln>
            <a:noFill/>
          </a:ln>
          <a:effectLst>
            <a:outerShdw blurRad="25400" dist="25145" dir="2699990" rotWithShape="0">
              <a:scrgbClr r="0" g="0" b="0">
                <a:alpha val="14000"/>
              </a:scrgbClr>
            </a:outerShdw>
          </a:effectLst>
        </p:spPr>
        <p:style>
          <a:lnRef idx="2">
            <a:schemeClr val="accent2">
              <a:shade val="50000"/>
            </a:schemeClr>
          </a:lnRef>
          <a:fillRef idx="1">
            <a:schemeClr val="accent2"/>
          </a:fillRef>
          <a:effectRef idx="0">
            <a:schemeClr val="accent2"/>
          </a:effectRef>
          <a:fontRef idx="minor">
            <a:schemeClr val="lt1"/>
          </a:fontRef>
        </p:style>
        <p:txBody>
          <a:bodyPr lIns="504000" rtlCol="0" anchor="ctr"/>
          <a:lstStyle/>
          <a:p>
            <a:r>
              <a:rPr lang="en-US" sz="1400" dirty="0">
                <a:solidFill>
                  <a:schemeClr val="tx1"/>
                </a:solidFill>
              </a:rPr>
              <a:t>still track contracts in shared drives or email folders.</a:t>
            </a:r>
            <a:endParaRPr lang="en-CA" sz="1400" dirty="0">
              <a:solidFill>
                <a:schemeClr val="tx1"/>
              </a:solidFill>
            </a:endParaRPr>
          </a:p>
        </p:txBody>
      </p:sp>
      <p:sp>
        <p:nvSpPr>
          <p:cNvPr id="13" name="Rectangle 12">
            <a:extLst>
              <a:ext uri="{FF2B5EF4-FFF2-40B4-BE49-F238E27FC236}">
                <a16:creationId xmlns:a16="http://schemas.microsoft.com/office/drawing/2014/main" id="{2E8968CF-8132-4DCF-B36B-A2A55F2DBC58}"/>
              </a:ext>
            </a:extLst>
          </p:cNvPr>
          <p:cNvSpPr/>
          <p:nvPr/>
        </p:nvSpPr>
        <p:spPr>
          <a:xfrm>
            <a:off x="1495475" y="3195169"/>
            <a:ext cx="7248723" cy="1080000"/>
          </a:xfrm>
          <a:prstGeom prst="rect">
            <a:avLst/>
          </a:prstGeom>
          <a:solidFill>
            <a:schemeClr val="bg1">
              <a:lumMod val="95000"/>
            </a:schemeClr>
          </a:solidFill>
          <a:ln>
            <a:noFill/>
          </a:ln>
          <a:effectLst>
            <a:outerShdw blurRad="25400" dist="25145" dir="2699990" rotWithShape="0">
              <a:scrgbClr r="0" g="0" b="0">
                <a:alpha val="14000"/>
              </a:scrgbClr>
            </a:outerShdw>
          </a:effectLst>
        </p:spPr>
        <p:style>
          <a:lnRef idx="2">
            <a:schemeClr val="accent2">
              <a:shade val="50000"/>
            </a:schemeClr>
          </a:lnRef>
          <a:fillRef idx="1">
            <a:schemeClr val="accent2"/>
          </a:fillRef>
          <a:effectRef idx="0">
            <a:schemeClr val="accent2"/>
          </a:effectRef>
          <a:fontRef idx="minor">
            <a:schemeClr val="lt1"/>
          </a:fontRef>
        </p:style>
        <p:txBody>
          <a:bodyPr lIns="504000" rtlCol="0" anchor="ctr"/>
          <a:lstStyle/>
          <a:p>
            <a:r>
              <a:rPr lang="en-US" sz="1400" dirty="0">
                <a:solidFill>
                  <a:schemeClr val="tx1"/>
                </a:solidFill>
              </a:rPr>
              <a:t>of companies’ annual revenue is lost because of poor contract management practices.  </a:t>
            </a:r>
            <a:endParaRPr lang="en-CA" sz="1400" dirty="0">
              <a:solidFill>
                <a:schemeClr val="tx1"/>
              </a:solidFill>
            </a:endParaRPr>
          </a:p>
        </p:txBody>
      </p:sp>
      <p:sp>
        <p:nvSpPr>
          <p:cNvPr id="14" name="Oval 13">
            <a:extLst>
              <a:ext uri="{FF2B5EF4-FFF2-40B4-BE49-F238E27FC236}">
                <a16:creationId xmlns:a16="http://schemas.microsoft.com/office/drawing/2014/main" id="{46551842-2FB9-4E00-B960-71D04E3CBA60}"/>
              </a:ext>
            </a:extLst>
          </p:cNvPr>
          <p:cNvSpPr/>
          <p:nvPr/>
        </p:nvSpPr>
        <p:spPr>
          <a:xfrm>
            <a:off x="399801" y="4791473"/>
            <a:ext cx="1442637" cy="1442637"/>
          </a:xfrm>
          <a:prstGeom prst="ellipse">
            <a:avLst/>
          </a:prstGeom>
          <a:solidFill>
            <a:schemeClr val="accent2"/>
          </a:solidFill>
          <a:ln>
            <a:noFill/>
          </a:ln>
          <a:effectLst>
            <a:outerShdw blurRad="25400" dist="25145" dir="2699990" rotWithShape="0">
              <a:scrgbClr r="0" g="0" b="0">
                <a:alpha val="14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Oval 14">
            <a:extLst>
              <a:ext uri="{FF2B5EF4-FFF2-40B4-BE49-F238E27FC236}">
                <a16:creationId xmlns:a16="http://schemas.microsoft.com/office/drawing/2014/main" id="{465C2A61-6564-4677-96F9-C83FD6E4C6D7}"/>
              </a:ext>
            </a:extLst>
          </p:cNvPr>
          <p:cNvSpPr/>
          <p:nvPr/>
        </p:nvSpPr>
        <p:spPr>
          <a:xfrm>
            <a:off x="399802" y="3013851"/>
            <a:ext cx="1442637" cy="1442637"/>
          </a:xfrm>
          <a:prstGeom prst="ellipse">
            <a:avLst/>
          </a:prstGeom>
          <a:solidFill>
            <a:schemeClr val="accent1"/>
          </a:solidFill>
          <a:ln>
            <a:noFill/>
          </a:ln>
          <a:effectLst>
            <a:outerShdw blurRad="25400" dist="25145" dir="2699990" rotWithShape="0">
              <a:scrgbClr r="0" g="0" b="0">
                <a:alpha val="14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a:extLst>
              <a:ext uri="{FF2B5EF4-FFF2-40B4-BE49-F238E27FC236}">
                <a16:creationId xmlns:a16="http://schemas.microsoft.com/office/drawing/2014/main" id="{10104821-71AC-43D3-941A-E770E0EF992A}"/>
              </a:ext>
            </a:extLst>
          </p:cNvPr>
          <p:cNvSpPr/>
          <p:nvPr/>
        </p:nvSpPr>
        <p:spPr>
          <a:xfrm>
            <a:off x="1495475" y="1417304"/>
            <a:ext cx="7248723" cy="1080000"/>
          </a:xfrm>
          <a:prstGeom prst="rect">
            <a:avLst/>
          </a:prstGeom>
          <a:solidFill>
            <a:schemeClr val="bg1">
              <a:lumMod val="95000"/>
            </a:schemeClr>
          </a:solidFill>
          <a:ln>
            <a:noFill/>
          </a:ln>
          <a:effectLst>
            <a:outerShdw blurRad="25400" dist="25145" dir="2699990" rotWithShape="0">
              <a:scrgbClr r="0" g="0" b="0">
                <a:alpha val="14000"/>
              </a:scrgbClr>
            </a:outerShdw>
          </a:effectLst>
        </p:spPr>
        <p:style>
          <a:lnRef idx="2">
            <a:schemeClr val="accent2">
              <a:shade val="50000"/>
            </a:schemeClr>
          </a:lnRef>
          <a:fillRef idx="1">
            <a:schemeClr val="accent2"/>
          </a:fillRef>
          <a:effectRef idx="0">
            <a:schemeClr val="accent2"/>
          </a:effectRef>
          <a:fontRef idx="minor">
            <a:schemeClr val="lt1"/>
          </a:fontRef>
        </p:style>
        <p:txBody>
          <a:bodyPr lIns="504000" rtlCol="0" anchor="ctr"/>
          <a:lstStyle/>
          <a:p>
            <a:r>
              <a:rPr lang="en-US" sz="1400" dirty="0">
                <a:solidFill>
                  <a:schemeClr val="tx1"/>
                </a:solidFill>
              </a:rPr>
              <a:t>of companies can’t locate up to 10% of their contracts.</a:t>
            </a:r>
            <a:endParaRPr lang="en-CA" sz="1400" dirty="0">
              <a:solidFill>
                <a:schemeClr val="tx1"/>
              </a:solidFill>
            </a:endParaRPr>
          </a:p>
        </p:txBody>
      </p:sp>
      <p:sp>
        <p:nvSpPr>
          <p:cNvPr id="17" name="Rectangle 16">
            <a:extLst>
              <a:ext uri="{FF2B5EF4-FFF2-40B4-BE49-F238E27FC236}">
                <a16:creationId xmlns:a16="http://schemas.microsoft.com/office/drawing/2014/main" id="{E5E5BB3A-51F3-4404-B2A3-4FD772DD5A0F}"/>
              </a:ext>
            </a:extLst>
          </p:cNvPr>
          <p:cNvSpPr/>
          <p:nvPr/>
        </p:nvSpPr>
        <p:spPr>
          <a:xfrm>
            <a:off x="5761769" y="2270157"/>
            <a:ext cx="2982429" cy="215444"/>
          </a:xfrm>
          <a:prstGeom prst="rect">
            <a:avLst/>
          </a:prstGeom>
        </p:spPr>
        <p:txBody>
          <a:bodyPr wrap="square">
            <a:spAutoFit/>
          </a:bodyPr>
          <a:lstStyle/>
          <a:p>
            <a:pPr algn="r"/>
            <a:r>
              <a:rPr lang="en-CA" sz="800" dirty="0"/>
              <a:t>Source: TechnologyAdvice, 2019</a:t>
            </a:r>
          </a:p>
        </p:txBody>
      </p:sp>
      <p:sp>
        <p:nvSpPr>
          <p:cNvPr id="18" name="Rectangle 17">
            <a:extLst>
              <a:ext uri="{FF2B5EF4-FFF2-40B4-BE49-F238E27FC236}">
                <a16:creationId xmlns:a16="http://schemas.microsoft.com/office/drawing/2014/main" id="{0A76BA8B-0F0C-43E2-B739-D927DEC213AF}"/>
              </a:ext>
            </a:extLst>
          </p:cNvPr>
          <p:cNvSpPr/>
          <p:nvPr/>
        </p:nvSpPr>
        <p:spPr>
          <a:xfrm>
            <a:off x="7527197" y="4059725"/>
            <a:ext cx="1217001" cy="215444"/>
          </a:xfrm>
          <a:prstGeom prst="rect">
            <a:avLst/>
          </a:prstGeom>
        </p:spPr>
        <p:txBody>
          <a:bodyPr wrap="none">
            <a:spAutoFit/>
          </a:bodyPr>
          <a:lstStyle/>
          <a:p>
            <a:pPr algn="r"/>
            <a:r>
              <a:rPr lang="en-CA" sz="800" dirty="0"/>
              <a:t>Source: IACCM, 2019</a:t>
            </a:r>
          </a:p>
        </p:txBody>
      </p:sp>
      <p:sp>
        <p:nvSpPr>
          <p:cNvPr id="19" name="Rectangle 18">
            <a:extLst>
              <a:ext uri="{FF2B5EF4-FFF2-40B4-BE49-F238E27FC236}">
                <a16:creationId xmlns:a16="http://schemas.microsoft.com/office/drawing/2014/main" id="{F82C1228-12FB-4783-B0FF-1D7AAB648A97}"/>
              </a:ext>
            </a:extLst>
          </p:cNvPr>
          <p:cNvSpPr/>
          <p:nvPr/>
        </p:nvSpPr>
        <p:spPr>
          <a:xfrm>
            <a:off x="4572001" y="5815683"/>
            <a:ext cx="4172198" cy="215444"/>
          </a:xfrm>
          <a:prstGeom prst="rect">
            <a:avLst/>
          </a:prstGeom>
        </p:spPr>
        <p:txBody>
          <a:bodyPr wrap="square">
            <a:spAutoFit/>
          </a:bodyPr>
          <a:lstStyle/>
          <a:p>
            <a:pPr algn="r"/>
            <a:r>
              <a:rPr lang="en-US" sz="800" dirty="0"/>
              <a:t> Source: “State of Contract Management,” SpringCM, 2018</a:t>
            </a:r>
            <a:endParaRPr lang="en-CA" sz="800" dirty="0"/>
          </a:p>
        </p:txBody>
      </p:sp>
      <p:sp>
        <p:nvSpPr>
          <p:cNvPr id="20" name="Oval 19">
            <a:extLst>
              <a:ext uri="{FF2B5EF4-FFF2-40B4-BE49-F238E27FC236}">
                <a16:creationId xmlns:a16="http://schemas.microsoft.com/office/drawing/2014/main" id="{997BC00B-5222-4E98-94EA-31A58F8224E6}"/>
              </a:ext>
            </a:extLst>
          </p:cNvPr>
          <p:cNvSpPr/>
          <p:nvPr/>
        </p:nvSpPr>
        <p:spPr>
          <a:xfrm>
            <a:off x="399802" y="1236229"/>
            <a:ext cx="1442637" cy="1442637"/>
          </a:xfrm>
          <a:prstGeom prst="ellipse">
            <a:avLst/>
          </a:prstGeom>
          <a:solidFill>
            <a:schemeClr val="accent2"/>
          </a:solidFill>
          <a:ln>
            <a:noFill/>
          </a:ln>
          <a:effectLst>
            <a:outerShdw blurRad="25400" dist="25145" dir="2699990" rotWithShape="0">
              <a:scrgbClr r="0" g="0" b="0">
                <a:alpha val="14000"/>
              </a:sc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a:extLst>
              <a:ext uri="{FF2B5EF4-FFF2-40B4-BE49-F238E27FC236}">
                <a16:creationId xmlns:a16="http://schemas.microsoft.com/office/drawing/2014/main" id="{A01F0B2C-75CB-4FD3-96EF-75372ACD3866}"/>
              </a:ext>
            </a:extLst>
          </p:cNvPr>
          <p:cNvSpPr/>
          <p:nvPr/>
        </p:nvSpPr>
        <p:spPr>
          <a:xfrm>
            <a:off x="503003" y="1544210"/>
            <a:ext cx="1236236" cy="830997"/>
          </a:xfrm>
          <a:prstGeom prst="rect">
            <a:avLst/>
          </a:prstGeom>
        </p:spPr>
        <p:txBody>
          <a:bodyPr wrap="none">
            <a:spAutoFit/>
          </a:bodyPr>
          <a:lstStyle/>
          <a:p>
            <a:r>
              <a:rPr lang="en-US" sz="4800" dirty="0">
                <a:solidFill>
                  <a:schemeClr val="bg1"/>
                </a:solidFill>
              </a:rPr>
              <a:t>71</a:t>
            </a:r>
            <a:r>
              <a:rPr lang="en-US" sz="3200" dirty="0">
                <a:solidFill>
                  <a:schemeClr val="bg1"/>
                </a:solidFill>
              </a:rPr>
              <a:t>%</a:t>
            </a:r>
            <a:endParaRPr lang="en-CA" sz="3200" dirty="0"/>
          </a:p>
        </p:txBody>
      </p:sp>
      <p:sp>
        <p:nvSpPr>
          <p:cNvPr id="22" name="Rectangle 21">
            <a:extLst>
              <a:ext uri="{FF2B5EF4-FFF2-40B4-BE49-F238E27FC236}">
                <a16:creationId xmlns:a16="http://schemas.microsoft.com/office/drawing/2014/main" id="{3EF45DB4-B56E-49BD-8087-4FAE08FD3516}"/>
              </a:ext>
            </a:extLst>
          </p:cNvPr>
          <p:cNvSpPr/>
          <p:nvPr/>
        </p:nvSpPr>
        <p:spPr>
          <a:xfrm>
            <a:off x="458339" y="3319672"/>
            <a:ext cx="1407758" cy="830997"/>
          </a:xfrm>
          <a:prstGeom prst="rect">
            <a:avLst/>
          </a:prstGeom>
        </p:spPr>
        <p:txBody>
          <a:bodyPr wrap="none">
            <a:spAutoFit/>
          </a:bodyPr>
          <a:lstStyle/>
          <a:p>
            <a:r>
              <a:rPr lang="en-US" sz="4800" dirty="0">
                <a:solidFill>
                  <a:schemeClr val="bg1"/>
                </a:solidFill>
              </a:rPr>
              <a:t>9.2</a:t>
            </a:r>
            <a:r>
              <a:rPr lang="en-US" sz="3200" dirty="0">
                <a:solidFill>
                  <a:schemeClr val="bg1"/>
                </a:solidFill>
              </a:rPr>
              <a:t>%</a:t>
            </a:r>
            <a:endParaRPr lang="en-CA" sz="3200" dirty="0"/>
          </a:p>
        </p:txBody>
      </p:sp>
      <p:sp>
        <p:nvSpPr>
          <p:cNvPr id="23" name="Rectangle 22">
            <a:extLst>
              <a:ext uri="{FF2B5EF4-FFF2-40B4-BE49-F238E27FC236}">
                <a16:creationId xmlns:a16="http://schemas.microsoft.com/office/drawing/2014/main" id="{1B8190B8-447A-4F78-8AD8-8AE4BBCA0210}"/>
              </a:ext>
            </a:extLst>
          </p:cNvPr>
          <p:cNvSpPr/>
          <p:nvPr/>
        </p:nvSpPr>
        <p:spPr>
          <a:xfrm>
            <a:off x="503003" y="5103008"/>
            <a:ext cx="1236236" cy="830997"/>
          </a:xfrm>
          <a:prstGeom prst="rect">
            <a:avLst/>
          </a:prstGeom>
        </p:spPr>
        <p:txBody>
          <a:bodyPr wrap="none">
            <a:spAutoFit/>
          </a:bodyPr>
          <a:lstStyle/>
          <a:p>
            <a:r>
              <a:rPr lang="en-US" sz="4800" dirty="0">
                <a:solidFill>
                  <a:schemeClr val="bg1"/>
                </a:solidFill>
              </a:rPr>
              <a:t>60</a:t>
            </a:r>
            <a:r>
              <a:rPr lang="en-US" sz="3200" dirty="0">
                <a:solidFill>
                  <a:schemeClr val="bg1"/>
                </a:solidFill>
              </a:rPr>
              <a:t>%</a:t>
            </a:r>
            <a:endParaRPr lang="en-CA" sz="3200" dirty="0"/>
          </a:p>
        </p:txBody>
      </p:sp>
    </p:spTree>
    <p:extLst>
      <p:ext uri="{BB962C8B-B14F-4D97-AF65-F5344CB8AC3E}">
        <p14:creationId xmlns:p14="http://schemas.microsoft.com/office/powerpoint/2010/main" val="40092782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2026</Words>
  <Application>Microsoft Office PowerPoint</Application>
  <PresentationFormat>On-screen Show (4:3)</PresentationFormat>
  <Paragraphs>225</Paragraphs>
  <Slides>14</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14</vt:i4>
      </vt:variant>
      <vt:variant>
        <vt:lpstr>Custom Shows</vt:lpstr>
      </vt:variant>
      <vt:variant>
        <vt:i4>1</vt:i4>
      </vt:variant>
    </vt:vector>
  </HeadingPairs>
  <TitlesOfParts>
    <vt:vector size="21" baseType="lpstr">
      <vt:lpstr>Arial</vt:lpstr>
      <vt:lpstr>Calibri</vt:lpstr>
      <vt:lpstr>Georgia</vt:lpstr>
      <vt:lpstr>Open Sans</vt:lpstr>
      <vt:lpstr>Wingdings</vt:lpstr>
      <vt:lpstr>Theme1</vt:lpstr>
      <vt:lpstr>PowerPoint Presentation</vt:lpstr>
      <vt:lpstr>Table of contents</vt:lpstr>
      <vt:lpstr>Our understanding of the problem</vt:lpstr>
      <vt:lpstr>PowerPoint Presentation</vt:lpstr>
      <vt:lpstr>Executive summary</vt:lpstr>
      <vt:lpstr>What you can gain from this blueprint</vt:lpstr>
      <vt:lpstr>Contract management: A case study </vt:lpstr>
      <vt:lpstr>Track the impact of CLM with these metrics</vt:lpstr>
      <vt:lpstr>The numbers are compelling</vt:lpstr>
      <vt:lpstr>CLM blueprint objectives</vt:lpstr>
      <vt:lpstr>Use these icons to help direct you as you navigate this research </vt:lpstr>
      <vt:lpstr>Info-Tech offers various levels of support to best suit your needs</vt:lpstr>
      <vt:lpstr>Design and Build an Effective CLM Process – project overview </vt:lpstr>
      <vt:lpstr>Workshop overview </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2020-03-10T19:19:06Z</dcterms:created>
  <dcterms:modified xsi:type="dcterms:W3CDTF">2020-03-11T14:47:43Z</dcterms:modified>
</cp:coreProperties>
</file>