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767" r:id="rId2"/>
  </p:sldMasterIdLst>
  <p:notesMasterIdLst>
    <p:notesMasterId r:id="rId15"/>
  </p:notesMasterIdLst>
  <p:handoutMasterIdLst>
    <p:handoutMasterId r:id="rId16"/>
  </p:handoutMasterIdLst>
  <p:sldIdLst>
    <p:sldId id="278" r:id="rId3"/>
    <p:sldId id="484" r:id="rId4"/>
    <p:sldId id="403" r:id="rId5"/>
    <p:sldId id="602" r:id="rId6"/>
    <p:sldId id="486" r:id="rId7"/>
    <p:sldId id="803" r:id="rId8"/>
    <p:sldId id="805" r:id="rId9"/>
    <p:sldId id="804" r:id="rId10"/>
    <p:sldId id="806" r:id="rId11"/>
    <p:sldId id="807" r:id="rId12"/>
    <p:sldId id="809" r:id="rId13"/>
    <p:sldId id="258" r:id="rId14"/>
  </p:sldIdLst>
  <p:sldSz cx="9144000" cy="6858000" type="screen4x3"/>
  <p:notesSz cx="6858000" cy="9144000"/>
  <p:custShowLst>
    <p:custShow name="Custom Show 1" id="0">
      <p:sldLst>
        <p:sld r:id="rId3"/>
      </p:sldLst>
    </p:custShow>
  </p:custShowLst>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61"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ADD4"/>
    <a:srgbClr val="5191C5"/>
    <a:srgbClr val="2576B7"/>
    <a:srgbClr val="E8C770"/>
    <a:srgbClr val="E1B500"/>
    <a:srgbClr val="D9A210"/>
    <a:srgbClr val="AE7B00"/>
    <a:srgbClr val="825800"/>
    <a:srgbClr val="7F919F"/>
    <a:srgbClr val="546C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605" autoAdjust="0"/>
    <p:restoredTop sz="95501" autoAdjust="0"/>
  </p:normalViewPr>
  <p:slideViewPr>
    <p:cSldViewPr snapToGrid="0">
      <p:cViewPr varScale="1">
        <p:scale>
          <a:sx n="114" d="100"/>
          <a:sy n="114" d="100"/>
        </p:scale>
        <p:origin x="230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Ransomware by Industry</c:v>
                </c:pt>
              </c:strCache>
            </c:strRef>
          </c:tx>
          <c:dPt>
            <c:idx val="0"/>
            <c:bubble3D val="0"/>
            <c:spPr>
              <a:solidFill>
                <a:srgbClr val="192B39"/>
              </a:solidFill>
              <a:ln w="19050">
                <a:solidFill>
                  <a:schemeClr val="lt1"/>
                </a:solidFill>
              </a:ln>
              <a:effectLst/>
            </c:spPr>
            <c:extLst>
              <c:ext xmlns:c16="http://schemas.microsoft.com/office/drawing/2014/chart" uri="{C3380CC4-5D6E-409C-BE32-E72D297353CC}">
                <c16:uniqueId val="{00000001-5717-4B28-A7DE-60F121BB2699}"/>
              </c:ext>
            </c:extLst>
          </c:dPt>
          <c:dPt>
            <c:idx val="1"/>
            <c:bubble3D val="0"/>
            <c:spPr>
              <a:solidFill>
                <a:srgbClr val="21394C"/>
              </a:solidFill>
              <a:ln w="19050">
                <a:solidFill>
                  <a:schemeClr val="lt1"/>
                </a:solidFill>
              </a:ln>
              <a:effectLst/>
            </c:spPr>
            <c:extLst>
              <c:ext xmlns:c16="http://schemas.microsoft.com/office/drawing/2014/chart" uri="{C3380CC4-5D6E-409C-BE32-E72D297353CC}">
                <c16:uniqueId val="{00000003-5717-4B28-A7DE-60F121BB2699}"/>
              </c:ext>
            </c:extLst>
          </c:dPt>
          <c:dPt>
            <c:idx val="2"/>
            <c:bubble3D val="0"/>
            <c:spPr>
              <a:solidFill>
                <a:srgbClr val="29475F"/>
              </a:solidFill>
              <a:ln w="19050">
                <a:solidFill>
                  <a:schemeClr val="lt1"/>
                </a:solidFill>
              </a:ln>
              <a:effectLst/>
            </c:spPr>
            <c:extLst>
              <c:ext xmlns:c16="http://schemas.microsoft.com/office/drawing/2014/chart" uri="{C3380CC4-5D6E-409C-BE32-E72D297353CC}">
                <c16:uniqueId val="{00000005-5717-4B28-A7DE-60F121BB2699}"/>
              </c:ext>
            </c:extLst>
          </c:dPt>
          <c:dPt>
            <c:idx val="3"/>
            <c:bubble3D val="0"/>
            <c:spPr>
              <a:solidFill>
                <a:srgbClr val="546C7F"/>
              </a:solidFill>
              <a:ln w="19050">
                <a:solidFill>
                  <a:schemeClr val="lt1"/>
                </a:solidFill>
              </a:ln>
              <a:effectLst/>
            </c:spPr>
            <c:extLst>
              <c:ext xmlns:c16="http://schemas.microsoft.com/office/drawing/2014/chart" uri="{C3380CC4-5D6E-409C-BE32-E72D297353CC}">
                <c16:uniqueId val="{00000007-5717-4B28-A7DE-60F121BB2699}"/>
              </c:ext>
            </c:extLst>
          </c:dPt>
          <c:dPt>
            <c:idx val="4"/>
            <c:bubble3D val="0"/>
            <c:spPr>
              <a:solidFill>
                <a:srgbClr val="7F919F"/>
              </a:solidFill>
              <a:ln w="19050">
                <a:solidFill>
                  <a:schemeClr val="lt1"/>
                </a:solidFill>
              </a:ln>
              <a:effectLst/>
            </c:spPr>
            <c:extLst>
              <c:ext xmlns:c16="http://schemas.microsoft.com/office/drawing/2014/chart" uri="{C3380CC4-5D6E-409C-BE32-E72D297353CC}">
                <c16:uniqueId val="{00000009-5717-4B28-A7DE-60F121BB2699}"/>
              </c:ext>
            </c:extLst>
          </c:dPt>
          <c:dPt>
            <c:idx val="5"/>
            <c:bubble3D val="0"/>
            <c:spPr>
              <a:solidFill>
                <a:srgbClr val="825800"/>
              </a:solidFill>
              <a:ln w="19050">
                <a:solidFill>
                  <a:schemeClr val="lt1"/>
                </a:solidFill>
              </a:ln>
              <a:effectLst/>
            </c:spPr>
            <c:extLst>
              <c:ext xmlns:c16="http://schemas.microsoft.com/office/drawing/2014/chart" uri="{C3380CC4-5D6E-409C-BE32-E72D297353CC}">
                <c16:uniqueId val="{0000000B-5717-4B28-A7DE-60F121BB2699}"/>
              </c:ext>
            </c:extLst>
          </c:dPt>
          <c:dPt>
            <c:idx val="6"/>
            <c:bubble3D val="0"/>
            <c:spPr>
              <a:solidFill>
                <a:srgbClr val="AE7B00"/>
              </a:solidFill>
              <a:ln w="19050">
                <a:solidFill>
                  <a:schemeClr val="lt1"/>
                </a:solidFill>
              </a:ln>
              <a:effectLst/>
            </c:spPr>
            <c:extLst>
              <c:ext xmlns:c16="http://schemas.microsoft.com/office/drawing/2014/chart" uri="{C3380CC4-5D6E-409C-BE32-E72D297353CC}">
                <c16:uniqueId val="{0000000D-5717-4B28-A7DE-60F121BB2699}"/>
              </c:ext>
            </c:extLst>
          </c:dPt>
          <c:dPt>
            <c:idx val="7"/>
            <c:bubble3D val="0"/>
            <c:spPr>
              <a:solidFill>
                <a:srgbClr val="D9A210"/>
              </a:solidFill>
              <a:ln w="19050">
                <a:solidFill>
                  <a:schemeClr val="lt1"/>
                </a:solidFill>
              </a:ln>
              <a:effectLst/>
            </c:spPr>
            <c:extLst>
              <c:ext xmlns:c16="http://schemas.microsoft.com/office/drawing/2014/chart" uri="{C3380CC4-5D6E-409C-BE32-E72D297353CC}">
                <c16:uniqueId val="{0000000F-5717-4B28-A7DE-60F121BB2699}"/>
              </c:ext>
            </c:extLst>
          </c:dPt>
          <c:dPt>
            <c:idx val="8"/>
            <c:bubble3D val="0"/>
            <c:spPr>
              <a:solidFill>
                <a:srgbClr val="E1B500"/>
              </a:solidFill>
              <a:ln w="19050">
                <a:solidFill>
                  <a:schemeClr val="lt1"/>
                </a:solidFill>
              </a:ln>
              <a:effectLst/>
            </c:spPr>
            <c:extLst>
              <c:ext xmlns:c16="http://schemas.microsoft.com/office/drawing/2014/chart" uri="{C3380CC4-5D6E-409C-BE32-E72D297353CC}">
                <c16:uniqueId val="{00000011-5717-4B28-A7DE-60F121BB2699}"/>
              </c:ext>
            </c:extLst>
          </c:dPt>
          <c:dPt>
            <c:idx val="9"/>
            <c:bubble3D val="0"/>
            <c:spPr>
              <a:solidFill>
                <a:srgbClr val="E8C770"/>
              </a:solidFill>
              <a:ln w="19050">
                <a:solidFill>
                  <a:schemeClr val="lt1"/>
                </a:solidFill>
              </a:ln>
              <a:effectLst/>
            </c:spPr>
            <c:extLst>
              <c:ext xmlns:c16="http://schemas.microsoft.com/office/drawing/2014/chart" uri="{C3380CC4-5D6E-409C-BE32-E72D297353CC}">
                <c16:uniqueId val="{00000013-5717-4B28-A7DE-60F121BB2699}"/>
              </c:ext>
            </c:extLst>
          </c:dPt>
          <c:dPt>
            <c:idx val="10"/>
            <c:bubble3D val="0"/>
            <c:spPr>
              <a:solidFill>
                <a:srgbClr val="2576B7"/>
              </a:solidFill>
              <a:ln w="19050">
                <a:solidFill>
                  <a:schemeClr val="lt1"/>
                </a:solidFill>
              </a:ln>
              <a:effectLst/>
            </c:spPr>
            <c:extLst>
              <c:ext xmlns:c16="http://schemas.microsoft.com/office/drawing/2014/chart" uri="{C3380CC4-5D6E-409C-BE32-E72D297353CC}">
                <c16:uniqueId val="{00000015-5717-4B28-A7DE-60F121BB2699}"/>
              </c:ext>
            </c:extLst>
          </c:dPt>
          <c:dPt>
            <c:idx val="11"/>
            <c:bubble3D val="0"/>
            <c:spPr>
              <a:solidFill>
                <a:srgbClr val="5191C5"/>
              </a:solidFill>
              <a:ln w="19050">
                <a:solidFill>
                  <a:schemeClr val="lt1"/>
                </a:solidFill>
              </a:ln>
              <a:effectLst/>
            </c:spPr>
            <c:extLst>
              <c:ext xmlns:c16="http://schemas.microsoft.com/office/drawing/2014/chart" uri="{C3380CC4-5D6E-409C-BE32-E72D297353CC}">
                <c16:uniqueId val="{00000017-5717-4B28-A7DE-60F121BB2699}"/>
              </c:ext>
            </c:extLst>
          </c:dPt>
          <c:dPt>
            <c:idx val="12"/>
            <c:bubble3D val="0"/>
            <c:spPr>
              <a:solidFill>
                <a:srgbClr val="7CADD4"/>
              </a:solidFill>
              <a:ln w="19050">
                <a:solidFill>
                  <a:schemeClr val="lt1"/>
                </a:solidFill>
              </a:ln>
              <a:effectLst/>
            </c:spPr>
            <c:extLst>
              <c:ext xmlns:c16="http://schemas.microsoft.com/office/drawing/2014/chart" uri="{C3380CC4-5D6E-409C-BE32-E72D297353CC}">
                <c16:uniqueId val="{00000019-5717-4B28-A7DE-60F121BB2699}"/>
              </c:ext>
            </c:extLst>
          </c:dPt>
          <c:dPt>
            <c:idx val="13"/>
            <c:bubble3D val="0"/>
            <c:spPr>
              <a:solidFill>
                <a:srgbClr val="5A7D5C"/>
              </a:solidFill>
              <a:ln w="19050">
                <a:solidFill>
                  <a:schemeClr val="lt1"/>
                </a:solidFill>
              </a:ln>
              <a:effectLst/>
            </c:spPr>
            <c:extLst>
              <c:ext xmlns:c16="http://schemas.microsoft.com/office/drawing/2014/chart" uri="{C3380CC4-5D6E-409C-BE32-E72D297353CC}">
                <c16:uniqueId val="{0000001B-5717-4B28-A7DE-60F121BB2699}"/>
              </c:ext>
            </c:extLst>
          </c:dPt>
          <c:dLbls>
            <c:dLbl>
              <c:idx val="0"/>
              <c:tx>
                <c:rich>
                  <a:bodyPr/>
                  <a:lstStyle/>
                  <a:p>
                    <a:fld id="{1063EB0F-0484-4C06-A886-23A383997C89}" type="PERCENTAGE">
                      <a:rPr lang="en-US" smtClean="0">
                        <a:solidFill>
                          <a:schemeClr val="bg2"/>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717-4B28-A7DE-60F121BB2699}"/>
                </c:ext>
              </c:extLst>
            </c:dLbl>
            <c:dLbl>
              <c:idx val="1"/>
              <c:tx>
                <c:rich>
                  <a:bodyPr/>
                  <a:lstStyle/>
                  <a:p>
                    <a:fld id="{F41C863A-A3AE-471F-9A61-A19F4BB0ABC6}" type="PERCENTAGE">
                      <a:rPr lang="en-US" smtClean="0">
                        <a:solidFill>
                          <a:schemeClr val="bg2"/>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717-4B28-A7DE-60F121BB2699}"/>
                </c:ext>
              </c:extLst>
            </c:dLbl>
            <c:dLbl>
              <c:idx val="2"/>
              <c:tx>
                <c:rich>
                  <a:bodyPr/>
                  <a:lstStyle/>
                  <a:p>
                    <a:fld id="{D5F43CE9-F1BD-48D0-98AD-FDE5E9AE5096}" type="PERCENTAGE">
                      <a:rPr lang="en-US" smtClean="0">
                        <a:solidFill>
                          <a:schemeClr val="bg2"/>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717-4B28-A7DE-60F121BB2699}"/>
                </c:ext>
              </c:extLst>
            </c:dLbl>
            <c:dLbl>
              <c:idx val="3"/>
              <c:tx>
                <c:rich>
                  <a:bodyPr/>
                  <a:lstStyle/>
                  <a:p>
                    <a:fld id="{B5D4E02E-9145-4E25-A29D-D6383FD5DD6B}" type="PERCENTAGE">
                      <a:rPr lang="en-US" smtClean="0">
                        <a:solidFill>
                          <a:schemeClr val="bg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717-4B28-A7DE-60F121BB2699}"/>
                </c:ext>
              </c:extLst>
            </c:dLbl>
            <c:dLbl>
              <c:idx val="4"/>
              <c:tx>
                <c:rich>
                  <a:bodyPr/>
                  <a:lstStyle/>
                  <a:p>
                    <a:fld id="{07CE76B3-EB1A-4C3D-9581-787CC46CA5D7}"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5717-4B28-A7DE-60F121BB2699}"/>
                </c:ext>
              </c:extLst>
            </c:dLbl>
            <c:dLbl>
              <c:idx val="5"/>
              <c:tx>
                <c:rich>
                  <a:bodyPr/>
                  <a:lstStyle/>
                  <a:p>
                    <a:fld id="{B5F4A49E-C162-4DA0-B115-6EC2127CCA85}" type="PERCENTAGE">
                      <a:rPr lang="en-US" smtClean="0">
                        <a:solidFill>
                          <a:schemeClr val="bg2"/>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5717-4B28-A7DE-60F121BB2699}"/>
                </c:ext>
              </c:extLst>
            </c:dLbl>
            <c:dLbl>
              <c:idx val="6"/>
              <c:tx>
                <c:rich>
                  <a:bodyPr/>
                  <a:lstStyle/>
                  <a:p>
                    <a:fld id="{27C35FD6-C4E3-4116-850A-C5CA4E20D1DF}" type="VALUE">
                      <a:rPr lang="en-US">
                        <a:solidFill>
                          <a:schemeClr val="bg2"/>
                        </a:solidFill>
                      </a:rPr>
                      <a:pPr/>
                      <a:t>[VALUE]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5717-4B28-A7DE-60F121BB2699}"/>
                </c:ext>
              </c:extLst>
            </c:dLbl>
            <c:dLbl>
              <c:idx val="7"/>
              <c:tx>
                <c:rich>
                  <a:bodyPr/>
                  <a:lstStyle/>
                  <a:p>
                    <a:fld id="{98EF2F0E-EEE5-45FE-89D2-327B6F2B6572}" type="PERCENTAGE">
                      <a:rPr lang="en-US" smtClean="0">
                        <a:solidFill>
                          <a:schemeClr val="bg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5717-4B28-A7DE-60F121BB2699}"/>
                </c:ext>
              </c:extLst>
            </c:dLbl>
            <c:dLbl>
              <c:idx val="8"/>
              <c:tx>
                <c:rich>
                  <a:bodyPr/>
                  <a:lstStyle/>
                  <a:p>
                    <a:fld id="{888DAB1F-426A-4865-95C4-40FF113CFB14}"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5717-4B28-A7DE-60F121BB2699}"/>
                </c:ext>
              </c:extLst>
            </c:dLbl>
            <c:dLbl>
              <c:idx val="9"/>
              <c:tx>
                <c:rich>
                  <a:bodyPr/>
                  <a:lstStyle/>
                  <a:p>
                    <a:fld id="{EF91DD4A-1499-4B2A-AB50-83F90A98F6B2}"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3-5717-4B28-A7DE-60F121BB2699}"/>
                </c:ext>
              </c:extLst>
            </c:dLbl>
            <c:dLbl>
              <c:idx val="10"/>
              <c:tx>
                <c:rich>
                  <a:bodyPr/>
                  <a:lstStyle/>
                  <a:p>
                    <a:fld id="{50ECEC2A-DEE1-4FA2-B40D-7E498ACC4935}"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5-5717-4B28-A7DE-60F121BB2699}"/>
                </c:ext>
              </c:extLst>
            </c:dLbl>
            <c:dLbl>
              <c:idx val="11"/>
              <c:tx>
                <c:rich>
                  <a:bodyPr/>
                  <a:lstStyle/>
                  <a:p>
                    <a:fld id="{08087BD8-3138-45D2-AB93-D2E68CB2F615}"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7-5717-4B28-A7DE-60F121BB2699}"/>
                </c:ext>
              </c:extLst>
            </c:dLbl>
            <c:dLbl>
              <c:idx val="12"/>
              <c:tx>
                <c:rich>
                  <a:bodyPr/>
                  <a:lstStyle/>
                  <a:p>
                    <a:fld id="{4DF6954E-6399-4361-8B13-886B68714C30}" type="PERCENTAGE">
                      <a:rPr lang="en-US" smtClean="0">
                        <a:solidFill>
                          <a:schemeClr val="tx1"/>
                        </a:solidFill>
                      </a:rPr>
                      <a:pPr/>
                      <a:t>[PERCENTAGE]</a:t>
                    </a:fld>
                    <a:endParaRPr lang="en-CA"/>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9-5717-4B28-A7DE-60F121BB2699}"/>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Sheet1!$A$2:$A$15</c:f>
              <c:strCache>
                <c:ptCount val="13"/>
                <c:pt idx="0">
                  <c:v>Public Sector</c:v>
                </c:pt>
                <c:pt idx="1">
                  <c:v>Software Service</c:v>
                </c:pt>
                <c:pt idx="2">
                  <c:v>Professional Services</c:v>
                </c:pt>
                <c:pt idx="3">
                  <c:v>Health Care</c:v>
                </c:pt>
                <c:pt idx="4">
                  <c:v>Retail</c:v>
                </c:pt>
                <c:pt idx="5">
                  <c:v>Materials</c:v>
                </c:pt>
                <c:pt idx="6">
                  <c:v>Real Estate</c:v>
                </c:pt>
                <c:pt idx="7">
                  <c:v>Consumer Services</c:v>
                </c:pt>
                <c:pt idx="8">
                  <c:v>Financial Services</c:v>
                </c:pt>
                <c:pt idx="9">
                  <c:v>Transportation</c:v>
                </c:pt>
                <c:pt idx="10">
                  <c:v>Capital Goods</c:v>
                </c:pt>
                <c:pt idx="11">
                  <c:v>Automobile</c:v>
                </c:pt>
                <c:pt idx="12">
                  <c:v>Financial Services</c:v>
                </c:pt>
              </c:strCache>
            </c:strRef>
          </c:cat>
          <c:val>
            <c:numRef>
              <c:f>Sheet1!$B$2:$B$15</c:f>
              <c:numCache>
                <c:formatCode>0.00%</c:formatCode>
                <c:ptCount val="14"/>
                <c:pt idx="0">
                  <c:v>0.104</c:v>
                </c:pt>
                <c:pt idx="1">
                  <c:v>0.11700000000000001</c:v>
                </c:pt>
                <c:pt idx="2">
                  <c:v>0.20399999999999999</c:v>
                </c:pt>
                <c:pt idx="3">
                  <c:v>0.187</c:v>
                </c:pt>
                <c:pt idx="4">
                  <c:v>0.03</c:v>
                </c:pt>
                <c:pt idx="5">
                  <c:v>5.1999999999999998E-2</c:v>
                </c:pt>
                <c:pt idx="6" formatCode="0%">
                  <c:v>6.0999999999999999E-2</c:v>
                </c:pt>
                <c:pt idx="7">
                  <c:v>9.6000000000000002E-2</c:v>
                </c:pt>
                <c:pt idx="8">
                  <c:v>2.5999999999999999E-2</c:v>
                </c:pt>
                <c:pt idx="9">
                  <c:v>0.03</c:v>
                </c:pt>
                <c:pt idx="10">
                  <c:v>2.1999999999999999E-2</c:v>
                </c:pt>
                <c:pt idx="11">
                  <c:v>2.1999999999999999E-2</c:v>
                </c:pt>
                <c:pt idx="12">
                  <c:v>2.5999999999999999E-2</c:v>
                </c:pt>
              </c:numCache>
            </c:numRef>
          </c:val>
          <c:extLst>
            <c:ext xmlns:c16="http://schemas.microsoft.com/office/drawing/2014/chart" uri="{C3380CC4-5D6E-409C-BE32-E72D297353CC}">
              <c16:uniqueId val="{0000001C-5717-4B28-A7DE-60F121BB269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egendEntry>
        <c:idx val="13"/>
        <c:delete val="1"/>
      </c:legendEntry>
      <c:layout>
        <c:manualLayout>
          <c:xMode val="edge"/>
          <c:yMode val="edge"/>
          <c:x val="0.15193775324326866"/>
          <c:y val="0.71013379634879603"/>
          <c:w val="0.69612435199724665"/>
          <c:h val="0.2748464268458192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2019</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2018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1DE3-483C-A3B3-9B07397F35E5}"/>
              </c:ext>
            </c:extLst>
          </c:dPt>
          <c:dPt>
            <c:idx val="1"/>
            <c:bubble3D val="0"/>
            <c:spPr>
              <a:solidFill>
                <a:schemeClr val="bg1">
                  <a:lumMod val="95000"/>
                </a:schemeClr>
              </a:solidFill>
              <a:ln w="190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extLst>
              <c:ext xmlns:c16="http://schemas.microsoft.com/office/drawing/2014/chart" uri="{C3380CC4-5D6E-409C-BE32-E72D297353CC}">
                <c16:uniqueId val="{00000003-1DE3-483C-A3B3-9B07397F35E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1DE3-483C-A3B3-9B07397F35E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1DE3-483C-A3B3-9B07397F35E5}"/>
              </c:ext>
            </c:extLst>
          </c:dPt>
          <c:dLbls>
            <c:dLbl>
              <c:idx val="0"/>
              <c:layout>
                <c:manualLayout>
                  <c:x val="5.1209096193053964E-2"/>
                  <c:y val="-0.17069678879044817"/>
                </c:manualLayout>
              </c:layout>
              <c:spPr>
                <a:solidFill>
                  <a:srgbClr val="FFFFFF"/>
                </a:solidFill>
                <a:ln>
                  <a:solidFill>
                    <a:srgbClr val="333333">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15:layout>
                    <c:manualLayout>
                      <c:w val="0.14887614776176375"/>
                      <c:h val="0.18673133141429865"/>
                    </c:manualLayout>
                  </c15:layout>
                </c:ext>
                <c:ext xmlns:c16="http://schemas.microsoft.com/office/drawing/2014/chart" uri="{C3380CC4-5D6E-409C-BE32-E72D297353CC}">
                  <c16:uniqueId val="{00000001-1DE3-483C-A3B3-9B07397F35E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Sheet1!$A$2:$A$5</c:f>
              <c:strCache>
                <c:ptCount val="2"/>
                <c:pt idx="0">
                  <c:v>Pay</c:v>
                </c:pt>
                <c:pt idx="1">
                  <c:v>Didn't pay</c:v>
                </c:pt>
              </c:strCache>
            </c:strRef>
          </c:cat>
          <c:val>
            <c:numRef>
              <c:f>Sheet1!$B$2:$B$5</c:f>
              <c:numCache>
                <c:formatCode>0%</c:formatCode>
                <c:ptCount val="4"/>
                <c:pt idx="0">
                  <c:v>0.4</c:v>
                </c:pt>
                <c:pt idx="1">
                  <c:v>0.6</c:v>
                </c:pt>
              </c:numCache>
            </c:numRef>
          </c:val>
          <c:extLst>
            <c:ext xmlns:c16="http://schemas.microsoft.com/office/drawing/2014/chart" uri="{C3380CC4-5D6E-409C-BE32-E72D297353CC}">
              <c16:uniqueId val="{00000008-1DE3-483C-A3B3-9B07397F35E5}"/>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2018</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doughnutChart>
        <c:varyColors val="1"/>
        <c:ser>
          <c:idx val="0"/>
          <c:order val="0"/>
          <c:tx>
            <c:strRef>
              <c:f>Sheet1!$B$1</c:f>
              <c:strCache>
                <c:ptCount val="1"/>
                <c:pt idx="0">
                  <c:v>2018</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D83-42C9-B528-42BD20CD6E55}"/>
              </c:ext>
            </c:extLst>
          </c:dPt>
          <c:dPt>
            <c:idx val="1"/>
            <c:bubble3D val="0"/>
            <c:spPr>
              <a:solidFill>
                <a:schemeClr val="bg1">
                  <a:lumMod val="95000"/>
                </a:schemeClr>
              </a:solidFill>
              <a:ln w="190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effectLst/>
            </c:spPr>
            <c:extLst>
              <c:ext xmlns:c16="http://schemas.microsoft.com/office/drawing/2014/chart" uri="{C3380CC4-5D6E-409C-BE32-E72D297353CC}">
                <c16:uniqueId val="{00000003-AD83-42C9-B528-42BD20CD6E5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D83-42C9-B528-42BD20CD6E5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AD83-42C9-B528-42BD20CD6E55}"/>
              </c:ext>
            </c:extLst>
          </c:dPt>
          <c:dLbls>
            <c:dLbl>
              <c:idx val="0"/>
              <c:layout>
                <c:manualLayout>
                  <c:x val="9.4831659616766595E-2"/>
                  <c:y val="-0.10810810810810811"/>
                </c:manualLayout>
              </c:layout>
              <c:spPr>
                <a:solidFill>
                  <a:srgbClr val="FFFFFF"/>
                </a:solidFill>
                <a:ln>
                  <a:solidFill>
                    <a:srgbClr val="333333">
                      <a:lumMod val="25000"/>
                      <a:lumOff val="75000"/>
                    </a:srgbClr>
                  </a:solidFill>
                </a:ln>
                <a:effectLst/>
              </c:spPr>
              <c:txPr>
                <a:bodyPr rot="0" spcFirstLastPara="1" vertOverflow="clip" horzOverflow="clip" vert="horz" wrap="square" lIns="38100" tIns="19050" rIns="38100" bIns="19050" anchor="ctr" anchorCtr="1">
                  <a:spAutoFit/>
                </a:bodyPr>
                <a:lstStyle/>
                <a:p>
                  <a:pPr>
                    <a:defRPr sz="1197" b="0" i="0" u="none" strike="noStrike" kern="1200" baseline="0">
                      <a:solidFill>
                        <a:schemeClr val="dk1">
                          <a:lumMod val="65000"/>
                          <a:lumOff val="35000"/>
                        </a:schemeClr>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wedgeRectCallout">
                      <a:avLst/>
                    </a:prstGeom>
                    <a:noFill/>
                    <a:ln>
                      <a:noFill/>
                    </a:ln>
                  </c15:spPr>
                </c:ext>
                <c:ext xmlns:c16="http://schemas.microsoft.com/office/drawing/2014/chart" uri="{C3380CC4-5D6E-409C-BE32-E72D297353CC}">
                  <c16:uniqueId val="{00000001-AD83-42C9-B528-42BD20CD6E5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extLst>
          </c:dLbls>
          <c:cat>
            <c:strRef>
              <c:f>Sheet1!$A$2:$A$5</c:f>
              <c:strCache>
                <c:ptCount val="2"/>
                <c:pt idx="0">
                  <c:v>Pay</c:v>
                </c:pt>
                <c:pt idx="1">
                  <c:v>Didn't pay</c:v>
                </c:pt>
              </c:strCache>
            </c:strRef>
          </c:cat>
          <c:val>
            <c:numRef>
              <c:f>Sheet1!$B$2:$B$5</c:f>
              <c:numCache>
                <c:formatCode>0%</c:formatCode>
                <c:ptCount val="4"/>
                <c:pt idx="0">
                  <c:v>0.18</c:v>
                </c:pt>
                <c:pt idx="1">
                  <c:v>0.82</c:v>
                </c:pt>
              </c:numCache>
            </c:numRef>
          </c:val>
          <c:extLst>
            <c:ext xmlns:c16="http://schemas.microsoft.com/office/drawing/2014/chart" uri="{C3380CC4-5D6E-409C-BE32-E72D297353CC}">
              <c16:uniqueId val="{00000008-AD83-42C9-B528-42BD20CD6E55}"/>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C4CB5E-DF86-4BA6-BA45-9700E6A22DDD}" type="doc">
      <dgm:prSet loTypeId="urn:microsoft.com/office/officeart/2005/8/layout/venn1" loCatId="relationship" qsTypeId="urn:microsoft.com/office/officeart/2005/8/quickstyle/simple2" qsCatId="simple" csTypeId="urn:microsoft.com/office/officeart/2005/8/colors/accent1_2" csCatId="accent1" phldr="1"/>
      <dgm:spPr/>
    </dgm:pt>
    <dgm:pt modelId="{9609E554-ED1E-4188-9630-FFE7159A255D}">
      <dgm:prSet phldrT="[Text]" custT="1"/>
      <dgm:spPr>
        <a:solidFill>
          <a:schemeClr val="accent2">
            <a:alpha val="50000"/>
          </a:schemeClr>
        </a:solidFill>
      </dgm:spPr>
      <dgm:t>
        <a:bodyPr/>
        <a:lstStyle/>
        <a:p>
          <a:pPr algn="l"/>
          <a:endParaRPr lang="en-US" sz="1800" dirty="0"/>
        </a:p>
      </dgm:t>
    </dgm:pt>
    <dgm:pt modelId="{DBBDB16B-8BF7-41BA-8D45-6702DC1FF64E}" type="parTrans" cxnId="{4A16C946-7E80-497F-9B10-85AC7785D51C}">
      <dgm:prSet/>
      <dgm:spPr/>
      <dgm:t>
        <a:bodyPr/>
        <a:lstStyle/>
        <a:p>
          <a:endParaRPr lang="en-US"/>
        </a:p>
      </dgm:t>
    </dgm:pt>
    <dgm:pt modelId="{5CF3D76B-4680-478E-A4CF-9E6A0CA0F8FA}" type="sibTrans" cxnId="{4A16C946-7E80-497F-9B10-85AC7785D51C}">
      <dgm:prSet/>
      <dgm:spPr/>
      <dgm:t>
        <a:bodyPr/>
        <a:lstStyle/>
        <a:p>
          <a:endParaRPr lang="en-US"/>
        </a:p>
      </dgm:t>
    </dgm:pt>
    <dgm:pt modelId="{539B6510-FEC8-40D2-BE1A-F7BC2F2934CA}">
      <dgm:prSet phldrT="[Text]" custT="1"/>
      <dgm:spPr>
        <a:solidFill>
          <a:schemeClr val="accent3">
            <a:alpha val="50000"/>
          </a:schemeClr>
        </a:solidFill>
      </dgm:spPr>
      <dgm:t>
        <a:bodyPr/>
        <a:lstStyle/>
        <a:p>
          <a:pPr algn="r"/>
          <a:endParaRPr lang="en-US" sz="1800" dirty="0"/>
        </a:p>
      </dgm:t>
    </dgm:pt>
    <dgm:pt modelId="{DCDCEE27-8BBC-4139-9CAB-DAFC1CF0ACDE}" type="parTrans" cxnId="{012CD705-F198-4550-809F-8A8800A20B12}">
      <dgm:prSet/>
      <dgm:spPr/>
      <dgm:t>
        <a:bodyPr/>
        <a:lstStyle/>
        <a:p>
          <a:endParaRPr lang="en-US"/>
        </a:p>
      </dgm:t>
    </dgm:pt>
    <dgm:pt modelId="{38A54E50-2672-443C-A035-52BD340382FA}" type="sibTrans" cxnId="{012CD705-F198-4550-809F-8A8800A20B12}">
      <dgm:prSet/>
      <dgm:spPr/>
      <dgm:t>
        <a:bodyPr/>
        <a:lstStyle/>
        <a:p>
          <a:endParaRPr lang="en-US"/>
        </a:p>
      </dgm:t>
    </dgm:pt>
    <dgm:pt modelId="{98E2075C-4EAA-43D4-9562-23A6E8666950}" type="pres">
      <dgm:prSet presAssocID="{32C4CB5E-DF86-4BA6-BA45-9700E6A22DDD}" presName="compositeShape" presStyleCnt="0">
        <dgm:presLayoutVars>
          <dgm:chMax val="7"/>
          <dgm:dir/>
          <dgm:resizeHandles val="exact"/>
        </dgm:presLayoutVars>
      </dgm:prSet>
      <dgm:spPr/>
    </dgm:pt>
    <dgm:pt modelId="{AAE28962-D220-4269-BA99-1B28862C60E3}" type="pres">
      <dgm:prSet presAssocID="{9609E554-ED1E-4188-9630-FFE7159A255D}" presName="circ1" presStyleLbl="vennNode1" presStyleIdx="0" presStyleCnt="2" custLinFactNeighborX="8104"/>
      <dgm:spPr/>
    </dgm:pt>
    <dgm:pt modelId="{584BB98C-0BA9-48C5-A1C2-260AF70CDD3E}" type="pres">
      <dgm:prSet presAssocID="{9609E554-ED1E-4188-9630-FFE7159A255D}" presName="circ1Tx" presStyleLbl="revTx" presStyleIdx="0" presStyleCnt="0">
        <dgm:presLayoutVars>
          <dgm:chMax val="0"/>
          <dgm:chPref val="0"/>
          <dgm:bulletEnabled val="1"/>
        </dgm:presLayoutVars>
      </dgm:prSet>
      <dgm:spPr/>
    </dgm:pt>
    <dgm:pt modelId="{65F83D24-718B-4668-814E-623984F0ADBF}" type="pres">
      <dgm:prSet presAssocID="{539B6510-FEC8-40D2-BE1A-F7BC2F2934CA}" presName="circ2" presStyleLbl="vennNode1" presStyleIdx="1" presStyleCnt="2" custLinFactNeighborX="-11575"/>
      <dgm:spPr/>
    </dgm:pt>
    <dgm:pt modelId="{30160B4D-73AB-45A8-B4FD-F3E330FA0072}" type="pres">
      <dgm:prSet presAssocID="{539B6510-FEC8-40D2-BE1A-F7BC2F2934CA}" presName="circ2Tx" presStyleLbl="revTx" presStyleIdx="0" presStyleCnt="0">
        <dgm:presLayoutVars>
          <dgm:chMax val="0"/>
          <dgm:chPref val="0"/>
          <dgm:bulletEnabled val="1"/>
        </dgm:presLayoutVars>
      </dgm:prSet>
      <dgm:spPr/>
    </dgm:pt>
  </dgm:ptLst>
  <dgm:cxnLst>
    <dgm:cxn modelId="{012CD705-F198-4550-809F-8A8800A20B12}" srcId="{32C4CB5E-DF86-4BA6-BA45-9700E6A22DDD}" destId="{539B6510-FEC8-40D2-BE1A-F7BC2F2934CA}" srcOrd="1" destOrd="0" parTransId="{DCDCEE27-8BBC-4139-9CAB-DAFC1CF0ACDE}" sibTransId="{38A54E50-2672-443C-A035-52BD340382FA}"/>
    <dgm:cxn modelId="{3F2D480F-F66B-4428-8329-744EBCC9F1E7}" type="presOf" srcId="{539B6510-FEC8-40D2-BE1A-F7BC2F2934CA}" destId="{65F83D24-718B-4668-814E-623984F0ADBF}" srcOrd="0" destOrd="0" presId="urn:microsoft.com/office/officeart/2005/8/layout/venn1"/>
    <dgm:cxn modelId="{CFD35846-F5D0-4C16-AF72-1A0C04659F10}" type="presOf" srcId="{32C4CB5E-DF86-4BA6-BA45-9700E6A22DDD}" destId="{98E2075C-4EAA-43D4-9562-23A6E8666950}" srcOrd="0" destOrd="0" presId="urn:microsoft.com/office/officeart/2005/8/layout/venn1"/>
    <dgm:cxn modelId="{4A16C946-7E80-497F-9B10-85AC7785D51C}" srcId="{32C4CB5E-DF86-4BA6-BA45-9700E6A22DDD}" destId="{9609E554-ED1E-4188-9630-FFE7159A255D}" srcOrd="0" destOrd="0" parTransId="{DBBDB16B-8BF7-41BA-8D45-6702DC1FF64E}" sibTransId="{5CF3D76B-4680-478E-A4CF-9E6A0CA0F8FA}"/>
    <dgm:cxn modelId="{BDF172D5-2234-4BE9-B5D5-CC47F09854D0}" type="presOf" srcId="{9609E554-ED1E-4188-9630-FFE7159A255D}" destId="{584BB98C-0BA9-48C5-A1C2-260AF70CDD3E}" srcOrd="1" destOrd="0" presId="urn:microsoft.com/office/officeart/2005/8/layout/venn1"/>
    <dgm:cxn modelId="{874A61D8-A42A-40B4-8A10-1AA8458C9EB2}" type="presOf" srcId="{539B6510-FEC8-40D2-BE1A-F7BC2F2934CA}" destId="{30160B4D-73AB-45A8-B4FD-F3E330FA0072}" srcOrd="1" destOrd="0" presId="urn:microsoft.com/office/officeart/2005/8/layout/venn1"/>
    <dgm:cxn modelId="{EC00CAFF-A056-47A5-B823-E6B956C40401}" type="presOf" srcId="{9609E554-ED1E-4188-9630-FFE7159A255D}" destId="{AAE28962-D220-4269-BA99-1B28862C60E3}" srcOrd="0" destOrd="0" presId="urn:microsoft.com/office/officeart/2005/8/layout/venn1"/>
    <dgm:cxn modelId="{D4D16EE4-8593-495E-B2AE-86FB08CBC3B2}" type="presParOf" srcId="{98E2075C-4EAA-43D4-9562-23A6E8666950}" destId="{AAE28962-D220-4269-BA99-1B28862C60E3}" srcOrd="0" destOrd="0" presId="urn:microsoft.com/office/officeart/2005/8/layout/venn1"/>
    <dgm:cxn modelId="{14BBC026-AFEC-41AF-9AC1-620F5DA35010}" type="presParOf" srcId="{98E2075C-4EAA-43D4-9562-23A6E8666950}" destId="{584BB98C-0BA9-48C5-A1C2-260AF70CDD3E}" srcOrd="1" destOrd="0" presId="urn:microsoft.com/office/officeart/2005/8/layout/venn1"/>
    <dgm:cxn modelId="{D9B7E9C8-7BAC-4A35-A0F8-D3AFE0E65499}" type="presParOf" srcId="{98E2075C-4EAA-43D4-9562-23A6E8666950}" destId="{65F83D24-718B-4668-814E-623984F0ADBF}" srcOrd="2" destOrd="0" presId="urn:microsoft.com/office/officeart/2005/8/layout/venn1"/>
    <dgm:cxn modelId="{CB057CE0-47BF-4149-A2CB-323C5B061C94}" type="presParOf" srcId="{98E2075C-4EAA-43D4-9562-23A6E8666950}" destId="{30160B4D-73AB-45A8-B4FD-F3E330FA0072}"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28962-D220-4269-BA99-1B28862C60E3}">
      <dsp:nvSpPr>
        <dsp:cNvPr id="0" name=""/>
        <dsp:cNvSpPr/>
      </dsp:nvSpPr>
      <dsp:spPr>
        <a:xfrm>
          <a:off x="505190" y="418014"/>
          <a:ext cx="4155188" cy="4155188"/>
        </a:xfrm>
        <a:prstGeom prst="ellipse">
          <a:avLst/>
        </a:prstGeom>
        <a:solidFill>
          <a:schemeClr val="accent2">
            <a:alpha val="5000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l" defTabSz="800100">
            <a:lnSpc>
              <a:spcPct val="90000"/>
            </a:lnSpc>
            <a:spcBef>
              <a:spcPct val="0"/>
            </a:spcBef>
            <a:spcAft>
              <a:spcPct val="35000"/>
            </a:spcAft>
            <a:buNone/>
          </a:pPr>
          <a:endParaRPr lang="en-US" sz="1800" kern="1200" dirty="0"/>
        </a:p>
      </dsp:txBody>
      <dsp:txXfrm>
        <a:off x="1085419" y="908000"/>
        <a:ext cx="2395784" cy="3175216"/>
      </dsp:txXfrm>
    </dsp:sp>
    <dsp:sp modelId="{65F83D24-718B-4668-814E-623984F0ADBF}">
      <dsp:nvSpPr>
        <dsp:cNvPr id="0" name=""/>
        <dsp:cNvSpPr/>
      </dsp:nvSpPr>
      <dsp:spPr>
        <a:xfrm>
          <a:off x="2682220" y="418014"/>
          <a:ext cx="4155188" cy="4155188"/>
        </a:xfrm>
        <a:prstGeom prst="ellipse">
          <a:avLst/>
        </a:prstGeom>
        <a:solidFill>
          <a:schemeClr val="accent3">
            <a:alpha val="5000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r" defTabSz="800100">
            <a:lnSpc>
              <a:spcPct val="90000"/>
            </a:lnSpc>
            <a:spcBef>
              <a:spcPct val="0"/>
            </a:spcBef>
            <a:spcAft>
              <a:spcPct val="35000"/>
            </a:spcAft>
            <a:buNone/>
          </a:pPr>
          <a:endParaRPr lang="en-US" sz="1800" kern="1200" dirty="0"/>
        </a:p>
      </dsp:txBody>
      <dsp:txXfrm>
        <a:off x="3861396" y="908000"/>
        <a:ext cx="2395784" cy="317521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0.10724</cdr:x>
      <cdr:y>0.01164</cdr:y>
    </cdr:from>
    <cdr:to>
      <cdr:x>0.10724</cdr:x>
      <cdr:y>0.96644</cdr:y>
    </cdr:to>
    <cdr:cxnSp macro="">
      <cdr:nvCxnSpPr>
        <cdr:cNvPr id="3" name="Straight Connector 2">
          <a:extLst xmlns:a="http://schemas.openxmlformats.org/drawingml/2006/main">
            <a:ext uri="{FF2B5EF4-FFF2-40B4-BE49-F238E27FC236}">
              <a16:creationId xmlns:a16="http://schemas.microsoft.com/office/drawing/2014/main" id="{DD9731D2-5A02-47D2-A3F9-0734B8D34CAA}"/>
            </a:ext>
          </a:extLst>
        </cdr:cNvPr>
        <cdr:cNvCxnSpPr/>
      </cdr:nvCxnSpPr>
      <cdr:spPr>
        <a:xfrm xmlns:a="http://schemas.openxmlformats.org/drawingml/2006/main">
          <a:off x="702067" y="54718"/>
          <a:ext cx="0" cy="4487761"/>
        </a:xfrm>
        <a:prstGeom xmlns:a="http://schemas.openxmlformats.org/drawingml/2006/main" prst="line">
          <a:avLst/>
        </a:prstGeom>
      </cdr:spPr>
      <cdr:style>
        <a:lnRef xmlns:a="http://schemas.openxmlformats.org/drawingml/2006/main" idx="1">
          <a:schemeClr val="dk1"/>
        </a:lnRef>
        <a:fillRef xmlns:a="http://schemas.openxmlformats.org/drawingml/2006/main" idx="0">
          <a:schemeClr val="dk1"/>
        </a:fillRef>
        <a:effectRef xmlns:a="http://schemas.openxmlformats.org/drawingml/2006/main" idx="0">
          <a:schemeClr val="dk1"/>
        </a:effectRef>
        <a:fontRef xmlns:a="http://schemas.openxmlformats.org/drawingml/2006/main" idx="minor">
          <a:schemeClr val="tx1"/>
        </a:fontRef>
      </cdr:style>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2/13/2020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2/13/2020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4122304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1997-2020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a:t>Subhead (Arial, 14pt)</a:t>
            </a:r>
          </a:p>
        </p:txBody>
      </p:sp>
    </p:spTree>
    <p:extLst>
      <p:ext uri="{BB962C8B-B14F-4D97-AF65-F5344CB8AC3E}">
        <p14:creationId xmlns:p14="http://schemas.microsoft.com/office/powerpoint/2010/main" val="3544028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13688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a:t>Page Header (Georgia, 24pt) </a:t>
            </a:r>
            <a:endParaRPr lang="en-CA" dirty="0"/>
          </a:p>
        </p:txBody>
      </p:sp>
    </p:spTree>
    <p:extLst>
      <p:ext uri="{BB962C8B-B14F-4D97-AF65-F5344CB8AC3E}">
        <p14:creationId xmlns:p14="http://schemas.microsoft.com/office/powerpoint/2010/main" val="477908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a:t>First Level (Arial, 14pt)</a:t>
            </a:r>
          </a:p>
          <a:p>
            <a:pPr lvl="1"/>
            <a:r>
              <a:rPr lang="en-US" dirty="0"/>
              <a:t>Second Level (Arial, 14pt)</a:t>
            </a:r>
          </a:p>
          <a:p>
            <a:pPr lvl="2"/>
            <a:r>
              <a:rPr lang="en-US" dirty="0"/>
              <a:t>Third Level (Arial, 14pt)</a:t>
            </a:r>
          </a:p>
          <a:p>
            <a:pPr lvl="3"/>
            <a:r>
              <a:rPr lang="en-US" dirty="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814660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bg1"/>
              </a:solidFill>
            </a:endParaRPr>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1156219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a:solidFill>
                  <a:schemeClr val="accent1"/>
                </a:solidFill>
              </a:rPr>
              <a:t>PHASE</a:t>
            </a: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a:t>#</a:t>
            </a:r>
            <a:endParaRPr lang="en-US" dirty="0"/>
          </a:p>
        </p:txBody>
      </p:sp>
    </p:spTree>
    <p:extLst>
      <p:ext uri="{BB962C8B-B14F-4D97-AF65-F5344CB8AC3E}">
        <p14:creationId xmlns:p14="http://schemas.microsoft.com/office/powerpoint/2010/main" val="18442957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endParaRPr lang="en-US" dirty="0"/>
          </a:p>
        </p:txBody>
      </p:sp>
      <p:sp>
        <p:nvSpPr>
          <p:cNvPr id="9" name="Rectangle 8"/>
          <p:cNvSpPr/>
          <p:nvPr userDrawn="1"/>
        </p:nvSpPr>
        <p:spPr>
          <a:xfrm>
            <a:off x="264525" y="499887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308344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8" name="Picture 17">
            <a:extLst>
              <a:ext uri="{FF2B5EF4-FFF2-40B4-BE49-F238E27FC236}">
                <a16:creationId xmlns:a16="http://schemas.microsoft.com/office/drawing/2014/main" id="{DFE55B17-7715-4DCF-A6C7-C177DD4387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89086"/>
            <a:ext cx="3096774" cy="286513"/>
          </a:xfrm>
          <a:prstGeom prst="rect">
            <a:avLst/>
          </a:prstGeom>
        </p:spPr>
      </p:pic>
    </p:spTree>
    <p:extLst>
      <p:ext uri="{BB962C8B-B14F-4D97-AF65-F5344CB8AC3E}">
        <p14:creationId xmlns:p14="http://schemas.microsoft.com/office/powerpoint/2010/main" val="364921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6031862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6" r:id="rId4"/>
    <p:sldLayoutId id="2147483710" r:id="rId5"/>
    <p:sldLayoutId id="2147483726" r:id="rId6"/>
    <p:sldLayoutId id="2147483762" r:id="rId7"/>
    <p:sldLayoutId id="2147483766" r:id="rId8"/>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First Level</a:t>
            </a:r>
          </a:p>
          <a:p>
            <a:pPr lvl="1"/>
            <a:r>
              <a:rPr lang="en-US" dirty="0"/>
              <a:t>Second Level</a:t>
            </a:r>
          </a:p>
          <a:p>
            <a:pPr lvl="2"/>
            <a:r>
              <a:rPr lang="en-US" dirty="0"/>
              <a:t>Third Level</a:t>
            </a:r>
          </a:p>
          <a:p>
            <a:pPr lvl="3"/>
            <a:r>
              <a:rPr lang="en-US" dirty="0"/>
              <a:t>Fourth Level</a:t>
            </a:r>
          </a:p>
        </p:txBody>
      </p:sp>
      <p:sp>
        <p:nvSpPr>
          <p:cNvPr id="13" name="Rectangle 12"/>
          <p:cNvSpPr/>
          <p:nvPr userDrawn="1"/>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algn="r"/>
            <a:r>
              <a:rPr lang="en-CA" sz="1000" kern="0" dirty="0">
                <a:solidFill>
                  <a:srgbClr val="FFFFFF"/>
                </a:solidFill>
                <a:latin typeface="Arial"/>
              </a:rPr>
              <a:t>Info-Tech Research Group	</a:t>
            </a:r>
          </a:p>
        </p:txBody>
      </p:sp>
      <p:sp>
        <p:nvSpPr>
          <p:cNvPr id="12" name="Rectangle 11"/>
          <p:cNvSpPr/>
          <p:nvPr userDrawn="1"/>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CA" b="1" dirty="0">
                <a:solidFill>
                  <a:srgbClr val="FFFFFF">
                    <a:lumMod val="85000"/>
                  </a:srgbClr>
                </a:solidFill>
                <a:latin typeface="Arial" panose="020B0604020202020204" pitchFamily="34" charset="0"/>
                <a:cs typeface="Arial" panose="020B0604020202020204" pitchFamily="34" charset="0"/>
              </a:rPr>
              <a:t>SAMPLE</a:t>
            </a:r>
          </a:p>
        </p:txBody>
      </p:sp>
    </p:spTree>
    <p:extLst>
      <p:ext uri="{BB962C8B-B14F-4D97-AF65-F5344CB8AC3E}">
        <p14:creationId xmlns:p14="http://schemas.microsoft.com/office/powerpoint/2010/main" val="411030587"/>
      </p:ext>
    </p:extLst>
  </p:cSld>
  <p:clrMap bg1="lt1" tx1="dk1" bg2="lt2" tx2="dk2" accent1="accent1" accent2="accent2" accent3="accent3" accent4="accent4" accent5="accent5" accent6="accent6" hlink="hlink" folHlink="folHlink"/>
  <p:sldLayoutIdLst>
    <p:sldLayoutId id="2147483768" r:id="rId1"/>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infotech.com/research/create-a-disaster-ready-ransomware-recovery-plan-phases-1-4"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13" Type="http://schemas.openxmlformats.org/officeDocument/2006/relationships/hyperlink" Target="https://www.infotech.com/research/ss/build-a-strategic-workforce-plan" TargetMode="External"/><Relationship Id="rId18" Type="http://schemas.openxmlformats.org/officeDocument/2006/relationships/hyperlink" Target="https://www.infotech.com/research/ss/create-a-service-management-roadmap" TargetMode="External"/><Relationship Id="rId26" Type="http://schemas.openxmlformats.org/officeDocument/2006/relationships/hyperlink" Target="https://www.infotech.com/research/ss/build-a-business-driven-it-risk-management-program" TargetMode="External"/><Relationship Id="rId39" Type="http://schemas.openxmlformats.org/officeDocument/2006/relationships/hyperlink" Target="https://www.infotech.com/research/ss/optimize-your-sqa-practice-using-a-full-lifecycle-approach" TargetMode="External"/><Relationship Id="rId21" Type="http://schemas.openxmlformats.org/officeDocument/2006/relationships/hyperlink" Target="https://www.infotech.com/research/ss/implement-it-asset-management" TargetMode="External"/><Relationship Id="rId34" Type="http://schemas.openxmlformats.org/officeDocument/2006/relationships/hyperlink" Target="https://www.infotech.com/research/ss/it-develop-a-business-continuity-plan" TargetMode="External"/><Relationship Id="rId42" Type="http://schemas.openxmlformats.org/officeDocument/2006/relationships/hyperlink" Target="https://www.infotech.com/research/ss/build-a-next-generation-bi-with-a-game-changing-bi-strategy" TargetMode="External"/><Relationship Id="rId47" Type="http://schemas.openxmlformats.org/officeDocument/2006/relationships/hyperlink" Target="https://www.infotech.com/research/ss/build-a-strong-approach-to-business-requirements-gathering" TargetMode="External"/><Relationship Id="rId7" Type="http://schemas.openxmlformats.org/officeDocument/2006/relationships/hyperlink" Target="https://www.infotech.com/research/ss/take-the-pain-out-of-it-policies" TargetMode="External"/><Relationship Id="rId2" Type="http://schemas.openxmlformats.org/officeDocument/2006/relationships/image" Target="../media/image17.png"/><Relationship Id="rId16" Type="http://schemas.openxmlformats.org/officeDocument/2006/relationships/hyperlink" Target="https://www.infotech.com/research/ss/design-build-a-user-facing-service-catalog" TargetMode="External"/><Relationship Id="rId29" Type="http://schemas.openxmlformats.org/officeDocument/2006/relationships/hyperlink" Target="https://www.infotech.com/research/ss/establish-a-right-sized-release-and-deployment-management-process" TargetMode="External"/><Relationship Id="rId1" Type="http://schemas.openxmlformats.org/officeDocument/2006/relationships/slideLayout" Target="../slideLayouts/slideLayout9.xml"/><Relationship Id="rId6" Type="http://schemas.openxmlformats.org/officeDocument/2006/relationships/hyperlink" Target="https://www.infotech.com/research/ss/kick-start-it-led-business-innovation" TargetMode="External"/><Relationship Id="rId11" Type="http://schemas.openxmlformats.org/officeDocument/2006/relationships/hyperlink" Target="https://www.infotech.com/research/ss/transfer-it-knowledge-before-it-s-gone" TargetMode="External"/><Relationship Id="rId24" Type="http://schemas.openxmlformats.org/officeDocument/2006/relationships/hyperlink" Target="https://www.infotech.com/research/ss/create-a-configuration-management-roadmap" TargetMode="External"/><Relationship Id="rId32" Type="http://schemas.openxmlformats.org/officeDocument/2006/relationships/hyperlink" Target="https://www.infotech.com/research/ss/establish-an-effective-system-of-internal-it-controls-to-mitigate-risks" TargetMode="External"/><Relationship Id="rId37" Type="http://schemas.openxmlformats.org/officeDocument/2006/relationships/hyperlink" Target="https://www.infotech.com/research/ss/govern-and-manage-an-enterprise-software-implementation" TargetMode="External"/><Relationship Id="rId40" Type="http://schemas.openxmlformats.org/officeDocument/2006/relationships/hyperlink" Target="https://www.infotech.com/research/ss/develop-an-annual-maintenance-program-for-critical-applications" TargetMode="External"/><Relationship Id="rId45" Type="http://schemas.openxmlformats.org/officeDocument/2006/relationships/hyperlink" Target="https://www.infotech.com/research/ss/develop-a-project-portfolio-management-strategy" TargetMode="External"/><Relationship Id="rId5" Type="http://schemas.openxmlformats.org/officeDocument/2006/relationships/hyperlink" Target="https://www.infotech.com/research/ss/develop-meaningful-service-metrics-to-ensure-business-and-user-satisfaction" TargetMode="External"/><Relationship Id="rId15" Type="http://schemas.openxmlformats.org/officeDocument/2006/relationships/hyperlink" Target="https://www.infotech.com/research/ss/increase-it-productivity-by-25-by-actively-focusing-on-employee-engagement" TargetMode="External"/><Relationship Id="rId23" Type="http://schemas.openxmlformats.org/officeDocument/2006/relationships/hyperlink" Target="https://www.infotech.com/research/ss/optimize-change-management" TargetMode="External"/><Relationship Id="rId28" Type="http://schemas.openxmlformats.org/officeDocument/2006/relationships/hyperlink" Target="https://www.infotech.com/research/ss/build-a-security-governance-and-management-plan" TargetMode="External"/><Relationship Id="rId36" Type="http://schemas.openxmlformats.org/officeDocument/2006/relationships/hyperlink" Target="https://www.infotech.com/research/ss/build-a-business-driven-application-roadmap-using-an-agile-approach" TargetMode="External"/><Relationship Id="rId10" Type="http://schemas.openxmlformats.org/officeDocument/2006/relationships/hyperlink" Target="https://www.infotech.com/research/ss/manage-your-vendors-before-they-manage-you" TargetMode="External"/><Relationship Id="rId19" Type="http://schemas.openxmlformats.org/officeDocument/2006/relationships/hyperlink" Target="https://www.infotech.com/research/ss/drive-efficiency-and-agility-with-a-fit-for-purpose-quality-management-program" TargetMode="External"/><Relationship Id="rId31" Type="http://schemas.openxmlformats.org/officeDocument/2006/relationships/hyperlink" Target="https://www.infotech.com/research/ss/build-an-information-security-strategy" TargetMode="External"/><Relationship Id="rId44" Type="http://schemas.openxmlformats.org/officeDocument/2006/relationships/hyperlink" Target="https://www.infotech.com/research/ss/conquer-data-quality-challenges-in-4-steps" TargetMode="External"/><Relationship Id="rId4" Type="http://schemas.openxmlformats.org/officeDocument/2006/relationships/hyperlink" Target="https://www.infotech.com/research/ss/define-an-it-strategy-and-roadmap" TargetMode="External"/><Relationship Id="rId9" Type="http://schemas.openxmlformats.org/officeDocument/2006/relationships/hyperlink" Target="https://www.infotech.com/research/ss/build-an-it-budget-that-demonstrates-value-delivery" TargetMode="External"/><Relationship Id="rId14" Type="http://schemas.openxmlformats.org/officeDocument/2006/relationships/hyperlink" Target="https://www.infotech.com/research/ss/transform-it-through-strategic-organizational-design" TargetMode="External"/><Relationship Id="rId22" Type="http://schemas.openxmlformats.org/officeDocument/2006/relationships/hyperlink" Target="https://www.infotech.com/research/ss/improve-it-operations-management" TargetMode="External"/><Relationship Id="rId27" Type="http://schemas.openxmlformats.org/officeDocument/2006/relationships/hyperlink" Target="https://www.infotech.com/research/ss/manage-stakeholder-relations" TargetMode="External"/><Relationship Id="rId30" Type="http://schemas.openxmlformats.org/officeDocument/2006/relationships/hyperlink" Target="https://www.infotech.com/research/ss/manage-scarce-resources-with-effective-incident-and-problem-management" TargetMode="External"/><Relationship Id="rId35" Type="http://schemas.openxmlformats.org/officeDocument/2006/relationships/hyperlink" Target="https://www.infotech.com/research/ss/create-a-right-sized-disaster-recovery-plan" TargetMode="External"/><Relationship Id="rId43" Type="http://schemas.openxmlformats.org/officeDocument/2006/relationships/hyperlink" Target="https://www.infotech.com/research/ss/modernize-data-architecture-for-measurable-business-results" TargetMode="External"/><Relationship Id="rId8" Type="http://schemas.openxmlformats.org/officeDocument/2006/relationships/hyperlink" Target="https://www.infotech.com/research/ss/establish-the-benefits-realization-process" TargetMode="External"/><Relationship Id="rId3" Type="http://schemas.openxmlformats.org/officeDocument/2006/relationships/hyperlink" Target="https://www.infotech.com/research/ss/redesign-it-governance-to-drive-optimal-business-results" TargetMode="External"/><Relationship Id="rId12" Type="http://schemas.openxmlformats.org/officeDocument/2006/relationships/hyperlink" Target="https://www.infotech.com/research/ss/minimize-the-damage-of-it-cost-cuts" TargetMode="External"/><Relationship Id="rId17" Type="http://schemas.openxmlformats.org/officeDocument/2006/relationships/hyperlink" Target="https://www.infotech.com/research/ss/assess-and-optimize-ea-capability" TargetMode="External"/><Relationship Id="rId25" Type="http://schemas.openxmlformats.org/officeDocument/2006/relationships/hyperlink" Target="https://www.infotech.com/research/ss/standardize-the-service-desk" TargetMode="External"/><Relationship Id="rId33" Type="http://schemas.openxmlformats.org/officeDocument/2006/relationships/hyperlink" Target="https://www.infotech.com/research/ss/take-control-of-compliance-improvement-to-conquer-every-audit" TargetMode="External"/><Relationship Id="rId38" Type="http://schemas.openxmlformats.org/officeDocument/2006/relationships/hyperlink" Target="https://www.infotech.com/research/ss/create-a-horizontally-optimized-sdlc-to-better-meet-business-demands" TargetMode="External"/><Relationship Id="rId46" Type="http://schemas.openxmlformats.org/officeDocument/2006/relationships/hyperlink" Target="https://www.infotech.com/research/ss/tailor-project-management-processes-to-fit-your-projects" TargetMode="External"/><Relationship Id="rId20" Type="http://schemas.openxmlformats.org/officeDocument/2006/relationships/hyperlink" Target="https://www.infotech.com/research/ss/establish-a-program-to-enable-effective-performance-monitoring" TargetMode="External"/><Relationship Id="rId41" Type="http://schemas.openxmlformats.org/officeDocument/2006/relationships/hyperlink" Target="https://www.infotech.com/research/ss/drive-organizational-change-from-the-pmo"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baltimoresun.com/maryland/baltimore-city/bs-md-ci-cyber-attack-insurance-20191016-4owu233bmfgnjmqu3yf2rzjxt4-story.html" TargetMode="External"/><Relationship Id="rId3" Type="http://schemas.openxmlformats.org/officeDocument/2006/relationships/hyperlink" Target="https://apnews.com/98a2f6a774a64fc996ef3221babee3f1" TargetMode="External"/><Relationship Id="rId7" Type="http://schemas.openxmlformats.org/officeDocument/2006/relationships/hyperlink" Target="https://www.washingtonpost.com/business/2019/06/20/florida-city-will-pay-hackers-get-its-computer-systems-back/" TargetMode="External"/><Relationship Id="rId2" Type="http://schemas.openxmlformats.org/officeDocument/2006/relationships/hyperlink" Target="https://www.forbes.com/sites/leemathews/2019/11/20/louisiana-suffers-another-major-ransomware-attack/#755e04de6d9f" TargetMode="External"/><Relationship Id="rId1" Type="http://schemas.openxmlformats.org/officeDocument/2006/relationships/slideLayout" Target="../slideLayouts/slideLayout2.xml"/><Relationship Id="rId6" Type="http://schemas.openxmlformats.org/officeDocument/2006/relationships/hyperlink" Target="https://www.bleepingcomputer.com/news/security/sodinokibi-ransomware-publishes-stolen-data-for-the-first-time/" TargetMode="External"/><Relationship Id="rId11" Type="http://schemas.openxmlformats.org/officeDocument/2006/relationships/hyperlink" Target="https://www.cnbc.com/2020/01/09/british-banks-hit-by-hacking-of-foreign-exchange-firm-travelex.html" TargetMode="External"/><Relationship Id="rId5" Type="http://schemas.openxmlformats.org/officeDocument/2006/relationships/hyperlink" Target="https://www.zdnet.com/article/company-shuts-down-because-of-ransomware-leaves-300-without-jobs-just-before-holidays/" TargetMode="External"/><Relationship Id="rId10" Type="http://schemas.openxmlformats.org/officeDocument/2006/relationships/hyperlink" Target="https://www.bleepingcomputer.com/news/security/ryuk-ransomware-uses-wake-on-lan-to-encrypt-offline-devices/" TargetMode="External"/><Relationship Id="rId4" Type="http://schemas.openxmlformats.org/officeDocument/2006/relationships/hyperlink" Target="https://www.nytimes.com/2020/01/10/us/politics/russia-hacking-disinformation-election.html" TargetMode="External"/><Relationship Id="rId9" Type="http://schemas.openxmlformats.org/officeDocument/2006/relationships/hyperlink" Target="https://krebsonsecurity.com/2019/12/ransomware-gangs-now-outing-victim-businesses-that-dont-pay-up/" TargetMode="Externa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chart" Target="../charts/chart3.xml"/><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13.svg"/><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dirty="0"/>
              <a:t>Create a Disaster-Ready Ransomware Recovery Plan</a:t>
            </a:r>
          </a:p>
        </p:txBody>
      </p:sp>
      <p:sp>
        <p:nvSpPr>
          <p:cNvPr id="5" name="Tagline"/>
          <p:cNvSpPr>
            <a:spLocks noGrp="1"/>
          </p:cNvSpPr>
          <p:nvPr>
            <p:ph type="body" sz="quarter" idx="16"/>
          </p:nvPr>
        </p:nvSpPr>
        <p:spPr>
          <a:xfrm>
            <a:off x="774700" y="3933622"/>
            <a:ext cx="7467600" cy="508000"/>
          </a:xfrm>
        </p:spPr>
        <p:txBody>
          <a:bodyPr/>
          <a:lstStyle/>
          <a:p>
            <a:r>
              <a:rPr lang="en-CA" dirty="0"/>
              <a:t>Don’t let ransomware catch you off guard.</a:t>
            </a:r>
          </a:p>
        </p:txBody>
      </p:sp>
      <p:grpSp>
        <p:nvGrpSpPr>
          <p:cNvPr id="6" name="Group 5">
            <a:extLst>
              <a:ext uri="{FF2B5EF4-FFF2-40B4-BE49-F238E27FC236}">
                <a16:creationId xmlns:a16="http://schemas.microsoft.com/office/drawing/2014/main" id="{B9CB1CF0-AF62-4E7A-8AB3-E70E85E7AFCA}"/>
              </a:ext>
            </a:extLst>
          </p:cNvPr>
          <p:cNvGrpSpPr/>
          <p:nvPr/>
        </p:nvGrpSpPr>
        <p:grpSpPr>
          <a:xfrm>
            <a:off x="0" y="5402461"/>
            <a:ext cx="9144000" cy="1455539"/>
            <a:chOff x="0" y="5402461"/>
            <a:chExt cx="9144000" cy="1455539"/>
          </a:xfrm>
        </p:grpSpPr>
        <p:sp>
          <p:nvSpPr>
            <p:cNvPr id="7" name="Rectangle 6">
              <a:extLst>
                <a:ext uri="{FF2B5EF4-FFF2-40B4-BE49-F238E27FC236}">
                  <a16:creationId xmlns:a16="http://schemas.microsoft.com/office/drawing/2014/main" id="{CFC5560F-8AE4-469B-A264-CF6A3A1A221E}"/>
                </a:ext>
              </a:extLst>
            </p:cNvPr>
            <p:cNvSpPr/>
            <p:nvPr/>
          </p:nvSpPr>
          <p:spPr>
            <a:xfrm>
              <a:off x="0" y="5402461"/>
              <a:ext cx="9144000" cy="1455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D2721935-D97D-4A50-AA88-B22AC58EC4F1}"/>
                </a:ext>
              </a:extLst>
            </p:cNvPr>
            <p:cNvGrpSpPr/>
            <p:nvPr/>
          </p:nvGrpSpPr>
          <p:grpSpPr>
            <a:xfrm>
              <a:off x="0" y="5402461"/>
              <a:ext cx="9144000" cy="1455539"/>
              <a:chOff x="0" y="5402461"/>
              <a:chExt cx="9144000" cy="1455539"/>
            </a:xfrm>
          </p:grpSpPr>
          <p:pic>
            <p:nvPicPr>
              <p:cNvPr id="9" name="Picture 8" descr="sample-titlebar-itrgNEW.gif">
                <a:hlinkClick r:id="rId3"/>
                <a:extLst>
                  <a:ext uri="{FF2B5EF4-FFF2-40B4-BE49-F238E27FC236}">
                    <a16:creationId xmlns:a16="http://schemas.microsoft.com/office/drawing/2014/main" id="{4BC06FEC-86B8-48C2-AA82-096810787FD6}"/>
                  </a:ext>
                </a:extLst>
              </p:cNvPr>
              <p:cNvPicPr>
                <a:picLocks noChangeAspect="1"/>
              </p:cNvPicPr>
              <p:nvPr/>
            </p:nvPicPr>
            <p:blipFill>
              <a:blip r:embed="rId4" cstate="print"/>
              <a:srcRect b="40634"/>
              <a:stretch>
                <a:fillRect/>
              </a:stretch>
            </p:blipFill>
            <p:spPr>
              <a:xfrm>
                <a:off x="0" y="5402461"/>
                <a:ext cx="9144000" cy="864096"/>
              </a:xfrm>
              <a:prstGeom prst="rect">
                <a:avLst/>
              </a:prstGeom>
            </p:spPr>
          </p:pic>
          <p:grpSp>
            <p:nvGrpSpPr>
              <p:cNvPr id="10" name="Group 9">
                <a:extLst>
                  <a:ext uri="{FF2B5EF4-FFF2-40B4-BE49-F238E27FC236}">
                    <a16:creationId xmlns:a16="http://schemas.microsoft.com/office/drawing/2014/main" id="{FF83970E-B88A-4000-B51E-C7B36ED1F48D}"/>
                  </a:ext>
                </a:extLst>
              </p:cNvPr>
              <p:cNvGrpSpPr/>
              <p:nvPr/>
            </p:nvGrpSpPr>
            <p:grpSpPr>
              <a:xfrm>
                <a:off x="0" y="6266557"/>
                <a:ext cx="9144000" cy="591443"/>
                <a:chOff x="0" y="6266557"/>
                <a:chExt cx="9144000" cy="591443"/>
              </a:xfrm>
            </p:grpSpPr>
            <p:sp>
              <p:nvSpPr>
                <p:cNvPr id="11" name="Rectangle 10">
                  <a:extLst>
                    <a:ext uri="{FF2B5EF4-FFF2-40B4-BE49-F238E27FC236}">
                      <a16:creationId xmlns:a16="http://schemas.microsoft.com/office/drawing/2014/main" id="{4A81CE04-C964-4E9B-9B7C-553E1FF97CA1}"/>
                    </a:ext>
                  </a:extLst>
                </p:cNvPr>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a:solidFill>
                        <a:schemeClr val="bg1">
                          <a:lumMod val="65000"/>
                        </a:schemeClr>
                      </a:solidFill>
                    </a:rPr>
                    <a:t>Info-Tech's products and services combine actionable insight and relevant advice with ready-to-use tools</a:t>
                  </a:r>
                  <a:br>
                    <a:rPr lang="en-CA" sz="800" dirty="0">
                      <a:solidFill>
                        <a:schemeClr val="bg1">
                          <a:lumMod val="65000"/>
                        </a:schemeClr>
                      </a:solidFill>
                    </a:rPr>
                  </a:br>
                  <a:r>
                    <a:rPr lang="en-CA" sz="800" dirty="0">
                      <a:solidFill>
                        <a:schemeClr val="bg1">
                          <a:lumMod val="65000"/>
                        </a:schemeClr>
                      </a:solidFill>
                    </a:rPr>
                    <a:t>and templates that cover the full spectrum of IT concerns</a:t>
                  </a:r>
                  <a:r>
                    <a:rPr lang="en-CA" sz="800">
                      <a:solidFill>
                        <a:schemeClr val="bg1">
                          <a:lumMod val="65000"/>
                        </a:schemeClr>
                      </a:solidFill>
                    </a:rPr>
                    <a:t>.© 1997-2020 </a:t>
                  </a:r>
                  <a:r>
                    <a:rPr lang="en-CA" sz="800" dirty="0">
                      <a:solidFill>
                        <a:schemeClr val="bg1">
                          <a:lumMod val="65000"/>
                        </a:schemeClr>
                      </a:solidFill>
                    </a:rPr>
                    <a:t>Info-Tech Research Group Inc.</a:t>
                  </a:r>
                </a:p>
              </p:txBody>
            </p:sp>
            <p:sp>
              <p:nvSpPr>
                <p:cNvPr id="12" name="Rectangle 11">
                  <a:extLst>
                    <a:ext uri="{FF2B5EF4-FFF2-40B4-BE49-F238E27FC236}">
                      <a16:creationId xmlns:a16="http://schemas.microsoft.com/office/drawing/2014/main" id="{9E4078EE-1EE1-47A3-91BC-0393CA4A867D}"/>
                    </a:ext>
                  </a:extLst>
                </p:cNvPr>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3" name="Picture 12" descr="itrg-logo-blue.png">
                  <a:extLst>
                    <a:ext uri="{FF2B5EF4-FFF2-40B4-BE49-F238E27FC236}">
                      <a16:creationId xmlns:a16="http://schemas.microsoft.com/office/drawing/2014/main" id="{4C88B028-4705-4F61-88DC-0B485F9469C1}"/>
                    </a:ext>
                  </a:extLst>
                </p:cNvPr>
                <p:cNvPicPr>
                  <a:picLocks noChangeAspect="1"/>
                </p:cNvPicPr>
                <p:nvPr/>
              </p:nvPicPr>
              <p:blipFill>
                <a:blip r:embed="rId5" cstate="print"/>
                <a:stretch>
                  <a:fillRect/>
                </a:stretch>
              </p:blipFill>
              <p:spPr>
                <a:xfrm>
                  <a:off x="7529512" y="6360368"/>
                  <a:ext cx="1400175" cy="381000"/>
                </a:xfrm>
                <a:prstGeom prst="rect">
                  <a:avLst/>
                </a:prstGeom>
              </p:spPr>
            </p:pic>
          </p:grpSp>
        </p:grpSp>
      </p:grpSp>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Ransomware raises the age-old game-theory question to the top of social minds: to pay or not to pay?</a:t>
            </a:r>
          </a:p>
        </p:txBody>
      </p:sp>
      <p:sp>
        <p:nvSpPr>
          <p:cNvPr id="15" name="TextBox 14"/>
          <p:cNvSpPr txBox="1"/>
          <p:nvPr/>
        </p:nvSpPr>
        <p:spPr>
          <a:xfrm>
            <a:off x="272022" y="1240402"/>
            <a:ext cx="3975100" cy="1384995"/>
          </a:xfrm>
          <a:prstGeom prst="rect">
            <a:avLst/>
          </a:prstGeom>
        </p:spPr>
        <p:txBody>
          <a:bodyPr wrap="square" rtlCol="0">
            <a:spAutoFit/>
          </a:bodyPr>
          <a:lstStyle/>
          <a:p>
            <a:r>
              <a:rPr lang="en-CA" sz="1200" dirty="0"/>
              <a:t>The dilemma: should an organization or an individual pay an extortion fee to regain access to their data or systems? Or should the organization or individual refuse to pay, notify legal authorities, and stand up to the cybercriminals? This is an extension of the </a:t>
            </a:r>
            <a:r>
              <a:rPr lang="en-CA" sz="1200" i="1" dirty="0"/>
              <a:t>prisoner’s dilemma</a:t>
            </a:r>
            <a:r>
              <a:rPr lang="en-CA" sz="1200" dirty="0"/>
              <a:t> and is known specifically as the </a:t>
            </a:r>
            <a:r>
              <a:rPr lang="en-CA" sz="1200" b="1" dirty="0"/>
              <a:t>extortion dilemma </a:t>
            </a:r>
            <a:r>
              <a:rPr lang="en-CA" sz="1200" dirty="0"/>
              <a:t>(below).</a:t>
            </a:r>
            <a:r>
              <a:rPr lang="en-CA" sz="1200" b="1" dirty="0"/>
              <a:t> </a:t>
            </a:r>
          </a:p>
        </p:txBody>
      </p:sp>
      <p:graphicFrame>
        <p:nvGraphicFramePr>
          <p:cNvPr id="16" name="Table 15"/>
          <p:cNvGraphicFramePr>
            <a:graphicFrameLocks noGrp="1"/>
          </p:cNvGraphicFramePr>
          <p:nvPr/>
        </p:nvGraphicFramePr>
        <p:xfrm>
          <a:off x="378756" y="3319225"/>
          <a:ext cx="3761632" cy="2926165"/>
        </p:xfrm>
        <a:graphic>
          <a:graphicData uri="http://schemas.openxmlformats.org/drawingml/2006/table">
            <a:tbl>
              <a:tblPr firstRow="1" bandRow="1">
                <a:tableStyleId>{2D5ABB26-0587-4C30-8999-92F81FD0307C}</a:tableStyleId>
              </a:tblPr>
              <a:tblGrid>
                <a:gridCol w="821984">
                  <a:extLst>
                    <a:ext uri="{9D8B030D-6E8A-4147-A177-3AD203B41FA5}">
                      <a16:colId xmlns:a16="http://schemas.microsoft.com/office/drawing/2014/main" val="20000"/>
                    </a:ext>
                  </a:extLst>
                </a:gridCol>
                <a:gridCol w="840504">
                  <a:extLst>
                    <a:ext uri="{9D8B030D-6E8A-4147-A177-3AD203B41FA5}">
                      <a16:colId xmlns:a16="http://schemas.microsoft.com/office/drawing/2014/main" val="20001"/>
                    </a:ext>
                  </a:extLst>
                </a:gridCol>
                <a:gridCol w="1049572">
                  <a:extLst>
                    <a:ext uri="{9D8B030D-6E8A-4147-A177-3AD203B41FA5}">
                      <a16:colId xmlns:a16="http://schemas.microsoft.com/office/drawing/2014/main" val="20002"/>
                    </a:ext>
                  </a:extLst>
                </a:gridCol>
                <a:gridCol w="1049572">
                  <a:extLst>
                    <a:ext uri="{9D8B030D-6E8A-4147-A177-3AD203B41FA5}">
                      <a16:colId xmlns:a16="http://schemas.microsoft.com/office/drawing/2014/main" val="20003"/>
                    </a:ext>
                  </a:extLst>
                </a:gridCol>
              </a:tblGrid>
              <a:tr h="498190">
                <a:tc>
                  <a:txBody>
                    <a:bodyPr/>
                    <a:lstStyle/>
                    <a:p>
                      <a:pPr algn="ctr"/>
                      <a:endParaRPr lang="en-CA" sz="1200" dirty="0"/>
                    </a:p>
                  </a:txBody>
                  <a:tcPr anchor="ctr"/>
                </a:tc>
                <a:tc>
                  <a:txBody>
                    <a:bodyPr/>
                    <a:lstStyle/>
                    <a:p>
                      <a:pPr algn="ctr"/>
                      <a:endParaRPr lang="en-CA" sz="1200" dirty="0"/>
                    </a:p>
                  </a:txBody>
                  <a:tcPr anchor="ctr">
                    <a:lnR w="12700" cap="flat" cmpd="sng" algn="ctr">
                      <a:solidFill>
                        <a:schemeClr val="tx1"/>
                      </a:solidFill>
                      <a:prstDash val="solid"/>
                      <a:round/>
                      <a:headEnd type="none" w="med" len="med"/>
                      <a:tailEnd type="none" w="med" len="med"/>
                    </a:ln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200" b="1" dirty="0">
                          <a:solidFill>
                            <a:schemeClr val="bg1"/>
                          </a:solidFill>
                        </a:rPr>
                        <a:t>Cybercriminals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hMerge="1">
                  <a:txBody>
                    <a:bodyPr/>
                    <a:lstStyle/>
                    <a:p>
                      <a:endParaRPr lang="en-CA" sz="1100" dirty="0"/>
                    </a:p>
                  </a:txBody>
                  <a:tcPr/>
                </a:tc>
                <a:extLst>
                  <a:ext uri="{0D108BD9-81ED-4DB2-BD59-A6C34878D82A}">
                    <a16:rowId xmlns:a16="http://schemas.microsoft.com/office/drawing/2014/main" val="10000"/>
                  </a:ext>
                </a:extLst>
              </a:tr>
              <a:tr h="486601">
                <a:tc>
                  <a:txBody>
                    <a:bodyPr/>
                    <a:lstStyle/>
                    <a:p>
                      <a:pPr algn="ctr"/>
                      <a:endParaRPr lang="en-CA" sz="1200" dirty="0"/>
                    </a:p>
                  </a:txBody>
                  <a:tcPr anchor="ctr">
                    <a:lnB w="12700" cap="flat" cmpd="sng" algn="ctr">
                      <a:solidFill>
                        <a:schemeClr val="tx1"/>
                      </a:solidFill>
                      <a:prstDash val="solid"/>
                      <a:round/>
                      <a:headEnd type="none" w="med" len="med"/>
                      <a:tailEnd type="none" w="med" len="med"/>
                    </a:lnB>
                  </a:tcPr>
                </a:tc>
                <a:tc>
                  <a:txBody>
                    <a:bodyPr/>
                    <a:lstStyle/>
                    <a:p>
                      <a:pPr algn="ctr"/>
                      <a:endParaRPr lang="en-CA" sz="12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CA" sz="1100" dirty="0">
                          <a:solidFill>
                            <a:schemeClr val="tx1"/>
                          </a:solidFill>
                        </a:rPr>
                        <a:t>C) Extortion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r>
                        <a:rPr lang="en-CA" sz="1100" dirty="0">
                          <a:solidFill>
                            <a:schemeClr val="tx1"/>
                          </a:solidFill>
                        </a:rPr>
                        <a:t>D) Do not extort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970687">
                <a:tc rowSpan="2">
                  <a:txBody>
                    <a:bodyPr/>
                    <a:lstStyle/>
                    <a:p>
                      <a:pPr algn="ctr"/>
                      <a:r>
                        <a:rPr lang="en-CA" sz="1200" b="1" dirty="0">
                          <a:solidFill>
                            <a:schemeClr val="bg1"/>
                          </a:solidFill>
                        </a:rPr>
                        <a:t>Organizations or individuals</a:t>
                      </a:r>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r>
                        <a:rPr lang="en-CA" sz="1100" dirty="0">
                          <a:solidFill>
                            <a:schemeClr val="bg1"/>
                          </a:solidFill>
                        </a:rPr>
                        <a:t>A) Accept crime</a:t>
                      </a:r>
                      <a:r>
                        <a:rPr lang="en-CA" sz="1100" baseline="0" dirty="0">
                          <a:solidFill>
                            <a:schemeClr val="bg1"/>
                          </a:solidFill>
                        </a:rPr>
                        <a:t> and p</a:t>
                      </a:r>
                      <a:r>
                        <a:rPr lang="en-CA" sz="1100" dirty="0">
                          <a:solidFill>
                            <a:schemeClr val="bg1"/>
                          </a:solidFill>
                        </a:rPr>
                        <a:t>ay the fee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CA" sz="1200" dirty="0"/>
                        <a:t>AC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200" dirty="0"/>
                        <a:t>AD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70687">
                <a:tc vMerge="1">
                  <a:txBody>
                    <a:bodyPr/>
                    <a:lstStyle/>
                    <a:p>
                      <a:endParaRPr lang="en-CA" sz="1100" dirty="0"/>
                    </a:p>
                  </a:txBody>
                  <a:tcPr/>
                </a:tc>
                <a:tc>
                  <a:txBody>
                    <a:bodyPr/>
                    <a:lstStyle/>
                    <a:p>
                      <a:pPr algn="ctr"/>
                      <a:r>
                        <a:rPr lang="en-CA" sz="1100" dirty="0">
                          <a:solidFill>
                            <a:schemeClr val="bg1"/>
                          </a:solidFill>
                        </a:rPr>
                        <a:t>B) Do not pay</a:t>
                      </a:r>
                      <a:r>
                        <a:rPr lang="en-CA" sz="1100" baseline="0" dirty="0">
                          <a:solidFill>
                            <a:schemeClr val="bg1"/>
                          </a:solidFill>
                        </a:rPr>
                        <a:t> and notify authorities</a:t>
                      </a:r>
                      <a:endParaRPr lang="en-CA" sz="11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solidFill>
                  </a:tcPr>
                </a:tc>
                <a:tc>
                  <a:txBody>
                    <a:bodyPr/>
                    <a:lstStyle/>
                    <a:p>
                      <a:pPr algn="ctr"/>
                      <a:r>
                        <a:rPr lang="en-CA" sz="1200" dirty="0"/>
                        <a:t>BC</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CA" sz="1200" dirty="0"/>
                        <a:t>BD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18" name="TextBox 17"/>
          <p:cNvSpPr txBox="1"/>
          <p:nvPr/>
        </p:nvSpPr>
        <p:spPr>
          <a:xfrm>
            <a:off x="4475820" y="1240402"/>
            <a:ext cx="4426438" cy="4970591"/>
          </a:xfrm>
          <a:prstGeom prst="rect">
            <a:avLst/>
          </a:prstGeom>
        </p:spPr>
        <p:txBody>
          <a:bodyPr wrap="square" rtlCol="0">
            <a:spAutoFit/>
          </a:bodyPr>
          <a:lstStyle/>
          <a:p>
            <a:r>
              <a:rPr lang="en-CA" sz="1200" b="1" dirty="0"/>
              <a:t>Possible Outcomes:</a:t>
            </a:r>
          </a:p>
          <a:p>
            <a:pPr marL="171450" indent="-171450">
              <a:buFont typeface="Arial" panose="020B0604020202020204" pitchFamily="34" charset="0"/>
              <a:buChar char="•"/>
            </a:pPr>
            <a:r>
              <a:rPr lang="en-CA" sz="1200" b="1" dirty="0"/>
              <a:t>AC:</a:t>
            </a:r>
            <a:r>
              <a:rPr lang="en-CA" sz="1200" dirty="0"/>
              <a:t> Best scenario for cybercriminals and the third worst for organizations/individuals. Assuming decryption does occur, profit is surrendered and a threat-crime environment is fostered. </a:t>
            </a:r>
          </a:p>
          <a:p>
            <a:pPr marL="171450" indent="-171450">
              <a:buFont typeface="Arial" panose="020B0604020202020204" pitchFamily="34" charset="0"/>
              <a:buChar char="•"/>
            </a:pPr>
            <a:r>
              <a:rPr lang="en-CA" sz="1200" b="1" dirty="0"/>
              <a:t>BC: </a:t>
            </a:r>
            <a:r>
              <a:rPr lang="en-CA" sz="1200" dirty="0"/>
              <a:t>Second-best scenario for cybercriminals and the worst for organizations/individuals. Data or systems could be lost and the criminal just moves on to the next victim. </a:t>
            </a:r>
          </a:p>
          <a:p>
            <a:pPr marL="171450" indent="-171450">
              <a:buFont typeface="Arial" panose="020B0604020202020204" pitchFamily="34" charset="0"/>
              <a:buChar char="•"/>
            </a:pPr>
            <a:r>
              <a:rPr lang="en-CA" sz="1200" b="1" dirty="0"/>
              <a:t>AD: </a:t>
            </a:r>
            <a:r>
              <a:rPr lang="en-CA" sz="1200" dirty="0"/>
              <a:t>Third-best scenario for cybercriminals and second best for organizations/individuals. The cybercriminal is free to focus on other activities and there is no victim from extortion. </a:t>
            </a:r>
          </a:p>
          <a:p>
            <a:pPr marL="171450" indent="-171450">
              <a:spcAft>
                <a:spcPts val="600"/>
              </a:spcAft>
              <a:buFont typeface="Arial" panose="020B0604020202020204" pitchFamily="34" charset="0"/>
              <a:buChar char="•"/>
            </a:pPr>
            <a:r>
              <a:rPr lang="en-CA" sz="1200" b="1" dirty="0"/>
              <a:t>BD: </a:t>
            </a:r>
            <a:r>
              <a:rPr lang="en-CA" sz="1200" dirty="0"/>
              <a:t>Worst case for cybercriminals and best case for organizations/individuals. Cybercriminal does not make any money and they operate in a victim-resistant environment. </a:t>
            </a:r>
          </a:p>
          <a:p>
            <a:r>
              <a:rPr lang="en-CA" sz="1200" b="1" dirty="0"/>
              <a:t>Assumptions: </a:t>
            </a:r>
          </a:p>
          <a:p>
            <a:pPr marL="171450" indent="-171450">
              <a:buFont typeface="Arial" panose="020B0604020202020204" pitchFamily="34" charset="0"/>
              <a:buChar char="•"/>
            </a:pPr>
            <a:r>
              <a:rPr lang="en-CA" sz="1200" dirty="0"/>
              <a:t>Data or systems are decrypted when the extortion fee is paid. This is generally the case because cybercriminals want to increase the willingness of victims to pay, but this may not always be true. </a:t>
            </a:r>
          </a:p>
          <a:p>
            <a:pPr marL="171450" indent="-171450">
              <a:buFont typeface="Arial" panose="020B0604020202020204" pitchFamily="34" charset="0"/>
              <a:buChar char="•"/>
            </a:pPr>
            <a:r>
              <a:rPr lang="en-CA" sz="1200" dirty="0"/>
              <a:t>Freely available decryption tools do not exist. Although there has been a number of these tools created recently, they are always lagging behind the most recent ransomware variant. </a:t>
            </a:r>
          </a:p>
          <a:p>
            <a:pPr marL="171450" indent="-171450">
              <a:buFont typeface="Arial" panose="020B0604020202020204" pitchFamily="34" charset="0"/>
              <a:buChar char="•"/>
            </a:pPr>
            <a:r>
              <a:rPr lang="en-CA" sz="1200" dirty="0"/>
              <a:t>Legal authorities, even if notified, are unable to intervene in any direct way for the organization or individual.</a:t>
            </a:r>
          </a:p>
        </p:txBody>
      </p:sp>
      <p:sp>
        <p:nvSpPr>
          <p:cNvPr id="20" name="Rectangle 19"/>
          <p:cNvSpPr/>
          <p:nvPr/>
        </p:nvSpPr>
        <p:spPr>
          <a:xfrm>
            <a:off x="378756" y="2741055"/>
            <a:ext cx="2097467" cy="338554"/>
          </a:xfrm>
          <a:prstGeom prst="rect">
            <a:avLst/>
          </a:prstGeom>
        </p:spPr>
        <p:txBody>
          <a:bodyPr wrap="square">
            <a:spAutoFit/>
          </a:bodyPr>
          <a:lstStyle/>
          <a:p>
            <a:r>
              <a:rPr lang="en-CA" sz="1600" b="1" dirty="0"/>
              <a:t>Extortion Dilemma </a:t>
            </a:r>
          </a:p>
        </p:txBody>
      </p:sp>
      <p:sp>
        <p:nvSpPr>
          <p:cNvPr id="21" name="TextBox 20"/>
          <p:cNvSpPr txBox="1"/>
          <p:nvPr/>
        </p:nvSpPr>
        <p:spPr>
          <a:xfrm>
            <a:off x="2063291" y="4981342"/>
            <a:ext cx="263214" cy="261610"/>
          </a:xfrm>
          <a:prstGeom prst="rect">
            <a:avLst/>
          </a:prstGeom>
          <a:solidFill>
            <a:schemeClr val="accent1"/>
          </a:solidFill>
        </p:spPr>
        <p:txBody>
          <a:bodyPr wrap="none" rtlCol="0">
            <a:spAutoFit/>
          </a:bodyPr>
          <a:lstStyle/>
          <a:p>
            <a:r>
              <a:rPr lang="en-CA" sz="1100" b="1" dirty="0">
                <a:solidFill>
                  <a:schemeClr val="bg1"/>
                </a:solidFill>
              </a:rPr>
              <a:t>2</a:t>
            </a:r>
          </a:p>
        </p:txBody>
      </p:sp>
      <p:sp>
        <p:nvSpPr>
          <p:cNvPr id="22" name="TextBox 21"/>
          <p:cNvSpPr txBox="1"/>
          <p:nvPr/>
        </p:nvSpPr>
        <p:spPr>
          <a:xfrm>
            <a:off x="2063291" y="5950068"/>
            <a:ext cx="263214" cy="261610"/>
          </a:xfrm>
          <a:prstGeom prst="rect">
            <a:avLst/>
          </a:prstGeom>
          <a:solidFill>
            <a:schemeClr val="accent1"/>
          </a:solidFill>
        </p:spPr>
        <p:txBody>
          <a:bodyPr wrap="none" rtlCol="0">
            <a:spAutoFit/>
          </a:bodyPr>
          <a:lstStyle/>
          <a:p>
            <a:r>
              <a:rPr lang="en-CA" sz="1100" b="1" dirty="0">
                <a:solidFill>
                  <a:schemeClr val="bg1"/>
                </a:solidFill>
              </a:rPr>
              <a:t>1</a:t>
            </a:r>
          </a:p>
        </p:txBody>
      </p:sp>
      <p:sp>
        <p:nvSpPr>
          <p:cNvPr id="23" name="TextBox 22"/>
          <p:cNvSpPr txBox="1"/>
          <p:nvPr/>
        </p:nvSpPr>
        <p:spPr>
          <a:xfrm>
            <a:off x="3123354" y="4981342"/>
            <a:ext cx="263214" cy="261610"/>
          </a:xfrm>
          <a:prstGeom prst="rect">
            <a:avLst/>
          </a:prstGeom>
          <a:solidFill>
            <a:schemeClr val="accent1"/>
          </a:solidFill>
        </p:spPr>
        <p:txBody>
          <a:bodyPr wrap="none" rtlCol="0">
            <a:spAutoFit/>
          </a:bodyPr>
          <a:lstStyle/>
          <a:p>
            <a:r>
              <a:rPr lang="en-CA" sz="1100" b="1" dirty="0">
                <a:solidFill>
                  <a:schemeClr val="bg1"/>
                </a:solidFill>
              </a:rPr>
              <a:t>3</a:t>
            </a:r>
          </a:p>
        </p:txBody>
      </p:sp>
      <p:sp>
        <p:nvSpPr>
          <p:cNvPr id="24" name="TextBox 23"/>
          <p:cNvSpPr txBox="1"/>
          <p:nvPr/>
        </p:nvSpPr>
        <p:spPr>
          <a:xfrm>
            <a:off x="3123354" y="5950068"/>
            <a:ext cx="263214" cy="261610"/>
          </a:xfrm>
          <a:prstGeom prst="rect">
            <a:avLst/>
          </a:prstGeom>
          <a:solidFill>
            <a:schemeClr val="accent1"/>
          </a:solidFill>
        </p:spPr>
        <p:txBody>
          <a:bodyPr wrap="none" rtlCol="0">
            <a:spAutoFit/>
          </a:bodyPr>
          <a:lstStyle/>
          <a:p>
            <a:r>
              <a:rPr lang="en-CA" sz="1100" b="1" dirty="0">
                <a:solidFill>
                  <a:schemeClr val="bg1"/>
                </a:solidFill>
              </a:rPr>
              <a:t>4</a:t>
            </a:r>
          </a:p>
        </p:txBody>
      </p:sp>
      <p:sp>
        <p:nvSpPr>
          <p:cNvPr id="25" name="TextBox 24"/>
          <p:cNvSpPr txBox="1"/>
          <p:nvPr/>
        </p:nvSpPr>
        <p:spPr>
          <a:xfrm>
            <a:off x="2799218" y="5307476"/>
            <a:ext cx="263214" cy="261610"/>
          </a:xfrm>
          <a:prstGeom prst="rect">
            <a:avLst/>
          </a:prstGeom>
          <a:solidFill>
            <a:schemeClr val="accent2"/>
          </a:solidFill>
        </p:spPr>
        <p:txBody>
          <a:bodyPr wrap="none" rtlCol="0">
            <a:spAutoFit/>
          </a:bodyPr>
          <a:lstStyle/>
          <a:p>
            <a:r>
              <a:rPr lang="en-CA" sz="1100" b="1" dirty="0">
                <a:solidFill>
                  <a:schemeClr val="bg1"/>
                </a:solidFill>
              </a:rPr>
              <a:t>3</a:t>
            </a:r>
          </a:p>
        </p:txBody>
      </p:sp>
      <p:sp>
        <p:nvSpPr>
          <p:cNvPr id="26" name="TextBox 25"/>
          <p:cNvSpPr txBox="1"/>
          <p:nvPr/>
        </p:nvSpPr>
        <p:spPr>
          <a:xfrm>
            <a:off x="2799218" y="4328786"/>
            <a:ext cx="263214" cy="261610"/>
          </a:xfrm>
          <a:prstGeom prst="rect">
            <a:avLst/>
          </a:prstGeom>
          <a:solidFill>
            <a:schemeClr val="accent2"/>
          </a:solidFill>
        </p:spPr>
        <p:txBody>
          <a:bodyPr wrap="none" rtlCol="0">
            <a:spAutoFit/>
          </a:bodyPr>
          <a:lstStyle/>
          <a:p>
            <a:r>
              <a:rPr lang="en-CA" sz="1100" b="1" dirty="0">
                <a:solidFill>
                  <a:schemeClr val="bg1"/>
                </a:solidFill>
              </a:rPr>
              <a:t>4</a:t>
            </a:r>
          </a:p>
        </p:txBody>
      </p:sp>
      <p:sp>
        <p:nvSpPr>
          <p:cNvPr id="27" name="TextBox 26"/>
          <p:cNvSpPr txBox="1"/>
          <p:nvPr/>
        </p:nvSpPr>
        <p:spPr>
          <a:xfrm>
            <a:off x="3844377" y="4328786"/>
            <a:ext cx="263214" cy="261610"/>
          </a:xfrm>
          <a:prstGeom prst="rect">
            <a:avLst/>
          </a:prstGeom>
          <a:solidFill>
            <a:schemeClr val="accent2"/>
          </a:solidFill>
        </p:spPr>
        <p:txBody>
          <a:bodyPr wrap="none" rtlCol="0">
            <a:spAutoFit/>
          </a:bodyPr>
          <a:lstStyle/>
          <a:p>
            <a:r>
              <a:rPr lang="en-CA" sz="1100" b="1" dirty="0">
                <a:solidFill>
                  <a:schemeClr val="bg1"/>
                </a:solidFill>
              </a:rPr>
              <a:t>2</a:t>
            </a:r>
          </a:p>
        </p:txBody>
      </p:sp>
      <p:sp>
        <p:nvSpPr>
          <p:cNvPr id="28" name="TextBox 27"/>
          <p:cNvSpPr txBox="1"/>
          <p:nvPr/>
        </p:nvSpPr>
        <p:spPr>
          <a:xfrm>
            <a:off x="3844377" y="5307476"/>
            <a:ext cx="263214" cy="261610"/>
          </a:xfrm>
          <a:prstGeom prst="rect">
            <a:avLst/>
          </a:prstGeom>
          <a:solidFill>
            <a:schemeClr val="accent2"/>
          </a:solidFill>
        </p:spPr>
        <p:txBody>
          <a:bodyPr wrap="none" rtlCol="0">
            <a:spAutoFit/>
          </a:bodyPr>
          <a:lstStyle/>
          <a:p>
            <a:r>
              <a:rPr lang="en-CA" sz="1100" b="1" dirty="0">
                <a:solidFill>
                  <a:schemeClr val="bg1"/>
                </a:solidFill>
              </a:rPr>
              <a:t>1</a:t>
            </a:r>
          </a:p>
        </p:txBody>
      </p:sp>
      <p:grpSp>
        <p:nvGrpSpPr>
          <p:cNvPr id="17" name="Group 16">
            <a:extLst>
              <a:ext uri="{FF2B5EF4-FFF2-40B4-BE49-F238E27FC236}">
                <a16:creationId xmlns:a16="http://schemas.microsoft.com/office/drawing/2014/main" id="{DDA39DF8-68FF-42E0-A0C0-7FB741CC81E0}"/>
              </a:ext>
            </a:extLst>
          </p:cNvPr>
          <p:cNvGrpSpPr/>
          <p:nvPr/>
        </p:nvGrpSpPr>
        <p:grpSpPr>
          <a:xfrm>
            <a:off x="-10926" y="6519972"/>
            <a:ext cx="9154925" cy="338028"/>
            <a:chOff x="-10926" y="6519972"/>
            <a:chExt cx="9154925" cy="338028"/>
          </a:xfrm>
        </p:grpSpPr>
        <p:sp>
          <p:nvSpPr>
            <p:cNvPr id="19" name="Rectangle 18">
              <a:extLst>
                <a:ext uri="{FF2B5EF4-FFF2-40B4-BE49-F238E27FC236}">
                  <a16:creationId xmlns:a16="http://schemas.microsoft.com/office/drawing/2014/main" id="{07D89851-B624-4514-9238-38085BE61B07}"/>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29" name="Rectangle 28">
              <a:extLst>
                <a:ext uri="{FF2B5EF4-FFF2-40B4-BE49-F238E27FC236}">
                  <a16:creationId xmlns:a16="http://schemas.microsoft.com/office/drawing/2014/main" id="{22C22DAD-74A9-41BF-9B41-760738199256}"/>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4028486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87852-DB41-48C6-A1DD-EB2E45F4AFBA}"/>
              </a:ext>
            </a:extLst>
          </p:cNvPr>
          <p:cNvSpPr>
            <a:spLocks noGrp="1"/>
          </p:cNvSpPr>
          <p:nvPr>
            <p:ph type="title"/>
          </p:nvPr>
        </p:nvSpPr>
        <p:spPr/>
        <p:txBody>
          <a:bodyPr/>
          <a:lstStyle/>
          <a:p>
            <a:r>
              <a:rPr lang="en-US" dirty="0"/>
              <a:t>Use Info-Tech’s methodology so that ransomware won’t catch you off-guard</a:t>
            </a:r>
          </a:p>
        </p:txBody>
      </p:sp>
      <p:grpSp>
        <p:nvGrpSpPr>
          <p:cNvPr id="11" name="Group 10">
            <a:extLst>
              <a:ext uri="{FF2B5EF4-FFF2-40B4-BE49-F238E27FC236}">
                <a16:creationId xmlns:a16="http://schemas.microsoft.com/office/drawing/2014/main" id="{8EEB85D0-203D-40C3-8A50-F86AE1E5FF14}"/>
              </a:ext>
            </a:extLst>
          </p:cNvPr>
          <p:cNvGrpSpPr/>
          <p:nvPr/>
        </p:nvGrpSpPr>
        <p:grpSpPr>
          <a:xfrm>
            <a:off x="828587" y="1866783"/>
            <a:ext cx="7486826" cy="4991217"/>
            <a:chOff x="1493263" y="1472895"/>
            <a:chExt cx="6096000" cy="4064000"/>
          </a:xfrm>
        </p:grpSpPr>
        <p:graphicFrame>
          <p:nvGraphicFramePr>
            <p:cNvPr id="7" name="Diagram 6">
              <a:extLst>
                <a:ext uri="{FF2B5EF4-FFF2-40B4-BE49-F238E27FC236}">
                  <a16:creationId xmlns:a16="http://schemas.microsoft.com/office/drawing/2014/main" id="{C490504F-32DE-4E80-86F9-61F74D62F625}"/>
                </a:ext>
              </a:extLst>
            </p:cNvPr>
            <p:cNvGraphicFramePr/>
            <p:nvPr>
              <p:extLst>
                <p:ext uri="{D42A27DB-BD31-4B8C-83A1-F6EECF244321}">
                  <p14:modId xmlns:p14="http://schemas.microsoft.com/office/powerpoint/2010/main" val="3769236851"/>
                </p:ext>
              </p:extLst>
            </p:nvPr>
          </p:nvGraphicFramePr>
          <p:xfrm>
            <a:off x="1493263" y="1472895"/>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1C8202DD-39EF-4E00-BD41-29649A97658B}"/>
                </a:ext>
              </a:extLst>
            </p:cNvPr>
            <p:cNvSpPr txBox="1"/>
            <p:nvPr/>
          </p:nvSpPr>
          <p:spPr>
            <a:xfrm>
              <a:off x="3729740" y="3184932"/>
              <a:ext cx="1610686" cy="923330"/>
            </a:xfrm>
            <a:prstGeom prst="rect">
              <a:avLst/>
            </a:prstGeom>
          </p:spPr>
          <p:txBody>
            <a:bodyPr wrap="square" rtlCol="0">
              <a:spAutoFit/>
            </a:bodyPr>
            <a:lstStyle/>
            <a:p>
              <a:pPr algn="ctr"/>
              <a:r>
                <a:rPr lang="en-US" dirty="0"/>
                <a:t>Ransomware Response Plan</a:t>
              </a:r>
            </a:p>
          </p:txBody>
        </p:sp>
        <p:sp>
          <p:nvSpPr>
            <p:cNvPr id="9" name="TextBox 8">
              <a:extLst>
                <a:ext uri="{FF2B5EF4-FFF2-40B4-BE49-F238E27FC236}">
                  <a16:creationId xmlns:a16="http://schemas.microsoft.com/office/drawing/2014/main" id="{BC710BB8-C19B-49C5-B4D4-CB9C41CC1325}"/>
                </a:ext>
              </a:extLst>
            </p:cNvPr>
            <p:cNvSpPr txBox="1"/>
            <p:nvPr/>
          </p:nvSpPr>
          <p:spPr>
            <a:xfrm>
              <a:off x="2024333" y="3184932"/>
              <a:ext cx="1719743" cy="646331"/>
            </a:xfrm>
            <a:prstGeom prst="rect">
              <a:avLst/>
            </a:prstGeom>
          </p:spPr>
          <p:txBody>
            <a:bodyPr wrap="square" rtlCol="0">
              <a:spAutoFit/>
            </a:bodyPr>
            <a:lstStyle/>
            <a:p>
              <a:pPr algn="ctr"/>
              <a:r>
                <a:rPr lang="en-US" dirty="0"/>
                <a:t>Incident Management</a:t>
              </a:r>
            </a:p>
          </p:txBody>
        </p:sp>
        <p:sp>
          <p:nvSpPr>
            <p:cNvPr id="10" name="TextBox 9">
              <a:extLst>
                <a:ext uri="{FF2B5EF4-FFF2-40B4-BE49-F238E27FC236}">
                  <a16:creationId xmlns:a16="http://schemas.microsoft.com/office/drawing/2014/main" id="{A00EBDEB-A2D2-49B8-9B56-04A7263367DF}"/>
                </a:ext>
              </a:extLst>
            </p:cNvPr>
            <p:cNvSpPr txBox="1"/>
            <p:nvPr/>
          </p:nvSpPr>
          <p:spPr>
            <a:xfrm>
              <a:off x="5270307" y="3184932"/>
              <a:ext cx="1359016" cy="923330"/>
            </a:xfrm>
            <a:prstGeom prst="rect">
              <a:avLst/>
            </a:prstGeom>
          </p:spPr>
          <p:txBody>
            <a:bodyPr wrap="square" rtlCol="0">
              <a:spAutoFit/>
            </a:bodyPr>
            <a:lstStyle/>
            <a:p>
              <a:pPr lvl="0" algn="ctr"/>
              <a:r>
                <a:rPr lang="en-US" dirty="0"/>
                <a:t> Disaster   </a:t>
              </a:r>
            </a:p>
            <a:p>
              <a:pPr lvl="0" algn="ctr"/>
              <a:r>
                <a:rPr lang="en-US" dirty="0"/>
                <a:t>Recovery</a:t>
              </a:r>
            </a:p>
            <a:p>
              <a:pPr algn="ctr"/>
              <a:endParaRPr lang="en-US" dirty="0"/>
            </a:p>
          </p:txBody>
        </p:sp>
      </p:grpSp>
      <p:sp>
        <p:nvSpPr>
          <p:cNvPr id="12" name="TextBox 11">
            <a:extLst>
              <a:ext uri="{FF2B5EF4-FFF2-40B4-BE49-F238E27FC236}">
                <a16:creationId xmlns:a16="http://schemas.microsoft.com/office/drawing/2014/main" id="{4A856A7B-5A6F-4C9B-B149-AD1CC673EB3D}"/>
              </a:ext>
            </a:extLst>
          </p:cNvPr>
          <p:cNvSpPr txBox="1"/>
          <p:nvPr/>
        </p:nvSpPr>
        <p:spPr>
          <a:xfrm>
            <a:off x="251520" y="1218025"/>
            <a:ext cx="8296712" cy="954107"/>
          </a:xfrm>
          <a:prstGeom prst="rect">
            <a:avLst/>
          </a:prstGeom>
        </p:spPr>
        <p:txBody>
          <a:bodyPr wrap="square" rtlCol="0">
            <a:spAutoFit/>
          </a:bodyPr>
          <a:lstStyle/>
          <a:p>
            <a:r>
              <a:rPr lang="en-US" sz="1400" dirty="0"/>
              <a:t>Ransomware is now more likely to hit your organization than a natural disaster and may well be more disastrous because of a breach of security. Make sure to use Info-Tech’s methodology that combines our research on incident management and disaster recovery to provide a best-practice approach to plan for, respond to, and recover from a ransomware attack.</a:t>
            </a:r>
          </a:p>
        </p:txBody>
      </p:sp>
      <p:grpSp>
        <p:nvGrpSpPr>
          <p:cNvPr id="13" name="Group 12">
            <a:extLst>
              <a:ext uri="{FF2B5EF4-FFF2-40B4-BE49-F238E27FC236}">
                <a16:creationId xmlns:a16="http://schemas.microsoft.com/office/drawing/2014/main" id="{6A220665-506D-4681-9A61-1F7E554BDC32}"/>
              </a:ext>
            </a:extLst>
          </p:cNvPr>
          <p:cNvGrpSpPr/>
          <p:nvPr/>
        </p:nvGrpSpPr>
        <p:grpSpPr>
          <a:xfrm>
            <a:off x="-10926" y="6519972"/>
            <a:ext cx="9154925" cy="338028"/>
            <a:chOff x="-10926" y="6519972"/>
            <a:chExt cx="9154925" cy="338028"/>
          </a:xfrm>
        </p:grpSpPr>
        <p:sp>
          <p:nvSpPr>
            <p:cNvPr id="14" name="Rectangle 13">
              <a:extLst>
                <a:ext uri="{FF2B5EF4-FFF2-40B4-BE49-F238E27FC236}">
                  <a16:creationId xmlns:a16="http://schemas.microsoft.com/office/drawing/2014/main" id="{1C2BA63D-5A24-4A4B-B5A2-BF511E0FF920}"/>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5" name="Rectangle 14">
              <a:extLst>
                <a:ext uri="{FF2B5EF4-FFF2-40B4-BE49-F238E27FC236}">
                  <a16:creationId xmlns:a16="http://schemas.microsoft.com/office/drawing/2014/main" id="{D3C8069D-26E4-4BD0-A426-0047858139BA}"/>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6104428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 name="Picture 6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30043" y="1421029"/>
            <a:ext cx="7705505" cy="4370700"/>
          </a:xfrm>
          <a:prstGeom prst="rect">
            <a:avLst/>
          </a:prstGeom>
        </p:spPr>
      </p:pic>
      <p:sp>
        <p:nvSpPr>
          <p:cNvPr id="69" name="Rectangle 68">
            <a:hlinkClick r:id="rId3"/>
          </p:cNvPr>
          <p:cNvSpPr/>
          <p:nvPr/>
        </p:nvSpPr>
        <p:spPr>
          <a:xfrm>
            <a:off x="743961" y="172334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0" name="Rectangle 69">
            <a:hlinkClick r:id="rId4"/>
          </p:cNvPr>
          <p:cNvSpPr/>
          <p:nvPr/>
        </p:nvSpPr>
        <p:spPr>
          <a:xfrm>
            <a:off x="743961" y="238984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1" name="Rectangle 70">
            <a:hlinkClick r:id="rId5"/>
          </p:cNvPr>
          <p:cNvSpPr/>
          <p:nvPr/>
        </p:nvSpPr>
        <p:spPr>
          <a:xfrm>
            <a:off x="761305" y="29881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2" name="Rectangle 71">
            <a:hlinkClick r:id="rId6"/>
          </p:cNvPr>
          <p:cNvSpPr/>
          <p:nvPr/>
        </p:nvSpPr>
        <p:spPr>
          <a:xfrm>
            <a:off x="1542490" y="304053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3" name="Rectangle 72">
            <a:hlinkClick r:id="rId7"/>
          </p:cNvPr>
          <p:cNvSpPr/>
          <p:nvPr/>
        </p:nvSpPr>
        <p:spPr>
          <a:xfrm>
            <a:off x="1527650" y="237380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4" name="Rectangle 73">
            <a:hlinkClick r:id="rId8"/>
          </p:cNvPr>
          <p:cNvSpPr/>
          <p:nvPr/>
        </p:nvSpPr>
        <p:spPr>
          <a:xfrm>
            <a:off x="751761" y="36259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5" name="Rectangle 74">
            <a:hlinkClick r:id="rId9"/>
          </p:cNvPr>
          <p:cNvSpPr/>
          <p:nvPr/>
        </p:nvSpPr>
        <p:spPr>
          <a:xfrm>
            <a:off x="743961" y="447251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6" name="Rectangle 75">
            <a:hlinkClick r:id="rId9"/>
          </p:cNvPr>
          <p:cNvSpPr/>
          <p:nvPr/>
        </p:nvSpPr>
        <p:spPr>
          <a:xfrm>
            <a:off x="756226" y="4268945"/>
            <a:ext cx="690773" cy="5582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7" name="Rectangle 76">
            <a:hlinkClick r:id="rId10"/>
          </p:cNvPr>
          <p:cNvSpPr/>
          <p:nvPr/>
        </p:nvSpPr>
        <p:spPr>
          <a:xfrm>
            <a:off x="753192" y="49175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8" name="Rectangle 77">
            <a:hlinkClick r:id="rId11"/>
          </p:cNvPr>
          <p:cNvSpPr/>
          <p:nvPr/>
        </p:nvSpPr>
        <p:spPr>
          <a:xfrm>
            <a:off x="1528664" y="426752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79" name="Rectangle 78">
            <a:hlinkClick r:id="rId12"/>
          </p:cNvPr>
          <p:cNvSpPr/>
          <p:nvPr/>
        </p:nvSpPr>
        <p:spPr>
          <a:xfrm>
            <a:off x="1526014" y="489128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0" name="Rectangle 79">
            <a:hlinkClick r:id="rId13"/>
          </p:cNvPr>
          <p:cNvSpPr/>
          <p:nvPr/>
        </p:nvSpPr>
        <p:spPr>
          <a:xfrm>
            <a:off x="2286489" y="2980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1" name="Rectangle 80">
            <a:hlinkClick r:id="rId14"/>
          </p:cNvPr>
          <p:cNvSpPr/>
          <p:nvPr/>
        </p:nvSpPr>
        <p:spPr>
          <a:xfrm>
            <a:off x="2292982" y="362690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2" name="Rectangle 81">
            <a:hlinkClick r:id="rId15"/>
          </p:cNvPr>
          <p:cNvSpPr/>
          <p:nvPr/>
        </p:nvSpPr>
        <p:spPr>
          <a:xfrm>
            <a:off x="2303272" y="42471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3" name="Rectangle 82">
            <a:hlinkClick r:id="rId16"/>
          </p:cNvPr>
          <p:cNvSpPr/>
          <p:nvPr/>
        </p:nvSpPr>
        <p:spPr>
          <a:xfrm>
            <a:off x="2286706" y="489105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4" name="Rectangle 83">
            <a:hlinkClick r:id="rId17"/>
          </p:cNvPr>
          <p:cNvSpPr/>
          <p:nvPr/>
        </p:nvSpPr>
        <p:spPr>
          <a:xfrm>
            <a:off x="3060303"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5" name="Rectangle 84">
            <a:hlinkClick r:id="rId18"/>
          </p:cNvPr>
          <p:cNvSpPr/>
          <p:nvPr/>
        </p:nvSpPr>
        <p:spPr>
          <a:xfrm>
            <a:off x="3052260" y="4256088"/>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6" name="Rectangle 85">
            <a:hlinkClick r:id="rId19"/>
          </p:cNvPr>
          <p:cNvSpPr/>
          <p:nvPr/>
        </p:nvSpPr>
        <p:spPr>
          <a:xfrm>
            <a:off x="3046490" y="487910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7" name="Rectangle 86">
            <a:hlinkClick r:id="rId20"/>
          </p:cNvPr>
          <p:cNvSpPr/>
          <p:nvPr/>
        </p:nvSpPr>
        <p:spPr>
          <a:xfrm>
            <a:off x="3839732" y="36123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8" name="Rectangle 87">
            <a:hlinkClick r:id="rId21"/>
          </p:cNvPr>
          <p:cNvSpPr/>
          <p:nvPr/>
        </p:nvSpPr>
        <p:spPr>
          <a:xfrm>
            <a:off x="3825906"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89" name="Rectangle 88">
            <a:hlinkClick r:id="rId22"/>
          </p:cNvPr>
          <p:cNvSpPr/>
          <p:nvPr/>
        </p:nvSpPr>
        <p:spPr>
          <a:xfrm>
            <a:off x="3846849" y="488088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0" name="Rectangle 89">
            <a:hlinkClick r:id="rId23"/>
          </p:cNvPr>
          <p:cNvSpPr/>
          <p:nvPr/>
        </p:nvSpPr>
        <p:spPr>
          <a:xfrm>
            <a:off x="4611083" y="362687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1" name="Rectangle 90">
            <a:hlinkClick r:id="rId24"/>
          </p:cNvPr>
          <p:cNvSpPr/>
          <p:nvPr/>
        </p:nvSpPr>
        <p:spPr>
          <a:xfrm>
            <a:off x="4619005" y="430708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2" name="Rectangle 91">
            <a:hlinkClick r:id="rId25"/>
          </p:cNvPr>
          <p:cNvSpPr/>
          <p:nvPr/>
        </p:nvSpPr>
        <p:spPr>
          <a:xfrm>
            <a:off x="4619970" y="486531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3" name="Rectangle 92">
            <a:hlinkClick r:id="rId26"/>
          </p:cNvPr>
          <p:cNvSpPr/>
          <p:nvPr/>
        </p:nvSpPr>
        <p:spPr>
          <a:xfrm>
            <a:off x="5409496" y="361264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4" name="Rectangle 93">
            <a:hlinkClick r:id="rId27"/>
          </p:cNvPr>
          <p:cNvSpPr/>
          <p:nvPr/>
        </p:nvSpPr>
        <p:spPr>
          <a:xfrm>
            <a:off x="1535924" y="3643102"/>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5" name="Rectangle 94">
            <a:hlinkClick r:id="rId28"/>
          </p:cNvPr>
          <p:cNvSpPr/>
          <p:nvPr/>
        </p:nvSpPr>
        <p:spPr>
          <a:xfrm>
            <a:off x="5385179" y="298928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96" name="Rectangle 95">
            <a:hlinkClick r:id="rId29"/>
          </p:cNvPr>
          <p:cNvSpPr/>
          <p:nvPr/>
        </p:nvSpPr>
        <p:spPr>
          <a:xfrm>
            <a:off x="5371121" y="424213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7" name="Rectangle 96">
            <a:hlinkClick r:id="rId30"/>
          </p:cNvPr>
          <p:cNvSpPr/>
          <p:nvPr/>
        </p:nvSpPr>
        <p:spPr>
          <a:xfrm>
            <a:off x="5385179" y="4878044"/>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98" name="Rectangle 97">
            <a:hlinkClick r:id="rId31"/>
          </p:cNvPr>
          <p:cNvSpPr/>
          <p:nvPr/>
        </p:nvSpPr>
        <p:spPr>
          <a:xfrm>
            <a:off x="6156533" y="23648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99" name="Rectangle 98">
            <a:hlinkClick r:id="rId32"/>
          </p:cNvPr>
          <p:cNvSpPr/>
          <p:nvPr/>
        </p:nvSpPr>
        <p:spPr>
          <a:xfrm>
            <a:off x="6155131" y="299372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00" name="Rectangle 99">
            <a:hlinkClick r:id="rId33"/>
          </p:cNvPr>
          <p:cNvSpPr/>
          <p:nvPr/>
        </p:nvSpPr>
        <p:spPr>
          <a:xfrm>
            <a:off x="6152304"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01" name="Rectangle 100">
            <a:hlinkClick r:id="rId34"/>
          </p:cNvPr>
          <p:cNvSpPr/>
          <p:nvPr/>
        </p:nvSpPr>
        <p:spPr>
          <a:xfrm>
            <a:off x="6166663" y="427181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02" name="Rectangle 101">
            <a:hlinkClick r:id="rId35"/>
          </p:cNvPr>
          <p:cNvSpPr/>
          <p:nvPr/>
        </p:nvSpPr>
        <p:spPr>
          <a:xfrm>
            <a:off x="6159324" y="489073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03" name="Rectangle 102">
            <a:hlinkClick r:id="rId36"/>
          </p:cNvPr>
          <p:cNvSpPr/>
          <p:nvPr/>
        </p:nvSpPr>
        <p:spPr>
          <a:xfrm>
            <a:off x="6936485" y="173181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04" name="Rectangle 103">
            <a:hlinkClick r:id="rId37"/>
          </p:cNvPr>
          <p:cNvSpPr/>
          <p:nvPr/>
        </p:nvSpPr>
        <p:spPr>
          <a:xfrm>
            <a:off x="6944302" y="234838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05" name="Rectangle 104">
            <a:hlinkClick r:id="rId38"/>
          </p:cNvPr>
          <p:cNvSpPr/>
          <p:nvPr/>
        </p:nvSpPr>
        <p:spPr>
          <a:xfrm>
            <a:off x="6911773" y="3001061"/>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06" name="Rectangle 105">
            <a:hlinkClick r:id="rId39"/>
          </p:cNvPr>
          <p:cNvSpPr/>
          <p:nvPr/>
        </p:nvSpPr>
        <p:spPr>
          <a:xfrm>
            <a:off x="6933487" y="363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07" name="Rectangle 106">
            <a:hlinkClick r:id="rId40"/>
          </p:cNvPr>
          <p:cNvSpPr/>
          <p:nvPr/>
        </p:nvSpPr>
        <p:spPr>
          <a:xfrm>
            <a:off x="6928773" y="425949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08" name="Rectangle 107">
            <a:hlinkClick r:id="rId41"/>
          </p:cNvPr>
          <p:cNvSpPr/>
          <p:nvPr/>
        </p:nvSpPr>
        <p:spPr>
          <a:xfrm>
            <a:off x="6929671" y="4883657"/>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09" name="Rectangle 108">
            <a:hlinkClick r:id="rId42"/>
          </p:cNvPr>
          <p:cNvSpPr/>
          <p:nvPr/>
        </p:nvSpPr>
        <p:spPr>
          <a:xfrm>
            <a:off x="7707357" y="1740160"/>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10" name="Rectangle 109">
            <a:hlinkClick r:id="rId43"/>
          </p:cNvPr>
          <p:cNvSpPr/>
          <p:nvPr/>
        </p:nvSpPr>
        <p:spPr>
          <a:xfrm>
            <a:off x="7706286" y="235812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11" name="Rectangle 110">
            <a:hlinkClick r:id="rId44"/>
          </p:cNvPr>
          <p:cNvSpPr/>
          <p:nvPr/>
        </p:nvSpPr>
        <p:spPr>
          <a:xfrm>
            <a:off x="7717843" y="3008553"/>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12" name="Rectangle 111">
            <a:hlinkClick r:id="rId45"/>
          </p:cNvPr>
          <p:cNvSpPr/>
          <p:nvPr/>
        </p:nvSpPr>
        <p:spPr>
          <a:xfrm>
            <a:off x="7717305" y="3623755"/>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13" name="Rectangle 112">
            <a:hlinkClick r:id="rId46"/>
          </p:cNvPr>
          <p:cNvSpPr/>
          <p:nvPr/>
        </p:nvSpPr>
        <p:spPr>
          <a:xfrm>
            <a:off x="7690883" y="4279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114" name="Rectangle 113">
            <a:hlinkClick r:id="rId47"/>
          </p:cNvPr>
          <p:cNvSpPr/>
          <p:nvPr/>
        </p:nvSpPr>
        <p:spPr>
          <a:xfrm>
            <a:off x="7654620" y="4898266"/>
            <a:ext cx="730087" cy="586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4" name="TextBox 3"/>
          <p:cNvSpPr txBox="1"/>
          <p:nvPr/>
        </p:nvSpPr>
        <p:spPr>
          <a:xfrm>
            <a:off x="0" y="178006"/>
            <a:ext cx="9143999" cy="830997"/>
          </a:xfrm>
          <a:prstGeom prst="rect">
            <a:avLst/>
          </a:prstGeom>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333333"/>
                </a:solidFill>
                <a:effectLst/>
                <a:uLnTx/>
                <a:uFillTx/>
                <a:latin typeface="Arial"/>
                <a:ea typeface="+mn-ea"/>
                <a:cs typeface="+mn-cs"/>
              </a:rPr>
              <a:t>Dive Deeper Into Our Research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2400" b="1" i="0" u="none" strike="noStrike" kern="1200" cap="none" spc="0" normalizeH="0" baseline="0" noProof="0" dirty="0">
                <a:ln>
                  <a:noFill/>
                </a:ln>
                <a:solidFill>
                  <a:srgbClr val="333333"/>
                </a:solidFill>
                <a:effectLst/>
                <a:uLnTx/>
                <a:uFillTx/>
                <a:latin typeface="Arial"/>
                <a:ea typeface="+mn-ea"/>
                <a:cs typeface="+mn-cs"/>
              </a:rPr>
              <a:t>by Clicking One of the Elements Below</a:t>
            </a:r>
            <a:endParaRPr kumimoji="0" lang="en-CA" sz="1200" b="0" i="0" u="none" strike="noStrike" kern="1200" cap="none" spc="0" normalizeH="0" baseline="0" noProof="0" dirty="0">
              <a:ln>
                <a:noFill/>
              </a:ln>
              <a:solidFill>
                <a:srgbClr val="333333"/>
              </a:solidFill>
              <a:effectLst/>
              <a:uLnTx/>
              <a:uFillTx/>
              <a:latin typeface="Arial"/>
              <a:ea typeface="+mn-ea"/>
              <a:cs typeface="+mn-cs"/>
            </a:endParaRPr>
          </a:p>
        </p:txBody>
      </p:sp>
      <p:sp>
        <p:nvSpPr>
          <p:cNvPr id="120" name="TextBox 119"/>
          <p:cNvSpPr txBox="1"/>
          <p:nvPr/>
        </p:nvSpPr>
        <p:spPr>
          <a:xfrm>
            <a:off x="656476" y="6097277"/>
            <a:ext cx="7840920" cy="446276"/>
          </a:xfrm>
          <a:prstGeom prst="rect">
            <a:avLst/>
          </a:prstGeom>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100" b="0" i="0" u="none" strike="noStrike" kern="1200" cap="none" spc="0" normalizeH="0" baseline="0" noProof="0" dirty="0">
                <a:ln>
                  <a:noFill/>
                </a:ln>
                <a:solidFill>
                  <a:srgbClr val="333333"/>
                </a:solidFill>
                <a:effectLst/>
                <a:uLnTx/>
                <a:uFillTx/>
                <a:latin typeface="Arial"/>
                <a:ea typeface="Roboto" panose="02000000000000000000" pitchFamily="2" charset="0"/>
                <a:cs typeface="+mn-cs"/>
              </a:rPr>
              <a:t>Find out how Info-Tech makes your job easier.  	  </a:t>
            </a:r>
            <a:r>
              <a:rPr kumimoji="0" lang="en-CA" sz="1100" b="1" i="0" u="none" strike="noStrike" kern="1200" cap="none" spc="0" normalizeH="0" baseline="0" noProof="0" dirty="0">
                <a:ln>
                  <a:noFill/>
                </a:ln>
                <a:solidFill>
                  <a:srgbClr val="96B8D2">
                    <a:lumMod val="50000"/>
                  </a:srgbClr>
                </a:solidFill>
                <a:effectLst/>
                <a:uLnTx/>
                <a:uFillTx/>
                <a:latin typeface="Arial"/>
                <a:ea typeface="Roboto" panose="02000000000000000000" pitchFamily="2" charset="0"/>
                <a:cs typeface="+mn-cs"/>
              </a:rPr>
              <a:t>Contact Us Today:</a:t>
            </a:r>
            <a:r>
              <a:rPr kumimoji="0" lang="en-CA" sz="1100" b="1" i="0" u="none" strike="noStrike" kern="1200" cap="none" spc="0" normalizeH="0" baseline="0" noProof="0" dirty="0">
                <a:ln>
                  <a:noFill/>
                </a:ln>
                <a:solidFill>
                  <a:srgbClr val="333333"/>
                </a:solidFill>
                <a:effectLst/>
                <a:uLnTx/>
                <a:uFillTx/>
                <a:latin typeface="Arial"/>
                <a:ea typeface="Roboto" panose="02000000000000000000" pitchFamily="2" charset="0"/>
                <a:cs typeface="+mn-cs"/>
              </a:rPr>
              <a:t> </a:t>
            </a:r>
            <a:r>
              <a:rPr kumimoji="0" lang="en-CA" sz="1100" b="0" i="0" u="none" strike="noStrike" kern="1200" cap="none" spc="0" normalizeH="0" baseline="0" noProof="0" dirty="0">
                <a:ln>
                  <a:noFill/>
                </a:ln>
                <a:solidFill>
                  <a:srgbClr val="333333"/>
                </a:solidFill>
                <a:effectLst/>
                <a:uLnTx/>
                <a:uFillTx/>
                <a:latin typeface="Arial"/>
                <a:ea typeface="+mn-ea"/>
                <a:cs typeface="+mn-cs"/>
              </a:rPr>
              <a:t>Toll-Free (US &amp; Canada): </a:t>
            </a:r>
            <a:r>
              <a:rPr kumimoji="0" lang="en-CA" sz="1100" b="1" i="0" u="none" strike="noStrike" kern="1200" cap="none" spc="0" normalizeH="0" baseline="0" noProof="0" dirty="0">
                <a:ln>
                  <a:noFill/>
                </a:ln>
                <a:solidFill>
                  <a:srgbClr val="333333"/>
                </a:solidFill>
                <a:effectLst/>
                <a:uLnTx/>
                <a:uFillTx/>
                <a:latin typeface="Arial"/>
                <a:ea typeface="+mn-ea"/>
                <a:cs typeface="+mn-cs"/>
              </a:rPr>
              <a:t>1-888-670-8889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200" b="0" i="0" u="none" strike="noStrike" kern="1200" cap="none" spc="0" normalizeH="0" baseline="0" noProof="0" dirty="0">
                <a:ln>
                  <a:noFill/>
                </a:ln>
                <a:solidFill>
                  <a:srgbClr val="333333"/>
                </a:solidFill>
                <a:effectLst/>
                <a:uLnTx/>
                <a:uFillTx/>
                <a:latin typeface="Arial"/>
                <a:ea typeface="Roboto" panose="02000000000000000000" pitchFamily="2" charset="0"/>
                <a:cs typeface="+mn-cs"/>
              </a:rPr>
              <a:t>					 </a:t>
            </a:r>
          </a:p>
        </p:txBody>
      </p:sp>
      <p:sp>
        <p:nvSpPr>
          <p:cNvPr id="123" name="Rectangle 122"/>
          <p:cNvSpPr/>
          <p:nvPr/>
        </p:nvSpPr>
        <p:spPr>
          <a:xfrm>
            <a:off x="2100649" y="1631093"/>
            <a:ext cx="4390767" cy="1090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800" b="0" i="0" u="none" strike="noStrike" kern="1200" cap="none" spc="0" normalizeH="0" baseline="0" noProof="0">
              <a:ln>
                <a:noFill/>
              </a:ln>
              <a:solidFill>
                <a:srgbClr val="FFFFFF"/>
              </a:solidFill>
              <a:effectLst/>
              <a:uLnTx/>
              <a:uFillTx/>
              <a:latin typeface="Arial"/>
              <a:ea typeface="+mn-ea"/>
              <a:cs typeface="+mn-cs"/>
            </a:endParaRPr>
          </a:p>
        </p:txBody>
      </p:sp>
      <p:grpSp>
        <p:nvGrpSpPr>
          <p:cNvPr id="2" name="Group 1"/>
          <p:cNvGrpSpPr/>
          <p:nvPr/>
        </p:nvGrpSpPr>
        <p:grpSpPr>
          <a:xfrm>
            <a:off x="-10926" y="6519972"/>
            <a:ext cx="9154925" cy="338028"/>
            <a:chOff x="-10926" y="6519972"/>
            <a:chExt cx="9154925" cy="338028"/>
          </a:xfrm>
        </p:grpSpPr>
        <p:sp>
          <p:nvSpPr>
            <p:cNvPr id="56" name="Rectangle 55"/>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57" name="Rectangle 56"/>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4598731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151134" y="2015670"/>
            <a:ext cx="6589368" cy="3631763"/>
          </a:xfrm>
          <a:prstGeom prst="rect">
            <a:avLst/>
          </a:prstGeom>
        </p:spPr>
        <p:txBody>
          <a:bodyPr wrap="square" rtlCol="0" anchor="t">
            <a:spAutoFit/>
          </a:bodyPr>
          <a:lstStyle/>
          <a:p>
            <a:pPr>
              <a:spcBef>
                <a:spcPts val="600"/>
              </a:spcBef>
              <a:spcAft>
                <a:spcPts val="600"/>
              </a:spcAft>
            </a:pPr>
            <a:r>
              <a:rPr lang="en-CA" sz="1600" i="1" dirty="0">
                <a:solidFill>
                  <a:schemeClr val="bg1"/>
                </a:solidFill>
                <a:latin typeface="+mj-lt"/>
              </a:rPr>
              <a:t>Ransomware is one of the most impactful cyberattacks ever. A barrage of headlines every day seems to report that yet another organization has been hit with a new and more insidious form of ransomware.</a:t>
            </a:r>
          </a:p>
          <a:p>
            <a:pPr>
              <a:spcBef>
                <a:spcPts val="600"/>
              </a:spcBef>
              <a:spcAft>
                <a:spcPts val="600"/>
              </a:spcAft>
            </a:pPr>
            <a:r>
              <a:rPr lang="en-CA" sz="1600" i="1" dirty="0">
                <a:solidFill>
                  <a:schemeClr val="bg1"/>
                </a:solidFill>
                <a:latin typeface="+mj-lt"/>
              </a:rPr>
              <a:t>Never has an attack type such as this been as disruptive to its victims nor garner as much profit for its attackers. This combination of effectiveness and profitability can lead to staggering attack rates. </a:t>
            </a:r>
          </a:p>
          <a:p>
            <a:pPr>
              <a:spcBef>
                <a:spcPts val="600"/>
              </a:spcBef>
              <a:spcAft>
                <a:spcPts val="600"/>
              </a:spcAft>
            </a:pPr>
            <a:r>
              <a:rPr lang="en-CA" sz="1600" i="1" dirty="0">
                <a:solidFill>
                  <a:schemeClr val="bg1"/>
                </a:solidFill>
                <a:latin typeface="+mj-lt"/>
              </a:rPr>
              <a:t>What is most frustrating about ransomware is that organizations </a:t>
            </a:r>
            <a:r>
              <a:rPr lang="en-CA" b="1" i="1" dirty="0">
                <a:solidFill>
                  <a:schemeClr val="bg1"/>
                </a:solidFill>
                <a:latin typeface="+mj-lt"/>
              </a:rPr>
              <a:t>can</a:t>
            </a:r>
            <a:r>
              <a:rPr lang="en-CA" sz="1600" i="1" dirty="0">
                <a:solidFill>
                  <a:schemeClr val="bg1"/>
                </a:solidFill>
                <a:latin typeface="+mj-lt"/>
              </a:rPr>
              <a:t> prepare for a ransomware attack. Knowing the business impact of ransomware will mean you can make informed decisions in how you will respond. Until organizations put the time and funds into security and resiliency best practices, ransomware proliferation will continue. </a:t>
            </a:r>
          </a:p>
        </p:txBody>
      </p:sp>
      <p:sp>
        <p:nvSpPr>
          <p:cNvPr id="3" name="TextBox 2"/>
          <p:cNvSpPr txBox="1"/>
          <p:nvPr/>
        </p:nvSpPr>
        <p:spPr>
          <a:xfrm>
            <a:off x="3203042" y="5531997"/>
            <a:ext cx="4460917" cy="738664"/>
          </a:xfrm>
          <a:prstGeom prst="rect">
            <a:avLst/>
          </a:prstGeom>
        </p:spPr>
        <p:txBody>
          <a:bodyPr wrap="square" rtlCol="0">
            <a:spAutoFit/>
          </a:bodyPr>
          <a:lstStyle/>
          <a:p>
            <a:pPr algn="r"/>
            <a:r>
              <a:rPr lang="en-CA" sz="1400" b="1" dirty="0">
                <a:solidFill>
                  <a:schemeClr val="bg1"/>
                </a:solidFill>
              </a:rPr>
              <a:t>Marc Mazur</a:t>
            </a:r>
          </a:p>
          <a:p>
            <a:pPr algn="r"/>
            <a:r>
              <a:rPr lang="en-CA" sz="1400" dirty="0">
                <a:solidFill>
                  <a:schemeClr val="bg1"/>
                </a:solidFill>
              </a:rPr>
              <a:t>Research Specialist – Security, Risk &amp; Compliance </a:t>
            </a:r>
            <a:br>
              <a:rPr lang="en-CA" sz="1400" dirty="0">
                <a:solidFill>
                  <a:schemeClr val="bg1"/>
                </a:solidFill>
              </a:rPr>
            </a:br>
            <a:r>
              <a:rPr lang="en-CA" sz="1400" dirty="0">
                <a:solidFill>
                  <a:schemeClr val="bg1"/>
                </a:solidFill>
              </a:rPr>
              <a:t>Info-Tech Research Group</a:t>
            </a:r>
          </a:p>
        </p:txBody>
      </p:sp>
      <p:sp>
        <p:nvSpPr>
          <p:cNvPr id="4" name="TextBox 3"/>
          <p:cNvSpPr txBox="1"/>
          <p:nvPr/>
        </p:nvSpPr>
        <p:spPr>
          <a:xfrm>
            <a:off x="545852" y="1485317"/>
            <a:ext cx="7194650" cy="338554"/>
          </a:xfrm>
          <a:prstGeom prst="rect">
            <a:avLst/>
          </a:prstGeom>
        </p:spPr>
        <p:txBody>
          <a:bodyPr wrap="square" rtlCol="0">
            <a:spAutoFit/>
          </a:bodyPr>
          <a:lstStyle/>
          <a:p>
            <a:r>
              <a:rPr lang="en-CA" sz="1600" b="1" dirty="0">
                <a:solidFill>
                  <a:schemeClr val="bg1"/>
                </a:solidFill>
              </a:rPr>
              <a:t>Ransomware may be the most effective attack type ever!</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8" name="Picture 104"/>
          <p:cNvPicPr>
            <a:picLocks noChangeAspect="1"/>
          </p:cNvPicPr>
          <p:nvPr/>
        </p:nvPicPr>
        <p:blipFill rotWithShape="1">
          <a:blip r:embed="rId2"/>
          <a:srcRect l="34768" t="21801" r="35751" b="57796"/>
          <a:stretch/>
        </p:blipFill>
        <p:spPr>
          <a:xfrm>
            <a:off x="553066" y="1884885"/>
            <a:ext cx="598068" cy="528294"/>
          </a:xfrm>
          <a:prstGeom prst="rect">
            <a:avLst/>
          </a:prstGeom>
        </p:spPr>
      </p:pic>
      <p:pic>
        <p:nvPicPr>
          <p:cNvPr id="9" name="Picture 105"/>
          <p:cNvPicPr>
            <a:picLocks noChangeAspect="1"/>
          </p:cNvPicPr>
          <p:nvPr/>
        </p:nvPicPr>
        <p:blipFill>
          <a:blip r:embed="rId3"/>
          <a:stretch>
            <a:fillRect/>
          </a:stretch>
        </p:blipFill>
        <p:spPr>
          <a:xfrm>
            <a:off x="7521346" y="4915321"/>
            <a:ext cx="619651" cy="457362"/>
          </a:xfrm>
          <a:prstGeom prst="rect">
            <a:avLst/>
          </a:prstGeom>
        </p:spPr>
      </p:pic>
      <p:grpSp>
        <p:nvGrpSpPr>
          <p:cNvPr id="10" name="Group 9">
            <a:extLst>
              <a:ext uri="{FF2B5EF4-FFF2-40B4-BE49-F238E27FC236}">
                <a16:creationId xmlns:a16="http://schemas.microsoft.com/office/drawing/2014/main" id="{4C98C0E5-9193-46D3-A5E3-43CF7515D169}"/>
              </a:ext>
            </a:extLst>
          </p:cNvPr>
          <p:cNvGrpSpPr/>
          <p:nvPr/>
        </p:nvGrpSpPr>
        <p:grpSpPr>
          <a:xfrm>
            <a:off x="-10926" y="6519972"/>
            <a:ext cx="9154925" cy="338028"/>
            <a:chOff x="-10926" y="6519972"/>
            <a:chExt cx="9154925" cy="338028"/>
          </a:xfrm>
        </p:grpSpPr>
        <p:sp>
          <p:nvSpPr>
            <p:cNvPr id="11" name="Rectangle 10">
              <a:extLst>
                <a:ext uri="{FF2B5EF4-FFF2-40B4-BE49-F238E27FC236}">
                  <a16:creationId xmlns:a16="http://schemas.microsoft.com/office/drawing/2014/main" id="{6B448C20-52D2-47B4-9F36-6B11A397891B}"/>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2" name="Rectangle 11">
              <a:extLst>
                <a:ext uri="{FF2B5EF4-FFF2-40B4-BE49-F238E27FC236}">
                  <a16:creationId xmlns:a16="http://schemas.microsoft.com/office/drawing/2014/main" id="{95CC3A91-9796-4D6D-87E4-E6D1E1D56E2C}"/>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631466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CISOs, CSOs, or other heads of security departments</a:t>
            </a:r>
          </a:p>
          <a:p>
            <a:r>
              <a:rPr lang="en-US" dirty="0"/>
              <a:t>IT security professionals</a:t>
            </a:r>
          </a:p>
          <a:p>
            <a:endParaRPr lang="en-US" dirty="0"/>
          </a:p>
        </p:txBody>
      </p:sp>
      <p:sp>
        <p:nvSpPr>
          <p:cNvPr id="14" name="Text Placeholder 13"/>
          <p:cNvSpPr>
            <a:spLocks noGrp="1"/>
          </p:cNvSpPr>
          <p:nvPr>
            <p:ph type="body" sz="quarter" idx="26"/>
          </p:nvPr>
        </p:nvSpPr>
        <p:spPr>
          <a:xfrm>
            <a:off x="4835436" y="1607231"/>
            <a:ext cx="4041648" cy="2076006"/>
          </a:xfrm>
        </p:spPr>
        <p:txBody>
          <a:bodyPr/>
          <a:lstStyle/>
          <a:p>
            <a:r>
              <a:rPr lang="en-US" dirty="0"/>
              <a:t>Understand what ransomware is and its characteristics and what tactics are employed by ransomware users.</a:t>
            </a:r>
          </a:p>
          <a:p>
            <a:r>
              <a:rPr lang="en-US" dirty="0"/>
              <a:t>Understand how to prepare for and prevent a ransomware attack.</a:t>
            </a:r>
          </a:p>
          <a:p>
            <a:r>
              <a:rPr lang="en-US" dirty="0"/>
              <a:t>Understand how to detect, respond to, and recover from a ransomware attack.</a:t>
            </a:r>
          </a:p>
        </p:txBody>
      </p:sp>
      <p:sp>
        <p:nvSpPr>
          <p:cNvPr id="15" name="Text Placeholder 14"/>
          <p:cNvSpPr>
            <a:spLocks noGrp="1"/>
          </p:cNvSpPr>
          <p:nvPr>
            <p:ph type="body" sz="quarter" idx="27"/>
          </p:nvPr>
        </p:nvSpPr>
        <p:spPr/>
        <p:txBody>
          <a:bodyPr/>
          <a:lstStyle/>
          <a:p>
            <a:r>
              <a:rPr lang="en-US" dirty="0"/>
              <a:t>CIOs, IT directors, or other IT professionals with security responsibilities</a:t>
            </a:r>
          </a:p>
          <a:p>
            <a:r>
              <a:rPr lang="en-US" dirty="0"/>
              <a:t>CEOs, Chief Legal Counsel, risk managers, and other roles with risk management functions</a:t>
            </a:r>
          </a:p>
        </p:txBody>
      </p:sp>
      <p:sp>
        <p:nvSpPr>
          <p:cNvPr id="16" name="Text Placeholder 15"/>
          <p:cNvSpPr>
            <a:spLocks noGrp="1"/>
          </p:cNvSpPr>
          <p:nvPr>
            <p:ph type="body" sz="quarter" idx="28"/>
          </p:nvPr>
        </p:nvSpPr>
        <p:spPr/>
        <p:txBody>
          <a:bodyPr/>
          <a:lstStyle/>
          <a:p>
            <a:r>
              <a:rPr lang="en-US" dirty="0"/>
              <a:t>Understand what ransomware is and its characteristics and what tactics are employed by ransomware users.</a:t>
            </a:r>
          </a:p>
          <a:p>
            <a:r>
              <a:rPr lang="en-US" dirty="0"/>
              <a:t>Understand how to prepare for and prevent a ransomware attack.</a:t>
            </a:r>
          </a:p>
          <a:p>
            <a:r>
              <a:rPr lang="en-US" dirty="0"/>
              <a:t>Understand how to detect, respond to, and recover from a ransomware attack.</a:t>
            </a:r>
          </a:p>
        </p:txBody>
      </p:sp>
      <p:grpSp>
        <p:nvGrpSpPr>
          <p:cNvPr id="7" name="Group 6">
            <a:extLst>
              <a:ext uri="{FF2B5EF4-FFF2-40B4-BE49-F238E27FC236}">
                <a16:creationId xmlns:a16="http://schemas.microsoft.com/office/drawing/2014/main" id="{28E9B362-C184-4C29-9A83-D043F188E33B}"/>
              </a:ext>
            </a:extLst>
          </p:cNvPr>
          <p:cNvGrpSpPr/>
          <p:nvPr/>
        </p:nvGrpSpPr>
        <p:grpSpPr>
          <a:xfrm>
            <a:off x="-10926" y="6519972"/>
            <a:ext cx="9154925" cy="338028"/>
            <a:chOff x="-10926" y="6519972"/>
            <a:chExt cx="9154925" cy="338028"/>
          </a:xfrm>
        </p:grpSpPr>
        <p:sp>
          <p:nvSpPr>
            <p:cNvPr id="8" name="Rectangle 7">
              <a:extLst>
                <a:ext uri="{FF2B5EF4-FFF2-40B4-BE49-F238E27FC236}">
                  <a16:creationId xmlns:a16="http://schemas.microsoft.com/office/drawing/2014/main" id="{4D36BC89-5520-4A04-AB83-CD765A78383D}"/>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9" name="Rectangle 8">
              <a:extLst>
                <a:ext uri="{FF2B5EF4-FFF2-40B4-BE49-F238E27FC236}">
                  <a16:creationId xmlns:a16="http://schemas.microsoft.com/office/drawing/2014/main" id="{597FA67F-A6BA-4980-ACBB-28D3492C7881}"/>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a:xfrm>
            <a:off x="262225" y="1593155"/>
            <a:ext cx="5415951" cy="1078992"/>
          </a:xfrm>
        </p:spPr>
        <p:txBody>
          <a:bodyPr/>
          <a:lstStyle/>
          <a:p>
            <a:pPr fontAlgn="ctr"/>
            <a:r>
              <a:rPr lang="en-CA" dirty="0">
                <a:ea typeface="Roboto" panose="02000000000000000000" pitchFamily="2" charset="0"/>
              </a:rPr>
              <a:t>Municipalities, hospitals, and small businesses hit by ransomware make the news every week. Everyone is a target and it’s a crisis. </a:t>
            </a:r>
          </a:p>
          <a:p>
            <a:pPr fontAlgn="ctr"/>
            <a:r>
              <a:rPr lang="en-US" dirty="0"/>
              <a:t>Some organizations have closed their doors completely or have spent millions of dollars to recover from an attack.</a:t>
            </a:r>
            <a:endParaRPr lang="en-US" dirty="0">
              <a:cs typeface="Arial"/>
            </a:endParaRPr>
          </a:p>
          <a:p>
            <a:pPr fontAlgn="ctr"/>
            <a:r>
              <a:rPr lang="en-US" dirty="0"/>
              <a:t>Organizations don’t always integrate their incident response and disaster recovery plans, creating gaps in their response strategy to ransomware – this can contribute to why we often see organizations paying the ransom.</a:t>
            </a:r>
          </a:p>
        </p:txBody>
      </p:sp>
      <p:sp>
        <p:nvSpPr>
          <p:cNvPr id="4" name="Text Placeholder 3"/>
          <p:cNvSpPr>
            <a:spLocks noGrp="1"/>
          </p:cNvSpPr>
          <p:nvPr>
            <p:ph type="body" sz="quarter" idx="11"/>
          </p:nvPr>
        </p:nvSpPr>
        <p:spPr>
          <a:xfrm>
            <a:off x="247848" y="3442487"/>
            <a:ext cx="5257800" cy="1076983"/>
          </a:xfrm>
        </p:spPr>
        <p:txBody>
          <a:bodyPr/>
          <a:lstStyle/>
          <a:p>
            <a:pPr marL="171450" indent="-171450">
              <a:spcBef>
                <a:spcPts val="200"/>
              </a:spcBef>
              <a:spcAft>
                <a:spcPts val="200"/>
              </a:spcAft>
            </a:pPr>
            <a:r>
              <a:rPr lang="en-CA" dirty="0">
                <a:ea typeface="Roboto Regular" panose="02000000000000000000" pitchFamily="2" charset="0"/>
              </a:rPr>
              <a:t>Many organizations pay the ransom because they aren’t confident they can recover sufficiently because of gaps in their incident response and disaster recovery processes. </a:t>
            </a:r>
            <a:endParaRPr lang="en-CA" dirty="0">
              <a:ea typeface="Times New Roman" panose="02020603050405020304" pitchFamily="18" charset="0"/>
            </a:endParaRPr>
          </a:p>
          <a:p>
            <a:pPr marL="171450" indent="-171450">
              <a:spcBef>
                <a:spcPts val="200"/>
              </a:spcBef>
              <a:spcAft>
                <a:spcPts val="200"/>
              </a:spcAft>
            </a:pPr>
            <a:r>
              <a:rPr lang="en-CA" dirty="0">
                <a:cs typeface="Roboto Regular"/>
              </a:rPr>
              <a:t>Ransomware attackers use multiple attack vectors and can even allow ransomware to lay dormant so they infiltrate your backups, DR site, and even more endpoints before the ransomware is activated.</a:t>
            </a:r>
          </a:p>
          <a:p>
            <a:pPr marL="171450" indent="-171450">
              <a:spcBef>
                <a:spcPts val="200"/>
              </a:spcBef>
              <a:spcAft>
                <a:spcPts val="200"/>
              </a:spcAft>
            </a:pPr>
            <a:r>
              <a:rPr lang="en-CA" dirty="0">
                <a:cs typeface="Roboto Regular"/>
              </a:rPr>
              <a:t>Ransomware is constantly evolving and organizations can’t keep up.</a:t>
            </a:r>
          </a:p>
        </p:txBody>
      </p:sp>
      <p:sp>
        <p:nvSpPr>
          <p:cNvPr id="5" name="Text Placeholder 4"/>
          <p:cNvSpPr>
            <a:spLocks noGrp="1"/>
          </p:cNvSpPr>
          <p:nvPr>
            <p:ph type="body" sz="quarter" idx="12"/>
          </p:nvPr>
        </p:nvSpPr>
        <p:spPr>
          <a:xfrm>
            <a:off x="247848" y="5289811"/>
            <a:ext cx="8623607" cy="1196714"/>
          </a:xfrm>
        </p:spPr>
        <p:txBody>
          <a:bodyPr/>
          <a:lstStyle/>
          <a:p>
            <a:r>
              <a:rPr lang="en-US" dirty="0"/>
              <a:t>Effective and efficient management of ransomware involves a formal process of preparation, detection, analysis, containment, eradication, recovery, and post-incident activities. </a:t>
            </a:r>
          </a:p>
          <a:p>
            <a:r>
              <a:rPr lang="en-US" dirty="0"/>
              <a:t>Many conventional information security best practices can defend against a ransomware attack. Ensure you have security awareness and training, disaster recovery, and business continuity in place for your response strategy. </a:t>
            </a:r>
          </a:p>
          <a:p>
            <a:r>
              <a:rPr lang="en-US" dirty="0"/>
              <a:t>Stop worrying about becoming the next ransomware headline. Make the necessary preparations to defend your organization against the effects of ransomware.</a:t>
            </a:r>
          </a:p>
        </p:txBody>
      </p:sp>
      <p:sp>
        <p:nvSpPr>
          <p:cNvPr id="6" name="Text Placeholder 5"/>
          <p:cNvSpPr>
            <a:spLocks noGrp="1"/>
          </p:cNvSpPr>
          <p:nvPr>
            <p:ph type="body" sz="quarter" idx="13"/>
          </p:nvPr>
        </p:nvSpPr>
        <p:spPr>
          <a:xfrm>
            <a:off x="5737241" y="2210477"/>
            <a:ext cx="3083231" cy="2110328"/>
          </a:xfrm>
        </p:spPr>
        <p:txBody>
          <a:bodyPr/>
          <a:lstStyle/>
          <a:p>
            <a:pPr marL="228600" indent="-228600">
              <a:spcBef>
                <a:spcPts val="600"/>
              </a:spcBef>
              <a:spcAft>
                <a:spcPts val="600"/>
              </a:spcAft>
              <a:buSzPct val="100000"/>
              <a:buFont typeface="+mj-lt"/>
              <a:buAutoNum type="arabicPeriod"/>
            </a:pPr>
            <a:r>
              <a:rPr lang="en-US" b="1" dirty="0">
                <a:solidFill>
                  <a:schemeClr val="tx1"/>
                </a:solidFill>
              </a:rPr>
              <a:t>It’s just malware.</a:t>
            </a:r>
            <a:br>
              <a:rPr lang="en-US" b="1" dirty="0"/>
            </a:br>
            <a:r>
              <a:rPr lang="en-US" dirty="0">
                <a:solidFill>
                  <a:schemeClr val="tx1"/>
                </a:solidFill>
              </a:rPr>
              <a:t>Ransomware, although unique in its end goal, is still malware and can be prepared for accordingly. </a:t>
            </a:r>
          </a:p>
          <a:p>
            <a:pPr marL="228600" indent="-228600">
              <a:spcBef>
                <a:spcPts val="600"/>
              </a:spcBef>
              <a:spcAft>
                <a:spcPts val="600"/>
              </a:spcAft>
              <a:buSzPct val="100000"/>
              <a:buFont typeface="+mj-lt"/>
              <a:buAutoNum type="arabicPeriod"/>
            </a:pPr>
            <a:r>
              <a:rPr lang="en-US" b="1" dirty="0">
                <a:solidFill>
                  <a:schemeClr val="tx1"/>
                </a:solidFill>
              </a:rPr>
              <a:t>You will have to pay, but you should choose who you pay.</a:t>
            </a:r>
            <a:br>
              <a:rPr lang="en-US" b="1" dirty="0"/>
            </a:br>
            <a:r>
              <a:rPr lang="en-US" dirty="0">
                <a:solidFill>
                  <a:schemeClr val="tx1"/>
                </a:solidFill>
                <a:cs typeface="Roboto Regular"/>
              </a:rPr>
              <a:t>Whether you pay to modernize your security controls, for cyberinsurance, or for an MSSP, you want to avoid paying the attacker. </a:t>
            </a:r>
          </a:p>
          <a:p>
            <a:pPr marL="228600" indent="-228600">
              <a:spcBef>
                <a:spcPts val="600"/>
              </a:spcBef>
              <a:spcAft>
                <a:spcPts val="600"/>
              </a:spcAft>
              <a:buSzPct val="100000"/>
              <a:buFont typeface="+mj-lt"/>
              <a:buAutoNum type="arabicPeriod"/>
            </a:pPr>
            <a:r>
              <a:rPr lang="en-US" b="1" dirty="0">
                <a:solidFill>
                  <a:schemeClr val="tx1"/>
                </a:solidFill>
              </a:rPr>
              <a:t>You can't prevent ransomware, but you can respond better.</a:t>
            </a:r>
            <a:br>
              <a:rPr lang="en-US" b="1" dirty="0"/>
            </a:br>
            <a:r>
              <a:rPr lang="en-US" dirty="0">
                <a:solidFill>
                  <a:schemeClr val="tx1"/>
                </a:solidFill>
                <a:cs typeface="Roboto Regular"/>
              </a:rPr>
              <a:t>Mitigate the impact of ransomware with a security incident response plan that includes disaster recovery.</a:t>
            </a:r>
            <a:endParaRPr lang="en-US" dirty="0">
              <a:solidFill>
                <a:schemeClr val="tx1"/>
              </a:solidFill>
            </a:endParaRPr>
          </a:p>
        </p:txBody>
      </p:sp>
      <p:grpSp>
        <p:nvGrpSpPr>
          <p:cNvPr id="7" name="Group 6">
            <a:extLst>
              <a:ext uri="{FF2B5EF4-FFF2-40B4-BE49-F238E27FC236}">
                <a16:creationId xmlns:a16="http://schemas.microsoft.com/office/drawing/2014/main" id="{8DCE4FC9-013E-46C8-B9AC-9FBA53B83271}"/>
              </a:ext>
            </a:extLst>
          </p:cNvPr>
          <p:cNvGrpSpPr/>
          <p:nvPr/>
        </p:nvGrpSpPr>
        <p:grpSpPr>
          <a:xfrm>
            <a:off x="-10926" y="6519972"/>
            <a:ext cx="9154925" cy="338028"/>
            <a:chOff x="-10926" y="6519972"/>
            <a:chExt cx="9154925" cy="338028"/>
          </a:xfrm>
        </p:grpSpPr>
        <p:sp>
          <p:nvSpPr>
            <p:cNvPr id="8" name="Rectangle 7">
              <a:extLst>
                <a:ext uri="{FF2B5EF4-FFF2-40B4-BE49-F238E27FC236}">
                  <a16:creationId xmlns:a16="http://schemas.microsoft.com/office/drawing/2014/main" id="{3967491C-ED38-4E5D-8435-AE3CB6154E01}"/>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9" name="Rectangle 8">
              <a:extLst>
                <a:ext uri="{FF2B5EF4-FFF2-40B4-BE49-F238E27FC236}">
                  <a16:creationId xmlns:a16="http://schemas.microsoft.com/office/drawing/2014/main" id="{1C3AC42E-CCD7-4D8F-9942-ED1514C13A7F}"/>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3168575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What is ransomware?</a:t>
            </a:r>
          </a:p>
        </p:txBody>
      </p:sp>
      <p:sp>
        <p:nvSpPr>
          <p:cNvPr id="6" name="TextBox 5"/>
          <p:cNvSpPr txBox="1"/>
          <p:nvPr/>
        </p:nvSpPr>
        <p:spPr>
          <a:xfrm>
            <a:off x="251520" y="1202429"/>
            <a:ext cx="8625781" cy="646331"/>
          </a:xfrm>
          <a:prstGeom prst="rect">
            <a:avLst/>
          </a:prstGeom>
        </p:spPr>
        <p:txBody>
          <a:bodyPr wrap="square" rtlCol="0">
            <a:spAutoFit/>
          </a:bodyPr>
          <a:lstStyle/>
          <a:p>
            <a:r>
              <a:rPr lang="en-CA" b="1" dirty="0"/>
              <a:t>Ransomware, in one simple sentence, is a type of malware that infects a system and restricts the user’s access to that infected system.</a:t>
            </a:r>
          </a:p>
        </p:txBody>
      </p:sp>
      <p:sp>
        <p:nvSpPr>
          <p:cNvPr id="7" name="TextBox 6"/>
          <p:cNvSpPr txBox="1"/>
          <p:nvPr/>
        </p:nvSpPr>
        <p:spPr>
          <a:xfrm>
            <a:off x="251520" y="2427704"/>
            <a:ext cx="8625780" cy="2139047"/>
          </a:xfrm>
          <a:prstGeom prst="rect">
            <a:avLst/>
          </a:prstGeom>
        </p:spPr>
        <p:txBody>
          <a:bodyPr wrap="square" rtlCol="0">
            <a:spAutoFit/>
          </a:bodyPr>
          <a:lstStyle/>
          <a:p>
            <a:pPr marL="171450" indent="-171450">
              <a:spcAft>
                <a:spcPts val="600"/>
              </a:spcAft>
              <a:buFont typeface="Arial" panose="020B0604020202020204" pitchFamily="34" charset="0"/>
              <a:buChar char="•"/>
            </a:pPr>
            <a:r>
              <a:rPr lang="en-CA" sz="1200" dirty="0"/>
              <a:t>Ransomware is a generic term used for a </a:t>
            </a:r>
            <a:r>
              <a:rPr lang="en-CA" sz="1200" b="1" dirty="0"/>
              <a:t>family of malware </a:t>
            </a:r>
            <a:r>
              <a:rPr lang="en-CA" sz="1200" dirty="0"/>
              <a:t>that attempts to extort money from a user, locking either their system or some of their data and alerting them that if they pay a ransom, they will get access back.</a:t>
            </a:r>
          </a:p>
          <a:p>
            <a:pPr marL="171450" indent="-171450">
              <a:spcAft>
                <a:spcPts val="600"/>
              </a:spcAft>
              <a:buFont typeface="Arial" panose="020B0604020202020204" pitchFamily="34" charset="0"/>
              <a:buChar char="•"/>
            </a:pPr>
            <a:r>
              <a:rPr lang="en-CA" sz="1200" dirty="0"/>
              <a:t>Ransomware is an </a:t>
            </a:r>
            <a:r>
              <a:rPr lang="en-CA" sz="1200" b="1" dirty="0"/>
              <a:t>access-denial attack or extortion </a:t>
            </a:r>
            <a:r>
              <a:rPr lang="en-CA" sz="1200" dirty="0"/>
              <a:t>type of malware.</a:t>
            </a:r>
          </a:p>
          <a:p>
            <a:pPr marL="171450" indent="-171450">
              <a:spcAft>
                <a:spcPts val="600"/>
              </a:spcAft>
              <a:buFont typeface="Arial" panose="020B0604020202020204" pitchFamily="34" charset="0"/>
              <a:buChar char="•"/>
            </a:pPr>
            <a:r>
              <a:rPr lang="en-CA" sz="1200" dirty="0"/>
              <a:t>Ransomware uses </a:t>
            </a:r>
            <a:r>
              <a:rPr lang="en-CA" sz="1200" b="1" dirty="0"/>
              <a:t>fear and panic </a:t>
            </a:r>
            <a:r>
              <a:rPr lang="en-CA" sz="1200" dirty="0"/>
              <a:t>as its primary tactic to coerce its victims to pay, often known as “scareware.”</a:t>
            </a:r>
          </a:p>
          <a:p>
            <a:pPr marL="171450" indent="-171450">
              <a:spcAft>
                <a:spcPts val="600"/>
              </a:spcAft>
              <a:buFont typeface="Arial" panose="020B0604020202020204" pitchFamily="34" charset="0"/>
              <a:buChar char="•"/>
            </a:pPr>
            <a:r>
              <a:rPr lang="en-CA" sz="1200" dirty="0"/>
              <a:t>Ransomware is a type of malware with </a:t>
            </a:r>
            <a:r>
              <a:rPr lang="en-CA" sz="1200" b="1" dirty="0"/>
              <a:t>many variants </a:t>
            </a:r>
            <a:r>
              <a:rPr lang="en-CA" sz="1200" dirty="0"/>
              <a:t>in the wild that can be used for a </a:t>
            </a:r>
            <a:r>
              <a:rPr lang="en-CA" sz="1200" b="1" dirty="0"/>
              <a:t>wide spectrum of purposes, </a:t>
            </a:r>
            <a:r>
              <a:rPr lang="en-CA" sz="1200" dirty="0"/>
              <a:t>ranging from financial extortion to cyberespionage. </a:t>
            </a:r>
          </a:p>
          <a:p>
            <a:pPr marL="171450" indent="-171450">
              <a:spcAft>
                <a:spcPts val="600"/>
              </a:spcAft>
              <a:buFont typeface="Arial" panose="020B0604020202020204" pitchFamily="34" charset="0"/>
              <a:buChar char="•"/>
            </a:pPr>
            <a:r>
              <a:rPr lang="en-CA" sz="1200" dirty="0"/>
              <a:t>Ransomware is </a:t>
            </a:r>
            <a:r>
              <a:rPr lang="en-CA" sz="1200" b="1" dirty="0"/>
              <a:t>spread like most other malware:</a:t>
            </a:r>
            <a:r>
              <a:rPr lang="en-CA" sz="1200" dirty="0"/>
              <a:t> drive-by downloads, RDP exploits, phishing emails, fileless attacks, etc. </a:t>
            </a:r>
          </a:p>
          <a:p>
            <a:pPr marL="171450" indent="-171450">
              <a:spcAft>
                <a:spcPts val="600"/>
              </a:spcAft>
              <a:buFont typeface="Arial" panose="020B0604020202020204" pitchFamily="34" charset="0"/>
              <a:buChar char="•"/>
            </a:pPr>
            <a:r>
              <a:rPr lang="en-CA" sz="1200" dirty="0"/>
              <a:t>Ransoms on average have increased 13% to $41,198 in Q3 2019 compared to $36,295 in Q2 of 2019 and usually require payment through a </a:t>
            </a:r>
            <a:r>
              <a:rPr lang="en-CA" sz="1200" b="1" dirty="0"/>
              <a:t>cryptocurrency </a:t>
            </a:r>
            <a:r>
              <a:rPr lang="en-CA" sz="1200" dirty="0"/>
              <a:t>such as Bitcoin or DASH.</a:t>
            </a:r>
          </a:p>
        </p:txBody>
      </p:sp>
      <p:sp>
        <p:nvSpPr>
          <p:cNvPr id="8" name="TextBox 7"/>
          <p:cNvSpPr txBox="1"/>
          <p:nvPr/>
        </p:nvSpPr>
        <p:spPr>
          <a:xfrm>
            <a:off x="251521" y="5092995"/>
            <a:ext cx="4703252" cy="1200329"/>
          </a:xfrm>
          <a:prstGeom prst="rect">
            <a:avLst/>
          </a:prstGeom>
        </p:spPr>
        <p:txBody>
          <a:bodyPr wrap="square" rtlCol="0">
            <a:spAutoFit/>
          </a:bodyPr>
          <a:lstStyle/>
          <a:p>
            <a:pPr marL="228600" indent="-228600">
              <a:buFont typeface="+mj-lt"/>
              <a:buAutoNum type="arabicPeriod"/>
            </a:pPr>
            <a:r>
              <a:rPr lang="en-CA" sz="1200" dirty="0"/>
              <a:t>A terrible headache where access to critical data or systems is lost, resulting in potential organizational process disruptions, direct financial costs, public reputation damages, and/or regulatory fines. </a:t>
            </a:r>
          </a:p>
          <a:p>
            <a:pPr marL="228600" indent="-228600">
              <a:buFont typeface="+mj-lt"/>
              <a:buAutoNum type="arabicPeriod"/>
            </a:pPr>
            <a:r>
              <a:rPr lang="en-CA" sz="1200" dirty="0"/>
              <a:t>Something your CIO or CEO read about and is now demanding information on how the organization is protected.</a:t>
            </a:r>
          </a:p>
        </p:txBody>
      </p:sp>
      <p:sp>
        <p:nvSpPr>
          <p:cNvPr id="9" name="Rectangle 8"/>
          <p:cNvSpPr/>
          <p:nvPr/>
        </p:nvSpPr>
        <p:spPr>
          <a:xfrm>
            <a:off x="251520" y="1990641"/>
            <a:ext cx="3657354" cy="404695"/>
          </a:xfrm>
          <a:prstGeom prst="rect">
            <a:avLst/>
          </a:prstGeom>
          <a:solidFill>
            <a:schemeClr val="accent1"/>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CA" sz="1400" b="1" dirty="0"/>
              <a:t>The main points to highlight:</a:t>
            </a:r>
          </a:p>
        </p:txBody>
      </p:sp>
      <p:sp>
        <p:nvSpPr>
          <p:cNvPr id="10" name="Rectangle 9"/>
          <p:cNvSpPr/>
          <p:nvPr/>
        </p:nvSpPr>
        <p:spPr>
          <a:xfrm>
            <a:off x="251520" y="4569308"/>
            <a:ext cx="4703253" cy="495483"/>
          </a:xfrm>
          <a:prstGeom prst="rect">
            <a:avLst/>
          </a:prstGeom>
          <a:solidFill>
            <a:schemeClr val="accent3"/>
          </a:solid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r>
              <a:rPr lang="en-CA" sz="1400" b="1" dirty="0"/>
              <a:t>To security professionals today, ransomware can be two things:</a:t>
            </a:r>
          </a:p>
        </p:txBody>
      </p:sp>
      <p:sp>
        <p:nvSpPr>
          <p:cNvPr id="11" name="Rounded Rectangular Callout 10"/>
          <p:cNvSpPr/>
          <p:nvPr/>
        </p:nvSpPr>
        <p:spPr>
          <a:xfrm>
            <a:off x="5720317" y="4590427"/>
            <a:ext cx="2477385" cy="1532334"/>
          </a:xfrm>
          <a:prstGeom prst="wedgeRoundRectCallout">
            <a:avLst>
              <a:gd name="adj1" fmla="val -70905"/>
              <a:gd name="adj2" fmla="val -35392"/>
              <a:gd name="adj3" fmla="val 16667"/>
            </a:avLst>
          </a:prstGeom>
          <a:solidFill>
            <a:schemeClr val="accent2"/>
          </a:solidFill>
        </p:spPr>
        <p:txBody>
          <a:bodyPr wrap="square">
            <a:spAutoFit/>
          </a:bodyPr>
          <a:lstStyle/>
          <a:p>
            <a:pPr algn="ctr"/>
            <a:r>
              <a:rPr lang="en-CA" sz="1400" b="1" dirty="0">
                <a:solidFill>
                  <a:schemeClr val="bg1"/>
                </a:solidFill>
              </a:rPr>
              <a:t>In either case, this research will help arm you with the information and actionable steps to secure your organization from ransomware.</a:t>
            </a:r>
          </a:p>
        </p:txBody>
      </p:sp>
      <p:sp>
        <p:nvSpPr>
          <p:cNvPr id="2" name="TextBox 1">
            <a:extLst>
              <a:ext uri="{FF2B5EF4-FFF2-40B4-BE49-F238E27FC236}">
                <a16:creationId xmlns:a16="http://schemas.microsoft.com/office/drawing/2014/main" id="{576AC5BB-8678-4727-ABAE-C77B13C22EFF}"/>
              </a:ext>
            </a:extLst>
          </p:cNvPr>
          <p:cNvSpPr txBox="1"/>
          <p:nvPr/>
        </p:nvSpPr>
        <p:spPr>
          <a:xfrm>
            <a:off x="5357386" y="6154824"/>
            <a:ext cx="3786614" cy="276999"/>
          </a:xfrm>
          <a:prstGeom prst="rect">
            <a:avLst/>
          </a:prstGeom>
        </p:spPr>
        <p:txBody>
          <a:bodyPr wrap="none" rtlCol="0">
            <a:spAutoFit/>
          </a:bodyPr>
          <a:lstStyle/>
          <a:p>
            <a:r>
              <a:rPr lang="en-US" sz="1200" dirty="0"/>
              <a:t>Source: Coveware, “Ransomware Payments Rise…”</a:t>
            </a:r>
          </a:p>
        </p:txBody>
      </p:sp>
      <p:grpSp>
        <p:nvGrpSpPr>
          <p:cNvPr id="12" name="Group 11">
            <a:extLst>
              <a:ext uri="{FF2B5EF4-FFF2-40B4-BE49-F238E27FC236}">
                <a16:creationId xmlns:a16="http://schemas.microsoft.com/office/drawing/2014/main" id="{F1BE83AD-B424-4A11-9483-6854862FB3BF}"/>
              </a:ext>
            </a:extLst>
          </p:cNvPr>
          <p:cNvGrpSpPr/>
          <p:nvPr/>
        </p:nvGrpSpPr>
        <p:grpSpPr>
          <a:xfrm>
            <a:off x="-10926" y="6519972"/>
            <a:ext cx="9154925" cy="338028"/>
            <a:chOff x="-10926" y="6519972"/>
            <a:chExt cx="9154925" cy="338028"/>
          </a:xfrm>
        </p:grpSpPr>
        <p:sp>
          <p:nvSpPr>
            <p:cNvPr id="13" name="Rectangle 12">
              <a:extLst>
                <a:ext uri="{FF2B5EF4-FFF2-40B4-BE49-F238E27FC236}">
                  <a16:creationId xmlns:a16="http://schemas.microsoft.com/office/drawing/2014/main" id="{301D6795-E377-4AA1-81F1-C00D5D3BC609}"/>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4" name="Rectangle 13">
              <a:extLst>
                <a:ext uri="{FF2B5EF4-FFF2-40B4-BE49-F238E27FC236}">
                  <a16:creationId xmlns:a16="http://schemas.microsoft.com/office/drawing/2014/main" id="{D6411962-5A35-4EC6-9C1D-5C9F21A3E8DD}"/>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35542309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Oval 78">
            <a:extLst>
              <a:ext uri="{FF2B5EF4-FFF2-40B4-BE49-F238E27FC236}">
                <a16:creationId xmlns:a16="http://schemas.microsoft.com/office/drawing/2014/main" id="{6B771F34-04BE-4CE2-80D2-24D8EE335C60}"/>
              </a:ext>
            </a:extLst>
          </p:cNvPr>
          <p:cNvSpPr/>
          <p:nvPr/>
        </p:nvSpPr>
        <p:spPr>
          <a:xfrm>
            <a:off x="1782469" y="2174270"/>
            <a:ext cx="4948209" cy="2560756"/>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CABE9D2-3ECC-4346-AA6F-D12B73094A57}"/>
              </a:ext>
            </a:extLst>
          </p:cNvPr>
          <p:cNvSpPr>
            <a:spLocks noGrp="1"/>
          </p:cNvSpPr>
          <p:nvPr>
            <p:ph type="title"/>
          </p:nvPr>
        </p:nvSpPr>
        <p:spPr>
          <a:ln>
            <a:noFill/>
          </a:ln>
        </p:spPr>
        <p:txBody>
          <a:bodyPr/>
          <a:lstStyle/>
          <a:p>
            <a:r>
              <a:rPr lang="en-US" dirty="0"/>
              <a:t>Have you heard the news? Ransomware is here to stay</a:t>
            </a:r>
          </a:p>
        </p:txBody>
      </p:sp>
      <p:sp>
        <p:nvSpPr>
          <p:cNvPr id="4" name="TextBox 3">
            <a:extLst>
              <a:ext uri="{FF2B5EF4-FFF2-40B4-BE49-F238E27FC236}">
                <a16:creationId xmlns:a16="http://schemas.microsoft.com/office/drawing/2014/main" id="{720535C9-5DD1-46C4-A4F3-A3128E8BB5FC}"/>
              </a:ext>
            </a:extLst>
          </p:cNvPr>
          <p:cNvSpPr txBox="1"/>
          <p:nvPr/>
        </p:nvSpPr>
        <p:spPr>
          <a:xfrm>
            <a:off x="1815914" y="1356281"/>
            <a:ext cx="2556424" cy="646331"/>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cs typeface="Times New Roman" panose="02020603050405020304" pitchFamily="18" charset="0"/>
              </a:rPr>
              <a:t>Louisiana Suffers Another Major Ransomware Attack</a:t>
            </a:r>
          </a:p>
          <a:p>
            <a:r>
              <a:rPr lang="en-US" sz="1200" dirty="0">
                <a:cs typeface="Times New Roman" panose="02020603050405020304" pitchFamily="18" charset="0"/>
                <a:hlinkClick r:id="rId2"/>
              </a:rPr>
              <a:t>Forbes</a:t>
            </a:r>
            <a:endParaRPr lang="en-US" sz="1200" dirty="0">
              <a:cs typeface="Times New Roman" panose="02020603050405020304" pitchFamily="18" charset="0"/>
            </a:endParaRPr>
          </a:p>
        </p:txBody>
      </p:sp>
      <p:sp>
        <p:nvSpPr>
          <p:cNvPr id="6" name="TextBox 5">
            <a:extLst>
              <a:ext uri="{FF2B5EF4-FFF2-40B4-BE49-F238E27FC236}">
                <a16:creationId xmlns:a16="http://schemas.microsoft.com/office/drawing/2014/main" id="{6319785F-44E4-4149-80D9-FC96B8587ACF}"/>
              </a:ext>
            </a:extLst>
          </p:cNvPr>
          <p:cNvSpPr txBox="1"/>
          <p:nvPr/>
        </p:nvSpPr>
        <p:spPr>
          <a:xfrm>
            <a:off x="32132" y="1802879"/>
            <a:ext cx="1838012" cy="830997"/>
          </a:xfrm>
          <a:prstGeom prst="rect">
            <a:avLst/>
          </a:prstGeom>
          <a:ln>
            <a:noFill/>
          </a:ln>
          <a:effectLst>
            <a:outerShdw blurRad="50800" dist="50800" dir="5400000" algn="ctr" rotWithShape="0">
              <a:srgbClr val="000000">
                <a:alpha val="0"/>
              </a:srgbClr>
            </a:outerShdw>
          </a:effectLst>
        </p:spPr>
        <p:txBody>
          <a:bodyPr wrap="square" rtlCol="0">
            <a:spAutoFit/>
          </a:bodyPr>
          <a:lstStyle/>
          <a:p>
            <a:pPr algn="ctr"/>
            <a:r>
              <a:rPr lang="en-US" sz="1200" b="1" dirty="0"/>
              <a:t>Ransomware attack hits school district twice in 4 months</a:t>
            </a:r>
          </a:p>
          <a:p>
            <a:pPr algn="ctr"/>
            <a:r>
              <a:rPr lang="en-US" sz="1200" dirty="0">
                <a:hlinkClick r:id="rId3"/>
              </a:rPr>
              <a:t>Associated Press</a:t>
            </a:r>
            <a:endParaRPr lang="en-US" sz="1200" dirty="0"/>
          </a:p>
        </p:txBody>
      </p:sp>
      <p:sp>
        <p:nvSpPr>
          <p:cNvPr id="7" name="TextBox 6">
            <a:extLst>
              <a:ext uri="{FF2B5EF4-FFF2-40B4-BE49-F238E27FC236}">
                <a16:creationId xmlns:a16="http://schemas.microsoft.com/office/drawing/2014/main" id="{7F2D4EE6-F23A-445B-BE16-9B9351524F33}"/>
              </a:ext>
            </a:extLst>
          </p:cNvPr>
          <p:cNvSpPr txBox="1"/>
          <p:nvPr/>
        </p:nvSpPr>
        <p:spPr>
          <a:xfrm>
            <a:off x="6959078" y="2721079"/>
            <a:ext cx="1642024" cy="1200329"/>
          </a:xfrm>
          <a:prstGeom prst="rect">
            <a:avLst/>
          </a:prstGeom>
          <a:ln>
            <a:noFill/>
          </a:ln>
          <a:effectLst>
            <a:outerShdw blurRad="50800" dist="50800" dir="5400000" algn="ctr" rotWithShape="0">
              <a:srgbClr val="000000">
                <a:alpha val="0"/>
              </a:srgbClr>
            </a:outerShdw>
          </a:effectLst>
        </p:spPr>
        <p:txBody>
          <a:bodyPr wrap="square" rtlCol="0">
            <a:spAutoFit/>
          </a:bodyPr>
          <a:lstStyle/>
          <a:p>
            <a:pPr algn="ctr"/>
            <a:r>
              <a:rPr lang="en-US" sz="1200" b="1" dirty="0"/>
              <a:t>‘Chaos is the Point’: Russian Hackers and Trolls Grow Stealthier in 2020</a:t>
            </a:r>
          </a:p>
          <a:p>
            <a:r>
              <a:rPr lang="en-US" sz="1200" dirty="0">
                <a:hlinkClick r:id="rId4"/>
              </a:rPr>
              <a:t>The New York Times</a:t>
            </a:r>
            <a:endParaRPr lang="en-US" sz="1200" dirty="0"/>
          </a:p>
        </p:txBody>
      </p:sp>
      <p:sp>
        <p:nvSpPr>
          <p:cNvPr id="8" name="TextBox 7">
            <a:extLst>
              <a:ext uri="{FF2B5EF4-FFF2-40B4-BE49-F238E27FC236}">
                <a16:creationId xmlns:a16="http://schemas.microsoft.com/office/drawing/2014/main" id="{A00C3FB4-8AF1-495F-80E7-A81C8E5DDA01}"/>
              </a:ext>
            </a:extLst>
          </p:cNvPr>
          <p:cNvSpPr txBox="1"/>
          <p:nvPr/>
        </p:nvSpPr>
        <p:spPr>
          <a:xfrm>
            <a:off x="1200806" y="4549374"/>
            <a:ext cx="1504950" cy="1384995"/>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t>Company shuts down because of ransomware, leaves 300 without jobs just before holidays</a:t>
            </a:r>
          </a:p>
          <a:p>
            <a:r>
              <a:rPr lang="en-US" sz="1200" dirty="0">
                <a:hlinkClick r:id="rId5"/>
              </a:rPr>
              <a:t>ZDNet</a:t>
            </a:r>
            <a:endParaRPr lang="en-US" sz="1200" dirty="0"/>
          </a:p>
        </p:txBody>
      </p:sp>
      <p:sp>
        <p:nvSpPr>
          <p:cNvPr id="9" name="TextBox 8">
            <a:extLst>
              <a:ext uri="{FF2B5EF4-FFF2-40B4-BE49-F238E27FC236}">
                <a16:creationId xmlns:a16="http://schemas.microsoft.com/office/drawing/2014/main" id="{56CFC46B-E092-41AB-9C1A-874D10B1CF18}"/>
              </a:ext>
            </a:extLst>
          </p:cNvPr>
          <p:cNvSpPr txBox="1"/>
          <p:nvPr/>
        </p:nvSpPr>
        <p:spPr>
          <a:xfrm>
            <a:off x="119806" y="2977192"/>
            <a:ext cx="1662663" cy="1200329"/>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t>Sodinokibi Ransomware Publishes Stolen Data for the First Time</a:t>
            </a:r>
          </a:p>
          <a:p>
            <a:r>
              <a:rPr lang="en-US" sz="1200" dirty="0">
                <a:hlinkClick r:id="rId6"/>
              </a:rPr>
              <a:t>Bleeping Computer</a:t>
            </a:r>
            <a:endParaRPr lang="en-US" sz="1200" dirty="0"/>
          </a:p>
        </p:txBody>
      </p:sp>
      <p:sp>
        <p:nvSpPr>
          <p:cNvPr id="10" name="TextBox 9">
            <a:extLst>
              <a:ext uri="{FF2B5EF4-FFF2-40B4-BE49-F238E27FC236}">
                <a16:creationId xmlns:a16="http://schemas.microsoft.com/office/drawing/2014/main" id="{37E34BB5-207B-4A9C-B1A8-E0CA68E8F516}"/>
              </a:ext>
            </a:extLst>
          </p:cNvPr>
          <p:cNvSpPr txBox="1"/>
          <p:nvPr/>
        </p:nvSpPr>
        <p:spPr>
          <a:xfrm>
            <a:off x="3109692" y="5078342"/>
            <a:ext cx="2293762" cy="830997"/>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cs typeface="Times New Roman" panose="02020603050405020304" pitchFamily="18" charset="0"/>
              </a:rPr>
              <a:t>Florida city will pay hackers $600,000 to get its computer systems back</a:t>
            </a:r>
          </a:p>
          <a:p>
            <a:r>
              <a:rPr lang="en-US" sz="1200" dirty="0">
                <a:cs typeface="Times New Roman" panose="02020603050405020304" pitchFamily="18" charset="0"/>
                <a:hlinkClick r:id="rId7"/>
              </a:rPr>
              <a:t>Washington Post</a:t>
            </a:r>
            <a:endParaRPr lang="en-US" sz="1200" dirty="0">
              <a:cs typeface="Times New Roman" panose="02020603050405020304" pitchFamily="18" charset="0"/>
            </a:endParaRPr>
          </a:p>
        </p:txBody>
      </p:sp>
      <p:sp>
        <p:nvSpPr>
          <p:cNvPr id="12" name="TextBox 11">
            <a:extLst>
              <a:ext uri="{FF2B5EF4-FFF2-40B4-BE49-F238E27FC236}">
                <a16:creationId xmlns:a16="http://schemas.microsoft.com/office/drawing/2014/main" id="{38944543-045B-42A6-8E27-FF76FB4741F3}"/>
              </a:ext>
            </a:extLst>
          </p:cNvPr>
          <p:cNvSpPr txBox="1"/>
          <p:nvPr/>
        </p:nvSpPr>
        <p:spPr>
          <a:xfrm>
            <a:off x="5284058" y="4795806"/>
            <a:ext cx="2312204" cy="1200329"/>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t>Baltimore to purchase $20M in cyber insurance as it pays off contractors who helped city recover from ransomware</a:t>
            </a:r>
          </a:p>
          <a:p>
            <a:r>
              <a:rPr lang="en-US" sz="1200" dirty="0">
                <a:hlinkClick r:id="rId8"/>
              </a:rPr>
              <a:t>The Baltimore Sun</a:t>
            </a:r>
            <a:endParaRPr lang="en-US" sz="1200" dirty="0"/>
          </a:p>
        </p:txBody>
      </p:sp>
      <p:sp>
        <p:nvSpPr>
          <p:cNvPr id="13" name="TextBox 12">
            <a:extLst>
              <a:ext uri="{FF2B5EF4-FFF2-40B4-BE49-F238E27FC236}">
                <a16:creationId xmlns:a16="http://schemas.microsoft.com/office/drawing/2014/main" id="{9CBBC249-1A02-438C-A53F-7973445658F0}"/>
              </a:ext>
            </a:extLst>
          </p:cNvPr>
          <p:cNvSpPr txBox="1"/>
          <p:nvPr/>
        </p:nvSpPr>
        <p:spPr>
          <a:xfrm>
            <a:off x="7427457" y="4019296"/>
            <a:ext cx="1743452" cy="1015663"/>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t>Ransomware Gangs Now Outing Victim</a:t>
            </a:r>
          </a:p>
          <a:p>
            <a:r>
              <a:rPr lang="en-US" sz="1200" b="1" dirty="0"/>
              <a:t>Businesses That Don’t Pay Up</a:t>
            </a:r>
          </a:p>
          <a:p>
            <a:r>
              <a:rPr lang="en-US" sz="1200" dirty="0">
                <a:hlinkClick r:id="rId9"/>
              </a:rPr>
              <a:t>KrebsonSecurity</a:t>
            </a:r>
            <a:endParaRPr lang="en-US" sz="1200" dirty="0"/>
          </a:p>
        </p:txBody>
      </p:sp>
      <p:sp>
        <p:nvSpPr>
          <p:cNvPr id="14" name="TextBox 13">
            <a:extLst>
              <a:ext uri="{FF2B5EF4-FFF2-40B4-BE49-F238E27FC236}">
                <a16:creationId xmlns:a16="http://schemas.microsoft.com/office/drawing/2014/main" id="{49516A9B-5974-4487-B61E-343E567BDBDE}"/>
              </a:ext>
            </a:extLst>
          </p:cNvPr>
          <p:cNvSpPr txBox="1"/>
          <p:nvPr/>
        </p:nvSpPr>
        <p:spPr>
          <a:xfrm>
            <a:off x="6654190" y="1686501"/>
            <a:ext cx="2251800" cy="830997"/>
          </a:xfrm>
          <a:prstGeom prst="rect">
            <a:avLst/>
          </a:prstGeom>
          <a:ln>
            <a:noFill/>
          </a:ln>
          <a:effectLst>
            <a:outerShdw blurRad="50800" dist="50800" dir="5400000" algn="ctr" rotWithShape="0">
              <a:srgbClr val="000000">
                <a:alpha val="0"/>
              </a:srgbClr>
            </a:outerShdw>
          </a:effectLst>
        </p:spPr>
        <p:txBody>
          <a:bodyPr wrap="square" rtlCol="0">
            <a:spAutoFit/>
          </a:bodyPr>
          <a:lstStyle/>
          <a:p>
            <a:r>
              <a:rPr lang="en-US" sz="1200" b="1" dirty="0">
                <a:cs typeface="Times New Roman" panose="02020603050405020304" pitchFamily="18" charset="0"/>
              </a:rPr>
              <a:t>Ryuk Ransomware Uses Wake-on-Lan To Encrypt Offline Devices</a:t>
            </a:r>
          </a:p>
          <a:p>
            <a:r>
              <a:rPr lang="en-US" sz="1200" dirty="0">
                <a:cs typeface="Times New Roman" panose="02020603050405020304" pitchFamily="18" charset="0"/>
                <a:hlinkClick r:id="rId10"/>
              </a:rPr>
              <a:t>Bleeping Computer</a:t>
            </a:r>
            <a:endParaRPr lang="en-US" sz="1200" dirty="0">
              <a:cs typeface="Times New Roman" panose="02020603050405020304" pitchFamily="18" charset="0"/>
            </a:endParaRPr>
          </a:p>
        </p:txBody>
      </p:sp>
      <p:sp>
        <p:nvSpPr>
          <p:cNvPr id="18" name="TextBox 17">
            <a:extLst>
              <a:ext uri="{FF2B5EF4-FFF2-40B4-BE49-F238E27FC236}">
                <a16:creationId xmlns:a16="http://schemas.microsoft.com/office/drawing/2014/main" id="{BBEA2D6E-E404-4DF8-928E-80CE69653201}"/>
              </a:ext>
            </a:extLst>
          </p:cNvPr>
          <p:cNvSpPr txBox="1"/>
          <p:nvPr/>
        </p:nvSpPr>
        <p:spPr>
          <a:xfrm>
            <a:off x="2052418" y="2662748"/>
            <a:ext cx="4408312" cy="1569660"/>
          </a:xfrm>
          <a:prstGeom prst="rect">
            <a:avLst/>
          </a:prstGeom>
        </p:spPr>
        <p:txBody>
          <a:bodyPr wrap="square" rtlCol="0">
            <a:spAutoFit/>
          </a:bodyPr>
          <a:lstStyle/>
          <a:p>
            <a:pPr algn="ctr"/>
            <a:r>
              <a:rPr lang="en-US" sz="1600" b="1" dirty="0"/>
              <a:t>In 2019, ransomware reached crisis proportions with targeted attacks that “impacted at least </a:t>
            </a:r>
            <a:r>
              <a:rPr lang="en-US" sz="1600" b="1" dirty="0">
                <a:solidFill>
                  <a:schemeClr val="accent2"/>
                </a:solidFill>
              </a:rPr>
              <a:t>966 government agencies, educational establishments and healthcare providers</a:t>
            </a:r>
            <a:r>
              <a:rPr lang="en-US" sz="1600" b="1" dirty="0"/>
              <a:t> at a potential cost in excess of</a:t>
            </a:r>
            <a:r>
              <a:rPr lang="en-US" sz="1600" b="1" dirty="0">
                <a:solidFill>
                  <a:srgbClr val="FF0000"/>
                </a:solidFill>
              </a:rPr>
              <a:t> </a:t>
            </a:r>
            <a:r>
              <a:rPr lang="en-US" sz="1600" b="1" dirty="0">
                <a:solidFill>
                  <a:schemeClr val="accent2"/>
                </a:solidFill>
              </a:rPr>
              <a:t>$7.5 billion</a:t>
            </a:r>
            <a:r>
              <a:rPr lang="en-US" sz="1600" b="1" dirty="0"/>
              <a:t>.”</a:t>
            </a:r>
          </a:p>
        </p:txBody>
      </p:sp>
      <p:sp>
        <p:nvSpPr>
          <p:cNvPr id="19" name="TextBox 18">
            <a:extLst>
              <a:ext uri="{FF2B5EF4-FFF2-40B4-BE49-F238E27FC236}">
                <a16:creationId xmlns:a16="http://schemas.microsoft.com/office/drawing/2014/main" id="{E4D336D6-9D7C-4E22-9C6E-3F9048721316}"/>
              </a:ext>
            </a:extLst>
          </p:cNvPr>
          <p:cNvSpPr txBox="1"/>
          <p:nvPr/>
        </p:nvSpPr>
        <p:spPr>
          <a:xfrm>
            <a:off x="7427457" y="6199716"/>
            <a:ext cx="1743452" cy="276999"/>
          </a:xfrm>
          <a:prstGeom prst="rect">
            <a:avLst/>
          </a:prstGeom>
        </p:spPr>
        <p:txBody>
          <a:bodyPr wrap="square" rtlCol="0">
            <a:spAutoFit/>
          </a:bodyPr>
          <a:lstStyle/>
          <a:p>
            <a:r>
              <a:rPr lang="en-US" sz="1200" dirty="0"/>
              <a:t>Source: Emisoft</a:t>
            </a:r>
          </a:p>
        </p:txBody>
      </p:sp>
      <p:sp>
        <p:nvSpPr>
          <p:cNvPr id="43" name="TextBox 42">
            <a:extLst>
              <a:ext uri="{FF2B5EF4-FFF2-40B4-BE49-F238E27FC236}">
                <a16:creationId xmlns:a16="http://schemas.microsoft.com/office/drawing/2014/main" id="{EA6CF212-4F17-4E83-BCD9-88DD2561537D}"/>
              </a:ext>
            </a:extLst>
          </p:cNvPr>
          <p:cNvSpPr txBox="1"/>
          <p:nvPr/>
        </p:nvSpPr>
        <p:spPr>
          <a:xfrm>
            <a:off x="4564410" y="1296402"/>
            <a:ext cx="1875750" cy="830997"/>
          </a:xfrm>
          <a:prstGeom prst="rect">
            <a:avLst/>
          </a:prstGeom>
        </p:spPr>
        <p:txBody>
          <a:bodyPr wrap="square" rtlCol="0">
            <a:spAutoFit/>
          </a:bodyPr>
          <a:lstStyle/>
          <a:p>
            <a:r>
              <a:rPr lang="en-US" sz="1200" b="1" dirty="0"/>
              <a:t>British banks hit by hacking of foreign exchange firm Travelex</a:t>
            </a:r>
          </a:p>
          <a:p>
            <a:r>
              <a:rPr lang="en-US" sz="1200" dirty="0">
                <a:hlinkClick r:id="rId11"/>
              </a:rPr>
              <a:t>CNBC</a:t>
            </a:r>
            <a:endParaRPr lang="en-US" sz="1200" dirty="0"/>
          </a:p>
        </p:txBody>
      </p:sp>
      <p:grpSp>
        <p:nvGrpSpPr>
          <p:cNvPr id="16" name="Group 15">
            <a:extLst>
              <a:ext uri="{FF2B5EF4-FFF2-40B4-BE49-F238E27FC236}">
                <a16:creationId xmlns:a16="http://schemas.microsoft.com/office/drawing/2014/main" id="{6FC8EA83-27C1-4FD5-9B76-0371DFD2B80E}"/>
              </a:ext>
            </a:extLst>
          </p:cNvPr>
          <p:cNvGrpSpPr/>
          <p:nvPr/>
        </p:nvGrpSpPr>
        <p:grpSpPr>
          <a:xfrm>
            <a:off x="-10926" y="6519972"/>
            <a:ext cx="9154925" cy="338028"/>
            <a:chOff x="-10926" y="6519972"/>
            <a:chExt cx="9154925" cy="338028"/>
          </a:xfrm>
        </p:grpSpPr>
        <p:sp>
          <p:nvSpPr>
            <p:cNvPr id="17" name="Rectangle 16">
              <a:extLst>
                <a:ext uri="{FF2B5EF4-FFF2-40B4-BE49-F238E27FC236}">
                  <a16:creationId xmlns:a16="http://schemas.microsoft.com/office/drawing/2014/main" id="{BB4A3F82-5BB3-4DE8-AD71-B78F9C317718}"/>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20" name="Rectangle 19">
              <a:extLst>
                <a:ext uri="{FF2B5EF4-FFF2-40B4-BE49-F238E27FC236}">
                  <a16:creationId xmlns:a16="http://schemas.microsoft.com/office/drawing/2014/main" id="{F787D6AB-68D2-4768-A85A-B1DB83A3931B}"/>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315177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A3A0D2-B000-4F93-9D0A-ED3E85A5B2AA}"/>
              </a:ext>
            </a:extLst>
          </p:cNvPr>
          <p:cNvSpPr>
            <a:spLocks noGrp="1"/>
          </p:cNvSpPr>
          <p:nvPr>
            <p:ph type="title"/>
          </p:nvPr>
        </p:nvSpPr>
        <p:spPr/>
        <p:txBody>
          <a:bodyPr/>
          <a:lstStyle/>
          <a:p>
            <a:r>
              <a:rPr lang="en-US" dirty="0"/>
              <a:t>Ransomware does not discriminate by industry</a:t>
            </a:r>
          </a:p>
        </p:txBody>
      </p:sp>
      <p:sp>
        <p:nvSpPr>
          <p:cNvPr id="8" name="TextBox 7">
            <a:extLst>
              <a:ext uri="{FF2B5EF4-FFF2-40B4-BE49-F238E27FC236}">
                <a16:creationId xmlns:a16="http://schemas.microsoft.com/office/drawing/2014/main" id="{85692B8B-EE75-4D03-9CDF-4CDBF9755A81}"/>
              </a:ext>
            </a:extLst>
          </p:cNvPr>
          <p:cNvSpPr txBox="1"/>
          <p:nvPr/>
        </p:nvSpPr>
        <p:spPr>
          <a:xfrm>
            <a:off x="251520" y="1417739"/>
            <a:ext cx="3246689" cy="369332"/>
          </a:xfrm>
          <a:prstGeom prst="rect">
            <a:avLst/>
          </a:prstGeom>
        </p:spPr>
        <p:txBody>
          <a:bodyPr wrap="square" rtlCol="0">
            <a:spAutoFit/>
          </a:bodyPr>
          <a:lstStyle/>
          <a:p>
            <a:endParaRPr lang="en-US" b="1" dirty="0"/>
          </a:p>
        </p:txBody>
      </p:sp>
      <p:sp>
        <p:nvSpPr>
          <p:cNvPr id="9" name="TextBox 8">
            <a:extLst>
              <a:ext uri="{FF2B5EF4-FFF2-40B4-BE49-F238E27FC236}">
                <a16:creationId xmlns:a16="http://schemas.microsoft.com/office/drawing/2014/main" id="{C8832886-A835-48EB-91A3-DA95EC4A9B0C}"/>
              </a:ext>
            </a:extLst>
          </p:cNvPr>
          <p:cNvSpPr txBox="1"/>
          <p:nvPr/>
        </p:nvSpPr>
        <p:spPr>
          <a:xfrm>
            <a:off x="3857898" y="6247890"/>
            <a:ext cx="5286102" cy="276999"/>
          </a:xfrm>
          <a:prstGeom prst="rect">
            <a:avLst/>
          </a:prstGeom>
        </p:spPr>
        <p:txBody>
          <a:bodyPr wrap="square" rtlCol="0">
            <a:spAutoFit/>
          </a:bodyPr>
          <a:lstStyle/>
          <a:p>
            <a:r>
              <a:rPr lang="en-US" sz="1200" dirty="0"/>
              <a:t>Source: Hiscox, Coveware: “Ransomware Payments Rise…”, CrowdStrike</a:t>
            </a:r>
          </a:p>
        </p:txBody>
      </p:sp>
      <p:sp>
        <p:nvSpPr>
          <p:cNvPr id="10" name="TextBox 9">
            <a:extLst>
              <a:ext uri="{FF2B5EF4-FFF2-40B4-BE49-F238E27FC236}">
                <a16:creationId xmlns:a16="http://schemas.microsoft.com/office/drawing/2014/main" id="{2B2DD379-62ED-454A-B5B8-4AE2338D3060}"/>
              </a:ext>
            </a:extLst>
          </p:cNvPr>
          <p:cNvSpPr txBox="1"/>
          <p:nvPr/>
        </p:nvSpPr>
        <p:spPr>
          <a:xfrm>
            <a:off x="251519" y="1363021"/>
            <a:ext cx="4320481" cy="646331"/>
          </a:xfrm>
          <a:prstGeom prst="rect">
            <a:avLst/>
          </a:prstGeom>
        </p:spPr>
        <p:txBody>
          <a:bodyPr wrap="square" rtlCol="0">
            <a:spAutoFit/>
          </a:bodyPr>
          <a:lstStyle/>
          <a:p>
            <a:r>
              <a:rPr lang="en-US" b="1" dirty="0"/>
              <a:t>Ransomware attacks are more targeted than ever before.</a:t>
            </a:r>
          </a:p>
        </p:txBody>
      </p:sp>
      <p:graphicFrame>
        <p:nvGraphicFramePr>
          <p:cNvPr id="49" name="Chart 48">
            <a:extLst>
              <a:ext uri="{FF2B5EF4-FFF2-40B4-BE49-F238E27FC236}">
                <a16:creationId xmlns:a16="http://schemas.microsoft.com/office/drawing/2014/main" id="{57F3322F-80BC-4B70-97CD-D651E5C4C209}"/>
              </a:ext>
            </a:extLst>
          </p:cNvPr>
          <p:cNvGraphicFramePr/>
          <p:nvPr>
            <p:extLst>
              <p:ext uri="{D42A27DB-BD31-4B8C-83A1-F6EECF244321}">
                <p14:modId xmlns:p14="http://schemas.microsoft.com/office/powerpoint/2010/main" val="1182520547"/>
              </p:ext>
            </p:extLst>
          </p:nvPr>
        </p:nvGraphicFramePr>
        <p:xfrm>
          <a:off x="3411522" y="1363021"/>
          <a:ext cx="6546686" cy="4700203"/>
        </p:xfrm>
        <a:graphic>
          <a:graphicData uri="http://schemas.openxmlformats.org/drawingml/2006/chart">
            <c:chart xmlns:c="http://schemas.openxmlformats.org/drawingml/2006/chart" xmlns:r="http://schemas.openxmlformats.org/officeDocument/2006/relationships" r:id="rId2"/>
          </a:graphicData>
        </a:graphic>
      </p:graphicFrame>
      <p:sp>
        <p:nvSpPr>
          <p:cNvPr id="51" name="TextBox 50">
            <a:extLst>
              <a:ext uri="{FF2B5EF4-FFF2-40B4-BE49-F238E27FC236}">
                <a16:creationId xmlns:a16="http://schemas.microsoft.com/office/drawing/2014/main" id="{779CEBDE-6638-4E64-B29F-D33394F0D5FD}"/>
              </a:ext>
            </a:extLst>
          </p:cNvPr>
          <p:cNvSpPr txBox="1"/>
          <p:nvPr/>
        </p:nvSpPr>
        <p:spPr>
          <a:xfrm>
            <a:off x="251518" y="2009352"/>
            <a:ext cx="3701356" cy="4462760"/>
          </a:xfrm>
          <a:prstGeom prst="rect">
            <a:avLst/>
          </a:prstGeom>
        </p:spPr>
        <p:txBody>
          <a:bodyPr wrap="square" rtlCol="0">
            <a:spAutoFit/>
          </a:bodyPr>
          <a:lstStyle/>
          <a:p>
            <a:pPr>
              <a:spcAft>
                <a:spcPts val="600"/>
              </a:spcAft>
            </a:pPr>
            <a:r>
              <a:rPr lang="en-CA" sz="1200" dirty="0"/>
              <a:t>If we look at the attack trends, we can see that industries with lower maturity security programs are hit until attackers can no longer leverage the same exploits. Some common characteristics include:</a:t>
            </a:r>
          </a:p>
          <a:p>
            <a:pPr marL="171450" indent="-171450">
              <a:buFont typeface="Arial" panose="020B0604020202020204" pitchFamily="34" charset="0"/>
              <a:buChar char="•"/>
            </a:pPr>
            <a:r>
              <a:rPr lang="en-CA" sz="1200" dirty="0"/>
              <a:t>Large attack surfaces covering many devices in heterogeneous environments.</a:t>
            </a:r>
          </a:p>
          <a:p>
            <a:pPr marL="171450" indent="-171450">
              <a:buFont typeface="Arial" panose="020B0604020202020204" pitchFamily="34" charset="0"/>
              <a:buChar char="•"/>
            </a:pPr>
            <a:r>
              <a:rPr lang="en-CA" sz="1200" dirty="0"/>
              <a:t>The possession of some sort of critical data that if compromised could be devastating.</a:t>
            </a:r>
          </a:p>
          <a:p>
            <a:pPr marL="171450" indent="-171450">
              <a:spcAft>
                <a:spcPts val="600"/>
              </a:spcAft>
              <a:buFont typeface="Arial" panose="020B0604020202020204" pitchFamily="34" charset="0"/>
              <a:buChar char="•"/>
            </a:pPr>
            <a:r>
              <a:rPr lang="en-CA" sz="1200" dirty="0"/>
              <a:t>Average number of employees changes based on the ransomware family, ranging from 600 to thousands of employees.</a:t>
            </a:r>
          </a:p>
          <a:p>
            <a:pPr>
              <a:spcAft>
                <a:spcPts val="600"/>
              </a:spcAft>
            </a:pPr>
            <a:r>
              <a:rPr lang="en-CA" sz="1200" dirty="0"/>
              <a:t>The </a:t>
            </a:r>
            <a:r>
              <a:rPr lang="en-CA" sz="1200" b="1" dirty="0"/>
              <a:t>public sector </a:t>
            </a:r>
            <a:r>
              <a:rPr lang="en-CA" sz="1200" dirty="0"/>
              <a:t>accounted for 11% of all incidents in the fourth quarter of 2019, an increase of 2% from the second quarter of 2019.</a:t>
            </a:r>
          </a:p>
          <a:p>
            <a:r>
              <a:rPr lang="en-CA" sz="1200" b="1" dirty="0"/>
              <a:t>Healthcare </a:t>
            </a:r>
            <a:r>
              <a:rPr lang="en-CA" sz="1200" dirty="0"/>
              <a:t>was especially affected because of service disruptions, with ransomware accounting for 70% of total incidents reported in 2019. </a:t>
            </a:r>
          </a:p>
          <a:p>
            <a:endParaRPr lang="en-CA" sz="1200" dirty="0"/>
          </a:p>
          <a:p>
            <a:r>
              <a:rPr lang="en-CA" sz="1200" b="1" dirty="0"/>
              <a:t>MSP-based attacks</a:t>
            </a:r>
            <a:r>
              <a:rPr lang="en-CA" sz="1200" dirty="0"/>
              <a:t> were wide-ranging in the scope but also in terms of the impact these attacks can have on hundreds of separate small businesses with 12% of software services affected.</a:t>
            </a:r>
            <a:endParaRPr lang="en-CA" sz="1200" b="1" dirty="0"/>
          </a:p>
        </p:txBody>
      </p:sp>
      <p:grpSp>
        <p:nvGrpSpPr>
          <p:cNvPr id="11" name="Group 10">
            <a:extLst>
              <a:ext uri="{FF2B5EF4-FFF2-40B4-BE49-F238E27FC236}">
                <a16:creationId xmlns:a16="http://schemas.microsoft.com/office/drawing/2014/main" id="{B3103B08-536F-4E2C-B3EF-AC2C483E247B}"/>
              </a:ext>
            </a:extLst>
          </p:cNvPr>
          <p:cNvGrpSpPr/>
          <p:nvPr/>
        </p:nvGrpSpPr>
        <p:grpSpPr>
          <a:xfrm>
            <a:off x="-10926" y="6519972"/>
            <a:ext cx="9154925" cy="338028"/>
            <a:chOff x="-10926" y="6519972"/>
            <a:chExt cx="9154925" cy="338028"/>
          </a:xfrm>
        </p:grpSpPr>
        <p:sp>
          <p:nvSpPr>
            <p:cNvPr id="12" name="Rectangle 11">
              <a:extLst>
                <a:ext uri="{FF2B5EF4-FFF2-40B4-BE49-F238E27FC236}">
                  <a16:creationId xmlns:a16="http://schemas.microsoft.com/office/drawing/2014/main" id="{A180CD5D-4262-4B2E-ACD2-F5F64A8FDA91}"/>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3" name="Rectangle 12">
              <a:extLst>
                <a:ext uri="{FF2B5EF4-FFF2-40B4-BE49-F238E27FC236}">
                  <a16:creationId xmlns:a16="http://schemas.microsoft.com/office/drawing/2014/main" id="{C4817B2B-BC8B-4755-9FF5-B02D76C496DB}"/>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104295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83624-C6E2-4043-8E5D-F138B128554F}"/>
              </a:ext>
            </a:extLst>
          </p:cNvPr>
          <p:cNvSpPr>
            <a:spLocks noGrp="1"/>
          </p:cNvSpPr>
          <p:nvPr>
            <p:ph type="title"/>
          </p:nvPr>
        </p:nvSpPr>
        <p:spPr/>
        <p:txBody>
          <a:bodyPr/>
          <a:lstStyle/>
          <a:p>
            <a:r>
              <a:rPr lang="en-US" dirty="0"/>
              <a:t>Organizations are unprepared and are increasingly paying up</a:t>
            </a:r>
          </a:p>
        </p:txBody>
      </p:sp>
      <p:sp>
        <p:nvSpPr>
          <p:cNvPr id="6" name="TextBox 5">
            <a:extLst>
              <a:ext uri="{FF2B5EF4-FFF2-40B4-BE49-F238E27FC236}">
                <a16:creationId xmlns:a16="http://schemas.microsoft.com/office/drawing/2014/main" id="{923FB227-3A88-400A-8EAF-8914700C39B4}"/>
              </a:ext>
            </a:extLst>
          </p:cNvPr>
          <p:cNvSpPr txBox="1"/>
          <p:nvPr/>
        </p:nvSpPr>
        <p:spPr>
          <a:xfrm>
            <a:off x="479390" y="3473888"/>
            <a:ext cx="2796480" cy="738664"/>
          </a:xfrm>
          <a:prstGeom prst="rect">
            <a:avLst/>
          </a:prstGeom>
        </p:spPr>
        <p:txBody>
          <a:bodyPr wrap="square" rtlCol="0">
            <a:spAutoFit/>
          </a:bodyPr>
          <a:lstStyle/>
          <a:p>
            <a:pPr algn="ctr"/>
            <a:r>
              <a:rPr lang="en-US" b="1" dirty="0"/>
              <a:t>Nearly One in Five</a:t>
            </a:r>
            <a:endParaRPr lang="en-US" sz="1200" dirty="0"/>
          </a:p>
          <a:p>
            <a:pPr algn="ctr"/>
            <a:r>
              <a:rPr lang="en-US" sz="1200" dirty="0"/>
              <a:t>Organizations have reported a ransomware incident in 2019.</a:t>
            </a:r>
          </a:p>
        </p:txBody>
      </p:sp>
      <p:grpSp>
        <p:nvGrpSpPr>
          <p:cNvPr id="7" name="Group 6">
            <a:extLst>
              <a:ext uri="{FF2B5EF4-FFF2-40B4-BE49-F238E27FC236}">
                <a16:creationId xmlns:a16="http://schemas.microsoft.com/office/drawing/2014/main" id="{0691F25D-D83A-44BD-9306-42E219880143}"/>
              </a:ext>
            </a:extLst>
          </p:cNvPr>
          <p:cNvGrpSpPr/>
          <p:nvPr/>
        </p:nvGrpSpPr>
        <p:grpSpPr>
          <a:xfrm>
            <a:off x="543259" y="1965338"/>
            <a:ext cx="2771313" cy="1626254"/>
            <a:chOff x="136870" y="2934356"/>
            <a:chExt cx="2771313" cy="1626254"/>
          </a:xfrm>
        </p:grpSpPr>
        <p:pic>
          <p:nvPicPr>
            <p:cNvPr id="8" name="Graphic 7" descr="Meeting">
              <a:extLst>
                <a:ext uri="{FF2B5EF4-FFF2-40B4-BE49-F238E27FC236}">
                  <a16:creationId xmlns:a16="http://schemas.microsoft.com/office/drawing/2014/main" id="{C8A97171-9388-4436-93AE-6EC4820888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4929" y="2934356"/>
              <a:ext cx="914400" cy="914400"/>
            </a:xfrm>
            <a:prstGeom prst="rect">
              <a:avLst/>
            </a:prstGeom>
          </p:spPr>
        </p:pic>
        <p:pic>
          <p:nvPicPr>
            <p:cNvPr id="9" name="Graphic 8" descr="Meeting">
              <a:extLst>
                <a:ext uri="{FF2B5EF4-FFF2-40B4-BE49-F238E27FC236}">
                  <a16:creationId xmlns:a16="http://schemas.microsoft.com/office/drawing/2014/main" id="{950FFFA1-B8A6-452B-8059-D9DAA4D9602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63779" y="3646210"/>
              <a:ext cx="914400" cy="914400"/>
            </a:xfrm>
            <a:prstGeom prst="rect">
              <a:avLst/>
            </a:prstGeom>
          </p:spPr>
        </p:pic>
        <p:pic>
          <p:nvPicPr>
            <p:cNvPr id="10" name="Graphic 9" descr="Meeting">
              <a:extLst>
                <a:ext uri="{FF2B5EF4-FFF2-40B4-BE49-F238E27FC236}">
                  <a16:creationId xmlns:a16="http://schemas.microsoft.com/office/drawing/2014/main" id="{18943F1F-53D7-4B95-8164-0D614A9B8F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93783" y="3646210"/>
              <a:ext cx="914400" cy="914400"/>
            </a:xfrm>
            <a:prstGeom prst="rect">
              <a:avLst/>
            </a:prstGeom>
          </p:spPr>
        </p:pic>
        <p:pic>
          <p:nvPicPr>
            <p:cNvPr id="11" name="Graphic 10" descr="Meeting">
              <a:extLst>
                <a:ext uri="{FF2B5EF4-FFF2-40B4-BE49-F238E27FC236}">
                  <a16:creationId xmlns:a16="http://schemas.microsoft.com/office/drawing/2014/main" id="{D6D7C7D2-AD1C-44BD-813D-99B1CE8989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36870" y="3646210"/>
              <a:ext cx="914400" cy="914400"/>
            </a:xfrm>
            <a:prstGeom prst="rect">
              <a:avLst/>
            </a:prstGeom>
          </p:spPr>
        </p:pic>
        <p:pic>
          <p:nvPicPr>
            <p:cNvPr id="12" name="Graphic 11" descr="Meeting">
              <a:extLst>
                <a:ext uri="{FF2B5EF4-FFF2-40B4-BE49-F238E27FC236}">
                  <a16:creationId xmlns:a16="http://schemas.microsoft.com/office/drawing/2014/main" id="{E23CB8F3-0447-43AB-8455-4E2964178BE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536583" y="2934356"/>
              <a:ext cx="914400" cy="914400"/>
            </a:xfrm>
            <a:prstGeom prst="rect">
              <a:avLst/>
            </a:prstGeom>
          </p:spPr>
        </p:pic>
      </p:grpSp>
      <p:grpSp>
        <p:nvGrpSpPr>
          <p:cNvPr id="13" name="Group 12">
            <a:extLst>
              <a:ext uri="{FF2B5EF4-FFF2-40B4-BE49-F238E27FC236}">
                <a16:creationId xmlns:a16="http://schemas.microsoft.com/office/drawing/2014/main" id="{60B3E465-6A91-4840-AD06-7CAA5D9F9E64}"/>
              </a:ext>
            </a:extLst>
          </p:cNvPr>
          <p:cNvGrpSpPr/>
          <p:nvPr/>
        </p:nvGrpSpPr>
        <p:grpSpPr>
          <a:xfrm>
            <a:off x="933995" y="4249287"/>
            <a:ext cx="1841309" cy="1517311"/>
            <a:chOff x="895699" y="4291943"/>
            <a:chExt cx="1841309" cy="1517311"/>
          </a:xfrm>
        </p:grpSpPr>
        <p:pic>
          <p:nvPicPr>
            <p:cNvPr id="14" name="Graphic 13" descr="Meeting">
              <a:extLst>
                <a:ext uri="{FF2B5EF4-FFF2-40B4-BE49-F238E27FC236}">
                  <a16:creationId xmlns:a16="http://schemas.microsoft.com/office/drawing/2014/main" id="{9AA7E8CB-F885-499D-A3C7-9F7F2D6B20E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00740" y="4291943"/>
              <a:ext cx="914400" cy="914400"/>
            </a:xfrm>
            <a:prstGeom prst="rect">
              <a:avLst/>
            </a:prstGeom>
          </p:spPr>
        </p:pic>
        <p:pic>
          <p:nvPicPr>
            <p:cNvPr id="15" name="Graphic 14" descr="Meeting">
              <a:extLst>
                <a:ext uri="{FF2B5EF4-FFF2-40B4-BE49-F238E27FC236}">
                  <a16:creationId xmlns:a16="http://schemas.microsoft.com/office/drawing/2014/main" id="{69DABC06-DA4B-4261-B1E4-8ADBC1B6254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822608" y="4894854"/>
              <a:ext cx="914400" cy="914400"/>
            </a:xfrm>
            <a:prstGeom prst="rect">
              <a:avLst/>
            </a:prstGeom>
          </p:spPr>
        </p:pic>
        <p:pic>
          <p:nvPicPr>
            <p:cNvPr id="16" name="Graphic 15" descr="Meeting">
              <a:extLst>
                <a:ext uri="{FF2B5EF4-FFF2-40B4-BE49-F238E27FC236}">
                  <a16:creationId xmlns:a16="http://schemas.microsoft.com/office/drawing/2014/main" id="{AD18694D-5A77-48B3-B1AD-ECBB9F2C91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22608" y="4291943"/>
              <a:ext cx="914400" cy="914400"/>
            </a:xfrm>
            <a:prstGeom prst="rect">
              <a:avLst/>
            </a:prstGeom>
          </p:spPr>
        </p:pic>
        <p:pic>
          <p:nvPicPr>
            <p:cNvPr id="17" name="Graphic 16" descr="Meeting">
              <a:extLst>
                <a:ext uri="{FF2B5EF4-FFF2-40B4-BE49-F238E27FC236}">
                  <a16:creationId xmlns:a16="http://schemas.microsoft.com/office/drawing/2014/main" id="{8440ACE9-6E9C-4896-B08E-240C18F18D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95699" y="4894854"/>
              <a:ext cx="914400" cy="914400"/>
            </a:xfrm>
            <a:prstGeom prst="rect">
              <a:avLst/>
            </a:prstGeom>
          </p:spPr>
        </p:pic>
      </p:grpSp>
      <p:sp>
        <p:nvSpPr>
          <p:cNvPr id="18" name="TextBox 17">
            <a:extLst>
              <a:ext uri="{FF2B5EF4-FFF2-40B4-BE49-F238E27FC236}">
                <a16:creationId xmlns:a16="http://schemas.microsoft.com/office/drawing/2014/main" id="{252893EC-0305-44EE-B7E8-52E05D36EAEA}"/>
              </a:ext>
            </a:extLst>
          </p:cNvPr>
          <p:cNvSpPr txBox="1"/>
          <p:nvPr/>
        </p:nvSpPr>
        <p:spPr>
          <a:xfrm>
            <a:off x="671719" y="5696497"/>
            <a:ext cx="2432201" cy="738664"/>
          </a:xfrm>
          <a:prstGeom prst="rect">
            <a:avLst/>
          </a:prstGeom>
        </p:spPr>
        <p:txBody>
          <a:bodyPr wrap="square" rtlCol="0">
            <a:spAutoFit/>
          </a:bodyPr>
          <a:lstStyle/>
          <a:p>
            <a:pPr algn="ctr"/>
            <a:r>
              <a:rPr lang="en-US" b="1" dirty="0"/>
              <a:t>Three Out of Four</a:t>
            </a:r>
          </a:p>
          <a:p>
            <a:pPr algn="ctr"/>
            <a:r>
              <a:rPr lang="en-US" sz="1200" dirty="0"/>
              <a:t>Organizations are unprepared to deal with an incident in 2019.</a:t>
            </a:r>
            <a:endParaRPr lang="en-US" sz="1100" dirty="0"/>
          </a:p>
        </p:txBody>
      </p:sp>
      <p:graphicFrame>
        <p:nvGraphicFramePr>
          <p:cNvPr id="19" name="Chart 18">
            <a:extLst>
              <a:ext uri="{FF2B5EF4-FFF2-40B4-BE49-F238E27FC236}">
                <a16:creationId xmlns:a16="http://schemas.microsoft.com/office/drawing/2014/main" id="{E6C7F41D-D30F-4A5C-8598-B5C725198EB1}"/>
              </a:ext>
            </a:extLst>
          </p:cNvPr>
          <p:cNvGraphicFramePr/>
          <p:nvPr>
            <p:extLst>
              <p:ext uri="{D42A27DB-BD31-4B8C-83A1-F6EECF244321}">
                <p14:modId xmlns:p14="http://schemas.microsoft.com/office/powerpoint/2010/main" val="2218398043"/>
              </p:ext>
            </p:extLst>
          </p:nvPr>
        </p:nvGraphicFramePr>
        <p:xfrm>
          <a:off x="5786797" y="4058145"/>
          <a:ext cx="3348038" cy="2232025"/>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0" name="Chart 19">
            <a:extLst>
              <a:ext uri="{FF2B5EF4-FFF2-40B4-BE49-F238E27FC236}">
                <a16:creationId xmlns:a16="http://schemas.microsoft.com/office/drawing/2014/main" id="{3AA7338D-8158-4F9B-8600-7AD0E7F00C50}"/>
              </a:ext>
            </a:extLst>
          </p:cNvPr>
          <p:cNvGraphicFramePr/>
          <p:nvPr>
            <p:extLst>
              <p:ext uri="{D42A27DB-BD31-4B8C-83A1-F6EECF244321}">
                <p14:modId xmlns:p14="http://schemas.microsoft.com/office/powerpoint/2010/main" val="1146039523"/>
              </p:ext>
            </p:extLst>
          </p:nvPr>
        </p:nvGraphicFramePr>
        <p:xfrm>
          <a:off x="3939955" y="4071517"/>
          <a:ext cx="3348038" cy="2232025"/>
        </p:xfrm>
        <a:graphic>
          <a:graphicData uri="http://schemas.openxmlformats.org/drawingml/2006/chart">
            <c:chart xmlns:c="http://schemas.openxmlformats.org/drawingml/2006/chart" xmlns:r="http://schemas.openxmlformats.org/officeDocument/2006/relationships" r:id="rId7"/>
          </a:graphicData>
        </a:graphic>
      </p:graphicFrame>
      <p:sp>
        <p:nvSpPr>
          <p:cNvPr id="21" name="TextBox 20">
            <a:extLst>
              <a:ext uri="{FF2B5EF4-FFF2-40B4-BE49-F238E27FC236}">
                <a16:creationId xmlns:a16="http://schemas.microsoft.com/office/drawing/2014/main" id="{ABE21801-C9D3-4542-99C4-831055F78F03}"/>
              </a:ext>
            </a:extLst>
          </p:cNvPr>
          <p:cNvSpPr txBox="1"/>
          <p:nvPr/>
        </p:nvSpPr>
        <p:spPr>
          <a:xfrm>
            <a:off x="3858936" y="6249794"/>
            <a:ext cx="5411841" cy="276999"/>
          </a:xfrm>
          <a:prstGeom prst="rect">
            <a:avLst/>
          </a:prstGeom>
        </p:spPr>
        <p:txBody>
          <a:bodyPr wrap="square" rtlCol="0">
            <a:spAutoFit/>
          </a:bodyPr>
          <a:lstStyle/>
          <a:p>
            <a:r>
              <a:rPr lang="en-US" sz="1200" dirty="0"/>
              <a:t>Sources: Coveware – “Ransomware Costs Double…”, Hiscox, CrowdStrike</a:t>
            </a:r>
          </a:p>
        </p:txBody>
      </p:sp>
      <p:cxnSp>
        <p:nvCxnSpPr>
          <p:cNvPr id="23" name="Straight Connector 22">
            <a:extLst>
              <a:ext uri="{FF2B5EF4-FFF2-40B4-BE49-F238E27FC236}">
                <a16:creationId xmlns:a16="http://schemas.microsoft.com/office/drawing/2014/main" id="{C2BB6121-02AA-4801-8F99-61485970731A}"/>
              </a:ext>
            </a:extLst>
          </p:cNvPr>
          <p:cNvCxnSpPr>
            <a:cxnSpLocks/>
          </p:cNvCxnSpPr>
          <p:nvPr/>
        </p:nvCxnSpPr>
        <p:spPr>
          <a:xfrm>
            <a:off x="3858936" y="1963024"/>
            <a:ext cx="0" cy="4269996"/>
          </a:xfrm>
          <a:prstGeom prst="line">
            <a:avLst/>
          </a:prstGeom>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176EDB77-B5C3-4019-8569-B205BD152FF3}"/>
              </a:ext>
            </a:extLst>
          </p:cNvPr>
          <p:cNvSpPr txBox="1"/>
          <p:nvPr/>
        </p:nvSpPr>
        <p:spPr>
          <a:xfrm>
            <a:off x="4974411" y="2709050"/>
            <a:ext cx="3921588" cy="646331"/>
          </a:xfrm>
          <a:prstGeom prst="rect">
            <a:avLst/>
          </a:prstGeom>
        </p:spPr>
        <p:txBody>
          <a:bodyPr wrap="square" rtlCol="0">
            <a:spAutoFit/>
          </a:bodyPr>
          <a:lstStyle/>
          <a:p>
            <a:r>
              <a:rPr lang="en-US" sz="1200" dirty="0"/>
              <a:t>Increased detection of ransomware-related threats over the first six months of 2019 compared to the second half of 2018. </a:t>
            </a:r>
          </a:p>
        </p:txBody>
      </p:sp>
      <p:sp>
        <p:nvSpPr>
          <p:cNvPr id="28" name="TextBox 27">
            <a:extLst>
              <a:ext uri="{FF2B5EF4-FFF2-40B4-BE49-F238E27FC236}">
                <a16:creationId xmlns:a16="http://schemas.microsoft.com/office/drawing/2014/main" id="{94A1EEDD-7ABA-4C22-BBA5-1B0EE1C38ADD}"/>
              </a:ext>
            </a:extLst>
          </p:cNvPr>
          <p:cNvSpPr txBox="1"/>
          <p:nvPr/>
        </p:nvSpPr>
        <p:spPr>
          <a:xfrm>
            <a:off x="4187594" y="2709425"/>
            <a:ext cx="770381" cy="369332"/>
          </a:xfrm>
          <a:prstGeom prst="rect">
            <a:avLst/>
          </a:prstGeom>
        </p:spPr>
        <p:txBody>
          <a:bodyPr wrap="square" rtlCol="0">
            <a:spAutoFit/>
          </a:bodyPr>
          <a:lstStyle/>
          <a:p>
            <a:r>
              <a:rPr lang="en-US" b="1" dirty="0"/>
              <a:t>77%</a:t>
            </a:r>
          </a:p>
        </p:txBody>
      </p:sp>
      <p:sp>
        <p:nvSpPr>
          <p:cNvPr id="29" name="Arrow: Chevron 28">
            <a:extLst>
              <a:ext uri="{FF2B5EF4-FFF2-40B4-BE49-F238E27FC236}">
                <a16:creationId xmlns:a16="http://schemas.microsoft.com/office/drawing/2014/main" id="{259908DF-3D5A-4531-B007-C82B0C04C757}"/>
              </a:ext>
            </a:extLst>
          </p:cNvPr>
          <p:cNvSpPr/>
          <p:nvPr/>
        </p:nvSpPr>
        <p:spPr>
          <a:xfrm>
            <a:off x="3945763" y="2721413"/>
            <a:ext cx="223828" cy="38642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0" name="Rectangle 29">
            <a:extLst>
              <a:ext uri="{FF2B5EF4-FFF2-40B4-BE49-F238E27FC236}">
                <a16:creationId xmlns:a16="http://schemas.microsoft.com/office/drawing/2014/main" id="{FCC451A2-E51C-4819-8D91-F04FED1013A9}"/>
              </a:ext>
            </a:extLst>
          </p:cNvPr>
          <p:cNvSpPr/>
          <p:nvPr/>
        </p:nvSpPr>
        <p:spPr>
          <a:xfrm>
            <a:off x="4974410" y="3360208"/>
            <a:ext cx="3938009" cy="830997"/>
          </a:xfrm>
          <a:prstGeom prst="rect">
            <a:avLst/>
          </a:prstGeom>
        </p:spPr>
        <p:txBody>
          <a:bodyPr wrap="square">
            <a:spAutoFit/>
          </a:bodyPr>
          <a:lstStyle/>
          <a:p>
            <a:r>
              <a:rPr lang="en-US" sz="1200" dirty="0"/>
              <a:t>Increase in organizations paying ransoms to recover data in software supply chain attacks. Studies show between 40% and 45% of organizations now pay ransoms. </a:t>
            </a:r>
          </a:p>
        </p:txBody>
      </p:sp>
      <p:sp>
        <p:nvSpPr>
          <p:cNvPr id="31" name="Arrow: Chevron 30">
            <a:extLst>
              <a:ext uri="{FF2B5EF4-FFF2-40B4-BE49-F238E27FC236}">
                <a16:creationId xmlns:a16="http://schemas.microsoft.com/office/drawing/2014/main" id="{B962ABB9-F7D3-499D-8275-9F27C9A37D83}"/>
              </a:ext>
            </a:extLst>
          </p:cNvPr>
          <p:cNvSpPr/>
          <p:nvPr/>
        </p:nvSpPr>
        <p:spPr>
          <a:xfrm>
            <a:off x="3945763" y="3446157"/>
            <a:ext cx="223828" cy="38642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2" name="TextBox 31">
            <a:extLst>
              <a:ext uri="{FF2B5EF4-FFF2-40B4-BE49-F238E27FC236}">
                <a16:creationId xmlns:a16="http://schemas.microsoft.com/office/drawing/2014/main" id="{9376DF03-C130-4538-9A6E-050D607648D3}"/>
              </a:ext>
            </a:extLst>
          </p:cNvPr>
          <p:cNvSpPr txBox="1"/>
          <p:nvPr/>
        </p:nvSpPr>
        <p:spPr>
          <a:xfrm>
            <a:off x="479390" y="1257433"/>
            <a:ext cx="8026414" cy="646331"/>
          </a:xfrm>
          <a:prstGeom prst="rect">
            <a:avLst/>
          </a:prstGeom>
        </p:spPr>
        <p:txBody>
          <a:bodyPr wrap="square" rtlCol="0">
            <a:spAutoFit/>
          </a:bodyPr>
          <a:lstStyle/>
          <a:p>
            <a:r>
              <a:rPr lang="en-US" b="1" dirty="0"/>
              <a:t>Ransomware is constantly evolving and using advanced persistent threats to hit more targets and gain more payments.</a:t>
            </a:r>
          </a:p>
        </p:txBody>
      </p:sp>
      <p:sp>
        <p:nvSpPr>
          <p:cNvPr id="33" name="TextBox 32">
            <a:extLst>
              <a:ext uri="{FF2B5EF4-FFF2-40B4-BE49-F238E27FC236}">
                <a16:creationId xmlns:a16="http://schemas.microsoft.com/office/drawing/2014/main" id="{CBBFAC9D-6EA2-4138-897C-F4C479167E3A}"/>
              </a:ext>
            </a:extLst>
          </p:cNvPr>
          <p:cNvSpPr txBox="1"/>
          <p:nvPr/>
        </p:nvSpPr>
        <p:spPr>
          <a:xfrm>
            <a:off x="4150132" y="3454701"/>
            <a:ext cx="684929" cy="369332"/>
          </a:xfrm>
          <a:prstGeom prst="rect">
            <a:avLst/>
          </a:prstGeom>
        </p:spPr>
        <p:txBody>
          <a:bodyPr wrap="square" rtlCol="0">
            <a:spAutoFit/>
          </a:bodyPr>
          <a:lstStyle/>
          <a:p>
            <a:r>
              <a:rPr lang="en-US" b="1" dirty="0"/>
              <a:t>22%</a:t>
            </a:r>
          </a:p>
        </p:txBody>
      </p:sp>
      <p:sp>
        <p:nvSpPr>
          <p:cNvPr id="34" name="Arrow: Chevron 33">
            <a:extLst>
              <a:ext uri="{FF2B5EF4-FFF2-40B4-BE49-F238E27FC236}">
                <a16:creationId xmlns:a16="http://schemas.microsoft.com/office/drawing/2014/main" id="{EBF5143B-856A-4F8C-95A1-F80A61A16354}"/>
              </a:ext>
            </a:extLst>
          </p:cNvPr>
          <p:cNvSpPr/>
          <p:nvPr/>
        </p:nvSpPr>
        <p:spPr>
          <a:xfrm>
            <a:off x="3939955" y="2047507"/>
            <a:ext cx="223828" cy="38642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5" name="TextBox 34">
            <a:extLst>
              <a:ext uri="{FF2B5EF4-FFF2-40B4-BE49-F238E27FC236}">
                <a16:creationId xmlns:a16="http://schemas.microsoft.com/office/drawing/2014/main" id="{DC356B47-E160-46C8-BF79-4C0F92B9D4BB}"/>
              </a:ext>
            </a:extLst>
          </p:cNvPr>
          <p:cNvSpPr txBox="1"/>
          <p:nvPr/>
        </p:nvSpPr>
        <p:spPr>
          <a:xfrm>
            <a:off x="4163783" y="2041095"/>
            <a:ext cx="3664232" cy="338554"/>
          </a:xfrm>
          <a:prstGeom prst="rect">
            <a:avLst/>
          </a:prstGeom>
        </p:spPr>
        <p:txBody>
          <a:bodyPr wrap="square" rtlCol="0">
            <a:spAutoFit/>
          </a:bodyPr>
          <a:lstStyle/>
          <a:p>
            <a:r>
              <a:rPr lang="en-US" sz="1600" b="1" dirty="0"/>
              <a:t>$84,116</a:t>
            </a:r>
          </a:p>
        </p:txBody>
      </p:sp>
      <p:sp>
        <p:nvSpPr>
          <p:cNvPr id="36" name="TextBox 35">
            <a:extLst>
              <a:ext uri="{FF2B5EF4-FFF2-40B4-BE49-F238E27FC236}">
                <a16:creationId xmlns:a16="http://schemas.microsoft.com/office/drawing/2014/main" id="{C8018BD1-841B-4668-9A51-CAC7CE1BC2EE}"/>
              </a:ext>
            </a:extLst>
          </p:cNvPr>
          <p:cNvSpPr txBox="1"/>
          <p:nvPr/>
        </p:nvSpPr>
        <p:spPr>
          <a:xfrm>
            <a:off x="4974411" y="2036453"/>
            <a:ext cx="3798110" cy="646331"/>
          </a:xfrm>
          <a:prstGeom prst="rect">
            <a:avLst/>
          </a:prstGeom>
        </p:spPr>
        <p:txBody>
          <a:bodyPr wrap="square" rtlCol="0">
            <a:spAutoFit/>
          </a:bodyPr>
          <a:lstStyle/>
          <a:p>
            <a:r>
              <a:rPr lang="en-US" sz="1200" dirty="0"/>
              <a:t>In US dollars was the average ransom payment for Q4 2019, an increase of 104% from the previous average of $41,179 in Q3 2019.</a:t>
            </a:r>
          </a:p>
        </p:txBody>
      </p:sp>
      <p:sp>
        <p:nvSpPr>
          <p:cNvPr id="37" name="Arrow: Chevron 36">
            <a:extLst>
              <a:ext uri="{FF2B5EF4-FFF2-40B4-BE49-F238E27FC236}">
                <a16:creationId xmlns:a16="http://schemas.microsoft.com/office/drawing/2014/main" id="{40EE88B1-7610-46AD-BF3D-C2668A8BC7BE}"/>
              </a:ext>
            </a:extLst>
          </p:cNvPr>
          <p:cNvSpPr/>
          <p:nvPr/>
        </p:nvSpPr>
        <p:spPr>
          <a:xfrm>
            <a:off x="6424601" y="5074456"/>
            <a:ext cx="223828" cy="386420"/>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nvGrpSpPr>
          <p:cNvPr id="38" name="Group 37">
            <a:extLst>
              <a:ext uri="{FF2B5EF4-FFF2-40B4-BE49-F238E27FC236}">
                <a16:creationId xmlns:a16="http://schemas.microsoft.com/office/drawing/2014/main" id="{A724C1C6-F820-437C-B59D-10F71539715B}"/>
              </a:ext>
            </a:extLst>
          </p:cNvPr>
          <p:cNvGrpSpPr/>
          <p:nvPr/>
        </p:nvGrpSpPr>
        <p:grpSpPr>
          <a:xfrm>
            <a:off x="-10926" y="6519972"/>
            <a:ext cx="9154925" cy="338028"/>
            <a:chOff x="-10926" y="6519972"/>
            <a:chExt cx="9154925" cy="338028"/>
          </a:xfrm>
        </p:grpSpPr>
        <p:sp>
          <p:nvSpPr>
            <p:cNvPr id="39" name="Rectangle 38">
              <a:extLst>
                <a:ext uri="{FF2B5EF4-FFF2-40B4-BE49-F238E27FC236}">
                  <a16:creationId xmlns:a16="http://schemas.microsoft.com/office/drawing/2014/main" id="{6C9340F2-E9C9-46B1-8BC9-2BBC04EFE56F}"/>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40" name="Rectangle 39">
              <a:extLst>
                <a:ext uri="{FF2B5EF4-FFF2-40B4-BE49-F238E27FC236}">
                  <a16:creationId xmlns:a16="http://schemas.microsoft.com/office/drawing/2014/main" id="{5963D855-D56E-4903-9037-A90EB1CBF0C9}"/>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2434039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E35F2-B8AB-4D5C-8595-8BD105249AA7}"/>
              </a:ext>
            </a:extLst>
          </p:cNvPr>
          <p:cNvSpPr>
            <a:spLocks noGrp="1"/>
          </p:cNvSpPr>
          <p:nvPr>
            <p:ph type="title"/>
          </p:nvPr>
        </p:nvSpPr>
        <p:spPr/>
        <p:txBody>
          <a:bodyPr/>
          <a:lstStyle/>
          <a:p>
            <a:r>
              <a:rPr lang="en-US" dirty="0"/>
              <a:t>Three public organizations highlight the need for preparation</a:t>
            </a:r>
          </a:p>
        </p:txBody>
      </p:sp>
      <p:sp>
        <p:nvSpPr>
          <p:cNvPr id="6" name="TextBox 5">
            <a:extLst>
              <a:ext uri="{FF2B5EF4-FFF2-40B4-BE49-F238E27FC236}">
                <a16:creationId xmlns:a16="http://schemas.microsoft.com/office/drawing/2014/main" id="{E58605D6-D1D6-4024-9C78-565B6C92E8A7}"/>
              </a:ext>
            </a:extLst>
          </p:cNvPr>
          <p:cNvSpPr txBox="1"/>
          <p:nvPr/>
        </p:nvSpPr>
        <p:spPr>
          <a:xfrm>
            <a:off x="43023" y="1228403"/>
            <a:ext cx="8730248" cy="830997"/>
          </a:xfrm>
          <a:prstGeom prst="rect">
            <a:avLst/>
          </a:prstGeom>
        </p:spPr>
        <p:txBody>
          <a:bodyPr wrap="square" rtlCol="0">
            <a:spAutoFit/>
          </a:bodyPr>
          <a:lstStyle/>
          <a:p>
            <a:r>
              <a:rPr lang="en-US" sz="1600" b="1" dirty="0"/>
              <a:t>Ransomware attackers depend on catching organizations off-guard and are not afraid to hit the same target twice. Furthermore, without a ransomware response plan in place, the costs associated with an unplanned recovery can skyrocket.</a:t>
            </a:r>
          </a:p>
        </p:txBody>
      </p:sp>
      <p:pic>
        <p:nvPicPr>
          <p:cNvPr id="2050" name="Picture 2" descr="Image result for the state of louisiana&quot;">
            <a:extLst>
              <a:ext uri="{FF2B5EF4-FFF2-40B4-BE49-F238E27FC236}">
                <a16:creationId xmlns:a16="http://schemas.microsoft.com/office/drawing/2014/main" id="{93CA901A-6242-4072-B37D-6F400ADD451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7480" y="2262633"/>
            <a:ext cx="2043381" cy="1362254"/>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0ED5A888-CBA9-40E7-AF12-42D884808C5A}"/>
              </a:ext>
            </a:extLst>
          </p:cNvPr>
          <p:cNvSpPr txBox="1"/>
          <p:nvPr/>
        </p:nvSpPr>
        <p:spPr>
          <a:xfrm>
            <a:off x="1910336" y="2343596"/>
            <a:ext cx="4943475" cy="1384995"/>
          </a:xfrm>
          <a:prstGeom prst="rect">
            <a:avLst/>
          </a:prstGeom>
        </p:spPr>
        <p:txBody>
          <a:bodyPr wrap="square" rtlCol="0">
            <a:spAutoFit/>
          </a:bodyPr>
          <a:lstStyle/>
          <a:p>
            <a:r>
              <a:rPr lang="en-US" sz="1200" dirty="0"/>
              <a:t>Despite best efforts, including the funding of a Cyber Security Commission in 2017, the state of Louisiana was hit with ransomware twice in 2019. The first attack hit schools and district offices in the summer, while the second attack hit government offices in the fall. </a:t>
            </a:r>
          </a:p>
          <a:p>
            <a:r>
              <a:rPr lang="en-US" sz="1200" dirty="0"/>
              <a:t>The city of New Orleans was also hit in December 2019, showing that attackers will continue to exploit targets until organizations have hardened their security and closed off vulnerable exploits.</a:t>
            </a:r>
          </a:p>
        </p:txBody>
      </p:sp>
      <p:sp>
        <p:nvSpPr>
          <p:cNvPr id="9" name="TextBox 8">
            <a:extLst>
              <a:ext uri="{FF2B5EF4-FFF2-40B4-BE49-F238E27FC236}">
                <a16:creationId xmlns:a16="http://schemas.microsoft.com/office/drawing/2014/main" id="{C6C0C4C8-670E-452C-9B7E-3F198EE34332}"/>
              </a:ext>
            </a:extLst>
          </p:cNvPr>
          <p:cNvSpPr txBox="1"/>
          <p:nvPr/>
        </p:nvSpPr>
        <p:spPr>
          <a:xfrm>
            <a:off x="535074" y="2620595"/>
            <a:ext cx="1482030" cy="646331"/>
          </a:xfrm>
          <a:prstGeom prst="rect">
            <a:avLst/>
          </a:prstGeom>
        </p:spPr>
        <p:txBody>
          <a:bodyPr wrap="square" rtlCol="0">
            <a:spAutoFit/>
          </a:bodyPr>
          <a:lstStyle/>
          <a:p>
            <a:pPr algn="ctr"/>
            <a:r>
              <a:rPr lang="en-US" b="1" dirty="0"/>
              <a:t>Multiple Attacks</a:t>
            </a:r>
          </a:p>
        </p:txBody>
      </p:sp>
      <p:cxnSp>
        <p:nvCxnSpPr>
          <p:cNvPr id="11" name="Straight Connector 10">
            <a:extLst>
              <a:ext uri="{FF2B5EF4-FFF2-40B4-BE49-F238E27FC236}">
                <a16:creationId xmlns:a16="http://schemas.microsoft.com/office/drawing/2014/main" id="{97ACB5B9-7138-4615-BAFA-802F32EADD6B}"/>
              </a:ext>
            </a:extLst>
          </p:cNvPr>
          <p:cNvCxnSpPr/>
          <p:nvPr/>
        </p:nvCxnSpPr>
        <p:spPr>
          <a:xfrm>
            <a:off x="251520" y="3800475"/>
            <a:ext cx="8425755"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Arrow: Chevron 12">
            <a:extLst>
              <a:ext uri="{FF2B5EF4-FFF2-40B4-BE49-F238E27FC236}">
                <a16:creationId xmlns:a16="http://schemas.microsoft.com/office/drawing/2014/main" id="{7EE92F8A-9234-485A-A776-53E675E588F8}"/>
              </a:ext>
            </a:extLst>
          </p:cNvPr>
          <p:cNvSpPr/>
          <p:nvPr/>
        </p:nvSpPr>
        <p:spPr>
          <a:xfrm>
            <a:off x="155221" y="2630041"/>
            <a:ext cx="363434" cy="627438"/>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Arrow: Chevron 13">
            <a:extLst>
              <a:ext uri="{FF2B5EF4-FFF2-40B4-BE49-F238E27FC236}">
                <a16:creationId xmlns:a16="http://schemas.microsoft.com/office/drawing/2014/main" id="{3E69E4B9-681D-4D4C-93A4-61EA462C549C}"/>
              </a:ext>
            </a:extLst>
          </p:cNvPr>
          <p:cNvSpPr/>
          <p:nvPr/>
        </p:nvSpPr>
        <p:spPr>
          <a:xfrm>
            <a:off x="155221" y="4859962"/>
            <a:ext cx="363434" cy="627438"/>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TextBox 11">
            <a:extLst>
              <a:ext uri="{FF2B5EF4-FFF2-40B4-BE49-F238E27FC236}">
                <a16:creationId xmlns:a16="http://schemas.microsoft.com/office/drawing/2014/main" id="{0A911584-D561-404C-AA9D-57C4421163C2}"/>
              </a:ext>
            </a:extLst>
          </p:cNvPr>
          <p:cNvSpPr txBox="1"/>
          <p:nvPr/>
        </p:nvSpPr>
        <p:spPr>
          <a:xfrm>
            <a:off x="469868" y="4712016"/>
            <a:ext cx="1612442" cy="923330"/>
          </a:xfrm>
          <a:prstGeom prst="rect">
            <a:avLst/>
          </a:prstGeom>
        </p:spPr>
        <p:txBody>
          <a:bodyPr wrap="square" rtlCol="0">
            <a:spAutoFit/>
          </a:bodyPr>
          <a:lstStyle/>
          <a:p>
            <a:pPr algn="ctr"/>
            <a:r>
              <a:rPr lang="en-US" b="1" dirty="0"/>
              <a:t>Post-Incident</a:t>
            </a:r>
          </a:p>
          <a:p>
            <a:pPr algn="ctr"/>
            <a:r>
              <a:rPr lang="en-US" b="1" dirty="0"/>
              <a:t>Costs</a:t>
            </a:r>
          </a:p>
        </p:txBody>
      </p:sp>
      <p:sp>
        <p:nvSpPr>
          <p:cNvPr id="15" name="TextBox 14">
            <a:extLst>
              <a:ext uri="{FF2B5EF4-FFF2-40B4-BE49-F238E27FC236}">
                <a16:creationId xmlns:a16="http://schemas.microsoft.com/office/drawing/2014/main" id="{FD5369D6-77D3-4918-BD95-A6D1667F0A8C}"/>
              </a:ext>
            </a:extLst>
          </p:cNvPr>
          <p:cNvSpPr txBox="1"/>
          <p:nvPr/>
        </p:nvSpPr>
        <p:spPr>
          <a:xfrm>
            <a:off x="1821999" y="5462003"/>
            <a:ext cx="2903808" cy="892552"/>
          </a:xfrm>
          <a:prstGeom prst="rect">
            <a:avLst/>
          </a:prstGeom>
        </p:spPr>
        <p:txBody>
          <a:bodyPr wrap="square" rtlCol="0">
            <a:spAutoFit/>
          </a:bodyPr>
          <a:lstStyle/>
          <a:p>
            <a:pPr algn="ctr"/>
            <a:r>
              <a:rPr lang="en-US" sz="1200" dirty="0"/>
              <a:t>The city of Woodstock had to pay </a:t>
            </a:r>
            <a:r>
              <a:rPr lang="en-US" sz="1600" b="1" dirty="0"/>
              <a:t>$667,627</a:t>
            </a:r>
            <a:r>
              <a:rPr lang="en-US" sz="1200" b="1" dirty="0"/>
              <a:t> </a:t>
            </a:r>
            <a:r>
              <a:rPr lang="en-US" sz="1200" dirty="0"/>
              <a:t>after it was hit with a ransomware attack for professional service fees and for new hardware.</a:t>
            </a:r>
            <a:endParaRPr lang="en-US" sz="1200" b="1" dirty="0"/>
          </a:p>
        </p:txBody>
      </p:sp>
      <p:pic>
        <p:nvPicPr>
          <p:cNvPr id="2054" name="Picture 6" descr="Image result for the city of baltimore symbol">
            <a:extLst>
              <a:ext uri="{FF2B5EF4-FFF2-40B4-BE49-F238E27FC236}">
                <a16:creationId xmlns:a16="http://schemas.microsoft.com/office/drawing/2014/main" id="{08EA18DB-5F0D-4E12-973D-C1A271FC2F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9293" y="3901581"/>
            <a:ext cx="1476375" cy="1524000"/>
          </a:xfrm>
          <a:prstGeom prst="rect">
            <a:avLst/>
          </a:prstGeom>
          <a:noFill/>
          <a:extLst>
            <a:ext uri="{909E8E84-426E-40DD-AFC4-6F175D3DCCD1}">
              <a14:hiddenFill xmlns:a14="http://schemas.microsoft.com/office/drawing/2010/main">
                <a:solidFill>
                  <a:srgbClr val="FFFFFF"/>
                </a:solidFill>
              </a14:hiddenFill>
            </a:ext>
          </a:extLst>
        </p:spPr>
      </p:pic>
      <p:sp>
        <p:nvSpPr>
          <p:cNvPr id="20" name="TextBox 19">
            <a:extLst>
              <a:ext uri="{FF2B5EF4-FFF2-40B4-BE49-F238E27FC236}">
                <a16:creationId xmlns:a16="http://schemas.microsoft.com/office/drawing/2014/main" id="{C54CBB6A-6809-41A8-A2EC-1AD3038F02DC}"/>
              </a:ext>
            </a:extLst>
          </p:cNvPr>
          <p:cNvSpPr txBox="1"/>
          <p:nvPr/>
        </p:nvSpPr>
        <p:spPr>
          <a:xfrm>
            <a:off x="5279459" y="5308115"/>
            <a:ext cx="2903808" cy="1200329"/>
          </a:xfrm>
          <a:prstGeom prst="rect">
            <a:avLst/>
          </a:prstGeom>
        </p:spPr>
        <p:txBody>
          <a:bodyPr wrap="square" rtlCol="0">
            <a:spAutoFit/>
          </a:bodyPr>
          <a:lstStyle/>
          <a:p>
            <a:pPr algn="ctr"/>
            <a:r>
              <a:rPr lang="en-US" sz="1200" dirty="0"/>
              <a:t>The city of Baltimore estimates that the costs associated with the ransomware attack amounted to </a:t>
            </a:r>
            <a:r>
              <a:rPr lang="en-US" sz="1600" b="1" dirty="0"/>
              <a:t>$10 million </a:t>
            </a:r>
            <a:r>
              <a:rPr lang="en-US" sz="1200" dirty="0"/>
              <a:t>in post-breach costs in addition to the </a:t>
            </a:r>
            <a:r>
              <a:rPr lang="en-US" sz="1600" b="1" dirty="0"/>
              <a:t>$8 million </a:t>
            </a:r>
            <a:r>
              <a:rPr lang="en-US" sz="1200" dirty="0"/>
              <a:t>in lost revenue. </a:t>
            </a:r>
            <a:endParaRPr lang="en-US" sz="1200" b="1" dirty="0"/>
          </a:p>
        </p:txBody>
      </p:sp>
      <p:pic>
        <p:nvPicPr>
          <p:cNvPr id="2052" name="Picture 4" descr="Image result for the city of woodstock symbol">
            <a:extLst>
              <a:ext uri="{FF2B5EF4-FFF2-40B4-BE49-F238E27FC236}">
                <a16:creationId xmlns:a16="http://schemas.microsoft.com/office/drawing/2014/main" id="{2E571C1D-AAD3-4A0B-AE9B-2E292B87825E}"/>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6415" r="25158"/>
          <a:stretch/>
        </p:blipFill>
        <p:spPr bwMode="auto">
          <a:xfrm>
            <a:off x="2508809" y="3954778"/>
            <a:ext cx="1466850" cy="1514475"/>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a:extLst>
              <a:ext uri="{FF2B5EF4-FFF2-40B4-BE49-F238E27FC236}">
                <a16:creationId xmlns:a16="http://schemas.microsoft.com/office/drawing/2014/main" id="{C4E74879-0B17-4929-A98E-6F30D3679F79}"/>
              </a:ext>
            </a:extLst>
          </p:cNvPr>
          <p:cNvSpPr txBox="1"/>
          <p:nvPr/>
        </p:nvSpPr>
        <p:spPr>
          <a:xfrm>
            <a:off x="43023" y="6259711"/>
            <a:ext cx="3571034" cy="261610"/>
          </a:xfrm>
          <a:prstGeom prst="rect">
            <a:avLst/>
          </a:prstGeom>
        </p:spPr>
        <p:txBody>
          <a:bodyPr wrap="square" rtlCol="0">
            <a:spAutoFit/>
          </a:bodyPr>
          <a:lstStyle/>
          <a:p>
            <a:r>
              <a:rPr lang="en-US" sz="1100" dirty="0"/>
              <a:t>Source: Forbes, Global News, The Baltimore Sun</a:t>
            </a:r>
          </a:p>
        </p:txBody>
      </p:sp>
      <p:grpSp>
        <p:nvGrpSpPr>
          <p:cNvPr id="16" name="Group 15">
            <a:extLst>
              <a:ext uri="{FF2B5EF4-FFF2-40B4-BE49-F238E27FC236}">
                <a16:creationId xmlns:a16="http://schemas.microsoft.com/office/drawing/2014/main" id="{2B5F0663-7CF8-4F56-A1D4-FA7BF4B19425}"/>
              </a:ext>
            </a:extLst>
          </p:cNvPr>
          <p:cNvGrpSpPr/>
          <p:nvPr/>
        </p:nvGrpSpPr>
        <p:grpSpPr>
          <a:xfrm>
            <a:off x="-10926" y="6519972"/>
            <a:ext cx="9154925" cy="338028"/>
            <a:chOff x="-10926" y="6519972"/>
            <a:chExt cx="9154925" cy="338028"/>
          </a:xfrm>
        </p:grpSpPr>
        <p:sp>
          <p:nvSpPr>
            <p:cNvPr id="17" name="Rectangle 16">
              <a:extLst>
                <a:ext uri="{FF2B5EF4-FFF2-40B4-BE49-F238E27FC236}">
                  <a16:creationId xmlns:a16="http://schemas.microsoft.com/office/drawing/2014/main" id="{719FB7D3-FED4-4B71-B833-EE164F47C227}"/>
                </a:ext>
              </a:extLst>
            </p:cNvPr>
            <p:cNvSpPr/>
            <p:nvPr/>
          </p:nvSpPr>
          <p:spPr>
            <a:xfrm>
              <a:off x="-10926" y="6519972"/>
              <a:ext cx="9154925" cy="338028"/>
            </a:xfrm>
            <a:prstGeom prst="rect">
              <a:avLst/>
            </a:prstGeom>
            <a:solidFill>
              <a:srgbClr val="243F54"/>
            </a:solidFill>
            <a:ln w="25400" cap="flat" cmpd="sng" algn="ctr">
              <a:noFill/>
              <a:prstDash val="solid"/>
            </a:ln>
            <a:effectLst/>
          </p:spPr>
          <p:txBody>
            <a:bodyPr rtlCol="0" anchor="ctr"/>
            <a:lstStyle/>
            <a:p>
              <a:pPr marL="266700" marR="0" lvl="0" indent="0" algn="r" defTabSz="914400" rtl="0" eaLnBrk="1" fontAlgn="base" latinLnBrk="0" hangingPunct="1">
                <a:lnSpc>
                  <a:spcPct val="100000"/>
                </a:lnSpc>
                <a:spcBef>
                  <a:spcPct val="0"/>
                </a:spcBef>
                <a:spcAft>
                  <a:spcPct val="0"/>
                </a:spcAft>
                <a:buClrTx/>
                <a:buSzTx/>
                <a:buFontTx/>
                <a:buNone/>
                <a:tabLst/>
                <a:defRPr/>
              </a:pPr>
              <a:r>
                <a:rPr kumimoji="0" lang="en-CA" sz="1000" b="0" i="0" u="none" strike="noStrike" kern="0" cap="none" spc="0" normalizeH="0" baseline="0" noProof="0" dirty="0">
                  <a:ln>
                    <a:noFill/>
                  </a:ln>
                  <a:solidFill>
                    <a:srgbClr val="FFFFFF"/>
                  </a:solidFill>
                  <a:effectLst/>
                  <a:uLnTx/>
                  <a:uFillTx/>
                  <a:latin typeface="Arial"/>
                  <a:ea typeface="+mn-ea"/>
                  <a:cs typeface="+mn-cs"/>
                </a:rPr>
                <a:t>Info-Tech Research Group	</a:t>
              </a:r>
            </a:p>
          </p:txBody>
        </p:sp>
        <p:sp>
          <p:nvSpPr>
            <p:cNvPr id="19" name="Rectangle 18">
              <a:extLst>
                <a:ext uri="{FF2B5EF4-FFF2-40B4-BE49-F238E27FC236}">
                  <a16:creationId xmlns:a16="http://schemas.microsoft.com/office/drawing/2014/main" id="{309A3351-7613-455C-8FAB-D93236796441}"/>
                </a:ext>
              </a:extLst>
            </p:cNvPr>
            <p:cNvSpPr/>
            <p:nvPr/>
          </p:nvSpPr>
          <p:spPr>
            <a:xfrm>
              <a:off x="235297" y="6589331"/>
              <a:ext cx="122413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CA" sz="1800" b="1" i="0" u="none" strike="noStrike" kern="1200" cap="none" spc="0" normalizeH="0" baseline="0" noProof="0" dirty="0">
                  <a:ln>
                    <a:noFill/>
                  </a:ln>
                  <a:solidFill>
                    <a:srgbClr val="FFFFFF">
                      <a:lumMod val="85000"/>
                    </a:srgbClr>
                  </a:solidFill>
                  <a:effectLst/>
                  <a:uLnTx/>
                  <a:uFillTx/>
                  <a:latin typeface="Arial" panose="020B0604020202020204" pitchFamily="34" charset="0"/>
                  <a:ea typeface="+mn-ea"/>
                  <a:cs typeface="Arial" panose="020B0604020202020204" pitchFamily="34" charset="0"/>
                </a:rPr>
                <a:t>SAMPLE</a:t>
              </a:r>
            </a:p>
          </p:txBody>
        </p:sp>
      </p:grpSp>
    </p:spTree>
    <p:extLst>
      <p:ext uri="{BB962C8B-B14F-4D97-AF65-F5344CB8AC3E}">
        <p14:creationId xmlns:p14="http://schemas.microsoft.com/office/powerpoint/2010/main" val="325730911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Flourish">
      <a:dk1>
        <a:srgbClr val="333333"/>
      </a:dk1>
      <a:lt1>
        <a:srgbClr val="FFFFFF"/>
      </a:lt1>
      <a:dk2>
        <a:srgbClr val="333333"/>
      </a:dk2>
      <a:lt2>
        <a:srgbClr val="FFFFFF"/>
      </a:lt2>
      <a:accent1>
        <a:srgbClr val="29475F"/>
      </a:accent1>
      <a:accent2>
        <a:srgbClr val="D9A210"/>
      </a:accent2>
      <a:accent3>
        <a:srgbClr val="7CADD4"/>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squar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1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2218</Words>
  <Application>Microsoft Office PowerPoint</Application>
  <PresentationFormat>On-screen Show (4:3)</PresentationFormat>
  <Paragraphs>206</Paragraphs>
  <Slides>12</Slides>
  <Notes>3</Notes>
  <HiddenSlides>0</HiddenSlides>
  <MMClips>0</MMClips>
  <ScaleCrop>false</ScaleCrop>
  <HeadingPairs>
    <vt:vector size="8" baseType="variant">
      <vt:variant>
        <vt:lpstr>Fonts Used</vt:lpstr>
      </vt:variant>
      <vt:variant>
        <vt:i4>4</vt:i4>
      </vt:variant>
      <vt:variant>
        <vt:lpstr>Theme</vt:lpstr>
      </vt:variant>
      <vt:variant>
        <vt:i4>2</vt:i4>
      </vt:variant>
      <vt:variant>
        <vt:lpstr>Slide Titles</vt:lpstr>
      </vt:variant>
      <vt:variant>
        <vt:i4>12</vt:i4>
      </vt:variant>
      <vt:variant>
        <vt:lpstr>Custom Shows</vt:lpstr>
      </vt:variant>
      <vt:variant>
        <vt:i4>1</vt:i4>
      </vt:variant>
    </vt:vector>
  </HeadingPairs>
  <TitlesOfParts>
    <vt:vector size="19" baseType="lpstr">
      <vt:lpstr>Arial</vt:lpstr>
      <vt:lpstr>Calibri</vt:lpstr>
      <vt:lpstr>Georgia</vt:lpstr>
      <vt:lpstr>Wingdings</vt:lpstr>
      <vt:lpstr>Theme1</vt:lpstr>
      <vt:lpstr>1_Theme1</vt:lpstr>
      <vt:lpstr>PowerPoint Presentation</vt:lpstr>
      <vt:lpstr>PowerPoint Presentation</vt:lpstr>
      <vt:lpstr>Our understanding of the problem</vt:lpstr>
      <vt:lpstr>Executive summary</vt:lpstr>
      <vt:lpstr>What is ransomware?</vt:lpstr>
      <vt:lpstr>Have you heard the news? Ransomware is here to stay</vt:lpstr>
      <vt:lpstr>Ransomware does not discriminate by industry</vt:lpstr>
      <vt:lpstr>Organizations are unprepared and are increasingly paying up</vt:lpstr>
      <vt:lpstr>Three public organizations highlight the need for preparation</vt:lpstr>
      <vt:lpstr>Ransomware raises the age-old game-theory question to the top of social minds: to pay or not to pay?</vt:lpstr>
      <vt:lpstr>Use Info-Tech’s methodology so that ransomware won’t catch you off-guard</vt:lpstr>
      <vt:lpstr>PowerPoint Presentation</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2020-02-13T14:24:00Z</dcterms:created>
  <dcterms:modified xsi:type="dcterms:W3CDTF">2020-02-13T15:00:29Z</dcterms:modified>
</cp:coreProperties>
</file>