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9"/>
  </p:notesMasterIdLst>
  <p:handoutMasterIdLst>
    <p:handoutMasterId r:id="rId20"/>
  </p:handoutMasterIdLst>
  <p:sldIdLst>
    <p:sldId id="278" r:id="rId2"/>
    <p:sldId id="484" r:id="rId3"/>
    <p:sldId id="403" r:id="rId4"/>
    <p:sldId id="494" r:id="rId5"/>
    <p:sldId id="495" r:id="rId6"/>
    <p:sldId id="501" r:id="rId7"/>
    <p:sldId id="496" r:id="rId8"/>
    <p:sldId id="497" r:id="rId9"/>
    <p:sldId id="498" r:id="rId10"/>
    <p:sldId id="502" r:id="rId11"/>
    <p:sldId id="499" r:id="rId12"/>
    <p:sldId id="500" r:id="rId13"/>
    <p:sldId id="537" r:id="rId14"/>
    <p:sldId id="399" r:id="rId15"/>
    <p:sldId id="426" r:id="rId16"/>
    <p:sldId id="410" r:id="rId17"/>
    <p:sldId id="411" r:id="rId18"/>
  </p:sldIdLst>
  <p:sldSz cx="9144000" cy="6858000" type="screen4x3"/>
  <p:notesSz cx="6858000" cy="9144000"/>
  <p:custShowLst>
    <p:custShow name="Custom Show 1" id="0">
      <p:sldLst>
        <p:sld r:id="rId2"/>
      </p:sldLst>
    </p:custShow>
  </p:custShowLst>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83DC1864-2267-42D8-869B-74D3FC322049}">
          <p14:sldIdLst>
            <p14:sldId id="278"/>
          </p14:sldIdLst>
        </p14:section>
        <p14:section name="Executive Brief" id="{84FCD5F7-ADF0-4D52-A454-FEA42EA2FD55}">
          <p14:sldIdLst>
            <p14:sldId id="484"/>
            <p14:sldId id="403"/>
            <p14:sldId id="494"/>
            <p14:sldId id="495"/>
            <p14:sldId id="501"/>
            <p14:sldId id="496"/>
            <p14:sldId id="497"/>
            <p14:sldId id="498"/>
            <p14:sldId id="502"/>
            <p14:sldId id="499"/>
            <p14:sldId id="500"/>
            <p14:sldId id="537"/>
            <p14:sldId id="399"/>
            <p14:sldId id="426"/>
            <p14:sldId id="410"/>
            <p14:sldId id="411"/>
          </p14:sldIdLst>
        </p14:section>
      </p14:sectionLst>
    </p:ex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0"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475F"/>
    <a:srgbClr val="243F54"/>
    <a:srgbClr val="2B9E36"/>
    <a:srgbClr val="000000"/>
    <a:srgbClr val="A24130"/>
    <a:srgbClr val="CBDBE7"/>
    <a:srgbClr val="2576B7"/>
    <a:srgbClr val="B0C534"/>
    <a:srgbClr val="365D7E"/>
    <a:srgbClr val="406F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278" autoAdjust="0"/>
    <p:restoredTop sz="94660"/>
  </p:normalViewPr>
  <p:slideViewPr>
    <p:cSldViewPr snapToGrid="0">
      <p:cViewPr varScale="1">
        <p:scale>
          <a:sx n="72" d="100"/>
          <a:sy n="72" d="100"/>
        </p:scale>
        <p:origin x="1824" y="66"/>
      </p:cViewPr>
      <p:guideLst>
        <p:guide orient="horz" pos="2160"/>
        <p:guide pos="204"/>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CA" sz="1400" dirty="0">
                <a:solidFill>
                  <a:schemeClr val="tx1"/>
                </a:solidFill>
              </a:rPr>
              <a:t>Increased</a:t>
            </a:r>
            <a:r>
              <a:rPr lang="en-CA" sz="1400" baseline="0" dirty="0">
                <a:solidFill>
                  <a:schemeClr val="tx1"/>
                </a:solidFill>
              </a:rPr>
              <a:t> Privacy Concerns in 2019</a:t>
            </a:r>
            <a:endParaRPr lang="en-CA" sz="1400" dirty="0">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Series 1</c:v>
                </c:pt>
              </c:strCache>
            </c:strRef>
          </c:tx>
          <c:spPr>
            <a:solidFill>
              <a:schemeClr val="accent3"/>
            </a:solidFill>
            <a:ln>
              <a:noFill/>
            </a:ln>
            <a:effectLst/>
            <a:sp3d/>
          </c:spPr>
          <c:invertIfNegative val="0"/>
          <c:cat>
            <c:strRef>
              <c:f>Sheet1!$A$2:$A$7</c:f>
              <c:strCache>
                <c:ptCount val="6"/>
                <c:pt idx="0">
                  <c:v>Latin America</c:v>
                </c:pt>
                <c:pt idx="1">
                  <c:v>Middle East and Africa</c:v>
                </c:pt>
                <c:pt idx="2">
                  <c:v>BRICS</c:v>
                </c:pt>
                <c:pt idx="3">
                  <c:v>APAC</c:v>
                </c:pt>
                <c:pt idx="4">
                  <c:v>North America</c:v>
                </c:pt>
                <c:pt idx="5">
                  <c:v>Europe</c:v>
                </c:pt>
              </c:strCache>
            </c:strRef>
          </c:cat>
          <c:val>
            <c:numRef>
              <c:f>Sheet1!$B$2:$B$7</c:f>
              <c:numCache>
                <c:formatCode>General</c:formatCode>
                <c:ptCount val="6"/>
                <c:pt idx="0">
                  <c:v>65</c:v>
                </c:pt>
                <c:pt idx="1">
                  <c:v>63</c:v>
                </c:pt>
                <c:pt idx="2">
                  <c:v>61</c:v>
                </c:pt>
                <c:pt idx="3">
                  <c:v>54</c:v>
                </c:pt>
                <c:pt idx="4">
                  <c:v>48</c:v>
                </c:pt>
                <c:pt idx="5">
                  <c:v>39</c:v>
                </c:pt>
              </c:numCache>
            </c:numRef>
          </c:val>
          <c:extLst>
            <c:ext xmlns:c16="http://schemas.microsoft.com/office/drawing/2014/chart" uri="{C3380CC4-5D6E-409C-BE32-E72D297353CC}">
              <c16:uniqueId val="{00000000-E747-44E6-8D5A-3499B73B7ED3}"/>
            </c:ext>
          </c:extLst>
        </c:ser>
        <c:ser>
          <c:idx val="1"/>
          <c:order val="1"/>
          <c:tx>
            <c:strRef>
              <c:f>Sheet1!$C$1</c:f>
              <c:strCache>
                <c:ptCount val="1"/>
                <c:pt idx="0">
                  <c:v>Column1</c:v>
                </c:pt>
              </c:strCache>
            </c:strRef>
          </c:tx>
          <c:spPr>
            <a:solidFill>
              <a:schemeClr val="accent2"/>
            </a:solidFill>
            <a:ln>
              <a:noFill/>
            </a:ln>
            <a:effectLst/>
            <a:sp3d/>
          </c:spPr>
          <c:invertIfNegative val="0"/>
          <c:cat>
            <c:strRef>
              <c:f>Sheet1!$A$2:$A$7</c:f>
              <c:strCache>
                <c:ptCount val="6"/>
                <c:pt idx="0">
                  <c:v>Latin America</c:v>
                </c:pt>
                <c:pt idx="1">
                  <c:v>Middle East and Africa</c:v>
                </c:pt>
                <c:pt idx="2">
                  <c:v>BRICS</c:v>
                </c:pt>
                <c:pt idx="3">
                  <c:v>APAC</c:v>
                </c:pt>
                <c:pt idx="4">
                  <c:v>North America</c:v>
                </c:pt>
                <c:pt idx="5">
                  <c:v>Europe</c:v>
                </c:pt>
              </c:strCache>
            </c:strRef>
          </c:cat>
          <c:val>
            <c:numRef>
              <c:f>Sheet1!$C$2:$C$7</c:f>
              <c:numCache>
                <c:formatCode>General</c:formatCode>
                <c:ptCount val="6"/>
              </c:numCache>
            </c:numRef>
          </c:val>
          <c:extLst>
            <c:ext xmlns:c16="http://schemas.microsoft.com/office/drawing/2014/chart" uri="{C3380CC4-5D6E-409C-BE32-E72D297353CC}">
              <c16:uniqueId val="{00000001-E747-44E6-8D5A-3499B73B7ED3}"/>
            </c:ext>
          </c:extLst>
        </c:ser>
        <c:ser>
          <c:idx val="2"/>
          <c:order val="2"/>
          <c:tx>
            <c:strRef>
              <c:f>Sheet1!$D$1</c:f>
              <c:strCache>
                <c:ptCount val="1"/>
                <c:pt idx="0">
                  <c:v>Column2</c:v>
                </c:pt>
              </c:strCache>
            </c:strRef>
          </c:tx>
          <c:spPr>
            <a:solidFill>
              <a:schemeClr val="accent3"/>
            </a:solidFill>
            <a:ln>
              <a:noFill/>
            </a:ln>
            <a:effectLst/>
            <a:sp3d/>
          </c:spPr>
          <c:invertIfNegative val="0"/>
          <c:cat>
            <c:strRef>
              <c:f>Sheet1!$A$2:$A$7</c:f>
              <c:strCache>
                <c:ptCount val="6"/>
                <c:pt idx="0">
                  <c:v>Latin America</c:v>
                </c:pt>
                <c:pt idx="1">
                  <c:v>Middle East and Africa</c:v>
                </c:pt>
                <c:pt idx="2">
                  <c:v>BRICS</c:v>
                </c:pt>
                <c:pt idx="3">
                  <c:v>APAC</c:v>
                </c:pt>
                <c:pt idx="4">
                  <c:v>North America</c:v>
                </c:pt>
                <c:pt idx="5">
                  <c:v>Europe</c:v>
                </c:pt>
              </c:strCache>
            </c:strRef>
          </c:cat>
          <c:val>
            <c:numRef>
              <c:f>Sheet1!$D$2:$D$7</c:f>
              <c:numCache>
                <c:formatCode>General</c:formatCode>
                <c:ptCount val="6"/>
              </c:numCache>
            </c:numRef>
          </c:val>
          <c:extLst>
            <c:ext xmlns:c16="http://schemas.microsoft.com/office/drawing/2014/chart" uri="{C3380CC4-5D6E-409C-BE32-E72D297353CC}">
              <c16:uniqueId val="{00000002-E747-44E6-8D5A-3499B73B7ED3}"/>
            </c:ext>
          </c:extLst>
        </c:ser>
        <c:dLbls>
          <c:showLegendKey val="0"/>
          <c:showVal val="0"/>
          <c:showCatName val="0"/>
          <c:showSerName val="0"/>
          <c:showPercent val="0"/>
          <c:showBubbleSize val="0"/>
        </c:dLbls>
        <c:gapWidth val="150"/>
        <c:shape val="box"/>
        <c:axId val="488745456"/>
        <c:axId val="640573504"/>
        <c:axId val="0"/>
      </c:bar3DChart>
      <c:catAx>
        <c:axId val="488745456"/>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solidFill>
                    <a:latin typeface="+mn-lt"/>
                    <a:ea typeface="+mn-ea"/>
                    <a:cs typeface="+mn-cs"/>
                  </a:defRPr>
                </a:pPr>
                <a:r>
                  <a:rPr lang="en-CA" sz="1200" dirty="0">
                    <a:solidFill>
                      <a:schemeClr val="tx1"/>
                    </a:solidFill>
                  </a:rPr>
                  <a:t>Geographic</a:t>
                </a:r>
                <a:r>
                  <a:rPr lang="en-CA" sz="1200" baseline="0" dirty="0">
                    <a:solidFill>
                      <a:schemeClr val="tx1"/>
                    </a:solidFill>
                  </a:rPr>
                  <a:t> Region</a:t>
                </a:r>
                <a:endParaRPr lang="en-CA" sz="1200" dirty="0">
                  <a:solidFill>
                    <a:schemeClr val="tx1"/>
                  </a:solidFill>
                </a:endParaRP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40573504"/>
        <c:crosses val="autoZero"/>
        <c:auto val="1"/>
        <c:lblAlgn val="ctr"/>
        <c:lblOffset val="100"/>
        <c:noMultiLvlLbl val="0"/>
      </c:catAx>
      <c:valAx>
        <c:axId val="6405735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solidFill>
                    <a:latin typeface="+mn-lt"/>
                    <a:ea typeface="+mn-ea"/>
                    <a:cs typeface="+mn-cs"/>
                  </a:defRPr>
                </a:pPr>
                <a:r>
                  <a:rPr lang="en-CA" sz="1200" dirty="0">
                    <a:solidFill>
                      <a:schemeClr val="tx1"/>
                    </a:solidFill>
                  </a:rPr>
                  <a:t>Percent Reporting</a:t>
                </a:r>
                <a:r>
                  <a:rPr lang="en-CA" sz="1200" baseline="0" dirty="0">
                    <a:solidFill>
                      <a:schemeClr val="tx1"/>
                    </a:solidFill>
                  </a:rPr>
                  <a:t> Increased Concern</a:t>
                </a:r>
                <a:endParaRPr lang="en-CA" sz="1200" dirty="0">
                  <a:solidFill>
                    <a:schemeClr val="tx1"/>
                  </a:solidFill>
                </a:endParaRPr>
              </a:p>
            </c:rich>
          </c:tx>
          <c:layout>
            <c:manualLayout>
              <c:xMode val="edge"/>
              <c:yMode val="edge"/>
              <c:x val="1.6820869766969736E-2"/>
              <c:y val="0.14247342519685038"/>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88745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12/10/2019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12/10/2019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15</a:t>
            </a:fld>
            <a:endParaRPr lang="en-US" dirty="0"/>
          </a:p>
        </p:txBody>
      </p:sp>
    </p:spTree>
    <p:extLst>
      <p:ext uri="{BB962C8B-B14F-4D97-AF65-F5344CB8AC3E}">
        <p14:creationId xmlns:p14="http://schemas.microsoft.com/office/powerpoint/2010/main" val="4151421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16</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17</a:t>
            </a:fld>
            <a:endParaRPr lang="en-US" dirty="0"/>
          </a:p>
        </p:txBody>
      </p:sp>
    </p:spTree>
    <p:extLst>
      <p:ext uri="{BB962C8B-B14F-4D97-AF65-F5344CB8AC3E}">
        <p14:creationId xmlns:p14="http://schemas.microsoft.com/office/powerpoint/2010/main" val="4160297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6"/>
            <a:ext cx="9144000" cy="767954"/>
            <a:chOff x="0" y="6090046"/>
            <a:chExt cx="9144000" cy="767954"/>
          </a:xfrm>
        </p:grpSpPr>
        <p:sp>
          <p:nvSpPr>
            <p:cNvPr id="29" name="Rectangle 28"/>
            <p:cNvSpPr/>
            <p:nvPr/>
          </p:nvSpPr>
          <p:spPr>
            <a:xfrm>
              <a:off x="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1997-2019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a:t>Headline (Georgia, 28pt)</a:t>
            </a:r>
            <a:endParaRPr lang="en-CA"/>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a:t>Subhead (Arial, 14pt)</a:t>
            </a:r>
          </a:p>
        </p:txBody>
      </p:sp>
    </p:spTree>
    <p:extLst>
      <p:ext uri="{BB962C8B-B14F-4D97-AF65-F5344CB8AC3E}">
        <p14:creationId xmlns:p14="http://schemas.microsoft.com/office/powerpoint/2010/main" val="354402858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4" name="Rectangle 23"/>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5621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6" name="Rectangle 15"/>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Two small sections, one large</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Tree>
    <p:extLst>
      <p:ext uri="{BB962C8B-B14F-4D97-AF65-F5344CB8AC3E}">
        <p14:creationId xmlns:p14="http://schemas.microsoft.com/office/powerpoint/2010/main" val="477908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1997-2019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a:t>Replace with Phase Title</a:t>
            </a:r>
            <a:endParaRPr lang="en-US"/>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a:t>#</a:t>
            </a:r>
            <a:endParaRPr lang="en-US"/>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a:t>Blueprint Title</a:t>
            </a:r>
          </a:p>
        </p:txBody>
      </p:sp>
    </p:spTree>
    <p:extLst>
      <p:ext uri="{BB962C8B-B14F-4D97-AF65-F5344CB8AC3E}">
        <p14:creationId xmlns:p14="http://schemas.microsoft.com/office/powerpoint/2010/main" val="2129235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First Level</a:t>
            </a:r>
          </a:p>
          <a:p>
            <a:pPr lvl="1"/>
            <a:r>
              <a:rPr lang="en-US"/>
              <a:t>Second Level</a:t>
            </a:r>
          </a:p>
          <a:p>
            <a:pPr lvl="2"/>
            <a:r>
              <a:rPr lang="en-US"/>
              <a:t>Third Level</a:t>
            </a:r>
          </a:p>
          <a:p>
            <a:pPr lvl="3"/>
            <a:r>
              <a:rPr lang="en-US"/>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706" r:id="rId3"/>
    <p:sldLayoutId id="2147483721" r:id="rId4"/>
    <p:sldLayoutId id="2147483710" r:id="rId5"/>
    <p:sldLayoutId id="2147483711" r:id="rId6"/>
    <p:sldLayoutId id="2147483699" r:id="rId7"/>
    <p:sldLayoutId id="2147483726" r:id="rId8"/>
    <p:sldLayoutId id="2147483761" r:id="rId9"/>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2" Type="http://schemas.openxmlformats.org/officeDocument/2006/relationships/hyperlink" Target="https://www.infotech.com/research/ss/build-a-privacy-progra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22.png"/><Relationship Id="rId4" Type="http://schemas.openxmlformats.org/officeDocument/2006/relationships/image" Target="../media/image21.png"/></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infotech.com/research/privacy-regulation-roundu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a:t>Demonstrate Data Protection by Design for IT Systems</a:t>
            </a:r>
          </a:p>
        </p:txBody>
      </p:sp>
      <p:sp>
        <p:nvSpPr>
          <p:cNvPr id="5" name="Tagline"/>
          <p:cNvSpPr>
            <a:spLocks noGrp="1"/>
          </p:cNvSpPr>
          <p:nvPr>
            <p:ph type="body" sz="quarter" idx="16"/>
          </p:nvPr>
        </p:nvSpPr>
        <p:spPr>
          <a:xfrm>
            <a:off x="774700" y="4007101"/>
            <a:ext cx="5616247" cy="508000"/>
          </a:xfrm>
        </p:spPr>
        <p:txBody>
          <a:bodyPr/>
          <a:lstStyle/>
          <a:p>
            <a:r>
              <a:rPr lang="en-US" dirty="0"/>
              <a:t>Claiming to take privacy seriously isn’t enough; it’s time to show your work.</a:t>
            </a:r>
          </a:p>
        </p:txBody>
      </p:sp>
      <p:pic>
        <p:nvPicPr>
          <p:cNvPr id="6" name="Picture 5" descr="executive-brief-stamp.png">
            <a:extLst>
              <a:ext uri="{FF2B5EF4-FFF2-40B4-BE49-F238E27FC236}">
                <a16:creationId xmlns:a16="http://schemas.microsoft.com/office/drawing/2014/main" id="{1F111334-3CD8-45A6-A62F-03681CA930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255588"/>
            <a:ext cx="8620124" cy="877887"/>
          </a:xfrm>
        </p:spPr>
        <p:txBody>
          <a:bodyPr/>
          <a:lstStyle/>
          <a:p>
            <a:r>
              <a:rPr lang="en-US" dirty="0"/>
              <a:t>Consumers are becoming increasingly concerned about privacy</a:t>
            </a:r>
            <a:endParaRPr lang="en-CA" dirty="0"/>
          </a:p>
        </p:txBody>
      </p:sp>
      <p:sp>
        <p:nvSpPr>
          <p:cNvPr id="3" name="TextBox 2"/>
          <p:cNvSpPr txBox="1"/>
          <p:nvPr/>
        </p:nvSpPr>
        <p:spPr>
          <a:xfrm>
            <a:off x="257174" y="1267691"/>
            <a:ext cx="8620125" cy="738664"/>
          </a:xfrm>
          <a:prstGeom prst="rect">
            <a:avLst/>
          </a:prstGeom>
        </p:spPr>
        <p:txBody>
          <a:bodyPr wrap="square" rtlCol="0">
            <a:spAutoFit/>
          </a:bodyPr>
          <a:lstStyle/>
          <a:p>
            <a:r>
              <a:rPr lang="en-US" sz="1400" dirty="0"/>
              <a:t>All over the world, people are becoming increasingly concerned about their privacy online, with all major global regions showing an increase in the number of people who are more worried about their data privacy now than they were a year ago (i.e. 2018).</a:t>
            </a:r>
            <a:endParaRPr lang="en-CA" sz="1400" dirty="0"/>
          </a:p>
        </p:txBody>
      </p:sp>
      <p:graphicFrame>
        <p:nvGraphicFramePr>
          <p:cNvPr id="39" name="Chart 38"/>
          <p:cNvGraphicFramePr/>
          <p:nvPr>
            <p:extLst>
              <p:ext uri="{D42A27DB-BD31-4B8C-83A1-F6EECF244321}">
                <p14:modId xmlns:p14="http://schemas.microsoft.com/office/powerpoint/2010/main" val="3703328048"/>
              </p:ext>
            </p:extLst>
          </p:nvPr>
        </p:nvGraphicFramePr>
        <p:xfrm>
          <a:off x="257173" y="2140571"/>
          <a:ext cx="8620125"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40" name="TextBox 39"/>
          <p:cNvSpPr txBox="1"/>
          <p:nvPr/>
        </p:nvSpPr>
        <p:spPr>
          <a:xfrm>
            <a:off x="226000" y="6297556"/>
            <a:ext cx="1498891" cy="246221"/>
          </a:xfrm>
          <a:prstGeom prst="rect">
            <a:avLst/>
          </a:prstGeom>
        </p:spPr>
        <p:txBody>
          <a:bodyPr wrap="square" rtlCol="0">
            <a:spAutoFit/>
          </a:bodyPr>
          <a:lstStyle/>
          <a:p>
            <a:r>
              <a:rPr lang="en-US" sz="1000" dirty="0"/>
              <a:t>Source: Statista, 2019</a:t>
            </a:r>
            <a:endParaRPr lang="en-CA" sz="1000" dirty="0"/>
          </a:p>
        </p:txBody>
      </p:sp>
    </p:spTree>
    <p:extLst>
      <p:ext uri="{BB962C8B-B14F-4D97-AF65-F5344CB8AC3E}">
        <p14:creationId xmlns:p14="http://schemas.microsoft.com/office/powerpoint/2010/main" val="1960355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Privacy is no inhibitor; it can be a competitive advantage for many organizations</a:t>
            </a:r>
            <a:endParaRPr lang="en-CA" dirty="0"/>
          </a:p>
        </p:txBody>
      </p:sp>
      <p:sp>
        <p:nvSpPr>
          <p:cNvPr id="5" name="TextBox 4"/>
          <p:cNvSpPr txBox="1"/>
          <p:nvPr/>
        </p:nvSpPr>
        <p:spPr>
          <a:xfrm>
            <a:off x="257173" y="1219737"/>
            <a:ext cx="8620125" cy="1200329"/>
          </a:xfrm>
          <a:prstGeom prst="rect">
            <a:avLst/>
          </a:prstGeom>
        </p:spPr>
        <p:txBody>
          <a:bodyPr wrap="square" rtlCol="0">
            <a:spAutoFit/>
          </a:bodyPr>
          <a:lstStyle/>
          <a:p>
            <a:r>
              <a:rPr lang="en-US" sz="1200" dirty="0"/>
              <a:t>Implementing a data protection by design strategy may cause a few headaches within the organization. It will require changing existing processes, and there may be some internal resistance. Simple tasks may seem more challenging or inefficient after adjustments are made to account for privacy.</a:t>
            </a:r>
          </a:p>
          <a:p>
            <a:endParaRPr lang="en-US" sz="1200" dirty="0"/>
          </a:p>
          <a:p>
            <a:r>
              <a:rPr lang="en-US" sz="1200" dirty="0"/>
              <a:t>However, it’s time to think of this not as an obstacle but as an opportunity for the organization. The demand for enhanced privacy is increasing, as customer awareness of data protection is steadily growing.</a:t>
            </a:r>
          </a:p>
        </p:txBody>
      </p:sp>
      <p:grpSp>
        <p:nvGrpSpPr>
          <p:cNvPr id="25" name="Group 24"/>
          <p:cNvGrpSpPr/>
          <p:nvPr/>
        </p:nvGrpSpPr>
        <p:grpSpPr>
          <a:xfrm>
            <a:off x="582618" y="2581352"/>
            <a:ext cx="2307701" cy="2107191"/>
            <a:chOff x="693493" y="2527438"/>
            <a:chExt cx="2307701" cy="2107191"/>
          </a:xfrm>
        </p:grpSpPr>
        <p:sp>
          <p:nvSpPr>
            <p:cNvPr id="11" name="TextBox 10"/>
            <p:cNvSpPr txBox="1"/>
            <p:nvPr/>
          </p:nvSpPr>
          <p:spPr>
            <a:xfrm>
              <a:off x="762807" y="3434300"/>
              <a:ext cx="2226577" cy="1200329"/>
            </a:xfrm>
            <a:prstGeom prst="rect">
              <a:avLst/>
            </a:prstGeom>
          </p:spPr>
          <p:txBody>
            <a:bodyPr wrap="square" rtlCol="0">
              <a:spAutoFit/>
            </a:bodyPr>
            <a:lstStyle/>
            <a:p>
              <a:r>
                <a:rPr lang="en-US" sz="1200" dirty="0"/>
                <a:t>A 2018 survey of internet users found that 52% of respondents are more concerned about their online privacy than they were a year ago (CIGI-Ipsos).</a:t>
              </a:r>
              <a:endParaRPr lang="en-CA" sz="1200" dirty="0"/>
            </a:p>
          </p:txBody>
        </p:sp>
        <p:grpSp>
          <p:nvGrpSpPr>
            <p:cNvPr id="21" name="Group 20"/>
            <p:cNvGrpSpPr/>
            <p:nvPr/>
          </p:nvGrpSpPr>
          <p:grpSpPr>
            <a:xfrm>
              <a:off x="693493" y="2527438"/>
              <a:ext cx="2307701" cy="2107191"/>
              <a:chOff x="693493" y="2527438"/>
              <a:chExt cx="2307701" cy="2107191"/>
            </a:xfrm>
          </p:grpSpPr>
          <p:sp>
            <p:nvSpPr>
              <p:cNvPr id="7" name="Oval 2"/>
              <p:cNvSpPr/>
              <p:nvPr/>
            </p:nvSpPr>
            <p:spPr>
              <a:xfrm>
                <a:off x="1341846" y="2527438"/>
                <a:ext cx="906862" cy="906862"/>
              </a:xfrm>
              <a:prstGeom prst="ellipse">
                <a:avLst/>
              </a:prstGeom>
              <a:solidFill>
                <a:srgbClr val="29475F"/>
              </a:solidFill>
              <a:ln>
                <a:solidFill>
                  <a:srgbClr val="29475F"/>
                </a:solid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p>
            </p:txBody>
          </p:sp>
          <p:sp>
            <p:nvSpPr>
              <p:cNvPr id="18" name="Rectangle 17"/>
              <p:cNvSpPr/>
              <p:nvPr/>
            </p:nvSpPr>
            <p:spPr>
              <a:xfrm>
                <a:off x="693493" y="3189198"/>
                <a:ext cx="2307701" cy="1445431"/>
              </a:xfrm>
              <a:prstGeom prst="rect">
                <a:avLst/>
              </a:prstGeom>
              <a:noFill/>
              <a:ln>
                <a:solidFill>
                  <a:srgbClr val="2947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grpSp>
        <p:nvGrpSpPr>
          <p:cNvPr id="26" name="Group 25"/>
          <p:cNvGrpSpPr/>
          <p:nvPr/>
        </p:nvGrpSpPr>
        <p:grpSpPr>
          <a:xfrm>
            <a:off x="3567970" y="2566716"/>
            <a:ext cx="2350691" cy="2121827"/>
            <a:chOff x="3733066" y="2512802"/>
            <a:chExt cx="2350691" cy="2121827"/>
          </a:xfrm>
        </p:grpSpPr>
        <p:grpSp>
          <p:nvGrpSpPr>
            <p:cNvPr id="16" name="Group 15"/>
            <p:cNvGrpSpPr/>
            <p:nvPr/>
          </p:nvGrpSpPr>
          <p:grpSpPr>
            <a:xfrm>
              <a:off x="3786957" y="2512802"/>
              <a:ext cx="2296800" cy="1931151"/>
              <a:chOff x="4080654" y="2557921"/>
              <a:chExt cx="2296800" cy="1931151"/>
            </a:xfrm>
          </p:grpSpPr>
          <p:sp>
            <p:nvSpPr>
              <p:cNvPr id="8" name="Oval 2"/>
              <p:cNvSpPr/>
              <p:nvPr/>
            </p:nvSpPr>
            <p:spPr>
              <a:xfrm>
                <a:off x="4724120" y="2557921"/>
                <a:ext cx="906862" cy="906862"/>
              </a:xfrm>
              <a:prstGeom prst="ellipse">
                <a:avLst/>
              </a:prstGeom>
              <a:solidFill>
                <a:srgbClr val="6294BB"/>
              </a:solidFill>
              <a:ln>
                <a:solidFill>
                  <a:srgbClr val="6294BB"/>
                </a:solid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p>
            </p:txBody>
          </p:sp>
          <p:sp>
            <p:nvSpPr>
              <p:cNvPr id="13" name="TextBox 12"/>
              <p:cNvSpPr txBox="1"/>
              <p:nvPr/>
            </p:nvSpPr>
            <p:spPr>
              <a:xfrm>
                <a:off x="4080654" y="3473409"/>
                <a:ext cx="2296800" cy="1015663"/>
              </a:xfrm>
              <a:prstGeom prst="rect">
                <a:avLst/>
              </a:prstGeom>
            </p:spPr>
            <p:txBody>
              <a:bodyPr wrap="square" rtlCol="0">
                <a:spAutoFit/>
              </a:bodyPr>
              <a:lstStyle/>
              <a:p>
                <a:r>
                  <a:rPr lang="en-US" sz="1200" dirty="0"/>
                  <a:t>A UK study found that immediately after a breach is made public, companies suffer an average 5% drop in stock price (Centrify, 2017).</a:t>
                </a:r>
                <a:endParaRPr lang="en-CA" sz="1200" dirty="0"/>
              </a:p>
            </p:txBody>
          </p:sp>
        </p:grpSp>
        <p:sp>
          <p:nvSpPr>
            <p:cNvPr id="19" name="Rectangle 18"/>
            <p:cNvSpPr/>
            <p:nvPr/>
          </p:nvSpPr>
          <p:spPr>
            <a:xfrm>
              <a:off x="3733066" y="3189198"/>
              <a:ext cx="2307701" cy="1445431"/>
            </a:xfrm>
            <a:prstGeom prst="rect">
              <a:avLst/>
            </a:prstGeom>
            <a:noFill/>
            <a:ln>
              <a:solidFill>
                <a:srgbClr val="6294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nvGrpSpPr>
          <p:cNvPr id="27" name="Group 26"/>
          <p:cNvGrpSpPr/>
          <p:nvPr/>
        </p:nvGrpSpPr>
        <p:grpSpPr>
          <a:xfrm>
            <a:off x="6399231" y="2573625"/>
            <a:ext cx="2393565" cy="2809258"/>
            <a:chOff x="6569597" y="2519711"/>
            <a:chExt cx="2393565" cy="2809258"/>
          </a:xfrm>
        </p:grpSpPr>
        <p:grpSp>
          <p:nvGrpSpPr>
            <p:cNvPr id="15" name="Group 14"/>
            <p:cNvGrpSpPr/>
            <p:nvPr/>
          </p:nvGrpSpPr>
          <p:grpSpPr>
            <a:xfrm>
              <a:off x="6612587" y="2519711"/>
              <a:ext cx="2350575" cy="2662905"/>
              <a:chOff x="7096548" y="2564830"/>
              <a:chExt cx="2350575" cy="2662905"/>
            </a:xfrm>
          </p:grpSpPr>
          <p:sp>
            <p:nvSpPr>
              <p:cNvPr id="9" name="Oval 2"/>
              <p:cNvSpPr/>
              <p:nvPr/>
            </p:nvSpPr>
            <p:spPr>
              <a:xfrm>
                <a:off x="7796909" y="2564830"/>
                <a:ext cx="906862" cy="906862"/>
              </a:xfrm>
              <a:prstGeom prst="ellipse">
                <a:avLst/>
              </a:prstGeom>
              <a:solidFill>
                <a:schemeClr val="accent1">
                  <a:lumMod val="40000"/>
                  <a:lumOff val="60000"/>
                </a:schemeClr>
              </a:solidFill>
              <a:ln>
                <a:solidFill>
                  <a:schemeClr val="accent1">
                    <a:lumMod val="40000"/>
                    <a:lumOff val="60000"/>
                  </a:schemeClr>
                </a:solid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p>
            </p:txBody>
          </p:sp>
          <p:sp>
            <p:nvSpPr>
              <p:cNvPr id="14" name="TextBox 13"/>
              <p:cNvSpPr txBox="1"/>
              <p:nvPr/>
            </p:nvSpPr>
            <p:spPr>
              <a:xfrm>
                <a:off x="7096548" y="3473409"/>
                <a:ext cx="2350575" cy="1754326"/>
              </a:xfrm>
              <a:prstGeom prst="rect">
                <a:avLst/>
              </a:prstGeom>
              <a:ln>
                <a:noFill/>
              </a:ln>
            </p:spPr>
            <p:txBody>
              <a:bodyPr wrap="square" rtlCol="0">
                <a:spAutoFit/>
              </a:bodyPr>
              <a:lstStyle/>
              <a:p>
                <a:r>
                  <a:rPr lang="en-US" sz="1200" dirty="0"/>
                  <a:t>Cisco’s 2018 Privacy Maturity Benchmark Study found that the average sales delay due to privacy concerns for privacy-immature organizations was 16.8 weeks, while privacy-mature organizations experience significantly shorter delays of just 3.4 weeks. </a:t>
                </a:r>
                <a:endParaRPr lang="en-CA" sz="1200" dirty="0"/>
              </a:p>
            </p:txBody>
          </p:sp>
        </p:grpSp>
        <p:sp>
          <p:nvSpPr>
            <p:cNvPr id="20" name="Rectangle 19"/>
            <p:cNvSpPr/>
            <p:nvPr/>
          </p:nvSpPr>
          <p:spPr>
            <a:xfrm>
              <a:off x="6569597" y="3189198"/>
              <a:ext cx="2393565" cy="2139771"/>
            </a:xfrm>
            <a:prstGeom prst="rect">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8" name="TextBox 27"/>
          <p:cNvSpPr txBox="1"/>
          <p:nvPr/>
        </p:nvSpPr>
        <p:spPr>
          <a:xfrm>
            <a:off x="554632" y="4927635"/>
            <a:ext cx="5321039" cy="943611"/>
          </a:xfrm>
          <a:prstGeom prst="rect">
            <a:avLst/>
          </a:prstGeom>
          <a:solidFill>
            <a:srgbClr val="29475F"/>
          </a:solidFill>
        </p:spPr>
        <p:txBody>
          <a:bodyPr wrap="square" rtlCol="0" anchor="ctr">
            <a:noAutofit/>
          </a:bodyPr>
          <a:lstStyle/>
          <a:p>
            <a:r>
              <a:rPr lang="en-US" sz="1200" dirty="0">
                <a:solidFill>
                  <a:schemeClr val="bg2"/>
                </a:solidFill>
              </a:rPr>
              <a:t>Companies stand to benefit from a mature privacy program. With privacy being a part of a customer’s expectations, whether explicit in a contract or implicit in consumer trust, organizations that are better able to meet these expectations stand to profit and benefit.</a:t>
            </a:r>
            <a:endParaRPr lang="en-CA" sz="1200" dirty="0">
              <a:solidFill>
                <a:schemeClr val="bg2"/>
              </a:solidFill>
            </a:endParaRPr>
          </a:p>
        </p:txBody>
      </p:sp>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9635" y="2814435"/>
            <a:ext cx="643016" cy="428677"/>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7151" y="2733346"/>
            <a:ext cx="543214" cy="65961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8969" y="2762351"/>
            <a:ext cx="354087" cy="566539"/>
          </a:xfrm>
          <a:prstGeom prst="rect">
            <a:avLst/>
          </a:prstGeom>
        </p:spPr>
      </p:pic>
    </p:spTree>
    <p:extLst>
      <p:ext uri="{BB962C8B-B14F-4D97-AF65-F5344CB8AC3E}">
        <p14:creationId xmlns:p14="http://schemas.microsoft.com/office/powerpoint/2010/main" val="3838209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Info-Tech’s Privacy Framework</a:t>
            </a:r>
            <a:endParaRPr lang="en-CA" dirty="0"/>
          </a:p>
        </p:txBody>
      </p:sp>
      <p:grpSp>
        <p:nvGrpSpPr>
          <p:cNvPr id="23" name="Group 22"/>
          <p:cNvGrpSpPr/>
          <p:nvPr/>
        </p:nvGrpSpPr>
        <p:grpSpPr>
          <a:xfrm>
            <a:off x="257173" y="1923119"/>
            <a:ext cx="8454006" cy="3489091"/>
            <a:chOff x="386795" y="2407355"/>
            <a:chExt cx="8454006" cy="3489091"/>
          </a:xfrm>
        </p:grpSpPr>
        <p:grpSp>
          <p:nvGrpSpPr>
            <p:cNvPr id="3" name="Group 2"/>
            <p:cNvGrpSpPr/>
            <p:nvPr/>
          </p:nvGrpSpPr>
          <p:grpSpPr>
            <a:xfrm>
              <a:off x="386795" y="2407355"/>
              <a:ext cx="5593302" cy="3489091"/>
              <a:chOff x="1346424" y="2524938"/>
              <a:chExt cx="7232469" cy="3489091"/>
            </a:xfrm>
          </p:grpSpPr>
          <p:sp>
            <p:nvSpPr>
              <p:cNvPr id="4" name="Rectangle 3"/>
              <p:cNvSpPr/>
              <p:nvPr/>
            </p:nvSpPr>
            <p:spPr>
              <a:xfrm>
                <a:off x="1354016" y="2524938"/>
                <a:ext cx="7224877" cy="589084"/>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Governance</a:t>
                </a:r>
                <a:endParaRPr lang="en-CA" dirty="0"/>
              </a:p>
            </p:txBody>
          </p:sp>
          <p:sp>
            <p:nvSpPr>
              <p:cNvPr id="5" name="Rectangle 4"/>
              <p:cNvSpPr/>
              <p:nvPr/>
            </p:nvSpPr>
            <p:spPr>
              <a:xfrm>
                <a:off x="1346424" y="3240737"/>
                <a:ext cx="7232469" cy="590400"/>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Regulatory Compliance</a:t>
                </a:r>
                <a:endParaRPr lang="en-CA" dirty="0"/>
              </a:p>
            </p:txBody>
          </p:sp>
          <p:sp>
            <p:nvSpPr>
              <p:cNvPr id="6" name="Rectangle 5"/>
              <p:cNvSpPr/>
              <p:nvPr/>
            </p:nvSpPr>
            <p:spPr>
              <a:xfrm>
                <a:off x="1346424" y="5423629"/>
                <a:ext cx="3540232" cy="590400"/>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Awareness and Training</a:t>
                </a:r>
                <a:endParaRPr lang="en-CA" dirty="0"/>
              </a:p>
            </p:txBody>
          </p:sp>
          <p:sp>
            <p:nvSpPr>
              <p:cNvPr id="7" name="Rectangle 6"/>
              <p:cNvSpPr/>
              <p:nvPr/>
            </p:nvSpPr>
            <p:spPr>
              <a:xfrm>
                <a:off x="5046252" y="5423629"/>
                <a:ext cx="3532641" cy="590400"/>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Program Measurement</a:t>
                </a:r>
                <a:endParaRPr lang="en-CA" dirty="0"/>
              </a:p>
            </p:txBody>
          </p:sp>
          <p:sp>
            <p:nvSpPr>
              <p:cNvPr id="8" name="Rectangle 7"/>
              <p:cNvSpPr/>
              <p:nvPr/>
            </p:nvSpPr>
            <p:spPr>
              <a:xfrm>
                <a:off x="1354016" y="3952484"/>
                <a:ext cx="1678930" cy="590400"/>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Data Processing and Handling</a:t>
                </a:r>
                <a:endParaRPr lang="en-CA" sz="1200" dirty="0"/>
              </a:p>
            </p:txBody>
          </p:sp>
          <p:sp>
            <p:nvSpPr>
              <p:cNvPr id="9" name="Rectangle 8"/>
              <p:cNvSpPr/>
              <p:nvPr/>
            </p:nvSpPr>
            <p:spPr>
              <a:xfrm>
                <a:off x="1346424" y="4672341"/>
                <a:ext cx="1678930" cy="590400"/>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Incident Response</a:t>
                </a:r>
                <a:endParaRPr lang="en-CA" sz="1200" dirty="0"/>
              </a:p>
            </p:txBody>
          </p:sp>
          <p:sp>
            <p:nvSpPr>
              <p:cNvPr id="10" name="Rectangle 9"/>
              <p:cNvSpPr/>
              <p:nvPr/>
            </p:nvSpPr>
            <p:spPr>
              <a:xfrm>
                <a:off x="3197604" y="4672341"/>
                <a:ext cx="1678930" cy="590400"/>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Privacy Risk Assessments</a:t>
                </a:r>
                <a:endParaRPr lang="en-CA" sz="1200" dirty="0"/>
              </a:p>
            </p:txBody>
          </p:sp>
          <p:sp>
            <p:nvSpPr>
              <p:cNvPr id="11" name="Rectangle 10"/>
              <p:cNvSpPr/>
              <p:nvPr/>
            </p:nvSpPr>
            <p:spPr>
              <a:xfrm>
                <a:off x="6892371" y="3952484"/>
                <a:ext cx="1678930" cy="590400"/>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Notices and Consent</a:t>
                </a:r>
                <a:endParaRPr lang="en-CA" sz="1200" dirty="0"/>
              </a:p>
            </p:txBody>
          </p:sp>
          <p:sp>
            <p:nvSpPr>
              <p:cNvPr id="12" name="Rectangle 11"/>
              <p:cNvSpPr/>
              <p:nvPr/>
            </p:nvSpPr>
            <p:spPr>
              <a:xfrm>
                <a:off x="3200134" y="3952484"/>
                <a:ext cx="1678930" cy="590400"/>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Data Subject Requests</a:t>
                </a:r>
                <a:endParaRPr lang="en-CA" sz="1200" dirty="0"/>
              </a:p>
            </p:txBody>
          </p:sp>
          <p:sp>
            <p:nvSpPr>
              <p:cNvPr id="13" name="Rectangle 12"/>
              <p:cNvSpPr/>
              <p:nvPr/>
            </p:nvSpPr>
            <p:spPr>
              <a:xfrm>
                <a:off x="5046252" y="3966796"/>
                <a:ext cx="1678930" cy="590400"/>
              </a:xfrm>
              <a:prstGeom prst="rect">
                <a:avLst/>
              </a:prstGeom>
              <a:solidFill>
                <a:schemeClr val="accent2"/>
              </a:solid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Privacy by Design</a:t>
                </a:r>
                <a:endParaRPr lang="en-CA" sz="1200" dirty="0"/>
              </a:p>
            </p:txBody>
          </p:sp>
          <p:sp>
            <p:nvSpPr>
              <p:cNvPr id="14" name="Rectangle 13"/>
              <p:cNvSpPr/>
              <p:nvPr/>
            </p:nvSpPr>
            <p:spPr>
              <a:xfrm>
                <a:off x="5048784" y="4672341"/>
                <a:ext cx="1678930" cy="590400"/>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Information Security</a:t>
                </a:r>
                <a:endParaRPr lang="en-CA" sz="1200" dirty="0"/>
              </a:p>
            </p:txBody>
          </p:sp>
          <p:sp>
            <p:nvSpPr>
              <p:cNvPr id="15" name="Rectangle 14"/>
              <p:cNvSpPr/>
              <p:nvPr/>
            </p:nvSpPr>
            <p:spPr>
              <a:xfrm>
                <a:off x="6899963" y="4672341"/>
                <a:ext cx="1678930" cy="590400"/>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Third-Party Management</a:t>
                </a:r>
                <a:endParaRPr lang="en-CA" sz="1200" dirty="0"/>
              </a:p>
            </p:txBody>
          </p:sp>
        </p:grpSp>
        <p:sp>
          <p:nvSpPr>
            <p:cNvPr id="16" name="Right Brace 15"/>
            <p:cNvSpPr/>
            <p:nvPr/>
          </p:nvSpPr>
          <p:spPr>
            <a:xfrm>
              <a:off x="6049107" y="2412292"/>
              <a:ext cx="175846" cy="130126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17" name="TextBox 16"/>
            <p:cNvSpPr txBox="1"/>
            <p:nvPr/>
          </p:nvSpPr>
          <p:spPr>
            <a:xfrm>
              <a:off x="6293963" y="2739757"/>
              <a:ext cx="2546838" cy="646331"/>
            </a:xfrm>
            <a:prstGeom prst="rect">
              <a:avLst/>
            </a:prstGeom>
          </p:spPr>
          <p:txBody>
            <a:bodyPr wrap="square" rtlCol="0">
              <a:spAutoFit/>
            </a:bodyPr>
            <a:lstStyle/>
            <a:p>
              <a:r>
                <a:rPr lang="en-US" sz="1200" dirty="0"/>
                <a:t>These will be the tenets and foundations of the larger privacy program.</a:t>
              </a:r>
              <a:endParaRPr lang="en-CA" sz="1200" dirty="0"/>
            </a:p>
          </p:txBody>
        </p:sp>
        <p:sp>
          <p:nvSpPr>
            <p:cNvPr id="18" name="Right Brace 17"/>
            <p:cNvSpPr/>
            <p:nvPr/>
          </p:nvSpPr>
          <p:spPr>
            <a:xfrm>
              <a:off x="6049107" y="3848557"/>
              <a:ext cx="175846" cy="58140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19" name="TextBox 18"/>
            <p:cNvSpPr txBox="1"/>
            <p:nvPr/>
          </p:nvSpPr>
          <p:spPr>
            <a:xfrm>
              <a:off x="6293963" y="3723761"/>
              <a:ext cx="2546838" cy="830997"/>
            </a:xfrm>
            <a:prstGeom prst="rect">
              <a:avLst/>
            </a:prstGeom>
          </p:spPr>
          <p:txBody>
            <a:bodyPr wrap="square" rtlCol="0">
              <a:spAutoFit/>
            </a:bodyPr>
            <a:lstStyle/>
            <a:p>
              <a:r>
                <a:rPr lang="en-US" sz="1200" dirty="0"/>
                <a:t>These are very tactical areas and can be evaluated for the organization as a whole or even by business unit.</a:t>
              </a:r>
              <a:endParaRPr lang="en-CA" sz="1200" dirty="0"/>
            </a:p>
          </p:txBody>
        </p:sp>
        <p:sp>
          <p:nvSpPr>
            <p:cNvPr id="20" name="TextBox 19"/>
            <p:cNvSpPr txBox="1"/>
            <p:nvPr/>
          </p:nvSpPr>
          <p:spPr>
            <a:xfrm>
              <a:off x="6293963" y="4994769"/>
              <a:ext cx="2546838" cy="461665"/>
            </a:xfrm>
            <a:prstGeom prst="rect">
              <a:avLst/>
            </a:prstGeom>
          </p:spPr>
          <p:txBody>
            <a:bodyPr wrap="square" rtlCol="0">
              <a:spAutoFit/>
            </a:bodyPr>
            <a:lstStyle/>
            <a:p>
              <a:r>
                <a:rPr lang="en-US" sz="1200" dirty="0"/>
                <a:t>These areas are more generally defined for the entire organization.</a:t>
              </a:r>
              <a:endParaRPr lang="en-CA" sz="1200" dirty="0"/>
            </a:p>
          </p:txBody>
        </p:sp>
        <p:sp>
          <p:nvSpPr>
            <p:cNvPr id="21" name="Right Brace 20"/>
            <p:cNvSpPr/>
            <p:nvPr/>
          </p:nvSpPr>
          <p:spPr>
            <a:xfrm>
              <a:off x="6046171" y="4554758"/>
              <a:ext cx="178782" cy="134168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grpSp>
      <p:sp>
        <p:nvSpPr>
          <p:cNvPr id="22" name="TextBox 21"/>
          <p:cNvSpPr txBox="1"/>
          <p:nvPr/>
        </p:nvSpPr>
        <p:spPr>
          <a:xfrm>
            <a:off x="257173" y="1252275"/>
            <a:ext cx="8620125" cy="461665"/>
          </a:xfrm>
          <a:prstGeom prst="rect">
            <a:avLst/>
          </a:prstGeom>
        </p:spPr>
        <p:txBody>
          <a:bodyPr wrap="square" rtlCol="0">
            <a:spAutoFit/>
          </a:bodyPr>
          <a:lstStyle/>
          <a:p>
            <a:r>
              <a:rPr lang="en-US" sz="1200" dirty="0"/>
              <a:t>The below image is a visual representation of Info-Tech’s Privacy Framework. This includes high-level governance items as well as more tactically defined areas. See an overview below.</a:t>
            </a:r>
            <a:endParaRPr lang="en-CA" sz="1200" dirty="0"/>
          </a:p>
        </p:txBody>
      </p:sp>
      <p:sp>
        <p:nvSpPr>
          <p:cNvPr id="25" name="Rectangle 24"/>
          <p:cNvSpPr/>
          <p:nvPr/>
        </p:nvSpPr>
        <p:spPr>
          <a:xfrm>
            <a:off x="257173" y="5715000"/>
            <a:ext cx="8620125" cy="5922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Use Info-Tech’s </a:t>
            </a:r>
            <a:r>
              <a:rPr lang="en-US" sz="1400" i="1" dirty="0">
                <a:solidFill>
                  <a:schemeClr val="bg1"/>
                </a:solidFill>
                <a:hlinkClick r:id="rId2">
                  <a:extLst>
                    <a:ext uri="{A12FA001-AC4F-418D-AE19-62706E023703}">
                      <ahyp:hlinkClr xmlns:ahyp="http://schemas.microsoft.com/office/drawing/2018/hyperlinkcolor" val="tx"/>
                    </a:ext>
                  </a:extLst>
                </a:hlinkClick>
              </a:rPr>
              <a:t>Build a Privacy Program</a:t>
            </a:r>
            <a:r>
              <a:rPr lang="en-US" sz="1400" i="1" dirty="0"/>
              <a:t> </a:t>
            </a:r>
            <a:r>
              <a:rPr lang="en-US" sz="1400" dirty="0"/>
              <a:t>blueprint to complement and expand your data protection and privacy by design initiatives.</a:t>
            </a:r>
            <a:endParaRPr lang="en-CA" sz="1400" dirty="0"/>
          </a:p>
        </p:txBody>
      </p:sp>
    </p:spTree>
    <p:extLst>
      <p:ext uri="{BB962C8B-B14F-4D97-AF65-F5344CB8AC3E}">
        <p14:creationId xmlns:p14="http://schemas.microsoft.com/office/powerpoint/2010/main" val="1819159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623676" y="3553500"/>
            <a:ext cx="2947990" cy="2947990"/>
            <a:chOff x="374072" y="4426527"/>
            <a:chExt cx="1402773" cy="1402773"/>
          </a:xfrm>
          <a:solidFill>
            <a:schemeClr val="accent1">
              <a:alpha val="15000"/>
            </a:schemeClr>
          </a:solidFill>
        </p:grpSpPr>
        <p:sp>
          <p:nvSpPr>
            <p:cNvPr id="10" name="Donut 9"/>
            <p:cNvSpPr/>
            <p:nvPr/>
          </p:nvSpPr>
          <p:spPr>
            <a:xfrm>
              <a:off x="374072" y="4426527"/>
              <a:ext cx="1402773" cy="1402773"/>
            </a:xfrm>
            <a:prstGeom prst="donut">
              <a:avLst>
                <a:gd name="adj" fmla="val 337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2" name="Isosceles Triangle 11"/>
            <p:cNvSpPr/>
            <p:nvPr/>
          </p:nvSpPr>
          <p:spPr>
            <a:xfrm rot="10800000">
              <a:off x="927388" y="4790209"/>
              <a:ext cx="296140" cy="50915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Oval 12"/>
            <p:cNvSpPr/>
            <p:nvPr/>
          </p:nvSpPr>
          <p:spPr>
            <a:xfrm>
              <a:off x="1007917" y="5391243"/>
              <a:ext cx="135082" cy="13508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 name="Title 1"/>
          <p:cNvSpPr>
            <a:spLocks noGrp="1"/>
          </p:cNvSpPr>
          <p:nvPr>
            <p:ph type="title"/>
          </p:nvPr>
        </p:nvSpPr>
        <p:spPr/>
        <p:txBody>
          <a:bodyPr/>
          <a:lstStyle/>
          <a:p>
            <a:r>
              <a:rPr lang="en-US" dirty="0"/>
              <a:t>Benefits of the Info-Tech methodology</a:t>
            </a:r>
            <a:endParaRPr lang="en-CA" dirty="0"/>
          </a:p>
        </p:txBody>
      </p:sp>
      <p:grpSp>
        <p:nvGrpSpPr>
          <p:cNvPr id="5" name="Group 4"/>
          <p:cNvGrpSpPr/>
          <p:nvPr/>
        </p:nvGrpSpPr>
        <p:grpSpPr>
          <a:xfrm>
            <a:off x="-4764" y="1245621"/>
            <a:ext cx="9144000" cy="2170967"/>
            <a:chOff x="0" y="1278082"/>
            <a:chExt cx="9144000" cy="1922318"/>
          </a:xfrm>
          <a:solidFill>
            <a:schemeClr val="bg1">
              <a:lumMod val="95000"/>
            </a:schemeClr>
          </a:solidFill>
        </p:grpSpPr>
        <p:sp>
          <p:nvSpPr>
            <p:cNvPr id="4" name="Rectangle 3"/>
            <p:cNvSpPr/>
            <p:nvPr/>
          </p:nvSpPr>
          <p:spPr>
            <a:xfrm>
              <a:off x="0" y="1278082"/>
              <a:ext cx="9144000" cy="192231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 name="TextBox 2"/>
            <p:cNvSpPr txBox="1"/>
            <p:nvPr/>
          </p:nvSpPr>
          <p:spPr>
            <a:xfrm>
              <a:off x="261938" y="1350148"/>
              <a:ext cx="8620125" cy="1771418"/>
            </a:xfrm>
            <a:prstGeom prst="rect">
              <a:avLst/>
            </a:prstGeom>
            <a:grpFill/>
          </p:spPr>
          <p:txBody>
            <a:bodyPr wrap="square" rtlCol="0">
              <a:spAutoFit/>
            </a:bodyPr>
            <a:lstStyle/>
            <a:p>
              <a:pPr>
                <a:spcAft>
                  <a:spcPts val="1200"/>
                </a:spcAft>
              </a:pPr>
              <a:r>
                <a:rPr lang="en-US" sz="1300" dirty="0"/>
                <a:t>It is important to remember that PbD and DPbD are both concepts that organizations strive to demonstrate through controls and processes, but </a:t>
              </a:r>
              <a:r>
                <a:rPr lang="en-US" sz="1300" b="1" i="1" dirty="0"/>
                <a:t>neither PbD nor DPbD</a:t>
              </a:r>
              <a:r>
                <a:rPr lang="en-US" sz="1300" b="1" dirty="0"/>
                <a:t> are processes or controls in and of themselves.</a:t>
              </a:r>
            </a:p>
            <a:p>
              <a:pPr>
                <a:spcAft>
                  <a:spcPts val="1200"/>
                </a:spcAft>
              </a:pPr>
              <a:r>
                <a:rPr lang="en-US" sz="1300" dirty="0"/>
                <a:t>One of the major challenges, then, is creating a method of demonstrating your commitment to these frameworks in a way that is both tangible and easily understood by others.</a:t>
              </a:r>
            </a:p>
            <a:p>
              <a:pPr>
                <a:spcAft>
                  <a:spcPts val="1200"/>
                </a:spcAft>
              </a:pPr>
              <a:r>
                <a:rPr lang="en-US" sz="1300" dirty="0"/>
                <a:t>As part of this research set, </a:t>
              </a:r>
              <a:r>
                <a:rPr lang="en-US" sz="1300" b="1" dirty="0"/>
                <a:t>you will complete Info-Tech’s Data Protection by Design Matrix, which will allow you to record detailed accounts of how your organization is upholding the principles of both privacy and data protection by design. </a:t>
              </a:r>
              <a:r>
                <a:rPr lang="en-US" sz="1300" dirty="0"/>
                <a:t>Once complete, you will be able to distribute this matrix as needed to consumers or partners who require assurance of your commitment to privacy and data protection. </a:t>
              </a:r>
            </a:p>
          </p:txBody>
        </p:sp>
      </p:grpSp>
      <p:sp>
        <p:nvSpPr>
          <p:cNvPr id="6" name="TextBox 5"/>
          <p:cNvSpPr txBox="1"/>
          <p:nvPr/>
        </p:nvSpPr>
        <p:spPr>
          <a:xfrm>
            <a:off x="252410" y="3921926"/>
            <a:ext cx="1703319" cy="292388"/>
          </a:xfrm>
          <a:prstGeom prst="rect">
            <a:avLst/>
          </a:prstGeom>
        </p:spPr>
        <p:txBody>
          <a:bodyPr wrap="square" rtlCol="0">
            <a:spAutoFit/>
          </a:bodyPr>
          <a:lstStyle/>
          <a:p>
            <a:r>
              <a:rPr lang="en-US" sz="1300" b="1" dirty="0"/>
              <a:t>Common Problem:</a:t>
            </a:r>
            <a:endParaRPr lang="en-CA" sz="1300" b="1" dirty="0"/>
          </a:p>
        </p:txBody>
      </p:sp>
      <p:sp>
        <p:nvSpPr>
          <p:cNvPr id="7" name="TextBox 6"/>
          <p:cNvSpPr txBox="1"/>
          <p:nvPr/>
        </p:nvSpPr>
        <p:spPr>
          <a:xfrm>
            <a:off x="4845814" y="3921516"/>
            <a:ext cx="1995054" cy="292388"/>
          </a:xfrm>
          <a:prstGeom prst="rect">
            <a:avLst/>
          </a:prstGeom>
        </p:spPr>
        <p:txBody>
          <a:bodyPr wrap="square" rtlCol="0">
            <a:spAutoFit/>
          </a:bodyPr>
          <a:lstStyle/>
          <a:p>
            <a:r>
              <a:rPr lang="en-US" sz="1300" b="1" dirty="0"/>
              <a:t>Info-Tech Solution:</a:t>
            </a:r>
          </a:p>
        </p:txBody>
      </p:sp>
      <p:grpSp>
        <p:nvGrpSpPr>
          <p:cNvPr id="27" name="Group 26"/>
          <p:cNvGrpSpPr/>
          <p:nvPr/>
        </p:nvGrpSpPr>
        <p:grpSpPr>
          <a:xfrm>
            <a:off x="5260763" y="3553090"/>
            <a:ext cx="2948400" cy="2948400"/>
            <a:chOff x="6656879" y="3553090"/>
            <a:chExt cx="2948400" cy="2948400"/>
          </a:xfrm>
        </p:grpSpPr>
        <p:sp>
          <p:nvSpPr>
            <p:cNvPr id="14" name="Donut 13"/>
            <p:cNvSpPr/>
            <p:nvPr/>
          </p:nvSpPr>
          <p:spPr>
            <a:xfrm>
              <a:off x="6656879" y="3553090"/>
              <a:ext cx="2948400" cy="2948400"/>
            </a:xfrm>
            <a:prstGeom prst="donut">
              <a:avLst>
                <a:gd name="adj" fmla="val 3371"/>
              </a:avLst>
            </a:prstGeom>
            <a:solidFill>
              <a:schemeClr val="accent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6" name="Freeform 25"/>
            <p:cNvSpPr/>
            <p:nvPr/>
          </p:nvSpPr>
          <p:spPr>
            <a:xfrm rot="20305138">
              <a:off x="7566419" y="4367884"/>
              <a:ext cx="1762291" cy="1214967"/>
            </a:xfrm>
            <a:custGeom>
              <a:avLst/>
              <a:gdLst>
                <a:gd name="connsiteX0" fmla="*/ 1639688 w 1762291"/>
                <a:gd name="connsiteY0" fmla="*/ 0 h 1214967"/>
                <a:gd name="connsiteX1" fmla="*/ 1762291 w 1762291"/>
                <a:gd name="connsiteY1" fmla="*/ 190975 h 1214967"/>
                <a:gd name="connsiteX2" fmla="*/ 245369 w 1762291"/>
                <a:gd name="connsiteY2" fmla="*/ 1164814 h 1214967"/>
                <a:gd name="connsiteX3" fmla="*/ 244257 w 1762291"/>
                <a:gd name="connsiteY3" fmla="*/ 1163081 h 1214967"/>
                <a:gd name="connsiteX4" fmla="*/ 237511 w 1762291"/>
                <a:gd name="connsiteY4" fmla="*/ 1173471 h 1214967"/>
                <a:gd name="connsiteX5" fmla="*/ 87619 w 1762291"/>
                <a:gd name="connsiteY5" fmla="*/ 1205214 h 1214967"/>
                <a:gd name="connsiteX6" fmla="*/ 0 w 1762291"/>
                <a:gd name="connsiteY6" fmla="*/ 1079525 h 1214967"/>
                <a:gd name="connsiteX7" fmla="*/ 4056 w 1762291"/>
                <a:gd name="connsiteY7" fmla="*/ 1056903 h 1214967"/>
                <a:gd name="connsiteX8" fmla="*/ 2149 w 1762291"/>
                <a:gd name="connsiteY8" fmla="*/ 1056903 h 1214967"/>
                <a:gd name="connsiteX9" fmla="*/ 2149 w 1762291"/>
                <a:gd name="connsiteY9" fmla="*/ 251929 h 1214967"/>
                <a:gd name="connsiteX10" fmla="*/ 229147 w 1762291"/>
                <a:gd name="connsiteY10" fmla="*/ 251929 h 1214967"/>
                <a:gd name="connsiteX11" fmla="*/ 229147 w 1762291"/>
                <a:gd name="connsiteY11" fmla="*/ 905545 h 121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62291" h="1214967">
                  <a:moveTo>
                    <a:pt x="1639688" y="0"/>
                  </a:moveTo>
                  <a:lnTo>
                    <a:pt x="1762291" y="190975"/>
                  </a:lnTo>
                  <a:lnTo>
                    <a:pt x="245369" y="1164814"/>
                  </a:lnTo>
                  <a:lnTo>
                    <a:pt x="244257" y="1163081"/>
                  </a:lnTo>
                  <a:lnTo>
                    <a:pt x="237511" y="1173471"/>
                  </a:lnTo>
                  <a:cubicBezTo>
                    <a:pt x="199648" y="1211990"/>
                    <a:pt x="141005" y="1226331"/>
                    <a:pt x="87619" y="1205214"/>
                  </a:cubicBezTo>
                  <a:cubicBezTo>
                    <a:pt x="34233" y="1184098"/>
                    <a:pt x="1268" y="1133522"/>
                    <a:pt x="0" y="1079525"/>
                  </a:cubicBezTo>
                  <a:lnTo>
                    <a:pt x="4056" y="1056903"/>
                  </a:lnTo>
                  <a:lnTo>
                    <a:pt x="2149" y="1056903"/>
                  </a:lnTo>
                  <a:lnTo>
                    <a:pt x="2149" y="251929"/>
                  </a:lnTo>
                  <a:lnTo>
                    <a:pt x="229147" y="251929"/>
                  </a:lnTo>
                  <a:lnTo>
                    <a:pt x="229147" y="905545"/>
                  </a:lnTo>
                  <a:close/>
                </a:path>
              </a:pathLst>
            </a:custGeom>
            <a:solidFill>
              <a:schemeClr val="accent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3" name="TextBox 22"/>
          <p:cNvSpPr txBox="1"/>
          <p:nvPr/>
        </p:nvSpPr>
        <p:spPr>
          <a:xfrm>
            <a:off x="252410" y="4214550"/>
            <a:ext cx="4067123" cy="1723549"/>
          </a:xfrm>
          <a:prstGeom prst="rect">
            <a:avLst/>
          </a:prstGeom>
        </p:spPr>
        <p:txBody>
          <a:bodyPr wrap="square" rtlCol="0">
            <a:spAutoFit/>
          </a:bodyPr>
          <a:lstStyle/>
          <a:p>
            <a:pPr marL="171450" indent="-171450">
              <a:spcAft>
                <a:spcPts val="600"/>
              </a:spcAft>
              <a:buFont typeface="Arial" panose="020B0604020202020204" pitchFamily="34" charset="0"/>
              <a:buChar char="•"/>
            </a:pPr>
            <a:r>
              <a:rPr lang="en-US" sz="1200" dirty="0"/>
              <a:t>Because PbD and DPbD are both concepts, there is no clear path to implementation.</a:t>
            </a:r>
          </a:p>
          <a:p>
            <a:pPr marL="171450" indent="-171450">
              <a:spcAft>
                <a:spcPts val="600"/>
              </a:spcAft>
              <a:buFont typeface="Arial" panose="020B0604020202020204" pitchFamily="34" charset="0"/>
              <a:buChar char="•"/>
            </a:pPr>
            <a:r>
              <a:rPr lang="en-US" sz="1200" dirty="0"/>
              <a:t>Instead, they need to be </a:t>
            </a:r>
            <a:r>
              <a:rPr lang="en-US" sz="1200" b="1" dirty="0"/>
              <a:t>demonstrated, </a:t>
            </a:r>
            <a:r>
              <a:rPr lang="en-US" sz="1200" dirty="0"/>
              <a:t>but this is a real challenge, as there are so many tactics that could be used.</a:t>
            </a:r>
          </a:p>
          <a:p>
            <a:pPr marL="171450" indent="-171450">
              <a:spcAft>
                <a:spcPts val="600"/>
              </a:spcAft>
              <a:buFont typeface="Arial" panose="020B0604020202020204" pitchFamily="34" charset="0"/>
              <a:buChar char="•"/>
            </a:pPr>
            <a:r>
              <a:rPr lang="en-US" sz="1200" dirty="0"/>
              <a:t>Therefore, it can be difficult to determine an effective way of demonstrating PbD and DPbD that’s easily accessible to others.</a:t>
            </a:r>
          </a:p>
        </p:txBody>
      </p:sp>
      <p:sp>
        <p:nvSpPr>
          <p:cNvPr id="24" name="TextBox 23"/>
          <p:cNvSpPr txBox="1"/>
          <p:nvPr/>
        </p:nvSpPr>
        <p:spPr>
          <a:xfrm>
            <a:off x="4845814" y="4198515"/>
            <a:ext cx="4293422" cy="1908215"/>
          </a:xfrm>
          <a:prstGeom prst="rect">
            <a:avLst/>
          </a:prstGeom>
        </p:spPr>
        <p:txBody>
          <a:bodyPr wrap="square" rtlCol="0">
            <a:spAutoFit/>
          </a:bodyPr>
          <a:lstStyle/>
          <a:p>
            <a:pPr marL="171450" indent="-171450">
              <a:spcAft>
                <a:spcPts val="600"/>
              </a:spcAft>
              <a:buFont typeface="Arial" panose="020B0604020202020204" pitchFamily="34" charset="0"/>
              <a:buChar char="•"/>
            </a:pPr>
            <a:r>
              <a:rPr lang="en-US" sz="1200" dirty="0"/>
              <a:t>Our approach will walk you through the most effective techniques and tactics to help you account for the principles of PbD and DPbD in a practical way.</a:t>
            </a:r>
          </a:p>
          <a:p>
            <a:pPr marL="171450" indent="-171450">
              <a:spcAft>
                <a:spcPts val="600"/>
              </a:spcAft>
              <a:buFont typeface="Arial" panose="020B0604020202020204" pitchFamily="34" charset="0"/>
              <a:buChar char="•"/>
            </a:pPr>
            <a:r>
              <a:rPr lang="en-US" sz="1200" dirty="0"/>
              <a:t>After completing these exercises, we will then help you demonstrate the results in an easy-to-follow matrix.</a:t>
            </a:r>
          </a:p>
          <a:p>
            <a:pPr marL="171450" indent="-171450">
              <a:spcAft>
                <a:spcPts val="600"/>
              </a:spcAft>
              <a:buFont typeface="Arial" panose="020B0604020202020204" pitchFamily="34" charset="0"/>
              <a:buChar char="•"/>
            </a:pPr>
            <a:r>
              <a:rPr lang="en-US" sz="1200" dirty="0"/>
              <a:t>This matrix will help you save time when interacting with privacy-minded consumers and partners who want assurance that your controls are effective and based on risk and data sensitivity.</a:t>
            </a:r>
          </a:p>
        </p:txBody>
      </p:sp>
    </p:spTree>
    <p:extLst>
      <p:ext uri="{BB962C8B-B14F-4D97-AF65-F5344CB8AC3E}">
        <p14:creationId xmlns:p14="http://schemas.microsoft.com/office/powerpoint/2010/main" val="3571506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a:xfrm>
            <a:off x="247847" y="1535364"/>
            <a:ext cx="5347409" cy="1078992"/>
          </a:xfrm>
        </p:spPr>
        <p:txBody>
          <a:bodyPr/>
          <a:lstStyle/>
          <a:p>
            <a:r>
              <a:rPr lang="en-US" dirty="0"/>
              <a:t>Privacy is now considered an integral part of information security. In fact, consumers often want more than a company’s word that their data is secure; they want to see real evidence.</a:t>
            </a:r>
          </a:p>
          <a:p>
            <a:r>
              <a:rPr lang="en-US" dirty="0"/>
              <a:t>As a result, companies need to be able to demonstrate how they are securing clients’ private data.</a:t>
            </a:r>
          </a:p>
        </p:txBody>
      </p:sp>
      <p:sp>
        <p:nvSpPr>
          <p:cNvPr id="4" name="Text Placeholder 3"/>
          <p:cNvSpPr>
            <a:spLocks noGrp="1"/>
          </p:cNvSpPr>
          <p:nvPr>
            <p:ph type="body" sz="quarter" idx="11"/>
          </p:nvPr>
        </p:nvSpPr>
        <p:spPr>
          <a:xfrm>
            <a:off x="247848" y="2974004"/>
            <a:ext cx="5347408" cy="1076983"/>
          </a:xfrm>
        </p:spPr>
        <p:txBody>
          <a:bodyPr/>
          <a:lstStyle/>
          <a:p>
            <a:r>
              <a:rPr lang="en-US" dirty="0"/>
              <a:t>The most direct way for an organization to demonstrate its commitment to privacy is to develop a full-scale privacy program.</a:t>
            </a:r>
          </a:p>
          <a:p>
            <a:r>
              <a:rPr lang="en-US" dirty="0"/>
              <a:t>However, going from zero to hero just isn’t realistic for smaller organizations that need a more incremental approach to privacy and data protection that still shows they take these issues seriously.</a:t>
            </a:r>
          </a:p>
        </p:txBody>
      </p:sp>
      <p:sp>
        <p:nvSpPr>
          <p:cNvPr id="5" name="Text Placeholder 4"/>
          <p:cNvSpPr>
            <a:spLocks noGrp="1"/>
          </p:cNvSpPr>
          <p:nvPr>
            <p:ph type="body" sz="quarter" idx="12"/>
          </p:nvPr>
        </p:nvSpPr>
        <p:spPr/>
        <p:txBody>
          <a:bodyPr/>
          <a:lstStyle/>
          <a:p>
            <a:r>
              <a:rPr lang="en-US" dirty="0"/>
              <a:t>While a full-scale privacy program is nice to have, it is not absolutely necessary to demonstrate commitment to privacy and data protection.</a:t>
            </a:r>
          </a:p>
          <a:p>
            <a:r>
              <a:rPr lang="en-US" dirty="0"/>
              <a:t>After all, a privacy program is only as good as the controls it implements.</a:t>
            </a:r>
          </a:p>
          <a:p>
            <a:r>
              <a:rPr lang="en-US" dirty="0"/>
              <a:t>Enter: data protection by design.</a:t>
            </a:r>
          </a:p>
          <a:p>
            <a:r>
              <a:rPr lang="en-US" dirty="0"/>
              <a:t>By planning for data protection by design in your IT systems, you will be able to determine what controls are necessary and then account for privacy protection at every step of the data lifecycle within an IT system.</a:t>
            </a:r>
          </a:p>
          <a:p>
            <a:r>
              <a:rPr lang="en-US" dirty="0"/>
              <a:t>Following this approach, you will also be laying the foundation for a complete privacy program to develop, but with the advantage of knowing that your program is tactically addressing the privacy constraints your organization faces.</a:t>
            </a:r>
          </a:p>
          <a:p>
            <a:endParaRPr lang="en-US" dirty="0"/>
          </a:p>
        </p:txBody>
      </p:sp>
      <p:sp>
        <p:nvSpPr>
          <p:cNvPr id="6" name="Text Placeholder 5"/>
          <p:cNvSpPr>
            <a:spLocks noGrp="1"/>
          </p:cNvSpPr>
          <p:nvPr>
            <p:ph type="body" sz="quarter" idx="13"/>
          </p:nvPr>
        </p:nvSpPr>
        <p:spPr>
          <a:xfrm>
            <a:off x="5737242" y="1595141"/>
            <a:ext cx="3140058" cy="2523241"/>
          </a:xfrm>
        </p:spPr>
        <p:txBody>
          <a:bodyPr/>
          <a:lstStyle/>
          <a:p>
            <a:pPr marL="228600" indent="-228600">
              <a:spcBef>
                <a:spcPts val="600"/>
              </a:spcBef>
              <a:spcAft>
                <a:spcPts val="600"/>
              </a:spcAft>
              <a:buSzPct val="100000"/>
              <a:buFont typeface="+mj-lt"/>
              <a:buAutoNum type="arabicPeriod"/>
            </a:pPr>
            <a:r>
              <a:rPr lang="en-US" b="1" dirty="0"/>
              <a:t>DPbD can be the foundation of a full privacy program.</a:t>
            </a:r>
            <a:br>
              <a:rPr lang="en-US" b="1" dirty="0"/>
            </a:br>
            <a:r>
              <a:rPr lang="en-US" dirty="0"/>
              <a:t>It’ll be a light implementation, but the controls you use for data protection will serve later as building blocks for something larger and more formally laid out.</a:t>
            </a:r>
          </a:p>
          <a:p>
            <a:pPr marL="228600" indent="-228600">
              <a:spcBef>
                <a:spcPts val="600"/>
              </a:spcBef>
              <a:spcAft>
                <a:spcPts val="600"/>
              </a:spcAft>
              <a:buSzPct val="100000"/>
              <a:buFont typeface="+mj-lt"/>
              <a:buAutoNum type="arabicPeriod"/>
            </a:pPr>
            <a:r>
              <a:rPr lang="en-US" b="1" dirty="0"/>
              <a:t>PbD and DPbD are not how-to guides.</a:t>
            </a:r>
            <a:br>
              <a:rPr lang="en-US" b="1" dirty="0"/>
            </a:br>
            <a:r>
              <a:rPr lang="en-US" dirty="0"/>
              <a:t>Rather, they provide a functional way of understanding abstract principles, so exactly what each principle pair means will vary by organization and industry.</a:t>
            </a:r>
            <a:br>
              <a:rPr lang="en-US" b="1" dirty="0">
                <a:solidFill>
                  <a:srgbClr val="333333"/>
                </a:solidFill>
              </a:rPr>
            </a:br>
            <a:endParaRPr lang="en-US" dirty="0">
              <a:solidFill>
                <a:srgbClr val="333333"/>
              </a:solidFill>
            </a:endParaRPr>
          </a:p>
        </p:txBody>
      </p:sp>
    </p:spTree>
    <p:extLst>
      <p:ext uri="{BB962C8B-B14F-4D97-AF65-F5344CB8AC3E}">
        <p14:creationId xmlns:p14="http://schemas.microsoft.com/office/powerpoint/2010/main" val="61988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spTree>
    <p:extLst>
      <p:ext uri="{BB962C8B-B14F-4D97-AF65-F5344CB8AC3E}">
        <p14:creationId xmlns:p14="http://schemas.microsoft.com/office/powerpoint/2010/main" val="4239230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CA" dirty="0"/>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92318975"/>
              </p:ext>
            </p:extLst>
          </p:nvPr>
        </p:nvGraphicFramePr>
        <p:xfrm>
          <a:off x="86984" y="1589010"/>
          <a:ext cx="8790314" cy="4710722"/>
        </p:xfrm>
        <a:graphic>
          <a:graphicData uri="http://schemas.openxmlformats.org/drawingml/2006/table">
            <a:tbl>
              <a:tblPr firstRow="1" bandRow="1">
                <a:tableStyleId>{5C22544A-7EE6-4342-B048-85BDC9FD1C3A}</a:tableStyleId>
              </a:tblPr>
              <a:tblGrid>
                <a:gridCol w="1672238">
                  <a:extLst>
                    <a:ext uri="{9D8B030D-6E8A-4147-A177-3AD203B41FA5}">
                      <a16:colId xmlns:a16="http://schemas.microsoft.com/office/drawing/2014/main" val="20000"/>
                    </a:ext>
                  </a:extLst>
                </a:gridCol>
                <a:gridCol w="3559038">
                  <a:extLst>
                    <a:ext uri="{9D8B030D-6E8A-4147-A177-3AD203B41FA5}">
                      <a16:colId xmlns:a16="http://schemas.microsoft.com/office/drawing/2014/main" val="20001"/>
                    </a:ext>
                  </a:extLst>
                </a:gridCol>
                <a:gridCol w="3559038">
                  <a:extLst>
                    <a:ext uri="{9D8B030D-6E8A-4147-A177-3AD203B41FA5}">
                      <a16:colId xmlns:a16="http://schemas.microsoft.com/office/drawing/2014/main" val="20002"/>
                    </a:ext>
                  </a:extLst>
                </a:gridCol>
              </a:tblGrid>
              <a:tr h="1632242">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a:solidFill>
                            <a:schemeClr val="tx1"/>
                          </a:solidFill>
                        </a:rPr>
                        <a:t>1.1 </a:t>
                      </a:r>
                      <a:r>
                        <a:rPr lang="en-US" sz="1000" dirty="0">
                          <a:solidFill>
                            <a:schemeClr val="tx1"/>
                          </a:solidFill>
                        </a:rPr>
                        <a:t>Reap the benefits of privacy by design and data protection by design</a:t>
                      </a:r>
                    </a:p>
                    <a:p>
                      <a:pPr>
                        <a:spcAft>
                          <a:spcPts val="600"/>
                        </a:spcAft>
                      </a:pPr>
                      <a:r>
                        <a:rPr lang="en-CA" sz="1000" dirty="0">
                          <a:solidFill>
                            <a:schemeClr val="tx1"/>
                          </a:solidFill>
                        </a:rPr>
                        <a:t>1.2 </a:t>
                      </a:r>
                      <a:r>
                        <a:rPr lang="en-US" sz="1000" dirty="0">
                          <a:solidFill>
                            <a:schemeClr val="tx1"/>
                          </a:solidFill>
                        </a:rPr>
                        <a:t>Accept the responsibility that comes with data collection and processing</a:t>
                      </a:r>
                    </a:p>
                    <a:p>
                      <a:pPr>
                        <a:spcAft>
                          <a:spcPts val="600"/>
                        </a:spcAft>
                      </a:pPr>
                      <a:r>
                        <a:rPr lang="en-CA" sz="1000" dirty="0">
                          <a:solidFill>
                            <a:schemeClr val="tx1"/>
                          </a:solidFill>
                        </a:rPr>
                        <a:t>1.3 </a:t>
                      </a:r>
                      <a:r>
                        <a:rPr lang="en-US" sz="1000" dirty="0">
                          <a:solidFill>
                            <a:schemeClr val="tx1"/>
                          </a:solidFill>
                        </a:rPr>
                        <a:t>Govern for PbD success by using existing mechanisms</a:t>
                      </a:r>
                    </a:p>
                    <a:p>
                      <a:pPr>
                        <a:spcAft>
                          <a:spcPts val="600"/>
                        </a:spcAft>
                      </a:pPr>
                      <a:r>
                        <a:rPr lang="en-US" sz="1000" dirty="0">
                          <a:solidFill>
                            <a:schemeClr val="tx1"/>
                          </a:solidFill>
                        </a:rPr>
                        <a:t>1.4 Learn to love data protection regulations</a:t>
                      </a:r>
                    </a:p>
                    <a:p>
                      <a:pPr>
                        <a:spcAft>
                          <a:spcPts val="600"/>
                        </a:spcAft>
                      </a:pPr>
                      <a:r>
                        <a:rPr lang="en-US" sz="1000" dirty="0">
                          <a:solidFill>
                            <a:schemeClr val="tx1"/>
                          </a:solidFill>
                        </a:rPr>
                        <a:t>1.5 Begin with a data classification initiative</a:t>
                      </a:r>
                    </a:p>
                    <a:p>
                      <a:pPr>
                        <a:spcAft>
                          <a:spcPts val="600"/>
                        </a:spcAft>
                      </a:pPr>
                      <a:r>
                        <a:rPr lang="en-US" sz="1000" dirty="0">
                          <a:solidFill>
                            <a:schemeClr val="tx1"/>
                          </a:solidFill>
                        </a:rPr>
                        <a:t>1.6</a:t>
                      </a:r>
                      <a:r>
                        <a:rPr lang="en-US" sz="1000" baseline="0" dirty="0">
                          <a:solidFill>
                            <a:schemeClr val="tx1"/>
                          </a:solidFill>
                        </a:rPr>
                        <a:t> Use DPIAs and TRAs as tools to assist with DPbD deployment</a:t>
                      </a:r>
                    </a:p>
                    <a:p>
                      <a:pPr>
                        <a:spcAft>
                          <a:spcPts val="600"/>
                        </a:spcAft>
                      </a:pPr>
                      <a:r>
                        <a:rPr lang="en-US" sz="1000" baseline="0" dirty="0">
                          <a:solidFill>
                            <a:schemeClr val="tx1"/>
                          </a:solidFill>
                        </a:rPr>
                        <a:t>1.7 Prioritize IT systems for DPbD incorporation</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2.1 </a:t>
                      </a:r>
                      <a:r>
                        <a:rPr kumimoji="0" lang="en-US" sz="1000" b="1" i="0" u="none" strike="noStrike" kern="1200" cap="none" spc="0" normalizeH="0" baseline="0" noProof="0" dirty="0">
                          <a:ln>
                            <a:noFill/>
                          </a:ln>
                          <a:solidFill>
                            <a:srgbClr val="333333"/>
                          </a:solidFill>
                          <a:effectLst/>
                          <a:uLnTx/>
                          <a:uFillTx/>
                          <a:latin typeface="+mn-lt"/>
                        </a:rPr>
                        <a:t>Exercise control over systems you didn’t create</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2.2 </a:t>
                      </a:r>
                      <a:r>
                        <a:rPr kumimoji="0" lang="en-US" sz="1000" b="1" i="0" u="none" strike="noStrike" kern="1200" cap="none" spc="0" normalizeH="0" baseline="0" noProof="0" dirty="0">
                          <a:ln>
                            <a:noFill/>
                          </a:ln>
                          <a:solidFill>
                            <a:srgbClr val="333333"/>
                          </a:solidFill>
                          <a:effectLst/>
                          <a:uLnTx/>
                          <a:uFillTx/>
                          <a:latin typeface="+mn-lt"/>
                        </a:rPr>
                        <a:t>Have design team brainstorm plans for achieving DPbD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00" b="1" i="0" u="none" strike="noStrike" kern="1200" cap="none" spc="0" normalizeH="0" baseline="0" noProof="0" dirty="0">
                          <a:ln>
                            <a:noFill/>
                          </a:ln>
                          <a:solidFill>
                            <a:srgbClr val="333333"/>
                          </a:solidFill>
                          <a:effectLst/>
                          <a:uLnTx/>
                          <a:uFillTx/>
                          <a:latin typeface="+mn-lt"/>
                        </a:rPr>
                        <a:t>2.3 Complete the Data Protection by Design Matrix</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00" b="1" i="0" u="none" strike="noStrike" kern="1200" cap="none" spc="0" normalizeH="0" baseline="0" noProof="0" dirty="0">
                          <a:ln>
                            <a:noFill/>
                          </a:ln>
                          <a:solidFill>
                            <a:srgbClr val="333333"/>
                          </a:solidFill>
                          <a:effectLst/>
                          <a:uLnTx/>
                          <a:uFillTx/>
                          <a:latin typeface="+mn-lt"/>
                        </a:rPr>
                        <a:t>2.4 Create a systems privacy statement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00" b="1" i="0" u="none" strike="noStrike" kern="1200" cap="none" spc="0" normalizeH="0" baseline="0" noProof="0" dirty="0">
                          <a:ln>
                            <a:noFill/>
                          </a:ln>
                          <a:solidFill>
                            <a:srgbClr val="333333"/>
                          </a:solidFill>
                          <a:effectLst/>
                          <a:uLnTx/>
                          <a:uFillTx/>
                          <a:latin typeface="+mn-lt"/>
                        </a:rPr>
                        <a:t>2.5 Develop an incident management plan</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00" b="1" i="0" u="none" strike="noStrike" kern="1200" cap="none" spc="0" normalizeH="0" baseline="0" noProof="0" dirty="0">
                          <a:ln>
                            <a:noFill/>
                          </a:ln>
                          <a:solidFill>
                            <a:srgbClr val="333333"/>
                          </a:solidFill>
                          <a:effectLst/>
                          <a:uLnTx/>
                          <a:uFillTx/>
                          <a:latin typeface="+mn-lt"/>
                        </a:rPr>
                        <a:t>2.6 Track privacy-related metrics</a:t>
                      </a: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1632242">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a:cs typeface="Open Sans"/>
                        </a:rPr>
                        <a:t>Data Protection Planning</a:t>
                      </a:r>
                    </a:p>
                    <a:p>
                      <a:pPr marL="228600" indent="-228600">
                        <a:spcAft>
                          <a:spcPts val="600"/>
                        </a:spcAft>
                        <a:buSzPct val="150000"/>
                        <a:buBlip>
                          <a:blip r:embed="rId3"/>
                        </a:buBlip>
                      </a:pPr>
                      <a:r>
                        <a:rPr lang="en-US" sz="1000" b="0" dirty="0">
                          <a:cs typeface="Open Sans"/>
                        </a:rPr>
                        <a:t>Assessing Risk and Privacy Issues</a:t>
                      </a:r>
                      <a:endParaRPr lang="en-US" sz="1000" b="0" dirty="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Practical DPbD</a:t>
                      </a:r>
                    </a:p>
                    <a:p>
                      <a:pPr marL="228600" indent="-228600">
                        <a:spcAft>
                          <a:spcPts val="600"/>
                        </a:spcAft>
                        <a:buSzPct val="150000"/>
                        <a:buBlip>
                          <a:blip r:embed="rId3"/>
                        </a:buBlip>
                      </a:pPr>
                      <a:r>
                        <a:rPr lang="en-US" sz="1000" b="0" dirty="0">
                          <a:cs typeface="Open Sans"/>
                        </a:rPr>
                        <a:t>Demonstrating DPbD</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a:t>Phase 1 Outcomes:</a:t>
                      </a:r>
                    </a:p>
                    <a:p>
                      <a:pPr marL="171450" indent="-171450">
                        <a:buFont typeface="Arial" panose="020B0604020202020204" pitchFamily="34" charset="0"/>
                        <a:buChar char="•"/>
                      </a:pPr>
                      <a:r>
                        <a:rPr kumimoji="0" lang="en-US" sz="1000" b="0" i="0" u="none" strike="noStrike" kern="1200" cap="none" spc="0" normalizeH="0" baseline="0" noProof="0" dirty="0">
                          <a:ln>
                            <a:noFill/>
                          </a:ln>
                          <a:solidFill>
                            <a:schemeClr val="tx1"/>
                          </a:solidFill>
                          <a:effectLst/>
                          <a:uLnTx/>
                          <a:uFillTx/>
                          <a:latin typeface="+mn-lt"/>
                          <a:ea typeface="+mn-ea"/>
                          <a:cs typeface="+mn-cs"/>
                        </a:rPr>
                        <a:t>Effective use of frameworks</a:t>
                      </a:r>
                    </a:p>
                    <a:p>
                      <a:pPr marL="171450" indent="-171450">
                        <a:buFont typeface="Arial" panose="020B0604020202020204" pitchFamily="34" charset="0"/>
                        <a:buChar char="•"/>
                      </a:pPr>
                      <a:r>
                        <a:rPr kumimoji="0" lang="en-US" sz="1000" b="0" i="0" u="none" strike="noStrike" kern="1200" cap="none" spc="0" normalizeH="0" baseline="0" noProof="0" dirty="0">
                          <a:ln>
                            <a:noFill/>
                          </a:ln>
                          <a:solidFill>
                            <a:schemeClr val="tx1"/>
                          </a:solidFill>
                          <a:effectLst/>
                          <a:uLnTx/>
                          <a:uFillTx/>
                          <a:latin typeface="+mn-lt"/>
                          <a:ea typeface="+mn-ea"/>
                          <a:cs typeface="+mn-cs"/>
                        </a:rPr>
                        <a:t>Data Protection by Design Matrix</a:t>
                      </a:r>
                    </a:p>
                    <a:p>
                      <a:pPr marL="171450" indent="-171450">
                        <a:buFont typeface="Arial" panose="020B0604020202020204" pitchFamily="34" charset="0"/>
                        <a:buChar char="•"/>
                      </a:pPr>
                      <a:r>
                        <a:rPr lang="en-US" sz="1000" dirty="0">
                          <a:solidFill>
                            <a:schemeClr val="tx1"/>
                          </a:solidFill>
                        </a:rPr>
                        <a:t>TRA and DPIA incorporation</a:t>
                      </a:r>
                    </a:p>
                    <a:p>
                      <a:pPr marL="171450" indent="-171450">
                        <a:buFont typeface="Arial" panose="020B0604020202020204" pitchFamily="34" charset="0"/>
                        <a:buChar char="•"/>
                      </a:pPr>
                      <a:r>
                        <a:rPr lang="en-US" sz="1000" dirty="0">
                          <a:solidFill>
                            <a:schemeClr val="tx1"/>
                          </a:solidFill>
                        </a:rPr>
                        <a:t>Prioritization of IT systems for</a:t>
                      </a:r>
                      <a:r>
                        <a:rPr lang="en-US" sz="1000" baseline="0" dirty="0">
                          <a:solidFill>
                            <a:schemeClr val="tx1"/>
                          </a:solidFill>
                        </a:rPr>
                        <a:t> DPbD</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2 Outcomes:</a:t>
                      </a:r>
                    </a:p>
                    <a:p>
                      <a:pPr marL="171450" indent="-171450">
                        <a:buFont typeface="Arial" panose="020B0604020202020204" pitchFamily="34" charset="0"/>
                        <a:buChar char="•"/>
                      </a:pPr>
                      <a:r>
                        <a:rPr lang="en-CA" sz="1000" dirty="0"/>
                        <a:t>DPbD IT Systems Record</a:t>
                      </a:r>
                    </a:p>
                    <a:p>
                      <a:pPr marL="171450" indent="-171450">
                        <a:buFont typeface="Arial" panose="020B0604020202020204" pitchFamily="34" charset="0"/>
                        <a:buChar char="•"/>
                      </a:pPr>
                      <a:r>
                        <a:rPr lang="en-US" sz="1000" dirty="0">
                          <a:solidFill>
                            <a:schemeClr val="tx1"/>
                          </a:solidFill>
                        </a:rPr>
                        <a:t>IT</a:t>
                      </a:r>
                      <a:r>
                        <a:rPr lang="en-US" sz="1000" baseline="0" dirty="0">
                          <a:solidFill>
                            <a:schemeClr val="tx1"/>
                          </a:solidFill>
                        </a:rPr>
                        <a:t> systems privacy statement</a:t>
                      </a:r>
                    </a:p>
                    <a:p>
                      <a:pPr marL="171450" indent="-171450">
                        <a:buFont typeface="Arial" panose="020B0604020202020204" pitchFamily="34" charset="0"/>
                        <a:buChar char="•"/>
                      </a:pPr>
                      <a:r>
                        <a:rPr lang="en-US" sz="1000" baseline="0" dirty="0">
                          <a:solidFill>
                            <a:schemeClr val="tx1"/>
                          </a:solidFill>
                        </a:rPr>
                        <a:t>Incident management plan</a:t>
                      </a:r>
                      <a:endParaRPr lang="en-US"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327167" y="4070000"/>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267239" y="2035750"/>
            <a:ext cx="1094375" cy="1088500"/>
          </a:xfrm>
          <a:prstGeom prst="rect">
            <a:avLst/>
          </a:prstGeom>
          <a:solidFill>
            <a:schemeClr val="accent1">
              <a:alpha val="0"/>
            </a:schemeClr>
          </a:solidFill>
          <a:effectLst/>
        </p:spPr>
      </p:pic>
      <p:sp>
        <p:nvSpPr>
          <p:cNvPr id="15" name="Chevron 14"/>
          <p:cNvSpPr/>
          <p:nvPr/>
        </p:nvSpPr>
        <p:spPr>
          <a:xfrm>
            <a:off x="1735667" y="1133474"/>
            <a:ext cx="3649133"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1. Determine What Data Protection by Design Means for You</a:t>
            </a:r>
          </a:p>
        </p:txBody>
      </p:sp>
      <p:sp>
        <p:nvSpPr>
          <p:cNvPr id="16" name="Chevron 15"/>
          <p:cNvSpPr/>
          <p:nvPr/>
        </p:nvSpPr>
        <p:spPr>
          <a:xfrm>
            <a:off x="5232400" y="1133475"/>
            <a:ext cx="364489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2. Plan for IT-System Data Protection by Design Implementation</a:t>
            </a:r>
          </a:p>
        </p:txBody>
      </p:sp>
      <p:sp>
        <p:nvSpPr>
          <p:cNvPr id="4" name="Title 3"/>
          <p:cNvSpPr>
            <a:spLocks noGrp="1"/>
          </p:cNvSpPr>
          <p:nvPr>
            <p:ph type="title"/>
          </p:nvPr>
        </p:nvSpPr>
        <p:spPr/>
        <p:txBody>
          <a:bodyPr/>
          <a:lstStyle/>
          <a:p>
            <a:r>
              <a:rPr lang="en-US" dirty="0"/>
              <a:t>Demonstrate Data Protection by Design for IT Systems – project overview</a:t>
            </a:r>
            <a:endParaRPr lang="en-CA" dirty="0"/>
          </a:p>
        </p:txBody>
      </p:sp>
    </p:spTree>
    <p:extLst>
      <p:ext uri="{BB962C8B-B14F-4D97-AF65-F5344CB8AC3E}">
        <p14:creationId xmlns:p14="http://schemas.microsoft.com/office/powerpoint/2010/main" val="2371893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151134" y="2015670"/>
            <a:ext cx="6589368" cy="3667671"/>
          </a:xfrm>
          <a:prstGeom prst="rect">
            <a:avLst/>
          </a:prstGeom>
        </p:spPr>
        <p:txBody>
          <a:bodyPr wrap="square" rtlCol="0">
            <a:spAutoFit/>
          </a:bodyPr>
          <a:lstStyle/>
          <a:p>
            <a:pPr>
              <a:spcAft>
                <a:spcPts val="500"/>
              </a:spcAft>
            </a:pPr>
            <a:r>
              <a:rPr lang="en-CA" sz="1600" i="1" dirty="0">
                <a:solidFill>
                  <a:schemeClr val="bg1"/>
                </a:solidFill>
                <a:latin typeface="+mj-lt"/>
              </a:rPr>
              <a:t>Organizations – especially small and medium-sized businesses – often struggle to demonstrate their privacy controls to stakeholders in a tangible way. Because these organizations rarely have the resources for a dedicated privacy program, sometimes they opt for nothing.</a:t>
            </a:r>
          </a:p>
          <a:p>
            <a:pPr>
              <a:spcAft>
                <a:spcPts val="500"/>
              </a:spcAft>
            </a:pPr>
            <a:r>
              <a:rPr lang="en-CA" sz="1600" i="1" dirty="0">
                <a:solidFill>
                  <a:schemeClr val="bg1"/>
                </a:solidFill>
                <a:latin typeface="+mj-lt"/>
              </a:rPr>
              <a:t>However, there is a third option between a full privacy program and no program at all: you can start implementing the principles of data protection by design.</a:t>
            </a:r>
          </a:p>
          <a:p>
            <a:pPr>
              <a:spcAft>
                <a:spcPts val="500"/>
              </a:spcAft>
            </a:pPr>
            <a:r>
              <a:rPr lang="en-CA" sz="1600" i="1" dirty="0">
                <a:solidFill>
                  <a:schemeClr val="bg1"/>
                </a:solidFill>
                <a:latin typeface="+mj-lt"/>
              </a:rPr>
              <a:t>While using the data protection by design framework is not the same thing as having a full privacy program, incorporating that framework into your IT system rollout lays the foundation for a larger program to develop. The important thing, though, is to keep a record of the controls you’re using to achieve the principles of data protection by design. This should be a detailed document, not just a checklist.</a:t>
            </a:r>
            <a:endParaRPr lang="en-CA" sz="1600" b="1" i="1" dirty="0">
              <a:solidFill>
                <a:schemeClr val="bg1"/>
              </a:solidFill>
              <a:latin typeface="+mj-lt"/>
            </a:endParaRPr>
          </a:p>
        </p:txBody>
      </p:sp>
      <p:sp>
        <p:nvSpPr>
          <p:cNvPr id="3" name="TextBox 2"/>
          <p:cNvSpPr txBox="1"/>
          <p:nvPr/>
        </p:nvSpPr>
        <p:spPr>
          <a:xfrm>
            <a:off x="3203042" y="5507990"/>
            <a:ext cx="4460917" cy="738664"/>
          </a:xfrm>
          <a:prstGeom prst="rect">
            <a:avLst/>
          </a:prstGeom>
        </p:spPr>
        <p:txBody>
          <a:bodyPr wrap="square" rtlCol="0">
            <a:spAutoFit/>
          </a:bodyPr>
          <a:lstStyle/>
          <a:p>
            <a:pPr algn="r"/>
            <a:r>
              <a:rPr lang="en-CA" sz="1400" b="1" dirty="0">
                <a:solidFill>
                  <a:schemeClr val="bg1"/>
                </a:solidFill>
              </a:rPr>
              <a:t>Logan Rohde, </a:t>
            </a:r>
          </a:p>
          <a:p>
            <a:pPr algn="r"/>
            <a:r>
              <a:rPr lang="en-CA" sz="1400" dirty="0">
                <a:solidFill>
                  <a:schemeClr val="bg1"/>
                </a:solidFill>
              </a:rPr>
              <a:t>Research Specialist, Security, Risk, and Compliance </a:t>
            </a:r>
            <a:br>
              <a:rPr lang="en-CA" sz="1400" dirty="0">
                <a:solidFill>
                  <a:schemeClr val="bg1"/>
                </a:solidFill>
              </a:rPr>
            </a:br>
            <a:r>
              <a:rPr lang="en-CA" sz="1400" dirty="0">
                <a:solidFill>
                  <a:schemeClr val="bg1"/>
                </a:solidFill>
              </a:rPr>
              <a:t>Info-Tech Research Group</a:t>
            </a:r>
          </a:p>
        </p:txBody>
      </p:sp>
      <p:sp>
        <p:nvSpPr>
          <p:cNvPr id="4" name="TextBox 3"/>
          <p:cNvSpPr txBox="1"/>
          <p:nvPr/>
        </p:nvSpPr>
        <p:spPr>
          <a:xfrm>
            <a:off x="545852" y="1436116"/>
            <a:ext cx="5944995" cy="338554"/>
          </a:xfrm>
          <a:prstGeom prst="rect">
            <a:avLst/>
          </a:prstGeom>
        </p:spPr>
        <p:txBody>
          <a:bodyPr wrap="square" rtlCol="0">
            <a:spAutoFit/>
          </a:bodyPr>
          <a:lstStyle/>
          <a:p>
            <a:r>
              <a:rPr lang="en-US" sz="1600" b="1" dirty="0">
                <a:solidFill>
                  <a:schemeClr val="bg1"/>
                </a:solidFill>
              </a:rPr>
              <a:t>Privacy now! No excuses.</a:t>
            </a:r>
            <a:endParaRPr lang="en-CA" sz="1600" b="1" dirty="0">
              <a:solidFill>
                <a:schemeClr val="bg1"/>
              </a:solidFill>
            </a:endParaRP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8" name="Picture 104"/>
          <p:cNvPicPr>
            <a:picLocks noChangeAspect="1"/>
          </p:cNvPicPr>
          <p:nvPr/>
        </p:nvPicPr>
        <p:blipFill rotWithShape="1">
          <a:blip r:embed="rId2"/>
          <a:srcRect l="34768" t="21801" r="35751" b="57796"/>
          <a:stretch/>
        </p:blipFill>
        <p:spPr>
          <a:xfrm>
            <a:off x="545852" y="1952876"/>
            <a:ext cx="598068" cy="528294"/>
          </a:xfrm>
          <a:prstGeom prst="rect">
            <a:avLst/>
          </a:prstGeom>
        </p:spPr>
      </p:pic>
      <p:pic>
        <p:nvPicPr>
          <p:cNvPr id="9" name="Picture 105"/>
          <p:cNvPicPr>
            <a:picLocks noChangeAspect="1"/>
          </p:cNvPicPr>
          <p:nvPr/>
        </p:nvPicPr>
        <p:blipFill>
          <a:blip r:embed="rId3"/>
          <a:stretch>
            <a:fillRect/>
          </a:stretch>
        </p:blipFill>
        <p:spPr>
          <a:xfrm>
            <a:off x="7663959" y="4985662"/>
            <a:ext cx="619651" cy="457362"/>
          </a:xfrm>
          <a:prstGeom prst="rect">
            <a:avLst/>
          </a:prstGeom>
        </p:spPr>
      </p:pic>
    </p:spTree>
    <p:extLst>
      <p:ext uri="{BB962C8B-B14F-4D97-AF65-F5344CB8AC3E}">
        <p14:creationId xmlns:p14="http://schemas.microsoft.com/office/powerpoint/2010/main" val="63146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Privacy Officer</a:t>
            </a:r>
          </a:p>
        </p:txBody>
      </p:sp>
      <p:sp>
        <p:nvSpPr>
          <p:cNvPr id="14" name="Text Placeholder 13"/>
          <p:cNvSpPr>
            <a:spLocks noGrp="1"/>
          </p:cNvSpPr>
          <p:nvPr>
            <p:ph type="body" sz="quarter" idx="26"/>
          </p:nvPr>
        </p:nvSpPr>
        <p:spPr/>
        <p:txBody>
          <a:bodyPr/>
          <a:lstStyle/>
          <a:p>
            <a:r>
              <a:rPr lang="en-US" dirty="0"/>
              <a:t>Understand data protection by design.</a:t>
            </a:r>
          </a:p>
          <a:p>
            <a:r>
              <a:rPr lang="en-US" dirty="0"/>
              <a:t>Appreciate the relationship and difference between data protection by design and privacy by design.</a:t>
            </a:r>
          </a:p>
          <a:p>
            <a:r>
              <a:rPr lang="en-US" dirty="0"/>
              <a:t>Account for privacy controls in IT systems.</a:t>
            </a:r>
          </a:p>
          <a:p>
            <a:endParaRPr lang="en-US" dirty="0"/>
          </a:p>
        </p:txBody>
      </p:sp>
      <p:sp>
        <p:nvSpPr>
          <p:cNvPr id="15" name="Text Placeholder 14"/>
          <p:cNvSpPr>
            <a:spLocks noGrp="1"/>
          </p:cNvSpPr>
          <p:nvPr>
            <p:ph type="body" sz="quarter" idx="27"/>
          </p:nvPr>
        </p:nvSpPr>
        <p:spPr/>
        <p:txBody>
          <a:bodyPr/>
          <a:lstStyle/>
          <a:p>
            <a:r>
              <a:rPr lang="en-US" dirty="0"/>
              <a:t>CISO</a:t>
            </a:r>
          </a:p>
          <a:p>
            <a:r>
              <a:rPr lang="en-US" dirty="0"/>
              <a:t>Security Architect</a:t>
            </a:r>
          </a:p>
          <a:p>
            <a:r>
              <a:rPr lang="en-US" dirty="0"/>
              <a:t>CIO</a:t>
            </a:r>
          </a:p>
          <a:p>
            <a:r>
              <a:rPr lang="en-US" dirty="0"/>
              <a:t>IT Managers</a:t>
            </a:r>
          </a:p>
          <a:p>
            <a:r>
              <a:rPr lang="en-US" dirty="0"/>
              <a:t>IT Directors</a:t>
            </a:r>
          </a:p>
          <a:p>
            <a:r>
              <a:rPr lang="en-US" dirty="0"/>
              <a:t>Systems Architects</a:t>
            </a:r>
          </a:p>
          <a:p>
            <a:r>
              <a:rPr lang="en-US" dirty="0"/>
              <a:t>Other IT personnel involved in systems design</a:t>
            </a:r>
          </a:p>
        </p:txBody>
      </p:sp>
      <p:sp>
        <p:nvSpPr>
          <p:cNvPr id="16" name="Text Placeholder 15"/>
          <p:cNvSpPr>
            <a:spLocks noGrp="1"/>
          </p:cNvSpPr>
          <p:nvPr>
            <p:ph type="body" sz="quarter" idx="28"/>
          </p:nvPr>
        </p:nvSpPr>
        <p:spPr/>
        <p:txBody>
          <a:bodyPr/>
          <a:lstStyle/>
          <a:p>
            <a:r>
              <a:rPr lang="en-US" dirty="0"/>
              <a:t>Implement data protection by design for new and existing IT systems</a:t>
            </a:r>
          </a:p>
        </p:txBody>
      </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490990"/>
            <a:ext cx="9144000" cy="88603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itle 6"/>
          <p:cNvSpPr>
            <a:spLocks noGrp="1"/>
          </p:cNvSpPr>
          <p:nvPr>
            <p:ph type="title"/>
          </p:nvPr>
        </p:nvSpPr>
        <p:spPr/>
        <p:txBody>
          <a:bodyPr/>
          <a:lstStyle/>
          <a:p>
            <a:r>
              <a:rPr lang="en-US" dirty="0"/>
              <a:t>Understanding privacy</a:t>
            </a:r>
            <a:endParaRPr lang="en-CA" dirty="0"/>
          </a:p>
        </p:txBody>
      </p:sp>
      <p:sp>
        <p:nvSpPr>
          <p:cNvPr id="8" name="TextBox 7"/>
          <p:cNvSpPr txBox="1"/>
          <p:nvPr/>
        </p:nvSpPr>
        <p:spPr>
          <a:xfrm>
            <a:off x="257173" y="1152852"/>
            <a:ext cx="8620125" cy="1200329"/>
          </a:xfrm>
          <a:prstGeom prst="rect">
            <a:avLst/>
          </a:prstGeom>
        </p:spPr>
        <p:txBody>
          <a:bodyPr wrap="square" rtlCol="0">
            <a:spAutoFit/>
          </a:bodyPr>
          <a:lstStyle/>
          <a:p>
            <a:pPr>
              <a:spcAft>
                <a:spcPts val="600"/>
              </a:spcAft>
            </a:pPr>
            <a:r>
              <a:rPr lang="en-US" sz="1200" dirty="0"/>
              <a:t>A common assumption is that security and privacy are one and the same. However, this is not the case. </a:t>
            </a:r>
          </a:p>
          <a:p>
            <a:pPr>
              <a:spcAft>
                <a:spcPts val="600"/>
              </a:spcAft>
            </a:pPr>
            <a:r>
              <a:rPr lang="en-US" sz="1200" b="1" dirty="0"/>
              <a:t>Security’s </a:t>
            </a:r>
            <a:r>
              <a:rPr lang="en-US" sz="1200" dirty="0"/>
              <a:t>role is to protect and secure assets and confidential data; personal information, especially, is a key concern here. The consequences of a personal data breach can be severe and include the loss of customer trust and potential regulatory consequences. As a result, we tend to emphasize data security to ensure such data won’t be lost or stolen.</a:t>
            </a:r>
          </a:p>
          <a:p>
            <a:pPr algn="ctr"/>
            <a:r>
              <a:rPr lang="en-US" sz="1400" dirty="0"/>
              <a:t>But this is not the same as data privacy.</a:t>
            </a:r>
          </a:p>
        </p:txBody>
      </p:sp>
      <p:grpSp>
        <p:nvGrpSpPr>
          <p:cNvPr id="2" name="Group 1"/>
          <p:cNvGrpSpPr/>
          <p:nvPr/>
        </p:nvGrpSpPr>
        <p:grpSpPr>
          <a:xfrm>
            <a:off x="2148296" y="3504739"/>
            <a:ext cx="4847408" cy="2940383"/>
            <a:chOff x="837406" y="1163638"/>
            <a:chExt cx="7469188" cy="4530725"/>
          </a:xfrm>
        </p:grpSpPr>
        <p:sp>
          <p:nvSpPr>
            <p:cNvPr id="18" name="Freeform 17"/>
            <p:cNvSpPr>
              <a:spLocks/>
            </p:cNvSpPr>
            <p:nvPr/>
          </p:nvSpPr>
          <p:spPr bwMode="gray">
            <a:xfrm>
              <a:off x="837406" y="2528888"/>
              <a:ext cx="7469188" cy="1800225"/>
            </a:xfrm>
            <a:custGeom>
              <a:avLst/>
              <a:gdLst>
                <a:gd name="T0" fmla="*/ 2147483646 w 5636"/>
                <a:gd name="T1" fmla="*/ 2147483646 h 1358"/>
                <a:gd name="T2" fmla="*/ 2147483646 w 5636"/>
                <a:gd name="T3" fmla="*/ 0 h 1358"/>
                <a:gd name="T4" fmla="*/ 2147483646 w 5636"/>
                <a:gd name="T5" fmla="*/ 2147483646 h 1358"/>
                <a:gd name="T6" fmla="*/ 2147483646 w 5636"/>
                <a:gd name="T7" fmla="*/ 2147483646 h 1358"/>
                <a:gd name="T8" fmla="*/ 2147483646 w 5636"/>
                <a:gd name="T9" fmla="*/ 2147483646 h 1358"/>
                <a:gd name="T10" fmla="*/ 2147483646 w 5636"/>
                <a:gd name="T11" fmla="*/ 2147483646 h 1358"/>
                <a:gd name="T12" fmla="*/ 2147483646 w 5636"/>
                <a:gd name="T13" fmla="*/ 0 h 1358"/>
                <a:gd name="T14" fmla="*/ 0 w 5636"/>
                <a:gd name="T15" fmla="*/ 2147483646 h 1358"/>
                <a:gd name="T16" fmla="*/ 2147483646 w 5636"/>
                <a:gd name="T17" fmla="*/ 2147483646 h 1358"/>
                <a:gd name="T18" fmla="*/ 2147483646 w 5636"/>
                <a:gd name="T19" fmla="*/ 2147483646 h 1358"/>
                <a:gd name="T20" fmla="*/ 2147483646 w 5636"/>
                <a:gd name="T21" fmla="*/ 2147483646 h 1358"/>
                <a:gd name="T22" fmla="*/ 2147483646 w 5636"/>
                <a:gd name="T23" fmla="*/ 2147483646 h 1358"/>
                <a:gd name="T24" fmla="*/ 2147483646 w 5636"/>
                <a:gd name="T25" fmla="*/ 2147483646 h 1358"/>
                <a:gd name="T26" fmla="*/ 2147483646 w 5636"/>
                <a:gd name="T27" fmla="*/ 2147483646 h 1358"/>
                <a:gd name="T28" fmla="*/ 2147483646 w 5636"/>
                <a:gd name="T29" fmla="*/ 2147483646 h 135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636"/>
                <a:gd name="T46" fmla="*/ 0 h 1358"/>
                <a:gd name="T47" fmla="*/ 5636 w 5636"/>
                <a:gd name="T48" fmla="*/ 1358 h 135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636" h="1358">
                  <a:moveTo>
                    <a:pt x="5636" y="680"/>
                  </a:moveTo>
                  <a:lnTo>
                    <a:pt x="4727" y="0"/>
                  </a:lnTo>
                  <a:lnTo>
                    <a:pt x="4727" y="352"/>
                  </a:lnTo>
                  <a:lnTo>
                    <a:pt x="3999" y="352"/>
                  </a:lnTo>
                  <a:lnTo>
                    <a:pt x="1637" y="352"/>
                  </a:lnTo>
                  <a:lnTo>
                    <a:pt x="909" y="352"/>
                  </a:lnTo>
                  <a:lnTo>
                    <a:pt x="909" y="0"/>
                  </a:lnTo>
                  <a:lnTo>
                    <a:pt x="0" y="680"/>
                  </a:lnTo>
                  <a:lnTo>
                    <a:pt x="909" y="1358"/>
                  </a:lnTo>
                  <a:lnTo>
                    <a:pt x="909" y="1006"/>
                  </a:lnTo>
                  <a:lnTo>
                    <a:pt x="1637" y="1006"/>
                  </a:lnTo>
                  <a:lnTo>
                    <a:pt x="3999" y="1006"/>
                  </a:lnTo>
                  <a:lnTo>
                    <a:pt x="4727" y="1006"/>
                  </a:lnTo>
                  <a:lnTo>
                    <a:pt x="4727" y="1358"/>
                  </a:lnTo>
                  <a:lnTo>
                    <a:pt x="5636" y="680"/>
                  </a:lnTo>
                  <a:close/>
                </a:path>
              </a:pathLst>
            </a:custGeom>
            <a:solidFill>
              <a:schemeClr val="accent2"/>
            </a:solidFill>
            <a:ln w="19050">
              <a:solidFill>
                <a:srgbClr val="FFFFFF"/>
              </a:solidFill>
              <a:round/>
              <a:headEnd/>
              <a:tailEnd/>
            </a:ln>
          </p:spPr>
          <p:txBody>
            <a:bodyPr wrap="none" anchor="ctr"/>
            <a:lstStyle>
              <a:defPPr>
                <a:defRPr lang="en-US"/>
              </a:defPPr>
              <a:lvl1pPr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CA" sz="16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a:endParaRPr>
            </a:p>
          </p:txBody>
        </p:sp>
        <p:sp>
          <p:nvSpPr>
            <p:cNvPr id="19" name="Freeform 18"/>
            <p:cNvSpPr>
              <a:spLocks/>
            </p:cNvSpPr>
            <p:nvPr/>
          </p:nvSpPr>
          <p:spPr bwMode="gray">
            <a:xfrm>
              <a:off x="2523331" y="1163638"/>
              <a:ext cx="4097338" cy="4530725"/>
            </a:xfrm>
            <a:custGeom>
              <a:avLst/>
              <a:gdLst>
                <a:gd name="T0" fmla="*/ 2147483646 w 3090"/>
                <a:gd name="T1" fmla="*/ 0 h 3418"/>
                <a:gd name="T2" fmla="*/ 0 w 3090"/>
                <a:gd name="T3" fmla="*/ 2147483646 h 3418"/>
                <a:gd name="T4" fmla="*/ 2147483646 w 3090"/>
                <a:gd name="T5" fmla="*/ 2147483646 h 3418"/>
                <a:gd name="T6" fmla="*/ 2147483646 w 3090"/>
                <a:gd name="T7" fmla="*/ 2147483646 h 3418"/>
                <a:gd name="T8" fmla="*/ 2147483646 w 3090"/>
                <a:gd name="T9" fmla="*/ 2147483646 h 3418"/>
                <a:gd name="T10" fmla="*/ 2147483646 w 3090"/>
                <a:gd name="T11" fmla="*/ 2147483646 h 3418"/>
                <a:gd name="T12" fmla="*/ 2147483646 w 3090"/>
                <a:gd name="T13" fmla="*/ 2147483646 h 3418"/>
                <a:gd name="T14" fmla="*/ 0 w 3090"/>
                <a:gd name="T15" fmla="*/ 2147483646 h 3418"/>
                <a:gd name="T16" fmla="*/ 2147483646 w 3090"/>
                <a:gd name="T17" fmla="*/ 2147483646 h 3418"/>
                <a:gd name="T18" fmla="*/ 2147483646 w 3090"/>
                <a:gd name="T19" fmla="*/ 2147483646 h 3418"/>
                <a:gd name="T20" fmla="*/ 2147483646 w 3090"/>
                <a:gd name="T21" fmla="*/ 0 h 34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90"/>
                <a:gd name="T34" fmla="*/ 0 h 3418"/>
                <a:gd name="T35" fmla="*/ 3090 w 3090"/>
                <a:gd name="T36" fmla="*/ 3418 h 34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90" h="3418">
                  <a:moveTo>
                    <a:pt x="1382" y="0"/>
                  </a:moveTo>
                  <a:lnTo>
                    <a:pt x="0" y="1382"/>
                  </a:lnTo>
                  <a:lnTo>
                    <a:pt x="900" y="1382"/>
                  </a:lnTo>
                  <a:lnTo>
                    <a:pt x="1382" y="902"/>
                  </a:lnTo>
                  <a:lnTo>
                    <a:pt x="2190" y="1710"/>
                  </a:lnTo>
                  <a:lnTo>
                    <a:pt x="1382" y="2518"/>
                  </a:lnTo>
                  <a:lnTo>
                    <a:pt x="900" y="2036"/>
                  </a:lnTo>
                  <a:lnTo>
                    <a:pt x="0" y="2036"/>
                  </a:lnTo>
                  <a:lnTo>
                    <a:pt x="1382" y="3418"/>
                  </a:lnTo>
                  <a:lnTo>
                    <a:pt x="3090" y="1710"/>
                  </a:lnTo>
                  <a:lnTo>
                    <a:pt x="1382" y="0"/>
                  </a:lnTo>
                  <a:close/>
                </a:path>
              </a:pathLst>
            </a:custGeom>
            <a:solidFill>
              <a:schemeClr val="accent3">
                <a:lumMod val="50000"/>
                <a:alpha val="70195"/>
              </a:schemeClr>
            </a:solidFill>
            <a:ln w="19050">
              <a:solidFill>
                <a:srgbClr val="FFFFFF"/>
              </a:solidFill>
              <a:round/>
              <a:headEnd/>
              <a:tailEnd/>
            </a:ln>
          </p:spPr>
          <p:txBody>
            <a:bodyPr wrap="none" anchor="ctr"/>
            <a:lstStyle>
              <a:defPPr>
                <a:defRPr lang="en-US"/>
              </a:defPPr>
              <a:lvl1pPr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CA" sz="16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a:endParaRPr>
            </a:p>
          </p:txBody>
        </p:sp>
        <p:sp>
          <p:nvSpPr>
            <p:cNvPr id="20" name="Text Box 15"/>
            <p:cNvSpPr txBox="1">
              <a:spLocks noChangeArrowheads="1"/>
            </p:cNvSpPr>
            <p:nvPr/>
          </p:nvSpPr>
          <p:spPr bwMode="gray">
            <a:xfrm>
              <a:off x="1880394" y="3179383"/>
              <a:ext cx="2697162" cy="488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defPPr>
                <a:defRPr lang="en-US"/>
              </a:defPPr>
              <a:lvl1pPr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9p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FFFFFF"/>
                  </a:solidFill>
                  <a:effectLst/>
                  <a:uLnTx/>
                  <a:uFillTx/>
                  <a:latin typeface="Arial" panose="020B0604020202020204" pitchFamily="34" charset="0"/>
                  <a:ea typeface="MS PGothic" panose="020B0600070205080204" pitchFamily="34" charset="-128"/>
                  <a:cs typeface="Arial"/>
                </a:rPr>
                <a:t>Privacy</a:t>
              </a:r>
            </a:p>
          </p:txBody>
        </p:sp>
        <p:sp>
          <p:nvSpPr>
            <p:cNvPr id="21" name="Rectangle 20"/>
            <p:cNvSpPr>
              <a:spLocks noChangeArrowheads="1"/>
            </p:cNvSpPr>
            <p:nvPr/>
          </p:nvSpPr>
          <p:spPr bwMode="gray">
            <a:xfrm rot="2645804">
              <a:off x="4199730" y="2338300"/>
              <a:ext cx="1865312" cy="466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FFFFFF"/>
                  </a:solidFill>
                  <a:effectLst/>
                  <a:uLnTx/>
                  <a:uFillTx/>
                  <a:latin typeface="Arial" panose="020B0604020202020204" pitchFamily="34" charset="0"/>
                  <a:ea typeface="MS PGothic" panose="020B0600070205080204" pitchFamily="34" charset="-128"/>
                  <a:cs typeface="Arial"/>
                </a:rPr>
                <a:t>Security</a:t>
              </a:r>
            </a:p>
          </p:txBody>
        </p:sp>
      </p:grpSp>
      <p:sp>
        <p:nvSpPr>
          <p:cNvPr id="3" name="Rectangle 2"/>
          <p:cNvSpPr/>
          <p:nvPr/>
        </p:nvSpPr>
        <p:spPr>
          <a:xfrm>
            <a:off x="257172" y="2586612"/>
            <a:ext cx="8620125" cy="646331"/>
          </a:xfrm>
          <a:prstGeom prst="rect">
            <a:avLst/>
          </a:prstGeom>
        </p:spPr>
        <p:txBody>
          <a:bodyPr wrap="square">
            <a:spAutoFit/>
          </a:bodyPr>
          <a:lstStyle/>
          <a:p>
            <a:pPr algn="ctr"/>
            <a:r>
              <a:rPr lang="en-US" sz="1200" dirty="0">
                <a:solidFill>
                  <a:schemeClr val="bg2"/>
                </a:solidFill>
              </a:rPr>
              <a:t>Privacy must be thought of as a separate function from security. While there will always be ties between the two, privacy starts and ends with the focus on personal data, and it includes understanding why personal data is collected, what the lawful uses of it are, how long it can be retained, and who has access to it.</a:t>
            </a:r>
          </a:p>
        </p:txBody>
      </p:sp>
    </p:spTree>
    <p:extLst>
      <p:ext uri="{BB962C8B-B14F-4D97-AF65-F5344CB8AC3E}">
        <p14:creationId xmlns:p14="http://schemas.microsoft.com/office/powerpoint/2010/main" val="429477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Privacy is about all personal data</a:t>
            </a:r>
            <a:endParaRPr lang="en-CA" dirty="0"/>
          </a:p>
        </p:txBody>
      </p:sp>
      <p:sp>
        <p:nvSpPr>
          <p:cNvPr id="3" name="Rectangle 2"/>
          <p:cNvSpPr/>
          <p:nvPr/>
        </p:nvSpPr>
        <p:spPr>
          <a:xfrm>
            <a:off x="6115559" y="3361515"/>
            <a:ext cx="2753114" cy="360000"/>
          </a:xfrm>
          <a:prstGeom prst="rect">
            <a:avLst/>
          </a:prstGeom>
          <a:solidFill>
            <a:srgbClr val="7E909E"/>
          </a:solidFill>
          <a:ln>
            <a:noFill/>
          </a:ln>
          <a:effectLst/>
        </p:spPr>
        <p:style>
          <a:lnRef idx="1">
            <a:schemeClr val="accent1"/>
          </a:lnRef>
          <a:fillRef idx="3">
            <a:schemeClr val="accent1"/>
          </a:fillRef>
          <a:effectRef idx="2">
            <a:schemeClr val="accent1"/>
          </a:effectRef>
          <a:fontRef idx="minor">
            <a:schemeClr val="lt1"/>
          </a:fontRef>
        </p:style>
        <p:txBody>
          <a:bodyPr lIns="14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dirty="0">
                <a:solidFill>
                  <a:srgbClr val="FFFFFF"/>
                </a:solidFill>
                <a:latin typeface="Arial" panose="020B0604020202020204" pitchFamily="34" charset="0"/>
                <a:ea typeface="Roboto" panose="02000000000000000000" pitchFamily="2" charset="0"/>
              </a:rPr>
              <a:t>Biometrics data: Retina scans, voice signatures, or facial geometry</a:t>
            </a:r>
          </a:p>
        </p:txBody>
      </p:sp>
      <p:sp>
        <p:nvSpPr>
          <p:cNvPr id="4" name="Rectangle 3"/>
          <p:cNvSpPr/>
          <p:nvPr/>
        </p:nvSpPr>
        <p:spPr>
          <a:xfrm>
            <a:off x="6125934" y="3764206"/>
            <a:ext cx="2753289" cy="359804"/>
          </a:xfrm>
          <a:prstGeom prst="rect">
            <a:avLst/>
          </a:prstGeom>
          <a:solidFill>
            <a:srgbClr val="7E909E"/>
          </a:solidFill>
          <a:ln>
            <a:noFill/>
          </a:ln>
          <a:effectLst/>
        </p:spPr>
        <p:style>
          <a:lnRef idx="1">
            <a:schemeClr val="accent1"/>
          </a:lnRef>
          <a:fillRef idx="3">
            <a:schemeClr val="accent1"/>
          </a:fillRef>
          <a:effectRef idx="2">
            <a:schemeClr val="accent1"/>
          </a:effectRef>
          <a:fontRef idx="minor">
            <a:schemeClr val="lt1"/>
          </a:fontRef>
        </p:style>
        <p:txBody>
          <a:bodyPr lIns="14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dirty="0">
                <a:solidFill>
                  <a:srgbClr val="FFFFFF"/>
                </a:solidFill>
                <a:latin typeface="Arial" panose="020B0604020202020204" pitchFamily="34" charset="0"/>
                <a:ea typeface="Roboto" panose="02000000000000000000" pitchFamily="2" charset="0"/>
              </a:rPr>
              <a:t>Health information: </a:t>
            </a:r>
            <a:r>
              <a:rPr lang="en-US" sz="1000" dirty="0">
                <a:solidFill>
                  <a:schemeClr val="bg1"/>
                </a:solidFill>
                <a:latin typeface="Arial" panose="020B0604020202020204" pitchFamily="34" charset="0"/>
                <a:ea typeface="Roboto" panose="02000000000000000000" pitchFamily="2" charset="0"/>
              </a:rPr>
              <a:t>Patient identification number or health records</a:t>
            </a:r>
            <a:endParaRPr lang="en-US" sz="1000" dirty="0">
              <a:solidFill>
                <a:srgbClr val="FFFFFF"/>
              </a:solidFill>
              <a:latin typeface="Arial" panose="020B0604020202020204" pitchFamily="34" charset="0"/>
              <a:ea typeface="Roboto" panose="02000000000000000000" pitchFamily="2" charset="0"/>
            </a:endParaRPr>
          </a:p>
        </p:txBody>
      </p:sp>
      <p:sp>
        <p:nvSpPr>
          <p:cNvPr id="5" name="Rectangle 4"/>
          <p:cNvSpPr/>
          <p:nvPr/>
        </p:nvSpPr>
        <p:spPr>
          <a:xfrm>
            <a:off x="6112033" y="5817933"/>
            <a:ext cx="2754000" cy="360000"/>
          </a:xfrm>
          <a:prstGeom prst="rect">
            <a:avLst/>
          </a:prstGeom>
          <a:solidFill>
            <a:srgbClr val="7E909E"/>
          </a:solidFill>
          <a:ln>
            <a:noFill/>
          </a:ln>
          <a:effectLst/>
        </p:spPr>
        <p:style>
          <a:lnRef idx="1">
            <a:schemeClr val="accent1"/>
          </a:lnRef>
          <a:fillRef idx="3">
            <a:schemeClr val="accent1"/>
          </a:fillRef>
          <a:effectRef idx="2">
            <a:schemeClr val="accent1"/>
          </a:effectRef>
          <a:fontRef idx="minor">
            <a:schemeClr val="lt1"/>
          </a:fontRef>
        </p:style>
        <p:txBody>
          <a:bodyPr lIns="14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dirty="0">
                <a:solidFill>
                  <a:schemeClr val="bg1"/>
                </a:solidFill>
                <a:latin typeface="Arial" panose="020B0604020202020204" pitchFamily="34" charset="0"/>
                <a:ea typeface="Roboto" panose="02000000000000000000" pitchFamily="2" charset="0"/>
              </a:rPr>
              <a:t>Ethnic origin</a:t>
            </a:r>
          </a:p>
        </p:txBody>
      </p:sp>
      <p:sp>
        <p:nvSpPr>
          <p:cNvPr id="6" name="Rectangle 5"/>
          <p:cNvSpPr/>
          <p:nvPr/>
        </p:nvSpPr>
        <p:spPr>
          <a:xfrm>
            <a:off x="6125933" y="4175327"/>
            <a:ext cx="2753290" cy="360000"/>
          </a:xfrm>
          <a:prstGeom prst="rect">
            <a:avLst/>
          </a:prstGeom>
          <a:solidFill>
            <a:srgbClr val="7E909E"/>
          </a:solidFill>
          <a:ln>
            <a:noFill/>
          </a:ln>
          <a:effectLst/>
        </p:spPr>
        <p:style>
          <a:lnRef idx="1">
            <a:schemeClr val="accent1"/>
          </a:lnRef>
          <a:fillRef idx="3">
            <a:schemeClr val="accent1"/>
          </a:fillRef>
          <a:effectRef idx="2">
            <a:schemeClr val="accent1"/>
          </a:effectRef>
          <a:fontRef idx="minor">
            <a:schemeClr val="lt1"/>
          </a:fontRef>
        </p:style>
        <p:txBody>
          <a:bodyPr lIns="14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dirty="0">
                <a:solidFill>
                  <a:schemeClr val="bg1"/>
                </a:solidFill>
                <a:latin typeface="Arial" panose="020B0604020202020204" pitchFamily="34" charset="0"/>
                <a:ea typeface="Roboto" panose="02000000000000000000" pitchFamily="2" charset="0"/>
              </a:rPr>
              <a:t>Political opinions</a:t>
            </a:r>
          </a:p>
        </p:txBody>
      </p:sp>
      <p:sp>
        <p:nvSpPr>
          <p:cNvPr id="7" name="Rectangle 6"/>
          <p:cNvSpPr/>
          <p:nvPr/>
        </p:nvSpPr>
        <p:spPr>
          <a:xfrm>
            <a:off x="6125759" y="5404321"/>
            <a:ext cx="2753289" cy="360000"/>
          </a:xfrm>
          <a:prstGeom prst="rect">
            <a:avLst/>
          </a:prstGeom>
          <a:solidFill>
            <a:srgbClr val="7E909E"/>
          </a:solidFill>
          <a:ln>
            <a:noFill/>
          </a:ln>
          <a:effectLst/>
        </p:spPr>
        <p:style>
          <a:lnRef idx="1">
            <a:schemeClr val="accent1"/>
          </a:lnRef>
          <a:fillRef idx="3">
            <a:schemeClr val="accent1"/>
          </a:fillRef>
          <a:effectRef idx="2">
            <a:schemeClr val="accent1"/>
          </a:effectRef>
          <a:fontRef idx="minor">
            <a:schemeClr val="lt1"/>
          </a:fontRef>
        </p:style>
        <p:txBody>
          <a:bodyPr lIns="14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dirty="0">
                <a:solidFill>
                  <a:schemeClr val="bg1"/>
                </a:solidFill>
                <a:latin typeface="Arial" panose="020B0604020202020204" pitchFamily="34" charset="0"/>
                <a:ea typeface="Roboto" panose="02000000000000000000" pitchFamily="2" charset="0"/>
              </a:rPr>
              <a:t>Religious or philosophical beliefs</a:t>
            </a:r>
          </a:p>
        </p:txBody>
      </p:sp>
      <p:sp>
        <p:nvSpPr>
          <p:cNvPr id="8" name="Rectangle 7"/>
          <p:cNvSpPr/>
          <p:nvPr/>
        </p:nvSpPr>
        <p:spPr>
          <a:xfrm>
            <a:off x="6112033" y="4591123"/>
            <a:ext cx="2753290" cy="360000"/>
          </a:xfrm>
          <a:prstGeom prst="rect">
            <a:avLst/>
          </a:prstGeom>
          <a:solidFill>
            <a:srgbClr val="7E909E"/>
          </a:solidFill>
          <a:ln>
            <a:noFill/>
          </a:ln>
          <a:effectLst/>
        </p:spPr>
        <p:style>
          <a:lnRef idx="1">
            <a:schemeClr val="accent1"/>
          </a:lnRef>
          <a:fillRef idx="3">
            <a:schemeClr val="accent1"/>
          </a:fillRef>
          <a:effectRef idx="2">
            <a:schemeClr val="accent1"/>
          </a:effectRef>
          <a:fontRef idx="minor">
            <a:schemeClr val="lt1"/>
          </a:fontRef>
        </p:style>
        <p:txBody>
          <a:bodyPr lIns="14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dirty="0">
                <a:solidFill>
                  <a:schemeClr val="bg1"/>
                </a:solidFill>
                <a:latin typeface="Arial" panose="020B0604020202020204" pitchFamily="34" charset="0"/>
                <a:ea typeface="Roboto" panose="02000000000000000000" pitchFamily="2" charset="0"/>
              </a:rPr>
              <a:t>Trade union membership</a:t>
            </a:r>
          </a:p>
        </p:txBody>
      </p:sp>
      <p:sp>
        <p:nvSpPr>
          <p:cNvPr id="9" name="Rectangle 8"/>
          <p:cNvSpPr/>
          <p:nvPr/>
        </p:nvSpPr>
        <p:spPr>
          <a:xfrm>
            <a:off x="6125933" y="4995384"/>
            <a:ext cx="2753115" cy="360000"/>
          </a:xfrm>
          <a:prstGeom prst="rect">
            <a:avLst/>
          </a:prstGeom>
          <a:solidFill>
            <a:srgbClr val="7E909E"/>
          </a:solidFill>
          <a:ln>
            <a:noFill/>
          </a:ln>
          <a:effectLst/>
        </p:spPr>
        <p:style>
          <a:lnRef idx="1">
            <a:schemeClr val="accent1"/>
          </a:lnRef>
          <a:fillRef idx="3">
            <a:schemeClr val="accent1"/>
          </a:fillRef>
          <a:effectRef idx="2">
            <a:schemeClr val="accent1"/>
          </a:effectRef>
          <a:fontRef idx="minor">
            <a:schemeClr val="lt1"/>
          </a:fontRef>
        </p:style>
        <p:txBody>
          <a:bodyPr lIns="14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dirty="0">
                <a:solidFill>
                  <a:schemeClr val="bg1"/>
                </a:solidFill>
                <a:latin typeface="Arial" panose="020B0604020202020204" pitchFamily="34" charset="0"/>
                <a:ea typeface="Roboto" panose="02000000000000000000" pitchFamily="2" charset="0"/>
              </a:rPr>
              <a:t>Sexual</a:t>
            </a:r>
            <a:r>
              <a:rPr lang="en-US" sz="1000" dirty="0">
                <a:solidFill>
                  <a:schemeClr val="accent1"/>
                </a:solidFill>
                <a:latin typeface="Arial" panose="020B0604020202020204" pitchFamily="34" charset="0"/>
                <a:ea typeface="Roboto" panose="02000000000000000000" pitchFamily="2" charset="0"/>
              </a:rPr>
              <a:t> </a:t>
            </a:r>
            <a:r>
              <a:rPr lang="en-US" sz="1000" dirty="0">
                <a:solidFill>
                  <a:schemeClr val="bg1"/>
                </a:solidFill>
                <a:latin typeface="Arial" panose="020B0604020202020204" pitchFamily="34" charset="0"/>
                <a:ea typeface="Roboto" panose="02000000000000000000" pitchFamily="2" charset="0"/>
              </a:rPr>
              <a:t>orientation</a:t>
            </a:r>
            <a:r>
              <a:rPr lang="en-US" sz="1000" dirty="0">
                <a:solidFill>
                  <a:schemeClr val="accent1"/>
                </a:solidFill>
                <a:latin typeface="Arial" panose="020B0604020202020204" pitchFamily="34" charset="0"/>
                <a:ea typeface="Roboto" panose="02000000000000000000" pitchFamily="2" charset="0"/>
              </a:rPr>
              <a:t> </a:t>
            </a:r>
          </a:p>
        </p:txBody>
      </p:sp>
      <p:sp>
        <p:nvSpPr>
          <p:cNvPr id="10" name="Rectangle 9"/>
          <p:cNvSpPr/>
          <p:nvPr/>
        </p:nvSpPr>
        <p:spPr>
          <a:xfrm>
            <a:off x="371432" y="3354829"/>
            <a:ext cx="2754000" cy="3600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lIns="14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dirty="0">
                <a:solidFill>
                  <a:schemeClr val="accent1"/>
                </a:solidFill>
                <a:latin typeface="Arial" panose="020B0604020202020204" pitchFamily="34" charset="0"/>
                <a:ea typeface="Roboto" panose="02000000000000000000" pitchFamily="2" charset="0"/>
              </a:rPr>
              <a:t>Full</a:t>
            </a:r>
            <a:r>
              <a:rPr lang="en-US" sz="1000" b="1" dirty="0">
                <a:solidFill>
                  <a:srgbClr val="FFFFFF"/>
                </a:solidFill>
                <a:latin typeface="Arial" panose="020B0604020202020204" pitchFamily="34" charset="0"/>
                <a:ea typeface="Roboto" panose="02000000000000000000" pitchFamily="2" charset="0"/>
              </a:rPr>
              <a:t> </a:t>
            </a:r>
            <a:r>
              <a:rPr lang="en-US" sz="1000" dirty="0">
                <a:solidFill>
                  <a:schemeClr val="accent1"/>
                </a:solidFill>
                <a:latin typeface="Arial" panose="020B0604020202020204" pitchFamily="34" charset="0"/>
                <a:ea typeface="Roboto" panose="02000000000000000000" pitchFamily="2" charset="0"/>
              </a:rPr>
              <a:t>name (if not common)</a:t>
            </a:r>
          </a:p>
        </p:txBody>
      </p:sp>
      <p:sp>
        <p:nvSpPr>
          <p:cNvPr id="11" name="Rectangle 10"/>
          <p:cNvSpPr/>
          <p:nvPr/>
        </p:nvSpPr>
        <p:spPr>
          <a:xfrm>
            <a:off x="358703" y="3768609"/>
            <a:ext cx="2754000" cy="3600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lIns="14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dirty="0">
                <a:solidFill>
                  <a:schemeClr val="accent1"/>
                </a:solidFill>
                <a:latin typeface="Arial" panose="020B0604020202020204" pitchFamily="34" charset="0"/>
                <a:ea typeface="Roboto" panose="02000000000000000000" pitchFamily="2" charset="0"/>
              </a:rPr>
              <a:t>Home</a:t>
            </a:r>
            <a:r>
              <a:rPr lang="en-US" sz="1000" b="1" dirty="0">
                <a:solidFill>
                  <a:srgbClr val="FFFFFF"/>
                </a:solidFill>
                <a:latin typeface="Arial" panose="020B0604020202020204" pitchFamily="34" charset="0"/>
                <a:ea typeface="Roboto" panose="02000000000000000000" pitchFamily="2" charset="0"/>
              </a:rPr>
              <a:t> </a:t>
            </a:r>
            <a:r>
              <a:rPr lang="en-US" sz="1000" dirty="0">
                <a:solidFill>
                  <a:schemeClr val="accent1"/>
                </a:solidFill>
                <a:latin typeface="Arial" panose="020B0604020202020204" pitchFamily="34" charset="0"/>
                <a:ea typeface="Roboto" panose="02000000000000000000" pitchFamily="2" charset="0"/>
              </a:rPr>
              <a:t>address</a:t>
            </a:r>
          </a:p>
        </p:txBody>
      </p:sp>
      <p:sp>
        <p:nvSpPr>
          <p:cNvPr id="12" name="Rectangle 11"/>
          <p:cNvSpPr/>
          <p:nvPr/>
        </p:nvSpPr>
        <p:spPr>
          <a:xfrm>
            <a:off x="356104" y="5817933"/>
            <a:ext cx="2754000" cy="360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14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dirty="0">
                <a:solidFill>
                  <a:schemeClr val="accent1"/>
                </a:solidFill>
                <a:latin typeface="Arial" panose="020B0604020202020204" pitchFamily="34" charset="0"/>
                <a:ea typeface="Roboto" panose="02000000000000000000" pitchFamily="2" charset="0"/>
              </a:rPr>
              <a:t>Etc.</a:t>
            </a:r>
          </a:p>
        </p:txBody>
      </p:sp>
      <p:sp>
        <p:nvSpPr>
          <p:cNvPr id="13" name="Rectangle 12"/>
          <p:cNvSpPr/>
          <p:nvPr/>
        </p:nvSpPr>
        <p:spPr>
          <a:xfrm>
            <a:off x="358703" y="4178849"/>
            <a:ext cx="2754000" cy="3600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lIns="14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dirty="0">
                <a:solidFill>
                  <a:schemeClr val="accent1"/>
                </a:solidFill>
                <a:latin typeface="Arial" panose="020B0604020202020204" pitchFamily="34" charset="0"/>
                <a:ea typeface="Roboto" panose="02000000000000000000" pitchFamily="2" charset="0"/>
              </a:rPr>
              <a:t>Date of birth</a:t>
            </a:r>
          </a:p>
        </p:txBody>
      </p:sp>
      <p:sp>
        <p:nvSpPr>
          <p:cNvPr id="14" name="Rectangle 13"/>
          <p:cNvSpPr/>
          <p:nvPr/>
        </p:nvSpPr>
        <p:spPr>
          <a:xfrm>
            <a:off x="356278" y="5405200"/>
            <a:ext cx="2754000" cy="360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14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dirty="0">
                <a:solidFill>
                  <a:schemeClr val="accent1"/>
                </a:solidFill>
                <a:latin typeface="Arial" panose="020B0604020202020204" pitchFamily="34" charset="0"/>
                <a:ea typeface="Roboto" panose="02000000000000000000" pitchFamily="2" charset="0"/>
              </a:rPr>
              <a:t>Passport number</a:t>
            </a:r>
          </a:p>
        </p:txBody>
      </p:sp>
      <p:sp>
        <p:nvSpPr>
          <p:cNvPr id="15" name="Rectangle 14"/>
          <p:cNvSpPr/>
          <p:nvPr/>
        </p:nvSpPr>
        <p:spPr>
          <a:xfrm>
            <a:off x="356104" y="4593764"/>
            <a:ext cx="2754000" cy="360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14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dirty="0">
                <a:solidFill>
                  <a:schemeClr val="accent1"/>
                </a:solidFill>
                <a:latin typeface="Arial" panose="020B0604020202020204" pitchFamily="34" charset="0"/>
                <a:ea typeface="Roboto" panose="02000000000000000000" pitchFamily="2" charset="0"/>
              </a:rPr>
              <a:t>Social security number</a:t>
            </a:r>
          </a:p>
        </p:txBody>
      </p:sp>
      <p:sp>
        <p:nvSpPr>
          <p:cNvPr id="16" name="Rectangle 15"/>
          <p:cNvSpPr/>
          <p:nvPr/>
        </p:nvSpPr>
        <p:spPr>
          <a:xfrm>
            <a:off x="359271" y="4997144"/>
            <a:ext cx="2754000" cy="360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14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dirty="0">
                <a:solidFill>
                  <a:schemeClr val="accent1"/>
                </a:solidFill>
                <a:latin typeface="Arial" panose="020B0604020202020204" pitchFamily="34" charset="0"/>
                <a:ea typeface="Roboto" panose="02000000000000000000" pitchFamily="2" charset="0"/>
              </a:rPr>
              <a:t>Banking information</a:t>
            </a:r>
          </a:p>
        </p:txBody>
      </p:sp>
      <p:sp>
        <p:nvSpPr>
          <p:cNvPr id="17" name="Rectangle 16"/>
          <p:cNvSpPr/>
          <p:nvPr/>
        </p:nvSpPr>
        <p:spPr>
          <a:xfrm>
            <a:off x="3249266" y="3354829"/>
            <a:ext cx="2754000" cy="3600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lIns="14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dirty="0">
                <a:solidFill>
                  <a:schemeClr val="accent1"/>
                </a:solidFill>
                <a:latin typeface="Arial" panose="020B0604020202020204" pitchFamily="34" charset="0"/>
                <a:ea typeface="Roboto" panose="02000000000000000000" pitchFamily="2" charset="0"/>
              </a:rPr>
              <a:t>First, middle (if applicable), last name</a:t>
            </a:r>
          </a:p>
        </p:txBody>
      </p:sp>
      <p:sp>
        <p:nvSpPr>
          <p:cNvPr id="18" name="Rectangle 17"/>
          <p:cNvSpPr/>
          <p:nvPr/>
        </p:nvSpPr>
        <p:spPr>
          <a:xfrm>
            <a:off x="3245163" y="3776470"/>
            <a:ext cx="2754000" cy="3600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lIns="14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dirty="0">
                <a:solidFill>
                  <a:schemeClr val="accent1"/>
                </a:solidFill>
                <a:latin typeface="Arial" panose="020B0604020202020204" pitchFamily="34" charset="0"/>
                <a:ea typeface="Roboto" panose="02000000000000000000" pitchFamily="2" charset="0"/>
              </a:rPr>
              <a:t>IP address</a:t>
            </a:r>
          </a:p>
        </p:txBody>
      </p:sp>
      <p:sp>
        <p:nvSpPr>
          <p:cNvPr id="19" name="Rectangle 18"/>
          <p:cNvSpPr/>
          <p:nvPr/>
        </p:nvSpPr>
        <p:spPr>
          <a:xfrm>
            <a:off x="3242564" y="5817933"/>
            <a:ext cx="2754000" cy="360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14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dirty="0">
                <a:solidFill>
                  <a:schemeClr val="accent1"/>
                </a:solidFill>
                <a:latin typeface="Arial" panose="020B0604020202020204" pitchFamily="34" charset="0"/>
                <a:ea typeface="Roboto" panose="02000000000000000000" pitchFamily="2" charset="0"/>
              </a:rPr>
              <a:t>Etc.</a:t>
            </a:r>
          </a:p>
        </p:txBody>
      </p:sp>
      <p:sp>
        <p:nvSpPr>
          <p:cNvPr id="20" name="Rectangle 19"/>
          <p:cNvSpPr/>
          <p:nvPr/>
        </p:nvSpPr>
        <p:spPr>
          <a:xfrm>
            <a:off x="3245163" y="4185138"/>
            <a:ext cx="2754000" cy="360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14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dirty="0">
                <a:solidFill>
                  <a:schemeClr val="accent1"/>
                </a:solidFill>
                <a:latin typeface="Arial" panose="020B0604020202020204" pitchFamily="34" charset="0"/>
                <a:ea typeface="Roboto" panose="02000000000000000000" pitchFamily="2" charset="0"/>
              </a:rPr>
              <a:t>Email address or other online identifier</a:t>
            </a:r>
          </a:p>
        </p:txBody>
      </p:sp>
      <p:sp>
        <p:nvSpPr>
          <p:cNvPr id="21" name="Rectangle 20"/>
          <p:cNvSpPr/>
          <p:nvPr/>
        </p:nvSpPr>
        <p:spPr>
          <a:xfrm>
            <a:off x="3242476" y="5406773"/>
            <a:ext cx="2754000" cy="360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14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dirty="0">
                <a:solidFill>
                  <a:schemeClr val="accent1"/>
                </a:solidFill>
                <a:latin typeface="Arial" panose="020B0604020202020204" pitchFamily="34" charset="0"/>
                <a:ea typeface="Roboto" panose="02000000000000000000" pitchFamily="2" charset="0"/>
              </a:rPr>
              <a:t>Photograph</a:t>
            </a:r>
          </a:p>
        </p:txBody>
      </p:sp>
      <p:sp>
        <p:nvSpPr>
          <p:cNvPr id="22" name="Rectangle 21"/>
          <p:cNvSpPr/>
          <p:nvPr/>
        </p:nvSpPr>
        <p:spPr>
          <a:xfrm>
            <a:off x="3242564" y="4598481"/>
            <a:ext cx="2754000" cy="360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14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dirty="0">
                <a:solidFill>
                  <a:schemeClr val="accent1"/>
                </a:solidFill>
                <a:latin typeface="Arial" panose="020B0604020202020204" pitchFamily="34" charset="0"/>
                <a:ea typeface="Roboto" panose="02000000000000000000" pitchFamily="2" charset="0"/>
              </a:rPr>
              <a:t>Social media post</a:t>
            </a:r>
          </a:p>
        </p:txBody>
      </p:sp>
      <p:sp>
        <p:nvSpPr>
          <p:cNvPr id="23" name="Rectangle 22"/>
          <p:cNvSpPr/>
          <p:nvPr/>
        </p:nvSpPr>
        <p:spPr>
          <a:xfrm>
            <a:off x="3242389" y="5000289"/>
            <a:ext cx="2754000" cy="360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14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dirty="0">
                <a:solidFill>
                  <a:schemeClr val="accent1"/>
                </a:solidFill>
                <a:latin typeface="Arial" panose="020B0604020202020204" pitchFamily="34" charset="0"/>
                <a:ea typeface="Roboto" panose="02000000000000000000" pitchFamily="2" charset="0"/>
              </a:rPr>
              <a:t>Location data</a:t>
            </a:r>
          </a:p>
        </p:txBody>
      </p:sp>
      <p:sp>
        <p:nvSpPr>
          <p:cNvPr id="24" name="Rounded Rectangle 23"/>
          <p:cNvSpPr/>
          <p:nvPr/>
        </p:nvSpPr>
        <p:spPr>
          <a:xfrm>
            <a:off x="6105299" y="2161671"/>
            <a:ext cx="2772000" cy="1107740"/>
          </a:xfrm>
          <a:prstGeom prst="roundRect">
            <a:avLst>
              <a:gd name="adj" fmla="val 50000"/>
            </a:avLst>
          </a:prstGeom>
          <a:solidFill>
            <a:srgbClr val="243F54"/>
          </a:solidFill>
          <a:ln>
            <a:noFill/>
          </a:ln>
          <a:effectLst/>
        </p:spPr>
        <p:style>
          <a:lnRef idx="1">
            <a:schemeClr val="accent1"/>
          </a:lnRef>
          <a:fillRef idx="3">
            <a:schemeClr val="accent1"/>
          </a:fillRef>
          <a:effectRef idx="2">
            <a:schemeClr val="accent1"/>
          </a:effectRef>
          <a:fontRef idx="minor">
            <a:schemeClr val="lt1"/>
          </a:fontRef>
        </p:style>
        <p:txBody>
          <a:bodyPr lIns="14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200" b="1" dirty="0">
                <a:solidFill>
                  <a:srgbClr val="FFFFFF"/>
                </a:solidFill>
                <a:latin typeface="Arial" panose="020B0604020202020204" pitchFamily="34" charset="0"/>
                <a:ea typeface="Roboto" panose="02000000000000000000" pitchFamily="2" charset="0"/>
              </a:rPr>
              <a:t>Sensitive Personal Data</a:t>
            </a:r>
          </a:p>
          <a:p>
            <a:r>
              <a:rPr lang="en-US" sz="1200" dirty="0">
                <a:solidFill>
                  <a:srgbClr val="FFFFFF"/>
                </a:solidFill>
                <a:latin typeface="Arial" panose="020B0604020202020204" pitchFamily="34" charset="0"/>
                <a:ea typeface="Roboto" panose="02000000000000000000" pitchFamily="2" charset="0"/>
              </a:rPr>
              <a:t>Special categories of personal data (some regulations, like GDPR, expand their scope to include these)</a:t>
            </a:r>
          </a:p>
        </p:txBody>
      </p:sp>
      <p:sp>
        <p:nvSpPr>
          <p:cNvPr id="25" name="Rounded Rectangle 24"/>
          <p:cNvSpPr/>
          <p:nvPr/>
        </p:nvSpPr>
        <p:spPr>
          <a:xfrm>
            <a:off x="356807" y="2163240"/>
            <a:ext cx="2772000" cy="1086701"/>
          </a:xfrm>
          <a:prstGeom prst="roundRect">
            <a:avLst>
              <a:gd name="adj" fmla="val 50000"/>
            </a:avLst>
          </a:prstGeom>
          <a:solidFill>
            <a:srgbClr val="243F54"/>
          </a:solidFill>
          <a:ln>
            <a:noFill/>
          </a:ln>
          <a:effectLst/>
        </p:spPr>
        <p:style>
          <a:lnRef idx="1">
            <a:schemeClr val="accent1"/>
          </a:lnRef>
          <a:fillRef idx="3">
            <a:schemeClr val="accent1"/>
          </a:fillRef>
          <a:effectRef idx="2">
            <a:schemeClr val="accent1"/>
          </a:effectRef>
          <a:fontRef idx="minor">
            <a:schemeClr val="lt1"/>
          </a:fontRef>
        </p:style>
        <p:txBody>
          <a:bodyPr lIns="14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200" b="1" dirty="0">
                <a:solidFill>
                  <a:srgbClr val="FFFFFF"/>
                </a:solidFill>
                <a:latin typeface="Arial" panose="020B0604020202020204" pitchFamily="34" charset="0"/>
                <a:ea typeface="Roboto" panose="02000000000000000000" pitchFamily="2" charset="0"/>
              </a:rPr>
              <a:t>Traditional PII</a:t>
            </a:r>
          </a:p>
          <a:p>
            <a:r>
              <a:rPr lang="en-US" sz="1200" dirty="0">
                <a:solidFill>
                  <a:srgbClr val="FFFFFF"/>
                </a:solidFill>
                <a:latin typeface="Arial" panose="020B0604020202020204" pitchFamily="34" charset="0"/>
                <a:ea typeface="Roboto" panose="02000000000000000000" pitchFamily="2" charset="0"/>
              </a:rPr>
              <a:t>Personally Identifiable Information</a:t>
            </a:r>
          </a:p>
        </p:txBody>
      </p:sp>
      <p:sp>
        <p:nvSpPr>
          <p:cNvPr id="26" name="Rounded Rectangle 25"/>
          <p:cNvSpPr/>
          <p:nvPr/>
        </p:nvSpPr>
        <p:spPr>
          <a:xfrm>
            <a:off x="3239706" y="2161671"/>
            <a:ext cx="2772790" cy="1107740"/>
          </a:xfrm>
          <a:prstGeom prst="roundRect">
            <a:avLst>
              <a:gd name="adj" fmla="val 50000"/>
            </a:avLst>
          </a:prstGeom>
          <a:solidFill>
            <a:srgbClr val="243F54"/>
          </a:solidFill>
          <a:ln>
            <a:noFill/>
          </a:ln>
          <a:effectLst/>
        </p:spPr>
        <p:style>
          <a:lnRef idx="1">
            <a:schemeClr val="accent1"/>
          </a:lnRef>
          <a:fillRef idx="3">
            <a:schemeClr val="accent1"/>
          </a:fillRef>
          <a:effectRef idx="2">
            <a:schemeClr val="accent1"/>
          </a:effectRef>
          <a:fontRef idx="minor">
            <a:schemeClr val="lt1"/>
          </a:fontRef>
        </p:style>
        <p:txBody>
          <a:bodyPr lIns="14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200" b="1" dirty="0">
                <a:solidFill>
                  <a:srgbClr val="FFFFFF"/>
                </a:solidFill>
                <a:latin typeface="Arial" panose="020B0604020202020204" pitchFamily="34" charset="0"/>
                <a:ea typeface="Roboto" panose="02000000000000000000" pitchFamily="2" charset="0"/>
              </a:rPr>
              <a:t>Personal Data</a:t>
            </a:r>
          </a:p>
          <a:p>
            <a:r>
              <a:rPr lang="en-US" sz="1200" dirty="0"/>
              <a:t>Any information relating to an identified or identifiable person</a:t>
            </a:r>
            <a:endParaRPr lang="en-US" sz="1200" dirty="0">
              <a:solidFill>
                <a:srgbClr val="FFFFFF"/>
              </a:solidFill>
              <a:latin typeface="Arial" panose="020B0604020202020204" pitchFamily="34" charset="0"/>
              <a:ea typeface="Roboto" panose="02000000000000000000" pitchFamily="2" charset="0"/>
            </a:endParaRPr>
          </a:p>
        </p:txBody>
      </p:sp>
      <p:sp>
        <p:nvSpPr>
          <p:cNvPr id="27" name="TextBox 26"/>
          <p:cNvSpPr txBox="1"/>
          <p:nvPr/>
        </p:nvSpPr>
        <p:spPr>
          <a:xfrm>
            <a:off x="344830" y="1176605"/>
            <a:ext cx="8532469" cy="830997"/>
          </a:xfrm>
          <a:prstGeom prst="rect">
            <a:avLst/>
          </a:prstGeom>
        </p:spPr>
        <p:txBody>
          <a:bodyPr wrap="square" rtlCol="0">
            <a:spAutoFit/>
          </a:bodyPr>
          <a:lstStyle/>
          <a:p>
            <a:r>
              <a:rPr lang="en-US" sz="1200" dirty="0"/>
              <a:t>When planning for data protection by design, consider the sensitivity of the data being collected and document how that data will be processed. Efforts must also be made to create notices, obtain consent, and protect the data itself.</a:t>
            </a:r>
          </a:p>
          <a:p>
            <a:endParaRPr lang="en-US" sz="1200" dirty="0"/>
          </a:p>
          <a:p>
            <a:r>
              <a:rPr lang="en-US" sz="1200" dirty="0"/>
              <a:t>See examples of personal data in the below charts: </a:t>
            </a:r>
            <a:endParaRPr lang="en-CA" sz="1200" dirty="0"/>
          </a:p>
        </p:txBody>
      </p:sp>
    </p:spTree>
    <p:extLst>
      <p:ext uri="{BB962C8B-B14F-4D97-AF65-F5344CB8AC3E}">
        <p14:creationId xmlns:p14="http://schemas.microsoft.com/office/powerpoint/2010/main" val="3635139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protection by design is rooted in privacy</a:t>
            </a:r>
            <a:endParaRPr lang="en-CA" dirty="0"/>
          </a:p>
        </p:txBody>
      </p:sp>
      <p:sp>
        <p:nvSpPr>
          <p:cNvPr id="4" name="TextBox 3"/>
          <p:cNvSpPr txBox="1"/>
          <p:nvPr/>
        </p:nvSpPr>
        <p:spPr>
          <a:xfrm>
            <a:off x="257174" y="1133475"/>
            <a:ext cx="8620125" cy="1908215"/>
          </a:xfrm>
          <a:prstGeom prst="rect">
            <a:avLst/>
          </a:prstGeom>
        </p:spPr>
        <p:txBody>
          <a:bodyPr wrap="square" rtlCol="0">
            <a:spAutoFit/>
          </a:bodyPr>
          <a:lstStyle/>
          <a:p>
            <a:pPr>
              <a:spcAft>
                <a:spcPts val="600"/>
              </a:spcAft>
            </a:pPr>
            <a:r>
              <a:rPr lang="en-US" sz="1200" dirty="0"/>
              <a:t>The term data protection by design (DPbD) first emerged with the creation of the European Union’s General Data Protection Regulation (GDPR), and it refers to a planning effort undertaken to ensure that things like IT systems, application development, and business processes are built with data protection and privacy in mind. </a:t>
            </a:r>
          </a:p>
          <a:p>
            <a:pPr>
              <a:spcAft>
                <a:spcPts val="600"/>
              </a:spcAft>
            </a:pPr>
            <a:r>
              <a:rPr lang="en-US" sz="1200" dirty="0"/>
              <a:t>Data protection by design has its origins in the concept of privacy by design (PbD), which was originally created by Dr. Ann Cavoukin – the former Privacy Commissioner of Ontario, Canada; however, where the privacy by design framework is aspirational and idealistic, the data protection by design framework is tactical and pragmatic. </a:t>
            </a:r>
          </a:p>
          <a:p>
            <a:pPr>
              <a:spcAft>
                <a:spcPts val="600"/>
              </a:spcAft>
            </a:pPr>
            <a:r>
              <a:rPr lang="en-US" sz="1200" dirty="0"/>
              <a:t>In other words, data protection by design is focused less on the </a:t>
            </a:r>
            <a:r>
              <a:rPr lang="en-US" sz="1200" b="1" dirty="0"/>
              <a:t>what to do </a:t>
            </a:r>
            <a:r>
              <a:rPr lang="en-US" sz="1200" dirty="0"/>
              <a:t>and more on the </a:t>
            </a:r>
            <a:r>
              <a:rPr lang="en-US" sz="1200" b="1" dirty="0"/>
              <a:t>how to do it </a:t>
            </a:r>
            <a:r>
              <a:rPr lang="en-US" sz="1200" dirty="0"/>
              <a:t>(i.e. specific security considerations). But both frameworks have their place and the principles of both must be upheld to protect private data effectively.</a:t>
            </a:r>
            <a:endParaRPr lang="en-CA" sz="1200" b="1" i="1" dirty="0"/>
          </a:p>
        </p:txBody>
      </p:sp>
      <p:sp>
        <p:nvSpPr>
          <p:cNvPr id="12" name="TextBox 11"/>
          <p:cNvSpPr txBox="1"/>
          <p:nvPr/>
        </p:nvSpPr>
        <p:spPr>
          <a:xfrm>
            <a:off x="198155" y="6317673"/>
            <a:ext cx="4425798" cy="246221"/>
          </a:xfrm>
          <a:prstGeom prst="rect">
            <a:avLst/>
          </a:prstGeom>
        </p:spPr>
        <p:txBody>
          <a:bodyPr wrap="square" rtlCol="0">
            <a:spAutoFit/>
          </a:bodyPr>
          <a:lstStyle/>
          <a:p>
            <a:r>
              <a:rPr lang="en-US" sz="1000" dirty="0"/>
              <a:t>PbD Image from Information and Privacy Commissioner, Ontario, Canada</a:t>
            </a:r>
            <a:endParaRPr lang="en-CA" sz="1000" dirty="0"/>
          </a:p>
        </p:txBody>
      </p:sp>
      <p:grpSp>
        <p:nvGrpSpPr>
          <p:cNvPr id="15" name="Group 14"/>
          <p:cNvGrpSpPr/>
          <p:nvPr/>
        </p:nvGrpSpPr>
        <p:grpSpPr>
          <a:xfrm>
            <a:off x="257174" y="3305237"/>
            <a:ext cx="8620125" cy="2389909"/>
            <a:chOff x="257174" y="3532909"/>
            <a:chExt cx="8620125" cy="2389909"/>
          </a:xfrm>
        </p:grpSpPr>
        <p:sp>
          <p:nvSpPr>
            <p:cNvPr id="14" name="Rectangle 13"/>
            <p:cNvSpPr/>
            <p:nvPr/>
          </p:nvSpPr>
          <p:spPr>
            <a:xfrm>
              <a:off x="257174" y="3532909"/>
              <a:ext cx="8620125" cy="23899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13" name="Group 12"/>
            <p:cNvGrpSpPr/>
            <p:nvPr/>
          </p:nvGrpSpPr>
          <p:grpSpPr>
            <a:xfrm>
              <a:off x="346655" y="3971251"/>
              <a:ext cx="8481973" cy="1476375"/>
              <a:chOff x="437074" y="3896275"/>
              <a:chExt cx="8481973" cy="1476375"/>
            </a:xfrm>
          </p:grpSpPr>
          <p:pic>
            <p:nvPicPr>
              <p:cNvPr id="3" name="Picture 2"/>
              <p:cNvPicPr>
                <a:picLocks noChangeAspect="1"/>
              </p:cNvPicPr>
              <p:nvPr/>
            </p:nvPicPr>
            <p:blipFill>
              <a:blip r:embed="rId2"/>
              <a:stretch>
                <a:fillRect/>
              </a:stretch>
            </p:blipFill>
            <p:spPr>
              <a:xfrm>
                <a:off x="437074" y="3896275"/>
                <a:ext cx="2114550" cy="1476375"/>
              </a:xfrm>
              <a:prstGeom prst="rect">
                <a:avLst/>
              </a:prstGeom>
              <a:effectLst>
                <a:outerShdw blurRad="50800" dist="38100" dir="2700000" algn="tl" rotWithShape="0">
                  <a:prstClr val="black">
                    <a:alpha val="40000"/>
                  </a:prstClr>
                </a:outerShdw>
              </a:effectLst>
            </p:spPr>
          </p:pic>
          <p:sp>
            <p:nvSpPr>
              <p:cNvPr id="7" name="Plus 6"/>
              <p:cNvSpPr/>
              <p:nvPr/>
            </p:nvSpPr>
            <p:spPr>
              <a:xfrm>
                <a:off x="2663624" y="4416134"/>
                <a:ext cx="716973" cy="644353"/>
              </a:xfrm>
              <a:prstGeom prst="mathPlus">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Right Arrow 7"/>
              <p:cNvSpPr/>
              <p:nvPr/>
            </p:nvSpPr>
            <p:spPr>
              <a:xfrm>
                <a:off x="5763874" y="4504515"/>
                <a:ext cx="809516" cy="467592"/>
              </a:xfrm>
              <a:prstGeom prst="rightArrow">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p:blipFill>
            <p:spPr bwMode="auto">
              <a:xfrm>
                <a:off x="6706575" y="3896650"/>
                <a:ext cx="2212472" cy="1476000"/>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sp>
          <p:nvSpPr>
            <p:cNvPr id="10" name="TextBox 9"/>
            <p:cNvSpPr txBox="1"/>
            <p:nvPr/>
          </p:nvSpPr>
          <p:spPr>
            <a:xfrm rot="16200000">
              <a:off x="6274189" y="4447827"/>
              <a:ext cx="1444711" cy="523220"/>
            </a:xfrm>
            <a:prstGeom prst="rect">
              <a:avLst/>
            </a:prstGeom>
          </p:spPr>
          <p:txBody>
            <a:bodyPr wrap="square" rtlCol="0">
              <a:spAutoFit/>
            </a:bodyPr>
            <a:lstStyle/>
            <a:p>
              <a:pPr algn="ctr"/>
              <a:r>
                <a:rPr lang="en-US" sz="2800" b="1" dirty="0">
                  <a:solidFill>
                    <a:schemeClr val="bg1">
                      <a:lumMod val="75000"/>
                    </a:schemeClr>
                  </a:solidFill>
                </a:rPr>
                <a:t>DPbD</a:t>
              </a:r>
              <a:endParaRPr lang="en-CA" b="1" dirty="0">
                <a:solidFill>
                  <a:schemeClr val="bg1">
                    <a:lumMod val="75000"/>
                  </a:schemeClr>
                </a:solidFill>
              </a:endParaRPr>
            </a:p>
          </p:txBody>
        </p:sp>
      </p:grpSp>
      <p:sp>
        <p:nvSpPr>
          <p:cNvPr id="9" name="TextBox 8"/>
          <p:cNvSpPr txBox="1"/>
          <p:nvPr/>
        </p:nvSpPr>
        <p:spPr>
          <a:xfrm>
            <a:off x="642794" y="3387218"/>
            <a:ext cx="1522271" cy="276999"/>
          </a:xfrm>
          <a:prstGeom prst="rect">
            <a:avLst/>
          </a:prstGeom>
        </p:spPr>
        <p:txBody>
          <a:bodyPr wrap="square" rtlCol="0">
            <a:spAutoFit/>
          </a:bodyPr>
          <a:lstStyle/>
          <a:p>
            <a:r>
              <a:rPr lang="en-US" sz="1200" b="1" dirty="0"/>
              <a:t>Privacy by Design</a:t>
            </a:r>
            <a:endParaRPr lang="en-CA" sz="1200" b="1" dirty="0"/>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369945" y="3775364"/>
            <a:ext cx="2212290" cy="1475879"/>
          </a:xfrm>
          <a:prstGeom prst="rect">
            <a:avLst/>
          </a:prstGeom>
        </p:spPr>
      </p:pic>
      <p:sp>
        <p:nvSpPr>
          <p:cNvPr id="18" name="TextBox 17"/>
          <p:cNvSpPr txBox="1"/>
          <p:nvPr/>
        </p:nvSpPr>
        <p:spPr>
          <a:xfrm>
            <a:off x="6644800" y="3386096"/>
            <a:ext cx="2155183" cy="276999"/>
          </a:xfrm>
          <a:prstGeom prst="rect">
            <a:avLst/>
          </a:prstGeom>
        </p:spPr>
        <p:txBody>
          <a:bodyPr wrap="square" rtlCol="0">
            <a:spAutoFit/>
          </a:bodyPr>
          <a:lstStyle/>
          <a:p>
            <a:r>
              <a:rPr lang="en-US" sz="1200" b="1" dirty="0"/>
              <a:t>Data Protection by Design</a:t>
            </a:r>
            <a:endParaRPr lang="en-CA" sz="1200" b="1" dirty="0"/>
          </a:p>
        </p:txBody>
      </p:sp>
      <p:sp>
        <p:nvSpPr>
          <p:cNvPr id="19" name="TextBox 18"/>
          <p:cNvSpPr txBox="1"/>
          <p:nvPr/>
        </p:nvSpPr>
        <p:spPr>
          <a:xfrm>
            <a:off x="3166003" y="3386096"/>
            <a:ext cx="2802465" cy="276999"/>
          </a:xfrm>
          <a:prstGeom prst="rect">
            <a:avLst/>
          </a:prstGeom>
        </p:spPr>
        <p:txBody>
          <a:bodyPr wrap="square" rtlCol="0">
            <a:spAutoFit/>
          </a:bodyPr>
          <a:lstStyle/>
          <a:p>
            <a:r>
              <a:rPr lang="en-US" sz="1200" b="1" dirty="0"/>
              <a:t>General Data Protection Regulation</a:t>
            </a:r>
            <a:endParaRPr lang="en-CA" sz="1200" b="1" dirty="0"/>
          </a:p>
        </p:txBody>
      </p:sp>
    </p:spTree>
    <p:extLst>
      <p:ext uri="{BB962C8B-B14F-4D97-AF65-F5344CB8AC3E}">
        <p14:creationId xmlns:p14="http://schemas.microsoft.com/office/powerpoint/2010/main" val="1187666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adopt data protection by design?</a:t>
            </a:r>
            <a:endParaRPr lang="en-CA" dirty="0"/>
          </a:p>
        </p:txBody>
      </p:sp>
      <p:sp>
        <p:nvSpPr>
          <p:cNvPr id="3" name="TextBox 2"/>
          <p:cNvSpPr txBox="1"/>
          <p:nvPr/>
        </p:nvSpPr>
        <p:spPr>
          <a:xfrm>
            <a:off x="424807" y="1176780"/>
            <a:ext cx="8284858" cy="738664"/>
          </a:xfrm>
          <a:prstGeom prst="rect">
            <a:avLst/>
          </a:prstGeom>
        </p:spPr>
        <p:txBody>
          <a:bodyPr wrap="square" rtlCol="0">
            <a:spAutoFit/>
          </a:bodyPr>
          <a:lstStyle/>
          <a:p>
            <a:r>
              <a:rPr lang="en-US" sz="1400" dirty="0"/>
              <a:t>Privacy has long been recognized as a necessary component of many organizations and the way that they function. While it is not a new concept, more and more organizations are increasing the scope of their privacy programs.</a:t>
            </a:r>
          </a:p>
        </p:txBody>
      </p:sp>
      <p:grpSp>
        <p:nvGrpSpPr>
          <p:cNvPr id="23" name="Group 22"/>
          <p:cNvGrpSpPr/>
          <p:nvPr/>
        </p:nvGrpSpPr>
        <p:grpSpPr>
          <a:xfrm>
            <a:off x="601969" y="2077002"/>
            <a:ext cx="7940063" cy="4246773"/>
            <a:chOff x="601969" y="1727479"/>
            <a:chExt cx="7940063" cy="4246773"/>
          </a:xfrm>
        </p:grpSpPr>
        <p:sp>
          <p:nvSpPr>
            <p:cNvPr id="4" name="Rectangle 3"/>
            <p:cNvSpPr/>
            <p:nvPr/>
          </p:nvSpPr>
          <p:spPr>
            <a:xfrm>
              <a:off x="2365679" y="2067827"/>
              <a:ext cx="4644411" cy="830997"/>
            </a:xfrm>
            <a:prstGeom prst="rect">
              <a:avLst/>
            </a:prstGeom>
          </p:spPr>
          <p:txBody>
            <a:bodyPr wrap="square">
              <a:spAutoFit/>
            </a:bodyPr>
            <a:lstStyle>
              <a:defPPr>
                <a:defRPr lang="en-US"/>
              </a:defPPr>
              <a:lvl1pPr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9pPr>
            </a:lstStyle>
            <a:p>
              <a:pPr>
                <a:defRPr/>
              </a:pPr>
              <a:r>
                <a:rPr lang="en-US" sz="1200" dirty="0"/>
                <a:t>The </a:t>
              </a:r>
              <a:r>
                <a:rPr lang="en-US" sz="1200" b="1" dirty="0"/>
                <a:t>General Data Protection Regulation (GDPR) </a:t>
              </a:r>
              <a:r>
                <a:rPr lang="en-US" sz="1200" dirty="0"/>
                <a:t>came into effect in 2018, and many companies are still catching up. Beyond that, new privacy regulations are on the horizon and will continue to change operations for a significant number of businesses.</a:t>
              </a:r>
            </a:p>
          </p:txBody>
        </p:sp>
        <p:sp>
          <p:nvSpPr>
            <p:cNvPr id="5" name="Rectangle 4"/>
            <p:cNvSpPr/>
            <p:nvPr/>
          </p:nvSpPr>
          <p:spPr>
            <a:xfrm>
              <a:off x="2298041" y="3385739"/>
              <a:ext cx="4644411" cy="830997"/>
            </a:xfrm>
            <a:prstGeom prst="rect">
              <a:avLst/>
            </a:prstGeom>
          </p:spPr>
          <p:txBody>
            <a:bodyPr wrap="square">
              <a:spAutoFit/>
            </a:bodyPr>
            <a:lstStyle>
              <a:defPPr>
                <a:defRPr lang="en-US"/>
              </a:defPPr>
              <a:lvl1pPr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9pPr>
            </a:lstStyle>
            <a:p>
              <a:pPr>
                <a:defRPr/>
              </a:pPr>
              <a:r>
                <a:rPr lang="en-US" sz="1200" dirty="0"/>
                <a:t>When CEOs and other senior management members are asked about their biggest IT concerns, </a:t>
              </a:r>
              <a:r>
                <a:rPr lang="en-US" sz="1200" b="1" dirty="0"/>
                <a:t>data breaches </a:t>
              </a:r>
              <a:r>
                <a:rPr lang="en-US" sz="1200" dirty="0"/>
                <a:t>are at the top of the list. Without proper privacy practices in place, a breach is waiting to happen.</a:t>
              </a:r>
              <a:endParaRPr lang="en-CA" sz="1200" dirty="0"/>
            </a:p>
          </p:txBody>
        </p:sp>
        <p:cxnSp>
          <p:nvCxnSpPr>
            <p:cNvPr id="6" name="Straight Connector 5"/>
            <p:cNvCxnSpPr/>
            <p:nvPr/>
          </p:nvCxnSpPr>
          <p:spPr>
            <a:xfrm>
              <a:off x="1676524" y="4513752"/>
              <a:ext cx="6163408"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527482" y="3142152"/>
              <a:ext cx="6154189"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365678" y="4750715"/>
              <a:ext cx="4644411" cy="830997"/>
            </a:xfrm>
            <a:prstGeom prst="rect">
              <a:avLst/>
            </a:prstGeom>
          </p:spPr>
          <p:txBody>
            <a:bodyPr wrap="square">
              <a:spAutoFit/>
            </a:bodyPr>
            <a:lstStyle>
              <a:defPPr>
                <a:defRPr lang="en-US"/>
              </a:defPPr>
              <a:lvl1pPr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9pPr>
            </a:lstStyle>
            <a:p>
              <a:pPr>
                <a:defRPr/>
              </a:pPr>
              <a:r>
                <a:rPr lang="en-US" sz="1200" dirty="0"/>
                <a:t>More and more customers are asking for better privacy considerations, and we can expect to see a strong privacy program become a </a:t>
              </a:r>
              <a:r>
                <a:rPr lang="en-US" sz="1200" b="1" dirty="0"/>
                <a:t>competitive advantage </a:t>
              </a:r>
              <a:r>
                <a:rPr lang="en-US" sz="1200" dirty="0"/>
                <a:t>for many organizations.</a:t>
              </a:r>
            </a:p>
          </p:txBody>
        </p:sp>
        <p:sp>
          <p:nvSpPr>
            <p:cNvPr id="9" name="Oval 8"/>
            <p:cNvSpPr/>
            <p:nvPr/>
          </p:nvSpPr>
          <p:spPr>
            <a:xfrm>
              <a:off x="7010094" y="3037377"/>
              <a:ext cx="1531938" cy="1533525"/>
            </a:xfrm>
            <a:prstGeom prst="ellipse">
              <a:avLst/>
            </a:prstGeom>
            <a:solidFill>
              <a:schemeClr val="accent3"/>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en-US"/>
              </a:defPPr>
              <a:lvl1pPr algn="l" rtl="0" eaLnBrk="0" fontAlgn="base" hangingPunct="0">
                <a:spcBef>
                  <a:spcPct val="0"/>
                </a:spcBef>
                <a:spcAft>
                  <a:spcPct val="0"/>
                </a:spcAft>
                <a:defRPr sz="1600" kern="1200">
                  <a:solidFill>
                    <a:schemeClr val="lt1"/>
                  </a:solidFill>
                  <a:latin typeface="+mn-lt"/>
                  <a:ea typeface="+mn-ea"/>
                  <a:cs typeface="+mn-cs"/>
                </a:defRPr>
              </a:lvl1pPr>
              <a:lvl2pPr marL="457200" algn="l" rtl="0" eaLnBrk="0" fontAlgn="base" hangingPunct="0">
                <a:spcBef>
                  <a:spcPct val="0"/>
                </a:spcBef>
                <a:spcAft>
                  <a:spcPct val="0"/>
                </a:spcAft>
                <a:defRPr sz="1600" kern="1200">
                  <a:solidFill>
                    <a:schemeClr val="lt1"/>
                  </a:solidFill>
                  <a:latin typeface="+mn-lt"/>
                  <a:ea typeface="+mn-ea"/>
                  <a:cs typeface="+mn-cs"/>
                </a:defRPr>
              </a:lvl2pPr>
              <a:lvl3pPr marL="914400" algn="l" rtl="0" eaLnBrk="0" fontAlgn="base" hangingPunct="0">
                <a:spcBef>
                  <a:spcPct val="0"/>
                </a:spcBef>
                <a:spcAft>
                  <a:spcPct val="0"/>
                </a:spcAft>
                <a:defRPr sz="1600" kern="1200">
                  <a:solidFill>
                    <a:schemeClr val="lt1"/>
                  </a:solidFill>
                  <a:latin typeface="+mn-lt"/>
                  <a:ea typeface="+mn-ea"/>
                  <a:cs typeface="+mn-cs"/>
                </a:defRPr>
              </a:lvl3pPr>
              <a:lvl4pPr marL="1371600" algn="l" rtl="0" eaLnBrk="0" fontAlgn="base" hangingPunct="0">
                <a:spcBef>
                  <a:spcPct val="0"/>
                </a:spcBef>
                <a:spcAft>
                  <a:spcPct val="0"/>
                </a:spcAft>
                <a:defRPr sz="1600" kern="1200">
                  <a:solidFill>
                    <a:schemeClr val="lt1"/>
                  </a:solidFill>
                  <a:latin typeface="+mn-lt"/>
                  <a:ea typeface="+mn-ea"/>
                  <a:cs typeface="+mn-cs"/>
                </a:defRPr>
              </a:lvl4pPr>
              <a:lvl5pPr marL="1828800" algn="l" rtl="0" eaLnBrk="0" fontAlgn="base" hangingPunct="0">
                <a:spcBef>
                  <a:spcPct val="0"/>
                </a:spcBef>
                <a:spcAft>
                  <a:spcPct val="0"/>
                </a:spcAft>
                <a:defRPr sz="1600" kern="1200">
                  <a:solidFill>
                    <a:schemeClr val="lt1"/>
                  </a:solidFill>
                  <a:latin typeface="+mn-lt"/>
                  <a:ea typeface="+mn-ea"/>
                  <a:cs typeface="+mn-cs"/>
                </a:defRPr>
              </a:lvl5pPr>
              <a:lvl6pPr marL="2286000" algn="l" defTabSz="914400" rtl="0" eaLnBrk="1" latinLnBrk="0" hangingPunct="1">
                <a:defRPr sz="1600" kern="1200">
                  <a:solidFill>
                    <a:schemeClr val="lt1"/>
                  </a:solidFill>
                  <a:latin typeface="+mn-lt"/>
                  <a:ea typeface="+mn-ea"/>
                  <a:cs typeface="+mn-cs"/>
                </a:defRPr>
              </a:lvl6pPr>
              <a:lvl7pPr marL="2743200" algn="l" defTabSz="914400" rtl="0" eaLnBrk="1" latinLnBrk="0" hangingPunct="1">
                <a:defRPr sz="1600" kern="1200">
                  <a:solidFill>
                    <a:schemeClr val="lt1"/>
                  </a:solidFill>
                  <a:latin typeface="+mn-lt"/>
                  <a:ea typeface="+mn-ea"/>
                  <a:cs typeface="+mn-cs"/>
                </a:defRPr>
              </a:lvl7pPr>
              <a:lvl8pPr marL="3200400" algn="l" defTabSz="914400" rtl="0" eaLnBrk="1" latinLnBrk="0" hangingPunct="1">
                <a:defRPr sz="1600" kern="1200">
                  <a:solidFill>
                    <a:schemeClr val="lt1"/>
                  </a:solidFill>
                  <a:latin typeface="+mn-lt"/>
                  <a:ea typeface="+mn-ea"/>
                  <a:cs typeface="+mn-cs"/>
                </a:defRPr>
              </a:lvl8pPr>
              <a:lvl9pPr marL="3657600" algn="l" defTabSz="914400" rtl="0" eaLnBrk="1" latinLnBrk="0" hangingPunct="1">
                <a:defRPr sz="1600" kern="1200">
                  <a:solidFill>
                    <a:schemeClr val="lt1"/>
                  </a:solidFill>
                  <a:latin typeface="+mn-lt"/>
                  <a:ea typeface="+mn-ea"/>
                  <a:cs typeface="+mn-cs"/>
                </a:defRPr>
              </a:lvl9pPr>
            </a:lstStyle>
            <a:p>
              <a:pPr algn="ctr">
                <a:defRPr/>
              </a:pPr>
              <a:r>
                <a:rPr lang="en-CA" sz="1200" b="1" dirty="0">
                  <a:solidFill>
                    <a:schemeClr val="bg1"/>
                  </a:solidFill>
                </a:rPr>
                <a:t>2. Executive concerns about a data breach</a:t>
              </a:r>
              <a:endParaRPr lang="en-CA" sz="1400" b="1" dirty="0">
                <a:solidFill>
                  <a:schemeClr val="bg1"/>
                </a:solidFill>
              </a:endParaRPr>
            </a:p>
          </p:txBody>
        </p:sp>
        <p:sp>
          <p:nvSpPr>
            <p:cNvPr id="10" name="Oval 9"/>
            <p:cNvSpPr/>
            <p:nvPr/>
          </p:nvSpPr>
          <p:spPr>
            <a:xfrm>
              <a:off x="716269" y="1727479"/>
              <a:ext cx="1568450" cy="1514475"/>
            </a:xfrm>
            <a:prstGeom prst="ellipse">
              <a:avLst/>
            </a:prstGeom>
            <a:solidFill>
              <a:schemeClr val="accent2"/>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en-US"/>
              </a:defPPr>
              <a:lvl1pPr algn="l" rtl="0" eaLnBrk="0" fontAlgn="base" hangingPunct="0">
                <a:spcBef>
                  <a:spcPct val="0"/>
                </a:spcBef>
                <a:spcAft>
                  <a:spcPct val="0"/>
                </a:spcAft>
                <a:defRPr sz="1600" kern="1200">
                  <a:solidFill>
                    <a:schemeClr val="lt1"/>
                  </a:solidFill>
                  <a:latin typeface="+mn-lt"/>
                  <a:ea typeface="+mn-ea"/>
                  <a:cs typeface="+mn-cs"/>
                </a:defRPr>
              </a:lvl1pPr>
              <a:lvl2pPr marL="457200" algn="l" rtl="0" eaLnBrk="0" fontAlgn="base" hangingPunct="0">
                <a:spcBef>
                  <a:spcPct val="0"/>
                </a:spcBef>
                <a:spcAft>
                  <a:spcPct val="0"/>
                </a:spcAft>
                <a:defRPr sz="1600" kern="1200">
                  <a:solidFill>
                    <a:schemeClr val="lt1"/>
                  </a:solidFill>
                  <a:latin typeface="+mn-lt"/>
                  <a:ea typeface="+mn-ea"/>
                  <a:cs typeface="+mn-cs"/>
                </a:defRPr>
              </a:lvl2pPr>
              <a:lvl3pPr marL="914400" algn="l" rtl="0" eaLnBrk="0" fontAlgn="base" hangingPunct="0">
                <a:spcBef>
                  <a:spcPct val="0"/>
                </a:spcBef>
                <a:spcAft>
                  <a:spcPct val="0"/>
                </a:spcAft>
                <a:defRPr sz="1600" kern="1200">
                  <a:solidFill>
                    <a:schemeClr val="lt1"/>
                  </a:solidFill>
                  <a:latin typeface="+mn-lt"/>
                  <a:ea typeface="+mn-ea"/>
                  <a:cs typeface="+mn-cs"/>
                </a:defRPr>
              </a:lvl3pPr>
              <a:lvl4pPr marL="1371600" algn="l" rtl="0" eaLnBrk="0" fontAlgn="base" hangingPunct="0">
                <a:spcBef>
                  <a:spcPct val="0"/>
                </a:spcBef>
                <a:spcAft>
                  <a:spcPct val="0"/>
                </a:spcAft>
                <a:defRPr sz="1600" kern="1200">
                  <a:solidFill>
                    <a:schemeClr val="lt1"/>
                  </a:solidFill>
                  <a:latin typeface="+mn-lt"/>
                  <a:ea typeface="+mn-ea"/>
                  <a:cs typeface="+mn-cs"/>
                </a:defRPr>
              </a:lvl4pPr>
              <a:lvl5pPr marL="1828800" algn="l" rtl="0" eaLnBrk="0" fontAlgn="base" hangingPunct="0">
                <a:spcBef>
                  <a:spcPct val="0"/>
                </a:spcBef>
                <a:spcAft>
                  <a:spcPct val="0"/>
                </a:spcAft>
                <a:defRPr sz="1600" kern="1200">
                  <a:solidFill>
                    <a:schemeClr val="lt1"/>
                  </a:solidFill>
                  <a:latin typeface="+mn-lt"/>
                  <a:ea typeface="+mn-ea"/>
                  <a:cs typeface="+mn-cs"/>
                </a:defRPr>
              </a:lvl5pPr>
              <a:lvl6pPr marL="2286000" algn="l" defTabSz="914400" rtl="0" eaLnBrk="1" latinLnBrk="0" hangingPunct="1">
                <a:defRPr sz="1600" kern="1200">
                  <a:solidFill>
                    <a:schemeClr val="lt1"/>
                  </a:solidFill>
                  <a:latin typeface="+mn-lt"/>
                  <a:ea typeface="+mn-ea"/>
                  <a:cs typeface="+mn-cs"/>
                </a:defRPr>
              </a:lvl6pPr>
              <a:lvl7pPr marL="2743200" algn="l" defTabSz="914400" rtl="0" eaLnBrk="1" latinLnBrk="0" hangingPunct="1">
                <a:defRPr sz="1600" kern="1200">
                  <a:solidFill>
                    <a:schemeClr val="lt1"/>
                  </a:solidFill>
                  <a:latin typeface="+mn-lt"/>
                  <a:ea typeface="+mn-ea"/>
                  <a:cs typeface="+mn-cs"/>
                </a:defRPr>
              </a:lvl7pPr>
              <a:lvl8pPr marL="3200400" algn="l" defTabSz="914400" rtl="0" eaLnBrk="1" latinLnBrk="0" hangingPunct="1">
                <a:defRPr sz="1600" kern="1200">
                  <a:solidFill>
                    <a:schemeClr val="lt1"/>
                  </a:solidFill>
                  <a:latin typeface="+mn-lt"/>
                  <a:ea typeface="+mn-ea"/>
                  <a:cs typeface="+mn-cs"/>
                </a:defRPr>
              </a:lvl8pPr>
              <a:lvl9pPr marL="3657600" algn="l" defTabSz="914400" rtl="0" eaLnBrk="1" latinLnBrk="0" hangingPunct="1">
                <a:defRPr sz="1600" kern="1200">
                  <a:solidFill>
                    <a:schemeClr val="lt1"/>
                  </a:solidFill>
                  <a:latin typeface="+mn-lt"/>
                  <a:ea typeface="+mn-ea"/>
                  <a:cs typeface="+mn-cs"/>
                </a:defRPr>
              </a:lvl9pPr>
            </a:lstStyle>
            <a:p>
              <a:pPr algn="ctr">
                <a:defRPr/>
              </a:pPr>
              <a:r>
                <a:rPr lang="en-CA" sz="1200" b="1" dirty="0"/>
                <a:t>1. Increasing regulatory pressure</a:t>
              </a:r>
              <a:endParaRPr lang="en-CA" sz="1200" b="1" dirty="0">
                <a:solidFill>
                  <a:schemeClr val="bg1"/>
                </a:solidFill>
              </a:endParaRPr>
            </a:p>
          </p:txBody>
        </p:sp>
        <p:sp>
          <p:nvSpPr>
            <p:cNvPr id="11" name="Oval 10"/>
            <p:cNvSpPr/>
            <p:nvPr/>
          </p:nvSpPr>
          <p:spPr>
            <a:xfrm>
              <a:off x="601969" y="4358177"/>
              <a:ext cx="1614488" cy="1616075"/>
            </a:xfrm>
            <a:prstGeom prst="ellipse">
              <a:avLst/>
            </a:prstGeom>
            <a:solidFill>
              <a:schemeClr val="tx1">
                <a:lumMod val="60000"/>
                <a:lumOff val="40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en-US"/>
              </a:defPPr>
              <a:lvl1pPr algn="l" rtl="0" eaLnBrk="0" fontAlgn="base" hangingPunct="0">
                <a:spcBef>
                  <a:spcPct val="0"/>
                </a:spcBef>
                <a:spcAft>
                  <a:spcPct val="0"/>
                </a:spcAft>
                <a:defRPr sz="1600" kern="1200">
                  <a:solidFill>
                    <a:schemeClr val="lt1"/>
                  </a:solidFill>
                  <a:latin typeface="+mn-lt"/>
                  <a:ea typeface="+mn-ea"/>
                  <a:cs typeface="+mn-cs"/>
                </a:defRPr>
              </a:lvl1pPr>
              <a:lvl2pPr marL="457200" algn="l" rtl="0" eaLnBrk="0" fontAlgn="base" hangingPunct="0">
                <a:spcBef>
                  <a:spcPct val="0"/>
                </a:spcBef>
                <a:spcAft>
                  <a:spcPct val="0"/>
                </a:spcAft>
                <a:defRPr sz="1600" kern="1200">
                  <a:solidFill>
                    <a:schemeClr val="lt1"/>
                  </a:solidFill>
                  <a:latin typeface="+mn-lt"/>
                  <a:ea typeface="+mn-ea"/>
                  <a:cs typeface="+mn-cs"/>
                </a:defRPr>
              </a:lvl2pPr>
              <a:lvl3pPr marL="914400" algn="l" rtl="0" eaLnBrk="0" fontAlgn="base" hangingPunct="0">
                <a:spcBef>
                  <a:spcPct val="0"/>
                </a:spcBef>
                <a:spcAft>
                  <a:spcPct val="0"/>
                </a:spcAft>
                <a:defRPr sz="1600" kern="1200">
                  <a:solidFill>
                    <a:schemeClr val="lt1"/>
                  </a:solidFill>
                  <a:latin typeface="+mn-lt"/>
                  <a:ea typeface="+mn-ea"/>
                  <a:cs typeface="+mn-cs"/>
                </a:defRPr>
              </a:lvl3pPr>
              <a:lvl4pPr marL="1371600" algn="l" rtl="0" eaLnBrk="0" fontAlgn="base" hangingPunct="0">
                <a:spcBef>
                  <a:spcPct val="0"/>
                </a:spcBef>
                <a:spcAft>
                  <a:spcPct val="0"/>
                </a:spcAft>
                <a:defRPr sz="1600" kern="1200">
                  <a:solidFill>
                    <a:schemeClr val="lt1"/>
                  </a:solidFill>
                  <a:latin typeface="+mn-lt"/>
                  <a:ea typeface="+mn-ea"/>
                  <a:cs typeface="+mn-cs"/>
                </a:defRPr>
              </a:lvl4pPr>
              <a:lvl5pPr marL="1828800" algn="l" rtl="0" eaLnBrk="0" fontAlgn="base" hangingPunct="0">
                <a:spcBef>
                  <a:spcPct val="0"/>
                </a:spcBef>
                <a:spcAft>
                  <a:spcPct val="0"/>
                </a:spcAft>
                <a:defRPr sz="1600" kern="1200">
                  <a:solidFill>
                    <a:schemeClr val="lt1"/>
                  </a:solidFill>
                  <a:latin typeface="+mn-lt"/>
                  <a:ea typeface="+mn-ea"/>
                  <a:cs typeface="+mn-cs"/>
                </a:defRPr>
              </a:lvl5pPr>
              <a:lvl6pPr marL="2286000" algn="l" defTabSz="914400" rtl="0" eaLnBrk="1" latinLnBrk="0" hangingPunct="1">
                <a:defRPr sz="1600" kern="1200">
                  <a:solidFill>
                    <a:schemeClr val="lt1"/>
                  </a:solidFill>
                  <a:latin typeface="+mn-lt"/>
                  <a:ea typeface="+mn-ea"/>
                  <a:cs typeface="+mn-cs"/>
                </a:defRPr>
              </a:lvl6pPr>
              <a:lvl7pPr marL="2743200" algn="l" defTabSz="914400" rtl="0" eaLnBrk="1" latinLnBrk="0" hangingPunct="1">
                <a:defRPr sz="1600" kern="1200">
                  <a:solidFill>
                    <a:schemeClr val="lt1"/>
                  </a:solidFill>
                  <a:latin typeface="+mn-lt"/>
                  <a:ea typeface="+mn-ea"/>
                  <a:cs typeface="+mn-cs"/>
                </a:defRPr>
              </a:lvl7pPr>
              <a:lvl8pPr marL="3200400" algn="l" defTabSz="914400" rtl="0" eaLnBrk="1" latinLnBrk="0" hangingPunct="1">
                <a:defRPr sz="1600" kern="1200">
                  <a:solidFill>
                    <a:schemeClr val="lt1"/>
                  </a:solidFill>
                  <a:latin typeface="+mn-lt"/>
                  <a:ea typeface="+mn-ea"/>
                  <a:cs typeface="+mn-cs"/>
                </a:defRPr>
              </a:lvl8pPr>
              <a:lvl9pPr marL="3657600" algn="l" defTabSz="914400" rtl="0" eaLnBrk="1" latinLnBrk="0" hangingPunct="1">
                <a:defRPr sz="1600" kern="1200">
                  <a:solidFill>
                    <a:schemeClr val="lt1"/>
                  </a:solidFill>
                  <a:latin typeface="+mn-lt"/>
                  <a:ea typeface="+mn-ea"/>
                  <a:cs typeface="+mn-cs"/>
                </a:defRPr>
              </a:lvl9pPr>
            </a:lstStyle>
            <a:p>
              <a:pPr algn="ctr">
                <a:defRPr/>
              </a:pPr>
              <a:r>
                <a:rPr lang="en-CA" sz="1200" b="1" dirty="0">
                  <a:solidFill>
                    <a:schemeClr val="bg2"/>
                  </a:solidFill>
                </a:rPr>
                <a:t>3. Demand from customers</a:t>
              </a:r>
              <a:endParaRPr lang="en-CA" sz="1400" b="1" dirty="0">
                <a:solidFill>
                  <a:schemeClr val="bg2"/>
                </a:solidFill>
              </a:endParaRPr>
            </a:p>
          </p:txBody>
        </p:sp>
      </p:grpSp>
    </p:spTree>
    <p:extLst>
      <p:ext uri="{BB962C8B-B14F-4D97-AF65-F5344CB8AC3E}">
        <p14:creationId xmlns:p14="http://schemas.microsoft.com/office/powerpoint/2010/main" val="170291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p:cNvSpPr/>
          <p:nvPr/>
        </p:nvSpPr>
        <p:spPr>
          <a:xfrm>
            <a:off x="4744083" y="1524253"/>
            <a:ext cx="3826745" cy="16505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US" dirty="0"/>
              <a:t>Increasing regulatory compliance is causing more of a focus on privacy</a:t>
            </a:r>
            <a:endParaRPr lang="en-CA" dirty="0"/>
          </a:p>
        </p:txBody>
      </p:sp>
      <p:sp>
        <p:nvSpPr>
          <p:cNvPr id="3" name="TextBox 2"/>
          <p:cNvSpPr txBox="1"/>
          <p:nvPr/>
        </p:nvSpPr>
        <p:spPr>
          <a:xfrm>
            <a:off x="257174" y="1278634"/>
            <a:ext cx="4185430" cy="3831818"/>
          </a:xfrm>
          <a:prstGeom prst="rect">
            <a:avLst/>
          </a:prstGeom>
        </p:spPr>
        <p:txBody>
          <a:bodyPr wrap="square" rtlCol="0">
            <a:spAutoFit/>
          </a:bodyPr>
          <a:lstStyle/>
          <a:p>
            <a:pPr>
              <a:spcAft>
                <a:spcPts val="300"/>
              </a:spcAft>
            </a:pPr>
            <a:r>
              <a:rPr lang="en-US" sz="1200" dirty="0"/>
              <a:t>Privacy regulations are one of the strongest drivers for organizations to implement data protection by design. Some well-known privacy regulations include:</a:t>
            </a:r>
          </a:p>
          <a:p>
            <a:pPr marL="171450" indent="-171450">
              <a:spcAft>
                <a:spcPts val="300"/>
              </a:spcAft>
              <a:buFont typeface="Arial" panose="020B0604020202020204" pitchFamily="34" charset="0"/>
              <a:buChar char="•"/>
            </a:pPr>
            <a:r>
              <a:rPr lang="en-US" sz="1200" dirty="0"/>
              <a:t>General Data Protection Regulation (GDPR)</a:t>
            </a:r>
          </a:p>
          <a:p>
            <a:pPr marL="171450" indent="-171450">
              <a:spcAft>
                <a:spcPts val="300"/>
              </a:spcAft>
              <a:buFont typeface="Arial" panose="020B0604020202020204" pitchFamily="34" charset="0"/>
              <a:buChar char="•"/>
            </a:pPr>
            <a:r>
              <a:rPr lang="en-US" sz="1200" dirty="0"/>
              <a:t>California Consumer Protection Act (CCPA)</a:t>
            </a:r>
          </a:p>
          <a:p>
            <a:pPr marL="171450" indent="-171450">
              <a:spcAft>
                <a:spcPts val="300"/>
              </a:spcAft>
              <a:buFont typeface="Arial" panose="020B0604020202020204" pitchFamily="34" charset="0"/>
              <a:buChar char="•"/>
            </a:pPr>
            <a:r>
              <a:rPr lang="en-US" sz="1200" dirty="0"/>
              <a:t>Health Insurance Portability and Accountability Act (HIPAA)</a:t>
            </a:r>
          </a:p>
          <a:p>
            <a:pPr marL="171450" indent="-171450">
              <a:buFont typeface="Arial" panose="020B0604020202020204" pitchFamily="34" charset="0"/>
              <a:buChar char="•"/>
            </a:pPr>
            <a:r>
              <a:rPr lang="en-US" sz="1200" dirty="0"/>
              <a:t>Personal Information Protection and Electronic Documents Act (PIPEDA)</a:t>
            </a:r>
          </a:p>
          <a:p>
            <a:pPr marL="171450" indent="-171450">
              <a:buFont typeface="Arial" panose="020B0604020202020204" pitchFamily="34" charset="0"/>
              <a:buChar char="•"/>
            </a:pPr>
            <a:endParaRPr lang="en-US" sz="1200" dirty="0"/>
          </a:p>
          <a:p>
            <a:pPr>
              <a:spcAft>
                <a:spcPts val="300"/>
              </a:spcAft>
            </a:pPr>
            <a:r>
              <a:rPr lang="en-US" sz="1200" dirty="0"/>
              <a:t>With explicit requirements around the handling of personal data, there are often significant financial consequences associated with noncompliance. Examples include:</a:t>
            </a:r>
          </a:p>
          <a:p>
            <a:pPr marL="171450" indent="-171450">
              <a:spcAft>
                <a:spcPts val="300"/>
              </a:spcAft>
              <a:buFont typeface="Arial" panose="020B0604020202020204" pitchFamily="34" charset="0"/>
              <a:buChar char="•"/>
            </a:pPr>
            <a:r>
              <a:rPr lang="en-US" sz="1200" dirty="0"/>
              <a:t>GDPR has a maximum fine of €10 million or 2% of global annual turnover.</a:t>
            </a:r>
          </a:p>
          <a:p>
            <a:pPr marL="171450" indent="-171450">
              <a:buFont typeface="Arial" panose="020B0604020202020204" pitchFamily="34" charset="0"/>
              <a:buChar char="•"/>
            </a:pPr>
            <a:r>
              <a:rPr lang="en-US" sz="1200" dirty="0"/>
              <a:t>HIPAA has a maximum penalty of $1.5 million per year.</a:t>
            </a:r>
          </a:p>
          <a:p>
            <a:br>
              <a:rPr lang="en-US" sz="1200" dirty="0"/>
            </a:br>
            <a:r>
              <a:rPr lang="en-US" sz="1200" dirty="0"/>
              <a:t>Understanding the potential costs of noncompliance has made many organizations invest in privacy controls.</a:t>
            </a:r>
          </a:p>
        </p:txBody>
      </p:sp>
      <p:sp>
        <p:nvSpPr>
          <p:cNvPr id="36" name="Rectangle 35"/>
          <p:cNvSpPr/>
          <p:nvPr/>
        </p:nvSpPr>
        <p:spPr>
          <a:xfrm>
            <a:off x="0" y="5316613"/>
            <a:ext cx="9144000" cy="1209247"/>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252000" rtlCol="0" anchor="ctr"/>
          <a:lstStyle/>
          <a:p>
            <a:pPr marL="176213">
              <a:spcBef>
                <a:spcPts val="600"/>
              </a:spcBef>
              <a:spcAft>
                <a:spcPts val="600"/>
              </a:spcAft>
            </a:pPr>
            <a:r>
              <a:rPr lang="en-US" sz="1200" dirty="0"/>
              <a:t>If you did not fall under GDPR’s scope, you may have considered yourself lucky – but your luck is running out. Many countries and states are in the early process of drafting their own privacy regulations, and several others are already looking to implement theirs as soon as possible.</a:t>
            </a:r>
          </a:p>
          <a:p>
            <a:pPr marL="176213">
              <a:spcBef>
                <a:spcPts val="600"/>
              </a:spcBef>
              <a:spcAft>
                <a:spcPts val="600"/>
              </a:spcAft>
            </a:pPr>
            <a:r>
              <a:rPr lang="en-US" sz="1200" dirty="0"/>
              <a:t>The privacy world is changing quickly. See Info-Tech’s </a:t>
            </a:r>
            <a:r>
              <a:rPr lang="en-US" sz="1200" i="1" dirty="0">
                <a:solidFill>
                  <a:schemeClr val="bg1"/>
                </a:solidFill>
                <a:hlinkClick r:id="rId2">
                  <a:extLst>
                    <a:ext uri="{A12FA001-AC4F-418D-AE19-62706E023703}">
                      <ahyp:hlinkClr xmlns:ahyp="http://schemas.microsoft.com/office/drawing/2018/hyperlinkcolor" val="tx"/>
                    </a:ext>
                  </a:extLst>
                </a:hlinkClick>
              </a:rPr>
              <a:t>Privacy Regulation Roundup</a:t>
            </a:r>
            <a:r>
              <a:rPr lang="en-US" sz="1200" i="1" dirty="0"/>
              <a:t> </a:t>
            </a:r>
            <a:r>
              <a:rPr lang="en-US" sz="1200" dirty="0"/>
              <a:t>for a regularly updated summary of major global privacy regulatory developments, announcements, and changes.</a:t>
            </a:r>
          </a:p>
        </p:txBody>
      </p:sp>
      <p:sp>
        <p:nvSpPr>
          <p:cNvPr id="38" name="Oval 2"/>
          <p:cNvSpPr/>
          <p:nvPr/>
        </p:nvSpPr>
        <p:spPr>
          <a:xfrm>
            <a:off x="4282026" y="1293069"/>
            <a:ext cx="906862" cy="906862"/>
          </a:xfrm>
          <a:prstGeom prst="ellipse">
            <a:avLst/>
          </a:prstGeom>
          <a:solidFill>
            <a:srgbClr val="B0C534"/>
          </a:solidFill>
          <a:ln>
            <a:solidFill>
              <a:srgbClr val="B0C534"/>
            </a:solid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100%</a:t>
            </a:r>
          </a:p>
        </p:txBody>
      </p:sp>
      <p:sp>
        <p:nvSpPr>
          <p:cNvPr id="46" name="Rectangle 45"/>
          <p:cNvSpPr/>
          <p:nvPr/>
        </p:nvSpPr>
        <p:spPr>
          <a:xfrm>
            <a:off x="4744083" y="1583749"/>
            <a:ext cx="3826745" cy="1488475"/>
          </a:xfrm>
          <a:prstGeom prst="rect">
            <a:avLst/>
          </a:prstGeom>
          <a:noFill/>
        </p:spPr>
        <p:txBody>
          <a:bodyPr wrap="square" lIns="72000" tIns="72000" rIns="216000">
            <a:spAutoFit/>
          </a:bodyPr>
          <a:lstStyle/>
          <a:p>
            <a:pPr marL="534988">
              <a:spcAft>
                <a:spcPts val="600"/>
              </a:spcAft>
            </a:pPr>
            <a:r>
              <a:rPr lang="en-US" sz="1200" dirty="0"/>
              <a:t>You are likely managing some regulated information. </a:t>
            </a:r>
          </a:p>
          <a:p>
            <a:pPr marL="361950">
              <a:spcAft>
                <a:spcPts val="600"/>
              </a:spcAft>
              <a:tabLst>
                <a:tab pos="361950" algn="l"/>
              </a:tabLst>
            </a:pPr>
            <a:r>
              <a:rPr lang="en-US" sz="1200" dirty="0"/>
              <a:t>In a survey of 360 companies, 100% of respondents indicated that they have “at least one type of data and one data-related process subject to privacy and security compliance requirements” (Aberdeen, 2018).</a:t>
            </a:r>
          </a:p>
        </p:txBody>
      </p:sp>
      <p:sp>
        <p:nvSpPr>
          <p:cNvPr id="49" name="Rectangle 48"/>
          <p:cNvSpPr/>
          <p:nvPr/>
        </p:nvSpPr>
        <p:spPr>
          <a:xfrm>
            <a:off x="4678496" y="3672341"/>
            <a:ext cx="3826745" cy="1417128"/>
          </a:xfrm>
          <a:prstGeom prst="rect">
            <a:avLst/>
          </a:prstGeom>
        </p:spPr>
        <p:txBody>
          <a:bodyPr wrap="square" lIns="216000" rIns="324000">
            <a:noAutofit/>
          </a:bodyPr>
          <a:lstStyle/>
          <a:p>
            <a:pPr>
              <a:spcAft>
                <a:spcPts val="600"/>
              </a:spcAft>
              <a:tabLst>
                <a:tab pos="3498850" algn="l"/>
              </a:tabLst>
            </a:pPr>
            <a:r>
              <a:rPr lang="en-US" sz="1200" dirty="0"/>
              <a:t>Most organizations make privacy obligations a priority.</a:t>
            </a:r>
          </a:p>
          <a:p>
            <a:pPr>
              <a:tabLst>
                <a:tab pos="3498850" algn="l"/>
              </a:tabLst>
            </a:pPr>
            <a:r>
              <a:rPr lang="en-US" sz="1200" dirty="0"/>
              <a:t>In a survey of executives across all industries, 69% of respondents said they had made GDPR compliance a business priority ahead of the May 2018 deadline (ISACA, 2018).</a:t>
            </a:r>
          </a:p>
        </p:txBody>
      </p:sp>
      <p:sp>
        <p:nvSpPr>
          <p:cNvPr id="50" name="Rectangle 49"/>
          <p:cNvSpPr/>
          <p:nvPr/>
        </p:nvSpPr>
        <p:spPr>
          <a:xfrm>
            <a:off x="4735291" y="3629326"/>
            <a:ext cx="3826745" cy="13362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5" name="Oval 2"/>
          <p:cNvSpPr/>
          <p:nvPr/>
        </p:nvSpPr>
        <p:spPr>
          <a:xfrm>
            <a:off x="8051810" y="3402060"/>
            <a:ext cx="906862" cy="906862"/>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69%</a:t>
            </a:r>
          </a:p>
        </p:txBody>
      </p:sp>
    </p:spTree>
    <p:extLst>
      <p:ext uri="{BB962C8B-B14F-4D97-AF65-F5344CB8AC3E}">
        <p14:creationId xmlns:p14="http://schemas.microsoft.com/office/powerpoint/2010/main" val="3558511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117818"/>
            <a:ext cx="9144000" cy="1782492"/>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US" dirty="0"/>
              <a:t>Executives are more concerned than ever about data breaches</a:t>
            </a:r>
            <a:endParaRPr lang="en-CA" dirty="0"/>
          </a:p>
        </p:txBody>
      </p:sp>
      <p:sp>
        <p:nvSpPr>
          <p:cNvPr id="6" name="Pentagon 5"/>
          <p:cNvSpPr/>
          <p:nvPr/>
        </p:nvSpPr>
        <p:spPr>
          <a:xfrm>
            <a:off x="2105811" y="4699154"/>
            <a:ext cx="6598343" cy="1339527"/>
          </a:xfrm>
          <a:prstGeom prst="homePlat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1219170" rtl="0" eaLnBrk="1" latinLnBrk="0" hangingPunct="1">
              <a:defRPr sz="2400" kern="1200">
                <a:solidFill>
                  <a:schemeClr val="lt1"/>
                </a:solidFill>
                <a:latin typeface="+mn-lt"/>
                <a:ea typeface="+mn-ea"/>
                <a:cs typeface="+mn-cs"/>
              </a:defRPr>
            </a:lvl1pPr>
            <a:lvl2pPr marL="609585" algn="l" defTabSz="1219170" rtl="0" eaLnBrk="1" latinLnBrk="0" hangingPunct="1">
              <a:defRPr sz="2400" kern="1200">
                <a:solidFill>
                  <a:schemeClr val="lt1"/>
                </a:solidFill>
                <a:latin typeface="+mn-lt"/>
                <a:ea typeface="+mn-ea"/>
                <a:cs typeface="+mn-cs"/>
              </a:defRPr>
            </a:lvl2pPr>
            <a:lvl3pPr marL="1219170" algn="l" defTabSz="1219170" rtl="0" eaLnBrk="1" latinLnBrk="0" hangingPunct="1">
              <a:defRPr sz="2400" kern="1200">
                <a:solidFill>
                  <a:schemeClr val="lt1"/>
                </a:solidFill>
                <a:latin typeface="+mn-lt"/>
                <a:ea typeface="+mn-ea"/>
                <a:cs typeface="+mn-cs"/>
              </a:defRPr>
            </a:lvl3pPr>
            <a:lvl4pPr marL="1828754" algn="l" defTabSz="1219170" rtl="0" eaLnBrk="1" latinLnBrk="0" hangingPunct="1">
              <a:defRPr sz="2400" kern="1200">
                <a:solidFill>
                  <a:schemeClr val="lt1"/>
                </a:solidFill>
                <a:latin typeface="+mn-lt"/>
                <a:ea typeface="+mn-ea"/>
                <a:cs typeface="+mn-cs"/>
              </a:defRPr>
            </a:lvl4pPr>
            <a:lvl5pPr marL="2438339" algn="l" defTabSz="1219170" rtl="0" eaLnBrk="1" latinLnBrk="0" hangingPunct="1">
              <a:defRPr sz="2400" kern="1200">
                <a:solidFill>
                  <a:schemeClr val="lt1"/>
                </a:solidFill>
                <a:latin typeface="+mn-lt"/>
                <a:ea typeface="+mn-ea"/>
                <a:cs typeface="+mn-cs"/>
              </a:defRPr>
            </a:lvl5pPr>
            <a:lvl6pPr marL="3047924" algn="l" defTabSz="1219170" rtl="0" eaLnBrk="1" latinLnBrk="0" hangingPunct="1">
              <a:defRPr sz="2400" kern="1200">
                <a:solidFill>
                  <a:schemeClr val="lt1"/>
                </a:solidFill>
                <a:latin typeface="+mn-lt"/>
                <a:ea typeface="+mn-ea"/>
                <a:cs typeface="+mn-cs"/>
              </a:defRPr>
            </a:lvl6pPr>
            <a:lvl7pPr marL="3657509" algn="l" defTabSz="1219170" rtl="0" eaLnBrk="1" latinLnBrk="0" hangingPunct="1">
              <a:defRPr sz="2400" kern="1200">
                <a:solidFill>
                  <a:schemeClr val="lt1"/>
                </a:solidFill>
                <a:latin typeface="+mn-lt"/>
                <a:ea typeface="+mn-ea"/>
                <a:cs typeface="+mn-cs"/>
              </a:defRPr>
            </a:lvl7pPr>
            <a:lvl8pPr marL="4267093" algn="l" defTabSz="1219170" rtl="0" eaLnBrk="1" latinLnBrk="0" hangingPunct="1">
              <a:defRPr sz="2400" kern="1200">
                <a:solidFill>
                  <a:schemeClr val="lt1"/>
                </a:solidFill>
                <a:latin typeface="+mn-lt"/>
                <a:ea typeface="+mn-ea"/>
                <a:cs typeface="+mn-cs"/>
              </a:defRPr>
            </a:lvl8pPr>
            <a:lvl9pPr marL="4876678" algn="l" defTabSz="1219170" rtl="0" eaLnBrk="1" latinLnBrk="0" hangingPunct="1">
              <a:defRPr sz="2400" kern="1200">
                <a:solidFill>
                  <a:schemeClr val="lt1"/>
                </a:solidFill>
                <a:latin typeface="+mn-lt"/>
                <a:ea typeface="+mn-ea"/>
                <a:cs typeface="+mn-cs"/>
              </a:defRPr>
            </a:lvl9pPr>
          </a:lstStyle>
          <a:p>
            <a:pPr algn="ctr"/>
            <a:endParaRPr lang="en-US" sz="1600" dirty="0">
              <a:solidFill>
                <a:schemeClr val="bg2"/>
              </a:solidFill>
            </a:endParaRPr>
          </a:p>
        </p:txBody>
      </p:sp>
      <p:sp>
        <p:nvSpPr>
          <p:cNvPr id="9" name="Pentagon 8"/>
          <p:cNvSpPr/>
          <p:nvPr/>
        </p:nvSpPr>
        <p:spPr>
          <a:xfrm>
            <a:off x="2121204" y="3402440"/>
            <a:ext cx="5235349" cy="1303648"/>
          </a:xfrm>
          <a:prstGeom prst="homePlat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1219170" rtl="0" eaLnBrk="1" latinLnBrk="0" hangingPunct="1">
              <a:defRPr sz="2400" kern="1200">
                <a:solidFill>
                  <a:schemeClr val="lt1"/>
                </a:solidFill>
                <a:latin typeface="+mn-lt"/>
                <a:ea typeface="+mn-ea"/>
                <a:cs typeface="+mn-cs"/>
              </a:defRPr>
            </a:lvl1pPr>
            <a:lvl2pPr marL="609585" algn="l" defTabSz="1219170" rtl="0" eaLnBrk="1" latinLnBrk="0" hangingPunct="1">
              <a:defRPr sz="2400" kern="1200">
                <a:solidFill>
                  <a:schemeClr val="lt1"/>
                </a:solidFill>
                <a:latin typeface="+mn-lt"/>
                <a:ea typeface="+mn-ea"/>
                <a:cs typeface="+mn-cs"/>
              </a:defRPr>
            </a:lvl2pPr>
            <a:lvl3pPr marL="1219170" algn="l" defTabSz="1219170" rtl="0" eaLnBrk="1" latinLnBrk="0" hangingPunct="1">
              <a:defRPr sz="2400" kern="1200">
                <a:solidFill>
                  <a:schemeClr val="lt1"/>
                </a:solidFill>
                <a:latin typeface="+mn-lt"/>
                <a:ea typeface="+mn-ea"/>
                <a:cs typeface="+mn-cs"/>
              </a:defRPr>
            </a:lvl3pPr>
            <a:lvl4pPr marL="1828754" algn="l" defTabSz="1219170" rtl="0" eaLnBrk="1" latinLnBrk="0" hangingPunct="1">
              <a:defRPr sz="2400" kern="1200">
                <a:solidFill>
                  <a:schemeClr val="lt1"/>
                </a:solidFill>
                <a:latin typeface="+mn-lt"/>
                <a:ea typeface="+mn-ea"/>
                <a:cs typeface="+mn-cs"/>
              </a:defRPr>
            </a:lvl4pPr>
            <a:lvl5pPr marL="2438339" algn="l" defTabSz="1219170" rtl="0" eaLnBrk="1" latinLnBrk="0" hangingPunct="1">
              <a:defRPr sz="2400" kern="1200">
                <a:solidFill>
                  <a:schemeClr val="lt1"/>
                </a:solidFill>
                <a:latin typeface="+mn-lt"/>
                <a:ea typeface="+mn-ea"/>
                <a:cs typeface="+mn-cs"/>
              </a:defRPr>
            </a:lvl5pPr>
            <a:lvl6pPr marL="3047924" algn="l" defTabSz="1219170" rtl="0" eaLnBrk="1" latinLnBrk="0" hangingPunct="1">
              <a:defRPr sz="2400" kern="1200">
                <a:solidFill>
                  <a:schemeClr val="lt1"/>
                </a:solidFill>
                <a:latin typeface="+mn-lt"/>
                <a:ea typeface="+mn-ea"/>
                <a:cs typeface="+mn-cs"/>
              </a:defRPr>
            </a:lvl6pPr>
            <a:lvl7pPr marL="3657509" algn="l" defTabSz="1219170" rtl="0" eaLnBrk="1" latinLnBrk="0" hangingPunct="1">
              <a:defRPr sz="2400" kern="1200">
                <a:solidFill>
                  <a:schemeClr val="lt1"/>
                </a:solidFill>
                <a:latin typeface="+mn-lt"/>
                <a:ea typeface="+mn-ea"/>
                <a:cs typeface="+mn-cs"/>
              </a:defRPr>
            </a:lvl7pPr>
            <a:lvl8pPr marL="4267093" algn="l" defTabSz="1219170" rtl="0" eaLnBrk="1" latinLnBrk="0" hangingPunct="1">
              <a:defRPr sz="2400" kern="1200">
                <a:solidFill>
                  <a:schemeClr val="lt1"/>
                </a:solidFill>
                <a:latin typeface="+mn-lt"/>
                <a:ea typeface="+mn-ea"/>
                <a:cs typeface="+mn-cs"/>
              </a:defRPr>
            </a:lvl8pPr>
            <a:lvl9pPr marL="4876678" algn="l" defTabSz="1219170" rtl="0" eaLnBrk="1" latinLnBrk="0" hangingPunct="1">
              <a:defRPr sz="2400" kern="1200">
                <a:solidFill>
                  <a:schemeClr val="lt1"/>
                </a:solidFill>
                <a:latin typeface="+mn-lt"/>
                <a:ea typeface="+mn-ea"/>
                <a:cs typeface="+mn-cs"/>
              </a:defRPr>
            </a:lvl9pPr>
          </a:lstStyle>
          <a:p>
            <a:pPr algn="ctr"/>
            <a:endParaRPr lang="en-US" sz="3200" dirty="0"/>
          </a:p>
        </p:txBody>
      </p:sp>
      <p:sp>
        <p:nvSpPr>
          <p:cNvPr id="11" name="Freeform 10"/>
          <p:cNvSpPr>
            <a:spLocks noChangeAspect="1" noEditPoints="1"/>
          </p:cNvSpPr>
          <p:nvPr/>
        </p:nvSpPr>
        <p:spPr bwMode="auto">
          <a:xfrm>
            <a:off x="2375161" y="3735010"/>
            <a:ext cx="519415" cy="656097"/>
          </a:xfrm>
          <a:custGeom>
            <a:avLst/>
            <a:gdLst>
              <a:gd name="T0" fmla="*/ 484 w 800"/>
              <a:gd name="T1" fmla="*/ 0 h 1011"/>
              <a:gd name="T2" fmla="*/ 463 w 800"/>
              <a:gd name="T3" fmla="*/ 990 h 1011"/>
              <a:gd name="T4" fmla="*/ 779 w 800"/>
              <a:gd name="T5" fmla="*/ 1011 h 1011"/>
              <a:gd name="T6" fmla="*/ 800 w 800"/>
              <a:gd name="T7" fmla="*/ 21 h 1011"/>
              <a:gd name="T8" fmla="*/ 758 w 800"/>
              <a:gd name="T9" fmla="*/ 969 h 1011"/>
              <a:gd name="T10" fmla="*/ 505 w 800"/>
              <a:gd name="T11" fmla="*/ 843 h 1011"/>
              <a:gd name="T12" fmla="*/ 589 w 800"/>
              <a:gd name="T13" fmla="*/ 800 h 1011"/>
              <a:gd name="T14" fmla="*/ 505 w 800"/>
              <a:gd name="T15" fmla="*/ 716 h 1011"/>
              <a:gd name="T16" fmla="*/ 589 w 800"/>
              <a:gd name="T17" fmla="*/ 674 h 1011"/>
              <a:gd name="T18" fmla="*/ 505 w 800"/>
              <a:gd name="T19" fmla="*/ 590 h 1011"/>
              <a:gd name="T20" fmla="*/ 589 w 800"/>
              <a:gd name="T21" fmla="*/ 548 h 1011"/>
              <a:gd name="T22" fmla="*/ 505 w 800"/>
              <a:gd name="T23" fmla="*/ 464 h 1011"/>
              <a:gd name="T24" fmla="*/ 589 w 800"/>
              <a:gd name="T25" fmla="*/ 421 h 1011"/>
              <a:gd name="T26" fmla="*/ 505 w 800"/>
              <a:gd name="T27" fmla="*/ 337 h 1011"/>
              <a:gd name="T28" fmla="*/ 589 w 800"/>
              <a:gd name="T29" fmla="*/ 295 h 1011"/>
              <a:gd name="T30" fmla="*/ 505 w 800"/>
              <a:gd name="T31" fmla="*/ 211 h 1011"/>
              <a:gd name="T32" fmla="*/ 589 w 800"/>
              <a:gd name="T33" fmla="*/ 169 h 1011"/>
              <a:gd name="T34" fmla="*/ 505 w 800"/>
              <a:gd name="T35" fmla="*/ 43 h 1011"/>
              <a:gd name="T36" fmla="*/ 758 w 800"/>
              <a:gd name="T37" fmla="*/ 969 h 1011"/>
              <a:gd name="T38" fmla="*/ 130 w 800"/>
              <a:gd name="T39" fmla="*/ 52 h 1011"/>
              <a:gd name="T40" fmla="*/ 0 w 800"/>
              <a:gd name="T41" fmla="*/ 253 h 1011"/>
              <a:gd name="T42" fmla="*/ 105 w 800"/>
              <a:gd name="T43" fmla="*/ 969 h 1011"/>
              <a:gd name="T44" fmla="*/ 295 w 800"/>
              <a:gd name="T45" fmla="*/ 864 h 1011"/>
              <a:gd name="T46" fmla="*/ 291 w 800"/>
              <a:gd name="T47" fmla="*/ 241 h 1011"/>
              <a:gd name="T48" fmla="*/ 147 w 800"/>
              <a:gd name="T49" fmla="*/ 102 h 1011"/>
              <a:gd name="T50" fmla="*/ 117 w 800"/>
              <a:gd name="T51" fmla="*/ 148 h 1011"/>
              <a:gd name="T52" fmla="*/ 42 w 800"/>
              <a:gd name="T53" fmla="*/ 347 h 1011"/>
              <a:gd name="T54" fmla="*/ 84 w 800"/>
              <a:gd name="T55" fmla="*/ 716 h 1011"/>
              <a:gd name="T56" fmla="*/ 42 w 800"/>
              <a:gd name="T57" fmla="*/ 347 h 1011"/>
              <a:gd name="T58" fmla="*/ 189 w 800"/>
              <a:gd name="T59" fmla="*/ 927 h 1011"/>
              <a:gd name="T60" fmla="*/ 42 w 800"/>
              <a:gd name="T61" fmla="*/ 864 h 1011"/>
              <a:gd name="T62" fmla="*/ 253 w 800"/>
              <a:gd name="T63" fmla="*/ 843 h 1011"/>
              <a:gd name="T64" fmla="*/ 253 w 800"/>
              <a:gd name="T65" fmla="*/ 800 h 1011"/>
              <a:gd name="T66" fmla="*/ 42 w 800"/>
              <a:gd name="T67" fmla="*/ 758 h 1011"/>
              <a:gd name="T68" fmla="*/ 253 w 800"/>
              <a:gd name="T69" fmla="*/ 800 h 1011"/>
              <a:gd name="T70" fmla="*/ 126 w 800"/>
              <a:gd name="T71" fmla="*/ 347 h 1011"/>
              <a:gd name="T72" fmla="*/ 168 w 800"/>
              <a:gd name="T73" fmla="*/ 347 h 1011"/>
              <a:gd name="T74" fmla="*/ 126 w 800"/>
              <a:gd name="T75" fmla="*/ 716 h 1011"/>
              <a:gd name="T76" fmla="*/ 211 w 800"/>
              <a:gd name="T77" fmla="*/ 716 h 1011"/>
              <a:gd name="T78" fmla="*/ 253 w 800"/>
              <a:gd name="T79" fmla="*/ 347 h 1011"/>
              <a:gd name="T80" fmla="*/ 253 w 800"/>
              <a:gd name="T81" fmla="*/ 274 h 1011"/>
              <a:gd name="T82" fmla="*/ 168 w 800"/>
              <a:gd name="T83" fmla="*/ 274 h 1011"/>
              <a:gd name="T84" fmla="*/ 126 w 800"/>
              <a:gd name="T85" fmla="*/ 274 h 1011"/>
              <a:gd name="T86" fmla="*/ 42 w 800"/>
              <a:gd name="T87" fmla="*/ 274 h 1011"/>
              <a:gd name="T88" fmla="*/ 88 w 800"/>
              <a:gd name="T89" fmla="*/ 190 h 1011"/>
              <a:gd name="T90" fmla="*/ 253 w 800"/>
              <a:gd name="T91" fmla="*/ 259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 h="1011">
                <a:moveTo>
                  <a:pt x="779" y="0"/>
                </a:moveTo>
                <a:cubicBezTo>
                  <a:pt x="484" y="0"/>
                  <a:pt x="484" y="0"/>
                  <a:pt x="484" y="0"/>
                </a:cubicBezTo>
                <a:cubicBezTo>
                  <a:pt x="473" y="0"/>
                  <a:pt x="463" y="10"/>
                  <a:pt x="463" y="21"/>
                </a:cubicBezTo>
                <a:cubicBezTo>
                  <a:pt x="463" y="990"/>
                  <a:pt x="463" y="990"/>
                  <a:pt x="463" y="990"/>
                </a:cubicBezTo>
                <a:cubicBezTo>
                  <a:pt x="463" y="1001"/>
                  <a:pt x="473" y="1011"/>
                  <a:pt x="484" y="1011"/>
                </a:cubicBezTo>
                <a:cubicBezTo>
                  <a:pt x="779" y="1011"/>
                  <a:pt x="779" y="1011"/>
                  <a:pt x="779" y="1011"/>
                </a:cubicBezTo>
                <a:cubicBezTo>
                  <a:pt x="791" y="1011"/>
                  <a:pt x="800" y="1001"/>
                  <a:pt x="800" y="990"/>
                </a:cubicBezTo>
                <a:cubicBezTo>
                  <a:pt x="800" y="21"/>
                  <a:pt x="800" y="21"/>
                  <a:pt x="800" y="21"/>
                </a:cubicBezTo>
                <a:cubicBezTo>
                  <a:pt x="800" y="10"/>
                  <a:pt x="791" y="0"/>
                  <a:pt x="779" y="0"/>
                </a:cubicBezTo>
                <a:close/>
                <a:moveTo>
                  <a:pt x="758" y="969"/>
                </a:moveTo>
                <a:cubicBezTo>
                  <a:pt x="505" y="969"/>
                  <a:pt x="505" y="969"/>
                  <a:pt x="505" y="969"/>
                </a:cubicBezTo>
                <a:cubicBezTo>
                  <a:pt x="505" y="843"/>
                  <a:pt x="505" y="843"/>
                  <a:pt x="505" y="843"/>
                </a:cubicBezTo>
                <a:cubicBezTo>
                  <a:pt x="589" y="843"/>
                  <a:pt x="589" y="843"/>
                  <a:pt x="589" y="843"/>
                </a:cubicBezTo>
                <a:cubicBezTo>
                  <a:pt x="589" y="800"/>
                  <a:pt x="589" y="800"/>
                  <a:pt x="589" y="800"/>
                </a:cubicBezTo>
                <a:cubicBezTo>
                  <a:pt x="505" y="800"/>
                  <a:pt x="505" y="800"/>
                  <a:pt x="505" y="800"/>
                </a:cubicBezTo>
                <a:cubicBezTo>
                  <a:pt x="505" y="716"/>
                  <a:pt x="505" y="716"/>
                  <a:pt x="505" y="716"/>
                </a:cubicBezTo>
                <a:cubicBezTo>
                  <a:pt x="589" y="716"/>
                  <a:pt x="589" y="716"/>
                  <a:pt x="589" y="716"/>
                </a:cubicBezTo>
                <a:cubicBezTo>
                  <a:pt x="589" y="674"/>
                  <a:pt x="589" y="674"/>
                  <a:pt x="589" y="674"/>
                </a:cubicBezTo>
                <a:cubicBezTo>
                  <a:pt x="505" y="674"/>
                  <a:pt x="505" y="674"/>
                  <a:pt x="505" y="674"/>
                </a:cubicBezTo>
                <a:cubicBezTo>
                  <a:pt x="505" y="590"/>
                  <a:pt x="505" y="590"/>
                  <a:pt x="505" y="590"/>
                </a:cubicBezTo>
                <a:cubicBezTo>
                  <a:pt x="589" y="590"/>
                  <a:pt x="589" y="590"/>
                  <a:pt x="589" y="590"/>
                </a:cubicBezTo>
                <a:cubicBezTo>
                  <a:pt x="589" y="548"/>
                  <a:pt x="589" y="548"/>
                  <a:pt x="589" y="548"/>
                </a:cubicBezTo>
                <a:cubicBezTo>
                  <a:pt x="505" y="548"/>
                  <a:pt x="505" y="548"/>
                  <a:pt x="505" y="548"/>
                </a:cubicBezTo>
                <a:cubicBezTo>
                  <a:pt x="505" y="464"/>
                  <a:pt x="505" y="464"/>
                  <a:pt x="505" y="464"/>
                </a:cubicBezTo>
                <a:cubicBezTo>
                  <a:pt x="589" y="464"/>
                  <a:pt x="589" y="464"/>
                  <a:pt x="589" y="464"/>
                </a:cubicBezTo>
                <a:cubicBezTo>
                  <a:pt x="589" y="421"/>
                  <a:pt x="589" y="421"/>
                  <a:pt x="589" y="421"/>
                </a:cubicBezTo>
                <a:cubicBezTo>
                  <a:pt x="505" y="421"/>
                  <a:pt x="505" y="421"/>
                  <a:pt x="505" y="421"/>
                </a:cubicBezTo>
                <a:cubicBezTo>
                  <a:pt x="505" y="337"/>
                  <a:pt x="505" y="337"/>
                  <a:pt x="505" y="337"/>
                </a:cubicBezTo>
                <a:cubicBezTo>
                  <a:pt x="589" y="337"/>
                  <a:pt x="589" y="337"/>
                  <a:pt x="589" y="337"/>
                </a:cubicBezTo>
                <a:cubicBezTo>
                  <a:pt x="589" y="295"/>
                  <a:pt x="589" y="295"/>
                  <a:pt x="589" y="295"/>
                </a:cubicBezTo>
                <a:cubicBezTo>
                  <a:pt x="505" y="295"/>
                  <a:pt x="505" y="295"/>
                  <a:pt x="505" y="295"/>
                </a:cubicBezTo>
                <a:cubicBezTo>
                  <a:pt x="505" y="211"/>
                  <a:pt x="505" y="211"/>
                  <a:pt x="505" y="211"/>
                </a:cubicBezTo>
                <a:cubicBezTo>
                  <a:pt x="589" y="211"/>
                  <a:pt x="589" y="211"/>
                  <a:pt x="589" y="211"/>
                </a:cubicBezTo>
                <a:cubicBezTo>
                  <a:pt x="589" y="169"/>
                  <a:pt x="589" y="169"/>
                  <a:pt x="589" y="169"/>
                </a:cubicBezTo>
                <a:cubicBezTo>
                  <a:pt x="505" y="169"/>
                  <a:pt x="505" y="169"/>
                  <a:pt x="505" y="169"/>
                </a:cubicBezTo>
                <a:cubicBezTo>
                  <a:pt x="505" y="43"/>
                  <a:pt x="505" y="43"/>
                  <a:pt x="505" y="43"/>
                </a:cubicBezTo>
                <a:cubicBezTo>
                  <a:pt x="758" y="43"/>
                  <a:pt x="758" y="43"/>
                  <a:pt x="758" y="43"/>
                </a:cubicBezTo>
                <a:lnTo>
                  <a:pt x="758" y="969"/>
                </a:lnTo>
                <a:close/>
                <a:moveTo>
                  <a:pt x="165" y="52"/>
                </a:moveTo>
                <a:cubicBezTo>
                  <a:pt x="157" y="40"/>
                  <a:pt x="138" y="40"/>
                  <a:pt x="130" y="52"/>
                </a:cubicBezTo>
                <a:cubicBezTo>
                  <a:pt x="4" y="241"/>
                  <a:pt x="4" y="241"/>
                  <a:pt x="4" y="241"/>
                </a:cubicBezTo>
                <a:cubicBezTo>
                  <a:pt x="1" y="245"/>
                  <a:pt x="0" y="249"/>
                  <a:pt x="0" y="253"/>
                </a:cubicBezTo>
                <a:cubicBezTo>
                  <a:pt x="0" y="864"/>
                  <a:pt x="0" y="864"/>
                  <a:pt x="0" y="864"/>
                </a:cubicBezTo>
                <a:cubicBezTo>
                  <a:pt x="0" y="922"/>
                  <a:pt x="47" y="969"/>
                  <a:pt x="105" y="969"/>
                </a:cubicBezTo>
                <a:cubicBezTo>
                  <a:pt x="189" y="969"/>
                  <a:pt x="189" y="969"/>
                  <a:pt x="189" y="969"/>
                </a:cubicBezTo>
                <a:cubicBezTo>
                  <a:pt x="248" y="969"/>
                  <a:pt x="295" y="922"/>
                  <a:pt x="295" y="864"/>
                </a:cubicBezTo>
                <a:cubicBezTo>
                  <a:pt x="295" y="253"/>
                  <a:pt x="295" y="253"/>
                  <a:pt x="295" y="253"/>
                </a:cubicBezTo>
                <a:cubicBezTo>
                  <a:pt x="295" y="249"/>
                  <a:pt x="293" y="245"/>
                  <a:pt x="291" y="241"/>
                </a:cubicBezTo>
                <a:lnTo>
                  <a:pt x="165" y="52"/>
                </a:lnTo>
                <a:close/>
                <a:moveTo>
                  <a:pt x="147" y="102"/>
                </a:moveTo>
                <a:cubicBezTo>
                  <a:pt x="178" y="148"/>
                  <a:pt x="178" y="148"/>
                  <a:pt x="178" y="148"/>
                </a:cubicBezTo>
                <a:cubicBezTo>
                  <a:pt x="117" y="148"/>
                  <a:pt x="117" y="148"/>
                  <a:pt x="117" y="148"/>
                </a:cubicBezTo>
                <a:lnTo>
                  <a:pt x="147" y="102"/>
                </a:lnTo>
                <a:close/>
                <a:moveTo>
                  <a:pt x="42" y="347"/>
                </a:moveTo>
                <a:cubicBezTo>
                  <a:pt x="55" y="354"/>
                  <a:pt x="69" y="358"/>
                  <a:pt x="84" y="358"/>
                </a:cubicBezTo>
                <a:cubicBezTo>
                  <a:pt x="84" y="716"/>
                  <a:pt x="84" y="716"/>
                  <a:pt x="84" y="716"/>
                </a:cubicBezTo>
                <a:cubicBezTo>
                  <a:pt x="42" y="716"/>
                  <a:pt x="42" y="716"/>
                  <a:pt x="42" y="716"/>
                </a:cubicBezTo>
                <a:lnTo>
                  <a:pt x="42" y="347"/>
                </a:lnTo>
                <a:close/>
                <a:moveTo>
                  <a:pt x="253" y="864"/>
                </a:moveTo>
                <a:cubicBezTo>
                  <a:pt x="253" y="898"/>
                  <a:pt x="224" y="927"/>
                  <a:pt x="189" y="927"/>
                </a:cubicBezTo>
                <a:cubicBezTo>
                  <a:pt x="105" y="927"/>
                  <a:pt x="105" y="927"/>
                  <a:pt x="105" y="927"/>
                </a:cubicBezTo>
                <a:cubicBezTo>
                  <a:pt x="70" y="927"/>
                  <a:pt x="42" y="898"/>
                  <a:pt x="42" y="864"/>
                </a:cubicBezTo>
                <a:cubicBezTo>
                  <a:pt x="42" y="843"/>
                  <a:pt x="42" y="843"/>
                  <a:pt x="42" y="843"/>
                </a:cubicBezTo>
                <a:cubicBezTo>
                  <a:pt x="253" y="843"/>
                  <a:pt x="253" y="843"/>
                  <a:pt x="253" y="843"/>
                </a:cubicBezTo>
                <a:lnTo>
                  <a:pt x="253" y="864"/>
                </a:lnTo>
                <a:close/>
                <a:moveTo>
                  <a:pt x="253" y="800"/>
                </a:moveTo>
                <a:cubicBezTo>
                  <a:pt x="42" y="800"/>
                  <a:pt x="42" y="800"/>
                  <a:pt x="42" y="800"/>
                </a:cubicBezTo>
                <a:cubicBezTo>
                  <a:pt x="42" y="758"/>
                  <a:pt x="42" y="758"/>
                  <a:pt x="42" y="758"/>
                </a:cubicBezTo>
                <a:cubicBezTo>
                  <a:pt x="253" y="758"/>
                  <a:pt x="253" y="758"/>
                  <a:pt x="253" y="758"/>
                </a:cubicBezTo>
                <a:lnTo>
                  <a:pt x="253" y="800"/>
                </a:lnTo>
                <a:close/>
                <a:moveTo>
                  <a:pt x="126" y="716"/>
                </a:moveTo>
                <a:cubicBezTo>
                  <a:pt x="126" y="347"/>
                  <a:pt x="126" y="347"/>
                  <a:pt x="126" y="347"/>
                </a:cubicBezTo>
                <a:cubicBezTo>
                  <a:pt x="134" y="342"/>
                  <a:pt x="141" y="337"/>
                  <a:pt x="147" y="330"/>
                </a:cubicBezTo>
                <a:cubicBezTo>
                  <a:pt x="153" y="337"/>
                  <a:pt x="160" y="342"/>
                  <a:pt x="168" y="347"/>
                </a:cubicBezTo>
                <a:cubicBezTo>
                  <a:pt x="168" y="716"/>
                  <a:pt x="168" y="716"/>
                  <a:pt x="168" y="716"/>
                </a:cubicBezTo>
                <a:lnTo>
                  <a:pt x="126" y="716"/>
                </a:lnTo>
                <a:close/>
                <a:moveTo>
                  <a:pt x="253" y="716"/>
                </a:moveTo>
                <a:cubicBezTo>
                  <a:pt x="211" y="716"/>
                  <a:pt x="211" y="716"/>
                  <a:pt x="211" y="716"/>
                </a:cubicBezTo>
                <a:cubicBezTo>
                  <a:pt x="211" y="358"/>
                  <a:pt x="211" y="358"/>
                  <a:pt x="211" y="358"/>
                </a:cubicBezTo>
                <a:cubicBezTo>
                  <a:pt x="226" y="358"/>
                  <a:pt x="240" y="354"/>
                  <a:pt x="253" y="347"/>
                </a:cubicBezTo>
                <a:lnTo>
                  <a:pt x="253" y="716"/>
                </a:lnTo>
                <a:close/>
                <a:moveTo>
                  <a:pt x="253" y="274"/>
                </a:moveTo>
                <a:cubicBezTo>
                  <a:pt x="253" y="297"/>
                  <a:pt x="234" y="316"/>
                  <a:pt x="211" y="316"/>
                </a:cubicBezTo>
                <a:cubicBezTo>
                  <a:pt x="187" y="316"/>
                  <a:pt x="168" y="297"/>
                  <a:pt x="168" y="274"/>
                </a:cubicBezTo>
                <a:cubicBezTo>
                  <a:pt x="168" y="262"/>
                  <a:pt x="159" y="253"/>
                  <a:pt x="147" y="253"/>
                </a:cubicBezTo>
                <a:cubicBezTo>
                  <a:pt x="136" y="253"/>
                  <a:pt x="126" y="262"/>
                  <a:pt x="126" y="274"/>
                </a:cubicBezTo>
                <a:cubicBezTo>
                  <a:pt x="126" y="297"/>
                  <a:pt x="107" y="316"/>
                  <a:pt x="84" y="316"/>
                </a:cubicBezTo>
                <a:cubicBezTo>
                  <a:pt x="61" y="316"/>
                  <a:pt x="42" y="297"/>
                  <a:pt x="42" y="274"/>
                </a:cubicBezTo>
                <a:cubicBezTo>
                  <a:pt x="42" y="259"/>
                  <a:pt x="42" y="259"/>
                  <a:pt x="42" y="259"/>
                </a:cubicBezTo>
                <a:cubicBezTo>
                  <a:pt x="88" y="190"/>
                  <a:pt x="88" y="190"/>
                  <a:pt x="88" y="190"/>
                </a:cubicBezTo>
                <a:cubicBezTo>
                  <a:pt x="206" y="190"/>
                  <a:pt x="206" y="190"/>
                  <a:pt x="206" y="190"/>
                </a:cubicBezTo>
                <a:cubicBezTo>
                  <a:pt x="253" y="259"/>
                  <a:pt x="253" y="259"/>
                  <a:pt x="253" y="259"/>
                </a:cubicBezTo>
                <a:lnTo>
                  <a:pt x="253" y="274"/>
                </a:lnTo>
                <a:close/>
              </a:path>
            </a:pathLst>
          </a:custGeom>
          <a:solidFill>
            <a:srgbClr val="FFFFFF"/>
          </a:solidFill>
          <a:ln>
            <a:noFill/>
          </a:ln>
          <a:effectLst/>
        </p:spPr>
        <p:txBody>
          <a:bodyPr vert="horz" wrap="square" lIns="121920" tIns="60960" rIns="121920" bIns="60960" numCol="1" anchor="t" anchorCtr="0" compatLnSpc="1">
            <a:prstTxWarp prst="textNoShape">
              <a:avLst/>
            </a:prstTxWarp>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sz="3200" dirty="0"/>
          </a:p>
        </p:txBody>
      </p:sp>
      <p:sp>
        <p:nvSpPr>
          <p:cNvPr id="12" name="Freeform 11"/>
          <p:cNvSpPr>
            <a:spLocks noChangeAspect="1" noEditPoints="1"/>
          </p:cNvSpPr>
          <p:nvPr/>
        </p:nvSpPr>
        <p:spPr bwMode="auto">
          <a:xfrm>
            <a:off x="2326251" y="5038138"/>
            <a:ext cx="675428" cy="656099"/>
          </a:xfrm>
          <a:custGeom>
            <a:avLst/>
            <a:gdLst>
              <a:gd name="T0" fmla="*/ 637 w 826"/>
              <a:gd name="T1" fmla="*/ 523 h 802"/>
              <a:gd name="T2" fmla="*/ 663 w 826"/>
              <a:gd name="T3" fmla="*/ 472 h 802"/>
              <a:gd name="T4" fmla="*/ 573 w 826"/>
              <a:gd name="T5" fmla="*/ 536 h 802"/>
              <a:gd name="T6" fmla="*/ 597 w 826"/>
              <a:gd name="T7" fmla="*/ 320 h 802"/>
              <a:gd name="T8" fmla="*/ 765 w 826"/>
              <a:gd name="T9" fmla="*/ 281 h 802"/>
              <a:gd name="T10" fmla="*/ 786 w 826"/>
              <a:gd name="T11" fmla="*/ 91 h 802"/>
              <a:gd name="T12" fmla="*/ 706 w 826"/>
              <a:gd name="T13" fmla="*/ 160 h 802"/>
              <a:gd name="T14" fmla="*/ 654 w 826"/>
              <a:gd name="T15" fmla="*/ 109 h 802"/>
              <a:gd name="T16" fmla="*/ 724 w 826"/>
              <a:gd name="T17" fmla="*/ 28 h 802"/>
              <a:gd name="T18" fmla="*/ 649 w 826"/>
              <a:gd name="T19" fmla="*/ 2 h 802"/>
              <a:gd name="T20" fmla="*/ 494 w 826"/>
              <a:gd name="T21" fmla="*/ 218 h 802"/>
              <a:gd name="T22" fmla="*/ 185 w 826"/>
              <a:gd name="T23" fmla="*/ 148 h 802"/>
              <a:gd name="T24" fmla="*/ 203 w 826"/>
              <a:gd name="T25" fmla="*/ 123 h 802"/>
              <a:gd name="T26" fmla="*/ 95 w 826"/>
              <a:gd name="T27" fmla="*/ 7 h 802"/>
              <a:gd name="T28" fmla="*/ 18 w 826"/>
              <a:gd name="T29" fmla="*/ 58 h 802"/>
              <a:gd name="T30" fmla="*/ 18 w 826"/>
              <a:gd name="T31" fmla="*/ 84 h 802"/>
              <a:gd name="T32" fmla="*/ 134 w 826"/>
              <a:gd name="T33" fmla="*/ 192 h 802"/>
              <a:gd name="T34" fmla="*/ 160 w 826"/>
              <a:gd name="T35" fmla="*/ 174 h 802"/>
              <a:gd name="T36" fmla="*/ 228 w 826"/>
              <a:gd name="T37" fmla="*/ 483 h 802"/>
              <a:gd name="T38" fmla="*/ 61 w 826"/>
              <a:gd name="T39" fmla="*/ 522 h 802"/>
              <a:gd name="T40" fmla="*/ 39 w 826"/>
              <a:gd name="T41" fmla="*/ 713 h 802"/>
              <a:gd name="T42" fmla="*/ 120 w 826"/>
              <a:gd name="T43" fmla="*/ 643 h 802"/>
              <a:gd name="T44" fmla="*/ 171 w 826"/>
              <a:gd name="T45" fmla="*/ 695 h 802"/>
              <a:gd name="T46" fmla="*/ 102 w 826"/>
              <a:gd name="T47" fmla="*/ 775 h 802"/>
              <a:gd name="T48" fmla="*/ 176 w 826"/>
              <a:gd name="T49" fmla="*/ 802 h 802"/>
              <a:gd name="T50" fmla="*/ 331 w 826"/>
              <a:gd name="T51" fmla="*/ 586 h 802"/>
              <a:gd name="T52" fmla="*/ 547 w 826"/>
              <a:gd name="T53" fmla="*/ 562 h 802"/>
              <a:gd name="T54" fmla="*/ 483 w 826"/>
              <a:gd name="T55" fmla="*/ 652 h 802"/>
              <a:gd name="T56" fmla="*/ 509 w 826"/>
              <a:gd name="T57" fmla="*/ 652 h 802"/>
              <a:gd name="T58" fmla="*/ 689 w 826"/>
              <a:gd name="T59" fmla="*/ 780 h 802"/>
              <a:gd name="T60" fmla="*/ 791 w 826"/>
              <a:gd name="T61" fmla="*/ 780 h 802"/>
              <a:gd name="T62" fmla="*/ 791 w 826"/>
              <a:gd name="T63" fmla="*/ 677 h 802"/>
              <a:gd name="T64" fmla="*/ 57 w 826"/>
              <a:gd name="T65" fmla="*/ 71 h 802"/>
              <a:gd name="T66" fmla="*/ 160 w 826"/>
              <a:gd name="T67" fmla="*/ 123 h 802"/>
              <a:gd name="T68" fmla="*/ 297 w 826"/>
              <a:gd name="T69" fmla="*/ 568 h 802"/>
              <a:gd name="T70" fmla="*/ 266 w 826"/>
              <a:gd name="T71" fmla="*/ 728 h 802"/>
              <a:gd name="T72" fmla="*/ 154 w 826"/>
              <a:gd name="T73" fmla="*/ 763 h 802"/>
              <a:gd name="T74" fmla="*/ 207 w 826"/>
              <a:gd name="T75" fmla="*/ 702 h 802"/>
              <a:gd name="T76" fmla="*/ 189 w 826"/>
              <a:gd name="T77" fmla="*/ 607 h 802"/>
              <a:gd name="T78" fmla="*/ 99 w 826"/>
              <a:gd name="T79" fmla="*/ 612 h 802"/>
              <a:gd name="T80" fmla="*/ 86 w 826"/>
              <a:gd name="T81" fmla="*/ 548 h 802"/>
              <a:gd name="T82" fmla="*/ 226 w 826"/>
              <a:gd name="T83" fmla="*/ 521 h 802"/>
              <a:gd name="T84" fmla="*/ 528 w 826"/>
              <a:gd name="T85" fmla="*/ 235 h 802"/>
              <a:gd name="T86" fmla="*/ 559 w 826"/>
              <a:gd name="T87" fmla="*/ 75 h 802"/>
              <a:gd name="T88" fmla="*/ 671 w 826"/>
              <a:gd name="T89" fmla="*/ 40 h 802"/>
              <a:gd name="T90" fmla="*/ 618 w 826"/>
              <a:gd name="T91" fmla="*/ 101 h 802"/>
              <a:gd name="T92" fmla="*/ 636 w 826"/>
              <a:gd name="T93" fmla="*/ 196 h 802"/>
              <a:gd name="T94" fmla="*/ 726 w 826"/>
              <a:gd name="T95" fmla="*/ 191 h 802"/>
              <a:gd name="T96" fmla="*/ 739 w 826"/>
              <a:gd name="T97" fmla="*/ 255 h 802"/>
              <a:gd name="T98" fmla="*/ 599 w 826"/>
              <a:gd name="T99" fmla="*/ 283 h 802"/>
              <a:gd name="T100" fmla="*/ 297 w 826"/>
              <a:gd name="T101" fmla="*/ 568 h 802"/>
              <a:gd name="T102" fmla="*/ 714 w 826"/>
              <a:gd name="T103" fmla="*/ 755 h 802"/>
              <a:gd name="T104" fmla="*/ 611 w 826"/>
              <a:gd name="T105" fmla="*/ 549 h 802"/>
              <a:gd name="T106" fmla="*/ 776 w 826"/>
              <a:gd name="T107" fmla="*/ 729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6" h="802">
                <a:moveTo>
                  <a:pt x="791" y="677"/>
                </a:moveTo>
                <a:cubicBezTo>
                  <a:pt x="637" y="523"/>
                  <a:pt x="637" y="523"/>
                  <a:pt x="637" y="523"/>
                </a:cubicBezTo>
                <a:cubicBezTo>
                  <a:pt x="663" y="498"/>
                  <a:pt x="663" y="498"/>
                  <a:pt x="663" y="498"/>
                </a:cubicBezTo>
                <a:cubicBezTo>
                  <a:pt x="670" y="490"/>
                  <a:pt x="670" y="479"/>
                  <a:pt x="663" y="472"/>
                </a:cubicBezTo>
                <a:cubicBezTo>
                  <a:pt x="656" y="465"/>
                  <a:pt x="644" y="465"/>
                  <a:pt x="637" y="472"/>
                </a:cubicBezTo>
                <a:cubicBezTo>
                  <a:pt x="573" y="536"/>
                  <a:pt x="573" y="536"/>
                  <a:pt x="573" y="536"/>
                </a:cubicBezTo>
                <a:cubicBezTo>
                  <a:pt x="477" y="440"/>
                  <a:pt x="477" y="440"/>
                  <a:pt x="477" y="440"/>
                </a:cubicBezTo>
                <a:cubicBezTo>
                  <a:pt x="597" y="320"/>
                  <a:pt x="597" y="320"/>
                  <a:pt x="597" y="320"/>
                </a:cubicBezTo>
                <a:cubicBezTo>
                  <a:pt x="614" y="326"/>
                  <a:pt x="631" y="329"/>
                  <a:pt x="649" y="329"/>
                </a:cubicBezTo>
                <a:cubicBezTo>
                  <a:pt x="693" y="329"/>
                  <a:pt x="734" y="312"/>
                  <a:pt x="765" y="281"/>
                </a:cubicBezTo>
                <a:cubicBezTo>
                  <a:pt x="812" y="234"/>
                  <a:pt x="826" y="163"/>
                  <a:pt x="800" y="102"/>
                </a:cubicBezTo>
                <a:cubicBezTo>
                  <a:pt x="797" y="96"/>
                  <a:pt x="792" y="92"/>
                  <a:pt x="786" y="91"/>
                </a:cubicBezTo>
                <a:cubicBezTo>
                  <a:pt x="780" y="90"/>
                  <a:pt x="774" y="92"/>
                  <a:pt x="770" y="96"/>
                </a:cubicBezTo>
                <a:cubicBezTo>
                  <a:pt x="706" y="160"/>
                  <a:pt x="706" y="160"/>
                  <a:pt x="706" y="160"/>
                </a:cubicBezTo>
                <a:cubicBezTo>
                  <a:pt x="654" y="160"/>
                  <a:pt x="654" y="160"/>
                  <a:pt x="654" y="160"/>
                </a:cubicBezTo>
                <a:cubicBezTo>
                  <a:pt x="654" y="109"/>
                  <a:pt x="654" y="109"/>
                  <a:pt x="654" y="109"/>
                </a:cubicBezTo>
                <a:cubicBezTo>
                  <a:pt x="719" y="44"/>
                  <a:pt x="719" y="44"/>
                  <a:pt x="719" y="44"/>
                </a:cubicBezTo>
                <a:cubicBezTo>
                  <a:pt x="723" y="40"/>
                  <a:pt x="725" y="34"/>
                  <a:pt x="724" y="28"/>
                </a:cubicBezTo>
                <a:cubicBezTo>
                  <a:pt x="722" y="22"/>
                  <a:pt x="718" y="17"/>
                  <a:pt x="713" y="15"/>
                </a:cubicBezTo>
                <a:cubicBezTo>
                  <a:pt x="692" y="6"/>
                  <a:pt x="671" y="2"/>
                  <a:pt x="649" y="2"/>
                </a:cubicBezTo>
                <a:cubicBezTo>
                  <a:pt x="605" y="2"/>
                  <a:pt x="564" y="19"/>
                  <a:pt x="533" y="50"/>
                </a:cubicBezTo>
                <a:cubicBezTo>
                  <a:pt x="489" y="94"/>
                  <a:pt x="474" y="159"/>
                  <a:pt x="494" y="218"/>
                </a:cubicBezTo>
                <a:cubicBezTo>
                  <a:pt x="374" y="337"/>
                  <a:pt x="374" y="337"/>
                  <a:pt x="374" y="337"/>
                </a:cubicBezTo>
                <a:cubicBezTo>
                  <a:pt x="185" y="148"/>
                  <a:pt x="185" y="148"/>
                  <a:pt x="185" y="148"/>
                </a:cubicBezTo>
                <a:cubicBezTo>
                  <a:pt x="198" y="136"/>
                  <a:pt x="198" y="136"/>
                  <a:pt x="198" y="136"/>
                </a:cubicBezTo>
                <a:cubicBezTo>
                  <a:pt x="201" y="132"/>
                  <a:pt x="203" y="128"/>
                  <a:pt x="203" y="123"/>
                </a:cubicBezTo>
                <a:cubicBezTo>
                  <a:pt x="203" y="118"/>
                  <a:pt x="201" y="113"/>
                  <a:pt x="198" y="110"/>
                </a:cubicBezTo>
                <a:cubicBezTo>
                  <a:pt x="95" y="7"/>
                  <a:pt x="95" y="7"/>
                  <a:pt x="95" y="7"/>
                </a:cubicBezTo>
                <a:cubicBezTo>
                  <a:pt x="88" y="0"/>
                  <a:pt x="77" y="0"/>
                  <a:pt x="70" y="7"/>
                </a:cubicBezTo>
                <a:cubicBezTo>
                  <a:pt x="18" y="58"/>
                  <a:pt x="18" y="58"/>
                  <a:pt x="18" y="58"/>
                </a:cubicBezTo>
                <a:cubicBezTo>
                  <a:pt x="15" y="62"/>
                  <a:pt x="13" y="66"/>
                  <a:pt x="13" y="71"/>
                </a:cubicBezTo>
                <a:cubicBezTo>
                  <a:pt x="13" y="76"/>
                  <a:pt x="15" y="81"/>
                  <a:pt x="18" y="84"/>
                </a:cubicBezTo>
                <a:cubicBezTo>
                  <a:pt x="121" y="187"/>
                  <a:pt x="121" y="187"/>
                  <a:pt x="121" y="187"/>
                </a:cubicBezTo>
                <a:cubicBezTo>
                  <a:pt x="124" y="191"/>
                  <a:pt x="129" y="192"/>
                  <a:pt x="134" y="192"/>
                </a:cubicBezTo>
                <a:cubicBezTo>
                  <a:pt x="138" y="192"/>
                  <a:pt x="143" y="191"/>
                  <a:pt x="147" y="187"/>
                </a:cubicBezTo>
                <a:cubicBezTo>
                  <a:pt x="160" y="174"/>
                  <a:pt x="160" y="174"/>
                  <a:pt x="160" y="174"/>
                </a:cubicBezTo>
                <a:cubicBezTo>
                  <a:pt x="348" y="363"/>
                  <a:pt x="348" y="363"/>
                  <a:pt x="348" y="363"/>
                </a:cubicBezTo>
                <a:cubicBezTo>
                  <a:pt x="228" y="483"/>
                  <a:pt x="228" y="483"/>
                  <a:pt x="228" y="483"/>
                </a:cubicBezTo>
                <a:cubicBezTo>
                  <a:pt x="212" y="477"/>
                  <a:pt x="194" y="475"/>
                  <a:pt x="176" y="475"/>
                </a:cubicBezTo>
                <a:cubicBezTo>
                  <a:pt x="133" y="475"/>
                  <a:pt x="91" y="492"/>
                  <a:pt x="61" y="522"/>
                </a:cubicBezTo>
                <a:cubicBezTo>
                  <a:pt x="13" y="570"/>
                  <a:pt x="0" y="640"/>
                  <a:pt x="26" y="702"/>
                </a:cubicBezTo>
                <a:cubicBezTo>
                  <a:pt x="28" y="707"/>
                  <a:pt x="33" y="711"/>
                  <a:pt x="39" y="713"/>
                </a:cubicBezTo>
                <a:cubicBezTo>
                  <a:pt x="45" y="714"/>
                  <a:pt x="51" y="712"/>
                  <a:pt x="55" y="708"/>
                </a:cubicBezTo>
                <a:cubicBezTo>
                  <a:pt x="120" y="643"/>
                  <a:pt x="120" y="643"/>
                  <a:pt x="120" y="643"/>
                </a:cubicBezTo>
                <a:cubicBezTo>
                  <a:pt x="171" y="643"/>
                  <a:pt x="171" y="643"/>
                  <a:pt x="171" y="643"/>
                </a:cubicBezTo>
                <a:cubicBezTo>
                  <a:pt x="171" y="695"/>
                  <a:pt x="171" y="695"/>
                  <a:pt x="171" y="695"/>
                </a:cubicBezTo>
                <a:cubicBezTo>
                  <a:pt x="107" y="759"/>
                  <a:pt x="107" y="759"/>
                  <a:pt x="107" y="759"/>
                </a:cubicBezTo>
                <a:cubicBezTo>
                  <a:pt x="102" y="763"/>
                  <a:pt x="101" y="769"/>
                  <a:pt x="102" y="775"/>
                </a:cubicBezTo>
                <a:cubicBezTo>
                  <a:pt x="103" y="781"/>
                  <a:pt x="107" y="786"/>
                  <a:pt x="113" y="789"/>
                </a:cubicBezTo>
                <a:cubicBezTo>
                  <a:pt x="133" y="797"/>
                  <a:pt x="154" y="802"/>
                  <a:pt x="176" y="802"/>
                </a:cubicBezTo>
                <a:cubicBezTo>
                  <a:pt x="220" y="802"/>
                  <a:pt x="261" y="785"/>
                  <a:pt x="292" y="754"/>
                </a:cubicBezTo>
                <a:cubicBezTo>
                  <a:pt x="336" y="709"/>
                  <a:pt x="351" y="645"/>
                  <a:pt x="331" y="586"/>
                </a:cubicBezTo>
                <a:cubicBezTo>
                  <a:pt x="451" y="466"/>
                  <a:pt x="451" y="466"/>
                  <a:pt x="451" y="466"/>
                </a:cubicBezTo>
                <a:cubicBezTo>
                  <a:pt x="547" y="562"/>
                  <a:pt x="547" y="562"/>
                  <a:pt x="547" y="562"/>
                </a:cubicBezTo>
                <a:cubicBezTo>
                  <a:pt x="483" y="626"/>
                  <a:pt x="483" y="626"/>
                  <a:pt x="483" y="626"/>
                </a:cubicBezTo>
                <a:cubicBezTo>
                  <a:pt x="476" y="633"/>
                  <a:pt x="476" y="645"/>
                  <a:pt x="483" y="652"/>
                </a:cubicBezTo>
                <a:cubicBezTo>
                  <a:pt x="486" y="655"/>
                  <a:pt x="491" y="657"/>
                  <a:pt x="496" y="657"/>
                </a:cubicBezTo>
                <a:cubicBezTo>
                  <a:pt x="500" y="657"/>
                  <a:pt x="505" y="655"/>
                  <a:pt x="509" y="652"/>
                </a:cubicBezTo>
                <a:cubicBezTo>
                  <a:pt x="534" y="626"/>
                  <a:pt x="534" y="626"/>
                  <a:pt x="534" y="626"/>
                </a:cubicBezTo>
                <a:cubicBezTo>
                  <a:pt x="689" y="780"/>
                  <a:pt x="689" y="780"/>
                  <a:pt x="689" y="780"/>
                </a:cubicBezTo>
                <a:cubicBezTo>
                  <a:pt x="702" y="794"/>
                  <a:pt x="721" y="802"/>
                  <a:pt x="740" y="802"/>
                </a:cubicBezTo>
                <a:cubicBezTo>
                  <a:pt x="759" y="802"/>
                  <a:pt x="778" y="794"/>
                  <a:pt x="791" y="780"/>
                </a:cubicBezTo>
                <a:cubicBezTo>
                  <a:pt x="805" y="767"/>
                  <a:pt x="813" y="748"/>
                  <a:pt x="813" y="729"/>
                </a:cubicBezTo>
                <a:cubicBezTo>
                  <a:pt x="813" y="709"/>
                  <a:pt x="805" y="691"/>
                  <a:pt x="791" y="677"/>
                </a:cubicBezTo>
                <a:close/>
                <a:moveTo>
                  <a:pt x="134" y="148"/>
                </a:moveTo>
                <a:cubicBezTo>
                  <a:pt x="57" y="71"/>
                  <a:pt x="57" y="71"/>
                  <a:pt x="57" y="71"/>
                </a:cubicBezTo>
                <a:cubicBezTo>
                  <a:pt x="82" y="46"/>
                  <a:pt x="82" y="46"/>
                  <a:pt x="82" y="46"/>
                </a:cubicBezTo>
                <a:cubicBezTo>
                  <a:pt x="160" y="123"/>
                  <a:pt x="160" y="123"/>
                  <a:pt x="160" y="123"/>
                </a:cubicBezTo>
                <a:lnTo>
                  <a:pt x="134" y="148"/>
                </a:lnTo>
                <a:close/>
                <a:moveTo>
                  <a:pt x="297" y="568"/>
                </a:moveTo>
                <a:cubicBezTo>
                  <a:pt x="292" y="574"/>
                  <a:pt x="291" y="582"/>
                  <a:pt x="293" y="588"/>
                </a:cubicBezTo>
                <a:cubicBezTo>
                  <a:pt x="314" y="636"/>
                  <a:pt x="303" y="691"/>
                  <a:pt x="266" y="728"/>
                </a:cubicBezTo>
                <a:cubicBezTo>
                  <a:pt x="242" y="752"/>
                  <a:pt x="210" y="765"/>
                  <a:pt x="176" y="765"/>
                </a:cubicBezTo>
                <a:cubicBezTo>
                  <a:pt x="169" y="765"/>
                  <a:pt x="161" y="765"/>
                  <a:pt x="154" y="763"/>
                </a:cubicBezTo>
                <a:cubicBezTo>
                  <a:pt x="202" y="715"/>
                  <a:pt x="202" y="715"/>
                  <a:pt x="202" y="715"/>
                </a:cubicBezTo>
                <a:cubicBezTo>
                  <a:pt x="205" y="712"/>
                  <a:pt x="207" y="707"/>
                  <a:pt x="207" y="702"/>
                </a:cubicBezTo>
                <a:cubicBezTo>
                  <a:pt x="207" y="625"/>
                  <a:pt x="207" y="625"/>
                  <a:pt x="207" y="625"/>
                </a:cubicBezTo>
                <a:cubicBezTo>
                  <a:pt x="207" y="615"/>
                  <a:pt x="199" y="607"/>
                  <a:pt x="189" y="607"/>
                </a:cubicBezTo>
                <a:cubicBezTo>
                  <a:pt x="112" y="607"/>
                  <a:pt x="112" y="607"/>
                  <a:pt x="112" y="607"/>
                </a:cubicBezTo>
                <a:cubicBezTo>
                  <a:pt x="107" y="607"/>
                  <a:pt x="103" y="609"/>
                  <a:pt x="99" y="612"/>
                </a:cubicBezTo>
                <a:cubicBezTo>
                  <a:pt x="51" y="661"/>
                  <a:pt x="51" y="661"/>
                  <a:pt x="51" y="661"/>
                </a:cubicBezTo>
                <a:cubicBezTo>
                  <a:pt x="44" y="620"/>
                  <a:pt x="56" y="578"/>
                  <a:pt x="86" y="548"/>
                </a:cubicBezTo>
                <a:cubicBezTo>
                  <a:pt x="110" y="524"/>
                  <a:pt x="142" y="511"/>
                  <a:pt x="176" y="511"/>
                </a:cubicBezTo>
                <a:cubicBezTo>
                  <a:pt x="193" y="511"/>
                  <a:pt x="210" y="514"/>
                  <a:pt x="226" y="521"/>
                </a:cubicBezTo>
                <a:cubicBezTo>
                  <a:pt x="233" y="524"/>
                  <a:pt x="241" y="522"/>
                  <a:pt x="246" y="517"/>
                </a:cubicBezTo>
                <a:cubicBezTo>
                  <a:pt x="528" y="235"/>
                  <a:pt x="528" y="235"/>
                  <a:pt x="528" y="235"/>
                </a:cubicBezTo>
                <a:cubicBezTo>
                  <a:pt x="533" y="230"/>
                  <a:pt x="535" y="222"/>
                  <a:pt x="532" y="215"/>
                </a:cubicBezTo>
                <a:cubicBezTo>
                  <a:pt x="512" y="167"/>
                  <a:pt x="522" y="112"/>
                  <a:pt x="559" y="75"/>
                </a:cubicBezTo>
                <a:cubicBezTo>
                  <a:pt x="583" y="51"/>
                  <a:pt x="615" y="38"/>
                  <a:pt x="649" y="38"/>
                </a:cubicBezTo>
                <a:cubicBezTo>
                  <a:pt x="657" y="38"/>
                  <a:pt x="664" y="39"/>
                  <a:pt x="671" y="40"/>
                </a:cubicBezTo>
                <a:cubicBezTo>
                  <a:pt x="623" y="88"/>
                  <a:pt x="623" y="88"/>
                  <a:pt x="623" y="88"/>
                </a:cubicBezTo>
                <a:cubicBezTo>
                  <a:pt x="620" y="92"/>
                  <a:pt x="618" y="96"/>
                  <a:pt x="618" y="101"/>
                </a:cubicBezTo>
                <a:cubicBezTo>
                  <a:pt x="618" y="178"/>
                  <a:pt x="618" y="178"/>
                  <a:pt x="618" y="178"/>
                </a:cubicBezTo>
                <a:cubicBezTo>
                  <a:pt x="618" y="188"/>
                  <a:pt x="626" y="196"/>
                  <a:pt x="636" y="196"/>
                </a:cubicBezTo>
                <a:cubicBezTo>
                  <a:pt x="713" y="196"/>
                  <a:pt x="713" y="196"/>
                  <a:pt x="713" y="196"/>
                </a:cubicBezTo>
                <a:cubicBezTo>
                  <a:pt x="718" y="196"/>
                  <a:pt x="723" y="195"/>
                  <a:pt x="726" y="191"/>
                </a:cubicBezTo>
                <a:cubicBezTo>
                  <a:pt x="774" y="143"/>
                  <a:pt x="774" y="143"/>
                  <a:pt x="774" y="143"/>
                </a:cubicBezTo>
                <a:cubicBezTo>
                  <a:pt x="782" y="183"/>
                  <a:pt x="769" y="225"/>
                  <a:pt x="739" y="255"/>
                </a:cubicBezTo>
                <a:cubicBezTo>
                  <a:pt x="715" y="279"/>
                  <a:pt x="683" y="293"/>
                  <a:pt x="649" y="293"/>
                </a:cubicBezTo>
                <a:cubicBezTo>
                  <a:pt x="632" y="293"/>
                  <a:pt x="615" y="289"/>
                  <a:pt x="599" y="283"/>
                </a:cubicBezTo>
                <a:cubicBezTo>
                  <a:pt x="593" y="280"/>
                  <a:pt x="585" y="281"/>
                  <a:pt x="579" y="286"/>
                </a:cubicBezTo>
                <a:lnTo>
                  <a:pt x="297" y="568"/>
                </a:lnTo>
                <a:close/>
                <a:moveTo>
                  <a:pt x="766" y="755"/>
                </a:moveTo>
                <a:cubicBezTo>
                  <a:pt x="752" y="768"/>
                  <a:pt x="728" y="768"/>
                  <a:pt x="714" y="755"/>
                </a:cubicBezTo>
                <a:cubicBezTo>
                  <a:pt x="560" y="600"/>
                  <a:pt x="560" y="600"/>
                  <a:pt x="560" y="600"/>
                </a:cubicBezTo>
                <a:cubicBezTo>
                  <a:pt x="611" y="549"/>
                  <a:pt x="611" y="549"/>
                  <a:pt x="611" y="549"/>
                </a:cubicBezTo>
                <a:cubicBezTo>
                  <a:pt x="766" y="703"/>
                  <a:pt x="766" y="703"/>
                  <a:pt x="766" y="703"/>
                </a:cubicBezTo>
                <a:cubicBezTo>
                  <a:pt x="773" y="710"/>
                  <a:pt x="776" y="719"/>
                  <a:pt x="776" y="729"/>
                </a:cubicBezTo>
                <a:cubicBezTo>
                  <a:pt x="776" y="739"/>
                  <a:pt x="773" y="748"/>
                  <a:pt x="766" y="755"/>
                </a:cubicBezTo>
                <a:close/>
              </a:path>
            </a:pathLst>
          </a:custGeom>
          <a:solidFill>
            <a:srgbClr val="FFFFFF"/>
          </a:solidFill>
          <a:ln>
            <a:noFill/>
          </a:ln>
          <a:effectLst/>
        </p:spPr>
        <p:txBody>
          <a:bodyPr vert="horz" wrap="square" lIns="121920" tIns="60960" rIns="121920" bIns="60960" numCol="1" anchor="t" anchorCtr="0" compatLnSpc="1">
            <a:prstTxWarp prst="textNoShape">
              <a:avLst/>
            </a:prstTxWarp>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sz="3200" dirty="0"/>
          </a:p>
        </p:txBody>
      </p:sp>
      <p:sp>
        <p:nvSpPr>
          <p:cNvPr id="18" name="Rectangle 17"/>
          <p:cNvSpPr/>
          <p:nvPr/>
        </p:nvSpPr>
        <p:spPr>
          <a:xfrm>
            <a:off x="3256721" y="3585361"/>
            <a:ext cx="3058377" cy="929485"/>
          </a:xfrm>
          <a:prstGeom prst="rect">
            <a:avLst/>
          </a:prstGeom>
        </p:spPr>
        <p:txBody>
          <a:bodyPr wrap="square" lIns="0" rIns="0">
            <a:sp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nSpc>
                <a:spcPct val="85000"/>
              </a:lnSpc>
            </a:pPr>
            <a:r>
              <a:rPr lang="en-US" sz="1600" dirty="0">
                <a:solidFill>
                  <a:srgbClr val="FFFFFF"/>
                </a:solidFill>
              </a:rPr>
              <a:t>A survey of executives found that privacy and identity protection were among the top-ten risks in 2018 (Protiviti).</a:t>
            </a:r>
          </a:p>
        </p:txBody>
      </p:sp>
      <p:sp>
        <p:nvSpPr>
          <p:cNvPr id="22" name="Rectangle 21"/>
          <p:cNvSpPr/>
          <p:nvPr/>
        </p:nvSpPr>
        <p:spPr>
          <a:xfrm>
            <a:off x="1" y="5179303"/>
            <a:ext cx="1392038" cy="84930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1219170" rtl="0" eaLnBrk="1" latinLnBrk="0" hangingPunct="1">
              <a:defRPr sz="2400" kern="1200">
                <a:solidFill>
                  <a:schemeClr val="lt1"/>
                </a:solidFill>
                <a:latin typeface="+mn-lt"/>
                <a:ea typeface="+mn-ea"/>
                <a:cs typeface="+mn-cs"/>
              </a:defRPr>
            </a:lvl1pPr>
            <a:lvl2pPr marL="609585" algn="l" defTabSz="1219170" rtl="0" eaLnBrk="1" latinLnBrk="0" hangingPunct="1">
              <a:defRPr sz="2400" kern="1200">
                <a:solidFill>
                  <a:schemeClr val="lt1"/>
                </a:solidFill>
                <a:latin typeface="+mn-lt"/>
                <a:ea typeface="+mn-ea"/>
                <a:cs typeface="+mn-cs"/>
              </a:defRPr>
            </a:lvl2pPr>
            <a:lvl3pPr marL="1219170" algn="l" defTabSz="1219170" rtl="0" eaLnBrk="1" latinLnBrk="0" hangingPunct="1">
              <a:defRPr sz="2400" kern="1200">
                <a:solidFill>
                  <a:schemeClr val="lt1"/>
                </a:solidFill>
                <a:latin typeface="+mn-lt"/>
                <a:ea typeface="+mn-ea"/>
                <a:cs typeface="+mn-cs"/>
              </a:defRPr>
            </a:lvl3pPr>
            <a:lvl4pPr marL="1828754" algn="l" defTabSz="1219170" rtl="0" eaLnBrk="1" latinLnBrk="0" hangingPunct="1">
              <a:defRPr sz="2400" kern="1200">
                <a:solidFill>
                  <a:schemeClr val="lt1"/>
                </a:solidFill>
                <a:latin typeface="+mn-lt"/>
                <a:ea typeface="+mn-ea"/>
                <a:cs typeface="+mn-cs"/>
              </a:defRPr>
            </a:lvl4pPr>
            <a:lvl5pPr marL="2438339" algn="l" defTabSz="1219170" rtl="0" eaLnBrk="1" latinLnBrk="0" hangingPunct="1">
              <a:defRPr sz="2400" kern="1200">
                <a:solidFill>
                  <a:schemeClr val="lt1"/>
                </a:solidFill>
                <a:latin typeface="+mn-lt"/>
                <a:ea typeface="+mn-ea"/>
                <a:cs typeface="+mn-cs"/>
              </a:defRPr>
            </a:lvl5pPr>
            <a:lvl6pPr marL="3047924" algn="l" defTabSz="1219170" rtl="0" eaLnBrk="1" latinLnBrk="0" hangingPunct="1">
              <a:defRPr sz="2400" kern="1200">
                <a:solidFill>
                  <a:schemeClr val="lt1"/>
                </a:solidFill>
                <a:latin typeface="+mn-lt"/>
                <a:ea typeface="+mn-ea"/>
                <a:cs typeface="+mn-cs"/>
              </a:defRPr>
            </a:lvl6pPr>
            <a:lvl7pPr marL="3657509" algn="l" defTabSz="1219170" rtl="0" eaLnBrk="1" latinLnBrk="0" hangingPunct="1">
              <a:defRPr sz="2400" kern="1200">
                <a:solidFill>
                  <a:schemeClr val="lt1"/>
                </a:solidFill>
                <a:latin typeface="+mn-lt"/>
                <a:ea typeface="+mn-ea"/>
                <a:cs typeface="+mn-cs"/>
              </a:defRPr>
            </a:lvl7pPr>
            <a:lvl8pPr marL="4267093" algn="l" defTabSz="1219170" rtl="0" eaLnBrk="1" latinLnBrk="0" hangingPunct="1">
              <a:defRPr sz="2400" kern="1200">
                <a:solidFill>
                  <a:schemeClr val="lt1"/>
                </a:solidFill>
                <a:latin typeface="+mn-lt"/>
                <a:ea typeface="+mn-ea"/>
                <a:cs typeface="+mn-cs"/>
              </a:defRPr>
            </a:lvl8pPr>
            <a:lvl9pPr marL="4876678" algn="l" defTabSz="1219170" rtl="0" eaLnBrk="1" latinLnBrk="0" hangingPunct="1">
              <a:defRPr sz="2400" kern="1200">
                <a:solidFill>
                  <a:schemeClr val="lt1"/>
                </a:solidFill>
                <a:latin typeface="+mn-lt"/>
                <a:ea typeface="+mn-ea"/>
                <a:cs typeface="+mn-cs"/>
              </a:defRPr>
            </a:lvl9pPr>
          </a:lstStyle>
          <a:p>
            <a:pPr algn="ctr"/>
            <a:endParaRPr lang="en-US" sz="3200" dirty="0"/>
          </a:p>
        </p:txBody>
      </p:sp>
      <p:sp>
        <p:nvSpPr>
          <p:cNvPr id="25" name="Rectangle 24"/>
          <p:cNvSpPr/>
          <p:nvPr/>
        </p:nvSpPr>
        <p:spPr>
          <a:xfrm>
            <a:off x="1" y="4347624"/>
            <a:ext cx="1392038" cy="84930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1219170" rtl="0" eaLnBrk="1" latinLnBrk="0" hangingPunct="1">
              <a:defRPr sz="2400" kern="1200">
                <a:solidFill>
                  <a:schemeClr val="lt1"/>
                </a:solidFill>
                <a:latin typeface="+mn-lt"/>
                <a:ea typeface="+mn-ea"/>
                <a:cs typeface="+mn-cs"/>
              </a:defRPr>
            </a:lvl1pPr>
            <a:lvl2pPr marL="609585" algn="l" defTabSz="1219170" rtl="0" eaLnBrk="1" latinLnBrk="0" hangingPunct="1">
              <a:defRPr sz="2400" kern="1200">
                <a:solidFill>
                  <a:schemeClr val="lt1"/>
                </a:solidFill>
                <a:latin typeface="+mn-lt"/>
                <a:ea typeface="+mn-ea"/>
                <a:cs typeface="+mn-cs"/>
              </a:defRPr>
            </a:lvl2pPr>
            <a:lvl3pPr marL="1219170" algn="l" defTabSz="1219170" rtl="0" eaLnBrk="1" latinLnBrk="0" hangingPunct="1">
              <a:defRPr sz="2400" kern="1200">
                <a:solidFill>
                  <a:schemeClr val="lt1"/>
                </a:solidFill>
                <a:latin typeface="+mn-lt"/>
                <a:ea typeface="+mn-ea"/>
                <a:cs typeface="+mn-cs"/>
              </a:defRPr>
            </a:lvl3pPr>
            <a:lvl4pPr marL="1828754" algn="l" defTabSz="1219170" rtl="0" eaLnBrk="1" latinLnBrk="0" hangingPunct="1">
              <a:defRPr sz="2400" kern="1200">
                <a:solidFill>
                  <a:schemeClr val="lt1"/>
                </a:solidFill>
                <a:latin typeface="+mn-lt"/>
                <a:ea typeface="+mn-ea"/>
                <a:cs typeface="+mn-cs"/>
              </a:defRPr>
            </a:lvl4pPr>
            <a:lvl5pPr marL="2438339" algn="l" defTabSz="1219170" rtl="0" eaLnBrk="1" latinLnBrk="0" hangingPunct="1">
              <a:defRPr sz="2400" kern="1200">
                <a:solidFill>
                  <a:schemeClr val="lt1"/>
                </a:solidFill>
                <a:latin typeface="+mn-lt"/>
                <a:ea typeface="+mn-ea"/>
                <a:cs typeface="+mn-cs"/>
              </a:defRPr>
            </a:lvl5pPr>
            <a:lvl6pPr marL="3047924" algn="l" defTabSz="1219170" rtl="0" eaLnBrk="1" latinLnBrk="0" hangingPunct="1">
              <a:defRPr sz="2400" kern="1200">
                <a:solidFill>
                  <a:schemeClr val="lt1"/>
                </a:solidFill>
                <a:latin typeface="+mn-lt"/>
                <a:ea typeface="+mn-ea"/>
                <a:cs typeface="+mn-cs"/>
              </a:defRPr>
            </a:lvl6pPr>
            <a:lvl7pPr marL="3657509" algn="l" defTabSz="1219170" rtl="0" eaLnBrk="1" latinLnBrk="0" hangingPunct="1">
              <a:defRPr sz="2400" kern="1200">
                <a:solidFill>
                  <a:schemeClr val="lt1"/>
                </a:solidFill>
                <a:latin typeface="+mn-lt"/>
                <a:ea typeface="+mn-ea"/>
                <a:cs typeface="+mn-cs"/>
              </a:defRPr>
            </a:lvl7pPr>
            <a:lvl8pPr marL="4267093" algn="l" defTabSz="1219170" rtl="0" eaLnBrk="1" latinLnBrk="0" hangingPunct="1">
              <a:defRPr sz="2400" kern="1200">
                <a:solidFill>
                  <a:schemeClr val="lt1"/>
                </a:solidFill>
                <a:latin typeface="+mn-lt"/>
                <a:ea typeface="+mn-ea"/>
                <a:cs typeface="+mn-cs"/>
              </a:defRPr>
            </a:lvl8pPr>
            <a:lvl9pPr marL="4876678" algn="l" defTabSz="1219170" rtl="0" eaLnBrk="1" latinLnBrk="0" hangingPunct="1">
              <a:defRPr sz="2400" kern="1200">
                <a:solidFill>
                  <a:schemeClr val="lt1"/>
                </a:solidFill>
                <a:latin typeface="+mn-lt"/>
                <a:ea typeface="+mn-ea"/>
                <a:cs typeface="+mn-cs"/>
              </a:defRPr>
            </a:lvl9pPr>
          </a:lstStyle>
          <a:p>
            <a:pPr algn="ctr"/>
            <a:endParaRPr lang="en-US" sz="3200" dirty="0"/>
          </a:p>
        </p:txBody>
      </p:sp>
      <p:grpSp>
        <p:nvGrpSpPr>
          <p:cNvPr id="26" name="Group 25"/>
          <p:cNvGrpSpPr/>
          <p:nvPr/>
        </p:nvGrpSpPr>
        <p:grpSpPr>
          <a:xfrm>
            <a:off x="1379543" y="3401052"/>
            <a:ext cx="741659" cy="2627560"/>
            <a:chOff x="413581" y="698501"/>
            <a:chExt cx="556244" cy="1970670"/>
          </a:xfrm>
        </p:grpSpPr>
        <p:sp>
          <p:nvSpPr>
            <p:cNvPr id="30" name="Freeform 29"/>
            <p:cNvSpPr/>
            <p:nvPr/>
          </p:nvSpPr>
          <p:spPr>
            <a:xfrm>
              <a:off x="413845" y="698501"/>
              <a:ext cx="555980" cy="1354334"/>
            </a:xfrm>
            <a:custGeom>
              <a:avLst/>
              <a:gdLst>
                <a:gd name="connsiteX0" fmla="*/ 555980 w 555980"/>
                <a:gd name="connsiteY0" fmla="*/ 0 h 1354334"/>
                <a:gd name="connsiteX1" fmla="*/ 555980 w 555980"/>
                <a:gd name="connsiteY1" fmla="*/ 968242 h 1354334"/>
                <a:gd name="connsiteX2" fmla="*/ 0 w 555980"/>
                <a:gd name="connsiteY2" fmla="*/ 1354334 h 1354334"/>
                <a:gd name="connsiteX3" fmla="*/ 737 w 555980"/>
                <a:gd name="connsiteY3" fmla="*/ 709226 h 1354334"/>
                <a:gd name="connsiteX4" fmla="*/ 555980 w 555980"/>
                <a:gd name="connsiteY4" fmla="*/ 0 h 1354334"/>
                <a:gd name="connsiteX0" fmla="*/ 555980 w 555980"/>
                <a:gd name="connsiteY0" fmla="*/ 0 h 1354334"/>
                <a:gd name="connsiteX1" fmla="*/ 555980 w 555980"/>
                <a:gd name="connsiteY1" fmla="*/ 976179 h 1354334"/>
                <a:gd name="connsiteX2" fmla="*/ 0 w 555980"/>
                <a:gd name="connsiteY2" fmla="*/ 1354334 h 1354334"/>
                <a:gd name="connsiteX3" fmla="*/ 737 w 555980"/>
                <a:gd name="connsiteY3" fmla="*/ 709226 h 1354334"/>
                <a:gd name="connsiteX4" fmla="*/ 555980 w 555980"/>
                <a:gd name="connsiteY4" fmla="*/ 0 h 13543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5980" h="1354334">
                  <a:moveTo>
                    <a:pt x="555980" y="0"/>
                  </a:moveTo>
                  <a:lnTo>
                    <a:pt x="555980" y="976179"/>
                  </a:lnTo>
                  <a:lnTo>
                    <a:pt x="0" y="1354334"/>
                  </a:lnTo>
                  <a:cubicBezTo>
                    <a:pt x="246" y="1139298"/>
                    <a:pt x="491" y="924262"/>
                    <a:pt x="737" y="709226"/>
                  </a:cubicBezTo>
                  <a:lnTo>
                    <a:pt x="555980" y="0"/>
                  </a:lnTo>
                  <a:close/>
                </a:path>
              </a:pathLst>
            </a:cu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defPPr>
                <a:defRPr lang="en-US"/>
              </a:defPPr>
              <a:lvl1pPr marL="0" algn="l" defTabSz="1219170" rtl="0" eaLnBrk="1" latinLnBrk="0" hangingPunct="1">
                <a:defRPr sz="2400" kern="1200">
                  <a:solidFill>
                    <a:schemeClr val="lt1"/>
                  </a:solidFill>
                  <a:latin typeface="+mn-lt"/>
                  <a:ea typeface="+mn-ea"/>
                  <a:cs typeface="+mn-cs"/>
                </a:defRPr>
              </a:lvl1pPr>
              <a:lvl2pPr marL="609585" algn="l" defTabSz="1219170" rtl="0" eaLnBrk="1" latinLnBrk="0" hangingPunct="1">
                <a:defRPr sz="2400" kern="1200">
                  <a:solidFill>
                    <a:schemeClr val="lt1"/>
                  </a:solidFill>
                  <a:latin typeface="+mn-lt"/>
                  <a:ea typeface="+mn-ea"/>
                  <a:cs typeface="+mn-cs"/>
                </a:defRPr>
              </a:lvl2pPr>
              <a:lvl3pPr marL="1219170" algn="l" defTabSz="1219170" rtl="0" eaLnBrk="1" latinLnBrk="0" hangingPunct="1">
                <a:defRPr sz="2400" kern="1200">
                  <a:solidFill>
                    <a:schemeClr val="lt1"/>
                  </a:solidFill>
                  <a:latin typeface="+mn-lt"/>
                  <a:ea typeface="+mn-ea"/>
                  <a:cs typeface="+mn-cs"/>
                </a:defRPr>
              </a:lvl3pPr>
              <a:lvl4pPr marL="1828754" algn="l" defTabSz="1219170" rtl="0" eaLnBrk="1" latinLnBrk="0" hangingPunct="1">
                <a:defRPr sz="2400" kern="1200">
                  <a:solidFill>
                    <a:schemeClr val="lt1"/>
                  </a:solidFill>
                  <a:latin typeface="+mn-lt"/>
                  <a:ea typeface="+mn-ea"/>
                  <a:cs typeface="+mn-cs"/>
                </a:defRPr>
              </a:lvl4pPr>
              <a:lvl5pPr marL="2438339" algn="l" defTabSz="1219170" rtl="0" eaLnBrk="1" latinLnBrk="0" hangingPunct="1">
                <a:defRPr sz="2400" kern="1200">
                  <a:solidFill>
                    <a:schemeClr val="lt1"/>
                  </a:solidFill>
                  <a:latin typeface="+mn-lt"/>
                  <a:ea typeface="+mn-ea"/>
                  <a:cs typeface="+mn-cs"/>
                </a:defRPr>
              </a:lvl5pPr>
              <a:lvl6pPr marL="3047924" algn="l" defTabSz="1219170" rtl="0" eaLnBrk="1" latinLnBrk="0" hangingPunct="1">
                <a:defRPr sz="2400" kern="1200">
                  <a:solidFill>
                    <a:schemeClr val="lt1"/>
                  </a:solidFill>
                  <a:latin typeface="+mn-lt"/>
                  <a:ea typeface="+mn-ea"/>
                  <a:cs typeface="+mn-cs"/>
                </a:defRPr>
              </a:lvl6pPr>
              <a:lvl7pPr marL="3657509" algn="l" defTabSz="1219170" rtl="0" eaLnBrk="1" latinLnBrk="0" hangingPunct="1">
                <a:defRPr sz="2400" kern="1200">
                  <a:solidFill>
                    <a:schemeClr val="lt1"/>
                  </a:solidFill>
                  <a:latin typeface="+mn-lt"/>
                  <a:ea typeface="+mn-ea"/>
                  <a:cs typeface="+mn-cs"/>
                </a:defRPr>
              </a:lvl7pPr>
              <a:lvl8pPr marL="4267093" algn="l" defTabSz="1219170" rtl="0" eaLnBrk="1" latinLnBrk="0" hangingPunct="1">
                <a:defRPr sz="2400" kern="1200">
                  <a:solidFill>
                    <a:schemeClr val="lt1"/>
                  </a:solidFill>
                  <a:latin typeface="+mn-lt"/>
                  <a:ea typeface="+mn-ea"/>
                  <a:cs typeface="+mn-cs"/>
                </a:defRPr>
              </a:lvl8pPr>
              <a:lvl9pPr marL="4876678" algn="l" defTabSz="1219170" rtl="0" eaLnBrk="1" latinLnBrk="0" hangingPunct="1">
                <a:defRPr sz="2400" kern="1200">
                  <a:solidFill>
                    <a:schemeClr val="lt1"/>
                  </a:solidFill>
                  <a:latin typeface="+mn-lt"/>
                  <a:ea typeface="+mn-ea"/>
                  <a:cs typeface="+mn-cs"/>
                </a:defRPr>
              </a:lvl9pPr>
            </a:lstStyle>
            <a:p>
              <a:pPr algn="ctr"/>
              <a:endParaRPr lang="en-US" sz="3200" dirty="0"/>
            </a:p>
          </p:txBody>
        </p:sp>
        <p:sp>
          <p:nvSpPr>
            <p:cNvPr id="31" name="Freeform 30"/>
            <p:cNvSpPr/>
            <p:nvPr/>
          </p:nvSpPr>
          <p:spPr>
            <a:xfrm>
              <a:off x="413581" y="1673921"/>
              <a:ext cx="556244" cy="995250"/>
            </a:xfrm>
            <a:custGeom>
              <a:avLst/>
              <a:gdLst>
                <a:gd name="connsiteX0" fmla="*/ 556244 w 556244"/>
                <a:gd name="connsiteY0" fmla="*/ 0 h 995250"/>
                <a:gd name="connsiteX1" fmla="*/ 556244 w 556244"/>
                <a:gd name="connsiteY1" fmla="*/ 148222 h 995250"/>
                <a:gd name="connsiteX2" fmla="*/ 556244 w 556244"/>
                <a:gd name="connsiteY2" fmla="*/ 847028 h 995250"/>
                <a:gd name="connsiteX3" fmla="*/ 556244 w 556244"/>
                <a:gd name="connsiteY3" fmla="*/ 995250 h 995250"/>
                <a:gd name="connsiteX4" fmla="*/ 0 w 556244"/>
                <a:gd name="connsiteY4" fmla="*/ 995250 h 995250"/>
                <a:gd name="connsiteX5" fmla="*/ 317 w 556244"/>
                <a:gd name="connsiteY5" fmla="*/ 847028 h 995250"/>
                <a:gd name="connsiteX6" fmla="*/ 0 w 556244"/>
                <a:gd name="connsiteY6" fmla="*/ 847028 h 995250"/>
                <a:gd name="connsiteX7" fmla="*/ 1001 w 556244"/>
                <a:gd name="connsiteY7" fmla="*/ 378960 h 9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6244" h="995250">
                  <a:moveTo>
                    <a:pt x="556244" y="0"/>
                  </a:moveTo>
                  <a:lnTo>
                    <a:pt x="556244" y="148222"/>
                  </a:lnTo>
                  <a:lnTo>
                    <a:pt x="556244" y="847028"/>
                  </a:lnTo>
                  <a:lnTo>
                    <a:pt x="556244" y="995250"/>
                  </a:lnTo>
                  <a:lnTo>
                    <a:pt x="0" y="995250"/>
                  </a:lnTo>
                  <a:lnTo>
                    <a:pt x="317" y="847028"/>
                  </a:lnTo>
                  <a:lnTo>
                    <a:pt x="0" y="847028"/>
                  </a:lnTo>
                  <a:lnTo>
                    <a:pt x="1001" y="378960"/>
                  </a:lnTo>
                  <a:close/>
                </a:path>
              </a:pathLst>
            </a:cu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defPPr>
                <a:defRPr lang="en-US"/>
              </a:defPPr>
              <a:lvl1pPr marL="0" algn="l" defTabSz="1219170" rtl="0" eaLnBrk="1" latinLnBrk="0" hangingPunct="1">
                <a:defRPr sz="2400" kern="1200">
                  <a:solidFill>
                    <a:schemeClr val="lt1"/>
                  </a:solidFill>
                  <a:latin typeface="+mn-lt"/>
                  <a:ea typeface="+mn-ea"/>
                  <a:cs typeface="+mn-cs"/>
                </a:defRPr>
              </a:lvl1pPr>
              <a:lvl2pPr marL="609585" algn="l" defTabSz="1219170" rtl="0" eaLnBrk="1" latinLnBrk="0" hangingPunct="1">
                <a:defRPr sz="2400" kern="1200">
                  <a:solidFill>
                    <a:schemeClr val="lt1"/>
                  </a:solidFill>
                  <a:latin typeface="+mn-lt"/>
                  <a:ea typeface="+mn-ea"/>
                  <a:cs typeface="+mn-cs"/>
                </a:defRPr>
              </a:lvl2pPr>
              <a:lvl3pPr marL="1219170" algn="l" defTabSz="1219170" rtl="0" eaLnBrk="1" latinLnBrk="0" hangingPunct="1">
                <a:defRPr sz="2400" kern="1200">
                  <a:solidFill>
                    <a:schemeClr val="lt1"/>
                  </a:solidFill>
                  <a:latin typeface="+mn-lt"/>
                  <a:ea typeface="+mn-ea"/>
                  <a:cs typeface="+mn-cs"/>
                </a:defRPr>
              </a:lvl3pPr>
              <a:lvl4pPr marL="1828754" algn="l" defTabSz="1219170" rtl="0" eaLnBrk="1" latinLnBrk="0" hangingPunct="1">
                <a:defRPr sz="2400" kern="1200">
                  <a:solidFill>
                    <a:schemeClr val="lt1"/>
                  </a:solidFill>
                  <a:latin typeface="+mn-lt"/>
                  <a:ea typeface="+mn-ea"/>
                  <a:cs typeface="+mn-cs"/>
                </a:defRPr>
              </a:lvl4pPr>
              <a:lvl5pPr marL="2438339" algn="l" defTabSz="1219170" rtl="0" eaLnBrk="1" latinLnBrk="0" hangingPunct="1">
                <a:defRPr sz="2400" kern="1200">
                  <a:solidFill>
                    <a:schemeClr val="lt1"/>
                  </a:solidFill>
                  <a:latin typeface="+mn-lt"/>
                  <a:ea typeface="+mn-ea"/>
                  <a:cs typeface="+mn-cs"/>
                </a:defRPr>
              </a:lvl5pPr>
              <a:lvl6pPr marL="3047924" algn="l" defTabSz="1219170" rtl="0" eaLnBrk="1" latinLnBrk="0" hangingPunct="1">
                <a:defRPr sz="2400" kern="1200">
                  <a:solidFill>
                    <a:schemeClr val="lt1"/>
                  </a:solidFill>
                  <a:latin typeface="+mn-lt"/>
                  <a:ea typeface="+mn-ea"/>
                  <a:cs typeface="+mn-cs"/>
                </a:defRPr>
              </a:lvl6pPr>
              <a:lvl7pPr marL="3657509" algn="l" defTabSz="1219170" rtl="0" eaLnBrk="1" latinLnBrk="0" hangingPunct="1">
                <a:defRPr sz="2400" kern="1200">
                  <a:solidFill>
                    <a:schemeClr val="lt1"/>
                  </a:solidFill>
                  <a:latin typeface="+mn-lt"/>
                  <a:ea typeface="+mn-ea"/>
                  <a:cs typeface="+mn-cs"/>
                </a:defRPr>
              </a:lvl7pPr>
              <a:lvl8pPr marL="4267093" algn="l" defTabSz="1219170" rtl="0" eaLnBrk="1" latinLnBrk="0" hangingPunct="1">
                <a:defRPr sz="2400" kern="1200">
                  <a:solidFill>
                    <a:schemeClr val="lt1"/>
                  </a:solidFill>
                  <a:latin typeface="+mn-lt"/>
                  <a:ea typeface="+mn-ea"/>
                  <a:cs typeface="+mn-cs"/>
                </a:defRPr>
              </a:lvl8pPr>
              <a:lvl9pPr marL="4876678" algn="l" defTabSz="1219170" rtl="0" eaLnBrk="1" latinLnBrk="0" hangingPunct="1">
                <a:defRPr sz="2400" kern="1200">
                  <a:solidFill>
                    <a:schemeClr val="lt1"/>
                  </a:solidFill>
                  <a:latin typeface="+mn-lt"/>
                  <a:ea typeface="+mn-ea"/>
                  <a:cs typeface="+mn-cs"/>
                </a:defRPr>
              </a:lvl9pPr>
            </a:lstStyle>
            <a:p>
              <a:pPr algn="ctr"/>
              <a:endParaRPr lang="en-US" sz="3200" dirty="0"/>
            </a:p>
          </p:txBody>
        </p:sp>
      </p:grpSp>
      <p:sp>
        <p:nvSpPr>
          <p:cNvPr id="33" name="TextBox 32"/>
          <p:cNvSpPr txBox="1"/>
          <p:nvPr/>
        </p:nvSpPr>
        <p:spPr>
          <a:xfrm>
            <a:off x="343745" y="1272656"/>
            <a:ext cx="8446981" cy="1384995"/>
          </a:xfrm>
          <a:prstGeom prst="rect">
            <a:avLst/>
          </a:prstGeom>
        </p:spPr>
        <p:txBody>
          <a:bodyPr wrap="square" rtlCol="0">
            <a:spAutoFit/>
          </a:bodyPr>
          <a:lstStyle/>
          <a:p>
            <a:r>
              <a:rPr lang="en-US" sz="1200" dirty="0"/>
              <a:t>Senior management and executives now acknowledge privacy and security as some of the </a:t>
            </a:r>
            <a:r>
              <a:rPr lang="en-US" sz="1200" b="1" dirty="0"/>
              <a:t>biggest risks </a:t>
            </a:r>
            <a:r>
              <a:rPr lang="en-US" sz="1200" dirty="0"/>
              <a:t>to the business, though this was not always the case. Previously, the entire scope of privacy would fall upon IT professionals to manage and control.</a:t>
            </a:r>
          </a:p>
          <a:p>
            <a:endParaRPr lang="en-US" sz="1200" dirty="0"/>
          </a:p>
          <a:p>
            <a:r>
              <a:rPr lang="en-US" sz="1200" dirty="0"/>
              <a:t>High-profile cyberattacks and data breaches, such as </a:t>
            </a:r>
            <a:r>
              <a:rPr lang="en-US" sz="1200" b="1" dirty="0"/>
              <a:t>Marriott Starwood in 2018,</a:t>
            </a:r>
            <a:r>
              <a:rPr lang="en-US" sz="1200" dirty="0"/>
              <a:t> have brought the issue of privacy to the forefront of executives’ minds. Regulatory obligations to notify the public of breaches and pay significant fines for noncompliance have also pushed executives to be more concerned than ever before.</a:t>
            </a:r>
          </a:p>
        </p:txBody>
      </p:sp>
      <p:sp>
        <p:nvSpPr>
          <p:cNvPr id="4" name="TextBox 3"/>
          <p:cNvSpPr txBox="1"/>
          <p:nvPr/>
        </p:nvSpPr>
        <p:spPr>
          <a:xfrm>
            <a:off x="3256721" y="4833775"/>
            <a:ext cx="4677815" cy="1077218"/>
          </a:xfrm>
          <a:prstGeom prst="rect">
            <a:avLst/>
          </a:prstGeom>
        </p:spPr>
        <p:txBody>
          <a:bodyPr wrap="square" rtlCol="0">
            <a:spAutoFit/>
          </a:bodyPr>
          <a:lstStyle/>
          <a:p>
            <a:r>
              <a:rPr lang="en-US" sz="1600" dirty="0">
                <a:solidFill>
                  <a:schemeClr val="bg2"/>
                </a:solidFill>
              </a:rPr>
              <a:t>PwC’s 2018 CEO Survey found that North American CEOs perceive cyber threats to be the number-one threat to their organization’s growth prospects.  </a:t>
            </a:r>
            <a:endParaRPr lang="en-CA" sz="1600" dirty="0">
              <a:solidFill>
                <a:schemeClr val="bg2"/>
              </a:solidFill>
            </a:endParaRPr>
          </a:p>
        </p:txBody>
      </p:sp>
    </p:spTree>
    <p:extLst>
      <p:ext uri="{BB962C8B-B14F-4D97-AF65-F5344CB8AC3E}">
        <p14:creationId xmlns:p14="http://schemas.microsoft.com/office/powerpoint/2010/main" val="18215101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2869</Words>
  <Application>Microsoft Office PowerPoint</Application>
  <PresentationFormat>On-screen Show (4:3)</PresentationFormat>
  <Paragraphs>209</Paragraphs>
  <Slides>17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17</vt:i4>
      </vt:variant>
      <vt:variant>
        <vt:lpstr>Custom Shows</vt:lpstr>
      </vt:variant>
      <vt:variant>
        <vt:i4>1</vt:i4>
      </vt:variant>
    </vt:vector>
  </HeadingPairs>
  <TitlesOfParts>
    <vt:vector size="24" baseType="lpstr">
      <vt:lpstr>Arial</vt:lpstr>
      <vt:lpstr>Calibri</vt:lpstr>
      <vt:lpstr>Georgia</vt:lpstr>
      <vt:lpstr>Open Sans</vt:lpstr>
      <vt:lpstr>Wingdings</vt:lpstr>
      <vt:lpstr>Theme1</vt:lpstr>
      <vt:lpstr>PowerPoint Presentation</vt:lpstr>
      <vt:lpstr>PowerPoint Presentation</vt:lpstr>
      <vt:lpstr>Our understanding of the problem</vt:lpstr>
      <vt:lpstr>Understanding privacy</vt:lpstr>
      <vt:lpstr>Privacy is about all personal data</vt:lpstr>
      <vt:lpstr>Data protection by design is rooted in privacy</vt:lpstr>
      <vt:lpstr>Why adopt data protection by design?</vt:lpstr>
      <vt:lpstr>Increasing regulatory compliance is causing more of a focus on privacy</vt:lpstr>
      <vt:lpstr>Executives are more concerned than ever about data breaches</vt:lpstr>
      <vt:lpstr>Consumers are becoming increasingly concerned about privacy</vt:lpstr>
      <vt:lpstr>Privacy is no inhibitor; it can be a competitive advantage for many organizations</vt:lpstr>
      <vt:lpstr>Info-Tech’s Privacy Framework</vt:lpstr>
      <vt:lpstr>Benefits of the Info-Tech methodology</vt:lpstr>
      <vt:lpstr>Executive summary</vt:lpstr>
      <vt:lpstr>Use these icons to help direct you as you navigate this research </vt:lpstr>
      <vt:lpstr>Info-Tech offers various levels of support to best suit your needs</vt:lpstr>
      <vt:lpstr>Demonstrate Data Protection by Design for IT Systems – project overview</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2019-12-11T00:41:38Z</dcterms:created>
  <dcterms:modified xsi:type="dcterms:W3CDTF">2019-12-11T00:50:01Z</dcterms:modified>
</cp:coreProperties>
</file>