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4"/>
  </p:notesMasterIdLst>
  <p:sldIdLst>
    <p:sldId id="298" r:id="rId2"/>
    <p:sldId id="314" r:id="rId3"/>
    <p:sldId id="300" r:id="rId4"/>
    <p:sldId id="301" r:id="rId5"/>
    <p:sldId id="321" r:id="rId6"/>
    <p:sldId id="319" r:id="rId7"/>
    <p:sldId id="304" r:id="rId8"/>
    <p:sldId id="325" r:id="rId9"/>
    <p:sldId id="323" r:id="rId10"/>
    <p:sldId id="329" r:id="rId11"/>
    <p:sldId id="338" r:id="rId12"/>
    <p:sldId id="33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92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8DB7"/>
    <a:srgbClr val="2576B7"/>
    <a:srgbClr val="333333"/>
    <a:srgbClr val="D2D2D2"/>
    <a:srgbClr val="879B0F"/>
    <a:srgbClr val="96B8D2"/>
    <a:srgbClr val="29475F"/>
    <a:srgbClr val="7E2110"/>
    <a:srgbClr val="BFBFBF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49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2256" y="96"/>
      </p:cViewPr>
      <p:guideLst>
        <p:guide orient="horz" pos="2376"/>
        <p:guide pos="39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i="0" dirty="0" smtClean="0"/>
              <a:t>Projects Deemed Failures</a:t>
            </a:r>
            <a:endParaRPr lang="en-CA" i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</c:strCache>
            </c:strRef>
          </c:tx>
          <c:spPr>
            <a:ln w="28575" cap="rnd">
              <a:solidFill>
                <a:schemeClr val="accent2">
                  <a:shade val="44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shade val="44000"/>
                </a:schemeClr>
              </a:solidFill>
              <a:ln w="9525">
                <a:solidFill>
                  <a:schemeClr val="accent2">
                    <a:shade val="44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</c:f>
              <c:strCache>
                <c:ptCount val="1"/>
              </c:strCache>
            </c:strRef>
          </c:tx>
          <c:spPr>
            <a:ln w="57150" cap="rnd">
              <a:solidFill>
                <a:schemeClr val="accent2">
                  <a:shade val="58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shade val="58000"/>
                </a:schemeClr>
              </a:solidFill>
              <a:ln w="57150">
                <a:solidFill>
                  <a:schemeClr val="accent2">
                    <a:shade val="58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0.13</c:v>
                </c:pt>
                <c:pt idx="1">
                  <c:v>0.16</c:v>
                </c:pt>
                <c:pt idx="2">
                  <c:v>0.18</c:v>
                </c:pt>
                <c:pt idx="3">
                  <c:v>0.17</c:v>
                </c:pt>
                <c:pt idx="4">
                  <c:v>0.16</c:v>
                </c:pt>
                <c:pt idx="5">
                  <c:v>0.17</c:v>
                </c:pt>
                <c:pt idx="6">
                  <c:v>0.14000000000000001</c:v>
                </c:pt>
                <c:pt idx="7">
                  <c:v>0.14499999999999999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Sheet1!$E$1</c:f>
              <c:strCache>
                <c:ptCount val="1"/>
              </c:strCache>
            </c:strRef>
          </c:tx>
          <c:spPr>
            <a:ln w="28575" cap="rnd">
              <a:solidFill>
                <a:schemeClr val="accent2">
                  <a:shade val="72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shade val="72000"/>
                </a:schemeClr>
              </a:solidFill>
              <a:ln w="9525">
                <a:solidFill>
                  <a:schemeClr val="accent2">
                    <a:shade val="72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3"/>
          <c:order val="3"/>
          <c:tx>
            <c:strRef>
              <c:f>Sheet1!$F$1</c:f>
              <c:strCache>
                <c:ptCount val="1"/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shade val="86000"/>
                </a:schemeClr>
              </a:solidFill>
              <a:ln w="9525">
                <a:solidFill>
                  <a:schemeClr val="accent2">
                    <a:shade val="86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4"/>
          <c:order val="4"/>
          <c:tx>
            <c:strRef>
              <c:f>Sheet1!$B$1</c:f>
              <c:strCache>
                <c:ptCount val="1"/>
                <c:pt idx="0">
                  <c:v>Deemed Failures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tint val="86000"/>
                </a:schemeClr>
              </a:solidFill>
              <a:ln w="9525">
                <a:solidFill>
                  <a:schemeClr val="accent2">
                    <a:tint val="86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smooth val="0"/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2">
                  <a:tint val="72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tint val="72000"/>
                </a:schemeClr>
              </a:solidFill>
              <a:ln w="9525">
                <a:solidFill>
                  <a:schemeClr val="accent2">
                    <a:tint val="72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2">
                  <a:tint val="58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tint val="58000"/>
                </a:schemeClr>
              </a:solidFill>
              <a:ln w="9525">
                <a:solidFill>
                  <a:schemeClr val="accent2">
                    <a:tint val="58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2">
                  <a:tint val="44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tint val="44000"/>
                </a:schemeClr>
              </a:solidFill>
              <a:ln w="9525">
                <a:solidFill>
                  <a:schemeClr val="accent2">
                    <a:tint val="44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373720"/>
        <c:axId val="482371760"/>
      </c:lineChart>
      <c:catAx>
        <c:axId val="482373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371760"/>
        <c:crosses val="autoZero"/>
        <c:auto val="1"/>
        <c:lblAlgn val="ctr"/>
        <c:lblOffset val="100"/>
        <c:noMultiLvlLbl val="0"/>
      </c:catAx>
      <c:valAx>
        <c:axId val="482371760"/>
        <c:scaling>
          <c:orientation val="minMax"/>
          <c:max val="0.70000000000000007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373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19F89-36D2-40BD-A6D5-267C9D685FD0}" type="datetimeFigureOut">
              <a:rPr lang="en-CA" smtClean="0"/>
              <a:t>12/03/19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10026-F295-47D2-996F-8B5CAEA4154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16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17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30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77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9168D-FCDA-4B9D-9B5A-6A929B94F26F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237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6090046"/>
            <a:ext cx="9144000" cy="767954"/>
            <a:chOff x="0" y="6090046"/>
            <a:chExt cx="9144000" cy="767954"/>
          </a:xfrm>
        </p:grpSpPr>
        <p:sp>
          <p:nvSpPr>
            <p:cNvPr id="29" name="Rectangle 28"/>
            <p:cNvSpPr/>
            <p:nvPr/>
          </p:nvSpPr>
          <p:spPr>
            <a:xfrm>
              <a:off x="0" y="6090046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 Inc. is 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1997-2019 Info-Tech Research Group Inc.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32" name="Picture 31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18724363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ctiv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16688" y="1132006"/>
            <a:ext cx="8260611" cy="36469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51520" y="1132007"/>
            <a:ext cx="365168" cy="364690"/>
            <a:chOff x="6939668" y="197732"/>
            <a:chExt cx="777916" cy="785348"/>
          </a:xfrm>
          <a:solidFill>
            <a:srgbClr val="243F54"/>
          </a:solidFill>
        </p:grpSpPr>
        <p:sp>
          <p:nvSpPr>
            <p:cNvPr id="13" name="Rectangle 12"/>
            <p:cNvSpPr/>
            <p:nvPr/>
          </p:nvSpPr>
          <p:spPr>
            <a:xfrm>
              <a:off x="6939668" y="197732"/>
              <a:ext cx="777916" cy="785348"/>
            </a:xfrm>
            <a:prstGeom prst="rect">
              <a:avLst/>
            </a:prstGeom>
            <a:grpFill/>
            <a:ln>
              <a:solidFill>
                <a:srgbClr val="243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6983446" y="336280"/>
              <a:ext cx="734136" cy="508248"/>
            </a:xfrm>
            <a:prstGeom prst="rect">
              <a:avLst/>
            </a:prstGeom>
            <a:grpFill/>
            <a:ln>
              <a:solidFill>
                <a:srgbClr val="243F54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39718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Worksho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323528" y="1164090"/>
            <a:ext cx="8496944" cy="364691"/>
          </a:xfrm>
          <a:prstGeom prst="rect">
            <a:avLst/>
          </a:prstGeom>
          <a:solidFill>
            <a:srgbClr val="2576B7"/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331100" y="1176588"/>
            <a:ext cx="343389" cy="339694"/>
            <a:chOff x="6986062" y="224644"/>
            <a:chExt cx="731520" cy="731520"/>
          </a:xfrm>
          <a:noFill/>
          <a:effectLst/>
        </p:grpSpPr>
        <p:sp>
          <p:nvSpPr>
            <p:cNvPr id="23" name="Rectangle 2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24" name="Picture 2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692948" y="1173398"/>
            <a:ext cx="638966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1350373" y="1173398"/>
            <a:ext cx="7233778" cy="346075"/>
          </a:xfrm>
        </p:spPr>
        <p:txBody>
          <a:bodyPr anchor="ctr"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</p:spTree>
    <p:extLst>
      <p:ext uri="{BB962C8B-B14F-4D97-AF65-F5344CB8AC3E}">
        <p14:creationId xmlns:p14="http://schemas.microsoft.com/office/powerpoint/2010/main" val="11279321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3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ol Pre-Work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3528" y="1164849"/>
            <a:ext cx="8496944" cy="364691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pic>
        <p:nvPicPr>
          <p:cNvPr id="9" name="Picture 8" descr="best-practice-blueprint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4250" y="1175541"/>
            <a:ext cx="343307" cy="343307"/>
          </a:xfrm>
          <a:prstGeom prst="rect">
            <a:avLst/>
          </a:prstGeom>
          <a:solidFill>
            <a:srgbClr val="243F54"/>
          </a:solidFill>
          <a:effectLst/>
        </p:spPr>
      </p:pic>
      <p:sp>
        <p:nvSpPr>
          <p:cNvPr id="16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1331913" y="1174157"/>
            <a:ext cx="7283640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[Tool Context]</a:t>
            </a:r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684996" y="1174157"/>
            <a:ext cx="646915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</p:spTree>
    <p:extLst>
      <p:ext uri="{BB962C8B-B14F-4D97-AF65-F5344CB8AC3E}">
        <p14:creationId xmlns:p14="http://schemas.microsoft.com/office/powerpoint/2010/main" val="20320638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13">
          <p15:clr>
            <a:srgbClr val="FBAE40"/>
          </p15:clr>
        </p15:guide>
        <p15:guide id="2" pos="83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68871" y="1708920"/>
            <a:ext cx="8601189" cy="0"/>
          </a:xfrm>
          <a:prstGeom prst="line">
            <a:avLst/>
          </a:prstGeom>
          <a:ln w="193675">
            <a:solidFill>
              <a:schemeClr val="bg1"/>
            </a:solidFill>
          </a:ln>
          <a:effectLst>
            <a:outerShdw blurRad="190500" dist="76200" dir="5400000" sx="97000" sy="97000" algn="tl" rotWithShape="0">
              <a:prstClr val="black">
                <a:alpha val="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150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6090047"/>
            <a:ext cx="9144000" cy="767953"/>
            <a:chOff x="0" y="6090047"/>
            <a:chExt cx="9144000" cy="767953"/>
          </a:xfrm>
        </p:grpSpPr>
        <p:sp>
          <p:nvSpPr>
            <p:cNvPr id="13" name="Rectangle 12"/>
            <p:cNvSpPr/>
            <p:nvPr/>
          </p:nvSpPr>
          <p:spPr>
            <a:xfrm>
              <a:off x="0" y="6090047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is 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1997-2019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16" name="Picture 15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cxnSp>
        <p:nvCxnSpPr>
          <p:cNvPr id="17" name="Straight Connector 16"/>
          <p:cNvCxnSpPr/>
          <p:nvPr userDrawn="1"/>
        </p:nvCxnSpPr>
        <p:spPr>
          <a:xfrm>
            <a:off x="789414" y="3320114"/>
            <a:ext cx="249011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 userDrawn="1"/>
        </p:nvSpPr>
        <p:spPr>
          <a:xfrm>
            <a:off x="2791118" y="2568440"/>
            <a:ext cx="786842" cy="7868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400" b="1" dirty="0">
              <a:solidFill>
                <a:srgbClr val="29475F"/>
              </a:solidFill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88988" y="3355975"/>
            <a:ext cx="7269162" cy="66357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CA" sz="2800" dirty="0" smtClean="0"/>
              <a:t>Replace with Phase Title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63035" y="2585841"/>
            <a:ext cx="2036776" cy="76944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CA" sz="4400" b="1" dirty="0">
                <a:solidFill>
                  <a:srgbClr val="29475F"/>
                </a:solidFill>
              </a:rPr>
              <a:t>PHASE</a:t>
            </a: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794014" y="2576893"/>
            <a:ext cx="781050" cy="769937"/>
          </a:xfr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5400" dirty="0" smtClean="0"/>
              <a:t>#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78396" y="5622172"/>
            <a:ext cx="728971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dirty="0" smtClean="0"/>
              <a:t>Blueprint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3799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slide intro">
    <p:bg>
      <p:bgPr>
        <a:solidFill>
          <a:srgbClr val="CBDB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Rectangle 8"/>
          <p:cNvSpPr/>
          <p:nvPr userDrawn="1"/>
        </p:nvSpPr>
        <p:spPr>
          <a:xfrm>
            <a:off x="257182" y="3086541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The following are sample activities that will be conducted by Info-Tech analysts with your team: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57182" y="1068995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Book a workshop with our Info-Tech analysts: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 bwMode="auto">
          <a:xfrm>
            <a:off x="251520" y="219704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If you want additional support, have our analysts guide 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dirty="0">
                <a:solidFill>
                  <a:srgbClr val="333333"/>
                </a:solidFill>
              </a:rPr>
              <a:t>you through this phase </a:t>
            </a:r>
            <a:r>
              <a:rPr lang="en-US" dirty="0" smtClean="0">
                <a:solidFill>
                  <a:srgbClr val="333333"/>
                </a:solidFill>
              </a:rPr>
              <a:t>as part of an </a:t>
            </a:r>
            <a:r>
              <a:rPr lang="en-US" dirty="0">
                <a:solidFill>
                  <a:srgbClr val="333333"/>
                </a:solidFill>
              </a:rPr>
              <a:t>Info-Tech workshop</a:t>
            </a:r>
            <a:endParaRPr lang="en-CA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117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extra">
    <p:bg>
      <p:bgPr>
        <a:solidFill>
          <a:srgbClr val="CBDB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Title 2"/>
          <p:cNvSpPr txBox="1">
            <a:spLocks/>
          </p:cNvSpPr>
          <p:nvPr userDrawn="1"/>
        </p:nvSpPr>
        <p:spPr bwMode="auto">
          <a:xfrm>
            <a:off x="251520" y="219704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If you want additional support, have our analysts guide 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dirty="0">
                <a:solidFill>
                  <a:srgbClr val="333333"/>
                </a:solidFill>
              </a:rPr>
              <a:t>you through this phase </a:t>
            </a:r>
            <a:r>
              <a:rPr lang="en-US" dirty="0" smtClean="0">
                <a:solidFill>
                  <a:srgbClr val="333333"/>
                </a:solidFill>
              </a:rPr>
              <a:t>as part of an </a:t>
            </a:r>
            <a:r>
              <a:rPr lang="en-US" dirty="0">
                <a:solidFill>
                  <a:srgbClr val="333333"/>
                </a:solidFill>
              </a:rPr>
              <a:t>Info-Tech workshop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57182" y="1068995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Book a workshop with our Info-Tech analysts:</a:t>
            </a:r>
          </a:p>
        </p:txBody>
      </p:sp>
    </p:spTree>
    <p:extLst>
      <p:ext uri="{BB962C8B-B14F-4D97-AF65-F5344CB8AC3E}">
        <p14:creationId xmlns:p14="http://schemas.microsoft.com/office/powerpoint/2010/main" val="5974870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ep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Step Header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87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4" y="132756"/>
            <a:ext cx="8620125" cy="87788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Executive Brief slide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17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137816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Page header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Assist: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Also Assist: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Them:</a:t>
            </a:r>
          </a:p>
        </p:txBody>
      </p:sp>
    </p:spTree>
    <p:extLst>
      <p:ext uri="{BB962C8B-B14F-4D97-AF65-F5344CB8AC3E}">
        <p14:creationId xmlns:p14="http://schemas.microsoft.com/office/powerpoint/2010/main" val="4289713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4" y="132756"/>
            <a:ext cx="8620125" cy="87788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Executive summary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5868" y="4783163"/>
            <a:ext cx="8640578" cy="3128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>
                <a:solidFill>
                  <a:srgbClr val="FFFFFF"/>
                </a:solidFill>
              </a:rPr>
              <a:t>Resolution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247848" y="1210905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Situation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47848" y="3038119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Complication</a:t>
            </a:r>
          </a:p>
        </p:txBody>
      </p: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3"/>
            <a:ext cx="5257800" cy="14559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3352379"/>
            <a:ext cx="5257800" cy="1375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5095981"/>
            <a:ext cx="8623607" cy="122511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3287166"/>
          </a:xfr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1266251"/>
            <a:ext cx="209348" cy="20934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225" y="4252813"/>
            <a:ext cx="206861" cy="2068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3094450"/>
            <a:ext cx="211099" cy="2110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41" y="1193374"/>
            <a:ext cx="3096774" cy="2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80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chemeClr val="accent1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4" y="132756"/>
            <a:ext cx="8620125" cy="877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Three sections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3224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61455" y="3323354"/>
            <a:ext cx="8615844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Deliverables Completed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4612662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/>
              <a:t>Processes </a:t>
            </a:r>
            <a:r>
              <a:rPr lang="en-US" dirty="0" smtClean="0"/>
              <a:t>Optimized</a:t>
            </a:r>
            <a:endParaRPr lang="en-US" dirty="0"/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257727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Knowledge Gained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4" y="132756"/>
            <a:ext cx="8620125" cy="877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Two small sections, </a:t>
            </a:r>
            <a:r>
              <a:rPr lang="en-US" smtClean="0"/>
              <a:t>one large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808" y="3376524"/>
            <a:ext cx="215115" cy="2151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110" y="1253022"/>
            <a:ext cx="194813" cy="225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98" y="1268794"/>
            <a:ext cx="139535" cy="1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2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015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1057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8003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kern="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9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improve-your-statements-of-work-to-hold-your-vendors-accountable-storyboa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fotech.com/research/ss/establish-the-benefits-realization-process" TargetMode="External"/><Relationship Id="rId13" Type="http://schemas.openxmlformats.org/officeDocument/2006/relationships/hyperlink" Target="https://www.infotech.com/research/ss/build-a-strategic-workforce-plan" TargetMode="External"/><Relationship Id="rId18" Type="http://schemas.openxmlformats.org/officeDocument/2006/relationships/hyperlink" Target="https://www.infotech.com/research/ss/create-a-service-management-roadmap" TargetMode="External"/><Relationship Id="rId26" Type="http://schemas.openxmlformats.org/officeDocument/2006/relationships/hyperlink" Target="https://www.infotech.com/research/ss/build-a-business-driven-it-risk-management-program" TargetMode="External"/><Relationship Id="rId39" Type="http://schemas.openxmlformats.org/officeDocument/2006/relationships/hyperlink" Target="https://www.infotech.com/research/ss/optimize-your-sqa-practice-using-a-full-lifecycle-approach" TargetMode="External"/><Relationship Id="rId3" Type="http://schemas.openxmlformats.org/officeDocument/2006/relationships/hyperlink" Target="https://www.infotech.com/research/ss/redesign-it-governance-to-drive-optimal-business-results" TargetMode="External"/><Relationship Id="rId21" Type="http://schemas.openxmlformats.org/officeDocument/2006/relationships/hyperlink" Target="https://www.infotech.com/research/ss/implement-it-asset-management" TargetMode="External"/><Relationship Id="rId34" Type="http://schemas.openxmlformats.org/officeDocument/2006/relationships/hyperlink" Target="https://www.infotech.com/research/ss/it-develop-a-business-continuity-plan" TargetMode="External"/><Relationship Id="rId42" Type="http://schemas.openxmlformats.org/officeDocument/2006/relationships/hyperlink" Target="https://www.infotech.com/research/ss/build-a-next-generation-bi-with-a-game-changing-bi-strategy" TargetMode="External"/><Relationship Id="rId47" Type="http://schemas.openxmlformats.org/officeDocument/2006/relationships/hyperlink" Target="https://www.infotech.com/research/ss/build-a-strong-approach-to-business-requirements-gathering" TargetMode="External"/><Relationship Id="rId7" Type="http://schemas.openxmlformats.org/officeDocument/2006/relationships/hyperlink" Target="https://www.infotech.com/research/ss/take-the-pain-out-of-it-policies" TargetMode="External"/><Relationship Id="rId12" Type="http://schemas.openxmlformats.org/officeDocument/2006/relationships/hyperlink" Target="https://www.infotech.com/research/ss/minimize-the-damage-of-it-cost-cuts" TargetMode="External"/><Relationship Id="rId17" Type="http://schemas.openxmlformats.org/officeDocument/2006/relationships/hyperlink" Target="https://www.infotech.com/research/ss/assess-and-optimize-ea-capability" TargetMode="External"/><Relationship Id="rId25" Type="http://schemas.openxmlformats.org/officeDocument/2006/relationships/hyperlink" Target="https://www.infotech.com/research/ss/standardize-the-service-desk" TargetMode="External"/><Relationship Id="rId33" Type="http://schemas.openxmlformats.org/officeDocument/2006/relationships/hyperlink" Target="https://www.infotech.com/research/ss/take-control-of-compliance-improvement-to-conquer-every-audit" TargetMode="External"/><Relationship Id="rId38" Type="http://schemas.openxmlformats.org/officeDocument/2006/relationships/hyperlink" Target="https://www.infotech.com/research/ss/create-a-horizontally-optimized-sdlc-to-better-meet-business-demands" TargetMode="External"/><Relationship Id="rId46" Type="http://schemas.openxmlformats.org/officeDocument/2006/relationships/hyperlink" Target="https://www.infotech.com/research/ss/tailor-project-management-processes-to-fit-your-projects" TargetMode="External"/><Relationship Id="rId2" Type="http://schemas.openxmlformats.org/officeDocument/2006/relationships/image" Target="../media/image16.png"/><Relationship Id="rId16" Type="http://schemas.openxmlformats.org/officeDocument/2006/relationships/hyperlink" Target="https://www.infotech.com/research/ss/design-build-a-user-facing-service-catalog" TargetMode="External"/><Relationship Id="rId20" Type="http://schemas.openxmlformats.org/officeDocument/2006/relationships/hyperlink" Target="https://www.infotech.com/research/ss/establish-a-program-to-enable-effective-performance-monitoring" TargetMode="External"/><Relationship Id="rId29" Type="http://schemas.openxmlformats.org/officeDocument/2006/relationships/hyperlink" Target="https://www.infotech.com/research/ss/establish-a-right-sized-release-and-deployment-management-process" TargetMode="External"/><Relationship Id="rId41" Type="http://schemas.openxmlformats.org/officeDocument/2006/relationships/hyperlink" Target="https://www.infotech.com/research/ss/drive-organizational-change-from-the-pmo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infotech.com/research/ss/kick-start-it-led-business-innovation" TargetMode="External"/><Relationship Id="rId11" Type="http://schemas.openxmlformats.org/officeDocument/2006/relationships/hyperlink" Target="https://www.infotech.com/research/ss/transfer-it-knowledge-before-it-s-gone" TargetMode="External"/><Relationship Id="rId24" Type="http://schemas.openxmlformats.org/officeDocument/2006/relationships/hyperlink" Target="https://www.infotech.com/research/ss/create-a-configuration-management-roadmap" TargetMode="External"/><Relationship Id="rId32" Type="http://schemas.openxmlformats.org/officeDocument/2006/relationships/hyperlink" Target="https://www.infotech.com/research/ss/establish-an-effective-system-of-internal-it-controls-to-mitigate-risks" TargetMode="External"/><Relationship Id="rId37" Type="http://schemas.openxmlformats.org/officeDocument/2006/relationships/hyperlink" Target="https://www.infotech.com/research/ss/govern-and-manage-an-enterprise-software-implementation" TargetMode="External"/><Relationship Id="rId40" Type="http://schemas.openxmlformats.org/officeDocument/2006/relationships/hyperlink" Target="https://www.infotech.com/research/ss/develop-an-annual-maintenance-program-for-critical-applications" TargetMode="External"/><Relationship Id="rId45" Type="http://schemas.openxmlformats.org/officeDocument/2006/relationships/hyperlink" Target="https://www.infotech.com/research/ss/develop-a-project-portfolio-management-strategy" TargetMode="External"/><Relationship Id="rId5" Type="http://schemas.openxmlformats.org/officeDocument/2006/relationships/hyperlink" Target="https://www.infotech.com/research/ss/develop-meaningful-service-metrics-to-ensure-business-and-user-satisfaction" TargetMode="External"/><Relationship Id="rId15" Type="http://schemas.openxmlformats.org/officeDocument/2006/relationships/hyperlink" Target="https://www.infotech.com/research/ss/increase-it-productivity-by-25-by-actively-focusing-on-employee-engagement" TargetMode="External"/><Relationship Id="rId23" Type="http://schemas.openxmlformats.org/officeDocument/2006/relationships/hyperlink" Target="https://www.infotech.com/research/ss/optimize-change-management" TargetMode="External"/><Relationship Id="rId28" Type="http://schemas.openxmlformats.org/officeDocument/2006/relationships/hyperlink" Target="https://www.infotech.com/research/ss/build-a-security-governance-and-management-plan" TargetMode="External"/><Relationship Id="rId36" Type="http://schemas.openxmlformats.org/officeDocument/2006/relationships/hyperlink" Target="https://www.infotech.com/research/ss/build-a-business-driven-application-roadmap-using-an-agile-approach" TargetMode="External"/><Relationship Id="rId10" Type="http://schemas.openxmlformats.org/officeDocument/2006/relationships/hyperlink" Target="https://www.infotech.com/research/ss/manage-your-vendors-before-they-manage-you" TargetMode="External"/><Relationship Id="rId19" Type="http://schemas.openxmlformats.org/officeDocument/2006/relationships/hyperlink" Target="https://www.infotech.com/research/ss/drive-efficiency-and-agility-with-a-fit-for-purpose-quality-management-program" TargetMode="External"/><Relationship Id="rId31" Type="http://schemas.openxmlformats.org/officeDocument/2006/relationships/hyperlink" Target="https://www.infotech.com/research/ss/build-an-information-security-strategy" TargetMode="External"/><Relationship Id="rId44" Type="http://schemas.openxmlformats.org/officeDocument/2006/relationships/hyperlink" Target="https://www.infotech.com/research/ss/conquer-data-quality-challenges-in-4-steps" TargetMode="External"/><Relationship Id="rId4" Type="http://schemas.openxmlformats.org/officeDocument/2006/relationships/hyperlink" Target="https://www.infotech.com/research/ss/define-an-it-strategy-and-roadmap" TargetMode="External"/><Relationship Id="rId9" Type="http://schemas.openxmlformats.org/officeDocument/2006/relationships/hyperlink" Target="https://www.infotech.com/research/ss/build-an-it-budget-that-demonstrates-value-delivery" TargetMode="External"/><Relationship Id="rId14" Type="http://schemas.openxmlformats.org/officeDocument/2006/relationships/hyperlink" Target="https://www.infotech.com/research/ss/transform-it-through-strategic-organizational-design" TargetMode="External"/><Relationship Id="rId22" Type="http://schemas.openxmlformats.org/officeDocument/2006/relationships/hyperlink" Target="https://www.infotech.com/research/ss/improve-it-operations-management" TargetMode="External"/><Relationship Id="rId27" Type="http://schemas.openxmlformats.org/officeDocument/2006/relationships/hyperlink" Target="https://www.infotech.com/research/ss/manage-stakeholder-relations" TargetMode="External"/><Relationship Id="rId30" Type="http://schemas.openxmlformats.org/officeDocument/2006/relationships/hyperlink" Target="https://www.infotech.com/research/ss/manage-scarce-resources-with-effective-incident-and-problem-management" TargetMode="External"/><Relationship Id="rId35" Type="http://schemas.openxmlformats.org/officeDocument/2006/relationships/hyperlink" Target="https://www.infotech.com/research/ss/create-a-right-sized-disaster-recovery-plan" TargetMode="External"/><Relationship Id="rId43" Type="http://schemas.openxmlformats.org/officeDocument/2006/relationships/hyperlink" Target="https://www.infotech.com/research/ss/modernize-data-architecture-for-measurable-business-resul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ueprint Title"/>
          <p:cNvSpPr>
            <a:spLocks noGrp="1"/>
          </p:cNvSpPr>
          <p:nvPr>
            <p:ph type="body" sz="quarter" idx="15"/>
          </p:nvPr>
        </p:nvSpPr>
        <p:spPr>
          <a:xfrm>
            <a:off x="1103630" y="2938778"/>
            <a:ext cx="6935470" cy="1019423"/>
          </a:xfrm>
        </p:spPr>
        <p:txBody>
          <a:bodyPr/>
          <a:lstStyle/>
          <a:p>
            <a:r>
              <a:rPr lang="en-US" dirty="0" smtClean="0"/>
              <a:t>Improve </a:t>
            </a:r>
            <a:r>
              <a:rPr lang="en-US" dirty="0"/>
              <a:t>Your </a:t>
            </a:r>
            <a:r>
              <a:rPr lang="en-US" dirty="0" smtClean="0"/>
              <a:t>Statements of Work to </a:t>
            </a:r>
            <a:r>
              <a:rPr lang="en-US" dirty="0"/>
              <a:t>Hold Your Vendors Accountable</a:t>
            </a:r>
          </a:p>
        </p:txBody>
      </p:sp>
      <p:sp>
        <p:nvSpPr>
          <p:cNvPr id="5" name="Tagline"/>
          <p:cNvSpPr>
            <a:spLocks noGrp="1"/>
          </p:cNvSpPr>
          <p:nvPr>
            <p:ph type="body" sz="quarter" idx="16"/>
          </p:nvPr>
        </p:nvSpPr>
        <p:spPr>
          <a:xfrm>
            <a:off x="1108151" y="4012385"/>
            <a:ext cx="5470449" cy="508000"/>
          </a:xfrm>
        </p:spPr>
        <p:txBody>
          <a:bodyPr/>
          <a:lstStyle/>
          <a:p>
            <a:r>
              <a:rPr lang="en-CA" sz="1600" dirty="0"/>
              <a:t>Identify and reduce performance risk before you execute your next </a:t>
            </a:r>
            <a:r>
              <a:rPr lang="en-CA" sz="1600" dirty="0" smtClean="0"/>
              <a:t>SOW.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21970"/>
            <a:ext cx="9144000" cy="1455539"/>
            <a:chOff x="0" y="5402461"/>
            <a:chExt cx="9144000" cy="1455539"/>
          </a:xfrm>
        </p:grpSpPr>
        <p:sp>
          <p:nvSpPr>
            <p:cNvPr id="8" name="Rectangle 7"/>
            <p:cNvSpPr/>
            <p:nvPr/>
          </p:nvSpPr>
          <p:spPr>
            <a:xfrm>
              <a:off x="0" y="5402461"/>
              <a:ext cx="9144000" cy="145553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0" y="5402461"/>
              <a:ext cx="9144000" cy="1455539"/>
              <a:chOff x="0" y="5402461"/>
              <a:chExt cx="9144000" cy="1455539"/>
            </a:xfrm>
          </p:grpSpPr>
          <p:pic>
            <p:nvPicPr>
              <p:cNvPr id="10" name="Picture 9" descr="sample-titlebar-itrgNEW.gif">
                <a:hlinkClick r:id="rId3"/>
              </p:cNvPr>
              <p:cNvPicPr>
                <a:picLocks noChangeAspect="1"/>
              </p:cNvPicPr>
              <p:nvPr/>
            </p:nvPicPr>
            <p:blipFill>
              <a:blip r:embed="rId4" cstate="print"/>
              <a:srcRect b="40634"/>
              <a:stretch>
                <a:fillRect/>
              </a:stretch>
            </p:blipFill>
            <p:spPr>
              <a:xfrm>
                <a:off x="0" y="5402461"/>
                <a:ext cx="9144000" cy="864096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0" y="6266557"/>
                <a:ext cx="9144000" cy="591443"/>
                <a:chOff x="0" y="6266557"/>
                <a:chExt cx="9144000" cy="591443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0" y="6266557"/>
                  <a:ext cx="7308304" cy="591443"/>
                </a:xfrm>
                <a:prstGeom prst="rect">
                  <a:avLst/>
                </a:prstGeom>
                <a:solidFill>
                  <a:srgbClr val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74625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>
                          <a:lumMod val="6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Info-Tech's products and services combine actionable insight and relevant advice with ready-to-use tools</a:t>
                  </a:r>
                  <a:br>
                    <a:rPr kumimoji="0" lang="en-CA" sz="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>
                          <a:lumMod val="6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</a:br>
                  <a:r>
                    <a:rPr kumimoji="0" lang="en-CA" sz="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>
                          <a:lumMod val="6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and templates that cover the full spectrum of IT concerns.© 1997-2019 Info-Tech Research Group</a:t>
                  </a:r>
                  <a:endParaRPr kumimoji="0" lang="en-CA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7308304" y="6266557"/>
                  <a:ext cx="1835696" cy="591443"/>
                </a:xfrm>
                <a:prstGeom prst="rect">
                  <a:avLst/>
                </a:prstGeom>
                <a:solidFill>
                  <a:srgbClr val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CA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pic>
              <p:nvPicPr>
                <p:cNvPr id="14" name="Picture 13" descr="itrg-logo-blue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29512" y="6360368"/>
                  <a:ext cx="1400175" cy="38100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0591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ctangle 218"/>
          <p:cNvSpPr/>
          <p:nvPr/>
        </p:nvSpPr>
        <p:spPr>
          <a:xfrm>
            <a:off x="1821" y="0"/>
            <a:ext cx="9144000" cy="6575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9" name="Oval 148"/>
          <p:cNvSpPr/>
          <p:nvPr/>
        </p:nvSpPr>
        <p:spPr>
          <a:xfrm flipV="1">
            <a:off x="3226098" y="764704"/>
            <a:ext cx="2644432" cy="2174861"/>
          </a:xfrm>
          <a:prstGeom prst="ellipse">
            <a:avLst/>
          </a:prstGeom>
          <a:gradFill flip="none" rotWithShape="1">
            <a:gsLst>
              <a:gs pos="0">
                <a:sysClr val="window" lastClr="FFFFFF">
                  <a:alpha val="58000"/>
                </a:sysClr>
              </a:gs>
              <a:gs pos="100000">
                <a:sysClr val="window" lastClr="FFFFFF">
                  <a:lumMod val="100000"/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0" name="Oval 149"/>
          <p:cNvSpPr/>
          <p:nvPr/>
        </p:nvSpPr>
        <p:spPr>
          <a:xfrm flipV="1">
            <a:off x="6317634" y="764704"/>
            <a:ext cx="2644432" cy="2174861"/>
          </a:xfrm>
          <a:prstGeom prst="ellipse">
            <a:avLst/>
          </a:prstGeom>
          <a:gradFill flip="none" rotWithShape="1">
            <a:gsLst>
              <a:gs pos="0">
                <a:sysClr val="window" lastClr="FFFFFF">
                  <a:alpha val="58000"/>
                </a:sysClr>
              </a:gs>
              <a:gs pos="100000">
                <a:sysClr val="window" lastClr="FFFFFF">
                  <a:lumMod val="100000"/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1" name="Isosceles Triangle 150"/>
          <p:cNvSpPr/>
          <p:nvPr/>
        </p:nvSpPr>
        <p:spPr>
          <a:xfrm>
            <a:off x="6448764" y="1255370"/>
            <a:ext cx="2381974" cy="1674110"/>
          </a:xfrm>
          <a:prstGeom prst="triangle">
            <a:avLst/>
          </a:prstGeom>
          <a:solidFill>
            <a:sysClr val="window" lastClr="FFFFFF">
              <a:alpha val="31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Isosceles Triangle 151"/>
          <p:cNvSpPr/>
          <p:nvPr/>
        </p:nvSpPr>
        <p:spPr>
          <a:xfrm>
            <a:off x="6850110" y="1518688"/>
            <a:ext cx="1579282" cy="1410792"/>
          </a:xfrm>
          <a:prstGeom prst="triangle">
            <a:avLst/>
          </a:prstGeom>
          <a:solidFill>
            <a:sysClr val="window" lastClr="FFFFFF">
              <a:alpha val="16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Oval 152"/>
          <p:cNvSpPr/>
          <p:nvPr/>
        </p:nvSpPr>
        <p:spPr>
          <a:xfrm flipV="1">
            <a:off x="178098" y="764704"/>
            <a:ext cx="2644432" cy="2174861"/>
          </a:xfrm>
          <a:prstGeom prst="ellipse">
            <a:avLst/>
          </a:prstGeom>
          <a:gradFill flip="none" rotWithShape="1">
            <a:gsLst>
              <a:gs pos="0">
                <a:sysClr val="window" lastClr="FFFFFF">
                  <a:alpha val="58000"/>
                </a:sysClr>
              </a:gs>
              <a:gs pos="100000">
                <a:sysClr val="window" lastClr="FFFFFF">
                  <a:lumMod val="100000"/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4" name="Isosceles Triangle 153"/>
          <p:cNvSpPr/>
          <p:nvPr/>
        </p:nvSpPr>
        <p:spPr>
          <a:xfrm>
            <a:off x="309327" y="1255370"/>
            <a:ext cx="2381974" cy="1674110"/>
          </a:xfrm>
          <a:prstGeom prst="triangle">
            <a:avLst/>
          </a:prstGeom>
          <a:solidFill>
            <a:sysClr val="window" lastClr="FFFFFF">
              <a:alpha val="31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5" name="Isosceles Triangle 154"/>
          <p:cNvSpPr/>
          <p:nvPr/>
        </p:nvSpPr>
        <p:spPr>
          <a:xfrm>
            <a:off x="710673" y="1518688"/>
            <a:ext cx="1579282" cy="1410792"/>
          </a:xfrm>
          <a:prstGeom prst="triangle">
            <a:avLst/>
          </a:prstGeom>
          <a:solidFill>
            <a:sysClr val="window" lastClr="FFFFFF">
              <a:alpha val="16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Isosceles Triangle 155"/>
          <p:cNvSpPr/>
          <p:nvPr/>
        </p:nvSpPr>
        <p:spPr>
          <a:xfrm>
            <a:off x="3382834" y="1255370"/>
            <a:ext cx="2381974" cy="1674110"/>
          </a:xfrm>
          <a:prstGeom prst="triangle">
            <a:avLst/>
          </a:prstGeom>
          <a:solidFill>
            <a:sysClr val="window" lastClr="FFFFFF">
              <a:alpha val="31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7" name="Isosceles Triangle 156"/>
          <p:cNvSpPr/>
          <p:nvPr/>
        </p:nvSpPr>
        <p:spPr>
          <a:xfrm>
            <a:off x="3784180" y="1518688"/>
            <a:ext cx="1579282" cy="1410792"/>
          </a:xfrm>
          <a:prstGeom prst="triangle">
            <a:avLst/>
          </a:prstGeom>
          <a:solidFill>
            <a:sysClr val="window" lastClr="FFFFFF">
              <a:alpha val="16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1108380" y="0"/>
            <a:ext cx="6923306" cy="1954004"/>
            <a:chOff x="2635428" y="0"/>
            <a:chExt cx="6923306" cy="1954004"/>
          </a:xfrm>
        </p:grpSpPr>
        <p:grpSp>
          <p:nvGrpSpPr>
            <p:cNvPr id="159" name="Group 158"/>
            <p:cNvGrpSpPr/>
            <p:nvPr/>
          </p:nvGrpSpPr>
          <p:grpSpPr>
            <a:xfrm>
              <a:off x="8774865" y="0"/>
              <a:ext cx="783869" cy="1954004"/>
              <a:chOff x="2635428" y="0"/>
              <a:chExt cx="783869" cy="1954004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flipV="1">
                <a:off x="3027362" y="0"/>
                <a:ext cx="0" cy="110781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grpSp>
            <p:nvGrpSpPr>
              <p:cNvPr id="175" name="Group 174"/>
              <p:cNvGrpSpPr/>
              <p:nvPr/>
            </p:nvGrpSpPr>
            <p:grpSpPr>
              <a:xfrm>
                <a:off x="2635428" y="1021155"/>
                <a:ext cx="783869" cy="932849"/>
                <a:chOff x="2591844" y="1021155"/>
                <a:chExt cx="783869" cy="932849"/>
              </a:xfrm>
            </p:grpSpPr>
            <p:sp>
              <p:nvSpPr>
                <p:cNvPr id="176" name="Round Same Side Corner Rectangle 175"/>
                <p:cNvSpPr/>
                <p:nvPr/>
              </p:nvSpPr>
              <p:spPr>
                <a:xfrm>
                  <a:off x="2591846" y="1124744"/>
                  <a:ext cx="783867" cy="79208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>
                  <a:off x="2897124" y="1021155"/>
                  <a:ext cx="173310" cy="173310"/>
                </a:xfrm>
                <a:prstGeom prst="ellipse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Round Same Side Corner Rectangle 43"/>
                <p:cNvSpPr/>
                <p:nvPr/>
              </p:nvSpPr>
              <p:spPr>
                <a:xfrm>
                  <a:off x="2591844" y="1124744"/>
                  <a:ext cx="438696" cy="792088"/>
                </a:xfrm>
                <a:custGeom>
                  <a:avLst/>
                  <a:gdLst>
                    <a:gd name="connsiteX0" fmla="*/ 391934 w 783867"/>
                    <a:gd name="connsiteY0" fmla="*/ 0 h 792088"/>
                    <a:gd name="connsiteX1" fmla="*/ 391934 w 783867"/>
                    <a:gd name="connsiteY1" fmla="*/ 0 h 792088"/>
                    <a:gd name="connsiteX2" fmla="*/ 783868 w 783867"/>
                    <a:gd name="connsiteY2" fmla="*/ 391934 h 792088"/>
                    <a:gd name="connsiteX3" fmla="*/ 783867 w 783867"/>
                    <a:gd name="connsiteY3" fmla="*/ 792088 h 792088"/>
                    <a:gd name="connsiteX4" fmla="*/ 783867 w 783867"/>
                    <a:gd name="connsiteY4" fmla="*/ 792088 h 792088"/>
                    <a:gd name="connsiteX5" fmla="*/ 0 w 783867"/>
                    <a:gd name="connsiteY5" fmla="*/ 792088 h 792088"/>
                    <a:gd name="connsiteX6" fmla="*/ 0 w 783867"/>
                    <a:gd name="connsiteY6" fmla="*/ 792088 h 792088"/>
                    <a:gd name="connsiteX7" fmla="*/ 0 w 783867"/>
                    <a:gd name="connsiteY7" fmla="*/ 391934 h 792088"/>
                    <a:gd name="connsiteX8" fmla="*/ 391934 w 783867"/>
                    <a:gd name="connsiteY8" fmla="*/ 0 h 792088"/>
                    <a:gd name="connsiteX0" fmla="*/ 391934 w 783868"/>
                    <a:gd name="connsiteY0" fmla="*/ 0 h 792088"/>
                    <a:gd name="connsiteX1" fmla="*/ 391934 w 783868"/>
                    <a:gd name="connsiteY1" fmla="*/ 0 h 792088"/>
                    <a:gd name="connsiteX2" fmla="*/ 783868 w 783868"/>
                    <a:gd name="connsiteY2" fmla="*/ 391934 h 792088"/>
                    <a:gd name="connsiteX3" fmla="*/ 783867 w 783868"/>
                    <a:gd name="connsiteY3" fmla="*/ 792088 h 792088"/>
                    <a:gd name="connsiteX4" fmla="*/ 783867 w 783868"/>
                    <a:gd name="connsiteY4" fmla="*/ 792088 h 792088"/>
                    <a:gd name="connsiteX5" fmla="*/ 413821 w 783868"/>
                    <a:gd name="connsiteY5" fmla="*/ 788723 h 792088"/>
                    <a:gd name="connsiteX6" fmla="*/ 0 w 783868"/>
                    <a:gd name="connsiteY6" fmla="*/ 792088 h 792088"/>
                    <a:gd name="connsiteX7" fmla="*/ 0 w 783868"/>
                    <a:gd name="connsiteY7" fmla="*/ 792088 h 792088"/>
                    <a:gd name="connsiteX8" fmla="*/ 0 w 783868"/>
                    <a:gd name="connsiteY8" fmla="*/ 391934 h 792088"/>
                    <a:gd name="connsiteX9" fmla="*/ 391934 w 783868"/>
                    <a:gd name="connsiteY9" fmla="*/ 0 h 792088"/>
                    <a:gd name="connsiteX0" fmla="*/ 391934 w 783868"/>
                    <a:gd name="connsiteY0" fmla="*/ 0 h 792088"/>
                    <a:gd name="connsiteX1" fmla="*/ 391934 w 783868"/>
                    <a:gd name="connsiteY1" fmla="*/ 0 h 792088"/>
                    <a:gd name="connsiteX2" fmla="*/ 783868 w 783868"/>
                    <a:gd name="connsiteY2" fmla="*/ 391934 h 792088"/>
                    <a:gd name="connsiteX3" fmla="*/ 783867 w 783868"/>
                    <a:gd name="connsiteY3" fmla="*/ 792088 h 792088"/>
                    <a:gd name="connsiteX4" fmla="*/ 413821 w 783868"/>
                    <a:gd name="connsiteY4" fmla="*/ 788723 h 792088"/>
                    <a:gd name="connsiteX5" fmla="*/ 0 w 783868"/>
                    <a:gd name="connsiteY5" fmla="*/ 792088 h 792088"/>
                    <a:gd name="connsiteX6" fmla="*/ 0 w 783868"/>
                    <a:gd name="connsiteY6" fmla="*/ 792088 h 792088"/>
                    <a:gd name="connsiteX7" fmla="*/ 0 w 783868"/>
                    <a:gd name="connsiteY7" fmla="*/ 391934 h 792088"/>
                    <a:gd name="connsiteX8" fmla="*/ 391934 w 783868"/>
                    <a:gd name="connsiteY8" fmla="*/ 0 h 792088"/>
                    <a:gd name="connsiteX0" fmla="*/ 391934 w 783867"/>
                    <a:gd name="connsiteY0" fmla="*/ 0 h 792088"/>
                    <a:gd name="connsiteX1" fmla="*/ 391934 w 783867"/>
                    <a:gd name="connsiteY1" fmla="*/ 0 h 792088"/>
                    <a:gd name="connsiteX2" fmla="*/ 783867 w 783867"/>
                    <a:gd name="connsiteY2" fmla="*/ 792088 h 792088"/>
                    <a:gd name="connsiteX3" fmla="*/ 413821 w 783867"/>
                    <a:gd name="connsiteY3" fmla="*/ 788723 h 792088"/>
                    <a:gd name="connsiteX4" fmla="*/ 0 w 783867"/>
                    <a:gd name="connsiteY4" fmla="*/ 792088 h 792088"/>
                    <a:gd name="connsiteX5" fmla="*/ 0 w 783867"/>
                    <a:gd name="connsiteY5" fmla="*/ 792088 h 792088"/>
                    <a:gd name="connsiteX6" fmla="*/ 0 w 783867"/>
                    <a:gd name="connsiteY6" fmla="*/ 391934 h 792088"/>
                    <a:gd name="connsiteX7" fmla="*/ 391934 w 783867"/>
                    <a:gd name="connsiteY7" fmla="*/ 0 h 792088"/>
                    <a:gd name="connsiteX0" fmla="*/ 391934 w 438696"/>
                    <a:gd name="connsiteY0" fmla="*/ 0 h 792088"/>
                    <a:gd name="connsiteX1" fmla="*/ 391934 w 438696"/>
                    <a:gd name="connsiteY1" fmla="*/ 0 h 792088"/>
                    <a:gd name="connsiteX2" fmla="*/ 413821 w 438696"/>
                    <a:gd name="connsiteY2" fmla="*/ 788723 h 792088"/>
                    <a:gd name="connsiteX3" fmla="*/ 0 w 438696"/>
                    <a:gd name="connsiteY3" fmla="*/ 792088 h 792088"/>
                    <a:gd name="connsiteX4" fmla="*/ 0 w 438696"/>
                    <a:gd name="connsiteY4" fmla="*/ 792088 h 792088"/>
                    <a:gd name="connsiteX5" fmla="*/ 0 w 438696"/>
                    <a:gd name="connsiteY5" fmla="*/ 391934 h 792088"/>
                    <a:gd name="connsiteX6" fmla="*/ 391934 w 438696"/>
                    <a:gd name="connsiteY6" fmla="*/ 0 h 792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38696" h="792088">
                      <a:moveTo>
                        <a:pt x="391934" y="0"/>
                      </a:moveTo>
                      <a:lnTo>
                        <a:pt x="391934" y="0"/>
                      </a:lnTo>
                      <a:cubicBezTo>
                        <a:pt x="395582" y="131454"/>
                        <a:pt x="479143" y="656708"/>
                        <a:pt x="413821" y="788723"/>
                      </a:cubicBezTo>
                      <a:lnTo>
                        <a:pt x="0" y="792088"/>
                      </a:lnTo>
                      <a:lnTo>
                        <a:pt x="0" y="792088"/>
                      </a:lnTo>
                      <a:lnTo>
                        <a:pt x="0" y="391934"/>
                      </a:lnTo>
                      <a:cubicBezTo>
                        <a:pt x="0" y="175475"/>
                        <a:pt x="175475" y="0"/>
                        <a:pt x="39193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6000">
                      <a:sysClr val="windowText" lastClr="000000">
                        <a:lumMod val="50000"/>
                        <a:lumOff val="50000"/>
                      </a:sysClr>
                    </a:gs>
                    <a:gs pos="74000">
                      <a:sysClr val="windowText" lastClr="000000">
                        <a:lumMod val="95000"/>
                        <a:lumOff val="5000"/>
                        <a:alpha val="0"/>
                      </a:sysClr>
                    </a:gs>
                  </a:gsLst>
                  <a:lin ang="600000" scaled="0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Oval 178"/>
                <p:cNvSpPr/>
                <p:nvPr/>
              </p:nvSpPr>
              <p:spPr>
                <a:xfrm>
                  <a:off x="2594225" y="1864261"/>
                  <a:ext cx="779531" cy="89743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0" name="Group 159"/>
            <p:cNvGrpSpPr/>
            <p:nvPr/>
          </p:nvGrpSpPr>
          <p:grpSpPr>
            <a:xfrm>
              <a:off x="2635428" y="0"/>
              <a:ext cx="783869" cy="1954004"/>
              <a:chOff x="2635428" y="0"/>
              <a:chExt cx="783869" cy="1954004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flipV="1">
                <a:off x="3027362" y="0"/>
                <a:ext cx="0" cy="110781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grpSp>
            <p:nvGrpSpPr>
              <p:cNvPr id="169" name="Group 168"/>
              <p:cNvGrpSpPr/>
              <p:nvPr/>
            </p:nvGrpSpPr>
            <p:grpSpPr>
              <a:xfrm>
                <a:off x="2635428" y="1021155"/>
                <a:ext cx="783869" cy="932849"/>
                <a:chOff x="2591844" y="1021155"/>
                <a:chExt cx="783869" cy="932849"/>
              </a:xfrm>
            </p:grpSpPr>
            <p:sp>
              <p:nvSpPr>
                <p:cNvPr id="170" name="Round Same Side Corner Rectangle 169"/>
                <p:cNvSpPr/>
                <p:nvPr/>
              </p:nvSpPr>
              <p:spPr>
                <a:xfrm>
                  <a:off x="2591846" y="1124744"/>
                  <a:ext cx="783867" cy="79208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1" name="Oval 170"/>
                <p:cNvSpPr/>
                <p:nvPr/>
              </p:nvSpPr>
              <p:spPr>
                <a:xfrm>
                  <a:off x="2897124" y="1021155"/>
                  <a:ext cx="173310" cy="173310"/>
                </a:xfrm>
                <a:prstGeom prst="ellipse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2" name="Round Same Side Corner Rectangle 43"/>
                <p:cNvSpPr/>
                <p:nvPr/>
              </p:nvSpPr>
              <p:spPr>
                <a:xfrm>
                  <a:off x="2591844" y="1124744"/>
                  <a:ext cx="438696" cy="792088"/>
                </a:xfrm>
                <a:custGeom>
                  <a:avLst/>
                  <a:gdLst>
                    <a:gd name="connsiteX0" fmla="*/ 391934 w 783867"/>
                    <a:gd name="connsiteY0" fmla="*/ 0 h 792088"/>
                    <a:gd name="connsiteX1" fmla="*/ 391934 w 783867"/>
                    <a:gd name="connsiteY1" fmla="*/ 0 h 792088"/>
                    <a:gd name="connsiteX2" fmla="*/ 783868 w 783867"/>
                    <a:gd name="connsiteY2" fmla="*/ 391934 h 792088"/>
                    <a:gd name="connsiteX3" fmla="*/ 783867 w 783867"/>
                    <a:gd name="connsiteY3" fmla="*/ 792088 h 792088"/>
                    <a:gd name="connsiteX4" fmla="*/ 783867 w 783867"/>
                    <a:gd name="connsiteY4" fmla="*/ 792088 h 792088"/>
                    <a:gd name="connsiteX5" fmla="*/ 0 w 783867"/>
                    <a:gd name="connsiteY5" fmla="*/ 792088 h 792088"/>
                    <a:gd name="connsiteX6" fmla="*/ 0 w 783867"/>
                    <a:gd name="connsiteY6" fmla="*/ 792088 h 792088"/>
                    <a:gd name="connsiteX7" fmla="*/ 0 w 783867"/>
                    <a:gd name="connsiteY7" fmla="*/ 391934 h 792088"/>
                    <a:gd name="connsiteX8" fmla="*/ 391934 w 783867"/>
                    <a:gd name="connsiteY8" fmla="*/ 0 h 792088"/>
                    <a:gd name="connsiteX0" fmla="*/ 391934 w 783868"/>
                    <a:gd name="connsiteY0" fmla="*/ 0 h 792088"/>
                    <a:gd name="connsiteX1" fmla="*/ 391934 w 783868"/>
                    <a:gd name="connsiteY1" fmla="*/ 0 h 792088"/>
                    <a:gd name="connsiteX2" fmla="*/ 783868 w 783868"/>
                    <a:gd name="connsiteY2" fmla="*/ 391934 h 792088"/>
                    <a:gd name="connsiteX3" fmla="*/ 783867 w 783868"/>
                    <a:gd name="connsiteY3" fmla="*/ 792088 h 792088"/>
                    <a:gd name="connsiteX4" fmla="*/ 783867 w 783868"/>
                    <a:gd name="connsiteY4" fmla="*/ 792088 h 792088"/>
                    <a:gd name="connsiteX5" fmla="*/ 413821 w 783868"/>
                    <a:gd name="connsiteY5" fmla="*/ 788723 h 792088"/>
                    <a:gd name="connsiteX6" fmla="*/ 0 w 783868"/>
                    <a:gd name="connsiteY6" fmla="*/ 792088 h 792088"/>
                    <a:gd name="connsiteX7" fmla="*/ 0 w 783868"/>
                    <a:gd name="connsiteY7" fmla="*/ 792088 h 792088"/>
                    <a:gd name="connsiteX8" fmla="*/ 0 w 783868"/>
                    <a:gd name="connsiteY8" fmla="*/ 391934 h 792088"/>
                    <a:gd name="connsiteX9" fmla="*/ 391934 w 783868"/>
                    <a:gd name="connsiteY9" fmla="*/ 0 h 792088"/>
                    <a:gd name="connsiteX0" fmla="*/ 391934 w 783868"/>
                    <a:gd name="connsiteY0" fmla="*/ 0 h 792088"/>
                    <a:gd name="connsiteX1" fmla="*/ 391934 w 783868"/>
                    <a:gd name="connsiteY1" fmla="*/ 0 h 792088"/>
                    <a:gd name="connsiteX2" fmla="*/ 783868 w 783868"/>
                    <a:gd name="connsiteY2" fmla="*/ 391934 h 792088"/>
                    <a:gd name="connsiteX3" fmla="*/ 783867 w 783868"/>
                    <a:gd name="connsiteY3" fmla="*/ 792088 h 792088"/>
                    <a:gd name="connsiteX4" fmla="*/ 413821 w 783868"/>
                    <a:gd name="connsiteY4" fmla="*/ 788723 h 792088"/>
                    <a:gd name="connsiteX5" fmla="*/ 0 w 783868"/>
                    <a:gd name="connsiteY5" fmla="*/ 792088 h 792088"/>
                    <a:gd name="connsiteX6" fmla="*/ 0 w 783868"/>
                    <a:gd name="connsiteY6" fmla="*/ 792088 h 792088"/>
                    <a:gd name="connsiteX7" fmla="*/ 0 w 783868"/>
                    <a:gd name="connsiteY7" fmla="*/ 391934 h 792088"/>
                    <a:gd name="connsiteX8" fmla="*/ 391934 w 783868"/>
                    <a:gd name="connsiteY8" fmla="*/ 0 h 792088"/>
                    <a:gd name="connsiteX0" fmla="*/ 391934 w 783867"/>
                    <a:gd name="connsiteY0" fmla="*/ 0 h 792088"/>
                    <a:gd name="connsiteX1" fmla="*/ 391934 w 783867"/>
                    <a:gd name="connsiteY1" fmla="*/ 0 h 792088"/>
                    <a:gd name="connsiteX2" fmla="*/ 783867 w 783867"/>
                    <a:gd name="connsiteY2" fmla="*/ 792088 h 792088"/>
                    <a:gd name="connsiteX3" fmla="*/ 413821 w 783867"/>
                    <a:gd name="connsiteY3" fmla="*/ 788723 h 792088"/>
                    <a:gd name="connsiteX4" fmla="*/ 0 w 783867"/>
                    <a:gd name="connsiteY4" fmla="*/ 792088 h 792088"/>
                    <a:gd name="connsiteX5" fmla="*/ 0 w 783867"/>
                    <a:gd name="connsiteY5" fmla="*/ 792088 h 792088"/>
                    <a:gd name="connsiteX6" fmla="*/ 0 w 783867"/>
                    <a:gd name="connsiteY6" fmla="*/ 391934 h 792088"/>
                    <a:gd name="connsiteX7" fmla="*/ 391934 w 783867"/>
                    <a:gd name="connsiteY7" fmla="*/ 0 h 792088"/>
                    <a:gd name="connsiteX0" fmla="*/ 391934 w 438696"/>
                    <a:gd name="connsiteY0" fmla="*/ 0 h 792088"/>
                    <a:gd name="connsiteX1" fmla="*/ 391934 w 438696"/>
                    <a:gd name="connsiteY1" fmla="*/ 0 h 792088"/>
                    <a:gd name="connsiteX2" fmla="*/ 413821 w 438696"/>
                    <a:gd name="connsiteY2" fmla="*/ 788723 h 792088"/>
                    <a:gd name="connsiteX3" fmla="*/ 0 w 438696"/>
                    <a:gd name="connsiteY3" fmla="*/ 792088 h 792088"/>
                    <a:gd name="connsiteX4" fmla="*/ 0 w 438696"/>
                    <a:gd name="connsiteY4" fmla="*/ 792088 h 792088"/>
                    <a:gd name="connsiteX5" fmla="*/ 0 w 438696"/>
                    <a:gd name="connsiteY5" fmla="*/ 391934 h 792088"/>
                    <a:gd name="connsiteX6" fmla="*/ 391934 w 438696"/>
                    <a:gd name="connsiteY6" fmla="*/ 0 h 792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38696" h="792088">
                      <a:moveTo>
                        <a:pt x="391934" y="0"/>
                      </a:moveTo>
                      <a:lnTo>
                        <a:pt x="391934" y="0"/>
                      </a:lnTo>
                      <a:cubicBezTo>
                        <a:pt x="395582" y="131454"/>
                        <a:pt x="479143" y="656708"/>
                        <a:pt x="413821" y="788723"/>
                      </a:cubicBezTo>
                      <a:lnTo>
                        <a:pt x="0" y="792088"/>
                      </a:lnTo>
                      <a:lnTo>
                        <a:pt x="0" y="792088"/>
                      </a:lnTo>
                      <a:lnTo>
                        <a:pt x="0" y="391934"/>
                      </a:lnTo>
                      <a:cubicBezTo>
                        <a:pt x="0" y="175475"/>
                        <a:pt x="175475" y="0"/>
                        <a:pt x="39193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6000">
                      <a:sysClr val="windowText" lastClr="000000">
                        <a:lumMod val="50000"/>
                        <a:lumOff val="50000"/>
                      </a:sysClr>
                    </a:gs>
                    <a:gs pos="74000">
                      <a:sysClr val="windowText" lastClr="000000">
                        <a:lumMod val="95000"/>
                        <a:lumOff val="5000"/>
                        <a:alpha val="0"/>
                      </a:sysClr>
                    </a:gs>
                  </a:gsLst>
                  <a:lin ang="600000" scaled="0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3" name="Oval 172"/>
                <p:cNvSpPr/>
                <p:nvPr/>
              </p:nvSpPr>
              <p:spPr>
                <a:xfrm>
                  <a:off x="2594225" y="1864261"/>
                  <a:ext cx="779531" cy="89743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5708935" y="0"/>
              <a:ext cx="783869" cy="1954004"/>
              <a:chOff x="2635428" y="0"/>
              <a:chExt cx="783869" cy="1954004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 flipV="1">
                <a:off x="3027362" y="0"/>
                <a:ext cx="0" cy="110781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grpSp>
            <p:nvGrpSpPr>
              <p:cNvPr id="163" name="Group 162"/>
              <p:cNvGrpSpPr/>
              <p:nvPr/>
            </p:nvGrpSpPr>
            <p:grpSpPr>
              <a:xfrm>
                <a:off x="2635428" y="1021155"/>
                <a:ext cx="783869" cy="932849"/>
                <a:chOff x="2591844" y="1021155"/>
                <a:chExt cx="783869" cy="932849"/>
              </a:xfrm>
            </p:grpSpPr>
            <p:sp>
              <p:nvSpPr>
                <p:cNvPr id="164" name="Round Same Side Corner Rectangle 163"/>
                <p:cNvSpPr/>
                <p:nvPr/>
              </p:nvSpPr>
              <p:spPr>
                <a:xfrm>
                  <a:off x="2591846" y="1124744"/>
                  <a:ext cx="783867" cy="79208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2897124" y="1021155"/>
                  <a:ext cx="173310" cy="173310"/>
                </a:xfrm>
                <a:prstGeom prst="ellipse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Round Same Side Corner Rectangle 43"/>
                <p:cNvSpPr/>
                <p:nvPr/>
              </p:nvSpPr>
              <p:spPr>
                <a:xfrm>
                  <a:off x="2591844" y="1124744"/>
                  <a:ext cx="438696" cy="792088"/>
                </a:xfrm>
                <a:custGeom>
                  <a:avLst/>
                  <a:gdLst>
                    <a:gd name="connsiteX0" fmla="*/ 391934 w 783867"/>
                    <a:gd name="connsiteY0" fmla="*/ 0 h 792088"/>
                    <a:gd name="connsiteX1" fmla="*/ 391934 w 783867"/>
                    <a:gd name="connsiteY1" fmla="*/ 0 h 792088"/>
                    <a:gd name="connsiteX2" fmla="*/ 783868 w 783867"/>
                    <a:gd name="connsiteY2" fmla="*/ 391934 h 792088"/>
                    <a:gd name="connsiteX3" fmla="*/ 783867 w 783867"/>
                    <a:gd name="connsiteY3" fmla="*/ 792088 h 792088"/>
                    <a:gd name="connsiteX4" fmla="*/ 783867 w 783867"/>
                    <a:gd name="connsiteY4" fmla="*/ 792088 h 792088"/>
                    <a:gd name="connsiteX5" fmla="*/ 0 w 783867"/>
                    <a:gd name="connsiteY5" fmla="*/ 792088 h 792088"/>
                    <a:gd name="connsiteX6" fmla="*/ 0 w 783867"/>
                    <a:gd name="connsiteY6" fmla="*/ 792088 h 792088"/>
                    <a:gd name="connsiteX7" fmla="*/ 0 w 783867"/>
                    <a:gd name="connsiteY7" fmla="*/ 391934 h 792088"/>
                    <a:gd name="connsiteX8" fmla="*/ 391934 w 783867"/>
                    <a:gd name="connsiteY8" fmla="*/ 0 h 792088"/>
                    <a:gd name="connsiteX0" fmla="*/ 391934 w 783868"/>
                    <a:gd name="connsiteY0" fmla="*/ 0 h 792088"/>
                    <a:gd name="connsiteX1" fmla="*/ 391934 w 783868"/>
                    <a:gd name="connsiteY1" fmla="*/ 0 h 792088"/>
                    <a:gd name="connsiteX2" fmla="*/ 783868 w 783868"/>
                    <a:gd name="connsiteY2" fmla="*/ 391934 h 792088"/>
                    <a:gd name="connsiteX3" fmla="*/ 783867 w 783868"/>
                    <a:gd name="connsiteY3" fmla="*/ 792088 h 792088"/>
                    <a:gd name="connsiteX4" fmla="*/ 783867 w 783868"/>
                    <a:gd name="connsiteY4" fmla="*/ 792088 h 792088"/>
                    <a:gd name="connsiteX5" fmla="*/ 413821 w 783868"/>
                    <a:gd name="connsiteY5" fmla="*/ 788723 h 792088"/>
                    <a:gd name="connsiteX6" fmla="*/ 0 w 783868"/>
                    <a:gd name="connsiteY6" fmla="*/ 792088 h 792088"/>
                    <a:gd name="connsiteX7" fmla="*/ 0 w 783868"/>
                    <a:gd name="connsiteY7" fmla="*/ 792088 h 792088"/>
                    <a:gd name="connsiteX8" fmla="*/ 0 w 783868"/>
                    <a:gd name="connsiteY8" fmla="*/ 391934 h 792088"/>
                    <a:gd name="connsiteX9" fmla="*/ 391934 w 783868"/>
                    <a:gd name="connsiteY9" fmla="*/ 0 h 792088"/>
                    <a:gd name="connsiteX0" fmla="*/ 391934 w 783868"/>
                    <a:gd name="connsiteY0" fmla="*/ 0 h 792088"/>
                    <a:gd name="connsiteX1" fmla="*/ 391934 w 783868"/>
                    <a:gd name="connsiteY1" fmla="*/ 0 h 792088"/>
                    <a:gd name="connsiteX2" fmla="*/ 783868 w 783868"/>
                    <a:gd name="connsiteY2" fmla="*/ 391934 h 792088"/>
                    <a:gd name="connsiteX3" fmla="*/ 783867 w 783868"/>
                    <a:gd name="connsiteY3" fmla="*/ 792088 h 792088"/>
                    <a:gd name="connsiteX4" fmla="*/ 413821 w 783868"/>
                    <a:gd name="connsiteY4" fmla="*/ 788723 h 792088"/>
                    <a:gd name="connsiteX5" fmla="*/ 0 w 783868"/>
                    <a:gd name="connsiteY5" fmla="*/ 792088 h 792088"/>
                    <a:gd name="connsiteX6" fmla="*/ 0 w 783868"/>
                    <a:gd name="connsiteY6" fmla="*/ 792088 h 792088"/>
                    <a:gd name="connsiteX7" fmla="*/ 0 w 783868"/>
                    <a:gd name="connsiteY7" fmla="*/ 391934 h 792088"/>
                    <a:gd name="connsiteX8" fmla="*/ 391934 w 783868"/>
                    <a:gd name="connsiteY8" fmla="*/ 0 h 792088"/>
                    <a:gd name="connsiteX0" fmla="*/ 391934 w 783867"/>
                    <a:gd name="connsiteY0" fmla="*/ 0 h 792088"/>
                    <a:gd name="connsiteX1" fmla="*/ 391934 w 783867"/>
                    <a:gd name="connsiteY1" fmla="*/ 0 h 792088"/>
                    <a:gd name="connsiteX2" fmla="*/ 783867 w 783867"/>
                    <a:gd name="connsiteY2" fmla="*/ 792088 h 792088"/>
                    <a:gd name="connsiteX3" fmla="*/ 413821 w 783867"/>
                    <a:gd name="connsiteY3" fmla="*/ 788723 h 792088"/>
                    <a:gd name="connsiteX4" fmla="*/ 0 w 783867"/>
                    <a:gd name="connsiteY4" fmla="*/ 792088 h 792088"/>
                    <a:gd name="connsiteX5" fmla="*/ 0 w 783867"/>
                    <a:gd name="connsiteY5" fmla="*/ 792088 h 792088"/>
                    <a:gd name="connsiteX6" fmla="*/ 0 w 783867"/>
                    <a:gd name="connsiteY6" fmla="*/ 391934 h 792088"/>
                    <a:gd name="connsiteX7" fmla="*/ 391934 w 783867"/>
                    <a:gd name="connsiteY7" fmla="*/ 0 h 792088"/>
                    <a:gd name="connsiteX0" fmla="*/ 391934 w 438696"/>
                    <a:gd name="connsiteY0" fmla="*/ 0 h 792088"/>
                    <a:gd name="connsiteX1" fmla="*/ 391934 w 438696"/>
                    <a:gd name="connsiteY1" fmla="*/ 0 h 792088"/>
                    <a:gd name="connsiteX2" fmla="*/ 413821 w 438696"/>
                    <a:gd name="connsiteY2" fmla="*/ 788723 h 792088"/>
                    <a:gd name="connsiteX3" fmla="*/ 0 w 438696"/>
                    <a:gd name="connsiteY3" fmla="*/ 792088 h 792088"/>
                    <a:gd name="connsiteX4" fmla="*/ 0 w 438696"/>
                    <a:gd name="connsiteY4" fmla="*/ 792088 h 792088"/>
                    <a:gd name="connsiteX5" fmla="*/ 0 w 438696"/>
                    <a:gd name="connsiteY5" fmla="*/ 391934 h 792088"/>
                    <a:gd name="connsiteX6" fmla="*/ 391934 w 438696"/>
                    <a:gd name="connsiteY6" fmla="*/ 0 h 792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38696" h="792088">
                      <a:moveTo>
                        <a:pt x="391934" y="0"/>
                      </a:moveTo>
                      <a:lnTo>
                        <a:pt x="391934" y="0"/>
                      </a:lnTo>
                      <a:cubicBezTo>
                        <a:pt x="395582" y="131454"/>
                        <a:pt x="479143" y="656708"/>
                        <a:pt x="413821" y="788723"/>
                      </a:cubicBezTo>
                      <a:lnTo>
                        <a:pt x="0" y="792088"/>
                      </a:lnTo>
                      <a:lnTo>
                        <a:pt x="0" y="792088"/>
                      </a:lnTo>
                      <a:lnTo>
                        <a:pt x="0" y="391934"/>
                      </a:lnTo>
                      <a:cubicBezTo>
                        <a:pt x="0" y="175475"/>
                        <a:pt x="175475" y="0"/>
                        <a:pt x="391934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6000">
                      <a:sysClr val="windowText" lastClr="000000">
                        <a:lumMod val="50000"/>
                        <a:lumOff val="50000"/>
                      </a:sysClr>
                    </a:gs>
                    <a:gs pos="74000">
                      <a:sysClr val="windowText" lastClr="000000">
                        <a:lumMod val="95000"/>
                        <a:lumOff val="5000"/>
                        <a:alpha val="0"/>
                      </a:sysClr>
                    </a:gs>
                  </a:gsLst>
                  <a:lin ang="600000" scaled="0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594225" y="1864261"/>
                  <a:ext cx="779531" cy="89743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21898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80" name="Group 179"/>
          <p:cNvGrpSpPr/>
          <p:nvPr/>
        </p:nvGrpSpPr>
        <p:grpSpPr>
          <a:xfrm>
            <a:off x="151947" y="2576308"/>
            <a:ext cx="2696734" cy="3678470"/>
            <a:chOff x="1721709" y="2132468"/>
            <a:chExt cx="2696734" cy="3678470"/>
          </a:xfrm>
        </p:grpSpPr>
        <p:grpSp>
          <p:nvGrpSpPr>
            <p:cNvPr id="181" name="Group 180"/>
            <p:cNvGrpSpPr/>
            <p:nvPr/>
          </p:nvGrpSpPr>
          <p:grpSpPr>
            <a:xfrm>
              <a:off x="1721709" y="5146794"/>
              <a:ext cx="2696734" cy="664144"/>
              <a:chOff x="1698533" y="5210294"/>
              <a:chExt cx="2696734" cy="664144"/>
            </a:xfrm>
          </p:grpSpPr>
          <p:sp>
            <p:nvSpPr>
              <p:cNvPr id="186" name="Oval 185"/>
              <p:cNvSpPr/>
              <p:nvPr/>
            </p:nvSpPr>
            <p:spPr>
              <a:xfrm rot="21140579" flipV="1">
                <a:off x="1698533" y="5210294"/>
                <a:ext cx="1744386" cy="664144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alpha val="42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 rot="459421" flipH="1" flipV="1">
                <a:off x="2650881" y="5210294"/>
                <a:ext cx="1744386" cy="664144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alpha val="42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1879089" y="2132468"/>
              <a:ext cx="2381974" cy="2864802"/>
              <a:chOff x="2023105" y="2132468"/>
              <a:chExt cx="2381974" cy="2864802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2023105" y="2132468"/>
                <a:ext cx="2381974" cy="817418"/>
              </a:xfrm>
              <a:prstGeom prst="rect">
                <a:avLst/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023105" y="2949886"/>
                <a:ext cx="2381974" cy="2047384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2023106" y="2310343"/>
                <a:ext cx="2355408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itchFamily="34" charset="0"/>
                  </a:rPr>
                  <a:t>Bankruptcy</a:t>
                </a:r>
              </a:p>
            </p:txBody>
          </p:sp>
        </p:grpSp>
      </p:grpSp>
      <p:grpSp>
        <p:nvGrpSpPr>
          <p:cNvPr id="188" name="Group 187"/>
          <p:cNvGrpSpPr/>
          <p:nvPr/>
        </p:nvGrpSpPr>
        <p:grpSpPr>
          <a:xfrm>
            <a:off x="3218997" y="2576308"/>
            <a:ext cx="2696734" cy="3678470"/>
            <a:chOff x="1721709" y="2132468"/>
            <a:chExt cx="2696734" cy="3678470"/>
          </a:xfrm>
        </p:grpSpPr>
        <p:grpSp>
          <p:nvGrpSpPr>
            <p:cNvPr id="189" name="Group 188"/>
            <p:cNvGrpSpPr/>
            <p:nvPr/>
          </p:nvGrpSpPr>
          <p:grpSpPr>
            <a:xfrm>
              <a:off x="1721709" y="5146794"/>
              <a:ext cx="2696734" cy="664144"/>
              <a:chOff x="1698533" y="5210294"/>
              <a:chExt cx="2696734" cy="664144"/>
            </a:xfrm>
          </p:grpSpPr>
          <p:sp>
            <p:nvSpPr>
              <p:cNvPr id="194" name="Oval 193"/>
              <p:cNvSpPr/>
              <p:nvPr/>
            </p:nvSpPr>
            <p:spPr>
              <a:xfrm rot="21140579" flipV="1">
                <a:off x="1698533" y="5210294"/>
                <a:ext cx="1744386" cy="664144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alpha val="42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 rot="459421" flipH="1" flipV="1">
                <a:off x="2650881" y="5210294"/>
                <a:ext cx="1744386" cy="664144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alpha val="42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1858980" y="2132468"/>
              <a:ext cx="2402083" cy="2865674"/>
              <a:chOff x="2002996" y="2132468"/>
              <a:chExt cx="2402083" cy="2865674"/>
            </a:xfrm>
          </p:grpSpPr>
          <p:sp>
            <p:nvSpPr>
              <p:cNvPr id="191" name="Rectangle 190"/>
              <p:cNvSpPr/>
              <p:nvPr/>
            </p:nvSpPr>
            <p:spPr>
              <a:xfrm>
                <a:off x="2023105" y="2132468"/>
                <a:ext cx="2381974" cy="817418"/>
              </a:xfrm>
              <a:prstGeom prst="rect">
                <a:avLst/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023105" y="2949886"/>
                <a:ext cx="2381974" cy="204825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2002996" y="2310343"/>
                <a:ext cx="2375517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IN" sz="2400" kern="0" dirty="0" smtClean="0">
                    <a:solidFill>
                      <a:prstClr val="white"/>
                    </a:solidFill>
                    <a:cs typeface="Arial" pitchFamily="34" charset="0"/>
                  </a:rPr>
                  <a:t>Black Swans</a:t>
                </a:r>
                <a:endParaRPr kumimoji="0" lang="en-I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</p:grpSp>
      <p:grpSp>
        <p:nvGrpSpPr>
          <p:cNvPr id="196" name="Group 195"/>
          <p:cNvGrpSpPr/>
          <p:nvPr/>
        </p:nvGrpSpPr>
        <p:grpSpPr>
          <a:xfrm>
            <a:off x="6286047" y="2576308"/>
            <a:ext cx="2696734" cy="3678470"/>
            <a:chOff x="1721709" y="2132468"/>
            <a:chExt cx="2696734" cy="3678470"/>
          </a:xfrm>
        </p:grpSpPr>
        <p:grpSp>
          <p:nvGrpSpPr>
            <p:cNvPr id="197" name="Group 196"/>
            <p:cNvGrpSpPr/>
            <p:nvPr/>
          </p:nvGrpSpPr>
          <p:grpSpPr>
            <a:xfrm>
              <a:off x="1721709" y="5146794"/>
              <a:ext cx="2696734" cy="664144"/>
              <a:chOff x="1698533" y="5210294"/>
              <a:chExt cx="2696734" cy="664144"/>
            </a:xfrm>
          </p:grpSpPr>
          <p:sp>
            <p:nvSpPr>
              <p:cNvPr id="202" name="Oval 201"/>
              <p:cNvSpPr/>
              <p:nvPr/>
            </p:nvSpPr>
            <p:spPr>
              <a:xfrm rot="21140579" flipV="1">
                <a:off x="1698533" y="5210294"/>
                <a:ext cx="1744386" cy="664144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alpha val="42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 rot="459421" flipH="1" flipV="1">
                <a:off x="2650881" y="5210294"/>
                <a:ext cx="1744386" cy="664144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alpha val="42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1879089" y="2132468"/>
              <a:ext cx="2381974" cy="2865674"/>
              <a:chOff x="2023105" y="2132468"/>
              <a:chExt cx="2381974" cy="2865674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2023105" y="2132468"/>
                <a:ext cx="2381974" cy="817418"/>
              </a:xfrm>
              <a:prstGeom prst="rect">
                <a:avLst/>
              </a:prstGeom>
              <a:solidFill>
                <a:sysClr val="windowText" lastClr="000000">
                  <a:lumMod val="85000"/>
                  <a:lumOff val="1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2023105" y="2949886"/>
                <a:ext cx="2381974" cy="204825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2028442" y="2310343"/>
                <a:ext cx="2376637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itchFamily="34" charset="0"/>
                  </a:rPr>
                  <a:t>Big Bucks</a:t>
                </a:r>
              </a:p>
            </p:txBody>
          </p:sp>
        </p:grpSp>
      </p:grpSp>
      <p:sp>
        <p:nvSpPr>
          <p:cNvPr id="214" name="TextBox 213"/>
          <p:cNvSpPr txBox="1"/>
          <p:nvPr/>
        </p:nvSpPr>
        <p:spPr>
          <a:xfrm>
            <a:off x="439728" y="3501490"/>
            <a:ext cx="2094608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1218987"/>
            <a:r>
              <a:rPr lang="en-CA" sz="1400" dirty="0" smtClean="0">
                <a:solidFill>
                  <a:schemeClr val="bg1"/>
                </a:solidFill>
              </a:rPr>
              <a:t>A sobering 17% of </a:t>
            </a:r>
            <a:r>
              <a:rPr lang="en-CA" sz="1400" dirty="0">
                <a:solidFill>
                  <a:schemeClr val="bg1"/>
                </a:solidFill>
              </a:rPr>
              <a:t>IT projects go so </a:t>
            </a:r>
            <a:r>
              <a:rPr lang="en-CA" sz="1400" dirty="0" smtClean="0">
                <a:solidFill>
                  <a:schemeClr val="bg1"/>
                </a:solidFill>
              </a:rPr>
              <a:t>badly </a:t>
            </a:r>
            <a:r>
              <a:rPr lang="en-CA" sz="1400" dirty="0">
                <a:solidFill>
                  <a:schemeClr val="bg1"/>
                </a:solidFill>
              </a:rPr>
              <a:t>that they can threaten the very existence of the </a:t>
            </a:r>
            <a:r>
              <a:rPr lang="en-CA" sz="1400" dirty="0" smtClean="0">
                <a:solidFill>
                  <a:schemeClr val="bg1"/>
                </a:solidFill>
              </a:rPr>
              <a:t>company (McKinsey, 2012).</a:t>
            </a:r>
            <a:endParaRPr lang="en-US" sz="1400" kern="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570227" y="3501490"/>
            <a:ext cx="2009306" cy="160043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1218987"/>
            <a:r>
              <a:rPr lang="en-CA" sz="1400" dirty="0" smtClean="0">
                <a:solidFill>
                  <a:schemeClr val="bg1"/>
                </a:solidFill>
              </a:rPr>
              <a:t>On average one </a:t>
            </a:r>
            <a:r>
              <a:rPr lang="en-CA" sz="1400" dirty="0">
                <a:solidFill>
                  <a:schemeClr val="bg1"/>
                </a:solidFill>
              </a:rPr>
              <a:t>in </a:t>
            </a:r>
            <a:r>
              <a:rPr lang="en-CA" sz="1400" dirty="0" smtClean="0">
                <a:solidFill>
                  <a:schemeClr val="bg1"/>
                </a:solidFill>
              </a:rPr>
              <a:t>six</a:t>
            </a:r>
            <a:br>
              <a:rPr lang="en-CA" sz="1400" dirty="0" smtClean="0">
                <a:solidFill>
                  <a:schemeClr val="bg1"/>
                </a:solidFill>
              </a:rPr>
            </a:br>
            <a:r>
              <a:rPr lang="en-CA" sz="1400" dirty="0" smtClean="0">
                <a:solidFill>
                  <a:schemeClr val="bg1"/>
                </a:solidFill>
              </a:rPr>
              <a:t>IT </a:t>
            </a:r>
            <a:r>
              <a:rPr lang="en-CA" sz="1400" dirty="0">
                <a:solidFill>
                  <a:schemeClr val="bg1"/>
                </a:solidFill>
              </a:rPr>
              <a:t>projects turns into a </a:t>
            </a:r>
            <a:r>
              <a:rPr lang="en-CA" sz="1400" dirty="0" smtClean="0">
                <a:solidFill>
                  <a:schemeClr val="bg1"/>
                </a:solidFill>
              </a:rPr>
              <a:t>“</a:t>
            </a:r>
            <a:r>
              <a:rPr lang="en-CA" sz="1400" dirty="0">
                <a:solidFill>
                  <a:schemeClr val="bg1"/>
                </a:solidFill>
              </a:rPr>
              <a:t>b</a:t>
            </a:r>
            <a:r>
              <a:rPr lang="en-CA" sz="1400" dirty="0" smtClean="0">
                <a:solidFill>
                  <a:schemeClr val="bg1"/>
                </a:solidFill>
              </a:rPr>
              <a:t>lack swan,” </a:t>
            </a:r>
            <a:r>
              <a:rPr lang="en-CA" sz="1400" dirty="0">
                <a:solidFill>
                  <a:schemeClr val="bg1"/>
                </a:solidFill>
              </a:rPr>
              <a:t>with </a:t>
            </a:r>
            <a:r>
              <a:rPr lang="en-CA" sz="1400" dirty="0" smtClean="0">
                <a:solidFill>
                  <a:schemeClr val="bg1"/>
                </a:solidFill>
              </a:rPr>
              <a:t>an average cost </a:t>
            </a:r>
            <a:r>
              <a:rPr lang="en-CA" sz="1400" dirty="0">
                <a:solidFill>
                  <a:schemeClr val="bg1"/>
                </a:solidFill>
              </a:rPr>
              <a:t>overrun of 200</a:t>
            </a:r>
            <a:r>
              <a:rPr lang="en-CA" sz="1400" dirty="0" smtClean="0">
                <a:solidFill>
                  <a:schemeClr val="bg1"/>
                </a:solidFill>
              </a:rPr>
              <a:t>% and a schedule overrun of 70% (Harvard Business Review, 2012).</a:t>
            </a:r>
            <a:endParaRPr lang="en-US" sz="1400" kern="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6637277" y="3501490"/>
            <a:ext cx="2041056" cy="160043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1218987"/>
            <a:r>
              <a:rPr lang="en-US" sz="1400" kern="0" dirty="0" smtClean="0">
                <a:solidFill>
                  <a:prstClr val="white"/>
                </a:solidFill>
                <a:cs typeface="Arial" pitchFamily="34" charset="0"/>
              </a:rPr>
              <a:t>Cost and time overruns cost US companies up to $150 billion per year and European Union companies up to €142 billion (Gallup Business Journal, 2012).</a:t>
            </a:r>
            <a:endParaRPr lang="en-US" sz="1400" kern="0" baseline="300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Spotlight on the past – has anything really changed?</a:t>
            </a:r>
            <a:endParaRPr lang="en-CA" dirty="0"/>
          </a:p>
        </p:txBody>
      </p:sp>
      <p:sp>
        <p:nvSpPr>
          <p:cNvPr id="62" name="Rectangle 61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According to the statistics, the same problems still exist </a:t>
            </a:r>
            <a:r>
              <a:rPr lang="en-US" sz="2000" dirty="0" smtClean="0"/>
              <a:t>(1 of 5)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6717255" y="6100519"/>
            <a:ext cx="12394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ea typeface="Calibri" panose="020F0502020204030204" pitchFamily="34" charset="0"/>
                <a:cs typeface="Arial" panose="020B0604020202020204" pitchFamily="34" charset="0"/>
              </a:rPr>
              <a:t>Source: PMI, 2018</a:t>
            </a:r>
            <a:endParaRPr lang="en-CA" sz="1000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011109283"/>
              </p:ext>
            </p:extLst>
          </p:nvPr>
        </p:nvGraphicFramePr>
        <p:xfrm>
          <a:off x="1187302" y="1354469"/>
          <a:ext cx="6769395" cy="4525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3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443" y="1573429"/>
            <a:ext cx="7705505" cy="4370700"/>
          </a:xfrm>
          <a:prstGeom prst="rect">
            <a:avLst/>
          </a:prstGeom>
        </p:spPr>
      </p:pic>
      <p:sp>
        <p:nvSpPr>
          <p:cNvPr id="5" name="Rectangle 4">
            <a:hlinkClick r:id="rId3"/>
          </p:cNvPr>
          <p:cNvSpPr/>
          <p:nvPr/>
        </p:nvSpPr>
        <p:spPr>
          <a:xfrm>
            <a:off x="896361" y="187574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hlinkClick r:id="rId4"/>
          </p:cNvPr>
          <p:cNvSpPr/>
          <p:nvPr/>
        </p:nvSpPr>
        <p:spPr>
          <a:xfrm>
            <a:off x="896361" y="254224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>
            <a:hlinkClick r:id="rId5"/>
          </p:cNvPr>
          <p:cNvSpPr/>
          <p:nvPr/>
        </p:nvSpPr>
        <p:spPr>
          <a:xfrm>
            <a:off x="913705" y="314051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>
            <a:hlinkClick r:id="rId6"/>
          </p:cNvPr>
          <p:cNvSpPr/>
          <p:nvPr/>
        </p:nvSpPr>
        <p:spPr>
          <a:xfrm>
            <a:off x="1694890" y="319293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>
            <a:hlinkClick r:id="rId7"/>
          </p:cNvPr>
          <p:cNvSpPr/>
          <p:nvPr/>
        </p:nvSpPr>
        <p:spPr>
          <a:xfrm>
            <a:off x="1680050" y="252620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hlinkClick r:id="rId8"/>
          </p:cNvPr>
          <p:cNvSpPr/>
          <p:nvPr/>
        </p:nvSpPr>
        <p:spPr>
          <a:xfrm>
            <a:off x="904161" y="377835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hlinkClick r:id="rId9"/>
          </p:cNvPr>
          <p:cNvSpPr/>
          <p:nvPr/>
        </p:nvSpPr>
        <p:spPr>
          <a:xfrm>
            <a:off x="896361" y="462491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hlinkClick r:id="rId9"/>
          </p:cNvPr>
          <p:cNvSpPr/>
          <p:nvPr/>
        </p:nvSpPr>
        <p:spPr>
          <a:xfrm>
            <a:off x="908626" y="4421345"/>
            <a:ext cx="690773" cy="558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hlinkClick r:id="rId10"/>
          </p:cNvPr>
          <p:cNvSpPr/>
          <p:nvPr/>
        </p:nvSpPr>
        <p:spPr>
          <a:xfrm>
            <a:off x="905592" y="506998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hlinkClick r:id="rId11"/>
          </p:cNvPr>
          <p:cNvSpPr/>
          <p:nvPr/>
        </p:nvSpPr>
        <p:spPr>
          <a:xfrm>
            <a:off x="1681064" y="441992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4">
            <a:hlinkClick r:id="rId12"/>
          </p:cNvPr>
          <p:cNvSpPr/>
          <p:nvPr/>
        </p:nvSpPr>
        <p:spPr>
          <a:xfrm>
            <a:off x="1678414" y="504368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hlinkClick r:id="rId13"/>
          </p:cNvPr>
          <p:cNvSpPr/>
          <p:nvPr/>
        </p:nvSpPr>
        <p:spPr>
          <a:xfrm>
            <a:off x="2438889" y="313312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hlinkClick r:id="rId14"/>
          </p:cNvPr>
          <p:cNvSpPr/>
          <p:nvPr/>
        </p:nvSpPr>
        <p:spPr>
          <a:xfrm>
            <a:off x="2445382" y="377930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7">
            <a:hlinkClick r:id="rId15"/>
          </p:cNvPr>
          <p:cNvSpPr/>
          <p:nvPr/>
        </p:nvSpPr>
        <p:spPr>
          <a:xfrm>
            <a:off x="2455672" y="43995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hlinkClick r:id="rId16"/>
          </p:cNvPr>
          <p:cNvSpPr/>
          <p:nvPr/>
        </p:nvSpPr>
        <p:spPr>
          <a:xfrm>
            <a:off x="2439106" y="504345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ectangle 19">
            <a:hlinkClick r:id="rId17"/>
          </p:cNvPr>
          <p:cNvSpPr/>
          <p:nvPr/>
        </p:nvSpPr>
        <p:spPr>
          <a:xfrm>
            <a:off x="3212703" y="37861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hlinkClick r:id="rId18"/>
          </p:cNvPr>
          <p:cNvSpPr/>
          <p:nvPr/>
        </p:nvSpPr>
        <p:spPr>
          <a:xfrm>
            <a:off x="3204660" y="440848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hlinkClick r:id="rId19"/>
          </p:cNvPr>
          <p:cNvSpPr/>
          <p:nvPr/>
        </p:nvSpPr>
        <p:spPr>
          <a:xfrm>
            <a:off x="3198890" y="503150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Rectangle 22">
            <a:hlinkClick r:id="rId20"/>
          </p:cNvPr>
          <p:cNvSpPr/>
          <p:nvPr/>
        </p:nvSpPr>
        <p:spPr>
          <a:xfrm>
            <a:off x="3992132" y="376474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ectangle 23">
            <a:hlinkClick r:id="rId21"/>
          </p:cNvPr>
          <p:cNvSpPr/>
          <p:nvPr/>
        </p:nvSpPr>
        <p:spPr>
          <a:xfrm>
            <a:off x="3978306" y="439453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Rectangle 24">
            <a:hlinkClick r:id="rId22"/>
          </p:cNvPr>
          <p:cNvSpPr/>
          <p:nvPr/>
        </p:nvSpPr>
        <p:spPr>
          <a:xfrm>
            <a:off x="3999249" y="503328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hlinkClick r:id="rId23"/>
          </p:cNvPr>
          <p:cNvSpPr/>
          <p:nvPr/>
        </p:nvSpPr>
        <p:spPr>
          <a:xfrm>
            <a:off x="4763483" y="377927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Rectangle 26">
            <a:hlinkClick r:id="rId24"/>
          </p:cNvPr>
          <p:cNvSpPr/>
          <p:nvPr/>
        </p:nvSpPr>
        <p:spPr>
          <a:xfrm>
            <a:off x="4771405" y="445948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>
            <a:hlinkClick r:id="rId25"/>
          </p:cNvPr>
          <p:cNvSpPr/>
          <p:nvPr/>
        </p:nvSpPr>
        <p:spPr>
          <a:xfrm>
            <a:off x="4772370" y="501771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Rectangle 28">
            <a:hlinkClick r:id="rId26"/>
          </p:cNvPr>
          <p:cNvSpPr/>
          <p:nvPr/>
        </p:nvSpPr>
        <p:spPr>
          <a:xfrm>
            <a:off x="5561896" y="376504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Rectangle 29">
            <a:hlinkClick r:id="rId27"/>
          </p:cNvPr>
          <p:cNvSpPr/>
          <p:nvPr/>
        </p:nvSpPr>
        <p:spPr>
          <a:xfrm>
            <a:off x="1688324" y="3795502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Rectangle 30">
            <a:hlinkClick r:id="rId28"/>
          </p:cNvPr>
          <p:cNvSpPr/>
          <p:nvPr/>
        </p:nvSpPr>
        <p:spPr>
          <a:xfrm>
            <a:off x="5537579" y="314168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Rectangle 31">
            <a:hlinkClick r:id="rId29"/>
          </p:cNvPr>
          <p:cNvSpPr/>
          <p:nvPr/>
        </p:nvSpPr>
        <p:spPr>
          <a:xfrm>
            <a:off x="5523521" y="439453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Rectangle 32">
            <a:hlinkClick r:id="rId30"/>
          </p:cNvPr>
          <p:cNvSpPr/>
          <p:nvPr/>
        </p:nvSpPr>
        <p:spPr>
          <a:xfrm>
            <a:off x="5537579" y="503044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4" name="Rectangle 33">
            <a:hlinkClick r:id="rId31"/>
          </p:cNvPr>
          <p:cNvSpPr/>
          <p:nvPr/>
        </p:nvSpPr>
        <p:spPr>
          <a:xfrm>
            <a:off x="6308933" y="251729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5" name="Rectangle 34">
            <a:hlinkClick r:id="rId32"/>
          </p:cNvPr>
          <p:cNvSpPr/>
          <p:nvPr/>
        </p:nvSpPr>
        <p:spPr>
          <a:xfrm>
            <a:off x="6307531" y="314612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Rectangle 35">
            <a:hlinkClick r:id="rId33"/>
          </p:cNvPr>
          <p:cNvSpPr/>
          <p:nvPr/>
        </p:nvSpPr>
        <p:spPr>
          <a:xfrm>
            <a:off x="6304704" y="37761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7" name="Rectangle 36">
            <a:hlinkClick r:id="rId34"/>
          </p:cNvPr>
          <p:cNvSpPr/>
          <p:nvPr/>
        </p:nvSpPr>
        <p:spPr>
          <a:xfrm>
            <a:off x="6319063" y="442421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" name="Rectangle 37">
            <a:hlinkClick r:id="rId35"/>
          </p:cNvPr>
          <p:cNvSpPr/>
          <p:nvPr/>
        </p:nvSpPr>
        <p:spPr>
          <a:xfrm>
            <a:off x="6311724" y="504313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" name="Rectangle 38">
            <a:hlinkClick r:id="rId36"/>
          </p:cNvPr>
          <p:cNvSpPr/>
          <p:nvPr/>
        </p:nvSpPr>
        <p:spPr>
          <a:xfrm>
            <a:off x="7088885" y="188421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" name="Rectangle 39">
            <a:hlinkClick r:id="rId37"/>
          </p:cNvPr>
          <p:cNvSpPr/>
          <p:nvPr/>
        </p:nvSpPr>
        <p:spPr>
          <a:xfrm>
            <a:off x="7096702" y="250078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Rectangle 40">
            <a:hlinkClick r:id="rId38"/>
          </p:cNvPr>
          <p:cNvSpPr/>
          <p:nvPr/>
        </p:nvSpPr>
        <p:spPr>
          <a:xfrm>
            <a:off x="7064173" y="315346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hlinkClick r:id="rId39"/>
          </p:cNvPr>
          <p:cNvSpPr/>
          <p:nvPr/>
        </p:nvSpPr>
        <p:spPr>
          <a:xfrm>
            <a:off x="7085887" y="37861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" name="Rectangle 42">
            <a:hlinkClick r:id="rId40"/>
          </p:cNvPr>
          <p:cNvSpPr/>
          <p:nvPr/>
        </p:nvSpPr>
        <p:spPr>
          <a:xfrm>
            <a:off x="7081173" y="441189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" name="Rectangle 43">
            <a:hlinkClick r:id="rId41"/>
          </p:cNvPr>
          <p:cNvSpPr/>
          <p:nvPr/>
        </p:nvSpPr>
        <p:spPr>
          <a:xfrm>
            <a:off x="7082071" y="503605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5" name="Rectangle 44">
            <a:hlinkClick r:id="rId42"/>
          </p:cNvPr>
          <p:cNvSpPr/>
          <p:nvPr/>
        </p:nvSpPr>
        <p:spPr>
          <a:xfrm>
            <a:off x="7859757" y="189256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5">
            <a:hlinkClick r:id="rId43"/>
          </p:cNvPr>
          <p:cNvSpPr/>
          <p:nvPr/>
        </p:nvSpPr>
        <p:spPr>
          <a:xfrm>
            <a:off x="7858686" y="251052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" name="Rectangle 46">
            <a:hlinkClick r:id="rId44"/>
          </p:cNvPr>
          <p:cNvSpPr/>
          <p:nvPr/>
        </p:nvSpPr>
        <p:spPr>
          <a:xfrm>
            <a:off x="7870243" y="316095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" name="Rectangle 47">
            <a:hlinkClick r:id="rId45"/>
          </p:cNvPr>
          <p:cNvSpPr/>
          <p:nvPr/>
        </p:nvSpPr>
        <p:spPr>
          <a:xfrm>
            <a:off x="7869705" y="37761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hlinkClick r:id="rId46"/>
          </p:cNvPr>
          <p:cNvSpPr/>
          <p:nvPr/>
        </p:nvSpPr>
        <p:spPr>
          <a:xfrm>
            <a:off x="7843283" y="443166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0" name="Rectangle 49">
            <a:hlinkClick r:id="rId47"/>
          </p:cNvPr>
          <p:cNvSpPr/>
          <p:nvPr/>
        </p:nvSpPr>
        <p:spPr>
          <a:xfrm>
            <a:off x="7807020" y="505066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330406"/>
            <a:ext cx="914399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333333"/>
                </a:solidFill>
              </a:rPr>
              <a:t>Dive </a:t>
            </a:r>
            <a:r>
              <a:rPr lang="en-CA" sz="2400" b="1" dirty="0" smtClean="0">
                <a:solidFill>
                  <a:srgbClr val="333333"/>
                </a:solidFill>
              </a:rPr>
              <a:t>Deeper </a:t>
            </a:r>
            <a:r>
              <a:rPr lang="en-CA" sz="2400" b="1" dirty="0">
                <a:solidFill>
                  <a:srgbClr val="333333"/>
                </a:solidFill>
              </a:rPr>
              <a:t>I</a:t>
            </a:r>
            <a:r>
              <a:rPr lang="en-CA" sz="2400" b="1" dirty="0" smtClean="0">
                <a:solidFill>
                  <a:srgbClr val="333333"/>
                </a:solidFill>
              </a:rPr>
              <a:t>nto </a:t>
            </a:r>
            <a:r>
              <a:rPr lang="en-CA" sz="2400" b="1" dirty="0">
                <a:solidFill>
                  <a:srgbClr val="333333"/>
                </a:solidFill>
              </a:rPr>
              <a:t>O</a:t>
            </a:r>
            <a:r>
              <a:rPr lang="en-CA" sz="2400" b="1" dirty="0" smtClean="0">
                <a:solidFill>
                  <a:srgbClr val="333333"/>
                </a:solidFill>
              </a:rPr>
              <a:t>ur Research </a:t>
            </a:r>
          </a:p>
          <a:p>
            <a:pPr algn="ctr"/>
            <a:r>
              <a:rPr lang="en-CA" sz="2400" b="1" dirty="0" smtClean="0">
                <a:solidFill>
                  <a:srgbClr val="333333"/>
                </a:solidFill>
              </a:rPr>
              <a:t>by Clicking </a:t>
            </a:r>
            <a:r>
              <a:rPr lang="en-CA" sz="2400" b="1" dirty="0">
                <a:solidFill>
                  <a:srgbClr val="333333"/>
                </a:solidFill>
              </a:rPr>
              <a:t>O</a:t>
            </a:r>
            <a:r>
              <a:rPr lang="en-CA" sz="2400" b="1" dirty="0" smtClean="0">
                <a:solidFill>
                  <a:srgbClr val="333333"/>
                </a:solidFill>
              </a:rPr>
              <a:t>ne </a:t>
            </a:r>
            <a:r>
              <a:rPr lang="en-CA" sz="2400" b="1" dirty="0">
                <a:solidFill>
                  <a:srgbClr val="333333"/>
                </a:solidFill>
              </a:rPr>
              <a:t>of the </a:t>
            </a:r>
            <a:r>
              <a:rPr lang="en-CA" sz="2400" b="1" dirty="0" smtClean="0">
                <a:solidFill>
                  <a:srgbClr val="333333"/>
                </a:solidFill>
              </a:rPr>
              <a:t>Elements Below</a:t>
            </a:r>
            <a:endParaRPr lang="en-CA" sz="1200" dirty="0" smtClean="0">
              <a:solidFill>
                <a:srgbClr val="333333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8876" y="6249677"/>
            <a:ext cx="7840920" cy="44627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333333"/>
                </a:solidFill>
                <a:ea typeface="Roboto" panose="02000000000000000000" pitchFamily="2" charset="0"/>
              </a:rPr>
              <a:t>Find out how Info-Tech makes your job easier.  	  </a:t>
            </a:r>
            <a:r>
              <a:rPr lang="en-CA" sz="1100" b="1" dirty="0" smtClean="0">
                <a:solidFill>
                  <a:srgbClr val="96B8D2">
                    <a:lumMod val="50000"/>
                  </a:srgbClr>
                </a:solidFill>
                <a:ea typeface="Roboto" panose="02000000000000000000" pitchFamily="2" charset="0"/>
              </a:rPr>
              <a:t>Contact Us Today:</a:t>
            </a:r>
            <a:r>
              <a:rPr lang="en-CA" sz="1100" b="1" dirty="0" smtClean="0">
                <a:solidFill>
                  <a:srgbClr val="333333"/>
                </a:solidFill>
                <a:ea typeface="Roboto" panose="02000000000000000000" pitchFamily="2" charset="0"/>
              </a:rPr>
              <a:t> </a:t>
            </a:r>
            <a:r>
              <a:rPr lang="en-CA" sz="1100" dirty="0" smtClean="0">
                <a:solidFill>
                  <a:srgbClr val="333333"/>
                </a:solidFill>
              </a:rPr>
              <a:t>Toll-Free </a:t>
            </a:r>
            <a:r>
              <a:rPr lang="en-CA" sz="1100" dirty="0">
                <a:solidFill>
                  <a:srgbClr val="333333"/>
                </a:solidFill>
              </a:rPr>
              <a:t>(US &amp; Canada</a:t>
            </a:r>
            <a:r>
              <a:rPr lang="en-CA" sz="1100" dirty="0" smtClean="0">
                <a:solidFill>
                  <a:srgbClr val="333333"/>
                </a:solidFill>
              </a:rPr>
              <a:t>): </a:t>
            </a:r>
            <a:r>
              <a:rPr lang="en-CA" sz="1100" b="1" dirty="0" smtClean="0">
                <a:solidFill>
                  <a:srgbClr val="333333"/>
                </a:solidFill>
              </a:rPr>
              <a:t>1-888-670-8889</a:t>
            </a:r>
            <a:endParaRPr lang="en-CA" sz="1100" b="1" dirty="0">
              <a:solidFill>
                <a:srgbClr val="333333"/>
              </a:solidFill>
            </a:endParaRPr>
          </a:p>
          <a:p>
            <a:r>
              <a:rPr lang="en-CA" sz="1200" dirty="0" smtClean="0">
                <a:solidFill>
                  <a:srgbClr val="333333"/>
                </a:solidFill>
                <a:ea typeface="Roboto" panose="02000000000000000000" pitchFamily="2" charset="0"/>
              </a:rPr>
              <a:t>					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53049" y="1783493"/>
            <a:ext cx="4390767" cy="109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2868" y="2246495"/>
            <a:ext cx="7176103" cy="30162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i="1" dirty="0" smtClean="0">
                <a:solidFill>
                  <a:srgbClr val="FFFFFF"/>
                </a:solidFill>
                <a:latin typeface="Georgia"/>
              </a:rPr>
              <a:t>There are many internal forces that must be addressed (and overcome) when reviewing, drafting, and negotiating statements of work (SOWs).</a:t>
            </a:r>
          </a:p>
          <a:p>
            <a:pPr>
              <a:spcAft>
                <a:spcPts val="1200"/>
              </a:spcAft>
            </a:pPr>
            <a:r>
              <a:rPr lang="en-US" sz="1600" i="1" dirty="0" smtClean="0">
                <a:solidFill>
                  <a:srgbClr val="FFFFFF"/>
                </a:solidFill>
                <a:latin typeface="Georgia"/>
              </a:rPr>
              <a:t>Internal personnel may not see the value of investing the time necessary to yield a good SOW. However, the IT axiom ‘garbage in, garbage out’ is applicable to SOWs as well.</a:t>
            </a:r>
          </a:p>
          <a:p>
            <a:pPr>
              <a:spcAft>
                <a:spcPts val="1200"/>
              </a:spcAft>
            </a:pPr>
            <a:r>
              <a:rPr lang="en-US" sz="1600" i="1" dirty="0" smtClean="0">
                <a:solidFill>
                  <a:srgbClr val="FFFFFF"/>
                </a:solidFill>
                <a:latin typeface="Georgia"/>
              </a:rPr>
              <a:t> In some cases, SOWs may be treated informally, with the belief that SOWs are not important, merely a formality, or (gasp) not even legal documents.</a:t>
            </a:r>
          </a:p>
          <a:p>
            <a:pPr>
              <a:spcAft>
                <a:spcPts val="1200"/>
              </a:spcAft>
            </a:pPr>
            <a:r>
              <a:rPr lang="en-US" sz="1600" i="1" dirty="0" smtClean="0">
                <a:solidFill>
                  <a:srgbClr val="FFFFFF"/>
                </a:solidFill>
                <a:latin typeface="Georgia"/>
              </a:rPr>
              <a:t>Unfortunately, this can ultimately result in SOWs being used to document services rendered </a:t>
            </a:r>
            <a:r>
              <a:rPr lang="en-US" sz="1600" dirty="0" smtClean="0">
                <a:solidFill>
                  <a:srgbClr val="FFFFFF"/>
                </a:solidFill>
                <a:latin typeface="Georgia"/>
              </a:rPr>
              <a:t>after the fact</a:t>
            </a:r>
            <a:r>
              <a:rPr lang="en-US" sz="1600" i="1" dirty="0" smtClean="0">
                <a:solidFill>
                  <a:srgbClr val="FFFFFF"/>
                </a:solidFill>
                <a:latin typeface="Georgia"/>
              </a:rPr>
              <a:t>, once the work has been completed – when we have lost our negotiation leverage and potentially our protections. </a:t>
            </a:r>
            <a:endParaRPr lang="en-US" sz="1600" i="1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7178" y="5495190"/>
            <a:ext cx="4460917" cy="7386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n-CA" sz="1400" b="1" dirty="0">
                <a:solidFill>
                  <a:srgbClr val="FFFFFF"/>
                </a:solidFill>
              </a:rPr>
              <a:t>Phil </a:t>
            </a:r>
            <a:r>
              <a:rPr lang="en-CA" sz="1400" b="1" dirty="0" smtClean="0">
                <a:solidFill>
                  <a:srgbClr val="FFFFFF"/>
                </a:solidFill>
              </a:rPr>
              <a:t>Bode, </a:t>
            </a:r>
            <a:endParaRPr lang="en-CA" sz="1400" b="1" dirty="0">
              <a:solidFill>
                <a:srgbClr val="FFFFFF"/>
              </a:solidFill>
            </a:endParaRPr>
          </a:p>
          <a:p>
            <a:pPr algn="r"/>
            <a:r>
              <a:rPr lang="en-CA" sz="1400" dirty="0">
                <a:solidFill>
                  <a:srgbClr val="FFFFFF"/>
                </a:solidFill>
              </a:rPr>
              <a:t>Research Director, Vendor Management </a:t>
            </a:r>
            <a:br>
              <a:rPr lang="en-CA" sz="1400" dirty="0">
                <a:solidFill>
                  <a:srgbClr val="FFFFFF"/>
                </a:solidFill>
              </a:rPr>
            </a:br>
            <a:r>
              <a:rPr lang="en-CA" sz="140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0499" y="1672627"/>
            <a:ext cx="7537596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</a:rPr>
              <a:t>Your biggest SOW obstacles may be lurking under </a:t>
            </a:r>
            <a:r>
              <a:rPr lang="en-US" sz="1600" b="1" dirty="0">
                <a:solidFill>
                  <a:srgbClr val="FFFFFF"/>
                </a:solidFill>
              </a:rPr>
              <a:t>y</a:t>
            </a:r>
            <a:r>
              <a:rPr lang="en-US" sz="1600" b="1" dirty="0" smtClean="0">
                <a:solidFill>
                  <a:srgbClr val="FFFFFF"/>
                </a:solidFill>
              </a:rPr>
              <a:t>our own bed.</a:t>
            </a:r>
            <a:endParaRPr lang="en-CA" sz="1600" b="1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56594"/>
            <a:ext cx="9144000" cy="10970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/>
            <a:r>
              <a:rPr lang="en-CA" sz="4000" b="1" dirty="0">
                <a:solidFill>
                  <a:srgbClr val="FFFFFF"/>
                </a:solidFill>
              </a:rPr>
              <a:t>ANALYST PERSPECTIVE </a:t>
            </a:r>
          </a:p>
        </p:txBody>
      </p:sp>
      <p:pic>
        <p:nvPicPr>
          <p:cNvPr id="10" name="Picture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36" y="2014010"/>
            <a:ext cx="678666" cy="619651"/>
          </a:xfrm>
          <a:prstGeom prst="rect">
            <a:avLst/>
          </a:prstGeom>
        </p:spPr>
      </p:pic>
      <p:pic>
        <p:nvPicPr>
          <p:cNvPr id="11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2866" y="4825718"/>
            <a:ext cx="656535" cy="5385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246703" y="1607231"/>
            <a:ext cx="4041648" cy="2390234"/>
          </a:xfrm>
        </p:spPr>
        <p:txBody>
          <a:bodyPr/>
          <a:lstStyle/>
          <a:p>
            <a:pPr lvl="0"/>
            <a:r>
              <a:rPr lang="en-CA" dirty="0" smtClean="0"/>
              <a:t>The </a:t>
            </a:r>
            <a:r>
              <a:rPr lang="en-CA" b="1" dirty="0"/>
              <a:t>CIO</a:t>
            </a:r>
            <a:r>
              <a:rPr lang="en-CA" dirty="0"/>
              <a:t> of an organization </a:t>
            </a:r>
            <a:r>
              <a:rPr lang="en-CA" dirty="0" smtClean="0"/>
              <a:t>who depends on numerous </a:t>
            </a:r>
            <a:r>
              <a:rPr lang="en-CA" dirty="0"/>
              <a:t>key </a:t>
            </a:r>
            <a:r>
              <a:rPr lang="en-CA" dirty="0" smtClean="0"/>
              <a:t>vendors </a:t>
            </a:r>
            <a:r>
              <a:rPr lang="en-CA" dirty="0"/>
              <a:t>for </a:t>
            </a:r>
            <a:r>
              <a:rPr lang="en-CA" dirty="0" smtClean="0"/>
              <a:t>services</a:t>
            </a:r>
          </a:p>
          <a:p>
            <a:pPr lvl="0"/>
            <a:r>
              <a:rPr lang="en-CA" dirty="0" smtClean="0"/>
              <a:t>The </a:t>
            </a:r>
            <a:r>
              <a:rPr lang="en-CA" b="1" dirty="0"/>
              <a:t>CIO</a:t>
            </a:r>
            <a:r>
              <a:rPr lang="en-CA" dirty="0"/>
              <a:t> of an organization </a:t>
            </a:r>
            <a:r>
              <a:rPr lang="en-CA" dirty="0" smtClean="0"/>
              <a:t>who wishes to maximize </a:t>
            </a:r>
            <a:r>
              <a:rPr lang="en-CA" dirty="0"/>
              <a:t>the value delivered by </a:t>
            </a:r>
            <a:r>
              <a:rPr lang="en-CA" dirty="0" smtClean="0"/>
              <a:t>IT vendors</a:t>
            </a:r>
          </a:p>
          <a:p>
            <a:pPr lvl="0"/>
            <a:r>
              <a:rPr lang="en-CA" dirty="0" smtClean="0"/>
              <a:t>A </a:t>
            </a:r>
            <a:r>
              <a:rPr lang="en-CA" b="1" dirty="0"/>
              <a:t>director or manager </a:t>
            </a:r>
            <a:r>
              <a:rPr lang="en-CA" dirty="0"/>
              <a:t>of an </a:t>
            </a:r>
            <a:r>
              <a:rPr lang="en-CA" dirty="0" smtClean="0"/>
              <a:t>IT procurement </a:t>
            </a:r>
            <a:r>
              <a:rPr lang="en-CA" dirty="0"/>
              <a:t>or vendor management </a:t>
            </a:r>
            <a:r>
              <a:rPr lang="en-CA" dirty="0" smtClean="0"/>
              <a:t>team</a:t>
            </a:r>
          </a:p>
          <a:p>
            <a:pPr lvl="0"/>
            <a:r>
              <a:rPr lang="en-CA" dirty="0" smtClean="0"/>
              <a:t>A </a:t>
            </a:r>
            <a:r>
              <a:rPr lang="en-CA" b="1" dirty="0"/>
              <a:t>director or manager </a:t>
            </a:r>
            <a:r>
              <a:rPr lang="en-CA" dirty="0"/>
              <a:t>whose IT </a:t>
            </a:r>
            <a:r>
              <a:rPr lang="en-CA" dirty="0" smtClean="0"/>
              <a:t>department holds responsibility for SOW negotiation and SOW management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4835436" y="1607231"/>
            <a:ext cx="4041648" cy="1999569"/>
          </a:xfrm>
        </p:spPr>
        <p:txBody>
          <a:bodyPr/>
          <a:lstStyle/>
          <a:p>
            <a:r>
              <a:rPr lang="en-US" dirty="0" smtClean="0"/>
              <a:t>Review and negotiate </a:t>
            </a:r>
            <a:r>
              <a:rPr lang="en-US" dirty="0"/>
              <a:t>new </a:t>
            </a:r>
            <a:r>
              <a:rPr lang="en-US" dirty="0" smtClean="0"/>
              <a:t>SOWs</a:t>
            </a:r>
            <a:endParaRPr lang="en-US" dirty="0"/>
          </a:p>
          <a:p>
            <a:r>
              <a:rPr lang="en-CA" dirty="0" smtClean="0"/>
              <a:t>Renegotiate existing SOWs</a:t>
            </a:r>
            <a:endParaRPr lang="en-CA" dirty="0"/>
          </a:p>
          <a:p>
            <a:r>
              <a:rPr lang="en-CA" dirty="0" smtClean="0"/>
              <a:t>Baseline </a:t>
            </a:r>
            <a:r>
              <a:rPr lang="en-CA" dirty="0"/>
              <a:t>and benchmark existing </a:t>
            </a:r>
            <a:r>
              <a:rPr lang="en-CA" dirty="0" smtClean="0"/>
              <a:t>SOWs</a:t>
            </a:r>
          </a:p>
          <a:p>
            <a:r>
              <a:rPr lang="en-CA" dirty="0" smtClean="0"/>
              <a:t>Protect your organization from SOWs that favor the vendor’s interests</a:t>
            </a:r>
          </a:p>
          <a:p>
            <a:r>
              <a:rPr lang="en-US" dirty="0" smtClean="0"/>
              <a:t>Discuss SOW terminology with Legal and vendors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CA" dirty="0"/>
              <a:t>IT managers who oversee </a:t>
            </a:r>
            <a:r>
              <a:rPr lang="en-CA" dirty="0" smtClean="0"/>
              <a:t>purchasing decisions</a:t>
            </a:r>
          </a:p>
          <a:p>
            <a:r>
              <a:rPr lang="en-CA" dirty="0" smtClean="0"/>
              <a:t>IT Procurement</a:t>
            </a:r>
          </a:p>
          <a:p>
            <a:r>
              <a:rPr lang="en-CA" dirty="0" smtClean="0"/>
              <a:t>Contract teams</a:t>
            </a:r>
          </a:p>
          <a:p>
            <a:r>
              <a:rPr lang="en-CA" dirty="0" smtClean="0"/>
              <a:t>Senior </a:t>
            </a:r>
            <a:r>
              <a:rPr lang="en-CA" dirty="0"/>
              <a:t>l</a:t>
            </a:r>
            <a:r>
              <a:rPr lang="en-CA" dirty="0" smtClean="0"/>
              <a:t>eadership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/>
            <a:r>
              <a:rPr lang="en-CA" dirty="0" smtClean="0"/>
              <a:t>Navigate through SOWs</a:t>
            </a:r>
          </a:p>
          <a:p>
            <a:pPr lvl="0"/>
            <a:r>
              <a:rPr lang="en-CA" dirty="0" smtClean="0"/>
              <a:t>Understand the relationships between various SOW provisions</a:t>
            </a:r>
          </a:p>
          <a:p>
            <a:pPr lvl="0"/>
            <a:r>
              <a:rPr lang="en-CA" dirty="0" smtClean="0"/>
              <a:t>Identify potential SOW risk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7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 smtClean="0"/>
              <a:t>IT organizations are becoming more reliant on vendor-provided services and products to meet customer and stakeholder needs. </a:t>
            </a:r>
          </a:p>
          <a:p>
            <a:r>
              <a:rPr lang="en-CA" dirty="0" smtClean="0"/>
              <a:t>SOWs are used to provide flexibility in the contracting process, allowing multiple projects to be done using a single contract.</a:t>
            </a:r>
          </a:p>
          <a:p>
            <a:r>
              <a:rPr lang="en-CA" dirty="0" smtClean="0"/>
              <a:t>SOWs may be generated by the vendor or created internally without a unified process to review/create a document that protects the customer.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SOW reviews are tedious, and reviewers may lack the skills and experience to effectively complete the process.</a:t>
            </a:r>
          </a:p>
          <a:p>
            <a:r>
              <a:rPr lang="en-US" dirty="0" smtClean="0"/>
              <a:t>Vendors draft provisions that shift the performance risk to the customer in subtle ways that are often overlooked or not identified by customers.</a:t>
            </a:r>
          </a:p>
          <a:p>
            <a:r>
              <a:rPr lang="en-US" dirty="0" smtClean="0"/>
              <a:t>Customers don’t understand the power and implications of SOWs, treating them as an afterthought or formality.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5868" y="5128639"/>
            <a:ext cx="8623607" cy="1225110"/>
          </a:xfrm>
        </p:spPr>
        <p:txBody>
          <a:bodyPr/>
          <a:lstStyle/>
          <a:p>
            <a:r>
              <a:rPr lang="en-US" dirty="0" smtClean="0"/>
              <a:t>Info-Tech’s guidance and insights will help you navigate the complex process of SOW review and identify the key details necessary to maximize the protections for your organization and hold vendors accountable.</a:t>
            </a:r>
          </a:p>
          <a:p>
            <a:r>
              <a:rPr lang="en-US" dirty="0" smtClean="0"/>
              <a:t>This blueprint provides direction on spotting vendor-biased terms and conditions and offers tips for mitigating the risk associated with words and phrases that shift responsibilities and obligations from the vendor to the customer.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37241" y="1474225"/>
            <a:ext cx="3083231" cy="28947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There is often a disconnect between what is sold and what is purchased. </a:t>
            </a:r>
            <a:r>
              <a:rPr lang="en-US" dirty="0" smtClean="0"/>
              <a:t>To gain the customer’s approval, vendors will present a solution- or outcome-based proposal. However, the SOW is task- or activity-based, shifting the risk for success to the customer</a:t>
            </a:r>
            <a:r>
              <a:rPr lang="en-CA" dirty="0" smtClean="0"/>
              <a:t>.</a:t>
            </a:r>
            <a:endParaRPr lang="en-US" dirty="0" smtClean="0"/>
          </a:p>
          <a:p>
            <a:r>
              <a:rPr lang="en-US" b="1" dirty="0" smtClean="0"/>
              <a:t>A good SOW takes time and should not be rushed. </a:t>
            </a:r>
            <a:r>
              <a:rPr lang="en-US" dirty="0" smtClean="0"/>
              <a:t>The quality of the requirements and of the SOW wording drive success. Not allocating enough time to address both increases the risk of the project’s failure.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affairs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199835" y="6036014"/>
            <a:ext cx="12394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ea typeface="Calibri" panose="020F0502020204030204" pitchFamily="34" charset="0"/>
                <a:cs typeface="Arial" panose="020B0604020202020204" pitchFamily="34" charset="0"/>
              </a:rPr>
              <a:t>Source: PMI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000" dirty="0" smtClean="0">
                <a:ea typeface="Calibri" panose="020F0502020204030204" pitchFamily="34" charset="0"/>
                <a:cs typeface="Arial" panose="020B0604020202020204" pitchFamily="34" charset="0"/>
              </a:rPr>
              <a:t> 2018</a:t>
            </a:r>
            <a:endParaRPr lang="en-CA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1789" y="5108949"/>
            <a:ext cx="1097280" cy="5422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15%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391789" y="4433783"/>
            <a:ext cx="3803904" cy="5422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r>
              <a:rPr lang="en-US" dirty="0" smtClean="0"/>
              <a:t>2%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391789" y="3758615"/>
            <a:ext cx="3803904" cy="5422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52%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391789" y="3083447"/>
            <a:ext cx="4169664" cy="5422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57%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391789" y="2408279"/>
            <a:ext cx="5047488" cy="5422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69%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722479" y="1345024"/>
            <a:ext cx="5688417" cy="572175"/>
          </a:xfrm>
          <a:prstGeom prst="rect">
            <a:avLst/>
          </a:prstGeom>
        </p:spPr>
        <p:txBody>
          <a:bodyPr wrap="square" rtlCol="0" anchor="ctr" anchorCtr="1">
            <a:noAutofit/>
          </a:bodyPr>
          <a:lstStyle/>
          <a:p>
            <a:r>
              <a:rPr lang="en-US" sz="1600" dirty="0" smtClean="0"/>
              <a:t>In your estimation, what percentage of the projects completed within your organization in the past 12 months…?</a:t>
            </a:r>
            <a:endParaRPr lang="en-CA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649823" y="5226867"/>
            <a:ext cx="1695450" cy="306424"/>
          </a:xfrm>
          <a:prstGeom prst="rect">
            <a:avLst/>
          </a:prstGeom>
        </p:spPr>
        <p:txBody>
          <a:bodyPr wrap="square" rtlCol="0" anchor="ctr" anchorCtr="0">
            <a:noAutofit/>
          </a:bodyPr>
          <a:lstStyle/>
          <a:p>
            <a:pPr algn="r">
              <a:spcAft>
                <a:spcPts val="1200"/>
              </a:spcAft>
            </a:pPr>
            <a:r>
              <a:rPr lang="en-US" sz="1200" dirty="0" smtClean="0"/>
              <a:t>Were deemed failures</a:t>
            </a:r>
            <a:endParaRPr lang="en-CA" sz="12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27473" y="2448576"/>
            <a:ext cx="27178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1200" dirty="0">
                <a:solidFill>
                  <a:srgbClr val="333333"/>
                </a:solidFill>
              </a:rPr>
              <a:t>Successfully met the original goals and business intent of the project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26635" y="3216077"/>
            <a:ext cx="251863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1200" dirty="0">
                <a:solidFill>
                  <a:srgbClr val="333333"/>
                </a:solidFill>
              </a:rPr>
              <a:t>Finished within their initial budgets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26635" y="3798912"/>
            <a:ext cx="2518638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1200" dirty="0">
                <a:solidFill>
                  <a:srgbClr val="333333"/>
                </a:solidFill>
              </a:rPr>
              <a:t>Finished within </a:t>
            </a:r>
            <a:r>
              <a:rPr lang="en-US" sz="1200" dirty="0" smtClean="0">
                <a:solidFill>
                  <a:srgbClr val="333333"/>
                </a:solidFill>
              </a:rPr>
              <a:t>their initially </a:t>
            </a:r>
            <a:r>
              <a:rPr lang="en-US" sz="1200" dirty="0">
                <a:solidFill>
                  <a:srgbClr val="333333"/>
                </a:solidFill>
              </a:rPr>
              <a:t>scheduled times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9973" y="4474080"/>
            <a:ext cx="303530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1200" dirty="0">
                <a:solidFill>
                  <a:srgbClr val="333333"/>
                </a:solidFill>
              </a:rPr>
              <a:t>Experienced scope creep or uncontrolled changes to the project’s scope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2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Maturity helps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241504" y="6024191"/>
            <a:ext cx="12394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ea typeface="Calibri" panose="020F0502020204030204" pitchFamily="34" charset="0"/>
                <a:cs typeface="Arial" panose="020B0604020202020204" pitchFamily="34" charset="0"/>
              </a:rPr>
              <a:t>Source: PMI, 2018</a:t>
            </a:r>
            <a:endParaRPr lang="en-CA" sz="1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5090" y="5395367"/>
            <a:ext cx="1536192" cy="27432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21%</a:t>
            </a:r>
            <a:endParaRPr lang="en-CA" sz="1600" dirty="0"/>
          </a:p>
        </p:txBody>
      </p:sp>
      <p:sp>
        <p:nvSpPr>
          <p:cNvPr id="7" name="Rectangle 6"/>
          <p:cNvSpPr/>
          <p:nvPr/>
        </p:nvSpPr>
        <p:spPr>
          <a:xfrm>
            <a:off x="2775090" y="4667036"/>
            <a:ext cx="4608576" cy="27432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63%</a:t>
            </a:r>
            <a:endParaRPr lang="en-CA" sz="1600" dirty="0"/>
          </a:p>
        </p:txBody>
      </p:sp>
      <p:sp>
        <p:nvSpPr>
          <p:cNvPr id="8" name="Rectangle 7"/>
          <p:cNvSpPr/>
          <p:nvPr/>
        </p:nvSpPr>
        <p:spPr>
          <a:xfrm>
            <a:off x="2775090" y="3938703"/>
            <a:ext cx="4096512" cy="27432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56%</a:t>
            </a:r>
            <a:endParaRPr lang="en-CA" sz="1600" dirty="0"/>
          </a:p>
        </p:txBody>
      </p:sp>
      <p:sp>
        <p:nvSpPr>
          <p:cNvPr id="9" name="Rectangle 8"/>
          <p:cNvSpPr/>
          <p:nvPr/>
        </p:nvSpPr>
        <p:spPr>
          <a:xfrm>
            <a:off x="2775090" y="3210370"/>
            <a:ext cx="3145536" cy="27432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43%</a:t>
            </a:r>
            <a:endParaRPr lang="en-CA" sz="1600" dirty="0"/>
          </a:p>
        </p:txBody>
      </p:sp>
      <p:sp>
        <p:nvSpPr>
          <p:cNvPr id="10" name="Rectangle 9"/>
          <p:cNvSpPr/>
          <p:nvPr/>
        </p:nvSpPr>
        <p:spPr>
          <a:xfrm>
            <a:off x="2775090" y="2482037"/>
            <a:ext cx="2633472" cy="27432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36%</a:t>
            </a:r>
            <a:endParaRPr lang="en-CA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95700" y="5162407"/>
            <a:ext cx="1695450" cy="443481"/>
          </a:xfrm>
          <a:prstGeom prst="rect">
            <a:avLst/>
          </a:prstGeom>
        </p:spPr>
        <p:txBody>
          <a:bodyPr wrap="square" rtlCol="0" anchor="ctr" anchorCtr="0">
            <a:noAutofit/>
          </a:bodyPr>
          <a:lstStyle/>
          <a:p>
            <a:pPr algn="r">
              <a:spcAft>
                <a:spcPts val="1200"/>
              </a:spcAft>
            </a:pPr>
            <a:r>
              <a:rPr lang="en-US" sz="1200" dirty="0" smtClean="0"/>
              <a:t>Average % of projects deemed failures</a:t>
            </a:r>
            <a:endParaRPr lang="en-CA" sz="1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589886" y="2235255"/>
            <a:ext cx="2101264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1200" dirty="0" smtClean="0">
                <a:solidFill>
                  <a:srgbClr val="333333"/>
                </a:solidFill>
              </a:rPr>
              <a:t>Average % of projects completed on time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3802" y="2957569"/>
            <a:ext cx="1867347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1200" dirty="0" smtClean="0">
                <a:solidFill>
                  <a:srgbClr val="333333"/>
                </a:solidFill>
              </a:rPr>
              <a:t>Average % of projects completed within budget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5970" y="3670655"/>
            <a:ext cx="2335180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1200" dirty="0" smtClean="0">
                <a:solidFill>
                  <a:srgbClr val="333333"/>
                </a:solidFill>
              </a:rPr>
              <a:t>Average % of projects that met original goals/business intent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4946" y="4398988"/>
            <a:ext cx="2016203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r">
              <a:spcAft>
                <a:spcPts val="1200"/>
              </a:spcAft>
            </a:pPr>
            <a:r>
              <a:rPr lang="en-US" sz="1200" dirty="0" smtClean="0">
                <a:solidFill>
                  <a:srgbClr val="333333"/>
                </a:solidFill>
              </a:rPr>
              <a:t>Average % of projects experiencing </a:t>
            </a:r>
            <a:r>
              <a:rPr lang="en-US" sz="1200" dirty="0">
                <a:solidFill>
                  <a:srgbClr val="333333"/>
                </a:solidFill>
              </a:rPr>
              <a:t>scope </a:t>
            </a:r>
            <a:r>
              <a:rPr lang="en-US" sz="1200" dirty="0" smtClean="0">
                <a:solidFill>
                  <a:srgbClr val="333333"/>
                </a:solidFill>
              </a:rPr>
              <a:t>creep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75090" y="5097654"/>
            <a:ext cx="877824" cy="27432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12%</a:t>
            </a:r>
            <a:endParaRPr lang="en-CA" sz="1600" dirty="0"/>
          </a:p>
        </p:txBody>
      </p:sp>
      <p:sp>
        <p:nvSpPr>
          <p:cNvPr id="17" name="Rectangle 16"/>
          <p:cNvSpPr/>
          <p:nvPr/>
        </p:nvSpPr>
        <p:spPr>
          <a:xfrm>
            <a:off x="2775090" y="4369323"/>
            <a:ext cx="3291840" cy="27432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45%</a:t>
            </a:r>
            <a:endParaRPr lang="en-CA" sz="1600" dirty="0"/>
          </a:p>
        </p:txBody>
      </p:sp>
      <p:sp>
        <p:nvSpPr>
          <p:cNvPr id="18" name="Rectangle 17"/>
          <p:cNvSpPr/>
          <p:nvPr/>
        </p:nvSpPr>
        <p:spPr>
          <a:xfrm>
            <a:off x="2775090" y="3640990"/>
            <a:ext cx="5705856" cy="27432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78%</a:t>
            </a:r>
            <a:endParaRPr lang="en-CA" sz="1600" dirty="0"/>
          </a:p>
        </p:txBody>
      </p:sp>
      <p:sp>
        <p:nvSpPr>
          <p:cNvPr id="19" name="Rectangle 18"/>
          <p:cNvSpPr/>
          <p:nvPr/>
        </p:nvSpPr>
        <p:spPr>
          <a:xfrm>
            <a:off x="2775090" y="2912657"/>
            <a:ext cx="4901184" cy="27432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67%</a:t>
            </a:r>
            <a:endParaRPr lang="en-CA" sz="1600" dirty="0"/>
          </a:p>
        </p:txBody>
      </p:sp>
      <p:sp>
        <p:nvSpPr>
          <p:cNvPr id="20" name="Rectangle 19"/>
          <p:cNvSpPr/>
          <p:nvPr/>
        </p:nvSpPr>
        <p:spPr>
          <a:xfrm>
            <a:off x="2775090" y="2184324"/>
            <a:ext cx="4681728" cy="27432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64%</a:t>
            </a:r>
            <a:endParaRPr lang="en-CA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563878" y="1345024"/>
            <a:ext cx="6027773" cy="572175"/>
          </a:xfrm>
          <a:prstGeom prst="rect">
            <a:avLst/>
          </a:prstGeom>
        </p:spPr>
        <p:txBody>
          <a:bodyPr wrap="square" rtlCol="0" anchor="ctr" anchorCtr="1">
            <a:noAutofit/>
          </a:bodyPr>
          <a:lstStyle/>
          <a:p>
            <a:r>
              <a:rPr lang="en-US" dirty="0" smtClean="0"/>
              <a:t>Maturity Leads to Greater Project Performance</a:t>
            </a:r>
            <a:endParaRPr lang="en-CA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599672" y="6038577"/>
            <a:ext cx="182880" cy="18288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2041442" y="6038577"/>
            <a:ext cx="182880" cy="18288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2243470" y="6008803"/>
            <a:ext cx="1055097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/>
              <a:t>Low Maturity</a:t>
            </a:r>
            <a:endParaRPr lang="en-CA" sz="12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86810" y="6008803"/>
            <a:ext cx="1088760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/>
              <a:t>High Maturity</a:t>
            </a:r>
            <a:endParaRPr lang="en-CA" sz="12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0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Bad beginnings and bad endings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 bwMode="ltGray">
          <a:xfrm>
            <a:off x="448068" y="1331240"/>
            <a:ext cx="8249694" cy="21908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57356" y="3344073"/>
            <a:ext cx="2834640" cy="2176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8068" y="3344073"/>
            <a:ext cx="2743200" cy="219003"/>
          </a:xfrm>
          <a:prstGeom prst="rect">
            <a:avLst/>
          </a:prstGeom>
          <a:solidFill>
            <a:srgbClr val="879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0932" y="3816388"/>
            <a:ext cx="2202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CA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60% of IT projects are NOT finished “mostly or always” on time (Wellingtone, 2018)</a:t>
            </a:r>
            <a:endParaRPr lang="en-CA" sz="1500" baseline="30000" dirty="0">
              <a:solidFill>
                <a:schemeClr val="tx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03720" y="3816388"/>
            <a:ext cx="25410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00" dirty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Only 55% of IT personnel feel that the business objectives of their software development projects are clear to </a:t>
            </a:r>
            <a:r>
              <a:rPr lang="en-CA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them </a:t>
            </a:r>
            <a:br>
              <a:rPr lang="en-CA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</a:br>
            <a:r>
              <a:rPr lang="en-CA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(Geneca, 2017)</a:t>
            </a:r>
            <a:endParaRPr lang="en-CA" sz="1500" baseline="30000" dirty="0">
              <a:solidFill>
                <a:schemeClr val="tx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19197" y="3816388"/>
            <a:ext cx="238051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10% of project spend is wasted due to poor project performance – that’s $10 </a:t>
            </a:r>
            <a:r>
              <a:rPr lang="en-US" sz="1500" dirty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million </a:t>
            </a:r>
            <a:r>
              <a:rPr lang="en-US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for every </a:t>
            </a:r>
            <a:r>
              <a:rPr lang="en-US" sz="1500" dirty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$</a:t>
            </a:r>
            <a:r>
              <a:rPr lang="en-US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100 million invested </a:t>
            </a:r>
            <a:br>
              <a:rPr lang="en-US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</a:br>
            <a:r>
              <a:rPr lang="en-US" sz="15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(PMI, 2018)</a:t>
            </a:r>
            <a:endParaRPr lang="en-CA" sz="1500" baseline="30000" dirty="0">
              <a:solidFill>
                <a:schemeClr val="tx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121929" y="1448813"/>
            <a:ext cx="1396529" cy="1346061"/>
          </a:xfrm>
          <a:prstGeom prst="ellipse">
            <a:avLst/>
          </a:prstGeom>
          <a:noFill/>
          <a:ln w="38100">
            <a:solidFill>
              <a:srgbClr val="29475F"/>
            </a:solidFill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>
              <a:solidFill>
                <a:srgbClr val="D9A210"/>
              </a:solidFill>
            </a:endParaRPr>
          </a:p>
        </p:txBody>
      </p:sp>
      <p:sp>
        <p:nvSpPr>
          <p:cNvPr id="32" name="Oval 30"/>
          <p:cNvSpPr/>
          <p:nvPr/>
        </p:nvSpPr>
        <p:spPr>
          <a:xfrm>
            <a:off x="3879889" y="1448813"/>
            <a:ext cx="1396529" cy="1346061"/>
          </a:xfrm>
          <a:prstGeom prst="ellipse">
            <a:avLst/>
          </a:prstGeom>
          <a:noFill/>
          <a:ln w="38100">
            <a:solidFill>
              <a:srgbClr val="96B8D2"/>
            </a:solidFill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29475F"/>
              </a:solidFill>
            </a:endParaRPr>
          </a:p>
        </p:txBody>
      </p:sp>
      <p:sp>
        <p:nvSpPr>
          <p:cNvPr id="33" name="Oval 30"/>
          <p:cNvSpPr/>
          <p:nvPr/>
        </p:nvSpPr>
        <p:spPr>
          <a:xfrm>
            <a:off x="6627897" y="1448813"/>
            <a:ext cx="1396530" cy="1346061"/>
          </a:xfrm>
          <a:prstGeom prst="ellipse">
            <a:avLst/>
          </a:prstGeom>
          <a:noFill/>
          <a:ln w="38100">
            <a:solidFill>
              <a:srgbClr val="879B0F"/>
            </a:solidFill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rgbClr val="7CADD4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54562" y="3344073"/>
            <a:ext cx="2743200" cy="2176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1398" y="3018938"/>
            <a:ext cx="1666204" cy="536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55%</a:t>
            </a:r>
            <a:endParaRPr lang="en-US" sz="2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93060" y="3025535"/>
            <a:ext cx="1666204" cy="5361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10%</a:t>
            </a:r>
            <a:endParaRPr lang="en-US" sz="2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87091" y="3025534"/>
            <a:ext cx="1666204" cy="536187"/>
          </a:xfrm>
          <a:prstGeom prst="rect">
            <a:avLst/>
          </a:prstGeom>
          <a:solidFill>
            <a:srgbClr val="879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60%</a:t>
            </a:r>
            <a:endParaRPr lang="en-US" sz="2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9828" y="1614012"/>
            <a:ext cx="612668" cy="1015663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$</a:t>
            </a:r>
            <a:endParaRPr lang="en-CA" sz="6000" b="1" dirty="0" smtClean="0"/>
          </a:p>
        </p:txBody>
      </p:sp>
      <p:sp>
        <p:nvSpPr>
          <p:cNvPr id="23" name="Freeform 11"/>
          <p:cNvSpPr>
            <a:spLocks noEditPoints="1"/>
          </p:cNvSpPr>
          <p:nvPr/>
        </p:nvSpPr>
        <p:spPr bwMode="auto">
          <a:xfrm>
            <a:off x="4260329" y="1807839"/>
            <a:ext cx="628616" cy="628009"/>
          </a:xfrm>
          <a:custGeom>
            <a:avLst/>
            <a:gdLst>
              <a:gd name="T0" fmla="*/ 1355 w 4140"/>
              <a:gd name="T1" fmla="*/ 489 h 4136"/>
              <a:gd name="T2" fmla="*/ 1101 w 4140"/>
              <a:gd name="T3" fmla="*/ 565 h 4136"/>
              <a:gd name="T4" fmla="*/ 881 w 4140"/>
              <a:gd name="T5" fmla="*/ 698 h 4136"/>
              <a:gd name="T6" fmla="*/ 699 w 4140"/>
              <a:gd name="T7" fmla="*/ 880 h 4136"/>
              <a:gd name="T8" fmla="*/ 566 w 4140"/>
              <a:gd name="T9" fmla="*/ 1100 h 4136"/>
              <a:gd name="T10" fmla="*/ 489 w 4140"/>
              <a:gd name="T11" fmla="*/ 1354 h 4136"/>
              <a:gd name="T12" fmla="*/ 478 w 4140"/>
              <a:gd name="T13" fmla="*/ 1628 h 4136"/>
              <a:gd name="T14" fmla="*/ 533 w 4140"/>
              <a:gd name="T15" fmla="*/ 1890 h 4136"/>
              <a:gd name="T16" fmla="*/ 649 w 4140"/>
              <a:gd name="T17" fmla="*/ 2123 h 4136"/>
              <a:gd name="T18" fmla="*/ 814 w 4140"/>
              <a:gd name="T19" fmla="*/ 2320 h 4136"/>
              <a:gd name="T20" fmla="*/ 1024 w 4140"/>
              <a:gd name="T21" fmla="*/ 2469 h 4136"/>
              <a:gd name="T22" fmla="*/ 1267 w 4140"/>
              <a:gd name="T23" fmla="*/ 2566 h 4136"/>
              <a:gd name="T24" fmla="*/ 1537 w 4140"/>
              <a:gd name="T25" fmla="*/ 2601 h 4136"/>
              <a:gd name="T26" fmla="*/ 1808 w 4140"/>
              <a:gd name="T27" fmla="*/ 2566 h 4136"/>
              <a:gd name="T28" fmla="*/ 2051 w 4140"/>
              <a:gd name="T29" fmla="*/ 2469 h 4136"/>
              <a:gd name="T30" fmla="*/ 2261 w 4140"/>
              <a:gd name="T31" fmla="*/ 2320 h 4136"/>
              <a:gd name="T32" fmla="*/ 2428 w 4140"/>
              <a:gd name="T33" fmla="*/ 2123 h 4136"/>
              <a:gd name="T34" fmla="*/ 2543 w 4140"/>
              <a:gd name="T35" fmla="*/ 1890 h 4136"/>
              <a:gd name="T36" fmla="*/ 2598 w 4140"/>
              <a:gd name="T37" fmla="*/ 1628 h 4136"/>
              <a:gd name="T38" fmla="*/ 2587 w 4140"/>
              <a:gd name="T39" fmla="*/ 1354 h 4136"/>
              <a:gd name="T40" fmla="*/ 2510 w 4140"/>
              <a:gd name="T41" fmla="*/ 1100 h 4136"/>
              <a:gd name="T42" fmla="*/ 2377 w 4140"/>
              <a:gd name="T43" fmla="*/ 880 h 4136"/>
              <a:gd name="T44" fmla="*/ 2195 w 4140"/>
              <a:gd name="T45" fmla="*/ 698 h 4136"/>
              <a:gd name="T46" fmla="*/ 1973 w 4140"/>
              <a:gd name="T47" fmla="*/ 565 h 4136"/>
              <a:gd name="T48" fmla="*/ 1720 w 4140"/>
              <a:gd name="T49" fmla="*/ 489 h 4136"/>
              <a:gd name="T50" fmla="*/ 1537 w 4140"/>
              <a:gd name="T51" fmla="*/ 0 h 4136"/>
              <a:gd name="T52" fmla="*/ 1755 w 4140"/>
              <a:gd name="T53" fmla="*/ 15 h 4136"/>
              <a:gd name="T54" fmla="*/ 2064 w 4140"/>
              <a:gd name="T55" fmla="*/ 91 h 4136"/>
              <a:gd name="T56" fmla="*/ 2343 w 4140"/>
              <a:gd name="T57" fmla="*/ 227 h 4136"/>
              <a:gd name="T58" fmla="*/ 2588 w 4140"/>
              <a:gd name="T59" fmla="*/ 414 h 4136"/>
              <a:gd name="T60" fmla="*/ 2791 w 4140"/>
              <a:gd name="T61" fmla="*/ 644 h 4136"/>
              <a:gd name="T62" fmla="*/ 2944 w 4140"/>
              <a:gd name="T63" fmla="*/ 914 h 4136"/>
              <a:gd name="T64" fmla="*/ 3041 w 4140"/>
              <a:gd name="T65" fmla="*/ 1213 h 4136"/>
              <a:gd name="T66" fmla="*/ 3075 w 4140"/>
              <a:gd name="T67" fmla="*/ 1535 h 4136"/>
              <a:gd name="T68" fmla="*/ 3045 w 4140"/>
              <a:gd name="T69" fmla="*/ 1839 h 4136"/>
              <a:gd name="T70" fmla="*/ 2957 w 4140"/>
              <a:gd name="T71" fmla="*/ 2122 h 4136"/>
              <a:gd name="T72" fmla="*/ 2816 w 4140"/>
              <a:gd name="T73" fmla="*/ 2378 h 4136"/>
              <a:gd name="T74" fmla="*/ 2768 w 4140"/>
              <a:gd name="T75" fmla="*/ 2601 h 4136"/>
              <a:gd name="T76" fmla="*/ 3785 w 4140"/>
              <a:gd name="T77" fmla="*/ 4136 h 4136"/>
              <a:gd name="T78" fmla="*/ 2530 w 4140"/>
              <a:gd name="T79" fmla="*/ 2695 h 4136"/>
              <a:gd name="T80" fmla="*/ 2298 w 4140"/>
              <a:gd name="T81" fmla="*/ 2866 h 4136"/>
              <a:gd name="T82" fmla="*/ 2032 w 4140"/>
              <a:gd name="T83" fmla="*/ 2989 h 4136"/>
              <a:gd name="T84" fmla="*/ 1741 w 4140"/>
              <a:gd name="T85" fmla="*/ 3058 h 4136"/>
              <a:gd name="T86" fmla="*/ 1428 w 4140"/>
              <a:gd name="T87" fmla="*/ 3068 h 4136"/>
              <a:gd name="T88" fmla="*/ 1112 w 4140"/>
              <a:gd name="T89" fmla="*/ 3013 h 4136"/>
              <a:gd name="T90" fmla="*/ 820 w 4140"/>
              <a:gd name="T91" fmla="*/ 2896 h 4136"/>
              <a:gd name="T92" fmla="*/ 563 w 4140"/>
              <a:gd name="T93" fmla="*/ 2726 h 4136"/>
              <a:gd name="T94" fmla="*/ 346 w 4140"/>
              <a:gd name="T95" fmla="*/ 2509 h 4136"/>
              <a:gd name="T96" fmla="*/ 176 w 4140"/>
              <a:gd name="T97" fmla="*/ 2252 h 4136"/>
              <a:gd name="T98" fmla="*/ 59 w 4140"/>
              <a:gd name="T99" fmla="*/ 1961 h 4136"/>
              <a:gd name="T100" fmla="*/ 4 w 4140"/>
              <a:gd name="T101" fmla="*/ 1646 h 4136"/>
              <a:gd name="T102" fmla="*/ 15 w 4140"/>
              <a:gd name="T103" fmla="*/ 1319 h 4136"/>
              <a:gd name="T104" fmla="*/ 92 w 4140"/>
              <a:gd name="T105" fmla="*/ 1010 h 4136"/>
              <a:gd name="T106" fmla="*/ 227 w 4140"/>
              <a:gd name="T107" fmla="*/ 731 h 4136"/>
              <a:gd name="T108" fmla="*/ 414 w 4140"/>
              <a:gd name="T109" fmla="*/ 486 h 4136"/>
              <a:gd name="T110" fmla="*/ 645 w 4140"/>
              <a:gd name="T111" fmla="*/ 283 h 4136"/>
              <a:gd name="T112" fmla="*/ 915 w 4140"/>
              <a:gd name="T113" fmla="*/ 130 h 4136"/>
              <a:gd name="T114" fmla="*/ 1214 w 4140"/>
              <a:gd name="T115" fmla="*/ 34 h 4136"/>
              <a:gd name="T116" fmla="*/ 1537 w 4140"/>
              <a:gd name="T117" fmla="*/ 0 h 4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140" h="4136">
                <a:moveTo>
                  <a:pt x="1537" y="474"/>
                </a:moveTo>
                <a:lnTo>
                  <a:pt x="1445" y="478"/>
                </a:lnTo>
                <a:lnTo>
                  <a:pt x="1355" y="489"/>
                </a:lnTo>
                <a:lnTo>
                  <a:pt x="1267" y="508"/>
                </a:lnTo>
                <a:lnTo>
                  <a:pt x="1183" y="533"/>
                </a:lnTo>
                <a:lnTo>
                  <a:pt x="1101" y="565"/>
                </a:lnTo>
                <a:lnTo>
                  <a:pt x="1024" y="603"/>
                </a:lnTo>
                <a:lnTo>
                  <a:pt x="950" y="648"/>
                </a:lnTo>
                <a:lnTo>
                  <a:pt x="881" y="698"/>
                </a:lnTo>
                <a:lnTo>
                  <a:pt x="814" y="753"/>
                </a:lnTo>
                <a:lnTo>
                  <a:pt x="754" y="813"/>
                </a:lnTo>
                <a:lnTo>
                  <a:pt x="699" y="880"/>
                </a:lnTo>
                <a:lnTo>
                  <a:pt x="649" y="949"/>
                </a:lnTo>
                <a:lnTo>
                  <a:pt x="603" y="1023"/>
                </a:lnTo>
                <a:lnTo>
                  <a:pt x="566" y="1100"/>
                </a:lnTo>
                <a:lnTo>
                  <a:pt x="533" y="1182"/>
                </a:lnTo>
                <a:lnTo>
                  <a:pt x="508" y="1266"/>
                </a:lnTo>
                <a:lnTo>
                  <a:pt x="489" y="1354"/>
                </a:lnTo>
                <a:lnTo>
                  <a:pt x="478" y="1444"/>
                </a:lnTo>
                <a:lnTo>
                  <a:pt x="474" y="1535"/>
                </a:lnTo>
                <a:lnTo>
                  <a:pt x="478" y="1628"/>
                </a:lnTo>
                <a:lnTo>
                  <a:pt x="489" y="1718"/>
                </a:lnTo>
                <a:lnTo>
                  <a:pt x="508" y="1806"/>
                </a:lnTo>
                <a:lnTo>
                  <a:pt x="533" y="1890"/>
                </a:lnTo>
                <a:lnTo>
                  <a:pt x="566" y="1971"/>
                </a:lnTo>
                <a:lnTo>
                  <a:pt x="603" y="2049"/>
                </a:lnTo>
                <a:lnTo>
                  <a:pt x="649" y="2123"/>
                </a:lnTo>
                <a:lnTo>
                  <a:pt x="699" y="2193"/>
                </a:lnTo>
                <a:lnTo>
                  <a:pt x="754" y="2259"/>
                </a:lnTo>
                <a:lnTo>
                  <a:pt x="814" y="2320"/>
                </a:lnTo>
                <a:lnTo>
                  <a:pt x="881" y="2375"/>
                </a:lnTo>
                <a:lnTo>
                  <a:pt x="950" y="2425"/>
                </a:lnTo>
                <a:lnTo>
                  <a:pt x="1024" y="2469"/>
                </a:lnTo>
                <a:lnTo>
                  <a:pt x="1101" y="2508"/>
                </a:lnTo>
                <a:lnTo>
                  <a:pt x="1183" y="2541"/>
                </a:lnTo>
                <a:lnTo>
                  <a:pt x="1267" y="2566"/>
                </a:lnTo>
                <a:lnTo>
                  <a:pt x="1355" y="2584"/>
                </a:lnTo>
                <a:lnTo>
                  <a:pt x="1445" y="2596"/>
                </a:lnTo>
                <a:lnTo>
                  <a:pt x="1537" y="2601"/>
                </a:lnTo>
                <a:lnTo>
                  <a:pt x="1630" y="2596"/>
                </a:lnTo>
                <a:lnTo>
                  <a:pt x="1720" y="2584"/>
                </a:lnTo>
                <a:lnTo>
                  <a:pt x="1808" y="2566"/>
                </a:lnTo>
                <a:lnTo>
                  <a:pt x="1892" y="2541"/>
                </a:lnTo>
                <a:lnTo>
                  <a:pt x="1973" y="2508"/>
                </a:lnTo>
                <a:lnTo>
                  <a:pt x="2051" y="2469"/>
                </a:lnTo>
                <a:lnTo>
                  <a:pt x="2125" y="2425"/>
                </a:lnTo>
                <a:lnTo>
                  <a:pt x="2195" y="2375"/>
                </a:lnTo>
                <a:lnTo>
                  <a:pt x="2261" y="2320"/>
                </a:lnTo>
                <a:lnTo>
                  <a:pt x="2322" y="2259"/>
                </a:lnTo>
                <a:lnTo>
                  <a:pt x="2377" y="2193"/>
                </a:lnTo>
                <a:lnTo>
                  <a:pt x="2428" y="2123"/>
                </a:lnTo>
                <a:lnTo>
                  <a:pt x="2471" y="2049"/>
                </a:lnTo>
                <a:lnTo>
                  <a:pt x="2510" y="1971"/>
                </a:lnTo>
                <a:lnTo>
                  <a:pt x="2543" y="1890"/>
                </a:lnTo>
                <a:lnTo>
                  <a:pt x="2568" y="1806"/>
                </a:lnTo>
                <a:lnTo>
                  <a:pt x="2587" y="1718"/>
                </a:lnTo>
                <a:lnTo>
                  <a:pt x="2598" y="1628"/>
                </a:lnTo>
                <a:lnTo>
                  <a:pt x="2603" y="1535"/>
                </a:lnTo>
                <a:lnTo>
                  <a:pt x="2598" y="1444"/>
                </a:lnTo>
                <a:lnTo>
                  <a:pt x="2587" y="1354"/>
                </a:lnTo>
                <a:lnTo>
                  <a:pt x="2568" y="1266"/>
                </a:lnTo>
                <a:lnTo>
                  <a:pt x="2543" y="1182"/>
                </a:lnTo>
                <a:lnTo>
                  <a:pt x="2510" y="1100"/>
                </a:lnTo>
                <a:lnTo>
                  <a:pt x="2471" y="1023"/>
                </a:lnTo>
                <a:lnTo>
                  <a:pt x="2428" y="949"/>
                </a:lnTo>
                <a:lnTo>
                  <a:pt x="2377" y="880"/>
                </a:lnTo>
                <a:lnTo>
                  <a:pt x="2322" y="813"/>
                </a:lnTo>
                <a:lnTo>
                  <a:pt x="2261" y="753"/>
                </a:lnTo>
                <a:lnTo>
                  <a:pt x="2195" y="698"/>
                </a:lnTo>
                <a:lnTo>
                  <a:pt x="2125" y="648"/>
                </a:lnTo>
                <a:lnTo>
                  <a:pt x="2051" y="603"/>
                </a:lnTo>
                <a:lnTo>
                  <a:pt x="1973" y="565"/>
                </a:lnTo>
                <a:lnTo>
                  <a:pt x="1892" y="533"/>
                </a:lnTo>
                <a:lnTo>
                  <a:pt x="1808" y="508"/>
                </a:lnTo>
                <a:lnTo>
                  <a:pt x="1720" y="489"/>
                </a:lnTo>
                <a:lnTo>
                  <a:pt x="1630" y="478"/>
                </a:lnTo>
                <a:lnTo>
                  <a:pt x="1537" y="474"/>
                </a:lnTo>
                <a:close/>
                <a:moveTo>
                  <a:pt x="1537" y="0"/>
                </a:moveTo>
                <a:lnTo>
                  <a:pt x="1537" y="0"/>
                </a:lnTo>
                <a:lnTo>
                  <a:pt x="1647" y="4"/>
                </a:lnTo>
                <a:lnTo>
                  <a:pt x="1755" y="15"/>
                </a:lnTo>
                <a:lnTo>
                  <a:pt x="1860" y="34"/>
                </a:lnTo>
                <a:lnTo>
                  <a:pt x="1963" y="59"/>
                </a:lnTo>
                <a:lnTo>
                  <a:pt x="2064" y="91"/>
                </a:lnTo>
                <a:lnTo>
                  <a:pt x="2160" y="130"/>
                </a:lnTo>
                <a:lnTo>
                  <a:pt x="2254" y="175"/>
                </a:lnTo>
                <a:lnTo>
                  <a:pt x="2343" y="227"/>
                </a:lnTo>
                <a:lnTo>
                  <a:pt x="2430" y="283"/>
                </a:lnTo>
                <a:lnTo>
                  <a:pt x="2512" y="346"/>
                </a:lnTo>
                <a:lnTo>
                  <a:pt x="2588" y="414"/>
                </a:lnTo>
                <a:lnTo>
                  <a:pt x="2661" y="486"/>
                </a:lnTo>
                <a:lnTo>
                  <a:pt x="2729" y="563"/>
                </a:lnTo>
                <a:lnTo>
                  <a:pt x="2791" y="644"/>
                </a:lnTo>
                <a:lnTo>
                  <a:pt x="2848" y="731"/>
                </a:lnTo>
                <a:lnTo>
                  <a:pt x="2899" y="820"/>
                </a:lnTo>
                <a:lnTo>
                  <a:pt x="2944" y="914"/>
                </a:lnTo>
                <a:lnTo>
                  <a:pt x="2983" y="1010"/>
                </a:lnTo>
                <a:lnTo>
                  <a:pt x="3016" y="1110"/>
                </a:lnTo>
                <a:lnTo>
                  <a:pt x="3041" y="1213"/>
                </a:lnTo>
                <a:lnTo>
                  <a:pt x="3060" y="1319"/>
                </a:lnTo>
                <a:lnTo>
                  <a:pt x="3071" y="1426"/>
                </a:lnTo>
                <a:lnTo>
                  <a:pt x="3075" y="1535"/>
                </a:lnTo>
                <a:lnTo>
                  <a:pt x="3071" y="1638"/>
                </a:lnTo>
                <a:lnTo>
                  <a:pt x="3061" y="1740"/>
                </a:lnTo>
                <a:lnTo>
                  <a:pt x="3045" y="1839"/>
                </a:lnTo>
                <a:lnTo>
                  <a:pt x="3021" y="1936"/>
                </a:lnTo>
                <a:lnTo>
                  <a:pt x="2992" y="2030"/>
                </a:lnTo>
                <a:lnTo>
                  <a:pt x="2957" y="2122"/>
                </a:lnTo>
                <a:lnTo>
                  <a:pt x="2916" y="2211"/>
                </a:lnTo>
                <a:lnTo>
                  <a:pt x="2869" y="2296"/>
                </a:lnTo>
                <a:lnTo>
                  <a:pt x="2816" y="2378"/>
                </a:lnTo>
                <a:lnTo>
                  <a:pt x="2760" y="2455"/>
                </a:lnTo>
                <a:lnTo>
                  <a:pt x="2697" y="2528"/>
                </a:lnTo>
                <a:lnTo>
                  <a:pt x="2768" y="2601"/>
                </a:lnTo>
                <a:lnTo>
                  <a:pt x="2957" y="2601"/>
                </a:lnTo>
                <a:lnTo>
                  <a:pt x="4140" y="3781"/>
                </a:lnTo>
                <a:lnTo>
                  <a:pt x="3785" y="4136"/>
                </a:lnTo>
                <a:lnTo>
                  <a:pt x="2603" y="2954"/>
                </a:lnTo>
                <a:lnTo>
                  <a:pt x="2603" y="2765"/>
                </a:lnTo>
                <a:lnTo>
                  <a:pt x="2530" y="2695"/>
                </a:lnTo>
                <a:lnTo>
                  <a:pt x="2458" y="2757"/>
                </a:lnTo>
                <a:lnTo>
                  <a:pt x="2380" y="2814"/>
                </a:lnTo>
                <a:lnTo>
                  <a:pt x="2298" y="2866"/>
                </a:lnTo>
                <a:lnTo>
                  <a:pt x="2213" y="2913"/>
                </a:lnTo>
                <a:lnTo>
                  <a:pt x="2124" y="2954"/>
                </a:lnTo>
                <a:lnTo>
                  <a:pt x="2032" y="2989"/>
                </a:lnTo>
                <a:lnTo>
                  <a:pt x="1938" y="3018"/>
                </a:lnTo>
                <a:lnTo>
                  <a:pt x="1840" y="3042"/>
                </a:lnTo>
                <a:lnTo>
                  <a:pt x="1741" y="3058"/>
                </a:lnTo>
                <a:lnTo>
                  <a:pt x="1640" y="3068"/>
                </a:lnTo>
                <a:lnTo>
                  <a:pt x="1537" y="3072"/>
                </a:lnTo>
                <a:lnTo>
                  <a:pt x="1428" y="3068"/>
                </a:lnTo>
                <a:lnTo>
                  <a:pt x="1320" y="3057"/>
                </a:lnTo>
                <a:lnTo>
                  <a:pt x="1214" y="3038"/>
                </a:lnTo>
                <a:lnTo>
                  <a:pt x="1112" y="3013"/>
                </a:lnTo>
                <a:lnTo>
                  <a:pt x="1011" y="2980"/>
                </a:lnTo>
                <a:lnTo>
                  <a:pt x="915" y="2942"/>
                </a:lnTo>
                <a:lnTo>
                  <a:pt x="820" y="2896"/>
                </a:lnTo>
                <a:lnTo>
                  <a:pt x="731" y="2845"/>
                </a:lnTo>
                <a:lnTo>
                  <a:pt x="645" y="2789"/>
                </a:lnTo>
                <a:lnTo>
                  <a:pt x="563" y="2726"/>
                </a:lnTo>
                <a:lnTo>
                  <a:pt x="487" y="2658"/>
                </a:lnTo>
                <a:lnTo>
                  <a:pt x="414" y="2586"/>
                </a:lnTo>
                <a:lnTo>
                  <a:pt x="346" y="2509"/>
                </a:lnTo>
                <a:lnTo>
                  <a:pt x="284" y="2428"/>
                </a:lnTo>
                <a:lnTo>
                  <a:pt x="227" y="2341"/>
                </a:lnTo>
                <a:lnTo>
                  <a:pt x="176" y="2252"/>
                </a:lnTo>
                <a:lnTo>
                  <a:pt x="130" y="2158"/>
                </a:lnTo>
                <a:lnTo>
                  <a:pt x="92" y="2062"/>
                </a:lnTo>
                <a:lnTo>
                  <a:pt x="59" y="1961"/>
                </a:lnTo>
                <a:lnTo>
                  <a:pt x="34" y="1859"/>
                </a:lnTo>
                <a:lnTo>
                  <a:pt x="15" y="1753"/>
                </a:lnTo>
                <a:lnTo>
                  <a:pt x="4" y="1646"/>
                </a:lnTo>
                <a:lnTo>
                  <a:pt x="0" y="1535"/>
                </a:lnTo>
                <a:lnTo>
                  <a:pt x="4" y="1426"/>
                </a:lnTo>
                <a:lnTo>
                  <a:pt x="15" y="1319"/>
                </a:lnTo>
                <a:lnTo>
                  <a:pt x="34" y="1213"/>
                </a:lnTo>
                <a:lnTo>
                  <a:pt x="59" y="1110"/>
                </a:lnTo>
                <a:lnTo>
                  <a:pt x="92" y="1010"/>
                </a:lnTo>
                <a:lnTo>
                  <a:pt x="130" y="914"/>
                </a:lnTo>
                <a:lnTo>
                  <a:pt x="176" y="820"/>
                </a:lnTo>
                <a:lnTo>
                  <a:pt x="227" y="731"/>
                </a:lnTo>
                <a:lnTo>
                  <a:pt x="284" y="644"/>
                </a:lnTo>
                <a:lnTo>
                  <a:pt x="346" y="563"/>
                </a:lnTo>
                <a:lnTo>
                  <a:pt x="414" y="486"/>
                </a:lnTo>
                <a:lnTo>
                  <a:pt x="487" y="414"/>
                </a:lnTo>
                <a:lnTo>
                  <a:pt x="563" y="346"/>
                </a:lnTo>
                <a:lnTo>
                  <a:pt x="645" y="283"/>
                </a:lnTo>
                <a:lnTo>
                  <a:pt x="731" y="227"/>
                </a:lnTo>
                <a:lnTo>
                  <a:pt x="820" y="175"/>
                </a:lnTo>
                <a:lnTo>
                  <a:pt x="915" y="130"/>
                </a:lnTo>
                <a:lnTo>
                  <a:pt x="1011" y="91"/>
                </a:lnTo>
                <a:lnTo>
                  <a:pt x="1112" y="59"/>
                </a:lnTo>
                <a:lnTo>
                  <a:pt x="1214" y="34"/>
                </a:lnTo>
                <a:lnTo>
                  <a:pt x="1320" y="15"/>
                </a:lnTo>
                <a:lnTo>
                  <a:pt x="1428" y="4"/>
                </a:lnTo>
                <a:lnTo>
                  <a:pt x="1537" y="0"/>
                </a:lnTo>
                <a:close/>
              </a:path>
            </a:pathLst>
          </a:custGeom>
          <a:solidFill>
            <a:srgbClr val="879B0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1408713" y="1710363"/>
            <a:ext cx="822960" cy="822960"/>
            <a:chOff x="1206024" y="1765788"/>
            <a:chExt cx="6928035" cy="6928035"/>
          </a:xfrm>
          <a:solidFill>
            <a:srgbClr val="96B8D2"/>
          </a:solidFill>
        </p:grpSpPr>
        <p:sp>
          <p:nvSpPr>
            <p:cNvPr id="26" name="Donut 25"/>
            <p:cNvSpPr/>
            <p:nvPr/>
          </p:nvSpPr>
          <p:spPr>
            <a:xfrm rot="5400000">
              <a:off x="1206024" y="1765788"/>
              <a:ext cx="6928035" cy="6928035"/>
            </a:xfrm>
            <a:prstGeom prst="donut">
              <a:avLst>
                <a:gd name="adj" fmla="val 891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 rot="19824741">
              <a:off x="3752137" y="2800122"/>
              <a:ext cx="389537" cy="295867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 rot="1960077">
              <a:off x="4823349" y="3874688"/>
              <a:ext cx="354125" cy="1837105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45" name="Rectangle 97"/>
          <p:cNvSpPr/>
          <p:nvPr/>
        </p:nvSpPr>
        <p:spPr>
          <a:xfrm>
            <a:off x="448170" y="5488506"/>
            <a:ext cx="3096774" cy="844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333333"/>
                </a:solidFill>
              </a:rPr>
              <a:t>Get the PMO or project manager to help with creating the SOW to minimize these pitfalls.</a:t>
            </a:r>
            <a:endParaRPr lang="en-US" sz="1200" dirty="0">
              <a:solidFill>
                <a:srgbClr val="333333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6" y="5216419"/>
            <a:ext cx="3096774" cy="28651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 never go out of style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1200145" y="1654120"/>
            <a:ext cx="692301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… having </a:t>
            </a: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a clear statement of work up front is essential in getting agreement </a:t>
            </a: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…</a:t>
            </a:r>
            <a:b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on </a:t>
            </a: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what will actually be </a:t>
            </a: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accomplished. </a:t>
            </a:r>
            <a:b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poorly constructed statement of work (or absence of one) will lead to ambiguities that are hard to </a:t>
            </a: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resolve …</a:t>
            </a: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endParaRPr lang="en-CA" sz="2800" dirty="0"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8115" y="5298418"/>
            <a:ext cx="4607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– Bryan Fangman, senior project manager, Borland, quoted in CIO.com, 2013</a:t>
            </a:r>
            <a:endParaRPr lang="en-CA" dirty="0"/>
          </a:p>
        </p:txBody>
      </p:sp>
      <p:pic>
        <p:nvPicPr>
          <p:cNvPr id="5" name="Picture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47" y="1512606"/>
            <a:ext cx="572331" cy="522563"/>
          </a:xfrm>
          <a:prstGeom prst="rect">
            <a:avLst/>
          </a:prstGeom>
        </p:spPr>
      </p:pic>
      <p:pic>
        <p:nvPicPr>
          <p:cNvPr id="6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4895" y="4439600"/>
            <a:ext cx="553668" cy="4541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97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let a lack of forethought ruin your project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58759" y="2347755"/>
            <a:ext cx="2560320" cy="50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5400" dist="254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The Situation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5039" y="2347755"/>
            <a:ext cx="2560320" cy="50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5400" dist="254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The Outcome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5843" y="2347755"/>
            <a:ext cx="2561457" cy="50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5400" dist="254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Lessons Learned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759" y="2934607"/>
            <a:ext cx="2561457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/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SOW </a:t>
            </a:r>
            <a:r>
              <a:rPr lang="en-US" sz="1200" dirty="0">
                <a:solidFill>
                  <a:schemeClr val="tx1"/>
                </a:solidFill>
              </a:rPr>
              <a:t>listed </a:t>
            </a:r>
            <a:r>
              <a:rPr lang="en-US" sz="1200" dirty="0" smtClean="0">
                <a:solidFill>
                  <a:schemeClr val="tx1"/>
                </a:solidFill>
              </a:rPr>
              <a:t>tasks </a:t>
            </a:r>
            <a:r>
              <a:rPr lang="en-US" sz="1200" dirty="0">
                <a:solidFill>
                  <a:schemeClr val="tx1"/>
                </a:solidFill>
              </a:rPr>
              <a:t>and activities that the vendor was </a:t>
            </a:r>
            <a:r>
              <a:rPr lang="en-US" sz="1200" dirty="0" smtClean="0">
                <a:solidFill>
                  <a:schemeClr val="tx1"/>
                </a:solidFill>
              </a:rPr>
              <a:t>to perform.</a:t>
            </a:r>
            <a:endParaRPr lang="en-CA" sz="1200" dirty="0">
              <a:solidFill>
                <a:schemeClr val="tx1"/>
              </a:solidFill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tx1"/>
                </a:solidFill>
              </a:rPr>
              <a:t>The customer was unhappy with the result of the services provided by the vendor.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customer met with the vendor to discuss the perceived lack of performance.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</a:t>
            </a:r>
            <a:r>
              <a:rPr lang="en-US" sz="1200" dirty="0">
                <a:solidFill>
                  <a:schemeClr val="tx1"/>
                </a:solidFill>
              </a:rPr>
              <a:t>customer complained that the “deliverables didn’t </a:t>
            </a:r>
            <a:r>
              <a:rPr lang="en-US" sz="1200" dirty="0" smtClean="0">
                <a:solidFill>
                  <a:schemeClr val="tx1"/>
                </a:solidFill>
              </a:rPr>
              <a:t>work.”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5039" y="2934607"/>
            <a:ext cx="2561457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vendor stuck to its position that the tasks and activities had been performed in accordance with the SOW – that nowhere in the SOW did it state the deliverables had to “work.”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customer went to its Legal department to obtain assistance.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Legal reviewed the SOW and told the customer, ”You didn’t tell the vendor the deliverables had to ‘work.’”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5843" y="2934607"/>
            <a:ext cx="2561457" cy="310896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SOWs must be clear with respect to outcomes, responsibilities, and obligations of the parties.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Outcome-based statements are better than tasks and activities if you want the vendor to be accountable for the results provided.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Vendors are only responsible for what is actually in the SOW, nothing more and nothing less.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947093" y="3991773"/>
            <a:ext cx="257096" cy="360040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931147" y="3991773"/>
            <a:ext cx="257096" cy="360040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6288" y="1344287"/>
            <a:ext cx="5367044" cy="796519"/>
            <a:chOff x="-1" y="294436"/>
            <a:chExt cx="5367044" cy="796519"/>
          </a:xfrm>
        </p:grpSpPr>
        <p:sp>
          <p:nvSpPr>
            <p:cNvPr id="13" name="Rectangle 12"/>
            <p:cNvSpPr/>
            <p:nvPr/>
          </p:nvSpPr>
          <p:spPr>
            <a:xfrm>
              <a:off x="-1" y="294436"/>
              <a:ext cx="5354516" cy="7965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dist="127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000" rtlCol="0" anchor="ctr"/>
            <a:lstStyle/>
            <a:p>
              <a:pPr marL="176213" lvl="0" algn="l"/>
              <a:r>
                <a:rPr lang="en-CA" sz="2800" b="1" dirty="0" smtClean="0"/>
                <a:t>CASE STUDY</a:t>
              </a:r>
              <a:endParaRPr lang="en-CA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94361" y="374666"/>
              <a:ext cx="8704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CA" sz="1200" i="1" dirty="0" smtClean="0">
                  <a:solidFill>
                    <a:schemeClr val="bg1"/>
                  </a:solidFill>
                </a:rPr>
                <a:t>Industry</a:t>
              </a:r>
            </a:p>
            <a:p>
              <a:pPr algn="r">
                <a:lnSpc>
                  <a:spcPct val="150000"/>
                </a:lnSpc>
              </a:pPr>
              <a:r>
                <a:rPr lang="en-CA" sz="1200" i="1" dirty="0" smtClean="0">
                  <a:solidFill>
                    <a:schemeClr val="bg1"/>
                  </a:solidFill>
                </a:rPr>
                <a:t>Source</a:t>
              </a:r>
              <a:endParaRPr lang="en-CA" sz="1200" i="1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265110" y="430860"/>
              <a:ext cx="0" cy="5018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89954"/>
              <a:ext cx="416696" cy="442739"/>
            </a:xfrm>
            <a:prstGeom prst="rect">
              <a:avLst/>
            </a:prstGeom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</p:pic>
        <p:sp>
          <p:nvSpPr>
            <p:cNvPr id="17" name="Text Placeholder 9"/>
            <p:cNvSpPr txBox="1">
              <a:spLocks/>
            </p:cNvSpPr>
            <p:nvPr/>
          </p:nvSpPr>
          <p:spPr>
            <a:xfrm>
              <a:off x="4075432" y="374667"/>
              <a:ext cx="1291611" cy="646330"/>
            </a:xfrm>
            <a:prstGeom prst="rect">
              <a:avLst/>
            </a:prstGeom>
          </p:spPr>
          <p:txBody>
            <a:bodyPr/>
            <a:lstStyle>
              <a:lvl1pPr marL="0" indent="0" algn="l" rtl="0" eaLnBrk="1" fontAlgn="base" hangingPunct="1">
                <a:lnSpc>
                  <a:spcPct val="15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1"/>
                </a:buClr>
                <a:buSzPct val="120000"/>
                <a:buFont typeface="Arial" pitchFamily="34" charset="0"/>
                <a:buNone/>
                <a:defRPr sz="12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361950" indent="-18097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50000"/>
                <a:buFont typeface="Arial" pitchFamily="34" charset="0"/>
                <a:buChar char="◦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2925" indent="-18097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–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4375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§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dirty="0" smtClean="0"/>
                <a:t>Financial</a:t>
              </a:r>
            </a:p>
            <a:p>
              <a:r>
                <a:rPr lang="en-US" dirty="0" smtClean="0"/>
                <a:t>Anonymous</a:t>
              </a:r>
              <a:endParaRPr lang="en-US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35297" y="6589331"/>
            <a:ext cx="122413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b="1" dirty="0" smtClean="0">
                <a:solidFill>
                  <a:srgbClr val="FFFFFF">
                    <a:lumMod val="85000"/>
                  </a:srgbClr>
                </a:solidFill>
                <a:cs typeface="Arial" panose="020B0604020202020204" pitchFamily="34" charset="0"/>
              </a:rPr>
              <a:t>SAMPLE</a:t>
            </a:r>
            <a:endParaRPr lang="en-CA" b="1" dirty="0">
              <a:solidFill>
                <a:srgbClr val="FFFFFF">
                  <a:lumMod val="85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Theme1">
  <a:themeElements>
    <a:clrScheme name="Harmony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29475F"/>
      </a:accent1>
      <a:accent2>
        <a:srgbClr val="B0C534"/>
      </a:accent2>
      <a:accent3>
        <a:srgbClr val="96B8D2"/>
      </a:accent3>
      <a:accent4>
        <a:srgbClr val="FFFFFF"/>
      </a:accent4>
      <a:accent5>
        <a:srgbClr val="FFFFFF"/>
      </a:accent5>
      <a:accent6>
        <a:srgbClr val="FFFFFF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non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1208</Words>
  <Application>Microsoft Office PowerPoint</Application>
  <PresentationFormat>On-screen Show (4:3)</PresentationFormat>
  <Paragraphs>150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Roboto</vt:lpstr>
      <vt:lpstr>Wingdings</vt:lpstr>
      <vt:lpstr>6_Theme1</vt:lpstr>
      <vt:lpstr>PowerPoint Presentation</vt:lpstr>
      <vt:lpstr>PowerPoint Presentation</vt:lpstr>
      <vt:lpstr>Our understanding of the problem</vt:lpstr>
      <vt:lpstr>Executive summary</vt:lpstr>
      <vt:lpstr>Current state of affairs</vt:lpstr>
      <vt:lpstr>Maturity helps</vt:lpstr>
      <vt:lpstr>Bad beginnings and bad endings</vt:lpstr>
      <vt:lpstr>The basics never go out of style</vt:lpstr>
      <vt:lpstr>Don’t let a lack of forethought ruin your project</vt:lpstr>
      <vt:lpstr>Spotlight on the past – has anything really changed?</vt:lpstr>
      <vt:lpstr>According to the statistics, the same problems still exist (1 of 5)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2019-12-03T17:48:42Z</dcterms:created>
  <dcterms:modified xsi:type="dcterms:W3CDTF">2019-12-03T18:01:41Z</dcterms:modified>
</cp:coreProperties>
</file>